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98" d="100"/>
          <a:sy n="98" d="100"/>
        </p:scale>
        <p:origin x="-6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0887-2073-CB45-BEE9-CB243085F3BC}" type="datetimeFigureOut">
              <a:rPr lang="it-IT" smtClean="0"/>
              <a:pPr/>
              <a:t>9-12-2021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7BD9-6143-CD45-BEAB-D171FE9E12A0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0887-2073-CB45-BEE9-CB243085F3BC}" type="datetimeFigureOut">
              <a:rPr lang="it-IT" smtClean="0"/>
              <a:pPr/>
              <a:t>9-12-2021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7BD9-6143-CD45-BEAB-D171FE9E12A0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0887-2073-CB45-BEE9-CB243085F3BC}" type="datetimeFigureOut">
              <a:rPr lang="it-IT" smtClean="0"/>
              <a:pPr/>
              <a:t>9-12-2021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7BD9-6143-CD45-BEAB-D171FE9E12A0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0887-2073-CB45-BEE9-CB243085F3BC}" type="datetimeFigureOut">
              <a:rPr lang="it-IT" smtClean="0"/>
              <a:pPr/>
              <a:t>9-12-2021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7BD9-6143-CD45-BEAB-D171FE9E12A0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0887-2073-CB45-BEE9-CB243085F3BC}" type="datetimeFigureOut">
              <a:rPr lang="it-IT" smtClean="0"/>
              <a:pPr/>
              <a:t>9-12-2021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7BD9-6143-CD45-BEAB-D171FE9E12A0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0887-2073-CB45-BEE9-CB243085F3BC}" type="datetimeFigureOut">
              <a:rPr lang="it-IT" smtClean="0"/>
              <a:pPr/>
              <a:t>9-12-2021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7BD9-6143-CD45-BEAB-D171FE9E12A0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0887-2073-CB45-BEE9-CB243085F3BC}" type="datetimeFigureOut">
              <a:rPr lang="it-IT" smtClean="0"/>
              <a:pPr/>
              <a:t>9-12-2021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7BD9-6143-CD45-BEAB-D171FE9E12A0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0887-2073-CB45-BEE9-CB243085F3BC}" type="datetimeFigureOut">
              <a:rPr lang="it-IT" smtClean="0"/>
              <a:pPr/>
              <a:t>9-12-2021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7BD9-6143-CD45-BEAB-D171FE9E12A0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0887-2073-CB45-BEE9-CB243085F3BC}" type="datetimeFigureOut">
              <a:rPr lang="it-IT" smtClean="0"/>
              <a:pPr/>
              <a:t>9-12-2021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7BD9-6143-CD45-BEAB-D171FE9E12A0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0887-2073-CB45-BEE9-CB243085F3BC}" type="datetimeFigureOut">
              <a:rPr lang="it-IT" smtClean="0"/>
              <a:pPr/>
              <a:t>9-12-2021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7BD9-6143-CD45-BEAB-D171FE9E12A0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taglia e arrotonda singolo angolo rettangol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olo rettango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0887-2073-CB45-BEE9-CB243085F3BC}" type="datetimeFigureOut">
              <a:rPr lang="it-IT" smtClean="0"/>
              <a:pPr/>
              <a:t>9-12-2021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3207BD9-6143-CD45-BEAB-D171FE9E12A0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10" name="Figura a mano liber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igura a mano liber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57B0887-2073-CB45-BEE9-CB243085F3BC}" type="datetimeFigureOut">
              <a:rPr lang="it-IT" smtClean="0"/>
              <a:pPr/>
              <a:t>9-12-2021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3207BD9-6143-CD45-BEAB-D171FE9E12A0}" type="slidenum">
              <a:rPr lang="it-IT" smtClean="0"/>
              <a:pPr/>
              <a:t>‹n.›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igura a mano liber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igura a mano liber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L’etnografo e il narratore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Carlo Capello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Tuttavia, siamo comunque narratori, perché non è solo una questione di </a:t>
            </a:r>
            <a:r>
              <a:rPr lang="it-IT" dirty="0" err="1" smtClean="0"/>
              <a:t>forma…</a:t>
            </a:r>
            <a:endParaRPr lang="it-IT" dirty="0" smtClean="0"/>
          </a:p>
          <a:p>
            <a:r>
              <a:rPr lang="it-IT" dirty="0" smtClean="0"/>
              <a:t>Le etnografie narrative e dialogiche si concentrano su esperienze singole, quelle classiche su comunità e storie collettive</a:t>
            </a:r>
          </a:p>
          <a:p>
            <a:r>
              <a:rPr lang="it-IT" dirty="0" smtClean="0"/>
              <a:t>C’è però una differenza tra l’etnografia e il narratore: questo deve ritrarsi e lasciar parlare la storia</a:t>
            </a:r>
          </a:p>
          <a:p>
            <a:r>
              <a:rPr lang="it-IT" dirty="0" smtClean="0"/>
              <a:t>L’etnografia non può: il significato va fatto emergere e va tradotto</a:t>
            </a: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Qui entra in gioco l’antropologia, come discorso analitico costruito a partire dalle teorie per generare teoria</a:t>
            </a:r>
          </a:p>
          <a:p>
            <a:r>
              <a:rPr lang="it-IT" dirty="0" err="1" smtClean="0"/>
              <a:t>Etnografia=arte</a:t>
            </a:r>
            <a:r>
              <a:rPr lang="it-IT" dirty="0" smtClean="0"/>
              <a:t>/scrittura: </a:t>
            </a:r>
            <a:r>
              <a:rPr lang="it-IT" dirty="0" err="1" smtClean="0"/>
              <a:t>Antropologia=critica</a:t>
            </a:r>
            <a:endParaRPr lang="it-IT" dirty="0" smtClean="0"/>
          </a:p>
          <a:p>
            <a:r>
              <a:rPr lang="it-IT" dirty="0" smtClean="0"/>
              <a:t>Con la differenza che nei nostri testi arte e critica vanno insieme</a:t>
            </a:r>
          </a:p>
          <a:p>
            <a:r>
              <a:rPr lang="it-IT" dirty="0" smtClean="0"/>
              <a:t>Ibridi saggistici (e sperimentali)</a:t>
            </a:r>
            <a:r>
              <a:rPr lang="it-IT" dirty="0" err="1" smtClean="0"/>
              <a:t>…</a:t>
            </a:r>
            <a:r>
              <a:rPr lang="it-IT" dirty="0" smtClean="0"/>
              <a:t>  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dirty="0" smtClean="0"/>
              <a:t>Migliore illustrazione: </a:t>
            </a:r>
            <a:r>
              <a:rPr lang="it-IT" i="1" dirty="0" smtClean="0"/>
              <a:t>Impasse </a:t>
            </a:r>
            <a:r>
              <a:rPr lang="it-IT" i="1" dirty="0" err="1" smtClean="0"/>
              <a:t>of</a:t>
            </a:r>
            <a:r>
              <a:rPr lang="it-IT" i="1" dirty="0" smtClean="0"/>
              <a:t> the </a:t>
            </a:r>
            <a:r>
              <a:rPr lang="it-IT" i="1" dirty="0" err="1" smtClean="0"/>
              <a:t>Angels</a:t>
            </a:r>
            <a:r>
              <a:rPr lang="it-IT" i="1" dirty="0" smtClean="0"/>
              <a:t> </a:t>
            </a:r>
            <a:r>
              <a:rPr lang="it-IT" dirty="0" smtClean="0"/>
              <a:t>di Stefania </a:t>
            </a:r>
            <a:r>
              <a:rPr lang="it-IT" dirty="0" err="1" smtClean="0"/>
              <a:t>Pandolfo</a:t>
            </a:r>
            <a:r>
              <a:rPr lang="it-IT" dirty="0" smtClean="0"/>
              <a:t>.</a:t>
            </a:r>
          </a:p>
          <a:p>
            <a:pPr>
              <a:buNone/>
            </a:pPr>
            <a:r>
              <a:rPr lang="it-IT" dirty="0" smtClean="0"/>
              <a:t>Ricerca nel sud del Marocco su discendenza, morte, Aldilà, poesia, </a:t>
            </a:r>
            <a:r>
              <a:rPr lang="it-IT" dirty="0" err="1" smtClean="0"/>
              <a:t>lutto…</a:t>
            </a:r>
            <a:endParaRPr lang="it-IT" dirty="0" smtClean="0"/>
          </a:p>
          <a:p>
            <a:pPr>
              <a:buNone/>
            </a:pPr>
            <a:r>
              <a:rPr lang="it-IT" dirty="0" smtClean="0"/>
              <a:t>L’esperienza culturale dello </a:t>
            </a:r>
            <a:r>
              <a:rPr lang="it-IT" dirty="0" err="1" smtClean="0"/>
              <a:t>ksar</a:t>
            </a:r>
            <a:r>
              <a:rPr lang="it-IT" dirty="0" smtClean="0"/>
              <a:t> è interpretata facendo dialogare la filosofia araba con </a:t>
            </a:r>
            <a:r>
              <a:rPr lang="it-IT" dirty="0" err="1" smtClean="0"/>
              <a:t>Lacan</a:t>
            </a:r>
            <a:r>
              <a:rPr lang="it-IT" dirty="0" smtClean="0"/>
              <a:t>, </a:t>
            </a:r>
            <a:r>
              <a:rPr lang="it-IT" dirty="0" err="1" smtClean="0"/>
              <a:t>Derrida</a:t>
            </a:r>
            <a:r>
              <a:rPr lang="it-IT" dirty="0" smtClean="0"/>
              <a:t>, </a:t>
            </a:r>
            <a:r>
              <a:rPr lang="it-IT" dirty="0" err="1" smtClean="0"/>
              <a:t>Deleuze</a:t>
            </a:r>
            <a:r>
              <a:rPr lang="it-IT" dirty="0" smtClean="0"/>
              <a:t>, </a:t>
            </a:r>
            <a:r>
              <a:rPr lang="it-IT" dirty="0" err="1" smtClean="0"/>
              <a:t>Benjamin…</a:t>
            </a: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 </a:t>
            </a:r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err="1" smtClean="0"/>
              <a:t>Sharam</a:t>
            </a:r>
            <a:r>
              <a:rPr lang="it-IT" dirty="0" smtClean="0"/>
              <a:t> </a:t>
            </a:r>
            <a:r>
              <a:rPr lang="it-IT" dirty="0" err="1" smtClean="0"/>
              <a:t>Khosravi</a:t>
            </a:r>
            <a:r>
              <a:rPr lang="it-IT" dirty="0" smtClean="0"/>
              <a:t>: </a:t>
            </a:r>
            <a:r>
              <a:rPr lang="it-IT" i="1" dirty="0" smtClean="0"/>
              <a:t>Io sono confine/</a:t>
            </a:r>
            <a:r>
              <a:rPr lang="it-IT" i="1" dirty="0" err="1" smtClean="0"/>
              <a:t>Illegal</a:t>
            </a:r>
            <a:r>
              <a:rPr lang="it-IT" i="1" dirty="0" smtClean="0"/>
              <a:t> Traveller</a:t>
            </a:r>
          </a:p>
          <a:p>
            <a:r>
              <a:rPr lang="it-IT" dirty="0" err="1" smtClean="0"/>
              <a:t>Autoetnografia</a:t>
            </a:r>
            <a:r>
              <a:rPr lang="it-IT" dirty="0" smtClean="0"/>
              <a:t> basata su montaggio di </a:t>
            </a:r>
            <a:r>
              <a:rPr lang="it-IT" dirty="0" err="1" smtClean="0"/>
              <a:t>memoir</a:t>
            </a:r>
            <a:r>
              <a:rPr lang="it-IT" dirty="0" smtClean="0"/>
              <a:t> e riflessioni analitiche su viaggio, fuga, e soprattutto sui confini</a:t>
            </a:r>
          </a:p>
          <a:p>
            <a:r>
              <a:rPr lang="it-IT" dirty="0" smtClean="0"/>
              <a:t>Critica al feticismo dei confini, cercando di far “vedere il confine dall’altra parte”</a:t>
            </a:r>
          </a:p>
          <a:p>
            <a:r>
              <a:rPr lang="it-IT" dirty="0" smtClean="0"/>
              <a:t>Non è una biografia, è un’etnografia ispirata espressamente a Benjamin</a:t>
            </a:r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err="1" smtClean="0"/>
              <a:t>Alpa</a:t>
            </a:r>
            <a:r>
              <a:rPr lang="it-IT" dirty="0" smtClean="0"/>
              <a:t> </a:t>
            </a:r>
            <a:r>
              <a:rPr lang="it-IT" dirty="0" err="1" smtClean="0"/>
              <a:t>Shah</a:t>
            </a:r>
            <a:r>
              <a:rPr lang="it-IT" dirty="0" smtClean="0"/>
              <a:t>: </a:t>
            </a:r>
            <a:r>
              <a:rPr lang="it-IT" i="1" dirty="0" smtClean="0"/>
              <a:t>Marcia Notturna</a:t>
            </a:r>
            <a:r>
              <a:rPr lang="it-IT" dirty="0" smtClean="0"/>
              <a:t>, etnografia narrativa che racconta i </a:t>
            </a:r>
            <a:r>
              <a:rPr lang="it-IT" dirty="0" err="1" smtClean="0"/>
              <a:t>7</a:t>
            </a:r>
            <a:r>
              <a:rPr lang="it-IT" dirty="0" smtClean="0"/>
              <a:t> giorni passati dall’autrice con i guerriglieri </a:t>
            </a:r>
            <a:r>
              <a:rPr lang="it-IT" dirty="0" err="1" smtClean="0"/>
              <a:t>naxaliti</a:t>
            </a:r>
            <a:endParaRPr lang="it-IT" dirty="0" smtClean="0"/>
          </a:p>
          <a:p>
            <a:pPr>
              <a:buNone/>
            </a:pPr>
            <a:r>
              <a:rPr lang="it-IT" dirty="0" smtClean="0"/>
              <a:t>Ogni giorno/capitolo l’autrice aggiunge informazioni, analisi e commenti sul movimento rivoluzionario</a:t>
            </a:r>
          </a:p>
          <a:p>
            <a:pPr>
              <a:buNone/>
            </a:pPr>
            <a:r>
              <a:rPr lang="it-IT" dirty="0" smtClean="0"/>
              <a:t>Il libro ci ricorda non solo dell’anima narrativa dell’etnografia, ma in linea con </a:t>
            </a:r>
            <a:r>
              <a:rPr lang="it-IT" dirty="0" err="1" smtClean="0"/>
              <a:t>B</a:t>
            </a:r>
            <a:r>
              <a:rPr lang="it-IT" dirty="0" smtClean="0"/>
              <a:t>, anche delle “potenzialità rivoluzionarie dell’osservazione partecipante” e della sua narrazione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Riflessione sulla scrittura etnografica e sul ruolo dell’antropologia</a:t>
            </a:r>
          </a:p>
          <a:p>
            <a:r>
              <a:rPr lang="it-IT" dirty="0" smtClean="0"/>
              <a:t>La mia prima </a:t>
            </a:r>
            <a:r>
              <a:rPr lang="it-IT" dirty="0" smtClean="0"/>
              <a:t>tesi </a:t>
            </a:r>
            <a:r>
              <a:rPr lang="it-IT" dirty="0" smtClean="0"/>
              <a:t>è che l’etnografia e l’antropologia sono due cose diverse (</a:t>
            </a:r>
            <a:r>
              <a:rPr lang="it-IT" dirty="0" err="1" smtClean="0"/>
              <a:t>Ingold</a:t>
            </a:r>
            <a:r>
              <a:rPr lang="it-IT" dirty="0" smtClean="0"/>
              <a:t>, </a:t>
            </a:r>
            <a:r>
              <a:rPr lang="it-IT" dirty="0" err="1" smtClean="0"/>
              <a:t>Descola…</a:t>
            </a:r>
            <a:r>
              <a:rPr lang="it-IT" dirty="0" smtClean="0"/>
              <a:t>)</a:t>
            </a:r>
          </a:p>
          <a:p>
            <a:r>
              <a:rPr lang="it-IT" dirty="0" smtClean="0"/>
              <a:t>La prima è “descrizione densa”, la seconda è analisi comparativa per costruire modelli e teorie</a:t>
            </a:r>
          </a:p>
          <a:p>
            <a:pPr>
              <a:buNone/>
            </a:pPr>
            <a:r>
              <a:rPr lang="it-IT" dirty="0" smtClean="0"/>
              <a:t>  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scrittura etnografica è stata al centro della temperie POMO</a:t>
            </a:r>
          </a:p>
          <a:p>
            <a:r>
              <a:rPr lang="it-IT" dirty="0" smtClean="0"/>
              <a:t>Etnografie come verità parziali, come </a:t>
            </a:r>
            <a:r>
              <a:rPr lang="it-IT" dirty="0" smtClean="0"/>
              <a:t>finzioni, come </a:t>
            </a:r>
            <a:r>
              <a:rPr lang="it-IT" dirty="0" err="1" smtClean="0"/>
              <a:t>co-costruzioni</a:t>
            </a:r>
            <a:endParaRPr lang="it-IT" dirty="0" smtClean="0"/>
          </a:p>
          <a:p>
            <a:r>
              <a:rPr lang="it-IT" dirty="0" smtClean="0"/>
              <a:t>Scritture sperimentali: narrative, </a:t>
            </a:r>
            <a:r>
              <a:rPr lang="it-IT" dirty="0" err="1" smtClean="0"/>
              <a:t>dialogiche…</a:t>
            </a:r>
            <a:endParaRPr lang="it-IT" dirty="0" smtClean="0"/>
          </a:p>
          <a:p>
            <a:r>
              <a:rPr lang="it-IT" dirty="0" smtClean="0"/>
              <a:t>Ma da allora c’è stato un “ritorno alla normalità”</a:t>
            </a:r>
          </a:p>
          <a:p>
            <a:r>
              <a:rPr lang="it-IT" dirty="0" smtClean="0"/>
              <a:t>È così? A cosa è dovuto?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Ma l’etnografia è sempre “narrazione”, in un senso preciso, benjaminiano:</a:t>
            </a:r>
          </a:p>
          <a:p>
            <a:r>
              <a:rPr lang="it-IT" dirty="0" smtClean="0"/>
              <a:t>Etnografo come narratore</a:t>
            </a:r>
          </a:p>
          <a:p>
            <a:r>
              <a:rPr lang="it-IT" dirty="0" smtClean="0"/>
              <a:t>In alcune opere questa natura è più evidente, ma il nostro essere narratori è</a:t>
            </a:r>
            <a:r>
              <a:rPr lang="it-IT" dirty="0" smtClean="0"/>
              <a:t> una qualità </a:t>
            </a:r>
            <a:r>
              <a:rPr lang="it-IT" dirty="0" smtClean="0"/>
              <a:t>comune che va rivendicata e valorizzata 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“Il narratore” di Walter Benjamin (1936), dedicato a Nikolaj </a:t>
            </a:r>
            <a:r>
              <a:rPr lang="it-IT" dirty="0" err="1" smtClean="0"/>
              <a:t>Leskov…</a:t>
            </a:r>
            <a:endParaRPr lang="it-IT" dirty="0" smtClean="0"/>
          </a:p>
          <a:p>
            <a:r>
              <a:rPr lang="it-IT" dirty="0" smtClean="0"/>
              <a:t>Tra tutti i filosofi B. è il più “etnografico”: attenzione per il quotidiano, per i frammenti</a:t>
            </a:r>
          </a:p>
          <a:p>
            <a:r>
              <a:rPr lang="it-IT" dirty="0" smtClean="0"/>
              <a:t>I </a:t>
            </a:r>
            <a:r>
              <a:rPr lang="it-IT" i="1" dirty="0" err="1" smtClean="0"/>
              <a:t>Passages</a:t>
            </a:r>
            <a:r>
              <a:rPr lang="it-IT" i="1" dirty="0" smtClean="0"/>
              <a:t> </a:t>
            </a:r>
            <a:r>
              <a:rPr lang="it-IT" dirty="0" smtClean="0"/>
              <a:t>come elogio del frammento e vero esempio di antropologia della città</a:t>
            </a:r>
          </a:p>
          <a:p>
            <a:r>
              <a:rPr lang="it-IT" dirty="0" smtClean="0"/>
              <a:t>Affinità profonda tra B. e l’antropologia culturale, anche se non</a:t>
            </a:r>
            <a:r>
              <a:rPr lang="it-IT" dirty="0" smtClean="0"/>
              <a:t> B. si </a:t>
            </a:r>
            <a:r>
              <a:rPr lang="it-IT" dirty="0" smtClean="0"/>
              <a:t>è mai </a:t>
            </a:r>
            <a:r>
              <a:rPr lang="it-IT" dirty="0" smtClean="0"/>
              <a:t>occupato di etnologia o antropologia</a:t>
            </a:r>
          </a:p>
          <a:p>
            <a:r>
              <a:rPr lang="it-IT" dirty="0" smtClean="0"/>
              <a:t>Ma B. aveva forte interesse per </a:t>
            </a:r>
            <a:r>
              <a:rPr lang="it-IT" dirty="0" err="1" smtClean="0"/>
              <a:t>Bachofen</a:t>
            </a:r>
            <a:r>
              <a:rPr lang="it-IT" dirty="0" smtClean="0"/>
              <a:t> e per il College de Sociologie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Nel saggio su </a:t>
            </a:r>
            <a:r>
              <a:rPr lang="it-IT" dirty="0" err="1" smtClean="0"/>
              <a:t>Leskov</a:t>
            </a:r>
            <a:r>
              <a:rPr lang="it-IT" dirty="0" smtClean="0"/>
              <a:t>, B. descrive due tipi di scrittura: quella del romanziere e quella del narratore</a:t>
            </a:r>
          </a:p>
          <a:p>
            <a:r>
              <a:rPr lang="it-IT" dirty="0" smtClean="0"/>
              <a:t>Il romanzo è la voce dell’individuo borghese, separato e frammentato</a:t>
            </a:r>
          </a:p>
          <a:p>
            <a:r>
              <a:rPr lang="it-IT" dirty="0" smtClean="0"/>
              <a:t>Il narratore parte dall’oralità e dall’esperienza per tradurla in esperienza per i suoi lettori</a:t>
            </a:r>
          </a:p>
          <a:p>
            <a:r>
              <a:rPr lang="it-IT" dirty="0" smtClean="0"/>
              <a:t>“Lavorare la materia prima dell’esperienza, propria e altrui, in modo solido, utile e irripetibile”   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Il narratore è la voce della comunità, perché raccoglie le voci degli infiniti narratori anonimi</a:t>
            </a:r>
          </a:p>
          <a:p>
            <a:r>
              <a:rPr lang="it-IT" dirty="0" smtClean="0"/>
              <a:t>Il narratore discende dal mercante e dal contadino, e ancor più dagli artigiani</a:t>
            </a:r>
          </a:p>
          <a:p>
            <a:r>
              <a:rPr lang="it-IT" dirty="0" smtClean="0"/>
              <a:t>Ma la figura del narratore è </a:t>
            </a:r>
            <a:r>
              <a:rPr lang="it-IT" dirty="0" smtClean="0"/>
              <a:t>destinata </a:t>
            </a:r>
            <a:r>
              <a:rPr lang="it-IT" dirty="0" smtClean="0"/>
              <a:t>a sparire insieme e a causa della scomparsa dell’esperienza reale</a:t>
            </a:r>
          </a:p>
          <a:p>
            <a:r>
              <a:rPr lang="it-IT" dirty="0" smtClean="0"/>
              <a:t>Sopravvive solo in alcuni scrittori come </a:t>
            </a:r>
            <a:r>
              <a:rPr lang="it-IT" dirty="0" err="1" smtClean="0"/>
              <a:t>Leskov</a:t>
            </a:r>
            <a:r>
              <a:rPr lang="it-IT" dirty="0" smtClean="0"/>
              <a:t>, che traducono sulla </a:t>
            </a:r>
            <a:r>
              <a:rPr lang="it-IT" dirty="0" smtClean="0"/>
              <a:t>pagina l’esperienza propria e altrui </a:t>
            </a:r>
            <a:endParaRPr lang="it-IT" dirty="0" smtClean="0"/>
          </a:p>
          <a:p>
            <a:r>
              <a:rPr lang="it-IT" dirty="0" smtClean="0"/>
              <a:t>Ma direi anche Conrad (Marlow è il narratore per eccellenza) </a:t>
            </a:r>
          </a:p>
          <a:p>
            <a:r>
              <a:rPr lang="it-IT" dirty="0" smtClean="0"/>
              <a:t>E Conrad era il modello di </a:t>
            </a:r>
            <a:r>
              <a:rPr lang="it-IT" dirty="0" err="1" smtClean="0"/>
              <a:t>Malinowski…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Mentre B. lamenta la scomparsa del narratore, emerge l’etnografia classica basata sul campo</a:t>
            </a:r>
          </a:p>
          <a:p>
            <a:r>
              <a:rPr lang="it-IT" dirty="0" smtClean="0"/>
              <a:t>Ricerca sul campo in società altre da quella europea è, anche, desiderio di esperienza vera, di un sé non frammentato, di fuggire dalla modernità urbana</a:t>
            </a:r>
          </a:p>
          <a:p>
            <a:r>
              <a:rPr lang="it-IT" dirty="0" smtClean="0"/>
              <a:t>L’etnografo è uno degli eredi del narratore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Cosa fa l’etnografia? Raccoglie le voci degli “infiniti narratori anonimi”</a:t>
            </a:r>
          </a:p>
          <a:p>
            <a:r>
              <a:rPr lang="it-IT" dirty="0" smtClean="0"/>
              <a:t>Cerca il senso dell’esperienza per trasmetterlo ai lettori</a:t>
            </a:r>
          </a:p>
          <a:p>
            <a:r>
              <a:rPr lang="it-IT" dirty="0" err="1" smtClean="0"/>
              <a:t>Taussig</a:t>
            </a:r>
            <a:r>
              <a:rPr lang="it-IT" dirty="0" smtClean="0"/>
              <a:t>: “Non abbiamo informatori. Viviamo con narratori”</a:t>
            </a:r>
          </a:p>
          <a:p>
            <a:r>
              <a:rPr lang="it-IT" dirty="0" smtClean="0"/>
              <a:t>Però abbiamo tradito questa natura narrativa per legittimarci come scienza</a:t>
            </a:r>
            <a:endParaRPr lang="it-I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sso">
  <a:themeElements>
    <a:clrScheme name="Fluss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ss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ＭＳ Ｐ明朝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ss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Flusso.thmx</Template>
  <TotalTime>130</TotalTime>
  <Words>738</Words>
  <Application>Microsoft PowerPoint per Mac</Application>
  <PresentationFormat>Presentazione su schermo (4:3)</PresentationFormat>
  <Paragraphs>56</Paragraphs>
  <Slides>14</Slides>
  <Notes>0</Notes>
  <HiddenSlides>0</HiddenSlides>
  <MMClips>0</MMClips>
  <ScaleCrop>false</ScaleCrop>
  <HeadingPairs>
    <vt:vector size="4" baseType="variant">
      <vt:variant>
        <vt:lpstr>Modello struttura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Flusso</vt:lpstr>
      <vt:lpstr>L’etnografo e il narratore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L’etnografo e il narratore</dc:title>
  <dc:creator>Carlo Capello</dc:creator>
  <cp:lastModifiedBy>Carlo Capello</cp:lastModifiedBy>
  <cp:revision>15</cp:revision>
  <dcterms:created xsi:type="dcterms:W3CDTF">2021-12-09T12:37:56Z</dcterms:created>
  <dcterms:modified xsi:type="dcterms:W3CDTF">2021-12-09T13:03:41Z</dcterms:modified>
</cp:coreProperties>
</file>