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CF6"/>
    <a:srgbClr val="FF0000"/>
    <a:srgbClr val="000000"/>
    <a:srgbClr val="FCF9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12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45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9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678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91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329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285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577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12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344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79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11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chemeClr val="accent6">
                <a:lumMod val="89000"/>
              </a:schemeClr>
            </a:gs>
            <a:gs pos="75000">
              <a:schemeClr val="accent6">
                <a:lumMod val="89000"/>
              </a:schemeClr>
            </a:gs>
            <a:gs pos="69000">
              <a:schemeClr val="accent6">
                <a:lumMod val="75000"/>
              </a:schemeClr>
            </a:gs>
            <a:gs pos="97000">
              <a:schemeClr val="accent6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680A2-D389-4345-AF75-0E3E0B99F585}" type="datetimeFigureOut">
              <a:rPr lang="it-IT" smtClean="0"/>
              <a:t>09/12/2020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6BCAE-3CD1-9B49-A65D-D7A5A4D103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095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75763"/>
            <a:ext cx="7772400" cy="324687"/>
          </a:xfrm>
        </p:spPr>
        <p:txBody>
          <a:bodyPr>
            <a:normAutofit fontScale="90000"/>
          </a:bodyPr>
          <a:lstStyle/>
          <a:p>
            <a:pPr algn="l"/>
            <a:r>
              <a:rPr lang="it-IT" b="1" dirty="0">
                <a:cs typeface="Arial" panose="020B0604020202020204" pitchFamily="34" charset="0"/>
              </a:rPr>
              <a:t>Raccogliere</a:t>
            </a:r>
            <a:r>
              <a:rPr lang="it-IT" dirty="0">
                <a:cs typeface="Arial" panose="020B0604020202020204" pitchFamily="34" charset="0"/>
              </a:rPr>
              <a:t>, </a:t>
            </a:r>
            <a:r>
              <a:rPr lang="it-IT" b="1" dirty="0">
                <a:cs typeface="Arial" panose="020B0604020202020204" pitchFamily="34" charset="0"/>
              </a:rPr>
              <a:t>Elaborare</a:t>
            </a:r>
            <a:r>
              <a:rPr lang="it-IT" dirty="0">
                <a:cs typeface="Arial" panose="020B0604020202020204" pitchFamily="34" charset="0"/>
              </a:rPr>
              <a:t> e </a:t>
            </a:r>
            <a:r>
              <a:rPr lang="it-IT" b="1" dirty="0">
                <a:cs typeface="Arial" panose="020B0604020202020204" pitchFamily="34" charset="0"/>
              </a:rPr>
              <a:t>Condividere</a:t>
            </a:r>
            <a:r>
              <a:rPr lang="it-IT" dirty="0">
                <a:cs typeface="Arial" panose="020B0604020202020204" pitchFamily="34" charset="0"/>
              </a:rPr>
              <a:t> i </a:t>
            </a:r>
            <a:r>
              <a:rPr lang="it-IT" b="1" dirty="0">
                <a:cs typeface="Arial" panose="020B0604020202020204" pitchFamily="34" charset="0"/>
              </a:rPr>
              <a:t>Dati</a:t>
            </a:r>
            <a:r>
              <a:rPr lang="it-IT" dirty="0">
                <a:cs typeface="Arial" panose="020B0604020202020204" pitchFamily="34" charset="0"/>
              </a:rPr>
              <a:t> </a:t>
            </a:r>
            <a:br>
              <a:rPr lang="it-IT" dirty="0">
                <a:cs typeface="Arial" panose="020B0604020202020204" pitchFamily="34" charset="0"/>
              </a:rPr>
            </a:br>
            <a:r>
              <a:rPr lang="it-IT" dirty="0">
                <a:cs typeface="Arial" panose="020B0604020202020204" pitchFamily="34" charset="0"/>
              </a:rPr>
              <a:t>tra </a:t>
            </a:r>
            <a:r>
              <a:rPr lang="it-IT" b="1" dirty="0">
                <a:cs typeface="Arial" panose="020B0604020202020204" pitchFamily="34" charset="0"/>
              </a:rPr>
              <a:t>Etnografia</a:t>
            </a:r>
            <a:r>
              <a:rPr lang="it-IT" dirty="0">
                <a:cs typeface="Arial" panose="020B0604020202020204" pitchFamily="34" charset="0"/>
              </a:rPr>
              <a:t> e </a:t>
            </a:r>
            <a:r>
              <a:rPr lang="it-IT" b="1" dirty="0">
                <a:cs typeface="Arial" panose="020B0604020202020204" pitchFamily="34" charset="0"/>
              </a:rPr>
              <a:t>Ricerca Qualitativa</a:t>
            </a:r>
            <a:br>
              <a:rPr lang="it-IT" dirty="0">
                <a:cs typeface="Arial" panose="020B0604020202020204" pitchFamily="34" charset="0"/>
              </a:rPr>
            </a:br>
            <a:r>
              <a:rPr lang="it-IT" sz="3100" dirty="0">
                <a:cs typeface="Arial" panose="020B0604020202020204" pitchFamily="34" charset="0"/>
              </a:rPr>
              <a:t>Strumenti e contesti di lavoro a confronto</a:t>
            </a:r>
            <a:br>
              <a:rPr lang="it-IT" dirty="0">
                <a:cs typeface="Arial" panose="020B0604020202020204" pitchFamily="34" charset="0"/>
              </a:rPr>
            </a:br>
            <a:br>
              <a:rPr lang="it-IT" dirty="0">
                <a:cs typeface="Arial" panose="020B0604020202020204" pitchFamily="34" charset="0"/>
              </a:rPr>
            </a:br>
            <a:br>
              <a:rPr lang="it-IT" dirty="0">
                <a:cs typeface="Arial" panose="020B0604020202020204" pitchFamily="34" charset="0"/>
              </a:rPr>
            </a:br>
            <a:br>
              <a:rPr lang="it-IT" dirty="0"/>
            </a:br>
            <a:r>
              <a:rPr lang="it-IT" sz="2400" b="1" dirty="0"/>
              <a:t>Guido Nicolas Zingari </a:t>
            </a:r>
            <a:br>
              <a:rPr lang="it-IT" sz="2400" b="1" dirty="0"/>
            </a:br>
            <a:r>
              <a:rPr lang="it-IT" sz="2400" b="1" i="1" dirty="0"/>
              <a:t>Università di Bologna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672672" y="5401825"/>
            <a:ext cx="6400800" cy="1752600"/>
          </a:xfrm>
        </p:spPr>
        <p:txBody>
          <a:bodyPr>
            <a:normAutofit/>
          </a:bodyPr>
          <a:lstStyle/>
          <a:p>
            <a:r>
              <a:rPr lang="it-IT" sz="2200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mercoledì 9 dicembre 2020</a:t>
            </a:r>
          </a:p>
        </p:txBody>
      </p:sp>
    </p:spTree>
    <p:extLst>
      <p:ext uri="{BB962C8B-B14F-4D97-AF65-F5344CB8AC3E}">
        <p14:creationId xmlns:p14="http://schemas.microsoft.com/office/powerpoint/2010/main" val="1096393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367181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r>
              <a:rPr lang="it-IT" sz="2200" b="1" dirty="0"/>
              <a:t>Le</a:t>
            </a: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FASI</a:t>
            </a: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2222151" y="2384826"/>
            <a:ext cx="4699697" cy="4503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b="1" i="1" dirty="0"/>
              <a:t>Progettare</a:t>
            </a:r>
          </a:p>
          <a:p>
            <a:endParaRPr lang="it-IT" sz="2200" b="1" i="1" dirty="0"/>
          </a:p>
          <a:p>
            <a:r>
              <a:rPr lang="it-IT" sz="2200" b="1" i="1" dirty="0" err="1"/>
              <a:t>Unfocused</a:t>
            </a:r>
            <a:r>
              <a:rPr lang="it-IT" sz="2200" b="1" i="1" dirty="0"/>
              <a:t> Phase – Sopralluogo</a:t>
            </a:r>
          </a:p>
          <a:p>
            <a:endParaRPr lang="it-IT" sz="2200" b="1" i="1" dirty="0"/>
          </a:p>
          <a:p>
            <a:r>
              <a:rPr lang="it-IT" sz="2200" b="1" i="1" dirty="0" err="1"/>
              <a:t>Focused</a:t>
            </a:r>
            <a:r>
              <a:rPr lang="it-IT" sz="2200" b="1" i="1" dirty="0"/>
              <a:t> Phase</a:t>
            </a:r>
          </a:p>
          <a:p>
            <a:endParaRPr lang="it-IT" sz="2200" b="1" i="1" dirty="0"/>
          </a:p>
          <a:p>
            <a:r>
              <a:rPr lang="it-IT" sz="2200" b="1" i="1" dirty="0"/>
              <a:t>Deep </a:t>
            </a:r>
            <a:r>
              <a:rPr lang="it-IT" sz="2200" b="1" i="1" dirty="0" err="1"/>
              <a:t>Ethnography</a:t>
            </a:r>
            <a:endParaRPr lang="it-IT" sz="2200" b="1" i="1" dirty="0"/>
          </a:p>
          <a:p>
            <a:endParaRPr lang="it-IT" sz="2200" b="1" i="1" dirty="0"/>
          </a:p>
          <a:p>
            <a:r>
              <a:rPr lang="it-IT" sz="2200" b="1" i="1" dirty="0"/>
              <a:t>Ritorni</a:t>
            </a:r>
          </a:p>
          <a:p>
            <a:endParaRPr lang="it-IT" sz="2200" b="1" i="1" dirty="0"/>
          </a:p>
          <a:p>
            <a:endParaRPr lang="it-IT" sz="2200" b="1" i="1" dirty="0"/>
          </a:p>
          <a:p>
            <a:endParaRPr lang="it-IT" sz="2200" b="1" i="1" dirty="0"/>
          </a:p>
        </p:txBody>
      </p:sp>
      <p:sp>
        <p:nvSpPr>
          <p:cNvPr id="4" name="Freccia circolare a sinistra 3">
            <a:extLst>
              <a:ext uri="{FF2B5EF4-FFF2-40B4-BE49-F238E27FC236}">
                <a16:creationId xmlns:a16="http://schemas.microsoft.com/office/drawing/2014/main" id="{4D7671EB-6AEF-4972-B171-42C0C0C4BC06}"/>
              </a:ext>
            </a:extLst>
          </p:cNvPr>
          <p:cNvSpPr/>
          <p:nvPr/>
        </p:nvSpPr>
        <p:spPr>
          <a:xfrm>
            <a:off x="6453063" y="2496599"/>
            <a:ext cx="1053611" cy="1864803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>
                <a:solidFill>
                  <a:schemeClr val="tx1"/>
                </a:solidFill>
              </a:rPr>
              <a:t>Policy </a:t>
            </a:r>
            <a:r>
              <a:rPr lang="it-IT" sz="1500" dirty="0" err="1">
                <a:solidFill>
                  <a:schemeClr val="tx1"/>
                </a:solidFill>
              </a:rPr>
              <a:t>Oriented</a:t>
            </a:r>
            <a:r>
              <a:rPr lang="it-IT" sz="1500" dirty="0">
                <a:solidFill>
                  <a:schemeClr val="tx1"/>
                </a:solidFill>
              </a:rPr>
              <a:t> Qualitative Research</a:t>
            </a:r>
          </a:p>
        </p:txBody>
      </p:sp>
      <p:sp>
        <p:nvSpPr>
          <p:cNvPr id="5" name="Freccia circolare a sinistra 4">
            <a:extLst>
              <a:ext uri="{FF2B5EF4-FFF2-40B4-BE49-F238E27FC236}">
                <a16:creationId xmlns:a16="http://schemas.microsoft.com/office/drawing/2014/main" id="{701C02FE-3A83-4848-AE0A-D44781E40504}"/>
              </a:ext>
            </a:extLst>
          </p:cNvPr>
          <p:cNvSpPr/>
          <p:nvPr/>
        </p:nvSpPr>
        <p:spPr>
          <a:xfrm>
            <a:off x="7559708" y="2679433"/>
            <a:ext cx="714062" cy="2758689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Freccia circolare a destra 5">
            <a:extLst>
              <a:ext uri="{FF2B5EF4-FFF2-40B4-BE49-F238E27FC236}">
                <a16:creationId xmlns:a16="http://schemas.microsoft.com/office/drawing/2014/main" id="{FD3CD533-D1A9-4E97-9308-1EDCF1F232FC}"/>
              </a:ext>
            </a:extLst>
          </p:cNvPr>
          <p:cNvSpPr/>
          <p:nvPr/>
        </p:nvSpPr>
        <p:spPr>
          <a:xfrm rot="10800000">
            <a:off x="8217497" y="2480432"/>
            <a:ext cx="714061" cy="3156692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3B10922-2CA2-43CF-BBC3-59ACE9EB8645}"/>
              </a:ext>
            </a:extLst>
          </p:cNvPr>
          <p:cNvSpPr txBox="1"/>
          <p:nvPr/>
        </p:nvSpPr>
        <p:spPr>
          <a:xfrm>
            <a:off x="7675684" y="3306191"/>
            <a:ext cx="1371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Ricerca etnografica di Base</a:t>
            </a:r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0B09A5D6-92FC-48F4-A6DD-9A42F4A671BB}"/>
              </a:ext>
            </a:extLst>
          </p:cNvPr>
          <p:cNvSpPr/>
          <p:nvPr/>
        </p:nvSpPr>
        <p:spPr>
          <a:xfrm>
            <a:off x="870231" y="2480432"/>
            <a:ext cx="641098" cy="2634178"/>
          </a:xfrm>
          <a:prstGeom prst="downArrow">
            <a:avLst/>
          </a:prstGeom>
          <a:solidFill>
            <a:srgbClr val="FF0000">
              <a:alpha val="50196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impregnazione</a:t>
            </a:r>
          </a:p>
        </p:txBody>
      </p:sp>
    </p:spTree>
    <p:extLst>
      <p:ext uri="{BB962C8B-B14F-4D97-AF65-F5344CB8AC3E}">
        <p14:creationId xmlns:p14="http://schemas.microsoft.com/office/powerpoint/2010/main" val="594321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367181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r>
              <a:rPr lang="it-IT" sz="2400" dirty="0"/>
              <a:t>Mettere</a:t>
            </a: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ORDINE</a:t>
            </a: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139054" y="498546"/>
            <a:ext cx="4699697" cy="4503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dirty="0"/>
              <a:t>Costruire una</a:t>
            </a:r>
          </a:p>
          <a:p>
            <a:r>
              <a:rPr lang="it-IT" sz="3300" b="1" dirty="0"/>
              <a:t>PIPELINE</a:t>
            </a:r>
            <a:r>
              <a:rPr lang="it-IT" sz="2200" b="1" dirty="0"/>
              <a:t> </a:t>
            </a:r>
          </a:p>
          <a:p>
            <a:r>
              <a:rPr lang="it-IT" sz="2200" dirty="0"/>
              <a:t>di lavoro favorisce l’archiviazione dei dati e la loro condivisione, ma anche l’organizzazione del lavoro di analisi</a:t>
            </a:r>
          </a:p>
        </p:txBody>
      </p:sp>
      <p:sp>
        <p:nvSpPr>
          <p:cNvPr id="8" name="Rettangolo con singolo angolo ritagliato 7">
            <a:extLst>
              <a:ext uri="{FF2B5EF4-FFF2-40B4-BE49-F238E27FC236}">
                <a16:creationId xmlns:a16="http://schemas.microsoft.com/office/drawing/2014/main" id="{30D3547E-A433-469E-B97A-EBCA382FC4E5}"/>
              </a:ext>
            </a:extLst>
          </p:cNvPr>
          <p:cNvSpPr/>
          <p:nvPr/>
        </p:nvSpPr>
        <p:spPr>
          <a:xfrm>
            <a:off x="253617" y="4605282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Progetto</a:t>
            </a:r>
          </a:p>
        </p:txBody>
      </p:sp>
      <p:sp>
        <p:nvSpPr>
          <p:cNvPr id="19" name="Rettangolo con singolo angolo ritagliato 18">
            <a:extLst>
              <a:ext uri="{FF2B5EF4-FFF2-40B4-BE49-F238E27FC236}">
                <a16:creationId xmlns:a16="http://schemas.microsoft.com/office/drawing/2014/main" id="{C556FAD1-E5B8-4791-844C-485168023BFE}"/>
              </a:ext>
            </a:extLst>
          </p:cNvPr>
          <p:cNvSpPr/>
          <p:nvPr/>
        </p:nvSpPr>
        <p:spPr>
          <a:xfrm>
            <a:off x="5223677" y="4219573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FIELD NOTES</a:t>
            </a:r>
          </a:p>
        </p:txBody>
      </p:sp>
      <p:sp>
        <p:nvSpPr>
          <p:cNvPr id="20" name="Rettangolo con singolo angolo ritagliato 19">
            <a:extLst>
              <a:ext uri="{FF2B5EF4-FFF2-40B4-BE49-F238E27FC236}">
                <a16:creationId xmlns:a16="http://schemas.microsoft.com/office/drawing/2014/main" id="{498E5391-68A4-45F8-8939-1F5F530923BF}"/>
              </a:ext>
            </a:extLst>
          </p:cNvPr>
          <p:cNvSpPr/>
          <p:nvPr/>
        </p:nvSpPr>
        <p:spPr>
          <a:xfrm>
            <a:off x="3608299" y="5059552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ARTICOLI</a:t>
            </a:r>
          </a:p>
        </p:txBody>
      </p:sp>
      <p:sp>
        <p:nvSpPr>
          <p:cNvPr id="21" name="Rettangolo con singolo angolo ritagliato 20">
            <a:extLst>
              <a:ext uri="{FF2B5EF4-FFF2-40B4-BE49-F238E27FC236}">
                <a16:creationId xmlns:a16="http://schemas.microsoft.com/office/drawing/2014/main" id="{6F7C425B-0C6E-4244-B84D-93085EB510A7}"/>
              </a:ext>
            </a:extLst>
          </p:cNvPr>
          <p:cNvSpPr/>
          <p:nvPr/>
        </p:nvSpPr>
        <p:spPr>
          <a:xfrm>
            <a:off x="5223677" y="5174901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GREY LITT.</a:t>
            </a:r>
          </a:p>
        </p:txBody>
      </p:sp>
      <p:sp>
        <p:nvSpPr>
          <p:cNvPr id="22" name="Rettangolo con singolo angolo ritagliato 21">
            <a:extLst>
              <a:ext uri="{FF2B5EF4-FFF2-40B4-BE49-F238E27FC236}">
                <a16:creationId xmlns:a16="http://schemas.microsoft.com/office/drawing/2014/main" id="{694670CA-AF91-47AB-81DF-4580136B25FA}"/>
              </a:ext>
            </a:extLst>
          </p:cNvPr>
          <p:cNvSpPr/>
          <p:nvPr/>
        </p:nvSpPr>
        <p:spPr>
          <a:xfrm>
            <a:off x="3592706" y="5919741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REPORTS</a:t>
            </a:r>
          </a:p>
        </p:txBody>
      </p:sp>
      <p:sp>
        <p:nvSpPr>
          <p:cNvPr id="23" name="Rettangolo con singolo angolo ritagliato 22">
            <a:extLst>
              <a:ext uri="{FF2B5EF4-FFF2-40B4-BE49-F238E27FC236}">
                <a16:creationId xmlns:a16="http://schemas.microsoft.com/office/drawing/2014/main" id="{C8844C6E-9836-4BE9-9DBA-C0D2CC5AE51D}"/>
              </a:ext>
            </a:extLst>
          </p:cNvPr>
          <p:cNvSpPr/>
          <p:nvPr/>
        </p:nvSpPr>
        <p:spPr>
          <a:xfrm>
            <a:off x="5209130" y="2339886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INTER.</a:t>
            </a:r>
          </a:p>
        </p:txBody>
      </p:sp>
      <p:sp>
        <p:nvSpPr>
          <p:cNvPr id="24" name="Rettangolo con singolo angolo ritagliato 23">
            <a:extLst>
              <a:ext uri="{FF2B5EF4-FFF2-40B4-BE49-F238E27FC236}">
                <a16:creationId xmlns:a16="http://schemas.microsoft.com/office/drawing/2014/main" id="{B61290BB-D707-4982-9779-B60E4E57B009}"/>
              </a:ext>
            </a:extLst>
          </p:cNvPr>
          <p:cNvSpPr/>
          <p:nvPr/>
        </p:nvSpPr>
        <p:spPr>
          <a:xfrm>
            <a:off x="5223677" y="3264245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FG</a:t>
            </a:r>
          </a:p>
        </p:txBody>
      </p:sp>
      <p:sp>
        <p:nvSpPr>
          <p:cNvPr id="25" name="Rettangolo con singolo angolo ritagliato 24">
            <a:extLst>
              <a:ext uri="{FF2B5EF4-FFF2-40B4-BE49-F238E27FC236}">
                <a16:creationId xmlns:a16="http://schemas.microsoft.com/office/drawing/2014/main" id="{AFDA1526-23D7-42EA-A576-D3894AAC17E0}"/>
              </a:ext>
            </a:extLst>
          </p:cNvPr>
          <p:cNvSpPr/>
          <p:nvPr/>
        </p:nvSpPr>
        <p:spPr>
          <a:xfrm>
            <a:off x="1992922" y="5431972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OUTPUT</a:t>
            </a:r>
          </a:p>
        </p:txBody>
      </p:sp>
      <p:sp>
        <p:nvSpPr>
          <p:cNvPr id="26" name="Rettangolo con singolo angolo ritagliato 25">
            <a:extLst>
              <a:ext uri="{FF2B5EF4-FFF2-40B4-BE49-F238E27FC236}">
                <a16:creationId xmlns:a16="http://schemas.microsoft.com/office/drawing/2014/main" id="{26031A57-9DA6-4D32-A3A1-25DB4BEB2405}"/>
              </a:ext>
            </a:extLst>
          </p:cNvPr>
          <p:cNvSpPr/>
          <p:nvPr/>
        </p:nvSpPr>
        <p:spPr>
          <a:xfrm>
            <a:off x="1992922" y="4145252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INPUT</a:t>
            </a:r>
          </a:p>
        </p:txBody>
      </p:sp>
      <p:sp>
        <p:nvSpPr>
          <p:cNvPr id="27" name="Rettangolo con singolo angolo ritagliato 26">
            <a:extLst>
              <a:ext uri="{FF2B5EF4-FFF2-40B4-BE49-F238E27FC236}">
                <a16:creationId xmlns:a16="http://schemas.microsoft.com/office/drawing/2014/main" id="{6788768E-4F8B-4434-B66D-78764A0D70AC}"/>
              </a:ext>
            </a:extLst>
          </p:cNvPr>
          <p:cNvSpPr/>
          <p:nvPr/>
        </p:nvSpPr>
        <p:spPr>
          <a:xfrm>
            <a:off x="5223677" y="6066492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MAPS</a:t>
            </a:r>
          </a:p>
        </p:txBody>
      </p: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1CA322E6-686C-4F02-B638-0F7F3FAB0C74}"/>
              </a:ext>
            </a:extLst>
          </p:cNvPr>
          <p:cNvCxnSpPr/>
          <p:nvPr/>
        </p:nvCxnSpPr>
        <p:spPr>
          <a:xfrm>
            <a:off x="3135086" y="4591993"/>
            <a:ext cx="17283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8555B455-9ED2-418A-A086-AF47E7D6ABF6}"/>
              </a:ext>
            </a:extLst>
          </p:cNvPr>
          <p:cNvCxnSpPr>
            <a:cxnSpLocks/>
          </p:cNvCxnSpPr>
          <p:nvPr/>
        </p:nvCxnSpPr>
        <p:spPr>
          <a:xfrm>
            <a:off x="1459888" y="5229540"/>
            <a:ext cx="331596" cy="2024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60047984-8C32-4A29-BC44-654329AF1842}"/>
              </a:ext>
            </a:extLst>
          </p:cNvPr>
          <p:cNvCxnSpPr>
            <a:cxnSpLocks/>
          </p:cNvCxnSpPr>
          <p:nvPr/>
        </p:nvCxnSpPr>
        <p:spPr>
          <a:xfrm flipV="1">
            <a:off x="1471165" y="4621292"/>
            <a:ext cx="338766" cy="2109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FCA67018-C7DA-41D6-8751-6E9C9D683024}"/>
              </a:ext>
            </a:extLst>
          </p:cNvPr>
          <p:cNvCxnSpPr/>
          <p:nvPr/>
        </p:nvCxnSpPr>
        <p:spPr>
          <a:xfrm flipV="1">
            <a:off x="3135086" y="5579766"/>
            <a:ext cx="331595" cy="147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9B2D8326-BC0B-4A80-AAC8-82B5EF97CA9F}"/>
              </a:ext>
            </a:extLst>
          </p:cNvPr>
          <p:cNvCxnSpPr/>
          <p:nvPr/>
        </p:nvCxnSpPr>
        <p:spPr>
          <a:xfrm>
            <a:off x="3129433" y="6066492"/>
            <a:ext cx="337248" cy="1471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ttangolo con singolo angolo ritagliato 41">
            <a:extLst>
              <a:ext uri="{FF2B5EF4-FFF2-40B4-BE49-F238E27FC236}">
                <a16:creationId xmlns:a16="http://schemas.microsoft.com/office/drawing/2014/main" id="{5BFF142F-8401-4112-B4A8-55326CE6CD5C}"/>
              </a:ext>
            </a:extLst>
          </p:cNvPr>
          <p:cNvSpPr/>
          <p:nvPr/>
        </p:nvSpPr>
        <p:spPr>
          <a:xfrm>
            <a:off x="6377826" y="1673403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FILES</a:t>
            </a:r>
          </a:p>
        </p:txBody>
      </p:sp>
      <p:sp>
        <p:nvSpPr>
          <p:cNvPr id="43" name="Rettangolo con singolo angolo ritagliato 42">
            <a:extLst>
              <a:ext uri="{FF2B5EF4-FFF2-40B4-BE49-F238E27FC236}">
                <a16:creationId xmlns:a16="http://schemas.microsoft.com/office/drawing/2014/main" id="{6607E173-B0A7-47A5-AF4E-AB44A00209B0}"/>
              </a:ext>
            </a:extLst>
          </p:cNvPr>
          <p:cNvSpPr/>
          <p:nvPr/>
        </p:nvSpPr>
        <p:spPr>
          <a:xfrm>
            <a:off x="6377826" y="2663314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TRASCR.</a:t>
            </a:r>
          </a:p>
        </p:txBody>
      </p:sp>
      <p:sp>
        <p:nvSpPr>
          <p:cNvPr id="44" name="Rettangolo con singolo angolo ritagliato 43">
            <a:extLst>
              <a:ext uri="{FF2B5EF4-FFF2-40B4-BE49-F238E27FC236}">
                <a16:creationId xmlns:a16="http://schemas.microsoft.com/office/drawing/2014/main" id="{1298278A-35B9-4D76-9824-B4BBEC4A2FEE}"/>
              </a:ext>
            </a:extLst>
          </p:cNvPr>
          <p:cNvSpPr/>
          <p:nvPr/>
        </p:nvSpPr>
        <p:spPr>
          <a:xfrm>
            <a:off x="7615186" y="1064709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INTER.</a:t>
            </a:r>
          </a:p>
        </p:txBody>
      </p:sp>
      <p:sp>
        <p:nvSpPr>
          <p:cNvPr id="48" name="Rettangolo con singolo angolo ritagliato 47">
            <a:extLst>
              <a:ext uri="{FF2B5EF4-FFF2-40B4-BE49-F238E27FC236}">
                <a16:creationId xmlns:a16="http://schemas.microsoft.com/office/drawing/2014/main" id="{38E1EC2B-53A4-448B-A41C-BCA00108A82E}"/>
              </a:ext>
            </a:extLst>
          </p:cNvPr>
          <p:cNvSpPr/>
          <p:nvPr/>
        </p:nvSpPr>
        <p:spPr>
          <a:xfrm>
            <a:off x="7767586" y="1217109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INTER.</a:t>
            </a:r>
          </a:p>
        </p:txBody>
      </p:sp>
      <p:sp>
        <p:nvSpPr>
          <p:cNvPr id="49" name="Rettangolo con singolo angolo ritagliato 48">
            <a:extLst>
              <a:ext uri="{FF2B5EF4-FFF2-40B4-BE49-F238E27FC236}">
                <a16:creationId xmlns:a16="http://schemas.microsoft.com/office/drawing/2014/main" id="{82B8DE9E-8E38-4DA7-8941-689E278A2498}"/>
              </a:ext>
            </a:extLst>
          </p:cNvPr>
          <p:cNvSpPr/>
          <p:nvPr/>
        </p:nvSpPr>
        <p:spPr>
          <a:xfrm>
            <a:off x="7919986" y="1369509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INTER.</a:t>
            </a:r>
          </a:p>
        </p:txBody>
      </p:sp>
      <p:sp>
        <p:nvSpPr>
          <p:cNvPr id="50" name="Rettangolo con singolo angolo ritagliato 49">
            <a:extLst>
              <a:ext uri="{FF2B5EF4-FFF2-40B4-BE49-F238E27FC236}">
                <a16:creationId xmlns:a16="http://schemas.microsoft.com/office/drawing/2014/main" id="{6DE0B0EF-974B-4E7D-A80A-F7FB043E738B}"/>
              </a:ext>
            </a:extLst>
          </p:cNvPr>
          <p:cNvSpPr/>
          <p:nvPr/>
        </p:nvSpPr>
        <p:spPr>
          <a:xfrm>
            <a:off x="8072386" y="1521909"/>
            <a:ext cx="1004834" cy="74484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/>
              <a:t>08_12_2020</a:t>
            </a:r>
          </a:p>
        </p:txBody>
      </p:sp>
      <p:cxnSp>
        <p:nvCxnSpPr>
          <p:cNvPr id="53" name="Connettore diritto 52">
            <a:extLst>
              <a:ext uri="{FF2B5EF4-FFF2-40B4-BE49-F238E27FC236}">
                <a16:creationId xmlns:a16="http://schemas.microsoft.com/office/drawing/2014/main" id="{FEA9EAF9-651E-4D72-981F-42FF572295FE}"/>
              </a:ext>
            </a:extLst>
          </p:cNvPr>
          <p:cNvCxnSpPr/>
          <p:nvPr/>
        </p:nvCxnSpPr>
        <p:spPr>
          <a:xfrm flipV="1">
            <a:off x="6213964" y="2163357"/>
            <a:ext cx="145282" cy="1765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9D006BC7-2D0F-4D41-94F1-7F2503304BA5}"/>
              </a:ext>
            </a:extLst>
          </p:cNvPr>
          <p:cNvCxnSpPr/>
          <p:nvPr/>
        </p:nvCxnSpPr>
        <p:spPr>
          <a:xfrm>
            <a:off x="6245000" y="2923236"/>
            <a:ext cx="88786" cy="147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1A5D4092-2AFC-4B80-B5F5-EE5347E16D1C}"/>
              </a:ext>
            </a:extLst>
          </p:cNvPr>
          <p:cNvCxnSpPr/>
          <p:nvPr/>
        </p:nvCxnSpPr>
        <p:spPr>
          <a:xfrm flipV="1">
            <a:off x="7382660" y="1437129"/>
            <a:ext cx="133507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91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779163"/>
            <a:ext cx="7855298" cy="2863780"/>
          </a:xfrm>
        </p:spPr>
        <p:txBody>
          <a:bodyPr>
            <a:normAutofit fontScale="90000"/>
          </a:bodyPr>
          <a:lstStyle/>
          <a:p>
            <a:br>
              <a:rPr lang="it-IT" sz="2400" b="1" i="1" dirty="0"/>
            </a:b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CATALOGARE</a:t>
            </a:r>
            <a:br>
              <a:rPr lang="it-IT" sz="4900" b="1" dirty="0"/>
            </a:b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B3F5E0BA-0805-4E7E-8104-4C9DF6B267D4}"/>
              </a:ext>
            </a:extLst>
          </p:cNvPr>
          <p:cNvSpPr/>
          <p:nvPr/>
        </p:nvSpPr>
        <p:spPr>
          <a:xfrm>
            <a:off x="1225899" y="823964"/>
            <a:ext cx="6923314" cy="603403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F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F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F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MIG-CHOICE</a:t>
            </a:r>
            <a:endParaRPr lang="it-IT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fr-FR" sz="12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Evaluer l’impact des interventions sur le processus de prise de décision à migrer en Afrique de l’Ouest</a:t>
            </a:r>
            <a:endParaRPr lang="it-IT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fr-FR" sz="9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Août – Septembre 2020</a:t>
            </a:r>
            <a:endParaRPr lang="it-IT" sz="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Typologie :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Entretien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Thème :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Genre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Entretien en profondeur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Variété linguistique :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Zone d'influence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seerer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socé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…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Lieu de prélèvement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îles du delta du Saloum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Note sur le lieu de prélèvement :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Missirah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à 12 H dans la cours d’un de ses amis à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Missirah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L’entretien a eu lieu en français en présence de certains membres de communauté.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Date de prélèvement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4/09/2020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Notes sur la date de prélèvement :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Cadre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Public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Type de cadre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Officiel</a:t>
            </a:r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Annexes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Notes/Photos/Cartes/Mental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maps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/…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Matériel annexé :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Finalités :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Notes générales 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Papa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Moustaphata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Fall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un responsable de la communauté, capitaine de pirogue depuis 2005 au niveau du centre de pêche de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Missirah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migrant de retour. 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Chercheur/s: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Dramane </a:t>
            </a:r>
            <a:r>
              <a:rPr lang="fr-FR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Cissokho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(DC)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11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Interprète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/s: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11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Enquété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/s : 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Papa </a:t>
            </a:r>
            <a:r>
              <a:rPr lang="en-US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Moustaphata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Fall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SN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Mots clés :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Nom du fichier audio : </a:t>
            </a:r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entretien avec</a:t>
            </a:r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SN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Papa </a:t>
            </a:r>
            <a:r>
              <a:rPr lang="fr-SN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Moustaphata</a:t>
            </a:r>
            <a:r>
              <a:rPr lang="fr-SN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SN" sz="1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Fall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Transcription orthographique : 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Transcription phonétique : 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Traduction littérale : ……..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S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SN" dirty="0"/>
              <a:t> </a:t>
            </a:r>
            <a:endParaRPr lang="it-IT" dirty="0"/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1746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156166"/>
            <a:ext cx="7855298" cy="3793669"/>
          </a:xfrm>
        </p:spPr>
        <p:txBody>
          <a:bodyPr>
            <a:normAutofit/>
          </a:bodyPr>
          <a:lstStyle/>
          <a:p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ANALISI</a:t>
            </a:r>
            <a:br>
              <a:rPr lang="it-IT" sz="4900" b="1" dirty="0"/>
            </a:br>
            <a:r>
              <a:rPr lang="it-IT" sz="2200" b="1" dirty="0"/>
              <a:t>dei dati</a:t>
            </a:r>
            <a:br>
              <a:rPr lang="it-IT" sz="2200" b="1" dirty="0"/>
            </a:br>
            <a:br>
              <a:rPr lang="it-IT" sz="3300" b="1" dirty="0"/>
            </a:br>
            <a:r>
              <a:rPr lang="it-IT" sz="33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  <a:endParaRPr lang="it-IT" sz="3300" b="1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2222151" y="3425235"/>
            <a:ext cx="4699697" cy="12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dirty="0"/>
              <a:t>Rispettate il principio di</a:t>
            </a:r>
          </a:p>
          <a:p>
            <a:r>
              <a:rPr lang="it-IT" sz="3600" b="1" dirty="0"/>
              <a:t>TRIANGOLAZIONE </a:t>
            </a:r>
          </a:p>
          <a:p>
            <a:r>
              <a:rPr lang="it-IT" sz="2200" dirty="0"/>
              <a:t>dei dati</a:t>
            </a:r>
          </a:p>
        </p:txBody>
      </p:sp>
      <p:sp>
        <p:nvSpPr>
          <p:cNvPr id="5" name="Saetta 4">
            <a:extLst>
              <a:ext uri="{FF2B5EF4-FFF2-40B4-BE49-F238E27FC236}">
                <a16:creationId xmlns:a16="http://schemas.microsoft.com/office/drawing/2014/main" id="{B1A80656-E05E-447B-A34F-DDB4EDC721C1}"/>
              </a:ext>
            </a:extLst>
          </p:cNvPr>
          <p:cNvSpPr/>
          <p:nvPr/>
        </p:nvSpPr>
        <p:spPr>
          <a:xfrm>
            <a:off x="4114799" y="4873450"/>
            <a:ext cx="914400" cy="1497205"/>
          </a:xfrm>
          <a:prstGeom prst="lightningBol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884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1125617"/>
            <a:ext cx="7855298" cy="3793669"/>
          </a:xfrm>
        </p:spPr>
        <p:txBody>
          <a:bodyPr>
            <a:normAutofit/>
          </a:bodyPr>
          <a:lstStyle/>
          <a:p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ANALISI</a:t>
            </a:r>
            <a:br>
              <a:rPr lang="it-IT" sz="4900" b="1" dirty="0"/>
            </a:br>
            <a:r>
              <a:rPr lang="it-IT" sz="2200" b="1" dirty="0"/>
              <a:t>dei dati</a:t>
            </a:r>
            <a:br>
              <a:rPr lang="it-IT" sz="2200" b="1" dirty="0"/>
            </a:br>
            <a:br>
              <a:rPr lang="it-IT" sz="3300" b="1" dirty="0"/>
            </a:br>
            <a:r>
              <a:rPr lang="it-IT" sz="33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lang="it-IT" sz="33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8D44AA10-70EC-4E3C-86A4-51550A92CE1E}"/>
              </a:ext>
            </a:extLst>
          </p:cNvPr>
          <p:cNvSpPr/>
          <p:nvPr/>
        </p:nvSpPr>
        <p:spPr>
          <a:xfrm>
            <a:off x="5605306" y="3860246"/>
            <a:ext cx="1657978" cy="165797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/>
              <a:t>Categoriee</a:t>
            </a:r>
            <a:r>
              <a:rPr lang="it-IT" dirty="0"/>
              <a:t> </a:t>
            </a:r>
            <a:r>
              <a:rPr lang="it-IT" sz="1100" dirty="0"/>
              <a:t>rappresentazioni  </a:t>
            </a:r>
            <a:r>
              <a:rPr lang="it-IT" dirty="0"/>
              <a:t>etiche</a:t>
            </a:r>
          </a:p>
          <a:p>
            <a:pPr algn="ctr"/>
            <a:r>
              <a:rPr lang="it-IT" dirty="0"/>
              <a:t>e analitiche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964E3BE1-3F9A-4AC8-82FE-F4BE68899ECC}"/>
              </a:ext>
            </a:extLst>
          </p:cNvPr>
          <p:cNvSpPr/>
          <p:nvPr/>
        </p:nvSpPr>
        <p:spPr>
          <a:xfrm>
            <a:off x="1880716" y="3860246"/>
            <a:ext cx="1657978" cy="165797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Categorie e </a:t>
            </a:r>
            <a:r>
              <a:rPr lang="it-IT" sz="1100" dirty="0"/>
              <a:t>rappresentazioni</a:t>
            </a:r>
            <a:r>
              <a:rPr lang="it-IT" dirty="0"/>
              <a:t> emiche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F197E0FF-DCD5-4D95-8939-AD3E729A367D}"/>
              </a:ext>
            </a:extLst>
          </p:cNvPr>
          <p:cNvSpPr/>
          <p:nvPr/>
        </p:nvSpPr>
        <p:spPr>
          <a:xfrm>
            <a:off x="7263284" y="3144721"/>
            <a:ext cx="1756787" cy="30890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PUBBLICAZIONI</a:t>
            </a:r>
          </a:p>
          <a:p>
            <a:pPr algn="ctr"/>
            <a:r>
              <a:rPr lang="it-IT" sz="1200" dirty="0"/>
              <a:t>(progettuali, accademiche, …) PROPRIE (individuali e collettive) o ALTRUI (inclusi dati di seconda mano)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160C75B2-CA00-4EC8-B82F-74CE338C18EC}"/>
              </a:ext>
            </a:extLst>
          </p:cNvPr>
          <p:cNvSpPr/>
          <p:nvPr/>
        </p:nvSpPr>
        <p:spPr>
          <a:xfrm>
            <a:off x="123929" y="2997754"/>
            <a:ext cx="1756787" cy="30890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RAW DATA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AA8BE49-1AD9-48C7-949B-743CB14B6CF9}"/>
              </a:ext>
            </a:extLst>
          </p:cNvPr>
          <p:cNvSpPr txBox="1"/>
          <p:nvPr/>
        </p:nvSpPr>
        <p:spPr>
          <a:xfrm>
            <a:off x="274655" y="6320413"/>
            <a:ext cx="1865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SENSO COMUNE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F05110A-D341-46E3-A78D-BC124A242EDA}"/>
              </a:ext>
            </a:extLst>
          </p:cNvPr>
          <p:cNvSpPr txBox="1"/>
          <p:nvPr/>
        </p:nvSpPr>
        <p:spPr>
          <a:xfrm>
            <a:off x="6049107" y="6320413"/>
            <a:ext cx="3779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RAPPRESENTAZIONI SCIENTIFICHE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89EB066-97F0-410A-A6CC-EFCFFD684952}"/>
              </a:ext>
            </a:extLst>
          </p:cNvPr>
          <p:cNvSpPr txBox="1"/>
          <p:nvPr/>
        </p:nvSpPr>
        <p:spPr>
          <a:xfrm>
            <a:off x="3024554" y="6336689"/>
            <a:ext cx="302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INDUZIONE</a:t>
            </a:r>
          </a:p>
        </p:txBody>
      </p:sp>
      <p:sp>
        <p:nvSpPr>
          <p:cNvPr id="11" name="Freccia bidirezionale orizzontale 10">
            <a:extLst>
              <a:ext uri="{FF2B5EF4-FFF2-40B4-BE49-F238E27FC236}">
                <a16:creationId xmlns:a16="http://schemas.microsoft.com/office/drawing/2014/main" id="{237C9602-31C6-4500-936F-2BC53AC784F6}"/>
              </a:ext>
            </a:extLst>
          </p:cNvPr>
          <p:cNvSpPr/>
          <p:nvPr/>
        </p:nvSpPr>
        <p:spPr>
          <a:xfrm>
            <a:off x="635977" y="2349947"/>
            <a:ext cx="7855298" cy="525872"/>
          </a:xfrm>
          <a:prstGeom prst="leftRightArrow">
            <a:avLst/>
          </a:prstGeom>
          <a:gradFill>
            <a:gsLst>
              <a:gs pos="9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PRODOTTI DELLA/E RICERCA/CHE</a:t>
            </a:r>
          </a:p>
        </p:txBody>
      </p:sp>
      <p:sp>
        <p:nvSpPr>
          <p:cNvPr id="12" name="Freccia a destra 11">
            <a:extLst>
              <a:ext uri="{FF2B5EF4-FFF2-40B4-BE49-F238E27FC236}">
                <a16:creationId xmlns:a16="http://schemas.microsoft.com/office/drawing/2014/main" id="{218F4257-2BE6-44B8-94CF-F8CF63AD0F3C}"/>
              </a:ext>
            </a:extLst>
          </p:cNvPr>
          <p:cNvSpPr/>
          <p:nvPr/>
        </p:nvSpPr>
        <p:spPr>
          <a:xfrm>
            <a:off x="3547068" y="3858563"/>
            <a:ext cx="2066612" cy="6401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ANALISI SEMANTICA</a:t>
            </a:r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50520ED9-43C1-469E-8FC8-05CC99CDF791}"/>
              </a:ext>
            </a:extLst>
          </p:cNvPr>
          <p:cNvSpPr/>
          <p:nvPr/>
        </p:nvSpPr>
        <p:spPr>
          <a:xfrm>
            <a:off x="3530320" y="4878055"/>
            <a:ext cx="2066612" cy="6401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ANALISI STATISTICA TESTUALE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F6F9068-F624-4177-9CC3-AB46961B1DB7}"/>
              </a:ext>
            </a:extLst>
          </p:cNvPr>
          <p:cNvSpPr txBox="1"/>
          <p:nvPr/>
        </p:nvSpPr>
        <p:spPr>
          <a:xfrm>
            <a:off x="2548093" y="5794381"/>
            <a:ext cx="314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25A1014-B2B5-4BDE-ABFC-B227CFCC2437}"/>
              </a:ext>
            </a:extLst>
          </p:cNvPr>
          <p:cNvSpPr txBox="1"/>
          <p:nvPr/>
        </p:nvSpPr>
        <p:spPr>
          <a:xfrm>
            <a:off x="4379405" y="5781813"/>
            <a:ext cx="314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B8773D76-180C-4C0E-971D-191B9A638ED4}"/>
              </a:ext>
            </a:extLst>
          </p:cNvPr>
          <p:cNvSpPr txBox="1"/>
          <p:nvPr/>
        </p:nvSpPr>
        <p:spPr>
          <a:xfrm>
            <a:off x="6272683" y="5781813"/>
            <a:ext cx="314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FF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33228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156166"/>
            <a:ext cx="7855298" cy="3793669"/>
          </a:xfrm>
        </p:spPr>
        <p:txBody>
          <a:bodyPr>
            <a:normAutofit/>
          </a:bodyPr>
          <a:lstStyle/>
          <a:p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ANALISI</a:t>
            </a:r>
            <a:br>
              <a:rPr lang="it-IT" sz="4900" b="1" dirty="0"/>
            </a:br>
            <a:r>
              <a:rPr lang="it-IT" sz="2200" b="1" dirty="0"/>
              <a:t>dei dati</a:t>
            </a:r>
            <a:br>
              <a:rPr lang="it-IT" sz="2200" b="1" dirty="0"/>
            </a:br>
            <a:br>
              <a:rPr lang="it-IT" sz="3300" b="1" dirty="0"/>
            </a:br>
            <a:r>
              <a:rPr lang="it-IT" sz="33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it-IT" sz="33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142143" y="3715384"/>
            <a:ext cx="4198746" cy="12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7200" b="1" dirty="0"/>
              <a:t>ANALISI SEMANTICA</a:t>
            </a:r>
          </a:p>
          <a:p>
            <a:endParaRPr lang="it-IT" sz="7200" dirty="0"/>
          </a:p>
          <a:p>
            <a:r>
              <a:rPr lang="it-IT" sz="7200" b="1" dirty="0"/>
              <a:t>PROCESSO di identificazione, disambiguazione e </a:t>
            </a:r>
          </a:p>
          <a:p>
            <a:r>
              <a:rPr lang="it-IT" sz="7200" b="1" dirty="0"/>
              <a:t>traduzione</a:t>
            </a:r>
          </a:p>
          <a:p>
            <a:r>
              <a:rPr lang="it-IT" sz="7200" b="1" dirty="0"/>
              <a:t>di significati</a:t>
            </a:r>
          </a:p>
          <a:p>
            <a:endParaRPr lang="it-IT" sz="7200" b="1" dirty="0"/>
          </a:p>
          <a:p>
            <a:r>
              <a:rPr lang="it-IT" sz="7200" b="1" dirty="0"/>
              <a:t>«LONTANI DALL’ESPERIENZA»</a:t>
            </a:r>
          </a:p>
          <a:p>
            <a:endParaRPr lang="it-IT" sz="3600" b="1" dirty="0"/>
          </a:p>
          <a:p>
            <a:endParaRPr lang="it-IT" sz="2200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2D0072D-68E5-4660-857D-F1FD090C768A}"/>
              </a:ext>
            </a:extLst>
          </p:cNvPr>
          <p:cNvSpPr txBox="1">
            <a:spLocks/>
          </p:cNvSpPr>
          <p:nvPr/>
        </p:nvSpPr>
        <p:spPr>
          <a:xfrm>
            <a:off x="4340889" y="3800806"/>
            <a:ext cx="4198746" cy="12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7200" b="1" dirty="0"/>
              <a:t>ANALISI TESTUALE </a:t>
            </a:r>
          </a:p>
          <a:p>
            <a:r>
              <a:rPr lang="it-IT" sz="7200" b="1" i="1" dirty="0"/>
              <a:t>TEXT MINING</a:t>
            </a:r>
          </a:p>
          <a:p>
            <a:endParaRPr lang="it-IT" sz="7200" dirty="0"/>
          </a:p>
          <a:p>
            <a:r>
              <a:rPr lang="it-IT" sz="7200" b="1" dirty="0"/>
              <a:t>Cartografia delle parole e delle rappresentazioni</a:t>
            </a:r>
          </a:p>
          <a:p>
            <a:endParaRPr lang="it-IT" sz="7200" b="1" dirty="0"/>
          </a:p>
          <a:p>
            <a:r>
              <a:rPr lang="it-IT" sz="7200" b="1" dirty="0"/>
              <a:t>Grazie all’uso di SOFTWARE di ANALISI dei DATI QUALITATIVI</a:t>
            </a:r>
          </a:p>
          <a:p>
            <a:endParaRPr lang="it-IT" sz="7200" b="1" dirty="0"/>
          </a:p>
          <a:p>
            <a:endParaRPr lang="it-IT" sz="3600" b="1" dirty="0"/>
          </a:p>
          <a:p>
            <a:endParaRPr lang="it-IT" sz="22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6B921AC-2AD6-49C3-ABDE-E57D0F650FFB}"/>
              </a:ext>
            </a:extLst>
          </p:cNvPr>
          <p:cNvSpPr txBox="1"/>
          <p:nvPr/>
        </p:nvSpPr>
        <p:spPr>
          <a:xfrm>
            <a:off x="6772589" y="5446207"/>
            <a:ext cx="2481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CFCF6"/>
                </a:solidFill>
              </a:rPr>
              <a:t>UN’ALTRA STORIA…</a:t>
            </a:r>
          </a:p>
        </p:txBody>
      </p:sp>
    </p:spTree>
    <p:extLst>
      <p:ext uri="{BB962C8B-B14F-4D97-AF65-F5344CB8AC3E}">
        <p14:creationId xmlns:p14="http://schemas.microsoft.com/office/powerpoint/2010/main" val="1483471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156166"/>
            <a:ext cx="7855298" cy="3793669"/>
          </a:xfrm>
        </p:spPr>
        <p:txBody>
          <a:bodyPr>
            <a:normAutofit/>
          </a:bodyPr>
          <a:lstStyle/>
          <a:p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RESTITUZIONE</a:t>
            </a:r>
            <a:br>
              <a:rPr lang="it-IT" sz="4900" b="1" dirty="0"/>
            </a:br>
            <a:r>
              <a:rPr lang="it-IT" sz="2200" b="1" dirty="0"/>
              <a:t>dei dati</a:t>
            </a:r>
            <a:br>
              <a:rPr lang="it-IT" sz="2200" b="1" dirty="0"/>
            </a:br>
            <a:br>
              <a:rPr lang="it-IT" sz="3300" b="1" dirty="0"/>
            </a:br>
            <a:endParaRPr lang="it-IT" sz="33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0" y="2998597"/>
            <a:ext cx="4198746" cy="12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7200" b="1" dirty="0"/>
              <a:t>L’articolo scientifico</a:t>
            </a:r>
            <a:endParaRPr lang="it-IT" sz="3600" b="1" dirty="0"/>
          </a:p>
          <a:p>
            <a:endParaRPr lang="it-IT" sz="2200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2D0072D-68E5-4660-857D-F1FD090C768A}"/>
              </a:ext>
            </a:extLst>
          </p:cNvPr>
          <p:cNvSpPr txBox="1">
            <a:spLocks/>
          </p:cNvSpPr>
          <p:nvPr/>
        </p:nvSpPr>
        <p:spPr>
          <a:xfrm>
            <a:off x="4945256" y="3092385"/>
            <a:ext cx="4198746" cy="12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7200" b="1" dirty="0"/>
              <a:t>Il Report di lavoro </a:t>
            </a:r>
          </a:p>
          <a:p>
            <a:endParaRPr lang="it-IT" sz="3600" b="1" dirty="0"/>
          </a:p>
          <a:p>
            <a:endParaRPr lang="it-IT" sz="2200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A5C431A2-F6EA-479B-ACD3-7D6B4B3F6D44}"/>
              </a:ext>
            </a:extLst>
          </p:cNvPr>
          <p:cNvSpPr txBox="1">
            <a:spLocks/>
          </p:cNvSpPr>
          <p:nvPr/>
        </p:nvSpPr>
        <p:spPr>
          <a:xfrm>
            <a:off x="2472627" y="4782194"/>
            <a:ext cx="4198746" cy="12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7200" b="1" dirty="0">
                <a:solidFill>
                  <a:schemeClr val="tx2">
                    <a:lumMod val="75000"/>
                  </a:schemeClr>
                </a:solidFill>
              </a:rPr>
              <a:t>LINGUAGGI E COMUNICAZIONE</a:t>
            </a:r>
          </a:p>
          <a:p>
            <a:endParaRPr lang="it-IT" sz="3600" b="1" dirty="0"/>
          </a:p>
          <a:p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682092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1532165"/>
            <a:ext cx="7855298" cy="3793669"/>
          </a:xfrm>
        </p:spPr>
        <p:txBody>
          <a:bodyPr>
            <a:normAutofit fontScale="90000"/>
          </a:bodyPr>
          <a:lstStyle/>
          <a:p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i="1" dirty="0"/>
              <a:t>La </a:t>
            </a:r>
            <a:r>
              <a:rPr lang="it-IT" sz="4900" b="1" i="1" dirty="0" err="1"/>
              <a:t>rigueur</a:t>
            </a:r>
            <a:r>
              <a:rPr lang="it-IT" sz="4900" b="1" i="1" dirty="0"/>
              <a:t> </a:t>
            </a:r>
            <a:r>
              <a:rPr lang="it-IT" sz="4900" b="1" i="1" dirty="0" err="1"/>
              <a:t>du</a:t>
            </a:r>
            <a:r>
              <a:rPr lang="it-IT" sz="4900" b="1" i="1" dirty="0"/>
              <a:t> </a:t>
            </a:r>
            <a:r>
              <a:rPr lang="it-IT" sz="4900" b="1" i="1" dirty="0" err="1"/>
              <a:t>qualitatif</a:t>
            </a:r>
            <a:r>
              <a:rPr lang="it-IT" sz="4900" b="1" i="1" dirty="0"/>
              <a:t>.</a:t>
            </a:r>
            <a:br>
              <a:rPr lang="it-IT" sz="4900" b="1" i="1" dirty="0"/>
            </a:br>
            <a:r>
              <a:rPr lang="it-IT" sz="4900" b="1" i="1" dirty="0" err="1"/>
              <a:t>Les</a:t>
            </a:r>
            <a:r>
              <a:rPr lang="it-IT" sz="4900" b="1" i="1" dirty="0"/>
              <a:t> </a:t>
            </a:r>
            <a:r>
              <a:rPr lang="it-IT" sz="4900" b="1" i="1" dirty="0" err="1"/>
              <a:t>contraintes</a:t>
            </a:r>
            <a:r>
              <a:rPr lang="it-IT" sz="4900" b="1" i="1" dirty="0"/>
              <a:t> </a:t>
            </a:r>
            <a:r>
              <a:rPr lang="it-IT" sz="4900" b="1" i="1" dirty="0" err="1"/>
              <a:t>empiriques</a:t>
            </a:r>
            <a:r>
              <a:rPr lang="it-IT" sz="4900" b="1" i="1" dirty="0"/>
              <a:t> de l’</a:t>
            </a:r>
            <a:r>
              <a:rPr lang="it-IT" sz="4900" b="1" i="1" dirty="0" err="1"/>
              <a:t>interprétation</a:t>
            </a:r>
            <a:r>
              <a:rPr lang="it-IT" sz="4900" b="1" i="1" dirty="0"/>
              <a:t> socio-</a:t>
            </a:r>
            <a:r>
              <a:rPr lang="it-IT" sz="4900" b="1" i="1" dirty="0" err="1"/>
              <a:t>anthropologique</a:t>
            </a:r>
            <a:r>
              <a:rPr lang="it-IT" sz="4900" b="1" i="1" dirty="0"/>
              <a:t>.</a:t>
            </a:r>
            <a:br>
              <a:rPr lang="it-IT" sz="4900" b="1" dirty="0"/>
            </a:br>
            <a:r>
              <a:rPr lang="it-IT" sz="2200" b="1" dirty="0"/>
              <a:t>2008. Jean-Pierre Olivier de </a:t>
            </a:r>
            <a:r>
              <a:rPr lang="it-IT" sz="2200" b="1" dirty="0" err="1"/>
              <a:t>Sardan</a:t>
            </a:r>
            <a:br>
              <a:rPr lang="it-IT" sz="2200" b="1" dirty="0"/>
            </a:br>
            <a:br>
              <a:rPr lang="it-IT" sz="3300" b="1" dirty="0"/>
            </a:br>
            <a:endParaRPr lang="it-IT" sz="33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843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1100086"/>
            <a:ext cx="7855298" cy="3793669"/>
          </a:xfrm>
        </p:spPr>
        <p:txBody>
          <a:bodyPr>
            <a:normAutofit/>
          </a:bodyPr>
          <a:lstStyle/>
          <a:p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Grazie!</a:t>
            </a:r>
            <a:br>
              <a:rPr lang="it-IT" sz="4900" b="1" dirty="0"/>
            </a:br>
            <a:br>
              <a:rPr lang="it-IT" sz="2200" b="1" dirty="0"/>
            </a:br>
            <a:br>
              <a:rPr lang="it-IT" sz="3300" b="1" dirty="0"/>
            </a:br>
            <a:endParaRPr lang="it-IT" sz="33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Elemento grafico 3" descr="Faccia con occhiali da sole senza riempimento">
            <a:extLst>
              <a:ext uri="{FF2B5EF4-FFF2-40B4-BE49-F238E27FC236}">
                <a16:creationId xmlns:a16="http://schemas.microsoft.com/office/drawing/2014/main" id="{1C0AAEC3-0080-42F1-AE71-BAD9DAF01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800" y="354455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925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1879041"/>
            <a:ext cx="7855298" cy="286378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ETNOGRAFIA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e </a:t>
            </a:r>
            <a:br>
              <a:rPr lang="it-IT" dirty="0"/>
            </a:br>
            <a:r>
              <a:rPr lang="it-IT" b="1" dirty="0"/>
              <a:t>RICERCA QUALITATIVA</a:t>
            </a:r>
            <a:br>
              <a:rPr lang="it-IT" sz="2400" b="1" dirty="0"/>
            </a:br>
            <a:br>
              <a:rPr lang="it-IT" sz="2400" b="1" dirty="0"/>
            </a:br>
            <a:br>
              <a:rPr lang="it-IT" sz="2400" b="1" i="1" dirty="0"/>
            </a:br>
            <a:br>
              <a:rPr lang="it-IT" sz="2400" b="1" i="1" dirty="0"/>
            </a:br>
            <a:r>
              <a:rPr lang="it-IT" sz="2400" b="1" i="1" dirty="0"/>
              <a:t>una differenza di grado, non di natura…</a:t>
            </a:r>
          </a:p>
        </p:txBody>
      </p:sp>
    </p:spTree>
    <p:extLst>
      <p:ext uri="{BB962C8B-B14F-4D97-AF65-F5344CB8AC3E}">
        <p14:creationId xmlns:p14="http://schemas.microsoft.com/office/powerpoint/2010/main" val="421479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984736"/>
            <a:ext cx="7855298" cy="4360985"/>
          </a:xfrm>
        </p:spPr>
        <p:txBody>
          <a:bodyPr>
            <a:normAutofit/>
          </a:bodyPr>
          <a:lstStyle/>
          <a:p>
            <a:r>
              <a:rPr lang="it-IT" b="1" dirty="0"/>
              <a:t>Ricerca </a:t>
            </a:r>
            <a:r>
              <a:rPr lang="it-IT" b="1" i="1" dirty="0"/>
              <a:t>di BASE</a:t>
            </a:r>
            <a:br>
              <a:rPr lang="it-IT" b="1" i="1" dirty="0"/>
            </a:br>
            <a:br>
              <a:rPr lang="it-IT" b="1" i="1" dirty="0"/>
            </a:br>
            <a:r>
              <a:rPr lang="it-IT" sz="3300" dirty="0"/>
              <a:t>versus</a:t>
            </a:r>
            <a:br>
              <a:rPr lang="it-IT" b="1" i="1" dirty="0"/>
            </a:br>
            <a:br>
              <a:rPr lang="it-IT" b="1" dirty="0"/>
            </a:br>
            <a:r>
              <a:rPr lang="it-IT" b="1" dirty="0"/>
              <a:t>Ricerca </a:t>
            </a:r>
            <a:r>
              <a:rPr lang="it-IT" b="1" i="1" dirty="0"/>
              <a:t>POLICY-ORIENTED </a:t>
            </a:r>
            <a:r>
              <a:rPr lang="it-IT" b="1" dirty="0"/>
              <a:t>o «</a:t>
            </a:r>
            <a:r>
              <a:rPr lang="it-IT" b="1" i="1" dirty="0"/>
              <a:t>APPLICATA</a:t>
            </a:r>
            <a:r>
              <a:rPr lang="it-IT" b="1" dirty="0"/>
              <a:t>»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254024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2612571"/>
            <a:ext cx="7855298" cy="2863780"/>
          </a:xfrm>
        </p:spPr>
        <p:txBody>
          <a:bodyPr>
            <a:normAutofit fontScale="90000"/>
          </a:bodyPr>
          <a:lstStyle/>
          <a:p>
            <a:br>
              <a:rPr lang="it-IT" sz="2400" b="1" i="1" dirty="0"/>
            </a:br>
            <a:r>
              <a:rPr lang="it-IT" sz="4900" dirty="0"/>
              <a:t>Dimensione</a:t>
            </a:r>
            <a:r>
              <a:rPr lang="it-IT" sz="4900" b="1" dirty="0"/>
              <a:t> INTER-SOGGETTIVA </a:t>
            </a:r>
            <a:br>
              <a:rPr lang="it-IT" sz="4900" b="1" dirty="0"/>
            </a:br>
            <a:br>
              <a:rPr lang="it-IT" sz="4900" b="1" dirty="0"/>
            </a:br>
            <a:r>
              <a:rPr lang="it-IT" sz="4900" dirty="0"/>
              <a:t>della produzione e dell’uso</a:t>
            </a:r>
            <a:br>
              <a:rPr lang="it-IT" sz="4900" b="1" dirty="0"/>
            </a:br>
            <a:br>
              <a:rPr lang="it-IT" sz="4900" b="1" dirty="0"/>
            </a:br>
            <a:r>
              <a:rPr lang="it-IT" sz="4900" b="1" dirty="0"/>
              <a:t>DATI EMPIRICI</a:t>
            </a:r>
            <a:br>
              <a:rPr lang="it-IT" sz="4900" b="1" i="1" dirty="0"/>
            </a:br>
            <a:br>
              <a:rPr lang="it-IT" sz="4900" b="1" i="1" dirty="0"/>
            </a:br>
            <a:endParaRPr lang="it-IT" sz="4900" b="1" i="1" dirty="0"/>
          </a:p>
        </p:txBody>
      </p:sp>
    </p:spTree>
    <p:extLst>
      <p:ext uri="{BB962C8B-B14F-4D97-AF65-F5344CB8AC3E}">
        <p14:creationId xmlns:p14="http://schemas.microsoft.com/office/powerpoint/2010/main" val="145970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3356220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C0D986B-3FA5-4AF8-A81B-2C86E5AF33C9}"/>
              </a:ext>
            </a:extLst>
          </p:cNvPr>
          <p:cNvSpPr/>
          <p:nvPr/>
        </p:nvSpPr>
        <p:spPr>
          <a:xfrm>
            <a:off x="251207" y="2175034"/>
            <a:ext cx="1567353" cy="40223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Realtà di riferimento </a:t>
            </a:r>
            <a:r>
              <a:rPr lang="it-IT" dirty="0"/>
              <a:t>=</a:t>
            </a:r>
          </a:p>
          <a:p>
            <a:pPr algn="ctr"/>
            <a:r>
              <a:rPr lang="it-IT" dirty="0"/>
              <a:t>«situazioni naturali» (quotidiano conversazioni</a:t>
            </a:r>
          </a:p>
          <a:p>
            <a:pPr algn="ctr"/>
            <a:r>
              <a:rPr lang="it-IT" dirty="0"/>
              <a:t>routine)</a:t>
            </a:r>
          </a:p>
          <a:p>
            <a:pPr algn="ctr"/>
            <a:r>
              <a:rPr lang="it-IT" dirty="0"/>
              <a:t>e interazioni con il/la ricercatore/</a:t>
            </a:r>
            <a:r>
              <a:rPr lang="it-IT" dirty="0" err="1"/>
              <a:t>trice</a:t>
            </a:r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7905CA6-054A-42B2-B3FE-9C9B0C161F3E}"/>
              </a:ext>
            </a:extLst>
          </p:cNvPr>
          <p:cNvSpPr/>
          <p:nvPr/>
        </p:nvSpPr>
        <p:spPr>
          <a:xfrm>
            <a:off x="7072591" y="4215066"/>
            <a:ext cx="1286189" cy="1679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report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230509B-F98D-4D00-9DE0-230DA6C9F089}"/>
              </a:ext>
            </a:extLst>
          </p:cNvPr>
          <p:cNvSpPr/>
          <p:nvPr/>
        </p:nvSpPr>
        <p:spPr>
          <a:xfrm>
            <a:off x="7077389" y="2314046"/>
            <a:ext cx="1286189" cy="1679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articolo scientifico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2DB42A6-3A21-40DD-B6E2-698DD2BEF373}"/>
              </a:ext>
            </a:extLst>
          </p:cNvPr>
          <p:cNvSpPr/>
          <p:nvPr/>
        </p:nvSpPr>
        <p:spPr>
          <a:xfrm>
            <a:off x="3927228" y="2495968"/>
            <a:ext cx="1286189" cy="3701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interviste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060446F7-F432-4AFE-85EE-1B2CCD074FBD}"/>
              </a:ext>
            </a:extLst>
          </p:cNvPr>
          <p:cNvSpPr/>
          <p:nvPr/>
        </p:nvSpPr>
        <p:spPr>
          <a:xfrm>
            <a:off x="3927227" y="3175071"/>
            <a:ext cx="1286189" cy="3701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focus group 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BEBC6204-8273-4A68-A0AB-6F2D04E99504}"/>
              </a:ext>
            </a:extLst>
          </p:cNvPr>
          <p:cNvSpPr/>
          <p:nvPr/>
        </p:nvSpPr>
        <p:spPr>
          <a:xfrm>
            <a:off x="3928905" y="3897288"/>
            <a:ext cx="1286189" cy="3701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audiovisivi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79E0AF5E-5CB6-44FD-BB7F-336A639E7F13}"/>
              </a:ext>
            </a:extLst>
          </p:cNvPr>
          <p:cNvSpPr/>
          <p:nvPr/>
        </p:nvSpPr>
        <p:spPr>
          <a:xfrm>
            <a:off x="3927229" y="4684827"/>
            <a:ext cx="1286189" cy="37011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censimenti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F6CC92F9-CAB2-4C41-8B14-CD5178895FA3}"/>
              </a:ext>
            </a:extLst>
          </p:cNvPr>
          <p:cNvSpPr/>
          <p:nvPr/>
        </p:nvSpPr>
        <p:spPr>
          <a:xfrm>
            <a:off x="3927228" y="5359743"/>
            <a:ext cx="1361745" cy="6163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osservazioni/note</a:t>
            </a:r>
          </a:p>
        </p:txBody>
      </p: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FEA4B916-5EA4-458E-A782-04296AC12688}"/>
              </a:ext>
            </a:extLst>
          </p:cNvPr>
          <p:cNvCxnSpPr/>
          <p:nvPr/>
        </p:nvCxnSpPr>
        <p:spPr>
          <a:xfrm>
            <a:off x="5627077" y="4082345"/>
            <a:ext cx="8842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>
            <a:extLst>
              <a:ext uri="{FF2B5EF4-FFF2-40B4-BE49-F238E27FC236}">
                <a16:creationId xmlns:a16="http://schemas.microsoft.com/office/drawing/2014/main" id="{A5431353-31F9-4225-99A3-E336B93D35E7}"/>
              </a:ext>
            </a:extLst>
          </p:cNvPr>
          <p:cNvCxnSpPr/>
          <p:nvPr/>
        </p:nvCxnSpPr>
        <p:spPr>
          <a:xfrm>
            <a:off x="1959429" y="4172367"/>
            <a:ext cx="1406769" cy="75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>
            <a:extLst>
              <a:ext uri="{FF2B5EF4-FFF2-40B4-BE49-F238E27FC236}">
                <a16:creationId xmlns:a16="http://schemas.microsoft.com/office/drawing/2014/main" id="{1183D3C3-22AC-46C3-8794-3D90E3230C3F}"/>
              </a:ext>
            </a:extLst>
          </p:cNvPr>
          <p:cNvCxnSpPr/>
          <p:nvPr/>
        </p:nvCxnSpPr>
        <p:spPr>
          <a:xfrm flipH="1">
            <a:off x="2200589" y="3677486"/>
            <a:ext cx="7837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3D496936-3900-4F34-BCDE-984BCAA95CDC}"/>
              </a:ext>
            </a:extLst>
          </p:cNvPr>
          <p:cNvCxnSpPr/>
          <p:nvPr/>
        </p:nvCxnSpPr>
        <p:spPr>
          <a:xfrm flipH="1">
            <a:off x="2200589" y="4787828"/>
            <a:ext cx="7837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ottotitolo 2">
            <a:extLst>
              <a:ext uri="{FF2B5EF4-FFF2-40B4-BE49-F238E27FC236}">
                <a16:creationId xmlns:a16="http://schemas.microsoft.com/office/drawing/2014/main" id="{530889D4-37E7-47ED-8BDF-C96DEB1ED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505" y="422433"/>
            <a:ext cx="6400800" cy="1752600"/>
          </a:xfrm>
        </p:spPr>
        <p:txBody>
          <a:bodyPr>
            <a:normAutofit/>
          </a:bodyPr>
          <a:lstStyle/>
          <a:p>
            <a:r>
              <a:rPr lang="it-IT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Schema dell’ «</a:t>
            </a:r>
            <a:r>
              <a:rPr lang="it-IT" sz="2200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adeguazione empirica</a:t>
            </a:r>
            <a:r>
              <a:rPr lang="it-IT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»: </a:t>
            </a:r>
          </a:p>
        </p:txBody>
      </p:sp>
      <p:sp>
        <p:nvSpPr>
          <p:cNvPr id="38" name="Sottotitolo 2">
            <a:extLst>
              <a:ext uri="{FF2B5EF4-FFF2-40B4-BE49-F238E27FC236}">
                <a16:creationId xmlns:a16="http://schemas.microsoft.com/office/drawing/2014/main" id="{13884206-5691-46EA-B795-2503050D354C}"/>
              </a:ext>
            </a:extLst>
          </p:cNvPr>
          <p:cNvSpPr txBox="1">
            <a:spLocks/>
          </p:cNvSpPr>
          <p:nvPr/>
        </p:nvSpPr>
        <p:spPr>
          <a:xfrm>
            <a:off x="251207" y="881875"/>
            <a:ext cx="10219175" cy="1721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it-IT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«l’adeguazione tra il reale di riferimento preso come oggetto</a:t>
            </a:r>
          </a:p>
          <a:p>
            <a:pPr algn="l">
              <a:spcBef>
                <a:spcPts val="0"/>
              </a:spcBef>
            </a:pPr>
            <a:r>
              <a:rPr lang="it-IT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 le interpretazioni o teorizzazioni che ne propone il ricercatore» </a:t>
            </a:r>
          </a:p>
          <a:p>
            <a:pPr algn="l">
              <a:spcBef>
                <a:spcPts val="0"/>
              </a:spcBef>
            </a:pPr>
            <a:r>
              <a:rPr lang="it-IT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(De </a:t>
            </a:r>
            <a:r>
              <a:rPr lang="it-IT" sz="22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Sardan</a:t>
            </a:r>
            <a:r>
              <a:rPr lang="it-IT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2008: 9) </a:t>
            </a:r>
          </a:p>
        </p:txBody>
      </p:sp>
    </p:spTree>
    <p:extLst>
      <p:ext uri="{BB962C8B-B14F-4D97-AF65-F5344CB8AC3E}">
        <p14:creationId xmlns:p14="http://schemas.microsoft.com/office/powerpoint/2010/main" val="184131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0" y="445692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r>
              <a:rPr lang="it-IT" sz="2200" dirty="0"/>
              <a:t>La</a:t>
            </a: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DOMANDA di RICERCA</a:t>
            </a: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CCAB4974-14A7-4D78-89D3-167B59D8DD04}"/>
              </a:ext>
            </a:extLst>
          </p:cNvPr>
          <p:cNvSpPr txBox="1">
            <a:spLocks/>
          </p:cNvSpPr>
          <p:nvPr/>
        </p:nvSpPr>
        <p:spPr>
          <a:xfrm>
            <a:off x="644351" y="2575933"/>
            <a:ext cx="7855298" cy="2980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i="1" dirty="0"/>
              <a:t>La ricerca procede per </a:t>
            </a:r>
            <a:r>
              <a:rPr lang="it-IT" sz="2200" b="1" i="1" dirty="0"/>
              <a:t>ITERAZIONE</a:t>
            </a:r>
            <a:r>
              <a:rPr lang="it-IT" sz="2200" i="1" dirty="0"/>
              <a:t>: in maniera non lineare,</a:t>
            </a:r>
          </a:p>
          <a:p>
            <a:r>
              <a:rPr lang="it-IT" sz="2200" i="1" dirty="0"/>
              <a:t>costruendo sempre nuove relazioni con nuovi informatori e tornano da coloro già conosciuti. Ma procede per iterazione anche nei confronti delle categorie e dei problemi posti, di fronte alla raccolta progressiva dei dati. Questa dimensione iterativa ricorre tanto nelle interviste quanto nelle osservazioni, focalizza e sposta lo </a:t>
            </a:r>
            <a:r>
              <a:rPr lang="it-IT" sz="2200" b="1" i="1" dirty="0"/>
              <a:t>SGUARDO</a:t>
            </a:r>
            <a:r>
              <a:rPr lang="it-IT" sz="2200" i="1" dirty="0"/>
              <a:t> del ricercatore man mano che la ricerca procede!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00329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217505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r>
              <a:rPr lang="it-IT" sz="2200" dirty="0"/>
              <a:t>Gli</a:t>
            </a: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OGGETTI</a:t>
            </a:r>
            <a:br>
              <a:rPr lang="it-IT" sz="4900" b="1" dirty="0"/>
            </a:br>
            <a:r>
              <a:rPr lang="it-IT" sz="2400" b="1" dirty="0"/>
              <a:t>(inteso in senso metodologico NON etico)</a:t>
            </a:r>
            <a:br>
              <a:rPr lang="it-IT" sz="2400" b="1" i="1" dirty="0"/>
            </a:br>
            <a:endParaRPr lang="it-IT" sz="2400" b="1" i="1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2222151" y="3118914"/>
            <a:ext cx="5083001" cy="945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b="1" i="1" dirty="0"/>
              <a:t>I GRUPPI STRATEGICI</a:t>
            </a:r>
          </a:p>
          <a:p>
            <a:endParaRPr lang="it-IT" sz="2200" b="1" i="1" dirty="0"/>
          </a:p>
          <a:p>
            <a:endParaRPr lang="it-IT" sz="2200" b="1" i="1" dirty="0"/>
          </a:p>
          <a:p>
            <a:endParaRPr lang="it-IT" sz="2200" b="1" i="1" dirty="0"/>
          </a:p>
        </p:txBody>
      </p:sp>
      <p:sp>
        <p:nvSpPr>
          <p:cNvPr id="7" name="Diverso da 6">
            <a:extLst>
              <a:ext uri="{FF2B5EF4-FFF2-40B4-BE49-F238E27FC236}">
                <a16:creationId xmlns:a16="http://schemas.microsoft.com/office/drawing/2014/main" id="{BABAE89B-C5E3-4F60-A1AC-BE762314F3BB}"/>
              </a:ext>
            </a:extLst>
          </p:cNvPr>
          <p:cNvSpPr/>
          <p:nvPr/>
        </p:nvSpPr>
        <p:spPr>
          <a:xfrm>
            <a:off x="6288802" y="3200400"/>
            <a:ext cx="422031" cy="200967"/>
          </a:xfrm>
          <a:prstGeom prst="mathNotEqual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A7D1B4BB-3257-46CA-A1AA-2C5E3F55EA7E}"/>
              </a:ext>
            </a:extLst>
          </p:cNvPr>
          <p:cNvSpPr txBox="1">
            <a:spLocks/>
          </p:cNvSpPr>
          <p:nvPr/>
        </p:nvSpPr>
        <p:spPr>
          <a:xfrm>
            <a:off x="5360900" y="3429000"/>
            <a:ext cx="5083001" cy="782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i="1" dirty="0"/>
              <a:t>GRUPPI SOCIALI</a:t>
            </a:r>
          </a:p>
          <a:p>
            <a:endParaRPr lang="it-IT" sz="2200" b="1" i="1" dirty="0"/>
          </a:p>
          <a:p>
            <a:endParaRPr lang="it-IT" sz="2200" b="1" i="1" dirty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B3463E37-B66A-42C6-9956-0E6CC6B7282A}"/>
              </a:ext>
            </a:extLst>
          </p:cNvPr>
          <p:cNvSpPr txBox="1">
            <a:spLocks/>
          </p:cNvSpPr>
          <p:nvPr/>
        </p:nvSpPr>
        <p:spPr>
          <a:xfrm>
            <a:off x="2030499" y="3597310"/>
            <a:ext cx="5083001" cy="2753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200" dirty="0"/>
          </a:p>
          <a:p>
            <a:endParaRPr lang="it-IT" sz="2200" dirty="0"/>
          </a:p>
          <a:p>
            <a:r>
              <a:rPr lang="it-IT" sz="2200" dirty="0"/>
              <a:t>Aggregati di individui che condividono la stessa relazione sociale con un «problema» </a:t>
            </a:r>
          </a:p>
          <a:p>
            <a:endParaRPr lang="it-IT" sz="2200" dirty="0"/>
          </a:p>
          <a:p>
            <a:r>
              <a:rPr lang="it-IT" sz="1500" dirty="0"/>
              <a:t>(presupposto:</a:t>
            </a:r>
            <a:r>
              <a:rPr lang="it-IT" sz="2200" dirty="0"/>
              <a:t> </a:t>
            </a:r>
            <a:r>
              <a:rPr lang="it-IT" sz="1500" dirty="0"/>
              <a:t>non tutti hanno la stessa posizione, le stesse rappresentazioni, lo stesso potere,… rispetto a un problema)</a:t>
            </a:r>
          </a:p>
          <a:p>
            <a:endParaRPr lang="it-IT" sz="2200" b="1" i="1" dirty="0"/>
          </a:p>
          <a:p>
            <a:endParaRPr lang="it-IT" sz="2200" b="1" i="1" dirty="0"/>
          </a:p>
          <a:p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213079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367181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r>
              <a:rPr lang="it-IT" sz="2200" dirty="0"/>
              <a:t>Le</a:t>
            </a: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FONTI</a:t>
            </a: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0" y="1973666"/>
            <a:ext cx="4699697" cy="1101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b="1" i="1" dirty="0"/>
              <a:t>Dati di prima mano</a:t>
            </a:r>
          </a:p>
          <a:p>
            <a:endParaRPr lang="it-IT" sz="2200" b="1" i="1" dirty="0"/>
          </a:p>
          <a:p>
            <a:r>
              <a:rPr lang="it-IT" sz="2200" dirty="0"/>
              <a:t>raccolti direttamente sul CAMPO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C70D0959-48AF-457A-A473-48BB64CA0B73}"/>
              </a:ext>
            </a:extLst>
          </p:cNvPr>
          <p:cNvSpPr txBox="1">
            <a:spLocks/>
          </p:cNvSpPr>
          <p:nvPr/>
        </p:nvSpPr>
        <p:spPr>
          <a:xfrm>
            <a:off x="4131548" y="3314913"/>
            <a:ext cx="4699697" cy="1101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i="1" dirty="0"/>
              <a:t>Dati di seconda mano</a:t>
            </a:r>
          </a:p>
          <a:p>
            <a:endParaRPr lang="it-IT" sz="2400" dirty="0"/>
          </a:p>
          <a:p>
            <a:r>
              <a:rPr lang="it-IT" sz="2400" dirty="0"/>
              <a:t>LETTERATURA GRIGIA, RASSEGNA STAMPA, ARCHIVI (pubblici, privati, familiari), …</a:t>
            </a:r>
            <a:endParaRPr lang="it-IT" sz="4900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CCAB4974-14A7-4D78-89D3-167B59D8DD04}"/>
              </a:ext>
            </a:extLst>
          </p:cNvPr>
          <p:cNvSpPr txBox="1">
            <a:spLocks/>
          </p:cNvSpPr>
          <p:nvPr/>
        </p:nvSpPr>
        <p:spPr>
          <a:xfrm>
            <a:off x="545752" y="4416044"/>
            <a:ext cx="4699697" cy="1101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b="1" i="1" dirty="0"/>
              <a:t>Letteratura scientifica</a:t>
            </a:r>
            <a:endParaRPr lang="it-IT" sz="2200" b="1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9BDF32C8-A747-4E35-9E1B-DA446432BE87}"/>
              </a:ext>
            </a:extLst>
          </p:cNvPr>
          <p:cNvSpPr txBox="1">
            <a:spLocks/>
          </p:cNvSpPr>
          <p:nvPr/>
        </p:nvSpPr>
        <p:spPr>
          <a:xfrm>
            <a:off x="2222151" y="5461700"/>
            <a:ext cx="4699697" cy="1101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3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 TENERE DISTINTE!</a:t>
            </a:r>
          </a:p>
        </p:txBody>
      </p:sp>
    </p:spTree>
    <p:extLst>
      <p:ext uri="{BB962C8B-B14F-4D97-AF65-F5344CB8AC3E}">
        <p14:creationId xmlns:p14="http://schemas.microsoft.com/office/powerpoint/2010/main" val="22028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4351" y="-367181"/>
            <a:ext cx="7855298" cy="2863780"/>
          </a:xfrm>
        </p:spPr>
        <p:txBody>
          <a:bodyPr>
            <a:normAutofit/>
          </a:bodyPr>
          <a:lstStyle/>
          <a:p>
            <a:br>
              <a:rPr lang="it-IT" sz="2400" b="1" i="1" dirty="0"/>
            </a:br>
            <a:r>
              <a:rPr lang="it-IT" sz="2200" dirty="0"/>
              <a:t>Gli</a:t>
            </a:r>
            <a:r>
              <a:rPr lang="it-IT" sz="4900" dirty="0"/>
              <a:t> </a:t>
            </a:r>
            <a:br>
              <a:rPr lang="it-IT" sz="4900" dirty="0"/>
            </a:br>
            <a:r>
              <a:rPr lang="it-IT" sz="4900" b="1" dirty="0"/>
              <a:t>INTERLOCUTORI</a:t>
            </a:r>
            <a:br>
              <a:rPr lang="it-IT" sz="4900" b="1" i="1" dirty="0"/>
            </a:br>
            <a:endParaRPr lang="it-IT" sz="4900" b="1" i="1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F7DB2E3-7312-4621-8FCB-E55F8F4BC5E5}"/>
              </a:ext>
            </a:extLst>
          </p:cNvPr>
          <p:cNvSpPr txBox="1">
            <a:spLocks/>
          </p:cNvSpPr>
          <p:nvPr/>
        </p:nvSpPr>
        <p:spPr>
          <a:xfrm>
            <a:off x="2222151" y="1977855"/>
            <a:ext cx="4699697" cy="4503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200" b="1" i="1" dirty="0"/>
              <a:t>colleghi</a:t>
            </a:r>
          </a:p>
          <a:p>
            <a:endParaRPr lang="it-IT" sz="2200" b="1" i="1" dirty="0"/>
          </a:p>
          <a:p>
            <a:r>
              <a:rPr lang="it-IT" sz="2200" b="1" i="1" dirty="0"/>
              <a:t>committenti – stakeholders</a:t>
            </a:r>
          </a:p>
          <a:p>
            <a:endParaRPr lang="it-IT" sz="2200" b="1" i="1" dirty="0"/>
          </a:p>
          <a:p>
            <a:r>
              <a:rPr lang="it-IT" sz="2200" b="1" i="1" dirty="0"/>
              <a:t>gate keepers</a:t>
            </a:r>
          </a:p>
          <a:p>
            <a:endParaRPr lang="it-IT" sz="2200" b="1" i="1" dirty="0"/>
          </a:p>
          <a:p>
            <a:r>
              <a:rPr lang="it-IT" sz="2200" b="1" i="1" dirty="0"/>
              <a:t>informatori chiave</a:t>
            </a:r>
          </a:p>
          <a:p>
            <a:endParaRPr lang="it-IT" sz="2200" b="1" i="1" dirty="0"/>
          </a:p>
          <a:p>
            <a:r>
              <a:rPr lang="it-IT" sz="2200" b="1" i="1" dirty="0"/>
              <a:t>informatori</a:t>
            </a:r>
          </a:p>
        </p:txBody>
      </p:sp>
    </p:spTree>
    <p:extLst>
      <p:ext uri="{BB962C8B-B14F-4D97-AF65-F5344CB8AC3E}">
        <p14:creationId xmlns:p14="http://schemas.microsoft.com/office/powerpoint/2010/main" val="1048635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800</Words>
  <Application>Microsoft Office PowerPoint</Application>
  <PresentationFormat>Presentazione su schermo (4:3)</PresentationFormat>
  <Paragraphs>165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1" baseType="lpstr">
      <vt:lpstr>Arial</vt:lpstr>
      <vt:lpstr>Calibri</vt:lpstr>
      <vt:lpstr>Tema di Office</vt:lpstr>
      <vt:lpstr>Raccogliere, Elaborare e Condividere i Dati  tra Etnografia e Ricerca Qualitativa Strumenti e contesti di lavoro a confronto    Guido Nicolas Zingari  Università di Bologna</vt:lpstr>
      <vt:lpstr>ETNOGRAFIA  e  RICERCA QUALITATIVA    una differenza di grado, non di natura…</vt:lpstr>
      <vt:lpstr>Ricerca di BASE  versus  Ricerca POLICY-ORIENTED o «APPLICATA»</vt:lpstr>
      <vt:lpstr> Dimensione INTER-SOGGETTIVA   della produzione e dell’uso  DATI EMPIRICI  </vt:lpstr>
      <vt:lpstr>  </vt:lpstr>
      <vt:lpstr> La  DOMANDA di RICERCA </vt:lpstr>
      <vt:lpstr> Gli  OGGETTI (inteso in senso metodologico NON etico) </vt:lpstr>
      <vt:lpstr> Le  FONTI </vt:lpstr>
      <vt:lpstr> Gli  INTERLOCUTORI </vt:lpstr>
      <vt:lpstr> Le  FASI </vt:lpstr>
      <vt:lpstr> Mettere  ORDINE </vt:lpstr>
      <vt:lpstr>   CATALOGARE  </vt:lpstr>
      <vt:lpstr>  ANALISI dei dati  1</vt:lpstr>
      <vt:lpstr>  ANALISI dei dati  2</vt:lpstr>
      <vt:lpstr>  ANALISI dei dati  3</vt:lpstr>
      <vt:lpstr>  RESTITUZIONE dei dati  </vt:lpstr>
      <vt:lpstr>  La rigueur du qualitatif. Les contraintes empiriques de l’interprétation socio-anthropologique. 2008. Jean-Pierre Olivier de Sardan  </vt:lpstr>
      <vt:lpstr>  Grazie!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Valentina Zingari</dc:creator>
  <cp:lastModifiedBy>Administrator</cp:lastModifiedBy>
  <cp:revision>20</cp:revision>
  <dcterms:created xsi:type="dcterms:W3CDTF">2019-03-20T18:37:54Z</dcterms:created>
  <dcterms:modified xsi:type="dcterms:W3CDTF">2020-12-09T14:01:03Z</dcterms:modified>
</cp:coreProperties>
</file>