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6ADF4-7F6C-4D2B-A51A-BBAC8068C5B6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1901-6E65-41AA-8E9C-2C0CD6A274B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741901-6E65-41AA-8E9C-2C0CD6A274BC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Rettango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2" name="Segnaposto piè di pagina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12" name="Segnaposto numero diapositiva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t-IT"/>
          </a:p>
        </p:txBody>
      </p:sp>
      <p:sp>
        <p:nvSpPr>
          <p:cNvPr id="16" name="Segnaposto tes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5" name="Segnaposto tes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Rettango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13" name="Segnaposto numero diapositiva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4" name="Segnaposto piè di pagina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64B908-EDA9-4049-A5AE-C1D1A9F2FB09}" type="datetimeFigureOut">
              <a:rPr lang="it-IT" smtClean="0"/>
              <a:pPr/>
              <a:t>02/12/2015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Rettango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8E2838-3F85-47BF-A5A5-A5D56782F48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ATTIVITA’ LIBERA</a:t>
            </a:r>
            <a:br>
              <a:rPr lang="it-IT" dirty="0" smtClean="0"/>
            </a:br>
            <a:r>
              <a:rPr lang="it-IT" dirty="0" smtClean="0"/>
              <a:t>ANALISI DEGLI ALIMENTI</a:t>
            </a:r>
            <a:br>
              <a:rPr lang="it-IT" dirty="0" smtClean="0"/>
            </a:br>
            <a:r>
              <a:rPr lang="it-IT" sz="2200" cap="none" dirty="0" smtClean="0"/>
              <a:t>Dr</a:t>
            </a:r>
            <a:r>
              <a:rPr lang="it-IT" sz="2200" dirty="0" smtClean="0"/>
              <a:t>. Chiara E. </a:t>
            </a:r>
            <a:r>
              <a:rPr lang="it-IT" sz="2200" dirty="0" err="1" smtClean="0"/>
              <a:t>cordero</a:t>
            </a:r>
            <a:r>
              <a:rPr lang="it-IT" sz="2200" dirty="0" smtClean="0"/>
              <a:t> </a:t>
            </a:r>
            <a:r>
              <a:rPr lang="it-IT" sz="2200" smtClean="0"/>
              <a:t>AA </a:t>
            </a:r>
            <a:r>
              <a:rPr lang="it-IT" sz="2200" smtClean="0"/>
              <a:t>2015/2016</a:t>
            </a:r>
            <a:endParaRPr lang="it-IT" sz="2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200" dirty="0" smtClean="0"/>
              <a:t>PROGRAMMA DELLE ESERCITAZIONI </a:t>
            </a:r>
            <a:r>
              <a:rPr lang="it-IT" sz="2200" dirty="0" err="1" smtClean="0"/>
              <a:t>DI</a:t>
            </a:r>
            <a:r>
              <a:rPr lang="it-IT" sz="2200" dirty="0" smtClean="0"/>
              <a:t> LABORATORIO</a:t>
            </a:r>
            <a:endParaRPr lang="it-IT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Oli e Grassi alimentari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>
              <a:buNone/>
            </a:pPr>
            <a:r>
              <a:rPr lang="it-IT" sz="1800" dirty="0" smtClean="0"/>
              <a:t>Determinazione dell’acidità </a:t>
            </a:r>
            <a:r>
              <a:rPr lang="it-IT" sz="1800" dirty="0" smtClean="0"/>
              <a:t>libera</a:t>
            </a:r>
            <a:endParaRPr lang="it-IT" sz="1800" dirty="0" smtClean="0"/>
          </a:p>
          <a:p>
            <a:pPr marL="0">
              <a:buNone/>
            </a:pPr>
            <a:r>
              <a:rPr lang="it-IT" sz="1800" dirty="0" smtClean="0"/>
              <a:t>Determinazione del numero di iodio</a:t>
            </a:r>
          </a:p>
          <a:p>
            <a:pPr marL="0">
              <a:buNone/>
            </a:pPr>
            <a:r>
              <a:rPr lang="it-IT" sz="1800" dirty="0" smtClean="0"/>
              <a:t>Numero di perossidi</a:t>
            </a:r>
          </a:p>
          <a:p>
            <a:pPr marL="0">
              <a:buNone/>
            </a:pPr>
            <a:endParaRPr lang="it-IT" sz="1800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Approcci analitici “classici”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Analisi strumentale</a:t>
            </a:r>
            <a:endParaRPr lang="it-IT" dirty="0"/>
          </a:p>
        </p:txBody>
      </p:sp>
      <p:sp>
        <p:nvSpPr>
          <p:cNvPr id="7" name="Segnaposto contenuto 2"/>
          <p:cNvSpPr>
            <a:spLocks noGrp="1"/>
          </p:cNvSpPr>
          <p:nvPr>
            <p:ph sz="quarter" idx="2"/>
          </p:nvPr>
        </p:nvSpPr>
        <p:spPr>
          <a:xfrm>
            <a:off x="4800600" y="2438400"/>
            <a:ext cx="3886200" cy="3581400"/>
          </a:xfrm>
        </p:spPr>
        <p:txBody>
          <a:bodyPr>
            <a:noAutofit/>
          </a:bodyPr>
          <a:lstStyle/>
          <a:p>
            <a:pPr marL="0" lvl="0">
              <a:buNone/>
            </a:pPr>
            <a:r>
              <a:rPr lang="it-IT" sz="1800" dirty="0" smtClean="0"/>
              <a:t>Dieni e </a:t>
            </a:r>
            <a:r>
              <a:rPr lang="it-IT" sz="1800" dirty="0" err="1" smtClean="0"/>
              <a:t>trieni</a:t>
            </a:r>
            <a:r>
              <a:rPr lang="it-IT" sz="1800" dirty="0" smtClean="0"/>
              <a:t> mediante Spettrofotometria </a:t>
            </a:r>
            <a:r>
              <a:rPr lang="it-IT" sz="1800" dirty="0" err="1" smtClean="0"/>
              <a:t>Uv-Vis</a:t>
            </a:r>
            <a:endParaRPr lang="it-IT" sz="1800" dirty="0" smtClean="0"/>
          </a:p>
          <a:p>
            <a:pPr marL="0">
              <a:buNone/>
            </a:pPr>
            <a:endParaRPr lang="it-IT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Vini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>
              <a:buFont typeface="Wingdings" pitchFamily="2" charset="2"/>
              <a:buChar char="ü"/>
            </a:pPr>
            <a:r>
              <a:rPr lang="it-IT" sz="1800" dirty="0" smtClean="0"/>
              <a:t>Determinazione dell’acidità volatile</a:t>
            </a:r>
          </a:p>
          <a:p>
            <a:pPr marL="0">
              <a:buFont typeface="Wingdings" pitchFamily="2" charset="2"/>
              <a:buChar char="ü"/>
            </a:pPr>
            <a:r>
              <a:rPr lang="it-IT" sz="1800" dirty="0" smtClean="0"/>
              <a:t>Determinazione dell’acidità </a:t>
            </a:r>
            <a:r>
              <a:rPr lang="it-IT" sz="1800" dirty="0" smtClean="0"/>
              <a:t>totale</a:t>
            </a:r>
            <a:endParaRPr lang="it-IT" sz="1800" dirty="0" smtClean="0"/>
          </a:p>
          <a:p>
            <a:pPr marL="0">
              <a:buFont typeface="Wingdings" pitchFamily="2" charset="2"/>
              <a:buChar char="ü"/>
            </a:pPr>
            <a:r>
              <a:rPr lang="it-IT" sz="1800" dirty="0" smtClean="0"/>
              <a:t>Misura del pH</a:t>
            </a:r>
          </a:p>
          <a:p>
            <a:pPr marL="0">
              <a:buFont typeface="Wingdings" pitchFamily="2" charset="2"/>
              <a:buChar char="ü"/>
            </a:pPr>
            <a:endParaRPr lang="it-IT" sz="1800" dirty="0" smtClean="0"/>
          </a:p>
          <a:p>
            <a:pPr marL="0">
              <a:buFont typeface="Wingdings" pitchFamily="2" charset="2"/>
              <a:buChar char="ü"/>
            </a:pPr>
            <a:endParaRPr lang="it-IT" sz="1800" dirty="0" smtClean="0"/>
          </a:p>
          <a:p>
            <a:pPr marL="0">
              <a:buNone/>
            </a:pPr>
            <a:endParaRPr lang="it-IT" sz="1800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Approcci analitici “classici”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Analisi strumentale</a:t>
            </a:r>
            <a:endParaRPr lang="it-IT" dirty="0"/>
          </a:p>
        </p:txBody>
      </p:sp>
      <p:sp>
        <p:nvSpPr>
          <p:cNvPr id="7" name="Segnaposto contenuto 2"/>
          <p:cNvSpPr>
            <a:spLocks noGrp="1"/>
          </p:cNvSpPr>
          <p:nvPr>
            <p:ph sz="quarter" idx="2"/>
          </p:nvPr>
        </p:nvSpPr>
        <p:spPr>
          <a:xfrm>
            <a:off x="4800600" y="2438400"/>
            <a:ext cx="3886200" cy="3581400"/>
          </a:xfrm>
        </p:spPr>
        <p:txBody>
          <a:bodyPr>
            <a:noAutofit/>
          </a:bodyPr>
          <a:lstStyle/>
          <a:p>
            <a:pPr marL="0" lvl="0">
              <a:buFont typeface="Wingdings" pitchFamily="2" charset="2"/>
              <a:buChar char="ü"/>
            </a:pPr>
            <a:r>
              <a:rPr lang="it-IT" sz="1800" dirty="0" smtClean="0"/>
              <a:t>Polifenoli Totali a 280 </a:t>
            </a:r>
            <a:r>
              <a:rPr lang="it-IT" sz="1800" dirty="0" err="1" smtClean="0"/>
              <a:t>nm</a:t>
            </a:r>
            <a:endParaRPr lang="it-IT" sz="1800" dirty="0" smtClean="0"/>
          </a:p>
          <a:p>
            <a:pPr marL="0" lvl="0">
              <a:buFont typeface="Wingdings" pitchFamily="2" charset="2"/>
              <a:buChar char="ü"/>
            </a:pPr>
            <a:r>
              <a:rPr lang="it-IT" sz="1800" dirty="0" err="1" smtClean="0"/>
              <a:t>Antociani</a:t>
            </a:r>
            <a:r>
              <a:rPr lang="it-IT" sz="1800" dirty="0" smtClean="0"/>
              <a:t> totali</a:t>
            </a:r>
          </a:p>
          <a:p>
            <a:pPr marL="0" lvl="0">
              <a:buNone/>
            </a:pPr>
            <a:r>
              <a:rPr lang="it-IT" sz="1800" dirty="0" smtClean="0"/>
              <a:t>Spettrofotometria </a:t>
            </a:r>
            <a:r>
              <a:rPr lang="it-IT" sz="1800" dirty="0" err="1" smtClean="0"/>
              <a:t>Uv-Vis</a:t>
            </a:r>
            <a:endParaRPr lang="it-IT" sz="1800" dirty="0" smtClean="0"/>
          </a:p>
          <a:p>
            <a:pPr marL="0" lvl="0">
              <a:buFont typeface="Wingdings" pitchFamily="2" charset="2"/>
              <a:buChar char="ü"/>
            </a:pPr>
            <a:endParaRPr lang="it-IT" sz="1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Analisi - 	</a:t>
            </a:r>
            <a:r>
              <a:rPr lang="it-IT" sz="3300" dirty="0" smtClean="0"/>
              <a:t>Acque destinate al consumo umano</a:t>
            </a:r>
            <a:br>
              <a:rPr lang="it-IT" sz="3300" dirty="0" smtClean="0"/>
            </a:br>
            <a:r>
              <a:rPr lang="it-IT" sz="3300" dirty="0" smtClean="0"/>
              <a:t>		Infusi a base di tè (</a:t>
            </a:r>
            <a:r>
              <a:rPr lang="it-IT" sz="3300" i="1" dirty="0" err="1" smtClean="0"/>
              <a:t>Camellia</a:t>
            </a:r>
            <a:r>
              <a:rPr lang="it-IT" sz="3300" i="1" dirty="0" smtClean="0"/>
              <a:t> </a:t>
            </a:r>
            <a:r>
              <a:rPr lang="it-IT" sz="3300" i="1" dirty="0" err="1" smtClean="0"/>
              <a:t>sinensis</a:t>
            </a:r>
            <a:r>
              <a:rPr lang="it-IT" sz="3300" dirty="0" smtClean="0"/>
              <a:t>)</a:t>
            </a:r>
            <a:endParaRPr lang="it-IT" sz="33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pPr marL="0">
              <a:buFont typeface="Wingdings" pitchFamily="2" charset="2"/>
              <a:buChar char="ü"/>
            </a:pPr>
            <a:r>
              <a:rPr lang="it-IT" sz="1800" dirty="0" smtClean="0"/>
              <a:t>Acque potabili: durezza totale, temporanea e </a:t>
            </a:r>
            <a:r>
              <a:rPr lang="it-IT" sz="1800" dirty="0" smtClean="0"/>
              <a:t>permanente</a:t>
            </a:r>
            <a:endParaRPr lang="it-IT" sz="1800" dirty="0" smtClean="0"/>
          </a:p>
          <a:p>
            <a:pPr marL="0">
              <a:buFont typeface="Wingdings" pitchFamily="2" charset="2"/>
              <a:buChar char="ü"/>
            </a:pPr>
            <a:r>
              <a:rPr lang="it-IT" sz="1800" dirty="0" smtClean="0"/>
              <a:t>Acque potabili: numero di </a:t>
            </a:r>
            <a:r>
              <a:rPr lang="it-IT" sz="1800" dirty="0" smtClean="0"/>
              <a:t>Ossidabilità</a:t>
            </a:r>
            <a:endParaRPr lang="it-IT" sz="1800" dirty="0" smtClean="0"/>
          </a:p>
          <a:p>
            <a:pPr marL="0">
              <a:buFont typeface="Wingdings" pitchFamily="2" charset="2"/>
              <a:buChar char="ü"/>
            </a:pPr>
            <a:endParaRPr lang="it-IT" sz="1800" dirty="0" smtClean="0"/>
          </a:p>
          <a:p>
            <a:pPr marL="0">
              <a:buNone/>
            </a:pPr>
            <a:endParaRPr lang="it-IT" sz="1800" dirty="0" smtClean="0"/>
          </a:p>
          <a:p>
            <a:pPr marL="0">
              <a:buNone/>
            </a:pPr>
            <a:endParaRPr lang="it-IT" sz="1800" dirty="0" smtClean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Approcci analitici “classici”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it-IT" dirty="0" smtClean="0"/>
              <a:t>Analisi strumentale</a:t>
            </a:r>
            <a:endParaRPr lang="it-IT" dirty="0"/>
          </a:p>
        </p:txBody>
      </p:sp>
      <p:sp>
        <p:nvSpPr>
          <p:cNvPr id="10" name="Segnaposto contenuto 2"/>
          <p:cNvSpPr>
            <a:spLocks noGrp="1"/>
          </p:cNvSpPr>
          <p:nvPr>
            <p:ph sz="quarter" idx="2"/>
          </p:nvPr>
        </p:nvSpPr>
        <p:spPr>
          <a:xfrm>
            <a:off x="4800600" y="2438400"/>
            <a:ext cx="3886200" cy="3581400"/>
          </a:xfrm>
        </p:spPr>
        <p:txBody>
          <a:bodyPr>
            <a:noAutofit/>
          </a:bodyPr>
          <a:lstStyle/>
          <a:p>
            <a:pPr marL="0" lvl="0">
              <a:buFont typeface="Wingdings" pitchFamily="2" charset="2"/>
              <a:buChar char="ü"/>
            </a:pPr>
            <a:r>
              <a:rPr lang="it-IT" sz="1800" dirty="0" smtClean="0"/>
              <a:t>Determinazione quantitativa di caffeina e flavan-3-oli in infusi e bevande a base di tè fermentato, tè verde e fermentato </a:t>
            </a:r>
            <a:r>
              <a:rPr lang="it-IT" sz="1800" dirty="0" err="1" smtClean="0"/>
              <a:t>deteinato</a:t>
            </a:r>
            <a:r>
              <a:rPr lang="it-IT" sz="1800" dirty="0" smtClean="0"/>
              <a:t>.</a:t>
            </a:r>
            <a:endParaRPr lang="it-IT" sz="1800" dirty="0" smtClean="0"/>
          </a:p>
          <a:p>
            <a:pPr marL="0" lvl="0">
              <a:buFont typeface="Wingdings" pitchFamily="2" charset="2"/>
              <a:buChar char="ü"/>
            </a:pPr>
            <a:endParaRPr lang="it-IT" sz="1800" dirty="0" smtClean="0"/>
          </a:p>
          <a:p>
            <a:pPr marL="0" lvl="0">
              <a:buNone/>
            </a:pPr>
            <a:endParaRPr lang="it-IT" sz="1800" dirty="0" smtClean="0"/>
          </a:p>
          <a:p>
            <a:pPr marL="0" lvl="0">
              <a:buFont typeface="Wingdings" pitchFamily="2" charset="2"/>
              <a:buChar char="ü"/>
            </a:pPr>
            <a:endParaRPr lang="it-IT" sz="1800" dirty="0" smtClean="0"/>
          </a:p>
          <a:p>
            <a:pPr marL="0" lvl="0">
              <a:buNone/>
            </a:pPr>
            <a:endParaRPr lang="it-IT" sz="1800" dirty="0" smtClean="0"/>
          </a:p>
          <a:p>
            <a:pPr marL="0" lvl="0">
              <a:buFont typeface="Wingdings" pitchFamily="2" charset="2"/>
              <a:buChar char="ü"/>
            </a:pPr>
            <a:endParaRPr lang="it-IT" sz="18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un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un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247</TotalTime>
  <Words>111</Words>
  <Application>Microsoft Office PowerPoint</Application>
  <PresentationFormat>Presentazione su schermo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Luna</vt:lpstr>
      <vt:lpstr>ATTIVITA’ LIBERA ANALISI DEGLI ALIMENTI Dr. Chiara E. cordero AA 2015/2016</vt:lpstr>
      <vt:lpstr>Analisi Oli e Grassi alimentari</vt:lpstr>
      <vt:lpstr>Analisi Vini</vt:lpstr>
      <vt:lpstr>Analisi -  Acque destinate al consumo umano   Infusi a base di tè (Camellia sinensis)</vt:lpstr>
    </vt:vector>
  </TitlesOfParts>
  <Company>Scienza e Tecnologia del farmaco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ATTIVITA’ LIBERA ANALISI DEGLI ALIMENTI dr. Chiara cordero AA 2012/2013</dc:title>
  <dc:creator>Università di Torino</dc:creator>
  <cp:lastModifiedBy>Chiara</cp:lastModifiedBy>
  <cp:revision>43</cp:revision>
  <dcterms:created xsi:type="dcterms:W3CDTF">2012-11-16T14:42:11Z</dcterms:created>
  <dcterms:modified xsi:type="dcterms:W3CDTF">2015-12-02T13:58:55Z</dcterms:modified>
</cp:coreProperties>
</file>