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42"/>
  </p:notesMasterIdLst>
  <p:handoutMasterIdLst>
    <p:handoutMasterId r:id="rId43"/>
  </p:handoutMasterIdLst>
  <p:sldIdLst>
    <p:sldId id="321" r:id="rId2"/>
    <p:sldId id="326" r:id="rId3"/>
    <p:sldId id="257" r:id="rId4"/>
    <p:sldId id="258" r:id="rId5"/>
    <p:sldId id="260" r:id="rId6"/>
    <p:sldId id="261" r:id="rId7"/>
    <p:sldId id="262" r:id="rId8"/>
    <p:sldId id="263" r:id="rId9"/>
    <p:sldId id="266" r:id="rId10"/>
    <p:sldId id="267" r:id="rId11"/>
    <p:sldId id="268" r:id="rId12"/>
    <p:sldId id="269" r:id="rId13"/>
    <p:sldId id="327" r:id="rId14"/>
    <p:sldId id="270" r:id="rId15"/>
    <p:sldId id="271" r:id="rId16"/>
    <p:sldId id="272" r:id="rId17"/>
    <p:sldId id="273" r:id="rId18"/>
    <p:sldId id="274" r:id="rId19"/>
    <p:sldId id="279" r:id="rId20"/>
    <p:sldId id="280" r:id="rId21"/>
    <p:sldId id="281" r:id="rId22"/>
    <p:sldId id="282" r:id="rId23"/>
    <p:sldId id="328" r:id="rId24"/>
    <p:sldId id="28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Lst>
  <p:sldSz cx="12192000" cy="6858000"/>
  <p:notesSz cx="7315200" cy="9601200"/>
  <p:defaultTextStyle>
    <a:defPPr>
      <a:defRPr lang="it-IT"/>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190" autoAdjust="0"/>
  </p:normalViewPr>
  <p:slideViewPr>
    <p:cSldViewPr showGuides="1">
      <p:cViewPr varScale="1">
        <p:scale>
          <a:sx n="84" d="100"/>
          <a:sy n="84" d="100"/>
        </p:scale>
        <p:origin x="629"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87581" tIns="43791" rIns="87581" bIns="43791" rtlCol="0"/>
          <a:lstStyle>
            <a:lvl1pPr algn="l" eaLnBrk="1" hangingPunct="1">
              <a:defRPr sz="1100"/>
            </a:lvl1pPr>
          </a:lstStyle>
          <a:p>
            <a:pPr>
              <a:defRPr/>
            </a:pPr>
            <a:endParaRPr lang="it-IT"/>
          </a:p>
        </p:txBody>
      </p:sp>
      <p:sp>
        <p:nvSpPr>
          <p:cNvPr id="3" name="Segnaposto data 2"/>
          <p:cNvSpPr>
            <a:spLocks noGrp="1"/>
          </p:cNvSpPr>
          <p:nvPr>
            <p:ph type="dt" sz="quarter" idx="1"/>
          </p:nvPr>
        </p:nvSpPr>
        <p:spPr>
          <a:xfrm>
            <a:off x="4143375" y="0"/>
            <a:ext cx="3170238" cy="479425"/>
          </a:xfrm>
          <a:prstGeom prst="rect">
            <a:avLst/>
          </a:prstGeom>
        </p:spPr>
        <p:txBody>
          <a:bodyPr vert="horz" lIns="87581" tIns="43791" rIns="87581" bIns="43791" rtlCol="0"/>
          <a:lstStyle>
            <a:lvl1pPr algn="r" eaLnBrk="1" hangingPunct="1">
              <a:defRPr sz="1100"/>
            </a:lvl1pPr>
          </a:lstStyle>
          <a:p>
            <a:pPr>
              <a:defRPr/>
            </a:pPr>
            <a:fld id="{382522CC-39BA-4E4A-8E79-5D49E37026D8}" type="datetimeFigureOut">
              <a:rPr lang="it-IT"/>
              <a:pPr>
                <a:defRPr/>
              </a:pPr>
              <a:t>21/02/2024</a:t>
            </a:fld>
            <a:endParaRPr lang="it-IT"/>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87581" tIns="43791" rIns="87581" bIns="43791" rtlCol="0" anchor="b"/>
          <a:lstStyle>
            <a:lvl1pPr algn="l" eaLnBrk="1" hangingPunct="1">
              <a:defRPr sz="1100"/>
            </a:lvl1pPr>
          </a:lstStyle>
          <a:p>
            <a:pPr>
              <a:defRPr/>
            </a:pPr>
            <a:endParaRPr lang="it-IT"/>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wrap="square" lIns="87581" tIns="43791" rIns="87581" bIns="43791" numCol="1" anchor="b" anchorCtr="0" compatLnSpc="1">
            <a:prstTxWarp prst="textNoShape">
              <a:avLst/>
            </a:prstTxWarp>
          </a:bodyPr>
          <a:lstStyle>
            <a:lvl1pPr algn="r" eaLnBrk="1" hangingPunct="1">
              <a:defRPr sz="1100"/>
            </a:lvl1pPr>
          </a:lstStyle>
          <a:p>
            <a:pPr>
              <a:defRPr/>
            </a:pPr>
            <a:fld id="{6CBA1ED9-FF80-403C-86FC-21620167E505}"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81013"/>
          </a:xfrm>
          <a:prstGeom prst="rect">
            <a:avLst/>
          </a:prstGeom>
        </p:spPr>
        <p:txBody>
          <a:bodyPr vert="horz" lIns="87581" tIns="43791" rIns="87581" bIns="43791" rtlCol="0"/>
          <a:lstStyle>
            <a:lvl1pPr algn="l" eaLnBrk="1" hangingPunct="1">
              <a:defRPr sz="1100"/>
            </a:lvl1pPr>
          </a:lstStyle>
          <a:p>
            <a:pPr>
              <a:defRPr/>
            </a:pPr>
            <a:endParaRPr lang="it-IT"/>
          </a:p>
        </p:txBody>
      </p:sp>
      <p:sp>
        <p:nvSpPr>
          <p:cNvPr id="3" name="Segnaposto data 2"/>
          <p:cNvSpPr>
            <a:spLocks noGrp="1"/>
          </p:cNvSpPr>
          <p:nvPr>
            <p:ph type="dt" idx="1"/>
          </p:nvPr>
        </p:nvSpPr>
        <p:spPr>
          <a:xfrm>
            <a:off x="4143375" y="0"/>
            <a:ext cx="3170238" cy="481013"/>
          </a:xfrm>
          <a:prstGeom prst="rect">
            <a:avLst/>
          </a:prstGeom>
        </p:spPr>
        <p:txBody>
          <a:bodyPr vert="horz" lIns="87581" tIns="43791" rIns="87581" bIns="43791" rtlCol="0"/>
          <a:lstStyle>
            <a:lvl1pPr algn="r" eaLnBrk="1" hangingPunct="1">
              <a:defRPr sz="1100"/>
            </a:lvl1pPr>
          </a:lstStyle>
          <a:p>
            <a:pPr>
              <a:defRPr/>
            </a:pPr>
            <a:fld id="{E47DDFB3-3E03-4925-B2C3-7DE65ACA4EB9}" type="datetimeFigureOut">
              <a:rPr lang="it-IT"/>
              <a:pPr>
                <a:defRPr/>
              </a:pPr>
              <a:t>21/02/2024</a:t>
            </a:fld>
            <a:endParaRPr lang="it-IT"/>
          </a:p>
        </p:txBody>
      </p:sp>
      <p:sp>
        <p:nvSpPr>
          <p:cNvPr id="4" name="Segnaposto immagine diapositiva 3"/>
          <p:cNvSpPr>
            <a:spLocks noGrp="1" noRot="1" noChangeAspect="1"/>
          </p:cNvSpPr>
          <p:nvPr>
            <p:ph type="sldImg" idx="2"/>
          </p:nvPr>
        </p:nvSpPr>
        <p:spPr>
          <a:xfrm>
            <a:off x="458788" y="719138"/>
            <a:ext cx="6399212" cy="3600450"/>
          </a:xfrm>
          <a:prstGeom prst="rect">
            <a:avLst/>
          </a:prstGeom>
          <a:noFill/>
          <a:ln w="12700">
            <a:solidFill>
              <a:prstClr val="black"/>
            </a:solidFill>
          </a:ln>
        </p:spPr>
        <p:txBody>
          <a:bodyPr vert="horz" lIns="87581" tIns="43791" rIns="87581" bIns="43791" rtlCol="0" anchor="ctr"/>
          <a:lstStyle/>
          <a:p>
            <a:pPr lvl="0"/>
            <a:endParaRPr lang="it-IT" noProof="0" smtClean="0"/>
          </a:p>
        </p:txBody>
      </p:sp>
      <p:sp>
        <p:nvSpPr>
          <p:cNvPr id="5" name="Segnaposto note 4"/>
          <p:cNvSpPr>
            <a:spLocks noGrp="1"/>
          </p:cNvSpPr>
          <p:nvPr>
            <p:ph type="body" sz="quarter" idx="3"/>
          </p:nvPr>
        </p:nvSpPr>
        <p:spPr>
          <a:xfrm>
            <a:off x="730250" y="4560888"/>
            <a:ext cx="5854700" cy="4321175"/>
          </a:xfrm>
          <a:prstGeom prst="rect">
            <a:avLst/>
          </a:prstGeom>
        </p:spPr>
        <p:txBody>
          <a:bodyPr vert="horz" lIns="87581" tIns="43791" rIns="87581" bIns="43791"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120188"/>
            <a:ext cx="3170238" cy="479425"/>
          </a:xfrm>
          <a:prstGeom prst="rect">
            <a:avLst/>
          </a:prstGeom>
        </p:spPr>
        <p:txBody>
          <a:bodyPr vert="horz" lIns="87581" tIns="43791" rIns="87581" bIns="43791" rtlCol="0" anchor="b"/>
          <a:lstStyle>
            <a:lvl1pPr algn="l" eaLnBrk="1" hangingPunct="1">
              <a:defRPr sz="1100"/>
            </a:lvl1pPr>
          </a:lstStyle>
          <a:p>
            <a:pPr>
              <a:defRPr/>
            </a:pPr>
            <a:endParaRPr lang="it-IT"/>
          </a:p>
        </p:txBody>
      </p:sp>
      <p:sp>
        <p:nvSpPr>
          <p:cNvPr id="7" name="Segnaposto numero diapositiva 6"/>
          <p:cNvSpPr>
            <a:spLocks noGrp="1"/>
          </p:cNvSpPr>
          <p:nvPr>
            <p:ph type="sldNum" sz="quarter" idx="5"/>
          </p:nvPr>
        </p:nvSpPr>
        <p:spPr>
          <a:xfrm>
            <a:off x="4143375" y="9120188"/>
            <a:ext cx="3170238" cy="479425"/>
          </a:xfrm>
          <a:prstGeom prst="rect">
            <a:avLst/>
          </a:prstGeom>
        </p:spPr>
        <p:txBody>
          <a:bodyPr vert="horz" wrap="square" lIns="87581" tIns="43791" rIns="87581" bIns="43791" numCol="1" anchor="b" anchorCtr="0" compatLnSpc="1">
            <a:prstTxWarp prst="textNoShape">
              <a:avLst/>
            </a:prstTxWarp>
          </a:bodyPr>
          <a:lstStyle>
            <a:lvl1pPr algn="r" eaLnBrk="1" hangingPunct="1">
              <a:defRPr sz="1100"/>
            </a:lvl1pPr>
          </a:lstStyle>
          <a:p>
            <a:pPr>
              <a:defRPr/>
            </a:pPr>
            <a:fld id="{E7310ABD-C3FB-4341-8383-A6F66545AFA9}"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EE0D48D-A348-45CF-97A3-6CBCB4D6D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egnaposto titolo 1">
            <a:extLst>
              <a:ext uri="{FF2B5EF4-FFF2-40B4-BE49-F238E27FC236}">
                <a16:creationId xmlns:a16="http://schemas.microsoft.com/office/drawing/2014/main" id="{6D5EEF38-BBF6-4F2A-A006-FDCEC5804176}"/>
              </a:ext>
            </a:extLst>
          </p:cNvPr>
          <p:cNvSpPr>
            <a:spLocks noGrp="1"/>
          </p:cNvSpPr>
          <p:nvPr>
            <p:ph type="title" hasCustomPrompt="1"/>
          </p:nvPr>
        </p:nvSpPr>
        <p:spPr>
          <a:xfrm>
            <a:off x="277417" y="2331240"/>
            <a:ext cx="6611106" cy="1871549"/>
          </a:xfrm>
          <a:prstGeom prst="rect">
            <a:avLst/>
          </a:prstGeom>
        </p:spPr>
        <p:txBody>
          <a:bodyPr vert="horz" lIns="91440" tIns="45720" rIns="91440" bIns="45720" rtlCol="0" anchor="ctr">
            <a:normAutofit/>
          </a:bodyPr>
          <a:lstStyle>
            <a:lvl1pPr>
              <a:defRPr b="1">
                <a:solidFill>
                  <a:schemeClr val="bg1"/>
                </a:solidFill>
              </a:defRPr>
            </a:lvl1pPr>
          </a:lstStyle>
          <a:p>
            <a:r>
              <a:rPr lang="it-IT" dirty="0"/>
              <a:t>Titolo</a:t>
            </a:r>
          </a:p>
        </p:txBody>
      </p:sp>
      <p:sp>
        <p:nvSpPr>
          <p:cNvPr id="5"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277417" y="4369678"/>
            <a:ext cx="6611106" cy="1219668"/>
          </a:xfrm>
          <a:prstGeom prst="rect">
            <a:avLst/>
          </a:prstGeom>
        </p:spPr>
        <p:txBody>
          <a:bodyPr vert="horz" lIns="91440" tIns="45720" rIns="91440" bIns="45720" rtlCol="0">
            <a:normAutofit/>
          </a:bodyPr>
          <a:lstStyle>
            <a:lvl1pPr marL="0" indent="0">
              <a:buNone/>
              <a:defRPr sz="2400" i="1">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9" name="Immagine 8">
            <a:extLst>
              <a:ext uri="{FF2B5EF4-FFF2-40B4-BE49-F238E27FC236}">
                <a16:creationId xmlns:a16="http://schemas.microsoft.com/office/drawing/2014/main" id="{8F2C4C91-FF17-4BA9-8249-2A11EC724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560" y="2209918"/>
            <a:ext cx="4518273" cy="4718418"/>
          </a:xfrm>
          <a:prstGeom prst="rect">
            <a:avLst/>
          </a:prstGeom>
        </p:spPr>
      </p:pic>
    </p:spTree>
    <p:extLst>
      <p:ext uri="{BB962C8B-B14F-4D97-AF65-F5344CB8AC3E}">
        <p14:creationId xmlns:p14="http://schemas.microsoft.com/office/powerpoint/2010/main" val="5656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pic>
        <p:nvPicPr>
          <p:cNvPr id="19" name="Immagine 18"/>
          <p:cNvPicPr>
            <a:picLocks noChangeAspect="1"/>
          </p:cNvPicPr>
          <p:nvPr/>
        </p:nvPicPr>
        <p:blipFill rotWithShape="1">
          <a:blip r:embed="rId2">
            <a:extLst>
              <a:ext uri="{28A0092B-C50C-407E-A947-70E740481C1C}">
                <a14:useLocalDpi xmlns:a14="http://schemas.microsoft.com/office/drawing/2010/main" val="0"/>
              </a:ext>
            </a:extLst>
          </a:blip>
          <a:srcRect l="29343"/>
          <a:stretch/>
        </p:blipFill>
        <p:spPr>
          <a:xfrm>
            <a:off x="-9836" y="0"/>
            <a:ext cx="8614616" cy="6858000"/>
          </a:xfrm>
          <a:prstGeom prst="rect">
            <a:avLst/>
          </a:prstGeom>
        </p:spPr>
      </p:pic>
      <p:sp>
        <p:nvSpPr>
          <p:cNvPr id="9" name="Rettangolo 8">
            <a:extLst>
              <a:ext uri="{FF2B5EF4-FFF2-40B4-BE49-F238E27FC236}">
                <a16:creationId xmlns:a16="http://schemas.microsoft.com/office/drawing/2014/main" id="{0D288010-7C7E-4E11-8DB9-173DBBF19EC2}"/>
              </a:ext>
            </a:extLst>
          </p:cNvPr>
          <p:cNvSpPr/>
          <p:nvPr/>
        </p:nvSpPr>
        <p:spPr>
          <a:xfrm>
            <a:off x="4756201" y="5184225"/>
            <a:ext cx="6915606" cy="72000"/>
          </a:xfrm>
          <a:prstGeom prst="rect">
            <a:avLst/>
          </a:prstGeom>
          <a:solidFill>
            <a:srgbClr val="E40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dirty="0">
              <a:ln>
                <a:solidFill>
                  <a:srgbClr val="F29BAC"/>
                </a:solidFill>
              </a:ln>
              <a:solidFill>
                <a:srgbClr val="54565A"/>
              </a:solidFill>
            </a:endParaRPr>
          </a:p>
        </p:txBody>
      </p:sp>
      <p:sp>
        <p:nvSpPr>
          <p:cNvPr id="12" name="Segnaposto titolo 1">
            <a:extLst>
              <a:ext uri="{FF2B5EF4-FFF2-40B4-BE49-F238E27FC236}">
                <a16:creationId xmlns:a16="http://schemas.microsoft.com/office/drawing/2014/main" id="{6D5EEF38-BBF6-4F2A-A006-FDCEC5804176}"/>
              </a:ext>
            </a:extLst>
          </p:cNvPr>
          <p:cNvSpPr>
            <a:spLocks noGrp="1"/>
          </p:cNvSpPr>
          <p:nvPr>
            <p:ph type="title" hasCustomPrompt="1"/>
          </p:nvPr>
        </p:nvSpPr>
        <p:spPr>
          <a:xfrm>
            <a:off x="4752709" y="3718249"/>
            <a:ext cx="6900336" cy="1359218"/>
          </a:xfrm>
          <a:prstGeom prst="rect">
            <a:avLst/>
          </a:prstGeom>
        </p:spPr>
        <p:txBody>
          <a:bodyPr vert="horz" lIns="91440" tIns="45720" rIns="91440" bIns="45720" rtlCol="0" anchor="b">
            <a:normAutofit/>
          </a:bodyPr>
          <a:lstStyle>
            <a:lvl1pPr algn="l">
              <a:defRPr b="0">
                <a:solidFill>
                  <a:schemeClr val="bg2">
                    <a:lumMod val="25000"/>
                  </a:schemeClr>
                </a:solidFill>
              </a:defRPr>
            </a:lvl1pPr>
          </a:lstStyle>
          <a:p>
            <a:r>
              <a:rPr lang="it-IT" dirty="0"/>
              <a:t>Titolo</a:t>
            </a:r>
          </a:p>
        </p:txBody>
      </p:sp>
      <p:sp>
        <p:nvSpPr>
          <p:cNvPr id="13"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4752709" y="5366071"/>
            <a:ext cx="6900336" cy="1219668"/>
          </a:xfrm>
          <a:prstGeom prst="rect">
            <a:avLst/>
          </a:prstGeom>
        </p:spPr>
        <p:txBody>
          <a:bodyPr vert="horz" lIns="91440" tIns="45720" rIns="91440" bIns="45720" rtlCol="0">
            <a:normAutofit/>
          </a:bodyPr>
          <a:lstStyle>
            <a:lvl1pPr marL="0" indent="0" algn="l">
              <a:buNone/>
              <a:defRPr sz="2400" i="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7" name="Immagine 6">
            <a:extLst>
              <a:ext uri="{FF2B5EF4-FFF2-40B4-BE49-F238E27FC236}">
                <a16:creationId xmlns:a16="http://schemas.microsoft.com/office/drawing/2014/main" id="{C97852EC-6917-43D4-BCA7-EBAB86ADA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645" y="0"/>
            <a:ext cx="2050355" cy="2141179"/>
          </a:xfrm>
          <a:prstGeom prst="rect">
            <a:avLst/>
          </a:prstGeom>
        </p:spPr>
      </p:pic>
    </p:spTree>
    <p:extLst>
      <p:ext uri="{BB962C8B-B14F-4D97-AF65-F5344CB8AC3E}">
        <p14:creationId xmlns:p14="http://schemas.microsoft.com/office/powerpoint/2010/main" val="11029693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9AA44D5-18FE-40D7-B603-2246EB3477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1645" y="0"/>
            <a:ext cx="2050355" cy="2141179"/>
          </a:xfrm>
          <a:prstGeom prst="rect">
            <a:avLst/>
          </a:prstGeom>
        </p:spPr>
      </p:pic>
      <p:sp>
        <p:nvSpPr>
          <p:cNvPr id="4" name="Segnaposto titolo 1">
            <a:extLst>
              <a:ext uri="{FF2B5EF4-FFF2-40B4-BE49-F238E27FC236}">
                <a16:creationId xmlns:a16="http://schemas.microsoft.com/office/drawing/2014/main" id="{6D5EEF38-BBF6-4F2A-A006-FDCEC5804176}"/>
              </a:ext>
            </a:extLst>
          </p:cNvPr>
          <p:cNvSpPr>
            <a:spLocks noGrp="1"/>
          </p:cNvSpPr>
          <p:nvPr>
            <p:ph type="title"/>
          </p:nvPr>
        </p:nvSpPr>
        <p:spPr>
          <a:xfrm>
            <a:off x="417285" y="439651"/>
            <a:ext cx="9974944" cy="1325563"/>
          </a:xfrm>
          <a:prstGeom prst="rect">
            <a:avLst/>
          </a:prstGeom>
        </p:spPr>
        <p:txBody>
          <a:bodyPr vert="horz" lIns="91440" tIns="45720" rIns="91440" bIns="45720" rtlCol="0" anchor="ctr">
            <a:normAutofit/>
          </a:bodyPr>
          <a:lstStyle/>
          <a:p>
            <a:r>
              <a:rPr lang="it-IT" smtClean="0"/>
              <a:t>Fare clic per modificare lo stile del titolo</a:t>
            </a:r>
            <a:endParaRPr lang="it-IT" dirty="0"/>
          </a:p>
        </p:txBody>
      </p:sp>
      <p:sp>
        <p:nvSpPr>
          <p:cNvPr id="5" name="Segnaposto testo 2">
            <a:extLst>
              <a:ext uri="{FF2B5EF4-FFF2-40B4-BE49-F238E27FC236}">
                <a16:creationId xmlns:a16="http://schemas.microsoft.com/office/drawing/2014/main" id="{CC495E98-4875-4417-A3DC-03D8462DE11F}"/>
              </a:ext>
            </a:extLst>
          </p:cNvPr>
          <p:cNvSpPr>
            <a:spLocks noGrp="1"/>
          </p:cNvSpPr>
          <p:nvPr>
            <p:ph idx="1"/>
          </p:nvPr>
        </p:nvSpPr>
        <p:spPr>
          <a:xfrm>
            <a:off x="417285" y="1987235"/>
            <a:ext cx="11235760" cy="455870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11847727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Layout personalizzato">
    <p:spTree>
      <p:nvGrpSpPr>
        <p:cNvPr id="1" name=""/>
        <p:cNvGrpSpPr/>
        <p:nvPr/>
      </p:nvGrpSpPr>
      <p:grpSpPr>
        <a:xfrm>
          <a:off x="0" y="0"/>
          <a:ext cx="0" cy="0"/>
          <a:chOff x="0" y="0"/>
          <a:chExt cx="0" cy="0"/>
        </a:xfrm>
      </p:grpSpPr>
      <p:sp>
        <p:nvSpPr>
          <p:cNvPr id="4" name="Segnaposto titolo 1">
            <a:extLst>
              <a:ext uri="{FF2B5EF4-FFF2-40B4-BE49-F238E27FC236}">
                <a16:creationId xmlns:a16="http://schemas.microsoft.com/office/drawing/2014/main" id="{6D5EEF38-BBF6-4F2A-A006-FDCEC5804176}"/>
              </a:ext>
            </a:extLst>
          </p:cNvPr>
          <p:cNvSpPr>
            <a:spLocks noGrp="1"/>
          </p:cNvSpPr>
          <p:nvPr>
            <p:ph type="title"/>
          </p:nvPr>
        </p:nvSpPr>
        <p:spPr>
          <a:xfrm>
            <a:off x="417285" y="439651"/>
            <a:ext cx="9974944" cy="1325563"/>
          </a:xfrm>
          <a:prstGeom prst="rect">
            <a:avLst/>
          </a:prstGeom>
        </p:spPr>
        <p:txBody>
          <a:bodyPr vert="horz" lIns="91440" tIns="45720" rIns="91440" bIns="45720" rtlCol="0" anchor="ctr">
            <a:normAutofit/>
          </a:bodyPr>
          <a:lstStyle/>
          <a:p>
            <a:r>
              <a:rPr lang="it-IT" smtClean="0"/>
              <a:t>Fare clic per modificare lo stile del titolo</a:t>
            </a:r>
            <a:endParaRPr lang="it-IT" dirty="0"/>
          </a:p>
        </p:txBody>
      </p:sp>
      <p:sp>
        <p:nvSpPr>
          <p:cNvPr id="5" name="Segnaposto testo 2">
            <a:extLst>
              <a:ext uri="{FF2B5EF4-FFF2-40B4-BE49-F238E27FC236}">
                <a16:creationId xmlns:a16="http://schemas.microsoft.com/office/drawing/2014/main" id="{CC495E98-4875-4417-A3DC-03D8462DE11F}"/>
              </a:ext>
            </a:extLst>
          </p:cNvPr>
          <p:cNvSpPr>
            <a:spLocks noGrp="1"/>
          </p:cNvSpPr>
          <p:nvPr>
            <p:ph idx="1"/>
          </p:nvPr>
        </p:nvSpPr>
        <p:spPr>
          <a:xfrm>
            <a:off x="417285" y="1987235"/>
            <a:ext cx="11235760" cy="455870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31553723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8" name="Segnaposto testo 2">
            <a:extLst>
              <a:ext uri="{FF2B5EF4-FFF2-40B4-BE49-F238E27FC236}">
                <a16:creationId xmlns:a16="http://schemas.microsoft.com/office/drawing/2014/main" id="{CC495E98-4875-4417-A3DC-03D8462DE11F}"/>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pic>
        <p:nvPicPr>
          <p:cNvPr id="4" name="Immagine 3">
            <a:extLst>
              <a:ext uri="{FF2B5EF4-FFF2-40B4-BE49-F238E27FC236}">
                <a16:creationId xmlns:a16="http://schemas.microsoft.com/office/drawing/2014/main" id="{49AA44D5-18FE-40D7-B603-2246EB3477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141" y="0"/>
            <a:ext cx="5015718" cy="5237897"/>
          </a:xfrm>
          <a:prstGeom prst="rect">
            <a:avLst/>
          </a:prstGeom>
        </p:spPr>
      </p:pic>
    </p:spTree>
    <p:extLst>
      <p:ext uri="{BB962C8B-B14F-4D97-AF65-F5344CB8AC3E}">
        <p14:creationId xmlns:p14="http://schemas.microsoft.com/office/powerpoint/2010/main" val="42226603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67C7A37-A3B8-49B2-AC11-720C4BC9E945}" type="datetimeFigureOut">
              <a:rPr lang="it-IT" smtClean="0"/>
              <a:pPr/>
              <a:t>21/02/2024</a:t>
            </a:fld>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2527920-4C0B-43AD-866A-88C6CBA03639}" type="slidenum">
              <a:rPr lang="it-IT" smtClean="0"/>
              <a:pPr/>
              <a:t>‹N›</a:t>
            </a:fld>
            <a:endParaRPr lang="it-IT"/>
          </a:p>
        </p:txBody>
      </p:sp>
      <p:pic>
        <p:nvPicPr>
          <p:cNvPr id="10" name="Immagine 9" descr="Immagine che contiene testo&#10;&#10;Descrizione generata automaticamente">
            <a:extLst>
              <a:ext uri="{FF2B5EF4-FFF2-40B4-BE49-F238E27FC236}">
                <a16:creationId xmlns:a16="http://schemas.microsoft.com/office/drawing/2014/main" id="{C26B782B-2A12-4507-AD1B-2EDACE69FA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5277" y="369260"/>
            <a:ext cx="3139712" cy="1411200"/>
          </a:xfrm>
          <a:prstGeom prst="rect">
            <a:avLst/>
          </a:prstGeom>
        </p:spPr>
      </p:pic>
    </p:spTree>
    <p:extLst>
      <p:ext uri="{BB962C8B-B14F-4D97-AF65-F5344CB8AC3E}">
        <p14:creationId xmlns:p14="http://schemas.microsoft.com/office/powerpoint/2010/main" val="1141224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5EEF38-BBF6-4F2A-A006-FDCEC5804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CC495E98-4875-4417-A3DC-03D8462D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14594F-6478-4652-8466-4D13D073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E2701E48-8FBF-469D-929E-494FE7A36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A18C6E7B-8EA3-4A77-A370-1CF2C6646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A2D3BB-FB46-48C1-A61E-684FFEA9D23F}" type="slidenum">
              <a:rPr lang="it-IT" altLang="en-US" smtClean="0"/>
              <a:pPr>
                <a:defRPr/>
              </a:pPr>
              <a:t>‹N›</a:t>
            </a:fld>
            <a:endParaRPr lang="it-IT" altLang="en-US"/>
          </a:p>
        </p:txBody>
      </p:sp>
    </p:spTree>
    <p:extLst>
      <p:ext uri="{BB962C8B-B14F-4D97-AF65-F5344CB8AC3E}">
        <p14:creationId xmlns:p14="http://schemas.microsoft.com/office/powerpoint/2010/main" val="385451392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30.png"/><Relationship Id="rId5" Type="http://schemas.openxmlformats.org/officeDocument/2006/relationships/image" Target="../media/image2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png"/><Relationship Id="rId7" Type="http://schemas.openxmlformats.org/officeDocument/2006/relationships/image" Target="../media/image30.jpeg"/><Relationship Id="rId12"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blog.leiweb.it/bellezza/files/2009/01/riso.jpg" TargetMode="External"/><Relationship Id="rId11" Type="http://schemas.openxmlformats.org/officeDocument/2006/relationships/hyperlink" Target="http://www.labsanmichele.it/immagini/210-caffe.jpg" TargetMode="External"/><Relationship Id="rId5" Type="http://schemas.openxmlformats.org/officeDocument/2006/relationships/image" Target="../media/image29.jpeg"/><Relationship Id="rId10" Type="http://schemas.openxmlformats.org/officeDocument/2006/relationships/image" Target="../media/image12.png"/><Relationship Id="rId4" Type="http://schemas.openxmlformats.org/officeDocument/2006/relationships/hyperlink" Target="http://nikitaitaly.files.wordpress.com/2009/07/marmellata.jpg"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eur-lex.europa.eu/legal-content/EN/TXT/PDF/?uri=CELEX:32020L2184&amp;qid=1692880030386"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wpclipart.com/no_js.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wpclipart.com/no_js.htm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685800" y="2667000"/>
            <a:ext cx="5257800" cy="1905000"/>
          </a:xfrm>
          <a:prstGeom prst="rect">
            <a:avLst/>
          </a:prstGeom>
          <a:noFill/>
          <a:ln/>
        </p:spPr>
        <p:style>
          <a:lnRef idx="0">
            <a:schemeClr val="dk1"/>
          </a:lnRef>
          <a:fillRef idx="3">
            <a:schemeClr val="dk1"/>
          </a:fillRef>
          <a:effectRef idx="3">
            <a:schemeClr val="dk1"/>
          </a:effectRef>
          <a:fontRef idx="minor">
            <a:schemeClr val="lt1"/>
          </a:fontRef>
        </p:style>
        <p:txBody>
          <a:bodyPr anchor="ctr"/>
          <a:lstStyle/>
          <a:p>
            <a:pPr eaLnBrk="1" hangingPunct="1">
              <a:defRPr/>
            </a:pPr>
            <a:r>
              <a:rPr lang="it-IT" sz="6800" dirty="0">
                <a:effectLst>
                  <a:outerShdw blurRad="38100" dist="38100" dir="2700000" algn="tl">
                    <a:srgbClr val="000000">
                      <a:alpha val="43137"/>
                    </a:srgbClr>
                  </a:outerShdw>
                </a:effectLst>
              </a:rPr>
              <a:t>Acqua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r="5847"/>
          <a:stretch>
            <a:fillRect/>
          </a:stretch>
        </p:blipFill>
        <p:spPr bwMode="auto">
          <a:xfrm>
            <a:off x="609600" y="1447800"/>
            <a:ext cx="8953428"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2"/>
          <p:cNvSpPr txBox="1">
            <a:spLocks noChangeArrowheads="1"/>
          </p:cNvSpPr>
          <p:nvPr/>
        </p:nvSpPr>
        <p:spPr bwMode="auto">
          <a:xfrm>
            <a:off x="533400" y="609600"/>
            <a:ext cx="4752975" cy="523220"/>
          </a:xfrm>
          <a:prstGeom prst="rect">
            <a:avLst/>
          </a:prstGeom>
          <a:noFill/>
          <a:ln w="9525">
            <a:noFill/>
            <a:miter lim="800000"/>
            <a:headEnd/>
            <a:tailEnd/>
          </a:ln>
          <a:effectLst/>
        </p:spPr>
        <p:txBody>
          <a:bodyPr>
            <a:spAutoFit/>
          </a:bodyPr>
          <a:lstStyle/>
          <a:p>
            <a:pPr eaLnBrk="1" hangingPunct="1">
              <a:defRPr/>
            </a:pPr>
            <a:r>
              <a:rPr lang="it-IT" sz="2800" b="1" dirty="0">
                <a:solidFill>
                  <a:schemeClr val="accent2">
                    <a:lumMod val="75000"/>
                  </a:schemeClr>
                </a:solidFill>
                <a:latin typeface="+mj-lt"/>
              </a:rPr>
              <a:t>ATTIVITA’ DELL’ACQUA</a:t>
            </a:r>
          </a:p>
        </p:txBody>
      </p:sp>
      <p:sp>
        <p:nvSpPr>
          <p:cNvPr id="13" name="CasellaDiTesto 12"/>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783490"/>
            <a:ext cx="9906000" cy="5755422"/>
          </a:xfrm>
          <a:prstGeom prst="rect">
            <a:avLst/>
          </a:prstGeom>
          <a:noFill/>
          <a:ln w="9525">
            <a:noFill/>
            <a:miter lim="800000"/>
            <a:headEnd/>
            <a:tailEnd/>
          </a:ln>
        </p:spPr>
        <p:txBody>
          <a:bodyPr wrap="square">
            <a:spAutoFit/>
          </a:bodyPr>
          <a:lstStyle/>
          <a:p>
            <a:pPr eaLnBrk="1" hangingPunct="1">
              <a:defRPr/>
            </a:pPr>
            <a:r>
              <a:rPr lang="it-IT" sz="2800" b="1" i="1" dirty="0" err="1">
                <a:latin typeface="+mj-lt"/>
              </a:rPr>
              <a:t>a</a:t>
            </a:r>
            <a:r>
              <a:rPr lang="it-IT" sz="2800" b="1" i="1" baseline="-25000" dirty="0" err="1">
                <a:latin typeface="+mj-lt"/>
              </a:rPr>
              <a:t>w</a:t>
            </a:r>
            <a:r>
              <a:rPr lang="it-IT" sz="2800" b="1" i="1" dirty="0" err="1">
                <a:latin typeface="+mj-lt"/>
              </a:rPr>
              <a:t>=</a:t>
            </a:r>
            <a:r>
              <a:rPr lang="it-IT" sz="2800" b="1" i="1" dirty="0">
                <a:latin typeface="+mj-lt"/>
              </a:rPr>
              <a:t> </a:t>
            </a:r>
            <a:r>
              <a:rPr lang="it-IT" sz="2800" b="1" i="1" dirty="0" err="1">
                <a:latin typeface="+mj-lt"/>
              </a:rPr>
              <a:t>p</a:t>
            </a:r>
            <a:r>
              <a:rPr lang="it-IT" sz="2800" b="1" i="1" baseline="-25000" dirty="0" err="1">
                <a:latin typeface="+mj-lt"/>
              </a:rPr>
              <a:t>a</a:t>
            </a:r>
            <a:r>
              <a:rPr lang="it-IT" sz="2800" b="1" i="1" dirty="0">
                <a:latin typeface="+mj-lt"/>
              </a:rPr>
              <a:t>/p</a:t>
            </a:r>
            <a:r>
              <a:rPr lang="it-IT" sz="2800" b="1" i="1" baseline="-25000" dirty="0">
                <a:latin typeface="+mj-lt"/>
              </a:rPr>
              <a:t>0</a:t>
            </a:r>
            <a:r>
              <a:rPr lang="it-IT" sz="2800" b="1" i="1" dirty="0">
                <a:latin typeface="+mj-lt"/>
              </a:rPr>
              <a:t> 	a T costante</a:t>
            </a:r>
          </a:p>
          <a:p>
            <a:pPr eaLnBrk="1" hangingPunct="1">
              <a:defRPr/>
            </a:pPr>
            <a:endParaRPr lang="it-IT" sz="2800" b="1" i="1" dirty="0">
              <a:latin typeface="+mj-lt"/>
            </a:endParaRPr>
          </a:p>
          <a:p>
            <a:pPr eaLnBrk="1" hangingPunct="1">
              <a:defRPr/>
            </a:pPr>
            <a:r>
              <a:rPr lang="it-IT" sz="2400" dirty="0">
                <a:latin typeface="+mj-lt"/>
              </a:rPr>
              <a:t>Dove	</a:t>
            </a:r>
            <a:r>
              <a:rPr lang="it-IT" sz="2400" b="1" i="1" dirty="0" err="1">
                <a:latin typeface="+mj-lt"/>
              </a:rPr>
              <a:t>p</a:t>
            </a:r>
            <a:r>
              <a:rPr lang="it-IT" sz="2400" b="1" i="1" baseline="-25000" dirty="0" err="1">
                <a:latin typeface="+mj-lt"/>
              </a:rPr>
              <a:t>a</a:t>
            </a:r>
            <a:r>
              <a:rPr lang="it-IT" sz="2400" dirty="0">
                <a:latin typeface="+mj-lt"/>
              </a:rPr>
              <a:t> è la pressione parziale dell’acqua sopra l’alimento</a:t>
            </a:r>
          </a:p>
          <a:p>
            <a:pPr lvl="1" eaLnBrk="1" hangingPunct="1">
              <a:defRPr/>
            </a:pPr>
            <a:r>
              <a:rPr lang="it-IT" sz="2400" b="1" i="1" dirty="0">
                <a:latin typeface="+mj-lt"/>
              </a:rPr>
              <a:t>	p</a:t>
            </a:r>
            <a:r>
              <a:rPr lang="it-IT" sz="2400" b="1" i="1" baseline="-25000" dirty="0">
                <a:latin typeface="+mj-lt"/>
              </a:rPr>
              <a:t>0</a:t>
            </a:r>
            <a:r>
              <a:rPr lang="it-IT" sz="2400" dirty="0">
                <a:latin typeface="+mj-lt"/>
              </a:rPr>
              <a:t> è la tensione di vapore dell’acqua pura a temperatura costante</a:t>
            </a:r>
          </a:p>
          <a:p>
            <a:pPr eaLnBrk="1" hangingPunct="1">
              <a:defRPr/>
            </a:pPr>
            <a:endParaRPr lang="it-IT" sz="2400" dirty="0">
              <a:latin typeface="+mj-lt"/>
            </a:endParaRPr>
          </a:p>
          <a:p>
            <a:pPr eaLnBrk="1" hangingPunct="1">
              <a:defRPr/>
            </a:pPr>
            <a:r>
              <a:rPr lang="it-IT" sz="2400" dirty="0">
                <a:latin typeface="+mj-lt"/>
              </a:rPr>
              <a:t>questa relazione equivale alla legge di </a:t>
            </a:r>
            <a:r>
              <a:rPr lang="it-IT" sz="2400" dirty="0" err="1">
                <a:latin typeface="+mj-lt"/>
              </a:rPr>
              <a:t>Raoult</a:t>
            </a:r>
            <a:r>
              <a:rPr lang="it-IT" sz="2400" dirty="0">
                <a:latin typeface="+mj-lt"/>
              </a:rPr>
              <a:t> per un soluto non volatile in soluzione:</a:t>
            </a:r>
          </a:p>
          <a:p>
            <a:pPr eaLnBrk="1" hangingPunct="1">
              <a:defRPr/>
            </a:pPr>
            <a:endParaRPr lang="it-IT" sz="2400" dirty="0">
              <a:latin typeface="+mj-lt"/>
            </a:endParaRPr>
          </a:p>
          <a:p>
            <a:pPr eaLnBrk="1" hangingPunct="1">
              <a:defRPr/>
            </a:pPr>
            <a:r>
              <a:rPr lang="it-IT" sz="2800" b="1" i="1" dirty="0">
                <a:latin typeface="+mj-lt"/>
              </a:rPr>
              <a:t>χ</a:t>
            </a:r>
            <a:r>
              <a:rPr lang="it-IT" sz="2800" b="1" i="1" baseline="-25000" dirty="0">
                <a:latin typeface="+mj-lt"/>
              </a:rPr>
              <a:t>solv</a:t>
            </a:r>
            <a:r>
              <a:rPr lang="it-IT" sz="2800" b="1" i="1" dirty="0">
                <a:latin typeface="+mj-lt"/>
              </a:rPr>
              <a:t>= </a:t>
            </a:r>
            <a:r>
              <a:rPr lang="it-IT" sz="2800" b="1" i="1" dirty="0" err="1">
                <a:latin typeface="+mj-lt"/>
              </a:rPr>
              <a:t>p</a:t>
            </a:r>
            <a:r>
              <a:rPr lang="it-IT" sz="2800" b="1" i="1" baseline="-25000" dirty="0" err="1">
                <a:latin typeface="+mj-lt"/>
              </a:rPr>
              <a:t>solv</a:t>
            </a:r>
            <a:r>
              <a:rPr lang="it-IT" sz="2800" b="1" i="1" dirty="0">
                <a:latin typeface="+mj-lt"/>
              </a:rPr>
              <a:t>/p</a:t>
            </a:r>
            <a:r>
              <a:rPr lang="it-IT" sz="2800" b="1" i="1" baseline="-25000" dirty="0">
                <a:latin typeface="+mj-lt"/>
              </a:rPr>
              <a:t>0</a:t>
            </a:r>
          </a:p>
          <a:p>
            <a:pPr eaLnBrk="1" hangingPunct="1">
              <a:defRPr/>
            </a:pPr>
            <a:endParaRPr lang="it-IT" sz="2000" b="1" i="1" dirty="0">
              <a:latin typeface="+mj-lt"/>
            </a:endParaRPr>
          </a:p>
          <a:p>
            <a:pPr eaLnBrk="1" hangingPunct="1">
              <a:defRPr/>
            </a:pPr>
            <a:r>
              <a:rPr lang="it-IT" sz="2400" dirty="0">
                <a:latin typeface="+mj-lt"/>
              </a:rPr>
              <a:t>dove	</a:t>
            </a:r>
            <a:r>
              <a:rPr lang="it-IT" sz="2400" b="1" i="1" dirty="0" err="1">
                <a:latin typeface="+mj-lt"/>
              </a:rPr>
              <a:t>χ</a:t>
            </a:r>
            <a:r>
              <a:rPr lang="it-IT" sz="2400" b="1" i="1" baseline="-25000" dirty="0" err="1">
                <a:latin typeface="+mj-lt"/>
              </a:rPr>
              <a:t>solv</a:t>
            </a:r>
            <a:r>
              <a:rPr lang="it-IT" sz="2400" dirty="0">
                <a:latin typeface="+mj-lt"/>
              </a:rPr>
              <a:t> è la frazione molare del solvente</a:t>
            </a:r>
          </a:p>
          <a:p>
            <a:pPr lvl="1" eaLnBrk="1" hangingPunct="1">
              <a:defRPr/>
            </a:pPr>
            <a:r>
              <a:rPr lang="it-IT" sz="2400" b="1" i="1" dirty="0">
                <a:latin typeface="+mj-lt"/>
              </a:rPr>
              <a:t>	</a:t>
            </a:r>
            <a:r>
              <a:rPr lang="it-IT" sz="2400" b="1" i="1" dirty="0" err="1">
                <a:latin typeface="+mj-lt"/>
              </a:rPr>
              <a:t>p</a:t>
            </a:r>
            <a:r>
              <a:rPr lang="it-IT" sz="2400" b="1" i="1" baseline="-25000" dirty="0" err="1">
                <a:latin typeface="+mj-lt"/>
              </a:rPr>
              <a:t>solv</a:t>
            </a:r>
            <a:r>
              <a:rPr lang="it-IT" sz="2400" dirty="0">
                <a:latin typeface="+mj-lt"/>
              </a:rPr>
              <a:t> è la tensione di vapore della soluzione</a:t>
            </a:r>
          </a:p>
          <a:p>
            <a:pPr lvl="1" eaLnBrk="1" hangingPunct="1">
              <a:defRPr/>
            </a:pPr>
            <a:r>
              <a:rPr lang="it-IT" sz="2400" b="1" i="1" dirty="0">
                <a:latin typeface="+mj-lt"/>
              </a:rPr>
              <a:t>	p</a:t>
            </a:r>
            <a:r>
              <a:rPr lang="it-IT" sz="2400" b="1" i="1" baseline="-25000" dirty="0">
                <a:latin typeface="+mj-lt"/>
              </a:rPr>
              <a:t>0</a:t>
            </a:r>
            <a:r>
              <a:rPr lang="it-IT" sz="2400" dirty="0">
                <a:latin typeface="+mj-lt"/>
              </a:rPr>
              <a:t> è la tensione di vapore del solvente puro</a:t>
            </a:r>
          </a:p>
          <a:p>
            <a:pPr eaLnBrk="1" hangingPunct="1">
              <a:defRPr/>
            </a:pPr>
            <a:endParaRPr lang="it-IT" sz="2400" dirty="0">
              <a:latin typeface="+mj-lt"/>
            </a:endParaRPr>
          </a:p>
          <a:p>
            <a:pPr eaLnBrk="1" hangingPunct="1">
              <a:defRPr/>
            </a:pPr>
            <a:endParaRPr lang="it-IT" sz="2400" dirty="0">
              <a:latin typeface="+mj-lt"/>
            </a:endParaRPr>
          </a:p>
        </p:txBody>
      </p:sp>
      <p:sp>
        <p:nvSpPr>
          <p:cNvPr id="17415" name="Segnaposto numero diapositiva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CFCB83-1C6D-4F88-A11A-88B3ED6A4FC9}" type="slidenum">
              <a:rPr lang="it-IT" altLang="en-US" sz="1200">
                <a:solidFill>
                  <a:srgbClr val="898989"/>
                </a:solidFill>
                <a:latin typeface="Times New Roman" panose="02020603050405020304" pitchFamily="18" charset="0"/>
              </a:rPr>
              <a:pPr>
                <a:spcBef>
                  <a:spcPct val="0"/>
                </a:spcBef>
                <a:buFontTx/>
                <a:buNone/>
              </a:pPr>
              <a:t>11</a:t>
            </a:fld>
            <a:endParaRPr lang="it-IT" altLang="en-US" sz="1200">
              <a:solidFill>
                <a:srgbClr val="898989"/>
              </a:solidFill>
              <a:latin typeface="Times New Roman" panose="02020603050405020304" pitchFamily="18" charset="0"/>
            </a:endParaRPr>
          </a:p>
        </p:txBody>
      </p:sp>
      <p:sp>
        <p:nvSpPr>
          <p:cNvPr id="13" name="CasellaDiTesto 12"/>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457200"/>
            <a:ext cx="9270358" cy="6186309"/>
          </a:xfrm>
          <a:prstGeom prst="rect">
            <a:avLst/>
          </a:prstGeom>
          <a:noFill/>
          <a:ln w="9525">
            <a:noFill/>
            <a:miter lim="800000"/>
            <a:headEnd/>
            <a:tailEnd/>
          </a:ln>
        </p:spPr>
        <p:txBody>
          <a:bodyPr wrap="none">
            <a:spAutoFit/>
          </a:bodyPr>
          <a:lstStyle/>
          <a:p>
            <a:pPr eaLnBrk="1" hangingPunct="1">
              <a:defRPr/>
            </a:pPr>
            <a:endParaRPr lang="it-IT" sz="2400" dirty="0">
              <a:latin typeface="+mj-lt"/>
            </a:endParaRPr>
          </a:p>
          <a:p>
            <a:pPr eaLnBrk="1" hangingPunct="1">
              <a:defRPr/>
            </a:pPr>
            <a:r>
              <a:rPr lang="it-IT" sz="2400" dirty="0">
                <a:latin typeface="+mj-lt"/>
              </a:rPr>
              <a:t>Si definisce </a:t>
            </a:r>
            <a:r>
              <a:rPr lang="it-IT" sz="2400" b="1" i="1" dirty="0" err="1">
                <a:latin typeface="+mj-lt"/>
              </a:rPr>
              <a:t>URE%</a:t>
            </a:r>
            <a:r>
              <a:rPr lang="it-IT" sz="2400" dirty="0">
                <a:latin typeface="+mj-lt"/>
              </a:rPr>
              <a:t> l’umidità relativa di equilibrio </a:t>
            </a:r>
          </a:p>
          <a:p>
            <a:pPr eaLnBrk="1" hangingPunct="1">
              <a:defRPr/>
            </a:pPr>
            <a:r>
              <a:rPr lang="it-IT" sz="2400" dirty="0">
                <a:latin typeface="+mj-lt"/>
              </a:rPr>
              <a:t>(misurata in un ambiente chiuso e rappresenta l’umidità di saturazione)</a:t>
            </a:r>
          </a:p>
          <a:p>
            <a:pPr eaLnBrk="1" hangingPunct="1">
              <a:defRPr/>
            </a:pPr>
            <a:endParaRPr lang="it-IT" sz="2400" dirty="0">
              <a:latin typeface="+mj-lt"/>
            </a:endParaRPr>
          </a:p>
          <a:p>
            <a:pPr eaLnBrk="1" hangingPunct="1">
              <a:defRPr/>
            </a:pPr>
            <a:r>
              <a:rPr lang="it-IT" sz="2800" b="1" dirty="0" err="1">
                <a:latin typeface="+mj-lt"/>
              </a:rPr>
              <a:t>a</a:t>
            </a:r>
            <a:r>
              <a:rPr lang="it-IT" sz="2800" b="1" baseline="-25000" dirty="0" err="1">
                <a:latin typeface="+mj-lt"/>
              </a:rPr>
              <a:t>w</a:t>
            </a:r>
            <a:r>
              <a:rPr lang="it-IT" sz="2800" b="1" dirty="0" err="1">
                <a:latin typeface="+mj-lt"/>
              </a:rPr>
              <a:t>=</a:t>
            </a:r>
            <a:r>
              <a:rPr lang="it-IT" sz="2800" b="1" dirty="0">
                <a:latin typeface="+mj-lt"/>
              </a:rPr>
              <a:t> </a:t>
            </a:r>
            <a:r>
              <a:rPr lang="it-IT" sz="2800" b="1" dirty="0" err="1">
                <a:latin typeface="+mj-lt"/>
              </a:rPr>
              <a:t>p</a:t>
            </a:r>
            <a:r>
              <a:rPr lang="it-IT" sz="2800" b="1" baseline="-25000" dirty="0" err="1">
                <a:latin typeface="+mj-lt"/>
              </a:rPr>
              <a:t>a</a:t>
            </a:r>
            <a:r>
              <a:rPr lang="it-IT" sz="2800" b="1" dirty="0">
                <a:latin typeface="+mj-lt"/>
              </a:rPr>
              <a:t>/p</a:t>
            </a:r>
            <a:r>
              <a:rPr lang="it-IT" sz="2800" b="1" baseline="-25000" dirty="0">
                <a:latin typeface="+mj-lt"/>
              </a:rPr>
              <a:t>0</a:t>
            </a:r>
            <a:r>
              <a:rPr lang="it-IT" sz="2800" b="1" dirty="0">
                <a:latin typeface="+mj-lt"/>
              </a:rPr>
              <a:t> = </a:t>
            </a:r>
            <a:r>
              <a:rPr lang="it-IT" sz="2800" b="1" dirty="0" err="1">
                <a:latin typeface="+mj-lt"/>
              </a:rPr>
              <a:t>URE%</a:t>
            </a:r>
            <a:r>
              <a:rPr lang="it-IT" sz="2800" b="1" dirty="0">
                <a:latin typeface="+mj-lt"/>
              </a:rPr>
              <a:t>/100= n</a:t>
            </a:r>
            <a:r>
              <a:rPr lang="it-IT" sz="2800" b="1" baseline="-25000" dirty="0">
                <a:latin typeface="+mj-lt"/>
              </a:rPr>
              <a:t>1</a:t>
            </a:r>
            <a:r>
              <a:rPr lang="it-IT" sz="2800" b="1" dirty="0">
                <a:latin typeface="+mj-lt"/>
              </a:rPr>
              <a:t>/(n</a:t>
            </a:r>
            <a:r>
              <a:rPr lang="it-IT" sz="2800" b="1" baseline="-25000" dirty="0">
                <a:latin typeface="+mj-lt"/>
              </a:rPr>
              <a:t>1</a:t>
            </a:r>
            <a:r>
              <a:rPr lang="it-IT" sz="2800" b="1" dirty="0">
                <a:latin typeface="+mj-lt"/>
              </a:rPr>
              <a:t>+n</a:t>
            </a:r>
            <a:r>
              <a:rPr lang="it-IT" sz="2800" b="1" baseline="-25000" dirty="0">
                <a:latin typeface="+mj-lt"/>
              </a:rPr>
              <a:t>2</a:t>
            </a:r>
            <a:r>
              <a:rPr lang="it-IT" sz="2800" b="1" dirty="0">
                <a:latin typeface="+mj-lt"/>
              </a:rPr>
              <a:t>)</a:t>
            </a:r>
          </a:p>
          <a:p>
            <a:pPr eaLnBrk="1" hangingPunct="1">
              <a:defRPr/>
            </a:pPr>
            <a:endParaRPr lang="it-IT" sz="2800" b="1" dirty="0">
              <a:latin typeface="+mj-lt"/>
            </a:endParaRPr>
          </a:p>
          <a:p>
            <a:pPr eaLnBrk="1" hangingPunct="1">
              <a:defRPr/>
            </a:pPr>
            <a:r>
              <a:rPr lang="it-IT" sz="2400" dirty="0">
                <a:latin typeface="+mj-lt"/>
              </a:rPr>
              <a:t>dove	</a:t>
            </a:r>
            <a:r>
              <a:rPr lang="it-IT" sz="2400" b="1" i="1" dirty="0">
                <a:latin typeface="+mj-lt"/>
              </a:rPr>
              <a:t>n</a:t>
            </a:r>
            <a:r>
              <a:rPr lang="it-IT" sz="2400" b="1" i="1" baseline="-25000" dirty="0">
                <a:latin typeface="+mj-lt"/>
              </a:rPr>
              <a:t>1</a:t>
            </a:r>
            <a:r>
              <a:rPr lang="it-IT" sz="2400" dirty="0">
                <a:latin typeface="+mj-lt"/>
              </a:rPr>
              <a:t> sono le moli del solvente</a:t>
            </a:r>
          </a:p>
          <a:p>
            <a:pPr lvl="1" eaLnBrk="1" hangingPunct="1">
              <a:defRPr/>
            </a:pPr>
            <a:r>
              <a:rPr lang="it-IT" sz="2400" b="1" i="1" dirty="0">
                <a:latin typeface="+mj-lt"/>
              </a:rPr>
              <a:t>	n</a:t>
            </a:r>
            <a:r>
              <a:rPr lang="it-IT" sz="2400" b="1" i="1" baseline="-25000" dirty="0">
                <a:latin typeface="+mj-lt"/>
              </a:rPr>
              <a:t>2</a:t>
            </a:r>
            <a:r>
              <a:rPr lang="it-IT" sz="2400" b="1" i="1" dirty="0">
                <a:latin typeface="+mj-lt"/>
              </a:rPr>
              <a:t> </a:t>
            </a:r>
            <a:r>
              <a:rPr lang="it-IT" sz="2400" dirty="0">
                <a:latin typeface="+mj-lt"/>
              </a:rPr>
              <a:t>sono le moli di soluto che si ricavano per gli alimenti attraverso</a:t>
            </a:r>
          </a:p>
          <a:p>
            <a:pPr lvl="1" eaLnBrk="1" hangingPunct="1">
              <a:defRPr/>
            </a:pPr>
            <a:r>
              <a:rPr lang="it-IT" sz="2400" dirty="0">
                <a:latin typeface="+mj-lt"/>
              </a:rPr>
              <a:t>	la determinazione del punto di congelamento</a:t>
            </a:r>
          </a:p>
          <a:p>
            <a:pPr lvl="1" eaLnBrk="1" hangingPunct="1">
              <a:defRPr/>
            </a:pPr>
            <a:endParaRPr lang="it-IT" sz="2400" dirty="0">
              <a:latin typeface="+mj-lt"/>
            </a:endParaRPr>
          </a:p>
          <a:p>
            <a:pPr eaLnBrk="1" hangingPunct="1">
              <a:defRPr/>
            </a:pPr>
            <a:r>
              <a:rPr lang="it-IT" sz="2800" b="1" i="1" dirty="0">
                <a:latin typeface="+mj-lt"/>
              </a:rPr>
              <a:t>n</a:t>
            </a:r>
            <a:r>
              <a:rPr lang="it-IT" sz="2800" b="1" i="1" baseline="-25000" dirty="0">
                <a:latin typeface="+mj-lt"/>
              </a:rPr>
              <a:t>2</a:t>
            </a:r>
            <a:r>
              <a:rPr lang="it-IT" sz="2800" b="1" i="1" dirty="0">
                <a:latin typeface="+mj-lt"/>
              </a:rPr>
              <a:t> = g x </a:t>
            </a:r>
            <a:r>
              <a:rPr lang="it-IT" sz="2800" b="1" i="1" dirty="0" err="1">
                <a:latin typeface="+mj-lt"/>
              </a:rPr>
              <a:t>Dt</a:t>
            </a:r>
            <a:r>
              <a:rPr lang="it-IT" sz="2800" b="1" i="1" dirty="0">
                <a:latin typeface="+mj-lt"/>
              </a:rPr>
              <a:t>/1000 x </a:t>
            </a:r>
            <a:r>
              <a:rPr lang="it-IT" sz="2800" b="1" i="1" dirty="0" err="1">
                <a:latin typeface="+mj-lt"/>
              </a:rPr>
              <a:t>K</a:t>
            </a:r>
            <a:r>
              <a:rPr lang="it-IT" sz="2800" b="1" i="1" baseline="-25000" dirty="0" err="1">
                <a:latin typeface="+mj-lt"/>
              </a:rPr>
              <a:t>cr</a:t>
            </a:r>
            <a:endParaRPr lang="it-IT" sz="2800" b="1" i="1" baseline="-25000" dirty="0">
              <a:latin typeface="+mj-lt"/>
            </a:endParaRPr>
          </a:p>
          <a:p>
            <a:pPr eaLnBrk="1" hangingPunct="1">
              <a:defRPr/>
            </a:pPr>
            <a:endParaRPr lang="it-IT" sz="2400" dirty="0">
              <a:latin typeface="+mj-lt"/>
            </a:endParaRPr>
          </a:p>
          <a:p>
            <a:pPr eaLnBrk="1" hangingPunct="1">
              <a:defRPr/>
            </a:pPr>
            <a:r>
              <a:rPr lang="it-IT" sz="2400" dirty="0">
                <a:latin typeface="+mj-lt"/>
              </a:rPr>
              <a:t>dove		</a:t>
            </a:r>
            <a:r>
              <a:rPr lang="it-IT" sz="2400" b="1" i="1" dirty="0">
                <a:latin typeface="+mj-lt"/>
              </a:rPr>
              <a:t>g</a:t>
            </a:r>
            <a:r>
              <a:rPr lang="it-IT" sz="2400" dirty="0">
                <a:latin typeface="+mj-lt"/>
              </a:rPr>
              <a:t> sono i grammi di solvente nel campione</a:t>
            </a:r>
          </a:p>
          <a:p>
            <a:pPr eaLnBrk="1" hangingPunct="1">
              <a:defRPr/>
            </a:pPr>
            <a:r>
              <a:rPr lang="it-IT" sz="2400" dirty="0">
                <a:latin typeface="+mj-lt"/>
              </a:rPr>
              <a:t>		</a:t>
            </a:r>
            <a:r>
              <a:rPr lang="it-IT" sz="2400" b="1" i="1" dirty="0" err="1">
                <a:latin typeface="+mj-lt"/>
              </a:rPr>
              <a:t>Dt</a:t>
            </a:r>
            <a:r>
              <a:rPr lang="it-IT" sz="2400" dirty="0">
                <a:latin typeface="+mj-lt"/>
              </a:rPr>
              <a:t> è l’abbassamento crioscopico</a:t>
            </a:r>
          </a:p>
          <a:p>
            <a:pPr eaLnBrk="1" hangingPunct="1">
              <a:defRPr/>
            </a:pPr>
            <a:r>
              <a:rPr lang="it-IT" sz="2400" dirty="0">
                <a:latin typeface="+mj-lt"/>
              </a:rPr>
              <a:t>		</a:t>
            </a:r>
            <a:r>
              <a:rPr lang="it-IT" sz="2400" b="1" i="1" dirty="0" err="1">
                <a:latin typeface="+mj-lt"/>
              </a:rPr>
              <a:t>K</a:t>
            </a:r>
            <a:r>
              <a:rPr lang="it-IT" sz="2400" b="1" i="1" baseline="-25000" dirty="0" err="1">
                <a:latin typeface="+mj-lt"/>
              </a:rPr>
              <a:t>cr</a:t>
            </a:r>
            <a:r>
              <a:rPr lang="it-IT" sz="2400" dirty="0">
                <a:latin typeface="+mj-lt"/>
              </a:rPr>
              <a:t> è la costante crioscopia</a:t>
            </a:r>
          </a:p>
          <a:p>
            <a:pPr eaLnBrk="1" hangingPunct="1">
              <a:defRPr/>
            </a:pPr>
            <a:endParaRPr lang="it-IT" sz="2400" dirty="0">
              <a:latin typeface="+mj-lt"/>
            </a:endParaRPr>
          </a:p>
        </p:txBody>
      </p:sp>
      <p:sp>
        <p:nvSpPr>
          <p:cNvPr id="12" name="CasellaDiTesto 11"/>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9247" t="24078" r="12403" b="17670"/>
          <a:stretch/>
        </p:blipFill>
        <p:spPr>
          <a:xfrm>
            <a:off x="304800" y="762000"/>
            <a:ext cx="8620218" cy="3605110"/>
          </a:xfrm>
          <a:prstGeom prst="rect">
            <a:avLst/>
          </a:prstGeom>
          <a:ln>
            <a:noFill/>
          </a:ln>
          <a:effectLst>
            <a:outerShdw blurRad="292100" dist="139700" dir="2700000" algn="tl" rotWithShape="0">
              <a:srgbClr val="333333">
                <a:alpha val="65000"/>
              </a:srgbClr>
            </a:outerShdw>
          </a:effectLst>
        </p:spPr>
      </p:pic>
      <p:sp>
        <p:nvSpPr>
          <p:cNvPr id="4" name="CasellaDiTesto 3"/>
          <p:cNvSpPr txBox="1"/>
          <p:nvPr/>
        </p:nvSpPr>
        <p:spPr>
          <a:xfrm>
            <a:off x="4038600" y="4800600"/>
            <a:ext cx="7696200" cy="1785104"/>
          </a:xfrm>
          <a:prstGeom prst="rect">
            <a:avLst/>
          </a:prstGeom>
          <a:solidFill>
            <a:schemeClr val="bg1"/>
          </a:solidFill>
          <a:ln w="28575">
            <a:solidFill>
              <a:srgbClr val="FF0000"/>
            </a:solidFill>
          </a:ln>
        </p:spPr>
        <p:txBody>
          <a:bodyPr wrap="square" rtlCol="0">
            <a:spAutoFit/>
          </a:bodyPr>
          <a:lstStyle/>
          <a:p>
            <a:r>
              <a:rPr lang="it-IT" sz="2200" dirty="0" smtClean="0">
                <a:latin typeface="+mj-lt"/>
              </a:rPr>
              <a:t>Nota: l'attività dell'acqua e il contenuto di umidità/% di acqua sono correlati ma non sono lo stesso parametro. </a:t>
            </a:r>
          </a:p>
          <a:p>
            <a:r>
              <a:rPr lang="it-IT" sz="2200" dirty="0" smtClean="0">
                <a:latin typeface="+mj-lt"/>
              </a:rPr>
              <a:t>L'umidità/% di acqua contenuta viene determinata con prova gravimetrica mediante evaporazione dell'acqua libera fino a peso stabile (prova gravimetrica).</a:t>
            </a:r>
            <a:endParaRPr lang="en-US" sz="2200" dirty="0">
              <a:latin typeface="+mj-lt"/>
            </a:endParaRPr>
          </a:p>
        </p:txBody>
      </p:sp>
      <p:sp>
        <p:nvSpPr>
          <p:cNvPr id="5" name="CasellaDiTesto 4"/>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extLst>
      <p:ext uri="{BB962C8B-B14F-4D97-AF65-F5344CB8AC3E}">
        <p14:creationId xmlns:p14="http://schemas.microsoft.com/office/powerpoint/2010/main" val="2266563632"/>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01639" y="532820"/>
            <a:ext cx="9886950" cy="2554545"/>
          </a:xfrm>
          <a:prstGeom prst="rect">
            <a:avLst/>
          </a:prstGeom>
          <a:noFill/>
          <a:ln w="9525">
            <a:noFill/>
            <a:miter lim="800000"/>
            <a:headEnd/>
            <a:tailEnd/>
          </a:ln>
        </p:spPr>
        <p:txBody>
          <a:bodyPr wrap="square">
            <a:spAutoFit/>
          </a:bodyPr>
          <a:lstStyle/>
          <a:p>
            <a:pPr eaLnBrk="1" hangingPunct="1">
              <a:defRPr/>
            </a:pPr>
            <a:r>
              <a:rPr lang="it-IT" sz="2000" dirty="0" smtClean="0">
                <a:solidFill>
                  <a:schemeClr val="accent2">
                    <a:lumMod val="75000"/>
                  </a:schemeClr>
                </a:solidFill>
                <a:latin typeface="+mj-lt"/>
              </a:rPr>
              <a:t>L’attività </a:t>
            </a:r>
            <a:r>
              <a:rPr lang="it-IT" sz="2000" dirty="0">
                <a:solidFill>
                  <a:schemeClr val="accent2">
                    <a:lumMod val="75000"/>
                  </a:schemeClr>
                </a:solidFill>
                <a:latin typeface="+mj-lt"/>
              </a:rPr>
              <a:t>libera dell’acqua </a:t>
            </a:r>
            <a:r>
              <a:rPr lang="it-IT" sz="2000" dirty="0">
                <a:latin typeface="+mj-lt"/>
              </a:rPr>
              <a:t>è un parametro temperatura/dipendente secondo l’equazione di </a:t>
            </a:r>
            <a:r>
              <a:rPr lang="it-IT" sz="2000" dirty="0" err="1">
                <a:latin typeface="+mj-lt"/>
              </a:rPr>
              <a:t>Clausius-Clapeyron</a:t>
            </a:r>
            <a:r>
              <a:rPr lang="it-IT" sz="2000" dirty="0">
                <a:latin typeface="+mj-lt"/>
              </a:rPr>
              <a:t>.</a:t>
            </a:r>
          </a:p>
          <a:p>
            <a:pPr eaLnBrk="1" hangingPunct="1">
              <a:defRPr/>
            </a:pPr>
            <a:r>
              <a:rPr lang="it-IT" sz="2000" u="sng" dirty="0">
                <a:latin typeface="+mj-lt"/>
              </a:rPr>
              <a:t>Dove:</a:t>
            </a:r>
          </a:p>
          <a:p>
            <a:pPr eaLnBrk="1" hangingPunct="1">
              <a:defRPr/>
            </a:pPr>
            <a:r>
              <a:rPr lang="it-IT" sz="2000" i="1" dirty="0">
                <a:latin typeface="+mj-lt"/>
              </a:rPr>
              <a:t>T è la temperatura assoluta</a:t>
            </a:r>
          </a:p>
          <a:p>
            <a:pPr eaLnBrk="1" hangingPunct="1">
              <a:defRPr/>
            </a:pPr>
            <a:r>
              <a:rPr lang="it-IT" sz="2000" i="1" dirty="0">
                <a:latin typeface="+mj-lt"/>
              </a:rPr>
              <a:t>R costante dei gas</a:t>
            </a:r>
          </a:p>
          <a:p>
            <a:pPr eaLnBrk="1" hangingPunct="1">
              <a:defRPr/>
            </a:pPr>
            <a:r>
              <a:rPr lang="it-IT" sz="2000" i="1" dirty="0">
                <a:latin typeface="Symbol" pitchFamily="18" charset="2"/>
              </a:rPr>
              <a:t>D</a:t>
            </a:r>
            <a:r>
              <a:rPr lang="it-IT" sz="2000" i="1" dirty="0">
                <a:latin typeface="+mj-lt"/>
              </a:rPr>
              <a:t>H è la variazione di </a:t>
            </a:r>
            <a:r>
              <a:rPr lang="it-IT" sz="2000" i="1" dirty="0" err="1">
                <a:latin typeface="+mj-lt"/>
              </a:rPr>
              <a:t>entalpia</a:t>
            </a:r>
            <a:r>
              <a:rPr lang="it-IT" sz="2000" i="1" dirty="0">
                <a:latin typeface="+mj-lt"/>
              </a:rPr>
              <a:t> di diffusione dell’acqua a volume costante.</a:t>
            </a:r>
          </a:p>
          <a:p>
            <a:pPr eaLnBrk="1" hangingPunct="1">
              <a:defRPr/>
            </a:pPr>
            <a:endParaRPr lang="it-IT" sz="2000" i="1" dirty="0">
              <a:latin typeface="+mj-lt"/>
            </a:endParaRPr>
          </a:p>
          <a:p>
            <a:pPr eaLnBrk="1" hangingPunct="1">
              <a:defRPr/>
            </a:pPr>
            <a:endParaRPr lang="it-IT" sz="2000" dirty="0">
              <a:latin typeface="+mj-lt"/>
            </a:endParaRPr>
          </a:p>
        </p:txBody>
      </p:sp>
      <p:pic>
        <p:nvPicPr>
          <p:cNvPr id="28676"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307090" y="2743200"/>
            <a:ext cx="3518791" cy="3840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4984628" y="2784763"/>
            <a:ext cx="5001196" cy="3477875"/>
          </a:xfrm>
          <a:prstGeom prst="rect">
            <a:avLst/>
          </a:prstGeom>
          <a:noFill/>
          <a:ln w="25400">
            <a:solidFill>
              <a:srgbClr val="FF0000"/>
            </a:solidFill>
            <a:miter lim="800000"/>
            <a:headEnd/>
            <a:tailEnd/>
          </a:ln>
        </p:spPr>
        <p:txBody>
          <a:bodyPr wrap="square">
            <a:spAutoFit/>
          </a:bodyPr>
          <a:lstStyle/>
          <a:p>
            <a:pPr eaLnBrk="1" hangingPunct="1">
              <a:defRPr/>
            </a:pPr>
            <a:r>
              <a:rPr lang="it-IT" sz="2000" dirty="0">
                <a:latin typeface="+mj-lt"/>
              </a:rPr>
              <a:t>In figura è rappresentato l’andamento dei valori di p/p</a:t>
            </a:r>
            <a:r>
              <a:rPr lang="it-IT" sz="2000" baseline="-25000" dirty="0">
                <a:latin typeface="+mj-lt"/>
              </a:rPr>
              <a:t>0 </a:t>
            </a:r>
            <a:r>
              <a:rPr lang="it-IT" sz="2000" dirty="0">
                <a:latin typeface="+mj-lt"/>
              </a:rPr>
              <a:t>in funzione della temperatura assoluta del sistema per campioni di amido di patata a differenti valori di % acqua sul peso secco </a:t>
            </a:r>
          </a:p>
          <a:p>
            <a:pPr eaLnBrk="1" hangingPunct="1">
              <a:defRPr/>
            </a:pPr>
            <a:r>
              <a:rPr lang="it-IT" sz="2000" dirty="0">
                <a:latin typeface="+mj-lt"/>
              </a:rPr>
              <a:t>(g H</a:t>
            </a:r>
            <a:r>
              <a:rPr lang="it-IT" sz="2000" baseline="-25000" dirty="0">
                <a:latin typeface="+mj-lt"/>
              </a:rPr>
              <a:t>2</a:t>
            </a:r>
            <a:r>
              <a:rPr lang="it-IT" sz="2000" dirty="0">
                <a:latin typeface="+mj-lt"/>
              </a:rPr>
              <a:t>O/g amido).</a:t>
            </a:r>
          </a:p>
          <a:p>
            <a:pPr eaLnBrk="1" hangingPunct="1">
              <a:defRPr/>
            </a:pPr>
            <a:endParaRPr lang="it-IT" sz="2000" dirty="0">
              <a:latin typeface="+mj-lt"/>
            </a:endParaRPr>
          </a:p>
          <a:p>
            <a:pPr eaLnBrk="1" hangingPunct="1">
              <a:defRPr/>
            </a:pPr>
            <a:r>
              <a:rPr lang="it-IT" sz="2000" dirty="0">
                <a:latin typeface="+mj-lt"/>
              </a:rPr>
              <a:t>Il valore di </a:t>
            </a:r>
            <a:r>
              <a:rPr lang="it-IT" sz="2000" dirty="0" err="1">
                <a:latin typeface="+mj-lt"/>
              </a:rPr>
              <a:t>a</a:t>
            </a:r>
            <a:r>
              <a:rPr lang="it-IT" sz="2000" baseline="-25000" dirty="0" err="1">
                <a:latin typeface="+mj-lt"/>
              </a:rPr>
              <a:t>w</a:t>
            </a:r>
            <a:r>
              <a:rPr lang="it-IT" sz="2000" dirty="0">
                <a:latin typeface="+mj-lt"/>
              </a:rPr>
              <a:t> segue un andamento lineare (</a:t>
            </a:r>
            <a:r>
              <a:rPr lang="it-IT" sz="2000" dirty="0" err="1">
                <a:latin typeface="+mj-lt"/>
              </a:rPr>
              <a:t>range</a:t>
            </a:r>
            <a:r>
              <a:rPr lang="it-IT" sz="2000" dirty="0">
                <a:latin typeface="+mj-lt"/>
              </a:rPr>
              <a:t> 2-40°C) e diminuisce con l’inverso della temperatura assoluta del sistema a parità di % </a:t>
            </a:r>
            <a:r>
              <a:rPr lang="it-IT" sz="2000" dirty="0" err="1">
                <a:latin typeface="+mj-lt"/>
              </a:rPr>
              <a:t>di</a:t>
            </a:r>
            <a:r>
              <a:rPr lang="it-IT" sz="2000" dirty="0">
                <a:latin typeface="+mj-lt"/>
              </a:rPr>
              <a:t> acqua dell’alimento. </a:t>
            </a:r>
          </a:p>
        </p:txBody>
      </p:sp>
      <p:grpSp>
        <p:nvGrpSpPr>
          <p:cNvPr id="19463" name="Group 8"/>
          <p:cNvGrpSpPr>
            <a:grpSpLocks/>
          </p:cNvGrpSpPr>
          <p:nvPr/>
        </p:nvGrpSpPr>
        <p:grpSpPr bwMode="auto">
          <a:xfrm>
            <a:off x="10412700" y="2805545"/>
            <a:ext cx="917575" cy="395288"/>
            <a:chOff x="3288" y="3475"/>
            <a:chExt cx="1476" cy="641"/>
          </a:xfrm>
        </p:grpSpPr>
        <p:pic>
          <p:nvPicPr>
            <p:cNvPr id="194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 y="3475"/>
              <a:ext cx="147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 y="3748"/>
              <a:ext cx="93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 y="3748"/>
              <a:ext cx="40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0" name="CasellaDiTesto 19"/>
              <p:cNvSpPr txBox="1"/>
              <p:nvPr/>
            </p:nvSpPr>
            <p:spPr>
              <a:xfrm>
                <a:off x="5345114" y="990600"/>
                <a:ext cx="1992533" cy="996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𝑑</m:t>
                          </m:r>
                          <m:func>
                            <m:funcPr>
                              <m:ctrlPr>
                                <a:rPr lang="it-IT" sz="2400" b="0" i="1" smtClean="0">
                                  <a:latin typeface="Cambria Math" panose="02040503050406030204" pitchFamily="18" charset="0"/>
                                </a:rPr>
                              </m:ctrlPr>
                            </m:funcPr>
                            <m:fName>
                              <m:r>
                                <m:rPr>
                                  <m:sty m:val="p"/>
                                </m:rPr>
                                <a:rPr lang="it-IT" sz="2400" b="0" i="0" smtClean="0">
                                  <a:latin typeface="Cambria Math" panose="02040503050406030204" pitchFamily="18" charset="0"/>
                                </a:rPr>
                                <m:t>ln</m:t>
                              </m:r>
                            </m:fName>
                            <m:e>
                              <m:r>
                                <a:rPr lang="it-IT" sz="2400" b="0" i="1" smtClean="0">
                                  <a:latin typeface="Cambria Math" panose="02040503050406030204" pitchFamily="18" charset="0"/>
                                </a:rPr>
                                <m:t>𝑎</m:t>
                              </m:r>
                              <m:r>
                                <a:rPr lang="it-IT" sz="2400" b="0" i="1" baseline="-25000" smtClean="0">
                                  <a:latin typeface="Cambria Math" panose="02040503050406030204" pitchFamily="18" charset="0"/>
                                </a:rPr>
                                <m:t>𝑤</m:t>
                              </m:r>
                            </m:e>
                          </m:func>
                        </m:num>
                        <m:den>
                          <m:r>
                            <a:rPr lang="en-US" sz="2400" i="1" smtClean="0">
                              <a:latin typeface="Cambria Math" panose="02040503050406030204" pitchFamily="18" charset="0"/>
                            </a:rPr>
                            <m:t>𝑑</m:t>
                          </m:r>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𝑇</m:t>
                              </m:r>
                            </m:den>
                          </m:f>
                          <m:r>
                            <a:rPr lang="it-IT" sz="2400" b="0" i="1" smtClean="0">
                              <a:latin typeface="Cambria Math" panose="02040503050406030204" pitchFamily="18" charset="0"/>
                            </a:rPr>
                            <m:t>)</m:t>
                          </m:r>
                        </m:den>
                      </m:f>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it-IT" sz="2400" b="0" i="0" smtClean="0">
                              <a:latin typeface="Cambria Math" panose="02040503050406030204" pitchFamily="18" charset="0"/>
                              <a:ea typeface="Cambria Math" panose="02040503050406030204" pitchFamily="18" charset="0"/>
                            </a:rPr>
                            <m:t>−</m:t>
                          </m:r>
                          <m:r>
                            <m:rPr>
                              <m:sty m:val="p"/>
                            </m:rPr>
                            <a:rPr lang="el-GR" sz="2400" i="0" smtClean="0">
                              <a:latin typeface="Cambria Math" panose="02040503050406030204" pitchFamily="18" charset="0"/>
                              <a:ea typeface="Cambria Math" panose="02040503050406030204" pitchFamily="18" charset="0"/>
                            </a:rPr>
                            <m:t>Δ</m:t>
                          </m:r>
                          <m:r>
                            <a:rPr lang="it-IT" sz="2400" b="0" i="1" smtClean="0">
                              <a:latin typeface="Cambria Math" panose="02040503050406030204" pitchFamily="18" charset="0"/>
                              <a:ea typeface="Cambria Math" panose="02040503050406030204" pitchFamily="18" charset="0"/>
                            </a:rPr>
                            <m:t>𝐻</m:t>
                          </m:r>
                        </m:num>
                        <m:den>
                          <m:r>
                            <a:rPr lang="it-IT" sz="2400" b="0" i="1" smtClean="0">
                              <a:latin typeface="Cambria Math" panose="02040503050406030204" pitchFamily="18" charset="0"/>
                              <a:ea typeface="Cambria Math" panose="02040503050406030204" pitchFamily="18" charset="0"/>
                            </a:rPr>
                            <m:t>𝑅</m:t>
                          </m:r>
                        </m:den>
                      </m:f>
                    </m:oMath>
                  </m:oMathPara>
                </a14:m>
                <a:endParaRPr lang="en-US" sz="24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5345114" y="990600"/>
                <a:ext cx="1992533" cy="996940"/>
              </a:xfrm>
              <a:prstGeom prst="rect">
                <a:avLst/>
              </a:prstGeom>
              <a:blipFill>
                <a:blip r:embed="rId6"/>
                <a:stretch>
                  <a:fillRect/>
                </a:stretch>
              </a:blipFill>
            </p:spPr>
            <p:txBody>
              <a:bodyPr/>
              <a:lstStyle/>
              <a:p>
                <a:r>
                  <a:rPr lang="en-US">
                    <a:noFill/>
                  </a:rPr>
                  <a:t> </a:t>
                </a:r>
              </a:p>
            </p:txBody>
          </p:sp>
        </mc:Fallback>
      </mc:AlternateContent>
      <p:sp>
        <p:nvSpPr>
          <p:cNvPr id="21" name="CasellaDiTesto 20"/>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ppt_x"/>
                                          </p:val>
                                        </p:tav>
                                        <p:tav tm="100000">
                                          <p:val>
                                            <p:strVal val="#ppt_x"/>
                                          </p:val>
                                        </p:tav>
                                      </p:tavLst>
                                    </p:anim>
                                    <p:anim calcmode="lin" valueType="num">
                                      <p:cBhvr additive="base">
                                        <p:cTn id="12"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1267693"/>
            <a:ext cx="3240088" cy="3878263"/>
          </a:xfrm>
          <a:prstGeom prst="rect">
            <a:avLst/>
          </a:prstGeom>
          <a:noFill/>
          <a:ln w="25400">
            <a:noFill/>
            <a:miter lim="800000"/>
            <a:headEnd/>
            <a:tailEnd/>
          </a:ln>
        </p:spPr>
        <p:txBody>
          <a:bodyPr>
            <a:spAutoFit/>
          </a:bodyPr>
          <a:lstStyle/>
          <a:p>
            <a:pPr algn="ctr" eaLnBrk="1" hangingPunct="1">
              <a:defRPr/>
            </a:pPr>
            <a:r>
              <a:rPr lang="it-IT" sz="3000" dirty="0">
                <a:latin typeface="+mj-lt"/>
              </a:rPr>
              <a:t>Andamento del valore di p/p</a:t>
            </a:r>
            <a:r>
              <a:rPr lang="it-IT" sz="3000" baseline="-25000" dirty="0">
                <a:latin typeface="+mj-lt"/>
              </a:rPr>
              <a:t>0</a:t>
            </a:r>
            <a:r>
              <a:rPr lang="it-IT" sz="3000" dirty="0">
                <a:latin typeface="+mj-lt"/>
              </a:rPr>
              <a:t> in funzione della temperatura del sistema al di sotto del punto di congelamento.</a:t>
            </a:r>
          </a:p>
          <a:p>
            <a:pPr algn="ctr" eaLnBrk="1" hangingPunct="1">
              <a:defRPr/>
            </a:pPr>
            <a:endParaRPr lang="it-IT" sz="3000" dirty="0">
              <a:latin typeface="+mj-lt"/>
            </a:endParaRPr>
          </a:p>
        </p:txBody>
      </p:sp>
      <p:pic>
        <p:nvPicPr>
          <p:cNvPr id="20484"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794448" y="989517"/>
            <a:ext cx="6237835" cy="564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
          <p:cNvSpPr>
            <a:spLocks noChangeArrowheads="1"/>
          </p:cNvSpPr>
          <p:nvPr/>
        </p:nvSpPr>
        <p:spPr bwMode="auto">
          <a:xfrm>
            <a:off x="4523222" y="1447800"/>
            <a:ext cx="4696978" cy="533400"/>
          </a:xfrm>
          <a:prstGeom prst="rect">
            <a:avLst/>
          </a:prstGeom>
          <a:gradFill rotWithShape="1">
            <a:gsLst>
              <a:gs pos="0">
                <a:schemeClr val="tx1">
                  <a:alpha val="0"/>
                </a:schemeClr>
              </a:gs>
              <a:gs pos="100000">
                <a:schemeClr val="accent1">
                  <a:alpha val="35001"/>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20489" name="Gruppo 11"/>
          <p:cNvGrpSpPr>
            <a:grpSpLocks/>
          </p:cNvGrpSpPr>
          <p:nvPr/>
        </p:nvGrpSpPr>
        <p:grpSpPr bwMode="auto">
          <a:xfrm>
            <a:off x="10039150" y="5865017"/>
            <a:ext cx="1266825" cy="538163"/>
            <a:chOff x="7543800" y="6019800"/>
            <a:chExt cx="1266530" cy="538490"/>
          </a:xfrm>
        </p:grpSpPr>
        <p:pic>
          <p:nvPicPr>
            <p:cNvPr id="204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Segnaposto numero diapositiva 9"/>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C81F93-2E3A-4038-B0A6-6692848B5C39}" type="slidenum">
              <a:rPr lang="it-IT" altLang="en-US" sz="1200">
                <a:solidFill>
                  <a:srgbClr val="898989"/>
                </a:solidFill>
                <a:latin typeface="Times New Roman" panose="02020603050405020304" pitchFamily="18" charset="0"/>
              </a:rPr>
              <a:pPr>
                <a:spcBef>
                  <a:spcPct val="0"/>
                </a:spcBef>
                <a:buFontTx/>
                <a:buNone/>
              </a:pPr>
              <a:t>15</a:t>
            </a:fld>
            <a:endParaRPr lang="it-IT" altLang="en-US" sz="1200">
              <a:solidFill>
                <a:srgbClr val="898989"/>
              </a:solidFill>
              <a:latin typeface="Times New Roman" panose="02020603050405020304" pitchFamily="18" charset="0"/>
            </a:endParaRPr>
          </a:p>
        </p:txBody>
      </p:sp>
      <p:sp>
        <p:nvSpPr>
          <p:cNvPr id="19" name="CasellaDiTesto 18"/>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79401" y="830407"/>
            <a:ext cx="4364037" cy="4832092"/>
          </a:xfrm>
          <a:prstGeom prst="rect">
            <a:avLst/>
          </a:prstGeom>
          <a:noFill/>
          <a:ln w="25400">
            <a:noFill/>
            <a:miter lim="800000"/>
            <a:headEnd/>
            <a:tailEnd/>
          </a:ln>
        </p:spPr>
        <p:txBody>
          <a:bodyPr wrap="square">
            <a:spAutoFit/>
          </a:bodyPr>
          <a:lstStyle/>
          <a:p>
            <a:pPr eaLnBrk="1" hangingPunct="1">
              <a:defRPr/>
            </a:pPr>
            <a:r>
              <a:rPr lang="it-IT" sz="2200" dirty="0">
                <a:latin typeface="+mj-lt"/>
              </a:rPr>
              <a:t>Relazione tra % di acqua contenuta in un alimento (g H</a:t>
            </a:r>
            <a:r>
              <a:rPr lang="it-IT" sz="2200" baseline="-25000" dirty="0">
                <a:latin typeface="+mj-lt"/>
              </a:rPr>
              <a:t>2</a:t>
            </a:r>
            <a:r>
              <a:rPr lang="it-IT" sz="2200" dirty="0">
                <a:latin typeface="+mj-lt"/>
              </a:rPr>
              <a:t>O/g di peso secco) ed valore di </a:t>
            </a:r>
            <a:r>
              <a:rPr lang="it-IT" sz="2200" dirty="0" err="1">
                <a:latin typeface="+mj-lt"/>
              </a:rPr>
              <a:t>a</a:t>
            </a:r>
            <a:r>
              <a:rPr lang="it-IT" sz="2200" baseline="-25000" dirty="0" err="1">
                <a:latin typeface="+mj-lt"/>
              </a:rPr>
              <a:t>w</a:t>
            </a:r>
            <a:r>
              <a:rPr lang="it-IT" sz="2200" dirty="0">
                <a:latin typeface="+mj-lt"/>
              </a:rPr>
              <a:t> (a T costante).</a:t>
            </a:r>
          </a:p>
          <a:p>
            <a:pPr eaLnBrk="1" hangingPunct="1">
              <a:defRPr/>
            </a:pPr>
            <a:r>
              <a:rPr lang="it-IT" sz="2200" dirty="0">
                <a:latin typeface="+mj-lt"/>
              </a:rPr>
              <a:t>Isoterma di </a:t>
            </a:r>
            <a:r>
              <a:rPr lang="it-IT" sz="2200" dirty="0" err="1">
                <a:latin typeface="+mj-lt"/>
              </a:rPr>
              <a:t>sorpzione</a:t>
            </a:r>
            <a:r>
              <a:rPr lang="it-IT" sz="2200" dirty="0">
                <a:latin typeface="+mj-lt"/>
              </a:rPr>
              <a:t> (</a:t>
            </a:r>
            <a:r>
              <a:rPr lang="it-IT" sz="2200" dirty="0" err="1">
                <a:latin typeface="+mj-lt"/>
              </a:rPr>
              <a:t>Moisture</a:t>
            </a:r>
            <a:r>
              <a:rPr lang="it-IT" sz="2200" dirty="0">
                <a:latin typeface="+mj-lt"/>
              </a:rPr>
              <a:t> </a:t>
            </a:r>
            <a:r>
              <a:rPr lang="it-IT" sz="2200" dirty="0" err="1">
                <a:latin typeface="+mj-lt"/>
              </a:rPr>
              <a:t>Sorption</a:t>
            </a:r>
            <a:r>
              <a:rPr lang="it-IT" sz="2200" dirty="0">
                <a:latin typeface="+mj-lt"/>
              </a:rPr>
              <a:t> </a:t>
            </a:r>
            <a:r>
              <a:rPr lang="it-IT" sz="2200" dirty="0" err="1">
                <a:latin typeface="+mj-lt"/>
              </a:rPr>
              <a:t>Isotherm</a:t>
            </a:r>
            <a:r>
              <a:rPr lang="it-IT" sz="2200" dirty="0">
                <a:latin typeface="+mj-lt"/>
              </a:rPr>
              <a:t> - MSI) </a:t>
            </a:r>
          </a:p>
          <a:p>
            <a:pPr eaLnBrk="1" hangingPunct="1">
              <a:defRPr/>
            </a:pPr>
            <a:endParaRPr lang="it-IT" sz="2200" dirty="0">
              <a:latin typeface="+mj-lt"/>
            </a:endParaRPr>
          </a:p>
          <a:p>
            <a:pPr eaLnBrk="1" hangingPunct="1">
              <a:defRPr/>
            </a:pPr>
            <a:endParaRPr lang="it-IT" sz="2200" dirty="0">
              <a:latin typeface="+mj-lt"/>
            </a:endParaRPr>
          </a:p>
          <a:p>
            <a:pPr eaLnBrk="1" hangingPunct="1">
              <a:defRPr/>
            </a:pPr>
            <a:r>
              <a:rPr lang="it-IT" sz="2200" dirty="0">
                <a:latin typeface="+mj-lt"/>
              </a:rPr>
              <a:t>Descrive fenomeni quali:</a:t>
            </a:r>
          </a:p>
          <a:p>
            <a:pPr eaLnBrk="1" hangingPunct="1">
              <a:defRPr/>
            </a:pPr>
            <a:r>
              <a:rPr lang="it-IT" sz="2200" dirty="0">
                <a:latin typeface="+mj-lt"/>
              </a:rPr>
              <a:t>- disidratazione e concentrazione;</a:t>
            </a:r>
          </a:p>
          <a:p>
            <a:pPr eaLnBrk="1" hangingPunct="1">
              <a:defRPr/>
            </a:pPr>
            <a:r>
              <a:rPr lang="it-IT" sz="2200" dirty="0">
                <a:latin typeface="+mj-lt"/>
              </a:rPr>
              <a:t>- trasferimento di acqua tra gli ingredienti;</a:t>
            </a:r>
          </a:p>
          <a:p>
            <a:pPr eaLnBrk="1" hangingPunct="1">
              <a:defRPr/>
            </a:pPr>
            <a:r>
              <a:rPr lang="it-IT" sz="2200" dirty="0">
                <a:latin typeface="+mj-lt"/>
              </a:rPr>
              <a:t>- determinazione della permeabilità da parte di un packaging;</a:t>
            </a:r>
          </a:p>
          <a:p>
            <a:pPr eaLnBrk="1" hangingPunct="1">
              <a:defRPr/>
            </a:pPr>
            <a:r>
              <a:rPr lang="it-IT" sz="2200" dirty="0">
                <a:latin typeface="+mj-lt"/>
              </a:rPr>
              <a:t>- studio della stabilità. </a:t>
            </a:r>
          </a:p>
        </p:txBody>
      </p:sp>
      <p:pic>
        <p:nvPicPr>
          <p:cNvPr id="21509" name="Picture 1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081590" y="332477"/>
            <a:ext cx="5229226" cy="503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1"/>
          <p:cNvSpPr txBox="1">
            <a:spLocks noChangeArrowheads="1"/>
          </p:cNvSpPr>
          <p:nvPr/>
        </p:nvSpPr>
        <p:spPr bwMode="auto">
          <a:xfrm>
            <a:off x="5212702" y="178909"/>
            <a:ext cx="160337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dirty="0">
                <a:solidFill>
                  <a:srgbClr val="FF0000"/>
                </a:solidFill>
                <a:latin typeface="+mn-lt"/>
              </a:rPr>
              <a:t>Zona I - Alimento secco</a:t>
            </a:r>
          </a:p>
        </p:txBody>
      </p:sp>
      <p:sp>
        <p:nvSpPr>
          <p:cNvPr id="21511" name="Text Box 12"/>
          <p:cNvSpPr txBox="1">
            <a:spLocks noChangeArrowheads="1"/>
          </p:cNvSpPr>
          <p:nvPr/>
        </p:nvSpPr>
        <p:spPr bwMode="auto">
          <a:xfrm>
            <a:off x="7020215" y="3069528"/>
            <a:ext cx="1725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dirty="0" smtClean="0">
                <a:solidFill>
                  <a:srgbClr val="FF0000"/>
                </a:solidFill>
                <a:latin typeface="+mn-lt"/>
              </a:rPr>
              <a:t>Zona II -</a:t>
            </a:r>
          </a:p>
          <a:p>
            <a:pPr algn="ctr" eaLnBrk="1" hangingPunct="1">
              <a:spcBef>
                <a:spcPct val="0"/>
              </a:spcBef>
              <a:buFontTx/>
              <a:buNone/>
            </a:pPr>
            <a:r>
              <a:rPr lang="it-IT" altLang="en-US" sz="1800" dirty="0" smtClean="0">
                <a:solidFill>
                  <a:srgbClr val="FF0000"/>
                </a:solidFill>
                <a:latin typeface="+mn-lt"/>
              </a:rPr>
              <a:t>Reidratazione</a:t>
            </a:r>
            <a:endParaRPr lang="it-IT" altLang="en-US" sz="1800" dirty="0">
              <a:solidFill>
                <a:srgbClr val="FF0000"/>
              </a:solidFill>
              <a:latin typeface="+mn-lt"/>
            </a:endParaRPr>
          </a:p>
        </p:txBody>
      </p:sp>
      <p:sp>
        <p:nvSpPr>
          <p:cNvPr id="21512" name="Text Box 13"/>
          <p:cNvSpPr txBox="1">
            <a:spLocks noChangeArrowheads="1"/>
          </p:cNvSpPr>
          <p:nvPr/>
        </p:nvSpPr>
        <p:spPr bwMode="auto">
          <a:xfrm>
            <a:off x="8842301" y="178909"/>
            <a:ext cx="1804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it-IT" altLang="en-US" sz="1800" dirty="0">
                <a:solidFill>
                  <a:srgbClr val="FF0000"/>
                </a:solidFill>
                <a:latin typeface="+mn-lt"/>
              </a:rPr>
              <a:t>Zona III - Alimento ad elevata umidità</a:t>
            </a:r>
          </a:p>
        </p:txBody>
      </p:sp>
      <p:sp>
        <p:nvSpPr>
          <p:cNvPr id="21513" name="Text Box 14"/>
          <p:cNvSpPr txBox="1">
            <a:spLocks noChangeArrowheads="1"/>
          </p:cNvSpPr>
          <p:nvPr/>
        </p:nvSpPr>
        <p:spPr bwMode="auto">
          <a:xfrm>
            <a:off x="5081590" y="4820565"/>
            <a:ext cx="1804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600" dirty="0">
                <a:solidFill>
                  <a:srgbClr val="000000"/>
                </a:solidFill>
                <a:latin typeface="+mn-lt"/>
              </a:rPr>
              <a:t>Acqua legata, non mobile- assenza di proprietà solventi</a:t>
            </a:r>
          </a:p>
        </p:txBody>
      </p:sp>
      <p:sp>
        <p:nvSpPr>
          <p:cNvPr id="21514" name="Text Box 15"/>
          <p:cNvSpPr txBox="1">
            <a:spLocks noChangeArrowheads="1"/>
          </p:cNvSpPr>
          <p:nvPr/>
        </p:nvSpPr>
        <p:spPr bwMode="auto">
          <a:xfrm>
            <a:off x="6790758" y="5286484"/>
            <a:ext cx="21999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600" dirty="0" err="1">
                <a:solidFill>
                  <a:srgbClr val="000000"/>
                </a:solidFill>
                <a:latin typeface="+mn-lt"/>
              </a:rPr>
              <a:t>Monolayer</a:t>
            </a:r>
            <a:r>
              <a:rPr lang="it-IT" altLang="en-US" sz="1600" dirty="0">
                <a:solidFill>
                  <a:srgbClr val="000000"/>
                </a:solidFill>
                <a:latin typeface="+mn-lt"/>
              </a:rPr>
              <a:t>- BET Interazioni a ponte H ed accesso ai siti di interazione con molecole polari. Acqua non congelabile a -40°C</a:t>
            </a:r>
          </a:p>
        </p:txBody>
      </p:sp>
      <p:sp>
        <p:nvSpPr>
          <p:cNvPr id="21515" name="Text Box 16"/>
          <p:cNvSpPr txBox="1">
            <a:spLocks noChangeArrowheads="1"/>
          </p:cNvSpPr>
          <p:nvPr/>
        </p:nvSpPr>
        <p:spPr bwMode="auto">
          <a:xfrm>
            <a:off x="9005250" y="4715682"/>
            <a:ext cx="2438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it-IT" altLang="en-US" sz="1600" dirty="0">
                <a:solidFill>
                  <a:srgbClr val="000000"/>
                </a:solidFill>
                <a:latin typeface="+mn-lt"/>
              </a:rPr>
              <a:t>Completato il </a:t>
            </a:r>
            <a:r>
              <a:rPr lang="it-IT" altLang="en-US" sz="1600" dirty="0" err="1">
                <a:solidFill>
                  <a:srgbClr val="000000"/>
                </a:solidFill>
                <a:latin typeface="+mn-lt"/>
              </a:rPr>
              <a:t>monolayer</a:t>
            </a:r>
            <a:r>
              <a:rPr lang="it-IT" altLang="en-US" sz="1600" dirty="0">
                <a:solidFill>
                  <a:srgbClr val="000000"/>
                </a:solidFill>
                <a:latin typeface="+mn-lt"/>
              </a:rPr>
              <a:t> si ha una frazione di acqua non legata - solvente e modifica le proprietà reologiche dell’alimento. Acqua congelabile </a:t>
            </a:r>
          </a:p>
        </p:txBody>
      </p:sp>
      <p:grpSp>
        <p:nvGrpSpPr>
          <p:cNvPr id="21519" name="Gruppo 17"/>
          <p:cNvGrpSpPr>
            <a:grpSpLocks/>
          </p:cNvGrpSpPr>
          <p:nvPr/>
        </p:nvGrpSpPr>
        <p:grpSpPr bwMode="auto">
          <a:xfrm>
            <a:off x="3413125" y="6087268"/>
            <a:ext cx="1266825" cy="538163"/>
            <a:chOff x="7543800" y="6019800"/>
            <a:chExt cx="1266530" cy="538490"/>
          </a:xfrm>
        </p:grpSpPr>
        <p:pic>
          <p:nvPicPr>
            <p:cNvPr id="215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0" name="Segnaposto numero diapositiva 15"/>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CC510D-6F74-4CF1-8DFC-3C0380188D3B}" type="slidenum">
              <a:rPr lang="it-IT" altLang="en-US" sz="1200">
                <a:solidFill>
                  <a:srgbClr val="898989"/>
                </a:solidFill>
                <a:latin typeface="Times New Roman" panose="02020603050405020304" pitchFamily="18" charset="0"/>
              </a:rPr>
              <a:pPr>
                <a:spcBef>
                  <a:spcPct val="0"/>
                </a:spcBef>
                <a:buFontTx/>
                <a:buNone/>
              </a:pPr>
              <a:t>16</a:t>
            </a:fld>
            <a:endParaRPr lang="it-IT" altLang="en-US" sz="1200">
              <a:solidFill>
                <a:srgbClr val="898989"/>
              </a:solidFill>
              <a:latin typeface="Times New Roman" panose="02020603050405020304" pitchFamily="18" charset="0"/>
            </a:endParaRPr>
          </a:p>
        </p:txBody>
      </p:sp>
      <p:sp>
        <p:nvSpPr>
          <p:cNvPr id="25" name="CasellaDiTesto 24"/>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anim calcmode="lin" valueType="num">
                                      <p:cBhvr additive="base">
                                        <p:cTn id="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anim calcmode="lin" valueType="num">
                                      <p:cBhvr additive="base">
                                        <p:cTn id="11"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 calcmode="lin" valueType="num">
                                      <p:cBhvr additive="base">
                                        <p:cTn id="15"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23">
                                            <p:txEl>
                                              <p:pRg st="7" end="7"/>
                                            </p:txEl>
                                          </p:spTgt>
                                        </p:tgtEl>
                                        <p:attrNameLst>
                                          <p:attrName>style.visibility</p:attrName>
                                        </p:attrNameLst>
                                      </p:cBhvr>
                                      <p:to>
                                        <p:strVal val="visible"/>
                                      </p:to>
                                    </p:set>
                                    <p:anim calcmode="lin" valueType="num">
                                      <p:cBhvr additive="base">
                                        <p:cTn id="19"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anim calcmode="lin" valueType="num">
                                      <p:cBhvr additive="base">
                                        <p:cTn id="23"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1" y="492559"/>
            <a:ext cx="4850527" cy="53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t="7736"/>
          <a:stretch>
            <a:fillRect/>
          </a:stretch>
        </p:blipFill>
        <p:spPr bwMode="auto">
          <a:xfrm>
            <a:off x="4708869" y="892609"/>
            <a:ext cx="4466088" cy="398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descr="Mostra immagine a dimensione inter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493" y="4901045"/>
            <a:ext cx="866848" cy="11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3" descr="Mostra immagine a dimensione inter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6183" y="4897738"/>
            <a:ext cx="883834" cy="115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9" name="Gruppo 14"/>
          <p:cNvGrpSpPr>
            <a:grpSpLocks/>
          </p:cNvGrpSpPr>
          <p:nvPr/>
        </p:nvGrpSpPr>
        <p:grpSpPr bwMode="auto">
          <a:xfrm>
            <a:off x="609600" y="5868003"/>
            <a:ext cx="1266825" cy="538163"/>
            <a:chOff x="7543800" y="6019800"/>
            <a:chExt cx="1266530" cy="538490"/>
          </a:xfrm>
        </p:grpSpPr>
        <p:pic>
          <p:nvPicPr>
            <p:cNvPr id="2254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4" name="Picture 12" descr="Mostra immagine a dimensione intera">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32757" y="5073098"/>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sellaDiTesto 20"/>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8"/>
          <p:cNvSpPr txBox="1">
            <a:spLocks noChangeArrowheads="1"/>
          </p:cNvSpPr>
          <p:nvPr/>
        </p:nvSpPr>
        <p:spPr bwMode="auto">
          <a:xfrm>
            <a:off x="381000" y="838200"/>
            <a:ext cx="3779838" cy="1846262"/>
          </a:xfrm>
          <a:prstGeom prst="rect">
            <a:avLst/>
          </a:prstGeom>
          <a:noFill/>
          <a:ln w="9525" algn="ctr">
            <a:noFill/>
            <a:miter lim="800000"/>
            <a:headEnd/>
            <a:tailEnd/>
          </a:ln>
        </p:spPr>
        <p:txBody>
          <a:bodyPr>
            <a:spAutoFit/>
          </a:bodyPr>
          <a:lstStyle/>
          <a:p>
            <a:pPr algn="ctr" eaLnBrk="1" hangingPunct="1">
              <a:defRPr/>
            </a:pPr>
            <a:r>
              <a:rPr lang="it-IT" sz="2200" dirty="0">
                <a:latin typeface="+mj-lt"/>
              </a:rPr>
              <a:t>Le isoterme di solvatazione hanno profili differenti anche in funzione della temperatura del sistema. </a:t>
            </a:r>
          </a:p>
          <a:p>
            <a:pPr algn="ctr" eaLnBrk="1" hangingPunct="1">
              <a:defRPr/>
            </a:pPr>
            <a:endParaRPr lang="it-IT" sz="2200" dirty="0">
              <a:latin typeface="+mj-lt"/>
            </a:endParaRPr>
          </a:p>
        </p:txBody>
      </p:sp>
      <p:pic>
        <p:nvPicPr>
          <p:cNvPr id="2355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74871"/>
            <a:ext cx="4721226" cy="56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96000"/>
            <a:ext cx="40227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3561" name="Gruppo 11"/>
          <p:cNvGrpSpPr>
            <a:grpSpLocks/>
          </p:cNvGrpSpPr>
          <p:nvPr/>
        </p:nvGrpSpPr>
        <p:grpSpPr bwMode="auto">
          <a:xfrm>
            <a:off x="685800" y="4915694"/>
            <a:ext cx="1266825" cy="538163"/>
            <a:chOff x="7543800" y="6019800"/>
            <a:chExt cx="1266530" cy="538490"/>
          </a:xfrm>
        </p:grpSpPr>
        <p:pic>
          <p:nvPicPr>
            <p:cNvPr id="235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CasellaDiTesto 18"/>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648200" y="1905001"/>
            <a:ext cx="6477000" cy="5324535"/>
          </a:xfrm>
          <a:prstGeom prst="rect">
            <a:avLst/>
          </a:prstGeom>
          <a:noFill/>
          <a:ln w="9525">
            <a:noFill/>
            <a:miter lim="800000"/>
            <a:headEnd/>
            <a:tailEnd/>
          </a:ln>
          <a:effectLst/>
        </p:spPr>
        <p:txBody>
          <a:bodyPr wrap="square">
            <a:spAutoFit/>
          </a:bodyPr>
          <a:lstStyle/>
          <a:p>
            <a:pPr eaLnBrk="1" hangingPunct="1">
              <a:defRPr/>
            </a:pPr>
            <a:r>
              <a:rPr lang="it-IT" sz="2400" dirty="0" smtClean="0">
                <a:latin typeface="+mj-lt"/>
              </a:rPr>
              <a:t>L’acqua </a:t>
            </a:r>
            <a:r>
              <a:rPr lang="it-IT" sz="2400" dirty="0">
                <a:latin typeface="+mj-lt"/>
              </a:rPr>
              <a:t>destinata al consumo umano deve essere salubre e pulita</a:t>
            </a:r>
            <a:endParaRPr lang="it-IT" sz="2400" b="1" dirty="0">
              <a:latin typeface="+mj-lt"/>
            </a:endParaRPr>
          </a:p>
          <a:p>
            <a:pPr eaLnBrk="1" hangingPunct="1">
              <a:defRPr/>
            </a:pPr>
            <a:endParaRPr lang="it-IT" sz="2400" b="1" dirty="0">
              <a:latin typeface="+mj-lt"/>
            </a:endParaRPr>
          </a:p>
          <a:p>
            <a:pPr eaLnBrk="1" hangingPunct="1">
              <a:defRPr/>
            </a:pPr>
            <a:r>
              <a:rPr lang="it-IT" sz="2400" b="1" dirty="0">
                <a:latin typeface="+mj-lt"/>
              </a:rPr>
              <a:t>INNOCUA</a:t>
            </a:r>
            <a:r>
              <a:rPr lang="it-IT" sz="2400" dirty="0">
                <a:latin typeface="+mj-lt"/>
              </a:rPr>
              <a:t>: tossici e microrganismi dannosi</a:t>
            </a:r>
            <a:endParaRPr lang="it-IT" sz="2400" b="1" dirty="0">
              <a:latin typeface="+mj-lt"/>
            </a:endParaRPr>
          </a:p>
          <a:p>
            <a:pPr eaLnBrk="1" hangingPunct="1">
              <a:defRPr/>
            </a:pPr>
            <a:r>
              <a:rPr lang="it-IT" sz="2400" b="1" dirty="0">
                <a:latin typeface="+mj-lt"/>
              </a:rPr>
              <a:t>FRUIBILE</a:t>
            </a:r>
            <a:r>
              <a:rPr lang="it-IT" sz="2400" dirty="0">
                <a:latin typeface="+mj-lt"/>
              </a:rPr>
              <a:t>: disponibile e distribuita in modo idoneo</a:t>
            </a:r>
          </a:p>
          <a:p>
            <a:pPr eaLnBrk="1" hangingPunct="1">
              <a:defRPr/>
            </a:pPr>
            <a:r>
              <a:rPr lang="it-IT" sz="2400" b="1" dirty="0">
                <a:latin typeface="+mj-lt"/>
              </a:rPr>
              <a:t>ACCETTABILE</a:t>
            </a:r>
            <a:r>
              <a:rPr lang="it-IT" sz="2400" dirty="0">
                <a:latin typeface="+mj-lt"/>
              </a:rPr>
              <a:t>: limpida, inodore, incolore, insapore.</a:t>
            </a:r>
            <a:endParaRPr lang="it-IT" sz="2400" b="1" dirty="0">
              <a:latin typeface="+mj-lt"/>
            </a:endParaRPr>
          </a:p>
          <a:p>
            <a:pPr eaLnBrk="1" hangingPunct="1">
              <a:defRPr/>
            </a:pPr>
            <a:endParaRPr lang="it-IT" sz="2400" b="1" dirty="0">
              <a:latin typeface="+mj-lt"/>
            </a:endParaRPr>
          </a:p>
          <a:p>
            <a:pPr eaLnBrk="1" hangingPunct="1">
              <a:defRPr/>
            </a:pPr>
            <a:r>
              <a:rPr lang="it-IT" sz="2400" b="1" dirty="0">
                <a:latin typeface="+mj-lt"/>
              </a:rPr>
              <a:t>REQUISITI DI QUALITA</a:t>
            </a:r>
            <a:r>
              <a:rPr lang="it-IT" sz="2400" b="1" dirty="0" smtClean="0">
                <a:latin typeface="+mj-lt"/>
              </a:rPr>
              <a:t>’</a:t>
            </a:r>
          </a:p>
          <a:p>
            <a:pPr eaLnBrk="1" hangingPunct="1">
              <a:defRPr/>
            </a:pPr>
            <a:endParaRPr lang="it-IT" sz="2400" dirty="0">
              <a:latin typeface="+mj-lt"/>
            </a:endParaRPr>
          </a:p>
          <a:p>
            <a:pPr marL="342900" indent="-342900" eaLnBrk="1" hangingPunct="1">
              <a:buFont typeface="Wingdings" panose="05000000000000000000" pitchFamily="2" charset="2"/>
              <a:buChar char="ü"/>
              <a:defRPr/>
            </a:pPr>
            <a:r>
              <a:rPr lang="it-IT" sz="2400" dirty="0">
                <a:latin typeface="+mn-lt"/>
              </a:rPr>
              <a:t>Criteri Idrogeologici;</a:t>
            </a:r>
            <a:endParaRPr lang="en-US" sz="2400" dirty="0">
              <a:latin typeface="+mn-lt"/>
            </a:endParaRPr>
          </a:p>
          <a:p>
            <a:pPr marL="342900" indent="-342900" eaLnBrk="1" hangingPunct="1">
              <a:buFont typeface="Wingdings" panose="05000000000000000000" pitchFamily="2" charset="2"/>
              <a:buChar char="ü"/>
              <a:defRPr/>
            </a:pPr>
            <a:r>
              <a:rPr lang="it-IT" sz="2400" dirty="0">
                <a:latin typeface="+mn-lt"/>
              </a:rPr>
              <a:t>Criteri Organolettici;</a:t>
            </a:r>
            <a:endParaRPr lang="en-US" sz="2400" dirty="0">
              <a:latin typeface="+mn-lt"/>
            </a:endParaRPr>
          </a:p>
          <a:p>
            <a:pPr marL="342900" indent="-342900" eaLnBrk="1" hangingPunct="1">
              <a:buFont typeface="Wingdings" panose="05000000000000000000" pitchFamily="2" charset="2"/>
              <a:buChar char="ü"/>
              <a:defRPr/>
            </a:pPr>
            <a:r>
              <a:rPr lang="it-IT" sz="2400" dirty="0">
                <a:latin typeface="+mn-lt"/>
              </a:rPr>
              <a:t>Criteri Fisici;</a:t>
            </a:r>
            <a:endParaRPr lang="en-US" sz="2400" dirty="0">
              <a:latin typeface="+mn-lt"/>
            </a:endParaRPr>
          </a:p>
          <a:p>
            <a:pPr marL="342900" indent="-342900" eaLnBrk="1" hangingPunct="1">
              <a:buFont typeface="Wingdings" panose="05000000000000000000" pitchFamily="2" charset="2"/>
              <a:buChar char="ü"/>
              <a:defRPr/>
            </a:pPr>
            <a:r>
              <a:rPr lang="it-IT" sz="2400" b="1" dirty="0">
                <a:solidFill>
                  <a:srgbClr val="FF0000"/>
                </a:solidFill>
                <a:latin typeface="+mn-lt"/>
              </a:rPr>
              <a:t>Criteri Chimici</a:t>
            </a:r>
          </a:p>
          <a:p>
            <a:pPr eaLnBrk="1" hangingPunct="1">
              <a:defRPr/>
            </a:pPr>
            <a:endParaRPr lang="it-IT" sz="2800" dirty="0">
              <a:latin typeface="+mj-lt"/>
            </a:endParaRPr>
          </a:p>
        </p:txBody>
      </p:sp>
      <p:sp>
        <p:nvSpPr>
          <p:cNvPr id="25603" name="Rectangle 3"/>
          <p:cNvSpPr>
            <a:spLocks noChangeArrowheads="1"/>
          </p:cNvSpPr>
          <p:nvPr/>
        </p:nvSpPr>
        <p:spPr bwMode="auto">
          <a:xfrm>
            <a:off x="3733800" y="762000"/>
            <a:ext cx="6310312" cy="1143001"/>
          </a:xfrm>
          <a:prstGeom prst="rect">
            <a:avLst/>
          </a:prstGeom>
          <a:noFill/>
          <a:ln w="9525">
            <a:noFill/>
            <a:miter lim="800000"/>
            <a:headEnd/>
            <a:tailEnd/>
          </a:ln>
          <a:effectLst/>
        </p:spPr>
        <p:txBody>
          <a:bodyPr anchor="ctr"/>
          <a:lstStyle/>
          <a:p>
            <a:pPr eaLnBrk="1" hangingPunct="1">
              <a:defRPr/>
            </a:pPr>
            <a:r>
              <a:rPr lang="it-IT" sz="3200" b="1" dirty="0" smtClean="0">
                <a:solidFill>
                  <a:schemeClr val="bg1"/>
                </a:solidFill>
                <a:latin typeface="+mj-lt"/>
              </a:rPr>
              <a:t>Acqua</a:t>
            </a:r>
            <a:r>
              <a:rPr lang="it-IT" sz="3200" b="1" dirty="0" smtClean="0">
                <a:solidFill>
                  <a:schemeClr val="tx2"/>
                </a:solidFill>
                <a:latin typeface="+mj-lt"/>
              </a:rPr>
              <a:t> </a:t>
            </a:r>
            <a:r>
              <a:rPr lang="it-IT" sz="3200" b="1" dirty="0">
                <a:solidFill>
                  <a:schemeClr val="tx2"/>
                </a:solidFill>
                <a:latin typeface="+mj-lt"/>
              </a:rPr>
              <a:t>destinata al consumo umano</a:t>
            </a:r>
          </a:p>
        </p:txBody>
      </p:sp>
      <p:sp>
        <p:nvSpPr>
          <p:cNvPr id="14" name="CasellaDiTesto 13"/>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6" end="6"/>
                                            </p:txEl>
                                          </p:spTgt>
                                        </p:tgtEl>
                                        <p:attrNameLst>
                                          <p:attrName>style.visibility</p:attrName>
                                        </p:attrNameLst>
                                      </p:cBhvr>
                                      <p:to>
                                        <p:strVal val="visible"/>
                                      </p:to>
                                    </p:set>
                                    <p:anim calcmode="lin" valueType="num">
                                      <p:cBhvr additive="base">
                                        <p:cTn id="7"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xEl>
                                              <p:pRg st="8" end="8"/>
                                            </p:txEl>
                                          </p:spTgt>
                                        </p:tgtEl>
                                        <p:attrNameLst>
                                          <p:attrName>style.visibility</p:attrName>
                                        </p:attrNameLst>
                                      </p:cBhvr>
                                      <p:to>
                                        <p:strVal val="visible"/>
                                      </p:to>
                                    </p:set>
                                    <p:anim calcmode="lin" valueType="num">
                                      <p:cBhvr additive="base">
                                        <p:cTn id="11" dur="500" fill="hold"/>
                                        <p:tgtEl>
                                          <p:spTgt spid="25602">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2">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2">
                                            <p:txEl>
                                              <p:pRg st="9" end="9"/>
                                            </p:txEl>
                                          </p:spTgt>
                                        </p:tgtEl>
                                        <p:attrNameLst>
                                          <p:attrName>style.visibility</p:attrName>
                                        </p:attrNameLst>
                                      </p:cBhvr>
                                      <p:to>
                                        <p:strVal val="visible"/>
                                      </p:to>
                                    </p:set>
                                    <p:anim calcmode="lin" valueType="num">
                                      <p:cBhvr additive="base">
                                        <p:cTn id="15" dur="500" fill="hold"/>
                                        <p:tgtEl>
                                          <p:spTgt spid="25602">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2">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2">
                                            <p:txEl>
                                              <p:pRg st="10" end="10"/>
                                            </p:txEl>
                                          </p:spTgt>
                                        </p:tgtEl>
                                        <p:attrNameLst>
                                          <p:attrName>style.visibility</p:attrName>
                                        </p:attrNameLst>
                                      </p:cBhvr>
                                      <p:to>
                                        <p:strVal val="visible"/>
                                      </p:to>
                                    </p:set>
                                    <p:anim calcmode="lin" valueType="num">
                                      <p:cBhvr additive="base">
                                        <p:cTn id="19" dur="500" fill="hold"/>
                                        <p:tgtEl>
                                          <p:spTgt spid="2560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02">
                                            <p:txEl>
                                              <p:pRg st="11" end="11"/>
                                            </p:txEl>
                                          </p:spTgt>
                                        </p:tgtEl>
                                        <p:attrNameLst>
                                          <p:attrName>style.visibility</p:attrName>
                                        </p:attrNameLst>
                                      </p:cBhvr>
                                      <p:to>
                                        <p:strVal val="visible"/>
                                      </p:to>
                                    </p:set>
                                    <p:anim calcmode="lin" valueType="num">
                                      <p:cBhvr additive="base">
                                        <p:cTn id="23" dur="500" fill="hold"/>
                                        <p:tgtEl>
                                          <p:spTgt spid="2560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715000" y="799379"/>
            <a:ext cx="3352800" cy="1143000"/>
          </a:xfrm>
          <a:prstGeom prst="rect">
            <a:avLst/>
          </a:prstGeom>
        </p:spPr>
        <p:txBody>
          <a:bodyPr/>
          <a:lstStyle/>
          <a:p>
            <a:pPr eaLnBrk="1" hangingPunct="1">
              <a:defRPr/>
            </a:pPr>
            <a:r>
              <a:rPr lang="it-IT" sz="4400" b="1" kern="0" dirty="0">
                <a:solidFill>
                  <a:schemeClr val="tx2"/>
                </a:solidFill>
                <a:latin typeface="+mj-lt"/>
                <a:ea typeface="+mj-ea"/>
                <a:cs typeface="+mj-cs"/>
              </a:rPr>
              <a:t>ACQUA</a:t>
            </a:r>
          </a:p>
        </p:txBody>
      </p:sp>
      <p:sp>
        <p:nvSpPr>
          <p:cNvPr id="5" name="Rectangle 3"/>
          <p:cNvSpPr txBox="1">
            <a:spLocks noChangeArrowheads="1"/>
          </p:cNvSpPr>
          <p:nvPr/>
        </p:nvSpPr>
        <p:spPr>
          <a:xfrm>
            <a:off x="1447800" y="2286000"/>
            <a:ext cx="8229600" cy="3325812"/>
          </a:xfrm>
          <a:prstGeom prst="rect">
            <a:avLst/>
          </a:prstGeom>
          <a:solidFill>
            <a:schemeClr val="bg1"/>
          </a:solidFill>
        </p:spPr>
        <p:txBody>
          <a:bodyPr/>
          <a:lstStyle/>
          <a:p>
            <a:pPr marL="342900" indent="-342900" eaLnBrk="1" hangingPunct="1">
              <a:spcBef>
                <a:spcPct val="20000"/>
              </a:spcBef>
              <a:buClr>
                <a:schemeClr val="hlink"/>
              </a:buClr>
              <a:buSzPct val="60000"/>
              <a:defRPr/>
            </a:pPr>
            <a:r>
              <a:rPr lang="it-IT" sz="2200" kern="0" dirty="0">
                <a:latin typeface="+mj-lt"/>
              </a:rPr>
              <a:t>UNITA’ 1: Introduzione, definizione di acqua libera e legata. Interazione con i soluti, definizione di acqua libera (</a:t>
            </a:r>
            <a:r>
              <a:rPr lang="it-IT" sz="2200" kern="0" dirty="0" err="1">
                <a:latin typeface="+mj-lt"/>
              </a:rPr>
              <a:t>a</a:t>
            </a:r>
            <a:r>
              <a:rPr lang="it-IT" sz="2200" kern="0" baseline="-25000" dirty="0" err="1">
                <a:latin typeface="+mj-lt"/>
              </a:rPr>
              <a:t>w</a:t>
            </a:r>
            <a:r>
              <a:rPr lang="it-IT" sz="2200" kern="0" dirty="0">
                <a:latin typeface="+mj-lt"/>
              </a:rPr>
              <a:t>) e ruolo nella conservazione degli alimenti. Teoria cinetica e reazioni permesse. Temperatura di transizione vetrosa e caratteristiche “strutturali” degli alimenti.</a:t>
            </a:r>
          </a:p>
          <a:p>
            <a:pPr marL="342900" indent="-342900" eaLnBrk="1" hangingPunct="1">
              <a:spcBef>
                <a:spcPct val="20000"/>
              </a:spcBef>
              <a:buClr>
                <a:schemeClr val="hlink"/>
              </a:buClr>
              <a:buSzPct val="60000"/>
              <a:defRPr/>
            </a:pPr>
            <a:endParaRPr lang="it-IT" sz="2200" kern="0" dirty="0">
              <a:latin typeface="+mj-lt"/>
            </a:endParaRPr>
          </a:p>
          <a:p>
            <a:pPr marL="342900" indent="-342900" eaLnBrk="1" hangingPunct="1">
              <a:spcBef>
                <a:spcPct val="20000"/>
              </a:spcBef>
              <a:buClr>
                <a:schemeClr val="hlink"/>
              </a:buClr>
              <a:buSzPct val="60000"/>
              <a:defRPr/>
            </a:pPr>
            <a:r>
              <a:rPr lang="it-IT" sz="2200" kern="0" dirty="0">
                <a:latin typeface="+mj-lt"/>
              </a:rPr>
              <a:t>UNITA’ 2: Acqua destinata al consumo umano: caratteristiche compositive: sali inorganici e specie organiche (durezza, domanda chimica di ossigeno). </a:t>
            </a:r>
          </a:p>
          <a:p>
            <a:pPr marL="342900" indent="-342900" eaLnBrk="1" hangingPunct="1">
              <a:spcBef>
                <a:spcPct val="20000"/>
              </a:spcBef>
              <a:buClr>
                <a:schemeClr val="hlink"/>
              </a:buClr>
              <a:buSzPct val="60000"/>
              <a:defRPr/>
            </a:pPr>
            <a:endParaRPr lang="it-IT" sz="2200" kern="0" dirty="0">
              <a:latin typeface="+mj-lt"/>
            </a:endParaRPr>
          </a:p>
          <a:p>
            <a:pPr marL="342900" indent="-342900" eaLnBrk="1" hangingPunct="1">
              <a:spcBef>
                <a:spcPct val="20000"/>
              </a:spcBef>
              <a:buClr>
                <a:schemeClr val="hlink"/>
              </a:buClr>
              <a:buSzPct val="60000"/>
              <a:defRPr/>
            </a:pPr>
            <a:endParaRPr lang="it-IT" sz="2200" kern="0" dirty="0">
              <a:latin typeface="+mj-lt"/>
            </a:endParaRPr>
          </a:p>
          <a:p>
            <a:pPr marL="342900" indent="-342900" eaLnBrk="1" hangingPunct="1">
              <a:spcBef>
                <a:spcPct val="20000"/>
              </a:spcBef>
              <a:buClr>
                <a:schemeClr val="hlink"/>
              </a:buClr>
              <a:buSzPct val="60000"/>
              <a:defRPr/>
            </a:pPr>
            <a:r>
              <a:rPr lang="it-IT" sz="2200" kern="0" dirty="0">
                <a:effectLst>
                  <a:outerShdw blurRad="38100" dist="38100" dir="2700000" algn="tl">
                    <a:srgbClr val="000000"/>
                  </a:outerShdw>
                </a:effectLst>
                <a:latin typeface="+mj-lt"/>
              </a:rPr>
              <a:t>	</a:t>
            </a:r>
          </a:p>
          <a:p>
            <a:pPr marL="342900" indent="-342900" eaLnBrk="1" hangingPunct="1">
              <a:spcBef>
                <a:spcPct val="20000"/>
              </a:spcBef>
              <a:buClr>
                <a:schemeClr val="hlink"/>
              </a:buClr>
              <a:buSzPct val="60000"/>
              <a:defRPr/>
            </a:pPr>
            <a:endParaRPr lang="it-IT" sz="2200" kern="0" dirty="0">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326850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2962"/>
            <a:ext cx="6884988"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549276"/>
            <a:ext cx="10058400" cy="6986528"/>
          </a:xfrm>
          <a:prstGeom prst="rect">
            <a:avLst/>
          </a:prstGeom>
          <a:noFill/>
          <a:ln w="9525">
            <a:noFill/>
            <a:miter lim="800000"/>
            <a:headEnd/>
            <a:tailEnd/>
          </a:ln>
          <a:effectLst/>
        </p:spPr>
        <p:txBody>
          <a:bodyPr wrap="square">
            <a:spAutoFit/>
          </a:bodyPr>
          <a:lstStyle/>
          <a:p>
            <a:pPr eaLnBrk="1" hangingPunct="1">
              <a:defRPr/>
            </a:pPr>
            <a:endParaRPr lang="it-IT" sz="2800" b="1" u="sng" dirty="0">
              <a:latin typeface="+mn-lt"/>
            </a:endParaRPr>
          </a:p>
          <a:p>
            <a:pPr eaLnBrk="1" hangingPunct="1">
              <a:defRPr/>
            </a:pPr>
            <a:endParaRPr lang="it-IT" sz="2800" b="1" u="sng" dirty="0">
              <a:latin typeface="+mn-lt"/>
            </a:endParaRPr>
          </a:p>
          <a:p>
            <a:pPr eaLnBrk="1" hangingPunct="1">
              <a:defRPr/>
            </a:pPr>
            <a:r>
              <a:rPr lang="it-IT" sz="2800" b="1" u="sng" dirty="0">
                <a:latin typeface="+mn-lt"/>
              </a:rPr>
              <a:t>Specie inorganiche:</a:t>
            </a:r>
          </a:p>
          <a:p>
            <a:pPr eaLnBrk="1" hangingPunct="1">
              <a:defRPr/>
            </a:pPr>
            <a:endParaRPr lang="it-IT" sz="2800" dirty="0">
              <a:latin typeface="+mn-lt"/>
            </a:endParaRPr>
          </a:p>
          <a:p>
            <a:pPr lvl="1" eaLnBrk="1" hangingPunct="1">
              <a:defRPr/>
            </a:pPr>
            <a:r>
              <a:rPr lang="it-IT" sz="2400" b="1" u="sng" dirty="0">
                <a:latin typeface="+mn-lt"/>
              </a:rPr>
              <a:t>Durezza Totale</a:t>
            </a:r>
            <a:r>
              <a:rPr lang="it-IT" sz="2400" dirty="0">
                <a:latin typeface="+mn-lt"/>
              </a:rPr>
              <a:t>: data dai Sali di HCO</a:t>
            </a:r>
            <a:r>
              <a:rPr lang="it-IT" sz="2400" baseline="-25000" dirty="0">
                <a:latin typeface="+mn-lt"/>
              </a:rPr>
              <a:t>3</a:t>
            </a:r>
            <a:r>
              <a:rPr lang="it-IT" sz="2400" baseline="30000" dirty="0">
                <a:latin typeface="+mn-lt"/>
              </a:rPr>
              <a:t>-</a:t>
            </a:r>
            <a:r>
              <a:rPr lang="it-IT" sz="2400" dirty="0">
                <a:latin typeface="+mn-lt"/>
              </a:rPr>
              <a:t>, SO</a:t>
            </a:r>
            <a:r>
              <a:rPr lang="it-IT" sz="2400" baseline="-25000" dirty="0">
                <a:latin typeface="+mn-lt"/>
              </a:rPr>
              <a:t>4</a:t>
            </a:r>
            <a:r>
              <a:rPr lang="it-IT" sz="2400" baseline="30000" dirty="0">
                <a:latin typeface="+mn-lt"/>
              </a:rPr>
              <a:t>2-</a:t>
            </a:r>
            <a:r>
              <a:rPr lang="it-IT" sz="2400" dirty="0">
                <a:latin typeface="+mn-lt"/>
              </a:rPr>
              <a:t>, Cl</a:t>
            </a:r>
            <a:r>
              <a:rPr lang="it-IT" sz="2400" baseline="30000" dirty="0">
                <a:latin typeface="+mn-lt"/>
              </a:rPr>
              <a:t>-</a:t>
            </a:r>
            <a:r>
              <a:rPr lang="it-IT" sz="2400" dirty="0">
                <a:latin typeface="+mn-lt"/>
              </a:rPr>
              <a:t>, NO</a:t>
            </a:r>
            <a:r>
              <a:rPr lang="it-IT" sz="2400" baseline="-25000" dirty="0">
                <a:latin typeface="+mn-lt"/>
              </a:rPr>
              <a:t>3</a:t>
            </a:r>
            <a:r>
              <a:rPr lang="it-IT" sz="2400" baseline="30000" dirty="0">
                <a:latin typeface="+mn-lt"/>
              </a:rPr>
              <a:t>-</a:t>
            </a:r>
            <a:r>
              <a:rPr lang="it-IT" sz="2400" dirty="0">
                <a:latin typeface="+mn-lt"/>
              </a:rPr>
              <a:t>, di Ca</a:t>
            </a:r>
            <a:r>
              <a:rPr lang="it-IT" sz="2400" baseline="30000" dirty="0">
                <a:latin typeface="+mn-lt"/>
              </a:rPr>
              <a:t>2+</a:t>
            </a:r>
            <a:r>
              <a:rPr lang="it-IT" sz="2400" dirty="0">
                <a:latin typeface="+mn-lt"/>
              </a:rPr>
              <a:t> e Mg</a:t>
            </a:r>
            <a:r>
              <a:rPr lang="it-IT" sz="2400" baseline="30000" dirty="0">
                <a:latin typeface="+mn-lt"/>
              </a:rPr>
              <a:t>2+</a:t>
            </a:r>
            <a:r>
              <a:rPr lang="it-IT" sz="2400" dirty="0">
                <a:latin typeface="+mn-lt"/>
              </a:rPr>
              <a:t>;</a:t>
            </a:r>
          </a:p>
          <a:p>
            <a:pPr lvl="1" eaLnBrk="1" hangingPunct="1">
              <a:defRPr/>
            </a:pPr>
            <a:r>
              <a:rPr lang="it-IT" sz="2400" dirty="0">
                <a:latin typeface="+mn-lt"/>
              </a:rPr>
              <a:t>si esprime in </a:t>
            </a:r>
            <a:r>
              <a:rPr lang="it-IT" sz="2400" dirty="0" err="1">
                <a:latin typeface="+mn-lt"/>
              </a:rPr>
              <a:t>°F</a:t>
            </a:r>
            <a:r>
              <a:rPr lang="it-IT" sz="2400" dirty="0">
                <a:latin typeface="+mn-lt"/>
              </a:rPr>
              <a:t> e corrisponde a 10mg/L di CaCO</a:t>
            </a:r>
            <a:r>
              <a:rPr lang="it-IT" sz="2400" baseline="-25000" dirty="0">
                <a:latin typeface="+mn-lt"/>
              </a:rPr>
              <a:t>3</a:t>
            </a:r>
            <a:r>
              <a:rPr lang="it-IT" sz="2400" dirty="0">
                <a:latin typeface="+mn-lt"/>
              </a:rPr>
              <a:t> (dura se 18-20°F)</a:t>
            </a:r>
          </a:p>
          <a:p>
            <a:pPr lvl="1" eaLnBrk="1" hangingPunct="1">
              <a:defRPr/>
            </a:pPr>
            <a:endParaRPr lang="it-IT" sz="2400" b="1" dirty="0">
              <a:latin typeface="+mn-lt"/>
            </a:endParaRPr>
          </a:p>
          <a:p>
            <a:pPr lvl="1" eaLnBrk="1" hangingPunct="1">
              <a:defRPr/>
            </a:pPr>
            <a:r>
              <a:rPr lang="it-IT" sz="2400" b="1" u="sng" dirty="0">
                <a:latin typeface="+mn-lt"/>
              </a:rPr>
              <a:t>Durezza Temporanea</a:t>
            </a:r>
            <a:r>
              <a:rPr lang="it-IT" sz="2400" dirty="0">
                <a:latin typeface="+mn-lt"/>
              </a:rPr>
              <a:t>: è dovuta ai </a:t>
            </a:r>
            <a:r>
              <a:rPr lang="it-IT" sz="2400" dirty="0" err="1">
                <a:latin typeface="+mn-lt"/>
              </a:rPr>
              <a:t>bicarbonati</a:t>
            </a:r>
            <a:r>
              <a:rPr lang="it-IT" sz="2400" dirty="0">
                <a:latin typeface="+mn-lt"/>
              </a:rPr>
              <a:t> di Ca</a:t>
            </a:r>
            <a:r>
              <a:rPr lang="it-IT" sz="2400" baseline="30000" dirty="0">
                <a:latin typeface="+mn-lt"/>
              </a:rPr>
              <a:t>2+</a:t>
            </a:r>
            <a:r>
              <a:rPr lang="it-IT" sz="2400" dirty="0">
                <a:latin typeface="+mn-lt"/>
              </a:rPr>
              <a:t> e Mg</a:t>
            </a:r>
            <a:r>
              <a:rPr lang="it-IT" sz="2400" baseline="30000" dirty="0">
                <a:latin typeface="+mn-lt"/>
              </a:rPr>
              <a:t>2+ </a:t>
            </a:r>
            <a:r>
              <a:rPr lang="it-IT" sz="2400" dirty="0">
                <a:latin typeface="+mn-lt"/>
              </a:rPr>
              <a:t>che per ebollizione precipitano come carbonati insolubili e la CO</a:t>
            </a:r>
            <a:r>
              <a:rPr lang="it-IT" sz="2400" baseline="-25000" dirty="0">
                <a:latin typeface="+mn-lt"/>
              </a:rPr>
              <a:t>2</a:t>
            </a:r>
            <a:r>
              <a:rPr lang="it-IT" sz="2400" dirty="0">
                <a:latin typeface="+mn-lt"/>
              </a:rPr>
              <a:t> allontanata in forma gassosa.</a:t>
            </a:r>
          </a:p>
          <a:p>
            <a:pPr lvl="2" eaLnBrk="1" hangingPunct="1">
              <a:defRPr/>
            </a:pPr>
            <a:r>
              <a:rPr lang="it-IT" sz="2400" b="1" dirty="0">
                <a:latin typeface="+mn-lt"/>
              </a:rPr>
              <a:t>Ca(HCO</a:t>
            </a:r>
            <a:r>
              <a:rPr lang="it-IT" sz="2400" b="1" baseline="-25000" dirty="0">
                <a:latin typeface="+mn-lt"/>
              </a:rPr>
              <a:t>3</a:t>
            </a:r>
            <a:r>
              <a:rPr lang="it-IT" sz="2400" b="1" dirty="0">
                <a:latin typeface="+mn-lt"/>
              </a:rPr>
              <a:t>)</a:t>
            </a:r>
            <a:r>
              <a:rPr lang="it-IT" sz="2400" b="1" baseline="-25000" dirty="0">
                <a:latin typeface="+mn-lt"/>
              </a:rPr>
              <a:t>2</a:t>
            </a:r>
            <a:r>
              <a:rPr lang="it-IT" sz="2400" b="1" dirty="0">
                <a:latin typeface="+mn-lt"/>
              </a:rPr>
              <a:t> </a:t>
            </a:r>
            <a:r>
              <a:rPr lang="it-IT" sz="2400" b="1" dirty="0">
                <a:latin typeface="+mn-lt"/>
                <a:sym typeface="Wingdings 3" pitchFamily="18" charset="2"/>
              </a:rPr>
              <a:t></a:t>
            </a:r>
            <a:r>
              <a:rPr lang="it-IT" sz="2400" b="1" dirty="0">
                <a:latin typeface="+mn-lt"/>
              </a:rPr>
              <a:t> CaCO</a:t>
            </a:r>
            <a:r>
              <a:rPr lang="it-IT" sz="2400" b="1" baseline="-25000" dirty="0">
                <a:latin typeface="+mn-lt"/>
              </a:rPr>
              <a:t>3</a:t>
            </a:r>
            <a:r>
              <a:rPr lang="it-IT" sz="2400" b="1" dirty="0">
                <a:latin typeface="+mn-lt"/>
              </a:rPr>
              <a:t> + CO</a:t>
            </a:r>
            <a:r>
              <a:rPr lang="it-IT" sz="2400" b="1" baseline="-25000" dirty="0">
                <a:latin typeface="+mn-lt"/>
              </a:rPr>
              <a:t>2</a:t>
            </a:r>
            <a:r>
              <a:rPr lang="it-IT" sz="2400" b="1" dirty="0">
                <a:latin typeface="+mn-lt"/>
              </a:rPr>
              <a:t> + H</a:t>
            </a:r>
            <a:r>
              <a:rPr lang="it-IT" sz="2400" b="1" baseline="-25000" dirty="0">
                <a:latin typeface="+mn-lt"/>
              </a:rPr>
              <a:t>2</a:t>
            </a:r>
            <a:r>
              <a:rPr lang="it-IT" sz="2400" b="1" dirty="0">
                <a:latin typeface="+mn-lt"/>
              </a:rPr>
              <a:t>O</a:t>
            </a:r>
          </a:p>
          <a:p>
            <a:pPr lvl="2" eaLnBrk="1" hangingPunct="1">
              <a:defRPr/>
            </a:pPr>
            <a:r>
              <a:rPr lang="it-IT" sz="2400" b="1" dirty="0">
                <a:latin typeface="+mn-lt"/>
              </a:rPr>
              <a:t>Mg(HCO</a:t>
            </a:r>
            <a:r>
              <a:rPr lang="it-IT" sz="2400" b="1" baseline="-25000" dirty="0">
                <a:latin typeface="+mn-lt"/>
              </a:rPr>
              <a:t>3</a:t>
            </a:r>
            <a:r>
              <a:rPr lang="it-IT" sz="2400" b="1" dirty="0">
                <a:latin typeface="+mn-lt"/>
              </a:rPr>
              <a:t>)</a:t>
            </a:r>
            <a:r>
              <a:rPr lang="it-IT" sz="2400" b="1" baseline="-25000" dirty="0">
                <a:latin typeface="+mn-lt"/>
              </a:rPr>
              <a:t>2</a:t>
            </a:r>
            <a:r>
              <a:rPr lang="it-IT" sz="2400" b="1" dirty="0">
                <a:latin typeface="+mn-lt"/>
              </a:rPr>
              <a:t> </a:t>
            </a:r>
            <a:r>
              <a:rPr lang="it-IT" sz="2400" b="1" dirty="0">
                <a:latin typeface="+mn-lt"/>
                <a:sym typeface="Wingdings 3" pitchFamily="18" charset="2"/>
              </a:rPr>
              <a:t></a:t>
            </a:r>
            <a:r>
              <a:rPr lang="it-IT" sz="2400" b="1" dirty="0">
                <a:latin typeface="+mn-lt"/>
              </a:rPr>
              <a:t> MgCO</a:t>
            </a:r>
            <a:r>
              <a:rPr lang="it-IT" sz="2400" b="1" baseline="-25000" dirty="0">
                <a:latin typeface="+mn-lt"/>
              </a:rPr>
              <a:t>3</a:t>
            </a:r>
            <a:r>
              <a:rPr lang="it-IT" sz="2400" b="1" dirty="0">
                <a:latin typeface="+mn-lt"/>
              </a:rPr>
              <a:t> + CO</a:t>
            </a:r>
            <a:r>
              <a:rPr lang="it-IT" sz="2400" b="1" baseline="-25000" dirty="0">
                <a:latin typeface="+mn-lt"/>
              </a:rPr>
              <a:t>2</a:t>
            </a:r>
            <a:r>
              <a:rPr lang="it-IT" sz="2400" b="1" dirty="0">
                <a:latin typeface="+mn-lt"/>
              </a:rPr>
              <a:t> + H</a:t>
            </a:r>
            <a:r>
              <a:rPr lang="it-IT" sz="2400" b="1" baseline="-25000" dirty="0">
                <a:latin typeface="+mn-lt"/>
              </a:rPr>
              <a:t>2</a:t>
            </a:r>
            <a:r>
              <a:rPr lang="it-IT" sz="2400" b="1" dirty="0">
                <a:latin typeface="+mn-lt"/>
              </a:rPr>
              <a:t>O</a:t>
            </a:r>
          </a:p>
          <a:p>
            <a:pPr lvl="1" eaLnBrk="1" hangingPunct="1">
              <a:defRPr/>
            </a:pPr>
            <a:endParaRPr lang="it-IT" sz="2400" b="1" dirty="0">
              <a:latin typeface="+mn-lt"/>
            </a:endParaRPr>
          </a:p>
          <a:p>
            <a:pPr lvl="1" eaLnBrk="1" hangingPunct="1">
              <a:defRPr/>
            </a:pPr>
            <a:r>
              <a:rPr lang="it-IT" sz="2400" b="1" u="sng" dirty="0">
                <a:latin typeface="+mn-lt"/>
              </a:rPr>
              <a:t>Durezza Permanente</a:t>
            </a:r>
            <a:r>
              <a:rPr lang="it-IT" sz="2400" dirty="0">
                <a:latin typeface="+mn-lt"/>
              </a:rPr>
              <a:t>: è dovuta alla presenza di SO</a:t>
            </a:r>
            <a:r>
              <a:rPr lang="it-IT" sz="2400" baseline="-25000" dirty="0">
                <a:latin typeface="+mn-lt"/>
              </a:rPr>
              <a:t>4</a:t>
            </a:r>
            <a:r>
              <a:rPr lang="it-IT" sz="2400" baseline="30000" dirty="0">
                <a:latin typeface="+mn-lt"/>
              </a:rPr>
              <a:t>2-</a:t>
            </a:r>
            <a:r>
              <a:rPr lang="it-IT" sz="2400" dirty="0">
                <a:latin typeface="+mn-lt"/>
              </a:rPr>
              <a:t>, Cl</a:t>
            </a:r>
            <a:r>
              <a:rPr lang="it-IT" sz="2400" baseline="30000" dirty="0">
                <a:latin typeface="+mn-lt"/>
              </a:rPr>
              <a:t>-</a:t>
            </a:r>
            <a:r>
              <a:rPr lang="it-IT" sz="2400" dirty="0">
                <a:latin typeface="+mn-lt"/>
              </a:rPr>
              <a:t>, NO</a:t>
            </a:r>
            <a:r>
              <a:rPr lang="it-IT" sz="2400" baseline="-25000" dirty="0">
                <a:latin typeface="+mn-lt"/>
              </a:rPr>
              <a:t>3</a:t>
            </a:r>
            <a:r>
              <a:rPr lang="it-IT" sz="2400" baseline="30000" dirty="0">
                <a:latin typeface="+mn-lt"/>
              </a:rPr>
              <a:t>-</a:t>
            </a:r>
            <a:r>
              <a:rPr lang="it-IT" sz="2400" dirty="0">
                <a:latin typeface="+mn-lt"/>
              </a:rPr>
              <a:t>, di Ca</a:t>
            </a:r>
            <a:r>
              <a:rPr lang="it-IT" sz="2400" baseline="30000" dirty="0">
                <a:latin typeface="+mn-lt"/>
              </a:rPr>
              <a:t>2+</a:t>
            </a:r>
            <a:r>
              <a:rPr lang="it-IT" sz="2400" dirty="0">
                <a:latin typeface="+mn-lt"/>
              </a:rPr>
              <a:t> e Mg</a:t>
            </a:r>
            <a:r>
              <a:rPr lang="it-IT" sz="2400" baseline="30000" dirty="0">
                <a:latin typeface="+mn-lt"/>
              </a:rPr>
              <a:t>2+</a:t>
            </a:r>
            <a:r>
              <a:rPr lang="it-IT" sz="2400" dirty="0">
                <a:latin typeface="+mn-lt"/>
              </a:rPr>
              <a:t> che rimangono in soluzione anche dopo ebollizione.</a:t>
            </a:r>
          </a:p>
          <a:p>
            <a:pPr lvl="1" eaLnBrk="1" hangingPunct="1">
              <a:defRPr/>
            </a:pPr>
            <a:endParaRPr lang="it-IT" sz="2400" dirty="0">
              <a:latin typeface="+mn-lt"/>
            </a:endParaRPr>
          </a:p>
          <a:p>
            <a:pPr lvl="1" eaLnBrk="1" hangingPunct="1">
              <a:defRPr/>
            </a:pPr>
            <a:endParaRPr lang="it-IT" sz="2400" dirty="0">
              <a:latin typeface="+mn-lt"/>
            </a:endParaRPr>
          </a:p>
          <a:p>
            <a:pPr eaLnBrk="1" hangingPunct="1">
              <a:defRPr/>
            </a:pPr>
            <a:endParaRPr lang="it-IT" sz="2400" dirty="0">
              <a:latin typeface="+mn-lt"/>
            </a:endParaRPr>
          </a:p>
        </p:txBody>
      </p:sp>
      <p:pic>
        <p:nvPicPr>
          <p:cNvPr id="33799" name="Picture 2" descr="http://socialstudieswithasmile.com/stu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685801"/>
            <a:ext cx="12223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304800" y="1295400"/>
            <a:ext cx="11235760" cy="4558708"/>
          </a:xfrm>
        </p:spPr>
        <p:txBody>
          <a:bodyPr/>
          <a:lstStyle/>
          <a:p>
            <a:pPr eaLnBrk="1" hangingPunct="1"/>
            <a:r>
              <a:rPr lang="it-IT" altLang="en-US" sz="2400" b="1" dirty="0">
                <a:latin typeface="+mn-lt"/>
              </a:rPr>
              <a:t>1 grado francese = 0,56 gradi tedeschi = 0,70 gradi inglesi.</a:t>
            </a:r>
          </a:p>
          <a:p>
            <a:pPr eaLnBrk="1" hangingPunct="1"/>
            <a:r>
              <a:rPr lang="it-IT" altLang="en-US" sz="2400" b="1" dirty="0">
                <a:latin typeface="+mn-lt"/>
              </a:rPr>
              <a:t>1 grado tedesco  = 1,78 gradi francesi  = 1,25 gradi inglesi.</a:t>
            </a:r>
          </a:p>
          <a:p>
            <a:pPr eaLnBrk="1" hangingPunct="1"/>
            <a:r>
              <a:rPr lang="it-IT" altLang="en-US" sz="2400" b="1" dirty="0">
                <a:latin typeface="+mn-lt"/>
              </a:rPr>
              <a:t>1 grado inglese  =  1,43 gradi francesi  = 0,80 gradi tedeschi.</a:t>
            </a:r>
          </a:p>
          <a:p>
            <a:pPr eaLnBrk="1" hangingPunct="1"/>
            <a:endParaRPr lang="it-IT" altLang="en-US" sz="2400" b="1" dirty="0">
              <a:latin typeface="+mn-lt"/>
            </a:endParaRPr>
          </a:p>
          <a:p>
            <a:pPr eaLnBrk="1" hangingPunct="1">
              <a:buFont typeface="Wingdings" panose="05000000000000000000" pitchFamily="2" charset="2"/>
              <a:buNone/>
            </a:pPr>
            <a:r>
              <a:rPr lang="it-IT" altLang="en-US" sz="2400" b="1" u="sng" dirty="0">
                <a:latin typeface="+mn-lt"/>
              </a:rPr>
              <a:t>Altri ioni inorganici presenti:</a:t>
            </a:r>
          </a:p>
          <a:p>
            <a:pPr eaLnBrk="1" hangingPunct="1">
              <a:buFont typeface="Wingdings" panose="05000000000000000000" pitchFamily="2" charset="2"/>
              <a:buChar char="ü"/>
            </a:pPr>
            <a:r>
              <a:rPr lang="it-IT" altLang="en-US" sz="2000" dirty="0" smtClean="0">
                <a:latin typeface="+mn-lt"/>
              </a:rPr>
              <a:t>Fe</a:t>
            </a:r>
            <a:r>
              <a:rPr lang="it-IT" altLang="en-US" sz="2000" baseline="30000" dirty="0" smtClean="0">
                <a:latin typeface="+mn-lt"/>
              </a:rPr>
              <a:t>2</a:t>
            </a:r>
            <a:r>
              <a:rPr lang="it-IT" altLang="en-US" sz="2000" baseline="30000" dirty="0">
                <a:latin typeface="+mn-lt"/>
              </a:rPr>
              <a:t>+</a:t>
            </a:r>
            <a:r>
              <a:rPr lang="it-IT" altLang="en-US" sz="2000" dirty="0">
                <a:latin typeface="+mn-lt"/>
              </a:rPr>
              <a:t> e Mn</a:t>
            </a:r>
            <a:r>
              <a:rPr lang="it-IT" altLang="en-US" sz="2000" baseline="30000" dirty="0">
                <a:latin typeface="+mn-lt"/>
              </a:rPr>
              <a:t>2+</a:t>
            </a:r>
            <a:r>
              <a:rPr lang="it-IT" altLang="en-US" sz="2000" dirty="0">
                <a:latin typeface="+mn-lt"/>
              </a:rPr>
              <a:t> sono generalmente presenti in forma bivalente</a:t>
            </a:r>
          </a:p>
          <a:p>
            <a:pPr eaLnBrk="1" hangingPunct="1">
              <a:buFont typeface="Wingdings" panose="05000000000000000000" pitchFamily="2" charset="2"/>
              <a:buChar char="ü"/>
            </a:pPr>
            <a:r>
              <a:rPr lang="it-IT" altLang="en-US" sz="2000" dirty="0">
                <a:latin typeface="+mn-lt"/>
              </a:rPr>
              <a:t>Metalli pesanti sono frutto di inquinanti industriali</a:t>
            </a:r>
          </a:p>
          <a:p>
            <a:pPr eaLnBrk="1" hangingPunct="1">
              <a:buFont typeface="Wingdings" panose="05000000000000000000" pitchFamily="2" charset="2"/>
              <a:buChar char="ü"/>
            </a:pPr>
            <a:r>
              <a:rPr lang="it-IT" altLang="en-US" sz="2000" dirty="0">
                <a:latin typeface="+mn-lt"/>
              </a:rPr>
              <a:t>NO</a:t>
            </a:r>
            <a:r>
              <a:rPr lang="it-IT" altLang="en-US" sz="2000" baseline="-25000" dirty="0">
                <a:latin typeface="+mn-lt"/>
              </a:rPr>
              <a:t>3</a:t>
            </a:r>
            <a:r>
              <a:rPr lang="it-IT" altLang="en-US" sz="2000" baseline="30000" dirty="0">
                <a:latin typeface="+mn-lt"/>
              </a:rPr>
              <a:t>-</a:t>
            </a:r>
            <a:r>
              <a:rPr lang="it-IT" altLang="en-US" sz="2000" dirty="0">
                <a:latin typeface="+mn-lt"/>
              </a:rPr>
              <a:t> da fertilizzanti e possono provocare meta-emoglobinemia nei bambini</a:t>
            </a:r>
          </a:p>
          <a:p>
            <a:pPr eaLnBrk="1" hangingPunct="1">
              <a:buFont typeface="Wingdings" panose="05000000000000000000" pitchFamily="2" charset="2"/>
              <a:buChar char="ü"/>
            </a:pPr>
            <a:r>
              <a:rPr lang="it-IT" altLang="en-US" sz="2000" dirty="0">
                <a:latin typeface="+mn-lt"/>
              </a:rPr>
              <a:t>NH</a:t>
            </a:r>
            <a:r>
              <a:rPr lang="it-IT" altLang="en-US" sz="2000" baseline="-25000" dirty="0">
                <a:latin typeface="+mn-lt"/>
              </a:rPr>
              <a:t>4</a:t>
            </a:r>
            <a:r>
              <a:rPr lang="it-IT" altLang="en-US" sz="2000" baseline="30000" dirty="0">
                <a:latin typeface="+mn-lt"/>
              </a:rPr>
              <a:t>+</a:t>
            </a:r>
            <a:r>
              <a:rPr lang="it-IT" altLang="en-US" sz="2000" dirty="0">
                <a:latin typeface="+mn-lt"/>
              </a:rPr>
              <a:t> ammoniaca prodotta per degradazione microbica della </a:t>
            </a:r>
            <a:r>
              <a:rPr lang="it-IT" altLang="en-US" sz="2000" dirty="0" smtClean="0">
                <a:latin typeface="+mn-lt"/>
              </a:rPr>
              <a:t>sostanza organica</a:t>
            </a:r>
            <a:r>
              <a:rPr lang="it-IT" altLang="en-US" sz="2000" dirty="0">
                <a:latin typeface="+mn-lt"/>
              </a:rPr>
              <a:t>, prodotta per riduzione dei nitriti e nitrati</a:t>
            </a:r>
          </a:p>
          <a:p>
            <a:pPr eaLnBrk="1" hangingPunct="1">
              <a:buFont typeface="Wingdings" panose="05000000000000000000" pitchFamily="2" charset="2"/>
              <a:buChar char="ü"/>
            </a:pPr>
            <a:r>
              <a:rPr lang="it-IT" altLang="en-US" sz="2000" dirty="0">
                <a:latin typeface="+mn-lt"/>
              </a:rPr>
              <a:t>PO</a:t>
            </a:r>
            <a:r>
              <a:rPr lang="it-IT" altLang="en-US" sz="2000" baseline="-25000" dirty="0">
                <a:latin typeface="+mn-lt"/>
              </a:rPr>
              <a:t>4</a:t>
            </a:r>
            <a:r>
              <a:rPr lang="it-IT" altLang="en-US" sz="2000" baseline="30000" dirty="0">
                <a:latin typeface="+mn-lt"/>
              </a:rPr>
              <a:t>3-</a:t>
            </a:r>
            <a:r>
              <a:rPr lang="it-IT" altLang="en-US" sz="2000" dirty="0">
                <a:latin typeface="+mn-lt"/>
              </a:rPr>
              <a:t> da fertilizzanti a base di liquami</a:t>
            </a:r>
          </a:p>
          <a:p>
            <a:pPr eaLnBrk="1" hangingPunct="1">
              <a:buFont typeface="Wingdings" panose="05000000000000000000" pitchFamily="2" charset="2"/>
              <a:buNone/>
            </a:pPr>
            <a:endParaRPr lang="it-IT" altLang="en-US" sz="2000" b="1" dirty="0">
              <a:latin typeface="+mn-lt"/>
            </a:endParaRPr>
          </a:p>
        </p:txBody>
      </p:sp>
      <p:sp>
        <p:nvSpPr>
          <p:cNvPr id="12" name="CasellaDiTesto 11"/>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xEl>
                                              <p:pRg st="4" end="4"/>
                                            </p:txEl>
                                          </p:spTgt>
                                        </p:tgtEl>
                                        <p:attrNameLst>
                                          <p:attrName>style.visibility</p:attrName>
                                        </p:attrNameLst>
                                      </p:cBhvr>
                                      <p:to>
                                        <p:strVal val="visible"/>
                                      </p:to>
                                    </p:set>
                                    <p:anim calcmode="lin" valueType="num">
                                      <p:cBhvr additive="base">
                                        <p:cTn id="7"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4">
                                            <p:txEl>
                                              <p:pRg st="5" end="5"/>
                                            </p:txEl>
                                          </p:spTgt>
                                        </p:tgtEl>
                                        <p:attrNameLst>
                                          <p:attrName>style.visibility</p:attrName>
                                        </p:attrNameLst>
                                      </p:cBhvr>
                                      <p:to>
                                        <p:strVal val="visible"/>
                                      </p:to>
                                    </p:set>
                                    <p:anim calcmode="lin" valueType="num">
                                      <p:cBhvr additive="base">
                                        <p:cTn id="11" dur="500" fill="hold"/>
                                        <p:tgtEl>
                                          <p:spTgt spid="2867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74">
                                            <p:txEl>
                                              <p:pRg st="6" end="6"/>
                                            </p:txEl>
                                          </p:spTgt>
                                        </p:tgtEl>
                                        <p:attrNameLst>
                                          <p:attrName>style.visibility</p:attrName>
                                        </p:attrNameLst>
                                      </p:cBhvr>
                                      <p:to>
                                        <p:strVal val="visible"/>
                                      </p:to>
                                    </p:set>
                                    <p:anim calcmode="lin" valueType="num">
                                      <p:cBhvr additive="base">
                                        <p:cTn id="15" dur="5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674">
                                            <p:txEl>
                                              <p:pRg st="7" end="7"/>
                                            </p:txEl>
                                          </p:spTgt>
                                        </p:tgtEl>
                                        <p:attrNameLst>
                                          <p:attrName>style.visibility</p:attrName>
                                        </p:attrNameLst>
                                      </p:cBhvr>
                                      <p:to>
                                        <p:strVal val="visible"/>
                                      </p:to>
                                    </p:set>
                                    <p:anim calcmode="lin" valueType="num">
                                      <p:cBhvr additive="base">
                                        <p:cTn id="19" dur="5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anim calcmode="lin" valueType="num">
                                      <p:cBhvr additive="base">
                                        <p:cTn id="23" dur="500" fill="hold"/>
                                        <p:tgtEl>
                                          <p:spTgt spid="2867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4">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674">
                                            <p:txEl>
                                              <p:pRg st="9" end="9"/>
                                            </p:txEl>
                                          </p:spTgt>
                                        </p:tgtEl>
                                        <p:attrNameLst>
                                          <p:attrName>style.visibility</p:attrName>
                                        </p:attrNameLst>
                                      </p:cBhvr>
                                      <p:to>
                                        <p:strVal val="visible"/>
                                      </p:to>
                                    </p:set>
                                    <p:anim calcmode="lin" valueType="num">
                                      <p:cBhvr additive="base">
                                        <p:cTn id="27" dur="500" fill="hold"/>
                                        <p:tgtEl>
                                          <p:spTgt spid="2867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0"/>
            <a:ext cx="6607084" cy="2862739"/>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87070"/>
            <a:ext cx="6237494" cy="2351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1067648"/>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85800" y="1119317"/>
            <a:ext cx="11125200" cy="5755422"/>
          </a:xfrm>
          <a:prstGeom prst="rect">
            <a:avLst/>
          </a:prstGeom>
          <a:noFill/>
          <a:ln w="9525">
            <a:noFill/>
            <a:miter lim="800000"/>
            <a:headEnd/>
            <a:tailEnd/>
          </a:ln>
          <a:effectLst/>
        </p:spPr>
        <p:txBody>
          <a:bodyPr wrap="square">
            <a:spAutoFit/>
          </a:bodyPr>
          <a:lstStyle/>
          <a:p>
            <a:pPr eaLnBrk="1" hangingPunct="1">
              <a:defRPr/>
            </a:pPr>
            <a:r>
              <a:rPr lang="it-IT" sz="2800" b="1" dirty="0">
                <a:latin typeface="+mj-lt"/>
              </a:rPr>
              <a:t>Sostanze organiche:</a:t>
            </a:r>
          </a:p>
          <a:p>
            <a:pPr eaLnBrk="1" hangingPunct="1">
              <a:defRPr/>
            </a:pPr>
            <a:endParaRPr lang="it-IT" sz="2800" b="1" u="sng" dirty="0">
              <a:effectLst>
                <a:outerShdw blurRad="38100" dist="38100" dir="2700000" algn="tl">
                  <a:srgbClr val="000000"/>
                </a:outerShdw>
              </a:effectLst>
              <a:latin typeface="+mj-lt"/>
            </a:endParaRPr>
          </a:p>
          <a:p>
            <a:pPr eaLnBrk="1" hangingPunct="1">
              <a:defRPr/>
            </a:pPr>
            <a:r>
              <a:rPr lang="it-IT" sz="2400" dirty="0">
                <a:latin typeface="+mj-lt"/>
              </a:rPr>
              <a:t>Domanda Chimica di Ossigeno (COD o ossidabilità) o nelle componenti maggiori, azoto organico (metodo di </a:t>
            </a:r>
            <a:r>
              <a:rPr lang="it-IT" sz="2400" dirty="0" err="1">
                <a:latin typeface="+mj-lt"/>
              </a:rPr>
              <a:t>Kjeldhal</a:t>
            </a:r>
            <a:r>
              <a:rPr lang="it-IT" sz="2400" dirty="0">
                <a:latin typeface="+mj-lt"/>
              </a:rPr>
              <a:t>) e carbonio organico (TOC Total </a:t>
            </a:r>
            <a:r>
              <a:rPr lang="it-IT" sz="2400" dirty="0" err="1">
                <a:latin typeface="+mj-lt"/>
              </a:rPr>
              <a:t>Organic</a:t>
            </a:r>
            <a:r>
              <a:rPr lang="it-IT" sz="2400" dirty="0">
                <a:latin typeface="+mj-lt"/>
              </a:rPr>
              <a:t> </a:t>
            </a:r>
            <a:r>
              <a:rPr lang="it-IT" sz="2400" dirty="0" err="1">
                <a:latin typeface="+mj-lt"/>
              </a:rPr>
              <a:t>Carbon</a:t>
            </a:r>
            <a:r>
              <a:rPr lang="it-IT" sz="2400" dirty="0">
                <a:latin typeface="+mj-lt"/>
              </a:rPr>
              <a:t>). </a:t>
            </a:r>
          </a:p>
          <a:p>
            <a:pPr eaLnBrk="1" hangingPunct="1">
              <a:defRPr/>
            </a:pPr>
            <a:r>
              <a:rPr lang="it-IT" sz="2400" dirty="0">
                <a:latin typeface="+mj-lt"/>
              </a:rPr>
              <a:t>Il limite fissato corrisponde a 5mg/L di O</a:t>
            </a:r>
            <a:r>
              <a:rPr lang="it-IT" sz="2400" baseline="-25000" dirty="0">
                <a:latin typeface="+mj-lt"/>
              </a:rPr>
              <a:t>2</a:t>
            </a:r>
            <a:r>
              <a:rPr lang="it-IT" sz="2400" dirty="0">
                <a:latin typeface="+mj-lt"/>
              </a:rPr>
              <a:t>.</a:t>
            </a:r>
          </a:p>
          <a:p>
            <a:pPr eaLnBrk="1" hangingPunct="1">
              <a:defRPr/>
            </a:pPr>
            <a:endParaRPr lang="it-IT" sz="2400" dirty="0">
              <a:latin typeface="+mj-lt"/>
            </a:endParaRPr>
          </a:p>
          <a:p>
            <a:pPr lvl="2" eaLnBrk="1" hangingPunct="1">
              <a:defRPr/>
            </a:pPr>
            <a:r>
              <a:rPr lang="it-IT" sz="2400" u="sng" dirty="0">
                <a:effectLst>
                  <a:outerShdw blurRad="38100" dist="38100" dir="2700000" algn="tl">
                    <a:srgbClr val="000000"/>
                  </a:outerShdw>
                </a:effectLst>
                <a:latin typeface="+mj-lt"/>
              </a:rPr>
              <a:t>Numero di ossidabilità o di </a:t>
            </a:r>
            <a:r>
              <a:rPr lang="it-IT" sz="2400" u="sng" dirty="0" err="1">
                <a:effectLst>
                  <a:outerShdw blurRad="38100" dist="38100" dir="2700000" algn="tl">
                    <a:srgbClr val="000000"/>
                  </a:outerShdw>
                </a:effectLst>
                <a:latin typeface="+mj-lt"/>
              </a:rPr>
              <a:t>Kubel</a:t>
            </a:r>
            <a:r>
              <a:rPr lang="it-IT" sz="2400" dirty="0">
                <a:latin typeface="+mj-lt"/>
              </a:rPr>
              <a:t> o delle sostanze organiche: indica i milligrammi di ossigeno ceduto da una soluzione acida di permanganato potassico che sono necessari per ossidare le sostanze organiche contenute in 1L di acqua.</a:t>
            </a:r>
          </a:p>
          <a:p>
            <a:pPr eaLnBrk="1" hangingPunct="1">
              <a:defRPr/>
            </a:pPr>
            <a:endParaRPr lang="it-IT" sz="2400" dirty="0">
              <a:latin typeface="+mj-lt"/>
            </a:endParaRPr>
          </a:p>
          <a:p>
            <a:pPr eaLnBrk="1" hangingPunct="1">
              <a:defRPr/>
            </a:pPr>
            <a:r>
              <a:rPr lang="it-IT" sz="2400" dirty="0">
                <a:latin typeface="+mj-lt"/>
              </a:rPr>
              <a:t>Per la determinazione si impiega una soluzione di KMnO4 N/100, 1ml della quale corrisponde a 0,08 mg di ossigeno. (1 0,01 = x/ ½ O</a:t>
            </a:r>
            <a:r>
              <a:rPr lang="it-IT" sz="2400" baseline="-25000" dirty="0">
                <a:latin typeface="+mj-lt"/>
              </a:rPr>
              <a:t>2</a:t>
            </a:r>
            <a:r>
              <a:rPr lang="it-IT" sz="2400" dirty="0">
                <a:latin typeface="+mj-lt"/>
              </a:rPr>
              <a:t> ; 0,08 mg).</a:t>
            </a:r>
          </a:p>
          <a:p>
            <a:pPr eaLnBrk="1" hangingPunct="1">
              <a:defRPr/>
            </a:pPr>
            <a:endParaRPr lang="it-IT" sz="2400" dirty="0" smtClean="0">
              <a:latin typeface="+mj-lt"/>
            </a:endParaRPr>
          </a:p>
          <a:p>
            <a:pPr eaLnBrk="1" hangingPunct="1">
              <a:defRPr/>
            </a:pPr>
            <a:r>
              <a:rPr lang="it-IT" sz="2400" dirty="0" smtClean="0">
                <a:latin typeface="+mj-lt"/>
              </a:rPr>
              <a:t>	Reazione</a:t>
            </a:r>
            <a:r>
              <a:rPr lang="it-IT" sz="2400" dirty="0">
                <a:latin typeface="+mj-lt"/>
              </a:rPr>
              <a:t>: </a:t>
            </a:r>
            <a:r>
              <a:rPr lang="it-IT" sz="2400" dirty="0" smtClean="0">
                <a:latin typeface="+mj-lt"/>
              </a:rPr>
              <a:t> 2 </a:t>
            </a:r>
            <a:r>
              <a:rPr lang="it-IT" sz="2400" dirty="0">
                <a:latin typeface="+mj-lt"/>
              </a:rPr>
              <a:t>KMnO</a:t>
            </a:r>
            <a:r>
              <a:rPr lang="it-IT" sz="2400" baseline="-25000" dirty="0">
                <a:latin typeface="+mj-lt"/>
              </a:rPr>
              <a:t>4</a:t>
            </a:r>
            <a:r>
              <a:rPr lang="it-IT" sz="2400" dirty="0">
                <a:latin typeface="+mj-lt"/>
              </a:rPr>
              <a:t> +5 H</a:t>
            </a:r>
            <a:r>
              <a:rPr lang="it-IT" sz="2400" baseline="-25000" dirty="0">
                <a:latin typeface="+mj-lt"/>
              </a:rPr>
              <a:t>2</a:t>
            </a:r>
            <a:r>
              <a:rPr lang="it-IT" sz="2400" dirty="0">
                <a:latin typeface="+mj-lt"/>
              </a:rPr>
              <a:t>C</a:t>
            </a:r>
            <a:r>
              <a:rPr lang="it-IT" sz="2400" baseline="-25000" dirty="0">
                <a:latin typeface="+mj-lt"/>
              </a:rPr>
              <a:t>2</a:t>
            </a:r>
            <a:r>
              <a:rPr lang="it-IT" sz="2400" dirty="0">
                <a:latin typeface="+mj-lt"/>
              </a:rPr>
              <a:t>O</a:t>
            </a:r>
            <a:r>
              <a:rPr lang="it-IT" sz="2400" baseline="-25000" dirty="0">
                <a:latin typeface="+mj-lt"/>
              </a:rPr>
              <a:t>4</a:t>
            </a:r>
            <a:r>
              <a:rPr lang="it-IT" sz="2400" dirty="0">
                <a:latin typeface="+mj-lt"/>
              </a:rPr>
              <a:t> +3 H</a:t>
            </a:r>
            <a:r>
              <a:rPr lang="it-IT" sz="2400" baseline="-25000" dirty="0">
                <a:latin typeface="+mj-lt"/>
              </a:rPr>
              <a:t>2</a:t>
            </a:r>
            <a:r>
              <a:rPr lang="it-IT" sz="2400" dirty="0">
                <a:latin typeface="+mj-lt"/>
              </a:rPr>
              <a:t>SO</a:t>
            </a:r>
            <a:r>
              <a:rPr lang="it-IT" sz="2400" baseline="-25000" dirty="0">
                <a:latin typeface="+mj-lt"/>
              </a:rPr>
              <a:t>4</a:t>
            </a:r>
            <a:r>
              <a:rPr lang="it-IT" sz="2400" dirty="0">
                <a:latin typeface="+mj-lt"/>
              </a:rPr>
              <a:t> = K</a:t>
            </a:r>
            <a:r>
              <a:rPr lang="it-IT" sz="2400" baseline="-25000" dirty="0">
                <a:latin typeface="+mj-lt"/>
              </a:rPr>
              <a:t>2</a:t>
            </a:r>
            <a:r>
              <a:rPr lang="it-IT" sz="2400" dirty="0">
                <a:latin typeface="+mj-lt"/>
              </a:rPr>
              <a:t>SO</a:t>
            </a:r>
            <a:r>
              <a:rPr lang="it-IT" sz="2400" baseline="-25000" dirty="0">
                <a:latin typeface="+mj-lt"/>
              </a:rPr>
              <a:t>4</a:t>
            </a:r>
            <a:r>
              <a:rPr lang="it-IT" sz="2400" dirty="0">
                <a:latin typeface="+mj-lt"/>
              </a:rPr>
              <a:t>  + 2MnSO</a:t>
            </a:r>
            <a:r>
              <a:rPr lang="it-IT" sz="2400" baseline="-25000" dirty="0">
                <a:latin typeface="+mj-lt"/>
              </a:rPr>
              <a:t>4</a:t>
            </a:r>
            <a:r>
              <a:rPr lang="it-IT" sz="2400" dirty="0">
                <a:latin typeface="+mj-lt"/>
              </a:rPr>
              <a:t> +10 CO</a:t>
            </a:r>
            <a:r>
              <a:rPr lang="it-IT" sz="2400" baseline="-25000" dirty="0">
                <a:latin typeface="+mj-lt"/>
              </a:rPr>
              <a:t>2</a:t>
            </a:r>
            <a:r>
              <a:rPr lang="it-IT" sz="2400" dirty="0">
                <a:latin typeface="+mj-lt"/>
              </a:rPr>
              <a:t> + 8H</a:t>
            </a:r>
            <a:r>
              <a:rPr lang="it-IT" sz="2400" baseline="-25000" dirty="0">
                <a:latin typeface="+mj-lt"/>
              </a:rPr>
              <a:t>2</a:t>
            </a:r>
            <a:r>
              <a:rPr lang="it-IT" sz="2400" dirty="0">
                <a:latin typeface="+mj-lt"/>
              </a:rPr>
              <a:t>O</a:t>
            </a:r>
          </a:p>
          <a:p>
            <a:pPr eaLnBrk="1" hangingPunct="1">
              <a:defRPr/>
            </a:pPr>
            <a:endParaRPr lang="it-IT" sz="2400" dirty="0">
              <a:latin typeface="+mj-lt"/>
            </a:endParaRPr>
          </a:p>
        </p:txBody>
      </p:sp>
      <p:pic>
        <p:nvPicPr>
          <p:cNvPr id="29699" name="Picture 3" descr="fl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70564"/>
            <a:ext cx="9461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Segnaposto numero diapositiva 4"/>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C457EB-C3CB-4A64-8ADC-630D038AD67A}" type="slidenum">
              <a:rPr lang="it-IT" altLang="en-US" sz="1200">
                <a:solidFill>
                  <a:srgbClr val="898989"/>
                </a:solidFill>
                <a:latin typeface="Times New Roman" panose="02020603050405020304" pitchFamily="18" charset="0"/>
              </a:rPr>
              <a:pPr>
                <a:spcBef>
                  <a:spcPct val="0"/>
                </a:spcBef>
                <a:buFontTx/>
                <a:buNone/>
              </a:pPr>
              <a:t>24</a:t>
            </a:fld>
            <a:endParaRPr lang="it-IT" altLang="en-US" sz="1200">
              <a:solidFill>
                <a:srgbClr val="898989"/>
              </a:solidFill>
              <a:latin typeface="Times New Roman" panose="02020603050405020304" pitchFamily="18" charset="0"/>
            </a:endParaRPr>
          </a:p>
        </p:txBody>
      </p:sp>
      <p:pic>
        <p:nvPicPr>
          <p:cNvPr id="35849" name="Picture 2" descr="http://socialstudieswithasmile.com/stu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9600"/>
            <a:ext cx="990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p:cNvSpPr txBox="1"/>
          <p:nvPr/>
        </p:nvSpPr>
        <p:spPr>
          <a:xfrm>
            <a:off x="304800" y="5954137"/>
            <a:ext cx="660758"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U2</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pRg st="5" end="5"/>
                                            </p:txEl>
                                          </p:spTgt>
                                        </p:tgtEl>
                                        <p:attrNameLst>
                                          <p:attrName>style.visibility</p:attrName>
                                        </p:attrNameLst>
                                      </p:cBhvr>
                                      <p:to>
                                        <p:strVal val="visible"/>
                                      </p:to>
                                    </p:set>
                                    <p:anim calcmode="lin" valueType="num">
                                      <p:cBhvr additive="base">
                                        <p:cTn id="7" dur="5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8">
                                            <p:txEl>
                                              <p:pRg st="7" end="7"/>
                                            </p:txEl>
                                          </p:spTgt>
                                        </p:tgtEl>
                                        <p:attrNameLst>
                                          <p:attrName>style.visibility</p:attrName>
                                        </p:attrNameLst>
                                      </p:cBhvr>
                                      <p:to>
                                        <p:strVal val="visible"/>
                                      </p:to>
                                    </p:set>
                                    <p:anim calcmode="lin" valueType="num">
                                      <p:cBhvr additive="base">
                                        <p:cTn id="11" dur="500" fill="hold"/>
                                        <p:tgtEl>
                                          <p:spTgt spid="2969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8">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8">
                                            <p:txEl>
                                              <p:pRg st="9" end="9"/>
                                            </p:txEl>
                                          </p:spTgt>
                                        </p:tgtEl>
                                        <p:attrNameLst>
                                          <p:attrName>style.visibility</p:attrName>
                                        </p:attrNameLst>
                                      </p:cBhvr>
                                      <p:to>
                                        <p:strVal val="visible"/>
                                      </p:to>
                                    </p:set>
                                    <p:anim calcmode="lin" valueType="num">
                                      <p:cBhvr additive="base">
                                        <p:cTn id="15" dur="500" fill="hold"/>
                                        <p:tgtEl>
                                          <p:spTgt spid="29698">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8">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699"/>
                                        </p:tgtEl>
                                        <p:attrNameLst>
                                          <p:attrName>style.visibility</p:attrName>
                                        </p:attrNameLst>
                                      </p:cBhvr>
                                      <p:to>
                                        <p:strVal val="visible"/>
                                      </p:to>
                                    </p:set>
                                    <p:anim calcmode="lin" valueType="num">
                                      <p:cBhvr additive="base">
                                        <p:cTn id="19" dur="500" fill="hold"/>
                                        <p:tgtEl>
                                          <p:spTgt spid="29699"/>
                                        </p:tgtEl>
                                        <p:attrNameLst>
                                          <p:attrName>ppt_x</p:attrName>
                                        </p:attrNameLst>
                                      </p:cBhvr>
                                      <p:tavLst>
                                        <p:tav tm="0">
                                          <p:val>
                                            <p:strVal val="#ppt_x"/>
                                          </p:val>
                                        </p:tav>
                                        <p:tav tm="100000">
                                          <p:val>
                                            <p:strVal val="#ppt_x"/>
                                          </p:val>
                                        </p:tav>
                                      </p:tavLst>
                                    </p:anim>
                                    <p:anim calcmode="lin" valueType="num">
                                      <p:cBhvr additive="base">
                                        <p:cTn id="20"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271466" y="228600"/>
            <a:ext cx="5722943" cy="83099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n-lt"/>
              </a:rPr>
              <a:t>Water for human consumption</a:t>
            </a:r>
          </a:p>
          <a:p>
            <a:pPr lvl="0" eaLnBrk="0" fontAlgn="base" hangingPunct="0">
              <a:spcBef>
                <a:spcPct val="0"/>
              </a:spcBef>
              <a:spcAft>
                <a:spcPct val="0"/>
              </a:spcAft>
            </a:pPr>
            <a:r>
              <a:rPr lang="en-US" altLang="en-US" sz="2400" b="1" dirty="0" smtClean="0">
                <a:solidFill>
                  <a:srgbClr val="FF0000"/>
                </a:solidFill>
                <a:latin typeface="+mn-lt"/>
              </a:rPr>
              <a:t>Microbial contamination</a:t>
            </a:r>
            <a:endParaRPr lang="en-US" altLang="en-US" sz="2400" dirty="0">
              <a:latin typeface="+mn-lt"/>
            </a:endParaRP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latin typeface="+mn-lt"/>
              </a:rPr>
              <a:t>U2</a:t>
            </a:r>
            <a:endParaRPr lang="en-US" sz="3600" b="1" dirty="0">
              <a:solidFill>
                <a:srgbClr val="FF0000"/>
              </a:solidFill>
              <a:latin typeface="+mn-lt"/>
            </a:endParaRPr>
          </a:p>
        </p:txBody>
      </p:sp>
      <p:pic>
        <p:nvPicPr>
          <p:cNvPr id="11"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l="1970" t="1393" r="2370" b="3096"/>
          <a:stretch>
            <a:fillRect/>
          </a:stretch>
        </p:blipFill>
        <p:spPr>
          <a:xfrm>
            <a:off x="304994" y="1503894"/>
            <a:ext cx="7821613" cy="4395788"/>
          </a:xfrm>
          <a:noFill/>
        </p:spPr>
      </p:pic>
    </p:spTree>
    <p:extLst>
      <p:ext uri="{BB962C8B-B14F-4D97-AF65-F5344CB8AC3E}">
        <p14:creationId xmlns:p14="http://schemas.microsoft.com/office/powerpoint/2010/main" val="3063725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34159"/>
            <a:ext cx="5722943" cy="120032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n-lt"/>
              </a:rPr>
              <a:t>Water for human consumption</a:t>
            </a:r>
          </a:p>
          <a:p>
            <a:pPr lvl="0" eaLnBrk="0" fontAlgn="base" hangingPunct="0">
              <a:spcBef>
                <a:spcPct val="0"/>
              </a:spcBef>
              <a:spcAft>
                <a:spcPct val="0"/>
              </a:spcAft>
            </a:pPr>
            <a:r>
              <a:rPr lang="en-US" altLang="en-US" sz="2400" b="1" dirty="0" smtClean="0">
                <a:solidFill>
                  <a:srgbClr val="FF0000"/>
                </a:solidFill>
                <a:latin typeface="+mn-lt"/>
              </a:rPr>
              <a:t>European legislation framework and Drinking Water Directive</a:t>
            </a:r>
            <a:endParaRPr lang="en-US" altLang="en-US" sz="2400" dirty="0">
              <a:latin typeface="+mn-lt"/>
            </a:endParaRP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latin typeface="+mn-lt"/>
              </a:rPr>
              <a:t>U2</a:t>
            </a:r>
            <a:endParaRPr lang="en-US" sz="3600" b="1" dirty="0">
              <a:solidFill>
                <a:srgbClr val="FF0000"/>
              </a:solidFill>
              <a:latin typeface="+mn-lt"/>
            </a:endParaRPr>
          </a:p>
        </p:txBody>
      </p:sp>
      <p:sp>
        <p:nvSpPr>
          <p:cNvPr id="3" name="CasellaDiTesto 2"/>
          <p:cNvSpPr txBox="1"/>
          <p:nvPr/>
        </p:nvSpPr>
        <p:spPr>
          <a:xfrm>
            <a:off x="304994" y="1503894"/>
            <a:ext cx="8910027" cy="1107996"/>
          </a:xfrm>
          <a:prstGeom prst="rect">
            <a:avLst/>
          </a:prstGeom>
          <a:noFill/>
        </p:spPr>
        <p:txBody>
          <a:bodyPr wrap="square" rtlCol="0">
            <a:spAutoFit/>
          </a:bodyPr>
          <a:lstStyle/>
          <a:p>
            <a:r>
              <a:rPr lang="en-US" sz="2200" dirty="0">
                <a:latin typeface="+mn-lt"/>
              </a:rPr>
              <a:t>DIRECTIVE (EU) 2020/2184 OF THE EUROPEAN PARLIAMENT AND OF THE </a:t>
            </a:r>
            <a:r>
              <a:rPr lang="en-US" sz="2200" dirty="0" smtClean="0">
                <a:latin typeface="+mn-lt"/>
              </a:rPr>
              <a:t>COUNCIL of </a:t>
            </a:r>
            <a:r>
              <a:rPr lang="en-US" sz="2200" dirty="0">
                <a:latin typeface="+mn-lt"/>
              </a:rPr>
              <a:t>16 December </a:t>
            </a:r>
            <a:r>
              <a:rPr lang="en-US" sz="2200" dirty="0" smtClean="0">
                <a:latin typeface="+mn-lt"/>
              </a:rPr>
              <a:t>2020 on </a:t>
            </a:r>
            <a:r>
              <a:rPr lang="en-US" sz="2200" dirty="0">
                <a:latin typeface="+mn-lt"/>
              </a:rPr>
              <a:t>the </a:t>
            </a:r>
            <a:r>
              <a:rPr lang="en-US" sz="2200" u="sng" dirty="0">
                <a:solidFill>
                  <a:srgbClr val="FF0000"/>
                </a:solidFill>
                <a:latin typeface="+mn-lt"/>
                <a:hlinkClick r:id="rId2"/>
              </a:rPr>
              <a:t>quality of water intended for human consumption</a:t>
            </a:r>
            <a:endParaRPr lang="en-US" sz="2200" u="sng" dirty="0">
              <a:solidFill>
                <a:srgbClr val="FF0000"/>
              </a:solidFill>
              <a:latin typeface="+mn-lt"/>
            </a:endParaRPr>
          </a:p>
        </p:txBody>
      </p:sp>
      <p:sp>
        <p:nvSpPr>
          <p:cNvPr id="4" name="CasellaDiTesto 3"/>
          <p:cNvSpPr txBox="1"/>
          <p:nvPr/>
        </p:nvSpPr>
        <p:spPr>
          <a:xfrm>
            <a:off x="1367160" y="2822870"/>
            <a:ext cx="8416032" cy="3785652"/>
          </a:xfrm>
          <a:prstGeom prst="rect">
            <a:avLst/>
          </a:prstGeom>
          <a:solidFill>
            <a:schemeClr val="bg1"/>
          </a:solidFill>
          <a:ln>
            <a:noFill/>
          </a:ln>
        </p:spPr>
        <p:txBody>
          <a:bodyPr wrap="square" rtlCol="0">
            <a:spAutoFit/>
          </a:bodyPr>
          <a:lstStyle/>
          <a:p>
            <a:r>
              <a:rPr lang="en-US" sz="2400" dirty="0">
                <a:solidFill>
                  <a:srgbClr val="FF0000"/>
                </a:solidFill>
                <a:latin typeface="+mn-lt"/>
              </a:rPr>
              <a:t>The Directive applies to</a:t>
            </a:r>
          </a:p>
          <a:p>
            <a:endParaRPr lang="en-US" sz="2400" dirty="0">
              <a:latin typeface="+mn-lt"/>
            </a:endParaRPr>
          </a:p>
          <a:p>
            <a:r>
              <a:rPr lang="en-US" sz="2400" dirty="0" smtClean="0">
                <a:latin typeface="+mn-lt"/>
              </a:rPr>
              <a:t>all </a:t>
            </a:r>
            <a:r>
              <a:rPr lang="en-US" sz="2400" dirty="0">
                <a:latin typeface="+mn-lt"/>
              </a:rPr>
              <a:t>water, either in its original state or after treatment, intended for drinking, cooking, food preparation or other domestic purposes in both public and private premises, regardless of its origin and whether it is supplied from a distribution network, supplied from a tanker or put into bottles or containers, including spring waters</a:t>
            </a:r>
            <a:r>
              <a:rPr lang="en-US" sz="2400" dirty="0" smtClean="0">
                <a:latin typeface="+mn-lt"/>
              </a:rPr>
              <a:t>; all </a:t>
            </a:r>
            <a:r>
              <a:rPr lang="en-US" sz="2400" dirty="0">
                <a:latin typeface="+mn-lt"/>
              </a:rPr>
              <a:t>water used in any food business for manufacturing, processing, preserving or marketing of products or substances intended for human consumption.</a:t>
            </a:r>
          </a:p>
        </p:txBody>
      </p:sp>
      <p:sp>
        <p:nvSpPr>
          <p:cNvPr id="12" name="CasellaDiTesto 11"/>
          <p:cNvSpPr txBox="1"/>
          <p:nvPr/>
        </p:nvSpPr>
        <p:spPr>
          <a:xfrm>
            <a:off x="7954393" y="6420702"/>
            <a:ext cx="3809056" cy="246221"/>
          </a:xfrm>
          <a:prstGeom prst="rect">
            <a:avLst/>
          </a:prstGeom>
          <a:noFill/>
        </p:spPr>
        <p:txBody>
          <a:bodyPr wrap="none" rtlCol="0">
            <a:spAutoFit/>
          </a:bodyPr>
          <a:lstStyle/>
          <a:p>
            <a:r>
              <a:rPr lang="en-US" sz="1000" b="1" dirty="0"/>
              <a:t>https://environment.ec.europa.eu/topics/water/drinking-water_en</a:t>
            </a:r>
          </a:p>
        </p:txBody>
      </p:sp>
    </p:spTree>
    <p:extLst>
      <p:ext uri="{BB962C8B-B14F-4D97-AF65-F5344CB8AC3E}">
        <p14:creationId xmlns:p14="http://schemas.microsoft.com/office/powerpoint/2010/main" val="3797588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34159"/>
            <a:ext cx="5722943" cy="120032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j-lt"/>
              </a:rPr>
              <a:t>Water for human consumption</a:t>
            </a:r>
          </a:p>
          <a:p>
            <a:pPr lvl="0" eaLnBrk="0" fontAlgn="base" hangingPunct="0">
              <a:spcBef>
                <a:spcPct val="0"/>
              </a:spcBef>
              <a:spcAft>
                <a:spcPct val="0"/>
              </a:spcAft>
            </a:pPr>
            <a:r>
              <a:rPr lang="en-US" altLang="en-US" sz="2400" b="1" dirty="0" smtClean="0">
                <a:solidFill>
                  <a:srgbClr val="FF0000"/>
                </a:solidFill>
                <a:latin typeface="+mj-lt"/>
              </a:rPr>
              <a:t>European legislation framework and Drinking Water Directive</a:t>
            </a:r>
            <a:endParaRPr lang="en-US" altLang="en-US" sz="2400" dirty="0">
              <a:latin typeface="+mj-lt"/>
            </a:endParaRP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1411549"/>
            <a:ext cx="9754103" cy="4832092"/>
          </a:xfrm>
          <a:prstGeom prst="rect">
            <a:avLst/>
          </a:prstGeom>
          <a:solidFill>
            <a:schemeClr val="bg1"/>
          </a:solidFill>
        </p:spPr>
        <p:txBody>
          <a:bodyPr wrap="square" rtlCol="0">
            <a:spAutoFit/>
          </a:bodyPr>
          <a:lstStyle/>
          <a:p>
            <a:r>
              <a:rPr lang="en-US" sz="2200" b="1" dirty="0">
                <a:solidFill>
                  <a:srgbClr val="FF0000"/>
                </a:solidFill>
                <a:latin typeface="+mj-lt"/>
              </a:rPr>
              <a:t>Key features of the revised Directive are:</a:t>
            </a:r>
          </a:p>
          <a:p>
            <a:endParaRPr lang="en-US" sz="2200" dirty="0">
              <a:latin typeface="+mj-lt"/>
            </a:endParaRPr>
          </a:p>
          <a:p>
            <a:pPr marL="342900" indent="-342900">
              <a:buFont typeface="Wingdings" panose="05000000000000000000" pitchFamily="2" charset="2"/>
              <a:buChar char="ü"/>
            </a:pPr>
            <a:r>
              <a:rPr lang="en-US" sz="2200" u="sng" dirty="0" smtClean="0">
                <a:latin typeface="+mj-lt"/>
              </a:rPr>
              <a:t>reinforced </a:t>
            </a:r>
            <a:r>
              <a:rPr lang="en-US" sz="2200" u="sng" dirty="0">
                <a:latin typeface="+mj-lt"/>
              </a:rPr>
              <a:t>water quality standards</a:t>
            </a:r>
            <a:r>
              <a:rPr lang="en-US" sz="2200" dirty="0">
                <a:latin typeface="+mj-lt"/>
              </a:rPr>
              <a:t>, in line or, in some cases, </a:t>
            </a:r>
            <a:r>
              <a:rPr lang="en-US" sz="2200" u="sng" dirty="0">
                <a:latin typeface="+mj-lt"/>
              </a:rPr>
              <a:t>even more stringent  than the World Health </a:t>
            </a:r>
            <a:r>
              <a:rPr lang="en-US" sz="2200" u="sng" dirty="0" err="1">
                <a:latin typeface="+mj-lt"/>
              </a:rPr>
              <a:t>Organisation</a:t>
            </a:r>
            <a:r>
              <a:rPr lang="en-US" sz="2200" u="sng" dirty="0">
                <a:latin typeface="+mj-lt"/>
              </a:rPr>
              <a:t> </a:t>
            </a:r>
            <a:r>
              <a:rPr lang="en-US" sz="2200" dirty="0">
                <a:latin typeface="+mj-lt"/>
              </a:rPr>
              <a:t>(WHO) recommendations</a:t>
            </a:r>
          </a:p>
          <a:p>
            <a:pPr marL="342900" indent="-342900">
              <a:buFont typeface="Wingdings" panose="05000000000000000000" pitchFamily="2" charset="2"/>
              <a:buChar char="ü"/>
            </a:pPr>
            <a:r>
              <a:rPr lang="en-US" sz="2200" u="sng" dirty="0" smtClean="0">
                <a:latin typeface="+mj-lt"/>
              </a:rPr>
              <a:t>tackling </a:t>
            </a:r>
            <a:r>
              <a:rPr lang="en-US" sz="2200" u="sng" dirty="0">
                <a:latin typeface="+mj-lt"/>
              </a:rPr>
              <a:t>emerging pollutants</a:t>
            </a:r>
            <a:r>
              <a:rPr lang="en-US" sz="2200" dirty="0">
                <a:latin typeface="+mj-lt"/>
              </a:rPr>
              <a:t>, such as </a:t>
            </a:r>
            <a:r>
              <a:rPr lang="en-US" sz="2200" u="sng" dirty="0">
                <a:latin typeface="+mj-lt"/>
              </a:rPr>
              <a:t>endocrine disruptors</a:t>
            </a:r>
            <a:r>
              <a:rPr lang="en-US" sz="2200" dirty="0">
                <a:latin typeface="+mj-lt"/>
              </a:rPr>
              <a:t> and </a:t>
            </a:r>
            <a:r>
              <a:rPr lang="en-US" sz="2200" u="sng" dirty="0">
                <a:latin typeface="+mj-lt"/>
              </a:rPr>
              <a:t>PFAs</a:t>
            </a:r>
            <a:r>
              <a:rPr lang="en-US" sz="2200" dirty="0">
                <a:latin typeface="+mj-lt"/>
              </a:rPr>
              <a:t>, as well as </a:t>
            </a:r>
            <a:r>
              <a:rPr lang="en-US" sz="2200" u="sng" dirty="0" err="1">
                <a:latin typeface="+mj-lt"/>
              </a:rPr>
              <a:t>microplastics</a:t>
            </a:r>
            <a:endParaRPr lang="en-US" sz="2200" u="sng" dirty="0">
              <a:latin typeface="+mj-lt"/>
            </a:endParaRPr>
          </a:p>
          <a:p>
            <a:pPr marL="342900" indent="-342900">
              <a:buFont typeface="Wingdings" panose="05000000000000000000" pitchFamily="2" charset="2"/>
              <a:buChar char="ü"/>
            </a:pPr>
            <a:r>
              <a:rPr lang="en-US" sz="2200" dirty="0" smtClean="0">
                <a:latin typeface="+mj-lt"/>
              </a:rPr>
              <a:t>a </a:t>
            </a:r>
            <a:r>
              <a:rPr lang="en-US" sz="2200" u="sng" dirty="0">
                <a:latin typeface="+mj-lt"/>
              </a:rPr>
              <a:t>preventive approach </a:t>
            </a:r>
            <a:r>
              <a:rPr lang="en-US" sz="2200" u="sng" dirty="0" err="1">
                <a:latin typeface="+mj-lt"/>
              </a:rPr>
              <a:t>favouring</a:t>
            </a:r>
            <a:r>
              <a:rPr lang="en-US" sz="2200" u="sng" dirty="0">
                <a:latin typeface="+mj-lt"/>
              </a:rPr>
              <a:t> actions to reduce pollution </a:t>
            </a:r>
            <a:r>
              <a:rPr lang="en-US" sz="2200" dirty="0">
                <a:latin typeface="+mj-lt"/>
              </a:rPr>
              <a:t>at source by introducing the risk-based approach</a:t>
            </a:r>
          </a:p>
          <a:p>
            <a:pPr marL="342900" indent="-342900">
              <a:buFont typeface="Wingdings" panose="05000000000000000000" pitchFamily="2" charset="2"/>
              <a:buChar char="ü"/>
            </a:pPr>
            <a:r>
              <a:rPr lang="en-US" sz="2200" u="sng" dirty="0" smtClean="0">
                <a:latin typeface="+mj-lt"/>
              </a:rPr>
              <a:t>measures </a:t>
            </a:r>
            <a:r>
              <a:rPr lang="en-US" sz="2200" u="sng" dirty="0">
                <a:latin typeface="+mj-lt"/>
              </a:rPr>
              <a:t>to ensure better access to water</a:t>
            </a:r>
            <a:r>
              <a:rPr lang="en-US" sz="2200" dirty="0">
                <a:latin typeface="+mj-lt"/>
              </a:rPr>
              <a:t>, particularly for vulnerable and </a:t>
            </a:r>
            <a:r>
              <a:rPr lang="en-US" sz="2200" dirty="0" smtClean="0">
                <a:latin typeface="+mj-lt"/>
              </a:rPr>
              <a:t>marginalized </a:t>
            </a:r>
            <a:r>
              <a:rPr lang="en-US" sz="2200" dirty="0">
                <a:latin typeface="+mj-lt"/>
              </a:rPr>
              <a:t>groups</a:t>
            </a:r>
          </a:p>
          <a:p>
            <a:pPr marL="342900" indent="-342900">
              <a:buFont typeface="Wingdings" panose="05000000000000000000" pitchFamily="2" charset="2"/>
              <a:buChar char="ü"/>
            </a:pPr>
            <a:r>
              <a:rPr lang="en-US" sz="2200" u="sng" dirty="0" smtClean="0">
                <a:latin typeface="+mj-lt"/>
              </a:rPr>
              <a:t>measures </a:t>
            </a:r>
            <a:r>
              <a:rPr lang="en-US" sz="2200" u="sng" dirty="0">
                <a:latin typeface="+mj-lt"/>
              </a:rPr>
              <a:t>to promote tap water</a:t>
            </a:r>
            <a:r>
              <a:rPr lang="en-US" sz="2200" dirty="0">
                <a:latin typeface="+mj-lt"/>
              </a:rPr>
              <a:t>, including in public spaces and restaurants, to </a:t>
            </a:r>
            <a:r>
              <a:rPr lang="en-US" sz="2200" u="sng" dirty="0">
                <a:latin typeface="+mj-lt"/>
              </a:rPr>
              <a:t>reduce (plastic) bottle consumption</a:t>
            </a:r>
          </a:p>
          <a:p>
            <a:pPr marL="342900" indent="-342900">
              <a:buFont typeface="Wingdings" panose="05000000000000000000" pitchFamily="2" charset="2"/>
              <a:buChar char="ü"/>
            </a:pPr>
            <a:r>
              <a:rPr lang="en-US" sz="2200" dirty="0" smtClean="0">
                <a:latin typeface="+mj-lt"/>
              </a:rPr>
              <a:t>harmonization </a:t>
            </a:r>
            <a:r>
              <a:rPr lang="en-US" sz="2200" dirty="0">
                <a:latin typeface="+mj-lt"/>
              </a:rPr>
              <a:t>of the </a:t>
            </a:r>
            <a:r>
              <a:rPr lang="en-US" sz="2200" u="sng" dirty="0">
                <a:latin typeface="+mj-lt"/>
              </a:rPr>
              <a:t>quality standards for materials </a:t>
            </a:r>
            <a:r>
              <a:rPr lang="en-US" sz="2200" u="sng" dirty="0" smtClean="0">
                <a:latin typeface="+mj-lt"/>
              </a:rPr>
              <a:t>in </a:t>
            </a:r>
            <a:r>
              <a:rPr lang="en-US" sz="2200" u="sng" dirty="0">
                <a:latin typeface="+mj-lt"/>
              </a:rPr>
              <a:t>contact </a:t>
            </a:r>
            <a:r>
              <a:rPr lang="en-US" sz="2200" dirty="0">
                <a:latin typeface="+mj-lt"/>
              </a:rPr>
              <a:t>with water</a:t>
            </a:r>
          </a:p>
          <a:p>
            <a:pPr marL="342900" indent="-342900">
              <a:buFont typeface="Wingdings" panose="05000000000000000000" pitchFamily="2" charset="2"/>
              <a:buChar char="ü"/>
            </a:pPr>
            <a:r>
              <a:rPr lang="en-US" sz="2200" u="sng" dirty="0" smtClean="0">
                <a:latin typeface="+mj-lt"/>
              </a:rPr>
              <a:t>measures </a:t>
            </a:r>
            <a:r>
              <a:rPr lang="en-US" sz="2200" u="sng" dirty="0">
                <a:latin typeface="+mj-lt"/>
              </a:rPr>
              <a:t>to reduce water leakages </a:t>
            </a:r>
            <a:r>
              <a:rPr lang="en-US" sz="2200" dirty="0">
                <a:latin typeface="+mj-lt"/>
              </a:rPr>
              <a:t>and to increase transparency of the sector</a:t>
            </a:r>
          </a:p>
        </p:txBody>
      </p:sp>
      <p:sp>
        <p:nvSpPr>
          <p:cNvPr id="5" name="CasellaDiTesto 4"/>
          <p:cNvSpPr txBox="1"/>
          <p:nvPr/>
        </p:nvSpPr>
        <p:spPr>
          <a:xfrm>
            <a:off x="7954393" y="6420702"/>
            <a:ext cx="3809056" cy="246221"/>
          </a:xfrm>
          <a:prstGeom prst="rect">
            <a:avLst/>
          </a:prstGeom>
          <a:noFill/>
        </p:spPr>
        <p:txBody>
          <a:bodyPr wrap="none" rtlCol="0">
            <a:spAutoFit/>
          </a:bodyPr>
          <a:lstStyle/>
          <a:p>
            <a:r>
              <a:rPr lang="en-US" sz="1000" b="1" dirty="0"/>
              <a:t>https://environment.ec.europa.eu/topics/water/drinking-water_en</a:t>
            </a:r>
          </a:p>
        </p:txBody>
      </p:sp>
    </p:spTree>
    <p:extLst>
      <p:ext uri="{BB962C8B-B14F-4D97-AF65-F5344CB8AC3E}">
        <p14:creationId xmlns:p14="http://schemas.microsoft.com/office/powerpoint/2010/main" val="1464113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403491"/>
            <a:ext cx="5722943" cy="46166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j-lt"/>
              </a:rPr>
              <a:t>Water for human consumption</a:t>
            </a: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1010245"/>
            <a:ext cx="8794618" cy="4832092"/>
          </a:xfrm>
          <a:prstGeom prst="rect">
            <a:avLst/>
          </a:prstGeom>
          <a:solidFill>
            <a:schemeClr val="bg1"/>
          </a:solidFill>
        </p:spPr>
        <p:txBody>
          <a:bodyPr wrap="square" rtlCol="0">
            <a:spAutoFit/>
          </a:bodyPr>
          <a:lstStyle/>
          <a:p>
            <a:r>
              <a:rPr lang="en-US" sz="2200" b="1" dirty="0" smtClean="0">
                <a:solidFill>
                  <a:srgbClr val="FF0000"/>
                </a:solidFill>
                <a:latin typeface="+mj-lt"/>
              </a:rPr>
              <a:t>Water </a:t>
            </a:r>
            <a:r>
              <a:rPr lang="en-US" sz="2200" b="1" dirty="0" err="1" smtClean="0">
                <a:solidFill>
                  <a:srgbClr val="FF0000"/>
                </a:solidFill>
                <a:latin typeface="+mj-lt"/>
              </a:rPr>
              <a:t>potabilization</a:t>
            </a:r>
            <a:endParaRPr lang="en-US" sz="2200" b="1" dirty="0">
              <a:solidFill>
                <a:srgbClr val="FF0000"/>
              </a:solidFill>
              <a:latin typeface="+mj-lt"/>
            </a:endParaRPr>
          </a:p>
          <a:p>
            <a:endParaRPr lang="en-US" sz="2200" dirty="0">
              <a:latin typeface="+mj-lt"/>
            </a:endParaRPr>
          </a:p>
          <a:p>
            <a:r>
              <a:rPr lang="en-US" sz="2200" dirty="0">
                <a:latin typeface="+mj-lt"/>
              </a:rPr>
              <a:t>Drinking water can have various origins:</a:t>
            </a:r>
          </a:p>
          <a:p>
            <a:pPr marL="457200" indent="-457200">
              <a:buFont typeface="Wingdings" panose="05000000000000000000" pitchFamily="2" charset="2"/>
              <a:buChar char="ü"/>
            </a:pPr>
            <a:r>
              <a:rPr lang="en-US" sz="2200" dirty="0">
                <a:latin typeface="+mj-lt"/>
              </a:rPr>
              <a:t>groundwater and/or surface water</a:t>
            </a:r>
          </a:p>
          <a:p>
            <a:pPr marL="457200" indent="-457200">
              <a:buFont typeface="Wingdings" panose="05000000000000000000" pitchFamily="2" charset="2"/>
              <a:buChar char="ü"/>
            </a:pPr>
            <a:r>
              <a:rPr lang="en-US" sz="2200" dirty="0">
                <a:latin typeface="+mj-lt"/>
              </a:rPr>
              <a:t>brackish water (suitably treated)</a:t>
            </a:r>
          </a:p>
          <a:p>
            <a:endParaRPr lang="en-US" sz="2200" dirty="0">
              <a:latin typeface="+mj-lt"/>
            </a:endParaRPr>
          </a:p>
          <a:p>
            <a:r>
              <a:rPr lang="en-US" sz="2200" dirty="0">
                <a:latin typeface="+mj-lt"/>
              </a:rPr>
              <a:t>Surface freshwater intended for the production of drinking water is classified according to its quality level pursuant to art. 80 of </a:t>
            </a:r>
            <a:r>
              <a:rPr lang="en-US" sz="2200" dirty="0" smtClean="0">
                <a:latin typeface="+mj-lt"/>
              </a:rPr>
              <a:t>Italian Legislative </a:t>
            </a:r>
            <a:r>
              <a:rPr lang="en-US" sz="2200" dirty="0">
                <a:latin typeface="+mj-lt"/>
              </a:rPr>
              <a:t>Decree 03/04/2006, n. 152.</a:t>
            </a:r>
          </a:p>
          <a:p>
            <a:endParaRPr lang="en-US" sz="2200" dirty="0">
              <a:latin typeface="+mj-lt"/>
            </a:endParaRPr>
          </a:p>
          <a:p>
            <a:r>
              <a:rPr lang="en-US" sz="2200" dirty="0">
                <a:latin typeface="+mj-lt"/>
              </a:rPr>
              <a:t>Three </a:t>
            </a:r>
            <a:r>
              <a:rPr lang="en-US" sz="2200" dirty="0" smtClean="0">
                <a:latin typeface="+mj-lt"/>
              </a:rPr>
              <a:t>categories </a:t>
            </a:r>
            <a:r>
              <a:rPr lang="en-US" sz="2200" dirty="0">
                <a:latin typeface="+mj-lt"/>
              </a:rPr>
              <a:t>are defined in descending order of quality: A1, A2 and A3. Passing from class A1 to the following ones, increasingly complex and accurate purification processes are required.</a:t>
            </a:r>
          </a:p>
          <a:p>
            <a:endParaRPr lang="en-US" sz="2200" dirty="0">
              <a:latin typeface="+mj-lt"/>
            </a:endParaRPr>
          </a:p>
        </p:txBody>
      </p:sp>
      <p:sp>
        <p:nvSpPr>
          <p:cNvPr id="5" name="CasellaDiTesto 4"/>
          <p:cNvSpPr txBox="1"/>
          <p:nvPr/>
        </p:nvSpPr>
        <p:spPr>
          <a:xfrm>
            <a:off x="7954393" y="6420702"/>
            <a:ext cx="3809056" cy="246221"/>
          </a:xfrm>
          <a:prstGeom prst="rect">
            <a:avLst/>
          </a:prstGeom>
          <a:noFill/>
        </p:spPr>
        <p:txBody>
          <a:bodyPr wrap="none" rtlCol="0">
            <a:spAutoFit/>
          </a:bodyPr>
          <a:lstStyle/>
          <a:p>
            <a:r>
              <a:rPr lang="en-US" sz="1000" b="1" dirty="0"/>
              <a:t>https://environment.ec.europa.eu/topics/water/drinking-water_en</a:t>
            </a:r>
          </a:p>
        </p:txBody>
      </p:sp>
    </p:spTree>
    <p:extLst>
      <p:ext uri="{BB962C8B-B14F-4D97-AF65-F5344CB8AC3E}">
        <p14:creationId xmlns:p14="http://schemas.microsoft.com/office/powerpoint/2010/main" val="3448228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403491"/>
            <a:ext cx="5722943" cy="46166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j-lt"/>
              </a:rPr>
              <a:t>Water for human consumption</a:t>
            </a: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1010245"/>
            <a:ext cx="8794618" cy="4832092"/>
          </a:xfrm>
          <a:prstGeom prst="rect">
            <a:avLst/>
          </a:prstGeom>
          <a:solidFill>
            <a:schemeClr val="bg1"/>
          </a:solidFill>
        </p:spPr>
        <p:txBody>
          <a:bodyPr wrap="square" rtlCol="0">
            <a:spAutoFit/>
          </a:bodyPr>
          <a:lstStyle/>
          <a:p>
            <a:r>
              <a:rPr lang="en-US" sz="2200" b="1" dirty="0" smtClean="0">
                <a:solidFill>
                  <a:srgbClr val="FF0000"/>
                </a:solidFill>
                <a:latin typeface="+mj-lt"/>
              </a:rPr>
              <a:t>Water purification</a:t>
            </a:r>
            <a:endParaRPr lang="en-US" sz="2200" b="1" dirty="0">
              <a:solidFill>
                <a:srgbClr val="FF0000"/>
              </a:solidFill>
              <a:latin typeface="+mj-lt"/>
            </a:endParaRPr>
          </a:p>
          <a:p>
            <a:endParaRPr lang="en-US" sz="2200" dirty="0">
              <a:latin typeface="+mj-lt"/>
            </a:endParaRPr>
          </a:p>
          <a:p>
            <a:r>
              <a:rPr lang="en-US" sz="2200" dirty="0">
                <a:latin typeface="+mj-lt"/>
              </a:rPr>
              <a:t>Drinking water can have various origins:</a:t>
            </a:r>
          </a:p>
          <a:p>
            <a:pPr marL="457200" indent="-457200">
              <a:buFont typeface="Wingdings" panose="05000000000000000000" pitchFamily="2" charset="2"/>
              <a:buChar char="ü"/>
            </a:pPr>
            <a:r>
              <a:rPr lang="en-US" sz="2200" dirty="0">
                <a:latin typeface="+mj-lt"/>
              </a:rPr>
              <a:t>groundwater and/or surface water</a:t>
            </a:r>
          </a:p>
          <a:p>
            <a:pPr marL="457200" indent="-457200">
              <a:buFont typeface="Wingdings" panose="05000000000000000000" pitchFamily="2" charset="2"/>
              <a:buChar char="ü"/>
            </a:pPr>
            <a:r>
              <a:rPr lang="en-US" sz="2200" dirty="0">
                <a:latin typeface="+mj-lt"/>
              </a:rPr>
              <a:t>brackish water (suitably treated)</a:t>
            </a:r>
          </a:p>
          <a:p>
            <a:endParaRPr lang="en-US" sz="2200" dirty="0">
              <a:latin typeface="+mj-lt"/>
            </a:endParaRPr>
          </a:p>
          <a:p>
            <a:r>
              <a:rPr lang="en-US" sz="2200" dirty="0">
                <a:latin typeface="+mj-lt"/>
              </a:rPr>
              <a:t>Surface freshwater intended for the production of drinking water is classified according to its quality level pursuant to art. 80 of </a:t>
            </a:r>
            <a:r>
              <a:rPr lang="en-US" sz="2200" dirty="0" smtClean="0">
                <a:latin typeface="+mj-lt"/>
              </a:rPr>
              <a:t>Italian Legislative </a:t>
            </a:r>
            <a:r>
              <a:rPr lang="en-US" sz="2200" dirty="0">
                <a:latin typeface="+mj-lt"/>
              </a:rPr>
              <a:t>Decree 03/04/2006, n. 152.</a:t>
            </a:r>
          </a:p>
          <a:p>
            <a:endParaRPr lang="en-US" sz="2200" dirty="0">
              <a:latin typeface="+mj-lt"/>
            </a:endParaRPr>
          </a:p>
          <a:p>
            <a:r>
              <a:rPr lang="en-US" sz="2200" dirty="0">
                <a:latin typeface="+mj-lt"/>
              </a:rPr>
              <a:t>Three </a:t>
            </a:r>
            <a:r>
              <a:rPr lang="en-US" sz="2200" dirty="0" smtClean="0">
                <a:latin typeface="+mj-lt"/>
              </a:rPr>
              <a:t>categories </a:t>
            </a:r>
            <a:r>
              <a:rPr lang="en-US" sz="2200" dirty="0">
                <a:latin typeface="+mj-lt"/>
              </a:rPr>
              <a:t>are defined in descending order of quality: A1, A2 and A3. Passing from class A1 to the following ones, increasingly complex and accurate purification processes are required.</a:t>
            </a:r>
          </a:p>
          <a:p>
            <a:endParaRPr lang="en-US" sz="2200" dirty="0">
              <a:latin typeface="+mj-lt"/>
            </a:endParaRPr>
          </a:p>
        </p:txBody>
      </p:sp>
      <p:sp>
        <p:nvSpPr>
          <p:cNvPr id="5" name="CasellaDiTesto 4"/>
          <p:cNvSpPr txBox="1"/>
          <p:nvPr/>
        </p:nvSpPr>
        <p:spPr>
          <a:xfrm>
            <a:off x="7954393" y="6420702"/>
            <a:ext cx="3809056" cy="246221"/>
          </a:xfrm>
          <a:prstGeom prst="rect">
            <a:avLst/>
          </a:prstGeom>
          <a:noFill/>
        </p:spPr>
        <p:txBody>
          <a:bodyPr wrap="none" rtlCol="0">
            <a:spAutoFit/>
          </a:bodyPr>
          <a:lstStyle/>
          <a:p>
            <a:r>
              <a:rPr lang="en-US" sz="1000" b="1" dirty="0"/>
              <a:t>https://environment.ec.europa.eu/topics/water/drinking-water_en</a:t>
            </a:r>
          </a:p>
        </p:txBody>
      </p:sp>
    </p:spTree>
    <p:extLst>
      <p:ext uri="{BB962C8B-B14F-4D97-AF65-F5344CB8AC3E}">
        <p14:creationId xmlns:p14="http://schemas.microsoft.com/office/powerpoint/2010/main" val="3459034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029200" y="2045376"/>
            <a:ext cx="6900336" cy="2787329"/>
          </a:xfrm>
        </p:spPr>
        <p:txBody>
          <a:bodyPr/>
          <a:lstStyle/>
          <a:p>
            <a:pPr eaLnBrk="1" hangingPunct="1"/>
            <a:r>
              <a:rPr lang="it-IT" altLang="en-US" sz="2600" b="1" u="sng" dirty="0"/>
              <a:t>Acqua Libera</a:t>
            </a:r>
            <a:r>
              <a:rPr lang="it-IT" altLang="en-US" sz="2600" dirty="0"/>
              <a:t>: </a:t>
            </a:r>
            <a:r>
              <a:rPr lang="it-IT" altLang="en-US" sz="2600" u="sng" dirty="0"/>
              <a:t>agente disperdente</a:t>
            </a:r>
            <a:r>
              <a:rPr lang="it-IT" altLang="en-US" sz="2600" dirty="0"/>
              <a:t>, </a:t>
            </a:r>
            <a:r>
              <a:rPr lang="it-IT" altLang="en-US" sz="2600" u="sng" dirty="0"/>
              <a:t>emulsionante</a:t>
            </a:r>
            <a:r>
              <a:rPr lang="it-IT" altLang="en-US" sz="2600" dirty="0"/>
              <a:t> e </a:t>
            </a:r>
            <a:r>
              <a:rPr lang="it-IT" altLang="en-US" sz="2600" u="sng" dirty="0"/>
              <a:t>solvente</a:t>
            </a:r>
            <a:endParaRPr lang="it-IT" altLang="en-US" sz="2600" dirty="0"/>
          </a:p>
          <a:p>
            <a:pPr eaLnBrk="1" hangingPunct="1">
              <a:buFont typeface="Wingdings" panose="05000000000000000000" pitchFamily="2" charset="2"/>
              <a:buNone/>
            </a:pPr>
            <a:endParaRPr lang="it-IT" altLang="en-US" sz="2600" dirty="0"/>
          </a:p>
          <a:p>
            <a:pPr eaLnBrk="1" hangingPunct="1"/>
            <a:r>
              <a:rPr lang="it-IT" altLang="en-US" sz="2600" b="1" u="sng" dirty="0"/>
              <a:t>Acqua legata</a:t>
            </a:r>
            <a:r>
              <a:rPr lang="it-IT" altLang="en-US" sz="2600" dirty="0"/>
              <a:t>: acqua di </a:t>
            </a:r>
            <a:r>
              <a:rPr lang="it-IT" altLang="en-US" sz="2600" u="sng" dirty="0"/>
              <a:t>idratazione di ioni metallici</a:t>
            </a:r>
            <a:r>
              <a:rPr lang="it-IT" altLang="en-US" sz="2600" dirty="0"/>
              <a:t>, acqua di </a:t>
            </a:r>
            <a:r>
              <a:rPr lang="it-IT" altLang="en-US" sz="2600" u="sng" dirty="0"/>
              <a:t>cristallizzazione</a:t>
            </a:r>
            <a:r>
              <a:rPr lang="it-IT" altLang="en-US" sz="2600" dirty="0"/>
              <a:t> , </a:t>
            </a:r>
            <a:r>
              <a:rPr lang="it-IT" altLang="en-US" sz="2600" u="sng" dirty="0"/>
              <a:t>strato monomolecolare</a:t>
            </a:r>
            <a:r>
              <a:rPr lang="it-IT" altLang="en-US" sz="2600" dirty="0"/>
              <a:t> ed </a:t>
            </a:r>
            <a:r>
              <a:rPr lang="it-IT" altLang="en-US" sz="2600" u="sng" dirty="0"/>
              <a:t>acqua immobilizzata</a:t>
            </a:r>
            <a:endParaRPr lang="it-IT" altLang="en-US" sz="2600" dirty="0"/>
          </a:p>
        </p:txBody>
      </p:sp>
      <p:sp>
        <p:nvSpPr>
          <p:cNvPr id="6149" name="Segnaposto numero diapositiva 4"/>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D00B28-E9D1-43A6-AC2D-F0908E3D6DDD}" type="slidenum">
              <a:rPr lang="it-IT" altLang="en-US" sz="1200">
                <a:solidFill>
                  <a:srgbClr val="898989"/>
                </a:solidFill>
                <a:latin typeface="Times New Roman" panose="02020603050405020304" pitchFamily="18" charset="0"/>
              </a:rPr>
              <a:pPr>
                <a:spcBef>
                  <a:spcPct val="0"/>
                </a:spcBef>
                <a:buFontTx/>
                <a:buNone/>
              </a:pPr>
              <a:t>3</a:t>
            </a:fld>
            <a:endParaRPr lang="it-IT" altLang="en-US" sz="1200">
              <a:solidFill>
                <a:srgbClr val="898989"/>
              </a:solidFill>
              <a:latin typeface="Times New Roman" panose="02020603050405020304" pitchFamily="18" charset="0"/>
            </a:endParaRPr>
          </a:p>
        </p:txBody>
      </p:sp>
      <p:sp>
        <p:nvSpPr>
          <p:cNvPr id="3" name="CasellaDiTesto 2"/>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403491"/>
            <a:ext cx="5722943" cy="46166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j-lt"/>
              </a:rPr>
              <a:t>Water for human consumption</a:t>
            </a: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1010245"/>
            <a:ext cx="4036187" cy="5293757"/>
          </a:xfrm>
          <a:prstGeom prst="rect">
            <a:avLst/>
          </a:prstGeom>
          <a:solidFill>
            <a:schemeClr val="bg1"/>
          </a:solidFill>
        </p:spPr>
        <p:txBody>
          <a:bodyPr wrap="square" rtlCol="0">
            <a:spAutoFit/>
          </a:bodyPr>
          <a:lstStyle/>
          <a:p>
            <a:r>
              <a:rPr lang="en-US" sz="2200" b="1" dirty="0" smtClean="0">
                <a:solidFill>
                  <a:srgbClr val="FF0000"/>
                </a:solidFill>
                <a:latin typeface="+mj-lt"/>
              </a:rPr>
              <a:t>Water purification</a:t>
            </a:r>
            <a:endParaRPr lang="en-US" sz="2200" b="1" dirty="0">
              <a:solidFill>
                <a:srgbClr val="FF0000"/>
              </a:solidFill>
              <a:latin typeface="+mj-lt"/>
            </a:endParaRPr>
          </a:p>
          <a:p>
            <a:endParaRPr lang="en-US" sz="2200" dirty="0">
              <a:latin typeface="+mj-lt"/>
            </a:endParaRPr>
          </a:p>
          <a:p>
            <a:r>
              <a:rPr lang="en-US" sz="2200" dirty="0">
                <a:latin typeface="+mj-lt"/>
              </a:rPr>
              <a:t>PERMITTED TREATMENTS</a:t>
            </a:r>
          </a:p>
          <a:p>
            <a:endParaRPr lang="en-US" sz="2200" dirty="0">
              <a:latin typeface="+mj-lt"/>
            </a:endParaRPr>
          </a:p>
          <a:p>
            <a:pPr marL="342900" indent="-342900">
              <a:buFont typeface="Wingdings" panose="05000000000000000000" pitchFamily="2" charset="2"/>
              <a:buChar char="ü"/>
            </a:pPr>
            <a:r>
              <a:rPr lang="en-US" sz="2200" dirty="0">
                <a:latin typeface="+mj-lt"/>
              </a:rPr>
              <a:t>physical treatments</a:t>
            </a:r>
          </a:p>
          <a:p>
            <a:pPr marL="342900" indent="-342900">
              <a:buFont typeface="Wingdings" panose="05000000000000000000" pitchFamily="2" charset="2"/>
              <a:buChar char="ü"/>
            </a:pPr>
            <a:r>
              <a:rPr lang="en-US" sz="2200" dirty="0">
                <a:latin typeface="+mj-lt"/>
              </a:rPr>
              <a:t>chemical treatments</a:t>
            </a:r>
          </a:p>
          <a:p>
            <a:pPr marL="342900" indent="-342900">
              <a:buFont typeface="Wingdings" panose="05000000000000000000" pitchFamily="2" charset="2"/>
              <a:buChar char="ü"/>
            </a:pPr>
            <a:r>
              <a:rPr lang="en-US" sz="2200" dirty="0" smtClean="0">
                <a:latin typeface="+mj-lt"/>
              </a:rPr>
              <a:t>specific treatments</a:t>
            </a:r>
          </a:p>
          <a:p>
            <a:endParaRPr lang="en-US" sz="2200" dirty="0" smtClean="0">
              <a:latin typeface="+mj-lt"/>
            </a:endParaRPr>
          </a:p>
          <a:p>
            <a:r>
              <a:rPr lang="en-US" dirty="0" smtClean="0">
                <a:latin typeface="+mj-lt"/>
              </a:rPr>
              <a:t>Disinfection </a:t>
            </a:r>
            <a:r>
              <a:rPr lang="en-US" dirty="0">
                <a:latin typeface="+mj-lt"/>
              </a:rPr>
              <a:t>aims to eliminate or reduce any microbial populations to acceptable levels.</a:t>
            </a:r>
          </a:p>
          <a:p>
            <a:endParaRPr lang="en-US" dirty="0">
              <a:latin typeface="+mj-lt"/>
            </a:endParaRPr>
          </a:p>
          <a:p>
            <a:r>
              <a:rPr lang="en-US" dirty="0">
                <a:latin typeface="+mj-lt"/>
              </a:rPr>
              <a:t>Treatment with chlorine dioxide does not induce the formation of </a:t>
            </a:r>
            <a:r>
              <a:rPr lang="en-US" dirty="0" err="1">
                <a:latin typeface="+mj-lt"/>
              </a:rPr>
              <a:t>organohalogen</a:t>
            </a:r>
            <a:r>
              <a:rPr lang="en-US" dirty="0">
                <a:latin typeface="+mj-lt"/>
              </a:rPr>
              <a:t> compounds, but gives rise to the production of chlorite for which a limit of 0.7 mg/L has recently been redefined.</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366" y="634323"/>
            <a:ext cx="4607323" cy="5961356"/>
          </a:xfrm>
          <a:prstGeom prst="rect">
            <a:avLst/>
          </a:prstGeom>
        </p:spPr>
      </p:pic>
    </p:spTree>
    <p:extLst>
      <p:ext uri="{BB962C8B-B14F-4D97-AF65-F5344CB8AC3E}">
        <p14:creationId xmlns:p14="http://schemas.microsoft.com/office/powerpoint/2010/main" val="3425733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04994" y="403491"/>
            <a:ext cx="5722943" cy="46166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mj-lt"/>
              </a:rPr>
              <a:t>Mineral water &amp; Co.</a:t>
            </a:r>
          </a:p>
        </p:txBody>
      </p:sp>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1010245"/>
            <a:ext cx="8936660" cy="5509200"/>
          </a:xfrm>
          <a:prstGeom prst="rect">
            <a:avLst/>
          </a:prstGeom>
          <a:solidFill>
            <a:schemeClr val="bg1"/>
          </a:solidFill>
        </p:spPr>
        <p:txBody>
          <a:bodyPr wrap="square" rtlCol="0">
            <a:spAutoFit/>
          </a:bodyPr>
          <a:lstStyle/>
          <a:p>
            <a:r>
              <a:rPr lang="en-US" sz="2200" dirty="0">
                <a:latin typeface="+mj-lt"/>
              </a:rPr>
              <a:t>All </a:t>
            </a:r>
            <a:r>
              <a:rPr lang="en-US" sz="2200" dirty="0">
                <a:solidFill>
                  <a:srgbClr val="FF0000"/>
                </a:solidFill>
                <a:latin typeface="+mj-lt"/>
              </a:rPr>
              <a:t>natural mineral</a:t>
            </a:r>
            <a:r>
              <a:rPr lang="en-US" sz="2200" dirty="0">
                <a:latin typeface="+mj-lt"/>
              </a:rPr>
              <a:t> and </a:t>
            </a:r>
            <a:r>
              <a:rPr lang="en-US" sz="2200" dirty="0">
                <a:solidFill>
                  <a:srgbClr val="FF0000"/>
                </a:solidFill>
                <a:latin typeface="+mj-lt"/>
              </a:rPr>
              <a:t>spring</a:t>
            </a:r>
            <a:r>
              <a:rPr lang="en-US" sz="2200" dirty="0">
                <a:latin typeface="+mj-lt"/>
              </a:rPr>
              <a:t> </a:t>
            </a:r>
            <a:r>
              <a:rPr lang="en-US" sz="2200" dirty="0">
                <a:solidFill>
                  <a:srgbClr val="FF0000"/>
                </a:solidFill>
                <a:latin typeface="+mj-lt"/>
              </a:rPr>
              <a:t>waters</a:t>
            </a:r>
            <a:r>
              <a:rPr lang="en-US" sz="2200" dirty="0">
                <a:latin typeface="+mj-lt"/>
              </a:rPr>
              <a:t> are strictly regulated under EU law. Specific legislation applies to the three different categories of bottled water.</a:t>
            </a:r>
          </a:p>
          <a:p>
            <a:endParaRPr lang="en-US" sz="2200" dirty="0" smtClean="0">
              <a:latin typeface="+mj-lt"/>
            </a:endParaRPr>
          </a:p>
          <a:p>
            <a:r>
              <a:rPr lang="en-US" sz="2200" b="1" dirty="0" smtClean="0">
                <a:solidFill>
                  <a:srgbClr val="FF0000"/>
                </a:solidFill>
                <a:latin typeface="+mj-lt"/>
              </a:rPr>
              <a:t>Natural </a:t>
            </a:r>
            <a:r>
              <a:rPr lang="en-US" sz="2200" b="1" dirty="0">
                <a:solidFill>
                  <a:srgbClr val="FF0000"/>
                </a:solidFill>
                <a:latin typeface="+mj-lt"/>
              </a:rPr>
              <a:t>Mineral Water</a:t>
            </a:r>
          </a:p>
          <a:p>
            <a:pPr marL="342900" indent="-342900">
              <a:buFont typeface="Arial" panose="020B0604020202020204" pitchFamily="34" charset="0"/>
              <a:buChar char="•"/>
            </a:pPr>
            <a:r>
              <a:rPr lang="en-US" sz="2200" dirty="0" smtClean="0">
                <a:latin typeface="+mj-lt"/>
              </a:rPr>
              <a:t>Directive </a:t>
            </a:r>
            <a:r>
              <a:rPr lang="en-US" sz="2200" dirty="0">
                <a:latin typeface="+mj-lt"/>
              </a:rPr>
              <a:t>2009/54/EC on the exploitation and marketing of natural mineral waters</a:t>
            </a:r>
          </a:p>
          <a:p>
            <a:endParaRPr lang="en-US" sz="2200" dirty="0">
              <a:latin typeface="+mj-lt"/>
            </a:endParaRPr>
          </a:p>
          <a:p>
            <a:r>
              <a:rPr lang="en-US" sz="2200" b="1" dirty="0">
                <a:solidFill>
                  <a:srgbClr val="FF0000"/>
                </a:solidFill>
                <a:latin typeface="+mj-lt"/>
              </a:rPr>
              <a:t>Spring Water</a:t>
            </a:r>
          </a:p>
          <a:p>
            <a:pPr marL="342900" indent="-342900">
              <a:buFont typeface="Arial" panose="020B0604020202020204" pitchFamily="34" charset="0"/>
              <a:buChar char="•"/>
            </a:pPr>
            <a:r>
              <a:rPr lang="en-US" sz="2200" dirty="0" smtClean="0">
                <a:latin typeface="+mj-lt"/>
              </a:rPr>
              <a:t>Regulated </a:t>
            </a:r>
            <a:r>
              <a:rPr lang="en-US" sz="2200" dirty="0">
                <a:latin typeface="+mj-lt"/>
              </a:rPr>
              <a:t>partly by Directive 2009/54/EC on the exploitation and marketing of natural mineral waters</a:t>
            </a:r>
          </a:p>
          <a:p>
            <a:pPr marL="342900" indent="-342900">
              <a:buFont typeface="Arial" panose="020B0604020202020204" pitchFamily="34" charset="0"/>
              <a:buChar char="•"/>
            </a:pPr>
            <a:r>
              <a:rPr lang="en-US" sz="2200" dirty="0" smtClean="0">
                <a:latin typeface="+mj-lt"/>
              </a:rPr>
              <a:t>Directive </a:t>
            </a:r>
            <a:r>
              <a:rPr lang="en-US" sz="2200" dirty="0">
                <a:latin typeface="+mj-lt"/>
              </a:rPr>
              <a:t>98/83/EC on the quality of water intended for human consumption.</a:t>
            </a:r>
          </a:p>
          <a:p>
            <a:endParaRPr lang="en-US" sz="2200" dirty="0">
              <a:latin typeface="+mj-lt"/>
            </a:endParaRPr>
          </a:p>
          <a:p>
            <a:r>
              <a:rPr lang="en-US" sz="2200" b="1" dirty="0">
                <a:solidFill>
                  <a:schemeClr val="accent6"/>
                </a:solidFill>
                <a:latin typeface="+mj-lt"/>
              </a:rPr>
              <a:t>Bottled Drinking Water</a:t>
            </a:r>
          </a:p>
          <a:p>
            <a:pPr marL="342900" indent="-342900">
              <a:buFont typeface="Wingdings" panose="05000000000000000000" pitchFamily="2" charset="2"/>
              <a:buChar char="§"/>
            </a:pPr>
            <a:r>
              <a:rPr lang="en-US" sz="2200" dirty="0" smtClean="0">
                <a:latin typeface="+mj-lt"/>
              </a:rPr>
              <a:t>Directive </a:t>
            </a:r>
            <a:r>
              <a:rPr lang="en-US" sz="2200" dirty="0">
                <a:latin typeface="+mj-lt"/>
              </a:rPr>
              <a:t>98/83/EC relating to the quality of water intended for human consumption</a:t>
            </a:r>
            <a:r>
              <a:rPr lang="en-US" sz="2200" dirty="0" smtClean="0">
                <a:latin typeface="+mj-lt"/>
              </a:rPr>
              <a:t>.</a:t>
            </a:r>
            <a:endParaRPr lang="en-US" sz="2200" dirty="0">
              <a:latin typeface="+mj-lt"/>
            </a:endParaRPr>
          </a:p>
        </p:txBody>
      </p:sp>
      <p:sp>
        <p:nvSpPr>
          <p:cNvPr id="5" name="Rettangolo 4"/>
          <p:cNvSpPr/>
          <p:nvPr/>
        </p:nvSpPr>
        <p:spPr>
          <a:xfrm>
            <a:off x="340506" y="5397623"/>
            <a:ext cx="9096458" cy="103868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356412" y="5157926"/>
            <a:ext cx="2985304"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400" b="1" dirty="0" smtClean="0"/>
              <a:t>In Italia non </a:t>
            </a:r>
            <a:r>
              <a:rPr lang="en-US" sz="2400" b="1" dirty="0" err="1" smtClean="0"/>
              <a:t>ammesse</a:t>
            </a:r>
            <a:endParaRPr lang="en-US" sz="2400" b="1" dirty="0"/>
          </a:p>
        </p:txBody>
      </p:sp>
    </p:spTree>
    <p:extLst>
      <p:ext uri="{BB962C8B-B14F-4D97-AF65-F5344CB8AC3E}">
        <p14:creationId xmlns:p14="http://schemas.microsoft.com/office/powerpoint/2010/main" val="3753238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278361" y="424319"/>
            <a:ext cx="8936660" cy="2462213"/>
          </a:xfrm>
          <a:prstGeom prst="rect">
            <a:avLst/>
          </a:prstGeom>
          <a:solidFill>
            <a:schemeClr val="bg1"/>
          </a:solidFill>
        </p:spPr>
        <p:txBody>
          <a:bodyPr wrap="square" rtlCol="0">
            <a:spAutoFit/>
          </a:bodyPr>
          <a:lstStyle/>
          <a:p>
            <a:r>
              <a:rPr lang="en-US" sz="2200" b="1" dirty="0" smtClean="0">
                <a:solidFill>
                  <a:srgbClr val="FF0000"/>
                </a:solidFill>
                <a:latin typeface="+mj-lt"/>
              </a:rPr>
              <a:t>Natural </a:t>
            </a:r>
            <a:r>
              <a:rPr lang="en-US" sz="2200" b="1" dirty="0">
                <a:solidFill>
                  <a:srgbClr val="FF0000"/>
                </a:solidFill>
                <a:latin typeface="+mj-lt"/>
              </a:rPr>
              <a:t>Mineral </a:t>
            </a:r>
            <a:r>
              <a:rPr lang="en-US" sz="2200" b="1" dirty="0" smtClean="0">
                <a:solidFill>
                  <a:srgbClr val="FF0000"/>
                </a:solidFill>
                <a:latin typeface="+mj-lt"/>
              </a:rPr>
              <a:t>Waters and </a:t>
            </a:r>
            <a:r>
              <a:rPr lang="en-US" sz="2200" b="1" dirty="0">
                <a:solidFill>
                  <a:srgbClr val="FF0000"/>
                </a:solidFill>
                <a:latin typeface="+mj-lt"/>
              </a:rPr>
              <a:t>Spring </a:t>
            </a:r>
            <a:r>
              <a:rPr lang="en-US" sz="2200" b="1" dirty="0" smtClean="0">
                <a:solidFill>
                  <a:srgbClr val="FF0000"/>
                </a:solidFill>
                <a:latin typeface="+mj-lt"/>
              </a:rPr>
              <a:t>Waters</a:t>
            </a:r>
            <a:endParaRPr lang="en-US" sz="2200" b="1" dirty="0">
              <a:solidFill>
                <a:srgbClr val="FF0000"/>
              </a:solidFill>
              <a:latin typeface="+mj-lt"/>
            </a:endParaRPr>
          </a:p>
          <a:p>
            <a:endParaRPr lang="en-US" sz="2200" b="1" dirty="0">
              <a:solidFill>
                <a:srgbClr val="FF0000"/>
              </a:solidFill>
              <a:latin typeface="+mj-lt"/>
            </a:endParaRPr>
          </a:p>
          <a:p>
            <a:r>
              <a:rPr lang="en-US" sz="2200" dirty="0">
                <a:latin typeface="+mj-lt"/>
              </a:rPr>
              <a:t>Natural mineral waters may be distinguished from ordinary drinking water by their purity at source and their constant level of minerals. </a:t>
            </a:r>
            <a:endParaRPr lang="en-US" sz="2200" dirty="0" smtClean="0">
              <a:latin typeface="+mj-lt"/>
            </a:endParaRPr>
          </a:p>
          <a:p>
            <a:r>
              <a:rPr lang="en-US" sz="2200" dirty="0" smtClean="0">
                <a:latin typeface="+mj-lt"/>
              </a:rPr>
              <a:t>Spring </a:t>
            </a:r>
            <a:r>
              <a:rPr lang="en-US" sz="2200" dirty="0">
                <a:latin typeface="+mj-lt"/>
              </a:rPr>
              <a:t>waters are intended for human consumption in their natural state and are bottled at source.</a:t>
            </a:r>
          </a:p>
          <a:p>
            <a:endParaRPr lang="en-US" sz="2200" dirty="0">
              <a:latin typeface="+mj-lt"/>
            </a:endParaRPr>
          </a:p>
        </p:txBody>
      </p:sp>
      <p:pic>
        <p:nvPicPr>
          <p:cNvPr id="5"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55190" y="2886532"/>
            <a:ext cx="8836886" cy="3647433"/>
          </a:xfrm>
          <a:prstGeom prst="rect">
            <a:avLst/>
          </a:prstGeom>
          <a:ln w="28575">
            <a:solidFill>
              <a:srgbClr val="FF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433197"/>
            <a:ext cx="8936660" cy="5847755"/>
          </a:xfrm>
          <a:prstGeom prst="rect">
            <a:avLst/>
          </a:prstGeom>
          <a:solidFill>
            <a:schemeClr val="bg1"/>
          </a:solidFill>
        </p:spPr>
        <p:txBody>
          <a:bodyPr wrap="square" rtlCol="0">
            <a:spAutoFit/>
          </a:bodyPr>
          <a:lstStyle/>
          <a:p>
            <a:r>
              <a:rPr lang="en-US" sz="2200" b="1" dirty="0" smtClean="0">
                <a:solidFill>
                  <a:srgbClr val="FF0000"/>
                </a:solidFill>
                <a:latin typeface="+mj-lt"/>
              </a:rPr>
              <a:t>Natural </a:t>
            </a:r>
            <a:r>
              <a:rPr lang="en-US" sz="2200" b="1" dirty="0">
                <a:solidFill>
                  <a:srgbClr val="FF0000"/>
                </a:solidFill>
                <a:latin typeface="+mj-lt"/>
              </a:rPr>
              <a:t>Mineral </a:t>
            </a:r>
            <a:r>
              <a:rPr lang="en-US" sz="2200" b="1" dirty="0" smtClean="0">
                <a:solidFill>
                  <a:srgbClr val="FF0000"/>
                </a:solidFill>
                <a:latin typeface="+mj-lt"/>
              </a:rPr>
              <a:t>Waters and </a:t>
            </a:r>
            <a:r>
              <a:rPr lang="en-US" sz="2200" b="1" dirty="0">
                <a:solidFill>
                  <a:srgbClr val="FF0000"/>
                </a:solidFill>
                <a:latin typeface="+mj-lt"/>
              </a:rPr>
              <a:t>Spring </a:t>
            </a:r>
            <a:r>
              <a:rPr lang="en-US" sz="2200" b="1" dirty="0" smtClean="0">
                <a:solidFill>
                  <a:srgbClr val="FF0000"/>
                </a:solidFill>
                <a:latin typeface="+mj-lt"/>
              </a:rPr>
              <a:t>Waters</a:t>
            </a:r>
            <a:endParaRPr lang="en-US" sz="2200" b="1" dirty="0">
              <a:solidFill>
                <a:srgbClr val="FF0000"/>
              </a:solidFill>
              <a:latin typeface="+mj-lt"/>
            </a:endParaRPr>
          </a:p>
          <a:p>
            <a:endParaRPr lang="en-US" sz="2200" b="1" dirty="0">
              <a:solidFill>
                <a:srgbClr val="FF0000"/>
              </a:solidFill>
              <a:latin typeface="+mj-lt"/>
            </a:endParaRPr>
          </a:p>
          <a:p>
            <a:r>
              <a:rPr lang="en-US" sz="2200" b="1" dirty="0">
                <a:solidFill>
                  <a:schemeClr val="accent6"/>
                </a:solidFill>
                <a:latin typeface="+mj-lt"/>
              </a:rPr>
              <a:t>PERMITTED TREATMENTS</a:t>
            </a:r>
          </a:p>
          <a:p>
            <a:r>
              <a:rPr lang="en-US" sz="2200" dirty="0">
                <a:latin typeface="+mj-lt"/>
              </a:rPr>
              <a:t>Mineral waters are not subjected to disinfection. The permitted and prohibited treatments are expressly indicated in the articles 7 and 8 of </a:t>
            </a:r>
            <a:r>
              <a:rPr lang="en-US" sz="2200" dirty="0" smtClean="0">
                <a:latin typeface="+mj-lt"/>
              </a:rPr>
              <a:t>the Italian Legislative </a:t>
            </a:r>
            <a:r>
              <a:rPr lang="en-US" sz="2200" dirty="0">
                <a:latin typeface="+mj-lt"/>
              </a:rPr>
              <a:t>Decree 105/1992:</a:t>
            </a:r>
          </a:p>
          <a:p>
            <a:endParaRPr lang="en-US" sz="2200" dirty="0">
              <a:latin typeface="+mj-lt"/>
            </a:endParaRPr>
          </a:p>
          <a:p>
            <a:r>
              <a:rPr lang="en-US" sz="2200" dirty="0">
                <a:latin typeface="+mj-lt"/>
              </a:rPr>
              <a:t>a) uptake, canalization, mechanical elevation, supply in tanks or reservoirs;</a:t>
            </a:r>
          </a:p>
          <a:p>
            <a:r>
              <a:rPr lang="en-US" sz="2200" dirty="0" smtClean="0">
                <a:latin typeface="+mj-lt"/>
              </a:rPr>
              <a:t>b</a:t>
            </a:r>
            <a:r>
              <a:rPr lang="en-US" sz="2200" dirty="0">
                <a:latin typeface="+mj-lt"/>
              </a:rPr>
              <a:t>) separation of the unstable elements, such as iron and sulfur compounds, by filtration or decantation, possibly preceded by oxygenation…;</a:t>
            </a:r>
          </a:p>
          <a:p>
            <a:r>
              <a:rPr lang="en-US" sz="2200" dirty="0">
                <a:latin typeface="+mj-lt"/>
              </a:rPr>
              <a:t>c) separation of iron, manganese and sulfur compounds as well as arsenic from certain natural mineral waters by treatment with ozone-enriched air…;</a:t>
            </a:r>
          </a:p>
          <a:p>
            <a:r>
              <a:rPr lang="en-US" sz="2200" dirty="0">
                <a:latin typeface="+mj-lt"/>
              </a:rPr>
              <a:t>d) separation of undesirable components other than those mentioned in letters b) and c) …;</a:t>
            </a:r>
          </a:p>
          <a:p>
            <a:r>
              <a:rPr lang="en-US" sz="2200" dirty="0">
                <a:latin typeface="+mj-lt"/>
              </a:rPr>
              <a:t>e) total or partial elimination of free carbon dioxide by exclusively physical processes, as well as incorporation or re-incorporation of carbon dioxide</a:t>
            </a:r>
            <a:r>
              <a:rPr lang="en-US" sz="2200" dirty="0" smtClean="0">
                <a:latin typeface="+mj-lt"/>
              </a:rPr>
              <a:t>.…</a:t>
            </a:r>
            <a:endParaRPr lang="en-US" sz="2200" dirty="0">
              <a:latin typeface="+mj-lt"/>
            </a:endParaRPr>
          </a:p>
          <a:p>
            <a:endParaRPr lang="en-US" sz="2200" dirty="0">
              <a:latin typeface="+mj-lt"/>
            </a:endParaRPr>
          </a:p>
        </p:txBody>
      </p:sp>
      <p:pic>
        <p:nvPicPr>
          <p:cNvPr id="6" name="Picture 4" descr="traffic light green">
            <a:hlinkClick r:id="rId2" tooltip="Click to see FULL SIZE image"/>
          </p:cNvPr>
          <p:cNvPicPr>
            <a:picLocks noChangeAspect="1" noChangeArrowheads="1"/>
          </p:cNvPicPr>
          <p:nvPr/>
        </p:nvPicPr>
        <p:blipFill>
          <a:blip r:embed="rId3">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9734367" y="2429958"/>
            <a:ext cx="1593540" cy="184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280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304994" y="433197"/>
            <a:ext cx="8936660" cy="6186309"/>
          </a:xfrm>
          <a:prstGeom prst="rect">
            <a:avLst/>
          </a:prstGeom>
          <a:solidFill>
            <a:schemeClr val="bg1"/>
          </a:solidFill>
        </p:spPr>
        <p:txBody>
          <a:bodyPr wrap="square" rtlCol="0">
            <a:spAutoFit/>
          </a:bodyPr>
          <a:lstStyle/>
          <a:p>
            <a:r>
              <a:rPr lang="en-US" sz="2200" b="1" dirty="0" smtClean="0">
                <a:solidFill>
                  <a:srgbClr val="FF0000"/>
                </a:solidFill>
                <a:latin typeface="+mj-lt"/>
              </a:rPr>
              <a:t>Natural </a:t>
            </a:r>
            <a:r>
              <a:rPr lang="en-US" sz="2200" b="1" dirty="0">
                <a:solidFill>
                  <a:srgbClr val="FF0000"/>
                </a:solidFill>
                <a:latin typeface="+mj-lt"/>
              </a:rPr>
              <a:t>Mineral </a:t>
            </a:r>
            <a:r>
              <a:rPr lang="en-US" sz="2200" b="1" dirty="0" smtClean="0">
                <a:solidFill>
                  <a:srgbClr val="FF0000"/>
                </a:solidFill>
                <a:latin typeface="+mj-lt"/>
              </a:rPr>
              <a:t>Waters and </a:t>
            </a:r>
            <a:r>
              <a:rPr lang="en-US" sz="2200" b="1" dirty="0">
                <a:solidFill>
                  <a:srgbClr val="FF0000"/>
                </a:solidFill>
                <a:latin typeface="+mj-lt"/>
              </a:rPr>
              <a:t>Spring </a:t>
            </a:r>
            <a:r>
              <a:rPr lang="en-US" sz="2200" b="1" dirty="0" smtClean="0">
                <a:solidFill>
                  <a:srgbClr val="FF0000"/>
                </a:solidFill>
                <a:latin typeface="+mj-lt"/>
              </a:rPr>
              <a:t>Waters</a:t>
            </a:r>
            <a:endParaRPr lang="en-US" sz="2200" b="1" dirty="0">
              <a:solidFill>
                <a:srgbClr val="FF0000"/>
              </a:solidFill>
              <a:latin typeface="+mj-lt"/>
            </a:endParaRPr>
          </a:p>
          <a:p>
            <a:endParaRPr lang="en-US" sz="2200" b="1" dirty="0">
              <a:solidFill>
                <a:srgbClr val="FF0000"/>
              </a:solidFill>
              <a:latin typeface="+mj-lt"/>
            </a:endParaRPr>
          </a:p>
          <a:p>
            <a:r>
              <a:rPr lang="en-US" sz="2200" b="1" dirty="0">
                <a:solidFill>
                  <a:srgbClr val="FF0000"/>
                </a:solidFill>
                <a:latin typeface="+mj-lt"/>
              </a:rPr>
              <a:t>TREATMENTS NOT ALLOWED</a:t>
            </a:r>
          </a:p>
          <a:p>
            <a:r>
              <a:rPr lang="en-US" sz="2200" dirty="0">
                <a:latin typeface="+mj-lt"/>
              </a:rPr>
              <a:t>Article 8…</a:t>
            </a:r>
          </a:p>
          <a:p>
            <a:r>
              <a:rPr lang="en-US" sz="2200" dirty="0">
                <a:latin typeface="+mj-lt"/>
              </a:rPr>
              <a:t>It is forbidden to subject natural mineral water to operations other than those provided for in art. 7.</a:t>
            </a:r>
          </a:p>
          <a:p>
            <a:r>
              <a:rPr lang="en-US" sz="2200" dirty="0">
                <a:latin typeface="+mj-lt"/>
              </a:rPr>
              <a:t>In particular, purification treatments, the addition of bactericidal or bacteriostatic substances and any other treatment likely to modify the microbial balance of natural mineral water are prohibited.</a:t>
            </a:r>
          </a:p>
          <a:p>
            <a:endParaRPr lang="en-US" sz="2200" dirty="0">
              <a:latin typeface="+mj-lt"/>
            </a:endParaRPr>
          </a:p>
          <a:p>
            <a:r>
              <a:rPr lang="en-US" sz="2200" dirty="0">
                <a:latin typeface="+mj-lt"/>
              </a:rPr>
              <a:t>Finally, it should be noted that mineral waters cannot be transported (for example in tankers or ships), but only carried through the supply pipes from the collection point to the plant and then packaged at the origin.</a:t>
            </a:r>
          </a:p>
          <a:p>
            <a:endParaRPr lang="en-US" sz="2200" dirty="0">
              <a:latin typeface="+mj-lt"/>
            </a:endParaRPr>
          </a:p>
          <a:p>
            <a:r>
              <a:rPr lang="en-US" sz="2200" dirty="0">
                <a:latin typeface="+mj-lt"/>
              </a:rPr>
              <a:t>Mineral waters can be bottled in containers with a maximum capacity of two liters (art. 4, paragraph 10, Legislative Decree 105/1992). On the other hand, there are no capacity limits for packaging drinking water.</a:t>
            </a:r>
          </a:p>
          <a:p>
            <a:endParaRPr lang="en-US" sz="2200" b="1" dirty="0">
              <a:solidFill>
                <a:schemeClr val="accent6"/>
              </a:solidFill>
              <a:latin typeface="+mj-lt"/>
            </a:endParaRPr>
          </a:p>
        </p:txBody>
      </p:sp>
      <p:pic>
        <p:nvPicPr>
          <p:cNvPr id="5" name="Picture 4" descr="traffic light red">
            <a:hlinkClick r:id="rId2" tooltip="Click to see FULL SIZE image"/>
          </p:cNvPr>
          <p:cNvPicPr>
            <a:picLocks noChangeAspect="1" noChangeArrowheads="1"/>
          </p:cNvPicPr>
          <p:nvPr/>
        </p:nvPicPr>
        <p:blipFill>
          <a:blip r:embed="rId3">
            <a:clrChange>
              <a:clrFrom>
                <a:srgbClr val="FEFFFC"/>
              </a:clrFrom>
              <a:clrTo>
                <a:srgbClr val="FEFFFC">
                  <a:alpha val="0"/>
                </a:srgbClr>
              </a:clrTo>
            </a:clrChange>
            <a:extLst>
              <a:ext uri="{28A0092B-C50C-407E-A947-70E740481C1C}">
                <a14:useLocalDpi xmlns:a14="http://schemas.microsoft.com/office/drawing/2010/main" val="0"/>
              </a:ext>
            </a:extLst>
          </a:blip>
          <a:srcRect/>
          <a:stretch>
            <a:fillRect/>
          </a:stretch>
        </p:blipFill>
        <p:spPr bwMode="auto">
          <a:xfrm>
            <a:off x="9660386" y="2431743"/>
            <a:ext cx="1759396" cy="20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65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260605" y="240804"/>
            <a:ext cx="10463620" cy="6617196"/>
          </a:xfrm>
          <a:prstGeom prst="rect">
            <a:avLst/>
          </a:prstGeom>
          <a:solidFill>
            <a:schemeClr val="bg1"/>
          </a:solidFill>
        </p:spPr>
        <p:txBody>
          <a:bodyPr wrap="square" rtlCol="0">
            <a:spAutoFit/>
          </a:bodyPr>
          <a:lstStyle/>
          <a:p>
            <a:r>
              <a:rPr lang="en-US" sz="2200" b="1" dirty="0" smtClean="0">
                <a:solidFill>
                  <a:srgbClr val="FF0000"/>
                </a:solidFill>
                <a:latin typeface="+mj-lt"/>
              </a:rPr>
              <a:t>Natural </a:t>
            </a:r>
            <a:r>
              <a:rPr lang="en-US" sz="2200" b="1" dirty="0">
                <a:solidFill>
                  <a:srgbClr val="FF0000"/>
                </a:solidFill>
                <a:latin typeface="+mj-lt"/>
              </a:rPr>
              <a:t>Mineral </a:t>
            </a:r>
            <a:r>
              <a:rPr lang="en-US" sz="2200" b="1" dirty="0" smtClean="0">
                <a:solidFill>
                  <a:srgbClr val="FF0000"/>
                </a:solidFill>
                <a:latin typeface="+mj-lt"/>
              </a:rPr>
              <a:t>Waters "claims"</a:t>
            </a:r>
            <a:endParaRPr lang="en-US" sz="2200" b="1" dirty="0">
              <a:solidFill>
                <a:srgbClr val="FF0000"/>
              </a:solidFill>
              <a:latin typeface="+mj-lt"/>
            </a:endParaRPr>
          </a:p>
          <a:p>
            <a:endParaRPr lang="en-US" sz="2200" b="1" dirty="0">
              <a:solidFill>
                <a:srgbClr val="FF0000"/>
              </a:solidFill>
              <a:latin typeface="+mj-lt"/>
            </a:endParaRPr>
          </a:p>
          <a:p>
            <a:r>
              <a:rPr lang="it-IT" sz="2000" b="1" dirty="0">
                <a:latin typeface="+mj-lt"/>
              </a:rPr>
              <a:t>Indicazioni aggiuntive</a:t>
            </a:r>
          </a:p>
          <a:p>
            <a:r>
              <a:rPr lang="it-IT" sz="2000" dirty="0">
                <a:latin typeface="+mj-lt"/>
              </a:rPr>
              <a:t>Possono essere riportate (non è obbligatorio) anche le seguenti indicazioni:</a:t>
            </a:r>
          </a:p>
          <a:p>
            <a:r>
              <a:rPr lang="it-IT" sz="2000" dirty="0">
                <a:latin typeface="+mj-lt"/>
              </a:rPr>
              <a:t>a) "oligominerale" o "leggermente mineralizzata", se il tenore dei sali minerali, calcolato come residuo fisso, non è superiore a 500 mg/l;</a:t>
            </a:r>
          </a:p>
          <a:p>
            <a:r>
              <a:rPr lang="it-IT" sz="2000" dirty="0">
                <a:latin typeface="+mj-lt"/>
              </a:rPr>
              <a:t>b) "minimamente mineralizzata", se il tenore di questi, calcolato come residuo fisso, non è superiore a 50 mg/l;</a:t>
            </a:r>
          </a:p>
          <a:p>
            <a:r>
              <a:rPr lang="it-IT" sz="2000" dirty="0">
                <a:latin typeface="+mj-lt"/>
              </a:rPr>
              <a:t>c) "ricca di sali minerali", se il tenore di questi, calcolato come residuo fisso, è superiore a 1500 mg/l;</a:t>
            </a:r>
          </a:p>
          <a:p>
            <a:r>
              <a:rPr lang="it-IT" sz="2000" dirty="0">
                <a:latin typeface="+mj-lt"/>
              </a:rPr>
              <a:t>d) "contenente bicarbonato" se il tenore di bicarbonato è superiore a 600 mg/l;</a:t>
            </a:r>
          </a:p>
          <a:p>
            <a:r>
              <a:rPr lang="it-IT" sz="2000" dirty="0">
                <a:latin typeface="+mj-lt"/>
              </a:rPr>
              <a:t>e) "solfata" se il tenore dei solfati è superiore a 200 mg/l;</a:t>
            </a:r>
          </a:p>
          <a:p>
            <a:r>
              <a:rPr lang="it-IT" sz="2000" dirty="0">
                <a:latin typeface="+mj-lt"/>
              </a:rPr>
              <a:t>f) "</a:t>
            </a:r>
            <a:r>
              <a:rPr lang="it-IT" sz="2000" dirty="0" err="1">
                <a:latin typeface="+mj-lt"/>
              </a:rPr>
              <a:t>clorulata</a:t>
            </a:r>
            <a:r>
              <a:rPr lang="it-IT" sz="2000" dirty="0">
                <a:latin typeface="+mj-lt"/>
              </a:rPr>
              <a:t>", se il tenore di cloruro è superiore a 200 mg/l;</a:t>
            </a:r>
          </a:p>
          <a:p>
            <a:r>
              <a:rPr lang="it-IT" sz="2000" dirty="0">
                <a:latin typeface="+mj-lt"/>
              </a:rPr>
              <a:t>g) "calcica", se il tenore di calcio è superiore a 150 mg/l;</a:t>
            </a:r>
          </a:p>
          <a:p>
            <a:r>
              <a:rPr lang="it-IT" sz="2000" dirty="0">
                <a:latin typeface="+mj-lt"/>
              </a:rPr>
              <a:t>h) "magnesiaca", se il tenore di magnesio è superiore a 50 mg/l;</a:t>
            </a:r>
          </a:p>
          <a:p>
            <a:r>
              <a:rPr lang="it-IT" sz="2000" dirty="0">
                <a:latin typeface="+mj-lt"/>
              </a:rPr>
              <a:t>i) "</a:t>
            </a:r>
            <a:r>
              <a:rPr lang="it-IT" sz="2000" dirty="0" err="1">
                <a:latin typeface="+mj-lt"/>
              </a:rPr>
              <a:t>fluorata</a:t>
            </a:r>
            <a:r>
              <a:rPr lang="it-IT" sz="2000" dirty="0">
                <a:latin typeface="+mj-lt"/>
              </a:rPr>
              <a:t>" o "contenente fluoro", se il tenore di fluoro è superiore a 1 mg/l;</a:t>
            </a:r>
          </a:p>
          <a:p>
            <a:r>
              <a:rPr lang="it-IT" sz="2000" dirty="0">
                <a:latin typeface="+mj-lt"/>
              </a:rPr>
              <a:t>l) "ferruginosa" o "contenente ferro", se il tenore di ferro bivalente è superiore a 1 mg/l</a:t>
            </a:r>
            <a:r>
              <a:rPr lang="it-IT" sz="2000" dirty="0" smtClean="0">
                <a:latin typeface="+mj-lt"/>
              </a:rPr>
              <a:t>;</a:t>
            </a:r>
          </a:p>
          <a:p>
            <a:r>
              <a:rPr lang="it-IT" sz="2000" dirty="0">
                <a:latin typeface="+mj-lt"/>
              </a:rPr>
              <a:t>m) "acidula", se il tenore di anidride carbonica libera è superiore a 250 mg/l;</a:t>
            </a:r>
          </a:p>
          <a:p>
            <a:r>
              <a:rPr lang="it-IT" sz="2000" dirty="0">
                <a:latin typeface="+mj-lt"/>
              </a:rPr>
              <a:t>n) "sodica", se il tenore di sodio è superiore a 200 mg/l;</a:t>
            </a:r>
          </a:p>
          <a:p>
            <a:r>
              <a:rPr lang="it-IT" sz="2000" dirty="0">
                <a:latin typeface="+mj-lt"/>
              </a:rPr>
              <a:t>o) "indicata per le diete povere di sodio", se il tenore di sodio è inferiore a 20 mg/l;</a:t>
            </a:r>
          </a:p>
          <a:p>
            <a:r>
              <a:rPr lang="it-IT" sz="2000" dirty="0">
                <a:latin typeface="+mj-lt"/>
              </a:rPr>
              <a:t>p) "microbiologicamente pura</a:t>
            </a:r>
            <a:r>
              <a:rPr lang="it-IT" sz="2000" dirty="0" smtClean="0">
                <a:latin typeface="+mj-lt"/>
              </a:rPr>
              <a:t>".</a:t>
            </a:r>
            <a:endParaRPr lang="en-US" sz="2000" b="1" dirty="0">
              <a:solidFill>
                <a:schemeClr val="accent6"/>
              </a:solidFill>
              <a:latin typeface="+mj-l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592" y="3549402"/>
            <a:ext cx="2033356" cy="2641153"/>
          </a:xfrm>
          <a:prstGeom prst="rect">
            <a:avLst/>
          </a:prstGeom>
        </p:spPr>
      </p:pic>
    </p:spTree>
    <p:extLst>
      <p:ext uri="{BB962C8B-B14F-4D97-AF65-F5344CB8AC3E}">
        <p14:creationId xmlns:p14="http://schemas.microsoft.com/office/powerpoint/2010/main" val="1589740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260605" y="240804"/>
            <a:ext cx="10463620" cy="5693866"/>
          </a:xfrm>
          <a:prstGeom prst="rect">
            <a:avLst/>
          </a:prstGeom>
          <a:solidFill>
            <a:schemeClr val="bg1"/>
          </a:solidFill>
        </p:spPr>
        <p:txBody>
          <a:bodyPr wrap="square" rtlCol="0">
            <a:spAutoFit/>
          </a:bodyPr>
          <a:lstStyle/>
          <a:p>
            <a:r>
              <a:rPr lang="en-US" sz="2200" b="1" dirty="0" smtClean="0">
                <a:solidFill>
                  <a:srgbClr val="FF0000"/>
                </a:solidFill>
                <a:latin typeface="+mj-lt"/>
              </a:rPr>
              <a:t>Natural </a:t>
            </a:r>
            <a:r>
              <a:rPr lang="en-US" sz="2200" b="1" dirty="0">
                <a:solidFill>
                  <a:srgbClr val="FF0000"/>
                </a:solidFill>
                <a:latin typeface="+mj-lt"/>
              </a:rPr>
              <a:t>Mineral </a:t>
            </a:r>
            <a:r>
              <a:rPr lang="en-US" sz="2200" b="1" dirty="0" smtClean="0">
                <a:solidFill>
                  <a:srgbClr val="FF0000"/>
                </a:solidFill>
                <a:latin typeface="+mj-lt"/>
              </a:rPr>
              <a:t>Waters "claims"</a:t>
            </a:r>
            <a:endParaRPr lang="en-US" sz="2200" b="1" dirty="0">
              <a:solidFill>
                <a:srgbClr val="FF0000"/>
              </a:solidFill>
              <a:latin typeface="+mj-lt"/>
            </a:endParaRPr>
          </a:p>
          <a:p>
            <a:endParaRPr lang="en-US" sz="2200" b="1" dirty="0">
              <a:solidFill>
                <a:srgbClr val="FF0000"/>
              </a:solidFill>
              <a:latin typeface="+mj-lt"/>
            </a:endParaRPr>
          </a:p>
          <a:p>
            <a:r>
              <a:rPr lang="it-IT" sz="2000" b="1" dirty="0">
                <a:latin typeface="+mj-lt"/>
              </a:rPr>
              <a:t>Indicazioni aggiuntive</a:t>
            </a:r>
          </a:p>
          <a:p>
            <a:endParaRPr lang="it-IT" sz="2000" dirty="0" smtClean="0">
              <a:latin typeface="+mj-lt"/>
            </a:endParaRPr>
          </a:p>
          <a:p>
            <a:r>
              <a:rPr lang="it-IT" sz="2000" dirty="0" smtClean="0">
                <a:latin typeface="+mj-lt"/>
              </a:rPr>
              <a:t>Inoltre </a:t>
            </a:r>
            <a:r>
              <a:rPr lang="it-IT" sz="2000" dirty="0">
                <a:latin typeface="+mj-lt"/>
              </a:rPr>
              <a:t>sulle etichette o sui recipienti delle acque minerali naturali possono essere riportate una o più delle seguenti indicazioni, se menzionate nel decreto di riconoscimento dell'acqua minerale:</a:t>
            </a:r>
          </a:p>
          <a:p>
            <a:endParaRPr lang="it-IT" sz="2000" dirty="0">
              <a:latin typeface="+mj-lt"/>
            </a:endParaRPr>
          </a:p>
          <a:p>
            <a:r>
              <a:rPr lang="it-IT" sz="2000" dirty="0">
                <a:latin typeface="+mj-lt"/>
              </a:rPr>
              <a:t>a) può avere "effetti diuretici";</a:t>
            </a:r>
          </a:p>
          <a:p>
            <a:r>
              <a:rPr lang="it-IT" sz="2000" dirty="0">
                <a:latin typeface="+mj-lt"/>
              </a:rPr>
              <a:t>b) "può avere effetti lassativi";</a:t>
            </a:r>
          </a:p>
          <a:p>
            <a:r>
              <a:rPr lang="it-IT" sz="2000" dirty="0">
                <a:latin typeface="+mj-lt"/>
              </a:rPr>
              <a:t>c) "indicata per l'alimentazione dei neonati";</a:t>
            </a:r>
          </a:p>
          <a:p>
            <a:r>
              <a:rPr lang="it-IT" sz="2000" dirty="0">
                <a:latin typeface="+mj-lt"/>
              </a:rPr>
              <a:t>d) "indicata per la preparazione degli alimenti dei neonati";</a:t>
            </a:r>
          </a:p>
          <a:p>
            <a:r>
              <a:rPr lang="it-IT" sz="2000" dirty="0">
                <a:latin typeface="+mj-lt"/>
              </a:rPr>
              <a:t>e) "stimola la digestione" o menzioni analoghe;</a:t>
            </a:r>
          </a:p>
          <a:p>
            <a:r>
              <a:rPr lang="it-IT" sz="2000" dirty="0">
                <a:latin typeface="+mj-lt"/>
              </a:rPr>
              <a:t>f) "può favorire le funzioni epatobiliari" o menzioni analoghe;</a:t>
            </a:r>
          </a:p>
          <a:p>
            <a:r>
              <a:rPr lang="it-IT" sz="2000" dirty="0">
                <a:latin typeface="+mj-lt"/>
              </a:rPr>
              <a:t>g) altre menzioni concernenti le proprietà favorevoli alla salute, sempre che dette menzioni non attribuiscano all'acqua minerale naturale proprietà per la prevenzione, la cura e la guarigione di una malattia umana;</a:t>
            </a:r>
          </a:p>
          <a:p>
            <a:r>
              <a:rPr lang="it-IT" sz="2000" dirty="0">
                <a:latin typeface="+mj-lt"/>
              </a:rPr>
              <a:t>h) le eventuali indicazioni per l'uso;</a:t>
            </a:r>
          </a:p>
          <a:p>
            <a:r>
              <a:rPr lang="it-IT" sz="2000" dirty="0">
                <a:latin typeface="+mj-lt"/>
              </a:rPr>
              <a:t>i) le eventuali controindicazioni.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592" y="3549402"/>
            <a:ext cx="2033356" cy="2641153"/>
          </a:xfrm>
          <a:prstGeom prst="rect">
            <a:avLst/>
          </a:prstGeom>
        </p:spPr>
      </p:pic>
    </p:spTree>
    <p:extLst>
      <p:ext uri="{BB962C8B-B14F-4D97-AF65-F5344CB8AC3E}">
        <p14:creationId xmlns:p14="http://schemas.microsoft.com/office/powerpoint/2010/main" val="3014361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592" y="3549402"/>
            <a:ext cx="2033356" cy="2641153"/>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5769" t="26042" r="32651" b="28125"/>
          <a:stretch>
            <a:fillRect/>
          </a:stretch>
        </p:blipFill>
        <p:spPr bwMode="auto">
          <a:xfrm>
            <a:off x="961748" y="1026110"/>
            <a:ext cx="4343400" cy="2692400"/>
          </a:xfrm>
          <a:prstGeom prst="rect">
            <a:avLst/>
          </a:pr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http://www.acqueinbottiglia.fondazioneamga.org/public/anticafonterabbi.gif"/>
          <p:cNvPicPr>
            <a:picLocks noChangeAspect="1" noChangeArrowheads="1"/>
          </p:cNvPicPr>
          <p:nvPr/>
        </p:nvPicPr>
        <p:blipFill>
          <a:blip r:embed="rId4"/>
          <a:srcRect/>
          <a:stretch>
            <a:fillRect/>
          </a:stretch>
        </p:blipFill>
        <p:spPr bwMode="auto">
          <a:xfrm>
            <a:off x="1037948" y="3921710"/>
            <a:ext cx="4057650" cy="2343150"/>
          </a:xfrm>
          <a:prstGeom prst="rect">
            <a:avLst/>
          </a:prstGeom>
          <a:ln w="38100">
            <a:solidFill>
              <a:srgbClr val="FFC000"/>
            </a:solid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5"/>
          <a:srcRect l="25988" t="20833" r="47657" b="45834"/>
          <a:stretch>
            <a:fillRect/>
          </a:stretch>
        </p:blipFill>
        <p:spPr bwMode="auto">
          <a:xfrm>
            <a:off x="5533748" y="2854910"/>
            <a:ext cx="3429000" cy="2438400"/>
          </a:xfrm>
          <a:prstGeom prst="rect">
            <a:avLst/>
          </a:prstGeom>
          <a:ln w="38100">
            <a:solidFill>
              <a:srgbClr val="FFC000"/>
            </a:solidFill>
          </a:ln>
          <a:effectLst>
            <a:outerShdw blurRad="292100" dist="139700" dir="2700000" algn="tl" rotWithShape="0">
              <a:srgbClr val="333333">
                <a:alpha val="65000"/>
              </a:srgbClr>
            </a:outerShdw>
          </a:effectLst>
        </p:spPr>
      </p:pic>
      <p:sp>
        <p:nvSpPr>
          <p:cNvPr id="8" name="Freccia a destra 7"/>
          <p:cNvSpPr/>
          <p:nvPr/>
        </p:nvSpPr>
        <p:spPr>
          <a:xfrm>
            <a:off x="4695548" y="3464510"/>
            <a:ext cx="685800" cy="685800"/>
          </a:xfrm>
          <a:prstGeom prst="rightArrow">
            <a:avLst/>
          </a:prstGeom>
          <a:solidFill>
            <a:srgbClr val="FFC000"/>
          </a:solidFill>
          <a:ln>
            <a:solidFill>
              <a:srgbClr val="FFC000"/>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45449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592" y="3549402"/>
            <a:ext cx="2033356" cy="2641153"/>
          </a:xfrm>
          <a:prstGeom prst="rect">
            <a:avLst/>
          </a:prstGeom>
        </p:spPr>
      </p:pic>
      <p:pic>
        <p:nvPicPr>
          <p:cNvPr id="9" name="Picture 4" descr="http://www.acqueinbottiglia.fondazioneamga.org/public/anticafonterabbi.gif"/>
          <p:cNvPicPr>
            <a:picLocks noChangeAspect="1" noChangeArrowheads="1"/>
          </p:cNvPicPr>
          <p:nvPr/>
        </p:nvPicPr>
        <p:blipFill>
          <a:blip r:embed="rId3"/>
          <a:srcRect/>
          <a:stretch>
            <a:fillRect/>
          </a:stretch>
        </p:blipFill>
        <p:spPr bwMode="auto">
          <a:xfrm>
            <a:off x="835241" y="1180729"/>
            <a:ext cx="2362200" cy="1363663"/>
          </a:xfrm>
          <a:prstGeom prst="rect">
            <a:avLst/>
          </a:prstGeom>
          <a:ln w="38100">
            <a:solidFill>
              <a:srgbClr val="FFC000"/>
            </a:solidFill>
          </a:ln>
          <a:effectLst>
            <a:outerShdw blurRad="292100" dist="139700" dir="2700000" algn="tl" rotWithShape="0">
              <a:srgbClr val="333333">
                <a:alpha val="65000"/>
              </a:srgbClr>
            </a:outerShdw>
          </a:effectLst>
        </p:spPr>
      </p:pic>
      <p:sp>
        <p:nvSpPr>
          <p:cNvPr id="10" name="Freccia a destra 9"/>
          <p:cNvSpPr/>
          <p:nvPr/>
        </p:nvSpPr>
        <p:spPr>
          <a:xfrm>
            <a:off x="2968841" y="2704728"/>
            <a:ext cx="685800" cy="685800"/>
          </a:xfrm>
          <a:prstGeom prst="rightArrow">
            <a:avLst/>
          </a:prstGeom>
          <a:solidFill>
            <a:srgbClr val="FFC000"/>
          </a:solidFill>
          <a:ln>
            <a:solidFill>
              <a:srgbClr val="FFC000"/>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2"/>
          <p:cNvPicPr>
            <a:picLocks noChangeAspect="1" noChangeArrowheads="1"/>
          </p:cNvPicPr>
          <p:nvPr/>
        </p:nvPicPr>
        <p:blipFill>
          <a:blip r:embed="rId4"/>
          <a:srcRect l="25769" t="8333" r="32064" b="21875"/>
          <a:stretch>
            <a:fillRect/>
          </a:stretch>
        </p:blipFill>
        <p:spPr bwMode="auto">
          <a:xfrm>
            <a:off x="3654642" y="1218828"/>
            <a:ext cx="4995863" cy="4648200"/>
          </a:xfrm>
          <a:prstGeom prst="rect">
            <a:avLst/>
          </a:prstGeom>
          <a:ln w="38100">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434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2" name="CasellaDiTesto 1"/>
          <p:cNvSpPr txBox="1"/>
          <p:nvPr/>
        </p:nvSpPr>
        <p:spPr>
          <a:xfrm>
            <a:off x="269483" y="1827060"/>
            <a:ext cx="10463620" cy="4708981"/>
          </a:xfrm>
          <a:prstGeom prst="rect">
            <a:avLst/>
          </a:prstGeom>
          <a:solidFill>
            <a:schemeClr val="bg1"/>
          </a:solidFill>
        </p:spPr>
        <p:txBody>
          <a:bodyPr wrap="square" rtlCol="0">
            <a:spAutoFit/>
          </a:bodyPr>
          <a:lstStyle/>
          <a:p>
            <a:r>
              <a:rPr lang="en-US" sz="2000" dirty="0" smtClean="0">
                <a:latin typeface="+mj-lt"/>
              </a:rPr>
              <a:t>From </a:t>
            </a:r>
            <a:r>
              <a:rPr lang="en-US" sz="2000" dirty="0">
                <a:latin typeface="+mj-lt"/>
              </a:rPr>
              <a:t>a legislative point of view, spring waters occupy a hybrid position between waters intended for human consumption and natural minerals; the general lines that characterize them are the following:</a:t>
            </a:r>
          </a:p>
          <a:p>
            <a:pPr marL="342900" indent="-342900">
              <a:buFont typeface="Wingdings" panose="05000000000000000000" pitchFamily="2" charset="2"/>
              <a:buChar char="ü"/>
            </a:pPr>
            <a:r>
              <a:rPr lang="en-US" sz="2000" dirty="0">
                <a:latin typeface="+mj-lt"/>
              </a:rPr>
              <a:t>They are waters exclusively of underground origin: they can come from a natural emergency or from wells;</a:t>
            </a:r>
          </a:p>
          <a:p>
            <a:pPr marL="342900" indent="-342900">
              <a:buFont typeface="Wingdings" panose="05000000000000000000" pitchFamily="2" charset="2"/>
              <a:buChar char="ü"/>
            </a:pPr>
            <a:r>
              <a:rPr lang="en-US" sz="2000" dirty="0">
                <a:latin typeface="+mj-lt"/>
              </a:rPr>
              <a:t>the chemical composition and temperature must not undergo significant variations over time</a:t>
            </a:r>
          </a:p>
          <a:p>
            <a:endParaRPr lang="en-US" sz="2000" dirty="0" smtClean="0">
              <a:latin typeface="+mj-lt"/>
            </a:endParaRPr>
          </a:p>
          <a:p>
            <a:r>
              <a:rPr lang="en-US" sz="2000" dirty="0" smtClean="0">
                <a:latin typeface="+mj-lt"/>
              </a:rPr>
              <a:t>Only </a:t>
            </a:r>
            <a:r>
              <a:rPr lang="en-US" sz="2000" dirty="0">
                <a:latin typeface="+mj-lt"/>
              </a:rPr>
              <a:t>some treatments are allowed (the same </a:t>
            </a:r>
            <a:r>
              <a:rPr lang="en-US" sz="2000" dirty="0" smtClean="0">
                <a:latin typeface="+mj-lt"/>
              </a:rPr>
              <a:t>allowed </a:t>
            </a:r>
            <a:r>
              <a:rPr lang="en-US" sz="2000" dirty="0">
                <a:latin typeface="+mj-lt"/>
              </a:rPr>
              <a:t>for mineral waters), including: removal of arsenic, separation of unstable compounds of iron, manganese and </a:t>
            </a:r>
            <a:r>
              <a:rPr lang="en-US" sz="2000" dirty="0" err="1">
                <a:latin typeface="+mj-lt"/>
              </a:rPr>
              <a:t>sulphur</a:t>
            </a:r>
            <a:r>
              <a:rPr lang="en-US" sz="2000" dirty="0">
                <a:latin typeface="+mj-lt"/>
              </a:rPr>
              <a:t>, total or partial elimination of carbon dioxide and the possibility of reintroducing it later.</a:t>
            </a:r>
          </a:p>
          <a:p>
            <a:endParaRPr lang="en-US" sz="2000" dirty="0">
              <a:latin typeface="+mj-lt"/>
            </a:endParaRPr>
          </a:p>
          <a:p>
            <a:r>
              <a:rPr lang="en-US" sz="2000" dirty="0">
                <a:latin typeface="+mj-lt"/>
              </a:rPr>
              <a:t>The values ​​of the composition parameters and the contaminating substances must comply with the limit values ​​indicated for drinking water </a:t>
            </a:r>
            <a:r>
              <a:rPr lang="en-US" sz="2000" dirty="0" smtClean="0">
                <a:latin typeface="+mj-lt"/>
              </a:rPr>
              <a:t>(Italian Legislative </a:t>
            </a:r>
            <a:r>
              <a:rPr lang="en-US" sz="2000" dirty="0">
                <a:latin typeface="+mj-lt"/>
              </a:rPr>
              <a:t>Decree 31/01);</a:t>
            </a:r>
          </a:p>
          <a:p>
            <a:r>
              <a:rPr lang="en-US" sz="2000" dirty="0">
                <a:latin typeface="+mj-lt"/>
              </a:rPr>
              <a:t>The microbiological parameters, on the other hand, must comply with the provisions of the D.M. 12/11/1992 no. 542 for mineral waters</a:t>
            </a:r>
            <a:r>
              <a:rPr lang="en-US" sz="2000" dirty="0" smtClean="0">
                <a:latin typeface="+mj-lt"/>
              </a:rPr>
              <a:t>.</a:t>
            </a:r>
            <a:endParaRPr lang="en-US" sz="2000" dirty="0">
              <a:latin typeface="+mj-lt"/>
            </a:endParaRPr>
          </a:p>
        </p:txBody>
      </p:sp>
      <p:sp>
        <p:nvSpPr>
          <p:cNvPr id="4" name="CasellaDiTesto 3"/>
          <p:cNvSpPr txBox="1"/>
          <p:nvPr/>
        </p:nvSpPr>
        <p:spPr>
          <a:xfrm>
            <a:off x="269483" y="285166"/>
            <a:ext cx="3195960" cy="461665"/>
          </a:xfrm>
          <a:prstGeom prst="rect">
            <a:avLst/>
          </a:prstGeom>
          <a:noFill/>
        </p:spPr>
        <p:txBody>
          <a:bodyPr wrap="square" rtlCol="0">
            <a:spAutoFit/>
          </a:bodyPr>
          <a:lstStyle/>
          <a:p>
            <a:r>
              <a:rPr lang="en-US" sz="2400" b="1" dirty="0">
                <a:solidFill>
                  <a:srgbClr val="FF0000"/>
                </a:solidFill>
                <a:latin typeface="+mj-lt"/>
              </a:rPr>
              <a:t>Spring </a:t>
            </a:r>
            <a:r>
              <a:rPr lang="en-US" sz="2400" b="1" dirty="0" smtClean="0">
                <a:solidFill>
                  <a:srgbClr val="FF0000"/>
                </a:solidFill>
                <a:latin typeface="+mj-lt"/>
              </a:rPr>
              <a:t>Waters</a:t>
            </a:r>
            <a:endParaRPr lang="en-US" sz="2400" dirty="0">
              <a:latin typeface="+mj-lt"/>
            </a:endParaRPr>
          </a:p>
        </p:txBody>
      </p:sp>
    </p:spTree>
    <p:extLst>
      <p:ext uri="{BB962C8B-B14F-4D97-AF65-F5344CB8AC3E}">
        <p14:creationId xmlns:p14="http://schemas.microsoft.com/office/powerpoint/2010/main" val="251262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l="15352" t="29208" r="12006" b="15981"/>
          <a:stretch>
            <a:fillRect/>
          </a:stretch>
        </p:blipFill>
        <p:spPr bwMode="auto">
          <a:xfrm>
            <a:off x="533400" y="762000"/>
            <a:ext cx="1082452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
          <p:cNvSpPr txBox="1">
            <a:spLocks noChangeArrowheads="1"/>
          </p:cNvSpPr>
          <p:nvPr/>
        </p:nvSpPr>
        <p:spPr bwMode="auto">
          <a:xfrm>
            <a:off x="1905000" y="5926931"/>
            <a:ext cx="619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dirty="0" err="1">
                <a:latin typeface="Times New Roman" panose="02020603050405020304" pitchFamily="18" charset="0"/>
              </a:rPr>
              <a:t>Koolman</a:t>
            </a:r>
            <a:r>
              <a:rPr lang="it-IT" altLang="en-US" sz="1800" dirty="0">
                <a:latin typeface="Times New Roman" panose="02020603050405020304" pitchFamily="18" charset="0"/>
              </a:rPr>
              <a:t>, Color Atlas of </a:t>
            </a:r>
            <a:r>
              <a:rPr lang="it-IT" altLang="en-US" sz="1800" dirty="0" err="1">
                <a:latin typeface="Times New Roman" panose="02020603050405020304" pitchFamily="18" charset="0"/>
              </a:rPr>
              <a:t>Biochemistry</a:t>
            </a:r>
            <a:r>
              <a:rPr lang="it-IT" altLang="en-US" sz="1800" dirty="0">
                <a:latin typeface="Times New Roman" panose="02020603050405020304" pitchFamily="18" charset="0"/>
              </a:rPr>
              <a:t>, 2nd </a:t>
            </a:r>
            <a:r>
              <a:rPr lang="it-IT" altLang="en-US" sz="1800" dirty="0" err="1">
                <a:latin typeface="Times New Roman" panose="02020603050405020304" pitchFamily="18" charset="0"/>
              </a:rPr>
              <a:t>edition</a:t>
            </a:r>
            <a:r>
              <a:rPr lang="it-IT" altLang="en-US" sz="1800" dirty="0">
                <a:latin typeface="Times New Roman" panose="02020603050405020304" pitchFamily="18" charset="0"/>
              </a:rPr>
              <a:t> 2005 </a:t>
            </a:r>
            <a:r>
              <a:rPr lang="it-IT" altLang="en-US" sz="1800" dirty="0" err="1">
                <a:latin typeface="Times New Roman" panose="02020603050405020304" pitchFamily="18" charset="0"/>
              </a:rPr>
              <a:t>Thieme</a:t>
            </a:r>
            <a:endParaRPr lang="it-IT" altLang="en-US" sz="1800" dirty="0">
              <a:latin typeface="Times New Roman" panose="02020603050405020304" pitchFamily="18" charset="0"/>
            </a:endParaRPr>
          </a:p>
        </p:txBody>
      </p:sp>
      <p:sp>
        <p:nvSpPr>
          <p:cNvPr id="7176" name="Segnaposto numero diapositiva 4"/>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16DDEE-0FE6-412D-A13A-858F90D9F915}" type="slidenum">
              <a:rPr lang="it-IT" altLang="en-US" sz="1200">
                <a:solidFill>
                  <a:srgbClr val="898989"/>
                </a:solidFill>
                <a:latin typeface="Times New Roman" panose="02020603050405020304" pitchFamily="18" charset="0"/>
              </a:rPr>
              <a:pPr>
                <a:spcBef>
                  <a:spcPct val="0"/>
                </a:spcBef>
                <a:buFontTx/>
                <a:buNone/>
              </a:pPr>
              <a:t>4</a:t>
            </a:fld>
            <a:endParaRPr lang="it-IT" altLang="en-US" sz="1200">
              <a:solidFill>
                <a:srgbClr val="898989"/>
              </a:solidFill>
              <a:latin typeface="Times New Roman" panose="02020603050405020304" pitchFamily="18" charset="0"/>
            </a:endParaRPr>
          </a:p>
        </p:txBody>
      </p:sp>
      <p:sp>
        <p:nvSpPr>
          <p:cNvPr id="14" name="CasellaDiTesto 13"/>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0866268" y="1180729"/>
            <a:ext cx="720069" cy="646331"/>
          </a:xfrm>
          <a:prstGeom prst="rect">
            <a:avLst/>
          </a:prstGeom>
          <a:noFill/>
        </p:spPr>
        <p:txBody>
          <a:bodyPr wrap="none" rtlCol="0">
            <a:spAutoFit/>
          </a:bodyPr>
          <a:lstStyle/>
          <a:p>
            <a:r>
              <a:rPr lang="en-US" sz="3600" b="1" dirty="0" smtClean="0">
                <a:solidFill>
                  <a:srgbClr val="FF0000"/>
                </a:solidFill>
              </a:rPr>
              <a:t>U2</a:t>
            </a:r>
            <a:endParaRPr lang="en-US" sz="3600" b="1" dirty="0">
              <a:solidFill>
                <a:srgbClr val="FF0000"/>
              </a:solidFill>
            </a:endParaRPr>
          </a:p>
        </p:txBody>
      </p:sp>
      <p:sp>
        <p:nvSpPr>
          <p:cNvPr id="4" name="CasellaDiTesto 3"/>
          <p:cNvSpPr txBox="1"/>
          <p:nvPr/>
        </p:nvSpPr>
        <p:spPr>
          <a:xfrm>
            <a:off x="269483" y="285166"/>
            <a:ext cx="3195960" cy="461665"/>
          </a:xfrm>
          <a:prstGeom prst="rect">
            <a:avLst/>
          </a:prstGeom>
          <a:noFill/>
        </p:spPr>
        <p:txBody>
          <a:bodyPr wrap="square" rtlCol="0">
            <a:spAutoFit/>
          </a:bodyPr>
          <a:lstStyle/>
          <a:p>
            <a:r>
              <a:rPr lang="en-US" sz="2400" b="1" dirty="0">
                <a:solidFill>
                  <a:srgbClr val="FF0000"/>
                </a:solidFill>
                <a:latin typeface="+mj-lt"/>
              </a:rPr>
              <a:t>Spring </a:t>
            </a:r>
            <a:r>
              <a:rPr lang="en-US" sz="2400" b="1" dirty="0" smtClean="0">
                <a:solidFill>
                  <a:srgbClr val="FF0000"/>
                </a:solidFill>
                <a:latin typeface="+mj-lt"/>
              </a:rPr>
              <a:t>Waters</a:t>
            </a:r>
            <a:endParaRPr lang="en-US" sz="2400" dirty="0">
              <a:latin typeface="+mj-lt"/>
            </a:endParaRPr>
          </a:p>
        </p:txBody>
      </p:sp>
      <p:pic>
        <p:nvPicPr>
          <p:cNvPr id="3" name="Immagine 2"/>
          <p:cNvPicPr>
            <a:picLocks noChangeAspect="1"/>
          </p:cNvPicPr>
          <p:nvPr/>
        </p:nvPicPr>
        <p:blipFill>
          <a:blip r:embed="rId2"/>
          <a:stretch>
            <a:fillRect/>
          </a:stretch>
        </p:blipFill>
        <p:spPr>
          <a:xfrm>
            <a:off x="4376055" y="77306"/>
            <a:ext cx="5108891" cy="2853175"/>
          </a:xfrm>
          <a:prstGeom prst="rect">
            <a:avLst/>
          </a:prstGeom>
        </p:spPr>
      </p:pic>
      <p:sp>
        <p:nvSpPr>
          <p:cNvPr id="2" name="CasellaDiTesto 1"/>
          <p:cNvSpPr txBox="1"/>
          <p:nvPr/>
        </p:nvSpPr>
        <p:spPr>
          <a:xfrm>
            <a:off x="402648" y="2652684"/>
            <a:ext cx="10463620" cy="3785652"/>
          </a:xfrm>
          <a:prstGeom prst="rect">
            <a:avLst/>
          </a:prstGeom>
          <a:solidFill>
            <a:schemeClr val="bg1"/>
          </a:solidFill>
        </p:spPr>
        <p:txBody>
          <a:bodyPr wrap="square" rtlCol="0">
            <a:spAutoFit/>
          </a:bodyPr>
          <a:lstStyle/>
          <a:p>
            <a:r>
              <a:rPr lang="en-US" sz="2000" dirty="0">
                <a:latin typeface="+mj-lt"/>
              </a:rPr>
              <a:t>As for the labels on the containers, for the </a:t>
            </a:r>
            <a:r>
              <a:rPr lang="en-US" sz="2000" dirty="0" smtClean="0">
                <a:latin typeface="+mj-lt"/>
              </a:rPr>
              <a:t>spring waters unlike </a:t>
            </a:r>
            <a:r>
              <a:rPr lang="en-US" sz="2000" dirty="0">
                <a:latin typeface="+mj-lt"/>
              </a:rPr>
              <a:t>natural mineral waters, it is not mandatory to report the chemical composition ... (.. this makes it impossible to check the</a:t>
            </a:r>
          </a:p>
          <a:p>
            <a:r>
              <a:rPr lang="en-US" sz="2000" dirty="0">
                <a:latin typeface="+mj-lt"/>
              </a:rPr>
              <a:t>analytical correspondence)</a:t>
            </a:r>
          </a:p>
          <a:p>
            <a:endParaRPr lang="en-US" sz="2000" dirty="0">
              <a:latin typeface="+mj-lt"/>
            </a:endParaRPr>
          </a:p>
          <a:p>
            <a:r>
              <a:rPr lang="en-US" sz="2000" dirty="0">
                <a:latin typeface="+mj-lt"/>
              </a:rPr>
              <a:t>For spring waters, the recognition of the Ministry of Health is expected, but not the evaluation on the pharmacological, clinical and physiological level:</a:t>
            </a:r>
          </a:p>
          <a:p>
            <a:r>
              <a:rPr lang="en-US" sz="2000" dirty="0">
                <a:latin typeface="+mj-lt"/>
              </a:rPr>
              <a:t>properties favorable to health cannot be attributed to these waters.</a:t>
            </a:r>
          </a:p>
          <a:p>
            <a:endParaRPr lang="en-US" sz="2000" dirty="0">
              <a:latin typeface="+mj-lt"/>
            </a:endParaRPr>
          </a:p>
          <a:p>
            <a:r>
              <a:rPr lang="en-US" sz="2000" dirty="0">
                <a:latin typeface="+mj-lt"/>
              </a:rPr>
              <a:t>As far as the capacity of the containers is concerned, there is no limit for spring waters (they are often packaged in 18.9 liter "</a:t>
            </a:r>
            <a:r>
              <a:rPr lang="en-US" sz="2000" dirty="0" err="1">
                <a:latin typeface="+mj-lt"/>
              </a:rPr>
              <a:t>boccioni</a:t>
            </a:r>
            <a:r>
              <a:rPr lang="en-US" sz="2000" dirty="0">
                <a:latin typeface="+mj-lt"/>
              </a:rPr>
              <a:t>"), while for mineral waters the containers cannot exceed the capacity of two </a:t>
            </a:r>
            <a:r>
              <a:rPr lang="en-US" sz="2000" dirty="0" err="1">
                <a:latin typeface="+mj-lt"/>
              </a:rPr>
              <a:t>litres</a:t>
            </a:r>
            <a:r>
              <a:rPr lang="en-US" sz="2000" dirty="0">
                <a:latin typeface="+mj-lt"/>
              </a:rPr>
              <a:t>.</a:t>
            </a:r>
          </a:p>
          <a:p>
            <a:endParaRPr lang="en-US" sz="2000" dirty="0">
              <a:latin typeface="+mj-lt"/>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268" y="4643021"/>
            <a:ext cx="1088886" cy="1414369"/>
          </a:xfrm>
          <a:prstGeom prst="rect">
            <a:avLst/>
          </a:prstGeom>
        </p:spPr>
      </p:pic>
    </p:spTree>
    <p:extLst>
      <p:ext uri="{BB962C8B-B14F-4D97-AF65-F5344CB8AC3E}">
        <p14:creationId xmlns:p14="http://schemas.microsoft.com/office/powerpoint/2010/main" val="158088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478120" y="1377353"/>
            <a:ext cx="11235760" cy="4558708"/>
          </a:xfrm>
        </p:spPr>
        <p:txBody>
          <a:bodyPr rtlCol="0">
            <a:normAutofit/>
          </a:bodyPr>
          <a:lstStyle/>
          <a:p>
            <a:pPr marL="320040" indent="-320040" eaLnBrk="1" fontAlgn="auto" hangingPunct="1">
              <a:spcAft>
                <a:spcPts val="0"/>
              </a:spcAft>
              <a:buNone/>
              <a:defRPr/>
            </a:pPr>
            <a:r>
              <a:rPr lang="it-IT" b="1" dirty="0">
                <a:latin typeface="+mj-lt"/>
              </a:rPr>
              <a:t>Forme di interazione specifica con costituenti degli alimenti</a:t>
            </a:r>
          </a:p>
          <a:p>
            <a:pPr marL="320040" indent="-320040" eaLnBrk="1" fontAlgn="auto" hangingPunct="1">
              <a:spcAft>
                <a:spcPts val="0"/>
              </a:spcAft>
              <a:buNone/>
              <a:defRPr/>
            </a:pPr>
            <a:endParaRPr lang="it-IT" sz="2400" b="1" dirty="0">
              <a:latin typeface="+mj-lt"/>
            </a:endParaRPr>
          </a:p>
          <a:p>
            <a:pPr marL="320040" indent="-320040" eaLnBrk="1" fontAlgn="auto" hangingPunct="1">
              <a:spcAft>
                <a:spcPts val="0"/>
              </a:spcAft>
              <a:buNone/>
              <a:defRPr/>
            </a:pPr>
            <a:r>
              <a:rPr lang="it-IT" sz="2400" b="1" dirty="0">
                <a:solidFill>
                  <a:schemeClr val="accent2">
                    <a:lumMod val="75000"/>
                  </a:schemeClr>
                </a:solidFill>
                <a:latin typeface="+mj-lt"/>
              </a:rPr>
              <a:t>Lipidi e Sostanze Apolari</a:t>
            </a:r>
          </a:p>
          <a:p>
            <a:pPr marL="320040" indent="-320040" eaLnBrk="1" fontAlgn="auto" hangingPunct="1">
              <a:spcAft>
                <a:spcPts val="0"/>
              </a:spcAft>
              <a:buNone/>
              <a:defRPr/>
            </a:pPr>
            <a:r>
              <a:rPr lang="it-IT" sz="2400" dirty="0">
                <a:latin typeface="+mj-lt"/>
              </a:rPr>
              <a:t>l’interazione di tali composti con le molecole di acqua è sfavorita (DG&gt;0) sopratutto per il contributo entropico (TDS è negativo) in quanto le molecole di acqua formano strutture molto ordinate nell’intorno dei soluti apolari. </a:t>
            </a:r>
            <a:r>
              <a:rPr lang="it-IT" sz="2400" i="1" dirty="0" err="1">
                <a:latin typeface="+mj-lt"/>
              </a:rPr>
              <a:t>Hydrophobic</a:t>
            </a:r>
            <a:r>
              <a:rPr lang="it-IT" sz="2400" i="1" dirty="0">
                <a:latin typeface="+mj-lt"/>
              </a:rPr>
              <a:t> </a:t>
            </a:r>
            <a:r>
              <a:rPr lang="it-IT" sz="2400" i="1" dirty="0" err="1">
                <a:latin typeface="+mj-lt"/>
              </a:rPr>
              <a:t>hydration</a:t>
            </a:r>
            <a:r>
              <a:rPr lang="it-IT" sz="2400" dirty="0">
                <a:latin typeface="+mj-lt"/>
              </a:rPr>
              <a:t> </a:t>
            </a:r>
          </a:p>
        </p:txBody>
      </p:sp>
      <p:sp>
        <p:nvSpPr>
          <p:cNvPr id="9220" name="Segnaposto numero diapositiva 9"/>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2BF427-A7D5-49C9-A73F-60E895A5E762}" type="slidenum">
              <a:rPr lang="it-IT" altLang="en-US" sz="1200">
                <a:solidFill>
                  <a:srgbClr val="898989"/>
                </a:solidFill>
                <a:latin typeface="Times New Roman" panose="02020603050405020304" pitchFamily="18" charset="0"/>
              </a:rPr>
              <a:pPr>
                <a:spcBef>
                  <a:spcPct val="0"/>
                </a:spcBef>
                <a:buFontTx/>
                <a:buNone/>
              </a:pPr>
              <a:t>5</a:t>
            </a:fld>
            <a:endParaRPr lang="it-IT" altLang="en-US" sz="1200">
              <a:solidFill>
                <a:srgbClr val="898989"/>
              </a:solidFill>
              <a:latin typeface="Times New Roman" panose="02020603050405020304" pitchFamily="18" charset="0"/>
            </a:endParaRPr>
          </a:p>
        </p:txBody>
      </p:sp>
      <p:pic>
        <p:nvPicPr>
          <p:cNvPr id="9221"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424114" y="4221163"/>
            <a:ext cx="56483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424113" y="5949951"/>
            <a:ext cx="46085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Gruppo 14"/>
          <p:cNvGrpSpPr>
            <a:grpSpLocks/>
          </p:cNvGrpSpPr>
          <p:nvPr/>
        </p:nvGrpSpPr>
        <p:grpSpPr bwMode="auto">
          <a:xfrm>
            <a:off x="9296400" y="5790406"/>
            <a:ext cx="1266825" cy="538163"/>
            <a:chOff x="7543800" y="6019800"/>
            <a:chExt cx="1266530" cy="538490"/>
          </a:xfrm>
        </p:grpSpPr>
        <p:pic>
          <p:nvPicPr>
            <p:cNvPr id="92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CasellaDiTesto 18"/>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01921" y="1232493"/>
            <a:ext cx="11235760" cy="4558708"/>
          </a:xfrm>
        </p:spPr>
        <p:txBody>
          <a:bodyPr rtlCol="0">
            <a:normAutofit/>
          </a:bodyPr>
          <a:lstStyle/>
          <a:p>
            <a:pPr marL="320040" indent="-320040" eaLnBrk="1" fontAlgn="auto" hangingPunct="1">
              <a:spcAft>
                <a:spcPts val="0"/>
              </a:spcAft>
              <a:buNone/>
              <a:defRPr/>
            </a:pPr>
            <a:r>
              <a:rPr lang="it-IT" sz="2200" b="1" dirty="0">
                <a:solidFill>
                  <a:schemeClr val="accent2">
                    <a:lumMod val="75000"/>
                  </a:schemeClr>
                </a:solidFill>
                <a:latin typeface="+mj-lt"/>
              </a:rPr>
              <a:t>Lipidi e Sostanze Apolari</a:t>
            </a:r>
          </a:p>
          <a:p>
            <a:pPr marL="320040" indent="-320040" eaLnBrk="1" fontAlgn="auto" hangingPunct="1">
              <a:spcAft>
                <a:spcPts val="0"/>
              </a:spcAft>
              <a:buNone/>
              <a:defRPr/>
            </a:pPr>
            <a:r>
              <a:rPr lang="it-IT" sz="2200" dirty="0">
                <a:latin typeface="+mj-lt"/>
              </a:rPr>
              <a:t>formazione di complessi di associazione tra soluti apolari in acqua al fine di minimizzare la superficie di interazione. </a:t>
            </a:r>
          </a:p>
          <a:p>
            <a:pPr marL="320040" indent="-320040" eaLnBrk="1" fontAlgn="auto" hangingPunct="1">
              <a:spcAft>
                <a:spcPts val="0"/>
              </a:spcAft>
              <a:buNone/>
              <a:defRPr/>
            </a:pPr>
            <a:r>
              <a:rPr lang="it-IT" sz="2200" i="1" dirty="0" err="1">
                <a:latin typeface="+mj-lt"/>
              </a:rPr>
              <a:t>Hydrophobic</a:t>
            </a:r>
            <a:r>
              <a:rPr lang="it-IT" sz="2200" i="1" dirty="0">
                <a:latin typeface="+mj-lt"/>
              </a:rPr>
              <a:t> </a:t>
            </a:r>
            <a:r>
              <a:rPr lang="it-IT" sz="2200" i="1" dirty="0" err="1">
                <a:latin typeface="+mj-lt"/>
              </a:rPr>
              <a:t>interaction</a:t>
            </a:r>
            <a:r>
              <a:rPr lang="it-IT" sz="2200" dirty="0">
                <a:latin typeface="+mj-lt"/>
              </a:rPr>
              <a:t> </a:t>
            </a:r>
          </a:p>
          <a:p>
            <a:pPr marL="320040" indent="-320040" eaLnBrk="1" fontAlgn="auto" hangingPunct="1">
              <a:spcAft>
                <a:spcPts val="0"/>
              </a:spcAft>
              <a:buNone/>
              <a:defRPr/>
            </a:pPr>
            <a:endParaRPr lang="it-IT" sz="2200" dirty="0">
              <a:latin typeface="+mj-lt"/>
            </a:endParaRPr>
          </a:p>
          <a:p>
            <a:pPr marL="320040" indent="-320040" eaLnBrk="1" fontAlgn="auto" hangingPunct="1">
              <a:spcAft>
                <a:spcPts val="0"/>
              </a:spcAft>
              <a:buNone/>
              <a:defRPr/>
            </a:pPr>
            <a:endParaRPr lang="it-IT" sz="2200" dirty="0">
              <a:latin typeface="+mj-lt"/>
            </a:endParaRPr>
          </a:p>
          <a:p>
            <a:pPr marL="320040" indent="-320040" eaLnBrk="1" fontAlgn="auto" hangingPunct="1">
              <a:spcAft>
                <a:spcPts val="0"/>
              </a:spcAft>
              <a:buNone/>
              <a:defRPr/>
            </a:pPr>
            <a:endParaRPr lang="it-IT" sz="2200" dirty="0">
              <a:latin typeface="+mj-lt"/>
            </a:endParaRPr>
          </a:p>
          <a:p>
            <a:pPr marL="320040" indent="-320040" eaLnBrk="1" fontAlgn="auto" hangingPunct="1">
              <a:spcAft>
                <a:spcPts val="0"/>
              </a:spcAft>
              <a:buNone/>
              <a:defRPr/>
            </a:pPr>
            <a:endParaRPr lang="it-IT" sz="2200" dirty="0">
              <a:latin typeface="+mj-lt"/>
            </a:endParaRPr>
          </a:p>
          <a:p>
            <a:pPr marL="320040" indent="-320040" eaLnBrk="1" fontAlgn="auto" hangingPunct="1">
              <a:spcAft>
                <a:spcPts val="0"/>
              </a:spcAft>
              <a:buNone/>
              <a:defRPr/>
            </a:pPr>
            <a:endParaRPr lang="it-IT" sz="2200" dirty="0">
              <a:latin typeface="+mj-lt"/>
            </a:endParaRPr>
          </a:p>
          <a:p>
            <a:pPr marL="320040" indent="-320040" eaLnBrk="1" fontAlgn="auto" hangingPunct="1">
              <a:spcBef>
                <a:spcPct val="0"/>
              </a:spcBef>
              <a:spcAft>
                <a:spcPts val="0"/>
              </a:spcAft>
              <a:buNone/>
              <a:defRPr/>
            </a:pPr>
            <a:r>
              <a:rPr lang="it-IT" sz="2000" dirty="0">
                <a:latin typeface="+mj-lt"/>
              </a:rPr>
              <a:t>Complessi definiti </a:t>
            </a:r>
            <a:r>
              <a:rPr lang="it-IT" sz="2000" i="1" dirty="0" err="1">
                <a:latin typeface="+mj-lt"/>
              </a:rPr>
              <a:t>clathrate</a:t>
            </a:r>
            <a:r>
              <a:rPr lang="it-IT" sz="2000" i="1" dirty="0">
                <a:latin typeface="+mj-lt"/>
              </a:rPr>
              <a:t> </a:t>
            </a:r>
            <a:r>
              <a:rPr lang="it-IT" sz="2000" i="1" dirty="0" err="1">
                <a:latin typeface="+mj-lt"/>
              </a:rPr>
              <a:t>hydrates</a:t>
            </a:r>
            <a:r>
              <a:rPr lang="it-IT" sz="2000" dirty="0" smtClean="0">
                <a:latin typeface="+mj-lt"/>
              </a:rPr>
              <a:t>, si </a:t>
            </a:r>
            <a:r>
              <a:rPr lang="it-IT" sz="2000" dirty="0">
                <a:latin typeface="+mj-lt"/>
              </a:rPr>
              <a:t>osservano negli alimenti per</a:t>
            </a:r>
          </a:p>
          <a:p>
            <a:pPr marL="320040" indent="-320040" eaLnBrk="1" fontAlgn="auto" hangingPunct="1">
              <a:spcBef>
                <a:spcPct val="0"/>
              </a:spcBef>
              <a:spcAft>
                <a:spcPts val="0"/>
              </a:spcAft>
              <a:buNone/>
              <a:defRPr/>
            </a:pPr>
            <a:r>
              <a:rPr lang="it-IT" sz="2000" dirty="0">
                <a:latin typeface="+mj-lt"/>
              </a:rPr>
              <a:t>piccole molecole (ammine, sali di ammonio </a:t>
            </a:r>
            <a:r>
              <a:rPr lang="it-IT" sz="2000" dirty="0" smtClean="0">
                <a:latin typeface="+mj-lt"/>
              </a:rPr>
              <a:t>e </a:t>
            </a:r>
            <a:r>
              <a:rPr lang="it-IT" sz="2000" dirty="0" err="1" smtClean="0">
                <a:latin typeface="+mj-lt"/>
              </a:rPr>
              <a:t>sulfoni</a:t>
            </a:r>
            <a:r>
              <a:rPr lang="it-IT" sz="2000" dirty="0">
                <a:latin typeface="+mj-lt"/>
              </a:rPr>
              <a:t>) e per </a:t>
            </a:r>
            <a:endParaRPr lang="it-IT" sz="2000" dirty="0" smtClean="0">
              <a:latin typeface="+mj-lt"/>
            </a:endParaRPr>
          </a:p>
          <a:p>
            <a:pPr marL="320040" indent="-320040" eaLnBrk="1" fontAlgn="auto" hangingPunct="1">
              <a:spcBef>
                <a:spcPct val="0"/>
              </a:spcBef>
              <a:spcAft>
                <a:spcPts val="0"/>
              </a:spcAft>
              <a:buNone/>
              <a:defRPr/>
            </a:pPr>
            <a:r>
              <a:rPr lang="it-IT" sz="2000" dirty="0" smtClean="0">
                <a:latin typeface="+mj-lt"/>
              </a:rPr>
              <a:t>strutture proteiche (</a:t>
            </a:r>
            <a:r>
              <a:rPr lang="it-IT" sz="2000" dirty="0">
                <a:latin typeface="+mj-lt"/>
              </a:rPr>
              <a:t>proteine globulari) complesse.</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165" y="3190875"/>
            <a:ext cx="496728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700100" y="2971800"/>
            <a:ext cx="46085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noChangeArrowheads="1"/>
          </p:cNvPicPr>
          <p:nvPr/>
        </p:nvPicPr>
        <p:blipFill>
          <a:blip r:embed="rId4">
            <a:lum contrast="12000"/>
            <a:extLst>
              <a:ext uri="{28A0092B-C50C-407E-A947-70E740481C1C}">
                <a14:useLocalDpi xmlns:a14="http://schemas.microsoft.com/office/drawing/2010/main" val="0"/>
              </a:ext>
            </a:extLst>
          </a:blip>
          <a:srcRect l="9302" r="9096"/>
          <a:stretch>
            <a:fillRect/>
          </a:stretch>
        </p:blipFill>
        <p:spPr bwMode="auto">
          <a:xfrm>
            <a:off x="8825155" y="1828800"/>
            <a:ext cx="3101337" cy="487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uppo 12"/>
          <p:cNvGrpSpPr>
            <a:grpSpLocks/>
          </p:cNvGrpSpPr>
          <p:nvPr/>
        </p:nvGrpSpPr>
        <p:grpSpPr bwMode="auto">
          <a:xfrm>
            <a:off x="6019801" y="5791201"/>
            <a:ext cx="1266825" cy="538163"/>
            <a:chOff x="7543800" y="6019800"/>
            <a:chExt cx="1266530" cy="538490"/>
          </a:xfrm>
        </p:grpSpPr>
        <p:pic>
          <p:nvPicPr>
            <p:cNvPr id="102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asellaDiTesto 17"/>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p:txBody>
          <a:bodyPr rtlCol="0">
            <a:normAutofit/>
          </a:bodyPr>
          <a:lstStyle/>
          <a:p>
            <a:pPr marL="320040" indent="-320040" eaLnBrk="1" fontAlgn="auto" hangingPunct="1">
              <a:spcAft>
                <a:spcPts val="0"/>
              </a:spcAft>
              <a:buNone/>
              <a:defRPr/>
            </a:pPr>
            <a:r>
              <a:rPr lang="it-IT" sz="2200" b="1" dirty="0">
                <a:solidFill>
                  <a:schemeClr val="accent2">
                    <a:lumMod val="75000"/>
                  </a:schemeClr>
                </a:solidFill>
              </a:rPr>
              <a:t>Lipidi e Sostanze Apolari</a:t>
            </a:r>
          </a:p>
        </p:txBody>
      </p:sp>
      <p:sp>
        <p:nvSpPr>
          <p:cNvPr id="11268" name="Segnaposto numero diapositiva 9"/>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AC1588-9E1C-45A4-90EF-4D2A01104BD6}" type="slidenum">
              <a:rPr lang="it-IT" altLang="en-US" sz="1200">
                <a:solidFill>
                  <a:srgbClr val="898989"/>
                </a:solidFill>
                <a:latin typeface="Times New Roman" panose="02020603050405020304" pitchFamily="18" charset="0"/>
              </a:rPr>
              <a:pPr>
                <a:spcBef>
                  <a:spcPct val="0"/>
                </a:spcBef>
                <a:buFontTx/>
                <a:buNone/>
              </a:pPr>
              <a:t>7</a:t>
            </a:fld>
            <a:endParaRPr lang="it-IT" altLang="en-US" sz="1200">
              <a:solidFill>
                <a:srgbClr val="898989"/>
              </a:solidFill>
              <a:latin typeface="Times New Roman" panose="02020603050405020304" pitchFamily="18" charset="0"/>
            </a:endParaRPr>
          </a:p>
        </p:txBody>
      </p:sp>
      <p:pic>
        <p:nvPicPr>
          <p:cNvPr id="112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609" y="990600"/>
            <a:ext cx="44100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88" y="3810000"/>
            <a:ext cx="5813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4" name="Gruppo 11"/>
          <p:cNvGrpSpPr>
            <a:grpSpLocks/>
          </p:cNvGrpSpPr>
          <p:nvPr/>
        </p:nvGrpSpPr>
        <p:grpSpPr bwMode="auto">
          <a:xfrm>
            <a:off x="10444416" y="5458618"/>
            <a:ext cx="1266825" cy="538163"/>
            <a:chOff x="7543800" y="6019800"/>
            <a:chExt cx="1266530" cy="538490"/>
          </a:xfrm>
        </p:grpSpPr>
        <p:pic>
          <p:nvPicPr>
            <p:cNvPr id="112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19800"/>
              <a:ext cx="1266530" cy="2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asellaDiTesto 17"/>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rtlCol="0">
            <a:normAutofit/>
          </a:bodyPr>
          <a:lstStyle/>
          <a:p>
            <a:pPr marL="320040" indent="-320040" eaLnBrk="1" fontAlgn="auto" hangingPunct="1">
              <a:spcAft>
                <a:spcPts val="0"/>
              </a:spcAft>
              <a:buNone/>
              <a:defRPr/>
            </a:pPr>
            <a:r>
              <a:rPr lang="it-IT" sz="2200" b="1" dirty="0">
                <a:solidFill>
                  <a:schemeClr val="accent2">
                    <a:lumMod val="75000"/>
                  </a:schemeClr>
                </a:solidFill>
              </a:rPr>
              <a:t>Lipidi e Sostanze Apolari</a:t>
            </a:r>
          </a:p>
        </p:txBody>
      </p:sp>
      <p:sp>
        <p:nvSpPr>
          <p:cNvPr id="12292" name="Segnaposto numero diapositiva 10"/>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BBC1B7-7436-44E8-9220-91AB9838A1FC}" type="slidenum">
              <a:rPr lang="it-IT" altLang="en-US" sz="1200">
                <a:solidFill>
                  <a:srgbClr val="898989"/>
                </a:solidFill>
                <a:latin typeface="Times New Roman" panose="02020603050405020304" pitchFamily="18" charset="0"/>
              </a:rPr>
              <a:pPr>
                <a:spcBef>
                  <a:spcPct val="0"/>
                </a:spcBef>
                <a:buFontTx/>
                <a:buNone/>
              </a:pPr>
              <a:t>8</a:t>
            </a:fld>
            <a:endParaRPr lang="it-IT" altLang="en-US" sz="1200">
              <a:solidFill>
                <a:srgbClr val="898989"/>
              </a:solidFill>
              <a:latin typeface="Times New Roman" panose="02020603050405020304" pitchFamily="18" charset="0"/>
            </a:endParaRPr>
          </a:p>
        </p:txBody>
      </p:sp>
      <p:pic>
        <p:nvPicPr>
          <p:cNvPr id="122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165" y="685800"/>
            <a:ext cx="36782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val 10"/>
          <p:cNvSpPr>
            <a:spLocks noChangeArrowheads="1"/>
          </p:cNvSpPr>
          <p:nvPr/>
        </p:nvSpPr>
        <p:spPr bwMode="auto">
          <a:xfrm>
            <a:off x="7162800" y="2362201"/>
            <a:ext cx="1296988" cy="792163"/>
          </a:xfrm>
          <a:prstGeom prst="ellipse">
            <a:avLst/>
          </a:prstGeom>
          <a:solidFill>
            <a:srgbClr val="00FF00">
              <a:alpha val="3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pic>
        <p:nvPicPr>
          <p:cNvPr id="12295" name="Picture 1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100" y="4880409"/>
            <a:ext cx="8123498" cy="14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9" name="Gruppo 12"/>
          <p:cNvGrpSpPr>
            <a:grpSpLocks/>
          </p:cNvGrpSpPr>
          <p:nvPr/>
        </p:nvGrpSpPr>
        <p:grpSpPr bwMode="auto">
          <a:xfrm>
            <a:off x="417285" y="3886200"/>
            <a:ext cx="1310012" cy="538163"/>
            <a:chOff x="7543800" y="6019800"/>
            <a:chExt cx="1309707" cy="538490"/>
          </a:xfrm>
        </p:grpSpPr>
        <p:pic>
          <p:nvPicPr>
            <p:cNvPr id="123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019800"/>
              <a:ext cx="1309707" cy="22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455" y="6249141"/>
              <a:ext cx="798017" cy="27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499" y="6249141"/>
              <a:ext cx="344091" cy="3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asellaDiTesto 19"/>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5610" y="381000"/>
            <a:ext cx="6600826" cy="1754326"/>
          </a:xfrm>
          <a:prstGeom prst="rect">
            <a:avLst/>
          </a:prstGeom>
          <a:noFill/>
          <a:ln w="9525">
            <a:noFill/>
            <a:miter lim="800000"/>
            <a:headEnd/>
            <a:tailEnd/>
          </a:ln>
          <a:effectLst/>
        </p:spPr>
        <p:txBody>
          <a:bodyPr wrap="square">
            <a:spAutoFit/>
          </a:bodyPr>
          <a:lstStyle/>
          <a:p>
            <a:pPr eaLnBrk="1" hangingPunct="1">
              <a:defRPr/>
            </a:pPr>
            <a:r>
              <a:rPr lang="it-IT" sz="2800" b="1" dirty="0" smtClean="0">
                <a:solidFill>
                  <a:schemeClr val="accent2">
                    <a:lumMod val="75000"/>
                  </a:schemeClr>
                </a:solidFill>
                <a:latin typeface="+mj-lt"/>
              </a:rPr>
              <a:t>ATTIVITA</a:t>
            </a:r>
            <a:r>
              <a:rPr lang="it-IT" sz="2800" b="1" dirty="0">
                <a:solidFill>
                  <a:schemeClr val="accent2">
                    <a:lumMod val="75000"/>
                  </a:schemeClr>
                </a:solidFill>
                <a:latin typeface="+mj-lt"/>
              </a:rPr>
              <a:t>’ DELL’ACQUA</a:t>
            </a:r>
          </a:p>
          <a:p>
            <a:pPr eaLnBrk="1" hangingPunct="1">
              <a:defRPr/>
            </a:pPr>
            <a:r>
              <a:rPr lang="it-IT" sz="2000" dirty="0">
                <a:latin typeface="+mj-lt"/>
              </a:rPr>
              <a:t>Indicata con la sigla </a:t>
            </a:r>
            <a:r>
              <a:rPr lang="it-IT" sz="2000" b="1" i="1" dirty="0" err="1">
                <a:latin typeface="+mj-lt"/>
              </a:rPr>
              <a:t>a</a:t>
            </a:r>
            <a:r>
              <a:rPr lang="it-IT" sz="2000" b="1" i="1" baseline="-25000" dirty="0" err="1">
                <a:latin typeface="+mj-lt"/>
              </a:rPr>
              <a:t>w</a:t>
            </a:r>
            <a:r>
              <a:rPr lang="it-IT" sz="2000" dirty="0">
                <a:latin typeface="+mj-lt"/>
              </a:rPr>
              <a:t> (water </a:t>
            </a:r>
            <a:r>
              <a:rPr lang="it-IT" sz="2000" dirty="0" err="1">
                <a:latin typeface="+mj-lt"/>
              </a:rPr>
              <a:t>activity</a:t>
            </a:r>
            <a:r>
              <a:rPr lang="it-IT" sz="2000" dirty="0">
                <a:latin typeface="+mj-lt"/>
              </a:rPr>
              <a:t>) rappresenta quella percentuale di acqua non legata che funge da mezzo di riproduzione batterica, da solvente per reazioni chimiche desiderabili oppure no.</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l="37801" t="20708" r="35728" b="4646"/>
          <a:stretch>
            <a:fillRect/>
          </a:stretch>
        </p:blipFill>
        <p:spPr bwMode="auto">
          <a:xfrm>
            <a:off x="6781800" y="533401"/>
            <a:ext cx="3403800" cy="59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g012"/>
          <p:cNvPicPr>
            <a:picLocks noChangeAspect="1" noChangeArrowheads="1"/>
          </p:cNvPicPr>
          <p:nvPr/>
        </p:nvPicPr>
        <p:blipFill>
          <a:blip r:embed="rId3">
            <a:extLst>
              <a:ext uri="{28A0092B-C50C-407E-A947-70E740481C1C}">
                <a14:useLocalDpi xmlns:a14="http://schemas.microsoft.com/office/drawing/2010/main" val="0"/>
              </a:ext>
            </a:extLst>
          </a:blip>
          <a:srcRect l="3381" t="17784" r="5270" b="3949"/>
          <a:stretch>
            <a:fillRect/>
          </a:stretch>
        </p:blipFill>
        <p:spPr bwMode="auto">
          <a:xfrm>
            <a:off x="813365" y="2667000"/>
            <a:ext cx="58149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304800" y="5954137"/>
            <a:ext cx="655949" cy="584775"/>
          </a:xfrm>
          <a:prstGeom prst="rect">
            <a:avLst/>
          </a:prstGeom>
          <a:solidFill>
            <a:srgbClr val="FF0000"/>
          </a:solidFill>
          <a:ln>
            <a:noFill/>
          </a:ln>
        </p:spPr>
        <p:style>
          <a:lnRef idx="0">
            <a:schemeClr val="dk1"/>
          </a:lnRef>
          <a:fillRef idx="3">
            <a:schemeClr val="dk1"/>
          </a:fillRef>
          <a:effectRef idx="3">
            <a:schemeClr val="dk1"/>
          </a:effectRef>
          <a:fontRef idx="minor">
            <a:schemeClr val="lt1"/>
          </a:fontRef>
        </p:style>
        <p:txBody>
          <a:bodyPr wrap="none" rtlCol="0">
            <a:spAutoFit/>
          </a:bodyPr>
          <a:lstStyle/>
          <a:p>
            <a:r>
              <a:rPr lang="en-US" sz="3200" b="1" dirty="0" smtClean="0">
                <a:latin typeface="+mj-lt"/>
              </a:rPr>
              <a:t>U1</a:t>
            </a:r>
            <a:endParaRPr lang="en-US" sz="3200" b="1" dirty="0">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21130_com_Template_Logocolo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20221130_com_Template_Logocolore</Template>
  <TotalTime>858</TotalTime>
  <Words>2694</Words>
  <Application>Microsoft Office PowerPoint</Application>
  <PresentationFormat>Widescreen</PresentationFormat>
  <Paragraphs>324</Paragraphs>
  <Slides>40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40</vt:i4>
      </vt:variant>
    </vt:vector>
  </HeadingPairs>
  <TitlesOfParts>
    <vt:vector size="49" baseType="lpstr">
      <vt:lpstr>Arial</vt:lpstr>
      <vt:lpstr>Calibri</vt:lpstr>
      <vt:lpstr>Cambria Math</vt:lpstr>
      <vt:lpstr>Symbol</vt:lpstr>
      <vt:lpstr>Tahoma</vt:lpstr>
      <vt:lpstr>Times New Roman</vt:lpstr>
      <vt:lpstr>Wingdings</vt:lpstr>
      <vt:lpstr>Wingdings 3</vt:lpstr>
      <vt:lpstr>20221130_com_Template_Logocolore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Scienza e Tecnologia del Farmaco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ACQUA</dc:title>
  <dc:creator>Univesità di Torino</dc:creator>
  <cp:lastModifiedBy>CORDERO</cp:lastModifiedBy>
  <cp:revision>65</cp:revision>
  <dcterms:created xsi:type="dcterms:W3CDTF">2010-04-15T10:09:08Z</dcterms:created>
  <dcterms:modified xsi:type="dcterms:W3CDTF">2024-02-21T11:21:06Z</dcterms:modified>
</cp:coreProperties>
</file>