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2" r:id="rId3"/>
    <p:sldId id="363" r:id="rId4"/>
    <p:sldId id="377" r:id="rId5"/>
    <p:sldId id="378" r:id="rId6"/>
    <p:sldId id="379" r:id="rId7"/>
    <p:sldId id="383" r:id="rId8"/>
    <p:sldId id="384" r:id="rId9"/>
    <p:sldId id="381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85" r:id="rId19"/>
    <p:sldId id="386" r:id="rId20"/>
    <p:sldId id="387" r:id="rId21"/>
    <p:sldId id="388" r:id="rId22"/>
    <p:sldId id="393" r:id="rId23"/>
    <p:sldId id="394" r:id="rId24"/>
    <p:sldId id="395" r:id="rId25"/>
    <p:sldId id="396" r:id="rId26"/>
    <p:sldId id="389" r:id="rId27"/>
    <p:sldId id="390" r:id="rId28"/>
    <p:sldId id="391" r:id="rId29"/>
    <p:sldId id="392" r:id="rId30"/>
    <p:sldId id="397" r:id="rId31"/>
    <p:sldId id="398" r:id="rId32"/>
    <p:sldId id="399" r:id="rId33"/>
    <p:sldId id="400" r:id="rId34"/>
    <p:sldId id="382" r:id="rId35"/>
    <p:sldId id="372" r:id="rId36"/>
    <p:sldId id="401" r:id="rId37"/>
    <p:sldId id="402" r:id="rId38"/>
  </p:sldIdLst>
  <p:sldSz cx="9144000" cy="5143500" type="screen16x9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71"/>
    <a:srgbClr val="CDCD1B"/>
    <a:srgbClr val="70706F"/>
    <a:srgbClr val="536075"/>
    <a:srgbClr val="738AC8"/>
    <a:srgbClr val="B4BCCA"/>
    <a:srgbClr val="7887A0"/>
    <a:srgbClr val="3B4453"/>
    <a:srgbClr val="435FAA"/>
    <a:srgbClr val="00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280" autoAdjust="0"/>
  </p:normalViewPr>
  <p:slideViewPr>
    <p:cSldViewPr>
      <p:cViewPr varScale="1">
        <p:scale>
          <a:sx n="85" d="100"/>
          <a:sy n="85" d="100"/>
        </p:scale>
        <p:origin x="60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8"/>
    </p:cViewPr>
  </p:sorterViewPr>
  <p:notesViewPr>
    <p:cSldViewPr>
      <p:cViewPr varScale="1">
        <p:scale>
          <a:sx n="47" d="100"/>
          <a:sy n="47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3-lar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6\Reckitt_20%20dic%202016\materiali%20vari\16F_BACINI_V4_P1_01_larg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\Desktop\PPT_NL\2017\2017-06-23%20SIRACUSA\lavoro%20bacini%20giu%202017\_MASTER%20BACINI_V5_P1_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292272095142152"/>
          <c:y val="4.8023672242172074E-3"/>
          <c:w val="0.31859696446554503"/>
          <c:h val="0.98599707185530538"/>
        </c:manualLayout>
      </c:layout>
      <c:doughnutChart>
        <c:varyColors val="1"/>
        <c:ser>
          <c:idx val="3"/>
          <c:order val="0"/>
          <c:tx>
            <c:strRef>
              <c:f>'[16F_BACINI_V4_P1_01_large.xlsx]SK1B1'!$U$17:$U$19</c:f>
              <c:strCache>
                <c:ptCount val="1"/>
                <c:pt idx="0">
                  <c:v>Farmacie Best Bacino Farmacie Bacino 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9E0-4930-99E4-E76CF8418A6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E0-4930-99E4-E76CF8418A6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9E0-4930-99E4-E76CF8418A61}"/>
              </c:ext>
            </c:extLst>
          </c:dPt>
          <c:dLbls>
            <c:delete val="1"/>
          </c:dLbls>
          <c:cat>
            <c:strRef>
              <c:f>'[16F_BACINI_V4_P1_01_large.xlsx]SK1B1'!$U$17:$U$19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'[16F_BACINI_V4_P1_01_large.xlsx]SK1B1'!$V$17:$V$19</c:f>
              <c:numCache>
                <c:formatCode>#,##0</c:formatCode>
                <c:ptCount val="3"/>
                <c:pt idx="0">
                  <c:v>232</c:v>
                </c:pt>
                <c:pt idx="1">
                  <c:v>2560</c:v>
                </c:pt>
                <c:pt idx="2">
                  <c:v>3749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0-4930-99E4-E76CF8418A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8976346329065363"/>
          <c:y val="9.9305992722756066E-3"/>
          <c:w val="0.31859696446554453"/>
          <c:h val="0.98599707185530538"/>
        </c:manualLayout>
      </c:layout>
      <c:doughnutChart>
        <c:varyColors val="1"/>
        <c:ser>
          <c:idx val="3"/>
          <c:order val="0"/>
          <c:tx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1F-4874-A682-20E134F245FA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1F-4874-A682-20E134F245F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71F-4874-A682-20E134F245FA}"/>
              </c:ext>
            </c:extLst>
          </c:dPt>
          <c:dLbls>
            <c:delete val="1"/>
          </c:dLbls>
          <c:cat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SK1B1!$V$8:$V$10</c:f>
              <c:numCache>
                <c:formatCode>#,##0</c:formatCode>
                <c:ptCount val="3"/>
                <c:pt idx="0">
                  <c:v>72</c:v>
                </c:pt>
                <c:pt idx="1">
                  <c:v>692</c:v>
                </c:pt>
                <c:pt idx="2">
                  <c:v>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1F-4874-A682-20E134F245F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G1B1!$L$3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G1B1!$L$4:$L$16</c:f>
              <c:numCache>
                <c:formatCode>\+#,##0;\-#,##0</c:formatCode>
                <c:ptCount val="13"/>
                <c:pt idx="0">
                  <c:v>-318.110187968422</c:v>
                </c:pt>
                <c:pt idx="1">
                  <c:v>-4395.5083214111364</c:v>
                </c:pt>
                <c:pt idx="2">
                  <c:v>-4243.2545938628664</c:v>
                </c:pt>
                <c:pt idx="3">
                  <c:v>-12394.037813901443</c:v>
                </c:pt>
                <c:pt idx="4">
                  <c:v>-1928.3530871179209</c:v>
                </c:pt>
                <c:pt idx="5">
                  <c:v>-2738.34782258614</c:v>
                </c:pt>
                <c:pt idx="6">
                  <c:v>-1817.0856978917918</c:v>
                </c:pt>
                <c:pt idx="7">
                  <c:v>-889.30653159261419</c:v>
                </c:pt>
                <c:pt idx="8">
                  <c:v>-14136.4193482142</c:v>
                </c:pt>
                <c:pt idx="9">
                  <c:v>-5771.5593158621923</c:v>
                </c:pt>
                <c:pt idx="10">
                  <c:v>-877.01529942561137</c:v>
                </c:pt>
                <c:pt idx="11">
                  <c:v>-2329.9969228716182</c:v>
                </c:pt>
                <c:pt idx="12">
                  <c:v>4361.1908258073017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E-4A1B-93C4-7D8D7540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G1B1!$K$3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4361.1908258073017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E-4A1B-93C4-7D8D7540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G1B1!$J$3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5E-4A1B-93C4-7D8D75405472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0.20105452264699264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5E-4A1B-93C4-7D8D75405472}"/>
            </c:ext>
          </c:extLst>
        </c:ser>
        <c:ser>
          <c:idx val="1"/>
          <c:order val="2"/>
          <c:tx>
            <c:strRef>
              <c:f>G1B1!$N$3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G1B1!$N$4:$N$16</c:f>
              <c:numCache>
                <c:formatCode>\+0.0%;\-0.0%</c:formatCode>
                <c:ptCount val="13"/>
                <c:pt idx="0">
                  <c:v>5.000000000000001E-3</c:v>
                </c:pt>
                <c:pt idx="1">
                  <c:v>5.000000000000001E-3</c:v>
                </c:pt>
                <c:pt idx="2">
                  <c:v>5.000000000000001E-3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5.000000000000001E-3</c:v>
                </c:pt>
                <c:pt idx="6">
                  <c:v>5.000000000000001E-3</c:v>
                </c:pt>
                <c:pt idx="7">
                  <c:v>5.000000000000001E-3</c:v>
                </c:pt>
                <c:pt idx="8">
                  <c:v>5.000000000000001E-3</c:v>
                </c:pt>
                <c:pt idx="9">
                  <c:v>5.000000000000001E-3</c:v>
                </c:pt>
                <c:pt idx="10">
                  <c:v>5.000000000000001E-3</c:v>
                </c:pt>
                <c:pt idx="11">
                  <c:v>5.000000000000001E-3</c:v>
                </c:pt>
                <c:pt idx="12">
                  <c:v>5.000000000000001E-3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5E-4A1B-93C4-7D8D7540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G2B1!$L$3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G2B1!$L$4:$L$16</c:f>
              <c:numCache>
                <c:formatCode>\+#,##0;\-#,##0</c:formatCode>
                <c:ptCount val="13"/>
                <c:pt idx="0">
                  <c:v>751.78742283304109</c:v>
                </c:pt>
                <c:pt idx="1">
                  <c:v>11318.094273138468</c:v>
                </c:pt>
                <c:pt idx="2">
                  <c:v>13481.127694371733</c:v>
                </c:pt>
                <c:pt idx="3">
                  <c:v>47924.338892379288</c:v>
                </c:pt>
                <c:pt idx="4">
                  <c:v>5765.2602745782406</c:v>
                </c:pt>
                <c:pt idx="5">
                  <c:v>8632.5418419139096</c:v>
                </c:pt>
                <c:pt idx="6">
                  <c:v>4158.7676415939541</c:v>
                </c:pt>
                <c:pt idx="7">
                  <c:v>6229.0083290576003</c:v>
                </c:pt>
                <c:pt idx="8">
                  <c:v>93569.452574171039</c:v>
                </c:pt>
                <c:pt idx="9">
                  <c:v>37227.330975712626</c:v>
                </c:pt>
                <c:pt idx="10">
                  <c:v>5149.9783359801986</c:v>
                </c:pt>
                <c:pt idx="11">
                  <c:v>7644.152147614881</c:v>
                </c:pt>
                <c:pt idx="12">
                  <c:v>11895.734566172196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D-4BC7-BCF4-972365B8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G2B1!$K$3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11318.094273138468</c:v>
                </c:pt>
                <c:pt idx="2">
                  <c:v>13481.127694371733</c:v>
                </c:pt>
                <c:pt idx="3">
                  <c:v>47924.338892379288</c:v>
                </c:pt>
                <c:pt idx="4">
                  <c:v>5765.2602745782406</c:v>
                </c:pt>
                <c:pt idx="5">
                  <c:v>0</c:v>
                </c:pt>
                <c:pt idx="6">
                  <c:v>4158.7676415939541</c:v>
                </c:pt>
                <c:pt idx="7">
                  <c:v>6229.0083290576003</c:v>
                </c:pt>
                <c:pt idx="8">
                  <c:v>93569.452574171039</c:v>
                </c:pt>
                <c:pt idx="9">
                  <c:v>37227.330975712626</c:v>
                </c:pt>
                <c:pt idx="10">
                  <c:v>5149.9783359801986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D-4BC7-BCF4-972365B8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G2B1!$J$3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85D-4BC7-BCF4-972365B80EF5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0.91863391071013289</c:v>
                </c:pt>
                <c:pt idx="2">
                  <c:v>0.84112959012930588</c:v>
                </c:pt>
                <c:pt idx="3">
                  <c:v>0.75049783055696229</c:v>
                </c:pt>
                <c:pt idx="4">
                  <c:v>0.657436606087902</c:v>
                </c:pt>
                <c:pt idx="5">
                  <c:v>-1</c:v>
                </c:pt>
                <c:pt idx="6">
                  <c:v>0.62195610802290058</c:v>
                </c:pt>
                <c:pt idx="7">
                  <c:v>0.67492082482280691</c:v>
                </c:pt>
                <c:pt idx="8">
                  <c:v>0.61483550923151364</c:v>
                </c:pt>
                <c:pt idx="9">
                  <c:v>0.67971217724283539</c:v>
                </c:pt>
                <c:pt idx="10">
                  <c:v>0.61921120101494043</c:v>
                </c:pt>
                <c:pt idx="11">
                  <c:v>-1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5D-4BC7-BCF4-972365B80EF5}"/>
            </c:ext>
          </c:extLst>
        </c:ser>
        <c:ser>
          <c:idx val="1"/>
          <c:order val="2"/>
          <c:tx>
            <c:strRef>
              <c:f>G2B1!$N$3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G2B1!$N$4:$N$16</c:f>
              <c:numCache>
                <c:formatCode>\+0.0%;\-0.0%</c:formatCode>
                <c:ptCount val="13"/>
                <c:pt idx="0">
                  <c:v>0.33250000000000002</c:v>
                </c:pt>
                <c:pt idx="1">
                  <c:v>0.33250000000000002</c:v>
                </c:pt>
                <c:pt idx="2">
                  <c:v>0.33250000000000002</c:v>
                </c:pt>
                <c:pt idx="3">
                  <c:v>0.33250000000000002</c:v>
                </c:pt>
                <c:pt idx="4">
                  <c:v>0.33250000000000002</c:v>
                </c:pt>
                <c:pt idx="5">
                  <c:v>0.33250000000000002</c:v>
                </c:pt>
                <c:pt idx="6">
                  <c:v>0.33250000000000002</c:v>
                </c:pt>
                <c:pt idx="7">
                  <c:v>0.33250000000000002</c:v>
                </c:pt>
                <c:pt idx="8">
                  <c:v>0.33250000000000002</c:v>
                </c:pt>
                <c:pt idx="9">
                  <c:v>0.33250000000000002</c:v>
                </c:pt>
                <c:pt idx="10">
                  <c:v>0.33250000000000002</c:v>
                </c:pt>
                <c:pt idx="11">
                  <c:v>0.33250000000000002</c:v>
                </c:pt>
                <c:pt idx="12">
                  <c:v>0.33250000000000002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5D-4BC7-BCF4-972365B80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  <c:majorUnit val="50000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8976346329065363"/>
          <c:y val="9.9305992722756066E-3"/>
          <c:w val="0.31859696446554453"/>
          <c:h val="0.98599707185530538"/>
        </c:manualLayout>
      </c:layout>
      <c:doughnutChart>
        <c:varyColors val="1"/>
        <c:ser>
          <c:idx val="3"/>
          <c:order val="0"/>
          <c:tx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DC-4C23-BA45-83603C40E4B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DC-4C23-BA45-83603C40E4B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DC-4C23-BA45-83603C40E4B0}"/>
              </c:ext>
            </c:extLst>
          </c:dPt>
          <c:dLbls>
            <c:delete val="1"/>
          </c:dLbls>
          <c:cat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SK1B1!$V$8:$V$10</c:f>
              <c:numCache>
                <c:formatCode>#,##0</c:formatCode>
                <c:ptCount val="3"/>
                <c:pt idx="0">
                  <c:v>130</c:v>
                </c:pt>
                <c:pt idx="1">
                  <c:v>1033</c:v>
                </c:pt>
                <c:pt idx="2">
                  <c:v>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DC-4C23-BA45-83603C40E4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G1B1!$L$3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G1B1!$L$4:$L$16</c:f>
              <c:numCache>
                <c:formatCode>\+#,##0;\-#,##0</c:formatCode>
                <c:ptCount val="13"/>
                <c:pt idx="0">
                  <c:v>513.3044866177479</c:v>
                </c:pt>
                <c:pt idx="1">
                  <c:v>-1188.1971664536104</c:v>
                </c:pt>
                <c:pt idx="2">
                  <c:v>-3269.1051730293984</c:v>
                </c:pt>
                <c:pt idx="3">
                  <c:v>25394.878826806002</c:v>
                </c:pt>
                <c:pt idx="4">
                  <c:v>3335.0167858313871</c:v>
                </c:pt>
                <c:pt idx="5">
                  <c:v>3285.8424096497511</c:v>
                </c:pt>
                <c:pt idx="6">
                  <c:v>1588.3652961790103</c:v>
                </c:pt>
                <c:pt idx="7">
                  <c:v>2274.3182668330064</c:v>
                </c:pt>
                <c:pt idx="8">
                  <c:v>27836.493207326799</c:v>
                </c:pt>
                <c:pt idx="9">
                  <c:v>9861.9927195141499</c:v>
                </c:pt>
                <c:pt idx="10">
                  <c:v>339.5707648673706</c:v>
                </c:pt>
                <c:pt idx="11">
                  <c:v>836.65955239208051</c:v>
                </c:pt>
                <c:pt idx="12">
                  <c:v>961.09485273711107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C-43C5-AFBB-30A393D0F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G1B1!$K$3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G1B1!$K$4:$K$16</c:f>
              <c:numCache>
                <c:formatCode>\+#,##0;\-#,##0</c:formatCode>
                <c:ptCount val="13"/>
                <c:pt idx="0">
                  <c:v>513.3044866177479</c:v>
                </c:pt>
                <c:pt idx="1">
                  <c:v>0</c:v>
                </c:pt>
                <c:pt idx="2">
                  <c:v>0</c:v>
                </c:pt>
                <c:pt idx="3">
                  <c:v>25394.878826806002</c:v>
                </c:pt>
                <c:pt idx="4">
                  <c:v>3335.0167858313871</c:v>
                </c:pt>
                <c:pt idx="5">
                  <c:v>3285.8424096497511</c:v>
                </c:pt>
                <c:pt idx="6">
                  <c:v>1588.3652961790103</c:v>
                </c:pt>
                <c:pt idx="7">
                  <c:v>2274.3182668330064</c:v>
                </c:pt>
                <c:pt idx="8">
                  <c:v>27836.493207326799</c:v>
                </c:pt>
                <c:pt idx="9">
                  <c:v>9861.9927195141499</c:v>
                </c:pt>
                <c:pt idx="10">
                  <c:v>339.5707648673706</c:v>
                </c:pt>
                <c:pt idx="11">
                  <c:v>836.65955239208051</c:v>
                </c:pt>
                <c:pt idx="12">
                  <c:v>961.09485273711107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8C-43C5-AFBB-30A393D0F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G1B1!$J$3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8C-43C5-AFBB-30A393D0F25A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G1B1!$M$4:$M$16</c:f>
              <c:numCache>
                <c:formatCode>\+0.0%;\-0.0%</c:formatCode>
                <c:ptCount val="13"/>
                <c:pt idx="0">
                  <c:v>0.19411434509551118</c:v>
                </c:pt>
                <c:pt idx="1">
                  <c:v>-1</c:v>
                </c:pt>
                <c:pt idx="2">
                  <c:v>-1</c:v>
                </c:pt>
                <c:pt idx="3">
                  <c:v>0.3330442284345958</c:v>
                </c:pt>
                <c:pt idx="4">
                  <c:v>0.31175212670966279</c:v>
                </c:pt>
                <c:pt idx="5">
                  <c:v>0.15516111201872818</c:v>
                </c:pt>
                <c:pt idx="6">
                  <c:v>0.1867856568320212</c:v>
                </c:pt>
                <c:pt idx="7">
                  <c:v>0.22476722077662181</c:v>
                </c:pt>
                <c:pt idx="8">
                  <c:v>0.1673644914970549</c:v>
                </c:pt>
                <c:pt idx="9">
                  <c:v>0.16289824463308311</c:v>
                </c:pt>
                <c:pt idx="10">
                  <c:v>3.6933899580110729E-2</c:v>
                </c:pt>
                <c:pt idx="11">
                  <c:v>4.7453071467951302E-2</c:v>
                </c:pt>
                <c:pt idx="12">
                  <c:v>4.4307271695631867E-2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8C-43C5-AFBB-30A393D0F25A}"/>
            </c:ext>
          </c:extLst>
        </c:ser>
        <c:ser>
          <c:idx val="1"/>
          <c:order val="2"/>
          <c:tx>
            <c:strRef>
              <c:f>G1B1!$N$3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G1B1!$N$4:$N$16</c:f>
              <c:numCache>
                <c:formatCode>\+0.0%;\-0.0%</c:formatCode>
                <c:ptCount val="13"/>
                <c:pt idx="0">
                  <c:v>5.000000000000001E-3</c:v>
                </c:pt>
                <c:pt idx="1">
                  <c:v>5.000000000000001E-3</c:v>
                </c:pt>
                <c:pt idx="2">
                  <c:v>5.000000000000001E-3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5.000000000000001E-3</c:v>
                </c:pt>
                <c:pt idx="6">
                  <c:v>5.000000000000001E-3</c:v>
                </c:pt>
                <c:pt idx="7">
                  <c:v>5.000000000000001E-3</c:v>
                </c:pt>
                <c:pt idx="8">
                  <c:v>5.000000000000001E-3</c:v>
                </c:pt>
                <c:pt idx="9">
                  <c:v>5.000000000000001E-3</c:v>
                </c:pt>
                <c:pt idx="10">
                  <c:v>5.000000000000001E-3</c:v>
                </c:pt>
                <c:pt idx="11">
                  <c:v>5.000000000000001E-3</c:v>
                </c:pt>
                <c:pt idx="12">
                  <c:v>5.000000000000001E-3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8C-43C5-AFBB-30A393D0F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G2B1!$L$3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G2B1!$L$4:$L$16</c:f>
              <c:numCache>
                <c:formatCode>\+#,##0;\-#,##0</c:formatCode>
                <c:ptCount val="13"/>
                <c:pt idx="0">
                  <c:v>1212.7523849990075</c:v>
                </c:pt>
                <c:pt idx="1">
                  <c:v>9323.7192728818045</c:v>
                </c:pt>
                <c:pt idx="2">
                  <c:v>7757.8935216151913</c:v>
                </c:pt>
                <c:pt idx="3">
                  <c:v>53320.695125603423</c:v>
                </c:pt>
                <c:pt idx="4">
                  <c:v>6825.0586370990186</c:v>
                </c:pt>
                <c:pt idx="5">
                  <c:v>8182.6954857464116</c:v>
                </c:pt>
                <c:pt idx="6">
                  <c:v>4408.8586887624588</c:v>
                </c:pt>
                <c:pt idx="7">
                  <c:v>6324.3944402473608</c:v>
                </c:pt>
                <c:pt idx="8">
                  <c:v>83831.677069912199</c:v>
                </c:pt>
                <c:pt idx="9">
                  <c:v>30593.637961703775</c:v>
                </c:pt>
                <c:pt idx="10">
                  <c:v>3656.362049037647</c:v>
                </c:pt>
                <c:pt idx="11">
                  <c:v>4638.5290270520345</c:v>
                </c:pt>
                <c:pt idx="12">
                  <c:v>10244.536960182581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0-46EE-9E5F-88BD7ECF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G2B1!$K$3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9323.7192728818045</c:v>
                </c:pt>
                <c:pt idx="2">
                  <c:v>0</c:v>
                </c:pt>
                <c:pt idx="3">
                  <c:v>53320.695125603423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6324.3944402473608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A0-46EE-9E5F-88BD7ECF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G2B1!$J$3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DA0-46EE-9E5F-88BD7ECFE7B5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0.60045015865075468</c:v>
                </c:pt>
                <c:pt idx="2">
                  <c:v>-1</c:v>
                </c:pt>
                <c:pt idx="3">
                  <c:v>0.52457430098356217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0.51032533548088321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6EE-9E5F-88BD7ECFE7B5}"/>
            </c:ext>
          </c:extLst>
        </c:ser>
        <c:ser>
          <c:idx val="1"/>
          <c:order val="2"/>
          <c:tx>
            <c:strRef>
              <c:f>G2B1!$N$3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G2B1!$N$4:$N$16</c:f>
              <c:numCache>
                <c:formatCode>\+0.0%;\-0.0%</c:formatCode>
                <c:ptCount val="13"/>
                <c:pt idx="0">
                  <c:v>0.33250000000000002</c:v>
                </c:pt>
                <c:pt idx="1">
                  <c:v>0.33250000000000002</c:v>
                </c:pt>
                <c:pt idx="2">
                  <c:v>0.33250000000000002</c:v>
                </c:pt>
                <c:pt idx="3">
                  <c:v>0.33250000000000002</c:v>
                </c:pt>
                <c:pt idx="4">
                  <c:v>0.33250000000000002</c:v>
                </c:pt>
                <c:pt idx="5">
                  <c:v>0.33250000000000002</c:v>
                </c:pt>
                <c:pt idx="6">
                  <c:v>0.33250000000000002</c:v>
                </c:pt>
                <c:pt idx="7">
                  <c:v>0.33250000000000002</c:v>
                </c:pt>
                <c:pt idx="8">
                  <c:v>0.33250000000000002</c:v>
                </c:pt>
                <c:pt idx="9">
                  <c:v>0.33250000000000002</c:v>
                </c:pt>
                <c:pt idx="10">
                  <c:v>0.33250000000000002</c:v>
                </c:pt>
                <c:pt idx="11">
                  <c:v>0.33250000000000002</c:v>
                </c:pt>
                <c:pt idx="12">
                  <c:v>0.33250000000000002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6EE-9E5F-88BD7ECF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  <c:majorUnit val="50000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8976346329065363"/>
          <c:y val="9.9305992722756066E-3"/>
          <c:w val="0.31859696446554453"/>
          <c:h val="0.98599707185530538"/>
        </c:manualLayout>
      </c:layout>
      <c:doughnutChart>
        <c:varyColors val="1"/>
        <c:ser>
          <c:idx val="3"/>
          <c:order val="0"/>
          <c:tx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438-4D63-AB6D-43A9FF6E4B0A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38-4D63-AB6D-43A9FF6E4B0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438-4D63-AB6D-43A9FF6E4B0A}"/>
              </c:ext>
            </c:extLst>
          </c:dPt>
          <c:dLbls>
            <c:delete val="1"/>
          </c:dLbls>
          <c:cat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SK1B1!$V$8:$V$10</c:f>
              <c:numCache>
                <c:formatCode>#,##0</c:formatCode>
                <c:ptCount val="3"/>
                <c:pt idx="0">
                  <c:v>148</c:v>
                </c:pt>
                <c:pt idx="1">
                  <c:v>1346</c:v>
                </c:pt>
                <c:pt idx="2">
                  <c:v>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38-4D63-AB6D-43A9FF6E4B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G1B1!$L$3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G1B1!$L$4:$L$16</c:f>
              <c:numCache>
                <c:formatCode>\+#,##0;\-#,##0</c:formatCode>
                <c:ptCount val="13"/>
                <c:pt idx="0">
                  <c:v>303.36459872004252</c:v>
                </c:pt>
                <c:pt idx="1">
                  <c:v>1317.8507736149077</c:v>
                </c:pt>
                <c:pt idx="2">
                  <c:v>-338.79996123812089</c:v>
                </c:pt>
                <c:pt idx="3">
                  <c:v>24090.863465024071</c:v>
                </c:pt>
                <c:pt idx="4">
                  <c:v>3203.042298236749</c:v>
                </c:pt>
                <c:pt idx="5">
                  <c:v>3369.7728345888463</c:v>
                </c:pt>
                <c:pt idx="6">
                  <c:v>1905.2968853019047</c:v>
                </c:pt>
                <c:pt idx="7">
                  <c:v>2044.7338889308376</c:v>
                </c:pt>
                <c:pt idx="8">
                  <c:v>18859.435408018355</c:v>
                </c:pt>
                <c:pt idx="9">
                  <c:v>7885.8660005464917</c:v>
                </c:pt>
                <c:pt idx="10">
                  <c:v>-52.784350058538621</c:v>
                </c:pt>
                <c:pt idx="11">
                  <c:v>1032.0537113563842</c:v>
                </c:pt>
                <c:pt idx="12">
                  <c:v>-3088.0388513270809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B-4C59-B28D-F51AFC081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G1B1!$K$3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G1B1!$K$4:$K$16</c:f>
              <c:numCache>
                <c:formatCode>\+#,##0;\-#,##0</c:formatCode>
                <c:ptCount val="13"/>
                <c:pt idx="0">
                  <c:v>303.36459872004252</c:v>
                </c:pt>
                <c:pt idx="1">
                  <c:v>1317.8507736149077</c:v>
                </c:pt>
                <c:pt idx="2">
                  <c:v>0</c:v>
                </c:pt>
                <c:pt idx="3">
                  <c:v>24090.863465024071</c:v>
                </c:pt>
                <c:pt idx="4">
                  <c:v>3203.042298236749</c:v>
                </c:pt>
                <c:pt idx="5">
                  <c:v>3369.7728345888463</c:v>
                </c:pt>
                <c:pt idx="6">
                  <c:v>1905.2968853019047</c:v>
                </c:pt>
                <c:pt idx="7">
                  <c:v>2044.7338889308376</c:v>
                </c:pt>
                <c:pt idx="8">
                  <c:v>18859.435408018355</c:v>
                </c:pt>
                <c:pt idx="9">
                  <c:v>7885.8660005464917</c:v>
                </c:pt>
                <c:pt idx="10">
                  <c:v>0</c:v>
                </c:pt>
                <c:pt idx="11">
                  <c:v>1032.0537113563842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B-4C59-B28D-F51AFC081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G1B1!$J$3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81B-4C59-B28D-F51AFC0811C9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G1B1!$M$4:$M$16</c:f>
              <c:numCache>
                <c:formatCode>\+0.0%;\-0.0%</c:formatCode>
                <c:ptCount val="13"/>
                <c:pt idx="0">
                  <c:v>0.11472220083974527</c:v>
                </c:pt>
                <c:pt idx="1">
                  <c:v>7.8837313002039444E-2</c:v>
                </c:pt>
                <c:pt idx="2">
                  <c:v>-1</c:v>
                </c:pt>
                <c:pt idx="3">
                  <c:v>0.31594256029932222</c:v>
                </c:pt>
                <c:pt idx="4">
                  <c:v>0.29941535906464178</c:v>
                </c:pt>
                <c:pt idx="5">
                  <c:v>0.15912439949335266</c:v>
                </c:pt>
                <c:pt idx="6">
                  <c:v>0.22405559416164178</c:v>
                </c:pt>
                <c:pt idx="7">
                  <c:v>0.20207776551992307</c:v>
                </c:pt>
                <c:pt idx="8">
                  <c:v>0.11339071317193627</c:v>
                </c:pt>
                <c:pt idx="9">
                  <c:v>0.13025701452393901</c:v>
                </c:pt>
                <c:pt idx="10">
                  <c:v>-1</c:v>
                </c:pt>
                <c:pt idx="11">
                  <c:v>5.8535300748957964E-2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B-4C59-B28D-F51AFC0811C9}"/>
            </c:ext>
          </c:extLst>
        </c:ser>
        <c:ser>
          <c:idx val="1"/>
          <c:order val="2"/>
          <c:tx>
            <c:strRef>
              <c:f>G1B1!$N$3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G1B1!$N$4:$N$16</c:f>
              <c:numCache>
                <c:formatCode>\+0.0%;\-0.0%</c:formatCode>
                <c:ptCount val="13"/>
                <c:pt idx="0">
                  <c:v>5.000000000000001E-3</c:v>
                </c:pt>
                <c:pt idx="1">
                  <c:v>5.000000000000001E-3</c:v>
                </c:pt>
                <c:pt idx="2">
                  <c:v>5.000000000000001E-3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5.000000000000001E-3</c:v>
                </c:pt>
                <c:pt idx="6">
                  <c:v>5.000000000000001E-3</c:v>
                </c:pt>
                <c:pt idx="7">
                  <c:v>5.000000000000001E-3</c:v>
                </c:pt>
                <c:pt idx="8">
                  <c:v>5.000000000000001E-3</c:v>
                </c:pt>
                <c:pt idx="9">
                  <c:v>5.000000000000001E-3</c:v>
                </c:pt>
                <c:pt idx="10">
                  <c:v>5.000000000000001E-3</c:v>
                </c:pt>
                <c:pt idx="11">
                  <c:v>5.000000000000001E-3</c:v>
                </c:pt>
                <c:pt idx="12">
                  <c:v>5.000000000000001E-3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1B-4C59-B28D-F51AFC081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G2B1!$L$3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G2B1!$L$4:$L$16</c:f>
              <c:numCache>
                <c:formatCode>\+#,##0;\-#,##0</c:formatCode>
                <c:ptCount val="13"/>
                <c:pt idx="0">
                  <c:v>1224.8175542376694</c:v>
                </c:pt>
                <c:pt idx="1">
                  <c:v>14358.106300484786</c:v>
                </c:pt>
                <c:pt idx="2">
                  <c:v>8631.8537137740204</c:v>
                </c:pt>
                <c:pt idx="3">
                  <c:v>54318.572654745003</c:v>
                </c:pt>
                <c:pt idx="4">
                  <c:v>6624.6598088932424</c:v>
                </c:pt>
                <c:pt idx="5">
                  <c:v>7018.4984069611492</c:v>
                </c:pt>
                <c:pt idx="6">
                  <c:v>3841.6651706374942</c:v>
                </c:pt>
                <c:pt idx="7">
                  <c:v>6198.4942092098154</c:v>
                </c:pt>
                <c:pt idx="8">
                  <c:v>78809.358403524093</c:v>
                </c:pt>
                <c:pt idx="9">
                  <c:v>28055.457603748349</c:v>
                </c:pt>
                <c:pt idx="10">
                  <c:v>3101.3764444209337</c:v>
                </c:pt>
                <c:pt idx="11">
                  <c:v>5179.6140884619308</c:v>
                </c:pt>
                <c:pt idx="12">
                  <c:v>9540.625785348635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0-4C47-862D-B15D9EA36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G2B1!$K$3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14358.106300484786</c:v>
                </c:pt>
                <c:pt idx="2">
                  <c:v>0</c:v>
                </c:pt>
                <c:pt idx="3">
                  <c:v>54318.572654745003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6198.4942092098154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9540.625785348635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0-4C47-862D-B15D9EA36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G2B1!$J$3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A0-4C47-862D-B15D9EA361EF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0.7961717864805844</c:v>
                </c:pt>
                <c:pt idx="2">
                  <c:v>-1</c:v>
                </c:pt>
                <c:pt idx="3">
                  <c:v>0.5413363410233778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0.50960698452017916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0.51283915636757449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0-4C47-862D-B15D9EA361EF}"/>
            </c:ext>
          </c:extLst>
        </c:ser>
        <c:ser>
          <c:idx val="1"/>
          <c:order val="2"/>
          <c:tx>
            <c:strRef>
              <c:f>G2B1!$N$3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G2B1!$N$4:$N$16</c:f>
              <c:numCache>
                <c:formatCode>\+0.0%;\-0.0%</c:formatCode>
                <c:ptCount val="13"/>
                <c:pt idx="0">
                  <c:v>0.33250000000000002</c:v>
                </c:pt>
                <c:pt idx="1">
                  <c:v>0.33250000000000002</c:v>
                </c:pt>
                <c:pt idx="2">
                  <c:v>0.33250000000000002</c:v>
                </c:pt>
                <c:pt idx="3">
                  <c:v>0.33250000000000002</c:v>
                </c:pt>
                <c:pt idx="4">
                  <c:v>0.33250000000000002</c:v>
                </c:pt>
                <c:pt idx="5">
                  <c:v>0.33250000000000002</c:v>
                </c:pt>
                <c:pt idx="6">
                  <c:v>0.33250000000000002</c:v>
                </c:pt>
                <c:pt idx="7">
                  <c:v>0.33250000000000002</c:v>
                </c:pt>
                <c:pt idx="8">
                  <c:v>0.33250000000000002</c:v>
                </c:pt>
                <c:pt idx="9">
                  <c:v>0.33250000000000002</c:v>
                </c:pt>
                <c:pt idx="10">
                  <c:v>0.33250000000000002</c:v>
                </c:pt>
                <c:pt idx="11">
                  <c:v>0.33250000000000002</c:v>
                </c:pt>
                <c:pt idx="12">
                  <c:v>0.33250000000000002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A0-4C47-862D-B15D9EA36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  <c:majorUnit val="50000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88850492524713"/>
          <c:y val="6.2441666666666673E-2"/>
          <c:w val="0.76739044670496281"/>
          <c:h val="0.934593333333333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'[16F_BACINI_V4_P1_03-large.xlsx]Tab_fin (2)'!$K$3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8575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0-0F03-411F-9610-41B76278698F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0F03-411F-9610-41B76278698F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2-0F03-411F-9610-41B7627869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0F03-411F-9610-41B76278698F}"/>
              </c:ext>
            </c:extLst>
          </c:dPt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'[16F_BACINI_V4_P1_03-large.xlsx]Tab_fin (2)'!$B$18:$B$30</c:f>
              <c:strCache>
                <c:ptCount val="13"/>
                <c:pt idx="0">
                  <c:v>Alimenti Tono e Vigore</c:v>
                </c:pt>
                <c:pt idx="1">
                  <c:v>Alimenti Speciali</c:v>
                </c:pt>
                <c:pt idx="2">
                  <c:v>Mondo Bambino</c:v>
                </c:pt>
                <c:pt idx="3">
                  <c:v>Dermocosmetica</c:v>
                </c:pt>
                <c:pt idx="4">
                  <c:v>Cura Capelli</c:v>
                </c:pt>
                <c:pt idx="5">
                  <c:v>Igiene Orale</c:v>
                </c:pt>
                <c:pt idx="6">
                  <c:v>Igiene Intima</c:v>
                </c:pt>
                <c:pt idx="7">
                  <c:v>Igiene Corpo</c:v>
                </c:pt>
                <c:pt idx="8">
                  <c:v>Integratori e Disp. Cura e Prevenzione</c:v>
                </c:pt>
                <c:pt idx="9">
                  <c:v>Integratori Benessere</c:v>
                </c:pt>
                <c:pt idx="10">
                  <c:v>Elettromedicali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'[16F_BACINI_V4_P1_03-large.xlsx]Tab_fin (2)'!$K$4:$K$16</c:f>
              <c:numCache>
                <c:formatCode>\+#,##0;\-#,##0</c:formatCode>
                <c:ptCount val="13"/>
                <c:pt idx="0">
                  <c:v>1258.1116505784294</c:v>
                </c:pt>
                <c:pt idx="1">
                  <c:v>19596.810017508749</c:v>
                </c:pt>
                <c:pt idx="2">
                  <c:v>14518.418149261443</c:v>
                </c:pt>
                <c:pt idx="3">
                  <c:v>62561.261735386783</c:v>
                </c:pt>
                <c:pt idx="4">
                  <c:v>7242.6292300535761</c:v>
                </c:pt>
                <c:pt idx="5">
                  <c:v>9506.1373021838735</c:v>
                </c:pt>
                <c:pt idx="6">
                  <c:v>4103.5959054266405</c:v>
                </c:pt>
                <c:pt idx="7">
                  <c:v>7347.1461440175381</c:v>
                </c:pt>
                <c:pt idx="8">
                  <c:v>99258.92783835734</c:v>
                </c:pt>
                <c:pt idx="9">
                  <c:v>37695.082635411272</c:v>
                </c:pt>
                <c:pt idx="10">
                  <c:v>5230.156763019264</c:v>
                </c:pt>
                <c:pt idx="11">
                  <c:v>7459.1191117460548</c:v>
                </c:pt>
                <c:pt idx="12">
                  <c:v>12055.452858287521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3-411F-9610-41B762786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58076928"/>
        <c:axId val="158078464"/>
      </c:barChart>
      <c:catAx>
        <c:axId val="15807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1100" b="1"/>
            </a:pPr>
            <a:endParaRPr lang="it-IT"/>
          </a:p>
        </c:txPr>
        <c:crossAx val="158078464"/>
        <c:crosses val="autoZero"/>
        <c:auto val="1"/>
        <c:lblAlgn val="ctr"/>
        <c:lblOffset val="200"/>
        <c:noMultiLvlLbl val="0"/>
      </c:catAx>
      <c:valAx>
        <c:axId val="158078464"/>
        <c:scaling>
          <c:orientation val="minMax"/>
          <c:min val="-10000"/>
        </c:scaling>
        <c:delete val="0"/>
        <c:axPos val="t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it-IT"/>
          </a:p>
        </c:txPr>
        <c:crossAx val="1580769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7.8454999999999997E-2"/>
          <c:w val="0.91653960320573313"/>
          <c:h val="0.614671944444445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'[16F_BACINI_V4_P1_01_large.xlsx]G1B1'!$L$3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'[16F_BACINI_V4_P1_01_large.xlsx]G1B1'!$B$18:$B$30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'[16F_BACINI_V4_P1_01_large.xlsx]G1B1'!$L$4:$L$16</c:f>
              <c:numCache>
                <c:formatCode>\+#,##0;\-#,##0</c:formatCode>
                <c:ptCount val="13"/>
                <c:pt idx="0">
                  <c:v>-200.77251904337518</c:v>
                </c:pt>
                <c:pt idx="1">
                  <c:v>2911.6472943332119</c:v>
                </c:pt>
                <c:pt idx="2">
                  <c:v>4968.775422142111</c:v>
                </c:pt>
                <c:pt idx="3">
                  <c:v>-2770.9790251916397</c:v>
                </c:pt>
                <c:pt idx="4">
                  <c:v>181.16892408479907</c:v>
                </c:pt>
                <c:pt idx="5">
                  <c:v>124.9991763637554</c:v>
                </c:pt>
                <c:pt idx="6">
                  <c:v>641.6425051475544</c:v>
                </c:pt>
                <c:pt idx="7">
                  <c:v>-111.12152882444025</c:v>
                </c:pt>
                <c:pt idx="8">
                  <c:v>-962.37928359452042</c:v>
                </c:pt>
                <c:pt idx="9">
                  <c:v>2427.5948363865054</c:v>
                </c:pt>
                <c:pt idx="10">
                  <c:v>607.9038230079384</c:v>
                </c:pt>
                <c:pt idx="11">
                  <c:v>511.30162214852317</c:v>
                </c:pt>
                <c:pt idx="12">
                  <c:v>-1923.240879076686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3-4CC6-B4FE-4E6C2A46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57085696"/>
        <c:axId val="157087232"/>
      </c:barChart>
      <c:lineChart>
        <c:grouping val="standard"/>
        <c:varyColors val="0"/>
        <c:ser>
          <c:idx val="3"/>
          <c:order val="3"/>
          <c:tx>
            <c:strRef>
              <c:f>'[16F_BACINI_V4_P1_01_large.xlsx]G1B1'!$K$3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'[16F_BACINI_V4_P1_01_large.xlsx]G1B1'!$B$18:$B$30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'[16F_BACINI_V4_P1_01_large.xlsx]G1B1'!$K$4:$K$16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2911.6472943332119</c:v>
                </c:pt>
                <c:pt idx="2">
                  <c:v>4968.775422142111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641.6425051475544</c:v>
                </c:pt>
                <c:pt idx="7">
                  <c:v>0</c:v>
                </c:pt>
                <c:pt idx="8">
                  <c:v>0</c:v>
                </c:pt>
                <c:pt idx="9">
                  <c:v>2427.5948363865054</c:v>
                </c:pt>
                <c:pt idx="10">
                  <c:v>607.9038230079384</c:v>
                </c:pt>
                <c:pt idx="11">
                  <c:v>511.30162214852317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3-4CC6-B4FE-4E6C2A46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85696"/>
        <c:axId val="157087232"/>
      </c:lineChart>
      <c:lineChart>
        <c:grouping val="standard"/>
        <c:varyColors val="0"/>
        <c:ser>
          <c:idx val="0"/>
          <c:order val="1"/>
          <c:tx>
            <c:strRef>
              <c:f>'[16F_BACINI_V4_P1_01_large.xlsx]G1B1'!$J$3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713-4CC6-B4FE-4E6C2A46ED8C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'[16F_BACINI_V4_P1_01_large.xlsx]G1B1'!$B$18:$B$30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'[16F_BACINI_V4_P1_01_large.xlsx]G1B1'!$M$4:$M$16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0.17418242921786597</c:v>
                </c:pt>
                <c:pt idx="2">
                  <c:v>0.24512150169229474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7.5454693617168112E-2</c:v>
                </c:pt>
                <c:pt idx="7">
                  <c:v>-1</c:v>
                </c:pt>
                <c:pt idx="8">
                  <c:v>-1</c:v>
                </c:pt>
                <c:pt idx="9">
                  <c:v>4.0098481997985137E-2</c:v>
                </c:pt>
                <c:pt idx="10">
                  <c:v>6.6119528169953146E-2</c:v>
                </c:pt>
                <c:pt idx="11">
                  <c:v>2.8999647883208642E-2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13-4CC6-B4FE-4E6C2A46ED8C}"/>
            </c:ext>
          </c:extLst>
        </c:ser>
        <c:ser>
          <c:idx val="1"/>
          <c:order val="2"/>
          <c:tx>
            <c:strRef>
              <c:f>'[16F_BACINI_V4_P1_01_large.xlsx]G1B1'!$N$3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'[16F_BACINI_V4_P1_01_large.xlsx]G1B1'!$B$18:$B$30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'[16F_BACINI_V4_P1_01_large.xlsx]G1B1'!$N$4:$N$16</c:f>
              <c:numCache>
                <c:formatCode>\+0.0%;\-0.0%</c:formatCode>
                <c:ptCount val="13"/>
                <c:pt idx="0">
                  <c:v>5.0000000000000062E-3</c:v>
                </c:pt>
                <c:pt idx="1">
                  <c:v>5.0000000000000062E-3</c:v>
                </c:pt>
                <c:pt idx="2">
                  <c:v>5.0000000000000062E-3</c:v>
                </c:pt>
                <c:pt idx="3">
                  <c:v>5.0000000000000062E-3</c:v>
                </c:pt>
                <c:pt idx="4">
                  <c:v>5.0000000000000062E-3</c:v>
                </c:pt>
                <c:pt idx="5">
                  <c:v>5.0000000000000062E-3</c:v>
                </c:pt>
                <c:pt idx="6">
                  <c:v>5.0000000000000062E-3</c:v>
                </c:pt>
                <c:pt idx="7">
                  <c:v>5.0000000000000062E-3</c:v>
                </c:pt>
                <c:pt idx="8">
                  <c:v>5.0000000000000062E-3</c:v>
                </c:pt>
                <c:pt idx="9">
                  <c:v>5.0000000000000062E-3</c:v>
                </c:pt>
                <c:pt idx="10">
                  <c:v>5.0000000000000062E-3</c:v>
                </c:pt>
                <c:pt idx="11">
                  <c:v>5.0000000000000062E-3</c:v>
                </c:pt>
                <c:pt idx="12">
                  <c:v>5.0000000000000062E-3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13-4CC6-B4FE-4E6C2A46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88576"/>
        <c:axId val="157088768"/>
      </c:lineChart>
      <c:catAx>
        <c:axId val="1570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57087232"/>
        <c:crosses val="autoZero"/>
        <c:auto val="1"/>
        <c:lblAlgn val="ctr"/>
        <c:lblOffset val="0"/>
        <c:noMultiLvlLbl val="0"/>
      </c:catAx>
      <c:valAx>
        <c:axId val="157087232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57085696"/>
        <c:crosses val="autoZero"/>
        <c:crossBetween val="between"/>
      </c:valAx>
      <c:valAx>
        <c:axId val="157088768"/>
        <c:scaling>
          <c:orientation val="minMax"/>
          <c:min val="-0.5"/>
        </c:scaling>
        <c:delete val="0"/>
        <c:axPos val="r"/>
        <c:numFmt formatCode="\+0.0%;\-0.0%" sourceLinked="1"/>
        <c:majorTickMark val="out"/>
        <c:minorTickMark val="in"/>
        <c:tickLblPos val="none"/>
        <c:spPr>
          <a:ln>
            <a:noFill/>
          </a:ln>
        </c:spPr>
        <c:crossAx val="157688576"/>
        <c:crosses val="max"/>
        <c:crossBetween val="between"/>
        <c:majorUnit val="5.0000000000000024E-2"/>
        <c:minorUnit val="1.0000000000000005E-2"/>
      </c:valAx>
      <c:catAx>
        <c:axId val="15768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08876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89826284722222138"/>
          <c:w val="0.87388796296296301"/>
          <c:h val="8.384861111111111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8.9920138888889029E-2"/>
          <c:w val="0.92976875000000014"/>
          <c:h val="0.583803819444444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'[16F_BACINI_V4_P1_01_large.xlsx]G2B1'!$L$3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'[16F_BACINI_V4_P1_01_large.xlsx]G2B1'!$B$18:$B$30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'[16F_BACINI_V4_P1_01_large.xlsx]G2B1'!$L$4:$L$16</c:f>
              <c:numCache>
                <c:formatCode>\+#,##0;\-#,##0</c:formatCode>
                <c:ptCount val="13"/>
                <c:pt idx="0">
                  <c:v>1351.0265345593348</c:v>
                </c:pt>
                <c:pt idx="1">
                  <c:v>21668.442952413261</c:v>
                </c:pt>
                <c:pt idx="2">
                  <c:v>19445.652859401242</c:v>
                </c:pt>
                <c:pt idx="3">
                  <c:v>65144.819864205943</c:v>
                </c:pt>
                <c:pt idx="4">
                  <c:v>7625.7297092567514</c:v>
                </c:pt>
                <c:pt idx="5">
                  <c:v>9265.7119358758791</c:v>
                </c:pt>
                <c:pt idx="6">
                  <c:v>4034.7296344358247</c:v>
                </c:pt>
                <c:pt idx="7">
                  <c:v>8026.9275590480465</c:v>
                </c:pt>
                <c:pt idx="8">
                  <c:v>103452.94641759733</c:v>
                </c:pt>
                <c:pt idx="9">
                  <c:v>40858.229285149755</c:v>
                </c:pt>
                <c:pt idx="10">
                  <c:v>5575.3712145045201</c:v>
                </c:pt>
                <c:pt idx="11">
                  <c:v>7387.7391820966395</c:v>
                </c:pt>
                <c:pt idx="12">
                  <c:v>13342.371050749691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1-4DC2-B14F-CAA8ABC3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57735936"/>
        <c:axId val="157766400"/>
      </c:barChart>
      <c:lineChart>
        <c:grouping val="standard"/>
        <c:varyColors val="0"/>
        <c:ser>
          <c:idx val="3"/>
          <c:order val="3"/>
          <c:tx>
            <c:strRef>
              <c:f>'[16F_BACINI_V4_P1_01_large.xlsx]G2B1'!$K$3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'[16F_BACINI_V4_P1_01_large.xlsx]G2B1'!$B$18:$B$30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'[16F_BACINI_V4_P1_01_large.xlsx]G2B1'!$K$4:$K$16</c:f>
              <c:numCache>
                <c:formatCode>\+#,##0;\-#,##0</c:formatCode>
                <c:ptCount val="13"/>
                <c:pt idx="0">
                  <c:v>1351.0265345593348</c:v>
                </c:pt>
                <c:pt idx="1">
                  <c:v>21668.442952413261</c:v>
                </c:pt>
                <c:pt idx="2">
                  <c:v>19445.652859401242</c:v>
                </c:pt>
                <c:pt idx="3">
                  <c:v>65144.819864205943</c:v>
                </c:pt>
                <c:pt idx="4">
                  <c:v>7625.7297092567514</c:v>
                </c:pt>
                <c:pt idx="5">
                  <c:v>0</c:v>
                </c:pt>
                <c:pt idx="6">
                  <c:v>0</c:v>
                </c:pt>
                <c:pt idx="7">
                  <c:v>8026.9275590480465</c:v>
                </c:pt>
                <c:pt idx="8">
                  <c:v>103452.94641759733</c:v>
                </c:pt>
                <c:pt idx="9">
                  <c:v>40858.229285149755</c:v>
                </c:pt>
                <c:pt idx="10">
                  <c:v>5575.3712145045201</c:v>
                </c:pt>
                <c:pt idx="11">
                  <c:v>0</c:v>
                </c:pt>
                <c:pt idx="12">
                  <c:v>13342.371050749691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1-4DC2-B14F-CAA8ABC3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35936"/>
        <c:axId val="157766400"/>
      </c:lineChart>
      <c:lineChart>
        <c:grouping val="standard"/>
        <c:varyColors val="0"/>
        <c:ser>
          <c:idx val="0"/>
          <c:order val="1"/>
          <c:tx>
            <c:strRef>
              <c:f>'[16F_BACINI_V4_P1_01_large.xlsx]G2B1'!$J$3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F1-4DC2-B14F-CAA8ABC3CF92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'[16F_BACINI_V4_P1_01_large.xlsx]G2B1'!$B$18:$B$30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'[16F_BACINI_V4_P1_01_large.xlsx]G2B1'!$M$4:$M$16</c:f>
              <c:numCache>
                <c:formatCode>\+0.0%;\-0.0%</c:formatCode>
                <c:ptCount val="13"/>
                <c:pt idx="0">
                  <c:v>0.55289084149946421</c:v>
                </c:pt>
                <c:pt idx="1">
                  <c:v>1.1039711033697608</c:v>
                </c:pt>
                <c:pt idx="2">
                  <c:v>0.77044712020458583</c:v>
                </c:pt>
                <c:pt idx="3">
                  <c:v>0.88656784531059452</c:v>
                </c:pt>
                <c:pt idx="4">
                  <c:v>0.70097002790572471</c:v>
                </c:pt>
                <c:pt idx="5">
                  <c:v>-1</c:v>
                </c:pt>
                <c:pt idx="6">
                  <c:v>-1</c:v>
                </c:pt>
                <c:pt idx="7">
                  <c:v>0.8020969543800307</c:v>
                </c:pt>
                <c:pt idx="8">
                  <c:v>0.62562181849278553</c:v>
                </c:pt>
                <c:pt idx="9">
                  <c:v>0.64886867058711106</c:v>
                </c:pt>
                <c:pt idx="10">
                  <c:v>0.5688041564287114</c:v>
                </c:pt>
                <c:pt idx="11">
                  <c:v>-1</c:v>
                </c:pt>
                <c:pt idx="12">
                  <c:v>0.67493627449675564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1-4DC2-B14F-CAA8ABC3CF92}"/>
            </c:ext>
          </c:extLst>
        </c:ser>
        <c:ser>
          <c:idx val="1"/>
          <c:order val="2"/>
          <c:tx>
            <c:strRef>
              <c:f>'[16F_BACINI_V4_P1_01_large.xlsx]G2B1'!$N$3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'[16F_BACINI_V4_P1_01_large.xlsx]G2B1'!$B$18:$B$30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'[16F_BACINI_V4_P1_01_large.xlsx]G2B1'!$N$4:$N$16</c:f>
              <c:numCache>
                <c:formatCode>\+0.0%;\-0.0%</c:formatCode>
                <c:ptCount val="13"/>
                <c:pt idx="0">
                  <c:v>0.33250000000000046</c:v>
                </c:pt>
                <c:pt idx="1">
                  <c:v>0.33250000000000046</c:v>
                </c:pt>
                <c:pt idx="2">
                  <c:v>0.33250000000000046</c:v>
                </c:pt>
                <c:pt idx="3">
                  <c:v>0.33250000000000046</c:v>
                </c:pt>
                <c:pt idx="4">
                  <c:v>0.33250000000000046</c:v>
                </c:pt>
                <c:pt idx="5">
                  <c:v>0.33250000000000046</c:v>
                </c:pt>
                <c:pt idx="6">
                  <c:v>0.33250000000000046</c:v>
                </c:pt>
                <c:pt idx="7">
                  <c:v>0.33250000000000046</c:v>
                </c:pt>
                <c:pt idx="8">
                  <c:v>0.33250000000000046</c:v>
                </c:pt>
                <c:pt idx="9">
                  <c:v>0.33250000000000046</c:v>
                </c:pt>
                <c:pt idx="10">
                  <c:v>0.33250000000000046</c:v>
                </c:pt>
                <c:pt idx="11">
                  <c:v>0.33250000000000046</c:v>
                </c:pt>
                <c:pt idx="12">
                  <c:v>0.33250000000000046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F1-4DC2-B14F-CAA8ABC3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82016"/>
        <c:axId val="157767936"/>
      </c:lineChart>
      <c:catAx>
        <c:axId val="1577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57766400"/>
        <c:crosses val="autoZero"/>
        <c:auto val="1"/>
        <c:lblAlgn val="ctr"/>
        <c:lblOffset val="0"/>
        <c:noMultiLvlLbl val="0"/>
      </c:catAx>
      <c:valAx>
        <c:axId val="15776640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57735936"/>
        <c:crosses val="autoZero"/>
        <c:crossBetween val="between"/>
      </c:valAx>
      <c:valAx>
        <c:axId val="157767936"/>
        <c:scaling>
          <c:orientation val="minMax"/>
          <c:min val="-0.5"/>
        </c:scaling>
        <c:delete val="0"/>
        <c:axPos val="r"/>
        <c:numFmt formatCode="\+0.0%;\-0.0%" sourceLinked="1"/>
        <c:majorTickMark val="out"/>
        <c:minorTickMark val="in"/>
        <c:tickLblPos val="none"/>
        <c:spPr>
          <a:ln>
            <a:noFill/>
          </a:ln>
        </c:spPr>
        <c:crossAx val="157782016"/>
        <c:crosses val="max"/>
        <c:crossBetween val="between"/>
        <c:majorUnit val="5.0000000000000024E-2"/>
        <c:minorUnit val="1.0000000000000005E-2"/>
      </c:valAx>
      <c:catAx>
        <c:axId val="15778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767936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1.6446759259259258E-2"/>
          <c:y val="0.89826284722222227"/>
          <c:w val="0.85648564814814809"/>
          <c:h val="8.8258333333333522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8850429194840068"/>
          <c:y val="9.9305992722756239E-3"/>
          <c:w val="0.31859696446554503"/>
          <c:h val="0.98599707185530538"/>
        </c:manualLayout>
      </c:layout>
      <c:doughnutChart>
        <c:varyColors val="1"/>
        <c:ser>
          <c:idx val="3"/>
          <c:order val="0"/>
          <c:tx>
            <c:strRef>
              <c:f>'[16F_BACINI_V4_P1_01_large.xlsx]SK1B2'!$U$17:$U$19</c:f>
              <c:strCache>
                <c:ptCount val="1"/>
                <c:pt idx="0">
                  <c:v>Farmacie Best Bacino Farmacie Bacino 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96E-4B71-98D5-57757A6BC15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6E-4B71-98D5-57757A6BC1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96E-4B71-98D5-57757A6BC153}"/>
              </c:ext>
            </c:extLst>
          </c:dPt>
          <c:dLbls>
            <c:delete val="1"/>
          </c:dLbls>
          <c:cat>
            <c:strRef>
              <c:f>'[16F_BACINI_V4_P1_01_large.xlsx]SK1B2'!$U$17:$U$19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'[16F_BACINI_V4_P1_01_large.xlsx]SK1B2'!$V$17:$V$19</c:f>
              <c:numCache>
                <c:formatCode>#,##0</c:formatCode>
                <c:ptCount val="3"/>
                <c:pt idx="0">
                  <c:v>184</c:v>
                </c:pt>
                <c:pt idx="1">
                  <c:v>1484</c:v>
                </c:pt>
                <c:pt idx="2">
                  <c:v>4873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E-4B71-98D5-57757A6BC1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14E-2"/>
          <c:w val="0.91653960320573313"/>
          <c:h val="0.6455399305555563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'[16F_BACINI_V4_P1_01_large.xlsx]G1B2'!$L$3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'[16F_BACINI_V4_P1_01_large.xlsx]G1B2'!$B$18:$B$30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'[16F_BACINI_V4_P1_01_large.xlsx]G1B2'!$L$4:$L$16</c:f>
              <c:numCache>
                <c:formatCode>\+#,##0;\-#,##0</c:formatCode>
                <c:ptCount val="13"/>
                <c:pt idx="0">
                  <c:v>338.40006096374378</c:v>
                </c:pt>
                <c:pt idx="1">
                  <c:v>-203.64784171792061</c:v>
                </c:pt>
                <c:pt idx="2">
                  <c:v>-3622.2077793472345</c:v>
                </c:pt>
                <c:pt idx="3">
                  <c:v>7027.4742339534314</c:v>
                </c:pt>
                <c:pt idx="4">
                  <c:v>218.06188849949831</c:v>
                </c:pt>
                <c:pt idx="5">
                  <c:v>380.64403951166241</c:v>
                </c:pt>
                <c:pt idx="6">
                  <c:v>-295.17717690136675</c:v>
                </c:pt>
                <c:pt idx="7">
                  <c:v>471.4897497431752</c:v>
                </c:pt>
                <c:pt idx="8">
                  <c:v>3440.2467031748088</c:v>
                </c:pt>
                <c:pt idx="9">
                  <c:v>-1575.625167287908</c:v>
                </c:pt>
                <c:pt idx="10">
                  <c:v>-666.28809422079325</c:v>
                </c:pt>
                <c:pt idx="11">
                  <c:v>-80.781957910614409</c:v>
                </c:pt>
                <c:pt idx="12">
                  <c:v>1227.1269121633122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D-4205-848E-45D2357D4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58000640"/>
        <c:axId val="158002176"/>
      </c:barChart>
      <c:lineChart>
        <c:grouping val="standard"/>
        <c:varyColors val="0"/>
        <c:ser>
          <c:idx val="3"/>
          <c:order val="3"/>
          <c:tx>
            <c:strRef>
              <c:f>'[16F_BACINI_V4_P1_01_large.xlsx]G1B2'!$K$3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'[16F_BACINI_V4_P1_01_large.xlsx]G1B2'!$B$18:$B$30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'[16F_BACINI_V4_P1_01_large.xlsx]G1B2'!$K$4:$K$16</c:f>
              <c:numCache>
                <c:formatCode>\+#,##0;\-#,##0</c:formatCode>
                <c:ptCount val="13"/>
                <c:pt idx="0">
                  <c:v>338.40006096374378</c:v>
                </c:pt>
                <c:pt idx="1">
                  <c:v>0</c:v>
                </c:pt>
                <c:pt idx="2">
                  <c:v>0</c:v>
                </c:pt>
                <c:pt idx="3">
                  <c:v>7027.4742339534314</c:v>
                </c:pt>
                <c:pt idx="4">
                  <c:v>218.06188849949831</c:v>
                </c:pt>
                <c:pt idx="5">
                  <c:v>0</c:v>
                </c:pt>
                <c:pt idx="6">
                  <c:v>0</c:v>
                </c:pt>
                <c:pt idx="7">
                  <c:v>471.4897497431752</c:v>
                </c:pt>
                <c:pt idx="8">
                  <c:v>3440.2467031748088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1227.1269121633122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D-4205-848E-45D2357D4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00640"/>
        <c:axId val="158002176"/>
      </c:lineChart>
      <c:lineChart>
        <c:grouping val="standard"/>
        <c:varyColors val="0"/>
        <c:ser>
          <c:idx val="0"/>
          <c:order val="1"/>
          <c:tx>
            <c:strRef>
              <c:f>'[16F_BACINI_V4_P1_01_large.xlsx]G1B2'!$J$3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2D-4205-848E-45D2357D497D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'[16F_BACINI_V4_P1_01_large.xlsx]G1B2'!$B$18:$B$30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'[16F_BACINI_V4_P1_01_large.xlsx]G1B2'!$M$4:$M$16</c:f>
              <c:numCache>
                <c:formatCode>\+0.0%;\-0.0%</c:formatCode>
                <c:ptCount val="13"/>
                <c:pt idx="0">
                  <c:v>0.12797142422636854</c:v>
                </c:pt>
                <c:pt idx="1">
                  <c:v>-1</c:v>
                </c:pt>
                <c:pt idx="2">
                  <c:v>-1</c:v>
                </c:pt>
                <c:pt idx="3">
                  <c:v>9.2162665947455064E-2</c:v>
                </c:pt>
                <c:pt idx="4">
                  <c:v>2.0384082557802548E-2</c:v>
                </c:pt>
                <c:pt idx="5">
                  <c:v>-1</c:v>
                </c:pt>
                <c:pt idx="6">
                  <c:v>-1</c:v>
                </c:pt>
                <c:pt idx="7">
                  <c:v>4.6596574551551133E-2</c:v>
                </c:pt>
                <c:pt idx="8">
                  <c:v>2.0684183737257548E-2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5.6571570794910535E-2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2D-4205-848E-45D2357D497D}"/>
            </c:ext>
          </c:extLst>
        </c:ser>
        <c:ser>
          <c:idx val="1"/>
          <c:order val="2"/>
          <c:tx>
            <c:strRef>
              <c:f>'[16F_BACINI_V4_P1_01_large.xlsx]G1B2'!$N$3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'[16F_BACINI_V4_P1_01_large.xlsx]G1B2'!$B$18:$B$30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'[16F_BACINI_V4_P1_01_large.xlsx]G1B2'!$N$4:$N$16</c:f>
              <c:numCache>
                <c:formatCode>\+0.0%;\-0.0%</c:formatCode>
                <c:ptCount val="13"/>
                <c:pt idx="0">
                  <c:v>5.0000000000000062E-3</c:v>
                </c:pt>
                <c:pt idx="1">
                  <c:v>5.0000000000000062E-3</c:v>
                </c:pt>
                <c:pt idx="2">
                  <c:v>5.0000000000000062E-3</c:v>
                </c:pt>
                <c:pt idx="3">
                  <c:v>5.0000000000000062E-3</c:v>
                </c:pt>
                <c:pt idx="4">
                  <c:v>5.0000000000000062E-3</c:v>
                </c:pt>
                <c:pt idx="5">
                  <c:v>5.0000000000000062E-3</c:v>
                </c:pt>
                <c:pt idx="6">
                  <c:v>5.0000000000000062E-3</c:v>
                </c:pt>
                <c:pt idx="7">
                  <c:v>5.0000000000000062E-3</c:v>
                </c:pt>
                <c:pt idx="8">
                  <c:v>5.0000000000000062E-3</c:v>
                </c:pt>
                <c:pt idx="9">
                  <c:v>5.0000000000000062E-3</c:v>
                </c:pt>
                <c:pt idx="10">
                  <c:v>5.0000000000000062E-3</c:v>
                </c:pt>
                <c:pt idx="11">
                  <c:v>5.0000000000000062E-3</c:v>
                </c:pt>
                <c:pt idx="12">
                  <c:v>5.0000000000000062E-3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2D-4205-848E-45D2357D4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34176"/>
        <c:axId val="158032640"/>
      </c:lineChart>
      <c:catAx>
        <c:axId val="1580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58002176"/>
        <c:crosses val="autoZero"/>
        <c:auto val="1"/>
        <c:lblAlgn val="ctr"/>
        <c:lblOffset val="0"/>
        <c:noMultiLvlLbl val="0"/>
      </c:catAx>
      <c:valAx>
        <c:axId val="158002176"/>
        <c:scaling>
          <c:orientation val="minMax"/>
          <c:max val="20000"/>
          <c:min val="-4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58000640"/>
        <c:crosses val="autoZero"/>
        <c:crossBetween val="between"/>
      </c:valAx>
      <c:valAx>
        <c:axId val="158032640"/>
        <c:scaling>
          <c:orientation val="minMax"/>
          <c:min val="-0.5"/>
        </c:scaling>
        <c:delete val="0"/>
        <c:axPos val="r"/>
        <c:numFmt formatCode="\+0.0%;\-0.0%" sourceLinked="1"/>
        <c:majorTickMark val="out"/>
        <c:minorTickMark val="in"/>
        <c:tickLblPos val="none"/>
        <c:spPr>
          <a:ln>
            <a:noFill/>
          </a:ln>
        </c:spPr>
        <c:crossAx val="158034176"/>
        <c:crosses val="max"/>
        <c:crossBetween val="between"/>
        <c:majorUnit val="5.0000000000000024E-2"/>
        <c:minorUnit val="1.0000000000000005E-2"/>
      </c:valAx>
      <c:catAx>
        <c:axId val="15803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03264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868"/>
          <c:w val="0.98266113308291758"/>
          <c:h val="6.1799827263244102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351851851894E-2"/>
          <c:y val="7.5004861111111112E-2"/>
          <c:w val="0.92976875000000014"/>
          <c:h val="0.6516361111111116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'[16F_BACINI_V4_P1_01_large.xlsx]G2B2'!$L$3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'[16F_BACINI_V4_P1_01_large.xlsx]G2B2'!$B$18:$B$30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'[16F_BACINI_V4_P1_01_large.xlsx]G2B2'!$L$4:$L$16</c:f>
              <c:numCache>
                <c:formatCode>\+#,##0;\-#,##0</c:formatCode>
                <c:ptCount val="13"/>
                <c:pt idx="0">
                  <c:v>1363.4118308453176</c:v>
                </c:pt>
                <c:pt idx="1">
                  <c:v>23307.952386440433</c:v>
                </c:pt>
                <c:pt idx="2">
                  <c:v>10430.696124421283</c:v>
                </c:pt>
                <c:pt idx="3">
                  <c:v>63463.532448389182</c:v>
                </c:pt>
                <c:pt idx="4">
                  <c:v>7205.2845169560005</c:v>
                </c:pt>
                <c:pt idx="5">
                  <c:v>10055.988343342657</c:v>
                </c:pt>
                <c:pt idx="6">
                  <c:v>4435.6192135987039</c:v>
                </c:pt>
                <c:pt idx="7">
                  <c:v>6875.2144662000755</c:v>
                </c:pt>
                <c:pt idx="8">
                  <c:v>99069.202156839921</c:v>
                </c:pt>
                <c:pt idx="9">
                  <c:v>36572.476380278466</c:v>
                </c:pt>
                <c:pt idx="10">
                  <c:v>5122.7736555338306</c:v>
                </c:pt>
                <c:pt idx="11">
                  <c:v>8689.9128408664328</c:v>
                </c:pt>
                <c:pt idx="12">
                  <c:v>11047.749481023933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8-4B22-BD16-C6AE17F3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57892992"/>
        <c:axId val="157894528"/>
      </c:barChart>
      <c:lineChart>
        <c:grouping val="standard"/>
        <c:varyColors val="0"/>
        <c:ser>
          <c:idx val="3"/>
          <c:order val="3"/>
          <c:tx>
            <c:strRef>
              <c:f>'[16F_BACINI_V4_P1_01_large.xlsx]G2B2'!$K$3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E8-4B22-BD16-C6AE17F35D06}"/>
                </c:ext>
              </c:extLst>
            </c:dLbl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'[16F_BACINI_V4_P1_01_large.xlsx]G2B2'!$B$18:$B$30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'[16F_BACINI_V4_P1_01_large.xlsx]G2B2'!$K$4:$K$16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23307.952386440433</c:v>
                </c:pt>
                <c:pt idx="2">
                  <c:v>10430.696124421283</c:v>
                </c:pt>
                <c:pt idx="3">
                  <c:v>63463.532448389182</c:v>
                </c:pt>
                <c:pt idx="4">
                  <c:v>7205.2845169560005</c:v>
                </c:pt>
                <c:pt idx="5">
                  <c:v>0</c:v>
                </c:pt>
                <c:pt idx="6">
                  <c:v>4435.6192135987039</c:v>
                </c:pt>
                <c:pt idx="7">
                  <c:v>6875.2144662000755</c:v>
                </c:pt>
                <c:pt idx="8">
                  <c:v>99069.202156839921</c:v>
                </c:pt>
                <c:pt idx="9">
                  <c:v>36572.476380278466</c:v>
                </c:pt>
                <c:pt idx="10">
                  <c:v>5122.7736555338306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E8-4B22-BD16-C6AE17F3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92992"/>
        <c:axId val="157894528"/>
      </c:lineChart>
      <c:lineChart>
        <c:grouping val="standard"/>
        <c:varyColors val="0"/>
        <c:ser>
          <c:idx val="0"/>
          <c:order val="1"/>
          <c:tx>
            <c:strRef>
              <c:f>'[16F_BACINI_V4_P1_01_large.xlsx]G2B2'!$J$3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3E8-4B22-BD16-C6AE17F35D06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'[16F_BACINI_V4_P1_01_large.xlsx]G2B2'!$B$18:$B$30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'[16F_BACINI_V4_P1_01_large.xlsx]G2B2'!$M$4:$M$16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1.411539692805055</c:v>
                </c:pt>
                <c:pt idx="2">
                  <c:v>0.62652635419926939</c:v>
                </c:pt>
                <c:pt idx="3">
                  <c:v>0.76206616881925271</c:v>
                </c:pt>
                <c:pt idx="4">
                  <c:v>0.66008347436902381</c:v>
                </c:pt>
                <c:pt idx="5">
                  <c:v>-1</c:v>
                </c:pt>
                <c:pt idx="6">
                  <c:v>0.5403689036359165</c:v>
                </c:pt>
                <c:pt idx="7">
                  <c:v>0.64921519682090878</c:v>
                </c:pt>
                <c:pt idx="8">
                  <c:v>0.58357419545839817</c:v>
                </c:pt>
                <c:pt idx="9">
                  <c:v>0.62023840876908753</c:v>
                </c:pt>
                <c:pt idx="10">
                  <c:v>0.60071983057223299</c:v>
                </c:pt>
                <c:pt idx="11">
                  <c:v>-1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E8-4B22-BD16-C6AE17F35D06}"/>
            </c:ext>
          </c:extLst>
        </c:ser>
        <c:ser>
          <c:idx val="1"/>
          <c:order val="2"/>
          <c:tx>
            <c:strRef>
              <c:f>'[16F_BACINI_V4_P1_01_large.xlsx]G2B2'!$N$3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'[16F_BACINI_V4_P1_01_large.xlsx]G2B2'!$B$18:$B$30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'[16F_BACINI_V4_P1_01_large.xlsx]G2B2'!$N$4:$N$16</c:f>
              <c:numCache>
                <c:formatCode>\+0.0%;\-0.0%</c:formatCode>
                <c:ptCount val="13"/>
                <c:pt idx="0">
                  <c:v>0.33250000000000046</c:v>
                </c:pt>
                <c:pt idx="1">
                  <c:v>0.33250000000000046</c:v>
                </c:pt>
                <c:pt idx="2">
                  <c:v>0.33250000000000046</c:v>
                </c:pt>
                <c:pt idx="3">
                  <c:v>0.33250000000000046</c:v>
                </c:pt>
                <c:pt idx="4">
                  <c:v>0.33250000000000046</c:v>
                </c:pt>
                <c:pt idx="5">
                  <c:v>0.33250000000000046</c:v>
                </c:pt>
                <c:pt idx="6">
                  <c:v>0.33250000000000046</c:v>
                </c:pt>
                <c:pt idx="7">
                  <c:v>0.33250000000000046</c:v>
                </c:pt>
                <c:pt idx="8">
                  <c:v>0.33250000000000046</c:v>
                </c:pt>
                <c:pt idx="9">
                  <c:v>0.33250000000000046</c:v>
                </c:pt>
                <c:pt idx="10">
                  <c:v>0.33250000000000046</c:v>
                </c:pt>
                <c:pt idx="11">
                  <c:v>0.33250000000000046</c:v>
                </c:pt>
                <c:pt idx="12">
                  <c:v>0.33250000000000046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E8-4B22-BD16-C6AE17F3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06048"/>
        <c:axId val="157896064"/>
      </c:lineChart>
      <c:catAx>
        <c:axId val="1578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57894528"/>
        <c:crosses val="autoZero"/>
        <c:auto val="1"/>
        <c:lblAlgn val="ctr"/>
        <c:lblOffset val="0"/>
        <c:noMultiLvlLbl val="0"/>
      </c:catAx>
      <c:valAx>
        <c:axId val="1578945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57892992"/>
        <c:crosses val="autoZero"/>
        <c:crossBetween val="between"/>
      </c:valAx>
      <c:valAx>
        <c:axId val="157896064"/>
        <c:scaling>
          <c:orientation val="minMax"/>
          <c:min val="-0.5"/>
        </c:scaling>
        <c:delete val="0"/>
        <c:axPos val="r"/>
        <c:numFmt formatCode="\+0.0%;\-0.0%" sourceLinked="1"/>
        <c:majorTickMark val="out"/>
        <c:minorTickMark val="in"/>
        <c:tickLblPos val="none"/>
        <c:spPr>
          <a:ln>
            <a:noFill/>
          </a:ln>
        </c:spPr>
        <c:crossAx val="157906048"/>
        <c:crosses val="max"/>
        <c:crossBetween val="between"/>
        <c:majorUnit val="5.0000000000000024E-2"/>
        <c:minorUnit val="1.0000000000000005E-2"/>
      </c:valAx>
      <c:catAx>
        <c:axId val="1579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89606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1.7916661670911629E-2"/>
          <c:y val="0.92031133871113868"/>
          <c:w val="0.96525877725612574"/>
          <c:h val="6.1799827263244102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8976346329065363"/>
          <c:y val="9.9305992722756066E-3"/>
          <c:w val="0.31859696446554453"/>
          <c:h val="0.98599707185530538"/>
        </c:manualLayout>
      </c:layout>
      <c:doughnutChart>
        <c:varyColors val="1"/>
        <c:ser>
          <c:idx val="3"/>
          <c:order val="0"/>
          <c:tx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A8F-49F7-B462-0B7F5FF24FE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A8F-49F7-B462-0B7F5FF24FE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A8F-49F7-B462-0B7F5FF24FEE}"/>
              </c:ext>
            </c:extLst>
          </c:dPt>
          <c:dLbls>
            <c:delete val="1"/>
          </c:dLbls>
          <c:cat>
            <c:strRef>
              <c:f>SK1B1!$U$8:$U$10</c:f>
              <c:strCache>
                <c:ptCount val="3"/>
                <c:pt idx="0">
                  <c:v>Farmacie Best Bacino</c:v>
                </c:pt>
                <c:pt idx="1">
                  <c:v>Farmacie Bacino</c:v>
                </c:pt>
                <c:pt idx="2">
                  <c:v>Altre Farmacie</c:v>
                </c:pt>
              </c:strCache>
            </c:strRef>
          </c:cat>
          <c:val>
            <c:numRef>
              <c:f>SK1B1!$V$8:$V$10</c:f>
              <c:numCache>
                <c:formatCode>#,##0</c:formatCode>
                <c:ptCount val="3"/>
                <c:pt idx="0">
                  <c:v>78</c:v>
                </c:pt>
                <c:pt idx="1">
                  <c:v>701</c:v>
                </c:pt>
                <c:pt idx="2">
                  <c:v>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8F-49F7-B462-0B7F5FF24F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71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G1B1!$L$3</c:f>
              <c:strCache>
                <c:ptCount val="1"/>
                <c:pt idx="0">
                  <c:v>diff. Fatt. Media Bacino vs Italia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G1B1!$L$4:$L$16</c:f>
              <c:numCache>
                <c:formatCode>\+#,##0;\-#,##0</c:formatCode>
                <c:ptCount val="13"/>
                <c:pt idx="0">
                  <c:v>-71.913729034964945</c:v>
                </c:pt>
                <c:pt idx="1">
                  <c:v>1892.9342622393633</c:v>
                </c:pt>
                <c:pt idx="2">
                  <c:v>3015.7248911057795</c:v>
                </c:pt>
                <c:pt idx="3">
                  <c:v>-9500.4780721782154</c:v>
                </c:pt>
                <c:pt idx="4">
                  <c:v>-1072.6754452240239</c:v>
                </c:pt>
                <c:pt idx="5">
                  <c:v>-1344.8232597337192</c:v>
                </c:pt>
                <c:pt idx="6">
                  <c:v>-173.60778394368026</c:v>
                </c:pt>
                <c:pt idx="7">
                  <c:v>-749.61774197661362</c:v>
                </c:pt>
                <c:pt idx="8">
                  <c:v>-1989.9534642442595</c:v>
                </c:pt>
                <c:pt idx="9">
                  <c:v>1015.8046954372694</c:v>
                </c:pt>
                <c:pt idx="10">
                  <c:v>493.8336433510558</c:v>
                </c:pt>
                <c:pt idx="11">
                  <c:v>665.51924834903184</c:v>
                </c:pt>
                <c:pt idx="12">
                  <c:v>1105.2448677532921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B-46E8-8445-894CF7CDB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G1B1!$K$3</c:f>
              <c:strCache>
                <c:ptCount val="1"/>
                <c:pt idx="0">
                  <c:v>diff. Fatt. Media Bacino vs Italia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1892.9342622393633</c:v>
                </c:pt>
                <c:pt idx="2">
                  <c:v>3015.7248911057795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493.8336433510558</c:v>
                </c:pt>
                <c:pt idx="11">
                  <c:v>665.51924834903184</c:v>
                </c:pt>
                <c:pt idx="12">
                  <c:v>1105.2448677532921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B-46E8-8445-894CF7CDB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G1B1!$J$3</c:f>
              <c:strCache>
                <c:ptCount val="1"/>
                <c:pt idx="0">
                  <c:v>diff. % Media Bacino vs Italia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tx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AB-46E8-8445-894CF7CDB150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0.11324032577307364</c:v>
                </c:pt>
                <c:pt idx="2">
                  <c:v>0.14877287685503648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5.3712522042149269E-2</c:v>
                </c:pt>
                <c:pt idx="11">
                  <c:v>3.7746455371137966E-2</c:v>
                </c:pt>
                <c:pt idx="12">
                  <c:v>5.0952707223729909E-2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AB-46E8-8445-894CF7CDB150}"/>
            </c:ext>
          </c:extLst>
        </c:ser>
        <c:ser>
          <c:idx val="1"/>
          <c:order val="2"/>
          <c:tx>
            <c:strRef>
              <c:f>G1B1!$N$3</c:f>
              <c:strCache>
                <c:ptCount val="1"/>
                <c:pt idx="0">
                  <c:v>soglia = +2%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G1B1!$B$18:$B$30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G1B1!$N$4:$N$16</c:f>
              <c:numCache>
                <c:formatCode>\+0.0%;\-0.0%</c:formatCode>
                <c:ptCount val="13"/>
                <c:pt idx="0">
                  <c:v>5.000000000000001E-3</c:v>
                </c:pt>
                <c:pt idx="1">
                  <c:v>5.000000000000001E-3</c:v>
                </c:pt>
                <c:pt idx="2">
                  <c:v>5.000000000000001E-3</c:v>
                </c:pt>
                <c:pt idx="3">
                  <c:v>5.000000000000001E-3</c:v>
                </c:pt>
                <c:pt idx="4">
                  <c:v>5.000000000000001E-3</c:v>
                </c:pt>
                <c:pt idx="5">
                  <c:v>5.000000000000001E-3</c:v>
                </c:pt>
                <c:pt idx="6">
                  <c:v>5.000000000000001E-3</c:v>
                </c:pt>
                <c:pt idx="7">
                  <c:v>5.000000000000001E-3</c:v>
                </c:pt>
                <c:pt idx="8">
                  <c:v>5.000000000000001E-3</c:v>
                </c:pt>
                <c:pt idx="9">
                  <c:v>5.000000000000001E-3</c:v>
                </c:pt>
                <c:pt idx="10">
                  <c:v>5.000000000000001E-3</c:v>
                </c:pt>
                <c:pt idx="11">
                  <c:v>5.000000000000001E-3</c:v>
                </c:pt>
                <c:pt idx="12">
                  <c:v>5.000000000000001E-3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AB-46E8-8445-894CF7CDB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accent5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  <c:max val="1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9298179204297E-2"/>
          <c:y val="5.46423611111111E-2"/>
          <c:w val="0.91653960320573313"/>
          <c:h val="0.698456597222222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G2B1!$L$3</c:f>
              <c:strCache>
                <c:ptCount val="1"/>
                <c:pt idx="0">
                  <c:v>diff. Fatt. Best vs Media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G2B1!$L$4:$L$16</c:f>
              <c:numCache>
                <c:formatCode>\+#,##0;\-#,##0</c:formatCode>
                <c:ptCount val="13"/>
                <c:pt idx="0">
                  <c:v>1040.9369968055657</c:v>
                </c:pt>
                <c:pt idx="1">
                  <c:v>18661.728980086256</c:v>
                </c:pt>
                <c:pt idx="2">
                  <c:v>11434.668372864635</c:v>
                </c:pt>
                <c:pt idx="3">
                  <c:v>49164.447665613363</c:v>
                </c:pt>
                <c:pt idx="4">
                  <c:v>5764.0393912313502</c:v>
                </c:pt>
                <c:pt idx="5">
                  <c:v>5746.8507192324287</c:v>
                </c:pt>
                <c:pt idx="6">
                  <c:v>2932.3414252954171</c:v>
                </c:pt>
                <c:pt idx="7">
                  <c:v>5599.9553054672415</c:v>
                </c:pt>
                <c:pt idx="8">
                  <c:v>85912.36169020104</c:v>
                </c:pt>
                <c:pt idx="9">
                  <c:v>34281.386857575533</c:v>
                </c:pt>
                <c:pt idx="10">
                  <c:v>5672.5043013231898</c:v>
                </c:pt>
                <c:pt idx="11">
                  <c:v>6738.3262541719996</c:v>
                </c:pt>
                <c:pt idx="12">
                  <c:v>11318.937970807405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D-4CA8-BDF6-FDEAB77EC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5"/>
        <c:axId val="191537536"/>
        <c:axId val="191539072"/>
      </c:barChart>
      <c:lineChart>
        <c:grouping val="standard"/>
        <c:varyColors val="0"/>
        <c:ser>
          <c:idx val="3"/>
          <c:order val="3"/>
          <c:tx>
            <c:strRef>
              <c:f>G2B1!$K$3</c:f>
              <c:strCache>
                <c:ptCount val="1"/>
                <c:pt idx="0">
                  <c:v>diff. Fatt. Best vs Media (soglia)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#" sourceLinked="0"/>
            <c:spPr>
              <a:solidFill>
                <a:schemeClr val="bg1">
                  <a:alpha val="70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G2B1!$K$4:$K$16</c:f>
              <c:numCache>
                <c:formatCode>\+#,##0;\-#,##0</c:formatCode>
                <c:ptCount val="13"/>
                <c:pt idx="0">
                  <c:v>0</c:v>
                </c:pt>
                <c:pt idx="1">
                  <c:v>18661.728980086256</c:v>
                </c:pt>
                <c:pt idx="2">
                  <c:v>0</c:v>
                </c:pt>
                <c:pt idx="3">
                  <c:v>49164.447665613363</c:v>
                </c:pt>
                <c:pt idx="4">
                  <c:v>5764.0393912313502</c:v>
                </c:pt>
                <c:pt idx="5">
                  <c:v>0</c:v>
                </c:pt>
                <c:pt idx="6">
                  <c:v>0</c:v>
                </c:pt>
                <c:pt idx="7">
                  <c:v>5599.9553054672415</c:v>
                </c:pt>
                <c:pt idx="8">
                  <c:v>85912.36169020104</c:v>
                </c:pt>
                <c:pt idx="9">
                  <c:v>34281.386857575533</c:v>
                </c:pt>
                <c:pt idx="10">
                  <c:v>5672.5043013231898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D-4CA8-BDF6-FDEAB77EC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7536"/>
        <c:axId val="191539072"/>
      </c:lineChart>
      <c:lineChart>
        <c:grouping val="standard"/>
        <c:varyColors val="0"/>
        <c:ser>
          <c:idx val="0"/>
          <c:order val="1"/>
          <c:tx>
            <c:strRef>
              <c:f>G2B1!$J$3</c:f>
              <c:strCache>
                <c:ptCount val="1"/>
                <c:pt idx="0">
                  <c:v>diff. % Best vs Media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20"/>
            <c:spPr>
              <a:solidFill>
                <a:schemeClr val="accent2"/>
              </a:solidFill>
              <a:ln w="19050">
                <a:noFill/>
              </a:ln>
            </c:spPr>
          </c:marker>
          <c:dLbls>
            <c:dLbl>
              <c:idx val="2"/>
              <c:spPr>
                <a:solidFill>
                  <a:schemeClr val="bg1">
                    <a:alpha val="70000"/>
                  </a:schemeClr>
                </a:solidFill>
                <a:ln w="63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DDD-4CA8-BDF6-FDEAB77ECECB}"/>
                </c:ext>
              </c:extLst>
            </c:dLbl>
            <c:spPr>
              <a:solidFill>
                <a:schemeClr val="bg1">
                  <a:alpha val="71000"/>
                </a:schemeClr>
              </a:solidFill>
              <a:ln w="635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G2B1!$M$4:$M$16</c:f>
              <c:numCache>
                <c:formatCode>\+0.0%;\-0.0%</c:formatCode>
                <c:ptCount val="13"/>
                <c:pt idx="0">
                  <c:v>-1</c:v>
                </c:pt>
                <c:pt idx="1">
                  <c:v>1.002832791069729</c:v>
                </c:pt>
                <c:pt idx="2">
                  <c:v>-1</c:v>
                </c:pt>
                <c:pt idx="3">
                  <c:v>0.73654281238256658</c:v>
                </c:pt>
                <c:pt idx="4">
                  <c:v>0.5988624898260666</c:v>
                </c:pt>
                <c:pt idx="5">
                  <c:v>-1</c:v>
                </c:pt>
                <c:pt idx="6">
                  <c:v>-1</c:v>
                </c:pt>
                <c:pt idx="7">
                  <c:v>0.59771544971791069</c:v>
                </c:pt>
                <c:pt idx="8">
                  <c:v>0.52279554011357465</c:v>
                </c:pt>
                <c:pt idx="9">
                  <c:v>0.55690819687483462</c:v>
                </c:pt>
                <c:pt idx="10">
                  <c:v>0.58552785981386757</c:v>
                </c:pt>
                <c:pt idx="11">
                  <c:v>-1</c:v>
                </c:pt>
                <c:pt idx="12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DD-4CA8-BDF6-FDEAB77ECECB}"/>
            </c:ext>
          </c:extLst>
        </c:ser>
        <c:ser>
          <c:idx val="1"/>
          <c:order val="2"/>
          <c:tx>
            <c:strRef>
              <c:f>G2B1!$N$3</c:f>
              <c:strCache>
                <c:ptCount val="1"/>
                <c:pt idx="0">
                  <c:v>soglia = +50%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strRef>
              <c:f>G2B1!$B$18:$B$30</c:f>
              <c:strCache>
                <c:ptCount val="13"/>
                <c:pt idx="0">
                  <c:v>Alimenti
Tono e Vigore</c:v>
                </c:pt>
                <c:pt idx="1">
                  <c:v>Alimenti
Speciali</c:v>
                </c:pt>
                <c:pt idx="2">
                  <c:v>Mondo
Bambino</c:v>
                </c:pt>
                <c:pt idx="3">
                  <c:v>Dermo
Cosmetica</c:v>
                </c:pt>
                <c:pt idx="4">
                  <c:v>Cura
Capelli</c:v>
                </c:pt>
                <c:pt idx="5">
                  <c:v>Igiene
Orale</c:v>
                </c:pt>
                <c:pt idx="6">
                  <c:v>Igiene
Intima</c:v>
                </c:pt>
                <c:pt idx="7">
                  <c:v>Igiene
Corpo</c:v>
                </c:pt>
                <c:pt idx="8">
                  <c:v>Integratori e
Disp. Cura e 
Prevenzione</c:v>
                </c:pt>
                <c:pt idx="9">
                  <c:v>Integratori
Benessere</c:v>
                </c:pt>
                <c:pt idx="10">
                  <c:v>Elettro
medicali</c:v>
                </c:pt>
                <c:pt idx="11">
                  <c:v>Medicazione</c:v>
                </c:pt>
                <c:pt idx="12">
                  <c:v>Veterinaria</c:v>
                </c:pt>
              </c:strCache>
            </c:strRef>
          </c:cat>
          <c:val>
            <c:numRef>
              <c:f>G2B1!$N$4:$N$16</c:f>
              <c:numCache>
                <c:formatCode>\+0.0%;\-0.0%</c:formatCode>
                <c:ptCount val="13"/>
                <c:pt idx="0">
                  <c:v>0.33250000000000002</c:v>
                </c:pt>
                <c:pt idx="1">
                  <c:v>0.33250000000000002</c:v>
                </c:pt>
                <c:pt idx="2">
                  <c:v>0.33250000000000002</c:v>
                </c:pt>
                <c:pt idx="3">
                  <c:v>0.33250000000000002</c:v>
                </c:pt>
                <c:pt idx="4">
                  <c:v>0.33250000000000002</c:v>
                </c:pt>
                <c:pt idx="5">
                  <c:v>0.33250000000000002</c:v>
                </c:pt>
                <c:pt idx="6">
                  <c:v>0.33250000000000002</c:v>
                </c:pt>
                <c:pt idx="7">
                  <c:v>0.33250000000000002</c:v>
                </c:pt>
                <c:pt idx="8">
                  <c:v>0.33250000000000002</c:v>
                </c:pt>
                <c:pt idx="9">
                  <c:v>0.33250000000000002</c:v>
                </c:pt>
                <c:pt idx="10">
                  <c:v>0.33250000000000002</c:v>
                </c:pt>
                <c:pt idx="11">
                  <c:v>0.33250000000000002</c:v>
                </c:pt>
                <c:pt idx="12">
                  <c:v>0.33250000000000002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DD-4CA8-BDF6-FDEAB77EC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95648"/>
        <c:axId val="191540608"/>
      </c:lineChart>
      <c:catAx>
        <c:axId val="191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 cmpd="sng">
            <a:solidFill>
              <a:schemeClr val="tx2"/>
            </a:solidFill>
            <a:prstDash val="solid"/>
          </a:ln>
        </c:spPr>
        <c:txPr>
          <a:bodyPr rot="0" vert="horz" anchor="t" anchorCtr="0"/>
          <a:lstStyle/>
          <a:p>
            <a:pPr>
              <a:defRPr sz="900" b="1"/>
            </a:pPr>
            <a:endParaRPr lang="it-IT"/>
          </a:p>
        </c:txPr>
        <c:crossAx val="191539072"/>
        <c:crosses val="autoZero"/>
        <c:auto val="1"/>
        <c:lblAlgn val="ctr"/>
        <c:lblOffset val="0"/>
        <c:noMultiLvlLbl val="0"/>
      </c:catAx>
      <c:valAx>
        <c:axId val="1915390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91537536"/>
        <c:crosses val="autoZero"/>
        <c:crossBetween val="between"/>
        <c:majorUnit val="50000"/>
      </c:valAx>
      <c:valAx>
        <c:axId val="191540608"/>
        <c:scaling>
          <c:orientation val="minMax"/>
          <c:min val="-0.5"/>
        </c:scaling>
        <c:delete val="0"/>
        <c:axPos val="r"/>
        <c:numFmt formatCode="\+0.0%;\-0.0%" sourceLinked="1"/>
        <c:majorTickMark val="none"/>
        <c:minorTickMark val="none"/>
        <c:tickLblPos val="none"/>
        <c:spPr>
          <a:ln>
            <a:noFill/>
          </a:ln>
        </c:spPr>
        <c:crossAx val="191595648"/>
        <c:crosses val="max"/>
        <c:crossBetween val="between"/>
        <c:majorUnit val="5.000000000000001E-2"/>
        <c:minorUnit val="1.0000000000000002E-2"/>
      </c:valAx>
      <c:catAx>
        <c:axId val="1915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54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765287438616441E-3"/>
          <c:y val="0.92031133871113935"/>
          <c:w val="0.98266113308291758"/>
          <c:h val="6.1799827263244088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F68E-FD96-4150-8851-947B0E5530F6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874A-CC7A-4441-8AC9-D7D04F7E86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4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A14455D-8158-4C72-82A5-53179EFC4EDB}" type="datetimeFigureOut">
              <a:rPr lang="it-IT" smtClean="0"/>
              <a:pPr/>
              <a:t>23/06/2017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9B19DE9-7BC4-4F9F-80CA-A5D5C8A77CD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09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5124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23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7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54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25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23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46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99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748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116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11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97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0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69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7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42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67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625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3708" y="1203598"/>
            <a:ext cx="5256584" cy="2124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040" b="5598"/>
          <a:stretch>
            <a:fillRect/>
          </a:stretch>
        </p:blipFill>
        <p:spPr bwMode="auto">
          <a:xfrm>
            <a:off x="107505" y="123480"/>
            <a:ext cx="1075849" cy="168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1 7"/>
          <p:cNvCxnSpPr/>
          <p:nvPr userDrawn="1"/>
        </p:nvCxnSpPr>
        <p:spPr>
          <a:xfrm>
            <a:off x="1979712" y="1131590"/>
            <a:ext cx="518457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1979712" y="3435846"/>
            <a:ext cx="518457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635896" y="47319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0" i="0" spc="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newl.it</a:t>
            </a:r>
            <a:endParaRPr lang="it-IT" sz="1600" b="0" i="0" spc="3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907704" y="365187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kern="12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n-ea"/>
                <a:cs typeface="+mn-cs"/>
              </a:rPr>
              <a:t>MAP</a:t>
            </a:r>
            <a:r>
              <a:rPr lang="it-IT" sz="32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®</a:t>
            </a:r>
            <a:r>
              <a:rPr lang="it-IT" sz="1800" kern="12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n-ea"/>
                <a:cs typeface="+mn-cs"/>
              </a:rPr>
              <a:t> _ micro area performance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411760" y="11315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NewLine</a:t>
            </a:r>
            <a:r>
              <a:rPr lang="it-IT" sz="16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2017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8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123728" y="0"/>
            <a:ext cx="7020272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483768" y="1707654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2483768" y="343584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bg1"/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411760" y="11315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spc="300" dirty="0">
                <a:solidFill>
                  <a:schemeClr val="tx2"/>
                </a:solidFill>
                <a:latin typeface="Arial Narrow" pitchFamily="34" charset="0"/>
              </a:rPr>
              <a:t>&lt;N° sezione&gt;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123728" y="0"/>
            <a:ext cx="7020272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483768" y="1707654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2483768" y="343584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bg1"/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411760" y="11315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spc="300" dirty="0">
                <a:solidFill>
                  <a:schemeClr val="tx2"/>
                </a:solidFill>
                <a:latin typeface="Arial Narrow" pitchFamily="34" charset="0"/>
              </a:rPr>
              <a:t>gennaio 2017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1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2_Agg.dati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3_Rif.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4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5148064" y="1383619"/>
            <a:ext cx="3024336" cy="294097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l">
              <a:lnSpc>
                <a:spcPct val="100000"/>
              </a:lnSpc>
              <a:buClr>
                <a:schemeClr val="tx2"/>
              </a:buClr>
              <a:buSzPct val="140000"/>
              <a:buFont typeface="Arial Narrow" pitchFamily="34" charset="0"/>
              <a:buChar char="■"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&lt;aggiornamento</a:t>
            </a:r>
            <a:r>
              <a:rPr lang="it-IT" sz="1200" b="0" i="0" spc="3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dati</a:t>
            </a:r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  <p:sldLayoutId id="2147483651" r:id="rId5"/>
    <p:sldLayoutId id="2147483655" r:id="rId6"/>
    <p:sldLayoutId id="2147483657" r:id="rId7"/>
    <p:sldLayoutId id="214748365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907704" y="1203598"/>
            <a:ext cx="5256584" cy="2124236"/>
          </a:xfrm>
        </p:spPr>
        <p:txBody>
          <a:bodyPr tIns="396000" bIns="0">
            <a:noAutofit/>
          </a:bodyPr>
          <a:lstStyle/>
          <a:p>
            <a:pPr marL="358775" indent="-358775">
              <a:buClr>
                <a:schemeClr val="tx2"/>
              </a:buClr>
              <a:buSzPct val="140000"/>
              <a:buFont typeface="Arial Narrow" pitchFamily="34" charset="0"/>
              <a:buChar char="■"/>
            </a:pPr>
            <a:r>
              <a:rPr lang="it-IT" sz="3200" dirty="0"/>
              <a:t>Il potenziale delle Farmacie legato al </a:t>
            </a:r>
          </a:p>
          <a:p>
            <a:pPr marL="358775" indent="-358775">
              <a:buClr>
                <a:schemeClr val="tx2"/>
              </a:buClr>
              <a:buSzPct val="140000"/>
            </a:pPr>
            <a:r>
              <a:rPr lang="it-IT" sz="3200" dirty="0"/>
              <a:t>	</a:t>
            </a:r>
            <a:r>
              <a:rPr lang="it-IT" sz="3200" b="0" dirty="0"/>
              <a:t>Bacino di Utenza</a:t>
            </a:r>
          </a:p>
          <a:p>
            <a:pPr marL="358775" indent="-358775">
              <a:buClr>
                <a:schemeClr val="tx2"/>
              </a:buClr>
              <a:buSzPct val="140000"/>
            </a:pPr>
            <a:endParaRPr lang="it-IT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pic>
        <p:nvPicPr>
          <p:cNvPr id="36" name="Immagin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8" y="555526"/>
            <a:ext cx="528161" cy="6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1348"/>
            <a:ext cx="579967" cy="5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43" name="Grafico 42"/>
          <p:cNvGraphicFramePr>
            <a:graphicFrameLocks/>
          </p:cNvGraphicFramePr>
          <p:nvPr/>
        </p:nvGraphicFramePr>
        <p:xfrm>
          <a:off x="539552" y="1779662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donne tra i 20 e i 40 anni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bambini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Medie: 39,1%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3,5%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pic>
        <p:nvPicPr>
          <p:cNvPr id="36" name="Immagin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8" y="555526"/>
            <a:ext cx="528161" cy="6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1348"/>
            <a:ext cx="579967" cy="5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973603"/>
              </p:ext>
            </p:extLst>
          </p:nvPr>
        </p:nvGraphicFramePr>
        <p:xfrm>
          <a:off x="396496" y="1635966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12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pic>
        <p:nvPicPr>
          <p:cNvPr id="36" name="Immagin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8" y="555526"/>
            <a:ext cx="528161" cy="6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1348"/>
            <a:ext cx="579967" cy="5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99802"/>
              </p:ext>
            </p:extLst>
          </p:nvPr>
        </p:nvGraphicFramePr>
        <p:xfrm>
          <a:off x="395536" y="1707974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46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pic>
        <p:nvPicPr>
          <p:cNvPr id="36" name="Immagin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8" y="555526"/>
            <a:ext cx="528161" cy="6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1348"/>
            <a:ext cx="579967" cy="5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00" y="1979159"/>
            <a:ext cx="7874329" cy="19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30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621440"/>
              </p:ext>
            </p:extLst>
          </p:nvPr>
        </p:nvGraphicFramePr>
        <p:xfrm>
          <a:off x="401400" y="1751447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persone &gt; 60 anni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Medie: 22,7%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2,8%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/>
          <a:srcRect t="10617" b="8690"/>
          <a:stretch/>
        </p:blipFill>
        <p:spPr>
          <a:xfrm>
            <a:off x="1835696" y="627534"/>
            <a:ext cx="495770" cy="5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/>
          <a:srcRect t="10617" b="8690"/>
          <a:stretch/>
        </p:blipFill>
        <p:spPr>
          <a:xfrm>
            <a:off x="1835696" y="627534"/>
            <a:ext cx="495770" cy="573759"/>
          </a:xfrm>
          <a:prstGeom prst="rect">
            <a:avLst/>
          </a:prstGeom>
        </p:spPr>
      </p:pic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396496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96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/>
          <a:srcRect t="10617" b="8690"/>
          <a:stretch/>
        </p:blipFill>
        <p:spPr>
          <a:xfrm>
            <a:off x="1835696" y="627534"/>
            <a:ext cx="495770" cy="573759"/>
          </a:xfrm>
          <a:prstGeom prst="rect">
            <a:avLst/>
          </a:prstGeom>
        </p:spPr>
      </p:pic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90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/>
          <a:srcRect t="10617" b="8690"/>
          <a:stretch/>
        </p:blipFill>
        <p:spPr>
          <a:xfrm>
            <a:off x="1835696" y="627534"/>
            <a:ext cx="495770" cy="573759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00" y="1980000"/>
            <a:ext cx="7874329" cy="19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060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550749"/>
              </p:ext>
            </p:extLst>
          </p:nvPr>
        </p:nvGraphicFramePr>
        <p:xfrm>
          <a:off x="407264" y="1767776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persone con basso reddito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contesto urbano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 : 10,7%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1,2%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555A58-2C95-481D-8C46-2CBEF6213C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882000"/>
            <a:ext cx="338301" cy="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8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4F96DC-8819-476A-96AD-F9D87D42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D7753C-54FE-4875-AC6A-4F7C574D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882000"/>
            <a:ext cx="338301" cy="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166056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0078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Azienda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disegnare le proprie strategie si chiede: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 il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mio listino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 sono le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a maggiore potenziale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interessa tanto conoscere cosa le farmacie stanno realizzando ora, ma quanto quello che potrebbero realizzare in funzione del contesto (domanda) e dell’orientamento (offerta)</a:t>
            </a: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farmacia invece, per riuscire ad esprimere al meglio il proprio potenziale, deve chiedersi: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 il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contesto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cui opero come devo organizzare la mia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offerta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rispondere al meglio alla </a:t>
            </a:r>
            <a:r>
              <a:rPr lang="it-IT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domanda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 il mio bacino di utenza esprime?</a:t>
            </a:r>
          </a:p>
        </p:txBody>
      </p:sp>
    </p:spTree>
    <p:extLst>
      <p:ext uri="{BB962C8B-B14F-4D97-AF65-F5344CB8AC3E}">
        <p14:creationId xmlns:p14="http://schemas.microsoft.com/office/powerpoint/2010/main" val="347547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D79E6A-BE96-4D21-A095-5DE85A18E1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3BF5CA-7F48-48AD-9C7B-2D441AF7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882000"/>
            <a:ext cx="338301" cy="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D09D15D-AE51-4A33-899A-FA3EDE24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94635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696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9CB321-5EDD-4FB1-8CCD-BFA7AF5A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0A8076-FBF7-493A-88B3-0513C06C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882000"/>
            <a:ext cx="338301" cy="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31DB54-E053-43BD-88C0-F9BEFB0F1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00" y="1980000"/>
            <a:ext cx="7873200" cy="19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2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7" b="51158"/>
          <a:stretch/>
        </p:blipFill>
        <p:spPr bwMode="auto">
          <a:xfrm>
            <a:off x="1678466" y="534773"/>
            <a:ext cx="818516" cy="7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695796"/>
              </p:ext>
            </p:extLst>
          </p:nvPr>
        </p:nvGraphicFramePr>
        <p:xfrm>
          <a:off x="393607" y="1772323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uomini 40 - 60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 : 10,6%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1,1%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CAC5111-1DC0-44D7-8D0F-2FFC5484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7" b="51158"/>
          <a:stretch/>
        </p:blipFill>
        <p:spPr bwMode="auto">
          <a:xfrm>
            <a:off x="1678466" y="534773"/>
            <a:ext cx="818516" cy="7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07877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968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6A95CC-046D-4693-B468-386EAF727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7" b="51158"/>
          <a:stretch/>
        </p:blipFill>
        <p:spPr bwMode="auto">
          <a:xfrm>
            <a:off x="1678466" y="534773"/>
            <a:ext cx="818516" cy="7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D09D15D-AE51-4A33-899A-FA3EDE24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595211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416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BD4ACAE-2481-4566-ADE7-29E071893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7" b="51158"/>
          <a:stretch/>
        </p:blipFill>
        <p:spPr bwMode="auto">
          <a:xfrm>
            <a:off x="1678466" y="534773"/>
            <a:ext cx="818516" cy="7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27C805-302A-4291-AA9B-C7E2CBA8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00" y="1980000"/>
            <a:ext cx="7874329" cy="19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99619"/>
              </p:ext>
            </p:extLst>
          </p:nvPr>
        </p:nvGraphicFramePr>
        <p:xfrm>
          <a:off x="406800" y="1767600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persone con reddito elevato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/>
              <a:t>consumi elevati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 : 15,8%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2,0%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B907F56-B2E3-4508-91BF-4CD90FA8F387}"/>
              </a:ext>
            </a:extLst>
          </p:cNvPr>
          <p:cNvGrpSpPr/>
          <p:nvPr/>
        </p:nvGrpSpPr>
        <p:grpSpPr>
          <a:xfrm>
            <a:off x="1512000" y="815026"/>
            <a:ext cx="1165713" cy="388572"/>
            <a:chOff x="1475656" y="815026"/>
            <a:chExt cx="1165713" cy="38857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0000000-0008-0000-0500-000006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0000000-0008-0000-0500-000006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227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0000000-0008-0000-0500-000006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98" y="815026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256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EFA1CD5-1CE9-4069-81C1-59B7339CE9EF}"/>
              </a:ext>
            </a:extLst>
          </p:cNvPr>
          <p:cNvGrpSpPr/>
          <p:nvPr/>
        </p:nvGrpSpPr>
        <p:grpSpPr>
          <a:xfrm>
            <a:off x="1512000" y="815026"/>
            <a:ext cx="1165713" cy="388572"/>
            <a:chOff x="1475656" y="815026"/>
            <a:chExt cx="1165713" cy="38857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AB0E2A1-6C5C-4E67-8F4B-A8326E44B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3D745E1-156E-4B9B-B83E-13F570E04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227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8301CA2-A8F5-4210-9132-6B43853B9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98" y="815026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65349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766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181D993-9C3A-42B3-B52D-DB25F38ABAB6}"/>
              </a:ext>
            </a:extLst>
          </p:cNvPr>
          <p:cNvGrpSpPr/>
          <p:nvPr/>
        </p:nvGrpSpPr>
        <p:grpSpPr>
          <a:xfrm>
            <a:off x="1512000" y="815026"/>
            <a:ext cx="1165713" cy="388572"/>
            <a:chOff x="1475656" y="815026"/>
            <a:chExt cx="1165713" cy="38857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28F331C-34B7-4991-BF62-31FAD1958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FC6739C-8927-4D10-A8CD-C13EF0DE1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227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8FAAD50-32A6-47AD-8AF8-445A65BD1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98" y="815026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D09D15D-AE51-4A33-899A-FA3EDE24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83025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685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FDC31D4-5811-4FF9-9116-7C20000C1062}"/>
              </a:ext>
            </a:extLst>
          </p:cNvPr>
          <p:cNvGrpSpPr/>
          <p:nvPr/>
        </p:nvGrpSpPr>
        <p:grpSpPr>
          <a:xfrm>
            <a:off x="1512000" y="815026"/>
            <a:ext cx="1165713" cy="388572"/>
            <a:chOff x="1475656" y="815026"/>
            <a:chExt cx="1165713" cy="38857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45E3CBA-5F0A-45D9-839D-DC6ED4F41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3DFA3DE-C335-4EDA-9AB1-7FBE82D51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227" y="815027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0D565AD-9F10-4634-9B90-D9F39067A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98" y="815026"/>
              <a:ext cx="388571" cy="38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9DFB5778-FE0C-4216-AD83-AF8DDE5D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" y="1980000"/>
            <a:ext cx="7874329" cy="19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4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971600" y="915566"/>
            <a:ext cx="7200800" cy="3600400"/>
          </a:xfrm>
        </p:spPr>
        <p:txBody>
          <a:bodyPr/>
          <a:lstStyle/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bacino di utenza è uno degli elementi chiave utile a descrivere la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domanda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espressa nel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territorio afferente a ciascuna farmacia</a:t>
            </a:r>
          </a:p>
          <a:p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bacino di utenza si intende il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territorio rilevante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intorno a ciascuna farmacia, disegnato tenendo conto delle caratteristiche geografiche di ciascuna area</a:t>
            </a:r>
          </a:p>
          <a:p>
            <a:pPr lvl="1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bacino di utenza vengono quindi collegate le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celle censuarie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 contengono informazioni molto dettagliate sulla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popolazione</a:t>
            </a:r>
          </a:p>
          <a:p>
            <a:pPr lvl="1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Abbiamo quindi studiato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le caratteristiche della popolazione “correlano” con le performance della farmacia media di un certo bacino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confrontandole con i risultati della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farmacia “Best”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afferente allo stesso territorio</a:t>
            </a:r>
          </a:p>
        </p:txBody>
      </p:sp>
    </p:spTree>
    <p:extLst>
      <p:ext uri="{BB962C8B-B14F-4D97-AF65-F5344CB8AC3E}">
        <p14:creationId xmlns:p14="http://schemas.microsoft.com/office/powerpoint/2010/main" val="136480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65CCC7D-E624-4C19-8D12-51B777B00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623801"/>
              </p:ext>
            </p:extLst>
          </p:nvPr>
        </p:nvGraphicFramePr>
        <p:xfrm>
          <a:off x="377836" y="1635646"/>
          <a:ext cx="8341200" cy="24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i="1" dirty="0"/>
              <a:t>% rispetto alla media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contenuto 3"/>
          <p:cNvSpPr>
            <a:spLocks noGrp="1"/>
          </p:cNvSpPr>
          <p:nvPr>
            <p:ph idx="13"/>
          </p:nvPr>
        </p:nvSpPr>
        <p:spPr>
          <a:xfrm>
            <a:off x="1296144" y="1779662"/>
            <a:ext cx="5076056" cy="2232248"/>
          </a:xfrm>
          <a:noFill/>
          <a:ln>
            <a:noFill/>
          </a:ln>
        </p:spPr>
        <p:txBody>
          <a:bodyPr anchor="t"/>
          <a:lstStyle/>
          <a:p>
            <a:pPr marL="0" lvl="1" indent="0" algn="l"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Bacini con una quota superiore alla media italiana di: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elevato tasso di concorrenza</a:t>
            </a:r>
          </a:p>
          <a:p>
            <a:pPr lvl="1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it-IT" b="1" dirty="0"/>
              <a:t>città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lvl="1" indent="-357188" algn="l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Medie : 20,6%</a:t>
            </a:r>
          </a:p>
          <a:p>
            <a:pPr marL="357188" lvl="1" indent="-357188" algn="l">
              <a:buClr>
                <a:schemeClr val="accent2"/>
              </a:buClr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farmacie Best: 2,3%</a:t>
            </a:r>
          </a:p>
          <a:p>
            <a:pPr marL="357188" lvl="1" indent="-357188" algn="l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BAFF9F-A0A4-4C7C-B7F8-4009A38D4E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615A605-8283-44B7-9286-FC620DFDF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6" y="1062000"/>
            <a:ext cx="130759" cy="1386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0FF09E-6942-4A99-A345-4CE2078D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6" y="915566"/>
            <a:ext cx="130759" cy="13868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C03BE3-7686-4F15-8A18-40B068BC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9" y="915566"/>
            <a:ext cx="130759" cy="1386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7B87885-82F4-4D74-91C4-568BA0C7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062000"/>
            <a:ext cx="130759" cy="1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Media Bacino vs Italia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CAB211-C2BB-41EC-8D4B-9B0B42D1DD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9909FC-5F07-40BB-8B6C-4A485A87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6" y="1062000"/>
            <a:ext cx="130759" cy="1386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B23B0F4-882B-4C0B-BBE0-6B07D1645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6" y="915566"/>
            <a:ext cx="130759" cy="1386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06A748-154B-4A27-A3F5-645FD0D78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9" y="915566"/>
            <a:ext cx="130759" cy="1386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A396A4-AAD3-4E26-8976-48E4CB8B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062000"/>
            <a:ext cx="130759" cy="138684"/>
          </a:xfrm>
          <a:prstGeom prst="rect">
            <a:avLst/>
          </a:prstGeom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058980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9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AABC55-C2D9-41F0-ADF9-800048447B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BA33A7-9D91-4506-89A0-753B462B3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6" y="1062000"/>
            <a:ext cx="130759" cy="1386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150860-C4AB-44CB-90E8-7FA675351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6" y="915566"/>
            <a:ext cx="130759" cy="1386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5AD008-FA29-4892-A3B4-BE16152E3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9" y="915566"/>
            <a:ext cx="130759" cy="1386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BCA196-AE5B-4005-BC4A-F6E73E01B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062000"/>
            <a:ext cx="130759" cy="138684"/>
          </a:xfrm>
          <a:prstGeom prst="rect">
            <a:avLst/>
          </a:prstGeom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D09D15D-AE51-4A33-899A-FA3EDE24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1225"/>
              </p:ext>
            </p:extLst>
          </p:nvPr>
        </p:nvGraphicFramePr>
        <p:xfrm>
          <a:off x="396000" y="1634400"/>
          <a:ext cx="86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231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899592" y="1237412"/>
            <a:ext cx="8244408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</a:t>
            </a:r>
            <a:r>
              <a:rPr lang="it-IT" b="1" i="1" dirty="0"/>
              <a:t>Best vs Media Bacino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403648" y="1237412"/>
            <a:ext cx="1368152" cy="7200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CE92AF-5F37-49BC-AA3D-0C216332AB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18400" y="603408"/>
            <a:ext cx="1126414" cy="599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9C1341-E3C6-4D7C-B489-97EB696C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6" y="1062000"/>
            <a:ext cx="130759" cy="1386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A7E238-2E63-4D27-B821-9BD35BBD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6" y="915566"/>
            <a:ext cx="130759" cy="1386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0D9FE7-A49B-4B4C-914F-C4A60D59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915566"/>
            <a:ext cx="130759" cy="1386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C19BE3-2306-4943-AFD1-030A3FB1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62000"/>
            <a:ext cx="130759" cy="1386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42B7F9-B4D4-4569-A043-31839AB1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00" y="1980000"/>
            <a:ext cx="7874329" cy="19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E27469-5097-4122-88A4-1F3896B8C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6"/>
          <a:stretch/>
        </p:blipFill>
        <p:spPr>
          <a:xfrm>
            <a:off x="90645" y="915566"/>
            <a:ext cx="896271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 _ diff. € md/anno </a:t>
            </a:r>
            <a:r>
              <a:rPr lang="it-IT" b="1" i="1" dirty="0"/>
              <a:t>Best vs Media Italia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35496" y="771550"/>
          <a:ext cx="6696744" cy="37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6372200" y="843558"/>
            <a:ext cx="1728000" cy="1728192"/>
            <a:chOff x="6372200" y="843558"/>
            <a:chExt cx="1728000" cy="1728192"/>
          </a:xfrm>
        </p:grpSpPr>
        <p:sp>
          <p:nvSpPr>
            <p:cNvPr id="6" name="Anello 5"/>
            <p:cNvSpPr/>
            <p:nvPr/>
          </p:nvSpPr>
          <p:spPr>
            <a:xfrm>
              <a:off x="6372200" y="843558"/>
              <a:ext cx="1728000" cy="1728192"/>
            </a:xfrm>
            <a:prstGeom prst="donut">
              <a:avLst>
                <a:gd name="adj" fmla="val 1029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660232" y="1347614"/>
              <a:ext cx="11521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DOMANDA</a:t>
              </a:r>
              <a:endPara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endParaRPr>
            </a:p>
            <a:p>
              <a:pPr algn="ctr"/>
              <a:r>
                <a:rPr lang="it-IT" sz="1400" dirty="0">
                  <a:latin typeface="Arial Narrow" pitchFamily="34" charset="0"/>
                </a:rPr>
                <a:t>caratteristiche del bacino</a:t>
              </a:r>
              <a:endParaRPr lang="it-IT" sz="1400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804248" y="2067694"/>
            <a:ext cx="1728000" cy="1728192"/>
            <a:chOff x="6804248" y="2067694"/>
            <a:chExt cx="1728000" cy="1728192"/>
          </a:xfrm>
        </p:grpSpPr>
        <p:sp>
          <p:nvSpPr>
            <p:cNvPr id="9" name="Anello 8"/>
            <p:cNvSpPr/>
            <p:nvPr/>
          </p:nvSpPr>
          <p:spPr>
            <a:xfrm>
              <a:off x="6804248" y="2067694"/>
              <a:ext cx="1728000" cy="1728192"/>
            </a:xfrm>
            <a:prstGeom prst="donut">
              <a:avLst>
                <a:gd name="adj" fmla="val 1029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092280" y="2571750"/>
              <a:ext cx="11521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2"/>
                  </a:solidFill>
                  <a:latin typeface="Arial Narrow" pitchFamily="34" charset="0"/>
                </a:rPr>
                <a:t>OFFERTA</a:t>
              </a:r>
              <a:endParaRPr lang="it-IT" sz="1600" dirty="0">
                <a:solidFill>
                  <a:schemeClr val="tx2"/>
                </a:solidFill>
                <a:latin typeface="Arial Narrow" pitchFamily="34" charset="0"/>
              </a:endParaRPr>
            </a:p>
            <a:p>
              <a:pPr algn="ctr"/>
              <a:r>
                <a:rPr lang="it-IT" sz="1400" dirty="0">
                  <a:latin typeface="Arial Narrow" pitchFamily="34" charset="0"/>
                </a:rPr>
                <a:t>gestione</a:t>
              </a:r>
            </a:p>
            <a:p>
              <a:pPr algn="ctr"/>
              <a:r>
                <a:rPr lang="it-IT" sz="1400" dirty="0">
                  <a:latin typeface="Arial Narrow" pitchFamily="34" charset="0"/>
                </a:rPr>
                <a:t>punto vendita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3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1EA2B3-5D94-4A55-A347-695B3F0B65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1600" y="915566"/>
            <a:ext cx="7200800" cy="3600400"/>
          </a:xfrm>
        </p:spPr>
        <p:txBody>
          <a:bodyPr/>
          <a:lstStyle/>
          <a:p>
            <a:pPr lvl="1"/>
            <a:r>
              <a:rPr lang="it-IT" dirty="0"/>
              <a:t>Questa analisi, senza la pretesa di essere esauriente, ci ha permesso di intravedere un metodo per progettare l’</a:t>
            </a:r>
            <a:r>
              <a:rPr lang="it-IT" b="1" dirty="0"/>
              <a:t>ottimizzazione dell’offerta, in modo da sfruttare il più possibile il potenziale della farmacia rispetto al territorio</a:t>
            </a:r>
          </a:p>
          <a:p>
            <a:pPr lvl="1"/>
            <a:endParaRPr lang="it-IT" dirty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Abbiamo visto come alcune categorie di prodotto, che sono tra l’altro quelle a maggiore valore assoluto, siano trasversali e nelle farmacie “Best” riescano a realizzare risultati interessanti anche nei bacini dove reddito e consumi sono bassi</a:t>
            </a:r>
          </a:p>
          <a:p>
            <a:pPr lvl="1"/>
            <a:endParaRPr lang="it-IT" dirty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Abbiamo visto anche come la domanda si orienti in modo nitido verso alcune tipologie di prodotti in funzione delle caratteristiche socio-demo della popolazione e come le farmacie “Best” ne riescano ad enfatizzare i risultati</a:t>
            </a:r>
          </a:p>
        </p:txBody>
      </p:sp>
    </p:spTree>
    <p:extLst>
      <p:ext uri="{BB962C8B-B14F-4D97-AF65-F5344CB8AC3E}">
        <p14:creationId xmlns:p14="http://schemas.microsoft.com/office/powerpoint/2010/main" val="410818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D66C9263-EF8C-49B0-9836-49DFFC7A6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  <a:p>
            <a:r>
              <a:rPr lang="it-IT" b="0" dirty="0"/>
              <a:t>folpini@newl.it</a:t>
            </a:r>
          </a:p>
        </p:txBody>
      </p:sp>
    </p:spTree>
    <p:extLst>
      <p:ext uri="{BB962C8B-B14F-4D97-AF65-F5344CB8AC3E}">
        <p14:creationId xmlns:p14="http://schemas.microsoft.com/office/powerpoint/2010/main" val="232789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Bacino di Utenza _ </a:t>
            </a:r>
            <a:r>
              <a:rPr lang="it-IT" i="1" dirty="0"/>
              <a:t>il perimetro rilevante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4427984" y="915567"/>
            <a:ext cx="4320480" cy="3168352"/>
          </a:xfrm>
        </p:spPr>
        <p:txBody>
          <a:bodyPr anchor="ctr"/>
          <a:lstStyle/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Uno degli elementi chiave utilizzati per l’espansione </a:t>
            </a:r>
            <a:r>
              <a:rPr lang="it-IT" dirty="0"/>
              <a:t>è il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bacino di utenza </a:t>
            </a:r>
            <a:r>
              <a:rPr lang="it-IT" dirty="0"/>
              <a:t>definito per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tutte le 18.000 farmacie italiane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 gli oltre quindici parametri socio-demografici disponibili per ogni bacino sono stati identificati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quelli rilevanti e statisticamente correlati alle performance della farmacia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51520" y="915566"/>
            <a:ext cx="3960440" cy="3146680"/>
            <a:chOff x="611560" y="1225270"/>
            <a:chExt cx="3960440" cy="31466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3" t="19992" r="36148" b="27726"/>
            <a:stretch/>
          </p:blipFill>
          <p:spPr bwMode="auto">
            <a:xfrm>
              <a:off x="611560" y="1225270"/>
              <a:ext cx="3960440" cy="314668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0" t="19723" r="24713" b="65271"/>
            <a:stretch/>
          </p:blipFill>
          <p:spPr bwMode="auto">
            <a:xfrm>
              <a:off x="611560" y="3514357"/>
              <a:ext cx="974476" cy="85759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CasellaDiTesto 7"/>
          <p:cNvSpPr txBox="1"/>
          <p:nvPr/>
        </p:nvSpPr>
        <p:spPr>
          <a:xfrm>
            <a:off x="179512" y="415592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Bacini di attrazione isocroni</a:t>
            </a:r>
          </a:p>
          <a:p>
            <a:pPr marL="0" lvl="1" algn="just"/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le celle censuarie vengono accorpate all’interno di ogni singolo bacino di utenza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per tutte le farmacie italiane</a:t>
            </a:r>
          </a:p>
        </p:txBody>
      </p:sp>
    </p:spTree>
    <p:extLst>
      <p:ext uri="{BB962C8B-B14F-4D97-AF65-F5344CB8AC3E}">
        <p14:creationId xmlns:p14="http://schemas.microsoft.com/office/powerpoint/2010/main" val="261045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Bacino di Utenza _ </a:t>
            </a:r>
            <a:r>
              <a:rPr lang="it-IT" i="1" dirty="0"/>
              <a:t>il perimetro rilevante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4427984" y="915567"/>
            <a:ext cx="4320480" cy="3168352"/>
          </a:xfrm>
        </p:spPr>
        <p:txBody>
          <a:bodyPr anchor="ctr"/>
          <a:lstStyle/>
          <a:p>
            <a:pPr lvl="1"/>
            <a:r>
              <a:rPr lang="it-IT" sz="1400" dirty="0"/>
              <a:t>informazioni </a:t>
            </a:r>
            <a:r>
              <a:rPr lang="it-IT" sz="1400" b="1" dirty="0"/>
              <a:t>socio-demografiche</a:t>
            </a:r>
            <a:r>
              <a:rPr lang="it-IT" sz="1400" dirty="0"/>
              <a:t> per bacino d’utenza</a:t>
            </a:r>
            <a:r>
              <a:rPr lang="it-IT" sz="1400" b="1" dirty="0"/>
              <a:t>: </a:t>
            </a:r>
            <a:r>
              <a:rPr lang="it-IT" sz="1400" dirty="0"/>
              <a:t>età, sesso, istruzione, reddito, professione, consumi globali, consumi di farmaci ed altri consumi legati alla farmacia</a:t>
            </a:r>
          </a:p>
          <a:p>
            <a:pPr lvl="1"/>
            <a:r>
              <a:rPr lang="it-IT" sz="1400" dirty="0"/>
              <a:t>informazioni sul </a:t>
            </a:r>
            <a:r>
              <a:rPr lang="it-IT" sz="1400" b="1" dirty="0"/>
              <a:t>grado di concorrenza</a:t>
            </a:r>
            <a:r>
              <a:rPr lang="it-IT" sz="1400" dirty="0"/>
              <a:t>: N° farmacie per bacino, distanza media, quota di sovrapposizione tra i bacini di utenza</a:t>
            </a:r>
          </a:p>
          <a:p>
            <a:pPr lvl="1"/>
            <a:r>
              <a:rPr lang="it-IT" sz="1400" dirty="0"/>
              <a:t>informazioni </a:t>
            </a:r>
            <a:r>
              <a:rPr lang="it-IT" sz="1400" b="1" dirty="0"/>
              <a:t>geografiche</a:t>
            </a:r>
            <a:r>
              <a:rPr lang="it-IT" sz="1400" dirty="0"/>
              <a:t>, istituzionali, di posizionamento, climatiche, del contesto territoriale</a:t>
            </a:r>
          </a:p>
          <a:p>
            <a:pPr marL="342900" indent="-342900" algn="r"/>
            <a:r>
              <a:rPr lang="it-IT" sz="1400" i="1" dirty="0"/>
              <a:t>	fonte ISTAT e Banca d’Italia</a:t>
            </a:r>
          </a:p>
          <a:p>
            <a:pPr marL="342900" indent="-342900" algn="r"/>
            <a:endParaRPr lang="it-IT" sz="1400" i="1" dirty="0"/>
          </a:p>
          <a:p>
            <a:pPr lvl="1"/>
            <a:r>
              <a:rPr lang="it-IT" sz="1400" dirty="0"/>
              <a:t>N° </a:t>
            </a:r>
            <a:r>
              <a:rPr lang="it-IT" sz="1400" b="1" dirty="0"/>
              <a:t>ospedali e studi medici</a:t>
            </a:r>
          </a:p>
          <a:p>
            <a:pPr lvl="1" algn="r">
              <a:buNone/>
            </a:pPr>
            <a:r>
              <a:rPr lang="it-IT" sz="1400" i="1" dirty="0"/>
              <a:t>fonte Ministero della Salute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51520" y="915566"/>
            <a:ext cx="3960440" cy="3146680"/>
            <a:chOff x="611560" y="1225270"/>
            <a:chExt cx="3960440" cy="31466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3" t="19992" r="36148" b="27726"/>
            <a:stretch/>
          </p:blipFill>
          <p:spPr bwMode="auto">
            <a:xfrm>
              <a:off x="611560" y="1225270"/>
              <a:ext cx="3960440" cy="314668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0" t="19723" r="24713" b="65271"/>
            <a:stretch/>
          </p:blipFill>
          <p:spPr bwMode="auto">
            <a:xfrm>
              <a:off x="611560" y="3514357"/>
              <a:ext cx="974476" cy="85759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CasellaDiTesto 7"/>
          <p:cNvSpPr txBox="1"/>
          <p:nvPr/>
        </p:nvSpPr>
        <p:spPr>
          <a:xfrm>
            <a:off x="179512" y="415592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Bacini di attrazione isocroni</a:t>
            </a:r>
          </a:p>
          <a:p>
            <a:pPr marL="0" lvl="1" algn="just"/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le celle censuarie vengono accorpate all’interno di ogni singolo bacino di utenza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per tutte le farmacie italiane</a:t>
            </a:r>
          </a:p>
        </p:txBody>
      </p:sp>
    </p:spTree>
    <p:extLst>
      <p:ext uri="{BB962C8B-B14F-4D97-AF65-F5344CB8AC3E}">
        <p14:creationId xmlns:p14="http://schemas.microsoft.com/office/powerpoint/2010/main" val="229629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971600" y="915566"/>
            <a:ext cx="7200800" cy="3600400"/>
          </a:xfrm>
        </p:spPr>
        <p:txBody>
          <a:bodyPr/>
          <a:lstStyle/>
          <a:p>
            <a:pPr marL="0" lvl="1" indent="0">
              <a:buNone/>
            </a:pPr>
            <a:r>
              <a:rPr lang="it-IT" dirty="0"/>
              <a:t>Per poter </a:t>
            </a:r>
            <a:r>
              <a:rPr lang="it-IT" b="1" dirty="0"/>
              <a:t>distinguere le informazioni rilevanti da quelle non significative all’interno di una mole enorme di dati</a:t>
            </a:r>
            <a:r>
              <a:rPr lang="it-IT" dirty="0"/>
              <a:t>, è fondamentale definire molto bene le dimensioni dell’analisi</a:t>
            </a:r>
          </a:p>
          <a:p>
            <a:pPr marL="0" lvl="1" indent="0">
              <a:buNone/>
            </a:pPr>
            <a:endParaRPr lang="it-IT" dirty="0"/>
          </a:p>
          <a:p>
            <a:pPr marL="0" lvl="1" indent="0">
              <a:buNone/>
            </a:pPr>
            <a:endParaRPr lang="it-IT" dirty="0"/>
          </a:p>
          <a:p>
            <a:pPr marL="0" lvl="1" indent="0">
              <a:buNone/>
            </a:pPr>
            <a:endParaRPr lang="it-IT" dirty="0"/>
          </a:p>
          <a:p>
            <a:pPr marL="0" lvl="1" indent="0">
              <a:buNone/>
            </a:pPr>
            <a:endParaRPr lang="it-IT" dirty="0"/>
          </a:p>
          <a:p>
            <a:pPr marL="0" lvl="1" indent="0">
              <a:buNone/>
            </a:pPr>
            <a:endParaRPr lang="it-IT" dirty="0"/>
          </a:p>
          <a:p>
            <a:pPr marL="0" lvl="1" indent="0">
              <a:buNone/>
            </a:pPr>
            <a:endParaRPr lang="it-IT" dirty="0"/>
          </a:p>
          <a:p>
            <a:pPr marL="457200" lvl="1" indent="-457200">
              <a:buFont typeface="+mj-lt"/>
              <a:buAutoNum type="arabicPeriod"/>
            </a:pPr>
            <a:r>
              <a:rPr lang="it-IT" b="1" dirty="0"/>
              <a:t>il riferimento per i confronti</a:t>
            </a:r>
            <a:r>
              <a:rPr lang="it-IT" dirty="0"/>
              <a:t>: </a:t>
            </a:r>
            <a:r>
              <a:rPr lang="it-IT" dirty="0">
                <a:sym typeface="Wingdings" pitchFamily="2" charset="2"/>
              </a:rPr>
              <a:t>la media Italia e la media del Bacino</a:t>
            </a:r>
          </a:p>
          <a:p>
            <a:pPr marL="457200" lvl="1" indent="-457200">
              <a:buFont typeface="+mj-lt"/>
              <a:buAutoNum type="arabicPeriod"/>
            </a:pPr>
            <a:r>
              <a:rPr lang="it-IT" b="1" dirty="0"/>
              <a:t>gli elementi base da misurare</a:t>
            </a:r>
            <a:r>
              <a:rPr lang="it-IT" dirty="0"/>
              <a:t>: </a:t>
            </a:r>
            <a:r>
              <a:rPr lang="it-IT" dirty="0">
                <a:sym typeface="Wingdings" pitchFamily="2" charset="2"/>
              </a:rPr>
              <a:t>le categorie di prodotto</a:t>
            </a:r>
          </a:p>
          <a:p>
            <a:pPr marL="0" lvl="1" indent="0">
              <a:buNone/>
            </a:pPr>
            <a:endParaRPr lang="it-IT" i="1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it-IT" dirty="0">
                <a:sym typeface="Wingdings" pitchFamily="2" charset="2"/>
              </a:rPr>
              <a:t>Per questo primo esperimento abbiamo studiato l’</a:t>
            </a:r>
            <a:r>
              <a:rPr lang="it-IT" b="1" dirty="0">
                <a:sym typeface="Wingdings" pitchFamily="2" charset="2"/>
              </a:rPr>
              <a:t>area commerciale</a:t>
            </a:r>
            <a:r>
              <a:rPr lang="it-IT" dirty="0">
                <a:sym typeface="Wingdings" pitchFamily="2" charset="2"/>
              </a:rPr>
              <a:t>, escludendo però tutto il farmaco, non solo Etico, ma anche SOP e OTC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A65D17-4A63-4752-9176-B2E0353DF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456" t="21761" r="9213" b="40587"/>
          <a:stretch/>
        </p:blipFill>
        <p:spPr>
          <a:xfrm>
            <a:off x="899592" y="1890164"/>
            <a:ext cx="7440429" cy="89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06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E8CF43-7DDA-4986-B47D-A628ADBA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1" y="829426"/>
            <a:ext cx="8405438" cy="36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734C6A-8B32-4C87-8A6E-45ABA49F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4" y="843558"/>
            <a:ext cx="7658631" cy="36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1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potenziale legato al Bacino di Utenza della farmacia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971600" y="915566"/>
            <a:ext cx="7200800" cy="3600400"/>
          </a:xfrm>
        </p:spPr>
        <p:txBody>
          <a:bodyPr/>
          <a:lstStyle/>
          <a:p>
            <a:pPr lvl="1"/>
            <a:r>
              <a:rPr lang="it-IT" dirty="0"/>
              <a:t>Abbiamo quindi identificato alcuni </a:t>
            </a:r>
            <a:r>
              <a:rPr lang="it-IT" b="1" dirty="0"/>
              <a:t>Bacini di riferimento particolarmente sbilanciati su alcune caratteristiche specifiche della popolazione</a:t>
            </a:r>
            <a:r>
              <a:rPr lang="it-IT" dirty="0"/>
              <a:t>, in modo che la correlazione con le categorie potesse emergere in modo nitido</a:t>
            </a:r>
          </a:p>
          <a:p>
            <a:pPr marL="0" lvl="1" indent="0">
              <a:buNone/>
            </a:pPr>
            <a:endParaRPr lang="it-IT" dirty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Si tratta di Bacini reali, che rappresentano una componente non marginale del territorio italiano, anche se, in generale, </a:t>
            </a:r>
            <a:r>
              <a:rPr lang="it-IT" b="1" dirty="0">
                <a:sym typeface="Wingdings" pitchFamily="2" charset="2"/>
              </a:rPr>
              <a:t>le caratteristiche considerate non sono uniche, ma interagiscono tra loro in modo variabile </a:t>
            </a:r>
          </a:p>
          <a:p>
            <a:pPr marL="0" lvl="1" indent="0">
              <a:buNone/>
            </a:pPr>
            <a:endParaRPr lang="it-IT" dirty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L’idea, con questo metodo, è quella </a:t>
            </a:r>
            <a:r>
              <a:rPr lang="it-IT" b="1" dirty="0">
                <a:sym typeface="Wingdings" pitchFamily="2" charset="2"/>
              </a:rPr>
              <a:t>di isolare le caratteristiche della domanda legata a un certo target o a certe condizioni </a:t>
            </a:r>
            <a:r>
              <a:rPr lang="it-IT" dirty="0">
                <a:sym typeface="Wingdings" pitchFamily="2" charset="2"/>
              </a:rPr>
              <a:t>trasversali (es. il reddito medio), </a:t>
            </a:r>
            <a:r>
              <a:rPr lang="it-IT" b="1" dirty="0">
                <a:sym typeface="Wingdings" pitchFamily="2" charset="2"/>
              </a:rPr>
              <a:t>per aiutare la farmacia a orientare l’offerta in modo da sfruttare al meglio il proprio potenziale</a:t>
            </a:r>
          </a:p>
        </p:txBody>
      </p:sp>
    </p:spTree>
    <p:extLst>
      <p:ext uri="{BB962C8B-B14F-4D97-AF65-F5344CB8AC3E}">
        <p14:creationId xmlns:p14="http://schemas.microsoft.com/office/powerpoint/2010/main" val="324634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Master_NL_01">
      <a:dk1>
        <a:sysClr val="windowText" lastClr="000000"/>
      </a:dk1>
      <a:lt1>
        <a:sysClr val="window" lastClr="FFFFFF"/>
      </a:lt1>
      <a:dk2>
        <a:srgbClr val="BFD115"/>
      </a:dk2>
      <a:lt2>
        <a:srgbClr val="CC99CC"/>
      </a:lt2>
      <a:accent1>
        <a:srgbClr val="9C2739"/>
      </a:accent1>
      <a:accent2>
        <a:srgbClr val="F08921"/>
      </a:accent2>
      <a:accent3>
        <a:srgbClr val="005D7E"/>
      </a:accent3>
      <a:accent4>
        <a:srgbClr val="295151"/>
      </a:accent4>
      <a:accent5>
        <a:srgbClr val="AA1950"/>
      </a:accent5>
      <a:accent6>
        <a:srgbClr val="81BDBA"/>
      </a:accent6>
      <a:hlink>
        <a:srgbClr val="B6BBDD"/>
      </a:hlink>
      <a:folHlink>
        <a:srgbClr val="838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1399</Words>
  <Application>Microsoft Office PowerPoint</Application>
  <PresentationFormat>Presentazione su schermo (16:9)</PresentationFormat>
  <Paragraphs>192</Paragraphs>
  <Slides>37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Arial Narrow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folpini</dc:creator>
  <cp:lastModifiedBy>folpini</cp:lastModifiedBy>
  <cp:revision>1087</cp:revision>
  <dcterms:created xsi:type="dcterms:W3CDTF">2014-03-26T14:01:58Z</dcterms:created>
  <dcterms:modified xsi:type="dcterms:W3CDTF">2017-06-23T16:35:01Z</dcterms:modified>
</cp:coreProperties>
</file>