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notesSlides/notesSlide6.xml" ContentType="application/vnd.openxmlformats-officedocument.presentationml.notesSlide+xml"/>
  <Override PartName="/ppt/charts/chart8.xml" ContentType="application/vnd.openxmlformats-officedocument.drawingml.chart+xml"/>
  <Override PartName="/ppt/notesSlides/notesSlide7.xml" ContentType="application/vnd.openxmlformats-officedocument.presentationml.notesSlide+xml"/>
  <Override PartName="/ppt/charts/chart9.xml" ContentType="application/vnd.openxmlformats-officedocument.drawingml.chart+xml"/>
  <Override PartName="/ppt/notesSlides/notesSlide8.xml" ContentType="application/vnd.openxmlformats-officedocument.presentationml.notesSlide+xml"/>
  <Override PartName="/ppt/charts/chart10.xml" ContentType="application/vnd.openxmlformats-officedocument.drawingml.chart+xml"/>
  <Override PartName="/ppt/notesSlides/notesSlide9.xml" ContentType="application/vnd.openxmlformats-officedocument.presentationml.notesSlide+xml"/>
  <Override PartName="/ppt/charts/chart11.xml" ContentType="application/vnd.openxmlformats-officedocument.drawingml.chart+xml"/>
  <Override PartName="/ppt/notesSlides/notesSlide10.xml" ContentType="application/vnd.openxmlformats-officedocument.presentationml.notesSlide+xml"/>
  <Override PartName="/ppt/charts/chart12.xml" ContentType="application/vnd.openxmlformats-officedocument.drawingml.char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3.xml" ContentType="application/vnd.openxmlformats-officedocument.drawingml.chart+xml"/>
  <Override PartName="/ppt/notesSlides/notesSlide13.xml" ContentType="application/vnd.openxmlformats-officedocument.presentationml.notesSlide+xml"/>
  <Override PartName="/ppt/charts/chart14.xml" ContentType="application/vnd.openxmlformats-officedocument.drawingml.chart+xml"/>
  <Override PartName="/ppt/notesSlides/notesSlide14.xml" ContentType="application/vnd.openxmlformats-officedocument.presentationml.notesSlide+xml"/>
  <Override PartName="/ppt/charts/chart15.xml" ContentType="application/vnd.openxmlformats-officedocument.drawingml.chart+xml"/>
  <Override PartName="/ppt/notesSlides/notesSlide15.xml" ContentType="application/vnd.openxmlformats-officedocument.presentationml.notesSlide+xml"/>
  <Override PartName="/ppt/charts/chart16.xml" ContentType="application/vnd.openxmlformats-officedocument.drawingml.chart+xml"/>
  <Override PartName="/ppt/notesSlides/notesSlide16.xml" ContentType="application/vnd.openxmlformats-officedocument.presentationml.notesSlide+xml"/>
  <Override PartName="/ppt/charts/chart17.xml" ContentType="application/vnd.openxmlformats-officedocument.drawingml.chart+xml"/>
  <Override PartName="/ppt/notesSlides/notesSlide17.xml" ContentType="application/vnd.openxmlformats-officedocument.presentationml.notesSlide+xml"/>
  <Override PartName="/ppt/charts/chart18.xml" ContentType="application/vnd.openxmlformats-officedocument.drawingml.chart+xml"/>
  <Override PartName="/ppt/notesSlides/notesSlide18.xml" ContentType="application/vnd.openxmlformats-officedocument.presentationml.notesSlide+xml"/>
  <Override PartName="/ppt/charts/chart19.xml" ContentType="application/vnd.openxmlformats-officedocument.drawingml.chart+xml"/>
  <Override PartName="/ppt/notesSlides/notesSlide1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256" r:id="rId2"/>
    <p:sldId id="362" r:id="rId3"/>
    <p:sldId id="363" r:id="rId4"/>
    <p:sldId id="377" r:id="rId5"/>
    <p:sldId id="378" r:id="rId6"/>
    <p:sldId id="379" r:id="rId7"/>
    <p:sldId id="383" r:id="rId8"/>
    <p:sldId id="384" r:id="rId9"/>
    <p:sldId id="381" r:id="rId10"/>
    <p:sldId id="364" r:id="rId11"/>
    <p:sldId id="365" r:id="rId12"/>
    <p:sldId id="366" r:id="rId13"/>
    <p:sldId id="367" r:id="rId14"/>
    <p:sldId id="368" r:id="rId15"/>
    <p:sldId id="369" r:id="rId16"/>
    <p:sldId id="370" r:id="rId17"/>
    <p:sldId id="371" r:id="rId18"/>
    <p:sldId id="385" r:id="rId19"/>
    <p:sldId id="386" r:id="rId20"/>
    <p:sldId id="387" r:id="rId21"/>
    <p:sldId id="388" r:id="rId22"/>
    <p:sldId id="393" r:id="rId23"/>
    <p:sldId id="394" r:id="rId24"/>
    <p:sldId id="395" r:id="rId25"/>
    <p:sldId id="396" r:id="rId26"/>
    <p:sldId id="389" r:id="rId27"/>
    <p:sldId id="390" r:id="rId28"/>
    <p:sldId id="391" r:id="rId29"/>
    <p:sldId id="392" r:id="rId30"/>
    <p:sldId id="397" r:id="rId31"/>
    <p:sldId id="398" r:id="rId32"/>
    <p:sldId id="399" r:id="rId33"/>
    <p:sldId id="400" r:id="rId34"/>
    <p:sldId id="382" r:id="rId35"/>
    <p:sldId id="372" r:id="rId36"/>
    <p:sldId id="401" r:id="rId37"/>
    <p:sldId id="402" r:id="rId38"/>
  </p:sldIdLst>
  <p:sldSz cx="9144000" cy="5143500" type="screen16x9"/>
  <p:notesSz cx="7099300" cy="102346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3F71"/>
    <a:srgbClr val="CDCD1B"/>
    <a:srgbClr val="70706F"/>
    <a:srgbClr val="536075"/>
    <a:srgbClr val="738AC8"/>
    <a:srgbClr val="B4BCCA"/>
    <a:srgbClr val="7887A0"/>
    <a:srgbClr val="3B4453"/>
    <a:srgbClr val="435FAA"/>
    <a:srgbClr val="00AD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824" autoAdjust="0"/>
    <p:restoredTop sz="94280" autoAdjust="0"/>
  </p:normalViewPr>
  <p:slideViewPr>
    <p:cSldViewPr>
      <p:cViewPr varScale="1">
        <p:scale>
          <a:sx n="85" d="100"/>
          <a:sy n="85" d="100"/>
        </p:scale>
        <p:origin x="60" y="14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148"/>
    </p:cViewPr>
  </p:sorterViewPr>
  <p:notesViewPr>
    <p:cSldViewPr>
      <p:cViewPr varScale="1">
        <p:scale>
          <a:sx n="47" d="100"/>
          <a:sy n="47" d="100"/>
        </p:scale>
        <p:origin x="2922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olpini\Desktop\PPT_NL\2016\Reckitt_20%20dic%202016\materiali%20vari\16F_BACINI_V4_P1_01_large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olpini\Desktop\PPT_NL\2017\2017-06-23%20SIRACUSA\lavoro%20bacini%20giu%202017\_MASTER%20BACINI_V5_P1_02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olpini\Desktop\PPT_NL\2017\2017-06-23%20SIRACUSA\lavoro%20bacini%20giu%202017\_MASTER%20BACINI_V5_P1_02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olpini\Desktop\PPT_NL\2017\2017-06-23%20SIRACUSA\lavoro%20bacini%20giu%202017\_MASTER%20BACINI_V5_P1_02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olpini\Desktop\PPT_NL\2017\2017-06-23%20SIRACUSA\lavoro%20bacini%20giu%202017\_MASTER%20BACINI_V5_P1_02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olpini\Desktop\PPT_NL\2017\2017-06-23%20SIRACUSA\lavoro%20bacini%20giu%202017\_MASTER%20BACINI_V5_P1_02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olpini\Desktop\PPT_NL\2017\2017-06-23%20SIRACUSA\lavoro%20bacini%20giu%202017\_MASTER%20BACINI_V5_P1_02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olpini\Desktop\PPT_NL\2017\2017-06-23%20SIRACUSA\lavoro%20bacini%20giu%202017\_MASTER%20BACINI_V5_P1_02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olpini\Desktop\PPT_NL\2017\2017-06-23%20SIRACUSA\lavoro%20bacini%20giu%202017\_MASTER%20BACINI_V5_P1_02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olpini\Desktop\PPT_NL\2017\2017-06-23%20SIRACUSA\lavoro%20bacini%20giu%202017\_MASTER%20BACINI_V5_P1_02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olpini\Desktop\PPT_NL\2016\Reckitt_20%20dic%202016\materiali%20vari\16F_BACINI_V4_P1_03-large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olpini\Desktop\PPT_NL\2016\Reckitt_20%20dic%202016\materiali%20vari\16F_BACINI_V4_P1_01_large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olpini\Desktop\PPT_NL\2016\Reckitt_20%20dic%202016\materiali%20vari\16F_BACINI_V4_P1_01_large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olpini\Desktop\PPT_NL\2016\Reckitt_20%20dic%202016\materiali%20vari\16F_BACINI_V4_P1_01_large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olpini\Desktop\PPT_NL\2016\Reckitt_20%20dic%202016\materiali%20vari\16F_BACINI_V4_P1_01_large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olpini\Desktop\PPT_NL\2016\Reckitt_20%20dic%202016\materiali%20vari\16F_BACINI_V4_P1_01_large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olpini\Desktop\PPT_NL\2017\2017-06-23%20SIRACUSA\lavoro%20bacini%20giu%202017\_MASTER%20BACINI_V5_P1_02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olpini\Desktop\PPT_NL\2017\2017-06-23%20SIRACUSA\lavoro%20bacini%20giu%202017\_MASTER%20BACINI_V5_P1_02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olpini\Desktop\PPT_NL\2017\2017-06-23%20SIRACUSA\lavoro%20bacini%20giu%202017\_MASTER%20BACINI_V5_P1_0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60292272095142152"/>
          <c:y val="4.8023672242172074E-3"/>
          <c:w val="0.31859696446554503"/>
          <c:h val="0.98599707185530538"/>
        </c:manualLayout>
      </c:layout>
      <c:doughnutChart>
        <c:varyColors val="1"/>
        <c:ser>
          <c:idx val="3"/>
          <c:order val="0"/>
          <c:tx>
            <c:strRef>
              <c:f>'[16F_BACINI_V4_P1_01_large.xlsx]SK1B1'!$U$17:$U$19</c:f>
              <c:strCache>
                <c:ptCount val="1"/>
                <c:pt idx="0">
                  <c:v>Farmacie Best Bacino Farmacie Bacino Altre Farmacie</c:v>
                </c:pt>
              </c:strCache>
            </c:strRef>
          </c:tx>
          <c:spPr>
            <a:ln w="508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2"/>
              </a:solidFill>
              <a:ln w="5080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0-19E0-4930-99E4-E76CF8418A61}"/>
              </c:ext>
            </c:extLst>
          </c:dPt>
          <c:dPt>
            <c:idx val="1"/>
            <c:bubble3D val="0"/>
            <c:spPr>
              <a:solidFill>
                <a:schemeClr val="tx2"/>
              </a:solidFill>
              <a:ln w="5080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19E0-4930-99E4-E76CF8418A61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 w="5080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2-19E0-4930-99E4-E76CF8418A61}"/>
              </c:ext>
            </c:extLst>
          </c:dPt>
          <c:dLbls>
            <c:delete val="1"/>
          </c:dLbls>
          <c:cat>
            <c:strRef>
              <c:f>'[16F_BACINI_V4_P1_01_large.xlsx]SK1B1'!$U$17:$U$19</c:f>
              <c:strCache>
                <c:ptCount val="3"/>
                <c:pt idx="0">
                  <c:v>Farmacie Best Bacino</c:v>
                </c:pt>
                <c:pt idx="1">
                  <c:v>Farmacie Bacino</c:v>
                </c:pt>
                <c:pt idx="2">
                  <c:v>Altre Farmacie</c:v>
                </c:pt>
              </c:strCache>
            </c:strRef>
          </c:cat>
          <c:val>
            <c:numRef>
              <c:f>'[16F_BACINI_V4_P1_01_large.xlsx]SK1B1'!$V$17:$V$19</c:f>
              <c:numCache>
                <c:formatCode>#,##0</c:formatCode>
                <c:ptCount val="3"/>
                <c:pt idx="0">
                  <c:v>232</c:v>
                </c:pt>
                <c:pt idx="1">
                  <c:v>2560</c:v>
                </c:pt>
                <c:pt idx="2">
                  <c:v>3749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9E0-4930-99E4-E76CF8418A61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214"/>
        <c:holeSize val="71"/>
      </c:doughnutChart>
    </c:plotArea>
    <c:plotVisOnly val="1"/>
    <c:dispBlanksAs val="zero"/>
    <c:showDLblsOverMax val="0"/>
  </c:chart>
  <c:spPr>
    <a:ln>
      <a:noFill/>
    </a:ln>
  </c:spPr>
  <c:txPr>
    <a:bodyPr/>
    <a:lstStyle/>
    <a:p>
      <a:pPr>
        <a:defRPr sz="1100">
          <a:latin typeface="Arial Narrow" panose="020B0606020202030204" pitchFamily="34" charset="0"/>
        </a:defRPr>
      </a:pPr>
      <a:endParaRPr lang="it-IT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68976346329065363"/>
          <c:y val="9.9305992722756066E-3"/>
          <c:w val="0.31859696446554453"/>
          <c:h val="0.98599707185530538"/>
        </c:manualLayout>
      </c:layout>
      <c:doughnutChart>
        <c:varyColors val="1"/>
        <c:ser>
          <c:idx val="3"/>
          <c:order val="0"/>
          <c:tx>
            <c:strRef>
              <c:f>SK1B1!$U$8:$U$10</c:f>
              <c:strCache>
                <c:ptCount val="3"/>
                <c:pt idx="0">
                  <c:v>Farmacie Best Bacino</c:v>
                </c:pt>
                <c:pt idx="1">
                  <c:v>Farmacie Bacino</c:v>
                </c:pt>
                <c:pt idx="2">
                  <c:v>Altre Farmacie</c:v>
                </c:pt>
              </c:strCache>
            </c:strRef>
          </c:tx>
          <c:spPr>
            <a:ln w="508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2"/>
              </a:solidFill>
              <a:ln w="5080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971F-4874-A682-20E134F245FA}"/>
              </c:ext>
            </c:extLst>
          </c:dPt>
          <c:dPt>
            <c:idx val="1"/>
            <c:bubble3D val="0"/>
            <c:spPr>
              <a:solidFill>
                <a:schemeClr val="tx2"/>
              </a:solidFill>
              <a:ln w="5080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971F-4874-A682-20E134F245FA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 w="5080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971F-4874-A682-20E134F245FA}"/>
              </c:ext>
            </c:extLst>
          </c:dPt>
          <c:dLbls>
            <c:delete val="1"/>
          </c:dLbls>
          <c:cat>
            <c:strRef>
              <c:f>SK1B1!$U$8:$U$10</c:f>
              <c:strCache>
                <c:ptCount val="3"/>
                <c:pt idx="0">
                  <c:v>Farmacie Best Bacino</c:v>
                </c:pt>
                <c:pt idx="1">
                  <c:v>Farmacie Bacino</c:v>
                </c:pt>
                <c:pt idx="2">
                  <c:v>Altre Farmacie</c:v>
                </c:pt>
              </c:strCache>
            </c:strRef>
          </c:cat>
          <c:val>
            <c:numRef>
              <c:f>SK1B1!$V$8:$V$10</c:f>
              <c:numCache>
                <c:formatCode>#,##0</c:formatCode>
                <c:ptCount val="3"/>
                <c:pt idx="0">
                  <c:v>72</c:v>
                </c:pt>
                <c:pt idx="1">
                  <c:v>692</c:v>
                </c:pt>
                <c:pt idx="2">
                  <c:v>5777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71F-4874-A682-20E134F245FA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214"/>
        <c:holeSize val="71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100">
          <a:latin typeface="Arial Narrow" panose="020B0606020202030204" pitchFamily="34" charset="0"/>
        </a:defRPr>
      </a:pPr>
      <a:endParaRPr lang="it-IT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289298179204297E-2"/>
          <c:y val="5.46423611111111E-2"/>
          <c:w val="0.91653960320573313"/>
          <c:h val="0.69845659722222231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G1B1!$L$3</c:f>
              <c:strCache>
                <c:ptCount val="1"/>
                <c:pt idx="0">
                  <c:v>diff. Fatt. Media Bacino vs Italia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</c:spPr>
          <c:invertIfNegative val="0"/>
          <c:cat>
            <c:strRef>
              <c:f>G1B1!$B$18:$B$30</c:f>
              <c:strCache>
                <c:ptCount val="13"/>
                <c:pt idx="0">
                  <c:v>Alimenti
Tono e Vigore</c:v>
                </c:pt>
                <c:pt idx="1">
                  <c:v>Alimenti
Speciali</c:v>
                </c:pt>
                <c:pt idx="2">
                  <c:v>Mondo
Bambino</c:v>
                </c:pt>
                <c:pt idx="3">
                  <c:v>Dermo
Cosmetica</c:v>
                </c:pt>
                <c:pt idx="4">
                  <c:v>Cura
Capelli</c:v>
                </c:pt>
                <c:pt idx="5">
                  <c:v>Igiene
Orale</c:v>
                </c:pt>
                <c:pt idx="6">
                  <c:v>Igiene
Intima</c:v>
                </c:pt>
                <c:pt idx="7">
                  <c:v>Igiene
Corpo</c:v>
                </c:pt>
                <c:pt idx="8">
                  <c:v>Integratori e
Disp. Cura e 
Prevenzione</c:v>
                </c:pt>
                <c:pt idx="9">
                  <c:v>Integratori
Benessere</c:v>
                </c:pt>
                <c:pt idx="10">
                  <c:v>Elettro
medicali</c:v>
                </c:pt>
                <c:pt idx="11">
                  <c:v>Medicazione</c:v>
                </c:pt>
                <c:pt idx="12">
                  <c:v>Veterinaria</c:v>
                </c:pt>
              </c:strCache>
            </c:strRef>
          </c:cat>
          <c:val>
            <c:numRef>
              <c:f>G1B1!$L$4:$L$16</c:f>
              <c:numCache>
                <c:formatCode>\+#,##0;\-#,##0</c:formatCode>
                <c:ptCount val="13"/>
                <c:pt idx="0">
                  <c:v>-318.110187968422</c:v>
                </c:pt>
                <c:pt idx="1">
                  <c:v>-4395.5083214111364</c:v>
                </c:pt>
                <c:pt idx="2">
                  <c:v>-4243.2545938628664</c:v>
                </c:pt>
                <c:pt idx="3">
                  <c:v>-12394.037813901443</c:v>
                </c:pt>
                <c:pt idx="4">
                  <c:v>-1928.3530871179209</c:v>
                </c:pt>
                <c:pt idx="5">
                  <c:v>-2738.34782258614</c:v>
                </c:pt>
                <c:pt idx="6">
                  <c:v>-1817.0856978917918</c:v>
                </c:pt>
                <c:pt idx="7">
                  <c:v>-889.30653159261419</c:v>
                </c:pt>
                <c:pt idx="8">
                  <c:v>-14136.4193482142</c:v>
                </c:pt>
                <c:pt idx="9">
                  <c:v>-5771.5593158621923</c:v>
                </c:pt>
                <c:pt idx="10">
                  <c:v>-877.01529942561137</c:v>
                </c:pt>
                <c:pt idx="11">
                  <c:v>-2329.9969228716182</c:v>
                </c:pt>
                <c:pt idx="12">
                  <c:v>4361.1908258073017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5E-4A1B-93C4-7D8D754054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2"/>
        <c:overlap val="-55"/>
        <c:axId val="191537536"/>
        <c:axId val="191539072"/>
      </c:barChart>
      <c:lineChart>
        <c:grouping val="standard"/>
        <c:varyColors val="0"/>
        <c:ser>
          <c:idx val="3"/>
          <c:order val="3"/>
          <c:tx>
            <c:strRef>
              <c:f>G1B1!$K$3</c:f>
              <c:strCache>
                <c:ptCount val="1"/>
                <c:pt idx="0">
                  <c:v>diff. Fatt. Media Bacino vs Italia (soglia)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dLbls>
            <c:numFmt formatCode="#,###" sourceLinked="0"/>
            <c:spPr>
              <a:solidFill>
                <a:schemeClr val="bg1">
                  <a:alpha val="70000"/>
                </a:schemeClr>
              </a:solidFill>
              <a:ln w="6350">
                <a:noFill/>
              </a:ln>
            </c:spPr>
            <c:txPr>
              <a:bodyPr/>
              <a:lstStyle/>
              <a:p>
                <a:pPr>
                  <a:defRPr sz="1100" b="1">
                    <a:solidFill>
                      <a:schemeClr val="tx1">
                        <a:lumMod val="85000"/>
                        <a:lumOff val="15000"/>
                      </a:schemeClr>
                    </a:solidFill>
                  </a:defRPr>
                </a:pPr>
                <a:endParaRPr lang="it-I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G1B1!$B$18:$B$30</c:f>
              <c:strCache>
                <c:ptCount val="13"/>
                <c:pt idx="0">
                  <c:v>Alimenti
Tono e Vigore</c:v>
                </c:pt>
                <c:pt idx="1">
                  <c:v>Alimenti
Speciali</c:v>
                </c:pt>
                <c:pt idx="2">
                  <c:v>Mondo
Bambino</c:v>
                </c:pt>
                <c:pt idx="3">
                  <c:v>Dermo
Cosmetica</c:v>
                </c:pt>
                <c:pt idx="4">
                  <c:v>Cura
Capelli</c:v>
                </c:pt>
                <c:pt idx="5">
                  <c:v>Igiene
Orale</c:v>
                </c:pt>
                <c:pt idx="6">
                  <c:v>Igiene
Intima</c:v>
                </c:pt>
                <c:pt idx="7">
                  <c:v>Igiene
Corpo</c:v>
                </c:pt>
                <c:pt idx="8">
                  <c:v>Integratori e
Disp. Cura e 
Prevenzione</c:v>
                </c:pt>
                <c:pt idx="9">
                  <c:v>Integratori
Benessere</c:v>
                </c:pt>
                <c:pt idx="10">
                  <c:v>Elettro
medicali</c:v>
                </c:pt>
                <c:pt idx="11">
                  <c:v>Medicazione</c:v>
                </c:pt>
                <c:pt idx="12">
                  <c:v>Veterinaria</c:v>
                </c:pt>
              </c:strCache>
            </c:strRef>
          </c:cat>
          <c:val>
            <c:numRef>
              <c:f>G1B1!$K$4:$K$16</c:f>
              <c:numCache>
                <c:formatCode>\+#,##0;\-#,##0</c:formatCode>
                <c:ptCount val="1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4361.1908258073017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D5E-4A1B-93C4-7D8D754054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1537536"/>
        <c:axId val="191539072"/>
      </c:lineChart>
      <c:lineChart>
        <c:grouping val="standard"/>
        <c:varyColors val="0"/>
        <c:ser>
          <c:idx val="0"/>
          <c:order val="1"/>
          <c:tx>
            <c:strRef>
              <c:f>G1B1!$J$3</c:f>
              <c:strCache>
                <c:ptCount val="1"/>
                <c:pt idx="0">
                  <c:v>diff. % Media Bacino vs Italia</c:v>
                </c:pt>
              </c:strCache>
            </c:strRef>
          </c:tx>
          <c:spPr>
            <a:ln>
              <a:noFill/>
            </a:ln>
          </c:spPr>
          <c:marker>
            <c:symbol val="triangle"/>
            <c:size val="20"/>
            <c:spPr>
              <a:solidFill>
                <a:schemeClr val="tx2"/>
              </a:solidFill>
              <a:ln w="19050">
                <a:noFill/>
              </a:ln>
            </c:spPr>
          </c:marker>
          <c:dLbls>
            <c:dLbl>
              <c:idx val="2"/>
              <c:spPr>
                <a:solidFill>
                  <a:schemeClr val="bg1">
                    <a:alpha val="70000"/>
                  </a:schemeClr>
                </a:solidFill>
                <a:ln w="6350">
                  <a:noFill/>
                </a:ln>
              </c:spPr>
              <c:txPr>
                <a:bodyPr/>
                <a:lstStyle/>
                <a:p>
                  <a:pPr>
                    <a:defRPr sz="1100" b="1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defRPr>
                  </a:pPr>
                  <a:endParaRPr lang="it-IT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6D5E-4A1B-93C4-7D8D75405472}"/>
                </c:ext>
              </c:extLst>
            </c:dLbl>
            <c:spPr>
              <a:solidFill>
                <a:schemeClr val="bg1">
                  <a:alpha val="71000"/>
                </a:schemeClr>
              </a:solidFill>
              <a:ln w="6350">
                <a:noFill/>
              </a:ln>
            </c:spPr>
            <c:txPr>
              <a:bodyPr/>
              <a:lstStyle/>
              <a:p>
                <a:pPr>
                  <a:defRPr sz="1100" b="1">
                    <a:solidFill>
                      <a:schemeClr val="tx1">
                        <a:lumMod val="85000"/>
                        <a:lumOff val="15000"/>
                      </a:schemeClr>
                    </a:solidFill>
                  </a:defRPr>
                </a:pPr>
                <a:endParaRPr lang="it-I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G1B1!$B$18:$B$30</c:f>
              <c:strCache>
                <c:ptCount val="13"/>
                <c:pt idx="0">
                  <c:v>Alimenti
Tono e Vigore</c:v>
                </c:pt>
                <c:pt idx="1">
                  <c:v>Alimenti
Speciali</c:v>
                </c:pt>
                <c:pt idx="2">
                  <c:v>Mondo
Bambino</c:v>
                </c:pt>
                <c:pt idx="3">
                  <c:v>Dermo
Cosmetica</c:v>
                </c:pt>
                <c:pt idx="4">
                  <c:v>Cura
Capelli</c:v>
                </c:pt>
                <c:pt idx="5">
                  <c:v>Igiene
Orale</c:v>
                </c:pt>
                <c:pt idx="6">
                  <c:v>Igiene
Intima</c:v>
                </c:pt>
                <c:pt idx="7">
                  <c:v>Igiene
Corpo</c:v>
                </c:pt>
                <c:pt idx="8">
                  <c:v>Integratori e
Disp. Cura e 
Prevenzione</c:v>
                </c:pt>
                <c:pt idx="9">
                  <c:v>Integratori
Benessere</c:v>
                </c:pt>
                <c:pt idx="10">
                  <c:v>Elettro
medicali</c:v>
                </c:pt>
                <c:pt idx="11">
                  <c:v>Medicazione</c:v>
                </c:pt>
                <c:pt idx="12">
                  <c:v>Veterinaria</c:v>
                </c:pt>
              </c:strCache>
            </c:strRef>
          </c:cat>
          <c:val>
            <c:numRef>
              <c:f>G1B1!$M$4:$M$16</c:f>
              <c:numCache>
                <c:formatCode>\+0.0%;\-0.0%</c:formatCode>
                <c:ptCount val="13"/>
                <c:pt idx="0">
                  <c:v>-1</c:v>
                </c:pt>
                <c:pt idx="1">
                  <c:v>-1</c:v>
                </c:pt>
                <c:pt idx="2">
                  <c:v>-1</c:v>
                </c:pt>
                <c:pt idx="3">
                  <c:v>-1</c:v>
                </c:pt>
                <c:pt idx="4">
                  <c:v>-1</c:v>
                </c:pt>
                <c:pt idx="5">
                  <c:v>-1</c:v>
                </c:pt>
                <c:pt idx="6">
                  <c:v>-1</c:v>
                </c:pt>
                <c:pt idx="7">
                  <c:v>-1</c:v>
                </c:pt>
                <c:pt idx="8">
                  <c:v>-1</c:v>
                </c:pt>
                <c:pt idx="9">
                  <c:v>-1</c:v>
                </c:pt>
                <c:pt idx="10">
                  <c:v>-1</c:v>
                </c:pt>
                <c:pt idx="11">
                  <c:v>-1</c:v>
                </c:pt>
                <c:pt idx="12">
                  <c:v>0.20105452264699264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6D5E-4A1B-93C4-7D8D75405472}"/>
            </c:ext>
          </c:extLst>
        </c:ser>
        <c:ser>
          <c:idx val="1"/>
          <c:order val="2"/>
          <c:tx>
            <c:strRef>
              <c:f>G1B1!$N$3</c:f>
              <c:strCache>
                <c:ptCount val="1"/>
                <c:pt idx="0">
                  <c:v>soglia = +2%</c:v>
                </c:pt>
              </c:strCache>
            </c:strRef>
          </c:tx>
          <c:spPr>
            <a:ln w="25400">
              <a:solidFill>
                <a:schemeClr val="tx2"/>
              </a:solidFill>
              <a:prstDash val="sysDash"/>
            </a:ln>
          </c:spPr>
          <c:marker>
            <c:symbol val="none"/>
          </c:marker>
          <c:cat>
            <c:strRef>
              <c:f>G1B1!$B$18:$B$30</c:f>
              <c:strCache>
                <c:ptCount val="13"/>
                <c:pt idx="0">
                  <c:v>Alimenti
Tono e Vigore</c:v>
                </c:pt>
                <c:pt idx="1">
                  <c:v>Alimenti
Speciali</c:v>
                </c:pt>
                <c:pt idx="2">
                  <c:v>Mondo
Bambino</c:v>
                </c:pt>
                <c:pt idx="3">
                  <c:v>Dermo
Cosmetica</c:v>
                </c:pt>
                <c:pt idx="4">
                  <c:v>Cura
Capelli</c:v>
                </c:pt>
                <c:pt idx="5">
                  <c:v>Igiene
Orale</c:v>
                </c:pt>
                <c:pt idx="6">
                  <c:v>Igiene
Intima</c:v>
                </c:pt>
                <c:pt idx="7">
                  <c:v>Igiene
Corpo</c:v>
                </c:pt>
                <c:pt idx="8">
                  <c:v>Integratori e
Disp. Cura e 
Prevenzione</c:v>
                </c:pt>
                <c:pt idx="9">
                  <c:v>Integratori
Benessere</c:v>
                </c:pt>
                <c:pt idx="10">
                  <c:v>Elettro
medicali</c:v>
                </c:pt>
                <c:pt idx="11">
                  <c:v>Medicazione</c:v>
                </c:pt>
                <c:pt idx="12">
                  <c:v>Veterinaria</c:v>
                </c:pt>
              </c:strCache>
            </c:strRef>
          </c:cat>
          <c:val>
            <c:numRef>
              <c:f>G1B1!$N$4:$N$16</c:f>
              <c:numCache>
                <c:formatCode>\+0.0%;\-0.0%</c:formatCode>
                <c:ptCount val="13"/>
                <c:pt idx="0">
                  <c:v>5.000000000000001E-3</c:v>
                </c:pt>
                <c:pt idx="1">
                  <c:v>5.000000000000001E-3</c:v>
                </c:pt>
                <c:pt idx="2">
                  <c:v>5.000000000000001E-3</c:v>
                </c:pt>
                <c:pt idx="3">
                  <c:v>5.000000000000001E-3</c:v>
                </c:pt>
                <c:pt idx="4">
                  <c:v>5.000000000000001E-3</c:v>
                </c:pt>
                <c:pt idx="5">
                  <c:v>5.000000000000001E-3</c:v>
                </c:pt>
                <c:pt idx="6">
                  <c:v>5.000000000000001E-3</c:v>
                </c:pt>
                <c:pt idx="7">
                  <c:v>5.000000000000001E-3</c:v>
                </c:pt>
                <c:pt idx="8">
                  <c:v>5.000000000000001E-3</c:v>
                </c:pt>
                <c:pt idx="9">
                  <c:v>5.000000000000001E-3</c:v>
                </c:pt>
                <c:pt idx="10">
                  <c:v>5.000000000000001E-3</c:v>
                </c:pt>
                <c:pt idx="11">
                  <c:v>5.000000000000001E-3</c:v>
                </c:pt>
                <c:pt idx="12">
                  <c:v>5.000000000000001E-3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6D5E-4A1B-93C4-7D8D754054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1595648"/>
        <c:axId val="191540608"/>
      </c:lineChart>
      <c:catAx>
        <c:axId val="191537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ln w="25400" cmpd="sng">
            <a:solidFill>
              <a:schemeClr val="accent5"/>
            </a:solidFill>
            <a:prstDash val="solid"/>
          </a:ln>
        </c:spPr>
        <c:txPr>
          <a:bodyPr rot="0" vert="horz" anchor="t" anchorCtr="0"/>
          <a:lstStyle/>
          <a:p>
            <a:pPr>
              <a:defRPr sz="900" b="1"/>
            </a:pPr>
            <a:endParaRPr lang="it-IT"/>
          </a:p>
        </c:txPr>
        <c:crossAx val="191539072"/>
        <c:crosses val="autoZero"/>
        <c:auto val="1"/>
        <c:lblAlgn val="ctr"/>
        <c:lblOffset val="0"/>
        <c:noMultiLvlLbl val="0"/>
      </c:catAx>
      <c:valAx>
        <c:axId val="191539072"/>
        <c:scaling>
          <c:orientation val="minMax"/>
          <c:max val="10000"/>
        </c:scaling>
        <c:delete val="0"/>
        <c:axPos val="l"/>
        <c:numFmt formatCode="#,##0" sourceLinked="0"/>
        <c:majorTickMark val="none"/>
        <c:minorTickMark val="none"/>
        <c:tickLblPos val="nextTo"/>
        <c:txPr>
          <a:bodyPr/>
          <a:lstStyle/>
          <a:p>
            <a:pPr>
              <a:defRPr sz="900"/>
            </a:pPr>
            <a:endParaRPr lang="it-IT"/>
          </a:p>
        </c:txPr>
        <c:crossAx val="191537536"/>
        <c:crosses val="autoZero"/>
        <c:crossBetween val="between"/>
      </c:valAx>
      <c:valAx>
        <c:axId val="191540608"/>
        <c:scaling>
          <c:orientation val="minMax"/>
          <c:min val="-0.5"/>
        </c:scaling>
        <c:delete val="0"/>
        <c:axPos val="r"/>
        <c:numFmt formatCode="\+0.0%;\-0.0%" sourceLinked="1"/>
        <c:majorTickMark val="none"/>
        <c:minorTickMark val="none"/>
        <c:tickLblPos val="none"/>
        <c:spPr>
          <a:ln>
            <a:noFill/>
          </a:ln>
        </c:spPr>
        <c:crossAx val="191595648"/>
        <c:crosses val="max"/>
        <c:crossBetween val="between"/>
        <c:majorUnit val="5.000000000000001E-2"/>
        <c:minorUnit val="1.0000000000000002E-2"/>
      </c:valAx>
      <c:catAx>
        <c:axId val="19159564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1540608"/>
        <c:crosses val="autoZero"/>
        <c:auto val="1"/>
        <c:lblAlgn val="ctr"/>
        <c:lblOffset val="100"/>
        <c:noMultiLvlLbl val="0"/>
      </c:catAx>
      <c:spPr>
        <a:noFill/>
      </c:spPr>
    </c:plotArea>
    <c:legend>
      <c:legendPos val="b"/>
      <c:legendEntry>
        <c:idx val="0"/>
        <c:delete val="1"/>
      </c:legendEntry>
      <c:legendEntry>
        <c:idx val="1"/>
        <c:delete val="1"/>
      </c:legendEntry>
      <c:layout>
        <c:manualLayout>
          <c:xMode val="edge"/>
          <c:yMode val="edge"/>
          <c:x val="7.765287438616441E-3"/>
          <c:y val="0.92031133871113935"/>
          <c:w val="0.98266113308291758"/>
          <c:h val="6.1799827263244088E-2"/>
        </c:manualLayout>
      </c:layout>
      <c:overlay val="0"/>
      <c:txPr>
        <a:bodyPr/>
        <a:lstStyle/>
        <a:p>
          <a:pPr>
            <a:defRPr sz="1200"/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>
          <a:latin typeface="Arial Narrow" panose="020B0606020202030204" pitchFamily="34" charset="0"/>
        </a:defRPr>
      </a:pPr>
      <a:endParaRPr lang="it-IT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289298179204297E-2"/>
          <c:y val="5.46423611111111E-2"/>
          <c:w val="0.91653960320573313"/>
          <c:h val="0.69845659722222231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G2B1!$L$3</c:f>
              <c:strCache>
                <c:ptCount val="1"/>
                <c:pt idx="0">
                  <c:v>diff. Fatt. Best vs Media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</c:spPr>
          <c:invertIfNegative val="0"/>
          <c:cat>
            <c:strRef>
              <c:f>G2B1!$B$18:$B$30</c:f>
              <c:strCache>
                <c:ptCount val="13"/>
                <c:pt idx="0">
                  <c:v>Alimenti
Tono e Vigore</c:v>
                </c:pt>
                <c:pt idx="1">
                  <c:v>Alimenti
Speciali</c:v>
                </c:pt>
                <c:pt idx="2">
                  <c:v>Mondo
Bambino</c:v>
                </c:pt>
                <c:pt idx="3">
                  <c:v>Dermo
Cosmetica</c:v>
                </c:pt>
                <c:pt idx="4">
                  <c:v>Cura
Capelli</c:v>
                </c:pt>
                <c:pt idx="5">
                  <c:v>Igiene
Orale</c:v>
                </c:pt>
                <c:pt idx="6">
                  <c:v>Igiene
Intima</c:v>
                </c:pt>
                <c:pt idx="7">
                  <c:v>Igiene
Corpo</c:v>
                </c:pt>
                <c:pt idx="8">
                  <c:v>Integratori e
Disp. Cura e 
Prevenzione</c:v>
                </c:pt>
                <c:pt idx="9">
                  <c:v>Integratori
Benessere</c:v>
                </c:pt>
                <c:pt idx="10">
                  <c:v>Elettro
medicali</c:v>
                </c:pt>
                <c:pt idx="11">
                  <c:v>Medicazione</c:v>
                </c:pt>
                <c:pt idx="12">
                  <c:v>Veterinaria</c:v>
                </c:pt>
              </c:strCache>
            </c:strRef>
          </c:cat>
          <c:val>
            <c:numRef>
              <c:f>G2B1!$L$4:$L$16</c:f>
              <c:numCache>
                <c:formatCode>\+#,##0;\-#,##0</c:formatCode>
                <c:ptCount val="13"/>
                <c:pt idx="0">
                  <c:v>751.78742283304109</c:v>
                </c:pt>
                <c:pt idx="1">
                  <c:v>11318.094273138468</c:v>
                </c:pt>
                <c:pt idx="2">
                  <c:v>13481.127694371733</c:v>
                </c:pt>
                <c:pt idx="3">
                  <c:v>47924.338892379288</c:v>
                </c:pt>
                <c:pt idx="4">
                  <c:v>5765.2602745782406</c:v>
                </c:pt>
                <c:pt idx="5">
                  <c:v>8632.5418419139096</c:v>
                </c:pt>
                <c:pt idx="6">
                  <c:v>4158.7676415939541</c:v>
                </c:pt>
                <c:pt idx="7">
                  <c:v>6229.0083290576003</c:v>
                </c:pt>
                <c:pt idx="8">
                  <c:v>93569.452574171039</c:v>
                </c:pt>
                <c:pt idx="9">
                  <c:v>37227.330975712626</c:v>
                </c:pt>
                <c:pt idx="10">
                  <c:v>5149.9783359801986</c:v>
                </c:pt>
                <c:pt idx="11">
                  <c:v>7644.152147614881</c:v>
                </c:pt>
                <c:pt idx="12">
                  <c:v>11895.734566172196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5D-4BC7-BCF4-972365B80E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2"/>
        <c:overlap val="-55"/>
        <c:axId val="191537536"/>
        <c:axId val="191539072"/>
      </c:barChart>
      <c:lineChart>
        <c:grouping val="standard"/>
        <c:varyColors val="0"/>
        <c:ser>
          <c:idx val="3"/>
          <c:order val="3"/>
          <c:tx>
            <c:strRef>
              <c:f>G2B1!$K$3</c:f>
              <c:strCache>
                <c:ptCount val="1"/>
                <c:pt idx="0">
                  <c:v>diff. Fatt. Best vs Media (soglia)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dLbls>
            <c:numFmt formatCode="#,###" sourceLinked="0"/>
            <c:spPr>
              <a:solidFill>
                <a:schemeClr val="bg1">
                  <a:alpha val="70000"/>
                </a:schemeClr>
              </a:solidFill>
              <a:ln w="6350">
                <a:noFill/>
              </a:ln>
            </c:spPr>
            <c:txPr>
              <a:bodyPr/>
              <a:lstStyle/>
              <a:p>
                <a:pPr>
                  <a:defRPr sz="1100" b="1">
                    <a:solidFill>
                      <a:schemeClr val="tx1">
                        <a:lumMod val="85000"/>
                        <a:lumOff val="15000"/>
                      </a:schemeClr>
                    </a:solidFill>
                  </a:defRPr>
                </a:pPr>
                <a:endParaRPr lang="it-I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G2B1!$B$18:$B$30</c:f>
              <c:strCache>
                <c:ptCount val="13"/>
                <c:pt idx="0">
                  <c:v>Alimenti
Tono e Vigore</c:v>
                </c:pt>
                <c:pt idx="1">
                  <c:v>Alimenti
Speciali</c:v>
                </c:pt>
                <c:pt idx="2">
                  <c:v>Mondo
Bambino</c:v>
                </c:pt>
                <c:pt idx="3">
                  <c:v>Dermo
Cosmetica</c:v>
                </c:pt>
                <c:pt idx="4">
                  <c:v>Cura
Capelli</c:v>
                </c:pt>
                <c:pt idx="5">
                  <c:v>Igiene
Orale</c:v>
                </c:pt>
                <c:pt idx="6">
                  <c:v>Igiene
Intima</c:v>
                </c:pt>
                <c:pt idx="7">
                  <c:v>Igiene
Corpo</c:v>
                </c:pt>
                <c:pt idx="8">
                  <c:v>Integratori e
Disp. Cura e 
Prevenzione</c:v>
                </c:pt>
                <c:pt idx="9">
                  <c:v>Integratori
Benessere</c:v>
                </c:pt>
                <c:pt idx="10">
                  <c:v>Elettro
medicali</c:v>
                </c:pt>
                <c:pt idx="11">
                  <c:v>Medicazione</c:v>
                </c:pt>
                <c:pt idx="12">
                  <c:v>Veterinaria</c:v>
                </c:pt>
              </c:strCache>
            </c:strRef>
          </c:cat>
          <c:val>
            <c:numRef>
              <c:f>G2B1!$K$4:$K$16</c:f>
              <c:numCache>
                <c:formatCode>\+#,##0;\-#,##0</c:formatCode>
                <c:ptCount val="13"/>
                <c:pt idx="0">
                  <c:v>0</c:v>
                </c:pt>
                <c:pt idx="1">
                  <c:v>11318.094273138468</c:v>
                </c:pt>
                <c:pt idx="2">
                  <c:v>13481.127694371733</c:v>
                </c:pt>
                <c:pt idx="3">
                  <c:v>47924.338892379288</c:v>
                </c:pt>
                <c:pt idx="4">
                  <c:v>5765.2602745782406</c:v>
                </c:pt>
                <c:pt idx="5">
                  <c:v>0</c:v>
                </c:pt>
                <c:pt idx="6">
                  <c:v>4158.7676415939541</c:v>
                </c:pt>
                <c:pt idx="7">
                  <c:v>6229.0083290576003</c:v>
                </c:pt>
                <c:pt idx="8">
                  <c:v>93569.452574171039</c:v>
                </c:pt>
                <c:pt idx="9">
                  <c:v>37227.330975712626</c:v>
                </c:pt>
                <c:pt idx="10">
                  <c:v>5149.9783359801986</c:v>
                </c:pt>
                <c:pt idx="11">
                  <c:v>0</c:v>
                </c:pt>
                <c:pt idx="12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85D-4BC7-BCF4-972365B80E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1537536"/>
        <c:axId val="191539072"/>
      </c:lineChart>
      <c:lineChart>
        <c:grouping val="standard"/>
        <c:varyColors val="0"/>
        <c:ser>
          <c:idx val="0"/>
          <c:order val="1"/>
          <c:tx>
            <c:strRef>
              <c:f>G2B1!$J$3</c:f>
              <c:strCache>
                <c:ptCount val="1"/>
                <c:pt idx="0">
                  <c:v>diff. % Best vs Media</c:v>
                </c:pt>
              </c:strCache>
            </c:strRef>
          </c:tx>
          <c:spPr>
            <a:ln>
              <a:noFill/>
            </a:ln>
          </c:spPr>
          <c:marker>
            <c:symbol val="triangle"/>
            <c:size val="20"/>
            <c:spPr>
              <a:solidFill>
                <a:schemeClr val="accent2"/>
              </a:solidFill>
              <a:ln w="19050">
                <a:noFill/>
              </a:ln>
            </c:spPr>
          </c:marker>
          <c:dLbls>
            <c:dLbl>
              <c:idx val="2"/>
              <c:spPr>
                <a:solidFill>
                  <a:schemeClr val="bg1">
                    <a:alpha val="70000"/>
                  </a:schemeClr>
                </a:solidFill>
                <a:ln w="6350">
                  <a:noFill/>
                </a:ln>
              </c:spPr>
              <c:txPr>
                <a:bodyPr/>
                <a:lstStyle/>
                <a:p>
                  <a:pPr>
                    <a:defRPr sz="1100" b="1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defRPr>
                  </a:pPr>
                  <a:endParaRPr lang="it-IT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A85D-4BC7-BCF4-972365B80EF5}"/>
                </c:ext>
              </c:extLst>
            </c:dLbl>
            <c:spPr>
              <a:solidFill>
                <a:schemeClr val="bg1">
                  <a:alpha val="71000"/>
                </a:schemeClr>
              </a:solidFill>
              <a:ln w="6350">
                <a:noFill/>
              </a:ln>
            </c:spPr>
            <c:txPr>
              <a:bodyPr/>
              <a:lstStyle/>
              <a:p>
                <a:pPr>
                  <a:defRPr sz="1100" b="1">
                    <a:solidFill>
                      <a:schemeClr val="tx1">
                        <a:lumMod val="85000"/>
                        <a:lumOff val="15000"/>
                      </a:schemeClr>
                    </a:solidFill>
                  </a:defRPr>
                </a:pPr>
                <a:endParaRPr lang="it-I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G2B1!$B$18:$B$30</c:f>
              <c:strCache>
                <c:ptCount val="13"/>
                <c:pt idx="0">
                  <c:v>Alimenti
Tono e Vigore</c:v>
                </c:pt>
                <c:pt idx="1">
                  <c:v>Alimenti
Speciali</c:v>
                </c:pt>
                <c:pt idx="2">
                  <c:v>Mondo
Bambino</c:v>
                </c:pt>
                <c:pt idx="3">
                  <c:v>Dermo
Cosmetica</c:v>
                </c:pt>
                <c:pt idx="4">
                  <c:v>Cura
Capelli</c:v>
                </c:pt>
                <c:pt idx="5">
                  <c:v>Igiene
Orale</c:v>
                </c:pt>
                <c:pt idx="6">
                  <c:v>Igiene
Intima</c:v>
                </c:pt>
                <c:pt idx="7">
                  <c:v>Igiene
Corpo</c:v>
                </c:pt>
                <c:pt idx="8">
                  <c:v>Integratori e
Disp. Cura e 
Prevenzione</c:v>
                </c:pt>
                <c:pt idx="9">
                  <c:v>Integratori
Benessere</c:v>
                </c:pt>
                <c:pt idx="10">
                  <c:v>Elettro
medicali</c:v>
                </c:pt>
                <c:pt idx="11">
                  <c:v>Medicazione</c:v>
                </c:pt>
                <c:pt idx="12">
                  <c:v>Veterinaria</c:v>
                </c:pt>
              </c:strCache>
            </c:strRef>
          </c:cat>
          <c:val>
            <c:numRef>
              <c:f>G2B1!$M$4:$M$16</c:f>
              <c:numCache>
                <c:formatCode>\+0.0%;\-0.0%</c:formatCode>
                <c:ptCount val="13"/>
                <c:pt idx="0">
                  <c:v>-1</c:v>
                </c:pt>
                <c:pt idx="1">
                  <c:v>0.91863391071013289</c:v>
                </c:pt>
                <c:pt idx="2">
                  <c:v>0.84112959012930588</c:v>
                </c:pt>
                <c:pt idx="3">
                  <c:v>0.75049783055696229</c:v>
                </c:pt>
                <c:pt idx="4">
                  <c:v>0.657436606087902</c:v>
                </c:pt>
                <c:pt idx="5">
                  <c:v>-1</c:v>
                </c:pt>
                <c:pt idx="6">
                  <c:v>0.62195610802290058</c:v>
                </c:pt>
                <c:pt idx="7">
                  <c:v>0.67492082482280691</c:v>
                </c:pt>
                <c:pt idx="8">
                  <c:v>0.61483550923151364</c:v>
                </c:pt>
                <c:pt idx="9">
                  <c:v>0.67971217724283539</c:v>
                </c:pt>
                <c:pt idx="10">
                  <c:v>0.61921120101494043</c:v>
                </c:pt>
                <c:pt idx="11">
                  <c:v>-1</c:v>
                </c:pt>
                <c:pt idx="12">
                  <c:v>-1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85D-4BC7-BCF4-972365B80EF5}"/>
            </c:ext>
          </c:extLst>
        </c:ser>
        <c:ser>
          <c:idx val="1"/>
          <c:order val="2"/>
          <c:tx>
            <c:strRef>
              <c:f>G2B1!$N$3</c:f>
              <c:strCache>
                <c:ptCount val="1"/>
                <c:pt idx="0">
                  <c:v>soglia = +50%</c:v>
                </c:pt>
              </c:strCache>
            </c:strRef>
          </c:tx>
          <c:spPr>
            <a:ln w="25400">
              <a:solidFill>
                <a:schemeClr val="accent2"/>
              </a:solidFill>
              <a:prstDash val="sysDash"/>
            </a:ln>
          </c:spPr>
          <c:marker>
            <c:symbol val="none"/>
          </c:marker>
          <c:cat>
            <c:strRef>
              <c:f>G2B1!$B$18:$B$30</c:f>
              <c:strCache>
                <c:ptCount val="13"/>
                <c:pt idx="0">
                  <c:v>Alimenti
Tono e Vigore</c:v>
                </c:pt>
                <c:pt idx="1">
                  <c:v>Alimenti
Speciali</c:v>
                </c:pt>
                <c:pt idx="2">
                  <c:v>Mondo
Bambino</c:v>
                </c:pt>
                <c:pt idx="3">
                  <c:v>Dermo
Cosmetica</c:v>
                </c:pt>
                <c:pt idx="4">
                  <c:v>Cura
Capelli</c:v>
                </c:pt>
                <c:pt idx="5">
                  <c:v>Igiene
Orale</c:v>
                </c:pt>
                <c:pt idx="6">
                  <c:v>Igiene
Intima</c:v>
                </c:pt>
                <c:pt idx="7">
                  <c:v>Igiene
Corpo</c:v>
                </c:pt>
                <c:pt idx="8">
                  <c:v>Integratori e
Disp. Cura e 
Prevenzione</c:v>
                </c:pt>
                <c:pt idx="9">
                  <c:v>Integratori
Benessere</c:v>
                </c:pt>
                <c:pt idx="10">
                  <c:v>Elettro
medicali</c:v>
                </c:pt>
                <c:pt idx="11">
                  <c:v>Medicazione</c:v>
                </c:pt>
                <c:pt idx="12">
                  <c:v>Veterinaria</c:v>
                </c:pt>
              </c:strCache>
            </c:strRef>
          </c:cat>
          <c:val>
            <c:numRef>
              <c:f>G2B1!$N$4:$N$16</c:f>
              <c:numCache>
                <c:formatCode>\+0.0%;\-0.0%</c:formatCode>
                <c:ptCount val="13"/>
                <c:pt idx="0">
                  <c:v>0.33250000000000002</c:v>
                </c:pt>
                <c:pt idx="1">
                  <c:v>0.33250000000000002</c:v>
                </c:pt>
                <c:pt idx="2">
                  <c:v>0.33250000000000002</c:v>
                </c:pt>
                <c:pt idx="3">
                  <c:v>0.33250000000000002</c:v>
                </c:pt>
                <c:pt idx="4">
                  <c:v>0.33250000000000002</c:v>
                </c:pt>
                <c:pt idx="5">
                  <c:v>0.33250000000000002</c:v>
                </c:pt>
                <c:pt idx="6">
                  <c:v>0.33250000000000002</c:v>
                </c:pt>
                <c:pt idx="7">
                  <c:v>0.33250000000000002</c:v>
                </c:pt>
                <c:pt idx="8">
                  <c:v>0.33250000000000002</c:v>
                </c:pt>
                <c:pt idx="9">
                  <c:v>0.33250000000000002</c:v>
                </c:pt>
                <c:pt idx="10">
                  <c:v>0.33250000000000002</c:v>
                </c:pt>
                <c:pt idx="11">
                  <c:v>0.33250000000000002</c:v>
                </c:pt>
                <c:pt idx="12">
                  <c:v>0.33250000000000002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A85D-4BC7-BCF4-972365B80E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1595648"/>
        <c:axId val="191540608"/>
      </c:lineChart>
      <c:catAx>
        <c:axId val="191537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ln w="25400" cmpd="sng">
            <a:solidFill>
              <a:schemeClr val="tx2"/>
            </a:solidFill>
            <a:prstDash val="solid"/>
          </a:ln>
        </c:spPr>
        <c:txPr>
          <a:bodyPr rot="0" vert="horz" anchor="t" anchorCtr="0"/>
          <a:lstStyle/>
          <a:p>
            <a:pPr>
              <a:defRPr sz="900" b="1"/>
            </a:pPr>
            <a:endParaRPr lang="it-IT"/>
          </a:p>
        </c:txPr>
        <c:crossAx val="191539072"/>
        <c:crosses val="autoZero"/>
        <c:auto val="1"/>
        <c:lblAlgn val="ctr"/>
        <c:lblOffset val="0"/>
        <c:noMultiLvlLbl val="0"/>
      </c:catAx>
      <c:valAx>
        <c:axId val="191539072"/>
        <c:scaling>
          <c:orientation val="minMax"/>
        </c:scaling>
        <c:delete val="0"/>
        <c:axPos val="l"/>
        <c:numFmt formatCode="#,##0" sourceLinked="0"/>
        <c:majorTickMark val="none"/>
        <c:minorTickMark val="none"/>
        <c:tickLblPos val="nextTo"/>
        <c:txPr>
          <a:bodyPr/>
          <a:lstStyle/>
          <a:p>
            <a:pPr>
              <a:defRPr sz="900"/>
            </a:pPr>
            <a:endParaRPr lang="it-IT"/>
          </a:p>
        </c:txPr>
        <c:crossAx val="191537536"/>
        <c:crosses val="autoZero"/>
        <c:crossBetween val="between"/>
        <c:majorUnit val="50000"/>
      </c:valAx>
      <c:valAx>
        <c:axId val="191540608"/>
        <c:scaling>
          <c:orientation val="minMax"/>
          <c:min val="-0.5"/>
        </c:scaling>
        <c:delete val="0"/>
        <c:axPos val="r"/>
        <c:numFmt formatCode="\+0.0%;\-0.0%" sourceLinked="1"/>
        <c:majorTickMark val="none"/>
        <c:minorTickMark val="none"/>
        <c:tickLblPos val="none"/>
        <c:spPr>
          <a:ln>
            <a:noFill/>
          </a:ln>
        </c:spPr>
        <c:crossAx val="191595648"/>
        <c:crosses val="max"/>
        <c:crossBetween val="between"/>
        <c:majorUnit val="5.000000000000001E-2"/>
        <c:minorUnit val="1.0000000000000002E-2"/>
      </c:valAx>
      <c:catAx>
        <c:axId val="19159564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1540608"/>
        <c:crosses val="autoZero"/>
        <c:auto val="1"/>
        <c:lblAlgn val="ctr"/>
        <c:lblOffset val="100"/>
        <c:noMultiLvlLbl val="0"/>
      </c:catAx>
      <c:spPr>
        <a:noFill/>
      </c:spPr>
    </c:plotArea>
    <c:legend>
      <c:legendPos val="b"/>
      <c:legendEntry>
        <c:idx val="0"/>
        <c:delete val="1"/>
      </c:legendEntry>
      <c:legendEntry>
        <c:idx val="1"/>
        <c:delete val="1"/>
      </c:legendEntry>
      <c:layout>
        <c:manualLayout>
          <c:xMode val="edge"/>
          <c:yMode val="edge"/>
          <c:x val="7.765287438616441E-3"/>
          <c:y val="0.92031133871113935"/>
          <c:w val="0.98266113308291758"/>
          <c:h val="6.1799827263244088E-2"/>
        </c:manualLayout>
      </c:layout>
      <c:overlay val="0"/>
      <c:txPr>
        <a:bodyPr/>
        <a:lstStyle/>
        <a:p>
          <a:pPr>
            <a:defRPr sz="1200"/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>
          <a:latin typeface="Arial Narrow" panose="020B0606020202030204" pitchFamily="34" charset="0"/>
        </a:defRPr>
      </a:pPr>
      <a:endParaRPr lang="it-IT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68976346329065363"/>
          <c:y val="9.9305992722756066E-3"/>
          <c:w val="0.31859696446554453"/>
          <c:h val="0.98599707185530538"/>
        </c:manualLayout>
      </c:layout>
      <c:doughnutChart>
        <c:varyColors val="1"/>
        <c:ser>
          <c:idx val="3"/>
          <c:order val="0"/>
          <c:tx>
            <c:strRef>
              <c:f>SK1B1!$U$8:$U$10</c:f>
              <c:strCache>
                <c:ptCount val="3"/>
                <c:pt idx="0">
                  <c:v>Farmacie Best Bacino</c:v>
                </c:pt>
                <c:pt idx="1">
                  <c:v>Farmacie Bacino</c:v>
                </c:pt>
                <c:pt idx="2">
                  <c:v>Altre Farmacie</c:v>
                </c:pt>
              </c:strCache>
            </c:strRef>
          </c:tx>
          <c:spPr>
            <a:ln w="508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2"/>
              </a:solidFill>
              <a:ln w="5080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ECDC-4C23-BA45-83603C40E4B0}"/>
              </c:ext>
            </c:extLst>
          </c:dPt>
          <c:dPt>
            <c:idx val="1"/>
            <c:bubble3D val="0"/>
            <c:spPr>
              <a:solidFill>
                <a:schemeClr val="tx2"/>
              </a:solidFill>
              <a:ln w="5080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ECDC-4C23-BA45-83603C40E4B0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 w="5080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ECDC-4C23-BA45-83603C40E4B0}"/>
              </c:ext>
            </c:extLst>
          </c:dPt>
          <c:dLbls>
            <c:delete val="1"/>
          </c:dLbls>
          <c:cat>
            <c:strRef>
              <c:f>SK1B1!$U$8:$U$10</c:f>
              <c:strCache>
                <c:ptCount val="3"/>
                <c:pt idx="0">
                  <c:v>Farmacie Best Bacino</c:v>
                </c:pt>
                <c:pt idx="1">
                  <c:v>Farmacie Bacino</c:v>
                </c:pt>
                <c:pt idx="2">
                  <c:v>Altre Farmacie</c:v>
                </c:pt>
              </c:strCache>
            </c:strRef>
          </c:cat>
          <c:val>
            <c:numRef>
              <c:f>SK1B1!$V$8:$V$10</c:f>
              <c:numCache>
                <c:formatCode>#,##0</c:formatCode>
                <c:ptCount val="3"/>
                <c:pt idx="0">
                  <c:v>130</c:v>
                </c:pt>
                <c:pt idx="1">
                  <c:v>1033</c:v>
                </c:pt>
                <c:pt idx="2">
                  <c:v>5378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CDC-4C23-BA45-83603C40E4B0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214"/>
        <c:holeSize val="71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100">
          <a:latin typeface="Arial Narrow" panose="020B0606020202030204" pitchFamily="34" charset="0"/>
        </a:defRPr>
      </a:pPr>
      <a:endParaRPr lang="it-IT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289298179204297E-2"/>
          <c:y val="5.46423611111111E-2"/>
          <c:w val="0.91653960320573313"/>
          <c:h val="0.69845659722222231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G1B1!$L$3</c:f>
              <c:strCache>
                <c:ptCount val="1"/>
                <c:pt idx="0">
                  <c:v>diff. Fatt. Media Bacino vs Italia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</c:spPr>
          <c:invertIfNegative val="0"/>
          <c:cat>
            <c:strRef>
              <c:f>G1B1!$B$18:$B$30</c:f>
              <c:strCache>
                <c:ptCount val="13"/>
                <c:pt idx="0">
                  <c:v>Alimenti
Tono e Vigore</c:v>
                </c:pt>
                <c:pt idx="1">
                  <c:v>Alimenti
Speciali</c:v>
                </c:pt>
                <c:pt idx="2">
                  <c:v>Mondo
Bambino</c:v>
                </c:pt>
                <c:pt idx="3">
                  <c:v>Dermo
Cosmetica</c:v>
                </c:pt>
                <c:pt idx="4">
                  <c:v>Cura
Capelli</c:v>
                </c:pt>
                <c:pt idx="5">
                  <c:v>Igiene
Orale</c:v>
                </c:pt>
                <c:pt idx="6">
                  <c:v>Igiene
Intima</c:v>
                </c:pt>
                <c:pt idx="7">
                  <c:v>Igiene
Corpo</c:v>
                </c:pt>
                <c:pt idx="8">
                  <c:v>Integratori e
Disp. Cura e 
Prevenzione</c:v>
                </c:pt>
                <c:pt idx="9">
                  <c:v>Integratori
Benessere</c:v>
                </c:pt>
                <c:pt idx="10">
                  <c:v>Elettro
medicali</c:v>
                </c:pt>
                <c:pt idx="11">
                  <c:v>Medicazione</c:v>
                </c:pt>
                <c:pt idx="12">
                  <c:v>Veterinaria</c:v>
                </c:pt>
              </c:strCache>
            </c:strRef>
          </c:cat>
          <c:val>
            <c:numRef>
              <c:f>G1B1!$L$4:$L$16</c:f>
              <c:numCache>
                <c:formatCode>\+#,##0;\-#,##0</c:formatCode>
                <c:ptCount val="13"/>
                <c:pt idx="0">
                  <c:v>513.3044866177479</c:v>
                </c:pt>
                <c:pt idx="1">
                  <c:v>-1188.1971664536104</c:v>
                </c:pt>
                <c:pt idx="2">
                  <c:v>-3269.1051730293984</c:v>
                </c:pt>
                <c:pt idx="3">
                  <c:v>25394.878826806002</c:v>
                </c:pt>
                <c:pt idx="4">
                  <c:v>3335.0167858313871</c:v>
                </c:pt>
                <c:pt idx="5">
                  <c:v>3285.8424096497511</c:v>
                </c:pt>
                <c:pt idx="6">
                  <c:v>1588.3652961790103</c:v>
                </c:pt>
                <c:pt idx="7">
                  <c:v>2274.3182668330064</c:v>
                </c:pt>
                <c:pt idx="8">
                  <c:v>27836.493207326799</c:v>
                </c:pt>
                <c:pt idx="9">
                  <c:v>9861.9927195141499</c:v>
                </c:pt>
                <c:pt idx="10">
                  <c:v>339.5707648673706</c:v>
                </c:pt>
                <c:pt idx="11">
                  <c:v>836.65955239208051</c:v>
                </c:pt>
                <c:pt idx="12">
                  <c:v>961.09485273711107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8C-43C5-AFBB-30A393D0F2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2"/>
        <c:overlap val="-55"/>
        <c:axId val="191537536"/>
        <c:axId val="191539072"/>
      </c:barChart>
      <c:lineChart>
        <c:grouping val="standard"/>
        <c:varyColors val="0"/>
        <c:ser>
          <c:idx val="3"/>
          <c:order val="3"/>
          <c:tx>
            <c:strRef>
              <c:f>G1B1!$K$3</c:f>
              <c:strCache>
                <c:ptCount val="1"/>
                <c:pt idx="0">
                  <c:v>diff. Fatt. Media Bacino vs Italia (soglia)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dLbls>
            <c:numFmt formatCode="#,###" sourceLinked="0"/>
            <c:spPr>
              <a:solidFill>
                <a:schemeClr val="bg1">
                  <a:alpha val="70000"/>
                </a:schemeClr>
              </a:solidFill>
              <a:ln w="6350">
                <a:noFill/>
              </a:ln>
            </c:spPr>
            <c:txPr>
              <a:bodyPr/>
              <a:lstStyle/>
              <a:p>
                <a:pPr>
                  <a:defRPr sz="1100" b="1">
                    <a:solidFill>
                      <a:schemeClr val="tx1">
                        <a:lumMod val="85000"/>
                        <a:lumOff val="15000"/>
                      </a:schemeClr>
                    </a:solidFill>
                  </a:defRPr>
                </a:pPr>
                <a:endParaRPr lang="it-I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G1B1!$B$18:$B$30</c:f>
              <c:strCache>
                <c:ptCount val="13"/>
                <c:pt idx="0">
                  <c:v>Alimenti
Tono e Vigore</c:v>
                </c:pt>
                <c:pt idx="1">
                  <c:v>Alimenti
Speciali</c:v>
                </c:pt>
                <c:pt idx="2">
                  <c:v>Mondo
Bambino</c:v>
                </c:pt>
                <c:pt idx="3">
                  <c:v>Dermo
Cosmetica</c:v>
                </c:pt>
                <c:pt idx="4">
                  <c:v>Cura
Capelli</c:v>
                </c:pt>
                <c:pt idx="5">
                  <c:v>Igiene
Orale</c:v>
                </c:pt>
                <c:pt idx="6">
                  <c:v>Igiene
Intima</c:v>
                </c:pt>
                <c:pt idx="7">
                  <c:v>Igiene
Corpo</c:v>
                </c:pt>
                <c:pt idx="8">
                  <c:v>Integratori e
Disp. Cura e 
Prevenzione</c:v>
                </c:pt>
                <c:pt idx="9">
                  <c:v>Integratori
Benessere</c:v>
                </c:pt>
                <c:pt idx="10">
                  <c:v>Elettro
medicali</c:v>
                </c:pt>
                <c:pt idx="11">
                  <c:v>Medicazione</c:v>
                </c:pt>
                <c:pt idx="12">
                  <c:v>Veterinaria</c:v>
                </c:pt>
              </c:strCache>
            </c:strRef>
          </c:cat>
          <c:val>
            <c:numRef>
              <c:f>G1B1!$K$4:$K$16</c:f>
              <c:numCache>
                <c:formatCode>\+#,##0;\-#,##0</c:formatCode>
                <c:ptCount val="13"/>
                <c:pt idx="0">
                  <c:v>513.3044866177479</c:v>
                </c:pt>
                <c:pt idx="1">
                  <c:v>0</c:v>
                </c:pt>
                <c:pt idx="2">
                  <c:v>0</c:v>
                </c:pt>
                <c:pt idx="3">
                  <c:v>25394.878826806002</c:v>
                </c:pt>
                <c:pt idx="4">
                  <c:v>3335.0167858313871</c:v>
                </c:pt>
                <c:pt idx="5">
                  <c:v>3285.8424096497511</c:v>
                </c:pt>
                <c:pt idx="6">
                  <c:v>1588.3652961790103</c:v>
                </c:pt>
                <c:pt idx="7">
                  <c:v>2274.3182668330064</c:v>
                </c:pt>
                <c:pt idx="8">
                  <c:v>27836.493207326799</c:v>
                </c:pt>
                <c:pt idx="9">
                  <c:v>9861.9927195141499</c:v>
                </c:pt>
                <c:pt idx="10">
                  <c:v>339.5707648673706</c:v>
                </c:pt>
                <c:pt idx="11">
                  <c:v>836.65955239208051</c:v>
                </c:pt>
                <c:pt idx="12">
                  <c:v>961.09485273711107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88C-43C5-AFBB-30A393D0F2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1537536"/>
        <c:axId val="191539072"/>
      </c:lineChart>
      <c:lineChart>
        <c:grouping val="standard"/>
        <c:varyColors val="0"/>
        <c:ser>
          <c:idx val="0"/>
          <c:order val="1"/>
          <c:tx>
            <c:strRef>
              <c:f>G1B1!$J$3</c:f>
              <c:strCache>
                <c:ptCount val="1"/>
                <c:pt idx="0">
                  <c:v>diff. % Media Bacino vs Italia</c:v>
                </c:pt>
              </c:strCache>
            </c:strRef>
          </c:tx>
          <c:spPr>
            <a:ln>
              <a:noFill/>
            </a:ln>
          </c:spPr>
          <c:marker>
            <c:symbol val="triangle"/>
            <c:size val="20"/>
            <c:spPr>
              <a:solidFill>
                <a:schemeClr val="tx2"/>
              </a:solidFill>
              <a:ln w="19050">
                <a:noFill/>
              </a:ln>
            </c:spPr>
          </c:marker>
          <c:dLbls>
            <c:dLbl>
              <c:idx val="2"/>
              <c:spPr>
                <a:solidFill>
                  <a:schemeClr val="bg1">
                    <a:alpha val="70000"/>
                  </a:schemeClr>
                </a:solidFill>
                <a:ln w="6350">
                  <a:noFill/>
                </a:ln>
              </c:spPr>
              <c:txPr>
                <a:bodyPr/>
                <a:lstStyle/>
                <a:p>
                  <a:pPr>
                    <a:defRPr sz="1100" b="1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defRPr>
                  </a:pPr>
                  <a:endParaRPr lang="it-IT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988C-43C5-AFBB-30A393D0F25A}"/>
                </c:ext>
              </c:extLst>
            </c:dLbl>
            <c:spPr>
              <a:solidFill>
                <a:schemeClr val="bg1">
                  <a:alpha val="71000"/>
                </a:schemeClr>
              </a:solidFill>
              <a:ln w="6350">
                <a:noFill/>
              </a:ln>
            </c:spPr>
            <c:txPr>
              <a:bodyPr/>
              <a:lstStyle/>
              <a:p>
                <a:pPr>
                  <a:defRPr sz="1100" b="1">
                    <a:solidFill>
                      <a:schemeClr val="tx1">
                        <a:lumMod val="85000"/>
                        <a:lumOff val="15000"/>
                      </a:schemeClr>
                    </a:solidFill>
                  </a:defRPr>
                </a:pPr>
                <a:endParaRPr lang="it-I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G1B1!$B$18:$B$30</c:f>
              <c:strCache>
                <c:ptCount val="13"/>
                <c:pt idx="0">
                  <c:v>Alimenti
Tono e Vigore</c:v>
                </c:pt>
                <c:pt idx="1">
                  <c:v>Alimenti
Speciali</c:v>
                </c:pt>
                <c:pt idx="2">
                  <c:v>Mondo
Bambino</c:v>
                </c:pt>
                <c:pt idx="3">
                  <c:v>Dermo
Cosmetica</c:v>
                </c:pt>
                <c:pt idx="4">
                  <c:v>Cura
Capelli</c:v>
                </c:pt>
                <c:pt idx="5">
                  <c:v>Igiene
Orale</c:v>
                </c:pt>
                <c:pt idx="6">
                  <c:v>Igiene
Intima</c:v>
                </c:pt>
                <c:pt idx="7">
                  <c:v>Igiene
Corpo</c:v>
                </c:pt>
                <c:pt idx="8">
                  <c:v>Integratori e
Disp. Cura e 
Prevenzione</c:v>
                </c:pt>
                <c:pt idx="9">
                  <c:v>Integratori
Benessere</c:v>
                </c:pt>
                <c:pt idx="10">
                  <c:v>Elettro
medicali</c:v>
                </c:pt>
                <c:pt idx="11">
                  <c:v>Medicazione</c:v>
                </c:pt>
                <c:pt idx="12">
                  <c:v>Veterinaria</c:v>
                </c:pt>
              </c:strCache>
            </c:strRef>
          </c:cat>
          <c:val>
            <c:numRef>
              <c:f>G1B1!$M$4:$M$16</c:f>
              <c:numCache>
                <c:formatCode>\+0.0%;\-0.0%</c:formatCode>
                <c:ptCount val="13"/>
                <c:pt idx="0">
                  <c:v>0.19411434509551118</c:v>
                </c:pt>
                <c:pt idx="1">
                  <c:v>-1</c:v>
                </c:pt>
                <c:pt idx="2">
                  <c:v>-1</c:v>
                </c:pt>
                <c:pt idx="3">
                  <c:v>0.3330442284345958</c:v>
                </c:pt>
                <c:pt idx="4">
                  <c:v>0.31175212670966279</c:v>
                </c:pt>
                <c:pt idx="5">
                  <c:v>0.15516111201872818</c:v>
                </c:pt>
                <c:pt idx="6">
                  <c:v>0.1867856568320212</c:v>
                </c:pt>
                <c:pt idx="7">
                  <c:v>0.22476722077662181</c:v>
                </c:pt>
                <c:pt idx="8">
                  <c:v>0.1673644914970549</c:v>
                </c:pt>
                <c:pt idx="9">
                  <c:v>0.16289824463308311</c:v>
                </c:pt>
                <c:pt idx="10">
                  <c:v>3.6933899580110729E-2</c:v>
                </c:pt>
                <c:pt idx="11">
                  <c:v>4.7453071467951302E-2</c:v>
                </c:pt>
                <c:pt idx="12">
                  <c:v>4.4307271695631867E-2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988C-43C5-AFBB-30A393D0F25A}"/>
            </c:ext>
          </c:extLst>
        </c:ser>
        <c:ser>
          <c:idx val="1"/>
          <c:order val="2"/>
          <c:tx>
            <c:strRef>
              <c:f>G1B1!$N$3</c:f>
              <c:strCache>
                <c:ptCount val="1"/>
                <c:pt idx="0">
                  <c:v>soglia = +2%</c:v>
                </c:pt>
              </c:strCache>
            </c:strRef>
          </c:tx>
          <c:spPr>
            <a:ln w="25400">
              <a:solidFill>
                <a:schemeClr val="tx2"/>
              </a:solidFill>
              <a:prstDash val="sysDash"/>
            </a:ln>
          </c:spPr>
          <c:marker>
            <c:symbol val="none"/>
          </c:marker>
          <c:cat>
            <c:strRef>
              <c:f>G1B1!$B$18:$B$30</c:f>
              <c:strCache>
                <c:ptCount val="13"/>
                <c:pt idx="0">
                  <c:v>Alimenti
Tono e Vigore</c:v>
                </c:pt>
                <c:pt idx="1">
                  <c:v>Alimenti
Speciali</c:v>
                </c:pt>
                <c:pt idx="2">
                  <c:v>Mondo
Bambino</c:v>
                </c:pt>
                <c:pt idx="3">
                  <c:v>Dermo
Cosmetica</c:v>
                </c:pt>
                <c:pt idx="4">
                  <c:v>Cura
Capelli</c:v>
                </c:pt>
                <c:pt idx="5">
                  <c:v>Igiene
Orale</c:v>
                </c:pt>
                <c:pt idx="6">
                  <c:v>Igiene
Intima</c:v>
                </c:pt>
                <c:pt idx="7">
                  <c:v>Igiene
Corpo</c:v>
                </c:pt>
                <c:pt idx="8">
                  <c:v>Integratori e
Disp. Cura e 
Prevenzione</c:v>
                </c:pt>
                <c:pt idx="9">
                  <c:v>Integratori
Benessere</c:v>
                </c:pt>
                <c:pt idx="10">
                  <c:v>Elettro
medicali</c:v>
                </c:pt>
                <c:pt idx="11">
                  <c:v>Medicazione</c:v>
                </c:pt>
                <c:pt idx="12">
                  <c:v>Veterinaria</c:v>
                </c:pt>
              </c:strCache>
            </c:strRef>
          </c:cat>
          <c:val>
            <c:numRef>
              <c:f>G1B1!$N$4:$N$16</c:f>
              <c:numCache>
                <c:formatCode>\+0.0%;\-0.0%</c:formatCode>
                <c:ptCount val="13"/>
                <c:pt idx="0">
                  <c:v>5.000000000000001E-3</c:v>
                </c:pt>
                <c:pt idx="1">
                  <c:v>5.000000000000001E-3</c:v>
                </c:pt>
                <c:pt idx="2">
                  <c:v>5.000000000000001E-3</c:v>
                </c:pt>
                <c:pt idx="3">
                  <c:v>5.000000000000001E-3</c:v>
                </c:pt>
                <c:pt idx="4">
                  <c:v>5.000000000000001E-3</c:v>
                </c:pt>
                <c:pt idx="5">
                  <c:v>5.000000000000001E-3</c:v>
                </c:pt>
                <c:pt idx="6">
                  <c:v>5.000000000000001E-3</c:v>
                </c:pt>
                <c:pt idx="7">
                  <c:v>5.000000000000001E-3</c:v>
                </c:pt>
                <c:pt idx="8">
                  <c:v>5.000000000000001E-3</c:v>
                </c:pt>
                <c:pt idx="9">
                  <c:v>5.000000000000001E-3</c:v>
                </c:pt>
                <c:pt idx="10">
                  <c:v>5.000000000000001E-3</c:v>
                </c:pt>
                <c:pt idx="11">
                  <c:v>5.000000000000001E-3</c:v>
                </c:pt>
                <c:pt idx="12">
                  <c:v>5.000000000000001E-3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988C-43C5-AFBB-30A393D0F2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1595648"/>
        <c:axId val="191540608"/>
      </c:lineChart>
      <c:catAx>
        <c:axId val="191537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ln w="25400" cmpd="sng">
            <a:solidFill>
              <a:schemeClr val="accent5"/>
            </a:solidFill>
            <a:prstDash val="solid"/>
          </a:ln>
        </c:spPr>
        <c:txPr>
          <a:bodyPr rot="0" vert="horz" anchor="t" anchorCtr="0"/>
          <a:lstStyle/>
          <a:p>
            <a:pPr>
              <a:defRPr sz="900" b="1"/>
            </a:pPr>
            <a:endParaRPr lang="it-IT"/>
          </a:p>
        </c:txPr>
        <c:crossAx val="191539072"/>
        <c:crosses val="autoZero"/>
        <c:auto val="1"/>
        <c:lblAlgn val="ctr"/>
        <c:lblOffset val="0"/>
        <c:noMultiLvlLbl val="0"/>
      </c:catAx>
      <c:valAx>
        <c:axId val="191539072"/>
        <c:scaling>
          <c:orientation val="minMax"/>
          <c:max val="10000"/>
        </c:scaling>
        <c:delete val="0"/>
        <c:axPos val="l"/>
        <c:numFmt formatCode="#,##0" sourceLinked="0"/>
        <c:majorTickMark val="none"/>
        <c:minorTickMark val="none"/>
        <c:tickLblPos val="nextTo"/>
        <c:txPr>
          <a:bodyPr/>
          <a:lstStyle/>
          <a:p>
            <a:pPr>
              <a:defRPr sz="900"/>
            </a:pPr>
            <a:endParaRPr lang="it-IT"/>
          </a:p>
        </c:txPr>
        <c:crossAx val="191537536"/>
        <c:crosses val="autoZero"/>
        <c:crossBetween val="between"/>
      </c:valAx>
      <c:valAx>
        <c:axId val="191540608"/>
        <c:scaling>
          <c:orientation val="minMax"/>
          <c:min val="-0.5"/>
        </c:scaling>
        <c:delete val="0"/>
        <c:axPos val="r"/>
        <c:numFmt formatCode="\+0.0%;\-0.0%" sourceLinked="1"/>
        <c:majorTickMark val="none"/>
        <c:minorTickMark val="none"/>
        <c:tickLblPos val="none"/>
        <c:spPr>
          <a:ln>
            <a:noFill/>
          </a:ln>
        </c:spPr>
        <c:crossAx val="191595648"/>
        <c:crosses val="max"/>
        <c:crossBetween val="between"/>
        <c:majorUnit val="5.000000000000001E-2"/>
        <c:minorUnit val="1.0000000000000002E-2"/>
      </c:valAx>
      <c:catAx>
        <c:axId val="19159564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1540608"/>
        <c:crosses val="autoZero"/>
        <c:auto val="1"/>
        <c:lblAlgn val="ctr"/>
        <c:lblOffset val="100"/>
        <c:noMultiLvlLbl val="0"/>
      </c:catAx>
      <c:spPr>
        <a:noFill/>
      </c:spPr>
    </c:plotArea>
    <c:legend>
      <c:legendPos val="b"/>
      <c:legendEntry>
        <c:idx val="0"/>
        <c:delete val="1"/>
      </c:legendEntry>
      <c:legendEntry>
        <c:idx val="1"/>
        <c:delete val="1"/>
      </c:legendEntry>
      <c:layout>
        <c:manualLayout>
          <c:xMode val="edge"/>
          <c:yMode val="edge"/>
          <c:x val="7.765287438616441E-3"/>
          <c:y val="0.92031133871113935"/>
          <c:w val="0.98266113308291758"/>
          <c:h val="6.1799827263244088E-2"/>
        </c:manualLayout>
      </c:layout>
      <c:overlay val="0"/>
      <c:txPr>
        <a:bodyPr/>
        <a:lstStyle/>
        <a:p>
          <a:pPr>
            <a:defRPr sz="1200"/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>
          <a:latin typeface="Arial Narrow" panose="020B0606020202030204" pitchFamily="34" charset="0"/>
        </a:defRPr>
      </a:pPr>
      <a:endParaRPr lang="it-IT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289298179204297E-2"/>
          <c:y val="5.46423611111111E-2"/>
          <c:w val="0.91653960320573313"/>
          <c:h val="0.69845659722222231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G2B1!$L$3</c:f>
              <c:strCache>
                <c:ptCount val="1"/>
                <c:pt idx="0">
                  <c:v>diff. Fatt. Best vs Media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</c:spPr>
          <c:invertIfNegative val="0"/>
          <c:cat>
            <c:strRef>
              <c:f>G2B1!$B$18:$B$30</c:f>
              <c:strCache>
                <c:ptCount val="13"/>
                <c:pt idx="0">
                  <c:v>Alimenti
Tono e Vigore</c:v>
                </c:pt>
                <c:pt idx="1">
                  <c:v>Alimenti
Speciali</c:v>
                </c:pt>
                <c:pt idx="2">
                  <c:v>Mondo
Bambino</c:v>
                </c:pt>
                <c:pt idx="3">
                  <c:v>Dermo
Cosmetica</c:v>
                </c:pt>
                <c:pt idx="4">
                  <c:v>Cura
Capelli</c:v>
                </c:pt>
                <c:pt idx="5">
                  <c:v>Igiene
Orale</c:v>
                </c:pt>
                <c:pt idx="6">
                  <c:v>Igiene
Intima</c:v>
                </c:pt>
                <c:pt idx="7">
                  <c:v>Igiene
Corpo</c:v>
                </c:pt>
                <c:pt idx="8">
                  <c:v>Integratori e
Disp. Cura e 
Prevenzione</c:v>
                </c:pt>
                <c:pt idx="9">
                  <c:v>Integratori
Benessere</c:v>
                </c:pt>
                <c:pt idx="10">
                  <c:v>Elettro
medicali</c:v>
                </c:pt>
                <c:pt idx="11">
                  <c:v>Medicazione</c:v>
                </c:pt>
                <c:pt idx="12">
                  <c:v>Veterinaria</c:v>
                </c:pt>
              </c:strCache>
            </c:strRef>
          </c:cat>
          <c:val>
            <c:numRef>
              <c:f>G2B1!$L$4:$L$16</c:f>
              <c:numCache>
                <c:formatCode>\+#,##0;\-#,##0</c:formatCode>
                <c:ptCount val="13"/>
                <c:pt idx="0">
                  <c:v>1212.7523849990075</c:v>
                </c:pt>
                <c:pt idx="1">
                  <c:v>9323.7192728818045</c:v>
                </c:pt>
                <c:pt idx="2">
                  <c:v>7757.8935216151913</c:v>
                </c:pt>
                <c:pt idx="3">
                  <c:v>53320.695125603423</c:v>
                </c:pt>
                <c:pt idx="4">
                  <c:v>6825.0586370990186</c:v>
                </c:pt>
                <c:pt idx="5">
                  <c:v>8182.6954857464116</c:v>
                </c:pt>
                <c:pt idx="6">
                  <c:v>4408.8586887624588</c:v>
                </c:pt>
                <c:pt idx="7">
                  <c:v>6324.3944402473608</c:v>
                </c:pt>
                <c:pt idx="8">
                  <c:v>83831.677069912199</c:v>
                </c:pt>
                <c:pt idx="9">
                  <c:v>30593.637961703775</c:v>
                </c:pt>
                <c:pt idx="10">
                  <c:v>3656.362049037647</c:v>
                </c:pt>
                <c:pt idx="11">
                  <c:v>4638.5290270520345</c:v>
                </c:pt>
                <c:pt idx="12">
                  <c:v>10244.536960182581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A0-46EE-9E5F-88BD7ECFE7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2"/>
        <c:overlap val="-55"/>
        <c:axId val="191537536"/>
        <c:axId val="191539072"/>
      </c:barChart>
      <c:lineChart>
        <c:grouping val="standard"/>
        <c:varyColors val="0"/>
        <c:ser>
          <c:idx val="3"/>
          <c:order val="3"/>
          <c:tx>
            <c:strRef>
              <c:f>G2B1!$K$3</c:f>
              <c:strCache>
                <c:ptCount val="1"/>
                <c:pt idx="0">
                  <c:v>diff. Fatt. Best vs Media (soglia)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dLbls>
            <c:numFmt formatCode="#,###" sourceLinked="0"/>
            <c:spPr>
              <a:solidFill>
                <a:schemeClr val="bg1">
                  <a:alpha val="70000"/>
                </a:schemeClr>
              </a:solidFill>
              <a:ln w="6350">
                <a:noFill/>
              </a:ln>
            </c:spPr>
            <c:txPr>
              <a:bodyPr/>
              <a:lstStyle/>
              <a:p>
                <a:pPr>
                  <a:defRPr sz="1100" b="1">
                    <a:solidFill>
                      <a:schemeClr val="tx1">
                        <a:lumMod val="85000"/>
                        <a:lumOff val="15000"/>
                      </a:schemeClr>
                    </a:solidFill>
                  </a:defRPr>
                </a:pPr>
                <a:endParaRPr lang="it-I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G2B1!$B$18:$B$30</c:f>
              <c:strCache>
                <c:ptCount val="13"/>
                <c:pt idx="0">
                  <c:v>Alimenti
Tono e Vigore</c:v>
                </c:pt>
                <c:pt idx="1">
                  <c:v>Alimenti
Speciali</c:v>
                </c:pt>
                <c:pt idx="2">
                  <c:v>Mondo
Bambino</c:v>
                </c:pt>
                <c:pt idx="3">
                  <c:v>Dermo
Cosmetica</c:v>
                </c:pt>
                <c:pt idx="4">
                  <c:v>Cura
Capelli</c:v>
                </c:pt>
                <c:pt idx="5">
                  <c:v>Igiene
Orale</c:v>
                </c:pt>
                <c:pt idx="6">
                  <c:v>Igiene
Intima</c:v>
                </c:pt>
                <c:pt idx="7">
                  <c:v>Igiene
Corpo</c:v>
                </c:pt>
                <c:pt idx="8">
                  <c:v>Integratori e
Disp. Cura e 
Prevenzione</c:v>
                </c:pt>
                <c:pt idx="9">
                  <c:v>Integratori
Benessere</c:v>
                </c:pt>
                <c:pt idx="10">
                  <c:v>Elettro
medicali</c:v>
                </c:pt>
                <c:pt idx="11">
                  <c:v>Medicazione</c:v>
                </c:pt>
                <c:pt idx="12">
                  <c:v>Veterinaria</c:v>
                </c:pt>
              </c:strCache>
            </c:strRef>
          </c:cat>
          <c:val>
            <c:numRef>
              <c:f>G2B1!$K$4:$K$16</c:f>
              <c:numCache>
                <c:formatCode>\+#,##0;\-#,##0</c:formatCode>
                <c:ptCount val="13"/>
                <c:pt idx="0">
                  <c:v>0</c:v>
                </c:pt>
                <c:pt idx="1">
                  <c:v>9323.7192728818045</c:v>
                </c:pt>
                <c:pt idx="2">
                  <c:v>0</c:v>
                </c:pt>
                <c:pt idx="3">
                  <c:v>53320.695125603423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6324.3944402473608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DA0-46EE-9E5F-88BD7ECFE7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1537536"/>
        <c:axId val="191539072"/>
      </c:lineChart>
      <c:lineChart>
        <c:grouping val="standard"/>
        <c:varyColors val="0"/>
        <c:ser>
          <c:idx val="0"/>
          <c:order val="1"/>
          <c:tx>
            <c:strRef>
              <c:f>G2B1!$J$3</c:f>
              <c:strCache>
                <c:ptCount val="1"/>
                <c:pt idx="0">
                  <c:v>diff. % Best vs Media</c:v>
                </c:pt>
              </c:strCache>
            </c:strRef>
          </c:tx>
          <c:spPr>
            <a:ln>
              <a:noFill/>
            </a:ln>
          </c:spPr>
          <c:marker>
            <c:symbol val="triangle"/>
            <c:size val="20"/>
            <c:spPr>
              <a:solidFill>
                <a:schemeClr val="accent2"/>
              </a:solidFill>
              <a:ln w="19050">
                <a:noFill/>
              </a:ln>
            </c:spPr>
          </c:marker>
          <c:dLbls>
            <c:dLbl>
              <c:idx val="2"/>
              <c:spPr>
                <a:solidFill>
                  <a:schemeClr val="bg1">
                    <a:alpha val="70000"/>
                  </a:schemeClr>
                </a:solidFill>
                <a:ln w="6350">
                  <a:noFill/>
                </a:ln>
              </c:spPr>
              <c:txPr>
                <a:bodyPr/>
                <a:lstStyle/>
                <a:p>
                  <a:pPr>
                    <a:defRPr sz="1100" b="1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defRPr>
                  </a:pPr>
                  <a:endParaRPr lang="it-IT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FDA0-46EE-9E5F-88BD7ECFE7B5}"/>
                </c:ext>
              </c:extLst>
            </c:dLbl>
            <c:spPr>
              <a:solidFill>
                <a:schemeClr val="bg1">
                  <a:alpha val="71000"/>
                </a:schemeClr>
              </a:solidFill>
              <a:ln w="6350">
                <a:noFill/>
              </a:ln>
            </c:spPr>
            <c:txPr>
              <a:bodyPr/>
              <a:lstStyle/>
              <a:p>
                <a:pPr>
                  <a:defRPr sz="1100" b="1">
                    <a:solidFill>
                      <a:schemeClr val="tx1">
                        <a:lumMod val="85000"/>
                        <a:lumOff val="15000"/>
                      </a:schemeClr>
                    </a:solidFill>
                  </a:defRPr>
                </a:pPr>
                <a:endParaRPr lang="it-I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G2B1!$B$18:$B$30</c:f>
              <c:strCache>
                <c:ptCount val="13"/>
                <c:pt idx="0">
                  <c:v>Alimenti
Tono e Vigore</c:v>
                </c:pt>
                <c:pt idx="1">
                  <c:v>Alimenti
Speciali</c:v>
                </c:pt>
                <c:pt idx="2">
                  <c:v>Mondo
Bambino</c:v>
                </c:pt>
                <c:pt idx="3">
                  <c:v>Dermo
Cosmetica</c:v>
                </c:pt>
                <c:pt idx="4">
                  <c:v>Cura
Capelli</c:v>
                </c:pt>
                <c:pt idx="5">
                  <c:v>Igiene
Orale</c:v>
                </c:pt>
                <c:pt idx="6">
                  <c:v>Igiene
Intima</c:v>
                </c:pt>
                <c:pt idx="7">
                  <c:v>Igiene
Corpo</c:v>
                </c:pt>
                <c:pt idx="8">
                  <c:v>Integratori e
Disp. Cura e 
Prevenzione</c:v>
                </c:pt>
                <c:pt idx="9">
                  <c:v>Integratori
Benessere</c:v>
                </c:pt>
                <c:pt idx="10">
                  <c:v>Elettro
medicali</c:v>
                </c:pt>
                <c:pt idx="11">
                  <c:v>Medicazione</c:v>
                </c:pt>
                <c:pt idx="12">
                  <c:v>Veterinaria</c:v>
                </c:pt>
              </c:strCache>
            </c:strRef>
          </c:cat>
          <c:val>
            <c:numRef>
              <c:f>G2B1!$M$4:$M$16</c:f>
              <c:numCache>
                <c:formatCode>\+0.0%;\-0.0%</c:formatCode>
                <c:ptCount val="13"/>
                <c:pt idx="0">
                  <c:v>-1</c:v>
                </c:pt>
                <c:pt idx="1">
                  <c:v>0.60045015865075468</c:v>
                </c:pt>
                <c:pt idx="2">
                  <c:v>-1</c:v>
                </c:pt>
                <c:pt idx="3">
                  <c:v>0.52457430098356217</c:v>
                </c:pt>
                <c:pt idx="4">
                  <c:v>-1</c:v>
                </c:pt>
                <c:pt idx="5">
                  <c:v>-1</c:v>
                </c:pt>
                <c:pt idx="6">
                  <c:v>-1</c:v>
                </c:pt>
                <c:pt idx="7">
                  <c:v>0.51032533548088321</c:v>
                </c:pt>
                <c:pt idx="8">
                  <c:v>-1</c:v>
                </c:pt>
                <c:pt idx="9">
                  <c:v>-1</c:v>
                </c:pt>
                <c:pt idx="10">
                  <c:v>-1</c:v>
                </c:pt>
                <c:pt idx="11">
                  <c:v>-1</c:v>
                </c:pt>
                <c:pt idx="12">
                  <c:v>-1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DA0-46EE-9E5F-88BD7ECFE7B5}"/>
            </c:ext>
          </c:extLst>
        </c:ser>
        <c:ser>
          <c:idx val="1"/>
          <c:order val="2"/>
          <c:tx>
            <c:strRef>
              <c:f>G2B1!$N$3</c:f>
              <c:strCache>
                <c:ptCount val="1"/>
                <c:pt idx="0">
                  <c:v>soglia = +50%</c:v>
                </c:pt>
              </c:strCache>
            </c:strRef>
          </c:tx>
          <c:spPr>
            <a:ln w="25400">
              <a:solidFill>
                <a:schemeClr val="accent2"/>
              </a:solidFill>
              <a:prstDash val="sysDash"/>
            </a:ln>
          </c:spPr>
          <c:marker>
            <c:symbol val="none"/>
          </c:marker>
          <c:cat>
            <c:strRef>
              <c:f>G2B1!$B$18:$B$30</c:f>
              <c:strCache>
                <c:ptCount val="13"/>
                <c:pt idx="0">
                  <c:v>Alimenti
Tono e Vigore</c:v>
                </c:pt>
                <c:pt idx="1">
                  <c:v>Alimenti
Speciali</c:v>
                </c:pt>
                <c:pt idx="2">
                  <c:v>Mondo
Bambino</c:v>
                </c:pt>
                <c:pt idx="3">
                  <c:v>Dermo
Cosmetica</c:v>
                </c:pt>
                <c:pt idx="4">
                  <c:v>Cura
Capelli</c:v>
                </c:pt>
                <c:pt idx="5">
                  <c:v>Igiene
Orale</c:v>
                </c:pt>
                <c:pt idx="6">
                  <c:v>Igiene
Intima</c:v>
                </c:pt>
                <c:pt idx="7">
                  <c:v>Igiene
Corpo</c:v>
                </c:pt>
                <c:pt idx="8">
                  <c:v>Integratori e
Disp. Cura e 
Prevenzione</c:v>
                </c:pt>
                <c:pt idx="9">
                  <c:v>Integratori
Benessere</c:v>
                </c:pt>
                <c:pt idx="10">
                  <c:v>Elettro
medicali</c:v>
                </c:pt>
                <c:pt idx="11">
                  <c:v>Medicazione</c:v>
                </c:pt>
                <c:pt idx="12">
                  <c:v>Veterinaria</c:v>
                </c:pt>
              </c:strCache>
            </c:strRef>
          </c:cat>
          <c:val>
            <c:numRef>
              <c:f>G2B1!$N$4:$N$16</c:f>
              <c:numCache>
                <c:formatCode>\+0.0%;\-0.0%</c:formatCode>
                <c:ptCount val="13"/>
                <c:pt idx="0">
                  <c:v>0.33250000000000002</c:v>
                </c:pt>
                <c:pt idx="1">
                  <c:v>0.33250000000000002</c:v>
                </c:pt>
                <c:pt idx="2">
                  <c:v>0.33250000000000002</c:v>
                </c:pt>
                <c:pt idx="3">
                  <c:v>0.33250000000000002</c:v>
                </c:pt>
                <c:pt idx="4">
                  <c:v>0.33250000000000002</c:v>
                </c:pt>
                <c:pt idx="5">
                  <c:v>0.33250000000000002</c:v>
                </c:pt>
                <c:pt idx="6">
                  <c:v>0.33250000000000002</c:v>
                </c:pt>
                <c:pt idx="7">
                  <c:v>0.33250000000000002</c:v>
                </c:pt>
                <c:pt idx="8">
                  <c:v>0.33250000000000002</c:v>
                </c:pt>
                <c:pt idx="9">
                  <c:v>0.33250000000000002</c:v>
                </c:pt>
                <c:pt idx="10">
                  <c:v>0.33250000000000002</c:v>
                </c:pt>
                <c:pt idx="11">
                  <c:v>0.33250000000000002</c:v>
                </c:pt>
                <c:pt idx="12">
                  <c:v>0.33250000000000002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FDA0-46EE-9E5F-88BD7ECFE7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1595648"/>
        <c:axId val="191540608"/>
      </c:lineChart>
      <c:catAx>
        <c:axId val="191537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ln w="25400" cmpd="sng">
            <a:solidFill>
              <a:schemeClr val="tx2"/>
            </a:solidFill>
            <a:prstDash val="solid"/>
          </a:ln>
        </c:spPr>
        <c:txPr>
          <a:bodyPr rot="0" vert="horz" anchor="t" anchorCtr="0"/>
          <a:lstStyle/>
          <a:p>
            <a:pPr>
              <a:defRPr sz="900" b="1"/>
            </a:pPr>
            <a:endParaRPr lang="it-IT"/>
          </a:p>
        </c:txPr>
        <c:crossAx val="191539072"/>
        <c:crosses val="autoZero"/>
        <c:auto val="1"/>
        <c:lblAlgn val="ctr"/>
        <c:lblOffset val="0"/>
        <c:noMultiLvlLbl val="0"/>
      </c:catAx>
      <c:valAx>
        <c:axId val="191539072"/>
        <c:scaling>
          <c:orientation val="minMax"/>
        </c:scaling>
        <c:delete val="0"/>
        <c:axPos val="l"/>
        <c:numFmt formatCode="#,##0" sourceLinked="0"/>
        <c:majorTickMark val="none"/>
        <c:minorTickMark val="none"/>
        <c:tickLblPos val="nextTo"/>
        <c:txPr>
          <a:bodyPr/>
          <a:lstStyle/>
          <a:p>
            <a:pPr>
              <a:defRPr sz="900"/>
            </a:pPr>
            <a:endParaRPr lang="it-IT"/>
          </a:p>
        </c:txPr>
        <c:crossAx val="191537536"/>
        <c:crosses val="autoZero"/>
        <c:crossBetween val="between"/>
        <c:majorUnit val="50000"/>
      </c:valAx>
      <c:valAx>
        <c:axId val="191540608"/>
        <c:scaling>
          <c:orientation val="minMax"/>
          <c:min val="-0.5"/>
        </c:scaling>
        <c:delete val="0"/>
        <c:axPos val="r"/>
        <c:numFmt formatCode="\+0.0%;\-0.0%" sourceLinked="1"/>
        <c:majorTickMark val="none"/>
        <c:minorTickMark val="none"/>
        <c:tickLblPos val="none"/>
        <c:spPr>
          <a:ln>
            <a:noFill/>
          </a:ln>
        </c:spPr>
        <c:crossAx val="191595648"/>
        <c:crosses val="max"/>
        <c:crossBetween val="between"/>
        <c:majorUnit val="5.000000000000001E-2"/>
        <c:minorUnit val="1.0000000000000002E-2"/>
      </c:valAx>
      <c:catAx>
        <c:axId val="19159564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1540608"/>
        <c:crosses val="autoZero"/>
        <c:auto val="1"/>
        <c:lblAlgn val="ctr"/>
        <c:lblOffset val="100"/>
        <c:noMultiLvlLbl val="0"/>
      </c:catAx>
      <c:spPr>
        <a:noFill/>
      </c:spPr>
    </c:plotArea>
    <c:legend>
      <c:legendPos val="b"/>
      <c:legendEntry>
        <c:idx val="0"/>
        <c:delete val="1"/>
      </c:legendEntry>
      <c:legendEntry>
        <c:idx val="1"/>
        <c:delete val="1"/>
      </c:legendEntry>
      <c:layout>
        <c:manualLayout>
          <c:xMode val="edge"/>
          <c:yMode val="edge"/>
          <c:x val="7.765287438616441E-3"/>
          <c:y val="0.92031133871113935"/>
          <c:w val="0.98266113308291758"/>
          <c:h val="6.1799827263244088E-2"/>
        </c:manualLayout>
      </c:layout>
      <c:overlay val="0"/>
      <c:txPr>
        <a:bodyPr/>
        <a:lstStyle/>
        <a:p>
          <a:pPr>
            <a:defRPr sz="1200"/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>
          <a:latin typeface="Arial Narrow" panose="020B0606020202030204" pitchFamily="34" charset="0"/>
        </a:defRPr>
      </a:pPr>
      <a:endParaRPr lang="it-IT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68976346329065363"/>
          <c:y val="9.9305992722756066E-3"/>
          <c:w val="0.31859696446554453"/>
          <c:h val="0.98599707185530538"/>
        </c:manualLayout>
      </c:layout>
      <c:doughnutChart>
        <c:varyColors val="1"/>
        <c:ser>
          <c:idx val="3"/>
          <c:order val="0"/>
          <c:tx>
            <c:strRef>
              <c:f>SK1B1!$U$8:$U$10</c:f>
              <c:strCache>
                <c:ptCount val="3"/>
                <c:pt idx="0">
                  <c:v>Farmacie Best Bacino</c:v>
                </c:pt>
                <c:pt idx="1">
                  <c:v>Farmacie Bacino</c:v>
                </c:pt>
                <c:pt idx="2">
                  <c:v>Altre Farmacie</c:v>
                </c:pt>
              </c:strCache>
            </c:strRef>
          </c:tx>
          <c:spPr>
            <a:ln w="508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2"/>
              </a:solidFill>
              <a:ln w="5080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3438-4D63-AB6D-43A9FF6E4B0A}"/>
              </c:ext>
            </c:extLst>
          </c:dPt>
          <c:dPt>
            <c:idx val="1"/>
            <c:bubble3D val="0"/>
            <c:spPr>
              <a:solidFill>
                <a:schemeClr val="tx2"/>
              </a:solidFill>
              <a:ln w="5080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3438-4D63-AB6D-43A9FF6E4B0A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 w="5080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3438-4D63-AB6D-43A9FF6E4B0A}"/>
              </c:ext>
            </c:extLst>
          </c:dPt>
          <c:dLbls>
            <c:delete val="1"/>
          </c:dLbls>
          <c:cat>
            <c:strRef>
              <c:f>SK1B1!$U$8:$U$10</c:f>
              <c:strCache>
                <c:ptCount val="3"/>
                <c:pt idx="0">
                  <c:v>Farmacie Best Bacino</c:v>
                </c:pt>
                <c:pt idx="1">
                  <c:v>Farmacie Bacino</c:v>
                </c:pt>
                <c:pt idx="2">
                  <c:v>Altre Farmacie</c:v>
                </c:pt>
              </c:strCache>
            </c:strRef>
          </c:cat>
          <c:val>
            <c:numRef>
              <c:f>SK1B1!$V$8:$V$10</c:f>
              <c:numCache>
                <c:formatCode>#,##0</c:formatCode>
                <c:ptCount val="3"/>
                <c:pt idx="0">
                  <c:v>148</c:v>
                </c:pt>
                <c:pt idx="1">
                  <c:v>1346</c:v>
                </c:pt>
                <c:pt idx="2">
                  <c:v>5047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438-4D63-AB6D-43A9FF6E4B0A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214"/>
        <c:holeSize val="71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100">
          <a:latin typeface="Arial Narrow" panose="020B0606020202030204" pitchFamily="34" charset="0"/>
        </a:defRPr>
      </a:pPr>
      <a:endParaRPr lang="it-IT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289298179204297E-2"/>
          <c:y val="5.46423611111111E-2"/>
          <c:w val="0.91653960320573313"/>
          <c:h val="0.69845659722222231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G1B1!$L$3</c:f>
              <c:strCache>
                <c:ptCount val="1"/>
                <c:pt idx="0">
                  <c:v>diff. Fatt. Media Bacino vs Italia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</c:spPr>
          <c:invertIfNegative val="0"/>
          <c:cat>
            <c:strRef>
              <c:f>G1B1!$B$18:$B$30</c:f>
              <c:strCache>
                <c:ptCount val="13"/>
                <c:pt idx="0">
                  <c:v>Alimenti
Tono e Vigore</c:v>
                </c:pt>
                <c:pt idx="1">
                  <c:v>Alimenti
Speciali</c:v>
                </c:pt>
                <c:pt idx="2">
                  <c:v>Mondo
Bambino</c:v>
                </c:pt>
                <c:pt idx="3">
                  <c:v>Dermo
Cosmetica</c:v>
                </c:pt>
                <c:pt idx="4">
                  <c:v>Cura
Capelli</c:v>
                </c:pt>
                <c:pt idx="5">
                  <c:v>Igiene
Orale</c:v>
                </c:pt>
                <c:pt idx="6">
                  <c:v>Igiene
Intima</c:v>
                </c:pt>
                <c:pt idx="7">
                  <c:v>Igiene
Corpo</c:v>
                </c:pt>
                <c:pt idx="8">
                  <c:v>Integratori e
Disp. Cura e 
Prevenzione</c:v>
                </c:pt>
                <c:pt idx="9">
                  <c:v>Integratori
Benessere</c:v>
                </c:pt>
                <c:pt idx="10">
                  <c:v>Elettro
medicali</c:v>
                </c:pt>
                <c:pt idx="11">
                  <c:v>Medicazione</c:v>
                </c:pt>
                <c:pt idx="12">
                  <c:v>Veterinaria</c:v>
                </c:pt>
              </c:strCache>
            </c:strRef>
          </c:cat>
          <c:val>
            <c:numRef>
              <c:f>G1B1!$L$4:$L$16</c:f>
              <c:numCache>
                <c:formatCode>\+#,##0;\-#,##0</c:formatCode>
                <c:ptCount val="13"/>
                <c:pt idx="0">
                  <c:v>303.36459872004252</c:v>
                </c:pt>
                <c:pt idx="1">
                  <c:v>1317.8507736149077</c:v>
                </c:pt>
                <c:pt idx="2">
                  <c:v>-338.79996123812089</c:v>
                </c:pt>
                <c:pt idx="3">
                  <c:v>24090.863465024071</c:v>
                </c:pt>
                <c:pt idx="4">
                  <c:v>3203.042298236749</c:v>
                </c:pt>
                <c:pt idx="5">
                  <c:v>3369.7728345888463</c:v>
                </c:pt>
                <c:pt idx="6">
                  <c:v>1905.2968853019047</c:v>
                </c:pt>
                <c:pt idx="7">
                  <c:v>2044.7338889308376</c:v>
                </c:pt>
                <c:pt idx="8">
                  <c:v>18859.435408018355</c:v>
                </c:pt>
                <c:pt idx="9">
                  <c:v>7885.8660005464917</c:v>
                </c:pt>
                <c:pt idx="10">
                  <c:v>-52.784350058538621</c:v>
                </c:pt>
                <c:pt idx="11">
                  <c:v>1032.0537113563842</c:v>
                </c:pt>
                <c:pt idx="12">
                  <c:v>-3088.0388513270809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1B-4C59-B28D-F51AFC0811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2"/>
        <c:overlap val="-55"/>
        <c:axId val="191537536"/>
        <c:axId val="191539072"/>
      </c:barChart>
      <c:lineChart>
        <c:grouping val="standard"/>
        <c:varyColors val="0"/>
        <c:ser>
          <c:idx val="3"/>
          <c:order val="3"/>
          <c:tx>
            <c:strRef>
              <c:f>G1B1!$K$3</c:f>
              <c:strCache>
                <c:ptCount val="1"/>
                <c:pt idx="0">
                  <c:v>diff. Fatt. Media Bacino vs Italia (soglia)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dLbls>
            <c:numFmt formatCode="#,###" sourceLinked="0"/>
            <c:spPr>
              <a:solidFill>
                <a:schemeClr val="bg1">
                  <a:alpha val="70000"/>
                </a:schemeClr>
              </a:solidFill>
              <a:ln w="6350">
                <a:noFill/>
              </a:ln>
            </c:spPr>
            <c:txPr>
              <a:bodyPr/>
              <a:lstStyle/>
              <a:p>
                <a:pPr>
                  <a:defRPr sz="1100" b="1">
                    <a:solidFill>
                      <a:schemeClr val="tx1">
                        <a:lumMod val="85000"/>
                        <a:lumOff val="15000"/>
                      </a:schemeClr>
                    </a:solidFill>
                  </a:defRPr>
                </a:pPr>
                <a:endParaRPr lang="it-I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G1B1!$B$18:$B$30</c:f>
              <c:strCache>
                <c:ptCount val="13"/>
                <c:pt idx="0">
                  <c:v>Alimenti
Tono e Vigore</c:v>
                </c:pt>
                <c:pt idx="1">
                  <c:v>Alimenti
Speciali</c:v>
                </c:pt>
                <c:pt idx="2">
                  <c:v>Mondo
Bambino</c:v>
                </c:pt>
                <c:pt idx="3">
                  <c:v>Dermo
Cosmetica</c:v>
                </c:pt>
                <c:pt idx="4">
                  <c:v>Cura
Capelli</c:v>
                </c:pt>
                <c:pt idx="5">
                  <c:v>Igiene
Orale</c:v>
                </c:pt>
                <c:pt idx="6">
                  <c:v>Igiene
Intima</c:v>
                </c:pt>
                <c:pt idx="7">
                  <c:v>Igiene
Corpo</c:v>
                </c:pt>
                <c:pt idx="8">
                  <c:v>Integratori e
Disp. Cura e 
Prevenzione</c:v>
                </c:pt>
                <c:pt idx="9">
                  <c:v>Integratori
Benessere</c:v>
                </c:pt>
                <c:pt idx="10">
                  <c:v>Elettro
medicali</c:v>
                </c:pt>
                <c:pt idx="11">
                  <c:v>Medicazione</c:v>
                </c:pt>
                <c:pt idx="12">
                  <c:v>Veterinaria</c:v>
                </c:pt>
              </c:strCache>
            </c:strRef>
          </c:cat>
          <c:val>
            <c:numRef>
              <c:f>G1B1!$K$4:$K$16</c:f>
              <c:numCache>
                <c:formatCode>\+#,##0;\-#,##0</c:formatCode>
                <c:ptCount val="13"/>
                <c:pt idx="0">
                  <c:v>303.36459872004252</c:v>
                </c:pt>
                <c:pt idx="1">
                  <c:v>1317.8507736149077</c:v>
                </c:pt>
                <c:pt idx="2">
                  <c:v>0</c:v>
                </c:pt>
                <c:pt idx="3">
                  <c:v>24090.863465024071</c:v>
                </c:pt>
                <c:pt idx="4">
                  <c:v>3203.042298236749</c:v>
                </c:pt>
                <c:pt idx="5">
                  <c:v>3369.7728345888463</c:v>
                </c:pt>
                <c:pt idx="6">
                  <c:v>1905.2968853019047</c:v>
                </c:pt>
                <c:pt idx="7">
                  <c:v>2044.7338889308376</c:v>
                </c:pt>
                <c:pt idx="8">
                  <c:v>18859.435408018355</c:v>
                </c:pt>
                <c:pt idx="9">
                  <c:v>7885.8660005464917</c:v>
                </c:pt>
                <c:pt idx="10">
                  <c:v>0</c:v>
                </c:pt>
                <c:pt idx="11">
                  <c:v>1032.0537113563842</c:v>
                </c:pt>
                <c:pt idx="12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81B-4C59-B28D-F51AFC0811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1537536"/>
        <c:axId val="191539072"/>
      </c:lineChart>
      <c:lineChart>
        <c:grouping val="standard"/>
        <c:varyColors val="0"/>
        <c:ser>
          <c:idx val="0"/>
          <c:order val="1"/>
          <c:tx>
            <c:strRef>
              <c:f>G1B1!$J$3</c:f>
              <c:strCache>
                <c:ptCount val="1"/>
                <c:pt idx="0">
                  <c:v>diff. % Media Bacino vs Italia</c:v>
                </c:pt>
              </c:strCache>
            </c:strRef>
          </c:tx>
          <c:spPr>
            <a:ln>
              <a:noFill/>
            </a:ln>
          </c:spPr>
          <c:marker>
            <c:symbol val="triangle"/>
            <c:size val="20"/>
            <c:spPr>
              <a:solidFill>
                <a:schemeClr val="tx2"/>
              </a:solidFill>
              <a:ln w="19050">
                <a:noFill/>
              </a:ln>
            </c:spPr>
          </c:marker>
          <c:dLbls>
            <c:dLbl>
              <c:idx val="2"/>
              <c:spPr>
                <a:solidFill>
                  <a:schemeClr val="bg1">
                    <a:alpha val="70000"/>
                  </a:schemeClr>
                </a:solidFill>
                <a:ln w="6350">
                  <a:noFill/>
                </a:ln>
              </c:spPr>
              <c:txPr>
                <a:bodyPr/>
                <a:lstStyle/>
                <a:p>
                  <a:pPr>
                    <a:defRPr sz="1100" b="1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defRPr>
                  </a:pPr>
                  <a:endParaRPr lang="it-IT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581B-4C59-B28D-F51AFC0811C9}"/>
                </c:ext>
              </c:extLst>
            </c:dLbl>
            <c:spPr>
              <a:solidFill>
                <a:schemeClr val="bg1">
                  <a:alpha val="71000"/>
                </a:schemeClr>
              </a:solidFill>
              <a:ln w="6350">
                <a:noFill/>
              </a:ln>
            </c:spPr>
            <c:txPr>
              <a:bodyPr/>
              <a:lstStyle/>
              <a:p>
                <a:pPr>
                  <a:defRPr sz="1100" b="1">
                    <a:solidFill>
                      <a:schemeClr val="tx1">
                        <a:lumMod val="85000"/>
                        <a:lumOff val="15000"/>
                      </a:schemeClr>
                    </a:solidFill>
                  </a:defRPr>
                </a:pPr>
                <a:endParaRPr lang="it-I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G1B1!$B$18:$B$30</c:f>
              <c:strCache>
                <c:ptCount val="13"/>
                <c:pt idx="0">
                  <c:v>Alimenti
Tono e Vigore</c:v>
                </c:pt>
                <c:pt idx="1">
                  <c:v>Alimenti
Speciali</c:v>
                </c:pt>
                <c:pt idx="2">
                  <c:v>Mondo
Bambino</c:v>
                </c:pt>
                <c:pt idx="3">
                  <c:v>Dermo
Cosmetica</c:v>
                </c:pt>
                <c:pt idx="4">
                  <c:v>Cura
Capelli</c:v>
                </c:pt>
                <c:pt idx="5">
                  <c:v>Igiene
Orale</c:v>
                </c:pt>
                <c:pt idx="6">
                  <c:v>Igiene
Intima</c:v>
                </c:pt>
                <c:pt idx="7">
                  <c:v>Igiene
Corpo</c:v>
                </c:pt>
                <c:pt idx="8">
                  <c:v>Integratori e
Disp. Cura e 
Prevenzione</c:v>
                </c:pt>
                <c:pt idx="9">
                  <c:v>Integratori
Benessere</c:v>
                </c:pt>
                <c:pt idx="10">
                  <c:v>Elettro
medicali</c:v>
                </c:pt>
                <c:pt idx="11">
                  <c:v>Medicazione</c:v>
                </c:pt>
                <c:pt idx="12">
                  <c:v>Veterinaria</c:v>
                </c:pt>
              </c:strCache>
            </c:strRef>
          </c:cat>
          <c:val>
            <c:numRef>
              <c:f>G1B1!$M$4:$M$16</c:f>
              <c:numCache>
                <c:formatCode>\+0.0%;\-0.0%</c:formatCode>
                <c:ptCount val="13"/>
                <c:pt idx="0">
                  <c:v>0.11472220083974527</c:v>
                </c:pt>
                <c:pt idx="1">
                  <c:v>7.8837313002039444E-2</c:v>
                </c:pt>
                <c:pt idx="2">
                  <c:v>-1</c:v>
                </c:pt>
                <c:pt idx="3">
                  <c:v>0.31594256029932222</c:v>
                </c:pt>
                <c:pt idx="4">
                  <c:v>0.29941535906464178</c:v>
                </c:pt>
                <c:pt idx="5">
                  <c:v>0.15912439949335266</c:v>
                </c:pt>
                <c:pt idx="6">
                  <c:v>0.22405559416164178</c:v>
                </c:pt>
                <c:pt idx="7">
                  <c:v>0.20207776551992307</c:v>
                </c:pt>
                <c:pt idx="8">
                  <c:v>0.11339071317193627</c:v>
                </c:pt>
                <c:pt idx="9">
                  <c:v>0.13025701452393901</c:v>
                </c:pt>
                <c:pt idx="10">
                  <c:v>-1</c:v>
                </c:pt>
                <c:pt idx="11">
                  <c:v>5.8535300748957964E-2</c:v>
                </c:pt>
                <c:pt idx="12">
                  <c:v>-1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81B-4C59-B28D-F51AFC0811C9}"/>
            </c:ext>
          </c:extLst>
        </c:ser>
        <c:ser>
          <c:idx val="1"/>
          <c:order val="2"/>
          <c:tx>
            <c:strRef>
              <c:f>G1B1!$N$3</c:f>
              <c:strCache>
                <c:ptCount val="1"/>
                <c:pt idx="0">
                  <c:v>soglia = +2%</c:v>
                </c:pt>
              </c:strCache>
            </c:strRef>
          </c:tx>
          <c:spPr>
            <a:ln w="25400">
              <a:solidFill>
                <a:schemeClr val="tx2"/>
              </a:solidFill>
              <a:prstDash val="sysDash"/>
            </a:ln>
          </c:spPr>
          <c:marker>
            <c:symbol val="none"/>
          </c:marker>
          <c:cat>
            <c:strRef>
              <c:f>G1B1!$B$18:$B$30</c:f>
              <c:strCache>
                <c:ptCount val="13"/>
                <c:pt idx="0">
                  <c:v>Alimenti
Tono e Vigore</c:v>
                </c:pt>
                <c:pt idx="1">
                  <c:v>Alimenti
Speciali</c:v>
                </c:pt>
                <c:pt idx="2">
                  <c:v>Mondo
Bambino</c:v>
                </c:pt>
                <c:pt idx="3">
                  <c:v>Dermo
Cosmetica</c:v>
                </c:pt>
                <c:pt idx="4">
                  <c:v>Cura
Capelli</c:v>
                </c:pt>
                <c:pt idx="5">
                  <c:v>Igiene
Orale</c:v>
                </c:pt>
                <c:pt idx="6">
                  <c:v>Igiene
Intima</c:v>
                </c:pt>
                <c:pt idx="7">
                  <c:v>Igiene
Corpo</c:v>
                </c:pt>
                <c:pt idx="8">
                  <c:v>Integratori e
Disp. Cura e 
Prevenzione</c:v>
                </c:pt>
                <c:pt idx="9">
                  <c:v>Integratori
Benessere</c:v>
                </c:pt>
                <c:pt idx="10">
                  <c:v>Elettro
medicali</c:v>
                </c:pt>
                <c:pt idx="11">
                  <c:v>Medicazione</c:v>
                </c:pt>
                <c:pt idx="12">
                  <c:v>Veterinaria</c:v>
                </c:pt>
              </c:strCache>
            </c:strRef>
          </c:cat>
          <c:val>
            <c:numRef>
              <c:f>G1B1!$N$4:$N$16</c:f>
              <c:numCache>
                <c:formatCode>\+0.0%;\-0.0%</c:formatCode>
                <c:ptCount val="13"/>
                <c:pt idx="0">
                  <c:v>5.000000000000001E-3</c:v>
                </c:pt>
                <c:pt idx="1">
                  <c:v>5.000000000000001E-3</c:v>
                </c:pt>
                <c:pt idx="2">
                  <c:v>5.000000000000001E-3</c:v>
                </c:pt>
                <c:pt idx="3">
                  <c:v>5.000000000000001E-3</c:v>
                </c:pt>
                <c:pt idx="4">
                  <c:v>5.000000000000001E-3</c:v>
                </c:pt>
                <c:pt idx="5">
                  <c:v>5.000000000000001E-3</c:v>
                </c:pt>
                <c:pt idx="6">
                  <c:v>5.000000000000001E-3</c:v>
                </c:pt>
                <c:pt idx="7">
                  <c:v>5.000000000000001E-3</c:v>
                </c:pt>
                <c:pt idx="8">
                  <c:v>5.000000000000001E-3</c:v>
                </c:pt>
                <c:pt idx="9">
                  <c:v>5.000000000000001E-3</c:v>
                </c:pt>
                <c:pt idx="10">
                  <c:v>5.000000000000001E-3</c:v>
                </c:pt>
                <c:pt idx="11">
                  <c:v>5.000000000000001E-3</c:v>
                </c:pt>
                <c:pt idx="12">
                  <c:v>5.000000000000001E-3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81B-4C59-B28D-F51AFC0811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1595648"/>
        <c:axId val="191540608"/>
      </c:lineChart>
      <c:catAx>
        <c:axId val="191537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ln w="25400" cmpd="sng">
            <a:solidFill>
              <a:schemeClr val="accent5"/>
            </a:solidFill>
            <a:prstDash val="solid"/>
          </a:ln>
        </c:spPr>
        <c:txPr>
          <a:bodyPr rot="0" vert="horz" anchor="t" anchorCtr="0"/>
          <a:lstStyle/>
          <a:p>
            <a:pPr>
              <a:defRPr sz="900" b="1"/>
            </a:pPr>
            <a:endParaRPr lang="it-IT"/>
          </a:p>
        </c:txPr>
        <c:crossAx val="191539072"/>
        <c:crosses val="autoZero"/>
        <c:auto val="1"/>
        <c:lblAlgn val="ctr"/>
        <c:lblOffset val="0"/>
        <c:noMultiLvlLbl val="0"/>
      </c:catAx>
      <c:valAx>
        <c:axId val="191539072"/>
        <c:scaling>
          <c:orientation val="minMax"/>
          <c:max val="10000"/>
        </c:scaling>
        <c:delete val="0"/>
        <c:axPos val="l"/>
        <c:numFmt formatCode="#,##0" sourceLinked="0"/>
        <c:majorTickMark val="none"/>
        <c:minorTickMark val="none"/>
        <c:tickLblPos val="nextTo"/>
        <c:txPr>
          <a:bodyPr/>
          <a:lstStyle/>
          <a:p>
            <a:pPr>
              <a:defRPr sz="900"/>
            </a:pPr>
            <a:endParaRPr lang="it-IT"/>
          </a:p>
        </c:txPr>
        <c:crossAx val="191537536"/>
        <c:crosses val="autoZero"/>
        <c:crossBetween val="between"/>
      </c:valAx>
      <c:valAx>
        <c:axId val="191540608"/>
        <c:scaling>
          <c:orientation val="minMax"/>
          <c:min val="-0.5"/>
        </c:scaling>
        <c:delete val="0"/>
        <c:axPos val="r"/>
        <c:numFmt formatCode="\+0.0%;\-0.0%" sourceLinked="1"/>
        <c:majorTickMark val="none"/>
        <c:minorTickMark val="none"/>
        <c:tickLblPos val="none"/>
        <c:spPr>
          <a:ln>
            <a:noFill/>
          </a:ln>
        </c:spPr>
        <c:crossAx val="191595648"/>
        <c:crosses val="max"/>
        <c:crossBetween val="between"/>
        <c:majorUnit val="5.000000000000001E-2"/>
        <c:minorUnit val="1.0000000000000002E-2"/>
      </c:valAx>
      <c:catAx>
        <c:axId val="19159564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1540608"/>
        <c:crosses val="autoZero"/>
        <c:auto val="1"/>
        <c:lblAlgn val="ctr"/>
        <c:lblOffset val="100"/>
        <c:noMultiLvlLbl val="0"/>
      </c:catAx>
      <c:spPr>
        <a:noFill/>
      </c:spPr>
    </c:plotArea>
    <c:legend>
      <c:legendPos val="b"/>
      <c:legendEntry>
        <c:idx val="0"/>
        <c:delete val="1"/>
      </c:legendEntry>
      <c:legendEntry>
        <c:idx val="1"/>
        <c:delete val="1"/>
      </c:legendEntry>
      <c:layout>
        <c:manualLayout>
          <c:xMode val="edge"/>
          <c:yMode val="edge"/>
          <c:x val="7.765287438616441E-3"/>
          <c:y val="0.92031133871113935"/>
          <c:w val="0.98266113308291758"/>
          <c:h val="6.1799827263244088E-2"/>
        </c:manualLayout>
      </c:layout>
      <c:overlay val="0"/>
      <c:txPr>
        <a:bodyPr/>
        <a:lstStyle/>
        <a:p>
          <a:pPr>
            <a:defRPr sz="1200"/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>
          <a:latin typeface="Arial Narrow" panose="020B0606020202030204" pitchFamily="34" charset="0"/>
        </a:defRPr>
      </a:pPr>
      <a:endParaRPr lang="it-IT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289298179204297E-2"/>
          <c:y val="5.46423611111111E-2"/>
          <c:w val="0.91653960320573313"/>
          <c:h val="0.69845659722222231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G2B1!$L$3</c:f>
              <c:strCache>
                <c:ptCount val="1"/>
                <c:pt idx="0">
                  <c:v>diff. Fatt. Best vs Media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</c:spPr>
          <c:invertIfNegative val="0"/>
          <c:cat>
            <c:strRef>
              <c:f>G2B1!$B$18:$B$30</c:f>
              <c:strCache>
                <c:ptCount val="13"/>
                <c:pt idx="0">
                  <c:v>Alimenti
Tono e Vigore</c:v>
                </c:pt>
                <c:pt idx="1">
                  <c:v>Alimenti
Speciali</c:v>
                </c:pt>
                <c:pt idx="2">
                  <c:v>Mondo
Bambino</c:v>
                </c:pt>
                <c:pt idx="3">
                  <c:v>Dermo
Cosmetica</c:v>
                </c:pt>
                <c:pt idx="4">
                  <c:v>Cura
Capelli</c:v>
                </c:pt>
                <c:pt idx="5">
                  <c:v>Igiene
Orale</c:v>
                </c:pt>
                <c:pt idx="6">
                  <c:v>Igiene
Intima</c:v>
                </c:pt>
                <c:pt idx="7">
                  <c:v>Igiene
Corpo</c:v>
                </c:pt>
                <c:pt idx="8">
                  <c:v>Integratori e
Disp. Cura e 
Prevenzione</c:v>
                </c:pt>
                <c:pt idx="9">
                  <c:v>Integratori
Benessere</c:v>
                </c:pt>
                <c:pt idx="10">
                  <c:v>Elettro
medicali</c:v>
                </c:pt>
                <c:pt idx="11">
                  <c:v>Medicazione</c:v>
                </c:pt>
                <c:pt idx="12">
                  <c:v>Veterinaria</c:v>
                </c:pt>
              </c:strCache>
            </c:strRef>
          </c:cat>
          <c:val>
            <c:numRef>
              <c:f>G2B1!$L$4:$L$16</c:f>
              <c:numCache>
                <c:formatCode>\+#,##0;\-#,##0</c:formatCode>
                <c:ptCount val="13"/>
                <c:pt idx="0">
                  <c:v>1224.8175542376694</c:v>
                </c:pt>
                <c:pt idx="1">
                  <c:v>14358.106300484786</c:v>
                </c:pt>
                <c:pt idx="2">
                  <c:v>8631.8537137740204</c:v>
                </c:pt>
                <c:pt idx="3">
                  <c:v>54318.572654745003</c:v>
                </c:pt>
                <c:pt idx="4">
                  <c:v>6624.6598088932424</c:v>
                </c:pt>
                <c:pt idx="5">
                  <c:v>7018.4984069611492</c:v>
                </c:pt>
                <c:pt idx="6">
                  <c:v>3841.6651706374942</c:v>
                </c:pt>
                <c:pt idx="7">
                  <c:v>6198.4942092098154</c:v>
                </c:pt>
                <c:pt idx="8">
                  <c:v>78809.358403524093</c:v>
                </c:pt>
                <c:pt idx="9">
                  <c:v>28055.457603748349</c:v>
                </c:pt>
                <c:pt idx="10">
                  <c:v>3101.3764444209337</c:v>
                </c:pt>
                <c:pt idx="11">
                  <c:v>5179.6140884619308</c:v>
                </c:pt>
                <c:pt idx="12">
                  <c:v>9540.625785348635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A0-4C47-862D-B15D9EA361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2"/>
        <c:overlap val="-55"/>
        <c:axId val="191537536"/>
        <c:axId val="191539072"/>
      </c:barChart>
      <c:lineChart>
        <c:grouping val="standard"/>
        <c:varyColors val="0"/>
        <c:ser>
          <c:idx val="3"/>
          <c:order val="3"/>
          <c:tx>
            <c:strRef>
              <c:f>G2B1!$K$3</c:f>
              <c:strCache>
                <c:ptCount val="1"/>
                <c:pt idx="0">
                  <c:v>diff. Fatt. Best vs Media (soglia)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dLbls>
            <c:numFmt formatCode="#,###" sourceLinked="0"/>
            <c:spPr>
              <a:solidFill>
                <a:schemeClr val="bg1">
                  <a:alpha val="70000"/>
                </a:schemeClr>
              </a:solidFill>
              <a:ln w="6350">
                <a:noFill/>
              </a:ln>
            </c:spPr>
            <c:txPr>
              <a:bodyPr/>
              <a:lstStyle/>
              <a:p>
                <a:pPr>
                  <a:defRPr sz="1100" b="1">
                    <a:solidFill>
                      <a:schemeClr val="tx1">
                        <a:lumMod val="85000"/>
                        <a:lumOff val="15000"/>
                      </a:schemeClr>
                    </a:solidFill>
                  </a:defRPr>
                </a:pPr>
                <a:endParaRPr lang="it-I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G2B1!$B$18:$B$30</c:f>
              <c:strCache>
                <c:ptCount val="13"/>
                <c:pt idx="0">
                  <c:v>Alimenti
Tono e Vigore</c:v>
                </c:pt>
                <c:pt idx="1">
                  <c:v>Alimenti
Speciali</c:v>
                </c:pt>
                <c:pt idx="2">
                  <c:v>Mondo
Bambino</c:v>
                </c:pt>
                <c:pt idx="3">
                  <c:v>Dermo
Cosmetica</c:v>
                </c:pt>
                <c:pt idx="4">
                  <c:v>Cura
Capelli</c:v>
                </c:pt>
                <c:pt idx="5">
                  <c:v>Igiene
Orale</c:v>
                </c:pt>
                <c:pt idx="6">
                  <c:v>Igiene
Intima</c:v>
                </c:pt>
                <c:pt idx="7">
                  <c:v>Igiene
Corpo</c:v>
                </c:pt>
                <c:pt idx="8">
                  <c:v>Integratori e
Disp. Cura e 
Prevenzione</c:v>
                </c:pt>
                <c:pt idx="9">
                  <c:v>Integratori
Benessere</c:v>
                </c:pt>
                <c:pt idx="10">
                  <c:v>Elettro
medicali</c:v>
                </c:pt>
                <c:pt idx="11">
                  <c:v>Medicazione</c:v>
                </c:pt>
                <c:pt idx="12">
                  <c:v>Veterinaria</c:v>
                </c:pt>
              </c:strCache>
            </c:strRef>
          </c:cat>
          <c:val>
            <c:numRef>
              <c:f>G2B1!$K$4:$K$16</c:f>
              <c:numCache>
                <c:formatCode>\+#,##0;\-#,##0</c:formatCode>
                <c:ptCount val="13"/>
                <c:pt idx="0">
                  <c:v>0</c:v>
                </c:pt>
                <c:pt idx="1">
                  <c:v>14358.106300484786</c:v>
                </c:pt>
                <c:pt idx="2">
                  <c:v>0</c:v>
                </c:pt>
                <c:pt idx="3">
                  <c:v>54318.572654745003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6198.4942092098154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9540.625785348635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9A0-4C47-862D-B15D9EA361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1537536"/>
        <c:axId val="191539072"/>
      </c:lineChart>
      <c:lineChart>
        <c:grouping val="standard"/>
        <c:varyColors val="0"/>
        <c:ser>
          <c:idx val="0"/>
          <c:order val="1"/>
          <c:tx>
            <c:strRef>
              <c:f>G2B1!$J$3</c:f>
              <c:strCache>
                <c:ptCount val="1"/>
                <c:pt idx="0">
                  <c:v>diff. % Best vs Media</c:v>
                </c:pt>
              </c:strCache>
            </c:strRef>
          </c:tx>
          <c:spPr>
            <a:ln>
              <a:noFill/>
            </a:ln>
          </c:spPr>
          <c:marker>
            <c:symbol val="triangle"/>
            <c:size val="20"/>
            <c:spPr>
              <a:solidFill>
                <a:schemeClr val="accent2"/>
              </a:solidFill>
              <a:ln w="19050">
                <a:noFill/>
              </a:ln>
            </c:spPr>
          </c:marker>
          <c:dLbls>
            <c:dLbl>
              <c:idx val="2"/>
              <c:spPr>
                <a:solidFill>
                  <a:schemeClr val="bg1">
                    <a:alpha val="70000"/>
                  </a:schemeClr>
                </a:solidFill>
                <a:ln w="6350">
                  <a:noFill/>
                </a:ln>
              </c:spPr>
              <c:txPr>
                <a:bodyPr/>
                <a:lstStyle/>
                <a:p>
                  <a:pPr>
                    <a:defRPr sz="1100" b="1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defRPr>
                  </a:pPr>
                  <a:endParaRPr lang="it-IT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99A0-4C47-862D-B15D9EA361EF}"/>
                </c:ext>
              </c:extLst>
            </c:dLbl>
            <c:spPr>
              <a:solidFill>
                <a:schemeClr val="bg1">
                  <a:alpha val="71000"/>
                </a:schemeClr>
              </a:solidFill>
              <a:ln w="6350">
                <a:noFill/>
              </a:ln>
            </c:spPr>
            <c:txPr>
              <a:bodyPr/>
              <a:lstStyle/>
              <a:p>
                <a:pPr>
                  <a:defRPr sz="1100" b="1">
                    <a:solidFill>
                      <a:schemeClr val="tx1">
                        <a:lumMod val="85000"/>
                        <a:lumOff val="15000"/>
                      </a:schemeClr>
                    </a:solidFill>
                  </a:defRPr>
                </a:pPr>
                <a:endParaRPr lang="it-I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G2B1!$B$18:$B$30</c:f>
              <c:strCache>
                <c:ptCount val="13"/>
                <c:pt idx="0">
                  <c:v>Alimenti
Tono e Vigore</c:v>
                </c:pt>
                <c:pt idx="1">
                  <c:v>Alimenti
Speciali</c:v>
                </c:pt>
                <c:pt idx="2">
                  <c:v>Mondo
Bambino</c:v>
                </c:pt>
                <c:pt idx="3">
                  <c:v>Dermo
Cosmetica</c:v>
                </c:pt>
                <c:pt idx="4">
                  <c:v>Cura
Capelli</c:v>
                </c:pt>
                <c:pt idx="5">
                  <c:v>Igiene
Orale</c:v>
                </c:pt>
                <c:pt idx="6">
                  <c:v>Igiene
Intima</c:v>
                </c:pt>
                <c:pt idx="7">
                  <c:v>Igiene
Corpo</c:v>
                </c:pt>
                <c:pt idx="8">
                  <c:v>Integratori e
Disp. Cura e 
Prevenzione</c:v>
                </c:pt>
                <c:pt idx="9">
                  <c:v>Integratori
Benessere</c:v>
                </c:pt>
                <c:pt idx="10">
                  <c:v>Elettro
medicali</c:v>
                </c:pt>
                <c:pt idx="11">
                  <c:v>Medicazione</c:v>
                </c:pt>
                <c:pt idx="12">
                  <c:v>Veterinaria</c:v>
                </c:pt>
              </c:strCache>
            </c:strRef>
          </c:cat>
          <c:val>
            <c:numRef>
              <c:f>G2B1!$M$4:$M$16</c:f>
              <c:numCache>
                <c:formatCode>\+0.0%;\-0.0%</c:formatCode>
                <c:ptCount val="13"/>
                <c:pt idx="0">
                  <c:v>-1</c:v>
                </c:pt>
                <c:pt idx="1">
                  <c:v>0.7961717864805844</c:v>
                </c:pt>
                <c:pt idx="2">
                  <c:v>-1</c:v>
                </c:pt>
                <c:pt idx="3">
                  <c:v>0.5413363410233778</c:v>
                </c:pt>
                <c:pt idx="4">
                  <c:v>-1</c:v>
                </c:pt>
                <c:pt idx="5">
                  <c:v>-1</c:v>
                </c:pt>
                <c:pt idx="6">
                  <c:v>-1</c:v>
                </c:pt>
                <c:pt idx="7">
                  <c:v>0.50960698452017916</c:v>
                </c:pt>
                <c:pt idx="8">
                  <c:v>-1</c:v>
                </c:pt>
                <c:pt idx="9">
                  <c:v>-1</c:v>
                </c:pt>
                <c:pt idx="10">
                  <c:v>-1</c:v>
                </c:pt>
                <c:pt idx="11">
                  <c:v>-1</c:v>
                </c:pt>
                <c:pt idx="12">
                  <c:v>0.51283915636757449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99A0-4C47-862D-B15D9EA361EF}"/>
            </c:ext>
          </c:extLst>
        </c:ser>
        <c:ser>
          <c:idx val="1"/>
          <c:order val="2"/>
          <c:tx>
            <c:strRef>
              <c:f>G2B1!$N$3</c:f>
              <c:strCache>
                <c:ptCount val="1"/>
                <c:pt idx="0">
                  <c:v>soglia = +50%</c:v>
                </c:pt>
              </c:strCache>
            </c:strRef>
          </c:tx>
          <c:spPr>
            <a:ln w="25400">
              <a:solidFill>
                <a:schemeClr val="accent2"/>
              </a:solidFill>
              <a:prstDash val="sysDash"/>
            </a:ln>
          </c:spPr>
          <c:marker>
            <c:symbol val="none"/>
          </c:marker>
          <c:cat>
            <c:strRef>
              <c:f>G2B1!$B$18:$B$30</c:f>
              <c:strCache>
                <c:ptCount val="13"/>
                <c:pt idx="0">
                  <c:v>Alimenti
Tono e Vigore</c:v>
                </c:pt>
                <c:pt idx="1">
                  <c:v>Alimenti
Speciali</c:v>
                </c:pt>
                <c:pt idx="2">
                  <c:v>Mondo
Bambino</c:v>
                </c:pt>
                <c:pt idx="3">
                  <c:v>Dermo
Cosmetica</c:v>
                </c:pt>
                <c:pt idx="4">
                  <c:v>Cura
Capelli</c:v>
                </c:pt>
                <c:pt idx="5">
                  <c:v>Igiene
Orale</c:v>
                </c:pt>
                <c:pt idx="6">
                  <c:v>Igiene
Intima</c:v>
                </c:pt>
                <c:pt idx="7">
                  <c:v>Igiene
Corpo</c:v>
                </c:pt>
                <c:pt idx="8">
                  <c:v>Integratori e
Disp. Cura e 
Prevenzione</c:v>
                </c:pt>
                <c:pt idx="9">
                  <c:v>Integratori
Benessere</c:v>
                </c:pt>
                <c:pt idx="10">
                  <c:v>Elettro
medicali</c:v>
                </c:pt>
                <c:pt idx="11">
                  <c:v>Medicazione</c:v>
                </c:pt>
                <c:pt idx="12">
                  <c:v>Veterinaria</c:v>
                </c:pt>
              </c:strCache>
            </c:strRef>
          </c:cat>
          <c:val>
            <c:numRef>
              <c:f>G2B1!$N$4:$N$16</c:f>
              <c:numCache>
                <c:formatCode>\+0.0%;\-0.0%</c:formatCode>
                <c:ptCount val="13"/>
                <c:pt idx="0">
                  <c:v>0.33250000000000002</c:v>
                </c:pt>
                <c:pt idx="1">
                  <c:v>0.33250000000000002</c:v>
                </c:pt>
                <c:pt idx="2">
                  <c:v>0.33250000000000002</c:v>
                </c:pt>
                <c:pt idx="3">
                  <c:v>0.33250000000000002</c:v>
                </c:pt>
                <c:pt idx="4">
                  <c:v>0.33250000000000002</c:v>
                </c:pt>
                <c:pt idx="5">
                  <c:v>0.33250000000000002</c:v>
                </c:pt>
                <c:pt idx="6">
                  <c:v>0.33250000000000002</c:v>
                </c:pt>
                <c:pt idx="7">
                  <c:v>0.33250000000000002</c:v>
                </c:pt>
                <c:pt idx="8">
                  <c:v>0.33250000000000002</c:v>
                </c:pt>
                <c:pt idx="9">
                  <c:v>0.33250000000000002</c:v>
                </c:pt>
                <c:pt idx="10">
                  <c:v>0.33250000000000002</c:v>
                </c:pt>
                <c:pt idx="11">
                  <c:v>0.33250000000000002</c:v>
                </c:pt>
                <c:pt idx="12">
                  <c:v>0.33250000000000002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99A0-4C47-862D-B15D9EA361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1595648"/>
        <c:axId val="191540608"/>
      </c:lineChart>
      <c:catAx>
        <c:axId val="191537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ln w="25400" cmpd="sng">
            <a:solidFill>
              <a:schemeClr val="tx2"/>
            </a:solidFill>
            <a:prstDash val="solid"/>
          </a:ln>
        </c:spPr>
        <c:txPr>
          <a:bodyPr rot="0" vert="horz" anchor="t" anchorCtr="0"/>
          <a:lstStyle/>
          <a:p>
            <a:pPr>
              <a:defRPr sz="900" b="1"/>
            </a:pPr>
            <a:endParaRPr lang="it-IT"/>
          </a:p>
        </c:txPr>
        <c:crossAx val="191539072"/>
        <c:crosses val="autoZero"/>
        <c:auto val="1"/>
        <c:lblAlgn val="ctr"/>
        <c:lblOffset val="0"/>
        <c:noMultiLvlLbl val="0"/>
      </c:catAx>
      <c:valAx>
        <c:axId val="191539072"/>
        <c:scaling>
          <c:orientation val="minMax"/>
        </c:scaling>
        <c:delete val="0"/>
        <c:axPos val="l"/>
        <c:numFmt formatCode="#,##0" sourceLinked="0"/>
        <c:majorTickMark val="none"/>
        <c:minorTickMark val="none"/>
        <c:tickLblPos val="nextTo"/>
        <c:txPr>
          <a:bodyPr/>
          <a:lstStyle/>
          <a:p>
            <a:pPr>
              <a:defRPr sz="900"/>
            </a:pPr>
            <a:endParaRPr lang="it-IT"/>
          </a:p>
        </c:txPr>
        <c:crossAx val="191537536"/>
        <c:crosses val="autoZero"/>
        <c:crossBetween val="between"/>
        <c:majorUnit val="50000"/>
      </c:valAx>
      <c:valAx>
        <c:axId val="191540608"/>
        <c:scaling>
          <c:orientation val="minMax"/>
          <c:min val="-0.5"/>
        </c:scaling>
        <c:delete val="0"/>
        <c:axPos val="r"/>
        <c:numFmt formatCode="\+0.0%;\-0.0%" sourceLinked="1"/>
        <c:majorTickMark val="none"/>
        <c:minorTickMark val="none"/>
        <c:tickLblPos val="none"/>
        <c:spPr>
          <a:ln>
            <a:noFill/>
          </a:ln>
        </c:spPr>
        <c:crossAx val="191595648"/>
        <c:crosses val="max"/>
        <c:crossBetween val="between"/>
        <c:majorUnit val="5.000000000000001E-2"/>
        <c:minorUnit val="1.0000000000000002E-2"/>
      </c:valAx>
      <c:catAx>
        <c:axId val="19159564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1540608"/>
        <c:crosses val="autoZero"/>
        <c:auto val="1"/>
        <c:lblAlgn val="ctr"/>
        <c:lblOffset val="100"/>
        <c:noMultiLvlLbl val="0"/>
      </c:catAx>
      <c:spPr>
        <a:noFill/>
      </c:spPr>
    </c:plotArea>
    <c:legend>
      <c:legendPos val="b"/>
      <c:legendEntry>
        <c:idx val="0"/>
        <c:delete val="1"/>
      </c:legendEntry>
      <c:legendEntry>
        <c:idx val="1"/>
        <c:delete val="1"/>
      </c:legendEntry>
      <c:layout>
        <c:manualLayout>
          <c:xMode val="edge"/>
          <c:yMode val="edge"/>
          <c:x val="7.765287438616441E-3"/>
          <c:y val="0.92031133871113935"/>
          <c:w val="0.98266113308291758"/>
          <c:h val="6.1799827263244088E-2"/>
        </c:manualLayout>
      </c:layout>
      <c:overlay val="0"/>
      <c:txPr>
        <a:bodyPr/>
        <a:lstStyle/>
        <a:p>
          <a:pPr>
            <a:defRPr sz="1200"/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>
          <a:latin typeface="Arial Narrow" panose="020B0606020202030204" pitchFamily="34" charset="0"/>
        </a:defRPr>
      </a:pPr>
      <a:endParaRPr lang="it-IT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188850492524713"/>
          <c:y val="6.2441666666666673E-2"/>
          <c:w val="0.76739044670496281"/>
          <c:h val="0.93459333333333361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'[16F_BACINI_V4_P1_03-large.xlsx]Tab_fin (2)'!$K$3</c:f>
              <c:strCache>
                <c:ptCount val="1"/>
                <c:pt idx="0">
                  <c:v>diff. Fatt. Best vs Media (soglia)</c:v>
                </c:pt>
              </c:strCache>
            </c:strRef>
          </c:tx>
          <c:spPr>
            <a:solidFill>
              <a:schemeClr val="tx1">
                <a:lumMod val="65000"/>
                <a:lumOff val="35000"/>
              </a:schemeClr>
            </a:solidFill>
            <a:ln w="28575">
              <a:noFill/>
            </a:ln>
          </c:spPr>
          <c:invertIfNegative val="0"/>
          <c:dPt>
            <c:idx val="3"/>
            <c:invertIfNegative val="0"/>
            <c:bubble3D val="0"/>
            <c:spPr>
              <a:solidFill>
                <a:schemeClr val="tx2"/>
              </a:solidFill>
              <a:ln w="28575">
                <a:noFill/>
              </a:ln>
            </c:spPr>
            <c:extLst>
              <c:ext xmlns:c16="http://schemas.microsoft.com/office/drawing/2014/chart" uri="{C3380CC4-5D6E-409C-BE32-E72D297353CC}">
                <c16:uniqueId val="{00000000-0F03-411F-9610-41B76278698F}"/>
              </c:ext>
            </c:extLst>
          </c:dPt>
          <c:dPt>
            <c:idx val="8"/>
            <c:invertIfNegative val="0"/>
            <c:bubble3D val="0"/>
            <c:spPr>
              <a:solidFill>
                <a:schemeClr val="tx2"/>
              </a:solidFill>
              <a:ln w="28575">
                <a:noFill/>
              </a:ln>
            </c:spPr>
            <c:extLst>
              <c:ext xmlns:c16="http://schemas.microsoft.com/office/drawing/2014/chart" uri="{C3380CC4-5D6E-409C-BE32-E72D297353CC}">
                <c16:uniqueId val="{00000001-0F03-411F-9610-41B76278698F}"/>
              </c:ext>
            </c:extLst>
          </c:dPt>
          <c:dPt>
            <c:idx val="9"/>
            <c:invertIfNegative val="0"/>
            <c:bubble3D val="0"/>
            <c:spPr>
              <a:solidFill>
                <a:schemeClr val="tx2"/>
              </a:solidFill>
              <a:ln w="28575">
                <a:noFill/>
              </a:ln>
            </c:spPr>
            <c:extLst>
              <c:ext xmlns:c16="http://schemas.microsoft.com/office/drawing/2014/chart" uri="{C3380CC4-5D6E-409C-BE32-E72D297353CC}">
                <c16:uniqueId val="{00000002-0F03-411F-9610-41B76278698F}"/>
              </c:ext>
            </c:extLst>
          </c:dPt>
          <c:dPt>
            <c:idx val="12"/>
            <c:invertIfNegative val="0"/>
            <c:bubble3D val="0"/>
            <c:spPr>
              <a:solidFill>
                <a:schemeClr val="tx2"/>
              </a:solidFill>
              <a:ln w="28575">
                <a:noFill/>
              </a:ln>
            </c:spPr>
            <c:extLst>
              <c:ext xmlns:c16="http://schemas.microsoft.com/office/drawing/2014/chart" uri="{C3380CC4-5D6E-409C-BE32-E72D297353CC}">
                <c16:uniqueId val="{00000003-0F03-411F-9610-41B76278698F}"/>
              </c:ext>
            </c:extLst>
          </c:dPt>
          <c:dLbls>
            <c:numFmt formatCode="#,###" sourceLinked="0"/>
            <c:spPr>
              <a:solidFill>
                <a:schemeClr val="bg1">
                  <a:alpha val="70000"/>
                </a:schemeClr>
              </a:solidFill>
              <a:ln w="6350">
                <a:noFill/>
              </a:ln>
            </c:spPr>
            <c:txPr>
              <a:bodyPr/>
              <a:lstStyle/>
              <a:p>
                <a:pPr>
                  <a:defRPr sz="1100" b="1">
                    <a:solidFill>
                      <a:schemeClr val="tx1">
                        <a:lumMod val="85000"/>
                        <a:lumOff val="15000"/>
                      </a:schemeClr>
                    </a:solidFill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'[16F_BACINI_V4_P1_03-large.xlsx]Tab_fin (2)'!$B$18:$B$30</c:f>
              <c:strCache>
                <c:ptCount val="13"/>
                <c:pt idx="0">
                  <c:v>Alimenti Tono e Vigore</c:v>
                </c:pt>
                <c:pt idx="1">
                  <c:v>Alimenti Speciali</c:v>
                </c:pt>
                <c:pt idx="2">
                  <c:v>Mondo Bambino</c:v>
                </c:pt>
                <c:pt idx="3">
                  <c:v>Dermocosmetica</c:v>
                </c:pt>
                <c:pt idx="4">
                  <c:v>Cura Capelli</c:v>
                </c:pt>
                <c:pt idx="5">
                  <c:v>Igiene Orale</c:v>
                </c:pt>
                <c:pt idx="6">
                  <c:v>Igiene Intima</c:v>
                </c:pt>
                <c:pt idx="7">
                  <c:v>Igiene Corpo</c:v>
                </c:pt>
                <c:pt idx="8">
                  <c:v>Integratori e Disp. Cura e Prevenzione</c:v>
                </c:pt>
                <c:pt idx="9">
                  <c:v>Integratori Benessere</c:v>
                </c:pt>
                <c:pt idx="10">
                  <c:v>Elettromedicali</c:v>
                </c:pt>
                <c:pt idx="11">
                  <c:v>Medicazione</c:v>
                </c:pt>
                <c:pt idx="12">
                  <c:v>Veterinaria</c:v>
                </c:pt>
              </c:strCache>
            </c:strRef>
          </c:cat>
          <c:val>
            <c:numRef>
              <c:f>'[16F_BACINI_V4_P1_03-large.xlsx]Tab_fin (2)'!$K$4:$K$16</c:f>
              <c:numCache>
                <c:formatCode>\+#,##0;\-#,##0</c:formatCode>
                <c:ptCount val="13"/>
                <c:pt idx="0">
                  <c:v>1258.1116505784294</c:v>
                </c:pt>
                <c:pt idx="1">
                  <c:v>19596.810017508749</c:v>
                </c:pt>
                <c:pt idx="2">
                  <c:v>14518.418149261443</c:v>
                </c:pt>
                <c:pt idx="3">
                  <c:v>62561.261735386783</c:v>
                </c:pt>
                <c:pt idx="4">
                  <c:v>7242.6292300535761</c:v>
                </c:pt>
                <c:pt idx="5">
                  <c:v>9506.1373021838735</c:v>
                </c:pt>
                <c:pt idx="6">
                  <c:v>4103.5959054266405</c:v>
                </c:pt>
                <c:pt idx="7">
                  <c:v>7347.1461440175381</c:v>
                </c:pt>
                <c:pt idx="8">
                  <c:v>99258.92783835734</c:v>
                </c:pt>
                <c:pt idx="9">
                  <c:v>37695.082635411272</c:v>
                </c:pt>
                <c:pt idx="10">
                  <c:v>5230.156763019264</c:v>
                </c:pt>
                <c:pt idx="11">
                  <c:v>7459.1191117460548</c:v>
                </c:pt>
                <c:pt idx="12">
                  <c:v>12055.452858287521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F03-411F-9610-41B7627869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axId val="158076928"/>
        <c:axId val="158078464"/>
      </c:barChart>
      <c:catAx>
        <c:axId val="1580769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25400" cmpd="sng">
            <a:solidFill>
              <a:schemeClr val="accent5"/>
            </a:solidFill>
            <a:prstDash val="solid"/>
          </a:ln>
        </c:spPr>
        <c:txPr>
          <a:bodyPr rot="0" vert="horz" anchor="t" anchorCtr="0"/>
          <a:lstStyle/>
          <a:p>
            <a:pPr>
              <a:defRPr sz="1100" b="1"/>
            </a:pPr>
            <a:endParaRPr lang="it-IT"/>
          </a:p>
        </c:txPr>
        <c:crossAx val="158078464"/>
        <c:crosses val="autoZero"/>
        <c:auto val="1"/>
        <c:lblAlgn val="ctr"/>
        <c:lblOffset val="200"/>
        <c:noMultiLvlLbl val="0"/>
      </c:catAx>
      <c:valAx>
        <c:axId val="158078464"/>
        <c:scaling>
          <c:orientation val="minMax"/>
          <c:min val="-10000"/>
        </c:scaling>
        <c:delete val="0"/>
        <c:axPos val="t"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pPr>
            <a:endParaRPr lang="it-IT"/>
          </a:p>
        </c:txPr>
        <c:crossAx val="158076928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>
          <a:latin typeface="Arial Narrow" panose="020B0606020202030204" pitchFamily="34" charset="0"/>
        </a:defRPr>
      </a:pPr>
      <a:endParaRPr lang="it-IT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289298179204297E-2"/>
          <c:y val="7.8454999999999997E-2"/>
          <c:w val="0.91653960320573313"/>
          <c:h val="0.61467194444444528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'[16F_BACINI_V4_P1_01_large.xlsx]G1B1'!$L$3</c:f>
              <c:strCache>
                <c:ptCount val="1"/>
                <c:pt idx="0">
                  <c:v>diff. Fatt. Media Bacino vs Italia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</c:spPr>
          <c:invertIfNegative val="0"/>
          <c:cat>
            <c:strRef>
              <c:f>'[16F_BACINI_V4_P1_01_large.xlsx]G1B1'!$B$18:$B$30</c:f>
              <c:strCache>
                <c:ptCount val="13"/>
                <c:pt idx="0">
                  <c:v>Alimenti
Tono e Vigore</c:v>
                </c:pt>
                <c:pt idx="1">
                  <c:v>Alimenti
Speciali</c:v>
                </c:pt>
                <c:pt idx="2">
                  <c:v>Mondo
Bambino</c:v>
                </c:pt>
                <c:pt idx="3">
                  <c:v>Dermo
Cosmetica</c:v>
                </c:pt>
                <c:pt idx="4">
                  <c:v>Cura
Capelli</c:v>
                </c:pt>
                <c:pt idx="5">
                  <c:v>Igiene
Orale</c:v>
                </c:pt>
                <c:pt idx="6">
                  <c:v>Igiene
Intima</c:v>
                </c:pt>
                <c:pt idx="7">
                  <c:v>Igiene
Corpo</c:v>
                </c:pt>
                <c:pt idx="8">
                  <c:v>Integratori e
Disp. Cura e 
Prevenzione</c:v>
                </c:pt>
                <c:pt idx="9">
                  <c:v>Integratori
Benessere</c:v>
                </c:pt>
                <c:pt idx="10">
                  <c:v>Elettro
medicali</c:v>
                </c:pt>
                <c:pt idx="11">
                  <c:v>Medicazione</c:v>
                </c:pt>
                <c:pt idx="12">
                  <c:v>Veterinaria</c:v>
                </c:pt>
              </c:strCache>
            </c:strRef>
          </c:cat>
          <c:val>
            <c:numRef>
              <c:f>'[16F_BACINI_V4_P1_01_large.xlsx]G1B1'!$L$4:$L$16</c:f>
              <c:numCache>
                <c:formatCode>\+#,##0;\-#,##0</c:formatCode>
                <c:ptCount val="13"/>
                <c:pt idx="0">
                  <c:v>-200.77251904337518</c:v>
                </c:pt>
                <c:pt idx="1">
                  <c:v>2911.6472943332119</c:v>
                </c:pt>
                <c:pt idx="2">
                  <c:v>4968.775422142111</c:v>
                </c:pt>
                <c:pt idx="3">
                  <c:v>-2770.9790251916397</c:v>
                </c:pt>
                <c:pt idx="4">
                  <c:v>181.16892408479907</c:v>
                </c:pt>
                <c:pt idx="5">
                  <c:v>124.9991763637554</c:v>
                </c:pt>
                <c:pt idx="6">
                  <c:v>641.6425051475544</c:v>
                </c:pt>
                <c:pt idx="7">
                  <c:v>-111.12152882444025</c:v>
                </c:pt>
                <c:pt idx="8">
                  <c:v>-962.37928359452042</c:v>
                </c:pt>
                <c:pt idx="9">
                  <c:v>2427.5948363865054</c:v>
                </c:pt>
                <c:pt idx="10">
                  <c:v>607.9038230079384</c:v>
                </c:pt>
                <c:pt idx="11">
                  <c:v>511.30162214852317</c:v>
                </c:pt>
                <c:pt idx="12">
                  <c:v>-1923.240879076686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13-4CC6-B4FE-4E6C2A46ED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2"/>
        <c:overlap val="-55"/>
        <c:axId val="157085696"/>
        <c:axId val="157087232"/>
      </c:barChart>
      <c:lineChart>
        <c:grouping val="standard"/>
        <c:varyColors val="0"/>
        <c:ser>
          <c:idx val="3"/>
          <c:order val="3"/>
          <c:tx>
            <c:strRef>
              <c:f>'[16F_BACINI_V4_P1_01_large.xlsx]G1B1'!$K$3</c:f>
              <c:strCache>
                <c:ptCount val="1"/>
                <c:pt idx="0">
                  <c:v>diff. Fatt. Media Bacino vs Italia (soglia)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dLbls>
            <c:numFmt formatCode="#,###" sourceLinked="0"/>
            <c:spPr>
              <a:solidFill>
                <a:schemeClr val="bg1">
                  <a:alpha val="70000"/>
                </a:schemeClr>
              </a:solidFill>
              <a:ln w="6350">
                <a:noFill/>
              </a:ln>
            </c:spPr>
            <c:txPr>
              <a:bodyPr/>
              <a:lstStyle/>
              <a:p>
                <a:pPr>
                  <a:defRPr sz="1100" b="1">
                    <a:solidFill>
                      <a:schemeClr val="tx1">
                        <a:lumMod val="85000"/>
                        <a:lumOff val="15000"/>
                      </a:schemeClr>
                    </a:solidFill>
                  </a:defRPr>
                </a:pPr>
                <a:endParaRPr lang="it-I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'[16F_BACINI_V4_P1_01_large.xlsx]G1B1'!$B$18:$B$30</c:f>
              <c:strCache>
                <c:ptCount val="13"/>
                <c:pt idx="0">
                  <c:v>Alimenti
Tono e Vigore</c:v>
                </c:pt>
                <c:pt idx="1">
                  <c:v>Alimenti
Speciali</c:v>
                </c:pt>
                <c:pt idx="2">
                  <c:v>Mondo
Bambino</c:v>
                </c:pt>
                <c:pt idx="3">
                  <c:v>Dermo
Cosmetica</c:v>
                </c:pt>
                <c:pt idx="4">
                  <c:v>Cura
Capelli</c:v>
                </c:pt>
                <c:pt idx="5">
                  <c:v>Igiene
Orale</c:v>
                </c:pt>
                <c:pt idx="6">
                  <c:v>Igiene
Intima</c:v>
                </c:pt>
                <c:pt idx="7">
                  <c:v>Igiene
Corpo</c:v>
                </c:pt>
                <c:pt idx="8">
                  <c:v>Integratori e
Disp. Cura e 
Prevenzione</c:v>
                </c:pt>
                <c:pt idx="9">
                  <c:v>Integratori
Benessere</c:v>
                </c:pt>
                <c:pt idx="10">
                  <c:v>Elettro
medicali</c:v>
                </c:pt>
                <c:pt idx="11">
                  <c:v>Medicazione</c:v>
                </c:pt>
                <c:pt idx="12">
                  <c:v>Veterinaria</c:v>
                </c:pt>
              </c:strCache>
            </c:strRef>
          </c:cat>
          <c:val>
            <c:numRef>
              <c:f>'[16F_BACINI_V4_P1_01_large.xlsx]G1B1'!$K$4:$K$16</c:f>
              <c:numCache>
                <c:formatCode>\+#,##0;\-#,##0</c:formatCode>
                <c:ptCount val="13"/>
                <c:pt idx="0">
                  <c:v>0</c:v>
                </c:pt>
                <c:pt idx="1">
                  <c:v>2911.6472943332119</c:v>
                </c:pt>
                <c:pt idx="2">
                  <c:v>4968.775422142111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641.6425051475544</c:v>
                </c:pt>
                <c:pt idx="7">
                  <c:v>0</c:v>
                </c:pt>
                <c:pt idx="8">
                  <c:v>0</c:v>
                </c:pt>
                <c:pt idx="9">
                  <c:v>2427.5948363865054</c:v>
                </c:pt>
                <c:pt idx="10">
                  <c:v>607.9038230079384</c:v>
                </c:pt>
                <c:pt idx="11">
                  <c:v>511.30162214852317</c:v>
                </c:pt>
                <c:pt idx="12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713-4CC6-B4FE-4E6C2A46ED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7085696"/>
        <c:axId val="157087232"/>
      </c:lineChart>
      <c:lineChart>
        <c:grouping val="standard"/>
        <c:varyColors val="0"/>
        <c:ser>
          <c:idx val="0"/>
          <c:order val="1"/>
          <c:tx>
            <c:strRef>
              <c:f>'[16F_BACINI_V4_P1_01_large.xlsx]G1B1'!$J$3</c:f>
              <c:strCache>
                <c:ptCount val="1"/>
                <c:pt idx="0">
                  <c:v>diff. % Media Bacino vs Italia</c:v>
                </c:pt>
              </c:strCache>
            </c:strRef>
          </c:tx>
          <c:spPr>
            <a:ln>
              <a:noFill/>
            </a:ln>
          </c:spPr>
          <c:marker>
            <c:symbol val="triangle"/>
            <c:size val="20"/>
            <c:spPr>
              <a:solidFill>
                <a:schemeClr val="tx2"/>
              </a:solidFill>
              <a:ln w="19050">
                <a:noFill/>
              </a:ln>
            </c:spPr>
          </c:marker>
          <c:dLbls>
            <c:dLbl>
              <c:idx val="2"/>
              <c:spPr>
                <a:solidFill>
                  <a:schemeClr val="bg1">
                    <a:alpha val="70000"/>
                  </a:schemeClr>
                </a:solidFill>
                <a:ln w="6350">
                  <a:noFill/>
                </a:ln>
              </c:spPr>
              <c:txPr>
                <a:bodyPr/>
                <a:lstStyle/>
                <a:p>
                  <a:pPr>
                    <a:defRPr sz="1100" b="1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defRPr>
                  </a:pPr>
                  <a:endParaRPr lang="it-IT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E713-4CC6-B4FE-4E6C2A46ED8C}"/>
                </c:ext>
              </c:extLst>
            </c:dLbl>
            <c:spPr>
              <a:solidFill>
                <a:schemeClr val="bg1">
                  <a:alpha val="71000"/>
                </a:schemeClr>
              </a:solidFill>
              <a:ln w="6350">
                <a:noFill/>
              </a:ln>
            </c:spPr>
            <c:txPr>
              <a:bodyPr/>
              <a:lstStyle/>
              <a:p>
                <a:pPr>
                  <a:defRPr sz="1100" b="1">
                    <a:solidFill>
                      <a:schemeClr val="tx1">
                        <a:lumMod val="85000"/>
                        <a:lumOff val="15000"/>
                      </a:schemeClr>
                    </a:solidFill>
                  </a:defRPr>
                </a:pPr>
                <a:endParaRPr lang="it-I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'[16F_BACINI_V4_P1_01_large.xlsx]G1B1'!$B$18:$B$30</c:f>
              <c:strCache>
                <c:ptCount val="13"/>
                <c:pt idx="0">
                  <c:v>Alimenti
Tono e Vigore</c:v>
                </c:pt>
                <c:pt idx="1">
                  <c:v>Alimenti
Speciali</c:v>
                </c:pt>
                <c:pt idx="2">
                  <c:v>Mondo
Bambino</c:v>
                </c:pt>
                <c:pt idx="3">
                  <c:v>Dermo
Cosmetica</c:v>
                </c:pt>
                <c:pt idx="4">
                  <c:v>Cura
Capelli</c:v>
                </c:pt>
                <c:pt idx="5">
                  <c:v>Igiene
Orale</c:v>
                </c:pt>
                <c:pt idx="6">
                  <c:v>Igiene
Intima</c:v>
                </c:pt>
                <c:pt idx="7">
                  <c:v>Igiene
Corpo</c:v>
                </c:pt>
                <c:pt idx="8">
                  <c:v>Integratori e
Disp. Cura e 
Prevenzione</c:v>
                </c:pt>
                <c:pt idx="9">
                  <c:v>Integratori
Benessere</c:v>
                </c:pt>
                <c:pt idx="10">
                  <c:v>Elettro
medicali</c:v>
                </c:pt>
                <c:pt idx="11">
                  <c:v>Medicazione</c:v>
                </c:pt>
                <c:pt idx="12">
                  <c:v>Veterinaria</c:v>
                </c:pt>
              </c:strCache>
            </c:strRef>
          </c:cat>
          <c:val>
            <c:numRef>
              <c:f>'[16F_BACINI_V4_P1_01_large.xlsx]G1B1'!$M$4:$M$16</c:f>
              <c:numCache>
                <c:formatCode>\+0.0%;\-0.0%</c:formatCode>
                <c:ptCount val="13"/>
                <c:pt idx="0">
                  <c:v>-1</c:v>
                </c:pt>
                <c:pt idx="1">
                  <c:v>0.17418242921786597</c:v>
                </c:pt>
                <c:pt idx="2">
                  <c:v>0.24512150169229474</c:v>
                </c:pt>
                <c:pt idx="3">
                  <c:v>-1</c:v>
                </c:pt>
                <c:pt idx="4">
                  <c:v>-1</c:v>
                </c:pt>
                <c:pt idx="5">
                  <c:v>-1</c:v>
                </c:pt>
                <c:pt idx="6">
                  <c:v>7.5454693617168112E-2</c:v>
                </c:pt>
                <c:pt idx="7">
                  <c:v>-1</c:v>
                </c:pt>
                <c:pt idx="8">
                  <c:v>-1</c:v>
                </c:pt>
                <c:pt idx="9">
                  <c:v>4.0098481997985137E-2</c:v>
                </c:pt>
                <c:pt idx="10">
                  <c:v>6.6119528169953146E-2</c:v>
                </c:pt>
                <c:pt idx="11">
                  <c:v>2.8999647883208642E-2</c:v>
                </c:pt>
                <c:pt idx="12">
                  <c:v>-1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713-4CC6-B4FE-4E6C2A46ED8C}"/>
            </c:ext>
          </c:extLst>
        </c:ser>
        <c:ser>
          <c:idx val="1"/>
          <c:order val="2"/>
          <c:tx>
            <c:strRef>
              <c:f>'[16F_BACINI_V4_P1_01_large.xlsx]G1B1'!$N$3</c:f>
              <c:strCache>
                <c:ptCount val="1"/>
                <c:pt idx="0">
                  <c:v>soglia = +2%</c:v>
                </c:pt>
              </c:strCache>
            </c:strRef>
          </c:tx>
          <c:spPr>
            <a:ln w="19050">
              <a:solidFill>
                <a:schemeClr val="tx2"/>
              </a:solidFill>
              <a:prstDash val="sysDash"/>
            </a:ln>
          </c:spPr>
          <c:marker>
            <c:symbol val="none"/>
          </c:marker>
          <c:cat>
            <c:strRef>
              <c:f>'[16F_BACINI_V4_P1_01_large.xlsx]G1B1'!$B$18:$B$30</c:f>
              <c:strCache>
                <c:ptCount val="13"/>
                <c:pt idx="0">
                  <c:v>Alimenti
Tono e Vigore</c:v>
                </c:pt>
                <c:pt idx="1">
                  <c:v>Alimenti
Speciali</c:v>
                </c:pt>
                <c:pt idx="2">
                  <c:v>Mondo
Bambino</c:v>
                </c:pt>
                <c:pt idx="3">
                  <c:v>Dermo
Cosmetica</c:v>
                </c:pt>
                <c:pt idx="4">
                  <c:v>Cura
Capelli</c:v>
                </c:pt>
                <c:pt idx="5">
                  <c:v>Igiene
Orale</c:v>
                </c:pt>
                <c:pt idx="6">
                  <c:v>Igiene
Intima</c:v>
                </c:pt>
                <c:pt idx="7">
                  <c:v>Igiene
Corpo</c:v>
                </c:pt>
                <c:pt idx="8">
                  <c:v>Integratori e
Disp. Cura e 
Prevenzione</c:v>
                </c:pt>
                <c:pt idx="9">
                  <c:v>Integratori
Benessere</c:v>
                </c:pt>
                <c:pt idx="10">
                  <c:v>Elettro
medicali</c:v>
                </c:pt>
                <c:pt idx="11">
                  <c:v>Medicazione</c:v>
                </c:pt>
                <c:pt idx="12">
                  <c:v>Veterinaria</c:v>
                </c:pt>
              </c:strCache>
            </c:strRef>
          </c:cat>
          <c:val>
            <c:numRef>
              <c:f>'[16F_BACINI_V4_P1_01_large.xlsx]G1B1'!$N$4:$N$16</c:f>
              <c:numCache>
                <c:formatCode>\+0.0%;\-0.0%</c:formatCode>
                <c:ptCount val="13"/>
                <c:pt idx="0">
                  <c:v>5.0000000000000062E-3</c:v>
                </c:pt>
                <c:pt idx="1">
                  <c:v>5.0000000000000062E-3</c:v>
                </c:pt>
                <c:pt idx="2">
                  <c:v>5.0000000000000062E-3</c:v>
                </c:pt>
                <c:pt idx="3">
                  <c:v>5.0000000000000062E-3</c:v>
                </c:pt>
                <c:pt idx="4">
                  <c:v>5.0000000000000062E-3</c:v>
                </c:pt>
                <c:pt idx="5">
                  <c:v>5.0000000000000062E-3</c:v>
                </c:pt>
                <c:pt idx="6">
                  <c:v>5.0000000000000062E-3</c:v>
                </c:pt>
                <c:pt idx="7">
                  <c:v>5.0000000000000062E-3</c:v>
                </c:pt>
                <c:pt idx="8">
                  <c:v>5.0000000000000062E-3</c:v>
                </c:pt>
                <c:pt idx="9">
                  <c:v>5.0000000000000062E-3</c:v>
                </c:pt>
                <c:pt idx="10">
                  <c:v>5.0000000000000062E-3</c:v>
                </c:pt>
                <c:pt idx="11">
                  <c:v>5.0000000000000062E-3</c:v>
                </c:pt>
                <c:pt idx="12">
                  <c:v>5.0000000000000062E-3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E713-4CC6-B4FE-4E6C2A46ED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7688576"/>
        <c:axId val="157088768"/>
      </c:lineChart>
      <c:catAx>
        <c:axId val="157085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ln w="25400" cmpd="sng">
            <a:solidFill>
              <a:schemeClr val="accent5"/>
            </a:solidFill>
            <a:prstDash val="solid"/>
          </a:ln>
        </c:spPr>
        <c:txPr>
          <a:bodyPr rot="0" vert="horz" anchor="t" anchorCtr="0"/>
          <a:lstStyle/>
          <a:p>
            <a:pPr>
              <a:defRPr sz="900" b="1"/>
            </a:pPr>
            <a:endParaRPr lang="it-IT"/>
          </a:p>
        </c:txPr>
        <c:crossAx val="157087232"/>
        <c:crosses val="autoZero"/>
        <c:auto val="1"/>
        <c:lblAlgn val="ctr"/>
        <c:lblOffset val="0"/>
        <c:noMultiLvlLbl val="0"/>
      </c:catAx>
      <c:valAx>
        <c:axId val="157087232"/>
        <c:scaling>
          <c:orientation val="minMax"/>
          <c:max val="10000"/>
        </c:scaling>
        <c:delete val="0"/>
        <c:axPos val="l"/>
        <c:numFmt formatCode="#,##0" sourceLinked="0"/>
        <c:majorTickMark val="none"/>
        <c:minorTickMark val="none"/>
        <c:tickLblPos val="nextTo"/>
        <c:txPr>
          <a:bodyPr/>
          <a:lstStyle/>
          <a:p>
            <a:pPr>
              <a:defRPr sz="900"/>
            </a:pPr>
            <a:endParaRPr lang="it-IT"/>
          </a:p>
        </c:txPr>
        <c:crossAx val="157085696"/>
        <c:crosses val="autoZero"/>
        <c:crossBetween val="between"/>
      </c:valAx>
      <c:valAx>
        <c:axId val="157088768"/>
        <c:scaling>
          <c:orientation val="minMax"/>
          <c:min val="-0.5"/>
        </c:scaling>
        <c:delete val="0"/>
        <c:axPos val="r"/>
        <c:numFmt formatCode="\+0.0%;\-0.0%" sourceLinked="1"/>
        <c:majorTickMark val="out"/>
        <c:minorTickMark val="in"/>
        <c:tickLblPos val="none"/>
        <c:spPr>
          <a:ln>
            <a:noFill/>
          </a:ln>
        </c:spPr>
        <c:crossAx val="157688576"/>
        <c:crosses val="max"/>
        <c:crossBetween val="between"/>
        <c:majorUnit val="5.0000000000000024E-2"/>
        <c:minorUnit val="1.0000000000000005E-2"/>
      </c:valAx>
      <c:catAx>
        <c:axId val="15768857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157088768"/>
        <c:crosses val="autoZero"/>
        <c:auto val="1"/>
        <c:lblAlgn val="ctr"/>
        <c:lblOffset val="100"/>
        <c:noMultiLvlLbl val="0"/>
      </c:catAx>
      <c:spPr>
        <a:noFill/>
      </c:spPr>
    </c:plotArea>
    <c:legend>
      <c:legendPos val="b"/>
      <c:legendEntry>
        <c:idx val="0"/>
        <c:delete val="1"/>
      </c:legendEntry>
      <c:legendEntry>
        <c:idx val="1"/>
        <c:delete val="1"/>
      </c:legendEntry>
      <c:layout>
        <c:manualLayout>
          <c:xMode val="edge"/>
          <c:yMode val="edge"/>
          <c:x val="7.765287438616441E-3"/>
          <c:y val="0.89826284722222138"/>
          <c:w val="0.87388796296296301"/>
          <c:h val="8.384861111111111E-2"/>
        </c:manualLayout>
      </c:layout>
      <c:overlay val="0"/>
      <c:txPr>
        <a:bodyPr/>
        <a:lstStyle/>
        <a:p>
          <a:pPr>
            <a:defRPr sz="1200"/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>
          <a:latin typeface="Arial Narrow" panose="020B0606020202030204" pitchFamily="34" charset="0"/>
        </a:defRPr>
      </a:pPr>
      <a:endParaRPr lang="it-IT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289298179204297E-2"/>
          <c:y val="8.9920138888889029E-2"/>
          <c:w val="0.92976875000000014"/>
          <c:h val="0.5838038194444447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'[16F_BACINI_V4_P1_01_large.xlsx]G2B1'!$L$3</c:f>
              <c:strCache>
                <c:ptCount val="1"/>
                <c:pt idx="0">
                  <c:v>diff. Fatt. Best vs Media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</c:spPr>
          <c:invertIfNegative val="0"/>
          <c:cat>
            <c:strRef>
              <c:f>'[16F_BACINI_V4_P1_01_large.xlsx]G2B1'!$B$18:$B$30</c:f>
              <c:strCache>
                <c:ptCount val="13"/>
                <c:pt idx="0">
                  <c:v>Alimenti
Tono e Vigore</c:v>
                </c:pt>
                <c:pt idx="1">
                  <c:v>Alimenti
Speciali</c:v>
                </c:pt>
                <c:pt idx="2">
                  <c:v>Mondo
Bambino</c:v>
                </c:pt>
                <c:pt idx="3">
                  <c:v>Dermo
Cosmetica</c:v>
                </c:pt>
                <c:pt idx="4">
                  <c:v>Cura
Capelli</c:v>
                </c:pt>
                <c:pt idx="5">
                  <c:v>Igiene
Orale</c:v>
                </c:pt>
                <c:pt idx="6">
                  <c:v>Igiene
Intima</c:v>
                </c:pt>
                <c:pt idx="7">
                  <c:v>Igiene
Corpo</c:v>
                </c:pt>
                <c:pt idx="8">
                  <c:v>Integratori e
Disp. Cura e 
Prevenzione</c:v>
                </c:pt>
                <c:pt idx="9">
                  <c:v>Integratori
Benessere</c:v>
                </c:pt>
                <c:pt idx="10">
                  <c:v>Elettro
medicali</c:v>
                </c:pt>
                <c:pt idx="11">
                  <c:v>Medicazione</c:v>
                </c:pt>
                <c:pt idx="12">
                  <c:v>Veterinaria</c:v>
                </c:pt>
              </c:strCache>
            </c:strRef>
          </c:cat>
          <c:val>
            <c:numRef>
              <c:f>'[16F_BACINI_V4_P1_01_large.xlsx]G2B1'!$L$4:$L$16</c:f>
              <c:numCache>
                <c:formatCode>\+#,##0;\-#,##0</c:formatCode>
                <c:ptCount val="13"/>
                <c:pt idx="0">
                  <c:v>1351.0265345593348</c:v>
                </c:pt>
                <c:pt idx="1">
                  <c:v>21668.442952413261</c:v>
                </c:pt>
                <c:pt idx="2">
                  <c:v>19445.652859401242</c:v>
                </c:pt>
                <c:pt idx="3">
                  <c:v>65144.819864205943</c:v>
                </c:pt>
                <c:pt idx="4">
                  <c:v>7625.7297092567514</c:v>
                </c:pt>
                <c:pt idx="5">
                  <c:v>9265.7119358758791</c:v>
                </c:pt>
                <c:pt idx="6">
                  <c:v>4034.7296344358247</c:v>
                </c:pt>
                <c:pt idx="7">
                  <c:v>8026.9275590480465</c:v>
                </c:pt>
                <c:pt idx="8">
                  <c:v>103452.94641759733</c:v>
                </c:pt>
                <c:pt idx="9">
                  <c:v>40858.229285149755</c:v>
                </c:pt>
                <c:pt idx="10">
                  <c:v>5575.3712145045201</c:v>
                </c:pt>
                <c:pt idx="11">
                  <c:v>7387.7391820966395</c:v>
                </c:pt>
                <c:pt idx="12">
                  <c:v>13342.371050749691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F1-4DC2-B14F-CAA8ABC3CF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2"/>
        <c:overlap val="-55"/>
        <c:axId val="157735936"/>
        <c:axId val="157766400"/>
      </c:barChart>
      <c:lineChart>
        <c:grouping val="standard"/>
        <c:varyColors val="0"/>
        <c:ser>
          <c:idx val="3"/>
          <c:order val="3"/>
          <c:tx>
            <c:strRef>
              <c:f>'[16F_BACINI_V4_P1_01_large.xlsx]G2B1'!$K$3</c:f>
              <c:strCache>
                <c:ptCount val="1"/>
                <c:pt idx="0">
                  <c:v>diff. Fatt. Best vs Media (soglia)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dLbls>
            <c:numFmt formatCode="#,###" sourceLinked="0"/>
            <c:spPr>
              <a:solidFill>
                <a:schemeClr val="bg1">
                  <a:alpha val="70000"/>
                </a:schemeClr>
              </a:solidFill>
              <a:ln w="6350">
                <a:noFill/>
              </a:ln>
            </c:spPr>
            <c:txPr>
              <a:bodyPr/>
              <a:lstStyle/>
              <a:p>
                <a:pPr>
                  <a:defRPr sz="1100" b="1">
                    <a:solidFill>
                      <a:schemeClr val="tx1">
                        <a:lumMod val="85000"/>
                        <a:lumOff val="15000"/>
                      </a:schemeClr>
                    </a:solidFill>
                  </a:defRPr>
                </a:pPr>
                <a:endParaRPr lang="it-I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'[16F_BACINI_V4_P1_01_large.xlsx]G2B1'!$B$18:$B$30</c:f>
              <c:strCache>
                <c:ptCount val="13"/>
                <c:pt idx="0">
                  <c:v>Alimenti
Tono e Vigore</c:v>
                </c:pt>
                <c:pt idx="1">
                  <c:v>Alimenti
Speciali</c:v>
                </c:pt>
                <c:pt idx="2">
                  <c:v>Mondo
Bambino</c:v>
                </c:pt>
                <c:pt idx="3">
                  <c:v>Dermo
Cosmetica</c:v>
                </c:pt>
                <c:pt idx="4">
                  <c:v>Cura
Capelli</c:v>
                </c:pt>
                <c:pt idx="5">
                  <c:v>Igiene
Orale</c:v>
                </c:pt>
                <c:pt idx="6">
                  <c:v>Igiene
Intima</c:v>
                </c:pt>
                <c:pt idx="7">
                  <c:v>Igiene
Corpo</c:v>
                </c:pt>
                <c:pt idx="8">
                  <c:v>Integratori e
Disp. Cura e 
Prevenzione</c:v>
                </c:pt>
                <c:pt idx="9">
                  <c:v>Integratori
Benessere</c:v>
                </c:pt>
                <c:pt idx="10">
                  <c:v>Elettro
medicali</c:v>
                </c:pt>
                <c:pt idx="11">
                  <c:v>Medicazione</c:v>
                </c:pt>
                <c:pt idx="12">
                  <c:v>Veterinaria</c:v>
                </c:pt>
              </c:strCache>
            </c:strRef>
          </c:cat>
          <c:val>
            <c:numRef>
              <c:f>'[16F_BACINI_V4_P1_01_large.xlsx]G2B1'!$K$4:$K$16</c:f>
              <c:numCache>
                <c:formatCode>\+#,##0;\-#,##0</c:formatCode>
                <c:ptCount val="13"/>
                <c:pt idx="0">
                  <c:v>1351.0265345593348</c:v>
                </c:pt>
                <c:pt idx="1">
                  <c:v>21668.442952413261</c:v>
                </c:pt>
                <c:pt idx="2">
                  <c:v>19445.652859401242</c:v>
                </c:pt>
                <c:pt idx="3">
                  <c:v>65144.819864205943</c:v>
                </c:pt>
                <c:pt idx="4">
                  <c:v>7625.7297092567514</c:v>
                </c:pt>
                <c:pt idx="5">
                  <c:v>0</c:v>
                </c:pt>
                <c:pt idx="6">
                  <c:v>0</c:v>
                </c:pt>
                <c:pt idx="7">
                  <c:v>8026.9275590480465</c:v>
                </c:pt>
                <c:pt idx="8">
                  <c:v>103452.94641759733</c:v>
                </c:pt>
                <c:pt idx="9">
                  <c:v>40858.229285149755</c:v>
                </c:pt>
                <c:pt idx="10">
                  <c:v>5575.3712145045201</c:v>
                </c:pt>
                <c:pt idx="11">
                  <c:v>0</c:v>
                </c:pt>
                <c:pt idx="12">
                  <c:v>13342.371050749691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EF1-4DC2-B14F-CAA8ABC3CF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7735936"/>
        <c:axId val="157766400"/>
      </c:lineChart>
      <c:lineChart>
        <c:grouping val="standard"/>
        <c:varyColors val="0"/>
        <c:ser>
          <c:idx val="0"/>
          <c:order val="1"/>
          <c:tx>
            <c:strRef>
              <c:f>'[16F_BACINI_V4_P1_01_large.xlsx]G2B1'!$J$3</c:f>
              <c:strCache>
                <c:ptCount val="1"/>
                <c:pt idx="0">
                  <c:v>diff. % Best vs Media</c:v>
                </c:pt>
              </c:strCache>
            </c:strRef>
          </c:tx>
          <c:spPr>
            <a:ln>
              <a:noFill/>
            </a:ln>
          </c:spPr>
          <c:marker>
            <c:symbol val="triangle"/>
            <c:size val="20"/>
            <c:spPr>
              <a:solidFill>
                <a:schemeClr val="accent2"/>
              </a:solidFill>
              <a:ln w="19050">
                <a:noFill/>
              </a:ln>
            </c:spPr>
          </c:marker>
          <c:dLbls>
            <c:dLbl>
              <c:idx val="2"/>
              <c:spPr>
                <a:solidFill>
                  <a:schemeClr val="bg1">
                    <a:alpha val="70000"/>
                  </a:schemeClr>
                </a:solidFill>
                <a:ln w="6350">
                  <a:noFill/>
                </a:ln>
              </c:spPr>
              <c:txPr>
                <a:bodyPr/>
                <a:lstStyle/>
                <a:p>
                  <a:pPr>
                    <a:defRPr sz="1100" b="1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defRPr>
                  </a:pPr>
                  <a:endParaRPr lang="it-IT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5EF1-4DC2-B14F-CAA8ABC3CF92}"/>
                </c:ext>
              </c:extLst>
            </c:dLbl>
            <c:spPr>
              <a:solidFill>
                <a:schemeClr val="bg1">
                  <a:alpha val="71000"/>
                </a:schemeClr>
              </a:solidFill>
              <a:ln w="6350">
                <a:noFill/>
              </a:ln>
            </c:spPr>
            <c:txPr>
              <a:bodyPr/>
              <a:lstStyle/>
              <a:p>
                <a:pPr>
                  <a:defRPr sz="1100" b="1">
                    <a:solidFill>
                      <a:schemeClr val="tx1">
                        <a:lumMod val="85000"/>
                        <a:lumOff val="15000"/>
                      </a:schemeClr>
                    </a:solidFill>
                  </a:defRPr>
                </a:pPr>
                <a:endParaRPr lang="it-I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'[16F_BACINI_V4_P1_01_large.xlsx]G2B1'!$B$18:$B$30</c:f>
              <c:strCache>
                <c:ptCount val="13"/>
                <c:pt idx="0">
                  <c:v>Alimenti
Tono e Vigore</c:v>
                </c:pt>
                <c:pt idx="1">
                  <c:v>Alimenti
Speciali</c:v>
                </c:pt>
                <c:pt idx="2">
                  <c:v>Mondo
Bambino</c:v>
                </c:pt>
                <c:pt idx="3">
                  <c:v>Dermo
Cosmetica</c:v>
                </c:pt>
                <c:pt idx="4">
                  <c:v>Cura
Capelli</c:v>
                </c:pt>
                <c:pt idx="5">
                  <c:v>Igiene
Orale</c:v>
                </c:pt>
                <c:pt idx="6">
                  <c:v>Igiene
Intima</c:v>
                </c:pt>
                <c:pt idx="7">
                  <c:v>Igiene
Corpo</c:v>
                </c:pt>
                <c:pt idx="8">
                  <c:v>Integratori e
Disp. Cura e 
Prevenzione</c:v>
                </c:pt>
                <c:pt idx="9">
                  <c:v>Integratori
Benessere</c:v>
                </c:pt>
                <c:pt idx="10">
                  <c:v>Elettro
medicali</c:v>
                </c:pt>
                <c:pt idx="11">
                  <c:v>Medicazione</c:v>
                </c:pt>
                <c:pt idx="12">
                  <c:v>Veterinaria</c:v>
                </c:pt>
              </c:strCache>
            </c:strRef>
          </c:cat>
          <c:val>
            <c:numRef>
              <c:f>'[16F_BACINI_V4_P1_01_large.xlsx]G2B1'!$M$4:$M$16</c:f>
              <c:numCache>
                <c:formatCode>\+0.0%;\-0.0%</c:formatCode>
                <c:ptCount val="13"/>
                <c:pt idx="0">
                  <c:v>0.55289084149946421</c:v>
                </c:pt>
                <c:pt idx="1">
                  <c:v>1.1039711033697608</c:v>
                </c:pt>
                <c:pt idx="2">
                  <c:v>0.77044712020458583</c:v>
                </c:pt>
                <c:pt idx="3">
                  <c:v>0.88656784531059452</c:v>
                </c:pt>
                <c:pt idx="4">
                  <c:v>0.70097002790572471</c:v>
                </c:pt>
                <c:pt idx="5">
                  <c:v>-1</c:v>
                </c:pt>
                <c:pt idx="6">
                  <c:v>-1</c:v>
                </c:pt>
                <c:pt idx="7">
                  <c:v>0.8020969543800307</c:v>
                </c:pt>
                <c:pt idx="8">
                  <c:v>0.62562181849278553</c:v>
                </c:pt>
                <c:pt idx="9">
                  <c:v>0.64886867058711106</c:v>
                </c:pt>
                <c:pt idx="10">
                  <c:v>0.5688041564287114</c:v>
                </c:pt>
                <c:pt idx="11">
                  <c:v>-1</c:v>
                </c:pt>
                <c:pt idx="12">
                  <c:v>0.67493627449675564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EF1-4DC2-B14F-CAA8ABC3CF92}"/>
            </c:ext>
          </c:extLst>
        </c:ser>
        <c:ser>
          <c:idx val="1"/>
          <c:order val="2"/>
          <c:tx>
            <c:strRef>
              <c:f>'[16F_BACINI_V4_P1_01_large.xlsx]G2B1'!$N$3</c:f>
              <c:strCache>
                <c:ptCount val="1"/>
                <c:pt idx="0">
                  <c:v>soglia = +50%</c:v>
                </c:pt>
              </c:strCache>
            </c:strRef>
          </c:tx>
          <c:spPr>
            <a:ln w="25400">
              <a:solidFill>
                <a:schemeClr val="accent2"/>
              </a:solidFill>
              <a:prstDash val="sysDash"/>
            </a:ln>
          </c:spPr>
          <c:marker>
            <c:symbol val="none"/>
          </c:marker>
          <c:cat>
            <c:strRef>
              <c:f>'[16F_BACINI_V4_P1_01_large.xlsx]G2B1'!$B$18:$B$30</c:f>
              <c:strCache>
                <c:ptCount val="13"/>
                <c:pt idx="0">
                  <c:v>Alimenti
Tono e Vigore</c:v>
                </c:pt>
                <c:pt idx="1">
                  <c:v>Alimenti
Speciali</c:v>
                </c:pt>
                <c:pt idx="2">
                  <c:v>Mondo
Bambino</c:v>
                </c:pt>
                <c:pt idx="3">
                  <c:v>Dermo
Cosmetica</c:v>
                </c:pt>
                <c:pt idx="4">
                  <c:v>Cura
Capelli</c:v>
                </c:pt>
                <c:pt idx="5">
                  <c:v>Igiene
Orale</c:v>
                </c:pt>
                <c:pt idx="6">
                  <c:v>Igiene
Intima</c:v>
                </c:pt>
                <c:pt idx="7">
                  <c:v>Igiene
Corpo</c:v>
                </c:pt>
                <c:pt idx="8">
                  <c:v>Integratori e
Disp. Cura e 
Prevenzione</c:v>
                </c:pt>
                <c:pt idx="9">
                  <c:v>Integratori
Benessere</c:v>
                </c:pt>
                <c:pt idx="10">
                  <c:v>Elettro
medicali</c:v>
                </c:pt>
                <c:pt idx="11">
                  <c:v>Medicazione</c:v>
                </c:pt>
                <c:pt idx="12">
                  <c:v>Veterinaria</c:v>
                </c:pt>
              </c:strCache>
            </c:strRef>
          </c:cat>
          <c:val>
            <c:numRef>
              <c:f>'[16F_BACINI_V4_P1_01_large.xlsx]G2B1'!$N$4:$N$16</c:f>
              <c:numCache>
                <c:formatCode>\+0.0%;\-0.0%</c:formatCode>
                <c:ptCount val="13"/>
                <c:pt idx="0">
                  <c:v>0.33250000000000046</c:v>
                </c:pt>
                <c:pt idx="1">
                  <c:v>0.33250000000000046</c:v>
                </c:pt>
                <c:pt idx="2">
                  <c:v>0.33250000000000046</c:v>
                </c:pt>
                <c:pt idx="3">
                  <c:v>0.33250000000000046</c:v>
                </c:pt>
                <c:pt idx="4">
                  <c:v>0.33250000000000046</c:v>
                </c:pt>
                <c:pt idx="5">
                  <c:v>0.33250000000000046</c:v>
                </c:pt>
                <c:pt idx="6">
                  <c:v>0.33250000000000046</c:v>
                </c:pt>
                <c:pt idx="7">
                  <c:v>0.33250000000000046</c:v>
                </c:pt>
                <c:pt idx="8">
                  <c:v>0.33250000000000046</c:v>
                </c:pt>
                <c:pt idx="9">
                  <c:v>0.33250000000000046</c:v>
                </c:pt>
                <c:pt idx="10">
                  <c:v>0.33250000000000046</c:v>
                </c:pt>
                <c:pt idx="11">
                  <c:v>0.33250000000000046</c:v>
                </c:pt>
                <c:pt idx="12">
                  <c:v>0.33250000000000046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EF1-4DC2-B14F-CAA8ABC3CF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7782016"/>
        <c:axId val="157767936"/>
      </c:lineChart>
      <c:catAx>
        <c:axId val="157735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ln w="25400" cmpd="sng">
            <a:solidFill>
              <a:schemeClr val="tx2"/>
            </a:solidFill>
            <a:prstDash val="solid"/>
          </a:ln>
        </c:spPr>
        <c:txPr>
          <a:bodyPr rot="0" vert="horz" anchor="t" anchorCtr="0"/>
          <a:lstStyle/>
          <a:p>
            <a:pPr>
              <a:defRPr sz="900" b="1"/>
            </a:pPr>
            <a:endParaRPr lang="it-IT"/>
          </a:p>
        </c:txPr>
        <c:crossAx val="157766400"/>
        <c:crosses val="autoZero"/>
        <c:auto val="1"/>
        <c:lblAlgn val="ctr"/>
        <c:lblOffset val="0"/>
        <c:noMultiLvlLbl val="0"/>
      </c:catAx>
      <c:valAx>
        <c:axId val="157766400"/>
        <c:scaling>
          <c:orientation val="minMax"/>
          <c:min val="0"/>
        </c:scaling>
        <c:delete val="0"/>
        <c:axPos val="l"/>
        <c:numFmt formatCode="#,##0" sourceLinked="0"/>
        <c:majorTickMark val="none"/>
        <c:minorTickMark val="none"/>
        <c:tickLblPos val="nextTo"/>
        <c:txPr>
          <a:bodyPr/>
          <a:lstStyle/>
          <a:p>
            <a:pPr>
              <a:defRPr sz="900"/>
            </a:pPr>
            <a:endParaRPr lang="it-IT"/>
          </a:p>
        </c:txPr>
        <c:crossAx val="157735936"/>
        <c:crosses val="autoZero"/>
        <c:crossBetween val="between"/>
      </c:valAx>
      <c:valAx>
        <c:axId val="157767936"/>
        <c:scaling>
          <c:orientation val="minMax"/>
          <c:min val="-0.5"/>
        </c:scaling>
        <c:delete val="0"/>
        <c:axPos val="r"/>
        <c:numFmt formatCode="\+0.0%;\-0.0%" sourceLinked="1"/>
        <c:majorTickMark val="out"/>
        <c:minorTickMark val="in"/>
        <c:tickLblPos val="none"/>
        <c:spPr>
          <a:ln>
            <a:noFill/>
          </a:ln>
        </c:spPr>
        <c:crossAx val="157782016"/>
        <c:crosses val="max"/>
        <c:crossBetween val="between"/>
        <c:majorUnit val="5.0000000000000024E-2"/>
        <c:minorUnit val="1.0000000000000005E-2"/>
      </c:valAx>
      <c:catAx>
        <c:axId val="15778201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157767936"/>
        <c:crosses val="autoZero"/>
        <c:auto val="1"/>
        <c:lblAlgn val="ctr"/>
        <c:lblOffset val="100"/>
        <c:noMultiLvlLbl val="0"/>
      </c:catAx>
      <c:spPr>
        <a:noFill/>
      </c:spPr>
    </c:plotArea>
    <c:legend>
      <c:legendPos val="b"/>
      <c:legendEntry>
        <c:idx val="0"/>
        <c:delete val="1"/>
      </c:legendEntry>
      <c:legendEntry>
        <c:idx val="1"/>
        <c:delete val="1"/>
      </c:legendEntry>
      <c:layout>
        <c:manualLayout>
          <c:xMode val="edge"/>
          <c:yMode val="edge"/>
          <c:x val="1.6446759259259258E-2"/>
          <c:y val="0.89826284722222227"/>
          <c:w val="0.85648564814814809"/>
          <c:h val="8.8258333333333522E-2"/>
        </c:manualLayout>
      </c:layout>
      <c:overlay val="0"/>
      <c:txPr>
        <a:bodyPr/>
        <a:lstStyle/>
        <a:p>
          <a:pPr>
            <a:defRPr sz="1200"/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>
          <a:latin typeface="Arial Narrow" panose="020B0606020202030204" pitchFamily="34" charset="0"/>
        </a:defRPr>
      </a:pPr>
      <a:endParaRPr lang="it-IT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68850429194840068"/>
          <c:y val="9.9305992722756239E-3"/>
          <c:w val="0.31859696446554503"/>
          <c:h val="0.98599707185530538"/>
        </c:manualLayout>
      </c:layout>
      <c:doughnutChart>
        <c:varyColors val="1"/>
        <c:ser>
          <c:idx val="3"/>
          <c:order val="0"/>
          <c:tx>
            <c:strRef>
              <c:f>'[16F_BACINI_V4_P1_01_large.xlsx]SK1B2'!$U$17:$U$19</c:f>
              <c:strCache>
                <c:ptCount val="1"/>
                <c:pt idx="0">
                  <c:v>Farmacie Best Bacino Farmacie Bacino Altre Farmacie</c:v>
                </c:pt>
              </c:strCache>
            </c:strRef>
          </c:tx>
          <c:spPr>
            <a:ln w="508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2"/>
              </a:solidFill>
              <a:ln w="5080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0-196E-4B71-98D5-57757A6BC153}"/>
              </c:ext>
            </c:extLst>
          </c:dPt>
          <c:dPt>
            <c:idx val="1"/>
            <c:bubble3D val="0"/>
            <c:spPr>
              <a:solidFill>
                <a:schemeClr val="tx2"/>
              </a:solidFill>
              <a:ln w="5080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196E-4B71-98D5-57757A6BC153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 w="5080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2-196E-4B71-98D5-57757A6BC153}"/>
              </c:ext>
            </c:extLst>
          </c:dPt>
          <c:dLbls>
            <c:delete val="1"/>
          </c:dLbls>
          <c:cat>
            <c:strRef>
              <c:f>'[16F_BACINI_V4_P1_01_large.xlsx]SK1B2'!$U$17:$U$19</c:f>
              <c:strCache>
                <c:ptCount val="3"/>
                <c:pt idx="0">
                  <c:v>Farmacie Best Bacino</c:v>
                </c:pt>
                <c:pt idx="1">
                  <c:v>Farmacie Bacino</c:v>
                </c:pt>
                <c:pt idx="2">
                  <c:v>Altre Farmacie</c:v>
                </c:pt>
              </c:strCache>
            </c:strRef>
          </c:cat>
          <c:val>
            <c:numRef>
              <c:f>'[16F_BACINI_V4_P1_01_large.xlsx]SK1B2'!$V$17:$V$19</c:f>
              <c:numCache>
                <c:formatCode>#,##0</c:formatCode>
                <c:ptCount val="3"/>
                <c:pt idx="0">
                  <c:v>184</c:v>
                </c:pt>
                <c:pt idx="1">
                  <c:v>1484</c:v>
                </c:pt>
                <c:pt idx="2">
                  <c:v>4873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96E-4B71-98D5-57757A6BC153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214"/>
        <c:holeSize val="71"/>
      </c:doughnutChart>
    </c:plotArea>
    <c:plotVisOnly val="1"/>
    <c:dispBlanksAs val="zero"/>
    <c:showDLblsOverMax val="0"/>
  </c:chart>
  <c:spPr>
    <a:ln>
      <a:noFill/>
    </a:ln>
  </c:spPr>
  <c:txPr>
    <a:bodyPr/>
    <a:lstStyle/>
    <a:p>
      <a:pPr>
        <a:defRPr sz="1100">
          <a:latin typeface="Arial Narrow" panose="020B0606020202030204" pitchFamily="34" charset="0"/>
        </a:defRPr>
      </a:pPr>
      <a:endParaRPr lang="it-IT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289298179204297E-2"/>
          <c:y val="5.4642361111111114E-2"/>
          <c:w val="0.91653960320573313"/>
          <c:h val="0.64553993055555636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'[16F_BACINI_V4_P1_01_large.xlsx]G1B2'!$L$3</c:f>
              <c:strCache>
                <c:ptCount val="1"/>
                <c:pt idx="0">
                  <c:v>diff. Fatt. Media Bacino vs Italia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</c:spPr>
          <c:invertIfNegative val="0"/>
          <c:cat>
            <c:strRef>
              <c:f>'[16F_BACINI_V4_P1_01_large.xlsx]G1B2'!$B$18:$B$30</c:f>
              <c:strCache>
                <c:ptCount val="13"/>
                <c:pt idx="0">
                  <c:v>Alimenti
Tono e Vigore</c:v>
                </c:pt>
                <c:pt idx="1">
                  <c:v>Alimenti
Speciali</c:v>
                </c:pt>
                <c:pt idx="2">
                  <c:v>Mondo
Bambino</c:v>
                </c:pt>
                <c:pt idx="3">
                  <c:v>Dermo
Cosmetica</c:v>
                </c:pt>
                <c:pt idx="4">
                  <c:v>Cura
Capelli</c:v>
                </c:pt>
                <c:pt idx="5">
                  <c:v>Igiene
Orale</c:v>
                </c:pt>
                <c:pt idx="6">
                  <c:v>Igiene
Intima</c:v>
                </c:pt>
                <c:pt idx="7">
                  <c:v>Igiene
Corpo</c:v>
                </c:pt>
                <c:pt idx="8">
                  <c:v>Integratori e
Disp. Cura e 
Prevenzione</c:v>
                </c:pt>
                <c:pt idx="9">
                  <c:v>Integratori
Benessere</c:v>
                </c:pt>
                <c:pt idx="10">
                  <c:v>Elettro
medicali</c:v>
                </c:pt>
                <c:pt idx="11">
                  <c:v>Medicazione</c:v>
                </c:pt>
                <c:pt idx="12">
                  <c:v>Veterinaria</c:v>
                </c:pt>
              </c:strCache>
            </c:strRef>
          </c:cat>
          <c:val>
            <c:numRef>
              <c:f>'[16F_BACINI_V4_P1_01_large.xlsx]G1B2'!$L$4:$L$16</c:f>
              <c:numCache>
                <c:formatCode>\+#,##0;\-#,##0</c:formatCode>
                <c:ptCount val="13"/>
                <c:pt idx="0">
                  <c:v>338.40006096374378</c:v>
                </c:pt>
                <c:pt idx="1">
                  <c:v>-203.64784171792061</c:v>
                </c:pt>
                <c:pt idx="2">
                  <c:v>-3622.2077793472345</c:v>
                </c:pt>
                <c:pt idx="3">
                  <c:v>7027.4742339534314</c:v>
                </c:pt>
                <c:pt idx="4">
                  <c:v>218.06188849949831</c:v>
                </c:pt>
                <c:pt idx="5">
                  <c:v>380.64403951166241</c:v>
                </c:pt>
                <c:pt idx="6">
                  <c:v>-295.17717690136675</c:v>
                </c:pt>
                <c:pt idx="7">
                  <c:v>471.4897497431752</c:v>
                </c:pt>
                <c:pt idx="8">
                  <c:v>3440.2467031748088</c:v>
                </c:pt>
                <c:pt idx="9">
                  <c:v>-1575.625167287908</c:v>
                </c:pt>
                <c:pt idx="10">
                  <c:v>-666.28809422079325</c:v>
                </c:pt>
                <c:pt idx="11">
                  <c:v>-80.781957910614409</c:v>
                </c:pt>
                <c:pt idx="12">
                  <c:v>1227.1269121633122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C2D-4205-848E-45D2357D49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2"/>
        <c:overlap val="-55"/>
        <c:axId val="158000640"/>
        <c:axId val="158002176"/>
      </c:barChart>
      <c:lineChart>
        <c:grouping val="standard"/>
        <c:varyColors val="0"/>
        <c:ser>
          <c:idx val="3"/>
          <c:order val="3"/>
          <c:tx>
            <c:strRef>
              <c:f>'[16F_BACINI_V4_P1_01_large.xlsx]G1B2'!$K$3</c:f>
              <c:strCache>
                <c:ptCount val="1"/>
                <c:pt idx="0">
                  <c:v>diff. Fatt. Media Bacino vs Italia (soglia)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dLbls>
            <c:numFmt formatCode="#,###" sourceLinked="0"/>
            <c:spPr>
              <a:solidFill>
                <a:schemeClr val="bg1">
                  <a:alpha val="70000"/>
                </a:schemeClr>
              </a:solidFill>
              <a:ln w="6350">
                <a:noFill/>
              </a:ln>
            </c:spPr>
            <c:txPr>
              <a:bodyPr/>
              <a:lstStyle/>
              <a:p>
                <a:pPr>
                  <a:defRPr sz="1100" b="1">
                    <a:solidFill>
                      <a:schemeClr val="tx1">
                        <a:lumMod val="85000"/>
                        <a:lumOff val="15000"/>
                      </a:schemeClr>
                    </a:solidFill>
                  </a:defRPr>
                </a:pPr>
                <a:endParaRPr lang="it-I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'[16F_BACINI_V4_P1_01_large.xlsx]G1B2'!$B$18:$B$30</c:f>
              <c:strCache>
                <c:ptCount val="13"/>
                <c:pt idx="0">
                  <c:v>Alimenti
Tono e Vigore</c:v>
                </c:pt>
                <c:pt idx="1">
                  <c:v>Alimenti
Speciali</c:v>
                </c:pt>
                <c:pt idx="2">
                  <c:v>Mondo
Bambino</c:v>
                </c:pt>
                <c:pt idx="3">
                  <c:v>Dermo
Cosmetica</c:v>
                </c:pt>
                <c:pt idx="4">
                  <c:v>Cura
Capelli</c:v>
                </c:pt>
                <c:pt idx="5">
                  <c:v>Igiene
Orale</c:v>
                </c:pt>
                <c:pt idx="6">
                  <c:v>Igiene
Intima</c:v>
                </c:pt>
                <c:pt idx="7">
                  <c:v>Igiene
Corpo</c:v>
                </c:pt>
                <c:pt idx="8">
                  <c:v>Integratori e
Disp. Cura e 
Prevenzione</c:v>
                </c:pt>
                <c:pt idx="9">
                  <c:v>Integratori
Benessere</c:v>
                </c:pt>
                <c:pt idx="10">
                  <c:v>Elettro
medicali</c:v>
                </c:pt>
                <c:pt idx="11">
                  <c:v>Medicazione</c:v>
                </c:pt>
                <c:pt idx="12">
                  <c:v>Veterinaria</c:v>
                </c:pt>
              </c:strCache>
            </c:strRef>
          </c:cat>
          <c:val>
            <c:numRef>
              <c:f>'[16F_BACINI_V4_P1_01_large.xlsx]G1B2'!$K$4:$K$16</c:f>
              <c:numCache>
                <c:formatCode>\+#,##0;\-#,##0</c:formatCode>
                <c:ptCount val="13"/>
                <c:pt idx="0">
                  <c:v>338.40006096374378</c:v>
                </c:pt>
                <c:pt idx="1">
                  <c:v>0</c:v>
                </c:pt>
                <c:pt idx="2">
                  <c:v>0</c:v>
                </c:pt>
                <c:pt idx="3">
                  <c:v>7027.4742339534314</c:v>
                </c:pt>
                <c:pt idx="4">
                  <c:v>218.06188849949831</c:v>
                </c:pt>
                <c:pt idx="5">
                  <c:v>0</c:v>
                </c:pt>
                <c:pt idx="6">
                  <c:v>0</c:v>
                </c:pt>
                <c:pt idx="7">
                  <c:v>471.4897497431752</c:v>
                </c:pt>
                <c:pt idx="8">
                  <c:v>3440.2467031748088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1227.1269121633122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C2D-4205-848E-45D2357D49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8000640"/>
        <c:axId val="158002176"/>
      </c:lineChart>
      <c:lineChart>
        <c:grouping val="standard"/>
        <c:varyColors val="0"/>
        <c:ser>
          <c:idx val="0"/>
          <c:order val="1"/>
          <c:tx>
            <c:strRef>
              <c:f>'[16F_BACINI_V4_P1_01_large.xlsx]G1B2'!$J$3</c:f>
              <c:strCache>
                <c:ptCount val="1"/>
                <c:pt idx="0">
                  <c:v>diff. % Media Bacino vs Italia</c:v>
                </c:pt>
              </c:strCache>
            </c:strRef>
          </c:tx>
          <c:spPr>
            <a:ln>
              <a:noFill/>
            </a:ln>
          </c:spPr>
          <c:marker>
            <c:symbol val="triangle"/>
            <c:size val="20"/>
            <c:spPr>
              <a:solidFill>
                <a:schemeClr val="tx2"/>
              </a:solidFill>
              <a:ln w="19050">
                <a:noFill/>
              </a:ln>
            </c:spPr>
          </c:marker>
          <c:dLbls>
            <c:dLbl>
              <c:idx val="2"/>
              <c:spPr>
                <a:solidFill>
                  <a:schemeClr val="bg1">
                    <a:alpha val="70000"/>
                  </a:schemeClr>
                </a:solidFill>
                <a:ln w="6350">
                  <a:noFill/>
                </a:ln>
              </c:spPr>
              <c:txPr>
                <a:bodyPr/>
                <a:lstStyle/>
                <a:p>
                  <a:pPr>
                    <a:defRPr sz="1100" b="1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defRPr>
                  </a:pPr>
                  <a:endParaRPr lang="it-IT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1C2D-4205-848E-45D2357D497D}"/>
                </c:ext>
              </c:extLst>
            </c:dLbl>
            <c:spPr>
              <a:solidFill>
                <a:schemeClr val="bg1">
                  <a:alpha val="71000"/>
                </a:schemeClr>
              </a:solidFill>
              <a:ln w="6350">
                <a:noFill/>
              </a:ln>
            </c:spPr>
            <c:txPr>
              <a:bodyPr/>
              <a:lstStyle/>
              <a:p>
                <a:pPr>
                  <a:defRPr sz="1100" b="1">
                    <a:solidFill>
                      <a:schemeClr val="tx1">
                        <a:lumMod val="85000"/>
                        <a:lumOff val="15000"/>
                      </a:schemeClr>
                    </a:solidFill>
                  </a:defRPr>
                </a:pPr>
                <a:endParaRPr lang="it-I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'[16F_BACINI_V4_P1_01_large.xlsx]G1B2'!$B$18:$B$30</c:f>
              <c:strCache>
                <c:ptCount val="13"/>
                <c:pt idx="0">
                  <c:v>Alimenti
Tono e Vigore</c:v>
                </c:pt>
                <c:pt idx="1">
                  <c:v>Alimenti
Speciali</c:v>
                </c:pt>
                <c:pt idx="2">
                  <c:v>Mondo
Bambino</c:v>
                </c:pt>
                <c:pt idx="3">
                  <c:v>Dermo
Cosmetica</c:v>
                </c:pt>
                <c:pt idx="4">
                  <c:v>Cura
Capelli</c:v>
                </c:pt>
                <c:pt idx="5">
                  <c:v>Igiene
Orale</c:v>
                </c:pt>
                <c:pt idx="6">
                  <c:v>Igiene
Intima</c:v>
                </c:pt>
                <c:pt idx="7">
                  <c:v>Igiene
Corpo</c:v>
                </c:pt>
                <c:pt idx="8">
                  <c:v>Integratori e
Disp. Cura e 
Prevenzione</c:v>
                </c:pt>
                <c:pt idx="9">
                  <c:v>Integratori
Benessere</c:v>
                </c:pt>
                <c:pt idx="10">
                  <c:v>Elettro
medicali</c:v>
                </c:pt>
                <c:pt idx="11">
                  <c:v>Medicazione</c:v>
                </c:pt>
                <c:pt idx="12">
                  <c:v>Veterinaria</c:v>
                </c:pt>
              </c:strCache>
            </c:strRef>
          </c:cat>
          <c:val>
            <c:numRef>
              <c:f>'[16F_BACINI_V4_P1_01_large.xlsx]G1B2'!$M$4:$M$16</c:f>
              <c:numCache>
                <c:formatCode>\+0.0%;\-0.0%</c:formatCode>
                <c:ptCount val="13"/>
                <c:pt idx="0">
                  <c:v>0.12797142422636854</c:v>
                </c:pt>
                <c:pt idx="1">
                  <c:v>-1</c:v>
                </c:pt>
                <c:pt idx="2">
                  <c:v>-1</c:v>
                </c:pt>
                <c:pt idx="3">
                  <c:v>9.2162665947455064E-2</c:v>
                </c:pt>
                <c:pt idx="4">
                  <c:v>2.0384082557802548E-2</c:v>
                </c:pt>
                <c:pt idx="5">
                  <c:v>-1</c:v>
                </c:pt>
                <c:pt idx="6">
                  <c:v>-1</c:v>
                </c:pt>
                <c:pt idx="7">
                  <c:v>4.6596574551551133E-2</c:v>
                </c:pt>
                <c:pt idx="8">
                  <c:v>2.0684183737257548E-2</c:v>
                </c:pt>
                <c:pt idx="9">
                  <c:v>-1</c:v>
                </c:pt>
                <c:pt idx="10">
                  <c:v>-1</c:v>
                </c:pt>
                <c:pt idx="11">
                  <c:v>-1</c:v>
                </c:pt>
                <c:pt idx="12">
                  <c:v>5.6571570794910535E-2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C2D-4205-848E-45D2357D497D}"/>
            </c:ext>
          </c:extLst>
        </c:ser>
        <c:ser>
          <c:idx val="1"/>
          <c:order val="2"/>
          <c:tx>
            <c:strRef>
              <c:f>'[16F_BACINI_V4_P1_01_large.xlsx]G1B2'!$N$3</c:f>
              <c:strCache>
                <c:ptCount val="1"/>
                <c:pt idx="0">
                  <c:v>soglia = +2%</c:v>
                </c:pt>
              </c:strCache>
            </c:strRef>
          </c:tx>
          <c:spPr>
            <a:ln w="25400">
              <a:solidFill>
                <a:schemeClr val="tx2"/>
              </a:solidFill>
              <a:prstDash val="sysDash"/>
            </a:ln>
          </c:spPr>
          <c:marker>
            <c:symbol val="none"/>
          </c:marker>
          <c:cat>
            <c:strRef>
              <c:f>'[16F_BACINI_V4_P1_01_large.xlsx]G1B2'!$B$18:$B$30</c:f>
              <c:strCache>
                <c:ptCount val="13"/>
                <c:pt idx="0">
                  <c:v>Alimenti
Tono e Vigore</c:v>
                </c:pt>
                <c:pt idx="1">
                  <c:v>Alimenti
Speciali</c:v>
                </c:pt>
                <c:pt idx="2">
                  <c:v>Mondo
Bambino</c:v>
                </c:pt>
                <c:pt idx="3">
                  <c:v>Dermo
Cosmetica</c:v>
                </c:pt>
                <c:pt idx="4">
                  <c:v>Cura
Capelli</c:v>
                </c:pt>
                <c:pt idx="5">
                  <c:v>Igiene
Orale</c:v>
                </c:pt>
                <c:pt idx="6">
                  <c:v>Igiene
Intima</c:v>
                </c:pt>
                <c:pt idx="7">
                  <c:v>Igiene
Corpo</c:v>
                </c:pt>
                <c:pt idx="8">
                  <c:v>Integratori e
Disp. Cura e 
Prevenzione</c:v>
                </c:pt>
                <c:pt idx="9">
                  <c:v>Integratori
Benessere</c:v>
                </c:pt>
                <c:pt idx="10">
                  <c:v>Elettro
medicali</c:v>
                </c:pt>
                <c:pt idx="11">
                  <c:v>Medicazione</c:v>
                </c:pt>
                <c:pt idx="12">
                  <c:v>Veterinaria</c:v>
                </c:pt>
              </c:strCache>
            </c:strRef>
          </c:cat>
          <c:val>
            <c:numRef>
              <c:f>'[16F_BACINI_V4_P1_01_large.xlsx]G1B2'!$N$4:$N$16</c:f>
              <c:numCache>
                <c:formatCode>\+0.0%;\-0.0%</c:formatCode>
                <c:ptCount val="13"/>
                <c:pt idx="0">
                  <c:v>5.0000000000000062E-3</c:v>
                </c:pt>
                <c:pt idx="1">
                  <c:v>5.0000000000000062E-3</c:v>
                </c:pt>
                <c:pt idx="2">
                  <c:v>5.0000000000000062E-3</c:v>
                </c:pt>
                <c:pt idx="3">
                  <c:v>5.0000000000000062E-3</c:v>
                </c:pt>
                <c:pt idx="4">
                  <c:v>5.0000000000000062E-3</c:v>
                </c:pt>
                <c:pt idx="5">
                  <c:v>5.0000000000000062E-3</c:v>
                </c:pt>
                <c:pt idx="6">
                  <c:v>5.0000000000000062E-3</c:v>
                </c:pt>
                <c:pt idx="7">
                  <c:v>5.0000000000000062E-3</c:v>
                </c:pt>
                <c:pt idx="8">
                  <c:v>5.0000000000000062E-3</c:v>
                </c:pt>
                <c:pt idx="9">
                  <c:v>5.0000000000000062E-3</c:v>
                </c:pt>
                <c:pt idx="10">
                  <c:v>5.0000000000000062E-3</c:v>
                </c:pt>
                <c:pt idx="11">
                  <c:v>5.0000000000000062E-3</c:v>
                </c:pt>
                <c:pt idx="12">
                  <c:v>5.0000000000000062E-3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1C2D-4205-848E-45D2357D49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8034176"/>
        <c:axId val="158032640"/>
      </c:lineChart>
      <c:catAx>
        <c:axId val="158000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ln w="25400" cmpd="sng">
            <a:solidFill>
              <a:schemeClr val="accent5"/>
            </a:solidFill>
            <a:prstDash val="solid"/>
          </a:ln>
        </c:spPr>
        <c:txPr>
          <a:bodyPr rot="0" vert="horz" anchor="t" anchorCtr="0"/>
          <a:lstStyle/>
          <a:p>
            <a:pPr>
              <a:defRPr sz="900" b="1"/>
            </a:pPr>
            <a:endParaRPr lang="it-IT"/>
          </a:p>
        </c:txPr>
        <c:crossAx val="158002176"/>
        <c:crosses val="autoZero"/>
        <c:auto val="1"/>
        <c:lblAlgn val="ctr"/>
        <c:lblOffset val="0"/>
        <c:noMultiLvlLbl val="0"/>
      </c:catAx>
      <c:valAx>
        <c:axId val="158002176"/>
        <c:scaling>
          <c:orientation val="minMax"/>
          <c:max val="20000"/>
          <c:min val="-4000"/>
        </c:scaling>
        <c:delete val="0"/>
        <c:axPos val="l"/>
        <c:numFmt formatCode="#,##0" sourceLinked="0"/>
        <c:majorTickMark val="none"/>
        <c:minorTickMark val="none"/>
        <c:tickLblPos val="nextTo"/>
        <c:txPr>
          <a:bodyPr/>
          <a:lstStyle/>
          <a:p>
            <a:pPr>
              <a:defRPr sz="900"/>
            </a:pPr>
            <a:endParaRPr lang="it-IT"/>
          </a:p>
        </c:txPr>
        <c:crossAx val="158000640"/>
        <c:crosses val="autoZero"/>
        <c:crossBetween val="between"/>
      </c:valAx>
      <c:valAx>
        <c:axId val="158032640"/>
        <c:scaling>
          <c:orientation val="minMax"/>
          <c:min val="-0.5"/>
        </c:scaling>
        <c:delete val="0"/>
        <c:axPos val="r"/>
        <c:numFmt formatCode="\+0.0%;\-0.0%" sourceLinked="1"/>
        <c:majorTickMark val="out"/>
        <c:minorTickMark val="in"/>
        <c:tickLblPos val="none"/>
        <c:spPr>
          <a:ln>
            <a:noFill/>
          </a:ln>
        </c:spPr>
        <c:crossAx val="158034176"/>
        <c:crosses val="max"/>
        <c:crossBetween val="between"/>
        <c:majorUnit val="5.0000000000000024E-2"/>
        <c:minorUnit val="1.0000000000000005E-2"/>
      </c:valAx>
      <c:catAx>
        <c:axId val="15803417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158032640"/>
        <c:crosses val="autoZero"/>
        <c:auto val="1"/>
        <c:lblAlgn val="ctr"/>
        <c:lblOffset val="100"/>
        <c:noMultiLvlLbl val="0"/>
      </c:catAx>
      <c:spPr>
        <a:noFill/>
      </c:spPr>
    </c:plotArea>
    <c:legend>
      <c:legendPos val="b"/>
      <c:legendEntry>
        <c:idx val="0"/>
        <c:delete val="1"/>
      </c:legendEntry>
      <c:legendEntry>
        <c:idx val="1"/>
        <c:delete val="1"/>
      </c:legendEntry>
      <c:layout>
        <c:manualLayout>
          <c:xMode val="edge"/>
          <c:yMode val="edge"/>
          <c:x val="7.765287438616441E-3"/>
          <c:y val="0.92031133871113868"/>
          <c:w val="0.98266113308291758"/>
          <c:h val="6.1799827263244102E-2"/>
        </c:manualLayout>
      </c:layout>
      <c:overlay val="0"/>
      <c:txPr>
        <a:bodyPr/>
        <a:lstStyle/>
        <a:p>
          <a:pPr>
            <a:defRPr sz="1200"/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>
          <a:latin typeface="Arial Narrow" panose="020B0606020202030204" pitchFamily="34" charset="0"/>
        </a:defRPr>
      </a:pPr>
      <a:endParaRPr lang="it-IT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289351851851894E-2"/>
          <c:y val="7.5004861111111112E-2"/>
          <c:w val="0.92976875000000014"/>
          <c:h val="0.65163611111111164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'[16F_BACINI_V4_P1_01_large.xlsx]G2B2'!$L$3</c:f>
              <c:strCache>
                <c:ptCount val="1"/>
                <c:pt idx="0">
                  <c:v>diff. Fatt. Best vs Media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</c:spPr>
          <c:invertIfNegative val="0"/>
          <c:cat>
            <c:strRef>
              <c:f>'[16F_BACINI_V4_P1_01_large.xlsx]G2B2'!$B$18:$B$30</c:f>
              <c:strCache>
                <c:ptCount val="13"/>
                <c:pt idx="0">
                  <c:v>Alimenti
Tono e Vigore</c:v>
                </c:pt>
                <c:pt idx="1">
                  <c:v>Alimenti
Speciali</c:v>
                </c:pt>
                <c:pt idx="2">
                  <c:v>Mondo
Bambino</c:v>
                </c:pt>
                <c:pt idx="3">
                  <c:v>Dermo
Cosmetica</c:v>
                </c:pt>
                <c:pt idx="4">
                  <c:v>Cura
Capelli</c:v>
                </c:pt>
                <c:pt idx="5">
                  <c:v>Igiene
Orale</c:v>
                </c:pt>
                <c:pt idx="6">
                  <c:v>Igiene
Intima</c:v>
                </c:pt>
                <c:pt idx="7">
                  <c:v>Igiene
Corpo</c:v>
                </c:pt>
                <c:pt idx="8">
                  <c:v>Integratori e
Disp. Cura e 
Prevenzione</c:v>
                </c:pt>
                <c:pt idx="9">
                  <c:v>Integratori
Benessere</c:v>
                </c:pt>
                <c:pt idx="10">
                  <c:v>Elettro
medicali</c:v>
                </c:pt>
                <c:pt idx="11">
                  <c:v>Medicazione</c:v>
                </c:pt>
                <c:pt idx="12">
                  <c:v>Veterinaria</c:v>
                </c:pt>
              </c:strCache>
            </c:strRef>
          </c:cat>
          <c:val>
            <c:numRef>
              <c:f>'[16F_BACINI_V4_P1_01_large.xlsx]G2B2'!$L$4:$L$16</c:f>
              <c:numCache>
                <c:formatCode>\+#,##0;\-#,##0</c:formatCode>
                <c:ptCount val="13"/>
                <c:pt idx="0">
                  <c:v>1363.4118308453176</c:v>
                </c:pt>
                <c:pt idx="1">
                  <c:v>23307.952386440433</c:v>
                </c:pt>
                <c:pt idx="2">
                  <c:v>10430.696124421283</c:v>
                </c:pt>
                <c:pt idx="3">
                  <c:v>63463.532448389182</c:v>
                </c:pt>
                <c:pt idx="4">
                  <c:v>7205.2845169560005</c:v>
                </c:pt>
                <c:pt idx="5">
                  <c:v>10055.988343342657</c:v>
                </c:pt>
                <c:pt idx="6">
                  <c:v>4435.6192135987039</c:v>
                </c:pt>
                <c:pt idx="7">
                  <c:v>6875.2144662000755</c:v>
                </c:pt>
                <c:pt idx="8">
                  <c:v>99069.202156839921</c:v>
                </c:pt>
                <c:pt idx="9">
                  <c:v>36572.476380278466</c:v>
                </c:pt>
                <c:pt idx="10">
                  <c:v>5122.7736555338306</c:v>
                </c:pt>
                <c:pt idx="11">
                  <c:v>8689.9128408664328</c:v>
                </c:pt>
                <c:pt idx="12">
                  <c:v>11047.749481023933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E8-4B22-BD16-C6AE17F35D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2"/>
        <c:overlap val="-55"/>
        <c:axId val="157892992"/>
        <c:axId val="157894528"/>
      </c:barChart>
      <c:lineChart>
        <c:grouping val="standard"/>
        <c:varyColors val="0"/>
        <c:ser>
          <c:idx val="3"/>
          <c:order val="3"/>
          <c:tx>
            <c:strRef>
              <c:f>'[16F_BACINI_V4_P1_01_large.xlsx]G2B2'!$K$3</c:f>
              <c:strCache>
                <c:ptCount val="1"/>
                <c:pt idx="0">
                  <c:v>diff. Fatt. Best vs Media (soglia)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dLbls>
            <c:dLbl>
              <c:idx val="3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3E8-4B22-BD16-C6AE17F35D06}"/>
                </c:ext>
              </c:extLst>
            </c:dLbl>
            <c:numFmt formatCode="#,###" sourceLinked="0"/>
            <c:spPr>
              <a:solidFill>
                <a:schemeClr val="bg1">
                  <a:alpha val="70000"/>
                </a:schemeClr>
              </a:solidFill>
              <a:ln w="6350">
                <a:noFill/>
              </a:ln>
            </c:spPr>
            <c:txPr>
              <a:bodyPr/>
              <a:lstStyle/>
              <a:p>
                <a:pPr>
                  <a:defRPr sz="1100" b="1">
                    <a:solidFill>
                      <a:schemeClr val="tx1">
                        <a:lumMod val="85000"/>
                        <a:lumOff val="15000"/>
                      </a:schemeClr>
                    </a:solidFill>
                  </a:defRPr>
                </a:pPr>
                <a:endParaRPr lang="it-I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'[16F_BACINI_V4_P1_01_large.xlsx]G2B2'!$B$18:$B$30</c:f>
              <c:strCache>
                <c:ptCount val="13"/>
                <c:pt idx="0">
                  <c:v>Alimenti
Tono e Vigore</c:v>
                </c:pt>
                <c:pt idx="1">
                  <c:v>Alimenti
Speciali</c:v>
                </c:pt>
                <c:pt idx="2">
                  <c:v>Mondo
Bambino</c:v>
                </c:pt>
                <c:pt idx="3">
                  <c:v>Dermo
Cosmetica</c:v>
                </c:pt>
                <c:pt idx="4">
                  <c:v>Cura
Capelli</c:v>
                </c:pt>
                <c:pt idx="5">
                  <c:v>Igiene
Orale</c:v>
                </c:pt>
                <c:pt idx="6">
                  <c:v>Igiene
Intima</c:v>
                </c:pt>
                <c:pt idx="7">
                  <c:v>Igiene
Corpo</c:v>
                </c:pt>
                <c:pt idx="8">
                  <c:v>Integratori e
Disp. Cura e 
Prevenzione</c:v>
                </c:pt>
                <c:pt idx="9">
                  <c:v>Integratori
Benessere</c:v>
                </c:pt>
                <c:pt idx="10">
                  <c:v>Elettro
medicali</c:v>
                </c:pt>
                <c:pt idx="11">
                  <c:v>Medicazione</c:v>
                </c:pt>
                <c:pt idx="12">
                  <c:v>Veterinaria</c:v>
                </c:pt>
              </c:strCache>
            </c:strRef>
          </c:cat>
          <c:val>
            <c:numRef>
              <c:f>'[16F_BACINI_V4_P1_01_large.xlsx]G2B2'!$K$4:$K$16</c:f>
              <c:numCache>
                <c:formatCode>\+#,##0;\-#,##0</c:formatCode>
                <c:ptCount val="13"/>
                <c:pt idx="0">
                  <c:v>0</c:v>
                </c:pt>
                <c:pt idx="1">
                  <c:v>23307.952386440433</c:v>
                </c:pt>
                <c:pt idx="2">
                  <c:v>10430.696124421283</c:v>
                </c:pt>
                <c:pt idx="3">
                  <c:v>63463.532448389182</c:v>
                </c:pt>
                <c:pt idx="4">
                  <c:v>7205.2845169560005</c:v>
                </c:pt>
                <c:pt idx="5">
                  <c:v>0</c:v>
                </c:pt>
                <c:pt idx="6">
                  <c:v>4435.6192135987039</c:v>
                </c:pt>
                <c:pt idx="7">
                  <c:v>6875.2144662000755</c:v>
                </c:pt>
                <c:pt idx="8">
                  <c:v>99069.202156839921</c:v>
                </c:pt>
                <c:pt idx="9">
                  <c:v>36572.476380278466</c:v>
                </c:pt>
                <c:pt idx="10">
                  <c:v>5122.7736555338306</c:v>
                </c:pt>
                <c:pt idx="11">
                  <c:v>0</c:v>
                </c:pt>
                <c:pt idx="12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3E8-4B22-BD16-C6AE17F35D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7892992"/>
        <c:axId val="157894528"/>
      </c:lineChart>
      <c:lineChart>
        <c:grouping val="standard"/>
        <c:varyColors val="0"/>
        <c:ser>
          <c:idx val="0"/>
          <c:order val="1"/>
          <c:tx>
            <c:strRef>
              <c:f>'[16F_BACINI_V4_P1_01_large.xlsx]G2B2'!$J$3</c:f>
              <c:strCache>
                <c:ptCount val="1"/>
                <c:pt idx="0">
                  <c:v>diff. % Best vs Media</c:v>
                </c:pt>
              </c:strCache>
            </c:strRef>
          </c:tx>
          <c:spPr>
            <a:ln>
              <a:noFill/>
            </a:ln>
          </c:spPr>
          <c:marker>
            <c:symbol val="triangle"/>
            <c:size val="20"/>
            <c:spPr>
              <a:solidFill>
                <a:schemeClr val="accent2"/>
              </a:solidFill>
              <a:ln w="19050">
                <a:noFill/>
              </a:ln>
            </c:spPr>
          </c:marker>
          <c:dLbls>
            <c:dLbl>
              <c:idx val="2"/>
              <c:spPr>
                <a:solidFill>
                  <a:schemeClr val="bg1">
                    <a:alpha val="70000"/>
                  </a:schemeClr>
                </a:solidFill>
                <a:ln w="6350">
                  <a:noFill/>
                </a:ln>
              </c:spPr>
              <c:txPr>
                <a:bodyPr/>
                <a:lstStyle/>
                <a:p>
                  <a:pPr>
                    <a:defRPr sz="1100" b="1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defRPr>
                  </a:pPr>
                  <a:endParaRPr lang="it-IT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13E8-4B22-BD16-C6AE17F35D06}"/>
                </c:ext>
              </c:extLst>
            </c:dLbl>
            <c:spPr>
              <a:solidFill>
                <a:schemeClr val="bg1">
                  <a:alpha val="71000"/>
                </a:schemeClr>
              </a:solidFill>
              <a:ln w="6350">
                <a:noFill/>
              </a:ln>
            </c:spPr>
            <c:txPr>
              <a:bodyPr/>
              <a:lstStyle/>
              <a:p>
                <a:pPr>
                  <a:defRPr sz="1100" b="1">
                    <a:solidFill>
                      <a:schemeClr val="tx1">
                        <a:lumMod val="85000"/>
                        <a:lumOff val="15000"/>
                      </a:schemeClr>
                    </a:solidFill>
                  </a:defRPr>
                </a:pPr>
                <a:endParaRPr lang="it-I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'[16F_BACINI_V4_P1_01_large.xlsx]G2B2'!$B$18:$B$30</c:f>
              <c:strCache>
                <c:ptCount val="13"/>
                <c:pt idx="0">
                  <c:v>Alimenti
Tono e Vigore</c:v>
                </c:pt>
                <c:pt idx="1">
                  <c:v>Alimenti
Speciali</c:v>
                </c:pt>
                <c:pt idx="2">
                  <c:v>Mondo
Bambino</c:v>
                </c:pt>
                <c:pt idx="3">
                  <c:v>Dermo
Cosmetica</c:v>
                </c:pt>
                <c:pt idx="4">
                  <c:v>Cura
Capelli</c:v>
                </c:pt>
                <c:pt idx="5">
                  <c:v>Igiene
Orale</c:v>
                </c:pt>
                <c:pt idx="6">
                  <c:v>Igiene
Intima</c:v>
                </c:pt>
                <c:pt idx="7">
                  <c:v>Igiene
Corpo</c:v>
                </c:pt>
                <c:pt idx="8">
                  <c:v>Integratori e
Disp. Cura e 
Prevenzione</c:v>
                </c:pt>
                <c:pt idx="9">
                  <c:v>Integratori
Benessere</c:v>
                </c:pt>
                <c:pt idx="10">
                  <c:v>Elettro
medicali</c:v>
                </c:pt>
                <c:pt idx="11">
                  <c:v>Medicazione</c:v>
                </c:pt>
                <c:pt idx="12">
                  <c:v>Veterinaria</c:v>
                </c:pt>
              </c:strCache>
            </c:strRef>
          </c:cat>
          <c:val>
            <c:numRef>
              <c:f>'[16F_BACINI_V4_P1_01_large.xlsx]G2B2'!$M$4:$M$16</c:f>
              <c:numCache>
                <c:formatCode>\+0.0%;\-0.0%</c:formatCode>
                <c:ptCount val="13"/>
                <c:pt idx="0">
                  <c:v>-1</c:v>
                </c:pt>
                <c:pt idx="1">
                  <c:v>1.411539692805055</c:v>
                </c:pt>
                <c:pt idx="2">
                  <c:v>0.62652635419926939</c:v>
                </c:pt>
                <c:pt idx="3">
                  <c:v>0.76206616881925271</c:v>
                </c:pt>
                <c:pt idx="4">
                  <c:v>0.66008347436902381</c:v>
                </c:pt>
                <c:pt idx="5">
                  <c:v>-1</c:v>
                </c:pt>
                <c:pt idx="6">
                  <c:v>0.5403689036359165</c:v>
                </c:pt>
                <c:pt idx="7">
                  <c:v>0.64921519682090878</c:v>
                </c:pt>
                <c:pt idx="8">
                  <c:v>0.58357419545839817</c:v>
                </c:pt>
                <c:pt idx="9">
                  <c:v>0.62023840876908753</c:v>
                </c:pt>
                <c:pt idx="10">
                  <c:v>0.60071983057223299</c:v>
                </c:pt>
                <c:pt idx="11">
                  <c:v>-1</c:v>
                </c:pt>
                <c:pt idx="12">
                  <c:v>-1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13E8-4B22-BD16-C6AE17F35D06}"/>
            </c:ext>
          </c:extLst>
        </c:ser>
        <c:ser>
          <c:idx val="1"/>
          <c:order val="2"/>
          <c:tx>
            <c:strRef>
              <c:f>'[16F_BACINI_V4_P1_01_large.xlsx]G2B2'!$N$3</c:f>
              <c:strCache>
                <c:ptCount val="1"/>
                <c:pt idx="0">
                  <c:v>soglia = +50%</c:v>
                </c:pt>
              </c:strCache>
            </c:strRef>
          </c:tx>
          <c:spPr>
            <a:ln w="25400">
              <a:solidFill>
                <a:schemeClr val="accent2"/>
              </a:solidFill>
              <a:prstDash val="sysDash"/>
            </a:ln>
          </c:spPr>
          <c:marker>
            <c:symbol val="none"/>
          </c:marker>
          <c:cat>
            <c:strRef>
              <c:f>'[16F_BACINI_V4_P1_01_large.xlsx]G2B2'!$B$18:$B$30</c:f>
              <c:strCache>
                <c:ptCount val="13"/>
                <c:pt idx="0">
                  <c:v>Alimenti
Tono e Vigore</c:v>
                </c:pt>
                <c:pt idx="1">
                  <c:v>Alimenti
Speciali</c:v>
                </c:pt>
                <c:pt idx="2">
                  <c:v>Mondo
Bambino</c:v>
                </c:pt>
                <c:pt idx="3">
                  <c:v>Dermo
Cosmetica</c:v>
                </c:pt>
                <c:pt idx="4">
                  <c:v>Cura
Capelli</c:v>
                </c:pt>
                <c:pt idx="5">
                  <c:v>Igiene
Orale</c:v>
                </c:pt>
                <c:pt idx="6">
                  <c:v>Igiene
Intima</c:v>
                </c:pt>
                <c:pt idx="7">
                  <c:v>Igiene
Corpo</c:v>
                </c:pt>
                <c:pt idx="8">
                  <c:v>Integratori e
Disp. Cura e 
Prevenzione</c:v>
                </c:pt>
                <c:pt idx="9">
                  <c:v>Integratori
Benessere</c:v>
                </c:pt>
                <c:pt idx="10">
                  <c:v>Elettro
medicali</c:v>
                </c:pt>
                <c:pt idx="11">
                  <c:v>Medicazione</c:v>
                </c:pt>
                <c:pt idx="12">
                  <c:v>Veterinaria</c:v>
                </c:pt>
              </c:strCache>
            </c:strRef>
          </c:cat>
          <c:val>
            <c:numRef>
              <c:f>'[16F_BACINI_V4_P1_01_large.xlsx]G2B2'!$N$4:$N$16</c:f>
              <c:numCache>
                <c:formatCode>\+0.0%;\-0.0%</c:formatCode>
                <c:ptCount val="13"/>
                <c:pt idx="0">
                  <c:v>0.33250000000000046</c:v>
                </c:pt>
                <c:pt idx="1">
                  <c:v>0.33250000000000046</c:v>
                </c:pt>
                <c:pt idx="2">
                  <c:v>0.33250000000000046</c:v>
                </c:pt>
                <c:pt idx="3">
                  <c:v>0.33250000000000046</c:v>
                </c:pt>
                <c:pt idx="4">
                  <c:v>0.33250000000000046</c:v>
                </c:pt>
                <c:pt idx="5">
                  <c:v>0.33250000000000046</c:v>
                </c:pt>
                <c:pt idx="6">
                  <c:v>0.33250000000000046</c:v>
                </c:pt>
                <c:pt idx="7">
                  <c:v>0.33250000000000046</c:v>
                </c:pt>
                <c:pt idx="8">
                  <c:v>0.33250000000000046</c:v>
                </c:pt>
                <c:pt idx="9">
                  <c:v>0.33250000000000046</c:v>
                </c:pt>
                <c:pt idx="10">
                  <c:v>0.33250000000000046</c:v>
                </c:pt>
                <c:pt idx="11">
                  <c:v>0.33250000000000046</c:v>
                </c:pt>
                <c:pt idx="12">
                  <c:v>0.33250000000000046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3E8-4B22-BD16-C6AE17F35D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7906048"/>
        <c:axId val="157896064"/>
      </c:lineChart>
      <c:catAx>
        <c:axId val="157892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ln w="25400" cmpd="sng">
            <a:solidFill>
              <a:schemeClr val="tx2"/>
            </a:solidFill>
            <a:prstDash val="solid"/>
          </a:ln>
        </c:spPr>
        <c:txPr>
          <a:bodyPr rot="0" vert="horz" anchor="t" anchorCtr="0"/>
          <a:lstStyle/>
          <a:p>
            <a:pPr>
              <a:defRPr sz="900" b="1"/>
            </a:pPr>
            <a:endParaRPr lang="it-IT"/>
          </a:p>
        </c:txPr>
        <c:crossAx val="157894528"/>
        <c:crosses val="autoZero"/>
        <c:auto val="1"/>
        <c:lblAlgn val="ctr"/>
        <c:lblOffset val="0"/>
        <c:noMultiLvlLbl val="0"/>
      </c:catAx>
      <c:valAx>
        <c:axId val="157894528"/>
        <c:scaling>
          <c:orientation val="minMax"/>
        </c:scaling>
        <c:delete val="0"/>
        <c:axPos val="l"/>
        <c:numFmt formatCode="#,##0" sourceLinked="0"/>
        <c:majorTickMark val="none"/>
        <c:minorTickMark val="none"/>
        <c:tickLblPos val="nextTo"/>
        <c:txPr>
          <a:bodyPr/>
          <a:lstStyle/>
          <a:p>
            <a:pPr>
              <a:defRPr sz="900"/>
            </a:pPr>
            <a:endParaRPr lang="it-IT"/>
          </a:p>
        </c:txPr>
        <c:crossAx val="157892992"/>
        <c:crosses val="autoZero"/>
        <c:crossBetween val="between"/>
      </c:valAx>
      <c:valAx>
        <c:axId val="157896064"/>
        <c:scaling>
          <c:orientation val="minMax"/>
          <c:min val="-0.5"/>
        </c:scaling>
        <c:delete val="0"/>
        <c:axPos val="r"/>
        <c:numFmt formatCode="\+0.0%;\-0.0%" sourceLinked="1"/>
        <c:majorTickMark val="out"/>
        <c:minorTickMark val="in"/>
        <c:tickLblPos val="none"/>
        <c:spPr>
          <a:ln>
            <a:noFill/>
          </a:ln>
        </c:spPr>
        <c:crossAx val="157906048"/>
        <c:crosses val="max"/>
        <c:crossBetween val="between"/>
        <c:majorUnit val="5.0000000000000024E-2"/>
        <c:minorUnit val="1.0000000000000005E-2"/>
      </c:valAx>
      <c:catAx>
        <c:axId val="15790604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157896064"/>
        <c:crosses val="autoZero"/>
        <c:auto val="1"/>
        <c:lblAlgn val="ctr"/>
        <c:lblOffset val="100"/>
        <c:noMultiLvlLbl val="0"/>
      </c:catAx>
      <c:spPr>
        <a:noFill/>
      </c:spPr>
    </c:plotArea>
    <c:legend>
      <c:legendPos val="b"/>
      <c:legendEntry>
        <c:idx val="0"/>
        <c:delete val="1"/>
      </c:legendEntry>
      <c:legendEntry>
        <c:idx val="1"/>
        <c:delete val="1"/>
      </c:legendEntry>
      <c:layout>
        <c:manualLayout>
          <c:xMode val="edge"/>
          <c:yMode val="edge"/>
          <c:x val="1.7916661670911629E-2"/>
          <c:y val="0.92031133871113868"/>
          <c:w val="0.96525877725612574"/>
          <c:h val="6.1799827263244102E-2"/>
        </c:manualLayout>
      </c:layout>
      <c:overlay val="0"/>
      <c:txPr>
        <a:bodyPr/>
        <a:lstStyle/>
        <a:p>
          <a:pPr>
            <a:defRPr sz="1200"/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>
          <a:latin typeface="Arial Narrow" panose="020B0606020202030204" pitchFamily="34" charset="0"/>
        </a:defRPr>
      </a:pPr>
      <a:endParaRPr lang="it-IT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68976346329065363"/>
          <c:y val="9.9305992722756066E-3"/>
          <c:w val="0.31859696446554453"/>
          <c:h val="0.98599707185530538"/>
        </c:manualLayout>
      </c:layout>
      <c:doughnutChart>
        <c:varyColors val="1"/>
        <c:ser>
          <c:idx val="3"/>
          <c:order val="0"/>
          <c:tx>
            <c:strRef>
              <c:f>SK1B1!$U$8:$U$10</c:f>
              <c:strCache>
                <c:ptCount val="3"/>
                <c:pt idx="0">
                  <c:v>Farmacie Best Bacino</c:v>
                </c:pt>
                <c:pt idx="1">
                  <c:v>Farmacie Bacino</c:v>
                </c:pt>
                <c:pt idx="2">
                  <c:v>Altre Farmacie</c:v>
                </c:pt>
              </c:strCache>
            </c:strRef>
          </c:tx>
          <c:spPr>
            <a:ln w="508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2"/>
              </a:solidFill>
              <a:ln w="5080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2A8F-49F7-B462-0B7F5FF24FEE}"/>
              </c:ext>
            </c:extLst>
          </c:dPt>
          <c:dPt>
            <c:idx val="1"/>
            <c:bubble3D val="0"/>
            <c:spPr>
              <a:solidFill>
                <a:schemeClr val="tx2"/>
              </a:solidFill>
              <a:ln w="5080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2A8F-49F7-B462-0B7F5FF24FEE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 w="5080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2A8F-49F7-B462-0B7F5FF24FEE}"/>
              </c:ext>
            </c:extLst>
          </c:dPt>
          <c:dLbls>
            <c:delete val="1"/>
          </c:dLbls>
          <c:cat>
            <c:strRef>
              <c:f>SK1B1!$U$8:$U$10</c:f>
              <c:strCache>
                <c:ptCount val="3"/>
                <c:pt idx="0">
                  <c:v>Farmacie Best Bacino</c:v>
                </c:pt>
                <c:pt idx="1">
                  <c:v>Farmacie Bacino</c:v>
                </c:pt>
                <c:pt idx="2">
                  <c:v>Altre Farmacie</c:v>
                </c:pt>
              </c:strCache>
            </c:strRef>
          </c:cat>
          <c:val>
            <c:numRef>
              <c:f>SK1B1!$V$8:$V$10</c:f>
              <c:numCache>
                <c:formatCode>#,##0</c:formatCode>
                <c:ptCount val="3"/>
                <c:pt idx="0">
                  <c:v>78</c:v>
                </c:pt>
                <c:pt idx="1">
                  <c:v>701</c:v>
                </c:pt>
                <c:pt idx="2">
                  <c:v>5762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A8F-49F7-B462-0B7F5FF24FEE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214"/>
        <c:holeSize val="71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100">
          <a:latin typeface="Arial Narrow" panose="020B0606020202030204" pitchFamily="34" charset="0"/>
        </a:defRPr>
      </a:pPr>
      <a:endParaRPr lang="it-IT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289298179204297E-2"/>
          <c:y val="5.46423611111111E-2"/>
          <c:w val="0.91653960320573313"/>
          <c:h val="0.69845659722222231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G1B1!$L$3</c:f>
              <c:strCache>
                <c:ptCount val="1"/>
                <c:pt idx="0">
                  <c:v>diff. Fatt. Media Bacino vs Italia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</c:spPr>
          <c:invertIfNegative val="0"/>
          <c:cat>
            <c:strRef>
              <c:f>G1B1!$B$18:$B$30</c:f>
              <c:strCache>
                <c:ptCount val="13"/>
                <c:pt idx="0">
                  <c:v>Alimenti
Tono e Vigore</c:v>
                </c:pt>
                <c:pt idx="1">
                  <c:v>Alimenti
Speciali</c:v>
                </c:pt>
                <c:pt idx="2">
                  <c:v>Mondo
Bambino</c:v>
                </c:pt>
                <c:pt idx="3">
                  <c:v>Dermo
Cosmetica</c:v>
                </c:pt>
                <c:pt idx="4">
                  <c:v>Cura
Capelli</c:v>
                </c:pt>
                <c:pt idx="5">
                  <c:v>Igiene
Orale</c:v>
                </c:pt>
                <c:pt idx="6">
                  <c:v>Igiene
Intima</c:v>
                </c:pt>
                <c:pt idx="7">
                  <c:v>Igiene
Corpo</c:v>
                </c:pt>
                <c:pt idx="8">
                  <c:v>Integratori e
Disp. Cura e 
Prevenzione</c:v>
                </c:pt>
                <c:pt idx="9">
                  <c:v>Integratori
Benessere</c:v>
                </c:pt>
                <c:pt idx="10">
                  <c:v>Elettro
medicali</c:v>
                </c:pt>
                <c:pt idx="11">
                  <c:v>Medicazione</c:v>
                </c:pt>
                <c:pt idx="12">
                  <c:v>Veterinaria</c:v>
                </c:pt>
              </c:strCache>
            </c:strRef>
          </c:cat>
          <c:val>
            <c:numRef>
              <c:f>G1B1!$L$4:$L$16</c:f>
              <c:numCache>
                <c:formatCode>\+#,##0;\-#,##0</c:formatCode>
                <c:ptCount val="13"/>
                <c:pt idx="0">
                  <c:v>-71.913729034964945</c:v>
                </c:pt>
                <c:pt idx="1">
                  <c:v>1892.9342622393633</c:v>
                </c:pt>
                <c:pt idx="2">
                  <c:v>3015.7248911057795</c:v>
                </c:pt>
                <c:pt idx="3">
                  <c:v>-9500.4780721782154</c:v>
                </c:pt>
                <c:pt idx="4">
                  <c:v>-1072.6754452240239</c:v>
                </c:pt>
                <c:pt idx="5">
                  <c:v>-1344.8232597337192</c:v>
                </c:pt>
                <c:pt idx="6">
                  <c:v>-173.60778394368026</c:v>
                </c:pt>
                <c:pt idx="7">
                  <c:v>-749.61774197661362</c:v>
                </c:pt>
                <c:pt idx="8">
                  <c:v>-1989.9534642442595</c:v>
                </c:pt>
                <c:pt idx="9">
                  <c:v>1015.8046954372694</c:v>
                </c:pt>
                <c:pt idx="10">
                  <c:v>493.8336433510558</c:v>
                </c:pt>
                <c:pt idx="11">
                  <c:v>665.51924834903184</c:v>
                </c:pt>
                <c:pt idx="12">
                  <c:v>1105.2448677532921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BAB-46E8-8445-894CF7CDB1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2"/>
        <c:overlap val="-55"/>
        <c:axId val="191537536"/>
        <c:axId val="191539072"/>
      </c:barChart>
      <c:lineChart>
        <c:grouping val="standard"/>
        <c:varyColors val="0"/>
        <c:ser>
          <c:idx val="3"/>
          <c:order val="3"/>
          <c:tx>
            <c:strRef>
              <c:f>G1B1!$K$3</c:f>
              <c:strCache>
                <c:ptCount val="1"/>
                <c:pt idx="0">
                  <c:v>diff. Fatt. Media Bacino vs Italia (soglia)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dLbls>
            <c:numFmt formatCode="#,###" sourceLinked="0"/>
            <c:spPr>
              <a:solidFill>
                <a:schemeClr val="bg1">
                  <a:alpha val="70000"/>
                </a:schemeClr>
              </a:solidFill>
              <a:ln w="6350">
                <a:noFill/>
              </a:ln>
            </c:spPr>
            <c:txPr>
              <a:bodyPr/>
              <a:lstStyle/>
              <a:p>
                <a:pPr>
                  <a:defRPr sz="1100" b="1">
                    <a:solidFill>
                      <a:schemeClr val="tx1">
                        <a:lumMod val="85000"/>
                        <a:lumOff val="15000"/>
                      </a:schemeClr>
                    </a:solidFill>
                  </a:defRPr>
                </a:pPr>
                <a:endParaRPr lang="it-I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G1B1!$B$18:$B$30</c:f>
              <c:strCache>
                <c:ptCount val="13"/>
                <c:pt idx="0">
                  <c:v>Alimenti
Tono e Vigore</c:v>
                </c:pt>
                <c:pt idx="1">
                  <c:v>Alimenti
Speciali</c:v>
                </c:pt>
                <c:pt idx="2">
                  <c:v>Mondo
Bambino</c:v>
                </c:pt>
                <c:pt idx="3">
                  <c:v>Dermo
Cosmetica</c:v>
                </c:pt>
                <c:pt idx="4">
                  <c:v>Cura
Capelli</c:v>
                </c:pt>
                <c:pt idx="5">
                  <c:v>Igiene
Orale</c:v>
                </c:pt>
                <c:pt idx="6">
                  <c:v>Igiene
Intima</c:v>
                </c:pt>
                <c:pt idx="7">
                  <c:v>Igiene
Corpo</c:v>
                </c:pt>
                <c:pt idx="8">
                  <c:v>Integratori e
Disp. Cura e 
Prevenzione</c:v>
                </c:pt>
                <c:pt idx="9">
                  <c:v>Integratori
Benessere</c:v>
                </c:pt>
                <c:pt idx="10">
                  <c:v>Elettro
medicali</c:v>
                </c:pt>
                <c:pt idx="11">
                  <c:v>Medicazione</c:v>
                </c:pt>
                <c:pt idx="12">
                  <c:v>Veterinaria</c:v>
                </c:pt>
              </c:strCache>
            </c:strRef>
          </c:cat>
          <c:val>
            <c:numRef>
              <c:f>G1B1!$K$4:$K$16</c:f>
              <c:numCache>
                <c:formatCode>\+#,##0;\-#,##0</c:formatCode>
                <c:ptCount val="13"/>
                <c:pt idx="0">
                  <c:v>0</c:v>
                </c:pt>
                <c:pt idx="1">
                  <c:v>1892.9342622393633</c:v>
                </c:pt>
                <c:pt idx="2">
                  <c:v>3015.7248911057795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493.8336433510558</c:v>
                </c:pt>
                <c:pt idx="11">
                  <c:v>665.51924834903184</c:v>
                </c:pt>
                <c:pt idx="12">
                  <c:v>1105.2448677532921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BAB-46E8-8445-894CF7CDB1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1537536"/>
        <c:axId val="191539072"/>
      </c:lineChart>
      <c:lineChart>
        <c:grouping val="standard"/>
        <c:varyColors val="0"/>
        <c:ser>
          <c:idx val="0"/>
          <c:order val="1"/>
          <c:tx>
            <c:strRef>
              <c:f>G1B1!$J$3</c:f>
              <c:strCache>
                <c:ptCount val="1"/>
                <c:pt idx="0">
                  <c:v>diff. % Media Bacino vs Italia</c:v>
                </c:pt>
              </c:strCache>
            </c:strRef>
          </c:tx>
          <c:spPr>
            <a:ln>
              <a:noFill/>
            </a:ln>
          </c:spPr>
          <c:marker>
            <c:symbol val="triangle"/>
            <c:size val="20"/>
            <c:spPr>
              <a:solidFill>
                <a:schemeClr val="tx2"/>
              </a:solidFill>
              <a:ln w="19050">
                <a:noFill/>
              </a:ln>
            </c:spPr>
          </c:marker>
          <c:dLbls>
            <c:dLbl>
              <c:idx val="2"/>
              <c:spPr>
                <a:solidFill>
                  <a:schemeClr val="bg1">
                    <a:alpha val="70000"/>
                  </a:schemeClr>
                </a:solidFill>
                <a:ln w="6350">
                  <a:noFill/>
                </a:ln>
              </c:spPr>
              <c:txPr>
                <a:bodyPr/>
                <a:lstStyle/>
                <a:p>
                  <a:pPr>
                    <a:defRPr sz="1100" b="1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defRPr>
                  </a:pPr>
                  <a:endParaRPr lang="it-IT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ABAB-46E8-8445-894CF7CDB150}"/>
                </c:ext>
              </c:extLst>
            </c:dLbl>
            <c:spPr>
              <a:solidFill>
                <a:schemeClr val="bg1">
                  <a:alpha val="71000"/>
                </a:schemeClr>
              </a:solidFill>
              <a:ln w="6350">
                <a:noFill/>
              </a:ln>
            </c:spPr>
            <c:txPr>
              <a:bodyPr/>
              <a:lstStyle/>
              <a:p>
                <a:pPr>
                  <a:defRPr sz="1100" b="1">
                    <a:solidFill>
                      <a:schemeClr val="tx1">
                        <a:lumMod val="85000"/>
                        <a:lumOff val="15000"/>
                      </a:schemeClr>
                    </a:solidFill>
                  </a:defRPr>
                </a:pPr>
                <a:endParaRPr lang="it-I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G1B1!$B$18:$B$30</c:f>
              <c:strCache>
                <c:ptCount val="13"/>
                <c:pt idx="0">
                  <c:v>Alimenti
Tono e Vigore</c:v>
                </c:pt>
                <c:pt idx="1">
                  <c:v>Alimenti
Speciali</c:v>
                </c:pt>
                <c:pt idx="2">
                  <c:v>Mondo
Bambino</c:v>
                </c:pt>
                <c:pt idx="3">
                  <c:v>Dermo
Cosmetica</c:v>
                </c:pt>
                <c:pt idx="4">
                  <c:v>Cura
Capelli</c:v>
                </c:pt>
                <c:pt idx="5">
                  <c:v>Igiene
Orale</c:v>
                </c:pt>
                <c:pt idx="6">
                  <c:v>Igiene
Intima</c:v>
                </c:pt>
                <c:pt idx="7">
                  <c:v>Igiene
Corpo</c:v>
                </c:pt>
                <c:pt idx="8">
                  <c:v>Integratori e
Disp. Cura e 
Prevenzione</c:v>
                </c:pt>
                <c:pt idx="9">
                  <c:v>Integratori
Benessere</c:v>
                </c:pt>
                <c:pt idx="10">
                  <c:v>Elettro
medicali</c:v>
                </c:pt>
                <c:pt idx="11">
                  <c:v>Medicazione</c:v>
                </c:pt>
                <c:pt idx="12">
                  <c:v>Veterinaria</c:v>
                </c:pt>
              </c:strCache>
            </c:strRef>
          </c:cat>
          <c:val>
            <c:numRef>
              <c:f>G1B1!$M$4:$M$16</c:f>
              <c:numCache>
                <c:formatCode>\+0.0%;\-0.0%</c:formatCode>
                <c:ptCount val="13"/>
                <c:pt idx="0">
                  <c:v>-1</c:v>
                </c:pt>
                <c:pt idx="1">
                  <c:v>0.11324032577307364</c:v>
                </c:pt>
                <c:pt idx="2">
                  <c:v>0.14877287685503648</c:v>
                </c:pt>
                <c:pt idx="3">
                  <c:v>-1</c:v>
                </c:pt>
                <c:pt idx="4">
                  <c:v>-1</c:v>
                </c:pt>
                <c:pt idx="5">
                  <c:v>-1</c:v>
                </c:pt>
                <c:pt idx="6">
                  <c:v>-1</c:v>
                </c:pt>
                <c:pt idx="7">
                  <c:v>-1</c:v>
                </c:pt>
                <c:pt idx="8">
                  <c:v>-1</c:v>
                </c:pt>
                <c:pt idx="9">
                  <c:v>-1</c:v>
                </c:pt>
                <c:pt idx="10">
                  <c:v>5.3712522042149269E-2</c:v>
                </c:pt>
                <c:pt idx="11">
                  <c:v>3.7746455371137966E-2</c:v>
                </c:pt>
                <c:pt idx="12">
                  <c:v>5.0952707223729909E-2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BAB-46E8-8445-894CF7CDB150}"/>
            </c:ext>
          </c:extLst>
        </c:ser>
        <c:ser>
          <c:idx val="1"/>
          <c:order val="2"/>
          <c:tx>
            <c:strRef>
              <c:f>G1B1!$N$3</c:f>
              <c:strCache>
                <c:ptCount val="1"/>
                <c:pt idx="0">
                  <c:v>soglia = +2%</c:v>
                </c:pt>
              </c:strCache>
            </c:strRef>
          </c:tx>
          <c:spPr>
            <a:ln w="25400">
              <a:solidFill>
                <a:schemeClr val="tx2"/>
              </a:solidFill>
              <a:prstDash val="sysDash"/>
            </a:ln>
          </c:spPr>
          <c:marker>
            <c:symbol val="none"/>
          </c:marker>
          <c:cat>
            <c:strRef>
              <c:f>G1B1!$B$18:$B$30</c:f>
              <c:strCache>
                <c:ptCount val="13"/>
                <c:pt idx="0">
                  <c:v>Alimenti
Tono e Vigore</c:v>
                </c:pt>
                <c:pt idx="1">
                  <c:v>Alimenti
Speciali</c:v>
                </c:pt>
                <c:pt idx="2">
                  <c:v>Mondo
Bambino</c:v>
                </c:pt>
                <c:pt idx="3">
                  <c:v>Dermo
Cosmetica</c:v>
                </c:pt>
                <c:pt idx="4">
                  <c:v>Cura
Capelli</c:v>
                </c:pt>
                <c:pt idx="5">
                  <c:v>Igiene
Orale</c:v>
                </c:pt>
                <c:pt idx="6">
                  <c:v>Igiene
Intima</c:v>
                </c:pt>
                <c:pt idx="7">
                  <c:v>Igiene
Corpo</c:v>
                </c:pt>
                <c:pt idx="8">
                  <c:v>Integratori e
Disp. Cura e 
Prevenzione</c:v>
                </c:pt>
                <c:pt idx="9">
                  <c:v>Integratori
Benessere</c:v>
                </c:pt>
                <c:pt idx="10">
                  <c:v>Elettro
medicali</c:v>
                </c:pt>
                <c:pt idx="11">
                  <c:v>Medicazione</c:v>
                </c:pt>
                <c:pt idx="12">
                  <c:v>Veterinaria</c:v>
                </c:pt>
              </c:strCache>
            </c:strRef>
          </c:cat>
          <c:val>
            <c:numRef>
              <c:f>G1B1!$N$4:$N$16</c:f>
              <c:numCache>
                <c:formatCode>\+0.0%;\-0.0%</c:formatCode>
                <c:ptCount val="13"/>
                <c:pt idx="0">
                  <c:v>5.000000000000001E-3</c:v>
                </c:pt>
                <c:pt idx="1">
                  <c:v>5.000000000000001E-3</c:v>
                </c:pt>
                <c:pt idx="2">
                  <c:v>5.000000000000001E-3</c:v>
                </c:pt>
                <c:pt idx="3">
                  <c:v>5.000000000000001E-3</c:v>
                </c:pt>
                <c:pt idx="4">
                  <c:v>5.000000000000001E-3</c:v>
                </c:pt>
                <c:pt idx="5">
                  <c:v>5.000000000000001E-3</c:v>
                </c:pt>
                <c:pt idx="6">
                  <c:v>5.000000000000001E-3</c:v>
                </c:pt>
                <c:pt idx="7">
                  <c:v>5.000000000000001E-3</c:v>
                </c:pt>
                <c:pt idx="8">
                  <c:v>5.000000000000001E-3</c:v>
                </c:pt>
                <c:pt idx="9">
                  <c:v>5.000000000000001E-3</c:v>
                </c:pt>
                <c:pt idx="10">
                  <c:v>5.000000000000001E-3</c:v>
                </c:pt>
                <c:pt idx="11">
                  <c:v>5.000000000000001E-3</c:v>
                </c:pt>
                <c:pt idx="12">
                  <c:v>5.000000000000001E-3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ABAB-46E8-8445-894CF7CDB1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1595648"/>
        <c:axId val="191540608"/>
      </c:lineChart>
      <c:catAx>
        <c:axId val="191537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ln w="25400" cmpd="sng">
            <a:solidFill>
              <a:schemeClr val="accent5"/>
            </a:solidFill>
            <a:prstDash val="solid"/>
          </a:ln>
        </c:spPr>
        <c:txPr>
          <a:bodyPr rot="0" vert="horz" anchor="t" anchorCtr="0"/>
          <a:lstStyle/>
          <a:p>
            <a:pPr>
              <a:defRPr sz="900" b="1"/>
            </a:pPr>
            <a:endParaRPr lang="it-IT"/>
          </a:p>
        </c:txPr>
        <c:crossAx val="191539072"/>
        <c:crosses val="autoZero"/>
        <c:auto val="1"/>
        <c:lblAlgn val="ctr"/>
        <c:lblOffset val="0"/>
        <c:noMultiLvlLbl val="0"/>
      </c:catAx>
      <c:valAx>
        <c:axId val="191539072"/>
        <c:scaling>
          <c:orientation val="minMax"/>
          <c:max val="10000"/>
        </c:scaling>
        <c:delete val="0"/>
        <c:axPos val="l"/>
        <c:numFmt formatCode="#,##0" sourceLinked="0"/>
        <c:majorTickMark val="none"/>
        <c:minorTickMark val="none"/>
        <c:tickLblPos val="nextTo"/>
        <c:txPr>
          <a:bodyPr/>
          <a:lstStyle/>
          <a:p>
            <a:pPr>
              <a:defRPr sz="900"/>
            </a:pPr>
            <a:endParaRPr lang="it-IT"/>
          </a:p>
        </c:txPr>
        <c:crossAx val="191537536"/>
        <c:crosses val="autoZero"/>
        <c:crossBetween val="between"/>
      </c:valAx>
      <c:valAx>
        <c:axId val="191540608"/>
        <c:scaling>
          <c:orientation val="minMax"/>
          <c:min val="-0.5"/>
        </c:scaling>
        <c:delete val="0"/>
        <c:axPos val="r"/>
        <c:numFmt formatCode="\+0.0%;\-0.0%" sourceLinked="1"/>
        <c:majorTickMark val="none"/>
        <c:minorTickMark val="none"/>
        <c:tickLblPos val="none"/>
        <c:spPr>
          <a:ln>
            <a:noFill/>
          </a:ln>
        </c:spPr>
        <c:crossAx val="191595648"/>
        <c:crosses val="max"/>
        <c:crossBetween val="between"/>
        <c:majorUnit val="5.000000000000001E-2"/>
        <c:minorUnit val="1.0000000000000002E-2"/>
      </c:valAx>
      <c:catAx>
        <c:axId val="19159564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1540608"/>
        <c:crosses val="autoZero"/>
        <c:auto val="1"/>
        <c:lblAlgn val="ctr"/>
        <c:lblOffset val="100"/>
        <c:noMultiLvlLbl val="0"/>
      </c:catAx>
      <c:spPr>
        <a:noFill/>
      </c:spPr>
    </c:plotArea>
    <c:legend>
      <c:legendPos val="b"/>
      <c:legendEntry>
        <c:idx val="0"/>
        <c:delete val="1"/>
      </c:legendEntry>
      <c:legendEntry>
        <c:idx val="1"/>
        <c:delete val="1"/>
      </c:legendEntry>
      <c:layout>
        <c:manualLayout>
          <c:xMode val="edge"/>
          <c:yMode val="edge"/>
          <c:x val="7.765287438616441E-3"/>
          <c:y val="0.92031133871113935"/>
          <c:w val="0.98266113308291758"/>
          <c:h val="6.1799827263244088E-2"/>
        </c:manualLayout>
      </c:layout>
      <c:overlay val="0"/>
      <c:txPr>
        <a:bodyPr/>
        <a:lstStyle/>
        <a:p>
          <a:pPr>
            <a:defRPr sz="1200"/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>
          <a:latin typeface="Arial Narrow" panose="020B0606020202030204" pitchFamily="34" charset="0"/>
        </a:defRPr>
      </a:pPr>
      <a:endParaRPr lang="it-IT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289298179204297E-2"/>
          <c:y val="5.46423611111111E-2"/>
          <c:w val="0.91653960320573313"/>
          <c:h val="0.69845659722222231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G2B1!$L$3</c:f>
              <c:strCache>
                <c:ptCount val="1"/>
                <c:pt idx="0">
                  <c:v>diff. Fatt. Best vs Media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</c:spPr>
          <c:invertIfNegative val="0"/>
          <c:cat>
            <c:strRef>
              <c:f>G2B1!$B$18:$B$30</c:f>
              <c:strCache>
                <c:ptCount val="13"/>
                <c:pt idx="0">
                  <c:v>Alimenti
Tono e Vigore</c:v>
                </c:pt>
                <c:pt idx="1">
                  <c:v>Alimenti
Speciali</c:v>
                </c:pt>
                <c:pt idx="2">
                  <c:v>Mondo
Bambino</c:v>
                </c:pt>
                <c:pt idx="3">
                  <c:v>Dermo
Cosmetica</c:v>
                </c:pt>
                <c:pt idx="4">
                  <c:v>Cura
Capelli</c:v>
                </c:pt>
                <c:pt idx="5">
                  <c:v>Igiene
Orale</c:v>
                </c:pt>
                <c:pt idx="6">
                  <c:v>Igiene
Intima</c:v>
                </c:pt>
                <c:pt idx="7">
                  <c:v>Igiene
Corpo</c:v>
                </c:pt>
                <c:pt idx="8">
                  <c:v>Integratori e
Disp. Cura e 
Prevenzione</c:v>
                </c:pt>
                <c:pt idx="9">
                  <c:v>Integratori
Benessere</c:v>
                </c:pt>
                <c:pt idx="10">
                  <c:v>Elettro
medicali</c:v>
                </c:pt>
                <c:pt idx="11">
                  <c:v>Medicazione</c:v>
                </c:pt>
                <c:pt idx="12">
                  <c:v>Veterinaria</c:v>
                </c:pt>
              </c:strCache>
            </c:strRef>
          </c:cat>
          <c:val>
            <c:numRef>
              <c:f>G2B1!$L$4:$L$16</c:f>
              <c:numCache>
                <c:formatCode>\+#,##0;\-#,##0</c:formatCode>
                <c:ptCount val="13"/>
                <c:pt idx="0">
                  <c:v>1040.9369968055657</c:v>
                </c:pt>
                <c:pt idx="1">
                  <c:v>18661.728980086256</c:v>
                </c:pt>
                <c:pt idx="2">
                  <c:v>11434.668372864635</c:v>
                </c:pt>
                <c:pt idx="3">
                  <c:v>49164.447665613363</c:v>
                </c:pt>
                <c:pt idx="4">
                  <c:v>5764.0393912313502</c:v>
                </c:pt>
                <c:pt idx="5">
                  <c:v>5746.8507192324287</c:v>
                </c:pt>
                <c:pt idx="6">
                  <c:v>2932.3414252954171</c:v>
                </c:pt>
                <c:pt idx="7">
                  <c:v>5599.9553054672415</c:v>
                </c:pt>
                <c:pt idx="8">
                  <c:v>85912.36169020104</c:v>
                </c:pt>
                <c:pt idx="9">
                  <c:v>34281.386857575533</c:v>
                </c:pt>
                <c:pt idx="10">
                  <c:v>5672.5043013231898</c:v>
                </c:pt>
                <c:pt idx="11">
                  <c:v>6738.3262541719996</c:v>
                </c:pt>
                <c:pt idx="12">
                  <c:v>11318.937970807405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DDD-4CA8-BDF6-FDEAB77ECE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2"/>
        <c:overlap val="-55"/>
        <c:axId val="191537536"/>
        <c:axId val="191539072"/>
      </c:barChart>
      <c:lineChart>
        <c:grouping val="standard"/>
        <c:varyColors val="0"/>
        <c:ser>
          <c:idx val="3"/>
          <c:order val="3"/>
          <c:tx>
            <c:strRef>
              <c:f>G2B1!$K$3</c:f>
              <c:strCache>
                <c:ptCount val="1"/>
                <c:pt idx="0">
                  <c:v>diff. Fatt. Best vs Media (soglia)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dLbls>
            <c:numFmt formatCode="#,###" sourceLinked="0"/>
            <c:spPr>
              <a:solidFill>
                <a:schemeClr val="bg1">
                  <a:alpha val="70000"/>
                </a:schemeClr>
              </a:solidFill>
              <a:ln w="6350">
                <a:noFill/>
              </a:ln>
            </c:spPr>
            <c:txPr>
              <a:bodyPr/>
              <a:lstStyle/>
              <a:p>
                <a:pPr>
                  <a:defRPr sz="1100" b="1">
                    <a:solidFill>
                      <a:schemeClr val="tx1">
                        <a:lumMod val="85000"/>
                        <a:lumOff val="15000"/>
                      </a:schemeClr>
                    </a:solidFill>
                  </a:defRPr>
                </a:pPr>
                <a:endParaRPr lang="it-I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G2B1!$B$18:$B$30</c:f>
              <c:strCache>
                <c:ptCount val="13"/>
                <c:pt idx="0">
                  <c:v>Alimenti
Tono e Vigore</c:v>
                </c:pt>
                <c:pt idx="1">
                  <c:v>Alimenti
Speciali</c:v>
                </c:pt>
                <c:pt idx="2">
                  <c:v>Mondo
Bambino</c:v>
                </c:pt>
                <c:pt idx="3">
                  <c:v>Dermo
Cosmetica</c:v>
                </c:pt>
                <c:pt idx="4">
                  <c:v>Cura
Capelli</c:v>
                </c:pt>
                <c:pt idx="5">
                  <c:v>Igiene
Orale</c:v>
                </c:pt>
                <c:pt idx="6">
                  <c:v>Igiene
Intima</c:v>
                </c:pt>
                <c:pt idx="7">
                  <c:v>Igiene
Corpo</c:v>
                </c:pt>
                <c:pt idx="8">
                  <c:v>Integratori e
Disp. Cura e 
Prevenzione</c:v>
                </c:pt>
                <c:pt idx="9">
                  <c:v>Integratori
Benessere</c:v>
                </c:pt>
                <c:pt idx="10">
                  <c:v>Elettro
medicali</c:v>
                </c:pt>
                <c:pt idx="11">
                  <c:v>Medicazione</c:v>
                </c:pt>
                <c:pt idx="12">
                  <c:v>Veterinaria</c:v>
                </c:pt>
              </c:strCache>
            </c:strRef>
          </c:cat>
          <c:val>
            <c:numRef>
              <c:f>G2B1!$K$4:$K$16</c:f>
              <c:numCache>
                <c:formatCode>\+#,##0;\-#,##0</c:formatCode>
                <c:ptCount val="13"/>
                <c:pt idx="0">
                  <c:v>0</c:v>
                </c:pt>
                <c:pt idx="1">
                  <c:v>18661.728980086256</c:v>
                </c:pt>
                <c:pt idx="2">
                  <c:v>0</c:v>
                </c:pt>
                <c:pt idx="3">
                  <c:v>49164.447665613363</c:v>
                </c:pt>
                <c:pt idx="4">
                  <c:v>5764.0393912313502</c:v>
                </c:pt>
                <c:pt idx="5">
                  <c:v>0</c:v>
                </c:pt>
                <c:pt idx="6">
                  <c:v>0</c:v>
                </c:pt>
                <c:pt idx="7">
                  <c:v>5599.9553054672415</c:v>
                </c:pt>
                <c:pt idx="8">
                  <c:v>85912.36169020104</c:v>
                </c:pt>
                <c:pt idx="9">
                  <c:v>34281.386857575533</c:v>
                </c:pt>
                <c:pt idx="10">
                  <c:v>5672.5043013231898</c:v>
                </c:pt>
                <c:pt idx="11">
                  <c:v>0</c:v>
                </c:pt>
                <c:pt idx="12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DDD-4CA8-BDF6-FDEAB77ECE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1537536"/>
        <c:axId val="191539072"/>
      </c:lineChart>
      <c:lineChart>
        <c:grouping val="standard"/>
        <c:varyColors val="0"/>
        <c:ser>
          <c:idx val="0"/>
          <c:order val="1"/>
          <c:tx>
            <c:strRef>
              <c:f>G2B1!$J$3</c:f>
              <c:strCache>
                <c:ptCount val="1"/>
                <c:pt idx="0">
                  <c:v>diff. % Best vs Media</c:v>
                </c:pt>
              </c:strCache>
            </c:strRef>
          </c:tx>
          <c:spPr>
            <a:ln>
              <a:noFill/>
            </a:ln>
          </c:spPr>
          <c:marker>
            <c:symbol val="triangle"/>
            <c:size val="20"/>
            <c:spPr>
              <a:solidFill>
                <a:schemeClr val="accent2"/>
              </a:solidFill>
              <a:ln w="19050">
                <a:noFill/>
              </a:ln>
            </c:spPr>
          </c:marker>
          <c:dLbls>
            <c:dLbl>
              <c:idx val="2"/>
              <c:spPr>
                <a:solidFill>
                  <a:schemeClr val="bg1">
                    <a:alpha val="70000"/>
                  </a:schemeClr>
                </a:solidFill>
                <a:ln w="6350">
                  <a:noFill/>
                </a:ln>
              </c:spPr>
              <c:txPr>
                <a:bodyPr/>
                <a:lstStyle/>
                <a:p>
                  <a:pPr>
                    <a:defRPr sz="1100" b="1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defRPr>
                  </a:pPr>
                  <a:endParaRPr lang="it-IT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CDDD-4CA8-BDF6-FDEAB77ECECB}"/>
                </c:ext>
              </c:extLst>
            </c:dLbl>
            <c:spPr>
              <a:solidFill>
                <a:schemeClr val="bg1">
                  <a:alpha val="71000"/>
                </a:schemeClr>
              </a:solidFill>
              <a:ln w="6350">
                <a:noFill/>
              </a:ln>
            </c:spPr>
            <c:txPr>
              <a:bodyPr/>
              <a:lstStyle/>
              <a:p>
                <a:pPr>
                  <a:defRPr sz="1100" b="1">
                    <a:solidFill>
                      <a:schemeClr val="tx1">
                        <a:lumMod val="85000"/>
                        <a:lumOff val="15000"/>
                      </a:schemeClr>
                    </a:solidFill>
                  </a:defRPr>
                </a:pPr>
                <a:endParaRPr lang="it-I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G2B1!$B$18:$B$30</c:f>
              <c:strCache>
                <c:ptCount val="13"/>
                <c:pt idx="0">
                  <c:v>Alimenti
Tono e Vigore</c:v>
                </c:pt>
                <c:pt idx="1">
                  <c:v>Alimenti
Speciali</c:v>
                </c:pt>
                <c:pt idx="2">
                  <c:v>Mondo
Bambino</c:v>
                </c:pt>
                <c:pt idx="3">
                  <c:v>Dermo
Cosmetica</c:v>
                </c:pt>
                <c:pt idx="4">
                  <c:v>Cura
Capelli</c:v>
                </c:pt>
                <c:pt idx="5">
                  <c:v>Igiene
Orale</c:v>
                </c:pt>
                <c:pt idx="6">
                  <c:v>Igiene
Intima</c:v>
                </c:pt>
                <c:pt idx="7">
                  <c:v>Igiene
Corpo</c:v>
                </c:pt>
                <c:pt idx="8">
                  <c:v>Integratori e
Disp. Cura e 
Prevenzione</c:v>
                </c:pt>
                <c:pt idx="9">
                  <c:v>Integratori
Benessere</c:v>
                </c:pt>
                <c:pt idx="10">
                  <c:v>Elettro
medicali</c:v>
                </c:pt>
                <c:pt idx="11">
                  <c:v>Medicazione</c:v>
                </c:pt>
                <c:pt idx="12">
                  <c:v>Veterinaria</c:v>
                </c:pt>
              </c:strCache>
            </c:strRef>
          </c:cat>
          <c:val>
            <c:numRef>
              <c:f>G2B1!$M$4:$M$16</c:f>
              <c:numCache>
                <c:formatCode>\+0.0%;\-0.0%</c:formatCode>
                <c:ptCount val="13"/>
                <c:pt idx="0">
                  <c:v>-1</c:v>
                </c:pt>
                <c:pt idx="1">
                  <c:v>1.002832791069729</c:v>
                </c:pt>
                <c:pt idx="2">
                  <c:v>-1</c:v>
                </c:pt>
                <c:pt idx="3">
                  <c:v>0.73654281238256658</c:v>
                </c:pt>
                <c:pt idx="4">
                  <c:v>0.5988624898260666</c:v>
                </c:pt>
                <c:pt idx="5">
                  <c:v>-1</c:v>
                </c:pt>
                <c:pt idx="6">
                  <c:v>-1</c:v>
                </c:pt>
                <c:pt idx="7">
                  <c:v>0.59771544971791069</c:v>
                </c:pt>
                <c:pt idx="8">
                  <c:v>0.52279554011357465</c:v>
                </c:pt>
                <c:pt idx="9">
                  <c:v>0.55690819687483462</c:v>
                </c:pt>
                <c:pt idx="10">
                  <c:v>0.58552785981386757</c:v>
                </c:pt>
                <c:pt idx="11">
                  <c:v>-1</c:v>
                </c:pt>
                <c:pt idx="12">
                  <c:v>-1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DDD-4CA8-BDF6-FDEAB77ECECB}"/>
            </c:ext>
          </c:extLst>
        </c:ser>
        <c:ser>
          <c:idx val="1"/>
          <c:order val="2"/>
          <c:tx>
            <c:strRef>
              <c:f>G2B1!$N$3</c:f>
              <c:strCache>
                <c:ptCount val="1"/>
                <c:pt idx="0">
                  <c:v>soglia = +50%</c:v>
                </c:pt>
              </c:strCache>
            </c:strRef>
          </c:tx>
          <c:spPr>
            <a:ln w="25400">
              <a:solidFill>
                <a:schemeClr val="accent2"/>
              </a:solidFill>
              <a:prstDash val="sysDash"/>
            </a:ln>
          </c:spPr>
          <c:marker>
            <c:symbol val="none"/>
          </c:marker>
          <c:cat>
            <c:strRef>
              <c:f>G2B1!$B$18:$B$30</c:f>
              <c:strCache>
                <c:ptCount val="13"/>
                <c:pt idx="0">
                  <c:v>Alimenti
Tono e Vigore</c:v>
                </c:pt>
                <c:pt idx="1">
                  <c:v>Alimenti
Speciali</c:v>
                </c:pt>
                <c:pt idx="2">
                  <c:v>Mondo
Bambino</c:v>
                </c:pt>
                <c:pt idx="3">
                  <c:v>Dermo
Cosmetica</c:v>
                </c:pt>
                <c:pt idx="4">
                  <c:v>Cura
Capelli</c:v>
                </c:pt>
                <c:pt idx="5">
                  <c:v>Igiene
Orale</c:v>
                </c:pt>
                <c:pt idx="6">
                  <c:v>Igiene
Intima</c:v>
                </c:pt>
                <c:pt idx="7">
                  <c:v>Igiene
Corpo</c:v>
                </c:pt>
                <c:pt idx="8">
                  <c:v>Integratori e
Disp. Cura e 
Prevenzione</c:v>
                </c:pt>
                <c:pt idx="9">
                  <c:v>Integratori
Benessere</c:v>
                </c:pt>
                <c:pt idx="10">
                  <c:v>Elettro
medicali</c:v>
                </c:pt>
                <c:pt idx="11">
                  <c:v>Medicazione</c:v>
                </c:pt>
                <c:pt idx="12">
                  <c:v>Veterinaria</c:v>
                </c:pt>
              </c:strCache>
            </c:strRef>
          </c:cat>
          <c:val>
            <c:numRef>
              <c:f>G2B1!$N$4:$N$16</c:f>
              <c:numCache>
                <c:formatCode>\+0.0%;\-0.0%</c:formatCode>
                <c:ptCount val="13"/>
                <c:pt idx="0">
                  <c:v>0.33250000000000002</c:v>
                </c:pt>
                <c:pt idx="1">
                  <c:v>0.33250000000000002</c:v>
                </c:pt>
                <c:pt idx="2">
                  <c:v>0.33250000000000002</c:v>
                </c:pt>
                <c:pt idx="3">
                  <c:v>0.33250000000000002</c:v>
                </c:pt>
                <c:pt idx="4">
                  <c:v>0.33250000000000002</c:v>
                </c:pt>
                <c:pt idx="5">
                  <c:v>0.33250000000000002</c:v>
                </c:pt>
                <c:pt idx="6">
                  <c:v>0.33250000000000002</c:v>
                </c:pt>
                <c:pt idx="7">
                  <c:v>0.33250000000000002</c:v>
                </c:pt>
                <c:pt idx="8">
                  <c:v>0.33250000000000002</c:v>
                </c:pt>
                <c:pt idx="9">
                  <c:v>0.33250000000000002</c:v>
                </c:pt>
                <c:pt idx="10">
                  <c:v>0.33250000000000002</c:v>
                </c:pt>
                <c:pt idx="11">
                  <c:v>0.33250000000000002</c:v>
                </c:pt>
                <c:pt idx="12">
                  <c:v>0.33250000000000002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DDD-4CA8-BDF6-FDEAB77ECE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1595648"/>
        <c:axId val="191540608"/>
      </c:lineChart>
      <c:catAx>
        <c:axId val="191537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ln w="25400" cmpd="sng">
            <a:solidFill>
              <a:schemeClr val="tx2"/>
            </a:solidFill>
            <a:prstDash val="solid"/>
          </a:ln>
        </c:spPr>
        <c:txPr>
          <a:bodyPr rot="0" vert="horz" anchor="t" anchorCtr="0"/>
          <a:lstStyle/>
          <a:p>
            <a:pPr>
              <a:defRPr sz="900" b="1"/>
            </a:pPr>
            <a:endParaRPr lang="it-IT"/>
          </a:p>
        </c:txPr>
        <c:crossAx val="191539072"/>
        <c:crosses val="autoZero"/>
        <c:auto val="1"/>
        <c:lblAlgn val="ctr"/>
        <c:lblOffset val="0"/>
        <c:noMultiLvlLbl val="0"/>
      </c:catAx>
      <c:valAx>
        <c:axId val="191539072"/>
        <c:scaling>
          <c:orientation val="minMax"/>
        </c:scaling>
        <c:delete val="0"/>
        <c:axPos val="l"/>
        <c:numFmt formatCode="#,##0" sourceLinked="0"/>
        <c:majorTickMark val="none"/>
        <c:minorTickMark val="none"/>
        <c:tickLblPos val="nextTo"/>
        <c:txPr>
          <a:bodyPr/>
          <a:lstStyle/>
          <a:p>
            <a:pPr>
              <a:defRPr sz="900"/>
            </a:pPr>
            <a:endParaRPr lang="it-IT"/>
          </a:p>
        </c:txPr>
        <c:crossAx val="191537536"/>
        <c:crosses val="autoZero"/>
        <c:crossBetween val="between"/>
        <c:majorUnit val="50000"/>
      </c:valAx>
      <c:valAx>
        <c:axId val="191540608"/>
        <c:scaling>
          <c:orientation val="minMax"/>
          <c:min val="-0.5"/>
        </c:scaling>
        <c:delete val="0"/>
        <c:axPos val="r"/>
        <c:numFmt formatCode="\+0.0%;\-0.0%" sourceLinked="1"/>
        <c:majorTickMark val="none"/>
        <c:minorTickMark val="none"/>
        <c:tickLblPos val="none"/>
        <c:spPr>
          <a:ln>
            <a:noFill/>
          </a:ln>
        </c:spPr>
        <c:crossAx val="191595648"/>
        <c:crosses val="max"/>
        <c:crossBetween val="between"/>
        <c:majorUnit val="5.000000000000001E-2"/>
        <c:minorUnit val="1.0000000000000002E-2"/>
      </c:valAx>
      <c:catAx>
        <c:axId val="19159564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1540608"/>
        <c:crosses val="autoZero"/>
        <c:auto val="1"/>
        <c:lblAlgn val="ctr"/>
        <c:lblOffset val="100"/>
        <c:noMultiLvlLbl val="0"/>
      </c:catAx>
      <c:spPr>
        <a:noFill/>
      </c:spPr>
    </c:plotArea>
    <c:legend>
      <c:legendPos val="b"/>
      <c:legendEntry>
        <c:idx val="0"/>
        <c:delete val="1"/>
      </c:legendEntry>
      <c:legendEntry>
        <c:idx val="1"/>
        <c:delete val="1"/>
      </c:legendEntry>
      <c:layout>
        <c:manualLayout>
          <c:xMode val="edge"/>
          <c:yMode val="edge"/>
          <c:x val="7.765287438616441E-3"/>
          <c:y val="0.92031133871113935"/>
          <c:w val="0.98266113308291758"/>
          <c:h val="6.1799827263244088E-2"/>
        </c:manualLayout>
      </c:layout>
      <c:overlay val="0"/>
      <c:txPr>
        <a:bodyPr/>
        <a:lstStyle/>
        <a:p>
          <a:pPr>
            <a:defRPr sz="1200"/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>
          <a:latin typeface="Arial Narrow" panose="020B0606020202030204" pitchFamily="34" charset="0"/>
        </a:defRPr>
      </a:pPr>
      <a:endParaRPr lang="it-IT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C9F68E-FD96-4150-8851-947B0E5530F6}" type="datetimeFigureOut">
              <a:rPr lang="it-IT" smtClean="0"/>
              <a:t>23/06/2017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3F874A-CC7A-4441-8AC9-D7D04F7E86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29414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AA14455D-8158-4C72-82A5-53179EFC4EDB}" type="datetimeFigureOut">
              <a:rPr lang="it-IT" smtClean="0"/>
              <a:pPr/>
              <a:t>23/06/2017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59B19DE9-7BC4-4F9F-80CA-A5D5C8A77CD4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55091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9DE9-7BC4-4F9F-80CA-A5D5C8A77CD4}" type="slidenum">
              <a:rPr lang="it-IT" smtClean="0"/>
              <a:pPr/>
              <a:t>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051244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9DE9-7BC4-4F9F-80CA-A5D5C8A77CD4}" type="slidenum">
              <a:rPr lang="it-IT" smtClean="0"/>
              <a:pPr/>
              <a:t>24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602344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9DE9-7BC4-4F9F-80CA-A5D5C8A77CD4}" type="slidenum">
              <a:rPr lang="it-IT" smtClean="0"/>
              <a:pPr/>
              <a:t>25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70713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9DE9-7BC4-4F9F-80CA-A5D5C8A77CD4}" type="slidenum">
              <a:rPr lang="it-IT" smtClean="0"/>
              <a:pPr/>
              <a:t>26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765462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9DE9-7BC4-4F9F-80CA-A5D5C8A77CD4}" type="slidenum">
              <a:rPr lang="it-IT" smtClean="0"/>
              <a:pPr/>
              <a:t>27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212557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9DE9-7BC4-4F9F-80CA-A5D5C8A77CD4}" type="slidenum">
              <a:rPr lang="it-IT" smtClean="0"/>
              <a:pPr/>
              <a:t>28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012373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9DE9-7BC4-4F9F-80CA-A5D5C8A77CD4}" type="slidenum">
              <a:rPr lang="it-IT" smtClean="0"/>
              <a:pPr/>
              <a:t>30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974686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9DE9-7BC4-4F9F-80CA-A5D5C8A77CD4}" type="slidenum">
              <a:rPr lang="it-IT" smtClean="0"/>
              <a:pPr/>
              <a:t>31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669910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9DE9-7BC4-4F9F-80CA-A5D5C8A77CD4}" type="slidenum">
              <a:rPr lang="it-IT" smtClean="0"/>
              <a:pPr/>
              <a:t>32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457484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9DE9-7BC4-4F9F-80CA-A5D5C8A77CD4}" type="slidenum">
              <a:rPr lang="it-IT" smtClean="0"/>
              <a:pPr/>
              <a:t>34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831164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9DE9-7BC4-4F9F-80CA-A5D5C8A77CD4}" type="slidenum">
              <a:rPr lang="it-IT" smtClean="0"/>
              <a:pPr/>
              <a:t>36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251151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9DE9-7BC4-4F9F-80CA-A5D5C8A77CD4}" type="slidenum">
              <a:rPr lang="it-IT" smtClean="0"/>
              <a:pPr/>
              <a:t>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069732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9DE9-7BC4-4F9F-80CA-A5D5C8A77CD4}" type="slidenum">
              <a:rPr lang="it-IT" smtClean="0"/>
              <a:pPr/>
              <a:t>8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90668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9DE9-7BC4-4F9F-80CA-A5D5C8A77CD4}" type="slidenum">
              <a:rPr lang="it-IT" smtClean="0"/>
              <a:pPr/>
              <a:t>9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806932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9DE9-7BC4-4F9F-80CA-A5D5C8A77CD4}" type="slidenum">
              <a:rPr lang="it-IT" smtClean="0"/>
              <a:pPr/>
              <a:t>18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967361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9DE9-7BC4-4F9F-80CA-A5D5C8A77CD4}" type="slidenum">
              <a:rPr lang="it-IT" smtClean="0"/>
              <a:pPr/>
              <a:t>19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914219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9DE9-7BC4-4F9F-80CA-A5D5C8A77CD4}" type="slidenum">
              <a:rPr lang="it-IT" smtClean="0"/>
              <a:pPr/>
              <a:t>20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296733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9DE9-7BC4-4F9F-80CA-A5D5C8A77CD4}" type="slidenum">
              <a:rPr lang="it-IT" smtClean="0"/>
              <a:pPr/>
              <a:t>22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162581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9DE9-7BC4-4F9F-80CA-A5D5C8A77CD4}" type="slidenum">
              <a:rPr lang="it-IT" smtClean="0"/>
              <a:pPr/>
              <a:t>23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235348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43708" y="1203598"/>
            <a:ext cx="5256584" cy="212423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defRPr>
            </a:lvl1pPr>
            <a:lvl2pPr marL="457200" indent="0" algn="l">
              <a:buNone/>
              <a:defRPr b="1">
                <a:solidFill>
                  <a:schemeClr val="tx1">
                    <a:lumMod val="50000"/>
                    <a:lumOff val="50000"/>
                  </a:schemeClr>
                </a:solidFill>
                <a:latin typeface="Arial Narrow" pitchFamily="34" charset="0"/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Fare clic per modificare lo stile del sottotitolo dello schema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 t="4040" b="5598"/>
          <a:stretch>
            <a:fillRect/>
          </a:stretch>
        </p:blipFill>
        <p:spPr bwMode="auto">
          <a:xfrm>
            <a:off x="107505" y="123480"/>
            <a:ext cx="1075849" cy="1688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8" name="Connettore 1 7"/>
          <p:cNvCxnSpPr/>
          <p:nvPr userDrawn="1"/>
        </p:nvCxnSpPr>
        <p:spPr>
          <a:xfrm>
            <a:off x="1979712" y="1131590"/>
            <a:ext cx="5184576" cy="0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1 8"/>
          <p:cNvCxnSpPr/>
          <p:nvPr userDrawn="1"/>
        </p:nvCxnSpPr>
        <p:spPr>
          <a:xfrm>
            <a:off x="1979712" y="3435846"/>
            <a:ext cx="5184576" cy="0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 userDrawn="1"/>
        </p:nvSpPr>
        <p:spPr>
          <a:xfrm>
            <a:off x="3635896" y="4731990"/>
            <a:ext cx="5328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 b="0" i="0" spc="300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rPr>
              <a:t>newl.it</a:t>
            </a:r>
            <a:endParaRPr lang="it-IT" sz="1600" b="0" i="0" spc="300" dirty="0">
              <a:solidFill>
                <a:schemeClr val="tx1">
                  <a:lumMod val="85000"/>
                  <a:lumOff val="1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2" name="CasellaDiTesto 11"/>
          <p:cNvSpPr txBox="1"/>
          <p:nvPr userDrawn="1"/>
        </p:nvSpPr>
        <p:spPr>
          <a:xfrm>
            <a:off x="1907704" y="3651870"/>
            <a:ext cx="53285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kern="1200" dirty="0">
                <a:solidFill>
                  <a:schemeClr val="bg1">
                    <a:lumMod val="65000"/>
                  </a:schemeClr>
                </a:solidFill>
                <a:latin typeface="Arial Narrow" pitchFamily="34" charset="0"/>
                <a:ea typeface="+mn-ea"/>
                <a:cs typeface="+mn-cs"/>
              </a:rPr>
              <a:t>MAP</a:t>
            </a:r>
            <a:r>
              <a:rPr lang="it-IT" sz="3200" b="0" kern="1200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rPr>
              <a:t>®</a:t>
            </a:r>
            <a:r>
              <a:rPr lang="it-IT" sz="1800" kern="1200" dirty="0">
                <a:solidFill>
                  <a:schemeClr val="bg1">
                    <a:lumMod val="65000"/>
                  </a:schemeClr>
                </a:solidFill>
                <a:latin typeface="Arial Narrow" pitchFamily="34" charset="0"/>
                <a:ea typeface="+mn-ea"/>
                <a:cs typeface="+mn-cs"/>
              </a:rPr>
              <a:t> _ micro area performance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ertina 0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447764" y="1815666"/>
            <a:ext cx="5256584" cy="1512168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defRPr>
            </a:lvl1pPr>
            <a:lvl2pPr marL="457200" indent="0" algn="l">
              <a:buNone/>
              <a:defRPr b="1">
                <a:solidFill>
                  <a:schemeClr val="tx1">
                    <a:lumMod val="50000"/>
                    <a:lumOff val="50000"/>
                  </a:schemeClr>
                </a:solidFill>
                <a:latin typeface="Arial Narrow" pitchFamily="34" charset="0"/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Fare clic per modificare lo stile del sottotitolo dello schema</a:t>
            </a:r>
          </a:p>
        </p:txBody>
      </p:sp>
      <p:sp>
        <p:nvSpPr>
          <p:cNvPr id="11" name="CasellaDiTesto 10"/>
          <p:cNvSpPr txBox="1"/>
          <p:nvPr userDrawn="1"/>
        </p:nvSpPr>
        <p:spPr>
          <a:xfrm>
            <a:off x="3707904" y="4815031"/>
            <a:ext cx="53285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200" b="0" i="0" spc="3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rPr>
              <a:t>newl.it</a:t>
            </a:r>
            <a:endParaRPr lang="it-IT" sz="1200" b="0" i="0" spc="300" dirty="0">
              <a:solidFill>
                <a:schemeClr val="tx1">
                  <a:lumMod val="65000"/>
                  <a:lumOff val="3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2" name="CasellaDiTesto 11"/>
          <p:cNvSpPr txBox="1"/>
          <p:nvPr userDrawn="1"/>
        </p:nvSpPr>
        <p:spPr>
          <a:xfrm>
            <a:off x="2411760" y="1131590"/>
            <a:ext cx="5328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1600" b="0" i="0" spc="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rPr>
              <a:t>NewLine</a:t>
            </a:r>
            <a:r>
              <a:rPr lang="it-IT" sz="1600" b="0" i="0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rPr>
              <a:t> 2017</a:t>
            </a:r>
          </a:p>
        </p:txBody>
      </p:sp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686" y="730250"/>
            <a:ext cx="2051050" cy="3683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ertina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9"/>
          <p:cNvSpPr/>
          <p:nvPr userDrawn="1"/>
        </p:nvSpPr>
        <p:spPr>
          <a:xfrm>
            <a:off x="2123728" y="0"/>
            <a:ext cx="7020272" cy="51435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447764" y="1815666"/>
            <a:ext cx="5256584" cy="1512168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Arial Narrow" pitchFamily="34" charset="0"/>
              </a:defRPr>
            </a:lvl1pPr>
            <a:lvl2pPr marL="457200" indent="0" algn="l">
              <a:buNone/>
              <a:defRPr b="1">
                <a:solidFill>
                  <a:schemeClr val="tx1">
                    <a:lumMod val="50000"/>
                    <a:lumOff val="50000"/>
                  </a:schemeClr>
                </a:solidFill>
                <a:latin typeface="Arial Narrow" pitchFamily="34" charset="0"/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Fare clic per modificare lo stile del sottotitolo dello schema</a:t>
            </a:r>
          </a:p>
        </p:txBody>
      </p:sp>
      <p:cxnSp>
        <p:nvCxnSpPr>
          <p:cNvPr id="8" name="Connettore 1 7"/>
          <p:cNvCxnSpPr/>
          <p:nvPr userDrawn="1"/>
        </p:nvCxnSpPr>
        <p:spPr>
          <a:xfrm>
            <a:off x="2483768" y="1707654"/>
            <a:ext cx="5184576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1 8"/>
          <p:cNvCxnSpPr/>
          <p:nvPr userDrawn="1"/>
        </p:nvCxnSpPr>
        <p:spPr>
          <a:xfrm>
            <a:off x="2483768" y="3435846"/>
            <a:ext cx="5184576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 userDrawn="1"/>
        </p:nvSpPr>
        <p:spPr>
          <a:xfrm>
            <a:off x="3707904" y="4815031"/>
            <a:ext cx="53285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200" b="0" i="0" spc="300" baseline="0" dirty="0">
                <a:solidFill>
                  <a:schemeClr val="bg1"/>
                </a:solidFill>
                <a:latin typeface="Arial Narrow" pitchFamily="34" charset="0"/>
              </a:rPr>
              <a:t>newl.it</a:t>
            </a:r>
            <a:endParaRPr lang="it-IT" sz="1200" b="0" i="0" spc="300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2" name="CasellaDiTesto 11"/>
          <p:cNvSpPr txBox="1"/>
          <p:nvPr userDrawn="1"/>
        </p:nvSpPr>
        <p:spPr>
          <a:xfrm>
            <a:off x="2411760" y="1131590"/>
            <a:ext cx="5328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1600" b="0" i="0" spc="300" dirty="0">
                <a:solidFill>
                  <a:schemeClr val="tx2"/>
                </a:solidFill>
                <a:latin typeface="Arial Narrow" pitchFamily="34" charset="0"/>
              </a:rPr>
              <a:t>&lt;N° sezione&gt;</a:t>
            </a:r>
          </a:p>
        </p:txBody>
      </p:sp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730250"/>
            <a:ext cx="2051050" cy="3683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ertina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9"/>
          <p:cNvSpPr/>
          <p:nvPr userDrawn="1"/>
        </p:nvSpPr>
        <p:spPr>
          <a:xfrm>
            <a:off x="2123728" y="0"/>
            <a:ext cx="7020272" cy="51435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447764" y="1815666"/>
            <a:ext cx="5256584" cy="1512168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Arial Narrow" pitchFamily="34" charset="0"/>
              </a:defRPr>
            </a:lvl1pPr>
            <a:lvl2pPr marL="457200" indent="0" algn="l">
              <a:buNone/>
              <a:defRPr b="1">
                <a:solidFill>
                  <a:schemeClr val="tx1">
                    <a:lumMod val="50000"/>
                    <a:lumOff val="50000"/>
                  </a:schemeClr>
                </a:solidFill>
                <a:latin typeface="Arial Narrow" pitchFamily="34" charset="0"/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Fare clic per modificare lo stile del sottotitolo dello schema</a:t>
            </a:r>
          </a:p>
        </p:txBody>
      </p:sp>
      <p:cxnSp>
        <p:nvCxnSpPr>
          <p:cNvPr id="8" name="Connettore 1 7"/>
          <p:cNvCxnSpPr/>
          <p:nvPr userDrawn="1"/>
        </p:nvCxnSpPr>
        <p:spPr>
          <a:xfrm>
            <a:off x="2483768" y="1707654"/>
            <a:ext cx="5184576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1 8"/>
          <p:cNvCxnSpPr/>
          <p:nvPr userDrawn="1"/>
        </p:nvCxnSpPr>
        <p:spPr>
          <a:xfrm>
            <a:off x="2483768" y="3435846"/>
            <a:ext cx="5184576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 userDrawn="1"/>
        </p:nvSpPr>
        <p:spPr>
          <a:xfrm>
            <a:off x="3707904" y="4815031"/>
            <a:ext cx="53285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200" b="0" i="0" spc="300" baseline="0" dirty="0">
                <a:solidFill>
                  <a:schemeClr val="bg1"/>
                </a:solidFill>
                <a:latin typeface="Arial Narrow" pitchFamily="34" charset="0"/>
              </a:rPr>
              <a:t>newl.it</a:t>
            </a:r>
            <a:endParaRPr lang="it-IT" sz="1200" b="0" i="0" spc="300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2" name="CasellaDiTesto 11"/>
          <p:cNvSpPr txBox="1"/>
          <p:nvPr userDrawn="1"/>
        </p:nvSpPr>
        <p:spPr>
          <a:xfrm>
            <a:off x="2411760" y="1131590"/>
            <a:ext cx="5328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1600" b="0" i="0" spc="300" dirty="0">
                <a:solidFill>
                  <a:schemeClr val="tx2"/>
                </a:solidFill>
                <a:latin typeface="Arial Narrow" pitchFamily="34" charset="0"/>
              </a:rPr>
              <a:t>gennaio 2017</a:t>
            </a:r>
          </a:p>
        </p:txBody>
      </p:sp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730250"/>
            <a:ext cx="2051050" cy="3683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01_N°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316416" y="4422142"/>
            <a:ext cx="432048" cy="525872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tx1">
                    <a:lumMod val="50000"/>
                    <a:lumOff val="50000"/>
                  </a:schemeClr>
                </a:solidFill>
                <a:latin typeface="Arial Narrow" pitchFamily="34" charset="0"/>
              </a:defRPr>
            </a:lvl1pPr>
          </a:lstStyle>
          <a:p>
            <a:fld id="{F018A867-6F57-4D83-AA6C-6BA588703838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8" name="Connettore 1 7"/>
          <p:cNvCxnSpPr/>
          <p:nvPr userDrawn="1"/>
        </p:nvCxnSpPr>
        <p:spPr>
          <a:xfrm>
            <a:off x="899592" y="318984"/>
            <a:ext cx="0" cy="180000"/>
          </a:xfrm>
          <a:prstGeom prst="line">
            <a:avLst/>
          </a:prstGeom>
          <a:ln w="63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 l="12048" t="6936" r="9643" b="56652"/>
          <a:stretch>
            <a:fillRect/>
          </a:stretch>
        </p:blipFill>
        <p:spPr bwMode="auto">
          <a:xfrm>
            <a:off x="107495" y="75228"/>
            <a:ext cx="524024" cy="423756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Sottotitolo 2"/>
          <p:cNvSpPr>
            <a:spLocks noGrp="1"/>
          </p:cNvSpPr>
          <p:nvPr>
            <p:ph type="subTitle" idx="1"/>
          </p:nvPr>
        </p:nvSpPr>
        <p:spPr>
          <a:xfrm>
            <a:off x="971600" y="195486"/>
            <a:ext cx="8172400" cy="37804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10" name="Segnaposto contenuto 2"/>
          <p:cNvSpPr>
            <a:spLocks noGrp="1"/>
          </p:cNvSpPr>
          <p:nvPr>
            <p:ph idx="13"/>
          </p:nvPr>
        </p:nvSpPr>
        <p:spPr>
          <a:xfrm>
            <a:off x="971600" y="1059582"/>
            <a:ext cx="7200800" cy="3265011"/>
          </a:xfrm>
          <a:prstGeom prst="rect">
            <a:avLst/>
          </a:prstGeom>
          <a:ln>
            <a:noFill/>
          </a:ln>
        </p:spPr>
        <p:txBody>
          <a:bodyPr anchor="t">
            <a:noAutofit/>
          </a:bodyPr>
          <a:lstStyle>
            <a:lvl1pPr marL="0" indent="0" algn="just">
              <a:lnSpc>
                <a:spcPct val="114000"/>
              </a:lnSpc>
              <a:spcBef>
                <a:spcPts val="0"/>
              </a:spcBef>
              <a:buNone/>
              <a:defRPr sz="1600" b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defRPr>
            </a:lvl1pPr>
            <a:lvl2pPr marL="447675" indent="-447675" algn="just">
              <a:lnSpc>
                <a:spcPct val="114000"/>
              </a:lnSpc>
              <a:spcBef>
                <a:spcPts val="0"/>
              </a:spcBef>
              <a:buClr>
                <a:schemeClr val="tx2"/>
              </a:buClr>
              <a:buSzPct val="140000"/>
              <a:buFont typeface="Arial Narrow" pitchFamily="34" charset="0"/>
              <a:buChar char="■"/>
              <a:defRPr sz="1600" b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defRPr>
            </a:lvl2pPr>
            <a:lvl3pPr algn="just">
              <a:defRPr sz="2400"/>
            </a:lvl3pPr>
            <a:lvl4pPr algn="just">
              <a:defRPr sz="2400"/>
            </a:lvl4pPr>
            <a:lvl5pPr algn="just">
              <a:defRPr sz="2400"/>
            </a:lvl5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02_Agg.dati_N°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contenuto 2"/>
          <p:cNvSpPr>
            <a:spLocks noGrp="1"/>
          </p:cNvSpPr>
          <p:nvPr>
            <p:ph idx="13"/>
          </p:nvPr>
        </p:nvSpPr>
        <p:spPr>
          <a:xfrm>
            <a:off x="971600" y="1059582"/>
            <a:ext cx="7200800" cy="3265011"/>
          </a:xfrm>
          <a:prstGeom prst="rect">
            <a:avLst/>
          </a:prstGeom>
          <a:ln>
            <a:noFill/>
          </a:ln>
        </p:spPr>
        <p:txBody>
          <a:bodyPr anchor="t">
            <a:noAutofit/>
          </a:bodyPr>
          <a:lstStyle>
            <a:lvl1pPr marL="0" indent="0" algn="just">
              <a:lnSpc>
                <a:spcPct val="114000"/>
              </a:lnSpc>
              <a:spcBef>
                <a:spcPts val="0"/>
              </a:spcBef>
              <a:buNone/>
              <a:defRPr sz="1600" b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defRPr>
            </a:lvl1pPr>
            <a:lvl2pPr marL="447675" indent="-447675" algn="just">
              <a:lnSpc>
                <a:spcPct val="114000"/>
              </a:lnSpc>
              <a:spcBef>
                <a:spcPts val="0"/>
              </a:spcBef>
              <a:buClr>
                <a:schemeClr val="tx2"/>
              </a:buClr>
              <a:buSzPct val="140000"/>
              <a:buFont typeface="Arial Narrow" pitchFamily="34" charset="0"/>
              <a:buChar char="■"/>
              <a:defRPr sz="1600" b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defRPr>
            </a:lvl2pPr>
            <a:lvl3pPr algn="just">
              <a:defRPr sz="2400"/>
            </a:lvl3pPr>
            <a:lvl4pPr algn="just">
              <a:defRPr sz="2400"/>
            </a:lvl4pPr>
            <a:lvl5pPr algn="just">
              <a:defRPr sz="2400"/>
            </a:lvl5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</p:txBody>
      </p:sp>
      <p:sp>
        <p:nvSpPr>
          <p:cNvPr id="12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316416" y="4422142"/>
            <a:ext cx="432048" cy="525872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tx1">
                    <a:lumMod val="50000"/>
                    <a:lumOff val="50000"/>
                  </a:schemeClr>
                </a:solidFill>
                <a:latin typeface="Arial Narrow" pitchFamily="34" charset="0"/>
              </a:defRPr>
            </a:lvl1pPr>
          </a:lstStyle>
          <a:p>
            <a:fld id="{F018A867-6F57-4D83-AA6C-6BA588703838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8" name="Connettore 1 7"/>
          <p:cNvCxnSpPr/>
          <p:nvPr userDrawn="1"/>
        </p:nvCxnSpPr>
        <p:spPr>
          <a:xfrm>
            <a:off x="899592" y="318984"/>
            <a:ext cx="0" cy="180000"/>
          </a:xfrm>
          <a:prstGeom prst="line">
            <a:avLst/>
          </a:prstGeom>
          <a:ln w="63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 l="12048" t="6936" r="9643" b="56652"/>
          <a:stretch>
            <a:fillRect/>
          </a:stretch>
        </p:blipFill>
        <p:spPr bwMode="auto">
          <a:xfrm>
            <a:off x="107495" y="75228"/>
            <a:ext cx="524024" cy="423756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Sottotitolo 2"/>
          <p:cNvSpPr>
            <a:spLocks noGrp="1"/>
          </p:cNvSpPr>
          <p:nvPr>
            <p:ph type="subTitle" idx="1"/>
          </p:nvPr>
        </p:nvSpPr>
        <p:spPr>
          <a:xfrm>
            <a:off x="971600" y="195486"/>
            <a:ext cx="8172400" cy="37804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7" name="CasellaDiTesto 6"/>
          <p:cNvSpPr txBox="1"/>
          <p:nvPr userDrawn="1"/>
        </p:nvSpPr>
        <p:spPr>
          <a:xfrm>
            <a:off x="2843808" y="4671015"/>
            <a:ext cx="53285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it-IT" sz="1200" b="0" i="0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rPr>
              <a:t>newl.it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03_Rif._N°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316416" y="4422142"/>
            <a:ext cx="432048" cy="525872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tx1">
                    <a:lumMod val="50000"/>
                    <a:lumOff val="50000"/>
                  </a:schemeClr>
                </a:solidFill>
                <a:latin typeface="Arial Narrow" pitchFamily="34" charset="0"/>
              </a:defRPr>
            </a:lvl1pPr>
          </a:lstStyle>
          <a:p>
            <a:fld id="{F018A867-6F57-4D83-AA6C-6BA588703838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8" name="Connettore 1 7"/>
          <p:cNvCxnSpPr/>
          <p:nvPr userDrawn="1"/>
        </p:nvCxnSpPr>
        <p:spPr>
          <a:xfrm>
            <a:off x="899592" y="318984"/>
            <a:ext cx="0" cy="180000"/>
          </a:xfrm>
          <a:prstGeom prst="line">
            <a:avLst/>
          </a:prstGeom>
          <a:ln w="63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 l="12048" t="6936" r="9643" b="56652"/>
          <a:stretch>
            <a:fillRect/>
          </a:stretch>
        </p:blipFill>
        <p:spPr bwMode="auto">
          <a:xfrm>
            <a:off x="107495" y="75228"/>
            <a:ext cx="524024" cy="423756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Sottotitolo 2"/>
          <p:cNvSpPr>
            <a:spLocks noGrp="1"/>
          </p:cNvSpPr>
          <p:nvPr>
            <p:ph type="subTitle" idx="1"/>
          </p:nvPr>
        </p:nvSpPr>
        <p:spPr>
          <a:xfrm>
            <a:off x="971600" y="195486"/>
            <a:ext cx="8172400" cy="37804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7" name="CasellaDiTesto 6"/>
          <p:cNvSpPr txBox="1"/>
          <p:nvPr userDrawn="1"/>
        </p:nvSpPr>
        <p:spPr>
          <a:xfrm>
            <a:off x="2843808" y="4671015"/>
            <a:ext cx="53285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200" b="0" i="0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rPr>
              <a:t>newl.it</a:t>
            </a:r>
          </a:p>
        </p:txBody>
      </p:sp>
      <p:sp>
        <p:nvSpPr>
          <p:cNvPr id="14" name="Segnaposto contenuto 2"/>
          <p:cNvSpPr>
            <a:spLocks noGrp="1"/>
          </p:cNvSpPr>
          <p:nvPr>
            <p:ph idx="13"/>
          </p:nvPr>
        </p:nvSpPr>
        <p:spPr>
          <a:xfrm>
            <a:off x="971600" y="1059582"/>
            <a:ext cx="7200800" cy="3265011"/>
          </a:xfrm>
          <a:prstGeom prst="rect">
            <a:avLst/>
          </a:prstGeom>
          <a:ln>
            <a:noFill/>
          </a:ln>
        </p:spPr>
        <p:txBody>
          <a:bodyPr anchor="t">
            <a:noAutofit/>
          </a:bodyPr>
          <a:lstStyle>
            <a:lvl1pPr marL="0" indent="0" algn="just">
              <a:lnSpc>
                <a:spcPct val="114000"/>
              </a:lnSpc>
              <a:spcBef>
                <a:spcPts val="0"/>
              </a:spcBef>
              <a:buNone/>
              <a:defRPr sz="1600" b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defRPr>
            </a:lvl1pPr>
            <a:lvl2pPr marL="447675" indent="-447675" algn="just">
              <a:lnSpc>
                <a:spcPct val="114000"/>
              </a:lnSpc>
              <a:spcBef>
                <a:spcPts val="0"/>
              </a:spcBef>
              <a:buClr>
                <a:schemeClr val="tx2"/>
              </a:buClr>
              <a:buSzPct val="140000"/>
              <a:buFont typeface="Arial Narrow" pitchFamily="34" charset="0"/>
              <a:buChar char="■"/>
              <a:defRPr sz="1600" b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defRPr>
            </a:lvl2pPr>
            <a:lvl3pPr algn="just">
              <a:defRPr sz="2400"/>
            </a:lvl3pPr>
            <a:lvl4pPr algn="just">
              <a:defRPr sz="2400"/>
            </a:lvl4pPr>
            <a:lvl5pPr algn="just">
              <a:defRPr sz="2400"/>
            </a:lvl5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04_sh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contenuto 2"/>
          <p:cNvSpPr>
            <a:spLocks noGrp="1"/>
          </p:cNvSpPr>
          <p:nvPr>
            <p:ph idx="13"/>
          </p:nvPr>
        </p:nvSpPr>
        <p:spPr>
          <a:xfrm>
            <a:off x="5148064" y="1383619"/>
            <a:ext cx="3024336" cy="2940974"/>
          </a:xfrm>
          <a:prstGeom prst="rect">
            <a:avLst/>
          </a:prstGeom>
          <a:ln>
            <a:noFill/>
          </a:ln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400" b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defRPr>
            </a:lvl1pPr>
            <a:lvl2pPr marL="447675" indent="-447675" algn="l">
              <a:lnSpc>
                <a:spcPct val="100000"/>
              </a:lnSpc>
              <a:buClr>
                <a:schemeClr val="tx2"/>
              </a:buClr>
              <a:buSzPct val="140000"/>
              <a:buFont typeface="Arial Narrow" pitchFamily="34" charset="0"/>
              <a:buChar char="■"/>
              <a:defRPr sz="1400" b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defRPr>
            </a:lvl2pPr>
            <a:lvl3pPr algn="just">
              <a:defRPr sz="2400"/>
            </a:lvl3pPr>
            <a:lvl4pPr algn="just">
              <a:defRPr sz="2400"/>
            </a:lvl4pPr>
            <a:lvl5pPr algn="just">
              <a:defRPr sz="2400"/>
            </a:lvl5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</p:txBody>
      </p:sp>
      <p:sp>
        <p:nvSpPr>
          <p:cNvPr id="12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316416" y="4422142"/>
            <a:ext cx="432048" cy="525872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tx1">
                    <a:lumMod val="50000"/>
                    <a:lumOff val="50000"/>
                  </a:schemeClr>
                </a:solidFill>
                <a:latin typeface="Arial Narrow" pitchFamily="34" charset="0"/>
              </a:defRPr>
            </a:lvl1pPr>
          </a:lstStyle>
          <a:p>
            <a:fld id="{F018A867-6F57-4D83-AA6C-6BA588703838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8" name="Connettore 1 7"/>
          <p:cNvCxnSpPr/>
          <p:nvPr userDrawn="1"/>
        </p:nvCxnSpPr>
        <p:spPr>
          <a:xfrm>
            <a:off x="899592" y="318984"/>
            <a:ext cx="0" cy="180000"/>
          </a:xfrm>
          <a:prstGeom prst="line">
            <a:avLst/>
          </a:prstGeom>
          <a:ln w="63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 l="12048" t="6936" r="9643" b="56652"/>
          <a:stretch>
            <a:fillRect/>
          </a:stretch>
        </p:blipFill>
        <p:spPr bwMode="auto">
          <a:xfrm>
            <a:off x="107495" y="75228"/>
            <a:ext cx="524024" cy="423756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Sottotitolo 2"/>
          <p:cNvSpPr>
            <a:spLocks noGrp="1"/>
          </p:cNvSpPr>
          <p:nvPr>
            <p:ph type="subTitle" idx="1"/>
          </p:nvPr>
        </p:nvSpPr>
        <p:spPr>
          <a:xfrm>
            <a:off x="971600" y="195486"/>
            <a:ext cx="8172400" cy="37804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7" name="CasellaDiTesto 6"/>
          <p:cNvSpPr txBox="1"/>
          <p:nvPr userDrawn="1"/>
        </p:nvSpPr>
        <p:spPr>
          <a:xfrm>
            <a:off x="2843808" y="4671015"/>
            <a:ext cx="53285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it-IT" sz="1200" b="0" i="0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rPr>
              <a:t>&lt;aggiornamento</a:t>
            </a:r>
            <a:r>
              <a:rPr lang="it-IT" sz="1200" b="0" i="0" spc="3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rPr>
              <a:t> dati</a:t>
            </a:r>
            <a:r>
              <a:rPr lang="it-IT" sz="1200" b="0" i="0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rPr>
              <a:t>&gt;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2" r:id="rId3"/>
    <p:sldLayoutId id="2147483653" r:id="rId4"/>
    <p:sldLayoutId id="2147483651" r:id="rId5"/>
    <p:sldLayoutId id="2147483655" r:id="rId6"/>
    <p:sldLayoutId id="2147483657" r:id="rId7"/>
    <p:sldLayoutId id="2147483656" r:id="rId8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8.xml"/><Relationship Id="rId5" Type="http://schemas.microsoft.com/office/2007/relationships/hdphoto" Target="../media/hdphoto2.wdp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9.xml"/><Relationship Id="rId5" Type="http://schemas.microsoft.com/office/2007/relationships/hdphoto" Target="../media/hdphoto2.wdp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emf"/><Relationship Id="rId4" Type="http://schemas.microsoft.com/office/2007/relationships/hdphoto" Target="../media/hdphoto2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1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7.xml"/><Relationship Id="rId4" Type="http://schemas.openxmlformats.org/officeDocument/2006/relationships/image" Target="../media/image2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8.xml"/><Relationship Id="rId4" Type="http://schemas.openxmlformats.org/officeDocument/2006/relationships/image" Target="../media/image2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ttotitolo 1"/>
          <p:cNvSpPr>
            <a:spLocks noGrp="1"/>
          </p:cNvSpPr>
          <p:nvPr>
            <p:ph type="subTitle" idx="1"/>
          </p:nvPr>
        </p:nvSpPr>
        <p:spPr>
          <a:xfrm>
            <a:off x="1907704" y="1203598"/>
            <a:ext cx="5256584" cy="2124236"/>
          </a:xfrm>
        </p:spPr>
        <p:txBody>
          <a:bodyPr tIns="396000" bIns="0">
            <a:noAutofit/>
          </a:bodyPr>
          <a:lstStyle/>
          <a:p>
            <a:pPr marL="358775" indent="-358775">
              <a:buClr>
                <a:schemeClr val="tx2"/>
              </a:buClr>
              <a:buSzPct val="140000"/>
              <a:buFont typeface="Arial Narrow" pitchFamily="34" charset="0"/>
              <a:buChar char="■"/>
            </a:pPr>
            <a:r>
              <a:rPr lang="it-IT" sz="3200" dirty="0"/>
              <a:t>Il potenziale delle Farmacie legato al </a:t>
            </a:r>
          </a:p>
          <a:p>
            <a:pPr marL="358775" indent="-358775">
              <a:buClr>
                <a:schemeClr val="tx2"/>
              </a:buClr>
              <a:buSzPct val="140000"/>
            </a:pPr>
            <a:r>
              <a:rPr lang="it-IT" sz="3200" dirty="0"/>
              <a:t>	</a:t>
            </a:r>
            <a:r>
              <a:rPr lang="it-IT" sz="3200" b="0" dirty="0"/>
              <a:t>Bacino di Utenza</a:t>
            </a:r>
          </a:p>
          <a:p>
            <a:pPr marL="358775" indent="-358775">
              <a:buClr>
                <a:schemeClr val="tx2"/>
              </a:buClr>
              <a:buSzPct val="140000"/>
            </a:pPr>
            <a:endParaRPr lang="it-IT" sz="200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ttangolo 38"/>
          <p:cNvSpPr/>
          <p:nvPr/>
        </p:nvSpPr>
        <p:spPr>
          <a:xfrm>
            <a:off x="899592" y="1237412"/>
            <a:ext cx="8244408" cy="180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10</a:t>
            </a:fld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Il potenziale legato al Bacino di Utenza della farmacia _ </a:t>
            </a:r>
            <a:r>
              <a:rPr lang="it-IT" i="1" dirty="0"/>
              <a:t>% rispetto alla media Italia</a:t>
            </a:r>
          </a:p>
        </p:txBody>
      </p:sp>
      <p:pic>
        <p:nvPicPr>
          <p:cNvPr id="36" name="Immagine 3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2108" y="555526"/>
            <a:ext cx="528161" cy="640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Immagine 3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661348"/>
            <a:ext cx="579967" cy="596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Rettangolo 37"/>
          <p:cNvSpPr/>
          <p:nvPr/>
        </p:nvSpPr>
        <p:spPr>
          <a:xfrm>
            <a:off x="1403648" y="1237412"/>
            <a:ext cx="1368152" cy="72008"/>
          </a:xfrm>
          <a:prstGeom prst="rect">
            <a:avLst/>
          </a:prstGeom>
          <a:solidFill>
            <a:schemeClr val="tx2"/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graphicFrame>
        <p:nvGraphicFramePr>
          <p:cNvPr id="43" name="Grafico 42"/>
          <p:cNvGraphicFramePr>
            <a:graphicFrameLocks/>
          </p:cNvGraphicFramePr>
          <p:nvPr/>
        </p:nvGraphicFramePr>
        <p:xfrm>
          <a:off x="539552" y="1779662"/>
          <a:ext cx="8341200" cy="24764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Segnaposto contenuto 3"/>
          <p:cNvSpPr>
            <a:spLocks noGrp="1"/>
          </p:cNvSpPr>
          <p:nvPr>
            <p:ph idx="13"/>
          </p:nvPr>
        </p:nvSpPr>
        <p:spPr>
          <a:xfrm>
            <a:off x="1296144" y="1779662"/>
            <a:ext cx="5076056" cy="2232248"/>
          </a:xfrm>
          <a:noFill/>
          <a:ln>
            <a:noFill/>
          </a:ln>
        </p:spPr>
        <p:txBody>
          <a:bodyPr anchor="t"/>
          <a:lstStyle/>
          <a:p>
            <a:pPr marL="0" lvl="1" indent="0" algn="l">
              <a:buNone/>
            </a:pP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Bacini con una quota superiore alla media italiana di:</a:t>
            </a:r>
          </a:p>
          <a:p>
            <a:pPr lvl="1" algn="l">
              <a:buClr>
                <a:schemeClr val="tx1">
                  <a:lumMod val="85000"/>
                  <a:lumOff val="15000"/>
                </a:schemeClr>
              </a:buClr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donne tra i 20 e i 40 anni</a:t>
            </a:r>
          </a:p>
          <a:p>
            <a:pPr lvl="1" algn="l">
              <a:buClr>
                <a:schemeClr val="tx1">
                  <a:lumMod val="85000"/>
                  <a:lumOff val="15000"/>
                </a:schemeClr>
              </a:buClr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bambini</a:t>
            </a:r>
          </a:p>
          <a:p>
            <a:pPr marL="357188" lvl="1" indent="-357188" algn="l"/>
            <a:endParaRPr lang="it-IT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357188" lvl="1" indent="-357188" algn="l"/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farmacie Medie: 39,1%</a:t>
            </a:r>
          </a:p>
          <a:p>
            <a:pPr marL="357188" lvl="1" indent="-357188" algn="l">
              <a:buClr>
                <a:schemeClr val="accent2"/>
              </a:buClr>
            </a:pP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farmacie Best: 3,5%</a:t>
            </a:r>
          </a:p>
          <a:p>
            <a:pPr marL="357188" lvl="1" indent="-357188" algn="l"/>
            <a:endParaRPr lang="it-IT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315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ttangolo 38"/>
          <p:cNvSpPr/>
          <p:nvPr/>
        </p:nvSpPr>
        <p:spPr>
          <a:xfrm>
            <a:off x="899592" y="1237412"/>
            <a:ext cx="8244408" cy="180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11</a:t>
            </a:fld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Il potenziale legato al Bacino di Utenza della farmacia _ diff. € md/anno </a:t>
            </a:r>
            <a:r>
              <a:rPr lang="it-IT" b="1" i="1" dirty="0"/>
              <a:t>Media Bacino vs Italia</a:t>
            </a:r>
          </a:p>
        </p:txBody>
      </p:sp>
      <p:pic>
        <p:nvPicPr>
          <p:cNvPr id="36" name="Immagine 3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2108" y="555526"/>
            <a:ext cx="528161" cy="640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Immagine 3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661348"/>
            <a:ext cx="579967" cy="596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Rettangolo 37"/>
          <p:cNvSpPr/>
          <p:nvPr/>
        </p:nvSpPr>
        <p:spPr>
          <a:xfrm>
            <a:off x="1403648" y="1237412"/>
            <a:ext cx="1368152" cy="72008"/>
          </a:xfrm>
          <a:prstGeom prst="rect">
            <a:avLst/>
          </a:prstGeom>
          <a:solidFill>
            <a:schemeClr val="tx2"/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graphicFrame>
        <p:nvGraphicFramePr>
          <p:cNvPr id="11" name="Gra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0973603"/>
              </p:ext>
            </p:extLst>
          </p:nvPr>
        </p:nvGraphicFramePr>
        <p:xfrm>
          <a:off x="396496" y="1635966"/>
          <a:ext cx="864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5331266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ttangolo 38"/>
          <p:cNvSpPr/>
          <p:nvPr/>
        </p:nvSpPr>
        <p:spPr>
          <a:xfrm>
            <a:off x="899592" y="1237412"/>
            <a:ext cx="8244408" cy="180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12</a:t>
            </a:fld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Il potenziale legato al Bacino di Utenza della farmacia _ diff. € md/anno </a:t>
            </a:r>
            <a:r>
              <a:rPr lang="it-IT" b="1" i="1" dirty="0"/>
              <a:t>Best vs Media Bacino</a:t>
            </a:r>
          </a:p>
        </p:txBody>
      </p:sp>
      <p:pic>
        <p:nvPicPr>
          <p:cNvPr id="36" name="Immagine 3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2108" y="555526"/>
            <a:ext cx="528161" cy="640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Immagine 3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661348"/>
            <a:ext cx="579967" cy="596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Rettangolo 37"/>
          <p:cNvSpPr/>
          <p:nvPr/>
        </p:nvSpPr>
        <p:spPr>
          <a:xfrm>
            <a:off x="1403648" y="1237412"/>
            <a:ext cx="1368152" cy="72008"/>
          </a:xfrm>
          <a:prstGeom prst="rect">
            <a:avLst/>
          </a:prstGeom>
          <a:solidFill>
            <a:schemeClr val="tx2"/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graphicFrame>
        <p:nvGraphicFramePr>
          <p:cNvPr id="9" name="Gra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5399802"/>
              </p:ext>
            </p:extLst>
          </p:nvPr>
        </p:nvGraphicFramePr>
        <p:xfrm>
          <a:off x="395536" y="1707974"/>
          <a:ext cx="864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044688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ttangolo 38"/>
          <p:cNvSpPr/>
          <p:nvPr/>
        </p:nvSpPr>
        <p:spPr>
          <a:xfrm>
            <a:off x="899592" y="1237412"/>
            <a:ext cx="8244408" cy="180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13</a:t>
            </a:fld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Il potenziale legato al Bacino di Utenza della farmacia _ </a:t>
            </a:r>
            <a:r>
              <a:rPr lang="it-IT" b="1" i="1" dirty="0"/>
              <a:t>Best vs Media Bacino</a:t>
            </a:r>
          </a:p>
        </p:txBody>
      </p:sp>
      <p:pic>
        <p:nvPicPr>
          <p:cNvPr id="36" name="Immagine 3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2108" y="555526"/>
            <a:ext cx="528161" cy="640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Immagine 3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661348"/>
            <a:ext cx="579967" cy="596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Rettangolo 37"/>
          <p:cNvSpPr/>
          <p:nvPr/>
        </p:nvSpPr>
        <p:spPr>
          <a:xfrm>
            <a:off x="1403648" y="1237412"/>
            <a:ext cx="1368152" cy="72008"/>
          </a:xfrm>
          <a:prstGeom prst="rect">
            <a:avLst/>
          </a:prstGeom>
          <a:solidFill>
            <a:schemeClr val="tx2"/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2000" y="1979159"/>
            <a:ext cx="7874329" cy="1991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843080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Gra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9621440"/>
              </p:ext>
            </p:extLst>
          </p:nvPr>
        </p:nvGraphicFramePr>
        <p:xfrm>
          <a:off x="401400" y="1751447"/>
          <a:ext cx="8341200" cy="24764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9" name="Rettangolo 38"/>
          <p:cNvSpPr/>
          <p:nvPr/>
        </p:nvSpPr>
        <p:spPr>
          <a:xfrm>
            <a:off x="899592" y="1237412"/>
            <a:ext cx="8244408" cy="180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14</a:t>
            </a:fld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Il potenziale legato al Bacino di Utenza della farmacia _ </a:t>
            </a:r>
            <a:r>
              <a:rPr lang="it-IT" i="1" dirty="0"/>
              <a:t>% rispetto alla media Italia</a:t>
            </a:r>
          </a:p>
        </p:txBody>
      </p:sp>
      <p:sp>
        <p:nvSpPr>
          <p:cNvPr id="38" name="Rettangolo 37"/>
          <p:cNvSpPr/>
          <p:nvPr/>
        </p:nvSpPr>
        <p:spPr>
          <a:xfrm>
            <a:off x="1403648" y="1237412"/>
            <a:ext cx="1368152" cy="72008"/>
          </a:xfrm>
          <a:prstGeom prst="rect">
            <a:avLst/>
          </a:prstGeom>
          <a:solidFill>
            <a:schemeClr val="tx2"/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9" name="Segnaposto contenuto 3"/>
          <p:cNvSpPr>
            <a:spLocks noGrp="1"/>
          </p:cNvSpPr>
          <p:nvPr>
            <p:ph idx="13"/>
          </p:nvPr>
        </p:nvSpPr>
        <p:spPr>
          <a:xfrm>
            <a:off x="1296144" y="1779662"/>
            <a:ext cx="5076056" cy="2232248"/>
          </a:xfrm>
          <a:noFill/>
          <a:ln>
            <a:noFill/>
          </a:ln>
        </p:spPr>
        <p:txBody>
          <a:bodyPr anchor="t"/>
          <a:lstStyle/>
          <a:p>
            <a:pPr marL="0" lvl="1" indent="0" algn="l">
              <a:buNone/>
            </a:pP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Bacini con una quota superiore alla media italiana di:</a:t>
            </a:r>
          </a:p>
          <a:p>
            <a:pPr lvl="1" algn="l">
              <a:buClr>
                <a:schemeClr val="tx1">
                  <a:lumMod val="85000"/>
                  <a:lumOff val="15000"/>
                </a:schemeClr>
              </a:buClr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persone &gt; 60 anni</a:t>
            </a:r>
          </a:p>
          <a:p>
            <a:pPr marL="357188" lvl="1" indent="-357188" algn="l"/>
            <a:endParaRPr lang="it-IT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357188" lvl="1" indent="-357188" algn="l"/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farmacie Medie: 22,7%</a:t>
            </a:r>
          </a:p>
          <a:p>
            <a:pPr marL="357188" lvl="1" indent="-357188" algn="l">
              <a:buClr>
                <a:schemeClr val="accent2"/>
              </a:buClr>
            </a:pP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farmacie Best: 2,8%</a:t>
            </a:r>
          </a:p>
          <a:p>
            <a:pPr marL="357188" lvl="1" indent="-357188" algn="l"/>
            <a:endParaRPr lang="it-IT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 rotWithShape="1">
          <a:blip r:embed="rId3" cstate="print"/>
          <a:srcRect t="10617" b="8690"/>
          <a:stretch/>
        </p:blipFill>
        <p:spPr>
          <a:xfrm>
            <a:off x="1835696" y="627534"/>
            <a:ext cx="495770" cy="573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7367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ttangolo 38"/>
          <p:cNvSpPr/>
          <p:nvPr/>
        </p:nvSpPr>
        <p:spPr>
          <a:xfrm>
            <a:off x="899592" y="1237412"/>
            <a:ext cx="8244408" cy="180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15</a:t>
            </a:fld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Il potenziale legato al Bacino di Utenza della farmacia _ diff. € md/anno </a:t>
            </a:r>
            <a:r>
              <a:rPr lang="it-IT" b="1" i="1" dirty="0"/>
              <a:t>Media Bacino vs Italia</a:t>
            </a:r>
          </a:p>
        </p:txBody>
      </p:sp>
      <p:sp>
        <p:nvSpPr>
          <p:cNvPr id="38" name="Rettangolo 37"/>
          <p:cNvSpPr/>
          <p:nvPr/>
        </p:nvSpPr>
        <p:spPr>
          <a:xfrm>
            <a:off x="1403648" y="1237412"/>
            <a:ext cx="1368152" cy="72008"/>
          </a:xfrm>
          <a:prstGeom prst="rect">
            <a:avLst/>
          </a:prstGeom>
          <a:solidFill>
            <a:schemeClr val="tx2"/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 rotWithShape="1">
          <a:blip r:embed="rId2" cstate="print"/>
          <a:srcRect t="10617" b="8690"/>
          <a:stretch/>
        </p:blipFill>
        <p:spPr>
          <a:xfrm>
            <a:off x="1835696" y="627534"/>
            <a:ext cx="495770" cy="573759"/>
          </a:xfrm>
          <a:prstGeom prst="rect">
            <a:avLst/>
          </a:prstGeom>
        </p:spPr>
      </p:pic>
      <p:graphicFrame>
        <p:nvGraphicFramePr>
          <p:cNvPr id="10" name="Grafico 9"/>
          <p:cNvGraphicFramePr>
            <a:graphicFrameLocks/>
          </p:cNvGraphicFramePr>
          <p:nvPr/>
        </p:nvGraphicFramePr>
        <p:xfrm>
          <a:off x="396496" y="1634400"/>
          <a:ext cx="864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699637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ttangolo 38"/>
          <p:cNvSpPr/>
          <p:nvPr/>
        </p:nvSpPr>
        <p:spPr>
          <a:xfrm>
            <a:off x="899592" y="1237412"/>
            <a:ext cx="8244408" cy="180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16</a:t>
            </a:fld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Il potenziale legato al Bacino di Utenza della farmacia _ diff. € md/anno </a:t>
            </a:r>
            <a:r>
              <a:rPr lang="it-IT" b="1" i="1" dirty="0"/>
              <a:t>Best vs Media Bacino</a:t>
            </a:r>
          </a:p>
        </p:txBody>
      </p:sp>
      <p:sp>
        <p:nvSpPr>
          <p:cNvPr id="38" name="Rettangolo 37"/>
          <p:cNvSpPr/>
          <p:nvPr/>
        </p:nvSpPr>
        <p:spPr>
          <a:xfrm>
            <a:off x="1403648" y="1237412"/>
            <a:ext cx="1368152" cy="72008"/>
          </a:xfrm>
          <a:prstGeom prst="rect">
            <a:avLst/>
          </a:prstGeom>
          <a:solidFill>
            <a:schemeClr val="tx2"/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 rotWithShape="1">
          <a:blip r:embed="rId2" cstate="print"/>
          <a:srcRect t="10617" b="8690"/>
          <a:stretch/>
        </p:blipFill>
        <p:spPr>
          <a:xfrm>
            <a:off x="1835696" y="627534"/>
            <a:ext cx="495770" cy="573759"/>
          </a:xfrm>
          <a:prstGeom prst="rect">
            <a:avLst/>
          </a:prstGeom>
        </p:spPr>
      </p:pic>
      <p:graphicFrame>
        <p:nvGraphicFramePr>
          <p:cNvPr id="11" name="Grafico 10"/>
          <p:cNvGraphicFramePr>
            <a:graphicFrameLocks/>
          </p:cNvGraphicFramePr>
          <p:nvPr/>
        </p:nvGraphicFramePr>
        <p:xfrm>
          <a:off x="396000" y="1634400"/>
          <a:ext cx="864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549065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ttangolo 38"/>
          <p:cNvSpPr/>
          <p:nvPr/>
        </p:nvSpPr>
        <p:spPr>
          <a:xfrm>
            <a:off x="899592" y="1237412"/>
            <a:ext cx="8244408" cy="180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17</a:t>
            </a:fld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Il potenziale legato al Bacino di Utenza della farmacia _ </a:t>
            </a:r>
            <a:r>
              <a:rPr lang="it-IT" b="1" i="1" dirty="0"/>
              <a:t>Best vs Media Bacino</a:t>
            </a:r>
          </a:p>
        </p:txBody>
      </p:sp>
      <p:sp>
        <p:nvSpPr>
          <p:cNvPr id="38" name="Rettangolo 37"/>
          <p:cNvSpPr/>
          <p:nvPr/>
        </p:nvSpPr>
        <p:spPr>
          <a:xfrm>
            <a:off x="1403648" y="1237412"/>
            <a:ext cx="1368152" cy="72008"/>
          </a:xfrm>
          <a:prstGeom prst="rect">
            <a:avLst/>
          </a:prstGeom>
          <a:solidFill>
            <a:schemeClr val="tx2"/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 rotWithShape="1">
          <a:blip r:embed="rId2" cstate="print"/>
          <a:srcRect t="10617" b="8690"/>
          <a:stretch/>
        </p:blipFill>
        <p:spPr>
          <a:xfrm>
            <a:off x="1835696" y="627534"/>
            <a:ext cx="495770" cy="573759"/>
          </a:xfrm>
          <a:prstGeom prst="rect">
            <a:avLst/>
          </a:prstGeom>
        </p:spPr>
      </p:pic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2000" y="1980000"/>
            <a:ext cx="7874329" cy="1991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2306007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afico 6">
            <a:extLst>
              <a:ext uri="{FF2B5EF4-FFF2-40B4-BE49-F238E27FC236}">
                <a16:creationId xmlns:a16="http://schemas.microsoft.com/office/drawing/2014/main" id="{00000000-0008-0000-08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3550749"/>
              </p:ext>
            </p:extLst>
          </p:nvPr>
        </p:nvGraphicFramePr>
        <p:xfrm>
          <a:off x="407264" y="1767776"/>
          <a:ext cx="8341200" cy="24764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9" name="Rettangolo 38"/>
          <p:cNvSpPr/>
          <p:nvPr/>
        </p:nvSpPr>
        <p:spPr>
          <a:xfrm>
            <a:off x="899592" y="1237412"/>
            <a:ext cx="8244408" cy="180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18</a:t>
            </a:fld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Il potenziale legato al Bacino di Utenza della farmacia _ </a:t>
            </a:r>
            <a:r>
              <a:rPr lang="it-IT" i="1" dirty="0"/>
              <a:t>% rispetto alla media Italia</a:t>
            </a:r>
          </a:p>
        </p:txBody>
      </p:sp>
      <p:sp>
        <p:nvSpPr>
          <p:cNvPr id="38" name="Rettangolo 37"/>
          <p:cNvSpPr/>
          <p:nvPr/>
        </p:nvSpPr>
        <p:spPr>
          <a:xfrm>
            <a:off x="1403648" y="1237412"/>
            <a:ext cx="1368152" cy="72008"/>
          </a:xfrm>
          <a:prstGeom prst="rect">
            <a:avLst/>
          </a:prstGeom>
          <a:solidFill>
            <a:schemeClr val="tx2"/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9" name="Segnaposto contenuto 3"/>
          <p:cNvSpPr>
            <a:spLocks noGrp="1"/>
          </p:cNvSpPr>
          <p:nvPr>
            <p:ph idx="13"/>
          </p:nvPr>
        </p:nvSpPr>
        <p:spPr>
          <a:xfrm>
            <a:off x="1296144" y="1779662"/>
            <a:ext cx="5076056" cy="2232248"/>
          </a:xfrm>
          <a:noFill/>
          <a:ln>
            <a:noFill/>
          </a:ln>
        </p:spPr>
        <p:txBody>
          <a:bodyPr anchor="t"/>
          <a:lstStyle/>
          <a:p>
            <a:pPr marL="0" lvl="1" indent="0" algn="l">
              <a:buNone/>
            </a:pP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Bacini con una quota superiore alla media italiana di:</a:t>
            </a:r>
          </a:p>
          <a:p>
            <a:pPr lvl="1" algn="l">
              <a:buClr>
                <a:schemeClr val="tx1">
                  <a:lumMod val="85000"/>
                  <a:lumOff val="15000"/>
                </a:schemeClr>
              </a:buClr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persone con basso reddito</a:t>
            </a:r>
          </a:p>
          <a:p>
            <a:pPr lvl="1" algn="l">
              <a:buClr>
                <a:schemeClr val="tx1">
                  <a:lumMod val="85000"/>
                  <a:lumOff val="15000"/>
                </a:schemeClr>
              </a:buClr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contesto urbano</a:t>
            </a:r>
          </a:p>
          <a:p>
            <a:pPr marL="357188" lvl="1" indent="-357188" algn="l"/>
            <a:endParaRPr lang="it-IT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357188" lvl="1" indent="-357188" algn="l"/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farmacie Medie : 10,7%</a:t>
            </a:r>
          </a:p>
          <a:p>
            <a:pPr marL="357188" lvl="1" indent="-357188" algn="l">
              <a:buClr>
                <a:schemeClr val="accent2"/>
              </a:buClr>
            </a:pP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farmacie Best: 1,2%</a:t>
            </a:r>
          </a:p>
          <a:p>
            <a:pPr marL="357188" lvl="1" indent="-357188" algn="l"/>
            <a:endParaRPr lang="it-IT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D555A58-2C95-481D-8C46-2CBEF6213CDB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1418400" y="603408"/>
            <a:ext cx="1126414" cy="599938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00000000-0008-0000-1600-000003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8000" y="882000"/>
            <a:ext cx="338301" cy="338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02852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ttangolo 38"/>
          <p:cNvSpPr/>
          <p:nvPr/>
        </p:nvSpPr>
        <p:spPr>
          <a:xfrm>
            <a:off x="899592" y="1237412"/>
            <a:ext cx="8244408" cy="180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19</a:t>
            </a:fld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Il potenziale legato al Bacino di Utenza della farmacia _ diff. € md/anno </a:t>
            </a:r>
            <a:r>
              <a:rPr lang="it-IT" b="1" i="1" dirty="0"/>
              <a:t>Media Bacino vs Italia</a:t>
            </a:r>
          </a:p>
        </p:txBody>
      </p:sp>
      <p:sp>
        <p:nvSpPr>
          <p:cNvPr id="38" name="Rettangolo 37"/>
          <p:cNvSpPr/>
          <p:nvPr/>
        </p:nvSpPr>
        <p:spPr>
          <a:xfrm>
            <a:off x="1403648" y="1237412"/>
            <a:ext cx="1368152" cy="72008"/>
          </a:xfrm>
          <a:prstGeom prst="rect">
            <a:avLst/>
          </a:prstGeom>
          <a:solidFill>
            <a:schemeClr val="tx2"/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24F96DC-8819-476A-96AD-F9D87D42DEB6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>
            <a:off x="1418400" y="603408"/>
            <a:ext cx="1126414" cy="599938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4D7753C-54FE-4875-AC6A-4F7C574DE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8000" y="882000"/>
            <a:ext cx="338301" cy="338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Grafico 7">
            <a:extLst>
              <a:ext uri="{FF2B5EF4-FFF2-40B4-BE49-F238E27FC236}">
                <a16:creationId xmlns:a16="http://schemas.microsoft.com/office/drawing/2014/main" id="{00000000-0008-0000-09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9166056"/>
              </p:ext>
            </p:extLst>
          </p:nvPr>
        </p:nvGraphicFramePr>
        <p:xfrm>
          <a:off x="396000" y="1634400"/>
          <a:ext cx="864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000786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2</a:t>
            </a:fld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Il potenziale legato al Bacino di Utenza della farmacia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L’</a:t>
            </a:r>
            <a:r>
              <a:rPr lang="it-IT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Azienda</a:t>
            </a: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per disegnare le proprie strategie si chiede: </a:t>
            </a:r>
            <a:r>
              <a:rPr lang="it-IT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dato il </a:t>
            </a:r>
            <a:r>
              <a:rPr lang="it-IT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mio listino </a:t>
            </a:r>
            <a:r>
              <a:rPr lang="it-IT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quali sono le </a:t>
            </a:r>
            <a:r>
              <a:rPr lang="it-IT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farmacie a maggiore potenziale</a:t>
            </a:r>
            <a:r>
              <a:rPr lang="it-IT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?</a:t>
            </a:r>
          </a:p>
          <a:p>
            <a:endParaRPr lang="it-IT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lvl="1"/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Non interessa tanto conoscere cosa le farmacie stanno realizzando ora, ma quanto quello che potrebbero realizzare in funzione del contesto (domanda) e dell’orientamento (offerta)</a:t>
            </a:r>
          </a:p>
          <a:p>
            <a:endParaRPr lang="it-IT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La farmacia invece, per riuscire ad esprimere al meglio il proprio potenziale, deve chiedersi: </a:t>
            </a:r>
            <a:r>
              <a:rPr lang="it-IT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dato il </a:t>
            </a:r>
            <a:r>
              <a:rPr lang="it-IT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contesto</a:t>
            </a:r>
            <a:r>
              <a:rPr lang="it-IT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in cui opero come devo organizzare la mia </a:t>
            </a:r>
            <a:r>
              <a:rPr lang="it-IT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offerta</a:t>
            </a:r>
            <a:r>
              <a:rPr lang="it-IT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per rispondere al meglio alla </a:t>
            </a:r>
            <a:r>
              <a:rPr lang="it-IT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domanda</a:t>
            </a:r>
            <a:r>
              <a:rPr lang="it-IT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che il mio bacino di utenza esprime?</a:t>
            </a:r>
          </a:p>
        </p:txBody>
      </p:sp>
    </p:spTree>
    <p:extLst>
      <p:ext uri="{BB962C8B-B14F-4D97-AF65-F5344CB8AC3E}">
        <p14:creationId xmlns:p14="http://schemas.microsoft.com/office/powerpoint/2010/main" val="34754716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ttangolo 38"/>
          <p:cNvSpPr/>
          <p:nvPr/>
        </p:nvSpPr>
        <p:spPr>
          <a:xfrm>
            <a:off x="899592" y="1237412"/>
            <a:ext cx="8244408" cy="180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20</a:t>
            </a:fld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Il potenziale legato al Bacino di Utenza della farmacia _ diff. € md/anno </a:t>
            </a:r>
            <a:r>
              <a:rPr lang="it-IT" b="1" i="1" dirty="0"/>
              <a:t>Best vs Media Bacino</a:t>
            </a:r>
          </a:p>
        </p:txBody>
      </p:sp>
      <p:sp>
        <p:nvSpPr>
          <p:cNvPr id="38" name="Rettangolo 37"/>
          <p:cNvSpPr/>
          <p:nvPr/>
        </p:nvSpPr>
        <p:spPr>
          <a:xfrm>
            <a:off x="1403648" y="1237412"/>
            <a:ext cx="1368152" cy="72008"/>
          </a:xfrm>
          <a:prstGeom prst="rect">
            <a:avLst/>
          </a:prstGeom>
          <a:solidFill>
            <a:schemeClr val="tx2"/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5D79E6A-BE96-4D21-A095-5DE85A18E1BF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>
            <a:off x="1418400" y="603408"/>
            <a:ext cx="1126414" cy="599938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043BF5CA-7F48-48AD-9C7B-2D441AF79F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8000" y="882000"/>
            <a:ext cx="338301" cy="338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Grafico 7">
            <a:extLst>
              <a:ext uri="{FF2B5EF4-FFF2-40B4-BE49-F238E27FC236}">
                <a16:creationId xmlns:a16="http://schemas.microsoft.com/office/drawing/2014/main" id="{DD09D15D-AE51-4A33-899A-FA3EDE249EB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0694635"/>
              </p:ext>
            </p:extLst>
          </p:nvPr>
        </p:nvGraphicFramePr>
        <p:xfrm>
          <a:off x="396000" y="1634400"/>
          <a:ext cx="864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1969617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ttangolo 38"/>
          <p:cNvSpPr/>
          <p:nvPr/>
        </p:nvSpPr>
        <p:spPr>
          <a:xfrm>
            <a:off x="899592" y="1237412"/>
            <a:ext cx="8244408" cy="180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21</a:t>
            </a:fld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Il potenziale legato al Bacino di Utenza della farmacia _ </a:t>
            </a:r>
            <a:r>
              <a:rPr lang="it-IT" b="1" i="1" dirty="0"/>
              <a:t>Best vs Media Bacino</a:t>
            </a:r>
          </a:p>
        </p:txBody>
      </p:sp>
      <p:sp>
        <p:nvSpPr>
          <p:cNvPr id="38" name="Rettangolo 37"/>
          <p:cNvSpPr/>
          <p:nvPr/>
        </p:nvSpPr>
        <p:spPr>
          <a:xfrm>
            <a:off x="1403648" y="1237412"/>
            <a:ext cx="1368152" cy="72008"/>
          </a:xfrm>
          <a:prstGeom prst="rect">
            <a:avLst/>
          </a:prstGeom>
          <a:solidFill>
            <a:schemeClr val="tx2"/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909CB321-5EDD-4FB1-8CCD-BFA7AF5A12A9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1418400" y="603408"/>
            <a:ext cx="1126414" cy="599938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50A8076-FBF7-493A-88B3-0513C06C81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8000" y="882000"/>
            <a:ext cx="338301" cy="338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C631DB54-E053-43BD-88C0-F9BEFB0F18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2000" y="1980000"/>
            <a:ext cx="7873200" cy="1991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8236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00000000-0008-0000-0B00-0000040000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07" b="51158"/>
          <a:stretch/>
        </p:blipFill>
        <p:spPr bwMode="auto">
          <a:xfrm>
            <a:off x="1678466" y="534773"/>
            <a:ext cx="818516" cy="740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Grafico 6">
            <a:extLst>
              <a:ext uri="{FF2B5EF4-FFF2-40B4-BE49-F238E27FC236}">
                <a16:creationId xmlns:a16="http://schemas.microsoft.com/office/drawing/2014/main" id="{00000000-0008-0000-08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3695796"/>
              </p:ext>
            </p:extLst>
          </p:nvPr>
        </p:nvGraphicFramePr>
        <p:xfrm>
          <a:off x="393607" y="1772323"/>
          <a:ext cx="8341200" cy="24764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9" name="Rettangolo 38"/>
          <p:cNvSpPr/>
          <p:nvPr/>
        </p:nvSpPr>
        <p:spPr>
          <a:xfrm>
            <a:off x="899592" y="1237412"/>
            <a:ext cx="8244408" cy="180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22</a:t>
            </a:fld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Il potenziale legato al Bacino di Utenza della farmacia _ </a:t>
            </a:r>
            <a:r>
              <a:rPr lang="it-IT" i="1" dirty="0"/>
              <a:t>% rispetto alla media Italia</a:t>
            </a:r>
          </a:p>
        </p:txBody>
      </p:sp>
      <p:sp>
        <p:nvSpPr>
          <p:cNvPr id="38" name="Rettangolo 37"/>
          <p:cNvSpPr/>
          <p:nvPr/>
        </p:nvSpPr>
        <p:spPr>
          <a:xfrm>
            <a:off x="1403648" y="1237412"/>
            <a:ext cx="1368152" cy="72008"/>
          </a:xfrm>
          <a:prstGeom prst="rect">
            <a:avLst/>
          </a:prstGeom>
          <a:solidFill>
            <a:schemeClr val="tx2"/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9" name="Segnaposto contenuto 3"/>
          <p:cNvSpPr>
            <a:spLocks noGrp="1"/>
          </p:cNvSpPr>
          <p:nvPr>
            <p:ph idx="13"/>
          </p:nvPr>
        </p:nvSpPr>
        <p:spPr>
          <a:xfrm>
            <a:off x="1296144" y="1779662"/>
            <a:ext cx="5076056" cy="2232248"/>
          </a:xfrm>
          <a:noFill/>
          <a:ln>
            <a:noFill/>
          </a:ln>
        </p:spPr>
        <p:txBody>
          <a:bodyPr anchor="t"/>
          <a:lstStyle/>
          <a:p>
            <a:pPr marL="0" lvl="1" indent="0" algn="l">
              <a:buNone/>
            </a:pP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Bacini con una quota superiore alla media italiana di:</a:t>
            </a:r>
          </a:p>
          <a:p>
            <a:pPr lvl="1" algn="l">
              <a:buClr>
                <a:schemeClr val="tx1">
                  <a:lumMod val="85000"/>
                  <a:lumOff val="15000"/>
                </a:schemeClr>
              </a:buClr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uomini 40 - 60</a:t>
            </a:r>
          </a:p>
          <a:p>
            <a:pPr marL="357188" lvl="1" indent="-357188" algn="l"/>
            <a:endParaRPr lang="it-IT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357188" lvl="1" indent="-357188" algn="l"/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farmacie Medie : 10,6%</a:t>
            </a:r>
          </a:p>
          <a:p>
            <a:pPr marL="357188" lvl="1" indent="-357188" algn="l">
              <a:buClr>
                <a:schemeClr val="accent2"/>
              </a:buClr>
            </a:pP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farmacie Best: 1,1%</a:t>
            </a:r>
          </a:p>
          <a:p>
            <a:pPr marL="357188" lvl="1" indent="-357188" algn="l"/>
            <a:endParaRPr lang="it-IT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7381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7CAC5111-1DC0-44D7-8D0F-2FFC5484A8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07" b="51158"/>
          <a:stretch/>
        </p:blipFill>
        <p:spPr bwMode="auto">
          <a:xfrm>
            <a:off x="1678466" y="534773"/>
            <a:ext cx="818516" cy="740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ettangolo 38"/>
          <p:cNvSpPr/>
          <p:nvPr/>
        </p:nvSpPr>
        <p:spPr>
          <a:xfrm>
            <a:off x="899592" y="1237412"/>
            <a:ext cx="8244408" cy="180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23</a:t>
            </a:fld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Il potenziale legato al Bacino di Utenza della farmacia _ diff. € md/anno </a:t>
            </a:r>
            <a:r>
              <a:rPr lang="it-IT" b="1" i="1" dirty="0"/>
              <a:t>Media Bacino vs Italia</a:t>
            </a:r>
          </a:p>
        </p:txBody>
      </p:sp>
      <p:sp>
        <p:nvSpPr>
          <p:cNvPr id="38" name="Rettangolo 37"/>
          <p:cNvSpPr/>
          <p:nvPr/>
        </p:nvSpPr>
        <p:spPr>
          <a:xfrm>
            <a:off x="1403648" y="1237412"/>
            <a:ext cx="1368152" cy="72008"/>
          </a:xfrm>
          <a:prstGeom prst="rect">
            <a:avLst/>
          </a:prstGeom>
          <a:solidFill>
            <a:schemeClr val="tx2"/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graphicFrame>
        <p:nvGraphicFramePr>
          <p:cNvPr id="8" name="Grafico 7">
            <a:extLst>
              <a:ext uri="{FF2B5EF4-FFF2-40B4-BE49-F238E27FC236}">
                <a16:creationId xmlns:a16="http://schemas.microsoft.com/office/drawing/2014/main" id="{00000000-0008-0000-09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0507877"/>
              </p:ext>
            </p:extLst>
          </p:nvPr>
        </p:nvGraphicFramePr>
        <p:xfrm>
          <a:off x="396000" y="1634400"/>
          <a:ext cx="864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6496888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C76A95CC-046D-4693-B468-386EAF727E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07" b="51158"/>
          <a:stretch/>
        </p:blipFill>
        <p:spPr bwMode="auto">
          <a:xfrm>
            <a:off x="1678466" y="534773"/>
            <a:ext cx="818516" cy="740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ettangolo 38"/>
          <p:cNvSpPr/>
          <p:nvPr/>
        </p:nvSpPr>
        <p:spPr>
          <a:xfrm>
            <a:off x="899592" y="1237412"/>
            <a:ext cx="8244408" cy="180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24</a:t>
            </a:fld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Il potenziale legato al Bacino di Utenza della farmacia _ diff. € md/anno </a:t>
            </a:r>
            <a:r>
              <a:rPr lang="it-IT" b="1" i="1" dirty="0"/>
              <a:t>Best vs Media Bacino</a:t>
            </a:r>
          </a:p>
        </p:txBody>
      </p:sp>
      <p:sp>
        <p:nvSpPr>
          <p:cNvPr id="38" name="Rettangolo 37"/>
          <p:cNvSpPr/>
          <p:nvPr/>
        </p:nvSpPr>
        <p:spPr>
          <a:xfrm>
            <a:off x="1403648" y="1237412"/>
            <a:ext cx="1368152" cy="72008"/>
          </a:xfrm>
          <a:prstGeom prst="rect">
            <a:avLst/>
          </a:prstGeom>
          <a:solidFill>
            <a:schemeClr val="tx2"/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graphicFrame>
        <p:nvGraphicFramePr>
          <p:cNvPr id="7" name="Grafico 6">
            <a:extLst>
              <a:ext uri="{FF2B5EF4-FFF2-40B4-BE49-F238E27FC236}">
                <a16:creationId xmlns:a16="http://schemas.microsoft.com/office/drawing/2014/main" id="{DD09D15D-AE51-4A33-899A-FA3EDE249EB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0595211"/>
              </p:ext>
            </p:extLst>
          </p:nvPr>
        </p:nvGraphicFramePr>
        <p:xfrm>
          <a:off x="396000" y="1634400"/>
          <a:ext cx="864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741624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9BD4ACAE-2481-4566-ADE7-29E0718938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07" b="51158"/>
          <a:stretch/>
        </p:blipFill>
        <p:spPr bwMode="auto">
          <a:xfrm>
            <a:off x="1678466" y="534773"/>
            <a:ext cx="818516" cy="740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ettangolo 38"/>
          <p:cNvSpPr/>
          <p:nvPr/>
        </p:nvSpPr>
        <p:spPr>
          <a:xfrm>
            <a:off x="899592" y="1237412"/>
            <a:ext cx="8244408" cy="180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25</a:t>
            </a:fld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Il potenziale legato al Bacino di Utenza della farmacia _ </a:t>
            </a:r>
            <a:r>
              <a:rPr lang="it-IT" b="1" i="1" dirty="0"/>
              <a:t>Best vs Media Bacino</a:t>
            </a:r>
          </a:p>
        </p:txBody>
      </p:sp>
      <p:sp>
        <p:nvSpPr>
          <p:cNvPr id="38" name="Rettangolo 37"/>
          <p:cNvSpPr/>
          <p:nvPr/>
        </p:nvSpPr>
        <p:spPr>
          <a:xfrm>
            <a:off x="1403648" y="1237412"/>
            <a:ext cx="1368152" cy="72008"/>
          </a:xfrm>
          <a:prstGeom prst="rect">
            <a:avLst/>
          </a:prstGeom>
          <a:solidFill>
            <a:schemeClr val="tx2"/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B27C805-302A-4291-AA9B-C7E2CBA857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2000" y="1980000"/>
            <a:ext cx="7874329" cy="199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5722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Grafico 10">
            <a:extLst>
              <a:ext uri="{FF2B5EF4-FFF2-40B4-BE49-F238E27FC236}">
                <a16:creationId xmlns:a16="http://schemas.microsoft.com/office/drawing/2014/main" id="{00000000-0008-0000-08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1699619"/>
              </p:ext>
            </p:extLst>
          </p:nvPr>
        </p:nvGraphicFramePr>
        <p:xfrm>
          <a:off x="406800" y="1767600"/>
          <a:ext cx="8341200" cy="24764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9" name="Rettangolo 38"/>
          <p:cNvSpPr/>
          <p:nvPr/>
        </p:nvSpPr>
        <p:spPr>
          <a:xfrm>
            <a:off x="899592" y="1237412"/>
            <a:ext cx="8244408" cy="180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26</a:t>
            </a:fld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Il potenziale legato al Bacino di Utenza della farmacia _ </a:t>
            </a:r>
            <a:r>
              <a:rPr lang="it-IT" i="1" dirty="0"/>
              <a:t>% rispetto alla media Italia</a:t>
            </a:r>
          </a:p>
        </p:txBody>
      </p:sp>
      <p:sp>
        <p:nvSpPr>
          <p:cNvPr id="38" name="Rettangolo 37"/>
          <p:cNvSpPr/>
          <p:nvPr/>
        </p:nvSpPr>
        <p:spPr>
          <a:xfrm>
            <a:off x="1403648" y="1237412"/>
            <a:ext cx="1368152" cy="72008"/>
          </a:xfrm>
          <a:prstGeom prst="rect">
            <a:avLst/>
          </a:prstGeom>
          <a:solidFill>
            <a:schemeClr val="tx2"/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9" name="Segnaposto contenuto 3"/>
          <p:cNvSpPr>
            <a:spLocks noGrp="1"/>
          </p:cNvSpPr>
          <p:nvPr>
            <p:ph idx="13"/>
          </p:nvPr>
        </p:nvSpPr>
        <p:spPr>
          <a:xfrm>
            <a:off x="1296144" y="1779662"/>
            <a:ext cx="5076056" cy="2232248"/>
          </a:xfrm>
          <a:noFill/>
          <a:ln>
            <a:noFill/>
          </a:ln>
        </p:spPr>
        <p:txBody>
          <a:bodyPr anchor="t"/>
          <a:lstStyle/>
          <a:p>
            <a:pPr marL="0" lvl="1" indent="0" algn="l">
              <a:buNone/>
            </a:pP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Bacini con una quota superiore alla media italiana di:</a:t>
            </a:r>
          </a:p>
          <a:p>
            <a:pPr lvl="1" algn="l">
              <a:buClr>
                <a:schemeClr val="tx1">
                  <a:lumMod val="85000"/>
                  <a:lumOff val="15000"/>
                </a:schemeClr>
              </a:buClr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persone con reddito elevato</a:t>
            </a:r>
          </a:p>
          <a:p>
            <a:pPr lvl="1" algn="l">
              <a:buClr>
                <a:schemeClr val="tx1">
                  <a:lumMod val="85000"/>
                  <a:lumOff val="15000"/>
                </a:schemeClr>
              </a:buClr>
              <a:buFont typeface="Arial" panose="020B0604020202020204" pitchFamily="34" charset="0"/>
              <a:buChar char="•"/>
            </a:pPr>
            <a:r>
              <a:rPr lang="it-IT" b="1" dirty="0"/>
              <a:t>consumi elevati</a:t>
            </a:r>
            <a:endParaRPr lang="it-IT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357188" lvl="1" indent="-357188" algn="l"/>
            <a:endParaRPr lang="it-IT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357188" lvl="1" indent="-357188" algn="l"/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farmacie Medie : 15,8%</a:t>
            </a:r>
          </a:p>
          <a:p>
            <a:pPr marL="357188" lvl="1" indent="-357188" algn="l">
              <a:buClr>
                <a:schemeClr val="accent2"/>
              </a:buClr>
            </a:pP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farmacie Best: 2,0%</a:t>
            </a:r>
          </a:p>
          <a:p>
            <a:pPr marL="357188" lvl="1" indent="-357188" algn="l"/>
            <a:endParaRPr lang="it-IT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FB907F56-B2E3-4508-91BF-4CD90FA8F387}"/>
              </a:ext>
            </a:extLst>
          </p:cNvPr>
          <p:cNvGrpSpPr/>
          <p:nvPr/>
        </p:nvGrpSpPr>
        <p:grpSpPr>
          <a:xfrm>
            <a:off x="1512000" y="815026"/>
            <a:ext cx="1165713" cy="388572"/>
            <a:chOff x="1475656" y="815026"/>
            <a:chExt cx="1165713" cy="388572"/>
          </a:xfrm>
        </p:grpSpPr>
        <p:pic>
          <p:nvPicPr>
            <p:cNvPr id="12" name="Immagine 11">
              <a:extLst>
                <a:ext uri="{FF2B5EF4-FFF2-40B4-BE49-F238E27FC236}">
                  <a16:creationId xmlns:a16="http://schemas.microsoft.com/office/drawing/2014/main" id="{00000000-0008-0000-0500-000006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5656" y="815027"/>
              <a:ext cx="388571" cy="388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Immagine 12">
              <a:extLst>
                <a:ext uri="{FF2B5EF4-FFF2-40B4-BE49-F238E27FC236}">
                  <a16:creationId xmlns:a16="http://schemas.microsoft.com/office/drawing/2014/main" id="{00000000-0008-0000-0500-000006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64227" y="815027"/>
              <a:ext cx="388571" cy="388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magine 13">
              <a:extLst>
                <a:ext uri="{FF2B5EF4-FFF2-40B4-BE49-F238E27FC236}">
                  <a16:creationId xmlns:a16="http://schemas.microsoft.com/office/drawing/2014/main" id="{00000000-0008-0000-0500-000006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52798" y="815026"/>
              <a:ext cx="388571" cy="388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925621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ttangolo 38"/>
          <p:cNvSpPr/>
          <p:nvPr/>
        </p:nvSpPr>
        <p:spPr>
          <a:xfrm>
            <a:off x="899592" y="1237412"/>
            <a:ext cx="8244408" cy="180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27</a:t>
            </a:fld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Il potenziale legato al Bacino di Utenza della farmacia _ diff. € md/anno </a:t>
            </a:r>
            <a:r>
              <a:rPr lang="it-IT" b="1" i="1" dirty="0"/>
              <a:t>Media Bacino vs Italia</a:t>
            </a:r>
          </a:p>
        </p:txBody>
      </p:sp>
      <p:sp>
        <p:nvSpPr>
          <p:cNvPr id="38" name="Rettangolo 37"/>
          <p:cNvSpPr/>
          <p:nvPr/>
        </p:nvSpPr>
        <p:spPr>
          <a:xfrm>
            <a:off x="1403648" y="1237412"/>
            <a:ext cx="1368152" cy="72008"/>
          </a:xfrm>
          <a:prstGeom prst="rect">
            <a:avLst/>
          </a:prstGeom>
          <a:solidFill>
            <a:schemeClr val="tx2"/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id="{DEFA1CD5-1CE9-4069-81C1-59B7339CE9EF}"/>
              </a:ext>
            </a:extLst>
          </p:cNvPr>
          <p:cNvGrpSpPr/>
          <p:nvPr/>
        </p:nvGrpSpPr>
        <p:grpSpPr>
          <a:xfrm>
            <a:off x="1512000" y="815026"/>
            <a:ext cx="1165713" cy="388572"/>
            <a:chOff x="1475656" y="815026"/>
            <a:chExt cx="1165713" cy="388572"/>
          </a:xfrm>
        </p:grpSpPr>
        <p:pic>
          <p:nvPicPr>
            <p:cNvPr id="10" name="Immagine 9">
              <a:extLst>
                <a:ext uri="{FF2B5EF4-FFF2-40B4-BE49-F238E27FC236}">
                  <a16:creationId xmlns:a16="http://schemas.microsoft.com/office/drawing/2014/main" id="{AAB0E2A1-6C5C-4E67-8F4B-A8326E44B2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5656" y="815027"/>
              <a:ext cx="388571" cy="388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83D745E1-156E-4B9B-B83E-13F570E04BC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64227" y="815027"/>
              <a:ext cx="388571" cy="388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Immagine 11">
              <a:extLst>
                <a:ext uri="{FF2B5EF4-FFF2-40B4-BE49-F238E27FC236}">
                  <a16:creationId xmlns:a16="http://schemas.microsoft.com/office/drawing/2014/main" id="{D8301CA2-A8F5-4210-9132-6B43853B92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52798" y="815026"/>
              <a:ext cx="388571" cy="388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3" name="Grafico 12">
            <a:extLst>
              <a:ext uri="{FF2B5EF4-FFF2-40B4-BE49-F238E27FC236}">
                <a16:creationId xmlns:a16="http://schemas.microsoft.com/office/drawing/2014/main" id="{00000000-0008-0000-09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02965349"/>
              </p:ext>
            </p:extLst>
          </p:nvPr>
        </p:nvGraphicFramePr>
        <p:xfrm>
          <a:off x="396000" y="1634400"/>
          <a:ext cx="864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9176669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ttangolo 38"/>
          <p:cNvSpPr/>
          <p:nvPr/>
        </p:nvSpPr>
        <p:spPr>
          <a:xfrm>
            <a:off x="899592" y="1237412"/>
            <a:ext cx="8244408" cy="180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28</a:t>
            </a:fld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Il potenziale legato al Bacino di Utenza della farmacia _ diff. € md/anno </a:t>
            </a:r>
            <a:r>
              <a:rPr lang="it-IT" b="1" i="1" dirty="0"/>
              <a:t>Best vs Media Bacino</a:t>
            </a:r>
          </a:p>
        </p:txBody>
      </p:sp>
      <p:sp>
        <p:nvSpPr>
          <p:cNvPr id="38" name="Rettangolo 37"/>
          <p:cNvSpPr/>
          <p:nvPr/>
        </p:nvSpPr>
        <p:spPr>
          <a:xfrm>
            <a:off x="1403648" y="1237412"/>
            <a:ext cx="1368152" cy="72008"/>
          </a:xfrm>
          <a:prstGeom prst="rect">
            <a:avLst/>
          </a:prstGeom>
          <a:solidFill>
            <a:schemeClr val="tx2"/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id="{A181D993-9C3A-42B3-B52D-DB25F38ABAB6}"/>
              </a:ext>
            </a:extLst>
          </p:cNvPr>
          <p:cNvGrpSpPr/>
          <p:nvPr/>
        </p:nvGrpSpPr>
        <p:grpSpPr>
          <a:xfrm>
            <a:off x="1512000" y="815026"/>
            <a:ext cx="1165713" cy="388572"/>
            <a:chOff x="1475656" y="815026"/>
            <a:chExt cx="1165713" cy="388572"/>
          </a:xfrm>
        </p:grpSpPr>
        <p:pic>
          <p:nvPicPr>
            <p:cNvPr id="10" name="Immagine 9">
              <a:extLst>
                <a:ext uri="{FF2B5EF4-FFF2-40B4-BE49-F238E27FC236}">
                  <a16:creationId xmlns:a16="http://schemas.microsoft.com/office/drawing/2014/main" id="{E28F331C-34B7-4991-BF62-31FAD19584F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5656" y="815027"/>
              <a:ext cx="388571" cy="388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0FC6739C-8927-4D10-A8CD-C13EF0DE161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64227" y="815027"/>
              <a:ext cx="388571" cy="388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Immagine 11">
              <a:extLst>
                <a:ext uri="{FF2B5EF4-FFF2-40B4-BE49-F238E27FC236}">
                  <a16:creationId xmlns:a16="http://schemas.microsoft.com/office/drawing/2014/main" id="{D8FAAD50-32A6-47AD-8AF8-445A65BD18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52798" y="815026"/>
              <a:ext cx="388571" cy="388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3" name="Grafico 12">
            <a:extLst>
              <a:ext uri="{FF2B5EF4-FFF2-40B4-BE49-F238E27FC236}">
                <a16:creationId xmlns:a16="http://schemas.microsoft.com/office/drawing/2014/main" id="{DD09D15D-AE51-4A33-899A-FA3EDE249EB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1583025"/>
              </p:ext>
            </p:extLst>
          </p:nvPr>
        </p:nvGraphicFramePr>
        <p:xfrm>
          <a:off x="396000" y="1634400"/>
          <a:ext cx="864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9968515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ttangolo 38"/>
          <p:cNvSpPr/>
          <p:nvPr/>
        </p:nvSpPr>
        <p:spPr>
          <a:xfrm>
            <a:off x="899592" y="1237412"/>
            <a:ext cx="8244408" cy="180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29</a:t>
            </a:fld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Il potenziale legato al Bacino di Utenza della farmacia _ </a:t>
            </a:r>
            <a:r>
              <a:rPr lang="it-IT" b="1" i="1" dirty="0"/>
              <a:t>Best vs Media Bacino</a:t>
            </a:r>
          </a:p>
        </p:txBody>
      </p:sp>
      <p:sp>
        <p:nvSpPr>
          <p:cNvPr id="38" name="Rettangolo 37"/>
          <p:cNvSpPr/>
          <p:nvPr/>
        </p:nvSpPr>
        <p:spPr>
          <a:xfrm>
            <a:off x="1403648" y="1237412"/>
            <a:ext cx="1368152" cy="72008"/>
          </a:xfrm>
          <a:prstGeom prst="rect">
            <a:avLst/>
          </a:prstGeom>
          <a:solidFill>
            <a:schemeClr val="tx2"/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id="{5FDC31D4-5811-4FF9-9116-7C20000C1062}"/>
              </a:ext>
            </a:extLst>
          </p:cNvPr>
          <p:cNvGrpSpPr/>
          <p:nvPr/>
        </p:nvGrpSpPr>
        <p:grpSpPr>
          <a:xfrm>
            <a:off x="1512000" y="815026"/>
            <a:ext cx="1165713" cy="388572"/>
            <a:chOff x="1475656" y="815026"/>
            <a:chExt cx="1165713" cy="388572"/>
          </a:xfrm>
        </p:grpSpPr>
        <p:pic>
          <p:nvPicPr>
            <p:cNvPr id="10" name="Immagine 9">
              <a:extLst>
                <a:ext uri="{FF2B5EF4-FFF2-40B4-BE49-F238E27FC236}">
                  <a16:creationId xmlns:a16="http://schemas.microsoft.com/office/drawing/2014/main" id="{745E3CBA-5F0A-45D9-839D-DC6ED4F41B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5656" y="815027"/>
              <a:ext cx="388571" cy="388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13DFA3DE-C335-4EDA-9AB1-7FBE82D51F9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64227" y="815027"/>
              <a:ext cx="388571" cy="388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Immagine 11">
              <a:extLst>
                <a:ext uri="{FF2B5EF4-FFF2-40B4-BE49-F238E27FC236}">
                  <a16:creationId xmlns:a16="http://schemas.microsoft.com/office/drawing/2014/main" id="{F0D565AD-9F10-4634-9B90-D9F39067A1B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52798" y="815026"/>
              <a:ext cx="388571" cy="388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" name="Immagine 4">
            <a:extLst>
              <a:ext uri="{FF2B5EF4-FFF2-40B4-BE49-F238E27FC236}">
                <a16:creationId xmlns:a16="http://schemas.microsoft.com/office/drawing/2014/main" id="{9DFB5778-FE0C-4216-AD83-AF8DDE5D3D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000" y="1980000"/>
            <a:ext cx="7874329" cy="199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0420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3</a:t>
            </a:fld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Il potenziale legato al Bacino di Utenza della farmacia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idx="13"/>
          </p:nvPr>
        </p:nvSpPr>
        <p:spPr>
          <a:xfrm>
            <a:off x="971600" y="915566"/>
            <a:ext cx="7200800" cy="3600400"/>
          </a:xfrm>
        </p:spPr>
        <p:txBody>
          <a:bodyPr/>
          <a:lstStyle/>
          <a:p>
            <a:pPr lvl="1"/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Il bacino di utenza è uno degli elementi chiave utile a descrivere la </a:t>
            </a:r>
            <a:r>
              <a:rPr lang="it-IT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domanda</a:t>
            </a: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espressa nel </a:t>
            </a:r>
            <a:r>
              <a:rPr lang="it-IT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territorio afferente a ciascuna farmacia</a:t>
            </a:r>
          </a:p>
          <a:p>
            <a:endParaRPr lang="it-IT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lvl="1"/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Per bacino di utenza si intende il </a:t>
            </a:r>
            <a:r>
              <a:rPr lang="it-IT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territorio rilevante</a:t>
            </a: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intorno a ciascuna farmacia, disegnato tenendo conto delle caratteristiche geografiche di ciascuna area</a:t>
            </a:r>
          </a:p>
          <a:p>
            <a:pPr lvl="1"/>
            <a:endParaRPr lang="it-IT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lvl="1"/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Al bacino di utenza vengono quindi collegate le </a:t>
            </a:r>
            <a:r>
              <a:rPr lang="it-IT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celle censuarie</a:t>
            </a: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che contengono informazioni molto dettagliate sulla </a:t>
            </a:r>
            <a:r>
              <a:rPr lang="it-IT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popolazione</a:t>
            </a:r>
          </a:p>
          <a:p>
            <a:pPr lvl="1"/>
            <a:endParaRPr lang="it-IT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lvl="1"/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Abbiamo quindi studiato </a:t>
            </a:r>
            <a:r>
              <a:rPr lang="it-IT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come le caratteristiche della popolazione “correlano” con le performance della farmacia media di un certo bacino</a:t>
            </a: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confrontandole con i risultati della </a:t>
            </a:r>
            <a:r>
              <a:rPr lang="it-IT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farmacia “Best” </a:t>
            </a: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afferente allo stesso territorio</a:t>
            </a:r>
          </a:p>
        </p:txBody>
      </p:sp>
    </p:spTree>
    <p:extLst>
      <p:ext uri="{BB962C8B-B14F-4D97-AF65-F5344CB8AC3E}">
        <p14:creationId xmlns:p14="http://schemas.microsoft.com/office/powerpoint/2010/main" val="13648034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afico 6">
            <a:extLst>
              <a:ext uri="{FF2B5EF4-FFF2-40B4-BE49-F238E27FC236}">
                <a16:creationId xmlns:a16="http://schemas.microsoft.com/office/drawing/2014/main" id="{765CCC7D-E624-4C19-8D12-51B777B0092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2623801"/>
              </p:ext>
            </p:extLst>
          </p:nvPr>
        </p:nvGraphicFramePr>
        <p:xfrm>
          <a:off x="377836" y="1635646"/>
          <a:ext cx="8341200" cy="24764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9" name="Rettangolo 38"/>
          <p:cNvSpPr/>
          <p:nvPr/>
        </p:nvSpPr>
        <p:spPr>
          <a:xfrm>
            <a:off x="899592" y="1237412"/>
            <a:ext cx="8244408" cy="180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30</a:t>
            </a:fld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Il potenziale legato al Bacino di Utenza della farmacia _ </a:t>
            </a:r>
            <a:r>
              <a:rPr lang="it-IT" i="1" dirty="0"/>
              <a:t>% rispetto alla media Italia</a:t>
            </a:r>
          </a:p>
        </p:txBody>
      </p:sp>
      <p:sp>
        <p:nvSpPr>
          <p:cNvPr id="38" name="Rettangolo 37"/>
          <p:cNvSpPr/>
          <p:nvPr/>
        </p:nvSpPr>
        <p:spPr>
          <a:xfrm>
            <a:off x="1403648" y="1237412"/>
            <a:ext cx="1368152" cy="72008"/>
          </a:xfrm>
          <a:prstGeom prst="rect">
            <a:avLst/>
          </a:prstGeom>
          <a:solidFill>
            <a:schemeClr val="tx2"/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9" name="Segnaposto contenuto 3"/>
          <p:cNvSpPr>
            <a:spLocks noGrp="1"/>
          </p:cNvSpPr>
          <p:nvPr>
            <p:ph idx="13"/>
          </p:nvPr>
        </p:nvSpPr>
        <p:spPr>
          <a:xfrm>
            <a:off x="1296144" y="1779662"/>
            <a:ext cx="5076056" cy="2232248"/>
          </a:xfrm>
          <a:noFill/>
          <a:ln>
            <a:noFill/>
          </a:ln>
        </p:spPr>
        <p:txBody>
          <a:bodyPr anchor="t"/>
          <a:lstStyle/>
          <a:p>
            <a:pPr marL="0" lvl="1" indent="0" algn="l">
              <a:buNone/>
            </a:pP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Bacini con una quota superiore alla media italiana di:</a:t>
            </a:r>
          </a:p>
          <a:p>
            <a:pPr lvl="1" algn="l">
              <a:buClr>
                <a:schemeClr val="tx1">
                  <a:lumMod val="85000"/>
                  <a:lumOff val="15000"/>
                </a:schemeClr>
              </a:buClr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elevato tasso di concorrenza</a:t>
            </a:r>
          </a:p>
          <a:p>
            <a:pPr lvl="1" algn="l">
              <a:buClr>
                <a:schemeClr val="tx1">
                  <a:lumMod val="85000"/>
                  <a:lumOff val="15000"/>
                </a:schemeClr>
              </a:buClr>
              <a:buFont typeface="Arial" panose="020B0604020202020204" pitchFamily="34" charset="0"/>
              <a:buChar char="•"/>
            </a:pPr>
            <a:r>
              <a:rPr lang="it-IT" b="1" dirty="0"/>
              <a:t>città</a:t>
            </a:r>
            <a:endParaRPr lang="it-IT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357188" lvl="1" indent="-357188" algn="l"/>
            <a:endParaRPr lang="it-IT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357188" lvl="1" indent="-357188" algn="l"/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farmacie Medie : 20,6%</a:t>
            </a:r>
          </a:p>
          <a:p>
            <a:pPr marL="357188" lvl="1" indent="-357188" algn="l">
              <a:buClr>
                <a:schemeClr val="accent2"/>
              </a:buClr>
            </a:pP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farmacie Best: 2,3%</a:t>
            </a:r>
          </a:p>
          <a:p>
            <a:pPr marL="357188" lvl="1" indent="-357188" algn="l"/>
            <a:endParaRPr lang="it-IT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1BAFF9F-A0A4-4C7C-B7F8-4009A38D4E14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1418400" y="603408"/>
            <a:ext cx="1126414" cy="599938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9615A605-8283-44B7-9286-FC620DFDFF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7786" y="1062000"/>
            <a:ext cx="130759" cy="138684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980FF09E-6942-4A99-A345-4CE2078DD3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7786" y="915566"/>
            <a:ext cx="130759" cy="138684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0C03BE3-7686-4F15-8A18-40B068BCED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83769" y="915566"/>
            <a:ext cx="130759" cy="138684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67B87885-82F4-4D74-91C4-568BA0C73C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83768" y="1062000"/>
            <a:ext cx="130759" cy="138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7659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ttangolo 38"/>
          <p:cNvSpPr/>
          <p:nvPr/>
        </p:nvSpPr>
        <p:spPr>
          <a:xfrm>
            <a:off x="899592" y="1237412"/>
            <a:ext cx="8244408" cy="180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31</a:t>
            </a:fld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Il potenziale legato al Bacino di Utenza della farmacia _ diff. € md/anno </a:t>
            </a:r>
            <a:r>
              <a:rPr lang="it-IT" b="1" i="1" dirty="0"/>
              <a:t>Media Bacino vs Italia</a:t>
            </a:r>
          </a:p>
        </p:txBody>
      </p:sp>
      <p:sp>
        <p:nvSpPr>
          <p:cNvPr id="38" name="Rettangolo 37"/>
          <p:cNvSpPr/>
          <p:nvPr/>
        </p:nvSpPr>
        <p:spPr>
          <a:xfrm>
            <a:off x="1403648" y="1237412"/>
            <a:ext cx="1368152" cy="72008"/>
          </a:xfrm>
          <a:prstGeom prst="rect">
            <a:avLst/>
          </a:prstGeom>
          <a:solidFill>
            <a:schemeClr val="tx2"/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CCAB211-C2BB-41EC-8D4B-9B0B42D1DDB4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>
            <a:off x="1418400" y="603408"/>
            <a:ext cx="1126414" cy="599938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E19909FC-5F07-40BB-8B6C-4A485A8728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7786" y="1062000"/>
            <a:ext cx="130759" cy="138684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3B23B0F4-882B-4C0B-BBE0-6B07D16458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7786" y="915566"/>
            <a:ext cx="130759" cy="138684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7906A748-154B-4A27-A3F5-645FD0D786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3769" y="915566"/>
            <a:ext cx="130759" cy="138684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AAA396A4-AAD3-4E26-8976-48E4CB8B94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3768" y="1062000"/>
            <a:ext cx="130759" cy="138684"/>
          </a:xfrm>
          <a:prstGeom prst="rect">
            <a:avLst/>
          </a:prstGeom>
        </p:spPr>
      </p:pic>
      <p:graphicFrame>
        <p:nvGraphicFramePr>
          <p:cNvPr id="11" name="Grafico 10">
            <a:extLst>
              <a:ext uri="{FF2B5EF4-FFF2-40B4-BE49-F238E27FC236}">
                <a16:creationId xmlns:a16="http://schemas.microsoft.com/office/drawing/2014/main" id="{00000000-0008-0000-09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9058980"/>
              </p:ext>
            </p:extLst>
          </p:nvPr>
        </p:nvGraphicFramePr>
        <p:xfrm>
          <a:off x="396000" y="1634400"/>
          <a:ext cx="864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239016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ttangolo 38"/>
          <p:cNvSpPr/>
          <p:nvPr/>
        </p:nvSpPr>
        <p:spPr>
          <a:xfrm>
            <a:off x="899592" y="1237412"/>
            <a:ext cx="8244408" cy="180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32</a:t>
            </a:fld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Il potenziale legato al Bacino di Utenza della farmacia _ diff. € md/anno </a:t>
            </a:r>
            <a:r>
              <a:rPr lang="it-IT" b="1" i="1" dirty="0"/>
              <a:t>Best vs Media Bacino</a:t>
            </a:r>
          </a:p>
        </p:txBody>
      </p:sp>
      <p:sp>
        <p:nvSpPr>
          <p:cNvPr id="38" name="Rettangolo 37"/>
          <p:cNvSpPr/>
          <p:nvPr/>
        </p:nvSpPr>
        <p:spPr>
          <a:xfrm>
            <a:off x="1403648" y="1237412"/>
            <a:ext cx="1368152" cy="72008"/>
          </a:xfrm>
          <a:prstGeom prst="rect">
            <a:avLst/>
          </a:prstGeom>
          <a:solidFill>
            <a:schemeClr val="tx2"/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59AABC55-C2D9-41F0-ADF9-800048447B17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>
            <a:off x="1418400" y="603408"/>
            <a:ext cx="1126414" cy="599938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BCBA33A7-9D91-4506-89A0-753B462B30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7786" y="1062000"/>
            <a:ext cx="130759" cy="138684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B8150860-C4AB-44CB-90E8-7FA6753513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7786" y="915566"/>
            <a:ext cx="130759" cy="138684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F15AD008-FA29-4892-A3B4-BE16152E39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3769" y="915566"/>
            <a:ext cx="130759" cy="138684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D5BCA196-AE5B-4005-BC4A-F6E73E01B2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3768" y="1062000"/>
            <a:ext cx="130759" cy="138684"/>
          </a:xfrm>
          <a:prstGeom prst="rect">
            <a:avLst/>
          </a:prstGeom>
        </p:spPr>
      </p:pic>
      <p:graphicFrame>
        <p:nvGraphicFramePr>
          <p:cNvPr id="11" name="Grafico 10">
            <a:extLst>
              <a:ext uri="{FF2B5EF4-FFF2-40B4-BE49-F238E27FC236}">
                <a16:creationId xmlns:a16="http://schemas.microsoft.com/office/drawing/2014/main" id="{DD09D15D-AE51-4A33-899A-FA3EDE249EB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661225"/>
              </p:ext>
            </p:extLst>
          </p:nvPr>
        </p:nvGraphicFramePr>
        <p:xfrm>
          <a:off x="396000" y="1634400"/>
          <a:ext cx="864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5823118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ttangolo 38"/>
          <p:cNvSpPr/>
          <p:nvPr/>
        </p:nvSpPr>
        <p:spPr>
          <a:xfrm>
            <a:off x="899592" y="1237412"/>
            <a:ext cx="8244408" cy="180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33</a:t>
            </a:fld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Il potenziale legato al Bacino di Utenza della farmacia _ </a:t>
            </a:r>
            <a:r>
              <a:rPr lang="it-IT" b="1" i="1" dirty="0"/>
              <a:t>Best vs Media Bacino</a:t>
            </a:r>
          </a:p>
        </p:txBody>
      </p:sp>
      <p:sp>
        <p:nvSpPr>
          <p:cNvPr id="38" name="Rettangolo 37"/>
          <p:cNvSpPr/>
          <p:nvPr/>
        </p:nvSpPr>
        <p:spPr>
          <a:xfrm>
            <a:off x="1403648" y="1237412"/>
            <a:ext cx="1368152" cy="72008"/>
          </a:xfrm>
          <a:prstGeom prst="rect">
            <a:avLst/>
          </a:prstGeom>
          <a:solidFill>
            <a:schemeClr val="tx2"/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B0CE92AF-5F37-49BC-AA3D-0C216332ABD3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1418400" y="603408"/>
            <a:ext cx="1126414" cy="599938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B9C1341-E3C6-4D7C-B489-97EB696C51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7786" y="1062000"/>
            <a:ext cx="130759" cy="138684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CDA7E238-2E63-4D27-B821-9BD35BBDE1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7786" y="915566"/>
            <a:ext cx="130759" cy="138684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CC0D9FE7-A49B-4B4C-914F-C4A60D5908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3769" y="915566"/>
            <a:ext cx="130759" cy="138684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31C19BE3-2306-4943-AFD1-030A3FB104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3768" y="1062000"/>
            <a:ext cx="130759" cy="138684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CA42B7F9-B4D4-4569-A043-31839AB103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2000" y="1980000"/>
            <a:ext cx="7874329" cy="199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0283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34</a:t>
            </a:fld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Il potenziale legato al Bacino di Utenza della farmacia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4E27469-5097-4122-88A4-1F3896B8C2A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586"/>
          <a:stretch/>
        </p:blipFill>
        <p:spPr>
          <a:xfrm>
            <a:off x="90645" y="915566"/>
            <a:ext cx="8962711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4426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35</a:t>
            </a:fld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Il potenziale legato al Bacino di Utenza della farmacia _ diff. € md/anno </a:t>
            </a:r>
            <a:r>
              <a:rPr lang="it-IT" b="1" i="1" dirty="0"/>
              <a:t>Best vs Media Italia</a:t>
            </a:r>
          </a:p>
        </p:txBody>
      </p:sp>
      <p:graphicFrame>
        <p:nvGraphicFramePr>
          <p:cNvPr id="8" name="Grafico 7"/>
          <p:cNvGraphicFramePr>
            <a:graphicFrameLocks/>
          </p:cNvGraphicFramePr>
          <p:nvPr/>
        </p:nvGraphicFramePr>
        <p:xfrm>
          <a:off x="35496" y="771550"/>
          <a:ext cx="6696744" cy="3744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2" name="Gruppo 11"/>
          <p:cNvGrpSpPr/>
          <p:nvPr/>
        </p:nvGrpSpPr>
        <p:grpSpPr>
          <a:xfrm>
            <a:off x="6372200" y="843558"/>
            <a:ext cx="1728000" cy="1728192"/>
            <a:chOff x="6372200" y="843558"/>
            <a:chExt cx="1728000" cy="1728192"/>
          </a:xfrm>
        </p:grpSpPr>
        <p:sp>
          <p:nvSpPr>
            <p:cNvPr id="6" name="Anello 5"/>
            <p:cNvSpPr/>
            <p:nvPr/>
          </p:nvSpPr>
          <p:spPr>
            <a:xfrm>
              <a:off x="6372200" y="843558"/>
              <a:ext cx="1728000" cy="1728192"/>
            </a:xfrm>
            <a:prstGeom prst="donut">
              <a:avLst>
                <a:gd name="adj" fmla="val 10291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  <p:sp>
          <p:nvSpPr>
            <p:cNvPr id="7" name="Rettangolo 6"/>
            <p:cNvSpPr/>
            <p:nvPr/>
          </p:nvSpPr>
          <p:spPr>
            <a:xfrm>
              <a:off x="6660232" y="1347614"/>
              <a:ext cx="1152128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it-IT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itchFamily="34" charset="0"/>
                </a:rPr>
                <a:t>DOMANDA</a:t>
              </a:r>
              <a:endParaRPr lang="it-IT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endParaRPr>
            </a:p>
            <a:p>
              <a:pPr algn="ctr"/>
              <a:r>
                <a:rPr lang="it-IT" sz="1400" dirty="0">
                  <a:latin typeface="Arial Narrow" pitchFamily="34" charset="0"/>
                </a:rPr>
                <a:t>caratteristiche del bacino</a:t>
              </a:r>
              <a:endParaRPr lang="it-IT" sz="1400" dirty="0"/>
            </a:p>
          </p:txBody>
        </p:sp>
      </p:grpSp>
      <p:grpSp>
        <p:nvGrpSpPr>
          <p:cNvPr id="11" name="Gruppo 10"/>
          <p:cNvGrpSpPr/>
          <p:nvPr/>
        </p:nvGrpSpPr>
        <p:grpSpPr>
          <a:xfrm>
            <a:off x="6804248" y="2067694"/>
            <a:ext cx="1728000" cy="1728192"/>
            <a:chOff x="6804248" y="2067694"/>
            <a:chExt cx="1728000" cy="1728192"/>
          </a:xfrm>
        </p:grpSpPr>
        <p:sp>
          <p:nvSpPr>
            <p:cNvPr id="9" name="Anello 8"/>
            <p:cNvSpPr/>
            <p:nvPr/>
          </p:nvSpPr>
          <p:spPr>
            <a:xfrm>
              <a:off x="6804248" y="2067694"/>
              <a:ext cx="1728000" cy="1728192"/>
            </a:xfrm>
            <a:prstGeom prst="donut">
              <a:avLst>
                <a:gd name="adj" fmla="val 10291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  <p:sp>
          <p:nvSpPr>
            <p:cNvPr id="10" name="Rettangolo 9"/>
            <p:cNvSpPr/>
            <p:nvPr/>
          </p:nvSpPr>
          <p:spPr>
            <a:xfrm>
              <a:off x="7092280" y="2571750"/>
              <a:ext cx="1152128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it-IT" sz="1600" b="1" dirty="0">
                  <a:solidFill>
                    <a:schemeClr val="tx2"/>
                  </a:solidFill>
                  <a:latin typeface="Arial Narrow" pitchFamily="34" charset="0"/>
                </a:rPr>
                <a:t>OFFERTA</a:t>
              </a:r>
              <a:endParaRPr lang="it-IT" sz="1600" dirty="0">
                <a:solidFill>
                  <a:schemeClr val="tx2"/>
                </a:solidFill>
                <a:latin typeface="Arial Narrow" pitchFamily="34" charset="0"/>
              </a:endParaRPr>
            </a:p>
            <a:p>
              <a:pPr algn="ctr"/>
              <a:r>
                <a:rPr lang="it-IT" sz="1400" dirty="0">
                  <a:latin typeface="Arial Narrow" pitchFamily="34" charset="0"/>
                </a:rPr>
                <a:t>gestione</a:t>
              </a:r>
            </a:p>
            <a:p>
              <a:pPr algn="ctr"/>
              <a:r>
                <a:rPr lang="it-IT" sz="1400" dirty="0">
                  <a:latin typeface="Arial Narrow" pitchFamily="34" charset="0"/>
                </a:rPr>
                <a:t>punto vendita</a:t>
              </a:r>
              <a:endParaRPr lang="it-IT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0523397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36</a:t>
            </a:fld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Il potenziale legato al Bacino di Utenza della farmacia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B1EA2B3-5D94-4A55-A347-695B3F0B650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71600" y="915566"/>
            <a:ext cx="7200800" cy="3600400"/>
          </a:xfrm>
        </p:spPr>
        <p:txBody>
          <a:bodyPr/>
          <a:lstStyle/>
          <a:p>
            <a:pPr lvl="1"/>
            <a:r>
              <a:rPr lang="it-IT" dirty="0"/>
              <a:t>Questa analisi, senza la pretesa di essere esauriente, ci ha permesso di intravedere un metodo per progettare l’</a:t>
            </a:r>
            <a:r>
              <a:rPr lang="it-IT" b="1" dirty="0"/>
              <a:t>ottimizzazione dell’offerta, in modo da sfruttare il più possibile il potenziale della farmacia rispetto al territorio</a:t>
            </a:r>
          </a:p>
          <a:p>
            <a:pPr lvl="1"/>
            <a:endParaRPr lang="it-IT" dirty="0">
              <a:sym typeface="Wingdings" pitchFamily="2" charset="2"/>
            </a:endParaRPr>
          </a:p>
          <a:p>
            <a:pPr lvl="1"/>
            <a:r>
              <a:rPr lang="it-IT" dirty="0">
                <a:sym typeface="Wingdings" pitchFamily="2" charset="2"/>
              </a:rPr>
              <a:t>Abbiamo visto come alcune categorie di prodotto, che sono tra l’altro quelle a maggiore valore assoluto, siano trasversali e nelle farmacie “Best” riescano a realizzare risultati interessanti anche nei bacini dove reddito e consumi sono bassi</a:t>
            </a:r>
          </a:p>
          <a:p>
            <a:pPr lvl="1"/>
            <a:endParaRPr lang="it-IT" dirty="0">
              <a:sym typeface="Wingdings" pitchFamily="2" charset="2"/>
            </a:endParaRPr>
          </a:p>
          <a:p>
            <a:pPr lvl="1"/>
            <a:r>
              <a:rPr lang="it-IT" dirty="0">
                <a:sym typeface="Wingdings" pitchFamily="2" charset="2"/>
              </a:rPr>
              <a:t>Abbiamo visto anche come la domanda si orienti in modo nitido verso alcune tipologie di prodotti in funzione delle caratteristiche socio-demo della popolazione e come le farmacie “Best” ne riescano ad enfatizzare i risultati</a:t>
            </a:r>
          </a:p>
        </p:txBody>
      </p:sp>
    </p:spTree>
    <p:extLst>
      <p:ext uri="{BB962C8B-B14F-4D97-AF65-F5344CB8AC3E}">
        <p14:creationId xmlns:p14="http://schemas.microsoft.com/office/powerpoint/2010/main" val="41081823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ttotitolo 1">
            <a:extLst>
              <a:ext uri="{FF2B5EF4-FFF2-40B4-BE49-F238E27FC236}">
                <a16:creationId xmlns:a16="http://schemas.microsoft.com/office/drawing/2014/main" id="{D66C9263-EF8C-49B0-9836-49DFFC7A636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grazie per l’attenzione</a:t>
            </a:r>
          </a:p>
          <a:p>
            <a:r>
              <a:rPr lang="it-IT" b="0" dirty="0"/>
              <a:t>folpini@newl.it</a:t>
            </a:r>
          </a:p>
        </p:txBody>
      </p:sp>
    </p:spTree>
    <p:extLst>
      <p:ext uri="{BB962C8B-B14F-4D97-AF65-F5344CB8AC3E}">
        <p14:creationId xmlns:p14="http://schemas.microsoft.com/office/powerpoint/2010/main" val="23278937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4</a:t>
            </a:fld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Il Bacino di Utenza _ </a:t>
            </a:r>
            <a:r>
              <a:rPr lang="it-IT" i="1" dirty="0"/>
              <a:t>il perimetro rilevante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idx="13"/>
          </p:nvPr>
        </p:nvSpPr>
        <p:spPr>
          <a:xfrm>
            <a:off x="4427984" y="915567"/>
            <a:ext cx="4320480" cy="3168352"/>
          </a:xfrm>
        </p:spPr>
        <p:txBody>
          <a:bodyPr anchor="ctr"/>
          <a:lstStyle/>
          <a:p>
            <a:pPr lvl="1"/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Uno degli elementi chiave utilizzati per l’espansione </a:t>
            </a:r>
            <a:r>
              <a:rPr lang="it-IT" dirty="0"/>
              <a:t>è il </a:t>
            </a:r>
            <a:r>
              <a:rPr lang="it-IT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bacino di utenza </a:t>
            </a:r>
            <a:r>
              <a:rPr lang="it-IT" dirty="0"/>
              <a:t>definito per </a:t>
            </a:r>
            <a:r>
              <a:rPr lang="it-IT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tutte le 18.000 farmacie italiane</a:t>
            </a:r>
            <a:endParaRPr lang="it-IT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lvl="1"/>
            <a:endParaRPr lang="it-IT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lvl="1"/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Tra gli oltre quindici parametri socio-demografici disponibili per ogni bacino sono stati identificati </a:t>
            </a:r>
            <a:r>
              <a:rPr lang="it-IT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quelli rilevanti e statisticamente correlati alle performance della farmacia</a:t>
            </a:r>
          </a:p>
        </p:txBody>
      </p:sp>
      <p:grpSp>
        <p:nvGrpSpPr>
          <p:cNvPr id="5" name="Gruppo 4"/>
          <p:cNvGrpSpPr/>
          <p:nvPr/>
        </p:nvGrpSpPr>
        <p:grpSpPr>
          <a:xfrm>
            <a:off x="251520" y="915566"/>
            <a:ext cx="3960440" cy="3146680"/>
            <a:chOff x="611560" y="1225270"/>
            <a:chExt cx="3960440" cy="3146680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13" t="19992" r="36148" b="27726"/>
            <a:stretch/>
          </p:blipFill>
          <p:spPr bwMode="auto">
            <a:xfrm>
              <a:off x="611560" y="1225270"/>
              <a:ext cx="3960440" cy="3146680"/>
            </a:xfrm>
            <a:prstGeom prst="rect">
              <a:avLst/>
            </a:prstGeom>
            <a:noFill/>
            <a:ln w="3175">
              <a:solidFill>
                <a:schemeClr val="bg1">
                  <a:lumMod val="7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7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0" t="19723" r="24713" b="65271"/>
            <a:stretch/>
          </p:blipFill>
          <p:spPr bwMode="auto">
            <a:xfrm>
              <a:off x="611560" y="3514357"/>
              <a:ext cx="974476" cy="857593"/>
            </a:xfrm>
            <a:prstGeom prst="rect">
              <a:avLst/>
            </a:prstGeom>
            <a:noFill/>
            <a:ln w="3175">
              <a:solidFill>
                <a:schemeClr val="bg1">
                  <a:lumMod val="7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</p:grpSp>
      <p:sp>
        <p:nvSpPr>
          <p:cNvPr id="8" name="CasellaDiTesto 7"/>
          <p:cNvSpPr txBox="1"/>
          <p:nvPr/>
        </p:nvSpPr>
        <p:spPr>
          <a:xfrm>
            <a:off x="179512" y="4155926"/>
            <a:ext cx="40324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just"/>
            <a:r>
              <a:rPr lang="it-IT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rPr>
              <a:t>Bacini di attrazione isocroni</a:t>
            </a:r>
          </a:p>
          <a:p>
            <a:pPr marL="0" lvl="1" algn="just"/>
            <a:r>
              <a:rPr lang="it-IT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rPr>
              <a:t>le celle censuarie vengono accorpate all’interno di ogni singolo bacino di utenza </a:t>
            </a:r>
            <a:r>
              <a:rPr lang="it-IT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rPr>
              <a:t>per tutte le farmacie italiane</a:t>
            </a:r>
          </a:p>
        </p:txBody>
      </p:sp>
    </p:spTree>
    <p:extLst>
      <p:ext uri="{BB962C8B-B14F-4D97-AF65-F5344CB8AC3E}">
        <p14:creationId xmlns:p14="http://schemas.microsoft.com/office/powerpoint/2010/main" val="26104577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5</a:t>
            </a:fld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Il Bacino di Utenza _ </a:t>
            </a:r>
            <a:r>
              <a:rPr lang="it-IT" i="1" dirty="0"/>
              <a:t>il perimetro rilevante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idx="13"/>
          </p:nvPr>
        </p:nvSpPr>
        <p:spPr>
          <a:xfrm>
            <a:off x="4427984" y="915567"/>
            <a:ext cx="4320480" cy="3168352"/>
          </a:xfrm>
        </p:spPr>
        <p:txBody>
          <a:bodyPr anchor="ctr"/>
          <a:lstStyle/>
          <a:p>
            <a:pPr lvl="1"/>
            <a:r>
              <a:rPr lang="it-IT" sz="1400" dirty="0"/>
              <a:t>informazioni </a:t>
            </a:r>
            <a:r>
              <a:rPr lang="it-IT" sz="1400" b="1" dirty="0"/>
              <a:t>socio-demografiche</a:t>
            </a:r>
            <a:r>
              <a:rPr lang="it-IT" sz="1400" dirty="0"/>
              <a:t> per bacino d’utenza</a:t>
            </a:r>
            <a:r>
              <a:rPr lang="it-IT" sz="1400" b="1" dirty="0"/>
              <a:t>: </a:t>
            </a:r>
            <a:r>
              <a:rPr lang="it-IT" sz="1400" dirty="0"/>
              <a:t>età, sesso, istruzione, reddito, professione, consumi globali, consumi di farmaci ed altri consumi legati alla farmacia</a:t>
            </a:r>
          </a:p>
          <a:p>
            <a:pPr lvl="1"/>
            <a:r>
              <a:rPr lang="it-IT" sz="1400" dirty="0"/>
              <a:t>informazioni sul </a:t>
            </a:r>
            <a:r>
              <a:rPr lang="it-IT" sz="1400" b="1" dirty="0"/>
              <a:t>grado di concorrenza</a:t>
            </a:r>
            <a:r>
              <a:rPr lang="it-IT" sz="1400" dirty="0"/>
              <a:t>: N° farmacie per bacino, distanza media, quota di sovrapposizione tra i bacini di utenza</a:t>
            </a:r>
          </a:p>
          <a:p>
            <a:pPr lvl="1"/>
            <a:r>
              <a:rPr lang="it-IT" sz="1400" dirty="0"/>
              <a:t>informazioni </a:t>
            </a:r>
            <a:r>
              <a:rPr lang="it-IT" sz="1400" b="1" dirty="0"/>
              <a:t>geografiche</a:t>
            </a:r>
            <a:r>
              <a:rPr lang="it-IT" sz="1400" dirty="0"/>
              <a:t>, istituzionali, di posizionamento, climatiche, del contesto territoriale</a:t>
            </a:r>
          </a:p>
          <a:p>
            <a:pPr marL="342900" indent="-342900" algn="r"/>
            <a:r>
              <a:rPr lang="it-IT" sz="1400" i="1" dirty="0"/>
              <a:t>	fonte ISTAT e Banca d’Italia</a:t>
            </a:r>
          </a:p>
          <a:p>
            <a:pPr marL="342900" indent="-342900" algn="r"/>
            <a:endParaRPr lang="it-IT" sz="1400" i="1" dirty="0"/>
          </a:p>
          <a:p>
            <a:pPr lvl="1"/>
            <a:r>
              <a:rPr lang="it-IT" sz="1400" dirty="0"/>
              <a:t>N° </a:t>
            </a:r>
            <a:r>
              <a:rPr lang="it-IT" sz="1400" b="1" dirty="0"/>
              <a:t>ospedali e studi medici</a:t>
            </a:r>
          </a:p>
          <a:p>
            <a:pPr lvl="1" algn="r">
              <a:buNone/>
            </a:pPr>
            <a:r>
              <a:rPr lang="it-IT" sz="1400" i="1" dirty="0"/>
              <a:t>fonte Ministero della Salute</a:t>
            </a:r>
          </a:p>
        </p:txBody>
      </p:sp>
      <p:grpSp>
        <p:nvGrpSpPr>
          <p:cNvPr id="5" name="Gruppo 4"/>
          <p:cNvGrpSpPr/>
          <p:nvPr/>
        </p:nvGrpSpPr>
        <p:grpSpPr>
          <a:xfrm>
            <a:off x="251520" y="915566"/>
            <a:ext cx="3960440" cy="3146680"/>
            <a:chOff x="611560" y="1225270"/>
            <a:chExt cx="3960440" cy="3146680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13" t="19992" r="36148" b="27726"/>
            <a:stretch/>
          </p:blipFill>
          <p:spPr bwMode="auto">
            <a:xfrm>
              <a:off x="611560" y="1225270"/>
              <a:ext cx="3960440" cy="3146680"/>
            </a:xfrm>
            <a:prstGeom prst="rect">
              <a:avLst/>
            </a:prstGeom>
            <a:noFill/>
            <a:ln w="3175">
              <a:solidFill>
                <a:schemeClr val="bg1">
                  <a:lumMod val="7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7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0" t="19723" r="24713" b="65271"/>
            <a:stretch/>
          </p:blipFill>
          <p:spPr bwMode="auto">
            <a:xfrm>
              <a:off x="611560" y="3514357"/>
              <a:ext cx="974476" cy="857593"/>
            </a:xfrm>
            <a:prstGeom prst="rect">
              <a:avLst/>
            </a:prstGeom>
            <a:noFill/>
            <a:ln w="3175">
              <a:solidFill>
                <a:schemeClr val="bg1">
                  <a:lumMod val="7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</p:grpSp>
      <p:sp>
        <p:nvSpPr>
          <p:cNvPr id="8" name="CasellaDiTesto 7"/>
          <p:cNvSpPr txBox="1"/>
          <p:nvPr/>
        </p:nvSpPr>
        <p:spPr>
          <a:xfrm>
            <a:off x="179512" y="4155926"/>
            <a:ext cx="40324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just"/>
            <a:r>
              <a:rPr lang="it-IT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rPr>
              <a:t>Bacini di attrazione isocroni</a:t>
            </a:r>
          </a:p>
          <a:p>
            <a:pPr marL="0" lvl="1" algn="just"/>
            <a:r>
              <a:rPr lang="it-IT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rPr>
              <a:t>le celle censuarie vengono accorpate all’interno di ogni singolo bacino di utenza </a:t>
            </a:r>
            <a:r>
              <a:rPr lang="it-IT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rPr>
              <a:t>per tutte le farmacie italiane</a:t>
            </a:r>
          </a:p>
        </p:txBody>
      </p:sp>
    </p:spTree>
    <p:extLst>
      <p:ext uri="{BB962C8B-B14F-4D97-AF65-F5344CB8AC3E}">
        <p14:creationId xmlns:p14="http://schemas.microsoft.com/office/powerpoint/2010/main" val="22962927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6</a:t>
            </a:fld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Il potenziale legato al Bacino di Utenza della farmacia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idx="13"/>
          </p:nvPr>
        </p:nvSpPr>
        <p:spPr>
          <a:xfrm>
            <a:off x="971600" y="915566"/>
            <a:ext cx="7200800" cy="3600400"/>
          </a:xfrm>
        </p:spPr>
        <p:txBody>
          <a:bodyPr/>
          <a:lstStyle/>
          <a:p>
            <a:pPr marL="0" lvl="1" indent="0">
              <a:buNone/>
            </a:pPr>
            <a:r>
              <a:rPr lang="it-IT" dirty="0"/>
              <a:t>Per poter </a:t>
            </a:r>
            <a:r>
              <a:rPr lang="it-IT" b="1" dirty="0"/>
              <a:t>distinguere le informazioni rilevanti da quelle non significative all’interno di una mole enorme di dati</a:t>
            </a:r>
            <a:r>
              <a:rPr lang="it-IT" dirty="0"/>
              <a:t>, è fondamentale definire molto bene le dimensioni dell’analisi</a:t>
            </a:r>
          </a:p>
          <a:p>
            <a:pPr marL="0" lvl="1" indent="0">
              <a:buNone/>
            </a:pPr>
            <a:endParaRPr lang="it-IT" dirty="0"/>
          </a:p>
          <a:p>
            <a:pPr marL="0" lvl="1" indent="0">
              <a:buNone/>
            </a:pPr>
            <a:endParaRPr lang="it-IT" dirty="0"/>
          </a:p>
          <a:p>
            <a:pPr marL="0" lvl="1" indent="0">
              <a:buNone/>
            </a:pPr>
            <a:endParaRPr lang="it-IT" dirty="0"/>
          </a:p>
          <a:p>
            <a:pPr marL="0" lvl="1" indent="0">
              <a:buNone/>
            </a:pPr>
            <a:endParaRPr lang="it-IT" dirty="0"/>
          </a:p>
          <a:p>
            <a:pPr marL="0" lvl="1" indent="0">
              <a:buNone/>
            </a:pPr>
            <a:endParaRPr lang="it-IT" dirty="0"/>
          </a:p>
          <a:p>
            <a:pPr marL="0" lvl="1" indent="0">
              <a:buNone/>
            </a:pPr>
            <a:endParaRPr lang="it-IT" dirty="0"/>
          </a:p>
          <a:p>
            <a:pPr marL="457200" lvl="1" indent="-457200">
              <a:buFont typeface="+mj-lt"/>
              <a:buAutoNum type="arabicPeriod"/>
            </a:pPr>
            <a:r>
              <a:rPr lang="it-IT" b="1" dirty="0"/>
              <a:t>il riferimento per i confronti</a:t>
            </a:r>
            <a:r>
              <a:rPr lang="it-IT" dirty="0"/>
              <a:t>: </a:t>
            </a:r>
            <a:r>
              <a:rPr lang="it-IT" dirty="0">
                <a:sym typeface="Wingdings" pitchFamily="2" charset="2"/>
              </a:rPr>
              <a:t>la media Italia e la media del Bacino</a:t>
            </a:r>
          </a:p>
          <a:p>
            <a:pPr marL="457200" lvl="1" indent="-457200">
              <a:buFont typeface="+mj-lt"/>
              <a:buAutoNum type="arabicPeriod"/>
            </a:pPr>
            <a:r>
              <a:rPr lang="it-IT" b="1" dirty="0"/>
              <a:t>gli elementi base da misurare</a:t>
            </a:r>
            <a:r>
              <a:rPr lang="it-IT" dirty="0"/>
              <a:t>: </a:t>
            </a:r>
            <a:r>
              <a:rPr lang="it-IT" dirty="0">
                <a:sym typeface="Wingdings" pitchFamily="2" charset="2"/>
              </a:rPr>
              <a:t>le categorie di prodotto</a:t>
            </a:r>
          </a:p>
          <a:p>
            <a:pPr marL="0" lvl="1" indent="0">
              <a:buNone/>
            </a:pPr>
            <a:endParaRPr lang="it-IT" i="1" dirty="0">
              <a:sym typeface="Wingdings" pitchFamily="2" charset="2"/>
            </a:endParaRPr>
          </a:p>
          <a:p>
            <a:pPr marL="0" lvl="1" indent="0">
              <a:buNone/>
            </a:pPr>
            <a:r>
              <a:rPr lang="it-IT" dirty="0">
                <a:sym typeface="Wingdings" pitchFamily="2" charset="2"/>
              </a:rPr>
              <a:t>Per questo primo esperimento abbiamo studiato l’</a:t>
            </a:r>
            <a:r>
              <a:rPr lang="it-IT" b="1" dirty="0">
                <a:sym typeface="Wingdings" pitchFamily="2" charset="2"/>
              </a:rPr>
              <a:t>area commerciale</a:t>
            </a:r>
            <a:r>
              <a:rPr lang="it-IT" dirty="0">
                <a:sym typeface="Wingdings" pitchFamily="2" charset="2"/>
              </a:rPr>
              <a:t>, escludendo però tutto il farmaco, non solo Etico, ma anche SOP e OTC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CA65D17-4A63-4752-9176-B2E0353DF3C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12456" t="21761" r="9213" b="40587"/>
          <a:stretch/>
        </p:blipFill>
        <p:spPr>
          <a:xfrm>
            <a:off x="899592" y="1890164"/>
            <a:ext cx="7440429" cy="8976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510613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7</a:t>
            </a:fld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Il potenziale legato al Bacino di Utenza della farmacia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4E8CF43-7DDA-4986-B47D-A628ADBAF0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281" y="829426"/>
            <a:ext cx="8405438" cy="3614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2395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8</a:t>
            </a:fld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Il potenziale legato al Bacino di Utenza della farmacia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9C734C6A-8B32-4C87-8A6E-45ABA49F0E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684" y="843558"/>
            <a:ext cx="7658631" cy="360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3111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9</a:t>
            </a:fld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Il potenziale legato al Bacino di Utenza della farmacia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idx="13"/>
          </p:nvPr>
        </p:nvSpPr>
        <p:spPr>
          <a:xfrm>
            <a:off x="971600" y="915566"/>
            <a:ext cx="7200800" cy="3600400"/>
          </a:xfrm>
        </p:spPr>
        <p:txBody>
          <a:bodyPr/>
          <a:lstStyle/>
          <a:p>
            <a:pPr lvl="1"/>
            <a:r>
              <a:rPr lang="it-IT" dirty="0"/>
              <a:t>Abbiamo quindi identificato alcuni </a:t>
            </a:r>
            <a:r>
              <a:rPr lang="it-IT" b="1" dirty="0"/>
              <a:t>Bacini di riferimento particolarmente sbilanciati su alcune caratteristiche specifiche della popolazione</a:t>
            </a:r>
            <a:r>
              <a:rPr lang="it-IT" dirty="0"/>
              <a:t>, in modo che la correlazione con le categorie potesse emergere in modo nitido</a:t>
            </a:r>
          </a:p>
          <a:p>
            <a:pPr marL="0" lvl="1" indent="0">
              <a:buNone/>
            </a:pPr>
            <a:endParaRPr lang="it-IT" dirty="0">
              <a:sym typeface="Wingdings" pitchFamily="2" charset="2"/>
            </a:endParaRPr>
          </a:p>
          <a:p>
            <a:pPr lvl="1"/>
            <a:r>
              <a:rPr lang="it-IT" dirty="0">
                <a:sym typeface="Wingdings" pitchFamily="2" charset="2"/>
              </a:rPr>
              <a:t>Si tratta di Bacini reali, che rappresentano una componente non marginale del territorio italiano, anche se, in generale, </a:t>
            </a:r>
            <a:r>
              <a:rPr lang="it-IT" b="1" dirty="0">
                <a:sym typeface="Wingdings" pitchFamily="2" charset="2"/>
              </a:rPr>
              <a:t>le caratteristiche considerate non sono uniche, ma interagiscono tra loro in modo variabile </a:t>
            </a:r>
          </a:p>
          <a:p>
            <a:pPr marL="0" lvl="1" indent="0">
              <a:buNone/>
            </a:pPr>
            <a:endParaRPr lang="it-IT" dirty="0">
              <a:sym typeface="Wingdings" pitchFamily="2" charset="2"/>
            </a:endParaRPr>
          </a:p>
          <a:p>
            <a:pPr lvl="1"/>
            <a:r>
              <a:rPr lang="it-IT" dirty="0">
                <a:sym typeface="Wingdings" pitchFamily="2" charset="2"/>
              </a:rPr>
              <a:t>L’idea, con questo metodo, è quella </a:t>
            </a:r>
            <a:r>
              <a:rPr lang="it-IT" b="1" dirty="0">
                <a:sym typeface="Wingdings" pitchFamily="2" charset="2"/>
              </a:rPr>
              <a:t>di isolare le caratteristiche della domanda legata a un certo target o a certe condizioni </a:t>
            </a:r>
            <a:r>
              <a:rPr lang="it-IT" dirty="0">
                <a:sym typeface="Wingdings" pitchFamily="2" charset="2"/>
              </a:rPr>
              <a:t>trasversali (es. il reddito medio), </a:t>
            </a:r>
            <a:r>
              <a:rPr lang="it-IT" b="1" dirty="0">
                <a:sym typeface="Wingdings" pitchFamily="2" charset="2"/>
              </a:rPr>
              <a:t>per aiutare la farmacia a orientare l’offerta in modo da sfruttare al meglio il proprio potenziale</a:t>
            </a:r>
          </a:p>
        </p:txBody>
      </p:sp>
    </p:spTree>
    <p:extLst>
      <p:ext uri="{BB962C8B-B14F-4D97-AF65-F5344CB8AC3E}">
        <p14:creationId xmlns:p14="http://schemas.microsoft.com/office/powerpoint/2010/main" val="32463470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i Office">
  <a:themeElements>
    <a:clrScheme name="Master_NL_01">
      <a:dk1>
        <a:sysClr val="windowText" lastClr="000000"/>
      </a:dk1>
      <a:lt1>
        <a:sysClr val="window" lastClr="FFFFFF"/>
      </a:lt1>
      <a:dk2>
        <a:srgbClr val="BFD115"/>
      </a:dk2>
      <a:lt2>
        <a:srgbClr val="CC99CC"/>
      </a:lt2>
      <a:accent1>
        <a:srgbClr val="9C2739"/>
      </a:accent1>
      <a:accent2>
        <a:srgbClr val="F08921"/>
      </a:accent2>
      <a:accent3>
        <a:srgbClr val="005D7E"/>
      </a:accent3>
      <a:accent4>
        <a:srgbClr val="295151"/>
      </a:accent4>
      <a:accent5>
        <a:srgbClr val="AA1950"/>
      </a:accent5>
      <a:accent6>
        <a:srgbClr val="81BDBA"/>
      </a:accent6>
      <a:hlink>
        <a:srgbClr val="B6BBDD"/>
      </a:hlink>
      <a:folHlink>
        <a:srgbClr val="838BC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5253</TotalTime>
  <Words>1399</Words>
  <Application>Microsoft Office PowerPoint</Application>
  <PresentationFormat>Presentazione su schermo (16:9)</PresentationFormat>
  <Paragraphs>192</Paragraphs>
  <Slides>37</Slides>
  <Notes>19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37</vt:i4>
      </vt:variant>
    </vt:vector>
  </HeadingPairs>
  <TitlesOfParts>
    <vt:vector size="42" baseType="lpstr">
      <vt:lpstr>Arial</vt:lpstr>
      <vt:lpstr>Arial Narrow</vt:lpstr>
      <vt:lpstr>Calibri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folpini</dc:creator>
  <cp:lastModifiedBy>folpini</cp:lastModifiedBy>
  <cp:revision>1087</cp:revision>
  <dcterms:created xsi:type="dcterms:W3CDTF">2014-03-26T14:01:58Z</dcterms:created>
  <dcterms:modified xsi:type="dcterms:W3CDTF">2017-06-23T16:35:01Z</dcterms:modified>
</cp:coreProperties>
</file>