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ebp" ContentType="image/pn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84"/>
  </p:notesMasterIdLst>
  <p:handoutMasterIdLst>
    <p:handoutMasterId r:id="rId85"/>
  </p:handoutMasterIdLst>
  <p:sldIdLst>
    <p:sldId id="513" r:id="rId2"/>
    <p:sldId id="258" r:id="rId3"/>
    <p:sldId id="309" r:id="rId4"/>
    <p:sldId id="310" r:id="rId5"/>
    <p:sldId id="547" r:id="rId6"/>
    <p:sldId id="553" r:id="rId7"/>
    <p:sldId id="548" r:id="rId8"/>
    <p:sldId id="311" r:id="rId9"/>
    <p:sldId id="312" r:id="rId10"/>
    <p:sldId id="259" r:id="rId11"/>
    <p:sldId id="307" r:id="rId12"/>
    <p:sldId id="306" r:id="rId13"/>
    <p:sldId id="257" r:id="rId14"/>
    <p:sldId id="497" r:id="rId15"/>
    <p:sldId id="498" r:id="rId16"/>
    <p:sldId id="260" r:id="rId17"/>
    <p:sldId id="549" r:id="rId18"/>
    <p:sldId id="491" r:id="rId19"/>
    <p:sldId id="492" r:id="rId20"/>
    <p:sldId id="495" r:id="rId21"/>
    <p:sldId id="510" r:id="rId22"/>
    <p:sldId id="543" r:id="rId23"/>
    <p:sldId id="544" r:id="rId24"/>
    <p:sldId id="546" r:id="rId25"/>
    <p:sldId id="313" r:id="rId26"/>
    <p:sldId id="314" r:id="rId27"/>
    <p:sldId id="326" r:id="rId28"/>
    <p:sldId id="511" r:id="rId29"/>
    <p:sldId id="512" r:id="rId30"/>
    <p:sldId id="319" r:id="rId31"/>
    <p:sldId id="499" r:id="rId32"/>
    <p:sldId id="308" r:id="rId33"/>
    <p:sldId id="265" r:id="rId34"/>
    <p:sldId id="317" r:id="rId35"/>
    <p:sldId id="320" r:id="rId36"/>
    <p:sldId id="321" r:id="rId37"/>
    <p:sldId id="322" r:id="rId38"/>
    <p:sldId id="323" r:id="rId39"/>
    <p:sldId id="501" r:id="rId40"/>
    <p:sldId id="551" r:id="rId41"/>
    <p:sldId id="327" r:id="rId42"/>
    <p:sldId id="328" r:id="rId43"/>
    <p:sldId id="266" r:id="rId44"/>
    <p:sldId id="329" r:id="rId45"/>
    <p:sldId id="330" r:id="rId46"/>
    <p:sldId id="331" r:id="rId47"/>
    <p:sldId id="289" r:id="rId48"/>
    <p:sldId id="515" r:id="rId49"/>
    <p:sldId id="554" r:id="rId50"/>
    <p:sldId id="516" r:id="rId51"/>
    <p:sldId id="518" r:id="rId52"/>
    <p:sldId id="519" r:id="rId53"/>
    <p:sldId id="520" r:id="rId54"/>
    <p:sldId id="523" r:id="rId55"/>
    <p:sldId id="555" r:id="rId56"/>
    <p:sldId id="524" r:id="rId57"/>
    <p:sldId id="525" r:id="rId58"/>
    <p:sldId id="526" r:id="rId59"/>
    <p:sldId id="552" r:id="rId60"/>
    <p:sldId id="527" r:id="rId61"/>
    <p:sldId id="528" r:id="rId62"/>
    <p:sldId id="529" r:id="rId63"/>
    <p:sldId id="530" r:id="rId64"/>
    <p:sldId id="531" r:id="rId65"/>
    <p:sldId id="532" r:id="rId66"/>
    <p:sldId id="533" r:id="rId67"/>
    <p:sldId id="534" r:id="rId68"/>
    <p:sldId id="535" r:id="rId69"/>
    <p:sldId id="536" r:id="rId70"/>
    <p:sldId id="537" r:id="rId71"/>
    <p:sldId id="538" r:id="rId72"/>
    <p:sldId id="540" r:id="rId73"/>
    <p:sldId id="344" r:id="rId74"/>
    <p:sldId id="345" r:id="rId75"/>
    <p:sldId id="439" r:id="rId76"/>
    <p:sldId id="504" r:id="rId77"/>
    <p:sldId id="541" r:id="rId78"/>
    <p:sldId id="542" r:id="rId79"/>
    <p:sldId id="505" r:id="rId80"/>
    <p:sldId id="509" r:id="rId81"/>
    <p:sldId id="508" r:id="rId82"/>
    <p:sldId id="556" r:id="rId83"/>
  </p:sldIdLst>
  <p:sldSz cx="12192000" cy="6858000"/>
  <p:notesSz cx="7315200" cy="9601200"/>
  <p:defaultTextStyle>
    <a:defPPr>
      <a:defRPr lang="it-IT"/>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336600"/>
    <a:srgbClr val="FF00FF"/>
    <a:srgbClr val="EEECE1"/>
    <a:srgbClr val="FFFF00"/>
    <a:srgbClr val="00F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94660"/>
  </p:normalViewPr>
  <p:slideViewPr>
    <p:cSldViewPr>
      <p:cViewPr varScale="1">
        <p:scale>
          <a:sx n="82" d="100"/>
          <a:sy n="82" d="100"/>
        </p:scale>
        <p:origin x="48"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78" tIns="47439" rIns="94878" bIns="47439" numCol="1" anchor="t" anchorCtr="0" compatLnSpc="1">
            <a:prstTxWarp prst="textNoShape">
              <a:avLst/>
            </a:prstTxWarp>
          </a:bodyPr>
          <a:lstStyle>
            <a:lvl1pPr defTabSz="948896" eaLnBrk="1" hangingPunct="1">
              <a:defRPr sz="1200">
                <a:latin typeface="Arial" pitchFamily="34" charset="0"/>
              </a:defRPr>
            </a:lvl1pPr>
          </a:lstStyle>
          <a:p>
            <a:pPr>
              <a:defRPr/>
            </a:pPr>
            <a:endParaRPr lang="it-IT"/>
          </a:p>
        </p:txBody>
      </p:sp>
      <p:sp>
        <p:nvSpPr>
          <p:cNvPr id="342019"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878" tIns="47439" rIns="94878" bIns="47439" numCol="1" anchor="t" anchorCtr="0" compatLnSpc="1">
            <a:prstTxWarp prst="textNoShape">
              <a:avLst/>
            </a:prstTxWarp>
          </a:bodyPr>
          <a:lstStyle>
            <a:lvl1pPr algn="r" defTabSz="948896" eaLnBrk="1" hangingPunct="1">
              <a:defRPr sz="1200">
                <a:latin typeface="Arial" pitchFamily="34" charset="0"/>
              </a:defRPr>
            </a:lvl1pPr>
          </a:lstStyle>
          <a:p>
            <a:pPr>
              <a:defRPr/>
            </a:pPr>
            <a:endParaRPr lang="it-IT"/>
          </a:p>
        </p:txBody>
      </p:sp>
      <p:sp>
        <p:nvSpPr>
          <p:cNvPr id="34202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4878" tIns="47439" rIns="94878" bIns="47439" numCol="1" anchor="b" anchorCtr="0" compatLnSpc="1">
            <a:prstTxWarp prst="textNoShape">
              <a:avLst/>
            </a:prstTxWarp>
          </a:bodyPr>
          <a:lstStyle>
            <a:lvl1pPr defTabSz="948896" eaLnBrk="1" hangingPunct="1">
              <a:defRPr sz="1200">
                <a:latin typeface="Arial" pitchFamily="34" charset="0"/>
              </a:defRPr>
            </a:lvl1pPr>
          </a:lstStyle>
          <a:p>
            <a:pPr>
              <a:defRPr/>
            </a:pPr>
            <a:endParaRPr lang="it-IT"/>
          </a:p>
        </p:txBody>
      </p:sp>
      <p:sp>
        <p:nvSpPr>
          <p:cNvPr id="34202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4878" tIns="47439" rIns="94878" bIns="47439" numCol="1" anchor="b" anchorCtr="0" compatLnSpc="1">
            <a:prstTxWarp prst="textNoShape">
              <a:avLst/>
            </a:prstTxWarp>
          </a:bodyPr>
          <a:lstStyle>
            <a:lvl1pPr algn="r" defTabSz="947738" eaLnBrk="1" hangingPunct="1">
              <a:defRPr sz="1200">
                <a:latin typeface="Arial" panose="020B0604020202020204" pitchFamily="34" charset="0"/>
              </a:defRPr>
            </a:lvl1pPr>
          </a:lstStyle>
          <a:p>
            <a:pPr>
              <a:defRPr/>
            </a:pPr>
            <a:fld id="{51DCDC98-691B-4F03-AA0E-3CB46310E7E1}"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78" tIns="47439" rIns="94878" bIns="47439" numCol="1" anchor="t" anchorCtr="0" compatLnSpc="1">
            <a:prstTxWarp prst="textNoShape">
              <a:avLst/>
            </a:prstTxWarp>
          </a:bodyPr>
          <a:lstStyle>
            <a:lvl1pPr defTabSz="948896" eaLnBrk="1" hangingPunct="1">
              <a:defRPr sz="1200">
                <a:latin typeface="Arial" pitchFamily="34" charset="0"/>
              </a:defRPr>
            </a:lvl1pPr>
          </a:lstStyle>
          <a:p>
            <a:pPr>
              <a:defRPr/>
            </a:pPr>
            <a:endParaRPr lang="it-IT"/>
          </a:p>
        </p:txBody>
      </p:sp>
      <p:sp>
        <p:nvSpPr>
          <p:cNvPr id="14336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878" tIns="47439" rIns="94878" bIns="47439" numCol="1" anchor="t" anchorCtr="0" compatLnSpc="1">
            <a:prstTxWarp prst="textNoShape">
              <a:avLst/>
            </a:prstTxWarp>
          </a:bodyPr>
          <a:lstStyle>
            <a:lvl1pPr algn="r" defTabSz="948896" eaLnBrk="1" hangingPunct="1">
              <a:defRPr sz="1200">
                <a:latin typeface="Arial" pitchFamily="34" charset="0"/>
              </a:defRPr>
            </a:lvl1pPr>
          </a:lstStyle>
          <a:p>
            <a:pPr>
              <a:defRPr/>
            </a:pPr>
            <a:endParaRPr lang="it-IT"/>
          </a:p>
        </p:txBody>
      </p:sp>
      <p:sp>
        <p:nvSpPr>
          <p:cNvPr id="205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30250" y="4560888"/>
            <a:ext cx="5854700" cy="4319587"/>
          </a:xfrm>
          <a:prstGeom prst="rect">
            <a:avLst/>
          </a:prstGeom>
          <a:noFill/>
          <a:ln w="9525">
            <a:noFill/>
            <a:miter lim="800000"/>
            <a:headEnd/>
            <a:tailEnd/>
          </a:ln>
          <a:effectLst/>
        </p:spPr>
        <p:txBody>
          <a:bodyPr vert="horz" wrap="square" lIns="94878" tIns="47439" rIns="94878" bIns="47439"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14336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878" tIns="47439" rIns="94878" bIns="47439" numCol="1" anchor="b" anchorCtr="0" compatLnSpc="1">
            <a:prstTxWarp prst="textNoShape">
              <a:avLst/>
            </a:prstTxWarp>
          </a:bodyPr>
          <a:lstStyle>
            <a:lvl1pPr defTabSz="948896" eaLnBrk="1" hangingPunct="1">
              <a:defRPr sz="1200">
                <a:latin typeface="Arial" pitchFamily="34" charset="0"/>
              </a:defRPr>
            </a:lvl1pPr>
          </a:lstStyle>
          <a:p>
            <a:pPr>
              <a:defRPr/>
            </a:pPr>
            <a:endParaRPr lang="it-IT"/>
          </a:p>
        </p:txBody>
      </p:sp>
      <p:sp>
        <p:nvSpPr>
          <p:cNvPr id="14336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878" tIns="47439" rIns="94878" bIns="47439" numCol="1" anchor="b" anchorCtr="0" compatLnSpc="1">
            <a:prstTxWarp prst="textNoShape">
              <a:avLst/>
            </a:prstTxWarp>
          </a:bodyPr>
          <a:lstStyle>
            <a:lvl1pPr algn="r" defTabSz="947738" eaLnBrk="1" hangingPunct="1">
              <a:defRPr sz="1200">
                <a:latin typeface="Arial" panose="020B0604020202020204" pitchFamily="34" charset="0"/>
              </a:defRPr>
            </a:lvl1pPr>
          </a:lstStyle>
          <a:p>
            <a:pPr>
              <a:defRPr/>
            </a:pPr>
            <a:fld id="{3F2157BF-892F-406D-87C8-1BFDA8D5DB1A}"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a:xfrm>
            <a:off x="457200" y="720725"/>
            <a:ext cx="6400800" cy="3600450"/>
          </a:xfrm>
          <a:ln/>
        </p:spPr>
      </p:sp>
      <p:sp>
        <p:nvSpPr>
          <p:cNvPr id="819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200">
                <a:solidFill>
                  <a:schemeClr val="tx1"/>
                </a:solidFill>
                <a:latin typeface="Arial" panose="020B0604020202020204" pitchFamily="34" charset="0"/>
              </a:defRPr>
            </a:lvl1pPr>
            <a:lvl2pPr marL="742950" indent="-285750" defTabSz="947738">
              <a:spcBef>
                <a:spcPct val="30000"/>
              </a:spcBef>
              <a:defRPr sz="1200">
                <a:solidFill>
                  <a:schemeClr val="tx1"/>
                </a:solidFill>
                <a:latin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A3D950-8EAD-4D0F-97B7-66EDD1F90894}" type="slidenum">
              <a:rPr lang="it-IT" altLang="en-US" smtClean="0"/>
              <a:pPr>
                <a:spcBef>
                  <a:spcPct val="0"/>
                </a:spcBef>
              </a:pPr>
              <a:t>70</a:t>
            </a:fld>
            <a:endParaRPr lang="it-IT"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magine 7">
            <a:extLst>
              <a:ext uri="{FF2B5EF4-FFF2-40B4-BE49-F238E27FC236}">
                <a16:creationId xmlns:a16="http://schemas.microsoft.com/office/drawing/2014/main" id="{4E43F9AC-BEB6-4F8F-9184-BEE2E741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618" y="371739"/>
            <a:ext cx="4909374" cy="22068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dirty="0"/>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E847ABC1-3AD6-4A67-A1EE-EF32055AFC44}" type="slidenum">
              <a:rPr lang="it-IT" altLang="en-US" smtClean="0"/>
              <a:pPr>
                <a:defRPr/>
              </a:pPr>
              <a:t>‹N›</a:t>
            </a:fld>
            <a:endParaRPr lang="it-IT" altLang="en-US"/>
          </a:p>
        </p:txBody>
      </p:sp>
    </p:spTree>
    <p:extLst>
      <p:ext uri="{BB962C8B-B14F-4D97-AF65-F5344CB8AC3E}">
        <p14:creationId xmlns:p14="http://schemas.microsoft.com/office/powerpoint/2010/main" val="567548323"/>
      </p:ext>
    </p:extLst>
  </p:cSld>
  <p:clrMapOvr>
    <a:masterClrMapping/>
  </p:clrMapOvr>
  <p:transition>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0" name="Immagine 9">
            <a:extLst>
              <a:ext uri="{FF2B5EF4-FFF2-40B4-BE49-F238E27FC236}">
                <a16:creationId xmlns:a16="http://schemas.microsoft.com/office/drawing/2014/main" id="{C719B9ED-A2D4-4D14-9126-1A37837F3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2" y="377104"/>
            <a:ext cx="3131428" cy="14076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6F3EA6DD-26DF-4DB7-AF77-0A7AE22EA924}" type="slidenum">
              <a:rPr lang="it-IT" altLang="en-US" smtClean="0"/>
              <a:pPr>
                <a:defRPr/>
              </a:pPr>
              <a:t>‹N›</a:t>
            </a:fld>
            <a:endParaRPr lang="it-IT" altLang="en-US"/>
          </a:p>
        </p:txBody>
      </p:sp>
    </p:spTree>
    <p:extLst>
      <p:ext uri="{BB962C8B-B14F-4D97-AF65-F5344CB8AC3E}">
        <p14:creationId xmlns:p14="http://schemas.microsoft.com/office/powerpoint/2010/main" val="6893498"/>
      </p:ext>
    </p:extLst>
  </p:cSld>
  <p:clrMapOvr>
    <a:masterClrMapping/>
  </p:clrMapOvr>
  <p:transition>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19E05746-F60C-49FE-8485-B5D1DE93276D}" type="slidenum">
              <a:rPr lang="it-IT" altLang="en-US" smtClean="0"/>
              <a:pPr>
                <a:defRPr/>
              </a:pPr>
              <a:t>‹N›</a:t>
            </a:fld>
            <a:endParaRPr lang="it-IT" altLang="en-US"/>
          </a:p>
        </p:txBody>
      </p:sp>
      <p:pic>
        <p:nvPicPr>
          <p:cNvPr id="9" name="Immagine 8">
            <a:extLst>
              <a:ext uri="{FF2B5EF4-FFF2-40B4-BE49-F238E27FC236}">
                <a16:creationId xmlns:a16="http://schemas.microsoft.com/office/drawing/2014/main" id="{1D73C076-1254-4B00-BDD4-FB4062FE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948" y="377104"/>
            <a:ext cx="3131428" cy="1407600"/>
          </a:xfrm>
          <a:prstGeom prst="rect">
            <a:avLst/>
          </a:prstGeom>
        </p:spPr>
      </p:pic>
    </p:spTree>
    <p:extLst>
      <p:ext uri="{BB962C8B-B14F-4D97-AF65-F5344CB8AC3E}">
        <p14:creationId xmlns:p14="http://schemas.microsoft.com/office/powerpoint/2010/main" val="2439330087"/>
      </p:ext>
    </p:extLst>
  </p:cSld>
  <p:clrMapOvr>
    <a:masterClrMapping/>
  </p:clrMapOvr>
  <p:transition>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F056F3D-6D0C-464B-90B3-FFC852675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261"/>
          <a:stretch/>
        </p:blipFill>
        <p:spPr>
          <a:xfrm>
            <a:off x="3167517" y="886890"/>
            <a:ext cx="5856967" cy="3430800"/>
          </a:xfrm>
          <a:prstGeom prst="rect">
            <a:avLst/>
          </a:prstGeom>
        </p:spPr>
      </p:pic>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55168C70-0922-4DE3-B3B8-774824DB7C6A}" type="slidenum">
              <a:rPr lang="it-IT" altLang="en-US" smtClean="0"/>
              <a:pPr>
                <a:defRPr/>
              </a:pPr>
              <a:t>‹N›</a:t>
            </a:fld>
            <a:endParaRPr lang="it-IT" altLang="en-US"/>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1461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72FA752-69BA-4502-B80F-C671B54A093B}" type="slidenum">
              <a:rPr lang="it-IT" altLang="en-US"/>
              <a:pPr>
                <a:defRPr/>
              </a:pPr>
              <a:t>‹N›</a:t>
            </a:fld>
            <a:endParaRPr lang="it-IT" altLang="en-US"/>
          </a:p>
        </p:txBody>
      </p:sp>
    </p:spTree>
    <p:extLst>
      <p:ext uri="{BB962C8B-B14F-4D97-AF65-F5344CB8AC3E}">
        <p14:creationId xmlns:p14="http://schemas.microsoft.com/office/powerpoint/2010/main" val="1845423083"/>
      </p:ext>
    </p:extLst>
  </p:cSld>
  <p:clrMapOvr>
    <a:masterClrMapping/>
  </p:clrMapOvr>
  <p:transition>
    <p:cover dir="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68C70-0922-4DE3-B3B8-774824DB7C6A}" type="slidenum">
              <a:rPr lang="it-IT" altLang="en-US" smtClean="0"/>
              <a:pPr>
                <a:defRPr/>
              </a:pPr>
              <a:t>‹N›</a:t>
            </a:fld>
            <a:endParaRPr lang="it-IT" altLang="en-US"/>
          </a:p>
        </p:txBody>
      </p:sp>
    </p:spTree>
    <p:extLst>
      <p:ext uri="{BB962C8B-B14F-4D97-AF65-F5344CB8AC3E}">
        <p14:creationId xmlns:p14="http://schemas.microsoft.com/office/powerpoint/2010/main" val="77106138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transition>
    <p:cover dir="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gi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0.png"/><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webp"/><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9.jpeg"/><Relationship Id="rId4" Type="http://schemas.openxmlformats.org/officeDocument/2006/relationships/image" Target="../media/image102.wmf"/></Relationships>
</file>

<file path=ppt/slides/_rels/slide8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p:txBody>
          <a:bodyPr/>
          <a:lstStyle/>
          <a:p>
            <a:pPr eaLnBrk="1" hangingPunct="1"/>
            <a:r>
              <a:rPr lang="it-IT" altLang="en-US" smtClean="0">
                <a:solidFill>
                  <a:schemeClr val="bg1"/>
                </a:solidFill>
              </a:rPr>
              <a:t>OLI e GRASSI ALIMENTARI</a:t>
            </a:r>
          </a:p>
        </p:txBody>
      </p:sp>
      <p:sp>
        <p:nvSpPr>
          <p:cNvPr id="2" name="Sottotitolo 1"/>
          <p:cNvSpPr>
            <a:spLocks noGrp="1"/>
          </p:cNvSpPr>
          <p:nvPr>
            <p:ph type="subTitle" idx="1"/>
          </p:nvPr>
        </p:nvSpPr>
        <p:spPr/>
        <p:txBody>
          <a:bodyPr/>
          <a:lstStyle/>
          <a:p>
            <a:endParaRPr lang="en-US"/>
          </a:p>
        </p:txBody>
      </p:sp>
    </p:spTree>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7162" t="21750" r="25000" b="10208"/>
          <a:stretch>
            <a:fillRect/>
          </a:stretch>
        </p:blipFill>
        <p:spPr bwMode="auto">
          <a:xfrm>
            <a:off x="1199456" y="476672"/>
            <a:ext cx="6840760" cy="607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0"/>
          <p:cNvSpPr txBox="1">
            <a:spLocks noChangeArrowheads="1"/>
          </p:cNvSpPr>
          <p:nvPr/>
        </p:nvSpPr>
        <p:spPr bwMode="auto">
          <a:xfrm>
            <a:off x="8184232" y="5877272"/>
            <a:ext cx="1963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000" b="1" dirty="0" err="1">
                <a:solidFill>
                  <a:schemeClr val="accent5"/>
                </a:solidFill>
                <a:latin typeface="Tahoma" panose="020B0604030504040204" pitchFamily="34" charset="0"/>
              </a:rPr>
              <a:t>Koolman</a:t>
            </a:r>
            <a:r>
              <a:rPr lang="it-IT" altLang="en-US" sz="1000" b="1" dirty="0">
                <a:solidFill>
                  <a:schemeClr val="accent5"/>
                </a:solidFill>
                <a:latin typeface="Tahoma" panose="020B0604030504040204" pitchFamily="34" charset="0"/>
              </a:rPr>
              <a:t>, Color Atlas of </a:t>
            </a:r>
            <a:r>
              <a:rPr lang="it-IT" altLang="en-US" sz="1000" b="1" dirty="0" err="1">
                <a:solidFill>
                  <a:schemeClr val="accent5"/>
                </a:solidFill>
                <a:latin typeface="Tahoma" panose="020B0604030504040204" pitchFamily="34" charset="0"/>
              </a:rPr>
              <a:t>Biochemistry</a:t>
            </a:r>
            <a:r>
              <a:rPr lang="it-IT" altLang="en-US" sz="1000" b="1" dirty="0">
                <a:solidFill>
                  <a:schemeClr val="accent5"/>
                </a:solidFill>
                <a:latin typeface="Tahoma" panose="020B0604030504040204" pitchFamily="34" charset="0"/>
              </a:rPr>
              <a:t>, 2nd </a:t>
            </a:r>
            <a:r>
              <a:rPr lang="it-IT" altLang="en-US" sz="1000" b="1" dirty="0" err="1">
                <a:solidFill>
                  <a:schemeClr val="accent5"/>
                </a:solidFill>
                <a:latin typeface="Tahoma" panose="020B0604030504040204" pitchFamily="34" charset="0"/>
              </a:rPr>
              <a:t>edition</a:t>
            </a:r>
            <a:r>
              <a:rPr lang="it-IT" altLang="en-US" sz="1000" b="1" dirty="0">
                <a:solidFill>
                  <a:schemeClr val="accent5"/>
                </a:solidFill>
                <a:latin typeface="Tahoma" panose="020B0604030504040204" pitchFamily="34" charset="0"/>
              </a:rPr>
              <a:t> © 2005 </a:t>
            </a:r>
            <a:r>
              <a:rPr lang="it-IT" altLang="en-US" sz="1000" b="1" dirty="0" err="1">
                <a:solidFill>
                  <a:schemeClr val="accent5"/>
                </a:solidFill>
                <a:latin typeface="Tahoma" panose="020B0604030504040204" pitchFamily="34" charset="0"/>
              </a:rPr>
              <a:t>Thieme</a:t>
            </a:r>
            <a:endParaRPr lang="it-IT" altLang="en-US" sz="1000" b="1" dirty="0">
              <a:solidFill>
                <a:schemeClr val="accent5"/>
              </a:solidFill>
              <a:latin typeface="Tahoma" panose="020B0604030504040204" pitchFamily="34" charset="0"/>
            </a:endParaRPr>
          </a:p>
        </p:txBody>
      </p:sp>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t="3322" b="37042"/>
          <a:stretch>
            <a:fillRect/>
          </a:stretch>
        </p:blipFill>
        <p:spPr bwMode="auto">
          <a:xfrm>
            <a:off x="1847850" y="908051"/>
            <a:ext cx="422275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p:cNvPicPr>
            <a:picLocks noChangeAspect="1" noChangeArrowheads="1"/>
          </p:cNvPicPr>
          <p:nvPr/>
        </p:nvPicPr>
        <p:blipFill>
          <a:blip r:embed="rId3">
            <a:extLst>
              <a:ext uri="{28A0092B-C50C-407E-A947-70E740481C1C}">
                <a14:useLocalDpi xmlns:a14="http://schemas.microsoft.com/office/drawing/2010/main" val="0"/>
              </a:ext>
            </a:extLst>
          </a:blip>
          <a:srcRect t="62956"/>
          <a:stretch>
            <a:fillRect/>
          </a:stretch>
        </p:blipFill>
        <p:spPr bwMode="auto">
          <a:xfrm>
            <a:off x="6167439" y="2781301"/>
            <a:ext cx="42322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167439" y="908051"/>
            <a:ext cx="10445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1774826" y="3284538"/>
            <a:ext cx="893763" cy="461962"/>
          </a:xfrm>
          <a:prstGeom prst="rect">
            <a:avLst/>
          </a:prstGeom>
          <a:noFill/>
          <a:ln w="9525">
            <a:noFill/>
            <a:miter lim="800000"/>
            <a:headEnd/>
            <a:tailEnd/>
          </a:ln>
        </p:spPr>
        <p:txBody>
          <a:bodyPr wrap="none">
            <a:spAutoFit/>
          </a:bodyPr>
          <a:lstStyle/>
          <a:p>
            <a:pPr eaLnBrk="1" hangingPunct="1">
              <a:defRPr/>
            </a:pPr>
            <a:r>
              <a:rPr lang="it-IT" sz="2400">
                <a:latin typeface="+mn-lt"/>
              </a:rPr>
              <a:t>LIPIDI</a:t>
            </a:r>
          </a:p>
        </p:txBody>
      </p:sp>
      <p:sp>
        <p:nvSpPr>
          <p:cNvPr id="14339" name="Text Box 10"/>
          <p:cNvSpPr txBox="1">
            <a:spLocks noChangeArrowheads="1"/>
          </p:cNvSpPr>
          <p:nvPr/>
        </p:nvSpPr>
        <p:spPr bwMode="auto">
          <a:xfrm>
            <a:off x="3082926" y="1773238"/>
            <a:ext cx="2149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400" dirty="0">
                <a:latin typeface="+mn-lt"/>
              </a:rPr>
              <a:t>SAPONIFICABILI</a:t>
            </a:r>
          </a:p>
        </p:txBody>
      </p:sp>
      <p:sp>
        <p:nvSpPr>
          <p:cNvPr id="12292" name="Text Box 11"/>
          <p:cNvSpPr txBox="1">
            <a:spLocks noChangeArrowheads="1"/>
          </p:cNvSpPr>
          <p:nvPr/>
        </p:nvSpPr>
        <p:spPr bwMode="auto">
          <a:xfrm>
            <a:off x="3086100" y="4868863"/>
            <a:ext cx="2819400" cy="461962"/>
          </a:xfrm>
          <a:prstGeom prst="rect">
            <a:avLst/>
          </a:prstGeom>
          <a:noFill/>
          <a:ln w="9525">
            <a:noFill/>
            <a:miter lim="800000"/>
            <a:headEnd/>
            <a:tailEnd/>
          </a:ln>
        </p:spPr>
        <p:txBody>
          <a:bodyPr wrap="none">
            <a:spAutoFit/>
          </a:bodyPr>
          <a:lstStyle/>
          <a:p>
            <a:pPr eaLnBrk="1" hangingPunct="1">
              <a:defRPr/>
            </a:pPr>
            <a:r>
              <a:rPr lang="it-IT" sz="2400">
                <a:latin typeface="+mn-lt"/>
              </a:rPr>
              <a:t>NON SAPONIFICABILI</a:t>
            </a:r>
          </a:p>
        </p:txBody>
      </p:sp>
      <p:sp>
        <p:nvSpPr>
          <p:cNvPr id="12293" name="Text Box 12"/>
          <p:cNvSpPr txBox="1">
            <a:spLocks noChangeArrowheads="1"/>
          </p:cNvSpPr>
          <p:nvPr/>
        </p:nvSpPr>
        <p:spPr bwMode="auto">
          <a:xfrm>
            <a:off x="6684964" y="1196975"/>
            <a:ext cx="2359025" cy="5354638"/>
          </a:xfrm>
          <a:prstGeom prst="rect">
            <a:avLst/>
          </a:prstGeom>
          <a:noFill/>
          <a:ln w="9525">
            <a:noFill/>
            <a:miter lim="800000"/>
            <a:headEnd/>
            <a:tailEnd/>
          </a:ln>
        </p:spPr>
        <p:txBody>
          <a:bodyPr wrap="none">
            <a:spAutoFit/>
          </a:bodyPr>
          <a:lstStyle/>
          <a:p>
            <a:pPr eaLnBrk="1" hangingPunct="1">
              <a:defRPr/>
            </a:pPr>
            <a:r>
              <a:rPr lang="it-IT" dirty="0">
                <a:latin typeface="+mn-lt"/>
              </a:rPr>
              <a:t>TRIACILGLICEROLI</a:t>
            </a:r>
          </a:p>
          <a:p>
            <a:pPr eaLnBrk="1" hangingPunct="1">
              <a:defRPr/>
            </a:pPr>
            <a:r>
              <a:rPr lang="it-IT" dirty="0">
                <a:latin typeface="+mn-lt"/>
              </a:rPr>
              <a:t>DIACILGLICEROLI</a:t>
            </a:r>
          </a:p>
          <a:p>
            <a:pPr eaLnBrk="1" hangingPunct="1">
              <a:defRPr/>
            </a:pPr>
            <a:r>
              <a:rPr lang="it-IT" dirty="0">
                <a:latin typeface="+mn-lt"/>
              </a:rPr>
              <a:t>MONOACILGLICEROLI</a:t>
            </a:r>
          </a:p>
          <a:p>
            <a:pPr eaLnBrk="1" hangingPunct="1">
              <a:defRPr/>
            </a:pPr>
            <a:r>
              <a:rPr lang="it-IT" dirty="0">
                <a:latin typeface="+mn-lt"/>
              </a:rPr>
              <a:t>FOSFOLIPIDI</a:t>
            </a:r>
          </a:p>
          <a:p>
            <a:pPr eaLnBrk="1" hangingPunct="1">
              <a:defRPr/>
            </a:pPr>
            <a:r>
              <a:rPr lang="it-IT" dirty="0">
                <a:latin typeface="+mn-lt"/>
              </a:rPr>
              <a:t>ACIDI GRASSI</a:t>
            </a:r>
          </a:p>
          <a:p>
            <a:pPr eaLnBrk="1" hangingPunct="1">
              <a:defRPr/>
            </a:pPr>
            <a:r>
              <a:rPr lang="it-IT" dirty="0">
                <a:latin typeface="+mn-lt"/>
              </a:rPr>
              <a:t>ESTERI DEGLI STEROLI</a:t>
            </a:r>
          </a:p>
          <a:p>
            <a:pPr eaLnBrk="1" hangingPunct="1">
              <a:defRPr/>
            </a:pPr>
            <a:endParaRPr lang="it-IT" dirty="0">
              <a:latin typeface="+mn-lt"/>
            </a:endParaRPr>
          </a:p>
          <a:p>
            <a:pPr eaLnBrk="1" hangingPunct="1">
              <a:defRPr/>
            </a:pPr>
            <a:endParaRPr lang="it-IT" dirty="0">
              <a:latin typeface="+mn-lt"/>
            </a:endParaRPr>
          </a:p>
          <a:p>
            <a:pPr eaLnBrk="1" hangingPunct="1">
              <a:defRPr/>
            </a:pPr>
            <a:r>
              <a:rPr lang="it-IT" dirty="0">
                <a:latin typeface="+mn-lt"/>
              </a:rPr>
              <a:t>CERE</a:t>
            </a:r>
          </a:p>
          <a:p>
            <a:pPr eaLnBrk="1" hangingPunct="1">
              <a:defRPr/>
            </a:pPr>
            <a:endParaRPr lang="it-IT" dirty="0">
              <a:latin typeface="+mn-lt"/>
            </a:endParaRPr>
          </a:p>
          <a:p>
            <a:pPr eaLnBrk="1" hangingPunct="1">
              <a:defRPr/>
            </a:pPr>
            <a:endParaRPr lang="it-IT" dirty="0">
              <a:latin typeface="+mn-lt"/>
            </a:endParaRPr>
          </a:p>
          <a:p>
            <a:pPr eaLnBrk="1" hangingPunct="1">
              <a:defRPr/>
            </a:pPr>
            <a:r>
              <a:rPr lang="it-IT" dirty="0">
                <a:latin typeface="+mn-lt"/>
              </a:rPr>
              <a:t>ALCOLI ALIFATICI</a:t>
            </a:r>
          </a:p>
          <a:p>
            <a:pPr eaLnBrk="1" hangingPunct="1">
              <a:defRPr/>
            </a:pPr>
            <a:r>
              <a:rPr lang="it-IT" dirty="0">
                <a:latin typeface="+mn-lt"/>
              </a:rPr>
              <a:t>STEROLI</a:t>
            </a:r>
          </a:p>
          <a:p>
            <a:pPr eaLnBrk="1" hangingPunct="1">
              <a:defRPr/>
            </a:pPr>
            <a:r>
              <a:rPr lang="it-IT" dirty="0">
                <a:latin typeface="+mn-lt"/>
              </a:rPr>
              <a:t>TOCOFEROLI</a:t>
            </a:r>
          </a:p>
          <a:p>
            <a:pPr eaLnBrk="1" hangingPunct="1">
              <a:defRPr/>
            </a:pPr>
            <a:r>
              <a:rPr lang="it-IT" dirty="0">
                <a:latin typeface="+mn-lt"/>
              </a:rPr>
              <a:t>ALCOLI TERPENICI</a:t>
            </a:r>
          </a:p>
          <a:p>
            <a:pPr eaLnBrk="1" hangingPunct="1">
              <a:defRPr/>
            </a:pPr>
            <a:r>
              <a:rPr lang="it-IT" dirty="0">
                <a:latin typeface="+mn-lt"/>
              </a:rPr>
              <a:t>DIALCOLI TRITERPENICI</a:t>
            </a:r>
          </a:p>
          <a:p>
            <a:pPr eaLnBrk="1" hangingPunct="1">
              <a:defRPr/>
            </a:pPr>
            <a:r>
              <a:rPr lang="it-IT" dirty="0">
                <a:latin typeface="+mn-lt"/>
              </a:rPr>
              <a:t>IDROCARBURI</a:t>
            </a:r>
          </a:p>
          <a:p>
            <a:pPr eaLnBrk="1" hangingPunct="1">
              <a:defRPr/>
            </a:pPr>
            <a:endParaRPr lang="it-IT" dirty="0">
              <a:latin typeface="+mn-lt"/>
            </a:endParaRPr>
          </a:p>
          <a:p>
            <a:pPr eaLnBrk="1" hangingPunct="1">
              <a:defRPr/>
            </a:pPr>
            <a:endParaRPr lang="it-IT" dirty="0">
              <a:latin typeface="+mn-lt"/>
            </a:endParaRPr>
          </a:p>
        </p:txBody>
      </p:sp>
      <p:sp>
        <p:nvSpPr>
          <p:cNvPr id="14342" name="AutoShape 14"/>
          <p:cNvSpPr>
            <a:spLocks/>
          </p:cNvSpPr>
          <p:nvPr/>
        </p:nvSpPr>
        <p:spPr bwMode="auto">
          <a:xfrm>
            <a:off x="2855913" y="1916113"/>
            <a:ext cx="144462" cy="3168650"/>
          </a:xfrm>
          <a:prstGeom prst="leftBrace">
            <a:avLst>
              <a:gd name="adj1" fmla="val 182785"/>
              <a:gd name="adj2" fmla="val 48931"/>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mn-lt"/>
            </a:endParaRPr>
          </a:p>
        </p:txBody>
      </p:sp>
      <p:sp>
        <p:nvSpPr>
          <p:cNvPr id="12295" name="Rectangle 15"/>
          <p:cNvSpPr>
            <a:spLocks noChangeArrowheads="1"/>
          </p:cNvSpPr>
          <p:nvPr/>
        </p:nvSpPr>
        <p:spPr bwMode="auto">
          <a:xfrm>
            <a:off x="3143250" y="1773238"/>
            <a:ext cx="2376488" cy="431800"/>
          </a:xfrm>
          <a:prstGeom prst="rect">
            <a:avLst/>
          </a:prstGeom>
          <a:noFill/>
          <a:ln w="25400">
            <a:solidFill>
              <a:srgbClr val="00B050"/>
            </a:solidFill>
            <a:miter lim="800000"/>
            <a:headEnd/>
            <a:tailEnd/>
          </a:ln>
        </p:spPr>
        <p:txBody>
          <a:bodyPr wrap="none" anchor="ctr"/>
          <a:lstStyle/>
          <a:p>
            <a:pPr eaLnBrk="1" hangingPunct="1">
              <a:defRPr/>
            </a:pPr>
            <a:endParaRPr lang="en-US">
              <a:latin typeface="+mn-lt"/>
            </a:endParaRPr>
          </a:p>
        </p:txBody>
      </p:sp>
      <p:sp>
        <p:nvSpPr>
          <p:cNvPr id="14344" name="Rectangle 16"/>
          <p:cNvSpPr>
            <a:spLocks noChangeArrowheads="1"/>
          </p:cNvSpPr>
          <p:nvPr/>
        </p:nvSpPr>
        <p:spPr bwMode="auto">
          <a:xfrm>
            <a:off x="3143250" y="4868863"/>
            <a:ext cx="3168650" cy="431800"/>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mn-lt"/>
            </a:endParaRPr>
          </a:p>
        </p:txBody>
      </p:sp>
      <p:sp>
        <p:nvSpPr>
          <p:cNvPr id="14345" name="AutoShape 17"/>
          <p:cNvSpPr>
            <a:spLocks/>
          </p:cNvSpPr>
          <p:nvPr/>
        </p:nvSpPr>
        <p:spPr bwMode="auto">
          <a:xfrm>
            <a:off x="6456363" y="1196975"/>
            <a:ext cx="144462" cy="1728788"/>
          </a:xfrm>
          <a:prstGeom prst="leftBrace">
            <a:avLst>
              <a:gd name="adj1" fmla="val 99726"/>
              <a:gd name="adj2" fmla="val 48931"/>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mn-lt"/>
            </a:endParaRPr>
          </a:p>
        </p:txBody>
      </p:sp>
      <p:sp>
        <p:nvSpPr>
          <p:cNvPr id="14346" name="AutoShape 18"/>
          <p:cNvSpPr>
            <a:spLocks/>
          </p:cNvSpPr>
          <p:nvPr/>
        </p:nvSpPr>
        <p:spPr bwMode="auto">
          <a:xfrm>
            <a:off x="6456363" y="4221164"/>
            <a:ext cx="144462" cy="1728787"/>
          </a:xfrm>
          <a:prstGeom prst="leftBrace">
            <a:avLst>
              <a:gd name="adj1" fmla="val 99726"/>
              <a:gd name="adj2" fmla="val 48931"/>
            </a:avLst>
          </a:prstGeom>
          <a:noFill/>
          <a:ln w="254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mn-lt"/>
            </a:endParaRPr>
          </a:p>
        </p:txBody>
      </p:sp>
      <p:sp>
        <p:nvSpPr>
          <p:cNvPr id="14347" name="Freeform 19"/>
          <p:cNvSpPr>
            <a:spLocks/>
          </p:cNvSpPr>
          <p:nvPr/>
        </p:nvSpPr>
        <p:spPr bwMode="auto">
          <a:xfrm>
            <a:off x="7988300" y="2489200"/>
            <a:ext cx="1879600" cy="1892300"/>
          </a:xfrm>
          <a:custGeom>
            <a:avLst/>
            <a:gdLst>
              <a:gd name="T0" fmla="*/ 2147483646 w 1184"/>
              <a:gd name="T1" fmla="*/ 2147483646 h 1192"/>
              <a:gd name="T2" fmla="*/ 2147483646 w 1184"/>
              <a:gd name="T3" fmla="*/ 2147483646 h 1192"/>
              <a:gd name="T4" fmla="*/ 0 w 1184"/>
              <a:gd name="T5" fmla="*/ 2147483646 h 1192"/>
              <a:gd name="T6" fmla="*/ 2147483646 w 1184"/>
              <a:gd name="T7" fmla="*/ 0 h 1192"/>
              <a:gd name="T8" fmla="*/ 2147483646 w 1184"/>
              <a:gd name="T9" fmla="*/ 2147483646 h 1192"/>
              <a:gd name="T10" fmla="*/ 0 60000 65536"/>
              <a:gd name="T11" fmla="*/ 0 60000 65536"/>
              <a:gd name="T12" fmla="*/ 0 60000 65536"/>
              <a:gd name="T13" fmla="*/ 0 60000 65536"/>
              <a:gd name="T14" fmla="*/ 0 60000 65536"/>
              <a:gd name="T15" fmla="*/ 0 w 1184"/>
              <a:gd name="T16" fmla="*/ 0 h 1192"/>
              <a:gd name="T17" fmla="*/ 1184 w 1184"/>
              <a:gd name="T18" fmla="*/ 1192 h 1192"/>
            </a:gdLst>
            <a:ahLst/>
            <a:cxnLst>
              <a:cxn ang="T10">
                <a:pos x="T0" y="T1"/>
              </a:cxn>
              <a:cxn ang="T11">
                <a:pos x="T2" y="T3"/>
              </a:cxn>
              <a:cxn ang="T12">
                <a:pos x="T4" y="T5"/>
              </a:cxn>
              <a:cxn ang="T13">
                <a:pos x="T6" y="T7"/>
              </a:cxn>
              <a:cxn ang="T14">
                <a:pos x="T8" y="T9"/>
              </a:cxn>
            </a:cxnLst>
            <a:rect l="T15" t="T16" r="T17" b="T18"/>
            <a:pathLst>
              <a:path w="1184" h="1192">
                <a:moveTo>
                  <a:pt x="488" y="1192"/>
                </a:moveTo>
                <a:lnTo>
                  <a:pt x="1088" y="1192"/>
                </a:lnTo>
                <a:lnTo>
                  <a:pt x="0" y="688"/>
                </a:lnTo>
                <a:lnTo>
                  <a:pt x="1184" y="0"/>
                </a:lnTo>
                <a:lnTo>
                  <a:pt x="306" y="3"/>
                </a:lnTo>
              </a:path>
            </a:pathLst>
          </a:custGeom>
          <a:noFill/>
          <a:ln w="25400">
            <a:solidFill>
              <a:schemeClr val="accent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14348" name="Oval 20"/>
          <p:cNvSpPr>
            <a:spLocks noChangeArrowheads="1"/>
          </p:cNvSpPr>
          <p:nvPr/>
        </p:nvSpPr>
        <p:spPr bwMode="auto">
          <a:xfrm>
            <a:off x="6600826" y="3284539"/>
            <a:ext cx="1008063" cy="649287"/>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mn-lt"/>
            </a:endParaRPr>
          </a:p>
        </p:txBody>
      </p:sp>
      <p:sp>
        <p:nvSpPr>
          <p:cNvPr id="15" name="Rettangolo 1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8360" t="17876" r="25690" b="14084"/>
          <a:stretch>
            <a:fillRect/>
          </a:stretch>
        </p:blipFill>
        <p:spPr bwMode="auto">
          <a:xfrm>
            <a:off x="983432" y="332656"/>
            <a:ext cx="6841232" cy="633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8544272" y="6033629"/>
            <a:ext cx="1963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000" b="1" dirty="0" err="1">
                <a:solidFill>
                  <a:srgbClr val="FF0000"/>
                </a:solidFill>
                <a:latin typeface="Tahoma" panose="020B0604030504040204" pitchFamily="34" charset="0"/>
              </a:rPr>
              <a:t>Koolman</a:t>
            </a:r>
            <a:r>
              <a:rPr lang="it-IT" altLang="en-US" sz="1000" b="1" dirty="0">
                <a:solidFill>
                  <a:srgbClr val="FF0000"/>
                </a:solidFill>
                <a:latin typeface="Tahoma" panose="020B0604030504040204" pitchFamily="34" charset="0"/>
              </a:rPr>
              <a:t>, Color Atlas of </a:t>
            </a:r>
            <a:r>
              <a:rPr lang="it-IT" altLang="en-US" sz="1000" b="1" dirty="0" err="1">
                <a:solidFill>
                  <a:srgbClr val="FF0000"/>
                </a:solidFill>
                <a:latin typeface="Tahoma" panose="020B0604030504040204" pitchFamily="34" charset="0"/>
              </a:rPr>
              <a:t>Biochemistry</a:t>
            </a:r>
            <a:r>
              <a:rPr lang="it-IT" altLang="en-US" sz="1000" b="1" dirty="0">
                <a:solidFill>
                  <a:srgbClr val="FF0000"/>
                </a:solidFill>
                <a:latin typeface="Tahoma" panose="020B0604030504040204" pitchFamily="34" charset="0"/>
              </a:rPr>
              <a:t>, 2nd </a:t>
            </a:r>
            <a:r>
              <a:rPr lang="it-IT" altLang="en-US" sz="1000" b="1" dirty="0" err="1">
                <a:solidFill>
                  <a:srgbClr val="FF0000"/>
                </a:solidFill>
                <a:latin typeface="Tahoma" panose="020B0604030504040204" pitchFamily="34" charset="0"/>
              </a:rPr>
              <a:t>edition</a:t>
            </a:r>
            <a:r>
              <a:rPr lang="it-IT" altLang="en-US" sz="1000" b="1" dirty="0">
                <a:solidFill>
                  <a:srgbClr val="FF0000"/>
                </a:solidFill>
                <a:latin typeface="Tahoma" panose="020B0604030504040204" pitchFamily="34" charset="0"/>
              </a:rPr>
              <a:t> © 2005 </a:t>
            </a:r>
            <a:r>
              <a:rPr lang="it-IT" altLang="en-US" sz="1000" b="1" dirty="0" err="1">
                <a:solidFill>
                  <a:srgbClr val="FF0000"/>
                </a:solidFill>
                <a:latin typeface="Tahoma" panose="020B0604030504040204" pitchFamily="34" charset="0"/>
              </a:rPr>
              <a:t>Thieme</a:t>
            </a:r>
            <a:endParaRPr lang="it-IT" altLang="en-US" sz="1000" b="1" dirty="0">
              <a:solidFill>
                <a:srgbClr val="FF0000"/>
              </a:solidFill>
              <a:latin typeface="Tahoma" panose="020B0604030504040204" pitchFamily="34" charset="0"/>
            </a:endParaRPr>
          </a:p>
        </p:txBody>
      </p:sp>
      <p:pic>
        <p:nvPicPr>
          <p:cNvPr id="15367" name="Picture 2" descr="http://socialstudieswithasmile.com/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692151"/>
            <a:ext cx="914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87722" y="1064419"/>
            <a:ext cx="8785225" cy="529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552384" y="5041106"/>
            <a:ext cx="10445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600056" y="5174124"/>
            <a:ext cx="10445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631504" y="313294"/>
            <a:ext cx="4625975"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91"/>
          <p:cNvPicPr>
            <a:picLocks noChangeAspect="1" noChangeArrowheads="1"/>
          </p:cNvPicPr>
          <p:nvPr/>
        </p:nvPicPr>
        <p:blipFill>
          <a:blip r:embed="rId2">
            <a:lum contrast="6000"/>
            <a:extLst>
              <a:ext uri="{28A0092B-C50C-407E-A947-70E740481C1C}">
                <a14:useLocalDpi xmlns:a14="http://schemas.microsoft.com/office/drawing/2010/main" val="0"/>
              </a:ext>
            </a:extLst>
          </a:blip>
          <a:srcRect l="18906" t="15125" r="31003" b="4541"/>
          <a:stretch>
            <a:fillRect/>
          </a:stretch>
        </p:blipFill>
        <p:spPr bwMode="auto">
          <a:xfrm>
            <a:off x="1847527" y="332656"/>
            <a:ext cx="6176279"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620688"/>
            <a:ext cx="5759995" cy="610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7"/>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79376" y="2132856"/>
            <a:ext cx="9770657" cy="3839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0"/>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0524033" y="4652913"/>
            <a:ext cx="10445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055440" y="1147962"/>
            <a:ext cx="8058150"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noChangeArrowheads="1"/>
          </p:cNvPicPr>
          <p:nvPr/>
        </p:nvPicPr>
        <p:blipFill>
          <a:blip r:embed="rId3" cstate="print"/>
          <a:srcRect/>
          <a:stretch>
            <a:fillRect/>
          </a:stretch>
        </p:blipFill>
        <p:spPr bwMode="auto">
          <a:xfrm>
            <a:off x="9552384" y="5162750"/>
            <a:ext cx="1044575" cy="1319212"/>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31504" y="1196752"/>
            <a:ext cx="7653337" cy="4802188"/>
          </a:xfrm>
          <a:prstGeom prst="rect">
            <a:avLst/>
          </a:prstGeom>
          <a:solidFill>
            <a:schemeClr val="bg1"/>
          </a:solidFill>
          <a:ln w="9525">
            <a:noFill/>
            <a:miter lim="800000"/>
            <a:headEnd/>
            <a:tailEnd/>
          </a:ln>
        </p:spPr>
        <p:txBody>
          <a:bodyPr>
            <a:spAutoFit/>
          </a:bodyPr>
          <a:lstStyle/>
          <a:p>
            <a:pPr eaLnBrk="1" hangingPunct="1">
              <a:defRPr/>
            </a:pPr>
            <a:r>
              <a:rPr lang="it-IT" dirty="0">
                <a:latin typeface="+mj-lt"/>
              </a:rPr>
              <a:t>Lipidi: natura chimica, nomenclatura e classificazione. Caratteristiche compositive dei grassi alimentari: frazione saponificabile ed </a:t>
            </a:r>
            <a:r>
              <a:rPr lang="it-IT" dirty="0" err="1">
                <a:latin typeface="+mj-lt"/>
              </a:rPr>
              <a:t>insaponificabile</a:t>
            </a:r>
            <a:r>
              <a:rPr lang="it-IT" dirty="0">
                <a:latin typeface="+mj-lt"/>
              </a:rPr>
              <a:t>, costituenti, caratteristiche </a:t>
            </a:r>
            <a:r>
              <a:rPr lang="it-IT" dirty="0" err="1">
                <a:latin typeface="+mj-lt"/>
              </a:rPr>
              <a:t>biosintetiche</a:t>
            </a:r>
            <a:r>
              <a:rPr lang="it-IT" dirty="0">
                <a:latin typeface="+mj-lt"/>
              </a:rPr>
              <a:t>, proprietà chimico-fisiche. Acidi grassi essenziali: concetto di essenzialità.</a:t>
            </a:r>
          </a:p>
          <a:p>
            <a:pPr eaLnBrk="1" hangingPunct="1">
              <a:defRPr/>
            </a:pPr>
            <a:endParaRPr lang="it-IT" dirty="0">
              <a:latin typeface="+mj-lt"/>
            </a:endParaRPr>
          </a:p>
          <a:p>
            <a:pPr eaLnBrk="1" hangingPunct="1">
              <a:defRPr/>
            </a:pPr>
            <a:r>
              <a:rPr lang="it-IT" dirty="0">
                <a:latin typeface="+mj-lt"/>
              </a:rPr>
              <a:t>Reazioni a carico della frazione lipidica: irrancidimento ossidativo, idrolitico e chetonico. Autossidazione e </a:t>
            </a:r>
            <a:r>
              <a:rPr lang="it-IT" dirty="0" err="1">
                <a:latin typeface="+mj-lt"/>
              </a:rPr>
              <a:t>fotossidazione</a:t>
            </a:r>
            <a:r>
              <a:rPr lang="it-IT" dirty="0">
                <a:latin typeface="+mj-lt"/>
              </a:rPr>
              <a:t>. Modifiche indotte dall’esposizione ad alte temperature (</a:t>
            </a:r>
            <a:r>
              <a:rPr lang="it-IT" dirty="0" err="1">
                <a:latin typeface="+mj-lt"/>
              </a:rPr>
              <a:t>deep-frying</a:t>
            </a:r>
            <a:r>
              <a:rPr lang="it-IT" dirty="0">
                <a:latin typeface="+mj-lt"/>
              </a:rPr>
              <a:t>) e dovute all’invecchiamento. </a:t>
            </a:r>
          </a:p>
          <a:p>
            <a:pPr eaLnBrk="1" hangingPunct="1">
              <a:defRPr/>
            </a:pPr>
            <a:endParaRPr lang="it-IT" dirty="0">
              <a:latin typeface="+mj-lt"/>
            </a:endParaRPr>
          </a:p>
          <a:p>
            <a:pPr eaLnBrk="1" hangingPunct="1">
              <a:defRPr/>
            </a:pPr>
            <a:r>
              <a:rPr lang="it-IT" dirty="0">
                <a:latin typeface="+mj-lt"/>
              </a:rPr>
              <a:t>Cenni di tecnologia: tecniche di estrazione dei grassi alimentari (spremitura ed estrazione), processi di rettifica, idrogenazione, trans-esterificazione e frazionamento, caratteristiche dei prodotti derivati. </a:t>
            </a:r>
          </a:p>
          <a:p>
            <a:pPr eaLnBrk="1" hangingPunct="1">
              <a:defRPr/>
            </a:pPr>
            <a:r>
              <a:rPr lang="it-IT" dirty="0">
                <a:latin typeface="+mj-lt"/>
              </a:rPr>
              <a:t>Approfondimento sull’olio di palma.</a:t>
            </a:r>
          </a:p>
          <a:p>
            <a:pPr eaLnBrk="1" hangingPunct="1">
              <a:defRPr/>
            </a:pPr>
            <a:endParaRPr lang="it-IT" dirty="0">
              <a:latin typeface="+mj-lt"/>
            </a:endParaRPr>
          </a:p>
          <a:p>
            <a:pPr eaLnBrk="1" hangingPunct="1">
              <a:defRPr/>
            </a:pPr>
            <a:r>
              <a:rPr lang="it-IT" dirty="0">
                <a:latin typeface="+mj-lt"/>
              </a:rPr>
              <a:t>Olio di oliva: cenni botanici, normativa di riferimento, tecnologia di produzione, caratteristiche compositive, parametri di qualità e di autenticità. Analisi dell'olio di oliva: analisi chimiche e sensoriali</a:t>
            </a:r>
          </a:p>
        </p:txBody>
      </p:sp>
      <p:sp>
        <p:nvSpPr>
          <p:cNvPr id="4" name="Rettangolo 3"/>
          <p:cNvSpPr/>
          <p:nvPr/>
        </p:nvSpPr>
        <p:spPr>
          <a:xfrm>
            <a:off x="984051" y="1390328"/>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b="1" dirty="0">
                <a:solidFill>
                  <a:schemeClr val="bg1"/>
                </a:solidFill>
              </a:rPr>
              <a:t>U1</a:t>
            </a:r>
          </a:p>
        </p:txBody>
      </p:sp>
      <p:sp>
        <p:nvSpPr>
          <p:cNvPr id="5" name="Rettangolo 4"/>
          <p:cNvSpPr/>
          <p:nvPr/>
        </p:nvSpPr>
        <p:spPr>
          <a:xfrm>
            <a:off x="984051" y="2758480"/>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b="1" dirty="0">
                <a:solidFill>
                  <a:schemeClr val="bg1"/>
                </a:solidFill>
              </a:rPr>
              <a:t>U2</a:t>
            </a:r>
          </a:p>
        </p:txBody>
      </p:sp>
      <p:sp>
        <p:nvSpPr>
          <p:cNvPr id="6" name="Rettangolo 5"/>
          <p:cNvSpPr/>
          <p:nvPr/>
        </p:nvSpPr>
        <p:spPr>
          <a:xfrm>
            <a:off x="984051" y="3910608"/>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b="1" dirty="0">
                <a:solidFill>
                  <a:schemeClr val="bg1"/>
                </a:solidFill>
              </a:rPr>
              <a:t>U3</a:t>
            </a:r>
          </a:p>
        </p:txBody>
      </p:sp>
      <p:sp>
        <p:nvSpPr>
          <p:cNvPr id="7" name="Rettangolo 6"/>
          <p:cNvSpPr/>
          <p:nvPr/>
        </p:nvSpPr>
        <p:spPr>
          <a:xfrm>
            <a:off x="984051" y="5278760"/>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b="1" dirty="0">
                <a:solidFill>
                  <a:schemeClr val="bg1"/>
                </a:solidFill>
              </a:rPr>
              <a:t>U4</a:t>
            </a:r>
          </a:p>
        </p:txBody>
      </p:sp>
    </p:spTree>
  </p:cSld>
  <p:clrMapOvr>
    <a:masterClrMapping/>
  </p:clrMapOvr>
  <p:transition>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r="6047"/>
          <a:stretch>
            <a:fillRect/>
          </a:stretch>
        </p:blipFill>
        <p:spPr bwMode="auto">
          <a:xfrm>
            <a:off x="839416" y="1916832"/>
            <a:ext cx="9001125" cy="440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investigator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836613"/>
            <a:ext cx="1905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p:cNvPicPr>
            <a:picLocks noChangeAspect="1" noChangeArrowheads="1"/>
          </p:cNvPicPr>
          <p:nvPr/>
        </p:nvPicPr>
        <p:blipFill>
          <a:blip r:embed="rId4" cstate="print"/>
          <a:srcRect/>
          <a:stretch>
            <a:fillRect/>
          </a:stretch>
        </p:blipFill>
        <p:spPr bwMode="auto">
          <a:xfrm>
            <a:off x="10128448" y="5004520"/>
            <a:ext cx="1044575" cy="1319212"/>
          </a:xfrm>
          <a:prstGeom prst="rect">
            <a:avLst/>
          </a:prstGeom>
          <a:ln>
            <a:noFill/>
          </a:ln>
          <a:effectLst>
            <a:outerShdw blurRad="292100" dist="139700" dir="2700000" algn="tl" rotWithShape="0">
              <a:srgbClr val="333333">
                <a:alpha val="65000"/>
              </a:srgbClr>
            </a:outerShdw>
          </a:effectLst>
        </p:spPr>
      </p:pic>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95400" y="434000"/>
            <a:ext cx="8540750" cy="1143000"/>
          </a:xfrm>
        </p:spPr>
        <p:txBody>
          <a:bodyPr/>
          <a:lstStyle/>
          <a:p>
            <a:pPr algn="l" eaLnBrk="1" hangingPunct="1"/>
            <a:r>
              <a:rPr lang="it-IT" altLang="en-US" sz="3200" dirty="0">
                <a:latin typeface="+mn-lt"/>
              </a:rPr>
              <a:t>CARATTERISTICHE CHIMICHE E FUNZIONALI </a:t>
            </a:r>
          </a:p>
        </p:txBody>
      </p:sp>
      <p:sp>
        <p:nvSpPr>
          <p:cNvPr id="19459" name="Text Box 61"/>
          <p:cNvSpPr txBox="1">
            <a:spLocks noChangeArrowheads="1"/>
          </p:cNvSpPr>
          <p:nvPr/>
        </p:nvSpPr>
        <p:spPr bwMode="auto">
          <a:xfrm>
            <a:off x="2063552" y="1916832"/>
            <a:ext cx="9033589" cy="3970318"/>
          </a:xfrm>
          <a:prstGeom prst="rect">
            <a:avLst/>
          </a:prstGeom>
          <a:noFill/>
          <a:ln w="9525">
            <a:noFill/>
            <a:miter lim="800000"/>
            <a:headEnd/>
            <a:tailEnd/>
          </a:ln>
        </p:spPr>
        <p:txBody>
          <a:bodyPr wrap="square">
            <a:spAutoFit/>
          </a:bodyPr>
          <a:lstStyle/>
          <a:p>
            <a:pPr lvl="2" eaLnBrk="1" hangingPunct="1">
              <a:buFontTx/>
              <a:buBlip>
                <a:blip r:embed="rId2"/>
              </a:buBlip>
              <a:defRPr/>
            </a:pPr>
            <a:r>
              <a:rPr lang="it-IT" dirty="0">
                <a:latin typeface="+mj-lt"/>
              </a:rPr>
              <a:t> I cosiddetti CLA (</a:t>
            </a:r>
            <a:r>
              <a:rPr lang="it-IT" dirty="0" err="1">
                <a:latin typeface="+mj-lt"/>
              </a:rPr>
              <a:t>Conjugated</a:t>
            </a:r>
            <a:r>
              <a:rPr lang="it-IT" dirty="0">
                <a:latin typeface="+mj-lt"/>
              </a:rPr>
              <a:t> </a:t>
            </a:r>
            <a:r>
              <a:rPr lang="it-IT" dirty="0" err="1">
                <a:latin typeface="+mj-lt"/>
              </a:rPr>
              <a:t>Linoleic</a:t>
            </a:r>
            <a:r>
              <a:rPr lang="it-IT" dirty="0">
                <a:latin typeface="+mj-lt"/>
              </a:rPr>
              <a:t> </a:t>
            </a:r>
            <a:r>
              <a:rPr lang="it-IT" dirty="0" err="1">
                <a:latin typeface="+mj-lt"/>
              </a:rPr>
              <a:t>Acids</a:t>
            </a:r>
            <a:r>
              <a:rPr lang="it-IT" dirty="0">
                <a:latin typeface="+mj-lt"/>
              </a:rPr>
              <a:t>) sono una serie di acidi grassi a 18 unità C in cui i doppi legami si trovano in posizione coniugata ed in configurazione variabile (</a:t>
            </a:r>
            <a:r>
              <a:rPr lang="it-IT" i="1" dirty="0">
                <a:latin typeface="+mj-lt"/>
              </a:rPr>
              <a:t>cis</a:t>
            </a:r>
            <a:r>
              <a:rPr lang="it-IT" dirty="0">
                <a:latin typeface="+mj-lt"/>
              </a:rPr>
              <a:t> e/o </a:t>
            </a:r>
            <a:r>
              <a:rPr lang="it-IT" i="1" dirty="0">
                <a:latin typeface="+mj-lt"/>
              </a:rPr>
              <a:t>trans</a:t>
            </a:r>
            <a:r>
              <a:rPr lang="it-IT" dirty="0" smtClean="0">
                <a:latin typeface="+mj-lt"/>
              </a:rPr>
              <a:t>).</a:t>
            </a:r>
          </a:p>
          <a:p>
            <a:pPr lvl="2" eaLnBrk="1" hangingPunct="1">
              <a:buFontTx/>
              <a:buBlip>
                <a:blip r:embed="rId2"/>
              </a:buBlip>
              <a:defRPr/>
            </a:pPr>
            <a:endParaRPr lang="it-IT" dirty="0">
              <a:latin typeface="+mj-lt"/>
            </a:endParaRPr>
          </a:p>
          <a:p>
            <a:pPr lvl="2" eaLnBrk="1" hangingPunct="1">
              <a:buFontTx/>
              <a:buBlip>
                <a:blip r:embed="rId2"/>
              </a:buBlip>
              <a:defRPr/>
            </a:pPr>
            <a:endParaRPr lang="it-IT" dirty="0">
              <a:latin typeface="+mj-lt"/>
            </a:endParaRPr>
          </a:p>
          <a:p>
            <a:pPr lvl="2" eaLnBrk="1" hangingPunct="1">
              <a:buFontTx/>
              <a:buBlip>
                <a:blip r:embed="rId2"/>
              </a:buBlip>
              <a:defRPr/>
            </a:pPr>
            <a:endParaRPr lang="it-IT" dirty="0">
              <a:latin typeface="+mj-lt"/>
            </a:endParaRPr>
          </a:p>
          <a:p>
            <a:pPr lvl="2" eaLnBrk="1" hangingPunct="1">
              <a:buFontTx/>
              <a:buBlip>
                <a:blip r:embed="rId2"/>
              </a:buBlip>
              <a:defRPr/>
            </a:pPr>
            <a:endParaRPr lang="it-IT" dirty="0">
              <a:latin typeface="+mj-lt"/>
            </a:endParaRPr>
          </a:p>
          <a:p>
            <a:pPr lvl="8">
              <a:buFontTx/>
              <a:buBlip>
                <a:blip r:embed="rId2"/>
              </a:buBlip>
              <a:defRPr/>
            </a:pPr>
            <a:r>
              <a:rPr lang="it-IT" dirty="0">
                <a:solidFill>
                  <a:schemeClr val="accent6">
                    <a:lumMod val="75000"/>
                  </a:schemeClr>
                </a:solidFill>
                <a:latin typeface="+mj-lt"/>
              </a:rPr>
              <a:t>Ad essi sono state associate proprietà </a:t>
            </a:r>
            <a:r>
              <a:rPr lang="it-IT" dirty="0" err="1">
                <a:solidFill>
                  <a:schemeClr val="accent6">
                    <a:lumMod val="75000"/>
                  </a:schemeClr>
                </a:solidFill>
                <a:latin typeface="+mj-lt"/>
              </a:rPr>
              <a:t>anticarcinogeniche</a:t>
            </a:r>
            <a:r>
              <a:rPr lang="it-IT" dirty="0">
                <a:solidFill>
                  <a:schemeClr val="accent6">
                    <a:lumMod val="75000"/>
                  </a:schemeClr>
                </a:solidFill>
                <a:latin typeface="+mj-lt"/>
              </a:rPr>
              <a:t> pertanto la loro presenza negli alimenti è di notevole interesse. Essi si formano dalla </a:t>
            </a:r>
            <a:r>
              <a:rPr lang="it-IT" dirty="0" err="1">
                <a:solidFill>
                  <a:schemeClr val="accent6">
                    <a:lumMod val="75000"/>
                  </a:schemeClr>
                </a:solidFill>
                <a:latin typeface="+mj-lt"/>
              </a:rPr>
              <a:t>bio-idrogenazione</a:t>
            </a:r>
            <a:r>
              <a:rPr lang="it-IT" dirty="0">
                <a:solidFill>
                  <a:schemeClr val="accent6">
                    <a:lumMod val="75000"/>
                  </a:schemeClr>
                </a:solidFill>
                <a:latin typeface="+mj-lt"/>
              </a:rPr>
              <a:t> (reazioni di riduzione) da parte dei microrganismi ruminali e pertanto la loro presenza nel latte e nelle carni alimentari è piuttosto frequente.</a:t>
            </a:r>
          </a:p>
          <a:p>
            <a:pPr eaLnBrk="1" hangingPunct="1">
              <a:buFontTx/>
              <a:buBlip>
                <a:blip r:embed="rId2"/>
              </a:buBlip>
              <a:defRPr/>
            </a:pPr>
            <a:endParaRPr lang="it-IT" dirty="0">
              <a:solidFill>
                <a:srgbClr val="00FF00"/>
              </a:solidFill>
              <a:latin typeface="+mj-lt"/>
            </a:endParaRPr>
          </a:p>
        </p:txBody>
      </p:sp>
      <p:pic>
        <p:nvPicPr>
          <p:cNvPr id="32831" name="Picture 63" descr="logo_qualita_turistica"/>
          <p:cNvPicPr>
            <a:picLocks noChangeAspect="1" noChangeArrowheads="1"/>
          </p:cNvPicPr>
          <p:nvPr/>
        </p:nvPicPr>
        <p:blipFill>
          <a:blip r:embed="rId3">
            <a:lum contrast="6000"/>
            <a:extLst>
              <a:ext uri="{28A0092B-C50C-407E-A947-70E740481C1C}">
                <a14:useLocalDpi xmlns:a14="http://schemas.microsoft.com/office/drawing/2010/main" val="0"/>
              </a:ext>
            </a:extLst>
          </a:blip>
          <a:srcRect l="12621" t="9917" r="4608" b="12621"/>
          <a:stretch>
            <a:fillRect/>
          </a:stretch>
        </p:blipFill>
        <p:spPr bwMode="auto">
          <a:xfrm>
            <a:off x="1937927" y="1993760"/>
            <a:ext cx="792163" cy="741362"/>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2"/>
          <p:cNvPicPr>
            <a:picLocks noChangeAspect="1" noChangeArrowheads="1"/>
          </p:cNvPicPr>
          <p:nvPr/>
        </p:nvPicPr>
        <p:blipFill>
          <a:blip r:embed="rId4"/>
          <a:srcRect r="5026"/>
          <a:stretch>
            <a:fillRect/>
          </a:stretch>
        </p:blipFill>
        <p:spPr bwMode="auto">
          <a:xfrm>
            <a:off x="1271464" y="3244569"/>
            <a:ext cx="3776682" cy="3240088"/>
          </a:xfrm>
          <a:prstGeom prst="rect">
            <a:avLst/>
          </a:prstGeom>
          <a:ln w="38100">
            <a:solidFill>
              <a:schemeClr val="accent6"/>
            </a:solidFill>
          </a:ln>
          <a:effectLst>
            <a:outerShdw blurRad="292100" dist="139700" dir="2700000" algn="tl" rotWithShape="0">
              <a:srgbClr val="333333">
                <a:alpha val="65000"/>
              </a:srgbClr>
            </a:outerShdw>
          </a:effectLst>
        </p:spPr>
      </p:pic>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831"/>
                                        </p:tgtEl>
                                        <p:attrNameLst>
                                          <p:attrName>style.visibility</p:attrName>
                                        </p:attrNameLst>
                                      </p:cBhvr>
                                      <p:to>
                                        <p:strVal val="visible"/>
                                      </p:to>
                                    </p:set>
                                    <p:anim calcmode="lin" valueType="num">
                                      <p:cBhvr additive="base">
                                        <p:cTn id="7" dur="500" fill="hold"/>
                                        <p:tgtEl>
                                          <p:spTgt spid="32831"/>
                                        </p:tgtEl>
                                        <p:attrNameLst>
                                          <p:attrName>ppt_x</p:attrName>
                                        </p:attrNameLst>
                                      </p:cBhvr>
                                      <p:tavLst>
                                        <p:tav tm="0">
                                          <p:val>
                                            <p:strVal val="#ppt_x"/>
                                          </p:val>
                                        </p:tav>
                                        <p:tav tm="100000">
                                          <p:val>
                                            <p:strVal val="#ppt_x"/>
                                          </p:val>
                                        </p:tav>
                                      </p:tavLst>
                                    </p:anim>
                                    <p:anim calcmode="lin" valueType="num">
                                      <p:cBhvr additive="base">
                                        <p:cTn id="8" dur="500" fill="hold"/>
                                        <p:tgtEl>
                                          <p:spTgt spid="32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61"/>
          <p:cNvSpPr txBox="1">
            <a:spLocks noChangeArrowheads="1"/>
          </p:cNvSpPr>
          <p:nvPr/>
        </p:nvSpPr>
        <p:spPr bwMode="auto">
          <a:xfrm>
            <a:off x="1774825" y="1412875"/>
            <a:ext cx="8497888" cy="2586038"/>
          </a:xfrm>
          <a:prstGeom prst="rect">
            <a:avLst/>
          </a:prstGeom>
          <a:noFill/>
          <a:ln w="9525">
            <a:noFill/>
            <a:miter lim="800000"/>
            <a:headEnd/>
            <a:tailEnd/>
          </a:ln>
        </p:spPr>
        <p:txBody>
          <a:bodyPr>
            <a:spAutoFit/>
          </a:bodyPr>
          <a:lstStyle/>
          <a:p>
            <a:pPr lvl="2" eaLnBrk="1" hangingPunct="1">
              <a:buFontTx/>
              <a:buBlip>
                <a:blip r:embed="rId2"/>
              </a:buBlip>
              <a:defRPr/>
            </a:pPr>
            <a:r>
              <a:rPr lang="it-IT" dirty="0">
                <a:latin typeface="+mj-lt"/>
              </a:rPr>
              <a:t> I cosiddetti CLN (</a:t>
            </a:r>
            <a:r>
              <a:rPr lang="it-IT" dirty="0" err="1">
                <a:latin typeface="+mj-lt"/>
              </a:rPr>
              <a:t>Conjugated</a:t>
            </a:r>
            <a:r>
              <a:rPr lang="it-IT" dirty="0">
                <a:latin typeface="+mj-lt"/>
              </a:rPr>
              <a:t> </a:t>
            </a:r>
            <a:r>
              <a:rPr lang="it-IT" dirty="0" err="1">
                <a:latin typeface="+mj-lt"/>
              </a:rPr>
              <a:t>Linolenic</a:t>
            </a:r>
            <a:r>
              <a:rPr lang="it-IT" dirty="0">
                <a:latin typeface="+mj-lt"/>
              </a:rPr>
              <a:t> </a:t>
            </a:r>
            <a:r>
              <a:rPr lang="it-IT" dirty="0" err="1">
                <a:latin typeface="+mj-lt"/>
              </a:rPr>
              <a:t>Acids</a:t>
            </a:r>
            <a:r>
              <a:rPr lang="it-IT" dirty="0">
                <a:latin typeface="+mj-lt"/>
              </a:rPr>
              <a:t>) sono una serie di acidi grassi a 18 unità C in cui i doppi legami si trovano in posizione coniugata ed in configurazione variabile (</a:t>
            </a:r>
            <a:r>
              <a:rPr lang="it-IT" i="1" dirty="0" err="1">
                <a:latin typeface="+mj-lt"/>
              </a:rPr>
              <a:t>cis</a:t>
            </a:r>
            <a:r>
              <a:rPr lang="it-IT" dirty="0">
                <a:latin typeface="+mj-lt"/>
              </a:rPr>
              <a:t> e/o </a:t>
            </a:r>
            <a:r>
              <a:rPr lang="it-IT" i="1" dirty="0">
                <a:latin typeface="+mj-lt"/>
              </a:rPr>
              <a:t>trans</a:t>
            </a:r>
            <a:r>
              <a:rPr lang="it-IT" dirty="0">
                <a:latin typeface="+mj-lt"/>
              </a:rPr>
              <a:t>).</a:t>
            </a:r>
          </a:p>
          <a:p>
            <a:pPr lvl="2" eaLnBrk="1" hangingPunct="1">
              <a:buFontTx/>
              <a:buBlip>
                <a:blip r:embed="rId2"/>
              </a:buBlip>
              <a:defRPr/>
            </a:pPr>
            <a:endParaRPr lang="it-IT" dirty="0">
              <a:latin typeface="+mj-lt"/>
            </a:endParaRPr>
          </a:p>
          <a:p>
            <a:pPr algn="just" eaLnBrk="1" hangingPunct="1">
              <a:buFontTx/>
              <a:buBlip>
                <a:blip r:embed="rId2"/>
              </a:buBlip>
              <a:defRPr/>
            </a:pPr>
            <a:r>
              <a:rPr lang="it-IT" dirty="0">
                <a:solidFill>
                  <a:schemeClr val="accent6">
                    <a:lumMod val="75000"/>
                  </a:schemeClr>
                </a:solidFill>
                <a:latin typeface="+mj-lt"/>
              </a:rPr>
              <a:t>Essi sono molto abbondanti nelle fonti vegetali di grasso alimentare e studi scientifici ne hanno dimostrato una spiccata attività </a:t>
            </a:r>
            <a:r>
              <a:rPr lang="it-IT" dirty="0" err="1">
                <a:solidFill>
                  <a:schemeClr val="accent6">
                    <a:lumMod val="75000"/>
                  </a:schemeClr>
                </a:solidFill>
                <a:latin typeface="+mj-lt"/>
              </a:rPr>
              <a:t>chemopreventiva</a:t>
            </a:r>
            <a:r>
              <a:rPr lang="it-IT" dirty="0">
                <a:solidFill>
                  <a:schemeClr val="accent6">
                    <a:lumMod val="75000"/>
                  </a:schemeClr>
                </a:solidFill>
                <a:latin typeface="+mj-lt"/>
              </a:rPr>
              <a:t> (</a:t>
            </a:r>
            <a:r>
              <a:rPr lang="it-IT" dirty="0" err="1">
                <a:solidFill>
                  <a:schemeClr val="accent6">
                    <a:lumMod val="75000"/>
                  </a:schemeClr>
                </a:solidFill>
                <a:latin typeface="+mj-lt"/>
              </a:rPr>
              <a:t>anticarcinogenica</a:t>
            </a:r>
            <a:r>
              <a:rPr lang="it-IT" dirty="0">
                <a:solidFill>
                  <a:schemeClr val="accent6">
                    <a:lumMod val="75000"/>
                  </a:schemeClr>
                </a:solidFill>
                <a:latin typeface="+mj-lt"/>
              </a:rPr>
              <a:t>). Essi si legano ai recettori nucleari PPAR (</a:t>
            </a:r>
            <a:r>
              <a:rPr lang="it-IT" dirty="0" err="1">
                <a:solidFill>
                  <a:schemeClr val="accent6">
                    <a:lumMod val="75000"/>
                  </a:schemeClr>
                </a:solidFill>
                <a:latin typeface="+mj-lt"/>
              </a:rPr>
              <a:t>PPAR</a:t>
            </a:r>
            <a:r>
              <a:rPr lang="el-GR" dirty="0">
                <a:solidFill>
                  <a:schemeClr val="accent6">
                    <a:lumMod val="75000"/>
                  </a:schemeClr>
                </a:solidFill>
                <a:latin typeface="+mj-lt"/>
              </a:rPr>
              <a:t>α, </a:t>
            </a:r>
            <a:r>
              <a:rPr lang="it-IT" dirty="0">
                <a:solidFill>
                  <a:schemeClr val="accent6">
                    <a:lumMod val="75000"/>
                  </a:schemeClr>
                </a:solidFill>
                <a:latin typeface="+mj-lt"/>
              </a:rPr>
              <a:t>PPAR</a:t>
            </a:r>
            <a:r>
              <a:rPr lang="el-GR" dirty="0">
                <a:solidFill>
                  <a:schemeClr val="accent6">
                    <a:lumMod val="75000"/>
                  </a:schemeClr>
                </a:solidFill>
                <a:latin typeface="+mj-lt"/>
              </a:rPr>
              <a:t>δ, </a:t>
            </a:r>
            <a:r>
              <a:rPr lang="it-IT" dirty="0">
                <a:solidFill>
                  <a:schemeClr val="accent6">
                    <a:lumMod val="75000"/>
                  </a:schemeClr>
                </a:solidFill>
                <a:latin typeface="+mj-lt"/>
              </a:rPr>
              <a:t>and PPAR</a:t>
            </a:r>
            <a:r>
              <a:rPr lang="el-GR" dirty="0">
                <a:solidFill>
                  <a:schemeClr val="accent6">
                    <a:lumMod val="75000"/>
                  </a:schemeClr>
                </a:solidFill>
                <a:latin typeface="+mj-lt"/>
              </a:rPr>
              <a:t>γ</a:t>
            </a:r>
            <a:r>
              <a:rPr lang="it-IT" dirty="0">
                <a:solidFill>
                  <a:schemeClr val="accent6">
                    <a:lumMod val="75000"/>
                  </a:schemeClr>
                </a:solidFill>
                <a:latin typeface="+mj-lt"/>
              </a:rPr>
              <a:t>) regolando la trascrizione genica.</a:t>
            </a:r>
          </a:p>
          <a:p>
            <a:pPr eaLnBrk="1" hangingPunct="1">
              <a:buFontTx/>
              <a:buBlip>
                <a:blip r:embed="rId2"/>
              </a:buBlip>
              <a:defRPr/>
            </a:pPr>
            <a:endParaRPr lang="it-IT" dirty="0">
              <a:solidFill>
                <a:srgbClr val="00FF00"/>
              </a:solidFill>
              <a:latin typeface="+mj-lt"/>
            </a:endParaRPr>
          </a:p>
        </p:txBody>
      </p:sp>
      <p:pic>
        <p:nvPicPr>
          <p:cNvPr id="32831" name="Picture 63" descr="logo_qualita_turistica"/>
          <p:cNvPicPr>
            <a:picLocks noChangeAspect="1" noChangeArrowheads="1"/>
          </p:cNvPicPr>
          <p:nvPr/>
        </p:nvPicPr>
        <p:blipFill>
          <a:blip r:embed="rId3">
            <a:lum contrast="6000"/>
            <a:extLst>
              <a:ext uri="{28A0092B-C50C-407E-A947-70E740481C1C}">
                <a14:useLocalDpi xmlns:a14="http://schemas.microsoft.com/office/drawing/2010/main" val="0"/>
              </a:ext>
            </a:extLst>
          </a:blip>
          <a:srcRect l="12621" t="9917" r="4608" b="12621"/>
          <a:stretch>
            <a:fillRect/>
          </a:stretch>
        </p:blipFill>
        <p:spPr bwMode="auto">
          <a:xfrm>
            <a:off x="1487488" y="1442286"/>
            <a:ext cx="792163" cy="741363"/>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45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9" y="3789363"/>
            <a:ext cx="7191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Rot="1" noChangeArrowheads="1"/>
          </p:cNvSpPr>
          <p:nvPr/>
        </p:nvSpPr>
        <p:spPr>
          <a:xfrm>
            <a:off x="695400" y="434000"/>
            <a:ext cx="85407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smtClean="0">
                <a:latin typeface="+mn-lt"/>
              </a:rPr>
              <a:t>CARATTERISTICHE CHIMICHE E FUNZIONALI </a:t>
            </a:r>
            <a:endParaRPr lang="it-IT" altLang="en-US" sz="3200" dirty="0">
              <a:latin typeface="+mn-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831"/>
                                        </p:tgtEl>
                                        <p:attrNameLst>
                                          <p:attrName>style.visibility</p:attrName>
                                        </p:attrNameLst>
                                      </p:cBhvr>
                                      <p:to>
                                        <p:strVal val="visible"/>
                                      </p:to>
                                    </p:set>
                                    <p:anim calcmode="lin" valueType="num">
                                      <p:cBhvr additive="base">
                                        <p:cTn id="7" dur="500" fill="hold"/>
                                        <p:tgtEl>
                                          <p:spTgt spid="32831"/>
                                        </p:tgtEl>
                                        <p:attrNameLst>
                                          <p:attrName>ppt_x</p:attrName>
                                        </p:attrNameLst>
                                      </p:cBhvr>
                                      <p:tavLst>
                                        <p:tav tm="0">
                                          <p:val>
                                            <p:strVal val="#ppt_x"/>
                                          </p:val>
                                        </p:tav>
                                        <p:tav tm="100000">
                                          <p:val>
                                            <p:strVal val="#ppt_x"/>
                                          </p:val>
                                        </p:tav>
                                      </p:tavLst>
                                    </p:anim>
                                    <p:anim calcmode="lin" valueType="num">
                                      <p:cBhvr additive="base">
                                        <p:cTn id="8" dur="500" fill="hold"/>
                                        <p:tgtEl>
                                          <p:spTgt spid="32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577000"/>
            <a:ext cx="6408712" cy="4143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Rot="1" noChangeArrowheads="1"/>
          </p:cNvSpPr>
          <p:nvPr>
            <p:ph type="title"/>
          </p:nvPr>
        </p:nvSpPr>
        <p:spPr>
          <a:xfrm>
            <a:off x="695400" y="434000"/>
            <a:ext cx="8540750" cy="1143000"/>
          </a:xfrm>
        </p:spPr>
        <p:txBody>
          <a:bodyPr/>
          <a:lstStyle/>
          <a:p>
            <a:pPr algn="l" eaLnBrk="1" hangingPunct="1"/>
            <a:r>
              <a:rPr lang="it-IT" altLang="en-US" sz="3200" dirty="0">
                <a:latin typeface="+mn-lt"/>
              </a:rPr>
              <a:t>CARATTERISTICHE CHIMICHE E FUNZIONALI </a:t>
            </a: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437" y="3717032"/>
            <a:ext cx="5616624" cy="2722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836712"/>
            <a:ext cx="79343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3"/>
          <p:cNvPicPr>
            <a:picLocks noChangeAspect="1" noChangeArrowheads="1"/>
          </p:cNvPicPr>
          <p:nvPr/>
        </p:nvPicPr>
        <p:blipFill>
          <a:blip r:embed="rId3" cstate="print"/>
          <a:srcRect/>
          <a:stretch>
            <a:fillRect/>
          </a:stretch>
        </p:blipFill>
        <p:spPr bwMode="auto">
          <a:xfrm>
            <a:off x="832544" y="5141635"/>
            <a:ext cx="3902026" cy="1294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asellaDiTesto 7"/>
          <p:cNvSpPr txBox="1"/>
          <p:nvPr/>
        </p:nvSpPr>
        <p:spPr>
          <a:xfrm>
            <a:off x="5159896" y="5085200"/>
            <a:ext cx="2160587" cy="923330"/>
          </a:xfrm>
          <a:prstGeom prst="rect">
            <a:avLst/>
          </a:prstGeom>
          <a:noFill/>
        </p:spPr>
        <p:txBody>
          <a:bodyPr>
            <a:spAutoFit/>
          </a:bodyPr>
          <a:lstStyle/>
          <a:p>
            <a:pPr eaLnBrk="1" hangingPunct="1">
              <a:defRPr/>
            </a:pPr>
            <a:r>
              <a:rPr lang="it-IT" b="1" dirty="0">
                <a:solidFill>
                  <a:schemeClr val="accent5">
                    <a:lumMod val="75000"/>
                  </a:schemeClr>
                </a:solidFill>
                <a:latin typeface="+mn-lt"/>
              </a:rPr>
              <a:t>Materiale di approfondimento </a:t>
            </a:r>
            <a:r>
              <a:rPr lang="it-IT" b="1" dirty="0" err="1">
                <a:solidFill>
                  <a:schemeClr val="accent5">
                    <a:lumMod val="75000"/>
                  </a:schemeClr>
                </a:solidFill>
                <a:latin typeface="+mn-lt"/>
              </a:rPr>
              <a:t>Moodle</a:t>
            </a:r>
            <a:endParaRPr lang="it-IT" b="1" dirty="0">
              <a:solidFill>
                <a:schemeClr val="accent5">
                  <a:lumMod val="75000"/>
                </a:schemeClr>
              </a:solidFill>
              <a:latin typeface="+mn-lt"/>
            </a:endParaRPr>
          </a:p>
        </p:txBody>
      </p:sp>
      <p:sp>
        <p:nvSpPr>
          <p:cNvPr id="10" name="Rettangolo 9"/>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Fatty Acid Nomencl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2060848"/>
            <a:ext cx="860425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8675" name="Rectangle 7"/>
          <p:cNvSpPr>
            <a:spLocks noGrp="1" noRot="1" noChangeArrowheads="1"/>
          </p:cNvSpPr>
          <p:nvPr>
            <p:ph type="title"/>
          </p:nvPr>
        </p:nvSpPr>
        <p:spPr>
          <a:xfrm>
            <a:off x="1825625" y="341313"/>
            <a:ext cx="8540750" cy="1143000"/>
          </a:xfrm>
        </p:spPr>
        <p:txBody>
          <a:bodyPr/>
          <a:lstStyle/>
          <a:p>
            <a:pPr algn="l" eaLnBrk="1" hangingPunct="1"/>
            <a:r>
              <a:rPr lang="it-IT" altLang="en-US" sz="3200"/>
              <a:t>NOMENCLATURA </a:t>
            </a:r>
          </a:p>
        </p:txBody>
      </p:sp>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Greek Letter Desig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1844824"/>
            <a:ext cx="77406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pic>
      <p:sp>
        <p:nvSpPr>
          <p:cNvPr id="29699" name="Rectangle 7"/>
          <p:cNvSpPr>
            <a:spLocks noGrp="1" noRot="1" noChangeArrowheads="1"/>
          </p:cNvSpPr>
          <p:nvPr>
            <p:ph type="title"/>
          </p:nvPr>
        </p:nvSpPr>
        <p:spPr>
          <a:xfrm>
            <a:off x="1774825" y="549275"/>
            <a:ext cx="8540750" cy="1143000"/>
          </a:xfrm>
        </p:spPr>
        <p:txBody>
          <a:bodyPr/>
          <a:lstStyle/>
          <a:p>
            <a:pPr algn="l" eaLnBrk="1" hangingPunct="1"/>
            <a:r>
              <a:rPr lang="it-IT" altLang="en-US" sz="3200"/>
              <a:t>NOMENCLATURA </a:t>
            </a:r>
          </a:p>
        </p:txBody>
      </p:sp>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type="title"/>
          </p:nvPr>
        </p:nvSpPr>
        <p:spPr>
          <a:xfrm>
            <a:off x="1825625" y="906463"/>
            <a:ext cx="8540750" cy="1143000"/>
          </a:xfrm>
        </p:spPr>
        <p:txBody>
          <a:bodyPr/>
          <a:lstStyle/>
          <a:p>
            <a:pPr algn="l" eaLnBrk="1" hangingPunct="1"/>
            <a:r>
              <a:rPr lang="it-IT" altLang="en-US" sz="3200"/>
              <a:t>NOMENCLATURA </a:t>
            </a:r>
          </a:p>
        </p:txBody>
      </p:sp>
      <p:sp>
        <p:nvSpPr>
          <p:cNvPr id="27651" name="Text Box 4"/>
          <p:cNvSpPr txBox="1">
            <a:spLocks noChangeArrowheads="1"/>
          </p:cNvSpPr>
          <p:nvPr/>
        </p:nvSpPr>
        <p:spPr bwMode="auto">
          <a:xfrm>
            <a:off x="2646364" y="1997075"/>
            <a:ext cx="6899275" cy="2863850"/>
          </a:xfrm>
          <a:prstGeom prst="rect">
            <a:avLst/>
          </a:prstGeom>
          <a:noFill/>
          <a:ln w="9525">
            <a:noFill/>
            <a:miter lim="800000"/>
            <a:headEnd/>
            <a:tailEnd/>
          </a:ln>
        </p:spPr>
        <p:txBody>
          <a:bodyPr wrap="none">
            <a:spAutoFit/>
          </a:bodyPr>
          <a:lstStyle/>
          <a:p>
            <a:pPr eaLnBrk="1" hangingPunct="1">
              <a:defRPr/>
            </a:pPr>
            <a:r>
              <a:rPr lang="it-IT" sz="2000" dirty="0">
                <a:latin typeface="+mj-lt"/>
              </a:rPr>
              <a:t>Gli acidi grassi con doppi legami multipli possono essere</a:t>
            </a:r>
          </a:p>
          <a:p>
            <a:pPr eaLnBrk="1" hangingPunct="1">
              <a:defRPr/>
            </a:pPr>
            <a:r>
              <a:rPr lang="it-IT" sz="2000" dirty="0">
                <a:latin typeface="+mj-lt"/>
              </a:rPr>
              <a:t>raggruppati in quattro serie principali in relazione alla struttura</a:t>
            </a:r>
          </a:p>
          <a:p>
            <a:pPr eaLnBrk="1" hangingPunct="1">
              <a:defRPr/>
            </a:pPr>
            <a:r>
              <a:rPr lang="it-IT" sz="2000" dirty="0">
                <a:latin typeface="+mj-lt"/>
              </a:rPr>
              <a:t>terminale della catena: le serie si differenziano per il numero di</a:t>
            </a:r>
          </a:p>
          <a:p>
            <a:pPr eaLnBrk="1" hangingPunct="1">
              <a:defRPr/>
            </a:pPr>
            <a:r>
              <a:rPr lang="it-IT" sz="2000" dirty="0">
                <a:latin typeface="+mj-lt"/>
              </a:rPr>
              <a:t>atomi di carbonio presenti prima dell’ultimo doppio legame</a:t>
            </a:r>
          </a:p>
          <a:p>
            <a:pPr eaLnBrk="1" hangingPunct="1">
              <a:defRPr/>
            </a:pPr>
            <a:endParaRPr lang="it-IT" sz="2000" dirty="0">
              <a:latin typeface="+mj-lt"/>
            </a:endParaRPr>
          </a:p>
          <a:p>
            <a:pPr eaLnBrk="1" hangingPunct="1">
              <a:defRPr/>
            </a:pPr>
            <a:r>
              <a:rPr lang="it-IT" sz="2000" dirty="0">
                <a:latin typeface="+mj-lt"/>
              </a:rPr>
              <a:t>• serie linolenica (ω3 o n-3) 		CH3-(CH2)-CH=CH-</a:t>
            </a:r>
          </a:p>
          <a:p>
            <a:pPr eaLnBrk="1" hangingPunct="1">
              <a:defRPr/>
            </a:pPr>
            <a:r>
              <a:rPr lang="it-IT" sz="2000" dirty="0">
                <a:latin typeface="+mj-lt"/>
              </a:rPr>
              <a:t>• serie linoleica (ω6 o n-6) 		CH3-(CH2)4-CH=CH-</a:t>
            </a:r>
          </a:p>
          <a:p>
            <a:pPr eaLnBrk="1" hangingPunct="1">
              <a:defRPr/>
            </a:pPr>
            <a:r>
              <a:rPr lang="it-IT" sz="2000" dirty="0">
                <a:latin typeface="+mj-lt"/>
              </a:rPr>
              <a:t>• serie oleica (ω9 o n-9) 			CH3-(CH2)7-CH=CH-</a:t>
            </a:r>
          </a:p>
          <a:p>
            <a:pPr eaLnBrk="1" hangingPunct="1">
              <a:defRPr/>
            </a:pPr>
            <a:r>
              <a:rPr lang="it-IT" sz="2000" dirty="0">
                <a:latin typeface="+mj-lt"/>
              </a:rPr>
              <a:t>• serie </a:t>
            </a:r>
            <a:r>
              <a:rPr lang="it-IT" sz="2000" dirty="0" err="1">
                <a:latin typeface="+mj-lt"/>
              </a:rPr>
              <a:t>esadecenoica</a:t>
            </a:r>
            <a:r>
              <a:rPr lang="it-IT" sz="2000" dirty="0">
                <a:latin typeface="+mj-lt"/>
              </a:rPr>
              <a:t> (ω7 o n-7) 		CH3-(CH2)5-CH=CH</a:t>
            </a:r>
          </a:p>
        </p:txBody>
      </p:sp>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type="title"/>
          </p:nvPr>
        </p:nvSpPr>
        <p:spPr>
          <a:xfrm>
            <a:off x="1847850" y="333375"/>
            <a:ext cx="8540750" cy="1143000"/>
          </a:xfrm>
        </p:spPr>
        <p:txBody>
          <a:bodyPr/>
          <a:lstStyle/>
          <a:p>
            <a:pPr algn="l" eaLnBrk="1" hangingPunct="1"/>
            <a:r>
              <a:rPr lang="it-IT" altLang="en-US" sz="3200" dirty="0">
                <a:latin typeface="+mn-lt"/>
              </a:rPr>
              <a:t>ACIDI GRASSI SOSTITUITI</a:t>
            </a:r>
          </a:p>
        </p:txBody>
      </p:sp>
      <p:sp>
        <p:nvSpPr>
          <p:cNvPr id="47107" name="Text Box 4"/>
          <p:cNvSpPr txBox="1">
            <a:spLocks noChangeArrowheads="1"/>
          </p:cNvSpPr>
          <p:nvPr/>
        </p:nvSpPr>
        <p:spPr bwMode="auto">
          <a:xfrm>
            <a:off x="839416" y="1435994"/>
            <a:ext cx="8496300" cy="5016500"/>
          </a:xfrm>
          <a:prstGeom prst="rect">
            <a:avLst/>
          </a:prstGeom>
          <a:solidFill>
            <a:schemeClr val="bg1"/>
          </a:solidFill>
          <a:ln w="9525">
            <a:noFill/>
            <a:miter lim="800000"/>
            <a:headEnd/>
            <a:tailEnd/>
          </a:ln>
        </p:spPr>
        <p:txBody>
          <a:bodyPr>
            <a:spAutoFit/>
          </a:bodyPr>
          <a:lstStyle/>
          <a:p>
            <a:pPr eaLnBrk="1" hangingPunct="1">
              <a:defRPr/>
            </a:pPr>
            <a:r>
              <a:rPr lang="it-IT" sz="2000" dirty="0">
                <a:latin typeface="+mj-lt"/>
              </a:rPr>
              <a:t>Tra gli acidi grassi sostituiti sono da ricordare:</a:t>
            </a:r>
          </a:p>
          <a:p>
            <a:pPr eaLnBrk="1" hangingPunct="1">
              <a:defRPr/>
            </a:pPr>
            <a:endParaRPr lang="it-IT" sz="2000" dirty="0">
              <a:latin typeface="+mj-lt"/>
            </a:endParaRPr>
          </a:p>
          <a:p>
            <a:pPr marL="457200" indent="-457200" eaLnBrk="1" hangingPunct="1">
              <a:buFont typeface="Wingdings" pitchFamily="2" charset="2"/>
              <a:buChar char="ü"/>
              <a:defRPr/>
            </a:pPr>
            <a:r>
              <a:rPr lang="it-IT" sz="2000" dirty="0" err="1">
                <a:solidFill>
                  <a:srgbClr val="FF0000"/>
                </a:solidFill>
                <a:latin typeface="+mj-lt"/>
              </a:rPr>
              <a:t>Idrossi</a:t>
            </a:r>
            <a:r>
              <a:rPr lang="it-IT" sz="2000" dirty="0">
                <a:solidFill>
                  <a:srgbClr val="FF0000"/>
                </a:solidFill>
                <a:latin typeface="+mj-lt"/>
              </a:rPr>
              <a:t> sostituiti: </a:t>
            </a:r>
            <a:r>
              <a:rPr lang="it-IT" sz="2000" dirty="0">
                <a:latin typeface="+mj-lt"/>
              </a:rPr>
              <a:t>tra cui il più conosciuto è l’acido ricinoleico (12-OH C18:1 (9)) presente nel </a:t>
            </a:r>
            <a:r>
              <a:rPr lang="it-IT" sz="2000" i="1" dirty="0" err="1">
                <a:latin typeface="+mj-lt"/>
              </a:rPr>
              <a:t>castor</a:t>
            </a:r>
            <a:r>
              <a:rPr lang="it-IT" sz="2000" i="1" dirty="0">
                <a:latin typeface="+mj-lt"/>
              </a:rPr>
              <a:t> </a:t>
            </a:r>
            <a:r>
              <a:rPr lang="it-IT" sz="2000" i="1" dirty="0" err="1">
                <a:latin typeface="+mj-lt"/>
              </a:rPr>
              <a:t>bean</a:t>
            </a:r>
            <a:r>
              <a:rPr lang="it-IT" sz="2000" i="1" dirty="0">
                <a:latin typeface="+mj-lt"/>
              </a:rPr>
              <a:t> oil </a:t>
            </a:r>
            <a:r>
              <a:rPr lang="it-IT" sz="2000" dirty="0">
                <a:latin typeface="+mj-lt"/>
              </a:rPr>
              <a:t>che è anche otticamente attivo ed in naturale prevale il D(+)-ricinoleico. Nel regno vegetale sono presenti acidi grassi con sostituzione in posizione 2. 2-OH derivati di catene </a:t>
            </a:r>
            <a:r>
              <a:rPr lang="it-IT" sz="2000" dirty="0" err="1">
                <a:latin typeface="+mj-lt"/>
              </a:rPr>
              <a:t>acidiche</a:t>
            </a:r>
            <a:r>
              <a:rPr lang="it-IT" sz="2000" dirty="0">
                <a:latin typeface="+mj-lt"/>
              </a:rPr>
              <a:t> da C:16 a C:25 (pari e dispari) precursori dei g e d lattoni (aromi molto diffusi nei frutti).</a:t>
            </a:r>
          </a:p>
          <a:p>
            <a:pPr marL="457200" indent="-457200" eaLnBrk="1" hangingPunct="1">
              <a:buFont typeface="Wingdings" pitchFamily="2" charset="2"/>
              <a:buChar char="ü"/>
              <a:defRPr/>
            </a:pPr>
            <a:endParaRPr lang="it-IT" sz="2000" dirty="0">
              <a:latin typeface="+mj-lt"/>
            </a:endParaRPr>
          </a:p>
          <a:p>
            <a:pPr marL="457200" indent="-457200" eaLnBrk="1" hangingPunct="1">
              <a:buFont typeface="Wingdings" pitchFamily="2" charset="2"/>
              <a:buChar char="ü"/>
              <a:defRPr/>
            </a:pPr>
            <a:r>
              <a:rPr lang="it-IT" sz="2000" dirty="0">
                <a:solidFill>
                  <a:srgbClr val="FF0000"/>
                </a:solidFill>
                <a:latin typeface="+mj-lt"/>
              </a:rPr>
              <a:t>Chetoacidi</a:t>
            </a:r>
            <a:r>
              <a:rPr lang="it-IT" sz="2000" dirty="0">
                <a:latin typeface="+mj-lt"/>
              </a:rPr>
              <a:t>: sono meno frequenti ma sono presenti nel latte.</a:t>
            </a:r>
          </a:p>
          <a:p>
            <a:pPr marL="457200" indent="-457200" eaLnBrk="1" hangingPunct="1">
              <a:buFont typeface="Wingdings" pitchFamily="2" charset="2"/>
              <a:buChar char="ü"/>
              <a:defRPr/>
            </a:pPr>
            <a:endParaRPr lang="it-IT" sz="2000" dirty="0">
              <a:solidFill>
                <a:srgbClr val="FF0000"/>
              </a:solidFill>
              <a:latin typeface="+mj-lt"/>
            </a:endParaRPr>
          </a:p>
          <a:p>
            <a:pPr marL="457200" indent="-457200" eaLnBrk="1" hangingPunct="1">
              <a:buFont typeface="Wingdings" pitchFamily="2" charset="2"/>
              <a:buChar char="ü"/>
              <a:defRPr/>
            </a:pPr>
            <a:r>
              <a:rPr lang="it-IT" sz="2000" dirty="0">
                <a:solidFill>
                  <a:srgbClr val="FF0000"/>
                </a:solidFill>
                <a:latin typeface="+mj-lt"/>
              </a:rPr>
              <a:t>Furanici: </a:t>
            </a:r>
            <a:r>
              <a:rPr lang="it-IT" sz="2000" dirty="0">
                <a:latin typeface="+mj-lt"/>
              </a:rPr>
              <a:t>sono acidi grassi nella cui catena laterale è presente una sottostruttura furanica, sono particolarmente presenti nei pesci (olio di fegato di pesce e pesci di acqua dolce) dove la loro presenza va dal 1-6% fino al 25% della frazione </a:t>
            </a:r>
            <a:r>
              <a:rPr lang="it-IT" sz="2000" dirty="0" err="1">
                <a:latin typeface="+mj-lt"/>
              </a:rPr>
              <a:t>acidica</a:t>
            </a:r>
            <a:r>
              <a:rPr lang="it-IT" sz="2000" dirty="0">
                <a:latin typeface="+mj-lt"/>
              </a:rPr>
              <a:t> </a:t>
            </a:r>
            <a:r>
              <a:rPr lang="it-IT" sz="2000" dirty="0" err="1">
                <a:latin typeface="+mj-lt"/>
              </a:rPr>
              <a:t>toale</a:t>
            </a:r>
            <a:r>
              <a:rPr lang="it-IT" sz="2000" dirty="0">
                <a:latin typeface="+mj-lt"/>
              </a:rPr>
              <a:t>.</a:t>
            </a:r>
          </a:p>
          <a:p>
            <a:pPr eaLnBrk="1" hangingPunct="1">
              <a:defRPr/>
            </a:pPr>
            <a:endParaRPr lang="it-IT" sz="2000" dirty="0">
              <a:latin typeface="+mj-lt"/>
            </a:endParaRPr>
          </a:p>
        </p:txBody>
      </p:sp>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4" end="4"/>
                                            </p:txEl>
                                          </p:spTgt>
                                        </p:tgtEl>
                                        <p:attrNameLst>
                                          <p:attrName>style.visibility</p:attrName>
                                        </p:attrNameLst>
                                      </p:cBhvr>
                                      <p:to>
                                        <p:strVal val="visible"/>
                                      </p:to>
                                    </p:set>
                                    <p:anim calcmode="lin" valueType="num">
                                      <p:cBhvr additive="base">
                                        <p:cTn id="7"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7">
                                            <p:txEl>
                                              <p:pRg st="6" end="6"/>
                                            </p:txEl>
                                          </p:spTgt>
                                        </p:tgtEl>
                                        <p:attrNameLst>
                                          <p:attrName>style.visibility</p:attrName>
                                        </p:attrNameLst>
                                      </p:cBhvr>
                                      <p:to>
                                        <p:strVal val="visible"/>
                                      </p:to>
                                    </p:set>
                                    <p:anim calcmode="lin" valueType="num">
                                      <p:cBhvr additive="base">
                                        <p:cTn id="11"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992" y="2348880"/>
            <a:ext cx="465158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844824"/>
            <a:ext cx="4535488"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1"/>
            <a:ext cx="4838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590800" y="2089151"/>
            <a:ext cx="7772400" cy="3140075"/>
          </a:xfrm>
          <a:prstGeom prst="rect">
            <a:avLst/>
          </a:prstGeom>
          <a:noFill/>
        </p:spPr>
        <p:txBody>
          <a:bodyPr>
            <a:spAutoFit/>
          </a:bodyPr>
          <a:lstStyle/>
          <a:p>
            <a:pPr eaLnBrk="1" hangingPunct="1">
              <a:defRPr/>
            </a:pPr>
            <a:r>
              <a:rPr lang="it-IT" dirty="0">
                <a:latin typeface="+mj-lt"/>
              </a:rPr>
              <a:t>Previsioni della FAO danno la </a:t>
            </a:r>
            <a:r>
              <a:rPr lang="it-IT" u="sng" dirty="0">
                <a:latin typeface="+mj-lt"/>
              </a:rPr>
              <a:t>popolazione mondiale in forte crescita</a:t>
            </a:r>
            <a:r>
              <a:rPr lang="it-IT" dirty="0">
                <a:latin typeface="+mj-lt"/>
              </a:rPr>
              <a:t>:</a:t>
            </a:r>
          </a:p>
          <a:p>
            <a:pPr eaLnBrk="1" hangingPunct="1">
              <a:defRPr/>
            </a:pPr>
            <a:r>
              <a:rPr lang="it-IT" dirty="0">
                <a:latin typeface="+mj-lt"/>
              </a:rPr>
              <a:t>nel 2050 si raggiungeranno i 9,1 miliardi di persone con un conseguente aumento della </a:t>
            </a:r>
            <a:r>
              <a:rPr lang="it-IT" u="sng" dirty="0">
                <a:latin typeface="+mj-lt"/>
              </a:rPr>
              <a:t>produzione di alimenti </a:t>
            </a:r>
            <a:r>
              <a:rPr lang="en-US" u="sng" dirty="0">
                <a:latin typeface="+mj-lt"/>
              </a:rPr>
              <a:t>del 70% </a:t>
            </a:r>
            <a:r>
              <a:rPr lang="en-US" dirty="0">
                <a:latin typeface="+mj-lt"/>
              </a:rPr>
              <a:t>(World </a:t>
            </a:r>
            <a:r>
              <a:rPr lang="en-US" dirty="0" err="1">
                <a:latin typeface="+mj-lt"/>
              </a:rPr>
              <a:t>Agricoltura</a:t>
            </a:r>
            <a:r>
              <a:rPr lang="en-US" dirty="0">
                <a:latin typeface="+mj-lt"/>
              </a:rPr>
              <a:t> Towards 2030/2050 FAO)</a:t>
            </a:r>
          </a:p>
          <a:p>
            <a:pPr eaLnBrk="1" hangingPunct="1">
              <a:defRPr/>
            </a:pPr>
            <a:endParaRPr lang="en-US" dirty="0">
              <a:latin typeface="+mj-lt"/>
            </a:endParaRPr>
          </a:p>
          <a:p>
            <a:pPr eaLnBrk="1" hangingPunct="1">
              <a:defRPr/>
            </a:pPr>
            <a:r>
              <a:rPr lang="it-IT" dirty="0">
                <a:latin typeface="+mj-lt"/>
              </a:rPr>
              <a:t>Il trend di </a:t>
            </a:r>
            <a:r>
              <a:rPr lang="it-IT" u="sng" dirty="0">
                <a:latin typeface="+mj-lt"/>
              </a:rPr>
              <a:t>consumo pro-capite degli oli vegetali è in aumento</a:t>
            </a:r>
          </a:p>
          <a:p>
            <a:pPr eaLnBrk="1" hangingPunct="1">
              <a:defRPr/>
            </a:pPr>
            <a:r>
              <a:rPr lang="it-IT" dirty="0">
                <a:latin typeface="+mj-lt"/>
              </a:rPr>
              <a:t>la FAO stima, per il consumo globale di oli vegetali, un </a:t>
            </a:r>
            <a:r>
              <a:rPr lang="it-IT" u="sng" dirty="0">
                <a:latin typeface="+mj-lt"/>
              </a:rPr>
              <a:t>tasso di crescita annuale medio del </a:t>
            </a:r>
            <a:r>
              <a:rPr lang="en-US" u="sng" dirty="0">
                <a:latin typeface="+mj-lt"/>
              </a:rPr>
              <a:t>2,2%</a:t>
            </a:r>
            <a:r>
              <a:rPr lang="en-US" dirty="0">
                <a:latin typeface="+mj-lt"/>
              </a:rPr>
              <a:t> </a:t>
            </a:r>
            <a:r>
              <a:rPr lang="en-US" dirty="0" err="1">
                <a:latin typeface="+mj-lt"/>
              </a:rPr>
              <a:t>nel</a:t>
            </a:r>
            <a:r>
              <a:rPr lang="en-US" dirty="0">
                <a:latin typeface="+mj-lt"/>
              </a:rPr>
              <a:t> </a:t>
            </a:r>
            <a:r>
              <a:rPr lang="en-US" dirty="0" err="1">
                <a:latin typeface="+mj-lt"/>
              </a:rPr>
              <a:t>decennio</a:t>
            </a:r>
            <a:r>
              <a:rPr lang="en-US" dirty="0">
                <a:latin typeface="+mj-lt"/>
              </a:rPr>
              <a:t> 2010-20</a:t>
            </a:r>
          </a:p>
          <a:p>
            <a:pPr eaLnBrk="1" hangingPunct="1">
              <a:defRPr/>
            </a:pPr>
            <a:endParaRPr lang="it-IT" dirty="0">
              <a:latin typeface="+mj-lt"/>
            </a:endParaRPr>
          </a:p>
          <a:p>
            <a:pPr eaLnBrk="1" hangingPunct="1">
              <a:defRPr/>
            </a:pPr>
            <a:r>
              <a:rPr lang="it-IT" dirty="0">
                <a:latin typeface="+mj-lt"/>
              </a:rPr>
              <a:t>Secondo il rapporto The </a:t>
            </a:r>
            <a:r>
              <a:rPr lang="it-IT" dirty="0" err="1">
                <a:latin typeface="+mj-lt"/>
              </a:rPr>
              <a:t>Malaysian</a:t>
            </a:r>
            <a:r>
              <a:rPr lang="it-IT" dirty="0">
                <a:latin typeface="+mj-lt"/>
              </a:rPr>
              <a:t> Palm Oil Sector – </a:t>
            </a:r>
            <a:r>
              <a:rPr lang="it-IT" dirty="0" err="1">
                <a:latin typeface="+mj-lt"/>
              </a:rPr>
              <a:t>Overview</a:t>
            </a:r>
            <a:r>
              <a:rPr lang="it-IT" dirty="0">
                <a:latin typeface="+mj-lt"/>
              </a:rPr>
              <a:t> (</a:t>
            </a:r>
            <a:r>
              <a:rPr lang="it-IT" dirty="0" err="1">
                <a:latin typeface="+mj-lt"/>
              </a:rPr>
              <a:t>June</a:t>
            </a:r>
            <a:r>
              <a:rPr lang="it-IT" dirty="0">
                <a:latin typeface="+mj-lt"/>
              </a:rPr>
              <a:t> 2015)</a:t>
            </a:r>
          </a:p>
          <a:p>
            <a:pPr eaLnBrk="1" hangingPunct="1">
              <a:defRPr/>
            </a:pPr>
            <a:r>
              <a:rPr lang="it-IT" u="sng" dirty="0">
                <a:latin typeface="+mj-lt"/>
              </a:rPr>
              <a:t>la domanda di oli vegetali si prevede che raddoppi nel periodo 2010-2050</a:t>
            </a:r>
          </a:p>
          <a:p>
            <a:pPr eaLnBrk="1" hangingPunct="1">
              <a:defRPr/>
            </a:pPr>
            <a:r>
              <a:rPr lang="it-IT" dirty="0">
                <a:latin typeface="+mj-lt"/>
              </a:rPr>
              <a:t>da 120 a 240 milioni di tonnellate annue (consumi alimentari e </a:t>
            </a:r>
            <a:r>
              <a:rPr lang="it-IT" dirty="0" err="1">
                <a:latin typeface="+mj-lt"/>
              </a:rPr>
              <a:t>biofuels</a:t>
            </a:r>
            <a:r>
              <a:rPr lang="it-IT" dirty="0">
                <a:latin typeface="+mj-lt"/>
              </a:rPr>
              <a:t>)</a:t>
            </a:r>
            <a:endParaRPr lang="en-US" dirty="0">
              <a:latin typeface="+mj-lt"/>
            </a:endParaRPr>
          </a:p>
        </p:txBody>
      </p:sp>
      <p:sp>
        <p:nvSpPr>
          <p:cNvPr id="8" name="Freccia a destra 7"/>
          <p:cNvSpPr/>
          <p:nvPr/>
        </p:nvSpPr>
        <p:spPr>
          <a:xfrm>
            <a:off x="1828800" y="2209800"/>
            <a:ext cx="685800" cy="76200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a:p>
        </p:txBody>
      </p:sp>
      <p:sp>
        <p:nvSpPr>
          <p:cNvPr id="9" name="Freccia a destra 8"/>
          <p:cNvSpPr/>
          <p:nvPr/>
        </p:nvSpPr>
        <p:spPr>
          <a:xfrm>
            <a:off x="1828800" y="3276600"/>
            <a:ext cx="685800" cy="76200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a:p>
        </p:txBody>
      </p:sp>
      <p:sp>
        <p:nvSpPr>
          <p:cNvPr id="10" name="Freccia a destra 9"/>
          <p:cNvSpPr/>
          <p:nvPr/>
        </p:nvSpPr>
        <p:spPr>
          <a:xfrm>
            <a:off x="1828800" y="4343400"/>
            <a:ext cx="685800" cy="76200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en-US"/>
          </a:p>
        </p:txBody>
      </p:sp>
      <p:pic>
        <p:nvPicPr>
          <p:cNvPr id="61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336" y="5733256"/>
            <a:ext cx="1870224" cy="82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 calcmode="lin" valueType="num">
                                      <p:cBhvr additive="base">
                                        <p:cTn id="29"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9" name="Rectangle 13"/>
          <p:cNvSpPr>
            <a:spLocks noChangeArrowheads="1"/>
          </p:cNvSpPr>
          <p:nvPr/>
        </p:nvSpPr>
        <p:spPr bwMode="auto">
          <a:xfrm>
            <a:off x="1774825" y="4657106"/>
            <a:ext cx="8640762" cy="1295400"/>
          </a:xfrm>
          <a:prstGeom prst="rect">
            <a:avLst/>
          </a:prstGeom>
          <a:solidFill>
            <a:schemeClr val="bg1"/>
          </a:solidFill>
          <a:ln w="25400">
            <a:solidFill>
              <a:srgbClr val="FF0066"/>
            </a:solidFill>
            <a:miter lim="800000"/>
            <a:headEnd/>
            <a:tailEnd/>
          </a:ln>
        </p:spPr>
        <p:txBody>
          <a:bodyPr wrap="none" anchor="ctr"/>
          <a:lstStyle/>
          <a:p>
            <a:pPr eaLnBrk="1" hangingPunct="1">
              <a:defRPr/>
            </a:pPr>
            <a:endParaRPr lang="en-US">
              <a:latin typeface="+mj-lt"/>
            </a:endParaRPr>
          </a:p>
        </p:txBody>
      </p:sp>
      <p:sp>
        <p:nvSpPr>
          <p:cNvPr id="33794" name="Rectangle 3"/>
          <p:cNvSpPr>
            <a:spLocks noGrp="1" noRot="1" noChangeArrowheads="1"/>
          </p:cNvSpPr>
          <p:nvPr>
            <p:ph type="title"/>
          </p:nvPr>
        </p:nvSpPr>
        <p:spPr>
          <a:xfrm>
            <a:off x="312738" y="227752"/>
            <a:ext cx="8540750" cy="1143000"/>
          </a:xfrm>
        </p:spPr>
        <p:txBody>
          <a:bodyPr/>
          <a:lstStyle/>
          <a:p>
            <a:pPr algn="l" eaLnBrk="1" hangingPunct="1"/>
            <a:r>
              <a:rPr lang="it-IT" altLang="en-US" sz="3200" dirty="0">
                <a:latin typeface="+mn-lt"/>
              </a:rPr>
              <a:t>AC. GRASSI - PROPRIETA' CHIMICO-FISICHE </a:t>
            </a:r>
          </a:p>
        </p:txBody>
      </p:sp>
      <p:sp>
        <p:nvSpPr>
          <p:cNvPr id="96261" name="Text Box 5"/>
          <p:cNvSpPr txBox="1">
            <a:spLocks noChangeArrowheads="1"/>
          </p:cNvSpPr>
          <p:nvPr/>
        </p:nvSpPr>
        <p:spPr bwMode="auto">
          <a:xfrm>
            <a:off x="1825625" y="1341438"/>
            <a:ext cx="3549650" cy="1477962"/>
          </a:xfrm>
          <a:prstGeom prst="rect">
            <a:avLst/>
          </a:prstGeom>
          <a:noFill/>
          <a:ln w="9525">
            <a:noFill/>
            <a:miter lim="800000"/>
            <a:headEnd/>
            <a:tailEnd/>
          </a:ln>
        </p:spPr>
        <p:txBody>
          <a:bodyPr>
            <a:spAutoFit/>
          </a:bodyPr>
          <a:lstStyle/>
          <a:p>
            <a:pPr eaLnBrk="1" hangingPunct="1">
              <a:defRPr/>
            </a:pPr>
            <a:r>
              <a:rPr lang="it-IT" dirty="0">
                <a:latin typeface="+mj-lt"/>
              </a:rPr>
              <a:t>Gli acidi grassi tendono a formare dimeri stabilizzati dalla formazione di legami a ponte idrogeno, l'energia di dissociazione in esano di tali legami è di circa 38 KJ/mol</a:t>
            </a:r>
          </a:p>
        </p:txBody>
      </p:sp>
      <p:pic>
        <p:nvPicPr>
          <p:cNvPr id="96262" name="Picture 6"/>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1774825" y="3284538"/>
            <a:ext cx="2808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7"/>
          <p:cNvSpPr>
            <a:spLocks noChangeArrowheads="1"/>
          </p:cNvSpPr>
          <p:nvPr/>
        </p:nvSpPr>
        <p:spPr bwMode="auto">
          <a:xfrm>
            <a:off x="1776414" y="1268414"/>
            <a:ext cx="3671887" cy="3240087"/>
          </a:xfrm>
          <a:prstGeom prst="rect">
            <a:avLst/>
          </a:prstGeom>
          <a:noFill/>
          <a:ln w="25400">
            <a:solidFill>
              <a:schemeClr val="tx2"/>
            </a:solidFill>
            <a:miter lim="800000"/>
            <a:headEnd/>
            <a:tailEnd/>
          </a:ln>
        </p:spPr>
        <p:txBody>
          <a:bodyPr wrap="none" anchor="ctr"/>
          <a:lstStyle/>
          <a:p>
            <a:pPr eaLnBrk="1" hangingPunct="1">
              <a:defRPr/>
            </a:pPr>
            <a:endParaRPr lang="en-US">
              <a:latin typeface="+mj-lt"/>
            </a:endParaRPr>
          </a:p>
        </p:txBody>
      </p:sp>
      <p:sp>
        <p:nvSpPr>
          <p:cNvPr id="96264" name="Text Box 8"/>
          <p:cNvSpPr txBox="1">
            <a:spLocks noChangeArrowheads="1"/>
          </p:cNvSpPr>
          <p:nvPr/>
        </p:nvSpPr>
        <p:spPr bwMode="auto">
          <a:xfrm>
            <a:off x="5676800" y="1387846"/>
            <a:ext cx="3549650" cy="3140075"/>
          </a:xfrm>
          <a:prstGeom prst="rect">
            <a:avLst/>
          </a:prstGeom>
          <a:noFill/>
          <a:ln w="9525">
            <a:noFill/>
            <a:miter lim="800000"/>
            <a:headEnd/>
            <a:tailEnd/>
          </a:ln>
        </p:spPr>
        <p:txBody>
          <a:bodyPr>
            <a:spAutoFit/>
          </a:bodyPr>
          <a:lstStyle/>
          <a:p>
            <a:pPr eaLnBrk="1" hangingPunct="1">
              <a:defRPr/>
            </a:pPr>
            <a:r>
              <a:rPr lang="it-IT" dirty="0">
                <a:latin typeface="+mj-lt"/>
              </a:rPr>
              <a:t>Il </a:t>
            </a:r>
            <a:r>
              <a:rPr lang="it-IT" dirty="0">
                <a:solidFill>
                  <a:srgbClr val="FF0000"/>
                </a:solidFill>
                <a:latin typeface="+mj-lt"/>
              </a:rPr>
              <a:t>carattere acido </a:t>
            </a:r>
            <a:r>
              <a:rPr lang="it-IT" dirty="0">
                <a:latin typeface="+mj-lt"/>
              </a:rPr>
              <a:t>del gruppo carbossilico è dato dalla dissociazione del protone acido ed alla formazione di strutture di risonanza stabili.</a:t>
            </a:r>
          </a:p>
          <a:p>
            <a:pPr eaLnBrk="1" hangingPunct="1">
              <a:defRPr/>
            </a:pPr>
            <a:r>
              <a:rPr lang="it-IT" dirty="0">
                <a:latin typeface="+mj-lt"/>
              </a:rPr>
              <a:t>La </a:t>
            </a:r>
            <a:r>
              <a:rPr lang="it-IT" dirty="0" err="1">
                <a:latin typeface="+mj-lt"/>
              </a:rPr>
              <a:t>pK</a:t>
            </a:r>
            <a:r>
              <a:rPr lang="it-IT" baseline="-25000" dirty="0" err="1">
                <a:latin typeface="+mj-lt"/>
              </a:rPr>
              <a:t>a</a:t>
            </a:r>
            <a:r>
              <a:rPr lang="it-IT" dirty="0">
                <a:latin typeface="+mj-lt"/>
              </a:rPr>
              <a:t> varia da 4.75 a 4.95 nella serie C</a:t>
            </a:r>
            <a:r>
              <a:rPr lang="it-IT" baseline="-25000" dirty="0">
                <a:latin typeface="+mj-lt"/>
              </a:rPr>
              <a:t>2</a:t>
            </a:r>
            <a:r>
              <a:rPr lang="it-IT" dirty="0">
                <a:latin typeface="+mj-lt"/>
              </a:rPr>
              <a:t>-C</a:t>
            </a:r>
            <a:r>
              <a:rPr lang="it-IT" baseline="-25000" dirty="0">
                <a:latin typeface="+mj-lt"/>
              </a:rPr>
              <a:t>9 </a:t>
            </a:r>
            <a:r>
              <a:rPr lang="it-IT" dirty="0">
                <a:latin typeface="+mj-lt"/>
              </a:rPr>
              <a:t>acidi a corta catena.</a:t>
            </a:r>
          </a:p>
          <a:p>
            <a:pPr eaLnBrk="1" hangingPunct="1">
              <a:defRPr/>
            </a:pPr>
            <a:r>
              <a:rPr lang="it-IT" dirty="0">
                <a:latin typeface="+mj-lt"/>
              </a:rPr>
              <a:t>La </a:t>
            </a:r>
            <a:r>
              <a:rPr lang="it-IT" dirty="0" err="1">
                <a:latin typeface="+mj-lt"/>
              </a:rPr>
              <a:t>pKa</a:t>
            </a:r>
            <a:r>
              <a:rPr lang="it-IT" dirty="0">
                <a:latin typeface="+mj-lt"/>
              </a:rPr>
              <a:t> dell'acido linoleico (C18:2) pari a 7.9 devia considerevolmente dall'andamento che si riscontra per gli acidi a catena corta.</a:t>
            </a:r>
          </a:p>
        </p:txBody>
      </p:sp>
      <p:sp>
        <p:nvSpPr>
          <p:cNvPr id="96265" name="Rectangle 9"/>
          <p:cNvSpPr>
            <a:spLocks noChangeArrowheads="1"/>
          </p:cNvSpPr>
          <p:nvPr/>
        </p:nvSpPr>
        <p:spPr bwMode="auto">
          <a:xfrm>
            <a:off x="5627588" y="1268414"/>
            <a:ext cx="3743325" cy="3240087"/>
          </a:xfrm>
          <a:prstGeom prst="rect">
            <a:avLst/>
          </a:prstGeom>
          <a:noFill/>
          <a:ln w="25400">
            <a:solidFill>
              <a:srgbClr val="FF3300"/>
            </a:solidFill>
            <a:miter lim="800000"/>
            <a:headEnd/>
            <a:tailEnd/>
          </a:ln>
        </p:spPr>
        <p:txBody>
          <a:bodyPr wrap="none" anchor="ctr"/>
          <a:lstStyle/>
          <a:p>
            <a:pPr eaLnBrk="1" hangingPunct="1">
              <a:defRPr/>
            </a:pPr>
            <a:endParaRPr lang="en-US">
              <a:latin typeface="+mj-lt"/>
            </a:endParaRPr>
          </a:p>
        </p:txBody>
      </p:sp>
      <p:sp>
        <p:nvSpPr>
          <p:cNvPr id="96268" name="Text Box 12"/>
          <p:cNvSpPr txBox="1">
            <a:spLocks noChangeArrowheads="1"/>
          </p:cNvSpPr>
          <p:nvPr/>
        </p:nvSpPr>
        <p:spPr bwMode="auto">
          <a:xfrm>
            <a:off x="1827212" y="4742832"/>
            <a:ext cx="8516938" cy="1190625"/>
          </a:xfrm>
          <a:prstGeom prst="rect">
            <a:avLst/>
          </a:prstGeom>
          <a:noFill/>
          <a:ln w="9525">
            <a:noFill/>
            <a:miter lim="800000"/>
            <a:headEnd/>
            <a:tailEnd/>
          </a:ln>
        </p:spPr>
        <p:txBody>
          <a:bodyPr>
            <a:spAutoFit/>
          </a:bodyPr>
          <a:lstStyle/>
          <a:p>
            <a:pPr eaLnBrk="1" hangingPunct="1">
              <a:defRPr/>
            </a:pPr>
            <a:r>
              <a:rPr lang="it-IT" dirty="0">
                <a:solidFill>
                  <a:srgbClr val="FF0000"/>
                </a:solidFill>
                <a:latin typeface="+mj-lt"/>
              </a:rPr>
              <a:t>Il punto di fusione </a:t>
            </a:r>
            <a:r>
              <a:rPr lang="it-IT" dirty="0">
                <a:latin typeface="+mj-lt"/>
              </a:rPr>
              <a:t>della serie satura aumenta con l'aumentare del numero di unità carboniose sulla catena idrocarburica: -7.9°C / 75.4°C tra C4:0 e C20:0;</a:t>
            </a:r>
          </a:p>
          <a:p>
            <a:pPr eaLnBrk="1" hangingPunct="1">
              <a:defRPr/>
            </a:pPr>
            <a:r>
              <a:rPr lang="it-IT" dirty="0">
                <a:latin typeface="+mj-lt"/>
              </a:rPr>
              <a:t>Acidi grassi in configurazione </a:t>
            </a:r>
            <a:r>
              <a:rPr lang="it-IT" dirty="0" err="1">
                <a:latin typeface="+mj-lt"/>
              </a:rPr>
              <a:t>cis</a:t>
            </a:r>
            <a:r>
              <a:rPr lang="it-IT" dirty="0">
                <a:latin typeface="+mj-lt"/>
              </a:rPr>
              <a:t> hanno punti di fusione minori dei corrispondenti isomeri trans: C18:1(</a:t>
            </a:r>
            <a:r>
              <a:rPr lang="it-IT" dirty="0" err="1">
                <a:latin typeface="+mj-lt"/>
              </a:rPr>
              <a:t>cis</a:t>
            </a:r>
            <a:r>
              <a:rPr lang="it-IT" dirty="0">
                <a:latin typeface="+mj-lt"/>
              </a:rPr>
              <a:t> oleico) 13.4°C / C18:1(trans </a:t>
            </a:r>
            <a:r>
              <a:rPr lang="it-IT" dirty="0" err="1">
                <a:latin typeface="+mj-lt"/>
              </a:rPr>
              <a:t>elaidinico</a:t>
            </a:r>
            <a:r>
              <a:rPr lang="it-IT" dirty="0">
                <a:latin typeface="+mj-lt"/>
              </a:rPr>
              <a:t>) 46°C </a:t>
            </a:r>
          </a:p>
        </p:txBody>
      </p:sp>
      <p:sp>
        <p:nvSpPr>
          <p:cNvPr id="15" name="Rettangolo 1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additive="base">
                                        <p:cTn id="7" dur="500" fill="hold"/>
                                        <p:tgtEl>
                                          <p:spTgt spid="96261"/>
                                        </p:tgtEl>
                                        <p:attrNameLst>
                                          <p:attrName>ppt_x</p:attrName>
                                        </p:attrNameLst>
                                      </p:cBhvr>
                                      <p:tavLst>
                                        <p:tav tm="0">
                                          <p:val>
                                            <p:strVal val="#ppt_x"/>
                                          </p:val>
                                        </p:tav>
                                        <p:tav tm="100000">
                                          <p:val>
                                            <p:strVal val="#ppt_x"/>
                                          </p:val>
                                        </p:tav>
                                      </p:tavLst>
                                    </p:anim>
                                    <p:anim calcmode="lin" valueType="num">
                                      <p:cBhvr additive="base">
                                        <p:cTn id="8" dur="500" fill="hold"/>
                                        <p:tgtEl>
                                          <p:spTgt spid="962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6262"/>
                                        </p:tgtEl>
                                        <p:attrNameLst>
                                          <p:attrName>style.visibility</p:attrName>
                                        </p:attrNameLst>
                                      </p:cBhvr>
                                      <p:to>
                                        <p:strVal val="visible"/>
                                      </p:to>
                                    </p:set>
                                    <p:anim calcmode="lin" valueType="num">
                                      <p:cBhvr additive="base">
                                        <p:cTn id="11" dur="500" fill="hold"/>
                                        <p:tgtEl>
                                          <p:spTgt spid="96262"/>
                                        </p:tgtEl>
                                        <p:attrNameLst>
                                          <p:attrName>ppt_x</p:attrName>
                                        </p:attrNameLst>
                                      </p:cBhvr>
                                      <p:tavLst>
                                        <p:tav tm="0">
                                          <p:val>
                                            <p:strVal val="#ppt_x"/>
                                          </p:val>
                                        </p:tav>
                                        <p:tav tm="100000">
                                          <p:val>
                                            <p:strVal val="#ppt_x"/>
                                          </p:val>
                                        </p:tav>
                                      </p:tavLst>
                                    </p:anim>
                                    <p:anim calcmode="lin" valueType="num">
                                      <p:cBhvr additive="base">
                                        <p:cTn id="12" dur="500" fill="hold"/>
                                        <p:tgtEl>
                                          <p:spTgt spid="962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263"/>
                                        </p:tgtEl>
                                        <p:attrNameLst>
                                          <p:attrName>style.visibility</p:attrName>
                                        </p:attrNameLst>
                                      </p:cBhvr>
                                      <p:to>
                                        <p:strVal val="visible"/>
                                      </p:to>
                                    </p:set>
                                    <p:anim calcmode="lin" valueType="num">
                                      <p:cBhvr additive="base">
                                        <p:cTn id="15" dur="500" fill="hold"/>
                                        <p:tgtEl>
                                          <p:spTgt spid="96263"/>
                                        </p:tgtEl>
                                        <p:attrNameLst>
                                          <p:attrName>ppt_x</p:attrName>
                                        </p:attrNameLst>
                                      </p:cBhvr>
                                      <p:tavLst>
                                        <p:tav tm="0">
                                          <p:val>
                                            <p:strVal val="#ppt_x"/>
                                          </p:val>
                                        </p:tav>
                                        <p:tav tm="100000">
                                          <p:val>
                                            <p:strVal val="#ppt_x"/>
                                          </p:val>
                                        </p:tav>
                                      </p:tavLst>
                                    </p:anim>
                                    <p:anim calcmode="lin" valueType="num">
                                      <p:cBhvr additive="base">
                                        <p:cTn id="16" dur="500" fill="hold"/>
                                        <p:tgtEl>
                                          <p:spTgt spid="9626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6264"/>
                                        </p:tgtEl>
                                        <p:attrNameLst>
                                          <p:attrName>style.visibility</p:attrName>
                                        </p:attrNameLst>
                                      </p:cBhvr>
                                      <p:to>
                                        <p:strVal val="visible"/>
                                      </p:to>
                                    </p:set>
                                    <p:anim calcmode="lin" valueType="num">
                                      <p:cBhvr additive="base">
                                        <p:cTn id="21" dur="500" fill="hold"/>
                                        <p:tgtEl>
                                          <p:spTgt spid="96264"/>
                                        </p:tgtEl>
                                        <p:attrNameLst>
                                          <p:attrName>ppt_x</p:attrName>
                                        </p:attrNameLst>
                                      </p:cBhvr>
                                      <p:tavLst>
                                        <p:tav tm="0">
                                          <p:val>
                                            <p:strVal val="#ppt_x"/>
                                          </p:val>
                                        </p:tav>
                                        <p:tav tm="100000">
                                          <p:val>
                                            <p:strVal val="#ppt_x"/>
                                          </p:val>
                                        </p:tav>
                                      </p:tavLst>
                                    </p:anim>
                                    <p:anim calcmode="lin" valueType="num">
                                      <p:cBhvr additive="base">
                                        <p:cTn id="22" dur="500" fill="hold"/>
                                        <p:tgtEl>
                                          <p:spTgt spid="9626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6265"/>
                                        </p:tgtEl>
                                        <p:attrNameLst>
                                          <p:attrName>style.visibility</p:attrName>
                                        </p:attrNameLst>
                                      </p:cBhvr>
                                      <p:to>
                                        <p:strVal val="visible"/>
                                      </p:to>
                                    </p:set>
                                    <p:anim calcmode="lin" valueType="num">
                                      <p:cBhvr additive="base">
                                        <p:cTn id="25" dur="500" fill="hold"/>
                                        <p:tgtEl>
                                          <p:spTgt spid="96265"/>
                                        </p:tgtEl>
                                        <p:attrNameLst>
                                          <p:attrName>ppt_x</p:attrName>
                                        </p:attrNameLst>
                                      </p:cBhvr>
                                      <p:tavLst>
                                        <p:tav tm="0">
                                          <p:val>
                                            <p:strVal val="#ppt_x"/>
                                          </p:val>
                                        </p:tav>
                                        <p:tav tm="100000">
                                          <p:val>
                                            <p:strVal val="#ppt_x"/>
                                          </p:val>
                                        </p:tav>
                                      </p:tavLst>
                                    </p:anim>
                                    <p:anim calcmode="lin" valueType="num">
                                      <p:cBhvr additive="base">
                                        <p:cTn id="26" dur="500" fill="hold"/>
                                        <p:tgtEl>
                                          <p:spTgt spid="9626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6268"/>
                                        </p:tgtEl>
                                        <p:attrNameLst>
                                          <p:attrName>style.visibility</p:attrName>
                                        </p:attrNameLst>
                                      </p:cBhvr>
                                      <p:to>
                                        <p:strVal val="visible"/>
                                      </p:to>
                                    </p:set>
                                    <p:anim calcmode="lin" valueType="num">
                                      <p:cBhvr additive="base">
                                        <p:cTn id="31" dur="500" fill="hold"/>
                                        <p:tgtEl>
                                          <p:spTgt spid="96268"/>
                                        </p:tgtEl>
                                        <p:attrNameLst>
                                          <p:attrName>ppt_x</p:attrName>
                                        </p:attrNameLst>
                                      </p:cBhvr>
                                      <p:tavLst>
                                        <p:tav tm="0">
                                          <p:val>
                                            <p:strVal val="#ppt_x"/>
                                          </p:val>
                                        </p:tav>
                                        <p:tav tm="100000">
                                          <p:val>
                                            <p:strVal val="#ppt_x"/>
                                          </p:val>
                                        </p:tav>
                                      </p:tavLst>
                                    </p:anim>
                                    <p:anim calcmode="lin" valueType="num">
                                      <p:cBhvr additive="base">
                                        <p:cTn id="32" dur="500" fill="hold"/>
                                        <p:tgtEl>
                                          <p:spTgt spid="962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269"/>
                                        </p:tgtEl>
                                        <p:attrNameLst>
                                          <p:attrName>style.visibility</p:attrName>
                                        </p:attrNameLst>
                                      </p:cBhvr>
                                      <p:to>
                                        <p:strVal val="visible"/>
                                      </p:to>
                                    </p:set>
                                    <p:anim calcmode="lin" valueType="num">
                                      <p:cBhvr additive="base">
                                        <p:cTn id="35" dur="500" fill="hold"/>
                                        <p:tgtEl>
                                          <p:spTgt spid="96269"/>
                                        </p:tgtEl>
                                        <p:attrNameLst>
                                          <p:attrName>ppt_x</p:attrName>
                                        </p:attrNameLst>
                                      </p:cBhvr>
                                      <p:tavLst>
                                        <p:tav tm="0">
                                          <p:val>
                                            <p:strVal val="#ppt_x"/>
                                          </p:val>
                                        </p:tav>
                                        <p:tav tm="100000">
                                          <p:val>
                                            <p:strVal val="#ppt_x"/>
                                          </p:val>
                                        </p:tav>
                                      </p:tavLst>
                                    </p:anim>
                                    <p:anim calcmode="lin" valueType="num">
                                      <p:cBhvr additive="base">
                                        <p:cTn id="36" dur="500" fill="hold"/>
                                        <p:tgtEl>
                                          <p:spTgt spid="96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9" grpId="0" animBg="1"/>
      <p:bldP spid="96261" grpId="0"/>
      <p:bldP spid="96263" grpId="0" animBg="1"/>
      <p:bldP spid="96264" grpId="0"/>
      <p:bldP spid="96265" grpId="0" animBg="1"/>
      <p:bldP spid="96268"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825625" y="341313"/>
            <a:ext cx="8540750" cy="1143000"/>
          </a:xfrm>
        </p:spPr>
        <p:txBody>
          <a:bodyPr/>
          <a:lstStyle/>
          <a:p>
            <a:pPr algn="l" eaLnBrk="1" hangingPunct="1"/>
            <a:r>
              <a:rPr lang="it-IT" altLang="en-US" sz="3600" dirty="0">
                <a:latin typeface="+mn-lt"/>
              </a:rPr>
              <a:t>AC. GRASSI - AROMA E GUSTO </a:t>
            </a:r>
          </a:p>
        </p:txBody>
      </p:sp>
      <p:pic>
        <p:nvPicPr>
          <p:cNvPr id="3481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1844824"/>
            <a:ext cx="39481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5"/>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95400" y="1775570"/>
            <a:ext cx="4049712"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6"/>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9984432" y="4869160"/>
            <a:ext cx="10445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p:cNvSpPr>
          <p:nvPr/>
        </p:nvSpPr>
        <p:spPr bwMode="auto">
          <a:xfrm>
            <a:off x="481472" y="292994"/>
            <a:ext cx="8540750" cy="1143000"/>
          </a:xfrm>
          <a:prstGeom prst="rect">
            <a:avLst/>
          </a:prstGeom>
          <a:noFill/>
          <a:ln w="9525">
            <a:noFill/>
            <a:miter lim="800000"/>
            <a:headEnd/>
            <a:tailEnd/>
          </a:ln>
          <a:effectLst/>
        </p:spPr>
        <p:txBody>
          <a:bodyPr anchor="ctr"/>
          <a:lstStyle/>
          <a:p>
            <a:pPr eaLnBrk="1" hangingPunct="1">
              <a:defRPr/>
            </a:pPr>
            <a:r>
              <a:rPr lang="it-IT" sz="3200" b="1" dirty="0">
                <a:solidFill>
                  <a:schemeClr val="tx2"/>
                </a:solidFill>
                <a:latin typeface="+mj-lt"/>
              </a:rPr>
              <a:t>GLICERIDI</a:t>
            </a:r>
          </a:p>
        </p:txBody>
      </p:sp>
      <p:sp>
        <p:nvSpPr>
          <p:cNvPr id="35843" name="Text Box 4"/>
          <p:cNvSpPr txBox="1">
            <a:spLocks noChangeArrowheads="1"/>
          </p:cNvSpPr>
          <p:nvPr/>
        </p:nvSpPr>
        <p:spPr bwMode="auto">
          <a:xfrm>
            <a:off x="9604871" y="5877272"/>
            <a:ext cx="1963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000" b="1" dirty="0" err="1">
                <a:latin typeface="Tahoma" panose="020B0604030504040204" pitchFamily="34" charset="0"/>
              </a:rPr>
              <a:t>Koolman</a:t>
            </a:r>
            <a:r>
              <a:rPr lang="it-IT" altLang="en-US" sz="1000" b="1" dirty="0">
                <a:latin typeface="Tahoma" panose="020B0604030504040204" pitchFamily="34" charset="0"/>
              </a:rPr>
              <a:t>, Color Atlas of </a:t>
            </a:r>
            <a:r>
              <a:rPr lang="it-IT" altLang="en-US" sz="1000" b="1" dirty="0" err="1">
                <a:latin typeface="Tahoma" panose="020B0604030504040204" pitchFamily="34" charset="0"/>
              </a:rPr>
              <a:t>Biochemistry</a:t>
            </a:r>
            <a:r>
              <a:rPr lang="it-IT" altLang="en-US" sz="1000" b="1" dirty="0">
                <a:latin typeface="Tahoma" panose="020B0604030504040204" pitchFamily="34" charset="0"/>
              </a:rPr>
              <a:t>, 2nd </a:t>
            </a:r>
            <a:r>
              <a:rPr lang="it-IT" altLang="en-US" sz="1000" b="1" dirty="0" err="1">
                <a:latin typeface="Tahoma" panose="020B0604030504040204" pitchFamily="34" charset="0"/>
              </a:rPr>
              <a:t>edition</a:t>
            </a:r>
            <a:r>
              <a:rPr lang="it-IT" altLang="en-US" sz="1000" b="1" dirty="0">
                <a:latin typeface="Tahoma" panose="020B0604030504040204" pitchFamily="34" charset="0"/>
              </a:rPr>
              <a:t> © 2005 </a:t>
            </a:r>
            <a:r>
              <a:rPr lang="it-IT" altLang="en-US" sz="1000" b="1" dirty="0" err="1">
                <a:latin typeface="Tahoma" panose="020B0604030504040204" pitchFamily="34" charset="0"/>
              </a:rPr>
              <a:t>Thieme</a:t>
            </a:r>
            <a:endParaRPr lang="it-IT" altLang="en-US" sz="1000" b="1" dirty="0">
              <a:latin typeface="Tahoma" panose="020B0604030504040204" pitchFamily="34" charset="0"/>
            </a:endParaRPr>
          </a:p>
        </p:txBody>
      </p:sp>
      <p:pic>
        <p:nvPicPr>
          <p:cNvPr id="35844" name="Picture 5"/>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3917" t="32124" r="21135" b="14958"/>
          <a:stretch>
            <a:fillRect/>
          </a:stretch>
        </p:blipFill>
        <p:spPr bwMode="auto">
          <a:xfrm>
            <a:off x="479376" y="1340768"/>
            <a:ext cx="8675687"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07368" y="228219"/>
            <a:ext cx="7972514" cy="1325563"/>
          </a:xfrm>
        </p:spPr>
        <p:txBody>
          <a:bodyPr/>
          <a:lstStyle/>
          <a:p>
            <a:pPr algn="l" eaLnBrk="1" hangingPunct="1"/>
            <a:r>
              <a:rPr lang="it-IT" altLang="en-US" sz="3200" dirty="0">
                <a:latin typeface="+mn-lt"/>
              </a:rPr>
              <a:t>GLICERIDI (TAG DAG)</a:t>
            </a:r>
          </a:p>
        </p:txBody>
      </p:sp>
      <p:sp>
        <p:nvSpPr>
          <p:cNvPr id="34822" name="Text Box 6"/>
          <p:cNvSpPr txBox="1">
            <a:spLocks noChangeArrowheads="1"/>
          </p:cNvSpPr>
          <p:nvPr/>
        </p:nvSpPr>
        <p:spPr bwMode="auto">
          <a:xfrm>
            <a:off x="839416" y="1435994"/>
            <a:ext cx="8351837" cy="5200650"/>
          </a:xfrm>
          <a:prstGeom prst="rect">
            <a:avLst/>
          </a:prstGeom>
          <a:solidFill>
            <a:schemeClr val="bg1"/>
          </a:solidFill>
          <a:ln w="9525">
            <a:noFill/>
            <a:miter lim="800000"/>
            <a:headEnd/>
            <a:tailEnd/>
          </a:ln>
        </p:spPr>
        <p:txBody>
          <a:bodyPr>
            <a:spAutoFit/>
          </a:bodyPr>
          <a:lstStyle/>
          <a:p>
            <a:pPr marL="342900" indent="-342900" eaLnBrk="1" hangingPunct="1">
              <a:defRPr/>
            </a:pPr>
            <a:r>
              <a:rPr lang="it-IT" sz="2000" dirty="0">
                <a:solidFill>
                  <a:srgbClr val="FF0000"/>
                </a:solidFill>
                <a:latin typeface="+mj-lt"/>
              </a:rPr>
              <a:t>Gli acidi grassi nei grassi alimentari si trovano esterificati con il glicerolo a formare mono-, di- e </a:t>
            </a:r>
            <a:r>
              <a:rPr lang="it-IT" sz="2000" dirty="0" err="1">
                <a:solidFill>
                  <a:srgbClr val="FF0000"/>
                </a:solidFill>
                <a:latin typeface="+mj-lt"/>
              </a:rPr>
              <a:t>tri-acilgliceroli</a:t>
            </a:r>
            <a:r>
              <a:rPr lang="it-IT" sz="2000" dirty="0">
                <a:solidFill>
                  <a:srgbClr val="FF0000"/>
                </a:solidFill>
                <a:latin typeface="+mj-lt"/>
              </a:rPr>
              <a:t>. </a:t>
            </a:r>
          </a:p>
          <a:p>
            <a:pPr marL="342900" indent="-342900" eaLnBrk="1" hangingPunct="1">
              <a:buFontTx/>
              <a:buChar char="•"/>
              <a:defRPr/>
            </a:pPr>
            <a:endParaRPr lang="it-IT" sz="800" dirty="0">
              <a:latin typeface="+mj-lt"/>
            </a:endParaRPr>
          </a:p>
          <a:p>
            <a:pPr marL="342900" indent="-342900" eaLnBrk="1" hangingPunct="1">
              <a:buFontTx/>
              <a:buChar char="•"/>
              <a:defRPr/>
            </a:pPr>
            <a:r>
              <a:rPr lang="it-IT" sz="2000" dirty="0">
                <a:latin typeface="+mj-lt"/>
              </a:rPr>
              <a:t>La</a:t>
            </a:r>
            <a:r>
              <a:rPr lang="it-IT" sz="2000" dirty="0">
                <a:solidFill>
                  <a:srgbClr val="FF00FF"/>
                </a:solidFill>
                <a:latin typeface="+mj-lt"/>
              </a:rPr>
              <a:t> posizione </a:t>
            </a:r>
            <a:r>
              <a:rPr lang="it-IT" sz="2000" dirty="0">
                <a:latin typeface="+mj-lt"/>
              </a:rPr>
              <a:t>sul glicerolo di specifici acidi grassi è determinata dallo specifico </a:t>
            </a:r>
            <a:r>
              <a:rPr lang="it-IT" sz="2000" dirty="0">
                <a:solidFill>
                  <a:srgbClr val="FF00FF"/>
                </a:solidFill>
                <a:latin typeface="+mj-lt"/>
              </a:rPr>
              <a:t>cammino </a:t>
            </a:r>
            <a:r>
              <a:rPr lang="it-IT" sz="2000" dirty="0" err="1">
                <a:solidFill>
                  <a:srgbClr val="FF00FF"/>
                </a:solidFill>
                <a:latin typeface="+mj-lt"/>
              </a:rPr>
              <a:t>biosintetico</a:t>
            </a:r>
            <a:r>
              <a:rPr lang="it-IT" sz="2000" dirty="0">
                <a:solidFill>
                  <a:srgbClr val="FF00FF"/>
                </a:solidFill>
                <a:latin typeface="+mj-lt"/>
              </a:rPr>
              <a:t> </a:t>
            </a:r>
            <a:r>
              <a:rPr lang="it-IT" sz="2000" dirty="0">
                <a:latin typeface="+mj-lt"/>
              </a:rPr>
              <a:t>e nel caso dei grassi animali è fortemente influenzata dall'alimentazione mentre nei grassi vegetali dalle variazioni </a:t>
            </a:r>
            <a:r>
              <a:rPr lang="it-IT" sz="2000" dirty="0" err="1">
                <a:latin typeface="+mj-lt"/>
              </a:rPr>
              <a:t>pedoclimatiche</a:t>
            </a:r>
            <a:r>
              <a:rPr lang="it-IT" sz="2000" dirty="0">
                <a:latin typeface="+mj-lt"/>
              </a:rPr>
              <a:t>.</a:t>
            </a:r>
          </a:p>
          <a:p>
            <a:pPr marL="342900" indent="-342900" eaLnBrk="1" hangingPunct="1">
              <a:buFontTx/>
              <a:buChar char="•"/>
              <a:defRPr/>
            </a:pPr>
            <a:endParaRPr lang="it-IT" sz="800" dirty="0">
              <a:latin typeface="+mj-lt"/>
            </a:endParaRPr>
          </a:p>
          <a:p>
            <a:pPr marL="342900" indent="-342900" eaLnBrk="1" hangingPunct="1">
              <a:buFontTx/>
              <a:buChar char="•"/>
              <a:defRPr/>
            </a:pPr>
            <a:r>
              <a:rPr lang="it-IT" sz="2000" dirty="0">
                <a:latin typeface="+mj-lt"/>
              </a:rPr>
              <a:t>Regola </a:t>
            </a:r>
            <a:r>
              <a:rPr lang="it-IT" sz="2000" dirty="0">
                <a:solidFill>
                  <a:srgbClr val="FF00FF"/>
                </a:solidFill>
                <a:latin typeface="+mj-lt"/>
              </a:rPr>
              <a:t>1,3-random-2-restricted:</a:t>
            </a:r>
            <a:r>
              <a:rPr lang="it-IT" sz="2000" dirty="0">
                <a:latin typeface="+mj-lt"/>
              </a:rPr>
              <a:t> nei grasso di origine vegetale in genere nelle posizioni 1,3 si trovano residui di ac grassi saturi mentre in posizione 2 ac grassi insaturi o poli-insaturi.</a:t>
            </a:r>
          </a:p>
          <a:p>
            <a:pPr marL="342900" indent="-342900" eaLnBrk="1" hangingPunct="1">
              <a:buFontTx/>
              <a:buChar char="•"/>
              <a:defRPr/>
            </a:pPr>
            <a:endParaRPr lang="it-IT" sz="800" dirty="0">
              <a:latin typeface="+mj-lt"/>
            </a:endParaRPr>
          </a:p>
          <a:p>
            <a:pPr marL="342900" indent="-342900" eaLnBrk="1" hangingPunct="1">
              <a:buFontTx/>
              <a:buChar char="•"/>
              <a:defRPr/>
            </a:pPr>
            <a:r>
              <a:rPr lang="it-IT" sz="2000" dirty="0">
                <a:latin typeface="+mj-lt"/>
              </a:rPr>
              <a:t>Mono- e </a:t>
            </a:r>
            <a:r>
              <a:rPr lang="it-IT" sz="2000" dirty="0" err="1">
                <a:latin typeface="+mj-lt"/>
              </a:rPr>
              <a:t>digliceridi</a:t>
            </a:r>
            <a:r>
              <a:rPr lang="it-IT" sz="2000" dirty="0">
                <a:latin typeface="+mj-lt"/>
              </a:rPr>
              <a:t> possono derivare da </a:t>
            </a:r>
            <a:r>
              <a:rPr lang="it-IT" sz="2000" dirty="0">
                <a:solidFill>
                  <a:srgbClr val="FF0000"/>
                </a:solidFill>
                <a:latin typeface="+mj-lt"/>
              </a:rPr>
              <a:t>incompleta biosintesi </a:t>
            </a:r>
            <a:r>
              <a:rPr lang="it-IT" sz="2000" dirty="0">
                <a:latin typeface="+mj-lt"/>
              </a:rPr>
              <a:t>dei trigliceridi (in genere presentano la posizione 1 (o 3) e 2 esterificata) o da loro </a:t>
            </a:r>
            <a:r>
              <a:rPr lang="it-IT" sz="2000" dirty="0">
                <a:solidFill>
                  <a:srgbClr val="FF0000"/>
                </a:solidFill>
                <a:latin typeface="+mj-lt"/>
              </a:rPr>
              <a:t>idrolisi ad opera delle lipasi </a:t>
            </a:r>
            <a:r>
              <a:rPr lang="it-IT" sz="2000" dirty="0">
                <a:latin typeface="+mj-lt"/>
              </a:rPr>
              <a:t>(in genere presentano la posizione 1 e 3 esterificata). </a:t>
            </a:r>
          </a:p>
          <a:p>
            <a:pPr marL="342900" indent="-342900" eaLnBrk="1" hangingPunct="1">
              <a:buFontTx/>
              <a:buChar char="•"/>
              <a:defRPr/>
            </a:pPr>
            <a:endParaRPr lang="it-IT" sz="800" dirty="0">
              <a:latin typeface="+mj-lt"/>
            </a:endParaRPr>
          </a:p>
          <a:p>
            <a:pPr marL="342900" indent="-342900" eaLnBrk="1" hangingPunct="1">
              <a:buFontTx/>
              <a:buChar char="•"/>
              <a:defRPr/>
            </a:pPr>
            <a:r>
              <a:rPr lang="it-IT" sz="2000" dirty="0">
                <a:latin typeface="+mj-lt"/>
              </a:rPr>
              <a:t>Si definiscono misti i trigliceridi costituiti da acidi grassi differenti. Ex </a:t>
            </a:r>
            <a:r>
              <a:rPr lang="it-IT" sz="2000" dirty="0" err="1">
                <a:latin typeface="+mj-lt"/>
              </a:rPr>
              <a:t>PPO=DipalmitilOleina</a:t>
            </a:r>
            <a:r>
              <a:rPr lang="it-IT" sz="2000" dirty="0">
                <a:latin typeface="+mj-lt"/>
              </a:rPr>
              <a:t>, </a:t>
            </a:r>
            <a:r>
              <a:rPr lang="it-IT" sz="2000" dirty="0" err="1">
                <a:latin typeface="+mj-lt"/>
              </a:rPr>
              <a:t>POO=PalmitilDioleina</a:t>
            </a:r>
            <a:r>
              <a:rPr lang="it-IT" sz="2000" dirty="0">
                <a:latin typeface="+mj-lt"/>
              </a:rPr>
              <a:t>, </a:t>
            </a:r>
            <a:r>
              <a:rPr lang="it-IT" sz="2000" dirty="0" err="1">
                <a:latin typeface="+mj-lt"/>
              </a:rPr>
              <a:t>SSS=Tristearina</a:t>
            </a:r>
            <a:r>
              <a:rPr lang="it-IT" sz="2000" dirty="0">
                <a:latin typeface="+mj-lt"/>
              </a:rPr>
              <a:t>, POL=PalmitoilOleilLinoleina…</a:t>
            </a:r>
          </a:p>
        </p:txBody>
      </p:sp>
      <p:sp>
        <p:nvSpPr>
          <p:cNvPr id="5" name="Rettangolo 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2">
                                            <p:txEl>
                                              <p:pRg st="2" end="2"/>
                                            </p:txEl>
                                          </p:spTgt>
                                        </p:tgtEl>
                                        <p:attrNameLst>
                                          <p:attrName>style.visibility</p:attrName>
                                        </p:attrNameLst>
                                      </p:cBhvr>
                                      <p:to>
                                        <p:strVal val="visible"/>
                                      </p:to>
                                    </p:set>
                                    <p:anim calcmode="lin" valueType="num">
                                      <p:cBhvr additive="base">
                                        <p:cTn id="7" dur="500" fill="hold"/>
                                        <p:tgtEl>
                                          <p:spTgt spid="348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22">
                                            <p:txEl>
                                              <p:pRg st="4" end="4"/>
                                            </p:txEl>
                                          </p:spTgt>
                                        </p:tgtEl>
                                        <p:attrNameLst>
                                          <p:attrName>style.visibility</p:attrName>
                                        </p:attrNameLst>
                                      </p:cBhvr>
                                      <p:to>
                                        <p:strVal val="visible"/>
                                      </p:to>
                                    </p:set>
                                    <p:anim calcmode="lin" valueType="num">
                                      <p:cBhvr additive="base">
                                        <p:cTn id="11" dur="500" fill="hold"/>
                                        <p:tgtEl>
                                          <p:spTgt spid="3482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4822">
                                            <p:txEl>
                                              <p:pRg st="6" end="6"/>
                                            </p:txEl>
                                          </p:spTgt>
                                        </p:tgtEl>
                                        <p:attrNameLst>
                                          <p:attrName>style.visibility</p:attrName>
                                        </p:attrNameLst>
                                      </p:cBhvr>
                                      <p:to>
                                        <p:strVal val="visible"/>
                                      </p:to>
                                    </p:set>
                                    <p:anim calcmode="lin" valueType="num">
                                      <p:cBhvr additive="base">
                                        <p:cTn id="17" dur="500" fill="hold"/>
                                        <p:tgtEl>
                                          <p:spTgt spid="3482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4822">
                                            <p:txEl>
                                              <p:pRg st="8" end="8"/>
                                            </p:txEl>
                                          </p:spTgt>
                                        </p:tgtEl>
                                        <p:attrNameLst>
                                          <p:attrName>style.visibility</p:attrName>
                                        </p:attrNameLst>
                                      </p:cBhvr>
                                      <p:to>
                                        <p:strVal val="visible"/>
                                      </p:to>
                                    </p:set>
                                    <p:anim calcmode="lin" valueType="num">
                                      <p:cBhvr additive="base">
                                        <p:cTn id="23" dur="500" fill="hold"/>
                                        <p:tgtEl>
                                          <p:spTgt spid="3482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 Box 4"/>
          <p:cNvSpPr txBox="1">
            <a:spLocks noChangeArrowheads="1"/>
          </p:cNvSpPr>
          <p:nvPr/>
        </p:nvSpPr>
        <p:spPr bwMode="auto">
          <a:xfrm>
            <a:off x="623392" y="1724026"/>
            <a:ext cx="8351837" cy="2862262"/>
          </a:xfrm>
          <a:prstGeom prst="rect">
            <a:avLst/>
          </a:prstGeom>
          <a:noFill/>
          <a:ln w="9525">
            <a:noFill/>
            <a:miter lim="800000"/>
            <a:headEnd/>
            <a:tailEnd/>
          </a:ln>
        </p:spPr>
        <p:txBody>
          <a:bodyPr>
            <a:spAutoFit/>
          </a:bodyPr>
          <a:lstStyle/>
          <a:p>
            <a:pPr marL="342900" indent="-342900" eaLnBrk="1" hangingPunct="1">
              <a:defRPr/>
            </a:pPr>
            <a:r>
              <a:rPr lang="it-IT" sz="2000" dirty="0">
                <a:latin typeface="+mj-lt"/>
              </a:rPr>
              <a:t>L'acido grasso che con il minor numero di atomi di carbonio, ed a parità di atomi di carbonio quello con il minor numero di doppi legami, ha la priorità e viene indicato per primo.</a:t>
            </a:r>
          </a:p>
          <a:p>
            <a:pPr marL="342900" indent="-342900" eaLnBrk="1" hangingPunct="1">
              <a:defRPr/>
            </a:pPr>
            <a:endParaRPr lang="it-IT" sz="2000" dirty="0">
              <a:latin typeface="+mj-lt"/>
            </a:endParaRPr>
          </a:p>
          <a:p>
            <a:pPr marL="342900" indent="-342900" eaLnBrk="1" hangingPunct="1">
              <a:defRPr/>
            </a:pPr>
            <a:r>
              <a:rPr lang="it-IT" sz="2000" dirty="0">
                <a:latin typeface="+mj-lt"/>
              </a:rPr>
              <a:t>POL</a:t>
            </a:r>
          </a:p>
          <a:p>
            <a:pPr marL="342900" indent="-342900" eaLnBrk="1" hangingPunct="1">
              <a:defRPr/>
            </a:pPr>
            <a:r>
              <a:rPr lang="it-IT" sz="2000" dirty="0" err="1">
                <a:latin typeface="+mj-lt"/>
              </a:rPr>
              <a:t>Ac</a:t>
            </a:r>
            <a:r>
              <a:rPr lang="it-IT" sz="2000" dirty="0">
                <a:latin typeface="+mj-lt"/>
              </a:rPr>
              <a:t>. Palmitico C16</a:t>
            </a:r>
          </a:p>
          <a:p>
            <a:pPr marL="342900" indent="-342900" eaLnBrk="1" hangingPunct="1">
              <a:defRPr/>
            </a:pPr>
            <a:r>
              <a:rPr lang="it-IT" sz="2000" dirty="0" err="1">
                <a:latin typeface="+mj-lt"/>
              </a:rPr>
              <a:t>Ac</a:t>
            </a:r>
            <a:r>
              <a:rPr lang="it-IT" sz="2000" dirty="0">
                <a:latin typeface="+mj-lt"/>
              </a:rPr>
              <a:t>. Oleico C18:1</a:t>
            </a:r>
          </a:p>
          <a:p>
            <a:pPr marL="342900" indent="-342900" eaLnBrk="1" hangingPunct="1">
              <a:defRPr/>
            </a:pPr>
            <a:r>
              <a:rPr lang="it-IT" sz="2000" dirty="0" err="1">
                <a:latin typeface="+mj-lt"/>
              </a:rPr>
              <a:t>Ac</a:t>
            </a:r>
            <a:r>
              <a:rPr lang="it-IT" sz="2000" dirty="0">
                <a:latin typeface="+mj-lt"/>
              </a:rPr>
              <a:t>. Linoleico C18:2</a:t>
            </a:r>
          </a:p>
          <a:p>
            <a:pPr marL="342900" indent="-342900" eaLnBrk="1" hangingPunct="1">
              <a:defRPr/>
            </a:pPr>
            <a:endParaRPr lang="it-IT" sz="2000" dirty="0">
              <a:latin typeface="+mj-lt"/>
            </a:endParaRPr>
          </a:p>
        </p:txBody>
      </p:sp>
      <p:sp>
        <p:nvSpPr>
          <p:cNvPr id="6"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smtClean="0">
                <a:latin typeface="+mn-lt"/>
              </a:rPr>
              <a:t>GLICERIDI (TAG DAG)</a:t>
            </a:r>
            <a:endParaRPr lang="it-IT" altLang="en-US" sz="3200" dirty="0">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5"/>
          <p:cNvSpPr txBox="1">
            <a:spLocks noChangeArrowheads="1"/>
          </p:cNvSpPr>
          <p:nvPr/>
        </p:nvSpPr>
        <p:spPr bwMode="auto">
          <a:xfrm>
            <a:off x="890588" y="1465687"/>
            <a:ext cx="8135937" cy="1323975"/>
          </a:xfrm>
          <a:prstGeom prst="rect">
            <a:avLst/>
          </a:prstGeom>
          <a:noFill/>
          <a:ln w="9525">
            <a:noFill/>
            <a:miter lim="800000"/>
            <a:headEnd/>
            <a:tailEnd/>
          </a:ln>
        </p:spPr>
        <p:txBody>
          <a:bodyPr>
            <a:spAutoFit/>
          </a:bodyPr>
          <a:lstStyle/>
          <a:p>
            <a:pPr eaLnBrk="1" hangingPunct="1">
              <a:defRPr/>
            </a:pPr>
            <a:r>
              <a:rPr lang="it-IT" sz="2000" dirty="0">
                <a:latin typeface="+mj-lt"/>
              </a:rPr>
              <a:t>In funzione della distribuzione degli acidi grassi sulla molecola i trigliceridi possono avere proprietà ottiche (centro di asimmetria - Carbonio chirale)</a:t>
            </a:r>
          </a:p>
          <a:p>
            <a:pPr eaLnBrk="1" hangingPunct="1">
              <a:defRPr/>
            </a:pPr>
            <a:endParaRPr lang="it-IT" sz="2000" dirty="0">
              <a:latin typeface="+mj-lt"/>
            </a:endParaRPr>
          </a:p>
          <a:p>
            <a:pPr eaLnBrk="1" hangingPunct="1">
              <a:defRPr/>
            </a:pPr>
            <a:endParaRPr lang="it-IT" sz="2000" dirty="0">
              <a:latin typeface="+mj-lt"/>
            </a:endParaRPr>
          </a:p>
        </p:txBody>
      </p:sp>
      <p:sp>
        <p:nvSpPr>
          <p:cNvPr id="36868" name="Text Box 8"/>
          <p:cNvSpPr txBox="1">
            <a:spLocks noChangeArrowheads="1"/>
          </p:cNvSpPr>
          <p:nvPr/>
        </p:nvSpPr>
        <p:spPr bwMode="auto">
          <a:xfrm>
            <a:off x="2116139" y="5100639"/>
            <a:ext cx="2936875" cy="923925"/>
          </a:xfrm>
          <a:prstGeom prst="rect">
            <a:avLst/>
          </a:prstGeom>
          <a:solidFill>
            <a:schemeClr val="bg1"/>
          </a:solidFill>
          <a:ln w="9525">
            <a:noFill/>
            <a:miter lim="800000"/>
            <a:headEnd/>
            <a:tailEnd/>
          </a:ln>
        </p:spPr>
        <p:txBody>
          <a:bodyPr wrap="none">
            <a:spAutoFit/>
          </a:bodyPr>
          <a:lstStyle/>
          <a:p>
            <a:pPr eaLnBrk="1" hangingPunct="1">
              <a:defRPr/>
            </a:pPr>
            <a:r>
              <a:rPr lang="it-IT" dirty="0">
                <a:latin typeface="+mj-lt"/>
              </a:rPr>
              <a:t>Proiezione di Fisher</a:t>
            </a:r>
          </a:p>
          <a:p>
            <a:pPr eaLnBrk="1" hangingPunct="1">
              <a:defRPr/>
            </a:pPr>
            <a:r>
              <a:rPr lang="it-IT" dirty="0">
                <a:latin typeface="+mj-lt"/>
              </a:rPr>
              <a:t>L-glicerolo</a:t>
            </a:r>
          </a:p>
          <a:p>
            <a:pPr eaLnBrk="1" hangingPunct="1">
              <a:defRPr/>
            </a:pPr>
            <a:r>
              <a:rPr lang="it-IT" dirty="0" err="1">
                <a:solidFill>
                  <a:srgbClr val="FF0000"/>
                </a:solidFill>
                <a:latin typeface="+mj-lt"/>
              </a:rPr>
              <a:t>sn</a:t>
            </a:r>
            <a:r>
              <a:rPr lang="it-IT" dirty="0">
                <a:solidFill>
                  <a:srgbClr val="FF0000"/>
                </a:solidFill>
                <a:latin typeface="+mj-lt"/>
              </a:rPr>
              <a:t>= </a:t>
            </a:r>
            <a:r>
              <a:rPr lang="it-IT" dirty="0" err="1">
                <a:solidFill>
                  <a:srgbClr val="FF0000"/>
                </a:solidFill>
                <a:latin typeface="+mj-lt"/>
              </a:rPr>
              <a:t>stereospecific</a:t>
            </a:r>
            <a:r>
              <a:rPr lang="it-IT" dirty="0">
                <a:solidFill>
                  <a:srgbClr val="FF0000"/>
                </a:solidFill>
                <a:latin typeface="+mj-lt"/>
              </a:rPr>
              <a:t> </a:t>
            </a:r>
            <a:r>
              <a:rPr lang="it-IT" dirty="0" err="1">
                <a:solidFill>
                  <a:srgbClr val="FF0000"/>
                </a:solidFill>
                <a:latin typeface="+mj-lt"/>
              </a:rPr>
              <a:t>numbering</a:t>
            </a:r>
            <a:endParaRPr lang="it-IT" dirty="0">
              <a:solidFill>
                <a:srgbClr val="FF0000"/>
              </a:solidFill>
              <a:latin typeface="+mj-lt"/>
            </a:endParaRPr>
          </a:p>
        </p:txBody>
      </p:sp>
      <p:sp>
        <p:nvSpPr>
          <p:cNvPr id="36869" name="Text Box 9"/>
          <p:cNvSpPr txBox="1">
            <a:spLocks noChangeArrowheads="1"/>
          </p:cNvSpPr>
          <p:nvPr/>
        </p:nvSpPr>
        <p:spPr bwMode="auto">
          <a:xfrm>
            <a:off x="5951538" y="3181351"/>
            <a:ext cx="4716462" cy="1616075"/>
          </a:xfrm>
          <a:prstGeom prst="rect">
            <a:avLst/>
          </a:prstGeom>
          <a:noFill/>
          <a:ln w="9525">
            <a:noFill/>
            <a:miter lim="800000"/>
            <a:headEnd/>
            <a:tailEnd/>
          </a:ln>
        </p:spPr>
        <p:txBody>
          <a:bodyPr>
            <a:spAutoFit/>
          </a:bodyPr>
          <a:lstStyle/>
          <a:p>
            <a:pPr eaLnBrk="1" hangingPunct="1">
              <a:defRPr/>
            </a:pPr>
            <a:r>
              <a:rPr lang="it-IT" sz="2000">
                <a:latin typeface="+mj-lt"/>
              </a:rPr>
              <a:t>Es:	</a:t>
            </a:r>
            <a:r>
              <a:rPr lang="it-IT" sz="2000">
                <a:solidFill>
                  <a:srgbClr val="FF0000"/>
                </a:solidFill>
                <a:latin typeface="+mj-lt"/>
              </a:rPr>
              <a:t>sn</a:t>
            </a:r>
            <a:r>
              <a:rPr lang="it-IT" sz="2000">
                <a:latin typeface="+mj-lt"/>
              </a:rPr>
              <a:t>-POS</a:t>
            </a:r>
          </a:p>
          <a:p>
            <a:pPr eaLnBrk="1" hangingPunct="1">
              <a:defRPr/>
            </a:pPr>
            <a:r>
              <a:rPr lang="it-IT" sz="2000">
                <a:latin typeface="+mj-lt"/>
              </a:rPr>
              <a:t>	</a:t>
            </a:r>
            <a:r>
              <a:rPr lang="it-IT" sz="2000">
                <a:solidFill>
                  <a:srgbClr val="FF0000"/>
                </a:solidFill>
                <a:latin typeface="+mj-lt"/>
              </a:rPr>
              <a:t>sn</a:t>
            </a:r>
            <a:r>
              <a:rPr lang="it-IT" sz="2000">
                <a:latin typeface="+mj-lt"/>
              </a:rPr>
              <a:t>-1-Palmito-2-oleo-3-stearina</a:t>
            </a:r>
          </a:p>
          <a:p>
            <a:pPr eaLnBrk="1" hangingPunct="1">
              <a:defRPr/>
            </a:pPr>
            <a:r>
              <a:rPr lang="it-IT" sz="2000">
                <a:latin typeface="+mj-lt"/>
              </a:rPr>
              <a:t>È possibile assegnare una configurazione </a:t>
            </a:r>
            <a:r>
              <a:rPr lang="it-IT" sz="2000" i="1">
                <a:latin typeface="+mj-lt"/>
              </a:rPr>
              <a:t>sn</a:t>
            </a:r>
            <a:r>
              <a:rPr lang="it-IT" sz="2000">
                <a:latin typeface="+mj-lt"/>
              </a:rPr>
              <a:t> solo attraverso un'analisi chimica stereospecifica.</a:t>
            </a:r>
          </a:p>
        </p:txBody>
      </p:sp>
      <p:grpSp>
        <p:nvGrpSpPr>
          <p:cNvPr id="38921" name="Group 12"/>
          <p:cNvGrpSpPr>
            <a:grpSpLocks noChangeAspect="1"/>
          </p:cNvGrpSpPr>
          <p:nvPr/>
        </p:nvGrpSpPr>
        <p:grpSpPr bwMode="auto">
          <a:xfrm>
            <a:off x="2319338" y="3141663"/>
            <a:ext cx="2984500" cy="1746250"/>
            <a:chOff x="501" y="1979"/>
            <a:chExt cx="1880" cy="1100"/>
          </a:xfrm>
        </p:grpSpPr>
        <p:sp>
          <p:nvSpPr>
            <p:cNvPr id="36874" name="AutoShape 11"/>
            <p:cNvSpPr>
              <a:spLocks noChangeAspect="1" noChangeArrowheads="1" noTextEdit="1"/>
            </p:cNvSpPr>
            <p:nvPr/>
          </p:nvSpPr>
          <p:spPr bwMode="auto">
            <a:xfrm>
              <a:off x="521" y="1979"/>
              <a:ext cx="1860" cy="1100"/>
            </a:xfrm>
            <a:prstGeom prst="rect">
              <a:avLst/>
            </a:prstGeom>
            <a:noFill/>
            <a:ln w="9525">
              <a:noFill/>
              <a:miter lim="800000"/>
              <a:headEnd/>
              <a:tailEnd/>
            </a:ln>
          </p:spPr>
          <p:txBody>
            <a:bodyPr/>
            <a:lstStyle/>
            <a:p>
              <a:pPr eaLnBrk="1" hangingPunct="1">
                <a:defRPr/>
              </a:pPr>
              <a:endParaRPr lang="en-US">
                <a:latin typeface="+mj-lt"/>
              </a:endParaRPr>
            </a:p>
          </p:txBody>
        </p:sp>
        <p:sp>
          <p:nvSpPr>
            <p:cNvPr id="36875" name="Rectangle 13"/>
            <p:cNvSpPr>
              <a:spLocks noChangeArrowheads="1"/>
            </p:cNvSpPr>
            <p:nvPr/>
          </p:nvSpPr>
          <p:spPr bwMode="auto">
            <a:xfrm>
              <a:off x="940" y="2035"/>
              <a:ext cx="99"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C</a:t>
              </a:r>
              <a:endParaRPr lang="it-IT">
                <a:latin typeface="+mj-lt"/>
              </a:endParaRPr>
            </a:p>
          </p:txBody>
        </p:sp>
        <p:sp>
          <p:nvSpPr>
            <p:cNvPr id="36876" name="Rectangle 14"/>
            <p:cNvSpPr>
              <a:spLocks noChangeArrowheads="1"/>
            </p:cNvSpPr>
            <p:nvPr/>
          </p:nvSpPr>
          <p:spPr bwMode="auto">
            <a:xfrm>
              <a:off x="743" y="2035"/>
              <a:ext cx="116"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H</a:t>
              </a:r>
              <a:endParaRPr lang="it-IT">
                <a:latin typeface="+mj-lt"/>
              </a:endParaRPr>
            </a:p>
          </p:txBody>
        </p:sp>
        <p:sp>
          <p:nvSpPr>
            <p:cNvPr id="36877" name="Rectangle 15"/>
            <p:cNvSpPr>
              <a:spLocks noChangeArrowheads="1"/>
            </p:cNvSpPr>
            <p:nvPr/>
          </p:nvSpPr>
          <p:spPr bwMode="auto">
            <a:xfrm>
              <a:off x="886" y="2150"/>
              <a:ext cx="62" cy="145"/>
            </a:xfrm>
            <a:prstGeom prst="rect">
              <a:avLst/>
            </a:prstGeom>
            <a:noFill/>
            <a:ln w="9525">
              <a:noFill/>
              <a:miter lim="800000"/>
              <a:headEnd/>
              <a:tailEnd/>
            </a:ln>
          </p:spPr>
          <p:txBody>
            <a:bodyPr wrap="none" lIns="0" tIns="0" rIns="0" bIns="0">
              <a:spAutoFit/>
            </a:bodyPr>
            <a:lstStyle/>
            <a:p>
              <a:pPr eaLnBrk="1" hangingPunct="1">
                <a:defRPr/>
              </a:pPr>
              <a:r>
                <a:rPr lang="it-IT" sz="1500">
                  <a:solidFill>
                    <a:srgbClr val="000000"/>
                  </a:solidFill>
                  <a:latin typeface="+mj-lt"/>
                </a:rPr>
                <a:t>2</a:t>
              </a:r>
              <a:endParaRPr lang="it-IT">
                <a:latin typeface="+mj-lt"/>
              </a:endParaRPr>
            </a:p>
          </p:txBody>
        </p:sp>
        <p:sp>
          <p:nvSpPr>
            <p:cNvPr id="36878" name="Line 16"/>
            <p:cNvSpPr>
              <a:spLocks noChangeShapeType="1"/>
            </p:cNvSpPr>
            <p:nvPr/>
          </p:nvSpPr>
          <p:spPr bwMode="auto">
            <a:xfrm>
              <a:off x="1048" y="2220"/>
              <a:ext cx="1" cy="209"/>
            </a:xfrm>
            <a:prstGeom prst="line">
              <a:avLst/>
            </a:prstGeom>
            <a:noFill/>
            <a:ln w="15875">
              <a:solidFill>
                <a:srgbClr val="000000"/>
              </a:solidFill>
              <a:round/>
              <a:headEnd/>
              <a:tailEnd/>
            </a:ln>
          </p:spPr>
          <p:txBody>
            <a:bodyPr/>
            <a:lstStyle/>
            <a:p>
              <a:pPr eaLnBrk="1" hangingPunct="1">
                <a:defRPr/>
              </a:pPr>
              <a:endParaRPr lang="en-US">
                <a:latin typeface="+mj-lt"/>
              </a:endParaRPr>
            </a:p>
          </p:txBody>
        </p:sp>
        <p:sp>
          <p:nvSpPr>
            <p:cNvPr id="36879" name="Rectangle 17"/>
            <p:cNvSpPr>
              <a:spLocks noChangeArrowheads="1"/>
            </p:cNvSpPr>
            <p:nvPr/>
          </p:nvSpPr>
          <p:spPr bwMode="auto">
            <a:xfrm>
              <a:off x="1240" y="2337"/>
              <a:ext cx="116"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H</a:t>
              </a:r>
              <a:endParaRPr lang="it-IT">
                <a:latin typeface="+mj-lt"/>
              </a:endParaRPr>
            </a:p>
          </p:txBody>
        </p:sp>
        <p:sp>
          <p:nvSpPr>
            <p:cNvPr id="36880" name="Freeform 18"/>
            <p:cNvSpPr>
              <a:spLocks/>
            </p:cNvSpPr>
            <p:nvPr/>
          </p:nvSpPr>
          <p:spPr bwMode="auto">
            <a:xfrm>
              <a:off x="1048" y="2405"/>
              <a:ext cx="213" cy="49"/>
            </a:xfrm>
            <a:custGeom>
              <a:avLst/>
              <a:gdLst>
                <a:gd name="T0" fmla="*/ 0 w 213"/>
                <a:gd name="T1" fmla="*/ 20 h 49"/>
                <a:gd name="T2" fmla="*/ 0 w 213"/>
                <a:gd name="T3" fmla="*/ 29 h 49"/>
                <a:gd name="T4" fmla="*/ 213 w 213"/>
                <a:gd name="T5" fmla="*/ 49 h 49"/>
                <a:gd name="T6" fmla="*/ 213 w 213"/>
                <a:gd name="T7" fmla="*/ 24 h 49"/>
                <a:gd name="T8" fmla="*/ 213 w 213"/>
                <a:gd name="T9" fmla="*/ 0 h 49"/>
                <a:gd name="T10" fmla="*/ 0 w 213"/>
                <a:gd name="T11" fmla="*/ 20 h 49"/>
                <a:gd name="T12" fmla="*/ 0 60000 65536"/>
                <a:gd name="T13" fmla="*/ 0 60000 65536"/>
                <a:gd name="T14" fmla="*/ 0 60000 65536"/>
                <a:gd name="T15" fmla="*/ 0 60000 65536"/>
                <a:gd name="T16" fmla="*/ 0 60000 65536"/>
                <a:gd name="T17" fmla="*/ 0 60000 65536"/>
                <a:gd name="T18" fmla="*/ 0 w 213"/>
                <a:gd name="T19" fmla="*/ 0 h 49"/>
                <a:gd name="T20" fmla="*/ 213 w 21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213" h="49">
                  <a:moveTo>
                    <a:pt x="0" y="20"/>
                  </a:moveTo>
                  <a:lnTo>
                    <a:pt x="0" y="29"/>
                  </a:lnTo>
                  <a:lnTo>
                    <a:pt x="213" y="49"/>
                  </a:lnTo>
                  <a:lnTo>
                    <a:pt x="213" y="24"/>
                  </a:lnTo>
                  <a:lnTo>
                    <a:pt x="213" y="0"/>
                  </a:lnTo>
                  <a:lnTo>
                    <a:pt x="0" y="20"/>
                  </a:lnTo>
                  <a:close/>
                </a:path>
              </a:pathLst>
            </a:custGeom>
            <a:solidFill>
              <a:srgbClr val="00007A"/>
            </a:solidFill>
            <a:ln w="1588">
              <a:solidFill>
                <a:srgbClr val="000000"/>
              </a:solidFill>
              <a:prstDash val="solid"/>
              <a:round/>
              <a:headEnd/>
              <a:tailEnd/>
            </a:ln>
          </p:spPr>
          <p:txBody>
            <a:bodyPr/>
            <a:lstStyle/>
            <a:p>
              <a:pPr eaLnBrk="1" hangingPunct="1">
                <a:defRPr/>
              </a:pPr>
              <a:endParaRPr lang="en-US">
                <a:latin typeface="+mj-lt"/>
              </a:endParaRPr>
            </a:p>
          </p:txBody>
        </p:sp>
        <p:sp>
          <p:nvSpPr>
            <p:cNvPr id="36881" name="Rectangle 19"/>
            <p:cNvSpPr>
              <a:spLocks noChangeArrowheads="1"/>
            </p:cNvSpPr>
            <p:nvPr/>
          </p:nvSpPr>
          <p:spPr bwMode="auto">
            <a:xfrm>
              <a:off x="633" y="2335"/>
              <a:ext cx="123"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O</a:t>
              </a:r>
              <a:endParaRPr lang="it-IT">
                <a:latin typeface="+mj-lt"/>
              </a:endParaRPr>
            </a:p>
          </p:txBody>
        </p:sp>
        <p:sp>
          <p:nvSpPr>
            <p:cNvPr id="36882" name="Rectangle 20"/>
            <p:cNvSpPr>
              <a:spLocks noChangeArrowheads="1"/>
            </p:cNvSpPr>
            <p:nvPr/>
          </p:nvSpPr>
          <p:spPr bwMode="auto">
            <a:xfrm>
              <a:off x="501" y="2335"/>
              <a:ext cx="116"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H</a:t>
              </a:r>
              <a:endParaRPr lang="it-IT">
                <a:latin typeface="+mj-lt"/>
              </a:endParaRPr>
            </a:p>
          </p:txBody>
        </p:sp>
        <p:sp>
          <p:nvSpPr>
            <p:cNvPr id="36883" name="Freeform 21"/>
            <p:cNvSpPr>
              <a:spLocks/>
            </p:cNvSpPr>
            <p:nvPr/>
          </p:nvSpPr>
          <p:spPr bwMode="auto">
            <a:xfrm>
              <a:off x="839" y="2403"/>
              <a:ext cx="209" cy="49"/>
            </a:xfrm>
            <a:custGeom>
              <a:avLst/>
              <a:gdLst>
                <a:gd name="T0" fmla="*/ 209 w 209"/>
                <a:gd name="T1" fmla="*/ 31 h 49"/>
                <a:gd name="T2" fmla="*/ 209 w 209"/>
                <a:gd name="T3" fmla="*/ 22 h 49"/>
                <a:gd name="T4" fmla="*/ 0 w 209"/>
                <a:gd name="T5" fmla="*/ 0 h 49"/>
                <a:gd name="T6" fmla="*/ 0 w 209"/>
                <a:gd name="T7" fmla="*/ 25 h 49"/>
                <a:gd name="T8" fmla="*/ 0 w 209"/>
                <a:gd name="T9" fmla="*/ 49 h 49"/>
                <a:gd name="T10" fmla="*/ 209 w 209"/>
                <a:gd name="T11" fmla="*/ 31 h 49"/>
                <a:gd name="T12" fmla="*/ 0 60000 65536"/>
                <a:gd name="T13" fmla="*/ 0 60000 65536"/>
                <a:gd name="T14" fmla="*/ 0 60000 65536"/>
                <a:gd name="T15" fmla="*/ 0 60000 65536"/>
                <a:gd name="T16" fmla="*/ 0 60000 65536"/>
                <a:gd name="T17" fmla="*/ 0 60000 65536"/>
                <a:gd name="T18" fmla="*/ 0 w 209"/>
                <a:gd name="T19" fmla="*/ 0 h 49"/>
                <a:gd name="T20" fmla="*/ 209 w 20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209" h="49">
                  <a:moveTo>
                    <a:pt x="209" y="31"/>
                  </a:moveTo>
                  <a:lnTo>
                    <a:pt x="209" y="22"/>
                  </a:lnTo>
                  <a:lnTo>
                    <a:pt x="0" y="0"/>
                  </a:lnTo>
                  <a:lnTo>
                    <a:pt x="0" y="25"/>
                  </a:lnTo>
                  <a:lnTo>
                    <a:pt x="0" y="49"/>
                  </a:lnTo>
                  <a:lnTo>
                    <a:pt x="209" y="31"/>
                  </a:lnTo>
                  <a:close/>
                </a:path>
              </a:pathLst>
            </a:custGeom>
            <a:solidFill>
              <a:srgbClr val="00007A"/>
            </a:solidFill>
            <a:ln w="1588">
              <a:solidFill>
                <a:srgbClr val="000000"/>
              </a:solidFill>
              <a:prstDash val="solid"/>
              <a:round/>
              <a:headEnd/>
              <a:tailEnd/>
            </a:ln>
          </p:spPr>
          <p:txBody>
            <a:bodyPr/>
            <a:lstStyle/>
            <a:p>
              <a:pPr eaLnBrk="1" hangingPunct="1">
                <a:defRPr/>
              </a:pPr>
              <a:endParaRPr lang="en-US">
                <a:latin typeface="+mj-lt"/>
              </a:endParaRPr>
            </a:p>
          </p:txBody>
        </p:sp>
        <p:sp>
          <p:nvSpPr>
            <p:cNvPr id="36884" name="Rectangle 22"/>
            <p:cNvSpPr>
              <a:spLocks noChangeArrowheads="1"/>
            </p:cNvSpPr>
            <p:nvPr/>
          </p:nvSpPr>
          <p:spPr bwMode="auto">
            <a:xfrm>
              <a:off x="940" y="2639"/>
              <a:ext cx="99"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C</a:t>
              </a:r>
              <a:endParaRPr lang="it-IT">
                <a:latin typeface="+mj-lt"/>
              </a:endParaRPr>
            </a:p>
          </p:txBody>
        </p:sp>
        <p:sp>
          <p:nvSpPr>
            <p:cNvPr id="36885" name="Rectangle 23"/>
            <p:cNvSpPr>
              <a:spLocks noChangeArrowheads="1"/>
            </p:cNvSpPr>
            <p:nvPr/>
          </p:nvSpPr>
          <p:spPr bwMode="auto">
            <a:xfrm>
              <a:off x="940" y="2802"/>
              <a:ext cx="116"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H</a:t>
              </a:r>
              <a:endParaRPr lang="it-IT">
                <a:latin typeface="+mj-lt"/>
              </a:endParaRPr>
            </a:p>
          </p:txBody>
        </p:sp>
        <p:sp>
          <p:nvSpPr>
            <p:cNvPr id="36886" name="Rectangle 24"/>
            <p:cNvSpPr>
              <a:spLocks noChangeArrowheads="1"/>
            </p:cNvSpPr>
            <p:nvPr/>
          </p:nvSpPr>
          <p:spPr bwMode="auto">
            <a:xfrm>
              <a:off x="1083" y="2917"/>
              <a:ext cx="62" cy="145"/>
            </a:xfrm>
            <a:prstGeom prst="rect">
              <a:avLst/>
            </a:prstGeom>
            <a:noFill/>
            <a:ln w="9525">
              <a:noFill/>
              <a:miter lim="800000"/>
              <a:headEnd/>
              <a:tailEnd/>
            </a:ln>
          </p:spPr>
          <p:txBody>
            <a:bodyPr wrap="none" lIns="0" tIns="0" rIns="0" bIns="0">
              <a:spAutoFit/>
            </a:bodyPr>
            <a:lstStyle/>
            <a:p>
              <a:pPr eaLnBrk="1" hangingPunct="1">
                <a:defRPr/>
              </a:pPr>
              <a:r>
                <a:rPr lang="it-IT" sz="1500">
                  <a:solidFill>
                    <a:srgbClr val="000000"/>
                  </a:solidFill>
                  <a:latin typeface="+mj-lt"/>
                </a:rPr>
                <a:t>2</a:t>
              </a:r>
              <a:endParaRPr lang="it-IT">
                <a:latin typeface="+mj-lt"/>
              </a:endParaRPr>
            </a:p>
          </p:txBody>
        </p:sp>
        <p:sp>
          <p:nvSpPr>
            <p:cNvPr id="36887" name="Line 25"/>
            <p:cNvSpPr>
              <a:spLocks noChangeShapeType="1"/>
            </p:cNvSpPr>
            <p:nvPr/>
          </p:nvSpPr>
          <p:spPr bwMode="auto">
            <a:xfrm flipH="1">
              <a:off x="1047" y="2429"/>
              <a:ext cx="1" cy="211"/>
            </a:xfrm>
            <a:prstGeom prst="line">
              <a:avLst/>
            </a:prstGeom>
            <a:noFill/>
            <a:ln w="15875">
              <a:solidFill>
                <a:srgbClr val="000000"/>
              </a:solidFill>
              <a:round/>
              <a:headEnd/>
              <a:tailEnd/>
            </a:ln>
          </p:spPr>
          <p:txBody>
            <a:bodyPr/>
            <a:lstStyle/>
            <a:p>
              <a:pPr eaLnBrk="1" hangingPunct="1">
                <a:defRPr/>
              </a:pPr>
              <a:endParaRPr lang="en-US">
                <a:latin typeface="+mj-lt"/>
              </a:endParaRPr>
            </a:p>
          </p:txBody>
        </p:sp>
        <p:sp>
          <p:nvSpPr>
            <p:cNvPr id="36888" name="Rectangle 26"/>
            <p:cNvSpPr>
              <a:spLocks noChangeArrowheads="1"/>
            </p:cNvSpPr>
            <p:nvPr/>
          </p:nvSpPr>
          <p:spPr bwMode="auto">
            <a:xfrm>
              <a:off x="1236" y="2035"/>
              <a:ext cx="123"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O</a:t>
              </a:r>
              <a:endParaRPr lang="it-IT">
                <a:latin typeface="+mj-lt"/>
              </a:endParaRPr>
            </a:p>
          </p:txBody>
        </p:sp>
        <p:sp>
          <p:nvSpPr>
            <p:cNvPr id="36889" name="Rectangle 27"/>
            <p:cNvSpPr>
              <a:spLocks noChangeArrowheads="1"/>
            </p:cNvSpPr>
            <p:nvPr/>
          </p:nvSpPr>
          <p:spPr bwMode="auto">
            <a:xfrm>
              <a:off x="1378" y="2035"/>
              <a:ext cx="116"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H</a:t>
              </a:r>
              <a:endParaRPr lang="it-IT">
                <a:latin typeface="+mj-lt"/>
              </a:endParaRPr>
            </a:p>
          </p:txBody>
        </p:sp>
        <p:sp>
          <p:nvSpPr>
            <p:cNvPr id="36890" name="Line 28"/>
            <p:cNvSpPr>
              <a:spLocks noChangeShapeType="1"/>
            </p:cNvSpPr>
            <p:nvPr/>
          </p:nvSpPr>
          <p:spPr bwMode="auto">
            <a:xfrm>
              <a:off x="1132" y="2127"/>
              <a:ext cx="126" cy="1"/>
            </a:xfrm>
            <a:prstGeom prst="line">
              <a:avLst/>
            </a:prstGeom>
            <a:noFill/>
            <a:ln w="15875">
              <a:solidFill>
                <a:srgbClr val="000000"/>
              </a:solidFill>
              <a:round/>
              <a:headEnd/>
              <a:tailEnd/>
            </a:ln>
          </p:spPr>
          <p:txBody>
            <a:bodyPr/>
            <a:lstStyle/>
            <a:p>
              <a:pPr eaLnBrk="1" hangingPunct="1">
                <a:defRPr/>
              </a:pPr>
              <a:endParaRPr lang="en-US">
                <a:latin typeface="+mj-lt"/>
              </a:endParaRPr>
            </a:p>
          </p:txBody>
        </p:sp>
        <p:sp>
          <p:nvSpPr>
            <p:cNvPr id="36891" name="Rectangle 29"/>
            <p:cNvSpPr>
              <a:spLocks noChangeArrowheads="1"/>
            </p:cNvSpPr>
            <p:nvPr/>
          </p:nvSpPr>
          <p:spPr bwMode="auto">
            <a:xfrm>
              <a:off x="1233" y="2639"/>
              <a:ext cx="123"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O</a:t>
              </a:r>
              <a:endParaRPr lang="it-IT">
                <a:latin typeface="+mj-lt"/>
              </a:endParaRPr>
            </a:p>
          </p:txBody>
        </p:sp>
        <p:sp>
          <p:nvSpPr>
            <p:cNvPr id="36892" name="Rectangle 30"/>
            <p:cNvSpPr>
              <a:spLocks noChangeArrowheads="1"/>
            </p:cNvSpPr>
            <p:nvPr/>
          </p:nvSpPr>
          <p:spPr bwMode="auto">
            <a:xfrm>
              <a:off x="1375" y="2639"/>
              <a:ext cx="116" cy="223"/>
            </a:xfrm>
            <a:prstGeom prst="rect">
              <a:avLst/>
            </a:prstGeom>
            <a:noFill/>
            <a:ln w="9525">
              <a:noFill/>
              <a:miter lim="800000"/>
              <a:headEnd/>
              <a:tailEnd/>
            </a:ln>
          </p:spPr>
          <p:txBody>
            <a:bodyPr wrap="none" lIns="0" tIns="0" rIns="0" bIns="0">
              <a:spAutoFit/>
            </a:bodyPr>
            <a:lstStyle/>
            <a:p>
              <a:pPr eaLnBrk="1" hangingPunct="1">
                <a:defRPr/>
              </a:pPr>
              <a:r>
                <a:rPr lang="it-IT" sz="2300">
                  <a:solidFill>
                    <a:srgbClr val="000000"/>
                  </a:solidFill>
                  <a:latin typeface="+mj-lt"/>
                </a:rPr>
                <a:t>H</a:t>
              </a:r>
              <a:endParaRPr lang="it-IT">
                <a:latin typeface="+mj-lt"/>
              </a:endParaRPr>
            </a:p>
          </p:txBody>
        </p:sp>
        <p:sp>
          <p:nvSpPr>
            <p:cNvPr id="36893" name="Line 31"/>
            <p:cNvSpPr>
              <a:spLocks noChangeShapeType="1"/>
            </p:cNvSpPr>
            <p:nvPr/>
          </p:nvSpPr>
          <p:spPr bwMode="auto">
            <a:xfrm>
              <a:off x="1134" y="2731"/>
              <a:ext cx="121" cy="1"/>
            </a:xfrm>
            <a:prstGeom prst="line">
              <a:avLst/>
            </a:prstGeom>
            <a:noFill/>
            <a:ln w="15875">
              <a:solidFill>
                <a:srgbClr val="000000"/>
              </a:solidFill>
              <a:round/>
              <a:headEnd/>
              <a:tailEnd/>
            </a:ln>
          </p:spPr>
          <p:txBody>
            <a:bodyPr/>
            <a:lstStyle/>
            <a:p>
              <a:pPr eaLnBrk="1" hangingPunct="1">
                <a:defRPr/>
              </a:pPr>
              <a:endParaRPr lang="en-US">
                <a:latin typeface="+mj-lt"/>
              </a:endParaRPr>
            </a:p>
          </p:txBody>
        </p:sp>
        <p:sp>
          <p:nvSpPr>
            <p:cNvPr id="36894" name="Rectangle 32"/>
            <p:cNvSpPr>
              <a:spLocks noChangeArrowheads="1"/>
            </p:cNvSpPr>
            <p:nvPr/>
          </p:nvSpPr>
          <p:spPr bwMode="auto">
            <a:xfrm>
              <a:off x="1970" y="1979"/>
              <a:ext cx="387" cy="238"/>
            </a:xfrm>
            <a:prstGeom prst="rect">
              <a:avLst/>
            </a:prstGeom>
            <a:solidFill>
              <a:srgbClr val="00007A"/>
            </a:solidFill>
            <a:ln w="0">
              <a:solidFill>
                <a:srgbClr val="000000"/>
              </a:solidFill>
              <a:miter lim="800000"/>
              <a:headEnd/>
              <a:tailEnd/>
            </a:ln>
          </p:spPr>
          <p:txBody>
            <a:bodyPr/>
            <a:lstStyle/>
            <a:p>
              <a:pPr eaLnBrk="1" hangingPunct="1">
                <a:defRPr/>
              </a:pPr>
              <a:endParaRPr lang="it-IT">
                <a:latin typeface="+mj-lt"/>
              </a:endParaRPr>
            </a:p>
          </p:txBody>
        </p:sp>
        <p:sp>
          <p:nvSpPr>
            <p:cNvPr id="36895" name="Rectangle 33"/>
            <p:cNvSpPr>
              <a:spLocks noChangeArrowheads="1"/>
            </p:cNvSpPr>
            <p:nvPr/>
          </p:nvSpPr>
          <p:spPr bwMode="auto">
            <a:xfrm>
              <a:off x="1980" y="1990"/>
              <a:ext cx="321" cy="223"/>
            </a:xfrm>
            <a:prstGeom prst="rect">
              <a:avLst/>
            </a:prstGeom>
            <a:noFill/>
            <a:ln w="9525">
              <a:noFill/>
              <a:miter lim="800000"/>
              <a:headEnd/>
              <a:tailEnd/>
            </a:ln>
          </p:spPr>
          <p:txBody>
            <a:bodyPr wrap="none" lIns="0" tIns="0" rIns="0" bIns="0">
              <a:spAutoFit/>
            </a:bodyPr>
            <a:lstStyle/>
            <a:p>
              <a:pPr eaLnBrk="1" hangingPunct="1">
                <a:defRPr/>
              </a:pPr>
              <a:r>
                <a:rPr lang="it-IT" sz="2300">
                  <a:solidFill>
                    <a:schemeClr val="bg1"/>
                  </a:solidFill>
                  <a:latin typeface="+mj-lt"/>
                </a:rPr>
                <a:t>sn-1</a:t>
              </a:r>
              <a:endParaRPr lang="it-IT">
                <a:solidFill>
                  <a:schemeClr val="bg1"/>
                </a:solidFill>
                <a:latin typeface="+mj-lt"/>
              </a:endParaRPr>
            </a:p>
          </p:txBody>
        </p:sp>
        <p:sp>
          <p:nvSpPr>
            <p:cNvPr id="36896" name="Rectangle 34"/>
            <p:cNvSpPr>
              <a:spLocks noChangeArrowheads="1"/>
            </p:cNvSpPr>
            <p:nvPr/>
          </p:nvSpPr>
          <p:spPr bwMode="auto">
            <a:xfrm>
              <a:off x="1970" y="2333"/>
              <a:ext cx="387" cy="238"/>
            </a:xfrm>
            <a:prstGeom prst="rect">
              <a:avLst/>
            </a:prstGeom>
            <a:solidFill>
              <a:srgbClr val="00007A"/>
            </a:solidFill>
            <a:ln w="0">
              <a:solidFill>
                <a:srgbClr val="000000"/>
              </a:solidFill>
              <a:miter lim="800000"/>
              <a:headEnd/>
              <a:tailEnd/>
            </a:ln>
          </p:spPr>
          <p:txBody>
            <a:bodyPr/>
            <a:lstStyle/>
            <a:p>
              <a:pPr eaLnBrk="1" hangingPunct="1">
                <a:defRPr/>
              </a:pPr>
              <a:endParaRPr lang="it-IT">
                <a:latin typeface="+mj-lt"/>
              </a:endParaRPr>
            </a:p>
          </p:txBody>
        </p:sp>
        <p:sp>
          <p:nvSpPr>
            <p:cNvPr id="36897" name="Rectangle 35"/>
            <p:cNvSpPr>
              <a:spLocks noChangeArrowheads="1"/>
            </p:cNvSpPr>
            <p:nvPr/>
          </p:nvSpPr>
          <p:spPr bwMode="auto">
            <a:xfrm>
              <a:off x="1980" y="2344"/>
              <a:ext cx="321" cy="223"/>
            </a:xfrm>
            <a:prstGeom prst="rect">
              <a:avLst/>
            </a:prstGeom>
            <a:noFill/>
            <a:ln w="9525">
              <a:noFill/>
              <a:miter lim="800000"/>
              <a:headEnd/>
              <a:tailEnd/>
            </a:ln>
          </p:spPr>
          <p:txBody>
            <a:bodyPr wrap="none" lIns="0" tIns="0" rIns="0" bIns="0">
              <a:spAutoFit/>
            </a:bodyPr>
            <a:lstStyle/>
            <a:p>
              <a:pPr eaLnBrk="1" hangingPunct="1">
                <a:defRPr/>
              </a:pPr>
              <a:r>
                <a:rPr lang="it-IT" sz="2300">
                  <a:solidFill>
                    <a:schemeClr val="bg1"/>
                  </a:solidFill>
                  <a:latin typeface="+mj-lt"/>
                </a:rPr>
                <a:t>sn-2</a:t>
              </a:r>
              <a:endParaRPr lang="it-IT">
                <a:solidFill>
                  <a:schemeClr val="bg1"/>
                </a:solidFill>
                <a:latin typeface="+mj-lt"/>
              </a:endParaRPr>
            </a:p>
          </p:txBody>
        </p:sp>
        <p:sp>
          <p:nvSpPr>
            <p:cNvPr id="36898" name="Rectangle 36"/>
            <p:cNvSpPr>
              <a:spLocks noChangeArrowheads="1"/>
            </p:cNvSpPr>
            <p:nvPr/>
          </p:nvSpPr>
          <p:spPr bwMode="auto">
            <a:xfrm>
              <a:off x="1993" y="2745"/>
              <a:ext cx="387" cy="238"/>
            </a:xfrm>
            <a:prstGeom prst="rect">
              <a:avLst/>
            </a:prstGeom>
            <a:solidFill>
              <a:srgbClr val="00007A"/>
            </a:solidFill>
            <a:ln w="0">
              <a:solidFill>
                <a:srgbClr val="000000"/>
              </a:solidFill>
              <a:miter lim="800000"/>
              <a:headEnd/>
              <a:tailEnd/>
            </a:ln>
          </p:spPr>
          <p:txBody>
            <a:bodyPr/>
            <a:lstStyle/>
            <a:p>
              <a:pPr eaLnBrk="1" hangingPunct="1">
                <a:defRPr/>
              </a:pPr>
              <a:endParaRPr lang="it-IT">
                <a:latin typeface="+mj-lt"/>
              </a:endParaRPr>
            </a:p>
          </p:txBody>
        </p:sp>
        <p:sp>
          <p:nvSpPr>
            <p:cNvPr id="36899" name="Rectangle 37"/>
            <p:cNvSpPr>
              <a:spLocks noChangeArrowheads="1"/>
            </p:cNvSpPr>
            <p:nvPr/>
          </p:nvSpPr>
          <p:spPr bwMode="auto">
            <a:xfrm>
              <a:off x="2003" y="2756"/>
              <a:ext cx="321" cy="223"/>
            </a:xfrm>
            <a:prstGeom prst="rect">
              <a:avLst/>
            </a:prstGeom>
            <a:noFill/>
            <a:ln w="9525">
              <a:noFill/>
              <a:miter lim="800000"/>
              <a:headEnd/>
              <a:tailEnd/>
            </a:ln>
          </p:spPr>
          <p:txBody>
            <a:bodyPr wrap="none" lIns="0" tIns="0" rIns="0" bIns="0">
              <a:spAutoFit/>
            </a:bodyPr>
            <a:lstStyle/>
            <a:p>
              <a:pPr eaLnBrk="1" hangingPunct="1">
                <a:defRPr/>
              </a:pPr>
              <a:r>
                <a:rPr lang="it-IT" sz="2300">
                  <a:solidFill>
                    <a:schemeClr val="bg1"/>
                  </a:solidFill>
                  <a:latin typeface="+mj-lt"/>
                </a:rPr>
                <a:t>sn-3</a:t>
              </a:r>
              <a:endParaRPr lang="it-IT">
                <a:solidFill>
                  <a:schemeClr val="bg1"/>
                </a:solidFill>
                <a:latin typeface="+mj-lt"/>
              </a:endParaRPr>
            </a:p>
          </p:txBody>
        </p:sp>
      </p:grpSp>
      <p:sp>
        <p:nvSpPr>
          <p:cNvPr id="35"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smtClean="0">
                <a:latin typeface="+mn-lt"/>
              </a:rPr>
              <a:t>GLICERIDI (TAG DAG)</a:t>
            </a:r>
            <a:endParaRPr lang="it-IT" altLang="en-US" sz="3200" dirty="0">
              <a:latin typeface="+mn-lt"/>
            </a:endParaRPr>
          </a:p>
        </p:txBody>
      </p:sp>
      <p:sp>
        <p:nvSpPr>
          <p:cNvPr id="36" name="Rettangolo 3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407368" y="1268760"/>
            <a:ext cx="8135937" cy="1006475"/>
          </a:xfrm>
          <a:prstGeom prst="rect">
            <a:avLst/>
          </a:prstGeom>
          <a:noFill/>
          <a:ln w="9525">
            <a:noFill/>
            <a:miter lim="800000"/>
            <a:headEnd/>
            <a:tailEnd/>
          </a:ln>
        </p:spPr>
        <p:txBody>
          <a:bodyPr>
            <a:spAutoFit/>
          </a:bodyPr>
          <a:lstStyle/>
          <a:p>
            <a:pPr eaLnBrk="1" hangingPunct="1">
              <a:defRPr/>
            </a:pPr>
            <a:r>
              <a:rPr lang="it-IT" sz="2000" dirty="0">
                <a:latin typeface="+mj-lt"/>
              </a:rPr>
              <a:t>Il punto di fusione di un grasso edibile dipende dalla composizione della frazione </a:t>
            </a:r>
            <a:r>
              <a:rPr lang="it-IT" sz="2000" dirty="0" err="1">
                <a:latin typeface="+mj-lt"/>
              </a:rPr>
              <a:t>gliceridica</a:t>
            </a:r>
            <a:r>
              <a:rPr lang="it-IT" sz="2000" dirty="0">
                <a:latin typeface="+mj-lt"/>
              </a:rPr>
              <a:t>:</a:t>
            </a:r>
          </a:p>
          <a:p>
            <a:pPr eaLnBrk="1" hangingPunct="1">
              <a:defRPr/>
            </a:pPr>
            <a:endParaRPr lang="it-IT" sz="2000" dirty="0">
              <a:latin typeface="+mj-lt"/>
            </a:endParaRPr>
          </a:p>
        </p:txBody>
      </p:sp>
      <p:pic>
        <p:nvPicPr>
          <p:cNvPr id="37897" name="Picture 9" descr="Image result for melting points dietary fats"/>
          <p:cNvPicPr>
            <a:picLocks noChangeAspect="1" noChangeArrowheads="1"/>
          </p:cNvPicPr>
          <p:nvPr/>
        </p:nvPicPr>
        <p:blipFill>
          <a:blip r:embed="rId2"/>
          <a:srcRect/>
          <a:stretch>
            <a:fillRect/>
          </a:stretch>
        </p:blipFill>
        <p:spPr bwMode="auto">
          <a:xfrm>
            <a:off x="551384" y="2005207"/>
            <a:ext cx="5400600" cy="2621138"/>
          </a:xfrm>
          <a:prstGeom prst="rect">
            <a:avLst/>
          </a:prstGeom>
          <a:ln>
            <a:noFill/>
          </a:ln>
          <a:effectLst>
            <a:outerShdw blurRad="292100" dist="139700" dir="2700000" algn="tl" rotWithShape="0">
              <a:srgbClr val="333333">
                <a:alpha val="65000"/>
              </a:srgbClr>
            </a:outerShdw>
          </a:effectLst>
        </p:spPr>
      </p:pic>
      <p:sp>
        <p:nvSpPr>
          <p:cNvPr id="7" name="Rectangle 2"/>
          <p:cNvSpPr>
            <a:spLocks noGrp="1" noRot="1" noChangeArrowheads="1"/>
          </p:cNvSpPr>
          <p:nvPr>
            <p:ph type="title"/>
          </p:nvPr>
        </p:nvSpPr>
        <p:spPr>
          <a:xfrm>
            <a:off x="407368" y="228219"/>
            <a:ext cx="7972514" cy="1325563"/>
          </a:xfrm>
        </p:spPr>
        <p:txBody>
          <a:bodyPr/>
          <a:lstStyle/>
          <a:p>
            <a:pPr algn="l" eaLnBrk="1" hangingPunct="1"/>
            <a:r>
              <a:rPr lang="it-IT" altLang="en-US" sz="3200" dirty="0">
                <a:latin typeface="+mn-lt"/>
              </a:rPr>
              <a:t>GLICERIDI </a:t>
            </a:r>
            <a:r>
              <a:rPr lang="it-IT" altLang="en-US" sz="3200" dirty="0" smtClean="0">
                <a:latin typeface="+mn-lt"/>
              </a:rPr>
              <a:t>Proprietà chimico fisiche</a:t>
            </a:r>
            <a:endParaRPr lang="it-IT" altLang="en-US" sz="3200" dirty="0">
              <a:latin typeface="+mn-lt"/>
            </a:endParaRP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l="3125" t="23394"/>
          <a:stretch/>
        </p:blipFill>
        <p:spPr>
          <a:xfrm>
            <a:off x="5375920" y="3589512"/>
            <a:ext cx="6697688" cy="2976515"/>
          </a:xfrm>
          <a:prstGeom prst="rect">
            <a:avLst/>
          </a:prstGeom>
        </p:spPr>
      </p:pic>
    </p:spTree>
  </p:cSld>
  <p:clrMapOvr>
    <a:masterClrMapping/>
  </p:clrMapOvr>
  <p:transition>
    <p:cover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405367" y="1724026"/>
            <a:ext cx="8424862" cy="4216400"/>
          </a:xfrm>
          <a:prstGeom prst="rect">
            <a:avLst/>
          </a:prstGeom>
          <a:solidFill>
            <a:schemeClr val="bg1"/>
          </a:solidFill>
          <a:ln w="9525">
            <a:noFill/>
            <a:miter lim="800000"/>
            <a:headEnd/>
            <a:tailEnd/>
          </a:ln>
        </p:spPr>
        <p:txBody>
          <a:bodyPr>
            <a:spAutoFit/>
          </a:bodyPr>
          <a:lstStyle/>
          <a:p>
            <a:pPr marL="342900" indent="-342900" eaLnBrk="1" hangingPunct="1">
              <a:buFontTx/>
              <a:buAutoNum type="arabicPeriod"/>
              <a:defRPr/>
            </a:pPr>
            <a:r>
              <a:rPr lang="it-IT" sz="2000" dirty="0">
                <a:latin typeface="+mj-lt"/>
              </a:rPr>
              <a:t>PUNTO </a:t>
            </a:r>
            <a:r>
              <a:rPr lang="it-IT" sz="2000" dirty="0" smtClean="0">
                <a:latin typeface="+mj-lt"/>
              </a:rPr>
              <a:t>di fusione &gt; Aumenta </a:t>
            </a:r>
            <a:r>
              <a:rPr lang="it-IT" sz="2000" dirty="0">
                <a:latin typeface="+mj-lt"/>
              </a:rPr>
              <a:t>con l’allungarsi della catena</a:t>
            </a:r>
          </a:p>
          <a:p>
            <a:pPr marL="342900" indent="-342900" eaLnBrk="1" hangingPunct="1">
              <a:buFontTx/>
              <a:buAutoNum type="arabicPeriod"/>
              <a:defRPr/>
            </a:pPr>
            <a:endParaRPr lang="it-IT" sz="800" dirty="0">
              <a:latin typeface="+mj-lt"/>
            </a:endParaRPr>
          </a:p>
          <a:p>
            <a:pPr marL="342900" indent="-342900" eaLnBrk="1" hangingPunct="1">
              <a:buFontTx/>
              <a:buAutoNum type="arabicPeriod"/>
              <a:defRPr/>
            </a:pPr>
            <a:r>
              <a:rPr lang="it-IT" sz="2000" dirty="0">
                <a:latin typeface="+mj-lt"/>
              </a:rPr>
              <a:t>INDICE DI </a:t>
            </a:r>
            <a:r>
              <a:rPr lang="it-IT" sz="2000" dirty="0" smtClean="0">
                <a:latin typeface="+mj-lt"/>
              </a:rPr>
              <a:t>RIFRAZIONE &gt; E</a:t>
            </a:r>
            <a:r>
              <a:rPr lang="it-IT" sz="2000" dirty="0">
                <a:latin typeface="+mj-lt"/>
              </a:rPr>
              <a:t>’ proporzionale al grado di insaturazione</a:t>
            </a:r>
          </a:p>
          <a:p>
            <a:pPr marL="342900" indent="-342900" eaLnBrk="1" hangingPunct="1">
              <a:buFontTx/>
              <a:buAutoNum type="arabicPeriod"/>
              <a:defRPr/>
            </a:pPr>
            <a:endParaRPr lang="it-IT" sz="800" dirty="0">
              <a:latin typeface="+mj-lt"/>
            </a:endParaRPr>
          </a:p>
          <a:p>
            <a:pPr marL="342900" indent="-342900" eaLnBrk="1" hangingPunct="1">
              <a:buFontTx/>
              <a:buAutoNum type="arabicPeriod"/>
              <a:defRPr/>
            </a:pPr>
            <a:r>
              <a:rPr lang="it-IT" sz="2000" dirty="0">
                <a:solidFill>
                  <a:srgbClr val="FF0000"/>
                </a:solidFill>
                <a:latin typeface="+mj-lt"/>
              </a:rPr>
              <a:t>POLIMORFISMO&gt;E’ influenzato dalla temperatura e dalla velocità di raffreddamento e dipende dalla composizione </a:t>
            </a:r>
            <a:r>
              <a:rPr lang="it-IT" sz="2000" dirty="0" err="1">
                <a:solidFill>
                  <a:srgbClr val="FF0000"/>
                </a:solidFill>
                <a:latin typeface="+mj-lt"/>
              </a:rPr>
              <a:t>acidica</a:t>
            </a:r>
            <a:r>
              <a:rPr lang="it-IT" sz="2000" dirty="0">
                <a:solidFill>
                  <a:srgbClr val="FF0000"/>
                </a:solidFill>
                <a:latin typeface="+mj-lt"/>
              </a:rPr>
              <a:t> del trigliceride.</a:t>
            </a:r>
          </a:p>
          <a:p>
            <a:pPr marL="342900" indent="-342900" eaLnBrk="1" hangingPunct="1">
              <a:buFontTx/>
              <a:buAutoNum type="arabicPeriod"/>
              <a:defRPr/>
            </a:pPr>
            <a:endParaRPr lang="it-IT" sz="800" dirty="0">
              <a:solidFill>
                <a:srgbClr val="00FF00"/>
              </a:solidFill>
              <a:latin typeface="+mj-lt"/>
            </a:endParaRPr>
          </a:p>
          <a:p>
            <a:pPr marL="342900" indent="-342900" eaLnBrk="1" hangingPunct="1">
              <a:buFontTx/>
              <a:buAutoNum type="arabicPeriod"/>
              <a:defRPr/>
            </a:pPr>
            <a:r>
              <a:rPr lang="it-IT" sz="2000" dirty="0">
                <a:latin typeface="+mj-lt"/>
              </a:rPr>
              <a:t>DENSITA</a:t>
            </a:r>
            <a:r>
              <a:rPr lang="it-IT" sz="2000" dirty="0" smtClean="0">
                <a:latin typeface="+mj-lt"/>
              </a:rPr>
              <a:t>’ &gt; E</a:t>
            </a:r>
            <a:r>
              <a:rPr lang="it-IT" sz="2000" dirty="0">
                <a:latin typeface="+mj-lt"/>
              </a:rPr>
              <a:t>’ in relazione con il grado di insaturazione.</a:t>
            </a:r>
          </a:p>
          <a:p>
            <a:pPr marL="342900" indent="-342900" eaLnBrk="1" hangingPunct="1">
              <a:buFontTx/>
              <a:buAutoNum type="arabicPeriod"/>
              <a:defRPr/>
            </a:pPr>
            <a:endParaRPr lang="it-IT" sz="800" dirty="0">
              <a:latin typeface="+mj-lt"/>
            </a:endParaRPr>
          </a:p>
          <a:p>
            <a:pPr marL="342900" indent="-342900" eaLnBrk="1" hangingPunct="1">
              <a:buFontTx/>
              <a:buAutoNum type="arabicPeriod"/>
              <a:defRPr/>
            </a:pPr>
            <a:r>
              <a:rPr lang="it-IT" sz="2000" dirty="0">
                <a:latin typeface="+mj-lt"/>
              </a:rPr>
              <a:t>VISCOSITA</a:t>
            </a:r>
            <a:r>
              <a:rPr lang="it-IT" sz="2000" dirty="0" smtClean="0">
                <a:latin typeface="+mj-lt"/>
              </a:rPr>
              <a:t>’ &gt; E</a:t>
            </a:r>
            <a:r>
              <a:rPr lang="it-IT" sz="2000" dirty="0">
                <a:latin typeface="+mj-lt"/>
              </a:rPr>
              <a:t>’ funzione della lunghezza e del grado di insaturazione degli acidi grassi</a:t>
            </a:r>
          </a:p>
          <a:p>
            <a:pPr marL="342900" indent="-342900" eaLnBrk="1" hangingPunct="1">
              <a:buFontTx/>
              <a:buAutoNum type="arabicPeriod"/>
              <a:defRPr/>
            </a:pPr>
            <a:endParaRPr lang="it-IT" sz="800" dirty="0">
              <a:latin typeface="+mj-lt"/>
            </a:endParaRPr>
          </a:p>
          <a:p>
            <a:pPr marL="342900" indent="-342900" eaLnBrk="1" hangingPunct="1">
              <a:buFontTx/>
              <a:buAutoNum type="arabicPeriod"/>
              <a:defRPr/>
            </a:pPr>
            <a:r>
              <a:rPr lang="it-IT" sz="2000" dirty="0">
                <a:solidFill>
                  <a:srgbClr val="FF0000"/>
                </a:solidFill>
                <a:latin typeface="+mj-lt"/>
              </a:rPr>
              <a:t>NUMERO </a:t>
            </a:r>
            <a:r>
              <a:rPr lang="it-IT" sz="2000" dirty="0" err="1">
                <a:solidFill>
                  <a:srgbClr val="FF0000"/>
                </a:solidFill>
                <a:latin typeface="+mj-lt"/>
              </a:rPr>
              <a:t>DI</a:t>
            </a:r>
            <a:r>
              <a:rPr lang="it-IT" sz="2000" dirty="0">
                <a:solidFill>
                  <a:srgbClr val="FF0000"/>
                </a:solidFill>
                <a:latin typeface="+mj-lt"/>
              </a:rPr>
              <a:t> IODIO&gt;Relativo o assoluto, è una costante analitica che esprime l’insaturazione dell’olio (quando i doppi legami non sono coniugati).</a:t>
            </a:r>
          </a:p>
          <a:p>
            <a:pPr marL="342900" indent="-342900" eaLnBrk="1" hangingPunct="1">
              <a:buFontTx/>
              <a:buAutoNum type="arabicPeriod"/>
              <a:defRPr/>
            </a:pPr>
            <a:endParaRPr lang="it-IT" sz="800" dirty="0">
              <a:solidFill>
                <a:srgbClr val="FF00FF"/>
              </a:solidFill>
              <a:latin typeface="+mj-lt"/>
            </a:endParaRPr>
          </a:p>
          <a:p>
            <a:pPr marL="342900" indent="-342900" eaLnBrk="1" hangingPunct="1">
              <a:buFontTx/>
              <a:buAutoNum type="arabicPeriod"/>
              <a:defRPr/>
            </a:pPr>
            <a:r>
              <a:rPr lang="it-IT" sz="2000" dirty="0">
                <a:latin typeface="+mj-lt"/>
              </a:rPr>
              <a:t>SICCATIVITA</a:t>
            </a:r>
            <a:r>
              <a:rPr lang="it-IT" sz="2000" dirty="0" smtClean="0">
                <a:latin typeface="+mj-lt"/>
              </a:rPr>
              <a:t>’ &gt; Rappresenta </a:t>
            </a:r>
            <a:r>
              <a:rPr lang="it-IT" sz="2000" dirty="0">
                <a:latin typeface="+mj-lt"/>
              </a:rPr>
              <a:t>la proprietà di polimerizzare.</a:t>
            </a:r>
          </a:p>
          <a:p>
            <a:pPr marL="342900" indent="-342900" eaLnBrk="1" hangingPunct="1">
              <a:buFontTx/>
              <a:buAutoNum type="arabicPeriod"/>
              <a:defRPr/>
            </a:pPr>
            <a:endParaRPr lang="it-IT" sz="2000" dirty="0">
              <a:latin typeface="+mj-lt"/>
            </a:endParaRPr>
          </a:p>
        </p:txBody>
      </p:sp>
      <p:sp>
        <p:nvSpPr>
          <p:cNvPr id="6"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GLICERIDI Proprietà chimico fisiche</a:t>
            </a:r>
            <a:endParaRPr lang="it-IT" altLang="en-US" sz="3200" dirty="0">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GLICERIDI Proprietà chimico fisiche</a:t>
            </a:r>
            <a:endParaRPr lang="it-IT" altLang="en-US" sz="3200" dirty="0">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pic>
        <p:nvPicPr>
          <p:cNvPr id="9" name="Picture 26" descr="Image result for fats polymorphism"/>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385529" y="1844824"/>
            <a:ext cx="7376296" cy="4569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e 9"/>
          <p:cNvSpPr/>
          <p:nvPr/>
        </p:nvSpPr>
        <p:spPr>
          <a:xfrm>
            <a:off x="1574089" y="6073584"/>
            <a:ext cx="426128" cy="3403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4108661" y="6073584"/>
            <a:ext cx="426128" cy="3403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6940638" y="6073584"/>
            <a:ext cx="426128" cy="3403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2461856" y="2855269"/>
            <a:ext cx="1254511" cy="369332"/>
          </a:xfrm>
          <a:prstGeom prst="rect">
            <a:avLst/>
          </a:prstGeom>
          <a:solidFill>
            <a:schemeClr val="bg1"/>
          </a:solidFill>
        </p:spPr>
        <p:txBody>
          <a:bodyPr wrap="none" rtlCol="0">
            <a:spAutoFit/>
          </a:bodyPr>
          <a:lstStyle/>
          <a:p>
            <a:r>
              <a:rPr lang="en-US" dirty="0" smtClean="0">
                <a:solidFill>
                  <a:srgbClr val="FF0000"/>
                </a:solidFill>
              </a:rPr>
              <a:t>fast cooling</a:t>
            </a:r>
            <a:endParaRPr lang="en-US" dirty="0">
              <a:solidFill>
                <a:srgbClr val="FF0000"/>
              </a:solidFill>
            </a:endParaRPr>
          </a:p>
        </p:txBody>
      </p:sp>
      <p:sp>
        <p:nvSpPr>
          <p:cNvPr id="15" name="CasellaDiTesto 14"/>
          <p:cNvSpPr txBox="1"/>
          <p:nvPr/>
        </p:nvSpPr>
        <p:spPr>
          <a:xfrm>
            <a:off x="5111840" y="2687397"/>
            <a:ext cx="1342419" cy="369332"/>
          </a:xfrm>
          <a:prstGeom prst="rect">
            <a:avLst/>
          </a:prstGeom>
          <a:solidFill>
            <a:schemeClr val="bg1"/>
          </a:solidFill>
        </p:spPr>
        <p:txBody>
          <a:bodyPr wrap="none" rtlCol="0">
            <a:spAutoFit/>
          </a:bodyPr>
          <a:lstStyle/>
          <a:p>
            <a:r>
              <a:rPr lang="en-US" dirty="0" smtClean="0">
                <a:solidFill>
                  <a:srgbClr val="FF0000"/>
                </a:solidFill>
              </a:rPr>
              <a:t>slow cooling</a:t>
            </a:r>
            <a:endParaRPr lang="en-US" dirty="0">
              <a:solidFill>
                <a:srgbClr val="FF0000"/>
              </a:solidFill>
            </a:endParaRPr>
          </a:p>
        </p:txBody>
      </p:sp>
      <p:sp>
        <p:nvSpPr>
          <p:cNvPr id="16" name="CasellaDiTesto 15"/>
          <p:cNvSpPr txBox="1"/>
          <p:nvPr/>
        </p:nvSpPr>
        <p:spPr>
          <a:xfrm>
            <a:off x="2000217" y="6044594"/>
            <a:ext cx="990399" cy="369332"/>
          </a:xfrm>
          <a:prstGeom prst="rect">
            <a:avLst/>
          </a:prstGeom>
          <a:solidFill>
            <a:schemeClr val="bg1"/>
          </a:solidFill>
        </p:spPr>
        <p:txBody>
          <a:bodyPr wrap="none" rtlCol="0">
            <a:spAutoFit/>
          </a:bodyPr>
          <a:lstStyle/>
          <a:p>
            <a:r>
              <a:rPr lang="en-US" dirty="0" smtClean="0">
                <a:solidFill>
                  <a:srgbClr val="FF0000"/>
                </a:solidFill>
              </a:rPr>
              <a:t>unstable</a:t>
            </a:r>
            <a:endParaRPr lang="en-US" dirty="0">
              <a:solidFill>
                <a:srgbClr val="FF0000"/>
              </a:solidFill>
            </a:endParaRPr>
          </a:p>
        </p:txBody>
      </p:sp>
      <p:sp>
        <p:nvSpPr>
          <p:cNvPr id="17" name="CasellaDiTesto 16"/>
          <p:cNvSpPr txBox="1"/>
          <p:nvPr/>
        </p:nvSpPr>
        <p:spPr>
          <a:xfrm>
            <a:off x="4616640" y="6044594"/>
            <a:ext cx="746743" cy="369332"/>
          </a:xfrm>
          <a:prstGeom prst="rect">
            <a:avLst/>
          </a:prstGeom>
          <a:solidFill>
            <a:schemeClr val="bg1"/>
          </a:solidFill>
        </p:spPr>
        <p:txBody>
          <a:bodyPr wrap="none" rtlCol="0">
            <a:spAutoFit/>
          </a:bodyPr>
          <a:lstStyle/>
          <a:p>
            <a:r>
              <a:rPr lang="en-US" dirty="0" smtClean="0">
                <a:solidFill>
                  <a:srgbClr val="FF0000"/>
                </a:solidFill>
              </a:rPr>
              <a:t>stable</a:t>
            </a:r>
            <a:endParaRPr lang="en-US" dirty="0">
              <a:solidFill>
                <a:srgbClr val="FF0000"/>
              </a:solidFill>
            </a:endParaRPr>
          </a:p>
        </p:txBody>
      </p:sp>
      <p:sp>
        <p:nvSpPr>
          <p:cNvPr id="18" name="CasellaDiTesto 17"/>
          <p:cNvSpPr txBox="1"/>
          <p:nvPr/>
        </p:nvSpPr>
        <p:spPr>
          <a:xfrm>
            <a:off x="6147795" y="6044594"/>
            <a:ext cx="746743" cy="369332"/>
          </a:xfrm>
          <a:prstGeom prst="rect">
            <a:avLst/>
          </a:prstGeom>
          <a:solidFill>
            <a:schemeClr val="bg1"/>
          </a:solidFill>
        </p:spPr>
        <p:txBody>
          <a:bodyPr wrap="none" rtlCol="0">
            <a:spAutoFit/>
          </a:bodyPr>
          <a:lstStyle/>
          <a:p>
            <a:r>
              <a:rPr lang="en-US" dirty="0" smtClean="0">
                <a:solidFill>
                  <a:srgbClr val="FF0000"/>
                </a:solidFill>
              </a:rPr>
              <a:t>stable</a:t>
            </a:r>
            <a:endParaRPr lang="en-US" dirty="0">
              <a:solidFill>
                <a:srgbClr val="FF0000"/>
              </a:solidFill>
            </a:endParaRPr>
          </a:p>
        </p:txBody>
      </p:sp>
    </p:spTree>
  </p:cSld>
  <p:clrMapOvr>
    <a:masterClrMapping/>
  </p:clrMapOvr>
  <p:transition>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10"/>
          <p:cNvGrpSpPr>
            <a:grpSpLocks/>
          </p:cNvGrpSpPr>
          <p:nvPr/>
        </p:nvGrpSpPr>
        <p:grpSpPr bwMode="auto">
          <a:xfrm>
            <a:off x="407368" y="2132856"/>
            <a:ext cx="6334125" cy="3048000"/>
            <a:chOff x="158" y="2115"/>
            <a:chExt cx="3990" cy="1920"/>
          </a:xfrm>
        </p:grpSpPr>
        <p:pic>
          <p:nvPicPr>
            <p:cNvPr id="43016" name="Picture 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8" y="2115"/>
              <a:ext cx="399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239" name="Text Box 7"/>
            <p:cNvSpPr txBox="1">
              <a:spLocks noChangeArrowheads="1"/>
            </p:cNvSpPr>
            <p:nvPr/>
          </p:nvSpPr>
          <p:spPr bwMode="auto">
            <a:xfrm>
              <a:off x="567" y="2205"/>
              <a:ext cx="222" cy="291"/>
            </a:xfrm>
            <a:prstGeom prst="rect">
              <a:avLst/>
            </a:prstGeom>
            <a:noFill/>
            <a:ln w="9525">
              <a:noFill/>
              <a:miter lim="800000"/>
              <a:headEnd/>
              <a:tailEnd/>
            </a:ln>
            <a:effectLst/>
          </p:spPr>
          <p:txBody>
            <a:bodyPr wrap="none">
              <a:spAutoFit/>
            </a:bodyPr>
            <a:lstStyle/>
            <a:p>
              <a:pPr eaLnBrk="1" hangingPunct="1">
                <a:defRPr/>
              </a:pPr>
              <a:r>
                <a:rPr lang="it-IT" sz="2400" b="1" dirty="0">
                  <a:solidFill>
                    <a:srgbClr val="FF3300"/>
                  </a:solidFill>
                  <a:effectLst>
                    <a:outerShdw blurRad="38100" dist="38100" dir="2700000" algn="tl">
                      <a:srgbClr val="000000"/>
                    </a:outerShdw>
                  </a:effectLst>
                  <a:latin typeface="Symbol" pitchFamily="18" charset="2"/>
                </a:rPr>
                <a:t>b</a:t>
              </a:r>
              <a:endParaRPr lang="it-IT" sz="2400" b="1" dirty="0">
                <a:solidFill>
                  <a:srgbClr val="FF3300"/>
                </a:solidFill>
                <a:effectLst>
                  <a:outerShdw blurRad="38100" dist="38100" dir="2700000" algn="tl">
                    <a:srgbClr val="000000"/>
                  </a:outerShdw>
                </a:effectLst>
              </a:endParaRPr>
            </a:p>
          </p:txBody>
        </p:sp>
        <p:sp>
          <p:nvSpPr>
            <p:cNvPr id="351240" name="Text Box 8"/>
            <p:cNvSpPr txBox="1">
              <a:spLocks noChangeArrowheads="1"/>
            </p:cNvSpPr>
            <p:nvPr/>
          </p:nvSpPr>
          <p:spPr bwMode="auto">
            <a:xfrm>
              <a:off x="2018" y="2205"/>
              <a:ext cx="321" cy="291"/>
            </a:xfrm>
            <a:prstGeom prst="rect">
              <a:avLst/>
            </a:prstGeom>
            <a:noFill/>
            <a:ln w="9525">
              <a:noFill/>
              <a:miter lim="800000"/>
              <a:headEnd/>
              <a:tailEnd/>
            </a:ln>
            <a:effectLst/>
          </p:spPr>
          <p:txBody>
            <a:bodyPr wrap="none">
              <a:spAutoFit/>
            </a:bodyPr>
            <a:lstStyle/>
            <a:p>
              <a:pPr eaLnBrk="1" hangingPunct="1">
                <a:defRPr/>
              </a:pPr>
              <a:r>
                <a:rPr lang="it-IT" sz="2400" b="1" dirty="0">
                  <a:solidFill>
                    <a:srgbClr val="FF3300"/>
                  </a:solidFill>
                  <a:effectLst>
                    <a:outerShdw blurRad="38100" dist="38100" dir="2700000" algn="tl">
                      <a:srgbClr val="000000"/>
                    </a:outerShdw>
                  </a:effectLst>
                  <a:latin typeface="Symbol" pitchFamily="18" charset="2"/>
                  <a:sym typeface="Symbol" panose="05050102010706020507" pitchFamily="18" charset="2"/>
                </a:rPr>
                <a:t> </a:t>
              </a:r>
              <a:r>
                <a:rPr lang="it-IT" sz="2400" b="1" dirty="0">
                  <a:solidFill>
                    <a:srgbClr val="FF3300"/>
                  </a:solidFill>
                  <a:effectLst>
                    <a:outerShdw blurRad="38100" dist="38100" dir="2700000" algn="tl">
                      <a:srgbClr val="000000"/>
                    </a:outerShdw>
                  </a:effectLst>
                  <a:latin typeface="+mj-lt"/>
                  <a:sym typeface="Symbol" panose="05050102010706020507" pitchFamily="18" charset="2"/>
                </a:rPr>
                <a:t>’</a:t>
              </a:r>
              <a:endParaRPr lang="it-IT" sz="2400" b="1" dirty="0">
                <a:solidFill>
                  <a:srgbClr val="FF3300"/>
                </a:solidFill>
                <a:effectLst>
                  <a:outerShdw blurRad="38100" dist="38100" dir="2700000" algn="tl">
                    <a:srgbClr val="000000"/>
                  </a:outerShdw>
                </a:effectLst>
                <a:latin typeface="+mj-lt"/>
              </a:endParaRPr>
            </a:p>
          </p:txBody>
        </p:sp>
        <p:sp>
          <p:nvSpPr>
            <p:cNvPr id="351241" name="Text Box 9"/>
            <p:cNvSpPr txBox="1">
              <a:spLocks noChangeArrowheads="1"/>
            </p:cNvSpPr>
            <p:nvPr/>
          </p:nvSpPr>
          <p:spPr bwMode="auto">
            <a:xfrm>
              <a:off x="3521" y="2205"/>
              <a:ext cx="237" cy="288"/>
            </a:xfrm>
            <a:prstGeom prst="rect">
              <a:avLst/>
            </a:prstGeom>
            <a:noFill/>
            <a:ln w="9525">
              <a:noFill/>
              <a:miter lim="800000"/>
              <a:headEnd/>
              <a:tailEnd/>
            </a:ln>
            <a:effectLst/>
          </p:spPr>
          <p:txBody>
            <a:bodyPr wrap="none">
              <a:spAutoFit/>
            </a:bodyPr>
            <a:lstStyle/>
            <a:p>
              <a:pPr eaLnBrk="1" hangingPunct="1">
                <a:defRPr/>
              </a:pPr>
              <a:r>
                <a:rPr lang="it-IT" sz="2400" b="1">
                  <a:solidFill>
                    <a:srgbClr val="FF3300"/>
                  </a:solidFill>
                  <a:effectLst>
                    <a:outerShdw blurRad="38100" dist="38100" dir="2700000" algn="tl">
                      <a:srgbClr val="000000"/>
                    </a:outerShdw>
                  </a:effectLst>
                  <a:latin typeface="Symbol" pitchFamily="18" charset="2"/>
                </a:rPr>
                <a:t>a</a:t>
              </a:r>
            </a:p>
          </p:txBody>
        </p:sp>
      </p:grpSp>
      <p:sp>
        <p:nvSpPr>
          <p:cNvPr id="20"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GLICERIDI Proprietà chimico fisiche</a:t>
            </a:r>
            <a:endParaRPr lang="it-IT" altLang="en-US" sz="3200" dirty="0">
              <a:latin typeface="+mn-lt"/>
            </a:endParaRPr>
          </a:p>
        </p:txBody>
      </p:sp>
      <p:sp>
        <p:nvSpPr>
          <p:cNvPr id="21" name="Rettangolo 20"/>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pic>
        <p:nvPicPr>
          <p:cNvPr id="22" name="Picture 1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741493" y="2186250"/>
            <a:ext cx="5146578" cy="353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p:cNvSpPr txBox="1">
            <a:spLocks noChangeArrowheads="1"/>
          </p:cNvSpPr>
          <p:nvPr/>
        </p:nvSpPr>
        <p:spPr bwMode="auto">
          <a:xfrm>
            <a:off x="7007399" y="5918288"/>
            <a:ext cx="4561209" cy="400110"/>
          </a:xfrm>
          <a:prstGeom prst="rect">
            <a:avLst/>
          </a:prstGeom>
          <a:noFill/>
          <a:ln w="9525">
            <a:noFill/>
            <a:miter lim="800000"/>
            <a:headEnd/>
            <a:tailEnd/>
          </a:ln>
        </p:spPr>
        <p:txBody>
          <a:bodyPr wrap="square" lIns="0" rIns="0">
            <a:spAutoFit/>
          </a:bodyPr>
          <a:lstStyle/>
          <a:p>
            <a:pPr marL="342900" indent="-342900" eaLnBrk="1" hangingPunct="1">
              <a:defRPr/>
            </a:pPr>
            <a:r>
              <a:rPr lang="it-IT" sz="2000" dirty="0" err="1">
                <a:latin typeface="+mn-lt"/>
              </a:rPr>
              <a:t>Entalpia</a:t>
            </a:r>
            <a:r>
              <a:rPr lang="it-IT" sz="2000" dirty="0">
                <a:latin typeface="+mn-lt"/>
              </a:rPr>
              <a:t> di fusione delle isoforme </a:t>
            </a:r>
            <a:r>
              <a:rPr lang="el-GR" sz="2000" dirty="0">
                <a:latin typeface="+mn-lt"/>
              </a:rPr>
              <a:t>α</a:t>
            </a:r>
            <a:r>
              <a:rPr lang="it-IT" sz="2000" dirty="0">
                <a:latin typeface="+mn-lt"/>
              </a:rPr>
              <a:t> e </a:t>
            </a:r>
            <a:r>
              <a:rPr lang="el-GR" sz="2000" dirty="0">
                <a:latin typeface="+mn-lt"/>
                <a:cs typeface="Arial"/>
              </a:rPr>
              <a:t>β</a:t>
            </a:r>
            <a:endParaRPr lang="it-IT" sz="2000" dirty="0">
              <a:latin typeface="+mn-lt"/>
            </a:endParaRPr>
          </a:p>
        </p:txBody>
      </p:sp>
    </p:spTree>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79376" y="372500"/>
            <a:ext cx="7972514" cy="1325563"/>
          </a:xfrm>
        </p:spPr>
        <p:txBody>
          <a:bodyPr/>
          <a:lstStyle/>
          <a:p>
            <a:pPr eaLnBrk="1" hangingPunct="1"/>
            <a:r>
              <a:rPr lang="it-IT" altLang="en-US" sz="2800" dirty="0">
                <a:latin typeface="+mn-lt"/>
              </a:rPr>
              <a:t>PRODUZIONE MONDIALE DI GRASSI ALIMENTARI</a:t>
            </a:r>
          </a:p>
        </p:txBody>
      </p:sp>
      <p:sp>
        <p:nvSpPr>
          <p:cNvPr id="5" name="Rettangolo 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pic>
        <p:nvPicPr>
          <p:cNvPr id="4" name="Immagine 3"/>
          <p:cNvPicPr>
            <a:picLocks noChangeAspect="1"/>
          </p:cNvPicPr>
          <p:nvPr/>
        </p:nvPicPr>
        <p:blipFill>
          <a:blip r:embed="rId2"/>
          <a:stretch>
            <a:fillRect/>
          </a:stretch>
        </p:blipFill>
        <p:spPr>
          <a:xfrm>
            <a:off x="1487488" y="1698063"/>
            <a:ext cx="7696200" cy="4953000"/>
          </a:xfrm>
          <a:prstGeom prst="rect">
            <a:avLst/>
          </a:prstGeom>
        </p:spPr>
      </p:pic>
    </p:spTree>
  </p:cSld>
  <p:clrMapOvr>
    <a:masterClrMapping/>
  </p:clrMapOvr>
  <p:transition>
    <p:cover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Image result for fats polymorphism"/>
          <p:cNvPicPr>
            <a:picLocks noChangeAspect="1" noChangeArrowheads="1"/>
          </p:cNvPicPr>
          <p:nvPr/>
        </p:nvPicPr>
        <p:blipFill>
          <a:blip r:embed="rId2"/>
          <a:srcRect/>
          <a:stretch>
            <a:fillRect/>
          </a:stretch>
        </p:blipFill>
        <p:spPr bwMode="auto">
          <a:xfrm>
            <a:off x="1343472" y="1844824"/>
            <a:ext cx="5759450" cy="4102100"/>
          </a:xfrm>
          <a:prstGeom prst="rect">
            <a:avLst/>
          </a:prstGeom>
          <a:ln>
            <a:noFill/>
          </a:ln>
          <a:effectLst>
            <a:outerShdw blurRad="292100" dist="139700" dir="2700000" algn="tl" rotWithShape="0">
              <a:srgbClr val="333333">
                <a:alpha val="65000"/>
              </a:srgbClr>
            </a:outerShdw>
          </a:effectLst>
        </p:spPr>
      </p:pic>
      <p:sp>
        <p:nvSpPr>
          <p:cNvPr id="6"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GLICERIDI Proprietà chimico fisiche</a:t>
            </a:r>
            <a:endParaRPr lang="it-IT" altLang="en-US" sz="3200" dirty="0">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0" name="Rectangle 8"/>
          <p:cNvSpPr>
            <a:spLocks noChangeArrowheads="1"/>
          </p:cNvSpPr>
          <p:nvPr/>
        </p:nvSpPr>
        <p:spPr bwMode="auto">
          <a:xfrm>
            <a:off x="839416" y="1628800"/>
            <a:ext cx="8137525" cy="4664075"/>
          </a:xfrm>
          <a:prstGeom prst="rect">
            <a:avLst/>
          </a:prstGeom>
          <a:solidFill>
            <a:schemeClr val="bg1"/>
          </a:solidFill>
          <a:ln w="9525">
            <a:noFill/>
            <a:miter lim="800000"/>
            <a:headEnd/>
            <a:tailEnd/>
          </a:ln>
        </p:spPr>
        <p:txBody>
          <a:bodyPr>
            <a:spAutoFit/>
          </a:bodyPr>
          <a:lstStyle/>
          <a:p>
            <a:pPr marL="342900" indent="-342900" eaLnBrk="1" hangingPunct="1">
              <a:buFontTx/>
              <a:buAutoNum type="arabicPeriod" startAt="6"/>
              <a:defRPr/>
            </a:pPr>
            <a:r>
              <a:rPr lang="it-IT" sz="2000" dirty="0">
                <a:solidFill>
                  <a:srgbClr val="FF0000"/>
                </a:solidFill>
                <a:latin typeface="+mj-lt"/>
              </a:rPr>
              <a:t>NUMERO DI </a:t>
            </a:r>
            <a:r>
              <a:rPr lang="it-IT" sz="2000" dirty="0" smtClean="0">
                <a:solidFill>
                  <a:srgbClr val="FF0000"/>
                </a:solidFill>
                <a:latin typeface="+mj-lt"/>
              </a:rPr>
              <a:t>IODIO &gt; Relativo </a:t>
            </a:r>
            <a:r>
              <a:rPr lang="it-IT" sz="2000" dirty="0">
                <a:solidFill>
                  <a:srgbClr val="FF0000"/>
                </a:solidFill>
                <a:latin typeface="+mj-lt"/>
              </a:rPr>
              <a:t>o assoluto, è una costante analitica che esprime l’insaturazione dell’olio (quando i doppi legami non sono coniugati).</a:t>
            </a:r>
          </a:p>
          <a:p>
            <a:pPr marL="342900" indent="-342900" eaLnBrk="1" hangingPunct="1">
              <a:buFontTx/>
              <a:buAutoNum type="arabicPeriod" startAt="6"/>
              <a:defRPr/>
            </a:pPr>
            <a:endParaRPr lang="it-IT" sz="2000" dirty="0">
              <a:solidFill>
                <a:srgbClr val="FF00FF"/>
              </a:solidFill>
              <a:latin typeface="+mj-lt"/>
            </a:endParaRPr>
          </a:p>
          <a:p>
            <a:pPr marL="342900" indent="-342900" eaLnBrk="1" hangingPunct="1">
              <a:defRPr/>
            </a:pPr>
            <a:endParaRPr lang="it-IT" sz="2000" dirty="0">
              <a:latin typeface="+mj-lt"/>
            </a:endParaRPr>
          </a:p>
          <a:p>
            <a:pPr marL="342900" indent="-342900" eaLnBrk="1" hangingPunct="1">
              <a:defRPr/>
            </a:pPr>
            <a:r>
              <a:rPr lang="it-IT" sz="2000" dirty="0">
                <a:latin typeface="+mj-lt"/>
              </a:rPr>
              <a:t>Indica i grammi di I</a:t>
            </a:r>
            <a:r>
              <a:rPr lang="it-IT" sz="2000" baseline="-25000" dirty="0">
                <a:latin typeface="+mj-lt"/>
              </a:rPr>
              <a:t>2</a:t>
            </a:r>
            <a:r>
              <a:rPr lang="it-IT" sz="2000" dirty="0">
                <a:latin typeface="+mj-lt"/>
              </a:rPr>
              <a:t> che vengono fissati da 100 g di grasso</a:t>
            </a:r>
          </a:p>
          <a:p>
            <a:pPr marL="342900" indent="-342900" eaLnBrk="1" hangingPunct="1">
              <a:defRPr/>
            </a:pPr>
            <a:r>
              <a:rPr lang="it-IT" sz="2000" dirty="0">
                <a:latin typeface="+mj-lt"/>
              </a:rPr>
              <a:t>Consente di valutare il grado di insaturazione del grasso</a:t>
            </a:r>
          </a:p>
          <a:p>
            <a:pPr marL="342900" indent="-342900" eaLnBrk="1" hangingPunct="1">
              <a:defRPr/>
            </a:pPr>
            <a:endParaRPr lang="it-IT" sz="2000" dirty="0">
              <a:latin typeface="+mj-lt"/>
            </a:endParaRPr>
          </a:p>
          <a:p>
            <a:pPr marL="342900" indent="-342900" eaLnBrk="1" hangingPunct="1">
              <a:defRPr/>
            </a:pPr>
            <a:r>
              <a:rPr lang="it-IT" sz="2000" dirty="0">
                <a:latin typeface="+mj-lt"/>
              </a:rPr>
              <a:t>Burro 26-48</a:t>
            </a:r>
          </a:p>
          <a:p>
            <a:pPr marL="342900" indent="-342900" eaLnBrk="1" hangingPunct="1">
              <a:defRPr/>
            </a:pPr>
            <a:r>
              <a:rPr lang="it-IT" sz="2000" dirty="0">
                <a:latin typeface="+mj-lt"/>
              </a:rPr>
              <a:t>Lardo 40-60</a:t>
            </a:r>
          </a:p>
          <a:p>
            <a:pPr marL="342900" indent="-342900" eaLnBrk="1" hangingPunct="1">
              <a:defRPr/>
            </a:pPr>
            <a:r>
              <a:rPr lang="it-IT" sz="2000" dirty="0">
                <a:latin typeface="+mj-lt"/>
              </a:rPr>
              <a:t>Olio di colza 102</a:t>
            </a:r>
          </a:p>
          <a:p>
            <a:pPr marL="342900" indent="-342900" eaLnBrk="1" hangingPunct="1">
              <a:defRPr/>
            </a:pPr>
            <a:r>
              <a:rPr lang="it-IT" sz="2000" dirty="0">
                <a:latin typeface="+mj-lt"/>
              </a:rPr>
              <a:t>Olio di germe di mais 120-134</a:t>
            </a:r>
          </a:p>
          <a:p>
            <a:pPr marL="342900" indent="-342900" eaLnBrk="1" hangingPunct="1">
              <a:defRPr/>
            </a:pPr>
            <a:r>
              <a:rPr lang="it-IT" sz="2000" dirty="0">
                <a:latin typeface="+mj-lt"/>
              </a:rPr>
              <a:t>Olio di soia 125-138</a:t>
            </a:r>
          </a:p>
          <a:p>
            <a:pPr marL="342900" indent="-342900" eaLnBrk="1" hangingPunct="1">
              <a:defRPr/>
            </a:pPr>
            <a:r>
              <a:rPr lang="it-IT" sz="2000" dirty="0">
                <a:latin typeface="+mj-lt"/>
              </a:rPr>
              <a:t>Olio di arachide 85-100</a:t>
            </a:r>
          </a:p>
          <a:p>
            <a:pPr marL="342900" indent="-342900" eaLnBrk="1" hangingPunct="1">
              <a:defRPr/>
            </a:pPr>
            <a:r>
              <a:rPr lang="it-IT" sz="2000" dirty="0">
                <a:latin typeface="+mj-lt"/>
              </a:rPr>
              <a:t>Olio di oliva 80-85</a:t>
            </a:r>
          </a:p>
        </p:txBody>
      </p:sp>
      <p:sp>
        <p:nvSpPr>
          <p:cNvPr id="6"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GLICERIDI Proprietà chimico fisiche</a:t>
            </a:r>
            <a:endParaRPr lang="it-IT" altLang="en-US" sz="3200" dirty="0">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80">
                                            <p:txEl>
                                              <p:pRg st="3" end="3"/>
                                            </p:txEl>
                                          </p:spTgt>
                                        </p:tgtEl>
                                        <p:attrNameLst>
                                          <p:attrName>style.visibility</p:attrName>
                                        </p:attrNameLst>
                                      </p:cBhvr>
                                      <p:to>
                                        <p:strVal val="visible"/>
                                      </p:to>
                                    </p:set>
                                    <p:anim calcmode="lin" valueType="num">
                                      <p:cBhvr additive="base">
                                        <p:cTn id="7" dur="500" fill="hold"/>
                                        <p:tgtEl>
                                          <p:spTgt spid="10548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80">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480">
                                            <p:txEl>
                                              <p:pRg st="4" end="4"/>
                                            </p:txEl>
                                          </p:spTgt>
                                        </p:tgtEl>
                                        <p:attrNameLst>
                                          <p:attrName>style.visibility</p:attrName>
                                        </p:attrNameLst>
                                      </p:cBhvr>
                                      <p:to>
                                        <p:strVal val="visible"/>
                                      </p:to>
                                    </p:set>
                                    <p:anim calcmode="lin" valueType="num">
                                      <p:cBhvr additive="base">
                                        <p:cTn id="11" dur="500" fill="hold"/>
                                        <p:tgtEl>
                                          <p:spTgt spid="105480">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5480">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5480">
                                            <p:txEl>
                                              <p:pRg st="6" end="6"/>
                                            </p:txEl>
                                          </p:spTgt>
                                        </p:tgtEl>
                                        <p:attrNameLst>
                                          <p:attrName>style.visibility</p:attrName>
                                        </p:attrNameLst>
                                      </p:cBhvr>
                                      <p:to>
                                        <p:strVal val="visible"/>
                                      </p:to>
                                    </p:set>
                                    <p:anim calcmode="lin" valueType="num">
                                      <p:cBhvr additive="base">
                                        <p:cTn id="15" dur="500" fill="hold"/>
                                        <p:tgtEl>
                                          <p:spTgt spid="105480">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5480">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5480">
                                            <p:txEl>
                                              <p:pRg st="7" end="7"/>
                                            </p:txEl>
                                          </p:spTgt>
                                        </p:tgtEl>
                                        <p:attrNameLst>
                                          <p:attrName>style.visibility</p:attrName>
                                        </p:attrNameLst>
                                      </p:cBhvr>
                                      <p:to>
                                        <p:strVal val="visible"/>
                                      </p:to>
                                    </p:set>
                                    <p:anim calcmode="lin" valueType="num">
                                      <p:cBhvr additive="base">
                                        <p:cTn id="19" dur="500" fill="hold"/>
                                        <p:tgtEl>
                                          <p:spTgt spid="105480">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80">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5480">
                                            <p:txEl>
                                              <p:pRg st="8" end="8"/>
                                            </p:txEl>
                                          </p:spTgt>
                                        </p:tgtEl>
                                        <p:attrNameLst>
                                          <p:attrName>style.visibility</p:attrName>
                                        </p:attrNameLst>
                                      </p:cBhvr>
                                      <p:to>
                                        <p:strVal val="visible"/>
                                      </p:to>
                                    </p:set>
                                    <p:anim calcmode="lin" valueType="num">
                                      <p:cBhvr additive="base">
                                        <p:cTn id="23" dur="500" fill="hold"/>
                                        <p:tgtEl>
                                          <p:spTgt spid="105480">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5480">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5480">
                                            <p:txEl>
                                              <p:pRg st="9" end="9"/>
                                            </p:txEl>
                                          </p:spTgt>
                                        </p:tgtEl>
                                        <p:attrNameLst>
                                          <p:attrName>style.visibility</p:attrName>
                                        </p:attrNameLst>
                                      </p:cBhvr>
                                      <p:to>
                                        <p:strVal val="visible"/>
                                      </p:to>
                                    </p:set>
                                    <p:anim calcmode="lin" valueType="num">
                                      <p:cBhvr additive="base">
                                        <p:cTn id="27" dur="500" fill="hold"/>
                                        <p:tgtEl>
                                          <p:spTgt spid="105480">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5480">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5480">
                                            <p:txEl>
                                              <p:pRg st="10" end="10"/>
                                            </p:txEl>
                                          </p:spTgt>
                                        </p:tgtEl>
                                        <p:attrNameLst>
                                          <p:attrName>style.visibility</p:attrName>
                                        </p:attrNameLst>
                                      </p:cBhvr>
                                      <p:to>
                                        <p:strVal val="visible"/>
                                      </p:to>
                                    </p:set>
                                    <p:anim calcmode="lin" valueType="num">
                                      <p:cBhvr additive="base">
                                        <p:cTn id="31" dur="500" fill="hold"/>
                                        <p:tgtEl>
                                          <p:spTgt spid="105480">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480">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5480">
                                            <p:txEl>
                                              <p:pRg st="11" end="11"/>
                                            </p:txEl>
                                          </p:spTgt>
                                        </p:tgtEl>
                                        <p:attrNameLst>
                                          <p:attrName>style.visibility</p:attrName>
                                        </p:attrNameLst>
                                      </p:cBhvr>
                                      <p:to>
                                        <p:strVal val="visible"/>
                                      </p:to>
                                    </p:set>
                                    <p:anim calcmode="lin" valueType="num">
                                      <p:cBhvr additive="base">
                                        <p:cTn id="35" dur="500" fill="hold"/>
                                        <p:tgtEl>
                                          <p:spTgt spid="105480">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5480">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5480">
                                            <p:txEl>
                                              <p:pRg st="12" end="12"/>
                                            </p:txEl>
                                          </p:spTgt>
                                        </p:tgtEl>
                                        <p:attrNameLst>
                                          <p:attrName>style.visibility</p:attrName>
                                        </p:attrNameLst>
                                      </p:cBhvr>
                                      <p:to>
                                        <p:strVal val="visible"/>
                                      </p:to>
                                    </p:set>
                                    <p:anim calcmode="lin" valueType="num">
                                      <p:cBhvr additive="base">
                                        <p:cTn id="39" dur="500" fill="hold"/>
                                        <p:tgtEl>
                                          <p:spTgt spid="105480">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548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GLICERIDI Proprietà chimico fisiche</a:t>
            </a:r>
            <a:endParaRPr lang="it-IT" altLang="en-US" sz="3200" dirty="0">
              <a:latin typeface="+mn-lt"/>
            </a:endParaRP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739442"/>
            <a:ext cx="4784686" cy="3053733"/>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003" t="28354" r="16720" b="13812"/>
          <a:stretch/>
        </p:blipFill>
        <p:spPr bwMode="auto">
          <a:xfrm>
            <a:off x="5110209" y="2780928"/>
            <a:ext cx="653934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4"/>
          <p:cNvSpPr txBox="1">
            <a:spLocks noChangeArrowheads="1"/>
          </p:cNvSpPr>
          <p:nvPr/>
        </p:nvSpPr>
        <p:spPr bwMode="auto">
          <a:xfrm>
            <a:off x="911424" y="1724026"/>
            <a:ext cx="8589963" cy="4359275"/>
          </a:xfrm>
          <a:prstGeom prst="rect">
            <a:avLst/>
          </a:prstGeom>
          <a:solidFill>
            <a:schemeClr val="bg1"/>
          </a:solidFill>
          <a:ln w="9525">
            <a:noFill/>
            <a:miter lim="800000"/>
            <a:headEnd/>
            <a:tailEnd/>
          </a:ln>
        </p:spPr>
        <p:txBody>
          <a:bodyPr>
            <a:spAutoFit/>
          </a:bodyPr>
          <a:lstStyle/>
          <a:p>
            <a:pPr marL="342900" indent="-342900" eaLnBrk="1" hangingPunct="1">
              <a:defRPr/>
            </a:pPr>
            <a:r>
              <a:rPr lang="it-IT" sz="2000" dirty="0">
                <a:solidFill>
                  <a:srgbClr val="FF0000"/>
                </a:solidFill>
                <a:latin typeface="+mj-lt"/>
              </a:rPr>
              <a:t>Cere</a:t>
            </a:r>
          </a:p>
          <a:p>
            <a:pPr marL="342900" indent="-342900" eaLnBrk="1" hangingPunct="1">
              <a:defRPr/>
            </a:pPr>
            <a:endParaRPr lang="it-IT" sz="2000" dirty="0">
              <a:solidFill>
                <a:srgbClr val="00FF00"/>
              </a:solidFill>
              <a:latin typeface="+mj-lt"/>
            </a:endParaRPr>
          </a:p>
          <a:p>
            <a:pPr marL="342900" indent="-342900" eaLnBrk="1" hangingPunct="1">
              <a:defRPr/>
            </a:pPr>
            <a:r>
              <a:rPr lang="it-IT" sz="2000" dirty="0">
                <a:solidFill>
                  <a:srgbClr val="FF0000"/>
                </a:solidFill>
                <a:latin typeface="+mj-lt"/>
              </a:rPr>
              <a:t>Fosfolipidi</a:t>
            </a:r>
          </a:p>
          <a:p>
            <a:pPr marL="342900" indent="-342900" eaLnBrk="1" hangingPunct="1">
              <a:defRPr/>
            </a:pPr>
            <a:r>
              <a:rPr lang="it-IT" sz="2000" dirty="0">
                <a:latin typeface="+mj-lt"/>
              </a:rPr>
              <a:t>Acidi </a:t>
            </a:r>
            <a:r>
              <a:rPr lang="it-IT" sz="2000" dirty="0" err="1">
                <a:latin typeface="+mj-lt"/>
              </a:rPr>
              <a:t>fosfatidici</a:t>
            </a:r>
            <a:endParaRPr lang="it-IT" sz="2000" dirty="0">
              <a:latin typeface="+mj-lt"/>
            </a:endParaRPr>
          </a:p>
          <a:p>
            <a:pPr marL="342900" indent="-342900" eaLnBrk="1" hangingPunct="1">
              <a:defRPr/>
            </a:pPr>
            <a:r>
              <a:rPr lang="it-IT" sz="2000" dirty="0" err="1">
                <a:latin typeface="+mj-lt"/>
              </a:rPr>
              <a:t>Fosfatidilgliceroli</a:t>
            </a:r>
            <a:endParaRPr lang="it-IT" sz="2000" dirty="0">
              <a:latin typeface="+mj-lt"/>
            </a:endParaRPr>
          </a:p>
          <a:p>
            <a:pPr marL="342900" indent="-342900" eaLnBrk="1" hangingPunct="1">
              <a:defRPr/>
            </a:pPr>
            <a:r>
              <a:rPr lang="it-IT" sz="2000" dirty="0">
                <a:latin typeface="+mj-lt"/>
              </a:rPr>
              <a:t>Esteri </a:t>
            </a:r>
            <a:r>
              <a:rPr lang="it-IT" sz="2000" dirty="0" err="1">
                <a:latin typeface="+mj-lt"/>
              </a:rPr>
              <a:t>fosfatidici</a:t>
            </a:r>
            <a:endParaRPr lang="it-IT" sz="2000" dirty="0">
              <a:latin typeface="+mj-lt"/>
            </a:endParaRPr>
          </a:p>
          <a:p>
            <a:pPr marL="342900" indent="-342900" eaLnBrk="1" hangingPunct="1">
              <a:defRPr/>
            </a:pPr>
            <a:r>
              <a:rPr lang="it-IT" sz="2000" dirty="0" err="1">
                <a:latin typeface="+mj-lt"/>
              </a:rPr>
              <a:t>Inositolfosfatidi</a:t>
            </a:r>
            <a:endParaRPr lang="it-IT" sz="2000" dirty="0">
              <a:latin typeface="+mj-lt"/>
            </a:endParaRPr>
          </a:p>
          <a:p>
            <a:pPr marL="342900" indent="-342900" eaLnBrk="1" hangingPunct="1">
              <a:defRPr/>
            </a:pPr>
            <a:r>
              <a:rPr lang="it-IT" sz="2000" dirty="0">
                <a:latin typeface="+mj-lt"/>
              </a:rPr>
              <a:t>Lipidi </a:t>
            </a:r>
            <a:r>
              <a:rPr lang="it-IT" sz="2000" dirty="0" err="1">
                <a:latin typeface="+mj-lt"/>
              </a:rPr>
              <a:t>aldogenici</a:t>
            </a:r>
            <a:endParaRPr lang="it-IT" sz="2000" dirty="0">
              <a:latin typeface="+mj-lt"/>
            </a:endParaRPr>
          </a:p>
          <a:p>
            <a:pPr marL="342900" indent="-342900" eaLnBrk="1" hangingPunct="1">
              <a:defRPr/>
            </a:pPr>
            <a:endParaRPr lang="it-IT" sz="2000" dirty="0">
              <a:latin typeface="+mj-lt"/>
            </a:endParaRPr>
          </a:p>
          <a:p>
            <a:pPr marL="342900" indent="-342900" eaLnBrk="1" hangingPunct="1">
              <a:defRPr/>
            </a:pPr>
            <a:r>
              <a:rPr lang="it-IT" sz="2000" dirty="0" err="1">
                <a:solidFill>
                  <a:srgbClr val="FF0000"/>
                </a:solidFill>
                <a:latin typeface="+mj-lt"/>
              </a:rPr>
              <a:t>Sfingolipidi</a:t>
            </a:r>
            <a:endParaRPr lang="it-IT" sz="2000" dirty="0">
              <a:solidFill>
                <a:srgbClr val="FF0000"/>
              </a:solidFill>
              <a:latin typeface="+mj-lt"/>
            </a:endParaRPr>
          </a:p>
          <a:p>
            <a:pPr marL="342900" indent="-342900" eaLnBrk="1" hangingPunct="1">
              <a:defRPr/>
            </a:pPr>
            <a:r>
              <a:rPr lang="it-IT" sz="2000" dirty="0" err="1">
                <a:latin typeface="+mj-lt"/>
              </a:rPr>
              <a:t>Ceramidi</a:t>
            </a:r>
            <a:endParaRPr lang="it-IT" sz="2000" dirty="0">
              <a:latin typeface="+mj-lt"/>
            </a:endParaRPr>
          </a:p>
          <a:p>
            <a:pPr marL="342900" indent="-342900" eaLnBrk="1" hangingPunct="1">
              <a:defRPr/>
            </a:pPr>
            <a:r>
              <a:rPr lang="it-IT" sz="2000" dirty="0" err="1">
                <a:latin typeface="+mj-lt"/>
              </a:rPr>
              <a:t>Fosfosfingolipidi</a:t>
            </a:r>
            <a:endParaRPr lang="it-IT" sz="2000" dirty="0">
              <a:latin typeface="+mj-lt"/>
            </a:endParaRPr>
          </a:p>
          <a:p>
            <a:pPr marL="342900" indent="-342900" eaLnBrk="1" hangingPunct="1">
              <a:defRPr/>
            </a:pPr>
            <a:r>
              <a:rPr lang="it-IT" sz="2000" dirty="0" err="1">
                <a:latin typeface="+mj-lt"/>
              </a:rPr>
              <a:t>Cerebrosidi</a:t>
            </a:r>
            <a:endParaRPr lang="it-IT" sz="2000" dirty="0">
              <a:latin typeface="+mj-lt"/>
            </a:endParaRPr>
          </a:p>
          <a:p>
            <a:pPr marL="342900" indent="-342900" eaLnBrk="1" hangingPunct="1">
              <a:defRPr/>
            </a:pPr>
            <a:r>
              <a:rPr lang="it-IT" sz="2000" dirty="0" err="1">
                <a:latin typeface="+mj-lt"/>
              </a:rPr>
              <a:t>Sulfatidi</a:t>
            </a:r>
            <a:endParaRPr lang="it-IT" sz="2000" dirty="0">
              <a:latin typeface="+mj-lt"/>
            </a:endParaRPr>
          </a:p>
        </p:txBody>
      </p:sp>
      <p:sp>
        <p:nvSpPr>
          <p:cNvPr id="35851" name="Text Box 11"/>
          <p:cNvSpPr txBox="1">
            <a:spLocks noChangeArrowheads="1"/>
          </p:cNvSpPr>
          <p:nvPr/>
        </p:nvSpPr>
        <p:spPr bwMode="auto">
          <a:xfrm>
            <a:off x="4727848" y="1738833"/>
            <a:ext cx="4556125" cy="2873375"/>
          </a:xfrm>
          <a:prstGeom prst="rect">
            <a:avLst/>
          </a:prstGeom>
          <a:noFill/>
          <a:ln w="38100">
            <a:solidFill>
              <a:srgbClr val="FF0000"/>
            </a:solidFill>
            <a:miter lim="800000"/>
            <a:headEnd/>
            <a:tailEnd/>
          </a:ln>
        </p:spPr>
        <p:txBody>
          <a:bodyPr>
            <a:spAutoFit/>
          </a:bodyPr>
          <a:lstStyle/>
          <a:p>
            <a:pPr eaLnBrk="1" hangingPunct="1">
              <a:defRPr/>
            </a:pPr>
            <a:r>
              <a:rPr lang="it-IT" sz="2000" dirty="0">
                <a:solidFill>
                  <a:srgbClr val="FF0000"/>
                </a:solidFill>
                <a:latin typeface="+mj-lt"/>
              </a:rPr>
              <a:t>Cere</a:t>
            </a:r>
          </a:p>
          <a:p>
            <a:pPr eaLnBrk="1" hangingPunct="1">
              <a:defRPr/>
            </a:pPr>
            <a:r>
              <a:rPr lang="it-IT" sz="2000" dirty="0">
                <a:latin typeface="+mj-lt"/>
              </a:rPr>
              <a:t>Esteri di acidi grassi con mono-alcoli a lunga catena. I più diffusi sono C26, C28, C30.</a:t>
            </a:r>
          </a:p>
          <a:p>
            <a:pPr eaLnBrk="1" hangingPunct="1">
              <a:defRPr/>
            </a:pPr>
            <a:r>
              <a:rPr lang="it-IT" sz="2000" dirty="0">
                <a:latin typeface="+mj-lt"/>
              </a:rPr>
              <a:t>Costituiscono il rivestimento protettivo di foglie e frutti.</a:t>
            </a:r>
          </a:p>
          <a:p>
            <a:pPr eaLnBrk="1" hangingPunct="1">
              <a:defRPr/>
            </a:pPr>
            <a:r>
              <a:rPr lang="it-IT" sz="2000" dirty="0">
                <a:latin typeface="+mj-lt"/>
              </a:rPr>
              <a:t>Il contenuto in cere è in genere basso. Solo nell’olio di sansa</a:t>
            </a:r>
          </a:p>
          <a:p>
            <a:pPr eaLnBrk="1" hangingPunct="1">
              <a:defRPr/>
            </a:pPr>
            <a:r>
              <a:rPr lang="it-IT" sz="2000" dirty="0">
                <a:latin typeface="+mj-lt"/>
              </a:rPr>
              <a:t>raggiunge il 2%.</a:t>
            </a:r>
          </a:p>
        </p:txBody>
      </p:sp>
      <p:sp>
        <p:nvSpPr>
          <p:cNvPr id="7"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Componenti minori saponificabili</a:t>
            </a:r>
            <a:endParaRPr lang="it-IT" altLang="en-US" sz="3200" dirty="0">
              <a:latin typeface="+mn-lt"/>
            </a:endParaRP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51"/>
                                        </p:tgtEl>
                                        <p:attrNameLst>
                                          <p:attrName>style.visibility</p:attrName>
                                        </p:attrNameLst>
                                      </p:cBhvr>
                                      <p:to>
                                        <p:strVal val="visible"/>
                                      </p:to>
                                    </p:set>
                                    <p:anim calcmode="lin" valueType="num">
                                      <p:cBhvr additive="base">
                                        <p:cTn id="7" dur="500" fill="hold"/>
                                        <p:tgtEl>
                                          <p:spTgt spid="35851"/>
                                        </p:tgtEl>
                                        <p:attrNameLst>
                                          <p:attrName>ppt_x</p:attrName>
                                        </p:attrNameLst>
                                      </p:cBhvr>
                                      <p:tavLst>
                                        <p:tav tm="0">
                                          <p:val>
                                            <p:strVal val="#ppt_x"/>
                                          </p:val>
                                        </p:tav>
                                        <p:tav tm="100000">
                                          <p:val>
                                            <p:strVal val="#ppt_x"/>
                                          </p:val>
                                        </p:tav>
                                      </p:tavLst>
                                    </p:anim>
                                    <p:anim calcmode="lin" valueType="num">
                                      <p:cBhvr additive="base">
                                        <p:cTn id="8" dur="500" fill="hold"/>
                                        <p:tgtEl>
                                          <p:spTgt spid="35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9" name="Rectangle 9"/>
          <p:cNvSpPr>
            <a:spLocks noChangeArrowheads="1"/>
          </p:cNvSpPr>
          <p:nvPr/>
        </p:nvSpPr>
        <p:spPr bwMode="auto">
          <a:xfrm>
            <a:off x="1774825" y="5300664"/>
            <a:ext cx="7942264" cy="1368425"/>
          </a:xfrm>
          <a:prstGeom prst="rect">
            <a:avLst/>
          </a:prstGeom>
          <a:solidFill>
            <a:schemeClr val="bg1"/>
          </a:solidFill>
          <a:ln w="38100">
            <a:solidFill>
              <a:schemeClr val="accent2"/>
            </a:solidFill>
            <a:miter lim="800000"/>
            <a:headEnd/>
            <a:tailEnd/>
          </a:ln>
        </p:spPr>
        <p:txBody>
          <a:bodyPr wrap="none" anchor="ctr"/>
          <a:lstStyle/>
          <a:p>
            <a:pPr eaLnBrk="1" hangingPunct="1">
              <a:defRPr/>
            </a:pPr>
            <a:endParaRPr lang="en-US">
              <a:latin typeface="+mj-lt"/>
            </a:endParaRPr>
          </a:p>
        </p:txBody>
      </p:sp>
      <p:sp>
        <p:nvSpPr>
          <p:cNvPr id="49154" name="Rectangle 10"/>
          <p:cNvSpPr>
            <a:spLocks noChangeArrowheads="1"/>
          </p:cNvSpPr>
          <p:nvPr/>
        </p:nvSpPr>
        <p:spPr bwMode="auto">
          <a:xfrm>
            <a:off x="1703388" y="1557339"/>
            <a:ext cx="4032250" cy="3240087"/>
          </a:xfrm>
          <a:prstGeom prst="rect">
            <a:avLst/>
          </a:prstGeom>
          <a:solidFill>
            <a:schemeClr val="bg1"/>
          </a:solidFill>
          <a:ln w="9525">
            <a:noFill/>
            <a:miter lim="800000"/>
            <a:headEnd/>
            <a:tailEnd/>
          </a:ln>
        </p:spPr>
        <p:txBody>
          <a:bodyPr wrap="none" anchor="ctr"/>
          <a:lstStyle/>
          <a:p>
            <a:pPr eaLnBrk="1" hangingPunct="1">
              <a:defRPr/>
            </a:pPr>
            <a:endParaRPr lang="en-US">
              <a:latin typeface="+mj-lt"/>
            </a:endParaRPr>
          </a:p>
        </p:txBody>
      </p:sp>
      <p:sp>
        <p:nvSpPr>
          <p:cNvPr id="49156" name="Text Box 3"/>
          <p:cNvSpPr txBox="1">
            <a:spLocks noChangeArrowheads="1"/>
          </p:cNvSpPr>
          <p:nvPr/>
        </p:nvSpPr>
        <p:spPr bwMode="auto">
          <a:xfrm>
            <a:off x="1774825" y="1628776"/>
            <a:ext cx="4032250" cy="2862263"/>
          </a:xfrm>
          <a:prstGeom prst="rect">
            <a:avLst/>
          </a:prstGeom>
          <a:noFill/>
          <a:ln w="9525">
            <a:noFill/>
            <a:miter lim="800000"/>
            <a:headEnd/>
            <a:tailEnd/>
          </a:ln>
        </p:spPr>
        <p:txBody>
          <a:bodyPr>
            <a:spAutoFit/>
          </a:bodyPr>
          <a:lstStyle/>
          <a:p>
            <a:pPr marL="342900" indent="-342900" eaLnBrk="1" hangingPunct="1">
              <a:buFontTx/>
              <a:buAutoNum type="arabicPeriod"/>
              <a:defRPr/>
            </a:pPr>
            <a:r>
              <a:rPr lang="it-IT" sz="2000" dirty="0">
                <a:latin typeface="+mj-lt"/>
              </a:rPr>
              <a:t>Idrocarburi saturi</a:t>
            </a:r>
          </a:p>
          <a:p>
            <a:pPr marL="342900" indent="-342900" eaLnBrk="1" hangingPunct="1">
              <a:buFontTx/>
              <a:buAutoNum type="arabicPeriod"/>
              <a:defRPr/>
            </a:pPr>
            <a:r>
              <a:rPr lang="it-IT" sz="2000" dirty="0">
                <a:solidFill>
                  <a:schemeClr val="accent1"/>
                </a:solidFill>
                <a:latin typeface="+mj-lt"/>
              </a:rPr>
              <a:t>Idrocarburi insaturi e polinsaturi</a:t>
            </a:r>
          </a:p>
          <a:p>
            <a:pPr marL="342900" indent="-342900" eaLnBrk="1" hangingPunct="1">
              <a:buFontTx/>
              <a:buAutoNum type="arabicPeriod"/>
              <a:defRPr/>
            </a:pPr>
            <a:r>
              <a:rPr lang="it-IT" sz="2000" dirty="0">
                <a:solidFill>
                  <a:srgbClr val="FF0066"/>
                </a:solidFill>
                <a:latin typeface="+mj-lt"/>
              </a:rPr>
              <a:t>Tocoferoli e </a:t>
            </a:r>
            <a:r>
              <a:rPr lang="it-IT" sz="2000" dirty="0" err="1">
                <a:solidFill>
                  <a:srgbClr val="FF0066"/>
                </a:solidFill>
                <a:latin typeface="+mj-lt"/>
              </a:rPr>
              <a:t>tocotrienoli</a:t>
            </a:r>
            <a:endParaRPr lang="it-IT" sz="2000" dirty="0">
              <a:solidFill>
                <a:srgbClr val="FF0066"/>
              </a:solidFill>
              <a:latin typeface="+mj-lt"/>
            </a:endParaRPr>
          </a:p>
          <a:p>
            <a:pPr marL="342900" indent="-342900" eaLnBrk="1" hangingPunct="1">
              <a:buFontTx/>
              <a:buAutoNum type="arabicPeriod"/>
              <a:defRPr/>
            </a:pPr>
            <a:r>
              <a:rPr lang="it-IT" sz="2000" dirty="0">
                <a:solidFill>
                  <a:schemeClr val="accent2"/>
                </a:solidFill>
                <a:latin typeface="+mj-lt"/>
              </a:rPr>
              <a:t>Alcoli alifatici superiori</a:t>
            </a:r>
          </a:p>
          <a:p>
            <a:pPr marL="342900" indent="-342900" eaLnBrk="1" hangingPunct="1">
              <a:buFontTx/>
              <a:buAutoNum type="arabicPeriod"/>
              <a:defRPr/>
            </a:pPr>
            <a:r>
              <a:rPr lang="it-IT" sz="2000" dirty="0">
                <a:solidFill>
                  <a:srgbClr val="00B050"/>
                </a:solidFill>
                <a:latin typeface="+mj-lt"/>
              </a:rPr>
              <a:t>Steroli</a:t>
            </a:r>
          </a:p>
          <a:p>
            <a:pPr marL="342900" indent="-342900" eaLnBrk="1" hangingPunct="1">
              <a:buFontTx/>
              <a:buAutoNum type="arabicPeriod"/>
              <a:defRPr/>
            </a:pPr>
            <a:r>
              <a:rPr lang="it-IT" sz="2000" dirty="0" err="1">
                <a:latin typeface="+mj-lt"/>
              </a:rPr>
              <a:t>Metilsteroli</a:t>
            </a:r>
            <a:endParaRPr lang="it-IT" sz="2000" dirty="0">
              <a:latin typeface="+mj-lt"/>
            </a:endParaRPr>
          </a:p>
          <a:p>
            <a:pPr marL="342900" indent="-342900" eaLnBrk="1" hangingPunct="1">
              <a:buFontTx/>
              <a:buAutoNum type="arabicPeriod"/>
              <a:defRPr/>
            </a:pPr>
            <a:r>
              <a:rPr lang="it-IT" sz="2000" dirty="0">
                <a:latin typeface="+mj-lt"/>
              </a:rPr>
              <a:t>Alcoli di- e tri-terpenici</a:t>
            </a:r>
          </a:p>
          <a:p>
            <a:pPr marL="342900" indent="-342900" eaLnBrk="1" hangingPunct="1">
              <a:buFontTx/>
              <a:buAutoNum type="arabicPeriod"/>
              <a:defRPr/>
            </a:pPr>
            <a:r>
              <a:rPr lang="it-IT" sz="2000" dirty="0">
                <a:latin typeface="+mj-lt"/>
              </a:rPr>
              <a:t>Vitamine liposolubili</a:t>
            </a:r>
          </a:p>
          <a:p>
            <a:pPr marL="342900" indent="-342900" eaLnBrk="1" hangingPunct="1">
              <a:buFontTx/>
              <a:buAutoNum type="arabicPeriod"/>
              <a:defRPr/>
            </a:pPr>
            <a:r>
              <a:rPr lang="it-IT" sz="2000" dirty="0">
                <a:latin typeface="+mj-lt"/>
              </a:rPr>
              <a:t>Pigmenti, </a:t>
            </a:r>
            <a:r>
              <a:rPr lang="it-IT" sz="2000" dirty="0" err="1">
                <a:latin typeface="+mj-lt"/>
              </a:rPr>
              <a:t>ubichinoni</a:t>
            </a:r>
            <a:r>
              <a:rPr lang="it-IT" sz="2000" dirty="0">
                <a:latin typeface="+mj-lt"/>
              </a:rPr>
              <a:t>, fenoli</a:t>
            </a:r>
          </a:p>
        </p:txBody>
      </p:sp>
      <p:sp>
        <p:nvSpPr>
          <p:cNvPr id="107525" name="Text Box 5"/>
          <p:cNvSpPr txBox="1">
            <a:spLocks noChangeArrowheads="1"/>
          </p:cNvSpPr>
          <p:nvPr/>
        </p:nvSpPr>
        <p:spPr bwMode="auto">
          <a:xfrm>
            <a:off x="6167439" y="1484313"/>
            <a:ext cx="4321175" cy="3662362"/>
          </a:xfrm>
          <a:prstGeom prst="rect">
            <a:avLst/>
          </a:prstGeom>
          <a:noFill/>
          <a:ln w="9525">
            <a:noFill/>
            <a:miter lim="800000"/>
            <a:headEnd/>
            <a:tailEnd/>
          </a:ln>
        </p:spPr>
        <p:txBody>
          <a:bodyPr>
            <a:spAutoFit/>
          </a:bodyPr>
          <a:lstStyle/>
          <a:p>
            <a:pPr marL="342900" indent="-342900" eaLnBrk="1" hangingPunct="1">
              <a:defRPr/>
            </a:pPr>
            <a:r>
              <a:rPr lang="it-IT" dirty="0">
                <a:solidFill>
                  <a:schemeClr val="accent1"/>
                </a:solidFill>
                <a:latin typeface="+mj-lt"/>
              </a:rPr>
              <a:t>2. Idrocarburi insaturi e polinsaturi</a:t>
            </a:r>
          </a:p>
          <a:p>
            <a:pPr marL="342900" indent="-342900" eaLnBrk="1" hangingPunct="1">
              <a:defRPr/>
            </a:pPr>
            <a:r>
              <a:rPr lang="it-IT" dirty="0">
                <a:latin typeface="+mj-lt"/>
              </a:rPr>
              <a:t>il principale è lo </a:t>
            </a:r>
            <a:r>
              <a:rPr lang="it-IT" dirty="0" err="1">
                <a:latin typeface="+mj-lt"/>
              </a:rPr>
              <a:t>squalene</a:t>
            </a:r>
            <a:r>
              <a:rPr lang="it-IT" dirty="0">
                <a:latin typeface="+mj-lt"/>
              </a:rPr>
              <a:t>, idrocarburo</a:t>
            </a:r>
          </a:p>
          <a:p>
            <a:pPr marL="342900" indent="-342900" eaLnBrk="1" hangingPunct="1">
              <a:defRPr/>
            </a:pPr>
            <a:r>
              <a:rPr lang="it-IT" dirty="0">
                <a:latin typeface="+mj-lt"/>
              </a:rPr>
              <a:t>terpenico con 6 unità isopreniche.</a:t>
            </a:r>
          </a:p>
          <a:p>
            <a:pPr marL="342900" indent="-342900" eaLnBrk="1" hangingPunct="1">
              <a:defRPr/>
            </a:pPr>
            <a:endParaRPr lang="it-IT" dirty="0">
              <a:latin typeface="+mj-lt"/>
            </a:endParaRPr>
          </a:p>
          <a:p>
            <a:pPr marL="342900" indent="-342900" eaLnBrk="1" hangingPunct="1">
              <a:defRPr/>
            </a:pPr>
            <a:r>
              <a:rPr lang="it-IT" dirty="0">
                <a:solidFill>
                  <a:srgbClr val="FF0066"/>
                </a:solidFill>
                <a:latin typeface="+mj-lt"/>
              </a:rPr>
              <a:t>3.Tocoferoli e </a:t>
            </a:r>
            <a:r>
              <a:rPr lang="it-IT" dirty="0" err="1">
                <a:solidFill>
                  <a:srgbClr val="FF0066"/>
                </a:solidFill>
                <a:latin typeface="+mj-lt"/>
              </a:rPr>
              <a:t>tocotrienoli</a:t>
            </a:r>
            <a:endParaRPr lang="it-IT" dirty="0">
              <a:solidFill>
                <a:srgbClr val="FF0066"/>
              </a:solidFill>
              <a:latin typeface="+mj-lt"/>
            </a:endParaRPr>
          </a:p>
          <a:p>
            <a:pPr marL="342900" indent="-342900" eaLnBrk="1" hangingPunct="1">
              <a:defRPr/>
            </a:pPr>
            <a:r>
              <a:rPr lang="it-IT" dirty="0">
                <a:latin typeface="+mj-lt"/>
              </a:rPr>
              <a:t>derivati del </a:t>
            </a:r>
            <a:r>
              <a:rPr lang="it-IT" dirty="0" err="1">
                <a:latin typeface="+mj-lt"/>
              </a:rPr>
              <a:t>benzoidropirano</a:t>
            </a:r>
            <a:r>
              <a:rPr lang="it-IT" dirty="0">
                <a:latin typeface="+mj-lt"/>
              </a:rPr>
              <a:t>. Se la catena laterale è insatura si chiamano </a:t>
            </a:r>
            <a:r>
              <a:rPr lang="it-IT" dirty="0" err="1">
                <a:solidFill>
                  <a:srgbClr val="FF0066"/>
                </a:solidFill>
                <a:latin typeface="+mj-lt"/>
              </a:rPr>
              <a:t>tocotrienoli</a:t>
            </a:r>
            <a:r>
              <a:rPr lang="it-IT" dirty="0">
                <a:latin typeface="+mj-lt"/>
              </a:rPr>
              <a:t>. I </a:t>
            </a:r>
            <a:r>
              <a:rPr lang="it-IT" dirty="0">
                <a:solidFill>
                  <a:srgbClr val="FF0066"/>
                </a:solidFill>
                <a:latin typeface="+mj-lt"/>
              </a:rPr>
              <a:t>tocoferoli</a:t>
            </a:r>
            <a:r>
              <a:rPr lang="it-IT" dirty="0">
                <a:latin typeface="+mj-lt"/>
              </a:rPr>
              <a:t> hanno azione vitaminica (Vitamina E) e sono antiossidanti naturali. L’attività antiossidante è</a:t>
            </a:r>
          </a:p>
          <a:p>
            <a:pPr marL="342900" indent="-342900" eaLnBrk="1" hangingPunct="1">
              <a:defRPr/>
            </a:pPr>
            <a:r>
              <a:rPr lang="it-IT" dirty="0">
                <a:latin typeface="+mj-lt"/>
              </a:rPr>
              <a:t>α-T &lt; α-T3 &lt; γ-T &lt; γ-T3 &lt; β-T &lt; β-T3 &lt; δ-T &lt; δ-T3</a:t>
            </a:r>
          </a:p>
        </p:txBody>
      </p:sp>
      <p:sp>
        <p:nvSpPr>
          <p:cNvPr id="107526" name="Text Box 6"/>
          <p:cNvSpPr txBox="1">
            <a:spLocks noChangeArrowheads="1"/>
          </p:cNvSpPr>
          <p:nvPr/>
        </p:nvSpPr>
        <p:spPr bwMode="auto">
          <a:xfrm>
            <a:off x="1992314" y="5334001"/>
            <a:ext cx="7724775" cy="1190625"/>
          </a:xfrm>
          <a:prstGeom prst="rect">
            <a:avLst/>
          </a:prstGeom>
          <a:noFill/>
          <a:ln w="9525">
            <a:noFill/>
            <a:miter lim="800000"/>
            <a:headEnd/>
            <a:tailEnd/>
          </a:ln>
        </p:spPr>
        <p:txBody>
          <a:bodyPr>
            <a:spAutoFit/>
          </a:bodyPr>
          <a:lstStyle/>
          <a:p>
            <a:pPr eaLnBrk="1" hangingPunct="1">
              <a:defRPr/>
            </a:pPr>
            <a:r>
              <a:rPr lang="it-IT" dirty="0">
                <a:solidFill>
                  <a:schemeClr val="accent2"/>
                </a:solidFill>
                <a:latin typeface="+mj-lt"/>
              </a:rPr>
              <a:t>4. Alcoli alifatici superiori</a:t>
            </a:r>
          </a:p>
          <a:p>
            <a:pPr eaLnBrk="1" hangingPunct="1">
              <a:defRPr/>
            </a:pPr>
            <a:r>
              <a:rPr lang="it-IT" dirty="0">
                <a:latin typeface="+mj-lt"/>
              </a:rPr>
              <a:t>abbondanti soprattutto negli oli estratti con solvente derivano probabilmente dalle cere. Ricordiamo il </a:t>
            </a:r>
            <a:r>
              <a:rPr lang="it-IT" dirty="0" err="1">
                <a:latin typeface="+mj-lt"/>
              </a:rPr>
              <a:t>docosanolo</a:t>
            </a:r>
            <a:r>
              <a:rPr lang="it-IT" dirty="0">
                <a:latin typeface="+mj-lt"/>
              </a:rPr>
              <a:t> (C</a:t>
            </a:r>
            <a:r>
              <a:rPr lang="it-IT" baseline="-25000" dirty="0">
                <a:latin typeface="+mj-lt"/>
              </a:rPr>
              <a:t>22</a:t>
            </a:r>
            <a:r>
              <a:rPr lang="it-IT" dirty="0">
                <a:latin typeface="+mj-lt"/>
              </a:rPr>
              <a:t>H</a:t>
            </a:r>
            <a:r>
              <a:rPr lang="it-IT" baseline="-25000" dirty="0">
                <a:latin typeface="+mj-lt"/>
              </a:rPr>
              <a:t>45</a:t>
            </a:r>
            <a:r>
              <a:rPr lang="it-IT" dirty="0">
                <a:latin typeface="+mj-lt"/>
              </a:rPr>
              <a:t>OH), il </a:t>
            </a:r>
            <a:r>
              <a:rPr lang="it-IT" dirty="0" err="1">
                <a:latin typeface="+mj-lt"/>
              </a:rPr>
              <a:t>tetracosanolo</a:t>
            </a:r>
            <a:r>
              <a:rPr lang="it-IT" dirty="0">
                <a:latin typeface="+mj-lt"/>
              </a:rPr>
              <a:t> (C</a:t>
            </a:r>
            <a:r>
              <a:rPr lang="it-IT" baseline="-25000" dirty="0">
                <a:latin typeface="+mj-lt"/>
              </a:rPr>
              <a:t>24</a:t>
            </a:r>
            <a:r>
              <a:rPr lang="it-IT" dirty="0">
                <a:latin typeface="+mj-lt"/>
              </a:rPr>
              <a:t>H</a:t>
            </a:r>
            <a:r>
              <a:rPr lang="it-IT" baseline="-25000" dirty="0">
                <a:latin typeface="+mj-lt"/>
              </a:rPr>
              <a:t>49</a:t>
            </a:r>
            <a:r>
              <a:rPr lang="it-IT" dirty="0">
                <a:latin typeface="+mj-lt"/>
              </a:rPr>
              <a:t>OH) e l’</a:t>
            </a:r>
            <a:r>
              <a:rPr lang="it-IT" dirty="0" err="1">
                <a:latin typeface="+mj-lt"/>
              </a:rPr>
              <a:t>esacosanolo</a:t>
            </a:r>
            <a:r>
              <a:rPr lang="it-IT" dirty="0">
                <a:latin typeface="+mj-lt"/>
              </a:rPr>
              <a:t>  C</a:t>
            </a:r>
            <a:r>
              <a:rPr lang="it-IT" baseline="-25000" dirty="0">
                <a:latin typeface="+mj-lt"/>
              </a:rPr>
              <a:t>26</a:t>
            </a:r>
            <a:r>
              <a:rPr lang="it-IT" dirty="0">
                <a:latin typeface="+mj-lt"/>
              </a:rPr>
              <a:t>H</a:t>
            </a:r>
            <a:r>
              <a:rPr lang="it-IT" baseline="-25000" dirty="0">
                <a:latin typeface="+mj-lt"/>
              </a:rPr>
              <a:t>53</a:t>
            </a:r>
            <a:r>
              <a:rPr lang="it-IT" dirty="0">
                <a:latin typeface="+mj-lt"/>
              </a:rPr>
              <a:t>OH)</a:t>
            </a:r>
          </a:p>
        </p:txBody>
      </p:sp>
      <p:sp>
        <p:nvSpPr>
          <p:cNvPr id="107527" name="Rectangle 7"/>
          <p:cNvSpPr>
            <a:spLocks noChangeArrowheads="1"/>
          </p:cNvSpPr>
          <p:nvPr/>
        </p:nvSpPr>
        <p:spPr bwMode="auto">
          <a:xfrm>
            <a:off x="6096000" y="1412876"/>
            <a:ext cx="4248150" cy="1008063"/>
          </a:xfrm>
          <a:prstGeom prst="rect">
            <a:avLst/>
          </a:prstGeom>
          <a:noFill/>
          <a:ln w="38100">
            <a:solidFill>
              <a:schemeClr val="accent1"/>
            </a:solidFill>
            <a:miter lim="800000"/>
            <a:headEnd/>
            <a:tailEnd/>
          </a:ln>
        </p:spPr>
        <p:txBody>
          <a:bodyPr wrap="none" anchor="ctr"/>
          <a:lstStyle/>
          <a:p>
            <a:pPr eaLnBrk="1" hangingPunct="1">
              <a:defRPr/>
            </a:pPr>
            <a:endParaRPr lang="en-US">
              <a:latin typeface="+mj-lt"/>
            </a:endParaRPr>
          </a:p>
        </p:txBody>
      </p:sp>
      <p:sp>
        <p:nvSpPr>
          <p:cNvPr id="107528" name="Rectangle 8"/>
          <p:cNvSpPr>
            <a:spLocks noChangeArrowheads="1"/>
          </p:cNvSpPr>
          <p:nvPr/>
        </p:nvSpPr>
        <p:spPr bwMode="auto">
          <a:xfrm>
            <a:off x="6096000" y="2636838"/>
            <a:ext cx="4248150" cy="2520950"/>
          </a:xfrm>
          <a:prstGeom prst="rect">
            <a:avLst/>
          </a:prstGeom>
          <a:noFill/>
          <a:ln w="38100">
            <a:solidFill>
              <a:srgbClr val="FF0066"/>
            </a:solidFill>
            <a:miter lim="800000"/>
            <a:headEnd/>
            <a:tailEnd/>
          </a:ln>
        </p:spPr>
        <p:txBody>
          <a:bodyPr wrap="none" anchor="ctr"/>
          <a:lstStyle/>
          <a:p>
            <a:pPr eaLnBrk="1" hangingPunct="1">
              <a:defRPr/>
            </a:pPr>
            <a:endParaRPr lang="en-US">
              <a:latin typeface="+mj-lt"/>
            </a:endParaRPr>
          </a:p>
        </p:txBody>
      </p:sp>
      <p:pic>
        <p:nvPicPr>
          <p:cNvPr id="107531" name="Picture 11" descr="fogli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0853" y="5661026"/>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Componenti frazione insaponificabile</a:t>
            </a:r>
            <a:endParaRPr lang="it-IT" altLang="en-US" sz="3200" dirty="0">
              <a:latin typeface="+mn-lt"/>
            </a:endParaRPr>
          </a:p>
        </p:txBody>
      </p:sp>
      <p:sp>
        <p:nvSpPr>
          <p:cNvPr id="14" name="Rettangolo 13"/>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5">
                                            <p:txEl>
                                              <p:pRg st="0" end="0"/>
                                            </p:txEl>
                                          </p:spTgt>
                                        </p:tgtEl>
                                        <p:attrNameLst>
                                          <p:attrName>style.visibility</p:attrName>
                                        </p:attrNameLst>
                                      </p:cBhvr>
                                      <p:to>
                                        <p:strVal val="visible"/>
                                      </p:to>
                                    </p:set>
                                    <p:anim calcmode="lin" valueType="num">
                                      <p:cBhvr additive="base">
                                        <p:cTn id="7" dur="500" fill="hold"/>
                                        <p:tgtEl>
                                          <p:spTgt spid="1075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525">
                                            <p:txEl>
                                              <p:pRg st="1" end="1"/>
                                            </p:txEl>
                                          </p:spTgt>
                                        </p:tgtEl>
                                        <p:attrNameLst>
                                          <p:attrName>style.visibility</p:attrName>
                                        </p:attrNameLst>
                                      </p:cBhvr>
                                      <p:to>
                                        <p:strVal val="visible"/>
                                      </p:to>
                                    </p:set>
                                    <p:anim calcmode="lin" valueType="num">
                                      <p:cBhvr additive="base">
                                        <p:cTn id="11" dur="500" fill="hold"/>
                                        <p:tgtEl>
                                          <p:spTgt spid="1075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752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7525">
                                            <p:txEl>
                                              <p:pRg st="2" end="2"/>
                                            </p:txEl>
                                          </p:spTgt>
                                        </p:tgtEl>
                                        <p:attrNameLst>
                                          <p:attrName>style.visibility</p:attrName>
                                        </p:attrNameLst>
                                      </p:cBhvr>
                                      <p:to>
                                        <p:strVal val="visible"/>
                                      </p:to>
                                    </p:set>
                                    <p:anim calcmode="lin" valueType="num">
                                      <p:cBhvr additive="base">
                                        <p:cTn id="15" dur="500" fill="hold"/>
                                        <p:tgtEl>
                                          <p:spTgt spid="10752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752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7527"/>
                                        </p:tgtEl>
                                        <p:attrNameLst>
                                          <p:attrName>style.visibility</p:attrName>
                                        </p:attrNameLst>
                                      </p:cBhvr>
                                      <p:to>
                                        <p:strVal val="visible"/>
                                      </p:to>
                                    </p:set>
                                    <p:anim calcmode="lin" valueType="num">
                                      <p:cBhvr additive="base">
                                        <p:cTn id="19" dur="500" fill="hold"/>
                                        <p:tgtEl>
                                          <p:spTgt spid="107527"/>
                                        </p:tgtEl>
                                        <p:attrNameLst>
                                          <p:attrName>ppt_x</p:attrName>
                                        </p:attrNameLst>
                                      </p:cBhvr>
                                      <p:tavLst>
                                        <p:tav tm="0">
                                          <p:val>
                                            <p:strVal val="#ppt_x"/>
                                          </p:val>
                                        </p:tav>
                                        <p:tav tm="100000">
                                          <p:val>
                                            <p:strVal val="#ppt_x"/>
                                          </p:val>
                                        </p:tav>
                                      </p:tavLst>
                                    </p:anim>
                                    <p:anim calcmode="lin" valueType="num">
                                      <p:cBhvr additive="base">
                                        <p:cTn id="20"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7525">
                                            <p:txEl>
                                              <p:pRg st="4" end="4"/>
                                            </p:txEl>
                                          </p:spTgt>
                                        </p:tgtEl>
                                        <p:attrNameLst>
                                          <p:attrName>style.visibility</p:attrName>
                                        </p:attrNameLst>
                                      </p:cBhvr>
                                      <p:to>
                                        <p:strVal val="visible"/>
                                      </p:to>
                                    </p:set>
                                    <p:anim calcmode="lin" valueType="num">
                                      <p:cBhvr additive="base">
                                        <p:cTn id="25" dur="500" fill="hold"/>
                                        <p:tgtEl>
                                          <p:spTgt spid="10752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7525">
                                            <p:txEl>
                                              <p:pRg st="5" end="5"/>
                                            </p:txEl>
                                          </p:spTgt>
                                        </p:tgtEl>
                                        <p:attrNameLst>
                                          <p:attrName>style.visibility</p:attrName>
                                        </p:attrNameLst>
                                      </p:cBhvr>
                                      <p:to>
                                        <p:strVal val="visible"/>
                                      </p:to>
                                    </p:set>
                                    <p:anim calcmode="lin" valueType="num">
                                      <p:cBhvr additive="base">
                                        <p:cTn id="29" dur="500" fill="hold"/>
                                        <p:tgtEl>
                                          <p:spTgt spid="10752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752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7525">
                                            <p:txEl>
                                              <p:pRg st="6" end="6"/>
                                            </p:txEl>
                                          </p:spTgt>
                                        </p:tgtEl>
                                        <p:attrNameLst>
                                          <p:attrName>style.visibility</p:attrName>
                                        </p:attrNameLst>
                                      </p:cBhvr>
                                      <p:to>
                                        <p:strVal val="visible"/>
                                      </p:to>
                                    </p:set>
                                    <p:anim calcmode="lin" valueType="num">
                                      <p:cBhvr additive="base">
                                        <p:cTn id="33" dur="500" fill="hold"/>
                                        <p:tgtEl>
                                          <p:spTgt spid="10752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2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7528"/>
                                        </p:tgtEl>
                                        <p:attrNameLst>
                                          <p:attrName>style.visibility</p:attrName>
                                        </p:attrNameLst>
                                      </p:cBhvr>
                                      <p:to>
                                        <p:strVal val="visible"/>
                                      </p:to>
                                    </p:set>
                                    <p:anim calcmode="lin" valueType="num">
                                      <p:cBhvr additive="base">
                                        <p:cTn id="37" dur="500" fill="hold"/>
                                        <p:tgtEl>
                                          <p:spTgt spid="107528"/>
                                        </p:tgtEl>
                                        <p:attrNameLst>
                                          <p:attrName>ppt_x</p:attrName>
                                        </p:attrNameLst>
                                      </p:cBhvr>
                                      <p:tavLst>
                                        <p:tav tm="0">
                                          <p:val>
                                            <p:strVal val="#ppt_x"/>
                                          </p:val>
                                        </p:tav>
                                        <p:tav tm="100000">
                                          <p:val>
                                            <p:strVal val="#ppt_x"/>
                                          </p:val>
                                        </p:tav>
                                      </p:tavLst>
                                    </p:anim>
                                    <p:anim calcmode="lin" valueType="num">
                                      <p:cBhvr additive="base">
                                        <p:cTn id="38" dur="500" fill="hold"/>
                                        <p:tgtEl>
                                          <p:spTgt spid="10752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7526">
                                            <p:txEl>
                                              <p:pRg st="0" end="0"/>
                                            </p:txEl>
                                          </p:spTgt>
                                        </p:tgtEl>
                                        <p:attrNameLst>
                                          <p:attrName>style.visibility</p:attrName>
                                        </p:attrNameLst>
                                      </p:cBhvr>
                                      <p:to>
                                        <p:strVal val="visible"/>
                                      </p:to>
                                    </p:set>
                                    <p:anim calcmode="lin" valueType="num">
                                      <p:cBhvr additive="base">
                                        <p:cTn id="43" dur="5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752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7526">
                                            <p:txEl>
                                              <p:pRg st="1" end="1"/>
                                            </p:txEl>
                                          </p:spTgt>
                                        </p:tgtEl>
                                        <p:attrNameLst>
                                          <p:attrName>style.visibility</p:attrName>
                                        </p:attrNameLst>
                                      </p:cBhvr>
                                      <p:to>
                                        <p:strVal val="visible"/>
                                      </p:to>
                                    </p:set>
                                    <p:anim calcmode="lin" valueType="num">
                                      <p:cBhvr additive="base">
                                        <p:cTn id="47" dur="500" fill="hold"/>
                                        <p:tgtEl>
                                          <p:spTgt spid="10752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7526">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7529"/>
                                        </p:tgtEl>
                                        <p:attrNameLst>
                                          <p:attrName>style.visibility</p:attrName>
                                        </p:attrNameLst>
                                      </p:cBhvr>
                                      <p:to>
                                        <p:strVal val="visible"/>
                                      </p:to>
                                    </p:set>
                                    <p:anim calcmode="lin" valueType="num">
                                      <p:cBhvr additive="base">
                                        <p:cTn id="51" dur="500" fill="hold"/>
                                        <p:tgtEl>
                                          <p:spTgt spid="107529"/>
                                        </p:tgtEl>
                                        <p:attrNameLst>
                                          <p:attrName>ppt_x</p:attrName>
                                        </p:attrNameLst>
                                      </p:cBhvr>
                                      <p:tavLst>
                                        <p:tav tm="0">
                                          <p:val>
                                            <p:strVal val="#ppt_x"/>
                                          </p:val>
                                        </p:tav>
                                        <p:tav tm="100000">
                                          <p:val>
                                            <p:strVal val="#ppt_x"/>
                                          </p:val>
                                        </p:tav>
                                      </p:tavLst>
                                    </p:anim>
                                    <p:anim calcmode="lin" valueType="num">
                                      <p:cBhvr additive="base">
                                        <p:cTn id="52" dur="500" fill="hold"/>
                                        <p:tgtEl>
                                          <p:spTgt spid="1075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7531"/>
                                        </p:tgtEl>
                                        <p:attrNameLst>
                                          <p:attrName>style.visibility</p:attrName>
                                        </p:attrNameLst>
                                      </p:cBhvr>
                                      <p:to>
                                        <p:strVal val="visible"/>
                                      </p:to>
                                    </p:set>
                                    <p:anim calcmode="lin" valueType="num">
                                      <p:cBhvr additive="base">
                                        <p:cTn id="55" dur="500" fill="hold"/>
                                        <p:tgtEl>
                                          <p:spTgt spid="107531"/>
                                        </p:tgtEl>
                                        <p:attrNameLst>
                                          <p:attrName>ppt_x</p:attrName>
                                        </p:attrNameLst>
                                      </p:cBhvr>
                                      <p:tavLst>
                                        <p:tav tm="0">
                                          <p:val>
                                            <p:strVal val="#ppt_x"/>
                                          </p:val>
                                        </p:tav>
                                        <p:tav tm="100000">
                                          <p:val>
                                            <p:strVal val="#ppt_x"/>
                                          </p:val>
                                        </p:tav>
                                      </p:tavLst>
                                    </p:anim>
                                    <p:anim calcmode="lin" valueType="num">
                                      <p:cBhvr additive="base">
                                        <p:cTn id="56" dur="500" fill="hold"/>
                                        <p:tgtEl>
                                          <p:spTgt spid="107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animBg="1"/>
      <p:bldP spid="107527" grpId="0" animBg="1"/>
      <p:bldP spid="1075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65" name="Picture 21" descr="finger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214" y="5084763"/>
            <a:ext cx="1220787"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5"/>
          <p:cNvSpPr txBox="1">
            <a:spLocks noChangeArrowheads="1"/>
          </p:cNvSpPr>
          <p:nvPr/>
        </p:nvSpPr>
        <p:spPr bwMode="auto">
          <a:xfrm>
            <a:off x="806452" y="1268760"/>
            <a:ext cx="8640762" cy="5016500"/>
          </a:xfrm>
          <a:prstGeom prst="rect">
            <a:avLst/>
          </a:prstGeom>
          <a:solidFill>
            <a:schemeClr val="bg1"/>
          </a:solidFill>
          <a:ln w="9525">
            <a:noFill/>
            <a:miter lim="800000"/>
            <a:headEnd/>
            <a:tailEnd/>
          </a:ln>
        </p:spPr>
        <p:txBody>
          <a:bodyPr>
            <a:spAutoFit/>
          </a:bodyPr>
          <a:lstStyle/>
          <a:p>
            <a:pPr marL="342900" indent="-342900" eaLnBrk="1" hangingPunct="1">
              <a:defRPr/>
            </a:pPr>
            <a:r>
              <a:rPr lang="it-IT" sz="2000" dirty="0">
                <a:solidFill>
                  <a:srgbClr val="00B050"/>
                </a:solidFill>
                <a:latin typeface="+mj-lt"/>
              </a:rPr>
              <a:t>5. Steroli</a:t>
            </a:r>
          </a:p>
          <a:p>
            <a:pPr marL="342900" indent="-342900" eaLnBrk="1" hangingPunct="1">
              <a:defRPr/>
            </a:pPr>
            <a:r>
              <a:rPr lang="it-IT" dirty="0">
                <a:latin typeface="+mj-lt"/>
              </a:rPr>
              <a:t>nei grassi animali è presente il  colesterolo mentre in quelli vegetali</a:t>
            </a:r>
          </a:p>
          <a:p>
            <a:pPr marL="342900" indent="-342900" eaLnBrk="1" hangingPunct="1">
              <a:defRPr/>
            </a:pPr>
            <a:r>
              <a:rPr lang="it-IT" dirty="0">
                <a:latin typeface="+mj-lt"/>
              </a:rPr>
              <a:t>prevalgono i fitosteroli. Il colesterolo è praticamente assente nei grassi vegetali salvo che nell’olio di seme di pomodoro.</a:t>
            </a: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endParaRPr lang="it-IT" dirty="0">
              <a:latin typeface="+mj-lt"/>
            </a:endParaRPr>
          </a:p>
          <a:p>
            <a:pPr marL="342900" indent="-342900" eaLnBrk="1" hangingPunct="1">
              <a:defRPr/>
            </a:pPr>
            <a:r>
              <a:rPr lang="it-IT" sz="1600" dirty="0">
                <a:latin typeface="+mj-lt"/>
              </a:rPr>
              <a:t>I fitosteroli principali sono : </a:t>
            </a:r>
            <a:r>
              <a:rPr lang="it-IT" sz="1600" dirty="0" err="1">
                <a:latin typeface="+mj-lt"/>
              </a:rPr>
              <a:t>brassicasterolo</a:t>
            </a:r>
            <a:r>
              <a:rPr lang="it-IT" sz="1600" dirty="0">
                <a:latin typeface="+mj-lt"/>
              </a:rPr>
              <a:t>, </a:t>
            </a:r>
            <a:r>
              <a:rPr lang="it-IT" sz="1600" dirty="0" err="1">
                <a:latin typeface="+mj-lt"/>
              </a:rPr>
              <a:t>campesterolo</a:t>
            </a:r>
            <a:r>
              <a:rPr lang="it-IT" sz="1600" dirty="0">
                <a:latin typeface="+mj-lt"/>
              </a:rPr>
              <a:t>, </a:t>
            </a:r>
            <a:r>
              <a:rPr lang="it-IT" sz="1600" dirty="0" err="1">
                <a:latin typeface="+mj-lt"/>
              </a:rPr>
              <a:t>stigmasterolo</a:t>
            </a:r>
            <a:r>
              <a:rPr lang="it-IT" sz="1600" dirty="0">
                <a:latin typeface="+mj-lt"/>
              </a:rPr>
              <a:t>, </a:t>
            </a:r>
            <a:r>
              <a:rPr lang="it-IT" sz="1600" dirty="0" err="1">
                <a:latin typeface="+mj-lt"/>
              </a:rPr>
              <a:t>β-</a:t>
            </a:r>
            <a:r>
              <a:rPr lang="it-IT" sz="1600" dirty="0">
                <a:latin typeface="+mj-lt"/>
              </a:rPr>
              <a:t> </a:t>
            </a:r>
            <a:r>
              <a:rPr lang="it-IT" sz="1600" dirty="0" err="1">
                <a:latin typeface="+mj-lt"/>
              </a:rPr>
              <a:t>sitosterolo</a:t>
            </a:r>
            <a:r>
              <a:rPr lang="it-IT" sz="1600" dirty="0">
                <a:latin typeface="+mj-lt"/>
              </a:rPr>
              <a:t>, Δ5- </a:t>
            </a:r>
            <a:r>
              <a:rPr lang="it-IT" sz="1600" dirty="0" err="1">
                <a:latin typeface="+mj-lt"/>
              </a:rPr>
              <a:t>avenasterolo</a:t>
            </a:r>
            <a:r>
              <a:rPr lang="it-IT" sz="1600" dirty="0">
                <a:latin typeface="+mj-lt"/>
              </a:rPr>
              <a:t>, Δ7-avenasterolo, Δ7-stigmastenolo</a:t>
            </a:r>
          </a:p>
        </p:txBody>
      </p:sp>
      <p:grpSp>
        <p:nvGrpSpPr>
          <p:cNvPr id="2" name="Group 17"/>
          <p:cNvGrpSpPr>
            <a:grpSpLocks/>
          </p:cNvGrpSpPr>
          <p:nvPr/>
        </p:nvGrpSpPr>
        <p:grpSpPr bwMode="auto">
          <a:xfrm>
            <a:off x="877890" y="2492723"/>
            <a:ext cx="7489825" cy="3097213"/>
            <a:chOff x="158" y="1434"/>
            <a:chExt cx="4536" cy="2110"/>
          </a:xfrm>
        </p:grpSpPr>
        <p:pic>
          <p:nvPicPr>
            <p:cNvPr id="53259" name="Picture 10"/>
            <p:cNvPicPr>
              <a:picLocks noChangeAspect="1" noChangeArrowheads="1"/>
            </p:cNvPicPr>
            <p:nvPr/>
          </p:nvPicPr>
          <p:blipFill>
            <a:blip r:embed="rId3">
              <a:lum contrast="12000"/>
              <a:extLst>
                <a:ext uri="{28A0092B-C50C-407E-A947-70E740481C1C}">
                  <a14:useLocalDpi xmlns:a14="http://schemas.microsoft.com/office/drawing/2010/main" val="0"/>
                </a:ext>
              </a:extLst>
            </a:blip>
            <a:srcRect l="17714" t="31082" r="14348" b="17856"/>
            <a:stretch>
              <a:fillRect/>
            </a:stretch>
          </p:blipFill>
          <p:spPr bwMode="auto">
            <a:xfrm>
              <a:off x="158" y="1434"/>
              <a:ext cx="4492" cy="2110"/>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50188" name="Oval 11"/>
            <p:cNvSpPr>
              <a:spLocks noChangeArrowheads="1"/>
            </p:cNvSpPr>
            <p:nvPr/>
          </p:nvSpPr>
          <p:spPr bwMode="auto">
            <a:xfrm>
              <a:off x="3334" y="1481"/>
              <a:ext cx="956" cy="271"/>
            </a:xfrm>
            <a:prstGeom prst="ellipse">
              <a:avLst/>
            </a:prstGeom>
            <a:noFill/>
            <a:ln w="25400">
              <a:solidFill>
                <a:srgbClr val="00FF00"/>
              </a:solidFill>
              <a:round/>
              <a:headEnd/>
              <a:tailEnd/>
            </a:ln>
          </p:spPr>
          <p:txBody>
            <a:bodyPr wrap="none" anchor="ctr"/>
            <a:lstStyle/>
            <a:p>
              <a:pPr eaLnBrk="1" hangingPunct="1">
                <a:defRPr/>
              </a:pPr>
              <a:endParaRPr lang="en-US">
                <a:latin typeface="+mj-lt"/>
              </a:endParaRPr>
            </a:p>
          </p:txBody>
        </p:sp>
        <p:sp>
          <p:nvSpPr>
            <p:cNvPr id="50189" name="Oval 12"/>
            <p:cNvSpPr>
              <a:spLocks noChangeArrowheads="1"/>
            </p:cNvSpPr>
            <p:nvPr/>
          </p:nvSpPr>
          <p:spPr bwMode="auto">
            <a:xfrm>
              <a:off x="3424" y="2160"/>
              <a:ext cx="952" cy="276"/>
            </a:xfrm>
            <a:prstGeom prst="ellipse">
              <a:avLst/>
            </a:prstGeom>
            <a:noFill/>
            <a:ln w="25400">
              <a:solidFill>
                <a:srgbClr val="00FF00"/>
              </a:solidFill>
              <a:round/>
              <a:headEnd/>
              <a:tailEnd/>
            </a:ln>
          </p:spPr>
          <p:txBody>
            <a:bodyPr wrap="none" anchor="ctr"/>
            <a:lstStyle/>
            <a:p>
              <a:pPr eaLnBrk="1" hangingPunct="1">
                <a:defRPr/>
              </a:pPr>
              <a:endParaRPr lang="en-US">
                <a:latin typeface="+mj-lt"/>
              </a:endParaRPr>
            </a:p>
          </p:txBody>
        </p:sp>
        <p:sp>
          <p:nvSpPr>
            <p:cNvPr id="50190" name="Oval 13"/>
            <p:cNvSpPr>
              <a:spLocks noChangeArrowheads="1"/>
            </p:cNvSpPr>
            <p:nvPr/>
          </p:nvSpPr>
          <p:spPr bwMode="auto">
            <a:xfrm>
              <a:off x="3742" y="2659"/>
              <a:ext cx="952" cy="268"/>
            </a:xfrm>
            <a:prstGeom prst="ellipse">
              <a:avLst/>
            </a:prstGeom>
            <a:noFill/>
            <a:ln w="25400">
              <a:solidFill>
                <a:srgbClr val="00FF00"/>
              </a:solidFill>
              <a:round/>
              <a:headEnd/>
              <a:tailEnd/>
            </a:ln>
          </p:spPr>
          <p:txBody>
            <a:bodyPr wrap="none" anchor="ctr"/>
            <a:lstStyle/>
            <a:p>
              <a:pPr eaLnBrk="1" hangingPunct="1">
                <a:defRPr/>
              </a:pPr>
              <a:endParaRPr lang="en-US">
                <a:latin typeface="+mj-lt"/>
              </a:endParaRPr>
            </a:p>
          </p:txBody>
        </p:sp>
        <p:sp>
          <p:nvSpPr>
            <p:cNvPr id="50191" name="Text Box 14"/>
            <p:cNvSpPr txBox="1">
              <a:spLocks noChangeArrowheads="1"/>
            </p:cNvSpPr>
            <p:nvPr/>
          </p:nvSpPr>
          <p:spPr bwMode="auto">
            <a:xfrm>
              <a:off x="4195" y="2115"/>
              <a:ext cx="190" cy="252"/>
            </a:xfrm>
            <a:prstGeom prst="rect">
              <a:avLst/>
            </a:prstGeom>
            <a:noFill/>
            <a:ln w="9525">
              <a:noFill/>
              <a:miter lim="800000"/>
              <a:headEnd/>
              <a:tailEnd/>
            </a:ln>
          </p:spPr>
          <p:txBody>
            <a:bodyPr wrap="none">
              <a:spAutoFit/>
            </a:bodyPr>
            <a:lstStyle/>
            <a:p>
              <a:pPr eaLnBrk="1" hangingPunct="1">
                <a:defRPr/>
              </a:pPr>
              <a:r>
                <a:rPr lang="it-IT" b="1" i="1">
                  <a:solidFill>
                    <a:schemeClr val="bg1"/>
                  </a:solidFill>
                  <a:latin typeface="+mj-lt"/>
                </a:rPr>
                <a:t>R</a:t>
              </a:r>
            </a:p>
          </p:txBody>
        </p:sp>
        <p:sp>
          <p:nvSpPr>
            <p:cNvPr id="50192" name="Text Box 15"/>
            <p:cNvSpPr txBox="1">
              <a:spLocks noChangeArrowheads="1"/>
            </p:cNvSpPr>
            <p:nvPr/>
          </p:nvSpPr>
          <p:spPr bwMode="auto">
            <a:xfrm>
              <a:off x="4422" y="2614"/>
              <a:ext cx="190" cy="252"/>
            </a:xfrm>
            <a:prstGeom prst="rect">
              <a:avLst/>
            </a:prstGeom>
            <a:noFill/>
            <a:ln w="9525">
              <a:noFill/>
              <a:miter lim="800000"/>
              <a:headEnd/>
              <a:tailEnd/>
            </a:ln>
          </p:spPr>
          <p:txBody>
            <a:bodyPr wrap="none">
              <a:spAutoFit/>
            </a:bodyPr>
            <a:lstStyle/>
            <a:p>
              <a:pPr eaLnBrk="1" hangingPunct="1">
                <a:defRPr/>
              </a:pPr>
              <a:r>
                <a:rPr lang="it-IT" b="1" i="1">
                  <a:solidFill>
                    <a:schemeClr val="bg1"/>
                  </a:solidFill>
                  <a:latin typeface="+mj-lt"/>
                </a:rPr>
                <a:t>R</a:t>
              </a:r>
            </a:p>
          </p:txBody>
        </p:sp>
        <p:sp>
          <p:nvSpPr>
            <p:cNvPr id="50193" name="Text Box 16"/>
            <p:cNvSpPr txBox="1">
              <a:spLocks noChangeArrowheads="1"/>
            </p:cNvSpPr>
            <p:nvPr/>
          </p:nvSpPr>
          <p:spPr bwMode="auto">
            <a:xfrm>
              <a:off x="4106" y="1481"/>
              <a:ext cx="190" cy="252"/>
            </a:xfrm>
            <a:prstGeom prst="rect">
              <a:avLst/>
            </a:prstGeom>
            <a:noFill/>
            <a:ln w="9525">
              <a:noFill/>
              <a:miter lim="800000"/>
              <a:headEnd/>
              <a:tailEnd/>
            </a:ln>
          </p:spPr>
          <p:txBody>
            <a:bodyPr wrap="none">
              <a:spAutoFit/>
            </a:bodyPr>
            <a:lstStyle/>
            <a:p>
              <a:pPr eaLnBrk="1" hangingPunct="1">
                <a:defRPr/>
              </a:pPr>
              <a:r>
                <a:rPr lang="it-IT" b="1" i="1">
                  <a:solidFill>
                    <a:schemeClr val="bg1"/>
                  </a:solidFill>
                  <a:latin typeface="+mj-lt"/>
                </a:rPr>
                <a:t>R</a:t>
              </a:r>
            </a:p>
          </p:txBody>
        </p:sp>
      </p:grpSp>
      <p:pic>
        <p:nvPicPr>
          <p:cNvPr id="53258" name="Picture 2" descr="http://socialstudieswithasmile.com/stu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714" y="3645248"/>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Componenti frazione insaponificabile</a:t>
            </a:r>
            <a:endParaRPr lang="it-IT" altLang="en-US" sz="3200" dirty="0">
              <a:latin typeface="+mn-lt"/>
            </a:endParaRPr>
          </a:p>
        </p:txBody>
      </p:sp>
      <p:sp>
        <p:nvSpPr>
          <p:cNvPr id="18" name="Rettangolo 1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pic>
        <p:nvPicPr>
          <p:cNvPr id="108566" name="Picture 22" descr="fogli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89121">
            <a:off x="8762207" y="2237937"/>
            <a:ext cx="1370013"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6" fill="hold" nodeType="withEffect">
                                  <p:stCondLst>
                                    <p:cond delay="0"/>
                                  </p:stCondLst>
                                  <p:childTnLst>
                                    <p:set>
                                      <p:cBhvr>
                                        <p:cTn id="10" dur="1" fill="hold">
                                          <p:stCondLst>
                                            <p:cond delay="0"/>
                                          </p:stCondLst>
                                        </p:cTn>
                                        <p:tgtEl>
                                          <p:spTgt spid="108566"/>
                                        </p:tgtEl>
                                        <p:attrNameLst>
                                          <p:attrName>style.visibility</p:attrName>
                                        </p:attrNameLst>
                                      </p:cBhvr>
                                      <p:to>
                                        <p:strVal val="visible"/>
                                      </p:to>
                                    </p:set>
                                    <p:animEffect transition="in" filter="barn(inHorizontal)">
                                      <p:cBhvr>
                                        <p:cTn id="11" dur="500"/>
                                        <p:tgtEl>
                                          <p:spTgt spid="1085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08549">
                                            <p:txEl>
                                              <p:pRg st="15" end="15"/>
                                            </p:txEl>
                                          </p:spTgt>
                                        </p:tgtEl>
                                        <p:attrNameLst>
                                          <p:attrName>style.visibility</p:attrName>
                                        </p:attrNameLst>
                                      </p:cBhvr>
                                      <p:to>
                                        <p:strVal val="visible"/>
                                      </p:to>
                                    </p:set>
                                    <p:anim calcmode="lin" valueType="num">
                                      <p:cBhvr additive="base">
                                        <p:cTn id="16" dur="500" fill="hold"/>
                                        <p:tgtEl>
                                          <p:spTgt spid="108549">
                                            <p:txEl>
                                              <p:pRg st="15" end="1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8549">
                                            <p:txEl>
                                              <p:pRg st="15" end="15"/>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8565"/>
                                        </p:tgtEl>
                                        <p:attrNameLst>
                                          <p:attrName>style.visibility</p:attrName>
                                        </p:attrNameLst>
                                      </p:cBhvr>
                                      <p:to>
                                        <p:strVal val="visible"/>
                                      </p:to>
                                    </p:set>
                                    <p:anim calcmode="lin" valueType="num">
                                      <p:cBhvr additive="base">
                                        <p:cTn id="20" dur="500" fill="hold"/>
                                        <p:tgtEl>
                                          <p:spTgt spid="108565"/>
                                        </p:tgtEl>
                                        <p:attrNameLst>
                                          <p:attrName>ppt_x</p:attrName>
                                        </p:attrNameLst>
                                      </p:cBhvr>
                                      <p:tavLst>
                                        <p:tav tm="0">
                                          <p:val>
                                            <p:strVal val="#ppt_x"/>
                                          </p:val>
                                        </p:tav>
                                        <p:tav tm="100000">
                                          <p:val>
                                            <p:strVal val="#ppt_x"/>
                                          </p:val>
                                        </p:tav>
                                      </p:tavLst>
                                    </p:anim>
                                    <p:anim calcmode="lin" valueType="num">
                                      <p:cBhvr additive="base">
                                        <p:cTn id="21" dur="500" fill="hold"/>
                                        <p:tgtEl>
                                          <p:spTgt spid="108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1703388" y="1346200"/>
            <a:ext cx="8640762" cy="5035550"/>
          </a:xfrm>
          <a:prstGeom prst="rect">
            <a:avLst/>
          </a:prstGeom>
          <a:solidFill>
            <a:schemeClr val="bg1"/>
          </a:solidFill>
          <a:ln w="9525">
            <a:noFill/>
            <a:miter lim="800000"/>
            <a:headEnd/>
            <a:tailEnd/>
          </a:ln>
        </p:spPr>
        <p:txBody>
          <a:bodyPr>
            <a:spAutoFit/>
          </a:bodyPr>
          <a:lstStyle/>
          <a:p>
            <a:pPr marL="342900" indent="-342900" eaLnBrk="1" hangingPunct="1">
              <a:defRPr/>
            </a:pPr>
            <a:r>
              <a:rPr lang="it-IT" b="1" dirty="0">
                <a:solidFill>
                  <a:srgbClr val="FF0000"/>
                </a:solidFill>
                <a:latin typeface="+mj-lt"/>
              </a:rPr>
              <a:t>7. Alcoli tri-terpenici :</a:t>
            </a:r>
            <a:r>
              <a:rPr lang="it-IT" dirty="0">
                <a:solidFill>
                  <a:srgbClr val="FF0000"/>
                </a:solidFill>
                <a:latin typeface="+mj-lt"/>
              </a:rPr>
              <a:t> </a:t>
            </a:r>
          </a:p>
          <a:p>
            <a:pPr marL="342900" indent="-342900" eaLnBrk="1" hangingPunct="1">
              <a:defRPr/>
            </a:pPr>
            <a:r>
              <a:rPr lang="it-IT" dirty="0">
                <a:latin typeface="+mj-lt"/>
              </a:rPr>
              <a:t>presenti in quantità modeste, ma con composizioni diverse per ogni olio. Nell’olio di oliva ottenuto per estrazione con solvente sono presenti l’</a:t>
            </a:r>
            <a:r>
              <a:rPr lang="it-IT" dirty="0" err="1">
                <a:latin typeface="+mj-lt"/>
              </a:rPr>
              <a:t>eritrodiolo</a:t>
            </a:r>
            <a:r>
              <a:rPr lang="it-IT" dirty="0">
                <a:latin typeface="+mj-lt"/>
              </a:rPr>
              <a:t> e l’</a:t>
            </a:r>
            <a:r>
              <a:rPr lang="it-IT" dirty="0" err="1">
                <a:latin typeface="+mj-lt"/>
              </a:rPr>
              <a:t>uvaolo</a:t>
            </a:r>
            <a:r>
              <a:rPr lang="it-IT" dirty="0">
                <a:latin typeface="+mj-lt"/>
              </a:rPr>
              <a:t> che si ritrovano anche nell’olio di vinacciolo. </a:t>
            </a:r>
          </a:p>
          <a:p>
            <a:pPr marL="342900" indent="-342900" eaLnBrk="1" hangingPunct="1">
              <a:defRPr/>
            </a:pPr>
            <a:r>
              <a:rPr lang="it-IT" dirty="0">
                <a:latin typeface="+mj-lt"/>
              </a:rPr>
              <a:t>Presenti anche alcoli </a:t>
            </a:r>
            <a:r>
              <a:rPr lang="it-IT" b="1" dirty="0" err="1">
                <a:latin typeface="+mj-lt"/>
              </a:rPr>
              <a:t>diterpenici</a:t>
            </a:r>
            <a:r>
              <a:rPr lang="it-IT" b="1" dirty="0">
                <a:latin typeface="+mj-lt"/>
              </a:rPr>
              <a:t> </a:t>
            </a:r>
            <a:r>
              <a:rPr lang="it-IT" dirty="0">
                <a:latin typeface="+mj-lt"/>
              </a:rPr>
              <a:t>(</a:t>
            </a:r>
            <a:r>
              <a:rPr lang="it-IT" dirty="0" err="1">
                <a:latin typeface="+mj-lt"/>
              </a:rPr>
              <a:t>fitolo</a:t>
            </a:r>
            <a:r>
              <a:rPr lang="it-IT" dirty="0">
                <a:latin typeface="+mj-lt"/>
              </a:rPr>
              <a:t> e </a:t>
            </a:r>
            <a:r>
              <a:rPr lang="it-IT" dirty="0" err="1">
                <a:latin typeface="+mj-lt"/>
              </a:rPr>
              <a:t>geranilgeraniolo</a:t>
            </a:r>
            <a:r>
              <a:rPr lang="it-IT" dirty="0">
                <a:latin typeface="+mj-lt"/>
              </a:rPr>
              <a:t>)</a:t>
            </a:r>
          </a:p>
          <a:p>
            <a:pPr marL="342900" indent="-342900" eaLnBrk="1" hangingPunct="1">
              <a:defRPr/>
            </a:pPr>
            <a:endParaRPr lang="it-IT" b="1" dirty="0">
              <a:latin typeface="+mj-lt"/>
            </a:endParaRPr>
          </a:p>
          <a:p>
            <a:pPr marL="342900" indent="-342900" eaLnBrk="1" hangingPunct="1">
              <a:defRPr/>
            </a:pPr>
            <a:endParaRPr lang="it-IT" b="1" dirty="0">
              <a:latin typeface="+mj-lt"/>
            </a:endParaRPr>
          </a:p>
          <a:p>
            <a:pPr marL="342900" indent="-342900" eaLnBrk="1" hangingPunct="1">
              <a:defRPr/>
            </a:pPr>
            <a:r>
              <a:rPr lang="it-IT" b="1" dirty="0">
                <a:solidFill>
                  <a:schemeClr val="accent2"/>
                </a:solidFill>
                <a:latin typeface="+mj-lt"/>
              </a:rPr>
              <a:t>8. Vitamine</a:t>
            </a:r>
            <a:r>
              <a:rPr lang="it-IT" b="1" dirty="0">
                <a:latin typeface="+mj-lt"/>
              </a:rPr>
              <a:t> </a:t>
            </a:r>
            <a:r>
              <a:rPr lang="it-IT" dirty="0">
                <a:latin typeface="+mj-lt"/>
              </a:rPr>
              <a:t>: sono presenti le vitamine A, D, K ed E. I grassi più ricchi in vitamina</a:t>
            </a:r>
          </a:p>
          <a:p>
            <a:pPr marL="342900" indent="-342900" eaLnBrk="1" hangingPunct="1">
              <a:defRPr/>
            </a:pPr>
            <a:r>
              <a:rPr lang="it-IT" dirty="0">
                <a:latin typeface="+mj-lt"/>
              </a:rPr>
              <a:t>A sono gli oli di fegato di pesce ed in particolare quello di merluzzo. Negli altri</a:t>
            </a:r>
          </a:p>
          <a:p>
            <a:pPr marL="342900" indent="-342900" eaLnBrk="1" hangingPunct="1">
              <a:defRPr/>
            </a:pPr>
            <a:r>
              <a:rPr lang="it-IT" dirty="0">
                <a:latin typeface="+mj-lt"/>
              </a:rPr>
              <a:t>grassi è invece presente il β-carotene, il suo precursore.</a:t>
            </a:r>
          </a:p>
          <a:p>
            <a:pPr marL="342900" indent="-342900" eaLnBrk="1" hangingPunct="1">
              <a:defRPr/>
            </a:pPr>
            <a:endParaRPr lang="it-IT" b="1" dirty="0">
              <a:latin typeface="+mj-lt"/>
            </a:endParaRPr>
          </a:p>
          <a:p>
            <a:pPr marL="342900" indent="-342900" eaLnBrk="1" hangingPunct="1">
              <a:defRPr/>
            </a:pPr>
            <a:endParaRPr lang="it-IT" b="1" dirty="0">
              <a:latin typeface="+mj-lt"/>
            </a:endParaRPr>
          </a:p>
          <a:p>
            <a:pPr marL="342900" indent="-342900" eaLnBrk="1" hangingPunct="1">
              <a:defRPr/>
            </a:pPr>
            <a:r>
              <a:rPr lang="it-IT" b="1" dirty="0">
                <a:solidFill>
                  <a:srgbClr val="FF0066"/>
                </a:solidFill>
                <a:latin typeface="+mj-lt"/>
              </a:rPr>
              <a:t>9. Pigmenti</a:t>
            </a:r>
            <a:r>
              <a:rPr lang="it-IT" b="1" dirty="0">
                <a:latin typeface="+mj-lt"/>
              </a:rPr>
              <a:t> </a:t>
            </a:r>
            <a:r>
              <a:rPr lang="it-IT" dirty="0">
                <a:latin typeface="+mj-lt"/>
              </a:rPr>
              <a:t>: sono presenti le clorofille ed i carotenoidi. La clorofilla è</a:t>
            </a:r>
          </a:p>
          <a:p>
            <a:pPr marL="342900" indent="-342900" eaLnBrk="1" hangingPunct="1">
              <a:defRPr/>
            </a:pPr>
            <a:r>
              <a:rPr lang="it-IT" dirty="0">
                <a:latin typeface="+mj-lt"/>
              </a:rPr>
              <a:t>particolarmente presente nell’olio di oliva e la sua presenza dipende dalla varietà</a:t>
            </a:r>
          </a:p>
          <a:p>
            <a:pPr marL="342900" indent="-342900" eaLnBrk="1" hangingPunct="1">
              <a:defRPr/>
            </a:pPr>
            <a:r>
              <a:rPr lang="it-IT" dirty="0">
                <a:latin typeface="+mj-lt"/>
              </a:rPr>
              <a:t>delle olive, dal grado di maturazione e dalla tecnologia di estrazione. </a:t>
            </a:r>
          </a:p>
          <a:p>
            <a:pPr marL="342900" indent="-342900" eaLnBrk="1" hangingPunct="1">
              <a:defRPr/>
            </a:pPr>
            <a:r>
              <a:rPr lang="it-IT" dirty="0">
                <a:latin typeface="+mj-lt"/>
              </a:rPr>
              <a:t>Fra i carotenoidi particolarmente abbondanti il β-carotene ed il licopene. L’olio di palma è il più ricco in carotenoidi (circa 400 mg/100 g).</a:t>
            </a:r>
          </a:p>
          <a:p>
            <a:pPr marL="342900" indent="-342900" eaLnBrk="1" hangingPunct="1">
              <a:defRPr/>
            </a:pPr>
            <a:r>
              <a:rPr lang="it-IT" b="1" dirty="0" err="1">
                <a:latin typeface="+mj-lt"/>
              </a:rPr>
              <a:t>Ubichinoni</a:t>
            </a:r>
            <a:r>
              <a:rPr lang="it-IT" b="1" dirty="0">
                <a:latin typeface="+mj-lt"/>
              </a:rPr>
              <a:t> </a:t>
            </a:r>
            <a:r>
              <a:rPr lang="it-IT" dirty="0">
                <a:latin typeface="+mj-lt"/>
              </a:rPr>
              <a:t>: sono rappresentati dal coenzima Q</a:t>
            </a:r>
          </a:p>
        </p:txBody>
      </p:sp>
      <p:sp>
        <p:nvSpPr>
          <p:cNvPr id="52228" name="Rectangle 13"/>
          <p:cNvSpPr>
            <a:spLocks noChangeArrowheads="1"/>
          </p:cNvSpPr>
          <p:nvPr/>
        </p:nvSpPr>
        <p:spPr bwMode="auto">
          <a:xfrm>
            <a:off x="1703389" y="1268413"/>
            <a:ext cx="8713787" cy="1655762"/>
          </a:xfrm>
          <a:prstGeom prst="rect">
            <a:avLst/>
          </a:prstGeom>
          <a:noFill/>
          <a:ln w="38100">
            <a:solidFill>
              <a:srgbClr val="FF0000"/>
            </a:solidFill>
            <a:miter lim="800000"/>
            <a:headEnd/>
            <a:tailEnd/>
          </a:ln>
        </p:spPr>
        <p:txBody>
          <a:bodyPr wrap="none" anchor="ctr"/>
          <a:lstStyle/>
          <a:p>
            <a:pPr eaLnBrk="1" hangingPunct="1">
              <a:defRPr/>
            </a:pPr>
            <a:endParaRPr lang="en-US">
              <a:latin typeface="+mj-lt"/>
            </a:endParaRPr>
          </a:p>
        </p:txBody>
      </p:sp>
      <p:sp>
        <p:nvSpPr>
          <p:cNvPr id="109582" name="Rectangle 14"/>
          <p:cNvSpPr>
            <a:spLocks noChangeArrowheads="1"/>
          </p:cNvSpPr>
          <p:nvPr/>
        </p:nvSpPr>
        <p:spPr bwMode="auto">
          <a:xfrm>
            <a:off x="1703389" y="3141664"/>
            <a:ext cx="8713787" cy="1150937"/>
          </a:xfrm>
          <a:prstGeom prst="rect">
            <a:avLst/>
          </a:prstGeom>
          <a:noFill/>
          <a:ln w="38100">
            <a:solidFill>
              <a:schemeClr val="accent2"/>
            </a:solidFill>
            <a:miter lim="800000"/>
            <a:headEnd/>
            <a:tailEnd/>
          </a:ln>
        </p:spPr>
        <p:txBody>
          <a:bodyPr wrap="none" anchor="ctr"/>
          <a:lstStyle/>
          <a:p>
            <a:pPr eaLnBrk="1" hangingPunct="1">
              <a:defRPr/>
            </a:pPr>
            <a:endParaRPr lang="en-US">
              <a:latin typeface="+mj-lt"/>
            </a:endParaRPr>
          </a:p>
        </p:txBody>
      </p:sp>
      <p:sp>
        <p:nvSpPr>
          <p:cNvPr id="109583" name="Rectangle 15"/>
          <p:cNvSpPr>
            <a:spLocks noChangeArrowheads="1"/>
          </p:cNvSpPr>
          <p:nvPr/>
        </p:nvSpPr>
        <p:spPr bwMode="auto">
          <a:xfrm>
            <a:off x="1703389" y="4508501"/>
            <a:ext cx="8713787" cy="2016125"/>
          </a:xfrm>
          <a:prstGeom prst="rect">
            <a:avLst/>
          </a:prstGeom>
          <a:noFill/>
          <a:ln w="38100">
            <a:solidFill>
              <a:srgbClr val="FF0066"/>
            </a:solidFill>
            <a:miter lim="800000"/>
            <a:headEnd/>
            <a:tailEnd/>
          </a:ln>
        </p:spPr>
        <p:txBody>
          <a:bodyPr wrap="none" anchor="ctr"/>
          <a:lstStyle/>
          <a:p>
            <a:pPr eaLnBrk="1" hangingPunct="1">
              <a:defRPr/>
            </a:pPr>
            <a:endParaRPr lang="en-US">
              <a:latin typeface="+mj-lt"/>
            </a:endParaRPr>
          </a:p>
        </p:txBody>
      </p:sp>
      <p:pic>
        <p:nvPicPr>
          <p:cNvPr id="54279" name="Picture 17" descr="fogli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9725" y="2097088"/>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6" name="Picture 18" descr="fogli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0550" y="5670550"/>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Rot="1" noChangeArrowheads="1"/>
          </p:cNvSpPr>
          <p:nvPr/>
        </p:nvSpPr>
        <p:spPr>
          <a:xfrm>
            <a:off x="407368" y="228219"/>
            <a:ext cx="797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dirty="0" smtClean="0">
                <a:latin typeface="+mn-lt"/>
              </a:rPr>
              <a:t>Componenti minori frazione insaponificabile</a:t>
            </a:r>
            <a:endParaRPr lang="it-IT" altLang="en-US" sz="3200" dirty="0">
              <a:latin typeface="+mn-lt"/>
            </a:endParaRPr>
          </a:p>
        </p:txBody>
      </p:sp>
      <p:sp>
        <p:nvSpPr>
          <p:cNvPr id="12" name="Rettangolo 11"/>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2">
                                            <p:txEl>
                                              <p:pRg st="5" end="5"/>
                                            </p:txEl>
                                          </p:spTgt>
                                        </p:tgtEl>
                                        <p:attrNameLst>
                                          <p:attrName>style.visibility</p:attrName>
                                        </p:attrNameLst>
                                      </p:cBhvr>
                                      <p:to>
                                        <p:strVal val="visible"/>
                                      </p:to>
                                    </p:set>
                                    <p:anim calcmode="lin" valueType="num">
                                      <p:cBhvr additive="base">
                                        <p:cTn id="7" dur="500" fill="hold"/>
                                        <p:tgtEl>
                                          <p:spTgt spid="10957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9572">
                                            <p:txEl>
                                              <p:pRg st="6" end="6"/>
                                            </p:txEl>
                                          </p:spTgt>
                                        </p:tgtEl>
                                        <p:attrNameLst>
                                          <p:attrName>style.visibility</p:attrName>
                                        </p:attrNameLst>
                                      </p:cBhvr>
                                      <p:to>
                                        <p:strVal val="visible"/>
                                      </p:to>
                                    </p:set>
                                    <p:anim calcmode="lin" valueType="num">
                                      <p:cBhvr additive="base">
                                        <p:cTn id="11" dur="500" fill="hold"/>
                                        <p:tgtEl>
                                          <p:spTgt spid="10957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9572">
                                            <p:txEl>
                                              <p:pRg st="7" end="7"/>
                                            </p:txEl>
                                          </p:spTgt>
                                        </p:tgtEl>
                                        <p:attrNameLst>
                                          <p:attrName>style.visibility</p:attrName>
                                        </p:attrNameLst>
                                      </p:cBhvr>
                                      <p:to>
                                        <p:strVal val="visible"/>
                                      </p:to>
                                    </p:set>
                                    <p:anim calcmode="lin" valueType="num">
                                      <p:cBhvr additive="base">
                                        <p:cTn id="15" dur="500" fill="hold"/>
                                        <p:tgtEl>
                                          <p:spTgt spid="10957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957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9582"/>
                                        </p:tgtEl>
                                        <p:attrNameLst>
                                          <p:attrName>style.visibility</p:attrName>
                                        </p:attrNameLst>
                                      </p:cBhvr>
                                      <p:to>
                                        <p:strVal val="visible"/>
                                      </p:to>
                                    </p:set>
                                    <p:anim calcmode="lin" valueType="num">
                                      <p:cBhvr additive="base">
                                        <p:cTn id="19" dur="500" fill="hold"/>
                                        <p:tgtEl>
                                          <p:spTgt spid="109582"/>
                                        </p:tgtEl>
                                        <p:attrNameLst>
                                          <p:attrName>ppt_x</p:attrName>
                                        </p:attrNameLst>
                                      </p:cBhvr>
                                      <p:tavLst>
                                        <p:tav tm="0">
                                          <p:val>
                                            <p:strVal val="#ppt_x"/>
                                          </p:val>
                                        </p:tav>
                                        <p:tav tm="100000">
                                          <p:val>
                                            <p:strVal val="#ppt_x"/>
                                          </p:val>
                                        </p:tav>
                                      </p:tavLst>
                                    </p:anim>
                                    <p:anim calcmode="lin" valueType="num">
                                      <p:cBhvr additive="base">
                                        <p:cTn id="20" dur="500" fill="hold"/>
                                        <p:tgtEl>
                                          <p:spTgt spid="1095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9572">
                                            <p:txEl>
                                              <p:pRg st="10" end="10"/>
                                            </p:txEl>
                                          </p:spTgt>
                                        </p:tgtEl>
                                        <p:attrNameLst>
                                          <p:attrName>style.visibility</p:attrName>
                                        </p:attrNameLst>
                                      </p:cBhvr>
                                      <p:to>
                                        <p:strVal val="visible"/>
                                      </p:to>
                                    </p:set>
                                    <p:anim calcmode="lin" valueType="num">
                                      <p:cBhvr additive="base">
                                        <p:cTn id="25" dur="500" fill="hold"/>
                                        <p:tgtEl>
                                          <p:spTgt spid="109572">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2">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9572">
                                            <p:txEl>
                                              <p:pRg st="11" end="11"/>
                                            </p:txEl>
                                          </p:spTgt>
                                        </p:tgtEl>
                                        <p:attrNameLst>
                                          <p:attrName>style.visibility</p:attrName>
                                        </p:attrNameLst>
                                      </p:cBhvr>
                                      <p:to>
                                        <p:strVal val="visible"/>
                                      </p:to>
                                    </p:set>
                                    <p:anim calcmode="lin" valueType="num">
                                      <p:cBhvr additive="base">
                                        <p:cTn id="29" dur="500" fill="hold"/>
                                        <p:tgtEl>
                                          <p:spTgt spid="109572">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9572">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9572">
                                            <p:txEl>
                                              <p:pRg st="12" end="12"/>
                                            </p:txEl>
                                          </p:spTgt>
                                        </p:tgtEl>
                                        <p:attrNameLst>
                                          <p:attrName>style.visibility</p:attrName>
                                        </p:attrNameLst>
                                      </p:cBhvr>
                                      <p:to>
                                        <p:strVal val="visible"/>
                                      </p:to>
                                    </p:set>
                                    <p:anim calcmode="lin" valueType="num">
                                      <p:cBhvr additive="base">
                                        <p:cTn id="33" dur="500" fill="hold"/>
                                        <p:tgtEl>
                                          <p:spTgt spid="109572">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9572">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9572">
                                            <p:txEl>
                                              <p:pRg st="13" end="13"/>
                                            </p:txEl>
                                          </p:spTgt>
                                        </p:tgtEl>
                                        <p:attrNameLst>
                                          <p:attrName>style.visibility</p:attrName>
                                        </p:attrNameLst>
                                      </p:cBhvr>
                                      <p:to>
                                        <p:strVal val="visible"/>
                                      </p:to>
                                    </p:set>
                                    <p:anim calcmode="lin" valueType="num">
                                      <p:cBhvr additive="base">
                                        <p:cTn id="37" dur="500" fill="hold"/>
                                        <p:tgtEl>
                                          <p:spTgt spid="109572">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572">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9572">
                                            <p:txEl>
                                              <p:pRg st="14" end="14"/>
                                            </p:txEl>
                                          </p:spTgt>
                                        </p:tgtEl>
                                        <p:attrNameLst>
                                          <p:attrName>style.visibility</p:attrName>
                                        </p:attrNameLst>
                                      </p:cBhvr>
                                      <p:to>
                                        <p:strVal val="visible"/>
                                      </p:to>
                                    </p:set>
                                    <p:anim calcmode="lin" valueType="num">
                                      <p:cBhvr additive="base">
                                        <p:cTn id="41" dur="500" fill="hold"/>
                                        <p:tgtEl>
                                          <p:spTgt spid="109572">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9572">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9583"/>
                                        </p:tgtEl>
                                        <p:attrNameLst>
                                          <p:attrName>style.visibility</p:attrName>
                                        </p:attrNameLst>
                                      </p:cBhvr>
                                      <p:to>
                                        <p:strVal val="visible"/>
                                      </p:to>
                                    </p:set>
                                    <p:anim calcmode="lin" valueType="num">
                                      <p:cBhvr additive="base">
                                        <p:cTn id="45" dur="500" fill="hold"/>
                                        <p:tgtEl>
                                          <p:spTgt spid="109583"/>
                                        </p:tgtEl>
                                        <p:attrNameLst>
                                          <p:attrName>ppt_x</p:attrName>
                                        </p:attrNameLst>
                                      </p:cBhvr>
                                      <p:tavLst>
                                        <p:tav tm="0">
                                          <p:val>
                                            <p:strVal val="#ppt_x"/>
                                          </p:val>
                                        </p:tav>
                                        <p:tav tm="100000">
                                          <p:val>
                                            <p:strVal val="#ppt_x"/>
                                          </p:val>
                                        </p:tav>
                                      </p:tavLst>
                                    </p:anim>
                                    <p:anim calcmode="lin" valueType="num">
                                      <p:cBhvr additive="base">
                                        <p:cTn id="46" dur="500" fill="hold"/>
                                        <p:tgtEl>
                                          <p:spTgt spid="10958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9586"/>
                                        </p:tgtEl>
                                        <p:attrNameLst>
                                          <p:attrName>style.visibility</p:attrName>
                                        </p:attrNameLst>
                                      </p:cBhvr>
                                      <p:to>
                                        <p:strVal val="visible"/>
                                      </p:to>
                                    </p:set>
                                    <p:anim calcmode="lin" valueType="num">
                                      <p:cBhvr additive="base">
                                        <p:cTn id="49" dur="500" fill="hold"/>
                                        <p:tgtEl>
                                          <p:spTgt spid="109586"/>
                                        </p:tgtEl>
                                        <p:attrNameLst>
                                          <p:attrName>ppt_x</p:attrName>
                                        </p:attrNameLst>
                                      </p:cBhvr>
                                      <p:tavLst>
                                        <p:tav tm="0">
                                          <p:val>
                                            <p:strVal val="#ppt_x"/>
                                          </p:val>
                                        </p:tav>
                                        <p:tav tm="100000">
                                          <p:val>
                                            <p:strVal val="#ppt_x"/>
                                          </p:val>
                                        </p:tav>
                                      </p:tavLst>
                                    </p:anim>
                                    <p:anim calcmode="lin" valueType="num">
                                      <p:cBhvr additive="base">
                                        <p:cTn id="50" dur="500" fill="hold"/>
                                        <p:tgtEl>
                                          <p:spTgt spid="109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2" grpId="0" animBg="1"/>
      <p:bldP spid="10958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479376" y="332656"/>
            <a:ext cx="7972514" cy="1325563"/>
          </a:xfrm>
        </p:spPr>
        <p:txBody>
          <a:bodyPr/>
          <a:lstStyle/>
          <a:p>
            <a:pPr algn="l" eaLnBrk="1" hangingPunct="1"/>
            <a:r>
              <a:rPr lang="it-IT" altLang="en-US" sz="3200" dirty="0">
                <a:latin typeface="+mn-lt"/>
              </a:rPr>
              <a:t>REAZIONI A CARICO DELLA FRAZIONE LIPIDICA </a:t>
            </a:r>
          </a:p>
        </p:txBody>
      </p:sp>
      <p:sp>
        <p:nvSpPr>
          <p:cNvPr id="77827" name="Text Box 6"/>
          <p:cNvSpPr txBox="1">
            <a:spLocks noChangeArrowheads="1"/>
          </p:cNvSpPr>
          <p:nvPr/>
        </p:nvSpPr>
        <p:spPr bwMode="auto">
          <a:xfrm>
            <a:off x="911424" y="1724026"/>
            <a:ext cx="8228013" cy="4524375"/>
          </a:xfrm>
          <a:prstGeom prst="rect">
            <a:avLst/>
          </a:prstGeom>
          <a:solidFill>
            <a:schemeClr val="bg1"/>
          </a:solidFill>
          <a:ln w="9525">
            <a:noFill/>
            <a:miter lim="800000"/>
            <a:headEnd/>
            <a:tailEnd/>
          </a:ln>
        </p:spPr>
        <p:txBody>
          <a:bodyPr>
            <a:spAutoFit/>
          </a:bodyPr>
          <a:lstStyle/>
          <a:p>
            <a:pPr eaLnBrk="1" hangingPunct="1">
              <a:defRPr/>
            </a:pPr>
            <a:r>
              <a:rPr lang="it-IT" b="1" i="1" dirty="0">
                <a:solidFill>
                  <a:srgbClr val="FF0066"/>
                </a:solidFill>
                <a:latin typeface="+mj-lt"/>
              </a:rPr>
              <a:t>Irrancidimento ossidativo</a:t>
            </a:r>
          </a:p>
          <a:p>
            <a:pPr eaLnBrk="1" hangingPunct="1">
              <a:defRPr/>
            </a:pPr>
            <a:r>
              <a:rPr lang="it-IT" dirty="0">
                <a:latin typeface="+mj-lt"/>
              </a:rPr>
              <a:t>E’ un fenomeno di natura prevalentemente chimica e consiste in un assorbimento di ossigeno da parte degli acidi grassi insaturi. E’ una reazione </a:t>
            </a:r>
            <a:r>
              <a:rPr lang="it-IT" dirty="0" err="1">
                <a:latin typeface="+mj-lt"/>
              </a:rPr>
              <a:t>autocatalitica</a:t>
            </a:r>
            <a:r>
              <a:rPr lang="it-IT" dirty="0">
                <a:latin typeface="+mj-lt"/>
              </a:rPr>
              <a:t>. Si formano idroperossidi da cui derivano vari composti (aldeidi, acidi, chetoni ed idrocarburi).</a:t>
            </a:r>
          </a:p>
          <a:p>
            <a:pPr eaLnBrk="1" hangingPunct="1">
              <a:defRPr/>
            </a:pPr>
            <a:endParaRPr lang="it-IT" b="1" i="1" dirty="0">
              <a:solidFill>
                <a:schemeClr val="accent4"/>
              </a:solidFill>
              <a:latin typeface="+mj-lt"/>
            </a:endParaRPr>
          </a:p>
          <a:p>
            <a:pPr eaLnBrk="1" hangingPunct="1">
              <a:defRPr/>
            </a:pPr>
            <a:r>
              <a:rPr lang="it-IT" b="1" i="1" dirty="0">
                <a:solidFill>
                  <a:schemeClr val="accent4"/>
                </a:solidFill>
                <a:latin typeface="+mj-lt"/>
              </a:rPr>
              <a:t>Irrancidimento idrolitico</a:t>
            </a:r>
          </a:p>
          <a:p>
            <a:pPr eaLnBrk="1" hangingPunct="1">
              <a:defRPr/>
            </a:pPr>
            <a:r>
              <a:rPr lang="it-IT" dirty="0">
                <a:latin typeface="+mj-lt"/>
              </a:rPr>
              <a:t>E’ un fenomeno essenzialmente di natura enzimatica provocato dalle lipasi presenti nel latte (native o microbiche o aggiunte) che provocano la rottura del</a:t>
            </a:r>
          </a:p>
          <a:p>
            <a:pPr eaLnBrk="1" hangingPunct="1">
              <a:defRPr/>
            </a:pPr>
            <a:r>
              <a:rPr lang="it-IT" dirty="0">
                <a:latin typeface="+mj-lt"/>
              </a:rPr>
              <a:t>legame estere dei lipidi con liberazione della glicerina e di acidi grassi</a:t>
            </a:r>
          </a:p>
          <a:p>
            <a:pPr eaLnBrk="1" hangingPunct="1">
              <a:defRPr/>
            </a:pPr>
            <a:endParaRPr lang="it-IT" dirty="0">
              <a:latin typeface="+mj-lt"/>
            </a:endParaRPr>
          </a:p>
          <a:p>
            <a:pPr eaLnBrk="1" hangingPunct="1">
              <a:defRPr/>
            </a:pPr>
            <a:r>
              <a:rPr lang="it-IT" b="1" i="1" dirty="0">
                <a:solidFill>
                  <a:srgbClr val="00B050"/>
                </a:solidFill>
                <a:latin typeface="+mj-lt"/>
              </a:rPr>
              <a:t>Irrancidimento chetonico</a:t>
            </a:r>
          </a:p>
          <a:p>
            <a:pPr eaLnBrk="1" hangingPunct="1">
              <a:defRPr/>
            </a:pPr>
            <a:r>
              <a:rPr lang="it-IT" dirty="0">
                <a:latin typeface="+mj-lt"/>
              </a:rPr>
              <a:t>E’ un fenomeno di ossidazione del gruppo </a:t>
            </a:r>
            <a:r>
              <a:rPr lang="it-IT" dirty="0" err="1">
                <a:latin typeface="+mj-lt"/>
              </a:rPr>
              <a:t>metilenico</a:t>
            </a:r>
            <a:r>
              <a:rPr lang="it-IT" dirty="0">
                <a:latin typeface="+mj-lt"/>
              </a:rPr>
              <a:t> in posizione β rispetto al carbossile dell’acido grasso e formazione di un chetoacido che per successiva ossidazione porta ad un </a:t>
            </a:r>
            <a:r>
              <a:rPr lang="it-IT" dirty="0" err="1">
                <a:latin typeface="+mj-lt"/>
              </a:rPr>
              <a:t>metil</a:t>
            </a:r>
            <a:r>
              <a:rPr lang="it-IT" dirty="0">
                <a:latin typeface="+mj-lt"/>
              </a:rPr>
              <a:t> chetone. E’ catalizzata da un enzima, la β-ossidasi prodotta ad esempio da funghi (Gorgonzola)</a:t>
            </a:r>
          </a:p>
          <a:p>
            <a:pPr eaLnBrk="1" hangingPunct="1">
              <a:defRPr/>
            </a:pPr>
            <a:endParaRPr lang="it-IT" b="1" i="1" dirty="0">
              <a:latin typeface="+mj-lt"/>
            </a:endParaRPr>
          </a:p>
        </p:txBody>
      </p:sp>
      <p:sp>
        <p:nvSpPr>
          <p:cNvPr id="5" name="Rettangolo 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3" end="3"/>
                                            </p:txEl>
                                          </p:spTgt>
                                        </p:tgtEl>
                                        <p:attrNameLst>
                                          <p:attrName>style.visibility</p:attrName>
                                        </p:attrNameLst>
                                      </p:cBhvr>
                                      <p:to>
                                        <p:strVal val="visible"/>
                                      </p:to>
                                    </p:set>
                                    <p:anim calcmode="lin" valueType="num">
                                      <p:cBhvr additive="base">
                                        <p:cTn id="7"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xEl>
                                              <p:pRg st="4" end="4"/>
                                            </p:txEl>
                                          </p:spTgt>
                                        </p:tgtEl>
                                        <p:attrNameLst>
                                          <p:attrName>style.visibility</p:attrName>
                                        </p:attrNameLst>
                                      </p:cBhvr>
                                      <p:to>
                                        <p:strVal val="visible"/>
                                      </p:to>
                                    </p:set>
                                    <p:anim calcmode="lin" valueType="num">
                                      <p:cBhvr additive="base">
                                        <p:cTn id="11"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827">
                                            <p:txEl>
                                              <p:pRg st="5" end="5"/>
                                            </p:txEl>
                                          </p:spTgt>
                                        </p:tgtEl>
                                        <p:attrNameLst>
                                          <p:attrName>style.visibility</p:attrName>
                                        </p:attrNameLst>
                                      </p:cBhvr>
                                      <p:to>
                                        <p:strVal val="visible"/>
                                      </p:to>
                                    </p:set>
                                    <p:anim calcmode="lin" valueType="num">
                                      <p:cBhvr additive="base">
                                        <p:cTn id="15"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7827">
                                            <p:txEl>
                                              <p:pRg st="7" end="7"/>
                                            </p:txEl>
                                          </p:spTgt>
                                        </p:tgtEl>
                                        <p:attrNameLst>
                                          <p:attrName>style.visibility</p:attrName>
                                        </p:attrNameLst>
                                      </p:cBhvr>
                                      <p:to>
                                        <p:strVal val="visible"/>
                                      </p:to>
                                    </p:set>
                                    <p:anim calcmode="lin" valueType="num">
                                      <p:cBhvr additive="base">
                                        <p:cTn id="21" dur="500" fill="hold"/>
                                        <p:tgtEl>
                                          <p:spTgt spid="7782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7827">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7827">
                                            <p:txEl>
                                              <p:pRg st="8" end="8"/>
                                            </p:txEl>
                                          </p:spTgt>
                                        </p:tgtEl>
                                        <p:attrNameLst>
                                          <p:attrName>style.visibility</p:attrName>
                                        </p:attrNameLst>
                                      </p:cBhvr>
                                      <p:to>
                                        <p:strVal val="visible"/>
                                      </p:to>
                                    </p:set>
                                    <p:anim calcmode="lin" valueType="num">
                                      <p:cBhvr additive="base">
                                        <p:cTn id="25" dur="500" fill="hold"/>
                                        <p:tgtEl>
                                          <p:spTgt spid="7782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pic>
        <p:nvPicPr>
          <p:cNvPr id="59398" name="Picture 2"/>
          <p:cNvPicPr>
            <a:picLocks noChangeAspect="1" noChangeArrowheads="1"/>
          </p:cNvPicPr>
          <p:nvPr/>
        </p:nvPicPr>
        <p:blipFill>
          <a:blip r:embed="rId2">
            <a:extLst>
              <a:ext uri="{28A0092B-C50C-407E-A947-70E740481C1C}">
                <a14:useLocalDpi xmlns:a14="http://schemas.microsoft.com/office/drawing/2010/main" val="0"/>
              </a:ext>
            </a:extLst>
          </a:blip>
          <a:srcRect b="17126"/>
          <a:stretch>
            <a:fillRect/>
          </a:stretch>
        </p:blipFill>
        <p:spPr bwMode="auto">
          <a:xfrm>
            <a:off x="7100123" y="1236695"/>
            <a:ext cx="38449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4221088"/>
            <a:ext cx="40322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4"/>
          <a:stretch>
            <a:fillRect/>
          </a:stretch>
        </p:blipFill>
        <p:spPr>
          <a:xfrm>
            <a:off x="207012" y="1498201"/>
            <a:ext cx="5147413" cy="1875353"/>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5"/>
          <a:stretch>
            <a:fillRect/>
          </a:stretch>
        </p:blipFill>
        <p:spPr>
          <a:xfrm>
            <a:off x="207012" y="3533661"/>
            <a:ext cx="5610225" cy="2962275"/>
          </a:xfrm>
          <a:prstGeom prst="rect">
            <a:avLst/>
          </a:prstGeom>
          <a:ln>
            <a:noFill/>
          </a:ln>
          <a:effectLst>
            <a:outerShdw blurRad="292100" dist="139700" dir="2700000" algn="tl" rotWithShape="0">
              <a:srgbClr val="333333">
                <a:alpha val="65000"/>
              </a:srgbClr>
            </a:outerShdw>
          </a:effectLst>
        </p:spPr>
      </p:pic>
      <p:sp>
        <p:nvSpPr>
          <p:cNvPr id="8" name="Freccia in giù 7"/>
          <p:cNvSpPr/>
          <p:nvPr/>
        </p:nvSpPr>
        <p:spPr>
          <a:xfrm>
            <a:off x="5105712" y="3149517"/>
            <a:ext cx="654913" cy="631596"/>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61123"/>
                                        </p:tgtEl>
                                        <p:attrNameLst>
                                          <p:attrName>style.visibility</p:attrName>
                                        </p:attrNameLst>
                                      </p:cBhvr>
                                      <p:to>
                                        <p:strVal val="visible"/>
                                      </p:to>
                                    </p:set>
                                    <p:anim calcmode="lin" valueType="num">
                                      <p:cBhvr additive="base">
                                        <p:cTn id="7" dur="500" fill="hold"/>
                                        <p:tgtEl>
                                          <p:spTgt spid="261123"/>
                                        </p:tgtEl>
                                        <p:attrNameLst>
                                          <p:attrName>ppt_x</p:attrName>
                                        </p:attrNameLst>
                                      </p:cBhvr>
                                      <p:tavLst>
                                        <p:tav tm="0">
                                          <p:val>
                                            <p:strVal val="#ppt_x"/>
                                          </p:val>
                                        </p:tav>
                                        <p:tav tm="100000">
                                          <p:val>
                                            <p:strVal val="#ppt_x"/>
                                          </p:val>
                                        </p:tav>
                                      </p:tavLst>
                                    </p:anim>
                                    <p:anim calcmode="lin" valueType="num">
                                      <p:cBhvr additive="base">
                                        <p:cTn id="8" dur="500" fill="hold"/>
                                        <p:tgtEl>
                                          <p:spTgt spid="261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pic>
        <p:nvPicPr>
          <p:cNvPr id="9" name="Picture 2"/>
          <p:cNvPicPr>
            <a:picLocks noChangeAspect="1" noChangeArrowheads="1"/>
          </p:cNvPicPr>
          <p:nvPr/>
        </p:nvPicPr>
        <p:blipFill>
          <a:blip r:embed="rId2"/>
          <a:srcRect/>
          <a:stretch>
            <a:fillRect/>
          </a:stretch>
        </p:blipFill>
        <p:spPr bwMode="auto">
          <a:xfrm>
            <a:off x="667490" y="2996663"/>
            <a:ext cx="3705225" cy="3429000"/>
          </a:xfrm>
          <a:prstGeom prst="rect">
            <a:avLst/>
          </a:prstGeom>
          <a:ln w="38100">
            <a:noFill/>
          </a:ln>
          <a:effectLst>
            <a:outerShdw blurRad="292100" dist="139700" dir="2700000" algn="tl" rotWithShape="0">
              <a:srgbClr val="333333">
                <a:alpha val="65000"/>
              </a:srgbClr>
            </a:outerShdw>
          </a:effectLst>
        </p:spPr>
      </p:pic>
      <p:sp>
        <p:nvSpPr>
          <p:cNvPr id="10" name="CasellaDiTesto 9"/>
          <p:cNvSpPr txBox="1"/>
          <p:nvPr/>
        </p:nvSpPr>
        <p:spPr>
          <a:xfrm>
            <a:off x="667490" y="1971710"/>
            <a:ext cx="3682328" cy="95410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it-IT" sz="1400" dirty="0" smtClean="0"/>
              <a:t>Specie reattive all'ossigeno</a:t>
            </a:r>
          </a:p>
          <a:p>
            <a:r>
              <a:rPr lang="it-IT" sz="1400" dirty="0" smtClean="0"/>
              <a:t>L'ossigeno nello stato singoletto ha più energia quindi la reazione di ossidazione è favorita grazie ad una minore energia di attivazione</a:t>
            </a:r>
            <a:endParaRPr lang="it-IT" sz="1400" dirty="0"/>
          </a:p>
        </p:txBody>
      </p:sp>
      <p:grpSp>
        <p:nvGrpSpPr>
          <p:cNvPr id="11" name="Gruppo 10"/>
          <p:cNvGrpSpPr/>
          <p:nvPr/>
        </p:nvGrpSpPr>
        <p:grpSpPr>
          <a:xfrm>
            <a:off x="5641682" y="1684631"/>
            <a:ext cx="4235087" cy="4070995"/>
            <a:chOff x="8259960" y="2079713"/>
            <a:chExt cx="3663099" cy="3688388"/>
          </a:xfrm>
        </p:grpSpPr>
        <p:grpSp>
          <p:nvGrpSpPr>
            <p:cNvPr id="12" name="Gruppo 11"/>
            <p:cNvGrpSpPr/>
            <p:nvPr/>
          </p:nvGrpSpPr>
          <p:grpSpPr>
            <a:xfrm>
              <a:off x="8722659" y="2344605"/>
              <a:ext cx="3200400" cy="2976283"/>
              <a:chOff x="8364071" y="2196353"/>
              <a:chExt cx="3200400" cy="2976283"/>
            </a:xfrm>
          </p:grpSpPr>
          <p:cxnSp>
            <p:nvCxnSpPr>
              <p:cNvPr id="20" name="Connettore 2 19"/>
              <p:cNvCxnSpPr/>
              <p:nvPr/>
            </p:nvCxnSpPr>
            <p:spPr>
              <a:xfrm>
                <a:off x="8446990" y="5172635"/>
                <a:ext cx="3117481"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flipV="1">
                <a:off x="8364071" y="2196353"/>
                <a:ext cx="48225" cy="29762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igura a mano libera 21"/>
              <p:cNvSpPr/>
              <p:nvPr/>
            </p:nvSpPr>
            <p:spPr>
              <a:xfrm>
                <a:off x="8904190" y="2554184"/>
                <a:ext cx="2545976" cy="2260620"/>
              </a:xfrm>
              <a:custGeom>
                <a:avLst/>
                <a:gdLst>
                  <a:gd name="connsiteX0" fmla="*/ 0 w 2545976"/>
                  <a:gd name="connsiteY0" fmla="*/ 1485143 h 2260620"/>
                  <a:gd name="connsiteX1" fmla="*/ 564776 w 2545976"/>
                  <a:gd name="connsiteY1" fmla="*/ 5966 h 2260620"/>
                  <a:gd name="connsiteX2" fmla="*/ 1398494 w 2545976"/>
                  <a:gd name="connsiteY2" fmla="*/ 1978202 h 2260620"/>
                  <a:gd name="connsiteX3" fmla="*/ 2545976 w 2545976"/>
                  <a:gd name="connsiteY3" fmla="*/ 2247143 h 2260620"/>
                  <a:gd name="connsiteX4" fmla="*/ 2545976 w 2545976"/>
                  <a:gd name="connsiteY4" fmla="*/ 2247143 h 226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976" h="2260620">
                    <a:moveTo>
                      <a:pt x="0" y="1485143"/>
                    </a:moveTo>
                    <a:cubicBezTo>
                      <a:pt x="165847" y="704466"/>
                      <a:pt x="331694" y="-76210"/>
                      <a:pt x="564776" y="5966"/>
                    </a:cubicBezTo>
                    <a:cubicBezTo>
                      <a:pt x="797858" y="88142"/>
                      <a:pt x="1068294" y="1604673"/>
                      <a:pt x="1398494" y="1978202"/>
                    </a:cubicBezTo>
                    <a:cubicBezTo>
                      <a:pt x="1728694" y="2351731"/>
                      <a:pt x="2545976" y="2247143"/>
                      <a:pt x="2545976" y="2247143"/>
                    </a:cubicBezTo>
                    <a:lnTo>
                      <a:pt x="2545976" y="2247143"/>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22"/>
              <p:cNvSpPr/>
              <p:nvPr/>
            </p:nvSpPr>
            <p:spPr>
              <a:xfrm>
                <a:off x="9063318" y="2590119"/>
                <a:ext cx="2501153" cy="2224685"/>
              </a:xfrm>
              <a:custGeom>
                <a:avLst/>
                <a:gdLst>
                  <a:gd name="connsiteX0" fmla="*/ 0 w 2581835"/>
                  <a:gd name="connsiteY0" fmla="*/ 1073089 h 2485255"/>
                  <a:gd name="connsiteX1" fmla="*/ 349623 w 2581835"/>
                  <a:gd name="connsiteY1" fmla="*/ 33183 h 2485255"/>
                  <a:gd name="connsiteX2" fmla="*/ 1335741 w 2581835"/>
                  <a:gd name="connsiteY2" fmla="*/ 2175747 h 2485255"/>
                  <a:gd name="connsiteX3" fmla="*/ 2581835 w 2581835"/>
                  <a:gd name="connsiteY3" fmla="*/ 2426759 h 2485255"/>
                </a:gdLst>
                <a:ahLst/>
                <a:cxnLst>
                  <a:cxn ang="0">
                    <a:pos x="connsiteX0" y="connsiteY0"/>
                  </a:cxn>
                  <a:cxn ang="0">
                    <a:pos x="connsiteX1" y="connsiteY1"/>
                  </a:cxn>
                  <a:cxn ang="0">
                    <a:pos x="connsiteX2" y="connsiteY2"/>
                  </a:cxn>
                  <a:cxn ang="0">
                    <a:pos x="connsiteX3" y="connsiteY3"/>
                  </a:cxn>
                </a:cxnLst>
                <a:rect l="l" t="t" r="r" b="b"/>
                <a:pathLst>
                  <a:path w="2581835" h="2485255">
                    <a:moveTo>
                      <a:pt x="0" y="1073089"/>
                    </a:moveTo>
                    <a:cubicBezTo>
                      <a:pt x="63500" y="461248"/>
                      <a:pt x="127000" y="-150593"/>
                      <a:pt x="349623" y="33183"/>
                    </a:cubicBezTo>
                    <a:cubicBezTo>
                      <a:pt x="572246" y="216959"/>
                      <a:pt x="963706" y="1776818"/>
                      <a:pt x="1335741" y="2175747"/>
                    </a:cubicBezTo>
                    <a:cubicBezTo>
                      <a:pt x="1707776" y="2574676"/>
                      <a:pt x="2144805" y="2500717"/>
                      <a:pt x="2581835" y="2426759"/>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diritto 23"/>
              <p:cNvCxnSpPr/>
              <p:nvPr/>
            </p:nvCxnSpPr>
            <p:spPr>
              <a:xfrm>
                <a:off x="8364071" y="3529577"/>
                <a:ext cx="699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a:off x="8412296" y="4034118"/>
                <a:ext cx="509824" cy="51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10721789" y="2609138"/>
                <a:ext cx="0" cy="786377"/>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a:off x="10301236" y="2416954"/>
                <a:ext cx="12658" cy="1600164"/>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3" name="CasellaDiTesto 12"/>
            <p:cNvSpPr txBox="1"/>
            <p:nvPr/>
          </p:nvSpPr>
          <p:spPr>
            <a:xfrm>
              <a:off x="9312878" y="5398769"/>
              <a:ext cx="1857047" cy="369332"/>
            </a:xfrm>
            <a:prstGeom prst="rect">
              <a:avLst/>
            </a:prstGeom>
            <a:noFill/>
          </p:spPr>
          <p:txBody>
            <a:bodyPr wrap="none" rtlCol="0">
              <a:spAutoFit/>
            </a:bodyPr>
            <a:lstStyle/>
            <a:p>
              <a:r>
                <a:rPr lang="it-IT" dirty="0" err="1" smtClean="0"/>
                <a:t>Reaction</a:t>
              </a:r>
              <a:r>
                <a:rPr lang="it-IT" dirty="0" smtClean="0"/>
                <a:t> progress</a:t>
              </a:r>
              <a:endParaRPr lang="it-IT" dirty="0"/>
            </a:p>
          </p:txBody>
        </p:sp>
        <p:sp>
          <p:nvSpPr>
            <p:cNvPr id="14" name="CasellaDiTesto 13"/>
            <p:cNvSpPr txBox="1"/>
            <p:nvPr/>
          </p:nvSpPr>
          <p:spPr>
            <a:xfrm rot="16200000">
              <a:off x="7797526" y="3666047"/>
              <a:ext cx="1294200" cy="369332"/>
            </a:xfrm>
            <a:prstGeom prst="rect">
              <a:avLst/>
            </a:prstGeom>
            <a:noFill/>
          </p:spPr>
          <p:txBody>
            <a:bodyPr wrap="none" rtlCol="0">
              <a:spAutoFit/>
            </a:bodyPr>
            <a:lstStyle/>
            <a:p>
              <a:r>
                <a:rPr lang="it-IT" dirty="0" smtClean="0"/>
                <a:t>Free </a:t>
              </a:r>
              <a:r>
                <a:rPr lang="it-IT" dirty="0" err="1" smtClean="0"/>
                <a:t>energy</a:t>
              </a:r>
              <a:endParaRPr lang="it-IT" dirty="0"/>
            </a:p>
          </p:txBody>
        </p:sp>
        <p:sp>
          <p:nvSpPr>
            <p:cNvPr id="15" name="CasellaDiTesto 14"/>
            <p:cNvSpPr txBox="1"/>
            <p:nvPr/>
          </p:nvSpPr>
          <p:spPr>
            <a:xfrm>
              <a:off x="8721890" y="4432622"/>
              <a:ext cx="835357" cy="369332"/>
            </a:xfrm>
            <a:prstGeom prst="rect">
              <a:avLst/>
            </a:prstGeom>
            <a:noFill/>
          </p:spPr>
          <p:txBody>
            <a:bodyPr wrap="none" rtlCol="0">
              <a:spAutoFit/>
            </a:bodyPr>
            <a:lstStyle/>
            <a:p>
              <a:r>
                <a:rPr lang="it-IT" dirty="0" smtClean="0"/>
                <a:t>FA+</a:t>
              </a:r>
              <a:r>
                <a:rPr lang="it-IT" baseline="30000" dirty="0" smtClean="0"/>
                <a:t>3</a:t>
              </a:r>
              <a:r>
                <a:rPr lang="it-IT" dirty="0" smtClean="0"/>
                <a:t>O</a:t>
              </a:r>
              <a:r>
                <a:rPr lang="it-IT" baseline="-25000" dirty="0" smtClean="0"/>
                <a:t>2</a:t>
              </a:r>
              <a:endParaRPr lang="it-IT" baseline="-25000" dirty="0"/>
            </a:p>
          </p:txBody>
        </p:sp>
        <p:sp>
          <p:nvSpPr>
            <p:cNvPr id="16" name="CasellaDiTesto 15"/>
            <p:cNvSpPr txBox="1"/>
            <p:nvPr/>
          </p:nvSpPr>
          <p:spPr>
            <a:xfrm>
              <a:off x="8679892" y="3150579"/>
              <a:ext cx="835357" cy="369332"/>
            </a:xfrm>
            <a:prstGeom prst="rect">
              <a:avLst/>
            </a:prstGeom>
            <a:noFill/>
          </p:spPr>
          <p:txBody>
            <a:bodyPr wrap="none" rtlCol="0">
              <a:spAutoFit/>
            </a:bodyPr>
            <a:lstStyle/>
            <a:p>
              <a:r>
                <a:rPr lang="it-IT" dirty="0" smtClean="0"/>
                <a:t>FA+</a:t>
              </a:r>
              <a:r>
                <a:rPr lang="it-IT" baseline="30000" dirty="0" smtClean="0"/>
                <a:t>1</a:t>
              </a:r>
              <a:r>
                <a:rPr lang="it-IT" dirty="0" smtClean="0"/>
                <a:t>O</a:t>
              </a:r>
              <a:r>
                <a:rPr lang="it-IT" baseline="-25000" dirty="0" smtClean="0"/>
                <a:t>2</a:t>
              </a:r>
              <a:endParaRPr lang="it-IT" baseline="-25000" dirty="0"/>
            </a:p>
          </p:txBody>
        </p:sp>
        <p:sp>
          <p:nvSpPr>
            <p:cNvPr id="17" name="CasellaDiTesto 16"/>
            <p:cNvSpPr txBox="1"/>
            <p:nvPr/>
          </p:nvSpPr>
          <p:spPr>
            <a:xfrm>
              <a:off x="9223330" y="2079713"/>
              <a:ext cx="1823897" cy="369332"/>
            </a:xfrm>
            <a:prstGeom prst="rect">
              <a:avLst/>
            </a:prstGeom>
            <a:noFill/>
          </p:spPr>
          <p:txBody>
            <a:bodyPr wrap="none" rtlCol="0">
              <a:spAutoFit/>
            </a:bodyPr>
            <a:lstStyle/>
            <a:p>
              <a:r>
                <a:rPr lang="it-IT" dirty="0" err="1" smtClean="0"/>
                <a:t>Activation</a:t>
              </a:r>
              <a:r>
                <a:rPr lang="it-IT" dirty="0" smtClean="0"/>
                <a:t> </a:t>
              </a:r>
              <a:r>
                <a:rPr lang="it-IT" dirty="0" err="1" smtClean="0"/>
                <a:t>energy</a:t>
              </a:r>
              <a:endParaRPr lang="it-IT" dirty="0"/>
            </a:p>
          </p:txBody>
        </p:sp>
        <p:sp>
          <p:nvSpPr>
            <p:cNvPr id="18" name="CasellaDiTesto 17"/>
            <p:cNvSpPr txBox="1"/>
            <p:nvPr/>
          </p:nvSpPr>
          <p:spPr>
            <a:xfrm>
              <a:off x="11239506" y="2904358"/>
              <a:ext cx="481222" cy="430887"/>
            </a:xfrm>
            <a:prstGeom prst="rect">
              <a:avLst/>
            </a:prstGeom>
            <a:noFill/>
          </p:spPr>
          <p:txBody>
            <a:bodyPr wrap="none" rtlCol="0">
              <a:spAutoFit/>
            </a:bodyPr>
            <a:lstStyle/>
            <a:p>
              <a:r>
                <a:rPr lang="el-GR" sz="2200" dirty="0" smtClean="0"/>
                <a:t>Δ</a:t>
              </a:r>
              <a:r>
                <a:rPr lang="it-IT" sz="2200" dirty="0" smtClean="0"/>
                <a:t>E</a:t>
              </a:r>
              <a:endParaRPr lang="it-IT" sz="2200" dirty="0"/>
            </a:p>
          </p:txBody>
        </p:sp>
        <p:sp>
          <p:nvSpPr>
            <p:cNvPr id="19" name="CasellaDiTesto 18"/>
            <p:cNvSpPr txBox="1"/>
            <p:nvPr/>
          </p:nvSpPr>
          <p:spPr>
            <a:xfrm>
              <a:off x="11169925" y="4496080"/>
              <a:ext cx="638829" cy="369332"/>
            </a:xfrm>
            <a:prstGeom prst="rect">
              <a:avLst/>
            </a:prstGeom>
            <a:noFill/>
          </p:spPr>
          <p:txBody>
            <a:bodyPr wrap="none" rtlCol="0">
              <a:spAutoFit/>
            </a:bodyPr>
            <a:lstStyle/>
            <a:p>
              <a:r>
                <a:rPr lang="it-IT" dirty="0" smtClean="0"/>
                <a:t>FAO</a:t>
              </a:r>
              <a:r>
                <a:rPr lang="it-IT" baseline="-25000" dirty="0" smtClean="0"/>
                <a:t>2</a:t>
              </a:r>
              <a:endParaRPr lang="it-IT" baseline="-25000" dirty="0"/>
            </a:p>
          </p:txBody>
        </p:sp>
      </p:grpSp>
      <p:pic>
        <p:nvPicPr>
          <p:cNvPr id="28" name="Picture 16"/>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480661" y="5106450"/>
            <a:ext cx="10445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ttangolo 2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extLst>
      <p:ext uri="{BB962C8B-B14F-4D97-AF65-F5344CB8AC3E}">
        <p14:creationId xmlns:p14="http://schemas.microsoft.com/office/powerpoint/2010/main" val="679726445"/>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23" y="626369"/>
            <a:ext cx="4838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38" y="1988840"/>
            <a:ext cx="7896200" cy="4440635"/>
          </a:xfrm>
          <a:prstGeom prst="rect">
            <a:avLst/>
          </a:prstGeom>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055066" y="1268635"/>
            <a:ext cx="3671888" cy="4400550"/>
          </a:xfrm>
          <a:prstGeom prst="rect">
            <a:avLst/>
          </a:prstGeom>
          <a:solidFill>
            <a:schemeClr val="bg1"/>
          </a:solidFill>
          <a:ln w="9525">
            <a:noFill/>
            <a:miter lim="800000"/>
            <a:headEnd/>
            <a:tailEnd/>
          </a:ln>
        </p:spPr>
        <p:txBody>
          <a:bodyPr>
            <a:spAutoFit/>
          </a:bodyPr>
          <a:lstStyle/>
          <a:p>
            <a:pPr eaLnBrk="1" hangingPunct="1">
              <a:defRPr/>
            </a:pPr>
            <a:r>
              <a:rPr lang="it-IT" sz="2000" dirty="0">
                <a:latin typeface="+mj-lt"/>
              </a:rPr>
              <a:t>L’ossidazione lipidica segue un meccanismo </a:t>
            </a:r>
            <a:r>
              <a:rPr lang="it-IT" sz="2000" dirty="0" err="1">
                <a:latin typeface="+mj-lt"/>
              </a:rPr>
              <a:t>radicalico</a:t>
            </a:r>
            <a:r>
              <a:rPr lang="it-IT" sz="2000" dirty="0">
                <a:latin typeface="+mj-lt"/>
              </a:rPr>
              <a:t>. </a:t>
            </a:r>
          </a:p>
          <a:p>
            <a:pPr eaLnBrk="1" hangingPunct="1">
              <a:defRPr/>
            </a:pPr>
            <a:endParaRPr lang="it-IT" sz="2000" dirty="0">
              <a:latin typeface="+mj-lt"/>
            </a:endParaRPr>
          </a:p>
          <a:p>
            <a:pPr eaLnBrk="1" hangingPunct="1">
              <a:defRPr/>
            </a:pPr>
            <a:r>
              <a:rPr lang="it-IT" sz="2000" dirty="0">
                <a:latin typeface="+mj-lt"/>
              </a:rPr>
              <a:t>Già negli anni ‘40 </a:t>
            </a:r>
            <a:r>
              <a:rPr lang="it-IT" sz="2000" i="1" dirty="0" err="1">
                <a:latin typeface="+mj-lt"/>
              </a:rPr>
              <a:t>Farmer</a:t>
            </a:r>
            <a:r>
              <a:rPr lang="it-IT" sz="2000" dirty="0">
                <a:latin typeface="+mj-lt"/>
              </a:rPr>
              <a:t> e </a:t>
            </a:r>
            <a:r>
              <a:rPr lang="it-IT" sz="2000" i="1" dirty="0" err="1">
                <a:latin typeface="+mj-lt"/>
              </a:rPr>
              <a:t>Bolland</a:t>
            </a:r>
            <a:r>
              <a:rPr lang="it-IT" sz="2000" dirty="0">
                <a:latin typeface="+mj-lt"/>
              </a:rPr>
              <a:t> proposero uno schema di reazione, che segue appunto un meccanismo </a:t>
            </a:r>
            <a:r>
              <a:rPr lang="it-IT" sz="2000" dirty="0" err="1">
                <a:latin typeface="+mj-lt"/>
              </a:rPr>
              <a:t>radicalico</a:t>
            </a:r>
            <a:r>
              <a:rPr lang="it-IT" sz="2000" dirty="0">
                <a:latin typeface="+mj-lt"/>
              </a:rPr>
              <a:t>, per i sistemi olefinici presenti negli acidi grassi di un lipide.</a:t>
            </a:r>
          </a:p>
          <a:p>
            <a:pPr eaLnBrk="1" hangingPunct="1">
              <a:defRPr/>
            </a:pPr>
            <a:endParaRPr lang="it-IT" sz="2000" dirty="0">
              <a:latin typeface="+mj-lt"/>
            </a:endParaRPr>
          </a:p>
          <a:p>
            <a:pPr eaLnBrk="1" hangingPunct="1">
              <a:defRPr/>
            </a:pPr>
            <a:r>
              <a:rPr lang="it-IT" sz="2000" dirty="0">
                <a:latin typeface="+mj-lt"/>
              </a:rPr>
              <a:t>Formazione dell’idroperossido (specie neutra) mediante </a:t>
            </a:r>
            <a:r>
              <a:rPr lang="it-IT" sz="2000" dirty="0" err="1">
                <a:latin typeface="+mj-lt"/>
              </a:rPr>
              <a:t>cicloaddizione</a:t>
            </a:r>
            <a:r>
              <a:rPr lang="it-IT" sz="2000" dirty="0">
                <a:latin typeface="+mj-lt"/>
              </a:rPr>
              <a:t> con l’ossigeno </a:t>
            </a:r>
            <a:r>
              <a:rPr lang="it-IT" sz="2000" dirty="0" err="1">
                <a:latin typeface="+mj-lt"/>
              </a:rPr>
              <a:t>singoletto*</a:t>
            </a:r>
            <a:endParaRPr lang="it-IT" sz="2000" dirty="0">
              <a:latin typeface="+mj-lt"/>
            </a:endParaRPr>
          </a:p>
        </p:txBody>
      </p:sp>
      <p:pic>
        <p:nvPicPr>
          <p:cNvPr id="6041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5880" y="1052736"/>
            <a:ext cx="4537075" cy="555307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0420" name="Picture 2" descr="http://socialstudieswithasmile.com/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378" y="1089730"/>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19608"/>
          <a:stretch>
            <a:fillRect/>
          </a:stretch>
        </p:blipFill>
        <p:spPr bwMode="auto">
          <a:xfrm>
            <a:off x="1128091" y="5710461"/>
            <a:ext cx="3671888" cy="88582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568" y="1661266"/>
            <a:ext cx="73914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CasellaDiTesto 8"/>
          <p:cNvSpPr txBox="1">
            <a:spLocks noChangeArrowheads="1"/>
          </p:cNvSpPr>
          <p:nvPr/>
        </p:nvSpPr>
        <p:spPr bwMode="auto">
          <a:xfrm>
            <a:off x="8400256" y="2780928"/>
            <a:ext cx="2520950" cy="1570038"/>
          </a:xfrm>
          <a:prstGeom prst="rect">
            <a:avLst/>
          </a:prstGeom>
          <a:noFill/>
          <a:ln w="9525">
            <a:noFill/>
            <a:miter lim="800000"/>
            <a:headEnd/>
            <a:tailEnd/>
          </a:ln>
        </p:spPr>
        <p:txBody>
          <a:bodyPr>
            <a:spAutoFit/>
          </a:bodyPr>
          <a:lstStyle/>
          <a:p>
            <a:pPr eaLnBrk="1" hangingPunct="1">
              <a:defRPr/>
            </a:pPr>
            <a:r>
              <a:rPr lang="it-IT" sz="1600" dirty="0">
                <a:latin typeface="+mj-lt"/>
              </a:rPr>
              <a:t>NB: tra i prodotti della reazione si osserva un 33% di doppi legami in configurazione </a:t>
            </a:r>
            <a:r>
              <a:rPr lang="it-IT" sz="1600" i="1" dirty="0" err="1">
                <a:latin typeface="+mj-lt"/>
              </a:rPr>
              <a:t>cis</a:t>
            </a:r>
            <a:r>
              <a:rPr lang="it-IT" sz="1600" i="1" dirty="0">
                <a:latin typeface="+mj-lt"/>
              </a:rPr>
              <a:t> </a:t>
            </a:r>
            <a:r>
              <a:rPr lang="it-IT" sz="1600" dirty="0">
                <a:latin typeface="+mj-lt"/>
              </a:rPr>
              <a:t>ed un 67% di </a:t>
            </a:r>
            <a:r>
              <a:rPr lang="it-IT" sz="1600" i="1" dirty="0">
                <a:latin typeface="+mj-lt"/>
              </a:rPr>
              <a:t>trans</a:t>
            </a:r>
            <a:r>
              <a:rPr lang="it-IT" sz="1600" dirty="0">
                <a:latin typeface="+mj-lt"/>
              </a:rPr>
              <a:t> (la più stabile </a:t>
            </a:r>
            <a:r>
              <a:rPr lang="it-IT" sz="1600" dirty="0" err="1">
                <a:latin typeface="+mj-lt"/>
              </a:rPr>
              <a:t>termodinamicamente</a:t>
            </a:r>
            <a:r>
              <a:rPr lang="it-IT" sz="1600" dirty="0">
                <a:latin typeface="+mj-lt"/>
              </a:rPr>
              <a:t>).</a:t>
            </a:r>
          </a:p>
        </p:txBody>
      </p:sp>
      <p:pic>
        <p:nvPicPr>
          <p:cNvPr id="62471" name="Picture 2" descr="http://socialstudieswithasmile.com/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435994"/>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70" y="1732548"/>
            <a:ext cx="7977886" cy="44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descr="http://socialstudieswithasmile.com/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989139"/>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1054869" y="2478235"/>
            <a:ext cx="4537075" cy="3170099"/>
          </a:xfrm>
          <a:prstGeom prst="rect">
            <a:avLst/>
          </a:prstGeom>
          <a:solidFill>
            <a:schemeClr val="bg1"/>
          </a:solidFill>
          <a:ln w="9525">
            <a:noFill/>
            <a:miter lim="800000"/>
            <a:headEnd/>
            <a:tailEnd/>
          </a:ln>
        </p:spPr>
        <p:txBody>
          <a:bodyPr>
            <a:spAutoFit/>
          </a:bodyPr>
          <a:lstStyle/>
          <a:p>
            <a:pPr eaLnBrk="1" hangingPunct="1">
              <a:defRPr/>
            </a:pPr>
            <a:r>
              <a:rPr lang="it-IT" sz="2000" dirty="0">
                <a:latin typeface="+mj-lt"/>
              </a:rPr>
              <a:t>La </a:t>
            </a:r>
            <a:r>
              <a:rPr lang="it-IT" sz="2000" b="1" u="sng" dirty="0">
                <a:latin typeface="+mj-lt"/>
              </a:rPr>
              <a:t>distribuzione dei prodotti di reazione segue le regole della termodinamica</a:t>
            </a:r>
            <a:r>
              <a:rPr lang="it-IT" sz="2000" dirty="0">
                <a:latin typeface="+mj-lt"/>
              </a:rPr>
              <a:t>, pertanto prevarranno i prodotti più stabili e/o quelli formatisi a partire dalla forma di risonanza prevalente. </a:t>
            </a:r>
          </a:p>
          <a:p>
            <a:pPr eaLnBrk="1" hangingPunct="1">
              <a:defRPr/>
            </a:pPr>
            <a:endParaRPr lang="it-IT" sz="2000" dirty="0">
              <a:latin typeface="+mj-lt"/>
            </a:endParaRPr>
          </a:p>
          <a:p>
            <a:pPr eaLnBrk="1" hangingPunct="1">
              <a:defRPr/>
            </a:pPr>
            <a:r>
              <a:rPr lang="it-IT" sz="2000" dirty="0">
                <a:latin typeface="+mj-lt"/>
              </a:rPr>
              <a:t>In generale a temperature inferiori a 40°C prevalgono le forme Z (</a:t>
            </a:r>
            <a:r>
              <a:rPr lang="it-IT" sz="2000" i="1" dirty="0">
                <a:latin typeface="+mj-lt"/>
              </a:rPr>
              <a:t>cis)</a:t>
            </a:r>
            <a:r>
              <a:rPr lang="it-IT" sz="2000" dirty="0">
                <a:latin typeface="+mj-lt"/>
              </a:rPr>
              <a:t> mentre a temperature superiori le E (</a:t>
            </a:r>
            <a:r>
              <a:rPr lang="it-IT" sz="2000" i="1" dirty="0">
                <a:latin typeface="+mj-lt"/>
              </a:rPr>
              <a:t>trans) </a:t>
            </a:r>
            <a:r>
              <a:rPr lang="it-IT" sz="2000" dirty="0">
                <a:latin typeface="+mj-lt"/>
              </a:rPr>
              <a:t>più stabili</a:t>
            </a:r>
            <a:r>
              <a:rPr lang="it-IT" sz="2000" dirty="0" smtClean="0">
                <a:latin typeface="+mj-lt"/>
              </a:rPr>
              <a:t>.</a:t>
            </a:r>
            <a:endParaRPr lang="it-IT" sz="2000" dirty="0">
              <a:latin typeface="+mj-lt"/>
            </a:endParaRPr>
          </a:p>
        </p:txBody>
      </p:sp>
      <p:pic>
        <p:nvPicPr>
          <p:cNvPr id="62470" name="Picture 2"/>
          <p:cNvPicPr>
            <a:picLocks noChangeAspect="1" noChangeArrowheads="1"/>
          </p:cNvPicPr>
          <p:nvPr/>
        </p:nvPicPr>
        <p:blipFill>
          <a:blip r:embed="rId2"/>
          <a:srcRect/>
          <a:stretch>
            <a:fillRect/>
          </a:stretch>
        </p:blipFill>
        <p:spPr bwMode="auto">
          <a:xfrm>
            <a:off x="5591944" y="1844824"/>
            <a:ext cx="3730625" cy="4435475"/>
          </a:xfrm>
          <a:prstGeom prst="rect">
            <a:avLst/>
          </a:prstGeom>
          <a:ln w="38100">
            <a:solidFill>
              <a:srgbClr val="336600"/>
            </a:solidFill>
          </a:ln>
          <a:effectLst>
            <a:outerShdw blurRad="292100" dist="139700" dir="2700000" algn="tl" rotWithShape="0">
              <a:srgbClr val="333333">
                <a:alpha val="65000"/>
              </a:srgbClr>
            </a:outerShdw>
          </a:effectLst>
        </p:spPr>
      </p:pic>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additive="base">
                                        <p:cTn id="7" dur="500" fill="hold"/>
                                        <p:tgtEl>
                                          <p:spTgt spid="71683"/>
                                        </p:tgtEl>
                                        <p:attrNameLst>
                                          <p:attrName>ppt_x</p:attrName>
                                        </p:attrNameLst>
                                      </p:cBhvr>
                                      <p:tavLst>
                                        <p:tav tm="0">
                                          <p:val>
                                            <p:strVal val="#ppt_x"/>
                                          </p:val>
                                        </p:tav>
                                        <p:tav tm="100000">
                                          <p:val>
                                            <p:strVal val="#ppt_x"/>
                                          </p:val>
                                        </p:tav>
                                      </p:tavLst>
                                    </p:anim>
                                    <p:anim calcmode="lin" valueType="num">
                                      <p:cBhvr additive="base">
                                        <p:cTn id="8"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1127448" y="1112627"/>
            <a:ext cx="7848600" cy="923925"/>
          </a:xfrm>
          <a:prstGeom prst="rect">
            <a:avLst/>
          </a:prstGeom>
          <a:noFill/>
          <a:ln w="9525">
            <a:noFill/>
            <a:miter lim="800000"/>
            <a:headEnd/>
            <a:tailEnd/>
          </a:ln>
        </p:spPr>
        <p:txBody>
          <a:bodyPr>
            <a:spAutoFit/>
          </a:bodyPr>
          <a:lstStyle/>
          <a:p>
            <a:pPr eaLnBrk="1" hangingPunct="1">
              <a:defRPr/>
            </a:pPr>
            <a:r>
              <a:rPr lang="it-IT" dirty="0">
                <a:latin typeface="+mj-lt"/>
              </a:rPr>
              <a:t>Se come iniziatore della reazione abbiamo la specie reattiva dell’ossigeno, ovvero l’ossigeno </a:t>
            </a:r>
            <a:r>
              <a:rPr lang="it-IT" dirty="0" err="1">
                <a:latin typeface="+mj-lt"/>
              </a:rPr>
              <a:t>singoletto</a:t>
            </a:r>
            <a:r>
              <a:rPr lang="it-IT" dirty="0">
                <a:latin typeface="+mj-lt"/>
              </a:rPr>
              <a:t> (</a:t>
            </a:r>
            <a:r>
              <a:rPr lang="it-IT" baseline="30000" dirty="0">
                <a:latin typeface="+mj-lt"/>
              </a:rPr>
              <a:t>1</a:t>
            </a:r>
            <a:r>
              <a:rPr lang="it-IT" dirty="0">
                <a:latin typeface="+mj-lt"/>
              </a:rPr>
              <a:t>O</a:t>
            </a:r>
            <a:r>
              <a:rPr lang="it-IT" baseline="-25000" dirty="0">
                <a:latin typeface="+mj-lt"/>
              </a:rPr>
              <a:t>2</a:t>
            </a:r>
            <a:r>
              <a:rPr lang="it-IT" dirty="0">
                <a:latin typeface="+mj-lt"/>
              </a:rPr>
              <a:t>), allora si parlerà di </a:t>
            </a:r>
            <a:r>
              <a:rPr lang="it-IT" dirty="0">
                <a:solidFill>
                  <a:srgbClr val="FF0000"/>
                </a:solidFill>
                <a:latin typeface="+mj-lt"/>
              </a:rPr>
              <a:t>FOTOSSIDAZIONE</a:t>
            </a:r>
            <a:r>
              <a:rPr lang="it-IT" dirty="0">
                <a:latin typeface="+mj-lt"/>
              </a:rPr>
              <a:t>. </a:t>
            </a:r>
          </a:p>
          <a:p>
            <a:pPr eaLnBrk="1" hangingPunct="1">
              <a:defRPr/>
            </a:pPr>
            <a:endParaRPr lang="it-IT" dirty="0">
              <a:latin typeface="+mj-lt"/>
            </a:endParaRPr>
          </a:p>
        </p:txBody>
      </p:sp>
      <p:sp>
        <p:nvSpPr>
          <p:cNvPr id="8"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pic>
        <p:nvPicPr>
          <p:cNvPr id="10" name="Immagine 9"/>
          <p:cNvPicPr>
            <a:picLocks noChangeAspect="1"/>
          </p:cNvPicPr>
          <p:nvPr/>
        </p:nvPicPr>
        <p:blipFill rotWithShape="1">
          <a:blip r:embed="rId2"/>
          <a:srcRect l="4007"/>
          <a:stretch/>
        </p:blipFill>
        <p:spPr>
          <a:xfrm>
            <a:off x="1055440" y="2036552"/>
            <a:ext cx="9580174" cy="4501961"/>
          </a:xfrm>
          <a:prstGeom prst="rect">
            <a:avLst/>
          </a:prstGeom>
        </p:spPr>
      </p:pic>
    </p:spTree>
  </p:cSld>
  <p:clrMapOvr>
    <a:masterClrMapping/>
  </p:clrMapOvr>
  <p:transition>
    <p:cover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241" y="2211797"/>
            <a:ext cx="6974350" cy="4251805"/>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3"/>
          <a:stretch>
            <a:fillRect/>
          </a:stretch>
        </p:blipFill>
        <p:spPr>
          <a:xfrm>
            <a:off x="4583241" y="1134141"/>
            <a:ext cx="4118121" cy="982910"/>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a:off x="308344" y="1650300"/>
            <a:ext cx="4019107" cy="4524315"/>
          </a:xfrm>
          <a:prstGeom prst="rect">
            <a:avLst/>
          </a:prstGeom>
          <a:solidFill>
            <a:schemeClr val="bg1"/>
          </a:solidFill>
        </p:spPr>
        <p:txBody>
          <a:bodyPr wrap="square" rtlCol="0">
            <a:spAutoFit/>
          </a:bodyPr>
          <a:lstStyle/>
          <a:p>
            <a:r>
              <a:rPr lang="en-US" dirty="0" smtClean="0">
                <a:latin typeface="+mj-lt"/>
              </a:rPr>
              <a:t>Diagram illustrating the one- and two-photon-initiated, triplet-state photosensitized production of singlet oxygen, </a:t>
            </a:r>
            <a:r>
              <a:rPr lang="en-US" dirty="0" smtClean="0">
                <a:solidFill>
                  <a:srgbClr val="FF0000"/>
                </a:solidFill>
                <a:latin typeface="+mj-lt"/>
              </a:rPr>
              <a:t>O</a:t>
            </a:r>
            <a:r>
              <a:rPr lang="en-US" baseline="-25000" dirty="0" smtClean="0">
                <a:solidFill>
                  <a:srgbClr val="FF0000"/>
                </a:solidFill>
                <a:latin typeface="+mj-lt"/>
              </a:rPr>
              <a:t>2</a:t>
            </a:r>
            <a:r>
              <a:rPr lang="en-US" dirty="0" smtClean="0">
                <a:solidFill>
                  <a:srgbClr val="FF0000"/>
                </a:solidFill>
                <a:latin typeface="+mj-lt"/>
              </a:rPr>
              <a:t>(a</a:t>
            </a:r>
            <a:r>
              <a:rPr lang="en-US" baseline="30000" dirty="0" smtClean="0">
                <a:solidFill>
                  <a:srgbClr val="FF0000"/>
                </a:solidFill>
                <a:latin typeface="+mj-lt"/>
              </a:rPr>
              <a:t>1</a:t>
            </a:r>
            <a:r>
              <a:rPr lang="en-US" dirty="0" smtClean="0">
                <a:solidFill>
                  <a:srgbClr val="FF0000"/>
                </a:solidFill>
                <a:latin typeface="+mj-lt"/>
              </a:rPr>
              <a:t>Δg)</a:t>
            </a:r>
            <a:r>
              <a:rPr lang="en-US" dirty="0" smtClean="0">
                <a:latin typeface="+mj-lt"/>
              </a:rPr>
              <a:t>. </a:t>
            </a:r>
          </a:p>
          <a:p>
            <a:r>
              <a:rPr lang="en-US" dirty="0" smtClean="0">
                <a:latin typeface="+mj-lt"/>
              </a:rPr>
              <a:t>The letter S denotes discrete states of the sensitizer with singlet spin multiplicity, and T denotes states with triplet spin multiplicity. </a:t>
            </a:r>
          </a:p>
          <a:p>
            <a:endParaRPr lang="en-US" dirty="0" smtClean="0">
              <a:latin typeface="+mj-lt"/>
            </a:endParaRPr>
          </a:p>
          <a:p>
            <a:r>
              <a:rPr lang="en-US" dirty="0" smtClean="0">
                <a:latin typeface="+mj-lt"/>
              </a:rPr>
              <a:t>IC (Internal Conversion) and ISC (Inter System Crossing). </a:t>
            </a:r>
            <a:r>
              <a:rPr lang="en-US" dirty="0" smtClean="0">
                <a:solidFill>
                  <a:srgbClr val="FF0000"/>
                </a:solidFill>
                <a:latin typeface="+mj-lt"/>
              </a:rPr>
              <a:t>Depending on the sensitizer, the simultaneous absorption of two photons may or may not populate the same state as that created upon the absorption of a single higher-energy photon.</a:t>
            </a:r>
            <a:endParaRPr lang="en-US" dirty="0">
              <a:solidFill>
                <a:srgbClr val="FF0000"/>
              </a:solidFill>
              <a:latin typeface="+mj-lt"/>
            </a:endParaRPr>
          </a:p>
        </p:txBody>
      </p:sp>
    </p:spTree>
    <p:extLst>
      <p:ext uri="{BB962C8B-B14F-4D97-AF65-F5344CB8AC3E}">
        <p14:creationId xmlns:p14="http://schemas.microsoft.com/office/powerpoint/2010/main" val="279948078"/>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839416" y="1167360"/>
            <a:ext cx="4464050" cy="5354637"/>
          </a:xfrm>
          <a:prstGeom prst="rect">
            <a:avLst/>
          </a:prstGeom>
          <a:solidFill>
            <a:schemeClr val="bg1"/>
          </a:solidFill>
          <a:ln w="9525">
            <a:noFill/>
            <a:miter lim="800000"/>
            <a:headEnd/>
            <a:tailEnd/>
          </a:ln>
        </p:spPr>
        <p:txBody>
          <a:bodyPr>
            <a:spAutoFit/>
          </a:bodyPr>
          <a:lstStyle/>
          <a:p>
            <a:pPr eaLnBrk="1" hangingPunct="1">
              <a:defRPr/>
            </a:pPr>
            <a:r>
              <a:rPr lang="it-IT" dirty="0">
                <a:latin typeface="+mj-lt"/>
              </a:rPr>
              <a:t>Il passaggio dallo stato di </a:t>
            </a:r>
            <a:r>
              <a:rPr lang="it-IT" dirty="0" err="1">
                <a:latin typeface="+mj-lt"/>
              </a:rPr>
              <a:t>tripletto</a:t>
            </a:r>
            <a:r>
              <a:rPr lang="it-IT" dirty="0">
                <a:latin typeface="+mj-lt"/>
              </a:rPr>
              <a:t> a </a:t>
            </a:r>
            <a:r>
              <a:rPr lang="it-IT" dirty="0" err="1">
                <a:latin typeface="+mj-lt"/>
              </a:rPr>
              <a:t>singoletto</a:t>
            </a:r>
            <a:r>
              <a:rPr lang="it-IT" dirty="0">
                <a:latin typeface="+mj-lt"/>
              </a:rPr>
              <a:t> reattivo costa circa 92KJ/mol, tale energia è trasferita alla specie chimica attraverso la radiazione UV da molecole definite </a:t>
            </a:r>
            <a:r>
              <a:rPr lang="it-IT" u="sng" dirty="0">
                <a:solidFill>
                  <a:schemeClr val="accent6">
                    <a:lumMod val="75000"/>
                  </a:schemeClr>
                </a:solidFill>
                <a:latin typeface="+mj-lt"/>
              </a:rPr>
              <a:t>sensibilizzanti</a:t>
            </a:r>
            <a:r>
              <a:rPr lang="it-IT" dirty="0">
                <a:solidFill>
                  <a:schemeClr val="accent6">
                    <a:lumMod val="75000"/>
                  </a:schemeClr>
                </a:solidFill>
                <a:latin typeface="+mj-lt"/>
              </a:rPr>
              <a:t> </a:t>
            </a:r>
            <a:r>
              <a:rPr lang="it-IT" dirty="0">
                <a:latin typeface="+mj-lt"/>
              </a:rPr>
              <a:t>(</a:t>
            </a:r>
            <a:r>
              <a:rPr lang="it-IT" dirty="0" err="1">
                <a:latin typeface="+mj-lt"/>
              </a:rPr>
              <a:t>sensitizers</a:t>
            </a:r>
            <a:r>
              <a:rPr lang="it-IT" dirty="0">
                <a:latin typeface="+mj-lt"/>
              </a:rPr>
              <a:t>).</a:t>
            </a:r>
          </a:p>
          <a:p>
            <a:pPr eaLnBrk="1" hangingPunct="1">
              <a:defRPr/>
            </a:pPr>
            <a:endParaRPr lang="it-IT" dirty="0">
              <a:latin typeface="+mj-lt"/>
            </a:endParaRPr>
          </a:p>
          <a:p>
            <a:pPr eaLnBrk="1" hangingPunct="1">
              <a:defRPr/>
            </a:pPr>
            <a:r>
              <a:rPr lang="it-IT" b="1" dirty="0">
                <a:solidFill>
                  <a:schemeClr val="accent6">
                    <a:lumMod val="75000"/>
                  </a:schemeClr>
                </a:solidFill>
                <a:latin typeface="+mj-lt"/>
              </a:rPr>
              <a:t>I sensibilizzanti di tipo I</a:t>
            </a:r>
            <a:r>
              <a:rPr lang="it-IT" dirty="0">
                <a:latin typeface="+mj-lt"/>
              </a:rPr>
              <a:t>: composti che, una volta attivati dalla luce (</a:t>
            </a:r>
            <a:r>
              <a:rPr lang="it-IT" dirty="0" err="1">
                <a:latin typeface="+mj-lt"/>
              </a:rPr>
              <a:t>sen*</a:t>
            </a:r>
            <a:r>
              <a:rPr lang="it-IT" dirty="0">
                <a:latin typeface="+mj-lt"/>
              </a:rPr>
              <a:t>), sono in grado di reagire direttamente con il substrato, generando le specie </a:t>
            </a:r>
            <a:r>
              <a:rPr lang="it-IT" dirty="0" err="1">
                <a:latin typeface="+mj-lt"/>
              </a:rPr>
              <a:t>radicaliche</a:t>
            </a:r>
            <a:r>
              <a:rPr lang="it-IT" dirty="0">
                <a:latin typeface="+mj-lt"/>
              </a:rPr>
              <a:t> che danno origine alle reazioni di autossidazione.</a:t>
            </a:r>
          </a:p>
          <a:p>
            <a:pPr eaLnBrk="1" hangingPunct="1">
              <a:defRPr/>
            </a:pPr>
            <a:endParaRPr lang="it-IT" dirty="0">
              <a:latin typeface="+mj-lt"/>
            </a:endParaRPr>
          </a:p>
          <a:p>
            <a:pPr eaLnBrk="1" hangingPunct="1">
              <a:defRPr/>
            </a:pPr>
            <a:r>
              <a:rPr lang="it-IT" b="1" dirty="0">
                <a:solidFill>
                  <a:schemeClr val="accent6">
                    <a:lumMod val="75000"/>
                  </a:schemeClr>
                </a:solidFill>
                <a:latin typeface="+mj-lt"/>
              </a:rPr>
              <a:t>I sensibilizzanti di tipo II</a:t>
            </a:r>
            <a:r>
              <a:rPr lang="it-IT" dirty="0">
                <a:latin typeface="+mj-lt"/>
              </a:rPr>
              <a:t>: determinano l’attivazione dell’ossigeno dallo stato fondamentale a </a:t>
            </a:r>
            <a:r>
              <a:rPr lang="it-IT" dirty="0" err="1">
                <a:latin typeface="+mj-lt"/>
              </a:rPr>
              <a:t>singoletto</a:t>
            </a:r>
            <a:r>
              <a:rPr lang="it-IT" dirty="0">
                <a:latin typeface="+mj-lt"/>
              </a:rPr>
              <a:t>, che può a sua volta reagire direttamente con l’acido grasso insaturo attraverso un meccanismo di ciclo-addizione che porta alla formazione degli idroperossidi. </a:t>
            </a:r>
          </a:p>
        </p:txBody>
      </p:sp>
      <p:pic>
        <p:nvPicPr>
          <p:cNvPr id="66566" name="Picture 2"/>
          <p:cNvPicPr>
            <a:picLocks noChangeAspect="1" noChangeArrowheads="1"/>
          </p:cNvPicPr>
          <p:nvPr/>
        </p:nvPicPr>
        <p:blipFill>
          <a:blip r:embed="rId2"/>
          <a:srcRect/>
          <a:stretch>
            <a:fillRect/>
          </a:stretch>
        </p:blipFill>
        <p:spPr bwMode="auto">
          <a:xfrm>
            <a:off x="5663952" y="2130178"/>
            <a:ext cx="3705225" cy="3429000"/>
          </a:xfrm>
          <a:prstGeom prst="rect">
            <a:avLst/>
          </a:prstGeom>
          <a:ln w="38100">
            <a:solidFill>
              <a:schemeClr val="accent6">
                <a:lumMod val="75000"/>
              </a:schemeClr>
            </a:solidFill>
          </a:ln>
          <a:effectLst>
            <a:outerShdw blurRad="292100" dist="139700" dir="2700000" algn="tl" rotWithShape="0">
              <a:srgbClr val="333333">
                <a:alpha val="65000"/>
              </a:srgbClr>
            </a:outerShdw>
          </a:effectLst>
        </p:spPr>
      </p:pic>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anim calcmode="lin" valueType="num">
                                      <p:cBhvr additive="base">
                                        <p:cTn id="7"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4" end="4"/>
                                            </p:txEl>
                                          </p:spTgt>
                                        </p:tgtEl>
                                        <p:attrNameLst>
                                          <p:attrName>style.visibility</p:attrName>
                                        </p:attrNameLst>
                                      </p:cBhvr>
                                      <p:to>
                                        <p:strVal val="visible"/>
                                      </p:to>
                                    </p:set>
                                    <p:anim calcmode="lin" valueType="num">
                                      <p:cBhvr additive="base">
                                        <p:cTn id="13"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911424" y="1484784"/>
            <a:ext cx="3744912" cy="3140075"/>
          </a:xfrm>
          <a:prstGeom prst="rect">
            <a:avLst/>
          </a:prstGeom>
          <a:noFill/>
          <a:ln w="9525">
            <a:noFill/>
            <a:miter lim="800000"/>
            <a:headEnd/>
            <a:tailEnd/>
          </a:ln>
        </p:spPr>
        <p:txBody>
          <a:bodyPr>
            <a:spAutoFit/>
          </a:bodyPr>
          <a:lstStyle/>
          <a:p>
            <a:pPr eaLnBrk="1" hangingPunct="1">
              <a:defRPr/>
            </a:pPr>
            <a:r>
              <a:rPr lang="it-IT" dirty="0">
                <a:latin typeface="+mj-lt"/>
              </a:rPr>
              <a:t>Si parlerà quindi di </a:t>
            </a:r>
            <a:r>
              <a:rPr lang="it-IT" b="1" dirty="0">
                <a:solidFill>
                  <a:schemeClr val="accent6">
                    <a:lumMod val="75000"/>
                  </a:schemeClr>
                </a:solidFill>
                <a:latin typeface="+mj-lt"/>
              </a:rPr>
              <a:t>FOTOSSIDAZIONE </a:t>
            </a:r>
            <a:r>
              <a:rPr lang="it-IT" dirty="0">
                <a:solidFill>
                  <a:schemeClr val="accent6">
                    <a:lumMod val="75000"/>
                  </a:schemeClr>
                </a:solidFill>
                <a:latin typeface="+mj-lt"/>
              </a:rPr>
              <a:t>di </a:t>
            </a:r>
            <a:r>
              <a:rPr lang="it-IT" b="1" dirty="0">
                <a:solidFill>
                  <a:schemeClr val="accent6">
                    <a:lumMod val="75000"/>
                  </a:schemeClr>
                </a:solidFill>
                <a:latin typeface="+mj-lt"/>
              </a:rPr>
              <a:t>TIPO I</a:t>
            </a:r>
            <a:r>
              <a:rPr lang="it-IT" dirty="0">
                <a:solidFill>
                  <a:schemeClr val="accent6">
                    <a:lumMod val="75000"/>
                  </a:schemeClr>
                </a:solidFill>
                <a:latin typeface="+mj-lt"/>
              </a:rPr>
              <a:t> o </a:t>
            </a:r>
            <a:r>
              <a:rPr lang="it-IT" b="1" dirty="0" err="1">
                <a:solidFill>
                  <a:schemeClr val="accent6">
                    <a:lumMod val="75000"/>
                  </a:schemeClr>
                </a:solidFill>
                <a:latin typeface="+mj-lt"/>
              </a:rPr>
              <a:t>II</a:t>
            </a:r>
            <a:r>
              <a:rPr lang="it-IT" dirty="0">
                <a:solidFill>
                  <a:schemeClr val="accent6">
                    <a:lumMod val="75000"/>
                  </a:schemeClr>
                </a:solidFill>
                <a:latin typeface="+mj-lt"/>
              </a:rPr>
              <a:t> </a:t>
            </a:r>
            <a:r>
              <a:rPr lang="it-IT" dirty="0">
                <a:latin typeface="+mj-lt"/>
              </a:rPr>
              <a:t>a seconda del meccanismo prevalente di iniziazione, fermo restando che esse in genere competono tra loro sebbene siano influenzate dalla tipologia di sensibilizzante presente e dalla concentrazione del substrato. </a:t>
            </a:r>
          </a:p>
          <a:p>
            <a:pPr eaLnBrk="1" hangingPunct="1">
              <a:defRPr/>
            </a:pPr>
            <a:endParaRPr lang="it-IT" dirty="0">
              <a:latin typeface="+mj-lt"/>
            </a:endParaRPr>
          </a:p>
          <a:p>
            <a:pPr eaLnBrk="1" hangingPunct="1">
              <a:defRPr/>
            </a:pPr>
            <a:r>
              <a:rPr lang="it-IT" dirty="0">
                <a:latin typeface="+mj-lt"/>
              </a:rPr>
              <a:t>I prodotti della reazione sono diversi, come mostrato in tabella. </a:t>
            </a:r>
          </a:p>
        </p:txBody>
      </p:sp>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a:srcRect l="5269" r="2400"/>
          <a:stretch/>
        </p:blipFill>
        <p:spPr>
          <a:xfrm>
            <a:off x="5087888" y="2060848"/>
            <a:ext cx="5620867" cy="46224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1558925" y="2825750"/>
            <a:ext cx="4105275" cy="4032250"/>
          </a:xfrm>
          <a:prstGeom prst="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79875" name="Text Box 3"/>
          <p:cNvSpPr txBox="1">
            <a:spLocks noChangeArrowheads="1"/>
          </p:cNvSpPr>
          <p:nvPr/>
        </p:nvSpPr>
        <p:spPr bwMode="auto">
          <a:xfrm>
            <a:off x="1631949" y="1314451"/>
            <a:ext cx="4103688" cy="4524375"/>
          </a:xfrm>
          <a:prstGeom prst="rect">
            <a:avLst/>
          </a:prstGeom>
          <a:noFill/>
          <a:ln w="9525">
            <a:noFill/>
            <a:miter lim="800000"/>
            <a:headEnd/>
            <a:tailEnd/>
          </a:ln>
        </p:spPr>
        <p:txBody>
          <a:bodyPr>
            <a:spAutoFit/>
          </a:bodyPr>
          <a:lstStyle/>
          <a:p>
            <a:pPr eaLnBrk="1" hangingPunct="1">
              <a:defRPr/>
            </a:pPr>
            <a:r>
              <a:rPr lang="it-IT" dirty="0">
                <a:latin typeface="+mj-lt"/>
              </a:rPr>
              <a:t>Tra i sensibilizzanti di tipo II possiamo annoverare  le </a:t>
            </a:r>
            <a:r>
              <a:rPr lang="it-IT" b="1" u="sng" dirty="0" err="1">
                <a:latin typeface="+mj-lt"/>
              </a:rPr>
              <a:t>clorofille</a:t>
            </a:r>
            <a:r>
              <a:rPr lang="it-IT" b="1" u="sng" dirty="0">
                <a:latin typeface="+mj-lt"/>
              </a:rPr>
              <a:t> a e b, le </a:t>
            </a:r>
            <a:r>
              <a:rPr lang="it-IT" b="1" u="sng" dirty="0" err="1">
                <a:latin typeface="+mj-lt"/>
              </a:rPr>
              <a:t>feofitine</a:t>
            </a:r>
            <a:r>
              <a:rPr lang="it-IT" b="1" u="sng" dirty="0">
                <a:latin typeface="+mj-lt"/>
              </a:rPr>
              <a:t> a e b</a:t>
            </a:r>
            <a:r>
              <a:rPr lang="it-IT" dirty="0">
                <a:latin typeface="+mj-lt"/>
              </a:rPr>
              <a:t>, le </a:t>
            </a:r>
            <a:r>
              <a:rPr lang="it-IT" b="1" u="sng" dirty="0">
                <a:latin typeface="+mj-lt"/>
              </a:rPr>
              <a:t>riboflavine</a:t>
            </a:r>
            <a:r>
              <a:rPr lang="it-IT" dirty="0">
                <a:latin typeface="+mj-lt"/>
              </a:rPr>
              <a:t> ed in generale le molecole contenenti doppi legami coniugati presenti nei vegetali.</a:t>
            </a:r>
          </a:p>
          <a:p>
            <a:pPr eaLnBrk="1" hangingPunct="1">
              <a:defRPr/>
            </a:pPr>
            <a:endParaRPr lang="it-IT" dirty="0">
              <a:latin typeface="+mj-lt"/>
            </a:endParaRPr>
          </a:p>
          <a:p>
            <a:pPr eaLnBrk="1" hangingPunct="1">
              <a:defRPr/>
            </a:pPr>
            <a:r>
              <a:rPr lang="it-IT" dirty="0">
                <a:latin typeface="+mj-lt"/>
              </a:rPr>
              <a:t>Il meccanismo di reazione prevede due </a:t>
            </a:r>
            <a:r>
              <a:rPr lang="it-IT" dirty="0" err="1">
                <a:latin typeface="+mj-lt"/>
              </a:rPr>
              <a:t>step</a:t>
            </a:r>
            <a:r>
              <a:rPr lang="it-IT" dirty="0">
                <a:latin typeface="+mj-lt"/>
              </a:rPr>
              <a:t>, il primo corrisponde all’attivazione dell’ossigeno:</a:t>
            </a:r>
          </a:p>
          <a:p>
            <a:pPr eaLnBrk="1" hangingPunct="1">
              <a:defRPr/>
            </a:pPr>
            <a:endParaRPr lang="it-IT" dirty="0">
              <a:latin typeface="+mj-lt"/>
            </a:endParaRPr>
          </a:p>
          <a:p>
            <a:pPr eaLnBrk="1" hangingPunct="1">
              <a:defRPr/>
            </a:pPr>
            <a:endParaRPr lang="it-IT" dirty="0">
              <a:latin typeface="+mj-lt"/>
            </a:endParaRPr>
          </a:p>
          <a:p>
            <a:pPr eaLnBrk="1" hangingPunct="1">
              <a:defRPr/>
            </a:pPr>
            <a:endParaRPr lang="it-IT" dirty="0">
              <a:latin typeface="+mj-lt"/>
            </a:endParaRPr>
          </a:p>
          <a:p>
            <a:pPr eaLnBrk="1" hangingPunct="1">
              <a:defRPr/>
            </a:pPr>
            <a:endParaRPr lang="it-IT" dirty="0">
              <a:latin typeface="+mj-lt"/>
            </a:endParaRPr>
          </a:p>
          <a:p>
            <a:pPr eaLnBrk="1" hangingPunct="1">
              <a:defRPr/>
            </a:pPr>
            <a:endParaRPr lang="it-IT" dirty="0">
              <a:latin typeface="+mj-lt"/>
            </a:endParaRPr>
          </a:p>
          <a:p>
            <a:pPr eaLnBrk="1" hangingPunct="1">
              <a:defRPr/>
            </a:pPr>
            <a:r>
              <a:rPr lang="it-IT" dirty="0">
                <a:latin typeface="+mj-lt"/>
              </a:rPr>
              <a:t>Il secondo vede la </a:t>
            </a:r>
            <a:r>
              <a:rPr lang="it-IT" dirty="0" err="1">
                <a:latin typeface="+mj-lt"/>
              </a:rPr>
              <a:t>cicloaddizione</a:t>
            </a:r>
            <a:r>
              <a:rPr lang="it-IT" dirty="0">
                <a:latin typeface="+mj-lt"/>
              </a:rPr>
              <a:t> e la formazione del </a:t>
            </a:r>
            <a:r>
              <a:rPr lang="it-IT" dirty="0" err="1">
                <a:latin typeface="+mj-lt"/>
              </a:rPr>
              <a:t>monoidroperossido</a:t>
            </a:r>
            <a:r>
              <a:rPr lang="it-IT" dirty="0">
                <a:latin typeface="+mj-lt"/>
              </a:rPr>
              <a:t>:</a:t>
            </a:r>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t="12733"/>
          <a:stretch>
            <a:fillRect/>
          </a:stretch>
        </p:blipFill>
        <p:spPr bwMode="auto">
          <a:xfrm>
            <a:off x="1775618" y="3928275"/>
            <a:ext cx="36718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39" name="Picture 3"/>
          <p:cNvPicPr>
            <a:picLocks noChangeAspect="1" noChangeArrowheads="1"/>
          </p:cNvPicPr>
          <p:nvPr/>
        </p:nvPicPr>
        <p:blipFill>
          <a:blip r:embed="rId3">
            <a:extLst>
              <a:ext uri="{28A0092B-C50C-407E-A947-70E740481C1C}">
                <a14:useLocalDpi xmlns:a14="http://schemas.microsoft.com/office/drawing/2010/main" val="0"/>
              </a:ext>
            </a:extLst>
          </a:blip>
          <a:srcRect b="19608"/>
          <a:stretch>
            <a:fillRect/>
          </a:stretch>
        </p:blipFill>
        <p:spPr bwMode="auto">
          <a:xfrm>
            <a:off x="1703388" y="5849939"/>
            <a:ext cx="36718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310" y="1673823"/>
            <a:ext cx="3443074" cy="316865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6036397" y="5099844"/>
            <a:ext cx="3455987" cy="1477963"/>
          </a:xfrm>
          <a:prstGeom prst="rect">
            <a:avLst/>
          </a:prstGeom>
          <a:noFill/>
          <a:ln w="38100">
            <a:solidFill>
              <a:srgbClr val="FFC000"/>
            </a:solidFill>
            <a:miter lim="800000"/>
            <a:headEnd/>
            <a:tailEnd/>
          </a:ln>
        </p:spPr>
        <p:txBody>
          <a:bodyPr>
            <a:spAutoFit/>
          </a:bodyPr>
          <a:lstStyle/>
          <a:p>
            <a:pPr eaLnBrk="1" hangingPunct="1">
              <a:defRPr/>
            </a:pPr>
            <a:r>
              <a:rPr lang="it-IT">
                <a:latin typeface="+mj-lt"/>
              </a:rPr>
              <a:t>I carotenoidi, antiossidanti naturali, inibiscono la formazione delle specie reattive dell’ossigeno, l’effto detto quenching è molto veloce (k=3x10</a:t>
            </a:r>
            <a:r>
              <a:rPr lang="it-IT" baseline="30000">
                <a:latin typeface="+mj-lt"/>
              </a:rPr>
              <a:t>10</a:t>
            </a:r>
            <a:r>
              <a:rPr lang="it-IT">
                <a:latin typeface="+mj-lt"/>
              </a:rPr>
              <a:t> mol</a:t>
            </a:r>
            <a:r>
              <a:rPr lang="it-IT" baseline="30000">
                <a:latin typeface="+mj-lt"/>
              </a:rPr>
              <a:t>-1</a:t>
            </a:r>
            <a:r>
              <a:rPr lang="it-IT">
                <a:latin typeface="+mj-lt"/>
              </a:rPr>
              <a:t>s</a:t>
            </a:r>
            <a:r>
              <a:rPr lang="it-IT" baseline="30000">
                <a:latin typeface="+mj-lt"/>
              </a:rPr>
              <a:t>-1</a:t>
            </a:r>
            <a:r>
              <a:rPr lang="it-IT">
                <a:latin typeface="+mj-lt"/>
              </a:rPr>
              <a:t>).</a:t>
            </a:r>
          </a:p>
        </p:txBody>
      </p:sp>
      <p:sp>
        <p:nvSpPr>
          <p:cNvPr id="12" name="Fumetto 1 11"/>
          <p:cNvSpPr/>
          <p:nvPr/>
        </p:nvSpPr>
        <p:spPr>
          <a:xfrm>
            <a:off x="5664200" y="188914"/>
            <a:ext cx="3887788" cy="719137"/>
          </a:xfrm>
          <a:prstGeom prst="wedgeRectCallout">
            <a:avLst>
              <a:gd name="adj1" fmla="val -130464"/>
              <a:gd name="adj2" fmla="val 126217"/>
            </a:avLst>
          </a:prstGeom>
          <a:solidFill>
            <a:schemeClr val="bg2">
              <a:lumMod val="50000"/>
              <a:alpha val="14902"/>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t-IT" sz="1400" dirty="0">
                <a:solidFill>
                  <a:schemeClr val="bg2">
                    <a:lumMod val="25000"/>
                  </a:schemeClr>
                </a:solidFill>
                <a:latin typeface="+mj-lt"/>
                <a:cs typeface="Tahoma" pitchFamily="34" charset="0"/>
              </a:rPr>
              <a:t>Ha struttura </a:t>
            </a:r>
            <a:r>
              <a:rPr lang="it-IT" sz="1400" dirty="0" err="1">
                <a:solidFill>
                  <a:schemeClr val="bg2">
                    <a:lumMod val="25000"/>
                  </a:schemeClr>
                </a:solidFill>
                <a:latin typeface="+mj-lt"/>
                <a:cs typeface="Tahoma" pitchFamily="34" charset="0"/>
              </a:rPr>
              <a:t>porfirinica</a:t>
            </a:r>
            <a:r>
              <a:rPr lang="it-IT" sz="1400" dirty="0">
                <a:solidFill>
                  <a:schemeClr val="bg2">
                    <a:lumMod val="25000"/>
                  </a:schemeClr>
                </a:solidFill>
                <a:latin typeface="+mj-lt"/>
                <a:cs typeface="Tahoma" pitchFamily="34" charset="0"/>
              </a:rPr>
              <a:t> simile a quella della clorofilla, da cui differisce per esser priva dell'atomo centrale di magnesio.</a:t>
            </a:r>
          </a:p>
        </p:txBody>
      </p:sp>
      <p:pic>
        <p:nvPicPr>
          <p:cNvPr id="68620" name="Picture 2" descr="http://socialstudieswithasmile.com/stu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099" y="3257551"/>
            <a:ext cx="635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14" name="Rettangolo 13"/>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anim calcmode="lin" valueType="num">
                                      <p:cBhvr additive="base">
                                        <p:cTn id="7"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0338"/>
                                        </p:tgtEl>
                                        <p:attrNameLst>
                                          <p:attrName>style.visibility</p:attrName>
                                        </p:attrNameLst>
                                      </p:cBhvr>
                                      <p:to>
                                        <p:strVal val="visible"/>
                                      </p:to>
                                    </p:set>
                                    <p:anim calcmode="lin" valueType="num">
                                      <p:cBhvr additive="base">
                                        <p:cTn id="11" dur="500" fill="hold"/>
                                        <p:tgtEl>
                                          <p:spTgt spid="270338"/>
                                        </p:tgtEl>
                                        <p:attrNameLst>
                                          <p:attrName>ppt_x</p:attrName>
                                        </p:attrNameLst>
                                      </p:cBhvr>
                                      <p:tavLst>
                                        <p:tav tm="0">
                                          <p:val>
                                            <p:strVal val="#ppt_x"/>
                                          </p:val>
                                        </p:tav>
                                        <p:tav tm="100000">
                                          <p:val>
                                            <p:strVal val="#ppt_x"/>
                                          </p:val>
                                        </p:tav>
                                      </p:tavLst>
                                    </p:anim>
                                    <p:anim calcmode="lin" valueType="num">
                                      <p:cBhvr additive="base">
                                        <p:cTn id="12" dur="500" fill="hold"/>
                                        <p:tgtEl>
                                          <p:spTgt spid="27033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9875">
                                            <p:txEl>
                                              <p:pRg st="8" end="8"/>
                                            </p:txEl>
                                          </p:spTgt>
                                        </p:tgtEl>
                                        <p:attrNameLst>
                                          <p:attrName>style.visibility</p:attrName>
                                        </p:attrNameLst>
                                      </p:cBhvr>
                                      <p:to>
                                        <p:strVal val="visible"/>
                                      </p:to>
                                    </p:set>
                                    <p:anim calcmode="lin" valueType="num">
                                      <p:cBhvr additive="base">
                                        <p:cTn id="17" dur="500" fill="hold"/>
                                        <p:tgtEl>
                                          <p:spTgt spid="79875">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9875">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0339"/>
                                        </p:tgtEl>
                                        <p:attrNameLst>
                                          <p:attrName>style.visibility</p:attrName>
                                        </p:attrNameLst>
                                      </p:cBhvr>
                                      <p:to>
                                        <p:strVal val="visible"/>
                                      </p:to>
                                    </p:set>
                                    <p:anim calcmode="lin" valueType="num">
                                      <p:cBhvr additive="base">
                                        <p:cTn id="21" dur="500" fill="hold"/>
                                        <p:tgtEl>
                                          <p:spTgt spid="270339"/>
                                        </p:tgtEl>
                                        <p:attrNameLst>
                                          <p:attrName>ppt_x</p:attrName>
                                        </p:attrNameLst>
                                      </p:cBhvr>
                                      <p:tavLst>
                                        <p:tav tm="0">
                                          <p:val>
                                            <p:strVal val="#ppt_x"/>
                                          </p:val>
                                        </p:tav>
                                        <p:tav tm="100000">
                                          <p:val>
                                            <p:strVal val="#ppt_x"/>
                                          </p:val>
                                        </p:tav>
                                      </p:tavLst>
                                    </p:anim>
                                    <p:anim calcmode="lin" valueType="num">
                                      <p:cBhvr additive="base">
                                        <p:cTn id="22" dur="500" fill="hold"/>
                                        <p:tgtEl>
                                          <p:spTgt spid="27033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0340"/>
                                        </p:tgtEl>
                                        <p:attrNameLst>
                                          <p:attrName>style.visibility</p:attrName>
                                        </p:attrNameLst>
                                      </p:cBhvr>
                                      <p:to>
                                        <p:strVal val="visible"/>
                                      </p:to>
                                    </p:set>
                                    <p:anim calcmode="lin" valueType="num">
                                      <p:cBhvr additive="base">
                                        <p:cTn id="27" dur="500" fill="hold"/>
                                        <p:tgtEl>
                                          <p:spTgt spid="270340"/>
                                        </p:tgtEl>
                                        <p:attrNameLst>
                                          <p:attrName>ppt_x</p:attrName>
                                        </p:attrNameLst>
                                      </p:cBhvr>
                                      <p:tavLst>
                                        <p:tav tm="0">
                                          <p:val>
                                            <p:strVal val="#ppt_x"/>
                                          </p:val>
                                        </p:tav>
                                        <p:tav tm="100000">
                                          <p:val>
                                            <p:strVal val="#ppt_x"/>
                                          </p:val>
                                        </p:tav>
                                      </p:tavLst>
                                    </p:anim>
                                    <p:anim calcmode="lin" valueType="num">
                                      <p:cBhvr additive="base">
                                        <p:cTn id="28" dur="500" fill="hold"/>
                                        <p:tgtEl>
                                          <p:spTgt spid="2703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839416" y="1547664"/>
            <a:ext cx="3024188" cy="2030413"/>
          </a:xfrm>
          <a:prstGeom prst="rect">
            <a:avLst/>
          </a:prstGeom>
          <a:noFill/>
          <a:ln w="9525">
            <a:noFill/>
            <a:miter lim="800000"/>
            <a:headEnd/>
            <a:tailEnd/>
          </a:ln>
        </p:spPr>
        <p:txBody>
          <a:bodyPr>
            <a:spAutoFit/>
          </a:bodyPr>
          <a:lstStyle/>
          <a:p>
            <a:pPr eaLnBrk="1" hangingPunct="1">
              <a:defRPr/>
            </a:pPr>
            <a:r>
              <a:rPr lang="it-IT" dirty="0">
                <a:latin typeface="+mj-lt"/>
              </a:rPr>
              <a:t>Tra i sensibilizzanti di tipo II possiamo annoverare  le </a:t>
            </a:r>
            <a:r>
              <a:rPr lang="it-IT" b="1" u="sng" dirty="0" err="1">
                <a:latin typeface="+mj-lt"/>
              </a:rPr>
              <a:t>clorofille</a:t>
            </a:r>
            <a:r>
              <a:rPr lang="it-IT" b="1" u="sng" dirty="0">
                <a:latin typeface="+mj-lt"/>
              </a:rPr>
              <a:t> a e b, le </a:t>
            </a:r>
            <a:r>
              <a:rPr lang="it-IT" b="1" u="sng" dirty="0" err="1">
                <a:latin typeface="+mj-lt"/>
              </a:rPr>
              <a:t>feofitine</a:t>
            </a:r>
            <a:r>
              <a:rPr lang="it-IT" b="1" u="sng" dirty="0">
                <a:latin typeface="+mj-lt"/>
              </a:rPr>
              <a:t> a e b</a:t>
            </a:r>
            <a:r>
              <a:rPr lang="it-IT" dirty="0">
                <a:latin typeface="+mj-lt"/>
              </a:rPr>
              <a:t>, le </a:t>
            </a:r>
            <a:r>
              <a:rPr lang="it-IT" b="1" u="sng" dirty="0">
                <a:latin typeface="+mj-lt"/>
              </a:rPr>
              <a:t>riboflavine</a:t>
            </a:r>
            <a:r>
              <a:rPr lang="it-IT" dirty="0">
                <a:latin typeface="+mj-lt"/>
              </a:rPr>
              <a:t> ed in generale le molecole contenenti doppi legami coniugati presenti nei vegetali.</a:t>
            </a:r>
          </a:p>
        </p:txBody>
      </p:sp>
      <p:pic>
        <p:nvPicPr>
          <p:cNvPr id="121858" name="Picture 2" descr="Related image"/>
          <p:cNvPicPr>
            <a:picLocks noChangeAspect="1" noChangeArrowheads="1"/>
          </p:cNvPicPr>
          <p:nvPr/>
        </p:nvPicPr>
        <p:blipFill>
          <a:blip r:embed="rId2"/>
          <a:srcRect/>
          <a:stretch>
            <a:fillRect/>
          </a:stretch>
        </p:blipFill>
        <p:spPr bwMode="auto">
          <a:xfrm>
            <a:off x="4454574" y="1435994"/>
            <a:ext cx="4105275" cy="4968875"/>
          </a:xfrm>
          <a:prstGeom prst="rect">
            <a:avLst/>
          </a:prstGeom>
          <a:ln w="38100">
            <a:solidFill>
              <a:srgbClr val="336600"/>
            </a:solidFill>
          </a:ln>
          <a:effectLst>
            <a:outerShdw blurRad="292100" dist="139700" dir="2700000" algn="tl" rotWithShape="0">
              <a:srgbClr val="333333">
                <a:alpha val="65000"/>
              </a:srgbClr>
            </a:outerShdw>
          </a:effectLst>
        </p:spPr>
      </p:pic>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764704"/>
            <a:ext cx="4838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756" y="1755466"/>
            <a:ext cx="6336704" cy="4752528"/>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extLst>
      <p:ext uri="{BB962C8B-B14F-4D97-AF65-F5344CB8AC3E}">
        <p14:creationId xmlns:p14="http://schemas.microsoft.com/office/powerpoint/2010/main" val="3230956059"/>
      </p:ext>
    </p:extLst>
  </p:cSld>
  <p:clrMapOvr>
    <a:masterClrMapping/>
  </p:clrMapOvr>
  <p:transition>
    <p:cover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1029729" y="1183661"/>
            <a:ext cx="8208963" cy="5356225"/>
          </a:xfrm>
          <a:prstGeom prst="rect">
            <a:avLst/>
          </a:prstGeom>
          <a:solidFill>
            <a:schemeClr val="bg1"/>
          </a:solidFill>
          <a:ln w="9525">
            <a:noFill/>
            <a:miter lim="800000"/>
            <a:headEnd/>
            <a:tailEnd/>
          </a:ln>
        </p:spPr>
        <p:txBody>
          <a:bodyPr>
            <a:spAutoFit/>
          </a:bodyPr>
          <a:lstStyle/>
          <a:p>
            <a:pPr eaLnBrk="1" hangingPunct="1">
              <a:defRPr/>
            </a:pPr>
            <a:r>
              <a:rPr lang="it-IT" dirty="0">
                <a:latin typeface="+mj-lt"/>
              </a:rPr>
              <a:t>Altro meccanismo di iniziazione della reazione è quello </a:t>
            </a:r>
            <a:r>
              <a:rPr lang="it-IT" b="1" dirty="0">
                <a:solidFill>
                  <a:schemeClr val="accent6">
                    <a:lumMod val="50000"/>
                  </a:schemeClr>
                </a:solidFill>
                <a:latin typeface="+mj-lt"/>
              </a:rPr>
              <a:t>catalizzato dai metalli di transizione. </a:t>
            </a:r>
          </a:p>
          <a:p>
            <a:pPr eaLnBrk="1" hangingPunct="1">
              <a:defRPr/>
            </a:pPr>
            <a:r>
              <a:rPr lang="it-IT" dirty="0">
                <a:latin typeface="+mj-lt"/>
              </a:rPr>
              <a:t>I principali, presenti nei grassi alimentari (e negli alimenti contenenti frazioni grasse) sono il Fe, il Cu ed il Co. Concentrazioni superiori a poche ppm (0.2 ppm per Cu e 2 ppm per il Fe) sono sufficienti a promuovere l’autossidazione di un grasso laddove siano già presenti </a:t>
            </a:r>
            <a:r>
              <a:rPr lang="it-IT" dirty="0" err="1">
                <a:latin typeface="+mj-lt"/>
              </a:rPr>
              <a:t>monoidroperossidi</a:t>
            </a:r>
            <a:r>
              <a:rPr lang="it-IT" dirty="0">
                <a:latin typeface="+mj-lt"/>
              </a:rPr>
              <a:t>.</a:t>
            </a:r>
          </a:p>
          <a:p>
            <a:pPr eaLnBrk="1" hangingPunct="1">
              <a:defRPr/>
            </a:pPr>
            <a:endParaRPr lang="it-IT" dirty="0">
              <a:latin typeface="+mj-lt"/>
            </a:endParaRPr>
          </a:p>
          <a:p>
            <a:pPr eaLnBrk="1" hangingPunct="1">
              <a:defRPr/>
            </a:pPr>
            <a:r>
              <a:rPr lang="it-IT" dirty="0">
                <a:latin typeface="+mj-lt"/>
              </a:rPr>
              <a:t>La presenza di idroperossidi è la </a:t>
            </a:r>
            <a:r>
              <a:rPr lang="it-IT" i="1" dirty="0" err="1">
                <a:latin typeface="+mj-lt"/>
              </a:rPr>
              <a:t>conditio</a:t>
            </a:r>
            <a:r>
              <a:rPr lang="it-IT" i="1" dirty="0">
                <a:latin typeface="+mj-lt"/>
              </a:rPr>
              <a:t> </a:t>
            </a:r>
            <a:r>
              <a:rPr lang="it-IT" i="1" dirty="0" err="1">
                <a:latin typeface="+mj-lt"/>
              </a:rPr>
              <a:t>sine</a:t>
            </a:r>
            <a:r>
              <a:rPr lang="it-IT" i="1" dirty="0">
                <a:latin typeface="+mj-lt"/>
              </a:rPr>
              <a:t> qua non</a:t>
            </a:r>
            <a:r>
              <a:rPr lang="it-IT" dirty="0">
                <a:latin typeface="+mj-lt"/>
              </a:rPr>
              <a:t> tali composti siano coinvolti nell’irrancidimento ossidativo. </a:t>
            </a:r>
          </a:p>
          <a:p>
            <a:pPr eaLnBrk="1" hangingPunct="1">
              <a:defRPr/>
            </a:pPr>
            <a:endParaRPr lang="it-IT" dirty="0">
              <a:latin typeface="+mj-lt"/>
            </a:endParaRPr>
          </a:p>
          <a:p>
            <a:pPr eaLnBrk="1" hangingPunct="1">
              <a:defRPr/>
            </a:pPr>
            <a:endParaRPr lang="it-IT" dirty="0">
              <a:latin typeface="+mj-lt"/>
            </a:endParaRPr>
          </a:p>
          <a:p>
            <a:pPr eaLnBrk="1" hangingPunct="1">
              <a:defRPr/>
            </a:pPr>
            <a:endParaRPr lang="it-IT" dirty="0">
              <a:latin typeface="+mj-lt"/>
            </a:endParaRPr>
          </a:p>
          <a:p>
            <a:pPr eaLnBrk="1" hangingPunct="1">
              <a:defRPr/>
            </a:pPr>
            <a:endParaRPr lang="it-IT" dirty="0">
              <a:latin typeface="+mj-lt"/>
            </a:endParaRPr>
          </a:p>
          <a:p>
            <a:pPr eaLnBrk="1" hangingPunct="1">
              <a:defRPr/>
            </a:pPr>
            <a:endParaRPr lang="it-IT" dirty="0">
              <a:latin typeface="+mj-lt"/>
            </a:endParaRPr>
          </a:p>
          <a:p>
            <a:pPr eaLnBrk="1" hangingPunct="1">
              <a:defRPr/>
            </a:pPr>
            <a:endParaRPr lang="it-IT" dirty="0">
              <a:latin typeface="+mj-lt"/>
            </a:endParaRPr>
          </a:p>
          <a:p>
            <a:pPr eaLnBrk="1" hangingPunct="1">
              <a:defRPr/>
            </a:pPr>
            <a:r>
              <a:rPr lang="it-IT" dirty="0">
                <a:latin typeface="+mj-lt"/>
              </a:rPr>
              <a:t>La reazione di rigenerazione dello stato di ossidazione del metallo è in genere più lenta (e quindi trascurabile) rispetto a quella di formazione del radicale </a:t>
            </a:r>
            <a:r>
              <a:rPr lang="it-IT" dirty="0" err="1">
                <a:latin typeface="+mj-lt"/>
              </a:rPr>
              <a:t>alcossilico</a:t>
            </a:r>
            <a:r>
              <a:rPr lang="it-IT" dirty="0">
                <a:latin typeface="+mj-lt"/>
              </a:rPr>
              <a:t> (</a:t>
            </a:r>
            <a:r>
              <a:rPr lang="it-IT" dirty="0" err="1">
                <a:latin typeface="+mj-lt"/>
              </a:rPr>
              <a:t>RO°</a:t>
            </a:r>
            <a:r>
              <a:rPr lang="it-IT" dirty="0">
                <a:latin typeface="+mj-lt"/>
              </a:rPr>
              <a:t>).</a:t>
            </a:r>
          </a:p>
          <a:p>
            <a:pPr eaLnBrk="1" hangingPunct="1">
              <a:defRPr/>
            </a:pPr>
            <a:endParaRPr lang="it-IT" dirty="0">
              <a:latin typeface="+mj-lt"/>
            </a:endParaRPr>
          </a:p>
        </p:txBody>
      </p:sp>
      <p:grpSp>
        <p:nvGrpSpPr>
          <p:cNvPr id="70662" name="Gruppo 7"/>
          <p:cNvGrpSpPr>
            <a:grpSpLocks/>
          </p:cNvGrpSpPr>
          <p:nvPr/>
        </p:nvGrpSpPr>
        <p:grpSpPr bwMode="auto">
          <a:xfrm>
            <a:off x="1271464" y="3862787"/>
            <a:ext cx="4176713" cy="1136650"/>
            <a:chOff x="395536" y="4869160"/>
            <a:chExt cx="4608512" cy="1352958"/>
          </a:xfrm>
        </p:grpSpPr>
        <p:pic>
          <p:nvPicPr>
            <p:cNvPr id="706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69160"/>
              <a:ext cx="4608512" cy="135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21110"/>
              <a:ext cx="1152128" cy="44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0663" name="Picture 2" descr="http://socialstudieswithasmile.com/stu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25" y="3644900"/>
            <a:ext cx="10795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bg/>
                                          </p:spTgt>
                                        </p:tgtEl>
                                        <p:attrNameLst>
                                          <p:attrName>style.visibility</p:attrName>
                                        </p:attrNameLst>
                                      </p:cBhvr>
                                      <p:to>
                                        <p:strVal val="visible"/>
                                      </p:to>
                                    </p:set>
                                    <p:anim calcmode="lin" valueType="num">
                                      <p:cBhvr additive="base">
                                        <p:cTn id="7" dur="500" fill="hold"/>
                                        <p:tgtEl>
                                          <p:spTgt spid="7885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 calcmode="lin" valueType="num">
                                      <p:cBhvr additive="base">
                                        <p:cTn id="11"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851">
                                            <p:txEl>
                                              <p:pRg st="1" end="1"/>
                                            </p:txEl>
                                          </p:spTgt>
                                        </p:tgtEl>
                                        <p:attrNameLst>
                                          <p:attrName>style.visibility</p:attrName>
                                        </p:attrNameLst>
                                      </p:cBhvr>
                                      <p:to>
                                        <p:strVal val="visible"/>
                                      </p:to>
                                    </p:set>
                                    <p:anim calcmode="lin" valueType="num">
                                      <p:cBhvr additive="base">
                                        <p:cTn id="15"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885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 calcmode="lin" valueType="num">
                                      <p:cBhvr additive="base">
                                        <p:cTn id="19"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8851">
                                            <p:txEl>
                                              <p:pRg st="10" end="10"/>
                                            </p:txEl>
                                          </p:spTgt>
                                        </p:tgtEl>
                                        <p:attrNameLst>
                                          <p:attrName>style.visibility</p:attrName>
                                        </p:attrNameLst>
                                      </p:cBhvr>
                                      <p:to>
                                        <p:strVal val="visible"/>
                                      </p:to>
                                    </p:set>
                                    <p:anim calcmode="lin" valueType="num">
                                      <p:cBhvr additive="base">
                                        <p:cTn id="23" dur="500" fill="hold"/>
                                        <p:tgtEl>
                                          <p:spTgt spid="78851">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88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1199456" y="4609439"/>
            <a:ext cx="7777163" cy="1754187"/>
          </a:xfrm>
          <a:prstGeom prst="rect">
            <a:avLst/>
          </a:prstGeom>
          <a:solidFill>
            <a:schemeClr val="bg1"/>
          </a:solidFill>
          <a:ln w="9525">
            <a:noFill/>
            <a:miter lim="800000"/>
            <a:headEnd/>
            <a:tailEnd/>
          </a:ln>
        </p:spPr>
        <p:txBody>
          <a:bodyPr>
            <a:spAutoFit/>
          </a:bodyPr>
          <a:lstStyle/>
          <a:p>
            <a:pPr eaLnBrk="1" hangingPunct="1">
              <a:defRPr/>
            </a:pPr>
            <a:r>
              <a:rPr lang="it-IT" dirty="0">
                <a:latin typeface="+mj-lt"/>
              </a:rPr>
              <a:t>In tabella sono riportate le costanti di velocità della reazione di decomposizione (a 23°C) di una miscela di idroperossidi dell’acido linoleico a differenti valori di pH ed in presenza di metalli a differente stato di ossidazione.</a:t>
            </a:r>
          </a:p>
          <a:p>
            <a:pPr eaLnBrk="1" hangingPunct="1">
              <a:defRPr/>
            </a:pPr>
            <a:endParaRPr lang="it-IT" dirty="0">
              <a:latin typeface="+mj-lt"/>
            </a:endParaRPr>
          </a:p>
          <a:p>
            <a:pPr eaLnBrk="1" hangingPunct="1">
              <a:defRPr/>
            </a:pPr>
            <a:r>
              <a:rPr lang="it-IT" dirty="0">
                <a:solidFill>
                  <a:srgbClr val="FF0000"/>
                </a:solidFill>
                <a:latin typeface="+mj-lt"/>
              </a:rPr>
              <a:t>Come si può osservare stati di ossidazione più elevati comportano una velocità di decomposizione decisamente più lenta.  </a:t>
            </a:r>
            <a:endParaRPr lang="it-IT" dirty="0">
              <a:latin typeface="+mj-lt"/>
            </a:endParaRPr>
          </a:p>
        </p:txBody>
      </p:sp>
      <p:pic>
        <p:nvPicPr>
          <p:cNvPr id="716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052514"/>
            <a:ext cx="6985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1919289" y="1916114"/>
            <a:ext cx="2160587" cy="50482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solidFill>
                <a:schemeClr val="accent6">
                  <a:lumMod val="50000"/>
                </a:schemeClr>
              </a:solidFill>
            </a:endParaRPr>
          </a:p>
        </p:txBody>
      </p:sp>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anim calcmode="lin" valueType="num">
                                      <p:cBhvr additive="base">
                                        <p:cTn id="7"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1847851" y="1052513"/>
            <a:ext cx="8280597" cy="3077766"/>
          </a:xfrm>
          <a:prstGeom prst="rect">
            <a:avLst/>
          </a:prstGeom>
          <a:noFill/>
          <a:ln w="9525">
            <a:noFill/>
            <a:miter lim="800000"/>
            <a:headEnd/>
            <a:tailEnd/>
          </a:ln>
        </p:spPr>
        <p:txBody>
          <a:bodyPr wrap="square">
            <a:spAutoFit/>
          </a:bodyPr>
          <a:lstStyle/>
          <a:p>
            <a:pPr eaLnBrk="1" hangingPunct="1">
              <a:defRPr/>
            </a:pPr>
            <a:r>
              <a:rPr lang="it-IT" dirty="0">
                <a:latin typeface="+mj-lt"/>
              </a:rPr>
              <a:t>Tra i meccanismi di iniziazione della reazione non va dimenticato quello </a:t>
            </a:r>
            <a:r>
              <a:rPr lang="it-IT" b="1" dirty="0">
                <a:solidFill>
                  <a:srgbClr val="FF0000"/>
                </a:solidFill>
                <a:latin typeface="+mj-lt"/>
              </a:rPr>
              <a:t>catalizzato hai gruppi HEME (Fe</a:t>
            </a:r>
            <a:r>
              <a:rPr lang="it-IT" b="1" baseline="30000" dirty="0">
                <a:solidFill>
                  <a:srgbClr val="FF0000"/>
                </a:solidFill>
                <a:latin typeface="+mj-lt"/>
              </a:rPr>
              <a:t>2+</a:t>
            </a:r>
            <a:r>
              <a:rPr lang="it-IT" b="1" dirty="0">
                <a:solidFill>
                  <a:srgbClr val="FF0000"/>
                </a:solidFill>
                <a:latin typeface="+mj-lt"/>
              </a:rPr>
              <a:t>) di proteine </a:t>
            </a:r>
            <a:r>
              <a:rPr lang="it-IT" dirty="0">
                <a:latin typeface="+mj-lt"/>
              </a:rPr>
              <a:t>quali l’emoglobina, la mioglobina ed il </a:t>
            </a:r>
            <a:r>
              <a:rPr lang="it-IT" dirty="0" err="1">
                <a:latin typeface="+mj-lt"/>
              </a:rPr>
              <a:t>Cyt</a:t>
            </a:r>
            <a:r>
              <a:rPr lang="it-IT" dirty="0">
                <a:latin typeface="+mj-lt"/>
              </a:rPr>
              <a:t> P450 per citare i più noti.</a:t>
            </a:r>
          </a:p>
          <a:p>
            <a:pPr eaLnBrk="1" hangingPunct="1">
              <a:defRPr/>
            </a:pPr>
            <a:endParaRPr lang="it-IT" dirty="0">
              <a:latin typeface="+mj-lt"/>
            </a:endParaRPr>
          </a:p>
          <a:p>
            <a:pPr eaLnBrk="1" hangingPunct="1">
              <a:defRPr/>
            </a:pPr>
            <a:r>
              <a:rPr lang="it-IT" dirty="0">
                <a:latin typeface="+mj-lt"/>
              </a:rPr>
              <a:t>In questo caso la specie reattiva è la </a:t>
            </a:r>
            <a:r>
              <a:rPr lang="it-IT" dirty="0">
                <a:solidFill>
                  <a:srgbClr val="FF0000"/>
                </a:solidFill>
                <a:latin typeface="+mj-lt"/>
              </a:rPr>
              <a:t>forma ossidata del gruppo prostetico (</a:t>
            </a:r>
            <a:r>
              <a:rPr lang="it-IT" dirty="0" err="1">
                <a:solidFill>
                  <a:srgbClr val="FF0000"/>
                </a:solidFill>
                <a:latin typeface="+mj-lt"/>
              </a:rPr>
              <a:t>Oxene</a:t>
            </a:r>
            <a:r>
              <a:rPr lang="it-IT" dirty="0">
                <a:solidFill>
                  <a:srgbClr val="FF0000"/>
                </a:solidFill>
                <a:latin typeface="+mj-lt"/>
              </a:rPr>
              <a:t>) </a:t>
            </a:r>
            <a:r>
              <a:rPr lang="it-IT" dirty="0">
                <a:latin typeface="+mj-lt"/>
              </a:rPr>
              <a:t>che si forma in seguito ad interazione della proteina con l’ossigeno molecolare (1). Tale interazione porta alla formazione di anione superossido e quindi di perossido di idrogeno (2) il quale a sua volta reagendo con la forma HEMIN (Fe</a:t>
            </a:r>
            <a:r>
              <a:rPr lang="it-IT" baseline="30000" dirty="0">
                <a:latin typeface="+mj-lt"/>
              </a:rPr>
              <a:t>3+</a:t>
            </a:r>
            <a:r>
              <a:rPr lang="it-IT" dirty="0">
                <a:latin typeface="+mj-lt"/>
              </a:rPr>
              <a:t>) dell’enzima forma l’</a:t>
            </a:r>
            <a:r>
              <a:rPr lang="it-IT" dirty="0" err="1">
                <a:latin typeface="+mj-lt"/>
              </a:rPr>
              <a:t>oxene</a:t>
            </a:r>
            <a:r>
              <a:rPr lang="it-IT" dirty="0">
                <a:latin typeface="+mj-lt"/>
              </a:rPr>
              <a:t> (3).</a:t>
            </a:r>
          </a:p>
          <a:p>
            <a:pPr eaLnBrk="1" hangingPunct="1">
              <a:defRPr/>
            </a:pPr>
            <a:endParaRPr lang="it-IT" sz="1600" dirty="0">
              <a:latin typeface="+mj-lt"/>
            </a:endParaRPr>
          </a:p>
          <a:p>
            <a:pPr eaLnBrk="1" hangingPunct="1">
              <a:defRPr/>
            </a:pPr>
            <a:endParaRPr lang="it-IT" sz="1600" dirty="0">
              <a:latin typeface="+mj-lt"/>
            </a:endParaRPr>
          </a:p>
        </p:txBody>
      </p:sp>
      <p:grpSp>
        <p:nvGrpSpPr>
          <p:cNvPr id="2" name="Gruppo 13"/>
          <p:cNvGrpSpPr>
            <a:grpSpLocks/>
          </p:cNvGrpSpPr>
          <p:nvPr/>
        </p:nvGrpSpPr>
        <p:grpSpPr bwMode="auto">
          <a:xfrm>
            <a:off x="4224339" y="3357563"/>
            <a:ext cx="5610225" cy="3167062"/>
            <a:chOff x="2699792" y="3356992"/>
            <a:chExt cx="5611366" cy="3167391"/>
          </a:xfrm>
        </p:grpSpPr>
        <p:pic>
          <p:nvPicPr>
            <p:cNvPr id="727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56992"/>
              <a:ext cx="5611366" cy="316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6516918" y="4365159"/>
              <a:ext cx="1151171" cy="1224090"/>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0" name="CasellaDiTesto 9"/>
            <p:cNvSpPr txBox="1"/>
            <p:nvPr/>
          </p:nvSpPr>
          <p:spPr>
            <a:xfrm>
              <a:off x="3636607" y="3501469"/>
              <a:ext cx="385840" cy="276254"/>
            </a:xfrm>
            <a:prstGeom prst="rect">
              <a:avLst/>
            </a:prstGeom>
            <a:noFill/>
          </p:spPr>
          <p:txBody>
            <a:bodyPr wrap="none">
              <a:spAutoFit/>
            </a:bodyPr>
            <a:lstStyle/>
            <a:p>
              <a:pPr eaLnBrk="1" hangingPunct="1">
                <a:defRPr/>
              </a:pPr>
              <a:r>
                <a:rPr lang="it-IT" sz="1200" dirty="0">
                  <a:solidFill>
                    <a:schemeClr val="accent4">
                      <a:lumMod val="10000"/>
                    </a:schemeClr>
                  </a:solidFill>
                </a:rPr>
                <a:t>(1)</a:t>
              </a:r>
            </a:p>
          </p:txBody>
        </p:sp>
        <p:sp>
          <p:nvSpPr>
            <p:cNvPr id="11" name="CasellaDiTesto 10"/>
            <p:cNvSpPr txBox="1"/>
            <p:nvPr/>
          </p:nvSpPr>
          <p:spPr>
            <a:xfrm>
              <a:off x="3636607" y="3944428"/>
              <a:ext cx="385840" cy="276254"/>
            </a:xfrm>
            <a:prstGeom prst="rect">
              <a:avLst/>
            </a:prstGeom>
            <a:noFill/>
          </p:spPr>
          <p:txBody>
            <a:bodyPr wrap="none">
              <a:spAutoFit/>
            </a:bodyPr>
            <a:lstStyle/>
            <a:p>
              <a:pPr eaLnBrk="1" hangingPunct="1">
                <a:defRPr/>
              </a:pPr>
              <a:r>
                <a:rPr lang="it-IT" sz="1200" dirty="0">
                  <a:solidFill>
                    <a:schemeClr val="accent4">
                      <a:lumMod val="10000"/>
                    </a:schemeClr>
                  </a:solidFill>
                </a:rPr>
                <a:t>(2)</a:t>
              </a:r>
            </a:p>
          </p:txBody>
        </p:sp>
        <p:sp>
          <p:nvSpPr>
            <p:cNvPr id="12" name="CasellaDiTesto 11"/>
            <p:cNvSpPr txBox="1"/>
            <p:nvPr/>
          </p:nvSpPr>
          <p:spPr>
            <a:xfrm>
              <a:off x="4211399" y="4652527"/>
              <a:ext cx="387429" cy="277841"/>
            </a:xfrm>
            <a:prstGeom prst="rect">
              <a:avLst/>
            </a:prstGeom>
            <a:noFill/>
          </p:spPr>
          <p:txBody>
            <a:bodyPr wrap="none">
              <a:spAutoFit/>
            </a:bodyPr>
            <a:lstStyle/>
            <a:p>
              <a:pPr eaLnBrk="1" hangingPunct="1">
                <a:defRPr/>
              </a:pPr>
              <a:r>
                <a:rPr lang="it-IT" sz="1200" dirty="0">
                  <a:solidFill>
                    <a:schemeClr val="accent4">
                      <a:lumMod val="10000"/>
                    </a:schemeClr>
                  </a:solidFill>
                </a:rPr>
                <a:t>(3)</a:t>
              </a:r>
            </a:p>
          </p:txBody>
        </p:sp>
      </p:grpSp>
      <p:sp>
        <p:nvSpPr>
          <p:cNvPr id="13" name="CasellaDiTesto 12"/>
          <p:cNvSpPr txBox="1">
            <a:spLocks noChangeArrowheads="1"/>
          </p:cNvSpPr>
          <p:nvPr/>
        </p:nvSpPr>
        <p:spPr bwMode="auto">
          <a:xfrm>
            <a:off x="1812927" y="3788779"/>
            <a:ext cx="2592387" cy="2554288"/>
          </a:xfrm>
          <a:prstGeom prst="rect">
            <a:avLst/>
          </a:prstGeom>
          <a:solidFill>
            <a:schemeClr val="bg1"/>
          </a:solidFill>
          <a:ln w="9525">
            <a:noFill/>
            <a:miter lim="800000"/>
            <a:headEnd/>
            <a:tailEnd/>
          </a:ln>
        </p:spPr>
        <p:txBody>
          <a:bodyPr>
            <a:spAutoFit/>
          </a:bodyPr>
          <a:lstStyle/>
          <a:p>
            <a:pPr eaLnBrk="1" hangingPunct="1">
              <a:defRPr/>
            </a:pPr>
            <a:r>
              <a:rPr lang="it-IT" sz="1600" dirty="0">
                <a:latin typeface="+mj-lt"/>
              </a:rPr>
              <a:t>Tale tipo di reazione risulta decisamente più veloce di quella catalizzata dai metalli singoli (tabella diapositiva precedente) sebbene essa sia fortemente condizionata dall’accessibilità del substrato al gruppo EME reattivo. Proteine denaturate sono più efficaci.</a:t>
            </a:r>
          </a:p>
        </p:txBody>
      </p:sp>
      <p:sp>
        <p:nvSpPr>
          <p:cNvPr id="14"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15" name="Rettangolo 1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anim calcmode="lin" valueType="num">
                                      <p:cBhvr additive="base">
                                        <p:cTn id="13"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406015" y="1340768"/>
            <a:ext cx="3744838" cy="3570208"/>
          </a:xfrm>
          <a:prstGeom prst="rect">
            <a:avLst/>
          </a:prstGeom>
          <a:solidFill>
            <a:schemeClr val="bg1"/>
          </a:solidFill>
          <a:ln w="9525">
            <a:noFill/>
            <a:miter lim="800000"/>
            <a:headEnd/>
            <a:tailEnd/>
          </a:ln>
        </p:spPr>
        <p:txBody>
          <a:bodyPr wrap="square">
            <a:spAutoFit/>
          </a:bodyPr>
          <a:lstStyle/>
          <a:p>
            <a:pPr eaLnBrk="1" hangingPunct="1">
              <a:defRPr/>
            </a:pPr>
            <a:r>
              <a:rPr lang="it-IT" dirty="0">
                <a:latin typeface="+mj-lt"/>
              </a:rPr>
              <a:t>Tra i meccanismi di iniziazione della reazione in ultimo va ricordato quello </a:t>
            </a:r>
            <a:r>
              <a:rPr lang="it-IT" b="1" dirty="0">
                <a:solidFill>
                  <a:srgbClr val="FF0000"/>
                </a:solidFill>
                <a:latin typeface="+mj-lt"/>
              </a:rPr>
              <a:t>catalizzato dalle specie reattive dell’ossigeno </a:t>
            </a:r>
            <a:r>
              <a:rPr lang="it-IT" dirty="0">
                <a:latin typeface="+mj-lt"/>
              </a:rPr>
              <a:t>quali, a parte l’ossigeno </a:t>
            </a:r>
            <a:r>
              <a:rPr lang="it-IT" dirty="0" err="1">
                <a:latin typeface="+mj-lt"/>
              </a:rPr>
              <a:t>singoletto</a:t>
            </a:r>
            <a:r>
              <a:rPr lang="it-IT" dirty="0">
                <a:latin typeface="+mj-lt"/>
              </a:rPr>
              <a:t> (</a:t>
            </a:r>
            <a:r>
              <a:rPr lang="it-IT" baseline="30000" dirty="0">
                <a:latin typeface="+mj-lt"/>
              </a:rPr>
              <a:t>1</a:t>
            </a:r>
            <a:r>
              <a:rPr lang="it-IT" dirty="0">
                <a:latin typeface="+mj-lt"/>
              </a:rPr>
              <a:t>O</a:t>
            </a:r>
            <a:r>
              <a:rPr lang="it-IT" baseline="-25000" dirty="0">
                <a:latin typeface="+mj-lt"/>
              </a:rPr>
              <a:t>2 </a:t>
            </a:r>
            <a:r>
              <a:rPr lang="it-IT" dirty="0">
                <a:latin typeface="+mj-lt"/>
              </a:rPr>
              <a:t>) di cui si è già discusso, il radicale </a:t>
            </a:r>
            <a:r>
              <a:rPr lang="it-IT" dirty="0" err="1">
                <a:latin typeface="+mj-lt"/>
              </a:rPr>
              <a:t>idrossile</a:t>
            </a:r>
            <a:r>
              <a:rPr lang="it-IT" dirty="0">
                <a:latin typeface="+mj-lt"/>
              </a:rPr>
              <a:t> (</a:t>
            </a:r>
            <a:r>
              <a:rPr lang="it-IT" dirty="0" err="1">
                <a:latin typeface="+mj-lt"/>
              </a:rPr>
              <a:t>OH°</a:t>
            </a:r>
            <a:r>
              <a:rPr lang="it-IT" dirty="0">
                <a:latin typeface="+mj-lt"/>
              </a:rPr>
              <a:t>), il radicale superossido (O</a:t>
            </a:r>
            <a:r>
              <a:rPr lang="it-IT" baseline="-25000" dirty="0">
                <a:latin typeface="+mj-lt"/>
              </a:rPr>
              <a:t>2</a:t>
            </a:r>
            <a:r>
              <a:rPr lang="it-IT" baseline="30000" dirty="0">
                <a:latin typeface="+mj-lt"/>
              </a:rPr>
              <a:t>-</a:t>
            </a:r>
            <a:r>
              <a:rPr lang="it-IT" dirty="0">
                <a:latin typeface="+mj-lt"/>
              </a:rPr>
              <a:t>) ed il radicale idroperossido (</a:t>
            </a:r>
            <a:r>
              <a:rPr lang="it-IT" dirty="0" err="1">
                <a:latin typeface="+mj-lt"/>
              </a:rPr>
              <a:t>HOO°</a:t>
            </a:r>
            <a:r>
              <a:rPr lang="it-IT" dirty="0">
                <a:latin typeface="+mj-lt"/>
              </a:rPr>
              <a:t>).</a:t>
            </a:r>
          </a:p>
          <a:p>
            <a:pPr eaLnBrk="1" hangingPunct="1">
              <a:defRPr/>
            </a:pPr>
            <a:endParaRPr lang="it-IT" dirty="0">
              <a:latin typeface="+mj-lt"/>
            </a:endParaRPr>
          </a:p>
          <a:p>
            <a:pPr eaLnBrk="1" hangingPunct="1">
              <a:defRPr/>
            </a:pPr>
            <a:r>
              <a:rPr lang="it-IT" sz="1600" dirty="0">
                <a:latin typeface="+mj-lt"/>
              </a:rPr>
              <a:t>Tali specie si formano per catalisi enzimatica: gli enzimi </a:t>
            </a:r>
            <a:r>
              <a:rPr lang="it-IT" sz="1600" dirty="0" err="1">
                <a:latin typeface="+mj-lt"/>
              </a:rPr>
              <a:t>flavinici</a:t>
            </a:r>
            <a:r>
              <a:rPr lang="it-IT" sz="1600" dirty="0">
                <a:latin typeface="+mj-lt"/>
              </a:rPr>
              <a:t> come la xantina ossidasi formano il radicale superossido.</a:t>
            </a:r>
          </a:p>
        </p:txBody>
      </p:sp>
      <p:pic>
        <p:nvPicPr>
          <p:cNvPr id="72710" name="Picture 2"/>
          <p:cNvPicPr>
            <a:picLocks noChangeAspect="1" noChangeArrowheads="1"/>
          </p:cNvPicPr>
          <p:nvPr/>
        </p:nvPicPr>
        <p:blipFill>
          <a:blip r:embed="rId2"/>
          <a:srcRect/>
          <a:stretch>
            <a:fillRect/>
          </a:stretch>
        </p:blipFill>
        <p:spPr bwMode="auto">
          <a:xfrm>
            <a:off x="4439816" y="1052736"/>
            <a:ext cx="5895975" cy="5695950"/>
          </a:xfrm>
          <a:prstGeom prst="rect">
            <a:avLst/>
          </a:prstGeom>
          <a:ln w="38100">
            <a:solidFill>
              <a:srgbClr val="FF0000"/>
            </a:solidFill>
          </a:ln>
          <a:effectLst>
            <a:outerShdw blurRad="292100" dist="139700" dir="2700000" algn="tl" rotWithShape="0">
              <a:srgbClr val="333333">
                <a:alpha val="65000"/>
              </a:srgbClr>
            </a:outerShdw>
          </a:effectLst>
        </p:spPr>
      </p:pic>
      <p:sp>
        <p:nvSpPr>
          <p:cNvPr id="6"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anim calcmode="lin" valueType="num">
                                      <p:cBhvr additive="base">
                                        <p:cTn id="7"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623392" y="1225550"/>
            <a:ext cx="8640763" cy="4708981"/>
          </a:xfrm>
          <a:prstGeom prst="rect">
            <a:avLst/>
          </a:prstGeom>
          <a:solidFill>
            <a:schemeClr val="bg1"/>
          </a:solidFill>
          <a:ln w="9525">
            <a:noFill/>
            <a:miter lim="800000"/>
            <a:headEnd/>
            <a:tailEnd/>
          </a:ln>
        </p:spPr>
        <p:txBody>
          <a:bodyPr>
            <a:spAutoFit/>
          </a:bodyPr>
          <a:lstStyle/>
          <a:p>
            <a:pPr eaLnBrk="1" hangingPunct="1">
              <a:defRPr/>
            </a:pPr>
            <a:endParaRPr lang="it-IT" sz="2000" dirty="0">
              <a:latin typeface="+mj-lt"/>
            </a:endParaRPr>
          </a:p>
          <a:p>
            <a:pPr eaLnBrk="1" hangingPunct="1">
              <a:defRPr/>
            </a:pPr>
            <a:r>
              <a:rPr lang="it-IT" sz="2000" dirty="0">
                <a:latin typeface="+mj-lt"/>
              </a:rPr>
              <a:t>Una volta formatisi i prodotti primari dell’ossidazione lipidica (</a:t>
            </a:r>
            <a:r>
              <a:rPr lang="it-IT" sz="2000" dirty="0" err="1">
                <a:latin typeface="+mj-lt"/>
              </a:rPr>
              <a:t>monoidroperossidi</a:t>
            </a:r>
            <a:r>
              <a:rPr lang="it-IT" sz="2000" dirty="0">
                <a:latin typeface="+mj-lt"/>
              </a:rPr>
              <a:t>) questi, privi di odore e sapore, sono a loro volta degradati a due forme </a:t>
            </a:r>
            <a:r>
              <a:rPr lang="it-IT" sz="2000" dirty="0" err="1">
                <a:latin typeface="+mj-lt"/>
              </a:rPr>
              <a:t>radicaliche</a:t>
            </a:r>
            <a:r>
              <a:rPr lang="it-IT" sz="2000" dirty="0">
                <a:latin typeface="+mj-lt"/>
              </a:rPr>
              <a:t>, </a:t>
            </a:r>
            <a:r>
              <a:rPr lang="it-IT" sz="2000" dirty="0" err="1">
                <a:latin typeface="+mj-lt"/>
              </a:rPr>
              <a:t>idroperossi</a:t>
            </a:r>
            <a:r>
              <a:rPr lang="it-IT" sz="2000" dirty="0">
                <a:latin typeface="+mj-lt"/>
              </a:rPr>
              <a:t> (</a:t>
            </a:r>
            <a:r>
              <a:rPr lang="it-IT" sz="2000" dirty="0" err="1">
                <a:latin typeface="+mj-lt"/>
              </a:rPr>
              <a:t>ROO·</a:t>
            </a:r>
            <a:r>
              <a:rPr lang="it-IT" sz="2000" dirty="0">
                <a:latin typeface="+mj-lt"/>
              </a:rPr>
              <a:t>) e </a:t>
            </a:r>
            <a:r>
              <a:rPr lang="it-IT" sz="2000" dirty="0" err="1">
                <a:latin typeface="+mj-lt"/>
              </a:rPr>
              <a:t>alcossi</a:t>
            </a:r>
            <a:r>
              <a:rPr lang="it-IT" sz="2000" dirty="0">
                <a:latin typeface="+mj-lt"/>
              </a:rPr>
              <a:t> (</a:t>
            </a:r>
            <a:r>
              <a:rPr lang="it-IT" sz="2000" dirty="0" err="1">
                <a:latin typeface="+mj-lt"/>
              </a:rPr>
              <a:t>RO·</a:t>
            </a:r>
            <a:r>
              <a:rPr lang="it-IT" sz="2000" dirty="0">
                <a:latin typeface="+mj-lt"/>
              </a:rPr>
              <a:t>), da cui si formano i cosiddetti </a:t>
            </a:r>
            <a:r>
              <a:rPr lang="it-IT" sz="2000" dirty="0">
                <a:solidFill>
                  <a:schemeClr val="tx2">
                    <a:lumMod val="75000"/>
                  </a:schemeClr>
                </a:solidFill>
                <a:latin typeface="+mj-lt"/>
              </a:rPr>
              <a:t>prodotti secondari dell’ossidazione: </a:t>
            </a:r>
            <a:r>
              <a:rPr lang="it-IT" sz="2000" i="1" dirty="0">
                <a:solidFill>
                  <a:schemeClr val="tx2">
                    <a:lumMod val="75000"/>
                  </a:schemeClr>
                </a:solidFill>
                <a:latin typeface="+mj-lt"/>
              </a:rPr>
              <a:t>idrocarburi, esteri, aldeidi, chetoni, alcoli, acidi, polimeri, epossidi </a:t>
            </a:r>
            <a:r>
              <a:rPr lang="it-IT" sz="2000" dirty="0">
                <a:latin typeface="+mj-lt"/>
              </a:rPr>
              <a:t>ecc., molti dei quali </a:t>
            </a:r>
            <a:r>
              <a:rPr lang="it-IT" sz="2000" dirty="0">
                <a:solidFill>
                  <a:schemeClr val="tx2">
                    <a:lumMod val="75000"/>
                  </a:schemeClr>
                </a:solidFill>
                <a:latin typeface="+mj-lt"/>
              </a:rPr>
              <a:t>volatili e responsabili dello sgradevole odore di rancido dei grassi ossidati.</a:t>
            </a:r>
          </a:p>
          <a:p>
            <a:pPr eaLnBrk="1" hangingPunct="1">
              <a:defRPr/>
            </a:pPr>
            <a:endParaRPr lang="it-IT" sz="2000" dirty="0">
              <a:latin typeface="+mj-lt"/>
            </a:endParaRPr>
          </a:p>
          <a:p>
            <a:pPr eaLnBrk="1" hangingPunct="1">
              <a:defRPr/>
            </a:pPr>
            <a:r>
              <a:rPr lang="it-IT" sz="2000" dirty="0">
                <a:latin typeface="+mj-lt"/>
              </a:rPr>
              <a:t>Dei  numerosi prodotti secondari, alcuni rivestono un ruolo fondamentale nell’alterare le caratteristiche organolettiche degli alimenti lipidici. Tra questi verrà discussa in dettaglio la formazione di:</a:t>
            </a:r>
          </a:p>
          <a:p>
            <a:pPr eaLnBrk="1" hangingPunct="1">
              <a:defRPr/>
            </a:pPr>
            <a:endParaRPr lang="it-IT" sz="2000" dirty="0">
              <a:latin typeface="+mj-lt"/>
            </a:endParaRPr>
          </a:p>
          <a:p>
            <a:pPr marL="800100" lvl="1" indent="-342900" eaLnBrk="1" hangingPunct="1">
              <a:buFont typeface="Tahoma" pitchFamily="34" charset="0"/>
              <a:buAutoNum type="romanUcPeriod"/>
              <a:defRPr/>
            </a:pPr>
            <a:r>
              <a:rPr lang="it-IT" sz="2000" b="1" dirty="0">
                <a:solidFill>
                  <a:schemeClr val="accent1"/>
                </a:solidFill>
                <a:latin typeface="+mj-lt"/>
              </a:rPr>
              <a:t>Composti carbonilici ad elevato impatto organolettico;</a:t>
            </a:r>
          </a:p>
          <a:p>
            <a:pPr marL="800100" lvl="1" indent="-342900" eaLnBrk="1" hangingPunct="1">
              <a:buFont typeface="Tahoma" pitchFamily="34" charset="0"/>
              <a:buAutoNum type="romanUcPeriod"/>
              <a:defRPr/>
            </a:pPr>
            <a:r>
              <a:rPr lang="it-IT" sz="2000" b="1" dirty="0">
                <a:solidFill>
                  <a:srgbClr val="FF00FF"/>
                </a:solidFill>
                <a:latin typeface="+mj-lt"/>
              </a:rPr>
              <a:t>Aldeide malonica;</a:t>
            </a:r>
          </a:p>
          <a:p>
            <a:pPr marL="800100" lvl="1" indent="-342900" eaLnBrk="1" hangingPunct="1">
              <a:buFont typeface="Tahoma" pitchFamily="34" charset="0"/>
              <a:buAutoNum type="romanUcPeriod"/>
              <a:defRPr/>
            </a:pPr>
            <a:r>
              <a:rPr lang="it-IT" sz="2000" b="1" dirty="0">
                <a:solidFill>
                  <a:srgbClr val="FF0000"/>
                </a:solidFill>
                <a:latin typeface="+mj-lt"/>
              </a:rPr>
              <a:t>Alcani ed alcheni</a:t>
            </a:r>
            <a:r>
              <a:rPr lang="it-IT" sz="2000" b="1" dirty="0" smtClean="0">
                <a:solidFill>
                  <a:srgbClr val="FF0000"/>
                </a:solidFill>
                <a:latin typeface="+mj-lt"/>
              </a:rPr>
              <a:t>.</a:t>
            </a:r>
            <a:endParaRPr lang="it-IT" sz="2000" dirty="0">
              <a:latin typeface="+mj-lt"/>
            </a:endParaRPr>
          </a:p>
        </p:txBody>
      </p:sp>
      <p:sp>
        <p:nvSpPr>
          <p:cNvPr id="4" name="Rectangle 2"/>
          <p:cNvSpPr>
            <a:spLocks noGrp="1" noRot="1" noChangeArrowheads="1"/>
          </p:cNvSpPr>
          <p:nvPr>
            <p:ph type="title"/>
          </p:nvPr>
        </p:nvSpPr>
        <p:spPr>
          <a:xfrm>
            <a:off x="407368" y="404664"/>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ossidativo</a:t>
            </a:r>
            <a:br>
              <a:rPr lang="it-IT" b="1" dirty="0" smtClean="0">
                <a:solidFill>
                  <a:srgbClr val="FF0000"/>
                </a:solidFill>
                <a:latin typeface="+mn-lt"/>
              </a:rPr>
            </a:br>
            <a:endParaRPr lang="it-IT" b="1" dirty="0" smtClean="0">
              <a:solidFill>
                <a:srgbClr val="FF0000"/>
              </a:solidFill>
              <a:latin typeface="+mn-lt"/>
            </a:endParaRPr>
          </a:p>
        </p:txBody>
      </p:sp>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3" end="3"/>
                                            </p:txEl>
                                          </p:spTgt>
                                        </p:tgtEl>
                                        <p:attrNameLst>
                                          <p:attrName>style.visibility</p:attrName>
                                        </p:attrNameLst>
                                      </p:cBhvr>
                                      <p:to>
                                        <p:strVal val="visible"/>
                                      </p:to>
                                    </p:set>
                                    <p:anim calcmode="lin" valueType="num">
                                      <p:cBhvr additive="base">
                                        <p:cTn id="7"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947">
                                            <p:txEl>
                                              <p:pRg st="5" end="5"/>
                                            </p:txEl>
                                          </p:spTgt>
                                        </p:tgtEl>
                                        <p:attrNameLst>
                                          <p:attrName>style.visibility</p:attrName>
                                        </p:attrNameLst>
                                      </p:cBhvr>
                                      <p:to>
                                        <p:strVal val="visible"/>
                                      </p:to>
                                    </p:set>
                                    <p:anim calcmode="lin" valueType="num">
                                      <p:cBhvr additive="base">
                                        <p:cTn id="11" dur="5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2947">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947">
                                            <p:txEl>
                                              <p:pRg st="6" end="6"/>
                                            </p:txEl>
                                          </p:spTgt>
                                        </p:tgtEl>
                                        <p:attrNameLst>
                                          <p:attrName>style.visibility</p:attrName>
                                        </p:attrNameLst>
                                      </p:cBhvr>
                                      <p:to>
                                        <p:strVal val="visible"/>
                                      </p:to>
                                    </p:set>
                                    <p:anim calcmode="lin" valueType="num">
                                      <p:cBhvr additive="base">
                                        <p:cTn id="15" dur="5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947">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947">
                                            <p:txEl>
                                              <p:pRg st="7" end="7"/>
                                            </p:txEl>
                                          </p:spTgt>
                                        </p:tgtEl>
                                        <p:attrNameLst>
                                          <p:attrName>style.visibility</p:attrName>
                                        </p:attrNameLst>
                                      </p:cBhvr>
                                      <p:to>
                                        <p:strVal val="visible"/>
                                      </p:to>
                                    </p:set>
                                    <p:anim calcmode="lin" valueType="num">
                                      <p:cBhvr additive="base">
                                        <p:cTn id="19" dur="500" fill="hold"/>
                                        <p:tgtEl>
                                          <p:spTgt spid="8294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74754" name="Text Box 3"/>
          <p:cNvSpPr txBox="1">
            <a:spLocks noChangeArrowheads="1"/>
          </p:cNvSpPr>
          <p:nvPr/>
        </p:nvSpPr>
        <p:spPr bwMode="auto">
          <a:xfrm>
            <a:off x="767408" y="1176957"/>
            <a:ext cx="8640763" cy="831850"/>
          </a:xfrm>
          <a:prstGeom prst="rect">
            <a:avLst/>
          </a:prstGeom>
          <a:noFill/>
          <a:ln w="9525">
            <a:noFill/>
            <a:miter lim="800000"/>
            <a:headEnd/>
            <a:tailEnd/>
          </a:ln>
        </p:spPr>
        <p:txBody>
          <a:bodyPr>
            <a:spAutoFit/>
          </a:bodyPr>
          <a:lstStyle/>
          <a:p>
            <a:pPr indent="-342900" eaLnBrk="1" hangingPunct="1">
              <a:defRPr/>
            </a:pPr>
            <a:r>
              <a:rPr lang="it-IT" sz="2400" b="1" dirty="0">
                <a:solidFill>
                  <a:schemeClr val="accent1"/>
                </a:solidFill>
                <a:latin typeface="+mj-lt"/>
              </a:rPr>
              <a:t>Composti carbonilici ad elevato impatto organolettico.</a:t>
            </a:r>
          </a:p>
          <a:p>
            <a:pPr indent="-342900" eaLnBrk="1" hangingPunct="1">
              <a:defRPr/>
            </a:pPr>
            <a:endParaRPr lang="it-IT" sz="2400" dirty="0">
              <a:solidFill>
                <a:schemeClr val="accent1"/>
              </a:solidFill>
              <a:latin typeface="+mj-lt"/>
            </a:endParaRPr>
          </a:p>
        </p:txBody>
      </p:sp>
      <p:pic>
        <p:nvPicPr>
          <p:cNvPr id="757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164" y="1736602"/>
            <a:ext cx="708342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071838" y="4196240"/>
            <a:ext cx="2520652" cy="1569660"/>
          </a:xfrm>
          <a:prstGeom prst="rect">
            <a:avLst/>
          </a:prstGeom>
          <a:solidFill>
            <a:schemeClr val="bg1"/>
          </a:solidFill>
          <a:ln w="38100">
            <a:solidFill>
              <a:schemeClr val="accent1"/>
            </a:solidFill>
          </a:ln>
        </p:spPr>
        <p:txBody>
          <a:bodyPr wrap="square">
            <a:spAutoFit/>
          </a:bodyPr>
          <a:lstStyle/>
          <a:p>
            <a:pPr indent="-342900" algn="ctr" eaLnBrk="1" hangingPunct="1">
              <a:defRPr/>
            </a:pPr>
            <a:r>
              <a:rPr lang="it-IT" sz="1600" dirty="0">
                <a:solidFill>
                  <a:schemeClr val="accent4">
                    <a:lumMod val="10000"/>
                  </a:schemeClr>
                </a:solidFill>
                <a:latin typeface="+mj-lt"/>
              </a:rPr>
              <a:t>I principali composti volatili che si formano per degradazione degli intermedi reattivi della </a:t>
            </a:r>
            <a:r>
              <a:rPr lang="it-IT" sz="1600" dirty="0" err="1">
                <a:solidFill>
                  <a:schemeClr val="accent4">
                    <a:lumMod val="10000"/>
                  </a:schemeClr>
                </a:solidFill>
                <a:latin typeface="+mj-lt"/>
              </a:rPr>
              <a:t>lipoperossidazione</a:t>
            </a:r>
            <a:r>
              <a:rPr lang="it-IT" sz="1600" dirty="0">
                <a:solidFill>
                  <a:schemeClr val="accent4">
                    <a:lumMod val="10000"/>
                  </a:schemeClr>
                </a:solidFill>
                <a:latin typeface="+mj-lt"/>
              </a:rPr>
              <a:t> sono riassunti nella tabella a lato.</a:t>
            </a: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2"/>
          <p:cNvPicPr>
            <a:picLocks noChangeAspect="1" noChangeArrowheads="1"/>
          </p:cNvPicPr>
          <p:nvPr/>
        </p:nvPicPr>
        <p:blipFill>
          <a:blip r:embed="rId2"/>
          <a:srcRect/>
          <a:stretch>
            <a:fillRect/>
          </a:stretch>
        </p:blipFill>
        <p:spPr bwMode="auto">
          <a:xfrm>
            <a:off x="3576514" y="1916832"/>
            <a:ext cx="6496050" cy="4619625"/>
          </a:xfrm>
          <a:prstGeom prst="rect">
            <a:avLst/>
          </a:prstGeom>
          <a:ln w="38100">
            <a:solidFill>
              <a:schemeClr val="accent1"/>
            </a:solidFill>
          </a:ln>
          <a:effectLst>
            <a:outerShdw blurRad="292100" dist="139700" dir="2700000" algn="tl" rotWithShape="0">
              <a:srgbClr val="333333">
                <a:alpha val="65000"/>
              </a:srgbClr>
            </a:outerShdw>
          </a:effectLst>
        </p:spPr>
      </p:pic>
      <p:sp>
        <p:nvSpPr>
          <p:cNvPr id="9" name="CasellaDiTesto 8"/>
          <p:cNvSpPr txBox="1"/>
          <p:nvPr/>
        </p:nvSpPr>
        <p:spPr>
          <a:xfrm>
            <a:off x="767408" y="2147521"/>
            <a:ext cx="2449066" cy="3293209"/>
          </a:xfrm>
          <a:prstGeom prst="rect">
            <a:avLst/>
          </a:prstGeom>
          <a:solidFill>
            <a:schemeClr val="bg1"/>
          </a:solidFill>
        </p:spPr>
        <p:txBody>
          <a:bodyPr wrap="square">
            <a:spAutoFit/>
          </a:bodyPr>
          <a:lstStyle/>
          <a:p>
            <a:pPr indent="-342900" eaLnBrk="1" hangingPunct="1">
              <a:defRPr/>
            </a:pPr>
            <a:r>
              <a:rPr lang="it-IT" sz="1600" dirty="0">
                <a:latin typeface="+mj-lt"/>
              </a:rPr>
              <a:t>Le differenti soglie di percezione olfattiva e la prevalenza di un composto rispetto ad un altro determineranno un deterioramento organolettico differente che è funzione della distribuzione </a:t>
            </a:r>
            <a:r>
              <a:rPr lang="it-IT" sz="1600" dirty="0" err="1">
                <a:latin typeface="+mj-lt"/>
              </a:rPr>
              <a:t>acidica</a:t>
            </a:r>
            <a:r>
              <a:rPr lang="it-IT" sz="1600" dirty="0">
                <a:latin typeface="+mj-lt"/>
              </a:rPr>
              <a:t> del substrato. Di seguito sono riportate le </a:t>
            </a:r>
            <a:r>
              <a:rPr lang="it-IT" sz="1600" i="1" dirty="0">
                <a:latin typeface="+mj-lt"/>
              </a:rPr>
              <a:t>odor </a:t>
            </a:r>
            <a:r>
              <a:rPr lang="it-IT" sz="1600" i="1" dirty="0" err="1">
                <a:latin typeface="+mj-lt"/>
              </a:rPr>
              <a:t>thresholds</a:t>
            </a:r>
            <a:r>
              <a:rPr lang="it-IT" sz="1600" i="1" dirty="0">
                <a:latin typeface="+mj-lt"/>
              </a:rPr>
              <a:t> </a:t>
            </a:r>
            <a:r>
              <a:rPr lang="it-IT" sz="1600" dirty="0">
                <a:latin typeface="+mj-lt"/>
              </a:rPr>
              <a:t>dei principali prodotti secondari della reazione</a:t>
            </a:r>
            <a:r>
              <a:rPr lang="it-IT" sz="1600" dirty="0" smtClean="0">
                <a:latin typeface="+mj-lt"/>
              </a:rPr>
              <a:t>.</a:t>
            </a:r>
            <a:endParaRPr lang="it-IT" sz="1600" dirty="0">
              <a:latin typeface="+mj-lt"/>
            </a:endParaRPr>
          </a:p>
        </p:txBody>
      </p:sp>
      <p:sp>
        <p:nvSpPr>
          <p:cNvPr id="6"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8" name="Text Box 3"/>
          <p:cNvSpPr txBox="1">
            <a:spLocks noChangeArrowheads="1"/>
          </p:cNvSpPr>
          <p:nvPr/>
        </p:nvSpPr>
        <p:spPr bwMode="auto">
          <a:xfrm>
            <a:off x="767408" y="1176957"/>
            <a:ext cx="8640763" cy="831850"/>
          </a:xfrm>
          <a:prstGeom prst="rect">
            <a:avLst/>
          </a:prstGeom>
          <a:noFill/>
          <a:ln w="9525">
            <a:noFill/>
            <a:miter lim="800000"/>
            <a:headEnd/>
            <a:tailEnd/>
          </a:ln>
        </p:spPr>
        <p:txBody>
          <a:bodyPr>
            <a:spAutoFit/>
          </a:bodyPr>
          <a:lstStyle/>
          <a:p>
            <a:pPr indent="-342900" eaLnBrk="1" hangingPunct="1">
              <a:defRPr/>
            </a:pPr>
            <a:r>
              <a:rPr lang="it-IT" sz="2400" b="1" dirty="0">
                <a:solidFill>
                  <a:schemeClr val="accent1"/>
                </a:solidFill>
                <a:latin typeface="+mj-lt"/>
              </a:rPr>
              <a:t>Composti carbonilici ad elevato impatto organolettico.</a:t>
            </a:r>
          </a:p>
          <a:p>
            <a:pPr indent="-342900" eaLnBrk="1" hangingPunct="1">
              <a:defRPr/>
            </a:pPr>
            <a:endParaRPr lang="it-IT" sz="2400" dirty="0">
              <a:solidFill>
                <a:schemeClr val="accent1"/>
              </a:solidFill>
              <a:latin typeface="+mj-lt"/>
            </a:endParaRPr>
          </a:p>
        </p:txBody>
      </p:sp>
      <p:sp>
        <p:nvSpPr>
          <p:cNvPr id="10" name="Rettangolo 9"/>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9" name="Gruppo 9"/>
          <p:cNvGrpSpPr>
            <a:grpSpLocks/>
          </p:cNvGrpSpPr>
          <p:nvPr/>
        </p:nvGrpSpPr>
        <p:grpSpPr bwMode="auto">
          <a:xfrm>
            <a:off x="551384" y="1771650"/>
            <a:ext cx="5975350" cy="5086350"/>
            <a:chOff x="1403648" y="1188765"/>
            <a:chExt cx="6264696" cy="5301208"/>
          </a:xfrm>
        </p:grpSpPr>
        <p:pic>
          <p:nvPicPr>
            <p:cNvPr id="76807" name="Picture 3"/>
            <p:cNvPicPr>
              <a:picLocks noChangeAspect="1" noChangeArrowheads="1"/>
            </p:cNvPicPr>
            <p:nvPr/>
          </p:nvPicPr>
          <p:blipFill>
            <a:blip r:embed="rId2"/>
            <a:srcRect l="2148" t="6789" r="4427"/>
            <a:stretch>
              <a:fillRect/>
            </a:stretch>
          </p:blipFill>
          <p:spPr bwMode="auto">
            <a:xfrm>
              <a:off x="1403648" y="1188765"/>
              <a:ext cx="6264696" cy="878570"/>
            </a:xfrm>
            <a:prstGeom prst="rect">
              <a:avLst/>
            </a:prstGeom>
            <a:ln w="38100">
              <a:solidFill>
                <a:schemeClr val="accent1"/>
              </a:solidFill>
            </a:ln>
            <a:effectLst>
              <a:outerShdw blurRad="292100" dist="139700" dir="2700000" algn="tl" rotWithShape="0">
                <a:srgbClr val="333333">
                  <a:alpha val="65000"/>
                </a:srgbClr>
              </a:outerShdw>
            </a:effectLst>
          </p:spPr>
        </p:pic>
        <p:pic>
          <p:nvPicPr>
            <p:cNvPr id="76808" name="Picture 2"/>
            <p:cNvPicPr>
              <a:picLocks noChangeAspect="1" noChangeArrowheads="1"/>
            </p:cNvPicPr>
            <p:nvPr/>
          </p:nvPicPr>
          <p:blipFill>
            <a:blip r:embed="rId3"/>
            <a:srcRect/>
            <a:stretch>
              <a:fillRect/>
            </a:stretch>
          </p:blipFill>
          <p:spPr bwMode="auto">
            <a:xfrm>
              <a:off x="1403648" y="2060717"/>
              <a:ext cx="6264696" cy="4429256"/>
            </a:xfrm>
            <a:prstGeom prst="rect">
              <a:avLst/>
            </a:prstGeom>
            <a:ln w="38100">
              <a:solidFill>
                <a:schemeClr val="accent1"/>
              </a:solidFill>
            </a:ln>
            <a:effectLst>
              <a:outerShdw blurRad="292100" dist="139700" dir="2700000" algn="tl" rotWithShape="0">
                <a:srgbClr val="333333">
                  <a:alpha val="65000"/>
                </a:srgbClr>
              </a:outerShdw>
            </a:effectLst>
          </p:spPr>
        </p:pic>
      </p:grpSp>
      <p:sp>
        <p:nvSpPr>
          <p:cNvPr id="8"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9" name="Text Box 3"/>
          <p:cNvSpPr txBox="1">
            <a:spLocks noChangeArrowheads="1"/>
          </p:cNvSpPr>
          <p:nvPr/>
        </p:nvSpPr>
        <p:spPr bwMode="auto">
          <a:xfrm>
            <a:off x="767408" y="1176957"/>
            <a:ext cx="8640763" cy="831850"/>
          </a:xfrm>
          <a:prstGeom prst="rect">
            <a:avLst/>
          </a:prstGeom>
          <a:noFill/>
          <a:ln w="9525">
            <a:noFill/>
            <a:miter lim="800000"/>
            <a:headEnd/>
            <a:tailEnd/>
          </a:ln>
        </p:spPr>
        <p:txBody>
          <a:bodyPr>
            <a:spAutoFit/>
          </a:bodyPr>
          <a:lstStyle/>
          <a:p>
            <a:pPr indent="-342900" eaLnBrk="1" hangingPunct="1">
              <a:defRPr/>
            </a:pPr>
            <a:r>
              <a:rPr lang="it-IT" sz="2400" b="1" dirty="0">
                <a:solidFill>
                  <a:schemeClr val="accent1"/>
                </a:solidFill>
                <a:latin typeface="+mj-lt"/>
              </a:rPr>
              <a:t>Composti carbonilici ad elevato impatto organolettico.</a:t>
            </a:r>
          </a:p>
          <a:p>
            <a:pPr indent="-342900" eaLnBrk="1" hangingPunct="1">
              <a:defRPr/>
            </a:pPr>
            <a:endParaRPr lang="it-IT" sz="2400" dirty="0">
              <a:solidFill>
                <a:schemeClr val="accent1"/>
              </a:solidFill>
              <a:latin typeface="+mj-lt"/>
            </a:endParaRPr>
          </a:p>
        </p:txBody>
      </p:sp>
      <p:sp>
        <p:nvSpPr>
          <p:cNvPr id="10" name="Rettangolo 9"/>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CasellaDiTesto 8"/>
          <p:cNvSpPr txBox="1">
            <a:spLocks noChangeArrowheads="1"/>
          </p:cNvSpPr>
          <p:nvPr/>
        </p:nvSpPr>
        <p:spPr bwMode="auto">
          <a:xfrm>
            <a:off x="551384" y="1971047"/>
            <a:ext cx="5544617" cy="1815882"/>
          </a:xfrm>
          <a:prstGeom prst="rect">
            <a:avLst/>
          </a:prstGeom>
          <a:noFill/>
          <a:ln w="9525">
            <a:noFill/>
            <a:miter lim="800000"/>
            <a:headEnd/>
            <a:tailEnd/>
          </a:ln>
        </p:spPr>
        <p:txBody>
          <a:bodyPr wrap="square">
            <a:spAutoFit/>
          </a:bodyPr>
          <a:lstStyle/>
          <a:p>
            <a:pPr indent="-342900" eaLnBrk="1" hangingPunct="1">
              <a:defRPr/>
            </a:pPr>
            <a:r>
              <a:rPr lang="it-IT" sz="1600" dirty="0">
                <a:latin typeface="+mj-lt"/>
              </a:rPr>
              <a:t>Il meccanismo attraverso cui un </a:t>
            </a:r>
            <a:r>
              <a:rPr lang="it-IT" sz="1600" dirty="0" err="1">
                <a:latin typeface="+mj-lt"/>
              </a:rPr>
              <a:t>monoidroperossido</a:t>
            </a:r>
            <a:r>
              <a:rPr lang="it-IT" sz="1600" dirty="0">
                <a:latin typeface="+mj-lt"/>
              </a:rPr>
              <a:t> va incontro a decomposizione è quello della </a:t>
            </a:r>
            <a:r>
              <a:rPr lang="it-IT" sz="1600" dirty="0">
                <a:latin typeface="Symbol" pitchFamily="18" charset="2"/>
              </a:rPr>
              <a:t>b</a:t>
            </a:r>
            <a:r>
              <a:rPr lang="it-IT" sz="1600" dirty="0">
                <a:latin typeface="+mj-lt"/>
              </a:rPr>
              <a:t>-scissione con formazione di un intermedio instabile: il radicale idrossilico.</a:t>
            </a:r>
          </a:p>
          <a:p>
            <a:pPr indent="-342900" eaLnBrk="1" hangingPunct="1">
              <a:defRPr/>
            </a:pPr>
            <a:r>
              <a:rPr lang="it-IT" sz="1600" dirty="0">
                <a:latin typeface="+mj-lt"/>
              </a:rPr>
              <a:t>Il meccanismo </a:t>
            </a:r>
            <a:r>
              <a:rPr lang="it-IT" sz="1600" b="1" dirty="0">
                <a:solidFill>
                  <a:srgbClr val="FF00FF"/>
                </a:solidFill>
                <a:latin typeface="+mj-lt"/>
              </a:rPr>
              <a:t>B</a:t>
            </a:r>
            <a:r>
              <a:rPr lang="it-IT" sz="1600" dirty="0">
                <a:latin typeface="+mj-lt"/>
              </a:rPr>
              <a:t> è quello più favorito in quanto porta alla formazione di un sistema carbonilico a-b insaturo stabilizzato per risonanza. I prodotti della degradazione dell’acido linoleico sono riportati negli schemi di reazione seguenti.</a:t>
            </a:r>
          </a:p>
        </p:txBody>
      </p:sp>
      <p:pic>
        <p:nvPicPr>
          <p:cNvPr id="788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926" y="1628776"/>
            <a:ext cx="37433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8401051" y="2565401"/>
            <a:ext cx="1655763" cy="1008063"/>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grpSp>
        <p:nvGrpSpPr>
          <p:cNvPr id="2" name="Gruppo 15"/>
          <p:cNvGrpSpPr>
            <a:grpSpLocks/>
          </p:cNvGrpSpPr>
          <p:nvPr/>
        </p:nvGrpSpPr>
        <p:grpSpPr bwMode="auto">
          <a:xfrm>
            <a:off x="2063751" y="4365625"/>
            <a:ext cx="3673475" cy="2286000"/>
            <a:chOff x="539552" y="4365104"/>
            <a:chExt cx="3672904" cy="2286000"/>
          </a:xfrm>
        </p:grpSpPr>
        <p:pic>
          <p:nvPicPr>
            <p:cNvPr id="788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65104"/>
              <a:ext cx="3672904" cy="2286000"/>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275977" y="5373167"/>
              <a:ext cx="738073" cy="277812"/>
            </a:xfrm>
            <a:prstGeom prst="rect">
              <a:avLst/>
            </a:prstGeom>
            <a:noFill/>
          </p:spPr>
          <p:txBody>
            <a:bodyPr wrap="none">
              <a:spAutoFit/>
            </a:bodyPr>
            <a:lstStyle/>
            <a:p>
              <a:pPr eaLnBrk="1" hangingPunct="1">
                <a:defRPr/>
              </a:pPr>
              <a:r>
                <a:rPr lang="it-IT" sz="1200" dirty="0" err="1">
                  <a:solidFill>
                    <a:schemeClr val="accent4">
                      <a:lumMod val="10000"/>
                    </a:schemeClr>
                  </a:solidFill>
                </a:rPr>
                <a:t>pentane</a:t>
              </a:r>
              <a:endParaRPr lang="it-IT" sz="1200" dirty="0">
                <a:solidFill>
                  <a:schemeClr val="accent4">
                    <a:lumMod val="10000"/>
                  </a:schemeClr>
                </a:solidFill>
              </a:endParaRPr>
            </a:p>
          </p:txBody>
        </p:sp>
      </p:grpSp>
      <p:grpSp>
        <p:nvGrpSpPr>
          <p:cNvPr id="3" name="Gruppo 14"/>
          <p:cNvGrpSpPr>
            <a:grpSpLocks/>
          </p:cNvGrpSpPr>
          <p:nvPr/>
        </p:nvGrpSpPr>
        <p:grpSpPr bwMode="auto">
          <a:xfrm>
            <a:off x="5951538" y="4365625"/>
            <a:ext cx="4125912" cy="2286000"/>
            <a:chOff x="4427984" y="4365104"/>
            <a:chExt cx="4125766" cy="2286000"/>
          </a:xfrm>
        </p:grpSpPr>
        <p:pic>
          <p:nvPicPr>
            <p:cNvPr id="78859" name="Picture 4"/>
            <p:cNvPicPr>
              <a:picLocks noChangeAspect="1" noChangeArrowheads="1"/>
            </p:cNvPicPr>
            <p:nvPr/>
          </p:nvPicPr>
          <p:blipFill>
            <a:blip r:embed="rId4">
              <a:extLst>
                <a:ext uri="{28A0092B-C50C-407E-A947-70E740481C1C}">
                  <a14:useLocalDpi xmlns:a14="http://schemas.microsoft.com/office/drawing/2010/main" val="0"/>
                </a:ext>
              </a:extLst>
            </a:blip>
            <a:srcRect t="9610"/>
            <a:stretch>
              <a:fillRect/>
            </a:stretch>
          </p:blipFill>
          <p:spPr bwMode="auto">
            <a:xfrm>
              <a:off x="4427984" y="4365104"/>
              <a:ext cx="4125766" cy="2286000"/>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7091715" y="5301729"/>
              <a:ext cx="1176295" cy="276225"/>
            </a:xfrm>
            <a:prstGeom prst="rect">
              <a:avLst/>
            </a:prstGeom>
            <a:noFill/>
          </p:spPr>
          <p:txBody>
            <a:bodyPr wrap="none">
              <a:spAutoFit/>
            </a:bodyPr>
            <a:lstStyle/>
            <a:p>
              <a:pPr eaLnBrk="1" hangingPunct="1">
                <a:defRPr/>
              </a:pPr>
              <a:r>
                <a:rPr lang="it-IT" sz="1200" dirty="0">
                  <a:solidFill>
                    <a:schemeClr val="accent4">
                      <a:lumMod val="10000"/>
                    </a:schemeClr>
                  </a:solidFill>
                </a:rPr>
                <a:t>2,4-decadienal</a:t>
              </a:r>
            </a:p>
          </p:txBody>
        </p:sp>
        <p:sp>
          <p:nvSpPr>
            <p:cNvPr id="13" name="CasellaDiTesto 12"/>
            <p:cNvSpPr txBox="1"/>
            <p:nvPr/>
          </p:nvSpPr>
          <p:spPr>
            <a:xfrm>
              <a:off x="7236172" y="6309792"/>
              <a:ext cx="1090574" cy="276225"/>
            </a:xfrm>
            <a:prstGeom prst="rect">
              <a:avLst/>
            </a:prstGeom>
            <a:noFill/>
          </p:spPr>
          <p:txBody>
            <a:bodyPr wrap="none">
              <a:spAutoFit/>
            </a:bodyPr>
            <a:lstStyle/>
            <a:p>
              <a:pPr eaLnBrk="1" hangingPunct="1">
                <a:defRPr/>
              </a:pPr>
              <a:r>
                <a:rPr lang="it-IT" sz="1200" dirty="0" err="1">
                  <a:solidFill>
                    <a:schemeClr val="accent4">
                      <a:lumMod val="10000"/>
                    </a:schemeClr>
                  </a:solidFill>
                </a:rPr>
                <a:t>Octanoic</a:t>
              </a:r>
              <a:r>
                <a:rPr lang="it-IT" sz="1200" dirty="0">
                  <a:solidFill>
                    <a:schemeClr val="accent4">
                      <a:lumMod val="10000"/>
                    </a:schemeClr>
                  </a:solidFill>
                </a:rPr>
                <a:t> acid</a:t>
              </a:r>
            </a:p>
          </p:txBody>
        </p:sp>
      </p:grpSp>
      <p:sp>
        <p:nvSpPr>
          <p:cNvPr id="14"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15" name="Text Box 3"/>
          <p:cNvSpPr txBox="1">
            <a:spLocks noChangeArrowheads="1"/>
          </p:cNvSpPr>
          <p:nvPr/>
        </p:nvSpPr>
        <p:spPr bwMode="auto">
          <a:xfrm>
            <a:off x="767408" y="1176957"/>
            <a:ext cx="8640763" cy="831850"/>
          </a:xfrm>
          <a:prstGeom prst="rect">
            <a:avLst/>
          </a:prstGeom>
          <a:noFill/>
          <a:ln w="9525">
            <a:noFill/>
            <a:miter lim="800000"/>
            <a:headEnd/>
            <a:tailEnd/>
          </a:ln>
        </p:spPr>
        <p:txBody>
          <a:bodyPr>
            <a:spAutoFit/>
          </a:bodyPr>
          <a:lstStyle/>
          <a:p>
            <a:pPr indent="-342900" eaLnBrk="1" hangingPunct="1">
              <a:defRPr/>
            </a:pPr>
            <a:r>
              <a:rPr lang="it-IT" sz="2400" b="1" dirty="0">
                <a:solidFill>
                  <a:schemeClr val="accent1"/>
                </a:solidFill>
                <a:latin typeface="+mj-lt"/>
              </a:rPr>
              <a:t>Composti carbonilici ad elevato impatto organolettico.</a:t>
            </a:r>
          </a:p>
          <a:p>
            <a:pPr indent="-342900" eaLnBrk="1" hangingPunct="1">
              <a:defRPr/>
            </a:pPr>
            <a:endParaRPr lang="it-IT" sz="2400" dirty="0">
              <a:solidFill>
                <a:schemeClr val="accent1"/>
              </a:solidFill>
              <a:latin typeface="+mj-lt"/>
            </a:endParaRPr>
          </a:p>
        </p:txBody>
      </p:sp>
      <p:sp>
        <p:nvSpPr>
          <p:cNvPr id="16" name="Rettangolo 1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047"/>
                                        </p:tgtEl>
                                        <p:attrNameLst>
                                          <p:attrName>style.visibility</p:attrName>
                                        </p:attrNameLst>
                                      </p:cBhvr>
                                      <p:to>
                                        <p:strVal val="visible"/>
                                      </p:to>
                                    </p:set>
                                    <p:anim calcmode="lin" valueType="num">
                                      <p:cBhvr additive="base">
                                        <p:cTn id="17" dur="500" fill="hold"/>
                                        <p:tgtEl>
                                          <p:spTgt spid="87047"/>
                                        </p:tgtEl>
                                        <p:attrNameLst>
                                          <p:attrName>ppt_x</p:attrName>
                                        </p:attrNameLst>
                                      </p:cBhvr>
                                      <p:tavLst>
                                        <p:tav tm="0">
                                          <p:val>
                                            <p:strVal val="#ppt_x"/>
                                          </p:val>
                                        </p:tav>
                                        <p:tav tm="100000">
                                          <p:val>
                                            <p:strVal val="#ppt_x"/>
                                          </p:val>
                                        </p:tav>
                                      </p:tavLst>
                                    </p:anim>
                                    <p:anim calcmode="lin" valueType="num">
                                      <p:cBhvr additive="base">
                                        <p:cTn id="18"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 name="CasellaDiTesto 8"/>
          <p:cNvSpPr txBox="1">
            <a:spLocks noChangeArrowheads="1"/>
          </p:cNvSpPr>
          <p:nvPr/>
        </p:nvSpPr>
        <p:spPr bwMode="auto">
          <a:xfrm>
            <a:off x="1271464" y="1875788"/>
            <a:ext cx="4896545" cy="4278094"/>
          </a:xfrm>
          <a:prstGeom prst="rect">
            <a:avLst/>
          </a:prstGeom>
          <a:solidFill>
            <a:schemeClr val="bg1"/>
          </a:solidFill>
          <a:ln w="9525">
            <a:noFill/>
            <a:miter lim="800000"/>
            <a:headEnd/>
            <a:tailEnd/>
          </a:ln>
        </p:spPr>
        <p:txBody>
          <a:bodyPr wrap="square">
            <a:spAutoFit/>
          </a:bodyPr>
          <a:lstStyle/>
          <a:p>
            <a:pPr indent="-342900" eaLnBrk="1" hangingPunct="1">
              <a:defRPr/>
            </a:pPr>
            <a:r>
              <a:rPr lang="it-IT" sz="1600" dirty="0">
                <a:latin typeface="+mj-lt"/>
              </a:rPr>
              <a:t>Tra i prodotti secondari dell’ossidazione lipidica l’</a:t>
            </a:r>
            <a:r>
              <a:rPr lang="it-IT" sz="1600" dirty="0" err="1">
                <a:latin typeface="+mj-lt"/>
              </a:rPr>
              <a:t>esanale</a:t>
            </a:r>
            <a:r>
              <a:rPr lang="it-IT" sz="1600" dirty="0">
                <a:latin typeface="+mj-lt"/>
              </a:rPr>
              <a:t> è tra i più noti. Il meccanismo di formazione, proposto da </a:t>
            </a:r>
            <a:r>
              <a:rPr lang="it-IT" sz="1600" i="1" dirty="0" err="1">
                <a:latin typeface="+mj-lt"/>
              </a:rPr>
              <a:t>Ohloff</a:t>
            </a:r>
            <a:r>
              <a:rPr lang="it-IT" sz="1600" dirty="0">
                <a:latin typeface="+mj-lt"/>
              </a:rPr>
              <a:t> nel 1973 è </a:t>
            </a:r>
            <a:r>
              <a:rPr lang="it-IT" sz="1600" dirty="0" err="1">
                <a:latin typeface="+mj-lt"/>
              </a:rPr>
              <a:t>schematizzado</a:t>
            </a:r>
            <a:r>
              <a:rPr lang="it-IT" sz="1600" dirty="0">
                <a:latin typeface="+mj-lt"/>
              </a:rPr>
              <a:t> a lato.</a:t>
            </a:r>
          </a:p>
          <a:p>
            <a:pPr indent="-342900" eaLnBrk="1" hangingPunct="1">
              <a:defRPr/>
            </a:pPr>
            <a:endParaRPr lang="it-IT" sz="1600" dirty="0">
              <a:latin typeface="+mj-lt"/>
            </a:endParaRPr>
          </a:p>
          <a:p>
            <a:pPr indent="-342900" eaLnBrk="1" hangingPunct="1">
              <a:defRPr/>
            </a:pPr>
            <a:r>
              <a:rPr lang="it-IT" sz="1600" dirty="0">
                <a:latin typeface="+mj-lt"/>
              </a:rPr>
              <a:t>Esso prevede l’intervento di una specie ionizzata, il protone, che si lega inizialmente al gruppo </a:t>
            </a:r>
            <a:r>
              <a:rPr lang="it-IT" sz="1600" dirty="0" err="1">
                <a:latin typeface="+mj-lt"/>
              </a:rPr>
              <a:t>idroperossidico</a:t>
            </a:r>
            <a:r>
              <a:rPr lang="it-IT" sz="1600" dirty="0">
                <a:latin typeface="+mj-lt"/>
              </a:rPr>
              <a:t> per promuovere la perdita di una molecola di acqua e formare un </a:t>
            </a:r>
            <a:r>
              <a:rPr lang="it-IT" sz="1600" dirty="0" err="1">
                <a:latin typeface="+mj-lt"/>
              </a:rPr>
              <a:t>oxo-catione</a:t>
            </a:r>
            <a:r>
              <a:rPr lang="it-IT" sz="1600" dirty="0">
                <a:latin typeface="+mj-lt"/>
              </a:rPr>
              <a:t>. </a:t>
            </a:r>
          </a:p>
          <a:p>
            <a:pPr indent="-342900" eaLnBrk="1" hangingPunct="1">
              <a:defRPr/>
            </a:pPr>
            <a:endParaRPr lang="it-IT" sz="1600" dirty="0">
              <a:latin typeface="+mj-lt"/>
            </a:endParaRPr>
          </a:p>
          <a:p>
            <a:pPr indent="-342900" eaLnBrk="1" hangingPunct="1">
              <a:defRPr/>
            </a:pPr>
            <a:r>
              <a:rPr lang="it-IT" sz="1600" dirty="0">
                <a:latin typeface="+mj-lt"/>
              </a:rPr>
              <a:t>L’inserzione del gruppo alchilico adiacente porta alla formazione di un </a:t>
            </a:r>
            <a:r>
              <a:rPr lang="it-IT" sz="1600" dirty="0" err="1">
                <a:latin typeface="+mj-lt"/>
              </a:rPr>
              <a:t>carbocatione</a:t>
            </a:r>
            <a:r>
              <a:rPr lang="it-IT" sz="1600" dirty="0">
                <a:latin typeface="+mj-lt"/>
              </a:rPr>
              <a:t> che formerà un ossi acido e l’</a:t>
            </a:r>
            <a:r>
              <a:rPr lang="it-IT" sz="1600" dirty="0" err="1">
                <a:latin typeface="+mj-lt"/>
              </a:rPr>
              <a:t>esanale</a:t>
            </a:r>
            <a:r>
              <a:rPr lang="it-IT" sz="1600" dirty="0">
                <a:latin typeface="+mj-lt"/>
              </a:rPr>
              <a:t>. </a:t>
            </a:r>
          </a:p>
          <a:p>
            <a:pPr indent="-342900" eaLnBrk="1" hangingPunct="1">
              <a:defRPr/>
            </a:pPr>
            <a:endParaRPr lang="it-IT" sz="1600" dirty="0">
              <a:latin typeface="+mj-lt"/>
            </a:endParaRPr>
          </a:p>
          <a:p>
            <a:pPr indent="-342900" eaLnBrk="1" hangingPunct="1">
              <a:defRPr/>
            </a:pPr>
            <a:r>
              <a:rPr lang="it-IT" sz="1600" dirty="0">
                <a:latin typeface="+mj-lt"/>
              </a:rPr>
              <a:t>Tutti gli altri composti sembrerebbero formarsi secondo un processo di autossidazione delle aldeidi insature prodotte mediante rottura omolitica dei </a:t>
            </a:r>
            <a:r>
              <a:rPr lang="it-IT" sz="1600" dirty="0" err="1">
                <a:latin typeface="+mj-lt"/>
              </a:rPr>
              <a:t>monoidroperossidi</a:t>
            </a:r>
            <a:r>
              <a:rPr lang="it-IT" sz="1600" dirty="0">
                <a:latin typeface="+mj-lt"/>
              </a:rPr>
              <a:t> (meccanismo B).</a:t>
            </a:r>
          </a:p>
        </p:txBody>
      </p:sp>
      <p:pic>
        <p:nvPicPr>
          <p:cNvPr id="798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4" y="1557339"/>
            <a:ext cx="3724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7" name="Text Box 3"/>
          <p:cNvSpPr txBox="1">
            <a:spLocks noChangeArrowheads="1"/>
          </p:cNvSpPr>
          <p:nvPr/>
        </p:nvSpPr>
        <p:spPr bwMode="auto">
          <a:xfrm>
            <a:off x="767408" y="1176957"/>
            <a:ext cx="8640763" cy="831850"/>
          </a:xfrm>
          <a:prstGeom prst="rect">
            <a:avLst/>
          </a:prstGeom>
          <a:noFill/>
          <a:ln w="9525">
            <a:noFill/>
            <a:miter lim="800000"/>
            <a:headEnd/>
            <a:tailEnd/>
          </a:ln>
        </p:spPr>
        <p:txBody>
          <a:bodyPr>
            <a:spAutoFit/>
          </a:bodyPr>
          <a:lstStyle/>
          <a:p>
            <a:pPr indent="-342900" eaLnBrk="1" hangingPunct="1">
              <a:defRPr/>
            </a:pPr>
            <a:r>
              <a:rPr lang="it-IT" sz="2400" b="1" dirty="0">
                <a:solidFill>
                  <a:schemeClr val="accent1"/>
                </a:solidFill>
                <a:latin typeface="+mj-lt"/>
              </a:rPr>
              <a:t>Composti carbonilici ad elevato impatto organolettico.</a:t>
            </a:r>
          </a:p>
          <a:p>
            <a:pPr indent="-342900" eaLnBrk="1" hangingPunct="1">
              <a:defRPr/>
            </a:pPr>
            <a:endParaRPr lang="it-IT" sz="2400" dirty="0">
              <a:solidFill>
                <a:schemeClr val="accent1"/>
              </a:solidFill>
              <a:latin typeface="+mj-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 calcmode="lin" valueType="num">
                                      <p:cBhvr additive="base">
                                        <p:cTn id="7" dur="500" fill="hold"/>
                                        <p:tgtEl>
                                          <p:spTgt spid="88071"/>
                                        </p:tgtEl>
                                        <p:attrNameLst>
                                          <p:attrName>ppt_x</p:attrName>
                                        </p:attrNameLst>
                                      </p:cBhvr>
                                      <p:tavLst>
                                        <p:tav tm="0">
                                          <p:val>
                                            <p:strVal val="#ppt_x"/>
                                          </p:val>
                                        </p:tav>
                                        <p:tav tm="100000">
                                          <p:val>
                                            <p:strVal val="#ppt_x"/>
                                          </p:val>
                                        </p:tav>
                                      </p:tavLst>
                                    </p:anim>
                                    <p:anim calcmode="lin" valueType="num">
                                      <p:cBhvr additive="base">
                                        <p:cTn id="8"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20713"/>
            <a:ext cx="28717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302" b="4231"/>
          <a:stretch>
            <a:fillRect/>
          </a:stretch>
        </p:blipFill>
        <p:spPr bwMode="auto">
          <a:xfrm>
            <a:off x="5867400" y="1611313"/>
            <a:ext cx="36655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CasellaDiTesto 8"/>
          <p:cNvSpPr txBox="1">
            <a:spLocks noChangeArrowheads="1"/>
          </p:cNvSpPr>
          <p:nvPr/>
        </p:nvSpPr>
        <p:spPr bwMode="auto">
          <a:xfrm>
            <a:off x="1703388" y="1052514"/>
            <a:ext cx="3816350" cy="2862322"/>
          </a:xfrm>
          <a:prstGeom prst="rect">
            <a:avLst/>
          </a:prstGeom>
          <a:noFill/>
          <a:ln w="9525">
            <a:noFill/>
            <a:miter lim="800000"/>
            <a:headEnd/>
            <a:tailEnd/>
          </a:ln>
        </p:spPr>
        <p:txBody>
          <a:bodyPr>
            <a:spAutoFit/>
          </a:bodyPr>
          <a:lstStyle/>
          <a:p>
            <a:pPr indent="-342900" eaLnBrk="1" hangingPunct="1">
              <a:defRPr/>
            </a:pPr>
            <a:r>
              <a:rPr lang="it-IT" b="1" dirty="0">
                <a:solidFill>
                  <a:srgbClr val="FF00FF"/>
                </a:solidFill>
                <a:latin typeface="+mj-lt"/>
              </a:rPr>
              <a:t>Aldeide Malonica</a:t>
            </a:r>
          </a:p>
          <a:p>
            <a:pPr indent="-342900" eaLnBrk="1" hangingPunct="1">
              <a:defRPr/>
            </a:pPr>
            <a:endParaRPr lang="it-IT" b="1" dirty="0">
              <a:solidFill>
                <a:srgbClr val="FF00FF"/>
              </a:solidFill>
              <a:latin typeface="+mj-lt"/>
            </a:endParaRPr>
          </a:p>
          <a:p>
            <a:pPr indent="-342900" eaLnBrk="1" hangingPunct="1">
              <a:defRPr/>
            </a:pPr>
            <a:r>
              <a:rPr lang="it-IT" dirty="0">
                <a:latin typeface="+mj-lt"/>
              </a:rPr>
              <a:t>L’aldeide malonica si forma preferenzialmente dall’ossidazione di acidi grassi con 3 o più doppi legami.</a:t>
            </a:r>
          </a:p>
          <a:p>
            <a:pPr indent="-342900" eaLnBrk="1" hangingPunct="1">
              <a:defRPr/>
            </a:pPr>
            <a:r>
              <a:rPr lang="it-IT" dirty="0">
                <a:latin typeface="+mj-lt"/>
              </a:rPr>
              <a:t>E’ un composto senza odore e sapore ma altamente reattivo, può infatti reagire con le proteine mediante una doppia condensazione per formare legami intra ed intermolecolari. </a:t>
            </a:r>
          </a:p>
        </p:txBody>
      </p:sp>
      <p:pic>
        <p:nvPicPr>
          <p:cNvPr id="809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9" y="1052514"/>
            <a:ext cx="29622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CasellaDiTesto 7"/>
          <p:cNvSpPr txBox="1">
            <a:spLocks noChangeArrowheads="1"/>
          </p:cNvSpPr>
          <p:nvPr/>
        </p:nvSpPr>
        <p:spPr bwMode="auto">
          <a:xfrm>
            <a:off x="1703388" y="4149080"/>
            <a:ext cx="3816350" cy="1200329"/>
          </a:xfrm>
          <a:prstGeom prst="rect">
            <a:avLst/>
          </a:prstGeom>
          <a:solidFill>
            <a:schemeClr val="bg1"/>
          </a:solidFill>
          <a:ln w="9525">
            <a:noFill/>
            <a:miter lim="800000"/>
            <a:headEnd/>
            <a:tailEnd/>
          </a:ln>
        </p:spPr>
        <p:txBody>
          <a:bodyPr>
            <a:spAutoFit/>
          </a:bodyPr>
          <a:lstStyle/>
          <a:p>
            <a:pPr indent="-342900" eaLnBrk="1" hangingPunct="1">
              <a:defRPr/>
            </a:pPr>
            <a:r>
              <a:rPr lang="it-IT" b="1" dirty="0">
                <a:solidFill>
                  <a:srgbClr val="FF0000"/>
                </a:solidFill>
                <a:latin typeface="+mj-lt"/>
              </a:rPr>
              <a:t>Alcani ed Alcheni</a:t>
            </a:r>
          </a:p>
          <a:p>
            <a:pPr indent="-342900" eaLnBrk="1" hangingPunct="1">
              <a:defRPr/>
            </a:pPr>
            <a:endParaRPr lang="it-IT" dirty="0">
              <a:latin typeface="+mj-lt"/>
            </a:endParaRPr>
          </a:p>
          <a:p>
            <a:pPr indent="-342900" eaLnBrk="1" hangingPunct="1">
              <a:defRPr/>
            </a:pPr>
            <a:r>
              <a:rPr lang="it-IT" dirty="0">
                <a:latin typeface="+mj-lt"/>
              </a:rPr>
              <a:t>I principali idrocarburi saturi che si formano sono l’etano ed il pentano.</a:t>
            </a:r>
          </a:p>
        </p:txBody>
      </p:sp>
      <p:sp>
        <p:nvSpPr>
          <p:cNvPr id="6"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4"/>
                                        </p:tgtEl>
                                        <p:attrNameLst>
                                          <p:attrName>style.visibility</p:attrName>
                                        </p:attrNameLst>
                                      </p:cBhvr>
                                      <p:to>
                                        <p:strVal val="visible"/>
                                      </p:to>
                                    </p:set>
                                    <p:anim calcmode="lin" valueType="num">
                                      <p:cBhvr additive="base">
                                        <p:cTn id="7" dur="500" fill="hold"/>
                                        <p:tgtEl>
                                          <p:spTgt spid="89094"/>
                                        </p:tgtEl>
                                        <p:attrNameLst>
                                          <p:attrName>ppt_x</p:attrName>
                                        </p:attrNameLst>
                                      </p:cBhvr>
                                      <p:tavLst>
                                        <p:tav tm="0">
                                          <p:val>
                                            <p:strVal val="#ppt_x"/>
                                          </p:val>
                                        </p:tav>
                                        <p:tav tm="100000">
                                          <p:val>
                                            <p:strVal val="#ppt_x"/>
                                          </p:val>
                                        </p:tav>
                                      </p:tavLst>
                                    </p:anim>
                                    <p:anim calcmode="lin" valueType="num">
                                      <p:cBhvr additive="base">
                                        <p:cTn id="8"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6"/>
                                        </p:tgtEl>
                                        <p:attrNameLst>
                                          <p:attrName>style.visibility</p:attrName>
                                        </p:attrNameLst>
                                      </p:cBhvr>
                                      <p:to>
                                        <p:strVal val="visible"/>
                                      </p:to>
                                    </p:set>
                                    <p:anim calcmode="lin" valueType="num">
                                      <p:cBhvr additive="base">
                                        <p:cTn id="13" dur="500" fill="hold"/>
                                        <p:tgtEl>
                                          <p:spTgt spid="89096"/>
                                        </p:tgtEl>
                                        <p:attrNameLst>
                                          <p:attrName>ppt_x</p:attrName>
                                        </p:attrNameLst>
                                      </p:cBhvr>
                                      <p:tavLst>
                                        <p:tav tm="0">
                                          <p:val>
                                            <p:strVal val="#ppt_x"/>
                                          </p:val>
                                        </p:tav>
                                        <p:tav tm="100000">
                                          <p:val>
                                            <p:strVal val="#ppt_x"/>
                                          </p:val>
                                        </p:tav>
                                      </p:tavLst>
                                    </p:anim>
                                    <p:anim calcmode="lin" valueType="num">
                                      <p:cBhvr additive="base">
                                        <p:cTn id="14" dur="500" fill="hold"/>
                                        <p:tgtEl>
                                          <p:spTgt spid="890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p:bldP spid="8909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387760" y="1268760"/>
            <a:ext cx="5544616" cy="5355312"/>
          </a:xfrm>
          <a:prstGeom prst="rect">
            <a:avLst/>
          </a:prstGeom>
          <a:solidFill>
            <a:schemeClr val="bg1"/>
          </a:solidFill>
          <a:ln w="9525">
            <a:noFill/>
            <a:miter lim="800000"/>
            <a:headEnd/>
            <a:tailEnd/>
          </a:ln>
        </p:spPr>
        <p:txBody>
          <a:bodyPr wrap="square" anchor="ctr">
            <a:spAutoFit/>
          </a:bodyPr>
          <a:lstStyle/>
          <a:p>
            <a:pPr eaLnBrk="1" hangingPunct="1">
              <a:defRPr/>
            </a:pPr>
            <a:r>
              <a:rPr lang="it-IT" dirty="0">
                <a:latin typeface="+mj-lt"/>
              </a:rPr>
              <a:t>La </a:t>
            </a:r>
            <a:r>
              <a:rPr lang="it-IT" dirty="0" err="1">
                <a:latin typeface="+mj-lt"/>
              </a:rPr>
              <a:t>lipossigenasi</a:t>
            </a:r>
            <a:r>
              <a:rPr lang="it-IT" dirty="0">
                <a:latin typeface="+mj-lt"/>
              </a:rPr>
              <a:t>, presente in molte piante ed anche negli eritrociti e nei leucociti, è l’enzima che catalizza l’ossidazione di alcuni acidi grassi insaturi ai loro corrispondenti idroperossidi</a:t>
            </a:r>
          </a:p>
          <a:p>
            <a:pPr eaLnBrk="1" hangingPunct="1">
              <a:defRPr/>
            </a:pPr>
            <a:endParaRPr lang="it-IT" dirty="0">
              <a:latin typeface="+mj-lt"/>
            </a:endParaRPr>
          </a:p>
          <a:p>
            <a:pPr eaLnBrk="1" hangingPunct="1">
              <a:defRPr/>
            </a:pPr>
            <a:r>
              <a:rPr lang="it-IT" dirty="0">
                <a:solidFill>
                  <a:srgbClr val="FF0000"/>
                </a:solidFill>
                <a:latin typeface="+mj-lt"/>
              </a:rPr>
              <a:t>Le reazioni catalizzate dalla </a:t>
            </a:r>
            <a:r>
              <a:rPr lang="it-IT" dirty="0" err="1">
                <a:solidFill>
                  <a:srgbClr val="FF0000"/>
                </a:solidFill>
                <a:latin typeface="+mj-lt"/>
              </a:rPr>
              <a:t>lipossigenasi</a:t>
            </a:r>
            <a:r>
              <a:rPr lang="it-IT" dirty="0">
                <a:solidFill>
                  <a:srgbClr val="FF0000"/>
                </a:solidFill>
                <a:latin typeface="+mj-lt"/>
              </a:rPr>
              <a:t> sono influenzate da tutti i fattori tipici della catalisi enzimatica: specificità del substrato, selettività della </a:t>
            </a:r>
            <a:r>
              <a:rPr lang="it-IT" dirty="0" err="1">
                <a:solidFill>
                  <a:srgbClr val="FF0000"/>
                </a:solidFill>
                <a:latin typeface="+mj-lt"/>
              </a:rPr>
              <a:t>perossidazione</a:t>
            </a:r>
            <a:r>
              <a:rPr lang="it-IT" dirty="0">
                <a:solidFill>
                  <a:srgbClr val="FF0000"/>
                </a:solidFill>
                <a:latin typeface="+mj-lt"/>
              </a:rPr>
              <a:t>, presenza di un pH ottimale, sensibilità al trattamento termico e alta velocità di reazione nell’intervallo 0-20 °C. </a:t>
            </a:r>
          </a:p>
          <a:p>
            <a:pPr eaLnBrk="1" hangingPunct="1">
              <a:defRPr/>
            </a:pPr>
            <a:endParaRPr lang="it-IT" dirty="0">
              <a:solidFill>
                <a:srgbClr val="FF00FF"/>
              </a:solidFill>
              <a:latin typeface="+mj-lt"/>
            </a:endParaRPr>
          </a:p>
          <a:p>
            <a:pPr eaLnBrk="1" hangingPunct="1">
              <a:defRPr/>
            </a:pPr>
            <a:r>
              <a:rPr lang="it-IT" dirty="0">
                <a:solidFill>
                  <a:srgbClr val="FF0000"/>
                </a:solidFill>
                <a:latin typeface="+mj-lt"/>
              </a:rPr>
              <a:t>La </a:t>
            </a:r>
            <a:r>
              <a:rPr lang="it-IT" dirty="0" err="1">
                <a:solidFill>
                  <a:srgbClr val="FF0000"/>
                </a:solidFill>
                <a:latin typeface="+mj-lt"/>
              </a:rPr>
              <a:t>lipossigenasi</a:t>
            </a:r>
            <a:r>
              <a:rPr lang="it-IT" dirty="0">
                <a:solidFill>
                  <a:srgbClr val="FF0000"/>
                </a:solidFill>
                <a:latin typeface="+mj-lt"/>
              </a:rPr>
              <a:t> in particolare ossida soltanto gli acidi grassi che contengono il sistema 1-</a:t>
            </a:r>
            <a:r>
              <a:rPr lang="it-IT" i="1" dirty="0">
                <a:solidFill>
                  <a:srgbClr val="FF0000"/>
                </a:solidFill>
                <a:latin typeface="+mj-lt"/>
              </a:rPr>
              <a:t>cis</a:t>
            </a:r>
            <a:r>
              <a:rPr lang="it-IT" dirty="0">
                <a:solidFill>
                  <a:srgbClr val="FF0000"/>
                </a:solidFill>
                <a:latin typeface="+mj-lt"/>
              </a:rPr>
              <a:t>-4-</a:t>
            </a:r>
            <a:r>
              <a:rPr lang="it-IT" i="1" dirty="0">
                <a:solidFill>
                  <a:srgbClr val="FF0000"/>
                </a:solidFill>
                <a:latin typeface="+mj-lt"/>
              </a:rPr>
              <a:t>cis</a:t>
            </a:r>
            <a:r>
              <a:rPr lang="it-IT" dirty="0">
                <a:solidFill>
                  <a:srgbClr val="FF0000"/>
                </a:solidFill>
                <a:latin typeface="+mj-lt"/>
              </a:rPr>
              <a:t>-pentadienico. I substrati preferiti sono gli acidi linoleico e linolenico, mentre l’acido oleico non è ossidato. </a:t>
            </a:r>
          </a:p>
          <a:p>
            <a:pPr eaLnBrk="1" hangingPunct="1">
              <a:defRPr/>
            </a:pPr>
            <a:endParaRPr lang="it-IT" dirty="0">
              <a:latin typeface="+mj-lt"/>
            </a:endParaRPr>
          </a:p>
          <a:p>
            <a:pPr eaLnBrk="1" hangingPunct="1">
              <a:defRPr/>
            </a:pPr>
            <a:r>
              <a:rPr lang="it-IT" dirty="0">
                <a:latin typeface="+mj-lt"/>
              </a:rPr>
              <a:t>Alcune </a:t>
            </a:r>
            <a:r>
              <a:rPr lang="it-IT" dirty="0" err="1">
                <a:latin typeface="+mj-lt"/>
              </a:rPr>
              <a:t>lipossigenasi</a:t>
            </a:r>
            <a:r>
              <a:rPr lang="it-IT" dirty="0">
                <a:latin typeface="+mj-lt"/>
              </a:rPr>
              <a:t> di origine vegetale hanno mostrato regio e </a:t>
            </a:r>
            <a:r>
              <a:rPr lang="it-IT" dirty="0" err="1">
                <a:latin typeface="+mj-lt"/>
              </a:rPr>
              <a:t>sterospecificità</a:t>
            </a:r>
            <a:r>
              <a:rPr lang="it-IT" dirty="0">
                <a:latin typeface="+mj-lt"/>
              </a:rPr>
              <a:t> portano alla formazione di prodotti specifici. </a:t>
            </a:r>
          </a:p>
        </p:txBody>
      </p:sp>
      <p:sp>
        <p:nvSpPr>
          <p:cNvPr id="5"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7" name="Rettangolo 6"/>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
        <p:nvSpPr>
          <p:cNvPr id="8" name="Text Box 7"/>
          <p:cNvSpPr txBox="1">
            <a:spLocks noChangeArrowheads="1"/>
          </p:cNvSpPr>
          <p:nvPr/>
        </p:nvSpPr>
        <p:spPr bwMode="auto">
          <a:xfrm>
            <a:off x="6384032" y="5700742"/>
            <a:ext cx="5639841" cy="923330"/>
          </a:xfrm>
          <a:prstGeom prst="rect">
            <a:avLst/>
          </a:prstGeom>
          <a:noFill/>
          <a:ln w="9525">
            <a:noFill/>
            <a:miter lim="800000"/>
            <a:headEnd/>
            <a:tailEnd/>
          </a:ln>
        </p:spPr>
        <p:txBody>
          <a:bodyPr wrap="square">
            <a:spAutoFit/>
          </a:bodyPr>
          <a:lstStyle/>
          <a:p>
            <a:pPr eaLnBrk="1" hangingPunct="1">
              <a:defRPr/>
            </a:pPr>
            <a:r>
              <a:rPr lang="it-IT" dirty="0">
                <a:latin typeface="+mj-lt"/>
              </a:rPr>
              <a:t>Meccanismo di reazione della catalisi </a:t>
            </a:r>
            <a:r>
              <a:rPr lang="it-IT" dirty="0" err="1">
                <a:latin typeface="+mj-lt"/>
              </a:rPr>
              <a:t>lipossigenasica</a:t>
            </a:r>
            <a:r>
              <a:rPr lang="it-IT" dirty="0">
                <a:latin typeface="+mj-lt"/>
              </a:rPr>
              <a:t> (in accordo con </a:t>
            </a:r>
            <a:r>
              <a:rPr lang="it-IT" i="1" dirty="0" err="1">
                <a:latin typeface="+mj-lt"/>
              </a:rPr>
              <a:t>Veldink</a:t>
            </a:r>
            <a:r>
              <a:rPr lang="it-IT" dirty="0">
                <a:latin typeface="+mj-lt"/>
              </a:rPr>
              <a:t>, 1977); RH: acido linoleico; LOOH: idroperossido dell’acido linoleico </a:t>
            </a:r>
          </a:p>
        </p:txBody>
      </p:sp>
      <p:pic>
        <p:nvPicPr>
          <p:cNvPr id="10" name="Picture 10" descr="Image result for lipoxygenase reaction produ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117" y="1844824"/>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animEffect transition="in" filter="barn(inHorizontal)">
                                      <p:cBhvr>
                                        <p:cTn id="7" dur="500"/>
                                        <p:tgtEl>
                                          <p:spTgt spid="757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5779">
                                            <p:txEl>
                                              <p:pRg st="4" end="4"/>
                                            </p:txEl>
                                          </p:spTgt>
                                        </p:tgtEl>
                                        <p:attrNameLst>
                                          <p:attrName>style.visibility</p:attrName>
                                        </p:attrNameLst>
                                      </p:cBhvr>
                                      <p:to>
                                        <p:strVal val="visible"/>
                                      </p:to>
                                    </p:set>
                                    <p:animEffect transition="in" filter="barn(inHorizontal)">
                                      <p:cBhvr>
                                        <p:cTn id="12" dur="500"/>
                                        <p:tgtEl>
                                          <p:spTgt spid="7577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75779">
                                            <p:txEl>
                                              <p:pRg st="6" end="6"/>
                                            </p:txEl>
                                          </p:spTgt>
                                        </p:tgtEl>
                                        <p:attrNameLst>
                                          <p:attrName>style.visibility</p:attrName>
                                        </p:attrNameLst>
                                      </p:cBhvr>
                                      <p:to>
                                        <p:strVal val="visible"/>
                                      </p:to>
                                    </p:set>
                                    <p:animEffect transition="in" filter="barn(inHorizontal)">
                                      <p:cBhvr>
                                        <p:cTn id="17" dur="5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6" name="Picture 11"/>
          <p:cNvPicPr>
            <a:picLocks noChangeAspect="1" noChangeArrowheads="1"/>
          </p:cNvPicPr>
          <p:nvPr/>
        </p:nvPicPr>
        <p:blipFill>
          <a:blip r:embed="rId2"/>
          <a:srcRect/>
          <a:stretch>
            <a:fillRect/>
          </a:stretch>
        </p:blipFill>
        <p:spPr bwMode="auto">
          <a:xfrm>
            <a:off x="415346" y="4293394"/>
            <a:ext cx="5905500" cy="2284413"/>
          </a:xfrm>
          <a:prstGeom prst="rect">
            <a:avLst/>
          </a:prstGeom>
          <a:ln w="38100">
            <a:solidFill>
              <a:schemeClr val="accent3"/>
            </a:solidFill>
          </a:ln>
          <a:effectLst>
            <a:outerShdw blurRad="292100" dist="139700" dir="2700000" algn="tl" rotWithShape="0">
              <a:srgbClr val="333333">
                <a:alpha val="65000"/>
              </a:srgbClr>
            </a:outerShdw>
          </a:effectLst>
        </p:spPr>
      </p:pic>
      <p:pic>
        <p:nvPicPr>
          <p:cNvPr id="82950" name="Picture 2"/>
          <p:cNvPicPr>
            <a:picLocks noChangeAspect="1" noChangeArrowheads="1"/>
          </p:cNvPicPr>
          <p:nvPr/>
        </p:nvPicPr>
        <p:blipFill>
          <a:blip r:embed="rId3"/>
          <a:srcRect/>
          <a:stretch>
            <a:fillRect/>
          </a:stretch>
        </p:blipFill>
        <p:spPr bwMode="auto">
          <a:xfrm>
            <a:off x="5863606" y="2204864"/>
            <a:ext cx="4564062" cy="3054350"/>
          </a:xfrm>
          <a:prstGeom prst="rect">
            <a:avLst/>
          </a:prstGeom>
          <a:ln w="38100">
            <a:solidFill>
              <a:schemeClr val="accent3"/>
            </a:solidFill>
          </a:ln>
          <a:effectLst>
            <a:outerShdw blurRad="292100" dist="139700" dir="2700000" algn="tl" rotWithShape="0">
              <a:srgbClr val="333333">
                <a:alpha val="65000"/>
              </a:srgbClr>
            </a:outerShdw>
          </a:effectLst>
        </p:spPr>
      </p:pic>
      <p:sp>
        <p:nvSpPr>
          <p:cNvPr id="92168" name="Text Box 7"/>
          <p:cNvSpPr txBox="1">
            <a:spLocks noChangeArrowheads="1"/>
          </p:cNvSpPr>
          <p:nvPr/>
        </p:nvSpPr>
        <p:spPr bwMode="auto">
          <a:xfrm>
            <a:off x="407368" y="1270037"/>
            <a:ext cx="3887788" cy="2586037"/>
          </a:xfrm>
          <a:prstGeom prst="rect">
            <a:avLst/>
          </a:prstGeom>
          <a:noFill/>
          <a:ln w="9525">
            <a:noFill/>
            <a:miter lim="800000"/>
            <a:headEnd/>
            <a:tailEnd/>
          </a:ln>
        </p:spPr>
        <p:txBody>
          <a:bodyPr>
            <a:spAutoFit/>
          </a:bodyPr>
          <a:lstStyle/>
          <a:p>
            <a:pPr eaLnBrk="1" hangingPunct="1">
              <a:defRPr/>
            </a:pPr>
            <a:r>
              <a:rPr lang="it-IT" dirty="0">
                <a:latin typeface="+mj-lt"/>
              </a:rPr>
              <a:t>Le </a:t>
            </a:r>
            <a:r>
              <a:rPr lang="it-IT" dirty="0" err="1">
                <a:latin typeface="+mj-lt"/>
              </a:rPr>
              <a:t>lipossigenasi</a:t>
            </a:r>
            <a:r>
              <a:rPr lang="it-IT" dirty="0">
                <a:latin typeface="+mj-lt"/>
              </a:rPr>
              <a:t> regio e </a:t>
            </a:r>
            <a:r>
              <a:rPr lang="it-IT" dirty="0" err="1">
                <a:latin typeface="+mj-lt"/>
              </a:rPr>
              <a:t>sterospecifiche</a:t>
            </a:r>
            <a:r>
              <a:rPr lang="it-IT" dirty="0">
                <a:latin typeface="+mj-lt"/>
              </a:rPr>
              <a:t> hanno uno spettro di prodotti piuttosto limitato, riassunto nella tabella a lato. Il meccanismo di reazione è schematizzato di seguito.</a:t>
            </a:r>
          </a:p>
          <a:p>
            <a:pPr eaLnBrk="1" hangingPunct="1">
              <a:defRPr/>
            </a:pPr>
            <a:r>
              <a:rPr lang="it-IT" dirty="0">
                <a:latin typeface="+mj-lt"/>
              </a:rPr>
              <a:t>Lo spettro dei composti secondari dell’ossidazione, anche in questo caso, ricalca quello visto per i meccanismi generali di ossidazione non enzimatica.</a:t>
            </a:r>
          </a:p>
        </p:txBody>
      </p:sp>
      <p:sp>
        <p:nvSpPr>
          <p:cNvPr id="8" name="Freccia in giù 7"/>
          <p:cNvSpPr/>
          <p:nvPr/>
        </p:nvSpPr>
        <p:spPr>
          <a:xfrm>
            <a:off x="4522168" y="3890963"/>
            <a:ext cx="719137" cy="71913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ossidativo</a:t>
            </a:r>
            <a:endParaRPr lang="it-IT" b="1" dirty="0" smtClean="0">
              <a:solidFill>
                <a:srgbClr val="FF0000"/>
              </a:solidFill>
              <a:latin typeface="+mn-lt"/>
            </a:endParaRPr>
          </a:p>
        </p:txBody>
      </p:sp>
      <p:sp>
        <p:nvSpPr>
          <p:cNvPr id="10" name="Rettangolo 9"/>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additive="base">
                                        <p:cTn id="7" dur="500" fill="hold"/>
                                        <p:tgtEl>
                                          <p:spTgt spid="92168"/>
                                        </p:tgtEl>
                                        <p:attrNameLst>
                                          <p:attrName>ppt_x</p:attrName>
                                        </p:attrNameLst>
                                      </p:cBhvr>
                                      <p:tavLst>
                                        <p:tav tm="0">
                                          <p:val>
                                            <p:strVal val="#ppt_x"/>
                                          </p:val>
                                        </p:tav>
                                        <p:tav tm="100000">
                                          <p:val>
                                            <p:strVal val="#ppt_x"/>
                                          </p:val>
                                        </p:tav>
                                      </p:tavLst>
                                    </p:anim>
                                    <p:anim calcmode="lin" valueType="num">
                                      <p:cBhvr additive="base">
                                        <p:cTn id="8" dur="500" fill="hold"/>
                                        <p:tgtEl>
                                          <p:spTgt spid="921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66"/>
                                        </p:tgtEl>
                                        <p:attrNameLst>
                                          <p:attrName>style.visibility</p:attrName>
                                        </p:attrNameLst>
                                      </p:cBhvr>
                                      <p:to>
                                        <p:strVal val="visible"/>
                                      </p:to>
                                    </p:set>
                                    <p:anim calcmode="lin" valueType="num">
                                      <p:cBhvr additive="base">
                                        <p:cTn id="13" dur="500" fill="hold"/>
                                        <p:tgtEl>
                                          <p:spTgt spid="92166"/>
                                        </p:tgtEl>
                                        <p:attrNameLst>
                                          <p:attrName>ppt_x</p:attrName>
                                        </p:attrNameLst>
                                      </p:cBhvr>
                                      <p:tavLst>
                                        <p:tav tm="0">
                                          <p:val>
                                            <p:strVal val="#ppt_x"/>
                                          </p:val>
                                        </p:tav>
                                        <p:tav tm="100000">
                                          <p:val>
                                            <p:strVal val="#ppt_x"/>
                                          </p:val>
                                        </p:tav>
                                      </p:tavLst>
                                    </p:anim>
                                    <p:anim calcmode="lin" valueType="num">
                                      <p:cBhvr additive="base">
                                        <p:cTn id="14"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393643" y="1391331"/>
            <a:ext cx="8228012" cy="923925"/>
          </a:xfrm>
          <a:prstGeom prst="rect">
            <a:avLst/>
          </a:prstGeom>
          <a:noFill/>
          <a:ln w="9525">
            <a:noFill/>
            <a:miter lim="800000"/>
            <a:headEnd/>
            <a:tailEnd/>
          </a:ln>
        </p:spPr>
        <p:txBody>
          <a:bodyPr>
            <a:spAutoFit/>
          </a:bodyPr>
          <a:lstStyle/>
          <a:p>
            <a:pPr eaLnBrk="1" hangingPunct="1">
              <a:defRPr/>
            </a:pPr>
            <a:r>
              <a:rPr lang="it-IT" dirty="0">
                <a:latin typeface="+mj-lt"/>
              </a:rPr>
              <a:t>Le lipasi attaccano trigliceridi in emulsione all'interfaccia. Tanto maggiore è l'area superficiale dell'emulsione olio/acqua tanto più veloce sarà l'attività delle lipasi.</a:t>
            </a:r>
          </a:p>
          <a:p>
            <a:pPr eaLnBrk="1" hangingPunct="1">
              <a:defRPr/>
            </a:pPr>
            <a:endParaRPr lang="it-IT" dirty="0">
              <a:latin typeface="+mj-lt"/>
            </a:endParaRPr>
          </a:p>
        </p:txBody>
      </p:sp>
      <p:pic>
        <p:nvPicPr>
          <p:cNvPr id="83972" name="Picture 5" descr="a19fig03"/>
          <p:cNvPicPr>
            <a:picLocks noChangeAspect="1" noChangeArrowheads="1"/>
          </p:cNvPicPr>
          <p:nvPr/>
        </p:nvPicPr>
        <p:blipFill>
          <a:blip r:embed="rId2"/>
          <a:srcRect/>
          <a:stretch>
            <a:fillRect/>
          </a:stretch>
        </p:blipFill>
        <p:spPr bwMode="auto">
          <a:xfrm>
            <a:off x="5087888" y="2208109"/>
            <a:ext cx="4178300" cy="3395663"/>
          </a:xfrm>
          <a:prstGeom prst="rect">
            <a:avLst/>
          </a:prstGeom>
          <a:noFill/>
          <a:ln w="25400">
            <a:solidFill>
              <a:schemeClr val="accent4"/>
            </a:solidFill>
            <a:miter lim="800000"/>
            <a:headEnd/>
            <a:tailEnd/>
          </a:ln>
        </p:spPr>
      </p:pic>
      <p:pic>
        <p:nvPicPr>
          <p:cNvPr id="83973" name="Picture 7" descr="a19fig04"/>
          <p:cNvPicPr>
            <a:picLocks noChangeAspect="1" noChangeArrowheads="1"/>
          </p:cNvPicPr>
          <p:nvPr/>
        </p:nvPicPr>
        <p:blipFill>
          <a:blip r:embed="rId3"/>
          <a:srcRect/>
          <a:stretch>
            <a:fillRect/>
          </a:stretch>
        </p:blipFill>
        <p:spPr bwMode="auto">
          <a:xfrm>
            <a:off x="479376" y="2204864"/>
            <a:ext cx="4392613" cy="3848100"/>
          </a:xfrm>
          <a:prstGeom prst="rect">
            <a:avLst/>
          </a:prstGeom>
          <a:noFill/>
          <a:ln w="25400">
            <a:solidFill>
              <a:schemeClr val="accent4"/>
            </a:solidFill>
            <a:miter lim="800000"/>
            <a:headEnd/>
            <a:tailEnd/>
          </a:ln>
        </p:spPr>
      </p:pic>
      <p:sp>
        <p:nvSpPr>
          <p:cNvPr id="8" name="Rectangle 2"/>
          <p:cNvSpPr>
            <a:spLocks noGrp="1" noRot="1" noChangeArrowheads="1"/>
          </p:cNvSpPr>
          <p:nvPr>
            <p:ph type="title"/>
          </p:nvPr>
        </p:nvSpPr>
        <p:spPr>
          <a:xfrm>
            <a:off x="407368" y="287111"/>
            <a:ext cx="8229600" cy="1143000"/>
          </a:xfrm>
        </p:spPr>
        <p:txBody>
          <a:bodyPr rtlCol="0">
            <a:normAutofit fontScale="90000"/>
          </a:bodyPr>
          <a:lstStyle/>
          <a:p>
            <a:pPr algn="l" eaLnBrk="1" fontAlgn="auto" hangingPunct="1">
              <a:spcAft>
                <a:spcPts val="0"/>
              </a:spcAft>
              <a:defRPr/>
            </a:pPr>
            <a:r>
              <a:rPr lang="it-IT" b="1" dirty="0" smtClean="0">
                <a:solidFill>
                  <a:srgbClr val="FF0000"/>
                </a:solidFill>
                <a:latin typeface="+mn-lt"/>
              </a:rPr>
              <a:t>Irrancidimento </a:t>
            </a:r>
            <a:r>
              <a:rPr lang="it-IT" b="1" dirty="0" smtClean="0">
                <a:solidFill>
                  <a:srgbClr val="FF0000"/>
                </a:solidFill>
                <a:latin typeface="+mn-lt"/>
              </a:rPr>
              <a:t>idrolitico</a:t>
            </a:r>
            <a:endParaRPr lang="it-IT" b="1" dirty="0" smtClean="0">
              <a:solidFill>
                <a:srgbClr val="FF0000"/>
              </a:solidFill>
              <a:latin typeface="+mn-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07368" y="1724026"/>
            <a:ext cx="8228012" cy="2554287"/>
          </a:xfrm>
          <a:prstGeom prst="rect">
            <a:avLst/>
          </a:prstGeom>
          <a:noFill/>
          <a:ln w="9525">
            <a:noFill/>
            <a:miter lim="800000"/>
            <a:headEnd/>
            <a:tailEnd/>
          </a:ln>
        </p:spPr>
        <p:txBody>
          <a:bodyPr>
            <a:spAutoFit/>
          </a:bodyPr>
          <a:lstStyle/>
          <a:p>
            <a:pPr eaLnBrk="1" hangingPunct="1">
              <a:defRPr/>
            </a:pPr>
            <a:r>
              <a:rPr lang="it-IT" sz="2000" dirty="0">
                <a:solidFill>
                  <a:schemeClr val="accent4"/>
                </a:solidFill>
                <a:latin typeface="+mj-lt"/>
              </a:rPr>
              <a:t>Aumento dell'acidità libera del grasso!</a:t>
            </a:r>
          </a:p>
          <a:p>
            <a:pPr eaLnBrk="1" hangingPunct="1">
              <a:defRPr/>
            </a:pPr>
            <a:endParaRPr lang="it-IT" sz="2000" dirty="0">
              <a:solidFill>
                <a:schemeClr val="accent4"/>
              </a:solidFill>
              <a:latin typeface="+mj-lt"/>
            </a:endParaRPr>
          </a:p>
          <a:p>
            <a:pPr eaLnBrk="1" hangingPunct="1">
              <a:defRPr/>
            </a:pPr>
            <a:endParaRPr lang="it-IT" sz="2000" dirty="0">
              <a:solidFill>
                <a:srgbClr val="FF3300"/>
              </a:solidFill>
              <a:latin typeface="+mj-lt"/>
            </a:endParaRPr>
          </a:p>
          <a:p>
            <a:pPr eaLnBrk="1" hangingPunct="1">
              <a:defRPr/>
            </a:pPr>
            <a:r>
              <a:rPr lang="it-IT" sz="2000" dirty="0">
                <a:latin typeface="+mj-lt"/>
              </a:rPr>
              <a:t>Non è un "difetto" organolettico in quanto, soprattutto per quanto riguarda i grassi vegetali, gli acidi grassi a lunga catena che si liberano non sono percepiti. I tratta piuttosto di un parametro che indica la qualità, il grado di conservazione e di manipolazione di un substrato che rientra anche nella normativa vigente.</a:t>
            </a:r>
          </a:p>
        </p:txBody>
      </p:sp>
      <p:pic>
        <p:nvPicPr>
          <p:cNvPr id="84996" name="Picture 6" descr="logo_qualita_turistica"/>
          <p:cNvPicPr>
            <a:picLocks noChangeAspect="1" noChangeArrowheads="1"/>
          </p:cNvPicPr>
          <p:nvPr/>
        </p:nvPicPr>
        <p:blipFill>
          <a:blip r:embed="rId2">
            <a:lum contrast="6000"/>
          </a:blip>
          <a:srcRect l="12621" t="9917" r="4608" b="12621"/>
          <a:stretch>
            <a:fillRect/>
          </a:stretch>
        </p:blipFill>
        <p:spPr bwMode="auto">
          <a:xfrm>
            <a:off x="6023992" y="1268760"/>
            <a:ext cx="1223962" cy="1144587"/>
          </a:xfrm>
          <a:prstGeom prst="rect">
            <a:avLst/>
          </a:prstGeom>
          <a:noFill/>
          <a:ln w="25400">
            <a:solidFill>
              <a:schemeClr val="accent4"/>
            </a:solidFill>
            <a:miter lim="800000"/>
            <a:headEnd/>
            <a:tailEnd/>
          </a:ln>
        </p:spPr>
      </p:pic>
      <p:sp>
        <p:nvSpPr>
          <p:cNvPr id="7" name="Rectangle 2"/>
          <p:cNvSpPr txBox="1">
            <a:spLocks noRot="1" noChangeArrowheads="1"/>
          </p:cNvSpPr>
          <p:nvPr/>
        </p:nvSpPr>
        <p:spPr>
          <a:xfrm>
            <a:off x="407368" y="287111"/>
            <a:ext cx="82296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defRPr/>
            </a:pPr>
            <a:r>
              <a:rPr lang="it-IT" b="1" smtClean="0">
                <a:solidFill>
                  <a:srgbClr val="FF0000"/>
                </a:solidFill>
                <a:latin typeface="+mn-lt"/>
              </a:rPr>
              <a:t>Irrancidimento idrolitico</a:t>
            </a:r>
            <a:endParaRPr lang="it-IT" b="1" dirty="0" smtClean="0">
              <a:solidFill>
                <a:srgbClr val="FF0000"/>
              </a:solidFill>
              <a:latin typeface="+mn-lt"/>
            </a:endParaRP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5"/>
          <p:cNvPicPr>
            <a:picLocks noChangeAspect="1" noChangeArrowheads="1"/>
          </p:cNvPicPr>
          <p:nvPr/>
        </p:nvPicPr>
        <p:blipFill>
          <a:blip r:embed="rId2">
            <a:lum contrast="18000"/>
            <a:extLst>
              <a:ext uri="{28A0092B-C50C-407E-A947-70E740481C1C}">
                <a14:useLocalDpi xmlns:a14="http://schemas.microsoft.com/office/drawing/2010/main" val="0"/>
              </a:ext>
            </a:extLst>
          </a:blip>
          <a:srcRect l="31302" t="47537" r="36810" b="37625"/>
          <a:stretch>
            <a:fillRect/>
          </a:stretch>
        </p:blipFill>
        <p:spPr bwMode="auto">
          <a:xfrm>
            <a:off x="1920875" y="3861048"/>
            <a:ext cx="7056438"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6"/>
          <p:cNvSpPr txBox="1">
            <a:spLocks noChangeArrowheads="1"/>
          </p:cNvSpPr>
          <p:nvPr/>
        </p:nvSpPr>
        <p:spPr bwMode="auto">
          <a:xfrm>
            <a:off x="1992313" y="1490664"/>
            <a:ext cx="6985000" cy="1938337"/>
          </a:xfrm>
          <a:prstGeom prst="rect">
            <a:avLst/>
          </a:prstGeom>
          <a:noFill/>
          <a:ln w="9525">
            <a:noFill/>
            <a:miter lim="800000"/>
            <a:headEnd/>
            <a:tailEnd/>
          </a:ln>
        </p:spPr>
        <p:txBody>
          <a:bodyPr>
            <a:spAutoFit/>
          </a:bodyPr>
          <a:lstStyle/>
          <a:p>
            <a:pPr eaLnBrk="1" hangingPunct="1">
              <a:defRPr/>
            </a:pPr>
            <a:r>
              <a:rPr lang="it-IT" sz="2000" dirty="0">
                <a:latin typeface="+mj-lt"/>
              </a:rPr>
              <a:t>E’ un fenomeno di ossidazione del gruppo </a:t>
            </a:r>
            <a:r>
              <a:rPr lang="it-IT" sz="2000" dirty="0" err="1">
                <a:latin typeface="+mj-lt"/>
              </a:rPr>
              <a:t>metilenico</a:t>
            </a:r>
            <a:r>
              <a:rPr lang="it-IT" sz="2000" dirty="0">
                <a:latin typeface="+mj-lt"/>
              </a:rPr>
              <a:t> in</a:t>
            </a:r>
          </a:p>
          <a:p>
            <a:pPr eaLnBrk="1" hangingPunct="1">
              <a:defRPr/>
            </a:pPr>
            <a:r>
              <a:rPr lang="it-IT" sz="2000" dirty="0">
                <a:latin typeface="+mj-lt"/>
              </a:rPr>
              <a:t>posizione b rispetto al carbossile dell’acido grasso con</a:t>
            </a:r>
          </a:p>
          <a:p>
            <a:pPr eaLnBrk="1" hangingPunct="1">
              <a:defRPr/>
            </a:pPr>
            <a:r>
              <a:rPr lang="it-IT" sz="2000" dirty="0">
                <a:latin typeface="+mj-lt"/>
              </a:rPr>
              <a:t>formazione di un chetoacido che, per successiva ossidazione, forma un </a:t>
            </a:r>
            <a:r>
              <a:rPr lang="it-IT" sz="2000" dirty="0" err="1">
                <a:latin typeface="+mj-lt"/>
              </a:rPr>
              <a:t>metil</a:t>
            </a:r>
            <a:r>
              <a:rPr lang="it-IT" sz="2000" dirty="0">
                <a:latin typeface="+mj-lt"/>
              </a:rPr>
              <a:t> chetone.</a:t>
            </a:r>
          </a:p>
          <a:p>
            <a:pPr eaLnBrk="1" hangingPunct="1">
              <a:defRPr/>
            </a:pPr>
            <a:r>
              <a:rPr lang="it-IT" sz="2000" dirty="0">
                <a:latin typeface="+mj-lt"/>
              </a:rPr>
              <a:t>E’ catalizzata da un enzima, la b-ossidasi presente in alcuni penicilli (</a:t>
            </a:r>
            <a:r>
              <a:rPr lang="it-IT" sz="2000" i="1" dirty="0" err="1">
                <a:latin typeface="+mj-lt"/>
              </a:rPr>
              <a:t>Penicillum</a:t>
            </a:r>
            <a:r>
              <a:rPr lang="it-IT" sz="2000" i="1" dirty="0">
                <a:latin typeface="+mj-lt"/>
              </a:rPr>
              <a:t> </a:t>
            </a:r>
            <a:r>
              <a:rPr lang="it-IT" sz="2000" i="1" dirty="0" err="1">
                <a:latin typeface="+mj-lt"/>
              </a:rPr>
              <a:t>roqueforti</a:t>
            </a:r>
            <a:r>
              <a:rPr lang="it-IT" sz="2000" i="1" dirty="0">
                <a:latin typeface="+mj-lt"/>
              </a:rPr>
              <a:t> </a:t>
            </a:r>
            <a:r>
              <a:rPr lang="it-IT" sz="2000" dirty="0">
                <a:latin typeface="+mj-lt"/>
              </a:rPr>
              <a:t>- Gorgonzola)</a:t>
            </a:r>
          </a:p>
        </p:txBody>
      </p:sp>
      <p:pic>
        <p:nvPicPr>
          <p:cNvPr id="88072" name="Picture 2" descr="http://socialstudieswithasmile.com/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188" y="3429001"/>
            <a:ext cx="635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Rot="1" noChangeArrowheads="1"/>
          </p:cNvSpPr>
          <p:nvPr/>
        </p:nvSpPr>
        <p:spPr>
          <a:xfrm>
            <a:off x="407368" y="287111"/>
            <a:ext cx="82296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defRPr/>
            </a:pPr>
            <a:r>
              <a:rPr lang="it-IT" b="1" dirty="0" smtClean="0">
                <a:solidFill>
                  <a:srgbClr val="FF0000"/>
                </a:solidFill>
                <a:latin typeface="+mn-lt"/>
              </a:rPr>
              <a:t>Irrancidimento chetonico</a:t>
            </a:r>
            <a:endParaRPr lang="it-IT" b="1" dirty="0" smtClean="0">
              <a:solidFill>
                <a:srgbClr val="FF0000"/>
              </a:solidFill>
              <a:latin typeface="+mn-lt"/>
            </a:endParaRPr>
          </a:p>
        </p:txBody>
      </p:sp>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551384" y="404664"/>
            <a:ext cx="8229600" cy="1143000"/>
          </a:xfrm>
        </p:spPr>
        <p:txBody>
          <a:bodyPr rtlCol="0">
            <a:normAutofit fontScale="90000"/>
          </a:bodyPr>
          <a:lstStyle/>
          <a:p>
            <a:pPr eaLnBrk="1" fontAlgn="auto" hangingPunct="1">
              <a:spcAft>
                <a:spcPts val="0"/>
              </a:spcAft>
              <a:defRPr/>
            </a:pPr>
            <a:r>
              <a:rPr lang="it-IT" sz="4000" b="1" dirty="0" smtClean="0">
                <a:solidFill>
                  <a:schemeClr val="accent2"/>
                </a:solidFill>
                <a:latin typeface="+mn-lt"/>
              </a:rPr>
              <a:t>Modificazioni </a:t>
            </a:r>
            <a:r>
              <a:rPr lang="it-IT" sz="4000" b="1" dirty="0">
                <a:solidFill>
                  <a:schemeClr val="accent2"/>
                </a:solidFill>
                <a:latin typeface="+mn-lt"/>
              </a:rPr>
              <a:t>indotte </a:t>
            </a:r>
            <a:r>
              <a:rPr lang="it-IT" sz="4000" b="1" dirty="0" smtClean="0">
                <a:solidFill>
                  <a:schemeClr val="accent2"/>
                </a:solidFill>
                <a:latin typeface="+mn-lt"/>
              </a:rPr>
              <a:t>dal calore</a:t>
            </a:r>
            <a:br>
              <a:rPr lang="it-IT" sz="4000" b="1" dirty="0" smtClean="0">
                <a:solidFill>
                  <a:schemeClr val="accent2"/>
                </a:solidFill>
                <a:latin typeface="+mn-lt"/>
              </a:rPr>
            </a:br>
            <a:r>
              <a:rPr lang="it-IT" sz="4000" b="1" i="1" dirty="0" err="1" smtClean="0">
                <a:solidFill>
                  <a:schemeClr val="accent2"/>
                </a:solidFill>
                <a:latin typeface="+mn-lt"/>
              </a:rPr>
              <a:t>deep-frying</a:t>
            </a:r>
            <a:endParaRPr lang="it-IT" sz="4000" b="1" i="1" dirty="0">
              <a:solidFill>
                <a:schemeClr val="accent2"/>
              </a:solidFill>
              <a:latin typeface="+mn-lt"/>
            </a:endParaRPr>
          </a:p>
        </p:txBody>
      </p:sp>
      <p:pic>
        <p:nvPicPr>
          <p:cNvPr id="89091"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6860"/>
          <a:stretch>
            <a:fillRect/>
          </a:stretch>
        </p:blipFill>
        <p:spPr bwMode="auto">
          <a:xfrm>
            <a:off x="1487488" y="1724026"/>
            <a:ext cx="6624637"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Rot="1" noChangeArrowheads="1"/>
          </p:cNvSpPr>
          <p:nvPr/>
        </p:nvSpPr>
        <p:spPr>
          <a:xfrm>
            <a:off x="-528736" y="166733"/>
            <a:ext cx="8229600" cy="1143000"/>
          </a:xfrm>
          <a:prstGeom prst="rect">
            <a:avLst/>
          </a:prstGeom>
        </p:spPr>
        <p:txBody>
          <a:bodyPr anchor="ctr">
            <a:normAutofit fontScale="97500"/>
          </a:bodyPr>
          <a:lstStyle/>
          <a:p>
            <a:pPr algn="ctr" eaLnBrk="1" fontAlgn="auto" hangingPunct="1">
              <a:spcAft>
                <a:spcPts val="0"/>
              </a:spcAft>
              <a:defRPr/>
            </a:pPr>
            <a:r>
              <a:rPr lang="it-IT" sz="4000" b="1" i="1" dirty="0" err="1">
                <a:solidFill>
                  <a:schemeClr val="accent2"/>
                </a:solidFill>
                <a:latin typeface="+mj-lt"/>
                <a:ea typeface="+mj-ea"/>
                <a:cs typeface="+mj-cs"/>
              </a:rPr>
              <a:t>Deep-frying</a:t>
            </a:r>
            <a:r>
              <a:rPr lang="it-IT" sz="4000" b="1" i="1" dirty="0">
                <a:solidFill>
                  <a:schemeClr val="accent2"/>
                </a:solidFill>
                <a:latin typeface="+mj-lt"/>
                <a:ea typeface="+mj-ea"/>
                <a:cs typeface="+mj-cs"/>
              </a:rPr>
              <a:t> e </a:t>
            </a:r>
            <a:r>
              <a:rPr lang="it-IT" sz="4000" b="1" dirty="0">
                <a:solidFill>
                  <a:schemeClr val="accent2"/>
                </a:solidFill>
                <a:latin typeface="+mj-lt"/>
                <a:ea typeface="+mj-ea"/>
                <a:cs typeface="+mj-cs"/>
              </a:rPr>
              <a:t>punto di fumo</a:t>
            </a:r>
          </a:p>
        </p:txBody>
      </p:sp>
      <p:sp>
        <p:nvSpPr>
          <p:cNvPr id="88070" name="CasellaDiTesto 4"/>
          <p:cNvSpPr txBox="1">
            <a:spLocks noChangeArrowheads="1"/>
          </p:cNvSpPr>
          <p:nvPr/>
        </p:nvSpPr>
        <p:spPr bwMode="auto">
          <a:xfrm>
            <a:off x="695400" y="1322627"/>
            <a:ext cx="8507413" cy="1477963"/>
          </a:xfrm>
          <a:prstGeom prst="rect">
            <a:avLst/>
          </a:prstGeom>
          <a:noFill/>
          <a:ln w="9525">
            <a:noFill/>
            <a:miter lim="800000"/>
            <a:headEnd/>
            <a:tailEnd/>
          </a:ln>
        </p:spPr>
        <p:txBody>
          <a:bodyPr>
            <a:spAutoFit/>
          </a:bodyPr>
          <a:lstStyle/>
          <a:p>
            <a:pPr eaLnBrk="1" hangingPunct="1">
              <a:defRPr/>
            </a:pPr>
            <a:r>
              <a:rPr lang="it-IT" dirty="0">
                <a:latin typeface="+mj-lt"/>
                <a:cs typeface="Tahoma" pitchFamily="34" charset="0"/>
              </a:rPr>
              <a:t>Il punto di fumo è la temperatura a cui un grasso alimentare riscaldato va incontro ad idrolisi della componente </a:t>
            </a:r>
            <a:r>
              <a:rPr lang="it-IT" dirty="0" err="1">
                <a:latin typeface="+mj-lt"/>
                <a:cs typeface="Tahoma" pitchFamily="34" charset="0"/>
              </a:rPr>
              <a:t>trigliceridica</a:t>
            </a:r>
            <a:r>
              <a:rPr lang="it-IT" dirty="0">
                <a:latin typeface="+mj-lt"/>
                <a:cs typeface="Tahoma" pitchFamily="34" charset="0"/>
              </a:rPr>
              <a:t> con conseguente liberazione di glicerolo. Quest’ultimo, per effetto dell’elevata temperatura si disidrata e forma </a:t>
            </a:r>
            <a:r>
              <a:rPr lang="it-IT" dirty="0" err="1">
                <a:solidFill>
                  <a:srgbClr val="FF0000"/>
                </a:solidFill>
                <a:latin typeface="+mj-lt"/>
                <a:cs typeface="Tahoma" pitchFamily="34" charset="0"/>
              </a:rPr>
              <a:t>acroleina</a:t>
            </a:r>
            <a:r>
              <a:rPr lang="it-IT" dirty="0">
                <a:latin typeface="+mj-lt"/>
                <a:cs typeface="Tahoma" pitchFamily="34" charset="0"/>
              </a:rPr>
              <a:t> un composto dotato di proprietà irritanti (IARC Gruppo 3 non cancerogeno per l’uomo).</a:t>
            </a:r>
          </a:p>
          <a:p>
            <a:pPr eaLnBrk="1" hangingPunct="1">
              <a:defRPr/>
            </a:pPr>
            <a:endParaRPr lang="it-IT" dirty="0">
              <a:latin typeface="+mj-lt"/>
              <a:cs typeface="Tahoma" pitchFamily="34" charset="0"/>
            </a:endParaRPr>
          </a:p>
        </p:txBody>
      </p:sp>
      <p:pic>
        <p:nvPicPr>
          <p:cNvPr id="90119" name="Picture 5"/>
          <p:cNvPicPr>
            <a:picLocks noChangeAspect="1" noChangeArrowheads="1"/>
          </p:cNvPicPr>
          <p:nvPr/>
        </p:nvPicPr>
        <p:blipFill>
          <a:blip r:embed="rId2">
            <a:extLst>
              <a:ext uri="{28A0092B-C50C-407E-A947-70E740481C1C}">
                <a14:useLocalDpi xmlns:a14="http://schemas.microsoft.com/office/drawing/2010/main" val="0"/>
              </a:ext>
            </a:extLst>
          </a:blip>
          <a:srcRect t="47000" r="55624" b="21001"/>
          <a:stretch>
            <a:fillRect/>
          </a:stretch>
        </p:blipFill>
        <p:spPr bwMode="auto">
          <a:xfrm>
            <a:off x="1377975" y="2883612"/>
            <a:ext cx="7947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2" descr="http://socialstudieswithasmile.com/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2638426"/>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528736" y="166733"/>
            <a:ext cx="8229600" cy="1143000"/>
          </a:xfrm>
          <a:prstGeom prst="rect">
            <a:avLst/>
          </a:prstGeom>
        </p:spPr>
        <p:txBody>
          <a:bodyPr anchor="ctr">
            <a:normAutofit fontScale="97500"/>
          </a:bodyPr>
          <a:lstStyle/>
          <a:p>
            <a:pPr algn="ctr" eaLnBrk="1" fontAlgn="auto" hangingPunct="1">
              <a:spcAft>
                <a:spcPts val="0"/>
              </a:spcAft>
              <a:defRPr/>
            </a:pPr>
            <a:r>
              <a:rPr lang="it-IT" sz="4000" b="1" i="1" dirty="0" err="1">
                <a:solidFill>
                  <a:schemeClr val="accent2"/>
                </a:solidFill>
                <a:latin typeface="+mj-lt"/>
                <a:ea typeface="+mj-ea"/>
                <a:cs typeface="+mj-cs"/>
              </a:rPr>
              <a:t>Deep-frying</a:t>
            </a:r>
            <a:r>
              <a:rPr lang="it-IT" sz="4000" b="1" i="1" dirty="0">
                <a:solidFill>
                  <a:schemeClr val="accent2"/>
                </a:solidFill>
                <a:latin typeface="+mj-lt"/>
                <a:ea typeface="+mj-ea"/>
                <a:cs typeface="+mj-cs"/>
              </a:rPr>
              <a:t> e </a:t>
            </a:r>
            <a:r>
              <a:rPr lang="it-IT" sz="4000" b="1" dirty="0">
                <a:solidFill>
                  <a:schemeClr val="accent2"/>
                </a:solidFill>
                <a:latin typeface="+mj-lt"/>
                <a:ea typeface="+mj-ea"/>
                <a:cs typeface="+mj-cs"/>
              </a:rPr>
              <a:t>punto di fumo</a:t>
            </a:r>
          </a:p>
        </p:txBody>
      </p:sp>
      <p:sp>
        <p:nvSpPr>
          <p:cNvPr id="8" name="Rettangolo 7"/>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pic>
        <p:nvPicPr>
          <p:cNvPr id="9" name="Immagine 8"/>
          <p:cNvPicPr>
            <a:picLocks noChangeAspect="1"/>
          </p:cNvPicPr>
          <p:nvPr/>
        </p:nvPicPr>
        <p:blipFill rotWithShape="1">
          <a:blip r:embed="rId2">
            <a:extLst>
              <a:ext uri="{28A0092B-C50C-407E-A947-70E740481C1C}">
                <a14:useLocalDpi xmlns:a14="http://schemas.microsoft.com/office/drawing/2010/main" val="0"/>
              </a:ext>
            </a:extLst>
          </a:blip>
          <a:srcRect r="17297"/>
          <a:stretch/>
        </p:blipFill>
        <p:spPr>
          <a:xfrm>
            <a:off x="876165" y="1316224"/>
            <a:ext cx="4069137" cy="5305546"/>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b="12549"/>
          <a:stretch/>
        </p:blipFill>
        <p:spPr>
          <a:xfrm>
            <a:off x="6096000" y="1316224"/>
            <a:ext cx="2306424" cy="50425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6"/>
          <p:cNvSpPr txBox="1">
            <a:spLocks noChangeArrowheads="1"/>
          </p:cNvSpPr>
          <p:nvPr/>
        </p:nvSpPr>
        <p:spPr bwMode="auto">
          <a:xfrm>
            <a:off x="5159376" y="1125538"/>
            <a:ext cx="2219325" cy="461962"/>
          </a:xfrm>
          <a:prstGeom prst="rect">
            <a:avLst/>
          </a:prstGeom>
          <a:noFill/>
          <a:ln w="9525">
            <a:noFill/>
            <a:miter lim="800000"/>
            <a:headEnd/>
            <a:tailEnd/>
          </a:ln>
        </p:spPr>
        <p:txBody>
          <a:bodyPr wrap="none">
            <a:spAutoFit/>
          </a:bodyPr>
          <a:lstStyle/>
          <a:p>
            <a:pPr eaLnBrk="1" hangingPunct="1">
              <a:defRPr/>
            </a:pPr>
            <a:r>
              <a:rPr lang="it-IT" sz="2400" b="1" dirty="0">
                <a:solidFill>
                  <a:srgbClr val="00FF00"/>
                </a:solidFill>
                <a:latin typeface="+mj-lt"/>
              </a:rPr>
              <a:t>Isomerizzazione</a:t>
            </a:r>
          </a:p>
        </p:txBody>
      </p:sp>
      <p:pic>
        <p:nvPicPr>
          <p:cNvPr id="92163" name="Picture 7"/>
          <p:cNvPicPr>
            <a:picLocks noChangeAspect="1" noChangeArrowheads="1"/>
          </p:cNvPicPr>
          <p:nvPr/>
        </p:nvPicPr>
        <p:blipFill>
          <a:blip r:embed="rId2">
            <a:lum contrast="6000"/>
            <a:extLst>
              <a:ext uri="{28A0092B-C50C-407E-A947-70E740481C1C}">
                <a14:useLocalDpi xmlns:a14="http://schemas.microsoft.com/office/drawing/2010/main" val="0"/>
              </a:ext>
            </a:extLst>
          </a:blip>
          <a:srcRect l="30354"/>
          <a:stretch>
            <a:fillRect/>
          </a:stretch>
        </p:blipFill>
        <p:spPr bwMode="auto">
          <a:xfrm>
            <a:off x="1992313" y="765176"/>
            <a:ext cx="3167062"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8"/>
          <p:cNvSpPr txBox="1">
            <a:spLocks noChangeArrowheads="1"/>
          </p:cNvSpPr>
          <p:nvPr/>
        </p:nvSpPr>
        <p:spPr bwMode="auto">
          <a:xfrm>
            <a:off x="2063552" y="4080325"/>
            <a:ext cx="4824412" cy="2400300"/>
          </a:xfrm>
          <a:prstGeom prst="rect">
            <a:avLst/>
          </a:prstGeom>
          <a:solidFill>
            <a:schemeClr val="bg1"/>
          </a:solidFill>
          <a:ln w="9525">
            <a:noFill/>
            <a:miter lim="800000"/>
            <a:headEnd/>
            <a:tailEnd/>
          </a:ln>
        </p:spPr>
        <p:txBody>
          <a:bodyPr>
            <a:spAutoFit/>
          </a:bodyPr>
          <a:lstStyle/>
          <a:p>
            <a:pPr eaLnBrk="1" hangingPunct="1">
              <a:defRPr/>
            </a:pPr>
            <a:r>
              <a:rPr lang="it-IT" sz="2400" b="1" dirty="0" err="1">
                <a:solidFill>
                  <a:srgbClr val="FF00FF"/>
                </a:solidFill>
                <a:latin typeface="+mj-lt"/>
              </a:rPr>
              <a:t>Cicloaddizione</a:t>
            </a:r>
            <a:r>
              <a:rPr lang="it-IT" sz="2400" b="1" dirty="0">
                <a:solidFill>
                  <a:srgbClr val="FF00FF"/>
                </a:solidFill>
                <a:latin typeface="+mj-lt"/>
              </a:rPr>
              <a:t> </a:t>
            </a:r>
            <a:r>
              <a:rPr lang="it-IT" sz="2400" b="1" dirty="0" err="1">
                <a:solidFill>
                  <a:srgbClr val="FF00FF"/>
                </a:solidFill>
                <a:latin typeface="+mj-lt"/>
              </a:rPr>
              <a:t>Diels-Alder</a:t>
            </a:r>
            <a:endParaRPr lang="it-IT" sz="2400" b="1" dirty="0">
              <a:solidFill>
                <a:srgbClr val="FF00FF"/>
              </a:solidFill>
              <a:latin typeface="+mj-lt"/>
            </a:endParaRPr>
          </a:p>
          <a:p>
            <a:pPr eaLnBrk="1" hangingPunct="1">
              <a:defRPr/>
            </a:pPr>
            <a:r>
              <a:rPr lang="it-IT" dirty="0">
                <a:latin typeface="+mj-lt"/>
              </a:rPr>
              <a:t>tali reazioni sono favorite in assenza di ossigeno. Laddove invece l’ambiente sia particolarmente ricco di O</a:t>
            </a:r>
            <a:r>
              <a:rPr lang="it-IT" baseline="-25000" dirty="0">
                <a:latin typeface="+mj-lt"/>
              </a:rPr>
              <a:t>2</a:t>
            </a:r>
            <a:r>
              <a:rPr lang="it-IT" dirty="0">
                <a:latin typeface="+mj-lt"/>
              </a:rPr>
              <a:t> allora si osserva la formazione delle specie radicaliche tipiche dell’autossidazione le quali possono poi  formare derivati in cui sono presenti legami a ponte C-C, legami eterei C-O-C e perossidici C-O-O-C. </a:t>
            </a:r>
            <a:endParaRPr lang="it-IT" baseline="-25000" dirty="0">
              <a:latin typeface="+mj-lt"/>
            </a:endParaRPr>
          </a:p>
        </p:txBody>
      </p:sp>
      <p:pic>
        <p:nvPicPr>
          <p:cNvPr id="92165" name="Picture 9"/>
          <p:cNvPicPr>
            <a:picLocks noChangeAspect="1" noChangeArrowheads="1"/>
          </p:cNvPicPr>
          <p:nvPr/>
        </p:nvPicPr>
        <p:blipFill>
          <a:blip r:embed="rId3">
            <a:extLst>
              <a:ext uri="{28A0092B-C50C-407E-A947-70E740481C1C}">
                <a14:useLocalDpi xmlns:a14="http://schemas.microsoft.com/office/drawing/2010/main" val="0"/>
              </a:ext>
            </a:extLst>
          </a:blip>
          <a:srcRect b="3802"/>
          <a:stretch>
            <a:fillRect/>
          </a:stretch>
        </p:blipFill>
        <p:spPr bwMode="auto">
          <a:xfrm>
            <a:off x="6672263" y="2347914"/>
            <a:ext cx="357505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0"/>
          <p:cNvSpPr>
            <a:spLocks noChangeArrowheads="1"/>
          </p:cNvSpPr>
          <p:nvPr/>
        </p:nvSpPr>
        <p:spPr bwMode="auto">
          <a:xfrm>
            <a:off x="1919288" y="2349500"/>
            <a:ext cx="8424862" cy="431958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92167" name="Rectangle 11"/>
          <p:cNvSpPr>
            <a:spLocks noChangeArrowheads="1"/>
          </p:cNvSpPr>
          <p:nvPr/>
        </p:nvSpPr>
        <p:spPr bwMode="auto">
          <a:xfrm>
            <a:off x="1919288" y="836614"/>
            <a:ext cx="5905500" cy="1368425"/>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ahoma" panose="020B0604030504040204" pitchFamily="34" charset="0"/>
            </a:endParaRPr>
          </a:p>
        </p:txBody>
      </p:sp>
      <p:pic>
        <p:nvPicPr>
          <p:cNvPr id="92171" name="Picture 2" descr="http://socialstudieswithasmile.com/stu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981076"/>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774825" y="260350"/>
            <a:ext cx="9144000" cy="1143000"/>
          </a:xfrm>
        </p:spPr>
        <p:txBody>
          <a:bodyPr/>
          <a:lstStyle/>
          <a:p>
            <a:pPr algn="l" eaLnBrk="1" hangingPunct="1">
              <a:defRPr/>
            </a:pPr>
            <a:r>
              <a:rPr lang="it-IT" sz="2800" dirty="0">
                <a:latin typeface="+mn-lt"/>
              </a:rPr>
              <a:t>FONTI VEGETALI ED ANIMALI </a:t>
            </a:r>
            <a:r>
              <a:rPr lang="it-IT" sz="2800" dirty="0" err="1">
                <a:latin typeface="+mn-lt"/>
              </a:rPr>
              <a:t>DI</a:t>
            </a:r>
            <a:r>
              <a:rPr lang="it-IT" sz="2800" dirty="0">
                <a:latin typeface="+mn-lt"/>
              </a:rPr>
              <a:t> GRASSI ALIMENTARI</a:t>
            </a:r>
          </a:p>
        </p:txBody>
      </p:sp>
      <p:sp>
        <p:nvSpPr>
          <p:cNvPr id="85014" name="Rectangle 22"/>
          <p:cNvSpPr>
            <a:spLocks noChangeArrowheads="1"/>
          </p:cNvSpPr>
          <p:nvPr/>
        </p:nvSpPr>
        <p:spPr bwMode="auto">
          <a:xfrm>
            <a:off x="1631951" y="1412875"/>
            <a:ext cx="9217025" cy="5430838"/>
          </a:xfrm>
          <a:prstGeom prst="rect">
            <a:avLst/>
          </a:prstGeom>
          <a:noFill/>
          <a:ln w="9525">
            <a:noFill/>
            <a:miter lim="800000"/>
            <a:headEnd/>
            <a:tailEnd/>
          </a:ln>
        </p:spPr>
        <p:txBody>
          <a:bodyPr lIns="92075" tIns="46038" rIns="92075" bIns="46038">
            <a:spAutoFit/>
          </a:bodyPr>
          <a:lstStyle/>
          <a:p>
            <a:pPr>
              <a:lnSpc>
                <a:spcPct val="70000"/>
              </a:lnSpc>
              <a:spcBef>
                <a:spcPct val="50000"/>
              </a:spcBef>
              <a:tabLst>
                <a:tab pos="290513" algn="l"/>
                <a:tab pos="1614488" algn="l"/>
              </a:tabLst>
              <a:defRPr/>
            </a:pPr>
            <a:r>
              <a:rPr lang="it-IT" b="1" u="sng" dirty="0">
                <a:solidFill>
                  <a:srgbClr val="00B050"/>
                </a:solidFill>
                <a:latin typeface="+mn-lt"/>
              </a:rPr>
              <a:t>VEGETALI</a:t>
            </a:r>
          </a:p>
          <a:p>
            <a:pPr>
              <a:lnSpc>
                <a:spcPct val="70000"/>
              </a:lnSpc>
              <a:spcBef>
                <a:spcPct val="50000"/>
              </a:spcBef>
              <a:tabLst>
                <a:tab pos="290513" algn="l"/>
                <a:tab pos="1614488" algn="l"/>
              </a:tabLst>
              <a:defRPr/>
            </a:pPr>
            <a:endParaRPr lang="it-IT" b="1" u="sng" dirty="0">
              <a:solidFill>
                <a:srgbClr val="00FF00"/>
              </a:solidFill>
              <a:latin typeface="+mn-lt"/>
            </a:endParaRPr>
          </a:p>
          <a:p>
            <a:pPr>
              <a:tabLst>
                <a:tab pos="290513" algn="l"/>
                <a:tab pos="1614488" algn="l"/>
              </a:tabLst>
              <a:defRPr/>
            </a:pPr>
            <a:r>
              <a:rPr lang="it-IT" dirty="0">
                <a:latin typeface="+mn-lt"/>
              </a:rPr>
              <a:t>	</a:t>
            </a:r>
            <a:r>
              <a:rPr lang="it-IT" b="1" u="sng" dirty="0">
                <a:latin typeface="+mn-lt"/>
              </a:rPr>
              <a:t>SEME</a:t>
            </a:r>
            <a:r>
              <a:rPr lang="it-IT" dirty="0">
                <a:latin typeface="+mn-lt"/>
              </a:rPr>
              <a:t> :	</a:t>
            </a:r>
            <a:r>
              <a:rPr lang="it-IT" u="sng" dirty="0">
                <a:latin typeface="+mn-lt"/>
              </a:rPr>
              <a:t>Uso alimentare: </a:t>
            </a:r>
            <a:r>
              <a:rPr lang="it-IT" dirty="0">
                <a:latin typeface="+mn-lt"/>
              </a:rPr>
              <a:t>Arachide, colza, cotone, girasole, germe di mais, 			</a:t>
            </a:r>
            <a:r>
              <a:rPr lang="it-IT" dirty="0" err="1">
                <a:latin typeface="+mn-lt"/>
              </a:rPr>
              <a:t>palmisto</a:t>
            </a:r>
            <a:r>
              <a:rPr lang="it-IT" dirty="0">
                <a:latin typeface="+mn-lt"/>
              </a:rPr>
              <a:t>, soia, sesamo, pomodoro, vinacciolo, cacao, cocco</a:t>
            </a:r>
          </a:p>
          <a:p>
            <a:pPr>
              <a:tabLst>
                <a:tab pos="290513" algn="l"/>
                <a:tab pos="1614488" algn="l"/>
              </a:tabLst>
              <a:defRPr/>
            </a:pPr>
            <a:r>
              <a:rPr lang="it-IT" dirty="0">
                <a:latin typeface="+mn-lt"/>
              </a:rPr>
              <a:t>		</a:t>
            </a:r>
            <a:r>
              <a:rPr lang="it-IT" u="sng" dirty="0">
                <a:latin typeface="+mn-lt"/>
              </a:rPr>
              <a:t>Uso non alimentare: </a:t>
            </a:r>
            <a:r>
              <a:rPr lang="it-IT" dirty="0">
                <a:latin typeface="+mn-lt"/>
              </a:rPr>
              <a:t>Lino, ricino, </a:t>
            </a:r>
            <a:r>
              <a:rPr lang="it-IT" dirty="0" err="1">
                <a:latin typeface="+mn-lt"/>
              </a:rPr>
              <a:t>tung</a:t>
            </a:r>
            <a:endParaRPr lang="it-IT" dirty="0">
              <a:latin typeface="+mn-lt"/>
            </a:endParaRPr>
          </a:p>
          <a:p>
            <a:pPr>
              <a:tabLst>
                <a:tab pos="290513" algn="l"/>
                <a:tab pos="1614488" algn="l"/>
              </a:tabLst>
              <a:defRPr/>
            </a:pPr>
            <a:r>
              <a:rPr lang="it-IT" dirty="0">
                <a:latin typeface="+mn-lt"/>
              </a:rPr>
              <a:t>	</a:t>
            </a:r>
          </a:p>
          <a:p>
            <a:pPr>
              <a:tabLst>
                <a:tab pos="290513" algn="l"/>
                <a:tab pos="1614488" algn="l"/>
              </a:tabLst>
              <a:defRPr/>
            </a:pPr>
            <a:r>
              <a:rPr lang="it-IT" dirty="0">
                <a:latin typeface="+mn-lt"/>
              </a:rPr>
              <a:t>	</a:t>
            </a:r>
            <a:r>
              <a:rPr lang="it-IT" b="1" u="sng" dirty="0">
                <a:latin typeface="+mn-lt"/>
              </a:rPr>
              <a:t>FRUTTO</a:t>
            </a:r>
            <a:r>
              <a:rPr lang="it-IT" dirty="0">
                <a:latin typeface="+mn-lt"/>
              </a:rPr>
              <a:t> :	</a:t>
            </a:r>
            <a:r>
              <a:rPr lang="it-IT" u="sng" dirty="0">
                <a:latin typeface="+mn-lt"/>
              </a:rPr>
              <a:t>Oli: </a:t>
            </a:r>
            <a:r>
              <a:rPr lang="it-IT" dirty="0">
                <a:latin typeface="+mn-lt"/>
              </a:rPr>
              <a:t>Oliva</a:t>
            </a:r>
          </a:p>
          <a:p>
            <a:pPr>
              <a:tabLst>
                <a:tab pos="290513" algn="l"/>
                <a:tab pos="1614488" algn="l"/>
              </a:tabLst>
              <a:defRPr/>
            </a:pPr>
            <a:r>
              <a:rPr lang="it-IT" dirty="0">
                <a:latin typeface="+mn-lt"/>
              </a:rPr>
              <a:t>		</a:t>
            </a:r>
            <a:r>
              <a:rPr lang="it-IT" u="sng" dirty="0">
                <a:latin typeface="+mn-lt"/>
              </a:rPr>
              <a:t>Grassi concreti: </a:t>
            </a:r>
            <a:r>
              <a:rPr lang="it-IT" dirty="0">
                <a:latin typeface="+mn-lt"/>
              </a:rPr>
              <a:t>Palma</a:t>
            </a:r>
            <a:endParaRPr lang="it-IT" b="1" u="sng" dirty="0">
              <a:latin typeface="+mn-lt"/>
            </a:endParaRPr>
          </a:p>
          <a:p>
            <a:pPr>
              <a:lnSpc>
                <a:spcPct val="70000"/>
              </a:lnSpc>
              <a:spcBef>
                <a:spcPct val="50000"/>
              </a:spcBef>
              <a:tabLst>
                <a:tab pos="290513" algn="l"/>
                <a:tab pos="1614488" algn="l"/>
              </a:tabLst>
              <a:defRPr/>
            </a:pPr>
            <a:endParaRPr lang="it-IT" b="1" u="sng" dirty="0">
              <a:solidFill>
                <a:srgbClr val="00FFFF"/>
              </a:solidFill>
              <a:latin typeface="+mn-lt"/>
            </a:endParaRPr>
          </a:p>
          <a:p>
            <a:pPr>
              <a:lnSpc>
                <a:spcPct val="70000"/>
              </a:lnSpc>
              <a:spcBef>
                <a:spcPct val="50000"/>
              </a:spcBef>
              <a:tabLst>
                <a:tab pos="290513" algn="l"/>
                <a:tab pos="1614488" algn="l"/>
              </a:tabLst>
              <a:defRPr/>
            </a:pPr>
            <a:r>
              <a:rPr lang="it-IT" b="1" u="sng" dirty="0">
                <a:solidFill>
                  <a:schemeClr val="accent5"/>
                </a:solidFill>
                <a:latin typeface="+mn-lt"/>
              </a:rPr>
              <a:t>ANIMALI</a:t>
            </a:r>
          </a:p>
          <a:p>
            <a:pPr>
              <a:tabLst>
                <a:tab pos="290513" algn="l"/>
                <a:tab pos="1614488" algn="l"/>
              </a:tabLst>
              <a:defRPr/>
            </a:pPr>
            <a:r>
              <a:rPr lang="it-IT" b="1" dirty="0">
                <a:solidFill>
                  <a:srgbClr val="FF0066"/>
                </a:solidFill>
                <a:latin typeface="+mn-lt"/>
              </a:rPr>
              <a:t>		</a:t>
            </a:r>
            <a:r>
              <a:rPr lang="it-IT" b="1" u="sng" dirty="0">
                <a:latin typeface="+mn-lt"/>
              </a:rPr>
              <a:t>MARINI</a:t>
            </a:r>
            <a:r>
              <a:rPr lang="it-IT" dirty="0">
                <a:latin typeface="+mn-lt"/>
              </a:rPr>
              <a:t> :	</a:t>
            </a:r>
            <a:r>
              <a:rPr lang="it-IT" u="sng" dirty="0">
                <a:latin typeface="+mn-lt"/>
              </a:rPr>
              <a:t>Usi alimentari e non </a:t>
            </a:r>
            <a:r>
              <a:rPr lang="it-IT" dirty="0">
                <a:latin typeface="+mn-lt"/>
              </a:rPr>
              <a:t>(olio di pesce / olio di fegato)</a:t>
            </a:r>
          </a:p>
          <a:p>
            <a:pPr>
              <a:tabLst>
                <a:tab pos="290513" algn="l"/>
                <a:tab pos="1614488" algn="l"/>
              </a:tabLst>
              <a:defRPr/>
            </a:pPr>
            <a:r>
              <a:rPr lang="it-IT" dirty="0">
                <a:latin typeface="+mn-lt"/>
              </a:rPr>
              <a:t>				Aringhe, merluzzo, sgombro, balene, tonni, squali</a:t>
            </a:r>
          </a:p>
          <a:p>
            <a:pPr>
              <a:tabLst>
                <a:tab pos="290513" algn="l"/>
                <a:tab pos="1614488" algn="l"/>
              </a:tabLst>
              <a:defRPr/>
            </a:pPr>
            <a:r>
              <a:rPr lang="it-IT" dirty="0">
                <a:latin typeface="+mn-lt"/>
              </a:rPr>
              <a:t>		</a:t>
            </a:r>
            <a:r>
              <a:rPr lang="it-IT" b="1" u="sng" dirty="0">
                <a:latin typeface="+mn-lt"/>
              </a:rPr>
              <a:t>TERRESTRI</a:t>
            </a:r>
            <a:r>
              <a:rPr lang="it-IT" dirty="0">
                <a:latin typeface="+mn-lt"/>
              </a:rPr>
              <a:t> :</a:t>
            </a:r>
            <a:r>
              <a:rPr lang="it-IT" u="sng" dirty="0">
                <a:latin typeface="+mn-lt"/>
              </a:rPr>
              <a:t>Usi alimentari</a:t>
            </a:r>
          </a:p>
          <a:p>
            <a:pPr>
              <a:tabLst>
                <a:tab pos="290513" algn="l"/>
                <a:tab pos="1614488" algn="l"/>
              </a:tabLst>
              <a:defRPr/>
            </a:pPr>
            <a:r>
              <a:rPr lang="it-IT" dirty="0">
                <a:latin typeface="+mn-lt"/>
              </a:rPr>
              <a:t>				Tessuti adiposi di bovini - sego e suini - strutto, burro</a:t>
            </a:r>
          </a:p>
          <a:p>
            <a:pPr>
              <a:tabLst>
                <a:tab pos="290513" algn="l"/>
                <a:tab pos="1614488" algn="l"/>
              </a:tabLst>
              <a:defRPr/>
            </a:pPr>
            <a:r>
              <a:rPr lang="it-IT" dirty="0">
                <a:latin typeface="+mn-lt"/>
              </a:rPr>
              <a:t>				Latte bovino</a:t>
            </a:r>
          </a:p>
          <a:p>
            <a:pPr>
              <a:tabLst>
                <a:tab pos="290513" algn="l"/>
                <a:tab pos="1614488" algn="l"/>
              </a:tabLst>
              <a:defRPr/>
            </a:pPr>
            <a:r>
              <a:rPr lang="it-IT" dirty="0">
                <a:latin typeface="+mn-lt"/>
              </a:rPr>
              <a:t>				</a:t>
            </a:r>
            <a:r>
              <a:rPr lang="it-IT" u="sng" dirty="0">
                <a:latin typeface="+mn-lt"/>
              </a:rPr>
              <a:t>Usi non alimentari</a:t>
            </a:r>
            <a:endParaRPr lang="it-IT" dirty="0">
              <a:latin typeface="+mn-lt"/>
            </a:endParaRPr>
          </a:p>
          <a:p>
            <a:pPr>
              <a:tabLst>
                <a:tab pos="290513" algn="l"/>
                <a:tab pos="1614488" algn="l"/>
              </a:tabLst>
              <a:defRPr/>
            </a:pPr>
            <a:r>
              <a:rPr lang="it-IT" dirty="0">
                <a:latin typeface="+mn-lt"/>
              </a:rPr>
              <a:t>				Altri tessuti (ossa) di bovini, suini, caprini, equini</a:t>
            </a:r>
          </a:p>
          <a:p>
            <a:pPr>
              <a:tabLst>
                <a:tab pos="290513" algn="l"/>
                <a:tab pos="1614488" algn="l"/>
              </a:tabLst>
              <a:defRPr/>
            </a:pPr>
            <a:endParaRPr lang="it-IT" dirty="0">
              <a:latin typeface="+mn-lt"/>
            </a:endParaRPr>
          </a:p>
          <a:p>
            <a:pPr>
              <a:lnSpc>
                <a:spcPct val="70000"/>
              </a:lnSpc>
              <a:spcBef>
                <a:spcPct val="50000"/>
              </a:spcBef>
              <a:tabLst>
                <a:tab pos="290513" algn="l"/>
                <a:tab pos="1614488" algn="l"/>
              </a:tabLst>
              <a:defRPr/>
            </a:pPr>
            <a:endParaRPr lang="it-IT" sz="1400" dirty="0">
              <a:latin typeface="+mn-lt"/>
            </a:endParaRPr>
          </a:p>
        </p:txBody>
      </p:sp>
      <p:sp>
        <p:nvSpPr>
          <p:cNvPr id="10244" name="Rectangle 23"/>
          <p:cNvSpPr>
            <a:spLocks noChangeArrowheads="1"/>
          </p:cNvSpPr>
          <p:nvPr/>
        </p:nvSpPr>
        <p:spPr bwMode="auto">
          <a:xfrm>
            <a:off x="1631951" y="1268414"/>
            <a:ext cx="8569325" cy="2592387"/>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85020" name="Rectangle 28"/>
          <p:cNvSpPr>
            <a:spLocks noChangeArrowheads="1"/>
          </p:cNvSpPr>
          <p:nvPr/>
        </p:nvSpPr>
        <p:spPr bwMode="auto">
          <a:xfrm>
            <a:off x="1631951" y="4005264"/>
            <a:ext cx="8569325" cy="2663825"/>
          </a:xfrm>
          <a:prstGeom prst="rect">
            <a:avLst/>
          </a:prstGeom>
          <a:noFill/>
          <a:ln w="38100">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ahoma" panose="020B0604030504040204" pitchFamily="34" charset="0"/>
            </a:endParaRPr>
          </a:p>
        </p:txBody>
      </p:sp>
      <p:pic>
        <p:nvPicPr>
          <p:cNvPr id="10246" name="Picture 27" descr="olivetaggiasche_169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7751" y="2418513"/>
            <a:ext cx="1597025" cy="194468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85022" name="Picture 30" descr="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351" y="4797152"/>
            <a:ext cx="1763713" cy="167005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9" name="Rettangolo 8"/>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014">
                                            <p:txEl>
                                              <p:pRg st="8" end="8"/>
                                            </p:txEl>
                                          </p:spTgt>
                                        </p:tgtEl>
                                        <p:attrNameLst>
                                          <p:attrName>style.visibility</p:attrName>
                                        </p:attrNameLst>
                                      </p:cBhvr>
                                      <p:to>
                                        <p:strVal val="visible"/>
                                      </p:to>
                                    </p:set>
                                    <p:anim calcmode="lin" valueType="num">
                                      <p:cBhvr additive="base">
                                        <p:cTn id="7" dur="500" fill="hold"/>
                                        <p:tgtEl>
                                          <p:spTgt spid="8501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014">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5014">
                                            <p:txEl>
                                              <p:pRg st="9" end="9"/>
                                            </p:txEl>
                                          </p:spTgt>
                                        </p:tgtEl>
                                        <p:attrNameLst>
                                          <p:attrName>style.visibility</p:attrName>
                                        </p:attrNameLst>
                                      </p:cBhvr>
                                      <p:to>
                                        <p:strVal val="visible"/>
                                      </p:to>
                                    </p:set>
                                    <p:anim calcmode="lin" valueType="num">
                                      <p:cBhvr additive="base">
                                        <p:cTn id="11" dur="500" fill="hold"/>
                                        <p:tgtEl>
                                          <p:spTgt spid="85014">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5014">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5014">
                                            <p:txEl>
                                              <p:pRg st="10" end="10"/>
                                            </p:txEl>
                                          </p:spTgt>
                                        </p:tgtEl>
                                        <p:attrNameLst>
                                          <p:attrName>style.visibility</p:attrName>
                                        </p:attrNameLst>
                                      </p:cBhvr>
                                      <p:to>
                                        <p:strVal val="visible"/>
                                      </p:to>
                                    </p:set>
                                    <p:anim calcmode="lin" valueType="num">
                                      <p:cBhvr additive="base">
                                        <p:cTn id="15" dur="500" fill="hold"/>
                                        <p:tgtEl>
                                          <p:spTgt spid="85014">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5014">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5014">
                                            <p:txEl>
                                              <p:pRg st="11" end="11"/>
                                            </p:txEl>
                                          </p:spTgt>
                                        </p:tgtEl>
                                        <p:attrNameLst>
                                          <p:attrName>style.visibility</p:attrName>
                                        </p:attrNameLst>
                                      </p:cBhvr>
                                      <p:to>
                                        <p:strVal val="visible"/>
                                      </p:to>
                                    </p:set>
                                    <p:anim calcmode="lin" valueType="num">
                                      <p:cBhvr additive="base">
                                        <p:cTn id="19" dur="500" fill="hold"/>
                                        <p:tgtEl>
                                          <p:spTgt spid="85014">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014">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5014">
                                            <p:txEl>
                                              <p:pRg st="12" end="12"/>
                                            </p:txEl>
                                          </p:spTgt>
                                        </p:tgtEl>
                                        <p:attrNameLst>
                                          <p:attrName>style.visibility</p:attrName>
                                        </p:attrNameLst>
                                      </p:cBhvr>
                                      <p:to>
                                        <p:strVal val="visible"/>
                                      </p:to>
                                    </p:set>
                                    <p:anim calcmode="lin" valueType="num">
                                      <p:cBhvr additive="base">
                                        <p:cTn id="23" dur="500" fill="hold"/>
                                        <p:tgtEl>
                                          <p:spTgt spid="85014">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5014">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5014">
                                            <p:txEl>
                                              <p:pRg st="13" end="13"/>
                                            </p:txEl>
                                          </p:spTgt>
                                        </p:tgtEl>
                                        <p:attrNameLst>
                                          <p:attrName>style.visibility</p:attrName>
                                        </p:attrNameLst>
                                      </p:cBhvr>
                                      <p:to>
                                        <p:strVal val="visible"/>
                                      </p:to>
                                    </p:set>
                                    <p:anim calcmode="lin" valueType="num">
                                      <p:cBhvr additive="base">
                                        <p:cTn id="27" dur="500" fill="hold"/>
                                        <p:tgtEl>
                                          <p:spTgt spid="85014">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5014">
                                            <p:txEl>
                                              <p:pRg st="13" end="1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5014">
                                            <p:txEl>
                                              <p:pRg st="14" end="14"/>
                                            </p:txEl>
                                          </p:spTgt>
                                        </p:tgtEl>
                                        <p:attrNameLst>
                                          <p:attrName>style.visibility</p:attrName>
                                        </p:attrNameLst>
                                      </p:cBhvr>
                                      <p:to>
                                        <p:strVal val="visible"/>
                                      </p:to>
                                    </p:set>
                                    <p:anim calcmode="lin" valueType="num">
                                      <p:cBhvr additive="base">
                                        <p:cTn id="31" dur="500" fill="hold"/>
                                        <p:tgtEl>
                                          <p:spTgt spid="85014">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014">
                                            <p:txEl>
                                              <p:pRg st="14"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5014">
                                            <p:txEl>
                                              <p:pRg st="15" end="15"/>
                                            </p:txEl>
                                          </p:spTgt>
                                        </p:tgtEl>
                                        <p:attrNameLst>
                                          <p:attrName>style.visibility</p:attrName>
                                        </p:attrNameLst>
                                      </p:cBhvr>
                                      <p:to>
                                        <p:strVal val="visible"/>
                                      </p:to>
                                    </p:set>
                                    <p:anim calcmode="lin" valueType="num">
                                      <p:cBhvr additive="base">
                                        <p:cTn id="35" dur="500" fill="hold"/>
                                        <p:tgtEl>
                                          <p:spTgt spid="85014">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5014">
                                            <p:txEl>
                                              <p:pRg st="15" end="1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5020"/>
                                        </p:tgtEl>
                                        <p:attrNameLst>
                                          <p:attrName>style.visibility</p:attrName>
                                        </p:attrNameLst>
                                      </p:cBhvr>
                                      <p:to>
                                        <p:strVal val="visible"/>
                                      </p:to>
                                    </p:set>
                                    <p:anim calcmode="lin" valueType="num">
                                      <p:cBhvr additive="base">
                                        <p:cTn id="39" dur="500" fill="hold"/>
                                        <p:tgtEl>
                                          <p:spTgt spid="85020"/>
                                        </p:tgtEl>
                                        <p:attrNameLst>
                                          <p:attrName>ppt_x</p:attrName>
                                        </p:attrNameLst>
                                      </p:cBhvr>
                                      <p:tavLst>
                                        <p:tav tm="0">
                                          <p:val>
                                            <p:strVal val="#ppt_x"/>
                                          </p:val>
                                        </p:tav>
                                        <p:tav tm="100000">
                                          <p:val>
                                            <p:strVal val="#ppt_x"/>
                                          </p:val>
                                        </p:tav>
                                      </p:tavLst>
                                    </p:anim>
                                    <p:anim calcmode="lin" valueType="num">
                                      <p:cBhvr additive="base">
                                        <p:cTn id="40" dur="500" fill="hold"/>
                                        <p:tgtEl>
                                          <p:spTgt spid="850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5022"/>
                                        </p:tgtEl>
                                        <p:attrNameLst>
                                          <p:attrName>style.visibility</p:attrName>
                                        </p:attrNameLst>
                                      </p:cBhvr>
                                      <p:to>
                                        <p:strVal val="visible"/>
                                      </p:to>
                                    </p:set>
                                    <p:anim calcmode="lin" valueType="num">
                                      <p:cBhvr additive="base">
                                        <p:cTn id="43" dur="500" fill="hold"/>
                                        <p:tgtEl>
                                          <p:spTgt spid="85022"/>
                                        </p:tgtEl>
                                        <p:attrNameLst>
                                          <p:attrName>ppt_x</p:attrName>
                                        </p:attrNameLst>
                                      </p:cBhvr>
                                      <p:tavLst>
                                        <p:tav tm="0">
                                          <p:val>
                                            <p:strVal val="#ppt_x"/>
                                          </p:val>
                                        </p:tav>
                                        <p:tav tm="100000">
                                          <p:val>
                                            <p:strVal val="#ppt_x"/>
                                          </p:val>
                                        </p:tav>
                                      </p:tavLst>
                                    </p:anim>
                                    <p:anim calcmode="lin" valueType="num">
                                      <p:cBhvr additive="base">
                                        <p:cTn id="44" dur="500" fill="hold"/>
                                        <p:tgtEl>
                                          <p:spTgt spid="850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268414"/>
            <a:ext cx="34956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Oval 11"/>
          <p:cNvSpPr>
            <a:spLocks noChangeArrowheads="1"/>
          </p:cNvSpPr>
          <p:nvPr/>
        </p:nvSpPr>
        <p:spPr bwMode="auto">
          <a:xfrm>
            <a:off x="2279651" y="1628776"/>
            <a:ext cx="576263" cy="1008063"/>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93188" name="Oval 12"/>
          <p:cNvSpPr>
            <a:spLocks noChangeArrowheads="1"/>
          </p:cNvSpPr>
          <p:nvPr/>
        </p:nvSpPr>
        <p:spPr bwMode="auto">
          <a:xfrm>
            <a:off x="3575051" y="2349501"/>
            <a:ext cx="576263" cy="1008063"/>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93189" name="Oval 13"/>
          <p:cNvSpPr>
            <a:spLocks noChangeArrowheads="1"/>
          </p:cNvSpPr>
          <p:nvPr/>
        </p:nvSpPr>
        <p:spPr bwMode="auto">
          <a:xfrm>
            <a:off x="3216276" y="3573463"/>
            <a:ext cx="576263" cy="1008062"/>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91142" name="Text Box 15"/>
          <p:cNvSpPr txBox="1">
            <a:spLocks noChangeArrowheads="1"/>
          </p:cNvSpPr>
          <p:nvPr/>
        </p:nvSpPr>
        <p:spPr bwMode="auto">
          <a:xfrm>
            <a:off x="2279650" y="4941888"/>
            <a:ext cx="3455988" cy="1465262"/>
          </a:xfrm>
          <a:prstGeom prst="rect">
            <a:avLst/>
          </a:prstGeom>
          <a:noFill/>
          <a:ln w="9525">
            <a:noFill/>
            <a:miter lim="800000"/>
            <a:headEnd/>
            <a:tailEnd/>
          </a:ln>
        </p:spPr>
        <p:txBody>
          <a:bodyPr>
            <a:spAutoFit/>
          </a:bodyPr>
          <a:lstStyle/>
          <a:p>
            <a:pPr eaLnBrk="1" hangingPunct="1">
              <a:defRPr/>
            </a:pPr>
            <a:r>
              <a:rPr lang="it-IT">
                <a:latin typeface="+mj-lt"/>
              </a:rPr>
              <a:t>La formazione dei derivati sopra elencati porta ad una lenta polimerizzazione dell’olio, con formazione di un reticolo tridimensionale. </a:t>
            </a:r>
            <a:endParaRPr lang="it-IT" baseline="-25000">
              <a:latin typeface="+mj-lt"/>
            </a:endParaRPr>
          </a:p>
        </p:txBody>
      </p:sp>
      <p:pic>
        <p:nvPicPr>
          <p:cNvPr id="93191" name="Picture 18" descr="Immagine1"/>
          <p:cNvPicPr>
            <a:picLocks noChangeAspect="1" noChangeArrowheads="1"/>
          </p:cNvPicPr>
          <p:nvPr/>
        </p:nvPicPr>
        <p:blipFill>
          <a:blip r:embed="rId3">
            <a:clrChange>
              <a:clrFrom>
                <a:srgbClr val="FEFCFD"/>
              </a:clrFrom>
              <a:clrTo>
                <a:srgbClr val="FEFCFD">
                  <a:alpha val="0"/>
                </a:srgbClr>
              </a:clrTo>
            </a:clrChange>
            <a:extLst>
              <a:ext uri="{28A0092B-C50C-407E-A947-70E740481C1C}">
                <a14:useLocalDpi xmlns:a14="http://schemas.microsoft.com/office/drawing/2010/main" val="0"/>
              </a:ext>
            </a:extLst>
          </a:blip>
          <a:srcRect b="4092"/>
          <a:stretch>
            <a:fillRect/>
          </a:stretch>
        </p:blipFill>
        <p:spPr bwMode="auto">
          <a:xfrm>
            <a:off x="6383339" y="476251"/>
            <a:ext cx="31146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Text Box 19"/>
          <p:cNvSpPr txBox="1">
            <a:spLocks noChangeArrowheads="1"/>
          </p:cNvSpPr>
          <p:nvPr/>
        </p:nvSpPr>
        <p:spPr bwMode="auto">
          <a:xfrm>
            <a:off x="3575051" y="4430713"/>
            <a:ext cx="1979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400" b="1">
                <a:solidFill>
                  <a:srgbClr val="FF00FF"/>
                </a:solidFill>
                <a:latin typeface="Tahoma" panose="020B0604030504040204" pitchFamily="34" charset="0"/>
              </a:rPr>
              <a:t>Legame a ponte C-C</a:t>
            </a:r>
          </a:p>
        </p:txBody>
      </p:sp>
      <p:sp>
        <p:nvSpPr>
          <p:cNvPr id="93193" name="Text Box 20"/>
          <p:cNvSpPr txBox="1">
            <a:spLocks noChangeArrowheads="1"/>
          </p:cNvSpPr>
          <p:nvPr/>
        </p:nvSpPr>
        <p:spPr bwMode="auto">
          <a:xfrm>
            <a:off x="1919288" y="2708275"/>
            <a:ext cx="1949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400" b="1">
                <a:solidFill>
                  <a:srgbClr val="FF00FF"/>
                </a:solidFill>
                <a:latin typeface="Tahoma" panose="020B0604030504040204" pitchFamily="34" charset="0"/>
              </a:rPr>
              <a:t>Legame perossidico</a:t>
            </a:r>
          </a:p>
        </p:txBody>
      </p:sp>
      <p:sp>
        <p:nvSpPr>
          <p:cNvPr id="93194" name="Text Box 21"/>
          <p:cNvSpPr txBox="1">
            <a:spLocks noChangeArrowheads="1"/>
          </p:cNvSpPr>
          <p:nvPr/>
        </p:nvSpPr>
        <p:spPr bwMode="auto">
          <a:xfrm>
            <a:off x="3432175" y="1916113"/>
            <a:ext cx="151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400" b="1">
                <a:solidFill>
                  <a:srgbClr val="FF00FF"/>
                </a:solidFill>
                <a:latin typeface="Tahoma" panose="020B0604030504040204" pitchFamily="34" charset="0"/>
              </a:rPr>
              <a:t>Legame etereo</a:t>
            </a:r>
          </a:p>
        </p:txBody>
      </p:sp>
      <p:sp>
        <p:nvSpPr>
          <p:cNvPr id="13" name="Rettangolo 12"/>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5"/>
          <p:cNvSpPr txBox="1">
            <a:spLocks noChangeArrowheads="1"/>
          </p:cNvSpPr>
          <p:nvPr/>
        </p:nvSpPr>
        <p:spPr bwMode="auto">
          <a:xfrm>
            <a:off x="911424" y="764704"/>
            <a:ext cx="3097212" cy="5509200"/>
          </a:xfrm>
          <a:prstGeom prst="rect">
            <a:avLst/>
          </a:prstGeom>
          <a:solidFill>
            <a:schemeClr val="bg1"/>
          </a:solidFill>
          <a:ln w="9525">
            <a:noFill/>
            <a:miter lim="800000"/>
            <a:headEnd/>
            <a:tailEnd/>
          </a:ln>
        </p:spPr>
        <p:txBody>
          <a:bodyPr>
            <a:spAutoFit/>
          </a:bodyPr>
          <a:lstStyle/>
          <a:p>
            <a:pPr eaLnBrk="1" hangingPunct="1">
              <a:defRPr/>
            </a:pPr>
            <a:r>
              <a:rPr lang="it-IT" sz="1600" dirty="0">
                <a:latin typeface="+mj-lt"/>
              </a:rPr>
              <a:t>L’ossidazione del colesterolo, presente tipicamente nei grassi animali, ha particolari connotazioni tossicologiche vista l’attività citotossica (inibizione </a:t>
            </a:r>
            <a:r>
              <a:rPr lang="it-IT" sz="1600" dirty="0" err="1">
                <a:latin typeface="+mj-lt"/>
              </a:rPr>
              <a:t>HMGCoA-syntasi</a:t>
            </a:r>
            <a:r>
              <a:rPr lang="it-IT" sz="1600" dirty="0">
                <a:latin typeface="+mj-lt"/>
              </a:rPr>
              <a:t> e sostituzione al colesterolo endogeno nelle membrane con conseguente perdita della permeabilità, plasticità e stabilità), </a:t>
            </a:r>
            <a:r>
              <a:rPr lang="it-IT" sz="1600" dirty="0" err="1">
                <a:latin typeface="+mj-lt"/>
              </a:rPr>
              <a:t>angiotossica</a:t>
            </a:r>
            <a:r>
              <a:rPr lang="it-IT" sz="1600" dirty="0">
                <a:latin typeface="+mj-lt"/>
              </a:rPr>
              <a:t> ed </a:t>
            </a:r>
            <a:r>
              <a:rPr lang="it-IT" sz="1600" dirty="0" err="1">
                <a:latin typeface="+mj-lt"/>
              </a:rPr>
              <a:t>aterogenica</a:t>
            </a:r>
            <a:r>
              <a:rPr lang="it-IT" sz="1600" dirty="0">
                <a:latin typeface="+mj-lt"/>
              </a:rPr>
              <a:t> ad essi ascritte.</a:t>
            </a:r>
          </a:p>
          <a:p>
            <a:pPr eaLnBrk="1" hangingPunct="1">
              <a:defRPr/>
            </a:pPr>
            <a:endParaRPr lang="it-IT" sz="1600" dirty="0">
              <a:latin typeface="+mj-lt"/>
            </a:endParaRPr>
          </a:p>
          <a:p>
            <a:pPr eaLnBrk="1" hangingPunct="1">
              <a:defRPr/>
            </a:pPr>
            <a:r>
              <a:rPr lang="it-IT" sz="1600" dirty="0">
                <a:latin typeface="+mj-lt"/>
              </a:rPr>
              <a:t>I composti di ossidazione più comuni:</a:t>
            </a:r>
          </a:p>
          <a:p>
            <a:pPr eaLnBrk="1" hangingPunct="1">
              <a:buFont typeface="Wingdings" pitchFamily="2" charset="2"/>
              <a:buChar char="ü"/>
              <a:defRPr/>
            </a:pPr>
            <a:r>
              <a:rPr lang="it-IT" sz="1600" dirty="0">
                <a:latin typeface="+mj-lt"/>
              </a:rPr>
              <a:t> 7a-idrossicolesterolo</a:t>
            </a:r>
          </a:p>
          <a:p>
            <a:pPr eaLnBrk="1" hangingPunct="1">
              <a:buFont typeface="Wingdings" pitchFamily="2" charset="2"/>
              <a:buChar char="ü"/>
              <a:defRPr/>
            </a:pPr>
            <a:r>
              <a:rPr lang="it-IT" sz="1600" dirty="0">
                <a:latin typeface="+mj-lt"/>
              </a:rPr>
              <a:t> 20-idrossicolesterolo</a:t>
            </a:r>
          </a:p>
          <a:p>
            <a:pPr eaLnBrk="1" hangingPunct="1">
              <a:buFont typeface="Wingdings" pitchFamily="2" charset="2"/>
              <a:buChar char="ü"/>
              <a:defRPr/>
            </a:pPr>
            <a:r>
              <a:rPr lang="it-IT" sz="1600" dirty="0">
                <a:latin typeface="+mj-lt"/>
              </a:rPr>
              <a:t> 25-idrossicolesterolo</a:t>
            </a:r>
          </a:p>
          <a:p>
            <a:pPr eaLnBrk="1" hangingPunct="1">
              <a:buFont typeface="Wingdings" pitchFamily="2" charset="2"/>
              <a:buChar char="ü"/>
              <a:defRPr/>
            </a:pPr>
            <a:r>
              <a:rPr lang="it-IT" sz="1600" dirty="0">
                <a:latin typeface="+mj-lt"/>
              </a:rPr>
              <a:t> 7b-idrossicolesterolo</a:t>
            </a:r>
          </a:p>
          <a:p>
            <a:pPr eaLnBrk="1" hangingPunct="1">
              <a:buFont typeface="Wingdings" pitchFamily="2" charset="2"/>
              <a:buChar char="ü"/>
              <a:defRPr/>
            </a:pPr>
            <a:r>
              <a:rPr lang="it-IT" sz="1600" dirty="0">
                <a:latin typeface="+mj-lt"/>
              </a:rPr>
              <a:t> colesterol-5b,6b-epossido</a:t>
            </a:r>
          </a:p>
          <a:p>
            <a:pPr eaLnBrk="1" hangingPunct="1">
              <a:buFont typeface="Wingdings" pitchFamily="2" charset="2"/>
              <a:buChar char="ü"/>
              <a:defRPr/>
            </a:pPr>
            <a:r>
              <a:rPr lang="it-IT" sz="1600" dirty="0">
                <a:latin typeface="+mj-lt"/>
              </a:rPr>
              <a:t> colesterol-5a,6a-epossido</a:t>
            </a:r>
          </a:p>
          <a:p>
            <a:pPr eaLnBrk="1" hangingPunct="1">
              <a:buFont typeface="Wingdings" pitchFamily="2" charset="2"/>
              <a:buChar char="ü"/>
              <a:defRPr/>
            </a:pPr>
            <a:r>
              <a:rPr lang="it-IT" sz="1600" dirty="0">
                <a:latin typeface="+mj-lt"/>
              </a:rPr>
              <a:t> 7-chetocolesterolo</a:t>
            </a:r>
          </a:p>
          <a:p>
            <a:pPr eaLnBrk="1" hangingPunct="1">
              <a:buFont typeface="Wingdings" pitchFamily="2" charset="2"/>
              <a:buChar char="ü"/>
              <a:defRPr/>
            </a:pPr>
            <a:r>
              <a:rPr lang="it-IT" sz="1600" dirty="0">
                <a:latin typeface="+mj-lt"/>
              </a:rPr>
              <a:t> </a:t>
            </a:r>
            <a:r>
              <a:rPr lang="it-IT" sz="1600" dirty="0" err="1" smtClean="0">
                <a:latin typeface="+mj-lt"/>
              </a:rPr>
              <a:t>colestantriolo</a:t>
            </a:r>
            <a:endParaRPr lang="it-IT" sz="1600" baseline="-25000" dirty="0">
              <a:latin typeface="+mj-lt"/>
            </a:endParaRPr>
          </a:p>
        </p:txBody>
      </p:sp>
      <p:graphicFrame>
        <p:nvGraphicFramePr>
          <p:cNvPr id="94211" name="Object 7"/>
          <p:cNvGraphicFramePr>
            <a:graphicFrameLocks noChangeAspect="1"/>
          </p:cNvGraphicFramePr>
          <p:nvPr>
            <p:extLst>
              <p:ext uri="{D42A27DB-BD31-4B8C-83A1-F6EECF244321}">
                <p14:modId xmlns:p14="http://schemas.microsoft.com/office/powerpoint/2010/main" val="329739057"/>
              </p:ext>
            </p:extLst>
          </p:nvPr>
        </p:nvGraphicFramePr>
        <p:xfrm>
          <a:off x="4656076" y="1340768"/>
          <a:ext cx="5977060" cy="5089800"/>
        </p:xfrm>
        <a:graphic>
          <a:graphicData uri="http://schemas.openxmlformats.org/presentationml/2006/ole">
            <mc:AlternateContent xmlns:mc="http://schemas.openxmlformats.org/markup-compatibility/2006">
              <mc:Choice xmlns:v="urn:schemas-microsoft-com:vml" Requires="v">
                <p:oleObj spid="_x0000_s94223" name="MDLDrawObject Class" r:id="rId3" imgW="6793230" imgH="5789930" progId="">
                  <p:embed/>
                </p:oleObj>
              </mc:Choice>
              <mc:Fallback>
                <p:oleObj name="MDLDrawObject Class" r:id="rId3" imgW="6793230" imgH="578993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076" y="1340768"/>
                        <a:ext cx="5977060" cy="5089800"/>
                      </a:xfrm>
                      <a:prstGeom prst="rect">
                        <a:avLst/>
                      </a:prstGeom>
                      <a:solidFill>
                        <a:schemeClr val="bg1"/>
                      </a:solidFill>
                      <a:ln>
                        <a:noFill/>
                      </a:ln>
                      <a:effectLst/>
                    </p:spPr>
                  </p:pic>
                </p:oleObj>
              </mc:Fallback>
            </mc:AlternateContent>
          </a:graphicData>
        </a:graphic>
      </p:graphicFrame>
      <p:pic>
        <p:nvPicPr>
          <p:cNvPr id="94215" name="Picture 2" descr="http://socialstudieswithasmile.com/stu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6236" y="643831"/>
            <a:ext cx="914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anim calcmode="lin" valueType="num">
                                      <p:cBhvr additive="base">
                                        <p:cTn id="13"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20">
                                            <p:txEl>
                                              <p:pRg st="3" end="3"/>
                                            </p:txEl>
                                          </p:spTgt>
                                        </p:tgtEl>
                                        <p:attrNameLst>
                                          <p:attrName>style.visibility</p:attrName>
                                        </p:attrNameLst>
                                      </p:cBhvr>
                                      <p:to>
                                        <p:strVal val="visible"/>
                                      </p:to>
                                    </p:set>
                                    <p:anim calcmode="lin" valueType="num">
                                      <p:cBhvr additive="base">
                                        <p:cTn id="17"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2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20">
                                            <p:txEl>
                                              <p:pRg st="4" end="4"/>
                                            </p:txEl>
                                          </p:spTgt>
                                        </p:tgtEl>
                                        <p:attrNameLst>
                                          <p:attrName>style.visibility</p:attrName>
                                        </p:attrNameLst>
                                      </p:cBhvr>
                                      <p:to>
                                        <p:strVal val="visible"/>
                                      </p:to>
                                    </p:set>
                                    <p:anim calcmode="lin" valueType="num">
                                      <p:cBhvr additive="base">
                                        <p:cTn id="21"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0">
                                            <p:txEl>
                                              <p:pRg st="5" end="5"/>
                                            </p:txEl>
                                          </p:spTgt>
                                        </p:tgtEl>
                                        <p:attrNameLst>
                                          <p:attrName>style.visibility</p:attrName>
                                        </p:attrNameLst>
                                      </p:cBhvr>
                                      <p:to>
                                        <p:strVal val="visible"/>
                                      </p:to>
                                    </p:set>
                                    <p:anim calcmode="lin" valueType="num">
                                      <p:cBhvr additive="base">
                                        <p:cTn id="25" dur="500" fill="hold"/>
                                        <p:tgtEl>
                                          <p:spTgt spid="922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20">
                                            <p:txEl>
                                              <p:pRg st="6" end="6"/>
                                            </p:txEl>
                                          </p:spTgt>
                                        </p:tgtEl>
                                        <p:attrNameLst>
                                          <p:attrName>style.visibility</p:attrName>
                                        </p:attrNameLst>
                                      </p:cBhvr>
                                      <p:to>
                                        <p:strVal val="visible"/>
                                      </p:to>
                                    </p:set>
                                    <p:anim calcmode="lin" valueType="num">
                                      <p:cBhvr additive="base">
                                        <p:cTn id="29" dur="500" fill="hold"/>
                                        <p:tgtEl>
                                          <p:spTgt spid="9220">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20">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220">
                                            <p:txEl>
                                              <p:pRg st="7" end="7"/>
                                            </p:txEl>
                                          </p:spTgt>
                                        </p:tgtEl>
                                        <p:attrNameLst>
                                          <p:attrName>style.visibility</p:attrName>
                                        </p:attrNameLst>
                                      </p:cBhvr>
                                      <p:to>
                                        <p:strVal val="visible"/>
                                      </p:to>
                                    </p:set>
                                    <p:anim calcmode="lin" valueType="num">
                                      <p:cBhvr additive="base">
                                        <p:cTn id="33" dur="500" fill="hold"/>
                                        <p:tgtEl>
                                          <p:spTgt spid="922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20">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220">
                                            <p:txEl>
                                              <p:pRg st="8" end="8"/>
                                            </p:txEl>
                                          </p:spTgt>
                                        </p:tgtEl>
                                        <p:attrNameLst>
                                          <p:attrName>style.visibility</p:attrName>
                                        </p:attrNameLst>
                                      </p:cBhvr>
                                      <p:to>
                                        <p:strVal val="visible"/>
                                      </p:to>
                                    </p:set>
                                    <p:anim calcmode="lin" valueType="num">
                                      <p:cBhvr additive="base">
                                        <p:cTn id="37" dur="500" fill="hold"/>
                                        <p:tgtEl>
                                          <p:spTgt spid="922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20">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220">
                                            <p:txEl>
                                              <p:pRg st="9" end="9"/>
                                            </p:txEl>
                                          </p:spTgt>
                                        </p:tgtEl>
                                        <p:attrNameLst>
                                          <p:attrName>style.visibility</p:attrName>
                                        </p:attrNameLst>
                                      </p:cBhvr>
                                      <p:to>
                                        <p:strVal val="visible"/>
                                      </p:to>
                                    </p:set>
                                    <p:anim calcmode="lin" valueType="num">
                                      <p:cBhvr additive="base">
                                        <p:cTn id="41" dur="500" fill="hold"/>
                                        <p:tgtEl>
                                          <p:spTgt spid="9220">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20">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220">
                                            <p:txEl>
                                              <p:pRg st="10" end="10"/>
                                            </p:txEl>
                                          </p:spTgt>
                                        </p:tgtEl>
                                        <p:attrNameLst>
                                          <p:attrName>style.visibility</p:attrName>
                                        </p:attrNameLst>
                                      </p:cBhvr>
                                      <p:to>
                                        <p:strVal val="visible"/>
                                      </p:to>
                                    </p:set>
                                    <p:anim calcmode="lin" valueType="num">
                                      <p:cBhvr additive="base">
                                        <p:cTn id="45" dur="500" fill="hold"/>
                                        <p:tgtEl>
                                          <p:spTgt spid="9220">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smtClean="0">
                <a:solidFill>
                  <a:schemeClr val="bg1"/>
                </a:solidFill>
              </a:rPr>
              <a:t>U2</a:t>
            </a:r>
            <a:endParaRPr lang="it-IT" sz="2400" b="1" dirty="0">
              <a:solidFill>
                <a:schemeClr val="bg1"/>
              </a:solidFill>
            </a:endParaRPr>
          </a:p>
        </p:txBody>
      </p:sp>
      <p:sp>
        <p:nvSpPr>
          <p:cNvPr id="7" name="Titolo 1">
            <a:extLst>
              <a:ext uri="{FF2B5EF4-FFF2-40B4-BE49-F238E27FC236}">
                <a16:creationId xmlns:a16="http://schemas.microsoft.com/office/drawing/2014/main" id="{1B67F56A-CA75-4338-AC8D-FC5ED7363AD7}"/>
              </a:ext>
            </a:extLst>
          </p:cNvPr>
          <p:cNvSpPr txBox="1">
            <a:spLocks/>
          </p:cNvSpPr>
          <p:nvPr/>
        </p:nvSpPr>
        <p:spPr>
          <a:xfrm>
            <a:off x="191385" y="1316475"/>
            <a:ext cx="2456122" cy="5335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Ossisteroli</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85" y="1850064"/>
            <a:ext cx="6147265" cy="4340047"/>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3"/>
          <a:stretch>
            <a:fillRect/>
          </a:stretch>
        </p:blipFill>
        <p:spPr>
          <a:xfrm>
            <a:off x="6817639" y="1850064"/>
            <a:ext cx="4316819" cy="1447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6273739"/>
      </p:ext>
    </p:extLst>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07368" y="116632"/>
            <a:ext cx="9144000" cy="1143000"/>
          </a:xfrm>
        </p:spPr>
        <p:txBody>
          <a:bodyPr/>
          <a:lstStyle/>
          <a:p>
            <a:pPr algn="l" eaLnBrk="1" hangingPunct="1"/>
            <a:r>
              <a:rPr lang="it-IT" altLang="en-US" sz="2000" b="1" dirty="0">
                <a:latin typeface="+mn-lt"/>
              </a:rPr>
              <a:t>COMPOSIZIONE MEDIA DI UN GRASSO ALIMENTARE</a:t>
            </a:r>
          </a:p>
        </p:txBody>
      </p:sp>
      <p:sp>
        <p:nvSpPr>
          <p:cNvPr id="88067" name="Rectangle 3"/>
          <p:cNvSpPr>
            <a:spLocks noChangeArrowheads="1"/>
          </p:cNvSpPr>
          <p:nvPr/>
        </p:nvSpPr>
        <p:spPr bwMode="auto">
          <a:xfrm>
            <a:off x="1055440" y="1052736"/>
            <a:ext cx="8065019" cy="5492750"/>
          </a:xfrm>
          <a:prstGeom prst="rect">
            <a:avLst/>
          </a:prstGeom>
          <a:solidFill>
            <a:schemeClr val="bg1"/>
          </a:solidFill>
          <a:ln w="9525">
            <a:noFill/>
            <a:miter lim="800000"/>
            <a:headEnd/>
            <a:tailEnd/>
          </a:ln>
        </p:spPr>
        <p:txBody>
          <a:bodyPr wrap="square" lIns="92075" tIns="46038" rIns="92075" bIns="46038">
            <a:spAutoFit/>
          </a:bodyPr>
          <a:lstStyle/>
          <a:p>
            <a:pPr>
              <a:lnSpc>
                <a:spcPct val="70000"/>
              </a:lnSpc>
              <a:spcBef>
                <a:spcPct val="50000"/>
              </a:spcBef>
              <a:tabLst>
                <a:tab pos="290513" algn="l"/>
                <a:tab pos="1614488" algn="l"/>
              </a:tabLst>
              <a:defRPr/>
            </a:pPr>
            <a:r>
              <a:rPr lang="it-IT" sz="2000" dirty="0">
                <a:latin typeface="+mj-lt"/>
              </a:rPr>
              <a:t>A) Frazione di natura </a:t>
            </a:r>
            <a:r>
              <a:rPr lang="it-IT" sz="2000" b="1" dirty="0" err="1">
                <a:latin typeface="+mj-lt"/>
              </a:rPr>
              <a:t>gliceridica</a:t>
            </a:r>
            <a:r>
              <a:rPr lang="it-IT" sz="2000" dirty="0">
                <a:latin typeface="+mj-lt"/>
              </a:rPr>
              <a:t> (90 - 99%)</a:t>
            </a:r>
          </a:p>
          <a:p>
            <a:pPr>
              <a:lnSpc>
                <a:spcPct val="70000"/>
              </a:lnSpc>
              <a:spcBef>
                <a:spcPct val="50000"/>
              </a:spcBef>
              <a:tabLst>
                <a:tab pos="290513" algn="l"/>
                <a:tab pos="1614488" algn="l"/>
              </a:tabLst>
              <a:defRPr/>
            </a:pPr>
            <a:r>
              <a:rPr lang="it-IT" sz="2000" dirty="0">
                <a:latin typeface="+mj-lt"/>
              </a:rPr>
              <a:t>	</a:t>
            </a:r>
            <a:r>
              <a:rPr lang="it-IT" sz="2000" dirty="0">
                <a:solidFill>
                  <a:srgbClr val="FF0000"/>
                </a:solidFill>
                <a:latin typeface="+mj-lt"/>
              </a:rPr>
              <a:t>Trigliceridi misti </a:t>
            </a:r>
            <a:r>
              <a:rPr lang="it-IT" sz="2000" dirty="0">
                <a:latin typeface="+mj-lt"/>
              </a:rPr>
              <a:t>(90 - 99%)</a:t>
            </a:r>
          </a:p>
          <a:p>
            <a:pPr>
              <a:lnSpc>
                <a:spcPct val="70000"/>
              </a:lnSpc>
              <a:spcBef>
                <a:spcPct val="50000"/>
              </a:spcBef>
              <a:tabLst>
                <a:tab pos="290513" algn="l"/>
                <a:tab pos="1614488" algn="l"/>
              </a:tabLst>
              <a:defRPr/>
            </a:pPr>
            <a:r>
              <a:rPr lang="it-IT" sz="2000" dirty="0">
                <a:latin typeface="+mj-lt"/>
              </a:rPr>
              <a:t>		Fosfolipidi (lecitine - tracce)</a:t>
            </a:r>
          </a:p>
          <a:p>
            <a:pPr>
              <a:lnSpc>
                <a:spcPct val="70000"/>
              </a:lnSpc>
              <a:spcBef>
                <a:spcPct val="50000"/>
              </a:spcBef>
              <a:tabLst>
                <a:tab pos="290513" algn="l"/>
                <a:tab pos="1614488" algn="l"/>
              </a:tabLst>
              <a:defRPr/>
            </a:pPr>
            <a:r>
              <a:rPr lang="it-IT" sz="2000" dirty="0">
                <a:latin typeface="+mj-lt"/>
              </a:rPr>
              <a:t>		</a:t>
            </a:r>
            <a:r>
              <a:rPr lang="it-IT" sz="2000" dirty="0" err="1">
                <a:latin typeface="+mj-lt"/>
              </a:rPr>
              <a:t>Digliceridi</a:t>
            </a:r>
            <a:r>
              <a:rPr lang="it-IT" sz="2000" dirty="0">
                <a:latin typeface="+mj-lt"/>
              </a:rPr>
              <a:t> (tracce / 4%)</a:t>
            </a:r>
          </a:p>
          <a:p>
            <a:pPr>
              <a:lnSpc>
                <a:spcPct val="70000"/>
              </a:lnSpc>
              <a:spcBef>
                <a:spcPct val="50000"/>
              </a:spcBef>
              <a:tabLst>
                <a:tab pos="290513" algn="l"/>
                <a:tab pos="1614488" algn="l"/>
              </a:tabLst>
              <a:defRPr/>
            </a:pPr>
            <a:r>
              <a:rPr lang="it-IT" sz="2000" dirty="0">
                <a:latin typeface="+mj-lt"/>
              </a:rPr>
              <a:t>		</a:t>
            </a:r>
            <a:r>
              <a:rPr lang="it-IT" sz="2000" dirty="0" err="1">
                <a:latin typeface="+mj-lt"/>
              </a:rPr>
              <a:t>Monogliceridi</a:t>
            </a:r>
            <a:r>
              <a:rPr lang="it-IT" sz="2000" dirty="0">
                <a:latin typeface="+mj-lt"/>
              </a:rPr>
              <a:t> (tracce / 1%)</a:t>
            </a:r>
          </a:p>
          <a:p>
            <a:pPr>
              <a:lnSpc>
                <a:spcPct val="70000"/>
              </a:lnSpc>
              <a:spcBef>
                <a:spcPct val="50000"/>
              </a:spcBef>
              <a:tabLst>
                <a:tab pos="290513" algn="l"/>
                <a:tab pos="1614488" algn="l"/>
              </a:tabLst>
              <a:defRPr/>
            </a:pPr>
            <a:r>
              <a:rPr lang="it-IT" sz="2000" dirty="0">
                <a:latin typeface="+mj-lt"/>
              </a:rPr>
              <a:t>	</a:t>
            </a:r>
            <a:r>
              <a:rPr lang="it-IT" sz="2000" dirty="0">
                <a:solidFill>
                  <a:srgbClr val="FF0000"/>
                </a:solidFill>
                <a:latin typeface="+mj-lt"/>
              </a:rPr>
              <a:t>Acidi grassi </a:t>
            </a:r>
            <a:r>
              <a:rPr lang="it-IT" sz="2000" dirty="0">
                <a:latin typeface="+mj-lt"/>
              </a:rPr>
              <a:t>(0,1 / 4% costituiscono l’acidità libera)</a:t>
            </a:r>
          </a:p>
          <a:p>
            <a:pPr>
              <a:lnSpc>
                <a:spcPct val="70000"/>
              </a:lnSpc>
              <a:spcBef>
                <a:spcPct val="50000"/>
              </a:spcBef>
              <a:tabLst>
                <a:tab pos="290513" algn="l"/>
                <a:tab pos="1614488" algn="l"/>
              </a:tabLst>
              <a:defRPr/>
            </a:pPr>
            <a:endParaRPr lang="it-IT" sz="2000" dirty="0">
              <a:latin typeface="+mj-lt"/>
            </a:endParaRPr>
          </a:p>
          <a:p>
            <a:pPr>
              <a:lnSpc>
                <a:spcPct val="70000"/>
              </a:lnSpc>
              <a:spcBef>
                <a:spcPct val="50000"/>
              </a:spcBef>
              <a:tabLst>
                <a:tab pos="290513" algn="l"/>
                <a:tab pos="1614488" algn="l"/>
              </a:tabLst>
              <a:defRPr/>
            </a:pPr>
            <a:r>
              <a:rPr lang="it-IT" sz="2000" dirty="0">
                <a:latin typeface="+mj-lt"/>
              </a:rPr>
              <a:t>B) Frazione di natura </a:t>
            </a:r>
            <a:r>
              <a:rPr lang="it-IT" sz="2000" b="1" dirty="0">
                <a:latin typeface="+mj-lt"/>
              </a:rPr>
              <a:t>non </a:t>
            </a:r>
            <a:r>
              <a:rPr lang="it-IT" sz="2000" b="1" dirty="0" err="1">
                <a:latin typeface="+mj-lt"/>
              </a:rPr>
              <a:t>gliceridica</a:t>
            </a:r>
            <a:r>
              <a:rPr lang="it-IT" sz="2000" b="1" dirty="0">
                <a:latin typeface="+mj-lt"/>
              </a:rPr>
              <a:t> </a:t>
            </a:r>
            <a:r>
              <a:rPr lang="it-IT" sz="2000" dirty="0">
                <a:latin typeface="+mj-lt"/>
              </a:rPr>
              <a:t>(0,5/ 4%)</a:t>
            </a:r>
          </a:p>
          <a:p>
            <a:pPr>
              <a:lnSpc>
                <a:spcPct val="70000"/>
              </a:lnSpc>
              <a:spcBef>
                <a:spcPct val="50000"/>
              </a:spcBef>
              <a:tabLst>
                <a:tab pos="290513" algn="l"/>
                <a:tab pos="1614488" algn="l"/>
              </a:tabLst>
              <a:defRPr/>
            </a:pPr>
            <a:r>
              <a:rPr lang="it-IT" sz="2000" dirty="0">
                <a:latin typeface="+mj-lt"/>
              </a:rPr>
              <a:t>(molto variabile in </a:t>
            </a:r>
            <a:r>
              <a:rPr lang="it-IT" sz="2000" dirty="0" err="1">
                <a:latin typeface="+mj-lt"/>
              </a:rPr>
              <a:t>fx</a:t>
            </a:r>
            <a:r>
              <a:rPr lang="it-IT" sz="2000" dirty="0">
                <a:latin typeface="+mj-lt"/>
              </a:rPr>
              <a:t> della provenienza, ne sono più ricchi gli oli vegetali) </a:t>
            </a:r>
          </a:p>
          <a:p>
            <a:pPr>
              <a:lnSpc>
                <a:spcPct val="70000"/>
              </a:lnSpc>
              <a:spcBef>
                <a:spcPct val="50000"/>
              </a:spcBef>
              <a:tabLst>
                <a:tab pos="290513" algn="l"/>
                <a:tab pos="1614488" algn="l"/>
              </a:tabLst>
              <a:defRPr/>
            </a:pPr>
            <a:r>
              <a:rPr lang="it-IT" sz="2000" dirty="0">
                <a:latin typeface="+mj-lt"/>
              </a:rPr>
              <a:t>		</a:t>
            </a:r>
            <a:r>
              <a:rPr lang="it-IT" sz="2000" dirty="0">
                <a:solidFill>
                  <a:srgbClr val="FF0000"/>
                </a:solidFill>
                <a:latin typeface="+mj-lt"/>
              </a:rPr>
              <a:t>Steroli</a:t>
            </a:r>
            <a:r>
              <a:rPr lang="it-IT" sz="2000" dirty="0">
                <a:solidFill>
                  <a:srgbClr val="00FF00"/>
                </a:solidFill>
                <a:latin typeface="+mj-lt"/>
              </a:rPr>
              <a:t> </a:t>
            </a:r>
            <a:r>
              <a:rPr lang="it-IT" sz="2000" dirty="0">
                <a:latin typeface="+mj-lt"/>
              </a:rPr>
              <a:t>(colesterolo-grassi animali, fitosteroli-grassi vegetali)</a:t>
            </a:r>
          </a:p>
          <a:p>
            <a:pPr>
              <a:lnSpc>
                <a:spcPct val="70000"/>
              </a:lnSpc>
              <a:spcBef>
                <a:spcPct val="50000"/>
              </a:spcBef>
              <a:tabLst>
                <a:tab pos="290513" algn="l"/>
                <a:tab pos="1614488" algn="l"/>
              </a:tabLst>
              <a:defRPr/>
            </a:pPr>
            <a:r>
              <a:rPr lang="it-IT" sz="2000" dirty="0">
                <a:latin typeface="+mj-lt"/>
              </a:rPr>
              <a:t>		Vitamina A e </a:t>
            </a:r>
            <a:r>
              <a:rPr lang="it-IT" sz="2000" dirty="0" err="1">
                <a:latin typeface="+mj-lt"/>
              </a:rPr>
              <a:t>E</a:t>
            </a:r>
            <a:endParaRPr lang="it-IT" sz="2000" dirty="0">
              <a:latin typeface="+mj-lt"/>
            </a:endParaRPr>
          </a:p>
          <a:p>
            <a:pPr>
              <a:lnSpc>
                <a:spcPct val="70000"/>
              </a:lnSpc>
              <a:spcBef>
                <a:spcPct val="50000"/>
              </a:spcBef>
              <a:tabLst>
                <a:tab pos="290513" algn="l"/>
                <a:tab pos="1614488" algn="l"/>
              </a:tabLst>
              <a:defRPr/>
            </a:pPr>
            <a:r>
              <a:rPr lang="it-IT" sz="2000" dirty="0">
                <a:latin typeface="+mj-lt"/>
              </a:rPr>
              <a:t>		Caroteni, </a:t>
            </a:r>
            <a:r>
              <a:rPr lang="it-IT" sz="2000" dirty="0" err="1">
                <a:latin typeface="+mj-lt"/>
              </a:rPr>
              <a:t>carotenoidi</a:t>
            </a:r>
            <a:r>
              <a:rPr lang="it-IT" sz="2000" dirty="0">
                <a:latin typeface="+mj-lt"/>
              </a:rPr>
              <a:t> e </a:t>
            </a:r>
            <a:r>
              <a:rPr lang="it-IT" sz="2000" dirty="0" err="1">
                <a:latin typeface="+mj-lt"/>
              </a:rPr>
              <a:t>clorofille</a:t>
            </a:r>
            <a:endParaRPr lang="it-IT" sz="2000" dirty="0">
              <a:latin typeface="+mj-lt"/>
            </a:endParaRPr>
          </a:p>
          <a:p>
            <a:pPr>
              <a:lnSpc>
                <a:spcPct val="70000"/>
              </a:lnSpc>
              <a:spcBef>
                <a:spcPct val="50000"/>
              </a:spcBef>
              <a:tabLst>
                <a:tab pos="290513" algn="l"/>
                <a:tab pos="1614488" algn="l"/>
              </a:tabLst>
              <a:defRPr/>
            </a:pPr>
            <a:r>
              <a:rPr lang="it-IT" sz="2000" dirty="0">
                <a:latin typeface="+mj-lt"/>
              </a:rPr>
              <a:t>		Sostanze fenoliche</a:t>
            </a:r>
          </a:p>
          <a:p>
            <a:pPr>
              <a:lnSpc>
                <a:spcPct val="70000"/>
              </a:lnSpc>
              <a:spcBef>
                <a:spcPct val="50000"/>
              </a:spcBef>
              <a:tabLst>
                <a:tab pos="290513" algn="l"/>
                <a:tab pos="1614488" algn="l"/>
              </a:tabLst>
              <a:defRPr/>
            </a:pPr>
            <a:r>
              <a:rPr lang="it-IT" sz="2000" dirty="0">
                <a:latin typeface="+mj-lt"/>
              </a:rPr>
              <a:t>		Componenti dell’aroma   </a:t>
            </a:r>
          </a:p>
          <a:p>
            <a:pPr>
              <a:lnSpc>
                <a:spcPct val="70000"/>
              </a:lnSpc>
              <a:spcBef>
                <a:spcPct val="50000"/>
              </a:spcBef>
              <a:tabLst>
                <a:tab pos="290513" algn="l"/>
                <a:tab pos="1614488" algn="l"/>
              </a:tabLst>
              <a:defRPr/>
            </a:pPr>
            <a:r>
              <a:rPr lang="it-IT" sz="1200" b="1" dirty="0">
                <a:solidFill>
                  <a:srgbClr val="FF0000"/>
                </a:solidFill>
                <a:latin typeface="+mj-lt"/>
              </a:rPr>
              <a:t>	NB: In rosso i composti che hanno un rilievo analitico</a:t>
            </a:r>
            <a:r>
              <a:rPr lang="it-IT" sz="2000" dirty="0">
                <a:solidFill>
                  <a:srgbClr val="FF0000"/>
                </a:solidFill>
                <a:latin typeface="+mj-lt"/>
              </a:rPr>
              <a:t>                                       </a:t>
            </a:r>
          </a:p>
        </p:txBody>
      </p:sp>
      <p:sp>
        <p:nvSpPr>
          <p:cNvPr id="5" name="Rettangolo 4"/>
          <p:cNvSpPr/>
          <p:nvPr/>
        </p:nvSpPr>
        <p:spPr>
          <a:xfrm>
            <a:off x="11280576" y="1147962"/>
            <a:ext cx="576064" cy="576064"/>
          </a:xfrm>
          <a:prstGeom prst="rect">
            <a:avLst/>
          </a:prstGeom>
          <a:solidFill>
            <a:srgbClr val="FF3300"/>
          </a:solidFill>
          <a:ln/>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it-IT" sz="2400" b="1" dirty="0">
                <a:solidFill>
                  <a:schemeClr val="bg1"/>
                </a:solidFill>
              </a:rPr>
              <a:t>U1</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7" end="7"/>
                                            </p:txEl>
                                          </p:spTgt>
                                        </p:tgtEl>
                                        <p:attrNameLst>
                                          <p:attrName>style.visibility</p:attrName>
                                        </p:attrNameLst>
                                      </p:cBhvr>
                                      <p:to>
                                        <p:strVal val="visible"/>
                                      </p:to>
                                    </p:set>
                                    <p:anim calcmode="lin" valueType="num">
                                      <p:cBhvr additive="base">
                                        <p:cTn id="7" dur="500" fill="hold"/>
                                        <p:tgtEl>
                                          <p:spTgt spid="8806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067">
                                            <p:txEl>
                                              <p:pRg st="8" end="8"/>
                                            </p:txEl>
                                          </p:spTgt>
                                        </p:tgtEl>
                                        <p:attrNameLst>
                                          <p:attrName>style.visibility</p:attrName>
                                        </p:attrNameLst>
                                      </p:cBhvr>
                                      <p:to>
                                        <p:strVal val="visible"/>
                                      </p:to>
                                    </p:set>
                                    <p:anim calcmode="lin" valueType="num">
                                      <p:cBhvr additive="base">
                                        <p:cTn id="11" dur="500" fill="hold"/>
                                        <p:tgtEl>
                                          <p:spTgt spid="8806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67">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8067">
                                            <p:txEl>
                                              <p:pRg st="9" end="9"/>
                                            </p:txEl>
                                          </p:spTgt>
                                        </p:tgtEl>
                                        <p:attrNameLst>
                                          <p:attrName>style.visibility</p:attrName>
                                        </p:attrNameLst>
                                      </p:cBhvr>
                                      <p:to>
                                        <p:strVal val="visible"/>
                                      </p:to>
                                    </p:set>
                                    <p:anim calcmode="lin" valueType="num">
                                      <p:cBhvr additive="base">
                                        <p:cTn id="15" dur="500" fill="hold"/>
                                        <p:tgtEl>
                                          <p:spTgt spid="88067">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067">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8067">
                                            <p:txEl>
                                              <p:pRg st="10" end="10"/>
                                            </p:txEl>
                                          </p:spTgt>
                                        </p:tgtEl>
                                        <p:attrNameLst>
                                          <p:attrName>style.visibility</p:attrName>
                                        </p:attrNameLst>
                                      </p:cBhvr>
                                      <p:to>
                                        <p:strVal val="visible"/>
                                      </p:to>
                                    </p:set>
                                    <p:anim calcmode="lin" valueType="num">
                                      <p:cBhvr additive="base">
                                        <p:cTn id="19" dur="500" fill="hold"/>
                                        <p:tgtEl>
                                          <p:spTgt spid="88067">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8067">
                                            <p:txEl>
                                              <p:pRg st="11" end="11"/>
                                            </p:txEl>
                                          </p:spTgt>
                                        </p:tgtEl>
                                        <p:attrNameLst>
                                          <p:attrName>style.visibility</p:attrName>
                                        </p:attrNameLst>
                                      </p:cBhvr>
                                      <p:to>
                                        <p:strVal val="visible"/>
                                      </p:to>
                                    </p:set>
                                    <p:anim calcmode="lin" valueType="num">
                                      <p:cBhvr additive="base">
                                        <p:cTn id="23" dur="500" fill="hold"/>
                                        <p:tgtEl>
                                          <p:spTgt spid="88067">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067">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8067">
                                            <p:txEl>
                                              <p:pRg st="12" end="12"/>
                                            </p:txEl>
                                          </p:spTgt>
                                        </p:tgtEl>
                                        <p:attrNameLst>
                                          <p:attrName>style.visibility</p:attrName>
                                        </p:attrNameLst>
                                      </p:cBhvr>
                                      <p:to>
                                        <p:strVal val="visible"/>
                                      </p:to>
                                    </p:set>
                                    <p:anim calcmode="lin" valueType="num">
                                      <p:cBhvr additive="base">
                                        <p:cTn id="27" dur="500" fill="hold"/>
                                        <p:tgtEl>
                                          <p:spTgt spid="88067">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8067">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8067">
                                            <p:txEl>
                                              <p:pRg st="13" end="13"/>
                                            </p:txEl>
                                          </p:spTgt>
                                        </p:tgtEl>
                                        <p:attrNameLst>
                                          <p:attrName>style.visibility</p:attrName>
                                        </p:attrNameLst>
                                      </p:cBhvr>
                                      <p:to>
                                        <p:strVal val="visible"/>
                                      </p:to>
                                    </p:set>
                                    <p:anim calcmode="lin" valueType="num">
                                      <p:cBhvr additive="base">
                                        <p:cTn id="31" dur="500" fill="hold"/>
                                        <p:tgtEl>
                                          <p:spTgt spid="88067">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13" end="1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8067">
                                            <p:txEl>
                                              <p:pRg st="14" end="14"/>
                                            </p:txEl>
                                          </p:spTgt>
                                        </p:tgtEl>
                                        <p:attrNameLst>
                                          <p:attrName>style.visibility</p:attrName>
                                        </p:attrNameLst>
                                      </p:cBhvr>
                                      <p:to>
                                        <p:strVal val="visible"/>
                                      </p:to>
                                    </p:set>
                                    <p:anim calcmode="lin" valueType="num">
                                      <p:cBhvr additive="base">
                                        <p:cTn id="35" dur="500" fill="hold"/>
                                        <p:tgtEl>
                                          <p:spTgt spid="88067">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806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30221_com_templateEN_Dr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20230221_com_templateEN_Drug</Template>
  <TotalTime>2953</TotalTime>
  <Words>4066</Words>
  <Application>Microsoft Office PowerPoint</Application>
  <PresentationFormat>Widescreen</PresentationFormat>
  <Paragraphs>542</Paragraphs>
  <Slides>82</Slides>
  <Notes>1</Notes>
  <HiddenSlides>2</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82</vt:i4>
      </vt:variant>
    </vt:vector>
  </HeadingPairs>
  <TitlesOfParts>
    <vt:vector size="89" baseType="lpstr">
      <vt:lpstr>Tahoma</vt:lpstr>
      <vt:lpstr>Arial</vt:lpstr>
      <vt:lpstr>Calibri</vt:lpstr>
      <vt:lpstr>Wingdings</vt:lpstr>
      <vt:lpstr>Symbol</vt:lpstr>
      <vt:lpstr>20230221_com_templateEN_Drug</vt:lpstr>
      <vt:lpstr>MDLDrawObject Class</vt:lpstr>
      <vt:lpstr>OLI e GRASSI ALIMENTARI</vt:lpstr>
      <vt:lpstr>Presentazione standard di PowerPoint</vt:lpstr>
      <vt:lpstr>Presentazione standard di PowerPoint</vt:lpstr>
      <vt:lpstr>PRODUZIONE MONDIALE DI GRASSI ALIMENTARI</vt:lpstr>
      <vt:lpstr>Presentazione standard di PowerPoint</vt:lpstr>
      <vt:lpstr>Presentazione standard di PowerPoint</vt:lpstr>
      <vt:lpstr>Presentazione standard di PowerPoint</vt:lpstr>
      <vt:lpstr>FONTI VEGETALI ED ANIMALI DI GRASSI ALIMENTARI</vt:lpstr>
      <vt:lpstr>COMPOSIZIONE MEDIA DI UN GRASSO ALIMENTARE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CARATTERISTICHE CHIMICHE E FUNZIONALI </vt:lpstr>
      <vt:lpstr>Presentazione standard di PowerPoint</vt:lpstr>
      <vt:lpstr>CARATTERISTICHE CHIMICHE E FUNZIONALI </vt:lpstr>
      <vt:lpstr>Presentazione standard di PowerPoint</vt:lpstr>
      <vt:lpstr>NOMENCLATURA </vt:lpstr>
      <vt:lpstr>NOMENCLATURA </vt:lpstr>
      <vt:lpstr>NOMENCLATURA </vt:lpstr>
      <vt:lpstr>ACIDI GRASSI SOSTITUITI</vt:lpstr>
      <vt:lpstr>Presentazione standard di PowerPoint</vt:lpstr>
      <vt:lpstr>AC. GRASSI - PROPRIETA' CHIMICO-FISICHE </vt:lpstr>
      <vt:lpstr>AC. GRASSI - AROMA E GUSTO </vt:lpstr>
      <vt:lpstr>Presentazione standard di PowerPoint</vt:lpstr>
      <vt:lpstr>GLICERIDI (TAG DAG)</vt:lpstr>
      <vt:lpstr>Presentazione standard di PowerPoint</vt:lpstr>
      <vt:lpstr>Presentazione standard di PowerPoint</vt:lpstr>
      <vt:lpstr>GLICERIDI Proprietà chimico fisiche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REAZIONI A CARICO DELLA FRAZIONE LIPIDICA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 </vt:lpstr>
      <vt:lpstr>Irrancidimento ossidativo</vt:lpstr>
      <vt:lpstr>Irrancidimento ossidativo</vt:lpstr>
      <vt:lpstr>Irrancidimento ossidativo</vt:lpstr>
      <vt:lpstr>Irrancidimento ossidativo</vt:lpstr>
      <vt:lpstr>Irrancidimento ossidativo</vt:lpstr>
      <vt:lpstr>Irrancidimento ossidativo</vt:lpstr>
      <vt:lpstr>Irrancidimento ossidativo</vt:lpstr>
      <vt:lpstr>Irrancidimento ossidativo</vt:lpstr>
      <vt:lpstr>Irrancidimento idrolitico</vt:lpstr>
      <vt:lpstr>Presentazione standard di PowerPoint</vt:lpstr>
      <vt:lpstr>Presentazione standard di PowerPoint</vt:lpstr>
      <vt:lpstr>Modificazioni indotte dal calore deep-frying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Torino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LIPIDI</dc:title>
  <dc:creator>Scienza e Tecnologia del Farmaco</dc:creator>
  <cp:lastModifiedBy>CORDERO</cp:lastModifiedBy>
  <cp:revision>504</cp:revision>
  <dcterms:created xsi:type="dcterms:W3CDTF">2008-03-05T10:05:51Z</dcterms:created>
  <dcterms:modified xsi:type="dcterms:W3CDTF">2024-02-21T15:05:09Z</dcterms:modified>
</cp:coreProperties>
</file>