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5.xml" ContentType="application/vnd.openxmlformats-officedocument.presentationml.comments+xml"/>
  <Override PartName="/ppt/notesSlides/notesSlide13.xml" ContentType="application/vnd.openxmlformats-officedocument.presentationml.notesSlide+xml"/>
  <Override PartName="/ppt/comments/comment6.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7.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30"/>
  </p:notesMasterIdLst>
  <p:sldIdLst>
    <p:sldId id="329" r:id="rId2"/>
    <p:sldId id="396" r:id="rId3"/>
    <p:sldId id="330" r:id="rId4"/>
    <p:sldId id="403" r:id="rId5"/>
    <p:sldId id="432" r:id="rId6"/>
    <p:sldId id="433" r:id="rId7"/>
    <p:sldId id="423" r:id="rId8"/>
    <p:sldId id="434" r:id="rId9"/>
    <p:sldId id="453" r:id="rId10"/>
    <p:sldId id="454" r:id="rId11"/>
    <p:sldId id="415" r:id="rId12"/>
    <p:sldId id="435" r:id="rId13"/>
    <p:sldId id="256" r:id="rId14"/>
    <p:sldId id="855" r:id="rId15"/>
    <p:sldId id="258" r:id="rId16"/>
    <p:sldId id="436" r:id="rId17"/>
    <p:sldId id="856" r:id="rId18"/>
    <p:sldId id="259" r:id="rId19"/>
    <p:sldId id="348" r:id="rId20"/>
    <p:sldId id="397" r:id="rId21"/>
    <p:sldId id="399" r:id="rId22"/>
    <p:sldId id="398" r:id="rId23"/>
    <p:sldId id="853" r:id="rId24"/>
    <p:sldId id="269" r:id="rId25"/>
    <p:sldId id="420" r:id="rId26"/>
    <p:sldId id="419" r:id="rId27"/>
    <p:sldId id="444" r:id="rId28"/>
    <p:sldId id="443" r:id="rId29"/>
    <p:sldId id="271" r:id="rId30"/>
    <p:sldId id="426" r:id="rId31"/>
    <p:sldId id="339" r:id="rId32"/>
    <p:sldId id="442" r:id="rId33"/>
    <p:sldId id="501" r:id="rId34"/>
    <p:sldId id="441" r:id="rId35"/>
    <p:sldId id="445" r:id="rId36"/>
    <p:sldId id="273" r:id="rId37"/>
    <p:sldId id="446" r:id="rId38"/>
    <p:sldId id="277" r:id="rId39"/>
    <p:sldId id="343" r:id="rId40"/>
    <p:sldId id="447" r:id="rId41"/>
    <p:sldId id="278" r:id="rId42"/>
    <p:sldId id="344" r:id="rId43"/>
    <p:sldId id="448" r:id="rId44"/>
    <p:sldId id="449" r:id="rId45"/>
    <p:sldId id="450" r:id="rId46"/>
    <p:sldId id="280" r:id="rId47"/>
    <p:sldId id="854" r:id="rId48"/>
    <p:sldId id="451" r:id="rId49"/>
    <p:sldId id="345" r:id="rId50"/>
    <p:sldId id="455" r:id="rId51"/>
    <p:sldId id="452" r:id="rId52"/>
    <p:sldId id="858" r:id="rId53"/>
    <p:sldId id="281" r:id="rId54"/>
    <p:sldId id="282" r:id="rId55"/>
    <p:sldId id="283" r:id="rId56"/>
    <p:sldId id="347" r:id="rId57"/>
    <p:sldId id="857" r:id="rId58"/>
    <p:sldId id="427" r:id="rId59"/>
    <p:sldId id="431" r:id="rId60"/>
    <p:sldId id="490" r:id="rId61"/>
    <p:sldId id="491" r:id="rId62"/>
    <p:sldId id="284" r:id="rId63"/>
    <p:sldId id="460" r:id="rId64"/>
    <p:sldId id="461" r:id="rId65"/>
    <p:sldId id="462" r:id="rId66"/>
    <p:sldId id="463" r:id="rId67"/>
    <p:sldId id="464" r:id="rId68"/>
    <p:sldId id="492" r:id="rId69"/>
    <p:sldId id="466" r:id="rId70"/>
    <p:sldId id="467" r:id="rId71"/>
    <p:sldId id="352" r:id="rId72"/>
    <p:sldId id="468" r:id="rId73"/>
    <p:sldId id="469" r:id="rId74"/>
    <p:sldId id="326" r:id="rId75"/>
    <p:sldId id="493" r:id="rId76"/>
    <p:sldId id="354" r:id="rId77"/>
    <p:sldId id="457" r:id="rId78"/>
    <p:sldId id="381" r:id="rId79"/>
    <p:sldId id="357" r:id="rId80"/>
    <p:sldId id="494" r:id="rId81"/>
    <p:sldId id="400" r:id="rId82"/>
    <p:sldId id="359" r:id="rId83"/>
    <p:sldId id="360" r:id="rId84"/>
    <p:sldId id="495" r:id="rId85"/>
    <p:sldId id="421" r:id="rId86"/>
    <p:sldId id="496" r:id="rId87"/>
    <p:sldId id="481" r:id="rId88"/>
    <p:sldId id="476" r:id="rId89"/>
    <p:sldId id="477" r:id="rId90"/>
    <p:sldId id="478" r:id="rId91"/>
    <p:sldId id="479" r:id="rId92"/>
    <p:sldId id="482" r:id="rId93"/>
    <p:sldId id="474" r:id="rId94"/>
    <p:sldId id="362" r:id="rId95"/>
    <p:sldId id="363" r:id="rId96"/>
    <p:sldId id="387" r:id="rId97"/>
    <p:sldId id="485" r:id="rId98"/>
    <p:sldId id="424" r:id="rId99"/>
    <p:sldId id="509" r:id="rId100"/>
    <p:sldId id="389" r:id="rId101"/>
    <p:sldId id="488" r:id="rId102"/>
    <p:sldId id="486" r:id="rId103"/>
    <p:sldId id="487" r:id="rId104"/>
    <p:sldId id="489" r:id="rId105"/>
    <p:sldId id="483" r:id="rId106"/>
    <p:sldId id="497" r:id="rId107"/>
    <p:sldId id="498" r:id="rId108"/>
    <p:sldId id="484" r:id="rId109"/>
    <p:sldId id="852" r:id="rId110"/>
    <p:sldId id="499" r:id="rId111"/>
    <p:sldId id="374" r:id="rId112"/>
    <p:sldId id="375" r:id="rId113"/>
    <p:sldId id="500" r:id="rId114"/>
    <p:sldId id="377" r:id="rId115"/>
    <p:sldId id="378" r:id="rId116"/>
    <p:sldId id="503" r:id="rId117"/>
    <p:sldId id="504" r:id="rId118"/>
    <p:sldId id="508" r:id="rId119"/>
    <p:sldId id="505" r:id="rId120"/>
    <p:sldId id="502" r:id="rId121"/>
    <p:sldId id="859" r:id="rId122"/>
    <p:sldId id="379" r:id="rId123"/>
    <p:sldId id="506" r:id="rId124"/>
    <p:sldId id="380" r:id="rId125"/>
    <p:sldId id="394" r:id="rId126"/>
    <p:sldId id="402" r:id="rId127"/>
    <p:sldId id="860" r:id="rId128"/>
    <p:sldId id="507" r:id="rId129"/>
  </p:sldIdLst>
  <p:sldSz cx="9144000" cy="6858000" type="screen4x3"/>
  <p:notesSz cx="9601200" cy="7315200"/>
  <p:defaultTextStyle>
    <a:defPPr>
      <a:defRPr lang="it-IT"/>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78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p chim ifm" initials="dci" lastIdx="1" clrIdx="0"/>
  <p:cmAuthor id="2" name="glob" initials="GB" lastIdx="5" clrIdx="1"/>
  <p:cmAuthor id="3" name="GB" initials="G" lastIdx="17" clrIdx="2"/>
  <p:cmAuthor id="4" name="Andrea" initials="A" lastIdx="9" clrIdx="3"/>
  <p:cmAuthor id="5" name="gloria berlier" initials="gb" lastIdx="1"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889B"/>
    <a:srgbClr val="FF3300"/>
    <a:srgbClr val="FC88AC"/>
    <a:srgbClr val="FF6600"/>
    <a:srgbClr val="0066FF"/>
    <a:srgbClr val="FFFF00"/>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2175" autoAdjust="0"/>
  </p:normalViewPr>
  <p:slideViewPr>
    <p:cSldViewPr snapToObjects="1">
      <p:cViewPr varScale="1">
        <p:scale>
          <a:sx n="84" d="100"/>
          <a:sy n="84" d="100"/>
        </p:scale>
        <p:origin x="1166" y="72"/>
      </p:cViewPr>
      <p:guideLst>
        <p:guide orient="horz" pos="2205"/>
        <p:guide pos="2789"/>
      </p:guideLst>
    </p:cSldViewPr>
  </p:slideViewPr>
  <p:outlineViewPr>
    <p:cViewPr>
      <p:scale>
        <a:sx n="50" d="100"/>
        <a:sy n="50"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1719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slide" Target="slides/slide54.xml"/><Relationship Id="rId1" Type="http://schemas.openxmlformats.org/officeDocument/2006/relationships/slide" Target="slides/slide4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0-10-05T22:23:03.953" idx="2">
    <p:pos x="2698" y="1089"/>
    <p:text>Deve esistere una proprietà che assicura loro di essere in reciproco equilibrio termico.
</p:text>
  </p:cm>
</p:cmLst>
</file>

<file path=ppt/comments/comment2.xml><?xml version="1.0" encoding="utf-8"?>
<p:cmLst xmlns:a="http://schemas.openxmlformats.org/drawingml/2006/main" xmlns:r="http://schemas.openxmlformats.org/officeDocument/2006/relationships" xmlns:p="http://schemas.openxmlformats.org/presentationml/2006/main">
  <p:cm authorId="4" dt="2009-03-01T18:16:19.633" idx="6">
    <p:pos x="4123" y="3489"/>
    <p:text>273.16 è la T0, temperatura normale in gradi Kelvin</p:text>
  </p:cm>
  <p:cm authorId="4" dt="2009-03-01T18:17:09.427" idx="5">
    <p:pos x="4050" y="2725"/>
    <p:text>moltiplico membro a membro per P0 la legge di Charles</p:text>
  </p:cm>
  <p:cm authorId="4" dt="2009-03-01T18:18:28.707" idx="7">
    <p:pos x="5294" y="464"/>
    <p:text>0°C e 1 atm</p:text>
  </p:cm>
  <p:cm authorId="3" dt="2010-02-22T18:11:05.390" idx="9">
    <p:pos x="4109" y="2010"/>
    <p:text>quindi varierà il volume</p:text>
  </p:cm>
</p:cmLst>
</file>

<file path=ppt/comments/comment3.xml><?xml version="1.0" encoding="utf-8"?>
<p:cmLst xmlns:a="http://schemas.openxmlformats.org/drawingml/2006/main" xmlns:r="http://schemas.openxmlformats.org/officeDocument/2006/relationships" xmlns:p="http://schemas.openxmlformats.org/presentationml/2006/main">
  <p:cm authorId="4" dt="2009-03-01T18:22:44.734" idx="8">
    <p:pos x="3741" y="805"/>
    <p:text>avrò quindi una nuova coppia di valori P e V</p:text>
  </p:cm>
  <p:cm authorId="4" dt="2009-03-01T18:24:22.842" idx="9">
    <p:pos x="5267" y="2551"/>
    <p:text>perchè sono P0 1 atm, V0 =22.4141 l, T0= 0°C</p:text>
  </p:cm>
  <p:cm authorId="3" dt="2010-02-22T18:11:32.796" idx="10">
    <p:pos x="3703" y="227"/>
    <p:text>anche in questo caso varia il volume</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10-02-22T19:03:07.984" idx="17">
    <p:pos x="5285" y="1123"/>
    <p:text>non è necessario preoccuparsi né delle proprietà delle molecole né del valore della loro massa.</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11-09-30T15:11:10.828" idx="4">
    <p:pos x="5135" y="1332"/>
    <p:text>(velocità con cui la quantità di moto varia nel tempo )
</p:text>
  </p:cm>
  <p:cm authorId="2" dt="2011-09-30T15:15:57.125" idx="5">
    <p:pos x="4171" y="2101"/>
    <p:text>passo da una molecola a N molecole sommando le variazioni di quantitàdi moto delle singole molecole</p:text>
  </p:cm>
</p:cmLst>
</file>

<file path=ppt/comments/comment6.xml><?xml version="1.0" encoding="utf-8"?>
<p:cmLst xmlns:a="http://schemas.openxmlformats.org/drawingml/2006/main" xmlns:r="http://schemas.openxmlformats.org/officeDocument/2006/relationships" xmlns:p="http://schemas.openxmlformats.org/presentationml/2006/main">
  <p:cm authorId="3" dt="2010-02-22T18:37:51.234" idx="13">
    <p:pos x="4729" y="1267"/>
    <p:text>Le singole molecole hanno velocità diverse (frutto delle collisioni molecolari): si ha una distribuzione delle velocità
</p:text>
  </p:cm>
</p:cmLst>
</file>

<file path=ppt/comments/comment7.xml><?xml version="1.0" encoding="utf-8"?>
<p:cmLst xmlns:a="http://schemas.openxmlformats.org/drawingml/2006/main" xmlns:r="http://schemas.openxmlformats.org/officeDocument/2006/relationships" xmlns:p="http://schemas.openxmlformats.org/presentationml/2006/main">
  <p:cm authorId="5" dt="2020-09-25T10:34:42.675" idx="1">
    <p:pos x="10" y="10"/>
    <p:text/>
  </p:cm>
</p:cmLst>
</file>

<file path=ppt/comments/comment8.xml><?xml version="1.0" encoding="utf-8"?>
<p:cmLst xmlns:a="http://schemas.openxmlformats.org/drawingml/2006/main" xmlns:r="http://schemas.openxmlformats.org/officeDocument/2006/relationships" xmlns:p="http://schemas.openxmlformats.org/presentationml/2006/main">
  <p:cm authorId="3" dt="2009-03-05T23:10:48.234" idx="5">
    <p:pos x="3670" y="3045"/>
    <p:text>Il termine di covolume di Van der Waals non è interpretabile solo in termini di volume proprio delle particelle</p:text>
  </p:cm>
</p:cmLst>
</file>

<file path=ppt/comments/comment9.xml><?xml version="1.0" encoding="utf-8"?>
<p:cmLst xmlns:a="http://schemas.openxmlformats.org/drawingml/2006/main" xmlns:r="http://schemas.openxmlformats.org/officeDocument/2006/relationships" xmlns:p="http://schemas.openxmlformats.org/presentationml/2006/main">
  <p:cm authorId="3" dt="2009-03-05T23:12:52.625" idx="7">
    <p:pos x="5599" y="539"/>
    <p:text>aumenta regolarmente al diminuire della distanza 
tende ad annullarsi molto più lentamente del contributo repulsivo, per distanze elevate.
</p:tex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6T07:49:36.951"/>
    </inkml:context>
    <inkml:brush xml:id="br0">
      <inkml:brushProperty name="width" value="0.05" units="cm"/>
      <inkml:brushProperty name="height" value="0.05" units="cm"/>
    </inkml:brush>
  </inkml:definitions>
  <inkml:trace contextRef="#ctx0" brushRef="#br0">1 78 476,'0'-17'1052,"0"0"-404,0 4-416,2 2-292,-2 2-236,0 3-192,0 2-172,0 4-148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16T07:49:41.216"/>
    </inkml:context>
    <inkml:brush xml:id="br0">
      <inkml:brushProperty name="width" value="0.05" units="cm"/>
      <inkml:brushProperty name="height" value="0.05" units="cm"/>
    </inkml:brush>
  </inkml:definitions>
  <inkml:trace contextRef="#ctx0" brushRef="#br0">3 93 992,'-2'-10'1628,"2"-3"-136,2 2-500,1 2-611,1 1-446,1-1-307,-2 0-192,1 1-136,-1 1-116,-3 1-176,-3 4-92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D4E0912-BBCF-4D46-BF99-24E2B4F1D385}"/>
              </a:ext>
            </a:extLst>
          </p:cNvPr>
          <p:cNvSpPr>
            <a:spLocks noGrp="1" noChangeArrowheads="1"/>
          </p:cNvSpPr>
          <p:nvPr>
            <p:ph type="hdr" sz="quarter"/>
          </p:nvPr>
        </p:nvSpPr>
        <p:spPr bwMode="auto">
          <a:xfrm>
            <a:off x="0" y="0"/>
            <a:ext cx="415925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Times New Roman" pitchFamily="18" charset="0"/>
              </a:defRPr>
            </a:lvl1pPr>
          </a:lstStyle>
          <a:p>
            <a:pPr>
              <a:defRPr/>
            </a:pPr>
            <a:endParaRPr lang="it-IT"/>
          </a:p>
        </p:txBody>
      </p:sp>
      <p:sp>
        <p:nvSpPr>
          <p:cNvPr id="3075" name="Rectangle 3">
            <a:extLst>
              <a:ext uri="{FF2B5EF4-FFF2-40B4-BE49-F238E27FC236}">
                <a16:creationId xmlns:a16="http://schemas.microsoft.com/office/drawing/2014/main" id="{B69C67D7-3AE2-4BE7-A6B0-EF15F18051E7}"/>
              </a:ext>
            </a:extLst>
          </p:cNvPr>
          <p:cNvSpPr>
            <a:spLocks noGrp="1" noChangeArrowheads="1"/>
          </p:cNvSpPr>
          <p:nvPr>
            <p:ph type="dt" idx="1"/>
          </p:nvPr>
        </p:nvSpPr>
        <p:spPr bwMode="auto">
          <a:xfrm>
            <a:off x="5441950" y="0"/>
            <a:ext cx="415925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it-IT"/>
          </a:p>
        </p:txBody>
      </p:sp>
      <p:sp>
        <p:nvSpPr>
          <p:cNvPr id="3076" name="Rectangle 4">
            <a:extLst>
              <a:ext uri="{FF2B5EF4-FFF2-40B4-BE49-F238E27FC236}">
                <a16:creationId xmlns:a16="http://schemas.microsoft.com/office/drawing/2014/main" id="{DFE133B0-AB90-43AF-81D7-7109EF7E2E58}"/>
              </a:ext>
            </a:extLst>
          </p:cNvPr>
          <p:cNvSpPr>
            <a:spLocks noGrp="1" noRot="1" noChangeAspect="1" noChangeArrowheads="1" noTextEdit="1"/>
          </p:cNvSpPr>
          <p:nvPr>
            <p:ph type="sldImg" idx="2"/>
          </p:nvPr>
        </p:nvSpPr>
        <p:spPr bwMode="auto">
          <a:xfrm>
            <a:off x="2973388" y="547688"/>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28195D7C-B671-4439-BB1E-241BFC781CA7}"/>
              </a:ext>
            </a:extLst>
          </p:cNvPr>
          <p:cNvSpPr>
            <a:spLocks noGrp="1" noChangeArrowheads="1"/>
          </p:cNvSpPr>
          <p:nvPr>
            <p:ph type="body" sz="quarter" idx="3"/>
          </p:nvPr>
        </p:nvSpPr>
        <p:spPr bwMode="auto">
          <a:xfrm>
            <a:off x="1279525" y="3473450"/>
            <a:ext cx="7042150" cy="3294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078" name="Rectangle 6">
            <a:extLst>
              <a:ext uri="{FF2B5EF4-FFF2-40B4-BE49-F238E27FC236}">
                <a16:creationId xmlns:a16="http://schemas.microsoft.com/office/drawing/2014/main" id="{8692DAF5-5714-4421-9BF0-8BCA8E0A85DD}"/>
              </a:ext>
            </a:extLst>
          </p:cNvPr>
          <p:cNvSpPr>
            <a:spLocks noGrp="1" noChangeArrowheads="1"/>
          </p:cNvSpPr>
          <p:nvPr>
            <p:ph type="ftr" sz="quarter" idx="4"/>
          </p:nvPr>
        </p:nvSpPr>
        <p:spPr bwMode="auto">
          <a:xfrm>
            <a:off x="0" y="6950075"/>
            <a:ext cx="4159250" cy="365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Times New Roman" pitchFamily="18" charset="0"/>
              </a:defRPr>
            </a:lvl1pPr>
          </a:lstStyle>
          <a:p>
            <a:pPr>
              <a:defRPr/>
            </a:pPr>
            <a:endParaRPr lang="it-IT"/>
          </a:p>
        </p:txBody>
      </p:sp>
      <p:sp>
        <p:nvSpPr>
          <p:cNvPr id="3079" name="Rectangle 7">
            <a:extLst>
              <a:ext uri="{FF2B5EF4-FFF2-40B4-BE49-F238E27FC236}">
                <a16:creationId xmlns:a16="http://schemas.microsoft.com/office/drawing/2014/main" id="{C30163A0-B314-446E-874A-FD0400F6C05D}"/>
              </a:ext>
            </a:extLst>
          </p:cNvPr>
          <p:cNvSpPr>
            <a:spLocks noGrp="1" noChangeArrowheads="1"/>
          </p:cNvSpPr>
          <p:nvPr>
            <p:ph type="sldNum" sz="quarter" idx="5"/>
          </p:nvPr>
        </p:nvSpPr>
        <p:spPr bwMode="auto">
          <a:xfrm>
            <a:off x="5441950" y="6950075"/>
            <a:ext cx="4159250" cy="365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1902CAF4-0D2D-404E-BA5E-1E04922DE272}"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immagine diapositiva 1">
            <a:extLst>
              <a:ext uri="{FF2B5EF4-FFF2-40B4-BE49-F238E27FC236}">
                <a16:creationId xmlns:a16="http://schemas.microsoft.com/office/drawing/2014/main" id="{7BBB315D-0CFE-4D1A-BC5F-86EC2425D86F}"/>
              </a:ext>
            </a:extLst>
          </p:cNvPr>
          <p:cNvSpPr>
            <a:spLocks noGrp="1" noRot="1" noChangeAspect="1" noChangeArrowheads="1" noTextEdit="1"/>
          </p:cNvSpPr>
          <p:nvPr>
            <p:ph type="sldImg"/>
          </p:nvPr>
        </p:nvSpPr>
        <p:spPr>
          <a:ln/>
        </p:spPr>
      </p:sp>
      <p:sp>
        <p:nvSpPr>
          <p:cNvPr id="5123" name="Segnaposto note 2">
            <a:extLst>
              <a:ext uri="{FF2B5EF4-FFF2-40B4-BE49-F238E27FC236}">
                <a16:creationId xmlns:a16="http://schemas.microsoft.com/office/drawing/2014/main" id="{50374B0E-7DCE-487A-B520-8CADB2A691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5124" name="Segnaposto numero diapositiva 3">
            <a:extLst>
              <a:ext uri="{FF2B5EF4-FFF2-40B4-BE49-F238E27FC236}">
                <a16:creationId xmlns:a16="http://schemas.microsoft.com/office/drawing/2014/main" id="{25B2BD71-6338-4C22-AEEB-711B6DFBCA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F235B35-3C0F-4922-ADDC-D7556EC09691}" type="slidenum">
              <a:rPr lang="it-IT" altLang="it-IT" smtClean="0">
                <a:latin typeface="Times New Roman" panose="02020603050405020304" pitchFamily="18" charset="0"/>
              </a:rPr>
              <a:pPr/>
              <a:t>1</a:t>
            </a:fld>
            <a:endParaRPr lang="it-IT" altLang="it-IT">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BC4E2A4A-5BBB-4C5A-9F85-38CE68A459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C14E5E-F04A-49F4-B6EB-A89CF3A161CA}" type="slidenum">
              <a:rPr lang="it-IT" altLang="it-IT" smtClean="0"/>
              <a:pPr>
                <a:spcBef>
                  <a:spcPct val="0"/>
                </a:spcBef>
              </a:pPr>
              <a:t>78</a:t>
            </a:fld>
            <a:endParaRPr lang="it-IT" altLang="it-IT"/>
          </a:p>
        </p:txBody>
      </p:sp>
      <p:sp>
        <p:nvSpPr>
          <p:cNvPr id="92163" name="Rectangle 2">
            <a:extLst>
              <a:ext uri="{FF2B5EF4-FFF2-40B4-BE49-F238E27FC236}">
                <a16:creationId xmlns:a16="http://schemas.microsoft.com/office/drawing/2014/main" id="{097BDE10-F2D6-4667-8E59-E79CA447A449}"/>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04816970-E1BF-445F-87AD-C6BF1D6452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125000"/>
              </a:lnSpc>
              <a:spcBef>
                <a:spcPct val="0"/>
              </a:spcBef>
              <a:spcAft>
                <a:spcPct val="25000"/>
              </a:spcAft>
            </a:pPr>
            <a:r>
              <a:rPr lang="it-IT" altLang="it-IT" b="1"/>
              <a:t>dal nome dello scienziato che ne riconobbe l’importanza teorica in termodinamica. </a:t>
            </a:r>
          </a:p>
          <a:p>
            <a:pPr eaLnBrk="1" hangingPunct="1"/>
            <a:endParaRPr lang="en-GB"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7AA5DD63-257E-40B5-859A-C961AE4550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3A37F7-7AE8-4568-879F-B17262216548}" type="slidenum">
              <a:rPr lang="it-IT" altLang="it-IT" smtClean="0"/>
              <a:pPr>
                <a:spcBef>
                  <a:spcPct val="0"/>
                </a:spcBef>
              </a:pPr>
              <a:t>95</a:t>
            </a:fld>
            <a:endParaRPr lang="it-IT" altLang="it-IT"/>
          </a:p>
        </p:txBody>
      </p:sp>
      <p:sp>
        <p:nvSpPr>
          <p:cNvPr id="110595" name="Rectangle 2">
            <a:extLst>
              <a:ext uri="{FF2B5EF4-FFF2-40B4-BE49-F238E27FC236}">
                <a16:creationId xmlns:a16="http://schemas.microsoft.com/office/drawing/2014/main" id="{A1F8416B-EA15-4D21-837A-E01323F7AA14}"/>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F62D6E8D-73C1-4FC3-856C-815C649C08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E cinetica:   trasferita da una molecola all’altra, col risultato che la prima rallenta e la seconda accelera (urti elastici)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immagine diapositiva 1">
            <a:extLst>
              <a:ext uri="{FF2B5EF4-FFF2-40B4-BE49-F238E27FC236}">
                <a16:creationId xmlns:a16="http://schemas.microsoft.com/office/drawing/2014/main" id="{2D38A577-1EFD-4A98-82CF-709C61D0A859}"/>
              </a:ext>
            </a:extLst>
          </p:cNvPr>
          <p:cNvSpPr>
            <a:spLocks noGrp="1" noRot="1" noChangeAspect="1" noChangeArrowheads="1" noTextEdit="1"/>
          </p:cNvSpPr>
          <p:nvPr>
            <p:ph type="sldImg"/>
          </p:nvPr>
        </p:nvSpPr>
        <p:spPr>
          <a:ln/>
        </p:spPr>
      </p:sp>
      <p:sp>
        <p:nvSpPr>
          <p:cNvPr id="114691" name="Segnaposto note 2">
            <a:extLst>
              <a:ext uri="{FF2B5EF4-FFF2-40B4-BE49-F238E27FC236}">
                <a16:creationId xmlns:a16="http://schemas.microsoft.com/office/drawing/2014/main" id="{F06A065D-714D-4E19-A381-37868D308F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14692" name="Segnaposto numero diapositiva 3">
            <a:extLst>
              <a:ext uri="{FF2B5EF4-FFF2-40B4-BE49-F238E27FC236}">
                <a16:creationId xmlns:a16="http://schemas.microsoft.com/office/drawing/2014/main" id="{07025F46-1C7E-4776-82D7-385E3B23EA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DF89C20-43D1-4804-A7C7-877CDAFC2926}" type="slidenum">
              <a:rPr lang="it-IT" altLang="it-IT" smtClean="0">
                <a:latin typeface="Times New Roman" panose="02020603050405020304" pitchFamily="18" charset="0"/>
              </a:rPr>
              <a:pPr/>
              <a:t>98</a:t>
            </a:fld>
            <a:endParaRPr lang="it-IT" altLang="it-IT">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1D89695B-018D-4FFB-9B80-FA29E5098E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6215F8-5944-4292-9D60-97F757BC786D}" type="slidenum">
              <a:rPr lang="it-IT" altLang="it-IT" smtClean="0"/>
              <a:pPr>
                <a:spcBef>
                  <a:spcPct val="0"/>
                </a:spcBef>
              </a:pPr>
              <a:t>105</a:t>
            </a:fld>
            <a:endParaRPr lang="it-IT" altLang="it-IT"/>
          </a:p>
        </p:txBody>
      </p:sp>
      <p:sp>
        <p:nvSpPr>
          <p:cNvPr id="122883" name="Rectangle 2">
            <a:extLst>
              <a:ext uri="{FF2B5EF4-FFF2-40B4-BE49-F238E27FC236}">
                <a16:creationId xmlns:a16="http://schemas.microsoft.com/office/drawing/2014/main" id="{A8FE547F-2DC8-445F-9569-B5439DBAA394}"/>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046A71AB-0431-4E7E-B4B9-E1C4FAF7DC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125000"/>
              </a:lnSpc>
              <a:spcBef>
                <a:spcPct val="0"/>
              </a:spcBef>
              <a:spcAft>
                <a:spcPct val="25000"/>
              </a:spcAft>
            </a:pPr>
            <a:r>
              <a:rPr lang="it-IT" altLang="it-IT" b="1"/>
              <a:t>In condizioni di bassa densità queste assunzioni sono vicine al vero.</a:t>
            </a:r>
          </a:p>
          <a:p>
            <a:pPr algn="just" eaLnBrk="1" hangingPunct="1">
              <a:spcBef>
                <a:spcPct val="50000"/>
              </a:spcBef>
            </a:pPr>
            <a:r>
              <a:rPr lang="it-IT" altLang="it-IT" b="1"/>
              <a:t>Le singole molecole hanno velocità diverse (frutto delle collisioni molecolari): si ha una </a:t>
            </a:r>
            <a:r>
              <a:rPr lang="it-IT" altLang="it-IT" b="1">
                <a:solidFill>
                  <a:srgbClr val="FF6600"/>
                </a:solidFill>
              </a:rPr>
              <a:t>distribuzione delle velocità</a:t>
            </a:r>
          </a:p>
          <a:p>
            <a:pPr algn="just" eaLnBrk="1" hangingPunct="1">
              <a:lnSpc>
                <a:spcPct val="125000"/>
              </a:lnSpc>
              <a:spcBef>
                <a:spcPct val="0"/>
              </a:spcBef>
              <a:spcAft>
                <a:spcPct val="25000"/>
              </a:spcAft>
            </a:pPr>
            <a:endParaRPr lang="it-IT" altLang="it-IT" b="1">
              <a:solidFill>
                <a:srgbClr val="0066FF"/>
              </a:solidFill>
            </a:endParaRPr>
          </a:p>
          <a:p>
            <a:pPr eaLnBrk="1" hangingPunct="1"/>
            <a:endParaRPr lang="en-GB"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egnaposto immagine diapositiva 1">
            <a:extLst>
              <a:ext uri="{FF2B5EF4-FFF2-40B4-BE49-F238E27FC236}">
                <a16:creationId xmlns:a16="http://schemas.microsoft.com/office/drawing/2014/main" id="{3E0B688C-D3A9-42E6-B092-AE152E014569}"/>
              </a:ext>
            </a:extLst>
          </p:cNvPr>
          <p:cNvSpPr>
            <a:spLocks noGrp="1" noRot="1" noChangeAspect="1" noChangeArrowheads="1" noTextEdit="1"/>
          </p:cNvSpPr>
          <p:nvPr>
            <p:ph type="sldImg"/>
          </p:nvPr>
        </p:nvSpPr>
        <p:spPr>
          <a:ln/>
        </p:spPr>
      </p:sp>
      <p:sp>
        <p:nvSpPr>
          <p:cNvPr id="132099" name="Segnaposto note 2">
            <a:extLst>
              <a:ext uri="{FF2B5EF4-FFF2-40B4-BE49-F238E27FC236}">
                <a16:creationId xmlns:a16="http://schemas.microsoft.com/office/drawing/2014/main" id="{AC09C4B9-89AE-4CC0-BE10-81A1C92E1A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32100" name="Segnaposto numero diapositiva 3">
            <a:extLst>
              <a:ext uri="{FF2B5EF4-FFF2-40B4-BE49-F238E27FC236}">
                <a16:creationId xmlns:a16="http://schemas.microsoft.com/office/drawing/2014/main" id="{A29D649E-B4E0-49E9-999E-57018C4601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D31B7D5-FC89-42E7-8118-7D7D19D2AB31}" type="slidenum">
              <a:rPr lang="it-IT" altLang="it-IT" smtClean="0">
                <a:latin typeface="Times New Roman" panose="02020603050405020304" pitchFamily="18" charset="0"/>
              </a:rPr>
              <a:pPr/>
              <a:t>113</a:t>
            </a:fld>
            <a:endParaRPr lang="it-IT" altLang="it-IT">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96A7B35A-5B89-4398-9A8A-B9F4CC1A64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0977AF0-74F8-446B-ACAE-AFFE0748EBA1}" type="slidenum">
              <a:rPr lang="it-IT" altLang="it-IT" smtClean="0"/>
              <a:pPr>
                <a:spcBef>
                  <a:spcPct val="0"/>
                </a:spcBef>
              </a:pPr>
              <a:t>114</a:t>
            </a:fld>
            <a:endParaRPr lang="it-IT" altLang="it-IT"/>
          </a:p>
        </p:txBody>
      </p:sp>
      <p:sp>
        <p:nvSpPr>
          <p:cNvPr id="134147" name="Rectangle 2">
            <a:extLst>
              <a:ext uri="{FF2B5EF4-FFF2-40B4-BE49-F238E27FC236}">
                <a16:creationId xmlns:a16="http://schemas.microsoft.com/office/drawing/2014/main" id="{30FB6FE4-2F80-45D8-84C6-F89BB25BAC77}"/>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9E868DD2-6D10-418A-8563-C5D8076D70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4C5D7232-EC38-4F6E-BEA4-FF4B6956AA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842153-B9A0-41D0-BB99-51E152E5C39C}" type="slidenum">
              <a:rPr lang="it-IT" altLang="it-IT" smtClean="0"/>
              <a:pPr>
                <a:spcBef>
                  <a:spcPct val="0"/>
                </a:spcBef>
              </a:pPr>
              <a:t>115</a:t>
            </a:fld>
            <a:endParaRPr lang="it-IT" altLang="it-IT"/>
          </a:p>
        </p:txBody>
      </p:sp>
      <p:sp>
        <p:nvSpPr>
          <p:cNvPr id="136195" name="Rectangle 2">
            <a:extLst>
              <a:ext uri="{FF2B5EF4-FFF2-40B4-BE49-F238E27FC236}">
                <a16:creationId xmlns:a16="http://schemas.microsoft.com/office/drawing/2014/main" id="{9A054812-689E-40DF-9612-08D201279AEF}"/>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104A0E9F-958A-4146-B50F-A299996FC2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(n° di molecole per unità di volume), Ogni molecola circostante esercita analoghi effetti sulle molecole che a loro volta la circondano.</a:t>
            </a:r>
          </a:p>
          <a:p>
            <a:pPr eaLnBrk="1" hangingPunct="1"/>
            <a:r>
              <a:rPr lang="it-IT" altLang="it-IT"/>
              <a:t>Forma dell’equazione derivata da considerazioni teoriche</a:t>
            </a:r>
          </a:p>
          <a:p>
            <a:pPr eaLnBrk="1" hangingPunct="1"/>
            <a:r>
              <a:rPr lang="it-IT" altLang="it-IT"/>
              <a:t>+ termini correttivi (a n2/V2 e b) da “aggiustamenti” empirici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8C36EAC1-5C96-49A4-8AF4-BAB4608F48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B83543-C0BF-4CB2-80D6-31EFB4A6B32B}" type="slidenum">
              <a:rPr lang="it-IT" altLang="it-IT" smtClean="0"/>
              <a:pPr>
                <a:spcBef>
                  <a:spcPct val="0"/>
                </a:spcBef>
              </a:pPr>
              <a:t>122</a:t>
            </a:fld>
            <a:endParaRPr lang="it-IT" altLang="it-IT"/>
          </a:p>
        </p:txBody>
      </p:sp>
      <p:sp>
        <p:nvSpPr>
          <p:cNvPr id="144387" name="Rectangle 2">
            <a:extLst>
              <a:ext uri="{FF2B5EF4-FFF2-40B4-BE49-F238E27FC236}">
                <a16:creationId xmlns:a16="http://schemas.microsoft.com/office/drawing/2014/main" id="{6E43668E-051F-4D94-AC14-1FC1C094444F}"/>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7E387FF7-92AC-4D79-9E84-7A2239ABF4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PV =cost ramo di iperbole equilatera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40010CBC-811A-4C53-81A4-DF68CF7457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90186C-91DA-441A-9FFF-0B0709FC0924}" type="slidenum">
              <a:rPr lang="it-IT" altLang="it-IT" smtClean="0"/>
              <a:pPr>
                <a:spcBef>
                  <a:spcPct val="0"/>
                </a:spcBef>
              </a:pPr>
              <a:t>124</a:t>
            </a:fld>
            <a:endParaRPr lang="it-IT" altLang="it-IT"/>
          </a:p>
        </p:txBody>
      </p:sp>
      <p:sp>
        <p:nvSpPr>
          <p:cNvPr id="147459" name="Rectangle 2">
            <a:extLst>
              <a:ext uri="{FF2B5EF4-FFF2-40B4-BE49-F238E27FC236}">
                <a16:creationId xmlns:a16="http://schemas.microsoft.com/office/drawing/2014/main" id="{1D2DF3B5-FC4C-4C5B-B4F6-B56D64929BB9}"/>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448BE1B7-D2CF-45D5-BF3B-2F03E57E10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Non si può assimilare la molecola, in una analogia macroscopica, ad una pallina metallica.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sz="1800" dirty="0">
                <a:effectLst/>
                <a:latin typeface="Segoe UI" panose="020B0502040204020203" pitchFamily="34" charset="0"/>
              </a:rPr>
              <a:t>Si potrebbe pensare che si tratti di una scienza che si occupa del trasferimento del calore da un corpo ad un altro. </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2800" dirty="0"/>
              <a:t>Gli inizi della rivoluzione </a:t>
            </a:r>
            <a:r>
              <a:rPr lang="it-IT" sz="2800" dirty="0" err="1"/>
              <a:t>industtriale</a:t>
            </a:r>
            <a:r>
              <a:rPr lang="it-IT" sz="2800" dirty="0"/>
              <a:t> sono collocabili in Inghilterra tra gli ultimi decenni del 18° e la prima metà del 19° secolo</a:t>
            </a:r>
            <a:endParaRPr lang="it-IT" sz="1800" dirty="0">
              <a:effectLst/>
              <a:latin typeface="Arial" panose="020B0604020202020204" pitchFamily="34" charset="0"/>
            </a:endParaRPr>
          </a:p>
          <a:p>
            <a:r>
              <a:rPr lang="it-IT" dirty="0"/>
              <a:t>serie di invenzioni nate tra il 1760 e il 1780 rinnovarono la tecnologia delle industrie imprimendole uno straordinario progresso: con semplici rudimenti scientifici, separatamente, furono costruiti nuovi telai meccanici, e J. Watt inventò e perfezionò la macchina a vapore.</a:t>
            </a:r>
          </a:p>
        </p:txBody>
      </p:sp>
      <p:sp>
        <p:nvSpPr>
          <p:cNvPr id="4" name="Segnaposto numero diapositiva 3"/>
          <p:cNvSpPr>
            <a:spLocks noGrp="1"/>
          </p:cNvSpPr>
          <p:nvPr>
            <p:ph type="sldNum" sz="quarter" idx="5"/>
          </p:nvPr>
        </p:nvSpPr>
        <p:spPr/>
        <p:txBody>
          <a:bodyPr/>
          <a:lstStyle/>
          <a:p>
            <a:pPr>
              <a:defRPr/>
            </a:pPr>
            <a:fld id="{1902CAF4-0D2D-404E-BA5E-1E04922DE272}" type="slidenum">
              <a:rPr lang="it-IT" altLang="it-IT" smtClean="0"/>
              <a:pPr>
                <a:defRPr/>
              </a:pPr>
              <a:t>7</a:t>
            </a:fld>
            <a:endParaRPr lang="it-IT" altLang="it-IT"/>
          </a:p>
        </p:txBody>
      </p:sp>
    </p:spTree>
    <p:extLst>
      <p:ext uri="{BB962C8B-B14F-4D97-AF65-F5344CB8AC3E}">
        <p14:creationId xmlns:p14="http://schemas.microsoft.com/office/powerpoint/2010/main" val="90692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6A086D6-91B3-479C-B099-66C93A3BF8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9647E5-7AAB-40AD-B3A9-31D01DF8A24C}" type="slidenum">
              <a:rPr lang="en-GB" altLang="it-IT" smtClean="0">
                <a:latin typeface="Arial" panose="020B0604020202020204" pitchFamily="34" charset="0"/>
              </a:rPr>
              <a:pPr>
                <a:spcBef>
                  <a:spcPct val="0"/>
                </a:spcBef>
              </a:pPr>
              <a:t>32</a:t>
            </a:fld>
            <a:endParaRPr lang="en-GB" altLang="it-IT">
              <a:latin typeface="Arial" panose="020B0604020202020204" pitchFamily="34" charset="0"/>
            </a:endParaRPr>
          </a:p>
        </p:txBody>
      </p:sp>
      <p:sp>
        <p:nvSpPr>
          <p:cNvPr id="37891" name="Rectangle 2">
            <a:extLst>
              <a:ext uri="{FF2B5EF4-FFF2-40B4-BE49-F238E27FC236}">
                <a16:creationId xmlns:a16="http://schemas.microsoft.com/office/drawing/2014/main" id="{13A32641-F54E-490A-BA79-F03DC1BD7313}"/>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A0FE2235-EFA0-42E2-8EFC-298979FC8F74}"/>
              </a:ext>
            </a:extLst>
          </p:cNvPr>
          <p:cNvSpPr>
            <a:spLocks noGrp="1" noChangeArrowheads="1"/>
          </p:cNvSpPr>
          <p:nvPr>
            <p:ph type="body" idx="1"/>
          </p:nvPr>
        </p:nvSpPr>
        <p:spPr>
          <a:xfrm>
            <a:off x="946150" y="48625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z="1800">
                <a:latin typeface="Segoe UI" panose="020B0502040204020203" pitchFamily="34" charset="0"/>
              </a:rPr>
              <a:t>(reazioni chimiche o spostamenti di materia come diffusioni o soluzioni</a:t>
            </a:r>
            <a:endParaRPr lang="it-IT" altLang="it-IT" sz="1800">
              <a:latin typeface="Arial" panose="020B0604020202020204" pitchFamily="34" charset="0"/>
            </a:endParaRPr>
          </a:p>
          <a:p>
            <a:pPr eaLnBrk="1" hangingPunct="1"/>
            <a:endParaRPr lang="en-US" altLang="it-IT">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E3B0D25-ECAF-4518-A0DF-AE4322E8C1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94E963-8218-48D2-9FD5-8AEA7045EFFC}" type="slidenum">
              <a:rPr lang="it-IT" altLang="it-IT" smtClean="0"/>
              <a:pPr>
                <a:spcBef>
                  <a:spcPct val="0"/>
                </a:spcBef>
              </a:pPr>
              <a:t>46</a:t>
            </a:fld>
            <a:endParaRPr lang="it-IT" altLang="it-IT"/>
          </a:p>
        </p:txBody>
      </p:sp>
      <p:sp>
        <p:nvSpPr>
          <p:cNvPr id="54275" name="Rectangle 2">
            <a:extLst>
              <a:ext uri="{FF2B5EF4-FFF2-40B4-BE49-F238E27FC236}">
                <a16:creationId xmlns:a16="http://schemas.microsoft.com/office/drawing/2014/main" id="{5784DB53-D6DD-4E0C-8585-6305E62D1C2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A0B1D926-D779-4D5B-BC69-77ED3E2B62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r>
              <a:rPr lang="it-IT" altLang="it-IT" b="1"/>
              <a:t>Accetto che: “</a:t>
            </a:r>
            <a:r>
              <a:rPr lang="it-IT" altLang="it-IT" b="1">
                <a:solidFill>
                  <a:srgbClr val="0066FF"/>
                </a:solidFill>
              </a:rPr>
              <a:t>due sistemi sono in equilibrio termico</a:t>
            </a:r>
            <a:r>
              <a:rPr lang="it-IT" altLang="it-IT" b="1"/>
              <a:t>” significa che, se i due sistemi fossero messi in contatto fra loro, troveremmo </a:t>
            </a:r>
            <a:r>
              <a:rPr lang="it-IT" altLang="it-IT" b="1">
                <a:solidFill>
                  <a:srgbClr val="0066FF"/>
                </a:solidFill>
              </a:rPr>
              <a:t>l’intero sistema in equilibrio termico</a:t>
            </a:r>
            <a:r>
              <a:rPr lang="it-IT" altLang="it-IT" b="1"/>
              <a:t>…</a:t>
            </a:r>
          </a:p>
          <a:p>
            <a:pPr eaLnBrk="1" hangingPunct="1"/>
            <a:endParaRPr lang="en-GB"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a:extLst>
              <a:ext uri="{FF2B5EF4-FFF2-40B4-BE49-F238E27FC236}">
                <a16:creationId xmlns:a16="http://schemas.microsoft.com/office/drawing/2014/main" id="{C5FFB7E9-2580-4E67-B893-25C4BFBA6DA9}"/>
              </a:ext>
            </a:extLst>
          </p:cNvPr>
          <p:cNvSpPr>
            <a:spLocks noGrp="1" noRot="1" noChangeAspect="1" noChangeArrowheads="1" noTextEdit="1"/>
          </p:cNvSpPr>
          <p:nvPr>
            <p:ph type="sldImg"/>
          </p:nvPr>
        </p:nvSpPr>
        <p:spPr>
          <a:ln/>
        </p:spPr>
      </p:sp>
      <p:sp>
        <p:nvSpPr>
          <p:cNvPr id="64515" name="Segnaposto note 2">
            <a:extLst>
              <a:ext uri="{FF2B5EF4-FFF2-40B4-BE49-F238E27FC236}">
                <a16:creationId xmlns:a16="http://schemas.microsoft.com/office/drawing/2014/main" id="{84701DE1-7CA7-4A63-BC46-D9680F5CA5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Fahrenheit: 0 con una miscela di acqua/ghiaccio e sale, 100 alla sua temperatura corporea..</a:t>
            </a:r>
            <a:endParaRPr lang="en-US" altLang="it-IT"/>
          </a:p>
        </p:txBody>
      </p:sp>
      <p:sp>
        <p:nvSpPr>
          <p:cNvPr id="64516" name="Segnaposto numero diapositiva 3">
            <a:extLst>
              <a:ext uri="{FF2B5EF4-FFF2-40B4-BE49-F238E27FC236}">
                <a16:creationId xmlns:a16="http://schemas.microsoft.com/office/drawing/2014/main" id="{9C95CFA4-2264-4920-B0FE-F1D48A7B20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215233-F012-4288-9926-4985D1F21724}" type="slidenum">
              <a:rPr lang="it-IT" altLang="it-IT" smtClean="0"/>
              <a:pPr>
                <a:spcBef>
                  <a:spcPct val="0"/>
                </a:spcBef>
              </a:pPr>
              <a:t>56</a:t>
            </a:fld>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a:extLst>
              <a:ext uri="{FF2B5EF4-FFF2-40B4-BE49-F238E27FC236}">
                <a16:creationId xmlns:a16="http://schemas.microsoft.com/office/drawing/2014/main" id="{FA6C837F-703B-462F-BA11-798C68AEEA4C}"/>
              </a:ext>
            </a:extLst>
          </p:cNvPr>
          <p:cNvSpPr>
            <a:spLocks noGrp="1" noRot="1" noChangeAspect="1" noChangeArrowheads="1" noTextEdit="1"/>
          </p:cNvSpPr>
          <p:nvPr>
            <p:ph type="sldImg"/>
          </p:nvPr>
        </p:nvSpPr>
        <p:spPr>
          <a:ln/>
        </p:spPr>
      </p:sp>
      <p:sp>
        <p:nvSpPr>
          <p:cNvPr id="67587" name="Segnaposto note 2">
            <a:extLst>
              <a:ext uri="{FF2B5EF4-FFF2-40B4-BE49-F238E27FC236}">
                <a16:creationId xmlns:a16="http://schemas.microsoft.com/office/drawing/2014/main" id="{29DDA810-A857-4CF9-9BBE-9B8DD0FD28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
        <p:nvSpPr>
          <p:cNvPr id="67588" name="Segnaposto numero diapositiva 3">
            <a:extLst>
              <a:ext uri="{FF2B5EF4-FFF2-40B4-BE49-F238E27FC236}">
                <a16:creationId xmlns:a16="http://schemas.microsoft.com/office/drawing/2014/main" id="{A870256B-59D3-4C3B-B885-F004F467C6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BD2C69-18F4-4B7C-968A-58D91EEBBBBA}" type="slidenum">
              <a:rPr lang="it-IT" altLang="it-IT" smtClean="0"/>
              <a:pPr>
                <a:spcBef>
                  <a:spcPct val="0"/>
                </a:spcBef>
              </a:pPr>
              <a:t>58</a:t>
            </a:fld>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a:extLst>
              <a:ext uri="{FF2B5EF4-FFF2-40B4-BE49-F238E27FC236}">
                <a16:creationId xmlns:a16="http://schemas.microsoft.com/office/drawing/2014/main" id="{3A6E06C4-1723-4F81-9069-3B136579B991}"/>
              </a:ext>
            </a:extLst>
          </p:cNvPr>
          <p:cNvSpPr>
            <a:spLocks noGrp="1" noRot="1" noChangeAspect="1" noChangeArrowheads="1" noTextEdit="1"/>
          </p:cNvSpPr>
          <p:nvPr>
            <p:ph type="sldImg"/>
          </p:nvPr>
        </p:nvSpPr>
        <p:spPr>
          <a:ln/>
        </p:spPr>
      </p:sp>
      <p:sp>
        <p:nvSpPr>
          <p:cNvPr id="69635" name="Segnaposto note 2">
            <a:extLst>
              <a:ext uri="{FF2B5EF4-FFF2-40B4-BE49-F238E27FC236}">
                <a16:creationId xmlns:a16="http://schemas.microsoft.com/office/drawing/2014/main" id="{7CD85161-48CC-4310-9756-EA940DF89B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
        <p:nvSpPr>
          <p:cNvPr id="69636" name="Segnaposto numero diapositiva 3">
            <a:extLst>
              <a:ext uri="{FF2B5EF4-FFF2-40B4-BE49-F238E27FC236}">
                <a16:creationId xmlns:a16="http://schemas.microsoft.com/office/drawing/2014/main" id="{11368250-D774-4F3D-8DF6-1B0D7E2E0D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3603A0-5CC7-4852-A11B-F1F64ED52D27}" type="slidenum">
              <a:rPr lang="it-IT" altLang="it-IT" smtClean="0"/>
              <a:pPr>
                <a:spcBef>
                  <a:spcPct val="0"/>
                </a:spcBef>
              </a:pPr>
              <a:t>59</a:t>
            </a:fld>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a:extLst>
              <a:ext uri="{FF2B5EF4-FFF2-40B4-BE49-F238E27FC236}">
                <a16:creationId xmlns:a16="http://schemas.microsoft.com/office/drawing/2014/main" id="{10D4C8AE-7021-4CCB-8F82-42C8676A8C6E}"/>
              </a:ext>
            </a:extLst>
          </p:cNvPr>
          <p:cNvSpPr>
            <a:spLocks noGrp="1" noRot="1" noChangeAspect="1" noChangeArrowheads="1" noTextEdit="1"/>
          </p:cNvSpPr>
          <p:nvPr>
            <p:ph type="sldImg"/>
          </p:nvPr>
        </p:nvSpPr>
        <p:spPr>
          <a:ln/>
        </p:spPr>
      </p:sp>
      <p:sp>
        <p:nvSpPr>
          <p:cNvPr id="71683" name="Segnaposto note 2">
            <a:extLst>
              <a:ext uri="{FF2B5EF4-FFF2-40B4-BE49-F238E27FC236}">
                <a16:creationId xmlns:a16="http://schemas.microsoft.com/office/drawing/2014/main" id="{D8899D58-C789-4EF4-80A9-C643F3BD56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it-IT" altLang="it-IT">
                <a:latin typeface="Tahoma" panose="020B0604030504040204" pitchFamily="34" charset="0"/>
              </a:rPr>
              <a:t>Ridurre un po’ perchè lo fa anche Ivana</a:t>
            </a:r>
          </a:p>
          <a:p>
            <a:pPr>
              <a:spcBef>
                <a:spcPct val="0"/>
              </a:spcBef>
            </a:pPr>
            <a:r>
              <a:rPr lang="it-IT" altLang="it-IT">
                <a:latin typeface="Tahoma" panose="020B0604030504040204" pitchFamily="34" charset="0"/>
              </a:rPr>
              <a:t>Magari qualcosa sull’eqz dei gas reali?</a:t>
            </a:r>
          </a:p>
          <a:p>
            <a:pPr>
              <a:spcBef>
                <a:spcPct val="0"/>
              </a:spcBef>
            </a:pPr>
            <a:r>
              <a:rPr lang="it-IT" altLang="it-IT">
                <a:latin typeface="Tahoma" panose="020B0604030504040204" pitchFamily="34" charset="0"/>
              </a:rPr>
              <a:t>NB: fa pure anche teoria cinetica dei gas</a:t>
            </a:r>
          </a:p>
          <a:p>
            <a:endParaRPr lang="it-IT" altLang="it-IT"/>
          </a:p>
        </p:txBody>
      </p:sp>
      <p:sp>
        <p:nvSpPr>
          <p:cNvPr id="71684" name="Segnaposto numero diapositiva 3">
            <a:extLst>
              <a:ext uri="{FF2B5EF4-FFF2-40B4-BE49-F238E27FC236}">
                <a16:creationId xmlns:a16="http://schemas.microsoft.com/office/drawing/2014/main" id="{DF7C23E3-077E-4618-84F5-5E09DCCBCD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35F2FB1-96B1-438E-84AF-F018E0740915}" type="slidenum">
              <a:rPr lang="it-IT" altLang="it-IT" smtClean="0">
                <a:latin typeface="Times New Roman" panose="02020603050405020304" pitchFamily="18" charset="0"/>
              </a:rPr>
              <a:pPr/>
              <a:t>60</a:t>
            </a:fld>
            <a:endParaRPr lang="it-IT" altLang="it-IT">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AD69E44D-69FD-4430-A3C2-F03BE8F306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8F18BA-CE1F-4E31-86D8-F258E710D91A}" type="slidenum">
              <a:rPr lang="it-IT" altLang="it-IT" smtClean="0"/>
              <a:pPr>
                <a:spcBef>
                  <a:spcPct val="0"/>
                </a:spcBef>
              </a:pPr>
              <a:t>76</a:t>
            </a:fld>
            <a:endParaRPr lang="it-IT" altLang="it-IT"/>
          </a:p>
        </p:txBody>
      </p:sp>
      <p:sp>
        <p:nvSpPr>
          <p:cNvPr id="89091" name="Rectangle 2">
            <a:extLst>
              <a:ext uri="{FF2B5EF4-FFF2-40B4-BE49-F238E27FC236}">
                <a16:creationId xmlns:a16="http://schemas.microsoft.com/office/drawing/2014/main" id="{D6C2C6A2-B10A-4004-BABA-D05FB3C35052}"/>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91122A83-17CB-42BF-8A1A-73F3CF17B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125000"/>
              </a:lnSpc>
              <a:spcBef>
                <a:spcPct val="0"/>
              </a:spcBef>
              <a:spcAft>
                <a:spcPct val="25000"/>
              </a:spcAft>
            </a:pPr>
            <a:r>
              <a:rPr lang="it-IT" altLang="it-IT" b="1"/>
              <a:t>Legge empirica proposta da Charles (e, indipendentemente, da Gay-Lussac) oltre 100 anni dopo la legge di Boyle.</a:t>
            </a:r>
          </a:p>
          <a:p>
            <a:pPr eaLnBrk="1" hangingPunct="1"/>
            <a:endParaRPr lang="en-GB"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a:extLst>
              <a:ext uri="{FF2B5EF4-FFF2-40B4-BE49-F238E27FC236}">
                <a16:creationId xmlns:a16="http://schemas.microsoft.com/office/drawing/2014/main" id="{7DD34F59-DD30-4F93-85FF-64C82C2A8B6F}"/>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94B545F2-2EF2-42E6-8512-93E597093F5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BE614AFF-3AE1-47AF-A38B-349A6925AAB4}"/>
              </a:ext>
            </a:extLst>
          </p:cNvPr>
          <p:cNvSpPr>
            <a:spLocks noGrp="1" noChangeArrowheads="1"/>
          </p:cNvSpPr>
          <p:nvPr>
            <p:ph type="sldNum" sz="quarter" idx="12"/>
          </p:nvPr>
        </p:nvSpPr>
        <p:spPr>
          <a:ln/>
        </p:spPr>
        <p:txBody>
          <a:bodyPr/>
          <a:lstStyle>
            <a:lvl1pPr>
              <a:defRPr/>
            </a:lvl1pPr>
          </a:lstStyle>
          <a:p>
            <a:pPr>
              <a:defRPr/>
            </a:pPr>
            <a:fld id="{9489982A-3F20-4E89-BFAF-11F6BE5226FB}" type="slidenum">
              <a:rPr lang="it-IT" altLang="it-IT"/>
              <a:pPr>
                <a:defRPr/>
              </a:pPr>
              <a:t>‹N›</a:t>
            </a:fld>
            <a:endParaRPr lang="it-IT" altLang="it-IT"/>
          </a:p>
        </p:txBody>
      </p:sp>
    </p:spTree>
    <p:extLst>
      <p:ext uri="{BB962C8B-B14F-4D97-AF65-F5344CB8AC3E}">
        <p14:creationId xmlns:p14="http://schemas.microsoft.com/office/powerpoint/2010/main" val="340290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C86330DC-E702-4310-9825-E763F3EEBA75}"/>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629DFF5E-D992-48C2-B38A-6921710B32B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72ED4555-F1ED-4AE5-9808-E07375A6F045}"/>
              </a:ext>
            </a:extLst>
          </p:cNvPr>
          <p:cNvSpPr>
            <a:spLocks noGrp="1" noChangeArrowheads="1"/>
          </p:cNvSpPr>
          <p:nvPr>
            <p:ph type="sldNum" sz="quarter" idx="12"/>
          </p:nvPr>
        </p:nvSpPr>
        <p:spPr>
          <a:ln/>
        </p:spPr>
        <p:txBody>
          <a:bodyPr/>
          <a:lstStyle>
            <a:lvl1pPr>
              <a:defRPr/>
            </a:lvl1pPr>
          </a:lstStyle>
          <a:p>
            <a:pPr>
              <a:defRPr/>
            </a:pPr>
            <a:fld id="{59C2BCBB-9BAE-4351-983E-7AEF09450B04}" type="slidenum">
              <a:rPr lang="it-IT" altLang="it-IT"/>
              <a:pPr>
                <a:defRPr/>
              </a:pPr>
              <a:t>‹N›</a:t>
            </a:fld>
            <a:endParaRPr lang="it-IT" altLang="it-IT"/>
          </a:p>
        </p:txBody>
      </p:sp>
    </p:spTree>
    <p:extLst>
      <p:ext uri="{BB962C8B-B14F-4D97-AF65-F5344CB8AC3E}">
        <p14:creationId xmlns:p14="http://schemas.microsoft.com/office/powerpoint/2010/main" val="332196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7DD49724-773A-48F9-8CB2-440984B35E66}"/>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19226A6B-5601-4742-B572-578464A772B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BFA9A478-0941-4A55-A779-F60E10906581}"/>
              </a:ext>
            </a:extLst>
          </p:cNvPr>
          <p:cNvSpPr>
            <a:spLocks noGrp="1" noChangeArrowheads="1"/>
          </p:cNvSpPr>
          <p:nvPr>
            <p:ph type="sldNum" sz="quarter" idx="12"/>
          </p:nvPr>
        </p:nvSpPr>
        <p:spPr>
          <a:ln/>
        </p:spPr>
        <p:txBody>
          <a:bodyPr/>
          <a:lstStyle>
            <a:lvl1pPr>
              <a:defRPr/>
            </a:lvl1pPr>
          </a:lstStyle>
          <a:p>
            <a:pPr>
              <a:defRPr/>
            </a:pPr>
            <a:fld id="{93B8725B-937D-4E4A-B3DB-207E4EA586E2}" type="slidenum">
              <a:rPr lang="it-IT" altLang="it-IT"/>
              <a:pPr>
                <a:defRPr/>
              </a:pPr>
              <a:t>‹N›</a:t>
            </a:fld>
            <a:endParaRPr lang="it-IT" altLang="it-IT"/>
          </a:p>
        </p:txBody>
      </p:sp>
    </p:spTree>
    <p:extLst>
      <p:ext uri="{BB962C8B-B14F-4D97-AF65-F5344CB8AC3E}">
        <p14:creationId xmlns:p14="http://schemas.microsoft.com/office/powerpoint/2010/main" val="102351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0391C788-2F00-43F4-911E-1A8C73E348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FB211EA4-6FFC-466E-AE73-C30BDCEF337B}"/>
              </a:ext>
            </a:extLst>
          </p:cNvPr>
          <p:cNvSpPr>
            <a:spLocks noGrp="1" noChangeArrowheads="1"/>
          </p:cNvSpPr>
          <p:nvPr userDrawn="1"/>
        </p:nvSpPr>
        <p:spPr bwMode="auto">
          <a:xfrm>
            <a:off x="3598863" y="6626225"/>
            <a:ext cx="2039937" cy="152400"/>
          </a:xfrm>
          <a:prstGeom prst="rect">
            <a:avLst/>
          </a:prstGeom>
          <a:noFill/>
          <a:ln>
            <a:noFill/>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defRPr/>
            </a:pPr>
            <a:fld id="{D65CB8B0-EAE6-45C6-92D2-8BE0D21BB949}" type="slidenum">
              <a:rPr lang="it-IT" altLang="it-IT" sz="800" smtClean="0">
                <a:latin typeface="Arial" panose="020B0604020202020204" pitchFamily="34" charset="0"/>
                <a:ea typeface="ＭＳ Ｐゴシック" panose="020B0600070205080204" pitchFamily="34" charset="-128"/>
              </a:rPr>
              <a:pPr algn="ctr">
                <a:defRPr/>
              </a:pPr>
              <a:t>‹N›</a:t>
            </a:fld>
            <a:endParaRPr lang="it-IT" altLang="it-IT" sz="14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4041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0306A874-FA1A-429B-B238-2ED334B5B31B}"/>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E44886A6-AF22-4B56-BD22-50EF95E06A1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16DABC48-7F72-454B-957D-E5F118003D2D}"/>
              </a:ext>
            </a:extLst>
          </p:cNvPr>
          <p:cNvSpPr>
            <a:spLocks noGrp="1" noChangeArrowheads="1"/>
          </p:cNvSpPr>
          <p:nvPr>
            <p:ph type="sldNum" sz="quarter" idx="12"/>
          </p:nvPr>
        </p:nvSpPr>
        <p:spPr>
          <a:ln/>
        </p:spPr>
        <p:txBody>
          <a:bodyPr/>
          <a:lstStyle>
            <a:lvl1pPr>
              <a:defRPr/>
            </a:lvl1pPr>
          </a:lstStyle>
          <a:p>
            <a:pPr>
              <a:defRPr/>
            </a:pPr>
            <a:fld id="{A67132E7-7496-4E4F-8965-0B077087793C}" type="slidenum">
              <a:rPr lang="it-IT" altLang="it-IT"/>
              <a:pPr>
                <a:defRPr/>
              </a:pPr>
              <a:t>‹N›</a:t>
            </a:fld>
            <a:endParaRPr lang="it-IT" altLang="it-IT"/>
          </a:p>
        </p:txBody>
      </p:sp>
    </p:spTree>
    <p:extLst>
      <p:ext uri="{BB962C8B-B14F-4D97-AF65-F5344CB8AC3E}">
        <p14:creationId xmlns:p14="http://schemas.microsoft.com/office/powerpoint/2010/main" val="124123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58041398-3873-4D8F-98F6-73F1F08932F6}"/>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a16="http://schemas.microsoft.com/office/drawing/2014/main" id="{84669AC9-D997-4480-9F69-7EFC09AF343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6" name="Rectangle 6">
            <a:extLst>
              <a:ext uri="{FF2B5EF4-FFF2-40B4-BE49-F238E27FC236}">
                <a16:creationId xmlns:a16="http://schemas.microsoft.com/office/drawing/2014/main" id="{F6594465-5EF3-402E-A78C-EF3596084A8A}"/>
              </a:ext>
            </a:extLst>
          </p:cNvPr>
          <p:cNvSpPr>
            <a:spLocks noGrp="1" noChangeArrowheads="1"/>
          </p:cNvSpPr>
          <p:nvPr>
            <p:ph type="sldNum" sz="quarter" idx="12"/>
          </p:nvPr>
        </p:nvSpPr>
        <p:spPr>
          <a:ln/>
        </p:spPr>
        <p:txBody>
          <a:bodyPr/>
          <a:lstStyle>
            <a:lvl1pPr>
              <a:defRPr/>
            </a:lvl1pPr>
          </a:lstStyle>
          <a:p>
            <a:pPr>
              <a:defRPr/>
            </a:pPr>
            <a:fld id="{F2426CF2-5A09-486E-B202-24D014DF14E4}" type="slidenum">
              <a:rPr lang="it-IT" altLang="it-IT"/>
              <a:pPr>
                <a:defRPr/>
              </a:pPr>
              <a:t>‹N›</a:t>
            </a:fld>
            <a:endParaRPr lang="it-IT" altLang="it-IT"/>
          </a:p>
        </p:txBody>
      </p:sp>
    </p:spTree>
    <p:extLst>
      <p:ext uri="{BB962C8B-B14F-4D97-AF65-F5344CB8AC3E}">
        <p14:creationId xmlns:p14="http://schemas.microsoft.com/office/powerpoint/2010/main" val="243587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a:extLst>
              <a:ext uri="{FF2B5EF4-FFF2-40B4-BE49-F238E27FC236}">
                <a16:creationId xmlns:a16="http://schemas.microsoft.com/office/drawing/2014/main" id="{63B784E0-E397-4722-BC54-A9100E2A341E}"/>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DBC697E1-7B57-483E-9CFB-E043B657B8E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2594039B-FD45-444A-9FF6-B99A66F55185}"/>
              </a:ext>
            </a:extLst>
          </p:cNvPr>
          <p:cNvSpPr>
            <a:spLocks noGrp="1" noChangeArrowheads="1"/>
          </p:cNvSpPr>
          <p:nvPr>
            <p:ph type="sldNum" sz="quarter" idx="12"/>
          </p:nvPr>
        </p:nvSpPr>
        <p:spPr>
          <a:ln/>
        </p:spPr>
        <p:txBody>
          <a:bodyPr/>
          <a:lstStyle>
            <a:lvl1pPr>
              <a:defRPr/>
            </a:lvl1pPr>
          </a:lstStyle>
          <a:p>
            <a:pPr>
              <a:defRPr/>
            </a:pPr>
            <a:fld id="{F9577331-19B6-4DEE-A916-D6F7D93AE068}" type="slidenum">
              <a:rPr lang="it-IT" altLang="it-IT"/>
              <a:pPr>
                <a:defRPr/>
              </a:pPr>
              <a:t>‹N›</a:t>
            </a:fld>
            <a:endParaRPr lang="it-IT" altLang="it-IT"/>
          </a:p>
        </p:txBody>
      </p:sp>
    </p:spTree>
    <p:extLst>
      <p:ext uri="{BB962C8B-B14F-4D97-AF65-F5344CB8AC3E}">
        <p14:creationId xmlns:p14="http://schemas.microsoft.com/office/powerpoint/2010/main" val="2422193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a:extLst>
              <a:ext uri="{FF2B5EF4-FFF2-40B4-BE49-F238E27FC236}">
                <a16:creationId xmlns:a16="http://schemas.microsoft.com/office/drawing/2014/main" id="{FC4DE5E6-AD8A-479F-A108-95079CB1595F}"/>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a16="http://schemas.microsoft.com/office/drawing/2014/main" id="{4C50CD70-0F21-4A3E-B69B-5291EB54A77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9" name="Rectangle 6">
            <a:extLst>
              <a:ext uri="{FF2B5EF4-FFF2-40B4-BE49-F238E27FC236}">
                <a16:creationId xmlns:a16="http://schemas.microsoft.com/office/drawing/2014/main" id="{50B762CD-F962-498F-A46A-48B1E24D81A1}"/>
              </a:ext>
            </a:extLst>
          </p:cNvPr>
          <p:cNvSpPr>
            <a:spLocks noGrp="1" noChangeArrowheads="1"/>
          </p:cNvSpPr>
          <p:nvPr>
            <p:ph type="sldNum" sz="quarter" idx="12"/>
          </p:nvPr>
        </p:nvSpPr>
        <p:spPr>
          <a:ln/>
        </p:spPr>
        <p:txBody>
          <a:bodyPr/>
          <a:lstStyle>
            <a:lvl1pPr>
              <a:defRPr/>
            </a:lvl1pPr>
          </a:lstStyle>
          <a:p>
            <a:pPr>
              <a:defRPr/>
            </a:pPr>
            <a:fld id="{250DD5B4-31D7-4A28-AC87-77BD16E9C97A}" type="slidenum">
              <a:rPr lang="it-IT" altLang="it-IT"/>
              <a:pPr>
                <a:defRPr/>
              </a:pPr>
              <a:t>‹N›</a:t>
            </a:fld>
            <a:endParaRPr lang="it-IT" altLang="it-IT"/>
          </a:p>
        </p:txBody>
      </p:sp>
    </p:spTree>
    <p:extLst>
      <p:ext uri="{BB962C8B-B14F-4D97-AF65-F5344CB8AC3E}">
        <p14:creationId xmlns:p14="http://schemas.microsoft.com/office/powerpoint/2010/main" val="258157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a:extLst>
              <a:ext uri="{FF2B5EF4-FFF2-40B4-BE49-F238E27FC236}">
                <a16:creationId xmlns:a16="http://schemas.microsoft.com/office/drawing/2014/main" id="{C3549ED1-406D-4709-8AA7-AEB8C5EC31D8}"/>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2FE2DE9E-D8DB-4FA0-9DB1-576466456E5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605AC19A-3F1C-4DE9-8A0F-42F10B7C173A}"/>
              </a:ext>
            </a:extLst>
          </p:cNvPr>
          <p:cNvSpPr>
            <a:spLocks noGrp="1" noChangeArrowheads="1"/>
          </p:cNvSpPr>
          <p:nvPr>
            <p:ph type="sldNum" sz="quarter" idx="12"/>
          </p:nvPr>
        </p:nvSpPr>
        <p:spPr>
          <a:ln/>
        </p:spPr>
        <p:txBody>
          <a:bodyPr/>
          <a:lstStyle>
            <a:lvl1pPr>
              <a:defRPr/>
            </a:lvl1pPr>
          </a:lstStyle>
          <a:p>
            <a:pPr>
              <a:defRPr/>
            </a:pPr>
            <a:fld id="{E96C5588-2880-4BA8-8BE2-B3F3F1798840}" type="slidenum">
              <a:rPr lang="it-IT" altLang="it-IT"/>
              <a:pPr>
                <a:defRPr/>
              </a:pPr>
              <a:t>‹N›</a:t>
            </a:fld>
            <a:endParaRPr lang="it-IT" altLang="it-IT"/>
          </a:p>
        </p:txBody>
      </p:sp>
    </p:spTree>
    <p:extLst>
      <p:ext uri="{BB962C8B-B14F-4D97-AF65-F5344CB8AC3E}">
        <p14:creationId xmlns:p14="http://schemas.microsoft.com/office/powerpoint/2010/main" val="287538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04919D-FFA7-45EA-8D5F-B1F8CEA7A0A3}"/>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FB00F6B6-49AA-4F7A-80B4-033241B711D4}"/>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015405EB-3E4A-47DD-8835-6DE281236637}"/>
              </a:ext>
            </a:extLst>
          </p:cNvPr>
          <p:cNvSpPr>
            <a:spLocks noGrp="1" noChangeArrowheads="1"/>
          </p:cNvSpPr>
          <p:nvPr>
            <p:ph type="sldNum" sz="quarter" idx="12"/>
          </p:nvPr>
        </p:nvSpPr>
        <p:spPr>
          <a:ln/>
        </p:spPr>
        <p:txBody>
          <a:bodyPr/>
          <a:lstStyle>
            <a:lvl1pPr>
              <a:defRPr/>
            </a:lvl1pPr>
          </a:lstStyle>
          <a:p>
            <a:pPr>
              <a:defRPr/>
            </a:pPr>
            <a:fld id="{80E22570-1245-439F-9DCB-34BD740B1A11}" type="slidenum">
              <a:rPr lang="it-IT" altLang="it-IT"/>
              <a:pPr>
                <a:defRPr/>
              </a:pPr>
              <a:t>‹N›</a:t>
            </a:fld>
            <a:endParaRPr lang="it-IT" altLang="it-IT"/>
          </a:p>
        </p:txBody>
      </p:sp>
    </p:spTree>
    <p:extLst>
      <p:ext uri="{BB962C8B-B14F-4D97-AF65-F5344CB8AC3E}">
        <p14:creationId xmlns:p14="http://schemas.microsoft.com/office/powerpoint/2010/main" val="6607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698AFFE8-15DE-41C4-8E62-2B2506ABFB31}"/>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0E3FFAE5-CE0D-4E10-B0F0-791739D449E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014BAF89-9111-42F7-8E27-E526B6B2C076}"/>
              </a:ext>
            </a:extLst>
          </p:cNvPr>
          <p:cNvSpPr>
            <a:spLocks noGrp="1" noChangeArrowheads="1"/>
          </p:cNvSpPr>
          <p:nvPr>
            <p:ph type="sldNum" sz="quarter" idx="12"/>
          </p:nvPr>
        </p:nvSpPr>
        <p:spPr>
          <a:ln/>
        </p:spPr>
        <p:txBody>
          <a:bodyPr/>
          <a:lstStyle>
            <a:lvl1pPr>
              <a:defRPr/>
            </a:lvl1pPr>
          </a:lstStyle>
          <a:p>
            <a:pPr>
              <a:defRPr/>
            </a:pPr>
            <a:fld id="{D4275042-00DD-4BF7-9DE7-EB5276458AB6}" type="slidenum">
              <a:rPr lang="it-IT" altLang="it-IT"/>
              <a:pPr>
                <a:defRPr/>
              </a:pPr>
              <a:t>‹N›</a:t>
            </a:fld>
            <a:endParaRPr lang="it-IT" altLang="it-IT"/>
          </a:p>
        </p:txBody>
      </p:sp>
    </p:spTree>
    <p:extLst>
      <p:ext uri="{BB962C8B-B14F-4D97-AF65-F5344CB8AC3E}">
        <p14:creationId xmlns:p14="http://schemas.microsoft.com/office/powerpoint/2010/main" val="164566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C8013C26-8893-41D3-8F8C-616A33A6E41C}"/>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90AD8A0A-E42D-4833-B1CB-1BA3D4150E7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72218B05-0EAE-4C88-A0EB-A0C97427C413}"/>
              </a:ext>
            </a:extLst>
          </p:cNvPr>
          <p:cNvSpPr>
            <a:spLocks noGrp="1" noChangeArrowheads="1"/>
          </p:cNvSpPr>
          <p:nvPr>
            <p:ph type="sldNum" sz="quarter" idx="12"/>
          </p:nvPr>
        </p:nvSpPr>
        <p:spPr>
          <a:ln/>
        </p:spPr>
        <p:txBody>
          <a:bodyPr/>
          <a:lstStyle>
            <a:lvl1pPr>
              <a:defRPr/>
            </a:lvl1pPr>
          </a:lstStyle>
          <a:p>
            <a:pPr>
              <a:defRPr/>
            </a:pPr>
            <a:fld id="{8FC417E8-48EC-4082-916E-A854387BA543}" type="slidenum">
              <a:rPr lang="it-IT" altLang="it-IT"/>
              <a:pPr>
                <a:defRPr/>
              </a:pPr>
              <a:t>‹N›</a:t>
            </a:fld>
            <a:endParaRPr lang="it-IT" altLang="it-IT"/>
          </a:p>
        </p:txBody>
      </p:sp>
    </p:spTree>
    <p:extLst>
      <p:ext uri="{BB962C8B-B14F-4D97-AF65-F5344CB8AC3E}">
        <p14:creationId xmlns:p14="http://schemas.microsoft.com/office/powerpoint/2010/main" val="96167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A115EC5-0CD8-4A12-9B6D-A5A8346FA2C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B503A580-E0A5-426C-8D7E-84588FF14DF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51556" name="Rectangle 4">
            <a:extLst>
              <a:ext uri="{FF2B5EF4-FFF2-40B4-BE49-F238E27FC236}">
                <a16:creationId xmlns:a16="http://schemas.microsoft.com/office/drawing/2014/main" id="{DF3679C0-1C56-4D25-98E3-FA0936C2B1C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it-IT"/>
          </a:p>
        </p:txBody>
      </p:sp>
      <p:sp>
        <p:nvSpPr>
          <p:cNvPr id="151557" name="Rectangle 5">
            <a:extLst>
              <a:ext uri="{FF2B5EF4-FFF2-40B4-BE49-F238E27FC236}">
                <a16:creationId xmlns:a16="http://schemas.microsoft.com/office/drawing/2014/main" id="{9C190593-289F-4BCB-B7FD-6EF68490AF1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it-IT"/>
          </a:p>
        </p:txBody>
      </p:sp>
      <p:sp>
        <p:nvSpPr>
          <p:cNvPr id="151558" name="Rectangle 6">
            <a:extLst>
              <a:ext uri="{FF2B5EF4-FFF2-40B4-BE49-F238E27FC236}">
                <a16:creationId xmlns:a16="http://schemas.microsoft.com/office/drawing/2014/main" id="{BC616A33-0950-4E52-9485-F35B3434F2E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E2914044-C0CE-4DB6-8B1A-6E302B1321DE}"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oria.berlier@unito.i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oleObject" Target="../embeddings/oleObject19.bin"/></Relationships>
</file>

<file path=ppt/slides/_rels/slide10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omments" Target="../comments/comment6.xml"/><Relationship Id="rId4" Type="http://schemas.openxmlformats.org/officeDocument/2006/relationships/image" Target="../media/image58.png"/></Relationships>
</file>

<file path=ppt/slides/_rels/slide10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7.xml"/><Relationship Id="rId1" Type="http://schemas.openxmlformats.org/officeDocument/2006/relationships/video" Target="file:///G:\Il%20mio%20Drive\AAA%20Gloria%20PC\didattica\corsi\lezioni\CTF\CCl403.avi"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6.wmf"/><Relationship Id="rId5" Type="http://schemas.openxmlformats.org/officeDocument/2006/relationships/oleObject" Target="../embeddings/oleObject21.bin"/><Relationship Id="rId4" Type="http://schemas.openxmlformats.org/officeDocument/2006/relationships/image" Target="../media/image65.wmf"/></Relationships>
</file>

<file path=ppt/slides/_rels/slide1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 Id="rId5" Type="http://schemas.openxmlformats.org/officeDocument/2006/relationships/comments" Target="../comments/comment7.xml"/><Relationship Id="rId4" Type="http://schemas.openxmlformats.org/officeDocument/2006/relationships/image" Target="../media/image69.png"/></Relationships>
</file>

<file path=ppt/slides/_rels/slide1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3.wmf"/></Relationships>
</file>

<file path=ppt/slides/_rels/slide1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6.wmf"/><Relationship Id="rId4" Type="http://schemas.openxmlformats.org/officeDocument/2006/relationships/oleObject" Target="../embeddings/oleObject23.bin"/></Relationships>
</file>

<file path=ppt/slides/_rels/slide12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22.png"/><Relationship Id="rId4" Type="http://schemas.openxmlformats.org/officeDocument/2006/relationships/image" Target="../media/image21.w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ustomXml" Target="../ink/ink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29.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oleObject" Target="../embeddings/oleObject9.bin"/><Relationship Id="rId4" Type="http://schemas.openxmlformats.org/officeDocument/2006/relationships/image" Target="../media/image30.wmf"/></Relationships>
</file>

<file path=ppt/slides/_rels/slide7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1.bin"/><Relationship Id="rId1" Type="http://schemas.openxmlformats.org/officeDocument/2006/relationships/slideLayout" Target="../slideLayouts/slideLayout7.xml"/><Relationship Id="rId6" Type="http://schemas.openxmlformats.org/officeDocument/2006/relationships/comments" Target="../comments/comment2.xml"/><Relationship Id="rId5" Type="http://schemas.openxmlformats.org/officeDocument/2006/relationships/image" Target="../media/image34.wmf"/><Relationship Id="rId4" Type="http://schemas.openxmlformats.org/officeDocument/2006/relationships/oleObject" Target="../embeddings/oleObject12.bin"/></Relationships>
</file>

<file path=ppt/slides/_rels/slide8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3.bin"/><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4.bin"/><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5.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6.bin"/><Relationship Id="rId1" Type="http://schemas.openxmlformats.org/officeDocument/2006/relationships/slideLayout" Target="../slideLayouts/slideLayout7.xml"/><Relationship Id="rId5" Type="http://schemas.openxmlformats.org/officeDocument/2006/relationships/image" Target="../media/image40.wmf"/><Relationship Id="rId4" Type="http://schemas.openxmlformats.org/officeDocument/2006/relationships/oleObject" Target="../embeddings/oleObject17.bin"/></Relationships>
</file>

<file path=ppt/slides/_rels/slide9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comments" Target="../comments/comment5.xml"/><Relationship Id="rId5" Type="http://schemas.openxmlformats.org/officeDocument/2006/relationships/image" Target="../media/image48.png"/><Relationship Id="rId4" Type="http://schemas.openxmlformats.org/officeDocument/2006/relationships/image" Target="../media/image4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3">
            <a:extLst>
              <a:ext uri="{FF2B5EF4-FFF2-40B4-BE49-F238E27FC236}">
                <a16:creationId xmlns:a16="http://schemas.microsoft.com/office/drawing/2014/main" id="{EE615095-D20E-48FA-8C11-21FF96BADD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A24C19-D7B2-4433-878C-D580B1C7373C}" type="slidenum">
              <a:rPr lang="it-IT" altLang="it-IT" sz="1400" smtClean="0"/>
              <a:pPr>
                <a:spcBef>
                  <a:spcPct val="0"/>
                </a:spcBef>
                <a:buFontTx/>
                <a:buNone/>
              </a:pPr>
              <a:t>1</a:t>
            </a:fld>
            <a:endParaRPr lang="it-IT" altLang="it-IT" sz="1400"/>
          </a:p>
        </p:txBody>
      </p:sp>
      <p:sp>
        <p:nvSpPr>
          <p:cNvPr id="3075" name="Text Box 4">
            <a:extLst>
              <a:ext uri="{FF2B5EF4-FFF2-40B4-BE49-F238E27FC236}">
                <a16:creationId xmlns:a16="http://schemas.microsoft.com/office/drawing/2014/main" id="{7164D258-E873-4512-B54E-B1CE3A24AD3A}"/>
              </a:ext>
            </a:extLst>
          </p:cNvPr>
          <p:cNvSpPr txBox="1">
            <a:spLocks noChangeArrowheads="1"/>
          </p:cNvSpPr>
          <p:nvPr/>
        </p:nvSpPr>
        <p:spPr bwMode="auto">
          <a:xfrm>
            <a:off x="611188" y="469900"/>
            <a:ext cx="7993062" cy="59642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3600" dirty="0">
                <a:latin typeface="+mj-lt"/>
              </a:rPr>
              <a:t>CHIMICA FISICA</a:t>
            </a:r>
          </a:p>
          <a:p>
            <a:pPr eaLnBrk="1" hangingPunct="1">
              <a:spcBef>
                <a:spcPct val="0"/>
              </a:spcBef>
              <a:buFontTx/>
              <a:buNone/>
              <a:defRPr/>
            </a:pPr>
            <a:endParaRPr lang="it-IT" altLang="it-IT" sz="3600" dirty="0">
              <a:latin typeface="+mj-lt"/>
            </a:endParaRPr>
          </a:p>
          <a:p>
            <a:pPr algn="ctr" eaLnBrk="1" hangingPunct="1">
              <a:spcBef>
                <a:spcPct val="0"/>
              </a:spcBef>
              <a:spcAft>
                <a:spcPct val="20000"/>
              </a:spcAft>
              <a:buFontTx/>
              <a:buNone/>
              <a:defRPr/>
            </a:pPr>
            <a:r>
              <a:rPr lang="it-IT" altLang="it-IT" sz="2800" dirty="0">
                <a:latin typeface="+mj-lt"/>
              </a:rPr>
              <a:t>Gloria Berlier</a:t>
            </a:r>
          </a:p>
          <a:p>
            <a:pPr algn="ctr" eaLnBrk="1" hangingPunct="1">
              <a:spcBef>
                <a:spcPct val="0"/>
              </a:spcBef>
              <a:buFontTx/>
              <a:buNone/>
              <a:defRPr/>
            </a:pPr>
            <a:endParaRPr lang="it-IT" altLang="it-IT" sz="2800" dirty="0">
              <a:latin typeface="+mj-lt"/>
            </a:endParaRPr>
          </a:p>
          <a:p>
            <a:pPr algn="ctr" eaLnBrk="1" hangingPunct="1">
              <a:spcBef>
                <a:spcPct val="0"/>
              </a:spcBef>
              <a:buFontTx/>
              <a:buNone/>
              <a:defRPr/>
            </a:pPr>
            <a:endParaRPr lang="it-IT" altLang="it-IT" sz="2800" dirty="0">
              <a:latin typeface="+mj-lt"/>
            </a:endParaRPr>
          </a:p>
          <a:p>
            <a:pPr algn="ctr" eaLnBrk="1" hangingPunct="1">
              <a:spcBef>
                <a:spcPct val="0"/>
              </a:spcBef>
              <a:buFontTx/>
              <a:buNone/>
              <a:defRPr/>
            </a:pPr>
            <a:r>
              <a:rPr lang="it-IT" altLang="it-IT" sz="2800" dirty="0">
                <a:latin typeface="+mj-lt"/>
              </a:rPr>
              <a:t>Dipartimento di Chimica</a:t>
            </a:r>
          </a:p>
          <a:p>
            <a:pPr algn="ctr" eaLnBrk="1" hangingPunct="1">
              <a:spcBef>
                <a:spcPct val="0"/>
              </a:spcBef>
              <a:buFontTx/>
              <a:buNone/>
              <a:defRPr/>
            </a:pPr>
            <a:r>
              <a:rPr lang="it-IT" altLang="it-IT" sz="2800" dirty="0">
                <a:latin typeface="+mj-lt"/>
              </a:rPr>
              <a:t>V. P. Giuria 7 - Torino</a:t>
            </a:r>
          </a:p>
          <a:p>
            <a:pPr algn="ctr" eaLnBrk="1" hangingPunct="1">
              <a:spcBef>
                <a:spcPct val="0"/>
              </a:spcBef>
              <a:buFontTx/>
              <a:buNone/>
              <a:defRPr/>
            </a:pPr>
            <a:endParaRPr lang="it-IT" altLang="it-IT" sz="2400" dirty="0">
              <a:latin typeface="+mj-lt"/>
            </a:endParaRPr>
          </a:p>
          <a:p>
            <a:pPr algn="ctr" eaLnBrk="1" hangingPunct="1">
              <a:spcBef>
                <a:spcPct val="0"/>
              </a:spcBef>
              <a:buFontTx/>
              <a:buNone/>
              <a:defRPr/>
            </a:pPr>
            <a:endParaRPr lang="it-IT" altLang="it-IT" sz="2800" dirty="0">
              <a:latin typeface="+mj-lt"/>
            </a:endParaRPr>
          </a:p>
          <a:p>
            <a:pPr algn="ctr" eaLnBrk="1" hangingPunct="1">
              <a:spcBef>
                <a:spcPct val="0"/>
              </a:spcBef>
              <a:buFontTx/>
              <a:buNone/>
              <a:defRPr/>
            </a:pPr>
            <a:r>
              <a:rPr lang="it-IT" altLang="it-IT" sz="2800" dirty="0">
                <a:latin typeface="+mj-lt"/>
              </a:rPr>
              <a:t>Tel. 011-6707856</a:t>
            </a:r>
          </a:p>
          <a:p>
            <a:pPr algn="ctr" eaLnBrk="1" hangingPunct="1">
              <a:spcBef>
                <a:spcPct val="0"/>
              </a:spcBef>
              <a:buFontTx/>
              <a:buNone/>
              <a:defRPr/>
            </a:pPr>
            <a:r>
              <a:rPr lang="it-IT" altLang="it-IT" sz="2800" dirty="0">
                <a:latin typeface="+mj-lt"/>
              </a:rPr>
              <a:t>E-mail: </a:t>
            </a:r>
            <a:r>
              <a:rPr lang="it-IT" altLang="it-IT" sz="2800" dirty="0">
                <a:latin typeface="+mj-lt"/>
                <a:hlinkClick r:id="rId3"/>
              </a:rPr>
              <a:t>gloria.berlier@unito.it</a:t>
            </a:r>
            <a:endParaRPr lang="it-IT" altLang="it-IT" sz="2800" dirty="0">
              <a:latin typeface="+mj-lt"/>
            </a:endParaRPr>
          </a:p>
          <a:p>
            <a:pPr algn="ctr" eaLnBrk="1" hangingPunct="1">
              <a:spcBef>
                <a:spcPct val="0"/>
              </a:spcBef>
              <a:buFontTx/>
              <a:buNone/>
              <a:defRPr/>
            </a:pPr>
            <a:r>
              <a:rPr lang="it-IT" altLang="it-IT" sz="2800" dirty="0">
                <a:latin typeface="+mj-lt"/>
              </a:rPr>
              <a:t>Ricevimento su appuntamento</a:t>
            </a:r>
          </a:p>
          <a:p>
            <a:pPr eaLnBrk="1" hangingPunct="1">
              <a:spcBef>
                <a:spcPct val="0"/>
              </a:spcBef>
              <a:buFontTx/>
              <a:buNone/>
              <a:defRPr/>
            </a:pPr>
            <a:endParaRPr lang="it-IT" altLang="it-IT" sz="2800" dirty="0">
              <a:latin typeface="+mj-lt"/>
            </a:endParaRPr>
          </a:p>
        </p:txBody>
      </p:sp>
      <p:graphicFrame>
        <p:nvGraphicFramePr>
          <p:cNvPr id="4100" name="Object 7">
            <a:extLst>
              <a:ext uri="{FF2B5EF4-FFF2-40B4-BE49-F238E27FC236}">
                <a16:creationId xmlns:a16="http://schemas.microsoft.com/office/drawing/2014/main" id="{3ADB49DB-1B69-4283-8A1B-B190933F6BAB}"/>
              </a:ext>
            </a:extLst>
          </p:cNvPr>
          <p:cNvGraphicFramePr>
            <a:graphicFrameLocks noChangeAspect="1"/>
          </p:cNvGraphicFramePr>
          <p:nvPr/>
        </p:nvGraphicFramePr>
        <p:xfrm>
          <a:off x="7740650" y="188913"/>
          <a:ext cx="1058863" cy="1087437"/>
        </p:xfrm>
        <a:graphic>
          <a:graphicData uri="http://schemas.openxmlformats.org/presentationml/2006/ole">
            <mc:AlternateContent xmlns:mc="http://schemas.openxmlformats.org/markup-compatibility/2006">
              <mc:Choice xmlns:v="urn:schemas-microsoft-com:vml" Requires="v">
                <p:oleObj name="Fotografia Photo Editor" r:id="rId4" imgW="714286" imgH="733333" progId="MSPhotoEd.3">
                  <p:embed/>
                </p:oleObj>
              </mc:Choice>
              <mc:Fallback>
                <p:oleObj name="Fotografia Photo Editor" r:id="rId4" imgW="714286" imgH="733333" progId="MSPhotoEd.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188913"/>
                        <a:ext cx="1058863" cy="10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1">
            <a:extLst>
              <a:ext uri="{FF2B5EF4-FFF2-40B4-BE49-F238E27FC236}">
                <a16:creationId xmlns:a16="http://schemas.microsoft.com/office/drawing/2014/main" id="{2E10F595-A436-4837-A693-0A406A4DBC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241300"/>
            <a:ext cx="602297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a:extLst>
              <a:ext uri="{FF2B5EF4-FFF2-40B4-BE49-F238E27FC236}">
                <a16:creationId xmlns:a16="http://schemas.microsoft.com/office/drawing/2014/main" id="{70295657-C1C4-4E89-8D68-163E9B1298AC}"/>
              </a:ext>
            </a:extLst>
          </p:cNvPr>
          <p:cNvSpPr txBox="1">
            <a:spLocks noChangeArrowheads="1"/>
          </p:cNvSpPr>
          <p:nvPr/>
        </p:nvSpPr>
        <p:spPr bwMode="auto">
          <a:xfrm>
            <a:off x="179388" y="6510338"/>
            <a:ext cx="6753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 Atkins, J. De Paula, Elementi di Chimica Fisica, quarta edizione italiana, Zanichelli editore 2018</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egnaposto numero diapositiva 3">
            <a:extLst>
              <a:ext uri="{FF2B5EF4-FFF2-40B4-BE49-F238E27FC236}">
                <a16:creationId xmlns:a16="http://schemas.microsoft.com/office/drawing/2014/main" id="{CFA63EF2-D58E-45CD-A790-085BA4F4A5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213061A-0E07-4F8D-9C2E-279E3DC579D6}" type="slidenum">
              <a:rPr lang="it-IT" altLang="it-IT" sz="1400" smtClean="0"/>
              <a:pPr>
                <a:spcBef>
                  <a:spcPct val="0"/>
                </a:spcBef>
                <a:buFontTx/>
                <a:buNone/>
              </a:pPr>
              <a:t>100</a:t>
            </a:fld>
            <a:endParaRPr lang="it-IT" altLang="it-IT" sz="1400"/>
          </a:p>
        </p:txBody>
      </p:sp>
      <p:sp>
        <p:nvSpPr>
          <p:cNvPr id="109572" name="Text Box 8">
            <a:extLst>
              <a:ext uri="{FF2B5EF4-FFF2-40B4-BE49-F238E27FC236}">
                <a16:creationId xmlns:a16="http://schemas.microsoft.com/office/drawing/2014/main" id="{13C2636E-D05C-4163-A1DC-3020A2ACFEA3}"/>
              </a:ext>
            </a:extLst>
          </p:cNvPr>
          <p:cNvSpPr txBox="1">
            <a:spLocks noChangeArrowheads="1"/>
          </p:cNvSpPr>
          <p:nvPr/>
        </p:nvSpPr>
        <p:spPr bwMode="auto">
          <a:xfrm>
            <a:off x="76200" y="260350"/>
            <a:ext cx="8610600" cy="26987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000" dirty="0">
                <a:latin typeface="+mj-lt"/>
                <a:cs typeface="Times New Roman" panose="02020603050405020304" pitchFamily="18" charset="0"/>
              </a:rPr>
              <a:t>Ottengo:  		</a:t>
            </a:r>
          </a:p>
          <a:p>
            <a:pPr algn="just" eaLnBrk="1" hangingPunct="1">
              <a:lnSpc>
                <a:spcPct val="125000"/>
              </a:lnSpc>
              <a:spcBef>
                <a:spcPct val="0"/>
              </a:spcBef>
              <a:spcAft>
                <a:spcPct val="25000"/>
              </a:spcAft>
              <a:buFontTx/>
              <a:buNone/>
              <a:defRPr/>
            </a:pPr>
            <a:r>
              <a:rPr lang="it-IT" altLang="it-IT" sz="2000" dirty="0">
                <a:latin typeface="+mj-lt"/>
                <a:cs typeface="Times New Roman" panose="02020603050405020304" pitchFamily="18" charset="0"/>
              </a:rPr>
              <a:t>			</a:t>
            </a:r>
            <a:r>
              <a:rPr lang="en-GB" altLang="it-IT" sz="2200" dirty="0">
                <a:solidFill>
                  <a:srgbClr val="3366FF"/>
                </a:solidFill>
                <a:latin typeface="+mj-lt"/>
                <a:cs typeface="Times New Roman" panose="02020603050405020304" pitchFamily="18" charset="0"/>
              </a:rPr>
              <a:t>PV =  2/3  N  </a:t>
            </a:r>
            <a:r>
              <a:rPr lang="en-US" altLang="it-IT" sz="2200" dirty="0" err="1">
                <a:solidFill>
                  <a:srgbClr val="3366FF"/>
                </a:solidFill>
                <a:latin typeface="+mj-lt"/>
              </a:rPr>
              <a:t>Ē</a:t>
            </a:r>
            <a:r>
              <a:rPr lang="en-US" altLang="it-IT" sz="2200" baseline="-25000" dirty="0" err="1">
                <a:solidFill>
                  <a:srgbClr val="3366FF"/>
                </a:solidFill>
                <a:latin typeface="+mj-lt"/>
              </a:rPr>
              <a:t>k</a:t>
            </a:r>
            <a:endParaRPr lang="en-US" altLang="it-IT" sz="2200" baseline="-25000" dirty="0">
              <a:solidFill>
                <a:srgbClr val="3366FF"/>
              </a:solidFill>
              <a:latin typeface="+mj-lt"/>
            </a:endParaRPr>
          </a:p>
          <a:p>
            <a:pPr algn="ctr" eaLnBrk="1" hangingPunct="1">
              <a:lnSpc>
                <a:spcPct val="125000"/>
              </a:lnSpc>
              <a:spcBef>
                <a:spcPct val="25000"/>
              </a:spcBef>
              <a:spcAft>
                <a:spcPct val="50000"/>
              </a:spcAft>
              <a:buFontTx/>
              <a:buNone/>
              <a:defRPr/>
            </a:pPr>
            <a:endParaRPr lang="en-US" altLang="it-IT" sz="2200" baseline="-25000" dirty="0">
              <a:solidFill>
                <a:srgbClr val="3366FF"/>
              </a:solidFill>
              <a:latin typeface="+mj-lt"/>
            </a:endParaRPr>
          </a:p>
          <a:p>
            <a:pPr algn="ctr" eaLnBrk="1" hangingPunct="1">
              <a:lnSpc>
                <a:spcPct val="125000"/>
              </a:lnSpc>
              <a:spcBef>
                <a:spcPct val="25000"/>
              </a:spcBef>
              <a:spcAft>
                <a:spcPct val="50000"/>
              </a:spcAft>
              <a:buFontTx/>
              <a:buNone/>
              <a:defRPr/>
            </a:pPr>
            <a:r>
              <a:rPr lang="en-US" altLang="it-IT" sz="2200" dirty="0" err="1">
                <a:solidFill>
                  <a:srgbClr val="3366FF"/>
                </a:solidFill>
                <a:latin typeface="+mj-lt"/>
              </a:rPr>
              <a:t>Confronto</a:t>
            </a:r>
            <a:r>
              <a:rPr lang="en-US" altLang="it-IT" sz="2200" dirty="0">
                <a:solidFill>
                  <a:srgbClr val="3366FF"/>
                </a:solidFill>
                <a:latin typeface="+mj-lt"/>
              </a:rPr>
              <a:t> con </a:t>
            </a:r>
            <a:r>
              <a:rPr lang="en-US" altLang="it-IT" sz="2200" dirty="0" err="1">
                <a:solidFill>
                  <a:srgbClr val="3366FF"/>
                </a:solidFill>
                <a:latin typeface="+mj-lt"/>
              </a:rPr>
              <a:t>l’equazione</a:t>
            </a:r>
            <a:r>
              <a:rPr lang="en-US" altLang="it-IT" sz="2200" dirty="0">
                <a:solidFill>
                  <a:srgbClr val="3366FF"/>
                </a:solidFill>
                <a:latin typeface="+mj-lt"/>
              </a:rPr>
              <a:t> </a:t>
            </a:r>
            <a:r>
              <a:rPr lang="en-US" altLang="it-IT" sz="2200" dirty="0" err="1">
                <a:solidFill>
                  <a:srgbClr val="3366FF"/>
                </a:solidFill>
                <a:latin typeface="+mj-lt"/>
              </a:rPr>
              <a:t>empirica</a:t>
            </a:r>
            <a:r>
              <a:rPr lang="en-US" altLang="it-IT" sz="2200" dirty="0">
                <a:solidFill>
                  <a:srgbClr val="3366FF"/>
                </a:solidFill>
                <a:latin typeface="+mj-lt"/>
              </a:rPr>
              <a:t> </a:t>
            </a:r>
            <a:r>
              <a:rPr lang="en-US" altLang="it-IT" sz="2200" dirty="0" err="1">
                <a:solidFill>
                  <a:srgbClr val="3366FF"/>
                </a:solidFill>
                <a:latin typeface="+mj-lt"/>
              </a:rPr>
              <a:t>dei</a:t>
            </a:r>
            <a:r>
              <a:rPr lang="en-US" altLang="it-IT" sz="2200" dirty="0">
                <a:solidFill>
                  <a:srgbClr val="3366FF"/>
                </a:solidFill>
                <a:latin typeface="+mj-lt"/>
              </a:rPr>
              <a:t> gas </a:t>
            </a:r>
            <a:r>
              <a:rPr lang="en-US" altLang="it-IT" sz="2200" dirty="0" err="1">
                <a:solidFill>
                  <a:srgbClr val="3366FF"/>
                </a:solidFill>
                <a:latin typeface="+mj-lt"/>
              </a:rPr>
              <a:t>ideali</a:t>
            </a:r>
            <a:endParaRPr lang="en-US" altLang="it-IT" sz="2200" baseline="-25000" dirty="0">
              <a:solidFill>
                <a:srgbClr val="3366FF"/>
              </a:solidFill>
              <a:latin typeface="+mj-lt"/>
            </a:endParaRPr>
          </a:p>
          <a:p>
            <a:pPr algn="ctr" eaLnBrk="1" hangingPunct="1">
              <a:lnSpc>
                <a:spcPct val="125000"/>
              </a:lnSpc>
              <a:spcBef>
                <a:spcPct val="25000"/>
              </a:spcBef>
              <a:spcAft>
                <a:spcPct val="25000"/>
              </a:spcAft>
              <a:buFontTx/>
              <a:buNone/>
              <a:defRPr/>
            </a:pPr>
            <a:r>
              <a:rPr lang="it-IT" altLang="it-IT" sz="2200" dirty="0">
                <a:solidFill>
                  <a:srgbClr val="FF0000"/>
                </a:solidFill>
                <a:latin typeface="+mj-lt"/>
                <a:cs typeface="Times New Roman" panose="02020603050405020304" pitchFamily="18" charset="0"/>
              </a:rPr>
              <a:t>PV = n R T</a:t>
            </a:r>
          </a:p>
        </p:txBody>
      </p:sp>
      <p:sp>
        <p:nvSpPr>
          <p:cNvPr id="109573" name="Text Box 10">
            <a:extLst>
              <a:ext uri="{FF2B5EF4-FFF2-40B4-BE49-F238E27FC236}">
                <a16:creationId xmlns:a16="http://schemas.microsoft.com/office/drawing/2014/main" id="{2F3042C6-573F-4276-818B-DBC06EDD2489}"/>
              </a:ext>
            </a:extLst>
          </p:cNvPr>
          <p:cNvSpPr txBox="1">
            <a:spLocks noChangeArrowheads="1"/>
          </p:cNvSpPr>
          <p:nvPr/>
        </p:nvSpPr>
        <p:spPr bwMode="auto">
          <a:xfrm>
            <a:off x="179388" y="3429000"/>
            <a:ext cx="8610600" cy="23241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000" dirty="0">
                <a:latin typeface="+mj-lt"/>
              </a:rPr>
              <a:t>N (numero di molecole, approccio microscopico)</a:t>
            </a:r>
          </a:p>
          <a:p>
            <a:pPr algn="just" eaLnBrk="1" hangingPunct="1">
              <a:lnSpc>
                <a:spcPct val="125000"/>
              </a:lnSpc>
              <a:spcBef>
                <a:spcPct val="0"/>
              </a:spcBef>
              <a:spcAft>
                <a:spcPct val="25000"/>
              </a:spcAft>
              <a:buFontTx/>
              <a:buNone/>
              <a:defRPr/>
            </a:pPr>
            <a:r>
              <a:rPr lang="it-IT" altLang="it-IT" sz="2000" dirty="0">
                <a:latin typeface="+mj-lt"/>
              </a:rPr>
              <a:t>n (numero di moli, approccio macroscopico)</a:t>
            </a:r>
          </a:p>
          <a:p>
            <a:pPr algn="ctr" eaLnBrk="1" hangingPunct="1">
              <a:lnSpc>
                <a:spcPct val="125000"/>
              </a:lnSpc>
              <a:spcBef>
                <a:spcPct val="0"/>
              </a:spcBef>
              <a:spcAft>
                <a:spcPct val="25000"/>
              </a:spcAft>
              <a:buFontTx/>
              <a:buNone/>
              <a:defRPr/>
            </a:pPr>
            <a:endParaRPr lang="it-IT" altLang="it-IT" sz="2000" dirty="0">
              <a:latin typeface="+mj-lt"/>
            </a:endParaRPr>
          </a:p>
          <a:p>
            <a:pPr algn="just" eaLnBrk="1" hangingPunct="1">
              <a:lnSpc>
                <a:spcPct val="125000"/>
              </a:lnSpc>
              <a:spcBef>
                <a:spcPct val="0"/>
              </a:spcBef>
              <a:spcAft>
                <a:spcPct val="25000"/>
              </a:spcAft>
              <a:buFontTx/>
              <a:buNone/>
              <a:defRPr/>
            </a:pPr>
            <a:r>
              <a:rPr lang="it-IT" altLang="it-IT" sz="2000" dirty="0">
                <a:latin typeface="+mj-lt"/>
              </a:rPr>
              <a:t>	N = n N</a:t>
            </a:r>
            <a:r>
              <a:rPr lang="it-IT" altLang="it-IT" sz="2000" baseline="-25000" dirty="0">
                <a:latin typeface="+mj-lt"/>
              </a:rPr>
              <a:t>A		</a:t>
            </a:r>
            <a:r>
              <a:rPr lang="it-IT" altLang="it-IT" sz="2000" dirty="0">
                <a:latin typeface="+mj-lt"/>
              </a:rPr>
              <a:t>(N</a:t>
            </a:r>
            <a:r>
              <a:rPr lang="it-IT" altLang="it-IT" sz="2000" baseline="-25000" dirty="0">
                <a:latin typeface="+mj-lt"/>
              </a:rPr>
              <a:t>A</a:t>
            </a:r>
            <a:r>
              <a:rPr lang="it-IT" altLang="it-IT" sz="2000" dirty="0">
                <a:latin typeface="+mj-lt"/>
              </a:rPr>
              <a:t> numero di Avogadro)</a:t>
            </a:r>
            <a:endParaRPr lang="it-IT" altLang="it-IT" sz="2000" baseline="-25000" dirty="0">
              <a:latin typeface="+mj-lt"/>
            </a:endParaRPr>
          </a:p>
          <a:p>
            <a:pPr algn="ctr" eaLnBrk="1" hangingPunct="1">
              <a:lnSpc>
                <a:spcPct val="125000"/>
              </a:lnSpc>
              <a:spcBef>
                <a:spcPct val="0"/>
              </a:spcBef>
              <a:spcAft>
                <a:spcPct val="25000"/>
              </a:spcAft>
              <a:buFontTx/>
              <a:buNone/>
              <a:defRPr/>
            </a:pPr>
            <a:endParaRPr lang="it-IT" altLang="it-IT" sz="2000" dirty="0">
              <a:latin typeface="+mj-lt"/>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olo 1">
            <a:extLst>
              <a:ext uri="{FF2B5EF4-FFF2-40B4-BE49-F238E27FC236}">
                <a16:creationId xmlns:a16="http://schemas.microsoft.com/office/drawing/2014/main" id="{B30B9250-D65E-41E6-B774-A06FCF76E27F}"/>
              </a:ext>
            </a:extLst>
          </p:cNvPr>
          <p:cNvSpPr>
            <a:spLocks noGrp="1" noChangeArrowheads="1"/>
          </p:cNvSpPr>
          <p:nvPr>
            <p:ph type="title"/>
          </p:nvPr>
        </p:nvSpPr>
        <p:spPr>
          <a:xfrm>
            <a:off x="330200" y="-14288"/>
            <a:ext cx="8229600" cy="1143001"/>
          </a:xfrm>
        </p:spPr>
        <p:txBody>
          <a:bodyPr/>
          <a:lstStyle/>
          <a:p>
            <a:r>
              <a:rPr lang="it-IT" altLang="it-IT"/>
              <a:t>I gas</a:t>
            </a:r>
          </a:p>
        </p:txBody>
      </p:sp>
      <p:sp>
        <p:nvSpPr>
          <p:cNvPr id="3" name="Segnaposto contenuto 2">
            <a:extLst>
              <a:ext uri="{FF2B5EF4-FFF2-40B4-BE49-F238E27FC236}">
                <a16:creationId xmlns:a16="http://schemas.microsoft.com/office/drawing/2014/main" id="{FFDA7ABE-1FBD-4AD8-98D7-5EA3D0775ED3}"/>
              </a:ext>
            </a:extLst>
          </p:cNvPr>
          <p:cNvSpPr>
            <a:spLocks noGrp="1"/>
          </p:cNvSpPr>
          <p:nvPr>
            <p:ph idx="1"/>
          </p:nvPr>
        </p:nvSpPr>
        <p:spPr>
          <a:xfrm>
            <a:off x="334963" y="673100"/>
            <a:ext cx="8229600" cy="4525963"/>
          </a:xfrm>
        </p:spPr>
        <p:txBody>
          <a:bodyPr/>
          <a:lstStyle/>
          <a:p>
            <a:pPr>
              <a:defRPr/>
            </a:pPr>
            <a:r>
              <a:rPr lang="it-IT" dirty="0">
                <a:solidFill>
                  <a:schemeClr val="bg1">
                    <a:lumMod val="50000"/>
                  </a:schemeClr>
                </a:solidFill>
              </a:rPr>
              <a:t>Generalità</a:t>
            </a:r>
          </a:p>
          <a:p>
            <a:pPr>
              <a:defRPr/>
            </a:pPr>
            <a:r>
              <a:rPr lang="it-IT" dirty="0">
                <a:solidFill>
                  <a:schemeClr val="bg1">
                    <a:lumMod val="50000"/>
                  </a:schemeClr>
                </a:solidFill>
              </a:rPr>
              <a:t>Principio di Avogadro</a:t>
            </a:r>
          </a:p>
          <a:p>
            <a:pPr>
              <a:defRPr/>
            </a:pPr>
            <a:r>
              <a:rPr lang="it-IT" dirty="0">
                <a:solidFill>
                  <a:schemeClr val="bg1">
                    <a:lumMod val="50000"/>
                  </a:schemeClr>
                </a:solidFill>
              </a:rPr>
              <a:t>Legge di Boyle</a:t>
            </a:r>
          </a:p>
          <a:p>
            <a:pPr>
              <a:defRPr/>
            </a:pPr>
            <a:r>
              <a:rPr lang="it-IT" dirty="0">
                <a:solidFill>
                  <a:schemeClr val="bg2"/>
                </a:solidFill>
              </a:rPr>
              <a:t>Legge di Charles (o Gay-</a:t>
            </a:r>
            <a:r>
              <a:rPr lang="it-IT" dirty="0" err="1">
                <a:solidFill>
                  <a:schemeClr val="bg2"/>
                </a:solidFill>
              </a:rPr>
              <a:t>Lussac</a:t>
            </a:r>
            <a:r>
              <a:rPr lang="it-IT" dirty="0">
                <a:solidFill>
                  <a:schemeClr val="bg2"/>
                </a:solidFill>
              </a:rPr>
              <a:t>)</a:t>
            </a:r>
          </a:p>
          <a:p>
            <a:pPr>
              <a:defRPr/>
            </a:pPr>
            <a:r>
              <a:rPr lang="it-IT" dirty="0">
                <a:solidFill>
                  <a:schemeClr val="bg1">
                    <a:lumMod val="50000"/>
                  </a:schemeClr>
                </a:solidFill>
              </a:rPr>
              <a:t>Legge dei gas ideali</a:t>
            </a:r>
          </a:p>
          <a:p>
            <a:pPr lvl="1">
              <a:defRPr/>
            </a:pPr>
            <a:r>
              <a:rPr lang="it-IT" dirty="0">
                <a:solidFill>
                  <a:schemeClr val="bg1">
                    <a:lumMod val="50000"/>
                  </a:schemeClr>
                </a:solidFill>
              </a:rPr>
              <a:t>Costante dei gas</a:t>
            </a:r>
          </a:p>
          <a:p>
            <a:pPr>
              <a:defRPr/>
            </a:pPr>
            <a:r>
              <a:rPr lang="it-IT" dirty="0">
                <a:solidFill>
                  <a:schemeClr val="bg1">
                    <a:lumMod val="50000"/>
                  </a:schemeClr>
                </a:solidFill>
              </a:rPr>
              <a:t>Miscele di gas (Dalton)</a:t>
            </a:r>
          </a:p>
          <a:p>
            <a:pPr>
              <a:defRPr/>
            </a:pPr>
            <a:r>
              <a:rPr lang="it-IT" dirty="0"/>
              <a:t>Teoria cinetica dei gas</a:t>
            </a:r>
          </a:p>
          <a:p>
            <a:pPr lvl="1">
              <a:defRPr/>
            </a:pPr>
            <a:r>
              <a:rPr lang="it-IT" dirty="0"/>
              <a:t>Velocità di una molecola e cost. di Boltzmann</a:t>
            </a:r>
          </a:p>
          <a:p>
            <a:pPr lvl="1">
              <a:defRPr/>
            </a:pPr>
            <a:r>
              <a:rPr lang="it-IT" dirty="0">
                <a:solidFill>
                  <a:schemeClr val="bg1">
                    <a:lumMod val="50000"/>
                  </a:schemeClr>
                </a:solidFill>
              </a:rPr>
              <a:t>Distribuzione di Maxwell</a:t>
            </a:r>
          </a:p>
          <a:p>
            <a:pPr>
              <a:defRPr/>
            </a:pPr>
            <a:r>
              <a:rPr lang="it-IT" dirty="0">
                <a:solidFill>
                  <a:schemeClr val="bg1">
                    <a:lumMod val="50000"/>
                  </a:schemeClr>
                </a:solidFill>
              </a:rPr>
              <a:t>Gas reali </a:t>
            </a:r>
          </a:p>
          <a:p>
            <a:pPr>
              <a:defRPr/>
            </a:pPr>
            <a:endParaRPr lang="it-IT" dirty="0"/>
          </a:p>
        </p:txBody>
      </p:sp>
      <p:sp>
        <p:nvSpPr>
          <p:cNvPr id="117764" name="Segnaposto numero diapositiva 3">
            <a:extLst>
              <a:ext uri="{FF2B5EF4-FFF2-40B4-BE49-F238E27FC236}">
                <a16:creationId xmlns:a16="http://schemas.microsoft.com/office/drawing/2014/main" id="{7CC09E09-C1C4-4633-A897-FC19706E05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200519D-A84F-40D0-AB05-117992C353C4}" type="slidenum">
              <a:rPr lang="it-IT" altLang="it-IT" sz="1400" smtClean="0"/>
              <a:pPr>
                <a:spcBef>
                  <a:spcPct val="0"/>
                </a:spcBef>
                <a:buFontTx/>
                <a:buNone/>
              </a:pPr>
              <a:t>101</a:t>
            </a:fld>
            <a:endParaRPr lang="it-IT" altLang="it-IT" sz="140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30">
            <a:extLst>
              <a:ext uri="{FF2B5EF4-FFF2-40B4-BE49-F238E27FC236}">
                <a16:creationId xmlns:a16="http://schemas.microsoft.com/office/drawing/2014/main" id="{222BD06D-4101-4524-AFE1-86D774F6BCC7}"/>
              </a:ext>
            </a:extLst>
          </p:cNvPr>
          <p:cNvSpPr>
            <a:spLocks noChangeArrowheads="1"/>
          </p:cNvSpPr>
          <p:nvPr/>
        </p:nvSpPr>
        <p:spPr bwMode="auto">
          <a:xfrm>
            <a:off x="395288" y="4443413"/>
            <a:ext cx="1584325" cy="1308100"/>
          </a:xfrm>
          <a:prstGeom prst="ellipse">
            <a:avLst/>
          </a:prstGeom>
          <a:solidFill>
            <a:srgbClr val="99CC00"/>
          </a:solidFill>
          <a:ln w="22225" algn="ctr">
            <a:solidFill>
              <a:srgbClr val="FF0000"/>
            </a:solidFill>
            <a:prstDash val="lgDash"/>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000">
              <a:latin typeface="+mj-lt"/>
            </a:endParaRPr>
          </a:p>
        </p:txBody>
      </p:sp>
      <p:sp>
        <p:nvSpPr>
          <p:cNvPr id="118787" name="Slide Number Placeholder 1">
            <a:extLst>
              <a:ext uri="{FF2B5EF4-FFF2-40B4-BE49-F238E27FC236}">
                <a16:creationId xmlns:a16="http://schemas.microsoft.com/office/drawing/2014/main" id="{9209C317-7FE4-4A57-9CD1-AB6BAC467D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F4B6F3-1361-4A5E-B4DF-082C9F01B50E}" type="slidenum">
              <a:rPr lang="it-IT" altLang="it-IT" sz="1400" smtClean="0"/>
              <a:pPr>
                <a:spcBef>
                  <a:spcPct val="0"/>
                </a:spcBef>
                <a:buFontTx/>
                <a:buNone/>
              </a:pPr>
              <a:t>102</a:t>
            </a:fld>
            <a:endParaRPr lang="it-IT" altLang="it-IT" sz="1400"/>
          </a:p>
        </p:txBody>
      </p:sp>
      <p:sp>
        <p:nvSpPr>
          <p:cNvPr id="3" name="TextBox 2">
            <a:extLst>
              <a:ext uri="{FF2B5EF4-FFF2-40B4-BE49-F238E27FC236}">
                <a16:creationId xmlns:a16="http://schemas.microsoft.com/office/drawing/2014/main" id="{9EA7DAE4-2ABA-4094-9B2C-9F4C3585BAEF}"/>
              </a:ext>
            </a:extLst>
          </p:cNvPr>
          <p:cNvSpPr txBox="1"/>
          <p:nvPr/>
        </p:nvSpPr>
        <p:spPr>
          <a:xfrm>
            <a:off x="1503363" y="61913"/>
            <a:ext cx="5511800" cy="460375"/>
          </a:xfrm>
          <a:prstGeom prst="rect">
            <a:avLst/>
          </a:prstGeom>
          <a:noFill/>
        </p:spPr>
        <p:txBody>
          <a:bodyPr wrap="none">
            <a:spAutoFit/>
          </a:bodyPr>
          <a:lstStyle/>
          <a:p>
            <a:pPr>
              <a:defRPr/>
            </a:pPr>
            <a:r>
              <a:rPr lang="it-IT" sz="2400" dirty="0">
                <a:latin typeface="+mj-lt"/>
              </a:rPr>
              <a:t>Calcolo la velocità rms di una molecola</a:t>
            </a:r>
          </a:p>
        </p:txBody>
      </p:sp>
      <p:sp>
        <p:nvSpPr>
          <p:cNvPr id="4" name="TextBox 3">
            <a:extLst>
              <a:ext uri="{FF2B5EF4-FFF2-40B4-BE49-F238E27FC236}">
                <a16:creationId xmlns:a16="http://schemas.microsoft.com/office/drawing/2014/main" id="{E83E652A-EFC8-428A-933D-1ED045093075}"/>
              </a:ext>
            </a:extLst>
          </p:cNvPr>
          <p:cNvSpPr txBox="1">
            <a:spLocks noRot="1" noChangeAspect="1" noMove="1" noResize="1" noEditPoints="1" noAdjustHandles="1" noChangeArrowheads="1" noChangeShapeType="1" noTextEdit="1"/>
          </p:cNvSpPr>
          <p:nvPr/>
        </p:nvSpPr>
        <p:spPr>
          <a:xfrm>
            <a:off x="395536" y="764704"/>
            <a:ext cx="6048672" cy="2246769"/>
          </a:xfrm>
          <a:prstGeom prst="rect">
            <a:avLst/>
          </a:prstGeom>
          <a:blipFill rotWithShape="0">
            <a:blip r:embed="rId2"/>
            <a:stretch>
              <a:fillRect l="-1109" t="-1084" b="-4065"/>
            </a:stretch>
          </a:blipFill>
        </p:spPr>
        <p:txBody>
          <a:bodyPr/>
          <a:lstStyle/>
          <a:p>
            <a:pPr>
              <a:defRPr/>
            </a:pPr>
            <a:r>
              <a:rPr lang="it-IT">
                <a:noFill/>
              </a:rPr>
              <a:t> </a:t>
            </a:r>
          </a:p>
        </p:txBody>
      </p:sp>
      <p:sp>
        <p:nvSpPr>
          <p:cNvPr id="5" name="TextBox 4">
            <a:extLst>
              <a:ext uri="{FF2B5EF4-FFF2-40B4-BE49-F238E27FC236}">
                <a16:creationId xmlns:a16="http://schemas.microsoft.com/office/drawing/2014/main" id="{6C026A4C-F729-4569-BA4A-19B0E2089CB2}"/>
              </a:ext>
            </a:extLst>
          </p:cNvPr>
          <p:cNvSpPr txBox="1">
            <a:spLocks noRot="1" noChangeAspect="1" noMove="1" noResize="1" noEditPoints="1" noAdjustHandles="1" noChangeArrowheads="1" noChangeShapeType="1" noTextEdit="1"/>
          </p:cNvSpPr>
          <p:nvPr/>
        </p:nvSpPr>
        <p:spPr>
          <a:xfrm>
            <a:off x="395536" y="3206434"/>
            <a:ext cx="6048672" cy="1276183"/>
          </a:xfrm>
          <a:prstGeom prst="rect">
            <a:avLst/>
          </a:prstGeom>
          <a:blipFill rotWithShape="0">
            <a:blip r:embed="rId3"/>
            <a:stretch>
              <a:fillRect l="-1109" t="-2392"/>
            </a:stretch>
          </a:blipFill>
        </p:spPr>
        <p:txBody>
          <a:bodyPr/>
          <a:lstStyle/>
          <a:p>
            <a:pPr>
              <a:defRPr/>
            </a:pPr>
            <a:r>
              <a:rPr lang="it-IT" dirty="0">
                <a:noFill/>
              </a:rPr>
              <a:t> </a:t>
            </a:r>
          </a:p>
        </p:txBody>
      </p:sp>
      <p:sp>
        <p:nvSpPr>
          <p:cNvPr id="6" name="Text Box 7">
            <a:extLst>
              <a:ext uri="{FF2B5EF4-FFF2-40B4-BE49-F238E27FC236}">
                <a16:creationId xmlns:a16="http://schemas.microsoft.com/office/drawing/2014/main" id="{1FB60244-4EF6-42E2-BAF1-CA7E156E6485}"/>
              </a:ext>
            </a:extLst>
          </p:cNvPr>
          <p:cNvSpPr txBox="1">
            <a:spLocks noChangeArrowheads="1"/>
          </p:cNvSpPr>
          <p:nvPr/>
        </p:nvSpPr>
        <p:spPr bwMode="auto">
          <a:xfrm>
            <a:off x="2300288" y="5146675"/>
            <a:ext cx="2593975"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it-IT" altLang="it-IT" sz="2000" dirty="0">
                <a:latin typeface="+mj-lt"/>
              </a:rPr>
              <a:t>1.381 10</a:t>
            </a:r>
            <a:r>
              <a:rPr lang="it-IT" altLang="it-IT" sz="2000" baseline="30000" dirty="0">
                <a:latin typeface="+mj-lt"/>
              </a:rPr>
              <a:t>-23</a:t>
            </a:r>
            <a:r>
              <a:rPr lang="it-IT" altLang="it-IT" sz="2000" dirty="0">
                <a:latin typeface="+mj-lt"/>
              </a:rPr>
              <a:t> JK</a:t>
            </a:r>
            <a:r>
              <a:rPr lang="it-IT" altLang="it-IT" sz="2000" baseline="30000" dirty="0">
                <a:latin typeface="+mj-lt"/>
              </a:rPr>
              <a:t>-1</a:t>
            </a:r>
          </a:p>
        </p:txBody>
      </p:sp>
      <p:graphicFrame>
        <p:nvGraphicFramePr>
          <p:cNvPr id="118792" name="Object 9">
            <a:extLst>
              <a:ext uri="{FF2B5EF4-FFF2-40B4-BE49-F238E27FC236}">
                <a16:creationId xmlns:a16="http://schemas.microsoft.com/office/drawing/2014/main" id="{75341B8C-AB1A-48B0-BAF0-A1CFA09ABA20}"/>
              </a:ext>
            </a:extLst>
          </p:cNvPr>
          <p:cNvGraphicFramePr>
            <a:graphicFrameLocks noChangeAspect="1"/>
          </p:cNvGraphicFramePr>
          <p:nvPr/>
        </p:nvGraphicFramePr>
        <p:xfrm>
          <a:off x="617538" y="4675188"/>
          <a:ext cx="1312862" cy="871537"/>
        </p:xfrm>
        <a:graphic>
          <a:graphicData uri="http://schemas.openxmlformats.org/presentationml/2006/ole">
            <mc:AlternateContent xmlns:mc="http://schemas.openxmlformats.org/markup-compatibility/2006">
              <mc:Choice xmlns:v="urn:schemas-microsoft-com:vml" Requires="v">
                <p:oleObj name="Equation" r:id="rId4" imgW="508000" imgH="431800" progId="Equation.3">
                  <p:embed/>
                </p:oleObj>
              </mc:Choice>
              <mc:Fallback>
                <p:oleObj name="Equation" r:id="rId4" imgW="508000" imgH="4318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8" y="4675188"/>
                        <a:ext cx="1312862"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00"/>
                            </a:solidFill>
                            <a:miter lim="800000"/>
                            <a:headEnd/>
                            <a:tailEnd/>
                          </a14:hiddenLine>
                        </a:ext>
                      </a:extLst>
                    </p:spPr>
                  </p:pic>
                </p:oleObj>
              </mc:Fallback>
            </mc:AlternateContent>
          </a:graphicData>
        </a:graphic>
      </p:graphicFrame>
      <p:sp>
        <p:nvSpPr>
          <p:cNvPr id="8" name="Text Box 17">
            <a:extLst>
              <a:ext uri="{FF2B5EF4-FFF2-40B4-BE49-F238E27FC236}">
                <a16:creationId xmlns:a16="http://schemas.microsoft.com/office/drawing/2014/main" id="{F6053B88-87BA-4C62-B895-E586311528DB}"/>
              </a:ext>
            </a:extLst>
          </p:cNvPr>
          <p:cNvSpPr txBox="1">
            <a:spLocks noChangeArrowheads="1"/>
          </p:cNvSpPr>
          <p:nvPr/>
        </p:nvSpPr>
        <p:spPr bwMode="auto">
          <a:xfrm>
            <a:off x="2187575" y="4697413"/>
            <a:ext cx="2706688" cy="40005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000" dirty="0">
                <a:latin typeface="+mj-lt"/>
              </a:rPr>
              <a:t>costante di Boltzmann</a:t>
            </a:r>
          </a:p>
        </p:txBody>
      </p:sp>
      <p:sp>
        <p:nvSpPr>
          <p:cNvPr id="9" name="Rectangle 8">
            <a:extLst>
              <a:ext uri="{FF2B5EF4-FFF2-40B4-BE49-F238E27FC236}">
                <a16:creationId xmlns:a16="http://schemas.microsoft.com/office/drawing/2014/main" id="{3129AB0A-DA55-4418-B7A2-8C65940FE87D}"/>
              </a:ext>
            </a:extLst>
          </p:cNvPr>
          <p:cNvSpPr>
            <a:spLocks noRot="1" noChangeAspect="1" noMove="1" noResize="1" noEditPoints="1" noAdjustHandles="1" noChangeArrowheads="1" noChangeShapeType="1" noTextEdit="1"/>
          </p:cNvSpPr>
          <p:nvPr/>
        </p:nvSpPr>
        <p:spPr>
          <a:xfrm>
            <a:off x="5811320" y="4512032"/>
            <a:ext cx="3070632" cy="584775"/>
          </a:xfrm>
          <a:prstGeom prst="rect">
            <a:avLst/>
          </a:prstGeom>
          <a:blipFill rotWithShape="0">
            <a:blip r:embed="rId6"/>
            <a:stretch>
              <a:fillRect/>
            </a:stretch>
          </a:blipFill>
          <a:ln w="28575">
            <a:solidFill>
              <a:schemeClr val="tx1"/>
            </a:solidFill>
            <a:prstDash val="dash"/>
          </a:ln>
        </p:spPr>
        <p:txBody>
          <a:bodyPr/>
          <a:lstStyle/>
          <a:p>
            <a:pPr>
              <a:defRPr/>
            </a:pPr>
            <a:r>
              <a:rPr lang="it-IT">
                <a:noFill/>
              </a:rPr>
              <a:t> </a:t>
            </a:r>
          </a:p>
        </p:txBody>
      </p:sp>
      <p:sp>
        <p:nvSpPr>
          <p:cNvPr id="118795" name="Right Arrow 10">
            <a:extLst>
              <a:ext uri="{FF2B5EF4-FFF2-40B4-BE49-F238E27FC236}">
                <a16:creationId xmlns:a16="http://schemas.microsoft.com/office/drawing/2014/main" id="{9CCFDDAF-EA8D-4D79-AD5C-CAE9B147A099}"/>
              </a:ext>
            </a:extLst>
          </p:cNvPr>
          <p:cNvSpPr>
            <a:spLocks noChangeArrowheads="1"/>
          </p:cNvSpPr>
          <p:nvPr/>
        </p:nvSpPr>
        <p:spPr bwMode="auto">
          <a:xfrm rot="2186054">
            <a:off x="4314825" y="3656013"/>
            <a:ext cx="1577975" cy="649287"/>
          </a:xfrm>
          <a:prstGeom prst="rightArrow">
            <a:avLst>
              <a:gd name="adj1" fmla="val 50000"/>
              <a:gd name="adj2" fmla="val 49889"/>
            </a:avLst>
          </a:prstGeom>
          <a:solidFill>
            <a:schemeClr val="accent1"/>
          </a:solidFill>
          <a:ln w="9525" algn="ctr">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latin typeface="Tahoma" panose="020B0604030504040204" pitchFamily="34" charset="0"/>
            </a:endParaRPr>
          </a:p>
        </p:txBody>
      </p:sp>
      <p:sp>
        <p:nvSpPr>
          <p:cNvPr id="12" name="Rectangle 11">
            <a:extLst>
              <a:ext uri="{FF2B5EF4-FFF2-40B4-BE49-F238E27FC236}">
                <a16:creationId xmlns:a16="http://schemas.microsoft.com/office/drawing/2014/main" id="{62D7F30D-2A94-42BA-8CDE-51DD35F7A19E}"/>
              </a:ext>
            </a:extLst>
          </p:cNvPr>
          <p:cNvSpPr/>
          <p:nvPr/>
        </p:nvSpPr>
        <p:spPr>
          <a:xfrm>
            <a:off x="1749425" y="5681663"/>
            <a:ext cx="7091363" cy="871537"/>
          </a:xfrm>
          <a:prstGeom prst="rect">
            <a:avLst/>
          </a:prstGeom>
        </p:spPr>
        <p:txBody>
          <a:bodyPr>
            <a:spAutoFit/>
          </a:bodyPr>
          <a:lstStyle/>
          <a:p>
            <a:pPr eaLnBrk="1" hangingPunct="1">
              <a:lnSpc>
                <a:spcPct val="150000"/>
              </a:lnSpc>
              <a:defRPr/>
            </a:pPr>
            <a:r>
              <a:rPr lang="it-IT" altLang="it-IT" dirty="0">
                <a:latin typeface="+mj-lt"/>
              </a:rPr>
              <a:t>k (costante di Boltzmann) è il valore della costante dei gas per molecola; R è invece riferita alla mole.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1">
            <a:extLst>
              <a:ext uri="{FF2B5EF4-FFF2-40B4-BE49-F238E27FC236}">
                <a16:creationId xmlns:a16="http://schemas.microsoft.com/office/drawing/2014/main" id="{4CE2E264-080B-4649-826F-47A3DF3294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85FE1B-1943-488B-9F10-5BCE99C20D3C}" type="slidenum">
              <a:rPr lang="it-IT" altLang="it-IT" sz="1400" smtClean="0"/>
              <a:pPr>
                <a:spcBef>
                  <a:spcPct val="0"/>
                </a:spcBef>
                <a:buFontTx/>
                <a:buNone/>
              </a:pPr>
              <a:t>103</a:t>
            </a:fld>
            <a:endParaRPr lang="it-IT" altLang="it-IT" sz="1400"/>
          </a:p>
        </p:txBody>
      </p:sp>
      <p:sp>
        <p:nvSpPr>
          <p:cNvPr id="4" name="TextBox 3">
            <a:extLst>
              <a:ext uri="{FF2B5EF4-FFF2-40B4-BE49-F238E27FC236}">
                <a16:creationId xmlns:a16="http://schemas.microsoft.com/office/drawing/2014/main" id="{67EEF440-95F6-45D4-A357-649C9982AFF2}"/>
              </a:ext>
            </a:extLst>
          </p:cNvPr>
          <p:cNvSpPr txBox="1"/>
          <p:nvPr/>
        </p:nvSpPr>
        <p:spPr>
          <a:xfrm>
            <a:off x="395288" y="293688"/>
            <a:ext cx="6048375" cy="400050"/>
          </a:xfrm>
          <a:prstGeom prst="rect">
            <a:avLst/>
          </a:prstGeom>
          <a:noFill/>
        </p:spPr>
        <p:txBody>
          <a:bodyPr>
            <a:spAutoFit/>
          </a:bodyPr>
          <a:lstStyle/>
          <a:p>
            <a:pPr>
              <a:defRPr/>
            </a:pPr>
            <a:r>
              <a:rPr lang="it-IT" sz="2000" dirty="0">
                <a:latin typeface="+mj-lt"/>
              </a:rPr>
              <a:t>Arrivo quindi a predirre la velocità di una molecola:</a:t>
            </a:r>
          </a:p>
        </p:txBody>
      </p:sp>
      <p:sp>
        <p:nvSpPr>
          <p:cNvPr id="9" name="Rectangle 8">
            <a:extLst>
              <a:ext uri="{FF2B5EF4-FFF2-40B4-BE49-F238E27FC236}">
                <a16:creationId xmlns:a16="http://schemas.microsoft.com/office/drawing/2014/main" id="{69162A12-CDD9-4661-9535-F5B2D3DAEC52}"/>
              </a:ext>
            </a:extLst>
          </p:cNvPr>
          <p:cNvSpPr>
            <a:spLocks noRot="1" noChangeAspect="1" noMove="1" noResize="1" noEditPoints="1" noAdjustHandles="1" noChangeArrowheads="1" noChangeShapeType="1" noTextEdit="1"/>
          </p:cNvSpPr>
          <p:nvPr/>
        </p:nvSpPr>
        <p:spPr>
          <a:xfrm>
            <a:off x="1475656" y="1127270"/>
            <a:ext cx="3070632" cy="584775"/>
          </a:xfrm>
          <a:prstGeom prst="rect">
            <a:avLst/>
          </a:prstGeom>
          <a:blipFill rotWithShape="0">
            <a:blip r:embed="rId2"/>
            <a:stretch>
              <a:fillRect/>
            </a:stretch>
          </a:blipFill>
          <a:ln w="28575">
            <a:solidFill>
              <a:schemeClr val="bg1"/>
            </a:solidFill>
            <a:prstDash val="dash"/>
          </a:ln>
        </p:spPr>
        <p:txBody>
          <a:bodyPr/>
          <a:lstStyle/>
          <a:p>
            <a:pPr>
              <a:defRPr/>
            </a:pPr>
            <a:r>
              <a:rPr lang="it-IT">
                <a:noFill/>
              </a:rPr>
              <a:t> </a:t>
            </a:r>
          </a:p>
        </p:txBody>
      </p:sp>
      <p:sp>
        <p:nvSpPr>
          <p:cNvPr id="12" name="Rectangle 11">
            <a:extLst>
              <a:ext uri="{FF2B5EF4-FFF2-40B4-BE49-F238E27FC236}">
                <a16:creationId xmlns:a16="http://schemas.microsoft.com/office/drawing/2014/main" id="{9E50ABBE-4970-43B9-8974-88F2DB9B5629}"/>
              </a:ext>
            </a:extLst>
          </p:cNvPr>
          <p:cNvSpPr>
            <a:spLocks noRot="1" noChangeAspect="1" noMove="1" noResize="1" noEditPoints="1" noAdjustHandles="1" noChangeArrowheads="1" noChangeShapeType="1" noTextEdit="1"/>
          </p:cNvSpPr>
          <p:nvPr/>
        </p:nvSpPr>
        <p:spPr>
          <a:xfrm>
            <a:off x="1184237" y="2104762"/>
            <a:ext cx="4046205" cy="584775"/>
          </a:xfrm>
          <a:prstGeom prst="rect">
            <a:avLst/>
          </a:prstGeom>
          <a:blipFill rotWithShape="0">
            <a:blip r:embed="rId3"/>
            <a:stretch>
              <a:fillRect/>
            </a:stretch>
          </a:blipFill>
          <a:ln w="28575">
            <a:solidFill>
              <a:schemeClr val="bg1"/>
            </a:solidFill>
            <a:prstDash val="dash"/>
          </a:ln>
        </p:spPr>
        <p:txBody>
          <a:bodyPr/>
          <a:lstStyle/>
          <a:p>
            <a:pPr>
              <a:defRPr/>
            </a:pPr>
            <a:r>
              <a:rPr lang="it-IT">
                <a:noFill/>
              </a:rPr>
              <a:t> </a:t>
            </a:r>
          </a:p>
        </p:txBody>
      </p:sp>
      <p:sp>
        <p:nvSpPr>
          <p:cNvPr id="13" name="TextBox 12">
            <a:extLst>
              <a:ext uri="{FF2B5EF4-FFF2-40B4-BE49-F238E27FC236}">
                <a16:creationId xmlns:a16="http://schemas.microsoft.com/office/drawing/2014/main" id="{EC050F15-98D0-4749-8DBC-0EB751E2DE76}"/>
              </a:ext>
            </a:extLst>
          </p:cNvPr>
          <p:cNvSpPr txBox="1"/>
          <p:nvPr/>
        </p:nvSpPr>
        <p:spPr>
          <a:xfrm>
            <a:off x="395288" y="2895600"/>
            <a:ext cx="7897812" cy="1016000"/>
          </a:xfrm>
          <a:prstGeom prst="rect">
            <a:avLst/>
          </a:prstGeom>
          <a:noFill/>
        </p:spPr>
        <p:txBody>
          <a:bodyPr>
            <a:spAutoFit/>
          </a:bodyPr>
          <a:lstStyle/>
          <a:p>
            <a:pPr>
              <a:defRPr/>
            </a:pPr>
            <a:r>
              <a:rPr lang="it-IT" sz="2000" dirty="0">
                <a:latin typeface="+mj-lt"/>
              </a:rPr>
              <a:t>La prima equazione deriva dalla teoria cinetica dei gas, la seconda è la definizione di energia cinetica. Combinando le due equazioni ottengo: </a:t>
            </a:r>
          </a:p>
        </p:txBody>
      </p:sp>
      <p:sp>
        <p:nvSpPr>
          <p:cNvPr id="14" name="Rectangle 13">
            <a:extLst>
              <a:ext uri="{FF2B5EF4-FFF2-40B4-BE49-F238E27FC236}">
                <a16:creationId xmlns:a16="http://schemas.microsoft.com/office/drawing/2014/main" id="{8F66E86D-2321-4096-B106-67A54EA8D2E8}"/>
              </a:ext>
            </a:extLst>
          </p:cNvPr>
          <p:cNvSpPr>
            <a:spLocks noRot="1" noChangeAspect="1" noMove="1" noResize="1" noEditPoints="1" noAdjustHandles="1" noChangeArrowheads="1" noChangeShapeType="1" noTextEdit="1"/>
          </p:cNvSpPr>
          <p:nvPr/>
        </p:nvSpPr>
        <p:spPr>
          <a:xfrm>
            <a:off x="1691680" y="3991641"/>
            <a:ext cx="4046205" cy="584775"/>
          </a:xfrm>
          <a:prstGeom prst="rect">
            <a:avLst/>
          </a:prstGeom>
          <a:blipFill rotWithShape="0">
            <a:blip r:embed="rId4"/>
            <a:stretch>
              <a:fillRect t="-11881" b="-27723"/>
            </a:stretch>
          </a:blipFill>
          <a:ln w="28575">
            <a:solidFill>
              <a:schemeClr val="bg1"/>
            </a:solidFill>
            <a:prstDash val="dash"/>
          </a:ln>
        </p:spPr>
        <p:txBody>
          <a:bodyPr/>
          <a:lstStyle/>
          <a:p>
            <a:pPr>
              <a:defRPr/>
            </a:pPr>
            <a:r>
              <a:rPr lang="it-IT">
                <a:noFill/>
              </a:rPr>
              <a:t> </a:t>
            </a:r>
          </a:p>
        </p:txBody>
      </p:sp>
      <p:sp>
        <p:nvSpPr>
          <p:cNvPr id="15" name="Rectangle 14">
            <a:extLst>
              <a:ext uri="{FF2B5EF4-FFF2-40B4-BE49-F238E27FC236}">
                <a16:creationId xmlns:a16="http://schemas.microsoft.com/office/drawing/2014/main" id="{94B032AB-B85A-49DC-8003-957AC7771A82}"/>
              </a:ext>
            </a:extLst>
          </p:cNvPr>
          <p:cNvSpPr>
            <a:spLocks noRot="1" noChangeAspect="1" noMove="1" noResize="1" noEditPoints="1" noAdjustHandles="1" noChangeArrowheads="1" noChangeShapeType="1" noTextEdit="1"/>
          </p:cNvSpPr>
          <p:nvPr/>
        </p:nvSpPr>
        <p:spPr>
          <a:xfrm>
            <a:off x="572845" y="4892043"/>
            <a:ext cx="4046205" cy="1547347"/>
          </a:xfrm>
          <a:prstGeom prst="rect">
            <a:avLst/>
          </a:prstGeom>
          <a:blipFill rotWithShape="0">
            <a:blip r:embed="rId5"/>
            <a:stretch>
              <a:fillRect/>
            </a:stretch>
          </a:blipFill>
          <a:ln w="28575">
            <a:solidFill>
              <a:srgbClr val="7030A0"/>
            </a:solidFill>
            <a:prstDash val="dash"/>
          </a:ln>
        </p:spPr>
        <p:txBody>
          <a:bodyPr/>
          <a:lstStyle/>
          <a:p>
            <a:pPr>
              <a:defRPr/>
            </a:pPr>
            <a:r>
              <a:rPr lang="it-IT">
                <a:noFill/>
              </a:rPr>
              <a:t> </a:t>
            </a:r>
          </a:p>
        </p:txBody>
      </p:sp>
      <p:sp>
        <p:nvSpPr>
          <p:cNvPr id="16" name="TextBox 15">
            <a:extLst>
              <a:ext uri="{FF2B5EF4-FFF2-40B4-BE49-F238E27FC236}">
                <a16:creationId xmlns:a16="http://schemas.microsoft.com/office/drawing/2014/main" id="{0D0A86A9-8F7B-4126-913E-8D1A40D122B2}"/>
              </a:ext>
            </a:extLst>
          </p:cNvPr>
          <p:cNvSpPr txBox="1"/>
          <p:nvPr/>
        </p:nvSpPr>
        <p:spPr>
          <a:xfrm>
            <a:off x="5230813" y="4922838"/>
            <a:ext cx="3362325" cy="1322387"/>
          </a:xfrm>
          <a:prstGeom prst="rect">
            <a:avLst/>
          </a:prstGeom>
          <a:noFill/>
        </p:spPr>
        <p:txBody>
          <a:bodyPr>
            <a:spAutoFit/>
          </a:bodyPr>
          <a:lstStyle/>
          <a:p>
            <a:pPr>
              <a:defRPr/>
            </a:pPr>
            <a:r>
              <a:rPr lang="it-IT" sz="2000" dirty="0">
                <a:latin typeface="+mj-lt"/>
              </a:rPr>
              <a:t>Es. molecola di O</a:t>
            </a:r>
            <a:r>
              <a:rPr lang="it-IT" sz="2000" baseline="-25000" dirty="0">
                <a:latin typeface="+mj-lt"/>
              </a:rPr>
              <a:t>2</a:t>
            </a:r>
            <a:r>
              <a:rPr lang="it-IT" sz="2000" dirty="0">
                <a:latin typeface="+mj-lt"/>
              </a:rPr>
              <a:t> a tenperatura ambiente 480 ms</a:t>
            </a:r>
            <a:r>
              <a:rPr lang="it-IT" sz="2000" baseline="30000" dirty="0">
                <a:latin typeface="+mj-lt"/>
              </a:rPr>
              <a:t>-1</a:t>
            </a:r>
          </a:p>
          <a:p>
            <a:pPr>
              <a:defRPr/>
            </a:pPr>
            <a:endParaRPr lang="it-IT" sz="2000" dirty="0">
              <a:latin typeface="+mj-lt"/>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olo 1">
            <a:extLst>
              <a:ext uri="{FF2B5EF4-FFF2-40B4-BE49-F238E27FC236}">
                <a16:creationId xmlns:a16="http://schemas.microsoft.com/office/drawing/2014/main" id="{0BC9273D-7C70-43E4-8DCD-74C872C2182E}"/>
              </a:ext>
            </a:extLst>
          </p:cNvPr>
          <p:cNvSpPr>
            <a:spLocks noGrp="1" noChangeArrowheads="1"/>
          </p:cNvSpPr>
          <p:nvPr>
            <p:ph type="title"/>
          </p:nvPr>
        </p:nvSpPr>
        <p:spPr>
          <a:xfrm>
            <a:off x="330200" y="-14288"/>
            <a:ext cx="8229600" cy="1143001"/>
          </a:xfrm>
        </p:spPr>
        <p:txBody>
          <a:bodyPr/>
          <a:lstStyle/>
          <a:p>
            <a:r>
              <a:rPr lang="it-IT" altLang="it-IT"/>
              <a:t>I gas</a:t>
            </a:r>
          </a:p>
        </p:txBody>
      </p:sp>
      <p:sp>
        <p:nvSpPr>
          <p:cNvPr id="3" name="Segnaposto contenuto 2">
            <a:extLst>
              <a:ext uri="{FF2B5EF4-FFF2-40B4-BE49-F238E27FC236}">
                <a16:creationId xmlns:a16="http://schemas.microsoft.com/office/drawing/2014/main" id="{F33C2609-20F5-4E42-B9BA-7F2D6BB241E5}"/>
              </a:ext>
            </a:extLst>
          </p:cNvPr>
          <p:cNvSpPr>
            <a:spLocks noGrp="1"/>
          </p:cNvSpPr>
          <p:nvPr>
            <p:ph idx="1"/>
          </p:nvPr>
        </p:nvSpPr>
        <p:spPr>
          <a:xfrm>
            <a:off x="334963" y="673100"/>
            <a:ext cx="8229600" cy="4525963"/>
          </a:xfrm>
        </p:spPr>
        <p:txBody>
          <a:bodyPr/>
          <a:lstStyle/>
          <a:p>
            <a:pPr>
              <a:defRPr/>
            </a:pPr>
            <a:r>
              <a:rPr lang="it-IT" dirty="0">
                <a:solidFill>
                  <a:schemeClr val="bg1">
                    <a:lumMod val="50000"/>
                  </a:schemeClr>
                </a:solidFill>
              </a:rPr>
              <a:t>Generalità</a:t>
            </a:r>
          </a:p>
          <a:p>
            <a:pPr>
              <a:defRPr/>
            </a:pPr>
            <a:r>
              <a:rPr lang="it-IT" dirty="0">
                <a:solidFill>
                  <a:schemeClr val="bg1">
                    <a:lumMod val="50000"/>
                  </a:schemeClr>
                </a:solidFill>
              </a:rPr>
              <a:t>Principio di Avogadro</a:t>
            </a:r>
          </a:p>
          <a:p>
            <a:pPr>
              <a:defRPr/>
            </a:pPr>
            <a:r>
              <a:rPr lang="it-IT" dirty="0">
                <a:solidFill>
                  <a:schemeClr val="bg1">
                    <a:lumMod val="50000"/>
                  </a:schemeClr>
                </a:solidFill>
              </a:rPr>
              <a:t>Legge di Boyle</a:t>
            </a:r>
          </a:p>
          <a:p>
            <a:pPr>
              <a:defRPr/>
            </a:pPr>
            <a:r>
              <a:rPr lang="it-IT" dirty="0">
                <a:solidFill>
                  <a:schemeClr val="bg2"/>
                </a:solidFill>
              </a:rPr>
              <a:t>Legge di Charles (o Gay-</a:t>
            </a:r>
            <a:r>
              <a:rPr lang="it-IT" dirty="0" err="1">
                <a:solidFill>
                  <a:schemeClr val="bg2"/>
                </a:solidFill>
              </a:rPr>
              <a:t>Lussac</a:t>
            </a:r>
            <a:r>
              <a:rPr lang="it-IT" dirty="0">
                <a:solidFill>
                  <a:schemeClr val="bg2"/>
                </a:solidFill>
              </a:rPr>
              <a:t>)</a:t>
            </a:r>
          </a:p>
          <a:p>
            <a:pPr>
              <a:defRPr/>
            </a:pPr>
            <a:r>
              <a:rPr lang="it-IT" dirty="0">
                <a:solidFill>
                  <a:schemeClr val="bg1">
                    <a:lumMod val="50000"/>
                  </a:schemeClr>
                </a:solidFill>
              </a:rPr>
              <a:t>Legge dei gas ideali</a:t>
            </a:r>
          </a:p>
          <a:p>
            <a:pPr lvl="1">
              <a:defRPr/>
            </a:pPr>
            <a:r>
              <a:rPr lang="it-IT" dirty="0">
                <a:solidFill>
                  <a:schemeClr val="bg1">
                    <a:lumMod val="50000"/>
                  </a:schemeClr>
                </a:solidFill>
              </a:rPr>
              <a:t>Costante dei gas</a:t>
            </a:r>
          </a:p>
          <a:p>
            <a:pPr>
              <a:defRPr/>
            </a:pPr>
            <a:r>
              <a:rPr lang="it-IT" dirty="0">
                <a:solidFill>
                  <a:schemeClr val="bg1">
                    <a:lumMod val="50000"/>
                  </a:schemeClr>
                </a:solidFill>
              </a:rPr>
              <a:t>Miscele di gas (Dalton)</a:t>
            </a:r>
          </a:p>
          <a:p>
            <a:pPr>
              <a:defRPr/>
            </a:pPr>
            <a:r>
              <a:rPr lang="it-IT" dirty="0"/>
              <a:t>Teoria cinetica dei gas</a:t>
            </a:r>
          </a:p>
          <a:p>
            <a:pPr lvl="1">
              <a:defRPr/>
            </a:pPr>
            <a:r>
              <a:rPr lang="it-IT" dirty="0">
                <a:solidFill>
                  <a:schemeClr val="bg1">
                    <a:lumMod val="50000"/>
                  </a:schemeClr>
                </a:solidFill>
              </a:rPr>
              <a:t>Velocità di una molecola e cost. di Boltzmann</a:t>
            </a:r>
          </a:p>
          <a:p>
            <a:pPr lvl="1">
              <a:defRPr/>
            </a:pPr>
            <a:r>
              <a:rPr lang="it-IT" dirty="0"/>
              <a:t>Distribuzione di Maxwell</a:t>
            </a:r>
          </a:p>
          <a:p>
            <a:pPr>
              <a:defRPr/>
            </a:pPr>
            <a:r>
              <a:rPr lang="it-IT" dirty="0">
                <a:solidFill>
                  <a:schemeClr val="bg1">
                    <a:lumMod val="50000"/>
                  </a:schemeClr>
                </a:solidFill>
              </a:rPr>
              <a:t>Gas reali </a:t>
            </a:r>
          </a:p>
          <a:p>
            <a:pPr>
              <a:defRPr/>
            </a:pPr>
            <a:endParaRPr lang="it-IT" dirty="0"/>
          </a:p>
        </p:txBody>
      </p:sp>
      <p:sp>
        <p:nvSpPr>
          <p:cNvPr id="120836" name="Segnaposto numero diapositiva 3">
            <a:extLst>
              <a:ext uri="{FF2B5EF4-FFF2-40B4-BE49-F238E27FC236}">
                <a16:creationId xmlns:a16="http://schemas.microsoft.com/office/drawing/2014/main" id="{D30DBD99-A0DD-4AB4-B1F8-0DC9EEC072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63A7DB-8019-4726-945C-3676F81BCADB}" type="slidenum">
              <a:rPr lang="it-IT" altLang="it-IT" sz="1400" smtClean="0"/>
              <a:pPr>
                <a:spcBef>
                  <a:spcPct val="0"/>
                </a:spcBef>
                <a:buFontTx/>
                <a:buNone/>
              </a:pPr>
              <a:t>104</a:t>
            </a:fld>
            <a:endParaRPr lang="it-IT" altLang="it-IT" sz="14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egnaposto numero diapositiva 3">
            <a:extLst>
              <a:ext uri="{FF2B5EF4-FFF2-40B4-BE49-F238E27FC236}">
                <a16:creationId xmlns:a16="http://schemas.microsoft.com/office/drawing/2014/main" id="{0C0F323B-203A-4B21-8A82-08089C45E0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B05C039-181C-4C3F-A9EB-AA1DCD0D6587}" type="slidenum">
              <a:rPr lang="it-IT" altLang="it-IT" sz="2000" smtClean="0"/>
              <a:pPr>
                <a:spcBef>
                  <a:spcPct val="0"/>
                </a:spcBef>
                <a:buFontTx/>
                <a:buNone/>
              </a:pPr>
              <a:t>105</a:t>
            </a:fld>
            <a:endParaRPr lang="it-IT" altLang="it-IT" sz="2000"/>
          </a:p>
        </p:txBody>
      </p:sp>
      <p:sp>
        <p:nvSpPr>
          <p:cNvPr id="104451" name="Text Box 4">
            <a:extLst>
              <a:ext uri="{FF2B5EF4-FFF2-40B4-BE49-F238E27FC236}">
                <a16:creationId xmlns:a16="http://schemas.microsoft.com/office/drawing/2014/main" id="{48BD5E41-649A-4094-823C-9A6D8969C9CE}"/>
              </a:ext>
            </a:extLst>
          </p:cNvPr>
          <p:cNvSpPr txBox="1">
            <a:spLocks noChangeArrowheads="1"/>
          </p:cNvSpPr>
          <p:nvPr/>
        </p:nvSpPr>
        <p:spPr bwMode="auto">
          <a:xfrm>
            <a:off x="292100" y="874713"/>
            <a:ext cx="8394700" cy="22463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0"/>
              </a:spcBef>
              <a:spcAft>
                <a:spcPct val="25000"/>
              </a:spcAft>
              <a:buFontTx/>
              <a:buNone/>
              <a:defRPr/>
            </a:pPr>
            <a:r>
              <a:rPr lang="it-IT" altLang="it-IT" sz="2000" dirty="0">
                <a:latin typeface="+mj-lt"/>
              </a:rPr>
              <a:t>A T costante energia cinetica media di un insieme di molecole è costante </a:t>
            </a:r>
          </a:p>
          <a:p>
            <a:pPr algn="ctr" eaLnBrk="1" hangingPunct="1">
              <a:lnSpc>
                <a:spcPct val="125000"/>
              </a:lnSpc>
              <a:spcBef>
                <a:spcPct val="0"/>
              </a:spcBef>
              <a:spcAft>
                <a:spcPct val="25000"/>
              </a:spcAft>
              <a:buFontTx/>
              <a:buNone/>
              <a:defRPr/>
            </a:pPr>
            <a:r>
              <a:rPr lang="it-IT" altLang="it-IT" sz="2000" dirty="0">
                <a:latin typeface="+mj-lt"/>
              </a:rPr>
              <a:t>  </a:t>
            </a:r>
          </a:p>
          <a:p>
            <a:pPr algn="just" eaLnBrk="1" hangingPunct="1">
              <a:lnSpc>
                <a:spcPct val="125000"/>
              </a:lnSpc>
              <a:spcBef>
                <a:spcPct val="0"/>
              </a:spcBef>
              <a:spcAft>
                <a:spcPct val="25000"/>
              </a:spcAft>
              <a:buFontTx/>
              <a:buNone/>
              <a:defRPr/>
            </a:pPr>
            <a:endParaRPr lang="it-IT" altLang="it-IT" sz="2000" dirty="0">
              <a:latin typeface="+mj-lt"/>
            </a:endParaRPr>
          </a:p>
          <a:p>
            <a:pPr algn="just" eaLnBrk="1" hangingPunct="1">
              <a:lnSpc>
                <a:spcPct val="125000"/>
              </a:lnSpc>
              <a:spcBef>
                <a:spcPct val="0"/>
              </a:spcBef>
              <a:spcAft>
                <a:spcPct val="25000"/>
              </a:spcAft>
              <a:buFontTx/>
              <a:buNone/>
              <a:defRPr/>
            </a:pPr>
            <a:r>
              <a:rPr lang="it-IT" altLang="it-IT" sz="2000" dirty="0">
                <a:latin typeface="+mj-lt"/>
              </a:rPr>
              <a:t>Se tutte le molecole hanno la stessa massa, è costante anche la velocità media.</a:t>
            </a:r>
          </a:p>
        </p:txBody>
      </p:sp>
      <p:sp>
        <p:nvSpPr>
          <p:cNvPr id="104452" name="Text Box 22">
            <a:extLst>
              <a:ext uri="{FF2B5EF4-FFF2-40B4-BE49-F238E27FC236}">
                <a16:creationId xmlns:a16="http://schemas.microsoft.com/office/drawing/2014/main" id="{5825D51E-2574-485D-AF69-A4910D3BC51B}"/>
              </a:ext>
            </a:extLst>
          </p:cNvPr>
          <p:cNvSpPr txBox="1">
            <a:spLocks noChangeArrowheads="1"/>
          </p:cNvSpPr>
          <p:nvPr/>
        </p:nvSpPr>
        <p:spPr bwMode="auto">
          <a:xfrm>
            <a:off x="539750" y="4549775"/>
            <a:ext cx="7272338" cy="13223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it-IT" altLang="it-IT" sz="2000" dirty="0">
                <a:latin typeface="+mj-lt"/>
                <a:cs typeface="Times New Roman" panose="02020603050405020304" pitchFamily="18" charset="0"/>
              </a:rPr>
              <a:t>Tuttavia abbiamo visto che quando abbiamo un elevato numero di entità non possiamo descrivere il comportamento di una singola molecola ma dobbiamo utilizzare gli strumenti della probabilità: avremo una </a:t>
            </a:r>
            <a:r>
              <a:rPr lang="it-IT" altLang="it-IT" sz="2000" b="1" dirty="0">
                <a:solidFill>
                  <a:schemeClr val="accent2">
                    <a:lumMod val="50000"/>
                  </a:schemeClr>
                </a:solidFill>
                <a:latin typeface="+mj-lt"/>
                <a:cs typeface="Times New Roman" panose="02020603050405020304" pitchFamily="18" charset="0"/>
              </a:rPr>
              <a:t>distribuzione di velocità</a:t>
            </a:r>
          </a:p>
        </p:txBody>
      </p:sp>
      <p:sp>
        <p:nvSpPr>
          <p:cNvPr id="104455" name="CasellaDiTesto 7">
            <a:extLst>
              <a:ext uri="{FF2B5EF4-FFF2-40B4-BE49-F238E27FC236}">
                <a16:creationId xmlns:a16="http://schemas.microsoft.com/office/drawing/2014/main" id="{ADBB0821-6591-47EA-9BAE-512DD7D2114D}"/>
              </a:ext>
            </a:extLst>
          </p:cNvPr>
          <p:cNvSpPr txBox="1">
            <a:spLocks noChangeArrowheads="1"/>
          </p:cNvSpPr>
          <p:nvPr/>
        </p:nvSpPr>
        <p:spPr bwMode="auto">
          <a:xfrm>
            <a:off x="457200" y="252413"/>
            <a:ext cx="6707188" cy="4619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it-IT" altLang="it-IT" sz="2400" dirty="0">
                <a:latin typeface="+mj-lt"/>
              </a:rPr>
              <a:t>Distribuzione di Maxwell (Maxwell-</a:t>
            </a:r>
            <a:r>
              <a:rPr lang="it-IT" altLang="it-IT" sz="2400" dirty="0" err="1">
                <a:latin typeface="+mj-lt"/>
              </a:rPr>
              <a:t>Boltzmann</a:t>
            </a:r>
            <a:r>
              <a:rPr lang="it-IT" altLang="it-IT" sz="2400" dirty="0">
                <a:latin typeface="+mj-lt"/>
              </a:rPr>
              <a:t>)</a:t>
            </a:r>
            <a:endParaRPr lang="en-US" altLang="it-IT" sz="2400" dirty="0">
              <a:latin typeface="+mj-lt"/>
            </a:endParaRPr>
          </a:p>
        </p:txBody>
      </p:sp>
      <p:sp>
        <p:nvSpPr>
          <p:cNvPr id="10" name="Rectangle 9">
            <a:extLst>
              <a:ext uri="{FF2B5EF4-FFF2-40B4-BE49-F238E27FC236}">
                <a16:creationId xmlns:a16="http://schemas.microsoft.com/office/drawing/2014/main" id="{EF5CC282-17BF-4D32-A1A6-13C9E662135D}"/>
              </a:ext>
            </a:extLst>
          </p:cNvPr>
          <p:cNvSpPr>
            <a:spLocks noRot="1" noChangeAspect="1" noMove="1" noResize="1" noEditPoints="1" noAdjustHandles="1" noChangeArrowheads="1" noChangeShapeType="1" noTextEdit="1"/>
          </p:cNvSpPr>
          <p:nvPr/>
        </p:nvSpPr>
        <p:spPr>
          <a:xfrm>
            <a:off x="2502424" y="1502203"/>
            <a:ext cx="3070632" cy="584775"/>
          </a:xfrm>
          <a:prstGeom prst="rect">
            <a:avLst/>
          </a:prstGeom>
          <a:blipFill rotWithShape="0">
            <a:blip r:embed="rId3"/>
            <a:stretch>
              <a:fillRect/>
            </a:stretch>
          </a:blipFill>
          <a:ln w="28575">
            <a:solidFill>
              <a:schemeClr val="bg1"/>
            </a:solidFill>
            <a:prstDash val="dash"/>
          </a:ln>
        </p:spPr>
        <p:txBody>
          <a:bodyPr/>
          <a:lstStyle/>
          <a:p>
            <a:pPr>
              <a:defRPr/>
            </a:pPr>
            <a:r>
              <a:rPr lang="it-IT">
                <a:noFill/>
              </a:rPr>
              <a:t> </a:t>
            </a:r>
          </a:p>
        </p:txBody>
      </p:sp>
      <p:sp>
        <p:nvSpPr>
          <p:cNvPr id="11" name="Rectangle 10">
            <a:extLst>
              <a:ext uri="{FF2B5EF4-FFF2-40B4-BE49-F238E27FC236}">
                <a16:creationId xmlns:a16="http://schemas.microsoft.com/office/drawing/2014/main" id="{F905ACE7-518C-47B2-99D7-E210D1B842E8}"/>
              </a:ext>
            </a:extLst>
          </p:cNvPr>
          <p:cNvSpPr>
            <a:spLocks noRot="1" noChangeAspect="1" noMove="1" noResize="1" noEditPoints="1" noAdjustHandles="1" noChangeArrowheads="1" noChangeShapeType="1" noTextEdit="1"/>
          </p:cNvSpPr>
          <p:nvPr/>
        </p:nvSpPr>
        <p:spPr>
          <a:xfrm>
            <a:off x="2356810" y="3137729"/>
            <a:ext cx="4046205" cy="584775"/>
          </a:xfrm>
          <a:prstGeom prst="rect">
            <a:avLst/>
          </a:prstGeom>
          <a:blipFill rotWithShape="0">
            <a:blip r:embed="rId4"/>
            <a:stretch>
              <a:fillRect/>
            </a:stretch>
          </a:blipFill>
          <a:ln w="28575">
            <a:solidFill>
              <a:schemeClr val="bg1"/>
            </a:solidFill>
            <a:prstDash val="dash"/>
          </a:ln>
        </p:spPr>
        <p:txBody>
          <a:bodyPr/>
          <a:lstStyle/>
          <a:p>
            <a:pPr>
              <a:defRPr/>
            </a:pPr>
            <a:r>
              <a:rPr lang="it-IT">
                <a:noFill/>
              </a:rPr>
              <a:t>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Immagine 1">
            <a:extLst>
              <a:ext uri="{FF2B5EF4-FFF2-40B4-BE49-F238E27FC236}">
                <a16:creationId xmlns:a16="http://schemas.microsoft.com/office/drawing/2014/main" id="{14A716A6-C539-4287-BD04-A6813702A3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3175" y="241300"/>
            <a:ext cx="65976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DAD4D22-D769-47A9-9957-5B438BDD7DDD}"/>
              </a:ext>
            </a:extLst>
          </p:cNvPr>
          <p:cNvSpPr>
            <a:spLocks noRot="1" noChangeAspect="1" noMove="1" noResize="1" noEditPoints="1" noAdjustHandles="1" noChangeArrowheads="1" noChangeShapeType="1" noTextEdit="1"/>
          </p:cNvSpPr>
          <p:nvPr/>
        </p:nvSpPr>
        <p:spPr>
          <a:xfrm>
            <a:off x="5556607" y="476672"/>
            <a:ext cx="3070632" cy="584775"/>
          </a:xfrm>
          <a:prstGeom prst="rect">
            <a:avLst/>
          </a:prstGeom>
          <a:blipFill rotWithShape="0">
            <a:blip r:embed="rId3"/>
            <a:stretch>
              <a:fillRect/>
            </a:stretch>
          </a:blipFill>
          <a:ln w="28575">
            <a:solidFill>
              <a:schemeClr val="bg1"/>
            </a:solidFill>
            <a:prstDash val="dash"/>
          </a:ln>
        </p:spPr>
        <p:txBody>
          <a:bodyPr/>
          <a:lstStyle/>
          <a:p>
            <a:pPr>
              <a:defRPr/>
            </a:pPr>
            <a:r>
              <a:rPr lang="it-IT">
                <a:noFill/>
              </a:rPr>
              <a:t> </a:t>
            </a:r>
          </a:p>
        </p:txBody>
      </p:sp>
      <p:sp>
        <p:nvSpPr>
          <p:cNvPr id="123908" name="TextBox 3">
            <a:extLst>
              <a:ext uri="{FF2B5EF4-FFF2-40B4-BE49-F238E27FC236}">
                <a16:creationId xmlns:a16="http://schemas.microsoft.com/office/drawing/2014/main" id="{055532E5-8195-43A5-AFBC-48EC20261046}"/>
              </a:ext>
            </a:extLst>
          </p:cNvPr>
          <p:cNvSpPr txBox="1">
            <a:spLocks noChangeArrowheads="1"/>
          </p:cNvSpPr>
          <p:nvPr/>
        </p:nvSpPr>
        <p:spPr bwMode="auto">
          <a:xfrm>
            <a:off x="179388" y="6510338"/>
            <a:ext cx="6753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 Atkins, J. De Paula, Elementi di Chimica Fisica, quarta edizione italiana, Zanichelli editore 2018</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Immagine 1">
            <a:extLst>
              <a:ext uri="{FF2B5EF4-FFF2-40B4-BE49-F238E27FC236}">
                <a16:creationId xmlns:a16="http://schemas.microsoft.com/office/drawing/2014/main" id="{DF8E4092-F9A6-40D1-9983-5333B2AA14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04813"/>
            <a:ext cx="58610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F5B2CFF-1B51-4F1D-B41C-3B0CE20E9E84}"/>
              </a:ext>
            </a:extLst>
          </p:cNvPr>
          <p:cNvSpPr>
            <a:spLocks noRot="1" noChangeAspect="1" noMove="1" noResize="1" noEditPoints="1" noAdjustHandles="1" noChangeArrowheads="1" noChangeShapeType="1" noTextEdit="1"/>
          </p:cNvSpPr>
          <p:nvPr/>
        </p:nvSpPr>
        <p:spPr>
          <a:xfrm>
            <a:off x="4869831" y="256292"/>
            <a:ext cx="4046205" cy="584775"/>
          </a:xfrm>
          <a:prstGeom prst="rect">
            <a:avLst/>
          </a:prstGeom>
          <a:blipFill rotWithShape="0">
            <a:blip r:embed="rId3"/>
            <a:stretch>
              <a:fillRect/>
            </a:stretch>
          </a:blipFill>
          <a:ln w="28575">
            <a:solidFill>
              <a:schemeClr val="bg1"/>
            </a:solidFill>
            <a:prstDash val="dash"/>
          </a:ln>
        </p:spPr>
        <p:txBody>
          <a:bodyPr/>
          <a:lstStyle/>
          <a:p>
            <a:pPr>
              <a:defRPr/>
            </a:pPr>
            <a:r>
              <a:rPr lang="it-IT">
                <a:noFill/>
              </a:rPr>
              <a:t> </a:t>
            </a:r>
          </a:p>
        </p:txBody>
      </p:sp>
      <p:sp>
        <p:nvSpPr>
          <p:cNvPr id="124932" name="TextBox 3">
            <a:extLst>
              <a:ext uri="{FF2B5EF4-FFF2-40B4-BE49-F238E27FC236}">
                <a16:creationId xmlns:a16="http://schemas.microsoft.com/office/drawing/2014/main" id="{66F73F1B-4155-46C5-934F-6BAF21D5D58D}"/>
              </a:ext>
            </a:extLst>
          </p:cNvPr>
          <p:cNvSpPr txBox="1">
            <a:spLocks noChangeArrowheads="1"/>
          </p:cNvSpPr>
          <p:nvPr/>
        </p:nvSpPr>
        <p:spPr bwMode="auto">
          <a:xfrm>
            <a:off x="179388" y="6510338"/>
            <a:ext cx="6753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 Atkins, J. De Paula, Elementi di Chimica Fisica, quarta edizione italiana, Zanichelli editore 2018</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egnaposto numero diapositiva 3">
            <a:extLst>
              <a:ext uri="{FF2B5EF4-FFF2-40B4-BE49-F238E27FC236}">
                <a16:creationId xmlns:a16="http://schemas.microsoft.com/office/drawing/2014/main" id="{048D3390-36FF-45EF-9749-27C9F354F9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C1DF6A-41CD-473F-8DC2-2543909BBDA7}" type="slidenum">
              <a:rPr lang="it-IT" altLang="it-IT" sz="1400" smtClean="0"/>
              <a:pPr>
                <a:spcBef>
                  <a:spcPct val="0"/>
                </a:spcBef>
                <a:buFontTx/>
                <a:buNone/>
              </a:pPr>
              <a:t>108</a:t>
            </a:fld>
            <a:endParaRPr lang="it-IT" altLang="it-IT" sz="1400"/>
          </a:p>
        </p:txBody>
      </p:sp>
      <p:pic>
        <p:nvPicPr>
          <p:cNvPr id="225284" name="CCl403.avi">
            <a:hlinkClick r:id="" action="ppaction://media"/>
            <a:extLst>
              <a:ext uri="{FF2B5EF4-FFF2-40B4-BE49-F238E27FC236}">
                <a16:creationId xmlns:a16="http://schemas.microsoft.com/office/drawing/2014/main" id="{0058AEF9-A0F6-48BF-A855-FF5362879592}"/>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38150" y="571500"/>
            <a:ext cx="82677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528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25284"/>
                                        </p:tgtEl>
                                      </p:cBhvr>
                                    </p:cmd>
                                  </p:childTnLst>
                                </p:cTn>
                              </p:par>
                            </p:childTnLst>
                          </p:cTn>
                        </p:par>
                      </p:childTnLst>
                    </p:cTn>
                  </p:par>
                </p:childTnLst>
              </p:cTn>
              <p:nextCondLst>
                <p:cond evt="onClick" delay="0">
                  <p:tgtEl>
                    <p:spTgt spid="225284"/>
                  </p:tgtEl>
                </p:cond>
              </p:nextCondLst>
            </p:seq>
            <p:video>
              <p:cMediaNode>
                <p:cTn id="7" fill="hold" display="0">
                  <p:stCondLst>
                    <p:cond delay="indefinite"/>
                  </p:stCondLst>
                  <p:endCondLst>
                    <p:cond evt="onNext" delay="0">
                      <p:tgtEl>
                        <p:sldTgt/>
                      </p:tgtEl>
                    </p:cond>
                    <p:cond evt="onPrev" delay="0">
                      <p:tgtEl>
                        <p:sldTgt/>
                      </p:tgtEl>
                    </p:cond>
                  </p:endCondLst>
                </p:cTn>
                <p:tgtEl>
                  <p:spTgt spid="225284"/>
                </p:tgtEl>
              </p:cMediaNode>
            </p:video>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egnaposto numero diapositiva 1">
            <a:extLst>
              <a:ext uri="{FF2B5EF4-FFF2-40B4-BE49-F238E27FC236}">
                <a16:creationId xmlns:a16="http://schemas.microsoft.com/office/drawing/2014/main" id="{3D717270-8958-4D0E-BF6A-DE6B3DDD390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98435D-52D9-479E-AB6C-BFE45E51ECAF}" type="slidenum">
              <a:rPr lang="it-IT" altLang="it-IT" sz="1400" smtClean="0"/>
              <a:pPr>
                <a:spcBef>
                  <a:spcPct val="0"/>
                </a:spcBef>
                <a:buFontTx/>
                <a:buNone/>
              </a:pPr>
              <a:t>109</a:t>
            </a:fld>
            <a:endParaRPr lang="it-IT" altLang="it-IT" sz="1400"/>
          </a:p>
        </p:txBody>
      </p:sp>
      <p:sp>
        <p:nvSpPr>
          <p:cNvPr id="126979" name="Rettangolo 2">
            <a:extLst>
              <a:ext uri="{FF2B5EF4-FFF2-40B4-BE49-F238E27FC236}">
                <a16:creationId xmlns:a16="http://schemas.microsoft.com/office/drawing/2014/main" id="{A4506B8F-F62D-40CE-8306-C3CC10AB4DB4}"/>
              </a:ext>
            </a:extLst>
          </p:cNvPr>
          <p:cNvSpPr>
            <a:spLocks noChangeArrowheads="1"/>
          </p:cNvSpPr>
          <p:nvPr/>
        </p:nvSpPr>
        <p:spPr bwMode="auto">
          <a:xfrm>
            <a:off x="174625" y="908050"/>
            <a:ext cx="87947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FontTx/>
              <a:buNone/>
            </a:pPr>
            <a:r>
              <a:rPr lang="it-IT" altLang="it-IT" sz="2000" b="1">
                <a:solidFill>
                  <a:srgbClr val="000000"/>
                </a:solidFill>
                <a:latin typeface="Arial-BoldMT"/>
              </a:rPr>
              <a:t>Si ricorda che tutto il materiale prodotto è protetto da diritto d'autore; può essere utilizzato per finalità di studio e di ricerca a uso individuale e non può essere utilizzato per finalità commerciali, per finalità di lucro anche indiretto (per es. non può essere condiviso su piattaforme online a pagamento o comunque su servizi erogati a scopo di lucro o su siti che guadagnano con introiti pubblicitari).</a:t>
            </a:r>
            <a:endParaRPr lang="it-IT" altLang="it-IT" sz="1400">
              <a:latin typeface="Calibri" panose="020F0502020204030204" pitchFamily="34" charset="0"/>
            </a:endParaRPr>
          </a:p>
          <a:p>
            <a:pPr algn="just">
              <a:spcBef>
                <a:spcPct val="0"/>
              </a:spcBef>
              <a:spcAft>
                <a:spcPts val="1200"/>
              </a:spcAft>
              <a:buFontTx/>
              <a:buNone/>
            </a:pPr>
            <a:r>
              <a:rPr lang="it-IT" altLang="it-IT" sz="2000" b="1">
                <a:solidFill>
                  <a:srgbClr val="000000"/>
                </a:solidFill>
                <a:latin typeface="Arial-BoldMT"/>
              </a:rPr>
              <a:t>È inoltre vietata la condivisione su qualsiasi social media di materiale coperto da diritto d'autore, salvo l'adozione di licenze Creative Commons.</a:t>
            </a:r>
            <a:endParaRPr lang="it-IT" altLang="it-IT" sz="1400">
              <a:latin typeface="Calibri" panose="020F0502020204030204" pitchFamily="34" charset="0"/>
            </a:endParaRPr>
          </a:p>
          <a:p>
            <a:pPr algn="just">
              <a:spcBef>
                <a:spcPct val="0"/>
              </a:spcBef>
              <a:spcAft>
                <a:spcPts val="1200"/>
              </a:spcAft>
              <a:buFontTx/>
              <a:buNone/>
            </a:pPr>
            <a:r>
              <a:rPr lang="it-IT" altLang="it-IT" sz="2000" b="1">
                <a:solidFill>
                  <a:srgbClr val="000000"/>
                </a:solidFill>
                <a:latin typeface="Arial-BoldMT"/>
              </a:rPr>
              <a:t>Si richiama l'attenzione degli/delle studenti/studentesse a un uso consapevole e corretto dei materiali resi disponibili dalla comunità universitaria, nel rispetto delle disposizioni del codice etico di Ateneo</a:t>
            </a:r>
            <a:endParaRPr lang="it-IT" altLang="it-IT" sz="1400">
              <a:latin typeface="Calibri" panose="020F0502020204030204" pitchFamily="34" charset="0"/>
            </a:endParaRPr>
          </a:p>
        </p:txBody>
      </p:sp>
    </p:spTree>
  </p:cSld>
  <p:clrMapOvr>
    <a:masterClrMapping/>
  </p:clrMapOvr>
  <p:transition spd="slow" advTm="18823"/>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3">
            <a:extLst>
              <a:ext uri="{FF2B5EF4-FFF2-40B4-BE49-F238E27FC236}">
                <a16:creationId xmlns:a16="http://schemas.microsoft.com/office/drawing/2014/main" id="{B36ECFD7-23DC-46EB-9E6B-5B1F90A750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240E0D-517E-44CB-BB1F-06C45CA97797}" type="slidenum">
              <a:rPr lang="it-IT" altLang="it-IT" sz="1400" smtClean="0"/>
              <a:pPr>
                <a:spcBef>
                  <a:spcPct val="0"/>
                </a:spcBef>
                <a:buFontTx/>
                <a:buNone/>
              </a:pPr>
              <a:t>11</a:t>
            </a:fld>
            <a:endParaRPr lang="it-IT" altLang="it-IT" sz="1400"/>
          </a:p>
        </p:txBody>
      </p:sp>
      <p:pic>
        <p:nvPicPr>
          <p:cNvPr id="15363" name="Picture 2">
            <a:extLst>
              <a:ext uri="{FF2B5EF4-FFF2-40B4-BE49-F238E27FC236}">
                <a16:creationId xmlns:a16="http://schemas.microsoft.com/office/drawing/2014/main" id="{15BEC803-9865-4A7B-9144-7FD25C90C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430713"/>
            <a:ext cx="2160587"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a:extLst>
              <a:ext uri="{FF2B5EF4-FFF2-40B4-BE49-F238E27FC236}">
                <a16:creationId xmlns:a16="http://schemas.microsoft.com/office/drawing/2014/main" id="{AA417899-6AD3-4DB5-856E-C5F02A681FDD}"/>
              </a:ext>
            </a:extLst>
          </p:cNvPr>
          <p:cNvSpPr>
            <a:spLocks noChangeArrowheads="1"/>
          </p:cNvSpPr>
          <p:nvPr/>
        </p:nvSpPr>
        <p:spPr bwMode="auto">
          <a:xfrm>
            <a:off x="406400" y="431800"/>
            <a:ext cx="8305800" cy="33051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ct val="0"/>
              </a:spcBef>
              <a:buFontTx/>
              <a:buNone/>
              <a:defRPr/>
            </a:pPr>
            <a:r>
              <a:rPr lang="it-IT" altLang="it-IT" sz="2200" u="sng">
                <a:latin typeface="+mj-lt"/>
                <a:cs typeface="Times New Roman" panose="02020603050405020304" pitchFamily="18" charset="0"/>
              </a:rPr>
              <a:t>SISTEMA OMOGENEO</a:t>
            </a:r>
            <a:r>
              <a:rPr lang="it-IT" altLang="it-IT" sz="2200">
                <a:latin typeface="+mj-lt"/>
                <a:cs typeface="Times New Roman" panose="02020603050405020304" pitchFamily="18" charset="0"/>
              </a:rPr>
              <a:t>: </a:t>
            </a:r>
          </a:p>
          <a:p>
            <a:pPr algn="just" eaLnBrk="1" hangingPunct="1">
              <a:lnSpc>
                <a:spcPct val="120000"/>
              </a:lnSpc>
              <a:spcBef>
                <a:spcPct val="0"/>
              </a:spcBef>
              <a:buFontTx/>
              <a:buNone/>
              <a:defRPr/>
            </a:pPr>
            <a:r>
              <a:rPr lang="it-IT" altLang="it-IT" sz="2200">
                <a:latin typeface="+mj-lt"/>
                <a:cs typeface="Times New Roman" panose="02020603050405020304" pitchFamily="18" charset="0"/>
              </a:rPr>
              <a:t>una qualunque sua proprietà ha lo stesso valore in ogni sua parte (es.: pressione, densità, indice di rifrazione…) </a:t>
            </a:r>
          </a:p>
          <a:p>
            <a:pPr algn="just" eaLnBrk="1" hangingPunct="1">
              <a:lnSpc>
                <a:spcPct val="120000"/>
              </a:lnSpc>
              <a:spcBef>
                <a:spcPct val="0"/>
              </a:spcBef>
              <a:buFontTx/>
              <a:buNone/>
              <a:defRPr/>
            </a:pPr>
            <a:endParaRPr lang="it-IT" altLang="it-IT" sz="2200">
              <a:latin typeface="+mj-lt"/>
              <a:cs typeface="Times New Roman" panose="02020603050405020304" pitchFamily="18" charset="0"/>
            </a:endParaRPr>
          </a:p>
          <a:p>
            <a:pPr algn="just" eaLnBrk="1" hangingPunct="1">
              <a:lnSpc>
                <a:spcPct val="120000"/>
              </a:lnSpc>
              <a:spcBef>
                <a:spcPct val="0"/>
              </a:spcBef>
              <a:buFontTx/>
              <a:buNone/>
              <a:defRPr/>
            </a:pPr>
            <a:r>
              <a:rPr lang="it-IT" altLang="it-IT" sz="2200" u="sng">
                <a:latin typeface="+mj-lt"/>
                <a:cs typeface="Times New Roman" panose="02020603050405020304" pitchFamily="18" charset="0"/>
              </a:rPr>
              <a:t>SISTEMA ETEROGENEO</a:t>
            </a:r>
            <a:r>
              <a:rPr lang="it-IT" altLang="it-IT" sz="2200">
                <a:latin typeface="+mj-lt"/>
                <a:cs typeface="Times New Roman" panose="02020603050405020304" pitchFamily="18" charset="0"/>
              </a:rPr>
              <a:t>: </a:t>
            </a:r>
          </a:p>
          <a:p>
            <a:pPr algn="just" eaLnBrk="1" hangingPunct="1">
              <a:lnSpc>
                <a:spcPct val="120000"/>
              </a:lnSpc>
              <a:spcBef>
                <a:spcPct val="0"/>
              </a:spcBef>
              <a:buFontTx/>
              <a:buNone/>
              <a:defRPr/>
            </a:pPr>
            <a:r>
              <a:rPr lang="it-IT" altLang="it-IT" sz="2200">
                <a:latin typeface="+mj-lt"/>
                <a:cs typeface="Times New Roman" panose="02020603050405020304" pitchFamily="18" charset="0"/>
              </a:rPr>
              <a:t>costituito da due o più parti omogenee chiamate </a:t>
            </a:r>
            <a:r>
              <a:rPr lang="it-IT" altLang="it-IT" sz="2200" u="sng">
                <a:latin typeface="+mj-lt"/>
                <a:cs typeface="Times New Roman" panose="02020603050405020304" pitchFamily="18" charset="0"/>
              </a:rPr>
              <a:t>fasi</a:t>
            </a:r>
            <a:r>
              <a:rPr lang="it-IT" altLang="it-IT" sz="2200">
                <a:latin typeface="+mj-lt"/>
                <a:cs typeface="Times New Roman" panose="02020603050405020304" pitchFamily="18" charset="0"/>
              </a:rPr>
              <a:t>. </a:t>
            </a:r>
          </a:p>
          <a:p>
            <a:pPr algn="just" eaLnBrk="1" hangingPunct="1">
              <a:lnSpc>
                <a:spcPct val="120000"/>
              </a:lnSpc>
              <a:spcBef>
                <a:spcPct val="0"/>
              </a:spcBef>
              <a:buFontTx/>
              <a:buNone/>
              <a:defRPr/>
            </a:pPr>
            <a:r>
              <a:rPr lang="it-IT" altLang="it-IT" sz="2200" u="sng">
                <a:latin typeface="+mj-lt"/>
                <a:cs typeface="Times New Roman" panose="02020603050405020304" pitchFamily="18" charset="0"/>
              </a:rPr>
              <a:t>interfasi:</a:t>
            </a:r>
            <a:r>
              <a:rPr lang="it-IT" altLang="it-IT" sz="2200">
                <a:latin typeface="+mj-lt"/>
                <a:cs typeface="Times New Roman" panose="02020603050405020304" pitchFamily="18" charset="0"/>
              </a:rPr>
              <a:t> superfici di discontinuità tra due fasi</a:t>
            </a:r>
          </a:p>
          <a:p>
            <a:pPr algn="just" eaLnBrk="1" hangingPunct="1">
              <a:lnSpc>
                <a:spcPct val="120000"/>
              </a:lnSpc>
              <a:spcBef>
                <a:spcPct val="0"/>
              </a:spcBef>
              <a:buFontTx/>
              <a:buNone/>
              <a:defRPr/>
            </a:pPr>
            <a:r>
              <a:rPr lang="it-IT" altLang="it-IT" sz="2200">
                <a:latin typeface="+mj-lt"/>
                <a:cs typeface="Times New Roman" panose="02020603050405020304" pitchFamily="18" charset="0"/>
              </a:rPr>
              <a:t>rapida variazione delle proprietà del sistema</a:t>
            </a:r>
            <a:endParaRPr lang="it-IT" altLang="it-IT" sz="2200">
              <a:latin typeface="+mj-lt"/>
              <a:cs typeface="Times New Roman" panose="02020603050405020304" pitchFamily="18" charset="0"/>
              <a:sym typeface="Symbol" panose="05050102010706020507" pitchFamily="18" charset="2"/>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olo 1">
            <a:extLst>
              <a:ext uri="{FF2B5EF4-FFF2-40B4-BE49-F238E27FC236}">
                <a16:creationId xmlns:a16="http://schemas.microsoft.com/office/drawing/2014/main" id="{42BFACD8-82FB-4A6E-8689-19193D5E046D}"/>
              </a:ext>
            </a:extLst>
          </p:cNvPr>
          <p:cNvSpPr>
            <a:spLocks noGrp="1" noChangeArrowheads="1"/>
          </p:cNvSpPr>
          <p:nvPr>
            <p:ph type="title"/>
          </p:nvPr>
        </p:nvSpPr>
        <p:spPr>
          <a:xfrm>
            <a:off x="330200" y="-14288"/>
            <a:ext cx="8229600" cy="1143001"/>
          </a:xfrm>
        </p:spPr>
        <p:txBody>
          <a:bodyPr/>
          <a:lstStyle/>
          <a:p>
            <a:r>
              <a:rPr lang="it-IT" altLang="it-IT"/>
              <a:t>I gas</a:t>
            </a:r>
          </a:p>
        </p:txBody>
      </p:sp>
      <p:sp>
        <p:nvSpPr>
          <p:cNvPr id="3" name="Segnaposto contenuto 2">
            <a:extLst>
              <a:ext uri="{FF2B5EF4-FFF2-40B4-BE49-F238E27FC236}">
                <a16:creationId xmlns:a16="http://schemas.microsoft.com/office/drawing/2014/main" id="{553AB60F-8100-40CD-B04D-CDF7292C23C2}"/>
              </a:ext>
            </a:extLst>
          </p:cNvPr>
          <p:cNvSpPr>
            <a:spLocks noGrp="1"/>
          </p:cNvSpPr>
          <p:nvPr>
            <p:ph idx="1"/>
          </p:nvPr>
        </p:nvSpPr>
        <p:spPr>
          <a:xfrm>
            <a:off x="334963" y="673100"/>
            <a:ext cx="8229600" cy="4525963"/>
          </a:xfrm>
        </p:spPr>
        <p:txBody>
          <a:bodyPr/>
          <a:lstStyle/>
          <a:p>
            <a:pPr>
              <a:defRPr/>
            </a:pPr>
            <a:r>
              <a:rPr lang="it-IT" dirty="0">
                <a:solidFill>
                  <a:schemeClr val="bg1">
                    <a:lumMod val="50000"/>
                  </a:schemeClr>
                </a:solidFill>
              </a:rPr>
              <a:t>Generalità</a:t>
            </a:r>
          </a:p>
          <a:p>
            <a:pPr>
              <a:defRPr/>
            </a:pPr>
            <a:r>
              <a:rPr lang="it-IT" dirty="0">
                <a:solidFill>
                  <a:schemeClr val="bg1">
                    <a:lumMod val="50000"/>
                  </a:schemeClr>
                </a:solidFill>
              </a:rPr>
              <a:t>Principio di Avogadro</a:t>
            </a:r>
          </a:p>
          <a:p>
            <a:pPr>
              <a:defRPr/>
            </a:pPr>
            <a:r>
              <a:rPr lang="it-IT" dirty="0">
                <a:solidFill>
                  <a:schemeClr val="bg1">
                    <a:lumMod val="50000"/>
                  </a:schemeClr>
                </a:solidFill>
              </a:rPr>
              <a:t>Legge di Boyle</a:t>
            </a:r>
          </a:p>
          <a:p>
            <a:pPr>
              <a:defRPr/>
            </a:pPr>
            <a:r>
              <a:rPr lang="it-IT" dirty="0">
                <a:solidFill>
                  <a:schemeClr val="bg2"/>
                </a:solidFill>
              </a:rPr>
              <a:t>Legge di Charles (o Gay-</a:t>
            </a:r>
            <a:r>
              <a:rPr lang="it-IT" dirty="0" err="1">
                <a:solidFill>
                  <a:schemeClr val="bg2"/>
                </a:solidFill>
              </a:rPr>
              <a:t>Lussac</a:t>
            </a:r>
            <a:r>
              <a:rPr lang="it-IT" dirty="0">
                <a:solidFill>
                  <a:schemeClr val="bg2"/>
                </a:solidFill>
              </a:rPr>
              <a:t>)</a:t>
            </a:r>
          </a:p>
          <a:p>
            <a:pPr>
              <a:defRPr/>
            </a:pPr>
            <a:r>
              <a:rPr lang="it-IT" dirty="0">
                <a:solidFill>
                  <a:schemeClr val="bg1">
                    <a:lumMod val="50000"/>
                  </a:schemeClr>
                </a:solidFill>
              </a:rPr>
              <a:t>Legge dei gas ideali</a:t>
            </a:r>
          </a:p>
          <a:p>
            <a:pPr lvl="1">
              <a:defRPr/>
            </a:pPr>
            <a:r>
              <a:rPr lang="it-IT" dirty="0">
                <a:solidFill>
                  <a:schemeClr val="bg1">
                    <a:lumMod val="50000"/>
                  </a:schemeClr>
                </a:solidFill>
              </a:rPr>
              <a:t>Costante dei gas</a:t>
            </a:r>
          </a:p>
          <a:p>
            <a:pPr>
              <a:defRPr/>
            </a:pPr>
            <a:r>
              <a:rPr lang="it-IT" dirty="0">
                <a:solidFill>
                  <a:schemeClr val="bg1">
                    <a:lumMod val="50000"/>
                  </a:schemeClr>
                </a:solidFill>
              </a:rPr>
              <a:t>Miscele di gas (Dalton)</a:t>
            </a:r>
          </a:p>
          <a:p>
            <a:pPr>
              <a:defRPr/>
            </a:pPr>
            <a:r>
              <a:rPr lang="it-IT" dirty="0">
                <a:solidFill>
                  <a:schemeClr val="bg1">
                    <a:lumMod val="50000"/>
                  </a:schemeClr>
                </a:solidFill>
              </a:rPr>
              <a:t>Teoria cinetica dei gas</a:t>
            </a:r>
          </a:p>
          <a:p>
            <a:pPr lvl="1">
              <a:defRPr/>
            </a:pPr>
            <a:r>
              <a:rPr lang="it-IT" dirty="0">
                <a:solidFill>
                  <a:schemeClr val="bg1">
                    <a:lumMod val="50000"/>
                  </a:schemeClr>
                </a:solidFill>
              </a:rPr>
              <a:t>Velocità di una molecola e cost. di Boltzmann</a:t>
            </a:r>
          </a:p>
          <a:p>
            <a:pPr lvl="1">
              <a:defRPr/>
            </a:pPr>
            <a:r>
              <a:rPr lang="it-IT" dirty="0">
                <a:solidFill>
                  <a:schemeClr val="bg1">
                    <a:lumMod val="50000"/>
                  </a:schemeClr>
                </a:solidFill>
              </a:rPr>
              <a:t>Distribuzione di Maxwell</a:t>
            </a:r>
          </a:p>
          <a:p>
            <a:pPr>
              <a:defRPr/>
            </a:pPr>
            <a:r>
              <a:rPr lang="it-IT" dirty="0"/>
              <a:t>Gas reali </a:t>
            </a:r>
          </a:p>
          <a:p>
            <a:pPr>
              <a:defRPr/>
            </a:pPr>
            <a:endParaRPr lang="it-IT" dirty="0"/>
          </a:p>
        </p:txBody>
      </p:sp>
      <p:sp>
        <p:nvSpPr>
          <p:cNvPr id="128004" name="Segnaposto numero diapositiva 3">
            <a:extLst>
              <a:ext uri="{FF2B5EF4-FFF2-40B4-BE49-F238E27FC236}">
                <a16:creationId xmlns:a16="http://schemas.microsoft.com/office/drawing/2014/main" id="{7C01BB8D-419B-401A-A42D-125EBA3D56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10CF59B-FE39-41B8-A926-86589614285A}" type="slidenum">
              <a:rPr lang="it-IT" altLang="it-IT" sz="1400" smtClean="0"/>
              <a:pPr>
                <a:spcBef>
                  <a:spcPct val="0"/>
                </a:spcBef>
                <a:buFontTx/>
                <a:buNone/>
              </a:pPr>
              <a:t>110</a:t>
            </a:fld>
            <a:endParaRPr lang="it-IT" altLang="it-IT" sz="14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egnaposto numero diapositiva 3">
            <a:extLst>
              <a:ext uri="{FF2B5EF4-FFF2-40B4-BE49-F238E27FC236}">
                <a16:creationId xmlns:a16="http://schemas.microsoft.com/office/drawing/2014/main" id="{A4D4B925-56F3-4441-BA85-83B7E52BC8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303600-20B2-457D-A357-10E0518698A8}" type="slidenum">
              <a:rPr lang="it-IT" altLang="it-IT" sz="1400" smtClean="0"/>
              <a:pPr>
                <a:spcBef>
                  <a:spcPct val="0"/>
                </a:spcBef>
                <a:buFontTx/>
                <a:buNone/>
              </a:pPr>
              <a:t>111</a:t>
            </a:fld>
            <a:endParaRPr lang="it-IT" altLang="it-IT" sz="1400"/>
          </a:p>
        </p:txBody>
      </p:sp>
      <p:sp>
        <p:nvSpPr>
          <p:cNvPr id="125955" name="Text Box 2">
            <a:extLst>
              <a:ext uri="{FF2B5EF4-FFF2-40B4-BE49-F238E27FC236}">
                <a16:creationId xmlns:a16="http://schemas.microsoft.com/office/drawing/2014/main" id="{3FC77F1B-7A2C-483F-A0A9-F52DA98EB34F}"/>
              </a:ext>
            </a:extLst>
          </p:cNvPr>
          <p:cNvSpPr txBox="1">
            <a:spLocks noChangeArrowheads="1"/>
          </p:cNvSpPr>
          <p:nvPr/>
        </p:nvSpPr>
        <p:spPr bwMode="auto">
          <a:xfrm>
            <a:off x="166688" y="87313"/>
            <a:ext cx="8610600" cy="17716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it-IT" altLang="it-IT" sz="2600" u="sng" dirty="0">
                <a:latin typeface="+mj-lt"/>
                <a:cs typeface="Times New Roman" panose="02020603050405020304" pitchFamily="18" charset="0"/>
              </a:rPr>
              <a:t>I GAS REALI</a:t>
            </a:r>
            <a:endParaRPr lang="it-IT" altLang="it-IT" sz="2600" dirty="0">
              <a:latin typeface="+mj-lt"/>
              <a:cs typeface="Times New Roman" panose="02020603050405020304" pitchFamily="18" charset="0"/>
            </a:endParaRPr>
          </a:p>
          <a:p>
            <a:pPr algn="just" eaLnBrk="1" hangingPunct="1">
              <a:spcBef>
                <a:spcPct val="50000"/>
              </a:spcBef>
              <a:buFontTx/>
              <a:buNone/>
              <a:defRPr/>
            </a:pPr>
            <a:r>
              <a:rPr lang="it-IT" altLang="it-IT" sz="1800" dirty="0">
                <a:latin typeface="+mj-lt"/>
                <a:cs typeface="Times New Roman" panose="02020603050405020304" pitchFamily="18" charset="0"/>
              </a:rPr>
              <a:t>Deviazione dal comportamento previsto per il gas ideale</a:t>
            </a:r>
          </a:p>
          <a:p>
            <a:pPr algn="just" eaLnBrk="1" hangingPunct="1">
              <a:spcBef>
                <a:spcPct val="50000"/>
              </a:spcBef>
              <a:buFontTx/>
              <a:buNone/>
              <a:defRPr/>
            </a:pPr>
            <a:r>
              <a:rPr lang="it-IT" altLang="it-IT" sz="1800" dirty="0">
                <a:latin typeface="+mj-lt"/>
                <a:cs typeface="Times New Roman" panose="02020603050405020304" pitchFamily="18" charset="0"/>
              </a:rPr>
              <a:t>Deviazioni significative ad alte pressioni e/o a basse temperature. </a:t>
            </a:r>
          </a:p>
          <a:p>
            <a:pPr algn="just" eaLnBrk="1" hangingPunct="1">
              <a:spcBef>
                <a:spcPct val="50000"/>
              </a:spcBef>
              <a:buFontTx/>
              <a:buNone/>
              <a:defRPr/>
            </a:pPr>
            <a:r>
              <a:rPr lang="it-IT" altLang="it-IT" sz="2000" dirty="0">
                <a:latin typeface="+mj-lt"/>
                <a:cs typeface="Times New Roman" panose="02020603050405020304" pitchFamily="18" charset="0"/>
              </a:rPr>
              <a:t>GAS REALE, O NON IDEALE, O NON PERFETTO.</a:t>
            </a:r>
            <a:r>
              <a:rPr lang="it-IT" altLang="it-IT" sz="2000" dirty="0">
                <a:latin typeface="+mj-lt"/>
              </a:rPr>
              <a:t> </a:t>
            </a:r>
            <a:endParaRPr lang="it-IT" altLang="it-IT" sz="1800" dirty="0">
              <a:latin typeface="+mj-lt"/>
            </a:endParaRPr>
          </a:p>
        </p:txBody>
      </p:sp>
      <p:grpSp>
        <p:nvGrpSpPr>
          <p:cNvPr id="129028" name="Group 42">
            <a:extLst>
              <a:ext uri="{FF2B5EF4-FFF2-40B4-BE49-F238E27FC236}">
                <a16:creationId xmlns:a16="http://schemas.microsoft.com/office/drawing/2014/main" id="{4F6405B9-90E0-46B4-9060-7639EB37F16F}"/>
              </a:ext>
            </a:extLst>
          </p:cNvPr>
          <p:cNvGrpSpPr>
            <a:grpSpLocks/>
          </p:cNvGrpSpPr>
          <p:nvPr/>
        </p:nvGrpSpPr>
        <p:grpSpPr bwMode="auto">
          <a:xfrm>
            <a:off x="1890713" y="2036763"/>
            <a:ext cx="4841875" cy="3081337"/>
            <a:chOff x="154" y="1245"/>
            <a:chExt cx="2817" cy="1611"/>
          </a:xfrm>
        </p:grpSpPr>
        <p:grpSp>
          <p:nvGrpSpPr>
            <p:cNvPr id="129030" name="Group 7">
              <a:extLst>
                <a:ext uri="{FF2B5EF4-FFF2-40B4-BE49-F238E27FC236}">
                  <a16:creationId xmlns:a16="http://schemas.microsoft.com/office/drawing/2014/main" id="{0F881C88-A004-468A-BCEA-DB234F5113DD}"/>
                </a:ext>
              </a:extLst>
            </p:cNvPr>
            <p:cNvGrpSpPr>
              <a:grpSpLocks/>
            </p:cNvGrpSpPr>
            <p:nvPr/>
          </p:nvGrpSpPr>
          <p:grpSpPr bwMode="auto">
            <a:xfrm>
              <a:off x="691" y="1343"/>
              <a:ext cx="2069" cy="1153"/>
              <a:chOff x="1008" y="3744"/>
              <a:chExt cx="2880" cy="2880"/>
            </a:xfrm>
          </p:grpSpPr>
          <p:sp>
            <p:nvSpPr>
              <p:cNvPr id="125984" name="Rectangle 8">
                <a:extLst>
                  <a:ext uri="{FF2B5EF4-FFF2-40B4-BE49-F238E27FC236}">
                    <a16:creationId xmlns:a16="http://schemas.microsoft.com/office/drawing/2014/main" id="{834A9955-8413-41D7-8236-4E48CBD3D729}"/>
                  </a:ext>
                </a:extLst>
              </p:cNvPr>
              <p:cNvSpPr>
                <a:spLocks noChangeArrowheads="1"/>
              </p:cNvSpPr>
              <p:nvPr/>
            </p:nvSpPr>
            <p:spPr bwMode="auto">
              <a:xfrm>
                <a:off x="1149" y="3744"/>
                <a:ext cx="2742" cy="2880"/>
              </a:xfrm>
              <a:prstGeom prst="rect">
                <a:avLst/>
              </a:prstGeom>
              <a:no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1800">
                  <a:latin typeface="+mj-lt"/>
                </a:endParaRPr>
              </a:p>
            </p:txBody>
          </p:sp>
          <p:sp>
            <p:nvSpPr>
              <p:cNvPr id="125985" name="Line 9">
                <a:extLst>
                  <a:ext uri="{FF2B5EF4-FFF2-40B4-BE49-F238E27FC236}">
                    <a16:creationId xmlns:a16="http://schemas.microsoft.com/office/drawing/2014/main" id="{A55E72CE-1A9C-45EA-B2D0-F07F585BE7B4}"/>
                  </a:ext>
                </a:extLst>
              </p:cNvPr>
              <p:cNvSpPr>
                <a:spLocks noChangeShapeType="1"/>
              </p:cNvSpPr>
              <p:nvPr/>
            </p:nvSpPr>
            <p:spPr bwMode="auto">
              <a:xfrm>
                <a:off x="1005" y="6047"/>
                <a:ext cx="144" cy="0"/>
              </a:xfrm>
              <a:prstGeom prst="line">
                <a:avLst/>
              </a:prstGeom>
              <a:noFill/>
              <a:ln w="9525">
                <a:solidFill>
                  <a:srgbClr val="000000"/>
                </a:solidFill>
                <a:round/>
                <a:headEnd/>
                <a:tailEnd/>
              </a:ln>
            </p:spPr>
            <p:txBody>
              <a:bodyPr/>
              <a:lstStyle/>
              <a:p>
                <a:pPr>
                  <a:defRPr/>
                </a:pPr>
                <a:endParaRPr lang="it-IT">
                  <a:latin typeface="+mj-lt"/>
                </a:endParaRPr>
              </a:p>
            </p:txBody>
          </p:sp>
          <p:sp>
            <p:nvSpPr>
              <p:cNvPr id="125986" name="Line 10">
                <a:extLst>
                  <a:ext uri="{FF2B5EF4-FFF2-40B4-BE49-F238E27FC236}">
                    <a16:creationId xmlns:a16="http://schemas.microsoft.com/office/drawing/2014/main" id="{53BCE89D-33DD-4244-901C-75A8FC8BFD1C}"/>
                  </a:ext>
                </a:extLst>
              </p:cNvPr>
              <p:cNvSpPr>
                <a:spLocks noChangeShapeType="1"/>
              </p:cNvSpPr>
              <p:nvPr/>
            </p:nvSpPr>
            <p:spPr bwMode="auto">
              <a:xfrm>
                <a:off x="1005" y="5471"/>
                <a:ext cx="144" cy="0"/>
              </a:xfrm>
              <a:prstGeom prst="line">
                <a:avLst/>
              </a:prstGeom>
              <a:noFill/>
              <a:ln w="9525">
                <a:solidFill>
                  <a:srgbClr val="000000"/>
                </a:solidFill>
                <a:round/>
                <a:headEnd/>
                <a:tailEnd/>
              </a:ln>
            </p:spPr>
            <p:txBody>
              <a:bodyPr/>
              <a:lstStyle/>
              <a:p>
                <a:pPr>
                  <a:defRPr/>
                </a:pPr>
                <a:endParaRPr lang="it-IT">
                  <a:latin typeface="+mj-lt"/>
                </a:endParaRPr>
              </a:p>
            </p:txBody>
          </p:sp>
          <p:sp>
            <p:nvSpPr>
              <p:cNvPr id="125987" name="Line 11">
                <a:extLst>
                  <a:ext uri="{FF2B5EF4-FFF2-40B4-BE49-F238E27FC236}">
                    <a16:creationId xmlns:a16="http://schemas.microsoft.com/office/drawing/2014/main" id="{B6E464B4-EE38-4DAE-B9EC-39BF54967CA2}"/>
                  </a:ext>
                </a:extLst>
              </p:cNvPr>
              <p:cNvSpPr>
                <a:spLocks noChangeShapeType="1"/>
              </p:cNvSpPr>
              <p:nvPr/>
            </p:nvSpPr>
            <p:spPr bwMode="auto">
              <a:xfrm>
                <a:off x="1005" y="4897"/>
                <a:ext cx="144" cy="0"/>
              </a:xfrm>
              <a:prstGeom prst="line">
                <a:avLst/>
              </a:prstGeom>
              <a:noFill/>
              <a:ln w="9525">
                <a:solidFill>
                  <a:srgbClr val="000000"/>
                </a:solidFill>
                <a:round/>
                <a:headEnd/>
                <a:tailEnd/>
              </a:ln>
            </p:spPr>
            <p:txBody>
              <a:bodyPr/>
              <a:lstStyle/>
              <a:p>
                <a:pPr>
                  <a:defRPr/>
                </a:pPr>
                <a:endParaRPr lang="it-IT">
                  <a:latin typeface="+mj-lt"/>
                </a:endParaRPr>
              </a:p>
            </p:txBody>
          </p:sp>
          <p:sp>
            <p:nvSpPr>
              <p:cNvPr id="125988" name="Line 12">
                <a:extLst>
                  <a:ext uri="{FF2B5EF4-FFF2-40B4-BE49-F238E27FC236}">
                    <a16:creationId xmlns:a16="http://schemas.microsoft.com/office/drawing/2014/main" id="{A7ABE2FD-47C4-48DF-8030-1960C58DC63A}"/>
                  </a:ext>
                </a:extLst>
              </p:cNvPr>
              <p:cNvSpPr>
                <a:spLocks noChangeShapeType="1"/>
              </p:cNvSpPr>
              <p:nvPr/>
            </p:nvSpPr>
            <p:spPr bwMode="auto">
              <a:xfrm>
                <a:off x="1005" y="4320"/>
                <a:ext cx="144" cy="0"/>
              </a:xfrm>
              <a:prstGeom prst="line">
                <a:avLst/>
              </a:prstGeom>
              <a:noFill/>
              <a:ln w="9525">
                <a:solidFill>
                  <a:srgbClr val="000000"/>
                </a:solidFill>
                <a:round/>
                <a:headEnd/>
                <a:tailEnd/>
              </a:ln>
            </p:spPr>
            <p:txBody>
              <a:bodyPr/>
              <a:lstStyle/>
              <a:p>
                <a:pPr>
                  <a:defRPr/>
                </a:pPr>
                <a:endParaRPr lang="it-IT">
                  <a:latin typeface="+mj-lt"/>
                </a:endParaRPr>
              </a:p>
            </p:txBody>
          </p:sp>
          <p:sp>
            <p:nvSpPr>
              <p:cNvPr id="125989" name="Line 13">
                <a:extLst>
                  <a:ext uri="{FF2B5EF4-FFF2-40B4-BE49-F238E27FC236}">
                    <a16:creationId xmlns:a16="http://schemas.microsoft.com/office/drawing/2014/main" id="{01B9193B-9AFD-466A-BA8A-08C6E866BB0F}"/>
                  </a:ext>
                </a:extLst>
              </p:cNvPr>
              <p:cNvSpPr>
                <a:spLocks noChangeShapeType="1"/>
              </p:cNvSpPr>
              <p:nvPr/>
            </p:nvSpPr>
            <p:spPr bwMode="auto">
              <a:xfrm>
                <a:off x="1005" y="3744"/>
                <a:ext cx="144" cy="0"/>
              </a:xfrm>
              <a:prstGeom prst="line">
                <a:avLst/>
              </a:prstGeom>
              <a:noFill/>
              <a:ln w="9525">
                <a:solidFill>
                  <a:srgbClr val="000000"/>
                </a:solidFill>
                <a:round/>
                <a:headEnd/>
                <a:tailEnd/>
              </a:ln>
            </p:spPr>
            <p:txBody>
              <a:bodyPr/>
              <a:lstStyle/>
              <a:p>
                <a:pPr>
                  <a:defRPr/>
                </a:pPr>
                <a:endParaRPr lang="it-IT">
                  <a:latin typeface="+mj-lt"/>
                </a:endParaRPr>
              </a:p>
            </p:txBody>
          </p:sp>
          <p:sp>
            <p:nvSpPr>
              <p:cNvPr id="125990" name="Line 14">
                <a:extLst>
                  <a:ext uri="{FF2B5EF4-FFF2-40B4-BE49-F238E27FC236}">
                    <a16:creationId xmlns:a16="http://schemas.microsoft.com/office/drawing/2014/main" id="{79C4BF76-FE04-48F6-9C64-98F383142760}"/>
                  </a:ext>
                </a:extLst>
              </p:cNvPr>
              <p:cNvSpPr>
                <a:spLocks noChangeShapeType="1"/>
              </p:cNvSpPr>
              <p:nvPr/>
            </p:nvSpPr>
            <p:spPr bwMode="auto">
              <a:xfrm>
                <a:off x="1005" y="6623"/>
                <a:ext cx="144" cy="0"/>
              </a:xfrm>
              <a:prstGeom prst="line">
                <a:avLst/>
              </a:prstGeom>
              <a:noFill/>
              <a:ln w="9525">
                <a:solidFill>
                  <a:srgbClr val="000000"/>
                </a:solidFill>
                <a:round/>
                <a:headEnd/>
                <a:tailEnd/>
              </a:ln>
            </p:spPr>
            <p:txBody>
              <a:bodyPr/>
              <a:lstStyle/>
              <a:p>
                <a:pPr>
                  <a:defRPr/>
                </a:pPr>
                <a:endParaRPr lang="it-IT">
                  <a:latin typeface="+mj-lt"/>
                </a:endParaRPr>
              </a:p>
            </p:txBody>
          </p:sp>
        </p:grpSp>
        <p:sp>
          <p:nvSpPr>
            <p:cNvPr id="125959" name="Line 15">
              <a:extLst>
                <a:ext uri="{FF2B5EF4-FFF2-40B4-BE49-F238E27FC236}">
                  <a16:creationId xmlns:a16="http://schemas.microsoft.com/office/drawing/2014/main" id="{3B71BC29-8299-4660-AD50-9E4E7B1820A3}"/>
                </a:ext>
              </a:extLst>
            </p:cNvPr>
            <p:cNvSpPr>
              <a:spLocks noChangeShapeType="1"/>
            </p:cNvSpPr>
            <p:nvPr/>
          </p:nvSpPr>
          <p:spPr bwMode="auto">
            <a:xfrm>
              <a:off x="800" y="2438"/>
              <a:ext cx="0" cy="115"/>
            </a:xfrm>
            <a:prstGeom prst="line">
              <a:avLst/>
            </a:prstGeom>
            <a:noFill/>
            <a:ln w="9525">
              <a:solidFill>
                <a:srgbClr val="000000"/>
              </a:solidFill>
              <a:round/>
              <a:headEnd/>
              <a:tailEnd/>
            </a:ln>
          </p:spPr>
          <p:txBody>
            <a:bodyPr/>
            <a:lstStyle/>
            <a:p>
              <a:pPr>
                <a:defRPr/>
              </a:pPr>
              <a:endParaRPr lang="it-IT">
                <a:latin typeface="+mj-lt"/>
              </a:endParaRPr>
            </a:p>
          </p:txBody>
        </p:sp>
        <p:sp>
          <p:nvSpPr>
            <p:cNvPr id="125960" name="Line 16">
              <a:extLst>
                <a:ext uri="{FF2B5EF4-FFF2-40B4-BE49-F238E27FC236}">
                  <a16:creationId xmlns:a16="http://schemas.microsoft.com/office/drawing/2014/main" id="{C23D5FEC-EDF9-4340-8DB9-6735CDAAA1CB}"/>
                </a:ext>
              </a:extLst>
            </p:cNvPr>
            <p:cNvSpPr>
              <a:spLocks noChangeShapeType="1"/>
            </p:cNvSpPr>
            <p:nvPr/>
          </p:nvSpPr>
          <p:spPr bwMode="auto">
            <a:xfrm>
              <a:off x="1454" y="2438"/>
              <a:ext cx="0" cy="115"/>
            </a:xfrm>
            <a:prstGeom prst="line">
              <a:avLst/>
            </a:prstGeom>
            <a:noFill/>
            <a:ln w="9525">
              <a:solidFill>
                <a:srgbClr val="000000"/>
              </a:solidFill>
              <a:round/>
              <a:headEnd/>
              <a:tailEnd/>
            </a:ln>
          </p:spPr>
          <p:txBody>
            <a:bodyPr/>
            <a:lstStyle/>
            <a:p>
              <a:pPr>
                <a:defRPr/>
              </a:pPr>
              <a:endParaRPr lang="it-IT">
                <a:latin typeface="+mj-lt"/>
              </a:endParaRPr>
            </a:p>
          </p:txBody>
        </p:sp>
        <p:sp>
          <p:nvSpPr>
            <p:cNvPr id="125961" name="Line 17">
              <a:extLst>
                <a:ext uri="{FF2B5EF4-FFF2-40B4-BE49-F238E27FC236}">
                  <a16:creationId xmlns:a16="http://schemas.microsoft.com/office/drawing/2014/main" id="{36E0794F-5379-452E-8E40-8381F8D66E52}"/>
                </a:ext>
              </a:extLst>
            </p:cNvPr>
            <p:cNvSpPr>
              <a:spLocks noChangeShapeType="1"/>
            </p:cNvSpPr>
            <p:nvPr/>
          </p:nvSpPr>
          <p:spPr bwMode="auto">
            <a:xfrm>
              <a:off x="1780" y="2438"/>
              <a:ext cx="0" cy="115"/>
            </a:xfrm>
            <a:prstGeom prst="line">
              <a:avLst/>
            </a:prstGeom>
            <a:noFill/>
            <a:ln w="9525">
              <a:solidFill>
                <a:srgbClr val="000000"/>
              </a:solidFill>
              <a:round/>
              <a:headEnd/>
              <a:tailEnd/>
            </a:ln>
          </p:spPr>
          <p:txBody>
            <a:bodyPr/>
            <a:lstStyle/>
            <a:p>
              <a:pPr>
                <a:defRPr/>
              </a:pPr>
              <a:endParaRPr lang="it-IT">
                <a:latin typeface="+mj-lt"/>
              </a:endParaRPr>
            </a:p>
          </p:txBody>
        </p:sp>
        <p:sp>
          <p:nvSpPr>
            <p:cNvPr id="125962" name="Line 18">
              <a:extLst>
                <a:ext uri="{FF2B5EF4-FFF2-40B4-BE49-F238E27FC236}">
                  <a16:creationId xmlns:a16="http://schemas.microsoft.com/office/drawing/2014/main" id="{621565CF-F10D-4157-B64F-25CA97570991}"/>
                </a:ext>
              </a:extLst>
            </p:cNvPr>
            <p:cNvSpPr>
              <a:spLocks noChangeShapeType="1"/>
            </p:cNvSpPr>
            <p:nvPr/>
          </p:nvSpPr>
          <p:spPr bwMode="auto">
            <a:xfrm>
              <a:off x="2107" y="2438"/>
              <a:ext cx="0" cy="115"/>
            </a:xfrm>
            <a:prstGeom prst="line">
              <a:avLst/>
            </a:prstGeom>
            <a:noFill/>
            <a:ln w="9525">
              <a:solidFill>
                <a:srgbClr val="000000"/>
              </a:solidFill>
              <a:round/>
              <a:headEnd/>
              <a:tailEnd/>
            </a:ln>
          </p:spPr>
          <p:txBody>
            <a:bodyPr/>
            <a:lstStyle/>
            <a:p>
              <a:pPr>
                <a:defRPr/>
              </a:pPr>
              <a:endParaRPr lang="it-IT">
                <a:latin typeface="+mj-lt"/>
              </a:endParaRPr>
            </a:p>
          </p:txBody>
        </p:sp>
        <p:sp>
          <p:nvSpPr>
            <p:cNvPr id="125963" name="Line 19">
              <a:extLst>
                <a:ext uri="{FF2B5EF4-FFF2-40B4-BE49-F238E27FC236}">
                  <a16:creationId xmlns:a16="http://schemas.microsoft.com/office/drawing/2014/main" id="{8D63897B-7F4F-4996-A9FD-068FB9A50133}"/>
                </a:ext>
              </a:extLst>
            </p:cNvPr>
            <p:cNvSpPr>
              <a:spLocks noChangeShapeType="1"/>
            </p:cNvSpPr>
            <p:nvPr/>
          </p:nvSpPr>
          <p:spPr bwMode="auto">
            <a:xfrm>
              <a:off x="2433" y="2438"/>
              <a:ext cx="0" cy="115"/>
            </a:xfrm>
            <a:prstGeom prst="line">
              <a:avLst/>
            </a:prstGeom>
            <a:noFill/>
            <a:ln w="9525">
              <a:solidFill>
                <a:srgbClr val="000000"/>
              </a:solidFill>
              <a:round/>
              <a:headEnd/>
              <a:tailEnd/>
            </a:ln>
          </p:spPr>
          <p:txBody>
            <a:bodyPr/>
            <a:lstStyle/>
            <a:p>
              <a:pPr>
                <a:defRPr/>
              </a:pPr>
              <a:endParaRPr lang="it-IT">
                <a:latin typeface="+mj-lt"/>
              </a:endParaRPr>
            </a:p>
          </p:txBody>
        </p:sp>
        <p:sp>
          <p:nvSpPr>
            <p:cNvPr id="125964" name="Line 20">
              <a:extLst>
                <a:ext uri="{FF2B5EF4-FFF2-40B4-BE49-F238E27FC236}">
                  <a16:creationId xmlns:a16="http://schemas.microsoft.com/office/drawing/2014/main" id="{49814F6C-493E-47DF-BAEA-A08AADB76571}"/>
                </a:ext>
              </a:extLst>
            </p:cNvPr>
            <p:cNvSpPr>
              <a:spLocks noChangeShapeType="1"/>
            </p:cNvSpPr>
            <p:nvPr/>
          </p:nvSpPr>
          <p:spPr bwMode="auto">
            <a:xfrm>
              <a:off x="2760" y="2438"/>
              <a:ext cx="0" cy="115"/>
            </a:xfrm>
            <a:prstGeom prst="line">
              <a:avLst/>
            </a:prstGeom>
            <a:noFill/>
            <a:ln w="9525">
              <a:solidFill>
                <a:srgbClr val="000000"/>
              </a:solidFill>
              <a:round/>
              <a:headEnd/>
              <a:tailEnd/>
            </a:ln>
          </p:spPr>
          <p:txBody>
            <a:bodyPr/>
            <a:lstStyle/>
            <a:p>
              <a:pPr>
                <a:defRPr/>
              </a:pPr>
              <a:endParaRPr lang="it-IT">
                <a:latin typeface="+mj-lt"/>
              </a:endParaRPr>
            </a:p>
          </p:txBody>
        </p:sp>
        <p:sp>
          <p:nvSpPr>
            <p:cNvPr id="125965" name="Line 21">
              <a:extLst>
                <a:ext uri="{FF2B5EF4-FFF2-40B4-BE49-F238E27FC236}">
                  <a16:creationId xmlns:a16="http://schemas.microsoft.com/office/drawing/2014/main" id="{E85ED8C1-D21E-446D-A6BE-B358A929A21A}"/>
                </a:ext>
              </a:extLst>
            </p:cNvPr>
            <p:cNvSpPr>
              <a:spLocks noChangeShapeType="1"/>
            </p:cNvSpPr>
            <p:nvPr/>
          </p:nvSpPr>
          <p:spPr bwMode="auto">
            <a:xfrm>
              <a:off x="1127" y="2438"/>
              <a:ext cx="0" cy="115"/>
            </a:xfrm>
            <a:prstGeom prst="line">
              <a:avLst/>
            </a:prstGeom>
            <a:noFill/>
            <a:ln w="9525">
              <a:solidFill>
                <a:srgbClr val="000000"/>
              </a:solidFill>
              <a:round/>
              <a:headEnd/>
              <a:tailEnd/>
            </a:ln>
          </p:spPr>
          <p:txBody>
            <a:bodyPr/>
            <a:lstStyle/>
            <a:p>
              <a:pPr>
                <a:defRPr/>
              </a:pPr>
              <a:endParaRPr lang="it-IT">
                <a:latin typeface="+mj-lt"/>
              </a:endParaRPr>
            </a:p>
          </p:txBody>
        </p:sp>
        <p:sp>
          <p:nvSpPr>
            <p:cNvPr id="125966" name="Text Box 22">
              <a:extLst>
                <a:ext uri="{FF2B5EF4-FFF2-40B4-BE49-F238E27FC236}">
                  <a16:creationId xmlns:a16="http://schemas.microsoft.com/office/drawing/2014/main" id="{29ACE3C8-331D-47A5-9FEA-B0A3E3239808}"/>
                </a:ext>
              </a:extLst>
            </p:cNvPr>
            <p:cNvSpPr txBox="1">
              <a:spLocks noChangeArrowheads="1"/>
            </p:cNvSpPr>
            <p:nvPr/>
          </p:nvSpPr>
          <p:spPr bwMode="auto">
            <a:xfrm>
              <a:off x="720" y="2577"/>
              <a:ext cx="2069" cy="173"/>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1200">
                  <a:latin typeface="+mj-lt"/>
                </a:rPr>
                <a:t>0          200                     600                    1000</a:t>
              </a:r>
            </a:p>
          </p:txBody>
        </p:sp>
        <p:sp>
          <p:nvSpPr>
            <p:cNvPr id="125967" name="Text Box 23">
              <a:extLst>
                <a:ext uri="{FF2B5EF4-FFF2-40B4-BE49-F238E27FC236}">
                  <a16:creationId xmlns:a16="http://schemas.microsoft.com/office/drawing/2014/main" id="{BDD8C03C-5D95-44EA-B6DD-7A64E225C2FE}"/>
                </a:ext>
              </a:extLst>
            </p:cNvPr>
            <p:cNvSpPr txBox="1">
              <a:spLocks noChangeArrowheads="1"/>
            </p:cNvSpPr>
            <p:nvPr/>
          </p:nvSpPr>
          <p:spPr bwMode="auto">
            <a:xfrm>
              <a:off x="436" y="1245"/>
              <a:ext cx="435" cy="1268"/>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1200">
                  <a:latin typeface="+mj-lt"/>
                </a:rPr>
                <a:t>50</a:t>
              </a:r>
            </a:p>
            <a:p>
              <a:pPr>
                <a:spcBef>
                  <a:spcPct val="0"/>
                </a:spcBef>
                <a:buFontTx/>
                <a:buNone/>
                <a:defRPr/>
              </a:pPr>
              <a:endParaRPr lang="it-IT" altLang="it-IT" sz="1200">
                <a:latin typeface="+mj-lt"/>
              </a:endParaRPr>
            </a:p>
            <a:p>
              <a:pPr>
                <a:spcBef>
                  <a:spcPct val="0"/>
                </a:spcBef>
                <a:buFontTx/>
                <a:buNone/>
                <a:defRPr/>
              </a:pPr>
              <a:r>
                <a:rPr lang="it-IT" altLang="it-IT" sz="1200">
                  <a:latin typeface="+mj-lt"/>
                </a:rPr>
                <a:t>40</a:t>
              </a:r>
            </a:p>
            <a:p>
              <a:pPr>
                <a:spcBef>
                  <a:spcPct val="0"/>
                </a:spcBef>
                <a:buFontTx/>
                <a:buNone/>
                <a:defRPr/>
              </a:pPr>
              <a:endParaRPr lang="it-IT" altLang="it-IT" sz="1200">
                <a:latin typeface="+mj-lt"/>
              </a:endParaRPr>
            </a:p>
            <a:p>
              <a:pPr>
                <a:spcBef>
                  <a:spcPct val="0"/>
                </a:spcBef>
                <a:buFontTx/>
                <a:buNone/>
                <a:defRPr/>
              </a:pPr>
              <a:r>
                <a:rPr lang="it-IT" altLang="it-IT" sz="1200">
                  <a:latin typeface="+mj-lt"/>
                </a:rPr>
                <a:t>30</a:t>
              </a:r>
            </a:p>
            <a:p>
              <a:pPr>
                <a:spcBef>
                  <a:spcPct val="0"/>
                </a:spcBef>
                <a:buFontTx/>
                <a:buNone/>
                <a:defRPr/>
              </a:pPr>
              <a:endParaRPr lang="it-IT" altLang="it-IT" sz="1200">
                <a:latin typeface="+mj-lt"/>
              </a:endParaRPr>
            </a:p>
            <a:p>
              <a:pPr>
                <a:spcBef>
                  <a:spcPct val="0"/>
                </a:spcBef>
                <a:buFontTx/>
                <a:buNone/>
                <a:defRPr/>
              </a:pPr>
              <a:r>
                <a:rPr lang="it-IT" altLang="it-IT" sz="1200">
                  <a:latin typeface="+mj-lt"/>
                </a:rPr>
                <a:t>20</a:t>
              </a:r>
            </a:p>
            <a:p>
              <a:pPr>
                <a:spcBef>
                  <a:spcPct val="0"/>
                </a:spcBef>
                <a:buFontTx/>
                <a:buNone/>
                <a:defRPr/>
              </a:pPr>
              <a:endParaRPr lang="it-IT" altLang="it-IT" sz="1200">
                <a:latin typeface="+mj-lt"/>
              </a:endParaRPr>
            </a:p>
            <a:p>
              <a:pPr>
                <a:spcBef>
                  <a:spcPct val="0"/>
                </a:spcBef>
                <a:buFontTx/>
                <a:buNone/>
                <a:defRPr/>
              </a:pPr>
              <a:r>
                <a:rPr lang="it-IT" altLang="it-IT" sz="1200">
                  <a:latin typeface="+mj-lt"/>
                </a:rPr>
                <a:t>10</a:t>
              </a:r>
            </a:p>
            <a:p>
              <a:pPr>
                <a:spcBef>
                  <a:spcPct val="0"/>
                </a:spcBef>
                <a:buFontTx/>
                <a:buNone/>
                <a:defRPr/>
              </a:pPr>
              <a:endParaRPr lang="it-IT" altLang="it-IT" sz="1200">
                <a:latin typeface="+mj-lt"/>
              </a:endParaRPr>
            </a:p>
            <a:p>
              <a:pPr>
                <a:spcBef>
                  <a:spcPct val="0"/>
                </a:spcBef>
                <a:buFontTx/>
                <a:buNone/>
                <a:defRPr/>
              </a:pPr>
              <a:r>
                <a:rPr lang="it-IT" altLang="it-IT" sz="1200">
                  <a:latin typeface="+mj-lt"/>
                </a:rPr>
                <a:t>0 </a:t>
              </a:r>
            </a:p>
          </p:txBody>
        </p:sp>
        <p:sp>
          <p:nvSpPr>
            <p:cNvPr id="125968" name="Line 24">
              <a:extLst>
                <a:ext uri="{FF2B5EF4-FFF2-40B4-BE49-F238E27FC236}">
                  <a16:creationId xmlns:a16="http://schemas.microsoft.com/office/drawing/2014/main" id="{A424C6C8-B731-4B6A-9DCF-FCB4CD294407}"/>
                </a:ext>
              </a:extLst>
            </p:cNvPr>
            <p:cNvSpPr>
              <a:spLocks noChangeShapeType="1"/>
            </p:cNvSpPr>
            <p:nvPr/>
          </p:nvSpPr>
          <p:spPr bwMode="auto">
            <a:xfrm>
              <a:off x="800" y="1977"/>
              <a:ext cx="1965" cy="0"/>
            </a:xfrm>
            <a:prstGeom prst="line">
              <a:avLst/>
            </a:prstGeom>
            <a:noFill/>
            <a:ln w="9525">
              <a:solidFill>
                <a:srgbClr val="000000"/>
              </a:solidFill>
              <a:round/>
              <a:headEnd/>
              <a:tailEnd/>
            </a:ln>
          </p:spPr>
          <p:txBody>
            <a:bodyPr/>
            <a:lstStyle/>
            <a:p>
              <a:pPr>
                <a:defRPr/>
              </a:pPr>
              <a:endParaRPr lang="it-IT">
                <a:latin typeface="+mj-lt"/>
              </a:endParaRPr>
            </a:p>
          </p:txBody>
        </p:sp>
        <p:sp>
          <p:nvSpPr>
            <p:cNvPr id="125969" name="Freeform 25">
              <a:extLst>
                <a:ext uri="{FF2B5EF4-FFF2-40B4-BE49-F238E27FC236}">
                  <a16:creationId xmlns:a16="http://schemas.microsoft.com/office/drawing/2014/main" id="{047F07E8-2D8B-4C8A-B217-5CA2E5434971}"/>
                </a:ext>
              </a:extLst>
            </p:cNvPr>
            <p:cNvSpPr>
              <a:spLocks/>
            </p:cNvSpPr>
            <p:nvPr/>
          </p:nvSpPr>
          <p:spPr bwMode="auto">
            <a:xfrm>
              <a:off x="800" y="1516"/>
              <a:ext cx="1529" cy="940"/>
            </a:xfrm>
            <a:custGeom>
              <a:avLst/>
              <a:gdLst>
                <a:gd name="T0" fmla="*/ 1 w 2064"/>
                <a:gd name="T1" fmla="*/ 0 h 2352"/>
                <a:gd name="T2" fmla="*/ 9 w 2064"/>
                <a:gd name="T3" fmla="*/ 0 h 2352"/>
                <a:gd name="T4" fmla="*/ 55 w 2064"/>
                <a:gd name="T5" fmla="*/ 0 h 2352"/>
                <a:gd name="T6" fmla="*/ 0 60000 65536"/>
                <a:gd name="T7" fmla="*/ 0 60000 65536"/>
                <a:gd name="T8" fmla="*/ 0 60000 65536"/>
                <a:gd name="T9" fmla="*/ 0 w 2064"/>
                <a:gd name="T10" fmla="*/ 0 h 2352"/>
                <a:gd name="T11" fmla="*/ 2064 w 2064"/>
                <a:gd name="T12" fmla="*/ 2352 h 2352"/>
              </a:gdLst>
              <a:ahLst/>
              <a:cxnLst>
                <a:cxn ang="T6">
                  <a:pos x="T0" y="T1"/>
                </a:cxn>
                <a:cxn ang="T7">
                  <a:pos x="T2" y="T3"/>
                </a:cxn>
                <a:cxn ang="T8">
                  <a:pos x="T4" y="T5"/>
                </a:cxn>
              </a:cxnLst>
              <a:rect l="T9" t="T10" r="T11" b="T12"/>
              <a:pathLst>
                <a:path w="2064" h="2352">
                  <a:moveTo>
                    <a:pt x="48" y="1152"/>
                  </a:moveTo>
                  <a:cubicBezTo>
                    <a:pt x="24" y="1752"/>
                    <a:pt x="0" y="2352"/>
                    <a:pt x="336" y="2160"/>
                  </a:cubicBezTo>
                  <a:cubicBezTo>
                    <a:pt x="672" y="1968"/>
                    <a:pt x="1776" y="360"/>
                    <a:pt x="2064" y="0"/>
                  </a:cubicBezTo>
                </a:path>
              </a:pathLst>
            </a:custGeom>
            <a:noFill/>
            <a:ln w="9525">
              <a:solidFill>
                <a:srgbClr val="000000"/>
              </a:solidFill>
              <a:round/>
              <a:headEnd/>
              <a:tailEnd/>
            </a:ln>
          </p:spPr>
          <p:txBody>
            <a:bodyPr/>
            <a:lstStyle/>
            <a:p>
              <a:pPr>
                <a:defRPr/>
              </a:pPr>
              <a:endParaRPr lang="it-IT">
                <a:latin typeface="+mj-lt"/>
              </a:endParaRPr>
            </a:p>
          </p:txBody>
        </p:sp>
        <p:sp>
          <p:nvSpPr>
            <p:cNvPr id="125970" name="Text Box 26">
              <a:extLst>
                <a:ext uri="{FF2B5EF4-FFF2-40B4-BE49-F238E27FC236}">
                  <a16:creationId xmlns:a16="http://schemas.microsoft.com/office/drawing/2014/main" id="{3951F8EF-98FD-43F5-A154-1CEE2E460A1A}"/>
                </a:ext>
              </a:extLst>
            </p:cNvPr>
            <p:cNvSpPr txBox="1">
              <a:spLocks noChangeArrowheads="1"/>
            </p:cNvSpPr>
            <p:nvPr/>
          </p:nvSpPr>
          <p:spPr bwMode="auto">
            <a:xfrm>
              <a:off x="1486" y="2035"/>
              <a:ext cx="544" cy="172"/>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1200">
                  <a:latin typeface="+mj-lt"/>
                </a:rPr>
                <a:t>CO</a:t>
              </a:r>
              <a:r>
                <a:rPr lang="it-IT" altLang="it-IT" sz="1200" baseline="-25000">
                  <a:latin typeface="+mj-lt"/>
                </a:rPr>
                <a:t>2</a:t>
              </a:r>
              <a:endParaRPr lang="it-IT" altLang="it-IT" sz="1200">
                <a:latin typeface="+mj-lt"/>
              </a:endParaRPr>
            </a:p>
          </p:txBody>
        </p:sp>
        <p:sp>
          <p:nvSpPr>
            <p:cNvPr id="125971" name="Freeform 27">
              <a:extLst>
                <a:ext uri="{FF2B5EF4-FFF2-40B4-BE49-F238E27FC236}">
                  <a16:creationId xmlns:a16="http://schemas.microsoft.com/office/drawing/2014/main" id="{A035EE4A-0AB9-4293-8DC3-9C7776810608}"/>
                </a:ext>
              </a:extLst>
            </p:cNvPr>
            <p:cNvSpPr>
              <a:spLocks/>
            </p:cNvSpPr>
            <p:nvPr/>
          </p:nvSpPr>
          <p:spPr bwMode="auto">
            <a:xfrm>
              <a:off x="800" y="1516"/>
              <a:ext cx="1421" cy="576"/>
            </a:xfrm>
            <a:custGeom>
              <a:avLst/>
              <a:gdLst>
                <a:gd name="T0" fmla="*/ 0 w 1872"/>
                <a:gd name="T1" fmla="*/ 0 h 1440"/>
                <a:gd name="T2" fmla="*/ 10 w 1872"/>
                <a:gd name="T3" fmla="*/ 0 h 1440"/>
                <a:gd name="T4" fmla="*/ 25 w 1872"/>
                <a:gd name="T5" fmla="*/ 0 h 1440"/>
                <a:gd name="T6" fmla="*/ 66 w 1872"/>
                <a:gd name="T7" fmla="*/ 0 h 1440"/>
                <a:gd name="T8" fmla="*/ 0 60000 65536"/>
                <a:gd name="T9" fmla="*/ 0 60000 65536"/>
                <a:gd name="T10" fmla="*/ 0 60000 65536"/>
                <a:gd name="T11" fmla="*/ 0 60000 65536"/>
                <a:gd name="T12" fmla="*/ 0 w 1872"/>
                <a:gd name="T13" fmla="*/ 0 h 1440"/>
                <a:gd name="T14" fmla="*/ 1872 w 1872"/>
                <a:gd name="T15" fmla="*/ 1440 h 1440"/>
              </a:gdLst>
              <a:ahLst/>
              <a:cxnLst>
                <a:cxn ang="T8">
                  <a:pos x="T0" y="T1"/>
                </a:cxn>
                <a:cxn ang="T9">
                  <a:pos x="T2" y="T3"/>
                </a:cxn>
                <a:cxn ang="T10">
                  <a:pos x="T4" y="T5"/>
                </a:cxn>
                <a:cxn ang="T11">
                  <a:pos x="T6" y="T7"/>
                </a:cxn>
              </a:cxnLst>
              <a:rect l="T12" t="T13" r="T14" b="T15"/>
              <a:pathLst>
                <a:path w="1872" h="1440">
                  <a:moveTo>
                    <a:pt x="0" y="1152"/>
                  </a:moveTo>
                  <a:cubicBezTo>
                    <a:pt x="84" y="1296"/>
                    <a:pt x="168" y="1440"/>
                    <a:pt x="288" y="1440"/>
                  </a:cubicBezTo>
                  <a:cubicBezTo>
                    <a:pt x="408" y="1440"/>
                    <a:pt x="456" y="1392"/>
                    <a:pt x="720" y="1152"/>
                  </a:cubicBezTo>
                  <a:cubicBezTo>
                    <a:pt x="984" y="912"/>
                    <a:pt x="1428" y="456"/>
                    <a:pt x="1872" y="0"/>
                  </a:cubicBezTo>
                </a:path>
              </a:pathLst>
            </a:custGeom>
            <a:noFill/>
            <a:ln w="9525">
              <a:solidFill>
                <a:srgbClr val="000000"/>
              </a:solidFill>
              <a:round/>
              <a:headEnd/>
              <a:tailEnd/>
            </a:ln>
          </p:spPr>
          <p:txBody>
            <a:bodyPr/>
            <a:lstStyle/>
            <a:p>
              <a:pPr>
                <a:defRPr/>
              </a:pPr>
              <a:endParaRPr lang="it-IT">
                <a:latin typeface="+mj-lt"/>
              </a:endParaRPr>
            </a:p>
          </p:txBody>
        </p:sp>
        <p:sp>
          <p:nvSpPr>
            <p:cNvPr id="125972" name="Text Box 28">
              <a:extLst>
                <a:ext uri="{FF2B5EF4-FFF2-40B4-BE49-F238E27FC236}">
                  <a16:creationId xmlns:a16="http://schemas.microsoft.com/office/drawing/2014/main" id="{4619E5DC-69B6-4B90-B402-5D7693A10DFC}"/>
                </a:ext>
              </a:extLst>
            </p:cNvPr>
            <p:cNvSpPr txBox="1">
              <a:spLocks noChangeArrowheads="1"/>
            </p:cNvSpPr>
            <p:nvPr/>
          </p:nvSpPr>
          <p:spPr bwMode="auto">
            <a:xfrm>
              <a:off x="909" y="2092"/>
              <a:ext cx="441" cy="173"/>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1200">
                  <a:latin typeface="+mj-lt"/>
                </a:rPr>
                <a:t>O</a:t>
              </a:r>
              <a:r>
                <a:rPr lang="it-IT" altLang="it-IT" sz="1200" baseline="-25000">
                  <a:latin typeface="+mj-lt"/>
                </a:rPr>
                <a:t>2</a:t>
              </a:r>
              <a:endParaRPr lang="it-IT" altLang="it-IT" sz="1200">
                <a:latin typeface="+mj-lt"/>
              </a:endParaRPr>
            </a:p>
          </p:txBody>
        </p:sp>
        <p:sp>
          <p:nvSpPr>
            <p:cNvPr id="125973" name="Line 29">
              <a:extLst>
                <a:ext uri="{FF2B5EF4-FFF2-40B4-BE49-F238E27FC236}">
                  <a16:creationId xmlns:a16="http://schemas.microsoft.com/office/drawing/2014/main" id="{68944D57-6EAC-4022-BC24-F54807D60BD2}"/>
                </a:ext>
              </a:extLst>
            </p:cNvPr>
            <p:cNvSpPr>
              <a:spLocks noChangeShapeType="1"/>
            </p:cNvSpPr>
            <p:nvPr/>
          </p:nvSpPr>
          <p:spPr bwMode="auto">
            <a:xfrm flipV="1">
              <a:off x="800" y="1401"/>
              <a:ext cx="1856" cy="576"/>
            </a:xfrm>
            <a:prstGeom prst="line">
              <a:avLst/>
            </a:prstGeom>
            <a:noFill/>
            <a:ln w="9525">
              <a:solidFill>
                <a:srgbClr val="000000"/>
              </a:solidFill>
              <a:round/>
              <a:headEnd/>
              <a:tailEnd/>
            </a:ln>
          </p:spPr>
          <p:txBody>
            <a:bodyPr/>
            <a:lstStyle/>
            <a:p>
              <a:pPr>
                <a:defRPr/>
              </a:pPr>
              <a:endParaRPr lang="it-IT">
                <a:latin typeface="+mj-lt"/>
              </a:endParaRPr>
            </a:p>
          </p:txBody>
        </p:sp>
        <p:sp>
          <p:nvSpPr>
            <p:cNvPr id="125974" name="Line 30">
              <a:extLst>
                <a:ext uri="{FF2B5EF4-FFF2-40B4-BE49-F238E27FC236}">
                  <a16:creationId xmlns:a16="http://schemas.microsoft.com/office/drawing/2014/main" id="{9C591E5C-D8C6-4632-93F9-9567867A3438}"/>
                </a:ext>
              </a:extLst>
            </p:cNvPr>
            <p:cNvSpPr>
              <a:spLocks noChangeShapeType="1"/>
            </p:cNvSpPr>
            <p:nvPr/>
          </p:nvSpPr>
          <p:spPr bwMode="auto">
            <a:xfrm flipV="1">
              <a:off x="2216" y="1401"/>
              <a:ext cx="217" cy="115"/>
            </a:xfrm>
            <a:prstGeom prst="line">
              <a:avLst/>
            </a:prstGeom>
            <a:noFill/>
            <a:ln w="9525">
              <a:solidFill>
                <a:srgbClr val="000000"/>
              </a:solidFill>
              <a:round/>
              <a:headEnd/>
              <a:tailEnd/>
            </a:ln>
          </p:spPr>
          <p:txBody>
            <a:bodyPr/>
            <a:lstStyle/>
            <a:p>
              <a:pPr>
                <a:defRPr/>
              </a:pPr>
              <a:endParaRPr lang="it-IT">
                <a:latin typeface="+mj-lt"/>
              </a:endParaRPr>
            </a:p>
          </p:txBody>
        </p:sp>
        <p:sp>
          <p:nvSpPr>
            <p:cNvPr id="125975" name="Line 31">
              <a:extLst>
                <a:ext uri="{FF2B5EF4-FFF2-40B4-BE49-F238E27FC236}">
                  <a16:creationId xmlns:a16="http://schemas.microsoft.com/office/drawing/2014/main" id="{02461052-0EAC-4359-93E2-08799B7B3856}"/>
                </a:ext>
              </a:extLst>
            </p:cNvPr>
            <p:cNvSpPr>
              <a:spLocks noChangeShapeType="1"/>
            </p:cNvSpPr>
            <p:nvPr/>
          </p:nvSpPr>
          <p:spPr bwMode="auto">
            <a:xfrm flipV="1">
              <a:off x="2325" y="1401"/>
              <a:ext cx="217" cy="115"/>
            </a:xfrm>
            <a:prstGeom prst="line">
              <a:avLst/>
            </a:prstGeom>
            <a:noFill/>
            <a:ln w="9525">
              <a:solidFill>
                <a:srgbClr val="000000"/>
              </a:solidFill>
              <a:round/>
              <a:headEnd/>
              <a:tailEnd/>
            </a:ln>
          </p:spPr>
          <p:txBody>
            <a:bodyPr/>
            <a:lstStyle/>
            <a:p>
              <a:pPr>
                <a:defRPr/>
              </a:pPr>
              <a:endParaRPr lang="it-IT">
                <a:latin typeface="+mj-lt"/>
              </a:endParaRPr>
            </a:p>
          </p:txBody>
        </p:sp>
        <p:sp>
          <p:nvSpPr>
            <p:cNvPr id="125976" name="Text Box 32">
              <a:extLst>
                <a:ext uri="{FF2B5EF4-FFF2-40B4-BE49-F238E27FC236}">
                  <a16:creationId xmlns:a16="http://schemas.microsoft.com/office/drawing/2014/main" id="{99CE43B5-6A7F-4785-BC9F-6F2F30E3A877}"/>
                </a:ext>
              </a:extLst>
            </p:cNvPr>
            <p:cNvSpPr txBox="1">
              <a:spLocks noChangeArrowheads="1"/>
            </p:cNvSpPr>
            <p:nvPr/>
          </p:nvSpPr>
          <p:spPr bwMode="auto">
            <a:xfrm>
              <a:off x="1018" y="1689"/>
              <a:ext cx="441" cy="230"/>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1200">
                  <a:latin typeface="+mj-lt"/>
                </a:rPr>
                <a:t>H</a:t>
              </a:r>
              <a:r>
                <a:rPr lang="it-IT" altLang="it-IT" sz="1200" baseline="-25000">
                  <a:latin typeface="+mj-lt"/>
                </a:rPr>
                <a:t>2</a:t>
              </a:r>
              <a:endParaRPr lang="it-IT" altLang="it-IT" sz="1200">
                <a:latin typeface="+mj-lt"/>
              </a:endParaRPr>
            </a:p>
          </p:txBody>
        </p:sp>
        <p:sp>
          <p:nvSpPr>
            <p:cNvPr id="125977" name="Freeform 33">
              <a:extLst>
                <a:ext uri="{FF2B5EF4-FFF2-40B4-BE49-F238E27FC236}">
                  <a16:creationId xmlns:a16="http://schemas.microsoft.com/office/drawing/2014/main" id="{BBB735DA-4BF3-4F9E-9C49-F9167BF04C0B}"/>
                </a:ext>
              </a:extLst>
            </p:cNvPr>
            <p:cNvSpPr>
              <a:spLocks/>
            </p:cNvSpPr>
            <p:nvPr/>
          </p:nvSpPr>
          <p:spPr bwMode="auto">
            <a:xfrm>
              <a:off x="800" y="1746"/>
              <a:ext cx="762" cy="269"/>
            </a:xfrm>
            <a:custGeom>
              <a:avLst/>
              <a:gdLst>
                <a:gd name="T0" fmla="*/ 0 w 1008"/>
                <a:gd name="T1" fmla="*/ 0 h 672"/>
                <a:gd name="T2" fmla="*/ 10 w 1008"/>
                <a:gd name="T3" fmla="*/ 0 h 672"/>
                <a:gd name="T4" fmla="*/ 35 w 1008"/>
                <a:gd name="T5" fmla="*/ 0 h 672"/>
                <a:gd name="T6" fmla="*/ 0 60000 65536"/>
                <a:gd name="T7" fmla="*/ 0 60000 65536"/>
                <a:gd name="T8" fmla="*/ 0 60000 65536"/>
                <a:gd name="T9" fmla="*/ 0 w 1008"/>
                <a:gd name="T10" fmla="*/ 0 h 672"/>
                <a:gd name="T11" fmla="*/ 1008 w 1008"/>
                <a:gd name="T12" fmla="*/ 672 h 672"/>
              </a:gdLst>
              <a:ahLst/>
              <a:cxnLst>
                <a:cxn ang="T6">
                  <a:pos x="T0" y="T1"/>
                </a:cxn>
                <a:cxn ang="T7">
                  <a:pos x="T2" y="T3"/>
                </a:cxn>
                <a:cxn ang="T8">
                  <a:pos x="T4" y="T5"/>
                </a:cxn>
              </a:cxnLst>
              <a:rect l="T9" t="T10" r="T11" b="T12"/>
              <a:pathLst>
                <a:path w="1008" h="672">
                  <a:moveTo>
                    <a:pt x="0" y="576"/>
                  </a:moveTo>
                  <a:cubicBezTo>
                    <a:pt x="60" y="624"/>
                    <a:pt x="120" y="672"/>
                    <a:pt x="288" y="576"/>
                  </a:cubicBezTo>
                  <a:cubicBezTo>
                    <a:pt x="456" y="480"/>
                    <a:pt x="888" y="96"/>
                    <a:pt x="1008" y="0"/>
                  </a:cubicBezTo>
                </a:path>
              </a:pathLst>
            </a:custGeom>
            <a:noFill/>
            <a:ln w="9525">
              <a:solidFill>
                <a:srgbClr val="000000"/>
              </a:solidFill>
              <a:round/>
              <a:headEnd/>
              <a:tailEnd/>
            </a:ln>
          </p:spPr>
          <p:txBody>
            <a:bodyPr/>
            <a:lstStyle/>
            <a:p>
              <a:pPr>
                <a:defRPr/>
              </a:pPr>
              <a:endParaRPr lang="it-IT">
                <a:latin typeface="+mj-lt"/>
              </a:endParaRPr>
            </a:p>
          </p:txBody>
        </p:sp>
        <p:sp>
          <p:nvSpPr>
            <p:cNvPr id="125978" name="Line 34">
              <a:extLst>
                <a:ext uri="{FF2B5EF4-FFF2-40B4-BE49-F238E27FC236}">
                  <a16:creationId xmlns:a16="http://schemas.microsoft.com/office/drawing/2014/main" id="{5D237890-0E98-4235-89E6-A84177752639}"/>
                </a:ext>
              </a:extLst>
            </p:cNvPr>
            <p:cNvSpPr>
              <a:spLocks noChangeShapeType="1"/>
            </p:cNvSpPr>
            <p:nvPr/>
          </p:nvSpPr>
          <p:spPr bwMode="auto">
            <a:xfrm flipV="1">
              <a:off x="1562" y="1401"/>
              <a:ext cx="659" cy="345"/>
            </a:xfrm>
            <a:prstGeom prst="line">
              <a:avLst/>
            </a:prstGeom>
            <a:noFill/>
            <a:ln w="9525">
              <a:solidFill>
                <a:srgbClr val="000000"/>
              </a:solidFill>
              <a:round/>
              <a:headEnd/>
              <a:tailEnd/>
            </a:ln>
          </p:spPr>
          <p:txBody>
            <a:bodyPr/>
            <a:lstStyle/>
            <a:p>
              <a:pPr>
                <a:defRPr/>
              </a:pPr>
              <a:endParaRPr lang="it-IT">
                <a:latin typeface="+mj-lt"/>
              </a:endParaRPr>
            </a:p>
          </p:txBody>
        </p:sp>
        <p:sp>
          <p:nvSpPr>
            <p:cNvPr id="125979" name="Text Box 35">
              <a:extLst>
                <a:ext uri="{FF2B5EF4-FFF2-40B4-BE49-F238E27FC236}">
                  <a16:creationId xmlns:a16="http://schemas.microsoft.com/office/drawing/2014/main" id="{1C6FFD3A-E826-4CDD-BAF7-0A99144D4DDB}"/>
                </a:ext>
              </a:extLst>
            </p:cNvPr>
            <p:cNvSpPr txBox="1">
              <a:spLocks noChangeArrowheads="1"/>
            </p:cNvSpPr>
            <p:nvPr/>
          </p:nvSpPr>
          <p:spPr bwMode="auto">
            <a:xfrm>
              <a:off x="1671" y="1401"/>
              <a:ext cx="441" cy="230"/>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1200">
                  <a:latin typeface="+mj-lt"/>
                </a:rPr>
                <a:t>N</a:t>
              </a:r>
              <a:r>
                <a:rPr lang="it-IT" altLang="it-IT" sz="1200" baseline="-25000">
                  <a:latin typeface="+mj-lt"/>
                </a:rPr>
                <a:t>2</a:t>
              </a:r>
              <a:endParaRPr lang="it-IT" altLang="it-IT" sz="1200">
                <a:latin typeface="+mj-lt"/>
              </a:endParaRPr>
            </a:p>
          </p:txBody>
        </p:sp>
        <p:sp>
          <p:nvSpPr>
            <p:cNvPr id="125980" name="Text Box 36">
              <a:extLst>
                <a:ext uri="{FF2B5EF4-FFF2-40B4-BE49-F238E27FC236}">
                  <a16:creationId xmlns:a16="http://schemas.microsoft.com/office/drawing/2014/main" id="{5BC7C0FC-25A5-4F6D-B030-5B75ED2C392B}"/>
                </a:ext>
              </a:extLst>
            </p:cNvPr>
            <p:cNvSpPr txBox="1">
              <a:spLocks noChangeArrowheads="1"/>
            </p:cNvSpPr>
            <p:nvPr/>
          </p:nvSpPr>
          <p:spPr bwMode="auto">
            <a:xfrm>
              <a:off x="2100" y="1862"/>
              <a:ext cx="871" cy="232"/>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1200">
                  <a:latin typeface="+mj-lt"/>
                </a:rPr>
                <a:t>gas ideale</a:t>
              </a:r>
            </a:p>
          </p:txBody>
        </p:sp>
        <p:sp>
          <p:nvSpPr>
            <p:cNvPr id="125981" name="Text Box 37">
              <a:extLst>
                <a:ext uri="{FF2B5EF4-FFF2-40B4-BE49-F238E27FC236}">
                  <a16:creationId xmlns:a16="http://schemas.microsoft.com/office/drawing/2014/main" id="{D128BC83-6130-48D8-A17D-8C98C0E29243}"/>
                </a:ext>
              </a:extLst>
            </p:cNvPr>
            <p:cNvSpPr txBox="1">
              <a:spLocks noChangeArrowheads="1"/>
            </p:cNvSpPr>
            <p:nvPr/>
          </p:nvSpPr>
          <p:spPr bwMode="auto">
            <a:xfrm>
              <a:off x="1511" y="2726"/>
              <a:ext cx="538" cy="130"/>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1400">
                  <a:latin typeface="+mj-lt"/>
                </a:rPr>
                <a:t>P (atm)</a:t>
              </a:r>
            </a:p>
          </p:txBody>
        </p:sp>
        <p:sp>
          <p:nvSpPr>
            <p:cNvPr id="125982" name="Text Box 38">
              <a:extLst>
                <a:ext uri="{FF2B5EF4-FFF2-40B4-BE49-F238E27FC236}">
                  <a16:creationId xmlns:a16="http://schemas.microsoft.com/office/drawing/2014/main" id="{B58B56DC-5EFF-43E9-AE8C-1EA95A944245}"/>
                </a:ext>
              </a:extLst>
            </p:cNvPr>
            <p:cNvSpPr txBox="1">
              <a:spLocks noChangeArrowheads="1"/>
            </p:cNvSpPr>
            <p:nvPr/>
          </p:nvSpPr>
          <p:spPr bwMode="auto">
            <a:xfrm>
              <a:off x="794" y="1343"/>
              <a:ext cx="538" cy="216"/>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endParaRPr lang="en-US" altLang="it-IT" sz="1200">
                <a:latin typeface="+mj-lt"/>
              </a:endParaRPr>
            </a:p>
          </p:txBody>
        </p:sp>
        <p:sp>
          <p:nvSpPr>
            <p:cNvPr id="125983" name="Text Box 39">
              <a:extLst>
                <a:ext uri="{FF2B5EF4-FFF2-40B4-BE49-F238E27FC236}">
                  <a16:creationId xmlns:a16="http://schemas.microsoft.com/office/drawing/2014/main" id="{1C73D2A1-CE79-44F7-9357-7CDFB59CECB4}"/>
                </a:ext>
              </a:extLst>
            </p:cNvPr>
            <p:cNvSpPr txBox="1">
              <a:spLocks noChangeArrowheads="1"/>
            </p:cNvSpPr>
            <p:nvPr/>
          </p:nvSpPr>
          <p:spPr bwMode="auto">
            <a:xfrm rot="-5400000">
              <a:off x="-103" y="1816"/>
              <a:ext cx="706" cy="192"/>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1400">
                  <a:latin typeface="+mj-lt"/>
                </a:rPr>
                <a:t>PV (l∙atm)</a:t>
              </a:r>
              <a:endParaRPr lang="it-IT" altLang="it-IT" sz="1200">
                <a:latin typeface="+mj-lt"/>
              </a:endParaRPr>
            </a:p>
          </p:txBody>
        </p:sp>
      </p:grpSp>
      <p:sp>
        <p:nvSpPr>
          <p:cNvPr id="125957" name="Text Box 41">
            <a:extLst>
              <a:ext uri="{FF2B5EF4-FFF2-40B4-BE49-F238E27FC236}">
                <a16:creationId xmlns:a16="http://schemas.microsoft.com/office/drawing/2014/main" id="{B9A96476-0D5A-455C-90CE-D491D1E38FC2}"/>
              </a:ext>
            </a:extLst>
          </p:cNvPr>
          <p:cNvSpPr txBox="1">
            <a:spLocks noChangeArrowheads="1"/>
          </p:cNvSpPr>
          <p:nvPr/>
        </p:nvSpPr>
        <p:spPr bwMode="auto">
          <a:xfrm>
            <a:off x="476250" y="5118100"/>
            <a:ext cx="7991475" cy="9239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it-IT" altLang="it-IT" sz="1800">
                <a:latin typeface="+mj-lt"/>
              </a:rPr>
              <a:t>Van der Waals (1873) spiega il comportamento dei gas reali considerando:</a:t>
            </a:r>
          </a:p>
          <a:p>
            <a:pPr algn="ctr" eaLnBrk="1" hangingPunct="1">
              <a:spcBef>
                <a:spcPct val="0"/>
              </a:spcBef>
              <a:buFontTx/>
              <a:buNone/>
              <a:defRPr/>
            </a:pPr>
            <a:r>
              <a:rPr lang="it-IT" altLang="it-IT" sz="1800">
                <a:latin typeface="+mj-lt"/>
              </a:rPr>
              <a:t> 1)     il volume occupato dalle molecole;</a:t>
            </a:r>
          </a:p>
          <a:p>
            <a:pPr algn="ctr" eaLnBrk="1" hangingPunct="1">
              <a:spcBef>
                <a:spcPct val="0"/>
              </a:spcBef>
              <a:buFontTx/>
              <a:buNone/>
              <a:defRPr/>
            </a:pPr>
            <a:r>
              <a:rPr lang="it-IT" altLang="it-IT" sz="1800">
                <a:latin typeface="+mj-lt"/>
              </a:rPr>
              <a:t>2)     le forze attrattive tra le molecole.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numero diapositiva 3">
            <a:extLst>
              <a:ext uri="{FF2B5EF4-FFF2-40B4-BE49-F238E27FC236}">
                <a16:creationId xmlns:a16="http://schemas.microsoft.com/office/drawing/2014/main" id="{F622195A-A92D-479A-BAB3-3DEB974F51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658093E-6967-4EBD-A697-CFD4A4BFDB33}" type="slidenum">
              <a:rPr lang="it-IT" altLang="it-IT" sz="1400" smtClean="0"/>
              <a:pPr>
                <a:spcBef>
                  <a:spcPct val="0"/>
                </a:spcBef>
                <a:buFontTx/>
                <a:buNone/>
              </a:pPr>
              <a:t>112</a:t>
            </a:fld>
            <a:endParaRPr lang="it-IT" altLang="it-IT" sz="1400"/>
          </a:p>
        </p:txBody>
      </p:sp>
      <p:sp>
        <p:nvSpPr>
          <p:cNvPr id="126979" name="Text Box 3">
            <a:extLst>
              <a:ext uri="{FF2B5EF4-FFF2-40B4-BE49-F238E27FC236}">
                <a16:creationId xmlns:a16="http://schemas.microsoft.com/office/drawing/2014/main" id="{75DDA01F-A649-4919-B67C-57F6459DC866}"/>
              </a:ext>
            </a:extLst>
          </p:cNvPr>
          <p:cNvSpPr txBox="1">
            <a:spLocks noChangeArrowheads="1"/>
          </p:cNvSpPr>
          <p:nvPr/>
        </p:nvSpPr>
        <p:spPr bwMode="auto">
          <a:xfrm>
            <a:off x="250825" y="184150"/>
            <a:ext cx="8497888" cy="5078413"/>
          </a:xfrm>
          <a:prstGeom prst="rect">
            <a:avLst/>
          </a:prstGeom>
          <a:noFill/>
          <a:ln>
            <a:noFill/>
          </a:ln>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5000"/>
              </a:lnSpc>
              <a:spcBef>
                <a:spcPct val="0"/>
              </a:spcBef>
              <a:spcAft>
                <a:spcPct val="25000"/>
              </a:spcAft>
              <a:buFontTx/>
              <a:buNone/>
              <a:defRPr/>
            </a:pPr>
            <a:r>
              <a:rPr lang="it-IT" altLang="it-IT" sz="2000" dirty="0">
                <a:latin typeface="+mj-lt"/>
              </a:rPr>
              <a:t>VOLUME OCCUPATO DALLE MOLECOLE</a:t>
            </a:r>
          </a:p>
          <a:p>
            <a:pPr algn="ctr" eaLnBrk="1" hangingPunct="1">
              <a:lnSpc>
                <a:spcPct val="95000"/>
              </a:lnSpc>
              <a:spcBef>
                <a:spcPct val="0"/>
              </a:spcBef>
              <a:spcAft>
                <a:spcPct val="25000"/>
              </a:spcAft>
              <a:buFontTx/>
              <a:buNone/>
              <a:defRPr/>
            </a:pPr>
            <a:endParaRPr lang="it-IT" altLang="it-IT" sz="2000" dirty="0">
              <a:latin typeface="+mj-lt"/>
            </a:endParaRPr>
          </a:p>
          <a:p>
            <a:pPr algn="just" eaLnBrk="1" hangingPunct="1">
              <a:lnSpc>
                <a:spcPct val="125000"/>
              </a:lnSpc>
              <a:spcBef>
                <a:spcPct val="0"/>
              </a:spcBef>
              <a:spcAft>
                <a:spcPct val="25000"/>
              </a:spcAft>
              <a:buFontTx/>
              <a:buNone/>
              <a:defRPr/>
            </a:pPr>
            <a:r>
              <a:rPr lang="it-IT" altLang="it-IT" sz="2000" u="sng" dirty="0">
                <a:latin typeface="+mj-lt"/>
              </a:rPr>
              <a:t>n</a:t>
            </a:r>
            <a:r>
              <a:rPr lang="it-IT" altLang="it-IT" sz="2000" dirty="0">
                <a:latin typeface="+mj-lt"/>
              </a:rPr>
              <a:t> moli di gas in un recipiente di volume </a:t>
            </a:r>
            <a:r>
              <a:rPr lang="it-IT" altLang="it-IT" sz="2000" u="sng" dirty="0">
                <a:latin typeface="+mj-lt"/>
              </a:rPr>
              <a:t>V</a:t>
            </a:r>
            <a:r>
              <a:rPr lang="it-IT" altLang="it-IT" sz="2000" dirty="0">
                <a:latin typeface="+mj-lt"/>
              </a:rPr>
              <a:t>, </a:t>
            </a:r>
          </a:p>
          <a:p>
            <a:pPr algn="just" eaLnBrk="1" hangingPunct="1">
              <a:lnSpc>
                <a:spcPct val="125000"/>
              </a:lnSpc>
              <a:spcBef>
                <a:spcPct val="0"/>
              </a:spcBef>
              <a:spcAft>
                <a:spcPct val="25000"/>
              </a:spcAft>
              <a:buFontTx/>
              <a:buNone/>
              <a:defRPr/>
            </a:pPr>
            <a:r>
              <a:rPr lang="it-IT" altLang="it-IT" sz="2000" dirty="0">
                <a:latin typeface="+mj-lt"/>
              </a:rPr>
              <a:t>volume non trascurabile:  lo spazio disponibile &lt; V. </a:t>
            </a:r>
          </a:p>
          <a:p>
            <a:pPr algn="just" eaLnBrk="1" hangingPunct="1">
              <a:lnSpc>
                <a:spcPct val="125000"/>
              </a:lnSpc>
              <a:spcBef>
                <a:spcPct val="0"/>
              </a:spcBef>
              <a:spcAft>
                <a:spcPct val="25000"/>
              </a:spcAft>
              <a:buFontTx/>
              <a:buNone/>
              <a:defRPr/>
            </a:pPr>
            <a:endParaRPr lang="it-IT" altLang="it-IT" sz="2000" dirty="0">
              <a:latin typeface="+mj-lt"/>
            </a:endParaRPr>
          </a:p>
          <a:p>
            <a:pPr algn="just" eaLnBrk="1" hangingPunct="1">
              <a:lnSpc>
                <a:spcPct val="125000"/>
              </a:lnSpc>
              <a:spcBef>
                <a:spcPct val="0"/>
              </a:spcBef>
              <a:spcAft>
                <a:spcPct val="25000"/>
              </a:spcAft>
              <a:buFontTx/>
              <a:buNone/>
              <a:defRPr/>
            </a:pPr>
            <a:r>
              <a:rPr lang="it-IT" altLang="it-IT" sz="2000" u="sng" dirty="0">
                <a:latin typeface="+mj-lt"/>
              </a:rPr>
              <a:t>volume escluso</a:t>
            </a:r>
            <a:r>
              <a:rPr lang="it-IT" altLang="it-IT" sz="2000" dirty="0">
                <a:latin typeface="+mj-lt"/>
              </a:rPr>
              <a:t>: Volume non disponibile per i movimenti molecolari.</a:t>
            </a:r>
          </a:p>
          <a:p>
            <a:pPr algn="just" eaLnBrk="1" hangingPunct="1">
              <a:lnSpc>
                <a:spcPct val="125000"/>
              </a:lnSpc>
              <a:spcBef>
                <a:spcPct val="0"/>
              </a:spcBef>
              <a:spcAft>
                <a:spcPct val="25000"/>
              </a:spcAft>
              <a:buFontTx/>
              <a:buNone/>
              <a:defRPr/>
            </a:pPr>
            <a:endParaRPr lang="it-IT" altLang="it-IT" sz="2000" dirty="0">
              <a:latin typeface="+mj-lt"/>
            </a:endParaRPr>
          </a:p>
          <a:p>
            <a:pPr algn="just" eaLnBrk="1" hangingPunct="1">
              <a:lnSpc>
                <a:spcPct val="125000"/>
              </a:lnSpc>
              <a:spcBef>
                <a:spcPct val="0"/>
              </a:spcBef>
              <a:spcAft>
                <a:spcPct val="25000"/>
              </a:spcAft>
              <a:buFontTx/>
              <a:buNone/>
              <a:defRPr/>
            </a:pPr>
            <a:r>
              <a:rPr lang="it-IT" altLang="it-IT" sz="2000" dirty="0">
                <a:latin typeface="+mj-lt"/>
              </a:rPr>
              <a:t>b covolume termine correttivo </a:t>
            </a:r>
          </a:p>
          <a:p>
            <a:pPr algn="just" eaLnBrk="1" hangingPunct="1">
              <a:lnSpc>
                <a:spcPct val="125000"/>
              </a:lnSpc>
              <a:spcBef>
                <a:spcPct val="0"/>
              </a:spcBef>
              <a:spcAft>
                <a:spcPts val="1200"/>
              </a:spcAft>
              <a:buFontTx/>
              <a:buNone/>
              <a:defRPr/>
            </a:pPr>
            <a:r>
              <a:rPr lang="de-DE" altLang="it-IT" sz="2000" dirty="0">
                <a:latin typeface="+mj-lt"/>
              </a:rPr>
              <a:t>	P (V – nb) = n RT</a:t>
            </a:r>
          </a:p>
          <a:p>
            <a:pPr algn="just" eaLnBrk="1" hangingPunct="1">
              <a:lnSpc>
                <a:spcPct val="125000"/>
              </a:lnSpc>
              <a:spcBef>
                <a:spcPct val="0"/>
              </a:spcBef>
              <a:spcAft>
                <a:spcPct val="25000"/>
              </a:spcAft>
              <a:buFontTx/>
              <a:buNone/>
              <a:defRPr/>
            </a:pPr>
            <a:r>
              <a:rPr lang="it-IT" altLang="it-IT" sz="2000" dirty="0">
                <a:latin typeface="+mj-lt"/>
              </a:rPr>
              <a:t>(V – nb) volume effettivamente disponibile</a:t>
            </a:r>
          </a:p>
          <a:p>
            <a:pPr algn="just" eaLnBrk="1" hangingPunct="1">
              <a:lnSpc>
                <a:spcPct val="125000"/>
              </a:lnSpc>
              <a:spcBef>
                <a:spcPct val="0"/>
              </a:spcBef>
              <a:spcAft>
                <a:spcPct val="25000"/>
              </a:spcAft>
              <a:buFontTx/>
              <a:buNone/>
              <a:defRPr/>
            </a:pPr>
            <a:r>
              <a:rPr lang="it-IT" altLang="it-IT" sz="2000" dirty="0">
                <a:latin typeface="+mj-lt"/>
              </a:rPr>
              <a:t>b costante empirica (dipende dal gas)</a:t>
            </a:r>
            <a:endParaRPr lang="en-US" altLang="it-IT" sz="2000" dirty="0">
              <a:latin typeface="+mj-lt"/>
            </a:endParaRPr>
          </a:p>
        </p:txBody>
      </p:sp>
      <p:sp>
        <p:nvSpPr>
          <p:cNvPr id="4" name="Text Box 2">
            <a:extLst>
              <a:ext uri="{FF2B5EF4-FFF2-40B4-BE49-F238E27FC236}">
                <a16:creationId xmlns:a16="http://schemas.microsoft.com/office/drawing/2014/main" id="{CEE7FCF5-8FB8-4995-8587-D64E6E7DB38F}"/>
              </a:ext>
            </a:extLst>
          </p:cNvPr>
          <p:cNvSpPr txBox="1">
            <a:spLocks noChangeArrowheads="1"/>
          </p:cNvSpPr>
          <p:nvPr/>
        </p:nvSpPr>
        <p:spPr bwMode="auto">
          <a:xfrm>
            <a:off x="250825" y="5621338"/>
            <a:ext cx="8840788" cy="8620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it-IT" altLang="it-IT" sz="2000" dirty="0">
                <a:latin typeface="+mn-lt"/>
                <a:cs typeface="Times New Roman" panose="02020603050405020304" pitchFamily="18" charset="0"/>
              </a:rPr>
              <a:t>Relazione tra </a:t>
            </a:r>
            <a:r>
              <a:rPr lang="it-IT" altLang="it-IT" sz="2000" u="sng" dirty="0">
                <a:latin typeface="+mn-lt"/>
                <a:cs typeface="Times New Roman" panose="02020603050405020304" pitchFamily="18" charset="0"/>
              </a:rPr>
              <a:t>b e le dimensioni delle molecole</a:t>
            </a:r>
          </a:p>
          <a:p>
            <a:pPr algn="just" eaLnBrk="1" hangingPunct="1">
              <a:spcBef>
                <a:spcPct val="50000"/>
              </a:spcBef>
              <a:buFontTx/>
              <a:buNone/>
              <a:defRPr/>
            </a:pPr>
            <a:r>
              <a:rPr lang="it-IT" altLang="it-IT" sz="2000" dirty="0">
                <a:latin typeface="+mn-lt"/>
                <a:cs typeface="Times New Roman" panose="02020603050405020304" pitchFamily="18" charset="0"/>
              </a:rPr>
              <a:t>considero due molecole, assunte come sfere rigide a contatto</a:t>
            </a:r>
            <a:endParaRPr lang="it-IT" altLang="it-IT" sz="2000" dirty="0">
              <a:latin typeface="+mn-lt"/>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Immagine 1">
            <a:extLst>
              <a:ext uri="{FF2B5EF4-FFF2-40B4-BE49-F238E27FC236}">
                <a16:creationId xmlns:a16="http://schemas.microsoft.com/office/drawing/2014/main" id="{D623E6C4-346F-456E-8424-3C0F12AB42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84150"/>
            <a:ext cx="89281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TextBox 3">
            <a:extLst>
              <a:ext uri="{FF2B5EF4-FFF2-40B4-BE49-F238E27FC236}">
                <a16:creationId xmlns:a16="http://schemas.microsoft.com/office/drawing/2014/main" id="{E78434EC-6A1C-4157-8A9A-8BE34669DF3A}"/>
              </a:ext>
            </a:extLst>
          </p:cNvPr>
          <p:cNvSpPr txBox="1">
            <a:spLocks noChangeArrowheads="1"/>
          </p:cNvSpPr>
          <p:nvPr/>
        </p:nvSpPr>
        <p:spPr bwMode="auto">
          <a:xfrm>
            <a:off x="179388" y="6510338"/>
            <a:ext cx="6753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 Atkins, J. De Paula, Elementi di Chimica Fisica, quarta edizione italiana, Zanichelli editore 2018</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egnaposto numero diapositiva 3">
            <a:extLst>
              <a:ext uri="{FF2B5EF4-FFF2-40B4-BE49-F238E27FC236}">
                <a16:creationId xmlns:a16="http://schemas.microsoft.com/office/drawing/2014/main" id="{0C31A316-409A-4161-9458-69DAA927B7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256076-5B38-4238-B6D5-DB283AA5255D}" type="slidenum">
              <a:rPr lang="it-IT" altLang="it-IT" sz="1400" smtClean="0"/>
              <a:pPr>
                <a:spcBef>
                  <a:spcPct val="0"/>
                </a:spcBef>
                <a:buFontTx/>
                <a:buNone/>
              </a:pPr>
              <a:t>114</a:t>
            </a:fld>
            <a:endParaRPr lang="it-IT" altLang="it-IT" sz="1400"/>
          </a:p>
        </p:txBody>
      </p:sp>
      <p:sp>
        <p:nvSpPr>
          <p:cNvPr id="130051" name="Text Box 2">
            <a:extLst>
              <a:ext uri="{FF2B5EF4-FFF2-40B4-BE49-F238E27FC236}">
                <a16:creationId xmlns:a16="http://schemas.microsoft.com/office/drawing/2014/main" id="{892163E1-2E36-46D7-BB45-3C2DF5CDE6A6}"/>
              </a:ext>
            </a:extLst>
          </p:cNvPr>
          <p:cNvSpPr txBox="1">
            <a:spLocks noChangeArrowheads="1"/>
          </p:cNvSpPr>
          <p:nvPr/>
        </p:nvSpPr>
        <p:spPr bwMode="auto">
          <a:xfrm>
            <a:off x="179388" y="242888"/>
            <a:ext cx="8610600" cy="55991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it-IT" altLang="it-IT" sz="2000" dirty="0">
                <a:latin typeface="+mj-lt"/>
                <a:cs typeface="Times New Roman" panose="02020603050405020304" pitchFamily="18" charset="0"/>
              </a:rPr>
              <a:t>2) FORZE ATTRATTIVE TRA LE MOLECOLE </a:t>
            </a:r>
          </a:p>
          <a:p>
            <a:pPr algn="just" eaLnBrk="1" hangingPunct="1">
              <a:lnSpc>
                <a:spcPct val="120000"/>
              </a:lnSpc>
              <a:spcBef>
                <a:spcPct val="50000"/>
              </a:spcBef>
              <a:buFontTx/>
              <a:buNone/>
              <a:defRPr/>
            </a:pPr>
            <a:r>
              <a:rPr lang="it-IT" altLang="it-IT" sz="2000" dirty="0">
                <a:latin typeface="+mj-lt"/>
                <a:cs typeface="Times New Roman" panose="02020603050405020304" pitchFamily="18" charset="0"/>
              </a:rPr>
              <a:t>Tendenza a condensare dei gas a bassa T e alta P</a:t>
            </a:r>
          </a:p>
          <a:p>
            <a:pPr algn="just" eaLnBrk="1" hangingPunct="1">
              <a:lnSpc>
                <a:spcPct val="120000"/>
              </a:lnSpc>
              <a:spcBef>
                <a:spcPct val="50000"/>
              </a:spcBef>
              <a:buFontTx/>
              <a:buNone/>
              <a:defRPr/>
            </a:pPr>
            <a:endParaRPr lang="it-IT" altLang="it-IT" sz="2000" dirty="0">
              <a:latin typeface="+mj-lt"/>
              <a:cs typeface="Times New Roman" panose="02020603050405020304" pitchFamily="18" charset="0"/>
            </a:endParaRPr>
          </a:p>
          <a:p>
            <a:pPr algn="just" eaLnBrk="1" hangingPunct="1">
              <a:lnSpc>
                <a:spcPct val="120000"/>
              </a:lnSpc>
              <a:spcBef>
                <a:spcPct val="50000"/>
              </a:spcBef>
              <a:buFontTx/>
              <a:buNone/>
              <a:defRPr/>
            </a:pPr>
            <a:r>
              <a:rPr lang="it-IT" altLang="it-IT" sz="2000" dirty="0">
                <a:latin typeface="+mj-lt"/>
                <a:cs typeface="Times New Roman" panose="02020603050405020304" pitchFamily="18" charset="0"/>
              </a:rPr>
              <a:t>Effetto: confinamento del gas nel volume a disposizione </a:t>
            </a:r>
          </a:p>
          <a:p>
            <a:pPr algn="just" eaLnBrk="1" hangingPunct="1">
              <a:lnSpc>
                <a:spcPct val="120000"/>
              </a:lnSpc>
              <a:spcBef>
                <a:spcPct val="50000"/>
              </a:spcBef>
              <a:buFontTx/>
              <a:buNone/>
              <a:defRPr/>
            </a:pPr>
            <a:r>
              <a:rPr lang="it-IT" altLang="it-IT" sz="2000" dirty="0">
                <a:latin typeface="+mj-lt"/>
                <a:cs typeface="Times New Roman" panose="02020603050405020304" pitchFamily="18" charset="0"/>
              </a:rPr>
              <a:t>Azione simile a quella di una pressione esercitata dall’esterno </a:t>
            </a:r>
          </a:p>
          <a:p>
            <a:pPr algn="just" eaLnBrk="1" hangingPunct="1">
              <a:lnSpc>
                <a:spcPct val="120000"/>
              </a:lnSpc>
              <a:spcBef>
                <a:spcPct val="50000"/>
              </a:spcBef>
              <a:buFontTx/>
              <a:buNone/>
              <a:defRPr/>
            </a:pPr>
            <a:endParaRPr lang="it-IT" altLang="it-IT" sz="2000" dirty="0">
              <a:latin typeface="+mj-lt"/>
              <a:cs typeface="Times New Roman" panose="02020603050405020304" pitchFamily="18" charset="0"/>
            </a:endParaRPr>
          </a:p>
          <a:p>
            <a:pPr algn="just" eaLnBrk="1" hangingPunct="1">
              <a:lnSpc>
                <a:spcPct val="120000"/>
              </a:lnSpc>
              <a:spcBef>
                <a:spcPct val="50000"/>
              </a:spcBef>
              <a:buFontTx/>
              <a:buNone/>
              <a:defRPr/>
            </a:pPr>
            <a:r>
              <a:rPr lang="it-IT" altLang="it-IT" sz="2000" dirty="0">
                <a:latin typeface="+mj-lt"/>
                <a:cs typeface="Times New Roman" panose="02020603050405020304" pitchFamily="18" charset="0"/>
              </a:rPr>
              <a:t>Termine aggiuntivo alla pressione.</a:t>
            </a:r>
          </a:p>
          <a:p>
            <a:pPr algn="just" eaLnBrk="1" hangingPunct="1">
              <a:lnSpc>
                <a:spcPct val="120000"/>
              </a:lnSpc>
              <a:spcBef>
                <a:spcPct val="50000"/>
              </a:spcBef>
              <a:buFontTx/>
              <a:buNone/>
              <a:defRPr/>
            </a:pPr>
            <a:endParaRPr lang="it-IT" altLang="it-IT" sz="2000" dirty="0">
              <a:latin typeface="+mj-lt"/>
              <a:cs typeface="Times New Roman" panose="02020603050405020304" pitchFamily="18" charset="0"/>
            </a:endParaRPr>
          </a:p>
          <a:p>
            <a:pPr algn="just" eaLnBrk="1" hangingPunct="1">
              <a:lnSpc>
                <a:spcPct val="120000"/>
              </a:lnSpc>
              <a:spcBef>
                <a:spcPct val="50000"/>
              </a:spcBef>
              <a:buFontTx/>
              <a:buNone/>
              <a:defRPr/>
            </a:pPr>
            <a:r>
              <a:rPr lang="it-IT" altLang="it-IT" sz="2000" dirty="0">
                <a:latin typeface="+mj-lt"/>
                <a:cs typeface="Times New Roman" panose="02020603050405020304" pitchFamily="18" charset="0"/>
              </a:rPr>
              <a:t>Valutazione del termine correttivo:</a:t>
            </a:r>
          </a:p>
          <a:p>
            <a:pPr algn="just" eaLnBrk="1" hangingPunct="1">
              <a:lnSpc>
                <a:spcPct val="120000"/>
              </a:lnSpc>
              <a:spcBef>
                <a:spcPct val="50000"/>
              </a:spcBef>
              <a:buFontTx/>
              <a:buNone/>
              <a:defRPr/>
            </a:pPr>
            <a:r>
              <a:rPr lang="it-IT" altLang="it-IT" sz="2000" dirty="0">
                <a:latin typeface="+mj-lt"/>
                <a:cs typeface="Times New Roman" panose="02020603050405020304" pitchFamily="18" charset="0"/>
              </a:rPr>
              <a:t>Per ogni molecola:</a:t>
            </a:r>
          </a:p>
          <a:p>
            <a:pPr algn="just" eaLnBrk="1" hangingPunct="1">
              <a:lnSpc>
                <a:spcPct val="120000"/>
              </a:lnSpc>
              <a:spcBef>
                <a:spcPct val="50000"/>
              </a:spcBef>
              <a:buFontTx/>
              <a:buNone/>
              <a:defRPr/>
            </a:pPr>
            <a:r>
              <a:rPr lang="it-IT" altLang="it-IT" sz="2000" dirty="0">
                <a:latin typeface="+mj-lt"/>
                <a:cs typeface="Times New Roman" panose="02020603050405020304" pitchFamily="18" charset="0"/>
              </a:rPr>
              <a:t>proporzionale al n° di molecole circostanti sulle quali è in grado di agire.</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egnaposto numero diapositiva 3">
            <a:extLst>
              <a:ext uri="{FF2B5EF4-FFF2-40B4-BE49-F238E27FC236}">
                <a16:creationId xmlns:a16="http://schemas.microsoft.com/office/drawing/2014/main" id="{A1D95DED-B0C1-49E1-9B13-C9E16C91C8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D0735CC-A621-455A-8E0D-E8C8660C87F0}" type="slidenum">
              <a:rPr lang="it-IT" altLang="it-IT" sz="1400" smtClean="0"/>
              <a:pPr>
                <a:spcBef>
                  <a:spcPct val="0"/>
                </a:spcBef>
                <a:buFontTx/>
                <a:buNone/>
              </a:pPr>
              <a:t>115</a:t>
            </a:fld>
            <a:endParaRPr lang="it-IT" altLang="it-IT" sz="1400"/>
          </a:p>
        </p:txBody>
      </p:sp>
      <p:sp>
        <p:nvSpPr>
          <p:cNvPr id="135171" name="Rectangle 3">
            <a:extLst>
              <a:ext uri="{FF2B5EF4-FFF2-40B4-BE49-F238E27FC236}">
                <a16:creationId xmlns:a16="http://schemas.microsoft.com/office/drawing/2014/main" id="{93129850-6C9D-4E63-AC7B-134655380695}"/>
              </a:ext>
            </a:extLst>
          </p:cNvPr>
          <p:cNvSpPr>
            <a:spLocks noChangeArrowheads="1"/>
          </p:cNvSpPr>
          <p:nvPr/>
        </p:nvSpPr>
        <p:spPr bwMode="auto">
          <a:xfrm>
            <a:off x="0" y="3230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132100" name="Rectangle 2">
            <a:extLst>
              <a:ext uri="{FF2B5EF4-FFF2-40B4-BE49-F238E27FC236}">
                <a16:creationId xmlns:a16="http://schemas.microsoft.com/office/drawing/2014/main" id="{7402886D-4EAA-4963-A17B-39CB1234340A}"/>
              </a:ext>
            </a:extLst>
          </p:cNvPr>
          <p:cNvSpPr>
            <a:spLocks noChangeArrowheads="1"/>
          </p:cNvSpPr>
          <p:nvPr/>
        </p:nvSpPr>
        <p:spPr bwMode="auto">
          <a:xfrm>
            <a:off x="287338" y="147638"/>
            <a:ext cx="8534400" cy="21129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ts val="600"/>
              </a:spcBef>
              <a:buFontTx/>
              <a:buNone/>
              <a:defRPr/>
            </a:pPr>
            <a:r>
              <a:rPr lang="it-IT" altLang="it-IT" sz="2000" dirty="0">
                <a:latin typeface="+mn-lt"/>
                <a:cs typeface="Times New Roman" panose="02020603050405020304" pitchFamily="18" charset="0"/>
              </a:rPr>
              <a:t>n moli di gas nel volume V, </a:t>
            </a:r>
          </a:p>
          <a:p>
            <a:pPr algn="just" eaLnBrk="1" hangingPunct="1">
              <a:lnSpc>
                <a:spcPct val="150000"/>
              </a:lnSpc>
              <a:spcBef>
                <a:spcPts val="600"/>
              </a:spcBef>
              <a:buFontTx/>
              <a:buNone/>
              <a:defRPr/>
            </a:pPr>
            <a:r>
              <a:rPr lang="it-IT" altLang="it-IT" sz="2000" dirty="0">
                <a:latin typeface="+mn-lt"/>
                <a:cs typeface="Times New Roman" panose="02020603050405020304" pitchFamily="18" charset="0"/>
              </a:rPr>
              <a:t>numero delle molecole circostanti a ciascuna molecola </a:t>
            </a:r>
            <a:r>
              <a:rPr lang="it-IT" altLang="it-IT" sz="2000" dirty="0">
                <a:latin typeface="+mn-lt"/>
                <a:cs typeface="Times New Roman" panose="02020603050405020304" pitchFamily="18" charset="0"/>
                <a:sym typeface="Symbol" panose="05050102010706020507" pitchFamily="18" charset="2"/>
              </a:rPr>
              <a:t></a:t>
            </a:r>
            <a:r>
              <a:rPr lang="it-IT" altLang="it-IT" sz="2000" dirty="0">
                <a:latin typeface="+mn-lt"/>
                <a:cs typeface="Times New Roman" panose="02020603050405020304" pitchFamily="18" charset="0"/>
              </a:rPr>
              <a:t> n/V</a:t>
            </a:r>
          </a:p>
          <a:p>
            <a:pPr algn="just" eaLnBrk="1" hangingPunct="1">
              <a:lnSpc>
                <a:spcPct val="150000"/>
              </a:lnSpc>
              <a:spcBef>
                <a:spcPts val="600"/>
              </a:spcBef>
              <a:buFontTx/>
              <a:buNone/>
              <a:defRPr/>
            </a:pPr>
            <a:r>
              <a:rPr lang="it-IT" altLang="it-IT" sz="2000" dirty="0">
                <a:latin typeface="+mn-lt"/>
                <a:cs typeface="Times New Roman" panose="02020603050405020304" pitchFamily="18" charset="0"/>
              </a:rPr>
              <a:t>insieme delle interazioni di ogni molecola sulle altre </a:t>
            </a:r>
            <a:r>
              <a:rPr lang="it-IT" altLang="it-IT" sz="2000" dirty="0">
                <a:latin typeface="+mn-lt"/>
                <a:cs typeface="Times New Roman" panose="02020603050405020304" pitchFamily="18" charset="0"/>
                <a:sym typeface="Symbol" panose="05050102010706020507" pitchFamily="18" charset="2"/>
              </a:rPr>
              <a:t></a:t>
            </a:r>
            <a:r>
              <a:rPr lang="it-IT" altLang="it-IT" sz="2000" dirty="0">
                <a:latin typeface="+mn-lt"/>
                <a:cs typeface="Times New Roman" panose="02020603050405020304" pitchFamily="18" charset="0"/>
              </a:rPr>
              <a:t> (n/V)</a:t>
            </a:r>
            <a:r>
              <a:rPr lang="it-IT" altLang="it-IT" sz="2000" baseline="30000" dirty="0">
                <a:latin typeface="+mn-lt"/>
                <a:cs typeface="Times New Roman" panose="02020603050405020304" pitchFamily="18" charset="0"/>
              </a:rPr>
              <a:t>2</a:t>
            </a:r>
            <a:r>
              <a:rPr lang="it-IT" altLang="it-IT" sz="2000" dirty="0">
                <a:latin typeface="+mn-lt"/>
                <a:cs typeface="Times New Roman" panose="02020603050405020304" pitchFamily="18" charset="0"/>
              </a:rPr>
              <a:t>. </a:t>
            </a:r>
          </a:p>
          <a:p>
            <a:pPr algn="just" eaLnBrk="1" hangingPunct="1">
              <a:lnSpc>
                <a:spcPct val="150000"/>
              </a:lnSpc>
              <a:spcBef>
                <a:spcPts val="600"/>
              </a:spcBef>
              <a:buFontTx/>
              <a:buNone/>
              <a:defRPr/>
            </a:pPr>
            <a:r>
              <a:rPr lang="it-IT" altLang="it-IT" sz="2000" dirty="0">
                <a:latin typeface="+mn-lt"/>
                <a:cs typeface="Times New Roman" panose="02020603050405020304" pitchFamily="18" charset="0"/>
              </a:rPr>
              <a:t>a  fattore di proporzionalità</a:t>
            </a:r>
            <a:endParaRPr lang="it-IT" altLang="it-IT" sz="2000" baseline="30000" dirty="0">
              <a:latin typeface="+mn-lt"/>
              <a:cs typeface="Times New Roman" panose="02020603050405020304" pitchFamily="18" charset="0"/>
            </a:endParaRPr>
          </a:p>
        </p:txBody>
      </p:sp>
      <p:graphicFrame>
        <p:nvGraphicFramePr>
          <p:cNvPr id="135173" name="Object 4">
            <a:extLst>
              <a:ext uri="{FF2B5EF4-FFF2-40B4-BE49-F238E27FC236}">
                <a16:creationId xmlns:a16="http://schemas.microsoft.com/office/drawing/2014/main" id="{C166EBFE-DADD-4D63-9711-15C3C61FA128}"/>
              </a:ext>
            </a:extLst>
          </p:cNvPr>
          <p:cNvGraphicFramePr>
            <a:graphicFrameLocks noChangeAspect="1"/>
          </p:cNvGraphicFramePr>
          <p:nvPr/>
        </p:nvGraphicFramePr>
        <p:xfrm>
          <a:off x="1766888" y="3005138"/>
          <a:ext cx="4741862" cy="892175"/>
        </p:xfrm>
        <a:graphic>
          <a:graphicData uri="http://schemas.openxmlformats.org/presentationml/2006/ole">
            <mc:AlternateContent xmlns:mc="http://schemas.openxmlformats.org/markup-compatibility/2006">
              <mc:Choice xmlns:v="urn:schemas-microsoft-com:vml" Requires="v">
                <p:oleObj name="Equation" r:id="rId3" imgW="1625600" imgH="482600" progId="Equation.3">
                  <p:embed/>
                </p:oleObj>
              </mc:Choice>
              <mc:Fallback>
                <p:oleObj name="Equation" r:id="rId3" imgW="16256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888" y="3005138"/>
                        <a:ext cx="4741862" cy="8921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2102" name="Text Box 5">
            <a:extLst>
              <a:ext uri="{FF2B5EF4-FFF2-40B4-BE49-F238E27FC236}">
                <a16:creationId xmlns:a16="http://schemas.microsoft.com/office/drawing/2014/main" id="{8EF1D041-F86A-46D8-929C-F0B635ADDFF0}"/>
              </a:ext>
            </a:extLst>
          </p:cNvPr>
          <p:cNvSpPr txBox="1">
            <a:spLocks noChangeArrowheads="1"/>
          </p:cNvSpPr>
          <p:nvPr/>
        </p:nvSpPr>
        <p:spPr bwMode="auto">
          <a:xfrm>
            <a:off x="736600" y="3897313"/>
            <a:ext cx="6838950" cy="4968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defRPr/>
            </a:pPr>
            <a:r>
              <a:rPr lang="it-IT" altLang="it-IT" sz="2000" dirty="0">
                <a:latin typeface="+mn-lt"/>
              </a:rPr>
              <a:t>equazione con carattere “</a:t>
            </a:r>
            <a:r>
              <a:rPr lang="it-IT" altLang="it-IT" sz="2000" dirty="0" err="1">
                <a:latin typeface="+mn-lt"/>
              </a:rPr>
              <a:t>semiempirico</a:t>
            </a:r>
            <a:r>
              <a:rPr lang="it-IT" altLang="it-IT" sz="2000" dirty="0">
                <a:latin typeface="+mn-lt"/>
              </a:rPr>
              <a:t>”.</a:t>
            </a:r>
          </a:p>
        </p:txBody>
      </p:sp>
      <p:sp>
        <p:nvSpPr>
          <p:cNvPr id="132103" name="Text Box 6">
            <a:extLst>
              <a:ext uri="{FF2B5EF4-FFF2-40B4-BE49-F238E27FC236}">
                <a16:creationId xmlns:a16="http://schemas.microsoft.com/office/drawing/2014/main" id="{A6BAFFC1-EB1E-493C-8828-D807993D05BA}"/>
              </a:ext>
            </a:extLst>
          </p:cNvPr>
          <p:cNvSpPr txBox="1">
            <a:spLocks noChangeArrowheads="1"/>
          </p:cNvSpPr>
          <p:nvPr/>
        </p:nvSpPr>
        <p:spPr bwMode="auto">
          <a:xfrm>
            <a:off x="1049338" y="2379663"/>
            <a:ext cx="6302375" cy="4572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400" dirty="0">
                <a:latin typeface="+mn-lt"/>
              </a:rPr>
              <a:t>equazione completa di Van </a:t>
            </a:r>
            <a:r>
              <a:rPr lang="it-IT" altLang="it-IT" sz="2400" dirty="0" err="1">
                <a:latin typeface="+mn-lt"/>
              </a:rPr>
              <a:t>der</a:t>
            </a:r>
            <a:r>
              <a:rPr lang="it-IT" altLang="it-IT" sz="2400" dirty="0">
                <a:latin typeface="+mn-lt"/>
              </a:rPr>
              <a:t> </a:t>
            </a:r>
            <a:r>
              <a:rPr lang="it-IT" altLang="it-IT" sz="2400" dirty="0" err="1">
                <a:latin typeface="+mn-lt"/>
              </a:rPr>
              <a:t>Waals</a:t>
            </a:r>
            <a:r>
              <a:rPr lang="it-IT" altLang="it-IT" sz="2400" dirty="0">
                <a:latin typeface="+mn-lt"/>
              </a:rPr>
              <a:t>:</a:t>
            </a:r>
          </a:p>
        </p:txBody>
      </p:sp>
      <p:sp>
        <p:nvSpPr>
          <p:cNvPr id="8" name="Text Box 2">
            <a:extLst>
              <a:ext uri="{FF2B5EF4-FFF2-40B4-BE49-F238E27FC236}">
                <a16:creationId xmlns:a16="http://schemas.microsoft.com/office/drawing/2014/main" id="{B30D2AA0-9505-473A-83E4-BC8456D11B62}"/>
              </a:ext>
            </a:extLst>
          </p:cNvPr>
          <p:cNvSpPr txBox="1">
            <a:spLocks noChangeArrowheads="1"/>
          </p:cNvSpPr>
          <p:nvPr/>
        </p:nvSpPr>
        <p:spPr bwMode="auto">
          <a:xfrm>
            <a:off x="439738" y="4560888"/>
            <a:ext cx="8229600" cy="8239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000" dirty="0">
                <a:latin typeface="+mj-lt"/>
                <a:cs typeface="Times New Roman" panose="02020603050405020304" pitchFamily="18" charset="0"/>
              </a:rPr>
              <a:t>Ottimo accordo tra dati sperimentali e andamento dedotto dall’equazione di Van </a:t>
            </a:r>
            <a:r>
              <a:rPr lang="it-IT" altLang="it-IT" sz="2000" dirty="0" err="1">
                <a:latin typeface="+mj-lt"/>
                <a:cs typeface="Times New Roman" panose="02020603050405020304" pitchFamily="18" charset="0"/>
              </a:rPr>
              <a:t>der</a:t>
            </a:r>
            <a:r>
              <a:rPr lang="it-IT" altLang="it-IT" sz="2000" dirty="0">
                <a:latin typeface="+mj-lt"/>
                <a:cs typeface="Times New Roman" panose="02020603050405020304" pitchFamily="18" charset="0"/>
              </a:rPr>
              <a:t> </a:t>
            </a:r>
            <a:r>
              <a:rPr lang="it-IT" altLang="it-IT" sz="2000" dirty="0" err="1">
                <a:latin typeface="+mj-lt"/>
                <a:cs typeface="Times New Roman" panose="02020603050405020304" pitchFamily="18" charset="0"/>
              </a:rPr>
              <a:t>Waals</a:t>
            </a:r>
            <a:endParaRPr lang="it-IT" altLang="it-IT" sz="2000" dirty="0">
              <a:latin typeface="+mj-lt"/>
              <a:cs typeface="Times New Roman" panose="02020603050405020304" pitchFamily="18" charset="0"/>
            </a:endParaRPr>
          </a:p>
        </p:txBody>
      </p:sp>
      <p:graphicFrame>
        <p:nvGraphicFramePr>
          <p:cNvPr id="135177" name="Object 4">
            <a:extLst>
              <a:ext uri="{FF2B5EF4-FFF2-40B4-BE49-F238E27FC236}">
                <a16:creationId xmlns:a16="http://schemas.microsoft.com/office/drawing/2014/main" id="{E2DD2778-2353-4AC6-8F08-AB69CC3756E0}"/>
              </a:ext>
            </a:extLst>
          </p:cNvPr>
          <p:cNvGraphicFramePr>
            <a:graphicFrameLocks noChangeAspect="1"/>
          </p:cNvGraphicFramePr>
          <p:nvPr/>
        </p:nvGraphicFramePr>
        <p:xfrm>
          <a:off x="2360613" y="5613400"/>
          <a:ext cx="3592512" cy="822325"/>
        </p:xfrm>
        <a:graphic>
          <a:graphicData uri="http://schemas.openxmlformats.org/presentationml/2006/ole">
            <mc:AlternateContent xmlns:mc="http://schemas.openxmlformats.org/markup-compatibility/2006">
              <mc:Choice xmlns:v="urn:schemas-microsoft-com:vml" Requires="v">
                <p:oleObj name="Equation" r:id="rId5" imgW="1231366" imgH="444307" progId="Equation.3">
                  <p:embed/>
                </p:oleObj>
              </mc:Choice>
              <mc:Fallback>
                <p:oleObj name="Equation" r:id="rId5" imgW="1231366" imgH="444307"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0613" y="5613400"/>
                        <a:ext cx="3592512" cy="8223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1">
            <a:extLst>
              <a:ext uri="{FF2B5EF4-FFF2-40B4-BE49-F238E27FC236}">
                <a16:creationId xmlns:a16="http://schemas.microsoft.com/office/drawing/2014/main" id="{0BA1A5B8-C780-4387-A948-C23D214447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B5DFF07-32D9-477F-A8FE-58073CC711E6}" type="slidenum">
              <a:rPr lang="it-IT" altLang="it-IT" sz="1400" smtClean="0"/>
              <a:pPr>
                <a:spcBef>
                  <a:spcPct val="0"/>
                </a:spcBef>
                <a:buFontTx/>
                <a:buNone/>
              </a:pPr>
              <a:t>116</a:t>
            </a:fld>
            <a:endParaRPr lang="it-IT" altLang="it-IT" sz="1400"/>
          </a:p>
        </p:txBody>
      </p:sp>
      <p:pic>
        <p:nvPicPr>
          <p:cNvPr id="137219" name="Immagine 1">
            <a:extLst>
              <a:ext uri="{FF2B5EF4-FFF2-40B4-BE49-F238E27FC236}">
                <a16:creationId xmlns:a16="http://schemas.microsoft.com/office/drawing/2014/main" id="{8A0650B5-E120-4E9D-B6D6-8FB1DE3D4A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361950"/>
            <a:ext cx="646747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45F25031-B974-467C-B5A1-7565525D25B2}"/>
              </a:ext>
            </a:extLst>
          </p:cNvPr>
          <p:cNvSpPr txBox="1">
            <a:spLocks noRot="1" noChangeAspect="1" noMove="1" noResize="1" noEditPoints="1" noAdjustHandles="1" noChangeArrowheads="1" noChangeShapeType="1" noTextEdit="1"/>
          </p:cNvSpPr>
          <p:nvPr/>
        </p:nvSpPr>
        <p:spPr>
          <a:xfrm>
            <a:off x="7047557" y="908720"/>
            <a:ext cx="1897360" cy="632930"/>
          </a:xfrm>
          <a:prstGeom prst="rect">
            <a:avLst/>
          </a:prstGeom>
          <a:blipFill>
            <a:blip r:embed="rId3"/>
            <a:stretch>
              <a:fillRect/>
            </a:stretch>
          </a:blipFill>
        </p:spPr>
        <p:txBody>
          <a:bodyPr/>
          <a:lstStyle/>
          <a:p>
            <a:r>
              <a:rPr lang="it-IT">
                <a:noFill/>
              </a:rPr>
              <a:t> </a:t>
            </a:r>
          </a:p>
        </p:txBody>
      </p:sp>
      <p:sp>
        <p:nvSpPr>
          <p:cNvPr id="4" name="CasellaDiTesto 3">
            <a:extLst>
              <a:ext uri="{FF2B5EF4-FFF2-40B4-BE49-F238E27FC236}">
                <a16:creationId xmlns:a16="http://schemas.microsoft.com/office/drawing/2014/main" id="{CDB17B2E-D4DF-4144-BD0F-5C2D5401630A}"/>
              </a:ext>
            </a:extLst>
          </p:cNvPr>
          <p:cNvSpPr txBox="1">
            <a:spLocks noRot="1" noChangeAspect="1" noMove="1" noResize="1" noEditPoints="1" noAdjustHandles="1" noChangeArrowheads="1" noChangeShapeType="1" noTextEdit="1"/>
          </p:cNvSpPr>
          <p:nvPr/>
        </p:nvSpPr>
        <p:spPr>
          <a:xfrm>
            <a:off x="7056645" y="2492896"/>
            <a:ext cx="1897360" cy="516745"/>
          </a:xfrm>
          <a:prstGeom prst="rect">
            <a:avLst/>
          </a:prstGeom>
          <a:blipFill>
            <a:blip r:embed="rId4"/>
            <a:stretch>
              <a:fillRect/>
            </a:stretch>
          </a:blipFill>
        </p:spPr>
        <p:txBody>
          <a:bodyPr/>
          <a:lstStyle/>
          <a:p>
            <a:r>
              <a:rPr lang="it-IT">
                <a:noFill/>
              </a:rPr>
              <a:t>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egnaposto numero diapositiva 1">
            <a:extLst>
              <a:ext uri="{FF2B5EF4-FFF2-40B4-BE49-F238E27FC236}">
                <a16:creationId xmlns:a16="http://schemas.microsoft.com/office/drawing/2014/main" id="{A93A0CD0-410A-414B-BB2B-AE3551EDA0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874EFA-F3FB-4882-A94D-97A6B5C13A63}" type="slidenum">
              <a:rPr lang="it-IT" altLang="it-IT" sz="1400" smtClean="0"/>
              <a:pPr>
                <a:spcBef>
                  <a:spcPct val="0"/>
                </a:spcBef>
                <a:buFontTx/>
                <a:buNone/>
              </a:pPr>
              <a:t>117</a:t>
            </a:fld>
            <a:endParaRPr lang="it-IT" altLang="it-IT" sz="1400"/>
          </a:p>
        </p:txBody>
      </p:sp>
      <p:pic>
        <p:nvPicPr>
          <p:cNvPr id="138243" name="Immagine 2">
            <a:extLst>
              <a:ext uri="{FF2B5EF4-FFF2-40B4-BE49-F238E27FC236}">
                <a16:creationId xmlns:a16="http://schemas.microsoft.com/office/drawing/2014/main" id="{689D79F8-4C16-4A66-8E73-8804D2CEF4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119188"/>
            <a:ext cx="648017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la 4">
            <a:extLst>
              <a:ext uri="{FF2B5EF4-FFF2-40B4-BE49-F238E27FC236}">
                <a16:creationId xmlns:a16="http://schemas.microsoft.com/office/drawing/2014/main" id="{7714130B-8D20-43EF-BEE9-132B9C2EB4DA}"/>
              </a:ext>
            </a:extLst>
          </p:cNvPr>
          <p:cNvGraphicFramePr>
            <a:graphicFrameLocks noGrp="1"/>
          </p:cNvGraphicFramePr>
          <p:nvPr/>
        </p:nvGraphicFramePr>
        <p:xfrm>
          <a:off x="6580188" y="1119188"/>
          <a:ext cx="2184400" cy="5191125"/>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val="20000"/>
                    </a:ext>
                  </a:extLst>
                </a:gridCol>
                <a:gridCol w="1092200">
                  <a:extLst>
                    <a:ext uri="{9D8B030D-6E8A-4147-A177-3AD203B41FA5}">
                      <a16:colId xmlns:a16="http://schemas.microsoft.com/office/drawing/2014/main" val="20001"/>
                    </a:ext>
                  </a:extLst>
                </a:gridCol>
              </a:tblGrid>
              <a:tr h="370795">
                <a:tc>
                  <a:txBody>
                    <a:bodyPr/>
                    <a:lstStyle/>
                    <a:p>
                      <a:endParaRPr lang="it-IT" sz="1800" dirty="0"/>
                    </a:p>
                  </a:txBody>
                  <a:tcPr marL="91461" marR="91461" marT="45715" marB="45715"/>
                </a:tc>
                <a:tc>
                  <a:txBody>
                    <a:bodyPr/>
                    <a:lstStyle/>
                    <a:p>
                      <a:r>
                        <a:rPr lang="it-IT" sz="1800" dirty="0" err="1">
                          <a:solidFill>
                            <a:schemeClr val="tx1"/>
                          </a:solidFill>
                        </a:rPr>
                        <a:t>T</a:t>
                      </a:r>
                      <a:r>
                        <a:rPr lang="it-IT" sz="1800" baseline="-25000" dirty="0" err="1">
                          <a:solidFill>
                            <a:schemeClr val="tx1"/>
                          </a:solidFill>
                        </a:rPr>
                        <a:t>eb</a:t>
                      </a:r>
                      <a:r>
                        <a:rPr lang="it-IT" sz="1800" dirty="0">
                          <a:solidFill>
                            <a:schemeClr val="tx1"/>
                          </a:solidFill>
                        </a:rPr>
                        <a:t> (K)</a:t>
                      </a:r>
                    </a:p>
                  </a:txBody>
                  <a:tcPr marL="91461" marR="91461" marT="45715" marB="45715"/>
                </a:tc>
                <a:extLst>
                  <a:ext uri="{0D108BD9-81ED-4DB2-BD59-A6C34878D82A}">
                    <a16:rowId xmlns:a16="http://schemas.microsoft.com/office/drawing/2014/main" val="10000"/>
                  </a:ext>
                </a:extLst>
              </a:tr>
              <a:tr h="370795">
                <a:tc>
                  <a:txBody>
                    <a:bodyPr/>
                    <a:lstStyle/>
                    <a:p>
                      <a:r>
                        <a:rPr lang="it-IT" sz="1800" dirty="0"/>
                        <a:t>He</a:t>
                      </a:r>
                    </a:p>
                  </a:txBody>
                  <a:tcPr marL="91461" marR="91461" marT="45715" marB="45715"/>
                </a:tc>
                <a:tc>
                  <a:txBody>
                    <a:bodyPr/>
                    <a:lstStyle/>
                    <a:p>
                      <a:r>
                        <a:rPr lang="it-IT" sz="1800" dirty="0"/>
                        <a:t>4,2</a:t>
                      </a:r>
                    </a:p>
                  </a:txBody>
                  <a:tcPr marL="91461" marR="91461" marT="45715" marB="45715"/>
                </a:tc>
                <a:extLst>
                  <a:ext uri="{0D108BD9-81ED-4DB2-BD59-A6C34878D82A}">
                    <a16:rowId xmlns:a16="http://schemas.microsoft.com/office/drawing/2014/main" val="10001"/>
                  </a:ext>
                </a:extLst>
              </a:tr>
              <a:tr h="370795">
                <a:tc>
                  <a:txBody>
                    <a:bodyPr/>
                    <a:lstStyle/>
                    <a:p>
                      <a:r>
                        <a:rPr lang="it-IT" sz="1800" dirty="0"/>
                        <a:t>Ne</a:t>
                      </a:r>
                    </a:p>
                  </a:txBody>
                  <a:tcPr marL="91461" marR="91461" marT="45715" marB="45715"/>
                </a:tc>
                <a:tc>
                  <a:txBody>
                    <a:bodyPr/>
                    <a:lstStyle/>
                    <a:p>
                      <a:r>
                        <a:rPr lang="it-IT" sz="1800" dirty="0"/>
                        <a:t>27,2</a:t>
                      </a:r>
                    </a:p>
                  </a:txBody>
                  <a:tcPr marL="91461" marR="91461" marT="45715" marB="45715"/>
                </a:tc>
                <a:extLst>
                  <a:ext uri="{0D108BD9-81ED-4DB2-BD59-A6C34878D82A}">
                    <a16:rowId xmlns:a16="http://schemas.microsoft.com/office/drawing/2014/main" val="10002"/>
                  </a:ext>
                </a:extLst>
              </a:tr>
              <a:tr h="370795">
                <a:tc>
                  <a:txBody>
                    <a:bodyPr/>
                    <a:lstStyle/>
                    <a:p>
                      <a:r>
                        <a:rPr lang="it-IT" sz="1800" dirty="0" err="1"/>
                        <a:t>Ar</a:t>
                      </a:r>
                      <a:endParaRPr lang="it-IT" sz="1800" dirty="0"/>
                    </a:p>
                  </a:txBody>
                  <a:tcPr marL="91461" marR="91461" marT="45715" marB="45715"/>
                </a:tc>
                <a:tc>
                  <a:txBody>
                    <a:bodyPr/>
                    <a:lstStyle/>
                    <a:p>
                      <a:r>
                        <a:rPr lang="it-IT" sz="1800" dirty="0"/>
                        <a:t>87,3</a:t>
                      </a:r>
                    </a:p>
                  </a:txBody>
                  <a:tcPr marL="91461" marR="91461" marT="45715" marB="45715"/>
                </a:tc>
                <a:extLst>
                  <a:ext uri="{0D108BD9-81ED-4DB2-BD59-A6C34878D82A}">
                    <a16:rowId xmlns:a16="http://schemas.microsoft.com/office/drawing/2014/main" val="10003"/>
                  </a:ext>
                </a:extLst>
              </a:tr>
              <a:tr h="370795">
                <a:tc>
                  <a:txBody>
                    <a:bodyPr/>
                    <a:lstStyle/>
                    <a:p>
                      <a:r>
                        <a:rPr lang="it-IT" sz="1800" dirty="0"/>
                        <a:t>Kr</a:t>
                      </a:r>
                    </a:p>
                  </a:txBody>
                  <a:tcPr marL="91461" marR="91461" marT="45715" marB="45715"/>
                </a:tc>
                <a:tc>
                  <a:txBody>
                    <a:bodyPr/>
                    <a:lstStyle/>
                    <a:p>
                      <a:endParaRPr lang="it-IT" sz="1800" dirty="0"/>
                    </a:p>
                  </a:txBody>
                  <a:tcPr marL="91461" marR="91461" marT="45715" marB="45715"/>
                </a:tc>
                <a:extLst>
                  <a:ext uri="{0D108BD9-81ED-4DB2-BD59-A6C34878D82A}">
                    <a16:rowId xmlns:a16="http://schemas.microsoft.com/office/drawing/2014/main" val="10004"/>
                  </a:ext>
                </a:extLst>
              </a:tr>
              <a:tr h="370795">
                <a:tc>
                  <a:txBody>
                    <a:bodyPr/>
                    <a:lstStyle/>
                    <a:p>
                      <a:r>
                        <a:rPr lang="it-IT" sz="1800" dirty="0"/>
                        <a:t>Xe</a:t>
                      </a:r>
                    </a:p>
                  </a:txBody>
                  <a:tcPr marL="91461" marR="91461" marT="45715" marB="45715"/>
                </a:tc>
                <a:tc>
                  <a:txBody>
                    <a:bodyPr/>
                    <a:lstStyle/>
                    <a:p>
                      <a:r>
                        <a:rPr lang="it-IT" sz="1800" dirty="0"/>
                        <a:t>161</a:t>
                      </a:r>
                    </a:p>
                  </a:txBody>
                  <a:tcPr marL="91461" marR="91461" marT="45715" marB="45715"/>
                </a:tc>
                <a:extLst>
                  <a:ext uri="{0D108BD9-81ED-4DB2-BD59-A6C34878D82A}">
                    <a16:rowId xmlns:a16="http://schemas.microsoft.com/office/drawing/2014/main" val="10005"/>
                  </a:ext>
                </a:extLst>
              </a:tr>
              <a:tr h="370795">
                <a:tc>
                  <a:txBody>
                    <a:bodyPr/>
                    <a:lstStyle/>
                    <a:p>
                      <a:r>
                        <a:rPr lang="it-IT" sz="1800" dirty="0"/>
                        <a:t>H</a:t>
                      </a:r>
                      <a:r>
                        <a:rPr lang="it-IT" sz="1800" baseline="-25000" dirty="0"/>
                        <a:t>2</a:t>
                      </a:r>
                    </a:p>
                  </a:txBody>
                  <a:tcPr marL="91461" marR="91461" marT="45715" marB="45715"/>
                </a:tc>
                <a:tc>
                  <a:txBody>
                    <a:bodyPr/>
                    <a:lstStyle/>
                    <a:p>
                      <a:r>
                        <a:rPr lang="it-IT" sz="1800" dirty="0"/>
                        <a:t>20,3</a:t>
                      </a:r>
                    </a:p>
                  </a:txBody>
                  <a:tcPr marL="91461" marR="91461" marT="45715" marB="45715"/>
                </a:tc>
                <a:extLst>
                  <a:ext uri="{0D108BD9-81ED-4DB2-BD59-A6C34878D82A}">
                    <a16:rowId xmlns:a16="http://schemas.microsoft.com/office/drawing/2014/main" val="10006"/>
                  </a:ext>
                </a:extLst>
              </a:tr>
              <a:tr h="370795">
                <a:tc>
                  <a:txBody>
                    <a:bodyPr/>
                    <a:lstStyle/>
                    <a:p>
                      <a:r>
                        <a:rPr lang="it-IT" sz="1800" dirty="0"/>
                        <a:t>N</a:t>
                      </a:r>
                      <a:r>
                        <a:rPr lang="it-IT" sz="1800" baseline="-25000" dirty="0"/>
                        <a:t>2</a:t>
                      </a:r>
                    </a:p>
                  </a:txBody>
                  <a:tcPr marL="91461" marR="91461" marT="45715" marB="45715"/>
                </a:tc>
                <a:tc>
                  <a:txBody>
                    <a:bodyPr/>
                    <a:lstStyle/>
                    <a:p>
                      <a:r>
                        <a:rPr lang="it-IT" sz="1800" dirty="0"/>
                        <a:t>77,4</a:t>
                      </a:r>
                    </a:p>
                  </a:txBody>
                  <a:tcPr marL="91461" marR="91461" marT="45715" marB="45715"/>
                </a:tc>
                <a:extLst>
                  <a:ext uri="{0D108BD9-81ED-4DB2-BD59-A6C34878D82A}">
                    <a16:rowId xmlns:a16="http://schemas.microsoft.com/office/drawing/2014/main" val="10007"/>
                  </a:ext>
                </a:extLst>
              </a:tr>
              <a:tr h="370795">
                <a:tc>
                  <a:txBody>
                    <a:bodyPr/>
                    <a:lstStyle/>
                    <a:p>
                      <a:r>
                        <a:rPr lang="it-IT" sz="1800" dirty="0"/>
                        <a:t>O</a:t>
                      </a:r>
                      <a:r>
                        <a:rPr lang="it-IT" sz="1800" baseline="-25000" dirty="0"/>
                        <a:t>2</a:t>
                      </a:r>
                    </a:p>
                  </a:txBody>
                  <a:tcPr marL="91461" marR="91461" marT="45715" marB="45715"/>
                </a:tc>
                <a:tc>
                  <a:txBody>
                    <a:bodyPr/>
                    <a:lstStyle/>
                    <a:p>
                      <a:r>
                        <a:rPr lang="it-IT" sz="1800" dirty="0"/>
                        <a:t>90,2</a:t>
                      </a:r>
                    </a:p>
                  </a:txBody>
                  <a:tcPr marL="91461" marR="91461" marT="45715" marB="45715"/>
                </a:tc>
                <a:extLst>
                  <a:ext uri="{0D108BD9-81ED-4DB2-BD59-A6C34878D82A}">
                    <a16:rowId xmlns:a16="http://schemas.microsoft.com/office/drawing/2014/main" val="10008"/>
                  </a:ext>
                </a:extLst>
              </a:tr>
              <a:tr h="370795">
                <a:tc>
                  <a:txBody>
                    <a:bodyPr/>
                    <a:lstStyle/>
                    <a:p>
                      <a:r>
                        <a:rPr lang="it-IT" sz="1800" dirty="0"/>
                        <a:t>Cl</a:t>
                      </a:r>
                      <a:r>
                        <a:rPr lang="it-IT" sz="1800" baseline="-25000" dirty="0"/>
                        <a:t>2</a:t>
                      </a:r>
                    </a:p>
                  </a:txBody>
                  <a:tcPr marL="91461" marR="91461" marT="45715" marB="45715"/>
                </a:tc>
                <a:tc>
                  <a:txBody>
                    <a:bodyPr/>
                    <a:lstStyle/>
                    <a:p>
                      <a:r>
                        <a:rPr lang="it-IT" sz="1800" dirty="0"/>
                        <a:t>239,1</a:t>
                      </a:r>
                    </a:p>
                  </a:txBody>
                  <a:tcPr marL="91461" marR="91461" marT="45715" marB="45715"/>
                </a:tc>
                <a:extLst>
                  <a:ext uri="{0D108BD9-81ED-4DB2-BD59-A6C34878D82A}">
                    <a16:rowId xmlns:a16="http://schemas.microsoft.com/office/drawing/2014/main" val="10009"/>
                  </a:ext>
                </a:extLst>
              </a:tr>
              <a:tr h="370795">
                <a:tc>
                  <a:txBody>
                    <a:bodyPr/>
                    <a:lstStyle/>
                    <a:p>
                      <a:r>
                        <a:rPr lang="it-IT" sz="1800" dirty="0"/>
                        <a:t>H</a:t>
                      </a:r>
                      <a:r>
                        <a:rPr lang="it-IT" sz="1800" baseline="-25000" dirty="0"/>
                        <a:t>2</a:t>
                      </a:r>
                      <a:r>
                        <a:rPr lang="it-IT" sz="1800" dirty="0"/>
                        <a:t>O</a:t>
                      </a:r>
                    </a:p>
                  </a:txBody>
                  <a:tcPr marL="91461" marR="91461" marT="45715" marB="45715"/>
                </a:tc>
                <a:tc>
                  <a:txBody>
                    <a:bodyPr/>
                    <a:lstStyle/>
                    <a:p>
                      <a:r>
                        <a:rPr lang="it-IT" sz="1800" dirty="0"/>
                        <a:t>373,15</a:t>
                      </a:r>
                    </a:p>
                  </a:txBody>
                  <a:tcPr marL="91461" marR="91461" marT="45715" marB="45715"/>
                </a:tc>
                <a:extLst>
                  <a:ext uri="{0D108BD9-81ED-4DB2-BD59-A6C34878D82A}">
                    <a16:rowId xmlns:a16="http://schemas.microsoft.com/office/drawing/2014/main" val="10010"/>
                  </a:ext>
                </a:extLst>
              </a:tr>
              <a:tr h="370795">
                <a:tc>
                  <a:txBody>
                    <a:bodyPr/>
                    <a:lstStyle/>
                    <a:p>
                      <a:r>
                        <a:rPr lang="it-IT" sz="1800" dirty="0"/>
                        <a:t>CH</a:t>
                      </a:r>
                      <a:r>
                        <a:rPr lang="it-IT" sz="1800" baseline="-25000" dirty="0"/>
                        <a:t>4</a:t>
                      </a:r>
                    </a:p>
                  </a:txBody>
                  <a:tcPr marL="91461" marR="91461" marT="45715" marB="45715"/>
                </a:tc>
                <a:tc>
                  <a:txBody>
                    <a:bodyPr/>
                    <a:lstStyle/>
                    <a:p>
                      <a:r>
                        <a:rPr lang="it-IT" sz="1800" dirty="0"/>
                        <a:t>109,2</a:t>
                      </a:r>
                    </a:p>
                  </a:txBody>
                  <a:tcPr marL="91461" marR="91461" marT="45715" marB="45715"/>
                </a:tc>
                <a:extLst>
                  <a:ext uri="{0D108BD9-81ED-4DB2-BD59-A6C34878D82A}">
                    <a16:rowId xmlns:a16="http://schemas.microsoft.com/office/drawing/2014/main" val="10011"/>
                  </a:ext>
                </a:extLst>
              </a:tr>
              <a:tr h="370795">
                <a:tc>
                  <a:txBody>
                    <a:bodyPr/>
                    <a:lstStyle/>
                    <a:p>
                      <a:r>
                        <a:rPr lang="it-IT" sz="1800" dirty="0"/>
                        <a:t>CO</a:t>
                      </a:r>
                      <a:r>
                        <a:rPr lang="it-IT" sz="1800" baseline="-25000" dirty="0"/>
                        <a:t>2</a:t>
                      </a:r>
                    </a:p>
                  </a:txBody>
                  <a:tcPr marL="91461" marR="91461" marT="45715" marB="45715"/>
                </a:tc>
                <a:tc>
                  <a:txBody>
                    <a:bodyPr/>
                    <a:lstStyle/>
                    <a:p>
                      <a:r>
                        <a:rPr lang="it-IT" sz="1800" dirty="0"/>
                        <a:t>195,2</a:t>
                      </a:r>
                    </a:p>
                  </a:txBody>
                  <a:tcPr marL="91461" marR="91461" marT="45715" marB="45715"/>
                </a:tc>
                <a:extLst>
                  <a:ext uri="{0D108BD9-81ED-4DB2-BD59-A6C34878D82A}">
                    <a16:rowId xmlns:a16="http://schemas.microsoft.com/office/drawing/2014/main" val="10012"/>
                  </a:ext>
                </a:extLst>
              </a:tr>
              <a:tr h="370795">
                <a:tc>
                  <a:txBody>
                    <a:bodyPr/>
                    <a:lstStyle/>
                    <a:p>
                      <a:r>
                        <a:rPr lang="it-IT" sz="1800" baseline="0" dirty="0"/>
                        <a:t>CCl</a:t>
                      </a:r>
                      <a:r>
                        <a:rPr lang="it-IT" sz="1800" baseline="-25000" dirty="0"/>
                        <a:t>4</a:t>
                      </a:r>
                    </a:p>
                  </a:txBody>
                  <a:tcPr marL="91461" marR="91461" marT="45715" marB="45715"/>
                </a:tc>
                <a:tc>
                  <a:txBody>
                    <a:bodyPr/>
                    <a:lstStyle/>
                    <a:p>
                      <a:r>
                        <a:rPr lang="it-IT" sz="1800" dirty="0"/>
                        <a:t>349,9</a:t>
                      </a:r>
                    </a:p>
                  </a:txBody>
                  <a:tcPr marL="91461" marR="91461" marT="45715" marB="45715"/>
                </a:tc>
                <a:extLst>
                  <a:ext uri="{0D108BD9-81ED-4DB2-BD59-A6C34878D82A}">
                    <a16:rowId xmlns:a16="http://schemas.microsoft.com/office/drawing/2014/main" val="10013"/>
                  </a:ext>
                </a:extLst>
              </a:tr>
            </a:tbl>
          </a:graphicData>
        </a:graphic>
      </p:graphicFrame>
      <p:sp>
        <p:nvSpPr>
          <p:cNvPr id="138291" name="TextBox 1">
            <a:extLst>
              <a:ext uri="{FF2B5EF4-FFF2-40B4-BE49-F238E27FC236}">
                <a16:creationId xmlns:a16="http://schemas.microsoft.com/office/drawing/2014/main" id="{A0832459-990E-49FD-956B-C630300C3088}"/>
              </a:ext>
            </a:extLst>
          </p:cNvPr>
          <p:cNvSpPr txBox="1">
            <a:spLocks noChangeArrowheads="1"/>
          </p:cNvSpPr>
          <p:nvPr/>
        </p:nvSpPr>
        <p:spPr bwMode="auto">
          <a:xfrm>
            <a:off x="1692275" y="323850"/>
            <a:ext cx="5724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a:latin typeface="Tahoma" panose="020B0604030504040204" pitchFamily="34" charset="0"/>
              </a:rPr>
              <a:t>Relazione tra parametro </a:t>
            </a:r>
            <a:r>
              <a:rPr lang="it-IT" altLang="it-IT" sz="1800" i="1">
                <a:latin typeface="Tahoma" panose="020B0604030504040204" pitchFamily="34" charset="0"/>
              </a:rPr>
              <a:t>a</a:t>
            </a:r>
            <a:r>
              <a:rPr lang="it-IT" altLang="it-IT" sz="1800">
                <a:latin typeface="Tahoma" panose="020B0604030504040204" pitchFamily="34" charset="0"/>
              </a:rPr>
              <a:t> e temperatura di ebollizione</a:t>
            </a:r>
          </a:p>
        </p:txBody>
      </p:sp>
      <p:sp>
        <p:nvSpPr>
          <p:cNvPr id="138292" name="Rectangle 2">
            <a:extLst>
              <a:ext uri="{FF2B5EF4-FFF2-40B4-BE49-F238E27FC236}">
                <a16:creationId xmlns:a16="http://schemas.microsoft.com/office/drawing/2014/main" id="{33E597D3-2D53-455B-868A-5EE944C29F2B}"/>
              </a:ext>
            </a:extLst>
          </p:cNvPr>
          <p:cNvSpPr>
            <a:spLocks noChangeArrowheads="1"/>
          </p:cNvSpPr>
          <p:nvPr/>
        </p:nvSpPr>
        <p:spPr bwMode="auto">
          <a:xfrm>
            <a:off x="2411413" y="2060575"/>
            <a:ext cx="792162" cy="1223963"/>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latin typeface="Tahoma" panose="020B0604030504040204" pitchFamily="34" charset="0"/>
            </a:endParaRPr>
          </a:p>
        </p:txBody>
      </p:sp>
      <p:sp>
        <p:nvSpPr>
          <p:cNvPr id="138293" name="Rectangle 9">
            <a:extLst>
              <a:ext uri="{FF2B5EF4-FFF2-40B4-BE49-F238E27FC236}">
                <a16:creationId xmlns:a16="http://schemas.microsoft.com/office/drawing/2014/main" id="{DA279C96-3730-428E-89EE-FF534BAC15C2}"/>
              </a:ext>
            </a:extLst>
          </p:cNvPr>
          <p:cNvSpPr>
            <a:spLocks noChangeArrowheads="1"/>
          </p:cNvSpPr>
          <p:nvPr/>
        </p:nvSpPr>
        <p:spPr bwMode="auto">
          <a:xfrm>
            <a:off x="2411413" y="3317875"/>
            <a:ext cx="792162" cy="10477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latin typeface="Tahoma" panose="020B0604030504040204" pitchFamily="34" charset="0"/>
            </a:endParaRPr>
          </a:p>
        </p:txBody>
      </p:sp>
      <p:sp>
        <p:nvSpPr>
          <p:cNvPr id="138294" name="Rectangle 10">
            <a:extLst>
              <a:ext uri="{FF2B5EF4-FFF2-40B4-BE49-F238E27FC236}">
                <a16:creationId xmlns:a16="http://schemas.microsoft.com/office/drawing/2014/main" id="{A6D7C765-0853-4592-B3BE-50D9267E1594}"/>
              </a:ext>
            </a:extLst>
          </p:cNvPr>
          <p:cNvSpPr>
            <a:spLocks noChangeArrowheads="1"/>
          </p:cNvSpPr>
          <p:nvPr/>
        </p:nvSpPr>
        <p:spPr bwMode="auto">
          <a:xfrm>
            <a:off x="7620000" y="1481138"/>
            <a:ext cx="912813" cy="1836737"/>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latin typeface="Tahoma" panose="020B0604030504040204" pitchFamily="34" charset="0"/>
            </a:endParaRPr>
          </a:p>
        </p:txBody>
      </p:sp>
      <p:sp>
        <p:nvSpPr>
          <p:cNvPr id="138295" name="Rectangle 11">
            <a:extLst>
              <a:ext uri="{FF2B5EF4-FFF2-40B4-BE49-F238E27FC236}">
                <a16:creationId xmlns:a16="http://schemas.microsoft.com/office/drawing/2014/main" id="{03E5EFD9-121F-48C8-B003-B5D2DCB521AF}"/>
              </a:ext>
            </a:extLst>
          </p:cNvPr>
          <p:cNvSpPr>
            <a:spLocks noChangeArrowheads="1"/>
          </p:cNvSpPr>
          <p:nvPr/>
        </p:nvSpPr>
        <p:spPr bwMode="auto">
          <a:xfrm>
            <a:off x="7620000" y="3357563"/>
            <a:ext cx="912813" cy="1439862"/>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latin typeface="Tahoma" panose="020B0604030504040204" pitchFamily="34" charset="0"/>
            </a:endParaRPr>
          </a:p>
        </p:txBody>
      </p:sp>
      <p:sp>
        <p:nvSpPr>
          <p:cNvPr id="138296" name="Rectangle 12">
            <a:extLst>
              <a:ext uri="{FF2B5EF4-FFF2-40B4-BE49-F238E27FC236}">
                <a16:creationId xmlns:a16="http://schemas.microsoft.com/office/drawing/2014/main" id="{E0A7EAB4-EF73-448E-9839-28F0385863FE}"/>
              </a:ext>
            </a:extLst>
          </p:cNvPr>
          <p:cNvSpPr>
            <a:spLocks noChangeArrowheads="1"/>
          </p:cNvSpPr>
          <p:nvPr/>
        </p:nvSpPr>
        <p:spPr bwMode="auto">
          <a:xfrm>
            <a:off x="2424113" y="4392613"/>
            <a:ext cx="792162" cy="104775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latin typeface="Tahoma" panose="020B0604030504040204" pitchFamily="34" charset="0"/>
            </a:endParaRPr>
          </a:p>
        </p:txBody>
      </p:sp>
      <p:sp>
        <p:nvSpPr>
          <p:cNvPr id="138297" name="Rectangle 13">
            <a:extLst>
              <a:ext uri="{FF2B5EF4-FFF2-40B4-BE49-F238E27FC236}">
                <a16:creationId xmlns:a16="http://schemas.microsoft.com/office/drawing/2014/main" id="{F88AB6FA-BAAB-4FAB-B60D-07009A91B8E6}"/>
              </a:ext>
            </a:extLst>
          </p:cNvPr>
          <p:cNvSpPr>
            <a:spLocks noChangeArrowheads="1"/>
          </p:cNvSpPr>
          <p:nvPr/>
        </p:nvSpPr>
        <p:spPr bwMode="auto">
          <a:xfrm>
            <a:off x="7620000" y="4864100"/>
            <a:ext cx="912813" cy="138112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latin typeface="Tahoma" panose="020B0604030504040204"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egnaposto numero diapositiva 1">
            <a:extLst>
              <a:ext uri="{FF2B5EF4-FFF2-40B4-BE49-F238E27FC236}">
                <a16:creationId xmlns:a16="http://schemas.microsoft.com/office/drawing/2014/main" id="{F34CCCE4-C3FB-435B-B041-99ED86DA483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148958-ED9D-4921-A1FF-AA0FDAD4D310}" type="slidenum">
              <a:rPr lang="it-IT" altLang="it-IT" sz="1400" smtClean="0"/>
              <a:pPr>
                <a:spcBef>
                  <a:spcPct val="0"/>
                </a:spcBef>
                <a:buFontTx/>
                <a:buNone/>
              </a:pPr>
              <a:t>118</a:t>
            </a:fld>
            <a:endParaRPr lang="it-IT" altLang="it-IT" sz="1400"/>
          </a:p>
        </p:txBody>
      </p:sp>
      <p:pic>
        <p:nvPicPr>
          <p:cNvPr id="139267" name="Immagine 2">
            <a:extLst>
              <a:ext uri="{FF2B5EF4-FFF2-40B4-BE49-F238E27FC236}">
                <a16:creationId xmlns:a16="http://schemas.microsoft.com/office/drawing/2014/main" id="{1FB09B0E-30F6-4D57-80A9-22E373F62D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119188"/>
            <a:ext cx="648017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Box 5">
            <a:extLst>
              <a:ext uri="{FF2B5EF4-FFF2-40B4-BE49-F238E27FC236}">
                <a16:creationId xmlns:a16="http://schemas.microsoft.com/office/drawing/2014/main" id="{54E18EEB-1A53-4E42-8380-01F7402993AC}"/>
              </a:ext>
            </a:extLst>
          </p:cNvPr>
          <p:cNvSpPr txBox="1">
            <a:spLocks noChangeArrowheads="1"/>
          </p:cNvSpPr>
          <p:nvPr/>
        </p:nvSpPr>
        <p:spPr bwMode="auto">
          <a:xfrm>
            <a:off x="842963" y="382588"/>
            <a:ext cx="7178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a:latin typeface="Tahoma" panose="020B0604030504040204" pitchFamily="34" charset="0"/>
              </a:rPr>
              <a:t>Relazione tra parametro </a:t>
            </a:r>
            <a:r>
              <a:rPr lang="it-IT" altLang="it-IT" sz="1800" i="1">
                <a:latin typeface="Tahoma" panose="020B0604030504040204" pitchFamily="34" charset="0"/>
              </a:rPr>
              <a:t>b</a:t>
            </a:r>
            <a:r>
              <a:rPr lang="it-IT" altLang="it-IT" sz="1800">
                <a:latin typeface="Tahoma" panose="020B0604030504040204" pitchFamily="34" charset="0"/>
              </a:rPr>
              <a:t> e dimensioni della molecola non semplice </a:t>
            </a:r>
          </a:p>
        </p:txBody>
      </p:sp>
      <p:pic>
        <p:nvPicPr>
          <p:cNvPr id="139269" name="Immagine 3">
            <a:extLst>
              <a:ext uri="{FF2B5EF4-FFF2-40B4-BE49-F238E27FC236}">
                <a16:creationId xmlns:a16="http://schemas.microsoft.com/office/drawing/2014/main" id="{4175F592-E705-4485-9AD3-55635BCD358B}"/>
              </a:ext>
            </a:extLst>
          </p:cNvPr>
          <p:cNvPicPr>
            <a:picLocks noChangeAspect="1"/>
          </p:cNvPicPr>
          <p:nvPr/>
        </p:nvPicPr>
        <p:blipFill>
          <a:blip r:embed="rId3">
            <a:extLst>
              <a:ext uri="{28A0092B-C50C-407E-A947-70E740481C1C}">
                <a14:useLocalDpi xmlns:a14="http://schemas.microsoft.com/office/drawing/2010/main" val="0"/>
              </a:ext>
            </a:extLst>
          </a:blip>
          <a:srcRect t="31889" r="83673" b="22189"/>
          <a:stretch>
            <a:fillRect/>
          </a:stretch>
        </p:blipFill>
        <p:spPr bwMode="auto">
          <a:xfrm>
            <a:off x="5616575" y="1946275"/>
            <a:ext cx="1476375"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Immagine 3">
            <a:extLst>
              <a:ext uri="{FF2B5EF4-FFF2-40B4-BE49-F238E27FC236}">
                <a16:creationId xmlns:a16="http://schemas.microsoft.com/office/drawing/2014/main" id="{94E07B65-C5DC-4D89-8E4A-1804AD00CD4E}"/>
              </a:ext>
            </a:extLst>
          </p:cNvPr>
          <p:cNvPicPr>
            <a:picLocks noChangeAspect="1"/>
          </p:cNvPicPr>
          <p:nvPr/>
        </p:nvPicPr>
        <p:blipFill>
          <a:blip r:embed="rId3">
            <a:extLst>
              <a:ext uri="{28A0092B-C50C-407E-A947-70E740481C1C}">
                <a14:useLocalDpi xmlns:a14="http://schemas.microsoft.com/office/drawing/2010/main" val="0"/>
              </a:ext>
            </a:extLst>
          </a:blip>
          <a:srcRect l="64288" t="26787" r="17343" b="22189"/>
          <a:stretch>
            <a:fillRect/>
          </a:stretch>
        </p:blipFill>
        <p:spPr bwMode="auto">
          <a:xfrm>
            <a:off x="7105650" y="1617663"/>
            <a:ext cx="163195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1" name="Rectangle 8">
            <a:extLst>
              <a:ext uri="{FF2B5EF4-FFF2-40B4-BE49-F238E27FC236}">
                <a16:creationId xmlns:a16="http://schemas.microsoft.com/office/drawing/2014/main" id="{68DF9B9E-882B-4BE2-8103-07A03AFF40BF}"/>
              </a:ext>
            </a:extLst>
          </p:cNvPr>
          <p:cNvSpPr>
            <a:spLocks noChangeArrowheads="1"/>
          </p:cNvSpPr>
          <p:nvPr/>
        </p:nvSpPr>
        <p:spPr bwMode="auto">
          <a:xfrm>
            <a:off x="4432300" y="2060575"/>
            <a:ext cx="792163" cy="1223963"/>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latin typeface="Tahoma" panose="020B0604030504040204" pitchFamily="34"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egnaposto numero diapositiva 1">
            <a:extLst>
              <a:ext uri="{FF2B5EF4-FFF2-40B4-BE49-F238E27FC236}">
                <a16:creationId xmlns:a16="http://schemas.microsoft.com/office/drawing/2014/main" id="{FA969D5B-B5C9-4BDE-8C2D-27436BDB32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76A829-CD33-4A50-808A-720A192FBEB1}" type="slidenum">
              <a:rPr lang="it-IT" altLang="it-IT" sz="1400" smtClean="0"/>
              <a:pPr>
                <a:spcBef>
                  <a:spcPct val="0"/>
                </a:spcBef>
                <a:buFontTx/>
                <a:buNone/>
              </a:pPr>
              <a:t>119</a:t>
            </a:fld>
            <a:endParaRPr lang="it-IT" altLang="it-IT" sz="1400"/>
          </a:p>
        </p:txBody>
      </p:sp>
      <p:pic>
        <p:nvPicPr>
          <p:cNvPr id="140291" name="Immagine 3">
            <a:extLst>
              <a:ext uri="{FF2B5EF4-FFF2-40B4-BE49-F238E27FC236}">
                <a16:creationId xmlns:a16="http://schemas.microsoft.com/office/drawing/2014/main" id="{E887BD97-70A3-484D-B56D-4509395346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5888"/>
            <a:ext cx="7056438"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TextBox 3">
            <a:extLst>
              <a:ext uri="{FF2B5EF4-FFF2-40B4-BE49-F238E27FC236}">
                <a16:creationId xmlns:a16="http://schemas.microsoft.com/office/drawing/2014/main" id="{A08F6ECF-9F9D-4F8A-9500-6BE9388B7A93}"/>
              </a:ext>
            </a:extLst>
          </p:cNvPr>
          <p:cNvSpPr txBox="1">
            <a:spLocks noChangeArrowheads="1"/>
          </p:cNvSpPr>
          <p:nvPr/>
        </p:nvSpPr>
        <p:spPr bwMode="auto">
          <a:xfrm>
            <a:off x="1692275" y="323850"/>
            <a:ext cx="7177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a:latin typeface="Tahoma" panose="020B0604030504040204" pitchFamily="34" charset="0"/>
              </a:rPr>
              <a:t>Relazione tra parametro </a:t>
            </a:r>
            <a:r>
              <a:rPr lang="it-IT" altLang="it-IT" sz="1800" i="1">
                <a:latin typeface="Tahoma" panose="020B0604030504040204" pitchFamily="34" charset="0"/>
              </a:rPr>
              <a:t>b</a:t>
            </a:r>
            <a:r>
              <a:rPr lang="it-IT" altLang="it-IT" sz="1800">
                <a:latin typeface="Tahoma" panose="020B0604030504040204" pitchFamily="34" charset="0"/>
              </a:rPr>
              <a:t> e dimensioni della molecola non semplice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a:extLst>
              <a:ext uri="{FF2B5EF4-FFF2-40B4-BE49-F238E27FC236}">
                <a16:creationId xmlns:a16="http://schemas.microsoft.com/office/drawing/2014/main" id="{C12E22E5-38B0-4EC8-AE98-BC8B1B908274}"/>
              </a:ext>
            </a:extLst>
          </p:cNvPr>
          <p:cNvSpPr>
            <a:spLocks noGrp="1" noChangeArrowheads="1"/>
          </p:cNvSpPr>
          <p:nvPr>
            <p:ph type="title"/>
          </p:nvPr>
        </p:nvSpPr>
        <p:spPr/>
        <p:txBody>
          <a:bodyPr/>
          <a:lstStyle/>
          <a:p>
            <a:r>
              <a:rPr lang="it-IT" altLang="it-IT"/>
              <a:t>Termodinamica</a:t>
            </a:r>
          </a:p>
        </p:txBody>
      </p:sp>
      <p:sp>
        <p:nvSpPr>
          <p:cNvPr id="3" name="Segnaposto contenuto 2">
            <a:extLst>
              <a:ext uri="{FF2B5EF4-FFF2-40B4-BE49-F238E27FC236}">
                <a16:creationId xmlns:a16="http://schemas.microsoft.com/office/drawing/2014/main" id="{09204632-31ED-4029-BAB4-8D212EB24BF9}"/>
              </a:ext>
            </a:extLst>
          </p:cNvPr>
          <p:cNvSpPr>
            <a:spLocks noGrp="1"/>
          </p:cNvSpPr>
          <p:nvPr>
            <p:ph idx="1"/>
          </p:nvPr>
        </p:nvSpPr>
        <p:spPr/>
        <p:txBody>
          <a:bodyPr/>
          <a:lstStyle/>
          <a:p>
            <a:pPr>
              <a:defRPr/>
            </a:pPr>
            <a:r>
              <a:rPr lang="it-IT" dirty="0">
                <a:solidFill>
                  <a:schemeClr val="bg1">
                    <a:lumMod val="65000"/>
                  </a:schemeClr>
                </a:solidFill>
              </a:rPr>
              <a:t>Etimologia e contesto storico</a:t>
            </a:r>
          </a:p>
          <a:p>
            <a:pPr>
              <a:defRPr/>
            </a:pPr>
            <a:r>
              <a:rPr lang="it-IT" dirty="0">
                <a:solidFill>
                  <a:schemeClr val="bg1">
                    <a:lumMod val="65000"/>
                  </a:schemeClr>
                </a:solidFill>
              </a:rPr>
              <a:t>Sistema ed ambiente</a:t>
            </a:r>
          </a:p>
          <a:p>
            <a:pPr>
              <a:defRPr/>
            </a:pPr>
            <a:r>
              <a:rPr lang="it-IT" dirty="0"/>
              <a:t>Approccio macroscopico e microscopico</a:t>
            </a:r>
          </a:p>
          <a:p>
            <a:pPr lvl="1">
              <a:defRPr/>
            </a:pPr>
            <a:r>
              <a:rPr lang="it-IT" dirty="0"/>
              <a:t>La termodinamica statistica (cenni)</a:t>
            </a:r>
          </a:p>
          <a:p>
            <a:pPr lvl="1">
              <a:defRPr/>
            </a:pPr>
            <a:r>
              <a:rPr lang="it-IT" dirty="0">
                <a:solidFill>
                  <a:schemeClr val="bg1">
                    <a:lumMod val="50000"/>
                  </a:schemeClr>
                </a:solidFill>
              </a:rPr>
              <a:t>La termodinamica classica</a:t>
            </a:r>
          </a:p>
          <a:p>
            <a:pPr lvl="2">
              <a:defRPr/>
            </a:pPr>
            <a:r>
              <a:rPr lang="it-IT" dirty="0">
                <a:solidFill>
                  <a:schemeClr val="bg1">
                    <a:lumMod val="65000"/>
                  </a:schemeClr>
                </a:solidFill>
              </a:rPr>
              <a:t>Le proprietà di un sistema</a:t>
            </a:r>
          </a:p>
          <a:p>
            <a:pPr lvl="2">
              <a:defRPr/>
            </a:pPr>
            <a:r>
              <a:rPr lang="it-IT" dirty="0">
                <a:solidFill>
                  <a:schemeClr val="bg1">
                    <a:lumMod val="65000"/>
                  </a:schemeClr>
                </a:solidFill>
              </a:rPr>
              <a:t>Gli stati di equilibrio</a:t>
            </a:r>
          </a:p>
          <a:p>
            <a:pPr>
              <a:defRPr/>
            </a:pPr>
            <a:endParaRPr lang="it-IT" dirty="0"/>
          </a:p>
        </p:txBody>
      </p:sp>
      <p:sp>
        <p:nvSpPr>
          <p:cNvPr id="16388" name="Segnaposto numero diapositiva 3">
            <a:extLst>
              <a:ext uri="{FF2B5EF4-FFF2-40B4-BE49-F238E27FC236}">
                <a16:creationId xmlns:a16="http://schemas.microsoft.com/office/drawing/2014/main" id="{00877949-FD85-46BD-8E52-55AEE44C1C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B4EE8CE-7C94-4F59-BF7E-4F79555CE95E}" type="slidenum">
              <a:rPr lang="it-IT" altLang="it-IT" sz="1400" smtClean="0"/>
              <a:pPr>
                <a:spcBef>
                  <a:spcPct val="0"/>
                </a:spcBef>
                <a:buFontTx/>
                <a:buNone/>
              </a:pPr>
              <a:t>12</a:t>
            </a:fld>
            <a:endParaRPr lang="it-IT" altLang="it-IT" sz="14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1">
            <a:extLst>
              <a:ext uri="{FF2B5EF4-FFF2-40B4-BE49-F238E27FC236}">
                <a16:creationId xmlns:a16="http://schemas.microsoft.com/office/drawing/2014/main" id="{8A285AC1-5970-494E-9F81-F068CC819A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62D39F3-CAFB-4AB1-97FD-E251D46254E1}" type="slidenum">
              <a:rPr lang="it-IT" altLang="it-IT" sz="1400" smtClean="0"/>
              <a:pPr>
                <a:spcBef>
                  <a:spcPct val="0"/>
                </a:spcBef>
                <a:buFontTx/>
                <a:buNone/>
              </a:pPr>
              <a:t>120</a:t>
            </a:fld>
            <a:endParaRPr lang="it-IT" altLang="it-IT" sz="1400"/>
          </a:p>
        </p:txBody>
      </p:sp>
      <p:pic>
        <p:nvPicPr>
          <p:cNvPr id="141315" name="Picture 2">
            <a:extLst>
              <a:ext uri="{FF2B5EF4-FFF2-40B4-BE49-F238E27FC236}">
                <a16:creationId xmlns:a16="http://schemas.microsoft.com/office/drawing/2014/main" id="{349031B3-E369-4611-9822-D5755FE30A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00175"/>
            <a:ext cx="6911975"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1316" name="Object 4">
            <a:extLst>
              <a:ext uri="{FF2B5EF4-FFF2-40B4-BE49-F238E27FC236}">
                <a16:creationId xmlns:a16="http://schemas.microsoft.com/office/drawing/2014/main" id="{23181DB5-81FE-4CC1-8781-FFE37135667D}"/>
              </a:ext>
            </a:extLst>
          </p:cNvPr>
          <p:cNvGraphicFramePr>
            <a:graphicFrameLocks noChangeAspect="1"/>
          </p:cNvGraphicFramePr>
          <p:nvPr/>
        </p:nvGraphicFramePr>
        <p:xfrm>
          <a:off x="755650" y="179388"/>
          <a:ext cx="2111375" cy="892175"/>
        </p:xfrm>
        <a:graphic>
          <a:graphicData uri="http://schemas.openxmlformats.org/presentationml/2006/ole">
            <mc:AlternateContent xmlns:mc="http://schemas.openxmlformats.org/markup-compatibility/2006">
              <mc:Choice xmlns:v="urn:schemas-microsoft-com:vml" Requires="v">
                <p:oleObj name="Equazione" r:id="rId3" imgW="723586" imgH="482391" progId="Equation.3">
                  <p:embed/>
                </p:oleObj>
              </mc:Choice>
              <mc:Fallback>
                <p:oleObj name="Equazione" r:id="rId3" imgW="723586" imgH="482391"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79388"/>
                        <a:ext cx="21113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1317" name="CasellaDiTesto 1">
            <a:extLst>
              <a:ext uri="{FF2B5EF4-FFF2-40B4-BE49-F238E27FC236}">
                <a16:creationId xmlns:a16="http://schemas.microsoft.com/office/drawing/2014/main" id="{4454920E-9BB9-4BAE-936C-96F1DFED0D10}"/>
              </a:ext>
            </a:extLst>
          </p:cNvPr>
          <p:cNvSpPr txBox="1">
            <a:spLocks noChangeArrowheads="1"/>
          </p:cNvSpPr>
          <p:nvPr/>
        </p:nvSpPr>
        <p:spPr bwMode="auto">
          <a:xfrm>
            <a:off x="3419475" y="285750"/>
            <a:ext cx="5267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a:latin typeface="Tahoma" panose="020B0604030504040204" pitchFamily="34" charset="0"/>
              </a:rPr>
              <a:t>P è la pressione effettiva, la quantità tra parentesi è quella che misurerei se non ci fossero attrazioni (caso ideale)</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Immagine 1">
            <a:extLst>
              <a:ext uri="{FF2B5EF4-FFF2-40B4-BE49-F238E27FC236}">
                <a16:creationId xmlns:a16="http://schemas.microsoft.com/office/drawing/2014/main" id="{90C62A0C-1921-4F7A-B855-2DFD07DEEF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241300"/>
            <a:ext cx="64071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TextBox 2">
            <a:extLst>
              <a:ext uri="{FF2B5EF4-FFF2-40B4-BE49-F238E27FC236}">
                <a16:creationId xmlns:a16="http://schemas.microsoft.com/office/drawing/2014/main" id="{79798DAA-1ADE-49EA-8D58-33D94B3CE54E}"/>
              </a:ext>
            </a:extLst>
          </p:cNvPr>
          <p:cNvSpPr txBox="1">
            <a:spLocks noChangeArrowheads="1"/>
          </p:cNvSpPr>
          <p:nvPr/>
        </p:nvSpPr>
        <p:spPr bwMode="auto">
          <a:xfrm>
            <a:off x="179388" y="6510338"/>
            <a:ext cx="6753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 Atkins, J. De Paula, Elementi di Chimica Fisica, quarta edizione italiana, Zanichelli editore 2018</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egnaposto numero diapositiva 3">
            <a:extLst>
              <a:ext uri="{FF2B5EF4-FFF2-40B4-BE49-F238E27FC236}">
                <a16:creationId xmlns:a16="http://schemas.microsoft.com/office/drawing/2014/main" id="{BA84D5FD-E202-46CD-A8A9-6D7F7AA598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CAF4C6-3694-405B-B0AC-36A7C8FF6903}" type="slidenum">
              <a:rPr lang="it-IT" altLang="it-IT" sz="1400" smtClean="0"/>
              <a:pPr>
                <a:spcBef>
                  <a:spcPct val="0"/>
                </a:spcBef>
                <a:buFontTx/>
                <a:buNone/>
              </a:pPr>
              <a:t>122</a:t>
            </a:fld>
            <a:endParaRPr lang="it-IT" altLang="it-IT" sz="1400"/>
          </a:p>
        </p:txBody>
      </p:sp>
      <p:sp>
        <p:nvSpPr>
          <p:cNvPr id="134148" name="Text Box 89">
            <a:extLst>
              <a:ext uri="{FF2B5EF4-FFF2-40B4-BE49-F238E27FC236}">
                <a16:creationId xmlns:a16="http://schemas.microsoft.com/office/drawing/2014/main" id="{1B3BEF6C-6E66-4DCB-A0B8-8544AC270AB0}"/>
              </a:ext>
            </a:extLst>
          </p:cNvPr>
          <p:cNvSpPr txBox="1">
            <a:spLocks noChangeArrowheads="1"/>
          </p:cNvSpPr>
          <p:nvPr/>
        </p:nvSpPr>
        <p:spPr bwMode="auto">
          <a:xfrm>
            <a:off x="7451725" y="371475"/>
            <a:ext cx="1522413" cy="50450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1800" dirty="0">
                <a:latin typeface="+mj-lt"/>
              </a:rPr>
              <a:t>In regioni in cui coesistono due fasi (gas e liquido) l’equazione di VdW non vale più. </a:t>
            </a:r>
          </a:p>
          <a:p>
            <a:pPr algn="just" eaLnBrk="1" hangingPunct="1">
              <a:lnSpc>
                <a:spcPct val="125000"/>
              </a:lnSpc>
              <a:spcBef>
                <a:spcPct val="0"/>
              </a:spcBef>
              <a:spcAft>
                <a:spcPct val="25000"/>
              </a:spcAft>
              <a:buFontTx/>
              <a:buNone/>
              <a:defRPr/>
            </a:pPr>
            <a:endParaRPr lang="it-IT" altLang="it-IT" sz="1800" dirty="0">
              <a:latin typeface="+mj-lt"/>
            </a:endParaRPr>
          </a:p>
          <a:p>
            <a:pPr algn="just" eaLnBrk="1" hangingPunct="1">
              <a:lnSpc>
                <a:spcPct val="125000"/>
              </a:lnSpc>
              <a:spcBef>
                <a:spcPct val="0"/>
              </a:spcBef>
              <a:spcAft>
                <a:spcPct val="25000"/>
              </a:spcAft>
              <a:buFontTx/>
              <a:buNone/>
              <a:defRPr/>
            </a:pPr>
            <a:r>
              <a:rPr lang="it-IT" altLang="it-IT" sz="1800" dirty="0">
                <a:latin typeface="+mj-lt"/>
              </a:rPr>
              <a:t>Curva punteggiata al di sotto del “punto critico”.</a:t>
            </a:r>
          </a:p>
        </p:txBody>
      </p:sp>
      <p:pic>
        <p:nvPicPr>
          <p:cNvPr id="143364" name="Immagine 1">
            <a:extLst>
              <a:ext uri="{FF2B5EF4-FFF2-40B4-BE49-F238E27FC236}">
                <a16:creationId xmlns:a16="http://schemas.microsoft.com/office/drawing/2014/main" id="{2F63565D-849C-4241-92BA-9578A8A79933}"/>
              </a:ext>
            </a:extLst>
          </p:cNvPr>
          <p:cNvPicPr>
            <a:picLocks noChangeAspect="1"/>
          </p:cNvPicPr>
          <p:nvPr/>
        </p:nvPicPr>
        <p:blipFill>
          <a:blip r:embed="rId3">
            <a:extLst>
              <a:ext uri="{28A0092B-C50C-407E-A947-70E740481C1C}">
                <a14:useLocalDpi xmlns:a14="http://schemas.microsoft.com/office/drawing/2010/main" val="0"/>
              </a:ext>
            </a:extLst>
          </a:blip>
          <a:srcRect b="15797"/>
          <a:stretch>
            <a:fillRect/>
          </a:stretch>
        </p:blipFill>
        <p:spPr bwMode="auto">
          <a:xfrm>
            <a:off x="1588" y="796925"/>
            <a:ext cx="69627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365" name="Object 4">
            <a:extLst>
              <a:ext uri="{FF2B5EF4-FFF2-40B4-BE49-F238E27FC236}">
                <a16:creationId xmlns:a16="http://schemas.microsoft.com/office/drawing/2014/main" id="{F3CEA7B2-2859-46D8-B256-1D565D5B0E55}"/>
              </a:ext>
            </a:extLst>
          </p:cNvPr>
          <p:cNvGraphicFramePr>
            <a:graphicFrameLocks noChangeAspect="1"/>
          </p:cNvGraphicFramePr>
          <p:nvPr/>
        </p:nvGraphicFramePr>
        <p:xfrm>
          <a:off x="2555875" y="36513"/>
          <a:ext cx="3592513" cy="822325"/>
        </p:xfrm>
        <a:graphic>
          <a:graphicData uri="http://schemas.openxmlformats.org/presentationml/2006/ole">
            <mc:AlternateContent xmlns:mc="http://schemas.openxmlformats.org/markup-compatibility/2006">
              <mc:Choice xmlns:v="urn:schemas-microsoft-com:vml" Requires="v">
                <p:oleObj name="Equation" r:id="rId4" imgW="1231366" imgH="444307" progId="Equation.3">
                  <p:embed/>
                </p:oleObj>
              </mc:Choice>
              <mc:Fallback>
                <p:oleObj name="Equation" r:id="rId4" imgW="1231366" imgH="44430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36513"/>
                        <a:ext cx="3592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3366" name="Immagine 1">
            <a:extLst>
              <a:ext uri="{FF2B5EF4-FFF2-40B4-BE49-F238E27FC236}">
                <a16:creationId xmlns:a16="http://schemas.microsoft.com/office/drawing/2014/main" id="{E4137B68-4C5C-433F-A546-C551BBC59EE0}"/>
              </a:ext>
            </a:extLst>
          </p:cNvPr>
          <p:cNvPicPr>
            <a:picLocks noChangeAspect="1"/>
          </p:cNvPicPr>
          <p:nvPr/>
        </p:nvPicPr>
        <p:blipFill>
          <a:blip r:embed="rId3">
            <a:extLst>
              <a:ext uri="{28A0092B-C50C-407E-A947-70E740481C1C}">
                <a14:useLocalDpi xmlns:a14="http://schemas.microsoft.com/office/drawing/2010/main" val="0"/>
              </a:ext>
            </a:extLst>
          </a:blip>
          <a:srcRect t="87595" b="1817"/>
          <a:stretch>
            <a:fillRect/>
          </a:stretch>
        </p:blipFill>
        <p:spPr bwMode="auto">
          <a:xfrm>
            <a:off x="244475" y="6048375"/>
            <a:ext cx="69627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Immagine 1">
            <a:extLst>
              <a:ext uri="{FF2B5EF4-FFF2-40B4-BE49-F238E27FC236}">
                <a16:creationId xmlns:a16="http://schemas.microsoft.com/office/drawing/2014/main" id="{2718BC30-CABD-46F8-8B2D-D8A581B385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241300"/>
            <a:ext cx="63119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egnaposto numero diapositiva 3">
            <a:extLst>
              <a:ext uri="{FF2B5EF4-FFF2-40B4-BE49-F238E27FC236}">
                <a16:creationId xmlns:a16="http://schemas.microsoft.com/office/drawing/2014/main" id="{8E85DD8E-4C2D-4AF0-BE79-10A6B40380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73AA13-2905-4B98-BC6C-1C6AC3D01016}" type="slidenum">
              <a:rPr lang="it-IT" altLang="it-IT" sz="1400" smtClean="0"/>
              <a:pPr>
                <a:spcBef>
                  <a:spcPct val="0"/>
                </a:spcBef>
                <a:buFontTx/>
                <a:buNone/>
              </a:pPr>
              <a:t>124</a:t>
            </a:fld>
            <a:endParaRPr lang="it-IT" altLang="it-IT" sz="1400"/>
          </a:p>
        </p:txBody>
      </p:sp>
      <p:sp>
        <p:nvSpPr>
          <p:cNvPr id="146435" name="Text Box 2">
            <a:extLst>
              <a:ext uri="{FF2B5EF4-FFF2-40B4-BE49-F238E27FC236}">
                <a16:creationId xmlns:a16="http://schemas.microsoft.com/office/drawing/2014/main" id="{F609F885-80D5-484B-8F7B-6E028FA24B75}"/>
              </a:ext>
            </a:extLst>
          </p:cNvPr>
          <p:cNvSpPr txBox="1">
            <a:spLocks noChangeArrowheads="1"/>
          </p:cNvSpPr>
          <p:nvPr/>
        </p:nvSpPr>
        <p:spPr bwMode="auto">
          <a:xfrm>
            <a:off x="296863" y="479425"/>
            <a:ext cx="845185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35000"/>
              </a:lnSpc>
              <a:spcBef>
                <a:spcPct val="50000"/>
              </a:spcBef>
              <a:spcAft>
                <a:spcPct val="50000"/>
              </a:spcAft>
              <a:buFontTx/>
              <a:buNone/>
            </a:pPr>
            <a:r>
              <a:rPr lang="it-IT" altLang="it-IT" sz="2000" b="1" u="sng">
                <a:solidFill>
                  <a:srgbClr val="FF0000"/>
                </a:solidFill>
                <a:latin typeface="Tahoma" panose="020B0604030504040204" pitchFamily="34" charset="0"/>
                <a:cs typeface="Times New Roman" panose="02020603050405020304" pitchFamily="18" charset="0"/>
              </a:rPr>
              <a:t>ENERGIA POTENZIALE DI DUE PARTICELLE</a:t>
            </a:r>
          </a:p>
          <a:p>
            <a:pPr eaLnBrk="1" hangingPunct="1">
              <a:lnSpc>
                <a:spcPct val="135000"/>
              </a:lnSpc>
              <a:spcBef>
                <a:spcPct val="50000"/>
              </a:spcBef>
              <a:buFontTx/>
              <a:buNone/>
            </a:pPr>
            <a:r>
              <a:rPr lang="it-IT" altLang="it-IT" sz="2000" b="1">
                <a:solidFill>
                  <a:srgbClr val="FF6600"/>
                </a:solidFill>
                <a:latin typeface="Tahoma" panose="020B0604030504040204" pitchFamily="34" charset="0"/>
                <a:cs typeface="Times New Roman" panose="02020603050405020304" pitchFamily="18" charset="0"/>
              </a:rPr>
              <a:t>Volume molecolare</a:t>
            </a:r>
            <a:r>
              <a:rPr lang="it-IT" altLang="it-IT" sz="2000" b="1">
                <a:latin typeface="Tahoma" panose="020B0604030504040204" pitchFamily="34" charset="0"/>
                <a:cs typeface="Times New Roman" panose="02020603050405020304" pitchFamily="18" charset="0"/>
              </a:rPr>
              <a:t> </a:t>
            </a:r>
            <a:r>
              <a:rPr lang="it-IT" altLang="it-IT" sz="2000" b="1">
                <a:latin typeface="Tahoma" panose="020B0604030504040204" pitchFamily="34" charset="0"/>
                <a:cs typeface="Times New Roman" panose="02020603050405020304" pitchFamily="18" charset="0"/>
                <a:sym typeface="Symbol" panose="05050102010706020507" pitchFamily="18" charset="2"/>
              </a:rPr>
              <a:t></a:t>
            </a:r>
            <a:r>
              <a:rPr lang="it-IT" altLang="it-IT" sz="2000" b="1">
                <a:latin typeface="Tahoma" panose="020B0604030504040204" pitchFamily="34" charset="0"/>
                <a:cs typeface="Times New Roman" panose="02020603050405020304" pitchFamily="18" charset="0"/>
              </a:rPr>
              <a:t> sede della massa della quale la molecola è costituita.</a:t>
            </a:r>
          </a:p>
          <a:p>
            <a:pPr algn="just" eaLnBrk="1" hangingPunct="1">
              <a:lnSpc>
                <a:spcPct val="150000"/>
              </a:lnSpc>
              <a:spcBef>
                <a:spcPct val="50000"/>
              </a:spcBef>
              <a:buFontTx/>
              <a:buNone/>
            </a:pPr>
            <a:r>
              <a:rPr lang="it-IT" altLang="it-IT" sz="2000" b="1">
                <a:latin typeface="Tahoma" panose="020B0604030504040204" pitchFamily="34" charset="0"/>
                <a:cs typeface="Times New Roman" panose="02020603050405020304" pitchFamily="18" charset="0"/>
              </a:rPr>
              <a:t>Molecola </a:t>
            </a:r>
            <a:r>
              <a:rPr lang="it-IT" altLang="it-IT" sz="2000" b="1">
                <a:latin typeface="Tahoma" panose="020B0604030504040204" pitchFamily="34" charset="0"/>
                <a:sym typeface="Symbol" panose="05050102010706020507" pitchFamily="18" charset="2"/>
              </a:rPr>
              <a:t> sfera rigida</a:t>
            </a:r>
          </a:p>
          <a:p>
            <a:pPr algn="just" eaLnBrk="1" hangingPunct="1">
              <a:lnSpc>
                <a:spcPct val="150000"/>
              </a:lnSpc>
              <a:spcBef>
                <a:spcPct val="50000"/>
              </a:spcBef>
              <a:buFontTx/>
              <a:buNone/>
            </a:pPr>
            <a:endParaRPr lang="it-IT" altLang="it-IT" sz="2000" b="1">
              <a:latin typeface="Tahoma" panose="020B0604030504040204" pitchFamily="34" charset="0"/>
              <a:cs typeface="Times New Roman" panose="02020603050405020304" pitchFamily="18" charset="0"/>
            </a:endParaRPr>
          </a:p>
          <a:p>
            <a:pPr algn="just" eaLnBrk="1" hangingPunct="1">
              <a:lnSpc>
                <a:spcPct val="150000"/>
              </a:lnSpc>
              <a:spcBef>
                <a:spcPct val="50000"/>
              </a:spcBef>
              <a:buFontTx/>
              <a:buNone/>
            </a:pPr>
            <a:r>
              <a:rPr lang="it-IT" altLang="it-IT" sz="2000" b="1">
                <a:solidFill>
                  <a:srgbClr val="FF6600"/>
                </a:solidFill>
                <a:latin typeface="Tahoma" panose="020B0604030504040204" pitchFamily="34" charset="0"/>
                <a:cs typeface="Times New Roman" panose="02020603050405020304" pitchFamily="18" charset="0"/>
              </a:rPr>
              <a:t>Forse di tipo repulsivo: </a:t>
            </a:r>
            <a:r>
              <a:rPr lang="it-IT" altLang="it-IT" sz="2000" b="1">
                <a:solidFill>
                  <a:schemeClr val="accent2"/>
                </a:solidFill>
                <a:latin typeface="Tahoma" panose="020B0604030504040204" pitchFamily="34" charset="0"/>
                <a:cs typeface="Times New Roman" panose="02020603050405020304" pitchFamily="18" charset="0"/>
              </a:rPr>
              <a:t>per piccole distanze</a:t>
            </a:r>
          </a:p>
          <a:p>
            <a:pPr algn="just" eaLnBrk="1" hangingPunct="1">
              <a:lnSpc>
                <a:spcPct val="150000"/>
              </a:lnSpc>
              <a:spcBef>
                <a:spcPct val="50000"/>
              </a:spcBef>
              <a:buFontTx/>
              <a:buNone/>
            </a:pPr>
            <a:endParaRPr lang="it-IT" altLang="it-IT" sz="2000" b="1">
              <a:latin typeface="Tahoma" panose="020B0604030504040204" pitchFamily="34" charset="0"/>
              <a:cs typeface="Times New Roman" panose="02020603050405020304" pitchFamily="18" charset="0"/>
            </a:endParaRPr>
          </a:p>
          <a:p>
            <a:pPr algn="just" eaLnBrk="1" hangingPunct="1">
              <a:lnSpc>
                <a:spcPct val="150000"/>
              </a:lnSpc>
              <a:spcBef>
                <a:spcPct val="50000"/>
              </a:spcBef>
            </a:pPr>
            <a:r>
              <a:rPr lang="it-IT" altLang="it-IT" sz="2000" b="1">
                <a:latin typeface="Tahoma" panose="020B0604030504040204" pitchFamily="34" charset="0"/>
                <a:cs typeface="Times New Roman" panose="02020603050405020304" pitchFamily="18" charset="0"/>
              </a:rPr>
              <a:t> Repulsione aumenta </a:t>
            </a:r>
            <a:r>
              <a:rPr lang="it-IT" altLang="it-IT" sz="2000" b="1" u="sng">
                <a:latin typeface="Tahoma" panose="020B0604030504040204" pitchFamily="34" charset="0"/>
                <a:cs typeface="Times New Roman" panose="02020603050405020304" pitchFamily="18" charset="0"/>
              </a:rPr>
              <a:t>rapidamente</a:t>
            </a:r>
            <a:r>
              <a:rPr lang="it-IT" altLang="it-IT" sz="2000" b="1">
                <a:latin typeface="Tahoma" panose="020B0604030504040204" pitchFamily="34" charset="0"/>
                <a:cs typeface="Times New Roman" panose="02020603050405020304" pitchFamily="18" charset="0"/>
              </a:rPr>
              <a:t> al diminuire della distanza</a:t>
            </a:r>
          </a:p>
          <a:p>
            <a:pPr algn="just" eaLnBrk="1" hangingPunct="1">
              <a:lnSpc>
                <a:spcPct val="150000"/>
              </a:lnSpc>
              <a:spcBef>
                <a:spcPct val="50000"/>
              </a:spcBef>
            </a:pPr>
            <a:r>
              <a:rPr lang="it-IT" altLang="it-IT" sz="2000" b="1">
                <a:latin typeface="Tahoma" panose="020B0604030504040204" pitchFamily="34" charset="0"/>
                <a:cs typeface="Times New Roman" panose="02020603050405020304" pitchFamily="18" charset="0"/>
              </a:rPr>
              <a:t> assenza di discontinuità (come per due sfere rigide)</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egnaposto numero diapositiva 3">
            <a:extLst>
              <a:ext uri="{FF2B5EF4-FFF2-40B4-BE49-F238E27FC236}">
                <a16:creationId xmlns:a16="http://schemas.microsoft.com/office/drawing/2014/main" id="{5541C2EA-65C1-4B35-917E-CF845E6B83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D001EC7-6A2B-4F18-8C45-BB2C59F0A7FA}" type="slidenum">
              <a:rPr lang="it-IT" altLang="it-IT" sz="1400" smtClean="0"/>
              <a:pPr>
                <a:spcBef>
                  <a:spcPct val="0"/>
                </a:spcBef>
                <a:buFontTx/>
                <a:buNone/>
              </a:pPr>
              <a:t>125</a:t>
            </a:fld>
            <a:endParaRPr lang="it-IT" altLang="it-IT" sz="1400"/>
          </a:p>
        </p:txBody>
      </p:sp>
      <p:sp>
        <p:nvSpPr>
          <p:cNvPr id="148483" name="Text Box 26">
            <a:extLst>
              <a:ext uri="{FF2B5EF4-FFF2-40B4-BE49-F238E27FC236}">
                <a16:creationId xmlns:a16="http://schemas.microsoft.com/office/drawing/2014/main" id="{21BC6242-3971-4562-A8DA-FCE3C5BDD9FC}"/>
              </a:ext>
            </a:extLst>
          </p:cNvPr>
          <p:cNvSpPr txBox="1">
            <a:spLocks noChangeArrowheads="1"/>
          </p:cNvSpPr>
          <p:nvPr/>
        </p:nvSpPr>
        <p:spPr bwMode="auto">
          <a:xfrm>
            <a:off x="4765675" y="744538"/>
            <a:ext cx="3930650"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pPr>
            <a:r>
              <a:rPr lang="it-IT" altLang="it-IT" sz="1800" b="1">
                <a:solidFill>
                  <a:srgbClr val="990033"/>
                </a:solidFill>
                <a:latin typeface="Tahoma" panose="020B0604030504040204" pitchFamily="34" charset="0"/>
                <a:cs typeface="Times New Roman" panose="02020603050405020304" pitchFamily="18" charset="0"/>
              </a:rPr>
              <a:t>Termine repulsivo</a:t>
            </a:r>
          </a:p>
          <a:p>
            <a:pPr algn="just" eaLnBrk="1" hangingPunct="1">
              <a:lnSpc>
                <a:spcPct val="125000"/>
              </a:lnSpc>
              <a:spcBef>
                <a:spcPct val="0"/>
              </a:spcBef>
              <a:spcAft>
                <a:spcPct val="25000"/>
              </a:spcAft>
              <a:buFontTx/>
              <a:buNone/>
            </a:pPr>
            <a:r>
              <a:rPr lang="it-IT" altLang="it-IT" sz="1800" b="1">
                <a:latin typeface="Tahoma" panose="020B0604030504040204" pitchFamily="34" charset="0"/>
                <a:cs typeface="Times New Roman" panose="02020603050405020304" pitchFamily="18" charset="0"/>
              </a:rPr>
              <a:t>crescita rapida per distanze inferiori a certi valori</a:t>
            </a:r>
          </a:p>
          <a:p>
            <a:pPr algn="just" eaLnBrk="1" hangingPunct="1">
              <a:lnSpc>
                <a:spcPct val="125000"/>
              </a:lnSpc>
              <a:spcBef>
                <a:spcPct val="0"/>
              </a:spcBef>
              <a:spcAft>
                <a:spcPct val="25000"/>
              </a:spcAft>
              <a:buFontTx/>
              <a:buNone/>
            </a:pPr>
            <a:r>
              <a:rPr lang="it-IT" altLang="it-IT" sz="1800" b="1">
                <a:latin typeface="Tahoma" panose="020B0604030504040204" pitchFamily="34" charset="0"/>
                <a:cs typeface="Times New Roman" panose="02020603050405020304" pitchFamily="18" charset="0"/>
              </a:rPr>
              <a:t>trascurabile già per distanze relativamente piccole</a:t>
            </a:r>
          </a:p>
          <a:p>
            <a:pPr algn="just" eaLnBrk="1" hangingPunct="1">
              <a:lnSpc>
                <a:spcPct val="125000"/>
              </a:lnSpc>
              <a:spcBef>
                <a:spcPct val="0"/>
              </a:spcBef>
              <a:spcAft>
                <a:spcPct val="25000"/>
              </a:spcAft>
              <a:buFontTx/>
              <a:buNone/>
            </a:pPr>
            <a:r>
              <a:rPr lang="it-IT" altLang="it-IT" sz="1800" b="1">
                <a:latin typeface="Tahoma" panose="020B0604030504040204" pitchFamily="34" charset="0"/>
                <a:cs typeface="Times New Roman" panose="02020603050405020304" pitchFamily="18" charset="0"/>
              </a:rPr>
              <a:t>	</a:t>
            </a:r>
            <a:r>
              <a:rPr lang="it-IT" altLang="it-IT" sz="2000" b="1">
                <a:latin typeface="Tahoma" panose="020B0604030504040204" pitchFamily="34" charset="0"/>
                <a:cs typeface="Times New Roman" panose="02020603050405020304" pitchFamily="18" charset="0"/>
                <a:sym typeface="Symbol" panose="05050102010706020507" pitchFamily="18" charset="2"/>
              </a:rPr>
              <a:t> 1/R</a:t>
            </a:r>
            <a:r>
              <a:rPr lang="it-IT" altLang="it-IT" sz="2000" b="1" baseline="30000">
                <a:latin typeface="Tahoma" panose="020B0604030504040204" pitchFamily="34" charset="0"/>
                <a:cs typeface="Times New Roman" panose="02020603050405020304" pitchFamily="18" charset="0"/>
                <a:sym typeface="Symbol" panose="05050102010706020507" pitchFamily="18" charset="2"/>
              </a:rPr>
              <a:t>12</a:t>
            </a:r>
          </a:p>
        </p:txBody>
      </p:sp>
      <p:sp>
        <p:nvSpPr>
          <p:cNvPr id="148484" name="Text Box 64">
            <a:extLst>
              <a:ext uri="{FF2B5EF4-FFF2-40B4-BE49-F238E27FC236}">
                <a16:creationId xmlns:a16="http://schemas.microsoft.com/office/drawing/2014/main" id="{1D778AC0-9F2C-483A-9B82-7D62B8ED2875}"/>
              </a:ext>
            </a:extLst>
          </p:cNvPr>
          <p:cNvSpPr txBox="1">
            <a:spLocks noChangeAspect="1" noChangeArrowheads="1"/>
          </p:cNvSpPr>
          <p:nvPr/>
        </p:nvSpPr>
        <p:spPr bwMode="auto">
          <a:xfrm>
            <a:off x="1893888" y="1487488"/>
            <a:ext cx="23193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400" b="1">
                <a:solidFill>
                  <a:srgbClr val="0066FF"/>
                </a:solidFill>
                <a:latin typeface="Tahoma" panose="020B0604030504040204" pitchFamily="34" charset="0"/>
              </a:rPr>
              <a:t>repulsione</a:t>
            </a:r>
          </a:p>
        </p:txBody>
      </p:sp>
      <p:grpSp>
        <p:nvGrpSpPr>
          <p:cNvPr id="148485" name="Group 82">
            <a:extLst>
              <a:ext uri="{FF2B5EF4-FFF2-40B4-BE49-F238E27FC236}">
                <a16:creationId xmlns:a16="http://schemas.microsoft.com/office/drawing/2014/main" id="{784BBFE9-AFAC-40AF-A9A0-DB503963BB53}"/>
              </a:ext>
            </a:extLst>
          </p:cNvPr>
          <p:cNvGrpSpPr>
            <a:grpSpLocks/>
          </p:cNvGrpSpPr>
          <p:nvPr/>
        </p:nvGrpSpPr>
        <p:grpSpPr bwMode="auto">
          <a:xfrm>
            <a:off x="409575" y="1081088"/>
            <a:ext cx="4356100" cy="3571875"/>
            <a:chOff x="258" y="681"/>
            <a:chExt cx="2744" cy="2250"/>
          </a:xfrm>
        </p:grpSpPr>
        <p:sp>
          <p:nvSpPr>
            <p:cNvPr id="148487" name="Text Box 57">
              <a:extLst>
                <a:ext uri="{FF2B5EF4-FFF2-40B4-BE49-F238E27FC236}">
                  <a16:creationId xmlns:a16="http://schemas.microsoft.com/office/drawing/2014/main" id="{B0A4045A-C0DD-46C2-B181-B5D572AA0FF1}"/>
                </a:ext>
              </a:extLst>
            </p:cNvPr>
            <p:cNvSpPr txBox="1">
              <a:spLocks noChangeAspect="1" noChangeArrowheads="1"/>
            </p:cNvSpPr>
            <p:nvPr/>
          </p:nvSpPr>
          <p:spPr bwMode="auto">
            <a:xfrm>
              <a:off x="258" y="681"/>
              <a:ext cx="382"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400" b="1">
                  <a:latin typeface="Tahoma" panose="020B0604030504040204" pitchFamily="34" charset="0"/>
                </a:rPr>
                <a:t>E</a:t>
              </a:r>
            </a:p>
          </p:txBody>
        </p:sp>
        <p:grpSp>
          <p:nvGrpSpPr>
            <p:cNvPr id="148488" name="Group 80">
              <a:extLst>
                <a:ext uri="{FF2B5EF4-FFF2-40B4-BE49-F238E27FC236}">
                  <a16:creationId xmlns:a16="http://schemas.microsoft.com/office/drawing/2014/main" id="{AF8CD902-4170-4B79-8D06-79135CE71D45}"/>
                </a:ext>
              </a:extLst>
            </p:cNvPr>
            <p:cNvGrpSpPr>
              <a:grpSpLocks/>
            </p:cNvGrpSpPr>
            <p:nvPr/>
          </p:nvGrpSpPr>
          <p:grpSpPr bwMode="auto">
            <a:xfrm>
              <a:off x="326" y="747"/>
              <a:ext cx="2676" cy="2184"/>
              <a:chOff x="326" y="747"/>
              <a:chExt cx="2676" cy="2184"/>
            </a:xfrm>
          </p:grpSpPr>
          <p:sp>
            <p:nvSpPr>
              <p:cNvPr id="148489" name="Line 59">
                <a:extLst>
                  <a:ext uri="{FF2B5EF4-FFF2-40B4-BE49-F238E27FC236}">
                    <a16:creationId xmlns:a16="http://schemas.microsoft.com/office/drawing/2014/main" id="{F6317AFB-6BB3-4F64-AE80-6E646098E94E}"/>
                  </a:ext>
                </a:extLst>
              </p:cNvPr>
              <p:cNvSpPr>
                <a:spLocks noChangeAspect="1" noChangeShapeType="1"/>
              </p:cNvSpPr>
              <p:nvPr/>
            </p:nvSpPr>
            <p:spPr bwMode="auto">
              <a:xfrm flipH="1">
                <a:off x="527" y="747"/>
                <a:ext cx="0" cy="2184"/>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48490" name="Line 60">
                <a:extLst>
                  <a:ext uri="{FF2B5EF4-FFF2-40B4-BE49-F238E27FC236}">
                    <a16:creationId xmlns:a16="http://schemas.microsoft.com/office/drawing/2014/main" id="{2DF7B438-AE08-4162-98E7-5C3513268A64}"/>
                  </a:ext>
                </a:extLst>
              </p:cNvPr>
              <p:cNvSpPr>
                <a:spLocks noChangeAspect="1" noChangeShapeType="1"/>
              </p:cNvSpPr>
              <p:nvPr/>
            </p:nvSpPr>
            <p:spPr bwMode="auto">
              <a:xfrm>
                <a:off x="544" y="1793"/>
                <a:ext cx="2291" cy="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it-IT"/>
              </a:p>
            </p:txBody>
          </p:sp>
          <p:sp>
            <p:nvSpPr>
              <p:cNvPr id="148491" name="Text Box 61">
                <a:extLst>
                  <a:ext uri="{FF2B5EF4-FFF2-40B4-BE49-F238E27FC236}">
                    <a16:creationId xmlns:a16="http://schemas.microsoft.com/office/drawing/2014/main" id="{81892508-2CA8-42AA-A482-669543F0B81B}"/>
                  </a:ext>
                </a:extLst>
              </p:cNvPr>
              <p:cNvSpPr txBox="1">
                <a:spLocks noChangeAspect="1" noChangeArrowheads="1"/>
              </p:cNvSpPr>
              <p:nvPr/>
            </p:nvSpPr>
            <p:spPr bwMode="auto">
              <a:xfrm>
                <a:off x="2717" y="1509"/>
                <a:ext cx="28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400">
                    <a:latin typeface="Tahoma" panose="020B0604030504040204" pitchFamily="34" charset="0"/>
                  </a:rPr>
                  <a:t>r</a:t>
                </a:r>
              </a:p>
            </p:txBody>
          </p:sp>
          <p:sp>
            <p:nvSpPr>
              <p:cNvPr id="148492" name="Text Box 62">
                <a:extLst>
                  <a:ext uri="{FF2B5EF4-FFF2-40B4-BE49-F238E27FC236}">
                    <a16:creationId xmlns:a16="http://schemas.microsoft.com/office/drawing/2014/main" id="{A85C7915-A942-4481-920A-E896E8203AA7}"/>
                  </a:ext>
                </a:extLst>
              </p:cNvPr>
              <p:cNvSpPr txBox="1">
                <a:spLocks noChangeAspect="1" noChangeArrowheads="1"/>
              </p:cNvSpPr>
              <p:nvPr/>
            </p:nvSpPr>
            <p:spPr bwMode="auto">
              <a:xfrm>
                <a:off x="326" y="1693"/>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400">
                    <a:latin typeface="Tahoma" panose="020B0604030504040204" pitchFamily="34" charset="0"/>
                  </a:rPr>
                  <a:t>0</a:t>
                </a:r>
              </a:p>
            </p:txBody>
          </p:sp>
          <p:sp>
            <p:nvSpPr>
              <p:cNvPr id="148493" name="Arc 63">
                <a:extLst>
                  <a:ext uri="{FF2B5EF4-FFF2-40B4-BE49-F238E27FC236}">
                    <a16:creationId xmlns:a16="http://schemas.microsoft.com/office/drawing/2014/main" id="{23C7CC80-AEA7-4AE8-B20F-469CF49F8D70}"/>
                  </a:ext>
                </a:extLst>
              </p:cNvPr>
              <p:cNvSpPr>
                <a:spLocks noChangeAspect="1"/>
              </p:cNvSpPr>
              <p:nvPr/>
            </p:nvSpPr>
            <p:spPr bwMode="auto">
              <a:xfrm flipH="1" flipV="1">
                <a:off x="734" y="747"/>
                <a:ext cx="383" cy="104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22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8494" name="Line 65">
                <a:extLst>
                  <a:ext uri="{FF2B5EF4-FFF2-40B4-BE49-F238E27FC236}">
                    <a16:creationId xmlns:a16="http://schemas.microsoft.com/office/drawing/2014/main" id="{D70FEDEB-7769-4F0C-AE05-BF9025004A6F}"/>
                  </a:ext>
                </a:extLst>
              </p:cNvPr>
              <p:cNvSpPr>
                <a:spLocks noChangeAspect="1" noChangeShapeType="1"/>
              </p:cNvSpPr>
              <p:nvPr/>
            </p:nvSpPr>
            <p:spPr bwMode="auto">
              <a:xfrm flipH="1">
                <a:off x="813" y="1127"/>
                <a:ext cx="3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sp>
        <p:nvSpPr>
          <p:cNvPr id="148486" name="Text Box 83">
            <a:extLst>
              <a:ext uri="{FF2B5EF4-FFF2-40B4-BE49-F238E27FC236}">
                <a16:creationId xmlns:a16="http://schemas.microsoft.com/office/drawing/2014/main" id="{F9709E1D-B195-47CD-BACC-81001C34607A}"/>
              </a:ext>
            </a:extLst>
          </p:cNvPr>
          <p:cNvSpPr txBox="1">
            <a:spLocks noChangeArrowheads="1"/>
          </p:cNvSpPr>
          <p:nvPr/>
        </p:nvSpPr>
        <p:spPr bwMode="auto">
          <a:xfrm>
            <a:off x="773113" y="5430838"/>
            <a:ext cx="74533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pPr>
            <a:r>
              <a:rPr lang="it-IT" altLang="it-IT" sz="1800" b="1">
                <a:latin typeface="Tahoma" panose="020B0604030504040204" pitchFamily="34" charset="0"/>
              </a:rPr>
              <a:t>Il termine di covolume di Van der Waals tiene conto anche dello </a:t>
            </a:r>
            <a:r>
              <a:rPr lang="it-IT" altLang="it-IT" sz="1800" b="1">
                <a:solidFill>
                  <a:srgbClr val="FF6600"/>
                </a:solidFill>
                <a:latin typeface="Tahoma" panose="020B0604030504040204" pitchFamily="34" charset="0"/>
              </a:rPr>
              <a:t>spazio che è sede di azioni repulsive. </a:t>
            </a:r>
            <a:endParaRPr lang="it-IT" altLang="it-IT" sz="1600" b="1">
              <a:solidFill>
                <a:srgbClr val="FF6600"/>
              </a:solidFill>
              <a:latin typeface="Tahoma" panose="020B0604030504040204" pitchFamily="34"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egnaposto numero diapositiva 3">
            <a:extLst>
              <a:ext uri="{FF2B5EF4-FFF2-40B4-BE49-F238E27FC236}">
                <a16:creationId xmlns:a16="http://schemas.microsoft.com/office/drawing/2014/main" id="{818B0836-1BA2-43BC-A267-D5F226D7A0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579E0C2-0982-4CE5-B794-AF0AA3042963}" type="slidenum">
              <a:rPr lang="it-IT" altLang="it-IT" sz="1400" smtClean="0"/>
              <a:pPr>
                <a:spcBef>
                  <a:spcPct val="0"/>
                </a:spcBef>
                <a:buFontTx/>
                <a:buNone/>
              </a:pPr>
              <a:t>126</a:t>
            </a:fld>
            <a:endParaRPr lang="it-IT" altLang="it-IT" sz="1400"/>
          </a:p>
        </p:txBody>
      </p:sp>
      <p:sp>
        <p:nvSpPr>
          <p:cNvPr id="149507" name="Text Box 3">
            <a:extLst>
              <a:ext uri="{FF2B5EF4-FFF2-40B4-BE49-F238E27FC236}">
                <a16:creationId xmlns:a16="http://schemas.microsoft.com/office/drawing/2014/main" id="{785C86D8-D272-4154-B6B5-703ECDCCC29E}"/>
              </a:ext>
            </a:extLst>
          </p:cNvPr>
          <p:cNvSpPr txBox="1">
            <a:spLocks noChangeArrowheads="1"/>
          </p:cNvSpPr>
          <p:nvPr/>
        </p:nvSpPr>
        <p:spPr bwMode="auto">
          <a:xfrm>
            <a:off x="5437188" y="754063"/>
            <a:ext cx="333375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pPr>
            <a:r>
              <a:rPr lang="it-IT" altLang="it-IT" sz="1800" b="1">
                <a:solidFill>
                  <a:srgbClr val="FF3300"/>
                </a:solidFill>
                <a:latin typeface="Tahoma" panose="020B0604030504040204" pitchFamily="34" charset="0"/>
              </a:rPr>
              <a:t>Termine attrattivo</a:t>
            </a:r>
          </a:p>
          <a:p>
            <a:pPr algn="just" eaLnBrk="1" hangingPunct="1">
              <a:lnSpc>
                <a:spcPct val="125000"/>
              </a:lnSpc>
              <a:spcBef>
                <a:spcPct val="0"/>
              </a:spcBef>
              <a:spcAft>
                <a:spcPct val="25000"/>
              </a:spcAft>
              <a:buFontTx/>
              <a:buNone/>
            </a:pPr>
            <a:r>
              <a:rPr lang="it-IT" altLang="it-IT" sz="1800" b="1">
                <a:latin typeface="Tahoma" panose="020B0604030504040204" pitchFamily="34" charset="0"/>
              </a:rPr>
              <a:t>aumenta regolarmente al diminuire della distanza </a:t>
            </a:r>
          </a:p>
          <a:p>
            <a:pPr algn="just" eaLnBrk="1" hangingPunct="1">
              <a:lnSpc>
                <a:spcPct val="125000"/>
              </a:lnSpc>
              <a:spcBef>
                <a:spcPct val="0"/>
              </a:spcBef>
              <a:spcAft>
                <a:spcPct val="25000"/>
              </a:spcAft>
              <a:buFontTx/>
              <a:buNone/>
            </a:pPr>
            <a:r>
              <a:rPr lang="it-IT" altLang="it-IT" sz="1800" b="1">
                <a:latin typeface="Tahoma" panose="020B0604030504040204" pitchFamily="34" charset="0"/>
                <a:sym typeface="Symbol" panose="05050102010706020507" pitchFamily="18" charset="2"/>
              </a:rPr>
              <a:t>	 -1/R</a:t>
            </a:r>
            <a:r>
              <a:rPr lang="it-IT" altLang="it-IT" sz="1800" b="1" baseline="30000">
                <a:latin typeface="Tahoma" panose="020B0604030504040204" pitchFamily="34" charset="0"/>
                <a:sym typeface="Symbol" panose="05050102010706020507" pitchFamily="18" charset="2"/>
              </a:rPr>
              <a:t>6</a:t>
            </a:r>
          </a:p>
          <a:p>
            <a:pPr algn="just" eaLnBrk="1" hangingPunct="1">
              <a:lnSpc>
                <a:spcPct val="125000"/>
              </a:lnSpc>
              <a:spcBef>
                <a:spcPct val="0"/>
              </a:spcBef>
              <a:spcAft>
                <a:spcPct val="25000"/>
              </a:spcAft>
              <a:buFontTx/>
              <a:buNone/>
            </a:pPr>
            <a:endParaRPr lang="it-IT" altLang="it-IT" sz="1800" b="1">
              <a:latin typeface="Tahoma" panose="020B0604030504040204" pitchFamily="34" charset="0"/>
            </a:endParaRPr>
          </a:p>
        </p:txBody>
      </p:sp>
      <p:sp>
        <p:nvSpPr>
          <p:cNvPr id="149508" name="Text Box 5">
            <a:extLst>
              <a:ext uri="{FF2B5EF4-FFF2-40B4-BE49-F238E27FC236}">
                <a16:creationId xmlns:a16="http://schemas.microsoft.com/office/drawing/2014/main" id="{1F494797-439A-47CF-A90D-A42EFDF65F64}"/>
              </a:ext>
            </a:extLst>
          </p:cNvPr>
          <p:cNvSpPr txBox="1">
            <a:spLocks noChangeAspect="1" noChangeArrowheads="1"/>
          </p:cNvSpPr>
          <p:nvPr/>
        </p:nvSpPr>
        <p:spPr bwMode="auto">
          <a:xfrm>
            <a:off x="409575" y="476250"/>
            <a:ext cx="6064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400" b="1">
                <a:latin typeface="Tahoma" panose="020B0604030504040204" pitchFamily="34" charset="0"/>
              </a:rPr>
              <a:t>E</a:t>
            </a:r>
          </a:p>
        </p:txBody>
      </p:sp>
      <p:sp>
        <p:nvSpPr>
          <p:cNvPr id="149509" name="Line 7">
            <a:extLst>
              <a:ext uri="{FF2B5EF4-FFF2-40B4-BE49-F238E27FC236}">
                <a16:creationId xmlns:a16="http://schemas.microsoft.com/office/drawing/2014/main" id="{3E572034-43E3-4325-A136-EC1CA4E787A5}"/>
              </a:ext>
            </a:extLst>
          </p:cNvPr>
          <p:cNvSpPr>
            <a:spLocks noChangeAspect="1" noChangeShapeType="1"/>
          </p:cNvSpPr>
          <p:nvPr/>
        </p:nvSpPr>
        <p:spPr bwMode="auto">
          <a:xfrm flipH="1">
            <a:off x="836613" y="754063"/>
            <a:ext cx="0" cy="4833937"/>
          </a:xfrm>
          <a:prstGeom prst="line">
            <a:avLst/>
          </a:prstGeom>
          <a:noFill/>
          <a:ln w="952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it-IT"/>
          </a:p>
        </p:txBody>
      </p:sp>
      <p:sp>
        <p:nvSpPr>
          <p:cNvPr id="149510" name="Line 8">
            <a:extLst>
              <a:ext uri="{FF2B5EF4-FFF2-40B4-BE49-F238E27FC236}">
                <a16:creationId xmlns:a16="http://schemas.microsoft.com/office/drawing/2014/main" id="{5230A751-E883-4A82-B80F-AA9A76FA32CC}"/>
              </a:ext>
            </a:extLst>
          </p:cNvPr>
          <p:cNvSpPr>
            <a:spLocks noChangeAspect="1" noChangeShapeType="1"/>
          </p:cNvSpPr>
          <p:nvPr/>
        </p:nvSpPr>
        <p:spPr bwMode="auto">
          <a:xfrm>
            <a:off x="863600" y="2414588"/>
            <a:ext cx="4532313" cy="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it-IT"/>
          </a:p>
        </p:txBody>
      </p:sp>
      <p:sp>
        <p:nvSpPr>
          <p:cNvPr id="149511" name="Text Box 9">
            <a:extLst>
              <a:ext uri="{FF2B5EF4-FFF2-40B4-BE49-F238E27FC236}">
                <a16:creationId xmlns:a16="http://schemas.microsoft.com/office/drawing/2014/main" id="{10D76328-DD24-4EEC-B4E2-A59956363606}"/>
              </a:ext>
            </a:extLst>
          </p:cNvPr>
          <p:cNvSpPr txBox="1">
            <a:spLocks noChangeAspect="1" noChangeArrowheads="1"/>
          </p:cNvSpPr>
          <p:nvPr/>
        </p:nvSpPr>
        <p:spPr bwMode="auto">
          <a:xfrm>
            <a:off x="5127625" y="2133600"/>
            <a:ext cx="4524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400">
                <a:latin typeface="Tahoma" panose="020B0604030504040204" pitchFamily="34" charset="0"/>
              </a:rPr>
              <a:t>r</a:t>
            </a:r>
          </a:p>
        </p:txBody>
      </p:sp>
      <p:sp>
        <p:nvSpPr>
          <p:cNvPr id="149512" name="Text Box 10">
            <a:extLst>
              <a:ext uri="{FF2B5EF4-FFF2-40B4-BE49-F238E27FC236}">
                <a16:creationId xmlns:a16="http://schemas.microsoft.com/office/drawing/2014/main" id="{7A54D996-2496-422E-A6CA-538FA31C3460}"/>
              </a:ext>
            </a:extLst>
          </p:cNvPr>
          <p:cNvSpPr txBox="1">
            <a:spLocks noChangeAspect="1" noChangeArrowheads="1"/>
          </p:cNvSpPr>
          <p:nvPr/>
        </p:nvSpPr>
        <p:spPr bwMode="auto">
          <a:xfrm>
            <a:off x="409575" y="2112963"/>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400">
                <a:latin typeface="Tahoma" panose="020B0604030504040204" pitchFamily="34" charset="0"/>
              </a:rPr>
              <a:t>0</a:t>
            </a:r>
          </a:p>
        </p:txBody>
      </p:sp>
      <p:sp>
        <p:nvSpPr>
          <p:cNvPr id="149513" name="Arc 11">
            <a:extLst>
              <a:ext uri="{FF2B5EF4-FFF2-40B4-BE49-F238E27FC236}">
                <a16:creationId xmlns:a16="http://schemas.microsoft.com/office/drawing/2014/main" id="{8C441CD4-E147-4AEC-9472-E2A5A706E3C6}"/>
              </a:ext>
            </a:extLst>
          </p:cNvPr>
          <p:cNvSpPr>
            <a:spLocks noChangeAspect="1"/>
          </p:cNvSpPr>
          <p:nvPr/>
        </p:nvSpPr>
        <p:spPr bwMode="auto">
          <a:xfrm flipH="1" flipV="1">
            <a:off x="1165225" y="754063"/>
            <a:ext cx="608013" cy="166052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22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14" name="Text Box 12">
            <a:extLst>
              <a:ext uri="{FF2B5EF4-FFF2-40B4-BE49-F238E27FC236}">
                <a16:creationId xmlns:a16="http://schemas.microsoft.com/office/drawing/2014/main" id="{15AFE6FC-5A78-4071-8D0C-4576E6B4E8B4}"/>
              </a:ext>
            </a:extLst>
          </p:cNvPr>
          <p:cNvSpPr txBox="1">
            <a:spLocks noChangeAspect="1" noChangeArrowheads="1"/>
          </p:cNvSpPr>
          <p:nvPr/>
        </p:nvSpPr>
        <p:spPr bwMode="auto">
          <a:xfrm>
            <a:off x="1893888" y="1055688"/>
            <a:ext cx="23193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400" b="1">
                <a:solidFill>
                  <a:srgbClr val="0066FF"/>
                </a:solidFill>
                <a:latin typeface="Tahoma" panose="020B0604030504040204" pitchFamily="34" charset="0"/>
              </a:rPr>
              <a:t>repulsione</a:t>
            </a:r>
          </a:p>
        </p:txBody>
      </p:sp>
      <p:sp>
        <p:nvSpPr>
          <p:cNvPr id="149515" name="Line 13">
            <a:extLst>
              <a:ext uri="{FF2B5EF4-FFF2-40B4-BE49-F238E27FC236}">
                <a16:creationId xmlns:a16="http://schemas.microsoft.com/office/drawing/2014/main" id="{C40D2E98-CC84-4C41-9CA3-477C122CC7AE}"/>
              </a:ext>
            </a:extLst>
          </p:cNvPr>
          <p:cNvSpPr>
            <a:spLocks noChangeAspect="1" noChangeShapeType="1"/>
          </p:cNvSpPr>
          <p:nvPr/>
        </p:nvSpPr>
        <p:spPr bwMode="auto">
          <a:xfrm flipH="1">
            <a:off x="1290638" y="1357313"/>
            <a:ext cx="6032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9516" name="Text Box 15">
            <a:extLst>
              <a:ext uri="{FF2B5EF4-FFF2-40B4-BE49-F238E27FC236}">
                <a16:creationId xmlns:a16="http://schemas.microsoft.com/office/drawing/2014/main" id="{0DBD3535-AD2B-43E1-B4B3-9287FAEF0E42}"/>
              </a:ext>
            </a:extLst>
          </p:cNvPr>
          <p:cNvSpPr txBox="1">
            <a:spLocks noChangeAspect="1" noChangeArrowheads="1"/>
          </p:cNvSpPr>
          <p:nvPr/>
        </p:nvSpPr>
        <p:spPr bwMode="auto">
          <a:xfrm>
            <a:off x="1970088" y="4630738"/>
            <a:ext cx="196215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400" b="1">
                <a:solidFill>
                  <a:srgbClr val="FF0000"/>
                </a:solidFill>
                <a:latin typeface="Tahoma" panose="020B0604030504040204" pitchFamily="34" charset="0"/>
              </a:rPr>
              <a:t>attrazione</a:t>
            </a:r>
          </a:p>
        </p:txBody>
      </p:sp>
      <p:sp>
        <p:nvSpPr>
          <p:cNvPr id="149517" name="Line 16">
            <a:extLst>
              <a:ext uri="{FF2B5EF4-FFF2-40B4-BE49-F238E27FC236}">
                <a16:creationId xmlns:a16="http://schemas.microsoft.com/office/drawing/2014/main" id="{DB4754B9-D109-4223-80D4-F26B0464FD17}"/>
              </a:ext>
            </a:extLst>
          </p:cNvPr>
          <p:cNvSpPr>
            <a:spLocks noChangeAspect="1" noChangeShapeType="1"/>
          </p:cNvSpPr>
          <p:nvPr/>
        </p:nvSpPr>
        <p:spPr bwMode="auto">
          <a:xfrm flipH="1">
            <a:off x="1466850" y="5008563"/>
            <a:ext cx="6064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9518" name="Arc 14">
            <a:extLst>
              <a:ext uri="{FF2B5EF4-FFF2-40B4-BE49-F238E27FC236}">
                <a16:creationId xmlns:a16="http://schemas.microsoft.com/office/drawing/2014/main" id="{8D468E6C-16AC-4253-B24B-40C483D176AF}"/>
              </a:ext>
            </a:extLst>
          </p:cNvPr>
          <p:cNvSpPr>
            <a:spLocks noChangeAspect="1"/>
          </p:cNvSpPr>
          <p:nvPr/>
        </p:nvSpPr>
        <p:spPr bwMode="auto">
          <a:xfrm flipH="1">
            <a:off x="1138238" y="3170238"/>
            <a:ext cx="2568575" cy="241776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22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2" name="Group 52">
            <a:extLst>
              <a:ext uri="{FF2B5EF4-FFF2-40B4-BE49-F238E27FC236}">
                <a16:creationId xmlns:a16="http://schemas.microsoft.com/office/drawing/2014/main" id="{88EE7C1B-2CEA-4DD9-9FCB-DB1768335CD2}"/>
              </a:ext>
            </a:extLst>
          </p:cNvPr>
          <p:cNvGrpSpPr>
            <a:grpSpLocks/>
          </p:cNvGrpSpPr>
          <p:nvPr/>
        </p:nvGrpSpPr>
        <p:grpSpPr bwMode="auto">
          <a:xfrm>
            <a:off x="534988" y="777875"/>
            <a:ext cx="4857750" cy="4883150"/>
            <a:chOff x="337" y="793"/>
            <a:chExt cx="3060" cy="3076"/>
          </a:xfrm>
        </p:grpSpPr>
        <p:sp>
          <p:nvSpPr>
            <p:cNvPr id="149521" name="Arc 19">
              <a:extLst>
                <a:ext uri="{FF2B5EF4-FFF2-40B4-BE49-F238E27FC236}">
                  <a16:creationId xmlns:a16="http://schemas.microsoft.com/office/drawing/2014/main" id="{7C97A64A-B8BB-497E-BCDB-E723988C107E}"/>
                </a:ext>
              </a:extLst>
            </p:cNvPr>
            <p:cNvSpPr>
              <a:spLocks noChangeAspect="1"/>
            </p:cNvSpPr>
            <p:nvPr/>
          </p:nvSpPr>
          <p:spPr bwMode="auto">
            <a:xfrm rot="-1139480">
              <a:off x="1575" y="2315"/>
              <a:ext cx="814" cy="345"/>
            </a:xfrm>
            <a:custGeom>
              <a:avLst/>
              <a:gdLst>
                <a:gd name="T0" fmla="*/ 0 w 14994"/>
                <a:gd name="T1" fmla="*/ 0 h 21600"/>
                <a:gd name="T2" fmla="*/ 0 w 14994"/>
                <a:gd name="T3" fmla="*/ 0 h 21600"/>
                <a:gd name="T4" fmla="*/ 0 w 14994"/>
                <a:gd name="T5" fmla="*/ 0 h 21600"/>
                <a:gd name="T6" fmla="*/ 0 60000 65536"/>
                <a:gd name="T7" fmla="*/ 0 60000 65536"/>
                <a:gd name="T8" fmla="*/ 0 60000 65536"/>
                <a:gd name="T9" fmla="*/ 0 w 14994"/>
                <a:gd name="T10" fmla="*/ 0 h 21600"/>
                <a:gd name="T11" fmla="*/ 14994 w 14994"/>
                <a:gd name="T12" fmla="*/ 21600 h 21600"/>
              </a:gdLst>
              <a:ahLst/>
              <a:cxnLst>
                <a:cxn ang="T6">
                  <a:pos x="T0" y="T1"/>
                </a:cxn>
                <a:cxn ang="T7">
                  <a:pos x="T2" y="T3"/>
                </a:cxn>
                <a:cxn ang="T8">
                  <a:pos x="T4" y="T5"/>
                </a:cxn>
              </a:cxnLst>
              <a:rect l="T9" t="T10" r="T11" b="T12"/>
              <a:pathLst>
                <a:path w="14994" h="21600" fill="none" extrusionOk="0">
                  <a:moveTo>
                    <a:pt x="-1" y="0"/>
                  </a:moveTo>
                  <a:cubicBezTo>
                    <a:pt x="5593" y="0"/>
                    <a:pt x="10968" y="2169"/>
                    <a:pt x="14993" y="6052"/>
                  </a:cubicBezTo>
                </a:path>
                <a:path w="14994" h="21600" stroke="0" extrusionOk="0">
                  <a:moveTo>
                    <a:pt x="-1" y="0"/>
                  </a:moveTo>
                  <a:cubicBezTo>
                    <a:pt x="5593" y="0"/>
                    <a:pt x="10968" y="2169"/>
                    <a:pt x="14993" y="6052"/>
                  </a:cubicBezTo>
                  <a:lnTo>
                    <a:pt x="0" y="21600"/>
                  </a:lnTo>
                  <a:lnTo>
                    <a:pt x="-1" y="0"/>
                  </a:lnTo>
                  <a:close/>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22" name="Freeform 17">
              <a:extLst>
                <a:ext uri="{FF2B5EF4-FFF2-40B4-BE49-F238E27FC236}">
                  <a16:creationId xmlns:a16="http://schemas.microsoft.com/office/drawing/2014/main" id="{01AB09FC-F49F-4092-A442-7C6390AC32AD}"/>
                </a:ext>
              </a:extLst>
            </p:cNvPr>
            <p:cNvSpPr>
              <a:spLocks noChangeAspect="1"/>
            </p:cNvSpPr>
            <p:nvPr/>
          </p:nvSpPr>
          <p:spPr bwMode="auto">
            <a:xfrm>
              <a:off x="590" y="793"/>
              <a:ext cx="223" cy="3076"/>
            </a:xfrm>
            <a:custGeom>
              <a:avLst/>
              <a:gdLst>
                <a:gd name="T0" fmla="*/ 1 w 336"/>
                <a:gd name="T1" fmla="*/ 0 h 4656"/>
                <a:gd name="T2" fmla="*/ 1 w 336"/>
                <a:gd name="T3" fmla="*/ 1 h 4656"/>
                <a:gd name="T4" fmla="*/ 1 w 336"/>
                <a:gd name="T5" fmla="*/ 1 h 4656"/>
                <a:gd name="T6" fmla="*/ 0 60000 65536"/>
                <a:gd name="T7" fmla="*/ 0 60000 65536"/>
                <a:gd name="T8" fmla="*/ 0 60000 65536"/>
                <a:gd name="T9" fmla="*/ 0 w 336"/>
                <a:gd name="T10" fmla="*/ 0 h 4656"/>
                <a:gd name="T11" fmla="*/ 336 w 336"/>
                <a:gd name="T12" fmla="*/ 4656 h 4656"/>
              </a:gdLst>
              <a:ahLst/>
              <a:cxnLst>
                <a:cxn ang="T6">
                  <a:pos x="T0" y="T1"/>
                </a:cxn>
                <a:cxn ang="T7">
                  <a:pos x="T2" y="T3"/>
                </a:cxn>
                <a:cxn ang="T8">
                  <a:pos x="T4" y="T5"/>
                </a:cxn>
              </a:cxnLst>
              <a:rect l="T9" t="T10" r="T11" b="T12"/>
              <a:pathLst>
                <a:path w="336" h="4656">
                  <a:moveTo>
                    <a:pt x="48" y="0"/>
                  </a:moveTo>
                  <a:cubicBezTo>
                    <a:pt x="24" y="1704"/>
                    <a:pt x="0" y="3408"/>
                    <a:pt x="48" y="4032"/>
                  </a:cubicBezTo>
                  <a:cubicBezTo>
                    <a:pt x="96" y="4656"/>
                    <a:pt x="288" y="3792"/>
                    <a:pt x="336" y="3744"/>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23" name="Arc 18">
              <a:extLst>
                <a:ext uri="{FF2B5EF4-FFF2-40B4-BE49-F238E27FC236}">
                  <a16:creationId xmlns:a16="http://schemas.microsoft.com/office/drawing/2014/main" id="{E84A11BE-7BBF-4C7B-BC87-DD963778B851}"/>
                </a:ext>
              </a:extLst>
            </p:cNvPr>
            <p:cNvSpPr>
              <a:spLocks noChangeAspect="1"/>
            </p:cNvSpPr>
            <p:nvPr/>
          </p:nvSpPr>
          <p:spPr bwMode="auto">
            <a:xfrm rot="-1489276">
              <a:off x="750" y="2599"/>
              <a:ext cx="1131" cy="832"/>
            </a:xfrm>
            <a:custGeom>
              <a:avLst/>
              <a:gdLst>
                <a:gd name="T0" fmla="*/ 0 w 19099"/>
                <a:gd name="T1" fmla="*/ 0 h 21592"/>
                <a:gd name="T2" fmla="*/ 0 w 19099"/>
                <a:gd name="T3" fmla="*/ 0 h 21592"/>
                <a:gd name="T4" fmla="*/ 0 w 19099"/>
                <a:gd name="T5" fmla="*/ 0 h 21592"/>
                <a:gd name="T6" fmla="*/ 0 60000 65536"/>
                <a:gd name="T7" fmla="*/ 0 60000 65536"/>
                <a:gd name="T8" fmla="*/ 0 60000 65536"/>
                <a:gd name="T9" fmla="*/ 0 w 19099"/>
                <a:gd name="T10" fmla="*/ 0 h 21592"/>
                <a:gd name="T11" fmla="*/ 19099 w 19099"/>
                <a:gd name="T12" fmla="*/ 21592 h 21592"/>
              </a:gdLst>
              <a:ahLst/>
              <a:cxnLst>
                <a:cxn ang="T6">
                  <a:pos x="T0" y="T1"/>
                </a:cxn>
                <a:cxn ang="T7">
                  <a:pos x="T2" y="T3"/>
                </a:cxn>
                <a:cxn ang="T8">
                  <a:pos x="T4" y="T5"/>
                </a:cxn>
              </a:cxnLst>
              <a:rect l="T9" t="T10" r="T11" b="T12"/>
              <a:pathLst>
                <a:path w="19099" h="21592" fill="none" extrusionOk="0">
                  <a:moveTo>
                    <a:pt x="-1" y="11502"/>
                  </a:moveTo>
                  <a:cubicBezTo>
                    <a:pt x="3641" y="4609"/>
                    <a:pt x="10715" y="213"/>
                    <a:pt x="18509" y="0"/>
                  </a:cubicBezTo>
                </a:path>
                <a:path w="19099" h="21592" stroke="0" extrusionOk="0">
                  <a:moveTo>
                    <a:pt x="-1" y="11502"/>
                  </a:moveTo>
                  <a:cubicBezTo>
                    <a:pt x="3641" y="4609"/>
                    <a:pt x="10715" y="213"/>
                    <a:pt x="18509" y="0"/>
                  </a:cubicBezTo>
                  <a:lnTo>
                    <a:pt x="19099" y="21592"/>
                  </a:lnTo>
                  <a:lnTo>
                    <a:pt x="-1" y="11502"/>
                  </a:lnTo>
                  <a:close/>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24" name="Line 20">
              <a:extLst>
                <a:ext uri="{FF2B5EF4-FFF2-40B4-BE49-F238E27FC236}">
                  <a16:creationId xmlns:a16="http://schemas.microsoft.com/office/drawing/2014/main" id="{24F98222-735E-4EE3-A26F-74E9A81F035A}"/>
                </a:ext>
              </a:extLst>
            </p:cNvPr>
            <p:cNvSpPr>
              <a:spLocks noChangeAspect="1" noChangeShapeType="1"/>
            </p:cNvSpPr>
            <p:nvPr/>
          </p:nvSpPr>
          <p:spPr bwMode="auto">
            <a:xfrm>
              <a:off x="2351" y="2285"/>
              <a:ext cx="1046" cy="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9525" name="Text Box 21">
              <a:extLst>
                <a:ext uri="{FF2B5EF4-FFF2-40B4-BE49-F238E27FC236}">
                  <a16:creationId xmlns:a16="http://schemas.microsoft.com/office/drawing/2014/main" id="{6A86DEE3-3C79-4CCA-AF96-F80C5BCB952E}"/>
                </a:ext>
              </a:extLst>
            </p:cNvPr>
            <p:cNvSpPr txBox="1">
              <a:spLocks noChangeAspect="1" noChangeArrowheads="1"/>
            </p:cNvSpPr>
            <p:nvPr/>
          </p:nvSpPr>
          <p:spPr bwMode="auto">
            <a:xfrm>
              <a:off x="652" y="1839"/>
              <a:ext cx="38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400">
                  <a:latin typeface="Tahoma" panose="020B0604030504040204" pitchFamily="34" charset="0"/>
                </a:rPr>
                <a:t>r</a:t>
              </a:r>
              <a:r>
                <a:rPr lang="it-IT" altLang="it-IT" sz="1400" baseline="-25000">
                  <a:latin typeface="Tahoma" panose="020B0604030504040204" pitchFamily="34" charset="0"/>
                </a:rPr>
                <a:t>0</a:t>
              </a:r>
              <a:endParaRPr lang="it-IT" altLang="it-IT" sz="1400">
                <a:latin typeface="Tahoma" panose="020B0604030504040204" pitchFamily="34" charset="0"/>
              </a:endParaRPr>
            </a:p>
          </p:txBody>
        </p:sp>
        <p:sp>
          <p:nvSpPr>
            <p:cNvPr id="149526" name="Line 22">
              <a:extLst>
                <a:ext uri="{FF2B5EF4-FFF2-40B4-BE49-F238E27FC236}">
                  <a16:creationId xmlns:a16="http://schemas.microsoft.com/office/drawing/2014/main" id="{1BC1B18E-672B-49DB-B6DE-4A6538B7FE68}"/>
                </a:ext>
              </a:extLst>
            </p:cNvPr>
            <p:cNvSpPr>
              <a:spLocks noChangeAspect="1" noChangeShapeType="1"/>
            </p:cNvSpPr>
            <p:nvPr/>
          </p:nvSpPr>
          <p:spPr bwMode="auto">
            <a:xfrm flipV="1">
              <a:off x="671" y="1839"/>
              <a:ext cx="0" cy="1743"/>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it-IT"/>
            </a:p>
          </p:txBody>
        </p:sp>
        <p:sp>
          <p:nvSpPr>
            <p:cNvPr id="149527" name="Line 23">
              <a:extLst>
                <a:ext uri="{FF2B5EF4-FFF2-40B4-BE49-F238E27FC236}">
                  <a16:creationId xmlns:a16="http://schemas.microsoft.com/office/drawing/2014/main" id="{AD3D0EAB-D484-4E20-AB14-C5C8191523D2}"/>
                </a:ext>
              </a:extLst>
            </p:cNvPr>
            <p:cNvSpPr>
              <a:spLocks noChangeAspect="1" noChangeShapeType="1"/>
            </p:cNvSpPr>
            <p:nvPr/>
          </p:nvSpPr>
          <p:spPr bwMode="auto">
            <a:xfrm flipH="1">
              <a:off x="337" y="2285"/>
              <a:ext cx="1904" cy="30"/>
            </a:xfrm>
            <a:prstGeom prst="line">
              <a:avLst/>
            </a:prstGeom>
            <a:noFill/>
            <a:ln w="9525">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it-IT"/>
            </a:p>
          </p:txBody>
        </p:sp>
        <p:sp>
          <p:nvSpPr>
            <p:cNvPr id="149528" name="Line 24">
              <a:extLst>
                <a:ext uri="{FF2B5EF4-FFF2-40B4-BE49-F238E27FC236}">
                  <a16:creationId xmlns:a16="http://schemas.microsoft.com/office/drawing/2014/main" id="{CB313329-FE4A-4879-8A32-78C6B3072078}"/>
                </a:ext>
              </a:extLst>
            </p:cNvPr>
            <p:cNvSpPr>
              <a:spLocks noChangeAspect="1" noChangeShapeType="1"/>
            </p:cNvSpPr>
            <p:nvPr/>
          </p:nvSpPr>
          <p:spPr bwMode="auto">
            <a:xfrm flipV="1">
              <a:off x="354" y="2315"/>
              <a:ext cx="0" cy="133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9529" name="Line 25">
              <a:extLst>
                <a:ext uri="{FF2B5EF4-FFF2-40B4-BE49-F238E27FC236}">
                  <a16:creationId xmlns:a16="http://schemas.microsoft.com/office/drawing/2014/main" id="{43276B74-77BD-4769-B27C-3B56F4E04DBE}"/>
                </a:ext>
              </a:extLst>
            </p:cNvPr>
            <p:cNvSpPr>
              <a:spLocks noChangeAspect="1" noChangeShapeType="1"/>
            </p:cNvSpPr>
            <p:nvPr/>
          </p:nvSpPr>
          <p:spPr bwMode="auto">
            <a:xfrm flipH="1">
              <a:off x="354" y="3648"/>
              <a:ext cx="286" cy="0"/>
            </a:xfrm>
            <a:prstGeom prst="line">
              <a:avLst/>
            </a:prstGeom>
            <a:noFill/>
            <a:ln w="9525">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26358" name="Text Box 54">
            <a:extLst>
              <a:ext uri="{FF2B5EF4-FFF2-40B4-BE49-F238E27FC236}">
                <a16:creationId xmlns:a16="http://schemas.microsoft.com/office/drawing/2014/main" id="{EA8CF548-24AA-462C-B646-53324298DE83}"/>
              </a:ext>
            </a:extLst>
          </p:cNvPr>
          <p:cNvSpPr txBox="1">
            <a:spLocks noChangeArrowheads="1"/>
          </p:cNvSpPr>
          <p:nvPr/>
        </p:nvSpPr>
        <p:spPr bwMode="auto">
          <a:xfrm>
            <a:off x="5395913" y="3024188"/>
            <a:ext cx="33369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pPr>
            <a:r>
              <a:rPr lang="it-IT" altLang="it-IT" sz="1800" b="1">
                <a:solidFill>
                  <a:srgbClr val="0066FF"/>
                </a:solidFill>
                <a:latin typeface="Tahoma" panose="020B0604030504040204" pitchFamily="34" charset="0"/>
              </a:rPr>
              <a:t>Curva dell’E potenziale</a:t>
            </a:r>
          </a:p>
          <a:p>
            <a:pPr algn="just" eaLnBrk="1" hangingPunct="1">
              <a:lnSpc>
                <a:spcPct val="125000"/>
              </a:lnSpc>
              <a:spcBef>
                <a:spcPct val="0"/>
              </a:spcBef>
              <a:spcAft>
                <a:spcPct val="25000"/>
              </a:spcAft>
              <a:buFontTx/>
              <a:buNone/>
            </a:pPr>
            <a:r>
              <a:rPr lang="it-IT" altLang="it-IT" sz="1800" b="1">
                <a:latin typeface="Tahoma" panose="020B0604030504040204" pitchFamily="34" charset="0"/>
              </a:rPr>
              <a:t>minimo alla distanza r</a:t>
            </a:r>
            <a:r>
              <a:rPr lang="it-IT" altLang="it-IT" sz="1800" b="1" baseline="-25000">
                <a:latin typeface="Tahoma" panose="020B0604030504040204" pitchFamily="34" charset="0"/>
              </a:rPr>
              <a:t>0</a:t>
            </a:r>
            <a:r>
              <a:rPr lang="it-IT" altLang="it-IT" sz="1800" b="1">
                <a:latin typeface="Tahoma" panose="020B0604030504040204" pitchFamily="34" charset="0"/>
              </a:rPr>
              <a:t> (buca di potenziale)</a:t>
            </a:r>
          </a:p>
          <a:p>
            <a:pPr algn="just" eaLnBrk="1" hangingPunct="1">
              <a:lnSpc>
                <a:spcPct val="125000"/>
              </a:lnSpc>
              <a:spcBef>
                <a:spcPct val="0"/>
              </a:spcBef>
              <a:spcAft>
                <a:spcPct val="25000"/>
              </a:spcAft>
              <a:buFontTx/>
              <a:buNone/>
            </a:pPr>
            <a:r>
              <a:rPr lang="it-IT" altLang="it-IT" sz="1800" b="1">
                <a:latin typeface="Tahoma" panose="020B0604030504040204" pitchFamily="34" charset="0"/>
              </a:rPr>
              <a:t>condizioni di stabilità del sistema</a:t>
            </a:r>
            <a:r>
              <a:rPr lang="it-IT" altLang="it-IT" sz="1800" b="1"/>
              <a:t>.</a:t>
            </a:r>
          </a:p>
          <a:p>
            <a:pPr algn="ctr" eaLnBrk="1" hangingPunct="1">
              <a:lnSpc>
                <a:spcPct val="125000"/>
              </a:lnSpc>
              <a:spcBef>
                <a:spcPct val="0"/>
              </a:spcBef>
              <a:spcAft>
                <a:spcPct val="25000"/>
              </a:spcAft>
              <a:buFont typeface="Symbol" panose="05050102010706020507" pitchFamily="18" charset="2"/>
              <a:buChar char="µ"/>
            </a:pPr>
            <a:r>
              <a:rPr lang="it-IT" altLang="it-IT" sz="1800" b="1">
                <a:latin typeface="Tahoma" panose="020B0604030504040204" pitchFamily="34" charset="0"/>
                <a:sym typeface="Symbol" panose="05050102010706020507" pitchFamily="18" charset="2"/>
              </a:rPr>
              <a:t>1/R</a:t>
            </a:r>
            <a:r>
              <a:rPr lang="it-IT" altLang="it-IT" sz="1800" b="1" baseline="30000">
                <a:latin typeface="Tahoma" panose="020B0604030504040204" pitchFamily="34" charset="0"/>
                <a:sym typeface="Symbol" panose="05050102010706020507" pitchFamily="18" charset="2"/>
              </a:rPr>
              <a:t>12</a:t>
            </a:r>
            <a:r>
              <a:rPr lang="it-IT" altLang="it-IT" sz="1800">
                <a:latin typeface="Tahoma" panose="020B0604030504040204" pitchFamily="34" charset="0"/>
                <a:sym typeface="Symbol" panose="05050102010706020507" pitchFamily="18" charset="2"/>
              </a:rPr>
              <a:t> - </a:t>
            </a:r>
            <a:r>
              <a:rPr lang="it-IT" altLang="it-IT" sz="1800" b="1">
                <a:latin typeface="Tahoma" panose="020B0604030504040204" pitchFamily="34" charset="0"/>
                <a:sym typeface="Symbol" panose="05050102010706020507" pitchFamily="18" charset="2"/>
              </a:rPr>
              <a:t>1/R</a:t>
            </a:r>
            <a:r>
              <a:rPr lang="it-IT" altLang="it-IT" sz="1800" b="1" baseline="30000">
                <a:latin typeface="Tahoma" panose="020B0604030504040204" pitchFamily="34" charset="0"/>
                <a:sym typeface="Symbol" panose="05050102010706020507" pitchFamily="18" charset="2"/>
              </a:rPr>
              <a:t>6</a:t>
            </a:r>
          </a:p>
          <a:p>
            <a:pPr algn="ctr" eaLnBrk="1" hangingPunct="1">
              <a:lnSpc>
                <a:spcPct val="125000"/>
              </a:lnSpc>
              <a:spcBef>
                <a:spcPct val="0"/>
              </a:spcBef>
              <a:spcAft>
                <a:spcPct val="25000"/>
              </a:spcAft>
              <a:buFontTx/>
              <a:buNone/>
            </a:pPr>
            <a:r>
              <a:rPr lang="it-IT" altLang="it-IT" sz="1600" b="1">
                <a:solidFill>
                  <a:srgbClr val="FF0000"/>
                </a:solidFill>
                <a:latin typeface="Tahoma" panose="020B0604030504040204" pitchFamily="34" charset="0"/>
                <a:sym typeface="Symbol" panose="05050102010706020507" pitchFamily="18" charset="2"/>
              </a:rPr>
              <a:t>Potenziale di Lennard-Jones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6358"/>
                                        </p:tgtEl>
                                        <p:attrNameLst>
                                          <p:attrName>style.visibility</p:attrName>
                                        </p:attrNameLst>
                                      </p:cBhvr>
                                      <p:to>
                                        <p:strVal val="visible"/>
                                      </p:to>
                                    </p:set>
                                    <p:animEffect transition="in" filter="dissolve">
                                      <p:cBhvr>
                                        <p:cTn id="10" dur="500"/>
                                        <p:tgtEl>
                                          <p:spTgt spid="226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58"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egnaposto numero diapositiva 1">
            <a:extLst>
              <a:ext uri="{FF2B5EF4-FFF2-40B4-BE49-F238E27FC236}">
                <a16:creationId xmlns:a16="http://schemas.microsoft.com/office/drawing/2014/main" id="{67D8E9F7-A1AB-4369-AFAC-3EFCBA42AA8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19F300-06AD-49FE-8324-D9F24A03090E}" type="slidenum">
              <a:rPr lang="it-IT" altLang="it-IT" sz="1400" smtClean="0"/>
              <a:pPr>
                <a:spcBef>
                  <a:spcPct val="0"/>
                </a:spcBef>
                <a:buFontTx/>
                <a:buNone/>
              </a:pPr>
              <a:t>127</a:t>
            </a:fld>
            <a:endParaRPr lang="it-IT" altLang="it-IT" sz="1400"/>
          </a:p>
        </p:txBody>
      </p:sp>
      <p:sp>
        <p:nvSpPr>
          <p:cNvPr id="150531" name="Rettangolo 2">
            <a:extLst>
              <a:ext uri="{FF2B5EF4-FFF2-40B4-BE49-F238E27FC236}">
                <a16:creationId xmlns:a16="http://schemas.microsoft.com/office/drawing/2014/main" id="{16CC18D0-33FE-4C29-8928-912D33B800EE}"/>
              </a:ext>
            </a:extLst>
          </p:cNvPr>
          <p:cNvSpPr>
            <a:spLocks noChangeArrowheads="1"/>
          </p:cNvSpPr>
          <p:nvPr/>
        </p:nvSpPr>
        <p:spPr bwMode="auto">
          <a:xfrm>
            <a:off x="174625" y="908050"/>
            <a:ext cx="87947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FontTx/>
              <a:buNone/>
            </a:pPr>
            <a:r>
              <a:rPr lang="it-IT" altLang="it-IT" sz="2000" b="1">
                <a:solidFill>
                  <a:srgbClr val="000000"/>
                </a:solidFill>
                <a:latin typeface="Arial-BoldMT"/>
              </a:rPr>
              <a:t>Si ricorda che tutto il materiale prodotto è protetto da diritto d'autore; può essere utilizzato per finalità di studio e di ricerca a uso individuale e non può essere utilizzato per finalità commerciali, per finalità di lucro anche indiretto (per es. non può essere condiviso su piattaforme online a pagamento o comunque su servizi erogati a scopo di lucro o su siti che guadagnano con introiti pubblicitari).</a:t>
            </a:r>
            <a:endParaRPr lang="it-IT" altLang="it-IT" sz="1400">
              <a:latin typeface="Calibri" panose="020F0502020204030204" pitchFamily="34" charset="0"/>
            </a:endParaRPr>
          </a:p>
          <a:p>
            <a:pPr algn="just">
              <a:spcBef>
                <a:spcPct val="0"/>
              </a:spcBef>
              <a:spcAft>
                <a:spcPts val="1200"/>
              </a:spcAft>
              <a:buFontTx/>
              <a:buNone/>
            </a:pPr>
            <a:r>
              <a:rPr lang="it-IT" altLang="it-IT" sz="2000" b="1">
                <a:solidFill>
                  <a:srgbClr val="000000"/>
                </a:solidFill>
                <a:latin typeface="Arial-BoldMT"/>
              </a:rPr>
              <a:t>È inoltre vietata la condivisione su qualsiasi social media di materiale coperto da diritto d'autore, salvo l'adozione di licenze Creative Commons.</a:t>
            </a:r>
            <a:endParaRPr lang="it-IT" altLang="it-IT" sz="1400">
              <a:latin typeface="Calibri" panose="020F0502020204030204" pitchFamily="34" charset="0"/>
            </a:endParaRPr>
          </a:p>
          <a:p>
            <a:pPr algn="just">
              <a:spcBef>
                <a:spcPct val="0"/>
              </a:spcBef>
              <a:spcAft>
                <a:spcPts val="1200"/>
              </a:spcAft>
              <a:buFontTx/>
              <a:buNone/>
            </a:pPr>
            <a:r>
              <a:rPr lang="it-IT" altLang="it-IT" sz="2000" b="1">
                <a:solidFill>
                  <a:srgbClr val="000000"/>
                </a:solidFill>
                <a:latin typeface="Arial-BoldMT"/>
              </a:rPr>
              <a:t>Si richiama l'attenzione degli/delle studenti/studentesse a un uso consapevole e corretto dei materiali resi disponibili dalla comunità universitaria, nel rispetto delle disposizioni del codice etico di Ateneo</a:t>
            </a:r>
            <a:endParaRPr lang="it-IT" altLang="it-IT" sz="1400">
              <a:latin typeface="Calibri" panose="020F0502020204030204" pitchFamily="34" charset="0"/>
            </a:endParaRPr>
          </a:p>
        </p:txBody>
      </p:sp>
    </p:spTree>
  </p:cSld>
  <p:clrMapOvr>
    <a:masterClrMapping/>
  </p:clrMapOvr>
  <p:transition spd="slow" advTm="18823"/>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Immagine 1">
            <a:extLst>
              <a:ext uri="{FF2B5EF4-FFF2-40B4-BE49-F238E27FC236}">
                <a16:creationId xmlns:a16="http://schemas.microsoft.com/office/drawing/2014/main" id="{93FC5A12-B678-442D-87E5-615232F2EA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241300"/>
            <a:ext cx="591502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numero diapositiva 3">
            <a:extLst>
              <a:ext uri="{FF2B5EF4-FFF2-40B4-BE49-F238E27FC236}">
                <a16:creationId xmlns:a16="http://schemas.microsoft.com/office/drawing/2014/main" id="{C5ED8BF1-05B2-478F-8332-54C72CF51D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53FF578-F285-4ED2-87FE-2F0DE6804757}" type="slidenum">
              <a:rPr lang="it-IT" altLang="it-IT" sz="1400" smtClean="0"/>
              <a:pPr>
                <a:spcBef>
                  <a:spcPct val="0"/>
                </a:spcBef>
                <a:buFontTx/>
                <a:buNone/>
              </a:pPr>
              <a:t>13</a:t>
            </a:fld>
            <a:endParaRPr lang="it-IT" altLang="it-IT" sz="1400"/>
          </a:p>
        </p:txBody>
      </p:sp>
      <p:sp>
        <p:nvSpPr>
          <p:cNvPr id="15363" name="Rectangle 4">
            <a:extLst>
              <a:ext uri="{FF2B5EF4-FFF2-40B4-BE49-F238E27FC236}">
                <a16:creationId xmlns:a16="http://schemas.microsoft.com/office/drawing/2014/main" id="{7BAC6744-EC3C-40E3-A2AC-49B9094C18C0}"/>
              </a:ext>
            </a:extLst>
          </p:cNvPr>
          <p:cNvSpPr>
            <a:spLocks noChangeArrowheads="1"/>
          </p:cNvSpPr>
          <p:nvPr/>
        </p:nvSpPr>
        <p:spPr bwMode="auto">
          <a:xfrm>
            <a:off x="612775" y="333375"/>
            <a:ext cx="8064500" cy="2133600"/>
          </a:xfrm>
          <a:prstGeom prst="rect">
            <a:avLst/>
          </a:prstGeom>
          <a:noFill/>
          <a:ln>
            <a:noFill/>
          </a:ln>
        </p:spPr>
        <p:txBody>
          <a:bodyP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400" u="sng">
                <a:latin typeface="+mj-lt"/>
                <a:cs typeface="Times New Roman" panose="02020603050405020304" pitchFamily="18" charset="0"/>
              </a:rPr>
              <a:t>Punto di vista MACROSCOPICO:</a:t>
            </a:r>
            <a:endParaRPr lang="it-IT" altLang="it-IT" sz="2400">
              <a:latin typeface="+mj-lt"/>
              <a:cs typeface="Times New Roman" panose="02020603050405020304" pitchFamily="18" charset="0"/>
            </a:endParaRPr>
          </a:p>
          <a:p>
            <a:pPr algn="ctr">
              <a:lnSpc>
                <a:spcPct val="50000"/>
              </a:lnSpc>
              <a:spcBef>
                <a:spcPct val="0"/>
              </a:spcBef>
              <a:buFontTx/>
              <a:buNone/>
              <a:defRPr/>
            </a:pPr>
            <a:r>
              <a:rPr lang="it-IT" altLang="it-IT" sz="2000">
                <a:latin typeface="+mj-lt"/>
                <a:cs typeface="Times New Roman" panose="02020603050405020304" pitchFamily="18" charset="0"/>
              </a:rPr>
              <a:t> </a:t>
            </a:r>
          </a:p>
          <a:p>
            <a:pPr algn="ctr">
              <a:spcBef>
                <a:spcPct val="0"/>
              </a:spcBef>
              <a:buFontTx/>
              <a:buNone/>
              <a:defRPr/>
            </a:pPr>
            <a:r>
              <a:rPr lang="it-IT" altLang="it-IT" sz="2000">
                <a:latin typeface="+mj-lt"/>
                <a:cs typeface="Times New Roman" panose="02020603050405020304" pitchFamily="18" charset="0"/>
              </a:rPr>
              <a:t>Quantità riferite alle caratteristiche globali del sistema, </a:t>
            </a:r>
            <a:r>
              <a:rPr lang="it-IT" altLang="it-IT" sz="2000" u="sng">
                <a:latin typeface="+mj-lt"/>
                <a:cs typeface="Times New Roman" panose="02020603050405020304" pitchFamily="18" charset="0"/>
              </a:rPr>
              <a:t>proprietà su larga scala</a:t>
            </a:r>
            <a:r>
              <a:rPr lang="it-IT" altLang="it-IT" sz="2000">
                <a:latin typeface="+mj-lt"/>
                <a:cs typeface="Times New Roman" panose="02020603050405020304" pitchFamily="18" charset="0"/>
              </a:rPr>
              <a:t>.</a:t>
            </a:r>
          </a:p>
          <a:p>
            <a:pPr algn="ctr">
              <a:spcBef>
                <a:spcPct val="0"/>
              </a:spcBef>
              <a:buFontTx/>
              <a:buNone/>
              <a:defRPr/>
            </a:pPr>
            <a:r>
              <a:rPr lang="it-IT" altLang="it-IT" sz="2000">
                <a:latin typeface="+mj-lt"/>
                <a:cs typeface="Times New Roman" panose="02020603050405020304" pitchFamily="18" charset="0"/>
              </a:rPr>
              <a:t> </a:t>
            </a:r>
          </a:p>
          <a:p>
            <a:pPr algn="ctr">
              <a:spcBef>
                <a:spcPct val="0"/>
              </a:spcBef>
              <a:buFontTx/>
              <a:buNone/>
              <a:defRPr/>
            </a:pPr>
            <a:r>
              <a:rPr lang="it-IT" altLang="it-IT" sz="2000">
                <a:latin typeface="+mj-lt"/>
                <a:cs typeface="Times New Roman" panose="02020603050405020304" pitchFamily="18" charset="0"/>
              </a:rPr>
              <a:t>Quantità utili per la descrizione:</a:t>
            </a:r>
          </a:p>
          <a:p>
            <a:pPr algn="ctr">
              <a:spcBef>
                <a:spcPct val="0"/>
              </a:spcBef>
              <a:buFontTx/>
              <a:buNone/>
              <a:defRPr/>
            </a:pPr>
            <a:r>
              <a:rPr lang="it-IT" altLang="it-IT" sz="2000">
                <a:latin typeface="+mj-lt"/>
                <a:cs typeface="Times New Roman" panose="02020603050405020304" pitchFamily="18" charset="0"/>
              </a:rPr>
              <a:t> </a:t>
            </a:r>
          </a:p>
        </p:txBody>
      </p:sp>
      <p:sp>
        <p:nvSpPr>
          <p:cNvPr id="15364" name="Rectangle 5">
            <a:extLst>
              <a:ext uri="{FF2B5EF4-FFF2-40B4-BE49-F238E27FC236}">
                <a16:creationId xmlns:a16="http://schemas.microsoft.com/office/drawing/2014/main" id="{DDC5B5AB-6E73-49C8-87E5-4BFBDC82FD61}"/>
              </a:ext>
            </a:extLst>
          </p:cNvPr>
          <p:cNvSpPr>
            <a:spLocks noChangeArrowheads="1"/>
          </p:cNvSpPr>
          <p:nvPr/>
        </p:nvSpPr>
        <p:spPr bwMode="auto">
          <a:xfrm>
            <a:off x="612775" y="2466975"/>
            <a:ext cx="7713663" cy="2520950"/>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80000"/>
              </a:lnSpc>
              <a:buClr>
                <a:srgbClr val="FF3300"/>
              </a:buClr>
              <a:buFont typeface="Wingdings" panose="05000000000000000000" pitchFamily="2" charset="2"/>
              <a:buChar char="Ø"/>
              <a:defRPr/>
            </a:pPr>
            <a:r>
              <a:rPr lang="it-IT" altLang="it-IT" sz="2000">
                <a:latin typeface="+mj-lt"/>
              </a:rPr>
              <a:t>No ipotesi sulla struttura della materia;</a:t>
            </a:r>
          </a:p>
          <a:p>
            <a:pPr algn="just" eaLnBrk="1" hangingPunct="1">
              <a:lnSpc>
                <a:spcPct val="80000"/>
              </a:lnSpc>
              <a:buClr>
                <a:srgbClr val="FF3300"/>
              </a:buClr>
              <a:buFont typeface="Wingdings" panose="05000000000000000000" pitchFamily="2" charset="2"/>
              <a:buChar char="Ø"/>
              <a:defRPr/>
            </a:pPr>
            <a:endParaRPr lang="it-IT" altLang="it-IT" sz="2000">
              <a:latin typeface="+mj-lt"/>
            </a:endParaRPr>
          </a:p>
          <a:p>
            <a:pPr algn="just" eaLnBrk="1" hangingPunct="1">
              <a:lnSpc>
                <a:spcPct val="80000"/>
              </a:lnSpc>
              <a:buClr>
                <a:srgbClr val="FF3300"/>
              </a:buClr>
              <a:buFont typeface="Wingdings" panose="05000000000000000000" pitchFamily="2" charset="2"/>
              <a:buChar char="Ø"/>
              <a:defRPr/>
            </a:pPr>
            <a:r>
              <a:rPr lang="it-IT" altLang="it-IT" sz="2000">
                <a:latin typeface="+mj-lt"/>
              </a:rPr>
              <a:t>Poche grandezze per completa descrizione macroscopica;</a:t>
            </a:r>
          </a:p>
          <a:p>
            <a:pPr algn="just" eaLnBrk="1" hangingPunct="1">
              <a:lnSpc>
                <a:spcPct val="80000"/>
              </a:lnSpc>
              <a:buClr>
                <a:srgbClr val="FF3300"/>
              </a:buClr>
              <a:buFont typeface="Wingdings" panose="05000000000000000000" pitchFamily="2" charset="2"/>
              <a:buChar char="Ø"/>
              <a:defRPr/>
            </a:pPr>
            <a:endParaRPr lang="it-IT" altLang="it-IT" sz="2000">
              <a:latin typeface="+mj-lt"/>
            </a:endParaRPr>
          </a:p>
          <a:p>
            <a:pPr algn="just" eaLnBrk="1" hangingPunct="1">
              <a:lnSpc>
                <a:spcPct val="80000"/>
              </a:lnSpc>
              <a:buClr>
                <a:srgbClr val="FF3300"/>
              </a:buClr>
              <a:buFont typeface="Wingdings" panose="05000000000000000000" pitchFamily="2" charset="2"/>
              <a:buChar char="Ø"/>
              <a:defRPr/>
            </a:pPr>
            <a:r>
              <a:rPr lang="it-IT" altLang="it-IT" sz="2000">
                <a:latin typeface="+mj-lt"/>
              </a:rPr>
              <a:t>Suggerite, più o meno direttamente, dai nostri sensi;</a:t>
            </a:r>
          </a:p>
          <a:p>
            <a:pPr algn="just" eaLnBrk="1" hangingPunct="1">
              <a:lnSpc>
                <a:spcPct val="80000"/>
              </a:lnSpc>
              <a:buClr>
                <a:srgbClr val="FF3300"/>
              </a:buClr>
              <a:buFont typeface="Wingdings" panose="05000000000000000000" pitchFamily="2" charset="2"/>
              <a:buChar char="Ø"/>
              <a:defRPr/>
            </a:pPr>
            <a:endParaRPr lang="it-IT" altLang="it-IT" sz="2000">
              <a:latin typeface="+mj-lt"/>
            </a:endParaRPr>
          </a:p>
          <a:p>
            <a:pPr algn="just" eaLnBrk="1" hangingPunct="1">
              <a:lnSpc>
                <a:spcPct val="80000"/>
              </a:lnSpc>
              <a:buClr>
                <a:srgbClr val="FF3300"/>
              </a:buClr>
              <a:buFont typeface="Wingdings" panose="05000000000000000000" pitchFamily="2" charset="2"/>
              <a:buChar char="Ø"/>
              <a:defRPr/>
            </a:pPr>
            <a:r>
              <a:rPr lang="it-IT" altLang="it-IT" sz="2000">
                <a:latin typeface="+mj-lt"/>
              </a:rPr>
              <a:t>Quantità misurabili</a:t>
            </a:r>
          </a:p>
        </p:txBody>
      </p:sp>
      <p:sp>
        <p:nvSpPr>
          <p:cNvPr id="15365" name="Rectangle 6">
            <a:extLst>
              <a:ext uri="{FF2B5EF4-FFF2-40B4-BE49-F238E27FC236}">
                <a16:creationId xmlns:a16="http://schemas.microsoft.com/office/drawing/2014/main" id="{4034AAE3-730D-44D3-8B5D-F1BAB1BB6F71}"/>
              </a:ext>
            </a:extLst>
          </p:cNvPr>
          <p:cNvSpPr>
            <a:spLocks noChangeArrowheads="1"/>
          </p:cNvSpPr>
          <p:nvPr/>
        </p:nvSpPr>
        <p:spPr bwMode="auto">
          <a:xfrm>
            <a:off x="612775" y="5084763"/>
            <a:ext cx="7850188" cy="9588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buFontTx/>
              <a:buNone/>
              <a:defRPr/>
            </a:pPr>
            <a:r>
              <a:rPr lang="it-IT" altLang="it-IT" sz="2000">
                <a:latin typeface="+mj-lt"/>
              </a:rPr>
              <a:t>Descrizione macroscopica di un sistema </a:t>
            </a:r>
          </a:p>
          <a:p>
            <a:pPr algn="ctr" eaLnBrk="1" hangingPunct="1">
              <a:lnSpc>
                <a:spcPct val="150000"/>
              </a:lnSpc>
              <a:spcBef>
                <a:spcPct val="0"/>
              </a:spcBef>
              <a:buFontTx/>
              <a:buNone/>
              <a:defRPr/>
            </a:pPr>
            <a:r>
              <a:rPr lang="it-IT" altLang="it-IT" sz="2000">
                <a:latin typeface="+mj-lt"/>
              </a:rPr>
              <a:t>specificazione di poche proprietà fondamentali misurabili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1">
            <a:extLst>
              <a:ext uri="{FF2B5EF4-FFF2-40B4-BE49-F238E27FC236}">
                <a16:creationId xmlns:a16="http://schemas.microsoft.com/office/drawing/2014/main" id="{7189E074-AC88-4BAA-872E-D697A291FB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41300"/>
            <a:ext cx="57150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1">
            <a:extLst>
              <a:ext uri="{FF2B5EF4-FFF2-40B4-BE49-F238E27FC236}">
                <a16:creationId xmlns:a16="http://schemas.microsoft.com/office/drawing/2014/main" id="{CE38D8B5-DE96-49BF-A045-DE95D01E7A77}"/>
              </a:ext>
            </a:extLst>
          </p:cNvPr>
          <p:cNvSpPr txBox="1">
            <a:spLocks noChangeArrowheads="1"/>
          </p:cNvSpPr>
          <p:nvPr/>
        </p:nvSpPr>
        <p:spPr bwMode="auto">
          <a:xfrm>
            <a:off x="179388" y="6510338"/>
            <a:ext cx="6753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 Atkins, J. De Paula, Elementi di Chimica Fisica, quarta edizione italiana, Zanichelli editore 2018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numero diapositiva 3">
            <a:extLst>
              <a:ext uri="{FF2B5EF4-FFF2-40B4-BE49-F238E27FC236}">
                <a16:creationId xmlns:a16="http://schemas.microsoft.com/office/drawing/2014/main" id="{6D273515-42F9-4262-BA6B-2F78FC88F0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CCFEE0-4837-4917-846A-D107DE6E5E3E}" type="slidenum">
              <a:rPr lang="it-IT" altLang="it-IT" sz="1400" smtClean="0"/>
              <a:pPr>
                <a:spcBef>
                  <a:spcPct val="0"/>
                </a:spcBef>
                <a:buFontTx/>
                <a:buNone/>
              </a:pPr>
              <a:t>15</a:t>
            </a:fld>
            <a:endParaRPr lang="it-IT" altLang="it-IT" sz="1400"/>
          </a:p>
        </p:txBody>
      </p:sp>
      <p:sp>
        <p:nvSpPr>
          <p:cNvPr id="16387" name="Rectangle 4">
            <a:extLst>
              <a:ext uri="{FF2B5EF4-FFF2-40B4-BE49-F238E27FC236}">
                <a16:creationId xmlns:a16="http://schemas.microsoft.com/office/drawing/2014/main" id="{19F9ABC3-5B51-4D45-B751-79287C4A81AB}"/>
              </a:ext>
            </a:extLst>
          </p:cNvPr>
          <p:cNvSpPr>
            <a:spLocks noChangeArrowheads="1"/>
          </p:cNvSpPr>
          <p:nvPr/>
        </p:nvSpPr>
        <p:spPr bwMode="auto">
          <a:xfrm>
            <a:off x="4479925" y="-184150"/>
            <a:ext cx="184150" cy="368300"/>
          </a:xfrm>
          <a:prstGeom prst="rect">
            <a:avLst/>
          </a:prstGeom>
          <a:noFill/>
          <a:ln>
            <a:noFill/>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1800">
              <a:latin typeface="+mj-lt"/>
            </a:endParaRPr>
          </a:p>
        </p:txBody>
      </p:sp>
      <p:sp>
        <p:nvSpPr>
          <p:cNvPr id="16388" name="Rectangle 2">
            <a:extLst>
              <a:ext uri="{FF2B5EF4-FFF2-40B4-BE49-F238E27FC236}">
                <a16:creationId xmlns:a16="http://schemas.microsoft.com/office/drawing/2014/main" id="{EBEB52AE-1379-4A66-B4A0-4FF6AEC227A7}"/>
              </a:ext>
            </a:extLst>
          </p:cNvPr>
          <p:cNvSpPr>
            <a:spLocks noChangeArrowheads="1"/>
          </p:cNvSpPr>
          <p:nvPr/>
        </p:nvSpPr>
        <p:spPr bwMode="auto">
          <a:xfrm>
            <a:off x="539750" y="476250"/>
            <a:ext cx="8208963" cy="1692275"/>
          </a:xfrm>
          <a:prstGeom prst="rect">
            <a:avLst/>
          </a:prstGeom>
          <a:noFill/>
          <a:ln>
            <a:noFill/>
          </a:ln>
        </p:spPr>
        <p:txBody>
          <a:bodyP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400" u="sng" dirty="0">
                <a:latin typeface="+mj-lt"/>
                <a:cs typeface="Times New Roman" panose="02020603050405020304" pitchFamily="18" charset="0"/>
              </a:rPr>
              <a:t>PUNTO DI VISTA MICROSCOPICO:</a:t>
            </a:r>
            <a:endParaRPr lang="it-IT" altLang="it-IT" sz="2400" dirty="0">
              <a:latin typeface="+mj-lt"/>
              <a:cs typeface="Times New Roman" panose="02020603050405020304" pitchFamily="18" charset="0"/>
            </a:endParaRPr>
          </a:p>
          <a:p>
            <a:pPr algn="ctr">
              <a:spcBef>
                <a:spcPct val="0"/>
              </a:spcBef>
              <a:buFontTx/>
              <a:buNone/>
              <a:defRPr/>
            </a:pPr>
            <a:endParaRPr lang="it-IT" altLang="it-IT" sz="2000" dirty="0">
              <a:latin typeface="+mj-lt"/>
              <a:cs typeface="Times New Roman" panose="02020603050405020304" pitchFamily="18" charset="0"/>
            </a:endParaRPr>
          </a:p>
          <a:p>
            <a:pPr algn="ctr">
              <a:spcBef>
                <a:spcPct val="0"/>
              </a:spcBef>
              <a:buFontTx/>
              <a:buNone/>
              <a:defRPr/>
            </a:pPr>
            <a:r>
              <a:rPr lang="it-IT" altLang="it-IT" sz="2000" dirty="0">
                <a:latin typeface="+mj-lt"/>
                <a:cs typeface="Times New Roman" panose="02020603050405020304" pitchFamily="18" charset="0"/>
              </a:rPr>
              <a:t> </a:t>
            </a:r>
          </a:p>
          <a:p>
            <a:pPr algn="just">
              <a:lnSpc>
                <a:spcPct val="150000"/>
              </a:lnSpc>
              <a:spcBef>
                <a:spcPct val="0"/>
              </a:spcBef>
              <a:buFontTx/>
              <a:buNone/>
              <a:defRPr/>
            </a:pPr>
            <a:endParaRPr lang="it-IT" altLang="it-IT" sz="2000" dirty="0">
              <a:latin typeface="+mj-lt"/>
              <a:cs typeface="Times New Roman" panose="02020603050405020304" pitchFamily="18" charset="0"/>
            </a:endParaRPr>
          </a:p>
          <a:p>
            <a:pPr algn="ctr">
              <a:lnSpc>
                <a:spcPct val="50000"/>
              </a:lnSpc>
              <a:spcBef>
                <a:spcPct val="0"/>
              </a:spcBef>
              <a:buFontTx/>
              <a:buNone/>
              <a:defRPr/>
            </a:pPr>
            <a:endParaRPr lang="it-IT" altLang="it-IT" sz="2000" dirty="0">
              <a:latin typeface="+mj-lt"/>
            </a:endParaRPr>
          </a:p>
        </p:txBody>
      </p:sp>
      <p:sp>
        <p:nvSpPr>
          <p:cNvPr id="6" name="Rectangle 4">
            <a:extLst>
              <a:ext uri="{FF2B5EF4-FFF2-40B4-BE49-F238E27FC236}">
                <a16:creationId xmlns:a16="http://schemas.microsoft.com/office/drawing/2014/main" id="{F844DAF1-C887-42E8-8348-15140DE846CC}"/>
              </a:ext>
            </a:extLst>
          </p:cNvPr>
          <p:cNvSpPr>
            <a:spLocks noChangeArrowheads="1"/>
          </p:cNvSpPr>
          <p:nvPr/>
        </p:nvSpPr>
        <p:spPr bwMode="auto">
          <a:xfrm>
            <a:off x="379413" y="1484313"/>
            <a:ext cx="8569325" cy="46640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2200" dirty="0">
                <a:latin typeface="+mj-lt"/>
              </a:rPr>
              <a:t>Descrizione microscopica:</a:t>
            </a:r>
          </a:p>
          <a:p>
            <a:pPr eaLnBrk="1" hangingPunct="1">
              <a:spcBef>
                <a:spcPct val="0"/>
              </a:spcBef>
              <a:buFontTx/>
              <a:buNone/>
              <a:defRPr/>
            </a:pPr>
            <a:endParaRPr lang="it-IT" altLang="it-IT" sz="2200" dirty="0">
              <a:latin typeface="+mj-lt"/>
            </a:endParaRPr>
          </a:p>
          <a:p>
            <a:pPr eaLnBrk="1" hangingPunct="1">
              <a:spcBef>
                <a:spcPct val="0"/>
              </a:spcBef>
              <a:buClr>
                <a:srgbClr val="FF3300"/>
              </a:buClr>
              <a:buFont typeface="Wingdings" panose="05000000000000000000" pitchFamily="2" charset="2"/>
              <a:buChar char="Ø"/>
              <a:defRPr/>
            </a:pPr>
            <a:r>
              <a:rPr lang="it-IT" altLang="it-IT" sz="2200" dirty="0">
                <a:latin typeface="+mj-lt"/>
              </a:rPr>
              <a:t>  ipotesi sulla struttura della materia</a:t>
            </a:r>
          </a:p>
          <a:p>
            <a:pPr eaLnBrk="1" hangingPunct="1">
              <a:spcBef>
                <a:spcPct val="0"/>
              </a:spcBef>
              <a:buClr>
                <a:srgbClr val="FF3300"/>
              </a:buClr>
              <a:buFont typeface="Wingdings" panose="05000000000000000000" pitchFamily="2" charset="2"/>
              <a:buNone/>
              <a:defRPr/>
            </a:pPr>
            <a:r>
              <a:rPr lang="it-IT" altLang="it-IT" sz="2200" dirty="0">
                <a:latin typeface="+mj-lt"/>
              </a:rPr>
              <a:t>     (esistono atomi e molecole, etc.);</a:t>
            </a:r>
          </a:p>
          <a:p>
            <a:pPr eaLnBrk="1" hangingPunct="1">
              <a:lnSpc>
                <a:spcPct val="50000"/>
              </a:lnSpc>
              <a:spcBef>
                <a:spcPct val="0"/>
              </a:spcBef>
              <a:buClr>
                <a:srgbClr val="FF3300"/>
              </a:buClr>
              <a:buFont typeface="Wingdings" panose="05000000000000000000" pitchFamily="2" charset="2"/>
              <a:buNone/>
              <a:defRPr/>
            </a:pPr>
            <a:endParaRPr lang="it-IT" altLang="it-IT" sz="2200" dirty="0">
              <a:latin typeface="+mj-lt"/>
            </a:endParaRPr>
          </a:p>
          <a:p>
            <a:pPr eaLnBrk="1" hangingPunct="1">
              <a:spcBef>
                <a:spcPct val="0"/>
              </a:spcBef>
              <a:buClr>
                <a:srgbClr val="FF3300"/>
              </a:buClr>
              <a:buFont typeface="Wingdings" panose="05000000000000000000" pitchFamily="2" charset="2"/>
              <a:buChar char="Ø"/>
              <a:defRPr/>
            </a:pPr>
            <a:r>
              <a:rPr lang="it-IT" altLang="it-IT" sz="2200" dirty="0">
                <a:latin typeface="+mj-lt"/>
              </a:rPr>
              <a:t>  Occorre specificare molte quantità;</a:t>
            </a:r>
          </a:p>
          <a:p>
            <a:pPr eaLnBrk="1" hangingPunct="1">
              <a:lnSpc>
                <a:spcPct val="50000"/>
              </a:lnSpc>
              <a:spcBef>
                <a:spcPct val="0"/>
              </a:spcBef>
              <a:buClr>
                <a:srgbClr val="FF3300"/>
              </a:buClr>
              <a:buFont typeface="Wingdings" panose="05000000000000000000" pitchFamily="2" charset="2"/>
              <a:buChar char="Ø"/>
              <a:defRPr/>
            </a:pPr>
            <a:endParaRPr lang="it-IT" altLang="it-IT" sz="2200" dirty="0">
              <a:latin typeface="+mj-lt"/>
            </a:endParaRPr>
          </a:p>
          <a:p>
            <a:pPr eaLnBrk="1" hangingPunct="1">
              <a:spcBef>
                <a:spcPct val="0"/>
              </a:spcBef>
              <a:buClr>
                <a:srgbClr val="FF3300"/>
              </a:buClr>
              <a:buFont typeface="Wingdings" panose="05000000000000000000" pitchFamily="2" charset="2"/>
              <a:buChar char="Ø"/>
              <a:defRPr/>
            </a:pPr>
            <a:r>
              <a:rPr lang="it-IT" altLang="it-IT" sz="2200" dirty="0">
                <a:latin typeface="+mj-lt"/>
              </a:rPr>
              <a:t>  Quantità specificate non suggerite dai sensi;</a:t>
            </a:r>
          </a:p>
          <a:p>
            <a:pPr eaLnBrk="1" hangingPunct="1">
              <a:lnSpc>
                <a:spcPct val="50000"/>
              </a:lnSpc>
              <a:spcBef>
                <a:spcPct val="0"/>
              </a:spcBef>
              <a:buClr>
                <a:srgbClr val="FF3300"/>
              </a:buClr>
              <a:buFont typeface="Wingdings" panose="05000000000000000000" pitchFamily="2" charset="2"/>
              <a:buChar char="Ø"/>
              <a:defRPr/>
            </a:pPr>
            <a:endParaRPr lang="it-IT" altLang="it-IT" sz="2200" dirty="0">
              <a:latin typeface="+mj-lt"/>
            </a:endParaRPr>
          </a:p>
          <a:p>
            <a:pPr eaLnBrk="1" hangingPunct="1">
              <a:spcBef>
                <a:spcPct val="0"/>
              </a:spcBef>
              <a:buClr>
                <a:srgbClr val="FF3300"/>
              </a:buClr>
              <a:buFont typeface="Wingdings" panose="05000000000000000000" pitchFamily="2" charset="2"/>
              <a:buChar char="Ø"/>
              <a:defRPr/>
            </a:pPr>
            <a:r>
              <a:rPr lang="it-IT" altLang="it-IT" sz="2200" dirty="0">
                <a:latin typeface="+mj-lt"/>
              </a:rPr>
              <a:t>   Non direttamente misurabili.</a:t>
            </a:r>
          </a:p>
          <a:p>
            <a:pPr eaLnBrk="1" hangingPunct="1">
              <a:spcBef>
                <a:spcPct val="0"/>
              </a:spcBef>
              <a:buClr>
                <a:srgbClr val="FF3300"/>
              </a:buClr>
              <a:buFont typeface="Wingdings" panose="05000000000000000000" pitchFamily="2" charset="2"/>
              <a:buChar char="Ø"/>
              <a:defRPr/>
            </a:pPr>
            <a:endParaRPr lang="it-IT" altLang="it-IT" sz="2200" dirty="0">
              <a:latin typeface="+mj-lt"/>
            </a:endParaRPr>
          </a:p>
          <a:p>
            <a:pPr eaLnBrk="1" hangingPunct="1">
              <a:spcBef>
                <a:spcPct val="0"/>
              </a:spcBef>
              <a:buClr>
                <a:srgbClr val="FF3300"/>
              </a:buClr>
              <a:buFontTx/>
              <a:buNone/>
              <a:defRPr/>
            </a:pPr>
            <a:endParaRPr lang="it-IT" altLang="it-IT" sz="2200" dirty="0">
              <a:latin typeface="+mj-lt"/>
            </a:endParaRPr>
          </a:p>
          <a:p>
            <a:pPr eaLnBrk="1" hangingPunct="1">
              <a:spcBef>
                <a:spcPct val="0"/>
              </a:spcBef>
              <a:buClr>
                <a:srgbClr val="FF3300"/>
              </a:buClr>
              <a:buFontTx/>
              <a:buNone/>
              <a:defRPr/>
            </a:pPr>
            <a:r>
              <a:rPr lang="it-IT" altLang="it-IT" sz="2200" dirty="0">
                <a:latin typeface="+mj-lt"/>
              </a:rPr>
              <a:t>In chimica, a seconda della natura del problema che si affronta, si adotta l’uno o l’altro dei due punti di vista.</a:t>
            </a:r>
          </a:p>
          <a:p>
            <a:pPr eaLnBrk="1" hangingPunct="1">
              <a:spcBef>
                <a:spcPct val="0"/>
              </a:spcBef>
              <a:buClr>
                <a:srgbClr val="FF3300"/>
              </a:buClr>
              <a:buFontTx/>
              <a:buNone/>
              <a:defRPr/>
            </a:pPr>
            <a:endParaRPr lang="it-IT" altLang="it-IT" sz="2200"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numero diapositiva 3">
            <a:extLst>
              <a:ext uri="{FF2B5EF4-FFF2-40B4-BE49-F238E27FC236}">
                <a16:creationId xmlns:a16="http://schemas.microsoft.com/office/drawing/2014/main" id="{05D4608D-59B6-4B90-A953-A3C732BD7C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28786F-7C21-4E09-AEBE-DE44778CE559}" type="slidenum">
              <a:rPr lang="it-IT" altLang="it-IT" sz="1400" smtClean="0"/>
              <a:pPr>
                <a:spcBef>
                  <a:spcPct val="0"/>
                </a:spcBef>
                <a:buFontTx/>
                <a:buNone/>
              </a:pPr>
              <a:t>16</a:t>
            </a:fld>
            <a:endParaRPr lang="it-IT" altLang="it-IT" sz="1400"/>
          </a:p>
        </p:txBody>
      </p:sp>
      <p:sp>
        <p:nvSpPr>
          <p:cNvPr id="16387" name="Rectangle 4">
            <a:extLst>
              <a:ext uri="{FF2B5EF4-FFF2-40B4-BE49-F238E27FC236}">
                <a16:creationId xmlns:a16="http://schemas.microsoft.com/office/drawing/2014/main" id="{0625E451-BF4C-438B-A7F0-0FE1B9AD659B}"/>
              </a:ext>
            </a:extLst>
          </p:cNvPr>
          <p:cNvSpPr>
            <a:spLocks noChangeArrowheads="1"/>
          </p:cNvSpPr>
          <p:nvPr/>
        </p:nvSpPr>
        <p:spPr bwMode="auto">
          <a:xfrm>
            <a:off x="4479925" y="-184150"/>
            <a:ext cx="184150" cy="368300"/>
          </a:xfrm>
          <a:prstGeom prst="rect">
            <a:avLst/>
          </a:prstGeom>
          <a:noFill/>
          <a:ln>
            <a:noFill/>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1800">
              <a:latin typeface="+mj-lt"/>
            </a:endParaRPr>
          </a:p>
        </p:txBody>
      </p:sp>
      <p:sp>
        <p:nvSpPr>
          <p:cNvPr id="16388" name="Rectangle 2">
            <a:extLst>
              <a:ext uri="{FF2B5EF4-FFF2-40B4-BE49-F238E27FC236}">
                <a16:creationId xmlns:a16="http://schemas.microsoft.com/office/drawing/2014/main" id="{F6CE8ADD-1366-42B9-8F07-C38EC1169FF0}"/>
              </a:ext>
            </a:extLst>
          </p:cNvPr>
          <p:cNvSpPr>
            <a:spLocks noChangeArrowheads="1"/>
          </p:cNvSpPr>
          <p:nvPr/>
        </p:nvSpPr>
        <p:spPr bwMode="auto">
          <a:xfrm>
            <a:off x="539750" y="476250"/>
            <a:ext cx="8208963" cy="5405438"/>
          </a:xfrm>
          <a:prstGeom prst="rect">
            <a:avLst/>
          </a:prstGeom>
          <a:noFill/>
          <a:ln>
            <a:noFill/>
          </a:ln>
        </p:spPr>
        <p:txBody>
          <a:bodyP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400" dirty="0">
                <a:latin typeface="+mj-lt"/>
                <a:cs typeface="Times New Roman" panose="02020603050405020304" pitchFamily="18" charset="0"/>
              </a:rPr>
              <a:t>Approccio microscopico: termodinamica statistica</a:t>
            </a:r>
          </a:p>
          <a:p>
            <a:pPr algn="ctr">
              <a:spcBef>
                <a:spcPct val="0"/>
              </a:spcBef>
              <a:buFontTx/>
              <a:buNone/>
              <a:defRPr/>
            </a:pPr>
            <a:endParaRPr lang="it-IT" altLang="it-IT" sz="2000" dirty="0">
              <a:latin typeface="+mj-lt"/>
              <a:cs typeface="Times New Roman" panose="02020603050405020304" pitchFamily="18" charset="0"/>
            </a:endParaRPr>
          </a:p>
          <a:p>
            <a:pPr algn="ctr">
              <a:spcBef>
                <a:spcPct val="0"/>
              </a:spcBef>
              <a:buFontTx/>
              <a:buNone/>
              <a:defRPr/>
            </a:pPr>
            <a:r>
              <a:rPr lang="it-IT" altLang="it-IT" sz="2000" dirty="0">
                <a:latin typeface="+mj-lt"/>
                <a:cs typeface="Times New Roman" panose="02020603050405020304" pitchFamily="18" charset="0"/>
              </a:rPr>
              <a:t> </a:t>
            </a:r>
          </a:p>
          <a:p>
            <a:pPr algn="just">
              <a:lnSpc>
                <a:spcPct val="150000"/>
              </a:lnSpc>
              <a:spcBef>
                <a:spcPct val="0"/>
              </a:spcBef>
              <a:buFontTx/>
              <a:buNone/>
              <a:defRPr/>
            </a:pPr>
            <a:r>
              <a:rPr lang="it-IT" altLang="it-IT" sz="2000" dirty="0">
                <a:latin typeface="+mj-lt"/>
                <a:cs typeface="Times New Roman" panose="02020603050405020304" pitchFamily="18" charset="0"/>
              </a:rPr>
              <a:t>Ipotesi sulla struttura del sistema</a:t>
            </a:r>
          </a:p>
          <a:p>
            <a:pPr algn="just">
              <a:lnSpc>
                <a:spcPct val="150000"/>
              </a:lnSpc>
              <a:spcBef>
                <a:spcPct val="0"/>
              </a:spcBef>
              <a:buFontTx/>
              <a:buNone/>
              <a:defRPr/>
            </a:pPr>
            <a:r>
              <a:rPr lang="it-IT" altLang="it-IT" sz="2000" u="sng" dirty="0">
                <a:latin typeface="+mj-lt"/>
                <a:cs typeface="Times New Roman" panose="02020603050405020304" pitchFamily="18" charset="0"/>
              </a:rPr>
              <a:t>gran numero di entità</a:t>
            </a:r>
            <a:r>
              <a:rPr lang="it-IT" altLang="it-IT" sz="2000" dirty="0">
                <a:latin typeface="+mj-lt"/>
                <a:cs typeface="Times New Roman" panose="02020603050405020304" pitchFamily="18" charset="0"/>
              </a:rPr>
              <a:t>: atomi, molecole</a:t>
            </a:r>
          </a:p>
          <a:p>
            <a:pPr algn="just">
              <a:lnSpc>
                <a:spcPct val="150000"/>
              </a:lnSpc>
              <a:spcBef>
                <a:spcPct val="0"/>
              </a:spcBef>
              <a:buFontTx/>
              <a:buNone/>
              <a:defRPr/>
            </a:pPr>
            <a:r>
              <a:rPr lang="it-IT" altLang="it-IT" sz="2000" dirty="0">
                <a:latin typeface="+mj-lt"/>
                <a:cs typeface="Times New Roman" panose="02020603050405020304" pitchFamily="18" charset="0"/>
              </a:rPr>
              <a:t>Interazioni fra entità</a:t>
            </a:r>
          </a:p>
          <a:p>
            <a:pPr algn="just">
              <a:lnSpc>
                <a:spcPct val="150000"/>
              </a:lnSpc>
              <a:spcBef>
                <a:spcPct val="0"/>
              </a:spcBef>
              <a:buFontTx/>
              <a:buNone/>
              <a:defRPr/>
            </a:pPr>
            <a:r>
              <a:rPr lang="it-IT" altLang="it-IT" sz="2000" dirty="0">
                <a:latin typeface="+mj-lt"/>
                <a:cs typeface="Times New Roman" panose="02020603050405020304" pitchFamily="18" charset="0"/>
              </a:rPr>
              <a:t>Distribuzione in possibili livelli di E </a:t>
            </a:r>
          </a:p>
          <a:p>
            <a:pPr algn="just">
              <a:lnSpc>
                <a:spcPct val="150000"/>
              </a:lnSpc>
              <a:spcBef>
                <a:spcPct val="0"/>
              </a:spcBef>
              <a:buFontTx/>
              <a:buNone/>
              <a:defRPr/>
            </a:pPr>
            <a:endParaRPr lang="it-IT" altLang="it-IT" sz="2000" dirty="0">
              <a:latin typeface="+mj-lt"/>
              <a:cs typeface="Times New Roman" panose="02020603050405020304" pitchFamily="18" charset="0"/>
            </a:endParaRPr>
          </a:p>
          <a:p>
            <a:pPr algn="just">
              <a:lnSpc>
                <a:spcPct val="150000"/>
              </a:lnSpc>
              <a:spcBef>
                <a:spcPct val="0"/>
              </a:spcBef>
              <a:buFontTx/>
              <a:buNone/>
              <a:defRPr/>
            </a:pPr>
            <a:r>
              <a:rPr lang="it-IT" altLang="it-IT" sz="2000" dirty="0">
                <a:latin typeface="+mj-lt"/>
                <a:cs typeface="Times New Roman" panose="02020603050405020304" pitchFamily="18" charset="0"/>
              </a:rPr>
              <a:t>Popolazione dei livelli</a:t>
            </a:r>
          </a:p>
          <a:p>
            <a:pPr algn="just">
              <a:lnSpc>
                <a:spcPct val="150000"/>
              </a:lnSpc>
              <a:spcBef>
                <a:spcPct val="0"/>
              </a:spcBef>
              <a:buFontTx/>
              <a:buNone/>
              <a:defRPr/>
            </a:pPr>
            <a:r>
              <a:rPr lang="it-IT" altLang="it-IT" sz="2000" dirty="0">
                <a:latin typeface="+mj-lt"/>
                <a:cs typeface="Times New Roman" panose="02020603050405020304" pitchFamily="18" charset="0"/>
              </a:rPr>
              <a:t>Probabilità</a:t>
            </a:r>
          </a:p>
          <a:p>
            <a:pPr>
              <a:lnSpc>
                <a:spcPct val="150000"/>
              </a:lnSpc>
              <a:spcBef>
                <a:spcPct val="0"/>
              </a:spcBef>
              <a:buFontTx/>
              <a:buNone/>
              <a:defRPr/>
            </a:pPr>
            <a:r>
              <a:rPr lang="it-IT" altLang="it-IT" sz="2000" dirty="0">
                <a:latin typeface="+mj-lt"/>
                <a:cs typeface="Times New Roman" panose="02020603050405020304" pitchFamily="18" charset="0"/>
              </a:rPr>
              <a:t>Stato di equilibrio: a più alta </a:t>
            </a:r>
            <a:r>
              <a:rPr lang="it-IT" altLang="it-IT" sz="2000" b="1" dirty="0">
                <a:latin typeface="+mj-lt"/>
                <a:cs typeface="Times New Roman" panose="02020603050405020304" pitchFamily="18" charset="0"/>
              </a:rPr>
              <a:t>probabilità.</a:t>
            </a:r>
          </a:p>
          <a:p>
            <a:pPr algn="just">
              <a:lnSpc>
                <a:spcPct val="150000"/>
              </a:lnSpc>
              <a:spcBef>
                <a:spcPct val="0"/>
              </a:spcBef>
              <a:buFontTx/>
              <a:buNone/>
              <a:defRPr/>
            </a:pPr>
            <a:endParaRPr lang="it-IT" altLang="it-IT" sz="2000" dirty="0">
              <a:latin typeface="+mj-lt"/>
              <a:cs typeface="Times New Roman" panose="02020603050405020304" pitchFamily="18" charset="0"/>
            </a:endParaRPr>
          </a:p>
          <a:p>
            <a:pPr algn="ctr">
              <a:lnSpc>
                <a:spcPct val="50000"/>
              </a:lnSpc>
              <a:spcBef>
                <a:spcPct val="0"/>
              </a:spcBef>
              <a:buFontTx/>
              <a:buNone/>
              <a:defRPr/>
            </a:pPr>
            <a:endParaRPr lang="it-IT" altLang="it-IT" sz="2000" dirty="0">
              <a:latin typeface="+mj-lt"/>
            </a:endParaRPr>
          </a:p>
        </p:txBody>
      </p:sp>
      <p:graphicFrame>
        <p:nvGraphicFramePr>
          <p:cNvPr id="20485" name="Object 3">
            <a:extLst>
              <a:ext uri="{FF2B5EF4-FFF2-40B4-BE49-F238E27FC236}">
                <a16:creationId xmlns:a16="http://schemas.microsoft.com/office/drawing/2014/main" id="{A0C5B48F-85C4-4E4A-85D3-E3954E786C24}"/>
              </a:ext>
            </a:extLst>
          </p:cNvPr>
          <p:cNvGraphicFramePr>
            <a:graphicFrameLocks noChangeAspect="1"/>
          </p:cNvGraphicFramePr>
          <p:nvPr/>
        </p:nvGraphicFramePr>
        <p:xfrm>
          <a:off x="5651500" y="2852738"/>
          <a:ext cx="1512888" cy="635000"/>
        </p:xfrm>
        <a:graphic>
          <a:graphicData uri="http://schemas.openxmlformats.org/presentationml/2006/ole">
            <mc:AlternateContent xmlns:mc="http://schemas.openxmlformats.org/markup-compatibility/2006">
              <mc:Choice xmlns:v="urn:schemas-microsoft-com:vml" Requires="v">
                <p:oleObj name="Equation" r:id="rId2" imgW="571252" imgH="215806" progId="Equation.3">
                  <p:embed/>
                </p:oleObj>
              </mc:Choice>
              <mc:Fallback>
                <p:oleObj name="Equation" r:id="rId2" imgW="571252" imgH="215806"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852738"/>
                        <a:ext cx="151288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1">
            <a:extLst>
              <a:ext uri="{FF2B5EF4-FFF2-40B4-BE49-F238E27FC236}">
                <a16:creationId xmlns:a16="http://schemas.microsoft.com/office/drawing/2014/main" id="{51A98886-CE23-428A-BE64-898363FDF7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431800"/>
            <a:ext cx="89281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3">
            <a:extLst>
              <a:ext uri="{FF2B5EF4-FFF2-40B4-BE49-F238E27FC236}">
                <a16:creationId xmlns:a16="http://schemas.microsoft.com/office/drawing/2014/main" id="{C63ED753-5736-4733-B5D4-6CDA4311CC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86FE77C-26E9-488A-8804-1105F5A6BDA8}" type="slidenum">
              <a:rPr lang="it-IT" altLang="it-IT" sz="1400" smtClean="0"/>
              <a:pPr>
                <a:spcBef>
                  <a:spcPct val="0"/>
                </a:spcBef>
                <a:buFontTx/>
                <a:buNone/>
              </a:pPr>
              <a:t>18</a:t>
            </a:fld>
            <a:endParaRPr lang="it-IT" altLang="it-IT" sz="1400"/>
          </a:p>
        </p:txBody>
      </p:sp>
      <p:sp>
        <p:nvSpPr>
          <p:cNvPr id="18435" name="Rectangle 2">
            <a:extLst>
              <a:ext uri="{FF2B5EF4-FFF2-40B4-BE49-F238E27FC236}">
                <a16:creationId xmlns:a16="http://schemas.microsoft.com/office/drawing/2014/main" id="{674518FE-7072-4EF6-B325-F2BDFB0F1F4D}"/>
              </a:ext>
            </a:extLst>
          </p:cNvPr>
          <p:cNvSpPr>
            <a:spLocks noChangeArrowheads="1"/>
          </p:cNvSpPr>
          <p:nvPr/>
        </p:nvSpPr>
        <p:spPr bwMode="auto">
          <a:xfrm>
            <a:off x="304800" y="404813"/>
            <a:ext cx="8491538" cy="5032375"/>
          </a:xfrm>
          <a:prstGeom prst="rect">
            <a:avLst/>
          </a:prstGeom>
          <a:noFill/>
          <a:ln>
            <a:noFill/>
          </a:ln>
        </p:spPr>
        <p:txBody>
          <a:bodyPr>
            <a:spAutoFit/>
          </a:bodyPr>
          <a:lstStyle>
            <a:lvl1pPr>
              <a:spcBef>
                <a:spcPct val="20000"/>
              </a:spcBef>
              <a:buChar char="•"/>
              <a:tabLst>
                <a:tab pos="228600" algn="l"/>
              </a:tabLst>
              <a:defRPr sz="3200">
                <a:solidFill>
                  <a:schemeClr val="tx1"/>
                </a:solidFill>
                <a:latin typeface="Arial" panose="020B0604020202020204" pitchFamily="34" charset="0"/>
              </a:defRPr>
            </a:lvl1pPr>
            <a:lvl2pPr marL="742950" indent="-285750">
              <a:spcBef>
                <a:spcPct val="20000"/>
              </a:spcBef>
              <a:buChar char="–"/>
              <a:tabLst>
                <a:tab pos="228600" algn="l"/>
              </a:tabLst>
              <a:defRPr sz="2800">
                <a:solidFill>
                  <a:schemeClr val="tx1"/>
                </a:solidFill>
                <a:latin typeface="Arial" panose="020B0604020202020204" pitchFamily="34" charset="0"/>
              </a:defRPr>
            </a:lvl2pPr>
            <a:lvl3pPr marL="1143000" indent="-228600">
              <a:spcBef>
                <a:spcPct val="20000"/>
              </a:spcBef>
              <a:buChar char="•"/>
              <a:tabLst>
                <a:tab pos="228600" algn="l"/>
              </a:tabLst>
              <a:defRPr sz="2400">
                <a:solidFill>
                  <a:schemeClr val="tx1"/>
                </a:solidFill>
                <a:latin typeface="Arial" panose="020B0604020202020204" pitchFamily="34" charset="0"/>
              </a:defRPr>
            </a:lvl3pPr>
            <a:lvl4pPr marL="1600200" indent="-228600">
              <a:spcBef>
                <a:spcPct val="20000"/>
              </a:spcBef>
              <a:buChar char="–"/>
              <a:tabLst>
                <a:tab pos="228600" algn="l"/>
              </a:tabLst>
              <a:defRPr sz="2000">
                <a:solidFill>
                  <a:schemeClr val="tx1"/>
                </a:solidFill>
                <a:latin typeface="Arial" panose="020B0604020202020204" pitchFamily="34" charset="0"/>
              </a:defRPr>
            </a:lvl4pPr>
            <a:lvl5pPr marL="2057400" indent="-22860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800" dirty="0">
                <a:latin typeface="+mj-lt"/>
                <a:cs typeface="Times New Roman" panose="02020603050405020304" pitchFamily="18" charset="0"/>
              </a:rPr>
              <a:t>MACROSCOPICO E MICROSCOPICO: </a:t>
            </a:r>
          </a:p>
          <a:p>
            <a:pPr algn="ctr" eaLnBrk="1" hangingPunct="1">
              <a:spcBef>
                <a:spcPct val="0"/>
              </a:spcBef>
              <a:buFontTx/>
              <a:buNone/>
              <a:defRPr/>
            </a:pPr>
            <a:r>
              <a:rPr lang="it-IT" altLang="it-IT" sz="2800" dirty="0">
                <a:latin typeface="+mj-lt"/>
                <a:cs typeface="Times New Roman" panose="02020603050405020304" pitchFamily="18" charset="0"/>
              </a:rPr>
              <a:t>DUE MONDI IN CHIMICA</a:t>
            </a:r>
          </a:p>
          <a:p>
            <a:pPr>
              <a:spcBef>
                <a:spcPct val="0"/>
              </a:spcBef>
              <a:buFontTx/>
              <a:buNone/>
              <a:defRPr/>
            </a:pPr>
            <a:r>
              <a:rPr lang="it-IT" altLang="it-IT" sz="2000" dirty="0">
                <a:latin typeface="+mj-lt"/>
                <a:cs typeface="Times New Roman" panose="02020603050405020304" pitchFamily="18" charset="0"/>
              </a:rPr>
              <a:t> </a:t>
            </a:r>
          </a:p>
          <a:p>
            <a:pPr>
              <a:spcBef>
                <a:spcPct val="0"/>
              </a:spcBef>
              <a:buClr>
                <a:schemeClr val="accent2"/>
              </a:buClr>
              <a:buFont typeface="Wingdings" panose="05000000000000000000" pitchFamily="2" charset="2"/>
              <a:buChar char="v"/>
              <a:defRPr/>
            </a:pPr>
            <a:r>
              <a:rPr lang="it-IT" altLang="it-IT" sz="2000" dirty="0">
                <a:latin typeface="+mj-lt"/>
                <a:cs typeface="Times New Roman" panose="02020603050405020304" pitchFamily="18" charset="0"/>
              </a:rPr>
              <a:t> </a:t>
            </a:r>
            <a:r>
              <a:rPr lang="it-IT" altLang="it-IT" sz="2000" u="sng" dirty="0">
                <a:latin typeface="+mj-lt"/>
                <a:cs typeface="Times New Roman" panose="02020603050405020304" pitchFamily="18" charset="0"/>
              </a:rPr>
              <a:t>Macroscopico</a:t>
            </a:r>
            <a:r>
              <a:rPr lang="it-IT" altLang="it-IT" sz="2000" dirty="0">
                <a:latin typeface="+mj-lt"/>
                <a:cs typeface="Times New Roman" panose="02020603050405020304" pitchFamily="18" charset="0"/>
              </a:rPr>
              <a:t>: </a:t>
            </a:r>
          </a:p>
          <a:p>
            <a:pPr>
              <a:spcBef>
                <a:spcPct val="0"/>
              </a:spcBef>
              <a:buClr>
                <a:schemeClr val="accent2"/>
              </a:buClr>
              <a:buFont typeface="Wingdings" panose="05000000000000000000" pitchFamily="2" charset="2"/>
              <a:buNone/>
              <a:defRPr/>
            </a:pPr>
            <a:r>
              <a:rPr lang="it-IT" altLang="it-IT" sz="2000" dirty="0">
                <a:latin typeface="+mj-lt"/>
                <a:cs typeface="Times New Roman" panose="02020603050405020304" pitchFamily="18" charset="0"/>
              </a:rPr>
              <a:t>	mondo delle dimensioni “ordinarie”: grammi </a:t>
            </a:r>
            <a:r>
              <a:rPr lang="it-IT" altLang="it-IT" sz="2000" dirty="0" err="1">
                <a:latin typeface="+mj-lt"/>
                <a:cs typeface="Times New Roman" panose="02020603050405020304" pitchFamily="18" charset="0"/>
              </a:rPr>
              <a:t>etc</a:t>
            </a:r>
            <a:r>
              <a:rPr lang="it-IT" altLang="it-IT" sz="2000" dirty="0">
                <a:latin typeface="+mj-lt"/>
                <a:cs typeface="Times New Roman" panose="02020603050405020304" pitchFamily="18" charset="0"/>
              </a:rPr>
              <a:t> (mole)</a:t>
            </a:r>
          </a:p>
          <a:p>
            <a:pPr>
              <a:spcBef>
                <a:spcPct val="0"/>
              </a:spcBef>
              <a:buClr>
                <a:schemeClr val="accent2"/>
              </a:buClr>
              <a:buFont typeface="Wingdings" panose="05000000000000000000" pitchFamily="2" charset="2"/>
              <a:buChar char="v"/>
              <a:defRPr/>
            </a:pPr>
            <a:endParaRPr lang="it-IT" altLang="it-IT" sz="2000" dirty="0">
              <a:latin typeface="+mj-lt"/>
              <a:cs typeface="Times New Roman" panose="02020603050405020304" pitchFamily="18" charset="0"/>
            </a:endParaRPr>
          </a:p>
          <a:p>
            <a:pPr>
              <a:lnSpc>
                <a:spcPct val="125000"/>
              </a:lnSpc>
              <a:spcBef>
                <a:spcPct val="0"/>
              </a:spcBef>
              <a:buClr>
                <a:srgbClr val="00CC00"/>
              </a:buClr>
              <a:buFont typeface="Wingdings" panose="05000000000000000000" pitchFamily="2" charset="2"/>
              <a:buChar char="v"/>
              <a:defRPr/>
            </a:pPr>
            <a:r>
              <a:rPr lang="it-IT" altLang="it-IT" sz="2000" dirty="0">
                <a:latin typeface="+mj-lt"/>
                <a:cs typeface="Times New Roman" panose="02020603050405020304" pitchFamily="18" charset="0"/>
              </a:rPr>
              <a:t> </a:t>
            </a:r>
            <a:r>
              <a:rPr lang="it-IT" altLang="it-IT" sz="2000" u="sng" dirty="0">
                <a:latin typeface="+mj-lt"/>
                <a:cs typeface="Times New Roman" panose="02020603050405020304" pitchFamily="18" charset="0"/>
              </a:rPr>
              <a:t>Microscopico</a:t>
            </a:r>
            <a:r>
              <a:rPr lang="it-IT" altLang="it-IT" sz="2000" dirty="0">
                <a:latin typeface="+mj-lt"/>
                <a:cs typeface="Times New Roman" panose="02020603050405020304" pitchFamily="18" charset="0"/>
              </a:rPr>
              <a:t>: </a:t>
            </a:r>
          </a:p>
          <a:p>
            <a:pPr>
              <a:lnSpc>
                <a:spcPct val="125000"/>
              </a:lnSpc>
              <a:spcBef>
                <a:spcPct val="0"/>
              </a:spcBef>
              <a:buClr>
                <a:srgbClr val="00CC00"/>
              </a:buClr>
              <a:buFont typeface="Wingdings" panose="05000000000000000000" pitchFamily="2" charset="2"/>
              <a:buNone/>
              <a:defRPr/>
            </a:pPr>
            <a:r>
              <a:rPr lang="it-IT" altLang="it-IT" sz="2000" dirty="0">
                <a:latin typeface="+mj-lt"/>
                <a:cs typeface="Times New Roman" panose="02020603050405020304" pitchFamily="18" charset="0"/>
              </a:rPr>
              <a:t>   mondo della dimensioni </a:t>
            </a:r>
            <a:r>
              <a:rPr lang="it-IT" altLang="it-IT" sz="2000" dirty="0">
                <a:latin typeface="+mj-lt"/>
              </a:rPr>
              <a:t>“atomico” – “molecolari”</a:t>
            </a:r>
          </a:p>
          <a:p>
            <a:pPr>
              <a:lnSpc>
                <a:spcPct val="125000"/>
              </a:lnSpc>
              <a:spcBef>
                <a:spcPct val="0"/>
              </a:spcBef>
              <a:buClr>
                <a:srgbClr val="00CC00"/>
              </a:buClr>
              <a:buFont typeface="Wingdings" panose="05000000000000000000" pitchFamily="2" charset="2"/>
              <a:buChar char="v"/>
              <a:defRPr/>
            </a:pPr>
            <a:endParaRPr lang="it-IT" altLang="it-IT" sz="2000" dirty="0">
              <a:latin typeface="+mj-lt"/>
            </a:endParaRPr>
          </a:p>
          <a:p>
            <a:pPr>
              <a:lnSpc>
                <a:spcPct val="50000"/>
              </a:lnSpc>
              <a:spcBef>
                <a:spcPct val="0"/>
              </a:spcBef>
              <a:buClr>
                <a:srgbClr val="00CC00"/>
              </a:buClr>
              <a:buSzPct val="150000"/>
              <a:buFont typeface="Wingdings" panose="05000000000000000000" pitchFamily="2" charset="2"/>
              <a:buNone/>
              <a:defRPr/>
            </a:pPr>
            <a:endParaRPr lang="it-IT" altLang="it-IT" sz="2000" u="sng" dirty="0">
              <a:latin typeface="+mj-lt"/>
              <a:cs typeface="Times New Roman" panose="02020603050405020304" pitchFamily="18" charset="0"/>
            </a:endParaRPr>
          </a:p>
          <a:p>
            <a:pPr marL="342900" indent="-342900" algn="just">
              <a:spcBef>
                <a:spcPct val="0"/>
              </a:spcBef>
              <a:buFont typeface="Wingdings" panose="05000000000000000000" pitchFamily="2" charset="2"/>
              <a:buChar char="v"/>
              <a:defRPr/>
            </a:pPr>
            <a:r>
              <a:rPr lang="it-IT" altLang="it-IT" sz="2000" u="sng" dirty="0">
                <a:latin typeface="+mj-lt"/>
                <a:cs typeface="Times New Roman" panose="02020603050405020304" pitchFamily="18" charset="0"/>
              </a:rPr>
              <a:t>mole</a:t>
            </a:r>
            <a:r>
              <a:rPr lang="it-IT" altLang="it-IT" sz="2000" dirty="0">
                <a:latin typeface="+mj-lt"/>
                <a:cs typeface="Times New Roman" panose="02020603050405020304" pitchFamily="18" charset="0"/>
              </a:rPr>
              <a:t>: </a:t>
            </a:r>
          </a:p>
          <a:p>
            <a:pPr algn="just">
              <a:spcBef>
                <a:spcPct val="0"/>
              </a:spcBef>
              <a:buFontTx/>
              <a:buNone/>
              <a:defRPr/>
            </a:pPr>
            <a:r>
              <a:rPr lang="it-IT" altLang="it-IT" sz="2000" dirty="0">
                <a:latin typeface="+mj-lt"/>
                <a:cs typeface="Times New Roman" panose="02020603050405020304" pitchFamily="18" charset="0"/>
              </a:rPr>
              <a:t>	quantità di una sostanza pari al peso molecolare espresso in 	grammi.  </a:t>
            </a:r>
          </a:p>
          <a:p>
            <a:pPr algn="just">
              <a:spcBef>
                <a:spcPct val="0"/>
              </a:spcBef>
              <a:buFontTx/>
              <a:buNone/>
              <a:defRPr/>
            </a:pPr>
            <a:endParaRPr lang="it-IT" altLang="it-IT" sz="2000" dirty="0">
              <a:latin typeface="+mj-lt"/>
              <a:cs typeface="Times New Roman" panose="02020603050405020304" pitchFamily="18" charset="0"/>
            </a:endParaRPr>
          </a:p>
          <a:p>
            <a:pPr algn="just">
              <a:spcBef>
                <a:spcPct val="0"/>
              </a:spcBef>
              <a:buFontTx/>
              <a:buNone/>
              <a:defRPr/>
            </a:pPr>
            <a:r>
              <a:rPr lang="it-IT" altLang="it-IT" sz="2000" dirty="0">
                <a:latin typeface="+mj-lt"/>
                <a:cs typeface="Times New Roman" panose="02020603050405020304" pitchFamily="18" charset="0"/>
              </a:rPr>
              <a:t>	Numero di Avogadro	 N</a:t>
            </a:r>
            <a:r>
              <a:rPr lang="it-IT" altLang="it-IT" sz="2000" baseline="-25000" dirty="0">
                <a:latin typeface="+mj-lt"/>
                <a:cs typeface="Times New Roman" panose="02020603050405020304" pitchFamily="18" charset="0"/>
              </a:rPr>
              <a:t>A</a:t>
            </a:r>
            <a:r>
              <a:rPr lang="it-IT" altLang="it-IT" sz="2000" dirty="0">
                <a:latin typeface="+mj-lt"/>
                <a:cs typeface="Times New Roman" panose="02020603050405020304" pitchFamily="18" charset="0"/>
              </a:rPr>
              <a:t> 	6,022 × 10</a:t>
            </a:r>
            <a:r>
              <a:rPr lang="it-IT" altLang="it-IT" sz="2000" baseline="30000" dirty="0">
                <a:latin typeface="+mj-lt"/>
                <a:cs typeface="Times New Roman" panose="02020603050405020304" pitchFamily="18" charset="0"/>
              </a:rPr>
              <a:t>23</a:t>
            </a:r>
            <a:r>
              <a:rPr lang="it-IT" altLang="it-IT" sz="2000" dirty="0">
                <a:latin typeface="+mj-lt"/>
                <a:cs typeface="Times New Roman" panose="02020603050405020304" pitchFamily="18" charset="0"/>
              </a:rPr>
              <a:t>  mol</a:t>
            </a:r>
            <a:r>
              <a:rPr lang="it-IT" altLang="it-IT" sz="2000" baseline="30000" dirty="0">
                <a:latin typeface="+mj-lt"/>
                <a:cs typeface="Times New Roman" panose="02020603050405020304" pitchFamily="18" charset="0"/>
              </a:rPr>
              <a:t>-1</a:t>
            </a:r>
          </a:p>
          <a:p>
            <a:pPr>
              <a:lnSpc>
                <a:spcPct val="50000"/>
              </a:lnSpc>
              <a:spcBef>
                <a:spcPct val="0"/>
              </a:spcBef>
              <a:buFontTx/>
              <a:buNone/>
              <a:defRPr/>
            </a:pPr>
            <a:r>
              <a:rPr lang="it-IT" altLang="it-IT" sz="2000" dirty="0">
                <a:latin typeface="+mj-lt"/>
                <a:cs typeface="Times New Roman" panose="02020603050405020304" pitchFamily="18" charset="0"/>
              </a:rPr>
              <a:t> </a:t>
            </a:r>
          </a:p>
          <a:p>
            <a:pPr>
              <a:lnSpc>
                <a:spcPct val="50000"/>
              </a:lnSpc>
              <a:spcBef>
                <a:spcPct val="0"/>
              </a:spcBef>
              <a:buFontTx/>
              <a:buNone/>
              <a:defRPr/>
            </a:pPr>
            <a:endParaRPr lang="it-IT" altLang="it-IT" sz="200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numero diapositiva 3">
            <a:extLst>
              <a:ext uri="{FF2B5EF4-FFF2-40B4-BE49-F238E27FC236}">
                <a16:creationId xmlns:a16="http://schemas.microsoft.com/office/drawing/2014/main" id="{776483B8-3B88-47BF-A98B-820E243052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9678E8-BF7F-47F0-9CA2-29626945A119}" type="slidenum">
              <a:rPr lang="it-IT" altLang="it-IT" sz="1400" smtClean="0"/>
              <a:pPr>
                <a:spcBef>
                  <a:spcPct val="0"/>
                </a:spcBef>
                <a:buFontTx/>
                <a:buNone/>
              </a:pPr>
              <a:t>19</a:t>
            </a:fld>
            <a:endParaRPr lang="it-IT" altLang="it-IT" sz="1400"/>
          </a:p>
        </p:txBody>
      </p:sp>
      <p:sp>
        <p:nvSpPr>
          <p:cNvPr id="23555" name="Text Box 5">
            <a:extLst>
              <a:ext uri="{FF2B5EF4-FFF2-40B4-BE49-F238E27FC236}">
                <a16:creationId xmlns:a16="http://schemas.microsoft.com/office/drawing/2014/main" id="{D83742FF-ADBB-4EF1-AF07-FF48C5BA4324}"/>
              </a:ext>
            </a:extLst>
          </p:cNvPr>
          <p:cNvSpPr txBox="1">
            <a:spLocks noChangeArrowheads="1"/>
          </p:cNvSpPr>
          <p:nvPr/>
        </p:nvSpPr>
        <p:spPr bwMode="auto">
          <a:xfrm>
            <a:off x="2514600" y="4572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200">
                <a:latin typeface="Tahoma" panose="020B0604030504040204" pitchFamily="34" charset="0"/>
                <a:cs typeface="Times New Roman" panose="02020603050405020304" pitchFamily="18" charset="0"/>
              </a:rPr>
              <a:t>1 Mole di </a:t>
            </a:r>
            <a:r>
              <a:rPr lang="it-IT" altLang="it-IT" sz="2200">
                <a:solidFill>
                  <a:srgbClr val="3399FF"/>
                </a:solidFill>
                <a:latin typeface="Tahoma" panose="020B0604030504040204" pitchFamily="34" charset="0"/>
                <a:cs typeface="Times New Roman" panose="02020603050405020304" pitchFamily="18" charset="0"/>
              </a:rPr>
              <a:t>acqua</a:t>
            </a:r>
            <a:r>
              <a:rPr lang="it-IT" altLang="it-IT" sz="2200">
                <a:latin typeface="Tahoma" panose="020B0604030504040204" pitchFamily="34" charset="0"/>
                <a:cs typeface="Times New Roman" panose="02020603050405020304" pitchFamily="18" charset="0"/>
              </a:rPr>
              <a:t> (H</a:t>
            </a:r>
            <a:r>
              <a:rPr lang="it-IT" altLang="it-IT" sz="2200" baseline="-30000">
                <a:latin typeface="Tahoma" panose="020B0604030504040204" pitchFamily="34" charset="0"/>
                <a:cs typeface="Times New Roman" panose="02020603050405020304" pitchFamily="18" charset="0"/>
              </a:rPr>
              <a:t>2</a:t>
            </a:r>
            <a:r>
              <a:rPr lang="it-IT" altLang="it-IT" sz="2200">
                <a:latin typeface="Tahoma" panose="020B0604030504040204" pitchFamily="34" charset="0"/>
                <a:cs typeface="Times New Roman" panose="02020603050405020304" pitchFamily="18" charset="0"/>
              </a:rPr>
              <a:t>O) è pari a:  18 g (~ un cucchiaio; una tazza pari a ~ 13 moli).</a:t>
            </a:r>
          </a:p>
        </p:txBody>
      </p:sp>
      <p:pic>
        <p:nvPicPr>
          <p:cNvPr id="23556" name="Picture 6">
            <a:extLst>
              <a:ext uri="{FF2B5EF4-FFF2-40B4-BE49-F238E27FC236}">
                <a16:creationId xmlns:a16="http://schemas.microsoft.com/office/drawing/2014/main" id="{C46D9CD9-6D88-4725-BF41-EE40B99C4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486" t="27136" r="31680" b="27106"/>
          <a:stretch>
            <a:fillRect/>
          </a:stretch>
        </p:blipFill>
        <p:spPr bwMode="auto">
          <a:xfrm>
            <a:off x="685800" y="457200"/>
            <a:ext cx="838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a:extLst>
              <a:ext uri="{FF2B5EF4-FFF2-40B4-BE49-F238E27FC236}">
                <a16:creationId xmlns:a16="http://schemas.microsoft.com/office/drawing/2014/main" id="{7F471F60-90A8-4501-B156-1D315F923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60198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8">
            <a:extLst>
              <a:ext uri="{FF2B5EF4-FFF2-40B4-BE49-F238E27FC236}">
                <a16:creationId xmlns:a16="http://schemas.microsoft.com/office/drawing/2014/main" id="{4414313B-1000-476B-A855-0E18C9F1E524}"/>
              </a:ext>
            </a:extLst>
          </p:cNvPr>
          <p:cNvSpPr txBox="1">
            <a:spLocks noChangeArrowheads="1"/>
          </p:cNvSpPr>
          <p:nvPr/>
        </p:nvSpPr>
        <p:spPr bwMode="auto">
          <a:xfrm>
            <a:off x="6781800" y="2133600"/>
            <a:ext cx="22098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it-IT" altLang="it-IT" sz="2000">
              <a:latin typeface="Tahoma" panose="020B0604030504040204" pitchFamily="34" charset="0"/>
              <a:cs typeface="Times New Roman" panose="02020603050405020304" pitchFamily="18" charset="0"/>
            </a:endParaRPr>
          </a:p>
          <a:p>
            <a:pPr>
              <a:spcBef>
                <a:spcPct val="0"/>
              </a:spcBef>
              <a:buFontTx/>
              <a:buNone/>
            </a:pPr>
            <a:r>
              <a:rPr lang="it-IT" altLang="it-IT" sz="2200">
                <a:latin typeface="Tahoma" panose="020B0604030504040204" pitchFamily="34" charset="0"/>
                <a:cs typeface="Times New Roman" panose="02020603050405020304" pitchFamily="18" charset="0"/>
              </a:rPr>
              <a:t>1 Mole di </a:t>
            </a:r>
            <a:r>
              <a:rPr lang="it-IT" altLang="it-IT" sz="2200">
                <a:solidFill>
                  <a:srgbClr val="FF3300"/>
                </a:solidFill>
                <a:latin typeface="Tahoma" panose="020B0604030504040204" pitchFamily="34" charset="0"/>
                <a:cs typeface="Times New Roman" panose="02020603050405020304" pitchFamily="18" charset="0"/>
              </a:rPr>
              <a:t>emoglobina</a:t>
            </a:r>
            <a:r>
              <a:rPr lang="it-IT" altLang="it-IT" sz="2200">
                <a:latin typeface="Tahoma" panose="020B0604030504040204" pitchFamily="34" charset="0"/>
                <a:cs typeface="Times New Roman" panose="02020603050405020304" pitchFamily="18" charset="0"/>
              </a:rPr>
              <a:t> è pari a:   65.000 g = 65 Kg.</a:t>
            </a:r>
          </a:p>
          <a:p>
            <a:pPr>
              <a:spcBef>
                <a:spcPct val="0"/>
              </a:spcBef>
              <a:buFontTx/>
              <a:buNone/>
            </a:pPr>
            <a:endParaRPr lang="it-IT" altLang="it-IT" sz="2200">
              <a:latin typeface="Tahoma" panose="020B0604030504040204" pitchFamily="34" charset="0"/>
              <a:cs typeface="Times New Roman" panose="02020603050405020304" pitchFamily="18" charset="0"/>
            </a:endParaRPr>
          </a:p>
          <a:p>
            <a:pPr>
              <a:spcBef>
                <a:spcPct val="0"/>
              </a:spcBef>
              <a:buFontTx/>
              <a:buNone/>
            </a:pPr>
            <a:r>
              <a:rPr lang="it-IT" altLang="it-IT" sz="2200">
                <a:latin typeface="Tahoma" panose="020B0604030504040204" pitchFamily="34" charset="0"/>
                <a:cs typeface="Times New Roman" panose="02020603050405020304" pitchFamily="18" charset="0"/>
              </a:rPr>
              <a:t>Nel sangue di un adulto è presente ~0,01 Mole di emoglobina (~650 g).</a:t>
            </a:r>
            <a:endParaRPr lang="en-GB" altLang="it-IT" sz="2200">
              <a:latin typeface="Tahoma" panose="020B060403050404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3">
            <a:extLst>
              <a:ext uri="{FF2B5EF4-FFF2-40B4-BE49-F238E27FC236}">
                <a16:creationId xmlns:a16="http://schemas.microsoft.com/office/drawing/2014/main" id="{A7989491-8D4C-4B0C-80AF-C543FF1A0D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A6CAFA-F20E-47F6-8209-5B4479143D42}" type="slidenum">
              <a:rPr lang="it-IT" altLang="it-IT" sz="1400" smtClean="0"/>
              <a:pPr>
                <a:spcBef>
                  <a:spcPct val="0"/>
                </a:spcBef>
                <a:buFontTx/>
                <a:buNone/>
              </a:pPr>
              <a:t>2</a:t>
            </a:fld>
            <a:endParaRPr lang="it-IT" altLang="it-IT" sz="1400"/>
          </a:p>
        </p:txBody>
      </p:sp>
      <p:sp>
        <p:nvSpPr>
          <p:cNvPr id="4101" name="Rectangle 4">
            <a:extLst>
              <a:ext uri="{FF2B5EF4-FFF2-40B4-BE49-F238E27FC236}">
                <a16:creationId xmlns:a16="http://schemas.microsoft.com/office/drawing/2014/main" id="{9E8F070D-E860-4B28-9FB8-35837907807E}"/>
              </a:ext>
            </a:extLst>
          </p:cNvPr>
          <p:cNvSpPr>
            <a:spLocks noChangeArrowheads="1"/>
          </p:cNvSpPr>
          <p:nvPr/>
        </p:nvSpPr>
        <p:spPr bwMode="auto">
          <a:xfrm>
            <a:off x="395288" y="989013"/>
            <a:ext cx="8353425" cy="40322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endParaRPr lang="it-IT" altLang="it-IT" sz="2400" dirty="0">
              <a:latin typeface="+mj-lt"/>
            </a:endParaRPr>
          </a:p>
          <a:p>
            <a:pPr algn="ctr" eaLnBrk="1" hangingPunct="1">
              <a:spcBef>
                <a:spcPct val="50000"/>
              </a:spcBef>
              <a:buFontTx/>
              <a:buNone/>
              <a:defRPr/>
            </a:pPr>
            <a:endParaRPr lang="it-IT" altLang="it-IT" sz="2400" dirty="0">
              <a:latin typeface="+mj-lt"/>
            </a:endParaRPr>
          </a:p>
          <a:p>
            <a:pPr eaLnBrk="1" hangingPunct="1">
              <a:spcBef>
                <a:spcPct val="50000"/>
              </a:spcBef>
              <a:defRPr/>
            </a:pPr>
            <a:r>
              <a:rPr lang="it-IT" altLang="it-IT" sz="2800" dirty="0">
                <a:latin typeface="+mj-lt"/>
              </a:rPr>
              <a:t> Corso: Semestrale</a:t>
            </a:r>
          </a:p>
          <a:p>
            <a:pPr eaLnBrk="1" hangingPunct="1">
              <a:spcBef>
                <a:spcPct val="50000"/>
              </a:spcBef>
              <a:defRPr/>
            </a:pPr>
            <a:r>
              <a:rPr lang="it-IT" altLang="it-IT" sz="2800" dirty="0">
                <a:latin typeface="+mj-lt"/>
              </a:rPr>
              <a:t> Crediti: 7 (di cui uno di esercitazioni)</a:t>
            </a:r>
          </a:p>
          <a:p>
            <a:pPr eaLnBrk="1" hangingPunct="1">
              <a:spcBef>
                <a:spcPct val="50000"/>
              </a:spcBef>
              <a:defRPr/>
            </a:pPr>
            <a:r>
              <a:rPr lang="it-IT" altLang="it-IT" sz="2800" dirty="0">
                <a:latin typeface="+mj-lt"/>
              </a:rPr>
              <a:t> Esame: prova scritta + prova orale</a:t>
            </a:r>
          </a:p>
          <a:p>
            <a:pPr eaLnBrk="1" hangingPunct="1">
              <a:spcBef>
                <a:spcPct val="50000"/>
              </a:spcBef>
              <a:defRPr/>
            </a:pPr>
            <a:r>
              <a:rPr lang="it-IT" altLang="it-IT" sz="2800" dirty="0">
                <a:latin typeface="+mj-lt"/>
              </a:rPr>
              <a:t> Superamento della prova scritta necessario per passare all’orale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numero diapositiva 3">
            <a:extLst>
              <a:ext uri="{FF2B5EF4-FFF2-40B4-BE49-F238E27FC236}">
                <a16:creationId xmlns:a16="http://schemas.microsoft.com/office/drawing/2014/main" id="{B1022886-71E2-4F9A-BC32-D2BCFD5128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DA67412-BC18-4C16-A95F-9291F50C5CF8}" type="slidenum">
              <a:rPr lang="it-IT" altLang="it-IT" sz="1400" smtClean="0"/>
              <a:pPr>
                <a:spcBef>
                  <a:spcPct val="0"/>
                </a:spcBef>
                <a:buFontTx/>
                <a:buNone/>
              </a:pPr>
              <a:t>20</a:t>
            </a:fld>
            <a:endParaRPr lang="it-IT" altLang="it-IT" sz="1400"/>
          </a:p>
        </p:txBody>
      </p:sp>
      <p:sp>
        <p:nvSpPr>
          <p:cNvPr id="24579" name="Rectangle 2">
            <a:extLst>
              <a:ext uri="{FF2B5EF4-FFF2-40B4-BE49-F238E27FC236}">
                <a16:creationId xmlns:a16="http://schemas.microsoft.com/office/drawing/2014/main" id="{85B47693-9569-4DA0-8B46-41C165C275F5}"/>
              </a:ext>
            </a:extLst>
          </p:cNvPr>
          <p:cNvSpPr>
            <a:spLocks noChangeArrowheads="1"/>
          </p:cNvSpPr>
          <p:nvPr/>
        </p:nvSpPr>
        <p:spPr bwMode="auto">
          <a:xfrm>
            <a:off x="0" y="3746500"/>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br>
              <a:rPr lang="it-IT" altLang="it-IT" sz="1400">
                <a:latin typeface="Times New Roman" panose="02020603050405020304" pitchFamily="18" charset="0"/>
                <a:cs typeface="Times New Roman" panose="02020603050405020304" pitchFamily="18" charset="0"/>
              </a:rPr>
            </a:br>
            <a:endParaRPr lang="it-IT" altLang="it-IT" sz="2400">
              <a:latin typeface="Times New Roman" panose="02020603050405020304" pitchFamily="18" charset="0"/>
            </a:endParaRPr>
          </a:p>
        </p:txBody>
      </p:sp>
      <p:sp>
        <p:nvSpPr>
          <p:cNvPr id="24580" name="Rectangle 4">
            <a:extLst>
              <a:ext uri="{FF2B5EF4-FFF2-40B4-BE49-F238E27FC236}">
                <a16:creationId xmlns:a16="http://schemas.microsoft.com/office/drawing/2014/main" id="{F6D4BCF1-2976-41EF-A8BC-CF0A5F1FF70F}"/>
              </a:ext>
            </a:extLst>
          </p:cNvPr>
          <p:cNvSpPr>
            <a:spLocks noChangeArrowheads="1"/>
          </p:cNvSpPr>
          <p:nvPr/>
        </p:nvSpPr>
        <p:spPr bwMode="auto">
          <a:xfrm>
            <a:off x="0" y="228600"/>
            <a:ext cx="86868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000" b="1">
                <a:latin typeface="Tahoma" panose="020B0604030504040204" pitchFamily="34" charset="0"/>
                <a:cs typeface="Times New Roman" panose="02020603050405020304" pitchFamily="18" charset="0"/>
              </a:rPr>
              <a:t>Valutazione grossolana delle </a:t>
            </a:r>
            <a:r>
              <a:rPr lang="it-IT" altLang="it-IT" sz="2000" b="1">
                <a:solidFill>
                  <a:srgbClr val="FF0066"/>
                </a:solidFill>
                <a:latin typeface="Tahoma" panose="020B0604030504040204" pitchFamily="34" charset="0"/>
                <a:cs typeface="Times New Roman" panose="02020603050405020304" pitchFamily="18" charset="0"/>
              </a:rPr>
              <a:t>DIMENSIONI DI UNA MOLECOLA</a:t>
            </a:r>
            <a:r>
              <a:rPr lang="it-IT" altLang="it-IT" sz="2000">
                <a:latin typeface="Tahoma" panose="020B0604030504040204" pitchFamily="34" charset="0"/>
                <a:cs typeface="Times New Roman" panose="02020603050405020304" pitchFamily="18" charset="0"/>
              </a:rPr>
              <a:t> </a:t>
            </a:r>
          </a:p>
          <a:p>
            <a:pPr algn="just" eaLnBrk="1" hangingPunct="1">
              <a:spcBef>
                <a:spcPct val="0"/>
              </a:spcBef>
              <a:buFontTx/>
              <a:buNone/>
            </a:pPr>
            <a:r>
              <a:rPr lang="it-IT" altLang="it-IT" sz="2000">
                <a:latin typeface="Tahoma" panose="020B0604030504040204" pitchFamily="34" charset="0"/>
                <a:cs typeface="Times New Roman" panose="02020603050405020304" pitchFamily="18" charset="0"/>
              </a:rPr>
              <a:t> </a:t>
            </a:r>
          </a:p>
          <a:p>
            <a:pPr algn="just">
              <a:spcBef>
                <a:spcPct val="0"/>
              </a:spcBef>
              <a:buFontTx/>
              <a:buNone/>
            </a:pPr>
            <a:r>
              <a:rPr lang="it-IT" altLang="it-IT" sz="2000">
                <a:latin typeface="Tahoma" panose="020B0604030504040204" pitchFamily="34" charset="0"/>
                <a:cs typeface="Times New Roman" panose="02020603050405020304" pitchFamily="18" charset="0"/>
              </a:rPr>
              <a:t>Es.: </a:t>
            </a:r>
            <a:r>
              <a:rPr lang="it-IT" altLang="it-IT" sz="2000">
                <a:solidFill>
                  <a:srgbClr val="0066FF"/>
                </a:solidFill>
                <a:latin typeface="Tahoma" panose="020B0604030504040204" pitchFamily="34" charset="0"/>
                <a:cs typeface="Times New Roman" panose="02020603050405020304" pitchFamily="18" charset="0"/>
              </a:rPr>
              <a:t>Saccarosio – C</a:t>
            </a:r>
            <a:r>
              <a:rPr lang="it-IT" altLang="it-IT" sz="2000" baseline="-30000">
                <a:solidFill>
                  <a:srgbClr val="0066FF"/>
                </a:solidFill>
                <a:latin typeface="Tahoma" panose="020B0604030504040204" pitchFamily="34" charset="0"/>
                <a:cs typeface="Times New Roman" panose="02020603050405020304" pitchFamily="18" charset="0"/>
              </a:rPr>
              <a:t>12</a:t>
            </a:r>
            <a:r>
              <a:rPr lang="it-IT" altLang="it-IT" sz="2000">
                <a:solidFill>
                  <a:srgbClr val="0066FF"/>
                </a:solidFill>
                <a:latin typeface="Tahoma" panose="020B0604030504040204" pitchFamily="34" charset="0"/>
                <a:cs typeface="Times New Roman" panose="02020603050405020304" pitchFamily="18" charset="0"/>
              </a:rPr>
              <a:t>H</a:t>
            </a:r>
            <a:r>
              <a:rPr lang="it-IT" altLang="it-IT" sz="2000" baseline="-30000">
                <a:solidFill>
                  <a:srgbClr val="0066FF"/>
                </a:solidFill>
                <a:latin typeface="Tahoma" panose="020B0604030504040204" pitchFamily="34" charset="0"/>
                <a:cs typeface="Times New Roman" panose="02020603050405020304" pitchFamily="18" charset="0"/>
              </a:rPr>
              <a:t>22</a:t>
            </a:r>
            <a:r>
              <a:rPr lang="it-IT" altLang="it-IT" sz="2000">
                <a:solidFill>
                  <a:srgbClr val="0066FF"/>
                </a:solidFill>
                <a:latin typeface="Tahoma" panose="020B0604030504040204" pitchFamily="34" charset="0"/>
                <a:cs typeface="Times New Roman" panose="02020603050405020304" pitchFamily="18" charset="0"/>
              </a:rPr>
              <a:t>O</a:t>
            </a:r>
            <a:r>
              <a:rPr lang="it-IT" altLang="it-IT" sz="2000" baseline="-30000">
                <a:solidFill>
                  <a:srgbClr val="0066FF"/>
                </a:solidFill>
                <a:latin typeface="Tahoma" panose="020B0604030504040204" pitchFamily="34" charset="0"/>
                <a:cs typeface="Times New Roman" panose="02020603050405020304" pitchFamily="18" charset="0"/>
              </a:rPr>
              <a:t>11</a:t>
            </a:r>
            <a:r>
              <a:rPr lang="it-IT" altLang="it-IT" sz="2000">
                <a:latin typeface="Tahoma" panose="020B0604030504040204" pitchFamily="34" charset="0"/>
                <a:cs typeface="Times New Roman" panose="02020603050405020304" pitchFamily="18" charset="0"/>
              </a:rPr>
              <a:t> – p.m.: 342 g mol</a:t>
            </a:r>
            <a:r>
              <a:rPr lang="it-IT" altLang="it-IT" sz="2000" baseline="30000">
                <a:latin typeface="Tahoma" panose="020B0604030504040204" pitchFamily="34" charset="0"/>
                <a:cs typeface="Times New Roman" panose="02020603050405020304" pitchFamily="18" charset="0"/>
              </a:rPr>
              <a:t>-1</a:t>
            </a:r>
            <a:r>
              <a:rPr lang="it-IT" altLang="it-IT" sz="2000">
                <a:latin typeface="Tahoma" panose="020B0604030504040204" pitchFamily="34" charset="0"/>
                <a:cs typeface="Times New Roman" panose="02020603050405020304" pitchFamily="18" charset="0"/>
              </a:rPr>
              <a:t> – mole: 342 g.</a:t>
            </a:r>
          </a:p>
          <a:p>
            <a:pPr>
              <a:spcBef>
                <a:spcPct val="0"/>
              </a:spcBef>
              <a:buFontTx/>
              <a:buNone/>
            </a:pPr>
            <a:r>
              <a:rPr lang="it-IT" altLang="it-IT" sz="2000">
                <a:latin typeface="Tahoma" panose="020B0604030504040204" pitchFamily="34" charset="0"/>
                <a:cs typeface="Times New Roman" panose="02020603050405020304" pitchFamily="18" charset="0"/>
              </a:rPr>
              <a:t>Densità della sostanza cristallina: 1,59 g ml</a:t>
            </a:r>
            <a:r>
              <a:rPr lang="it-IT" altLang="it-IT" sz="2000" baseline="30000">
                <a:latin typeface="Tahoma" panose="020B0604030504040204" pitchFamily="34" charset="0"/>
                <a:cs typeface="Times New Roman" panose="02020603050405020304" pitchFamily="18" charset="0"/>
              </a:rPr>
              <a:t>-1</a:t>
            </a:r>
            <a:endParaRPr lang="it-IT" altLang="it-IT" sz="2000">
              <a:latin typeface="Tahoma" panose="020B0604030504040204" pitchFamily="34" charset="0"/>
              <a:cs typeface="Times New Roman" panose="02020603050405020304" pitchFamily="18" charset="0"/>
            </a:endParaRPr>
          </a:p>
          <a:p>
            <a:pPr>
              <a:spcBef>
                <a:spcPct val="0"/>
              </a:spcBef>
              <a:buFontTx/>
              <a:buNone/>
            </a:pPr>
            <a:endParaRPr lang="it-IT" altLang="it-IT" sz="1600">
              <a:latin typeface="Times New Roman" panose="02020603050405020304" pitchFamily="18" charset="0"/>
            </a:endParaRPr>
          </a:p>
        </p:txBody>
      </p:sp>
      <p:pic>
        <p:nvPicPr>
          <p:cNvPr id="24581" name="Picture 5">
            <a:extLst>
              <a:ext uri="{FF2B5EF4-FFF2-40B4-BE49-F238E27FC236}">
                <a16:creationId xmlns:a16="http://schemas.microsoft.com/office/drawing/2014/main" id="{E320ABFA-9921-4EBF-B394-81792351D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111" t="7938" r="12698" b="6738"/>
          <a:stretch>
            <a:fillRect/>
          </a:stretch>
        </p:blipFill>
        <p:spPr bwMode="auto">
          <a:xfrm>
            <a:off x="457200" y="1868488"/>
            <a:ext cx="4038600"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a:extLst>
              <a:ext uri="{FF2B5EF4-FFF2-40B4-BE49-F238E27FC236}">
                <a16:creationId xmlns:a16="http://schemas.microsoft.com/office/drawing/2014/main" id="{4F319830-02C1-4FB3-9947-5DA70E81A590}"/>
              </a:ext>
            </a:extLst>
          </p:cNvPr>
          <p:cNvSpPr txBox="1">
            <a:spLocks noChangeArrowheads="1"/>
          </p:cNvSpPr>
          <p:nvPr/>
        </p:nvSpPr>
        <p:spPr bwMode="auto">
          <a:xfrm>
            <a:off x="4648202" y="2362200"/>
            <a:ext cx="39707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000" dirty="0">
                <a:latin typeface="Tahoma" panose="020B0604030504040204" pitchFamily="34" charset="0"/>
                <a:cs typeface="Times New Roman" panose="02020603050405020304" pitchFamily="18" charset="0"/>
              </a:rPr>
              <a:t>Volume occupato da 1 Mole: 342 g mol</a:t>
            </a:r>
            <a:r>
              <a:rPr lang="it-IT" altLang="it-IT" sz="2000" baseline="30000" dirty="0">
                <a:latin typeface="Tahoma" panose="020B0604030504040204" pitchFamily="34" charset="0"/>
                <a:cs typeface="Times New Roman" panose="02020603050405020304" pitchFamily="18" charset="0"/>
              </a:rPr>
              <a:t>-1</a:t>
            </a:r>
            <a:r>
              <a:rPr lang="it-IT" altLang="it-IT" sz="2000" dirty="0">
                <a:latin typeface="Tahoma" panose="020B0604030504040204" pitchFamily="34" charset="0"/>
                <a:cs typeface="Times New Roman" panose="02020603050405020304" pitchFamily="18" charset="0"/>
              </a:rPr>
              <a:t>/1,59 g ml</a:t>
            </a:r>
            <a:r>
              <a:rPr lang="it-IT" altLang="it-IT" sz="2000" baseline="30000" dirty="0">
                <a:latin typeface="Tahoma" panose="020B0604030504040204" pitchFamily="34" charset="0"/>
                <a:cs typeface="Times New Roman" panose="02020603050405020304" pitchFamily="18" charset="0"/>
              </a:rPr>
              <a:t>-1</a:t>
            </a:r>
            <a:r>
              <a:rPr lang="it-IT" altLang="it-IT" sz="2000" dirty="0">
                <a:latin typeface="Tahoma" panose="020B0604030504040204" pitchFamily="34" charset="0"/>
                <a:cs typeface="Times New Roman" panose="02020603050405020304" pitchFamily="18" charset="0"/>
              </a:rPr>
              <a:t> = 215 ml</a:t>
            </a:r>
            <a:endParaRPr lang="en-GB" altLang="it-IT" sz="2400" dirty="0">
              <a:latin typeface="Times New Roman" panose="02020603050405020304" pitchFamily="18" charset="0"/>
            </a:endParaRPr>
          </a:p>
        </p:txBody>
      </p:sp>
      <p:sp>
        <p:nvSpPr>
          <p:cNvPr id="24583" name="Rectangle 7">
            <a:extLst>
              <a:ext uri="{FF2B5EF4-FFF2-40B4-BE49-F238E27FC236}">
                <a16:creationId xmlns:a16="http://schemas.microsoft.com/office/drawing/2014/main" id="{04D6A4D0-2FFF-413C-8C49-87F9B3872A94}"/>
              </a:ext>
            </a:extLst>
          </p:cNvPr>
          <p:cNvSpPr>
            <a:spLocks noChangeArrowheads="1"/>
          </p:cNvSpPr>
          <p:nvPr/>
        </p:nvSpPr>
        <p:spPr bwMode="auto">
          <a:xfrm>
            <a:off x="4800600" y="3657600"/>
            <a:ext cx="3810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it-IT" altLang="it-IT" sz="2000">
                <a:latin typeface="Tahoma" panose="020B0604030504040204" pitchFamily="34" charset="0"/>
                <a:cs typeface="Times New Roman" panose="02020603050405020304" pitchFamily="18" charset="0"/>
              </a:rPr>
              <a:t>In unità del sistema SI    (Sistema Internazionale) </a:t>
            </a:r>
          </a:p>
          <a:p>
            <a:pPr>
              <a:buFontTx/>
              <a:buNone/>
            </a:pPr>
            <a:r>
              <a:rPr lang="it-IT" altLang="it-IT" sz="2000">
                <a:latin typeface="Tahoma" panose="020B0604030504040204" pitchFamily="34" charset="0"/>
                <a:cs typeface="Times New Roman" panose="02020603050405020304" pitchFamily="18" charset="0"/>
              </a:rPr>
              <a:t>1 litro = 10</a:t>
            </a:r>
            <a:r>
              <a:rPr lang="it-IT" altLang="it-IT" sz="2000" baseline="30000">
                <a:latin typeface="Tahoma" panose="020B0604030504040204" pitchFamily="34" charset="0"/>
                <a:cs typeface="Times New Roman" panose="02020603050405020304" pitchFamily="18" charset="0"/>
              </a:rPr>
              <a:t>-3</a:t>
            </a:r>
            <a:r>
              <a:rPr lang="it-IT" altLang="it-IT" sz="2000">
                <a:latin typeface="Tahoma" panose="020B0604030504040204" pitchFamily="34" charset="0"/>
                <a:cs typeface="Times New Roman" panose="02020603050405020304" pitchFamily="18" charset="0"/>
              </a:rPr>
              <a:t> m</a:t>
            </a:r>
            <a:r>
              <a:rPr lang="it-IT" altLang="it-IT" sz="2000" baseline="30000">
                <a:latin typeface="Tahoma" panose="020B0604030504040204" pitchFamily="34" charset="0"/>
                <a:cs typeface="Times New Roman" panose="02020603050405020304" pitchFamily="18" charset="0"/>
              </a:rPr>
              <a:t>3</a:t>
            </a:r>
            <a:r>
              <a:rPr lang="it-IT" altLang="it-IT" sz="2000">
                <a:latin typeface="Tahoma" panose="020B0604030504040204" pitchFamily="34" charset="0"/>
                <a:cs typeface="Times New Roman" panose="02020603050405020304" pitchFamily="18" charset="0"/>
              </a:rPr>
              <a:t> ; </a:t>
            </a:r>
          </a:p>
          <a:p>
            <a:pPr>
              <a:buFontTx/>
              <a:buNone/>
            </a:pPr>
            <a:r>
              <a:rPr lang="it-IT" altLang="it-IT" sz="2000">
                <a:latin typeface="Tahoma" panose="020B0604030504040204" pitchFamily="34" charset="0"/>
                <a:cs typeface="Times New Roman" panose="02020603050405020304" pitchFamily="18" charset="0"/>
              </a:rPr>
              <a:t>1 ml = 10</a:t>
            </a:r>
            <a:r>
              <a:rPr lang="it-IT" altLang="it-IT" sz="2000" baseline="30000">
                <a:latin typeface="Tahoma" panose="020B0604030504040204" pitchFamily="34" charset="0"/>
                <a:cs typeface="Times New Roman" panose="02020603050405020304" pitchFamily="18" charset="0"/>
              </a:rPr>
              <a:t>-6</a:t>
            </a:r>
            <a:r>
              <a:rPr lang="it-IT" altLang="it-IT" sz="2000">
                <a:latin typeface="Tahoma" panose="020B0604030504040204" pitchFamily="34" charset="0"/>
                <a:cs typeface="Times New Roman" panose="02020603050405020304" pitchFamily="18" charset="0"/>
              </a:rPr>
              <a:t> m</a:t>
            </a:r>
            <a:r>
              <a:rPr lang="it-IT" altLang="it-IT" sz="2000" baseline="30000">
                <a:latin typeface="Tahoma" panose="020B0604030504040204" pitchFamily="34" charset="0"/>
                <a:cs typeface="Times New Roman" panose="02020603050405020304" pitchFamily="18" charset="0"/>
              </a:rPr>
              <a:t>3</a:t>
            </a:r>
            <a:r>
              <a:rPr lang="it-IT" altLang="it-IT" sz="2000">
                <a:latin typeface="Tahoma" panose="020B0604030504040204" pitchFamily="34" charset="0"/>
                <a:cs typeface="Times New Roman" panose="02020603050405020304" pitchFamily="18" charset="0"/>
              </a:rPr>
              <a:t> </a:t>
            </a:r>
          </a:p>
        </p:txBody>
      </p:sp>
      <p:sp>
        <p:nvSpPr>
          <p:cNvPr id="24584" name="Rectangle 8">
            <a:extLst>
              <a:ext uri="{FF2B5EF4-FFF2-40B4-BE49-F238E27FC236}">
                <a16:creationId xmlns:a16="http://schemas.microsoft.com/office/drawing/2014/main" id="{EFFA9047-CBD5-4062-80A5-74FFAC80DF0C}"/>
              </a:ext>
            </a:extLst>
          </p:cNvPr>
          <p:cNvSpPr>
            <a:spLocks noChangeArrowheads="1"/>
          </p:cNvSpPr>
          <p:nvPr/>
        </p:nvSpPr>
        <p:spPr bwMode="auto">
          <a:xfrm>
            <a:off x="2819400" y="5638800"/>
            <a:ext cx="5029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it-IT" altLang="it-IT" sz="2000">
                <a:latin typeface="Tahoma" panose="020B0604030504040204" pitchFamily="34" charset="0"/>
                <a:cs typeface="Times New Roman" panose="02020603050405020304" pitchFamily="18" charset="0"/>
              </a:rPr>
              <a:t>Volume di 1 mole di saccarosio: </a:t>
            </a:r>
          </a:p>
          <a:p>
            <a:pPr>
              <a:spcBef>
                <a:spcPct val="50000"/>
              </a:spcBef>
              <a:buFontTx/>
              <a:buNone/>
            </a:pPr>
            <a:r>
              <a:rPr lang="it-IT" altLang="it-IT" sz="2000">
                <a:latin typeface="Tahoma" panose="020B0604030504040204" pitchFamily="34" charset="0"/>
                <a:cs typeface="Times New Roman" panose="02020603050405020304" pitchFamily="18" charset="0"/>
              </a:rPr>
              <a:t>215 ml ∙ 10</a:t>
            </a:r>
            <a:r>
              <a:rPr lang="it-IT" altLang="it-IT" sz="2000" baseline="30000">
                <a:latin typeface="Tahoma" panose="020B0604030504040204" pitchFamily="34" charset="0"/>
                <a:cs typeface="Times New Roman" panose="02020603050405020304" pitchFamily="18" charset="0"/>
              </a:rPr>
              <a:t>-6</a:t>
            </a:r>
            <a:r>
              <a:rPr lang="it-IT" altLang="it-IT" sz="2000">
                <a:latin typeface="Tahoma" panose="020B0604030504040204" pitchFamily="34" charset="0"/>
                <a:cs typeface="Times New Roman" panose="02020603050405020304" pitchFamily="18" charset="0"/>
              </a:rPr>
              <a:t> m</a:t>
            </a:r>
            <a:r>
              <a:rPr lang="it-IT" altLang="it-IT" sz="2000" baseline="30000">
                <a:latin typeface="Tahoma" panose="020B0604030504040204" pitchFamily="34" charset="0"/>
                <a:cs typeface="Times New Roman" panose="02020603050405020304" pitchFamily="18" charset="0"/>
              </a:rPr>
              <a:t>3</a:t>
            </a:r>
            <a:r>
              <a:rPr lang="it-IT" altLang="it-IT" sz="2000">
                <a:latin typeface="Tahoma" panose="020B0604030504040204" pitchFamily="34" charset="0"/>
                <a:cs typeface="Times New Roman" panose="02020603050405020304" pitchFamily="18" charset="0"/>
              </a:rPr>
              <a:t> / 1 ml = 2,15 ∙ 10</a:t>
            </a:r>
            <a:r>
              <a:rPr lang="it-IT" altLang="it-IT" sz="2000" baseline="30000">
                <a:latin typeface="Tahoma" panose="020B0604030504040204" pitchFamily="34" charset="0"/>
                <a:cs typeface="Times New Roman" panose="02020603050405020304" pitchFamily="18" charset="0"/>
              </a:rPr>
              <a:t>-4</a:t>
            </a:r>
            <a:r>
              <a:rPr lang="it-IT" altLang="it-IT" sz="2000">
                <a:latin typeface="Tahoma" panose="020B0604030504040204" pitchFamily="34" charset="0"/>
                <a:cs typeface="Times New Roman" panose="02020603050405020304" pitchFamily="18" charset="0"/>
              </a:rPr>
              <a:t> m</a:t>
            </a:r>
            <a:r>
              <a:rPr lang="it-IT" altLang="it-IT" sz="2000" baseline="30000">
                <a:latin typeface="Tahoma" panose="020B0604030504040204" pitchFamily="34" charset="0"/>
                <a:cs typeface="Times New Roman" panose="02020603050405020304" pitchFamily="18" charset="0"/>
              </a:rPr>
              <a:t>3</a:t>
            </a:r>
            <a:r>
              <a:rPr lang="it-IT" altLang="it-IT" sz="2000">
                <a:latin typeface="Tahoma" panose="020B0604030504040204" pitchFamily="34" charset="0"/>
                <a:cs typeface="Times New Roman" panose="02020603050405020304" pitchFamily="18"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5">
            <a:extLst>
              <a:ext uri="{FF2B5EF4-FFF2-40B4-BE49-F238E27FC236}">
                <a16:creationId xmlns:a16="http://schemas.microsoft.com/office/drawing/2014/main" id="{3D6AEF39-7007-4CDA-A411-73737E71A5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26EAFF-DB5B-4BD8-B6E0-12D655775FE4}" type="slidenum">
              <a:rPr lang="it-IT" altLang="it-IT" sz="1400" smtClean="0"/>
              <a:pPr>
                <a:spcBef>
                  <a:spcPct val="0"/>
                </a:spcBef>
                <a:buFontTx/>
                <a:buNone/>
              </a:pPr>
              <a:t>21</a:t>
            </a:fld>
            <a:endParaRPr lang="it-IT" altLang="it-IT" sz="1400"/>
          </a:p>
        </p:txBody>
      </p:sp>
      <p:sp>
        <p:nvSpPr>
          <p:cNvPr id="25603" name="Rectangle 4">
            <a:extLst>
              <a:ext uri="{FF2B5EF4-FFF2-40B4-BE49-F238E27FC236}">
                <a16:creationId xmlns:a16="http://schemas.microsoft.com/office/drawing/2014/main" id="{9EBB38BB-3373-40C6-A019-767E2F308230}"/>
              </a:ext>
            </a:extLst>
          </p:cNvPr>
          <p:cNvSpPr>
            <a:spLocks noChangeArrowheads="1"/>
          </p:cNvSpPr>
          <p:nvPr/>
        </p:nvSpPr>
        <p:spPr bwMode="auto">
          <a:xfrm>
            <a:off x="533400" y="422703"/>
            <a:ext cx="807720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a:spcBef>
                <a:spcPct val="0"/>
              </a:spcBef>
              <a:buFontTx/>
              <a:buNone/>
            </a:pPr>
            <a:r>
              <a:rPr lang="it-IT" altLang="it-IT" sz="2000" dirty="0">
                <a:latin typeface="Tahoma" panose="020B0604030504040204" pitchFamily="34" charset="0"/>
                <a:cs typeface="Times New Roman" panose="02020603050405020304" pitchFamily="18" charset="0"/>
              </a:rPr>
              <a:t>Volume di una molecola (approssimazione: trascuro lo spazio vuoto tra le molecole)</a:t>
            </a:r>
          </a:p>
          <a:p>
            <a:pPr indent="0">
              <a:spcBef>
                <a:spcPct val="0"/>
              </a:spcBef>
              <a:buFontTx/>
              <a:buNone/>
            </a:pPr>
            <a:endParaRPr lang="it-IT" altLang="it-IT" sz="2000" dirty="0">
              <a:latin typeface="Tahoma" panose="020B0604030504040204" pitchFamily="34" charset="0"/>
              <a:cs typeface="Times New Roman" panose="02020603050405020304" pitchFamily="18" charset="0"/>
            </a:endParaRPr>
          </a:p>
          <a:p>
            <a:pPr>
              <a:spcBef>
                <a:spcPct val="0"/>
              </a:spcBef>
              <a:buFontTx/>
              <a:buNone/>
            </a:pPr>
            <a:r>
              <a:rPr lang="it-IT" altLang="it-IT" sz="2000" dirty="0">
                <a:latin typeface="Tahoma" panose="020B0604030504040204" pitchFamily="34" charset="0"/>
                <a:cs typeface="Times New Roman" panose="02020603050405020304" pitchFamily="18" charset="0"/>
              </a:rPr>
              <a:t>volume di una mole/n° di Avogadro N</a:t>
            </a:r>
          </a:p>
          <a:p>
            <a:pPr>
              <a:spcBef>
                <a:spcPct val="0"/>
              </a:spcBef>
              <a:buFontTx/>
              <a:buNone/>
            </a:pPr>
            <a:endParaRPr lang="it-IT" altLang="it-IT" sz="2000" dirty="0">
              <a:latin typeface="Tahoma" panose="020B0604030504040204" pitchFamily="34" charset="0"/>
              <a:cs typeface="Times New Roman" panose="02020603050405020304" pitchFamily="18" charset="0"/>
            </a:endParaRPr>
          </a:p>
          <a:p>
            <a:pPr>
              <a:spcBef>
                <a:spcPct val="0"/>
              </a:spcBef>
              <a:buFontTx/>
              <a:buNone/>
            </a:pPr>
            <a:r>
              <a:rPr lang="it-IT" altLang="it-IT" sz="2000" dirty="0">
                <a:latin typeface="Tahoma" panose="020B0604030504040204" pitchFamily="34" charset="0"/>
                <a:cs typeface="Times New Roman" panose="02020603050405020304" pitchFamily="18" charset="0"/>
              </a:rPr>
              <a:t>2,15 ∙ 10</a:t>
            </a:r>
            <a:r>
              <a:rPr lang="it-IT" altLang="it-IT" sz="2000" baseline="30000" dirty="0">
                <a:latin typeface="Tahoma" panose="020B0604030504040204" pitchFamily="34" charset="0"/>
                <a:cs typeface="Times New Roman" panose="02020603050405020304" pitchFamily="18" charset="0"/>
              </a:rPr>
              <a:t>-4</a:t>
            </a:r>
            <a:r>
              <a:rPr lang="it-IT" altLang="it-IT" sz="2000" dirty="0">
                <a:latin typeface="Tahoma" panose="020B0604030504040204" pitchFamily="34" charset="0"/>
                <a:cs typeface="Times New Roman" panose="02020603050405020304" pitchFamily="18" charset="0"/>
              </a:rPr>
              <a:t> m</a:t>
            </a:r>
            <a:r>
              <a:rPr lang="it-IT" altLang="it-IT" sz="2000" baseline="30000" dirty="0">
                <a:latin typeface="Tahoma" panose="020B0604030504040204" pitchFamily="34" charset="0"/>
                <a:cs typeface="Times New Roman" panose="02020603050405020304" pitchFamily="18" charset="0"/>
              </a:rPr>
              <a:t>3</a:t>
            </a:r>
            <a:r>
              <a:rPr lang="it-IT" altLang="it-IT" sz="2000" dirty="0">
                <a:latin typeface="Tahoma" panose="020B0604030504040204" pitchFamily="34" charset="0"/>
                <a:cs typeface="Times New Roman" panose="02020603050405020304" pitchFamily="18" charset="0"/>
              </a:rPr>
              <a:t> mole</a:t>
            </a:r>
            <a:r>
              <a:rPr lang="it-IT" altLang="it-IT" sz="2000" baseline="30000" dirty="0">
                <a:latin typeface="Tahoma" panose="020B0604030504040204" pitchFamily="34" charset="0"/>
                <a:cs typeface="Times New Roman" panose="02020603050405020304" pitchFamily="18" charset="0"/>
              </a:rPr>
              <a:t>-1</a:t>
            </a:r>
            <a:r>
              <a:rPr lang="it-IT" altLang="it-IT" sz="2000" dirty="0">
                <a:latin typeface="Tahoma" panose="020B0604030504040204" pitchFamily="34" charset="0"/>
                <a:cs typeface="Times New Roman" panose="02020603050405020304" pitchFamily="18" charset="0"/>
              </a:rPr>
              <a:t>/ 6,02 ∙ 10</a:t>
            </a:r>
            <a:r>
              <a:rPr lang="it-IT" altLang="it-IT" sz="2000" baseline="30000" dirty="0">
                <a:latin typeface="Tahoma" panose="020B0604030504040204" pitchFamily="34" charset="0"/>
                <a:cs typeface="Times New Roman" panose="02020603050405020304" pitchFamily="18" charset="0"/>
              </a:rPr>
              <a:t>23</a:t>
            </a:r>
            <a:r>
              <a:rPr lang="it-IT" altLang="it-IT" sz="2000" dirty="0">
                <a:latin typeface="Tahoma" panose="020B0604030504040204" pitchFamily="34" charset="0"/>
                <a:cs typeface="Times New Roman" panose="02020603050405020304" pitchFamily="18" charset="0"/>
              </a:rPr>
              <a:t> molecole mole</a:t>
            </a:r>
            <a:r>
              <a:rPr lang="it-IT" altLang="it-IT" sz="2000" baseline="30000" dirty="0">
                <a:latin typeface="Tahoma" panose="020B0604030504040204" pitchFamily="34" charset="0"/>
                <a:cs typeface="Times New Roman" panose="02020603050405020304" pitchFamily="18" charset="0"/>
              </a:rPr>
              <a:t>-1</a:t>
            </a:r>
            <a:r>
              <a:rPr lang="it-IT" altLang="it-IT" sz="2000" dirty="0">
                <a:latin typeface="Tahoma" panose="020B0604030504040204" pitchFamily="34" charset="0"/>
                <a:cs typeface="Times New Roman" panose="02020603050405020304" pitchFamily="18" charset="0"/>
              </a:rPr>
              <a:t> = </a:t>
            </a:r>
          </a:p>
          <a:p>
            <a:pPr>
              <a:spcBef>
                <a:spcPct val="0"/>
              </a:spcBef>
              <a:buFontTx/>
              <a:buNone/>
            </a:pPr>
            <a:r>
              <a:rPr lang="it-IT" altLang="it-IT" sz="2000" dirty="0">
                <a:latin typeface="Tahoma" panose="020B0604030504040204" pitchFamily="34" charset="0"/>
                <a:cs typeface="Times New Roman" panose="02020603050405020304" pitchFamily="18" charset="0"/>
              </a:rPr>
              <a:t>				0,36 ∙ 10</a:t>
            </a:r>
            <a:r>
              <a:rPr lang="it-IT" altLang="it-IT" sz="2000" baseline="30000" dirty="0">
                <a:latin typeface="Tahoma" panose="020B0604030504040204" pitchFamily="34" charset="0"/>
                <a:cs typeface="Times New Roman" panose="02020603050405020304" pitchFamily="18" charset="0"/>
              </a:rPr>
              <a:t>-27</a:t>
            </a:r>
            <a:r>
              <a:rPr lang="it-IT" altLang="it-IT" sz="2000" dirty="0">
                <a:latin typeface="Tahoma" panose="020B0604030504040204" pitchFamily="34" charset="0"/>
                <a:cs typeface="Times New Roman" panose="02020603050405020304" pitchFamily="18" charset="0"/>
              </a:rPr>
              <a:t> m</a:t>
            </a:r>
            <a:r>
              <a:rPr lang="it-IT" altLang="it-IT" sz="2000" baseline="30000" dirty="0">
                <a:latin typeface="Tahoma" panose="020B0604030504040204" pitchFamily="34" charset="0"/>
                <a:cs typeface="Times New Roman" panose="02020603050405020304" pitchFamily="18" charset="0"/>
              </a:rPr>
              <a:t>3</a:t>
            </a:r>
            <a:r>
              <a:rPr lang="it-IT" altLang="it-IT" sz="2000" dirty="0">
                <a:latin typeface="Tahoma" panose="020B0604030504040204" pitchFamily="34" charset="0"/>
                <a:cs typeface="Times New Roman" panose="02020603050405020304" pitchFamily="18" charset="0"/>
              </a:rPr>
              <a:t> molecole</a:t>
            </a:r>
            <a:r>
              <a:rPr lang="it-IT" altLang="it-IT" sz="2000" baseline="30000" dirty="0">
                <a:latin typeface="Tahoma" panose="020B0604030504040204" pitchFamily="34" charset="0"/>
                <a:cs typeface="Times New Roman" panose="02020603050405020304" pitchFamily="18" charset="0"/>
              </a:rPr>
              <a:t>-1</a:t>
            </a:r>
            <a:endParaRPr lang="it-IT" altLang="it-IT" sz="1600" dirty="0">
              <a:latin typeface="Times New Roman" panose="02020603050405020304" pitchFamily="18" charset="0"/>
              <a:cs typeface="Times New Roman" panose="02020603050405020304" pitchFamily="18" charset="0"/>
            </a:endParaRPr>
          </a:p>
          <a:p>
            <a:pPr>
              <a:spcBef>
                <a:spcPct val="0"/>
              </a:spcBef>
              <a:buFontTx/>
              <a:buNone/>
            </a:pPr>
            <a:endParaRPr lang="it-IT" altLang="it-IT" sz="1600" dirty="0">
              <a:latin typeface="Times New Roman" panose="02020603050405020304" pitchFamily="18" charset="0"/>
            </a:endParaRPr>
          </a:p>
        </p:txBody>
      </p:sp>
      <p:sp>
        <p:nvSpPr>
          <p:cNvPr id="25604" name="Rectangle 5">
            <a:extLst>
              <a:ext uri="{FF2B5EF4-FFF2-40B4-BE49-F238E27FC236}">
                <a16:creationId xmlns:a16="http://schemas.microsoft.com/office/drawing/2014/main" id="{3014A437-FB19-4458-AA96-313168FEFFEF}"/>
              </a:ext>
            </a:extLst>
          </p:cNvPr>
          <p:cNvSpPr>
            <a:spLocks noChangeArrowheads="1"/>
          </p:cNvSpPr>
          <p:nvPr/>
        </p:nvSpPr>
        <p:spPr bwMode="auto">
          <a:xfrm>
            <a:off x="0" y="3746500"/>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br>
              <a:rPr lang="it-IT" altLang="it-IT" sz="1400">
                <a:latin typeface="Times New Roman" panose="02020603050405020304" pitchFamily="18" charset="0"/>
                <a:cs typeface="Times New Roman" panose="02020603050405020304" pitchFamily="18" charset="0"/>
              </a:rPr>
            </a:br>
            <a:endParaRPr lang="it-IT" altLang="it-IT" sz="2400">
              <a:latin typeface="Times New Roman" panose="02020603050405020304" pitchFamily="18" charset="0"/>
            </a:endParaRPr>
          </a:p>
        </p:txBody>
      </p:sp>
      <p:sp>
        <p:nvSpPr>
          <p:cNvPr id="25605" name="Rectangle 7">
            <a:extLst>
              <a:ext uri="{FF2B5EF4-FFF2-40B4-BE49-F238E27FC236}">
                <a16:creationId xmlns:a16="http://schemas.microsoft.com/office/drawing/2014/main" id="{B0C1CAF6-45BA-40C7-A50F-16E1FF42BB5B}"/>
              </a:ext>
            </a:extLst>
          </p:cNvPr>
          <p:cNvSpPr>
            <a:spLocks noChangeArrowheads="1"/>
          </p:cNvSpPr>
          <p:nvPr/>
        </p:nvSpPr>
        <p:spPr bwMode="auto">
          <a:xfrm>
            <a:off x="858044" y="3209547"/>
            <a:ext cx="742791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000" dirty="0">
                <a:latin typeface="Tahoma" panose="020B0604030504040204" pitchFamily="34" charset="0"/>
                <a:cs typeface="Times New Roman" panose="02020603050405020304" pitchFamily="18" charset="0"/>
              </a:rPr>
              <a:t>Hip: volume cubico</a:t>
            </a:r>
            <a:r>
              <a:rPr lang="it-IT" altLang="it-IT" sz="2000" dirty="0">
                <a:latin typeface="Tahoma" panose="020B0604030504040204" pitchFamily="34" charset="0"/>
                <a:cs typeface="Times New Roman" panose="02020603050405020304" pitchFamily="18" charset="0"/>
                <a:sym typeface="Symbol" panose="05050102010706020507" pitchFamily="18" charset="2"/>
              </a:rPr>
              <a:t></a:t>
            </a:r>
            <a:r>
              <a:rPr lang="it-IT" altLang="it-IT" sz="2000" dirty="0">
                <a:latin typeface="Tahoma" panose="020B0604030504040204" pitchFamily="34" charset="0"/>
                <a:cs typeface="Times New Roman" panose="02020603050405020304" pitchFamily="18" charset="0"/>
              </a:rPr>
              <a:t> calcolo il lato del cubo</a:t>
            </a:r>
          </a:p>
          <a:p>
            <a:pPr>
              <a:spcBef>
                <a:spcPct val="0"/>
              </a:spcBef>
              <a:buFontTx/>
              <a:buNone/>
            </a:pPr>
            <a:r>
              <a:rPr lang="it-IT" altLang="it-IT" sz="2000" dirty="0">
                <a:latin typeface="Tahoma" panose="020B0604030504040204" pitchFamily="34" charset="0"/>
                <a:cs typeface="Times New Roman" panose="02020603050405020304" pitchFamily="18" charset="0"/>
              </a:rPr>
              <a:t>dimensione della </a:t>
            </a:r>
            <a:r>
              <a:rPr lang="it-IT" altLang="it-IT" sz="2000" b="1" dirty="0">
                <a:latin typeface="Tahoma" panose="020B0604030504040204" pitchFamily="34" charset="0"/>
                <a:cs typeface="Times New Roman" panose="02020603050405020304" pitchFamily="18" charset="0"/>
              </a:rPr>
              <a:t>molecola di saccarosio</a:t>
            </a:r>
            <a:r>
              <a:rPr lang="it-IT" altLang="it-IT" sz="2000" dirty="0">
                <a:latin typeface="Tahoma" panose="020B0604030504040204" pitchFamily="34" charset="0"/>
                <a:cs typeface="Times New Roman" panose="02020603050405020304" pitchFamily="18" charset="0"/>
              </a:rPr>
              <a:t>: </a:t>
            </a:r>
          </a:p>
          <a:p>
            <a:pPr>
              <a:spcBef>
                <a:spcPct val="25000"/>
              </a:spcBef>
              <a:buFontTx/>
              <a:buNone/>
            </a:pPr>
            <a:r>
              <a:rPr lang="it-IT" altLang="it-IT" sz="2000" dirty="0">
                <a:latin typeface="Tahoma" panose="020B0604030504040204" pitchFamily="34" charset="0"/>
                <a:cs typeface="Times New Roman" panose="02020603050405020304" pitchFamily="18" charset="0"/>
              </a:rPr>
              <a:t>      ≈ (0,36 ∙ 10</a:t>
            </a:r>
            <a:r>
              <a:rPr lang="it-IT" altLang="it-IT" sz="2000" baseline="30000" dirty="0">
                <a:latin typeface="Tahoma" panose="020B0604030504040204" pitchFamily="34" charset="0"/>
                <a:cs typeface="Times New Roman" panose="02020603050405020304" pitchFamily="18" charset="0"/>
              </a:rPr>
              <a:t>-27</a:t>
            </a:r>
            <a:r>
              <a:rPr lang="it-IT" altLang="it-IT" sz="2000" dirty="0">
                <a:latin typeface="Tahoma" panose="020B0604030504040204" pitchFamily="34" charset="0"/>
                <a:cs typeface="Times New Roman" panose="02020603050405020304" pitchFamily="18" charset="0"/>
              </a:rPr>
              <a:t> m</a:t>
            </a:r>
            <a:r>
              <a:rPr lang="it-IT" altLang="it-IT" sz="2000" baseline="30000" dirty="0">
                <a:latin typeface="Tahoma" panose="020B0604030504040204" pitchFamily="34" charset="0"/>
                <a:cs typeface="Times New Roman" panose="02020603050405020304" pitchFamily="18" charset="0"/>
              </a:rPr>
              <a:t>3</a:t>
            </a:r>
            <a:r>
              <a:rPr lang="it-IT" altLang="it-IT" sz="2000" dirty="0">
                <a:latin typeface="Tahoma" panose="020B0604030504040204" pitchFamily="34" charset="0"/>
                <a:cs typeface="Times New Roman" panose="02020603050405020304" pitchFamily="18" charset="0"/>
              </a:rPr>
              <a:t>)</a:t>
            </a:r>
            <a:r>
              <a:rPr lang="it-IT" altLang="it-IT" sz="2000" baseline="30000" dirty="0">
                <a:latin typeface="Tahoma" panose="020B0604030504040204" pitchFamily="34" charset="0"/>
                <a:cs typeface="Times New Roman" panose="02020603050405020304" pitchFamily="18" charset="0"/>
              </a:rPr>
              <a:t>1/3</a:t>
            </a:r>
            <a:r>
              <a:rPr lang="it-IT" altLang="it-IT" sz="2000" dirty="0">
                <a:latin typeface="Tahoma" panose="020B0604030504040204" pitchFamily="34" charset="0"/>
                <a:cs typeface="Times New Roman" panose="02020603050405020304" pitchFamily="18" charset="0"/>
              </a:rPr>
              <a:t> </a:t>
            </a:r>
            <a:r>
              <a:rPr lang="it-IT" altLang="it-IT" sz="2000" dirty="0">
                <a:latin typeface="Tahoma" panose="020B0604030504040204" pitchFamily="34" charset="0"/>
                <a:cs typeface="Times New Roman" panose="02020603050405020304" pitchFamily="18" charset="0"/>
                <a:sym typeface="Symbol" panose="05050102010706020507" pitchFamily="18" charset="2"/>
              </a:rPr>
              <a:t></a:t>
            </a:r>
            <a:r>
              <a:rPr lang="it-IT" altLang="it-IT" sz="2000" dirty="0">
                <a:latin typeface="Tahoma" panose="020B0604030504040204" pitchFamily="34" charset="0"/>
                <a:cs typeface="Times New Roman" panose="02020603050405020304" pitchFamily="18" charset="0"/>
              </a:rPr>
              <a:t> 0,7 ∙ 10</a:t>
            </a:r>
            <a:r>
              <a:rPr lang="it-IT" altLang="it-IT" sz="2000" baseline="30000" dirty="0">
                <a:latin typeface="Tahoma" panose="020B0604030504040204" pitchFamily="34" charset="0"/>
                <a:cs typeface="Times New Roman" panose="02020603050405020304" pitchFamily="18" charset="0"/>
                <a:sym typeface="Symbol" panose="05050102010706020507" pitchFamily="18" charset="2"/>
              </a:rPr>
              <a:t>-9</a:t>
            </a:r>
            <a:r>
              <a:rPr lang="it-IT" altLang="it-IT" sz="2000" dirty="0">
                <a:latin typeface="Tahoma" panose="020B0604030504040204" pitchFamily="34" charset="0"/>
                <a:cs typeface="Times New Roman" panose="02020603050405020304" pitchFamily="18" charset="0"/>
                <a:sym typeface="Symbol" panose="05050102010706020507" pitchFamily="18" charset="2"/>
              </a:rPr>
              <a:t> m</a:t>
            </a:r>
            <a:r>
              <a:rPr lang="it-IT" altLang="it-IT" sz="1600" dirty="0">
                <a:latin typeface="Times New Roman" panose="02020603050405020304" pitchFamily="18" charset="0"/>
                <a:cs typeface="Times New Roman" panose="02020603050405020304" pitchFamily="18" charset="0"/>
              </a:rPr>
              <a:t> </a:t>
            </a:r>
          </a:p>
          <a:p>
            <a:pPr>
              <a:spcBef>
                <a:spcPct val="0"/>
              </a:spcBef>
              <a:buFontTx/>
              <a:buNone/>
            </a:pPr>
            <a:endParaRPr lang="it-IT" altLang="it-IT" sz="1600" dirty="0">
              <a:latin typeface="Times New Roman" panose="02020603050405020304" pitchFamily="18" charset="0"/>
            </a:endParaRPr>
          </a:p>
        </p:txBody>
      </p:sp>
      <p:sp>
        <p:nvSpPr>
          <p:cNvPr id="25606" name="Rectangle 8">
            <a:extLst>
              <a:ext uri="{FF2B5EF4-FFF2-40B4-BE49-F238E27FC236}">
                <a16:creationId xmlns:a16="http://schemas.microsoft.com/office/drawing/2014/main" id="{C81A54FC-3696-41F2-973D-35C3D1EDC1EF}"/>
              </a:ext>
            </a:extLst>
          </p:cNvPr>
          <p:cNvSpPr>
            <a:spLocks noChangeArrowheads="1"/>
          </p:cNvSpPr>
          <p:nvPr/>
        </p:nvSpPr>
        <p:spPr bwMode="auto">
          <a:xfrm>
            <a:off x="1237123" y="4989927"/>
            <a:ext cx="5343525" cy="422275"/>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000">
                <a:latin typeface="Tahoma" panose="020B0604030504040204" pitchFamily="34" charset="0"/>
                <a:cs typeface="Times New Roman" panose="02020603050405020304" pitchFamily="18" charset="0"/>
                <a:sym typeface="Symbol" panose="05050102010706020507" pitchFamily="18" charset="2"/>
              </a:rPr>
              <a:t>1 </a:t>
            </a:r>
            <a:r>
              <a:rPr lang="it-IT" altLang="it-IT" sz="2000">
                <a:latin typeface="Tahoma" panose="020B0604030504040204" pitchFamily="34" charset="0"/>
                <a:cs typeface="Times New Roman" panose="02020603050405020304" pitchFamily="18" charset="0"/>
              </a:rPr>
              <a:t>m = 10</a:t>
            </a:r>
            <a:r>
              <a:rPr lang="it-IT" altLang="it-IT" sz="2000" baseline="30000">
                <a:latin typeface="Tahoma" panose="020B0604030504040204" pitchFamily="34" charset="0"/>
                <a:cs typeface="Times New Roman" panose="02020603050405020304" pitchFamily="18" charset="0"/>
                <a:sym typeface="Symbol" panose="05050102010706020507" pitchFamily="18" charset="2"/>
              </a:rPr>
              <a:t>-6</a:t>
            </a:r>
            <a:r>
              <a:rPr lang="it-IT" altLang="it-IT" sz="2000">
                <a:latin typeface="Tahoma" panose="020B0604030504040204" pitchFamily="34" charset="0"/>
                <a:cs typeface="Times New Roman" panose="02020603050405020304" pitchFamily="18" charset="0"/>
                <a:sym typeface="Symbol" panose="05050102010706020507" pitchFamily="18" charset="2"/>
              </a:rPr>
              <a:t> m; 1 nm = 10</a:t>
            </a:r>
            <a:r>
              <a:rPr lang="it-IT" altLang="it-IT" sz="2000" baseline="30000">
                <a:latin typeface="Tahoma" panose="020B0604030504040204" pitchFamily="34" charset="0"/>
                <a:cs typeface="Times New Roman" panose="02020603050405020304" pitchFamily="18" charset="0"/>
                <a:sym typeface="Symbol" panose="05050102010706020507" pitchFamily="18" charset="2"/>
              </a:rPr>
              <a:t>-9</a:t>
            </a:r>
            <a:r>
              <a:rPr lang="it-IT" altLang="it-IT" sz="2000">
                <a:latin typeface="Tahoma" panose="020B0604030504040204" pitchFamily="34" charset="0"/>
                <a:cs typeface="Times New Roman" panose="02020603050405020304" pitchFamily="18" charset="0"/>
                <a:sym typeface="Symbol" panose="05050102010706020507" pitchFamily="18" charset="2"/>
              </a:rPr>
              <a:t> m; 1 Å = 10</a:t>
            </a:r>
            <a:r>
              <a:rPr lang="it-IT" altLang="it-IT" sz="2000" baseline="30000">
                <a:latin typeface="Tahoma" panose="020B0604030504040204" pitchFamily="34" charset="0"/>
                <a:cs typeface="Times New Roman" panose="02020603050405020304" pitchFamily="18" charset="0"/>
                <a:sym typeface="Symbol" panose="05050102010706020507" pitchFamily="18" charset="2"/>
              </a:rPr>
              <a:t>-10</a:t>
            </a:r>
            <a:r>
              <a:rPr lang="it-IT" altLang="it-IT" sz="2000">
                <a:latin typeface="Tahoma" panose="020B0604030504040204" pitchFamily="34" charset="0"/>
                <a:cs typeface="Times New Roman" panose="02020603050405020304" pitchFamily="18" charset="0"/>
                <a:sym typeface="Symbol" panose="05050102010706020507" pitchFamily="18" charset="2"/>
              </a:rPr>
              <a:t> 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numero diapositiva 3">
            <a:extLst>
              <a:ext uri="{FF2B5EF4-FFF2-40B4-BE49-F238E27FC236}">
                <a16:creationId xmlns:a16="http://schemas.microsoft.com/office/drawing/2014/main" id="{A616366D-806C-424D-990B-49694ED54A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FFB77D4-E76B-4F1E-8E6A-F4659903EFB0}" type="slidenum">
              <a:rPr lang="it-IT" altLang="it-IT" sz="1400" smtClean="0"/>
              <a:pPr>
                <a:spcBef>
                  <a:spcPct val="0"/>
                </a:spcBef>
                <a:buFontTx/>
                <a:buNone/>
              </a:pPr>
              <a:t>22</a:t>
            </a:fld>
            <a:endParaRPr lang="it-IT" altLang="it-IT" sz="1400"/>
          </a:p>
        </p:txBody>
      </p:sp>
      <p:sp>
        <p:nvSpPr>
          <p:cNvPr id="26627" name="Rectangle 3">
            <a:extLst>
              <a:ext uri="{FF2B5EF4-FFF2-40B4-BE49-F238E27FC236}">
                <a16:creationId xmlns:a16="http://schemas.microsoft.com/office/drawing/2014/main" id="{437F5A54-573A-46D9-B322-B9004AEDEAFA}"/>
              </a:ext>
            </a:extLst>
          </p:cNvPr>
          <p:cNvSpPr>
            <a:spLocks noChangeArrowheads="1"/>
          </p:cNvSpPr>
          <p:nvPr/>
        </p:nvSpPr>
        <p:spPr bwMode="auto">
          <a:xfrm>
            <a:off x="457200" y="533400"/>
            <a:ext cx="79248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a:spAutoFit/>
          </a:bodyPr>
          <a:lstStyle>
            <a:lvl1pPr indent="4492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000">
                <a:latin typeface="Tahoma" panose="020B0604030504040204" pitchFamily="34" charset="0"/>
                <a:cs typeface="Times New Roman" panose="02020603050405020304" pitchFamily="18" charset="0"/>
              </a:rPr>
              <a:t>Dimensioni delle molecole di:</a:t>
            </a:r>
          </a:p>
          <a:p>
            <a:pPr>
              <a:spcBef>
                <a:spcPct val="0"/>
              </a:spcBef>
              <a:buFontTx/>
              <a:buNone/>
            </a:pPr>
            <a:endParaRPr lang="it-IT" altLang="it-IT" sz="2000">
              <a:latin typeface="Tahoma" panose="020B0604030504040204" pitchFamily="34" charset="0"/>
              <a:cs typeface="Times New Roman" panose="02020603050405020304" pitchFamily="18" charset="0"/>
            </a:endParaRPr>
          </a:p>
          <a:p>
            <a:pPr>
              <a:spcBef>
                <a:spcPct val="0"/>
              </a:spcBef>
              <a:buFontTx/>
              <a:buNone/>
            </a:pPr>
            <a:endParaRPr lang="it-IT" altLang="it-IT" sz="2000">
              <a:solidFill>
                <a:srgbClr val="0066FF"/>
              </a:solidFill>
              <a:latin typeface="Tahoma" panose="020B0604030504040204" pitchFamily="34" charset="0"/>
              <a:cs typeface="Times New Roman" panose="02020603050405020304" pitchFamily="18" charset="0"/>
            </a:endParaRPr>
          </a:p>
          <a:p>
            <a:pPr>
              <a:spcBef>
                <a:spcPct val="0"/>
              </a:spcBef>
              <a:buFontTx/>
              <a:buNone/>
            </a:pPr>
            <a:r>
              <a:rPr lang="it-IT" altLang="it-IT" sz="2000">
                <a:solidFill>
                  <a:srgbClr val="0066FF"/>
                </a:solidFill>
                <a:latin typeface="Tahoma" panose="020B0604030504040204" pitchFamily="34" charset="0"/>
                <a:cs typeface="Times New Roman" panose="02020603050405020304" pitchFamily="18" charset="0"/>
              </a:rPr>
              <a:t>Saccarosio</a:t>
            </a:r>
            <a:r>
              <a:rPr lang="it-IT" altLang="it-IT" sz="2000">
                <a:latin typeface="Tahoma" panose="020B0604030504040204" pitchFamily="34" charset="0"/>
                <a:cs typeface="Times New Roman" panose="02020603050405020304" pitchFamily="18" charset="0"/>
              </a:rPr>
              <a:t>: 0,7 ∙ 10</a:t>
            </a:r>
            <a:r>
              <a:rPr lang="it-IT" altLang="it-IT" sz="2000" baseline="30000">
                <a:latin typeface="Tahoma" panose="020B0604030504040204" pitchFamily="34" charset="0"/>
                <a:cs typeface="Times New Roman" panose="02020603050405020304" pitchFamily="18" charset="0"/>
                <a:sym typeface="Symbol" panose="05050102010706020507" pitchFamily="18" charset="2"/>
              </a:rPr>
              <a:t>-9</a:t>
            </a:r>
            <a:r>
              <a:rPr lang="it-IT" altLang="it-IT" sz="2000">
                <a:latin typeface="Tahoma" panose="020B0604030504040204" pitchFamily="34" charset="0"/>
                <a:cs typeface="Times New Roman" panose="02020603050405020304" pitchFamily="18" charset="0"/>
                <a:sym typeface="Symbol" panose="05050102010706020507" pitchFamily="18" charset="2"/>
              </a:rPr>
              <a:t> m </a:t>
            </a:r>
            <a:r>
              <a:rPr lang="it-IT" altLang="it-IT" sz="2000">
                <a:latin typeface="Tahoma" panose="020B0604030504040204" pitchFamily="34" charset="0"/>
                <a:cs typeface="Times New Roman" panose="02020603050405020304" pitchFamily="18" charset="0"/>
              </a:rPr>
              <a:t> 0,7 nm.</a:t>
            </a:r>
            <a:endParaRPr lang="it-IT" altLang="it-IT" sz="2000">
              <a:latin typeface="Tahoma" panose="020B0604030504040204" pitchFamily="34" charset="0"/>
              <a:cs typeface="Times New Roman" panose="02020603050405020304" pitchFamily="18" charset="0"/>
              <a:sym typeface="Symbol" panose="05050102010706020507" pitchFamily="18" charset="2"/>
            </a:endParaRPr>
          </a:p>
          <a:p>
            <a:pPr>
              <a:spcBef>
                <a:spcPct val="0"/>
              </a:spcBef>
              <a:buFontTx/>
              <a:buNone/>
            </a:pPr>
            <a:endParaRPr lang="it-IT" altLang="it-IT" sz="2000">
              <a:latin typeface="Tahoma" panose="020B0604030504040204" pitchFamily="34" charset="0"/>
              <a:cs typeface="Times New Roman" panose="02020603050405020304" pitchFamily="18" charset="0"/>
            </a:endParaRPr>
          </a:p>
          <a:p>
            <a:pPr>
              <a:spcBef>
                <a:spcPct val="0"/>
              </a:spcBef>
              <a:buFontTx/>
              <a:buNone/>
            </a:pPr>
            <a:endParaRPr lang="it-IT" altLang="it-IT" sz="2000">
              <a:latin typeface="Tahoma" panose="020B0604030504040204" pitchFamily="34" charset="0"/>
              <a:cs typeface="Times New Roman" panose="02020603050405020304" pitchFamily="18" charset="0"/>
            </a:endParaRPr>
          </a:p>
          <a:p>
            <a:pPr>
              <a:spcBef>
                <a:spcPct val="0"/>
              </a:spcBef>
              <a:buFontTx/>
              <a:buNone/>
            </a:pPr>
            <a:endParaRPr lang="it-IT" altLang="it-IT" sz="2000">
              <a:latin typeface="Tahoma" panose="020B0604030504040204" pitchFamily="34" charset="0"/>
              <a:cs typeface="Times New Roman" panose="02020603050405020304" pitchFamily="18" charset="0"/>
            </a:endParaRPr>
          </a:p>
          <a:p>
            <a:pPr>
              <a:spcBef>
                <a:spcPct val="0"/>
              </a:spcBef>
              <a:buFontTx/>
              <a:buNone/>
            </a:pPr>
            <a:r>
              <a:rPr lang="it-IT" altLang="it-IT" sz="2000">
                <a:solidFill>
                  <a:srgbClr val="3399FF"/>
                </a:solidFill>
                <a:latin typeface="Tahoma" panose="020B0604030504040204" pitchFamily="34" charset="0"/>
                <a:cs typeface="Times New Roman" panose="02020603050405020304" pitchFamily="18" charset="0"/>
              </a:rPr>
              <a:t>Acqua</a:t>
            </a:r>
            <a:r>
              <a:rPr lang="it-IT" altLang="it-IT" sz="2000">
                <a:latin typeface="Tahoma" panose="020B0604030504040204" pitchFamily="34" charset="0"/>
                <a:cs typeface="Times New Roman" panose="02020603050405020304" pitchFamily="18" charset="0"/>
              </a:rPr>
              <a:t> (H</a:t>
            </a:r>
            <a:r>
              <a:rPr lang="it-IT" altLang="it-IT" sz="2000" baseline="-30000">
                <a:latin typeface="Tahoma" panose="020B0604030504040204" pitchFamily="34" charset="0"/>
                <a:cs typeface="Times New Roman" panose="02020603050405020304" pitchFamily="18" charset="0"/>
              </a:rPr>
              <a:t>2</a:t>
            </a:r>
            <a:r>
              <a:rPr lang="it-IT" altLang="it-IT" sz="2000">
                <a:latin typeface="Tahoma" panose="020B0604030504040204" pitchFamily="34" charset="0"/>
                <a:cs typeface="Times New Roman" panose="02020603050405020304" pitchFamily="18" charset="0"/>
              </a:rPr>
              <a:t>O) </a:t>
            </a:r>
            <a:r>
              <a:rPr lang="it-IT" altLang="it-IT" sz="2000">
                <a:latin typeface="Tahoma" panose="020B0604030504040204" pitchFamily="34" charset="0"/>
                <a:cs typeface="Times New Roman" panose="02020603050405020304" pitchFamily="18" charset="0"/>
                <a:sym typeface="Symbol" panose="05050102010706020507" pitchFamily="18" charset="2"/>
              </a:rPr>
              <a:t></a:t>
            </a:r>
            <a:r>
              <a:rPr lang="it-IT" altLang="it-IT" sz="2000">
                <a:latin typeface="Tahoma" panose="020B0604030504040204" pitchFamily="34" charset="0"/>
                <a:cs typeface="Times New Roman" panose="02020603050405020304" pitchFamily="18" charset="0"/>
              </a:rPr>
              <a:t> 0,1 nm</a:t>
            </a:r>
          </a:p>
          <a:p>
            <a:pPr>
              <a:spcBef>
                <a:spcPct val="0"/>
              </a:spcBef>
              <a:buFontTx/>
              <a:buNone/>
            </a:pPr>
            <a:endParaRPr lang="it-IT" altLang="it-IT" sz="2000">
              <a:solidFill>
                <a:srgbClr val="FF0000"/>
              </a:solidFill>
              <a:latin typeface="Tahoma" panose="020B0604030504040204" pitchFamily="34" charset="0"/>
              <a:cs typeface="Times New Roman" panose="02020603050405020304" pitchFamily="18" charset="0"/>
            </a:endParaRPr>
          </a:p>
          <a:p>
            <a:pPr>
              <a:spcBef>
                <a:spcPct val="0"/>
              </a:spcBef>
              <a:buFontTx/>
              <a:buNone/>
            </a:pPr>
            <a:endParaRPr lang="it-IT" altLang="it-IT" sz="2000">
              <a:solidFill>
                <a:srgbClr val="FF0000"/>
              </a:solidFill>
              <a:latin typeface="Tahoma" panose="020B0604030504040204" pitchFamily="34" charset="0"/>
              <a:cs typeface="Times New Roman" panose="02020603050405020304" pitchFamily="18" charset="0"/>
            </a:endParaRPr>
          </a:p>
          <a:p>
            <a:pPr>
              <a:spcBef>
                <a:spcPct val="0"/>
              </a:spcBef>
              <a:buFontTx/>
              <a:buNone/>
            </a:pPr>
            <a:endParaRPr lang="it-IT" altLang="it-IT" sz="2000">
              <a:solidFill>
                <a:srgbClr val="FF0000"/>
              </a:solidFill>
              <a:latin typeface="Tahoma" panose="020B0604030504040204" pitchFamily="34" charset="0"/>
              <a:cs typeface="Times New Roman" panose="02020603050405020304" pitchFamily="18" charset="0"/>
            </a:endParaRPr>
          </a:p>
          <a:p>
            <a:pPr>
              <a:spcBef>
                <a:spcPct val="0"/>
              </a:spcBef>
              <a:buFontTx/>
              <a:buNone/>
            </a:pPr>
            <a:endParaRPr lang="it-IT" altLang="it-IT" sz="2000">
              <a:solidFill>
                <a:srgbClr val="FF0000"/>
              </a:solidFill>
              <a:latin typeface="Tahoma" panose="020B0604030504040204" pitchFamily="34" charset="0"/>
              <a:cs typeface="Times New Roman" panose="02020603050405020304" pitchFamily="18" charset="0"/>
            </a:endParaRPr>
          </a:p>
          <a:p>
            <a:pPr>
              <a:spcBef>
                <a:spcPct val="0"/>
              </a:spcBef>
              <a:buFontTx/>
              <a:buNone/>
            </a:pPr>
            <a:endParaRPr lang="it-IT" altLang="it-IT" sz="2000">
              <a:solidFill>
                <a:srgbClr val="FF0000"/>
              </a:solidFill>
              <a:latin typeface="Tahoma" panose="020B0604030504040204" pitchFamily="34" charset="0"/>
              <a:cs typeface="Times New Roman" panose="02020603050405020304" pitchFamily="18" charset="0"/>
            </a:endParaRPr>
          </a:p>
          <a:p>
            <a:pPr>
              <a:spcBef>
                <a:spcPct val="0"/>
              </a:spcBef>
              <a:buFontTx/>
              <a:buNone/>
            </a:pPr>
            <a:r>
              <a:rPr lang="it-IT" altLang="it-IT" sz="2000">
                <a:solidFill>
                  <a:srgbClr val="FF0000"/>
                </a:solidFill>
                <a:latin typeface="Tahoma" panose="020B0604030504040204" pitchFamily="34" charset="0"/>
                <a:cs typeface="Times New Roman" panose="02020603050405020304" pitchFamily="18" charset="0"/>
              </a:rPr>
              <a:t>Emoglobina</a:t>
            </a:r>
            <a:r>
              <a:rPr lang="it-IT" altLang="it-IT" sz="2000">
                <a:latin typeface="Tahoma" panose="020B0604030504040204" pitchFamily="34" charset="0"/>
                <a:cs typeface="Times New Roman" panose="02020603050405020304" pitchFamily="18" charset="0"/>
              </a:rPr>
              <a:t> </a:t>
            </a:r>
            <a:r>
              <a:rPr lang="it-IT" altLang="it-IT" sz="2000">
                <a:latin typeface="Tahoma" panose="020B0604030504040204" pitchFamily="34" charset="0"/>
                <a:cs typeface="Times New Roman" panose="02020603050405020304" pitchFamily="18" charset="0"/>
                <a:sym typeface="Symbol" panose="05050102010706020507" pitchFamily="18" charset="2"/>
              </a:rPr>
              <a:t></a:t>
            </a:r>
            <a:r>
              <a:rPr lang="it-IT" altLang="it-IT" sz="2000">
                <a:latin typeface="Tahoma" panose="020B0604030504040204" pitchFamily="34" charset="0"/>
                <a:cs typeface="Times New Roman" panose="02020603050405020304" pitchFamily="18" charset="0"/>
              </a:rPr>
              <a:t> 5 nm</a:t>
            </a:r>
          </a:p>
          <a:p>
            <a:pPr>
              <a:spcBef>
                <a:spcPct val="0"/>
              </a:spcBef>
              <a:buFontTx/>
              <a:buNone/>
            </a:pPr>
            <a:endParaRPr lang="it-IT" altLang="it-IT" sz="1600">
              <a:latin typeface="Times New Roman" panose="02020603050405020304" pitchFamily="18" charset="0"/>
            </a:endParaRPr>
          </a:p>
        </p:txBody>
      </p:sp>
      <p:pic>
        <p:nvPicPr>
          <p:cNvPr id="26628" name="Picture 4">
            <a:extLst>
              <a:ext uri="{FF2B5EF4-FFF2-40B4-BE49-F238E27FC236}">
                <a16:creationId xmlns:a16="http://schemas.microsoft.com/office/drawing/2014/main" id="{0EC2AF42-CE40-4ECF-841F-03E9EB4E4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486" t="27136" r="31680" b="27106"/>
          <a:stretch>
            <a:fillRect/>
          </a:stretch>
        </p:blipFill>
        <p:spPr bwMode="auto">
          <a:xfrm>
            <a:off x="4495800" y="2438400"/>
            <a:ext cx="838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a:extLst>
              <a:ext uri="{FF2B5EF4-FFF2-40B4-BE49-F238E27FC236}">
                <a16:creationId xmlns:a16="http://schemas.microsoft.com/office/drawing/2014/main" id="{744B4864-5462-4585-87F3-93591E9D4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33400"/>
            <a:ext cx="25146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a:extLst>
              <a:ext uri="{FF2B5EF4-FFF2-40B4-BE49-F238E27FC236}">
                <a16:creationId xmlns:a16="http://schemas.microsoft.com/office/drawing/2014/main" id="{926710D0-7218-41DD-8B85-6851C6825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581400"/>
            <a:ext cx="35814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a:extLst>
              <a:ext uri="{FF2B5EF4-FFF2-40B4-BE49-F238E27FC236}">
                <a16:creationId xmlns:a16="http://schemas.microsoft.com/office/drawing/2014/main" id="{CAF2821F-2BFF-4FAF-BE1B-BDC2A60AB975}"/>
              </a:ext>
            </a:extLst>
          </p:cNvPr>
          <p:cNvSpPr>
            <a:spLocks noGrp="1" noChangeArrowheads="1"/>
          </p:cNvSpPr>
          <p:nvPr>
            <p:ph type="title"/>
          </p:nvPr>
        </p:nvSpPr>
        <p:spPr/>
        <p:txBody>
          <a:bodyPr/>
          <a:lstStyle/>
          <a:p>
            <a:r>
              <a:rPr lang="it-IT" altLang="it-IT"/>
              <a:t>Termodinamica</a:t>
            </a:r>
          </a:p>
        </p:txBody>
      </p:sp>
      <p:sp>
        <p:nvSpPr>
          <p:cNvPr id="3" name="Segnaposto contenuto 2">
            <a:extLst>
              <a:ext uri="{FF2B5EF4-FFF2-40B4-BE49-F238E27FC236}">
                <a16:creationId xmlns:a16="http://schemas.microsoft.com/office/drawing/2014/main" id="{83A21EF7-A709-4CC6-9060-30937D4BA8B0}"/>
              </a:ext>
            </a:extLst>
          </p:cNvPr>
          <p:cNvSpPr>
            <a:spLocks noGrp="1"/>
          </p:cNvSpPr>
          <p:nvPr>
            <p:ph idx="1"/>
          </p:nvPr>
        </p:nvSpPr>
        <p:spPr/>
        <p:txBody>
          <a:bodyPr/>
          <a:lstStyle/>
          <a:p>
            <a:pPr>
              <a:defRPr/>
            </a:pPr>
            <a:r>
              <a:rPr lang="it-IT" dirty="0">
                <a:solidFill>
                  <a:schemeClr val="bg1">
                    <a:lumMod val="65000"/>
                  </a:schemeClr>
                </a:solidFill>
              </a:rPr>
              <a:t>Etimologia e contesto storico</a:t>
            </a:r>
          </a:p>
          <a:p>
            <a:pPr>
              <a:defRPr/>
            </a:pPr>
            <a:r>
              <a:rPr lang="it-IT" dirty="0">
                <a:solidFill>
                  <a:schemeClr val="bg1">
                    <a:lumMod val="65000"/>
                  </a:schemeClr>
                </a:solidFill>
              </a:rPr>
              <a:t>Sistema ed ambiente</a:t>
            </a:r>
          </a:p>
          <a:p>
            <a:pPr>
              <a:defRPr/>
            </a:pPr>
            <a:r>
              <a:rPr lang="it-IT" dirty="0"/>
              <a:t>Approccio macroscopico e microscopico</a:t>
            </a:r>
          </a:p>
          <a:p>
            <a:pPr lvl="1">
              <a:defRPr/>
            </a:pPr>
            <a:r>
              <a:rPr lang="it-IT" dirty="0">
                <a:solidFill>
                  <a:schemeClr val="bg1">
                    <a:lumMod val="50000"/>
                  </a:schemeClr>
                </a:solidFill>
              </a:rPr>
              <a:t>La termodinamica statistica (cenni)</a:t>
            </a:r>
          </a:p>
          <a:p>
            <a:pPr lvl="1">
              <a:defRPr/>
            </a:pPr>
            <a:r>
              <a:rPr lang="it-IT" dirty="0"/>
              <a:t>La termodinamica classica</a:t>
            </a:r>
          </a:p>
          <a:p>
            <a:pPr lvl="2">
              <a:defRPr/>
            </a:pPr>
            <a:r>
              <a:rPr lang="it-IT" dirty="0"/>
              <a:t>Le proprietà di un sistema</a:t>
            </a:r>
          </a:p>
          <a:p>
            <a:pPr lvl="2">
              <a:defRPr/>
            </a:pPr>
            <a:r>
              <a:rPr lang="it-IT" dirty="0">
                <a:solidFill>
                  <a:schemeClr val="bg1">
                    <a:lumMod val="65000"/>
                  </a:schemeClr>
                </a:solidFill>
              </a:rPr>
              <a:t>Gli stati di equilibrio</a:t>
            </a:r>
          </a:p>
          <a:p>
            <a:pPr>
              <a:defRPr/>
            </a:pPr>
            <a:endParaRPr lang="it-IT" dirty="0"/>
          </a:p>
        </p:txBody>
      </p:sp>
      <p:sp>
        <p:nvSpPr>
          <p:cNvPr id="27652" name="Segnaposto numero diapositiva 3">
            <a:extLst>
              <a:ext uri="{FF2B5EF4-FFF2-40B4-BE49-F238E27FC236}">
                <a16:creationId xmlns:a16="http://schemas.microsoft.com/office/drawing/2014/main" id="{CF13BAF5-929F-4CE3-828C-FFD4C2D1B1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606D6C-0100-4327-9079-0793CA316BDA}" type="slidenum">
              <a:rPr lang="it-IT" altLang="it-IT" sz="1400" smtClean="0"/>
              <a:pPr>
                <a:spcBef>
                  <a:spcPct val="0"/>
                </a:spcBef>
                <a:buFontTx/>
                <a:buNone/>
              </a:pPr>
              <a:t>23</a:t>
            </a:fld>
            <a:endParaRPr lang="it-IT" altLang="it-IT"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numero diapositiva 3">
            <a:extLst>
              <a:ext uri="{FF2B5EF4-FFF2-40B4-BE49-F238E27FC236}">
                <a16:creationId xmlns:a16="http://schemas.microsoft.com/office/drawing/2014/main" id="{434FB2E1-772C-4AC6-B4A0-A4F96BFC8E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30DAF6-3E12-4B86-8BFA-610D6241020A}" type="slidenum">
              <a:rPr lang="it-IT" altLang="it-IT" sz="2400" smtClean="0"/>
              <a:pPr>
                <a:spcBef>
                  <a:spcPct val="0"/>
                </a:spcBef>
                <a:buFontTx/>
                <a:buNone/>
              </a:pPr>
              <a:t>24</a:t>
            </a:fld>
            <a:endParaRPr lang="it-IT" altLang="it-IT" sz="2400"/>
          </a:p>
        </p:txBody>
      </p:sp>
      <p:sp>
        <p:nvSpPr>
          <p:cNvPr id="23555" name="Rectangle 1026">
            <a:extLst>
              <a:ext uri="{FF2B5EF4-FFF2-40B4-BE49-F238E27FC236}">
                <a16:creationId xmlns:a16="http://schemas.microsoft.com/office/drawing/2014/main" id="{C941F4F3-2019-42C7-916C-B3A3DF6F8DFB}"/>
              </a:ext>
            </a:extLst>
          </p:cNvPr>
          <p:cNvSpPr>
            <a:spLocks noChangeArrowheads="1"/>
          </p:cNvSpPr>
          <p:nvPr/>
        </p:nvSpPr>
        <p:spPr bwMode="auto">
          <a:xfrm>
            <a:off x="395288" y="261938"/>
            <a:ext cx="8328025" cy="21240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3600" dirty="0">
                <a:latin typeface="+mj-lt"/>
                <a:cs typeface="Times New Roman" panose="02020603050405020304" pitchFamily="18" charset="0"/>
              </a:rPr>
              <a:t>Termodinamica classica</a:t>
            </a:r>
          </a:p>
          <a:p>
            <a:pPr eaLnBrk="1" hangingPunct="1">
              <a:spcBef>
                <a:spcPct val="0"/>
              </a:spcBef>
              <a:buFontTx/>
              <a:buNone/>
              <a:defRPr/>
            </a:pPr>
            <a:endParaRPr lang="it-IT" altLang="it-IT" sz="2400" dirty="0">
              <a:latin typeface="+mj-lt"/>
              <a:cs typeface="Times New Roman" panose="02020603050405020304" pitchFamily="18" charset="0"/>
            </a:endParaRPr>
          </a:p>
          <a:p>
            <a:pPr algn="just" eaLnBrk="1" hangingPunct="1">
              <a:spcBef>
                <a:spcPct val="0"/>
              </a:spcBef>
              <a:defRPr/>
            </a:pPr>
            <a:r>
              <a:rPr lang="it-IT" altLang="it-IT" sz="2400" dirty="0">
                <a:latin typeface="+mn-lt"/>
                <a:cs typeface="Times New Roman" panose="02020603050405020304" pitchFamily="18" charset="0"/>
              </a:rPr>
              <a:t> Punto di vista macroscopico </a:t>
            </a:r>
          </a:p>
          <a:p>
            <a:pPr algn="just" eaLnBrk="1" hangingPunct="1">
              <a:spcBef>
                <a:spcPct val="0"/>
              </a:spcBef>
              <a:buNone/>
              <a:defRPr/>
            </a:pPr>
            <a:r>
              <a:rPr lang="it-IT" altLang="it-IT" sz="2400" dirty="0">
                <a:latin typeface="+mn-lt"/>
                <a:cs typeface="Times New Roman" panose="02020603050405020304" pitchFamily="18" charset="0"/>
              </a:rPr>
              <a:t>descrizione dello STATO DI UN SISTEMA attraverso la misura di </a:t>
            </a:r>
            <a:r>
              <a:rPr lang="it-IT" altLang="it-IT" sz="2400" u="sng" dirty="0">
                <a:latin typeface="+mn-lt"/>
                <a:cs typeface="Times New Roman" panose="02020603050405020304" pitchFamily="18" charset="0"/>
              </a:rPr>
              <a:t>proprietà</a:t>
            </a:r>
            <a:r>
              <a:rPr lang="it-IT" altLang="it-IT" sz="2400" dirty="0">
                <a:latin typeface="+mn-lt"/>
                <a:cs typeface="Times New Roman" panose="02020603050405020304" pitchFamily="18" charset="0"/>
              </a:rPr>
              <a:t> (su larga scala)</a:t>
            </a:r>
            <a:endParaRPr lang="it-IT" altLang="it-IT" sz="2400" u="sng" dirty="0">
              <a:latin typeface="+mj-lt"/>
              <a:cs typeface="Times New Roman" panose="02020603050405020304" pitchFamily="18" charset="0"/>
            </a:endParaRPr>
          </a:p>
        </p:txBody>
      </p:sp>
      <p:sp>
        <p:nvSpPr>
          <p:cNvPr id="2" name="Rectangle 2">
            <a:extLst>
              <a:ext uri="{FF2B5EF4-FFF2-40B4-BE49-F238E27FC236}">
                <a16:creationId xmlns:a16="http://schemas.microsoft.com/office/drawing/2014/main" id="{DE2524BE-F089-4A75-9233-4CE5D0DF91BF}"/>
              </a:ext>
            </a:extLst>
          </p:cNvPr>
          <p:cNvSpPr>
            <a:spLocks noChangeArrowheads="1"/>
          </p:cNvSpPr>
          <p:nvPr/>
        </p:nvSpPr>
        <p:spPr bwMode="auto">
          <a:xfrm>
            <a:off x="571500" y="2841625"/>
            <a:ext cx="7975600" cy="3262313"/>
          </a:xfrm>
          <a:prstGeom prst="rect">
            <a:avLst/>
          </a:prstGeom>
          <a:noFill/>
          <a:ln w="9525">
            <a:noFill/>
            <a:miter lim="800000"/>
            <a:headEnd/>
            <a:tailEnd/>
          </a:ln>
          <a:effectLst/>
        </p:spPr>
        <p:txBody>
          <a:bodyPr>
            <a:spAutoFit/>
          </a:bodyPr>
          <a:lstStyle/>
          <a:p>
            <a:pPr algn="ctr" eaLnBrk="1" hangingPunct="1">
              <a:defRPr/>
            </a:pPr>
            <a:r>
              <a:rPr lang="it-IT" sz="2800" u="sng" dirty="0">
                <a:effectLst>
                  <a:outerShdw blurRad="38100" dist="38100" dir="2700000" algn="tl">
                    <a:srgbClr val="C0C0C0"/>
                  </a:outerShdw>
                </a:effectLst>
                <a:latin typeface="+mj-lt"/>
                <a:cs typeface="Times New Roman" pitchFamily="18" charset="0"/>
              </a:rPr>
              <a:t> PROPRIETÀ INTENSIVE ED ESTENSIVE</a:t>
            </a:r>
          </a:p>
          <a:p>
            <a:pPr algn="ctr" eaLnBrk="1" hangingPunct="1">
              <a:defRPr/>
            </a:pPr>
            <a:endParaRPr lang="it-IT" sz="2200" dirty="0">
              <a:latin typeface="+mj-lt"/>
              <a:cs typeface="Times New Roman" pitchFamily="18" charset="0"/>
            </a:endParaRPr>
          </a:p>
          <a:p>
            <a:pPr eaLnBrk="1" hangingPunct="1">
              <a:defRPr/>
            </a:pPr>
            <a:r>
              <a:rPr lang="it-IT" sz="2200" dirty="0">
                <a:latin typeface="+mj-lt"/>
                <a:cs typeface="Times New Roman" pitchFamily="18" charset="0"/>
              </a:rPr>
              <a:t>Divido un sistema in n parti: </a:t>
            </a:r>
          </a:p>
          <a:p>
            <a:pPr algn="ctr">
              <a:defRPr/>
            </a:pPr>
            <a:endParaRPr lang="it-IT" sz="2200" dirty="0">
              <a:latin typeface="+mj-lt"/>
              <a:cs typeface="Times New Roman" pitchFamily="18" charset="0"/>
            </a:endParaRPr>
          </a:p>
          <a:p>
            <a:pPr algn="just">
              <a:defRPr/>
            </a:pPr>
            <a:r>
              <a:rPr lang="it-IT" sz="2200" dirty="0">
                <a:latin typeface="+mj-lt"/>
                <a:cs typeface="Times New Roman" pitchFamily="18" charset="0"/>
              </a:rPr>
              <a:t>INTENSIVE: </a:t>
            </a:r>
          </a:p>
          <a:p>
            <a:pPr algn="just">
              <a:defRPr/>
            </a:pPr>
            <a:r>
              <a:rPr lang="it-IT" sz="2200" dirty="0">
                <a:latin typeface="+mj-lt"/>
                <a:cs typeface="Times New Roman" pitchFamily="18" charset="0"/>
              </a:rPr>
              <a:t>proprietà indipendenti dalla massa del sistema</a:t>
            </a:r>
          </a:p>
          <a:p>
            <a:pPr algn="just">
              <a:defRPr/>
            </a:pPr>
            <a:endParaRPr lang="it-IT" sz="2200" dirty="0">
              <a:latin typeface="+mj-lt"/>
              <a:cs typeface="Times New Roman" pitchFamily="18" charset="0"/>
            </a:endParaRPr>
          </a:p>
          <a:p>
            <a:pPr algn="just">
              <a:defRPr/>
            </a:pPr>
            <a:r>
              <a:rPr lang="it-IT" sz="2200" dirty="0">
                <a:latin typeface="+mj-lt"/>
                <a:cs typeface="Times New Roman" pitchFamily="18" charset="0"/>
              </a:rPr>
              <a:t>ESTENSIVE:</a:t>
            </a:r>
          </a:p>
          <a:p>
            <a:pPr algn="just">
              <a:defRPr/>
            </a:pPr>
            <a:r>
              <a:rPr lang="it-IT" sz="2200" dirty="0">
                <a:latin typeface="+mj-lt"/>
                <a:cs typeface="Times New Roman" pitchFamily="18" charset="0"/>
              </a:rPr>
              <a:t>proprietà proporzionali alla massa.</a:t>
            </a:r>
            <a:r>
              <a:rPr lang="it-IT" sz="2400" dirty="0">
                <a:latin typeface="+mj-lt"/>
                <a:cs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numero diapositiva 3">
            <a:extLst>
              <a:ext uri="{FF2B5EF4-FFF2-40B4-BE49-F238E27FC236}">
                <a16:creationId xmlns:a16="http://schemas.microsoft.com/office/drawing/2014/main" id="{8853F306-A10E-46B7-9E91-23AD3FBCDA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B4C8CCB-78FC-4367-8FED-037D63667161}" type="slidenum">
              <a:rPr lang="it-IT" altLang="it-IT" sz="1400" smtClean="0"/>
              <a:pPr>
                <a:spcBef>
                  <a:spcPct val="0"/>
                </a:spcBef>
                <a:buFontTx/>
                <a:buNone/>
              </a:pPr>
              <a:t>25</a:t>
            </a:fld>
            <a:endParaRPr lang="it-IT" altLang="it-IT" sz="1400"/>
          </a:p>
        </p:txBody>
      </p:sp>
      <p:graphicFrame>
        <p:nvGraphicFramePr>
          <p:cNvPr id="266242" name="Group 2">
            <a:extLst>
              <a:ext uri="{FF2B5EF4-FFF2-40B4-BE49-F238E27FC236}">
                <a16:creationId xmlns:a16="http://schemas.microsoft.com/office/drawing/2014/main" id="{8E1DD207-5CD8-4988-A812-6B6BCF19B826}"/>
              </a:ext>
            </a:extLst>
          </p:cNvPr>
          <p:cNvGraphicFramePr>
            <a:graphicFrameLocks noGrp="1"/>
          </p:cNvGraphicFramePr>
          <p:nvPr/>
        </p:nvGraphicFramePr>
        <p:xfrm>
          <a:off x="450850" y="1700213"/>
          <a:ext cx="8264525" cy="3792535"/>
        </p:xfrm>
        <a:graphic>
          <a:graphicData uri="http://schemas.openxmlformats.org/drawingml/2006/table">
            <a:tbl>
              <a:tblPr/>
              <a:tblGrid>
                <a:gridCol w="2755900">
                  <a:extLst>
                    <a:ext uri="{9D8B030D-6E8A-4147-A177-3AD203B41FA5}">
                      <a16:colId xmlns:a16="http://schemas.microsoft.com/office/drawing/2014/main" val="20000"/>
                    </a:ext>
                  </a:extLst>
                </a:gridCol>
                <a:gridCol w="2752725">
                  <a:extLst>
                    <a:ext uri="{9D8B030D-6E8A-4147-A177-3AD203B41FA5}">
                      <a16:colId xmlns:a16="http://schemas.microsoft.com/office/drawing/2014/main" val="20001"/>
                    </a:ext>
                  </a:extLst>
                </a:gridCol>
                <a:gridCol w="2755900">
                  <a:extLst>
                    <a:ext uri="{9D8B030D-6E8A-4147-A177-3AD203B41FA5}">
                      <a16:colId xmlns:a16="http://schemas.microsoft.com/office/drawing/2014/main" val="20002"/>
                    </a:ext>
                  </a:extLst>
                </a:gridCol>
              </a:tblGrid>
              <a:tr h="720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200" b="0" i="0" u="sng" strike="noStrike" cap="none" normalizeH="0" baseline="0" dirty="0">
                          <a:ln>
                            <a:noFill/>
                          </a:ln>
                          <a:solidFill>
                            <a:srgbClr val="CC0000"/>
                          </a:solidFill>
                          <a:effectLst/>
                          <a:latin typeface="+mj-lt"/>
                        </a:rPr>
                        <a:t>Sistema</a:t>
                      </a: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200" b="0" i="0" u="sng" strike="noStrike" cap="none" normalizeH="0" baseline="0" dirty="0">
                          <a:ln>
                            <a:noFill/>
                          </a:ln>
                          <a:solidFill>
                            <a:srgbClr val="CC0000"/>
                          </a:solidFill>
                          <a:effectLst/>
                          <a:latin typeface="+mj-lt"/>
                        </a:rPr>
                        <a:t>Coordinata intensiva</a:t>
                      </a: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200" b="0" i="0" u="sng" strike="noStrike" cap="none" normalizeH="0" baseline="0">
                          <a:ln>
                            <a:noFill/>
                          </a:ln>
                          <a:solidFill>
                            <a:srgbClr val="CC0000"/>
                          </a:solidFill>
                          <a:effectLst/>
                          <a:latin typeface="+mj-lt"/>
                        </a:rPr>
                        <a:t>Coordinata estensiva</a:t>
                      </a: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a:ln>
                          <a:noFill/>
                        </a:ln>
                        <a:solidFill>
                          <a:schemeClr val="tx1"/>
                        </a:solidFill>
                        <a:effectLst/>
                        <a:latin typeface="+mj-lt"/>
                      </a:endParaRPr>
                    </a:p>
                  </a:txBody>
                  <a:tcPr marL="0" marR="0" marT="0" marB="0" anchor="ctr" anchorCtr="1" horzOverflow="overflow">
                    <a:lnL cap="flat">
                      <a:noFill/>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mj-lt"/>
                      </a:endParaRP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a:ln>
                          <a:noFill/>
                        </a:ln>
                        <a:solidFill>
                          <a:schemeClr val="tx1"/>
                        </a:solidFill>
                        <a:effectLst/>
                        <a:latin typeface="+mj-lt"/>
                      </a:endParaRPr>
                    </a:p>
                  </a:txBody>
                  <a:tcPr marL="0" marR="0" marT="0" marB="0" anchor="ctr" anchorCtr="1" horzOverflow="overflow">
                    <a:lnL w="12700" cap="flat" cmpd="sng" algn="ctr">
                      <a:solidFill>
                        <a:schemeClr val="hlink"/>
                      </a:solidFill>
                      <a:prstDash val="solid"/>
                      <a:round/>
                      <a:headEnd type="none" w="med" len="med"/>
                      <a:tailEnd type="none" w="med" len="med"/>
                    </a:lnL>
                    <a:lnR cap="flat">
                      <a:noFill/>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6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a:ln>
                            <a:noFill/>
                          </a:ln>
                          <a:solidFill>
                            <a:schemeClr val="tx1"/>
                          </a:solidFill>
                          <a:effectLst/>
                          <a:latin typeface="+mj-lt"/>
                        </a:rPr>
                        <a:t>Sistema idrostatico</a:t>
                      </a: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dirty="0">
                          <a:ln>
                            <a:noFill/>
                          </a:ln>
                          <a:solidFill>
                            <a:schemeClr val="tx1"/>
                          </a:solidFill>
                          <a:effectLst/>
                          <a:latin typeface="+mj-lt"/>
                        </a:rPr>
                        <a:t>Pressione</a:t>
                      </a: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a:ln>
                            <a:noFill/>
                          </a:ln>
                          <a:solidFill>
                            <a:schemeClr val="tx1"/>
                          </a:solidFill>
                          <a:effectLst/>
                          <a:latin typeface="+mj-lt"/>
                        </a:rPr>
                        <a:t>Volume </a:t>
                      </a: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9227">
                <a:tc>
                  <a:txBody>
                    <a:bodyPr/>
                    <a:lstStyle/>
                    <a:p>
                      <a:pPr marL="0" marR="0" lvl="0" indent="0" algn="l" defTabSz="914400" rtl="0" eaLnBrk="1" fontAlgn="base" latinLnBrk="0" hangingPunct="1">
                        <a:lnSpc>
                          <a:spcPct val="50000"/>
                        </a:lnSpc>
                        <a:spcBef>
                          <a:spcPct val="20000"/>
                        </a:spcBef>
                        <a:spcAft>
                          <a:spcPct val="0"/>
                        </a:spcAft>
                        <a:buClrTx/>
                        <a:buSzTx/>
                        <a:buFontTx/>
                        <a:buNone/>
                        <a:tabLst/>
                      </a:pPr>
                      <a:r>
                        <a:rPr kumimoji="0" lang="it-IT" sz="2200" b="0" i="0" u="none" strike="noStrike" cap="none" normalizeH="0" baseline="0">
                          <a:ln>
                            <a:noFill/>
                          </a:ln>
                          <a:solidFill>
                            <a:schemeClr val="tx1"/>
                          </a:solidFill>
                          <a:effectLst/>
                          <a:latin typeface="+mj-lt"/>
                        </a:rPr>
                        <a:t>Filo in tensione</a:t>
                      </a: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dirty="0">
                          <a:ln>
                            <a:noFill/>
                          </a:ln>
                          <a:solidFill>
                            <a:schemeClr val="tx1"/>
                          </a:solidFill>
                          <a:effectLst/>
                          <a:latin typeface="+mj-lt"/>
                        </a:rPr>
                        <a:t>Tensione</a:t>
                      </a: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dirty="0">
                          <a:ln>
                            <a:noFill/>
                          </a:ln>
                          <a:solidFill>
                            <a:schemeClr val="tx1"/>
                          </a:solidFill>
                          <a:effectLst/>
                          <a:latin typeface="+mj-lt"/>
                        </a:rPr>
                        <a:t>Lunghezza</a:t>
                      </a: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20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a:ln>
                            <a:noFill/>
                          </a:ln>
                          <a:solidFill>
                            <a:schemeClr val="tx1"/>
                          </a:solidFill>
                          <a:effectLst/>
                          <a:latin typeface="+mj-lt"/>
                        </a:rPr>
                        <a:t>Pellicola superficiale</a:t>
                      </a: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a:ln>
                            <a:noFill/>
                          </a:ln>
                          <a:solidFill>
                            <a:schemeClr val="tx1"/>
                          </a:solidFill>
                          <a:effectLst/>
                          <a:latin typeface="+mj-lt"/>
                        </a:rPr>
                        <a:t>Tensione superficiale</a:t>
                      </a: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dirty="0">
                          <a:ln>
                            <a:noFill/>
                          </a:ln>
                          <a:solidFill>
                            <a:schemeClr val="tx1"/>
                          </a:solidFill>
                          <a:effectLst/>
                          <a:latin typeface="+mj-lt"/>
                        </a:rPr>
                        <a:t>Area</a:t>
                      </a: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9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dirty="0">
                          <a:ln>
                            <a:noFill/>
                          </a:ln>
                          <a:solidFill>
                            <a:schemeClr val="tx1"/>
                          </a:solidFill>
                          <a:effectLst/>
                          <a:latin typeface="+mj-lt"/>
                        </a:rPr>
                        <a:t>Cella elettrolitica</a:t>
                      </a: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a:ln>
                            <a:noFill/>
                          </a:ln>
                          <a:solidFill>
                            <a:schemeClr val="tx1"/>
                          </a:solidFill>
                          <a:effectLst/>
                          <a:latin typeface="+mj-lt"/>
                        </a:rPr>
                        <a:t>Forza elettromotrice</a:t>
                      </a: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200" b="0" i="0" u="none" strike="noStrike" cap="none" normalizeH="0" baseline="0" dirty="0">
                          <a:ln>
                            <a:noFill/>
                          </a:ln>
                          <a:solidFill>
                            <a:schemeClr val="tx1"/>
                          </a:solidFill>
                          <a:effectLst/>
                          <a:latin typeface="+mj-lt"/>
                        </a:rPr>
                        <a:t>Carica</a:t>
                      </a:r>
                    </a:p>
                  </a:txBody>
                  <a:tcPr marL="0" marR="0" marT="0" marB="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66276" name="Rectangle 36">
            <a:extLst>
              <a:ext uri="{FF2B5EF4-FFF2-40B4-BE49-F238E27FC236}">
                <a16:creationId xmlns:a16="http://schemas.microsoft.com/office/drawing/2014/main" id="{91F17BC2-86EC-4C51-9F57-182C36550985}"/>
              </a:ext>
            </a:extLst>
          </p:cNvPr>
          <p:cNvSpPr>
            <a:spLocks noChangeArrowheads="1"/>
          </p:cNvSpPr>
          <p:nvPr/>
        </p:nvSpPr>
        <p:spPr bwMode="auto">
          <a:xfrm>
            <a:off x="2811463" y="284163"/>
            <a:ext cx="3521075" cy="708025"/>
          </a:xfrm>
          <a:prstGeom prst="rect">
            <a:avLst/>
          </a:prstGeom>
          <a:noFill/>
          <a:ln w="9525">
            <a:noFill/>
            <a:miter lim="800000"/>
            <a:headEnd/>
            <a:tailEnd/>
          </a:ln>
          <a:effectLst/>
        </p:spPr>
        <p:txBody>
          <a:bodyPr wrap="none">
            <a:spAutoFit/>
          </a:bodyPr>
          <a:lstStyle/>
          <a:p>
            <a:pPr>
              <a:defRPr/>
            </a:pPr>
            <a:r>
              <a:rPr lang="it-IT" sz="4000" dirty="0">
                <a:latin typeface="+mj-lt"/>
              </a:rPr>
              <a:t>Alcuni esempi: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numero diapositiva 3">
            <a:extLst>
              <a:ext uri="{FF2B5EF4-FFF2-40B4-BE49-F238E27FC236}">
                <a16:creationId xmlns:a16="http://schemas.microsoft.com/office/drawing/2014/main" id="{A2D074AE-1D5D-4658-AC9F-CB14B64A36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7108BF-4AEE-4D2B-9991-416B256D0170}" type="slidenum">
              <a:rPr lang="it-IT" altLang="it-IT" sz="1400" smtClean="0"/>
              <a:pPr>
                <a:spcBef>
                  <a:spcPct val="0"/>
                </a:spcBef>
                <a:buFontTx/>
                <a:buNone/>
              </a:pPr>
              <a:t>26</a:t>
            </a:fld>
            <a:endParaRPr lang="it-IT" altLang="it-IT" sz="1400"/>
          </a:p>
        </p:txBody>
      </p:sp>
      <p:sp>
        <p:nvSpPr>
          <p:cNvPr id="2" name="Rectangle 1028">
            <a:extLst>
              <a:ext uri="{FF2B5EF4-FFF2-40B4-BE49-F238E27FC236}">
                <a16:creationId xmlns:a16="http://schemas.microsoft.com/office/drawing/2014/main" id="{98A7881E-E1AD-48A8-BFBF-428FFFB13E53}"/>
              </a:ext>
            </a:extLst>
          </p:cNvPr>
          <p:cNvSpPr>
            <a:spLocks noChangeArrowheads="1"/>
          </p:cNvSpPr>
          <p:nvPr/>
        </p:nvSpPr>
        <p:spPr bwMode="auto">
          <a:xfrm>
            <a:off x="395288" y="439738"/>
            <a:ext cx="7756525" cy="21018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40000"/>
              </a:lnSpc>
              <a:spcBef>
                <a:spcPct val="0"/>
              </a:spcBef>
              <a:spcAft>
                <a:spcPct val="25000"/>
              </a:spcAft>
              <a:buFontTx/>
              <a:buNone/>
              <a:defRPr/>
            </a:pPr>
            <a:r>
              <a:rPr lang="it-IT" altLang="it-IT" sz="2400" dirty="0">
                <a:latin typeface="+mn-lt"/>
              </a:rPr>
              <a:t>Utilizzo le </a:t>
            </a:r>
            <a:r>
              <a:rPr lang="it-IT" altLang="it-IT" sz="2400" b="1" dirty="0">
                <a:latin typeface="+mn-lt"/>
              </a:rPr>
              <a:t>proprietà</a:t>
            </a:r>
            <a:r>
              <a:rPr lang="it-IT" altLang="it-IT" sz="2400" dirty="0">
                <a:latin typeface="+mn-lt"/>
              </a:rPr>
              <a:t> su larga scala del sistema per descrivere il sistema mediante </a:t>
            </a:r>
            <a:r>
              <a:rPr lang="it-IT" altLang="it-IT" sz="2400" b="1" dirty="0">
                <a:latin typeface="+mn-lt"/>
              </a:rPr>
              <a:t>coordinate termodinamiche</a:t>
            </a:r>
            <a:r>
              <a:rPr lang="it-IT" altLang="it-IT" sz="2400" dirty="0">
                <a:latin typeface="+mn-lt"/>
              </a:rPr>
              <a:t> (</a:t>
            </a:r>
            <a:r>
              <a:rPr lang="it-IT" altLang="it-IT" sz="2400" dirty="0" err="1">
                <a:latin typeface="+mn-lt"/>
              </a:rPr>
              <a:t>cf</a:t>
            </a:r>
            <a:r>
              <a:rPr lang="it-IT" altLang="it-IT" sz="2400" dirty="0">
                <a:latin typeface="+mn-lt"/>
              </a:rPr>
              <a:t>. es coordinate meccaniche fisica classica)</a:t>
            </a:r>
          </a:p>
        </p:txBody>
      </p:sp>
      <p:sp>
        <p:nvSpPr>
          <p:cNvPr id="3" name="Rectangle 1027">
            <a:extLst>
              <a:ext uri="{FF2B5EF4-FFF2-40B4-BE49-F238E27FC236}">
                <a16:creationId xmlns:a16="http://schemas.microsoft.com/office/drawing/2014/main" id="{B34A5053-410D-4D2B-855E-24FBEB28D02D}"/>
              </a:ext>
            </a:extLst>
          </p:cNvPr>
          <p:cNvSpPr>
            <a:spLocks noChangeArrowheads="1"/>
          </p:cNvSpPr>
          <p:nvPr/>
        </p:nvSpPr>
        <p:spPr bwMode="auto">
          <a:xfrm>
            <a:off x="433388" y="3146425"/>
            <a:ext cx="8328025" cy="30988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40000"/>
              </a:lnSpc>
              <a:spcBef>
                <a:spcPct val="0"/>
              </a:spcBef>
              <a:spcAft>
                <a:spcPct val="25000"/>
              </a:spcAft>
              <a:buFontTx/>
              <a:buNone/>
              <a:defRPr/>
            </a:pPr>
            <a:r>
              <a:rPr lang="it-IT" altLang="it-IT" dirty="0">
                <a:latin typeface="+mj-lt"/>
              </a:rPr>
              <a:t>Relazione tra </a:t>
            </a:r>
            <a:r>
              <a:rPr lang="it-IT" altLang="it-IT" dirty="0" err="1">
                <a:latin typeface="+mj-lt"/>
              </a:rPr>
              <a:t>pdv</a:t>
            </a:r>
            <a:r>
              <a:rPr lang="it-IT" altLang="it-IT" dirty="0">
                <a:latin typeface="+mj-lt"/>
              </a:rPr>
              <a:t> macro e microscopico:</a:t>
            </a:r>
          </a:p>
          <a:p>
            <a:pPr algn="just" eaLnBrk="1" hangingPunct="1">
              <a:lnSpc>
                <a:spcPct val="140000"/>
              </a:lnSpc>
              <a:spcBef>
                <a:spcPct val="0"/>
              </a:spcBef>
              <a:spcAft>
                <a:spcPct val="25000"/>
              </a:spcAft>
              <a:buFontTx/>
              <a:buNone/>
              <a:defRPr/>
            </a:pPr>
            <a:r>
              <a:rPr lang="it-IT" altLang="it-IT" sz="2400" dirty="0">
                <a:latin typeface="+mn-lt"/>
              </a:rPr>
              <a:t>Le proprietà direttamente misurabili sono MEDIE nel tempo di un gran numero di caratteristiche microscopiche.</a:t>
            </a:r>
          </a:p>
          <a:p>
            <a:pPr algn="just" eaLnBrk="1" hangingPunct="1">
              <a:lnSpc>
                <a:spcPct val="140000"/>
              </a:lnSpc>
              <a:spcBef>
                <a:spcPct val="0"/>
              </a:spcBef>
              <a:spcAft>
                <a:spcPct val="25000"/>
              </a:spcAft>
              <a:buFontTx/>
              <a:buNone/>
              <a:defRPr/>
            </a:pPr>
            <a:r>
              <a:rPr lang="it-IT" altLang="it-IT" sz="2400" dirty="0">
                <a:latin typeface="+mn-lt"/>
              </a:rPr>
              <a:t>Es. pressione: urti molecolari sulla unità di area </a:t>
            </a:r>
          </a:p>
          <a:p>
            <a:pPr algn="just" eaLnBrk="1" hangingPunct="1">
              <a:lnSpc>
                <a:spcPct val="140000"/>
              </a:lnSpc>
              <a:spcBef>
                <a:spcPct val="0"/>
              </a:spcBef>
              <a:spcAft>
                <a:spcPct val="25000"/>
              </a:spcAft>
              <a:buFontTx/>
              <a:buNone/>
              <a:defRPr/>
            </a:pPr>
            <a:r>
              <a:rPr lang="it-IT" altLang="it-IT" sz="2400" dirty="0">
                <a:latin typeface="+mn-lt"/>
              </a:rPr>
              <a:t>Es. temperatura (definizione ‘moderna’)</a:t>
            </a:r>
          </a:p>
        </p:txBody>
      </p:sp>
      <p:sp>
        <p:nvSpPr>
          <p:cNvPr id="5" name="Rettangolo 4">
            <a:extLst>
              <a:ext uri="{FF2B5EF4-FFF2-40B4-BE49-F238E27FC236}">
                <a16:creationId xmlns:a16="http://schemas.microsoft.com/office/drawing/2014/main" id="{00C1CC42-676B-46FF-AA86-2F7BCE51F172}"/>
              </a:ext>
            </a:extLst>
          </p:cNvPr>
          <p:cNvSpPr/>
          <p:nvPr/>
        </p:nvSpPr>
        <p:spPr>
          <a:xfrm>
            <a:off x="5975799" y="5495166"/>
            <a:ext cx="577401" cy="923330"/>
          </a:xfrm>
          <a:prstGeom prst="rect">
            <a:avLst/>
          </a:prstGeom>
          <a:noFill/>
        </p:spPr>
        <p:txBody>
          <a:bodyPr wrap="none">
            <a:spAutoFit/>
          </a:bodyPr>
          <a:lstStyle/>
          <a:p>
            <a:pPr algn="ctr">
              <a:defRPr/>
            </a:pPr>
            <a:r>
              <a:rPr lang="it-IT" sz="5400" b="1" dirty="0">
                <a:ln w="22225">
                  <a:solidFill>
                    <a:srgbClr val="FF3300"/>
                  </a:solidFill>
                  <a:prstDash val="solid"/>
                </a:ln>
                <a:solidFill>
                  <a:srgbClr val="FC88AC"/>
                </a:solidFill>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a:extLst>
              <a:ext uri="{FF2B5EF4-FFF2-40B4-BE49-F238E27FC236}">
                <a16:creationId xmlns:a16="http://schemas.microsoft.com/office/drawing/2014/main" id="{E2F44994-BDA2-45EC-B8E3-733F41355F70}"/>
              </a:ext>
            </a:extLst>
          </p:cNvPr>
          <p:cNvSpPr>
            <a:spLocks noGrp="1" noChangeArrowheads="1"/>
          </p:cNvSpPr>
          <p:nvPr>
            <p:ph type="title"/>
          </p:nvPr>
        </p:nvSpPr>
        <p:spPr/>
        <p:txBody>
          <a:bodyPr/>
          <a:lstStyle/>
          <a:p>
            <a:r>
              <a:rPr lang="it-IT" altLang="it-IT"/>
              <a:t>Termodinamica</a:t>
            </a:r>
          </a:p>
        </p:txBody>
      </p:sp>
      <p:sp>
        <p:nvSpPr>
          <p:cNvPr id="3" name="Segnaposto contenuto 2">
            <a:extLst>
              <a:ext uri="{FF2B5EF4-FFF2-40B4-BE49-F238E27FC236}">
                <a16:creationId xmlns:a16="http://schemas.microsoft.com/office/drawing/2014/main" id="{ED904BCE-9217-4B19-823B-1B3BEC487F38}"/>
              </a:ext>
            </a:extLst>
          </p:cNvPr>
          <p:cNvSpPr>
            <a:spLocks noGrp="1"/>
          </p:cNvSpPr>
          <p:nvPr>
            <p:ph idx="1"/>
          </p:nvPr>
        </p:nvSpPr>
        <p:spPr/>
        <p:txBody>
          <a:bodyPr/>
          <a:lstStyle/>
          <a:p>
            <a:pPr>
              <a:defRPr/>
            </a:pPr>
            <a:r>
              <a:rPr lang="it-IT" dirty="0">
                <a:solidFill>
                  <a:schemeClr val="bg1">
                    <a:lumMod val="50000"/>
                  </a:schemeClr>
                </a:solidFill>
              </a:rPr>
              <a:t>Etimologia e contesto storico</a:t>
            </a:r>
          </a:p>
          <a:p>
            <a:pPr>
              <a:defRPr/>
            </a:pPr>
            <a:r>
              <a:rPr lang="it-IT" dirty="0">
                <a:solidFill>
                  <a:schemeClr val="bg1">
                    <a:lumMod val="50000"/>
                  </a:schemeClr>
                </a:solidFill>
              </a:rPr>
              <a:t>Sistema ed ambiente</a:t>
            </a:r>
          </a:p>
          <a:p>
            <a:pPr>
              <a:defRPr/>
            </a:pPr>
            <a:r>
              <a:rPr lang="it-IT" dirty="0">
                <a:solidFill>
                  <a:schemeClr val="bg1">
                    <a:lumMod val="50000"/>
                  </a:schemeClr>
                </a:solidFill>
              </a:rPr>
              <a:t>Approccio macroscopico e microscopico</a:t>
            </a:r>
          </a:p>
          <a:p>
            <a:pPr>
              <a:defRPr/>
            </a:pPr>
            <a:r>
              <a:rPr lang="it-IT" dirty="0">
                <a:solidFill>
                  <a:schemeClr val="bg1">
                    <a:lumMod val="50000"/>
                  </a:schemeClr>
                </a:solidFill>
              </a:rPr>
              <a:t>La termodinamica classica</a:t>
            </a:r>
          </a:p>
          <a:p>
            <a:pPr lvl="2">
              <a:defRPr/>
            </a:pPr>
            <a:r>
              <a:rPr lang="it-IT" dirty="0">
                <a:solidFill>
                  <a:schemeClr val="bg1">
                    <a:lumMod val="50000"/>
                  </a:schemeClr>
                </a:solidFill>
              </a:rPr>
              <a:t>Le proprietà di un sistema</a:t>
            </a:r>
          </a:p>
          <a:p>
            <a:pPr lvl="2">
              <a:defRPr/>
            </a:pPr>
            <a:r>
              <a:rPr lang="it-IT" dirty="0"/>
              <a:t>Gli stati di equilibrio</a:t>
            </a:r>
          </a:p>
          <a:p>
            <a:pPr lvl="2">
              <a:defRPr/>
            </a:pPr>
            <a:r>
              <a:rPr lang="it-IT" dirty="0">
                <a:solidFill>
                  <a:schemeClr val="bg1">
                    <a:lumMod val="50000"/>
                  </a:schemeClr>
                </a:solidFill>
              </a:rPr>
              <a:t>Il processo reversibile</a:t>
            </a:r>
          </a:p>
        </p:txBody>
      </p:sp>
      <p:sp>
        <p:nvSpPr>
          <p:cNvPr id="31748" name="Segnaposto numero diapositiva 3">
            <a:extLst>
              <a:ext uri="{FF2B5EF4-FFF2-40B4-BE49-F238E27FC236}">
                <a16:creationId xmlns:a16="http://schemas.microsoft.com/office/drawing/2014/main" id="{99AA6760-14B5-4061-941B-1A018EBEB4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BE8236-A5D4-4689-8CF4-A30A14C3241F}" type="slidenum">
              <a:rPr lang="it-IT" altLang="it-IT" sz="1400" smtClean="0"/>
              <a:pPr>
                <a:spcBef>
                  <a:spcPct val="0"/>
                </a:spcBef>
                <a:buFontTx/>
                <a:buNone/>
              </a:pPr>
              <a:t>27</a:t>
            </a:fld>
            <a:endParaRPr lang="it-IT" altLang="it-IT"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046C1CA-F655-46A0-84C0-06E775C28BCD}"/>
              </a:ext>
            </a:extLst>
          </p:cNvPr>
          <p:cNvSpPr>
            <a:spLocks noChangeArrowheads="1"/>
          </p:cNvSpPr>
          <p:nvPr/>
        </p:nvSpPr>
        <p:spPr bwMode="auto">
          <a:xfrm>
            <a:off x="252413" y="333375"/>
            <a:ext cx="8639175" cy="45481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30000"/>
              </a:lnSpc>
              <a:spcBef>
                <a:spcPct val="0"/>
              </a:spcBef>
              <a:spcAft>
                <a:spcPct val="45000"/>
              </a:spcAft>
              <a:buFontTx/>
              <a:buNone/>
              <a:defRPr/>
            </a:pPr>
            <a:r>
              <a:rPr lang="it-IT" altLang="it-IT" sz="2400" dirty="0">
                <a:latin typeface="+mj-lt"/>
                <a:cs typeface="Times New Roman" panose="02020603050405020304" pitchFamily="18" charset="0"/>
              </a:rPr>
              <a:t>La termodinamica classica non studia la velocità di un processo (vedi: teoria cinetica dei gas, cinetica chimica, </a:t>
            </a:r>
            <a:r>
              <a:rPr lang="it-IT" altLang="it-IT" sz="2400" dirty="0" err="1">
                <a:latin typeface="+mj-lt"/>
                <a:cs typeface="Times New Roman" panose="02020603050405020304" pitchFamily="18" charset="0"/>
              </a:rPr>
              <a:t>ecc</a:t>
            </a:r>
            <a:r>
              <a:rPr lang="it-IT" altLang="it-IT" sz="2400" dirty="0">
                <a:latin typeface="+mj-lt"/>
                <a:cs typeface="Times New Roman" panose="02020603050405020304" pitchFamily="18" charset="0"/>
              </a:rPr>
              <a:t>…) ma </a:t>
            </a:r>
            <a:r>
              <a:rPr lang="it-IT" altLang="it-IT" sz="2400" b="1" dirty="0">
                <a:latin typeface="+mj-lt"/>
                <a:cs typeface="Times New Roman" panose="02020603050405020304" pitchFamily="18" charset="0"/>
              </a:rPr>
              <a:t>sistemi in equilibrio termodinamico</a:t>
            </a:r>
            <a:r>
              <a:rPr lang="it-IT" altLang="it-IT" sz="2400" dirty="0">
                <a:latin typeface="+mj-lt"/>
                <a:cs typeface="Times New Roman" panose="02020603050405020304" pitchFamily="18" charset="0"/>
              </a:rPr>
              <a:t>.</a:t>
            </a:r>
          </a:p>
          <a:p>
            <a:pPr algn="just" eaLnBrk="1" hangingPunct="1">
              <a:lnSpc>
                <a:spcPct val="130000"/>
              </a:lnSpc>
              <a:spcBef>
                <a:spcPct val="0"/>
              </a:spcBef>
              <a:spcAft>
                <a:spcPct val="45000"/>
              </a:spcAft>
              <a:buFontTx/>
              <a:buNone/>
              <a:defRPr/>
            </a:pPr>
            <a:endParaRPr lang="it-IT" altLang="it-IT" sz="2400" dirty="0">
              <a:latin typeface="+mj-lt"/>
              <a:cs typeface="Times New Roman" panose="02020603050405020304" pitchFamily="18" charset="0"/>
            </a:endParaRPr>
          </a:p>
          <a:p>
            <a:pPr algn="just" eaLnBrk="1" hangingPunct="1">
              <a:lnSpc>
                <a:spcPct val="130000"/>
              </a:lnSpc>
              <a:spcBef>
                <a:spcPct val="0"/>
              </a:spcBef>
              <a:spcAft>
                <a:spcPct val="45000"/>
              </a:spcAft>
              <a:buFontTx/>
              <a:buNone/>
              <a:defRPr/>
            </a:pPr>
            <a:r>
              <a:rPr lang="it-IT" altLang="it-IT" sz="2400" dirty="0">
                <a:latin typeface="+mj-lt"/>
                <a:cs typeface="Times New Roman" panose="02020603050405020304" pitchFamily="18" charset="0"/>
              </a:rPr>
              <a:t>Posso studiare anche sistemi non in equilibrio: </a:t>
            </a:r>
          </a:p>
          <a:p>
            <a:pPr algn="just" eaLnBrk="1" hangingPunct="1">
              <a:lnSpc>
                <a:spcPct val="130000"/>
              </a:lnSpc>
              <a:spcBef>
                <a:spcPct val="0"/>
              </a:spcBef>
              <a:spcAft>
                <a:spcPct val="45000"/>
              </a:spcAft>
              <a:buFontTx/>
              <a:buNone/>
              <a:defRPr/>
            </a:pPr>
            <a:r>
              <a:rPr lang="it-IT" altLang="it-IT" sz="2400" dirty="0">
                <a:latin typeface="+mj-lt"/>
                <a:cs typeface="Times New Roman" panose="02020603050405020304" pitchFamily="18" charset="0"/>
              </a:rPr>
              <a:t>Divido il sistema in tanti elementi, ciascuno di questi essendo descrivibile per mezzo di coordinate termodinamiche</a:t>
            </a:r>
          </a:p>
          <a:p>
            <a:pPr algn="just" eaLnBrk="1" hangingPunct="1">
              <a:lnSpc>
                <a:spcPct val="130000"/>
              </a:lnSpc>
              <a:spcBef>
                <a:spcPct val="0"/>
              </a:spcBef>
              <a:spcAft>
                <a:spcPct val="45000"/>
              </a:spcAft>
              <a:buFontTx/>
              <a:buNone/>
              <a:defRPr/>
            </a:pPr>
            <a:r>
              <a:rPr lang="it-IT" altLang="it-IT" sz="2400" dirty="0">
                <a:latin typeface="+mj-lt"/>
                <a:cs typeface="Times New Roman" panose="02020603050405020304" pitchFamily="18" charset="0"/>
              </a:rPr>
              <a:t>Es: gradienti di concentrazione (potenziale chimico)</a:t>
            </a:r>
          </a:p>
        </p:txBody>
      </p:sp>
      <p:sp>
        <p:nvSpPr>
          <p:cNvPr id="2" name="Rettangolo 1">
            <a:extLst>
              <a:ext uri="{FF2B5EF4-FFF2-40B4-BE49-F238E27FC236}">
                <a16:creationId xmlns:a16="http://schemas.microsoft.com/office/drawing/2014/main" id="{965E38FD-D014-4731-BC97-677E800A5735}"/>
              </a:ext>
            </a:extLst>
          </p:cNvPr>
          <p:cNvSpPr/>
          <p:nvPr/>
        </p:nvSpPr>
        <p:spPr>
          <a:xfrm>
            <a:off x="7020272" y="1196752"/>
            <a:ext cx="577402" cy="923330"/>
          </a:xfrm>
          <a:prstGeom prst="rect">
            <a:avLst/>
          </a:prstGeom>
          <a:noFill/>
        </p:spPr>
        <p:txBody>
          <a:bodyPr wrap="none">
            <a:spAutoFit/>
          </a:bodyPr>
          <a:lstStyle/>
          <a:p>
            <a:pPr algn="ctr">
              <a:defRPr/>
            </a:pPr>
            <a:r>
              <a:rPr lang="it-IT" sz="5400" b="1" dirty="0">
                <a:ln w="22225">
                  <a:solidFill>
                    <a:schemeClr val="accent2"/>
                  </a:solidFill>
                  <a:prstDash val="solid"/>
                </a:ln>
                <a:solidFill>
                  <a:srgbClr val="FC889B"/>
                </a:solidFill>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numero diapositiva 3">
            <a:extLst>
              <a:ext uri="{FF2B5EF4-FFF2-40B4-BE49-F238E27FC236}">
                <a16:creationId xmlns:a16="http://schemas.microsoft.com/office/drawing/2014/main" id="{BFF93E21-16F1-4AB8-95E2-35E00459A4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187C16-3B1D-4B39-8B54-F2C95CCABFDC}" type="slidenum">
              <a:rPr lang="it-IT" altLang="it-IT" sz="1400" smtClean="0"/>
              <a:pPr>
                <a:spcBef>
                  <a:spcPct val="0"/>
                </a:spcBef>
                <a:buFontTx/>
                <a:buNone/>
              </a:pPr>
              <a:t>29</a:t>
            </a:fld>
            <a:endParaRPr lang="it-IT" altLang="it-IT" sz="1400"/>
          </a:p>
        </p:txBody>
      </p:sp>
      <p:sp>
        <p:nvSpPr>
          <p:cNvPr id="26627" name="Rectangle 2">
            <a:extLst>
              <a:ext uri="{FF2B5EF4-FFF2-40B4-BE49-F238E27FC236}">
                <a16:creationId xmlns:a16="http://schemas.microsoft.com/office/drawing/2014/main" id="{964FDE11-C20C-4679-8754-C79C21F0CF47}"/>
              </a:ext>
            </a:extLst>
          </p:cNvPr>
          <p:cNvSpPr>
            <a:spLocks noChangeArrowheads="1"/>
          </p:cNvSpPr>
          <p:nvPr/>
        </p:nvSpPr>
        <p:spPr bwMode="auto">
          <a:xfrm>
            <a:off x="311150" y="260350"/>
            <a:ext cx="8582025" cy="10398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spcAft>
                <a:spcPct val="25000"/>
              </a:spcAft>
              <a:buFontTx/>
              <a:buNone/>
              <a:defRPr/>
            </a:pPr>
            <a:r>
              <a:rPr lang="it-IT" altLang="it-IT" sz="2200" u="sng" dirty="0">
                <a:latin typeface="+mj-lt"/>
                <a:cs typeface="Times New Roman" panose="02020603050405020304" pitchFamily="18" charset="0"/>
              </a:rPr>
              <a:t>STUDIO DEGLI STATI</a:t>
            </a:r>
            <a:r>
              <a:rPr lang="it-IT" altLang="it-IT" sz="2200" dirty="0">
                <a:latin typeface="+mj-lt"/>
                <a:cs typeface="Times New Roman" panose="02020603050405020304" pitchFamily="18" charset="0"/>
              </a:rPr>
              <a:t> di un sistema non della velocità per raggiungere tale stato</a:t>
            </a:r>
          </a:p>
        </p:txBody>
      </p:sp>
      <p:sp>
        <p:nvSpPr>
          <p:cNvPr id="26628" name="Rectangle 3">
            <a:extLst>
              <a:ext uri="{FF2B5EF4-FFF2-40B4-BE49-F238E27FC236}">
                <a16:creationId xmlns:a16="http://schemas.microsoft.com/office/drawing/2014/main" id="{A863E56F-AA58-423C-BE0E-0A927BD83CE4}"/>
              </a:ext>
            </a:extLst>
          </p:cNvPr>
          <p:cNvSpPr>
            <a:spLocks noChangeArrowheads="1"/>
          </p:cNvSpPr>
          <p:nvPr/>
        </p:nvSpPr>
        <p:spPr bwMode="auto">
          <a:xfrm>
            <a:off x="179388" y="1628775"/>
            <a:ext cx="8713787" cy="18224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spcAft>
                <a:spcPct val="25000"/>
              </a:spcAft>
              <a:buFontTx/>
              <a:buNone/>
              <a:defRPr/>
            </a:pPr>
            <a:r>
              <a:rPr lang="it-IT" altLang="it-IT" sz="2400" u="sng">
                <a:latin typeface="+mj-lt"/>
              </a:rPr>
              <a:t>STATO DI EQUILIBRIO</a:t>
            </a:r>
            <a:r>
              <a:rPr lang="it-IT" altLang="it-IT" sz="2200">
                <a:latin typeface="+mj-lt"/>
              </a:rPr>
              <a:t>: </a:t>
            </a:r>
          </a:p>
          <a:p>
            <a:pPr algn="just" eaLnBrk="1" hangingPunct="1">
              <a:lnSpc>
                <a:spcPct val="150000"/>
              </a:lnSpc>
              <a:spcBef>
                <a:spcPct val="0"/>
              </a:spcBef>
              <a:spcAft>
                <a:spcPct val="25000"/>
              </a:spcAft>
              <a:buFontTx/>
              <a:buNone/>
              <a:defRPr/>
            </a:pPr>
            <a:r>
              <a:rPr lang="it-IT" altLang="it-IT" sz="2200">
                <a:latin typeface="+mj-lt"/>
              </a:rPr>
              <a:t>proprietà macroscopiche non variano nel tempo</a:t>
            </a:r>
          </a:p>
          <a:p>
            <a:pPr algn="just" eaLnBrk="1" hangingPunct="1">
              <a:lnSpc>
                <a:spcPct val="150000"/>
              </a:lnSpc>
              <a:spcBef>
                <a:spcPct val="0"/>
              </a:spcBef>
              <a:spcAft>
                <a:spcPct val="25000"/>
              </a:spcAft>
              <a:buFontTx/>
              <a:buNone/>
              <a:defRPr/>
            </a:pPr>
            <a:r>
              <a:rPr lang="it-IT" altLang="it-IT" sz="2200">
                <a:latin typeface="+mj-lt"/>
              </a:rPr>
              <a:t>se non a causa di un’azione esterna</a:t>
            </a:r>
          </a:p>
        </p:txBody>
      </p:sp>
      <p:sp>
        <p:nvSpPr>
          <p:cNvPr id="26629" name="Oval 4">
            <a:extLst>
              <a:ext uri="{FF2B5EF4-FFF2-40B4-BE49-F238E27FC236}">
                <a16:creationId xmlns:a16="http://schemas.microsoft.com/office/drawing/2014/main" id="{29A28522-0307-44FF-BAE9-2B71A6470757}"/>
              </a:ext>
            </a:extLst>
          </p:cNvPr>
          <p:cNvSpPr>
            <a:spLocks noChangeArrowheads="1"/>
          </p:cNvSpPr>
          <p:nvPr/>
        </p:nvSpPr>
        <p:spPr bwMode="auto">
          <a:xfrm>
            <a:off x="179388" y="260350"/>
            <a:ext cx="3455987" cy="576263"/>
          </a:xfrm>
          <a:prstGeom prst="ellipse">
            <a:avLst/>
          </a:prstGeom>
          <a:noFill/>
          <a:ln w="22225" algn="ctr">
            <a:solidFill>
              <a:srgbClr val="0066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1800">
              <a:latin typeface="+mj-lt"/>
            </a:endParaRPr>
          </a:p>
        </p:txBody>
      </p:sp>
      <p:sp>
        <p:nvSpPr>
          <p:cNvPr id="26630" name="Oval 5">
            <a:extLst>
              <a:ext uri="{FF2B5EF4-FFF2-40B4-BE49-F238E27FC236}">
                <a16:creationId xmlns:a16="http://schemas.microsoft.com/office/drawing/2014/main" id="{D03D8F58-4E0C-48A3-86C8-E488C792891E}"/>
              </a:ext>
            </a:extLst>
          </p:cNvPr>
          <p:cNvSpPr>
            <a:spLocks noChangeArrowheads="1"/>
          </p:cNvSpPr>
          <p:nvPr/>
        </p:nvSpPr>
        <p:spPr bwMode="auto">
          <a:xfrm>
            <a:off x="2232025" y="1484313"/>
            <a:ext cx="4321175" cy="936625"/>
          </a:xfrm>
          <a:prstGeom prst="ellipse">
            <a:avLst/>
          </a:prstGeom>
          <a:noFill/>
          <a:ln w="22225" algn="ctr">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1800">
              <a:latin typeface="+mj-lt"/>
            </a:endParaRPr>
          </a:p>
        </p:txBody>
      </p:sp>
      <p:sp>
        <p:nvSpPr>
          <p:cNvPr id="26631" name="Rectangle 2">
            <a:extLst>
              <a:ext uri="{FF2B5EF4-FFF2-40B4-BE49-F238E27FC236}">
                <a16:creationId xmlns:a16="http://schemas.microsoft.com/office/drawing/2014/main" id="{56ED7D91-DB67-4D0B-A530-6675BFD58DEB}"/>
              </a:ext>
            </a:extLst>
          </p:cNvPr>
          <p:cNvSpPr>
            <a:spLocks noChangeArrowheads="1"/>
          </p:cNvSpPr>
          <p:nvPr/>
        </p:nvSpPr>
        <p:spPr bwMode="auto">
          <a:xfrm>
            <a:off x="179388" y="3933825"/>
            <a:ext cx="8582025" cy="21653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5000"/>
              </a:lnSpc>
              <a:spcBef>
                <a:spcPct val="0"/>
              </a:spcBef>
              <a:buFontTx/>
              <a:buNone/>
              <a:defRPr/>
            </a:pPr>
            <a:r>
              <a:rPr lang="it-IT" altLang="it-IT" sz="2200" dirty="0">
                <a:latin typeface="+mj-lt"/>
                <a:cs typeface="Times New Roman" panose="02020603050405020304" pitchFamily="18" charset="0"/>
              </a:rPr>
              <a:t>Definizione del </a:t>
            </a:r>
            <a:r>
              <a:rPr lang="it-IT" altLang="it-IT" sz="2200" b="1" dirty="0">
                <a:latin typeface="+mj-lt"/>
                <a:cs typeface="Times New Roman" panose="02020603050405020304" pitchFamily="18" charset="0"/>
              </a:rPr>
              <a:t>minimo numero di coordinate</a:t>
            </a:r>
            <a:r>
              <a:rPr lang="it-IT" altLang="it-IT" sz="2200" dirty="0">
                <a:latin typeface="+mj-lt"/>
                <a:cs typeface="Times New Roman" panose="02020603050405020304" pitchFamily="18" charset="0"/>
              </a:rPr>
              <a:t> (variabili) termodinamiche: </a:t>
            </a:r>
          </a:p>
          <a:p>
            <a:pPr algn="just">
              <a:lnSpc>
                <a:spcPct val="125000"/>
              </a:lnSpc>
              <a:spcBef>
                <a:spcPct val="0"/>
              </a:spcBef>
              <a:buFontTx/>
              <a:buNone/>
              <a:defRPr/>
            </a:pPr>
            <a:endParaRPr lang="it-IT" altLang="it-IT" sz="2200" dirty="0">
              <a:latin typeface="+mj-lt"/>
              <a:cs typeface="Times New Roman" panose="02020603050405020304" pitchFamily="18" charset="0"/>
            </a:endParaRPr>
          </a:p>
          <a:p>
            <a:pPr algn="just">
              <a:lnSpc>
                <a:spcPct val="125000"/>
              </a:lnSpc>
              <a:spcBef>
                <a:spcPct val="0"/>
              </a:spcBef>
              <a:buFontTx/>
              <a:buNone/>
              <a:defRPr/>
            </a:pPr>
            <a:r>
              <a:rPr lang="it-IT" altLang="it-IT" sz="2200" dirty="0">
                <a:latin typeface="+mj-lt"/>
                <a:cs typeface="Times New Roman" panose="02020603050405020304" pitchFamily="18" charset="0"/>
              </a:rPr>
              <a:t>Es: gas ideale   PV=</a:t>
            </a:r>
            <a:r>
              <a:rPr lang="it-IT" altLang="it-IT" sz="2200" dirty="0" err="1">
                <a:latin typeface="+mj-lt"/>
                <a:cs typeface="Times New Roman" panose="02020603050405020304" pitchFamily="18" charset="0"/>
              </a:rPr>
              <a:t>nRT</a:t>
            </a:r>
            <a:endParaRPr lang="it-IT" altLang="it-IT" sz="2200" dirty="0">
              <a:latin typeface="+mj-lt"/>
              <a:cs typeface="Times New Roman" panose="02020603050405020304" pitchFamily="18" charset="0"/>
            </a:endParaRPr>
          </a:p>
          <a:p>
            <a:pPr algn="just">
              <a:lnSpc>
                <a:spcPct val="125000"/>
              </a:lnSpc>
              <a:spcBef>
                <a:spcPct val="0"/>
              </a:spcBef>
              <a:buFontTx/>
              <a:buNone/>
              <a:defRPr/>
            </a:pPr>
            <a:r>
              <a:rPr lang="it-IT" altLang="it-IT" sz="2200" dirty="0">
                <a:latin typeface="+mj-lt"/>
                <a:cs typeface="Times New Roman" panose="02020603050405020304" pitchFamily="18" charset="0"/>
              </a:rPr>
              <a:t>Per n = cost, DUE VARIABILI sono sufficienti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a:extLst>
              <a:ext uri="{FF2B5EF4-FFF2-40B4-BE49-F238E27FC236}">
                <a16:creationId xmlns:a16="http://schemas.microsoft.com/office/drawing/2014/main" id="{286C963D-93FB-4178-9E40-A0F28A93B4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14A363-425B-4E90-85A2-2D343C972653}" type="slidenum">
              <a:rPr lang="it-IT" altLang="it-IT" sz="1400" smtClean="0"/>
              <a:pPr>
                <a:spcBef>
                  <a:spcPct val="0"/>
                </a:spcBef>
                <a:buFontTx/>
                <a:buNone/>
              </a:pPr>
              <a:t>3</a:t>
            </a:fld>
            <a:endParaRPr lang="it-IT" altLang="it-IT" sz="1400"/>
          </a:p>
        </p:txBody>
      </p:sp>
      <p:sp>
        <p:nvSpPr>
          <p:cNvPr id="7171" name="Rectangle 2">
            <a:extLst>
              <a:ext uri="{FF2B5EF4-FFF2-40B4-BE49-F238E27FC236}">
                <a16:creationId xmlns:a16="http://schemas.microsoft.com/office/drawing/2014/main" id="{A2F37F11-ABCC-45EF-B56D-EA367A7CC2E2}"/>
              </a:ext>
            </a:extLst>
          </p:cNvPr>
          <p:cNvSpPr>
            <a:spLocks noGrp="1" noChangeArrowheads="1"/>
          </p:cNvSpPr>
          <p:nvPr>
            <p:ph type="title"/>
          </p:nvPr>
        </p:nvSpPr>
        <p:spPr>
          <a:xfrm>
            <a:off x="611188" y="44450"/>
            <a:ext cx="7772400" cy="1143000"/>
          </a:xfrm>
        </p:spPr>
        <p:txBody>
          <a:bodyPr/>
          <a:lstStyle/>
          <a:p>
            <a:pPr eaLnBrk="1" hangingPunct="1"/>
            <a:r>
              <a:rPr lang="it-IT" altLang="it-IT" sz="3600">
                <a:solidFill>
                  <a:schemeClr val="tx1"/>
                </a:solidFill>
              </a:rPr>
              <a:t>Programma</a:t>
            </a:r>
          </a:p>
        </p:txBody>
      </p:sp>
      <p:sp>
        <p:nvSpPr>
          <p:cNvPr id="5124" name="Rectangle 3">
            <a:extLst>
              <a:ext uri="{FF2B5EF4-FFF2-40B4-BE49-F238E27FC236}">
                <a16:creationId xmlns:a16="http://schemas.microsoft.com/office/drawing/2014/main" id="{F5BBC0A9-4FBA-44E5-B5E8-02F3E816718D}"/>
              </a:ext>
            </a:extLst>
          </p:cNvPr>
          <p:cNvSpPr>
            <a:spLocks noGrp="1" noChangeArrowheads="1"/>
          </p:cNvSpPr>
          <p:nvPr>
            <p:ph type="body" idx="1"/>
          </p:nvPr>
        </p:nvSpPr>
        <p:spPr>
          <a:xfrm>
            <a:off x="179388" y="980728"/>
            <a:ext cx="8820150" cy="4610100"/>
          </a:xfrm>
        </p:spPr>
        <p:txBody>
          <a:bodyPr/>
          <a:lstStyle/>
          <a:p>
            <a:pPr eaLnBrk="1" hangingPunct="1">
              <a:lnSpc>
                <a:spcPct val="90000"/>
              </a:lnSpc>
              <a:defRPr/>
            </a:pPr>
            <a:r>
              <a:rPr lang="it-IT" altLang="it-IT" sz="2800" b="1" dirty="0">
                <a:latin typeface="+mj-lt"/>
              </a:rPr>
              <a:t>Termodinamica (elettrochimica, equilibri di membrana)</a:t>
            </a:r>
          </a:p>
          <a:p>
            <a:pPr eaLnBrk="1" hangingPunct="1">
              <a:lnSpc>
                <a:spcPct val="90000"/>
              </a:lnSpc>
              <a:defRPr/>
            </a:pPr>
            <a:endParaRPr lang="it-IT" altLang="it-IT" sz="2800" b="1" dirty="0">
              <a:latin typeface="+mj-lt"/>
            </a:endParaRPr>
          </a:p>
          <a:p>
            <a:pPr eaLnBrk="1" hangingPunct="1">
              <a:lnSpc>
                <a:spcPct val="90000"/>
              </a:lnSpc>
              <a:defRPr/>
            </a:pPr>
            <a:r>
              <a:rPr lang="it-IT" altLang="it-IT" sz="2800" b="1" dirty="0">
                <a:latin typeface="+mj-lt"/>
              </a:rPr>
              <a:t>Le interazioni intermolecolari</a:t>
            </a:r>
          </a:p>
          <a:p>
            <a:pPr eaLnBrk="1" hangingPunct="1">
              <a:lnSpc>
                <a:spcPct val="50000"/>
              </a:lnSpc>
              <a:defRPr/>
            </a:pPr>
            <a:endParaRPr lang="it-IT" altLang="it-IT" sz="2800" b="1" dirty="0">
              <a:latin typeface="+mj-lt"/>
            </a:endParaRPr>
          </a:p>
          <a:p>
            <a:pPr eaLnBrk="1" hangingPunct="1">
              <a:lnSpc>
                <a:spcPct val="90000"/>
              </a:lnSpc>
              <a:defRPr/>
            </a:pPr>
            <a:r>
              <a:rPr lang="it-IT" altLang="it-IT" sz="2800" b="1" dirty="0">
                <a:latin typeface="+mj-lt"/>
              </a:rPr>
              <a:t>Cinetica chimica</a:t>
            </a:r>
          </a:p>
          <a:p>
            <a:pPr eaLnBrk="1" hangingPunct="1">
              <a:lnSpc>
                <a:spcPct val="50000"/>
              </a:lnSpc>
              <a:defRPr/>
            </a:pPr>
            <a:endParaRPr lang="it-IT" altLang="it-IT" sz="2800" dirty="0">
              <a:latin typeface="+mj-lt"/>
            </a:endParaRPr>
          </a:p>
          <a:p>
            <a:pPr eaLnBrk="1" hangingPunct="1">
              <a:lnSpc>
                <a:spcPct val="90000"/>
              </a:lnSpc>
              <a:defRPr/>
            </a:pPr>
            <a:r>
              <a:rPr lang="it-IT" altLang="it-IT" sz="2800" b="1" dirty="0">
                <a:latin typeface="+mj-lt"/>
              </a:rPr>
              <a:t>Il legame chimico (cenni)</a:t>
            </a:r>
          </a:p>
          <a:p>
            <a:pPr eaLnBrk="1" hangingPunct="1">
              <a:lnSpc>
                <a:spcPct val="90000"/>
              </a:lnSpc>
              <a:defRPr/>
            </a:pPr>
            <a:endParaRPr lang="it-IT" altLang="it-IT" sz="2800" b="1" dirty="0">
              <a:latin typeface="+mj-lt"/>
            </a:endParaRPr>
          </a:p>
          <a:p>
            <a:pPr eaLnBrk="1" hangingPunct="1">
              <a:lnSpc>
                <a:spcPct val="90000"/>
              </a:lnSpc>
              <a:defRPr/>
            </a:pPr>
            <a:r>
              <a:rPr lang="it-IT" altLang="it-IT" sz="2800" b="1" dirty="0">
                <a:latin typeface="+mj-lt"/>
              </a:rPr>
              <a:t>I sistemi colloidali (cenni)</a:t>
            </a:r>
          </a:p>
          <a:p>
            <a:pPr marL="0" indent="0" eaLnBrk="1" hangingPunct="1">
              <a:lnSpc>
                <a:spcPct val="50000"/>
              </a:lnSpc>
              <a:buNone/>
              <a:defRPr/>
            </a:pPr>
            <a:endParaRPr lang="it-IT" altLang="it-IT" sz="2800" b="1" dirty="0">
              <a:latin typeface="+mj-lt"/>
            </a:endParaRPr>
          </a:p>
          <a:p>
            <a:pPr marL="0" indent="0" eaLnBrk="1" hangingPunct="1">
              <a:lnSpc>
                <a:spcPct val="50000"/>
              </a:lnSpc>
              <a:buNone/>
              <a:defRPr/>
            </a:pPr>
            <a:endParaRPr lang="it-IT" altLang="it-IT" sz="2800" b="1" dirty="0">
              <a:latin typeface="+mj-lt"/>
            </a:endParaRPr>
          </a:p>
          <a:p>
            <a:pPr eaLnBrk="1" hangingPunct="1">
              <a:lnSpc>
                <a:spcPct val="90000"/>
              </a:lnSpc>
              <a:defRPr/>
            </a:pPr>
            <a:r>
              <a:rPr lang="it-IT" altLang="it-IT" sz="2800" b="1" dirty="0">
                <a:latin typeface="+mj-lt"/>
              </a:rPr>
              <a:t>Esercitazioni numeriche (per scritto)</a:t>
            </a:r>
          </a:p>
          <a:p>
            <a:pPr eaLnBrk="1" hangingPunct="1">
              <a:lnSpc>
                <a:spcPct val="90000"/>
              </a:lnSpc>
              <a:buFontTx/>
              <a:buNone/>
              <a:defRPr/>
            </a:pPr>
            <a:r>
              <a:rPr lang="it-IT" altLang="it-IT" sz="2800" dirty="0">
                <a:latin typeface="+mj-lt"/>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numero diapositiva 3">
            <a:extLst>
              <a:ext uri="{FF2B5EF4-FFF2-40B4-BE49-F238E27FC236}">
                <a16:creationId xmlns:a16="http://schemas.microsoft.com/office/drawing/2014/main" id="{EBA64985-A2AE-422E-AEEC-62F873FB00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29FA31B-814D-4591-9107-9405E7837CD0}" type="slidenum">
              <a:rPr lang="it-IT" altLang="it-IT" sz="2000" smtClean="0"/>
              <a:pPr>
                <a:spcBef>
                  <a:spcPct val="0"/>
                </a:spcBef>
                <a:buFontTx/>
                <a:buNone/>
              </a:pPr>
              <a:t>30</a:t>
            </a:fld>
            <a:endParaRPr lang="it-IT" altLang="it-IT" sz="2000"/>
          </a:p>
        </p:txBody>
      </p:sp>
      <p:sp>
        <p:nvSpPr>
          <p:cNvPr id="27651" name="Rectangle 4">
            <a:extLst>
              <a:ext uri="{FF2B5EF4-FFF2-40B4-BE49-F238E27FC236}">
                <a16:creationId xmlns:a16="http://schemas.microsoft.com/office/drawing/2014/main" id="{9B96FCC4-250A-46A0-89A7-EC4FF17265EE}"/>
              </a:ext>
            </a:extLst>
          </p:cNvPr>
          <p:cNvSpPr>
            <a:spLocks noChangeArrowheads="1"/>
          </p:cNvSpPr>
          <p:nvPr/>
        </p:nvSpPr>
        <p:spPr bwMode="auto">
          <a:xfrm>
            <a:off x="320675" y="260350"/>
            <a:ext cx="8502650" cy="50244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25000"/>
              </a:spcBef>
              <a:spcAft>
                <a:spcPct val="50000"/>
              </a:spcAft>
              <a:buFontTx/>
              <a:buNone/>
              <a:defRPr/>
            </a:pPr>
            <a:r>
              <a:rPr lang="it-IT" altLang="it-IT" sz="2000" dirty="0">
                <a:latin typeface="+mj-lt"/>
              </a:rPr>
              <a:t>Verifica sperimentale: fissata massa e  composizione di un gas a pressione costante posso variare il volume (e viceversa)</a:t>
            </a:r>
          </a:p>
          <a:p>
            <a:pPr algn="ctr">
              <a:lnSpc>
                <a:spcPct val="150000"/>
              </a:lnSpc>
              <a:spcBef>
                <a:spcPts val="1800"/>
              </a:spcBef>
              <a:spcAft>
                <a:spcPct val="50000"/>
              </a:spcAft>
              <a:buFontTx/>
              <a:buNone/>
              <a:defRPr/>
            </a:pPr>
            <a:r>
              <a:rPr lang="it-IT" altLang="it-IT" sz="2000" dirty="0">
                <a:latin typeface="+mj-lt"/>
              </a:rPr>
              <a:t>PRESSIONE E VOLUME SONO COORDINATE INDIPENDENTI</a:t>
            </a:r>
            <a:r>
              <a:rPr lang="it-IT" altLang="it-IT" sz="2400" dirty="0">
                <a:latin typeface="+mj-lt"/>
              </a:rPr>
              <a:t>. </a:t>
            </a:r>
          </a:p>
          <a:p>
            <a:pPr algn="just">
              <a:lnSpc>
                <a:spcPct val="150000"/>
              </a:lnSpc>
              <a:spcBef>
                <a:spcPct val="0"/>
              </a:spcBef>
              <a:spcAft>
                <a:spcPct val="25000"/>
              </a:spcAft>
              <a:buFontTx/>
              <a:buNone/>
              <a:defRPr/>
            </a:pPr>
            <a:r>
              <a:rPr lang="it-IT" altLang="it-IT" sz="2400" u="sng" dirty="0">
                <a:latin typeface="+mj-lt"/>
              </a:rPr>
              <a:t>Variabili indipendenti</a:t>
            </a:r>
            <a:r>
              <a:rPr lang="it-IT" altLang="it-IT" sz="2400" dirty="0">
                <a:latin typeface="+mj-lt"/>
              </a:rPr>
              <a:t> per la descrizione di un sistema </a:t>
            </a:r>
          </a:p>
          <a:p>
            <a:pPr algn="just">
              <a:lnSpc>
                <a:spcPct val="150000"/>
              </a:lnSpc>
              <a:spcBef>
                <a:spcPct val="0"/>
              </a:spcBef>
              <a:spcAft>
                <a:spcPct val="25000"/>
              </a:spcAft>
              <a:buFontTx/>
              <a:buNone/>
              <a:defRPr/>
            </a:pPr>
            <a:r>
              <a:rPr lang="it-IT" altLang="it-IT" sz="2400" dirty="0">
                <a:latin typeface="+mj-lt"/>
              </a:rPr>
              <a:t>Scelta non univoca</a:t>
            </a:r>
          </a:p>
          <a:p>
            <a:pPr algn="just">
              <a:lnSpc>
                <a:spcPct val="150000"/>
              </a:lnSpc>
              <a:spcBef>
                <a:spcPct val="0"/>
              </a:spcBef>
              <a:spcAft>
                <a:spcPct val="25000"/>
              </a:spcAft>
              <a:buFontTx/>
              <a:buNone/>
              <a:defRPr/>
            </a:pPr>
            <a:r>
              <a:rPr lang="it-IT" altLang="it-IT" sz="2400" dirty="0">
                <a:latin typeface="+mj-lt"/>
              </a:rPr>
              <a:t>Un qualsiasi sistema di massa e composizione costanti è descrivibile per mezzo di una sola coppia di coordinate indipendenti X e Y. </a:t>
            </a:r>
          </a:p>
        </p:txBody>
      </p:sp>
      <p:sp>
        <p:nvSpPr>
          <p:cNvPr id="27652" name="Rettangolo 4">
            <a:extLst>
              <a:ext uri="{FF2B5EF4-FFF2-40B4-BE49-F238E27FC236}">
                <a16:creationId xmlns:a16="http://schemas.microsoft.com/office/drawing/2014/main" id="{3FABEBAC-FABD-4C93-AAF9-8C441048AF76}"/>
              </a:ext>
            </a:extLst>
          </p:cNvPr>
          <p:cNvSpPr>
            <a:spLocks noChangeArrowheads="1"/>
          </p:cNvSpPr>
          <p:nvPr/>
        </p:nvSpPr>
        <p:spPr bwMode="auto">
          <a:xfrm>
            <a:off x="317500" y="3635375"/>
            <a:ext cx="8502650" cy="1533525"/>
          </a:xfrm>
          <a:prstGeom prst="rect">
            <a:avLst/>
          </a:prstGeom>
          <a:noFill/>
          <a:ln w="28575" algn="ctr">
            <a:solidFill>
              <a:srgbClr val="00B0F0"/>
            </a:solidFill>
            <a:prstDash val="dash"/>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000">
              <a:latin typeface="+mj-lt"/>
            </a:endParaRPr>
          </a:p>
        </p:txBody>
      </p:sp>
      <p:sp>
        <p:nvSpPr>
          <p:cNvPr id="34821" name="Freccia in giù 1">
            <a:extLst>
              <a:ext uri="{FF2B5EF4-FFF2-40B4-BE49-F238E27FC236}">
                <a16:creationId xmlns:a16="http://schemas.microsoft.com/office/drawing/2014/main" id="{2BADCE56-7D27-414C-B013-20EFA762B350}"/>
              </a:ext>
            </a:extLst>
          </p:cNvPr>
          <p:cNvSpPr>
            <a:spLocks noChangeArrowheads="1"/>
          </p:cNvSpPr>
          <p:nvPr/>
        </p:nvSpPr>
        <p:spPr bwMode="auto">
          <a:xfrm>
            <a:off x="4211638" y="1341438"/>
            <a:ext cx="576262" cy="358775"/>
          </a:xfrm>
          <a:prstGeom prst="downArrow">
            <a:avLst>
              <a:gd name="adj1" fmla="val 50000"/>
              <a:gd name="adj2" fmla="val 50000"/>
            </a:avLst>
          </a:prstGeom>
          <a:solidFill>
            <a:schemeClr val="accent1"/>
          </a:solidFill>
          <a:ln w="9525" algn="ctr">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latin typeface="Tahom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a:extLst>
              <a:ext uri="{FF2B5EF4-FFF2-40B4-BE49-F238E27FC236}">
                <a16:creationId xmlns:a16="http://schemas.microsoft.com/office/drawing/2014/main" id="{E70389AA-6B4E-4543-A96E-92C87AA7D088}"/>
              </a:ext>
            </a:extLst>
          </p:cNvPr>
          <p:cNvSpPr>
            <a:spLocks noChangeArrowheads="1"/>
          </p:cNvSpPr>
          <p:nvPr/>
        </p:nvSpPr>
        <p:spPr bwMode="auto">
          <a:xfrm>
            <a:off x="468313" y="422275"/>
            <a:ext cx="7974012" cy="18859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spcAft>
                <a:spcPct val="25000"/>
              </a:spcAft>
              <a:buFontTx/>
              <a:buNone/>
              <a:defRPr/>
            </a:pPr>
            <a:r>
              <a:rPr lang="it-IT" altLang="it-IT" sz="2800" dirty="0">
                <a:latin typeface="+mj-lt"/>
              </a:rPr>
              <a:t>PROCESSI REVERSIBILI: modello </a:t>
            </a:r>
          </a:p>
          <a:p>
            <a:pPr algn="just" eaLnBrk="1" hangingPunct="1">
              <a:lnSpc>
                <a:spcPct val="150000"/>
              </a:lnSpc>
              <a:spcBef>
                <a:spcPct val="0"/>
              </a:spcBef>
              <a:spcAft>
                <a:spcPct val="25000"/>
              </a:spcAft>
              <a:buFontTx/>
              <a:buNone/>
              <a:defRPr/>
            </a:pPr>
            <a:r>
              <a:rPr lang="it-IT" altLang="it-IT" sz="2400" dirty="0">
                <a:latin typeface="+mj-lt"/>
              </a:rPr>
              <a:t>Per descrivere processi per portare un sistema da uno stato ad un altro</a:t>
            </a:r>
          </a:p>
        </p:txBody>
      </p:sp>
      <p:sp>
        <p:nvSpPr>
          <p:cNvPr id="28676" name="Rectangle 5">
            <a:extLst>
              <a:ext uri="{FF2B5EF4-FFF2-40B4-BE49-F238E27FC236}">
                <a16:creationId xmlns:a16="http://schemas.microsoft.com/office/drawing/2014/main" id="{602B095F-6230-4BF9-84E2-69E4019A39A8}"/>
              </a:ext>
            </a:extLst>
          </p:cNvPr>
          <p:cNvSpPr>
            <a:spLocks noChangeArrowheads="1"/>
          </p:cNvSpPr>
          <p:nvPr/>
        </p:nvSpPr>
        <p:spPr bwMode="auto">
          <a:xfrm>
            <a:off x="468313" y="3429000"/>
            <a:ext cx="7974012" cy="14319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buFontTx/>
              <a:buNone/>
              <a:defRPr/>
            </a:pPr>
            <a:r>
              <a:rPr lang="it-IT" altLang="it-IT" sz="2400" dirty="0">
                <a:latin typeface="+mj-lt"/>
                <a:cs typeface="Times New Roman" panose="02020603050405020304" pitchFamily="18" charset="0"/>
              </a:rPr>
              <a:t>processi in cui lo stato del sistema differisce in ogni istante da uno stato di equilibrio solo per quantità infinitesime.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2C5CA16C-9870-4F38-B620-337830FDD5DA}"/>
              </a:ext>
            </a:extLst>
          </p:cNvPr>
          <p:cNvSpPr txBox="1">
            <a:spLocks noChangeArrowheads="1"/>
          </p:cNvSpPr>
          <p:nvPr/>
        </p:nvSpPr>
        <p:spPr bwMode="auto">
          <a:xfrm>
            <a:off x="179388" y="115888"/>
            <a:ext cx="8736012" cy="63103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5000"/>
              </a:lnSpc>
              <a:spcBef>
                <a:spcPct val="0"/>
              </a:spcBef>
              <a:spcAft>
                <a:spcPct val="25000"/>
              </a:spcAft>
              <a:buFontTx/>
              <a:buNone/>
              <a:defRPr/>
            </a:pPr>
            <a:r>
              <a:rPr lang="it-IT" altLang="it-IT" sz="3600" dirty="0">
                <a:latin typeface="+mn-lt"/>
                <a:cs typeface="Times New Roman" panose="02020603050405020304" pitchFamily="18" charset="0"/>
              </a:rPr>
              <a:t>Stati di equilibrio</a:t>
            </a:r>
          </a:p>
          <a:p>
            <a:pPr algn="ctr" eaLnBrk="1" hangingPunct="1">
              <a:lnSpc>
                <a:spcPct val="125000"/>
              </a:lnSpc>
              <a:spcBef>
                <a:spcPct val="0"/>
              </a:spcBef>
              <a:spcAft>
                <a:spcPct val="50000"/>
              </a:spcAft>
              <a:buFontTx/>
              <a:buNone/>
              <a:defRPr/>
            </a:pPr>
            <a:r>
              <a:rPr lang="it-IT" altLang="it-IT" sz="2000" dirty="0">
                <a:latin typeface="+mn-lt"/>
                <a:cs typeface="Times New Roman" panose="02020603050405020304" pitchFamily="18" charset="0"/>
              </a:rPr>
              <a:t>Un sistema è detto in</a:t>
            </a:r>
          </a:p>
          <a:p>
            <a:pPr algn="just" eaLnBrk="1" hangingPunct="1">
              <a:lnSpc>
                <a:spcPct val="125000"/>
              </a:lnSpc>
              <a:spcBef>
                <a:spcPct val="0"/>
              </a:spcBef>
              <a:spcAft>
                <a:spcPct val="50000"/>
              </a:spcAft>
              <a:buFontTx/>
              <a:buNone/>
              <a:defRPr/>
            </a:pPr>
            <a:r>
              <a:rPr lang="it-IT" altLang="it-IT" sz="2000" dirty="0">
                <a:latin typeface="+mn-lt"/>
                <a:cs typeface="Times New Roman" panose="02020603050405020304" pitchFamily="18" charset="0"/>
              </a:rPr>
              <a:t>1) EQUILIBRIO MECCANICO: non esistono forze non equilibrate né all’interno del sistema, né tra il sistema e l’ambiente.</a:t>
            </a:r>
          </a:p>
          <a:p>
            <a:pPr algn="just" eaLnBrk="1" hangingPunct="1">
              <a:lnSpc>
                <a:spcPct val="125000"/>
              </a:lnSpc>
              <a:spcBef>
                <a:spcPct val="0"/>
              </a:spcBef>
              <a:spcAft>
                <a:spcPct val="50000"/>
              </a:spcAft>
              <a:buFontTx/>
              <a:buNone/>
              <a:defRPr/>
            </a:pPr>
            <a:r>
              <a:rPr lang="it-IT" altLang="it-IT" sz="2000" dirty="0">
                <a:latin typeface="+mn-lt"/>
                <a:cs typeface="Times New Roman" panose="02020603050405020304" pitchFamily="18" charset="0"/>
              </a:rPr>
              <a:t>2) EQUILIBRIO CHIMICO sistema in cui non si verifichino cambiamenti spontanei della struttura interna.</a:t>
            </a:r>
          </a:p>
          <a:p>
            <a:pPr algn="just" eaLnBrk="1" hangingPunct="1">
              <a:lnSpc>
                <a:spcPct val="125000"/>
              </a:lnSpc>
              <a:spcBef>
                <a:spcPct val="0"/>
              </a:spcBef>
              <a:spcAft>
                <a:spcPct val="25000"/>
              </a:spcAft>
              <a:buFontTx/>
              <a:buNone/>
              <a:defRPr/>
            </a:pPr>
            <a:r>
              <a:rPr lang="it-IT" altLang="it-IT" sz="2000" dirty="0">
                <a:latin typeface="+mn-lt"/>
                <a:cs typeface="Times New Roman" panose="02020603050405020304" pitchFamily="18" charset="0"/>
              </a:rPr>
              <a:t>3) EQUILIBRIO TERMICO se le sue coordinate non variano quando venga separato dall’ambiente circostante tramite una parete isolante.</a:t>
            </a:r>
          </a:p>
          <a:p>
            <a:pPr algn="just" eaLnBrk="1" hangingPunct="1">
              <a:lnSpc>
                <a:spcPct val="125000"/>
              </a:lnSpc>
              <a:spcBef>
                <a:spcPct val="0"/>
              </a:spcBef>
              <a:spcAft>
                <a:spcPct val="25000"/>
              </a:spcAft>
              <a:buFontTx/>
              <a:buNone/>
              <a:defRPr/>
            </a:pPr>
            <a:endParaRPr lang="it-IT" altLang="it-IT" sz="2000" dirty="0">
              <a:latin typeface="+mn-lt"/>
              <a:cs typeface="Times New Roman" panose="02020603050405020304" pitchFamily="18" charset="0"/>
            </a:endParaRPr>
          </a:p>
          <a:p>
            <a:pPr eaLnBrk="1" hangingPunct="1">
              <a:lnSpc>
                <a:spcPct val="125000"/>
              </a:lnSpc>
              <a:spcBef>
                <a:spcPct val="0"/>
              </a:spcBef>
              <a:spcAft>
                <a:spcPct val="25000"/>
              </a:spcAft>
              <a:buFontTx/>
              <a:buNone/>
              <a:defRPr/>
            </a:pPr>
            <a:r>
              <a:rPr lang="it-IT" altLang="it-IT" sz="2000" dirty="0">
                <a:latin typeface="+mn-lt"/>
              </a:rPr>
              <a:t>Quando si verificano tutte queste condizioni, il sistema è in uno stato di </a:t>
            </a:r>
          </a:p>
          <a:p>
            <a:pPr algn="ctr" eaLnBrk="1" hangingPunct="1">
              <a:lnSpc>
                <a:spcPct val="125000"/>
              </a:lnSpc>
              <a:spcBef>
                <a:spcPct val="0"/>
              </a:spcBef>
              <a:spcAft>
                <a:spcPct val="25000"/>
              </a:spcAft>
              <a:buFontTx/>
              <a:buNone/>
              <a:defRPr/>
            </a:pPr>
            <a:r>
              <a:rPr lang="it-IT" altLang="it-IT" sz="2000" dirty="0">
                <a:latin typeface="+mn-lt"/>
              </a:rPr>
              <a:t>EQUILIBRIO TERMODINAMICO </a:t>
            </a:r>
          </a:p>
          <a:p>
            <a:pPr eaLnBrk="1" hangingPunct="1">
              <a:lnSpc>
                <a:spcPct val="125000"/>
              </a:lnSpc>
              <a:spcBef>
                <a:spcPct val="0"/>
              </a:spcBef>
              <a:spcAft>
                <a:spcPct val="25000"/>
              </a:spcAft>
              <a:buFontTx/>
              <a:buNone/>
              <a:defRPr/>
            </a:pPr>
            <a:r>
              <a:rPr lang="it-IT" altLang="it-IT" sz="2000" dirty="0">
                <a:latin typeface="+mn-lt"/>
              </a:rPr>
              <a:t>descrivibile per mezzo di coordinate macroscopiche in cui non compare il tempo, cioè per mezzo di COORDINATE TERMODINAMICHE.</a:t>
            </a:r>
            <a:endParaRPr lang="it-IT" altLang="it-IT" sz="2000" dirty="0">
              <a:latin typeface="+mn-lt"/>
              <a:cs typeface="Times New Roman" panose="02020603050405020304" pitchFamily="18" charset="0"/>
            </a:endParaRPr>
          </a:p>
        </p:txBody>
      </p:sp>
      <p:sp>
        <p:nvSpPr>
          <p:cNvPr id="3" name="Rettangolo 2">
            <a:extLst>
              <a:ext uri="{FF2B5EF4-FFF2-40B4-BE49-F238E27FC236}">
                <a16:creationId xmlns:a16="http://schemas.microsoft.com/office/drawing/2014/main" id="{C15E6B3E-6E37-4205-88D8-6C21E5FD904E}"/>
              </a:ext>
            </a:extLst>
          </p:cNvPr>
          <p:cNvSpPr/>
          <p:nvPr/>
        </p:nvSpPr>
        <p:spPr>
          <a:xfrm>
            <a:off x="7625066" y="3573016"/>
            <a:ext cx="577402" cy="923330"/>
          </a:xfrm>
          <a:prstGeom prst="rect">
            <a:avLst/>
          </a:prstGeom>
          <a:noFill/>
        </p:spPr>
        <p:txBody>
          <a:bodyPr wrap="none">
            <a:spAutoFit/>
          </a:bodyPr>
          <a:lstStyle/>
          <a:p>
            <a:pPr algn="ctr">
              <a:defRPr/>
            </a:pPr>
            <a:r>
              <a:rPr lang="it-IT" sz="5400" b="1" dirty="0">
                <a:ln w="22225">
                  <a:solidFill>
                    <a:schemeClr val="accent2"/>
                  </a:solidFill>
                  <a:prstDash val="solid"/>
                </a:ln>
                <a:solidFill>
                  <a:srgbClr val="FC889B"/>
                </a:solidFill>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a:extLst>
              <a:ext uri="{FF2B5EF4-FFF2-40B4-BE49-F238E27FC236}">
                <a16:creationId xmlns:a16="http://schemas.microsoft.com/office/drawing/2014/main" id="{BC2EE89F-FABF-4F34-83FE-25744870C2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312DDD1-1AA0-409E-80EA-142FA9310877}" type="slidenum">
              <a:rPr lang="it-IT" altLang="it-IT" sz="1400" smtClean="0"/>
              <a:pPr>
                <a:spcBef>
                  <a:spcPct val="0"/>
                </a:spcBef>
                <a:buFontTx/>
                <a:buNone/>
              </a:pPr>
              <a:t>33</a:t>
            </a:fld>
            <a:endParaRPr lang="it-IT" altLang="it-IT" sz="1400"/>
          </a:p>
        </p:txBody>
      </p:sp>
      <p:pic>
        <p:nvPicPr>
          <p:cNvPr id="38915" name="Picture 2">
            <a:extLst>
              <a:ext uri="{FF2B5EF4-FFF2-40B4-BE49-F238E27FC236}">
                <a16:creationId xmlns:a16="http://schemas.microsoft.com/office/drawing/2014/main" id="{7C23E96B-11B4-4676-8725-BE3D8B03CC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168400"/>
            <a:ext cx="50800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3">
            <a:extLst>
              <a:ext uri="{FF2B5EF4-FFF2-40B4-BE49-F238E27FC236}">
                <a16:creationId xmlns:a16="http://schemas.microsoft.com/office/drawing/2014/main" id="{7240B659-5E45-4D1C-A7C2-627749CA0CE7}"/>
              </a:ext>
            </a:extLst>
          </p:cNvPr>
          <p:cNvSpPr txBox="1">
            <a:spLocks noChangeArrowheads="1"/>
          </p:cNvSpPr>
          <p:nvPr/>
        </p:nvSpPr>
        <p:spPr bwMode="auto">
          <a:xfrm>
            <a:off x="704850" y="4610100"/>
            <a:ext cx="68405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a:latin typeface="Tahoma" panose="020B0604030504040204" pitchFamily="34" charset="0"/>
              </a:rPr>
              <a:t>Equilibrio meccanico tra due contenitori dotati ciascuno di un pistone e collegati tra loro da un’asta rigida</a:t>
            </a:r>
          </a:p>
          <a:p>
            <a:pPr>
              <a:spcBef>
                <a:spcPct val="0"/>
              </a:spcBef>
              <a:buFontTx/>
              <a:buNone/>
            </a:pPr>
            <a:endParaRPr lang="it-IT" altLang="it-IT" sz="1800">
              <a:latin typeface="Tahoma" panose="020B0604030504040204" pitchFamily="34" charset="0"/>
            </a:endParaRPr>
          </a:p>
          <a:p>
            <a:pPr>
              <a:spcBef>
                <a:spcPct val="0"/>
              </a:spcBef>
              <a:buFontTx/>
              <a:buNone/>
            </a:pPr>
            <a:r>
              <a:rPr lang="it-IT" altLang="it-IT" sz="1800">
                <a:latin typeface="Tahoma" panose="020B0604030504040204" pitchFamily="34" charset="0"/>
              </a:rPr>
              <a:t>L’equilibrio meccanico è collegato ad una proprietà del sistema: la pressione  </a:t>
            </a:r>
          </a:p>
        </p:txBody>
      </p:sp>
      <p:sp>
        <p:nvSpPr>
          <p:cNvPr id="38917" name="CasellaDiTesto 1">
            <a:extLst>
              <a:ext uri="{FF2B5EF4-FFF2-40B4-BE49-F238E27FC236}">
                <a16:creationId xmlns:a16="http://schemas.microsoft.com/office/drawing/2014/main" id="{0C5759E4-10B9-41C3-917B-DEA3A3A2F56B}"/>
              </a:ext>
            </a:extLst>
          </p:cNvPr>
          <p:cNvSpPr txBox="1">
            <a:spLocks noChangeArrowheads="1"/>
          </p:cNvSpPr>
          <p:nvPr/>
        </p:nvSpPr>
        <p:spPr bwMode="auto">
          <a:xfrm>
            <a:off x="900113" y="349250"/>
            <a:ext cx="3224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400">
                <a:latin typeface="Tahoma" panose="020B0604030504040204" pitchFamily="34" charset="0"/>
              </a:rPr>
              <a:t>L’equilibrio meccanico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a:extLst>
              <a:ext uri="{FF2B5EF4-FFF2-40B4-BE49-F238E27FC236}">
                <a16:creationId xmlns:a16="http://schemas.microsoft.com/office/drawing/2014/main" id="{C0528B0D-149F-4EA7-B241-CD0038D89A09}"/>
              </a:ext>
            </a:extLst>
          </p:cNvPr>
          <p:cNvSpPr>
            <a:spLocks noGrp="1" noChangeArrowheads="1"/>
          </p:cNvSpPr>
          <p:nvPr>
            <p:ph type="title"/>
          </p:nvPr>
        </p:nvSpPr>
        <p:spPr/>
        <p:txBody>
          <a:bodyPr/>
          <a:lstStyle/>
          <a:p>
            <a:r>
              <a:rPr lang="it-IT" altLang="it-IT"/>
              <a:t>Le leggi (principi) della termodinamica</a:t>
            </a:r>
          </a:p>
        </p:txBody>
      </p:sp>
      <p:sp>
        <p:nvSpPr>
          <p:cNvPr id="40963" name="Segnaposto contenuto 2">
            <a:extLst>
              <a:ext uri="{FF2B5EF4-FFF2-40B4-BE49-F238E27FC236}">
                <a16:creationId xmlns:a16="http://schemas.microsoft.com/office/drawing/2014/main" id="{9692FECC-6D69-4337-B499-71A49CB61C4B}"/>
              </a:ext>
            </a:extLst>
          </p:cNvPr>
          <p:cNvSpPr>
            <a:spLocks noGrp="1" noChangeArrowheads="1"/>
          </p:cNvSpPr>
          <p:nvPr>
            <p:ph idx="1"/>
          </p:nvPr>
        </p:nvSpPr>
        <p:spPr/>
        <p:txBody>
          <a:bodyPr/>
          <a:lstStyle/>
          <a:p>
            <a:r>
              <a:rPr lang="it-IT" altLang="it-IT"/>
              <a:t>La legge zero</a:t>
            </a:r>
          </a:p>
          <a:p>
            <a:pPr lvl="1"/>
            <a:r>
              <a:rPr lang="it-IT" altLang="it-IT"/>
              <a:t>Concetto di temperatura</a:t>
            </a:r>
          </a:p>
          <a:p>
            <a:pPr lvl="1"/>
            <a:r>
              <a:rPr lang="it-IT" altLang="it-IT"/>
              <a:t>L’equilibrio termico</a:t>
            </a:r>
          </a:p>
          <a:p>
            <a:pPr lvl="1"/>
            <a:r>
              <a:rPr lang="it-IT" altLang="it-IT"/>
              <a:t>Definizione di pareti adiabatiche e diatermiche</a:t>
            </a:r>
          </a:p>
          <a:p>
            <a:pPr lvl="1"/>
            <a:r>
              <a:rPr lang="it-IT" altLang="it-IT"/>
              <a:t>Misura della temperatura</a:t>
            </a:r>
          </a:p>
          <a:p>
            <a:endParaRPr lang="it-IT" altLang="it-IT"/>
          </a:p>
          <a:p>
            <a:r>
              <a:rPr lang="it-IT" altLang="it-IT"/>
              <a:t>Interpretazione molecolare della temperatura </a:t>
            </a:r>
          </a:p>
          <a:p>
            <a:endParaRPr lang="it-IT" altLang="it-IT"/>
          </a:p>
        </p:txBody>
      </p:sp>
      <p:sp>
        <p:nvSpPr>
          <p:cNvPr id="40964" name="Segnaposto numero diapositiva 3">
            <a:extLst>
              <a:ext uri="{FF2B5EF4-FFF2-40B4-BE49-F238E27FC236}">
                <a16:creationId xmlns:a16="http://schemas.microsoft.com/office/drawing/2014/main" id="{9876850A-2D33-44D7-88A5-CF14253751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CDFA251-F82D-4259-BC1B-0114F42F2BF4}" type="slidenum">
              <a:rPr lang="it-IT" altLang="it-IT" sz="1400" smtClean="0"/>
              <a:pPr>
                <a:spcBef>
                  <a:spcPct val="0"/>
                </a:spcBef>
                <a:buFontTx/>
                <a:buNone/>
              </a:pPr>
              <a:t>34</a:t>
            </a:fld>
            <a:endParaRPr lang="it-IT" altLang="it-IT"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2D7EC0B6-832B-4E83-92A2-BD38540AFB4C}"/>
              </a:ext>
            </a:extLst>
          </p:cNvPr>
          <p:cNvSpPr>
            <a:spLocks noGrp="1" noChangeArrowheads="1"/>
          </p:cNvSpPr>
          <p:nvPr>
            <p:ph type="title"/>
          </p:nvPr>
        </p:nvSpPr>
        <p:spPr/>
        <p:txBody>
          <a:bodyPr/>
          <a:lstStyle/>
          <a:p>
            <a:r>
              <a:rPr lang="it-IT" altLang="it-IT"/>
              <a:t>Le leggi (principi) della termodinamica</a:t>
            </a:r>
          </a:p>
        </p:txBody>
      </p:sp>
      <p:sp>
        <p:nvSpPr>
          <p:cNvPr id="3" name="Segnaposto contenuto 2">
            <a:extLst>
              <a:ext uri="{FF2B5EF4-FFF2-40B4-BE49-F238E27FC236}">
                <a16:creationId xmlns:a16="http://schemas.microsoft.com/office/drawing/2014/main" id="{0339365D-CDC6-48D9-AC70-C95B58B45A38}"/>
              </a:ext>
            </a:extLst>
          </p:cNvPr>
          <p:cNvSpPr>
            <a:spLocks noGrp="1"/>
          </p:cNvSpPr>
          <p:nvPr>
            <p:ph idx="1"/>
          </p:nvPr>
        </p:nvSpPr>
        <p:spPr/>
        <p:txBody>
          <a:bodyPr/>
          <a:lstStyle/>
          <a:p>
            <a:pPr>
              <a:defRPr/>
            </a:pPr>
            <a:r>
              <a:rPr lang="it-IT" dirty="0"/>
              <a:t>La legge zero</a:t>
            </a:r>
          </a:p>
          <a:p>
            <a:pPr lvl="1">
              <a:defRPr/>
            </a:pPr>
            <a:r>
              <a:rPr lang="it-IT" dirty="0"/>
              <a:t>Concetto di temperatura</a:t>
            </a:r>
          </a:p>
          <a:p>
            <a:pPr lvl="1">
              <a:defRPr/>
            </a:pPr>
            <a:r>
              <a:rPr lang="it-IT" dirty="0">
                <a:solidFill>
                  <a:schemeClr val="bg1">
                    <a:lumMod val="50000"/>
                  </a:schemeClr>
                </a:solidFill>
              </a:rPr>
              <a:t>L’equilibrio termico</a:t>
            </a:r>
          </a:p>
          <a:p>
            <a:pPr lvl="1">
              <a:defRPr/>
            </a:pPr>
            <a:r>
              <a:rPr lang="it-IT" dirty="0">
                <a:solidFill>
                  <a:schemeClr val="accent3">
                    <a:lumMod val="50000"/>
                  </a:schemeClr>
                </a:solidFill>
              </a:rPr>
              <a:t>Definizione di pareti adiabatiche e diatermiche</a:t>
            </a:r>
          </a:p>
          <a:p>
            <a:pPr lvl="1">
              <a:defRPr/>
            </a:pPr>
            <a:r>
              <a:rPr lang="it-IT" dirty="0">
                <a:solidFill>
                  <a:schemeClr val="accent3">
                    <a:lumMod val="50000"/>
                  </a:schemeClr>
                </a:solidFill>
              </a:rPr>
              <a:t>Misura della temperatura</a:t>
            </a:r>
          </a:p>
          <a:p>
            <a:pPr>
              <a:defRPr/>
            </a:pPr>
            <a:endParaRPr lang="it-IT" dirty="0">
              <a:solidFill>
                <a:schemeClr val="accent3">
                  <a:lumMod val="50000"/>
                </a:schemeClr>
              </a:solidFill>
            </a:endParaRPr>
          </a:p>
          <a:p>
            <a:pPr>
              <a:defRPr/>
            </a:pPr>
            <a:r>
              <a:rPr lang="it-IT" dirty="0">
                <a:solidFill>
                  <a:schemeClr val="accent3">
                    <a:lumMod val="50000"/>
                  </a:schemeClr>
                </a:solidFill>
              </a:rPr>
              <a:t>Interpretazione molecolare della temperatura </a:t>
            </a:r>
          </a:p>
          <a:p>
            <a:pPr>
              <a:defRPr/>
            </a:pPr>
            <a:endParaRPr lang="it-IT" dirty="0"/>
          </a:p>
        </p:txBody>
      </p:sp>
      <p:sp>
        <p:nvSpPr>
          <p:cNvPr id="41988" name="Segnaposto numero diapositiva 3">
            <a:extLst>
              <a:ext uri="{FF2B5EF4-FFF2-40B4-BE49-F238E27FC236}">
                <a16:creationId xmlns:a16="http://schemas.microsoft.com/office/drawing/2014/main" id="{ADEBAD62-0CE0-4704-A121-03BC4EE077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190A65-1B8C-4717-B469-30C71798E35E}" type="slidenum">
              <a:rPr lang="it-IT" altLang="it-IT" sz="1400" smtClean="0"/>
              <a:pPr>
                <a:spcBef>
                  <a:spcPct val="0"/>
                </a:spcBef>
                <a:buFontTx/>
                <a:buNone/>
              </a:pPr>
              <a:t>35</a:t>
            </a:fld>
            <a:endParaRPr lang="it-IT" altLang="it-IT"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numero diapositiva 3">
            <a:extLst>
              <a:ext uri="{FF2B5EF4-FFF2-40B4-BE49-F238E27FC236}">
                <a16:creationId xmlns:a16="http://schemas.microsoft.com/office/drawing/2014/main" id="{9BBAF6BD-7B22-4103-B45A-78456D3EBF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B575AB-3BA7-4AC7-A724-08D923A7B46A}" type="slidenum">
              <a:rPr lang="it-IT" altLang="it-IT" sz="1400" smtClean="0"/>
              <a:pPr>
                <a:spcBef>
                  <a:spcPct val="0"/>
                </a:spcBef>
                <a:buFontTx/>
                <a:buNone/>
              </a:pPr>
              <a:t>36</a:t>
            </a:fld>
            <a:endParaRPr lang="it-IT" altLang="it-IT" sz="1400" dirty="0"/>
          </a:p>
        </p:txBody>
      </p:sp>
      <p:sp>
        <p:nvSpPr>
          <p:cNvPr id="30723" name="Rectangle 3">
            <a:extLst>
              <a:ext uri="{FF2B5EF4-FFF2-40B4-BE49-F238E27FC236}">
                <a16:creationId xmlns:a16="http://schemas.microsoft.com/office/drawing/2014/main" id="{7D677853-982C-4864-B4EB-A4E3A1A32A02}"/>
              </a:ext>
            </a:extLst>
          </p:cNvPr>
          <p:cNvSpPr>
            <a:spLocks noChangeArrowheads="1"/>
          </p:cNvSpPr>
          <p:nvPr/>
        </p:nvSpPr>
        <p:spPr bwMode="auto">
          <a:xfrm>
            <a:off x="323850" y="1150938"/>
            <a:ext cx="8496300" cy="693737"/>
          </a:xfrm>
          <a:prstGeom prst="rect">
            <a:avLst/>
          </a:prstGeom>
          <a:solidFill>
            <a:srgbClr val="FFFF99"/>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1800">
              <a:latin typeface="+mj-lt"/>
            </a:endParaRPr>
          </a:p>
        </p:txBody>
      </p:sp>
      <p:sp>
        <p:nvSpPr>
          <p:cNvPr id="30724" name="Rectangle 2">
            <a:extLst>
              <a:ext uri="{FF2B5EF4-FFF2-40B4-BE49-F238E27FC236}">
                <a16:creationId xmlns:a16="http://schemas.microsoft.com/office/drawing/2014/main" id="{BB27CBF4-32BA-4775-BFC8-2E48F7697BC7}"/>
              </a:ext>
            </a:extLst>
          </p:cNvPr>
          <p:cNvSpPr>
            <a:spLocks noChangeArrowheads="1"/>
          </p:cNvSpPr>
          <p:nvPr/>
        </p:nvSpPr>
        <p:spPr bwMode="auto">
          <a:xfrm>
            <a:off x="288925" y="371475"/>
            <a:ext cx="8496300" cy="357668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spcAft>
                <a:spcPct val="25000"/>
              </a:spcAft>
              <a:buFontTx/>
              <a:buNone/>
              <a:defRPr/>
            </a:pPr>
            <a:r>
              <a:rPr lang="it-IT" altLang="it-IT" sz="2800" dirty="0">
                <a:latin typeface="+mj-lt"/>
                <a:cs typeface="Times New Roman" panose="02020603050405020304" pitchFamily="18" charset="0"/>
              </a:rPr>
              <a:t>TEMPERATURA: definizione “moderna”</a:t>
            </a:r>
          </a:p>
          <a:p>
            <a:pPr algn="ctr" eaLnBrk="1" hangingPunct="1">
              <a:lnSpc>
                <a:spcPct val="150000"/>
              </a:lnSpc>
              <a:spcBef>
                <a:spcPct val="0"/>
              </a:spcBef>
              <a:spcAft>
                <a:spcPct val="25000"/>
              </a:spcAft>
              <a:buFontTx/>
              <a:buNone/>
              <a:defRPr/>
            </a:pPr>
            <a:r>
              <a:rPr lang="it-IT" altLang="it-IT" sz="2200" dirty="0">
                <a:latin typeface="+mj-lt"/>
                <a:cs typeface="Times New Roman" panose="02020603050405020304" pitchFamily="18" charset="0"/>
              </a:rPr>
              <a:t>misura dell’energia cinetica media delle molecole di un sistema. </a:t>
            </a:r>
          </a:p>
          <a:p>
            <a:pPr algn="just" eaLnBrk="1" hangingPunct="1">
              <a:lnSpc>
                <a:spcPct val="150000"/>
              </a:lnSpc>
              <a:spcBef>
                <a:spcPct val="0"/>
              </a:spcBef>
              <a:spcAft>
                <a:spcPct val="25000"/>
              </a:spcAft>
              <a:buFontTx/>
              <a:buNone/>
              <a:defRPr/>
            </a:pPr>
            <a:endParaRPr lang="it-IT" altLang="it-IT" sz="2200" dirty="0">
              <a:latin typeface="+mj-lt"/>
              <a:cs typeface="Times New Roman" panose="02020603050405020304" pitchFamily="18" charset="0"/>
            </a:endParaRPr>
          </a:p>
          <a:p>
            <a:pPr algn="just" eaLnBrk="1" hangingPunct="1">
              <a:lnSpc>
                <a:spcPct val="150000"/>
              </a:lnSpc>
              <a:spcBef>
                <a:spcPct val="0"/>
              </a:spcBef>
              <a:spcAft>
                <a:spcPct val="25000"/>
              </a:spcAft>
              <a:buFontTx/>
              <a:buNone/>
              <a:defRPr/>
            </a:pPr>
            <a:r>
              <a:rPr lang="it-IT" altLang="it-IT" sz="2200" dirty="0">
                <a:solidFill>
                  <a:schemeClr val="bg1">
                    <a:lumMod val="50000"/>
                  </a:schemeClr>
                </a:solidFill>
                <a:latin typeface="+mj-lt"/>
                <a:cs typeface="Times New Roman" panose="02020603050405020304" pitchFamily="18" charset="0"/>
              </a:rPr>
              <a:t>Flusso di calore: trasferimento dei moti molecolari da un corpo ad altro</a:t>
            </a:r>
          </a:p>
          <a:p>
            <a:pPr algn="just" eaLnBrk="1" hangingPunct="1">
              <a:lnSpc>
                <a:spcPct val="150000"/>
              </a:lnSpc>
              <a:spcBef>
                <a:spcPct val="0"/>
              </a:spcBef>
              <a:spcAft>
                <a:spcPct val="25000"/>
              </a:spcAft>
              <a:buFontTx/>
              <a:buNone/>
              <a:defRPr/>
            </a:pPr>
            <a:r>
              <a:rPr lang="it-IT" altLang="it-IT" sz="2200" dirty="0">
                <a:latin typeface="+mj-lt"/>
                <a:cs typeface="Times New Roman" panose="02020603050405020304" pitchFamily="18" charset="0"/>
              </a:rPr>
              <a:t>Concetto di temperatura </a:t>
            </a:r>
            <a:r>
              <a:rPr lang="it-IT" altLang="it-IT" sz="2200" dirty="0">
                <a:solidFill>
                  <a:schemeClr val="bg1">
                    <a:lumMod val="50000"/>
                  </a:schemeClr>
                </a:solidFill>
                <a:latin typeface="+mj-lt"/>
                <a:cs typeface="Times New Roman" panose="02020603050405020304" pitchFamily="18" charset="0"/>
              </a:rPr>
              <a:t>e di calore </a:t>
            </a:r>
            <a:r>
              <a:rPr lang="it-IT" altLang="it-IT" sz="2200" dirty="0">
                <a:latin typeface="+mj-lt"/>
                <a:cs typeface="Times New Roman" panose="02020603050405020304" pitchFamily="18" charset="0"/>
              </a:rPr>
              <a:t>in termini statistici </a:t>
            </a:r>
          </a:p>
        </p:txBody>
      </p:sp>
      <p:sp>
        <p:nvSpPr>
          <p:cNvPr id="30725" name="Rectangle 4">
            <a:extLst>
              <a:ext uri="{FF2B5EF4-FFF2-40B4-BE49-F238E27FC236}">
                <a16:creationId xmlns:a16="http://schemas.microsoft.com/office/drawing/2014/main" id="{D927EC93-AF42-4B8A-8D3B-70BB320E5A90}"/>
              </a:ext>
            </a:extLst>
          </p:cNvPr>
          <p:cNvSpPr>
            <a:spLocks noChangeArrowheads="1"/>
          </p:cNvSpPr>
          <p:nvPr/>
        </p:nvSpPr>
        <p:spPr bwMode="auto">
          <a:xfrm>
            <a:off x="323850" y="4428355"/>
            <a:ext cx="8496300" cy="16017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FontTx/>
              <a:buNone/>
              <a:defRPr/>
            </a:pPr>
            <a:r>
              <a:rPr lang="it-IT" altLang="it-IT" sz="2200" dirty="0">
                <a:latin typeface="+mj-lt"/>
                <a:cs typeface="Times New Roman" panose="02020603050405020304" pitchFamily="18" charset="0"/>
              </a:rPr>
              <a:t>Prime cognizioni di temperatura (termodinamica):</a:t>
            </a:r>
          </a:p>
          <a:p>
            <a:pPr algn="just" eaLnBrk="1" hangingPunct="1">
              <a:lnSpc>
                <a:spcPct val="150000"/>
              </a:lnSpc>
              <a:spcBef>
                <a:spcPct val="0"/>
              </a:spcBef>
              <a:buFontTx/>
              <a:buNone/>
              <a:defRPr/>
            </a:pPr>
            <a:r>
              <a:rPr lang="it-IT" altLang="it-IT" sz="2200" dirty="0">
                <a:latin typeface="+mj-lt"/>
                <a:cs typeface="Times New Roman" panose="02020603050405020304" pitchFamily="18" charset="0"/>
              </a:rPr>
              <a:t>proprietà dei corpi all’equilibrio</a:t>
            </a:r>
            <a:endParaRPr lang="it-IT" altLang="it-IT" sz="2000" dirty="0">
              <a:latin typeface="+mj-lt"/>
            </a:endParaRPr>
          </a:p>
          <a:p>
            <a:pPr algn="just" eaLnBrk="1" hangingPunct="1">
              <a:lnSpc>
                <a:spcPct val="150000"/>
              </a:lnSpc>
              <a:spcBef>
                <a:spcPct val="0"/>
              </a:spcBef>
              <a:buFontTx/>
              <a:buNone/>
              <a:defRPr/>
            </a:pPr>
            <a:r>
              <a:rPr lang="it-IT" altLang="it-IT" sz="2200" dirty="0">
                <a:latin typeface="+mj-lt"/>
                <a:cs typeface="Times New Roman" panose="02020603050405020304" pitchFamily="18" charset="0"/>
              </a:rPr>
              <a:t>no concetto di molecola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1">
            <a:extLst>
              <a:ext uri="{FF2B5EF4-FFF2-40B4-BE49-F238E27FC236}">
                <a16:creationId xmlns:a16="http://schemas.microsoft.com/office/drawing/2014/main" id="{C3F6BF7F-9B1F-425A-B72F-5252634AAB19}"/>
              </a:ext>
            </a:extLst>
          </p:cNvPr>
          <p:cNvSpPr>
            <a:spLocks noGrp="1" noChangeArrowheads="1"/>
          </p:cNvSpPr>
          <p:nvPr>
            <p:ph type="title"/>
          </p:nvPr>
        </p:nvSpPr>
        <p:spPr/>
        <p:txBody>
          <a:bodyPr/>
          <a:lstStyle/>
          <a:p>
            <a:r>
              <a:rPr lang="it-IT" altLang="it-IT"/>
              <a:t>Le leggi (principi) della termodinamica</a:t>
            </a:r>
          </a:p>
        </p:txBody>
      </p:sp>
      <p:sp>
        <p:nvSpPr>
          <p:cNvPr id="3" name="Segnaposto contenuto 2">
            <a:extLst>
              <a:ext uri="{FF2B5EF4-FFF2-40B4-BE49-F238E27FC236}">
                <a16:creationId xmlns:a16="http://schemas.microsoft.com/office/drawing/2014/main" id="{D5CCA920-CD3D-49F2-8688-1D2E47071EA0}"/>
              </a:ext>
            </a:extLst>
          </p:cNvPr>
          <p:cNvSpPr>
            <a:spLocks noGrp="1"/>
          </p:cNvSpPr>
          <p:nvPr>
            <p:ph idx="1"/>
          </p:nvPr>
        </p:nvSpPr>
        <p:spPr/>
        <p:txBody>
          <a:bodyPr/>
          <a:lstStyle/>
          <a:p>
            <a:pPr>
              <a:defRPr/>
            </a:pPr>
            <a:r>
              <a:rPr lang="it-IT" dirty="0"/>
              <a:t>La legge zero</a:t>
            </a:r>
          </a:p>
          <a:p>
            <a:pPr lvl="1">
              <a:defRPr/>
            </a:pPr>
            <a:r>
              <a:rPr lang="it-IT" dirty="0">
                <a:solidFill>
                  <a:schemeClr val="bg1">
                    <a:lumMod val="50000"/>
                  </a:schemeClr>
                </a:solidFill>
              </a:rPr>
              <a:t>Concetto di temperatura</a:t>
            </a:r>
          </a:p>
          <a:p>
            <a:pPr lvl="1">
              <a:defRPr/>
            </a:pPr>
            <a:r>
              <a:rPr lang="it-IT" dirty="0"/>
              <a:t>L’equilibrio termico</a:t>
            </a:r>
          </a:p>
          <a:p>
            <a:pPr lvl="1">
              <a:defRPr/>
            </a:pPr>
            <a:r>
              <a:rPr lang="it-IT" dirty="0">
                <a:solidFill>
                  <a:schemeClr val="accent3">
                    <a:lumMod val="50000"/>
                  </a:schemeClr>
                </a:solidFill>
              </a:rPr>
              <a:t>Definizione di pareti adiabatiche e diatermiche</a:t>
            </a:r>
          </a:p>
          <a:p>
            <a:pPr lvl="1">
              <a:defRPr/>
            </a:pPr>
            <a:r>
              <a:rPr lang="it-IT" dirty="0">
                <a:solidFill>
                  <a:schemeClr val="accent3">
                    <a:lumMod val="50000"/>
                  </a:schemeClr>
                </a:solidFill>
              </a:rPr>
              <a:t>Misura della temperatura</a:t>
            </a:r>
          </a:p>
          <a:p>
            <a:pPr>
              <a:defRPr/>
            </a:pPr>
            <a:endParaRPr lang="it-IT" dirty="0">
              <a:solidFill>
                <a:schemeClr val="accent3">
                  <a:lumMod val="50000"/>
                </a:schemeClr>
              </a:solidFill>
            </a:endParaRPr>
          </a:p>
          <a:p>
            <a:pPr>
              <a:defRPr/>
            </a:pPr>
            <a:r>
              <a:rPr lang="it-IT" dirty="0">
                <a:solidFill>
                  <a:schemeClr val="accent3">
                    <a:lumMod val="50000"/>
                  </a:schemeClr>
                </a:solidFill>
              </a:rPr>
              <a:t>Interpretazione molecolare della temperatura </a:t>
            </a:r>
          </a:p>
          <a:p>
            <a:pPr>
              <a:defRPr/>
            </a:pPr>
            <a:endParaRPr lang="it-IT" dirty="0"/>
          </a:p>
        </p:txBody>
      </p:sp>
      <p:sp>
        <p:nvSpPr>
          <p:cNvPr id="44036" name="Segnaposto numero diapositiva 3">
            <a:extLst>
              <a:ext uri="{FF2B5EF4-FFF2-40B4-BE49-F238E27FC236}">
                <a16:creationId xmlns:a16="http://schemas.microsoft.com/office/drawing/2014/main" id="{16B9850C-2B00-4120-BDD4-0A07F8C967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3169A5-CBFC-4B28-A174-98B11D0ABFE9}" type="slidenum">
              <a:rPr lang="it-IT" altLang="it-IT" sz="1400" smtClean="0"/>
              <a:pPr>
                <a:spcBef>
                  <a:spcPct val="0"/>
                </a:spcBef>
                <a:buFontTx/>
                <a:buNone/>
              </a:pPr>
              <a:t>37</a:t>
            </a:fld>
            <a:endParaRPr lang="it-IT" altLang="it-IT"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numero diapositiva 3">
            <a:extLst>
              <a:ext uri="{FF2B5EF4-FFF2-40B4-BE49-F238E27FC236}">
                <a16:creationId xmlns:a16="http://schemas.microsoft.com/office/drawing/2014/main" id="{B913A804-4C9E-4E13-A271-14128A26FF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6FE1058-FC60-421B-B8EB-B8A8A28017F7}" type="slidenum">
              <a:rPr lang="it-IT" altLang="it-IT" sz="1400" smtClean="0"/>
              <a:pPr>
                <a:spcBef>
                  <a:spcPct val="0"/>
                </a:spcBef>
                <a:buFontTx/>
                <a:buNone/>
              </a:pPr>
              <a:t>38</a:t>
            </a:fld>
            <a:endParaRPr lang="it-IT" altLang="it-IT" sz="1400"/>
          </a:p>
        </p:txBody>
      </p:sp>
      <p:sp>
        <p:nvSpPr>
          <p:cNvPr id="31747" name="Rectangle 2">
            <a:extLst>
              <a:ext uri="{FF2B5EF4-FFF2-40B4-BE49-F238E27FC236}">
                <a16:creationId xmlns:a16="http://schemas.microsoft.com/office/drawing/2014/main" id="{B63127C5-25F4-475B-83E3-5E3C60B795E3}"/>
              </a:ext>
            </a:extLst>
          </p:cNvPr>
          <p:cNvSpPr>
            <a:spLocks noChangeArrowheads="1"/>
          </p:cNvSpPr>
          <p:nvPr/>
        </p:nvSpPr>
        <p:spPr bwMode="auto">
          <a:xfrm>
            <a:off x="309563" y="908050"/>
            <a:ext cx="8667750" cy="21494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spcAft>
                <a:spcPct val="25000"/>
              </a:spcAft>
              <a:buFontTx/>
              <a:buNone/>
              <a:defRPr/>
            </a:pPr>
            <a:r>
              <a:rPr lang="it-IT" altLang="it-IT" sz="2000" dirty="0">
                <a:latin typeface="+mj-lt"/>
                <a:cs typeface="Times New Roman" panose="02020603050405020304" pitchFamily="18" charset="0"/>
              </a:rPr>
              <a:t>Sistema (A) e sistema (B) ognuno in uno stato di equilibrio </a:t>
            </a:r>
          </a:p>
          <a:p>
            <a:pPr algn="just" eaLnBrk="1" hangingPunct="1">
              <a:lnSpc>
                <a:spcPct val="150000"/>
              </a:lnSpc>
              <a:spcBef>
                <a:spcPct val="0"/>
              </a:spcBef>
              <a:spcAft>
                <a:spcPct val="25000"/>
              </a:spcAft>
              <a:buFontTx/>
              <a:buNone/>
              <a:defRPr/>
            </a:pPr>
            <a:r>
              <a:rPr lang="it-IT" altLang="it-IT" sz="2000" dirty="0">
                <a:latin typeface="+mj-lt"/>
                <a:cs typeface="Times New Roman" panose="02020603050405020304" pitchFamily="18" charset="0"/>
              </a:rPr>
              <a:t>valori X’ e Y’ e X’’ e Y’’ delle due coordinate. </a:t>
            </a:r>
          </a:p>
          <a:p>
            <a:pPr algn="just" eaLnBrk="1" hangingPunct="1">
              <a:lnSpc>
                <a:spcPct val="150000"/>
              </a:lnSpc>
              <a:spcBef>
                <a:spcPct val="0"/>
              </a:spcBef>
              <a:spcAft>
                <a:spcPct val="25000"/>
              </a:spcAft>
              <a:buFontTx/>
              <a:buNone/>
              <a:defRPr/>
            </a:pPr>
            <a:r>
              <a:rPr lang="it-IT" altLang="it-IT" sz="2000" dirty="0">
                <a:latin typeface="+mj-lt"/>
                <a:cs typeface="Times New Roman" panose="02020603050405020304" pitchFamily="18" charset="0"/>
              </a:rPr>
              <a:t>Tra i due sistemi due diversi tipi di pareti:</a:t>
            </a:r>
          </a:p>
          <a:p>
            <a:pPr algn="just" eaLnBrk="1" hangingPunct="1">
              <a:lnSpc>
                <a:spcPct val="150000"/>
              </a:lnSpc>
              <a:spcBef>
                <a:spcPct val="0"/>
              </a:spcBef>
              <a:spcAft>
                <a:spcPct val="25000"/>
              </a:spcAft>
              <a:buFontTx/>
              <a:buNone/>
              <a:defRPr/>
            </a:pPr>
            <a:r>
              <a:rPr lang="it-IT" altLang="it-IT" sz="2000" dirty="0">
                <a:latin typeface="+mj-lt"/>
                <a:cs typeface="Times New Roman" panose="02020603050405020304" pitchFamily="18" charset="0"/>
              </a:rPr>
              <a:t>isolanti (adiabatiche) o conduttrici (diatermiche).</a:t>
            </a:r>
          </a:p>
        </p:txBody>
      </p:sp>
      <p:sp>
        <p:nvSpPr>
          <p:cNvPr id="31748" name="Rectangle 7">
            <a:extLst>
              <a:ext uri="{FF2B5EF4-FFF2-40B4-BE49-F238E27FC236}">
                <a16:creationId xmlns:a16="http://schemas.microsoft.com/office/drawing/2014/main" id="{840EBF1A-5DBA-4994-ABBE-60A2E7CD3747}"/>
              </a:ext>
            </a:extLst>
          </p:cNvPr>
          <p:cNvSpPr>
            <a:spLocks noChangeArrowheads="1"/>
          </p:cNvSpPr>
          <p:nvPr/>
        </p:nvSpPr>
        <p:spPr bwMode="auto">
          <a:xfrm>
            <a:off x="1249363" y="3436938"/>
            <a:ext cx="1576387" cy="879475"/>
          </a:xfrm>
          <a:prstGeom prst="rect">
            <a:avLst/>
          </a:prstGeom>
          <a:no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1800">
              <a:latin typeface="+mj-lt"/>
            </a:endParaRPr>
          </a:p>
        </p:txBody>
      </p:sp>
      <p:sp>
        <p:nvSpPr>
          <p:cNvPr id="31749" name="Rectangle 8">
            <a:extLst>
              <a:ext uri="{FF2B5EF4-FFF2-40B4-BE49-F238E27FC236}">
                <a16:creationId xmlns:a16="http://schemas.microsoft.com/office/drawing/2014/main" id="{622D4E6D-94A6-4E03-A0A2-A38187BAAAAC}"/>
              </a:ext>
            </a:extLst>
          </p:cNvPr>
          <p:cNvSpPr>
            <a:spLocks noChangeArrowheads="1"/>
          </p:cNvSpPr>
          <p:nvPr/>
        </p:nvSpPr>
        <p:spPr bwMode="auto">
          <a:xfrm>
            <a:off x="1090613" y="4316413"/>
            <a:ext cx="1893887" cy="177800"/>
          </a:xfrm>
          <a:prstGeom prst="rect">
            <a:avLst/>
          </a:prstGeom>
          <a:no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1800">
              <a:latin typeface="+mj-lt"/>
            </a:endParaRPr>
          </a:p>
        </p:txBody>
      </p:sp>
      <p:sp>
        <p:nvSpPr>
          <p:cNvPr id="31750" name="Line 9">
            <a:extLst>
              <a:ext uri="{FF2B5EF4-FFF2-40B4-BE49-F238E27FC236}">
                <a16:creationId xmlns:a16="http://schemas.microsoft.com/office/drawing/2014/main" id="{F42B8841-B370-4FF3-A85C-7B9627EB4FFE}"/>
              </a:ext>
            </a:extLst>
          </p:cNvPr>
          <p:cNvSpPr>
            <a:spLocks noChangeShapeType="1"/>
          </p:cNvSpPr>
          <p:nvPr/>
        </p:nvSpPr>
        <p:spPr bwMode="auto">
          <a:xfrm flipH="1">
            <a:off x="2665413" y="4316413"/>
            <a:ext cx="160337" cy="177800"/>
          </a:xfrm>
          <a:prstGeom prst="line">
            <a:avLst/>
          </a:prstGeom>
          <a:noFill/>
          <a:ln w="9525">
            <a:solidFill>
              <a:srgbClr val="000000"/>
            </a:solidFill>
            <a:round/>
            <a:headEnd/>
            <a:tailEnd/>
          </a:ln>
        </p:spPr>
        <p:txBody>
          <a:bodyPr/>
          <a:lstStyle/>
          <a:p>
            <a:pPr>
              <a:defRPr/>
            </a:pPr>
            <a:endParaRPr lang="it-IT">
              <a:latin typeface="+mj-lt"/>
            </a:endParaRPr>
          </a:p>
        </p:txBody>
      </p:sp>
      <p:sp>
        <p:nvSpPr>
          <p:cNvPr id="31751" name="Line 10">
            <a:extLst>
              <a:ext uri="{FF2B5EF4-FFF2-40B4-BE49-F238E27FC236}">
                <a16:creationId xmlns:a16="http://schemas.microsoft.com/office/drawing/2014/main" id="{C32D7778-1F8F-480E-958A-55DE72A34865}"/>
              </a:ext>
            </a:extLst>
          </p:cNvPr>
          <p:cNvSpPr>
            <a:spLocks noChangeShapeType="1"/>
          </p:cNvSpPr>
          <p:nvPr/>
        </p:nvSpPr>
        <p:spPr bwMode="auto">
          <a:xfrm flipH="1">
            <a:off x="2351088" y="4316413"/>
            <a:ext cx="158750" cy="177800"/>
          </a:xfrm>
          <a:prstGeom prst="line">
            <a:avLst/>
          </a:prstGeom>
          <a:noFill/>
          <a:ln w="9525">
            <a:solidFill>
              <a:srgbClr val="000000"/>
            </a:solidFill>
            <a:round/>
            <a:headEnd/>
            <a:tailEnd/>
          </a:ln>
        </p:spPr>
        <p:txBody>
          <a:bodyPr/>
          <a:lstStyle/>
          <a:p>
            <a:pPr>
              <a:defRPr/>
            </a:pPr>
            <a:endParaRPr lang="it-IT">
              <a:latin typeface="+mj-lt"/>
            </a:endParaRPr>
          </a:p>
        </p:txBody>
      </p:sp>
      <p:sp>
        <p:nvSpPr>
          <p:cNvPr id="31752" name="Line 11">
            <a:extLst>
              <a:ext uri="{FF2B5EF4-FFF2-40B4-BE49-F238E27FC236}">
                <a16:creationId xmlns:a16="http://schemas.microsoft.com/office/drawing/2014/main" id="{001F9B80-0FE8-462A-AD29-154E8C82BDE3}"/>
              </a:ext>
            </a:extLst>
          </p:cNvPr>
          <p:cNvSpPr>
            <a:spLocks noChangeShapeType="1"/>
          </p:cNvSpPr>
          <p:nvPr/>
        </p:nvSpPr>
        <p:spPr bwMode="auto">
          <a:xfrm flipH="1">
            <a:off x="2036763" y="4316413"/>
            <a:ext cx="158750" cy="177800"/>
          </a:xfrm>
          <a:prstGeom prst="line">
            <a:avLst/>
          </a:prstGeom>
          <a:noFill/>
          <a:ln w="9525">
            <a:solidFill>
              <a:srgbClr val="000000"/>
            </a:solidFill>
            <a:round/>
            <a:headEnd/>
            <a:tailEnd/>
          </a:ln>
        </p:spPr>
        <p:txBody>
          <a:bodyPr/>
          <a:lstStyle/>
          <a:p>
            <a:pPr>
              <a:defRPr/>
            </a:pPr>
            <a:endParaRPr lang="it-IT">
              <a:latin typeface="+mj-lt"/>
            </a:endParaRPr>
          </a:p>
        </p:txBody>
      </p:sp>
      <p:sp>
        <p:nvSpPr>
          <p:cNvPr id="31753" name="Line 12">
            <a:extLst>
              <a:ext uri="{FF2B5EF4-FFF2-40B4-BE49-F238E27FC236}">
                <a16:creationId xmlns:a16="http://schemas.microsoft.com/office/drawing/2014/main" id="{3E793BFA-ECC3-4D5E-803F-2D8112F2D537}"/>
              </a:ext>
            </a:extLst>
          </p:cNvPr>
          <p:cNvSpPr>
            <a:spLocks noChangeShapeType="1"/>
          </p:cNvSpPr>
          <p:nvPr/>
        </p:nvSpPr>
        <p:spPr bwMode="auto">
          <a:xfrm flipH="1">
            <a:off x="1722438" y="4316413"/>
            <a:ext cx="157162" cy="177800"/>
          </a:xfrm>
          <a:prstGeom prst="line">
            <a:avLst/>
          </a:prstGeom>
          <a:noFill/>
          <a:ln w="9525">
            <a:solidFill>
              <a:srgbClr val="000000"/>
            </a:solidFill>
            <a:round/>
            <a:headEnd/>
            <a:tailEnd/>
          </a:ln>
        </p:spPr>
        <p:txBody>
          <a:bodyPr/>
          <a:lstStyle/>
          <a:p>
            <a:pPr>
              <a:defRPr/>
            </a:pPr>
            <a:endParaRPr lang="it-IT">
              <a:latin typeface="+mj-lt"/>
            </a:endParaRPr>
          </a:p>
        </p:txBody>
      </p:sp>
      <p:sp>
        <p:nvSpPr>
          <p:cNvPr id="31754" name="Line 13">
            <a:extLst>
              <a:ext uri="{FF2B5EF4-FFF2-40B4-BE49-F238E27FC236}">
                <a16:creationId xmlns:a16="http://schemas.microsoft.com/office/drawing/2014/main" id="{9564D310-4958-4BB9-8F45-9248B9189740}"/>
              </a:ext>
            </a:extLst>
          </p:cNvPr>
          <p:cNvSpPr>
            <a:spLocks noChangeShapeType="1"/>
          </p:cNvSpPr>
          <p:nvPr/>
        </p:nvSpPr>
        <p:spPr bwMode="auto">
          <a:xfrm flipH="1">
            <a:off x="1406525" y="4316413"/>
            <a:ext cx="158750" cy="177800"/>
          </a:xfrm>
          <a:prstGeom prst="line">
            <a:avLst/>
          </a:prstGeom>
          <a:noFill/>
          <a:ln w="9525">
            <a:solidFill>
              <a:srgbClr val="000000"/>
            </a:solidFill>
            <a:round/>
            <a:headEnd/>
            <a:tailEnd/>
          </a:ln>
        </p:spPr>
        <p:txBody>
          <a:bodyPr/>
          <a:lstStyle/>
          <a:p>
            <a:pPr>
              <a:defRPr/>
            </a:pPr>
            <a:endParaRPr lang="it-IT">
              <a:latin typeface="+mj-lt"/>
            </a:endParaRPr>
          </a:p>
        </p:txBody>
      </p:sp>
      <p:sp>
        <p:nvSpPr>
          <p:cNvPr id="31755" name="Line 14">
            <a:extLst>
              <a:ext uri="{FF2B5EF4-FFF2-40B4-BE49-F238E27FC236}">
                <a16:creationId xmlns:a16="http://schemas.microsoft.com/office/drawing/2014/main" id="{6003898E-DB61-46B3-986C-B60DF0F0DC16}"/>
              </a:ext>
            </a:extLst>
          </p:cNvPr>
          <p:cNvSpPr>
            <a:spLocks noChangeShapeType="1"/>
          </p:cNvSpPr>
          <p:nvPr/>
        </p:nvSpPr>
        <p:spPr bwMode="auto">
          <a:xfrm flipH="1">
            <a:off x="1090613" y="4316413"/>
            <a:ext cx="158750" cy="177800"/>
          </a:xfrm>
          <a:prstGeom prst="line">
            <a:avLst/>
          </a:prstGeom>
          <a:noFill/>
          <a:ln w="9525">
            <a:solidFill>
              <a:srgbClr val="000000"/>
            </a:solidFill>
            <a:round/>
            <a:headEnd/>
            <a:tailEnd/>
          </a:ln>
        </p:spPr>
        <p:txBody>
          <a:bodyPr/>
          <a:lstStyle/>
          <a:p>
            <a:pPr>
              <a:defRPr/>
            </a:pPr>
            <a:endParaRPr lang="it-IT">
              <a:latin typeface="+mj-lt"/>
            </a:endParaRPr>
          </a:p>
        </p:txBody>
      </p:sp>
      <p:sp>
        <p:nvSpPr>
          <p:cNvPr id="31756" name="Rectangle 15">
            <a:extLst>
              <a:ext uri="{FF2B5EF4-FFF2-40B4-BE49-F238E27FC236}">
                <a16:creationId xmlns:a16="http://schemas.microsoft.com/office/drawing/2014/main" id="{547FB71B-E2F8-495F-9D97-0C56BC3C319D}"/>
              </a:ext>
            </a:extLst>
          </p:cNvPr>
          <p:cNvSpPr>
            <a:spLocks noChangeArrowheads="1"/>
          </p:cNvSpPr>
          <p:nvPr/>
        </p:nvSpPr>
        <p:spPr bwMode="auto">
          <a:xfrm>
            <a:off x="1249363" y="4494213"/>
            <a:ext cx="1576387" cy="879475"/>
          </a:xfrm>
          <a:prstGeom prst="rect">
            <a:avLst/>
          </a:prstGeom>
          <a:no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1800">
              <a:latin typeface="+mj-lt"/>
            </a:endParaRPr>
          </a:p>
        </p:txBody>
      </p:sp>
      <p:sp>
        <p:nvSpPr>
          <p:cNvPr id="31757" name="Text Box 16">
            <a:extLst>
              <a:ext uri="{FF2B5EF4-FFF2-40B4-BE49-F238E27FC236}">
                <a16:creationId xmlns:a16="http://schemas.microsoft.com/office/drawing/2014/main" id="{83AC5D98-77BC-4005-A205-CD7ECCC9A622}"/>
              </a:ext>
            </a:extLst>
          </p:cNvPr>
          <p:cNvSpPr txBox="1">
            <a:spLocks noChangeArrowheads="1"/>
          </p:cNvSpPr>
          <p:nvPr/>
        </p:nvSpPr>
        <p:spPr bwMode="auto">
          <a:xfrm>
            <a:off x="1620838" y="3641725"/>
            <a:ext cx="817562" cy="3667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800">
                <a:latin typeface="+mj-lt"/>
              </a:rPr>
              <a:t>X’, Y’</a:t>
            </a:r>
          </a:p>
        </p:txBody>
      </p:sp>
      <p:sp>
        <p:nvSpPr>
          <p:cNvPr id="31758" name="Text Box 17">
            <a:extLst>
              <a:ext uri="{FF2B5EF4-FFF2-40B4-BE49-F238E27FC236}">
                <a16:creationId xmlns:a16="http://schemas.microsoft.com/office/drawing/2014/main" id="{5D2D6C2E-09A9-49C9-9768-04AD34ECC8AC}"/>
              </a:ext>
            </a:extLst>
          </p:cNvPr>
          <p:cNvSpPr txBox="1">
            <a:spLocks noChangeArrowheads="1"/>
          </p:cNvSpPr>
          <p:nvPr/>
        </p:nvSpPr>
        <p:spPr bwMode="auto">
          <a:xfrm>
            <a:off x="2819400" y="3657600"/>
            <a:ext cx="349250" cy="366713"/>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800">
                <a:latin typeface="+mj-lt"/>
              </a:rPr>
              <a:t>A</a:t>
            </a:r>
          </a:p>
        </p:txBody>
      </p:sp>
      <p:sp>
        <p:nvSpPr>
          <p:cNvPr id="31759" name="Text Box 18">
            <a:extLst>
              <a:ext uri="{FF2B5EF4-FFF2-40B4-BE49-F238E27FC236}">
                <a16:creationId xmlns:a16="http://schemas.microsoft.com/office/drawing/2014/main" id="{A20BE779-73FC-4089-A933-2C40B52DF18E}"/>
              </a:ext>
            </a:extLst>
          </p:cNvPr>
          <p:cNvSpPr txBox="1">
            <a:spLocks noChangeArrowheads="1"/>
          </p:cNvSpPr>
          <p:nvPr/>
        </p:nvSpPr>
        <p:spPr bwMode="auto">
          <a:xfrm>
            <a:off x="3173413" y="4144963"/>
            <a:ext cx="1724025" cy="369887"/>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800">
                <a:latin typeface="+mj-lt"/>
              </a:rPr>
              <a:t>Parete isolante</a:t>
            </a:r>
          </a:p>
        </p:txBody>
      </p:sp>
      <p:sp>
        <p:nvSpPr>
          <p:cNvPr id="31760" name="Text Box 19">
            <a:extLst>
              <a:ext uri="{FF2B5EF4-FFF2-40B4-BE49-F238E27FC236}">
                <a16:creationId xmlns:a16="http://schemas.microsoft.com/office/drawing/2014/main" id="{1D3D9D41-7C8A-4220-B5AD-9F21C6803235}"/>
              </a:ext>
            </a:extLst>
          </p:cNvPr>
          <p:cNvSpPr txBox="1">
            <a:spLocks noChangeArrowheads="1"/>
          </p:cNvSpPr>
          <p:nvPr/>
        </p:nvSpPr>
        <p:spPr bwMode="auto">
          <a:xfrm>
            <a:off x="1577975" y="4686300"/>
            <a:ext cx="812800" cy="36988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800">
                <a:latin typeface="+mj-lt"/>
              </a:rPr>
              <a:t>X’’, Y’’</a:t>
            </a:r>
          </a:p>
        </p:txBody>
      </p:sp>
      <p:sp>
        <p:nvSpPr>
          <p:cNvPr id="31761" name="Text Box 20">
            <a:extLst>
              <a:ext uri="{FF2B5EF4-FFF2-40B4-BE49-F238E27FC236}">
                <a16:creationId xmlns:a16="http://schemas.microsoft.com/office/drawing/2014/main" id="{ED7A3FC8-1744-489F-81D7-4C73CE7E62B0}"/>
              </a:ext>
            </a:extLst>
          </p:cNvPr>
          <p:cNvSpPr txBox="1">
            <a:spLocks noChangeArrowheads="1"/>
          </p:cNvSpPr>
          <p:nvPr/>
        </p:nvSpPr>
        <p:spPr bwMode="auto">
          <a:xfrm>
            <a:off x="2827338" y="4711700"/>
            <a:ext cx="349250" cy="366713"/>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800">
                <a:latin typeface="+mj-lt"/>
              </a:rPr>
              <a:t>B</a:t>
            </a:r>
          </a:p>
        </p:txBody>
      </p:sp>
      <p:sp>
        <p:nvSpPr>
          <p:cNvPr id="31762" name="Text Box 21">
            <a:extLst>
              <a:ext uri="{FF2B5EF4-FFF2-40B4-BE49-F238E27FC236}">
                <a16:creationId xmlns:a16="http://schemas.microsoft.com/office/drawing/2014/main" id="{6E28C60A-6260-4F4A-A196-D457C07B86B7}"/>
              </a:ext>
            </a:extLst>
          </p:cNvPr>
          <p:cNvSpPr txBox="1">
            <a:spLocks noChangeArrowheads="1"/>
          </p:cNvSpPr>
          <p:nvPr/>
        </p:nvSpPr>
        <p:spPr bwMode="auto">
          <a:xfrm>
            <a:off x="808038" y="5805488"/>
            <a:ext cx="3835400" cy="3698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800">
                <a:latin typeface="+mj-lt"/>
              </a:rPr>
              <a:t>X’, Y’ e X’’, Y’’ non variano 	</a:t>
            </a:r>
          </a:p>
        </p:txBody>
      </p:sp>
      <p:sp>
        <p:nvSpPr>
          <p:cNvPr id="31763" name="Rectangle 32">
            <a:extLst>
              <a:ext uri="{FF2B5EF4-FFF2-40B4-BE49-F238E27FC236}">
                <a16:creationId xmlns:a16="http://schemas.microsoft.com/office/drawing/2014/main" id="{318E390E-2FA4-4887-9CBF-926C443AA523}"/>
              </a:ext>
            </a:extLst>
          </p:cNvPr>
          <p:cNvSpPr>
            <a:spLocks noChangeArrowheads="1"/>
          </p:cNvSpPr>
          <p:nvPr/>
        </p:nvSpPr>
        <p:spPr bwMode="auto">
          <a:xfrm>
            <a:off x="5435600" y="3479800"/>
            <a:ext cx="3219450" cy="1570038"/>
          </a:xfrm>
          <a:prstGeom prst="rect">
            <a:avLst/>
          </a:prstGeom>
          <a:noFill/>
          <a:ln w="9525">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ct val="0"/>
              </a:spcBef>
              <a:buFontTx/>
              <a:buNone/>
              <a:defRPr/>
            </a:pPr>
            <a:r>
              <a:rPr lang="it-IT" altLang="it-IT" sz="2000">
                <a:latin typeface="+mj-lt"/>
              </a:rPr>
              <a:t>Parete </a:t>
            </a:r>
            <a:r>
              <a:rPr lang="it-IT" altLang="it-IT" sz="2000" u="sng">
                <a:latin typeface="+mj-lt"/>
              </a:rPr>
              <a:t>adiabatica</a:t>
            </a:r>
            <a:r>
              <a:rPr lang="it-IT" altLang="it-IT" sz="2000">
                <a:latin typeface="+mj-lt"/>
              </a:rPr>
              <a:t>, </a:t>
            </a:r>
          </a:p>
          <a:p>
            <a:pPr algn="just" eaLnBrk="1" hangingPunct="1">
              <a:lnSpc>
                <a:spcPct val="120000"/>
              </a:lnSpc>
              <a:spcBef>
                <a:spcPct val="0"/>
              </a:spcBef>
              <a:buFontTx/>
              <a:buNone/>
              <a:defRPr/>
            </a:pPr>
            <a:r>
              <a:rPr lang="it-IT" altLang="it-IT" sz="2000">
                <a:latin typeface="+mj-lt"/>
              </a:rPr>
              <a:t>lo stato (X’, Y’) del sistema A e lo stato (X’’, Y’’) del sistema B </a:t>
            </a:r>
            <a:r>
              <a:rPr lang="it-IT" altLang="it-IT" sz="2000" u="sng">
                <a:latin typeface="+mj-lt"/>
              </a:rPr>
              <a:t>non mutano</a:t>
            </a:r>
            <a:r>
              <a:rPr lang="it-IT" altLang="it-IT" sz="2000">
                <a:latin typeface="+mj-lt"/>
              </a:rPr>
              <a:t>. </a:t>
            </a:r>
          </a:p>
        </p:txBody>
      </p:sp>
      <p:sp>
        <p:nvSpPr>
          <p:cNvPr id="21" name="Rectangle 2">
            <a:extLst>
              <a:ext uri="{FF2B5EF4-FFF2-40B4-BE49-F238E27FC236}">
                <a16:creationId xmlns:a16="http://schemas.microsoft.com/office/drawing/2014/main" id="{1A6D6BD9-9266-4B36-A736-5249FF56078C}"/>
              </a:ext>
            </a:extLst>
          </p:cNvPr>
          <p:cNvSpPr>
            <a:spLocks noChangeArrowheads="1"/>
          </p:cNvSpPr>
          <p:nvPr/>
        </p:nvSpPr>
        <p:spPr bwMode="auto">
          <a:xfrm>
            <a:off x="266700" y="142875"/>
            <a:ext cx="8610600" cy="600075"/>
          </a:xfrm>
          <a:prstGeom prst="rect">
            <a:avLst/>
          </a:prstGeom>
          <a:noFill/>
          <a:ln w="9525">
            <a:noFill/>
            <a:miter lim="800000"/>
            <a:headEnd/>
            <a:tailEnd/>
          </a:ln>
          <a:effectLst/>
        </p:spPr>
        <p:txBody>
          <a:bodyPr bIns="0">
            <a:spAutoFit/>
          </a:bodyPr>
          <a:lstStyle/>
          <a:p>
            <a:pPr algn="ctr" eaLnBrk="1" hangingPunct="1">
              <a:defRPr/>
            </a:pPr>
            <a:r>
              <a:rPr lang="it-IT" sz="3600" u="sng" dirty="0">
                <a:latin typeface="+mj-lt"/>
                <a:cs typeface="Times New Roman" pitchFamily="18" charset="0"/>
              </a:rPr>
              <a:t>Equilibrio termico</a:t>
            </a:r>
            <a:endParaRPr lang="it-IT" sz="3600"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numero diapositiva 3">
            <a:extLst>
              <a:ext uri="{FF2B5EF4-FFF2-40B4-BE49-F238E27FC236}">
                <a16:creationId xmlns:a16="http://schemas.microsoft.com/office/drawing/2014/main" id="{5D8C8080-CBCB-485B-AF33-4101CB95EACF}"/>
              </a:ext>
            </a:extLst>
          </p:cNvPr>
          <p:cNvSpPr>
            <a:spLocks noGrp="1"/>
          </p:cNvSpPr>
          <p:nvPr>
            <p:ph type="sldNum" sz="quarter" idx="12"/>
          </p:nvPr>
        </p:nvSpPr>
        <p:spPr>
          <a:xfrm>
            <a:off x="6529388" y="5991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7DFB2C7-F3DD-4DF6-99A0-CB7C5063CEF1}" type="slidenum">
              <a:rPr lang="it-IT" altLang="it-IT" sz="2400" smtClean="0"/>
              <a:pPr>
                <a:spcBef>
                  <a:spcPct val="0"/>
                </a:spcBef>
                <a:buFontTx/>
                <a:buNone/>
              </a:pPr>
              <a:t>39</a:t>
            </a:fld>
            <a:endParaRPr lang="it-IT" altLang="it-IT" sz="2400"/>
          </a:p>
        </p:txBody>
      </p:sp>
      <p:sp>
        <p:nvSpPr>
          <p:cNvPr id="32771" name="Rectangle 4">
            <a:extLst>
              <a:ext uri="{FF2B5EF4-FFF2-40B4-BE49-F238E27FC236}">
                <a16:creationId xmlns:a16="http://schemas.microsoft.com/office/drawing/2014/main" id="{4B686D0A-7137-4D03-A42F-106C2B916331}"/>
              </a:ext>
            </a:extLst>
          </p:cNvPr>
          <p:cNvSpPr>
            <a:spLocks noChangeArrowheads="1"/>
          </p:cNvSpPr>
          <p:nvPr/>
        </p:nvSpPr>
        <p:spPr bwMode="auto">
          <a:xfrm>
            <a:off x="300038" y="6350"/>
            <a:ext cx="8374062" cy="2308225"/>
          </a:xfrm>
          <a:prstGeom prst="rect">
            <a:avLst/>
          </a:prstGeom>
          <a:noFill/>
          <a:ln w="9525">
            <a:solidFill>
              <a:schemeClr val="bg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FontTx/>
              <a:buNone/>
              <a:defRPr/>
            </a:pPr>
            <a:r>
              <a:rPr lang="it-IT" altLang="it-IT" sz="2400" dirty="0">
                <a:latin typeface="+mj-lt"/>
              </a:rPr>
              <a:t>Se la parete è conduttrice </a:t>
            </a:r>
          </a:p>
          <a:p>
            <a:pPr algn="just" eaLnBrk="1" hangingPunct="1">
              <a:lnSpc>
                <a:spcPct val="150000"/>
              </a:lnSpc>
              <a:spcBef>
                <a:spcPct val="0"/>
              </a:spcBef>
              <a:buFontTx/>
              <a:buNone/>
              <a:defRPr/>
            </a:pPr>
            <a:r>
              <a:rPr lang="it-IT" altLang="it-IT" sz="2400" dirty="0">
                <a:latin typeface="+mj-lt"/>
              </a:rPr>
              <a:t>Variazione spontanea dei valori X’, Y’, X’’, Y’’ </a:t>
            </a:r>
          </a:p>
          <a:p>
            <a:pPr algn="just" eaLnBrk="1" hangingPunct="1">
              <a:lnSpc>
                <a:spcPct val="150000"/>
              </a:lnSpc>
              <a:spcBef>
                <a:spcPct val="0"/>
              </a:spcBef>
              <a:buFontTx/>
              <a:buNone/>
              <a:defRPr/>
            </a:pPr>
            <a:r>
              <a:rPr lang="it-IT" altLang="it-IT" sz="2400" dirty="0">
                <a:latin typeface="+mj-lt"/>
              </a:rPr>
              <a:t>Nuovo stato di equilibrio: </a:t>
            </a:r>
          </a:p>
          <a:p>
            <a:pPr algn="just" eaLnBrk="1" hangingPunct="1">
              <a:lnSpc>
                <a:spcPct val="150000"/>
              </a:lnSpc>
              <a:spcBef>
                <a:spcPct val="0"/>
              </a:spcBef>
              <a:buFontTx/>
              <a:buNone/>
              <a:defRPr/>
            </a:pPr>
            <a:r>
              <a:rPr lang="it-IT" altLang="it-IT" sz="2400" dirty="0">
                <a:latin typeface="+mj-lt"/>
              </a:rPr>
              <a:t>i sistemi  A e B sono in equilibrio termico tra loro.</a:t>
            </a:r>
          </a:p>
        </p:txBody>
      </p:sp>
      <p:sp>
        <p:nvSpPr>
          <p:cNvPr id="32772" name="Rectangle 15">
            <a:extLst>
              <a:ext uri="{FF2B5EF4-FFF2-40B4-BE49-F238E27FC236}">
                <a16:creationId xmlns:a16="http://schemas.microsoft.com/office/drawing/2014/main" id="{35528EC5-B812-45A7-A8DB-4DB6F6DCBFF8}"/>
              </a:ext>
            </a:extLst>
          </p:cNvPr>
          <p:cNvSpPr>
            <a:spLocks noChangeArrowheads="1"/>
          </p:cNvSpPr>
          <p:nvPr/>
        </p:nvSpPr>
        <p:spPr bwMode="auto">
          <a:xfrm>
            <a:off x="2735263" y="2938463"/>
            <a:ext cx="1641475" cy="830262"/>
          </a:xfrm>
          <a:prstGeom prst="rect">
            <a:avLst/>
          </a:prstGeom>
          <a:no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400">
              <a:latin typeface="+mj-lt"/>
            </a:endParaRPr>
          </a:p>
        </p:txBody>
      </p:sp>
      <p:sp>
        <p:nvSpPr>
          <p:cNvPr id="32773" name="Rectangle 16">
            <a:extLst>
              <a:ext uri="{FF2B5EF4-FFF2-40B4-BE49-F238E27FC236}">
                <a16:creationId xmlns:a16="http://schemas.microsoft.com/office/drawing/2014/main" id="{F4ED6C05-6429-45F7-93E0-EE11A62D1BEF}"/>
              </a:ext>
            </a:extLst>
          </p:cNvPr>
          <p:cNvSpPr>
            <a:spLocks noChangeArrowheads="1"/>
          </p:cNvSpPr>
          <p:nvPr/>
        </p:nvSpPr>
        <p:spPr bwMode="auto">
          <a:xfrm>
            <a:off x="2744788" y="3937000"/>
            <a:ext cx="1643062" cy="831850"/>
          </a:xfrm>
          <a:prstGeom prst="rect">
            <a:avLst/>
          </a:prstGeom>
          <a:no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400">
              <a:latin typeface="+mj-lt"/>
            </a:endParaRPr>
          </a:p>
        </p:txBody>
      </p:sp>
      <p:sp>
        <p:nvSpPr>
          <p:cNvPr id="32774" name="Rectangle 17">
            <a:extLst>
              <a:ext uri="{FF2B5EF4-FFF2-40B4-BE49-F238E27FC236}">
                <a16:creationId xmlns:a16="http://schemas.microsoft.com/office/drawing/2014/main" id="{A9CB627A-043A-48D7-AD26-736D83D25D7E}"/>
              </a:ext>
            </a:extLst>
          </p:cNvPr>
          <p:cNvSpPr>
            <a:spLocks noChangeArrowheads="1"/>
          </p:cNvSpPr>
          <p:nvPr/>
        </p:nvSpPr>
        <p:spPr bwMode="auto">
          <a:xfrm>
            <a:off x="2638425" y="3768725"/>
            <a:ext cx="1968500" cy="168275"/>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400">
              <a:latin typeface="+mj-lt"/>
            </a:endParaRPr>
          </a:p>
        </p:txBody>
      </p:sp>
      <p:sp>
        <p:nvSpPr>
          <p:cNvPr id="32775" name="Text Box 25">
            <a:extLst>
              <a:ext uri="{FF2B5EF4-FFF2-40B4-BE49-F238E27FC236}">
                <a16:creationId xmlns:a16="http://schemas.microsoft.com/office/drawing/2014/main" id="{CAC810D6-B31E-4280-9713-1ADFAA01C859}"/>
              </a:ext>
            </a:extLst>
          </p:cNvPr>
          <p:cNvSpPr txBox="1">
            <a:spLocks noChangeArrowheads="1"/>
          </p:cNvSpPr>
          <p:nvPr/>
        </p:nvSpPr>
        <p:spPr bwMode="auto">
          <a:xfrm>
            <a:off x="2341563" y="3157538"/>
            <a:ext cx="388937" cy="461962"/>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2400">
                <a:latin typeface="+mj-lt"/>
              </a:rPr>
              <a:t>A</a:t>
            </a:r>
          </a:p>
        </p:txBody>
      </p:sp>
      <p:sp>
        <p:nvSpPr>
          <p:cNvPr id="32776" name="Text Box 26">
            <a:extLst>
              <a:ext uri="{FF2B5EF4-FFF2-40B4-BE49-F238E27FC236}">
                <a16:creationId xmlns:a16="http://schemas.microsoft.com/office/drawing/2014/main" id="{5C348274-3864-43E7-A4F5-721F59EB07EF}"/>
              </a:ext>
            </a:extLst>
          </p:cNvPr>
          <p:cNvSpPr txBox="1">
            <a:spLocks noChangeArrowheads="1"/>
          </p:cNvSpPr>
          <p:nvPr/>
        </p:nvSpPr>
        <p:spPr bwMode="auto">
          <a:xfrm>
            <a:off x="3105150" y="3168650"/>
            <a:ext cx="896938" cy="461963"/>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2400">
                <a:latin typeface="+mj-lt"/>
              </a:rPr>
              <a:t>X’, Y’</a:t>
            </a:r>
          </a:p>
        </p:txBody>
      </p:sp>
      <p:sp>
        <p:nvSpPr>
          <p:cNvPr id="32777" name="Text Box 27">
            <a:extLst>
              <a:ext uri="{FF2B5EF4-FFF2-40B4-BE49-F238E27FC236}">
                <a16:creationId xmlns:a16="http://schemas.microsoft.com/office/drawing/2014/main" id="{AFB66E65-57F3-4D91-9267-670E7AD8E927}"/>
              </a:ext>
            </a:extLst>
          </p:cNvPr>
          <p:cNvSpPr txBox="1">
            <a:spLocks noChangeArrowheads="1"/>
          </p:cNvSpPr>
          <p:nvPr/>
        </p:nvSpPr>
        <p:spPr bwMode="auto">
          <a:xfrm>
            <a:off x="4719638" y="3606800"/>
            <a:ext cx="1690687" cy="83185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2400">
                <a:latin typeface="+mj-lt"/>
              </a:rPr>
              <a:t>Parete</a:t>
            </a:r>
          </a:p>
          <a:p>
            <a:pPr eaLnBrk="1" hangingPunct="1">
              <a:spcBef>
                <a:spcPct val="0"/>
              </a:spcBef>
              <a:buFontTx/>
              <a:buNone/>
              <a:defRPr/>
            </a:pPr>
            <a:r>
              <a:rPr lang="it-IT" altLang="it-IT" sz="2400">
                <a:latin typeface="+mj-lt"/>
              </a:rPr>
              <a:t>conduttrice</a:t>
            </a:r>
          </a:p>
        </p:txBody>
      </p:sp>
      <p:sp>
        <p:nvSpPr>
          <p:cNvPr id="32778" name="Text Box 28">
            <a:extLst>
              <a:ext uri="{FF2B5EF4-FFF2-40B4-BE49-F238E27FC236}">
                <a16:creationId xmlns:a16="http://schemas.microsoft.com/office/drawing/2014/main" id="{A80994A0-3C3C-4B68-919E-3690A489E562}"/>
              </a:ext>
            </a:extLst>
          </p:cNvPr>
          <p:cNvSpPr txBox="1">
            <a:spLocks noChangeArrowheads="1"/>
          </p:cNvSpPr>
          <p:nvPr/>
        </p:nvSpPr>
        <p:spPr bwMode="auto">
          <a:xfrm>
            <a:off x="2355850" y="4113213"/>
            <a:ext cx="388938" cy="461962"/>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2400">
                <a:latin typeface="+mj-lt"/>
              </a:rPr>
              <a:t>B</a:t>
            </a:r>
          </a:p>
        </p:txBody>
      </p:sp>
      <p:sp>
        <p:nvSpPr>
          <p:cNvPr id="32779" name="Text Box 29">
            <a:extLst>
              <a:ext uri="{FF2B5EF4-FFF2-40B4-BE49-F238E27FC236}">
                <a16:creationId xmlns:a16="http://schemas.microsoft.com/office/drawing/2014/main" id="{1615E57B-B837-400F-8EB6-1A44F076CBFE}"/>
              </a:ext>
            </a:extLst>
          </p:cNvPr>
          <p:cNvSpPr txBox="1">
            <a:spLocks noChangeArrowheads="1"/>
          </p:cNvSpPr>
          <p:nvPr/>
        </p:nvSpPr>
        <p:spPr bwMode="auto">
          <a:xfrm>
            <a:off x="3057525" y="4097338"/>
            <a:ext cx="1023938" cy="461962"/>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2400">
                <a:latin typeface="+mj-lt"/>
              </a:rPr>
              <a:t>X’’, Y’’</a:t>
            </a:r>
          </a:p>
        </p:txBody>
      </p:sp>
      <p:sp>
        <p:nvSpPr>
          <p:cNvPr id="32780" name="Text Box 30">
            <a:extLst>
              <a:ext uri="{FF2B5EF4-FFF2-40B4-BE49-F238E27FC236}">
                <a16:creationId xmlns:a16="http://schemas.microsoft.com/office/drawing/2014/main" id="{FBD7FF45-E7A3-4275-B087-354A983B4DE0}"/>
              </a:ext>
            </a:extLst>
          </p:cNvPr>
          <p:cNvSpPr txBox="1">
            <a:spLocks noChangeArrowheads="1"/>
          </p:cNvSpPr>
          <p:nvPr/>
        </p:nvSpPr>
        <p:spPr bwMode="auto">
          <a:xfrm>
            <a:off x="1495425" y="5197475"/>
            <a:ext cx="5761038" cy="12001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it-IT" altLang="it-IT" sz="2400">
              <a:latin typeface="+mj-lt"/>
            </a:endParaRPr>
          </a:p>
          <a:p>
            <a:pPr eaLnBrk="1" hangingPunct="1">
              <a:spcBef>
                <a:spcPct val="0"/>
              </a:spcBef>
              <a:buFontTx/>
              <a:buNone/>
              <a:defRPr/>
            </a:pPr>
            <a:r>
              <a:rPr lang="it-IT" altLang="it-IT" sz="2400">
                <a:latin typeface="+mj-lt"/>
              </a:rPr>
              <a:t>X’, Y’ e X’’, Y’’ variano fino a dati valori definiti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numero diapositiva 5">
            <a:extLst>
              <a:ext uri="{FF2B5EF4-FFF2-40B4-BE49-F238E27FC236}">
                <a16:creationId xmlns:a16="http://schemas.microsoft.com/office/drawing/2014/main" id="{D2C28B5F-C96A-4A88-ACF6-608E048566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5F70A7-30D9-4965-88CC-7C35B6A39F7F}" type="slidenum">
              <a:rPr lang="it-IT" altLang="it-IT" sz="1400" smtClean="0"/>
              <a:pPr>
                <a:spcBef>
                  <a:spcPct val="0"/>
                </a:spcBef>
                <a:buFontTx/>
                <a:buNone/>
              </a:pPr>
              <a:t>4</a:t>
            </a:fld>
            <a:endParaRPr lang="it-IT" altLang="it-IT" sz="1400"/>
          </a:p>
        </p:txBody>
      </p:sp>
      <p:sp>
        <p:nvSpPr>
          <p:cNvPr id="8195" name="Rectangle 2">
            <a:extLst>
              <a:ext uri="{FF2B5EF4-FFF2-40B4-BE49-F238E27FC236}">
                <a16:creationId xmlns:a16="http://schemas.microsoft.com/office/drawing/2014/main" id="{D1094BAC-7764-4EE8-9507-F85E8D2A09D2}"/>
              </a:ext>
            </a:extLst>
          </p:cNvPr>
          <p:cNvSpPr>
            <a:spLocks noGrp="1" noChangeArrowheads="1"/>
          </p:cNvSpPr>
          <p:nvPr>
            <p:ph type="title"/>
          </p:nvPr>
        </p:nvSpPr>
        <p:spPr>
          <a:xfrm>
            <a:off x="323850" y="-100013"/>
            <a:ext cx="8345488" cy="1143001"/>
          </a:xfrm>
        </p:spPr>
        <p:txBody>
          <a:bodyPr/>
          <a:lstStyle/>
          <a:p>
            <a:pPr eaLnBrk="1" hangingPunct="1"/>
            <a:r>
              <a:rPr lang="it-IT" altLang="it-IT" sz="2800">
                <a:solidFill>
                  <a:schemeClr val="tx1"/>
                </a:solidFill>
              </a:rPr>
              <a:t>TESTI CONSIGLIATI e/o DI CONSULTAZIONE</a:t>
            </a:r>
          </a:p>
        </p:txBody>
      </p:sp>
      <p:sp>
        <p:nvSpPr>
          <p:cNvPr id="6148" name="Rectangle 3">
            <a:extLst>
              <a:ext uri="{FF2B5EF4-FFF2-40B4-BE49-F238E27FC236}">
                <a16:creationId xmlns:a16="http://schemas.microsoft.com/office/drawing/2014/main" id="{2BBF2B54-C2A4-438D-A416-8655A3551DF0}"/>
              </a:ext>
            </a:extLst>
          </p:cNvPr>
          <p:cNvSpPr>
            <a:spLocks noGrp="1" noChangeArrowheads="1"/>
          </p:cNvSpPr>
          <p:nvPr>
            <p:ph type="body" idx="1"/>
          </p:nvPr>
        </p:nvSpPr>
        <p:spPr>
          <a:xfrm>
            <a:off x="193675" y="908050"/>
            <a:ext cx="8555038" cy="3600450"/>
          </a:xfrm>
        </p:spPr>
        <p:txBody>
          <a:bodyPr/>
          <a:lstStyle/>
          <a:p>
            <a:pPr eaLnBrk="1" hangingPunct="1">
              <a:spcBef>
                <a:spcPts val="0"/>
              </a:spcBef>
              <a:spcAft>
                <a:spcPts val="1200"/>
              </a:spcAft>
              <a:defRPr/>
            </a:pPr>
            <a:r>
              <a:rPr lang="it-IT" altLang="it-IT" sz="2200" dirty="0">
                <a:latin typeface="+mj-lt"/>
              </a:rPr>
              <a:t>Elementi di chimica fisica. P. Atkins, J. De Paula</a:t>
            </a:r>
          </a:p>
          <a:p>
            <a:pPr eaLnBrk="1" hangingPunct="1">
              <a:spcBef>
                <a:spcPts val="0"/>
              </a:spcBef>
              <a:spcAft>
                <a:spcPts val="1200"/>
              </a:spcAft>
              <a:defRPr/>
            </a:pPr>
            <a:r>
              <a:rPr lang="it-IT" altLang="it-IT" sz="2200" dirty="0">
                <a:latin typeface="+mj-lt"/>
              </a:rPr>
              <a:t>Chimica Fisica 1. 	R. Chang  </a:t>
            </a:r>
          </a:p>
          <a:p>
            <a:pPr eaLnBrk="1" hangingPunct="1">
              <a:spcBef>
                <a:spcPts val="0"/>
              </a:spcBef>
              <a:spcAft>
                <a:spcPts val="1200"/>
              </a:spcAft>
              <a:defRPr/>
            </a:pPr>
            <a:r>
              <a:rPr lang="it-IT" altLang="it-IT" sz="2200" dirty="0">
                <a:latin typeface="+mj-lt"/>
              </a:rPr>
              <a:t>Chimica Fisica Biologica 1. P. Atkins, J. De Paula </a:t>
            </a:r>
          </a:p>
          <a:p>
            <a:pPr algn="just" eaLnBrk="1" hangingPunct="1">
              <a:spcBef>
                <a:spcPts val="0"/>
              </a:spcBef>
              <a:spcAft>
                <a:spcPts val="1200"/>
              </a:spcAft>
              <a:defRPr/>
            </a:pPr>
            <a:r>
              <a:rPr lang="it-IT" altLang="it-IT" sz="2200" dirty="0">
                <a:latin typeface="+mj-lt"/>
              </a:rPr>
              <a:t>Chimica fisica. </a:t>
            </a:r>
            <a:r>
              <a:rPr lang="it-IT" altLang="it-IT" sz="2200" dirty="0"/>
              <a:t>P. Atkins, J. De Paula</a:t>
            </a:r>
          </a:p>
          <a:p>
            <a:pPr marL="0" indent="0" algn="just" eaLnBrk="1" hangingPunct="1">
              <a:spcBef>
                <a:spcPts val="0"/>
              </a:spcBef>
              <a:spcAft>
                <a:spcPts val="1200"/>
              </a:spcAft>
              <a:buNone/>
              <a:defRPr/>
            </a:pPr>
            <a:r>
              <a:rPr lang="it-IT" altLang="it-IT" sz="2200" dirty="0">
                <a:latin typeface="+mj-lt"/>
              </a:rPr>
              <a:t>   Ed. Zanichelli </a:t>
            </a:r>
          </a:p>
          <a:p>
            <a:pPr algn="just" eaLnBrk="1" hangingPunct="1">
              <a:spcBef>
                <a:spcPts val="0"/>
              </a:spcBef>
              <a:spcAft>
                <a:spcPts val="1200"/>
              </a:spcAft>
              <a:defRPr/>
            </a:pPr>
            <a:endParaRPr lang="it-IT" altLang="it-IT" sz="2200" dirty="0">
              <a:latin typeface="+mj-lt"/>
            </a:endParaRPr>
          </a:p>
        </p:txBody>
      </p:sp>
      <p:sp>
        <p:nvSpPr>
          <p:cNvPr id="6149" name="Rectangle 4">
            <a:extLst>
              <a:ext uri="{FF2B5EF4-FFF2-40B4-BE49-F238E27FC236}">
                <a16:creationId xmlns:a16="http://schemas.microsoft.com/office/drawing/2014/main" id="{9217E4CD-8543-4B65-A3B0-F2CC8D9D3EBB}"/>
              </a:ext>
            </a:extLst>
          </p:cNvPr>
          <p:cNvSpPr>
            <a:spLocks noChangeArrowheads="1"/>
          </p:cNvSpPr>
          <p:nvPr/>
        </p:nvSpPr>
        <p:spPr bwMode="auto">
          <a:xfrm>
            <a:off x="196850" y="3171826"/>
            <a:ext cx="8345488" cy="11430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800" dirty="0">
                <a:latin typeface="+mj-lt"/>
              </a:rPr>
              <a:t>APPROFONDIMENTI</a:t>
            </a:r>
            <a:br>
              <a:rPr lang="it-IT" altLang="it-IT" sz="2800" dirty="0">
                <a:latin typeface="+mj-lt"/>
              </a:rPr>
            </a:br>
            <a:endParaRPr lang="it-IT" altLang="it-IT" sz="2800" dirty="0">
              <a:latin typeface="+mj-lt"/>
            </a:endParaRPr>
          </a:p>
        </p:txBody>
      </p:sp>
      <p:sp>
        <p:nvSpPr>
          <p:cNvPr id="6150" name="Rectangle 5">
            <a:extLst>
              <a:ext uri="{FF2B5EF4-FFF2-40B4-BE49-F238E27FC236}">
                <a16:creationId xmlns:a16="http://schemas.microsoft.com/office/drawing/2014/main" id="{B541085C-EF6E-4C00-AAE1-4D781F5449C0}"/>
              </a:ext>
            </a:extLst>
          </p:cNvPr>
          <p:cNvSpPr>
            <a:spLocks noChangeArrowheads="1"/>
          </p:cNvSpPr>
          <p:nvPr/>
        </p:nvSpPr>
        <p:spPr bwMode="auto">
          <a:xfrm>
            <a:off x="193675" y="3986213"/>
            <a:ext cx="8462963" cy="2079625"/>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defRPr/>
            </a:pPr>
            <a:r>
              <a:rPr lang="it-IT" altLang="it-IT" sz="2200" dirty="0">
                <a:latin typeface="+mj-lt"/>
              </a:rPr>
              <a:t>Le cinque equazioni che hanno cambiato il mondo M. </a:t>
            </a:r>
            <a:r>
              <a:rPr lang="it-IT" altLang="it-IT" sz="2200" dirty="0" err="1">
                <a:latin typeface="+mj-lt"/>
              </a:rPr>
              <a:t>Guillen</a:t>
            </a:r>
            <a:r>
              <a:rPr lang="it-IT" altLang="it-IT" sz="2200" dirty="0">
                <a:latin typeface="+mj-lt"/>
              </a:rPr>
              <a:t>, Ed. TEA</a:t>
            </a:r>
          </a:p>
          <a:p>
            <a:pPr eaLnBrk="1" hangingPunct="1">
              <a:defRPr/>
            </a:pPr>
            <a:r>
              <a:rPr lang="it-IT" altLang="it-IT" sz="2200" dirty="0">
                <a:latin typeface="+mj-lt"/>
              </a:rPr>
              <a:t>Energia per l'astronave Terra</a:t>
            </a:r>
            <a:r>
              <a:rPr lang="it-IT" altLang="it-IT" sz="2200" baseline="30000" dirty="0">
                <a:latin typeface="+mj-lt"/>
              </a:rPr>
              <a:t>* </a:t>
            </a:r>
            <a:r>
              <a:rPr lang="it-IT" altLang="it-IT" sz="2200" dirty="0">
                <a:latin typeface="+mj-lt"/>
              </a:rPr>
              <a:t>	V. Balzani e N. </a:t>
            </a:r>
            <a:r>
              <a:rPr lang="it-IT" altLang="it-IT" sz="2200" dirty="0" err="1">
                <a:latin typeface="+mj-lt"/>
              </a:rPr>
              <a:t>Armaroli</a:t>
            </a:r>
            <a:r>
              <a:rPr lang="it-IT" altLang="it-IT" sz="2200" dirty="0">
                <a:latin typeface="+mj-lt"/>
              </a:rPr>
              <a:t>, </a:t>
            </a:r>
          </a:p>
          <a:p>
            <a:pPr algn="just" eaLnBrk="1" hangingPunct="1">
              <a:spcBef>
                <a:spcPct val="0"/>
              </a:spcBef>
              <a:buFontTx/>
              <a:buNone/>
              <a:defRPr/>
            </a:pPr>
            <a:r>
              <a:rPr lang="it-IT" altLang="it-IT" sz="2200" dirty="0">
                <a:latin typeface="+mj-lt"/>
              </a:rPr>
              <a:t>	</a:t>
            </a:r>
            <a:r>
              <a:rPr lang="it-IT" altLang="it-IT" sz="2200" dirty="0" err="1">
                <a:latin typeface="+mj-lt"/>
              </a:rPr>
              <a:t>Coll</a:t>
            </a:r>
            <a:r>
              <a:rPr lang="it-IT" altLang="it-IT" sz="2200" dirty="0">
                <a:latin typeface="+mj-lt"/>
              </a:rPr>
              <a:t>. Chiavi di lettura, Ed. Zanichelli</a:t>
            </a:r>
          </a:p>
          <a:p>
            <a:pPr algn="just" eaLnBrk="1" hangingPunct="1">
              <a:spcBef>
                <a:spcPct val="0"/>
              </a:spcBef>
              <a:defRPr/>
            </a:pPr>
            <a:r>
              <a:rPr lang="it-IT" altLang="it-IT" sz="2200" dirty="0">
                <a:latin typeface="+mj-lt"/>
              </a:rPr>
              <a:t>Le regole del gioco  P. Atkins, 	 Coll. Chiavi di lettura, Ed. Zanichelli</a:t>
            </a:r>
          </a:p>
        </p:txBody>
      </p:sp>
      <p:sp>
        <p:nvSpPr>
          <p:cNvPr id="6151" name="Rectangle 6">
            <a:extLst>
              <a:ext uri="{FF2B5EF4-FFF2-40B4-BE49-F238E27FC236}">
                <a16:creationId xmlns:a16="http://schemas.microsoft.com/office/drawing/2014/main" id="{1F039098-BF4A-4877-A2A5-290E55273178}"/>
              </a:ext>
            </a:extLst>
          </p:cNvPr>
          <p:cNvSpPr>
            <a:spLocks noChangeArrowheads="1"/>
          </p:cNvSpPr>
          <p:nvPr/>
        </p:nvSpPr>
        <p:spPr bwMode="auto">
          <a:xfrm>
            <a:off x="681038" y="6308725"/>
            <a:ext cx="7239000" cy="40005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000" baseline="30000" dirty="0">
                <a:latin typeface="+mj-lt"/>
              </a:rPr>
              <a:t>*</a:t>
            </a:r>
            <a:r>
              <a:rPr lang="it-IT" altLang="it-IT" sz="2000" dirty="0">
                <a:latin typeface="+mj-lt"/>
              </a:rPr>
              <a:t> Premio Letterario Galileo 2009 per la divulgazione scientifica</a:t>
            </a:r>
            <a:endParaRPr lang="en-GB" altLang="it-IT" sz="2000" dirty="0">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a:extLst>
              <a:ext uri="{FF2B5EF4-FFF2-40B4-BE49-F238E27FC236}">
                <a16:creationId xmlns:a16="http://schemas.microsoft.com/office/drawing/2014/main" id="{5BBBB13D-BBCF-4258-8543-3EF8FE2B2BF8}"/>
              </a:ext>
            </a:extLst>
          </p:cNvPr>
          <p:cNvSpPr>
            <a:spLocks noGrp="1" noChangeArrowheads="1"/>
          </p:cNvSpPr>
          <p:nvPr>
            <p:ph type="title"/>
          </p:nvPr>
        </p:nvSpPr>
        <p:spPr/>
        <p:txBody>
          <a:bodyPr/>
          <a:lstStyle/>
          <a:p>
            <a:r>
              <a:rPr lang="it-IT" altLang="it-IT"/>
              <a:t>Le leggi (principi) della termodinamica</a:t>
            </a:r>
          </a:p>
        </p:txBody>
      </p:sp>
      <p:sp>
        <p:nvSpPr>
          <p:cNvPr id="3" name="Segnaposto contenuto 2">
            <a:extLst>
              <a:ext uri="{FF2B5EF4-FFF2-40B4-BE49-F238E27FC236}">
                <a16:creationId xmlns:a16="http://schemas.microsoft.com/office/drawing/2014/main" id="{8A46ADA8-EAD8-4073-ABC8-88105DAC7B82}"/>
              </a:ext>
            </a:extLst>
          </p:cNvPr>
          <p:cNvSpPr>
            <a:spLocks noGrp="1"/>
          </p:cNvSpPr>
          <p:nvPr>
            <p:ph idx="1"/>
          </p:nvPr>
        </p:nvSpPr>
        <p:spPr/>
        <p:txBody>
          <a:bodyPr/>
          <a:lstStyle/>
          <a:p>
            <a:pPr>
              <a:defRPr/>
            </a:pPr>
            <a:r>
              <a:rPr lang="it-IT" dirty="0">
                <a:solidFill>
                  <a:schemeClr val="bg1">
                    <a:lumMod val="50000"/>
                  </a:schemeClr>
                </a:solidFill>
              </a:rPr>
              <a:t>La legge zero</a:t>
            </a:r>
          </a:p>
          <a:p>
            <a:pPr lvl="1">
              <a:defRPr/>
            </a:pPr>
            <a:r>
              <a:rPr lang="it-IT" dirty="0">
                <a:solidFill>
                  <a:schemeClr val="bg1">
                    <a:lumMod val="50000"/>
                  </a:schemeClr>
                </a:solidFill>
              </a:rPr>
              <a:t>Concetto di temperatura</a:t>
            </a:r>
          </a:p>
          <a:p>
            <a:pPr lvl="1">
              <a:defRPr/>
            </a:pPr>
            <a:r>
              <a:rPr lang="it-IT" dirty="0">
                <a:solidFill>
                  <a:schemeClr val="bg1">
                    <a:lumMod val="50000"/>
                  </a:schemeClr>
                </a:solidFill>
              </a:rPr>
              <a:t>L’equilibrio termico</a:t>
            </a:r>
          </a:p>
          <a:p>
            <a:pPr lvl="1">
              <a:defRPr/>
            </a:pPr>
            <a:r>
              <a:rPr lang="it-IT" dirty="0"/>
              <a:t>Definizione di pareti adiabatiche e diatermiche</a:t>
            </a:r>
          </a:p>
          <a:p>
            <a:pPr lvl="1">
              <a:defRPr/>
            </a:pPr>
            <a:r>
              <a:rPr lang="it-IT" dirty="0">
                <a:solidFill>
                  <a:schemeClr val="bg1">
                    <a:lumMod val="50000"/>
                  </a:schemeClr>
                </a:solidFill>
              </a:rPr>
              <a:t>Misura della temperatura</a:t>
            </a:r>
          </a:p>
          <a:p>
            <a:pPr>
              <a:defRPr/>
            </a:pPr>
            <a:endParaRPr lang="it-IT" dirty="0">
              <a:solidFill>
                <a:schemeClr val="bg1">
                  <a:lumMod val="50000"/>
                </a:schemeClr>
              </a:solidFill>
            </a:endParaRPr>
          </a:p>
          <a:p>
            <a:pPr>
              <a:defRPr/>
            </a:pPr>
            <a:r>
              <a:rPr lang="it-IT" dirty="0">
                <a:solidFill>
                  <a:schemeClr val="bg1">
                    <a:lumMod val="50000"/>
                  </a:schemeClr>
                </a:solidFill>
              </a:rPr>
              <a:t>Interpretazione molecolare della temperatura </a:t>
            </a:r>
          </a:p>
          <a:p>
            <a:pPr>
              <a:defRPr/>
            </a:pPr>
            <a:endParaRPr lang="it-IT" dirty="0"/>
          </a:p>
        </p:txBody>
      </p:sp>
      <p:sp>
        <p:nvSpPr>
          <p:cNvPr id="47108" name="Segnaposto numero diapositiva 3">
            <a:extLst>
              <a:ext uri="{FF2B5EF4-FFF2-40B4-BE49-F238E27FC236}">
                <a16:creationId xmlns:a16="http://schemas.microsoft.com/office/drawing/2014/main" id="{80F936E8-06E7-41AD-878A-1A964BADEF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D2B1AFB-D245-4783-AA65-B1DDED30CF35}" type="slidenum">
              <a:rPr lang="it-IT" altLang="it-IT" sz="1400" smtClean="0"/>
              <a:pPr>
                <a:spcBef>
                  <a:spcPct val="0"/>
                </a:spcBef>
                <a:buFontTx/>
                <a:buNone/>
              </a:pPr>
              <a:t>40</a:t>
            </a:fld>
            <a:endParaRPr lang="it-IT" altLang="it-IT"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numero diapositiva 3">
            <a:extLst>
              <a:ext uri="{FF2B5EF4-FFF2-40B4-BE49-F238E27FC236}">
                <a16:creationId xmlns:a16="http://schemas.microsoft.com/office/drawing/2014/main" id="{D18192B6-4B7A-4773-B0E3-F43D3AD62E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ED6732-0EB8-415D-BF14-106907B89791}" type="slidenum">
              <a:rPr lang="it-IT" altLang="it-IT" sz="1400" smtClean="0"/>
              <a:pPr>
                <a:spcBef>
                  <a:spcPct val="0"/>
                </a:spcBef>
                <a:buFontTx/>
                <a:buNone/>
              </a:pPr>
              <a:t>41</a:t>
            </a:fld>
            <a:endParaRPr lang="it-IT" altLang="it-IT" sz="1400"/>
          </a:p>
        </p:txBody>
      </p:sp>
      <p:sp>
        <p:nvSpPr>
          <p:cNvPr id="33795" name="Rectangle 3">
            <a:extLst>
              <a:ext uri="{FF2B5EF4-FFF2-40B4-BE49-F238E27FC236}">
                <a16:creationId xmlns:a16="http://schemas.microsoft.com/office/drawing/2014/main" id="{36FECD5B-9E7D-4480-A733-F7A93FBBFD8A}"/>
              </a:ext>
            </a:extLst>
          </p:cNvPr>
          <p:cNvSpPr>
            <a:spLocks noChangeArrowheads="1"/>
          </p:cNvSpPr>
          <p:nvPr/>
        </p:nvSpPr>
        <p:spPr bwMode="auto">
          <a:xfrm>
            <a:off x="381000" y="333375"/>
            <a:ext cx="8439150" cy="29241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200" u="sng">
                <a:latin typeface="+mj-lt"/>
                <a:cs typeface="Times New Roman" panose="02020603050405020304" pitchFamily="18" charset="0"/>
              </a:rPr>
              <a:t>Parete isolante adiabatica </a:t>
            </a:r>
          </a:p>
          <a:p>
            <a:pPr algn="just" eaLnBrk="1" hangingPunct="1">
              <a:lnSpc>
                <a:spcPct val="125000"/>
              </a:lnSpc>
              <a:spcBef>
                <a:spcPct val="0"/>
              </a:spcBef>
              <a:spcAft>
                <a:spcPct val="25000"/>
              </a:spcAft>
              <a:buFontTx/>
              <a:buNone/>
              <a:defRPr/>
            </a:pPr>
            <a:r>
              <a:rPr lang="it-IT" altLang="it-IT" sz="2200">
                <a:latin typeface="+mj-lt"/>
                <a:cs typeface="Times New Roman" panose="02020603050405020304" pitchFamily="18" charset="0"/>
              </a:rPr>
              <a:t>circondando un sistema in un ben definito stato di equilibrio, lo conserva indefinitamente in tale stato, sottraendolo all’azione di qualunque perturbazione esterna</a:t>
            </a:r>
            <a:r>
              <a:rPr lang="it-IT" altLang="it-IT" sz="2200" baseline="30000">
                <a:latin typeface="+mj-lt"/>
                <a:cs typeface="Times New Roman" panose="02020603050405020304" pitchFamily="18" charset="0"/>
              </a:rPr>
              <a:t>*</a:t>
            </a:r>
          </a:p>
          <a:p>
            <a:pPr algn="just" eaLnBrk="1" hangingPunct="1">
              <a:lnSpc>
                <a:spcPct val="125000"/>
              </a:lnSpc>
              <a:spcBef>
                <a:spcPct val="0"/>
              </a:spcBef>
              <a:spcAft>
                <a:spcPct val="25000"/>
              </a:spcAft>
              <a:buFontTx/>
              <a:buNone/>
              <a:defRPr/>
            </a:pPr>
            <a:endParaRPr lang="it-IT" altLang="it-IT" sz="2200">
              <a:latin typeface="+mj-lt"/>
              <a:cs typeface="Times New Roman" panose="02020603050405020304" pitchFamily="18" charset="0"/>
            </a:endParaRPr>
          </a:p>
          <a:p>
            <a:pPr algn="just" eaLnBrk="1" hangingPunct="1">
              <a:lnSpc>
                <a:spcPct val="125000"/>
              </a:lnSpc>
              <a:spcBef>
                <a:spcPct val="0"/>
              </a:spcBef>
              <a:spcAft>
                <a:spcPct val="25000"/>
              </a:spcAft>
              <a:buFontTx/>
              <a:buNone/>
              <a:defRPr/>
            </a:pPr>
            <a:r>
              <a:rPr lang="it-IT" altLang="it-IT" sz="2400">
                <a:latin typeface="+mj-lt"/>
                <a:cs typeface="Times New Roman" panose="02020603050405020304" pitchFamily="18" charset="0"/>
              </a:rPr>
              <a:t>limiti ideali</a:t>
            </a:r>
          </a:p>
        </p:txBody>
      </p:sp>
      <p:grpSp>
        <p:nvGrpSpPr>
          <p:cNvPr id="48132" name="Group 10">
            <a:extLst>
              <a:ext uri="{FF2B5EF4-FFF2-40B4-BE49-F238E27FC236}">
                <a16:creationId xmlns:a16="http://schemas.microsoft.com/office/drawing/2014/main" id="{FBC9FC23-71C3-4B0F-AA28-93AD7328809F}"/>
              </a:ext>
            </a:extLst>
          </p:cNvPr>
          <p:cNvGrpSpPr>
            <a:grpSpLocks/>
          </p:cNvGrpSpPr>
          <p:nvPr/>
        </p:nvGrpSpPr>
        <p:grpSpPr bwMode="auto">
          <a:xfrm>
            <a:off x="4830763" y="3470275"/>
            <a:ext cx="1225550" cy="1933575"/>
            <a:chOff x="2367" y="2931"/>
            <a:chExt cx="772" cy="1218"/>
          </a:xfrm>
        </p:grpSpPr>
        <p:sp>
          <p:nvSpPr>
            <p:cNvPr id="33798" name="Rectangle 4">
              <a:extLst>
                <a:ext uri="{FF2B5EF4-FFF2-40B4-BE49-F238E27FC236}">
                  <a16:creationId xmlns:a16="http://schemas.microsoft.com/office/drawing/2014/main" id="{583B3BAF-2E77-4412-A794-1E460B88A614}"/>
                </a:ext>
              </a:extLst>
            </p:cNvPr>
            <p:cNvSpPr>
              <a:spLocks noChangeArrowheads="1"/>
            </p:cNvSpPr>
            <p:nvPr/>
          </p:nvSpPr>
          <p:spPr bwMode="auto">
            <a:xfrm>
              <a:off x="2367" y="3067"/>
              <a:ext cx="772" cy="1082"/>
            </a:xfrm>
            <a:prstGeom prst="rect">
              <a:avLst/>
            </a:prstGeom>
            <a:blipFill dpi="0" rotWithShape="0">
              <a:blip r:embed="rId2"/>
              <a:srcRect/>
              <a:tile tx="0" ty="0" sx="100000" sy="100000" flip="none" algn="tl"/>
            </a:blip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1800">
                <a:latin typeface="+mj-lt"/>
              </a:endParaRPr>
            </a:p>
          </p:txBody>
        </p:sp>
        <p:grpSp>
          <p:nvGrpSpPr>
            <p:cNvPr id="48135" name="Group 5">
              <a:extLst>
                <a:ext uri="{FF2B5EF4-FFF2-40B4-BE49-F238E27FC236}">
                  <a16:creationId xmlns:a16="http://schemas.microsoft.com/office/drawing/2014/main" id="{D0382C1B-F73A-4E69-B636-8E956A479584}"/>
                </a:ext>
              </a:extLst>
            </p:cNvPr>
            <p:cNvGrpSpPr>
              <a:grpSpLocks/>
            </p:cNvGrpSpPr>
            <p:nvPr/>
          </p:nvGrpSpPr>
          <p:grpSpPr bwMode="auto">
            <a:xfrm>
              <a:off x="2412" y="2931"/>
              <a:ext cx="710" cy="1082"/>
              <a:chOff x="2200" y="2614"/>
              <a:chExt cx="1043" cy="1270"/>
            </a:xfrm>
          </p:grpSpPr>
          <p:grpSp>
            <p:nvGrpSpPr>
              <p:cNvPr id="48136" name="Group 6">
                <a:extLst>
                  <a:ext uri="{FF2B5EF4-FFF2-40B4-BE49-F238E27FC236}">
                    <a16:creationId xmlns:a16="http://schemas.microsoft.com/office/drawing/2014/main" id="{49A99AF6-05D7-42DD-953E-D1A5C4BF4013}"/>
                  </a:ext>
                </a:extLst>
              </p:cNvPr>
              <p:cNvGrpSpPr>
                <a:grpSpLocks/>
              </p:cNvGrpSpPr>
              <p:nvPr/>
            </p:nvGrpSpPr>
            <p:grpSpPr bwMode="auto">
              <a:xfrm>
                <a:off x="2381" y="2614"/>
                <a:ext cx="680" cy="1270"/>
                <a:chOff x="2381" y="2614"/>
                <a:chExt cx="680" cy="1270"/>
              </a:xfrm>
            </p:grpSpPr>
            <p:sp>
              <p:nvSpPr>
                <p:cNvPr id="33802" name="AutoShape 7">
                  <a:extLst>
                    <a:ext uri="{FF2B5EF4-FFF2-40B4-BE49-F238E27FC236}">
                      <a16:creationId xmlns:a16="http://schemas.microsoft.com/office/drawing/2014/main" id="{E752DE21-6C07-4430-AD47-E51E0E4A3DE1}"/>
                    </a:ext>
                  </a:extLst>
                </p:cNvPr>
                <p:cNvSpPr>
                  <a:spLocks noChangeArrowheads="1"/>
                </p:cNvSpPr>
                <p:nvPr/>
              </p:nvSpPr>
              <p:spPr bwMode="auto">
                <a:xfrm>
                  <a:off x="2381" y="2614"/>
                  <a:ext cx="680" cy="1270"/>
                </a:xfrm>
                <a:prstGeom prst="can">
                  <a:avLst>
                    <a:gd name="adj" fmla="val 46691"/>
                  </a:avLst>
                </a:prstGeom>
                <a:no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1800">
                    <a:latin typeface="+mj-lt"/>
                  </a:endParaRPr>
                </a:p>
              </p:txBody>
            </p:sp>
            <p:sp>
              <p:nvSpPr>
                <p:cNvPr id="33803" name="AutoShape 8">
                  <a:extLst>
                    <a:ext uri="{FF2B5EF4-FFF2-40B4-BE49-F238E27FC236}">
                      <a16:creationId xmlns:a16="http://schemas.microsoft.com/office/drawing/2014/main" id="{C4FD348C-65A7-47A8-BE64-328BEE14DED0}"/>
                    </a:ext>
                  </a:extLst>
                </p:cNvPr>
                <p:cNvSpPr>
                  <a:spLocks noChangeArrowheads="1"/>
                </p:cNvSpPr>
                <p:nvPr/>
              </p:nvSpPr>
              <p:spPr bwMode="auto">
                <a:xfrm>
                  <a:off x="2381" y="3294"/>
                  <a:ext cx="680" cy="590"/>
                </a:xfrm>
                <a:prstGeom prst="can">
                  <a:avLst>
                    <a:gd name="adj" fmla="val 25000"/>
                  </a:avLst>
                </a:prstGeom>
                <a:solidFill>
                  <a:schemeClr val="hlink"/>
                </a:solidFill>
                <a:ln w="9525">
                  <a:solidFill>
                    <a:schemeClr val="hlink"/>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1800">
                    <a:latin typeface="+mj-lt"/>
                  </a:endParaRPr>
                </a:p>
              </p:txBody>
            </p:sp>
          </p:grpSp>
          <p:sp>
            <p:nvSpPr>
              <p:cNvPr id="33801" name="AutoShape 9">
                <a:extLst>
                  <a:ext uri="{FF2B5EF4-FFF2-40B4-BE49-F238E27FC236}">
                    <a16:creationId xmlns:a16="http://schemas.microsoft.com/office/drawing/2014/main" id="{321E3B4C-0366-4BE8-93C4-AEF9926BE5DF}"/>
                  </a:ext>
                </a:extLst>
              </p:cNvPr>
              <p:cNvSpPr>
                <a:spLocks noChangeArrowheads="1"/>
              </p:cNvSpPr>
              <p:nvPr/>
            </p:nvSpPr>
            <p:spPr bwMode="auto">
              <a:xfrm>
                <a:off x="2200" y="2614"/>
                <a:ext cx="1043" cy="2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4 w 21600"/>
                  <a:gd name="T13" fmla="*/ 4526 h 21600"/>
                  <a:gd name="T14" fmla="*/ 17106 w 21600"/>
                  <a:gd name="T15" fmla="*/ 1707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a:noFill/>
              </a:ln>
            </p:spPr>
            <p:txBody>
              <a:bodyPr wrap="none" anchor="ctr"/>
              <a:lstStyle/>
              <a:p>
                <a:pPr>
                  <a:defRPr/>
                </a:pPr>
                <a:endParaRPr lang="it-IT">
                  <a:latin typeface="+mj-lt"/>
                </a:endParaRPr>
              </a:p>
            </p:txBody>
          </p:sp>
        </p:grpSp>
      </p:grpSp>
      <p:sp>
        <p:nvSpPr>
          <p:cNvPr id="33797" name="Rectangle 11">
            <a:extLst>
              <a:ext uri="{FF2B5EF4-FFF2-40B4-BE49-F238E27FC236}">
                <a16:creationId xmlns:a16="http://schemas.microsoft.com/office/drawing/2014/main" id="{EF969551-F5A8-40A4-93F2-0F2710C2D87F}"/>
              </a:ext>
            </a:extLst>
          </p:cNvPr>
          <p:cNvSpPr>
            <a:spLocks noChangeArrowheads="1"/>
          </p:cNvSpPr>
          <p:nvPr/>
        </p:nvSpPr>
        <p:spPr bwMode="auto">
          <a:xfrm>
            <a:off x="381000" y="5810250"/>
            <a:ext cx="8243888" cy="3079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1400">
                <a:latin typeface="+mj-lt"/>
              </a:rPr>
              <a:t>*(esclusi gli effetti di forze agenti a distanza, Es: derivanti dal moto di corpi elettricamente carichi).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numero diapositiva 3">
            <a:extLst>
              <a:ext uri="{FF2B5EF4-FFF2-40B4-BE49-F238E27FC236}">
                <a16:creationId xmlns:a16="http://schemas.microsoft.com/office/drawing/2014/main" id="{AED2F8CF-5D97-4010-B259-5A7328ED7C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17C3B10-1F5D-4228-888A-E87371A5891C}" type="slidenum">
              <a:rPr lang="it-IT" altLang="it-IT" sz="2400" smtClean="0"/>
              <a:pPr>
                <a:spcBef>
                  <a:spcPct val="0"/>
                </a:spcBef>
                <a:buFontTx/>
                <a:buNone/>
              </a:pPr>
              <a:t>42</a:t>
            </a:fld>
            <a:endParaRPr lang="it-IT" altLang="it-IT" sz="2400"/>
          </a:p>
        </p:txBody>
      </p:sp>
      <p:sp>
        <p:nvSpPr>
          <p:cNvPr id="34819" name="Rectangle 4">
            <a:extLst>
              <a:ext uri="{FF2B5EF4-FFF2-40B4-BE49-F238E27FC236}">
                <a16:creationId xmlns:a16="http://schemas.microsoft.com/office/drawing/2014/main" id="{FDAC6C85-1883-433F-87C2-A2F4044F28A6}"/>
              </a:ext>
            </a:extLst>
          </p:cNvPr>
          <p:cNvSpPr>
            <a:spLocks noChangeArrowheads="1"/>
          </p:cNvSpPr>
          <p:nvPr/>
        </p:nvSpPr>
        <p:spPr bwMode="auto">
          <a:xfrm>
            <a:off x="323850" y="333375"/>
            <a:ext cx="8496300" cy="23082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it-IT" altLang="it-IT" sz="2400" u="sng" dirty="0">
                <a:solidFill>
                  <a:srgbClr val="FF0000"/>
                </a:solidFill>
                <a:latin typeface="+mj-lt"/>
              </a:rPr>
              <a:t>Sistema termicamente isolato</a:t>
            </a:r>
            <a:r>
              <a:rPr lang="it-IT" altLang="it-IT" sz="2400" dirty="0">
                <a:solidFill>
                  <a:srgbClr val="FF0000"/>
                </a:solidFill>
                <a:latin typeface="+mj-lt"/>
              </a:rPr>
              <a:t>: </a:t>
            </a:r>
          </a:p>
          <a:p>
            <a:pPr algn="just" eaLnBrk="1" hangingPunct="1">
              <a:spcBef>
                <a:spcPct val="0"/>
              </a:spcBef>
              <a:buFontTx/>
              <a:buNone/>
              <a:defRPr/>
            </a:pPr>
            <a:r>
              <a:rPr lang="it-IT" altLang="it-IT" sz="2400" dirty="0">
                <a:latin typeface="+mj-lt"/>
              </a:rPr>
              <a:t>è un sistema circondato da pareti isolanti</a:t>
            </a:r>
          </a:p>
          <a:p>
            <a:pPr algn="just" eaLnBrk="1" hangingPunct="1">
              <a:spcBef>
                <a:spcPct val="0"/>
              </a:spcBef>
              <a:buFontTx/>
              <a:buNone/>
              <a:defRPr/>
            </a:pPr>
            <a:endParaRPr lang="it-IT" altLang="it-IT" sz="2400" dirty="0">
              <a:latin typeface="+mj-lt"/>
            </a:endParaRPr>
          </a:p>
          <a:p>
            <a:pPr algn="just" eaLnBrk="1" hangingPunct="1">
              <a:spcBef>
                <a:spcPct val="0"/>
              </a:spcBef>
              <a:buFontTx/>
              <a:buNone/>
              <a:defRPr/>
            </a:pPr>
            <a:r>
              <a:rPr lang="it-IT" altLang="it-IT" sz="2400" u="sng" dirty="0">
                <a:solidFill>
                  <a:srgbClr val="FF0000"/>
                </a:solidFill>
                <a:latin typeface="+mj-lt"/>
              </a:rPr>
              <a:t>Processo adiabatico</a:t>
            </a:r>
            <a:r>
              <a:rPr lang="it-IT" altLang="it-IT" sz="2400" dirty="0">
                <a:solidFill>
                  <a:srgbClr val="FF0000"/>
                </a:solidFill>
                <a:latin typeface="+mj-lt"/>
              </a:rPr>
              <a:t>: </a:t>
            </a:r>
          </a:p>
          <a:p>
            <a:pPr algn="just" eaLnBrk="1" hangingPunct="1">
              <a:spcBef>
                <a:spcPct val="0"/>
              </a:spcBef>
              <a:buFontTx/>
              <a:buNone/>
              <a:defRPr/>
            </a:pPr>
            <a:r>
              <a:rPr lang="it-IT" altLang="it-IT" sz="2400" dirty="0">
                <a:latin typeface="+mj-lt"/>
              </a:rPr>
              <a:t>qualsiasi processo avvenga in un sistema termicamente isolato </a:t>
            </a:r>
          </a:p>
        </p:txBody>
      </p:sp>
      <p:sp>
        <p:nvSpPr>
          <p:cNvPr id="34821" name="Rectangle 12">
            <a:extLst>
              <a:ext uri="{FF2B5EF4-FFF2-40B4-BE49-F238E27FC236}">
                <a16:creationId xmlns:a16="http://schemas.microsoft.com/office/drawing/2014/main" id="{FF9CFC5E-633C-449E-A02D-82175164C1C1}"/>
              </a:ext>
            </a:extLst>
          </p:cNvPr>
          <p:cNvSpPr>
            <a:spLocks noChangeArrowheads="1"/>
          </p:cNvSpPr>
          <p:nvPr/>
        </p:nvSpPr>
        <p:spPr bwMode="auto">
          <a:xfrm>
            <a:off x="387350" y="2997200"/>
            <a:ext cx="8328025" cy="24923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400" u="sng" dirty="0">
                <a:solidFill>
                  <a:srgbClr val="FF0000"/>
                </a:solidFill>
                <a:latin typeface="+mj-lt"/>
                <a:cs typeface="Times New Roman" panose="02020603050405020304" pitchFamily="18" charset="0"/>
              </a:rPr>
              <a:t>Parete conduttrice</a:t>
            </a:r>
            <a:r>
              <a:rPr lang="it-IT" altLang="it-IT" sz="2400" dirty="0">
                <a:solidFill>
                  <a:srgbClr val="FF0000"/>
                </a:solidFill>
                <a:latin typeface="+mj-lt"/>
                <a:cs typeface="Times New Roman" panose="02020603050405020304" pitchFamily="18" charset="0"/>
              </a:rPr>
              <a:t>: </a:t>
            </a:r>
          </a:p>
          <a:p>
            <a:pPr algn="just" eaLnBrk="1" hangingPunct="1">
              <a:lnSpc>
                <a:spcPct val="125000"/>
              </a:lnSpc>
              <a:spcBef>
                <a:spcPct val="0"/>
              </a:spcBef>
              <a:spcAft>
                <a:spcPct val="25000"/>
              </a:spcAft>
              <a:buFontTx/>
              <a:buNone/>
              <a:defRPr/>
            </a:pPr>
            <a:r>
              <a:rPr lang="it-IT" altLang="it-IT" sz="2400" dirty="0">
                <a:latin typeface="+mj-lt"/>
                <a:cs typeface="Times New Roman" panose="02020603050405020304" pitchFamily="18" charset="0"/>
              </a:rPr>
              <a:t>una qualsiasi parete che, quando è usata per </a:t>
            </a:r>
            <a:r>
              <a:rPr lang="it-IT" altLang="it-IT" sz="2400" dirty="0">
                <a:solidFill>
                  <a:srgbClr val="0066FF"/>
                </a:solidFill>
                <a:latin typeface="+mj-lt"/>
                <a:cs typeface="Times New Roman" panose="02020603050405020304" pitchFamily="18" charset="0"/>
              </a:rPr>
              <a:t>separare due sistemi in diversi stati di equilibrio</a:t>
            </a:r>
            <a:r>
              <a:rPr lang="it-IT" altLang="it-IT" sz="2400" dirty="0">
                <a:latin typeface="+mj-lt"/>
                <a:cs typeface="Times New Roman" panose="02020603050405020304" pitchFamily="18" charset="0"/>
              </a:rPr>
              <a:t>, provoca in entrambi un processo che porta ad altri </a:t>
            </a:r>
            <a:r>
              <a:rPr lang="it-IT" altLang="it-IT" sz="2400" dirty="0">
                <a:solidFill>
                  <a:srgbClr val="0066FF"/>
                </a:solidFill>
                <a:latin typeface="+mj-lt"/>
                <a:cs typeface="Times New Roman" panose="02020603050405020304" pitchFamily="18" charset="0"/>
              </a:rPr>
              <a:t>due stati di equilibrio finale diversi</a:t>
            </a:r>
            <a:r>
              <a:rPr lang="it-IT" altLang="it-IT" sz="2400" dirty="0">
                <a:latin typeface="+mj-lt"/>
                <a:cs typeface="Times New Roman" panose="02020603050405020304" pitchFamily="18" charset="0"/>
              </a:rPr>
              <a:t> dai precedenti.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a:extLst>
              <a:ext uri="{FF2B5EF4-FFF2-40B4-BE49-F238E27FC236}">
                <a16:creationId xmlns:a16="http://schemas.microsoft.com/office/drawing/2014/main" id="{8AB1F407-310D-4980-8A0C-61C60B794E37}"/>
              </a:ext>
            </a:extLst>
          </p:cNvPr>
          <p:cNvSpPr>
            <a:spLocks noGrp="1" noChangeArrowheads="1"/>
          </p:cNvSpPr>
          <p:nvPr>
            <p:ph type="title"/>
          </p:nvPr>
        </p:nvSpPr>
        <p:spPr/>
        <p:txBody>
          <a:bodyPr/>
          <a:lstStyle/>
          <a:p>
            <a:r>
              <a:rPr lang="it-IT" altLang="it-IT"/>
              <a:t>Le leggi (principi) della termodinamica</a:t>
            </a:r>
          </a:p>
        </p:txBody>
      </p:sp>
      <p:sp>
        <p:nvSpPr>
          <p:cNvPr id="3" name="Segnaposto contenuto 2">
            <a:extLst>
              <a:ext uri="{FF2B5EF4-FFF2-40B4-BE49-F238E27FC236}">
                <a16:creationId xmlns:a16="http://schemas.microsoft.com/office/drawing/2014/main" id="{394DE9B2-3FBC-4B2D-AF25-B4FBEA2764C7}"/>
              </a:ext>
            </a:extLst>
          </p:cNvPr>
          <p:cNvSpPr>
            <a:spLocks noGrp="1"/>
          </p:cNvSpPr>
          <p:nvPr>
            <p:ph idx="1"/>
          </p:nvPr>
        </p:nvSpPr>
        <p:spPr>
          <a:xfrm>
            <a:off x="323850" y="1604963"/>
            <a:ext cx="8229600" cy="4525962"/>
          </a:xfrm>
        </p:spPr>
        <p:txBody>
          <a:bodyPr/>
          <a:lstStyle/>
          <a:p>
            <a:pPr>
              <a:defRPr/>
            </a:pPr>
            <a:r>
              <a:rPr lang="it-IT" dirty="0">
                <a:solidFill>
                  <a:schemeClr val="bg1">
                    <a:lumMod val="50000"/>
                  </a:schemeClr>
                </a:solidFill>
              </a:rPr>
              <a:t>La legge zero</a:t>
            </a:r>
          </a:p>
          <a:p>
            <a:pPr lvl="1">
              <a:defRPr/>
            </a:pPr>
            <a:r>
              <a:rPr lang="it-IT" dirty="0">
                <a:solidFill>
                  <a:schemeClr val="bg1">
                    <a:lumMod val="50000"/>
                  </a:schemeClr>
                </a:solidFill>
              </a:rPr>
              <a:t>Concetto di temperatura</a:t>
            </a:r>
          </a:p>
          <a:p>
            <a:pPr lvl="1">
              <a:defRPr/>
            </a:pPr>
            <a:r>
              <a:rPr lang="it-IT" dirty="0"/>
              <a:t>L’equilibrio termico: definizione</a:t>
            </a:r>
          </a:p>
          <a:p>
            <a:pPr lvl="1">
              <a:defRPr/>
            </a:pPr>
            <a:r>
              <a:rPr lang="it-IT" dirty="0">
                <a:solidFill>
                  <a:schemeClr val="bg1">
                    <a:lumMod val="50000"/>
                  </a:schemeClr>
                </a:solidFill>
              </a:rPr>
              <a:t>Definizione di pareti adiabatiche e diatermiche</a:t>
            </a:r>
          </a:p>
          <a:p>
            <a:pPr lvl="1">
              <a:defRPr/>
            </a:pPr>
            <a:r>
              <a:rPr lang="it-IT" dirty="0">
                <a:solidFill>
                  <a:schemeClr val="bg1">
                    <a:lumMod val="50000"/>
                  </a:schemeClr>
                </a:solidFill>
              </a:rPr>
              <a:t>Misura della temperatura</a:t>
            </a:r>
          </a:p>
          <a:p>
            <a:pPr>
              <a:defRPr/>
            </a:pPr>
            <a:endParaRPr lang="it-IT" dirty="0">
              <a:solidFill>
                <a:schemeClr val="bg1">
                  <a:lumMod val="50000"/>
                </a:schemeClr>
              </a:solidFill>
            </a:endParaRPr>
          </a:p>
          <a:p>
            <a:pPr>
              <a:defRPr/>
            </a:pPr>
            <a:r>
              <a:rPr lang="it-IT" dirty="0">
                <a:solidFill>
                  <a:schemeClr val="bg1">
                    <a:lumMod val="50000"/>
                  </a:schemeClr>
                </a:solidFill>
              </a:rPr>
              <a:t>Interpretazione molecolare della temperatura </a:t>
            </a:r>
          </a:p>
          <a:p>
            <a:pPr>
              <a:defRPr/>
            </a:pPr>
            <a:endParaRPr lang="it-IT" dirty="0"/>
          </a:p>
        </p:txBody>
      </p:sp>
      <p:sp>
        <p:nvSpPr>
          <p:cNvPr id="50180" name="Segnaposto numero diapositiva 3">
            <a:extLst>
              <a:ext uri="{FF2B5EF4-FFF2-40B4-BE49-F238E27FC236}">
                <a16:creationId xmlns:a16="http://schemas.microsoft.com/office/drawing/2014/main" id="{861422A0-6288-4002-90DE-1238393AFE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6F599F-88C9-4DF5-94AE-6B1D19F65E0F}" type="slidenum">
              <a:rPr lang="it-IT" altLang="it-IT" sz="1400" smtClean="0"/>
              <a:pPr>
                <a:spcBef>
                  <a:spcPct val="0"/>
                </a:spcBef>
                <a:buFontTx/>
                <a:buNone/>
              </a:pPr>
              <a:t>43</a:t>
            </a:fld>
            <a:endParaRPr lang="it-IT" altLang="it-IT"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numero diapositiva 3">
            <a:extLst>
              <a:ext uri="{FF2B5EF4-FFF2-40B4-BE49-F238E27FC236}">
                <a16:creationId xmlns:a16="http://schemas.microsoft.com/office/drawing/2014/main" id="{772657DC-66BE-478E-A648-531705EAC6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2EC19E5-9AF4-4C48-BA9C-9D94CAF6BDB8}" type="slidenum">
              <a:rPr lang="it-IT" altLang="it-IT" sz="2400" smtClean="0"/>
              <a:pPr>
                <a:spcBef>
                  <a:spcPct val="0"/>
                </a:spcBef>
                <a:buFontTx/>
                <a:buNone/>
              </a:pPr>
              <a:t>44</a:t>
            </a:fld>
            <a:endParaRPr lang="it-IT" altLang="it-IT" sz="2400"/>
          </a:p>
        </p:txBody>
      </p:sp>
      <p:sp>
        <p:nvSpPr>
          <p:cNvPr id="34821" name="Rectangle 12">
            <a:extLst>
              <a:ext uri="{FF2B5EF4-FFF2-40B4-BE49-F238E27FC236}">
                <a16:creationId xmlns:a16="http://schemas.microsoft.com/office/drawing/2014/main" id="{AB766313-BD2F-4BAF-9332-FF995D757A1C}"/>
              </a:ext>
            </a:extLst>
          </p:cNvPr>
          <p:cNvSpPr>
            <a:spLocks noChangeArrowheads="1"/>
          </p:cNvSpPr>
          <p:nvPr/>
        </p:nvSpPr>
        <p:spPr bwMode="auto">
          <a:xfrm>
            <a:off x="407988" y="908050"/>
            <a:ext cx="8328025" cy="46164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5000"/>
              </a:lnSpc>
              <a:spcBef>
                <a:spcPct val="0"/>
              </a:spcBef>
              <a:spcAft>
                <a:spcPct val="25000"/>
              </a:spcAft>
              <a:buFontTx/>
              <a:buNone/>
              <a:defRPr/>
            </a:pPr>
            <a:r>
              <a:rPr lang="it-IT" altLang="it-IT" sz="2400" u="sng" dirty="0">
                <a:solidFill>
                  <a:srgbClr val="FF0000"/>
                </a:solidFill>
                <a:latin typeface="+mj-lt"/>
                <a:cs typeface="Times New Roman" panose="02020603050405020304" pitchFamily="18" charset="0"/>
              </a:rPr>
              <a:t>Equilibrio termico</a:t>
            </a:r>
            <a:r>
              <a:rPr lang="it-IT" altLang="it-IT" sz="2400" dirty="0">
                <a:solidFill>
                  <a:srgbClr val="FF0000"/>
                </a:solidFill>
                <a:latin typeface="+mj-lt"/>
                <a:cs typeface="Times New Roman" panose="02020603050405020304" pitchFamily="18" charset="0"/>
              </a:rPr>
              <a:t>: </a:t>
            </a:r>
          </a:p>
          <a:p>
            <a:pPr>
              <a:lnSpc>
                <a:spcPct val="125000"/>
              </a:lnSpc>
              <a:spcBef>
                <a:spcPct val="0"/>
              </a:spcBef>
              <a:spcAft>
                <a:spcPct val="25000"/>
              </a:spcAft>
              <a:buFontTx/>
              <a:buNone/>
              <a:defRPr/>
            </a:pPr>
            <a:r>
              <a:rPr lang="it-IT" altLang="it-IT" sz="2400" dirty="0">
                <a:solidFill>
                  <a:srgbClr val="0066FF"/>
                </a:solidFill>
                <a:latin typeface="+mj-lt"/>
                <a:cs typeface="Times New Roman" panose="02020603050405020304" pitchFamily="18" charset="0"/>
              </a:rPr>
              <a:t>stato</a:t>
            </a:r>
            <a:r>
              <a:rPr lang="it-IT" altLang="it-IT" sz="2400" dirty="0">
                <a:latin typeface="+mj-lt"/>
                <a:cs typeface="Times New Roman" panose="02020603050405020304" pitchFamily="18" charset="0"/>
              </a:rPr>
              <a:t>, caratterizzato da certi valori delle coordinate, che due o più sistemi raggiungono se messi in comunicazione fra loro da </a:t>
            </a:r>
            <a:r>
              <a:rPr lang="it-IT" altLang="it-IT" sz="2400" dirty="0">
                <a:solidFill>
                  <a:srgbClr val="0066FF"/>
                </a:solidFill>
                <a:latin typeface="+mj-lt"/>
                <a:cs typeface="Times New Roman" panose="02020603050405020304" pitchFamily="18" charset="0"/>
              </a:rPr>
              <a:t>pareti conduttrici</a:t>
            </a:r>
            <a:r>
              <a:rPr lang="it-IT" altLang="it-IT" sz="2400" dirty="0">
                <a:latin typeface="+mj-lt"/>
                <a:cs typeface="Times New Roman" panose="02020603050405020304" pitchFamily="18" charset="0"/>
              </a:rPr>
              <a:t>.</a:t>
            </a:r>
          </a:p>
          <a:p>
            <a:pPr>
              <a:lnSpc>
                <a:spcPct val="125000"/>
              </a:lnSpc>
              <a:spcBef>
                <a:spcPct val="0"/>
              </a:spcBef>
              <a:spcAft>
                <a:spcPct val="25000"/>
              </a:spcAft>
              <a:buFontTx/>
              <a:buNone/>
              <a:defRPr/>
            </a:pPr>
            <a:endParaRPr lang="it-IT" altLang="it-IT" sz="2400" dirty="0">
              <a:cs typeface="Times New Roman" panose="02020603050405020304" pitchFamily="18" charset="0"/>
            </a:endParaRPr>
          </a:p>
          <a:p>
            <a:pPr>
              <a:lnSpc>
                <a:spcPct val="125000"/>
              </a:lnSpc>
              <a:spcBef>
                <a:spcPct val="0"/>
              </a:spcBef>
              <a:spcAft>
                <a:spcPct val="25000"/>
              </a:spcAft>
              <a:buFontTx/>
              <a:buNone/>
              <a:defRPr/>
            </a:pPr>
            <a:r>
              <a:rPr lang="it-IT" altLang="it-IT" sz="2400" dirty="0">
                <a:cs typeface="Times New Roman" panose="02020603050405020304" pitchFamily="18" charset="0"/>
              </a:rPr>
              <a:t>Un sistema è definito in equilibrio termico le sue coordinate non variano quando venga separato dall’ambiente circostante tramite una parete isolante.</a:t>
            </a:r>
          </a:p>
          <a:p>
            <a:pPr>
              <a:lnSpc>
                <a:spcPct val="125000"/>
              </a:lnSpc>
              <a:spcBef>
                <a:spcPct val="0"/>
              </a:spcBef>
              <a:spcAft>
                <a:spcPct val="25000"/>
              </a:spcAft>
              <a:buFontTx/>
              <a:buNone/>
              <a:defRPr/>
            </a:pPr>
            <a:endParaRPr lang="it-IT" altLang="it-IT" sz="2400" dirty="0">
              <a:latin typeface="+mj-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1">
            <a:extLst>
              <a:ext uri="{FF2B5EF4-FFF2-40B4-BE49-F238E27FC236}">
                <a16:creationId xmlns:a16="http://schemas.microsoft.com/office/drawing/2014/main" id="{55C8D787-F16F-4C18-BB49-2E9BB865AF79}"/>
              </a:ext>
            </a:extLst>
          </p:cNvPr>
          <p:cNvSpPr>
            <a:spLocks noGrp="1" noChangeArrowheads="1"/>
          </p:cNvSpPr>
          <p:nvPr>
            <p:ph type="title"/>
          </p:nvPr>
        </p:nvSpPr>
        <p:spPr/>
        <p:txBody>
          <a:bodyPr/>
          <a:lstStyle/>
          <a:p>
            <a:r>
              <a:rPr lang="it-IT" altLang="it-IT"/>
              <a:t>Le leggi (principi) della termodinamica</a:t>
            </a:r>
          </a:p>
        </p:txBody>
      </p:sp>
      <p:sp>
        <p:nvSpPr>
          <p:cNvPr id="3" name="Segnaposto contenuto 2">
            <a:extLst>
              <a:ext uri="{FF2B5EF4-FFF2-40B4-BE49-F238E27FC236}">
                <a16:creationId xmlns:a16="http://schemas.microsoft.com/office/drawing/2014/main" id="{5A6380DF-60D1-4D70-9E8C-B7BAB8C584EA}"/>
              </a:ext>
            </a:extLst>
          </p:cNvPr>
          <p:cNvSpPr>
            <a:spLocks noGrp="1"/>
          </p:cNvSpPr>
          <p:nvPr>
            <p:ph idx="1"/>
          </p:nvPr>
        </p:nvSpPr>
        <p:spPr>
          <a:xfrm>
            <a:off x="323850" y="1604963"/>
            <a:ext cx="8229600" cy="4525962"/>
          </a:xfrm>
        </p:spPr>
        <p:txBody>
          <a:bodyPr/>
          <a:lstStyle/>
          <a:p>
            <a:pPr>
              <a:defRPr/>
            </a:pPr>
            <a:r>
              <a:rPr lang="it-IT" dirty="0"/>
              <a:t>La legge zero</a:t>
            </a:r>
          </a:p>
          <a:p>
            <a:pPr lvl="1">
              <a:defRPr/>
            </a:pPr>
            <a:r>
              <a:rPr lang="it-IT" dirty="0">
                <a:solidFill>
                  <a:schemeClr val="bg1">
                    <a:lumMod val="50000"/>
                  </a:schemeClr>
                </a:solidFill>
              </a:rPr>
              <a:t>Concetto di temperatura</a:t>
            </a:r>
          </a:p>
          <a:p>
            <a:pPr lvl="1">
              <a:defRPr/>
            </a:pPr>
            <a:r>
              <a:rPr lang="it-IT" dirty="0">
                <a:solidFill>
                  <a:schemeClr val="bg1">
                    <a:lumMod val="50000"/>
                  </a:schemeClr>
                </a:solidFill>
              </a:rPr>
              <a:t>L’equilibrio termico: definizione</a:t>
            </a:r>
          </a:p>
          <a:p>
            <a:pPr lvl="1">
              <a:defRPr/>
            </a:pPr>
            <a:r>
              <a:rPr lang="it-IT" dirty="0">
                <a:solidFill>
                  <a:schemeClr val="bg1">
                    <a:lumMod val="50000"/>
                  </a:schemeClr>
                </a:solidFill>
              </a:rPr>
              <a:t>Definizione di pareti adiabatiche e diatermiche</a:t>
            </a:r>
          </a:p>
          <a:p>
            <a:pPr lvl="1">
              <a:defRPr/>
            </a:pPr>
            <a:r>
              <a:rPr lang="it-IT" dirty="0">
                <a:solidFill>
                  <a:schemeClr val="bg1">
                    <a:lumMod val="50000"/>
                  </a:schemeClr>
                </a:solidFill>
              </a:rPr>
              <a:t>Misura della temperatura</a:t>
            </a:r>
          </a:p>
          <a:p>
            <a:pPr>
              <a:defRPr/>
            </a:pPr>
            <a:endParaRPr lang="it-IT" dirty="0">
              <a:solidFill>
                <a:schemeClr val="bg1">
                  <a:lumMod val="50000"/>
                </a:schemeClr>
              </a:solidFill>
            </a:endParaRPr>
          </a:p>
          <a:p>
            <a:pPr>
              <a:defRPr/>
            </a:pPr>
            <a:r>
              <a:rPr lang="it-IT" dirty="0">
                <a:solidFill>
                  <a:schemeClr val="bg1">
                    <a:lumMod val="50000"/>
                  </a:schemeClr>
                </a:solidFill>
              </a:rPr>
              <a:t>Interpretazione molecolare della temperatura </a:t>
            </a:r>
          </a:p>
          <a:p>
            <a:pPr>
              <a:defRPr/>
            </a:pPr>
            <a:endParaRPr lang="it-IT" dirty="0"/>
          </a:p>
        </p:txBody>
      </p:sp>
      <p:sp>
        <p:nvSpPr>
          <p:cNvPr id="52228" name="Segnaposto numero diapositiva 3">
            <a:extLst>
              <a:ext uri="{FF2B5EF4-FFF2-40B4-BE49-F238E27FC236}">
                <a16:creationId xmlns:a16="http://schemas.microsoft.com/office/drawing/2014/main" id="{78027D2C-1E31-4A2E-BE3B-D66184798B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8EB18A-F9C3-465E-A2E9-3234441947BC}" type="slidenum">
              <a:rPr lang="it-IT" altLang="it-IT" sz="1400" smtClean="0"/>
              <a:pPr>
                <a:spcBef>
                  <a:spcPct val="0"/>
                </a:spcBef>
                <a:buFontTx/>
                <a:buNone/>
              </a:pPr>
              <a:t>45</a:t>
            </a:fld>
            <a:endParaRPr lang="it-IT" altLang="it-IT"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numero diapositiva 3">
            <a:extLst>
              <a:ext uri="{FF2B5EF4-FFF2-40B4-BE49-F238E27FC236}">
                <a16:creationId xmlns:a16="http://schemas.microsoft.com/office/drawing/2014/main" id="{A8B7A4C8-B620-4705-8EEE-AB8704C7B0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58F87B-B768-49B4-A34F-E020536030C9}" type="slidenum">
              <a:rPr lang="it-IT" altLang="it-IT" sz="2400" smtClean="0"/>
              <a:pPr>
                <a:spcBef>
                  <a:spcPct val="0"/>
                </a:spcBef>
                <a:buFontTx/>
                <a:buNone/>
              </a:pPr>
              <a:t>46</a:t>
            </a:fld>
            <a:endParaRPr lang="it-IT" altLang="it-IT" sz="2400"/>
          </a:p>
        </p:txBody>
      </p:sp>
      <p:sp>
        <p:nvSpPr>
          <p:cNvPr id="35843" name="Rectangle 27">
            <a:extLst>
              <a:ext uri="{FF2B5EF4-FFF2-40B4-BE49-F238E27FC236}">
                <a16:creationId xmlns:a16="http://schemas.microsoft.com/office/drawing/2014/main" id="{C0370FD5-E5C3-4FA2-8453-543F52F30F15}"/>
              </a:ext>
            </a:extLst>
          </p:cNvPr>
          <p:cNvSpPr>
            <a:spLocks noChangeArrowheads="1"/>
          </p:cNvSpPr>
          <p:nvPr/>
        </p:nvSpPr>
        <p:spPr bwMode="auto">
          <a:xfrm>
            <a:off x="360363" y="3030538"/>
            <a:ext cx="8447087" cy="157003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it-IT" altLang="it-IT" sz="2400">
                <a:latin typeface="+mj-lt"/>
                <a:cs typeface="Times New Roman" panose="02020603050405020304" pitchFamily="18" charset="0"/>
              </a:rPr>
              <a:t>A e B raggiungono l’equilibrio termico con C </a:t>
            </a:r>
          </a:p>
          <a:p>
            <a:pPr algn="just" eaLnBrk="1" hangingPunct="1">
              <a:spcBef>
                <a:spcPct val="0"/>
              </a:spcBef>
              <a:buFontTx/>
              <a:buNone/>
              <a:defRPr/>
            </a:pPr>
            <a:endParaRPr lang="it-IT" altLang="it-IT" sz="2400">
              <a:latin typeface="+mj-lt"/>
              <a:cs typeface="Times New Roman" panose="02020603050405020304" pitchFamily="18" charset="0"/>
            </a:endParaRPr>
          </a:p>
          <a:p>
            <a:pPr algn="just" eaLnBrk="1" hangingPunct="1">
              <a:spcBef>
                <a:spcPct val="0"/>
              </a:spcBef>
              <a:buFontTx/>
              <a:buNone/>
              <a:defRPr/>
            </a:pPr>
            <a:r>
              <a:rPr lang="it-IT" altLang="it-IT" sz="2400">
                <a:latin typeface="+mj-lt"/>
                <a:cs typeface="Times New Roman" panose="02020603050405020304" pitchFamily="18" charset="0"/>
              </a:rPr>
              <a:t>Se ora sostituisco la parete isolante con una conduttrice non ho cambiamento</a:t>
            </a:r>
          </a:p>
        </p:txBody>
      </p:sp>
      <p:sp>
        <p:nvSpPr>
          <p:cNvPr id="35844" name="Rectangle 2">
            <a:extLst>
              <a:ext uri="{FF2B5EF4-FFF2-40B4-BE49-F238E27FC236}">
                <a16:creationId xmlns:a16="http://schemas.microsoft.com/office/drawing/2014/main" id="{58A9B43C-316F-426B-AE41-AC2D08C07E6F}"/>
              </a:ext>
            </a:extLst>
          </p:cNvPr>
          <p:cNvSpPr>
            <a:spLocks noChangeArrowheads="1"/>
          </p:cNvSpPr>
          <p:nvPr/>
        </p:nvSpPr>
        <p:spPr bwMode="auto">
          <a:xfrm>
            <a:off x="250825" y="357188"/>
            <a:ext cx="8664575" cy="4619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it-IT" altLang="it-IT" sz="2400">
                <a:latin typeface="+mj-lt"/>
                <a:cs typeface="Times New Roman" panose="02020603050405020304" pitchFamily="18" charset="0"/>
              </a:rPr>
              <a:t>Sistemi A, B e C:</a:t>
            </a:r>
            <a:endParaRPr lang="it-IT" altLang="it-IT" sz="2400">
              <a:latin typeface="+mj-lt"/>
            </a:endParaRPr>
          </a:p>
        </p:txBody>
      </p:sp>
      <p:grpSp>
        <p:nvGrpSpPr>
          <p:cNvPr id="53253" name="Group 4">
            <a:extLst>
              <a:ext uri="{FF2B5EF4-FFF2-40B4-BE49-F238E27FC236}">
                <a16:creationId xmlns:a16="http://schemas.microsoft.com/office/drawing/2014/main" id="{29E6C9D9-B437-419C-9105-C6993AEA4CF9}"/>
              </a:ext>
            </a:extLst>
          </p:cNvPr>
          <p:cNvGrpSpPr>
            <a:grpSpLocks/>
          </p:cNvGrpSpPr>
          <p:nvPr/>
        </p:nvGrpSpPr>
        <p:grpSpPr bwMode="auto">
          <a:xfrm>
            <a:off x="1077913" y="576263"/>
            <a:ext cx="7239000" cy="2239962"/>
            <a:chOff x="974" y="1010"/>
            <a:chExt cx="4408" cy="1344"/>
          </a:xfrm>
        </p:grpSpPr>
        <p:sp>
          <p:nvSpPr>
            <p:cNvPr id="35849" name="Text Box 21">
              <a:extLst>
                <a:ext uri="{FF2B5EF4-FFF2-40B4-BE49-F238E27FC236}">
                  <a16:creationId xmlns:a16="http://schemas.microsoft.com/office/drawing/2014/main" id="{BE69BBF7-E5E2-493F-8DC5-ADE3548F7D3F}"/>
                </a:ext>
              </a:extLst>
            </p:cNvPr>
            <p:cNvSpPr txBox="1">
              <a:spLocks noChangeArrowheads="1"/>
            </p:cNvSpPr>
            <p:nvPr/>
          </p:nvSpPr>
          <p:spPr bwMode="auto">
            <a:xfrm>
              <a:off x="2762" y="1078"/>
              <a:ext cx="246" cy="213"/>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2400">
                  <a:latin typeface="+mj-lt"/>
                </a:rPr>
                <a:t>C</a:t>
              </a:r>
            </a:p>
          </p:txBody>
        </p:sp>
        <p:sp>
          <p:nvSpPr>
            <p:cNvPr id="35850" name="Text Box 22">
              <a:extLst>
                <a:ext uri="{FF2B5EF4-FFF2-40B4-BE49-F238E27FC236}">
                  <a16:creationId xmlns:a16="http://schemas.microsoft.com/office/drawing/2014/main" id="{5402A919-578A-43BE-A18A-77A034DE7563}"/>
                </a:ext>
              </a:extLst>
            </p:cNvPr>
            <p:cNvSpPr txBox="1">
              <a:spLocks noChangeArrowheads="1"/>
            </p:cNvSpPr>
            <p:nvPr/>
          </p:nvSpPr>
          <p:spPr bwMode="auto">
            <a:xfrm>
              <a:off x="2298" y="1588"/>
              <a:ext cx="246" cy="211"/>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2400">
                  <a:latin typeface="+mj-lt"/>
                </a:rPr>
                <a:t>A</a:t>
              </a:r>
            </a:p>
          </p:txBody>
        </p:sp>
        <p:sp>
          <p:nvSpPr>
            <p:cNvPr id="35851" name="Text Box 23">
              <a:extLst>
                <a:ext uri="{FF2B5EF4-FFF2-40B4-BE49-F238E27FC236}">
                  <a16:creationId xmlns:a16="http://schemas.microsoft.com/office/drawing/2014/main" id="{4833E79E-864B-4DCF-B324-FF00C50DFC45}"/>
                </a:ext>
              </a:extLst>
            </p:cNvPr>
            <p:cNvSpPr txBox="1">
              <a:spLocks noChangeArrowheads="1"/>
            </p:cNvSpPr>
            <p:nvPr/>
          </p:nvSpPr>
          <p:spPr bwMode="auto">
            <a:xfrm>
              <a:off x="3206" y="1588"/>
              <a:ext cx="189" cy="211"/>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2400">
                  <a:latin typeface="+mj-lt"/>
                </a:rPr>
                <a:t>B</a:t>
              </a:r>
            </a:p>
          </p:txBody>
        </p:sp>
        <p:grpSp>
          <p:nvGrpSpPr>
            <p:cNvPr id="53260" name="Group 4">
              <a:extLst>
                <a:ext uri="{FF2B5EF4-FFF2-40B4-BE49-F238E27FC236}">
                  <a16:creationId xmlns:a16="http://schemas.microsoft.com/office/drawing/2014/main" id="{57B45551-D37E-4682-A796-6C833D634CE1}"/>
                </a:ext>
              </a:extLst>
            </p:cNvPr>
            <p:cNvGrpSpPr>
              <a:grpSpLocks/>
            </p:cNvGrpSpPr>
            <p:nvPr/>
          </p:nvGrpSpPr>
          <p:grpSpPr bwMode="auto">
            <a:xfrm>
              <a:off x="1869" y="1010"/>
              <a:ext cx="2018" cy="1132"/>
              <a:chOff x="3168" y="10944"/>
              <a:chExt cx="4608" cy="2304"/>
            </a:xfrm>
          </p:grpSpPr>
          <p:sp>
            <p:nvSpPr>
              <p:cNvPr id="35856" name="Rectangle 5">
                <a:extLst>
                  <a:ext uri="{FF2B5EF4-FFF2-40B4-BE49-F238E27FC236}">
                    <a16:creationId xmlns:a16="http://schemas.microsoft.com/office/drawing/2014/main" id="{686CB365-5EE6-40F8-B3D0-7831D4E2AFD6}"/>
                  </a:ext>
                </a:extLst>
              </p:cNvPr>
              <p:cNvSpPr>
                <a:spLocks noChangeArrowheads="1"/>
              </p:cNvSpPr>
              <p:nvPr/>
            </p:nvSpPr>
            <p:spPr bwMode="auto">
              <a:xfrm>
                <a:off x="4179" y="10944"/>
                <a:ext cx="2587" cy="865"/>
              </a:xfrm>
              <a:prstGeom prst="rect">
                <a:avLst/>
              </a:prstGeom>
              <a:no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400">
                  <a:latin typeface="+mj-lt"/>
                </a:endParaRPr>
              </a:p>
            </p:txBody>
          </p:sp>
          <p:sp>
            <p:nvSpPr>
              <p:cNvPr id="35857" name="Rectangle 6">
                <a:extLst>
                  <a:ext uri="{FF2B5EF4-FFF2-40B4-BE49-F238E27FC236}">
                    <a16:creationId xmlns:a16="http://schemas.microsoft.com/office/drawing/2014/main" id="{5CD4F8ED-943A-4EDA-B05F-C68C3C4A50E4}"/>
                  </a:ext>
                </a:extLst>
              </p:cNvPr>
              <p:cNvSpPr>
                <a:spLocks noChangeArrowheads="1"/>
              </p:cNvSpPr>
              <p:nvPr/>
            </p:nvSpPr>
            <p:spPr bwMode="auto">
              <a:xfrm>
                <a:off x="3601" y="11952"/>
                <a:ext cx="1726" cy="863"/>
              </a:xfrm>
              <a:prstGeom prst="rect">
                <a:avLst/>
              </a:prstGeom>
              <a:no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400">
                  <a:latin typeface="+mj-lt"/>
                </a:endParaRPr>
              </a:p>
            </p:txBody>
          </p:sp>
          <p:sp>
            <p:nvSpPr>
              <p:cNvPr id="35858" name="Rectangle 7">
                <a:extLst>
                  <a:ext uri="{FF2B5EF4-FFF2-40B4-BE49-F238E27FC236}">
                    <a16:creationId xmlns:a16="http://schemas.microsoft.com/office/drawing/2014/main" id="{2079236F-E7FD-427D-9298-B13EF0F5E18B}"/>
                  </a:ext>
                </a:extLst>
              </p:cNvPr>
              <p:cNvSpPr>
                <a:spLocks noChangeArrowheads="1"/>
              </p:cNvSpPr>
              <p:nvPr/>
            </p:nvSpPr>
            <p:spPr bwMode="auto">
              <a:xfrm>
                <a:off x="5616" y="11952"/>
                <a:ext cx="1724" cy="863"/>
              </a:xfrm>
              <a:prstGeom prst="rect">
                <a:avLst/>
              </a:prstGeom>
              <a:no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400">
                  <a:latin typeface="+mj-lt"/>
                </a:endParaRPr>
              </a:p>
            </p:txBody>
          </p:sp>
          <p:sp>
            <p:nvSpPr>
              <p:cNvPr id="35859" name="Rectangle 8">
                <a:extLst>
                  <a:ext uri="{FF2B5EF4-FFF2-40B4-BE49-F238E27FC236}">
                    <a16:creationId xmlns:a16="http://schemas.microsoft.com/office/drawing/2014/main" id="{92C05051-0B1E-4C2E-B303-551F7A66086C}"/>
                  </a:ext>
                </a:extLst>
              </p:cNvPr>
              <p:cNvSpPr>
                <a:spLocks noChangeArrowheads="1"/>
              </p:cNvSpPr>
              <p:nvPr/>
            </p:nvSpPr>
            <p:spPr bwMode="auto">
              <a:xfrm>
                <a:off x="5327" y="11809"/>
                <a:ext cx="289" cy="1006"/>
              </a:xfrm>
              <a:prstGeom prst="rect">
                <a:avLst/>
              </a:prstGeom>
              <a:no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400">
                  <a:latin typeface="+mj-lt"/>
                </a:endParaRPr>
              </a:p>
            </p:txBody>
          </p:sp>
          <p:sp>
            <p:nvSpPr>
              <p:cNvPr id="35860" name="Rectangle 9">
                <a:extLst>
                  <a:ext uri="{FF2B5EF4-FFF2-40B4-BE49-F238E27FC236}">
                    <a16:creationId xmlns:a16="http://schemas.microsoft.com/office/drawing/2014/main" id="{7768E046-89F6-4CE8-9421-EDCA703C9D2E}"/>
                  </a:ext>
                </a:extLst>
              </p:cNvPr>
              <p:cNvSpPr>
                <a:spLocks noChangeArrowheads="1"/>
              </p:cNvSpPr>
              <p:nvPr/>
            </p:nvSpPr>
            <p:spPr bwMode="auto">
              <a:xfrm>
                <a:off x="5612" y="11809"/>
                <a:ext cx="1728" cy="143"/>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400">
                  <a:latin typeface="+mj-lt"/>
                </a:endParaRPr>
              </a:p>
            </p:txBody>
          </p:sp>
          <p:sp>
            <p:nvSpPr>
              <p:cNvPr id="35861" name="Rectangle 10">
                <a:extLst>
                  <a:ext uri="{FF2B5EF4-FFF2-40B4-BE49-F238E27FC236}">
                    <a16:creationId xmlns:a16="http://schemas.microsoft.com/office/drawing/2014/main" id="{264E73BA-C7A5-4EF7-8C60-32C7476087AA}"/>
                  </a:ext>
                </a:extLst>
              </p:cNvPr>
              <p:cNvSpPr>
                <a:spLocks noChangeArrowheads="1"/>
              </p:cNvSpPr>
              <p:nvPr/>
            </p:nvSpPr>
            <p:spPr bwMode="auto">
              <a:xfrm>
                <a:off x="3601" y="11809"/>
                <a:ext cx="1726" cy="143"/>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400">
                  <a:latin typeface="+mj-lt"/>
                </a:endParaRPr>
              </a:p>
            </p:txBody>
          </p:sp>
          <p:sp>
            <p:nvSpPr>
              <p:cNvPr id="35862" name="Line 11">
                <a:extLst>
                  <a:ext uri="{FF2B5EF4-FFF2-40B4-BE49-F238E27FC236}">
                    <a16:creationId xmlns:a16="http://schemas.microsoft.com/office/drawing/2014/main" id="{882821A7-635F-48F4-8197-BC305FDDA76C}"/>
                  </a:ext>
                </a:extLst>
              </p:cNvPr>
              <p:cNvSpPr>
                <a:spLocks noChangeShapeType="1"/>
              </p:cNvSpPr>
              <p:nvPr/>
            </p:nvSpPr>
            <p:spPr bwMode="auto">
              <a:xfrm flipV="1">
                <a:off x="5327" y="12666"/>
                <a:ext cx="289" cy="143"/>
              </a:xfrm>
              <a:prstGeom prst="line">
                <a:avLst/>
              </a:prstGeom>
              <a:noFill/>
              <a:ln w="9525">
                <a:solidFill>
                  <a:srgbClr val="000000"/>
                </a:solidFill>
                <a:round/>
                <a:headEnd/>
                <a:tailEnd/>
              </a:ln>
            </p:spPr>
            <p:txBody>
              <a:bodyPr/>
              <a:lstStyle/>
              <a:p>
                <a:pPr>
                  <a:defRPr/>
                </a:pPr>
                <a:endParaRPr lang="it-IT" sz="2400">
                  <a:latin typeface="+mj-lt"/>
                </a:endParaRPr>
              </a:p>
            </p:txBody>
          </p:sp>
          <p:sp>
            <p:nvSpPr>
              <p:cNvPr id="35863" name="Line 12">
                <a:extLst>
                  <a:ext uri="{FF2B5EF4-FFF2-40B4-BE49-F238E27FC236}">
                    <a16:creationId xmlns:a16="http://schemas.microsoft.com/office/drawing/2014/main" id="{77CD200D-96B5-4CE8-B185-DA7774B1CD54}"/>
                  </a:ext>
                </a:extLst>
              </p:cNvPr>
              <p:cNvSpPr>
                <a:spLocks noChangeShapeType="1"/>
              </p:cNvSpPr>
              <p:nvPr/>
            </p:nvSpPr>
            <p:spPr bwMode="auto">
              <a:xfrm flipV="1">
                <a:off x="5327" y="12528"/>
                <a:ext cx="289" cy="142"/>
              </a:xfrm>
              <a:prstGeom prst="line">
                <a:avLst/>
              </a:prstGeom>
              <a:noFill/>
              <a:ln w="9525">
                <a:solidFill>
                  <a:srgbClr val="000000"/>
                </a:solidFill>
                <a:round/>
                <a:headEnd/>
                <a:tailEnd/>
              </a:ln>
            </p:spPr>
            <p:txBody>
              <a:bodyPr/>
              <a:lstStyle/>
              <a:p>
                <a:pPr>
                  <a:defRPr/>
                </a:pPr>
                <a:endParaRPr lang="it-IT" sz="2400">
                  <a:latin typeface="+mj-lt"/>
                </a:endParaRPr>
              </a:p>
            </p:txBody>
          </p:sp>
          <p:sp>
            <p:nvSpPr>
              <p:cNvPr id="35864" name="Line 13">
                <a:extLst>
                  <a:ext uri="{FF2B5EF4-FFF2-40B4-BE49-F238E27FC236}">
                    <a16:creationId xmlns:a16="http://schemas.microsoft.com/office/drawing/2014/main" id="{F6B26394-28F2-49DC-B6F3-F114ADF04D4B}"/>
                  </a:ext>
                </a:extLst>
              </p:cNvPr>
              <p:cNvSpPr>
                <a:spLocks noChangeShapeType="1"/>
              </p:cNvSpPr>
              <p:nvPr/>
            </p:nvSpPr>
            <p:spPr bwMode="auto">
              <a:xfrm flipV="1">
                <a:off x="5327" y="12384"/>
                <a:ext cx="289" cy="142"/>
              </a:xfrm>
              <a:prstGeom prst="line">
                <a:avLst/>
              </a:prstGeom>
              <a:noFill/>
              <a:ln w="9525">
                <a:solidFill>
                  <a:srgbClr val="000000"/>
                </a:solidFill>
                <a:round/>
                <a:headEnd/>
                <a:tailEnd/>
              </a:ln>
            </p:spPr>
            <p:txBody>
              <a:bodyPr/>
              <a:lstStyle/>
              <a:p>
                <a:pPr>
                  <a:defRPr/>
                </a:pPr>
                <a:endParaRPr lang="it-IT" sz="2400">
                  <a:latin typeface="+mj-lt"/>
                </a:endParaRPr>
              </a:p>
            </p:txBody>
          </p:sp>
          <p:sp>
            <p:nvSpPr>
              <p:cNvPr id="35865" name="Line 14">
                <a:extLst>
                  <a:ext uri="{FF2B5EF4-FFF2-40B4-BE49-F238E27FC236}">
                    <a16:creationId xmlns:a16="http://schemas.microsoft.com/office/drawing/2014/main" id="{4E24FE6E-37C3-48DA-B3A4-3A4106A6C4F4}"/>
                  </a:ext>
                </a:extLst>
              </p:cNvPr>
              <p:cNvSpPr>
                <a:spLocks noChangeShapeType="1"/>
              </p:cNvSpPr>
              <p:nvPr/>
            </p:nvSpPr>
            <p:spPr bwMode="auto">
              <a:xfrm flipV="1">
                <a:off x="5327" y="12239"/>
                <a:ext cx="289" cy="145"/>
              </a:xfrm>
              <a:prstGeom prst="line">
                <a:avLst/>
              </a:prstGeom>
              <a:noFill/>
              <a:ln w="9525">
                <a:solidFill>
                  <a:srgbClr val="000000"/>
                </a:solidFill>
                <a:round/>
                <a:headEnd/>
                <a:tailEnd/>
              </a:ln>
            </p:spPr>
            <p:txBody>
              <a:bodyPr/>
              <a:lstStyle/>
              <a:p>
                <a:pPr>
                  <a:defRPr/>
                </a:pPr>
                <a:endParaRPr lang="it-IT" sz="2400">
                  <a:latin typeface="+mj-lt"/>
                </a:endParaRPr>
              </a:p>
            </p:txBody>
          </p:sp>
          <p:sp>
            <p:nvSpPr>
              <p:cNvPr id="35866" name="Line 15">
                <a:extLst>
                  <a:ext uri="{FF2B5EF4-FFF2-40B4-BE49-F238E27FC236}">
                    <a16:creationId xmlns:a16="http://schemas.microsoft.com/office/drawing/2014/main" id="{8E34875E-23B5-4A6F-95F8-E74EA4AAE01F}"/>
                  </a:ext>
                </a:extLst>
              </p:cNvPr>
              <p:cNvSpPr>
                <a:spLocks noChangeShapeType="1"/>
              </p:cNvSpPr>
              <p:nvPr/>
            </p:nvSpPr>
            <p:spPr bwMode="auto">
              <a:xfrm flipV="1">
                <a:off x="5327" y="12096"/>
                <a:ext cx="289" cy="143"/>
              </a:xfrm>
              <a:prstGeom prst="line">
                <a:avLst/>
              </a:prstGeom>
              <a:noFill/>
              <a:ln w="9525">
                <a:solidFill>
                  <a:srgbClr val="000000"/>
                </a:solidFill>
                <a:round/>
                <a:headEnd/>
                <a:tailEnd/>
              </a:ln>
            </p:spPr>
            <p:txBody>
              <a:bodyPr/>
              <a:lstStyle/>
              <a:p>
                <a:pPr>
                  <a:defRPr/>
                </a:pPr>
                <a:endParaRPr lang="it-IT" sz="2400">
                  <a:latin typeface="+mj-lt"/>
                </a:endParaRPr>
              </a:p>
            </p:txBody>
          </p:sp>
          <p:sp>
            <p:nvSpPr>
              <p:cNvPr id="35867" name="Line 16">
                <a:extLst>
                  <a:ext uri="{FF2B5EF4-FFF2-40B4-BE49-F238E27FC236}">
                    <a16:creationId xmlns:a16="http://schemas.microsoft.com/office/drawing/2014/main" id="{D57B5CB0-F37A-430B-967C-0901A025B9F9}"/>
                  </a:ext>
                </a:extLst>
              </p:cNvPr>
              <p:cNvSpPr>
                <a:spLocks noChangeShapeType="1"/>
              </p:cNvSpPr>
              <p:nvPr/>
            </p:nvSpPr>
            <p:spPr bwMode="auto">
              <a:xfrm flipV="1">
                <a:off x="5327" y="11952"/>
                <a:ext cx="289" cy="142"/>
              </a:xfrm>
              <a:prstGeom prst="line">
                <a:avLst/>
              </a:prstGeom>
              <a:noFill/>
              <a:ln w="9525">
                <a:solidFill>
                  <a:srgbClr val="000000"/>
                </a:solidFill>
                <a:round/>
                <a:headEnd/>
                <a:tailEnd/>
              </a:ln>
            </p:spPr>
            <p:txBody>
              <a:bodyPr/>
              <a:lstStyle/>
              <a:p>
                <a:pPr>
                  <a:defRPr/>
                </a:pPr>
                <a:endParaRPr lang="it-IT" sz="2400">
                  <a:latin typeface="+mj-lt"/>
                </a:endParaRPr>
              </a:p>
            </p:txBody>
          </p:sp>
          <p:sp>
            <p:nvSpPr>
              <p:cNvPr id="35868" name="Line 17">
                <a:extLst>
                  <a:ext uri="{FF2B5EF4-FFF2-40B4-BE49-F238E27FC236}">
                    <a16:creationId xmlns:a16="http://schemas.microsoft.com/office/drawing/2014/main" id="{C321CB41-390D-4B00-B7A7-7049E7E46999}"/>
                  </a:ext>
                </a:extLst>
              </p:cNvPr>
              <p:cNvSpPr>
                <a:spLocks noChangeShapeType="1"/>
              </p:cNvSpPr>
              <p:nvPr/>
            </p:nvSpPr>
            <p:spPr bwMode="auto">
              <a:xfrm flipV="1">
                <a:off x="5327" y="11809"/>
                <a:ext cx="289" cy="143"/>
              </a:xfrm>
              <a:prstGeom prst="line">
                <a:avLst/>
              </a:prstGeom>
              <a:noFill/>
              <a:ln w="9525">
                <a:solidFill>
                  <a:srgbClr val="000000"/>
                </a:solidFill>
                <a:round/>
                <a:headEnd/>
                <a:tailEnd/>
              </a:ln>
            </p:spPr>
            <p:txBody>
              <a:bodyPr/>
              <a:lstStyle/>
              <a:p>
                <a:pPr>
                  <a:defRPr/>
                </a:pPr>
                <a:endParaRPr lang="it-IT" sz="2400">
                  <a:latin typeface="+mj-lt"/>
                </a:endParaRPr>
              </a:p>
            </p:txBody>
          </p:sp>
          <p:sp>
            <p:nvSpPr>
              <p:cNvPr id="35869" name="Line 18">
                <a:extLst>
                  <a:ext uri="{FF2B5EF4-FFF2-40B4-BE49-F238E27FC236}">
                    <a16:creationId xmlns:a16="http://schemas.microsoft.com/office/drawing/2014/main" id="{AE4D2D78-FFDF-40A1-84AC-6C7F0F946962}"/>
                  </a:ext>
                </a:extLst>
              </p:cNvPr>
              <p:cNvSpPr>
                <a:spLocks noChangeShapeType="1"/>
              </p:cNvSpPr>
              <p:nvPr/>
            </p:nvSpPr>
            <p:spPr bwMode="auto">
              <a:xfrm>
                <a:off x="3168" y="11809"/>
                <a:ext cx="433" cy="0"/>
              </a:xfrm>
              <a:prstGeom prst="line">
                <a:avLst/>
              </a:prstGeom>
              <a:noFill/>
              <a:ln w="9525">
                <a:solidFill>
                  <a:srgbClr val="000000"/>
                </a:solidFill>
                <a:round/>
                <a:headEnd/>
                <a:tailEnd type="triangle" w="med" len="med"/>
              </a:ln>
            </p:spPr>
            <p:txBody>
              <a:bodyPr/>
              <a:lstStyle/>
              <a:p>
                <a:pPr>
                  <a:defRPr/>
                </a:pPr>
                <a:endParaRPr lang="it-IT" sz="2400">
                  <a:latin typeface="+mj-lt"/>
                </a:endParaRPr>
              </a:p>
            </p:txBody>
          </p:sp>
          <p:sp>
            <p:nvSpPr>
              <p:cNvPr id="35870" name="Line 19">
                <a:extLst>
                  <a:ext uri="{FF2B5EF4-FFF2-40B4-BE49-F238E27FC236}">
                    <a16:creationId xmlns:a16="http://schemas.microsoft.com/office/drawing/2014/main" id="{3EE37B30-0F4A-4F53-9617-69B774877F5C}"/>
                  </a:ext>
                </a:extLst>
              </p:cNvPr>
              <p:cNvSpPr>
                <a:spLocks noChangeShapeType="1"/>
              </p:cNvSpPr>
              <p:nvPr/>
            </p:nvSpPr>
            <p:spPr bwMode="auto">
              <a:xfrm flipH="1">
                <a:off x="7340" y="11809"/>
                <a:ext cx="435" cy="0"/>
              </a:xfrm>
              <a:prstGeom prst="line">
                <a:avLst/>
              </a:prstGeom>
              <a:noFill/>
              <a:ln w="9525">
                <a:solidFill>
                  <a:srgbClr val="000000"/>
                </a:solidFill>
                <a:round/>
                <a:headEnd/>
                <a:tailEnd type="triangle" w="med" len="med"/>
              </a:ln>
            </p:spPr>
            <p:txBody>
              <a:bodyPr/>
              <a:lstStyle/>
              <a:p>
                <a:pPr>
                  <a:defRPr/>
                </a:pPr>
                <a:endParaRPr lang="it-IT" sz="2400">
                  <a:latin typeface="+mj-lt"/>
                </a:endParaRPr>
              </a:p>
            </p:txBody>
          </p:sp>
          <p:sp>
            <p:nvSpPr>
              <p:cNvPr id="35871" name="Line 20">
                <a:extLst>
                  <a:ext uri="{FF2B5EF4-FFF2-40B4-BE49-F238E27FC236}">
                    <a16:creationId xmlns:a16="http://schemas.microsoft.com/office/drawing/2014/main" id="{B46EBBC3-5558-4075-8926-5FE73E04AE2D}"/>
                  </a:ext>
                </a:extLst>
              </p:cNvPr>
              <p:cNvSpPr>
                <a:spLocks noChangeShapeType="1"/>
              </p:cNvSpPr>
              <p:nvPr/>
            </p:nvSpPr>
            <p:spPr bwMode="auto">
              <a:xfrm flipV="1">
                <a:off x="5473" y="12815"/>
                <a:ext cx="0" cy="427"/>
              </a:xfrm>
              <a:prstGeom prst="line">
                <a:avLst/>
              </a:prstGeom>
              <a:noFill/>
              <a:ln w="9525">
                <a:solidFill>
                  <a:srgbClr val="000000"/>
                </a:solidFill>
                <a:round/>
                <a:headEnd/>
                <a:tailEnd type="triangle" w="med" len="med"/>
              </a:ln>
            </p:spPr>
            <p:txBody>
              <a:bodyPr/>
              <a:lstStyle/>
              <a:p>
                <a:pPr>
                  <a:defRPr/>
                </a:pPr>
                <a:endParaRPr lang="it-IT" sz="2400">
                  <a:latin typeface="+mj-lt"/>
                </a:endParaRPr>
              </a:p>
            </p:txBody>
          </p:sp>
        </p:grpSp>
        <p:sp>
          <p:nvSpPr>
            <p:cNvPr id="35853" name="Text Box 24">
              <a:extLst>
                <a:ext uri="{FF2B5EF4-FFF2-40B4-BE49-F238E27FC236}">
                  <a16:creationId xmlns:a16="http://schemas.microsoft.com/office/drawing/2014/main" id="{7136C3D7-1EE7-44DD-AF61-5323E92F99E4}"/>
                </a:ext>
              </a:extLst>
            </p:cNvPr>
            <p:cNvSpPr txBox="1">
              <a:spLocks noChangeArrowheads="1"/>
            </p:cNvSpPr>
            <p:nvPr/>
          </p:nvSpPr>
          <p:spPr bwMode="auto">
            <a:xfrm>
              <a:off x="974" y="1293"/>
              <a:ext cx="1020" cy="283"/>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2400">
                  <a:latin typeface="+mj-lt"/>
                </a:rPr>
                <a:t>conduttrice</a:t>
              </a:r>
            </a:p>
          </p:txBody>
        </p:sp>
        <p:sp>
          <p:nvSpPr>
            <p:cNvPr id="35854" name="Text Box 25">
              <a:extLst>
                <a:ext uri="{FF2B5EF4-FFF2-40B4-BE49-F238E27FC236}">
                  <a16:creationId xmlns:a16="http://schemas.microsoft.com/office/drawing/2014/main" id="{78414C03-C971-4707-BFA2-5251F883C69B}"/>
                </a:ext>
              </a:extLst>
            </p:cNvPr>
            <p:cNvSpPr txBox="1">
              <a:spLocks noChangeArrowheads="1"/>
            </p:cNvSpPr>
            <p:nvPr/>
          </p:nvSpPr>
          <p:spPr bwMode="auto">
            <a:xfrm>
              <a:off x="3935" y="1293"/>
              <a:ext cx="1447" cy="283"/>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2400">
                  <a:latin typeface="+mj-lt"/>
                </a:rPr>
                <a:t>conduttrice</a:t>
              </a:r>
            </a:p>
          </p:txBody>
        </p:sp>
        <p:sp>
          <p:nvSpPr>
            <p:cNvPr id="35855" name="Text Box 26">
              <a:extLst>
                <a:ext uri="{FF2B5EF4-FFF2-40B4-BE49-F238E27FC236}">
                  <a16:creationId xmlns:a16="http://schemas.microsoft.com/office/drawing/2014/main" id="{F8D04F51-628F-44E8-A43E-3A5CED7FF570}"/>
                </a:ext>
              </a:extLst>
            </p:cNvPr>
            <p:cNvSpPr txBox="1">
              <a:spLocks noChangeArrowheads="1"/>
            </p:cNvSpPr>
            <p:nvPr/>
          </p:nvSpPr>
          <p:spPr bwMode="auto">
            <a:xfrm>
              <a:off x="2625" y="2142"/>
              <a:ext cx="981" cy="212"/>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2400">
                  <a:latin typeface="+mj-lt"/>
                </a:rPr>
                <a:t>isolante</a:t>
              </a:r>
            </a:p>
          </p:txBody>
        </p:sp>
      </p:grpSp>
      <p:grpSp>
        <p:nvGrpSpPr>
          <p:cNvPr id="53254" name="Group 9">
            <a:extLst>
              <a:ext uri="{FF2B5EF4-FFF2-40B4-BE49-F238E27FC236}">
                <a16:creationId xmlns:a16="http://schemas.microsoft.com/office/drawing/2014/main" id="{DFADE7E5-FFDB-42B6-B85A-E72E243BB5FF}"/>
              </a:ext>
            </a:extLst>
          </p:cNvPr>
          <p:cNvGrpSpPr>
            <a:grpSpLocks/>
          </p:cNvGrpSpPr>
          <p:nvPr/>
        </p:nvGrpSpPr>
        <p:grpSpPr bwMode="auto">
          <a:xfrm>
            <a:off x="349250" y="4819650"/>
            <a:ext cx="8399463" cy="1584325"/>
            <a:chOff x="144" y="3111"/>
            <a:chExt cx="5291" cy="998"/>
          </a:xfrm>
        </p:grpSpPr>
        <p:sp>
          <p:nvSpPr>
            <p:cNvPr id="35847" name="Rectangle 7">
              <a:extLst>
                <a:ext uri="{FF2B5EF4-FFF2-40B4-BE49-F238E27FC236}">
                  <a16:creationId xmlns:a16="http://schemas.microsoft.com/office/drawing/2014/main" id="{BBD22F27-8276-4226-867C-5FBE8F933D5C}"/>
                </a:ext>
              </a:extLst>
            </p:cNvPr>
            <p:cNvSpPr>
              <a:spLocks noChangeArrowheads="1"/>
            </p:cNvSpPr>
            <p:nvPr/>
          </p:nvSpPr>
          <p:spPr bwMode="auto">
            <a:xfrm>
              <a:off x="144" y="3475"/>
              <a:ext cx="5291" cy="63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5000"/>
                </a:lnSpc>
                <a:spcBef>
                  <a:spcPct val="0"/>
                </a:spcBef>
                <a:buFontTx/>
                <a:buNone/>
                <a:defRPr/>
              </a:pPr>
              <a:r>
                <a:rPr lang="it-IT" altLang="it-IT" sz="2400">
                  <a:latin typeface="+mj-lt"/>
                </a:rPr>
                <a:t>DUE SISTEMI IN EQUILIBRIO TERMICO CON UN  TERZO SONO IN EQUILIBRIO TERMICO FRA LORO. </a:t>
              </a:r>
            </a:p>
          </p:txBody>
        </p:sp>
        <p:sp>
          <p:nvSpPr>
            <p:cNvPr id="35848" name="Rectangle 8">
              <a:extLst>
                <a:ext uri="{FF2B5EF4-FFF2-40B4-BE49-F238E27FC236}">
                  <a16:creationId xmlns:a16="http://schemas.microsoft.com/office/drawing/2014/main" id="{D705F179-D20F-4F80-8CB0-5CD4CD035EE9}"/>
                </a:ext>
              </a:extLst>
            </p:cNvPr>
            <p:cNvSpPr>
              <a:spLocks noChangeArrowheads="1"/>
            </p:cNvSpPr>
            <p:nvPr/>
          </p:nvSpPr>
          <p:spPr bwMode="auto">
            <a:xfrm>
              <a:off x="920" y="3111"/>
              <a:ext cx="3741" cy="291"/>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it-IT" altLang="it-IT" sz="2400" u="sng">
                  <a:latin typeface="+mj-lt"/>
                </a:rPr>
                <a:t>ZERESIMO</a:t>
              </a:r>
              <a:r>
                <a:rPr lang="it-IT" altLang="it-IT" sz="2400">
                  <a:latin typeface="+mj-lt"/>
                </a:rPr>
                <a:t> principio della termodinamica </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numero diapositiva 1">
            <a:extLst>
              <a:ext uri="{FF2B5EF4-FFF2-40B4-BE49-F238E27FC236}">
                <a16:creationId xmlns:a16="http://schemas.microsoft.com/office/drawing/2014/main" id="{B1AA10EB-AF88-4725-B178-9B41E83B241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6D4426-30DF-419A-8A6D-23AD909A3F1F}" type="slidenum">
              <a:rPr lang="it-IT" altLang="it-IT" sz="1400" smtClean="0"/>
              <a:pPr>
                <a:spcBef>
                  <a:spcPct val="0"/>
                </a:spcBef>
                <a:buFontTx/>
                <a:buNone/>
              </a:pPr>
              <a:t>47</a:t>
            </a:fld>
            <a:endParaRPr lang="it-IT" altLang="it-IT" sz="1400"/>
          </a:p>
        </p:txBody>
      </p:sp>
      <p:pic>
        <p:nvPicPr>
          <p:cNvPr id="39939" name="Immagine 3" descr="Immagine che contiene disegnando, orologio&#10;&#10;Descrizione generata automaticamente">
            <a:extLst>
              <a:ext uri="{FF2B5EF4-FFF2-40B4-BE49-F238E27FC236}">
                <a16:creationId xmlns:a16="http://schemas.microsoft.com/office/drawing/2014/main" id="{AF27DF11-00CD-4C1A-B669-1479356F9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765175"/>
            <a:ext cx="5616575"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45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olo 1">
            <a:extLst>
              <a:ext uri="{FF2B5EF4-FFF2-40B4-BE49-F238E27FC236}">
                <a16:creationId xmlns:a16="http://schemas.microsoft.com/office/drawing/2014/main" id="{C80BAA90-6166-4DC9-9087-C0D87521DDDE}"/>
              </a:ext>
            </a:extLst>
          </p:cNvPr>
          <p:cNvSpPr>
            <a:spLocks noGrp="1" noChangeArrowheads="1"/>
          </p:cNvSpPr>
          <p:nvPr>
            <p:ph type="title"/>
          </p:nvPr>
        </p:nvSpPr>
        <p:spPr/>
        <p:txBody>
          <a:bodyPr/>
          <a:lstStyle/>
          <a:p>
            <a:r>
              <a:rPr lang="it-IT" altLang="it-IT"/>
              <a:t>Le leggi (principi) della termodinamica</a:t>
            </a:r>
          </a:p>
        </p:txBody>
      </p:sp>
      <p:sp>
        <p:nvSpPr>
          <p:cNvPr id="3" name="Segnaposto contenuto 2">
            <a:extLst>
              <a:ext uri="{FF2B5EF4-FFF2-40B4-BE49-F238E27FC236}">
                <a16:creationId xmlns:a16="http://schemas.microsoft.com/office/drawing/2014/main" id="{411D2A11-BEEC-4C90-9AA3-1EB4A21AEF1F}"/>
              </a:ext>
            </a:extLst>
          </p:cNvPr>
          <p:cNvSpPr>
            <a:spLocks noGrp="1"/>
          </p:cNvSpPr>
          <p:nvPr>
            <p:ph idx="1"/>
          </p:nvPr>
        </p:nvSpPr>
        <p:spPr>
          <a:xfrm>
            <a:off x="323850" y="1604963"/>
            <a:ext cx="8229600" cy="4525962"/>
          </a:xfrm>
        </p:spPr>
        <p:txBody>
          <a:bodyPr/>
          <a:lstStyle/>
          <a:p>
            <a:pPr>
              <a:defRPr/>
            </a:pPr>
            <a:r>
              <a:rPr lang="it-IT" dirty="0"/>
              <a:t>La legge zero</a:t>
            </a:r>
          </a:p>
          <a:p>
            <a:pPr lvl="1">
              <a:defRPr/>
            </a:pPr>
            <a:r>
              <a:rPr lang="it-IT" dirty="0"/>
              <a:t>Concetto di temperatura</a:t>
            </a:r>
          </a:p>
          <a:p>
            <a:pPr lvl="1">
              <a:defRPr/>
            </a:pPr>
            <a:r>
              <a:rPr lang="it-IT" dirty="0">
                <a:solidFill>
                  <a:schemeClr val="bg1">
                    <a:lumMod val="50000"/>
                  </a:schemeClr>
                </a:solidFill>
              </a:rPr>
              <a:t>L’equilibrio termico: definizione</a:t>
            </a:r>
          </a:p>
          <a:p>
            <a:pPr lvl="1">
              <a:defRPr/>
            </a:pPr>
            <a:r>
              <a:rPr lang="it-IT" dirty="0">
                <a:solidFill>
                  <a:schemeClr val="bg1">
                    <a:lumMod val="50000"/>
                  </a:schemeClr>
                </a:solidFill>
              </a:rPr>
              <a:t>Definizione di pareti adiabatiche e diatermiche</a:t>
            </a:r>
          </a:p>
          <a:p>
            <a:pPr lvl="1">
              <a:defRPr/>
            </a:pPr>
            <a:r>
              <a:rPr lang="it-IT" dirty="0">
                <a:solidFill>
                  <a:schemeClr val="bg1">
                    <a:lumMod val="50000"/>
                  </a:schemeClr>
                </a:solidFill>
              </a:rPr>
              <a:t>Misura della temperatura</a:t>
            </a:r>
          </a:p>
          <a:p>
            <a:pPr>
              <a:defRPr/>
            </a:pPr>
            <a:endParaRPr lang="it-IT" dirty="0">
              <a:solidFill>
                <a:schemeClr val="bg1">
                  <a:lumMod val="50000"/>
                </a:schemeClr>
              </a:solidFill>
            </a:endParaRPr>
          </a:p>
          <a:p>
            <a:pPr>
              <a:defRPr/>
            </a:pPr>
            <a:r>
              <a:rPr lang="it-IT" dirty="0">
                <a:solidFill>
                  <a:schemeClr val="bg1">
                    <a:lumMod val="50000"/>
                  </a:schemeClr>
                </a:solidFill>
              </a:rPr>
              <a:t>Interpretazione molecolare della temperatura </a:t>
            </a:r>
          </a:p>
          <a:p>
            <a:pPr>
              <a:defRPr/>
            </a:pPr>
            <a:endParaRPr lang="it-IT" dirty="0"/>
          </a:p>
        </p:txBody>
      </p:sp>
      <p:sp>
        <p:nvSpPr>
          <p:cNvPr id="55300" name="Segnaposto numero diapositiva 3">
            <a:extLst>
              <a:ext uri="{FF2B5EF4-FFF2-40B4-BE49-F238E27FC236}">
                <a16:creationId xmlns:a16="http://schemas.microsoft.com/office/drawing/2014/main" id="{19543CDB-93FE-4278-AF3D-434B20265D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560849-DEC0-478F-A3CD-248BE6404702}" type="slidenum">
              <a:rPr lang="it-IT" altLang="it-IT" sz="1400" smtClean="0"/>
              <a:pPr>
                <a:spcBef>
                  <a:spcPct val="0"/>
                </a:spcBef>
                <a:buFontTx/>
                <a:buNone/>
              </a:pPr>
              <a:t>48</a:t>
            </a:fld>
            <a:endParaRPr lang="it-IT" altLang="it-IT"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numero diapositiva 3">
            <a:extLst>
              <a:ext uri="{FF2B5EF4-FFF2-40B4-BE49-F238E27FC236}">
                <a16:creationId xmlns:a16="http://schemas.microsoft.com/office/drawing/2014/main" id="{0450AC55-3884-4A14-957D-B312F1689B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241323-B04D-4BC9-A34F-EA6D60CD298B}" type="slidenum">
              <a:rPr lang="it-IT" altLang="it-IT" sz="2400" smtClean="0"/>
              <a:pPr>
                <a:spcBef>
                  <a:spcPct val="0"/>
                </a:spcBef>
                <a:buFontTx/>
                <a:buNone/>
              </a:pPr>
              <a:t>49</a:t>
            </a:fld>
            <a:endParaRPr lang="it-IT" altLang="it-IT" sz="2400"/>
          </a:p>
        </p:txBody>
      </p:sp>
      <p:sp>
        <p:nvSpPr>
          <p:cNvPr id="37891" name="Rectangle 5">
            <a:extLst>
              <a:ext uri="{FF2B5EF4-FFF2-40B4-BE49-F238E27FC236}">
                <a16:creationId xmlns:a16="http://schemas.microsoft.com/office/drawing/2014/main" id="{80499F03-4396-45BE-B852-A240B0B10975}"/>
              </a:ext>
            </a:extLst>
          </p:cNvPr>
          <p:cNvSpPr>
            <a:spLocks noChangeArrowheads="1"/>
          </p:cNvSpPr>
          <p:nvPr/>
        </p:nvSpPr>
        <p:spPr bwMode="auto">
          <a:xfrm>
            <a:off x="280988" y="234950"/>
            <a:ext cx="5953125" cy="461963"/>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it-IT" altLang="it-IT" sz="2400" u="sng" dirty="0">
                <a:latin typeface="+mj-lt"/>
              </a:rPr>
              <a:t>ZERESIMO</a:t>
            </a:r>
            <a:r>
              <a:rPr lang="it-IT" altLang="it-IT" sz="2400" dirty="0">
                <a:latin typeface="+mj-lt"/>
              </a:rPr>
              <a:t> principio della termodinamica </a:t>
            </a:r>
          </a:p>
        </p:txBody>
      </p:sp>
      <p:sp>
        <p:nvSpPr>
          <p:cNvPr id="162822" name="Rectangle 6">
            <a:extLst>
              <a:ext uri="{FF2B5EF4-FFF2-40B4-BE49-F238E27FC236}">
                <a16:creationId xmlns:a16="http://schemas.microsoft.com/office/drawing/2014/main" id="{AB8A8E6A-FF29-48DB-8263-A62452414EDE}"/>
              </a:ext>
            </a:extLst>
          </p:cNvPr>
          <p:cNvSpPr>
            <a:spLocks noChangeArrowheads="1"/>
          </p:cNvSpPr>
          <p:nvPr/>
        </p:nvSpPr>
        <p:spPr bwMode="auto">
          <a:xfrm>
            <a:off x="280988" y="908050"/>
            <a:ext cx="8539162" cy="4543425"/>
          </a:xfrm>
          <a:prstGeom prst="rect">
            <a:avLst/>
          </a:prstGeom>
          <a:noFill/>
          <a:ln w="9525">
            <a:noFill/>
            <a:miter lim="800000"/>
            <a:headEnd/>
            <a:tailEnd/>
          </a:ln>
          <a:effectLst/>
        </p:spPr>
        <p:txBody>
          <a:bodyPr>
            <a:spAutoFit/>
          </a:bodyPr>
          <a:lstStyle/>
          <a:p>
            <a:pPr algn="just" eaLnBrk="1" hangingPunct="1">
              <a:lnSpc>
                <a:spcPct val="120000"/>
              </a:lnSpc>
              <a:spcAft>
                <a:spcPct val="25000"/>
              </a:spcAft>
              <a:defRPr/>
            </a:pPr>
            <a:r>
              <a:rPr lang="it-IT" sz="2400">
                <a:latin typeface="+mj-lt"/>
                <a:cs typeface="Times New Roman" pitchFamily="18" charset="0"/>
              </a:rPr>
              <a:t>Considerazioni estendibili ad un numero qualsiasi di sistemi in equilibrio termico tra loro. </a:t>
            </a:r>
          </a:p>
          <a:p>
            <a:pPr algn="just" eaLnBrk="1" hangingPunct="1">
              <a:lnSpc>
                <a:spcPct val="120000"/>
              </a:lnSpc>
              <a:spcAft>
                <a:spcPct val="25000"/>
              </a:spcAft>
              <a:defRPr/>
            </a:pPr>
            <a:endParaRPr lang="it-IT" sz="2400">
              <a:latin typeface="+mj-lt"/>
              <a:cs typeface="Times New Roman" pitchFamily="18" charset="0"/>
            </a:endParaRPr>
          </a:p>
          <a:p>
            <a:pPr algn="just" eaLnBrk="1" hangingPunct="1">
              <a:lnSpc>
                <a:spcPct val="120000"/>
              </a:lnSpc>
              <a:spcAft>
                <a:spcPct val="25000"/>
              </a:spcAft>
              <a:defRPr/>
            </a:pPr>
            <a:endParaRPr lang="it-IT" sz="2400">
              <a:effectLst>
                <a:outerShdw blurRad="38100" dist="38100" dir="2700000" algn="tl">
                  <a:srgbClr val="C0C0C0"/>
                </a:outerShdw>
              </a:effectLst>
              <a:latin typeface="+mj-lt"/>
              <a:cs typeface="Times New Roman" pitchFamily="18" charset="0"/>
            </a:endParaRPr>
          </a:p>
          <a:p>
            <a:pPr algn="just" eaLnBrk="1" hangingPunct="1">
              <a:lnSpc>
                <a:spcPct val="120000"/>
              </a:lnSpc>
              <a:spcAft>
                <a:spcPct val="25000"/>
              </a:spcAft>
              <a:defRPr/>
            </a:pPr>
            <a:r>
              <a:rPr lang="it-IT" sz="2400">
                <a:effectLst>
                  <a:outerShdw blurRad="38100" dist="38100" dir="2700000" algn="tl">
                    <a:srgbClr val="C0C0C0"/>
                  </a:outerShdw>
                </a:effectLst>
                <a:latin typeface="+mj-lt"/>
                <a:cs typeface="Times New Roman" pitchFamily="18" charset="0"/>
              </a:rPr>
              <a:t>TEMPERATURA</a:t>
            </a:r>
            <a:r>
              <a:rPr lang="it-IT" sz="2400">
                <a:latin typeface="+mj-lt"/>
              </a:rPr>
              <a:t> </a:t>
            </a:r>
          </a:p>
          <a:p>
            <a:pPr algn="just" eaLnBrk="1" hangingPunct="1">
              <a:lnSpc>
                <a:spcPct val="120000"/>
              </a:lnSpc>
              <a:spcAft>
                <a:spcPct val="25000"/>
              </a:spcAft>
              <a:defRPr/>
            </a:pPr>
            <a:r>
              <a:rPr lang="it-IT" sz="2400">
                <a:latin typeface="+mj-lt"/>
                <a:cs typeface="Times New Roman" pitchFamily="18" charset="0"/>
              </a:rPr>
              <a:t>proprieta’ che determina se un sistema sia o non sia in equilibrio termico con altri sistemi</a:t>
            </a:r>
          </a:p>
          <a:p>
            <a:pPr algn="just" eaLnBrk="1" hangingPunct="1">
              <a:lnSpc>
                <a:spcPct val="120000"/>
              </a:lnSpc>
              <a:spcAft>
                <a:spcPct val="25000"/>
              </a:spcAft>
              <a:defRPr/>
            </a:pPr>
            <a:r>
              <a:rPr lang="it-IT" sz="2400">
                <a:latin typeface="+mj-lt"/>
                <a:cs typeface="Times New Roman" pitchFamily="18" charset="0"/>
              </a:rPr>
              <a:t>proprietà che determina in che direzione si avrà un flusso di energia tra due sistemi in contatto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a:extLst>
              <a:ext uri="{FF2B5EF4-FFF2-40B4-BE49-F238E27FC236}">
                <a16:creationId xmlns:a16="http://schemas.microsoft.com/office/drawing/2014/main" id="{DF4B7CAB-C81D-4CC7-A39B-155A88D65E6E}"/>
              </a:ext>
            </a:extLst>
          </p:cNvPr>
          <p:cNvSpPr>
            <a:spLocks noGrp="1" noChangeArrowheads="1"/>
          </p:cNvSpPr>
          <p:nvPr>
            <p:ph type="title"/>
          </p:nvPr>
        </p:nvSpPr>
        <p:spPr/>
        <p:txBody>
          <a:bodyPr/>
          <a:lstStyle/>
          <a:p>
            <a:r>
              <a:rPr lang="it-IT" altLang="it-IT"/>
              <a:t>Termodinamica</a:t>
            </a:r>
          </a:p>
        </p:txBody>
      </p:sp>
      <p:sp>
        <p:nvSpPr>
          <p:cNvPr id="9219" name="Segnaposto contenuto 2">
            <a:extLst>
              <a:ext uri="{FF2B5EF4-FFF2-40B4-BE49-F238E27FC236}">
                <a16:creationId xmlns:a16="http://schemas.microsoft.com/office/drawing/2014/main" id="{4C3D8BE7-6798-4576-B19D-444E266927B9}"/>
              </a:ext>
            </a:extLst>
          </p:cNvPr>
          <p:cNvSpPr>
            <a:spLocks noGrp="1" noChangeArrowheads="1"/>
          </p:cNvSpPr>
          <p:nvPr>
            <p:ph idx="1"/>
          </p:nvPr>
        </p:nvSpPr>
        <p:spPr/>
        <p:txBody>
          <a:bodyPr/>
          <a:lstStyle/>
          <a:p>
            <a:r>
              <a:rPr lang="it-IT" altLang="it-IT"/>
              <a:t>Etimologia e contesto storico</a:t>
            </a:r>
          </a:p>
          <a:p>
            <a:r>
              <a:rPr lang="it-IT" altLang="it-IT"/>
              <a:t>Sistema ed ambiente</a:t>
            </a:r>
          </a:p>
          <a:p>
            <a:r>
              <a:rPr lang="it-IT" altLang="it-IT"/>
              <a:t>Approccio macroscopico e microscopico</a:t>
            </a:r>
          </a:p>
          <a:p>
            <a:pPr lvl="1"/>
            <a:r>
              <a:rPr lang="it-IT" altLang="it-IT"/>
              <a:t>La termodinamica classica</a:t>
            </a:r>
          </a:p>
          <a:p>
            <a:pPr lvl="2"/>
            <a:r>
              <a:rPr lang="it-IT" altLang="it-IT"/>
              <a:t>Le proprietà di un sistema</a:t>
            </a:r>
          </a:p>
          <a:p>
            <a:pPr lvl="2"/>
            <a:r>
              <a:rPr lang="it-IT" altLang="it-IT"/>
              <a:t>Gli stati di equilibrio</a:t>
            </a:r>
          </a:p>
          <a:p>
            <a:pPr lvl="1"/>
            <a:r>
              <a:rPr lang="it-IT" altLang="it-IT"/>
              <a:t>La termodinamica statistica (cenni)</a:t>
            </a:r>
          </a:p>
          <a:p>
            <a:endParaRPr lang="it-IT" altLang="it-IT"/>
          </a:p>
        </p:txBody>
      </p:sp>
      <p:sp>
        <p:nvSpPr>
          <p:cNvPr id="9220" name="Segnaposto numero diapositiva 3">
            <a:extLst>
              <a:ext uri="{FF2B5EF4-FFF2-40B4-BE49-F238E27FC236}">
                <a16:creationId xmlns:a16="http://schemas.microsoft.com/office/drawing/2014/main" id="{C27DDCF4-8010-4002-A01F-A41F9CB881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77911B9-186E-4933-ADB7-FA65B662279E}" type="slidenum">
              <a:rPr lang="it-IT" altLang="it-IT" sz="1400" smtClean="0"/>
              <a:pPr>
                <a:spcBef>
                  <a:spcPct val="0"/>
                </a:spcBef>
                <a:buFontTx/>
                <a:buNone/>
              </a:pPr>
              <a:t>5</a:t>
            </a:fld>
            <a:endParaRPr lang="it-IT" altLang="it-IT"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magine 1">
            <a:extLst>
              <a:ext uri="{FF2B5EF4-FFF2-40B4-BE49-F238E27FC236}">
                <a16:creationId xmlns:a16="http://schemas.microsoft.com/office/drawing/2014/main" id="{29898DB4-CCB6-483F-A696-3AB72A9CB1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49275"/>
            <a:ext cx="4240212"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2">
            <a:extLst>
              <a:ext uri="{FF2B5EF4-FFF2-40B4-BE49-F238E27FC236}">
                <a16:creationId xmlns:a16="http://schemas.microsoft.com/office/drawing/2014/main" id="{19C7BA11-9729-49A4-8A0B-28FD8B2B4D6B}"/>
              </a:ext>
            </a:extLst>
          </p:cNvPr>
          <p:cNvSpPr txBox="1">
            <a:spLocks noChangeArrowheads="1"/>
          </p:cNvSpPr>
          <p:nvPr/>
        </p:nvSpPr>
        <p:spPr bwMode="auto">
          <a:xfrm>
            <a:off x="179388" y="6510338"/>
            <a:ext cx="6753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 Atkins, J. De Paula, Elementi di Chimica Fisica, quarta edizione italiana, Zanichelli editore 2018</a:t>
            </a:r>
          </a:p>
        </p:txBody>
      </p:sp>
      <p:sp>
        <p:nvSpPr>
          <p:cNvPr id="57348" name="CasellaDiTesto 1">
            <a:extLst>
              <a:ext uri="{FF2B5EF4-FFF2-40B4-BE49-F238E27FC236}">
                <a16:creationId xmlns:a16="http://schemas.microsoft.com/office/drawing/2014/main" id="{17EAA120-0DDE-42F3-A81A-2F2CC87705D6}"/>
              </a:ext>
            </a:extLst>
          </p:cNvPr>
          <p:cNvSpPr txBox="1">
            <a:spLocks noChangeArrowheads="1"/>
          </p:cNvSpPr>
          <p:nvPr/>
        </p:nvSpPr>
        <p:spPr bwMode="auto">
          <a:xfrm>
            <a:off x="5837238" y="1341438"/>
            <a:ext cx="2952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a:latin typeface="Tahoma" panose="020B0604030504040204" pitchFamily="34" charset="0"/>
              </a:rPr>
              <a:t>Abbiamo definito l’equilibrio termico, pareti isolanti e adiabatiche, processi adiabatici e temperatura senza bisogno di parlare del calore, che verrà definito con la prima legge della termodinamica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1">
            <a:extLst>
              <a:ext uri="{FF2B5EF4-FFF2-40B4-BE49-F238E27FC236}">
                <a16:creationId xmlns:a16="http://schemas.microsoft.com/office/drawing/2014/main" id="{50929869-6D73-410C-A358-041A4345A566}"/>
              </a:ext>
            </a:extLst>
          </p:cNvPr>
          <p:cNvSpPr>
            <a:spLocks noGrp="1" noChangeArrowheads="1"/>
          </p:cNvSpPr>
          <p:nvPr>
            <p:ph type="title"/>
          </p:nvPr>
        </p:nvSpPr>
        <p:spPr/>
        <p:txBody>
          <a:bodyPr/>
          <a:lstStyle/>
          <a:p>
            <a:r>
              <a:rPr lang="it-IT" altLang="it-IT"/>
              <a:t>Le leggi (principi) della termodinamica</a:t>
            </a:r>
          </a:p>
        </p:txBody>
      </p:sp>
      <p:sp>
        <p:nvSpPr>
          <p:cNvPr id="3" name="Segnaposto contenuto 2">
            <a:extLst>
              <a:ext uri="{FF2B5EF4-FFF2-40B4-BE49-F238E27FC236}">
                <a16:creationId xmlns:a16="http://schemas.microsoft.com/office/drawing/2014/main" id="{E4E303BD-59E5-4048-9D8C-FAADCD37EDBA}"/>
              </a:ext>
            </a:extLst>
          </p:cNvPr>
          <p:cNvSpPr>
            <a:spLocks noGrp="1"/>
          </p:cNvSpPr>
          <p:nvPr>
            <p:ph idx="1"/>
          </p:nvPr>
        </p:nvSpPr>
        <p:spPr>
          <a:xfrm>
            <a:off x="323850" y="1604963"/>
            <a:ext cx="8229600" cy="4525962"/>
          </a:xfrm>
        </p:spPr>
        <p:txBody>
          <a:bodyPr/>
          <a:lstStyle/>
          <a:p>
            <a:pPr>
              <a:defRPr/>
            </a:pPr>
            <a:r>
              <a:rPr lang="it-IT" dirty="0"/>
              <a:t>La legge zero</a:t>
            </a:r>
          </a:p>
          <a:p>
            <a:pPr lvl="1">
              <a:defRPr/>
            </a:pPr>
            <a:r>
              <a:rPr lang="it-IT" dirty="0">
                <a:solidFill>
                  <a:schemeClr val="bg1">
                    <a:lumMod val="50000"/>
                  </a:schemeClr>
                </a:solidFill>
              </a:rPr>
              <a:t>Concetto di temperatura</a:t>
            </a:r>
          </a:p>
          <a:p>
            <a:pPr lvl="1">
              <a:defRPr/>
            </a:pPr>
            <a:r>
              <a:rPr lang="it-IT" dirty="0">
                <a:solidFill>
                  <a:schemeClr val="bg1">
                    <a:lumMod val="50000"/>
                  </a:schemeClr>
                </a:solidFill>
              </a:rPr>
              <a:t>L’equilibrio termico: definizione</a:t>
            </a:r>
          </a:p>
          <a:p>
            <a:pPr lvl="1">
              <a:defRPr/>
            </a:pPr>
            <a:r>
              <a:rPr lang="it-IT" dirty="0">
                <a:solidFill>
                  <a:schemeClr val="bg1">
                    <a:lumMod val="50000"/>
                  </a:schemeClr>
                </a:solidFill>
              </a:rPr>
              <a:t>Definizione di pareti adiabatiche e diatermiche</a:t>
            </a:r>
          </a:p>
          <a:p>
            <a:pPr lvl="1">
              <a:defRPr/>
            </a:pPr>
            <a:r>
              <a:rPr lang="it-IT" dirty="0"/>
              <a:t>Misura della temperatura</a:t>
            </a:r>
          </a:p>
          <a:p>
            <a:pPr>
              <a:defRPr/>
            </a:pPr>
            <a:endParaRPr lang="it-IT" dirty="0">
              <a:solidFill>
                <a:schemeClr val="bg1">
                  <a:lumMod val="50000"/>
                </a:schemeClr>
              </a:solidFill>
            </a:endParaRPr>
          </a:p>
          <a:p>
            <a:pPr>
              <a:defRPr/>
            </a:pPr>
            <a:r>
              <a:rPr lang="it-IT" dirty="0">
                <a:solidFill>
                  <a:schemeClr val="bg1">
                    <a:lumMod val="50000"/>
                  </a:schemeClr>
                </a:solidFill>
              </a:rPr>
              <a:t>Interpretazione molecolare della temperatura </a:t>
            </a:r>
          </a:p>
          <a:p>
            <a:pPr>
              <a:defRPr/>
            </a:pPr>
            <a:endParaRPr lang="it-IT" dirty="0"/>
          </a:p>
        </p:txBody>
      </p:sp>
      <p:sp>
        <p:nvSpPr>
          <p:cNvPr id="58372" name="Segnaposto numero diapositiva 3">
            <a:extLst>
              <a:ext uri="{FF2B5EF4-FFF2-40B4-BE49-F238E27FC236}">
                <a16:creationId xmlns:a16="http://schemas.microsoft.com/office/drawing/2014/main" id="{4617D865-BE54-465B-922C-1686FB40B7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7A8F87-F2C4-4D63-8295-9810CDDDFBB0}" type="slidenum">
              <a:rPr lang="it-IT" altLang="it-IT" sz="1400" smtClean="0"/>
              <a:pPr>
                <a:spcBef>
                  <a:spcPct val="0"/>
                </a:spcBef>
                <a:buFontTx/>
                <a:buNone/>
              </a:pPr>
              <a:t>51</a:t>
            </a:fld>
            <a:endParaRPr lang="it-IT" altLang="it-IT"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numero diapositiva 1">
            <a:extLst>
              <a:ext uri="{FF2B5EF4-FFF2-40B4-BE49-F238E27FC236}">
                <a16:creationId xmlns:a16="http://schemas.microsoft.com/office/drawing/2014/main" id="{BFF17237-9A66-4F39-9EFC-F3394E14BA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3A4575-8951-4B4A-9B65-194EDE6E24BA}" type="slidenum">
              <a:rPr lang="it-IT" altLang="it-IT" sz="1400" smtClean="0"/>
              <a:pPr>
                <a:spcBef>
                  <a:spcPct val="0"/>
                </a:spcBef>
                <a:buFontTx/>
                <a:buNone/>
              </a:pPr>
              <a:t>52</a:t>
            </a:fld>
            <a:endParaRPr lang="it-IT" altLang="it-IT" sz="1400"/>
          </a:p>
        </p:txBody>
      </p:sp>
      <p:pic>
        <p:nvPicPr>
          <p:cNvPr id="59395" name="Immagine 3" descr="Immagine che contiene disegnando, orologio&#10;&#10;Descrizione generata automaticamente">
            <a:extLst>
              <a:ext uri="{FF2B5EF4-FFF2-40B4-BE49-F238E27FC236}">
                <a16:creationId xmlns:a16="http://schemas.microsoft.com/office/drawing/2014/main" id="{389E999C-9362-4929-BADD-BFC10A0FB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765175"/>
            <a:ext cx="5616575"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numero diapositiva 3">
            <a:extLst>
              <a:ext uri="{FF2B5EF4-FFF2-40B4-BE49-F238E27FC236}">
                <a16:creationId xmlns:a16="http://schemas.microsoft.com/office/drawing/2014/main" id="{09FEA707-8F92-4174-90CA-6DA6EC65AE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529C1C-D7BC-4528-A748-38F706EC7D82}" type="slidenum">
              <a:rPr lang="it-IT" altLang="it-IT" sz="2000" smtClean="0"/>
              <a:pPr>
                <a:spcBef>
                  <a:spcPct val="0"/>
                </a:spcBef>
                <a:buFontTx/>
                <a:buNone/>
              </a:pPr>
              <a:t>53</a:t>
            </a:fld>
            <a:endParaRPr lang="it-IT" altLang="it-IT" sz="2000"/>
          </a:p>
        </p:txBody>
      </p:sp>
      <p:sp>
        <p:nvSpPr>
          <p:cNvPr id="38915" name="Rectangle 2">
            <a:extLst>
              <a:ext uri="{FF2B5EF4-FFF2-40B4-BE49-F238E27FC236}">
                <a16:creationId xmlns:a16="http://schemas.microsoft.com/office/drawing/2014/main" id="{FFEEC8E6-D4C7-44C3-AB15-464ED232C397}"/>
              </a:ext>
            </a:extLst>
          </p:cNvPr>
          <p:cNvSpPr>
            <a:spLocks noChangeArrowheads="1"/>
          </p:cNvSpPr>
          <p:nvPr/>
        </p:nvSpPr>
        <p:spPr bwMode="auto">
          <a:xfrm>
            <a:off x="250825" y="44450"/>
            <a:ext cx="8686800" cy="40370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50000"/>
              </a:lnSpc>
              <a:spcBef>
                <a:spcPct val="0"/>
              </a:spcBef>
              <a:spcAft>
                <a:spcPct val="25000"/>
              </a:spcAft>
              <a:buFontTx/>
              <a:buNone/>
              <a:defRPr/>
            </a:pPr>
            <a:r>
              <a:rPr lang="it-IT" altLang="it-IT" sz="2000" u="sng" dirty="0">
                <a:solidFill>
                  <a:srgbClr val="0066FF"/>
                </a:solidFill>
                <a:latin typeface="+mj-lt"/>
                <a:cs typeface="Times New Roman" panose="02020603050405020304" pitchFamily="18" charset="0"/>
              </a:rPr>
              <a:t>MISURA DELLA TEMPERATURA</a:t>
            </a:r>
            <a:endParaRPr lang="it-IT" altLang="it-IT" sz="2000" dirty="0">
              <a:solidFill>
                <a:srgbClr val="0066FF"/>
              </a:solidFill>
              <a:latin typeface="+mj-lt"/>
              <a:cs typeface="Times New Roman" panose="02020603050405020304" pitchFamily="18" charset="0"/>
            </a:endParaRPr>
          </a:p>
          <a:p>
            <a:pPr algn="just" eaLnBrk="1" hangingPunct="1">
              <a:lnSpc>
                <a:spcPct val="150000"/>
              </a:lnSpc>
              <a:spcBef>
                <a:spcPct val="0"/>
              </a:spcBef>
              <a:spcAft>
                <a:spcPct val="25000"/>
              </a:spcAft>
              <a:buFontTx/>
              <a:buNone/>
              <a:defRPr/>
            </a:pPr>
            <a:r>
              <a:rPr lang="it-IT" altLang="it-IT" sz="2000" dirty="0">
                <a:latin typeface="+mj-lt"/>
                <a:cs typeface="Times New Roman" panose="02020603050405020304" pitchFamily="18" charset="0"/>
              </a:rPr>
              <a:t>Verifica sperimentale per stabilire se due corpi hanno o no la stessa temperatura.</a:t>
            </a:r>
          </a:p>
          <a:p>
            <a:pPr algn="just" eaLnBrk="1" hangingPunct="1">
              <a:lnSpc>
                <a:spcPct val="150000"/>
              </a:lnSpc>
              <a:spcBef>
                <a:spcPct val="0"/>
              </a:spcBef>
              <a:spcAft>
                <a:spcPct val="25000"/>
              </a:spcAft>
              <a:buFontTx/>
              <a:buNone/>
              <a:defRPr/>
            </a:pPr>
            <a:r>
              <a:rPr lang="it-IT" altLang="it-IT" sz="2000" dirty="0">
                <a:latin typeface="+mj-lt"/>
                <a:cs typeface="Times New Roman" panose="02020603050405020304" pitchFamily="18" charset="0"/>
              </a:rPr>
              <a:t>Si ricorre allo </a:t>
            </a:r>
            <a:r>
              <a:rPr lang="it-IT" altLang="it-IT" sz="2000" dirty="0">
                <a:solidFill>
                  <a:srgbClr val="00CC00"/>
                </a:solidFill>
                <a:latin typeface="+mj-lt"/>
                <a:cs typeface="Times New Roman" panose="02020603050405020304" pitchFamily="18" charset="0"/>
              </a:rPr>
              <a:t>zeresimo principio</a:t>
            </a:r>
            <a:r>
              <a:rPr lang="it-IT" altLang="it-IT" sz="2000" dirty="0">
                <a:latin typeface="+mj-lt"/>
                <a:cs typeface="Times New Roman" panose="02020603050405020304" pitchFamily="18" charset="0"/>
              </a:rPr>
              <a:t>: </a:t>
            </a:r>
          </a:p>
          <a:p>
            <a:pPr algn="just" eaLnBrk="1" hangingPunct="1">
              <a:lnSpc>
                <a:spcPct val="150000"/>
              </a:lnSpc>
              <a:spcBef>
                <a:spcPct val="0"/>
              </a:spcBef>
              <a:spcAft>
                <a:spcPct val="25000"/>
              </a:spcAft>
              <a:buFontTx/>
              <a:buNone/>
              <a:defRPr/>
            </a:pPr>
            <a:r>
              <a:rPr lang="it-IT" altLang="it-IT" sz="2000" dirty="0">
                <a:latin typeface="+mj-lt"/>
                <a:cs typeface="Times New Roman" panose="02020603050405020304" pitchFamily="18" charset="0"/>
              </a:rPr>
              <a:t>prendo un terzo sistema di dimensioni trascurabili rispetto ai precedenti e circondato da pareti conduttrici (</a:t>
            </a:r>
            <a:r>
              <a:rPr lang="it-IT" altLang="it-IT" sz="2000" dirty="0">
                <a:solidFill>
                  <a:schemeClr val="hlink"/>
                </a:solidFill>
                <a:latin typeface="+mj-lt"/>
                <a:cs typeface="Times New Roman" panose="02020603050405020304" pitchFamily="18" charset="0"/>
              </a:rPr>
              <a:t>termoscopio</a:t>
            </a:r>
            <a:r>
              <a:rPr lang="it-IT" altLang="it-IT" sz="2000" dirty="0">
                <a:latin typeface="+mj-lt"/>
                <a:cs typeface="Times New Roman" panose="02020603050405020304" pitchFamily="18" charset="0"/>
              </a:rPr>
              <a:t>) </a:t>
            </a:r>
          </a:p>
          <a:p>
            <a:pPr algn="just" eaLnBrk="1" hangingPunct="1">
              <a:lnSpc>
                <a:spcPct val="150000"/>
              </a:lnSpc>
              <a:spcBef>
                <a:spcPct val="0"/>
              </a:spcBef>
              <a:spcAft>
                <a:spcPct val="25000"/>
              </a:spcAft>
              <a:buFontTx/>
              <a:buNone/>
              <a:defRPr/>
            </a:pPr>
            <a:r>
              <a:rPr lang="it-IT" altLang="it-IT" sz="2000" dirty="0">
                <a:latin typeface="+mj-lt"/>
                <a:cs typeface="Times New Roman" panose="02020603050405020304" pitchFamily="18" charset="0"/>
              </a:rPr>
              <a:t>lo pongo in </a:t>
            </a:r>
            <a:r>
              <a:rPr lang="it-IT" altLang="it-IT" sz="2000" u="sng" dirty="0">
                <a:latin typeface="+mj-lt"/>
                <a:cs typeface="Times New Roman" panose="02020603050405020304" pitchFamily="18" charset="0"/>
              </a:rPr>
              <a:t>contatto termico</a:t>
            </a:r>
            <a:r>
              <a:rPr lang="it-IT" altLang="it-IT" sz="2000" dirty="0">
                <a:latin typeface="+mj-lt"/>
                <a:cs typeface="Times New Roman" panose="02020603050405020304" pitchFamily="18" charset="0"/>
              </a:rPr>
              <a:t> alternativamente con entrambi i sistemi, sino ad equilibrio raggiunto.</a:t>
            </a:r>
            <a:endParaRPr lang="it-IT" altLang="it-IT" sz="2000" dirty="0">
              <a:latin typeface="+mj-lt"/>
            </a:endParaRPr>
          </a:p>
        </p:txBody>
      </p:sp>
      <p:sp>
        <p:nvSpPr>
          <p:cNvPr id="38916" name="Rectangle 4">
            <a:extLst>
              <a:ext uri="{FF2B5EF4-FFF2-40B4-BE49-F238E27FC236}">
                <a16:creationId xmlns:a16="http://schemas.microsoft.com/office/drawing/2014/main" id="{729993C1-33F6-4A5F-A4F7-C2BA7DE4C237}"/>
              </a:ext>
            </a:extLst>
          </p:cNvPr>
          <p:cNvSpPr>
            <a:spLocks noChangeArrowheads="1"/>
          </p:cNvSpPr>
          <p:nvPr/>
        </p:nvSpPr>
        <p:spPr bwMode="auto">
          <a:xfrm>
            <a:off x="250825" y="4090988"/>
            <a:ext cx="8797925" cy="24098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000">
                <a:latin typeface="+mj-lt"/>
                <a:cs typeface="Times New Roman" panose="02020603050405020304" pitchFamily="18" charset="0"/>
              </a:rPr>
              <a:t>stati finali di equilibrio identici =  stessa temperatura</a:t>
            </a:r>
          </a:p>
          <a:p>
            <a:pPr algn="just" eaLnBrk="1" hangingPunct="1">
              <a:lnSpc>
                <a:spcPct val="125000"/>
              </a:lnSpc>
              <a:spcBef>
                <a:spcPct val="0"/>
              </a:spcBef>
              <a:spcAft>
                <a:spcPct val="25000"/>
              </a:spcAft>
              <a:buFontTx/>
              <a:buNone/>
              <a:defRPr/>
            </a:pPr>
            <a:r>
              <a:rPr lang="it-IT" altLang="it-IT" sz="2000">
                <a:latin typeface="+mj-lt"/>
                <a:cs typeface="Times New Roman" panose="02020603050405020304" pitchFamily="18" charset="0"/>
              </a:rPr>
              <a:t>stati finali diversi  =   </a:t>
            </a:r>
            <a:r>
              <a:rPr lang="it-IT" altLang="it-IT" sz="2000">
                <a:latin typeface="+mj-lt"/>
              </a:rPr>
              <a:t>temperatura </a:t>
            </a:r>
            <a:r>
              <a:rPr lang="it-IT" altLang="it-IT" sz="2000">
                <a:latin typeface="+mj-lt"/>
                <a:cs typeface="Times New Roman" panose="02020603050405020304" pitchFamily="18" charset="0"/>
              </a:rPr>
              <a:t>diversa.</a:t>
            </a:r>
          </a:p>
          <a:p>
            <a:pPr algn="just">
              <a:lnSpc>
                <a:spcPct val="125000"/>
              </a:lnSpc>
              <a:spcBef>
                <a:spcPct val="40000"/>
              </a:spcBef>
              <a:spcAft>
                <a:spcPct val="25000"/>
              </a:spcAft>
              <a:buFontTx/>
              <a:buNone/>
              <a:defRPr/>
            </a:pPr>
            <a:r>
              <a:rPr lang="it-IT" altLang="it-IT" sz="2000" u="sng">
                <a:solidFill>
                  <a:schemeClr val="hlink"/>
                </a:solidFill>
                <a:latin typeface="+mj-lt"/>
                <a:cs typeface="Times New Roman" panose="02020603050405020304" pitchFamily="18" charset="0"/>
              </a:rPr>
              <a:t>Misura della temperatura</a:t>
            </a:r>
            <a:endParaRPr lang="it-IT" altLang="it-IT" sz="2000">
              <a:solidFill>
                <a:schemeClr val="hlink"/>
              </a:solidFill>
              <a:latin typeface="+mj-lt"/>
              <a:cs typeface="Times New Roman" panose="02020603050405020304" pitchFamily="18" charset="0"/>
            </a:endParaRPr>
          </a:p>
          <a:p>
            <a:pPr algn="just">
              <a:lnSpc>
                <a:spcPct val="125000"/>
              </a:lnSpc>
              <a:spcBef>
                <a:spcPct val="0"/>
              </a:spcBef>
              <a:spcAft>
                <a:spcPct val="25000"/>
              </a:spcAft>
              <a:buFontTx/>
              <a:buNone/>
              <a:defRPr/>
            </a:pPr>
            <a:r>
              <a:rPr lang="it-IT" altLang="it-IT" sz="2000">
                <a:latin typeface="+mj-lt"/>
                <a:cs typeface="Times New Roman" panose="02020603050405020304" pitchFamily="18" charset="0"/>
              </a:rPr>
              <a:t>Definizione di una “</a:t>
            </a:r>
            <a:r>
              <a:rPr lang="it-IT" altLang="it-IT" sz="2000" u="sng">
                <a:solidFill>
                  <a:srgbClr val="0066FF"/>
                </a:solidFill>
                <a:latin typeface="+mj-lt"/>
                <a:cs typeface="Times New Roman" panose="02020603050405020304" pitchFamily="18" charset="0"/>
              </a:rPr>
              <a:t>SCALA DI TEMPERATURA</a:t>
            </a:r>
            <a:r>
              <a:rPr lang="it-IT" altLang="it-IT" sz="2000">
                <a:latin typeface="+mj-lt"/>
                <a:cs typeface="Times New Roman" panose="02020603050405020304" pitchFamily="18" charset="0"/>
              </a:rPr>
              <a:t>” </a:t>
            </a:r>
          </a:p>
          <a:p>
            <a:pPr algn="just">
              <a:lnSpc>
                <a:spcPct val="125000"/>
              </a:lnSpc>
              <a:spcBef>
                <a:spcPct val="0"/>
              </a:spcBef>
              <a:spcAft>
                <a:spcPct val="25000"/>
              </a:spcAft>
              <a:buFontTx/>
              <a:buNone/>
              <a:defRPr/>
            </a:pPr>
            <a:r>
              <a:rPr lang="it-IT" altLang="it-IT" sz="2000">
                <a:latin typeface="+mj-lt"/>
                <a:cs typeface="Times New Roman" panose="02020603050405020304" pitchFamily="18" charset="0"/>
              </a:rPr>
              <a:t>da termoscopio a</a:t>
            </a:r>
            <a:r>
              <a:rPr lang="it-IT" altLang="it-IT" sz="2000">
                <a:solidFill>
                  <a:srgbClr val="FF3300"/>
                </a:solidFill>
                <a:latin typeface="+mj-lt"/>
                <a:cs typeface="Times New Roman" panose="02020603050405020304" pitchFamily="18" charset="0"/>
              </a:rPr>
              <a:t> TERMOMETRO</a:t>
            </a:r>
            <a:endParaRPr lang="it-IT" altLang="it-IT" sz="2000">
              <a:latin typeface="+mj-lt"/>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numero diapositiva 3">
            <a:extLst>
              <a:ext uri="{FF2B5EF4-FFF2-40B4-BE49-F238E27FC236}">
                <a16:creationId xmlns:a16="http://schemas.microsoft.com/office/drawing/2014/main" id="{8DAF196A-F74E-4034-8C38-3DB311CB31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CAF598-D03A-43F9-B373-72F59ED99A40}" type="slidenum">
              <a:rPr lang="it-IT" altLang="it-IT" sz="2000" smtClean="0"/>
              <a:pPr>
                <a:spcBef>
                  <a:spcPct val="0"/>
                </a:spcBef>
                <a:buFontTx/>
                <a:buNone/>
              </a:pPr>
              <a:t>54</a:t>
            </a:fld>
            <a:endParaRPr lang="it-IT" altLang="it-IT" sz="2000"/>
          </a:p>
        </p:txBody>
      </p:sp>
      <p:sp>
        <p:nvSpPr>
          <p:cNvPr id="62467" name="Rectangle 3">
            <a:extLst>
              <a:ext uri="{FF2B5EF4-FFF2-40B4-BE49-F238E27FC236}">
                <a16:creationId xmlns:a16="http://schemas.microsoft.com/office/drawing/2014/main" id="{A6BB06B6-1A0F-4B47-A5EA-5E432619CAFE}"/>
              </a:ext>
            </a:extLst>
          </p:cNvPr>
          <p:cNvSpPr>
            <a:spLocks noChangeArrowheads="1"/>
          </p:cNvSpPr>
          <p:nvPr/>
        </p:nvSpPr>
        <p:spPr bwMode="auto">
          <a:xfrm>
            <a:off x="323850" y="333375"/>
            <a:ext cx="8502650" cy="14779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5000"/>
              </a:lnSpc>
              <a:spcBef>
                <a:spcPct val="0"/>
              </a:spcBef>
              <a:spcAft>
                <a:spcPct val="25000"/>
              </a:spcAft>
              <a:buFontTx/>
              <a:buNone/>
              <a:defRPr/>
            </a:pPr>
            <a:r>
              <a:rPr lang="it-IT" altLang="it-IT" sz="2400" dirty="0">
                <a:latin typeface="+mj-lt"/>
                <a:cs typeface="Times New Roman" panose="02020603050405020304" pitchFamily="18" charset="0"/>
              </a:rPr>
              <a:t>valutazione </a:t>
            </a:r>
            <a:r>
              <a:rPr lang="it-IT" altLang="it-IT" sz="2400" dirty="0">
                <a:solidFill>
                  <a:schemeClr val="hlink"/>
                </a:solidFill>
                <a:latin typeface="+mj-lt"/>
                <a:cs typeface="Times New Roman" panose="02020603050405020304" pitchFamily="18" charset="0"/>
              </a:rPr>
              <a:t>qualitativa e in termini relativi</a:t>
            </a:r>
            <a:r>
              <a:rPr lang="it-IT" altLang="it-IT" sz="2400" dirty="0">
                <a:latin typeface="+mj-lt"/>
                <a:cs typeface="Times New Roman" panose="02020603050405020304" pitchFamily="18" charset="0"/>
              </a:rPr>
              <a:t> (corpo più caldo o meno caldo di un altro) attraverso una proprietà dei materiali, misurabile, che varia regolarmente con la temperatura</a:t>
            </a:r>
          </a:p>
        </p:txBody>
      </p:sp>
      <p:sp>
        <p:nvSpPr>
          <p:cNvPr id="62468" name="Rectangle 44">
            <a:extLst>
              <a:ext uri="{FF2B5EF4-FFF2-40B4-BE49-F238E27FC236}">
                <a16:creationId xmlns:a16="http://schemas.microsoft.com/office/drawing/2014/main" id="{665EB507-F683-4DAD-B857-0E884245E1F0}"/>
              </a:ext>
            </a:extLst>
          </p:cNvPr>
          <p:cNvSpPr>
            <a:spLocks noChangeArrowheads="1"/>
          </p:cNvSpPr>
          <p:nvPr/>
        </p:nvSpPr>
        <p:spPr bwMode="auto">
          <a:xfrm>
            <a:off x="341313" y="1851025"/>
            <a:ext cx="8210550" cy="26765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400" dirty="0">
                <a:latin typeface="+mj-lt"/>
              </a:rPr>
              <a:t>Valutazione quantitativa della temperatura:  </a:t>
            </a:r>
            <a:r>
              <a:rPr lang="it-IT" altLang="it-IT" sz="2400" u="sng" dirty="0">
                <a:solidFill>
                  <a:srgbClr val="0066FF"/>
                </a:solidFill>
                <a:latin typeface="+mj-lt"/>
              </a:rPr>
              <a:t>dilatazione termica</a:t>
            </a:r>
            <a:r>
              <a:rPr lang="it-IT" altLang="it-IT" sz="2400" dirty="0">
                <a:latin typeface="+mj-lt"/>
              </a:rPr>
              <a:t> </a:t>
            </a:r>
          </a:p>
          <a:p>
            <a:pPr algn="just" eaLnBrk="1" hangingPunct="1">
              <a:lnSpc>
                <a:spcPct val="125000"/>
              </a:lnSpc>
              <a:spcBef>
                <a:spcPct val="0"/>
              </a:spcBef>
              <a:spcAft>
                <a:spcPct val="25000"/>
              </a:spcAft>
              <a:defRPr/>
            </a:pPr>
            <a:r>
              <a:rPr lang="it-IT" altLang="it-IT" sz="2400" dirty="0">
                <a:latin typeface="+mj-lt"/>
              </a:rPr>
              <a:t> variazione di volume molto piccole (liquidi e solidi)</a:t>
            </a:r>
          </a:p>
          <a:p>
            <a:pPr algn="just" eaLnBrk="1" hangingPunct="1">
              <a:lnSpc>
                <a:spcPct val="125000"/>
              </a:lnSpc>
              <a:spcBef>
                <a:spcPct val="0"/>
              </a:spcBef>
              <a:spcAft>
                <a:spcPct val="25000"/>
              </a:spcAft>
              <a:defRPr/>
            </a:pPr>
            <a:r>
              <a:rPr lang="it-IT" altLang="it-IT" sz="2400" dirty="0">
                <a:latin typeface="+mj-lt"/>
              </a:rPr>
              <a:t> sufficienti a costruire termometri accurati</a:t>
            </a:r>
          </a:p>
          <a:p>
            <a:pPr algn="just" eaLnBrk="1" hangingPunct="1">
              <a:lnSpc>
                <a:spcPct val="125000"/>
              </a:lnSpc>
              <a:spcBef>
                <a:spcPct val="0"/>
              </a:spcBef>
              <a:spcAft>
                <a:spcPct val="25000"/>
              </a:spcAft>
              <a:defRPr/>
            </a:pPr>
            <a:r>
              <a:rPr lang="it-IT" altLang="it-IT" sz="2400" dirty="0">
                <a:latin typeface="+mj-lt"/>
              </a:rPr>
              <a:t> sensibilità fino a 1/100 di grado</a:t>
            </a:r>
          </a:p>
        </p:txBody>
      </p:sp>
      <p:sp>
        <p:nvSpPr>
          <p:cNvPr id="62469" name="Rectangle 45">
            <a:extLst>
              <a:ext uri="{FF2B5EF4-FFF2-40B4-BE49-F238E27FC236}">
                <a16:creationId xmlns:a16="http://schemas.microsoft.com/office/drawing/2014/main" id="{F6841266-35BB-4E0C-97C1-B4A6C8875258}"/>
              </a:ext>
            </a:extLst>
          </p:cNvPr>
          <p:cNvSpPr>
            <a:spLocks noChangeArrowheads="1"/>
          </p:cNvSpPr>
          <p:nvPr/>
        </p:nvSpPr>
        <p:spPr bwMode="auto">
          <a:xfrm>
            <a:off x="323850" y="4797425"/>
            <a:ext cx="8642350" cy="15240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400" dirty="0">
                <a:solidFill>
                  <a:srgbClr val="008000"/>
                </a:solidFill>
                <a:latin typeface="+mj-lt"/>
              </a:rPr>
              <a:t>MERCURIO</a:t>
            </a:r>
            <a:r>
              <a:rPr lang="it-IT" altLang="it-IT" sz="2400" dirty="0">
                <a:latin typeface="+mj-lt"/>
              </a:rPr>
              <a:t> in un bulbo di vetro che termina in un capillare. </a:t>
            </a:r>
          </a:p>
          <a:p>
            <a:pPr algn="just" eaLnBrk="1" hangingPunct="1">
              <a:lnSpc>
                <a:spcPct val="125000"/>
              </a:lnSpc>
              <a:spcBef>
                <a:spcPct val="0"/>
              </a:spcBef>
              <a:spcAft>
                <a:spcPct val="25000"/>
              </a:spcAft>
              <a:buFontTx/>
              <a:buNone/>
              <a:defRPr/>
            </a:pPr>
            <a:r>
              <a:rPr lang="it-IT" altLang="it-IT" sz="2400" dirty="0">
                <a:latin typeface="+mj-lt"/>
              </a:rPr>
              <a:t>A piccole variazioni del volume del liquido nel bulbo, corrispondono sensibili variazioni di livello nel capillare.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numero diapositiva 3">
            <a:extLst>
              <a:ext uri="{FF2B5EF4-FFF2-40B4-BE49-F238E27FC236}">
                <a16:creationId xmlns:a16="http://schemas.microsoft.com/office/drawing/2014/main" id="{1DE474BF-657B-4EE1-98B6-BD219B46B8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F4BED5-8110-4F10-AF99-4CFFB71BDEE9}" type="slidenum">
              <a:rPr lang="it-IT" altLang="it-IT" sz="1400" smtClean="0"/>
              <a:pPr>
                <a:spcBef>
                  <a:spcPct val="0"/>
                </a:spcBef>
                <a:buFontTx/>
                <a:buNone/>
              </a:pPr>
              <a:t>55</a:t>
            </a:fld>
            <a:endParaRPr lang="it-IT" altLang="it-IT" sz="1400"/>
          </a:p>
        </p:txBody>
      </p:sp>
      <p:sp>
        <p:nvSpPr>
          <p:cNvPr id="30722" name="Rectangle 2">
            <a:extLst>
              <a:ext uri="{FF2B5EF4-FFF2-40B4-BE49-F238E27FC236}">
                <a16:creationId xmlns:a16="http://schemas.microsoft.com/office/drawing/2014/main" id="{176B2D91-F114-4FFA-B355-D567A66B68B8}"/>
              </a:ext>
            </a:extLst>
          </p:cNvPr>
          <p:cNvSpPr>
            <a:spLocks noChangeArrowheads="1"/>
          </p:cNvSpPr>
          <p:nvPr/>
        </p:nvSpPr>
        <p:spPr bwMode="auto">
          <a:xfrm>
            <a:off x="395288" y="981075"/>
            <a:ext cx="8416925" cy="4386263"/>
          </a:xfrm>
          <a:prstGeom prst="rect">
            <a:avLst/>
          </a:prstGeom>
          <a:noFill/>
          <a:ln w="9525">
            <a:noFill/>
            <a:miter lim="800000"/>
            <a:headEnd/>
            <a:tailEnd/>
          </a:ln>
          <a:effectLst/>
        </p:spPr>
        <p:txBody>
          <a:bodyPr>
            <a:spAutoFit/>
          </a:bodyPr>
          <a:lstStyle/>
          <a:p>
            <a:pPr algn="just" eaLnBrk="1" hangingPunct="1">
              <a:lnSpc>
                <a:spcPct val="125000"/>
              </a:lnSpc>
              <a:spcAft>
                <a:spcPct val="25000"/>
              </a:spcAft>
              <a:defRPr/>
            </a:pPr>
            <a:r>
              <a:rPr lang="it-IT" sz="2400" dirty="0">
                <a:latin typeface="+mj-lt"/>
                <a:cs typeface="Times New Roman" pitchFamily="18" charset="0"/>
              </a:rPr>
              <a:t>Costruire una scala delle temperature </a:t>
            </a:r>
          </a:p>
          <a:p>
            <a:pPr algn="just" eaLnBrk="1" hangingPunct="1">
              <a:lnSpc>
                <a:spcPct val="125000"/>
              </a:lnSpc>
              <a:spcAft>
                <a:spcPct val="25000"/>
              </a:spcAft>
              <a:defRPr/>
            </a:pPr>
            <a:r>
              <a:rPr lang="it-IT" sz="2400" dirty="0">
                <a:solidFill>
                  <a:srgbClr val="FF6600"/>
                </a:solidFill>
                <a:latin typeface="+mj-lt"/>
                <a:cs typeface="Times New Roman" pitchFamily="18" charset="0"/>
              </a:rPr>
              <a:t>stabilire dei riferimenti</a:t>
            </a:r>
            <a:endParaRPr lang="it-IT" sz="2400" dirty="0">
              <a:latin typeface="+mj-lt"/>
              <a:cs typeface="Times New Roman" pitchFamily="18" charset="0"/>
            </a:endParaRPr>
          </a:p>
          <a:p>
            <a:pPr algn="just" eaLnBrk="1" hangingPunct="1">
              <a:lnSpc>
                <a:spcPct val="125000"/>
              </a:lnSpc>
              <a:spcAft>
                <a:spcPct val="25000"/>
              </a:spcAft>
              <a:defRPr/>
            </a:pPr>
            <a:endParaRPr lang="it-IT" sz="2400" dirty="0">
              <a:latin typeface="+mj-lt"/>
              <a:cs typeface="Times New Roman" pitchFamily="18" charset="0"/>
            </a:endParaRPr>
          </a:p>
          <a:p>
            <a:pPr algn="just" eaLnBrk="1" hangingPunct="1">
              <a:lnSpc>
                <a:spcPct val="125000"/>
              </a:lnSpc>
              <a:spcAft>
                <a:spcPct val="25000"/>
              </a:spcAft>
              <a:defRPr/>
            </a:pPr>
            <a:r>
              <a:rPr lang="it-IT" sz="2400" u="sng" dirty="0">
                <a:solidFill>
                  <a:srgbClr val="FF0000"/>
                </a:solidFill>
                <a:effectLst>
                  <a:outerShdw blurRad="38100" dist="38100" dir="2700000" algn="tl">
                    <a:srgbClr val="C0C0C0"/>
                  </a:outerShdw>
                </a:effectLst>
                <a:latin typeface="+mj-lt"/>
                <a:cs typeface="Times New Roman" pitchFamily="18" charset="0"/>
              </a:rPr>
              <a:t>SCALA CELSIUS</a:t>
            </a:r>
            <a:endParaRPr lang="it-IT" sz="2400" dirty="0">
              <a:latin typeface="+mj-lt"/>
              <a:cs typeface="Times New Roman" pitchFamily="18" charset="0"/>
            </a:endParaRPr>
          </a:p>
          <a:p>
            <a:pPr algn="just" eaLnBrk="1" hangingPunct="1">
              <a:lnSpc>
                <a:spcPct val="125000"/>
              </a:lnSpc>
              <a:spcAft>
                <a:spcPct val="25000"/>
              </a:spcAft>
              <a:defRPr/>
            </a:pPr>
            <a:r>
              <a:rPr lang="it-IT" sz="2400" dirty="0">
                <a:latin typeface="+mj-lt"/>
                <a:cs typeface="Times New Roman" pitchFamily="18" charset="0"/>
              </a:rPr>
              <a:t>riferimenti </a:t>
            </a:r>
          </a:p>
          <a:p>
            <a:pPr algn="just" eaLnBrk="1" hangingPunct="1">
              <a:lnSpc>
                <a:spcPct val="125000"/>
              </a:lnSpc>
              <a:spcAft>
                <a:spcPct val="25000"/>
              </a:spcAft>
              <a:defRPr/>
            </a:pPr>
            <a:r>
              <a:rPr lang="it-IT" sz="2400" dirty="0">
                <a:solidFill>
                  <a:srgbClr val="3399FF"/>
                </a:solidFill>
                <a:latin typeface="+mj-lt"/>
                <a:cs typeface="Times New Roman" pitchFamily="18" charset="0"/>
              </a:rPr>
              <a:t>PUNTO DI FUSIONE DEL GHIACCIO</a:t>
            </a:r>
            <a:r>
              <a:rPr lang="it-IT" sz="2400" dirty="0">
                <a:latin typeface="+mj-lt"/>
                <a:cs typeface="Times New Roman" pitchFamily="18" charset="0"/>
              </a:rPr>
              <a:t> </a:t>
            </a:r>
            <a:r>
              <a:rPr lang="it-IT" sz="2400" dirty="0">
                <a:solidFill>
                  <a:srgbClr val="3399FF"/>
                </a:solidFill>
                <a:latin typeface="+mj-lt"/>
                <a:cs typeface="Times New Roman" pitchFamily="18" charset="0"/>
              </a:rPr>
              <a:t>0°C</a:t>
            </a:r>
            <a:r>
              <a:rPr lang="it-IT" sz="2400" dirty="0">
                <a:latin typeface="+mj-lt"/>
                <a:cs typeface="Times New Roman" pitchFamily="18" charset="0"/>
              </a:rPr>
              <a:t>,</a:t>
            </a:r>
          </a:p>
          <a:p>
            <a:pPr algn="just" eaLnBrk="1" hangingPunct="1">
              <a:lnSpc>
                <a:spcPct val="125000"/>
              </a:lnSpc>
              <a:spcAft>
                <a:spcPct val="25000"/>
              </a:spcAft>
              <a:defRPr/>
            </a:pPr>
            <a:r>
              <a:rPr lang="it-IT" sz="2400" dirty="0">
                <a:solidFill>
                  <a:srgbClr val="008000"/>
                </a:solidFill>
                <a:latin typeface="+mj-lt"/>
                <a:cs typeface="Times New Roman" pitchFamily="18" charset="0"/>
              </a:rPr>
              <a:t>PUNTO DI EBOLLIZIONE DELL’ACQUA</a:t>
            </a:r>
            <a:r>
              <a:rPr lang="it-IT" sz="2400" dirty="0">
                <a:latin typeface="+mj-lt"/>
                <a:cs typeface="Times New Roman" pitchFamily="18" charset="0"/>
              </a:rPr>
              <a:t>, </a:t>
            </a:r>
            <a:r>
              <a:rPr lang="it-IT" sz="2400" dirty="0">
                <a:solidFill>
                  <a:srgbClr val="008000"/>
                </a:solidFill>
                <a:latin typeface="+mj-lt"/>
                <a:cs typeface="Times New Roman" pitchFamily="18" charset="0"/>
              </a:rPr>
              <a:t>100 °C</a:t>
            </a:r>
            <a:r>
              <a:rPr lang="it-IT" sz="2400" dirty="0">
                <a:latin typeface="+mj-lt"/>
                <a:cs typeface="Times New Roman" pitchFamily="18" charset="0"/>
              </a:rPr>
              <a:t> </a:t>
            </a:r>
          </a:p>
          <a:p>
            <a:pPr algn="just" eaLnBrk="1" hangingPunct="1">
              <a:lnSpc>
                <a:spcPct val="125000"/>
              </a:lnSpc>
              <a:spcAft>
                <a:spcPct val="25000"/>
              </a:spcAft>
              <a:defRPr/>
            </a:pPr>
            <a:r>
              <a:rPr lang="it-IT" sz="2400" dirty="0">
                <a:latin typeface="+mj-lt"/>
                <a:cs typeface="Times New Roman" pitchFamily="18" charset="0"/>
              </a:rPr>
              <a:t>(alla pressione di 1 atm).</a:t>
            </a:r>
            <a:endParaRPr lang="it-IT" sz="2400" dirty="0">
              <a:solidFill>
                <a:schemeClr val="accent1"/>
              </a:solidFill>
              <a:latin typeface="+mj-lt"/>
              <a:cs typeface="Times New Roman" pitchFamily="18" charset="0"/>
            </a:endParaRPr>
          </a:p>
        </p:txBody>
      </p:sp>
      <p:sp>
        <p:nvSpPr>
          <p:cNvPr id="63492" name="Text Box 40">
            <a:extLst>
              <a:ext uri="{FF2B5EF4-FFF2-40B4-BE49-F238E27FC236}">
                <a16:creationId xmlns:a16="http://schemas.microsoft.com/office/drawing/2014/main" id="{346C7CC3-BBD9-4F66-8837-6B4ABC26D523}"/>
              </a:ext>
            </a:extLst>
          </p:cNvPr>
          <p:cNvSpPr txBox="1">
            <a:spLocks noChangeArrowheads="1"/>
          </p:cNvSpPr>
          <p:nvPr/>
        </p:nvSpPr>
        <p:spPr bwMode="auto">
          <a:xfrm>
            <a:off x="7213600" y="2743200"/>
            <a:ext cx="914400" cy="4619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US" altLang="it-IT" sz="2400">
              <a:latin typeface="+mj-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numero diapositiva 3">
            <a:extLst>
              <a:ext uri="{FF2B5EF4-FFF2-40B4-BE49-F238E27FC236}">
                <a16:creationId xmlns:a16="http://schemas.microsoft.com/office/drawing/2014/main" id="{07936F92-A1F8-4486-99CD-70AD799D22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84BAD8-8CA8-46E3-877B-5CC05D18245D}" type="slidenum">
              <a:rPr lang="it-IT" altLang="it-IT" sz="1400" smtClean="0"/>
              <a:pPr>
                <a:spcBef>
                  <a:spcPct val="0"/>
                </a:spcBef>
                <a:buFontTx/>
                <a:buNone/>
              </a:pPr>
              <a:t>56</a:t>
            </a:fld>
            <a:endParaRPr lang="it-IT" altLang="it-IT" sz="1400"/>
          </a:p>
        </p:txBody>
      </p:sp>
      <p:sp>
        <p:nvSpPr>
          <p:cNvPr id="63491" name="Text Box 119">
            <a:extLst>
              <a:ext uri="{FF2B5EF4-FFF2-40B4-BE49-F238E27FC236}">
                <a16:creationId xmlns:a16="http://schemas.microsoft.com/office/drawing/2014/main" id="{FD0222F7-D8E1-4C6D-9565-9F4380A22968}"/>
              </a:ext>
            </a:extLst>
          </p:cNvPr>
          <p:cNvSpPr txBox="1">
            <a:spLocks noChangeArrowheads="1"/>
          </p:cNvSpPr>
          <p:nvPr/>
        </p:nvSpPr>
        <p:spPr bwMode="auto">
          <a:xfrm>
            <a:off x="211138" y="58975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1800"/>
          </a:p>
        </p:txBody>
      </p:sp>
      <p:grpSp>
        <p:nvGrpSpPr>
          <p:cNvPr id="63492" name="Group 77">
            <a:extLst>
              <a:ext uri="{FF2B5EF4-FFF2-40B4-BE49-F238E27FC236}">
                <a16:creationId xmlns:a16="http://schemas.microsoft.com/office/drawing/2014/main" id="{6222343B-31C0-469A-8035-434D07D8B8F1}"/>
              </a:ext>
            </a:extLst>
          </p:cNvPr>
          <p:cNvGrpSpPr>
            <a:grpSpLocks/>
          </p:cNvGrpSpPr>
          <p:nvPr/>
        </p:nvGrpSpPr>
        <p:grpSpPr bwMode="auto">
          <a:xfrm>
            <a:off x="4387850" y="496888"/>
            <a:ext cx="4416425" cy="3983037"/>
            <a:chOff x="2925" y="1431"/>
            <a:chExt cx="2324" cy="1917"/>
          </a:xfrm>
        </p:grpSpPr>
        <p:grpSp>
          <p:nvGrpSpPr>
            <p:cNvPr id="63496" name="Group 78">
              <a:extLst>
                <a:ext uri="{FF2B5EF4-FFF2-40B4-BE49-F238E27FC236}">
                  <a16:creationId xmlns:a16="http://schemas.microsoft.com/office/drawing/2014/main" id="{E8B4ACC2-7509-4F20-8767-11998541366A}"/>
                </a:ext>
              </a:extLst>
            </p:cNvPr>
            <p:cNvGrpSpPr>
              <a:grpSpLocks/>
            </p:cNvGrpSpPr>
            <p:nvPr/>
          </p:nvGrpSpPr>
          <p:grpSpPr bwMode="auto">
            <a:xfrm>
              <a:off x="3776" y="1656"/>
              <a:ext cx="896" cy="1692"/>
              <a:chOff x="6048" y="4320"/>
              <a:chExt cx="1440" cy="4320"/>
            </a:xfrm>
          </p:grpSpPr>
          <p:sp>
            <p:nvSpPr>
              <p:cNvPr id="63504" name="Rectangle 79">
                <a:extLst>
                  <a:ext uri="{FF2B5EF4-FFF2-40B4-BE49-F238E27FC236}">
                    <a16:creationId xmlns:a16="http://schemas.microsoft.com/office/drawing/2014/main" id="{E67E0582-8035-49CC-BD4A-29E017AC55DA}"/>
                  </a:ext>
                </a:extLst>
              </p:cNvPr>
              <p:cNvSpPr>
                <a:spLocks noChangeArrowheads="1"/>
              </p:cNvSpPr>
              <p:nvPr/>
            </p:nvSpPr>
            <p:spPr bwMode="auto">
              <a:xfrm flipH="1">
                <a:off x="6768" y="4320"/>
                <a:ext cx="144" cy="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63505" name="AutoShape 80">
                <a:extLst>
                  <a:ext uri="{FF2B5EF4-FFF2-40B4-BE49-F238E27FC236}">
                    <a16:creationId xmlns:a16="http://schemas.microsoft.com/office/drawing/2014/main" id="{B11E6F72-4C77-4997-BA1E-11C3904FEB3F}"/>
                  </a:ext>
                </a:extLst>
              </p:cNvPr>
              <p:cNvSpPr>
                <a:spLocks noChangeArrowheads="1"/>
              </p:cNvSpPr>
              <p:nvPr/>
            </p:nvSpPr>
            <p:spPr bwMode="auto">
              <a:xfrm>
                <a:off x="6624" y="7920"/>
                <a:ext cx="432" cy="72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63506" name="Line 81">
                <a:extLst>
                  <a:ext uri="{FF2B5EF4-FFF2-40B4-BE49-F238E27FC236}">
                    <a16:creationId xmlns:a16="http://schemas.microsoft.com/office/drawing/2014/main" id="{7004039C-6275-4AA4-8C6A-0B5CC921EC45}"/>
                  </a:ext>
                </a:extLst>
              </p:cNvPr>
              <p:cNvSpPr>
                <a:spLocks noChangeShapeType="1"/>
              </p:cNvSpPr>
              <p:nvPr/>
            </p:nvSpPr>
            <p:spPr bwMode="auto">
              <a:xfrm>
                <a:off x="6768" y="7776"/>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07" name="Line 82">
                <a:extLst>
                  <a:ext uri="{FF2B5EF4-FFF2-40B4-BE49-F238E27FC236}">
                    <a16:creationId xmlns:a16="http://schemas.microsoft.com/office/drawing/2014/main" id="{DC325843-E7CF-46D8-89FD-62F8095E8A21}"/>
                  </a:ext>
                </a:extLst>
              </p:cNvPr>
              <p:cNvSpPr>
                <a:spLocks noChangeShapeType="1"/>
              </p:cNvSpPr>
              <p:nvPr/>
            </p:nvSpPr>
            <p:spPr bwMode="auto">
              <a:xfrm>
                <a:off x="6768" y="7632"/>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08" name="Line 83">
                <a:extLst>
                  <a:ext uri="{FF2B5EF4-FFF2-40B4-BE49-F238E27FC236}">
                    <a16:creationId xmlns:a16="http://schemas.microsoft.com/office/drawing/2014/main" id="{EE1C27E9-3FFB-49FE-B7CE-44F6C279ACC5}"/>
                  </a:ext>
                </a:extLst>
              </p:cNvPr>
              <p:cNvSpPr>
                <a:spLocks noChangeShapeType="1"/>
              </p:cNvSpPr>
              <p:nvPr/>
            </p:nvSpPr>
            <p:spPr bwMode="auto">
              <a:xfrm>
                <a:off x="6768" y="7488"/>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09" name="Line 84">
                <a:extLst>
                  <a:ext uri="{FF2B5EF4-FFF2-40B4-BE49-F238E27FC236}">
                    <a16:creationId xmlns:a16="http://schemas.microsoft.com/office/drawing/2014/main" id="{EA4DF8A3-D9D2-4B5A-B93C-04053DA17D90}"/>
                  </a:ext>
                </a:extLst>
              </p:cNvPr>
              <p:cNvSpPr>
                <a:spLocks noChangeShapeType="1"/>
              </p:cNvSpPr>
              <p:nvPr/>
            </p:nvSpPr>
            <p:spPr bwMode="auto">
              <a:xfrm>
                <a:off x="6768" y="7344"/>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10" name="Line 85">
                <a:extLst>
                  <a:ext uri="{FF2B5EF4-FFF2-40B4-BE49-F238E27FC236}">
                    <a16:creationId xmlns:a16="http://schemas.microsoft.com/office/drawing/2014/main" id="{11AAABB8-8B14-456D-8A70-C2D6362EE313}"/>
                  </a:ext>
                </a:extLst>
              </p:cNvPr>
              <p:cNvSpPr>
                <a:spLocks noChangeShapeType="1"/>
              </p:cNvSpPr>
              <p:nvPr/>
            </p:nvSpPr>
            <p:spPr bwMode="auto">
              <a:xfrm>
                <a:off x="6768" y="7200"/>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11" name="Line 86">
                <a:extLst>
                  <a:ext uri="{FF2B5EF4-FFF2-40B4-BE49-F238E27FC236}">
                    <a16:creationId xmlns:a16="http://schemas.microsoft.com/office/drawing/2014/main" id="{7B3B0BF5-58C9-4705-BF26-2BC52E5F170E}"/>
                  </a:ext>
                </a:extLst>
              </p:cNvPr>
              <p:cNvSpPr>
                <a:spLocks noChangeShapeType="1"/>
              </p:cNvSpPr>
              <p:nvPr/>
            </p:nvSpPr>
            <p:spPr bwMode="auto">
              <a:xfrm>
                <a:off x="6768" y="6912"/>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12" name="Line 87">
                <a:extLst>
                  <a:ext uri="{FF2B5EF4-FFF2-40B4-BE49-F238E27FC236}">
                    <a16:creationId xmlns:a16="http://schemas.microsoft.com/office/drawing/2014/main" id="{DED67040-ACD6-46C4-B233-F0693C78C454}"/>
                  </a:ext>
                </a:extLst>
              </p:cNvPr>
              <p:cNvSpPr>
                <a:spLocks noChangeShapeType="1"/>
              </p:cNvSpPr>
              <p:nvPr/>
            </p:nvSpPr>
            <p:spPr bwMode="auto">
              <a:xfrm>
                <a:off x="6768" y="6768"/>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13" name="Line 88">
                <a:extLst>
                  <a:ext uri="{FF2B5EF4-FFF2-40B4-BE49-F238E27FC236}">
                    <a16:creationId xmlns:a16="http://schemas.microsoft.com/office/drawing/2014/main" id="{34CC55B5-924F-4B75-9D4F-AC9F62A58B7C}"/>
                  </a:ext>
                </a:extLst>
              </p:cNvPr>
              <p:cNvSpPr>
                <a:spLocks noChangeShapeType="1"/>
              </p:cNvSpPr>
              <p:nvPr/>
            </p:nvSpPr>
            <p:spPr bwMode="auto">
              <a:xfrm>
                <a:off x="6768" y="6624"/>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14" name="Line 89">
                <a:extLst>
                  <a:ext uri="{FF2B5EF4-FFF2-40B4-BE49-F238E27FC236}">
                    <a16:creationId xmlns:a16="http://schemas.microsoft.com/office/drawing/2014/main" id="{EF918EE2-77C0-4947-A538-9717015312E6}"/>
                  </a:ext>
                </a:extLst>
              </p:cNvPr>
              <p:cNvSpPr>
                <a:spLocks noChangeShapeType="1"/>
              </p:cNvSpPr>
              <p:nvPr/>
            </p:nvSpPr>
            <p:spPr bwMode="auto">
              <a:xfrm>
                <a:off x="6768" y="6480"/>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15" name="Line 90">
                <a:extLst>
                  <a:ext uri="{FF2B5EF4-FFF2-40B4-BE49-F238E27FC236}">
                    <a16:creationId xmlns:a16="http://schemas.microsoft.com/office/drawing/2014/main" id="{D1C003D2-DC49-4ABE-8817-B95C79C01597}"/>
                  </a:ext>
                </a:extLst>
              </p:cNvPr>
              <p:cNvSpPr>
                <a:spLocks noChangeShapeType="1"/>
              </p:cNvSpPr>
              <p:nvPr/>
            </p:nvSpPr>
            <p:spPr bwMode="auto">
              <a:xfrm>
                <a:off x="6768" y="6336"/>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16" name="Line 91">
                <a:extLst>
                  <a:ext uri="{FF2B5EF4-FFF2-40B4-BE49-F238E27FC236}">
                    <a16:creationId xmlns:a16="http://schemas.microsoft.com/office/drawing/2014/main" id="{942A594D-4B3E-4E51-A62D-64074FFE831F}"/>
                  </a:ext>
                </a:extLst>
              </p:cNvPr>
              <p:cNvSpPr>
                <a:spLocks noChangeShapeType="1"/>
              </p:cNvSpPr>
              <p:nvPr/>
            </p:nvSpPr>
            <p:spPr bwMode="auto">
              <a:xfrm>
                <a:off x="6768" y="6192"/>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17" name="Line 92">
                <a:extLst>
                  <a:ext uri="{FF2B5EF4-FFF2-40B4-BE49-F238E27FC236}">
                    <a16:creationId xmlns:a16="http://schemas.microsoft.com/office/drawing/2014/main" id="{A64B1FAA-7023-4616-B63B-BDDA372763F9}"/>
                  </a:ext>
                </a:extLst>
              </p:cNvPr>
              <p:cNvSpPr>
                <a:spLocks noChangeShapeType="1"/>
              </p:cNvSpPr>
              <p:nvPr/>
            </p:nvSpPr>
            <p:spPr bwMode="auto">
              <a:xfrm>
                <a:off x="6768" y="6048"/>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18" name="Line 93">
                <a:extLst>
                  <a:ext uri="{FF2B5EF4-FFF2-40B4-BE49-F238E27FC236}">
                    <a16:creationId xmlns:a16="http://schemas.microsoft.com/office/drawing/2014/main" id="{4E7A38B0-4590-46B3-95BF-CF00DCDEC1E4}"/>
                  </a:ext>
                </a:extLst>
              </p:cNvPr>
              <p:cNvSpPr>
                <a:spLocks noChangeShapeType="1"/>
              </p:cNvSpPr>
              <p:nvPr/>
            </p:nvSpPr>
            <p:spPr bwMode="auto">
              <a:xfrm>
                <a:off x="6768" y="5904"/>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19" name="Line 94">
                <a:extLst>
                  <a:ext uri="{FF2B5EF4-FFF2-40B4-BE49-F238E27FC236}">
                    <a16:creationId xmlns:a16="http://schemas.microsoft.com/office/drawing/2014/main" id="{B2AFA511-484C-4FA7-8B8A-EEA4278E5D8D}"/>
                  </a:ext>
                </a:extLst>
              </p:cNvPr>
              <p:cNvSpPr>
                <a:spLocks noChangeShapeType="1"/>
              </p:cNvSpPr>
              <p:nvPr/>
            </p:nvSpPr>
            <p:spPr bwMode="auto">
              <a:xfrm>
                <a:off x="6768" y="5760"/>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20" name="Line 95">
                <a:extLst>
                  <a:ext uri="{FF2B5EF4-FFF2-40B4-BE49-F238E27FC236}">
                    <a16:creationId xmlns:a16="http://schemas.microsoft.com/office/drawing/2014/main" id="{25383BC5-0EFB-4801-81DC-8AE0E0B9369E}"/>
                  </a:ext>
                </a:extLst>
              </p:cNvPr>
              <p:cNvSpPr>
                <a:spLocks noChangeShapeType="1"/>
              </p:cNvSpPr>
              <p:nvPr/>
            </p:nvSpPr>
            <p:spPr bwMode="auto">
              <a:xfrm>
                <a:off x="6768" y="5616"/>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21" name="Line 96">
                <a:extLst>
                  <a:ext uri="{FF2B5EF4-FFF2-40B4-BE49-F238E27FC236}">
                    <a16:creationId xmlns:a16="http://schemas.microsoft.com/office/drawing/2014/main" id="{08540BA6-DDCA-44AF-ADF3-3336EA129DD5}"/>
                  </a:ext>
                </a:extLst>
              </p:cNvPr>
              <p:cNvSpPr>
                <a:spLocks noChangeShapeType="1"/>
              </p:cNvSpPr>
              <p:nvPr/>
            </p:nvSpPr>
            <p:spPr bwMode="auto">
              <a:xfrm>
                <a:off x="6768" y="5472"/>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22" name="Line 97">
                <a:extLst>
                  <a:ext uri="{FF2B5EF4-FFF2-40B4-BE49-F238E27FC236}">
                    <a16:creationId xmlns:a16="http://schemas.microsoft.com/office/drawing/2014/main" id="{1C11A883-136B-4793-9968-ACD218C28326}"/>
                  </a:ext>
                </a:extLst>
              </p:cNvPr>
              <p:cNvSpPr>
                <a:spLocks noChangeShapeType="1"/>
              </p:cNvSpPr>
              <p:nvPr/>
            </p:nvSpPr>
            <p:spPr bwMode="auto">
              <a:xfrm>
                <a:off x="6768" y="5328"/>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23" name="Line 98">
                <a:extLst>
                  <a:ext uri="{FF2B5EF4-FFF2-40B4-BE49-F238E27FC236}">
                    <a16:creationId xmlns:a16="http://schemas.microsoft.com/office/drawing/2014/main" id="{752CBC6C-0A1D-420E-B4A8-52C21FE70C8F}"/>
                  </a:ext>
                </a:extLst>
              </p:cNvPr>
              <p:cNvSpPr>
                <a:spLocks noChangeShapeType="1"/>
              </p:cNvSpPr>
              <p:nvPr/>
            </p:nvSpPr>
            <p:spPr bwMode="auto">
              <a:xfrm>
                <a:off x="6768" y="5184"/>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24" name="Line 99">
                <a:extLst>
                  <a:ext uri="{FF2B5EF4-FFF2-40B4-BE49-F238E27FC236}">
                    <a16:creationId xmlns:a16="http://schemas.microsoft.com/office/drawing/2014/main" id="{996D890E-3A91-40D8-B2D0-4C0AB0B5C71E}"/>
                  </a:ext>
                </a:extLst>
              </p:cNvPr>
              <p:cNvSpPr>
                <a:spLocks noChangeShapeType="1"/>
              </p:cNvSpPr>
              <p:nvPr/>
            </p:nvSpPr>
            <p:spPr bwMode="auto">
              <a:xfrm>
                <a:off x="6768" y="5040"/>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25" name="Line 100">
                <a:extLst>
                  <a:ext uri="{FF2B5EF4-FFF2-40B4-BE49-F238E27FC236}">
                    <a16:creationId xmlns:a16="http://schemas.microsoft.com/office/drawing/2014/main" id="{4709E2B8-4623-439D-9A9D-1AFE962911FD}"/>
                  </a:ext>
                </a:extLst>
              </p:cNvPr>
              <p:cNvSpPr>
                <a:spLocks noChangeShapeType="1"/>
              </p:cNvSpPr>
              <p:nvPr/>
            </p:nvSpPr>
            <p:spPr bwMode="auto">
              <a:xfrm>
                <a:off x="6768" y="4896"/>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26" name="Line 101">
                <a:extLst>
                  <a:ext uri="{FF2B5EF4-FFF2-40B4-BE49-F238E27FC236}">
                    <a16:creationId xmlns:a16="http://schemas.microsoft.com/office/drawing/2014/main" id="{FD370C65-6A7C-4E33-AF51-DD4BFB0142E2}"/>
                  </a:ext>
                </a:extLst>
              </p:cNvPr>
              <p:cNvSpPr>
                <a:spLocks noChangeShapeType="1"/>
              </p:cNvSpPr>
              <p:nvPr/>
            </p:nvSpPr>
            <p:spPr bwMode="auto">
              <a:xfrm>
                <a:off x="6768" y="4752"/>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27" name="Line 102">
                <a:extLst>
                  <a:ext uri="{FF2B5EF4-FFF2-40B4-BE49-F238E27FC236}">
                    <a16:creationId xmlns:a16="http://schemas.microsoft.com/office/drawing/2014/main" id="{AEAC9525-F3CB-4464-AA0D-7B1C5854D0C0}"/>
                  </a:ext>
                </a:extLst>
              </p:cNvPr>
              <p:cNvSpPr>
                <a:spLocks noChangeShapeType="1"/>
              </p:cNvSpPr>
              <p:nvPr/>
            </p:nvSpPr>
            <p:spPr bwMode="auto">
              <a:xfrm>
                <a:off x="6768" y="4464"/>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28" name="Line 103">
                <a:extLst>
                  <a:ext uri="{FF2B5EF4-FFF2-40B4-BE49-F238E27FC236}">
                    <a16:creationId xmlns:a16="http://schemas.microsoft.com/office/drawing/2014/main" id="{8841D4D9-6489-4160-9DFE-2FEA19E0F0AA}"/>
                  </a:ext>
                </a:extLst>
              </p:cNvPr>
              <p:cNvSpPr>
                <a:spLocks noChangeShapeType="1"/>
              </p:cNvSpPr>
              <p:nvPr/>
            </p:nvSpPr>
            <p:spPr bwMode="auto">
              <a:xfrm>
                <a:off x="6192" y="4608"/>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29" name="Line 104">
                <a:extLst>
                  <a:ext uri="{FF2B5EF4-FFF2-40B4-BE49-F238E27FC236}">
                    <a16:creationId xmlns:a16="http://schemas.microsoft.com/office/drawing/2014/main" id="{6BC48832-9092-4FF5-B6E3-E2A6A42F1632}"/>
                  </a:ext>
                </a:extLst>
              </p:cNvPr>
              <p:cNvSpPr>
                <a:spLocks noChangeShapeType="1"/>
              </p:cNvSpPr>
              <p:nvPr/>
            </p:nvSpPr>
            <p:spPr bwMode="auto">
              <a:xfrm>
                <a:off x="6912" y="4608"/>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30" name="Line 105">
                <a:extLst>
                  <a:ext uri="{FF2B5EF4-FFF2-40B4-BE49-F238E27FC236}">
                    <a16:creationId xmlns:a16="http://schemas.microsoft.com/office/drawing/2014/main" id="{E9F9958A-9420-43B7-B9B5-BF1801852E68}"/>
                  </a:ext>
                </a:extLst>
              </p:cNvPr>
              <p:cNvSpPr>
                <a:spLocks noChangeShapeType="1"/>
              </p:cNvSpPr>
              <p:nvPr/>
            </p:nvSpPr>
            <p:spPr bwMode="auto">
              <a:xfrm>
                <a:off x="6192" y="5760"/>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3531" name="Line 106">
                <a:extLst>
                  <a:ext uri="{FF2B5EF4-FFF2-40B4-BE49-F238E27FC236}">
                    <a16:creationId xmlns:a16="http://schemas.microsoft.com/office/drawing/2014/main" id="{C3F8708A-8C1A-466E-9608-7B5CDD0B9E61}"/>
                  </a:ext>
                </a:extLst>
              </p:cNvPr>
              <p:cNvSpPr>
                <a:spLocks noChangeShapeType="1"/>
              </p:cNvSpPr>
              <p:nvPr/>
            </p:nvSpPr>
            <p:spPr bwMode="auto">
              <a:xfrm flipH="1">
                <a:off x="6912" y="5760"/>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3532" name="Line 107">
                <a:extLst>
                  <a:ext uri="{FF2B5EF4-FFF2-40B4-BE49-F238E27FC236}">
                    <a16:creationId xmlns:a16="http://schemas.microsoft.com/office/drawing/2014/main" id="{F2A86C39-5885-4AD7-9188-454C0068DDAA}"/>
                  </a:ext>
                </a:extLst>
              </p:cNvPr>
              <p:cNvSpPr>
                <a:spLocks noChangeShapeType="1"/>
              </p:cNvSpPr>
              <p:nvPr/>
            </p:nvSpPr>
            <p:spPr bwMode="auto">
              <a:xfrm>
                <a:off x="6192" y="7056"/>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33" name="Line 108">
                <a:extLst>
                  <a:ext uri="{FF2B5EF4-FFF2-40B4-BE49-F238E27FC236}">
                    <a16:creationId xmlns:a16="http://schemas.microsoft.com/office/drawing/2014/main" id="{40FDDEB6-ABC3-4E67-9D09-47AECEBDB644}"/>
                  </a:ext>
                </a:extLst>
              </p:cNvPr>
              <p:cNvSpPr>
                <a:spLocks noChangeShapeType="1"/>
              </p:cNvSpPr>
              <p:nvPr/>
            </p:nvSpPr>
            <p:spPr bwMode="auto">
              <a:xfrm>
                <a:off x="6912" y="7056"/>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534" name="Line 109">
                <a:extLst>
                  <a:ext uri="{FF2B5EF4-FFF2-40B4-BE49-F238E27FC236}">
                    <a16:creationId xmlns:a16="http://schemas.microsoft.com/office/drawing/2014/main" id="{A8395A78-ADDF-4FB1-938B-C344ED01C7E0}"/>
                  </a:ext>
                </a:extLst>
              </p:cNvPr>
              <p:cNvSpPr>
                <a:spLocks noChangeShapeType="1"/>
              </p:cNvSpPr>
              <p:nvPr/>
            </p:nvSpPr>
            <p:spPr bwMode="auto">
              <a:xfrm>
                <a:off x="6048" y="8352"/>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63497" name="Text Box 110">
              <a:extLst>
                <a:ext uri="{FF2B5EF4-FFF2-40B4-BE49-F238E27FC236}">
                  <a16:creationId xmlns:a16="http://schemas.microsoft.com/office/drawing/2014/main" id="{B2A2CF13-32CB-400F-B63A-8EBC61E5F5C0}"/>
                </a:ext>
              </a:extLst>
            </p:cNvPr>
            <p:cNvSpPr txBox="1">
              <a:spLocks noChangeArrowheads="1"/>
            </p:cNvSpPr>
            <p:nvPr/>
          </p:nvSpPr>
          <p:spPr bwMode="auto">
            <a:xfrm>
              <a:off x="3232" y="1431"/>
              <a:ext cx="696" cy="3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i="1">
                  <a:latin typeface="Tahoma" panose="020B0604030504040204" pitchFamily="34" charset="0"/>
                </a:rPr>
                <a:t>acqua</a:t>
              </a:r>
            </a:p>
            <a:p>
              <a:pPr>
                <a:spcBef>
                  <a:spcPct val="0"/>
                </a:spcBef>
                <a:buFontTx/>
                <a:buNone/>
              </a:pPr>
              <a:r>
                <a:rPr lang="it-IT" altLang="it-IT" sz="1800" i="1">
                  <a:latin typeface="Tahoma" panose="020B0604030504040204" pitchFamily="34" charset="0"/>
                </a:rPr>
                <a:t>bollente</a:t>
              </a:r>
            </a:p>
          </p:txBody>
        </p:sp>
        <p:sp>
          <p:nvSpPr>
            <p:cNvPr id="63498" name="Text Box 111">
              <a:extLst>
                <a:ext uri="{FF2B5EF4-FFF2-40B4-BE49-F238E27FC236}">
                  <a16:creationId xmlns:a16="http://schemas.microsoft.com/office/drawing/2014/main" id="{B9F450C3-0B44-4E21-92C3-2EF24275C440}"/>
                </a:ext>
              </a:extLst>
            </p:cNvPr>
            <p:cNvSpPr txBox="1">
              <a:spLocks noChangeArrowheads="1"/>
            </p:cNvSpPr>
            <p:nvPr/>
          </p:nvSpPr>
          <p:spPr bwMode="auto">
            <a:xfrm>
              <a:off x="4634" y="1594"/>
              <a:ext cx="51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i="1">
                  <a:latin typeface="Tahoma" panose="020B0604030504040204" pitchFamily="34" charset="0"/>
                </a:rPr>
                <a:t>100°C</a:t>
              </a:r>
            </a:p>
          </p:txBody>
        </p:sp>
        <p:sp>
          <p:nvSpPr>
            <p:cNvPr id="63499" name="Text Box 112">
              <a:extLst>
                <a:ext uri="{FF2B5EF4-FFF2-40B4-BE49-F238E27FC236}">
                  <a16:creationId xmlns:a16="http://schemas.microsoft.com/office/drawing/2014/main" id="{EAF639C7-69FE-4BEB-AF71-B8A1F6A5A556}"/>
                </a:ext>
              </a:extLst>
            </p:cNvPr>
            <p:cNvSpPr txBox="1">
              <a:spLocks noChangeArrowheads="1"/>
            </p:cNvSpPr>
            <p:nvPr/>
          </p:nvSpPr>
          <p:spPr bwMode="auto">
            <a:xfrm>
              <a:off x="2925" y="2088"/>
              <a:ext cx="75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i="1">
                  <a:latin typeface="Tahoma" panose="020B0604030504040204" pitchFamily="34" charset="0"/>
                </a:rPr>
                <a:t>100 divisioni</a:t>
              </a:r>
            </a:p>
          </p:txBody>
        </p:sp>
        <p:sp>
          <p:nvSpPr>
            <p:cNvPr id="63500" name="Text Box 113">
              <a:extLst>
                <a:ext uri="{FF2B5EF4-FFF2-40B4-BE49-F238E27FC236}">
                  <a16:creationId xmlns:a16="http://schemas.microsoft.com/office/drawing/2014/main" id="{D326C367-7318-4531-9523-6CE227B056C1}"/>
                </a:ext>
              </a:extLst>
            </p:cNvPr>
            <p:cNvSpPr txBox="1">
              <a:spLocks noChangeArrowheads="1"/>
            </p:cNvSpPr>
            <p:nvPr/>
          </p:nvSpPr>
          <p:spPr bwMode="auto">
            <a:xfrm>
              <a:off x="4676" y="2080"/>
              <a:ext cx="573"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i="1">
                  <a:latin typeface="Tahoma" panose="020B0604030504040204" pitchFamily="34" charset="0"/>
                </a:rPr>
                <a:t>capillare </a:t>
              </a:r>
            </a:p>
          </p:txBody>
        </p:sp>
        <p:sp>
          <p:nvSpPr>
            <p:cNvPr id="63501" name="Text Box 114">
              <a:extLst>
                <a:ext uri="{FF2B5EF4-FFF2-40B4-BE49-F238E27FC236}">
                  <a16:creationId xmlns:a16="http://schemas.microsoft.com/office/drawing/2014/main" id="{AA947BCF-7B9B-4233-8275-A00F8F65E007}"/>
                </a:ext>
              </a:extLst>
            </p:cNvPr>
            <p:cNvSpPr txBox="1">
              <a:spLocks noChangeArrowheads="1"/>
            </p:cNvSpPr>
            <p:nvPr/>
          </p:nvSpPr>
          <p:spPr bwMode="auto">
            <a:xfrm>
              <a:off x="3174" y="2548"/>
              <a:ext cx="568"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i="1">
                  <a:latin typeface="Tahoma" panose="020B0604030504040204" pitchFamily="34" charset="0"/>
                </a:rPr>
                <a:t>ghiaccio </a:t>
              </a:r>
            </a:p>
            <a:p>
              <a:pPr eaLnBrk="1" hangingPunct="1">
                <a:spcBef>
                  <a:spcPct val="0"/>
                </a:spcBef>
                <a:buFontTx/>
                <a:buNone/>
              </a:pPr>
              <a:r>
                <a:rPr lang="it-IT" altLang="it-IT" sz="1800" i="1">
                  <a:latin typeface="Tahoma" panose="020B0604030504040204" pitchFamily="34" charset="0"/>
                </a:rPr>
                <a:t>fondente</a:t>
              </a:r>
            </a:p>
          </p:txBody>
        </p:sp>
        <p:sp>
          <p:nvSpPr>
            <p:cNvPr id="63502" name="Text Box 115">
              <a:extLst>
                <a:ext uri="{FF2B5EF4-FFF2-40B4-BE49-F238E27FC236}">
                  <a16:creationId xmlns:a16="http://schemas.microsoft.com/office/drawing/2014/main" id="{FE6E5D2A-17FE-4495-927C-3971E3AA649F}"/>
                </a:ext>
              </a:extLst>
            </p:cNvPr>
            <p:cNvSpPr txBox="1">
              <a:spLocks noChangeArrowheads="1"/>
            </p:cNvSpPr>
            <p:nvPr/>
          </p:nvSpPr>
          <p:spPr bwMode="auto">
            <a:xfrm>
              <a:off x="4727" y="2612"/>
              <a:ext cx="32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i="1">
                  <a:latin typeface="Tahoma" panose="020B0604030504040204" pitchFamily="34" charset="0"/>
                </a:rPr>
                <a:t>0 °C</a:t>
              </a:r>
            </a:p>
          </p:txBody>
        </p:sp>
        <p:sp>
          <p:nvSpPr>
            <p:cNvPr id="63503" name="Text Box 116">
              <a:extLst>
                <a:ext uri="{FF2B5EF4-FFF2-40B4-BE49-F238E27FC236}">
                  <a16:creationId xmlns:a16="http://schemas.microsoft.com/office/drawing/2014/main" id="{92EDF275-EA0D-4549-A925-D6E20FB4DA59}"/>
                </a:ext>
              </a:extLst>
            </p:cNvPr>
            <p:cNvSpPr txBox="1">
              <a:spLocks noChangeArrowheads="1"/>
            </p:cNvSpPr>
            <p:nvPr/>
          </p:nvSpPr>
          <p:spPr bwMode="auto">
            <a:xfrm>
              <a:off x="3310" y="3095"/>
              <a:ext cx="39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i="1">
                  <a:latin typeface="Tahoma" panose="020B0604030504040204" pitchFamily="34" charset="0"/>
                </a:rPr>
                <a:t>bulbo</a:t>
              </a:r>
            </a:p>
          </p:txBody>
        </p:sp>
      </p:grpSp>
      <p:sp>
        <p:nvSpPr>
          <p:cNvPr id="65541" name="Text Box 118">
            <a:extLst>
              <a:ext uri="{FF2B5EF4-FFF2-40B4-BE49-F238E27FC236}">
                <a16:creationId xmlns:a16="http://schemas.microsoft.com/office/drawing/2014/main" id="{7DF2FB20-0577-4966-8703-7E3C3848BC8A}"/>
              </a:ext>
            </a:extLst>
          </p:cNvPr>
          <p:cNvSpPr txBox="1">
            <a:spLocks noChangeArrowheads="1"/>
          </p:cNvSpPr>
          <p:nvPr/>
        </p:nvSpPr>
        <p:spPr bwMode="auto">
          <a:xfrm>
            <a:off x="617538" y="581025"/>
            <a:ext cx="3327400" cy="34163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2400" dirty="0">
                <a:latin typeface="+mj-lt"/>
              </a:rPr>
              <a:t>La lunghezza del capillare</a:t>
            </a:r>
          </a:p>
          <a:p>
            <a:pPr eaLnBrk="1" hangingPunct="1">
              <a:spcBef>
                <a:spcPct val="0"/>
              </a:spcBef>
              <a:buFontTx/>
              <a:buNone/>
              <a:defRPr/>
            </a:pPr>
            <a:r>
              <a:rPr lang="it-IT" altLang="it-IT" sz="2400" dirty="0">
                <a:latin typeface="+mj-lt"/>
              </a:rPr>
              <a:t>compresa fra i due punti di</a:t>
            </a:r>
          </a:p>
          <a:p>
            <a:pPr eaLnBrk="1" hangingPunct="1">
              <a:spcBef>
                <a:spcPct val="0"/>
              </a:spcBef>
              <a:buFontTx/>
              <a:buNone/>
              <a:defRPr/>
            </a:pPr>
            <a:r>
              <a:rPr lang="it-IT" altLang="it-IT" sz="2400" dirty="0">
                <a:latin typeface="+mj-lt"/>
              </a:rPr>
              <a:t>riferimento divisa in 100 parti.</a:t>
            </a:r>
          </a:p>
          <a:p>
            <a:pPr eaLnBrk="1" hangingPunct="1">
              <a:spcBef>
                <a:spcPct val="0"/>
              </a:spcBef>
              <a:buFontTx/>
              <a:buNone/>
              <a:defRPr/>
            </a:pPr>
            <a:r>
              <a:rPr lang="it-IT" altLang="it-IT" sz="2400" dirty="0">
                <a:latin typeface="+mj-lt"/>
              </a:rPr>
              <a:t>Ogni divisione corrisponde</a:t>
            </a:r>
          </a:p>
          <a:p>
            <a:pPr eaLnBrk="1" hangingPunct="1">
              <a:spcBef>
                <a:spcPct val="0"/>
              </a:spcBef>
              <a:buFontTx/>
              <a:buNone/>
              <a:defRPr/>
            </a:pPr>
            <a:r>
              <a:rPr lang="it-IT" altLang="it-IT" sz="2400" dirty="0">
                <a:latin typeface="+mj-lt"/>
              </a:rPr>
              <a:t>a 1 grado Celsius.</a:t>
            </a:r>
          </a:p>
        </p:txBody>
      </p:sp>
      <p:sp>
        <p:nvSpPr>
          <p:cNvPr id="65542" name="Text Box 120">
            <a:extLst>
              <a:ext uri="{FF2B5EF4-FFF2-40B4-BE49-F238E27FC236}">
                <a16:creationId xmlns:a16="http://schemas.microsoft.com/office/drawing/2014/main" id="{E6DCCAB9-1CF9-48FE-BEF1-B4199A4182D4}"/>
              </a:ext>
            </a:extLst>
          </p:cNvPr>
          <p:cNvSpPr txBox="1">
            <a:spLocks noChangeArrowheads="1"/>
          </p:cNvSpPr>
          <p:nvPr/>
        </p:nvSpPr>
        <p:spPr bwMode="auto">
          <a:xfrm>
            <a:off x="714375" y="5159375"/>
            <a:ext cx="7559675" cy="1016000"/>
          </a:xfrm>
          <a:prstGeom prst="rect">
            <a:avLst/>
          </a:prstGeom>
          <a:noFill/>
          <a:ln w="57150">
            <a:solidFill>
              <a:srgbClr val="00FF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it-IT" altLang="it-IT" sz="2400">
                <a:solidFill>
                  <a:srgbClr val="FF0000"/>
                </a:solidFill>
                <a:latin typeface="+mj-lt"/>
                <a:cs typeface="Times New Roman" panose="02020603050405020304" pitchFamily="18" charset="0"/>
              </a:rPr>
              <a:t>SCALA KELVIN O ASSOLUTA, K</a:t>
            </a:r>
            <a:r>
              <a:rPr lang="it-IT" altLang="it-IT" sz="2400">
                <a:latin typeface="+mj-lt"/>
                <a:cs typeface="Times New Roman" panose="02020603050405020304" pitchFamily="18" charset="0"/>
              </a:rPr>
              <a:t> di rilievo scientifico</a:t>
            </a:r>
          </a:p>
          <a:p>
            <a:pPr algn="just" eaLnBrk="1" hangingPunct="1">
              <a:spcBef>
                <a:spcPct val="50000"/>
              </a:spcBef>
              <a:buFontTx/>
              <a:buNone/>
              <a:defRPr/>
            </a:pPr>
            <a:r>
              <a:rPr lang="it-IT" altLang="it-IT" sz="2400">
                <a:latin typeface="+mj-lt"/>
                <a:cs typeface="Times New Roman" panose="02020603050405020304" pitchFamily="18" charset="0"/>
              </a:rPr>
              <a:t>Legata allo studio del comportamento dei gas.</a:t>
            </a:r>
            <a:endParaRPr lang="it-IT" altLang="it-IT" sz="2400">
              <a:latin typeface="+mj-lt"/>
            </a:endParaRPr>
          </a:p>
        </p:txBody>
      </p:sp>
      <p:sp>
        <p:nvSpPr>
          <p:cNvPr id="65543" name="Text Box 123">
            <a:extLst>
              <a:ext uri="{FF2B5EF4-FFF2-40B4-BE49-F238E27FC236}">
                <a16:creationId xmlns:a16="http://schemas.microsoft.com/office/drawing/2014/main" id="{360ACA73-7789-4161-8432-459CF0E856D4}"/>
              </a:ext>
            </a:extLst>
          </p:cNvPr>
          <p:cNvSpPr txBox="1">
            <a:spLocks noChangeArrowheads="1"/>
          </p:cNvSpPr>
          <p:nvPr/>
        </p:nvSpPr>
        <p:spPr bwMode="auto">
          <a:xfrm>
            <a:off x="881063" y="4283075"/>
            <a:ext cx="2973387" cy="4572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2400" dirty="0">
                <a:solidFill>
                  <a:srgbClr val="0066FF"/>
                </a:solidFill>
                <a:latin typeface="+mj-lt"/>
              </a:rPr>
              <a:t>Scala Fahrenheit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numero diapositiva 1">
            <a:extLst>
              <a:ext uri="{FF2B5EF4-FFF2-40B4-BE49-F238E27FC236}">
                <a16:creationId xmlns:a16="http://schemas.microsoft.com/office/drawing/2014/main" id="{692619E3-7C9F-4C1B-BCDD-1F9414C9499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F56D16E-8F02-4DE6-B2E2-FF892F83F0D2}" type="slidenum">
              <a:rPr lang="it-IT" altLang="it-IT" sz="1400" smtClean="0"/>
              <a:pPr>
                <a:spcBef>
                  <a:spcPct val="0"/>
                </a:spcBef>
                <a:buFontTx/>
                <a:buNone/>
              </a:pPr>
              <a:t>57</a:t>
            </a:fld>
            <a:endParaRPr lang="it-IT" altLang="it-IT" sz="1400"/>
          </a:p>
        </p:txBody>
      </p:sp>
      <p:pic>
        <p:nvPicPr>
          <p:cNvPr id="65539" name="Immagine 3">
            <a:extLst>
              <a:ext uri="{FF2B5EF4-FFF2-40B4-BE49-F238E27FC236}">
                <a16:creationId xmlns:a16="http://schemas.microsoft.com/office/drawing/2014/main" id="{DC094EE4-9CE0-4F3B-94A7-C70BBA9B1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663" y="404813"/>
            <a:ext cx="29241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CasellaDiTesto 4">
            <a:extLst>
              <a:ext uri="{FF2B5EF4-FFF2-40B4-BE49-F238E27FC236}">
                <a16:creationId xmlns:a16="http://schemas.microsoft.com/office/drawing/2014/main" id="{BBE75181-1EDD-4394-A6C2-0BA53CD076BE}"/>
              </a:ext>
            </a:extLst>
          </p:cNvPr>
          <p:cNvSpPr txBox="1">
            <a:spLocks noChangeArrowheads="1"/>
          </p:cNvSpPr>
          <p:nvPr/>
        </p:nvSpPr>
        <p:spPr bwMode="auto">
          <a:xfrm>
            <a:off x="4284663" y="692150"/>
            <a:ext cx="1481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a:latin typeface="Tahoma" panose="020B0604030504040204" pitchFamily="34" charset="0"/>
              </a:rPr>
              <a:t>Termocoppia</a:t>
            </a:r>
          </a:p>
        </p:txBody>
      </p:sp>
      <p:pic>
        <p:nvPicPr>
          <p:cNvPr id="65541" name="Immagine 6" descr="Immagine che contiene persona, tenendo, mano, dispositivo&#10;&#10;Descrizione generata automaticamente">
            <a:extLst>
              <a:ext uri="{FF2B5EF4-FFF2-40B4-BE49-F238E27FC236}">
                <a16:creationId xmlns:a16="http://schemas.microsoft.com/office/drawing/2014/main" id="{B8880DCF-B3B3-4E66-B51B-C886BCF3F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163" y="1628775"/>
            <a:ext cx="3068637"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CasellaDiTesto 8">
            <a:extLst>
              <a:ext uri="{FF2B5EF4-FFF2-40B4-BE49-F238E27FC236}">
                <a16:creationId xmlns:a16="http://schemas.microsoft.com/office/drawing/2014/main" id="{6B2735DD-DF41-444E-981F-FCFCC8E3C368}"/>
              </a:ext>
            </a:extLst>
          </p:cNvPr>
          <p:cNvSpPr txBox="1">
            <a:spLocks noChangeArrowheads="1"/>
          </p:cNvSpPr>
          <p:nvPr/>
        </p:nvSpPr>
        <p:spPr bwMode="auto">
          <a:xfrm>
            <a:off x="4716463" y="5045075"/>
            <a:ext cx="3068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a:latin typeface="Tahoma" panose="020B0604030504040204" pitchFamily="34" charset="0"/>
              </a:rPr>
              <a:t>Pirometro</a:t>
            </a:r>
          </a:p>
          <a:p>
            <a:pPr>
              <a:spcBef>
                <a:spcPct val="0"/>
              </a:spcBef>
              <a:buFontTx/>
              <a:buNone/>
            </a:pPr>
            <a:r>
              <a:rPr lang="it-IT" altLang="it-IT" sz="1800">
                <a:latin typeface="Tahoma" panose="020B0604030504040204" pitchFamily="34" charset="0"/>
              </a:rPr>
              <a:t>(termometro a irraggiamento, termometro a infrarossi)</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numero diapositiva 1">
            <a:extLst>
              <a:ext uri="{FF2B5EF4-FFF2-40B4-BE49-F238E27FC236}">
                <a16:creationId xmlns:a16="http://schemas.microsoft.com/office/drawing/2014/main" id="{A546B694-46E8-40BE-83BC-FCE3563497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DB90A9C-0C7C-4826-BCAF-2D6111F32EC2}" type="slidenum">
              <a:rPr lang="it-IT" altLang="it-IT" sz="1400" smtClean="0"/>
              <a:pPr>
                <a:spcBef>
                  <a:spcPct val="0"/>
                </a:spcBef>
                <a:buFontTx/>
                <a:buNone/>
              </a:pPr>
              <a:t>58</a:t>
            </a:fld>
            <a:endParaRPr lang="it-IT" altLang="it-IT" sz="1400"/>
          </a:p>
        </p:txBody>
      </p:sp>
      <p:sp>
        <p:nvSpPr>
          <p:cNvPr id="66563" name="CasellaDiTesto 2">
            <a:extLst>
              <a:ext uri="{FF2B5EF4-FFF2-40B4-BE49-F238E27FC236}">
                <a16:creationId xmlns:a16="http://schemas.microsoft.com/office/drawing/2014/main" id="{B2920DDE-596D-43A6-A687-2F127A53D074}"/>
              </a:ext>
            </a:extLst>
          </p:cNvPr>
          <p:cNvSpPr txBox="1">
            <a:spLocks noChangeArrowheads="1"/>
          </p:cNvSpPr>
          <p:nvPr/>
        </p:nvSpPr>
        <p:spPr bwMode="auto">
          <a:xfrm>
            <a:off x="684213" y="250825"/>
            <a:ext cx="7011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solidFill>
                  <a:srgbClr val="0066FF"/>
                </a:solidFill>
                <a:latin typeface="Tahoma" panose="020B0604030504040204" pitchFamily="34" charset="0"/>
              </a:rPr>
              <a:t>La temperatura: Interpretazione molecolare</a:t>
            </a:r>
            <a:endParaRPr lang="en-US" altLang="it-IT" sz="2400" b="1">
              <a:solidFill>
                <a:srgbClr val="0066FF"/>
              </a:solidFill>
              <a:latin typeface="Tahoma" panose="020B0604030504040204" pitchFamily="34" charset="0"/>
            </a:endParaRPr>
          </a:p>
        </p:txBody>
      </p:sp>
      <p:sp>
        <p:nvSpPr>
          <p:cNvPr id="66564" name="CasellaDiTesto 3">
            <a:extLst>
              <a:ext uri="{FF2B5EF4-FFF2-40B4-BE49-F238E27FC236}">
                <a16:creationId xmlns:a16="http://schemas.microsoft.com/office/drawing/2014/main" id="{1D9743C2-F466-4F67-AB7B-E00EADDE0CAF}"/>
              </a:ext>
            </a:extLst>
          </p:cNvPr>
          <p:cNvSpPr txBox="1">
            <a:spLocks noChangeArrowheads="1"/>
          </p:cNvSpPr>
          <p:nvPr/>
        </p:nvSpPr>
        <p:spPr bwMode="auto">
          <a:xfrm>
            <a:off x="468313" y="908050"/>
            <a:ext cx="76946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Char char="-"/>
            </a:pPr>
            <a:r>
              <a:rPr lang="it-IT" altLang="it-IT" sz="1800">
                <a:latin typeface="Tahoma" panose="020B0604030504040204" pitchFamily="34" charset="0"/>
              </a:rPr>
              <a:t> Quantizzazione dell’energia (</a:t>
            </a:r>
            <a:r>
              <a:rPr lang="it-IT" altLang="it-IT" sz="1800" u="sng">
                <a:latin typeface="Tahoma" panose="020B0604030504040204" pitchFamily="34" charset="0"/>
              </a:rPr>
              <a:t>meccanica quantistica</a:t>
            </a:r>
            <a:r>
              <a:rPr lang="it-IT" altLang="it-IT" sz="1800">
                <a:latin typeface="Tahoma" panose="020B0604030504040204" pitchFamily="34" charset="0"/>
              </a:rPr>
              <a:t>): l’energia di un atomo può assumere soltanto determinati valori</a:t>
            </a:r>
          </a:p>
          <a:p>
            <a:pPr algn="just" eaLnBrk="1" hangingPunct="1">
              <a:spcBef>
                <a:spcPct val="0"/>
              </a:spcBef>
              <a:buFontTx/>
              <a:buChar char="-"/>
            </a:pPr>
            <a:endParaRPr lang="it-IT" altLang="it-IT" sz="1800">
              <a:latin typeface="Tahoma" panose="020B0604030504040204" pitchFamily="34" charset="0"/>
            </a:endParaRPr>
          </a:p>
          <a:p>
            <a:pPr algn="just" eaLnBrk="1" hangingPunct="1">
              <a:spcBef>
                <a:spcPct val="0"/>
              </a:spcBef>
              <a:buFontTx/>
              <a:buChar char="-"/>
            </a:pPr>
            <a:r>
              <a:rPr lang="it-IT" altLang="it-IT" sz="1800">
                <a:latin typeface="Tahoma" panose="020B0604030504040204" pitchFamily="34" charset="0"/>
              </a:rPr>
              <a:t> Stato ad energia più bassa: STATO FONDAMENTALE</a:t>
            </a:r>
          </a:p>
          <a:p>
            <a:pPr algn="just" eaLnBrk="1" hangingPunct="1">
              <a:spcBef>
                <a:spcPct val="0"/>
              </a:spcBef>
              <a:buFontTx/>
              <a:buChar char="-"/>
            </a:pPr>
            <a:r>
              <a:rPr lang="it-IT" altLang="it-IT" sz="1800">
                <a:latin typeface="Tahoma" panose="020B0604030504040204" pitchFamily="34" charset="0"/>
              </a:rPr>
              <a:t> Stati ad energia superiore</a:t>
            </a:r>
          </a:p>
        </p:txBody>
      </p:sp>
      <p:pic>
        <p:nvPicPr>
          <p:cNvPr id="66565" name="Picture 2" descr="http://entropysite.oxy.edu/entropy_is_simple/fig2.png">
            <a:extLst>
              <a:ext uri="{FF2B5EF4-FFF2-40B4-BE49-F238E27FC236}">
                <a16:creationId xmlns:a16="http://schemas.microsoft.com/office/drawing/2014/main" id="{9021EB90-9BE5-4C62-8E8D-F7F8E1A1A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7904" b="27275"/>
          <a:stretch>
            <a:fillRect/>
          </a:stretch>
        </p:blipFill>
        <p:spPr bwMode="auto">
          <a:xfrm>
            <a:off x="468313" y="3078163"/>
            <a:ext cx="2590800"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CasellaDiTesto 6">
            <a:extLst>
              <a:ext uri="{FF2B5EF4-FFF2-40B4-BE49-F238E27FC236}">
                <a16:creationId xmlns:a16="http://schemas.microsoft.com/office/drawing/2014/main" id="{216846CA-DEDA-4D7F-A2EB-1FCAB35FC102}"/>
              </a:ext>
            </a:extLst>
          </p:cNvPr>
          <p:cNvSpPr txBox="1">
            <a:spLocks noChangeArrowheads="1"/>
          </p:cNvSpPr>
          <p:nvPr/>
        </p:nvSpPr>
        <p:spPr bwMode="auto">
          <a:xfrm>
            <a:off x="684213" y="2708275"/>
            <a:ext cx="3671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800">
                <a:latin typeface="Tahoma" panose="020B0604030504040204" pitchFamily="34" charset="0"/>
              </a:rPr>
              <a:t>Es. lancio di palline su mensole</a:t>
            </a:r>
            <a:endParaRPr lang="en-US" altLang="it-IT" sz="1800">
              <a:latin typeface="Tahoma" panose="020B0604030504040204" pitchFamily="34" charset="0"/>
            </a:endParaRPr>
          </a:p>
        </p:txBody>
      </p:sp>
      <p:sp>
        <p:nvSpPr>
          <p:cNvPr id="66567" name="CasellaDiTesto 7">
            <a:extLst>
              <a:ext uri="{FF2B5EF4-FFF2-40B4-BE49-F238E27FC236}">
                <a16:creationId xmlns:a16="http://schemas.microsoft.com/office/drawing/2014/main" id="{8C35149B-D6CB-40FD-AABE-4AC8BF4D0446}"/>
              </a:ext>
            </a:extLst>
          </p:cNvPr>
          <p:cNvSpPr txBox="1">
            <a:spLocks noChangeArrowheads="1"/>
          </p:cNvSpPr>
          <p:nvPr/>
        </p:nvSpPr>
        <p:spPr bwMode="auto">
          <a:xfrm>
            <a:off x="4418013" y="2386013"/>
            <a:ext cx="3744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Char char="-"/>
            </a:pPr>
            <a:endParaRPr lang="it-IT" altLang="it-IT" sz="1800">
              <a:latin typeface="Tahoma" panose="020B0604030504040204" pitchFamily="34" charset="0"/>
            </a:endParaRPr>
          </a:p>
          <a:p>
            <a:pPr algn="just" eaLnBrk="1" hangingPunct="1">
              <a:spcBef>
                <a:spcPct val="0"/>
              </a:spcBef>
              <a:buFontTx/>
              <a:buNone/>
            </a:pPr>
            <a:r>
              <a:rPr lang="it-IT" altLang="it-IT" sz="1800" b="1">
                <a:solidFill>
                  <a:srgbClr val="0066FF"/>
                </a:solidFill>
                <a:latin typeface="Tahoma" panose="020B0604030504040204" pitchFamily="34" charset="0"/>
              </a:rPr>
              <a:t>POPOLAZIONE DEGLI STATI: </a:t>
            </a:r>
            <a:r>
              <a:rPr lang="it-IT" altLang="it-IT" sz="1800">
                <a:latin typeface="Tahoma" panose="020B0604030504040204" pitchFamily="34" charset="0"/>
              </a:rPr>
              <a:t>diminuisce al crescere dell’energia (ad una certa temperatura)</a:t>
            </a:r>
            <a:endParaRPr lang="en-US" altLang="it-IT" sz="1800">
              <a:latin typeface="Tahoma" panose="020B0604030504040204" pitchFamily="34" charset="0"/>
            </a:endParaRPr>
          </a:p>
        </p:txBody>
      </p:sp>
      <p:graphicFrame>
        <p:nvGraphicFramePr>
          <p:cNvPr id="66568" name="Object 5">
            <a:extLst>
              <a:ext uri="{FF2B5EF4-FFF2-40B4-BE49-F238E27FC236}">
                <a16:creationId xmlns:a16="http://schemas.microsoft.com/office/drawing/2014/main" id="{D4A8CA1E-1361-4DB3-A074-838058929DA4}"/>
              </a:ext>
            </a:extLst>
          </p:cNvPr>
          <p:cNvGraphicFramePr>
            <a:graphicFrameLocks noChangeAspect="1"/>
          </p:cNvGraphicFramePr>
          <p:nvPr/>
        </p:nvGraphicFramePr>
        <p:xfrm>
          <a:off x="4310063" y="3586163"/>
          <a:ext cx="3506787" cy="1223962"/>
        </p:xfrm>
        <a:graphic>
          <a:graphicData uri="http://schemas.openxmlformats.org/presentationml/2006/ole">
            <mc:AlternateContent xmlns:mc="http://schemas.openxmlformats.org/markup-compatibility/2006">
              <mc:Choice xmlns:v="urn:schemas-microsoft-com:vml" Requires="v">
                <p:oleObj name="Equazione" r:id="rId4" imgW="736600" imgH="457200" progId="Equation.3">
                  <p:embed/>
                </p:oleObj>
              </mc:Choice>
              <mc:Fallback>
                <p:oleObj name="Equazione" r:id="rId4" imgW="736600" imgH="4572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063" y="3586163"/>
                        <a:ext cx="3506787" cy="122396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9" name="CasellaDiTesto 9">
            <a:extLst>
              <a:ext uri="{FF2B5EF4-FFF2-40B4-BE49-F238E27FC236}">
                <a16:creationId xmlns:a16="http://schemas.microsoft.com/office/drawing/2014/main" id="{49090D8E-2B1C-49EF-A58A-DBC92735754C}"/>
              </a:ext>
            </a:extLst>
          </p:cNvPr>
          <p:cNvSpPr txBox="1">
            <a:spLocks noChangeArrowheads="1"/>
          </p:cNvSpPr>
          <p:nvPr/>
        </p:nvSpPr>
        <p:spPr bwMode="auto">
          <a:xfrm>
            <a:off x="3908425" y="4921250"/>
            <a:ext cx="4679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solidFill>
                  <a:srgbClr val="FF0000"/>
                </a:solidFill>
                <a:latin typeface="Tahoma" panose="020B0604030504040204" pitchFamily="34" charset="0"/>
              </a:rPr>
              <a:t>Distribuzione di Boltzmann</a:t>
            </a:r>
          </a:p>
          <a:p>
            <a:pPr algn="ctr" eaLnBrk="1" hangingPunct="1">
              <a:spcBef>
                <a:spcPct val="0"/>
              </a:spcBef>
              <a:buFontTx/>
              <a:buNone/>
            </a:pPr>
            <a:endParaRPr lang="it-IT" altLang="it-IT" sz="2000" b="1">
              <a:solidFill>
                <a:srgbClr val="FF0000"/>
              </a:solidFill>
              <a:latin typeface="Tahoma" panose="020B0604030504040204" pitchFamily="34" charset="0"/>
            </a:endParaRPr>
          </a:p>
          <a:p>
            <a:pPr algn="ctr" eaLnBrk="1" hangingPunct="1">
              <a:spcBef>
                <a:spcPct val="0"/>
              </a:spcBef>
              <a:buFontTx/>
              <a:buNone/>
            </a:pPr>
            <a:r>
              <a:rPr lang="it-IT" altLang="it-IT" sz="2000">
                <a:latin typeface="Tahoma" panose="020B0604030504040204" pitchFamily="34" charset="0"/>
              </a:rPr>
              <a:t>n </a:t>
            </a:r>
            <a:r>
              <a:rPr lang="it-IT" altLang="it-IT" sz="2000" baseline="-25000">
                <a:latin typeface="Tahoma" panose="020B0604030504040204" pitchFamily="34" charset="0"/>
              </a:rPr>
              <a:t>sup </a:t>
            </a:r>
            <a:r>
              <a:rPr lang="it-IT" altLang="it-IT" sz="2000">
                <a:latin typeface="Tahoma" panose="020B0604030504040204" pitchFamily="34" charset="0"/>
              </a:rPr>
              <a:t>= popolazione livello alta energia</a:t>
            </a:r>
          </a:p>
          <a:p>
            <a:pPr algn="ctr" eaLnBrk="1" hangingPunct="1">
              <a:spcBef>
                <a:spcPct val="0"/>
              </a:spcBef>
              <a:buFontTx/>
              <a:buNone/>
            </a:pPr>
            <a:r>
              <a:rPr lang="it-IT" altLang="it-IT" sz="2000">
                <a:latin typeface="Tahoma" panose="020B0604030504040204" pitchFamily="34" charset="0"/>
              </a:rPr>
              <a:t>n </a:t>
            </a:r>
            <a:r>
              <a:rPr lang="it-IT" altLang="it-IT" sz="2000" baseline="-25000">
                <a:latin typeface="Tahoma" panose="020B0604030504040204" pitchFamily="34" charset="0"/>
              </a:rPr>
              <a:t>inf</a:t>
            </a:r>
            <a:r>
              <a:rPr lang="it-IT" altLang="it-IT" sz="2000">
                <a:latin typeface="Tahoma" panose="020B0604030504040204" pitchFamily="34" charset="0"/>
              </a:rPr>
              <a:t> = popolazione livello fondamentale</a:t>
            </a:r>
            <a:endParaRPr lang="en-US" altLang="it-IT" sz="2000">
              <a:latin typeface="Tahoma" panose="020B0604030504040204" pitchFamily="34" charset="0"/>
            </a:endParaRPr>
          </a:p>
        </p:txBody>
      </p:sp>
      <p:sp>
        <p:nvSpPr>
          <p:cNvPr id="66570" name="CasellaDiTesto 10">
            <a:extLst>
              <a:ext uri="{FF2B5EF4-FFF2-40B4-BE49-F238E27FC236}">
                <a16:creationId xmlns:a16="http://schemas.microsoft.com/office/drawing/2014/main" id="{9D2A0875-F0CF-4A7C-AB97-4B031192E1E4}"/>
              </a:ext>
            </a:extLst>
          </p:cNvPr>
          <p:cNvSpPr txBox="1">
            <a:spLocks noChangeArrowheads="1"/>
          </p:cNvSpPr>
          <p:nvPr/>
        </p:nvSpPr>
        <p:spPr bwMode="auto">
          <a:xfrm>
            <a:off x="163513" y="5921375"/>
            <a:ext cx="37449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Char char="-"/>
            </a:pPr>
            <a:endParaRPr lang="it-IT" altLang="it-IT" sz="1800">
              <a:latin typeface="Tahoma" panose="020B0604030504040204" pitchFamily="34" charset="0"/>
            </a:endParaRPr>
          </a:p>
          <a:p>
            <a:pPr algn="ctr" eaLnBrk="1" hangingPunct="1">
              <a:spcBef>
                <a:spcPct val="0"/>
              </a:spcBef>
              <a:buFontTx/>
              <a:buNone/>
            </a:pPr>
            <a:r>
              <a:rPr lang="it-IT" altLang="it-IT" sz="1800" b="1">
                <a:solidFill>
                  <a:srgbClr val="7030A0"/>
                </a:solidFill>
                <a:latin typeface="Tahoma" panose="020B0604030504040204" pitchFamily="34" charset="0"/>
              </a:rPr>
              <a:t>Equilibrio dinamico</a:t>
            </a:r>
            <a:endParaRPr lang="en-US" altLang="it-IT" sz="1800" b="1">
              <a:solidFill>
                <a:srgbClr val="7030A0"/>
              </a:solidFill>
              <a:latin typeface="Tahoma" panose="020B060403050404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numero diapositiva 1">
            <a:extLst>
              <a:ext uri="{FF2B5EF4-FFF2-40B4-BE49-F238E27FC236}">
                <a16:creationId xmlns:a16="http://schemas.microsoft.com/office/drawing/2014/main" id="{C58864BE-6796-44AC-9008-AA6BD6685B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80177FC-86DE-496F-A89D-ECF7BE948D09}" type="slidenum">
              <a:rPr lang="it-IT" altLang="it-IT" sz="1400" smtClean="0"/>
              <a:pPr>
                <a:spcBef>
                  <a:spcPct val="0"/>
                </a:spcBef>
                <a:buFontTx/>
                <a:buNone/>
              </a:pPr>
              <a:t>59</a:t>
            </a:fld>
            <a:endParaRPr lang="it-IT" altLang="it-IT" sz="1400"/>
          </a:p>
        </p:txBody>
      </p:sp>
      <p:graphicFrame>
        <p:nvGraphicFramePr>
          <p:cNvPr id="68611" name="Object 5">
            <a:extLst>
              <a:ext uri="{FF2B5EF4-FFF2-40B4-BE49-F238E27FC236}">
                <a16:creationId xmlns:a16="http://schemas.microsoft.com/office/drawing/2014/main" id="{1B772044-A3EE-4FD5-988F-BCBCF0796D19}"/>
              </a:ext>
            </a:extLst>
          </p:cNvPr>
          <p:cNvGraphicFramePr>
            <a:graphicFrameLocks noChangeAspect="1"/>
          </p:cNvGraphicFramePr>
          <p:nvPr/>
        </p:nvGraphicFramePr>
        <p:xfrm>
          <a:off x="533400" y="620713"/>
          <a:ext cx="3565525" cy="1223962"/>
        </p:xfrm>
        <a:graphic>
          <a:graphicData uri="http://schemas.openxmlformats.org/presentationml/2006/ole">
            <mc:AlternateContent xmlns:mc="http://schemas.openxmlformats.org/markup-compatibility/2006">
              <mc:Choice xmlns:v="urn:schemas-microsoft-com:vml" Requires="v">
                <p:oleObj name="Equazione" r:id="rId3" imgW="749300" imgH="457200" progId="Equation.3">
                  <p:embed/>
                </p:oleObj>
              </mc:Choice>
              <mc:Fallback>
                <p:oleObj name="Equazione" r:id="rId3" imgW="7493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20713"/>
                        <a:ext cx="3565525" cy="122396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12" name="CasellaDiTesto 9">
            <a:extLst>
              <a:ext uri="{FF2B5EF4-FFF2-40B4-BE49-F238E27FC236}">
                <a16:creationId xmlns:a16="http://schemas.microsoft.com/office/drawing/2014/main" id="{67AD2CD5-03DA-4A48-B301-127455B6B0CC}"/>
              </a:ext>
            </a:extLst>
          </p:cNvPr>
          <p:cNvSpPr txBox="1">
            <a:spLocks noChangeArrowheads="1"/>
          </p:cNvSpPr>
          <p:nvPr/>
        </p:nvSpPr>
        <p:spPr bwMode="auto">
          <a:xfrm>
            <a:off x="3948113" y="333375"/>
            <a:ext cx="473868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000" b="1">
                <a:solidFill>
                  <a:srgbClr val="FF0000"/>
                </a:solidFill>
                <a:latin typeface="Tahoma" panose="020B0604030504040204" pitchFamily="34" charset="0"/>
              </a:rPr>
              <a:t>Distribuzione di Boltzmann</a:t>
            </a:r>
          </a:p>
          <a:p>
            <a:pPr algn="ctr" eaLnBrk="1" hangingPunct="1">
              <a:spcBef>
                <a:spcPct val="0"/>
              </a:spcBef>
              <a:buFontTx/>
              <a:buNone/>
            </a:pPr>
            <a:endParaRPr lang="it-IT" altLang="it-IT" sz="2000" b="1">
              <a:solidFill>
                <a:srgbClr val="FF0000"/>
              </a:solidFill>
              <a:latin typeface="Tahoma" panose="020B0604030504040204" pitchFamily="34" charset="0"/>
            </a:endParaRPr>
          </a:p>
          <a:p>
            <a:pPr algn="just" eaLnBrk="1" hangingPunct="1">
              <a:spcBef>
                <a:spcPct val="0"/>
              </a:spcBef>
              <a:buFontTx/>
              <a:buNone/>
            </a:pPr>
            <a:r>
              <a:rPr lang="it-IT" altLang="it-IT" sz="1800">
                <a:latin typeface="Tahoma" panose="020B0604030504040204" pitchFamily="34" charset="0"/>
              </a:rPr>
              <a:t>La popolazione decresce in maniera </a:t>
            </a:r>
            <a:r>
              <a:rPr lang="it-IT" altLang="it-IT" sz="1800" u="sng">
                <a:solidFill>
                  <a:srgbClr val="C00000"/>
                </a:solidFill>
                <a:latin typeface="Tahoma" panose="020B0604030504040204" pitchFamily="34" charset="0"/>
              </a:rPr>
              <a:t>esponenziale</a:t>
            </a:r>
            <a:r>
              <a:rPr lang="it-IT" altLang="it-IT" sz="1800">
                <a:latin typeface="Tahoma" panose="020B0604030504040204" pitchFamily="34" charset="0"/>
              </a:rPr>
              <a:t> rispetto al valore di </a:t>
            </a:r>
            <a:r>
              <a:rPr lang="it-IT" altLang="it-IT" sz="1800">
                <a:latin typeface="Tahoma" panose="020B0604030504040204" pitchFamily="34" charset="0"/>
                <a:sym typeface="Symbol" panose="05050102010706020507" pitchFamily="18" charset="2"/>
              </a:rPr>
              <a:t></a:t>
            </a:r>
            <a:r>
              <a:rPr lang="it-IT" altLang="it-IT" sz="1800">
                <a:latin typeface="Tahoma" panose="020B0604030504040204" pitchFamily="34" charset="0"/>
              </a:rPr>
              <a:t>E</a:t>
            </a:r>
          </a:p>
          <a:p>
            <a:pPr algn="just" eaLnBrk="1" hangingPunct="1">
              <a:spcBef>
                <a:spcPct val="0"/>
              </a:spcBef>
              <a:buFontTx/>
              <a:buNone/>
            </a:pPr>
            <a:endParaRPr lang="it-IT" altLang="it-IT" sz="1800">
              <a:latin typeface="Tahoma" panose="020B0604030504040204" pitchFamily="34" charset="0"/>
            </a:endParaRPr>
          </a:p>
          <a:p>
            <a:pPr algn="just" eaLnBrk="1" hangingPunct="1">
              <a:spcBef>
                <a:spcPct val="0"/>
              </a:spcBef>
              <a:buFontTx/>
              <a:buNone/>
            </a:pPr>
            <a:r>
              <a:rPr lang="it-IT" altLang="it-IT" sz="1800">
                <a:latin typeface="Tahoma" panose="020B0604030504040204" pitchFamily="34" charset="0"/>
              </a:rPr>
              <a:t>All’aumentare di </a:t>
            </a:r>
            <a:r>
              <a:rPr lang="it-IT" altLang="it-IT" sz="1800">
                <a:latin typeface="Tahoma" panose="020B0604030504040204" pitchFamily="34" charset="0"/>
                <a:sym typeface="Symbol" panose="05050102010706020507" pitchFamily="18" charset="2"/>
              </a:rPr>
              <a:t> le molecole si riversano sui livelli più bassi</a:t>
            </a:r>
            <a:endParaRPr lang="it-IT" altLang="it-IT" sz="1800">
              <a:latin typeface="Tahoma" panose="020B0604030504040204" pitchFamily="34" charset="0"/>
            </a:endParaRPr>
          </a:p>
          <a:p>
            <a:pPr algn="ctr" eaLnBrk="1" hangingPunct="1">
              <a:spcBef>
                <a:spcPct val="0"/>
              </a:spcBef>
              <a:buFontTx/>
              <a:buNone/>
            </a:pPr>
            <a:endParaRPr lang="it-IT" altLang="it-IT" sz="2000">
              <a:latin typeface="Tahoma" panose="020B0604030504040204" pitchFamily="34" charset="0"/>
            </a:endParaRPr>
          </a:p>
        </p:txBody>
      </p:sp>
      <p:pic>
        <p:nvPicPr>
          <p:cNvPr id="68613" name="Picture 6" descr="http://staff.um.edu.mt/jgri1/teaching/che2372/notes/06_ST/01/F0_6.gif">
            <a:extLst>
              <a:ext uri="{FF2B5EF4-FFF2-40B4-BE49-F238E27FC236}">
                <a16:creationId xmlns:a16="http://schemas.microsoft.com/office/drawing/2014/main" id="{5F4CF7BE-5FB9-44CD-9C74-1462A0882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154238"/>
            <a:ext cx="2951162"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8614" name="Object 3">
            <a:extLst>
              <a:ext uri="{FF2B5EF4-FFF2-40B4-BE49-F238E27FC236}">
                <a16:creationId xmlns:a16="http://schemas.microsoft.com/office/drawing/2014/main" id="{2BCA19EF-2606-4C89-96E4-D3ED2232C6F8}"/>
              </a:ext>
            </a:extLst>
          </p:cNvPr>
          <p:cNvGraphicFramePr>
            <a:graphicFrameLocks noChangeAspect="1"/>
          </p:cNvGraphicFramePr>
          <p:nvPr/>
        </p:nvGraphicFramePr>
        <p:xfrm>
          <a:off x="5292725" y="2565400"/>
          <a:ext cx="2070100" cy="900113"/>
        </p:xfrm>
        <a:graphic>
          <a:graphicData uri="http://schemas.openxmlformats.org/presentationml/2006/ole">
            <mc:AlternateContent xmlns:mc="http://schemas.openxmlformats.org/markup-compatibility/2006">
              <mc:Choice xmlns:v="urn:schemas-microsoft-com:vml" Requires="v">
                <p:oleObj name="Equazione" r:id="rId6" imgW="507780" imgH="393529" progId="Equation.3">
                  <p:embed/>
                </p:oleObj>
              </mc:Choice>
              <mc:Fallback>
                <p:oleObj name="Equazione" r:id="rId6" imgW="507780" imgH="393529"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725" y="2565400"/>
                        <a:ext cx="2070100" cy="900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15" name="CasellaDiTesto 12">
            <a:extLst>
              <a:ext uri="{FF2B5EF4-FFF2-40B4-BE49-F238E27FC236}">
                <a16:creationId xmlns:a16="http://schemas.microsoft.com/office/drawing/2014/main" id="{666358FE-BD33-4E06-96B0-66C6B67BF85C}"/>
              </a:ext>
            </a:extLst>
          </p:cNvPr>
          <p:cNvSpPr txBox="1">
            <a:spLocks noChangeArrowheads="1"/>
          </p:cNvSpPr>
          <p:nvPr/>
        </p:nvSpPr>
        <p:spPr bwMode="auto">
          <a:xfrm>
            <a:off x="3948113" y="3789363"/>
            <a:ext cx="473868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ahoma" panose="020B0604030504040204" pitchFamily="34" charset="0"/>
              </a:rPr>
              <a:t>K = 1.38 x 10</a:t>
            </a:r>
            <a:r>
              <a:rPr lang="it-IT" altLang="it-IT" sz="1800" baseline="30000">
                <a:latin typeface="Tahoma" panose="020B0604030504040204" pitchFamily="34" charset="0"/>
              </a:rPr>
              <a:t>-23</a:t>
            </a:r>
            <a:r>
              <a:rPr lang="it-IT" altLang="it-IT" sz="1800">
                <a:latin typeface="Tahoma" panose="020B0604030504040204" pitchFamily="34" charset="0"/>
              </a:rPr>
              <a:t> J/K</a:t>
            </a:r>
          </a:p>
          <a:p>
            <a:pPr algn="ctr" eaLnBrk="1" hangingPunct="1">
              <a:spcBef>
                <a:spcPct val="0"/>
              </a:spcBef>
              <a:buFontTx/>
              <a:buNone/>
            </a:pPr>
            <a:endParaRPr lang="it-IT" altLang="it-IT" sz="2000">
              <a:latin typeface="Tahoma" panose="020B0604030504040204" pitchFamily="34" charset="0"/>
            </a:endParaRPr>
          </a:p>
          <a:p>
            <a:pPr algn="ctr" eaLnBrk="1" hangingPunct="1">
              <a:spcBef>
                <a:spcPct val="0"/>
              </a:spcBef>
              <a:buFontTx/>
              <a:buNone/>
            </a:pPr>
            <a:r>
              <a:rPr lang="it-IT" altLang="it-IT" sz="1800">
                <a:latin typeface="Tahoma" panose="020B0604030504040204" pitchFamily="34" charset="0"/>
              </a:rPr>
              <a:t>Costante di Boltzmann</a:t>
            </a:r>
            <a:endParaRPr lang="it-IT" altLang="it-IT" sz="2000">
              <a:latin typeface="Tahoma" panose="020B0604030504040204" pitchFamily="34" charset="0"/>
            </a:endParaRPr>
          </a:p>
        </p:txBody>
      </p:sp>
      <p:sp>
        <p:nvSpPr>
          <p:cNvPr id="68616" name="CasellaDiTesto 13">
            <a:extLst>
              <a:ext uri="{FF2B5EF4-FFF2-40B4-BE49-F238E27FC236}">
                <a16:creationId xmlns:a16="http://schemas.microsoft.com/office/drawing/2014/main" id="{A0B297FD-1C2D-4F48-BE0A-74035ED49C9C}"/>
              </a:ext>
            </a:extLst>
          </p:cNvPr>
          <p:cNvSpPr txBox="1">
            <a:spLocks noChangeArrowheads="1"/>
          </p:cNvSpPr>
          <p:nvPr/>
        </p:nvSpPr>
        <p:spPr bwMode="auto">
          <a:xfrm>
            <a:off x="4183063" y="4967288"/>
            <a:ext cx="4740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000">
                <a:latin typeface="Tahoma" panose="020B0604030504040204" pitchFamily="34" charset="0"/>
              </a:rPr>
              <a:t>La temperatura è il parametro che indica la distribuzione più probabile delle popolazioni di molecole tra gli stati permessi di un sistema all’equilibrio</a:t>
            </a:r>
          </a:p>
        </p:txBody>
      </p:sp>
      <p:sp>
        <p:nvSpPr>
          <p:cNvPr id="68617" name="CasellaDiTesto 14">
            <a:extLst>
              <a:ext uri="{FF2B5EF4-FFF2-40B4-BE49-F238E27FC236}">
                <a16:creationId xmlns:a16="http://schemas.microsoft.com/office/drawing/2014/main" id="{160ECEE9-F449-4D5F-BB2E-99AD84321F59}"/>
              </a:ext>
            </a:extLst>
          </p:cNvPr>
          <p:cNvSpPr txBox="1">
            <a:spLocks noChangeArrowheads="1"/>
          </p:cNvSpPr>
          <p:nvPr/>
        </p:nvSpPr>
        <p:spPr bwMode="auto">
          <a:xfrm>
            <a:off x="1136650" y="327977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a:latin typeface="Tahoma" panose="020B0604030504040204" pitchFamily="34" charset="0"/>
              </a:rPr>
              <a:t>Freddo</a:t>
            </a:r>
            <a:endParaRPr lang="en-US" altLang="it-IT" sz="1800" b="1">
              <a:latin typeface="Tahoma" panose="020B0604030504040204" pitchFamily="34" charset="0"/>
            </a:endParaRPr>
          </a:p>
        </p:txBody>
      </p:sp>
      <p:sp>
        <p:nvSpPr>
          <p:cNvPr id="68618" name="CasellaDiTesto 15">
            <a:extLst>
              <a:ext uri="{FF2B5EF4-FFF2-40B4-BE49-F238E27FC236}">
                <a16:creationId xmlns:a16="http://schemas.microsoft.com/office/drawing/2014/main" id="{C429AE13-C921-4E87-9809-1EEB9F1B43BD}"/>
              </a:ext>
            </a:extLst>
          </p:cNvPr>
          <p:cNvSpPr txBox="1">
            <a:spLocks noChangeArrowheads="1"/>
          </p:cNvSpPr>
          <p:nvPr/>
        </p:nvSpPr>
        <p:spPr bwMode="auto">
          <a:xfrm>
            <a:off x="2724150" y="3279775"/>
            <a:ext cx="833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a:latin typeface="Tahoma" panose="020B0604030504040204" pitchFamily="34" charset="0"/>
              </a:rPr>
              <a:t>Caldo</a:t>
            </a:r>
            <a:endParaRPr lang="en-US" altLang="it-IT" sz="1800" b="1">
              <a:latin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a:extLst>
              <a:ext uri="{FF2B5EF4-FFF2-40B4-BE49-F238E27FC236}">
                <a16:creationId xmlns:a16="http://schemas.microsoft.com/office/drawing/2014/main" id="{32818D10-063E-46A6-8C20-130DC7435E76}"/>
              </a:ext>
            </a:extLst>
          </p:cNvPr>
          <p:cNvSpPr>
            <a:spLocks noGrp="1" noChangeArrowheads="1"/>
          </p:cNvSpPr>
          <p:nvPr>
            <p:ph type="title"/>
          </p:nvPr>
        </p:nvSpPr>
        <p:spPr/>
        <p:txBody>
          <a:bodyPr/>
          <a:lstStyle/>
          <a:p>
            <a:r>
              <a:rPr lang="it-IT" altLang="it-IT"/>
              <a:t>Termodinamica</a:t>
            </a:r>
          </a:p>
        </p:txBody>
      </p:sp>
      <p:sp>
        <p:nvSpPr>
          <p:cNvPr id="3" name="Segnaposto contenuto 2">
            <a:extLst>
              <a:ext uri="{FF2B5EF4-FFF2-40B4-BE49-F238E27FC236}">
                <a16:creationId xmlns:a16="http://schemas.microsoft.com/office/drawing/2014/main" id="{7CF0E530-8C5B-4ACD-9DF8-8EEBA8E9DC53}"/>
              </a:ext>
            </a:extLst>
          </p:cNvPr>
          <p:cNvSpPr>
            <a:spLocks noGrp="1"/>
          </p:cNvSpPr>
          <p:nvPr>
            <p:ph idx="1"/>
          </p:nvPr>
        </p:nvSpPr>
        <p:spPr/>
        <p:txBody>
          <a:bodyPr/>
          <a:lstStyle/>
          <a:p>
            <a:pPr>
              <a:defRPr/>
            </a:pPr>
            <a:r>
              <a:rPr lang="it-IT" dirty="0"/>
              <a:t>Etimologia e contesto storico</a:t>
            </a:r>
          </a:p>
          <a:p>
            <a:pPr>
              <a:defRPr/>
            </a:pPr>
            <a:r>
              <a:rPr lang="it-IT" dirty="0">
                <a:solidFill>
                  <a:schemeClr val="bg1">
                    <a:lumMod val="65000"/>
                  </a:schemeClr>
                </a:solidFill>
              </a:rPr>
              <a:t>Sistema ed ambiente</a:t>
            </a:r>
          </a:p>
          <a:p>
            <a:pPr>
              <a:defRPr/>
            </a:pPr>
            <a:r>
              <a:rPr lang="it-IT" dirty="0">
                <a:solidFill>
                  <a:schemeClr val="bg1">
                    <a:lumMod val="65000"/>
                  </a:schemeClr>
                </a:solidFill>
              </a:rPr>
              <a:t>Approccio macroscopico e microscopico</a:t>
            </a:r>
          </a:p>
          <a:p>
            <a:pPr lvl="1">
              <a:defRPr/>
            </a:pPr>
            <a:r>
              <a:rPr lang="it-IT" dirty="0">
                <a:solidFill>
                  <a:schemeClr val="bg1">
                    <a:lumMod val="65000"/>
                  </a:schemeClr>
                </a:solidFill>
              </a:rPr>
              <a:t>La termodinamica classica</a:t>
            </a:r>
          </a:p>
          <a:p>
            <a:pPr lvl="2">
              <a:defRPr/>
            </a:pPr>
            <a:r>
              <a:rPr lang="it-IT" dirty="0">
                <a:solidFill>
                  <a:schemeClr val="bg1">
                    <a:lumMod val="65000"/>
                  </a:schemeClr>
                </a:solidFill>
              </a:rPr>
              <a:t>Le proprietà di un sistema</a:t>
            </a:r>
          </a:p>
          <a:p>
            <a:pPr lvl="2">
              <a:defRPr/>
            </a:pPr>
            <a:r>
              <a:rPr lang="it-IT" dirty="0">
                <a:solidFill>
                  <a:schemeClr val="bg1">
                    <a:lumMod val="65000"/>
                  </a:schemeClr>
                </a:solidFill>
              </a:rPr>
              <a:t>Gli stati di equilibrio</a:t>
            </a:r>
          </a:p>
          <a:p>
            <a:pPr lvl="1">
              <a:defRPr/>
            </a:pPr>
            <a:r>
              <a:rPr lang="it-IT" dirty="0">
                <a:solidFill>
                  <a:schemeClr val="bg1">
                    <a:lumMod val="65000"/>
                  </a:schemeClr>
                </a:solidFill>
              </a:rPr>
              <a:t>La termodinamica statistica (cenni)</a:t>
            </a:r>
          </a:p>
          <a:p>
            <a:pPr marL="0" indent="0">
              <a:buFontTx/>
              <a:buNone/>
              <a:defRPr/>
            </a:pPr>
            <a:endParaRPr lang="it-IT" dirty="0"/>
          </a:p>
        </p:txBody>
      </p:sp>
      <p:sp>
        <p:nvSpPr>
          <p:cNvPr id="10244" name="Segnaposto numero diapositiva 3">
            <a:extLst>
              <a:ext uri="{FF2B5EF4-FFF2-40B4-BE49-F238E27FC236}">
                <a16:creationId xmlns:a16="http://schemas.microsoft.com/office/drawing/2014/main" id="{4A7B57B9-2DB0-436B-BA67-A9347F9CF4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16332D3-BBB6-4B3A-A12C-11144D95415E}" type="slidenum">
              <a:rPr lang="it-IT" altLang="it-IT" sz="1400" smtClean="0"/>
              <a:pPr>
                <a:spcBef>
                  <a:spcPct val="0"/>
                </a:spcBef>
                <a:buFontTx/>
                <a:buNone/>
              </a:pPr>
              <a:t>6</a:t>
            </a:fld>
            <a:endParaRPr lang="it-IT" altLang="it-IT" sz="1400"/>
          </a:p>
        </p:txBody>
      </p:sp>
      <mc:AlternateContent xmlns:mc="http://schemas.openxmlformats.org/markup-compatibility/2006" xmlns:p14="http://schemas.microsoft.com/office/powerpoint/2010/main">
        <mc:Choice Requires="p14">
          <p:contentPart p14:bwMode="auto" r:id="rId2">
            <p14:nvContentPartPr>
              <p14:cNvPr id="7" name="Input penna 6">
                <a:extLst>
                  <a:ext uri="{FF2B5EF4-FFF2-40B4-BE49-F238E27FC236}">
                    <a16:creationId xmlns:a16="http://schemas.microsoft.com/office/drawing/2014/main" id="{A8795FA0-0C65-452D-898F-6DCFBE4FB492}"/>
                  </a:ext>
                </a:extLst>
              </p14:cNvPr>
              <p14:cNvContentPartPr/>
              <p14:nvPr/>
            </p14:nvContentPartPr>
            <p14:xfrm>
              <a:off x="1344096" y="1167480"/>
              <a:ext cx="1080" cy="28440"/>
            </p14:xfrm>
          </p:contentPart>
        </mc:Choice>
        <mc:Fallback xmlns="">
          <p:pic>
            <p:nvPicPr>
              <p:cNvPr id="7" name="Input penna 6">
                <a:extLst>
                  <a:ext uri="{FF2B5EF4-FFF2-40B4-BE49-F238E27FC236}">
                    <a16:creationId xmlns:a16="http://schemas.microsoft.com/office/drawing/2014/main" id="{A8795FA0-0C65-452D-898F-6DCFBE4FB492}"/>
                  </a:ext>
                </a:extLst>
              </p:cNvPr>
              <p:cNvPicPr/>
              <p:nvPr/>
            </p:nvPicPr>
            <p:blipFill>
              <a:blip r:embed="rId3"/>
              <a:stretch>
                <a:fillRect/>
              </a:stretch>
            </p:blipFill>
            <p:spPr>
              <a:xfrm>
                <a:off x="1335096" y="1158365"/>
                <a:ext cx="18720" cy="4630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put penna 14">
                <a:extLst>
                  <a:ext uri="{FF2B5EF4-FFF2-40B4-BE49-F238E27FC236}">
                    <a16:creationId xmlns:a16="http://schemas.microsoft.com/office/drawing/2014/main" id="{ABB9050E-80F5-479B-9248-EABA1770D605}"/>
                  </a:ext>
                </a:extLst>
              </p14:cNvPr>
              <p14:cNvContentPartPr/>
              <p14:nvPr/>
            </p14:nvContentPartPr>
            <p14:xfrm>
              <a:off x="5648256" y="1439640"/>
              <a:ext cx="9000" cy="33840"/>
            </p14:xfrm>
          </p:contentPart>
        </mc:Choice>
        <mc:Fallback xmlns="">
          <p:pic>
            <p:nvPicPr>
              <p:cNvPr id="15" name="Input penna 14">
                <a:extLst>
                  <a:ext uri="{FF2B5EF4-FFF2-40B4-BE49-F238E27FC236}">
                    <a16:creationId xmlns:a16="http://schemas.microsoft.com/office/drawing/2014/main" id="{ABB9050E-80F5-479B-9248-EABA1770D605}"/>
                  </a:ext>
                </a:extLst>
              </p:cNvPr>
              <p:cNvPicPr/>
              <p:nvPr/>
            </p:nvPicPr>
            <p:blipFill>
              <a:blip r:embed="rId5"/>
              <a:stretch>
                <a:fillRect/>
              </a:stretch>
            </p:blipFill>
            <p:spPr>
              <a:xfrm>
                <a:off x="5639256" y="1430543"/>
                <a:ext cx="26640" cy="51670"/>
              </a:xfrm>
              <a:prstGeom prst="rect">
                <a:avLst/>
              </a:prstGeom>
            </p:spPr>
          </p:pic>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olo 1">
            <a:extLst>
              <a:ext uri="{FF2B5EF4-FFF2-40B4-BE49-F238E27FC236}">
                <a16:creationId xmlns:a16="http://schemas.microsoft.com/office/drawing/2014/main" id="{31A034D5-F9FB-4FAF-8B60-BD6CD60BF8AD}"/>
              </a:ext>
            </a:extLst>
          </p:cNvPr>
          <p:cNvSpPr>
            <a:spLocks noGrp="1" noChangeArrowheads="1"/>
          </p:cNvSpPr>
          <p:nvPr>
            <p:ph type="title"/>
          </p:nvPr>
        </p:nvSpPr>
        <p:spPr>
          <a:xfrm>
            <a:off x="330200" y="-14288"/>
            <a:ext cx="8229600" cy="1143001"/>
          </a:xfrm>
        </p:spPr>
        <p:txBody>
          <a:bodyPr/>
          <a:lstStyle/>
          <a:p>
            <a:r>
              <a:rPr lang="it-IT" altLang="it-IT">
                <a:solidFill>
                  <a:schemeClr val="tx1"/>
                </a:solidFill>
              </a:rPr>
              <a:t>I gas</a:t>
            </a:r>
          </a:p>
        </p:txBody>
      </p:sp>
      <p:sp>
        <p:nvSpPr>
          <p:cNvPr id="70659" name="Segnaposto contenuto 2">
            <a:extLst>
              <a:ext uri="{FF2B5EF4-FFF2-40B4-BE49-F238E27FC236}">
                <a16:creationId xmlns:a16="http://schemas.microsoft.com/office/drawing/2014/main" id="{E1ED94E4-04ED-40BA-A38D-739CB821E56E}"/>
              </a:ext>
            </a:extLst>
          </p:cNvPr>
          <p:cNvSpPr>
            <a:spLocks noGrp="1" noChangeArrowheads="1"/>
          </p:cNvSpPr>
          <p:nvPr>
            <p:ph idx="1"/>
          </p:nvPr>
        </p:nvSpPr>
        <p:spPr>
          <a:xfrm>
            <a:off x="334963" y="673100"/>
            <a:ext cx="8229600" cy="4525963"/>
          </a:xfrm>
        </p:spPr>
        <p:txBody>
          <a:bodyPr/>
          <a:lstStyle/>
          <a:p>
            <a:r>
              <a:rPr lang="it-IT" altLang="it-IT"/>
              <a:t>Generalità</a:t>
            </a:r>
          </a:p>
          <a:p>
            <a:r>
              <a:rPr lang="it-IT" altLang="it-IT"/>
              <a:t>Principio di Avogadro</a:t>
            </a:r>
          </a:p>
          <a:p>
            <a:r>
              <a:rPr lang="it-IT" altLang="it-IT"/>
              <a:t>Legge di Boyle</a:t>
            </a:r>
          </a:p>
          <a:p>
            <a:r>
              <a:rPr lang="it-IT" altLang="it-IT"/>
              <a:t>Legge di Charles (o Gay-Lussac)</a:t>
            </a:r>
          </a:p>
          <a:p>
            <a:r>
              <a:rPr lang="it-IT" altLang="it-IT"/>
              <a:t>Legge dei gas ideali</a:t>
            </a:r>
          </a:p>
          <a:p>
            <a:pPr lvl="1"/>
            <a:r>
              <a:rPr lang="it-IT" altLang="it-IT"/>
              <a:t>Costante dei gas</a:t>
            </a:r>
          </a:p>
          <a:p>
            <a:r>
              <a:rPr lang="it-IT" altLang="it-IT"/>
              <a:t>Miscele di gas (Dalton)</a:t>
            </a:r>
          </a:p>
          <a:p>
            <a:r>
              <a:rPr lang="it-IT" altLang="it-IT"/>
              <a:t>Teoria cinetica dei gas</a:t>
            </a:r>
          </a:p>
          <a:p>
            <a:pPr lvl="1"/>
            <a:r>
              <a:rPr lang="it-IT" altLang="it-IT"/>
              <a:t>Velocità di una molecola e cost. di Boltzmann</a:t>
            </a:r>
          </a:p>
          <a:p>
            <a:pPr lvl="1"/>
            <a:r>
              <a:rPr lang="it-IT" altLang="it-IT"/>
              <a:t>Distribuzione di Maxwell</a:t>
            </a:r>
          </a:p>
          <a:p>
            <a:r>
              <a:rPr lang="it-IT" altLang="it-IT"/>
              <a:t>Gas reali </a:t>
            </a:r>
          </a:p>
          <a:p>
            <a:endParaRPr lang="it-IT" altLang="it-IT"/>
          </a:p>
        </p:txBody>
      </p:sp>
      <p:sp>
        <p:nvSpPr>
          <p:cNvPr id="70660" name="Segnaposto numero diapositiva 3">
            <a:extLst>
              <a:ext uri="{FF2B5EF4-FFF2-40B4-BE49-F238E27FC236}">
                <a16:creationId xmlns:a16="http://schemas.microsoft.com/office/drawing/2014/main" id="{925785C6-E5C8-4DDD-9115-B052CF21D4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58AC40-122E-4A06-B1ED-DBE262509A01}" type="slidenum">
              <a:rPr lang="it-IT" altLang="it-IT" sz="1400" smtClean="0"/>
              <a:pPr>
                <a:spcBef>
                  <a:spcPct val="0"/>
                </a:spcBef>
                <a:buFontTx/>
                <a:buNone/>
              </a:pPr>
              <a:t>60</a:t>
            </a:fld>
            <a:endParaRPr lang="it-IT" altLang="it-IT" sz="1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olo 1">
            <a:extLst>
              <a:ext uri="{FF2B5EF4-FFF2-40B4-BE49-F238E27FC236}">
                <a16:creationId xmlns:a16="http://schemas.microsoft.com/office/drawing/2014/main" id="{D0B236D2-3C6C-458D-9DC0-81C39640FB4A}"/>
              </a:ext>
            </a:extLst>
          </p:cNvPr>
          <p:cNvSpPr>
            <a:spLocks noGrp="1" noChangeArrowheads="1"/>
          </p:cNvSpPr>
          <p:nvPr>
            <p:ph type="title"/>
          </p:nvPr>
        </p:nvSpPr>
        <p:spPr>
          <a:xfrm>
            <a:off x="330200" y="-14288"/>
            <a:ext cx="8229600" cy="1143001"/>
          </a:xfrm>
        </p:spPr>
        <p:txBody>
          <a:bodyPr/>
          <a:lstStyle/>
          <a:p>
            <a:r>
              <a:rPr lang="it-IT" altLang="it-IT">
                <a:solidFill>
                  <a:schemeClr val="tx1"/>
                </a:solidFill>
              </a:rPr>
              <a:t>I gas</a:t>
            </a:r>
          </a:p>
        </p:txBody>
      </p:sp>
      <p:sp>
        <p:nvSpPr>
          <p:cNvPr id="3" name="Segnaposto contenuto 2">
            <a:extLst>
              <a:ext uri="{FF2B5EF4-FFF2-40B4-BE49-F238E27FC236}">
                <a16:creationId xmlns:a16="http://schemas.microsoft.com/office/drawing/2014/main" id="{E6F54146-F39E-4403-AAA0-ECBFBA71BD67}"/>
              </a:ext>
            </a:extLst>
          </p:cNvPr>
          <p:cNvSpPr>
            <a:spLocks noGrp="1"/>
          </p:cNvSpPr>
          <p:nvPr>
            <p:ph idx="1"/>
          </p:nvPr>
        </p:nvSpPr>
        <p:spPr>
          <a:xfrm>
            <a:off x="334963" y="673100"/>
            <a:ext cx="8229600" cy="4525963"/>
          </a:xfrm>
        </p:spPr>
        <p:txBody>
          <a:bodyPr/>
          <a:lstStyle/>
          <a:p>
            <a:pPr>
              <a:defRPr/>
            </a:pPr>
            <a:r>
              <a:rPr lang="it-IT" dirty="0"/>
              <a:t>Generalità</a:t>
            </a:r>
          </a:p>
          <a:p>
            <a:pPr>
              <a:defRPr/>
            </a:pPr>
            <a:r>
              <a:rPr lang="it-IT" dirty="0">
                <a:solidFill>
                  <a:schemeClr val="bg1">
                    <a:lumMod val="50000"/>
                  </a:schemeClr>
                </a:solidFill>
              </a:rPr>
              <a:t>Principio di Avogadro</a:t>
            </a:r>
          </a:p>
          <a:p>
            <a:pPr>
              <a:defRPr/>
            </a:pPr>
            <a:r>
              <a:rPr lang="it-IT" dirty="0">
                <a:solidFill>
                  <a:schemeClr val="bg1">
                    <a:lumMod val="50000"/>
                  </a:schemeClr>
                </a:solidFill>
              </a:rPr>
              <a:t>Legge di Boyle</a:t>
            </a:r>
          </a:p>
          <a:p>
            <a:pPr>
              <a:defRPr/>
            </a:pPr>
            <a:r>
              <a:rPr lang="it-IT" dirty="0">
                <a:solidFill>
                  <a:schemeClr val="bg1">
                    <a:lumMod val="50000"/>
                  </a:schemeClr>
                </a:solidFill>
              </a:rPr>
              <a:t>Legge di Charles (o Gay-</a:t>
            </a:r>
            <a:r>
              <a:rPr lang="it-IT" dirty="0" err="1">
                <a:solidFill>
                  <a:schemeClr val="bg1">
                    <a:lumMod val="50000"/>
                  </a:schemeClr>
                </a:solidFill>
              </a:rPr>
              <a:t>Lussac</a:t>
            </a:r>
            <a:r>
              <a:rPr lang="it-IT" dirty="0">
                <a:solidFill>
                  <a:schemeClr val="bg1">
                    <a:lumMod val="50000"/>
                  </a:schemeClr>
                </a:solidFill>
              </a:rPr>
              <a:t>)</a:t>
            </a:r>
          </a:p>
          <a:p>
            <a:pPr>
              <a:defRPr/>
            </a:pPr>
            <a:r>
              <a:rPr lang="it-IT" dirty="0">
                <a:solidFill>
                  <a:schemeClr val="bg1">
                    <a:lumMod val="50000"/>
                  </a:schemeClr>
                </a:solidFill>
              </a:rPr>
              <a:t>Legge dei gas ideali</a:t>
            </a:r>
          </a:p>
          <a:p>
            <a:pPr lvl="1">
              <a:defRPr/>
            </a:pPr>
            <a:r>
              <a:rPr lang="it-IT" dirty="0">
                <a:solidFill>
                  <a:schemeClr val="bg1">
                    <a:lumMod val="50000"/>
                  </a:schemeClr>
                </a:solidFill>
              </a:rPr>
              <a:t>Costante dei gas</a:t>
            </a:r>
          </a:p>
          <a:p>
            <a:pPr>
              <a:defRPr/>
            </a:pPr>
            <a:r>
              <a:rPr lang="it-IT" dirty="0">
                <a:solidFill>
                  <a:schemeClr val="bg1">
                    <a:lumMod val="50000"/>
                  </a:schemeClr>
                </a:solidFill>
              </a:rPr>
              <a:t>Miscele di gas (Dalton)</a:t>
            </a:r>
          </a:p>
          <a:p>
            <a:pPr>
              <a:defRPr/>
            </a:pPr>
            <a:r>
              <a:rPr lang="it-IT" dirty="0">
                <a:solidFill>
                  <a:schemeClr val="bg1">
                    <a:lumMod val="50000"/>
                  </a:schemeClr>
                </a:solidFill>
              </a:rPr>
              <a:t>Teoria cinetica dei gas</a:t>
            </a:r>
          </a:p>
          <a:p>
            <a:pPr lvl="1">
              <a:defRPr/>
            </a:pPr>
            <a:r>
              <a:rPr lang="it-IT" dirty="0">
                <a:solidFill>
                  <a:schemeClr val="bg1">
                    <a:lumMod val="50000"/>
                  </a:schemeClr>
                </a:solidFill>
              </a:rPr>
              <a:t>Velocità di una molecola e cost. di Boltzmann</a:t>
            </a:r>
          </a:p>
          <a:p>
            <a:pPr lvl="1">
              <a:defRPr/>
            </a:pPr>
            <a:r>
              <a:rPr lang="it-IT" dirty="0">
                <a:solidFill>
                  <a:schemeClr val="bg1">
                    <a:lumMod val="50000"/>
                  </a:schemeClr>
                </a:solidFill>
              </a:rPr>
              <a:t>Distribuzione di Maxwell</a:t>
            </a:r>
          </a:p>
          <a:p>
            <a:pPr>
              <a:defRPr/>
            </a:pPr>
            <a:r>
              <a:rPr lang="it-IT" dirty="0">
                <a:solidFill>
                  <a:schemeClr val="bg1">
                    <a:lumMod val="50000"/>
                  </a:schemeClr>
                </a:solidFill>
              </a:rPr>
              <a:t>Gas reali </a:t>
            </a:r>
          </a:p>
          <a:p>
            <a:pPr>
              <a:defRPr/>
            </a:pPr>
            <a:endParaRPr lang="it-IT" dirty="0"/>
          </a:p>
        </p:txBody>
      </p:sp>
      <p:sp>
        <p:nvSpPr>
          <p:cNvPr id="72708" name="Segnaposto numero diapositiva 3">
            <a:extLst>
              <a:ext uri="{FF2B5EF4-FFF2-40B4-BE49-F238E27FC236}">
                <a16:creationId xmlns:a16="http://schemas.microsoft.com/office/drawing/2014/main" id="{28833536-ECD5-4C4F-A798-A993131B57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202E92-0052-4652-8F41-EAE71DDFF21C}" type="slidenum">
              <a:rPr lang="it-IT" altLang="it-IT" sz="1400" smtClean="0"/>
              <a:pPr>
                <a:spcBef>
                  <a:spcPct val="0"/>
                </a:spcBef>
                <a:buFontTx/>
                <a:buNone/>
              </a:pPr>
              <a:t>61</a:t>
            </a:fld>
            <a:endParaRPr lang="it-IT" altLang="it-IT" sz="1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numero diapositiva 3">
            <a:extLst>
              <a:ext uri="{FF2B5EF4-FFF2-40B4-BE49-F238E27FC236}">
                <a16:creationId xmlns:a16="http://schemas.microsoft.com/office/drawing/2014/main" id="{FAD30308-8518-4B7F-8C0F-BA4BE9ADA0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CC7380-F4FF-41D4-85AE-8B44366C06D0}" type="slidenum">
              <a:rPr lang="it-IT" altLang="it-IT" sz="2400" smtClean="0"/>
              <a:pPr>
                <a:spcBef>
                  <a:spcPct val="0"/>
                </a:spcBef>
                <a:buFontTx/>
                <a:buNone/>
              </a:pPr>
              <a:t>62</a:t>
            </a:fld>
            <a:endParaRPr lang="it-IT" altLang="it-IT" sz="2400"/>
          </a:p>
        </p:txBody>
      </p:sp>
      <p:sp>
        <p:nvSpPr>
          <p:cNvPr id="31747" name="Rectangle 3">
            <a:extLst>
              <a:ext uri="{FF2B5EF4-FFF2-40B4-BE49-F238E27FC236}">
                <a16:creationId xmlns:a16="http://schemas.microsoft.com/office/drawing/2014/main" id="{2C0B58EF-671B-40E3-96E6-8AA46B4E3BA0}"/>
              </a:ext>
            </a:extLst>
          </p:cNvPr>
          <p:cNvSpPr>
            <a:spLocks noChangeArrowheads="1"/>
          </p:cNvSpPr>
          <p:nvPr/>
        </p:nvSpPr>
        <p:spPr bwMode="auto">
          <a:xfrm>
            <a:off x="298450" y="44450"/>
            <a:ext cx="8521700" cy="1385888"/>
          </a:xfrm>
          <a:prstGeom prst="rect">
            <a:avLst/>
          </a:prstGeom>
          <a:noFill/>
          <a:ln w="9525">
            <a:noFill/>
            <a:miter lim="800000"/>
            <a:headEnd/>
            <a:tailEnd/>
          </a:ln>
          <a:effectLst/>
        </p:spPr>
        <p:txBody>
          <a:bodyPr>
            <a:spAutoFit/>
          </a:bodyPr>
          <a:lstStyle/>
          <a:p>
            <a:pPr algn="ctr" eaLnBrk="1" hangingPunct="1">
              <a:lnSpc>
                <a:spcPct val="125000"/>
              </a:lnSpc>
              <a:spcAft>
                <a:spcPct val="25000"/>
              </a:spcAft>
              <a:defRPr/>
            </a:pPr>
            <a:r>
              <a:rPr lang="it-IT" sz="3600" dirty="0">
                <a:latin typeface="+mj-lt"/>
                <a:cs typeface="Times New Roman" pitchFamily="18" charset="0"/>
              </a:rPr>
              <a:t>I gas</a:t>
            </a:r>
          </a:p>
          <a:p>
            <a:pPr algn="just">
              <a:lnSpc>
                <a:spcPct val="125000"/>
              </a:lnSpc>
              <a:spcAft>
                <a:spcPct val="25000"/>
              </a:spcAft>
              <a:defRPr/>
            </a:pPr>
            <a:r>
              <a:rPr lang="it-IT" sz="2400" dirty="0">
                <a:latin typeface="+mj-lt"/>
              </a:rPr>
              <a:t>stati di aggregazione della materia solido, liquido, gassoso</a:t>
            </a:r>
          </a:p>
        </p:txBody>
      </p:sp>
      <p:sp>
        <p:nvSpPr>
          <p:cNvPr id="72708" name="Rectangle 4">
            <a:extLst>
              <a:ext uri="{FF2B5EF4-FFF2-40B4-BE49-F238E27FC236}">
                <a16:creationId xmlns:a16="http://schemas.microsoft.com/office/drawing/2014/main" id="{A142CD07-922E-4D29-84A3-F64E164320D0}"/>
              </a:ext>
            </a:extLst>
          </p:cNvPr>
          <p:cNvSpPr>
            <a:spLocks noChangeArrowheads="1"/>
          </p:cNvSpPr>
          <p:nvPr/>
        </p:nvSpPr>
        <p:spPr bwMode="auto">
          <a:xfrm>
            <a:off x="311150" y="1524000"/>
            <a:ext cx="8521700" cy="23558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ts val="0"/>
              </a:spcAft>
              <a:buFontTx/>
              <a:buNone/>
              <a:defRPr/>
            </a:pPr>
            <a:r>
              <a:rPr lang="it-IT" altLang="it-IT" sz="2400" dirty="0">
                <a:latin typeface="+mj-lt"/>
              </a:rPr>
              <a:t>Solido: volume e una forma propri, </a:t>
            </a:r>
          </a:p>
          <a:p>
            <a:pPr algn="just" eaLnBrk="1" hangingPunct="1">
              <a:lnSpc>
                <a:spcPct val="125000"/>
              </a:lnSpc>
              <a:spcBef>
                <a:spcPct val="0"/>
              </a:spcBef>
              <a:spcAft>
                <a:spcPts val="0"/>
              </a:spcAft>
              <a:buFontTx/>
              <a:buNone/>
              <a:defRPr/>
            </a:pPr>
            <a:r>
              <a:rPr lang="it-IT" altLang="it-IT" sz="2400" dirty="0">
                <a:latin typeface="+mj-lt"/>
              </a:rPr>
              <a:t>Liquido: volume proprio ma non forma propria (quella del recipiente) </a:t>
            </a:r>
          </a:p>
          <a:p>
            <a:pPr algn="just" eaLnBrk="1" hangingPunct="1">
              <a:lnSpc>
                <a:spcPct val="125000"/>
              </a:lnSpc>
              <a:spcBef>
                <a:spcPct val="0"/>
              </a:spcBef>
              <a:spcAft>
                <a:spcPts val="0"/>
              </a:spcAft>
              <a:buFontTx/>
              <a:buNone/>
              <a:defRPr/>
            </a:pPr>
            <a:r>
              <a:rPr lang="it-IT" altLang="it-IT" sz="2400" dirty="0">
                <a:latin typeface="+mj-lt"/>
              </a:rPr>
              <a:t>Gas né volume né forma propria, occupa sempre tutto lo spazio di cui dispone (del recipiente). </a:t>
            </a:r>
          </a:p>
        </p:txBody>
      </p:sp>
      <p:sp>
        <p:nvSpPr>
          <p:cNvPr id="72709" name="Rectangle 5">
            <a:extLst>
              <a:ext uri="{FF2B5EF4-FFF2-40B4-BE49-F238E27FC236}">
                <a16:creationId xmlns:a16="http://schemas.microsoft.com/office/drawing/2014/main" id="{38A1EAC1-BCAD-4296-A185-B0AC03547693}"/>
              </a:ext>
            </a:extLst>
          </p:cNvPr>
          <p:cNvSpPr>
            <a:spLocks noChangeArrowheads="1"/>
          </p:cNvSpPr>
          <p:nvPr/>
        </p:nvSpPr>
        <p:spPr bwMode="auto">
          <a:xfrm>
            <a:off x="298450" y="3954463"/>
            <a:ext cx="8521700" cy="258603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400" dirty="0">
                <a:latin typeface="+mj-lt"/>
              </a:rPr>
              <a:t>Differenti tipi di </a:t>
            </a:r>
            <a:r>
              <a:rPr lang="it-IT" altLang="it-IT" sz="2400" b="1" dirty="0">
                <a:latin typeface="+mj-lt"/>
              </a:rPr>
              <a:t>interazioni tra le particelle </a:t>
            </a:r>
            <a:r>
              <a:rPr lang="it-IT" altLang="it-IT" sz="2400" dirty="0">
                <a:latin typeface="+mj-lt"/>
              </a:rPr>
              <a:t>che costituiscono le sostanze. </a:t>
            </a:r>
          </a:p>
          <a:p>
            <a:pPr algn="just" eaLnBrk="1" hangingPunct="1">
              <a:lnSpc>
                <a:spcPct val="125000"/>
              </a:lnSpc>
              <a:spcBef>
                <a:spcPct val="0"/>
              </a:spcBef>
              <a:spcAft>
                <a:spcPct val="25000"/>
              </a:spcAft>
              <a:buFontTx/>
              <a:buNone/>
              <a:defRPr/>
            </a:pPr>
            <a:r>
              <a:rPr lang="it-IT" altLang="it-IT" sz="2400" b="1" dirty="0">
                <a:latin typeface="+mj-lt"/>
              </a:rPr>
              <a:t>Gas: situazione più semplice</a:t>
            </a:r>
          </a:p>
          <a:p>
            <a:pPr algn="just" eaLnBrk="1" hangingPunct="1">
              <a:lnSpc>
                <a:spcPct val="125000"/>
              </a:lnSpc>
              <a:spcBef>
                <a:spcPct val="0"/>
              </a:spcBef>
              <a:spcAft>
                <a:spcPct val="25000"/>
              </a:spcAft>
              <a:buFontTx/>
              <a:buNone/>
              <a:defRPr/>
            </a:pPr>
            <a:r>
              <a:rPr lang="it-IT" altLang="it-IT" sz="2400" dirty="0">
                <a:latin typeface="+mj-lt"/>
              </a:rPr>
              <a:t>Inoltre, miscele di gas formano ‘vere soluzioni’ (fase omogenea)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numero diapositiva 1">
            <a:extLst>
              <a:ext uri="{FF2B5EF4-FFF2-40B4-BE49-F238E27FC236}">
                <a16:creationId xmlns:a16="http://schemas.microsoft.com/office/drawing/2014/main" id="{516CE588-C14C-4E10-A8E7-BF641FC4E6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56835A-236D-4885-820C-B97BD9EAF8EC}" type="slidenum">
              <a:rPr lang="it-IT" altLang="it-IT" sz="1400" smtClean="0"/>
              <a:pPr>
                <a:spcBef>
                  <a:spcPct val="0"/>
                </a:spcBef>
                <a:buFontTx/>
                <a:buNone/>
              </a:pPr>
              <a:t>63</a:t>
            </a:fld>
            <a:endParaRPr lang="it-IT" altLang="it-IT" sz="1400"/>
          </a:p>
        </p:txBody>
      </p:sp>
      <p:sp>
        <p:nvSpPr>
          <p:cNvPr id="3" name="Text Box 7">
            <a:extLst>
              <a:ext uri="{FF2B5EF4-FFF2-40B4-BE49-F238E27FC236}">
                <a16:creationId xmlns:a16="http://schemas.microsoft.com/office/drawing/2014/main" id="{B50F0C93-F15C-46CD-AE8D-BA4CF1390859}"/>
              </a:ext>
            </a:extLst>
          </p:cNvPr>
          <p:cNvSpPr txBox="1">
            <a:spLocks noChangeArrowheads="1"/>
          </p:cNvSpPr>
          <p:nvPr/>
        </p:nvSpPr>
        <p:spPr bwMode="auto">
          <a:xfrm>
            <a:off x="395288" y="404813"/>
            <a:ext cx="8424862" cy="59086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fontAlgn="ctr" hangingPunct="1">
              <a:lnSpc>
                <a:spcPct val="125000"/>
              </a:lnSpc>
              <a:spcBef>
                <a:spcPct val="0"/>
              </a:spcBef>
              <a:spcAft>
                <a:spcPct val="25000"/>
              </a:spcAft>
              <a:buFontTx/>
              <a:buNone/>
              <a:defRPr/>
            </a:pPr>
            <a:r>
              <a:rPr lang="it-IT" altLang="it-IT" sz="2400" dirty="0">
                <a:latin typeface="+mj-lt"/>
              </a:rPr>
              <a:t>I sistemi gassosi possono essere descritti dal </a:t>
            </a:r>
            <a:r>
              <a:rPr lang="it-IT" altLang="it-IT" sz="2400" b="1" dirty="0">
                <a:latin typeface="+mj-lt"/>
              </a:rPr>
              <a:t>modello del gas ideale.</a:t>
            </a:r>
          </a:p>
          <a:p>
            <a:pPr algn="just" eaLnBrk="1" fontAlgn="ctr" hangingPunct="1">
              <a:lnSpc>
                <a:spcPct val="125000"/>
              </a:lnSpc>
              <a:spcBef>
                <a:spcPct val="0"/>
              </a:spcBef>
              <a:spcAft>
                <a:spcPct val="25000"/>
              </a:spcAft>
              <a:buFontTx/>
              <a:buNone/>
              <a:defRPr/>
            </a:pPr>
            <a:r>
              <a:rPr lang="it-IT" altLang="it-IT" sz="2400" dirty="0">
                <a:latin typeface="+mj-lt"/>
              </a:rPr>
              <a:t>Anche se il gas ideale è un modello (come ad es. il processo reversibile), è facile </a:t>
            </a:r>
            <a:r>
              <a:rPr lang="it-IT" altLang="it-IT" sz="2400" b="1" dirty="0">
                <a:latin typeface="+mj-lt"/>
              </a:rPr>
              <a:t>osservare il comportamento </a:t>
            </a:r>
            <a:r>
              <a:rPr lang="it-IT" altLang="it-IT" sz="2400" dirty="0">
                <a:latin typeface="+mj-lt"/>
              </a:rPr>
              <a:t>previsto dalla legge dei gas ideali in determinate condizioni facilmente realizzabili, ovvero gas in condizione di bassa densità (</a:t>
            </a:r>
            <a:r>
              <a:rPr lang="it-IT" altLang="it-IT" sz="2400" b="1" dirty="0">
                <a:latin typeface="+mj-lt"/>
              </a:rPr>
              <a:t>gas rarefatti</a:t>
            </a:r>
            <a:r>
              <a:rPr lang="it-IT" altLang="it-IT" sz="2400" dirty="0">
                <a:latin typeface="+mj-lt"/>
              </a:rPr>
              <a:t>, alta T e bassa P &lt; 10 atm)</a:t>
            </a:r>
          </a:p>
          <a:p>
            <a:pPr algn="just" eaLnBrk="1" fontAlgn="ctr" hangingPunct="1">
              <a:lnSpc>
                <a:spcPct val="125000"/>
              </a:lnSpc>
              <a:spcBef>
                <a:spcPct val="0"/>
              </a:spcBef>
              <a:spcAft>
                <a:spcPct val="25000"/>
              </a:spcAft>
              <a:buFontTx/>
              <a:buNone/>
              <a:defRPr/>
            </a:pPr>
            <a:r>
              <a:rPr lang="it-IT" altLang="it-IT" sz="2400" dirty="0">
                <a:latin typeface="+mj-lt"/>
              </a:rPr>
              <a:t>Viceversa qualunque gas ad alta densità (</a:t>
            </a:r>
            <a:r>
              <a:rPr lang="it-IT" altLang="it-IT" sz="2400" b="1" dirty="0">
                <a:latin typeface="+mj-lt"/>
              </a:rPr>
              <a:t>gas compressi</a:t>
            </a:r>
            <a:r>
              <a:rPr lang="it-IT" altLang="it-IT" sz="2400" dirty="0">
                <a:latin typeface="+mj-lt"/>
              </a:rPr>
              <a:t>) tenderà a dare delle </a:t>
            </a:r>
            <a:r>
              <a:rPr lang="it-IT" altLang="it-IT" sz="2400" b="1" dirty="0">
                <a:latin typeface="+mj-lt"/>
              </a:rPr>
              <a:t>deviazioni</a:t>
            </a:r>
            <a:r>
              <a:rPr lang="it-IT" altLang="it-IT" sz="2400" dirty="0">
                <a:latin typeface="+mj-lt"/>
              </a:rPr>
              <a:t> dal comportamento previsto dalla legge dei gas ideali.</a:t>
            </a:r>
          </a:p>
          <a:p>
            <a:pPr algn="just" eaLnBrk="1" fontAlgn="ctr" hangingPunct="1">
              <a:lnSpc>
                <a:spcPct val="125000"/>
              </a:lnSpc>
              <a:spcBef>
                <a:spcPct val="0"/>
              </a:spcBef>
              <a:spcAft>
                <a:spcPct val="25000"/>
              </a:spcAft>
              <a:buFontTx/>
              <a:buNone/>
              <a:defRPr/>
            </a:pPr>
            <a:r>
              <a:rPr lang="it-IT" altLang="it-IT" sz="2400" b="1" dirty="0">
                <a:latin typeface="+mj-lt"/>
              </a:rPr>
              <a:t>Le leggi dei gas sono derivate da osservazioni sperimentali.</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numero diapositiva 1">
            <a:extLst>
              <a:ext uri="{FF2B5EF4-FFF2-40B4-BE49-F238E27FC236}">
                <a16:creationId xmlns:a16="http://schemas.microsoft.com/office/drawing/2014/main" id="{A473D18B-9EDF-4B60-BFDF-B6FA163DCA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C1A434-0A0F-4D3A-B3E4-83DC9EB0C0CC}" type="slidenum">
              <a:rPr lang="it-IT" altLang="it-IT" sz="1400" smtClean="0"/>
              <a:pPr>
                <a:spcBef>
                  <a:spcPct val="0"/>
                </a:spcBef>
                <a:buFontTx/>
                <a:buNone/>
              </a:pPr>
              <a:t>64</a:t>
            </a:fld>
            <a:endParaRPr lang="it-IT" altLang="it-IT" sz="1400"/>
          </a:p>
        </p:txBody>
      </p:sp>
      <p:sp>
        <p:nvSpPr>
          <p:cNvPr id="3" name="Text Box 7">
            <a:extLst>
              <a:ext uri="{FF2B5EF4-FFF2-40B4-BE49-F238E27FC236}">
                <a16:creationId xmlns:a16="http://schemas.microsoft.com/office/drawing/2014/main" id="{285348AF-0D41-46DA-9346-E8D3957EA41C}"/>
              </a:ext>
            </a:extLst>
          </p:cNvPr>
          <p:cNvSpPr txBox="1">
            <a:spLocks noChangeArrowheads="1"/>
          </p:cNvSpPr>
          <p:nvPr/>
        </p:nvSpPr>
        <p:spPr bwMode="auto">
          <a:xfrm>
            <a:off x="395288" y="404813"/>
            <a:ext cx="8424862" cy="50784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fontAlgn="ctr" hangingPunct="1">
              <a:lnSpc>
                <a:spcPct val="125000"/>
              </a:lnSpc>
              <a:spcBef>
                <a:spcPct val="0"/>
              </a:spcBef>
              <a:spcAft>
                <a:spcPct val="25000"/>
              </a:spcAft>
              <a:buFontTx/>
              <a:buNone/>
              <a:defRPr/>
            </a:pPr>
            <a:r>
              <a:rPr lang="it-IT" altLang="it-IT" sz="2400" dirty="0">
                <a:latin typeface="+mj-lt"/>
              </a:rPr>
              <a:t>I parametri che mi servono per descrivere un sistema gassoso (variabili, proprietà, coordinate termodinamiche) sono</a:t>
            </a:r>
          </a:p>
          <a:p>
            <a:pPr algn="just" eaLnBrk="1" fontAlgn="ctr" hangingPunct="1">
              <a:lnSpc>
                <a:spcPct val="125000"/>
              </a:lnSpc>
              <a:spcBef>
                <a:spcPct val="0"/>
              </a:spcBef>
              <a:spcAft>
                <a:spcPct val="25000"/>
              </a:spcAft>
              <a:buFontTx/>
              <a:buNone/>
              <a:defRPr/>
            </a:pPr>
            <a:r>
              <a:rPr lang="it-IT" altLang="it-IT" sz="2400" b="1" dirty="0">
                <a:latin typeface="+mj-lt"/>
              </a:rPr>
              <a:t>P, T, V, massa e composizione</a:t>
            </a:r>
          </a:p>
          <a:p>
            <a:pPr algn="just" eaLnBrk="1" fontAlgn="ctr" hangingPunct="1">
              <a:lnSpc>
                <a:spcPct val="125000"/>
              </a:lnSpc>
              <a:spcBef>
                <a:spcPct val="0"/>
              </a:spcBef>
              <a:spcAft>
                <a:spcPct val="25000"/>
              </a:spcAft>
              <a:buFontTx/>
              <a:buNone/>
              <a:defRPr/>
            </a:pPr>
            <a:r>
              <a:rPr lang="it-IT" altLang="it-IT" sz="2400" dirty="0">
                <a:latin typeface="+mj-lt"/>
              </a:rPr>
              <a:t>Vado a ricavare una relazione matematica che leghi tali parametri</a:t>
            </a:r>
          </a:p>
          <a:p>
            <a:pPr algn="just" eaLnBrk="1" fontAlgn="ctr" hangingPunct="1">
              <a:lnSpc>
                <a:spcPct val="125000"/>
              </a:lnSpc>
              <a:spcBef>
                <a:spcPct val="0"/>
              </a:spcBef>
              <a:spcAft>
                <a:spcPct val="25000"/>
              </a:spcAft>
              <a:buFontTx/>
              <a:buNone/>
              <a:defRPr/>
            </a:pPr>
            <a:endParaRPr lang="it-IT" altLang="it-IT" sz="2400" dirty="0">
              <a:latin typeface="+mj-lt"/>
            </a:endParaRPr>
          </a:p>
          <a:p>
            <a:pPr algn="just" eaLnBrk="1" fontAlgn="ctr" hangingPunct="1">
              <a:lnSpc>
                <a:spcPct val="125000"/>
              </a:lnSpc>
              <a:spcBef>
                <a:spcPct val="0"/>
              </a:spcBef>
              <a:spcAft>
                <a:spcPct val="25000"/>
              </a:spcAft>
              <a:buFontTx/>
              <a:buNone/>
              <a:defRPr/>
            </a:pPr>
            <a:r>
              <a:rPr lang="it-IT" altLang="it-IT" sz="2400" dirty="0">
                <a:latin typeface="+mj-lt"/>
              </a:rPr>
              <a:t>Importante: nel caso del gas a volte si utilizzano come condizioni di riferimento (dette </a:t>
            </a:r>
            <a:r>
              <a:rPr lang="it-IT" altLang="it-IT" sz="2400" b="1" dirty="0">
                <a:latin typeface="+mj-lt"/>
              </a:rPr>
              <a:t>condizioni normali</a:t>
            </a:r>
            <a:r>
              <a:rPr lang="it-IT" altLang="it-IT" sz="2400" dirty="0">
                <a:latin typeface="+mj-lt"/>
              </a:rPr>
              <a:t>) la temperatura di 0 °C e la pressione di 1 atm.</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numero diapositiva 1">
            <a:extLst>
              <a:ext uri="{FF2B5EF4-FFF2-40B4-BE49-F238E27FC236}">
                <a16:creationId xmlns:a16="http://schemas.microsoft.com/office/drawing/2014/main" id="{7E51598C-DBCC-456D-BEB0-B1EC5F1AE2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A9D491-C225-4170-81A2-D2DD720A1210}" type="slidenum">
              <a:rPr lang="it-IT" altLang="it-IT" sz="1400" smtClean="0"/>
              <a:pPr>
                <a:spcBef>
                  <a:spcPct val="0"/>
                </a:spcBef>
                <a:buFontTx/>
                <a:buNone/>
              </a:pPr>
              <a:t>65</a:t>
            </a:fld>
            <a:endParaRPr lang="it-IT" altLang="it-IT" sz="1400"/>
          </a:p>
        </p:txBody>
      </p:sp>
      <p:sp>
        <p:nvSpPr>
          <p:cNvPr id="3" name="Text Box 7">
            <a:extLst>
              <a:ext uri="{FF2B5EF4-FFF2-40B4-BE49-F238E27FC236}">
                <a16:creationId xmlns:a16="http://schemas.microsoft.com/office/drawing/2014/main" id="{878F33CC-A5BC-4EED-939D-66A3B07242C1}"/>
              </a:ext>
            </a:extLst>
          </p:cNvPr>
          <p:cNvSpPr txBox="1">
            <a:spLocks noChangeArrowheads="1"/>
          </p:cNvSpPr>
          <p:nvPr/>
        </p:nvSpPr>
        <p:spPr bwMode="auto">
          <a:xfrm>
            <a:off x="395288" y="404813"/>
            <a:ext cx="8424862" cy="50784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fontAlgn="ctr" hangingPunct="1">
              <a:lnSpc>
                <a:spcPct val="125000"/>
              </a:lnSpc>
              <a:spcBef>
                <a:spcPct val="0"/>
              </a:spcBef>
              <a:spcAft>
                <a:spcPct val="25000"/>
              </a:spcAft>
              <a:buFontTx/>
              <a:buNone/>
              <a:defRPr/>
            </a:pPr>
            <a:r>
              <a:rPr lang="it-IT" altLang="it-IT" sz="2400" dirty="0">
                <a:latin typeface="+mj-lt"/>
              </a:rPr>
              <a:t>I parametri che mi servono per descrivere un sistema gassoso (variabili, proprietà, coordinate termodinamiche) sono</a:t>
            </a:r>
          </a:p>
          <a:p>
            <a:pPr algn="just" eaLnBrk="1" fontAlgn="ctr" hangingPunct="1">
              <a:lnSpc>
                <a:spcPct val="125000"/>
              </a:lnSpc>
              <a:spcBef>
                <a:spcPct val="0"/>
              </a:spcBef>
              <a:spcAft>
                <a:spcPct val="25000"/>
              </a:spcAft>
              <a:buFontTx/>
              <a:buNone/>
              <a:defRPr/>
            </a:pPr>
            <a:r>
              <a:rPr lang="it-IT" altLang="it-IT" sz="2400" b="1" dirty="0">
                <a:latin typeface="+mj-lt"/>
              </a:rPr>
              <a:t>P, T, V, massa e composizione</a:t>
            </a:r>
          </a:p>
          <a:p>
            <a:pPr algn="just" eaLnBrk="1" fontAlgn="ctr" hangingPunct="1">
              <a:lnSpc>
                <a:spcPct val="125000"/>
              </a:lnSpc>
              <a:spcBef>
                <a:spcPct val="0"/>
              </a:spcBef>
              <a:spcAft>
                <a:spcPct val="25000"/>
              </a:spcAft>
              <a:buFontTx/>
              <a:buNone/>
              <a:defRPr/>
            </a:pPr>
            <a:r>
              <a:rPr lang="it-IT" altLang="it-IT" sz="2400" dirty="0">
                <a:latin typeface="+mj-lt"/>
              </a:rPr>
              <a:t>Vado a ricavare una relazione matematica che leghi tali parametri</a:t>
            </a:r>
          </a:p>
          <a:p>
            <a:pPr algn="just" eaLnBrk="1" fontAlgn="ctr" hangingPunct="1">
              <a:lnSpc>
                <a:spcPct val="125000"/>
              </a:lnSpc>
              <a:spcBef>
                <a:spcPct val="0"/>
              </a:spcBef>
              <a:spcAft>
                <a:spcPct val="25000"/>
              </a:spcAft>
              <a:buFontTx/>
              <a:buNone/>
              <a:defRPr/>
            </a:pPr>
            <a:endParaRPr lang="it-IT" altLang="it-IT" sz="2400" dirty="0">
              <a:latin typeface="+mj-lt"/>
            </a:endParaRPr>
          </a:p>
          <a:p>
            <a:pPr algn="just" eaLnBrk="1" fontAlgn="ctr" hangingPunct="1">
              <a:lnSpc>
                <a:spcPct val="125000"/>
              </a:lnSpc>
              <a:spcBef>
                <a:spcPct val="0"/>
              </a:spcBef>
              <a:spcAft>
                <a:spcPct val="25000"/>
              </a:spcAft>
              <a:buFontTx/>
              <a:buNone/>
              <a:defRPr/>
            </a:pPr>
            <a:r>
              <a:rPr lang="it-IT" altLang="it-IT" sz="2400" dirty="0">
                <a:latin typeface="+mj-lt"/>
              </a:rPr>
              <a:t>Importante: nel caso del gas a volte si utilizzano come condizioni di riferimento (dette </a:t>
            </a:r>
            <a:r>
              <a:rPr lang="it-IT" altLang="it-IT" sz="2400" b="1" dirty="0">
                <a:latin typeface="+mj-lt"/>
              </a:rPr>
              <a:t>condizioni normali</a:t>
            </a:r>
            <a:r>
              <a:rPr lang="it-IT" altLang="it-IT" sz="2400" dirty="0">
                <a:latin typeface="+mj-lt"/>
              </a:rPr>
              <a:t>) la temperatura di 0 °C e la pressione di 1 atm.</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olo 1">
            <a:extLst>
              <a:ext uri="{FF2B5EF4-FFF2-40B4-BE49-F238E27FC236}">
                <a16:creationId xmlns:a16="http://schemas.microsoft.com/office/drawing/2014/main" id="{9F788221-945A-4E4C-B967-672DC8DC509C}"/>
              </a:ext>
            </a:extLst>
          </p:cNvPr>
          <p:cNvSpPr>
            <a:spLocks noGrp="1" noChangeArrowheads="1"/>
          </p:cNvSpPr>
          <p:nvPr>
            <p:ph type="title"/>
          </p:nvPr>
        </p:nvSpPr>
        <p:spPr>
          <a:xfrm>
            <a:off x="334963" y="36513"/>
            <a:ext cx="8229600" cy="1143000"/>
          </a:xfrm>
        </p:spPr>
        <p:txBody>
          <a:bodyPr/>
          <a:lstStyle/>
          <a:p>
            <a:r>
              <a:rPr lang="it-IT" altLang="it-IT"/>
              <a:t>I gas</a:t>
            </a:r>
          </a:p>
        </p:txBody>
      </p:sp>
      <p:sp>
        <p:nvSpPr>
          <p:cNvPr id="3" name="Segnaposto contenuto 2">
            <a:extLst>
              <a:ext uri="{FF2B5EF4-FFF2-40B4-BE49-F238E27FC236}">
                <a16:creationId xmlns:a16="http://schemas.microsoft.com/office/drawing/2014/main" id="{C1CF57B8-5CBA-4742-A04E-C15E5C3E11E8}"/>
              </a:ext>
            </a:extLst>
          </p:cNvPr>
          <p:cNvSpPr>
            <a:spLocks noGrp="1"/>
          </p:cNvSpPr>
          <p:nvPr>
            <p:ph idx="1"/>
          </p:nvPr>
        </p:nvSpPr>
        <p:spPr>
          <a:xfrm>
            <a:off x="334963" y="981075"/>
            <a:ext cx="8229600" cy="4525963"/>
          </a:xfrm>
        </p:spPr>
        <p:txBody>
          <a:bodyPr/>
          <a:lstStyle/>
          <a:p>
            <a:pPr>
              <a:defRPr/>
            </a:pPr>
            <a:r>
              <a:rPr lang="it-IT" dirty="0">
                <a:solidFill>
                  <a:schemeClr val="bg1">
                    <a:lumMod val="50000"/>
                  </a:schemeClr>
                </a:solidFill>
              </a:rPr>
              <a:t>Generalità</a:t>
            </a:r>
          </a:p>
          <a:p>
            <a:pPr>
              <a:defRPr/>
            </a:pPr>
            <a:r>
              <a:rPr lang="it-IT" dirty="0"/>
              <a:t>Principio di Avogadro</a:t>
            </a:r>
          </a:p>
          <a:p>
            <a:pPr>
              <a:defRPr/>
            </a:pPr>
            <a:r>
              <a:rPr lang="it-IT" dirty="0">
                <a:solidFill>
                  <a:schemeClr val="bg1">
                    <a:lumMod val="50000"/>
                  </a:schemeClr>
                </a:solidFill>
              </a:rPr>
              <a:t>Legge di Boyle</a:t>
            </a:r>
          </a:p>
          <a:p>
            <a:pPr>
              <a:defRPr/>
            </a:pPr>
            <a:r>
              <a:rPr lang="it-IT" dirty="0">
                <a:solidFill>
                  <a:schemeClr val="bg1">
                    <a:lumMod val="50000"/>
                  </a:schemeClr>
                </a:solidFill>
              </a:rPr>
              <a:t>Legge di Charles (o Gay-</a:t>
            </a:r>
            <a:r>
              <a:rPr lang="it-IT" dirty="0" err="1">
                <a:solidFill>
                  <a:schemeClr val="bg1">
                    <a:lumMod val="50000"/>
                  </a:schemeClr>
                </a:solidFill>
              </a:rPr>
              <a:t>Lussac</a:t>
            </a:r>
            <a:r>
              <a:rPr lang="it-IT" dirty="0">
                <a:solidFill>
                  <a:schemeClr val="bg1">
                    <a:lumMod val="50000"/>
                  </a:schemeClr>
                </a:solidFill>
              </a:rPr>
              <a:t>)</a:t>
            </a:r>
          </a:p>
          <a:p>
            <a:pPr>
              <a:defRPr/>
            </a:pPr>
            <a:r>
              <a:rPr lang="it-IT" dirty="0">
                <a:solidFill>
                  <a:schemeClr val="bg1">
                    <a:lumMod val="50000"/>
                  </a:schemeClr>
                </a:solidFill>
              </a:rPr>
              <a:t>Legge dei gas ideali</a:t>
            </a:r>
          </a:p>
          <a:p>
            <a:pPr lvl="1">
              <a:defRPr/>
            </a:pPr>
            <a:r>
              <a:rPr lang="it-IT" dirty="0">
                <a:solidFill>
                  <a:schemeClr val="bg1">
                    <a:lumMod val="50000"/>
                  </a:schemeClr>
                </a:solidFill>
              </a:rPr>
              <a:t>Costante dei gas</a:t>
            </a:r>
          </a:p>
          <a:p>
            <a:pPr>
              <a:defRPr/>
            </a:pPr>
            <a:r>
              <a:rPr lang="it-IT" dirty="0">
                <a:solidFill>
                  <a:schemeClr val="bg1">
                    <a:lumMod val="50000"/>
                  </a:schemeClr>
                </a:solidFill>
              </a:rPr>
              <a:t>Teoria cinetica dei gas</a:t>
            </a:r>
          </a:p>
          <a:p>
            <a:pPr lvl="1">
              <a:defRPr/>
            </a:pPr>
            <a:r>
              <a:rPr lang="it-IT" dirty="0">
                <a:solidFill>
                  <a:schemeClr val="bg1">
                    <a:lumMod val="50000"/>
                  </a:schemeClr>
                </a:solidFill>
              </a:rPr>
              <a:t>Distribuzione di Maxwell</a:t>
            </a:r>
          </a:p>
          <a:p>
            <a:pPr>
              <a:defRPr/>
            </a:pPr>
            <a:r>
              <a:rPr lang="it-IT" dirty="0">
                <a:solidFill>
                  <a:schemeClr val="bg1">
                    <a:lumMod val="50000"/>
                  </a:schemeClr>
                </a:solidFill>
              </a:rPr>
              <a:t>Miscele di gas (Dalton)</a:t>
            </a:r>
          </a:p>
          <a:p>
            <a:pPr>
              <a:defRPr/>
            </a:pPr>
            <a:r>
              <a:rPr lang="it-IT" dirty="0">
                <a:solidFill>
                  <a:schemeClr val="bg1">
                    <a:lumMod val="50000"/>
                  </a:schemeClr>
                </a:solidFill>
              </a:rPr>
              <a:t>Gas reali </a:t>
            </a:r>
          </a:p>
          <a:p>
            <a:pPr>
              <a:defRPr/>
            </a:pPr>
            <a:endParaRPr lang="it-IT" dirty="0"/>
          </a:p>
        </p:txBody>
      </p:sp>
      <p:sp>
        <p:nvSpPr>
          <p:cNvPr id="77828" name="Segnaposto numero diapositiva 3">
            <a:extLst>
              <a:ext uri="{FF2B5EF4-FFF2-40B4-BE49-F238E27FC236}">
                <a16:creationId xmlns:a16="http://schemas.microsoft.com/office/drawing/2014/main" id="{19F82BC1-FD39-46EE-BFAC-06ECAE70EC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F239AD-D994-4CFD-99A7-DA4BC9C5F73A}" type="slidenum">
              <a:rPr lang="it-IT" altLang="it-IT" sz="1400" smtClean="0"/>
              <a:pPr>
                <a:spcBef>
                  <a:spcPct val="0"/>
                </a:spcBef>
                <a:buFontTx/>
                <a:buNone/>
              </a:pPr>
              <a:t>66</a:t>
            </a:fld>
            <a:endParaRPr lang="it-IT" altLang="it-IT" sz="14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numero diapositiva 3">
            <a:extLst>
              <a:ext uri="{FF2B5EF4-FFF2-40B4-BE49-F238E27FC236}">
                <a16:creationId xmlns:a16="http://schemas.microsoft.com/office/drawing/2014/main" id="{E95382D9-519F-445E-B315-F33D3CB27E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9FEF60-FD13-439A-8796-E87EA84EEE39}" type="slidenum">
              <a:rPr lang="it-IT" altLang="it-IT" sz="1400" smtClean="0"/>
              <a:pPr>
                <a:spcBef>
                  <a:spcPct val="0"/>
                </a:spcBef>
                <a:buFontTx/>
                <a:buNone/>
              </a:pPr>
              <a:t>67</a:t>
            </a:fld>
            <a:endParaRPr lang="it-IT" altLang="it-IT" sz="1400"/>
          </a:p>
        </p:txBody>
      </p:sp>
      <p:sp>
        <p:nvSpPr>
          <p:cNvPr id="73731" name="Text Box 7">
            <a:extLst>
              <a:ext uri="{FF2B5EF4-FFF2-40B4-BE49-F238E27FC236}">
                <a16:creationId xmlns:a16="http://schemas.microsoft.com/office/drawing/2014/main" id="{ACD2112B-D61E-4F60-8D71-BF9226A3655B}"/>
              </a:ext>
            </a:extLst>
          </p:cNvPr>
          <p:cNvSpPr txBox="1">
            <a:spLocks noChangeArrowheads="1"/>
          </p:cNvSpPr>
          <p:nvPr/>
        </p:nvSpPr>
        <p:spPr bwMode="auto">
          <a:xfrm>
            <a:off x="420688" y="30163"/>
            <a:ext cx="8424862" cy="26384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fontAlgn="ctr" hangingPunct="1">
              <a:lnSpc>
                <a:spcPct val="125000"/>
              </a:lnSpc>
              <a:spcBef>
                <a:spcPct val="0"/>
              </a:spcBef>
              <a:spcAft>
                <a:spcPct val="25000"/>
              </a:spcAft>
              <a:buFontTx/>
              <a:buNone/>
              <a:defRPr/>
            </a:pPr>
            <a:r>
              <a:rPr lang="it-IT" altLang="it-IT" sz="2800" dirty="0">
                <a:latin typeface="+mj-lt"/>
              </a:rPr>
              <a:t>Principio di </a:t>
            </a:r>
            <a:r>
              <a:rPr lang="it-IT" altLang="it-IT" sz="2800" dirty="0" err="1">
                <a:latin typeface="+mj-lt"/>
              </a:rPr>
              <a:t>Avogradro</a:t>
            </a:r>
            <a:endParaRPr lang="it-IT" altLang="it-IT" sz="2800" dirty="0">
              <a:latin typeface="+mj-lt"/>
            </a:endParaRPr>
          </a:p>
          <a:p>
            <a:pPr algn="just" eaLnBrk="1" fontAlgn="ctr" hangingPunct="1">
              <a:lnSpc>
                <a:spcPct val="125000"/>
              </a:lnSpc>
              <a:spcBef>
                <a:spcPct val="0"/>
              </a:spcBef>
              <a:spcAft>
                <a:spcPct val="25000"/>
              </a:spcAft>
              <a:buFontTx/>
              <a:buNone/>
              <a:defRPr/>
            </a:pPr>
            <a:r>
              <a:rPr lang="it-IT" altLang="it-IT" sz="2200" dirty="0">
                <a:latin typeface="+mj-lt"/>
              </a:rPr>
              <a:t>Alla stessa temperatura e pressione </a:t>
            </a:r>
            <a:r>
              <a:rPr lang="it-IT" altLang="it-IT" sz="2200" u="sng" dirty="0">
                <a:solidFill>
                  <a:srgbClr val="000099"/>
                </a:solidFill>
                <a:latin typeface="+mj-lt"/>
              </a:rPr>
              <a:t>volumi uguali</a:t>
            </a:r>
            <a:r>
              <a:rPr lang="it-IT" altLang="it-IT" sz="2200" dirty="0">
                <a:solidFill>
                  <a:srgbClr val="000099"/>
                </a:solidFill>
                <a:latin typeface="+mj-lt"/>
              </a:rPr>
              <a:t> di gas “ideali”  contengono un </a:t>
            </a:r>
            <a:r>
              <a:rPr lang="it-IT" altLang="it-IT" sz="2200" u="sng" dirty="0">
                <a:solidFill>
                  <a:srgbClr val="000099"/>
                </a:solidFill>
                <a:latin typeface="+mj-lt"/>
              </a:rPr>
              <a:t>ugual numero di moli</a:t>
            </a:r>
            <a:r>
              <a:rPr lang="it-IT" altLang="it-IT" sz="2200" dirty="0">
                <a:solidFill>
                  <a:srgbClr val="000099"/>
                </a:solidFill>
                <a:latin typeface="+mj-lt"/>
              </a:rPr>
              <a:t> (legge di Avogadro</a:t>
            </a:r>
            <a:r>
              <a:rPr lang="it-IT" altLang="it-IT" sz="2200" dirty="0">
                <a:latin typeface="+mj-lt"/>
              </a:rPr>
              <a:t>)</a:t>
            </a:r>
          </a:p>
          <a:p>
            <a:pPr algn="just" eaLnBrk="1" fontAlgn="ctr" hangingPunct="1">
              <a:lnSpc>
                <a:spcPct val="125000"/>
              </a:lnSpc>
              <a:spcBef>
                <a:spcPct val="0"/>
              </a:spcBef>
              <a:spcAft>
                <a:spcPct val="25000"/>
              </a:spcAft>
              <a:buFontTx/>
              <a:buNone/>
              <a:defRPr/>
            </a:pPr>
            <a:r>
              <a:rPr lang="it-IT" altLang="it-IT" sz="2200" dirty="0">
                <a:latin typeface="+mj-lt"/>
              </a:rPr>
              <a:t>Utile: volumi per moli </a:t>
            </a:r>
          </a:p>
          <a:p>
            <a:pPr algn="ctr" eaLnBrk="1" fontAlgn="ctr" hangingPunct="1">
              <a:lnSpc>
                <a:spcPct val="125000"/>
              </a:lnSpc>
              <a:spcBef>
                <a:spcPct val="0"/>
              </a:spcBef>
              <a:spcAft>
                <a:spcPct val="25000"/>
              </a:spcAft>
              <a:buFontTx/>
              <a:buNone/>
              <a:defRPr/>
            </a:pPr>
            <a:r>
              <a:rPr lang="it-IT" altLang="it-IT" sz="2400" b="1" dirty="0">
                <a:latin typeface="+mj-lt"/>
              </a:rPr>
              <a:t>V </a:t>
            </a:r>
            <a:r>
              <a:rPr lang="it-IT" altLang="it-IT" sz="2400" b="1" dirty="0">
                <a:latin typeface="+mj-lt"/>
                <a:sym typeface="Symbol" panose="05050102010706020507" pitchFamily="18" charset="2"/>
              </a:rPr>
              <a:t> n</a:t>
            </a:r>
            <a:endParaRPr lang="it-IT" altLang="it-IT" sz="2400" b="1" dirty="0">
              <a:latin typeface="+mj-lt"/>
            </a:endParaRPr>
          </a:p>
        </p:txBody>
      </p:sp>
      <p:pic>
        <p:nvPicPr>
          <p:cNvPr id="78852" name="Picture 10">
            <a:extLst>
              <a:ext uri="{FF2B5EF4-FFF2-40B4-BE49-F238E27FC236}">
                <a16:creationId xmlns:a16="http://schemas.microsoft.com/office/drawing/2014/main" id="{76BEC5A5-5A17-4787-B831-97BDBFF04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3157538"/>
            <a:ext cx="5040313"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3733" name="Text Box 12">
            <a:extLst>
              <a:ext uri="{FF2B5EF4-FFF2-40B4-BE49-F238E27FC236}">
                <a16:creationId xmlns:a16="http://schemas.microsoft.com/office/drawing/2014/main" id="{9816B2DA-1DFF-4FE2-B503-82E8DD4385F2}"/>
              </a:ext>
            </a:extLst>
          </p:cNvPr>
          <p:cNvSpPr txBox="1">
            <a:spLocks noChangeArrowheads="1"/>
          </p:cNvSpPr>
          <p:nvPr/>
        </p:nvSpPr>
        <p:spPr bwMode="auto">
          <a:xfrm>
            <a:off x="5316538" y="3141663"/>
            <a:ext cx="3529012" cy="26304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200" dirty="0" err="1">
                <a:solidFill>
                  <a:srgbClr val="FF33CC"/>
                </a:solidFill>
                <a:latin typeface="+mj-lt"/>
              </a:rPr>
              <a:t>I</a:t>
            </a:r>
            <a:r>
              <a:rPr lang="it-IT" altLang="it-IT" sz="2200" u="sng" dirty="0" err="1">
                <a:solidFill>
                  <a:srgbClr val="0066FF"/>
                </a:solidFill>
                <a:latin typeface="+mj-lt"/>
              </a:rPr>
              <a:t>Una</a:t>
            </a:r>
            <a:r>
              <a:rPr lang="it-IT" altLang="it-IT" sz="2200" u="sng" dirty="0">
                <a:solidFill>
                  <a:srgbClr val="0066FF"/>
                </a:solidFill>
                <a:latin typeface="+mj-lt"/>
              </a:rPr>
              <a:t> mole</a:t>
            </a:r>
            <a:r>
              <a:rPr lang="it-IT" altLang="it-IT" sz="2200" dirty="0">
                <a:latin typeface="+mj-lt"/>
              </a:rPr>
              <a:t> di qualunque gas alla </a:t>
            </a:r>
            <a:r>
              <a:rPr lang="it-IT" altLang="it-IT" sz="2200" u="sng" dirty="0">
                <a:solidFill>
                  <a:srgbClr val="0066FF"/>
                </a:solidFill>
                <a:latin typeface="+mj-lt"/>
              </a:rPr>
              <a:t>temperatura di 0 °C</a:t>
            </a:r>
            <a:r>
              <a:rPr lang="it-IT" altLang="it-IT" sz="2200" dirty="0">
                <a:latin typeface="+mj-lt"/>
              </a:rPr>
              <a:t> e alla </a:t>
            </a:r>
            <a:r>
              <a:rPr lang="it-IT" altLang="it-IT" sz="2200" dirty="0">
                <a:solidFill>
                  <a:srgbClr val="0066FF"/>
                </a:solidFill>
                <a:latin typeface="+mj-lt"/>
              </a:rPr>
              <a:t>pressione </a:t>
            </a:r>
            <a:r>
              <a:rPr lang="it-IT" altLang="it-IT" sz="2200" u="sng" dirty="0">
                <a:solidFill>
                  <a:srgbClr val="0066FF"/>
                </a:solidFill>
                <a:latin typeface="+mj-lt"/>
              </a:rPr>
              <a:t>P</a:t>
            </a:r>
            <a:r>
              <a:rPr lang="it-IT" altLang="it-IT" sz="2200" u="sng" baseline="-25000" dirty="0">
                <a:solidFill>
                  <a:srgbClr val="0066FF"/>
                </a:solidFill>
                <a:latin typeface="+mj-lt"/>
              </a:rPr>
              <a:t>0</a:t>
            </a:r>
            <a:r>
              <a:rPr lang="it-IT" altLang="it-IT" sz="2200" u="sng" dirty="0">
                <a:solidFill>
                  <a:srgbClr val="0066FF"/>
                </a:solidFill>
                <a:latin typeface="+mj-lt"/>
              </a:rPr>
              <a:t> di 1atm</a:t>
            </a:r>
            <a:r>
              <a:rPr lang="it-IT" altLang="it-IT" sz="2200" dirty="0">
                <a:latin typeface="+mj-lt"/>
              </a:rPr>
              <a:t> (condizioni normali) occupa il volume </a:t>
            </a:r>
            <a:r>
              <a:rPr lang="it-IT" altLang="it-IT" sz="2200" u="sng" dirty="0">
                <a:solidFill>
                  <a:srgbClr val="0066FF"/>
                </a:solidFill>
                <a:latin typeface="+mj-lt"/>
              </a:rPr>
              <a:t>V</a:t>
            </a:r>
            <a:r>
              <a:rPr lang="it-IT" altLang="it-IT" sz="2200" u="sng" baseline="-25000" dirty="0">
                <a:solidFill>
                  <a:srgbClr val="0066FF"/>
                </a:solidFill>
                <a:latin typeface="+mj-lt"/>
              </a:rPr>
              <a:t>0</a:t>
            </a:r>
            <a:r>
              <a:rPr lang="it-IT" altLang="it-IT" sz="2200" u="sng" dirty="0">
                <a:solidFill>
                  <a:srgbClr val="0066FF"/>
                </a:solidFill>
                <a:latin typeface="+mj-lt"/>
              </a:rPr>
              <a:t> pari a 22,414 l</a:t>
            </a:r>
            <a:endParaRPr lang="en-US" altLang="it-IT" sz="2200" dirty="0">
              <a:latin typeface="+mj-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olo 1">
            <a:extLst>
              <a:ext uri="{FF2B5EF4-FFF2-40B4-BE49-F238E27FC236}">
                <a16:creationId xmlns:a16="http://schemas.microsoft.com/office/drawing/2014/main" id="{0CE47274-D6AF-4D82-A135-58221BFD86CB}"/>
              </a:ext>
            </a:extLst>
          </p:cNvPr>
          <p:cNvSpPr>
            <a:spLocks noGrp="1" noChangeArrowheads="1"/>
          </p:cNvSpPr>
          <p:nvPr>
            <p:ph type="title"/>
          </p:nvPr>
        </p:nvSpPr>
        <p:spPr>
          <a:xfrm>
            <a:off x="330200" y="-14288"/>
            <a:ext cx="8229600" cy="1143001"/>
          </a:xfrm>
        </p:spPr>
        <p:txBody>
          <a:bodyPr/>
          <a:lstStyle/>
          <a:p>
            <a:r>
              <a:rPr lang="it-IT" altLang="it-IT">
                <a:solidFill>
                  <a:schemeClr val="tx1"/>
                </a:solidFill>
              </a:rPr>
              <a:t>I gas</a:t>
            </a:r>
          </a:p>
        </p:txBody>
      </p:sp>
      <p:sp>
        <p:nvSpPr>
          <p:cNvPr id="3" name="Segnaposto contenuto 2">
            <a:extLst>
              <a:ext uri="{FF2B5EF4-FFF2-40B4-BE49-F238E27FC236}">
                <a16:creationId xmlns:a16="http://schemas.microsoft.com/office/drawing/2014/main" id="{023F6A57-0E5F-41B2-844C-FFCFC7EDC853}"/>
              </a:ext>
            </a:extLst>
          </p:cNvPr>
          <p:cNvSpPr>
            <a:spLocks noGrp="1"/>
          </p:cNvSpPr>
          <p:nvPr>
            <p:ph idx="1"/>
          </p:nvPr>
        </p:nvSpPr>
        <p:spPr>
          <a:xfrm>
            <a:off x="334963" y="673100"/>
            <a:ext cx="8229600" cy="4525963"/>
          </a:xfrm>
        </p:spPr>
        <p:txBody>
          <a:bodyPr/>
          <a:lstStyle/>
          <a:p>
            <a:pPr>
              <a:defRPr/>
            </a:pPr>
            <a:r>
              <a:rPr lang="it-IT" dirty="0">
                <a:solidFill>
                  <a:schemeClr val="bg1">
                    <a:lumMod val="50000"/>
                  </a:schemeClr>
                </a:solidFill>
              </a:rPr>
              <a:t>Generalità</a:t>
            </a:r>
          </a:p>
          <a:p>
            <a:pPr>
              <a:defRPr/>
            </a:pPr>
            <a:r>
              <a:rPr lang="it-IT" dirty="0">
                <a:solidFill>
                  <a:schemeClr val="bg1">
                    <a:lumMod val="50000"/>
                  </a:schemeClr>
                </a:solidFill>
              </a:rPr>
              <a:t>Principio di Avogadro</a:t>
            </a:r>
          </a:p>
          <a:p>
            <a:pPr>
              <a:defRPr/>
            </a:pPr>
            <a:r>
              <a:rPr lang="it-IT" dirty="0"/>
              <a:t>Legge di Boyle</a:t>
            </a:r>
          </a:p>
          <a:p>
            <a:pPr>
              <a:defRPr/>
            </a:pPr>
            <a:r>
              <a:rPr lang="it-IT" dirty="0">
                <a:solidFill>
                  <a:schemeClr val="bg1">
                    <a:lumMod val="50000"/>
                  </a:schemeClr>
                </a:solidFill>
              </a:rPr>
              <a:t>Legge di Charles (o Gay-</a:t>
            </a:r>
            <a:r>
              <a:rPr lang="it-IT" dirty="0" err="1">
                <a:solidFill>
                  <a:schemeClr val="bg1">
                    <a:lumMod val="50000"/>
                  </a:schemeClr>
                </a:solidFill>
              </a:rPr>
              <a:t>Lussac</a:t>
            </a:r>
            <a:r>
              <a:rPr lang="it-IT" dirty="0">
                <a:solidFill>
                  <a:schemeClr val="bg1">
                    <a:lumMod val="50000"/>
                  </a:schemeClr>
                </a:solidFill>
              </a:rPr>
              <a:t>)</a:t>
            </a:r>
          </a:p>
          <a:p>
            <a:pPr>
              <a:defRPr/>
            </a:pPr>
            <a:r>
              <a:rPr lang="it-IT" dirty="0">
                <a:solidFill>
                  <a:schemeClr val="bg1">
                    <a:lumMod val="50000"/>
                  </a:schemeClr>
                </a:solidFill>
              </a:rPr>
              <a:t>Legge dei gas ideali</a:t>
            </a:r>
          </a:p>
          <a:p>
            <a:pPr lvl="1">
              <a:defRPr/>
            </a:pPr>
            <a:r>
              <a:rPr lang="it-IT" dirty="0">
                <a:solidFill>
                  <a:schemeClr val="bg1">
                    <a:lumMod val="50000"/>
                  </a:schemeClr>
                </a:solidFill>
              </a:rPr>
              <a:t>Costante dei gas</a:t>
            </a:r>
          </a:p>
          <a:p>
            <a:pPr>
              <a:defRPr/>
            </a:pPr>
            <a:r>
              <a:rPr lang="it-IT" dirty="0">
                <a:solidFill>
                  <a:schemeClr val="bg1">
                    <a:lumMod val="50000"/>
                  </a:schemeClr>
                </a:solidFill>
              </a:rPr>
              <a:t>Miscele di gas (Dalton)</a:t>
            </a:r>
          </a:p>
          <a:p>
            <a:pPr>
              <a:defRPr/>
            </a:pPr>
            <a:r>
              <a:rPr lang="it-IT" dirty="0">
                <a:solidFill>
                  <a:schemeClr val="bg1">
                    <a:lumMod val="50000"/>
                  </a:schemeClr>
                </a:solidFill>
              </a:rPr>
              <a:t>Teoria cinetica dei gas</a:t>
            </a:r>
          </a:p>
          <a:p>
            <a:pPr lvl="1">
              <a:defRPr/>
            </a:pPr>
            <a:r>
              <a:rPr lang="it-IT" dirty="0">
                <a:solidFill>
                  <a:schemeClr val="bg1">
                    <a:lumMod val="50000"/>
                  </a:schemeClr>
                </a:solidFill>
              </a:rPr>
              <a:t>Velocità di una molecola e cost. di Boltzmann</a:t>
            </a:r>
          </a:p>
          <a:p>
            <a:pPr lvl="1">
              <a:defRPr/>
            </a:pPr>
            <a:r>
              <a:rPr lang="it-IT" dirty="0">
                <a:solidFill>
                  <a:schemeClr val="bg1">
                    <a:lumMod val="50000"/>
                  </a:schemeClr>
                </a:solidFill>
              </a:rPr>
              <a:t>Distribuzione di Maxwell</a:t>
            </a:r>
          </a:p>
          <a:p>
            <a:pPr>
              <a:defRPr/>
            </a:pPr>
            <a:r>
              <a:rPr lang="it-IT" dirty="0">
                <a:solidFill>
                  <a:schemeClr val="bg1">
                    <a:lumMod val="50000"/>
                  </a:schemeClr>
                </a:solidFill>
              </a:rPr>
              <a:t>Gas reali </a:t>
            </a:r>
          </a:p>
          <a:p>
            <a:pPr>
              <a:defRPr/>
            </a:pPr>
            <a:endParaRPr lang="it-IT" dirty="0"/>
          </a:p>
        </p:txBody>
      </p:sp>
      <p:sp>
        <p:nvSpPr>
          <p:cNvPr id="79876" name="Segnaposto numero diapositiva 3">
            <a:extLst>
              <a:ext uri="{FF2B5EF4-FFF2-40B4-BE49-F238E27FC236}">
                <a16:creationId xmlns:a16="http://schemas.microsoft.com/office/drawing/2014/main" id="{84E5E18A-C5A0-44BF-874F-148A5B4966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EA5653-1688-4BE8-BB69-FDA050EDC34E}" type="slidenum">
              <a:rPr lang="it-IT" altLang="it-IT" sz="1400" smtClean="0"/>
              <a:pPr>
                <a:spcBef>
                  <a:spcPct val="0"/>
                </a:spcBef>
                <a:buFontTx/>
                <a:buNone/>
              </a:pPr>
              <a:t>68</a:t>
            </a:fld>
            <a:endParaRPr lang="it-IT" altLang="it-IT" sz="1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numero diapositiva 1">
            <a:extLst>
              <a:ext uri="{FF2B5EF4-FFF2-40B4-BE49-F238E27FC236}">
                <a16:creationId xmlns:a16="http://schemas.microsoft.com/office/drawing/2014/main" id="{F351C76A-5FB0-48A6-A9AC-AB339F0DC8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C966FE-6256-4463-A3C2-6744EE363995}" type="slidenum">
              <a:rPr lang="it-IT" altLang="it-IT" sz="1400" smtClean="0"/>
              <a:pPr>
                <a:spcBef>
                  <a:spcPct val="0"/>
                </a:spcBef>
                <a:buFontTx/>
                <a:buNone/>
              </a:pPr>
              <a:t>69</a:t>
            </a:fld>
            <a:endParaRPr lang="it-IT" altLang="it-IT" sz="1400"/>
          </a:p>
        </p:txBody>
      </p:sp>
      <p:sp>
        <p:nvSpPr>
          <p:cNvPr id="3" name="Text Box 7">
            <a:extLst>
              <a:ext uri="{FF2B5EF4-FFF2-40B4-BE49-F238E27FC236}">
                <a16:creationId xmlns:a16="http://schemas.microsoft.com/office/drawing/2014/main" id="{CF390DF2-80CE-49AE-8697-61247FB796C0}"/>
              </a:ext>
            </a:extLst>
          </p:cNvPr>
          <p:cNvSpPr txBox="1">
            <a:spLocks noChangeArrowheads="1"/>
          </p:cNvSpPr>
          <p:nvPr/>
        </p:nvSpPr>
        <p:spPr bwMode="auto">
          <a:xfrm>
            <a:off x="395288" y="381000"/>
            <a:ext cx="8424862" cy="24003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fontAlgn="ctr" hangingPunct="1">
              <a:lnSpc>
                <a:spcPct val="125000"/>
              </a:lnSpc>
              <a:spcBef>
                <a:spcPct val="0"/>
              </a:spcBef>
              <a:spcAft>
                <a:spcPct val="25000"/>
              </a:spcAft>
              <a:buFontTx/>
              <a:buNone/>
              <a:defRPr/>
            </a:pPr>
            <a:r>
              <a:rPr lang="it-IT" altLang="it-IT" sz="2400" dirty="0">
                <a:latin typeface="+mj-lt"/>
              </a:rPr>
              <a:t>La legge di Boyle venne ricavata da osservazioni sperimentali (1662), mediante la misura del volume occupato durante la compressione di aria in un tubo chiuso ad una estremità, per aggiunte successive di mercurio. Gli esperimenti vennero condotti a </a:t>
            </a:r>
            <a:r>
              <a:rPr lang="it-IT" altLang="it-IT" sz="2400" b="1" dirty="0">
                <a:latin typeface="+mj-lt"/>
              </a:rPr>
              <a:t>T </a:t>
            </a:r>
            <a:r>
              <a:rPr lang="it-IT" altLang="it-IT" sz="2400" b="1" dirty="0" err="1">
                <a:latin typeface="+mj-lt"/>
              </a:rPr>
              <a:t>cost</a:t>
            </a:r>
            <a:r>
              <a:rPr lang="it-IT" altLang="it-IT" sz="2400" dirty="0">
                <a:latin typeface="+mj-lt"/>
              </a:rPr>
              <a:t>.</a:t>
            </a:r>
          </a:p>
        </p:txBody>
      </p:sp>
      <p:grpSp>
        <p:nvGrpSpPr>
          <p:cNvPr id="80900" name="Group 138">
            <a:extLst>
              <a:ext uri="{FF2B5EF4-FFF2-40B4-BE49-F238E27FC236}">
                <a16:creationId xmlns:a16="http://schemas.microsoft.com/office/drawing/2014/main" id="{7D414F74-83CA-410E-85E2-2A8A0DB56202}"/>
              </a:ext>
            </a:extLst>
          </p:cNvPr>
          <p:cNvGrpSpPr>
            <a:grpSpLocks/>
          </p:cNvGrpSpPr>
          <p:nvPr/>
        </p:nvGrpSpPr>
        <p:grpSpPr bwMode="auto">
          <a:xfrm>
            <a:off x="1430338" y="3236913"/>
            <a:ext cx="6075362" cy="3168650"/>
            <a:chOff x="731" y="2098"/>
            <a:chExt cx="3827" cy="1996"/>
          </a:xfrm>
        </p:grpSpPr>
        <p:grpSp>
          <p:nvGrpSpPr>
            <p:cNvPr id="80901" name="Group 66">
              <a:extLst>
                <a:ext uri="{FF2B5EF4-FFF2-40B4-BE49-F238E27FC236}">
                  <a16:creationId xmlns:a16="http://schemas.microsoft.com/office/drawing/2014/main" id="{551A1B7E-416A-41D8-BCB2-2254CC0738D1}"/>
                </a:ext>
              </a:extLst>
            </p:cNvPr>
            <p:cNvGrpSpPr>
              <a:grpSpLocks/>
            </p:cNvGrpSpPr>
            <p:nvPr/>
          </p:nvGrpSpPr>
          <p:grpSpPr bwMode="auto">
            <a:xfrm>
              <a:off x="1232" y="2439"/>
              <a:ext cx="346" cy="1383"/>
              <a:chOff x="1124" y="2319"/>
              <a:chExt cx="346" cy="1383"/>
            </a:xfrm>
          </p:grpSpPr>
          <p:grpSp>
            <p:nvGrpSpPr>
              <p:cNvPr id="80963" name="Group 67">
                <a:extLst>
                  <a:ext uri="{FF2B5EF4-FFF2-40B4-BE49-F238E27FC236}">
                    <a16:creationId xmlns:a16="http://schemas.microsoft.com/office/drawing/2014/main" id="{B57391D6-48CE-46E6-BC21-09642BF32CCE}"/>
                  </a:ext>
                </a:extLst>
              </p:cNvPr>
              <p:cNvGrpSpPr>
                <a:grpSpLocks/>
              </p:cNvGrpSpPr>
              <p:nvPr/>
            </p:nvGrpSpPr>
            <p:grpSpPr bwMode="auto">
              <a:xfrm>
                <a:off x="1124" y="2319"/>
                <a:ext cx="346" cy="1383"/>
                <a:chOff x="824" y="2319"/>
                <a:chExt cx="346" cy="1383"/>
              </a:xfrm>
            </p:grpSpPr>
            <p:sp>
              <p:nvSpPr>
                <p:cNvPr id="80965" name="Line 68">
                  <a:extLst>
                    <a:ext uri="{FF2B5EF4-FFF2-40B4-BE49-F238E27FC236}">
                      <a16:creationId xmlns:a16="http://schemas.microsoft.com/office/drawing/2014/main" id="{97918DD7-7A42-400B-A5BA-A353C03D870A}"/>
                    </a:ext>
                  </a:extLst>
                </p:cNvPr>
                <p:cNvSpPr>
                  <a:spLocks noChangeShapeType="1"/>
                </p:cNvSpPr>
                <p:nvPr/>
              </p:nvSpPr>
              <p:spPr bwMode="auto">
                <a:xfrm>
                  <a:off x="824" y="2665"/>
                  <a:ext cx="1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66" name="Line 69">
                  <a:extLst>
                    <a:ext uri="{FF2B5EF4-FFF2-40B4-BE49-F238E27FC236}">
                      <a16:creationId xmlns:a16="http://schemas.microsoft.com/office/drawing/2014/main" id="{B6897542-06CA-4659-AAAB-29662B9F3EAD}"/>
                    </a:ext>
                  </a:extLst>
                </p:cNvPr>
                <p:cNvSpPr>
                  <a:spLocks noChangeShapeType="1"/>
                </p:cNvSpPr>
                <p:nvPr/>
              </p:nvSpPr>
              <p:spPr bwMode="auto">
                <a:xfrm>
                  <a:off x="824" y="3011"/>
                  <a:ext cx="1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67" name="Line 70">
                  <a:extLst>
                    <a:ext uri="{FF2B5EF4-FFF2-40B4-BE49-F238E27FC236}">
                      <a16:creationId xmlns:a16="http://schemas.microsoft.com/office/drawing/2014/main" id="{C508C936-E540-4D6C-A05B-7756FD63CA97}"/>
                    </a:ext>
                  </a:extLst>
                </p:cNvPr>
                <p:cNvSpPr>
                  <a:spLocks noChangeShapeType="1"/>
                </p:cNvSpPr>
                <p:nvPr/>
              </p:nvSpPr>
              <p:spPr bwMode="auto">
                <a:xfrm>
                  <a:off x="824" y="3414"/>
                  <a:ext cx="1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68" name="Oval 71">
                  <a:extLst>
                    <a:ext uri="{FF2B5EF4-FFF2-40B4-BE49-F238E27FC236}">
                      <a16:creationId xmlns:a16="http://schemas.microsoft.com/office/drawing/2014/main" id="{19C79ADD-CB24-464C-8A3A-D1B0D4E9B69A}"/>
                    </a:ext>
                  </a:extLst>
                </p:cNvPr>
                <p:cNvSpPr>
                  <a:spLocks noChangeArrowheads="1"/>
                </p:cNvSpPr>
                <p:nvPr/>
              </p:nvSpPr>
              <p:spPr bwMode="auto">
                <a:xfrm>
                  <a:off x="939" y="3529"/>
                  <a:ext cx="231" cy="173"/>
                </a:xfrm>
                <a:prstGeom prst="ellipse">
                  <a:avLst/>
                </a:prstGeom>
                <a:noFill/>
                <a:ln w="95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69" name="Oval 72">
                  <a:extLst>
                    <a:ext uri="{FF2B5EF4-FFF2-40B4-BE49-F238E27FC236}">
                      <a16:creationId xmlns:a16="http://schemas.microsoft.com/office/drawing/2014/main" id="{CEEA006C-EECE-4CEE-AA4D-CE25C0EC4620}"/>
                    </a:ext>
                  </a:extLst>
                </p:cNvPr>
                <p:cNvSpPr>
                  <a:spLocks noChangeArrowheads="1"/>
                </p:cNvSpPr>
                <p:nvPr/>
              </p:nvSpPr>
              <p:spPr bwMode="auto">
                <a:xfrm>
                  <a:off x="939" y="2319"/>
                  <a:ext cx="231" cy="1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grpSp>
          <p:sp>
            <p:nvSpPr>
              <p:cNvPr id="80964" name="AutoShape 73">
                <a:extLst>
                  <a:ext uri="{FF2B5EF4-FFF2-40B4-BE49-F238E27FC236}">
                    <a16:creationId xmlns:a16="http://schemas.microsoft.com/office/drawing/2014/main" id="{07EAE911-96AA-4724-A833-C76040D8E87A}"/>
                  </a:ext>
                </a:extLst>
              </p:cNvPr>
              <p:cNvSpPr>
                <a:spLocks noChangeArrowheads="1"/>
              </p:cNvSpPr>
              <p:nvPr/>
            </p:nvSpPr>
            <p:spPr bwMode="auto">
              <a:xfrm>
                <a:off x="1240" y="2319"/>
                <a:ext cx="230" cy="1383"/>
              </a:xfrm>
              <a:prstGeom prst="roundRect">
                <a:avLst>
                  <a:gd name="adj"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grpSp>
        <p:sp>
          <p:nvSpPr>
            <p:cNvPr id="80902" name="Text Box 74">
              <a:extLst>
                <a:ext uri="{FF2B5EF4-FFF2-40B4-BE49-F238E27FC236}">
                  <a16:creationId xmlns:a16="http://schemas.microsoft.com/office/drawing/2014/main" id="{25855A53-C4F1-4F97-8A9E-AE3211E6F4A5}"/>
                </a:ext>
              </a:extLst>
            </p:cNvPr>
            <p:cNvSpPr txBox="1">
              <a:spLocks noChangeArrowheads="1"/>
            </p:cNvSpPr>
            <p:nvPr/>
          </p:nvSpPr>
          <p:spPr bwMode="auto">
            <a:xfrm>
              <a:off x="760" y="2520"/>
              <a:ext cx="5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latin typeface="Tahoma" panose="020B0604030504040204" pitchFamily="34" charset="0"/>
                </a:rPr>
                <a:t>cm</a:t>
              </a:r>
              <a:r>
                <a:rPr lang="it-IT" altLang="it-IT" sz="1400" baseline="30000">
                  <a:latin typeface="Tahoma" panose="020B0604030504040204" pitchFamily="34" charset="0"/>
                </a:rPr>
                <a:t>3 </a:t>
              </a:r>
              <a:r>
                <a:rPr lang="it-IT" altLang="it-IT" sz="1400">
                  <a:latin typeface="Tahoma" panose="020B0604030504040204" pitchFamily="34" charset="0"/>
                </a:rPr>
                <a:t>100</a:t>
              </a:r>
            </a:p>
          </p:txBody>
        </p:sp>
        <p:grpSp>
          <p:nvGrpSpPr>
            <p:cNvPr id="80903" name="Group 75">
              <a:extLst>
                <a:ext uri="{FF2B5EF4-FFF2-40B4-BE49-F238E27FC236}">
                  <a16:creationId xmlns:a16="http://schemas.microsoft.com/office/drawing/2014/main" id="{219E7EA2-A1DD-44B0-A058-E9D3FC9EDBCC}"/>
                </a:ext>
              </a:extLst>
            </p:cNvPr>
            <p:cNvGrpSpPr>
              <a:grpSpLocks/>
            </p:cNvGrpSpPr>
            <p:nvPr/>
          </p:nvGrpSpPr>
          <p:grpSpPr bwMode="auto">
            <a:xfrm>
              <a:off x="731" y="3732"/>
              <a:ext cx="715" cy="362"/>
              <a:chOff x="351" y="3612"/>
              <a:chExt cx="715" cy="362"/>
            </a:xfrm>
          </p:grpSpPr>
          <p:sp>
            <p:nvSpPr>
              <p:cNvPr id="80961" name="Line 76">
                <a:extLst>
                  <a:ext uri="{FF2B5EF4-FFF2-40B4-BE49-F238E27FC236}">
                    <a16:creationId xmlns:a16="http://schemas.microsoft.com/office/drawing/2014/main" id="{F09C3BCB-8C15-4F94-A287-4FC0E9CE4CBE}"/>
                  </a:ext>
                </a:extLst>
              </p:cNvPr>
              <p:cNvSpPr>
                <a:spLocks noChangeShapeType="1"/>
              </p:cNvSpPr>
              <p:nvPr/>
            </p:nvSpPr>
            <p:spPr bwMode="auto">
              <a:xfrm flipV="1">
                <a:off x="703" y="3612"/>
                <a:ext cx="363" cy="2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80962" name="Text Box 77">
                <a:extLst>
                  <a:ext uri="{FF2B5EF4-FFF2-40B4-BE49-F238E27FC236}">
                    <a16:creationId xmlns:a16="http://schemas.microsoft.com/office/drawing/2014/main" id="{31C40890-3D74-4A89-BFE2-EFF928798E1E}"/>
                  </a:ext>
                </a:extLst>
              </p:cNvPr>
              <p:cNvSpPr txBox="1">
                <a:spLocks noChangeArrowheads="1"/>
              </p:cNvSpPr>
              <p:nvPr/>
            </p:nvSpPr>
            <p:spPr bwMode="auto">
              <a:xfrm>
                <a:off x="351" y="3782"/>
                <a:ext cx="3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latin typeface="Tahoma" panose="020B0604030504040204" pitchFamily="34" charset="0"/>
                  </a:rPr>
                  <a:t>cm</a:t>
                </a:r>
                <a:r>
                  <a:rPr lang="it-IT" altLang="it-IT" sz="1400" baseline="30000">
                    <a:latin typeface="Tahoma" panose="020B0604030504040204" pitchFamily="34" charset="0"/>
                  </a:rPr>
                  <a:t>2</a:t>
                </a:r>
                <a:r>
                  <a:rPr lang="it-IT" altLang="it-IT" sz="1400">
                    <a:latin typeface="Tahoma" panose="020B0604030504040204" pitchFamily="34" charset="0"/>
                  </a:rPr>
                  <a:t> 1</a:t>
                </a:r>
              </a:p>
            </p:txBody>
          </p:sp>
        </p:grpSp>
        <p:grpSp>
          <p:nvGrpSpPr>
            <p:cNvPr id="80904" name="Group 78">
              <a:extLst>
                <a:ext uri="{FF2B5EF4-FFF2-40B4-BE49-F238E27FC236}">
                  <a16:creationId xmlns:a16="http://schemas.microsoft.com/office/drawing/2014/main" id="{9B3E1645-53D6-4CC2-8CCF-DFB176649FEF}"/>
                </a:ext>
              </a:extLst>
            </p:cNvPr>
            <p:cNvGrpSpPr>
              <a:grpSpLocks/>
            </p:cNvGrpSpPr>
            <p:nvPr/>
          </p:nvGrpSpPr>
          <p:grpSpPr bwMode="auto">
            <a:xfrm>
              <a:off x="1599" y="2439"/>
              <a:ext cx="685" cy="1383"/>
              <a:chOff x="1543" y="2319"/>
              <a:chExt cx="685" cy="1383"/>
            </a:xfrm>
          </p:grpSpPr>
          <p:grpSp>
            <p:nvGrpSpPr>
              <p:cNvPr id="80949" name="Group 79">
                <a:extLst>
                  <a:ext uri="{FF2B5EF4-FFF2-40B4-BE49-F238E27FC236}">
                    <a16:creationId xmlns:a16="http://schemas.microsoft.com/office/drawing/2014/main" id="{4FC63287-E196-49A5-84C3-8AC0C44AA902}"/>
                  </a:ext>
                </a:extLst>
              </p:cNvPr>
              <p:cNvGrpSpPr>
                <a:grpSpLocks/>
              </p:cNvGrpSpPr>
              <p:nvPr/>
            </p:nvGrpSpPr>
            <p:grpSpPr bwMode="auto">
              <a:xfrm>
                <a:off x="1882" y="2319"/>
                <a:ext cx="346" cy="1383"/>
                <a:chOff x="1701" y="2319"/>
                <a:chExt cx="346" cy="1383"/>
              </a:xfrm>
            </p:grpSpPr>
            <p:sp>
              <p:nvSpPr>
                <p:cNvPr id="80951" name="AutoShape 80">
                  <a:extLst>
                    <a:ext uri="{FF2B5EF4-FFF2-40B4-BE49-F238E27FC236}">
                      <a16:creationId xmlns:a16="http://schemas.microsoft.com/office/drawing/2014/main" id="{DC43C5B2-B2E5-4004-B3E2-2B447721EFFF}"/>
                    </a:ext>
                  </a:extLst>
                </p:cNvPr>
                <p:cNvSpPr>
                  <a:spLocks noChangeArrowheads="1"/>
                </p:cNvSpPr>
                <p:nvPr/>
              </p:nvSpPr>
              <p:spPr bwMode="auto">
                <a:xfrm>
                  <a:off x="1816" y="2319"/>
                  <a:ext cx="231" cy="1383"/>
                </a:xfrm>
                <a:prstGeom prst="roundRect">
                  <a:avLst>
                    <a:gd name="adj"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grpSp>
              <p:nvGrpSpPr>
                <p:cNvPr id="80952" name="Group 81">
                  <a:extLst>
                    <a:ext uri="{FF2B5EF4-FFF2-40B4-BE49-F238E27FC236}">
                      <a16:creationId xmlns:a16="http://schemas.microsoft.com/office/drawing/2014/main" id="{AF707CAC-99BC-4DE3-A63F-3FCB36EEC33C}"/>
                    </a:ext>
                  </a:extLst>
                </p:cNvPr>
                <p:cNvGrpSpPr>
                  <a:grpSpLocks/>
                </p:cNvGrpSpPr>
                <p:nvPr/>
              </p:nvGrpSpPr>
              <p:grpSpPr bwMode="auto">
                <a:xfrm>
                  <a:off x="1701" y="2319"/>
                  <a:ext cx="346" cy="1383"/>
                  <a:chOff x="1400" y="2319"/>
                  <a:chExt cx="346" cy="1383"/>
                </a:xfrm>
              </p:grpSpPr>
              <p:sp>
                <p:nvSpPr>
                  <p:cNvPr id="80953" name="Line 82">
                    <a:extLst>
                      <a:ext uri="{FF2B5EF4-FFF2-40B4-BE49-F238E27FC236}">
                        <a16:creationId xmlns:a16="http://schemas.microsoft.com/office/drawing/2014/main" id="{583D2666-581E-45B0-A7E1-3DD0D3D1278D}"/>
                      </a:ext>
                    </a:extLst>
                  </p:cNvPr>
                  <p:cNvSpPr>
                    <a:spLocks noChangeShapeType="1"/>
                  </p:cNvSpPr>
                  <p:nvPr/>
                </p:nvSpPr>
                <p:spPr bwMode="auto">
                  <a:xfrm>
                    <a:off x="1400" y="2665"/>
                    <a:ext cx="1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54" name="Line 83">
                    <a:extLst>
                      <a:ext uri="{FF2B5EF4-FFF2-40B4-BE49-F238E27FC236}">
                        <a16:creationId xmlns:a16="http://schemas.microsoft.com/office/drawing/2014/main" id="{99B6FFB3-9CB9-471F-B6DE-B775ECDD37A2}"/>
                      </a:ext>
                    </a:extLst>
                  </p:cNvPr>
                  <p:cNvSpPr>
                    <a:spLocks noChangeShapeType="1"/>
                  </p:cNvSpPr>
                  <p:nvPr/>
                </p:nvSpPr>
                <p:spPr bwMode="auto">
                  <a:xfrm>
                    <a:off x="1400" y="3011"/>
                    <a:ext cx="1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55" name="Line 84">
                    <a:extLst>
                      <a:ext uri="{FF2B5EF4-FFF2-40B4-BE49-F238E27FC236}">
                        <a16:creationId xmlns:a16="http://schemas.microsoft.com/office/drawing/2014/main" id="{B1902AF8-A9B8-4DBE-A74B-583846B2FDFD}"/>
                      </a:ext>
                    </a:extLst>
                  </p:cNvPr>
                  <p:cNvSpPr>
                    <a:spLocks noChangeShapeType="1"/>
                  </p:cNvSpPr>
                  <p:nvPr/>
                </p:nvSpPr>
                <p:spPr bwMode="auto">
                  <a:xfrm>
                    <a:off x="1400" y="3414"/>
                    <a:ext cx="1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56" name="Line 85">
                    <a:extLst>
                      <a:ext uri="{FF2B5EF4-FFF2-40B4-BE49-F238E27FC236}">
                        <a16:creationId xmlns:a16="http://schemas.microsoft.com/office/drawing/2014/main" id="{C3D66F8B-0009-495A-86C9-43A04A8F5B9C}"/>
                      </a:ext>
                    </a:extLst>
                  </p:cNvPr>
                  <p:cNvSpPr>
                    <a:spLocks noChangeShapeType="1"/>
                  </p:cNvSpPr>
                  <p:nvPr/>
                </p:nvSpPr>
                <p:spPr bwMode="auto">
                  <a:xfrm>
                    <a:off x="1515" y="3011"/>
                    <a:ext cx="23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57" name="Oval 86">
                    <a:extLst>
                      <a:ext uri="{FF2B5EF4-FFF2-40B4-BE49-F238E27FC236}">
                        <a16:creationId xmlns:a16="http://schemas.microsoft.com/office/drawing/2014/main" id="{6D75C547-350D-4901-A581-99C02011B787}"/>
                      </a:ext>
                    </a:extLst>
                  </p:cNvPr>
                  <p:cNvSpPr>
                    <a:spLocks noChangeArrowheads="1"/>
                  </p:cNvSpPr>
                  <p:nvPr/>
                </p:nvSpPr>
                <p:spPr bwMode="auto">
                  <a:xfrm>
                    <a:off x="1515" y="3529"/>
                    <a:ext cx="231" cy="173"/>
                  </a:xfrm>
                  <a:prstGeom prst="ellipse">
                    <a:avLst/>
                  </a:prstGeom>
                  <a:noFill/>
                  <a:ln w="95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58" name="Oval 87">
                    <a:extLst>
                      <a:ext uri="{FF2B5EF4-FFF2-40B4-BE49-F238E27FC236}">
                        <a16:creationId xmlns:a16="http://schemas.microsoft.com/office/drawing/2014/main" id="{EE120490-987C-4543-9602-A31E3641AEFA}"/>
                      </a:ext>
                    </a:extLst>
                  </p:cNvPr>
                  <p:cNvSpPr>
                    <a:spLocks noChangeArrowheads="1"/>
                  </p:cNvSpPr>
                  <p:nvPr/>
                </p:nvSpPr>
                <p:spPr bwMode="auto">
                  <a:xfrm>
                    <a:off x="1515" y="2319"/>
                    <a:ext cx="231" cy="1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59" name="Rectangle 88">
                    <a:extLst>
                      <a:ext uri="{FF2B5EF4-FFF2-40B4-BE49-F238E27FC236}">
                        <a16:creationId xmlns:a16="http://schemas.microsoft.com/office/drawing/2014/main" id="{2AB055E0-B7D9-425F-B859-5E42B4B081B7}"/>
                      </a:ext>
                    </a:extLst>
                  </p:cNvPr>
                  <p:cNvSpPr>
                    <a:spLocks noChangeArrowheads="1"/>
                  </p:cNvSpPr>
                  <p:nvPr/>
                </p:nvSpPr>
                <p:spPr bwMode="auto">
                  <a:xfrm>
                    <a:off x="1596" y="2895"/>
                    <a:ext cx="58" cy="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60" name="Line 89">
                    <a:extLst>
                      <a:ext uri="{FF2B5EF4-FFF2-40B4-BE49-F238E27FC236}">
                        <a16:creationId xmlns:a16="http://schemas.microsoft.com/office/drawing/2014/main" id="{F28DE9A3-E0F4-4558-B1BF-D0168EBAFCBE}"/>
                      </a:ext>
                    </a:extLst>
                  </p:cNvPr>
                  <p:cNvSpPr>
                    <a:spLocks noChangeShapeType="1"/>
                  </p:cNvSpPr>
                  <p:nvPr/>
                </p:nvSpPr>
                <p:spPr bwMode="auto">
                  <a:xfrm flipV="1">
                    <a:off x="1631" y="2838"/>
                    <a:ext cx="0" cy="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grpSp>
          <p:sp>
            <p:nvSpPr>
              <p:cNvPr id="80950" name="Text Box 90">
                <a:extLst>
                  <a:ext uri="{FF2B5EF4-FFF2-40B4-BE49-F238E27FC236}">
                    <a16:creationId xmlns:a16="http://schemas.microsoft.com/office/drawing/2014/main" id="{8E067441-51F8-4F96-99AC-4943D41FCFE7}"/>
                  </a:ext>
                </a:extLst>
              </p:cNvPr>
              <p:cNvSpPr txBox="1">
                <a:spLocks noChangeArrowheads="1"/>
              </p:cNvSpPr>
              <p:nvPr/>
            </p:nvSpPr>
            <p:spPr bwMode="auto">
              <a:xfrm>
                <a:off x="1543" y="2871"/>
                <a:ext cx="3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latin typeface="Tahoma" panose="020B0604030504040204" pitchFamily="34" charset="0"/>
                  </a:rPr>
                  <a:t>50,75</a:t>
                </a:r>
              </a:p>
            </p:txBody>
          </p:sp>
        </p:grpSp>
        <p:grpSp>
          <p:nvGrpSpPr>
            <p:cNvPr id="80905" name="Group 91">
              <a:extLst>
                <a:ext uri="{FF2B5EF4-FFF2-40B4-BE49-F238E27FC236}">
                  <a16:creationId xmlns:a16="http://schemas.microsoft.com/office/drawing/2014/main" id="{32FE836D-9AE4-4CCF-BCCD-86770D81CE02}"/>
                </a:ext>
              </a:extLst>
            </p:cNvPr>
            <p:cNvGrpSpPr>
              <a:grpSpLocks/>
            </p:cNvGrpSpPr>
            <p:nvPr/>
          </p:nvGrpSpPr>
          <p:grpSpPr bwMode="auto">
            <a:xfrm>
              <a:off x="2458" y="2439"/>
              <a:ext cx="512" cy="1383"/>
              <a:chOff x="2350" y="2319"/>
              <a:chExt cx="512" cy="1383"/>
            </a:xfrm>
          </p:grpSpPr>
          <p:grpSp>
            <p:nvGrpSpPr>
              <p:cNvPr id="80937" name="Group 92">
                <a:extLst>
                  <a:ext uri="{FF2B5EF4-FFF2-40B4-BE49-F238E27FC236}">
                    <a16:creationId xmlns:a16="http://schemas.microsoft.com/office/drawing/2014/main" id="{BE1FECD4-2213-4176-A045-35449621CD25}"/>
                  </a:ext>
                </a:extLst>
              </p:cNvPr>
              <p:cNvGrpSpPr>
                <a:grpSpLocks/>
              </p:cNvGrpSpPr>
              <p:nvPr/>
            </p:nvGrpSpPr>
            <p:grpSpPr bwMode="auto">
              <a:xfrm>
                <a:off x="2515" y="2319"/>
                <a:ext cx="347" cy="1383"/>
                <a:chOff x="2334" y="2319"/>
                <a:chExt cx="347" cy="1383"/>
              </a:xfrm>
            </p:grpSpPr>
            <p:sp>
              <p:nvSpPr>
                <p:cNvPr id="80939" name="AutoShape 93">
                  <a:extLst>
                    <a:ext uri="{FF2B5EF4-FFF2-40B4-BE49-F238E27FC236}">
                      <a16:creationId xmlns:a16="http://schemas.microsoft.com/office/drawing/2014/main" id="{2ACB424A-1290-41BA-A0AD-E88B1B9A4974}"/>
                    </a:ext>
                  </a:extLst>
                </p:cNvPr>
                <p:cNvSpPr>
                  <a:spLocks noChangeArrowheads="1"/>
                </p:cNvSpPr>
                <p:nvPr/>
              </p:nvSpPr>
              <p:spPr bwMode="auto">
                <a:xfrm>
                  <a:off x="2450" y="2319"/>
                  <a:ext cx="231" cy="1383"/>
                </a:xfrm>
                <a:prstGeom prst="roundRect">
                  <a:avLst>
                    <a:gd name="adj"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grpSp>
              <p:nvGrpSpPr>
                <p:cNvPr id="80940" name="Group 94">
                  <a:extLst>
                    <a:ext uri="{FF2B5EF4-FFF2-40B4-BE49-F238E27FC236}">
                      <a16:creationId xmlns:a16="http://schemas.microsoft.com/office/drawing/2014/main" id="{09F854BB-7508-4946-B9C8-CE6C8919B1A4}"/>
                    </a:ext>
                  </a:extLst>
                </p:cNvPr>
                <p:cNvGrpSpPr>
                  <a:grpSpLocks/>
                </p:cNvGrpSpPr>
                <p:nvPr/>
              </p:nvGrpSpPr>
              <p:grpSpPr bwMode="auto">
                <a:xfrm>
                  <a:off x="2334" y="2319"/>
                  <a:ext cx="346" cy="1383"/>
                  <a:chOff x="2034" y="2319"/>
                  <a:chExt cx="346" cy="1383"/>
                </a:xfrm>
              </p:grpSpPr>
              <p:sp>
                <p:nvSpPr>
                  <p:cNvPr id="80941" name="Line 95">
                    <a:extLst>
                      <a:ext uri="{FF2B5EF4-FFF2-40B4-BE49-F238E27FC236}">
                        <a16:creationId xmlns:a16="http://schemas.microsoft.com/office/drawing/2014/main" id="{69D9E0E2-7F85-41E3-8B62-225E69A9171D}"/>
                      </a:ext>
                    </a:extLst>
                  </p:cNvPr>
                  <p:cNvSpPr>
                    <a:spLocks noChangeShapeType="1"/>
                  </p:cNvSpPr>
                  <p:nvPr/>
                </p:nvSpPr>
                <p:spPr bwMode="auto">
                  <a:xfrm>
                    <a:off x="2034" y="2665"/>
                    <a:ext cx="1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42" name="Line 96">
                    <a:extLst>
                      <a:ext uri="{FF2B5EF4-FFF2-40B4-BE49-F238E27FC236}">
                        <a16:creationId xmlns:a16="http://schemas.microsoft.com/office/drawing/2014/main" id="{6990C3BC-91B7-4C10-BB1C-0FC5284C8A49}"/>
                      </a:ext>
                    </a:extLst>
                  </p:cNvPr>
                  <p:cNvSpPr>
                    <a:spLocks noChangeShapeType="1"/>
                  </p:cNvSpPr>
                  <p:nvPr/>
                </p:nvSpPr>
                <p:spPr bwMode="auto">
                  <a:xfrm>
                    <a:off x="2034" y="3011"/>
                    <a:ext cx="1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43" name="Line 97">
                    <a:extLst>
                      <a:ext uri="{FF2B5EF4-FFF2-40B4-BE49-F238E27FC236}">
                        <a16:creationId xmlns:a16="http://schemas.microsoft.com/office/drawing/2014/main" id="{10606F39-EF25-46D5-A3FA-B0F73287B8BA}"/>
                      </a:ext>
                    </a:extLst>
                  </p:cNvPr>
                  <p:cNvSpPr>
                    <a:spLocks noChangeShapeType="1"/>
                  </p:cNvSpPr>
                  <p:nvPr/>
                </p:nvSpPr>
                <p:spPr bwMode="auto">
                  <a:xfrm>
                    <a:off x="2034" y="3414"/>
                    <a:ext cx="1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44" name="Oval 98">
                    <a:extLst>
                      <a:ext uri="{FF2B5EF4-FFF2-40B4-BE49-F238E27FC236}">
                        <a16:creationId xmlns:a16="http://schemas.microsoft.com/office/drawing/2014/main" id="{256CA826-DDAA-4636-A685-0F42F1EF70C4}"/>
                      </a:ext>
                    </a:extLst>
                  </p:cNvPr>
                  <p:cNvSpPr>
                    <a:spLocks noChangeArrowheads="1"/>
                  </p:cNvSpPr>
                  <p:nvPr/>
                </p:nvSpPr>
                <p:spPr bwMode="auto">
                  <a:xfrm>
                    <a:off x="2149" y="3529"/>
                    <a:ext cx="231" cy="173"/>
                  </a:xfrm>
                  <a:prstGeom prst="ellipse">
                    <a:avLst/>
                  </a:prstGeom>
                  <a:noFill/>
                  <a:ln w="95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45" name="Oval 99">
                    <a:extLst>
                      <a:ext uri="{FF2B5EF4-FFF2-40B4-BE49-F238E27FC236}">
                        <a16:creationId xmlns:a16="http://schemas.microsoft.com/office/drawing/2014/main" id="{71D5AAE2-5235-4618-940E-D3B57B7430FD}"/>
                      </a:ext>
                    </a:extLst>
                  </p:cNvPr>
                  <p:cNvSpPr>
                    <a:spLocks noChangeArrowheads="1"/>
                  </p:cNvSpPr>
                  <p:nvPr/>
                </p:nvSpPr>
                <p:spPr bwMode="auto">
                  <a:xfrm>
                    <a:off x="2149" y="2319"/>
                    <a:ext cx="231" cy="1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46" name="Rectangle 100">
                    <a:extLst>
                      <a:ext uri="{FF2B5EF4-FFF2-40B4-BE49-F238E27FC236}">
                        <a16:creationId xmlns:a16="http://schemas.microsoft.com/office/drawing/2014/main" id="{2F74A5CA-7CCA-4E31-9BEC-EA5361564B93}"/>
                      </a:ext>
                    </a:extLst>
                  </p:cNvPr>
                  <p:cNvSpPr>
                    <a:spLocks noChangeArrowheads="1"/>
                  </p:cNvSpPr>
                  <p:nvPr/>
                </p:nvSpPr>
                <p:spPr bwMode="auto">
                  <a:xfrm>
                    <a:off x="2207" y="3126"/>
                    <a:ext cx="57" cy="1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47" name="Rectangle 101">
                    <a:extLst>
                      <a:ext uri="{FF2B5EF4-FFF2-40B4-BE49-F238E27FC236}">
                        <a16:creationId xmlns:a16="http://schemas.microsoft.com/office/drawing/2014/main" id="{9B122D5B-A882-44A3-8E4C-5D4389187141}"/>
                      </a:ext>
                    </a:extLst>
                  </p:cNvPr>
                  <p:cNvSpPr>
                    <a:spLocks noChangeArrowheads="1"/>
                  </p:cNvSpPr>
                  <p:nvPr/>
                </p:nvSpPr>
                <p:spPr bwMode="auto">
                  <a:xfrm>
                    <a:off x="2264" y="3126"/>
                    <a:ext cx="58" cy="1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48" name="Line 102">
                    <a:extLst>
                      <a:ext uri="{FF2B5EF4-FFF2-40B4-BE49-F238E27FC236}">
                        <a16:creationId xmlns:a16="http://schemas.microsoft.com/office/drawing/2014/main" id="{A51A8323-B741-4653-8ABE-EB791EDB6391}"/>
                      </a:ext>
                    </a:extLst>
                  </p:cNvPr>
                  <p:cNvSpPr>
                    <a:spLocks noChangeShapeType="1"/>
                  </p:cNvSpPr>
                  <p:nvPr/>
                </p:nvSpPr>
                <p:spPr bwMode="auto">
                  <a:xfrm flipH="1" flipV="1">
                    <a:off x="2264" y="3068"/>
                    <a:ext cx="0" cy="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grpSp>
          <p:sp>
            <p:nvSpPr>
              <p:cNvPr id="80938" name="Text Box 103">
                <a:extLst>
                  <a:ext uri="{FF2B5EF4-FFF2-40B4-BE49-F238E27FC236}">
                    <a16:creationId xmlns:a16="http://schemas.microsoft.com/office/drawing/2014/main" id="{91431BE2-66CC-478E-914B-725A1EA6689B}"/>
                  </a:ext>
                </a:extLst>
              </p:cNvPr>
              <p:cNvSpPr txBox="1">
                <a:spLocks noChangeArrowheads="1"/>
              </p:cNvSpPr>
              <p:nvPr/>
            </p:nvSpPr>
            <p:spPr bwMode="auto">
              <a:xfrm>
                <a:off x="2350" y="3169"/>
                <a:ext cx="3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latin typeface="Tahoma" panose="020B0604030504040204" pitchFamily="34" charset="0"/>
                  </a:rPr>
                  <a:t>34,1</a:t>
                </a:r>
              </a:p>
            </p:txBody>
          </p:sp>
        </p:grpSp>
        <p:grpSp>
          <p:nvGrpSpPr>
            <p:cNvPr id="80906" name="Group 104">
              <a:extLst>
                <a:ext uri="{FF2B5EF4-FFF2-40B4-BE49-F238E27FC236}">
                  <a16:creationId xmlns:a16="http://schemas.microsoft.com/office/drawing/2014/main" id="{77FBE9DC-E5B8-4460-865A-A1AFA1D93C16}"/>
                </a:ext>
              </a:extLst>
            </p:cNvPr>
            <p:cNvGrpSpPr>
              <a:grpSpLocks/>
            </p:cNvGrpSpPr>
            <p:nvPr/>
          </p:nvGrpSpPr>
          <p:grpSpPr bwMode="auto">
            <a:xfrm>
              <a:off x="3068" y="2439"/>
              <a:ext cx="658" cy="1383"/>
              <a:chOff x="2780" y="2319"/>
              <a:chExt cx="658" cy="1383"/>
            </a:xfrm>
          </p:grpSpPr>
          <p:grpSp>
            <p:nvGrpSpPr>
              <p:cNvPr id="80923" name="Group 105">
                <a:extLst>
                  <a:ext uri="{FF2B5EF4-FFF2-40B4-BE49-F238E27FC236}">
                    <a16:creationId xmlns:a16="http://schemas.microsoft.com/office/drawing/2014/main" id="{73B4663B-654E-4975-BDAD-8D3E7162D7D9}"/>
                  </a:ext>
                </a:extLst>
              </p:cNvPr>
              <p:cNvGrpSpPr>
                <a:grpSpLocks/>
              </p:cNvGrpSpPr>
              <p:nvPr/>
            </p:nvGrpSpPr>
            <p:grpSpPr bwMode="auto">
              <a:xfrm>
                <a:off x="3092" y="2319"/>
                <a:ext cx="346" cy="1383"/>
                <a:chOff x="2911" y="2319"/>
                <a:chExt cx="346" cy="1383"/>
              </a:xfrm>
            </p:grpSpPr>
            <p:sp>
              <p:nvSpPr>
                <p:cNvPr id="80925" name="AutoShape 106">
                  <a:extLst>
                    <a:ext uri="{FF2B5EF4-FFF2-40B4-BE49-F238E27FC236}">
                      <a16:creationId xmlns:a16="http://schemas.microsoft.com/office/drawing/2014/main" id="{8C8C8016-6B7F-40C2-BEEE-66EA2F62F3C7}"/>
                    </a:ext>
                  </a:extLst>
                </p:cNvPr>
                <p:cNvSpPr>
                  <a:spLocks noChangeArrowheads="1"/>
                </p:cNvSpPr>
                <p:nvPr/>
              </p:nvSpPr>
              <p:spPr bwMode="auto">
                <a:xfrm>
                  <a:off x="3026" y="2319"/>
                  <a:ext cx="231" cy="1383"/>
                </a:xfrm>
                <a:prstGeom prst="roundRect">
                  <a:avLst>
                    <a:gd name="adj"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26" name="Line 107">
                  <a:extLst>
                    <a:ext uri="{FF2B5EF4-FFF2-40B4-BE49-F238E27FC236}">
                      <a16:creationId xmlns:a16="http://schemas.microsoft.com/office/drawing/2014/main" id="{6099CE11-FAC2-4727-9923-1F4CF8F85B38}"/>
                    </a:ext>
                  </a:extLst>
                </p:cNvPr>
                <p:cNvSpPr>
                  <a:spLocks noChangeShapeType="1"/>
                </p:cNvSpPr>
                <p:nvPr/>
              </p:nvSpPr>
              <p:spPr bwMode="auto">
                <a:xfrm>
                  <a:off x="2911" y="2665"/>
                  <a:ext cx="1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27" name="Line 108">
                  <a:extLst>
                    <a:ext uri="{FF2B5EF4-FFF2-40B4-BE49-F238E27FC236}">
                      <a16:creationId xmlns:a16="http://schemas.microsoft.com/office/drawing/2014/main" id="{194118A8-FD95-4C8B-890D-C2E4FBE15815}"/>
                    </a:ext>
                  </a:extLst>
                </p:cNvPr>
                <p:cNvSpPr>
                  <a:spLocks noChangeShapeType="1"/>
                </p:cNvSpPr>
                <p:nvPr/>
              </p:nvSpPr>
              <p:spPr bwMode="auto">
                <a:xfrm>
                  <a:off x="2911" y="3011"/>
                  <a:ext cx="1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28" name="Line 109">
                  <a:extLst>
                    <a:ext uri="{FF2B5EF4-FFF2-40B4-BE49-F238E27FC236}">
                      <a16:creationId xmlns:a16="http://schemas.microsoft.com/office/drawing/2014/main" id="{1BC035D7-29C5-49E2-95F4-BC0709E069E0}"/>
                    </a:ext>
                  </a:extLst>
                </p:cNvPr>
                <p:cNvSpPr>
                  <a:spLocks noChangeShapeType="1"/>
                </p:cNvSpPr>
                <p:nvPr/>
              </p:nvSpPr>
              <p:spPr bwMode="auto">
                <a:xfrm>
                  <a:off x="2911" y="3414"/>
                  <a:ext cx="11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29" name="Oval 110">
                  <a:extLst>
                    <a:ext uri="{FF2B5EF4-FFF2-40B4-BE49-F238E27FC236}">
                      <a16:creationId xmlns:a16="http://schemas.microsoft.com/office/drawing/2014/main" id="{DD0B7A9E-66EA-4618-A5E2-87CB42FDFE6B}"/>
                    </a:ext>
                  </a:extLst>
                </p:cNvPr>
                <p:cNvSpPr>
                  <a:spLocks noChangeArrowheads="1"/>
                </p:cNvSpPr>
                <p:nvPr/>
              </p:nvSpPr>
              <p:spPr bwMode="auto">
                <a:xfrm>
                  <a:off x="3026" y="3529"/>
                  <a:ext cx="231" cy="173"/>
                </a:xfrm>
                <a:prstGeom prst="ellipse">
                  <a:avLst/>
                </a:prstGeom>
                <a:noFill/>
                <a:ln w="95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30" name="Oval 111">
                  <a:extLst>
                    <a:ext uri="{FF2B5EF4-FFF2-40B4-BE49-F238E27FC236}">
                      <a16:creationId xmlns:a16="http://schemas.microsoft.com/office/drawing/2014/main" id="{12882D72-25EC-443C-B11E-A49C09E2E716}"/>
                    </a:ext>
                  </a:extLst>
                </p:cNvPr>
                <p:cNvSpPr>
                  <a:spLocks noChangeArrowheads="1"/>
                </p:cNvSpPr>
                <p:nvPr/>
              </p:nvSpPr>
              <p:spPr bwMode="auto">
                <a:xfrm>
                  <a:off x="3026" y="2319"/>
                  <a:ext cx="231" cy="1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31" name="Rectangle 112">
                  <a:extLst>
                    <a:ext uri="{FF2B5EF4-FFF2-40B4-BE49-F238E27FC236}">
                      <a16:creationId xmlns:a16="http://schemas.microsoft.com/office/drawing/2014/main" id="{8247AD5C-BE62-4BA6-B858-93470CB7C171}"/>
                    </a:ext>
                  </a:extLst>
                </p:cNvPr>
                <p:cNvSpPr>
                  <a:spLocks noChangeArrowheads="1"/>
                </p:cNvSpPr>
                <p:nvPr/>
              </p:nvSpPr>
              <p:spPr bwMode="auto">
                <a:xfrm>
                  <a:off x="3067" y="3243"/>
                  <a:ext cx="58" cy="1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32" name="Rectangle 113">
                  <a:extLst>
                    <a:ext uri="{FF2B5EF4-FFF2-40B4-BE49-F238E27FC236}">
                      <a16:creationId xmlns:a16="http://schemas.microsoft.com/office/drawing/2014/main" id="{8B1B3B2C-EFD3-471D-8CAC-058B67C2DE8C}"/>
                    </a:ext>
                  </a:extLst>
                </p:cNvPr>
                <p:cNvSpPr>
                  <a:spLocks noChangeArrowheads="1"/>
                </p:cNvSpPr>
                <p:nvPr/>
              </p:nvSpPr>
              <p:spPr bwMode="auto">
                <a:xfrm>
                  <a:off x="3124" y="3241"/>
                  <a:ext cx="58" cy="1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33" name="Rectangle 114">
                  <a:extLst>
                    <a:ext uri="{FF2B5EF4-FFF2-40B4-BE49-F238E27FC236}">
                      <a16:creationId xmlns:a16="http://schemas.microsoft.com/office/drawing/2014/main" id="{102B2F76-E96F-4967-AE95-63A58DAB24CE}"/>
                    </a:ext>
                  </a:extLst>
                </p:cNvPr>
                <p:cNvSpPr>
                  <a:spLocks noChangeArrowheads="1"/>
                </p:cNvSpPr>
                <p:nvPr/>
              </p:nvSpPr>
              <p:spPr bwMode="auto">
                <a:xfrm>
                  <a:off x="3172" y="3241"/>
                  <a:ext cx="58" cy="1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34" name="Line 115">
                  <a:extLst>
                    <a:ext uri="{FF2B5EF4-FFF2-40B4-BE49-F238E27FC236}">
                      <a16:creationId xmlns:a16="http://schemas.microsoft.com/office/drawing/2014/main" id="{03ABDD6D-4227-4990-A52C-9FC02A25ADBD}"/>
                    </a:ext>
                  </a:extLst>
                </p:cNvPr>
                <p:cNvSpPr>
                  <a:spLocks noChangeShapeType="1"/>
                </p:cNvSpPr>
                <p:nvPr/>
              </p:nvSpPr>
              <p:spPr bwMode="auto">
                <a:xfrm flipV="1">
                  <a:off x="3208" y="3183"/>
                  <a:ext cx="0" cy="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35" name="Line 116">
                  <a:extLst>
                    <a:ext uri="{FF2B5EF4-FFF2-40B4-BE49-F238E27FC236}">
                      <a16:creationId xmlns:a16="http://schemas.microsoft.com/office/drawing/2014/main" id="{E968E0C9-C4FA-4533-B301-D3C193997D99}"/>
                    </a:ext>
                  </a:extLst>
                </p:cNvPr>
                <p:cNvSpPr>
                  <a:spLocks noChangeShapeType="1"/>
                </p:cNvSpPr>
                <p:nvPr/>
              </p:nvSpPr>
              <p:spPr bwMode="auto">
                <a:xfrm flipV="1">
                  <a:off x="3150" y="3183"/>
                  <a:ext cx="0" cy="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36" name="Line 117">
                  <a:extLst>
                    <a:ext uri="{FF2B5EF4-FFF2-40B4-BE49-F238E27FC236}">
                      <a16:creationId xmlns:a16="http://schemas.microsoft.com/office/drawing/2014/main" id="{7DBB6F81-BDE6-4305-95CF-BB70526F191B}"/>
                    </a:ext>
                  </a:extLst>
                </p:cNvPr>
                <p:cNvSpPr>
                  <a:spLocks noChangeShapeType="1"/>
                </p:cNvSpPr>
                <p:nvPr/>
              </p:nvSpPr>
              <p:spPr bwMode="auto">
                <a:xfrm flipV="1">
                  <a:off x="3092" y="3183"/>
                  <a:ext cx="0" cy="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80924" name="Text Box 118">
                <a:extLst>
                  <a:ext uri="{FF2B5EF4-FFF2-40B4-BE49-F238E27FC236}">
                    <a16:creationId xmlns:a16="http://schemas.microsoft.com/office/drawing/2014/main" id="{2463EC9F-FA43-46E8-9B7F-1B2931DE77D5}"/>
                  </a:ext>
                </a:extLst>
              </p:cNvPr>
              <p:cNvSpPr txBox="1">
                <a:spLocks noChangeArrowheads="1"/>
              </p:cNvSpPr>
              <p:nvPr/>
            </p:nvSpPr>
            <p:spPr bwMode="auto">
              <a:xfrm>
                <a:off x="2780" y="3269"/>
                <a:ext cx="3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latin typeface="Tahoma" panose="020B0604030504040204" pitchFamily="34" charset="0"/>
                  </a:rPr>
                  <a:t>25,57</a:t>
                </a:r>
              </a:p>
            </p:txBody>
          </p:sp>
        </p:grpSp>
        <p:grpSp>
          <p:nvGrpSpPr>
            <p:cNvPr id="80907" name="Group 120">
              <a:extLst>
                <a:ext uri="{FF2B5EF4-FFF2-40B4-BE49-F238E27FC236}">
                  <a16:creationId xmlns:a16="http://schemas.microsoft.com/office/drawing/2014/main" id="{03CCE1D7-059C-4859-82ED-7DD9BC04607E}"/>
                </a:ext>
              </a:extLst>
            </p:cNvPr>
            <p:cNvGrpSpPr>
              <a:grpSpLocks/>
            </p:cNvGrpSpPr>
            <p:nvPr/>
          </p:nvGrpSpPr>
          <p:grpSpPr bwMode="auto">
            <a:xfrm>
              <a:off x="4154" y="2439"/>
              <a:ext cx="346" cy="1383"/>
              <a:chOff x="3487" y="2319"/>
              <a:chExt cx="346" cy="1383"/>
            </a:xfrm>
          </p:grpSpPr>
          <p:sp>
            <p:nvSpPr>
              <p:cNvPr id="80915" name="AutoShape 121">
                <a:extLst>
                  <a:ext uri="{FF2B5EF4-FFF2-40B4-BE49-F238E27FC236}">
                    <a16:creationId xmlns:a16="http://schemas.microsoft.com/office/drawing/2014/main" id="{52220060-E1C3-43FB-826F-93E6D9E51811}"/>
                  </a:ext>
                </a:extLst>
              </p:cNvPr>
              <p:cNvSpPr>
                <a:spLocks noChangeArrowheads="1"/>
              </p:cNvSpPr>
              <p:nvPr/>
            </p:nvSpPr>
            <p:spPr bwMode="auto">
              <a:xfrm>
                <a:off x="3603" y="2319"/>
                <a:ext cx="230" cy="1383"/>
              </a:xfrm>
              <a:prstGeom prst="roundRect">
                <a:avLst>
                  <a:gd name="adj"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16" name="Line 122">
                <a:extLst>
                  <a:ext uri="{FF2B5EF4-FFF2-40B4-BE49-F238E27FC236}">
                    <a16:creationId xmlns:a16="http://schemas.microsoft.com/office/drawing/2014/main" id="{242A71DC-9C64-4273-9355-85BDB7B74856}"/>
                  </a:ext>
                </a:extLst>
              </p:cNvPr>
              <p:cNvSpPr>
                <a:spLocks noChangeShapeType="1"/>
              </p:cNvSpPr>
              <p:nvPr/>
            </p:nvSpPr>
            <p:spPr bwMode="auto">
              <a:xfrm>
                <a:off x="3487" y="2665"/>
                <a:ext cx="1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17" name="Line 123">
                <a:extLst>
                  <a:ext uri="{FF2B5EF4-FFF2-40B4-BE49-F238E27FC236}">
                    <a16:creationId xmlns:a16="http://schemas.microsoft.com/office/drawing/2014/main" id="{20F44F5B-0155-4736-A6A4-66CA93AAC059}"/>
                  </a:ext>
                </a:extLst>
              </p:cNvPr>
              <p:cNvSpPr>
                <a:spLocks noChangeShapeType="1"/>
              </p:cNvSpPr>
              <p:nvPr/>
            </p:nvSpPr>
            <p:spPr bwMode="auto">
              <a:xfrm>
                <a:off x="3487" y="3011"/>
                <a:ext cx="1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18" name="Line 124">
                <a:extLst>
                  <a:ext uri="{FF2B5EF4-FFF2-40B4-BE49-F238E27FC236}">
                    <a16:creationId xmlns:a16="http://schemas.microsoft.com/office/drawing/2014/main" id="{7486FD21-1CCC-432F-A3BE-377FED62E0D0}"/>
                  </a:ext>
                </a:extLst>
              </p:cNvPr>
              <p:cNvSpPr>
                <a:spLocks noChangeShapeType="1"/>
              </p:cNvSpPr>
              <p:nvPr/>
            </p:nvSpPr>
            <p:spPr bwMode="auto">
              <a:xfrm>
                <a:off x="3487" y="3414"/>
                <a:ext cx="1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0919" name="Oval 125">
                <a:extLst>
                  <a:ext uri="{FF2B5EF4-FFF2-40B4-BE49-F238E27FC236}">
                    <a16:creationId xmlns:a16="http://schemas.microsoft.com/office/drawing/2014/main" id="{A649785E-72B4-4CD6-B063-9DB27B617E7E}"/>
                  </a:ext>
                </a:extLst>
              </p:cNvPr>
              <p:cNvSpPr>
                <a:spLocks noChangeArrowheads="1"/>
              </p:cNvSpPr>
              <p:nvPr/>
            </p:nvSpPr>
            <p:spPr bwMode="auto">
              <a:xfrm>
                <a:off x="3603" y="3529"/>
                <a:ext cx="230" cy="173"/>
              </a:xfrm>
              <a:prstGeom prst="ellipse">
                <a:avLst/>
              </a:prstGeom>
              <a:noFill/>
              <a:ln w="9525"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20" name="Oval 126">
                <a:extLst>
                  <a:ext uri="{FF2B5EF4-FFF2-40B4-BE49-F238E27FC236}">
                    <a16:creationId xmlns:a16="http://schemas.microsoft.com/office/drawing/2014/main" id="{2020F2D8-6897-45EF-B7AD-9E8F6D8858DC}"/>
                  </a:ext>
                </a:extLst>
              </p:cNvPr>
              <p:cNvSpPr>
                <a:spLocks noChangeArrowheads="1"/>
              </p:cNvSpPr>
              <p:nvPr/>
            </p:nvSpPr>
            <p:spPr bwMode="auto">
              <a:xfrm>
                <a:off x="3603" y="2319"/>
                <a:ext cx="230" cy="17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21" name="Rectangle 127">
                <a:extLst>
                  <a:ext uri="{FF2B5EF4-FFF2-40B4-BE49-F238E27FC236}">
                    <a16:creationId xmlns:a16="http://schemas.microsoft.com/office/drawing/2014/main" id="{5165E8E4-A78D-42B9-B3F6-7D1F60B5D967}"/>
                  </a:ext>
                </a:extLst>
              </p:cNvPr>
              <p:cNvSpPr>
                <a:spLocks noChangeArrowheads="1"/>
              </p:cNvSpPr>
              <p:nvPr/>
            </p:nvSpPr>
            <p:spPr bwMode="auto">
              <a:xfrm>
                <a:off x="3649" y="3330"/>
                <a:ext cx="134" cy="1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0922" name="Line 128">
                <a:extLst>
                  <a:ext uri="{FF2B5EF4-FFF2-40B4-BE49-F238E27FC236}">
                    <a16:creationId xmlns:a16="http://schemas.microsoft.com/office/drawing/2014/main" id="{57BA0294-9A85-4159-A628-9ED5FCC4E3A0}"/>
                  </a:ext>
                </a:extLst>
              </p:cNvPr>
              <p:cNvSpPr>
                <a:spLocks noChangeShapeType="1"/>
              </p:cNvSpPr>
              <p:nvPr/>
            </p:nvSpPr>
            <p:spPr bwMode="auto">
              <a:xfrm flipV="1">
                <a:off x="3718" y="3241"/>
                <a:ext cx="0" cy="1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80908" name="Text Box 129">
              <a:extLst>
                <a:ext uri="{FF2B5EF4-FFF2-40B4-BE49-F238E27FC236}">
                  <a16:creationId xmlns:a16="http://schemas.microsoft.com/office/drawing/2014/main" id="{98F24EB3-F24A-4539-8CEC-244E9A4AFD02}"/>
                </a:ext>
              </a:extLst>
            </p:cNvPr>
            <p:cNvSpPr txBox="1">
              <a:spLocks noChangeArrowheads="1"/>
            </p:cNvSpPr>
            <p:nvPr/>
          </p:nvSpPr>
          <p:spPr bwMode="auto">
            <a:xfrm>
              <a:off x="3847" y="3535"/>
              <a:ext cx="3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400">
                  <a:latin typeface="Tahoma" panose="020B0604030504040204" pitchFamily="34" charset="0"/>
                </a:rPr>
                <a:t>10,26</a:t>
              </a:r>
            </a:p>
          </p:txBody>
        </p:sp>
        <p:sp>
          <p:nvSpPr>
            <p:cNvPr id="80909" name="Text Box 130">
              <a:extLst>
                <a:ext uri="{FF2B5EF4-FFF2-40B4-BE49-F238E27FC236}">
                  <a16:creationId xmlns:a16="http://schemas.microsoft.com/office/drawing/2014/main" id="{D3CAFD6D-7FCC-43ED-A348-FBDC11CB8685}"/>
                </a:ext>
              </a:extLst>
            </p:cNvPr>
            <p:cNvSpPr txBox="1">
              <a:spLocks noChangeArrowheads="1"/>
            </p:cNvSpPr>
            <p:nvPr/>
          </p:nvSpPr>
          <p:spPr bwMode="auto">
            <a:xfrm>
              <a:off x="1987" y="2154"/>
              <a:ext cx="3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ahoma" panose="020B0604030504040204" pitchFamily="34" charset="0"/>
                </a:rPr>
                <a:t>1Kg</a:t>
              </a:r>
            </a:p>
          </p:txBody>
        </p:sp>
        <p:sp>
          <p:nvSpPr>
            <p:cNvPr id="80910" name="Text Box 132">
              <a:extLst>
                <a:ext uri="{FF2B5EF4-FFF2-40B4-BE49-F238E27FC236}">
                  <a16:creationId xmlns:a16="http://schemas.microsoft.com/office/drawing/2014/main" id="{50A63783-3728-472C-ADE0-C3A0749046BC}"/>
                </a:ext>
              </a:extLst>
            </p:cNvPr>
            <p:cNvSpPr txBox="1">
              <a:spLocks noChangeArrowheads="1"/>
            </p:cNvSpPr>
            <p:nvPr/>
          </p:nvSpPr>
          <p:spPr bwMode="auto">
            <a:xfrm>
              <a:off x="2671" y="2154"/>
              <a:ext cx="3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ahoma" panose="020B0604030504040204" pitchFamily="34" charset="0"/>
                </a:rPr>
                <a:t>2Kg</a:t>
              </a:r>
            </a:p>
          </p:txBody>
        </p:sp>
        <p:sp>
          <p:nvSpPr>
            <p:cNvPr id="80911" name="Text Box 133">
              <a:extLst>
                <a:ext uri="{FF2B5EF4-FFF2-40B4-BE49-F238E27FC236}">
                  <a16:creationId xmlns:a16="http://schemas.microsoft.com/office/drawing/2014/main" id="{F072DB0C-9C7F-4C1B-A2B4-CB0FEFEA46DC}"/>
                </a:ext>
              </a:extLst>
            </p:cNvPr>
            <p:cNvSpPr txBox="1">
              <a:spLocks noChangeArrowheads="1"/>
            </p:cNvSpPr>
            <p:nvPr/>
          </p:nvSpPr>
          <p:spPr bwMode="auto">
            <a:xfrm>
              <a:off x="3322" y="2098"/>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p>
          </p:txBody>
        </p:sp>
        <p:sp>
          <p:nvSpPr>
            <p:cNvPr id="80912" name="Text Box 134">
              <a:extLst>
                <a:ext uri="{FF2B5EF4-FFF2-40B4-BE49-F238E27FC236}">
                  <a16:creationId xmlns:a16="http://schemas.microsoft.com/office/drawing/2014/main" id="{E3D4509E-140A-433C-BB54-9CDCE3D9D0E7}"/>
                </a:ext>
              </a:extLst>
            </p:cNvPr>
            <p:cNvSpPr txBox="1">
              <a:spLocks noChangeArrowheads="1"/>
            </p:cNvSpPr>
            <p:nvPr/>
          </p:nvSpPr>
          <p:spPr bwMode="auto">
            <a:xfrm>
              <a:off x="3427" y="2154"/>
              <a:ext cx="3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ahoma" panose="020B0604030504040204" pitchFamily="34" charset="0"/>
                </a:rPr>
                <a:t>3Kg</a:t>
              </a:r>
            </a:p>
          </p:txBody>
        </p:sp>
        <p:sp>
          <p:nvSpPr>
            <p:cNvPr id="80913" name="Text Box 135">
              <a:extLst>
                <a:ext uri="{FF2B5EF4-FFF2-40B4-BE49-F238E27FC236}">
                  <a16:creationId xmlns:a16="http://schemas.microsoft.com/office/drawing/2014/main" id="{582E7B55-C4B3-4074-958A-9B1D06EB9F8D}"/>
                </a:ext>
              </a:extLst>
            </p:cNvPr>
            <p:cNvSpPr txBox="1">
              <a:spLocks noChangeArrowheads="1"/>
            </p:cNvSpPr>
            <p:nvPr/>
          </p:nvSpPr>
          <p:spPr bwMode="auto">
            <a:xfrm>
              <a:off x="4011" y="2098"/>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p>
          </p:txBody>
        </p:sp>
        <p:sp>
          <p:nvSpPr>
            <p:cNvPr id="80914" name="Text Box 136">
              <a:extLst>
                <a:ext uri="{FF2B5EF4-FFF2-40B4-BE49-F238E27FC236}">
                  <a16:creationId xmlns:a16="http://schemas.microsoft.com/office/drawing/2014/main" id="{6AE41526-66A7-46A7-9D17-49DDBF296608}"/>
                </a:ext>
              </a:extLst>
            </p:cNvPr>
            <p:cNvSpPr txBox="1">
              <a:spLocks noChangeArrowheads="1"/>
            </p:cNvSpPr>
            <p:nvPr/>
          </p:nvSpPr>
          <p:spPr bwMode="auto">
            <a:xfrm>
              <a:off x="4198" y="2154"/>
              <a:ext cx="3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latin typeface="Tahoma" panose="020B0604030504040204" pitchFamily="34" charset="0"/>
                </a:rPr>
                <a:t>9Kg</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numero diapositiva 3">
            <a:extLst>
              <a:ext uri="{FF2B5EF4-FFF2-40B4-BE49-F238E27FC236}">
                <a16:creationId xmlns:a16="http://schemas.microsoft.com/office/drawing/2014/main" id="{7C5B6DAB-DD67-4573-A3A9-683AC757D4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A33BCE-5BC7-4516-B220-D966E5B5C580}" type="slidenum">
              <a:rPr lang="it-IT" altLang="it-IT" sz="1400" smtClean="0"/>
              <a:pPr>
                <a:spcBef>
                  <a:spcPct val="0"/>
                </a:spcBef>
                <a:buFontTx/>
                <a:buNone/>
              </a:pPr>
              <a:t>7</a:t>
            </a:fld>
            <a:endParaRPr lang="it-IT" altLang="it-IT" sz="1400"/>
          </a:p>
        </p:txBody>
      </p:sp>
      <p:sp>
        <p:nvSpPr>
          <p:cNvPr id="7171" name="Text Box 2">
            <a:extLst>
              <a:ext uri="{FF2B5EF4-FFF2-40B4-BE49-F238E27FC236}">
                <a16:creationId xmlns:a16="http://schemas.microsoft.com/office/drawing/2014/main" id="{66A3C454-219D-4D58-BB07-A9A0526EDDA3}"/>
              </a:ext>
            </a:extLst>
          </p:cNvPr>
          <p:cNvSpPr txBox="1">
            <a:spLocks noChangeArrowheads="1"/>
          </p:cNvSpPr>
          <p:nvPr/>
        </p:nvSpPr>
        <p:spPr bwMode="auto">
          <a:xfrm>
            <a:off x="762000" y="152400"/>
            <a:ext cx="7696200" cy="6413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it-IT" altLang="it-IT" sz="3600" dirty="0">
                <a:latin typeface="+mj-lt"/>
              </a:rPr>
              <a:t>Etimologia e contesto storico</a:t>
            </a:r>
          </a:p>
        </p:txBody>
      </p:sp>
      <p:sp>
        <p:nvSpPr>
          <p:cNvPr id="277507" name="Rectangle 3">
            <a:extLst>
              <a:ext uri="{FF2B5EF4-FFF2-40B4-BE49-F238E27FC236}">
                <a16:creationId xmlns:a16="http://schemas.microsoft.com/office/drawing/2014/main" id="{0F2105B9-3DF0-4327-8CA0-792024DD0641}"/>
              </a:ext>
            </a:extLst>
          </p:cNvPr>
          <p:cNvSpPr>
            <a:spLocks noChangeArrowheads="1"/>
          </p:cNvSpPr>
          <p:nvPr/>
        </p:nvSpPr>
        <p:spPr bwMode="auto">
          <a:xfrm>
            <a:off x="381000" y="1016000"/>
            <a:ext cx="8458200" cy="5368925"/>
          </a:xfrm>
          <a:prstGeom prst="rect">
            <a:avLst/>
          </a:prstGeom>
          <a:noFill/>
          <a:ln w="9525">
            <a:noFill/>
            <a:miter lim="800000"/>
            <a:headEnd/>
            <a:tailEnd/>
          </a:ln>
          <a:effectLst/>
        </p:spPr>
        <p:txBody>
          <a:bodyPr>
            <a:spAutoFit/>
          </a:bodyPr>
          <a:lstStyle/>
          <a:p>
            <a:pPr algn="just" eaLnBrk="1" hangingPunct="1">
              <a:lnSpc>
                <a:spcPct val="80000"/>
              </a:lnSpc>
              <a:spcBef>
                <a:spcPct val="50000"/>
              </a:spcBef>
              <a:buClr>
                <a:schemeClr val="hlink"/>
              </a:buClr>
              <a:buSzPct val="65000"/>
              <a:buFont typeface="Wingdings" pitchFamily="2" charset="2"/>
              <a:buNone/>
              <a:defRPr/>
            </a:pPr>
            <a:r>
              <a:rPr lang="it-IT" altLang="ko-KR" sz="2000" b="1">
                <a:latin typeface="+mj-lt"/>
                <a:ea typeface="굴림" pitchFamily="34" charset="-127"/>
                <a:cs typeface="Tahoma" pitchFamily="34" charset="0"/>
              </a:rPr>
              <a:t>Etimologia: </a:t>
            </a:r>
            <a:endParaRPr lang="it-IT" altLang="ko-KR" sz="2000">
              <a:latin typeface="+mj-lt"/>
              <a:ea typeface="굴림" pitchFamily="34" charset="-127"/>
              <a:cs typeface="Tahoma" pitchFamily="34" charset="0"/>
            </a:endParaRPr>
          </a:p>
          <a:p>
            <a:pPr algn="just" eaLnBrk="1" hangingPunct="1">
              <a:lnSpc>
                <a:spcPct val="80000"/>
              </a:lnSpc>
              <a:spcBef>
                <a:spcPct val="50000"/>
              </a:spcBef>
              <a:buClr>
                <a:schemeClr val="hlink"/>
              </a:buClr>
              <a:buSzPct val="65000"/>
              <a:buFont typeface="Wingdings" pitchFamily="2" charset="2"/>
              <a:buNone/>
              <a:defRPr/>
            </a:pPr>
            <a:r>
              <a:rPr lang="it-IT" altLang="ko-KR" sz="2000">
                <a:latin typeface="+mj-lt"/>
                <a:ea typeface="굴림" pitchFamily="34" charset="-127"/>
                <a:cs typeface="Tahoma" pitchFamily="34" charset="0"/>
              </a:rPr>
              <a:t>dal greco: “movimento del calore”</a:t>
            </a:r>
          </a:p>
          <a:p>
            <a:pPr algn="just" eaLnBrk="1" hangingPunct="1">
              <a:lnSpc>
                <a:spcPct val="80000"/>
              </a:lnSpc>
              <a:spcBef>
                <a:spcPct val="50000"/>
              </a:spcBef>
              <a:buClr>
                <a:schemeClr val="hlink"/>
              </a:buClr>
              <a:buSzPct val="65000"/>
              <a:buFont typeface="Wingdings" pitchFamily="2" charset="2"/>
              <a:buNone/>
              <a:defRPr/>
            </a:pPr>
            <a:r>
              <a:rPr lang="it-IT" altLang="ko-KR" sz="2000">
                <a:latin typeface="+mj-lt"/>
                <a:ea typeface="굴림" pitchFamily="34" charset="-127"/>
                <a:cs typeface="Tahoma" pitchFamily="34" charset="0"/>
              </a:rPr>
              <a:t>In realtà essa studia le leggi relative a trasformazioni o trasferimenti di energia di qualsiasi tipo tra sistemi materiali. </a:t>
            </a:r>
          </a:p>
          <a:p>
            <a:pPr algn="just" eaLnBrk="1" hangingPunct="1">
              <a:lnSpc>
                <a:spcPct val="80000"/>
              </a:lnSpc>
              <a:spcBef>
                <a:spcPct val="50000"/>
              </a:spcBef>
              <a:buClr>
                <a:schemeClr val="hlink"/>
              </a:buClr>
              <a:buSzPct val="65000"/>
              <a:buFont typeface="Wingdings" pitchFamily="2" charset="2"/>
              <a:buNone/>
              <a:defRPr/>
            </a:pPr>
            <a:r>
              <a:rPr lang="it-IT" altLang="ko-KR" sz="2000">
                <a:latin typeface="+mj-lt"/>
                <a:ea typeface="굴림" pitchFamily="34" charset="-127"/>
                <a:cs typeface="Tahoma" pitchFamily="34" charset="0"/>
              </a:rPr>
              <a:t>Il nome che è stato dato a questa parte della fisica si riferisce al fatto che è molto facile convertire una qualunque forma di energia (elettrica, chimica, meccanica, nucleare, ecc.) in calore e dalla misurazione del calore, operazione anch’essa piuttosto semplice, è possibile risalire alla quantità di energia in gioco.</a:t>
            </a:r>
            <a:endParaRPr lang="it-IT" altLang="ko-KR" sz="2000">
              <a:latin typeface="+mj-lt"/>
              <a:ea typeface="굴림" pitchFamily="34" charset="-127"/>
              <a:cs typeface="Times New Roman" pitchFamily="18" charset="0"/>
            </a:endParaRPr>
          </a:p>
          <a:p>
            <a:pPr algn="just" eaLnBrk="1" hangingPunct="1">
              <a:lnSpc>
                <a:spcPct val="80000"/>
              </a:lnSpc>
              <a:spcBef>
                <a:spcPct val="50000"/>
              </a:spcBef>
              <a:buClr>
                <a:schemeClr val="hlink"/>
              </a:buClr>
              <a:buSzPct val="65000"/>
              <a:buFont typeface="Wingdings" pitchFamily="2" charset="2"/>
              <a:buNone/>
              <a:defRPr/>
            </a:pPr>
            <a:endParaRPr lang="it-IT" sz="2200">
              <a:latin typeface="+mj-lt"/>
            </a:endParaRPr>
          </a:p>
          <a:p>
            <a:pPr algn="just" eaLnBrk="1" hangingPunct="1">
              <a:lnSpc>
                <a:spcPct val="80000"/>
              </a:lnSpc>
              <a:spcBef>
                <a:spcPct val="50000"/>
              </a:spcBef>
              <a:buClr>
                <a:srgbClr val="FF3300"/>
              </a:buClr>
              <a:buSzPct val="80000"/>
              <a:buFontTx/>
              <a:buChar char="o"/>
              <a:defRPr/>
            </a:pPr>
            <a:r>
              <a:rPr lang="it-IT" sz="2200">
                <a:latin typeface="+mj-lt"/>
              </a:rPr>
              <a:t>  Sadi-Nicolas-Leonard Carnot		1796 - 1832</a:t>
            </a:r>
          </a:p>
          <a:p>
            <a:pPr algn="just" eaLnBrk="1" hangingPunct="1">
              <a:lnSpc>
                <a:spcPct val="80000"/>
              </a:lnSpc>
              <a:spcBef>
                <a:spcPct val="50000"/>
              </a:spcBef>
              <a:buClr>
                <a:srgbClr val="FF3300"/>
              </a:buClr>
              <a:buSzPct val="80000"/>
              <a:buFontTx/>
              <a:buChar char="o"/>
              <a:defRPr/>
            </a:pPr>
            <a:r>
              <a:rPr lang="it-IT" sz="2200">
                <a:latin typeface="+mj-lt"/>
              </a:rPr>
              <a:t>  James Prescott Joule			1818 - 1889</a:t>
            </a:r>
          </a:p>
          <a:p>
            <a:pPr algn="just" eaLnBrk="1" hangingPunct="1">
              <a:lnSpc>
                <a:spcPct val="80000"/>
              </a:lnSpc>
              <a:spcBef>
                <a:spcPct val="50000"/>
              </a:spcBef>
              <a:buClr>
                <a:srgbClr val="FF3300"/>
              </a:buClr>
              <a:buSzPct val="80000"/>
              <a:buFontTx/>
              <a:buChar char="o"/>
              <a:defRPr/>
            </a:pPr>
            <a:r>
              <a:rPr lang="it-IT" sz="2200">
                <a:latin typeface="+mj-lt"/>
              </a:rPr>
              <a:t>  William Thomson Kelvin			1824 - 1907</a:t>
            </a:r>
          </a:p>
          <a:p>
            <a:pPr algn="just" eaLnBrk="1" hangingPunct="1">
              <a:lnSpc>
                <a:spcPct val="80000"/>
              </a:lnSpc>
              <a:spcBef>
                <a:spcPct val="50000"/>
              </a:spcBef>
              <a:buClr>
                <a:srgbClr val="FF3300"/>
              </a:buClr>
              <a:buSzPct val="80000"/>
              <a:buFontTx/>
              <a:buChar char="o"/>
              <a:defRPr/>
            </a:pPr>
            <a:r>
              <a:rPr lang="it-IT" sz="2200">
                <a:latin typeface="+mj-lt"/>
              </a:rPr>
              <a:t>  Rudolf Julius Clausius			1822 - 1888</a:t>
            </a:r>
          </a:p>
          <a:p>
            <a:pPr algn="just" eaLnBrk="1" hangingPunct="1">
              <a:lnSpc>
                <a:spcPct val="80000"/>
              </a:lnSpc>
              <a:spcBef>
                <a:spcPct val="50000"/>
              </a:spcBef>
              <a:buClr>
                <a:schemeClr val="hlink"/>
              </a:buClr>
              <a:buSzPct val="65000"/>
              <a:buFont typeface="Wingdings" pitchFamily="2" charset="2"/>
              <a:buNone/>
              <a:defRPr/>
            </a:pPr>
            <a:r>
              <a:rPr lang="it-IT" sz="2200">
                <a:latin typeface="+mj-lt"/>
              </a:rPr>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numero diapositiva 1">
            <a:extLst>
              <a:ext uri="{FF2B5EF4-FFF2-40B4-BE49-F238E27FC236}">
                <a16:creationId xmlns:a16="http://schemas.microsoft.com/office/drawing/2014/main" id="{75B5134D-E4E0-4061-A058-ABD4B6FF80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EA4B3A-73D3-476F-B65A-020AE86BC6EE}" type="slidenum">
              <a:rPr lang="it-IT" altLang="it-IT" sz="1400" smtClean="0"/>
              <a:pPr>
                <a:spcBef>
                  <a:spcPct val="0"/>
                </a:spcBef>
                <a:buFontTx/>
                <a:buNone/>
              </a:pPr>
              <a:t>70</a:t>
            </a:fld>
            <a:endParaRPr lang="it-IT" altLang="it-IT" sz="1400"/>
          </a:p>
        </p:txBody>
      </p:sp>
      <p:sp>
        <p:nvSpPr>
          <p:cNvPr id="3" name="Text Box 7">
            <a:extLst>
              <a:ext uri="{FF2B5EF4-FFF2-40B4-BE49-F238E27FC236}">
                <a16:creationId xmlns:a16="http://schemas.microsoft.com/office/drawing/2014/main" id="{7E111CCE-A4CB-4C98-9E33-58C30775D7C9}"/>
              </a:ext>
            </a:extLst>
          </p:cNvPr>
          <p:cNvSpPr txBox="1">
            <a:spLocks noChangeArrowheads="1"/>
          </p:cNvSpPr>
          <p:nvPr/>
        </p:nvSpPr>
        <p:spPr bwMode="auto">
          <a:xfrm>
            <a:off x="261938" y="188913"/>
            <a:ext cx="8424862" cy="20304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fontAlgn="ctr" hangingPunct="1">
              <a:lnSpc>
                <a:spcPct val="125000"/>
              </a:lnSpc>
              <a:spcBef>
                <a:spcPct val="0"/>
              </a:spcBef>
              <a:spcAft>
                <a:spcPct val="25000"/>
              </a:spcAft>
              <a:buFontTx/>
              <a:buNone/>
              <a:defRPr/>
            </a:pPr>
            <a:r>
              <a:rPr lang="it-IT" altLang="it-IT" sz="2400" dirty="0">
                <a:latin typeface="+mj-lt"/>
              </a:rPr>
              <a:t>Riportando le coppie di valori di P e V a T costante si osserva che il volume è inversamente proporzionale alla pressione</a:t>
            </a:r>
          </a:p>
          <a:p>
            <a:pPr algn="ctr" eaLnBrk="1" fontAlgn="ctr" hangingPunct="1">
              <a:lnSpc>
                <a:spcPct val="125000"/>
              </a:lnSpc>
              <a:spcBef>
                <a:spcPct val="0"/>
              </a:spcBef>
              <a:spcAft>
                <a:spcPct val="25000"/>
              </a:spcAft>
              <a:buFontTx/>
              <a:buNone/>
              <a:defRPr/>
            </a:pPr>
            <a:r>
              <a:rPr lang="it-IT" altLang="it-IT" sz="2400" b="1" dirty="0">
                <a:latin typeface="+mj-lt"/>
              </a:rPr>
              <a:t>PV = </a:t>
            </a:r>
            <a:r>
              <a:rPr lang="it-IT" altLang="it-IT" sz="2400" b="1" dirty="0" err="1">
                <a:latin typeface="+mj-lt"/>
              </a:rPr>
              <a:t>cost</a:t>
            </a:r>
            <a:r>
              <a:rPr lang="it-IT" altLang="it-IT" sz="2400" b="1" dirty="0">
                <a:latin typeface="+mj-lt"/>
              </a:rPr>
              <a:t> </a:t>
            </a:r>
          </a:p>
        </p:txBody>
      </p:sp>
      <p:sp>
        <p:nvSpPr>
          <p:cNvPr id="77" name="Text Box 7">
            <a:extLst>
              <a:ext uri="{FF2B5EF4-FFF2-40B4-BE49-F238E27FC236}">
                <a16:creationId xmlns:a16="http://schemas.microsoft.com/office/drawing/2014/main" id="{3EB40D44-158D-4D44-A028-43B85EEE12D2}"/>
              </a:ext>
            </a:extLst>
          </p:cNvPr>
          <p:cNvSpPr txBox="1">
            <a:spLocks noChangeArrowheads="1"/>
          </p:cNvSpPr>
          <p:nvPr/>
        </p:nvSpPr>
        <p:spPr bwMode="auto">
          <a:xfrm>
            <a:off x="360363" y="2852738"/>
            <a:ext cx="8423275" cy="36941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fontAlgn="ctr" hangingPunct="1">
              <a:lnSpc>
                <a:spcPct val="125000"/>
              </a:lnSpc>
              <a:spcBef>
                <a:spcPct val="0"/>
              </a:spcBef>
              <a:spcAft>
                <a:spcPct val="25000"/>
              </a:spcAft>
              <a:buFontTx/>
              <a:buNone/>
              <a:defRPr/>
            </a:pPr>
            <a:r>
              <a:rPr lang="it-IT" altLang="it-IT" sz="2400" dirty="0">
                <a:latin typeface="+mj-lt"/>
              </a:rPr>
              <a:t>Ciò comporta che se riporto in un grafico P </a:t>
            </a:r>
            <a:r>
              <a:rPr lang="it-IT" altLang="it-IT" sz="2400" i="1" dirty="0">
                <a:latin typeface="+mj-lt"/>
              </a:rPr>
              <a:t>vs</a:t>
            </a:r>
            <a:r>
              <a:rPr lang="it-IT" altLang="it-IT" sz="2400" dirty="0">
                <a:latin typeface="+mj-lt"/>
              </a:rPr>
              <a:t> V i valori misurati ottengo un ramo di iperbole.</a:t>
            </a:r>
          </a:p>
          <a:p>
            <a:pPr algn="just" eaLnBrk="1" fontAlgn="ctr" hangingPunct="1">
              <a:lnSpc>
                <a:spcPct val="125000"/>
              </a:lnSpc>
              <a:spcBef>
                <a:spcPct val="0"/>
              </a:spcBef>
              <a:spcAft>
                <a:spcPct val="25000"/>
              </a:spcAft>
              <a:buFontTx/>
              <a:buNone/>
              <a:defRPr/>
            </a:pPr>
            <a:endParaRPr lang="it-IT" altLang="it-IT" sz="2400" dirty="0">
              <a:latin typeface="+mj-lt"/>
            </a:endParaRPr>
          </a:p>
          <a:p>
            <a:pPr algn="just" eaLnBrk="1" fontAlgn="ctr" hangingPunct="1">
              <a:lnSpc>
                <a:spcPct val="125000"/>
              </a:lnSpc>
              <a:spcBef>
                <a:spcPct val="0"/>
              </a:spcBef>
              <a:spcAft>
                <a:spcPct val="25000"/>
              </a:spcAft>
              <a:buFontTx/>
              <a:buNone/>
              <a:defRPr/>
            </a:pPr>
            <a:r>
              <a:rPr lang="it-IT" altLang="it-IT" sz="2400" dirty="0">
                <a:latin typeface="+mj-lt"/>
              </a:rPr>
              <a:t>Per verificare se il sistema segue la legge di Boyle conviene riportare i dati in forma </a:t>
            </a:r>
            <a:r>
              <a:rPr lang="it-IT" altLang="it-IT" sz="2400" dirty="0" err="1">
                <a:latin typeface="+mj-lt"/>
              </a:rPr>
              <a:t>linearizzabile</a:t>
            </a:r>
            <a:r>
              <a:rPr lang="it-IT" altLang="it-IT" sz="2400" dirty="0">
                <a:latin typeface="+mj-lt"/>
              </a:rPr>
              <a:t>, in un grafico P </a:t>
            </a:r>
            <a:r>
              <a:rPr lang="it-IT" altLang="it-IT" sz="2400" i="1" dirty="0">
                <a:latin typeface="+mj-lt"/>
              </a:rPr>
              <a:t>vs</a:t>
            </a:r>
            <a:r>
              <a:rPr lang="it-IT" altLang="it-IT" sz="2400" dirty="0">
                <a:latin typeface="+mj-lt"/>
              </a:rPr>
              <a:t> 1/V</a:t>
            </a:r>
          </a:p>
          <a:p>
            <a:pPr algn="just" eaLnBrk="1" fontAlgn="ctr" hangingPunct="1">
              <a:lnSpc>
                <a:spcPct val="125000"/>
              </a:lnSpc>
              <a:spcBef>
                <a:spcPct val="0"/>
              </a:spcBef>
              <a:spcAft>
                <a:spcPct val="25000"/>
              </a:spcAft>
              <a:buFontTx/>
              <a:buNone/>
              <a:defRPr/>
            </a:pPr>
            <a:endParaRPr lang="it-IT" altLang="it-IT" sz="2400" dirty="0">
              <a:latin typeface="+mj-lt"/>
            </a:endParaRPr>
          </a:p>
          <a:p>
            <a:pPr algn="ctr" eaLnBrk="1" fontAlgn="ctr" hangingPunct="1">
              <a:lnSpc>
                <a:spcPct val="125000"/>
              </a:lnSpc>
              <a:spcBef>
                <a:spcPct val="0"/>
              </a:spcBef>
              <a:spcAft>
                <a:spcPct val="25000"/>
              </a:spcAft>
              <a:buFontTx/>
              <a:buNone/>
              <a:defRPr/>
            </a:pPr>
            <a:endParaRPr lang="it-IT" altLang="it-IT" sz="2400" b="1" dirty="0">
              <a:latin typeface="+mj-l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numero diapositiva 3">
            <a:extLst>
              <a:ext uri="{FF2B5EF4-FFF2-40B4-BE49-F238E27FC236}">
                <a16:creationId xmlns:a16="http://schemas.microsoft.com/office/drawing/2014/main" id="{F68FB259-6128-4E08-A266-78B6D88037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CC553D-324E-4050-AACD-5913D189C0E4}" type="slidenum">
              <a:rPr lang="it-IT" altLang="it-IT" sz="1400" smtClean="0"/>
              <a:pPr>
                <a:spcBef>
                  <a:spcPct val="0"/>
                </a:spcBef>
                <a:buFontTx/>
                <a:buNone/>
              </a:pPr>
              <a:t>71</a:t>
            </a:fld>
            <a:endParaRPr lang="it-IT" altLang="it-IT" sz="1400"/>
          </a:p>
        </p:txBody>
      </p:sp>
      <p:graphicFrame>
        <p:nvGraphicFramePr>
          <p:cNvPr id="170129" name="Group 145">
            <a:extLst>
              <a:ext uri="{FF2B5EF4-FFF2-40B4-BE49-F238E27FC236}">
                <a16:creationId xmlns:a16="http://schemas.microsoft.com/office/drawing/2014/main" id="{2E9A16C0-96A2-45A6-9894-1453F063A580}"/>
              </a:ext>
            </a:extLst>
          </p:cNvPr>
          <p:cNvGraphicFramePr>
            <a:graphicFrameLocks noGrp="1"/>
          </p:cNvGraphicFramePr>
          <p:nvPr/>
        </p:nvGraphicFramePr>
        <p:xfrm>
          <a:off x="625475" y="717550"/>
          <a:ext cx="7848600" cy="4664075"/>
        </p:xfrm>
        <a:graphic>
          <a:graphicData uri="http://schemas.openxmlformats.org/drawingml/2006/table">
            <a:tbl>
              <a:tblPr/>
              <a:tblGrid>
                <a:gridCol w="86360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1223963">
                  <a:extLst>
                    <a:ext uri="{9D8B030D-6E8A-4147-A177-3AD203B41FA5}">
                      <a16:colId xmlns:a16="http://schemas.microsoft.com/office/drawing/2014/main" val="20002"/>
                    </a:ext>
                  </a:extLst>
                </a:gridCol>
                <a:gridCol w="1512887">
                  <a:extLst>
                    <a:ext uri="{9D8B030D-6E8A-4147-A177-3AD203B41FA5}">
                      <a16:colId xmlns:a16="http://schemas.microsoft.com/office/drawing/2014/main" val="20003"/>
                    </a:ext>
                  </a:extLst>
                </a:gridCol>
                <a:gridCol w="1223963">
                  <a:extLst>
                    <a:ext uri="{9D8B030D-6E8A-4147-A177-3AD203B41FA5}">
                      <a16:colId xmlns:a16="http://schemas.microsoft.com/office/drawing/2014/main" val="20004"/>
                    </a:ext>
                  </a:extLst>
                </a:gridCol>
                <a:gridCol w="1008062">
                  <a:extLst>
                    <a:ext uri="{9D8B030D-6E8A-4147-A177-3AD203B41FA5}">
                      <a16:colId xmlns:a16="http://schemas.microsoft.com/office/drawing/2014/main" val="20005"/>
                    </a:ext>
                  </a:extLst>
                </a:gridCol>
                <a:gridCol w="1152525">
                  <a:extLst>
                    <a:ext uri="{9D8B030D-6E8A-4147-A177-3AD203B41FA5}">
                      <a16:colId xmlns:a16="http://schemas.microsoft.com/office/drawing/2014/main" val="20006"/>
                    </a:ext>
                  </a:extLst>
                </a:gridCol>
              </a:tblGrid>
              <a:tr h="115265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Tahoma" pitchFamily="34" charset="0"/>
                        </a:rPr>
                        <a:t>Pesi aggiunti</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Tahoma" pitchFamily="34" charset="0"/>
                        </a:rPr>
                        <a:t>Pressione dei pesi</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Tahoma" pitchFamily="34" charset="0"/>
                        </a:rPr>
                        <a:t>Pressione atmosferica</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Tahoma" pitchFamily="34" charset="0"/>
                        </a:rPr>
                        <a:t>Pressione totale</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Tahoma" pitchFamily="34" charset="0"/>
                        </a:rPr>
                        <a:t>Volume del gas</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Tahoma" pitchFamily="34" charset="0"/>
                        </a:rPr>
                        <a:t>Prodotto P-V</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6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Kg</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N</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N/cm</a:t>
                      </a:r>
                      <a:r>
                        <a:rPr kumimoji="0" lang="it-IT" sz="1400" b="0" i="0" u="none" strike="noStrike" cap="none" normalizeH="0" baseline="30000">
                          <a:ln>
                            <a:noFill/>
                          </a:ln>
                          <a:solidFill>
                            <a:schemeClr val="tx1"/>
                          </a:solidFill>
                          <a:effectLst/>
                          <a:latin typeface="Tahoma" pitchFamily="34" charset="0"/>
                        </a:rPr>
                        <a:t>2</a:t>
                      </a:r>
                      <a:endParaRPr kumimoji="0" lang="it-IT" sz="1400" b="0" i="0" u="none" strike="noStrike" cap="none" normalizeH="0" baseline="0">
                        <a:ln>
                          <a:noFill/>
                        </a:ln>
                        <a:solidFill>
                          <a:schemeClr val="tx1"/>
                        </a:solidFill>
                        <a:effectLst/>
                        <a:latin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N/cm</a:t>
                      </a:r>
                      <a:r>
                        <a:rPr kumimoji="0" lang="it-IT" sz="1400" b="0" i="0" u="none" strike="noStrike" cap="none" normalizeH="0" baseline="30000">
                          <a:ln>
                            <a:noFill/>
                          </a:ln>
                          <a:solidFill>
                            <a:schemeClr val="tx1"/>
                          </a:solidFill>
                          <a:effectLst/>
                          <a:latin typeface="Tahoma" pitchFamily="34" charset="0"/>
                        </a:rPr>
                        <a:t>2</a:t>
                      </a:r>
                      <a:endParaRPr kumimoji="0" lang="it-IT" sz="1400" b="0" i="0" u="none" strike="noStrike" cap="none" normalizeH="0" baseline="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a:ln>
                          <a:noFill/>
                        </a:ln>
                        <a:solidFill>
                          <a:schemeClr val="tx1"/>
                        </a:solidFill>
                        <a:effectLst/>
                        <a:latin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N/cm</a:t>
                      </a:r>
                      <a:r>
                        <a:rPr kumimoji="0" lang="it-IT" sz="1400" b="0" i="0" u="none" strike="noStrike" cap="none" normalizeH="0" baseline="30000">
                          <a:ln>
                            <a:noFill/>
                          </a:ln>
                          <a:solidFill>
                            <a:schemeClr val="tx1"/>
                          </a:solidFill>
                          <a:effectLst/>
                          <a:latin typeface="Tahoma" pitchFamily="34" charset="0"/>
                        </a:rPr>
                        <a:t>2</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cm</a:t>
                      </a:r>
                      <a:r>
                        <a:rPr kumimoji="0" lang="it-IT" sz="1400" b="0" i="0" u="none" strike="noStrike" cap="none" normalizeH="0" baseline="30000">
                          <a:ln>
                            <a:noFill/>
                          </a:ln>
                          <a:solidFill>
                            <a:schemeClr val="tx1"/>
                          </a:solidFill>
                          <a:effectLst/>
                          <a:latin typeface="Tahoma" pitchFamily="34" charset="0"/>
                        </a:rPr>
                        <a:t>3</a:t>
                      </a:r>
                      <a:endParaRPr kumimoji="0" lang="it-IT" sz="1400" b="0" i="0" u="none" strike="noStrike" cap="none" normalizeH="0" baseline="0">
                        <a:ln>
                          <a:noFill/>
                        </a:ln>
                        <a:solidFill>
                          <a:schemeClr val="tx1"/>
                        </a:solidFill>
                        <a:effectLst/>
                        <a:latin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8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10,1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10,1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100,00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1.010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08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9,8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9,8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10,1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a:ln>
                          <a:noFill/>
                        </a:ln>
                        <a:solidFill>
                          <a:schemeClr val="tx1"/>
                        </a:solidFill>
                        <a:effectLst/>
                        <a:latin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19,9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50,75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1.010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08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2</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19,6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19,6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10,1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a:ln>
                          <a:noFill/>
                        </a:ln>
                        <a:solidFill>
                          <a:schemeClr val="tx1"/>
                        </a:solidFill>
                        <a:effectLst/>
                        <a:latin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29,7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34,01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1.010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08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3</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29,4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29,4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10,1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a:ln>
                          <a:noFill/>
                        </a:ln>
                        <a:solidFill>
                          <a:schemeClr val="tx1"/>
                        </a:solidFill>
                        <a:effectLst/>
                        <a:latin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39,5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25,57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1.010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08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9</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88,3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88,3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10,1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a:ln>
                          <a:noFill/>
                        </a:ln>
                        <a:solidFill>
                          <a:schemeClr val="tx1"/>
                        </a:solidFill>
                        <a:effectLst/>
                        <a:latin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98,4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10,26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a:ln>
                            <a:noFill/>
                          </a:ln>
                          <a:solidFill>
                            <a:schemeClr val="tx1"/>
                          </a:solidFill>
                          <a:effectLst/>
                          <a:latin typeface="Tahoma" pitchFamily="34" charset="0"/>
                        </a:rPr>
                        <a:t>1.010</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3012" name="Rectangle 90">
            <a:extLst>
              <a:ext uri="{FF2B5EF4-FFF2-40B4-BE49-F238E27FC236}">
                <a16:creationId xmlns:a16="http://schemas.microsoft.com/office/drawing/2014/main" id="{713F65F5-193E-43B6-A7B4-3FC6DF7BA794}"/>
              </a:ext>
            </a:extLst>
          </p:cNvPr>
          <p:cNvSpPr>
            <a:spLocks noChangeArrowheads="1"/>
          </p:cNvSpPr>
          <p:nvPr/>
        </p:nvSpPr>
        <p:spPr bwMode="auto">
          <a:xfrm>
            <a:off x="2105025" y="5870575"/>
            <a:ext cx="455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a:solidFill>
                  <a:srgbClr val="FF0000"/>
                </a:solidFill>
              </a:rPr>
              <a:t>(PV)</a:t>
            </a:r>
            <a:r>
              <a:rPr lang="it-IT" altLang="it-IT" sz="1800" b="1" baseline="-25000">
                <a:solidFill>
                  <a:srgbClr val="FF0000"/>
                </a:solidFill>
              </a:rPr>
              <a:t>T</a:t>
            </a:r>
            <a:r>
              <a:rPr lang="it-IT" altLang="it-IT" sz="1800" b="1">
                <a:solidFill>
                  <a:srgbClr val="FF0000"/>
                </a:solidFill>
              </a:rPr>
              <a:t> = cost		Legge di Boyle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Immagine 1">
            <a:extLst>
              <a:ext uri="{FF2B5EF4-FFF2-40B4-BE49-F238E27FC236}">
                <a16:creationId xmlns:a16="http://schemas.microsoft.com/office/drawing/2014/main" id="{6BF73CFD-F82F-4EB7-BA54-FC71888E90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241300"/>
            <a:ext cx="64071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Box 2">
            <a:extLst>
              <a:ext uri="{FF2B5EF4-FFF2-40B4-BE49-F238E27FC236}">
                <a16:creationId xmlns:a16="http://schemas.microsoft.com/office/drawing/2014/main" id="{10233471-56F3-487C-93F7-AF374E6E12D7}"/>
              </a:ext>
            </a:extLst>
          </p:cNvPr>
          <p:cNvSpPr txBox="1">
            <a:spLocks noChangeArrowheads="1"/>
          </p:cNvSpPr>
          <p:nvPr/>
        </p:nvSpPr>
        <p:spPr bwMode="auto">
          <a:xfrm>
            <a:off x="179388" y="6510338"/>
            <a:ext cx="6753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 Atkins, J. De Paula, Elementi di Chimica Fisica, quarta edizione italiana, Zanichelli editore 2018</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Immagine 1">
            <a:extLst>
              <a:ext uri="{FF2B5EF4-FFF2-40B4-BE49-F238E27FC236}">
                <a16:creationId xmlns:a16="http://schemas.microsoft.com/office/drawing/2014/main" id="{26F2B5BB-9EB0-4479-AE9C-2ADE4BA17B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241300"/>
            <a:ext cx="59309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Box 2">
            <a:extLst>
              <a:ext uri="{FF2B5EF4-FFF2-40B4-BE49-F238E27FC236}">
                <a16:creationId xmlns:a16="http://schemas.microsoft.com/office/drawing/2014/main" id="{DF252118-C777-482F-8A49-A922C0654F03}"/>
              </a:ext>
            </a:extLst>
          </p:cNvPr>
          <p:cNvSpPr txBox="1">
            <a:spLocks noChangeArrowheads="1"/>
          </p:cNvSpPr>
          <p:nvPr/>
        </p:nvSpPr>
        <p:spPr bwMode="auto">
          <a:xfrm>
            <a:off x="179388" y="6510338"/>
            <a:ext cx="6753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 Atkins, J. De Paula, Elementi di Chimica Fisica, quarta edizione italiana, Zanichelli editore 2018</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numero diapositiva 3">
            <a:extLst>
              <a:ext uri="{FF2B5EF4-FFF2-40B4-BE49-F238E27FC236}">
                <a16:creationId xmlns:a16="http://schemas.microsoft.com/office/drawing/2014/main" id="{61A6F1D3-A50E-48F8-A4F6-4C2B740F53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A176099-4039-4E4E-A417-0D5F3656DAF2}" type="slidenum">
              <a:rPr lang="it-IT" altLang="it-IT" sz="1400" smtClean="0"/>
              <a:pPr>
                <a:spcBef>
                  <a:spcPct val="0"/>
                </a:spcBef>
                <a:buFontTx/>
                <a:buNone/>
              </a:pPr>
              <a:t>74</a:t>
            </a:fld>
            <a:endParaRPr lang="it-IT" altLang="it-IT" sz="1400"/>
          </a:p>
        </p:txBody>
      </p:sp>
      <p:sp>
        <p:nvSpPr>
          <p:cNvPr id="86019" name="Text Box 2">
            <a:extLst>
              <a:ext uri="{FF2B5EF4-FFF2-40B4-BE49-F238E27FC236}">
                <a16:creationId xmlns:a16="http://schemas.microsoft.com/office/drawing/2014/main" id="{31B5E585-5A03-4F83-B3F9-C40C8CAC3E6C}"/>
              </a:ext>
            </a:extLst>
          </p:cNvPr>
          <p:cNvSpPr txBox="1">
            <a:spLocks noChangeArrowheads="1"/>
          </p:cNvSpPr>
          <p:nvPr/>
        </p:nvSpPr>
        <p:spPr bwMode="auto">
          <a:xfrm>
            <a:off x="1622425" y="263525"/>
            <a:ext cx="57435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1800" b="1">
                <a:latin typeface="Tahoma" panose="020B0604030504040204" pitchFamily="34" charset="0"/>
                <a:cs typeface="Times New Roman" panose="02020603050405020304" pitchFamily="18" charset="0"/>
              </a:rPr>
              <a:t>Un gas alla pressione di 1 atm ha il volume di 8 l.</a:t>
            </a:r>
            <a:endParaRPr lang="it-IT" altLang="it-IT" sz="1800" b="1">
              <a:solidFill>
                <a:srgbClr val="FF0000"/>
              </a:solidFill>
              <a:latin typeface="Tahoma" panose="020B0604030504040204" pitchFamily="34" charset="0"/>
            </a:endParaRPr>
          </a:p>
        </p:txBody>
      </p:sp>
      <p:grpSp>
        <p:nvGrpSpPr>
          <p:cNvPr id="86020" name="Group 52">
            <a:extLst>
              <a:ext uri="{FF2B5EF4-FFF2-40B4-BE49-F238E27FC236}">
                <a16:creationId xmlns:a16="http://schemas.microsoft.com/office/drawing/2014/main" id="{558170BD-76E4-4A70-8E1B-C5EC52104397}"/>
              </a:ext>
            </a:extLst>
          </p:cNvPr>
          <p:cNvGrpSpPr>
            <a:grpSpLocks/>
          </p:cNvGrpSpPr>
          <p:nvPr/>
        </p:nvGrpSpPr>
        <p:grpSpPr bwMode="auto">
          <a:xfrm>
            <a:off x="520700" y="712788"/>
            <a:ext cx="8099425" cy="5910262"/>
            <a:chOff x="328" y="449"/>
            <a:chExt cx="5102" cy="3723"/>
          </a:xfrm>
        </p:grpSpPr>
        <p:grpSp>
          <p:nvGrpSpPr>
            <p:cNvPr id="86021" name="Group 49">
              <a:extLst>
                <a:ext uri="{FF2B5EF4-FFF2-40B4-BE49-F238E27FC236}">
                  <a16:creationId xmlns:a16="http://schemas.microsoft.com/office/drawing/2014/main" id="{1A51D823-E6D9-4547-A894-DB7032208BBE}"/>
                </a:ext>
              </a:extLst>
            </p:cNvPr>
            <p:cNvGrpSpPr>
              <a:grpSpLocks/>
            </p:cNvGrpSpPr>
            <p:nvPr/>
          </p:nvGrpSpPr>
          <p:grpSpPr bwMode="auto">
            <a:xfrm>
              <a:off x="1439" y="2915"/>
              <a:ext cx="1849" cy="1257"/>
              <a:chOff x="1439" y="2915"/>
              <a:chExt cx="2487" cy="1257"/>
            </a:xfrm>
          </p:grpSpPr>
          <p:sp>
            <p:nvSpPr>
              <p:cNvPr id="86052" name="Line 6">
                <a:extLst>
                  <a:ext uri="{FF2B5EF4-FFF2-40B4-BE49-F238E27FC236}">
                    <a16:creationId xmlns:a16="http://schemas.microsoft.com/office/drawing/2014/main" id="{2C0AFF37-05B8-41C4-991A-58651FEEB5D0}"/>
                  </a:ext>
                </a:extLst>
              </p:cNvPr>
              <p:cNvSpPr>
                <a:spLocks noChangeShapeType="1"/>
              </p:cNvSpPr>
              <p:nvPr/>
            </p:nvSpPr>
            <p:spPr bwMode="auto">
              <a:xfrm>
                <a:off x="1983" y="2915"/>
                <a:ext cx="0" cy="10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6053" name="Line 7">
                <a:extLst>
                  <a:ext uri="{FF2B5EF4-FFF2-40B4-BE49-F238E27FC236}">
                    <a16:creationId xmlns:a16="http://schemas.microsoft.com/office/drawing/2014/main" id="{2C047E7B-DB07-47A1-B0D2-8D52AA48A267}"/>
                  </a:ext>
                </a:extLst>
              </p:cNvPr>
              <p:cNvSpPr>
                <a:spLocks noChangeShapeType="1"/>
              </p:cNvSpPr>
              <p:nvPr/>
            </p:nvSpPr>
            <p:spPr bwMode="auto">
              <a:xfrm>
                <a:off x="1892" y="3905"/>
                <a:ext cx="19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6054" name="Text Box 8">
                <a:extLst>
                  <a:ext uri="{FF2B5EF4-FFF2-40B4-BE49-F238E27FC236}">
                    <a16:creationId xmlns:a16="http://schemas.microsoft.com/office/drawing/2014/main" id="{CAEA8A5E-E5DF-4CA0-A3FB-55F5D11CC6D6}"/>
                  </a:ext>
                </a:extLst>
              </p:cNvPr>
              <p:cNvSpPr txBox="1">
                <a:spLocks noChangeArrowheads="1"/>
              </p:cNvSpPr>
              <p:nvPr/>
            </p:nvSpPr>
            <p:spPr bwMode="auto">
              <a:xfrm>
                <a:off x="2727" y="4007"/>
                <a:ext cx="74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b="1">
                    <a:solidFill>
                      <a:srgbClr val="FF0000"/>
                    </a:solidFill>
                    <a:latin typeface="Tahoma" panose="020B0604030504040204" pitchFamily="34" charset="0"/>
                  </a:rPr>
                  <a:t>P (atm)</a:t>
                </a:r>
              </a:p>
            </p:txBody>
          </p:sp>
          <p:sp>
            <p:nvSpPr>
              <p:cNvPr id="86055" name="Text Box 9">
                <a:extLst>
                  <a:ext uri="{FF2B5EF4-FFF2-40B4-BE49-F238E27FC236}">
                    <a16:creationId xmlns:a16="http://schemas.microsoft.com/office/drawing/2014/main" id="{E736A1ED-B85E-4B37-9AA5-97071582C07F}"/>
                  </a:ext>
                </a:extLst>
              </p:cNvPr>
              <p:cNvSpPr txBox="1">
                <a:spLocks noChangeArrowheads="1"/>
              </p:cNvSpPr>
              <p:nvPr/>
            </p:nvSpPr>
            <p:spPr bwMode="auto">
              <a:xfrm rot="-5400000">
                <a:off x="1625" y="2869"/>
                <a:ext cx="311"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b="1">
                    <a:solidFill>
                      <a:srgbClr val="FF0000"/>
                    </a:solidFill>
                    <a:latin typeface="Tahoma" panose="020B0604030504040204" pitchFamily="34" charset="0"/>
                  </a:rPr>
                  <a:t>PV</a:t>
                </a:r>
              </a:p>
              <a:p>
                <a:pPr>
                  <a:spcBef>
                    <a:spcPct val="0"/>
                  </a:spcBef>
                  <a:buFontTx/>
                  <a:buNone/>
                </a:pPr>
                <a:endParaRPr lang="it-IT" altLang="it-IT" sz="1200" b="1">
                  <a:solidFill>
                    <a:srgbClr val="FF0000"/>
                  </a:solidFill>
                  <a:latin typeface="Tahoma" panose="020B0604030504040204" pitchFamily="34" charset="0"/>
                </a:endParaRPr>
              </a:p>
              <a:p>
                <a:pPr>
                  <a:spcBef>
                    <a:spcPct val="0"/>
                  </a:spcBef>
                  <a:buFontTx/>
                  <a:buNone/>
                </a:pPr>
                <a:r>
                  <a:rPr lang="it-IT" altLang="it-IT" sz="1200" b="1">
                    <a:latin typeface="Times New Roman" panose="02020603050405020304" pitchFamily="18" charset="0"/>
                  </a:rPr>
                  <a:t>     </a:t>
                </a:r>
                <a:r>
                  <a:rPr lang="it-IT" altLang="it-IT" sz="1000">
                    <a:latin typeface="Tahoma" panose="020B0604030504040204" pitchFamily="34" charset="0"/>
                  </a:rPr>
                  <a:t>8</a:t>
                </a:r>
              </a:p>
            </p:txBody>
          </p:sp>
          <p:sp>
            <p:nvSpPr>
              <p:cNvPr id="86056" name="Line 10">
                <a:extLst>
                  <a:ext uri="{FF2B5EF4-FFF2-40B4-BE49-F238E27FC236}">
                    <a16:creationId xmlns:a16="http://schemas.microsoft.com/office/drawing/2014/main" id="{A977A5B9-3649-4510-B013-BF1BD49CBE20}"/>
                  </a:ext>
                </a:extLst>
              </p:cNvPr>
              <p:cNvSpPr>
                <a:spLocks noChangeShapeType="1"/>
              </p:cNvSpPr>
              <p:nvPr/>
            </p:nvSpPr>
            <p:spPr bwMode="auto">
              <a:xfrm>
                <a:off x="1983" y="3190"/>
                <a:ext cx="1850"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6057" name="Text Box 11">
                <a:extLst>
                  <a:ext uri="{FF2B5EF4-FFF2-40B4-BE49-F238E27FC236}">
                    <a16:creationId xmlns:a16="http://schemas.microsoft.com/office/drawing/2014/main" id="{E74E37F2-E559-486C-8662-2A1618CE2BD3}"/>
                  </a:ext>
                </a:extLst>
              </p:cNvPr>
              <p:cNvSpPr txBox="1">
                <a:spLocks noChangeArrowheads="1"/>
              </p:cNvSpPr>
              <p:nvPr/>
            </p:nvSpPr>
            <p:spPr bwMode="auto">
              <a:xfrm>
                <a:off x="2723" y="3024"/>
                <a:ext cx="120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PV = 8   l∙atm</a:t>
                </a:r>
              </a:p>
            </p:txBody>
          </p:sp>
        </p:grpSp>
        <p:grpSp>
          <p:nvGrpSpPr>
            <p:cNvPr id="86022" name="Group 50">
              <a:extLst>
                <a:ext uri="{FF2B5EF4-FFF2-40B4-BE49-F238E27FC236}">
                  <a16:creationId xmlns:a16="http://schemas.microsoft.com/office/drawing/2014/main" id="{029391B2-54B8-4CF6-A284-E6F85B734071}"/>
                </a:ext>
              </a:extLst>
            </p:cNvPr>
            <p:cNvGrpSpPr>
              <a:grpSpLocks/>
            </p:cNvGrpSpPr>
            <p:nvPr/>
          </p:nvGrpSpPr>
          <p:grpSpPr bwMode="auto">
            <a:xfrm>
              <a:off x="1277" y="838"/>
              <a:ext cx="2556" cy="1503"/>
              <a:chOff x="1277" y="838"/>
              <a:chExt cx="2556" cy="1503"/>
            </a:xfrm>
          </p:grpSpPr>
          <p:sp>
            <p:nvSpPr>
              <p:cNvPr id="86025" name="Text Box 34">
                <a:extLst>
                  <a:ext uri="{FF2B5EF4-FFF2-40B4-BE49-F238E27FC236}">
                    <a16:creationId xmlns:a16="http://schemas.microsoft.com/office/drawing/2014/main" id="{8F5D343F-B6B3-4D67-BF49-0F95B29BC64C}"/>
                  </a:ext>
                </a:extLst>
              </p:cNvPr>
              <p:cNvSpPr txBox="1">
                <a:spLocks noChangeArrowheads="1"/>
              </p:cNvSpPr>
              <p:nvPr/>
            </p:nvSpPr>
            <p:spPr bwMode="auto">
              <a:xfrm>
                <a:off x="2403" y="2165"/>
                <a:ext cx="52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400">
                    <a:solidFill>
                      <a:srgbClr val="0066FF"/>
                    </a:solidFill>
                    <a:latin typeface="Tahoma" panose="020B0604030504040204" pitchFamily="34" charset="0"/>
                  </a:rPr>
                  <a:t>P (atm)</a:t>
                </a:r>
              </a:p>
            </p:txBody>
          </p:sp>
          <p:sp>
            <p:nvSpPr>
              <p:cNvPr id="86026" name="Text Box 16">
                <a:extLst>
                  <a:ext uri="{FF2B5EF4-FFF2-40B4-BE49-F238E27FC236}">
                    <a16:creationId xmlns:a16="http://schemas.microsoft.com/office/drawing/2014/main" id="{17CA2824-A541-40E4-8A65-FF5CBF1C8141}"/>
                  </a:ext>
                </a:extLst>
              </p:cNvPr>
              <p:cNvSpPr txBox="1">
                <a:spLocks noChangeArrowheads="1"/>
              </p:cNvSpPr>
              <p:nvPr/>
            </p:nvSpPr>
            <p:spPr bwMode="auto">
              <a:xfrm>
                <a:off x="2864" y="1668"/>
                <a:ext cx="96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PV = 4∙2 = 8 l∙atm</a:t>
                </a:r>
              </a:p>
            </p:txBody>
          </p:sp>
          <p:sp>
            <p:nvSpPr>
              <p:cNvPr id="86027" name="Text Box 13">
                <a:extLst>
                  <a:ext uri="{FF2B5EF4-FFF2-40B4-BE49-F238E27FC236}">
                    <a16:creationId xmlns:a16="http://schemas.microsoft.com/office/drawing/2014/main" id="{0FC67070-6D7E-4C2E-BDF6-B086C3DDDE13}"/>
                  </a:ext>
                </a:extLst>
              </p:cNvPr>
              <p:cNvSpPr txBox="1">
                <a:spLocks noChangeArrowheads="1"/>
              </p:cNvSpPr>
              <p:nvPr/>
            </p:nvSpPr>
            <p:spPr bwMode="auto">
              <a:xfrm>
                <a:off x="2079" y="1314"/>
                <a:ext cx="104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PV = 1∙8 = 8 l∙atm</a:t>
                </a:r>
              </a:p>
            </p:txBody>
          </p:sp>
          <p:sp>
            <p:nvSpPr>
              <p:cNvPr id="86028" name="Text Box 14">
                <a:extLst>
                  <a:ext uri="{FF2B5EF4-FFF2-40B4-BE49-F238E27FC236}">
                    <a16:creationId xmlns:a16="http://schemas.microsoft.com/office/drawing/2014/main" id="{2AEC7AF7-3927-4A72-B23F-7C1A654834FB}"/>
                  </a:ext>
                </a:extLst>
              </p:cNvPr>
              <p:cNvSpPr txBox="1">
                <a:spLocks noChangeArrowheads="1"/>
              </p:cNvSpPr>
              <p:nvPr/>
            </p:nvSpPr>
            <p:spPr bwMode="auto">
              <a:xfrm>
                <a:off x="1947" y="841"/>
                <a:ext cx="111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000">
                    <a:latin typeface="Tahoma" panose="020B0604030504040204" pitchFamily="34" charset="0"/>
                  </a:rPr>
                  <a:t>PV = 0,5∙16 = 8 l∙atm</a:t>
                </a:r>
              </a:p>
            </p:txBody>
          </p:sp>
          <p:sp>
            <p:nvSpPr>
              <p:cNvPr id="86029" name="Text Box 15">
                <a:extLst>
                  <a:ext uri="{FF2B5EF4-FFF2-40B4-BE49-F238E27FC236}">
                    <a16:creationId xmlns:a16="http://schemas.microsoft.com/office/drawing/2014/main" id="{25E9D081-54F0-483C-B4E0-B3FDBF895AE5}"/>
                  </a:ext>
                </a:extLst>
              </p:cNvPr>
              <p:cNvSpPr txBox="1">
                <a:spLocks noChangeArrowheads="1"/>
              </p:cNvSpPr>
              <p:nvPr/>
            </p:nvSpPr>
            <p:spPr bwMode="auto">
              <a:xfrm>
                <a:off x="2274" y="1549"/>
                <a:ext cx="101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PV = 2∙4 = 8 l∙atm</a:t>
                </a:r>
              </a:p>
            </p:txBody>
          </p:sp>
          <p:sp>
            <p:nvSpPr>
              <p:cNvPr id="86030" name="Line 17">
                <a:extLst>
                  <a:ext uri="{FF2B5EF4-FFF2-40B4-BE49-F238E27FC236}">
                    <a16:creationId xmlns:a16="http://schemas.microsoft.com/office/drawing/2014/main" id="{79FF0449-5233-4B7D-9A2F-D936C6E321E8}"/>
                  </a:ext>
                </a:extLst>
              </p:cNvPr>
              <p:cNvSpPr>
                <a:spLocks noChangeShapeType="1"/>
              </p:cNvSpPr>
              <p:nvPr/>
            </p:nvSpPr>
            <p:spPr bwMode="auto">
              <a:xfrm>
                <a:off x="1817" y="841"/>
                <a:ext cx="0" cy="11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6031" name="Line 18">
                <a:extLst>
                  <a:ext uri="{FF2B5EF4-FFF2-40B4-BE49-F238E27FC236}">
                    <a16:creationId xmlns:a16="http://schemas.microsoft.com/office/drawing/2014/main" id="{3F52D859-9B6A-4F11-8D18-F9820C76A7DF}"/>
                  </a:ext>
                </a:extLst>
              </p:cNvPr>
              <p:cNvSpPr>
                <a:spLocks noChangeShapeType="1"/>
              </p:cNvSpPr>
              <p:nvPr/>
            </p:nvSpPr>
            <p:spPr bwMode="auto">
              <a:xfrm>
                <a:off x="1751" y="1905"/>
                <a:ext cx="18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6032" name="Line 19">
                <a:extLst>
                  <a:ext uri="{FF2B5EF4-FFF2-40B4-BE49-F238E27FC236}">
                    <a16:creationId xmlns:a16="http://schemas.microsoft.com/office/drawing/2014/main" id="{F92CD583-BD29-4D59-8956-22C99F151F69}"/>
                  </a:ext>
                </a:extLst>
              </p:cNvPr>
              <p:cNvSpPr>
                <a:spLocks noChangeShapeType="1"/>
              </p:cNvSpPr>
              <p:nvPr/>
            </p:nvSpPr>
            <p:spPr bwMode="auto">
              <a:xfrm>
                <a:off x="1751" y="1668"/>
                <a:ext cx="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6033" name="Line 20">
                <a:extLst>
                  <a:ext uri="{FF2B5EF4-FFF2-40B4-BE49-F238E27FC236}">
                    <a16:creationId xmlns:a16="http://schemas.microsoft.com/office/drawing/2014/main" id="{C9105977-9F1B-4712-A891-43561203B5D4}"/>
                  </a:ext>
                </a:extLst>
              </p:cNvPr>
              <p:cNvSpPr>
                <a:spLocks noChangeShapeType="1"/>
              </p:cNvSpPr>
              <p:nvPr/>
            </p:nvSpPr>
            <p:spPr bwMode="auto">
              <a:xfrm>
                <a:off x="1751" y="1432"/>
                <a:ext cx="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6034" name="Line 21">
                <a:extLst>
                  <a:ext uri="{FF2B5EF4-FFF2-40B4-BE49-F238E27FC236}">
                    <a16:creationId xmlns:a16="http://schemas.microsoft.com/office/drawing/2014/main" id="{9ABAEB1A-A609-43EC-A643-465C92CF4C20}"/>
                  </a:ext>
                </a:extLst>
              </p:cNvPr>
              <p:cNvSpPr>
                <a:spLocks noChangeShapeType="1"/>
              </p:cNvSpPr>
              <p:nvPr/>
            </p:nvSpPr>
            <p:spPr bwMode="auto">
              <a:xfrm>
                <a:off x="1751" y="1196"/>
                <a:ext cx="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6035" name="Line 22">
                <a:extLst>
                  <a:ext uri="{FF2B5EF4-FFF2-40B4-BE49-F238E27FC236}">
                    <a16:creationId xmlns:a16="http://schemas.microsoft.com/office/drawing/2014/main" id="{8D5F4F71-B220-4C9E-8D04-F5853FA5C24C}"/>
                  </a:ext>
                </a:extLst>
              </p:cNvPr>
              <p:cNvSpPr>
                <a:spLocks noChangeShapeType="1"/>
              </p:cNvSpPr>
              <p:nvPr/>
            </p:nvSpPr>
            <p:spPr bwMode="auto">
              <a:xfrm>
                <a:off x="1751" y="958"/>
                <a:ext cx="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6036" name="Line 23">
                <a:extLst>
                  <a:ext uri="{FF2B5EF4-FFF2-40B4-BE49-F238E27FC236}">
                    <a16:creationId xmlns:a16="http://schemas.microsoft.com/office/drawing/2014/main" id="{3DE598CD-1496-4F49-8ECA-58C8ECDBB374}"/>
                  </a:ext>
                </a:extLst>
              </p:cNvPr>
              <p:cNvSpPr>
                <a:spLocks noChangeShapeType="1"/>
              </p:cNvSpPr>
              <p:nvPr/>
            </p:nvSpPr>
            <p:spPr bwMode="auto">
              <a:xfrm>
                <a:off x="2013" y="1905"/>
                <a:ext cx="0" cy="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6037" name="Line 24">
                <a:extLst>
                  <a:ext uri="{FF2B5EF4-FFF2-40B4-BE49-F238E27FC236}">
                    <a16:creationId xmlns:a16="http://schemas.microsoft.com/office/drawing/2014/main" id="{0ABC4819-903D-4D27-88D3-20B57DA931BB}"/>
                  </a:ext>
                </a:extLst>
              </p:cNvPr>
              <p:cNvSpPr>
                <a:spLocks noChangeShapeType="1"/>
              </p:cNvSpPr>
              <p:nvPr/>
            </p:nvSpPr>
            <p:spPr bwMode="auto">
              <a:xfrm>
                <a:off x="2274" y="1905"/>
                <a:ext cx="0" cy="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6038" name="Line 25">
                <a:extLst>
                  <a:ext uri="{FF2B5EF4-FFF2-40B4-BE49-F238E27FC236}">
                    <a16:creationId xmlns:a16="http://schemas.microsoft.com/office/drawing/2014/main" id="{D9D6CB69-12BE-436E-9525-9D2E9B0C69B9}"/>
                  </a:ext>
                </a:extLst>
              </p:cNvPr>
              <p:cNvSpPr>
                <a:spLocks noChangeShapeType="1"/>
              </p:cNvSpPr>
              <p:nvPr/>
            </p:nvSpPr>
            <p:spPr bwMode="auto">
              <a:xfrm>
                <a:off x="2537" y="1905"/>
                <a:ext cx="0" cy="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6039" name="Line 26">
                <a:extLst>
                  <a:ext uri="{FF2B5EF4-FFF2-40B4-BE49-F238E27FC236}">
                    <a16:creationId xmlns:a16="http://schemas.microsoft.com/office/drawing/2014/main" id="{74A5157A-DED9-4D02-8248-730ED7E74963}"/>
                  </a:ext>
                </a:extLst>
              </p:cNvPr>
              <p:cNvSpPr>
                <a:spLocks noChangeShapeType="1"/>
              </p:cNvSpPr>
              <p:nvPr/>
            </p:nvSpPr>
            <p:spPr bwMode="auto">
              <a:xfrm>
                <a:off x="2798" y="1905"/>
                <a:ext cx="0" cy="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6040" name="Line 27">
                <a:extLst>
                  <a:ext uri="{FF2B5EF4-FFF2-40B4-BE49-F238E27FC236}">
                    <a16:creationId xmlns:a16="http://schemas.microsoft.com/office/drawing/2014/main" id="{F02BEC00-21A9-4D0F-B8B2-C4C07F7DD41B}"/>
                  </a:ext>
                </a:extLst>
              </p:cNvPr>
              <p:cNvSpPr>
                <a:spLocks noChangeShapeType="1"/>
              </p:cNvSpPr>
              <p:nvPr/>
            </p:nvSpPr>
            <p:spPr bwMode="auto">
              <a:xfrm>
                <a:off x="3060" y="1905"/>
                <a:ext cx="0" cy="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6041" name="Line 28">
                <a:extLst>
                  <a:ext uri="{FF2B5EF4-FFF2-40B4-BE49-F238E27FC236}">
                    <a16:creationId xmlns:a16="http://schemas.microsoft.com/office/drawing/2014/main" id="{497DB5E4-86BE-43F5-8C2B-C851CD3B0327}"/>
                  </a:ext>
                </a:extLst>
              </p:cNvPr>
              <p:cNvSpPr>
                <a:spLocks noChangeShapeType="1"/>
              </p:cNvSpPr>
              <p:nvPr/>
            </p:nvSpPr>
            <p:spPr bwMode="auto">
              <a:xfrm>
                <a:off x="3321" y="1905"/>
                <a:ext cx="0" cy="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6042" name="Arc 29">
                <a:extLst>
                  <a:ext uri="{FF2B5EF4-FFF2-40B4-BE49-F238E27FC236}">
                    <a16:creationId xmlns:a16="http://schemas.microsoft.com/office/drawing/2014/main" id="{1E232995-074F-4D9C-9480-83767284683A}"/>
                  </a:ext>
                </a:extLst>
              </p:cNvPr>
              <p:cNvSpPr>
                <a:spLocks/>
              </p:cNvSpPr>
              <p:nvPr/>
            </p:nvSpPr>
            <p:spPr bwMode="auto">
              <a:xfrm flipH="1" flipV="1">
                <a:off x="1883" y="958"/>
                <a:ext cx="896" cy="829"/>
              </a:xfrm>
              <a:custGeom>
                <a:avLst/>
                <a:gdLst>
                  <a:gd name="T0" fmla="*/ 0 w 21600"/>
                  <a:gd name="T1" fmla="*/ 0 h 23879"/>
                  <a:gd name="T2" fmla="*/ 0 w 21600"/>
                  <a:gd name="T3" fmla="*/ 0 h 23879"/>
                  <a:gd name="T4" fmla="*/ 0 w 21600"/>
                  <a:gd name="T5" fmla="*/ 0 h 23879"/>
                  <a:gd name="T6" fmla="*/ 0 60000 65536"/>
                  <a:gd name="T7" fmla="*/ 0 60000 65536"/>
                  <a:gd name="T8" fmla="*/ 0 60000 65536"/>
                  <a:gd name="T9" fmla="*/ 0 w 21600"/>
                  <a:gd name="T10" fmla="*/ 0 h 23879"/>
                  <a:gd name="T11" fmla="*/ 21600 w 21600"/>
                  <a:gd name="T12" fmla="*/ 23879 h 23879"/>
                </a:gdLst>
                <a:ahLst/>
                <a:cxnLst>
                  <a:cxn ang="T6">
                    <a:pos x="T0" y="T1"/>
                  </a:cxn>
                  <a:cxn ang="T7">
                    <a:pos x="T2" y="T3"/>
                  </a:cxn>
                  <a:cxn ang="T8">
                    <a:pos x="T4" y="T5"/>
                  </a:cxn>
                </a:cxnLst>
                <a:rect l="T9" t="T10" r="T11" b="T12"/>
                <a:pathLst>
                  <a:path w="21600" h="23879" fill="none" extrusionOk="0">
                    <a:moveTo>
                      <a:pt x="-1" y="0"/>
                    </a:moveTo>
                    <a:cubicBezTo>
                      <a:pt x="11929" y="0"/>
                      <a:pt x="21600" y="9670"/>
                      <a:pt x="21600" y="21600"/>
                    </a:cubicBezTo>
                    <a:cubicBezTo>
                      <a:pt x="21600" y="22361"/>
                      <a:pt x="21559" y="23122"/>
                      <a:pt x="21479" y="23879"/>
                    </a:cubicBezTo>
                  </a:path>
                  <a:path w="21600" h="23879" stroke="0" extrusionOk="0">
                    <a:moveTo>
                      <a:pt x="-1" y="0"/>
                    </a:moveTo>
                    <a:cubicBezTo>
                      <a:pt x="11929" y="0"/>
                      <a:pt x="21600" y="9670"/>
                      <a:pt x="21600" y="21600"/>
                    </a:cubicBezTo>
                    <a:cubicBezTo>
                      <a:pt x="21600" y="22361"/>
                      <a:pt x="21559" y="23122"/>
                      <a:pt x="21479" y="23879"/>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6043" name="Oval 30">
                <a:extLst>
                  <a:ext uri="{FF2B5EF4-FFF2-40B4-BE49-F238E27FC236}">
                    <a16:creationId xmlns:a16="http://schemas.microsoft.com/office/drawing/2014/main" id="{BE6F764D-B6CE-4D9E-ACB6-F99BF76BFD40}"/>
                  </a:ext>
                </a:extLst>
              </p:cNvPr>
              <p:cNvSpPr>
                <a:spLocks noChangeArrowheads="1"/>
              </p:cNvSpPr>
              <p:nvPr/>
            </p:nvSpPr>
            <p:spPr bwMode="auto">
              <a:xfrm>
                <a:off x="2766" y="1750"/>
                <a:ext cx="65" cy="58"/>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6044" name="Oval 31">
                <a:extLst>
                  <a:ext uri="{FF2B5EF4-FFF2-40B4-BE49-F238E27FC236}">
                    <a16:creationId xmlns:a16="http://schemas.microsoft.com/office/drawing/2014/main" id="{24D18BA6-6B61-4D09-874B-21C1A6910FD8}"/>
                  </a:ext>
                </a:extLst>
              </p:cNvPr>
              <p:cNvSpPr>
                <a:spLocks noChangeArrowheads="1"/>
              </p:cNvSpPr>
              <p:nvPr/>
            </p:nvSpPr>
            <p:spPr bwMode="auto">
              <a:xfrm>
                <a:off x="2245" y="1639"/>
                <a:ext cx="66" cy="58"/>
              </a:xfrm>
              <a:prstGeom prst="ellipse">
                <a:avLst/>
              </a:prstGeom>
              <a:solidFill>
                <a:schemeClr val="accent2"/>
              </a:solidFill>
              <a:ln w="9525">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6045" name="Oval 32">
                <a:extLst>
                  <a:ext uri="{FF2B5EF4-FFF2-40B4-BE49-F238E27FC236}">
                    <a16:creationId xmlns:a16="http://schemas.microsoft.com/office/drawing/2014/main" id="{92F72C84-CAB1-4960-8EF9-A4AB03B008B0}"/>
                  </a:ext>
                </a:extLst>
              </p:cNvPr>
              <p:cNvSpPr>
                <a:spLocks noChangeArrowheads="1"/>
              </p:cNvSpPr>
              <p:nvPr/>
            </p:nvSpPr>
            <p:spPr bwMode="auto">
              <a:xfrm>
                <a:off x="1980" y="1400"/>
                <a:ext cx="65" cy="59"/>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6046" name="Oval 33">
                <a:extLst>
                  <a:ext uri="{FF2B5EF4-FFF2-40B4-BE49-F238E27FC236}">
                    <a16:creationId xmlns:a16="http://schemas.microsoft.com/office/drawing/2014/main" id="{84F375D0-D4ED-4671-9D9D-9B96C5E9D0B2}"/>
                  </a:ext>
                </a:extLst>
              </p:cNvPr>
              <p:cNvSpPr>
                <a:spLocks noChangeArrowheads="1"/>
              </p:cNvSpPr>
              <p:nvPr/>
            </p:nvSpPr>
            <p:spPr bwMode="auto">
              <a:xfrm>
                <a:off x="1872" y="916"/>
                <a:ext cx="65" cy="60"/>
              </a:xfrm>
              <a:prstGeom prst="ellipse">
                <a:avLst/>
              </a:prstGeom>
              <a:solidFill>
                <a:schemeClr val="accent2"/>
              </a:solidFill>
              <a:ln w="9525">
                <a:solidFill>
                  <a:schemeClr val="accent2"/>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6047" name="Text Box 35">
                <a:extLst>
                  <a:ext uri="{FF2B5EF4-FFF2-40B4-BE49-F238E27FC236}">
                    <a16:creationId xmlns:a16="http://schemas.microsoft.com/office/drawing/2014/main" id="{1D5FF0AB-45E5-463F-99C9-E4334DFB0FA5}"/>
                  </a:ext>
                </a:extLst>
              </p:cNvPr>
              <p:cNvSpPr txBox="1">
                <a:spLocks noChangeArrowheads="1"/>
              </p:cNvSpPr>
              <p:nvPr/>
            </p:nvSpPr>
            <p:spPr bwMode="auto">
              <a:xfrm rot="-5400000">
                <a:off x="1199" y="1216"/>
                <a:ext cx="37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400">
                    <a:solidFill>
                      <a:srgbClr val="0066FF"/>
                    </a:solidFill>
                    <a:latin typeface="Tahoma" panose="020B0604030504040204" pitchFamily="34" charset="0"/>
                  </a:rPr>
                  <a:t>V (l)</a:t>
                </a:r>
                <a:endParaRPr lang="it-IT" altLang="it-IT" sz="1200">
                  <a:solidFill>
                    <a:srgbClr val="0066FF"/>
                  </a:solidFill>
                  <a:latin typeface="Tahoma" panose="020B0604030504040204" pitchFamily="34" charset="0"/>
                </a:endParaRPr>
              </a:p>
            </p:txBody>
          </p:sp>
          <p:sp>
            <p:nvSpPr>
              <p:cNvPr id="86048" name="Text Box 36">
                <a:extLst>
                  <a:ext uri="{FF2B5EF4-FFF2-40B4-BE49-F238E27FC236}">
                    <a16:creationId xmlns:a16="http://schemas.microsoft.com/office/drawing/2014/main" id="{43F31BC4-AB25-4850-954B-932FE077896A}"/>
                  </a:ext>
                </a:extLst>
              </p:cNvPr>
              <p:cNvSpPr txBox="1">
                <a:spLocks noChangeArrowheads="1"/>
              </p:cNvSpPr>
              <p:nvPr/>
            </p:nvSpPr>
            <p:spPr bwMode="auto">
              <a:xfrm>
                <a:off x="1734" y="1964"/>
                <a:ext cx="154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imes New Roman" panose="02020603050405020304" pitchFamily="18" charset="0"/>
                  </a:rPr>
                  <a:t>0      1         2         3         4</a:t>
                </a:r>
              </a:p>
            </p:txBody>
          </p:sp>
          <p:sp>
            <p:nvSpPr>
              <p:cNvPr id="86049" name="Text Box 37">
                <a:extLst>
                  <a:ext uri="{FF2B5EF4-FFF2-40B4-BE49-F238E27FC236}">
                    <a16:creationId xmlns:a16="http://schemas.microsoft.com/office/drawing/2014/main" id="{34C0D39C-9D83-4684-B032-633517366D04}"/>
                  </a:ext>
                </a:extLst>
              </p:cNvPr>
              <p:cNvSpPr txBox="1">
                <a:spLocks noChangeArrowheads="1"/>
              </p:cNvSpPr>
              <p:nvPr/>
            </p:nvSpPr>
            <p:spPr bwMode="auto">
              <a:xfrm>
                <a:off x="1490" y="838"/>
                <a:ext cx="261"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imes New Roman" panose="02020603050405020304" pitchFamily="18" charset="0"/>
                  </a:rPr>
                  <a:t>16</a:t>
                </a:r>
              </a:p>
              <a:p>
                <a:pPr>
                  <a:spcBef>
                    <a:spcPct val="0"/>
                  </a:spcBef>
                  <a:buFontTx/>
                  <a:buNone/>
                </a:pPr>
                <a:endParaRPr lang="it-IT" altLang="it-IT" sz="1200">
                  <a:latin typeface="Times New Roman" panose="02020603050405020304" pitchFamily="18" charset="0"/>
                </a:endParaRPr>
              </a:p>
              <a:p>
                <a:pPr>
                  <a:spcBef>
                    <a:spcPct val="0"/>
                  </a:spcBef>
                  <a:buFontTx/>
                  <a:buNone/>
                </a:pPr>
                <a:r>
                  <a:rPr lang="it-IT" altLang="it-IT" sz="1200">
                    <a:latin typeface="Times New Roman" panose="02020603050405020304" pitchFamily="18" charset="0"/>
                  </a:rPr>
                  <a:t>12</a:t>
                </a:r>
              </a:p>
            </p:txBody>
          </p:sp>
          <p:sp>
            <p:nvSpPr>
              <p:cNvPr id="86050" name="Text Box 38">
                <a:extLst>
                  <a:ext uri="{FF2B5EF4-FFF2-40B4-BE49-F238E27FC236}">
                    <a16:creationId xmlns:a16="http://schemas.microsoft.com/office/drawing/2014/main" id="{6DC364EB-E5C4-4007-A046-0A1EE557998A}"/>
                  </a:ext>
                </a:extLst>
              </p:cNvPr>
              <p:cNvSpPr txBox="1">
                <a:spLocks noChangeArrowheads="1"/>
              </p:cNvSpPr>
              <p:nvPr/>
            </p:nvSpPr>
            <p:spPr bwMode="auto">
              <a:xfrm>
                <a:off x="1490" y="1316"/>
                <a:ext cx="261"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imes New Roman" panose="02020603050405020304" pitchFamily="18" charset="0"/>
                  </a:rPr>
                  <a:t> 8</a:t>
                </a:r>
              </a:p>
              <a:p>
                <a:pPr>
                  <a:spcBef>
                    <a:spcPct val="0"/>
                  </a:spcBef>
                  <a:buFontTx/>
                  <a:buNone/>
                </a:pPr>
                <a:endParaRPr lang="it-IT" altLang="it-IT" sz="1200">
                  <a:latin typeface="Times New Roman" panose="02020603050405020304" pitchFamily="18" charset="0"/>
                </a:endParaRPr>
              </a:p>
              <a:p>
                <a:pPr>
                  <a:spcBef>
                    <a:spcPct val="0"/>
                  </a:spcBef>
                  <a:buFontTx/>
                  <a:buNone/>
                </a:pPr>
                <a:r>
                  <a:rPr lang="it-IT" altLang="it-IT" sz="1200">
                    <a:latin typeface="Times New Roman" panose="02020603050405020304" pitchFamily="18" charset="0"/>
                  </a:rPr>
                  <a:t> 4</a:t>
                </a:r>
              </a:p>
            </p:txBody>
          </p:sp>
          <p:sp>
            <p:nvSpPr>
              <p:cNvPr id="86051" name="Text Box 39">
                <a:extLst>
                  <a:ext uri="{FF2B5EF4-FFF2-40B4-BE49-F238E27FC236}">
                    <a16:creationId xmlns:a16="http://schemas.microsoft.com/office/drawing/2014/main" id="{1E05DB90-52D0-4B38-9AAC-3DA280C46DA6}"/>
                  </a:ext>
                </a:extLst>
              </p:cNvPr>
              <p:cNvSpPr txBox="1">
                <a:spLocks noChangeArrowheads="1"/>
              </p:cNvSpPr>
              <p:nvPr/>
            </p:nvSpPr>
            <p:spPr bwMode="auto">
              <a:xfrm>
                <a:off x="1490" y="1802"/>
                <a:ext cx="26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imes New Roman" panose="02020603050405020304" pitchFamily="18" charset="0"/>
                  </a:rPr>
                  <a:t> 0</a:t>
                </a:r>
              </a:p>
            </p:txBody>
          </p:sp>
        </p:grpSp>
        <p:sp>
          <p:nvSpPr>
            <p:cNvPr id="86023" name="Rectangle 44">
              <a:extLst>
                <a:ext uri="{FF2B5EF4-FFF2-40B4-BE49-F238E27FC236}">
                  <a16:creationId xmlns:a16="http://schemas.microsoft.com/office/drawing/2014/main" id="{B81FF6B1-1F4E-4647-B063-C9A588D2F067}"/>
                </a:ext>
              </a:extLst>
            </p:cNvPr>
            <p:cNvSpPr>
              <a:spLocks noChangeArrowheads="1"/>
            </p:cNvSpPr>
            <p:nvPr/>
          </p:nvSpPr>
          <p:spPr bwMode="auto">
            <a:xfrm>
              <a:off x="448" y="2454"/>
              <a:ext cx="48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b="1">
                  <a:solidFill>
                    <a:srgbClr val="FF0000"/>
                  </a:solidFill>
                  <a:latin typeface="Tahoma" panose="020B0604030504040204" pitchFamily="34" charset="0"/>
                  <a:cs typeface="Times New Roman" panose="02020603050405020304" pitchFamily="18" charset="0"/>
                </a:rPr>
                <a:t>Qual è l’andamento del prodotto (PV)</a:t>
              </a:r>
              <a:r>
                <a:rPr lang="it-IT" altLang="it-IT" sz="1800" b="1" baseline="-30000">
                  <a:solidFill>
                    <a:srgbClr val="FF0000"/>
                  </a:solidFill>
                  <a:latin typeface="Tahoma" panose="020B0604030504040204" pitchFamily="34" charset="0"/>
                  <a:cs typeface="Times New Roman" panose="02020603050405020304" pitchFamily="18" charset="0"/>
                </a:rPr>
                <a:t>T</a:t>
              </a:r>
              <a:r>
                <a:rPr lang="it-IT" altLang="it-IT" sz="1800" b="1">
                  <a:solidFill>
                    <a:srgbClr val="FF0000"/>
                  </a:solidFill>
                  <a:latin typeface="Tahoma" panose="020B0604030504040204" pitchFamily="34" charset="0"/>
                  <a:cs typeface="Times New Roman" panose="02020603050405020304" pitchFamily="18" charset="0"/>
                </a:rPr>
                <a:t> al variare della pressione?</a:t>
              </a:r>
            </a:p>
          </p:txBody>
        </p:sp>
        <p:sp>
          <p:nvSpPr>
            <p:cNvPr id="86024" name="Text Box 47">
              <a:extLst>
                <a:ext uri="{FF2B5EF4-FFF2-40B4-BE49-F238E27FC236}">
                  <a16:creationId xmlns:a16="http://schemas.microsoft.com/office/drawing/2014/main" id="{7A72DED6-5342-42CD-99D4-EA3AE935D6F6}"/>
                </a:ext>
              </a:extLst>
            </p:cNvPr>
            <p:cNvSpPr txBox="1">
              <a:spLocks noChangeArrowheads="1"/>
            </p:cNvSpPr>
            <p:nvPr/>
          </p:nvSpPr>
          <p:spPr bwMode="auto">
            <a:xfrm>
              <a:off x="328" y="449"/>
              <a:ext cx="51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b="1">
                  <a:solidFill>
                    <a:srgbClr val="0066FF"/>
                  </a:solidFill>
                  <a:latin typeface="Tahoma" panose="020B0604030504040204" pitchFamily="34" charset="0"/>
                </a:rPr>
                <a:t>Qual è l’andamento della pressione al variare del volume? (t = cost)</a:t>
              </a:r>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olo 1">
            <a:extLst>
              <a:ext uri="{FF2B5EF4-FFF2-40B4-BE49-F238E27FC236}">
                <a16:creationId xmlns:a16="http://schemas.microsoft.com/office/drawing/2014/main" id="{A28AA4F2-E593-4350-91BD-A71B524270CA}"/>
              </a:ext>
            </a:extLst>
          </p:cNvPr>
          <p:cNvSpPr>
            <a:spLocks noGrp="1" noChangeArrowheads="1"/>
          </p:cNvSpPr>
          <p:nvPr>
            <p:ph type="title"/>
          </p:nvPr>
        </p:nvSpPr>
        <p:spPr>
          <a:xfrm>
            <a:off x="330200" y="-14288"/>
            <a:ext cx="8229600" cy="1143001"/>
          </a:xfrm>
        </p:spPr>
        <p:txBody>
          <a:bodyPr/>
          <a:lstStyle/>
          <a:p>
            <a:r>
              <a:rPr lang="it-IT" altLang="it-IT">
                <a:solidFill>
                  <a:schemeClr val="tx1"/>
                </a:solidFill>
              </a:rPr>
              <a:t>I gas</a:t>
            </a:r>
          </a:p>
        </p:txBody>
      </p:sp>
      <p:sp>
        <p:nvSpPr>
          <p:cNvPr id="3" name="Segnaposto contenuto 2">
            <a:extLst>
              <a:ext uri="{FF2B5EF4-FFF2-40B4-BE49-F238E27FC236}">
                <a16:creationId xmlns:a16="http://schemas.microsoft.com/office/drawing/2014/main" id="{3D42474A-3F9D-4257-8FD1-16E0C9D9C820}"/>
              </a:ext>
            </a:extLst>
          </p:cNvPr>
          <p:cNvSpPr>
            <a:spLocks noGrp="1"/>
          </p:cNvSpPr>
          <p:nvPr>
            <p:ph idx="1"/>
          </p:nvPr>
        </p:nvSpPr>
        <p:spPr>
          <a:xfrm>
            <a:off x="334963" y="673100"/>
            <a:ext cx="8229600" cy="4525963"/>
          </a:xfrm>
        </p:spPr>
        <p:txBody>
          <a:bodyPr/>
          <a:lstStyle/>
          <a:p>
            <a:pPr>
              <a:defRPr/>
            </a:pPr>
            <a:r>
              <a:rPr lang="it-IT" dirty="0">
                <a:solidFill>
                  <a:schemeClr val="bg1">
                    <a:lumMod val="50000"/>
                  </a:schemeClr>
                </a:solidFill>
              </a:rPr>
              <a:t>Generalità</a:t>
            </a:r>
          </a:p>
          <a:p>
            <a:pPr>
              <a:defRPr/>
            </a:pPr>
            <a:r>
              <a:rPr lang="it-IT" dirty="0">
                <a:solidFill>
                  <a:schemeClr val="bg1">
                    <a:lumMod val="50000"/>
                  </a:schemeClr>
                </a:solidFill>
              </a:rPr>
              <a:t>Principio di Avogadro</a:t>
            </a:r>
          </a:p>
          <a:p>
            <a:pPr>
              <a:defRPr/>
            </a:pPr>
            <a:r>
              <a:rPr lang="it-IT" dirty="0">
                <a:solidFill>
                  <a:schemeClr val="bg1">
                    <a:lumMod val="50000"/>
                  </a:schemeClr>
                </a:solidFill>
              </a:rPr>
              <a:t>Legge di Boyle</a:t>
            </a:r>
          </a:p>
          <a:p>
            <a:pPr>
              <a:defRPr/>
            </a:pPr>
            <a:r>
              <a:rPr lang="it-IT" dirty="0"/>
              <a:t>Legge di Charles (o Gay-</a:t>
            </a:r>
            <a:r>
              <a:rPr lang="it-IT" dirty="0" err="1"/>
              <a:t>Lussac</a:t>
            </a:r>
            <a:r>
              <a:rPr lang="it-IT" dirty="0"/>
              <a:t>)</a:t>
            </a:r>
          </a:p>
          <a:p>
            <a:pPr>
              <a:defRPr/>
            </a:pPr>
            <a:r>
              <a:rPr lang="it-IT" dirty="0">
                <a:solidFill>
                  <a:schemeClr val="bg1">
                    <a:lumMod val="50000"/>
                  </a:schemeClr>
                </a:solidFill>
              </a:rPr>
              <a:t>Legge dei gas ideali</a:t>
            </a:r>
          </a:p>
          <a:p>
            <a:pPr lvl="1">
              <a:defRPr/>
            </a:pPr>
            <a:r>
              <a:rPr lang="it-IT" dirty="0">
                <a:solidFill>
                  <a:schemeClr val="bg1">
                    <a:lumMod val="50000"/>
                  </a:schemeClr>
                </a:solidFill>
              </a:rPr>
              <a:t>Costante dei gas</a:t>
            </a:r>
          </a:p>
          <a:p>
            <a:pPr>
              <a:defRPr/>
            </a:pPr>
            <a:r>
              <a:rPr lang="it-IT" dirty="0">
                <a:solidFill>
                  <a:schemeClr val="bg1">
                    <a:lumMod val="50000"/>
                  </a:schemeClr>
                </a:solidFill>
              </a:rPr>
              <a:t>Miscele di gas (Dalton)</a:t>
            </a:r>
          </a:p>
          <a:p>
            <a:pPr>
              <a:defRPr/>
            </a:pPr>
            <a:r>
              <a:rPr lang="it-IT" dirty="0">
                <a:solidFill>
                  <a:schemeClr val="bg1">
                    <a:lumMod val="50000"/>
                  </a:schemeClr>
                </a:solidFill>
              </a:rPr>
              <a:t>Teoria cinetica dei gas</a:t>
            </a:r>
          </a:p>
          <a:p>
            <a:pPr lvl="1">
              <a:defRPr/>
            </a:pPr>
            <a:r>
              <a:rPr lang="it-IT" dirty="0">
                <a:solidFill>
                  <a:schemeClr val="bg1">
                    <a:lumMod val="50000"/>
                  </a:schemeClr>
                </a:solidFill>
              </a:rPr>
              <a:t>Velocità di una molecola e cost. di Boltzmann</a:t>
            </a:r>
          </a:p>
          <a:p>
            <a:pPr lvl="1">
              <a:defRPr/>
            </a:pPr>
            <a:r>
              <a:rPr lang="it-IT" dirty="0">
                <a:solidFill>
                  <a:schemeClr val="bg1">
                    <a:lumMod val="50000"/>
                  </a:schemeClr>
                </a:solidFill>
              </a:rPr>
              <a:t>Distribuzione di Maxwell</a:t>
            </a:r>
          </a:p>
          <a:p>
            <a:pPr>
              <a:defRPr/>
            </a:pPr>
            <a:r>
              <a:rPr lang="it-IT" dirty="0">
                <a:solidFill>
                  <a:schemeClr val="bg1">
                    <a:lumMod val="50000"/>
                  </a:schemeClr>
                </a:solidFill>
              </a:rPr>
              <a:t>Gas reali </a:t>
            </a:r>
          </a:p>
          <a:p>
            <a:pPr>
              <a:defRPr/>
            </a:pPr>
            <a:endParaRPr lang="it-IT" dirty="0"/>
          </a:p>
        </p:txBody>
      </p:sp>
      <p:sp>
        <p:nvSpPr>
          <p:cNvPr id="87044" name="Segnaposto numero diapositiva 3">
            <a:extLst>
              <a:ext uri="{FF2B5EF4-FFF2-40B4-BE49-F238E27FC236}">
                <a16:creationId xmlns:a16="http://schemas.microsoft.com/office/drawing/2014/main" id="{46C0B272-65FC-429D-B8DF-5E1D112F46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7EBFFF-5A7C-47BA-BB62-F6F8F4F806A7}" type="slidenum">
              <a:rPr lang="it-IT" altLang="it-IT" sz="1400" smtClean="0"/>
              <a:pPr>
                <a:spcBef>
                  <a:spcPct val="0"/>
                </a:spcBef>
                <a:buFontTx/>
                <a:buNone/>
              </a:pPr>
              <a:t>75</a:t>
            </a:fld>
            <a:endParaRPr lang="it-IT" altLang="it-IT" sz="14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numero diapositiva 3">
            <a:extLst>
              <a:ext uri="{FF2B5EF4-FFF2-40B4-BE49-F238E27FC236}">
                <a16:creationId xmlns:a16="http://schemas.microsoft.com/office/drawing/2014/main" id="{F0C7FD95-F44D-4E16-8365-8E7B71CBB9A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DF6CD09-8EF1-4ECD-BAA0-CCB53096F063}" type="slidenum">
              <a:rPr lang="it-IT" altLang="it-IT" sz="1400" smtClean="0"/>
              <a:pPr>
                <a:spcBef>
                  <a:spcPct val="0"/>
                </a:spcBef>
                <a:buFontTx/>
                <a:buNone/>
              </a:pPr>
              <a:t>76</a:t>
            </a:fld>
            <a:endParaRPr lang="it-IT" altLang="it-IT" sz="1400"/>
          </a:p>
        </p:txBody>
      </p:sp>
      <p:sp>
        <p:nvSpPr>
          <p:cNvPr id="88067" name="Rectangle 2">
            <a:extLst>
              <a:ext uri="{FF2B5EF4-FFF2-40B4-BE49-F238E27FC236}">
                <a16:creationId xmlns:a16="http://schemas.microsoft.com/office/drawing/2014/main" id="{6F8A2004-5C37-4EB0-854E-F8633D4389C0}"/>
              </a:ext>
            </a:extLst>
          </p:cNvPr>
          <p:cNvSpPr>
            <a:spLocks noGrp="1" noChangeArrowheads="1"/>
          </p:cNvSpPr>
          <p:nvPr>
            <p:ph type="title" idx="4294967295"/>
          </p:nvPr>
        </p:nvSpPr>
        <p:spPr/>
        <p:txBody>
          <a:bodyPr/>
          <a:lstStyle/>
          <a:p>
            <a:pPr eaLnBrk="1" hangingPunct="1"/>
            <a:r>
              <a:rPr lang="it-IT" altLang="it-IT"/>
              <a:t>   </a:t>
            </a:r>
          </a:p>
        </p:txBody>
      </p:sp>
      <p:sp>
        <p:nvSpPr>
          <p:cNvPr id="88068" name="Rectangle 5">
            <a:extLst>
              <a:ext uri="{FF2B5EF4-FFF2-40B4-BE49-F238E27FC236}">
                <a16:creationId xmlns:a16="http://schemas.microsoft.com/office/drawing/2014/main" id="{826C2224-5FEB-4F91-973D-DE6662693086}"/>
              </a:ext>
            </a:extLst>
          </p:cNvPr>
          <p:cNvSpPr>
            <a:spLocks noChangeArrowheads="1"/>
          </p:cNvSpPr>
          <p:nvPr/>
        </p:nvSpPr>
        <p:spPr bwMode="auto">
          <a:xfrm>
            <a:off x="0" y="3232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2949" name="Text Box 3">
            <a:extLst>
              <a:ext uri="{FF2B5EF4-FFF2-40B4-BE49-F238E27FC236}">
                <a16:creationId xmlns:a16="http://schemas.microsoft.com/office/drawing/2014/main" id="{B5D64B52-6562-40E8-BA8D-6D030A1ED73D}"/>
              </a:ext>
            </a:extLst>
          </p:cNvPr>
          <p:cNvSpPr txBox="1">
            <a:spLocks noChangeArrowheads="1"/>
          </p:cNvSpPr>
          <p:nvPr/>
        </p:nvSpPr>
        <p:spPr bwMode="auto">
          <a:xfrm>
            <a:off x="214313" y="187325"/>
            <a:ext cx="8839200" cy="30241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5000"/>
              </a:lnSpc>
              <a:spcBef>
                <a:spcPct val="0"/>
              </a:spcBef>
              <a:spcAft>
                <a:spcPct val="25000"/>
              </a:spcAft>
              <a:buFontTx/>
              <a:buNone/>
              <a:defRPr/>
            </a:pPr>
            <a:r>
              <a:rPr lang="it-IT" altLang="it-IT" sz="2800" dirty="0">
                <a:latin typeface="+mn-lt"/>
                <a:cs typeface="Times New Roman" panose="02020603050405020304" pitchFamily="18" charset="0"/>
              </a:rPr>
              <a:t>Legge di CHARLES (Gay-</a:t>
            </a:r>
            <a:r>
              <a:rPr lang="it-IT" altLang="it-IT" sz="2800" dirty="0" err="1">
                <a:latin typeface="+mn-lt"/>
                <a:cs typeface="Times New Roman" panose="02020603050405020304" pitchFamily="18" charset="0"/>
              </a:rPr>
              <a:t>Lussac</a:t>
            </a:r>
            <a:r>
              <a:rPr lang="it-IT" altLang="it-IT" sz="2800" dirty="0">
                <a:latin typeface="+mn-lt"/>
                <a:cs typeface="Times New Roman" panose="02020603050405020304" pitchFamily="18" charset="0"/>
              </a:rPr>
              <a:t>)</a:t>
            </a:r>
          </a:p>
          <a:p>
            <a:pPr eaLnBrk="1" hangingPunct="1">
              <a:lnSpc>
                <a:spcPct val="125000"/>
              </a:lnSpc>
              <a:spcBef>
                <a:spcPct val="0"/>
              </a:spcBef>
              <a:spcAft>
                <a:spcPct val="25000"/>
              </a:spcAft>
              <a:buFontTx/>
              <a:buNone/>
              <a:defRPr/>
            </a:pPr>
            <a:r>
              <a:rPr lang="it-IT" altLang="it-IT" sz="2200" dirty="0">
                <a:latin typeface="+mn-lt"/>
                <a:cs typeface="Times New Roman" panose="02020603050405020304" pitchFamily="18" charset="0"/>
              </a:rPr>
              <a:t>Dipendenza del VOLUME di un gas dalla TEMPERATURA  a PRESSIONE costante</a:t>
            </a:r>
          </a:p>
          <a:p>
            <a:pPr algn="just" eaLnBrk="1" hangingPunct="1">
              <a:lnSpc>
                <a:spcPct val="125000"/>
              </a:lnSpc>
              <a:spcBef>
                <a:spcPct val="0"/>
              </a:spcBef>
              <a:spcAft>
                <a:spcPct val="25000"/>
              </a:spcAft>
              <a:buFontTx/>
              <a:buNone/>
              <a:defRPr/>
            </a:pPr>
            <a:r>
              <a:rPr lang="it-IT" altLang="it-IT" sz="2200" dirty="0">
                <a:latin typeface="+mn-lt"/>
                <a:cs typeface="Times New Roman" panose="02020603050405020304" pitchFamily="18" charset="0"/>
              </a:rPr>
              <a:t>Legge empirica</a:t>
            </a:r>
          </a:p>
          <a:p>
            <a:pPr algn="just" eaLnBrk="1" hangingPunct="1">
              <a:lnSpc>
                <a:spcPct val="125000"/>
              </a:lnSpc>
              <a:spcBef>
                <a:spcPct val="0"/>
              </a:spcBef>
              <a:spcAft>
                <a:spcPct val="25000"/>
              </a:spcAft>
              <a:buFontTx/>
              <a:buNone/>
              <a:defRPr/>
            </a:pPr>
            <a:r>
              <a:rPr lang="it-IT" altLang="it-IT" sz="2200" dirty="0">
                <a:latin typeface="+mn-lt"/>
                <a:cs typeface="Times New Roman" panose="02020603050405020304" pitchFamily="18" charset="0"/>
              </a:rPr>
              <a:t>Gas raffreddato (P </a:t>
            </a:r>
            <a:r>
              <a:rPr lang="it-IT" altLang="it-IT" sz="2200" dirty="0" err="1">
                <a:latin typeface="+mn-lt"/>
                <a:cs typeface="Times New Roman" panose="02020603050405020304" pitchFamily="18" charset="0"/>
              </a:rPr>
              <a:t>cost</a:t>
            </a:r>
            <a:r>
              <a:rPr lang="it-IT" altLang="it-IT" sz="2200" dirty="0">
                <a:latin typeface="+mn-lt"/>
                <a:cs typeface="Times New Roman" panose="02020603050405020304" pitchFamily="18" charset="0"/>
              </a:rPr>
              <a:t>.): contrazione del volume di 1/273,15 del volume a 0 °C per ogni grado Celsius di diminuzione di temperatura.</a:t>
            </a:r>
            <a:endParaRPr lang="it-IT" altLang="it-IT" sz="2200" dirty="0">
              <a:latin typeface="+mn-lt"/>
            </a:endParaRPr>
          </a:p>
        </p:txBody>
      </p:sp>
      <p:graphicFrame>
        <p:nvGraphicFramePr>
          <p:cNvPr id="88070" name="Object 6">
            <a:extLst>
              <a:ext uri="{FF2B5EF4-FFF2-40B4-BE49-F238E27FC236}">
                <a16:creationId xmlns:a16="http://schemas.microsoft.com/office/drawing/2014/main" id="{41050FE0-E572-4AB1-9033-016978168064}"/>
              </a:ext>
            </a:extLst>
          </p:cNvPr>
          <p:cNvGraphicFramePr>
            <a:graphicFrameLocks noChangeAspect="1"/>
          </p:cNvGraphicFramePr>
          <p:nvPr/>
        </p:nvGraphicFramePr>
        <p:xfrm>
          <a:off x="2555875" y="3665538"/>
          <a:ext cx="3359150" cy="1236662"/>
        </p:xfrm>
        <a:graphic>
          <a:graphicData uri="http://schemas.openxmlformats.org/presentationml/2006/ole">
            <mc:AlternateContent xmlns:mc="http://schemas.openxmlformats.org/markup-compatibility/2006">
              <mc:Choice xmlns:v="urn:schemas-microsoft-com:vml" Requires="v">
                <p:oleObj name="Equazione" r:id="rId3" imgW="1155700" imgH="419100" progId="Equation.3">
                  <p:embed/>
                </p:oleObj>
              </mc:Choice>
              <mc:Fallback>
                <p:oleObj name="Equazione" r:id="rId3" imgW="1155700" imgH="4191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3665538"/>
                        <a:ext cx="335915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71" name="Rectangle 7">
            <a:extLst>
              <a:ext uri="{FF2B5EF4-FFF2-40B4-BE49-F238E27FC236}">
                <a16:creationId xmlns:a16="http://schemas.microsoft.com/office/drawing/2014/main" id="{AC07B92F-D991-4CBB-919B-C219D7212238}"/>
              </a:ext>
            </a:extLst>
          </p:cNvPr>
          <p:cNvSpPr>
            <a:spLocks noChangeArrowheads="1"/>
          </p:cNvSpPr>
          <p:nvPr/>
        </p:nvSpPr>
        <p:spPr bwMode="auto">
          <a:xfrm>
            <a:off x="0" y="3246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sp>
        <p:nvSpPr>
          <p:cNvPr id="8" name="Text Box 158">
            <a:extLst>
              <a:ext uri="{FF2B5EF4-FFF2-40B4-BE49-F238E27FC236}">
                <a16:creationId xmlns:a16="http://schemas.microsoft.com/office/drawing/2014/main" id="{41861C25-3266-41DB-95B6-8F02C20F0E03}"/>
              </a:ext>
            </a:extLst>
          </p:cNvPr>
          <p:cNvSpPr txBox="1">
            <a:spLocks noChangeArrowheads="1"/>
          </p:cNvSpPr>
          <p:nvPr/>
        </p:nvSpPr>
        <p:spPr bwMode="auto">
          <a:xfrm>
            <a:off x="214313" y="5391150"/>
            <a:ext cx="8540750" cy="8969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5000"/>
              </a:lnSpc>
              <a:spcBef>
                <a:spcPct val="0"/>
              </a:spcBef>
              <a:spcAft>
                <a:spcPct val="25000"/>
              </a:spcAft>
              <a:buFontTx/>
              <a:buNone/>
              <a:defRPr/>
            </a:pPr>
            <a:r>
              <a:rPr lang="it-IT" altLang="it-IT" sz="2200" dirty="0">
                <a:solidFill>
                  <a:srgbClr val="008000"/>
                </a:solidFill>
                <a:latin typeface="+mj-lt"/>
              </a:rPr>
              <a:t>N.B.: La costante 0,0036 </a:t>
            </a:r>
            <a:r>
              <a:rPr lang="it-IT" altLang="it-IT" sz="2200" dirty="0">
                <a:solidFill>
                  <a:srgbClr val="008000"/>
                </a:solidFill>
                <a:latin typeface="+mj-lt"/>
                <a:sym typeface="Symbol" panose="05050102010706020507" pitchFamily="18" charset="2"/>
              </a:rPr>
              <a:t></a:t>
            </a:r>
            <a:r>
              <a:rPr lang="it-IT" altLang="it-IT" sz="2200" dirty="0">
                <a:solidFill>
                  <a:srgbClr val="008000"/>
                </a:solidFill>
                <a:latin typeface="+mj-lt"/>
              </a:rPr>
              <a:t> 1/273 è il coefficiente di dilatazione termica che è uguale per tutti i  gas perfetti.</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Immagine 1">
            <a:extLst>
              <a:ext uri="{FF2B5EF4-FFF2-40B4-BE49-F238E27FC236}">
                <a16:creationId xmlns:a16="http://schemas.microsoft.com/office/drawing/2014/main" id="{C4ACDE47-1007-4EFB-A9E0-E67295FBAD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238125"/>
            <a:ext cx="592137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0115" name="Object 6">
            <a:extLst>
              <a:ext uri="{FF2B5EF4-FFF2-40B4-BE49-F238E27FC236}">
                <a16:creationId xmlns:a16="http://schemas.microsoft.com/office/drawing/2014/main" id="{308D6816-E633-45BA-BF46-87865CE8BEB2}"/>
              </a:ext>
            </a:extLst>
          </p:cNvPr>
          <p:cNvGraphicFramePr>
            <a:graphicFrameLocks noChangeAspect="1"/>
          </p:cNvGraphicFramePr>
          <p:nvPr/>
        </p:nvGraphicFramePr>
        <p:xfrm>
          <a:off x="5911850" y="404813"/>
          <a:ext cx="2982913" cy="623887"/>
        </p:xfrm>
        <a:graphic>
          <a:graphicData uri="http://schemas.openxmlformats.org/presentationml/2006/ole">
            <mc:AlternateContent xmlns:mc="http://schemas.openxmlformats.org/markup-compatibility/2006">
              <mc:Choice xmlns:v="urn:schemas-microsoft-com:vml" Requires="v">
                <p:oleObj name="Equazione" r:id="rId3" imgW="1168400" imgH="419100" progId="Equation.3">
                  <p:embed/>
                </p:oleObj>
              </mc:Choice>
              <mc:Fallback>
                <p:oleObj name="Equazione" r:id="rId3" imgW="1168400" imgH="4191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850" y="404813"/>
                        <a:ext cx="298291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0116" name="CasellaDiTesto 1">
            <a:extLst>
              <a:ext uri="{FF2B5EF4-FFF2-40B4-BE49-F238E27FC236}">
                <a16:creationId xmlns:a16="http://schemas.microsoft.com/office/drawing/2014/main" id="{034E05B1-D086-4C99-8627-D2BCC70DD310}"/>
              </a:ext>
            </a:extLst>
          </p:cNvPr>
          <p:cNvSpPr txBox="1">
            <a:spLocks noChangeArrowheads="1"/>
          </p:cNvSpPr>
          <p:nvPr/>
        </p:nvSpPr>
        <p:spPr bwMode="auto">
          <a:xfrm>
            <a:off x="5726113" y="1547813"/>
            <a:ext cx="29495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800">
                <a:latin typeface="Tahoma" panose="020B0604030504040204" pitchFamily="34" charset="0"/>
              </a:rPr>
              <a:t>NB: l’estrapolazione a -273 °C non è lecita perché V= 0 non ha significato fisico e nessuna sostanza rimane gassosa a temperature così basse.</a:t>
            </a:r>
          </a:p>
          <a:p>
            <a:pPr>
              <a:spcBef>
                <a:spcPct val="0"/>
              </a:spcBef>
              <a:buFontTx/>
              <a:buNone/>
            </a:pPr>
            <a:r>
              <a:rPr lang="it-IT" altLang="it-IT" sz="1800">
                <a:latin typeface="Tahoma" panose="020B0604030504040204" pitchFamily="34" charset="0"/>
              </a:rPr>
              <a:t>- 273 °C rappresenta un punto singolare nella scala delle temperature</a:t>
            </a:r>
          </a:p>
          <a:p>
            <a:pPr>
              <a:spcBef>
                <a:spcPct val="0"/>
              </a:spcBef>
              <a:buFontTx/>
              <a:buNone/>
            </a:pPr>
            <a:endParaRPr lang="it-IT" altLang="it-IT" sz="1800">
              <a:latin typeface="Tahoma" panose="020B0604030504040204" pitchFamily="34" charset="0"/>
            </a:endParaRPr>
          </a:p>
        </p:txBody>
      </p:sp>
      <p:sp>
        <p:nvSpPr>
          <p:cNvPr id="90117" name="TextBox 4">
            <a:extLst>
              <a:ext uri="{FF2B5EF4-FFF2-40B4-BE49-F238E27FC236}">
                <a16:creationId xmlns:a16="http://schemas.microsoft.com/office/drawing/2014/main" id="{8AEF18CA-75EB-44D2-B512-D1E9026E3BDD}"/>
              </a:ext>
            </a:extLst>
          </p:cNvPr>
          <p:cNvSpPr txBox="1">
            <a:spLocks noChangeArrowheads="1"/>
          </p:cNvSpPr>
          <p:nvPr/>
        </p:nvSpPr>
        <p:spPr bwMode="auto">
          <a:xfrm>
            <a:off x="179388" y="6510338"/>
            <a:ext cx="6753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 Atkins, J. De Paula, Elementi di Chimica Fisica, quarta edizione italiana, Zanichelli editore 2018</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numero diapositiva 3">
            <a:extLst>
              <a:ext uri="{FF2B5EF4-FFF2-40B4-BE49-F238E27FC236}">
                <a16:creationId xmlns:a16="http://schemas.microsoft.com/office/drawing/2014/main" id="{5BB39EC4-B17A-496E-ACF6-91E4AC3283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989F324-AC93-4614-BC58-8B6CCFC4A7A1}" type="slidenum">
              <a:rPr lang="it-IT" altLang="it-IT" sz="2200" smtClean="0"/>
              <a:pPr>
                <a:spcBef>
                  <a:spcPct val="0"/>
                </a:spcBef>
                <a:buFontTx/>
                <a:buNone/>
              </a:pPr>
              <a:t>78</a:t>
            </a:fld>
            <a:endParaRPr lang="it-IT" altLang="it-IT" sz="2200"/>
          </a:p>
        </p:txBody>
      </p:sp>
      <p:sp>
        <p:nvSpPr>
          <p:cNvPr id="84995" name="Text Box 5">
            <a:extLst>
              <a:ext uri="{FF2B5EF4-FFF2-40B4-BE49-F238E27FC236}">
                <a16:creationId xmlns:a16="http://schemas.microsoft.com/office/drawing/2014/main" id="{88DC5A93-60AD-4274-841B-69BE369927A5}"/>
              </a:ext>
            </a:extLst>
          </p:cNvPr>
          <p:cNvSpPr txBox="1">
            <a:spLocks noChangeArrowheads="1"/>
          </p:cNvSpPr>
          <p:nvPr/>
        </p:nvSpPr>
        <p:spPr bwMode="auto">
          <a:xfrm>
            <a:off x="2967038" y="1920875"/>
            <a:ext cx="184150" cy="5159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5000"/>
              </a:lnSpc>
              <a:spcBef>
                <a:spcPct val="0"/>
              </a:spcBef>
              <a:spcAft>
                <a:spcPct val="25000"/>
              </a:spcAft>
              <a:buFontTx/>
              <a:buNone/>
              <a:defRPr/>
            </a:pPr>
            <a:endParaRPr lang="en-US" altLang="it-IT" sz="2200">
              <a:latin typeface="+mj-lt"/>
            </a:endParaRPr>
          </a:p>
        </p:txBody>
      </p:sp>
      <p:sp>
        <p:nvSpPr>
          <p:cNvPr id="84996" name="Text Box 8">
            <a:extLst>
              <a:ext uri="{FF2B5EF4-FFF2-40B4-BE49-F238E27FC236}">
                <a16:creationId xmlns:a16="http://schemas.microsoft.com/office/drawing/2014/main" id="{F1EBAC24-6097-476F-823E-01CB8F7EC997}"/>
              </a:ext>
            </a:extLst>
          </p:cNvPr>
          <p:cNvSpPr txBox="1">
            <a:spLocks noChangeArrowheads="1"/>
          </p:cNvSpPr>
          <p:nvPr/>
        </p:nvSpPr>
        <p:spPr bwMode="auto">
          <a:xfrm>
            <a:off x="1527175" y="2857500"/>
            <a:ext cx="184150" cy="5159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5000"/>
              </a:lnSpc>
              <a:spcBef>
                <a:spcPct val="0"/>
              </a:spcBef>
              <a:spcAft>
                <a:spcPct val="25000"/>
              </a:spcAft>
              <a:buFontTx/>
              <a:buNone/>
              <a:defRPr/>
            </a:pPr>
            <a:endParaRPr lang="en-US" altLang="it-IT" sz="2200">
              <a:latin typeface="+mj-lt"/>
            </a:endParaRPr>
          </a:p>
        </p:txBody>
      </p:sp>
      <p:sp>
        <p:nvSpPr>
          <p:cNvPr id="84997" name="Text Box 4">
            <a:extLst>
              <a:ext uri="{FF2B5EF4-FFF2-40B4-BE49-F238E27FC236}">
                <a16:creationId xmlns:a16="http://schemas.microsoft.com/office/drawing/2014/main" id="{47287A45-4621-4EF1-8CE0-FBEDF2E56F64}"/>
              </a:ext>
            </a:extLst>
          </p:cNvPr>
          <p:cNvSpPr txBox="1">
            <a:spLocks noChangeArrowheads="1"/>
          </p:cNvSpPr>
          <p:nvPr/>
        </p:nvSpPr>
        <p:spPr bwMode="auto">
          <a:xfrm>
            <a:off x="641350" y="4903788"/>
            <a:ext cx="8497888" cy="153193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200" dirty="0">
                <a:solidFill>
                  <a:srgbClr val="FF0000"/>
                </a:solidFill>
                <a:latin typeface="+mj-lt"/>
              </a:rPr>
              <a:t>SCALA DELLA TEMPERATURA ASSOLUTA O</a:t>
            </a:r>
            <a:r>
              <a:rPr lang="it-IT" altLang="it-IT" sz="2200" dirty="0">
                <a:latin typeface="+mj-lt"/>
              </a:rPr>
              <a:t> </a:t>
            </a:r>
            <a:r>
              <a:rPr lang="it-IT" altLang="it-IT" sz="2200" dirty="0">
                <a:solidFill>
                  <a:srgbClr val="FF0000"/>
                </a:solidFill>
                <a:latin typeface="+mj-lt"/>
              </a:rPr>
              <a:t>SCALA KELVIN</a:t>
            </a:r>
          </a:p>
          <a:p>
            <a:pPr algn="just" eaLnBrk="1" hangingPunct="1">
              <a:lnSpc>
                <a:spcPct val="125000"/>
              </a:lnSpc>
              <a:spcBef>
                <a:spcPct val="0"/>
              </a:spcBef>
              <a:spcAft>
                <a:spcPct val="25000"/>
              </a:spcAft>
              <a:buFontTx/>
              <a:buNone/>
              <a:defRPr/>
            </a:pPr>
            <a:r>
              <a:rPr lang="it-IT" altLang="it-IT" sz="2200" dirty="0">
                <a:latin typeface="+mj-lt"/>
              </a:rPr>
              <a:t>I gradi (intervalli) di temperatura sono gli stessi della scala Celsius</a:t>
            </a:r>
          </a:p>
          <a:p>
            <a:pPr algn="just" eaLnBrk="1" hangingPunct="1">
              <a:lnSpc>
                <a:spcPct val="125000"/>
              </a:lnSpc>
              <a:spcBef>
                <a:spcPct val="0"/>
              </a:spcBef>
              <a:spcAft>
                <a:spcPct val="25000"/>
              </a:spcAft>
              <a:buFontTx/>
              <a:buNone/>
              <a:defRPr/>
            </a:pPr>
            <a:r>
              <a:rPr lang="it-IT" altLang="it-IT" sz="2200" dirty="0">
                <a:solidFill>
                  <a:srgbClr val="3366FF"/>
                </a:solidFill>
                <a:latin typeface="+mj-lt"/>
              </a:rPr>
              <a:t>lo zero nella scala Kelvin è a –273,15 °C</a:t>
            </a:r>
            <a:r>
              <a:rPr lang="it-IT" altLang="it-IT" sz="2200" dirty="0">
                <a:latin typeface="+mj-lt"/>
              </a:rPr>
              <a:t>.</a:t>
            </a:r>
          </a:p>
        </p:txBody>
      </p:sp>
      <p:sp>
        <p:nvSpPr>
          <p:cNvPr id="84998" name="Rectangle 6">
            <a:extLst>
              <a:ext uri="{FF2B5EF4-FFF2-40B4-BE49-F238E27FC236}">
                <a16:creationId xmlns:a16="http://schemas.microsoft.com/office/drawing/2014/main" id="{353C2423-7B03-4BB5-B0DD-A2AC8FD6EA51}"/>
              </a:ext>
            </a:extLst>
          </p:cNvPr>
          <p:cNvSpPr>
            <a:spLocks noChangeArrowheads="1"/>
          </p:cNvSpPr>
          <p:nvPr/>
        </p:nvSpPr>
        <p:spPr bwMode="auto">
          <a:xfrm>
            <a:off x="3144838" y="2268538"/>
            <a:ext cx="3073400" cy="703262"/>
          </a:xfrm>
          <a:prstGeom prst="rect">
            <a:avLst/>
          </a:prstGeom>
          <a:noFill/>
          <a:ln w="38100">
            <a:solidFill>
              <a:srgbClr val="FF99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5000"/>
              </a:lnSpc>
              <a:spcBef>
                <a:spcPct val="0"/>
              </a:spcBef>
              <a:spcAft>
                <a:spcPct val="25000"/>
              </a:spcAft>
              <a:buFontTx/>
              <a:buNone/>
              <a:defRPr/>
            </a:pPr>
            <a:r>
              <a:rPr lang="it-IT" altLang="it-IT" sz="2200" dirty="0">
                <a:solidFill>
                  <a:srgbClr val="FF0000"/>
                </a:solidFill>
                <a:latin typeface="+mj-lt"/>
              </a:rPr>
              <a:t>T = t + 273,15</a:t>
            </a:r>
          </a:p>
        </p:txBody>
      </p:sp>
      <p:graphicFrame>
        <p:nvGraphicFramePr>
          <p:cNvPr id="91143" name="Object 9">
            <a:extLst>
              <a:ext uri="{FF2B5EF4-FFF2-40B4-BE49-F238E27FC236}">
                <a16:creationId xmlns:a16="http://schemas.microsoft.com/office/drawing/2014/main" id="{B39496F2-0B91-42A6-9AC3-03A8B89409F7}"/>
              </a:ext>
            </a:extLst>
          </p:cNvPr>
          <p:cNvGraphicFramePr>
            <a:graphicFrameLocks noChangeAspect="1"/>
          </p:cNvGraphicFramePr>
          <p:nvPr/>
        </p:nvGraphicFramePr>
        <p:xfrm>
          <a:off x="3319463" y="3324225"/>
          <a:ext cx="2725737" cy="1306513"/>
        </p:xfrm>
        <a:graphic>
          <a:graphicData uri="http://schemas.openxmlformats.org/presentationml/2006/ole">
            <mc:AlternateContent xmlns:mc="http://schemas.openxmlformats.org/markup-compatibility/2006">
              <mc:Choice xmlns:v="urn:schemas-microsoft-com:vml" Requires="v">
                <p:oleObj name="Equazione" r:id="rId3" imgW="876300" imgH="419100" progId="Equation.3">
                  <p:embed/>
                </p:oleObj>
              </mc:Choice>
              <mc:Fallback>
                <p:oleObj name="Equazione" r:id="rId3" imgW="876300" imgH="4191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463" y="3324225"/>
                        <a:ext cx="2725737"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000" name="Text Box 11">
            <a:extLst>
              <a:ext uri="{FF2B5EF4-FFF2-40B4-BE49-F238E27FC236}">
                <a16:creationId xmlns:a16="http://schemas.microsoft.com/office/drawing/2014/main" id="{653578FB-9DB6-4B21-921F-1288418AB0D2}"/>
              </a:ext>
            </a:extLst>
          </p:cNvPr>
          <p:cNvSpPr txBox="1">
            <a:spLocks noChangeArrowheads="1"/>
          </p:cNvSpPr>
          <p:nvPr/>
        </p:nvSpPr>
        <p:spPr bwMode="auto">
          <a:xfrm>
            <a:off x="449263" y="1490663"/>
            <a:ext cx="8302625" cy="515937"/>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5000"/>
              </a:lnSpc>
              <a:spcBef>
                <a:spcPct val="0"/>
              </a:spcBef>
              <a:spcAft>
                <a:spcPct val="25000"/>
              </a:spcAft>
              <a:buFontTx/>
              <a:buNone/>
              <a:defRPr/>
            </a:pPr>
            <a:r>
              <a:rPr lang="it-IT" altLang="it-IT" sz="2200" dirty="0">
                <a:latin typeface="+mj-lt"/>
              </a:rPr>
              <a:t>Possiamo assumere una nuova scala delle temperature tale che:</a:t>
            </a:r>
          </a:p>
        </p:txBody>
      </p:sp>
      <p:graphicFrame>
        <p:nvGraphicFramePr>
          <p:cNvPr id="91145" name="Object 6">
            <a:extLst>
              <a:ext uri="{FF2B5EF4-FFF2-40B4-BE49-F238E27FC236}">
                <a16:creationId xmlns:a16="http://schemas.microsoft.com/office/drawing/2014/main" id="{B2AD1F1A-F69F-4C29-B358-B490CCA2A5D1}"/>
              </a:ext>
            </a:extLst>
          </p:cNvPr>
          <p:cNvGraphicFramePr>
            <a:graphicFrameLocks noChangeAspect="1"/>
          </p:cNvGraphicFramePr>
          <p:nvPr/>
        </p:nvGraphicFramePr>
        <p:xfrm>
          <a:off x="1143000" y="136525"/>
          <a:ext cx="6570663" cy="989013"/>
        </p:xfrm>
        <a:graphic>
          <a:graphicData uri="http://schemas.openxmlformats.org/presentationml/2006/ole">
            <mc:AlternateContent xmlns:mc="http://schemas.openxmlformats.org/markup-compatibility/2006">
              <mc:Choice xmlns:v="urn:schemas-microsoft-com:vml" Requires="v">
                <p:oleObj name="Equazione" r:id="rId5" imgW="3086100" imgH="457200" progId="Equation.3">
                  <p:embed/>
                </p:oleObj>
              </mc:Choice>
              <mc:Fallback>
                <p:oleObj name="Equazione" r:id="rId5" imgW="3086100" imgH="457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36525"/>
                        <a:ext cx="657066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numero diapositiva 3">
            <a:extLst>
              <a:ext uri="{FF2B5EF4-FFF2-40B4-BE49-F238E27FC236}">
                <a16:creationId xmlns:a16="http://schemas.microsoft.com/office/drawing/2014/main" id="{A0AD4B0E-E2BD-4C6A-AFD7-FB98A0F4E2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CC3798-64F3-4169-805F-9F55EA40B81A}" type="slidenum">
              <a:rPr lang="it-IT" altLang="it-IT" sz="1400" smtClean="0"/>
              <a:pPr>
                <a:spcBef>
                  <a:spcPct val="0"/>
                </a:spcBef>
                <a:buFontTx/>
                <a:buNone/>
              </a:pPr>
              <a:t>79</a:t>
            </a:fld>
            <a:endParaRPr lang="it-IT" altLang="it-IT" sz="1400"/>
          </a:p>
        </p:txBody>
      </p:sp>
      <p:sp>
        <p:nvSpPr>
          <p:cNvPr id="89091" name="Text Box 2">
            <a:extLst>
              <a:ext uri="{FF2B5EF4-FFF2-40B4-BE49-F238E27FC236}">
                <a16:creationId xmlns:a16="http://schemas.microsoft.com/office/drawing/2014/main" id="{57E34914-5DD1-42E9-A83F-C5D8D750AAAD}"/>
              </a:ext>
            </a:extLst>
          </p:cNvPr>
          <p:cNvSpPr txBox="1">
            <a:spLocks noChangeArrowheads="1"/>
          </p:cNvSpPr>
          <p:nvPr/>
        </p:nvSpPr>
        <p:spPr bwMode="auto">
          <a:xfrm>
            <a:off x="468313" y="260350"/>
            <a:ext cx="8001000" cy="24923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it-IT" altLang="it-IT" sz="2400" u="sng" dirty="0">
                <a:latin typeface="+mj-lt"/>
                <a:cs typeface="Times New Roman" panose="02020603050405020304" pitchFamily="18" charset="0"/>
              </a:rPr>
              <a:t>Dipendenza della Pressione di un gas dalla Temperatura (a V costante)</a:t>
            </a:r>
            <a:r>
              <a:rPr lang="it-IT" altLang="it-IT" sz="2400" dirty="0">
                <a:latin typeface="+mj-lt"/>
                <a:cs typeface="Times New Roman" panose="02020603050405020304" pitchFamily="18" charset="0"/>
              </a:rPr>
              <a:t> </a:t>
            </a:r>
          </a:p>
          <a:p>
            <a:pPr algn="just" eaLnBrk="1" hangingPunct="1">
              <a:spcBef>
                <a:spcPct val="50000"/>
              </a:spcBef>
              <a:buFontTx/>
              <a:buNone/>
              <a:defRPr/>
            </a:pPr>
            <a:endParaRPr lang="it-IT" altLang="it-IT" sz="2400" dirty="0">
              <a:latin typeface="+mj-lt"/>
              <a:cs typeface="Times New Roman" panose="02020603050405020304" pitchFamily="18" charset="0"/>
            </a:endParaRPr>
          </a:p>
          <a:p>
            <a:pPr algn="just" eaLnBrk="1" hangingPunct="1">
              <a:spcBef>
                <a:spcPct val="50000"/>
              </a:spcBef>
              <a:buFontTx/>
              <a:buNone/>
              <a:defRPr/>
            </a:pPr>
            <a:r>
              <a:rPr lang="it-IT" altLang="it-IT" sz="2400" dirty="0">
                <a:latin typeface="+mj-lt"/>
                <a:cs typeface="Times New Roman" panose="02020603050405020304" pitchFamily="18" charset="0"/>
              </a:rPr>
              <a:t>Verifica sperimentale</a:t>
            </a:r>
          </a:p>
          <a:p>
            <a:pPr algn="just" eaLnBrk="1" hangingPunct="1">
              <a:spcBef>
                <a:spcPct val="50000"/>
              </a:spcBef>
              <a:buFontTx/>
              <a:buNone/>
              <a:defRPr/>
            </a:pPr>
            <a:r>
              <a:rPr lang="it-IT" altLang="it-IT" sz="2400" dirty="0">
                <a:latin typeface="+mj-lt"/>
                <a:cs typeface="Times New Roman" panose="02020603050405020304" pitchFamily="18" charset="0"/>
              </a:rPr>
              <a:t>variazione di P al variare di T in un gas a </a:t>
            </a:r>
            <a:r>
              <a:rPr lang="it-IT" altLang="it-IT" sz="2400" u="sng" dirty="0">
                <a:latin typeface="+mj-lt"/>
                <a:cs typeface="Times New Roman" panose="02020603050405020304" pitchFamily="18" charset="0"/>
              </a:rPr>
              <a:t>V costante</a:t>
            </a:r>
            <a:r>
              <a:rPr lang="it-IT" altLang="it-IT" sz="2400" dirty="0">
                <a:latin typeface="+mj-lt"/>
                <a:cs typeface="Times New Roman" panose="02020603050405020304" pitchFamily="18" charset="0"/>
              </a:rPr>
              <a:t> </a:t>
            </a:r>
          </a:p>
        </p:txBody>
      </p:sp>
      <p:sp>
        <p:nvSpPr>
          <p:cNvPr id="93188" name="Rectangle 3">
            <a:extLst>
              <a:ext uri="{FF2B5EF4-FFF2-40B4-BE49-F238E27FC236}">
                <a16:creationId xmlns:a16="http://schemas.microsoft.com/office/drawing/2014/main" id="{6A08E074-1B55-479F-A334-0FD306F6B397}"/>
              </a:ext>
            </a:extLst>
          </p:cNvPr>
          <p:cNvSpPr>
            <a:spLocks noChangeArrowheads="1"/>
          </p:cNvSpPr>
          <p:nvPr/>
        </p:nvSpPr>
        <p:spPr bwMode="auto">
          <a:xfrm>
            <a:off x="0" y="3232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it-IT" sz="1800">
              <a:latin typeface="Tahoma" panose="020B0604030504040204" pitchFamily="34" charset="0"/>
            </a:endParaRPr>
          </a:p>
        </p:txBody>
      </p:sp>
      <p:graphicFrame>
        <p:nvGraphicFramePr>
          <p:cNvPr id="93189" name="Object 4">
            <a:extLst>
              <a:ext uri="{FF2B5EF4-FFF2-40B4-BE49-F238E27FC236}">
                <a16:creationId xmlns:a16="http://schemas.microsoft.com/office/drawing/2014/main" id="{C8EA07A9-E02A-46D7-99C3-537AF6FB523F}"/>
              </a:ext>
            </a:extLst>
          </p:cNvPr>
          <p:cNvGraphicFramePr>
            <a:graphicFrameLocks noChangeAspect="1"/>
          </p:cNvGraphicFramePr>
          <p:nvPr/>
        </p:nvGraphicFramePr>
        <p:xfrm>
          <a:off x="436563" y="3789363"/>
          <a:ext cx="8305800" cy="1376362"/>
        </p:xfrm>
        <a:graphic>
          <a:graphicData uri="http://schemas.openxmlformats.org/presentationml/2006/ole">
            <mc:AlternateContent xmlns:mc="http://schemas.openxmlformats.org/markup-compatibility/2006">
              <mc:Choice xmlns:v="urn:schemas-microsoft-com:vml" Requires="v">
                <p:oleObj name="Equation" r:id="rId2" imgW="2768600" imgH="622300" progId="Equation.3">
                  <p:embed/>
                </p:oleObj>
              </mc:Choice>
              <mc:Fallback>
                <p:oleObj name="Equation" r:id="rId2" imgW="2768600" imgH="6223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3" y="3789363"/>
                        <a:ext cx="8305800" cy="1376362"/>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F434E6D3-E866-41F8-9BEB-2E0E9A35BA67}"/>
              </a:ext>
            </a:extLst>
          </p:cNvPr>
          <p:cNvSpPr>
            <a:spLocks noGrp="1" noChangeArrowheads="1"/>
          </p:cNvSpPr>
          <p:nvPr>
            <p:ph type="title"/>
          </p:nvPr>
        </p:nvSpPr>
        <p:spPr/>
        <p:txBody>
          <a:bodyPr/>
          <a:lstStyle/>
          <a:p>
            <a:r>
              <a:rPr lang="it-IT" altLang="it-IT"/>
              <a:t>Termodinamica</a:t>
            </a:r>
          </a:p>
        </p:txBody>
      </p:sp>
      <p:sp>
        <p:nvSpPr>
          <p:cNvPr id="3" name="Segnaposto contenuto 2">
            <a:extLst>
              <a:ext uri="{FF2B5EF4-FFF2-40B4-BE49-F238E27FC236}">
                <a16:creationId xmlns:a16="http://schemas.microsoft.com/office/drawing/2014/main" id="{21660562-2970-468D-8522-9CC2DC46B02B}"/>
              </a:ext>
            </a:extLst>
          </p:cNvPr>
          <p:cNvSpPr>
            <a:spLocks noGrp="1"/>
          </p:cNvSpPr>
          <p:nvPr>
            <p:ph idx="1"/>
          </p:nvPr>
        </p:nvSpPr>
        <p:spPr/>
        <p:txBody>
          <a:bodyPr/>
          <a:lstStyle/>
          <a:p>
            <a:pPr>
              <a:defRPr/>
            </a:pPr>
            <a:r>
              <a:rPr lang="it-IT" dirty="0">
                <a:solidFill>
                  <a:schemeClr val="bg1">
                    <a:lumMod val="65000"/>
                  </a:schemeClr>
                </a:solidFill>
              </a:rPr>
              <a:t>Etimologia e contesto storico</a:t>
            </a:r>
          </a:p>
          <a:p>
            <a:pPr>
              <a:defRPr/>
            </a:pPr>
            <a:r>
              <a:rPr lang="it-IT" dirty="0"/>
              <a:t>Sistema ed ambiente</a:t>
            </a:r>
          </a:p>
          <a:p>
            <a:pPr>
              <a:defRPr/>
            </a:pPr>
            <a:r>
              <a:rPr lang="it-IT" dirty="0">
                <a:solidFill>
                  <a:schemeClr val="bg1">
                    <a:lumMod val="65000"/>
                  </a:schemeClr>
                </a:solidFill>
              </a:rPr>
              <a:t>Approccio macroscopico e microscopico</a:t>
            </a:r>
          </a:p>
          <a:p>
            <a:pPr lvl="1">
              <a:defRPr/>
            </a:pPr>
            <a:r>
              <a:rPr lang="it-IT" dirty="0">
                <a:solidFill>
                  <a:schemeClr val="bg1">
                    <a:lumMod val="65000"/>
                  </a:schemeClr>
                </a:solidFill>
              </a:rPr>
              <a:t>La termodinamica classica</a:t>
            </a:r>
          </a:p>
          <a:p>
            <a:pPr lvl="2">
              <a:defRPr/>
            </a:pPr>
            <a:r>
              <a:rPr lang="it-IT" dirty="0">
                <a:solidFill>
                  <a:schemeClr val="bg1">
                    <a:lumMod val="65000"/>
                  </a:schemeClr>
                </a:solidFill>
              </a:rPr>
              <a:t>Le proprietà di un sistema</a:t>
            </a:r>
          </a:p>
          <a:p>
            <a:pPr lvl="2">
              <a:defRPr/>
            </a:pPr>
            <a:r>
              <a:rPr lang="it-IT" dirty="0">
                <a:solidFill>
                  <a:schemeClr val="bg1">
                    <a:lumMod val="65000"/>
                  </a:schemeClr>
                </a:solidFill>
              </a:rPr>
              <a:t>Gli stati di equilibrio</a:t>
            </a:r>
          </a:p>
          <a:p>
            <a:pPr lvl="1">
              <a:defRPr/>
            </a:pPr>
            <a:r>
              <a:rPr lang="it-IT" dirty="0">
                <a:solidFill>
                  <a:schemeClr val="bg1">
                    <a:lumMod val="65000"/>
                  </a:schemeClr>
                </a:solidFill>
              </a:rPr>
              <a:t>La termodinamica statistica (cenni)</a:t>
            </a:r>
          </a:p>
          <a:p>
            <a:pPr>
              <a:defRPr/>
            </a:pPr>
            <a:endParaRPr lang="it-IT" dirty="0"/>
          </a:p>
        </p:txBody>
      </p:sp>
      <p:sp>
        <p:nvSpPr>
          <p:cNvPr id="12292" name="Segnaposto numero diapositiva 3">
            <a:extLst>
              <a:ext uri="{FF2B5EF4-FFF2-40B4-BE49-F238E27FC236}">
                <a16:creationId xmlns:a16="http://schemas.microsoft.com/office/drawing/2014/main" id="{8AFE270E-E28E-49E0-9E44-765D3B5DC4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D622CDD-9EB8-4295-A92D-70B275566C4C}" type="slidenum">
              <a:rPr lang="it-IT" altLang="it-IT" sz="1400" smtClean="0"/>
              <a:pPr>
                <a:spcBef>
                  <a:spcPct val="0"/>
                </a:spcBef>
                <a:buFontTx/>
                <a:buNone/>
              </a:pPr>
              <a:t>8</a:t>
            </a:fld>
            <a:endParaRPr lang="it-IT" altLang="it-IT" sz="1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olo 1">
            <a:extLst>
              <a:ext uri="{FF2B5EF4-FFF2-40B4-BE49-F238E27FC236}">
                <a16:creationId xmlns:a16="http://schemas.microsoft.com/office/drawing/2014/main" id="{9A697290-D51F-47F3-9934-2DF9A3C9B62C}"/>
              </a:ext>
            </a:extLst>
          </p:cNvPr>
          <p:cNvSpPr>
            <a:spLocks noGrp="1" noChangeArrowheads="1"/>
          </p:cNvSpPr>
          <p:nvPr>
            <p:ph type="title"/>
          </p:nvPr>
        </p:nvSpPr>
        <p:spPr>
          <a:xfrm>
            <a:off x="330200" y="-14288"/>
            <a:ext cx="8229600" cy="1143001"/>
          </a:xfrm>
        </p:spPr>
        <p:txBody>
          <a:bodyPr/>
          <a:lstStyle/>
          <a:p>
            <a:r>
              <a:rPr lang="it-IT" altLang="it-IT">
                <a:solidFill>
                  <a:schemeClr val="tx1"/>
                </a:solidFill>
              </a:rPr>
              <a:t>I gas</a:t>
            </a:r>
          </a:p>
        </p:txBody>
      </p:sp>
      <p:sp>
        <p:nvSpPr>
          <p:cNvPr id="3" name="Segnaposto contenuto 2">
            <a:extLst>
              <a:ext uri="{FF2B5EF4-FFF2-40B4-BE49-F238E27FC236}">
                <a16:creationId xmlns:a16="http://schemas.microsoft.com/office/drawing/2014/main" id="{768EC92C-5D38-4BE8-A5AA-4C1F97104DC0}"/>
              </a:ext>
            </a:extLst>
          </p:cNvPr>
          <p:cNvSpPr>
            <a:spLocks noGrp="1"/>
          </p:cNvSpPr>
          <p:nvPr>
            <p:ph idx="1"/>
          </p:nvPr>
        </p:nvSpPr>
        <p:spPr>
          <a:xfrm>
            <a:off x="334963" y="673100"/>
            <a:ext cx="8229600" cy="4525963"/>
          </a:xfrm>
        </p:spPr>
        <p:txBody>
          <a:bodyPr/>
          <a:lstStyle/>
          <a:p>
            <a:pPr>
              <a:defRPr/>
            </a:pPr>
            <a:r>
              <a:rPr lang="it-IT" dirty="0">
                <a:solidFill>
                  <a:schemeClr val="bg1">
                    <a:lumMod val="50000"/>
                  </a:schemeClr>
                </a:solidFill>
              </a:rPr>
              <a:t>Generalità</a:t>
            </a:r>
          </a:p>
          <a:p>
            <a:pPr>
              <a:defRPr/>
            </a:pPr>
            <a:r>
              <a:rPr lang="it-IT" dirty="0">
                <a:solidFill>
                  <a:schemeClr val="bg1">
                    <a:lumMod val="50000"/>
                  </a:schemeClr>
                </a:solidFill>
              </a:rPr>
              <a:t>Principio di Avogadro</a:t>
            </a:r>
          </a:p>
          <a:p>
            <a:pPr>
              <a:defRPr/>
            </a:pPr>
            <a:r>
              <a:rPr lang="it-IT" dirty="0">
                <a:solidFill>
                  <a:schemeClr val="bg1">
                    <a:lumMod val="50000"/>
                  </a:schemeClr>
                </a:solidFill>
              </a:rPr>
              <a:t>Legge di Boyle</a:t>
            </a:r>
          </a:p>
          <a:p>
            <a:pPr>
              <a:defRPr/>
            </a:pPr>
            <a:r>
              <a:rPr lang="it-IT" dirty="0">
                <a:solidFill>
                  <a:schemeClr val="bg1">
                    <a:lumMod val="50000"/>
                  </a:schemeClr>
                </a:solidFill>
              </a:rPr>
              <a:t>Legge di Charles (o Gay-</a:t>
            </a:r>
            <a:r>
              <a:rPr lang="it-IT" dirty="0" err="1">
                <a:solidFill>
                  <a:schemeClr val="bg1">
                    <a:lumMod val="50000"/>
                  </a:schemeClr>
                </a:solidFill>
              </a:rPr>
              <a:t>Lussac</a:t>
            </a:r>
            <a:r>
              <a:rPr lang="it-IT" dirty="0">
                <a:solidFill>
                  <a:schemeClr val="bg1">
                    <a:lumMod val="50000"/>
                  </a:schemeClr>
                </a:solidFill>
              </a:rPr>
              <a:t>)</a:t>
            </a:r>
          </a:p>
          <a:p>
            <a:pPr>
              <a:defRPr/>
            </a:pPr>
            <a:r>
              <a:rPr lang="it-IT" dirty="0"/>
              <a:t>Legge dei gas ideali</a:t>
            </a:r>
          </a:p>
          <a:p>
            <a:pPr lvl="1">
              <a:defRPr/>
            </a:pPr>
            <a:r>
              <a:rPr lang="it-IT" dirty="0">
                <a:solidFill>
                  <a:schemeClr val="bg1">
                    <a:lumMod val="50000"/>
                  </a:schemeClr>
                </a:solidFill>
              </a:rPr>
              <a:t>Costante dei gas</a:t>
            </a:r>
          </a:p>
          <a:p>
            <a:pPr>
              <a:defRPr/>
            </a:pPr>
            <a:r>
              <a:rPr lang="it-IT" dirty="0">
                <a:solidFill>
                  <a:schemeClr val="bg1">
                    <a:lumMod val="50000"/>
                  </a:schemeClr>
                </a:solidFill>
              </a:rPr>
              <a:t>Miscele di gas (Dalton)</a:t>
            </a:r>
          </a:p>
          <a:p>
            <a:pPr>
              <a:defRPr/>
            </a:pPr>
            <a:r>
              <a:rPr lang="it-IT" dirty="0">
                <a:solidFill>
                  <a:schemeClr val="bg1">
                    <a:lumMod val="50000"/>
                  </a:schemeClr>
                </a:solidFill>
              </a:rPr>
              <a:t>Teoria cinetica dei gas</a:t>
            </a:r>
          </a:p>
          <a:p>
            <a:pPr lvl="1">
              <a:defRPr/>
            </a:pPr>
            <a:r>
              <a:rPr lang="it-IT" dirty="0">
                <a:solidFill>
                  <a:schemeClr val="bg1">
                    <a:lumMod val="50000"/>
                  </a:schemeClr>
                </a:solidFill>
              </a:rPr>
              <a:t>Velocità di una molecola e cost. di Boltzmann</a:t>
            </a:r>
          </a:p>
          <a:p>
            <a:pPr lvl="1">
              <a:defRPr/>
            </a:pPr>
            <a:r>
              <a:rPr lang="it-IT" dirty="0">
                <a:solidFill>
                  <a:schemeClr val="bg1">
                    <a:lumMod val="50000"/>
                  </a:schemeClr>
                </a:solidFill>
              </a:rPr>
              <a:t>Distribuzione di Maxwell</a:t>
            </a:r>
          </a:p>
          <a:p>
            <a:pPr>
              <a:defRPr/>
            </a:pPr>
            <a:r>
              <a:rPr lang="it-IT" dirty="0">
                <a:solidFill>
                  <a:schemeClr val="bg1">
                    <a:lumMod val="50000"/>
                  </a:schemeClr>
                </a:solidFill>
              </a:rPr>
              <a:t>Gas reali </a:t>
            </a:r>
          </a:p>
          <a:p>
            <a:pPr>
              <a:defRPr/>
            </a:pPr>
            <a:endParaRPr lang="it-IT" dirty="0"/>
          </a:p>
        </p:txBody>
      </p:sp>
      <p:sp>
        <p:nvSpPr>
          <p:cNvPr id="94212" name="Segnaposto numero diapositiva 3">
            <a:extLst>
              <a:ext uri="{FF2B5EF4-FFF2-40B4-BE49-F238E27FC236}">
                <a16:creationId xmlns:a16="http://schemas.microsoft.com/office/drawing/2014/main" id="{4B7B9EB5-F4FA-481E-A5C1-BA61DFDF67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1078D62-C67B-4A09-8E94-A1B42AA4ED75}" type="slidenum">
              <a:rPr lang="it-IT" altLang="it-IT" sz="1400" smtClean="0"/>
              <a:pPr>
                <a:spcBef>
                  <a:spcPct val="0"/>
                </a:spcBef>
                <a:buFontTx/>
                <a:buNone/>
              </a:pPr>
              <a:t>80</a:t>
            </a:fld>
            <a:endParaRPr lang="it-IT" altLang="it-IT" sz="14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egnaposto numero diapositiva 3">
            <a:extLst>
              <a:ext uri="{FF2B5EF4-FFF2-40B4-BE49-F238E27FC236}">
                <a16:creationId xmlns:a16="http://schemas.microsoft.com/office/drawing/2014/main" id="{C166A1FA-B0B6-480B-80D1-13D384F364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3C5620-525E-41F2-876A-2C91BA77D0ED}" type="slidenum">
              <a:rPr lang="it-IT" altLang="it-IT" sz="2200" smtClean="0"/>
              <a:pPr>
                <a:spcBef>
                  <a:spcPct val="0"/>
                </a:spcBef>
                <a:buFontTx/>
                <a:buNone/>
              </a:pPr>
              <a:t>81</a:t>
            </a:fld>
            <a:endParaRPr lang="it-IT" altLang="it-IT" sz="2200"/>
          </a:p>
        </p:txBody>
      </p:sp>
      <p:sp>
        <p:nvSpPr>
          <p:cNvPr id="90115" name="Rectangle 2">
            <a:extLst>
              <a:ext uri="{FF2B5EF4-FFF2-40B4-BE49-F238E27FC236}">
                <a16:creationId xmlns:a16="http://schemas.microsoft.com/office/drawing/2014/main" id="{821C84BF-AA48-4C54-A7E9-F6B5B13625F5}"/>
              </a:ext>
            </a:extLst>
          </p:cNvPr>
          <p:cNvSpPr>
            <a:spLocks noChangeArrowheads="1"/>
          </p:cNvSpPr>
          <p:nvPr/>
        </p:nvSpPr>
        <p:spPr bwMode="auto">
          <a:xfrm>
            <a:off x="4479925" y="3016250"/>
            <a:ext cx="184150" cy="431800"/>
          </a:xfrm>
          <a:prstGeom prst="rect">
            <a:avLst/>
          </a:prstGeom>
          <a:noFill/>
          <a:ln>
            <a:noFill/>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200">
              <a:latin typeface="+mj-lt"/>
            </a:endParaRPr>
          </a:p>
        </p:txBody>
      </p:sp>
      <p:sp>
        <p:nvSpPr>
          <p:cNvPr id="90116" name="Rectangle 3">
            <a:extLst>
              <a:ext uri="{FF2B5EF4-FFF2-40B4-BE49-F238E27FC236}">
                <a16:creationId xmlns:a16="http://schemas.microsoft.com/office/drawing/2014/main" id="{024DB2C5-469E-407A-BBF1-A5A0C9CF5E47}"/>
              </a:ext>
            </a:extLst>
          </p:cNvPr>
          <p:cNvSpPr>
            <a:spLocks noChangeArrowheads="1"/>
          </p:cNvSpPr>
          <p:nvPr/>
        </p:nvSpPr>
        <p:spPr bwMode="auto">
          <a:xfrm>
            <a:off x="4479925" y="3024188"/>
            <a:ext cx="184150" cy="431800"/>
          </a:xfrm>
          <a:prstGeom prst="rect">
            <a:avLst/>
          </a:prstGeom>
          <a:noFill/>
          <a:ln>
            <a:noFill/>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200">
              <a:latin typeface="+mj-lt"/>
            </a:endParaRPr>
          </a:p>
        </p:txBody>
      </p:sp>
      <p:sp>
        <p:nvSpPr>
          <p:cNvPr id="90117" name="Text Box 5">
            <a:extLst>
              <a:ext uri="{FF2B5EF4-FFF2-40B4-BE49-F238E27FC236}">
                <a16:creationId xmlns:a16="http://schemas.microsoft.com/office/drawing/2014/main" id="{5225CE87-E801-4771-80F0-624D99742B11}"/>
              </a:ext>
            </a:extLst>
          </p:cNvPr>
          <p:cNvSpPr txBox="1">
            <a:spLocks noChangeArrowheads="1"/>
          </p:cNvSpPr>
          <p:nvPr/>
        </p:nvSpPr>
        <p:spPr bwMode="auto">
          <a:xfrm>
            <a:off x="152400" y="174625"/>
            <a:ext cx="8763000" cy="3732213"/>
          </a:xfrm>
          <a:prstGeom prst="rect">
            <a:avLst/>
          </a:prstGeom>
          <a:noFill/>
          <a:ln>
            <a:noFill/>
          </a:ln>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5000"/>
              </a:lnSpc>
              <a:spcBef>
                <a:spcPct val="0"/>
              </a:spcBef>
              <a:spcAft>
                <a:spcPct val="25000"/>
              </a:spcAft>
              <a:buFontTx/>
              <a:buNone/>
              <a:defRPr/>
            </a:pPr>
            <a:r>
              <a:rPr lang="it-IT" altLang="it-IT" sz="2200" dirty="0">
                <a:latin typeface="+mj-lt"/>
                <a:cs typeface="Times New Roman" panose="02020603050405020304" pitchFamily="18" charset="0"/>
              </a:rPr>
              <a:t>La legge dei gas ideali</a:t>
            </a:r>
          </a:p>
          <a:p>
            <a:pPr algn="just" eaLnBrk="1" hangingPunct="1">
              <a:lnSpc>
                <a:spcPct val="125000"/>
              </a:lnSpc>
              <a:spcBef>
                <a:spcPct val="0"/>
              </a:spcBef>
              <a:spcAft>
                <a:spcPct val="25000"/>
              </a:spcAft>
              <a:buFontTx/>
              <a:buNone/>
              <a:defRPr/>
            </a:pPr>
            <a:r>
              <a:rPr lang="it-IT" altLang="it-IT" sz="2200" dirty="0">
                <a:latin typeface="+mj-lt"/>
                <a:cs typeface="Times New Roman" panose="02020603050405020304" pitchFamily="18" charset="0"/>
              </a:rPr>
              <a:t>Opero su una mole di gas originariamente in </a:t>
            </a:r>
            <a:r>
              <a:rPr lang="it-IT" altLang="it-IT" sz="2200" dirty="0">
                <a:solidFill>
                  <a:srgbClr val="0066FF"/>
                </a:solidFill>
                <a:latin typeface="+mj-lt"/>
                <a:cs typeface="Times New Roman" panose="02020603050405020304" pitchFamily="18" charset="0"/>
              </a:rPr>
              <a:t>condizioni normali</a:t>
            </a:r>
          </a:p>
          <a:p>
            <a:pPr algn="just" eaLnBrk="1" hangingPunct="1">
              <a:lnSpc>
                <a:spcPct val="125000"/>
              </a:lnSpc>
              <a:spcBef>
                <a:spcPct val="0"/>
              </a:spcBef>
              <a:buFontTx/>
              <a:buNone/>
              <a:defRPr/>
            </a:pPr>
            <a:r>
              <a:rPr lang="it-IT" altLang="it-IT" sz="2200" dirty="0">
                <a:latin typeface="+mj-lt"/>
                <a:cs typeface="Times New Roman" panose="02020603050405020304" pitchFamily="18" charset="0"/>
              </a:rPr>
              <a:t>Trasformazioni in successione, modifico:</a:t>
            </a:r>
          </a:p>
          <a:p>
            <a:pPr algn="just" eaLnBrk="1" hangingPunct="1">
              <a:lnSpc>
                <a:spcPct val="125000"/>
              </a:lnSpc>
              <a:spcBef>
                <a:spcPct val="0"/>
              </a:spcBef>
              <a:buFontTx/>
              <a:buAutoNum type="arabicPeriod"/>
              <a:defRPr/>
            </a:pPr>
            <a:r>
              <a:rPr lang="it-IT" altLang="it-IT" sz="2200" dirty="0">
                <a:latin typeface="+mj-lt"/>
                <a:cs typeface="Times New Roman" panose="02020603050405020304" pitchFamily="18" charset="0"/>
              </a:rPr>
              <a:t>T </a:t>
            </a:r>
          </a:p>
          <a:p>
            <a:pPr algn="just" eaLnBrk="1" hangingPunct="1">
              <a:lnSpc>
                <a:spcPct val="125000"/>
              </a:lnSpc>
              <a:spcBef>
                <a:spcPct val="0"/>
              </a:spcBef>
              <a:buFontTx/>
              <a:buAutoNum type="arabicPeriod"/>
              <a:defRPr/>
            </a:pPr>
            <a:r>
              <a:rPr lang="it-IT" altLang="it-IT" sz="2200" dirty="0">
                <a:latin typeface="+mj-lt"/>
                <a:cs typeface="Times New Roman" panose="02020603050405020304" pitchFamily="18" charset="0"/>
              </a:rPr>
              <a:t>P e V</a:t>
            </a:r>
          </a:p>
          <a:p>
            <a:pPr algn="just" eaLnBrk="1" hangingPunct="1">
              <a:lnSpc>
                <a:spcPct val="125000"/>
              </a:lnSpc>
              <a:spcBef>
                <a:spcPct val="0"/>
              </a:spcBef>
              <a:buFontTx/>
              <a:buAutoNum type="arabicPeriod"/>
              <a:defRPr/>
            </a:pPr>
            <a:endParaRPr lang="it-IT" altLang="it-IT" sz="2200" dirty="0">
              <a:latin typeface="+mj-lt"/>
              <a:cs typeface="Times New Roman" panose="02020603050405020304" pitchFamily="18" charset="0"/>
            </a:endParaRPr>
          </a:p>
          <a:p>
            <a:pPr eaLnBrk="1" hangingPunct="1">
              <a:lnSpc>
                <a:spcPct val="125000"/>
              </a:lnSpc>
              <a:spcBef>
                <a:spcPct val="0"/>
              </a:spcBef>
              <a:spcAft>
                <a:spcPct val="25000"/>
              </a:spcAft>
              <a:buFontTx/>
              <a:buAutoNum type="arabicParenR"/>
              <a:defRPr/>
            </a:pPr>
            <a:r>
              <a:rPr lang="it-IT" altLang="it-IT" sz="2200" u="sng" dirty="0">
                <a:solidFill>
                  <a:srgbClr val="FF3300"/>
                </a:solidFill>
                <a:latin typeface="+mj-lt"/>
                <a:cs typeface="Times New Roman" panose="02020603050405020304" pitchFamily="18" charset="0"/>
              </a:rPr>
              <a:t>Porto il gas da T</a:t>
            </a:r>
            <a:r>
              <a:rPr lang="it-IT" altLang="it-IT" sz="2200" u="sng" baseline="-25000" dirty="0">
                <a:solidFill>
                  <a:srgbClr val="FF3300"/>
                </a:solidFill>
                <a:latin typeface="+mj-lt"/>
                <a:cs typeface="Times New Roman" panose="02020603050405020304" pitchFamily="18" charset="0"/>
              </a:rPr>
              <a:t>0</a:t>
            </a:r>
            <a:r>
              <a:rPr lang="it-IT" altLang="it-IT" sz="2200" u="sng" dirty="0">
                <a:solidFill>
                  <a:srgbClr val="FF3300"/>
                </a:solidFill>
                <a:latin typeface="+mj-lt"/>
                <a:cs typeface="Times New Roman" panose="02020603050405020304" pitchFamily="18" charset="0"/>
              </a:rPr>
              <a:t> a T (P </a:t>
            </a:r>
            <a:r>
              <a:rPr lang="it-IT" altLang="it-IT" sz="2200" u="sng" dirty="0" err="1">
                <a:solidFill>
                  <a:srgbClr val="FF3300"/>
                </a:solidFill>
                <a:latin typeface="+mj-lt"/>
                <a:cs typeface="Times New Roman" panose="02020603050405020304" pitchFamily="18" charset="0"/>
              </a:rPr>
              <a:t>cost</a:t>
            </a:r>
            <a:r>
              <a:rPr lang="it-IT" altLang="it-IT" sz="2200" u="sng" dirty="0">
                <a:solidFill>
                  <a:srgbClr val="FF3300"/>
                </a:solidFill>
                <a:latin typeface="+mj-lt"/>
                <a:cs typeface="Times New Roman" panose="02020603050405020304" pitchFamily="18" charset="0"/>
              </a:rPr>
              <a:t>) (ISOBARA)</a:t>
            </a:r>
          </a:p>
          <a:p>
            <a:pPr algn="just" eaLnBrk="1" hangingPunct="1">
              <a:lnSpc>
                <a:spcPct val="125000"/>
              </a:lnSpc>
              <a:spcBef>
                <a:spcPct val="0"/>
              </a:spcBef>
              <a:spcAft>
                <a:spcPct val="25000"/>
              </a:spcAft>
              <a:buFontTx/>
              <a:buNone/>
              <a:defRPr/>
            </a:pPr>
            <a:r>
              <a:rPr lang="it-IT" altLang="it-IT" sz="2200" dirty="0">
                <a:latin typeface="+mj-lt"/>
                <a:cs typeface="Times New Roman" panose="02020603050405020304" pitchFamily="18" charset="0"/>
              </a:rPr>
              <a:t>	moltiplico membro a membro la legge di Charles</a:t>
            </a:r>
            <a:endParaRPr lang="fr-FR" altLang="it-IT" sz="2200" dirty="0">
              <a:latin typeface="+mj-lt"/>
              <a:cs typeface="Times New Roman" panose="02020603050405020304" pitchFamily="18" charset="0"/>
            </a:endParaRPr>
          </a:p>
        </p:txBody>
      </p:sp>
      <p:graphicFrame>
        <p:nvGraphicFramePr>
          <p:cNvPr id="95238" name="Object 6">
            <a:extLst>
              <a:ext uri="{FF2B5EF4-FFF2-40B4-BE49-F238E27FC236}">
                <a16:creationId xmlns:a16="http://schemas.microsoft.com/office/drawing/2014/main" id="{B7C56FCA-51FC-4F30-916C-0AEEB5646222}"/>
              </a:ext>
            </a:extLst>
          </p:cNvPr>
          <p:cNvGraphicFramePr>
            <a:graphicFrameLocks noChangeAspect="1"/>
          </p:cNvGraphicFramePr>
          <p:nvPr/>
        </p:nvGraphicFramePr>
        <p:xfrm>
          <a:off x="1331913" y="3937000"/>
          <a:ext cx="4679950" cy="1147763"/>
        </p:xfrm>
        <a:graphic>
          <a:graphicData uri="http://schemas.openxmlformats.org/presentationml/2006/ole">
            <mc:AlternateContent xmlns:mc="http://schemas.openxmlformats.org/markup-compatibility/2006">
              <mc:Choice xmlns:v="urn:schemas-microsoft-com:vml" Requires="v">
                <p:oleObj name="Equation" r:id="rId2" imgW="1638300" imgH="520700" progId="Equation.3">
                  <p:embed/>
                </p:oleObj>
              </mc:Choice>
              <mc:Fallback>
                <p:oleObj name="Equation" r:id="rId2" imgW="1638300" imgH="5207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937000"/>
                        <a:ext cx="467995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239" name="Object 7">
            <a:extLst>
              <a:ext uri="{FF2B5EF4-FFF2-40B4-BE49-F238E27FC236}">
                <a16:creationId xmlns:a16="http://schemas.microsoft.com/office/drawing/2014/main" id="{8FA45D68-8683-4F03-8961-93B9FF9C5BA1}"/>
              </a:ext>
            </a:extLst>
          </p:cNvPr>
          <p:cNvGraphicFramePr>
            <a:graphicFrameLocks noChangeAspect="1"/>
          </p:cNvGraphicFramePr>
          <p:nvPr/>
        </p:nvGraphicFramePr>
        <p:xfrm>
          <a:off x="2700338" y="5657850"/>
          <a:ext cx="3033712" cy="855663"/>
        </p:xfrm>
        <a:graphic>
          <a:graphicData uri="http://schemas.openxmlformats.org/presentationml/2006/ole">
            <mc:AlternateContent xmlns:mc="http://schemas.openxmlformats.org/markup-compatibility/2006">
              <mc:Choice xmlns:v="urn:schemas-microsoft-com:vml" Requires="v">
                <p:oleObj name="Equation" r:id="rId4" imgW="1129810" imgH="495085" progId="Equation.3">
                  <p:embed/>
                </p:oleObj>
              </mc:Choice>
              <mc:Fallback>
                <p:oleObj name="Equation" r:id="rId4" imgW="1129810" imgH="495085"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5657850"/>
                        <a:ext cx="30337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0120" name="Text Box 8">
            <a:extLst>
              <a:ext uri="{FF2B5EF4-FFF2-40B4-BE49-F238E27FC236}">
                <a16:creationId xmlns:a16="http://schemas.microsoft.com/office/drawing/2014/main" id="{7C4180A1-3230-4ECB-9391-E1C05628361C}"/>
              </a:ext>
            </a:extLst>
          </p:cNvPr>
          <p:cNvSpPr txBox="1">
            <a:spLocks noChangeArrowheads="1"/>
          </p:cNvSpPr>
          <p:nvPr/>
        </p:nvSpPr>
        <p:spPr bwMode="auto">
          <a:xfrm>
            <a:off x="465138" y="5113338"/>
            <a:ext cx="6075362" cy="47783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0"/>
              </a:spcBef>
              <a:spcAft>
                <a:spcPct val="25000"/>
              </a:spcAft>
              <a:buFontTx/>
              <a:buNone/>
              <a:defRPr/>
            </a:pPr>
            <a:r>
              <a:rPr lang="it-IT" altLang="it-IT" sz="2200" dirty="0">
                <a:latin typeface="+mj-lt"/>
              </a:rPr>
              <a:t>Temperatura normale T</a:t>
            </a:r>
            <a:r>
              <a:rPr lang="it-IT" altLang="it-IT" sz="2200" baseline="-25000" dirty="0">
                <a:latin typeface="+mj-lt"/>
              </a:rPr>
              <a:t>0</a:t>
            </a:r>
            <a:r>
              <a:rPr lang="it-IT" altLang="it-IT" sz="2200" dirty="0">
                <a:latin typeface="+mj-lt"/>
              </a:rPr>
              <a:t> = 273.16</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numero diapositiva 3">
            <a:extLst>
              <a:ext uri="{FF2B5EF4-FFF2-40B4-BE49-F238E27FC236}">
                <a16:creationId xmlns:a16="http://schemas.microsoft.com/office/drawing/2014/main" id="{3E5723CC-A7C0-4F55-BB1F-A9ABFCBD30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9E1BF8-3102-4164-8B61-78C6085F4798}" type="slidenum">
              <a:rPr lang="it-IT" altLang="it-IT" sz="2400" smtClean="0"/>
              <a:pPr>
                <a:spcBef>
                  <a:spcPct val="0"/>
                </a:spcBef>
                <a:buFontTx/>
                <a:buNone/>
              </a:pPr>
              <a:t>82</a:t>
            </a:fld>
            <a:endParaRPr lang="it-IT" altLang="it-IT" sz="2400"/>
          </a:p>
        </p:txBody>
      </p:sp>
      <p:sp>
        <p:nvSpPr>
          <p:cNvPr id="91139" name="Rectangle 11">
            <a:extLst>
              <a:ext uri="{FF2B5EF4-FFF2-40B4-BE49-F238E27FC236}">
                <a16:creationId xmlns:a16="http://schemas.microsoft.com/office/drawing/2014/main" id="{E31B79F8-F629-4911-9CD4-A18CDF956481}"/>
              </a:ext>
            </a:extLst>
          </p:cNvPr>
          <p:cNvSpPr>
            <a:spLocks noChangeArrowheads="1"/>
          </p:cNvSpPr>
          <p:nvPr/>
        </p:nvSpPr>
        <p:spPr bwMode="auto">
          <a:xfrm>
            <a:off x="3116263" y="5437188"/>
            <a:ext cx="1966912" cy="455612"/>
          </a:xfrm>
          <a:prstGeom prst="rect">
            <a:avLst/>
          </a:prstGeom>
          <a:solidFill>
            <a:srgbClr val="FFFF00"/>
          </a:solidFill>
          <a:ln w="9525" algn="ctr">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400">
              <a:latin typeface="+mj-lt"/>
            </a:endParaRPr>
          </a:p>
        </p:txBody>
      </p:sp>
      <p:sp>
        <p:nvSpPr>
          <p:cNvPr id="91140" name="Rectangle 4">
            <a:extLst>
              <a:ext uri="{FF2B5EF4-FFF2-40B4-BE49-F238E27FC236}">
                <a16:creationId xmlns:a16="http://schemas.microsoft.com/office/drawing/2014/main" id="{2C9CE004-A014-4631-AC1A-ECC50082A7F5}"/>
              </a:ext>
            </a:extLst>
          </p:cNvPr>
          <p:cNvSpPr>
            <a:spLocks noChangeArrowheads="1"/>
          </p:cNvSpPr>
          <p:nvPr/>
        </p:nvSpPr>
        <p:spPr bwMode="auto">
          <a:xfrm>
            <a:off x="4479925" y="3009900"/>
            <a:ext cx="184150" cy="460375"/>
          </a:xfrm>
          <a:prstGeom prst="rect">
            <a:avLst/>
          </a:prstGeom>
          <a:noFill/>
          <a:ln>
            <a:noFill/>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400">
              <a:latin typeface="+mj-lt"/>
            </a:endParaRPr>
          </a:p>
        </p:txBody>
      </p:sp>
      <p:sp>
        <p:nvSpPr>
          <p:cNvPr id="91141" name="Text Box 3">
            <a:extLst>
              <a:ext uri="{FF2B5EF4-FFF2-40B4-BE49-F238E27FC236}">
                <a16:creationId xmlns:a16="http://schemas.microsoft.com/office/drawing/2014/main" id="{B8935CC4-4945-4219-A9E9-76B625D9A759}"/>
              </a:ext>
            </a:extLst>
          </p:cNvPr>
          <p:cNvSpPr txBox="1">
            <a:spLocks noChangeArrowheads="1"/>
          </p:cNvSpPr>
          <p:nvPr/>
        </p:nvSpPr>
        <p:spPr bwMode="auto">
          <a:xfrm>
            <a:off x="209550" y="260350"/>
            <a:ext cx="8686800" cy="15700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it-IT" altLang="it-IT" sz="2400" dirty="0">
                <a:latin typeface="+mj-lt"/>
                <a:cs typeface="Times New Roman" panose="02020603050405020304" pitchFamily="18" charset="0"/>
              </a:rPr>
              <a:t>2) Porto il gas da P</a:t>
            </a:r>
            <a:r>
              <a:rPr lang="it-IT" altLang="it-IT" sz="2400" baseline="-25000" dirty="0">
                <a:latin typeface="+mj-lt"/>
                <a:cs typeface="Times New Roman" panose="02020603050405020304" pitchFamily="18" charset="0"/>
              </a:rPr>
              <a:t>0</a:t>
            </a:r>
            <a:r>
              <a:rPr lang="it-IT" altLang="it-IT" sz="2400" dirty="0">
                <a:latin typeface="+mj-lt"/>
                <a:cs typeface="Times New Roman" panose="02020603050405020304" pitchFamily="18" charset="0"/>
              </a:rPr>
              <a:t> a P, con T costante</a:t>
            </a:r>
          </a:p>
          <a:p>
            <a:pPr algn="just" eaLnBrk="1" hangingPunct="1">
              <a:spcBef>
                <a:spcPct val="50000"/>
              </a:spcBef>
              <a:buFontTx/>
              <a:buNone/>
              <a:defRPr/>
            </a:pPr>
            <a:r>
              <a:rPr lang="it-IT" altLang="it-IT" sz="2400" u="sng" dirty="0">
                <a:latin typeface="+mj-lt"/>
                <a:cs typeface="Times New Roman" panose="02020603050405020304" pitchFamily="18" charset="0"/>
              </a:rPr>
              <a:t>Trasformazione isoterma</a:t>
            </a:r>
            <a:r>
              <a:rPr lang="it-IT" altLang="it-IT" sz="2400" dirty="0">
                <a:latin typeface="+mj-lt"/>
                <a:cs typeface="Times New Roman" panose="02020603050405020304" pitchFamily="18" charset="0"/>
              </a:rPr>
              <a:t>, legge di Boyle</a:t>
            </a:r>
          </a:p>
          <a:p>
            <a:pPr algn="ctr" eaLnBrk="1" hangingPunct="1">
              <a:spcBef>
                <a:spcPct val="50000"/>
              </a:spcBef>
              <a:buFontTx/>
              <a:buNone/>
              <a:defRPr/>
            </a:pPr>
            <a:r>
              <a:rPr lang="it-IT" altLang="it-IT" sz="2400" dirty="0">
                <a:latin typeface="+mj-lt"/>
                <a:cs typeface="Times New Roman" panose="02020603050405020304" pitchFamily="18" charset="0"/>
              </a:rPr>
              <a:t>PV = P</a:t>
            </a:r>
            <a:r>
              <a:rPr lang="it-IT" altLang="it-IT" sz="2400" baseline="-30000" dirty="0">
                <a:latin typeface="+mj-lt"/>
                <a:cs typeface="Times New Roman" panose="02020603050405020304" pitchFamily="18" charset="0"/>
              </a:rPr>
              <a:t>0</a:t>
            </a:r>
            <a:r>
              <a:rPr lang="it-IT" altLang="it-IT" sz="2400" dirty="0">
                <a:latin typeface="+mj-lt"/>
                <a:cs typeface="Times New Roman" panose="02020603050405020304" pitchFamily="18" charset="0"/>
              </a:rPr>
              <a:t>V</a:t>
            </a:r>
            <a:r>
              <a:rPr lang="it-IT" altLang="it-IT" sz="2400" baseline="-30000" dirty="0">
                <a:latin typeface="+mj-lt"/>
                <a:cs typeface="Times New Roman" panose="02020603050405020304" pitchFamily="18" charset="0"/>
              </a:rPr>
              <a:t>T</a:t>
            </a:r>
            <a:endParaRPr lang="it-IT" altLang="it-IT" sz="2400" dirty="0">
              <a:latin typeface="+mj-lt"/>
              <a:cs typeface="Times New Roman" panose="02020603050405020304" pitchFamily="18" charset="0"/>
            </a:endParaRPr>
          </a:p>
        </p:txBody>
      </p:sp>
      <p:graphicFrame>
        <p:nvGraphicFramePr>
          <p:cNvPr id="96262" name="Object 8">
            <a:extLst>
              <a:ext uri="{FF2B5EF4-FFF2-40B4-BE49-F238E27FC236}">
                <a16:creationId xmlns:a16="http://schemas.microsoft.com/office/drawing/2014/main" id="{90F15018-AA53-446D-A11B-87AE839331ED}"/>
              </a:ext>
            </a:extLst>
          </p:cNvPr>
          <p:cNvGraphicFramePr>
            <a:graphicFrameLocks noChangeAspect="1"/>
          </p:cNvGraphicFramePr>
          <p:nvPr/>
        </p:nvGraphicFramePr>
        <p:xfrm>
          <a:off x="2627313" y="2217738"/>
          <a:ext cx="2687637" cy="1022350"/>
        </p:xfrm>
        <a:graphic>
          <a:graphicData uri="http://schemas.openxmlformats.org/presentationml/2006/ole">
            <mc:AlternateContent xmlns:mc="http://schemas.openxmlformats.org/markup-compatibility/2006">
              <mc:Choice xmlns:v="urn:schemas-microsoft-com:vml" Requires="v">
                <p:oleObj name="Equation" r:id="rId2" imgW="1054100" imgH="508000" progId="Equation.3">
                  <p:embed/>
                </p:oleObj>
              </mc:Choice>
              <mc:Fallback>
                <p:oleObj name="Equation" r:id="rId2" imgW="1054100" imgH="508000"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217738"/>
                        <a:ext cx="26876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43" name="Text Box 9">
            <a:extLst>
              <a:ext uri="{FF2B5EF4-FFF2-40B4-BE49-F238E27FC236}">
                <a16:creationId xmlns:a16="http://schemas.microsoft.com/office/drawing/2014/main" id="{B5E7A09F-72A2-4D46-82C4-B07F66BEA525}"/>
              </a:ext>
            </a:extLst>
          </p:cNvPr>
          <p:cNvSpPr txBox="1">
            <a:spLocks noChangeArrowheads="1"/>
          </p:cNvSpPr>
          <p:nvPr/>
        </p:nvSpPr>
        <p:spPr bwMode="auto">
          <a:xfrm>
            <a:off x="2124075" y="3629025"/>
            <a:ext cx="3951288" cy="230822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400" dirty="0">
                <a:latin typeface="+mj-lt"/>
              </a:rPr>
              <a:t>P</a:t>
            </a:r>
            <a:r>
              <a:rPr lang="it-IT" altLang="it-IT" sz="2400" baseline="-25000" dirty="0">
                <a:latin typeface="+mj-lt"/>
              </a:rPr>
              <a:t>0</a:t>
            </a:r>
            <a:r>
              <a:rPr lang="it-IT" altLang="it-IT" sz="2400" dirty="0">
                <a:latin typeface="+mj-lt"/>
              </a:rPr>
              <a:t>V</a:t>
            </a:r>
            <a:r>
              <a:rPr lang="it-IT" altLang="it-IT" sz="2400" baseline="-25000" dirty="0">
                <a:latin typeface="+mj-lt"/>
              </a:rPr>
              <a:t>0</a:t>
            </a:r>
            <a:r>
              <a:rPr lang="it-IT" altLang="it-IT" sz="2400" dirty="0">
                <a:latin typeface="+mj-lt"/>
              </a:rPr>
              <a:t> / T</a:t>
            </a:r>
            <a:r>
              <a:rPr lang="it-IT" altLang="it-IT" sz="2400" baseline="-25000" dirty="0">
                <a:latin typeface="+mj-lt"/>
              </a:rPr>
              <a:t>0</a:t>
            </a:r>
            <a:r>
              <a:rPr lang="it-IT" altLang="it-IT" sz="2400" dirty="0">
                <a:latin typeface="+mj-lt"/>
              </a:rPr>
              <a:t>  = </a:t>
            </a:r>
            <a:r>
              <a:rPr lang="it-IT" altLang="it-IT" sz="2400" dirty="0" err="1">
                <a:latin typeface="+mj-lt"/>
              </a:rPr>
              <a:t>cost</a:t>
            </a:r>
            <a:r>
              <a:rPr lang="it-IT" altLang="it-IT" sz="2400" dirty="0">
                <a:latin typeface="+mj-lt"/>
              </a:rPr>
              <a:t>. ( R )</a:t>
            </a:r>
          </a:p>
          <a:p>
            <a:pPr algn="ctr" eaLnBrk="1" hangingPunct="1">
              <a:spcBef>
                <a:spcPct val="0"/>
              </a:spcBef>
              <a:buFontTx/>
              <a:buNone/>
              <a:defRPr/>
            </a:pPr>
            <a:endParaRPr lang="it-IT" altLang="it-IT" sz="2400" dirty="0">
              <a:latin typeface="+mj-lt"/>
            </a:endParaRPr>
          </a:p>
          <a:p>
            <a:pPr algn="ctr" eaLnBrk="1" hangingPunct="1">
              <a:spcBef>
                <a:spcPct val="0"/>
              </a:spcBef>
              <a:buFontTx/>
              <a:buNone/>
              <a:defRPr/>
            </a:pPr>
            <a:r>
              <a:rPr lang="it-IT" altLang="it-IT" sz="2400" dirty="0">
                <a:latin typeface="+mj-lt"/>
              </a:rPr>
              <a:t>Quindi </a:t>
            </a:r>
            <a:r>
              <a:rPr lang="it-IT" altLang="it-IT" sz="2400" u="sng" dirty="0">
                <a:latin typeface="+mj-lt"/>
              </a:rPr>
              <a:t>per una mole di gas:</a:t>
            </a:r>
          </a:p>
          <a:p>
            <a:pPr algn="ctr" eaLnBrk="1" hangingPunct="1">
              <a:spcBef>
                <a:spcPct val="0"/>
              </a:spcBef>
              <a:buFontTx/>
              <a:buNone/>
              <a:defRPr/>
            </a:pPr>
            <a:endParaRPr lang="it-IT" altLang="it-IT" sz="2400" dirty="0">
              <a:latin typeface="+mj-lt"/>
            </a:endParaRPr>
          </a:p>
          <a:p>
            <a:pPr algn="ctr" eaLnBrk="1" hangingPunct="1">
              <a:spcBef>
                <a:spcPct val="0"/>
              </a:spcBef>
              <a:buFontTx/>
              <a:buNone/>
              <a:defRPr/>
            </a:pPr>
            <a:r>
              <a:rPr lang="it-IT" altLang="it-IT" sz="2400" dirty="0">
                <a:latin typeface="+mj-lt"/>
              </a:rPr>
              <a:t>    		   </a:t>
            </a:r>
          </a:p>
          <a:p>
            <a:pPr algn="ctr" eaLnBrk="1" hangingPunct="1">
              <a:spcBef>
                <a:spcPct val="0"/>
              </a:spcBef>
              <a:buFontTx/>
              <a:buNone/>
              <a:defRPr/>
            </a:pPr>
            <a:r>
              <a:rPr lang="it-IT" altLang="it-IT" sz="2400" dirty="0">
                <a:latin typeface="+mj-lt"/>
              </a:rPr>
              <a:t>PV = RT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egnaposto numero diapositiva 3">
            <a:extLst>
              <a:ext uri="{FF2B5EF4-FFF2-40B4-BE49-F238E27FC236}">
                <a16:creationId xmlns:a16="http://schemas.microsoft.com/office/drawing/2014/main" id="{29C45554-5064-4536-883D-E0BCA2F117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F666E4-CA04-4CD3-9875-39DED8ED71A0}" type="slidenum">
              <a:rPr lang="it-IT" altLang="it-IT" sz="2400" smtClean="0"/>
              <a:pPr>
                <a:spcBef>
                  <a:spcPct val="0"/>
                </a:spcBef>
                <a:buFontTx/>
                <a:buNone/>
              </a:pPr>
              <a:t>83</a:t>
            </a:fld>
            <a:endParaRPr lang="it-IT" altLang="it-IT" sz="2400"/>
          </a:p>
        </p:txBody>
      </p:sp>
      <p:sp>
        <p:nvSpPr>
          <p:cNvPr id="92163" name="Rectangle 5">
            <a:extLst>
              <a:ext uri="{FF2B5EF4-FFF2-40B4-BE49-F238E27FC236}">
                <a16:creationId xmlns:a16="http://schemas.microsoft.com/office/drawing/2014/main" id="{1C7C71FF-15A0-4483-8A87-1B95BDE70AF3}"/>
              </a:ext>
            </a:extLst>
          </p:cNvPr>
          <p:cNvSpPr>
            <a:spLocks noChangeArrowheads="1"/>
          </p:cNvSpPr>
          <p:nvPr/>
        </p:nvSpPr>
        <p:spPr bwMode="auto">
          <a:xfrm>
            <a:off x="2124075" y="981075"/>
            <a:ext cx="4824413" cy="1798638"/>
          </a:xfrm>
          <a:prstGeom prst="rect">
            <a:avLst/>
          </a:prstGeom>
          <a:solidFill>
            <a:srgbClr val="FFFF00"/>
          </a:solidFill>
          <a:ln w="9525" algn="ctr">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400">
              <a:latin typeface="+mj-lt"/>
            </a:endParaRPr>
          </a:p>
        </p:txBody>
      </p:sp>
      <p:sp>
        <p:nvSpPr>
          <p:cNvPr id="92164" name="Text Box 4">
            <a:extLst>
              <a:ext uri="{FF2B5EF4-FFF2-40B4-BE49-F238E27FC236}">
                <a16:creationId xmlns:a16="http://schemas.microsoft.com/office/drawing/2014/main" id="{C55AC48E-E721-411F-9C8C-90CF1617813A}"/>
              </a:ext>
            </a:extLst>
          </p:cNvPr>
          <p:cNvSpPr txBox="1">
            <a:spLocks noChangeArrowheads="1"/>
          </p:cNvSpPr>
          <p:nvPr/>
        </p:nvSpPr>
        <p:spPr bwMode="auto">
          <a:xfrm>
            <a:off x="468313" y="461963"/>
            <a:ext cx="8135937" cy="41560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400" dirty="0">
                <a:latin typeface="+mj-lt"/>
              </a:rPr>
              <a:t>Generalizzando, per n moli (vedi Avogadro), si ha:</a:t>
            </a:r>
          </a:p>
          <a:p>
            <a:pPr algn="ctr" eaLnBrk="1" hangingPunct="1">
              <a:spcBef>
                <a:spcPct val="0"/>
              </a:spcBef>
              <a:buFontTx/>
              <a:buNone/>
              <a:defRPr/>
            </a:pPr>
            <a:r>
              <a:rPr lang="it-IT" altLang="it-IT" sz="2400" dirty="0">
                <a:latin typeface="+mj-lt"/>
              </a:rPr>
              <a:t> </a:t>
            </a:r>
          </a:p>
          <a:p>
            <a:pPr algn="ctr" eaLnBrk="1" hangingPunct="1">
              <a:spcBef>
                <a:spcPct val="0"/>
              </a:spcBef>
              <a:buFontTx/>
              <a:buNone/>
              <a:defRPr/>
            </a:pPr>
            <a:r>
              <a:rPr lang="it-IT" altLang="it-IT" sz="2400" dirty="0">
                <a:latin typeface="+mj-lt"/>
              </a:rPr>
              <a:t>PV = n RT</a:t>
            </a:r>
          </a:p>
          <a:p>
            <a:pPr algn="ctr" eaLnBrk="1" hangingPunct="1">
              <a:spcBef>
                <a:spcPct val="0"/>
              </a:spcBef>
              <a:buFontTx/>
              <a:buNone/>
              <a:defRPr/>
            </a:pPr>
            <a:r>
              <a:rPr lang="it-IT" altLang="it-IT" sz="2400" dirty="0">
                <a:latin typeface="+mj-lt"/>
              </a:rPr>
              <a:t> </a:t>
            </a:r>
          </a:p>
          <a:p>
            <a:pPr algn="ctr" eaLnBrk="1" hangingPunct="1">
              <a:spcBef>
                <a:spcPct val="0"/>
              </a:spcBef>
              <a:buFontTx/>
              <a:buNone/>
              <a:defRPr/>
            </a:pPr>
            <a:r>
              <a:rPr lang="it-IT" altLang="it-IT" sz="2400" dirty="0">
                <a:latin typeface="+mj-lt"/>
              </a:rPr>
              <a:t>EQUAZIONE DEI GAS IDEALI </a:t>
            </a:r>
          </a:p>
          <a:p>
            <a:pPr algn="ctr" eaLnBrk="1" hangingPunct="1">
              <a:spcBef>
                <a:spcPct val="0"/>
              </a:spcBef>
              <a:buFontTx/>
              <a:buNone/>
              <a:defRPr/>
            </a:pPr>
            <a:r>
              <a:rPr lang="it-IT" altLang="it-IT" sz="2400" dirty="0">
                <a:latin typeface="+mj-lt"/>
              </a:rPr>
              <a:t>O LEGGE DEI GAS PERFETTI</a:t>
            </a:r>
          </a:p>
          <a:p>
            <a:pPr algn="ctr" eaLnBrk="1" hangingPunct="1">
              <a:spcBef>
                <a:spcPct val="0"/>
              </a:spcBef>
              <a:buFontTx/>
              <a:buNone/>
              <a:defRPr/>
            </a:pPr>
            <a:r>
              <a:rPr lang="it-IT" altLang="it-IT" sz="2400" dirty="0">
                <a:latin typeface="+mj-lt"/>
              </a:rPr>
              <a:t> </a:t>
            </a:r>
          </a:p>
          <a:p>
            <a:pPr algn="ctr" eaLnBrk="1" hangingPunct="1">
              <a:spcBef>
                <a:spcPct val="0"/>
              </a:spcBef>
              <a:buFontTx/>
              <a:buNone/>
              <a:defRPr/>
            </a:pPr>
            <a:endParaRPr lang="it-IT" altLang="it-IT" sz="2400" dirty="0">
              <a:latin typeface="+mj-lt"/>
            </a:endParaRPr>
          </a:p>
          <a:p>
            <a:pPr algn="ctr" eaLnBrk="1" hangingPunct="1">
              <a:spcBef>
                <a:spcPct val="0"/>
              </a:spcBef>
              <a:buFontTx/>
              <a:buNone/>
              <a:defRPr/>
            </a:pPr>
            <a:r>
              <a:rPr lang="it-IT" altLang="it-IT" sz="2400" dirty="0">
                <a:latin typeface="+mj-lt"/>
              </a:rPr>
              <a:t>contiene le leggi empiriche di Boyle e di Charles e l’ipotesi di Avogadro.</a:t>
            </a:r>
          </a:p>
          <a:p>
            <a:pPr algn="ctr" eaLnBrk="1" hangingPunct="1">
              <a:spcBef>
                <a:spcPct val="0"/>
              </a:spcBef>
              <a:buFontTx/>
              <a:buNone/>
              <a:defRPr/>
            </a:pPr>
            <a:endParaRPr lang="it-IT" altLang="it-IT" sz="2400" dirty="0">
              <a:latin typeface="+mj-lt"/>
            </a:endParaRPr>
          </a:p>
        </p:txBody>
      </p:sp>
      <p:sp>
        <p:nvSpPr>
          <p:cNvPr id="92165" name="Text Box 7">
            <a:extLst>
              <a:ext uri="{FF2B5EF4-FFF2-40B4-BE49-F238E27FC236}">
                <a16:creationId xmlns:a16="http://schemas.microsoft.com/office/drawing/2014/main" id="{7A9BA5C7-9730-4F03-9268-64CEF5A189DE}"/>
              </a:ext>
            </a:extLst>
          </p:cNvPr>
          <p:cNvSpPr txBox="1">
            <a:spLocks noChangeArrowheads="1"/>
          </p:cNvSpPr>
          <p:nvPr/>
        </p:nvSpPr>
        <p:spPr bwMode="auto">
          <a:xfrm>
            <a:off x="677863" y="4443413"/>
            <a:ext cx="7704137" cy="16621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400" dirty="0">
                <a:latin typeface="+mj-lt"/>
              </a:rPr>
              <a:t>Deviazione dal comportamento del gas ideale</a:t>
            </a:r>
          </a:p>
          <a:p>
            <a:pPr algn="just" eaLnBrk="1" hangingPunct="1">
              <a:lnSpc>
                <a:spcPct val="125000"/>
              </a:lnSpc>
              <a:spcBef>
                <a:spcPct val="0"/>
              </a:spcBef>
              <a:spcAft>
                <a:spcPct val="25000"/>
              </a:spcAft>
              <a:defRPr/>
            </a:pPr>
            <a:r>
              <a:rPr lang="it-IT" altLang="it-IT" sz="2400" dirty="0">
                <a:latin typeface="+mj-lt"/>
              </a:rPr>
              <a:t> deviazioni in ampi intervalli di temperatura</a:t>
            </a:r>
          </a:p>
          <a:p>
            <a:pPr algn="just" eaLnBrk="1" hangingPunct="1">
              <a:lnSpc>
                <a:spcPct val="125000"/>
              </a:lnSpc>
              <a:spcBef>
                <a:spcPct val="0"/>
              </a:spcBef>
              <a:spcAft>
                <a:spcPct val="25000"/>
              </a:spcAft>
              <a:buFontTx/>
              <a:buNone/>
              <a:defRPr/>
            </a:pPr>
            <a:r>
              <a:rPr lang="it-IT" altLang="it-IT" sz="2400" dirty="0">
                <a:latin typeface="+mj-lt"/>
              </a:rPr>
              <a:t>Gas ideale </a:t>
            </a:r>
            <a:r>
              <a:rPr lang="it-IT" altLang="it-IT" sz="2400" dirty="0">
                <a:latin typeface="+mj-lt"/>
                <a:sym typeface="Symbol" panose="05050102010706020507" pitchFamily="18" charset="2"/>
              </a:rPr>
              <a:t></a:t>
            </a:r>
            <a:r>
              <a:rPr lang="it-IT" altLang="it-IT" sz="2400" dirty="0">
                <a:latin typeface="+mj-lt"/>
              </a:rPr>
              <a:t> </a:t>
            </a:r>
            <a:r>
              <a:rPr lang="it-IT" altLang="it-IT" sz="2400" u="sng" dirty="0">
                <a:latin typeface="+mj-lt"/>
              </a:rPr>
              <a:t>modello</a:t>
            </a:r>
            <a:endParaRPr lang="it-IT" altLang="it-IT" sz="2400" dirty="0">
              <a:latin typeface="+mj-lt"/>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olo 1">
            <a:extLst>
              <a:ext uri="{FF2B5EF4-FFF2-40B4-BE49-F238E27FC236}">
                <a16:creationId xmlns:a16="http://schemas.microsoft.com/office/drawing/2014/main" id="{3B32528C-F92D-4590-A212-E0C0E53006BF}"/>
              </a:ext>
            </a:extLst>
          </p:cNvPr>
          <p:cNvSpPr>
            <a:spLocks noGrp="1" noChangeArrowheads="1"/>
          </p:cNvSpPr>
          <p:nvPr>
            <p:ph type="title"/>
          </p:nvPr>
        </p:nvSpPr>
        <p:spPr>
          <a:xfrm>
            <a:off x="330200" y="-14288"/>
            <a:ext cx="8229600" cy="1143001"/>
          </a:xfrm>
        </p:spPr>
        <p:txBody>
          <a:bodyPr/>
          <a:lstStyle/>
          <a:p>
            <a:r>
              <a:rPr lang="it-IT" altLang="it-IT">
                <a:solidFill>
                  <a:schemeClr val="tx1"/>
                </a:solidFill>
              </a:rPr>
              <a:t>I gas</a:t>
            </a:r>
          </a:p>
        </p:txBody>
      </p:sp>
      <p:sp>
        <p:nvSpPr>
          <p:cNvPr id="3" name="Segnaposto contenuto 2">
            <a:extLst>
              <a:ext uri="{FF2B5EF4-FFF2-40B4-BE49-F238E27FC236}">
                <a16:creationId xmlns:a16="http://schemas.microsoft.com/office/drawing/2014/main" id="{1583AD3B-1A26-4D52-B8D1-40245F0445FE}"/>
              </a:ext>
            </a:extLst>
          </p:cNvPr>
          <p:cNvSpPr>
            <a:spLocks noGrp="1"/>
          </p:cNvSpPr>
          <p:nvPr>
            <p:ph idx="1"/>
          </p:nvPr>
        </p:nvSpPr>
        <p:spPr>
          <a:xfrm>
            <a:off x="334963" y="673100"/>
            <a:ext cx="8229600" cy="4525963"/>
          </a:xfrm>
        </p:spPr>
        <p:txBody>
          <a:bodyPr/>
          <a:lstStyle/>
          <a:p>
            <a:pPr>
              <a:defRPr/>
            </a:pPr>
            <a:r>
              <a:rPr lang="it-IT" dirty="0">
                <a:solidFill>
                  <a:schemeClr val="bg1">
                    <a:lumMod val="50000"/>
                  </a:schemeClr>
                </a:solidFill>
              </a:rPr>
              <a:t>Generalità</a:t>
            </a:r>
          </a:p>
          <a:p>
            <a:pPr>
              <a:defRPr/>
            </a:pPr>
            <a:r>
              <a:rPr lang="it-IT" dirty="0">
                <a:solidFill>
                  <a:schemeClr val="bg1">
                    <a:lumMod val="50000"/>
                  </a:schemeClr>
                </a:solidFill>
              </a:rPr>
              <a:t>Principio di Avogadro</a:t>
            </a:r>
          </a:p>
          <a:p>
            <a:pPr>
              <a:defRPr/>
            </a:pPr>
            <a:r>
              <a:rPr lang="it-IT" dirty="0">
                <a:solidFill>
                  <a:schemeClr val="bg1">
                    <a:lumMod val="50000"/>
                  </a:schemeClr>
                </a:solidFill>
              </a:rPr>
              <a:t>Legge di Boyle</a:t>
            </a:r>
          </a:p>
          <a:p>
            <a:pPr>
              <a:defRPr/>
            </a:pPr>
            <a:r>
              <a:rPr lang="it-IT" dirty="0">
                <a:solidFill>
                  <a:schemeClr val="bg1">
                    <a:lumMod val="50000"/>
                  </a:schemeClr>
                </a:solidFill>
              </a:rPr>
              <a:t>Legge di Charles (o Gay-</a:t>
            </a:r>
            <a:r>
              <a:rPr lang="it-IT" dirty="0" err="1">
                <a:solidFill>
                  <a:schemeClr val="bg1">
                    <a:lumMod val="50000"/>
                  </a:schemeClr>
                </a:solidFill>
              </a:rPr>
              <a:t>Lussac</a:t>
            </a:r>
            <a:r>
              <a:rPr lang="it-IT" dirty="0">
                <a:solidFill>
                  <a:schemeClr val="bg1">
                    <a:lumMod val="50000"/>
                  </a:schemeClr>
                </a:solidFill>
              </a:rPr>
              <a:t>)</a:t>
            </a:r>
          </a:p>
          <a:p>
            <a:pPr>
              <a:defRPr/>
            </a:pPr>
            <a:r>
              <a:rPr lang="it-IT" dirty="0">
                <a:solidFill>
                  <a:schemeClr val="bg1">
                    <a:lumMod val="50000"/>
                  </a:schemeClr>
                </a:solidFill>
              </a:rPr>
              <a:t>Legge dei gas ideali</a:t>
            </a:r>
          </a:p>
          <a:p>
            <a:pPr lvl="1">
              <a:defRPr/>
            </a:pPr>
            <a:r>
              <a:rPr lang="it-IT" dirty="0"/>
              <a:t>Costante dei gas</a:t>
            </a:r>
          </a:p>
          <a:p>
            <a:pPr>
              <a:defRPr/>
            </a:pPr>
            <a:r>
              <a:rPr lang="it-IT" dirty="0">
                <a:solidFill>
                  <a:schemeClr val="bg1">
                    <a:lumMod val="50000"/>
                  </a:schemeClr>
                </a:solidFill>
              </a:rPr>
              <a:t>Miscele di gas (Dalton)</a:t>
            </a:r>
          </a:p>
          <a:p>
            <a:pPr>
              <a:defRPr/>
            </a:pPr>
            <a:r>
              <a:rPr lang="it-IT" dirty="0">
                <a:solidFill>
                  <a:schemeClr val="bg1">
                    <a:lumMod val="50000"/>
                  </a:schemeClr>
                </a:solidFill>
              </a:rPr>
              <a:t>Teoria cinetica dei gas</a:t>
            </a:r>
          </a:p>
          <a:p>
            <a:pPr lvl="1">
              <a:defRPr/>
            </a:pPr>
            <a:r>
              <a:rPr lang="it-IT" dirty="0">
                <a:solidFill>
                  <a:schemeClr val="bg1">
                    <a:lumMod val="50000"/>
                  </a:schemeClr>
                </a:solidFill>
              </a:rPr>
              <a:t>Velocità di una molecola e cost. di Boltzmann</a:t>
            </a:r>
          </a:p>
          <a:p>
            <a:pPr lvl="1">
              <a:defRPr/>
            </a:pPr>
            <a:r>
              <a:rPr lang="it-IT" dirty="0">
                <a:solidFill>
                  <a:schemeClr val="bg1">
                    <a:lumMod val="50000"/>
                  </a:schemeClr>
                </a:solidFill>
              </a:rPr>
              <a:t>Distribuzione di Maxwell</a:t>
            </a:r>
          </a:p>
          <a:p>
            <a:pPr>
              <a:defRPr/>
            </a:pPr>
            <a:r>
              <a:rPr lang="it-IT" dirty="0">
                <a:solidFill>
                  <a:schemeClr val="bg1">
                    <a:lumMod val="50000"/>
                  </a:schemeClr>
                </a:solidFill>
              </a:rPr>
              <a:t>Gas reali </a:t>
            </a:r>
          </a:p>
          <a:p>
            <a:pPr>
              <a:defRPr/>
            </a:pPr>
            <a:endParaRPr lang="it-IT" dirty="0"/>
          </a:p>
        </p:txBody>
      </p:sp>
      <p:sp>
        <p:nvSpPr>
          <p:cNvPr id="98308" name="Segnaposto numero diapositiva 3">
            <a:extLst>
              <a:ext uri="{FF2B5EF4-FFF2-40B4-BE49-F238E27FC236}">
                <a16:creationId xmlns:a16="http://schemas.microsoft.com/office/drawing/2014/main" id="{933E7469-D627-4D7F-9CA3-C674E36C74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C5177A-519E-4D91-ABE1-158FEAE33748}" type="slidenum">
              <a:rPr lang="it-IT" altLang="it-IT" sz="1400" smtClean="0"/>
              <a:pPr>
                <a:spcBef>
                  <a:spcPct val="0"/>
                </a:spcBef>
                <a:buFontTx/>
                <a:buNone/>
              </a:pPr>
              <a:t>84</a:t>
            </a:fld>
            <a:endParaRPr lang="it-IT" altLang="it-IT" sz="14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egnaposto numero diapositiva 3">
            <a:extLst>
              <a:ext uri="{FF2B5EF4-FFF2-40B4-BE49-F238E27FC236}">
                <a16:creationId xmlns:a16="http://schemas.microsoft.com/office/drawing/2014/main" id="{EA3533B2-1999-49AD-8B29-EEF0FD5EAE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219CCA-3DE3-4213-A458-BA9F48F7655A}" type="slidenum">
              <a:rPr lang="it-IT" altLang="it-IT" sz="2400" smtClean="0"/>
              <a:pPr>
                <a:spcBef>
                  <a:spcPct val="0"/>
                </a:spcBef>
                <a:buFontTx/>
                <a:buNone/>
              </a:pPr>
              <a:t>85</a:t>
            </a:fld>
            <a:endParaRPr lang="it-IT" altLang="it-IT" sz="2400"/>
          </a:p>
        </p:txBody>
      </p:sp>
      <p:sp>
        <p:nvSpPr>
          <p:cNvPr id="93187" name="Rectangle 2">
            <a:extLst>
              <a:ext uri="{FF2B5EF4-FFF2-40B4-BE49-F238E27FC236}">
                <a16:creationId xmlns:a16="http://schemas.microsoft.com/office/drawing/2014/main" id="{3B71DE51-4E5F-4E88-9335-1EA67AD279CF}"/>
              </a:ext>
            </a:extLst>
          </p:cNvPr>
          <p:cNvSpPr>
            <a:spLocks noChangeArrowheads="1"/>
          </p:cNvSpPr>
          <p:nvPr/>
        </p:nvSpPr>
        <p:spPr bwMode="auto">
          <a:xfrm>
            <a:off x="4479925" y="3009900"/>
            <a:ext cx="184150" cy="460375"/>
          </a:xfrm>
          <a:prstGeom prst="rect">
            <a:avLst/>
          </a:prstGeom>
          <a:noFill/>
          <a:ln>
            <a:noFill/>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400">
              <a:latin typeface="+mj-lt"/>
            </a:endParaRPr>
          </a:p>
        </p:txBody>
      </p:sp>
      <p:graphicFrame>
        <p:nvGraphicFramePr>
          <p:cNvPr id="99332" name="Object 0">
            <a:extLst>
              <a:ext uri="{FF2B5EF4-FFF2-40B4-BE49-F238E27FC236}">
                <a16:creationId xmlns:a16="http://schemas.microsoft.com/office/drawing/2014/main" id="{91150524-6668-4289-9365-C354F82E6024}"/>
              </a:ext>
            </a:extLst>
          </p:cNvPr>
          <p:cNvGraphicFramePr>
            <a:graphicFrameLocks noChangeAspect="1"/>
          </p:cNvGraphicFramePr>
          <p:nvPr/>
        </p:nvGraphicFramePr>
        <p:xfrm>
          <a:off x="631825" y="1916113"/>
          <a:ext cx="7612063" cy="1016000"/>
        </p:xfrm>
        <a:graphic>
          <a:graphicData uri="http://schemas.openxmlformats.org/presentationml/2006/ole">
            <mc:AlternateContent xmlns:mc="http://schemas.openxmlformats.org/markup-compatibility/2006">
              <mc:Choice xmlns:v="urn:schemas-microsoft-com:vml" Requires="v">
                <p:oleObj name="Equation" r:id="rId2" imgW="2819400" imgH="431800" progId="Equation.3">
                  <p:embed/>
                </p:oleObj>
              </mc:Choice>
              <mc:Fallback>
                <p:oleObj name="Equation" r:id="rId2" imgW="2819400" imgH="431800" progId="Equation.3">
                  <p:embed/>
                  <p:pic>
                    <p:nvPicPr>
                      <p:cNvPr id="0"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916113"/>
                        <a:ext cx="7612063" cy="10160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9" name="Text Box 6">
            <a:extLst>
              <a:ext uri="{FF2B5EF4-FFF2-40B4-BE49-F238E27FC236}">
                <a16:creationId xmlns:a16="http://schemas.microsoft.com/office/drawing/2014/main" id="{26CF786A-F430-4A8D-84A5-94A2763D6633}"/>
              </a:ext>
            </a:extLst>
          </p:cNvPr>
          <p:cNvSpPr txBox="1">
            <a:spLocks noChangeArrowheads="1"/>
          </p:cNvSpPr>
          <p:nvPr/>
        </p:nvSpPr>
        <p:spPr bwMode="auto">
          <a:xfrm>
            <a:off x="468313" y="3452813"/>
            <a:ext cx="8167687" cy="23082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it-IT" altLang="it-IT" sz="2400">
                <a:latin typeface="+mj-lt"/>
              </a:rPr>
              <a:t>Compiendo le opportune conversioni, si trova che R può essere espresso come:</a:t>
            </a:r>
          </a:p>
          <a:p>
            <a:pPr eaLnBrk="1" hangingPunct="1">
              <a:spcBef>
                <a:spcPct val="0"/>
              </a:spcBef>
              <a:buFontTx/>
              <a:buNone/>
              <a:defRPr/>
            </a:pPr>
            <a:endParaRPr lang="it-IT" altLang="it-IT" sz="2400">
              <a:latin typeface="+mj-lt"/>
            </a:endParaRPr>
          </a:p>
          <a:p>
            <a:pPr eaLnBrk="1" hangingPunct="1">
              <a:spcBef>
                <a:spcPct val="0"/>
              </a:spcBef>
              <a:buFontTx/>
              <a:buNone/>
              <a:defRPr/>
            </a:pPr>
            <a:r>
              <a:rPr lang="it-IT" altLang="it-IT" sz="2400">
                <a:latin typeface="+mj-lt"/>
              </a:rPr>
              <a:t>R = 8,314∙10</a:t>
            </a:r>
            <a:r>
              <a:rPr lang="it-IT" altLang="it-IT" sz="2400" baseline="30000">
                <a:latin typeface="+mj-lt"/>
              </a:rPr>
              <a:t>7</a:t>
            </a:r>
            <a:r>
              <a:rPr lang="it-IT" altLang="it-IT" sz="2400">
                <a:latin typeface="+mj-lt"/>
              </a:rPr>
              <a:t> 	erg/mol∙K</a:t>
            </a:r>
          </a:p>
          <a:p>
            <a:pPr eaLnBrk="1" hangingPunct="1">
              <a:spcBef>
                <a:spcPct val="0"/>
              </a:spcBef>
              <a:buFontTx/>
              <a:buNone/>
              <a:defRPr/>
            </a:pPr>
            <a:r>
              <a:rPr lang="it-IT" altLang="it-IT" sz="2400">
                <a:latin typeface="+mj-lt"/>
              </a:rPr>
              <a:t>R = 8,314 		J/mol∙K</a:t>
            </a:r>
          </a:p>
          <a:p>
            <a:pPr eaLnBrk="1" hangingPunct="1">
              <a:spcBef>
                <a:spcPct val="0"/>
              </a:spcBef>
              <a:buFontTx/>
              <a:buNone/>
              <a:defRPr/>
            </a:pPr>
            <a:r>
              <a:rPr lang="it-IT" altLang="it-IT" sz="2400">
                <a:latin typeface="+mj-lt"/>
              </a:rPr>
              <a:t>R = 1,987 		cal/mol∙K</a:t>
            </a:r>
          </a:p>
        </p:txBody>
      </p:sp>
      <p:sp>
        <p:nvSpPr>
          <p:cNvPr id="93190" name="Text Box 8">
            <a:extLst>
              <a:ext uri="{FF2B5EF4-FFF2-40B4-BE49-F238E27FC236}">
                <a16:creationId xmlns:a16="http://schemas.microsoft.com/office/drawing/2014/main" id="{C13ECF66-4E65-4E1F-B992-D20F40AB4CFD}"/>
              </a:ext>
            </a:extLst>
          </p:cNvPr>
          <p:cNvSpPr txBox="1">
            <a:spLocks noChangeArrowheads="1"/>
          </p:cNvSpPr>
          <p:nvPr/>
        </p:nvSpPr>
        <p:spPr bwMode="auto">
          <a:xfrm>
            <a:off x="468313" y="5805488"/>
            <a:ext cx="8443912" cy="4619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it-IT" altLang="it-IT" sz="2400">
                <a:latin typeface="+mj-lt"/>
                <a:cs typeface="Times New Roman" panose="02020603050405020304" pitchFamily="18" charset="0"/>
              </a:rPr>
              <a:t>Il termine PV ha le dimensioni dell’energia!</a:t>
            </a:r>
          </a:p>
        </p:txBody>
      </p:sp>
      <p:sp>
        <p:nvSpPr>
          <p:cNvPr id="93191" name="Rectangle 9">
            <a:extLst>
              <a:ext uri="{FF2B5EF4-FFF2-40B4-BE49-F238E27FC236}">
                <a16:creationId xmlns:a16="http://schemas.microsoft.com/office/drawing/2014/main" id="{9A406AC7-0049-44C9-BDA9-AF3177D864E9}"/>
              </a:ext>
            </a:extLst>
          </p:cNvPr>
          <p:cNvSpPr>
            <a:spLocks noChangeArrowheads="1"/>
          </p:cNvSpPr>
          <p:nvPr/>
        </p:nvSpPr>
        <p:spPr bwMode="auto">
          <a:xfrm>
            <a:off x="539750" y="476250"/>
            <a:ext cx="7612063" cy="17541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400">
                <a:latin typeface="+mj-lt"/>
              </a:rPr>
              <a:t>R = P</a:t>
            </a:r>
            <a:r>
              <a:rPr lang="it-IT" altLang="it-IT" sz="2400" baseline="-25000">
                <a:latin typeface="+mj-lt"/>
              </a:rPr>
              <a:t>0</a:t>
            </a:r>
            <a:r>
              <a:rPr lang="it-IT" altLang="it-IT" sz="2400">
                <a:latin typeface="+mj-lt"/>
              </a:rPr>
              <a:t>V</a:t>
            </a:r>
            <a:r>
              <a:rPr lang="it-IT" altLang="it-IT" sz="2400" baseline="-25000">
                <a:latin typeface="+mj-lt"/>
              </a:rPr>
              <a:t>0</a:t>
            </a:r>
            <a:r>
              <a:rPr lang="it-IT" altLang="it-IT" sz="2400">
                <a:latin typeface="+mj-lt"/>
              </a:rPr>
              <a:t> / T</a:t>
            </a:r>
            <a:r>
              <a:rPr lang="it-IT" altLang="it-IT" sz="2400" baseline="-25000">
                <a:latin typeface="+mj-lt"/>
              </a:rPr>
              <a:t>0</a:t>
            </a:r>
            <a:r>
              <a:rPr lang="it-IT" altLang="it-IT" sz="2400">
                <a:latin typeface="+mj-lt"/>
              </a:rPr>
              <a:t> costante universale</a:t>
            </a:r>
          </a:p>
          <a:p>
            <a:pPr algn="ctr" eaLnBrk="1" hangingPunct="1">
              <a:spcBef>
                <a:spcPct val="0"/>
              </a:spcBef>
              <a:buFontTx/>
              <a:buNone/>
              <a:defRPr/>
            </a:pPr>
            <a:endParaRPr lang="it-IT" altLang="it-IT" sz="2400">
              <a:latin typeface="+mj-lt"/>
            </a:endParaRPr>
          </a:p>
          <a:p>
            <a:pPr algn="ctr" eaLnBrk="1" hangingPunct="1">
              <a:spcBef>
                <a:spcPct val="0"/>
              </a:spcBef>
              <a:buFontTx/>
              <a:buNone/>
              <a:defRPr/>
            </a:pPr>
            <a:r>
              <a:rPr lang="it-IT" altLang="it-IT" sz="2400">
                <a:latin typeface="+mj-lt"/>
              </a:rPr>
              <a:t>costante di proporzionalità tra gradi assoluti ed energia </a:t>
            </a:r>
          </a:p>
          <a:p>
            <a:pPr eaLnBrk="1" hangingPunct="1">
              <a:lnSpc>
                <a:spcPct val="150000"/>
              </a:lnSpc>
              <a:spcBef>
                <a:spcPct val="0"/>
              </a:spcBef>
              <a:buFontTx/>
              <a:buNone/>
              <a:defRPr/>
            </a:pPr>
            <a:endParaRPr lang="it-IT" altLang="it-IT" sz="2400">
              <a:latin typeface="+mj-lt"/>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olo 1">
            <a:extLst>
              <a:ext uri="{FF2B5EF4-FFF2-40B4-BE49-F238E27FC236}">
                <a16:creationId xmlns:a16="http://schemas.microsoft.com/office/drawing/2014/main" id="{7F098D12-6530-42F9-A320-9E45110DD765}"/>
              </a:ext>
            </a:extLst>
          </p:cNvPr>
          <p:cNvSpPr>
            <a:spLocks noGrp="1" noChangeArrowheads="1"/>
          </p:cNvSpPr>
          <p:nvPr>
            <p:ph type="title"/>
          </p:nvPr>
        </p:nvSpPr>
        <p:spPr>
          <a:xfrm>
            <a:off x="330200" y="-14288"/>
            <a:ext cx="8229600" cy="1143001"/>
          </a:xfrm>
        </p:spPr>
        <p:txBody>
          <a:bodyPr/>
          <a:lstStyle/>
          <a:p>
            <a:r>
              <a:rPr lang="it-IT" altLang="it-IT">
                <a:solidFill>
                  <a:schemeClr val="tx1"/>
                </a:solidFill>
              </a:rPr>
              <a:t>I gas</a:t>
            </a:r>
          </a:p>
        </p:txBody>
      </p:sp>
      <p:sp>
        <p:nvSpPr>
          <p:cNvPr id="3" name="Segnaposto contenuto 2">
            <a:extLst>
              <a:ext uri="{FF2B5EF4-FFF2-40B4-BE49-F238E27FC236}">
                <a16:creationId xmlns:a16="http://schemas.microsoft.com/office/drawing/2014/main" id="{F3B6F517-7AE1-45CF-B131-BCDD2BB7DC08}"/>
              </a:ext>
            </a:extLst>
          </p:cNvPr>
          <p:cNvSpPr>
            <a:spLocks noGrp="1"/>
          </p:cNvSpPr>
          <p:nvPr>
            <p:ph idx="1"/>
          </p:nvPr>
        </p:nvSpPr>
        <p:spPr>
          <a:xfrm>
            <a:off x="334963" y="673100"/>
            <a:ext cx="8229600" cy="4525963"/>
          </a:xfrm>
        </p:spPr>
        <p:txBody>
          <a:bodyPr/>
          <a:lstStyle/>
          <a:p>
            <a:pPr>
              <a:defRPr/>
            </a:pPr>
            <a:r>
              <a:rPr lang="it-IT" dirty="0">
                <a:solidFill>
                  <a:schemeClr val="bg1">
                    <a:lumMod val="50000"/>
                  </a:schemeClr>
                </a:solidFill>
              </a:rPr>
              <a:t>Generalità</a:t>
            </a:r>
          </a:p>
          <a:p>
            <a:pPr>
              <a:defRPr/>
            </a:pPr>
            <a:r>
              <a:rPr lang="it-IT" dirty="0">
                <a:solidFill>
                  <a:schemeClr val="bg1">
                    <a:lumMod val="50000"/>
                  </a:schemeClr>
                </a:solidFill>
              </a:rPr>
              <a:t>Principio di Avogadro</a:t>
            </a:r>
          </a:p>
          <a:p>
            <a:pPr>
              <a:defRPr/>
            </a:pPr>
            <a:r>
              <a:rPr lang="it-IT" dirty="0">
                <a:solidFill>
                  <a:schemeClr val="bg1">
                    <a:lumMod val="50000"/>
                  </a:schemeClr>
                </a:solidFill>
              </a:rPr>
              <a:t>Legge di Boyle</a:t>
            </a:r>
          </a:p>
          <a:p>
            <a:pPr>
              <a:defRPr/>
            </a:pPr>
            <a:r>
              <a:rPr lang="it-IT" dirty="0">
                <a:solidFill>
                  <a:schemeClr val="bg1">
                    <a:lumMod val="50000"/>
                  </a:schemeClr>
                </a:solidFill>
              </a:rPr>
              <a:t>Legge di Charles (o Gay-</a:t>
            </a:r>
            <a:r>
              <a:rPr lang="it-IT" dirty="0" err="1">
                <a:solidFill>
                  <a:schemeClr val="bg1">
                    <a:lumMod val="50000"/>
                  </a:schemeClr>
                </a:solidFill>
              </a:rPr>
              <a:t>Lussac</a:t>
            </a:r>
            <a:r>
              <a:rPr lang="it-IT" dirty="0">
                <a:solidFill>
                  <a:schemeClr val="bg1">
                    <a:lumMod val="50000"/>
                  </a:schemeClr>
                </a:solidFill>
              </a:rPr>
              <a:t>)</a:t>
            </a:r>
          </a:p>
          <a:p>
            <a:pPr>
              <a:defRPr/>
            </a:pPr>
            <a:r>
              <a:rPr lang="it-IT" dirty="0">
                <a:solidFill>
                  <a:schemeClr val="bg1">
                    <a:lumMod val="50000"/>
                  </a:schemeClr>
                </a:solidFill>
              </a:rPr>
              <a:t>Legge dei gas ideali</a:t>
            </a:r>
          </a:p>
          <a:p>
            <a:pPr lvl="1">
              <a:defRPr/>
            </a:pPr>
            <a:r>
              <a:rPr lang="it-IT" dirty="0">
                <a:solidFill>
                  <a:schemeClr val="bg1">
                    <a:lumMod val="50000"/>
                  </a:schemeClr>
                </a:solidFill>
              </a:rPr>
              <a:t>Costante dei gas</a:t>
            </a:r>
          </a:p>
          <a:p>
            <a:pPr>
              <a:defRPr/>
            </a:pPr>
            <a:r>
              <a:rPr lang="it-IT" dirty="0"/>
              <a:t>Miscele di gas (Dalton)</a:t>
            </a:r>
          </a:p>
          <a:p>
            <a:pPr>
              <a:defRPr/>
            </a:pPr>
            <a:r>
              <a:rPr lang="it-IT" dirty="0">
                <a:solidFill>
                  <a:schemeClr val="bg1">
                    <a:lumMod val="50000"/>
                  </a:schemeClr>
                </a:solidFill>
              </a:rPr>
              <a:t>Teoria cinetica dei gas</a:t>
            </a:r>
          </a:p>
          <a:p>
            <a:pPr lvl="1">
              <a:defRPr/>
            </a:pPr>
            <a:r>
              <a:rPr lang="it-IT" dirty="0">
                <a:solidFill>
                  <a:schemeClr val="bg1">
                    <a:lumMod val="50000"/>
                  </a:schemeClr>
                </a:solidFill>
              </a:rPr>
              <a:t>Velocità di una molecola e cost. di Boltzmann</a:t>
            </a:r>
          </a:p>
          <a:p>
            <a:pPr lvl="1">
              <a:defRPr/>
            </a:pPr>
            <a:r>
              <a:rPr lang="it-IT" dirty="0">
                <a:solidFill>
                  <a:schemeClr val="bg1">
                    <a:lumMod val="50000"/>
                  </a:schemeClr>
                </a:solidFill>
              </a:rPr>
              <a:t>Distribuzione di Maxwell</a:t>
            </a:r>
          </a:p>
          <a:p>
            <a:pPr>
              <a:defRPr/>
            </a:pPr>
            <a:r>
              <a:rPr lang="it-IT" dirty="0">
                <a:solidFill>
                  <a:schemeClr val="bg1">
                    <a:lumMod val="50000"/>
                  </a:schemeClr>
                </a:solidFill>
              </a:rPr>
              <a:t>Gas reali </a:t>
            </a:r>
          </a:p>
          <a:p>
            <a:pPr>
              <a:defRPr/>
            </a:pPr>
            <a:endParaRPr lang="it-IT" dirty="0"/>
          </a:p>
        </p:txBody>
      </p:sp>
      <p:sp>
        <p:nvSpPr>
          <p:cNvPr id="100356" name="Segnaposto numero diapositiva 3">
            <a:extLst>
              <a:ext uri="{FF2B5EF4-FFF2-40B4-BE49-F238E27FC236}">
                <a16:creationId xmlns:a16="http://schemas.microsoft.com/office/drawing/2014/main" id="{EE31B05F-27A6-400D-89C4-59E846AC14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6EFCBF-1BC9-4B93-A579-4B3A8427E88A}" type="slidenum">
              <a:rPr lang="it-IT" altLang="it-IT" sz="1400" smtClean="0"/>
              <a:pPr>
                <a:spcBef>
                  <a:spcPct val="0"/>
                </a:spcBef>
                <a:buFontTx/>
                <a:buNone/>
              </a:pPr>
              <a:t>86</a:t>
            </a:fld>
            <a:endParaRPr lang="it-IT" altLang="it-IT" sz="14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Immagine 1">
            <a:extLst>
              <a:ext uri="{FF2B5EF4-FFF2-40B4-BE49-F238E27FC236}">
                <a16:creationId xmlns:a16="http://schemas.microsoft.com/office/drawing/2014/main" id="{AC332A01-79FB-470B-B6EB-E35F22761C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241300"/>
            <a:ext cx="681672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Box 2">
            <a:extLst>
              <a:ext uri="{FF2B5EF4-FFF2-40B4-BE49-F238E27FC236}">
                <a16:creationId xmlns:a16="http://schemas.microsoft.com/office/drawing/2014/main" id="{C8B5A66D-AD7D-4F04-B527-68CF83FA1AF5}"/>
              </a:ext>
            </a:extLst>
          </p:cNvPr>
          <p:cNvSpPr txBox="1">
            <a:spLocks noChangeArrowheads="1"/>
          </p:cNvSpPr>
          <p:nvPr/>
        </p:nvSpPr>
        <p:spPr bwMode="auto">
          <a:xfrm>
            <a:off x="179388" y="6510338"/>
            <a:ext cx="6753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 Atkins, J. De Paula, Elementi di Chimica Fisica, quarta edizione italiana, Zanichelli editore 2018</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numero diapositiva 3">
            <a:extLst>
              <a:ext uri="{FF2B5EF4-FFF2-40B4-BE49-F238E27FC236}">
                <a16:creationId xmlns:a16="http://schemas.microsoft.com/office/drawing/2014/main" id="{4731BC0F-C776-41FC-A286-72ECB27E61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40F50F-E36A-4703-9DF6-DA917EEE1207}" type="slidenum">
              <a:rPr lang="it-IT" altLang="it-IT" sz="2200" smtClean="0"/>
              <a:pPr>
                <a:spcBef>
                  <a:spcPct val="0"/>
                </a:spcBef>
                <a:buFontTx/>
                <a:buNone/>
              </a:pPr>
              <a:t>88</a:t>
            </a:fld>
            <a:endParaRPr lang="it-IT" altLang="it-IT" sz="2200"/>
          </a:p>
        </p:txBody>
      </p:sp>
      <p:sp>
        <p:nvSpPr>
          <p:cNvPr id="114691" name="Text Box 2">
            <a:extLst>
              <a:ext uri="{FF2B5EF4-FFF2-40B4-BE49-F238E27FC236}">
                <a16:creationId xmlns:a16="http://schemas.microsoft.com/office/drawing/2014/main" id="{F6C722A6-A441-4D2A-9228-E40842BD67F4}"/>
              </a:ext>
            </a:extLst>
          </p:cNvPr>
          <p:cNvSpPr txBox="1">
            <a:spLocks noChangeArrowheads="1"/>
          </p:cNvSpPr>
          <p:nvPr/>
        </p:nvSpPr>
        <p:spPr bwMode="auto">
          <a:xfrm>
            <a:off x="288925" y="44450"/>
            <a:ext cx="8585200" cy="28352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5000"/>
              </a:lnSpc>
              <a:spcBef>
                <a:spcPct val="0"/>
              </a:spcBef>
              <a:spcAft>
                <a:spcPct val="25000"/>
              </a:spcAft>
              <a:buFontTx/>
              <a:buNone/>
              <a:defRPr/>
            </a:pPr>
            <a:r>
              <a:rPr lang="it-IT" altLang="it-IT" sz="2200" u="sng" dirty="0">
                <a:solidFill>
                  <a:srgbClr val="FF0000"/>
                </a:solidFill>
                <a:latin typeface="+mj-lt"/>
                <a:cs typeface="Times New Roman" panose="02020603050405020304" pitchFamily="18" charset="0"/>
              </a:rPr>
              <a:t>MISCELE DI GAS</a:t>
            </a:r>
            <a:endParaRPr lang="it-IT" altLang="it-IT" sz="2200" dirty="0">
              <a:solidFill>
                <a:srgbClr val="FF0000"/>
              </a:solidFill>
              <a:latin typeface="+mj-lt"/>
              <a:cs typeface="Times New Roman" panose="02020603050405020304" pitchFamily="18" charset="0"/>
            </a:endParaRPr>
          </a:p>
          <a:p>
            <a:pPr algn="just" eaLnBrk="1" hangingPunct="1">
              <a:lnSpc>
                <a:spcPct val="125000"/>
              </a:lnSpc>
              <a:spcBef>
                <a:spcPct val="0"/>
              </a:spcBef>
              <a:spcAft>
                <a:spcPct val="25000"/>
              </a:spcAft>
              <a:buFontTx/>
              <a:buNone/>
              <a:defRPr/>
            </a:pPr>
            <a:r>
              <a:rPr lang="it-IT" altLang="it-IT" sz="2200" dirty="0">
                <a:latin typeface="+mj-lt"/>
                <a:cs typeface="Times New Roman" panose="02020603050405020304" pitchFamily="18" charset="0"/>
              </a:rPr>
              <a:t>Equazione dei gas perfetti</a:t>
            </a:r>
          </a:p>
          <a:p>
            <a:pPr algn="ctr" eaLnBrk="1" hangingPunct="1">
              <a:lnSpc>
                <a:spcPct val="125000"/>
              </a:lnSpc>
              <a:spcBef>
                <a:spcPct val="25000"/>
              </a:spcBef>
              <a:spcAft>
                <a:spcPct val="50000"/>
              </a:spcAft>
              <a:buFontTx/>
              <a:buNone/>
              <a:defRPr/>
            </a:pPr>
            <a:r>
              <a:rPr lang="it-IT" altLang="it-IT" sz="2200" dirty="0">
                <a:solidFill>
                  <a:srgbClr val="3366FF"/>
                </a:solidFill>
                <a:latin typeface="+mj-lt"/>
                <a:cs typeface="Times New Roman" panose="02020603050405020304" pitchFamily="18" charset="0"/>
              </a:rPr>
              <a:t>V = n RT/P</a:t>
            </a:r>
          </a:p>
          <a:p>
            <a:pPr algn="just" eaLnBrk="1" hangingPunct="1">
              <a:lnSpc>
                <a:spcPct val="125000"/>
              </a:lnSpc>
              <a:spcBef>
                <a:spcPct val="0"/>
              </a:spcBef>
              <a:spcAft>
                <a:spcPct val="25000"/>
              </a:spcAft>
              <a:buFontTx/>
              <a:buNone/>
              <a:defRPr/>
            </a:pPr>
            <a:r>
              <a:rPr lang="it-IT" altLang="it-IT" sz="2200" dirty="0">
                <a:latin typeface="+mj-lt"/>
                <a:cs typeface="Times New Roman" panose="02020603050405020304" pitchFamily="18" charset="0"/>
              </a:rPr>
              <a:t>Dati P e T, il </a:t>
            </a:r>
            <a:r>
              <a:rPr lang="it-IT" altLang="it-IT" sz="2200" u="sng" dirty="0">
                <a:solidFill>
                  <a:srgbClr val="0066FF"/>
                </a:solidFill>
                <a:latin typeface="+mj-lt"/>
                <a:cs typeface="Times New Roman" panose="02020603050405020304" pitchFamily="18" charset="0"/>
              </a:rPr>
              <a:t>volume </a:t>
            </a:r>
            <a:r>
              <a:rPr lang="it-IT" altLang="it-IT" sz="2200" dirty="0">
                <a:latin typeface="+mj-lt"/>
                <a:cs typeface="Times New Roman" panose="02020603050405020304" pitchFamily="18" charset="0"/>
              </a:rPr>
              <a:t>del gas </a:t>
            </a:r>
            <a:r>
              <a:rPr lang="it-IT" altLang="it-IT" sz="2200" u="sng" dirty="0">
                <a:solidFill>
                  <a:srgbClr val="0066FF"/>
                </a:solidFill>
                <a:latin typeface="+mj-lt"/>
                <a:cs typeface="Times New Roman" panose="02020603050405020304" pitchFamily="18" charset="0"/>
              </a:rPr>
              <a:t>dipende solo</a:t>
            </a:r>
            <a:r>
              <a:rPr lang="it-IT" altLang="it-IT" sz="2200" dirty="0">
                <a:solidFill>
                  <a:srgbClr val="0066FF"/>
                </a:solidFill>
                <a:latin typeface="+mj-lt"/>
                <a:cs typeface="Times New Roman" panose="02020603050405020304" pitchFamily="18" charset="0"/>
              </a:rPr>
              <a:t> dal </a:t>
            </a:r>
            <a:r>
              <a:rPr lang="it-IT" altLang="it-IT" sz="2200" u="sng" dirty="0">
                <a:solidFill>
                  <a:srgbClr val="0066FF"/>
                </a:solidFill>
                <a:latin typeface="+mj-lt"/>
                <a:cs typeface="Times New Roman" panose="02020603050405020304" pitchFamily="18" charset="0"/>
              </a:rPr>
              <a:t>numero di moli</a:t>
            </a:r>
            <a:r>
              <a:rPr lang="it-IT" altLang="it-IT" sz="2200" dirty="0">
                <a:solidFill>
                  <a:srgbClr val="3366FF"/>
                </a:solidFill>
                <a:latin typeface="+mj-lt"/>
                <a:cs typeface="Times New Roman" panose="02020603050405020304" pitchFamily="18" charset="0"/>
              </a:rPr>
              <a:t> n</a:t>
            </a:r>
          </a:p>
          <a:p>
            <a:pPr algn="just" eaLnBrk="1" hangingPunct="1">
              <a:lnSpc>
                <a:spcPct val="125000"/>
              </a:lnSpc>
              <a:spcBef>
                <a:spcPct val="35000"/>
              </a:spcBef>
              <a:spcAft>
                <a:spcPct val="25000"/>
              </a:spcAft>
              <a:buFontTx/>
              <a:buNone/>
              <a:defRPr/>
            </a:pPr>
            <a:r>
              <a:rPr lang="it-IT" altLang="it-IT" sz="2200" dirty="0">
                <a:latin typeface="+mj-lt"/>
                <a:cs typeface="Times New Roman" panose="02020603050405020304" pitchFamily="18" charset="0"/>
              </a:rPr>
              <a:t>Relazione applicabile sia a un gas puro che a una </a:t>
            </a:r>
            <a:r>
              <a:rPr lang="it-IT" altLang="it-IT" sz="2200" u="sng" dirty="0">
                <a:latin typeface="+mj-lt"/>
                <a:cs typeface="Times New Roman" panose="02020603050405020304" pitchFamily="18" charset="0"/>
              </a:rPr>
              <a:t>miscela di gas.</a:t>
            </a:r>
          </a:p>
        </p:txBody>
      </p:sp>
      <p:sp>
        <p:nvSpPr>
          <p:cNvPr id="190467" name="Text Box 3">
            <a:extLst>
              <a:ext uri="{FF2B5EF4-FFF2-40B4-BE49-F238E27FC236}">
                <a16:creationId xmlns:a16="http://schemas.microsoft.com/office/drawing/2014/main" id="{FCE18B8A-0421-4A5B-9A9F-8F94A93A2097}"/>
              </a:ext>
            </a:extLst>
          </p:cNvPr>
          <p:cNvSpPr txBox="1">
            <a:spLocks noChangeArrowheads="1"/>
          </p:cNvSpPr>
          <p:nvPr/>
        </p:nvSpPr>
        <p:spPr bwMode="auto">
          <a:xfrm>
            <a:off x="379413" y="3284538"/>
            <a:ext cx="8585200" cy="31908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0"/>
              </a:spcBef>
              <a:spcAft>
                <a:spcPct val="25000"/>
              </a:spcAft>
              <a:buFontTx/>
              <a:buNone/>
              <a:defRPr/>
            </a:pPr>
            <a:r>
              <a:rPr lang="it-IT" altLang="it-IT" sz="2200">
                <a:solidFill>
                  <a:schemeClr val="accent2"/>
                </a:solidFill>
                <a:latin typeface="+mj-lt"/>
              </a:rPr>
              <a:t>MISCELA</a:t>
            </a:r>
            <a:r>
              <a:rPr lang="it-IT" altLang="it-IT" sz="2200">
                <a:latin typeface="+mj-lt"/>
              </a:rPr>
              <a:t> di vari componenti 1, 2, 3, …</a:t>
            </a:r>
          </a:p>
          <a:p>
            <a:pPr eaLnBrk="1" hangingPunct="1">
              <a:lnSpc>
                <a:spcPct val="125000"/>
              </a:lnSpc>
              <a:spcBef>
                <a:spcPct val="0"/>
              </a:spcBef>
              <a:spcAft>
                <a:spcPct val="25000"/>
              </a:spcAft>
              <a:buFontTx/>
              <a:buNone/>
              <a:defRPr/>
            </a:pPr>
            <a:r>
              <a:rPr lang="it-IT" altLang="it-IT" sz="2200">
                <a:solidFill>
                  <a:schemeClr val="accent2"/>
                </a:solidFill>
                <a:latin typeface="+mj-lt"/>
              </a:rPr>
              <a:t>				n</a:t>
            </a:r>
            <a:r>
              <a:rPr lang="it-IT" altLang="it-IT" sz="2200" baseline="-25000">
                <a:solidFill>
                  <a:schemeClr val="accent2"/>
                </a:solidFill>
                <a:latin typeface="+mj-lt"/>
              </a:rPr>
              <a:t>1</a:t>
            </a:r>
            <a:r>
              <a:rPr lang="it-IT" altLang="it-IT" sz="2200">
                <a:solidFill>
                  <a:schemeClr val="accent2"/>
                </a:solidFill>
                <a:latin typeface="+mj-lt"/>
              </a:rPr>
              <a:t>, n</a:t>
            </a:r>
            <a:r>
              <a:rPr lang="it-IT" altLang="it-IT" sz="2200" baseline="-25000">
                <a:solidFill>
                  <a:schemeClr val="accent2"/>
                </a:solidFill>
                <a:latin typeface="+mj-lt"/>
              </a:rPr>
              <a:t>2</a:t>
            </a:r>
            <a:r>
              <a:rPr lang="it-IT" altLang="it-IT" sz="2200">
                <a:solidFill>
                  <a:schemeClr val="accent2"/>
                </a:solidFill>
                <a:latin typeface="+mj-lt"/>
              </a:rPr>
              <a:t>, n</a:t>
            </a:r>
            <a:r>
              <a:rPr lang="it-IT" altLang="it-IT" sz="2200" baseline="-25000">
                <a:solidFill>
                  <a:schemeClr val="accent2"/>
                </a:solidFill>
                <a:latin typeface="+mj-lt"/>
              </a:rPr>
              <a:t>3</a:t>
            </a:r>
            <a:r>
              <a:rPr lang="it-IT" altLang="it-IT" sz="2200">
                <a:solidFill>
                  <a:schemeClr val="accent2"/>
                </a:solidFill>
                <a:latin typeface="+mj-lt"/>
              </a:rPr>
              <a:t>,…</a:t>
            </a:r>
            <a:r>
              <a:rPr lang="it-IT" altLang="it-IT" sz="2200">
                <a:latin typeface="+mj-lt"/>
              </a:rPr>
              <a:t> moli </a:t>
            </a:r>
          </a:p>
          <a:p>
            <a:pPr eaLnBrk="1" hangingPunct="1">
              <a:lnSpc>
                <a:spcPct val="145000"/>
              </a:lnSpc>
              <a:spcBef>
                <a:spcPct val="0"/>
              </a:spcBef>
              <a:spcAft>
                <a:spcPct val="25000"/>
              </a:spcAft>
              <a:buFontTx/>
              <a:buNone/>
              <a:defRPr/>
            </a:pPr>
            <a:r>
              <a:rPr lang="it-IT" altLang="it-IT" sz="2200">
                <a:latin typeface="+mj-lt"/>
              </a:rPr>
              <a:t>Numero totale di moli </a:t>
            </a:r>
            <a:r>
              <a:rPr lang="it-IT" altLang="it-IT" sz="2200">
                <a:solidFill>
                  <a:srgbClr val="003399"/>
                </a:solidFill>
                <a:latin typeface="+mj-lt"/>
              </a:rPr>
              <a:t>n</a:t>
            </a:r>
            <a:r>
              <a:rPr lang="it-IT" altLang="it-IT" sz="2200">
                <a:latin typeface="+mj-lt"/>
              </a:rPr>
              <a:t> 		</a:t>
            </a:r>
          </a:p>
          <a:p>
            <a:pPr algn="ctr" eaLnBrk="1" hangingPunct="1">
              <a:lnSpc>
                <a:spcPct val="125000"/>
              </a:lnSpc>
              <a:spcBef>
                <a:spcPct val="0"/>
              </a:spcBef>
              <a:spcAft>
                <a:spcPct val="25000"/>
              </a:spcAft>
              <a:buFontTx/>
              <a:buNone/>
              <a:defRPr/>
            </a:pPr>
            <a:r>
              <a:rPr lang="it-IT" altLang="it-IT" sz="2200">
                <a:solidFill>
                  <a:schemeClr val="accent2"/>
                </a:solidFill>
                <a:latin typeface="+mj-lt"/>
              </a:rPr>
              <a:t>n</a:t>
            </a:r>
            <a:r>
              <a:rPr lang="it-IT" altLang="it-IT" sz="2200" baseline="-25000">
                <a:solidFill>
                  <a:schemeClr val="accent2"/>
                </a:solidFill>
                <a:latin typeface="+mj-lt"/>
              </a:rPr>
              <a:t>1</a:t>
            </a:r>
            <a:r>
              <a:rPr lang="it-IT" altLang="it-IT" sz="2200">
                <a:solidFill>
                  <a:schemeClr val="accent2"/>
                </a:solidFill>
                <a:latin typeface="+mj-lt"/>
              </a:rPr>
              <a:t> + n</a:t>
            </a:r>
            <a:r>
              <a:rPr lang="it-IT" altLang="it-IT" sz="2200" baseline="-25000">
                <a:solidFill>
                  <a:schemeClr val="accent2"/>
                </a:solidFill>
                <a:latin typeface="+mj-lt"/>
              </a:rPr>
              <a:t>2</a:t>
            </a:r>
            <a:r>
              <a:rPr lang="it-IT" altLang="it-IT" sz="2200">
                <a:solidFill>
                  <a:schemeClr val="accent2"/>
                </a:solidFill>
                <a:latin typeface="+mj-lt"/>
              </a:rPr>
              <a:t> + n</a:t>
            </a:r>
            <a:r>
              <a:rPr lang="it-IT" altLang="it-IT" sz="2200" baseline="-25000">
                <a:solidFill>
                  <a:schemeClr val="accent2"/>
                </a:solidFill>
                <a:latin typeface="+mj-lt"/>
              </a:rPr>
              <a:t>3</a:t>
            </a:r>
            <a:r>
              <a:rPr lang="it-IT" altLang="it-IT" sz="2200">
                <a:solidFill>
                  <a:schemeClr val="accent2"/>
                </a:solidFill>
                <a:latin typeface="+mj-lt"/>
              </a:rPr>
              <a:t> +… = </a:t>
            </a:r>
            <a:r>
              <a:rPr lang="it-IT" altLang="it-IT" sz="2200">
                <a:solidFill>
                  <a:schemeClr val="accent2"/>
                </a:solidFill>
                <a:latin typeface="+mj-lt"/>
                <a:sym typeface="Symbol" panose="05050102010706020507" pitchFamily="18" charset="2"/>
              </a:rPr>
              <a:t></a:t>
            </a:r>
            <a:r>
              <a:rPr lang="it-IT" altLang="it-IT" sz="2200" baseline="-25000">
                <a:solidFill>
                  <a:schemeClr val="accent2"/>
                </a:solidFill>
                <a:latin typeface="+mj-lt"/>
              </a:rPr>
              <a:t>i</a:t>
            </a:r>
            <a:r>
              <a:rPr lang="it-IT" altLang="it-IT" sz="2200">
                <a:solidFill>
                  <a:schemeClr val="accent2"/>
                </a:solidFill>
                <a:latin typeface="+mj-lt"/>
              </a:rPr>
              <a:t> n</a:t>
            </a:r>
            <a:r>
              <a:rPr lang="it-IT" altLang="it-IT" sz="2200" baseline="-25000">
                <a:solidFill>
                  <a:schemeClr val="accent2"/>
                </a:solidFill>
                <a:latin typeface="+mj-lt"/>
              </a:rPr>
              <a:t>i</a:t>
            </a:r>
            <a:endParaRPr lang="it-IT" altLang="it-IT" sz="2200">
              <a:solidFill>
                <a:schemeClr val="accent2"/>
              </a:solidFill>
              <a:latin typeface="+mj-lt"/>
            </a:endParaRPr>
          </a:p>
          <a:p>
            <a:pPr eaLnBrk="1" hangingPunct="1">
              <a:lnSpc>
                <a:spcPct val="145000"/>
              </a:lnSpc>
              <a:spcBef>
                <a:spcPct val="0"/>
              </a:spcBef>
              <a:spcAft>
                <a:spcPct val="25000"/>
              </a:spcAft>
              <a:buFontTx/>
              <a:buNone/>
              <a:defRPr/>
            </a:pPr>
            <a:r>
              <a:rPr lang="it-IT" altLang="it-IT" sz="2200">
                <a:latin typeface="+mj-lt"/>
              </a:rPr>
              <a:t>Nell’equazione dei gas perfetti per una miscela</a:t>
            </a:r>
            <a:endParaRPr lang="fr-FR" altLang="it-IT" sz="2200">
              <a:solidFill>
                <a:schemeClr val="accent2"/>
              </a:solidFill>
              <a:latin typeface="+mj-lt"/>
            </a:endParaRPr>
          </a:p>
          <a:p>
            <a:pPr algn="ctr" eaLnBrk="1" hangingPunct="1">
              <a:lnSpc>
                <a:spcPct val="125000"/>
              </a:lnSpc>
              <a:spcBef>
                <a:spcPct val="0"/>
              </a:spcBef>
              <a:spcAft>
                <a:spcPct val="25000"/>
              </a:spcAft>
              <a:buFontTx/>
              <a:buNone/>
              <a:defRPr/>
            </a:pPr>
            <a:r>
              <a:rPr lang="fr-FR" altLang="it-IT" sz="2200">
                <a:solidFill>
                  <a:schemeClr val="accent2"/>
                </a:solidFill>
                <a:latin typeface="+mj-lt"/>
              </a:rPr>
              <a:t>V = (</a:t>
            </a:r>
            <a:r>
              <a:rPr lang="it-IT" altLang="it-IT" sz="2200">
                <a:solidFill>
                  <a:schemeClr val="accent2"/>
                </a:solidFill>
                <a:latin typeface="+mj-lt"/>
                <a:sym typeface="Symbol" panose="05050102010706020507" pitchFamily="18" charset="2"/>
              </a:rPr>
              <a:t></a:t>
            </a:r>
            <a:r>
              <a:rPr lang="fr-FR" altLang="it-IT" sz="2200" baseline="-25000">
                <a:solidFill>
                  <a:schemeClr val="accent2"/>
                </a:solidFill>
                <a:latin typeface="+mj-lt"/>
              </a:rPr>
              <a:t>i</a:t>
            </a:r>
            <a:r>
              <a:rPr lang="fr-FR" altLang="it-IT" sz="2200">
                <a:solidFill>
                  <a:schemeClr val="accent2"/>
                </a:solidFill>
                <a:latin typeface="+mj-lt"/>
              </a:rPr>
              <a:t> n</a:t>
            </a:r>
            <a:r>
              <a:rPr lang="fr-FR" altLang="it-IT" sz="2200" baseline="-25000">
                <a:solidFill>
                  <a:schemeClr val="accent2"/>
                </a:solidFill>
                <a:latin typeface="+mj-lt"/>
              </a:rPr>
              <a:t>i</a:t>
            </a:r>
            <a:r>
              <a:rPr lang="fr-FR" altLang="it-IT" sz="2200">
                <a:solidFill>
                  <a:schemeClr val="accent2"/>
                </a:solidFill>
                <a:latin typeface="+mj-lt"/>
              </a:rPr>
              <a:t>)RT / P = n</a:t>
            </a:r>
            <a:r>
              <a:rPr lang="fr-FR" altLang="it-IT" sz="2200" baseline="-25000">
                <a:solidFill>
                  <a:schemeClr val="accent2"/>
                </a:solidFill>
                <a:latin typeface="+mj-lt"/>
              </a:rPr>
              <a:t>1</a:t>
            </a:r>
            <a:r>
              <a:rPr lang="fr-FR" altLang="it-IT" sz="2200">
                <a:solidFill>
                  <a:schemeClr val="accent2"/>
                </a:solidFill>
                <a:latin typeface="+mj-lt"/>
              </a:rPr>
              <a:t> RT / P + n</a:t>
            </a:r>
            <a:r>
              <a:rPr lang="fr-FR" altLang="it-IT" sz="2200" baseline="-25000">
                <a:solidFill>
                  <a:schemeClr val="accent2"/>
                </a:solidFill>
                <a:latin typeface="+mj-lt"/>
              </a:rPr>
              <a:t>2</a:t>
            </a:r>
            <a:r>
              <a:rPr lang="fr-FR" altLang="it-IT" sz="2200">
                <a:solidFill>
                  <a:schemeClr val="accent2"/>
                </a:solidFill>
                <a:latin typeface="+mj-lt"/>
              </a:rPr>
              <a:t> RT / P + n</a:t>
            </a:r>
            <a:r>
              <a:rPr lang="fr-FR" altLang="it-IT" sz="2200" baseline="-25000">
                <a:solidFill>
                  <a:schemeClr val="accent2"/>
                </a:solidFill>
                <a:latin typeface="+mj-lt"/>
              </a:rPr>
              <a:t>3</a:t>
            </a:r>
            <a:r>
              <a:rPr lang="fr-FR" altLang="it-IT" sz="2200">
                <a:solidFill>
                  <a:schemeClr val="accent2"/>
                </a:solidFill>
                <a:latin typeface="+mj-lt"/>
              </a:rPr>
              <a:t> RT / P +</a:t>
            </a:r>
            <a:r>
              <a:rPr lang="fr-FR" altLang="it-IT" sz="2200">
                <a:latin typeface="+mj-lt"/>
              </a:rPr>
              <a:t> …</a:t>
            </a:r>
            <a:endParaRPr lang="it-IT" altLang="it-IT" sz="22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467"/>
                                        </p:tgtEl>
                                        <p:attrNameLst>
                                          <p:attrName>style.visibility</p:attrName>
                                        </p:attrNameLst>
                                      </p:cBhvr>
                                      <p:to>
                                        <p:strVal val="visible"/>
                                      </p:to>
                                    </p:set>
                                    <p:animEffect transition="in" filter="fade">
                                      <p:cBhvr>
                                        <p:cTn id="7" dur="2000"/>
                                        <p:tgtEl>
                                          <p:spTgt spid="190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numero diapositiva 3">
            <a:extLst>
              <a:ext uri="{FF2B5EF4-FFF2-40B4-BE49-F238E27FC236}">
                <a16:creationId xmlns:a16="http://schemas.microsoft.com/office/drawing/2014/main" id="{A633D10D-DEC9-4A17-A386-F14F32618C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B0735E-983A-4046-A90A-4EAE920D1FBC}" type="slidenum">
              <a:rPr lang="it-IT" altLang="it-IT" sz="2200" smtClean="0"/>
              <a:pPr>
                <a:spcBef>
                  <a:spcPct val="0"/>
                </a:spcBef>
                <a:buFontTx/>
                <a:buNone/>
              </a:pPr>
              <a:t>89</a:t>
            </a:fld>
            <a:endParaRPr lang="it-IT" altLang="it-IT" sz="2200"/>
          </a:p>
        </p:txBody>
      </p:sp>
      <p:sp>
        <p:nvSpPr>
          <p:cNvPr id="115715" name="Text Box 2">
            <a:extLst>
              <a:ext uri="{FF2B5EF4-FFF2-40B4-BE49-F238E27FC236}">
                <a16:creationId xmlns:a16="http://schemas.microsoft.com/office/drawing/2014/main" id="{0723AF9F-179F-463B-9625-6E6D36EC9CBD}"/>
              </a:ext>
            </a:extLst>
          </p:cNvPr>
          <p:cNvSpPr txBox="1">
            <a:spLocks noChangeArrowheads="1"/>
          </p:cNvSpPr>
          <p:nvPr/>
        </p:nvSpPr>
        <p:spPr bwMode="auto">
          <a:xfrm>
            <a:off x="250825" y="188913"/>
            <a:ext cx="8686800" cy="308133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0"/>
              </a:spcBef>
              <a:spcAft>
                <a:spcPct val="25000"/>
              </a:spcAft>
              <a:buFontTx/>
              <a:buNone/>
              <a:defRPr/>
            </a:pPr>
            <a:r>
              <a:rPr lang="it-IT" altLang="it-IT" sz="2200">
                <a:latin typeface="+mj-lt"/>
                <a:cs typeface="Times New Roman" panose="02020603050405020304" pitchFamily="18" charset="0"/>
              </a:rPr>
              <a:t>Scrivo i termini della sommatoria:</a:t>
            </a:r>
          </a:p>
          <a:p>
            <a:pPr eaLnBrk="1" hangingPunct="1">
              <a:lnSpc>
                <a:spcPct val="125000"/>
              </a:lnSpc>
              <a:spcBef>
                <a:spcPct val="0"/>
              </a:spcBef>
              <a:spcAft>
                <a:spcPct val="25000"/>
              </a:spcAft>
              <a:buFontTx/>
              <a:buNone/>
              <a:defRPr/>
            </a:pPr>
            <a:r>
              <a:rPr lang="it-IT" altLang="it-IT" sz="2200">
                <a:latin typeface="+mj-lt"/>
                <a:cs typeface="Times New Roman" panose="02020603050405020304" pitchFamily="18" charset="0"/>
              </a:rPr>
              <a:t> </a:t>
            </a:r>
          </a:p>
          <a:p>
            <a:pPr eaLnBrk="1" hangingPunct="1">
              <a:lnSpc>
                <a:spcPct val="125000"/>
              </a:lnSpc>
              <a:spcBef>
                <a:spcPct val="0"/>
              </a:spcBef>
              <a:spcAft>
                <a:spcPct val="25000"/>
              </a:spcAft>
              <a:buFontTx/>
              <a:buNone/>
              <a:defRPr/>
            </a:pPr>
            <a:endParaRPr lang="it-IT" altLang="it-IT" sz="2200">
              <a:latin typeface="+mj-lt"/>
              <a:cs typeface="Times New Roman" panose="02020603050405020304" pitchFamily="18" charset="0"/>
            </a:endParaRPr>
          </a:p>
          <a:p>
            <a:pPr eaLnBrk="1" hangingPunct="1">
              <a:lnSpc>
                <a:spcPct val="145000"/>
              </a:lnSpc>
              <a:spcBef>
                <a:spcPct val="0"/>
              </a:spcBef>
              <a:spcAft>
                <a:spcPct val="25000"/>
              </a:spcAft>
              <a:buFontTx/>
              <a:buNone/>
              <a:defRPr/>
            </a:pPr>
            <a:r>
              <a:rPr lang="it-IT" altLang="it-IT" sz="2200">
                <a:solidFill>
                  <a:srgbClr val="FF3300"/>
                </a:solidFill>
                <a:latin typeface="+mj-lt"/>
                <a:cs typeface="Times New Roman" panose="02020603050405020304" pitchFamily="18" charset="0"/>
              </a:rPr>
              <a:t>VOLUME TOTALE</a:t>
            </a:r>
            <a:r>
              <a:rPr lang="it-IT" altLang="it-IT" sz="2200">
                <a:latin typeface="+mj-lt"/>
                <a:cs typeface="Times New Roman" panose="02020603050405020304" pitchFamily="18" charset="0"/>
              </a:rPr>
              <a:t> :</a:t>
            </a:r>
          </a:p>
          <a:p>
            <a:pPr eaLnBrk="1" hangingPunct="1">
              <a:lnSpc>
                <a:spcPct val="125000"/>
              </a:lnSpc>
              <a:spcBef>
                <a:spcPct val="0"/>
              </a:spcBef>
              <a:spcAft>
                <a:spcPct val="25000"/>
              </a:spcAft>
              <a:buFontTx/>
              <a:buNone/>
              <a:defRPr/>
            </a:pPr>
            <a:r>
              <a:rPr lang="it-IT" altLang="it-IT" sz="2200">
                <a:solidFill>
                  <a:srgbClr val="FF3300"/>
                </a:solidFill>
                <a:latin typeface="+mj-lt"/>
                <a:cs typeface="Times New Roman" panose="02020603050405020304" pitchFamily="18" charset="0"/>
              </a:rPr>
              <a:t>		V = V</a:t>
            </a:r>
            <a:r>
              <a:rPr lang="it-IT" altLang="it-IT" sz="2200" baseline="-30000">
                <a:solidFill>
                  <a:srgbClr val="FF3300"/>
                </a:solidFill>
                <a:latin typeface="+mj-lt"/>
                <a:cs typeface="Times New Roman" panose="02020603050405020304" pitchFamily="18" charset="0"/>
              </a:rPr>
              <a:t>1</a:t>
            </a:r>
            <a:r>
              <a:rPr lang="it-IT" altLang="it-IT" sz="2200">
                <a:solidFill>
                  <a:srgbClr val="FF3300"/>
                </a:solidFill>
                <a:latin typeface="+mj-lt"/>
                <a:cs typeface="Times New Roman" panose="02020603050405020304" pitchFamily="18" charset="0"/>
              </a:rPr>
              <a:t> + V</a:t>
            </a:r>
            <a:r>
              <a:rPr lang="it-IT" altLang="it-IT" sz="2200" baseline="-30000">
                <a:solidFill>
                  <a:srgbClr val="FF3300"/>
                </a:solidFill>
                <a:latin typeface="+mj-lt"/>
                <a:cs typeface="Times New Roman" panose="02020603050405020304" pitchFamily="18" charset="0"/>
              </a:rPr>
              <a:t>2</a:t>
            </a:r>
            <a:r>
              <a:rPr lang="it-IT" altLang="it-IT" sz="2200">
                <a:solidFill>
                  <a:srgbClr val="FF3300"/>
                </a:solidFill>
                <a:latin typeface="+mj-lt"/>
                <a:cs typeface="Times New Roman" panose="02020603050405020304" pitchFamily="18" charset="0"/>
              </a:rPr>
              <a:t> + V</a:t>
            </a:r>
            <a:r>
              <a:rPr lang="it-IT" altLang="it-IT" sz="2200" baseline="-30000">
                <a:solidFill>
                  <a:srgbClr val="FF3300"/>
                </a:solidFill>
                <a:latin typeface="+mj-lt"/>
                <a:cs typeface="Times New Roman" panose="02020603050405020304" pitchFamily="18" charset="0"/>
              </a:rPr>
              <a:t>3</a:t>
            </a:r>
            <a:r>
              <a:rPr lang="it-IT" altLang="it-IT" sz="2200">
                <a:solidFill>
                  <a:srgbClr val="FF3300"/>
                </a:solidFill>
                <a:latin typeface="+mj-lt"/>
                <a:cs typeface="Times New Roman" panose="02020603050405020304" pitchFamily="18" charset="0"/>
              </a:rPr>
              <a:t> + …</a:t>
            </a:r>
          </a:p>
          <a:p>
            <a:pPr eaLnBrk="1" hangingPunct="1">
              <a:lnSpc>
                <a:spcPct val="125000"/>
              </a:lnSpc>
              <a:spcBef>
                <a:spcPct val="0"/>
              </a:spcBef>
              <a:spcAft>
                <a:spcPct val="25000"/>
              </a:spcAft>
              <a:buFontTx/>
              <a:buNone/>
              <a:defRPr/>
            </a:pPr>
            <a:r>
              <a:rPr lang="it-IT" altLang="it-IT" sz="2200">
                <a:latin typeface="+mj-lt"/>
                <a:cs typeface="Times New Roman" panose="02020603050405020304" pitchFamily="18" charset="0"/>
              </a:rPr>
              <a:t>risultante di contributi dei vari componenti: </a:t>
            </a:r>
            <a:r>
              <a:rPr lang="it-IT" altLang="it-IT" sz="2200">
                <a:solidFill>
                  <a:srgbClr val="003399"/>
                </a:solidFill>
                <a:latin typeface="+mj-lt"/>
                <a:cs typeface="Times New Roman" panose="02020603050405020304" pitchFamily="18" charset="0"/>
              </a:rPr>
              <a:t>volumi parziali</a:t>
            </a:r>
            <a:r>
              <a:rPr lang="it-IT" altLang="it-IT" sz="2200">
                <a:latin typeface="+mj-lt"/>
                <a:cs typeface="Times New Roman" panose="02020603050405020304" pitchFamily="18" charset="0"/>
              </a:rPr>
              <a:t>.</a:t>
            </a:r>
          </a:p>
        </p:txBody>
      </p:sp>
      <p:graphicFrame>
        <p:nvGraphicFramePr>
          <p:cNvPr id="103428" name="Object 8">
            <a:extLst>
              <a:ext uri="{FF2B5EF4-FFF2-40B4-BE49-F238E27FC236}">
                <a16:creationId xmlns:a16="http://schemas.microsoft.com/office/drawing/2014/main" id="{E2D9A542-FF18-4CE3-8D6C-1A395F42458A}"/>
              </a:ext>
            </a:extLst>
          </p:cNvPr>
          <p:cNvGraphicFramePr>
            <a:graphicFrameLocks noChangeAspect="1"/>
          </p:cNvGraphicFramePr>
          <p:nvPr/>
        </p:nvGraphicFramePr>
        <p:xfrm>
          <a:off x="2339975" y="733425"/>
          <a:ext cx="5400675" cy="936625"/>
        </p:xfrm>
        <a:graphic>
          <a:graphicData uri="http://schemas.openxmlformats.org/presentationml/2006/ole">
            <mc:AlternateContent xmlns:mc="http://schemas.openxmlformats.org/markup-compatibility/2006">
              <mc:Choice xmlns:v="urn:schemas-microsoft-com:vml" Requires="v">
                <p:oleObj name="Equation" r:id="rId2" imgW="2273300" imgH="393700" progId="Equation.3">
                  <p:embed/>
                </p:oleObj>
              </mc:Choice>
              <mc:Fallback>
                <p:oleObj name="Equation" r:id="rId2" imgW="2273300" imgH="393700"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733425"/>
                        <a:ext cx="5400675"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497" name="Text Box 9">
            <a:extLst>
              <a:ext uri="{FF2B5EF4-FFF2-40B4-BE49-F238E27FC236}">
                <a16:creationId xmlns:a16="http://schemas.microsoft.com/office/drawing/2014/main" id="{E539F879-B9D7-44CD-943C-7E3B79C79B4D}"/>
              </a:ext>
            </a:extLst>
          </p:cNvPr>
          <p:cNvSpPr txBox="1">
            <a:spLocks noChangeArrowheads="1"/>
          </p:cNvSpPr>
          <p:nvPr/>
        </p:nvSpPr>
        <p:spPr bwMode="auto">
          <a:xfrm>
            <a:off x="250825" y="3500438"/>
            <a:ext cx="8686800" cy="30130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5000"/>
              </a:lnSpc>
              <a:spcBef>
                <a:spcPct val="0"/>
              </a:spcBef>
              <a:spcAft>
                <a:spcPct val="25000"/>
              </a:spcAft>
              <a:buFontTx/>
              <a:buNone/>
              <a:defRPr/>
            </a:pPr>
            <a:r>
              <a:rPr lang="it-IT" altLang="it-IT" sz="2200">
                <a:latin typeface="+mj-lt"/>
              </a:rPr>
              <a:t>Più comunemente:</a:t>
            </a:r>
          </a:p>
          <a:p>
            <a:pPr eaLnBrk="1" hangingPunct="1">
              <a:lnSpc>
                <a:spcPct val="125000"/>
              </a:lnSpc>
              <a:spcBef>
                <a:spcPct val="0"/>
              </a:spcBef>
              <a:spcAft>
                <a:spcPct val="25000"/>
              </a:spcAft>
              <a:buFontTx/>
              <a:buNone/>
              <a:defRPr/>
            </a:pPr>
            <a:r>
              <a:rPr lang="it-IT" altLang="it-IT" sz="2200">
                <a:solidFill>
                  <a:srgbClr val="FF3300"/>
                </a:solidFill>
                <a:latin typeface="+mj-lt"/>
              </a:rPr>
              <a:t>PRESSIONI PARZIALI </a:t>
            </a:r>
            <a:r>
              <a:rPr lang="it-IT" altLang="it-IT" sz="2200">
                <a:latin typeface="+mj-lt"/>
              </a:rPr>
              <a:t>(procedimento analogo)</a:t>
            </a:r>
          </a:p>
          <a:p>
            <a:pPr eaLnBrk="1" hangingPunct="1">
              <a:lnSpc>
                <a:spcPct val="125000"/>
              </a:lnSpc>
              <a:spcBef>
                <a:spcPct val="0"/>
              </a:spcBef>
              <a:spcAft>
                <a:spcPct val="25000"/>
              </a:spcAft>
              <a:buFontTx/>
              <a:buNone/>
              <a:defRPr/>
            </a:pPr>
            <a:r>
              <a:rPr lang="it-IT" altLang="it-IT" sz="2200">
                <a:latin typeface="+mj-lt"/>
              </a:rPr>
              <a:t>Da PV = n RT si ha </a:t>
            </a:r>
          </a:p>
          <a:p>
            <a:pPr eaLnBrk="1" hangingPunct="1">
              <a:lnSpc>
                <a:spcPct val="125000"/>
              </a:lnSpc>
              <a:spcBef>
                <a:spcPct val="0"/>
              </a:spcBef>
              <a:spcAft>
                <a:spcPct val="25000"/>
              </a:spcAft>
              <a:buFontTx/>
              <a:buNone/>
              <a:defRPr/>
            </a:pPr>
            <a:endParaRPr lang="it-IT" altLang="it-IT" sz="2200">
              <a:latin typeface="+mj-lt"/>
            </a:endParaRPr>
          </a:p>
          <a:p>
            <a:pPr algn="ctr" eaLnBrk="1" hangingPunct="1">
              <a:lnSpc>
                <a:spcPct val="125000"/>
              </a:lnSpc>
              <a:spcBef>
                <a:spcPct val="0"/>
              </a:spcBef>
              <a:spcAft>
                <a:spcPct val="25000"/>
              </a:spcAft>
              <a:buFontTx/>
              <a:buNone/>
              <a:defRPr/>
            </a:pPr>
            <a:r>
              <a:rPr lang="it-IT" altLang="it-IT" sz="2200">
                <a:latin typeface="+mj-lt"/>
              </a:rPr>
              <a:t>P = n RT / V = (</a:t>
            </a:r>
            <a:r>
              <a:rPr lang="it-IT" altLang="it-IT" sz="2200">
                <a:latin typeface="+mj-lt"/>
                <a:sym typeface="Symbol" panose="05050102010706020507" pitchFamily="18" charset="2"/>
              </a:rPr>
              <a:t></a:t>
            </a:r>
            <a:r>
              <a:rPr lang="it-IT" altLang="it-IT" sz="2200" baseline="-25000">
                <a:latin typeface="+mj-lt"/>
              </a:rPr>
              <a:t>i</a:t>
            </a:r>
            <a:r>
              <a:rPr lang="it-IT" altLang="it-IT" sz="2200">
                <a:latin typeface="+mj-lt"/>
              </a:rPr>
              <a:t> n</a:t>
            </a:r>
            <a:r>
              <a:rPr lang="it-IT" altLang="it-IT" sz="2200" baseline="-25000">
                <a:latin typeface="+mj-lt"/>
              </a:rPr>
              <a:t>i</a:t>
            </a:r>
            <a:r>
              <a:rPr lang="it-IT" altLang="it-IT" sz="2200">
                <a:latin typeface="+mj-lt"/>
              </a:rPr>
              <a:t>)RT / V = n</a:t>
            </a:r>
            <a:r>
              <a:rPr lang="it-IT" altLang="it-IT" sz="2200" baseline="-25000">
                <a:latin typeface="+mj-lt"/>
              </a:rPr>
              <a:t>1</a:t>
            </a:r>
            <a:r>
              <a:rPr lang="it-IT" altLang="it-IT" sz="2200">
                <a:latin typeface="+mj-lt"/>
              </a:rPr>
              <a:t> RT / V + n</a:t>
            </a:r>
            <a:r>
              <a:rPr lang="it-IT" altLang="it-IT" sz="2200" baseline="-25000">
                <a:latin typeface="+mj-lt"/>
              </a:rPr>
              <a:t>2</a:t>
            </a:r>
            <a:r>
              <a:rPr lang="it-IT" altLang="it-IT" sz="2200">
                <a:latin typeface="+mj-lt"/>
              </a:rPr>
              <a:t> RT / V +n</a:t>
            </a:r>
            <a:r>
              <a:rPr lang="it-IT" altLang="it-IT" sz="2200" baseline="-25000">
                <a:latin typeface="+mj-lt"/>
              </a:rPr>
              <a:t>3</a:t>
            </a:r>
            <a:r>
              <a:rPr lang="it-IT" altLang="it-IT" sz="2200">
                <a:latin typeface="+mj-lt"/>
              </a:rPr>
              <a:t> RT / V + …   </a:t>
            </a:r>
          </a:p>
          <a:p>
            <a:pPr algn="ctr" eaLnBrk="1" hangingPunct="1">
              <a:lnSpc>
                <a:spcPct val="125000"/>
              </a:lnSpc>
              <a:spcBef>
                <a:spcPct val="0"/>
              </a:spcBef>
              <a:spcAft>
                <a:spcPct val="25000"/>
              </a:spcAft>
              <a:buFontTx/>
              <a:buNone/>
              <a:defRPr/>
            </a:pPr>
            <a:endParaRPr lang="it-IT" altLang="it-IT" sz="22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497"/>
                                        </p:tgtEl>
                                        <p:attrNameLst>
                                          <p:attrName>style.visibility</p:attrName>
                                        </p:attrNameLst>
                                      </p:cBhvr>
                                      <p:to>
                                        <p:strVal val="visible"/>
                                      </p:to>
                                    </p:set>
                                    <p:animEffect transition="in" filter="fade">
                                      <p:cBhvr>
                                        <p:cTn id="7" dur="2000"/>
                                        <p:tgtEl>
                                          <p:spTgt spid="191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1">
            <a:extLst>
              <a:ext uri="{FF2B5EF4-FFF2-40B4-BE49-F238E27FC236}">
                <a16:creationId xmlns:a16="http://schemas.microsoft.com/office/drawing/2014/main" id="{544DE859-2302-4BF6-BA3B-12AC764A8A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41300"/>
            <a:ext cx="57150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1">
            <a:extLst>
              <a:ext uri="{FF2B5EF4-FFF2-40B4-BE49-F238E27FC236}">
                <a16:creationId xmlns:a16="http://schemas.microsoft.com/office/drawing/2014/main" id="{EE3CFAAE-6845-4458-AA51-C7C36173D430}"/>
              </a:ext>
            </a:extLst>
          </p:cNvPr>
          <p:cNvSpPr txBox="1">
            <a:spLocks noChangeArrowheads="1"/>
          </p:cNvSpPr>
          <p:nvPr/>
        </p:nvSpPr>
        <p:spPr bwMode="auto">
          <a:xfrm>
            <a:off x="179388" y="6510338"/>
            <a:ext cx="6753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 Atkins, J. De Paula, Elementi di Chimica Fisica, quarta edizione italiana, Zanichelli editore 2018</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numero diapositiva 3">
            <a:extLst>
              <a:ext uri="{FF2B5EF4-FFF2-40B4-BE49-F238E27FC236}">
                <a16:creationId xmlns:a16="http://schemas.microsoft.com/office/drawing/2014/main" id="{E331BA3E-B44B-4A9C-B0E4-1C558BC357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267181-4829-4CF7-BA9D-71994B0480CE}" type="slidenum">
              <a:rPr lang="it-IT" altLang="it-IT" sz="2200" smtClean="0"/>
              <a:pPr>
                <a:spcBef>
                  <a:spcPct val="0"/>
                </a:spcBef>
                <a:buFontTx/>
                <a:buNone/>
              </a:pPr>
              <a:t>90</a:t>
            </a:fld>
            <a:endParaRPr lang="it-IT" altLang="it-IT" sz="2200"/>
          </a:p>
        </p:txBody>
      </p:sp>
      <p:sp>
        <p:nvSpPr>
          <p:cNvPr id="116739" name="Text Box 5">
            <a:extLst>
              <a:ext uri="{FF2B5EF4-FFF2-40B4-BE49-F238E27FC236}">
                <a16:creationId xmlns:a16="http://schemas.microsoft.com/office/drawing/2014/main" id="{72D7C0A1-C1A9-44C0-A4B5-D5E10272F9C8}"/>
              </a:ext>
            </a:extLst>
          </p:cNvPr>
          <p:cNvSpPr txBox="1">
            <a:spLocks noChangeArrowheads="1"/>
          </p:cNvSpPr>
          <p:nvPr/>
        </p:nvSpPr>
        <p:spPr bwMode="auto">
          <a:xfrm>
            <a:off x="233363" y="136525"/>
            <a:ext cx="8659812" cy="39004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it-IT" altLang="it-IT" sz="2200">
              <a:latin typeface="+mj-lt"/>
            </a:endParaRPr>
          </a:p>
          <a:p>
            <a:pPr eaLnBrk="1" hangingPunct="1">
              <a:spcBef>
                <a:spcPct val="0"/>
              </a:spcBef>
              <a:buFontTx/>
              <a:buNone/>
              <a:defRPr/>
            </a:pPr>
            <a:r>
              <a:rPr lang="it-IT" altLang="it-IT" sz="2200">
                <a:latin typeface="+mj-lt"/>
              </a:rPr>
              <a:t>P = n RT / V = (</a:t>
            </a:r>
            <a:r>
              <a:rPr lang="it-IT" altLang="it-IT" sz="2200">
                <a:latin typeface="+mj-lt"/>
                <a:sym typeface="Symbol" panose="05050102010706020507" pitchFamily="18" charset="2"/>
              </a:rPr>
              <a:t></a:t>
            </a:r>
            <a:r>
              <a:rPr lang="it-IT" altLang="it-IT" sz="2200" baseline="-25000">
                <a:latin typeface="+mj-lt"/>
              </a:rPr>
              <a:t>i</a:t>
            </a:r>
            <a:r>
              <a:rPr lang="it-IT" altLang="it-IT" sz="2200">
                <a:latin typeface="+mj-lt"/>
              </a:rPr>
              <a:t> n</a:t>
            </a:r>
            <a:r>
              <a:rPr lang="it-IT" altLang="it-IT" sz="2200" baseline="-25000">
                <a:latin typeface="+mj-lt"/>
              </a:rPr>
              <a:t>i</a:t>
            </a:r>
            <a:r>
              <a:rPr lang="it-IT" altLang="it-IT" sz="2200">
                <a:latin typeface="+mj-lt"/>
              </a:rPr>
              <a:t>)RT / V = n</a:t>
            </a:r>
            <a:r>
              <a:rPr lang="it-IT" altLang="it-IT" sz="2200" baseline="-25000">
                <a:latin typeface="+mj-lt"/>
              </a:rPr>
              <a:t>1</a:t>
            </a:r>
            <a:r>
              <a:rPr lang="it-IT" altLang="it-IT" sz="2200">
                <a:latin typeface="+mj-lt"/>
              </a:rPr>
              <a:t> RT / V + n</a:t>
            </a:r>
            <a:r>
              <a:rPr lang="it-IT" altLang="it-IT" sz="2200" baseline="-25000">
                <a:latin typeface="+mj-lt"/>
              </a:rPr>
              <a:t>2</a:t>
            </a:r>
            <a:r>
              <a:rPr lang="it-IT" altLang="it-IT" sz="2200">
                <a:latin typeface="+mj-lt"/>
              </a:rPr>
              <a:t> RT / V +n</a:t>
            </a:r>
            <a:r>
              <a:rPr lang="it-IT" altLang="it-IT" sz="2200" baseline="-25000">
                <a:latin typeface="+mj-lt"/>
              </a:rPr>
              <a:t>3</a:t>
            </a:r>
            <a:r>
              <a:rPr lang="it-IT" altLang="it-IT" sz="2200">
                <a:latin typeface="+mj-lt"/>
              </a:rPr>
              <a:t> RT / V + …   </a:t>
            </a:r>
          </a:p>
          <a:p>
            <a:pPr algn="ctr" eaLnBrk="1" hangingPunct="1">
              <a:spcBef>
                <a:spcPct val="0"/>
              </a:spcBef>
              <a:buFontTx/>
              <a:buNone/>
              <a:defRPr/>
            </a:pPr>
            <a:endParaRPr lang="it-IT" altLang="it-IT" sz="2200">
              <a:latin typeface="+mj-lt"/>
            </a:endParaRPr>
          </a:p>
          <a:p>
            <a:pPr algn="ctr" eaLnBrk="1" hangingPunct="1">
              <a:spcBef>
                <a:spcPct val="0"/>
              </a:spcBef>
              <a:buFontTx/>
              <a:buNone/>
              <a:defRPr/>
            </a:pPr>
            <a:r>
              <a:rPr lang="it-IT" altLang="it-IT" sz="2200">
                <a:latin typeface="+mj-lt"/>
              </a:rPr>
              <a:t>e ponendo</a:t>
            </a:r>
          </a:p>
          <a:p>
            <a:pPr algn="ctr" eaLnBrk="1" hangingPunct="1">
              <a:spcBef>
                <a:spcPct val="0"/>
              </a:spcBef>
              <a:buFontTx/>
              <a:buNone/>
              <a:defRPr/>
            </a:pPr>
            <a:endParaRPr lang="it-IT" altLang="it-IT" sz="2200">
              <a:latin typeface="+mj-lt"/>
            </a:endParaRPr>
          </a:p>
          <a:p>
            <a:pPr algn="ctr" eaLnBrk="1" hangingPunct="1">
              <a:spcBef>
                <a:spcPct val="0"/>
              </a:spcBef>
              <a:buFontTx/>
              <a:buNone/>
              <a:defRPr/>
            </a:pPr>
            <a:endParaRPr lang="it-IT" altLang="it-IT" sz="2200">
              <a:latin typeface="+mj-lt"/>
            </a:endParaRPr>
          </a:p>
          <a:p>
            <a:pPr algn="ctr" eaLnBrk="1" hangingPunct="1">
              <a:spcBef>
                <a:spcPct val="0"/>
              </a:spcBef>
              <a:buFontTx/>
              <a:buNone/>
              <a:defRPr/>
            </a:pPr>
            <a:r>
              <a:rPr lang="it-IT" altLang="it-IT" sz="2200">
                <a:latin typeface="+mj-lt"/>
              </a:rPr>
              <a:t>n</a:t>
            </a:r>
            <a:r>
              <a:rPr lang="it-IT" altLang="it-IT" sz="2200" baseline="-25000">
                <a:latin typeface="+mj-lt"/>
              </a:rPr>
              <a:t>1</a:t>
            </a:r>
            <a:r>
              <a:rPr lang="it-IT" altLang="it-IT" sz="2200">
                <a:latin typeface="+mj-lt"/>
              </a:rPr>
              <a:t> </a:t>
            </a:r>
            <a:r>
              <a:rPr lang="it-IT" altLang="it-IT" sz="2200" u="sng">
                <a:latin typeface="+mj-lt"/>
              </a:rPr>
              <a:t>RT</a:t>
            </a:r>
            <a:r>
              <a:rPr lang="it-IT" altLang="it-IT" sz="2200">
                <a:latin typeface="+mj-lt"/>
              </a:rPr>
              <a:t> = P</a:t>
            </a:r>
            <a:r>
              <a:rPr lang="it-IT" altLang="it-IT" sz="2200" baseline="-25000">
                <a:latin typeface="+mj-lt"/>
              </a:rPr>
              <a:t>1</a:t>
            </a:r>
            <a:r>
              <a:rPr lang="it-IT" altLang="it-IT" sz="2200">
                <a:latin typeface="+mj-lt"/>
              </a:rPr>
              <a:t>;      n</a:t>
            </a:r>
            <a:r>
              <a:rPr lang="it-IT" altLang="it-IT" sz="2200" baseline="-25000">
                <a:latin typeface="+mj-lt"/>
              </a:rPr>
              <a:t>2</a:t>
            </a:r>
            <a:r>
              <a:rPr lang="it-IT" altLang="it-IT" sz="2200">
                <a:latin typeface="+mj-lt"/>
              </a:rPr>
              <a:t> </a:t>
            </a:r>
            <a:r>
              <a:rPr lang="it-IT" altLang="it-IT" sz="2200" u="sng">
                <a:latin typeface="+mj-lt"/>
              </a:rPr>
              <a:t>RT</a:t>
            </a:r>
            <a:r>
              <a:rPr lang="it-IT" altLang="it-IT" sz="2200">
                <a:latin typeface="+mj-lt"/>
              </a:rPr>
              <a:t> = P</a:t>
            </a:r>
            <a:r>
              <a:rPr lang="it-IT" altLang="it-IT" sz="2200" baseline="-25000">
                <a:latin typeface="+mj-lt"/>
              </a:rPr>
              <a:t>2</a:t>
            </a:r>
            <a:r>
              <a:rPr lang="it-IT" altLang="it-IT" sz="2200">
                <a:latin typeface="+mj-lt"/>
              </a:rPr>
              <a:t>;	n</a:t>
            </a:r>
            <a:r>
              <a:rPr lang="it-IT" altLang="it-IT" sz="2200" baseline="-25000">
                <a:latin typeface="+mj-lt"/>
              </a:rPr>
              <a:t>3</a:t>
            </a:r>
            <a:r>
              <a:rPr lang="it-IT" altLang="it-IT" sz="2200">
                <a:latin typeface="+mj-lt"/>
              </a:rPr>
              <a:t> </a:t>
            </a:r>
            <a:r>
              <a:rPr lang="it-IT" altLang="it-IT" sz="2200" u="sng">
                <a:latin typeface="+mj-lt"/>
              </a:rPr>
              <a:t>RT</a:t>
            </a:r>
            <a:r>
              <a:rPr lang="it-IT" altLang="it-IT" sz="2200">
                <a:latin typeface="+mj-lt"/>
              </a:rPr>
              <a:t> = P</a:t>
            </a:r>
            <a:r>
              <a:rPr lang="it-IT" altLang="it-IT" sz="2200" baseline="-25000">
                <a:latin typeface="+mj-lt"/>
              </a:rPr>
              <a:t>3</a:t>
            </a:r>
            <a:r>
              <a:rPr lang="it-IT" altLang="it-IT" sz="2200">
                <a:latin typeface="+mj-lt"/>
              </a:rPr>
              <a:t>;	…si ottiene       </a:t>
            </a:r>
          </a:p>
          <a:p>
            <a:pPr eaLnBrk="1" hangingPunct="1">
              <a:spcBef>
                <a:spcPct val="0"/>
              </a:spcBef>
              <a:buFontTx/>
              <a:buNone/>
              <a:defRPr/>
            </a:pPr>
            <a:r>
              <a:rPr lang="it-IT" altLang="it-IT" sz="2200">
                <a:latin typeface="+mj-lt"/>
              </a:rPr>
              <a:t>                  V	                  V                      V</a:t>
            </a:r>
          </a:p>
          <a:p>
            <a:pPr algn="ctr" eaLnBrk="1" hangingPunct="1">
              <a:spcBef>
                <a:spcPct val="0"/>
              </a:spcBef>
              <a:buFontTx/>
              <a:buNone/>
              <a:defRPr/>
            </a:pPr>
            <a:r>
              <a:rPr lang="it-IT" altLang="it-IT" sz="2200">
                <a:latin typeface="+mj-lt"/>
              </a:rPr>
              <a:t> 	</a:t>
            </a:r>
          </a:p>
          <a:p>
            <a:pPr algn="ctr" eaLnBrk="1" hangingPunct="1">
              <a:spcBef>
                <a:spcPct val="0"/>
              </a:spcBef>
              <a:buFontTx/>
              <a:buNone/>
              <a:defRPr/>
            </a:pPr>
            <a:endParaRPr lang="it-IT" altLang="it-IT" sz="2200">
              <a:latin typeface="+mj-lt"/>
            </a:endParaRPr>
          </a:p>
          <a:p>
            <a:pPr algn="ctr" eaLnBrk="1" hangingPunct="1">
              <a:lnSpc>
                <a:spcPct val="125000"/>
              </a:lnSpc>
              <a:spcBef>
                <a:spcPct val="0"/>
              </a:spcBef>
              <a:spcAft>
                <a:spcPct val="50000"/>
              </a:spcAft>
              <a:buFontTx/>
              <a:buNone/>
              <a:defRPr/>
            </a:pPr>
            <a:r>
              <a:rPr lang="it-IT" altLang="it-IT" sz="2200">
                <a:latin typeface="+mj-lt"/>
              </a:rPr>
              <a:t>P = P</a:t>
            </a:r>
            <a:r>
              <a:rPr lang="it-IT" altLang="it-IT" sz="2200" baseline="-25000">
                <a:latin typeface="+mj-lt"/>
              </a:rPr>
              <a:t>1</a:t>
            </a:r>
            <a:r>
              <a:rPr lang="it-IT" altLang="it-IT" sz="2200">
                <a:latin typeface="+mj-lt"/>
              </a:rPr>
              <a:t> + P</a:t>
            </a:r>
            <a:r>
              <a:rPr lang="it-IT" altLang="it-IT" sz="2200" baseline="-25000">
                <a:latin typeface="+mj-lt"/>
              </a:rPr>
              <a:t>2</a:t>
            </a:r>
            <a:r>
              <a:rPr lang="it-IT" altLang="it-IT" sz="2200">
                <a:latin typeface="+mj-lt"/>
              </a:rPr>
              <a:t> + P</a:t>
            </a:r>
            <a:r>
              <a:rPr lang="it-IT" altLang="it-IT" sz="2200" baseline="-25000">
                <a:latin typeface="+mj-lt"/>
              </a:rPr>
              <a:t>3</a:t>
            </a:r>
            <a:r>
              <a:rPr lang="it-IT" altLang="it-IT" sz="2200">
                <a:latin typeface="+mj-lt"/>
              </a:rPr>
              <a:t> + … </a:t>
            </a:r>
          </a:p>
        </p:txBody>
      </p:sp>
      <p:grpSp>
        <p:nvGrpSpPr>
          <p:cNvPr id="2" name="Group 9">
            <a:extLst>
              <a:ext uri="{FF2B5EF4-FFF2-40B4-BE49-F238E27FC236}">
                <a16:creationId xmlns:a16="http://schemas.microsoft.com/office/drawing/2014/main" id="{0B41409A-6846-4AC1-90B4-280F9004FF67}"/>
              </a:ext>
            </a:extLst>
          </p:cNvPr>
          <p:cNvGrpSpPr>
            <a:grpSpLocks/>
          </p:cNvGrpSpPr>
          <p:nvPr/>
        </p:nvGrpSpPr>
        <p:grpSpPr bwMode="auto">
          <a:xfrm>
            <a:off x="250825" y="4267200"/>
            <a:ext cx="8659813" cy="1898650"/>
            <a:chOff x="204" y="2659"/>
            <a:chExt cx="5455" cy="1196"/>
          </a:xfrm>
        </p:grpSpPr>
        <p:sp>
          <p:nvSpPr>
            <p:cNvPr id="116741" name="Rectangle 7">
              <a:extLst>
                <a:ext uri="{FF2B5EF4-FFF2-40B4-BE49-F238E27FC236}">
                  <a16:creationId xmlns:a16="http://schemas.microsoft.com/office/drawing/2014/main" id="{263ADB67-B2D7-4499-BEB1-1931AA77B5C7}"/>
                </a:ext>
              </a:extLst>
            </p:cNvPr>
            <p:cNvSpPr>
              <a:spLocks noChangeArrowheads="1"/>
            </p:cNvSpPr>
            <p:nvPr/>
          </p:nvSpPr>
          <p:spPr bwMode="auto">
            <a:xfrm>
              <a:off x="295" y="2659"/>
              <a:ext cx="5307" cy="1196"/>
            </a:xfrm>
            <a:prstGeom prst="rect">
              <a:avLst/>
            </a:prstGeom>
            <a:solidFill>
              <a:srgbClr val="CC99FF"/>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200">
                <a:latin typeface="+mj-lt"/>
              </a:endParaRPr>
            </a:p>
          </p:txBody>
        </p:sp>
        <p:sp>
          <p:nvSpPr>
            <p:cNvPr id="116742" name="Text Box 8">
              <a:extLst>
                <a:ext uri="{FF2B5EF4-FFF2-40B4-BE49-F238E27FC236}">
                  <a16:creationId xmlns:a16="http://schemas.microsoft.com/office/drawing/2014/main" id="{B70990DD-BC6E-41B8-AC5D-D309E88CBC15}"/>
                </a:ext>
              </a:extLst>
            </p:cNvPr>
            <p:cNvSpPr txBox="1">
              <a:spLocks noChangeArrowheads="1"/>
            </p:cNvSpPr>
            <p:nvPr/>
          </p:nvSpPr>
          <p:spPr bwMode="auto">
            <a:xfrm>
              <a:off x="204" y="2659"/>
              <a:ext cx="5455" cy="119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5000"/>
                </a:lnSpc>
                <a:spcBef>
                  <a:spcPct val="25000"/>
                </a:spcBef>
                <a:spcAft>
                  <a:spcPct val="25000"/>
                </a:spcAft>
                <a:buFontTx/>
                <a:buNone/>
                <a:defRPr/>
              </a:pPr>
              <a:r>
                <a:rPr lang="it-IT" altLang="it-IT" sz="2200">
                  <a:latin typeface="+mj-lt"/>
                </a:rPr>
                <a:t>Legge di Dalton</a:t>
              </a:r>
            </a:p>
            <a:p>
              <a:pPr algn="ctr" eaLnBrk="1" hangingPunct="1">
                <a:lnSpc>
                  <a:spcPct val="125000"/>
                </a:lnSpc>
                <a:spcBef>
                  <a:spcPct val="0"/>
                </a:spcBef>
                <a:spcAft>
                  <a:spcPct val="25000"/>
                </a:spcAft>
                <a:buFontTx/>
                <a:buNone/>
                <a:defRPr/>
              </a:pPr>
              <a:r>
                <a:rPr lang="it-IT" altLang="it-IT" sz="2200">
                  <a:latin typeface="+mj-lt"/>
                </a:rPr>
                <a:t>La pressione di una miscela gassosa è data dalla somma delle pressioni che ciascun componente eserciterebbe se fosse posto da solo nello stesso contenitore.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egnaposto numero diapositiva 3">
            <a:extLst>
              <a:ext uri="{FF2B5EF4-FFF2-40B4-BE49-F238E27FC236}">
                <a16:creationId xmlns:a16="http://schemas.microsoft.com/office/drawing/2014/main" id="{651884CE-6488-499A-ACC3-B11371E4C9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85D0847-9F27-406D-B2B6-6DFA2DD254F7}" type="slidenum">
              <a:rPr lang="it-IT" altLang="it-IT" sz="2200" smtClean="0"/>
              <a:pPr>
                <a:spcBef>
                  <a:spcPct val="0"/>
                </a:spcBef>
                <a:buFontTx/>
                <a:buNone/>
              </a:pPr>
              <a:t>91</a:t>
            </a:fld>
            <a:endParaRPr lang="it-IT" altLang="it-IT" sz="2200"/>
          </a:p>
        </p:txBody>
      </p:sp>
      <p:sp>
        <p:nvSpPr>
          <p:cNvPr id="117763" name="Rectangle 4">
            <a:extLst>
              <a:ext uri="{FF2B5EF4-FFF2-40B4-BE49-F238E27FC236}">
                <a16:creationId xmlns:a16="http://schemas.microsoft.com/office/drawing/2014/main" id="{FF8A2A53-C533-4C69-837C-F24F977A05FE}"/>
              </a:ext>
            </a:extLst>
          </p:cNvPr>
          <p:cNvSpPr>
            <a:spLocks noChangeArrowheads="1"/>
          </p:cNvSpPr>
          <p:nvPr/>
        </p:nvSpPr>
        <p:spPr bwMode="auto">
          <a:xfrm>
            <a:off x="4479925" y="-215900"/>
            <a:ext cx="184150" cy="431800"/>
          </a:xfrm>
          <a:prstGeom prst="rect">
            <a:avLst/>
          </a:prstGeom>
          <a:noFill/>
          <a:ln>
            <a:noFill/>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200">
              <a:latin typeface="+mj-lt"/>
            </a:endParaRPr>
          </a:p>
        </p:txBody>
      </p:sp>
      <p:sp>
        <p:nvSpPr>
          <p:cNvPr id="117764" name="Text Box 2">
            <a:extLst>
              <a:ext uri="{FF2B5EF4-FFF2-40B4-BE49-F238E27FC236}">
                <a16:creationId xmlns:a16="http://schemas.microsoft.com/office/drawing/2014/main" id="{24C33F7B-950F-4A80-8061-BF1E5FF66BF8}"/>
              </a:ext>
            </a:extLst>
          </p:cNvPr>
          <p:cNvSpPr txBox="1">
            <a:spLocks noChangeArrowheads="1"/>
          </p:cNvSpPr>
          <p:nvPr/>
        </p:nvSpPr>
        <p:spPr bwMode="auto">
          <a:xfrm>
            <a:off x="203200" y="188913"/>
            <a:ext cx="8610600" cy="19970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200" dirty="0">
                <a:solidFill>
                  <a:srgbClr val="0066FF"/>
                </a:solidFill>
                <a:latin typeface="+mj-lt"/>
                <a:cs typeface="Times New Roman" panose="02020603050405020304" pitchFamily="18" charset="0"/>
              </a:rPr>
              <a:t>LEGGE di DALTON sulle PRESSIONI PARZIALI</a:t>
            </a:r>
            <a:r>
              <a:rPr lang="it-IT" altLang="it-IT" sz="2200" dirty="0">
                <a:latin typeface="+mj-lt"/>
                <a:cs typeface="Times New Roman" panose="02020603050405020304" pitchFamily="18" charset="0"/>
              </a:rPr>
              <a:t> </a:t>
            </a:r>
          </a:p>
          <a:p>
            <a:pPr algn="just" eaLnBrk="1" hangingPunct="1">
              <a:lnSpc>
                <a:spcPct val="125000"/>
              </a:lnSpc>
              <a:spcBef>
                <a:spcPct val="0"/>
              </a:spcBef>
              <a:spcAft>
                <a:spcPct val="25000"/>
              </a:spcAft>
              <a:defRPr/>
            </a:pPr>
            <a:r>
              <a:rPr lang="it-IT" altLang="it-IT" sz="2200" dirty="0">
                <a:latin typeface="+mj-lt"/>
                <a:cs typeface="Times New Roman" panose="02020603050405020304" pitchFamily="18" charset="0"/>
              </a:rPr>
              <a:t> deduzione empirica </a:t>
            </a:r>
          </a:p>
          <a:p>
            <a:pPr algn="just" eaLnBrk="1" hangingPunct="1">
              <a:lnSpc>
                <a:spcPct val="125000"/>
              </a:lnSpc>
              <a:spcBef>
                <a:spcPct val="0"/>
              </a:spcBef>
              <a:spcAft>
                <a:spcPct val="25000"/>
              </a:spcAft>
              <a:defRPr/>
            </a:pPr>
            <a:r>
              <a:rPr lang="it-IT" altLang="it-IT" sz="2200" dirty="0">
                <a:latin typeface="+mj-lt"/>
                <a:cs typeface="Times New Roman" panose="02020603050405020304" pitchFamily="18" charset="0"/>
              </a:rPr>
              <a:t> Conferma indiretta della teoria cinetica dei gas</a:t>
            </a:r>
          </a:p>
          <a:p>
            <a:pPr algn="just" eaLnBrk="1" hangingPunct="1">
              <a:lnSpc>
                <a:spcPct val="125000"/>
              </a:lnSpc>
              <a:spcBef>
                <a:spcPct val="0"/>
              </a:spcBef>
              <a:spcAft>
                <a:spcPct val="25000"/>
              </a:spcAft>
              <a:buFontTx/>
              <a:buNone/>
              <a:defRPr/>
            </a:pPr>
            <a:r>
              <a:rPr lang="it-IT" altLang="it-IT" sz="2200" dirty="0">
                <a:solidFill>
                  <a:srgbClr val="0066FF"/>
                </a:solidFill>
                <a:latin typeface="+mj-lt"/>
                <a:cs typeface="Times New Roman" panose="02020603050405020304" pitchFamily="18" charset="0"/>
              </a:rPr>
              <a:t>Frazione Molare n</a:t>
            </a:r>
            <a:r>
              <a:rPr lang="it-IT" altLang="it-IT" sz="2200" baseline="-30000" dirty="0">
                <a:solidFill>
                  <a:srgbClr val="0066FF"/>
                </a:solidFill>
                <a:latin typeface="+mj-lt"/>
                <a:cs typeface="Times New Roman" panose="02020603050405020304" pitchFamily="18" charset="0"/>
              </a:rPr>
              <a:t>i</a:t>
            </a:r>
            <a:r>
              <a:rPr lang="it-IT" altLang="it-IT" sz="2200" dirty="0">
                <a:solidFill>
                  <a:srgbClr val="0066FF"/>
                </a:solidFill>
                <a:latin typeface="+mj-lt"/>
                <a:cs typeface="Times New Roman" panose="02020603050405020304" pitchFamily="18" charset="0"/>
              </a:rPr>
              <a:t>/n</a:t>
            </a:r>
            <a:endParaRPr lang="it-IT" altLang="it-IT" sz="2200" dirty="0">
              <a:latin typeface="+mj-lt"/>
            </a:endParaRPr>
          </a:p>
        </p:txBody>
      </p:sp>
      <p:graphicFrame>
        <p:nvGraphicFramePr>
          <p:cNvPr id="105477" name="Object 3">
            <a:extLst>
              <a:ext uri="{FF2B5EF4-FFF2-40B4-BE49-F238E27FC236}">
                <a16:creationId xmlns:a16="http://schemas.microsoft.com/office/drawing/2014/main" id="{EFF6BF50-BB70-4D07-BE54-333225928C19}"/>
              </a:ext>
            </a:extLst>
          </p:cNvPr>
          <p:cNvGraphicFramePr>
            <a:graphicFrameLocks noChangeAspect="1"/>
          </p:cNvGraphicFramePr>
          <p:nvPr/>
        </p:nvGraphicFramePr>
        <p:xfrm>
          <a:off x="2171700" y="2592388"/>
          <a:ext cx="4414838" cy="1035050"/>
        </p:xfrm>
        <a:graphic>
          <a:graphicData uri="http://schemas.openxmlformats.org/presentationml/2006/ole">
            <mc:AlternateContent xmlns:mc="http://schemas.openxmlformats.org/markup-compatibility/2006">
              <mc:Choice xmlns:v="urn:schemas-microsoft-com:vml" Requires="v">
                <p:oleObj name="Equation" r:id="rId2" imgW="1778000" imgH="469900" progId="Equation.3">
                  <p:embed/>
                </p:oleObj>
              </mc:Choice>
              <mc:Fallback>
                <p:oleObj name="Equation" r:id="rId2" imgW="1778000" imgH="4699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2592388"/>
                        <a:ext cx="4414838" cy="1035050"/>
                      </a:xfrm>
                      <a:prstGeom prst="rect">
                        <a:avLst/>
                      </a:prstGeom>
                      <a:noFill/>
                      <a:ln w="19050">
                        <a:solidFill>
                          <a:srgbClr val="00FF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478" name="Object 5">
            <a:extLst>
              <a:ext uri="{FF2B5EF4-FFF2-40B4-BE49-F238E27FC236}">
                <a16:creationId xmlns:a16="http://schemas.microsoft.com/office/drawing/2014/main" id="{56CD2C12-2450-4937-B3E5-11FF07FFFA26}"/>
              </a:ext>
            </a:extLst>
          </p:cNvPr>
          <p:cNvGraphicFramePr>
            <a:graphicFrameLocks noChangeAspect="1"/>
          </p:cNvGraphicFramePr>
          <p:nvPr/>
        </p:nvGraphicFramePr>
        <p:xfrm>
          <a:off x="1979613" y="4221163"/>
          <a:ext cx="4800600" cy="1116012"/>
        </p:xfrm>
        <a:graphic>
          <a:graphicData uri="http://schemas.openxmlformats.org/presentationml/2006/ole">
            <mc:AlternateContent xmlns:mc="http://schemas.openxmlformats.org/markup-compatibility/2006">
              <mc:Choice xmlns:v="urn:schemas-microsoft-com:vml" Requires="v">
                <p:oleObj name="Equation" r:id="rId4" imgW="1778000" imgH="469900" progId="Equation.3">
                  <p:embed/>
                </p:oleObj>
              </mc:Choice>
              <mc:Fallback>
                <p:oleObj name="Equation" r:id="rId4" imgW="1778000" imgH="4699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4221163"/>
                        <a:ext cx="4800600" cy="1116012"/>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67" name="Text Box 6">
            <a:extLst>
              <a:ext uri="{FF2B5EF4-FFF2-40B4-BE49-F238E27FC236}">
                <a16:creationId xmlns:a16="http://schemas.microsoft.com/office/drawing/2014/main" id="{551BA462-CD5C-4B6C-B7BF-80597134D11B}"/>
              </a:ext>
            </a:extLst>
          </p:cNvPr>
          <p:cNvSpPr txBox="1">
            <a:spLocks noChangeArrowheads="1"/>
          </p:cNvSpPr>
          <p:nvPr/>
        </p:nvSpPr>
        <p:spPr bwMode="auto">
          <a:xfrm>
            <a:off x="3698875" y="3627438"/>
            <a:ext cx="1189038" cy="430212"/>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200">
                <a:latin typeface="+mj-lt"/>
              </a:rPr>
              <a:t>e anche</a:t>
            </a:r>
          </a:p>
        </p:txBody>
      </p:sp>
      <p:sp>
        <p:nvSpPr>
          <p:cNvPr id="117768" name="Text Box 7">
            <a:extLst>
              <a:ext uri="{FF2B5EF4-FFF2-40B4-BE49-F238E27FC236}">
                <a16:creationId xmlns:a16="http://schemas.microsoft.com/office/drawing/2014/main" id="{47F414AD-BA45-4BFD-87EF-E22E630FCB44}"/>
              </a:ext>
            </a:extLst>
          </p:cNvPr>
          <p:cNvSpPr txBox="1">
            <a:spLocks noChangeArrowheads="1"/>
          </p:cNvSpPr>
          <p:nvPr/>
        </p:nvSpPr>
        <p:spPr bwMode="auto">
          <a:xfrm>
            <a:off x="898525" y="5680075"/>
            <a:ext cx="7345363" cy="7699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it-IT" altLang="it-IT" sz="2200">
                <a:latin typeface="+mj-lt"/>
              </a:rPr>
              <a:t>dalle pressioni parziali (o volumi parziali) si possono calcolare le frazioni molari dei vari componenti.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Immagine 1">
            <a:extLst>
              <a:ext uri="{FF2B5EF4-FFF2-40B4-BE49-F238E27FC236}">
                <a16:creationId xmlns:a16="http://schemas.microsoft.com/office/drawing/2014/main" id="{D0924A1F-E025-4E3E-91D3-B5EF5B0774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31775"/>
            <a:ext cx="489267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463AD05-8A87-4658-8E4F-AB8222421E63}"/>
              </a:ext>
            </a:extLst>
          </p:cNvPr>
          <p:cNvSpPr txBox="1">
            <a:spLocks noRot="1" noChangeAspect="1" noMove="1" noResize="1" noEditPoints="1" noAdjustHandles="1" noChangeArrowheads="1" noChangeShapeType="1" noTextEdit="1"/>
          </p:cNvSpPr>
          <p:nvPr/>
        </p:nvSpPr>
        <p:spPr>
          <a:xfrm>
            <a:off x="6084168" y="1188199"/>
            <a:ext cx="2448272" cy="4208203"/>
          </a:xfrm>
          <a:prstGeom prst="rect">
            <a:avLst/>
          </a:prstGeom>
          <a:blipFill rotWithShape="0">
            <a:blip r:embed="rId3"/>
            <a:stretch>
              <a:fillRect l="-2488" t="-725" r="-2488"/>
            </a:stretch>
          </a:blipFill>
        </p:spPr>
        <p:txBody>
          <a:bodyPr/>
          <a:lstStyle/>
          <a:p>
            <a:pPr>
              <a:defRPr/>
            </a:pPr>
            <a:r>
              <a:rPr lang="it-IT">
                <a:noFill/>
              </a:rPr>
              <a:t> </a:t>
            </a:r>
          </a:p>
        </p:txBody>
      </p:sp>
      <p:sp>
        <p:nvSpPr>
          <p:cNvPr id="106500" name="TextBox 3">
            <a:extLst>
              <a:ext uri="{FF2B5EF4-FFF2-40B4-BE49-F238E27FC236}">
                <a16:creationId xmlns:a16="http://schemas.microsoft.com/office/drawing/2014/main" id="{7647AF3C-413E-482C-A6C7-4306E0303D5C}"/>
              </a:ext>
            </a:extLst>
          </p:cNvPr>
          <p:cNvSpPr txBox="1">
            <a:spLocks noChangeArrowheads="1"/>
          </p:cNvSpPr>
          <p:nvPr/>
        </p:nvSpPr>
        <p:spPr bwMode="auto">
          <a:xfrm>
            <a:off x="179388" y="6510338"/>
            <a:ext cx="6753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 Atkins, J. De Paula, Elementi di Chimica Fisica, quarta edizione italiana, Zanichelli editore 2018</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olo 1">
            <a:extLst>
              <a:ext uri="{FF2B5EF4-FFF2-40B4-BE49-F238E27FC236}">
                <a16:creationId xmlns:a16="http://schemas.microsoft.com/office/drawing/2014/main" id="{DF3CAD5F-F1FF-476A-99FA-16D40023043F}"/>
              </a:ext>
            </a:extLst>
          </p:cNvPr>
          <p:cNvSpPr>
            <a:spLocks noGrp="1" noChangeArrowheads="1"/>
          </p:cNvSpPr>
          <p:nvPr>
            <p:ph type="title"/>
          </p:nvPr>
        </p:nvSpPr>
        <p:spPr>
          <a:xfrm>
            <a:off x="330200" y="-14288"/>
            <a:ext cx="8229600" cy="1143001"/>
          </a:xfrm>
        </p:spPr>
        <p:txBody>
          <a:bodyPr/>
          <a:lstStyle/>
          <a:p>
            <a:r>
              <a:rPr lang="it-IT" altLang="it-IT"/>
              <a:t>I gas</a:t>
            </a:r>
          </a:p>
        </p:txBody>
      </p:sp>
      <p:sp>
        <p:nvSpPr>
          <p:cNvPr id="3" name="Segnaposto contenuto 2">
            <a:extLst>
              <a:ext uri="{FF2B5EF4-FFF2-40B4-BE49-F238E27FC236}">
                <a16:creationId xmlns:a16="http://schemas.microsoft.com/office/drawing/2014/main" id="{0DF06A4A-546B-4531-ACCE-5A4DC4AD1348}"/>
              </a:ext>
            </a:extLst>
          </p:cNvPr>
          <p:cNvSpPr>
            <a:spLocks noGrp="1"/>
          </p:cNvSpPr>
          <p:nvPr>
            <p:ph idx="1"/>
          </p:nvPr>
        </p:nvSpPr>
        <p:spPr>
          <a:xfrm>
            <a:off x="334963" y="673100"/>
            <a:ext cx="8229600" cy="4525963"/>
          </a:xfrm>
        </p:spPr>
        <p:txBody>
          <a:bodyPr/>
          <a:lstStyle/>
          <a:p>
            <a:pPr>
              <a:defRPr/>
            </a:pPr>
            <a:r>
              <a:rPr lang="it-IT" dirty="0">
                <a:solidFill>
                  <a:schemeClr val="bg1">
                    <a:lumMod val="50000"/>
                  </a:schemeClr>
                </a:solidFill>
              </a:rPr>
              <a:t>Generalità</a:t>
            </a:r>
          </a:p>
          <a:p>
            <a:pPr>
              <a:defRPr/>
            </a:pPr>
            <a:r>
              <a:rPr lang="it-IT" dirty="0">
                <a:solidFill>
                  <a:schemeClr val="bg1">
                    <a:lumMod val="50000"/>
                  </a:schemeClr>
                </a:solidFill>
              </a:rPr>
              <a:t>Principio di Avogadro</a:t>
            </a:r>
          </a:p>
          <a:p>
            <a:pPr>
              <a:defRPr/>
            </a:pPr>
            <a:r>
              <a:rPr lang="it-IT" dirty="0">
                <a:solidFill>
                  <a:schemeClr val="bg1">
                    <a:lumMod val="50000"/>
                  </a:schemeClr>
                </a:solidFill>
              </a:rPr>
              <a:t>Legge di Boyle</a:t>
            </a:r>
          </a:p>
          <a:p>
            <a:pPr>
              <a:defRPr/>
            </a:pPr>
            <a:r>
              <a:rPr lang="it-IT" dirty="0">
                <a:solidFill>
                  <a:schemeClr val="bg2"/>
                </a:solidFill>
              </a:rPr>
              <a:t>Legge di Charles (o Gay-</a:t>
            </a:r>
            <a:r>
              <a:rPr lang="it-IT" dirty="0" err="1">
                <a:solidFill>
                  <a:schemeClr val="bg2"/>
                </a:solidFill>
              </a:rPr>
              <a:t>Lussac</a:t>
            </a:r>
            <a:r>
              <a:rPr lang="it-IT" dirty="0">
                <a:solidFill>
                  <a:schemeClr val="bg2"/>
                </a:solidFill>
              </a:rPr>
              <a:t>)</a:t>
            </a:r>
          </a:p>
          <a:p>
            <a:pPr>
              <a:defRPr/>
            </a:pPr>
            <a:r>
              <a:rPr lang="it-IT" dirty="0">
                <a:solidFill>
                  <a:schemeClr val="bg1">
                    <a:lumMod val="50000"/>
                  </a:schemeClr>
                </a:solidFill>
              </a:rPr>
              <a:t>Legge dei gas ideali</a:t>
            </a:r>
          </a:p>
          <a:p>
            <a:pPr lvl="1">
              <a:defRPr/>
            </a:pPr>
            <a:r>
              <a:rPr lang="it-IT" dirty="0">
                <a:solidFill>
                  <a:schemeClr val="bg1">
                    <a:lumMod val="50000"/>
                  </a:schemeClr>
                </a:solidFill>
              </a:rPr>
              <a:t>Costante dei gas</a:t>
            </a:r>
          </a:p>
          <a:p>
            <a:pPr>
              <a:defRPr/>
            </a:pPr>
            <a:r>
              <a:rPr lang="it-IT" dirty="0">
                <a:solidFill>
                  <a:schemeClr val="bg1">
                    <a:lumMod val="50000"/>
                  </a:schemeClr>
                </a:solidFill>
              </a:rPr>
              <a:t>Miscele di gas (Dalton)</a:t>
            </a:r>
          </a:p>
          <a:p>
            <a:pPr>
              <a:defRPr/>
            </a:pPr>
            <a:r>
              <a:rPr lang="it-IT" dirty="0"/>
              <a:t>Teoria cinetica dei gas</a:t>
            </a:r>
          </a:p>
          <a:p>
            <a:pPr lvl="1">
              <a:defRPr/>
            </a:pPr>
            <a:r>
              <a:rPr lang="it-IT" dirty="0">
                <a:solidFill>
                  <a:schemeClr val="bg1">
                    <a:lumMod val="50000"/>
                  </a:schemeClr>
                </a:solidFill>
              </a:rPr>
              <a:t>Velocità di una molecola e cost. di Boltzmann</a:t>
            </a:r>
          </a:p>
          <a:p>
            <a:pPr lvl="1">
              <a:defRPr/>
            </a:pPr>
            <a:r>
              <a:rPr lang="it-IT" dirty="0">
                <a:solidFill>
                  <a:schemeClr val="bg1">
                    <a:lumMod val="50000"/>
                  </a:schemeClr>
                </a:solidFill>
              </a:rPr>
              <a:t>Distribuzione di Maxwell</a:t>
            </a:r>
          </a:p>
          <a:p>
            <a:pPr>
              <a:defRPr/>
            </a:pPr>
            <a:r>
              <a:rPr lang="it-IT" dirty="0">
                <a:solidFill>
                  <a:schemeClr val="bg1">
                    <a:lumMod val="50000"/>
                  </a:schemeClr>
                </a:solidFill>
              </a:rPr>
              <a:t>Gas reali </a:t>
            </a:r>
          </a:p>
          <a:p>
            <a:pPr>
              <a:defRPr/>
            </a:pPr>
            <a:endParaRPr lang="it-IT" dirty="0"/>
          </a:p>
        </p:txBody>
      </p:sp>
      <p:sp>
        <p:nvSpPr>
          <p:cNvPr id="107524" name="Segnaposto numero diapositiva 3">
            <a:extLst>
              <a:ext uri="{FF2B5EF4-FFF2-40B4-BE49-F238E27FC236}">
                <a16:creationId xmlns:a16="http://schemas.microsoft.com/office/drawing/2014/main" id="{CE975D5C-C333-4A22-848C-F96D08BF2E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07450E7-EBE9-44C1-8AE2-B4162542A62D}" type="slidenum">
              <a:rPr lang="it-IT" altLang="it-IT" sz="1400" smtClean="0"/>
              <a:pPr>
                <a:spcBef>
                  <a:spcPct val="0"/>
                </a:spcBef>
                <a:buFontTx/>
                <a:buNone/>
              </a:pPr>
              <a:t>93</a:t>
            </a:fld>
            <a:endParaRPr lang="it-IT" altLang="it-IT" sz="14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numero diapositiva 3">
            <a:extLst>
              <a:ext uri="{FF2B5EF4-FFF2-40B4-BE49-F238E27FC236}">
                <a16:creationId xmlns:a16="http://schemas.microsoft.com/office/drawing/2014/main" id="{877C197E-1913-46AE-9755-F725C17DBC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D3DEF4-7D30-4D11-A241-B56E0C1A787E}" type="slidenum">
              <a:rPr lang="it-IT" altLang="it-IT" sz="2000" smtClean="0"/>
              <a:pPr>
                <a:spcBef>
                  <a:spcPct val="0"/>
                </a:spcBef>
                <a:buFontTx/>
                <a:buNone/>
              </a:pPr>
              <a:t>94</a:t>
            </a:fld>
            <a:endParaRPr lang="it-IT" altLang="it-IT" sz="2000"/>
          </a:p>
        </p:txBody>
      </p:sp>
      <p:sp>
        <p:nvSpPr>
          <p:cNvPr id="101379" name="Text Box 2">
            <a:extLst>
              <a:ext uri="{FF2B5EF4-FFF2-40B4-BE49-F238E27FC236}">
                <a16:creationId xmlns:a16="http://schemas.microsoft.com/office/drawing/2014/main" id="{F2CAF91F-3CB3-4E1E-BA44-03F1204DB68A}"/>
              </a:ext>
            </a:extLst>
          </p:cNvPr>
          <p:cNvSpPr txBox="1">
            <a:spLocks noChangeArrowheads="1"/>
          </p:cNvSpPr>
          <p:nvPr/>
        </p:nvSpPr>
        <p:spPr bwMode="auto">
          <a:xfrm>
            <a:off x="323850" y="908050"/>
            <a:ext cx="8502650" cy="13874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000" b="1" dirty="0">
                <a:latin typeface="+mj-lt"/>
                <a:cs typeface="Times New Roman" panose="02020603050405020304" pitchFamily="18" charset="0"/>
              </a:rPr>
              <a:t>Derivazione teorica </a:t>
            </a:r>
            <a:r>
              <a:rPr lang="it-IT" altLang="it-IT" sz="2000" dirty="0">
                <a:latin typeface="+mj-lt"/>
                <a:cs typeface="Times New Roman" panose="02020603050405020304" pitchFamily="18" charset="0"/>
              </a:rPr>
              <a:t>della legge empirica di Boyle (Bernoulli 1738)</a:t>
            </a:r>
          </a:p>
          <a:p>
            <a:pPr algn="just" eaLnBrk="1" hangingPunct="1">
              <a:lnSpc>
                <a:spcPct val="125000"/>
              </a:lnSpc>
              <a:spcBef>
                <a:spcPct val="0"/>
              </a:spcBef>
              <a:spcAft>
                <a:spcPct val="25000"/>
              </a:spcAft>
              <a:defRPr/>
            </a:pPr>
            <a:r>
              <a:rPr lang="it-IT" altLang="it-IT" sz="2000" dirty="0">
                <a:latin typeface="+mj-lt"/>
                <a:cs typeface="Times New Roman" panose="02020603050405020304" pitchFamily="18" charset="0"/>
              </a:rPr>
              <a:t> modello molecolare</a:t>
            </a:r>
          </a:p>
          <a:p>
            <a:pPr algn="just" eaLnBrk="1" hangingPunct="1">
              <a:lnSpc>
                <a:spcPct val="125000"/>
              </a:lnSpc>
              <a:spcBef>
                <a:spcPct val="0"/>
              </a:spcBef>
              <a:spcAft>
                <a:spcPct val="25000"/>
              </a:spcAft>
              <a:defRPr/>
            </a:pPr>
            <a:r>
              <a:rPr lang="it-IT" altLang="it-IT" sz="2000" dirty="0">
                <a:latin typeface="+mj-lt"/>
                <a:cs typeface="Times New Roman" panose="02020603050405020304" pitchFamily="18" charset="0"/>
              </a:rPr>
              <a:t> urti delle molecole di gas contro le pareti del recipiente</a:t>
            </a:r>
          </a:p>
        </p:txBody>
      </p:sp>
      <p:sp>
        <p:nvSpPr>
          <p:cNvPr id="101380" name="Text Box 3">
            <a:extLst>
              <a:ext uri="{FF2B5EF4-FFF2-40B4-BE49-F238E27FC236}">
                <a16:creationId xmlns:a16="http://schemas.microsoft.com/office/drawing/2014/main" id="{68F578A1-A9FA-4DCB-B087-E31B6E9D7CF0}"/>
              </a:ext>
            </a:extLst>
          </p:cNvPr>
          <p:cNvSpPr txBox="1">
            <a:spLocks noChangeArrowheads="1"/>
          </p:cNvSpPr>
          <p:nvPr/>
        </p:nvSpPr>
        <p:spPr bwMode="auto">
          <a:xfrm>
            <a:off x="461963" y="2852738"/>
            <a:ext cx="8502650" cy="35544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75000"/>
              </a:spcAft>
              <a:buFontTx/>
              <a:buNone/>
              <a:defRPr/>
            </a:pPr>
            <a:r>
              <a:rPr lang="it-IT" altLang="it-IT" sz="2000" dirty="0">
                <a:latin typeface="+mj-lt"/>
              </a:rPr>
              <a:t>insieme di ipotesi</a:t>
            </a:r>
          </a:p>
          <a:p>
            <a:pPr algn="just" eaLnBrk="1" hangingPunct="1">
              <a:lnSpc>
                <a:spcPct val="125000"/>
              </a:lnSpc>
              <a:spcBef>
                <a:spcPct val="0"/>
              </a:spcBef>
              <a:spcAft>
                <a:spcPct val="75000"/>
              </a:spcAft>
              <a:buFontTx/>
              <a:buNone/>
              <a:defRPr/>
            </a:pPr>
            <a:r>
              <a:rPr lang="it-IT" altLang="it-IT" sz="2000" dirty="0">
                <a:latin typeface="+mj-lt"/>
              </a:rPr>
              <a:t>T e P: </a:t>
            </a:r>
            <a:r>
              <a:rPr lang="it-IT" altLang="it-IT" sz="2000" u="sng" dirty="0">
                <a:latin typeface="+mj-lt"/>
              </a:rPr>
              <a:t>manifestazioni macroscopiche di urti molecolari</a:t>
            </a:r>
            <a:r>
              <a:rPr lang="it-IT" altLang="it-IT" sz="2000" dirty="0">
                <a:latin typeface="+mj-lt"/>
              </a:rPr>
              <a:t>:              </a:t>
            </a:r>
          </a:p>
          <a:p>
            <a:pPr algn="just" eaLnBrk="1" hangingPunct="1">
              <a:lnSpc>
                <a:spcPct val="125000"/>
              </a:lnSpc>
              <a:spcBef>
                <a:spcPct val="0"/>
              </a:spcBef>
              <a:spcAft>
                <a:spcPct val="25000"/>
              </a:spcAft>
              <a:buFontTx/>
              <a:buNone/>
              <a:defRPr/>
            </a:pPr>
            <a:r>
              <a:rPr lang="it-IT" altLang="it-IT" sz="2000" dirty="0">
                <a:latin typeface="+mj-lt"/>
              </a:rPr>
              <a:t>PRESSIONE: risultato del bombardamento molecolare contro le pareti del recipiente;             </a:t>
            </a:r>
          </a:p>
          <a:p>
            <a:pPr algn="just" eaLnBrk="1" hangingPunct="1">
              <a:lnSpc>
                <a:spcPct val="125000"/>
              </a:lnSpc>
              <a:spcBef>
                <a:spcPct val="75000"/>
              </a:spcBef>
              <a:spcAft>
                <a:spcPct val="25000"/>
              </a:spcAft>
              <a:buFontTx/>
              <a:buNone/>
              <a:defRPr/>
            </a:pPr>
            <a:r>
              <a:rPr lang="it-IT" altLang="it-IT" sz="2000" dirty="0">
                <a:latin typeface="+mj-lt"/>
              </a:rPr>
              <a:t>TEMPERATURA: proporzionale all’energia traslazionale media delle molecole; dipende dalla frequanza degli urti e dalla variazione della quantità di moto (momento mv)</a:t>
            </a:r>
          </a:p>
        </p:txBody>
      </p:sp>
      <p:sp>
        <p:nvSpPr>
          <p:cNvPr id="101381" name="Text Box 4">
            <a:extLst>
              <a:ext uri="{FF2B5EF4-FFF2-40B4-BE49-F238E27FC236}">
                <a16:creationId xmlns:a16="http://schemas.microsoft.com/office/drawing/2014/main" id="{7DC244A6-E27F-4741-8DC2-C78B5B8149A1}"/>
              </a:ext>
            </a:extLst>
          </p:cNvPr>
          <p:cNvSpPr txBox="1">
            <a:spLocks noChangeArrowheads="1"/>
          </p:cNvSpPr>
          <p:nvPr/>
        </p:nvSpPr>
        <p:spPr bwMode="auto">
          <a:xfrm>
            <a:off x="4787900" y="2725738"/>
            <a:ext cx="3640138" cy="3968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000">
                <a:latin typeface="+mj-lt"/>
              </a:rPr>
              <a:t>Maxwell/Boltzmann 1860</a:t>
            </a:r>
          </a:p>
        </p:txBody>
      </p:sp>
      <p:sp>
        <p:nvSpPr>
          <p:cNvPr id="101382" name="Text Box 5">
            <a:extLst>
              <a:ext uri="{FF2B5EF4-FFF2-40B4-BE49-F238E27FC236}">
                <a16:creationId xmlns:a16="http://schemas.microsoft.com/office/drawing/2014/main" id="{14D1B2D4-91C1-459C-B860-EB7B33044F72}"/>
              </a:ext>
            </a:extLst>
          </p:cNvPr>
          <p:cNvSpPr txBox="1">
            <a:spLocks noChangeArrowheads="1"/>
          </p:cNvSpPr>
          <p:nvPr/>
        </p:nvSpPr>
        <p:spPr bwMode="auto">
          <a:xfrm>
            <a:off x="323850" y="188913"/>
            <a:ext cx="8502650" cy="5778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5000"/>
              </a:lnSpc>
              <a:spcBef>
                <a:spcPct val="0"/>
              </a:spcBef>
              <a:spcAft>
                <a:spcPct val="25000"/>
              </a:spcAft>
              <a:buFontTx/>
              <a:buNone/>
              <a:defRPr/>
            </a:pPr>
            <a:r>
              <a:rPr lang="it-IT" altLang="it-IT" sz="2800" dirty="0">
                <a:latin typeface="+mj-lt"/>
              </a:rPr>
              <a:t>Teoria cinetica dei gas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numero diapositiva 3">
            <a:extLst>
              <a:ext uri="{FF2B5EF4-FFF2-40B4-BE49-F238E27FC236}">
                <a16:creationId xmlns:a16="http://schemas.microsoft.com/office/drawing/2014/main" id="{EE2238C9-219E-4BB2-9915-66C4B74B5C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2AAFF65-3B37-4C60-822B-7481885C1762}" type="slidenum">
              <a:rPr lang="it-IT" altLang="it-IT" sz="2000" smtClean="0"/>
              <a:pPr>
                <a:spcBef>
                  <a:spcPct val="0"/>
                </a:spcBef>
                <a:buFontTx/>
                <a:buNone/>
              </a:pPr>
              <a:t>95</a:t>
            </a:fld>
            <a:endParaRPr lang="it-IT" altLang="it-IT" sz="2000"/>
          </a:p>
        </p:txBody>
      </p:sp>
      <p:sp>
        <p:nvSpPr>
          <p:cNvPr id="102403" name="Rectangle 2">
            <a:extLst>
              <a:ext uri="{FF2B5EF4-FFF2-40B4-BE49-F238E27FC236}">
                <a16:creationId xmlns:a16="http://schemas.microsoft.com/office/drawing/2014/main" id="{7CC802DC-1B3C-4C3A-A831-728E96EB80B0}"/>
              </a:ext>
            </a:extLst>
          </p:cNvPr>
          <p:cNvSpPr>
            <a:spLocks noChangeArrowheads="1"/>
          </p:cNvSpPr>
          <p:nvPr/>
        </p:nvSpPr>
        <p:spPr bwMode="auto">
          <a:xfrm>
            <a:off x="190500" y="188913"/>
            <a:ext cx="8740775" cy="6286500"/>
          </a:xfrm>
          <a:prstGeom prst="rect">
            <a:avLst/>
          </a:prstGeom>
          <a:noFill/>
          <a:ln>
            <a:noFill/>
          </a:ln>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5000"/>
              </a:lnSpc>
              <a:spcBef>
                <a:spcPct val="0"/>
              </a:spcBef>
              <a:spcAft>
                <a:spcPct val="25000"/>
              </a:spcAft>
              <a:buFontTx/>
              <a:buNone/>
              <a:defRPr/>
            </a:pPr>
            <a:r>
              <a:rPr lang="it-IT" altLang="it-IT" sz="2000" dirty="0">
                <a:latin typeface="+mj-lt"/>
                <a:cs typeface="Times New Roman" panose="02020603050405020304" pitchFamily="18" charset="0"/>
              </a:rPr>
              <a:t>Assunzioni semplificative:</a:t>
            </a:r>
          </a:p>
          <a:p>
            <a:pPr algn="just" eaLnBrk="1" hangingPunct="1">
              <a:lnSpc>
                <a:spcPct val="125000"/>
              </a:lnSpc>
              <a:spcBef>
                <a:spcPct val="0"/>
              </a:spcBef>
              <a:spcAft>
                <a:spcPct val="25000"/>
              </a:spcAft>
              <a:buClr>
                <a:srgbClr val="990033"/>
              </a:buClr>
              <a:buSzPct val="150000"/>
              <a:buFont typeface="Wingdings" panose="05000000000000000000" pitchFamily="2" charset="2"/>
              <a:buChar char="Ø"/>
              <a:defRPr/>
            </a:pPr>
            <a:r>
              <a:rPr lang="it-IT" altLang="it-IT" sz="2000" dirty="0">
                <a:latin typeface="+mj-lt"/>
                <a:cs typeface="Times New Roman" panose="02020603050405020304" pitchFamily="18" charset="0"/>
              </a:rPr>
              <a:t>le </a:t>
            </a:r>
            <a:r>
              <a:rPr lang="it-IT" altLang="it-IT" sz="2000" dirty="0">
                <a:solidFill>
                  <a:srgbClr val="FF3300"/>
                </a:solidFill>
                <a:latin typeface="+mj-lt"/>
                <a:cs typeface="Times New Roman" panose="02020603050405020304" pitchFamily="18" charset="0"/>
              </a:rPr>
              <a:t>dimensioni</a:t>
            </a:r>
            <a:r>
              <a:rPr lang="it-IT" altLang="it-IT" sz="2000" dirty="0">
                <a:latin typeface="+mj-lt"/>
                <a:cs typeface="Times New Roman" panose="02020603050405020304" pitchFamily="18" charset="0"/>
              </a:rPr>
              <a:t> delle molecole sono </a:t>
            </a:r>
            <a:r>
              <a:rPr lang="it-IT" altLang="it-IT" sz="2000" dirty="0">
                <a:solidFill>
                  <a:srgbClr val="FF3300"/>
                </a:solidFill>
                <a:latin typeface="+mj-lt"/>
                <a:cs typeface="Times New Roman" panose="02020603050405020304" pitchFamily="18" charset="0"/>
              </a:rPr>
              <a:t>trascurabili</a:t>
            </a:r>
            <a:r>
              <a:rPr lang="it-IT" altLang="it-IT" sz="2000" dirty="0">
                <a:latin typeface="+mj-lt"/>
                <a:cs typeface="Times New Roman" panose="02020603050405020304" pitchFamily="18" charset="0"/>
              </a:rPr>
              <a:t> rispetto alle distanze di separazione fra di esse (rispetto alla distanza media percorsa tra un uro ed un altro);</a:t>
            </a:r>
          </a:p>
          <a:p>
            <a:pPr algn="just" eaLnBrk="1" hangingPunct="1">
              <a:lnSpc>
                <a:spcPct val="125000"/>
              </a:lnSpc>
              <a:spcBef>
                <a:spcPct val="0"/>
              </a:spcBef>
              <a:spcAft>
                <a:spcPct val="25000"/>
              </a:spcAft>
              <a:buClr>
                <a:srgbClr val="990033"/>
              </a:buClr>
              <a:buSzPct val="150000"/>
              <a:buFont typeface="Wingdings" panose="05000000000000000000" pitchFamily="2" charset="2"/>
              <a:buChar char="Ø"/>
              <a:defRPr/>
            </a:pPr>
            <a:r>
              <a:rPr lang="it-IT" altLang="it-IT" sz="2000" dirty="0">
                <a:latin typeface="+mj-lt"/>
                <a:cs typeface="Times New Roman" panose="02020603050405020304" pitchFamily="18" charset="0"/>
              </a:rPr>
              <a:t>le molecole </a:t>
            </a:r>
            <a:r>
              <a:rPr lang="it-IT" altLang="it-IT" sz="2000" dirty="0">
                <a:solidFill>
                  <a:srgbClr val="FF3300"/>
                </a:solidFill>
                <a:latin typeface="+mj-lt"/>
                <a:cs typeface="Times New Roman" panose="02020603050405020304" pitchFamily="18" charset="0"/>
              </a:rPr>
              <a:t>non si attraggono</a:t>
            </a:r>
            <a:r>
              <a:rPr lang="it-IT" altLang="it-IT" sz="2000" dirty="0">
                <a:latin typeface="+mj-lt"/>
                <a:cs typeface="Times New Roman" panose="02020603050405020304" pitchFamily="18" charset="0"/>
              </a:rPr>
              <a:t> fra loro (</a:t>
            </a:r>
            <a:r>
              <a:rPr lang="it-IT" altLang="it-IT" sz="2000" dirty="0" err="1">
                <a:latin typeface="+mj-lt"/>
                <a:cs typeface="Times New Roman" panose="02020603050405020304" pitchFamily="18" charset="0"/>
              </a:rPr>
              <a:t>E</a:t>
            </a:r>
            <a:r>
              <a:rPr lang="it-IT" altLang="it-IT" sz="2000" baseline="-25000" dirty="0" err="1">
                <a:latin typeface="+mj-lt"/>
                <a:cs typeface="Times New Roman" panose="02020603050405020304" pitchFamily="18" charset="0"/>
              </a:rPr>
              <a:t>pot</a:t>
            </a:r>
            <a:r>
              <a:rPr lang="it-IT" altLang="it-IT" sz="2000" dirty="0">
                <a:latin typeface="+mj-lt"/>
                <a:cs typeface="Times New Roman" panose="02020603050405020304" pitchFamily="18" charset="0"/>
              </a:rPr>
              <a:t> costante)</a:t>
            </a:r>
          </a:p>
          <a:p>
            <a:pPr algn="just" eaLnBrk="1" hangingPunct="1">
              <a:lnSpc>
                <a:spcPct val="125000"/>
              </a:lnSpc>
              <a:spcBef>
                <a:spcPct val="0"/>
              </a:spcBef>
              <a:spcAft>
                <a:spcPct val="25000"/>
              </a:spcAft>
              <a:buClr>
                <a:srgbClr val="990033"/>
              </a:buClr>
              <a:buSzPct val="150000"/>
              <a:buFont typeface="Wingdings" panose="05000000000000000000" pitchFamily="2" charset="2"/>
              <a:buChar char="Ø"/>
              <a:defRPr/>
            </a:pPr>
            <a:r>
              <a:rPr lang="it-IT" altLang="it-IT" sz="2000" dirty="0">
                <a:latin typeface="+mj-lt"/>
                <a:cs typeface="Times New Roman" panose="02020603050405020304" pitchFamily="18" charset="0"/>
              </a:rPr>
              <a:t>moto rettilineo casuale</a:t>
            </a:r>
          </a:p>
          <a:p>
            <a:pPr algn="just" eaLnBrk="1" hangingPunct="1">
              <a:lnSpc>
                <a:spcPct val="125000"/>
              </a:lnSpc>
              <a:spcBef>
                <a:spcPct val="0"/>
              </a:spcBef>
              <a:spcAft>
                <a:spcPct val="25000"/>
              </a:spcAft>
              <a:buClr>
                <a:srgbClr val="990033"/>
              </a:buClr>
              <a:buSzPct val="150000"/>
              <a:buFont typeface="Wingdings" panose="05000000000000000000" pitchFamily="2" charset="2"/>
              <a:buChar char="Ø"/>
              <a:defRPr/>
            </a:pPr>
            <a:r>
              <a:rPr lang="it-IT" altLang="it-IT" sz="2000" dirty="0">
                <a:latin typeface="+mj-lt"/>
                <a:cs typeface="Times New Roman" panose="02020603050405020304" pitchFamily="18" charset="0"/>
              </a:rPr>
              <a:t>collisioni </a:t>
            </a:r>
            <a:r>
              <a:rPr lang="it-IT" altLang="it-IT" sz="2000" dirty="0">
                <a:solidFill>
                  <a:srgbClr val="FF3300"/>
                </a:solidFill>
                <a:latin typeface="+mj-lt"/>
                <a:cs typeface="Times New Roman" panose="02020603050405020304" pitchFamily="18" charset="0"/>
              </a:rPr>
              <a:t>elastiche</a:t>
            </a:r>
            <a:r>
              <a:rPr lang="it-IT" altLang="it-IT" sz="2000" dirty="0">
                <a:latin typeface="+mj-lt"/>
                <a:cs typeface="Times New Roman" panose="02020603050405020304" pitchFamily="18" charset="0"/>
              </a:rPr>
              <a:t> tra particelle e contro le pareti</a:t>
            </a:r>
          </a:p>
          <a:p>
            <a:pPr algn="just" eaLnBrk="1" hangingPunct="1">
              <a:lnSpc>
                <a:spcPct val="125000"/>
              </a:lnSpc>
              <a:spcBef>
                <a:spcPct val="0"/>
              </a:spcBef>
              <a:spcAft>
                <a:spcPct val="25000"/>
              </a:spcAft>
              <a:buClr>
                <a:srgbClr val="990033"/>
              </a:buClr>
              <a:buSzPct val="150000"/>
              <a:buFont typeface="Wingdings" panose="05000000000000000000" pitchFamily="2" charset="2"/>
              <a:buChar char="Ø"/>
              <a:defRPr/>
            </a:pPr>
            <a:endParaRPr lang="it-IT" altLang="it-IT" sz="2000" dirty="0">
              <a:latin typeface="+mj-lt"/>
              <a:cs typeface="Times New Roman" panose="02020603050405020304" pitchFamily="18" charset="0"/>
            </a:endParaRPr>
          </a:p>
          <a:p>
            <a:pPr algn="just" eaLnBrk="1" hangingPunct="1">
              <a:lnSpc>
                <a:spcPct val="125000"/>
              </a:lnSpc>
              <a:spcBef>
                <a:spcPct val="0"/>
              </a:spcBef>
              <a:spcAft>
                <a:spcPct val="25000"/>
              </a:spcAft>
              <a:buClr>
                <a:srgbClr val="990033"/>
              </a:buClr>
              <a:buSzPct val="150000"/>
              <a:buFont typeface="Wingdings" panose="05000000000000000000" pitchFamily="2" charset="2"/>
              <a:buChar char="Ø"/>
              <a:defRPr/>
            </a:pPr>
            <a:endParaRPr lang="it-IT" altLang="it-IT" sz="2000" dirty="0">
              <a:latin typeface="+mj-lt"/>
              <a:cs typeface="Times New Roman" panose="02020603050405020304" pitchFamily="18" charset="0"/>
            </a:endParaRPr>
          </a:p>
          <a:p>
            <a:pPr algn="just" eaLnBrk="1" hangingPunct="1">
              <a:lnSpc>
                <a:spcPct val="125000"/>
              </a:lnSpc>
              <a:spcBef>
                <a:spcPct val="0"/>
              </a:spcBef>
              <a:spcAft>
                <a:spcPct val="25000"/>
              </a:spcAft>
              <a:buClr>
                <a:srgbClr val="990033"/>
              </a:buClr>
              <a:buSzPct val="150000"/>
              <a:buFont typeface="Wingdings" panose="05000000000000000000" pitchFamily="2" charset="2"/>
              <a:buChar char="Ø"/>
              <a:defRPr/>
            </a:pPr>
            <a:endParaRPr lang="it-IT" altLang="it-IT" sz="2000" dirty="0">
              <a:latin typeface="+mj-lt"/>
              <a:cs typeface="Times New Roman" panose="02020603050405020304" pitchFamily="18" charset="0"/>
            </a:endParaRPr>
          </a:p>
          <a:p>
            <a:pPr algn="just" eaLnBrk="1" hangingPunct="1">
              <a:lnSpc>
                <a:spcPct val="125000"/>
              </a:lnSpc>
              <a:spcBef>
                <a:spcPct val="0"/>
              </a:spcBef>
              <a:spcAft>
                <a:spcPct val="25000"/>
              </a:spcAft>
              <a:buClr>
                <a:srgbClr val="990033"/>
              </a:buClr>
              <a:buSzPct val="150000"/>
              <a:buFont typeface="Wingdings" panose="05000000000000000000" pitchFamily="2" charset="2"/>
              <a:buChar char="Ø"/>
              <a:defRPr/>
            </a:pPr>
            <a:endParaRPr lang="it-IT" altLang="it-IT" sz="2000" dirty="0">
              <a:latin typeface="+mj-lt"/>
              <a:cs typeface="Times New Roman" panose="02020603050405020304" pitchFamily="18" charset="0"/>
            </a:endParaRPr>
          </a:p>
          <a:p>
            <a:pPr algn="just" eaLnBrk="1" hangingPunct="1">
              <a:lnSpc>
                <a:spcPct val="125000"/>
              </a:lnSpc>
              <a:spcBef>
                <a:spcPct val="0"/>
              </a:spcBef>
              <a:spcAft>
                <a:spcPct val="25000"/>
              </a:spcAft>
              <a:buClr>
                <a:srgbClr val="990033"/>
              </a:buClr>
              <a:buSzPct val="150000"/>
              <a:buFont typeface="Wingdings" panose="05000000000000000000" pitchFamily="2" charset="2"/>
              <a:buChar char="Ø"/>
              <a:defRPr/>
            </a:pPr>
            <a:endParaRPr lang="it-IT" altLang="it-IT" sz="2000" dirty="0">
              <a:latin typeface="+mj-lt"/>
              <a:cs typeface="Times New Roman" panose="02020603050405020304" pitchFamily="18" charset="0"/>
            </a:endParaRPr>
          </a:p>
          <a:p>
            <a:pPr algn="just" eaLnBrk="1" hangingPunct="1">
              <a:lnSpc>
                <a:spcPct val="125000"/>
              </a:lnSpc>
              <a:spcBef>
                <a:spcPct val="0"/>
              </a:spcBef>
              <a:spcAft>
                <a:spcPct val="25000"/>
              </a:spcAft>
              <a:buClr>
                <a:srgbClr val="990033"/>
              </a:buClr>
              <a:buSzPct val="150000"/>
              <a:buFont typeface="Wingdings" panose="05000000000000000000" pitchFamily="2" charset="2"/>
              <a:buChar char="Ø"/>
              <a:defRPr/>
            </a:pPr>
            <a:endParaRPr lang="it-IT" altLang="it-IT" sz="2000" dirty="0">
              <a:latin typeface="+mj-lt"/>
              <a:cs typeface="Times New Roman" panose="02020603050405020304" pitchFamily="18" charset="0"/>
            </a:endParaRPr>
          </a:p>
          <a:p>
            <a:pPr algn="ctr" eaLnBrk="1" hangingPunct="1">
              <a:lnSpc>
                <a:spcPct val="125000"/>
              </a:lnSpc>
              <a:spcBef>
                <a:spcPct val="0"/>
              </a:spcBef>
              <a:spcAft>
                <a:spcPct val="25000"/>
              </a:spcAft>
              <a:buFontTx/>
              <a:buNone/>
              <a:defRPr/>
            </a:pPr>
            <a:r>
              <a:rPr lang="it-IT" altLang="it-IT" sz="2000" dirty="0">
                <a:solidFill>
                  <a:srgbClr val="FF3300"/>
                </a:solidFill>
                <a:latin typeface="+mj-lt"/>
                <a:cs typeface="Times New Roman" panose="02020603050405020304" pitchFamily="18" charset="0"/>
              </a:rPr>
              <a:t>L’energia cinetica complessiva</a:t>
            </a:r>
            <a:r>
              <a:rPr lang="it-IT" altLang="it-IT" sz="2000" dirty="0">
                <a:latin typeface="+mj-lt"/>
                <a:cs typeface="Times New Roman" panose="02020603050405020304" pitchFamily="18" charset="0"/>
              </a:rPr>
              <a:t> delle molecole si conserva</a:t>
            </a:r>
          </a:p>
        </p:txBody>
      </p:sp>
      <p:pic>
        <p:nvPicPr>
          <p:cNvPr id="109572" name="Picture 2" descr="http://quantumfreak.com/wp-content/uploads/2008/10/motion-of-molecules1.gif">
            <a:extLst>
              <a:ext uri="{FF2B5EF4-FFF2-40B4-BE49-F238E27FC236}">
                <a16:creationId xmlns:a16="http://schemas.microsoft.com/office/drawing/2014/main" id="{AB4C7255-ACF8-4024-94D5-70061301F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414713"/>
            <a:ext cx="2979738"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numero diapositiva 3">
            <a:extLst>
              <a:ext uri="{FF2B5EF4-FFF2-40B4-BE49-F238E27FC236}">
                <a16:creationId xmlns:a16="http://schemas.microsoft.com/office/drawing/2014/main" id="{5DD9CD6F-0A18-48B2-8BF6-6FC39C026B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54BDF8-DE66-43E3-A93B-03AD1789B452}" type="slidenum">
              <a:rPr lang="it-IT" altLang="it-IT" sz="2000" smtClean="0"/>
              <a:pPr>
                <a:spcBef>
                  <a:spcPct val="0"/>
                </a:spcBef>
                <a:buFontTx/>
                <a:buNone/>
              </a:pPr>
              <a:t>96</a:t>
            </a:fld>
            <a:endParaRPr lang="it-IT" altLang="it-IT" sz="2000"/>
          </a:p>
        </p:txBody>
      </p:sp>
      <p:sp>
        <p:nvSpPr>
          <p:cNvPr id="107523" name="Text Box 4">
            <a:extLst>
              <a:ext uri="{FF2B5EF4-FFF2-40B4-BE49-F238E27FC236}">
                <a16:creationId xmlns:a16="http://schemas.microsoft.com/office/drawing/2014/main" id="{7229785F-003D-4DA6-B3EB-98ADD6A18F00}"/>
              </a:ext>
            </a:extLst>
          </p:cNvPr>
          <p:cNvSpPr txBox="1">
            <a:spLocks noChangeArrowheads="1"/>
          </p:cNvSpPr>
          <p:nvPr/>
        </p:nvSpPr>
        <p:spPr bwMode="auto">
          <a:xfrm>
            <a:off x="250825" y="84138"/>
            <a:ext cx="8569325" cy="12461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buFontTx/>
              <a:buNone/>
              <a:defRPr/>
            </a:pPr>
            <a:r>
              <a:rPr lang="it-IT" altLang="it-IT" sz="2000" dirty="0">
                <a:latin typeface="+mn-lt"/>
              </a:rPr>
              <a:t>Possiamo calcolare la legge dei gas perfetti utilizzando la teoria cinetica dei gas. Considero un sistema di </a:t>
            </a:r>
            <a:r>
              <a:rPr lang="it-IT" altLang="it-IT" sz="2000" u="sng" dirty="0">
                <a:solidFill>
                  <a:srgbClr val="FF3300"/>
                </a:solidFill>
                <a:latin typeface="+mn-lt"/>
              </a:rPr>
              <a:t>N</a:t>
            </a:r>
            <a:r>
              <a:rPr lang="it-IT" altLang="it-IT" sz="2000" dirty="0">
                <a:solidFill>
                  <a:srgbClr val="FF3300"/>
                </a:solidFill>
                <a:latin typeface="+mn-lt"/>
              </a:rPr>
              <a:t> molecole</a:t>
            </a:r>
            <a:r>
              <a:rPr lang="it-IT" altLang="it-IT" sz="2000" dirty="0">
                <a:latin typeface="+mn-lt"/>
              </a:rPr>
              <a:t> di massa </a:t>
            </a:r>
            <a:r>
              <a:rPr lang="it-IT" altLang="it-IT" sz="2000" u="sng" dirty="0">
                <a:solidFill>
                  <a:srgbClr val="FF3300"/>
                </a:solidFill>
                <a:latin typeface="+mn-lt"/>
              </a:rPr>
              <a:t>m</a:t>
            </a:r>
            <a:r>
              <a:rPr lang="it-IT" altLang="it-IT" sz="2000" dirty="0">
                <a:latin typeface="+mn-lt"/>
              </a:rPr>
              <a:t> alla temperatura </a:t>
            </a:r>
            <a:r>
              <a:rPr lang="it-IT" altLang="it-IT" sz="2000" u="sng" dirty="0">
                <a:solidFill>
                  <a:srgbClr val="FF3300"/>
                </a:solidFill>
                <a:latin typeface="+mn-lt"/>
              </a:rPr>
              <a:t>T</a:t>
            </a:r>
            <a:r>
              <a:rPr lang="it-IT" altLang="it-IT" sz="2000" dirty="0">
                <a:latin typeface="+mn-lt"/>
              </a:rPr>
              <a:t>, in una scatola cubica di lato </a:t>
            </a:r>
            <a:r>
              <a:rPr lang="it-IT" altLang="it-IT" sz="2000" u="sng" dirty="0">
                <a:solidFill>
                  <a:srgbClr val="FF3300"/>
                </a:solidFill>
                <a:latin typeface="+mn-lt"/>
              </a:rPr>
              <a:t>l</a:t>
            </a:r>
            <a:r>
              <a:rPr lang="it-IT" altLang="it-IT" sz="2000" dirty="0">
                <a:latin typeface="+mn-lt"/>
              </a:rPr>
              <a:t>.</a:t>
            </a:r>
          </a:p>
        </p:txBody>
      </p:sp>
      <p:sp>
        <p:nvSpPr>
          <p:cNvPr id="207877" name="Text Box 5">
            <a:extLst>
              <a:ext uri="{FF2B5EF4-FFF2-40B4-BE49-F238E27FC236}">
                <a16:creationId xmlns:a16="http://schemas.microsoft.com/office/drawing/2014/main" id="{E90EAB7C-23CF-4B6D-A78C-187A26A4A71C}"/>
              </a:ext>
            </a:extLst>
          </p:cNvPr>
          <p:cNvSpPr txBox="1">
            <a:spLocks noChangeArrowheads="1"/>
          </p:cNvSpPr>
          <p:nvPr/>
        </p:nvSpPr>
        <p:spPr bwMode="auto">
          <a:xfrm>
            <a:off x="4729163" y="2133600"/>
            <a:ext cx="3875087" cy="26320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000">
                <a:solidFill>
                  <a:srgbClr val="008000"/>
                </a:solidFill>
                <a:latin typeface="+mn-lt"/>
              </a:rPr>
              <a:t>Esprimo le velocità delle N molecole in </a:t>
            </a:r>
            <a:r>
              <a:rPr lang="it-IT" altLang="it-IT" sz="2000">
                <a:latin typeface="+mn-lt"/>
              </a:rPr>
              <a:t>componenti lungo gli assi del sistema di riferimento:</a:t>
            </a:r>
          </a:p>
          <a:p>
            <a:pPr algn="just" eaLnBrk="1" hangingPunct="1">
              <a:lnSpc>
                <a:spcPct val="125000"/>
              </a:lnSpc>
              <a:spcBef>
                <a:spcPct val="0"/>
              </a:spcBef>
              <a:spcAft>
                <a:spcPct val="25000"/>
              </a:spcAft>
              <a:buFontTx/>
              <a:buNone/>
              <a:defRPr/>
            </a:pPr>
            <a:r>
              <a:rPr lang="it-IT" altLang="it-IT" sz="2000">
                <a:latin typeface="+mn-lt"/>
              </a:rPr>
              <a:t>v</a:t>
            </a:r>
            <a:r>
              <a:rPr lang="it-IT" altLang="it-IT" sz="2000" baseline="-25000">
                <a:latin typeface="+mn-lt"/>
              </a:rPr>
              <a:t>x1</a:t>
            </a:r>
            <a:r>
              <a:rPr lang="it-IT" altLang="it-IT" sz="2000">
                <a:latin typeface="+mn-lt"/>
              </a:rPr>
              <a:t>, v</a:t>
            </a:r>
            <a:r>
              <a:rPr lang="it-IT" altLang="it-IT" sz="2000" baseline="-25000">
                <a:latin typeface="+mn-lt"/>
              </a:rPr>
              <a:t>x2</a:t>
            </a:r>
            <a:r>
              <a:rPr lang="it-IT" altLang="it-IT" sz="2000">
                <a:latin typeface="+mn-lt"/>
              </a:rPr>
              <a:t>, v</a:t>
            </a:r>
            <a:r>
              <a:rPr lang="it-IT" altLang="it-IT" sz="2000" baseline="-25000">
                <a:latin typeface="+mn-lt"/>
              </a:rPr>
              <a:t>x3</a:t>
            </a:r>
            <a:r>
              <a:rPr lang="it-IT" altLang="it-IT" sz="2000">
                <a:latin typeface="+mn-lt"/>
              </a:rPr>
              <a:t>,… v</a:t>
            </a:r>
            <a:r>
              <a:rPr lang="it-IT" altLang="it-IT" sz="2000" baseline="-25000">
                <a:latin typeface="+mn-lt"/>
              </a:rPr>
              <a:t>xN</a:t>
            </a:r>
            <a:r>
              <a:rPr lang="it-IT" altLang="it-IT" sz="2000">
                <a:latin typeface="+mn-lt"/>
              </a:rPr>
              <a:t>; </a:t>
            </a:r>
          </a:p>
          <a:p>
            <a:pPr algn="just" eaLnBrk="1" hangingPunct="1">
              <a:lnSpc>
                <a:spcPct val="125000"/>
              </a:lnSpc>
              <a:spcBef>
                <a:spcPct val="0"/>
              </a:spcBef>
              <a:spcAft>
                <a:spcPct val="25000"/>
              </a:spcAft>
              <a:buFontTx/>
              <a:buNone/>
              <a:defRPr/>
            </a:pPr>
            <a:r>
              <a:rPr lang="it-IT" altLang="it-IT" sz="2000">
                <a:latin typeface="+mn-lt"/>
              </a:rPr>
              <a:t>v</a:t>
            </a:r>
            <a:r>
              <a:rPr lang="it-IT" altLang="it-IT" sz="2000" baseline="-25000">
                <a:latin typeface="+mn-lt"/>
              </a:rPr>
              <a:t>y1</a:t>
            </a:r>
            <a:r>
              <a:rPr lang="it-IT" altLang="it-IT" sz="2000">
                <a:latin typeface="+mn-lt"/>
              </a:rPr>
              <a:t>,v</a:t>
            </a:r>
            <a:r>
              <a:rPr lang="it-IT" altLang="it-IT" sz="2000" baseline="-25000">
                <a:latin typeface="+mn-lt"/>
              </a:rPr>
              <a:t>y2</a:t>
            </a:r>
            <a:r>
              <a:rPr lang="it-IT" altLang="it-IT" sz="2000">
                <a:latin typeface="+mn-lt"/>
              </a:rPr>
              <a:t>,…v</a:t>
            </a:r>
            <a:r>
              <a:rPr lang="it-IT" altLang="it-IT" sz="2000" baseline="-25000">
                <a:latin typeface="+mn-lt"/>
              </a:rPr>
              <a:t>yN</a:t>
            </a:r>
            <a:r>
              <a:rPr lang="it-IT" altLang="it-IT" sz="2000">
                <a:latin typeface="+mn-lt"/>
              </a:rPr>
              <a:t>; </a:t>
            </a:r>
          </a:p>
          <a:p>
            <a:pPr algn="just" eaLnBrk="1" hangingPunct="1">
              <a:lnSpc>
                <a:spcPct val="125000"/>
              </a:lnSpc>
              <a:spcBef>
                <a:spcPct val="0"/>
              </a:spcBef>
              <a:spcAft>
                <a:spcPct val="25000"/>
              </a:spcAft>
              <a:buFontTx/>
              <a:buNone/>
              <a:defRPr/>
            </a:pPr>
            <a:r>
              <a:rPr lang="it-IT" altLang="it-IT" sz="2000">
                <a:latin typeface="+mn-lt"/>
              </a:rPr>
              <a:t>etc</a:t>
            </a:r>
          </a:p>
        </p:txBody>
      </p:sp>
      <p:sp>
        <p:nvSpPr>
          <p:cNvPr id="107525" name="Text Box 36">
            <a:extLst>
              <a:ext uri="{FF2B5EF4-FFF2-40B4-BE49-F238E27FC236}">
                <a16:creationId xmlns:a16="http://schemas.microsoft.com/office/drawing/2014/main" id="{AFD2F472-4D54-4085-BF31-80D562D45981}"/>
              </a:ext>
            </a:extLst>
          </p:cNvPr>
          <p:cNvSpPr txBox="1">
            <a:spLocks noChangeAspect="1" noChangeArrowheads="1"/>
          </p:cNvSpPr>
          <p:nvPr/>
        </p:nvSpPr>
        <p:spPr bwMode="auto">
          <a:xfrm>
            <a:off x="1165225" y="5176838"/>
            <a:ext cx="363538" cy="400050"/>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2000" dirty="0">
                <a:latin typeface="+mn-lt"/>
              </a:rPr>
              <a:t>l</a:t>
            </a:r>
          </a:p>
        </p:txBody>
      </p:sp>
      <p:grpSp>
        <p:nvGrpSpPr>
          <p:cNvPr id="111622" name="Group 63">
            <a:extLst>
              <a:ext uri="{FF2B5EF4-FFF2-40B4-BE49-F238E27FC236}">
                <a16:creationId xmlns:a16="http://schemas.microsoft.com/office/drawing/2014/main" id="{B0804728-D636-4468-BDA5-23292CFDCD17}"/>
              </a:ext>
            </a:extLst>
          </p:cNvPr>
          <p:cNvGrpSpPr>
            <a:grpSpLocks/>
          </p:cNvGrpSpPr>
          <p:nvPr/>
        </p:nvGrpSpPr>
        <p:grpSpPr bwMode="auto">
          <a:xfrm>
            <a:off x="519113" y="1570038"/>
            <a:ext cx="3922712" cy="3606800"/>
            <a:chOff x="336" y="1316"/>
            <a:chExt cx="1938" cy="2020"/>
          </a:xfrm>
        </p:grpSpPr>
        <p:sp>
          <p:nvSpPr>
            <p:cNvPr id="107528" name="AutoShape 34">
              <a:extLst>
                <a:ext uri="{FF2B5EF4-FFF2-40B4-BE49-F238E27FC236}">
                  <a16:creationId xmlns:a16="http://schemas.microsoft.com/office/drawing/2014/main" id="{F837385C-AA15-4E11-8066-F946E551FC45}"/>
                </a:ext>
              </a:extLst>
            </p:cNvPr>
            <p:cNvSpPr>
              <a:spLocks noChangeAspect="1" noChangeArrowheads="1"/>
            </p:cNvSpPr>
            <p:nvPr/>
          </p:nvSpPr>
          <p:spPr bwMode="auto">
            <a:xfrm>
              <a:off x="393" y="1624"/>
              <a:ext cx="1368" cy="1512"/>
            </a:xfrm>
            <a:prstGeom prst="cube">
              <a:avLst>
                <a:gd name="adj" fmla="val 25000"/>
              </a:avLst>
            </a:prstGeom>
            <a:no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endParaRPr lang="en-US" altLang="it-IT" sz="2000">
                <a:latin typeface="+mn-lt"/>
              </a:endParaRPr>
            </a:p>
          </p:txBody>
        </p:sp>
        <p:sp>
          <p:nvSpPr>
            <p:cNvPr id="107529" name="Line 35">
              <a:extLst>
                <a:ext uri="{FF2B5EF4-FFF2-40B4-BE49-F238E27FC236}">
                  <a16:creationId xmlns:a16="http://schemas.microsoft.com/office/drawing/2014/main" id="{10E9BC15-1687-4408-A829-DC48B2C8B79C}"/>
                </a:ext>
              </a:extLst>
            </p:cNvPr>
            <p:cNvSpPr>
              <a:spLocks noChangeAspect="1" noChangeShapeType="1"/>
            </p:cNvSpPr>
            <p:nvPr/>
          </p:nvSpPr>
          <p:spPr bwMode="auto">
            <a:xfrm>
              <a:off x="393" y="3309"/>
              <a:ext cx="1026" cy="0"/>
            </a:xfrm>
            <a:prstGeom prst="line">
              <a:avLst/>
            </a:prstGeom>
            <a:noFill/>
            <a:ln w="9525">
              <a:solidFill>
                <a:srgbClr val="000000"/>
              </a:solidFill>
              <a:round/>
              <a:headEnd/>
              <a:tailEnd/>
            </a:ln>
          </p:spPr>
          <p:txBody>
            <a:bodyPr/>
            <a:lstStyle/>
            <a:p>
              <a:pPr>
                <a:defRPr/>
              </a:pPr>
              <a:endParaRPr lang="it-IT" sz="2000">
                <a:latin typeface="+mn-lt"/>
              </a:endParaRPr>
            </a:p>
          </p:txBody>
        </p:sp>
        <p:sp>
          <p:nvSpPr>
            <p:cNvPr id="107530" name="Line 37">
              <a:extLst>
                <a:ext uri="{FF2B5EF4-FFF2-40B4-BE49-F238E27FC236}">
                  <a16:creationId xmlns:a16="http://schemas.microsoft.com/office/drawing/2014/main" id="{C6BD0A95-0D6D-4C25-880C-F7BC9DBA9777}"/>
                </a:ext>
              </a:extLst>
            </p:cNvPr>
            <p:cNvSpPr>
              <a:spLocks noChangeAspect="1" noChangeShapeType="1"/>
            </p:cNvSpPr>
            <p:nvPr/>
          </p:nvSpPr>
          <p:spPr bwMode="auto">
            <a:xfrm flipV="1">
              <a:off x="1533" y="2757"/>
              <a:ext cx="344" cy="379"/>
            </a:xfrm>
            <a:prstGeom prst="line">
              <a:avLst/>
            </a:prstGeom>
            <a:noFill/>
            <a:ln w="9525">
              <a:solidFill>
                <a:srgbClr val="000000"/>
              </a:solidFill>
              <a:round/>
              <a:headEnd/>
              <a:tailEnd/>
            </a:ln>
          </p:spPr>
          <p:txBody>
            <a:bodyPr/>
            <a:lstStyle/>
            <a:p>
              <a:pPr>
                <a:defRPr/>
              </a:pPr>
              <a:endParaRPr lang="it-IT" sz="2000">
                <a:latin typeface="+mn-lt"/>
              </a:endParaRPr>
            </a:p>
          </p:txBody>
        </p:sp>
        <p:sp>
          <p:nvSpPr>
            <p:cNvPr id="107531" name="Text Box 38">
              <a:extLst>
                <a:ext uri="{FF2B5EF4-FFF2-40B4-BE49-F238E27FC236}">
                  <a16:creationId xmlns:a16="http://schemas.microsoft.com/office/drawing/2014/main" id="{4B26C8D6-E303-4907-AFD5-DC0045BC1B97}"/>
                </a:ext>
              </a:extLst>
            </p:cNvPr>
            <p:cNvSpPr txBox="1">
              <a:spLocks noChangeAspect="1" noChangeArrowheads="1"/>
            </p:cNvSpPr>
            <p:nvPr/>
          </p:nvSpPr>
          <p:spPr bwMode="auto">
            <a:xfrm>
              <a:off x="1761" y="2884"/>
              <a:ext cx="228" cy="252"/>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2000" dirty="0">
                  <a:latin typeface="+mn-lt"/>
                </a:rPr>
                <a:t>l</a:t>
              </a:r>
            </a:p>
          </p:txBody>
        </p:sp>
        <p:sp>
          <p:nvSpPr>
            <p:cNvPr id="107532" name="Line 39">
              <a:extLst>
                <a:ext uri="{FF2B5EF4-FFF2-40B4-BE49-F238E27FC236}">
                  <a16:creationId xmlns:a16="http://schemas.microsoft.com/office/drawing/2014/main" id="{635B8CEE-A637-4545-852E-CF6CCD037DA2}"/>
                </a:ext>
              </a:extLst>
            </p:cNvPr>
            <p:cNvSpPr>
              <a:spLocks noChangeAspect="1" noChangeShapeType="1"/>
            </p:cNvSpPr>
            <p:nvPr/>
          </p:nvSpPr>
          <p:spPr bwMode="auto">
            <a:xfrm>
              <a:off x="1989" y="1624"/>
              <a:ext cx="0" cy="1134"/>
            </a:xfrm>
            <a:prstGeom prst="line">
              <a:avLst/>
            </a:prstGeom>
            <a:noFill/>
            <a:ln w="9525">
              <a:solidFill>
                <a:srgbClr val="000000"/>
              </a:solidFill>
              <a:round/>
              <a:headEnd/>
              <a:tailEnd/>
            </a:ln>
          </p:spPr>
          <p:txBody>
            <a:bodyPr/>
            <a:lstStyle/>
            <a:p>
              <a:pPr>
                <a:defRPr/>
              </a:pPr>
              <a:endParaRPr lang="it-IT" sz="2000">
                <a:latin typeface="+mn-lt"/>
              </a:endParaRPr>
            </a:p>
          </p:txBody>
        </p:sp>
        <p:sp>
          <p:nvSpPr>
            <p:cNvPr id="107533" name="Text Box 40">
              <a:extLst>
                <a:ext uri="{FF2B5EF4-FFF2-40B4-BE49-F238E27FC236}">
                  <a16:creationId xmlns:a16="http://schemas.microsoft.com/office/drawing/2014/main" id="{EF71D168-C198-4022-99D1-714DEBF09F90}"/>
                </a:ext>
              </a:extLst>
            </p:cNvPr>
            <p:cNvSpPr txBox="1">
              <a:spLocks noChangeAspect="1" noChangeArrowheads="1"/>
            </p:cNvSpPr>
            <p:nvPr/>
          </p:nvSpPr>
          <p:spPr bwMode="auto">
            <a:xfrm>
              <a:off x="1989" y="1939"/>
              <a:ext cx="227" cy="252"/>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2000" dirty="0">
                  <a:latin typeface="+mn-lt"/>
                </a:rPr>
                <a:t>l</a:t>
              </a:r>
            </a:p>
          </p:txBody>
        </p:sp>
        <p:sp>
          <p:nvSpPr>
            <p:cNvPr id="107534" name="Line 41">
              <a:extLst>
                <a:ext uri="{FF2B5EF4-FFF2-40B4-BE49-F238E27FC236}">
                  <a16:creationId xmlns:a16="http://schemas.microsoft.com/office/drawing/2014/main" id="{BFE82999-3F7B-4D0D-8741-BDA08A8ED214}"/>
                </a:ext>
              </a:extLst>
            </p:cNvPr>
            <p:cNvSpPr>
              <a:spLocks noChangeAspect="1" noChangeShapeType="1"/>
            </p:cNvSpPr>
            <p:nvPr/>
          </p:nvSpPr>
          <p:spPr bwMode="auto">
            <a:xfrm flipH="1">
              <a:off x="336" y="2757"/>
              <a:ext cx="398" cy="441"/>
            </a:xfrm>
            <a:prstGeom prst="line">
              <a:avLst/>
            </a:prstGeom>
            <a:noFill/>
            <a:ln w="9525">
              <a:solidFill>
                <a:srgbClr val="000000"/>
              </a:solidFill>
              <a:round/>
              <a:headEnd/>
              <a:tailEnd type="triangle" w="med" len="med"/>
            </a:ln>
          </p:spPr>
          <p:txBody>
            <a:bodyPr/>
            <a:lstStyle/>
            <a:p>
              <a:pPr>
                <a:defRPr/>
              </a:pPr>
              <a:endParaRPr lang="it-IT" sz="2000">
                <a:latin typeface="+mn-lt"/>
              </a:endParaRPr>
            </a:p>
          </p:txBody>
        </p:sp>
        <p:sp>
          <p:nvSpPr>
            <p:cNvPr id="107535" name="Line 42">
              <a:extLst>
                <a:ext uri="{FF2B5EF4-FFF2-40B4-BE49-F238E27FC236}">
                  <a16:creationId xmlns:a16="http://schemas.microsoft.com/office/drawing/2014/main" id="{BDB16803-626B-4DDD-9021-7879263F4290}"/>
                </a:ext>
              </a:extLst>
            </p:cNvPr>
            <p:cNvSpPr>
              <a:spLocks noChangeAspect="1" noChangeShapeType="1"/>
            </p:cNvSpPr>
            <p:nvPr/>
          </p:nvSpPr>
          <p:spPr bwMode="auto">
            <a:xfrm flipV="1">
              <a:off x="734" y="1435"/>
              <a:ext cx="0" cy="1322"/>
            </a:xfrm>
            <a:prstGeom prst="line">
              <a:avLst/>
            </a:prstGeom>
            <a:noFill/>
            <a:ln w="9525">
              <a:solidFill>
                <a:srgbClr val="000000"/>
              </a:solidFill>
              <a:round/>
              <a:headEnd/>
              <a:tailEnd type="triangle" w="med" len="med"/>
            </a:ln>
          </p:spPr>
          <p:txBody>
            <a:bodyPr/>
            <a:lstStyle/>
            <a:p>
              <a:pPr>
                <a:defRPr/>
              </a:pPr>
              <a:endParaRPr lang="it-IT" sz="2000">
                <a:latin typeface="+mn-lt"/>
              </a:endParaRPr>
            </a:p>
          </p:txBody>
        </p:sp>
        <p:sp>
          <p:nvSpPr>
            <p:cNvPr id="107536" name="Line 43">
              <a:extLst>
                <a:ext uri="{FF2B5EF4-FFF2-40B4-BE49-F238E27FC236}">
                  <a16:creationId xmlns:a16="http://schemas.microsoft.com/office/drawing/2014/main" id="{5BDD111A-BC27-42DB-9F1E-5BF9A26D81A0}"/>
                </a:ext>
              </a:extLst>
            </p:cNvPr>
            <p:cNvSpPr>
              <a:spLocks noChangeAspect="1" noChangeShapeType="1"/>
            </p:cNvSpPr>
            <p:nvPr/>
          </p:nvSpPr>
          <p:spPr bwMode="auto">
            <a:xfrm>
              <a:off x="734" y="2757"/>
              <a:ext cx="1483" cy="0"/>
            </a:xfrm>
            <a:prstGeom prst="line">
              <a:avLst/>
            </a:prstGeom>
            <a:noFill/>
            <a:ln w="9525">
              <a:solidFill>
                <a:srgbClr val="000000"/>
              </a:solidFill>
              <a:round/>
              <a:headEnd/>
              <a:tailEnd type="triangle" w="med" len="med"/>
            </a:ln>
          </p:spPr>
          <p:txBody>
            <a:bodyPr/>
            <a:lstStyle/>
            <a:p>
              <a:pPr>
                <a:defRPr/>
              </a:pPr>
              <a:endParaRPr lang="it-IT" sz="2000">
                <a:latin typeface="+mn-lt"/>
              </a:endParaRPr>
            </a:p>
          </p:txBody>
        </p:sp>
        <p:sp>
          <p:nvSpPr>
            <p:cNvPr id="107537" name="Text Box 44">
              <a:extLst>
                <a:ext uri="{FF2B5EF4-FFF2-40B4-BE49-F238E27FC236}">
                  <a16:creationId xmlns:a16="http://schemas.microsoft.com/office/drawing/2014/main" id="{C2EB4AE8-B7B5-4E3E-AC98-595091957C28}"/>
                </a:ext>
              </a:extLst>
            </p:cNvPr>
            <p:cNvSpPr txBox="1">
              <a:spLocks noChangeAspect="1" noChangeArrowheads="1"/>
            </p:cNvSpPr>
            <p:nvPr/>
          </p:nvSpPr>
          <p:spPr bwMode="auto">
            <a:xfrm>
              <a:off x="456" y="2242"/>
              <a:ext cx="266" cy="252"/>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2000">
                  <a:solidFill>
                    <a:srgbClr val="FF3300"/>
                  </a:solidFill>
                  <a:latin typeface="+mn-lt"/>
                </a:rPr>
                <a:t>a</a:t>
              </a:r>
              <a:r>
                <a:rPr lang="it-IT" altLang="it-IT" sz="2000" baseline="30000">
                  <a:solidFill>
                    <a:srgbClr val="FF3300"/>
                  </a:solidFill>
                  <a:latin typeface="+mn-lt"/>
                </a:rPr>
                <a:t>2</a:t>
              </a:r>
              <a:endParaRPr lang="it-IT" altLang="it-IT" sz="2000">
                <a:solidFill>
                  <a:srgbClr val="FF3300"/>
                </a:solidFill>
                <a:latin typeface="+mn-lt"/>
              </a:endParaRPr>
            </a:p>
          </p:txBody>
        </p:sp>
        <p:sp>
          <p:nvSpPr>
            <p:cNvPr id="107538" name="Line 45">
              <a:extLst>
                <a:ext uri="{FF2B5EF4-FFF2-40B4-BE49-F238E27FC236}">
                  <a16:creationId xmlns:a16="http://schemas.microsoft.com/office/drawing/2014/main" id="{33E0AB9F-E356-4790-A1B1-03EE7B187906}"/>
                </a:ext>
              </a:extLst>
            </p:cNvPr>
            <p:cNvSpPr>
              <a:spLocks noChangeAspect="1" noChangeShapeType="1"/>
            </p:cNvSpPr>
            <p:nvPr/>
          </p:nvSpPr>
          <p:spPr bwMode="auto">
            <a:xfrm flipH="1">
              <a:off x="849" y="2341"/>
              <a:ext cx="399" cy="0"/>
            </a:xfrm>
            <a:prstGeom prst="line">
              <a:avLst/>
            </a:prstGeom>
            <a:noFill/>
            <a:ln w="9525">
              <a:solidFill>
                <a:srgbClr val="000000"/>
              </a:solidFill>
              <a:round/>
              <a:headEnd type="oval" w="sm" len="sm"/>
              <a:tailEnd type="triangle" w="med" len="med"/>
            </a:ln>
          </p:spPr>
          <p:txBody>
            <a:bodyPr/>
            <a:lstStyle/>
            <a:p>
              <a:pPr>
                <a:defRPr/>
              </a:pPr>
              <a:endParaRPr lang="it-IT" sz="2000">
                <a:latin typeface="+mn-lt"/>
              </a:endParaRPr>
            </a:p>
          </p:txBody>
        </p:sp>
        <p:sp>
          <p:nvSpPr>
            <p:cNvPr id="107539" name="Text Box 46">
              <a:extLst>
                <a:ext uri="{FF2B5EF4-FFF2-40B4-BE49-F238E27FC236}">
                  <a16:creationId xmlns:a16="http://schemas.microsoft.com/office/drawing/2014/main" id="{E88E6934-F2B6-486B-B730-ADE78C76B238}"/>
                </a:ext>
              </a:extLst>
            </p:cNvPr>
            <p:cNvSpPr txBox="1">
              <a:spLocks noChangeAspect="1" noChangeArrowheads="1"/>
            </p:cNvSpPr>
            <p:nvPr/>
          </p:nvSpPr>
          <p:spPr bwMode="auto">
            <a:xfrm>
              <a:off x="963" y="2316"/>
              <a:ext cx="171" cy="188"/>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2000">
                  <a:latin typeface="+mn-lt"/>
                </a:rPr>
                <a:t>v</a:t>
              </a:r>
            </a:p>
          </p:txBody>
        </p:sp>
        <p:sp>
          <p:nvSpPr>
            <p:cNvPr id="107540" name="Text Box 47">
              <a:extLst>
                <a:ext uri="{FF2B5EF4-FFF2-40B4-BE49-F238E27FC236}">
                  <a16:creationId xmlns:a16="http://schemas.microsoft.com/office/drawing/2014/main" id="{FA183186-A3EA-4C9B-B363-6227F78C419C}"/>
                </a:ext>
              </a:extLst>
            </p:cNvPr>
            <p:cNvSpPr txBox="1">
              <a:spLocks noChangeAspect="1" noChangeArrowheads="1"/>
            </p:cNvSpPr>
            <p:nvPr/>
          </p:nvSpPr>
          <p:spPr bwMode="auto">
            <a:xfrm>
              <a:off x="2046" y="2757"/>
              <a:ext cx="228" cy="188"/>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2000">
                  <a:latin typeface="+mn-lt"/>
                </a:rPr>
                <a:t>x</a:t>
              </a:r>
            </a:p>
          </p:txBody>
        </p:sp>
        <p:sp>
          <p:nvSpPr>
            <p:cNvPr id="107541" name="Text Box 48">
              <a:extLst>
                <a:ext uri="{FF2B5EF4-FFF2-40B4-BE49-F238E27FC236}">
                  <a16:creationId xmlns:a16="http://schemas.microsoft.com/office/drawing/2014/main" id="{396649C7-31B8-41B8-A969-1510FF3A9422}"/>
                </a:ext>
              </a:extLst>
            </p:cNvPr>
            <p:cNvSpPr txBox="1">
              <a:spLocks noChangeAspect="1" noChangeArrowheads="1"/>
            </p:cNvSpPr>
            <p:nvPr/>
          </p:nvSpPr>
          <p:spPr bwMode="auto">
            <a:xfrm>
              <a:off x="393" y="3084"/>
              <a:ext cx="227" cy="252"/>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it-IT" altLang="it-IT" sz="2000">
                  <a:latin typeface="+mn-lt"/>
                </a:rPr>
                <a:t>y</a:t>
              </a:r>
            </a:p>
          </p:txBody>
        </p:sp>
        <p:sp>
          <p:nvSpPr>
            <p:cNvPr id="107542" name="Line 49">
              <a:extLst>
                <a:ext uri="{FF2B5EF4-FFF2-40B4-BE49-F238E27FC236}">
                  <a16:creationId xmlns:a16="http://schemas.microsoft.com/office/drawing/2014/main" id="{869096D3-0319-44EC-A377-93A4B621EA3B}"/>
                </a:ext>
              </a:extLst>
            </p:cNvPr>
            <p:cNvSpPr>
              <a:spLocks noChangeAspect="1" noChangeShapeType="1"/>
            </p:cNvSpPr>
            <p:nvPr/>
          </p:nvSpPr>
          <p:spPr bwMode="auto">
            <a:xfrm flipH="1">
              <a:off x="678" y="2632"/>
              <a:ext cx="56" cy="188"/>
            </a:xfrm>
            <a:prstGeom prst="line">
              <a:avLst/>
            </a:prstGeom>
            <a:noFill/>
            <a:ln w="9525">
              <a:solidFill>
                <a:srgbClr val="000000"/>
              </a:solidFill>
              <a:round/>
              <a:headEnd/>
              <a:tailEnd/>
            </a:ln>
          </p:spPr>
          <p:txBody>
            <a:bodyPr/>
            <a:lstStyle/>
            <a:p>
              <a:pPr>
                <a:defRPr/>
              </a:pPr>
              <a:endParaRPr lang="it-IT" sz="2000">
                <a:latin typeface="+mn-lt"/>
              </a:endParaRPr>
            </a:p>
          </p:txBody>
        </p:sp>
        <p:sp>
          <p:nvSpPr>
            <p:cNvPr id="107543" name="Line 50">
              <a:extLst>
                <a:ext uri="{FF2B5EF4-FFF2-40B4-BE49-F238E27FC236}">
                  <a16:creationId xmlns:a16="http://schemas.microsoft.com/office/drawing/2014/main" id="{B7951A3A-8915-471A-A300-75199625FCE2}"/>
                </a:ext>
              </a:extLst>
            </p:cNvPr>
            <p:cNvSpPr>
              <a:spLocks noChangeAspect="1" noChangeShapeType="1"/>
            </p:cNvSpPr>
            <p:nvPr/>
          </p:nvSpPr>
          <p:spPr bwMode="auto">
            <a:xfrm flipH="1">
              <a:off x="564" y="2380"/>
              <a:ext cx="169" cy="565"/>
            </a:xfrm>
            <a:prstGeom prst="line">
              <a:avLst/>
            </a:prstGeom>
            <a:noFill/>
            <a:ln w="9525">
              <a:solidFill>
                <a:srgbClr val="000000"/>
              </a:solidFill>
              <a:round/>
              <a:headEnd/>
              <a:tailEnd/>
            </a:ln>
          </p:spPr>
          <p:txBody>
            <a:bodyPr/>
            <a:lstStyle/>
            <a:p>
              <a:pPr>
                <a:defRPr/>
              </a:pPr>
              <a:endParaRPr lang="it-IT" sz="2000">
                <a:latin typeface="+mn-lt"/>
              </a:endParaRPr>
            </a:p>
          </p:txBody>
        </p:sp>
        <p:sp>
          <p:nvSpPr>
            <p:cNvPr id="107544" name="Line 51">
              <a:extLst>
                <a:ext uri="{FF2B5EF4-FFF2-40B4-BE49-F238E27FC236}">
                  <a16:creationId xmlns:a16="http://schemas.microsoft.com/office/drawing/2014/main" id="{4D856E73-6998-4C39-9713-8E196D5B08EE}"/>
                </a:ext>
              </a:extLst>
            </p:cNvPr>
            <p:cNvSpPr>
              <a:spLocks noChangeAspect="1" noChangeShapeType="1"/>
            </p:cNvSpPr>
            <p:nvPr/>
          </p:nvSpPr>
          <p:spPr bwMode="auto">
            <a:xfrm flipH="1">
              <a:off x="449" y="2191"/>
              <a:ext cx="285" cy="881"/>
            </a:xfrm>
            <a:prstGeom prst="line">
              <a:avLst/>
            </a:prstGeom>
            <a:noFill/>
            <a:ln w="9525">
              <a:solidFill>
                <a:srgbClr val="000000"/>
              </a:solidFill>
              <a:round/>
              <a:headEnd/>
              <a:tailEnd/>
            </a:ln>
          </p:spPr>
          <p:txBody>
            <a:bodyPr/>
            <a:lstStyle/>
            <a:p>
              <a:pPr>
                <a:defRPr/>
              </a:pPr>
              <a:endParaRPr lang="it-IT" sz="2000">
                <a:latin typeface="+mn-lt"/>
              </a:endParaRPr>
            </a:p>
          </p:txBody>
        </p:sp>
        <p:sp>
          <p:nvSpPr>
            <p:cNvPr id="107545" name="Line 52">
              <a:extLst>
                <a:ext uri="{FF2B5EF4-FFF2-40B4-BE49-F238E27FC236}">
                  <a16:creationId xmlns:a16="http://schemas.microsoft.com/office/drawing/2014/main" id="{F282D1CC-9453-4665-BDCC-9F7D18C6C164}"/>
                </a:ext>
              </a:extLst>
            </p:cNvPr>
            <p:cNvSpPr>
              <a:spLocks noChangeAspect="1" noChangeShapeType="1"/>
            </p:cNvSpPr>
            <p:nvPr/>
          </p:nvSpPr>
          <p:spPr bwMode="auto">
            <a:xfrm flipH="1">
              <a:off x="393" y="2002"/>
              <a:ext cx="340" cy="1006"/>
            </a:xfrm>
            <a:prstGeom prst="line">
              <a:avLst/>
            </a:prstGeom>
            <a:noFill/>
            <a:ln w="9525">
              <a:solidFill>
                <a:srgbClr val="000000"/>
              </a:solidFill>
              <a:round/>
              <a:headEnd/>
              <a:tailEnd/>
            </a:ln>
          </p:spPr>
          <p:txBody>
            <a:bodyPr/>
            <a:lstStyle/>
            <a:p>
              <a:pPr>
                <a:defRPr/>
              </a:pPr>
              <a:endParaRPr lang="it-IT" sz="2000">
                <a:latin typeface="+mn-lt"/>
              </a:endParaRPr>
            </a:p>
          </p:txBody>
        </p:sp>
        <p:sp>
          <p:nvSpPr>
            <p:cNvPr id="107546" name="Line 53">
              <a:extLst>
                <a:ext uri="{FF2B5EF4-FFF2-40B4-BE49-F238E27FC236}">
                  <a16:creationId xmlns:a16="http://schemas.microsoft.com/office/drawing/2014/main" id="{2C8CCB1F-F180-4639-83E4-E86DD9357818}"/>
                </a:ext>
              </a:extLst>
            </p:cNvPr>
            <p:cNvSpPr>
              <a:spLocks noChangeAspect="1" noChangeShapeType="1"/>
            </p:cNvSpPr>
            <p:nvPr/>
          </p:nvSpPr>
          <p:spPr bwMode="auto">
            <a:xfrm flipH="1">
              <a:off x="393" y="1750"/>
              <a:ext cx="227" cy="693"/>
            </a:xfrm>
            <a:prstGeom prst="line">
              <a:avLst/>
            </a:prstGeom>
            <a:noFill/>
            <a:ln w="9525">
              <a:solidFill>
                <a:srgbClr val="000000"/>
              </a:solidFill>
              <a:round/>
              <a:headEnd/>
              <a:tailEnd/>
            </a:ln>
          </p:spPr>
          <p:txBody>
            <a:bodyPr/>
            <a:lstStyle/>
            <a:p>
              <a:pPr>
                <a:defRPr/>
              </a:pPr>
              <a:endParaRPr lang="it-IT" sz="2000">
                <a:latin typeface="+mn-lt"/>
              </a:endParaRPr>
            </a:p>
          </p:txBody>
        </p:sp>
        <p:sp>
          <p:nvSpPr>
            <p:cNvPr id="107547" name="Line 54">
              <a:extLst>
                <a:ext uri="{FF2B5EF4-FFF2-40B4-BE49-F238E27FC236}">
                  <a16:creationId xmlns:a16="http://schemas.microsoft.com/office/drawing/2014/main" id="{B177CC59-C6DF-4B04-9646-8EA2EB04A05E}"/>
                </a:ext>
              </a:extLst>
            </p:cNvPr>
            <p:cNvSpPr>
              <a:spLocks noChangeAspect="1" noChangeShapeType="1"/>
            </p:cNvSpPr>
            <p:nvPr/>
          </p:nvSpPr>
          <p:spPr bwMode="auto">
            <a:xfrm flipH="1">
              <a:off x="393" y="1624"/>
              <a:ext cx="340" cy="1008"/>
            </a:xfrm>
            <a:prstGeom prst="line">
              <a:avLst/>
            </a:prstGeom>
            <a:noFill/>
            <a:ln w="9525">
              <a:solidFill>
                <a:srgbClr val="000000"/>
              </a:solidFill>
              <a:round/>
              <a:headEnd/>
              <a:tailEnd/>
            </a:ln>
          </p:spPr>
          <p:txBody>
            <a:bodyPr/>
            <a:lstStyle/>
            <a:p>
              <a:pPr>
                <a:defRPr/>
              </a:pPr>
              <a:endParaRPr lang="it-IT" sz="2000">
                <a:latin typeface="+mn-lt"/>
              </a:endParaRPr>
            </a:p>
          </p:txBody>
        </p:sp>
        <p:sp>
          <p:nvSpPr>
            <p:cNvPr id="107548" name="Line 55">
              <a:extLst>
                <a:ext uri="{FF2B5EF4-FFF2-40B4-BE49-F238E27FC236}">
                  <a16:creationId xmlns:a16="http://schemas.microsoft.com/office/drawing/2014/main" id="{E7DB168E-87C9-4930-A354-7510E5E9E3E5}"/>
                </a:ext>
              </a:extLst>
            </p:cNvPr>
            <p:cNvSpPr>
              <a:spLocks noChangeAspect="1" noChangeShapeType="1"/>
            </p:cNvSpPr>
            <p:nvPr/>
          </p:nvSpPr>
          <p:spPr bwMode="auto">
            <a:xfrm flipH="1">
              <a:off x="621" y="1812"/>
              <a:ext cx="113" cy="316"/>
            </a:xfrm>
            <a:prstGeom prst="line">
              <a:avLst/>
            </a:prstGeom>
            <a:noFill/>
            <a:ln w="9525">
              <a:solidFill>
                <a:srgbClr val="000000"/>
              </a:solidFill>
              <a:round/>
              <a:headEnd/>
              <a:tailEnd/>
            </a:ln>
          </p:spPr>
          <p:txBody>
            <a:bodyPr/>
            <a:lstStyle/>
            <a:p>
              <a:pPr>
                <a:defRPr/>
              </a:pPr>
              <a:endParaRPr lang="it-IT" sz="2000">
                <a:latin typeface="+mn-lt"/>
              </a:endParaRPr>
            </a:p>
          </p:txBody>
        </p:sp>
        <p:sp>
          <p:nvSpPr>
            <p:cNvPr id="107549" name="Line 56">
              <a:extLst>
                <a:ext uri="{FF2B5EF4-FFF2-40B4-BE49-F238E27FC236}">
                  <a16:creationId xmlns:a16="http://schemas.microsoft.com/office/drawing/2014/main" id="{C8BB4922-3716-4981-BDBC-663769A7B1C7}"/>
                </a:ext>
              </a:extLst>
            </p:cNvPr>
            <p:cNvSpPr>
              <a:spLocks noChangeAspect="1" noChangeShapeType="1"/>
            </p:cNvSpPr>
            <p:nvPr/>
          </p:nvSpPr>
          <p:spPr bwMode="auto">
            <a:xfrm flipH="1">
              <a:off x="393" y="2505"/>
              <a:ext cx="115" cy="317"/>
            </a:xfrm>
            <a:prstGeom prst="line">
              <a:avLst/>
            </a:prstGeom>
            <a:noFill/>
            <a:ln w="9525">
              <a:solidFill>
                <a:srgbClr val="000000"/>
              </a:solidFill>
              <a:round/>
              <a:headEnd/>
              <a:tailEnd/>
            </a:ln>
          </p:spPr>
          <p:txBody>
            <a:bodyPr/>
            <a:lstStyle/>
            <a:p>
              <a:pPr>
                <a:defRPr/>
              </a:pPr>
              <a:endParaRPr lang="it-IT" sz="2000">
                <a:latin typeface="+mn-lt"/>
              </a:endParaRPr>
            </a:p>
          </p:txBody>
        </p:sp>
        <p:sp>
          <p:nvSpPr>
            <p:cNvPr id="107550" name="Line 57">
              <a:extLst>
                <a:ext uri="{FF2B5EF4-FFF2-40B4-BE49-F238E27FC236}">
                  <a16:creationId xmlns:a16="http://schemas.microsoft.com/office/drawing/2014/main" id="{132F260D-D0F4-43BC-9893-A4A4B25EF120}"/>
                </a:ext>
              </a:extLst>
            </p:cNvPr>
            <p:cNvSpPr>
              <a:spLocks noChangeAspect="1" noChangeShapeType="1"/>
            </p:cNvSpPr>
            <p:nvPr/>
          </p:nvSpPr>
          <p:spPr bwMode="auto">
            <a:xfrm flipH="1">
              <a:off x="393" y="1876"/>
              <a:ext cx="115" cy="315"/>
            </a:xfrm>
            <a:prstGeom prst="line">
              <a:avLst/>
            </a:prstGeom>
            <a:noFill/>
            <a:ln w="9525">
              <a:solidFill>
                <a:srgbClr val="000000"/>
              </a:solidFill>
              <a:round/>
              <a:headEnd/>
              <a:tailEnd/>
            </a:ln>
          </p:spPr>
          <p:txBody>
            <a:bodyPr/>
            <a:lstStyle/>
            <a:p>
              <a:pPr>
                <a:defRPr/>
              </a:pPr>
              <a:endParaRPr lang="it-IT" sz="2000">
                <a:latin typeface="+mn-lt"/>
              </a:endParaRPr>
            </a:p>
          </p:txBody>
        </p:sp>
        <p:sp>
          <p:nvSpPr>
            <p:cNvPr id="107551" name="Text Box 58">
              <a:extLst>
                <a:ext uri="{FF2B5EF4-FFF2-40B4-BE49-F238E27FC236}">
                  <a16:creationId xmlns:a16="http://schemas.microsoft.com/office/drawing/2014/main" id="{6DB86FD3-D67B-43E9-8DAF-92C8476D0E1E}"/>
                </a:ext>
              </a:extLst>
            </p:cNvPr>
            <p:cNvSpPr txBox="1">
              <a:spLocks noChangeAspect="1" noChangeArrowheads="1"/>
            </p:cNvSpPr>
            <p:nvPr/>
          </p:nvSpPr>
          <p:spPr bwMode="auto">
            <a:xfrm>
              <a:off x="813" y="1316"/>
              <a:ext cx="155" cy="224"/>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it-IT" altLang="it-IT" sz="2000">
                  <a:latin typeface="+mn-lt"/>
                </a:rPr>
                <a:t>z</a:t>
              </a:r>
            </a:p>
          </p:txBody>
        </p:sp>
      </p:grpSp>
      <p:sp>
        <p:nvSpPr>
          <p:cNvPr id="207938" name="Text Box 66">
            <a:extLst>
              <a:ext uri="{FF2B5EF4-FFF2-40B4-BE49-F238E27FC236}">
                <a16:creationId xmlns:a16="http://schemas.microsoft.com/office/drawing/2014/main" id="{99EEE76F-B19D-43D0-BB9B-21897E27DFFA}"/>
              </a:ext>
            </a:extLst>
          </p:cNvPr>
          <p:cNvSpPr txBox="1">
            <a:spLocks noChangeArrowheads="1"/>
          </p:cNvSpPr>
          <p:nvPr/>
        </p:nvSpPr>
        <p:spPr bwMode="auto">
          <a:xfrm>
            <a:off x="762000" y="5576888"/>
            <a:ext cx="7339013" cy="8620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spcAft>
                <a:spcPct val="25000"/>
              </a:spcAft>
              <a:buFontTx/>
              <a:buNone/>
              <a:defRPr/>
            </a:pPr>
            <a:r>
              <a:rPr lang="it-IT" altLang="it-IT" sz="2000">
                <a:latin typeface="+mn-lt"/>
              </a:rPr>
              <a:t>Utilizzo i mezzi della fisica classica (velocità quadratica media, quantità di moto, F = m</a:t>
            </a:r>
            <a:r>
              <a:rPr lang="en-US" altLang="it-IT" sz="2000">
                <a:latin typeface="+mn-lt"/>
                <a:sym typeface="Symbol" panose="05050102010706020507" pitchFamily="18" charset="2"/>
              </a:rPr>
              <a:t>·</a:t>
            </a:r>
            <a:r>
              <a:rPr lang="it-IT" altLang="it-IT" sz="2000">
                <a:latin typeface="+mn-lt"/>
              </a:rPr>
              <a:t>a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78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7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autoUpdateAnimBg="0"/>
      <p:bldP spid="207938"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Immagine 1">
            <a:extLst>
              <a:ext uri="{FF2B5EF4-FFF2-40B4-BE49-F238E27FC236}">
                <a16:creationId xmlns:a16="http://schemas.microsoft.com/office/drawing/2014/main" id="{A02FC986-E17B-48FE-B95C-8C216F532C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31775"/>
            <a:ext cx="61341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9BAEB10-A183-460B-B22D-304C7240E216}"/>
              </a:ext>
            </a:extLst>
          </p:cNvPr>
          <p:cNvSpPr txBox="1"/>
          <p:nvPr/>
        </p:nvSpPr>
        <p:spPr>
          <a:xfrm>
            <a:off x="6659563" y="1341438"/>
            <a:ext cx="2089150" cy="3168650"/>
          </a:xfrm>
          <a:prstGeom prst="rect">
            <a:avLst/>
          </a:prstGeom>
          <a:noFill/>
        </p:spPr>
        <p:txBody>
          <a:bodyPr>
            <a:spAutoFit/>
          </a:bodyPr>
          <a:lstStyle/>
          <a:p>
            <a:pPr>
              <a:defRPr/>
            </a:pPr>
            <a:r>
              <a:rPr lang="it-IT" sz="2000" dirty="0">
                <a:latin typeface="+mj-lt"/>
              </a:rPr>
              <a:t>Variazione della quantità di moto lungo x nel tempo </a:t>
            </a:r>
            <a:r>
              <a:rPr lang="it-IT" sz="2000" dirty="0">
                <a:latin typeface="+mj-lt"/>
                <a:sym typeface="Symbol" panose="05050102010706020507" pitchFamily="18" charset="2"/>
              </a:rPr>
              <a:t>t:</a:t>
            </a:r>
          </a:p>
          <a:p>
            <a:pPr>
              <a:defRPr/>
            </a:pPr>
            <a:endParaRPr lang="it-IT" sz="2000" dirty="0">
              <a:latin typeface="+mj-lt"/>
              <a:sym typeface="Symbol" panose="05050102010706020507" pitchFamily="18" charset="2"/>
            </a:endParaRPr>
          </a:p>
          <a:p>
            <a:pPr>
              <a:defRPr/>
            </a:pPr>
            <a:r>
              <a:rPr lang="it-IT" sz="2000" dirty="0">
                <a:latin typeface="+mj-lt"/>
                <a:sym typeface="Symbol" panose="05050102010706020507" pitchFamily="18" charset="2"/>
              </a:rPr>
              <a:t>+mv</a:t>
            </a:r>
            <a:r>
              <a:rPr lang="it-IT" sz="2000" baseline="-25000" dirty="0">
                <a:latin typeface="+mj-lt"/>
                <a:sym typeface="Symbol" panose="05050102010706020507" pitchFamily="18" charset="2"/>
              </a:rPr>
              <a:t>x</a:t>
            </a:r>
            <a:r>
              <a:rPr lang="it-IT" sz="2000" dirty="0">
                <a:latin typeface="+mj-lt"/>
                <a:sym typeface="Symbol" panose="05050102010706020507" pitchFamily="18" charset="2"/>
              </a:rPr>
              <a:t> in andata, -mv</a:t>
            </a:r>
            <a:r>
              <a:rPr lang="it-IT" sz="2000" baseline="-25000" dirty="0">
                <a:latin typeface="+mj-lt"/>
                <a:sym typeface="Symbol" panose="05050102010706020507" pitchFamily="18" charset="2"/>
              </a:rPr>
              <a:t>x</a:t>
            </a:r>
            <a:r>
              <a:rPr lang="it-IT" sz="2000" dirty="0">
                <a:latin typeface="+mj-lt"/>
                <a:sym typeface="Symbol" panose="05050102010706020507" pitchFamily="18" charset="2"/>
              </a:rPr>
              <a:t> al ritorno (rimbalzo)</a:t>
            </a:r>
          </a:p>
          <a:p>
            <a:pPr>
              <a:defRPr/>
            </a:pPr>
            <a:endParaRPr lang="it-IT" sz="2000" dirty="0">
              <a:latin typeface="+mj-lt"/>
              <a:sym typeface="Symbol" panose="05050102010706020507" pitchFamily="18" charset="2"/>
            </a:endParaRPr>
          </a:p>
          <a:p>
            <a:pPr>
              <a:defRPr/>
            </a:pPr>
            <a:r>
              <a:rPr lang="it-IT" sz="2000" dirty="0">
                <a:latin typeface="+mj-lt"/>
                <a:sym typeface="Symbol" panose="05050102010706020507" pitchFamily="18" charset="2"/>
              </a:rPr>
              <a:t>Variazione: 2mv</a:t>
            </a:r>
            <a:r>
              <a:rPr lang="it-IT" sz="2000" baseline="-25000" dirty="0">
                <a:latin typeface="+mj-lt"/>
                <a:sym typeface="Symbol" panose="05050102010706020507" pitchFamily="18" charset="2"/>
              </a:rPr>
              <a:t>x</a:t>
            </a:r>
          </a:p>
        </p:txBody>
      </p:sp>
      <p:sp>
        <p:nvSpPr>
          <p:cNvPr id="112644" name="TextBox 3">
            <a:extLst>
              <a:ext uri="{FF2B5EF4-FFF2-40B4-BE49-F238E27FC236}">
                <a16:creationId xmlns:a16="http://schemas.microsoft.com/office/drawing/2014/main" id="{34E06AEE-E6F5-4C6E-ABE5-EA00D37681D0}"/>
              </a:ext>
            </a:extLst>
          </p:cNvPr>
          <p:cNvSpPr txBox="1">
            <a:spLocks noChangeArrowheads="1"/>
          </p:cNvSpPr>
          <p:nvPr/>
        </p:nvSpPr>
        <p:spPr bwMode="auto">
          <a:xfrm>
            <a:off x="179388" y="6510338"/>
            <a:ext cx="6753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1200">
                <a:latin typeface="Tahoma" panose="020B0604030504040204" pitchFamily="34" charset="0"/>
              </a:rPr>
              <a:t>P. Atkins, J. De Paula, Elementi di Chimica Fisica, quarta edizione italiana, Zanichelli editore 2018</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2">
            <a:extLst>
              <a:ext uri="{FF2B5EF4-FFF2-40B4-BE49-F238E27FC236}">
                <a16:creationId xmlns:a16="http://schemas.microsoft.com/office/drawing/2014/main" id="{D7FD730D-26D3-4852-9B62-06B61E5C45F6}"/>
              </a:ext>
            </a:extLst>
          </p:cNvPr>
          <p:cNvSpPr txBox="1">
            <a:spLocks noRot="1" noChangeAspect="1" noMove="1" noResize="1" noEditPoints="1" noAdjustHandles="1" noChangeArrowheads="1" noChangeShapeType="1" noTextEdit="1"/>
          </p:cNvSpPr>
          <p:nvPr/>
        </p:nvSpPr>
        <p:spPr bwMode="auto">
          <a:xfrm>
            <a:off x="250825" y="44624"/>
            <a:ext cx="8569325" cy="7198061"/>
          </a:xfrm>
          <a:prstGeom prst="rect">
            <a:avLst/>
          </a:prstGeom>
          <a:blipFill rotWithShape="0">
            <a:blip r:embed="rId3"/>
            <a:stretch>
              <a:fillRect l="-782" r="-782"/>
            </a:stretch>
          </a:blipFill>
          <a:ln>
            <a:noFill/>
          </a:ln>
        </p:spPr>
        <p:txBody>
          <a:bodyPr/>
          <a:lstStyle/>
          <a:p>
            <a:pPr>
              <a:defRPr/>
            </a:pPr>
            <a:r>
              <a:rPr lang="it-IT" dirty="0">
                <a:noFill/>
              </a:rPr>
              <a:t> </a:t>
            </a:r>
          </a:p>
        </p:txBody>
      </p:sp>
      <p:sp>
        <p:nvSpPr>
          <p:cNvPr id="113667" name="Segnaposto numero diapositiva 3">
            <a:extLst>
              <a:ext uri="{FF2B5EF4-FFF2-40B4-BE49-F238E27FC236}">
                <a16:creationId xmlns:a16="http://schemas.microsoft.com/office/drawing/2014/main" id="{FC5756BD-36CB-49F8-BAE1-556A20CC3C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6ECCCD1-CE5C-448B-8686-51EBF0CA42BE}" type="slidenum">
              <a:rPr lang="it-IT" altLang="it-IT" sz="1400" smtClean="0"/>
              <a:pPr>
                <a:spcBef>
                  <a:spcPct val="0"/>
                </a:spcBef>
                <a:buFontTx/>
                <a:buNone/>
              </a:pPr>
              <a:t>98</a:t>
            </a:fld>
            <a:endParaRPr lang="it-IT" altLang="it-IT" sz="14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egnaposto numero diapositiva 3">
            <a:extLst>
              <a:ext uri="{FF2B5EF4-FFF2-40B4-BE49-F238E27FC236}">
                <a16:creationId xmlns:a16="http://schemas.microsoft.com/office/drawing/2014/main" id="{A9074440-9CFD-48D7-9A36-AB95ED0B7A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6D29AD4-FEDD-4A34-AFEE-3039E52CBF7F}" type="slidenum">
              <a:rPr lang="it-IT" altLang="it-IT" sz="1400" smtClean="0"/>
              <a:pPr>
                <a:spcBef>
                  <a:spcPct val="0"/>
                </a:spcBef>
                <a:buFontTx/>
                <a:buNone/>
              </a:pPr>
              <a:t>99</a:t>
            </a:fld>
            <a:endParaRPr lang="it-IT" altLang="it-IT" sz="1400"/>
          </a:p>
        </p:txBody>
      </p:sp>
      <p:sp>
        <p:nvSpPr>
          <p:cNvPr id="108547" name="Text Box 2">
            <a:extLst>
              <a:ext uri="{FF2B5EF4-FFF2-40B4-BE49-F238E27FC236}">
                <a16:creationId xmlns:a16="http://schemas.microsoft.com/office/drawing/2014/main" id="{2D661329-1054-40DB-8431-90A046ED7023}"/>
              </a:ext>
            </a:extLst>
          </p:cNvPr>
          <p:cNvSpPr txBox="1">
            <a:spLocks noChangeArrowheads="1"/>
          </p:cNvSpPr>
          <p:nvPr/>
        </p:nvSpPr>
        <p:spPr bwMode="auto">
          <a:xfrm>
            <a:off x="250825" y="1268413"/>
            <a:ext cx="8569325" cy="39401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5000"/>
              </a:lnSpc>
              <a:spcBef>
                <a:spcPct val="0"/>
              </a:spcBef>
              <a:defRPr/>
            </a:pPr>
            <a:r>
              <a:rPr lang="it-IT" altLang="it-IT" sz="2000" dirty="0">
                <a:latin typeface="Tahoma" panose="020B0604030504040204" pitchFamily="34" charset="0"/>
              </a:rPr>
              <a:t> ricavo la </a:t>
            </a:r>
            <a:r>
              <a:rPr lang="it-IT" altLang="it-IT" sz="2000" dirty="0">
                <a:solidFill>
                  <a:schemeClr val="accent2">
                    <a:lumMod val="75000"/>
                  </a:schemeClr>
                </a:solidFill>
                <a:latin typeface="Tahoma" panose="020B0604030504040204" pitchFamily="34" charset="0"/>
              </a:rPr>
              <a:t>pressione esercitata</a:t>
            </a:r>
            <a:r>
              <a:rPr lang="it-IT" altLang="it-IT" sz="2000" dirty="0">
                <a:latin typeface="Tahoma" panose="020B0604030504040204" pitchFamily="34" charset="0"/>
              </a:rPr>
              <a:t> dalle N molecole nella direzione x, sulla parete di area l</a:t>
            </a:r>
            <a:r>
              <a:rPr lang="it-IT" altLang="it-IT" sz="2000" baseline="30000" dirty="0">
                <a:latin typeface="Tahoma" panose="020B0604030504040204" pitchFamily="34" charset="0"/>
              </a:rPr>
              <a:t>2</a:t>
            </a:r>
            <a:r>
              <a:rPr lang="it-IT" altLang="it-IT" sz="2000" dirty="0">
                <a:latin typeface="Tahoma" panose="020B0604030504040204" pitchFamily="34" charset="0"/>
              </a:rPr>
              <a:t> </a:t>
            </a:r>
          </a:p>
          <a:p>
            <a:pPr algn="just" eaLnBrk="1" hangingPunct="1">
              <a:lnSpc>
                <a:spcPct val="125000"/>
              </a:lnSpc>
              <a:spcBef>
                <a:spcPct val="0"/>
              </a:spcBef>
              <a:buFontTx/>
              <a:buNone/>
              <a:defRPr/>
            </a:pPr>
            <a:r>
              <a:rPr lang="it-IT" altLang="it-IT" sz="2000" b="1" dirty="0">
                <a:solidFill>
                  <a:schemeClr val="accent2">
                    <a:lumMod val="75000"/>
                  </a:schemeClr>
                </a:solidFill>
                <a:latin typeface="Tahoma" panose="020B0604030504040204" pitchFamily="34" charset="0"/>
              </a:rPr>
              <a:t>				P = F/l</a:t>
            </a:r>
            <a:r>
              <a:rPr lang="it-IT" altLang="it-IT" sz="2000" b="1" baseline="30000" dirty="0">
                <a:solidFill>
                  <a:schemeClr val="accent2">
                    <a:lumMod val="75000"/>
                  </a:schemeClr>
                </a:solidFill>
                <a:latin typeface="Tahoma" panose="020B0604030504040204" pitchFamily="34" charset="0"/>
              </a:rPr>
              <a:t>2</a:t>
            </a:r>
            <a:endParaRPr lang="it-IT" altLang="it-IT" sz="2000" dirty="0">
              <a:latin typeface="Tahoma" panose="020B0604030504040204" pitchFamily="34" charset="0"/>
            </a:endParaRPr>
          </a:p>
          <a:p>
            <a:pPr algn="just" eaLnBrk="1" hangingPunct="1">
              <a:lnSpc>
                <a:spcPct val="125000"/>
              </a:lnSpc>
              <a:spcBef>
                <a:spcPct val="0"/>
              </a:spcBef>
              <a:defRPr/>
            </a:pPr>
            <a:r>
              <a:rPr lang="it-IT" altLang="it-IT" sz="2000" dirty="0">
                <a:latin typeface="Tahoma" panose="020B0604030504040204" pitchFamily="34" charset="0"/>
              </a:rPr>
              <a:t> siccome passo da una a N molecole utilizzo la </a:t>
            </a:r>
            <a:r>
              <a:rPr lang="it-IT" altLang="it-IT" sz="2000" dirty="0">
                <a:solidFill>
                  <a:schemeClr val="accent2">
                    <a:lumMod val="75000"/>
                  </a:schemeClr>
                </a:solidFill>
                <a:latin typeface="Tahoma" panose="020B0604030504040204" pitchFamily="34" charset="0"/>
              </a:rPr>
              <a:t>velocità quadratica media </a:t>
            </a:r>
            <a:r>
              <a:rPr lang="it-IT" altLang="it-IT" sz="2000" b="1" dirty="0" err="1">
                <a:solidFill>
                  <a:schemeClr val="accent2">
                    <a:lumMod val="75000"/>
                  </a:schemeClr>
                </a:solidFill>
                <a:latin typeface="Tahoma" panose="020B0604030504040204" pitchFamily="34" charset="0"/>
              </a:rPr>
              <a:t>v</a:t>
            </a:r>
            <a:r>
              <a:rPr lang="it-IT" altLang="it-IT" sz="2000" b="1" baseline="-25000" dirty="0" err="1">
                <a:solidFill>
                  <a:schemeClr val="accent2">
                    <a:lumMod val="75000"/>
                  </a:schemeClr>
                </a:solidFill>
                <a:latin typeface="Tahoma" panose="020B0604030504040204" pitchFamily="34" charset="0"/>
              </a:rPr>
              <a:t>rms</a:t>
            </a:r>
            <a:r>
              <a:rPr lang="it-IT" altLang="it-IT" sz="2000" dirty="0">
                <a:latin typeface="Tahoma" panose="020B0604030504040204" pitchFamily="34" charset="0"/>
              </a:rPr>
              <a:t>:</a:t>
            </a:r>
          </a:p>
          <a:p>
            <a:pPr algn="just" eaLnBrk="1" hangingPunct="1">
              <a:lnSpc>
                <a:spcPct val="125000"/>
              </a:lnSpc>
              <a:spcBef>
                <a:spcPct val="0"/>
              </a:spcBef>
              <a:defRPr/>
            </a:pPr>
            <a:endParaRPr lang="it-IT" altLang="it-IT" sz="2000" dirty="0">
              <a:latin typeface="Tahoma" panose="020B0604030504040204" pitchFamily="34" charset="0"/>
            </a:endParaRPr>
          </a:p>
          <a:p>
            <a:pPr algn="just" eaLnBrk="1" hangingPunct="1">
              <a:lnSpc>
                <a:spcPct val="125000"/>
              </a:lnSpc>
              <a:spcBef>
                <a:spcPct val="0"/>
              </a:spcBef>
              <a:defRPr/>
            </a:pPr>
            <a:endParaRPr lang="it-IT" altLang="it-IT" sz="2000" dirty="0">
              <a:latin typeface="Tahoma" panose="020B0604030504040204" pitchFamily="34" charset="0"/>
            </a:endParaRPr>
          </a:p>
          <a:p>
            <a:pPr algn="just" eaLnBrk="1" hangingPunct="1">
              <a:lnSpc>
                <a:spcPct val="125000"/>
              </a:lnSpc>
              <a:spcBef>
                <a:spcPct val="0"/>
              </a:spcBef>
              <a:defRPr/>
            </a:pPr>
            <a:endParaRPr lang="it-IT" altLang="it-IT" sz="2000" dirty="0">
              <a:latin typeface="Tahoma" panose="020B0604030504040204" pitchFamily="34" charset="0"/>
            </a:endParaRPr>
          </a:p>
          <a:p>
            <a:pPr algn="just" eaLnBrk="1" hangingPunct="1">
              <a:lnSpc>
                <a:spcPct val="125000"/>
              </a:lnSpc>
              <a:spcBef>
                <a:spcPct val="0"/>
              </a:spcBef>
              <a:defRPr/>
            </a:pPr>
            <a:r>
              <a:rPr lang="it-IT" altLang="it-IT" sz="2000" dirty="0">
                <a:latin typeface="Tahoma" panose="020B0604030504040204" pitchFamily="34" charset="0"/>
              </a:rPr>
              <a:t> estendo alle 3 dimensioni immaginando che i moti molecolari lungo x, y e z siano ugualmente probabili</a:t>
            </a:r>
          </a:p>
        </p:txBody>
      </p:sp>
      <p:sp>
        <p:nvSpPr>
          <p:cNvPr id="3" name="Rettangolo 2">
            <a:extLst>
              <a:ext uri="{FF2B5EF4-FFF2-40B4-BE49-F238E27FC236}">
                <a16:creationId xmlns:a16="http://schemas.microsoft.com/office/drawing/2014/main" id="{1CFFBC01-9EC4-4517-93BE-5E7AC5DC3309}"/>
              </a:ext>
            </a:extLst>
          </p:cNvPr>
          <p:cNvSpPr>
            <a:spLocks noRot="1" noChangeAspect="1" noMove="1" noResize="1" noEditPoints="1" noAdjustHandles="1" noChangeArrowheads="1" noChangeShapeType="1" noTextEdit="1"/>
          </p:cNvSpPr>
          <p:nvPr/>
        </p:nvSpPr>
        <p:spPr>
          <a:xfrm>
            <a:off x="3359676" y="296625"/>
            <a:ext cx="1556195" cy="842923"/>
          </a:xfrm>
          <a:prstGeom prst="rect">
            <a:avLst/>
          </a:prstGeom>
          <a:blipFill rotWithShape="0">
            <a:blip r:embed="rId2"/>
            <a:stretch>
              <a:fillRect/>
            </a:stretch>
          </a:blipFill>
        </p:spPr>
        <p:txBody>
          <a:bodyPr/>
          <a:lstStyle/>
          <a:p>
            <a:pPr>
              <a:defRPr/>
            </a:pPr>
            <a:r>
              <a:rPr lang="it-IT">
                <a:noFill/>
              </a:rPr>
              <a:t> </a:t>
            </a:r>
          </a:p>
        </p:txBody>
      </p:sp>
      <p:graphicFrame>
        <p:nvGraphicFramePr>
          <p:cNvPr id="115717" name="Object 31">
            <a:extLst>
              <a:ext uri="{FF2B5EF4-FFF2-40B4-BE49-F238E27FC236}">
                <a16:creationId xmlns:a16="http://schemas.microsoft.com/office/drawing/2014/main" id="{FC93D5DE-6F0E-45D8-8267-58C35E4C75E7}"/>
              </a:ext>
            </a:extLst>
          </p:cNvPr>
          <p:cNvGraphicFramePr>
            <a:graphicFrameLocks noChangeAspect="1"/>
          </p:cNvGraphicFramePr>
          <p:nvPr/>
        </p:nvGraphicFramePr>
        <p:xfrm>
          <a:off x="2555875" y="3068638"/>
          <a:ext cx="3529013" cy="1230312"/>
        </p:xfrm>
        <a:graphic>
          <a:graphicData uri="http://schemas.openxmlformats.org/presentationml/2006/ole">
            <mc:AlternateContent xmlns:mc="http://schemas.openxmlformats.org/markup-compatibility/2006">
              <mc:Choice xmlns:v="urn:schemas-microsoft-com:vml" Requires="v">
                <p:oleObj name="Equation" r:id="rId3" imgW="1562100" imgH="457200" progId="Equation.3">
                  <p:embed/>
                </p:oleObj>
              </mc:Choice>
              <mc:Fallback>
                <p:oleObj name="Equation" r:id="rId3" imgW="1562100" imgH="457200" progId="Equation.3">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3068638"/>
                        <a:ext cx="3529013"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ttangolo 6">
            <a:extLst>
              <a:ext uri="{FF2B5EF4-FFF2-40B4-BE49-F238E27FC236}">
                <a16:creationId xmlns:a16="http://schemas.microsoft.com/office/drawing/2014/main" id="{463208B9-2950-4864-9884-3D89A0EB53F1}"/>
              </a:ext>
            </a:extLst>
          </p:cNvPr>
          <p:cNvSpPr>
            <a:spLocks noRot="1" noChangeAspect="1" noMove="1" noResize="1" noEditPoints="1" noAdjustHandles="1" noChangeArrowheads="1" noChangeShapeType="1" noTextEdit="1"/>
          </p:cNvSpPr>
          <p:nvPr/>
        </p:nvSpPr>
        <p:spPr>
          <a:xfrm>
            <a:off x="1691680" y="5376806"/>
            <a:ext cx="6061979" cy="842923"/>
          </a:xfrm>
          <a:prstGeom prst="rect">
            <a:avLst/>
          </a:prstGeom>
          <a:blipFill rotWithShape="0">
            <a:blip r:embed="rId5"/>
            <a:stretch>
              <a:fillRect/>
            </a:stretch>
          </a:blipFill>
        </p:spPr>
        <p:txBody>
          <a:bodyPr/>
          <a:lstStyle/>
          <a:p>
            <a:pPr>
              <a:defRPr/>
            </a:pPr>
            <a:r>
              <a:rPr lang="it-IT">
                <a:noFill/>
              </a:rPr>
              <a:t> </a:t>
            </a:r>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6884</Words>
  <Application>Microsoft Office PowerPoint</Application>
  <PresentationFormat>Presentazione su schermo (4:3)</PresentationFormat>
  <Paragraphs>1208</Paragraphs>
  <Slides>128</Slides>
  <Notes>18</Notes>
  <HiddenSlides>0</HiddenSlides>
  <MMClips>1</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3</vt:i4>
      </vt:variant>
      <vt:variant>
        <vt:lpstr>Titoli diapositive</vt:lpstr>
      </vt:variant>
      <vt:variant>
        <vt:i4>128</vt:i4>
      </vt:variant>
    </vt:vector>
  </HeadingPairs>
  <TitlesOfParts>
    <vt:vector size="140" baseType="lpstr">
      <vt:lpstr>Arial</vt:lpstr>
      <vt:lpstr>Arial-BoldMT</vt:lpstr>
      <vt:lpstr>Calibri</vt:lpstr>
      <vt:lpstr>Segoe UI</vt:lpstr>
      <vt:lpstr>Symbol</vt:lpstr>
      <vt:lpstr>Tahoma</vt:lpstr>
      <vt:lpstr>Times New Roman</vt:lpstr>
      <vt:lpstr>Wingdings</vt:lpstr>
      <vt:lpstr>Struttura predefinita</vt:lpstr>
      <vt:lpstr>Fotografia Photo Editor</vt:lpstr>
      <vt:lpstr>Equation</vt:lpstr>
      <vt:lpstr>Equazione</vt:lpstr>
      <vt:lpstr>Presentazione standard di PowerPoint</vt:lpstr>
      <vt:lpstr>Presentazione standard di PowerPoint</vt:lpstr>
      <vt:lpstr>Programma</vt:lpstr>
      <vt:lpstr>TESTI CONSIGLIATI e/o DI CONSULTAZIONE</vt:lpstr>
      <vt:lpstr>Termodinamica</vt:lpstr>
      <vt:lpstr>Termodinamica</vt:lpstr>
      <vt:lpstr>Presentazione standard di PowerPoint</vt:lpstr>
      <vt:lpstr>Termodinamica</vt:lpstr>
      <vt:lpstr>Presentazione standard di PowerPoint</vt:lpstr>
      <vt:lpstr>Presentazione standard di PowerPoint</vt:lpstr>
      <vt:lpstr>Presentazione standard di PowerPoint</vt:lpstr>
      <vt:lpstr>Termodinamica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Termodinamica</vt:lpstr>
      <vt:lpstr>Presentazione standard di PowerPoint</vt:lpstr>
      <vt:lpstr>Presentazione standard di PowerPoint</vt:lpstr>
      <vt:lpstr>Presentazione standard di PowerPoint</vt:lpstr>
      <vt:lpstr>Termodinamica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leggi (principi) della termodinamica</vt:lpstr>
      <vt:lpstr>Le leggi (principi) della termodinamica</vt:lpstr>
      <vt:lpstr>Presentazione standard di PowerPoint</vt:lpstr>
      <vt:lpstr>Le leggi (principi) della termodinamica</vt:lpstr>
      <vt:lpstr>Presentazione standard di PowerPoint</vt:lpstr>
      <vt:lpstr>Presentazione standard di PowerPoint</vt:lpstr>
      <vt:lpstr>Le leggi (principi) della termodinamica</vt:lpstr>
      <vt:lpstr>Presentazione standard di PowerPoint</vt:lpstr>
      <vt:lpstr>Presentazione standard di PowerPoint</vt:lpstr>
      <vt:lpstr>Le leggi (principi) della termodinamica</vt:lpstr>
      <vt:lpstr>Presentazione standard di PowerPoint</vt:lpstr>
      <vt:lpstr>Le leggi (principi) della termodinamica</vt:lpstr>
      <vt:lpstr>Presentazione standard di PowerPoint</vt:lpstr>
      <vt:lpstr>Presentazione standard di PowerPoint</vt:lpstr>
      <vt:lpstr>Le leggi (principi) della termodinamica</vt:lpstr>
      <vt:lpstr>Presentazione standard di PowerPoint</vt:lpstr>
      <vt:lpstr>Presentazione standard di PowerPoint</vt:lpstr>
      <vt:lpstr>Le leggi (principi) della termodinamica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gas</vt:lpstr>
      <vt:lpstr>I gas</vt:lpstr>
      <vt:lpstr>Presentazione standard di PowerPoint</vt:lpstr>
      <vt:lpstr>Presentazione standard di PowerPoint</vt:lpstr>
      <vt:lpstr>Presentazione standard di PowerPoint</vt:lpstr>
      <vt:lpstr>Presentazione standard di PowerPoint</vt:lpstr>
      <vt:lpstr>I gas</vt:lpstr>
      <vt:lpstr>Presentazione standard di PowerPoint</vt:lpstr>
      <vt:lpstr>I gas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gas</vt:lpstr>
      <vt:lpstr>   </vt:lpstr>
      <vt:lpstr>Presentazione standard di PowerPoint</vt:lpstr>
      <vt:lpstr>Presentazione standard di PowerPoint</vt:lpstr>
      <vt:lpstr>Presentazione standard di PowerPoint</vt:lpstr>
      <vt:lpstr>I gas</vt:lpstr>
      <vt:lpstr>Presentazione standard di PowerPoint</vt:lpstr>
      <vt:lpstr>Presentazione standard di PowerPoint</vt:lpstr>
      <vt:lpstr>Presentazione standard di PowerPoint</vt:lpstr>
      <vt:lpstr>I gas</vt:lpstr>
      <vt:lpstr>Presentazione standard di PowerPoint</vt:lpstr>
      <vt:lpstr>I gas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gas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gas</vt:lpstr>
      <vt:lpstr>Presentazione standard di PowerPoint</vt:lpstr>
      <vt:lpstr>Presentazione standard di PowerPoint</vt:lpstr>
      <vt:lpstr>I gas</vt:lpstr>
      <vt:lpstr>Presentazione standard di PowerPoint</vt:lpstr>
      <vt:lpstr>Presentazione standard di PowerPoint</vt:lpstr>
      <vt:lpstr>Presentazione standard di PowerPoint</vt:lpstr>
      <vt:lpstr>Presentazione standard di PowerPoint</vt:lpstr>
      <vt:lpstr>Presentazione standard di PowerPoint</vt:lpstr>
      <vt:lpstr>I gas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unito</dc:creator>
  <cp:lastModifiedBy>gloria berlier</cp:lastModifiedBy>
  <cp:revision>744</cp:revision>
  <dcterms:created xsi:type="dcterms:W3CDTF">2004-11-09T14:31:29Z</dcterms:created>
  <dcterms:modified xsi:type="dcterms:W3CDTF">2021-09-14T14:43:40Z</dcterms:modified>
</cp:coreProperties>
</file>