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422" r:id="rId2"/>
    <p:sldId id="445" r:id="rId3"/>
    <p:sldId id="446" r:id="rId4"/>
    <p:sldId id="447" r:id="rId5"/>
    <p:sldId id="448" r:id="rId6"/>
    <p:sldId id="449" r:id="rId7"/>
    <p:sldId id="427" r:id="rId8"/>
    <p:sldId id="428" r:id="rId9"/>
    <p:sldId id="430" r:id="rId10"/>
    <p:sldId id="431" r:id="rId11"/>
    <p:sldId id="432" r:id="rId12"/>
    <p:sldId id="433" r:id="rId13"/>
    <p:sldId id="454" r:id="rId14"/>
    <p:sldId id="453" r:id="rId15"/>
    <p:sldId id="455" r:id="rId16"/>
    <p:sldId id="456" r:id="rId17"/>
    <p:sldId id="457" r:id="rId18"/>
    <p:sldId id="458" r:id="rId19"/>
    <p:sldId id="460" r:id="rId20"/>
    <p:sldId id="459" r:id="rId21"/>
    <p:sldId id="461" r:id="rId22"/>
    <p:sldId id="462" r:id="rId23"/>
    <p:sldId id="463" r:id="rId24"/>
    <p:sldId id="464" r:id="rId25"/>
  </p:sldIdLst>
  <p:sldSz cx="9144000" cy="6858000" type="screen4x3"/>
  <p:notesSz cx="6797675" cy="9926638"/>
  <p:defaultTextStyle>
    <a:defPPr>
      <a:defRPr lang="it-IT"/>
    </a:defPPr>
    <a:lvl1pPr algn="l" rtl="0" fontAlgn="base">
      <a:spcBef>
        <a:spcPct val="0"/>
      </a:spcBef>
      <a:spcAft>
        <a:spcPct val="0"/>
      </a:spcAft>
      <a:defRPr sz="800"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800"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800"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800"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800" kern="1200">
        <a:solidFill>
          <a:schemeClr val="tx1"/>
        </a:solidFill>
        <a:latin typeface="Arial" panose="020B0604020202020204" pitchFamily="34" charset="0"/>
        <a:ea typeface="+mn-ea"/>
        <a:cs typeface="+mn-cs"/>
      </a:defRPr>
    </a:lvl5pPr>
    <a:lvl6pPr marL="2286000" algn="l" defTabSz="914400" rtl="0" eaLnBrk="1" latinLnBrk="0" hangingPunct="1">
      <a:defRPr sz="800" kern="1200">
        <a:solidFill>
          <a:schemeClr val="tx1"/>
        </a:solidFill>
        <a:latin typeface="Arial" panose="020B0604020202020204" pitchFamily="34" charset="0"/>
        <a:ea typeface="+mn-ea"/>
        <a:cs typeface="+mn-cs"/>
      </a:defRPr>
    </a:lvl6pPr>
    <a:lvl7pPr marL="2743200" algn="l" defTabSz="914400" rtl="0" eaLnBrk="1" latinLnBrk="0" hangingPunct="1">
      <a:defRPr sz="800" kern="1200">
        <a:solidFill>
          <a:schemeClr val="tx1"/>
        </a:solidFill>
        <a:latin typeface="Arial" panose="020B0604020202020204" pitchFamily="34" charset="0"/>
        <a:ea typeface="+mn-ea"/>
        <a:cs typeface="+mn-cs"/>
      </a:defRPr>
    </a:lvl7pPr>
    <a:lvl8pPr marL="3200400" algn="l" defTabSz="914400" rtl="0" eaLnBrk="1" latinLnBrk="0" hangingPunct="1">
      <a:defRPr sz="800" kern="1200">
        <a:solidFill>
          <a:schemeClr val="tx1"/>
        </a:solidFill>
        <a:latin typeface="Arial" panose="020B0604020202020204" pitchFamily="34" charset="0"/>
        <a:ea typeface="+mn-ea"/>
        <a:cs typeface="+mn-cs"/>
      </a:defRPr>
    </a:lvl8pPr>
    <a:lvl9pPr marL="3657600" algn="l" defTabSz="914400" rtl="0" eaLnBrk="1" latinLnBrk="0" hangingPunct="1">
      <a:defRPr sz="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201"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21" autoAdjust="0"/>
    <p:restoredTop sz="92553" autoAdjust="0"/>
  </p:normalViewPr>
  <p:slideViewPr>
    <p:cSldViewPr>
      <p:cViewPr varScale="1">
        <p:scale>
          <a:sx n="79" d="100"/>
          <a:sy n="79" d="100"/>
        </p:scale>
        <p:origin x="1608" y="67"/>
      </p:cViewPr>
      <p:guideLst>
        <p:guide orient="horz" pos="4201"/>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defTabSz="920750">
              <a:defRPr sz="1200"/>
            </a:lvl1pPr>
          </a:lstStyle>
          <a:p>
            <a:endParaRPr lang="it-IT" altLang="en-US"/>
          </a:p>
        </p:txBody>
      </p:sp>
      <p:sp>
        <p:nvSpPr>
          <p:cNvPr id="49155" name="Rectangle 3"/>
          <p:cNvSpPr>
            <a:spLocks noGrp="1" noChangeArrowheads="1"/>
          </p:cNvSpPr>
          <p:nvPr>
            <p:ph type="dt" sz="quarter" idx="1"/>
          </p:nvPr>
        </p:nvSpPr>
        <p:spPr bwMode="auto">
          <a:xfrm>
            <a:off x="3851275" y="0"/>
            <a:ext cx="294481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t" anchorCtr="0" compatLnSpc="1">
            <a:prstTxWarp prst="textNoShape">
              <a:avLst/>
            </a:prstTxWarp>
          </a:bodyPr>
          <a:lstStyle>
            <a:lvl1pPr algn="r" defTabSz="920750">
              <a:defRPr sz="1200"/>
            </a:lvl1pPr>
          </a:lstStyle>
          <a:p>
            <a:endParaRPr lang="it-IT" altLang="en-US"/>
          </a:p>
        </p:txBody>
      </p:sp>
      <p:sp>
        <p:nvSpPr>
          <p:cNvPr id="49156" name="Rectangle 4"/>
          <p:cNvSpPr>
            <a:spLocks noGrp="1" noChangeArrowheads="1"/>
          </p:cNvSpPr>
          <p:nvPr>
            <p:ph type="ftr" sz="quarter" idx="2"/>
          </p:nvPr>
        </p:nvSpPr>
        <p:spPr bwMode="auto">
          <a:xfrm>
            <a:off x="0"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defTabSz="920750">
              <a:defRPr sz="1200"/>
            </a:lvl1pPr>
          </a:lstStyle>
          <a:p>
            <a:endParaRPr lang="it-IT" altLang="en-US"/>
          </a:p>
        </p:txBody>
      </p:sp>
      <p:sp>
        <p:nvSpPr>
          <p:cNvPr id="49157" name="Rectangle 5"/>
          <p:cNvSpPr>
            <a:spLocks noGrp="1" noChangeArrowheads="1"/>
          </p:cNvSpPr>
          <p:nvPr>
            <p:ph type="sldNum" sz="quarter" idx="3"/>
          </p:nvPr>
        </p:nvSpPr>
        <p:spPr bwMode="auto">
          <a:xfrm>
            <a:off x="3851275" y="9428163"/>
            <a:ext cx="2944813"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53" tIns="46077" rIns="92153" bIns="46077" numCol="1" anchor="b" anchorCtr="0" compatLnSpc="1">
            <a:prstTxWarp prst="textNoShape">
              <a:avLst/>
            </a:prstTxWarp>
          </a:bodyPr>
          <a:lstStyle>
            <a:lvl1pPr algn="r" defTabSz="920750">
              <a:defRPr sz="1200"/>
            </a:lvl1pPr>
          </a:lstStyle>
          <a:p>
            <a:fld id="{85A48E47-BBC2-447D-B45D-E080377AA08F}" type="slidenum">
              <a:rPr lang="it-IT" altLang="en-US"/>
              <a:pPr/>
              <a:t>‹N›</a:t>
            </a:fld>
            <a:endParaRPr lang="it-IT"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9AA86529-06ED-48BA-8500-064998A97B34}" type="datetimeFigureOut">
              <a:rPr lang="en-GB" smtClean="0"/>
              <a:t>08/10/2020</a:t>
            </a:fld>
            <a:endParaRPr lang="en-GB"/>
          </a:p>
        </p:txBody>
      </p:sp>
      <p:sp>
        <p:nvSpPr>
          <p:cNvPr id="4" name="Slide Image Placeholder 3"/>
          <p:cNvSpPr>
            <a:spLocks noGrp="1" noRot="1" noChangeAspect="1"/>
          </p:cNvSpPr>
          <p:nvPr>
            <p:ph type="sldImg" idx="2"/>
          </p:nvPr>
        </p:nvSpPr>
        <p:spPr>
          <a:xfrm>
            <a:off x="1165225" y="1241425"/>
            <a:ext cx="44672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2385533D-598F-4610-9103-8C5856AF91E3}" type="slidenum">
              <a:rPr lang="en-GB" smtClean="0"/>
              <a:t>‹N›</a:t>
            </a:fld>
            <a:endParaRPr lang="en-GB"/>
          </a:p>
        </p:txBody>
      </p:sp>
    </p:spTree>
    <p:extLst>
      <p:ext uri="{BB962C8B-B14F-4D97-AF65-F5344CB8AC3E}">
        <p14:creationId xmlns:p14="http://schemas.microsoft.com/office/powerpoint/2010/main" val="44464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2385533D-598F-4610-9103-8C5856AF91E3}" type="slidenum">
              <a:rPr lang="en-GB" smtClean="0"/>
              <a:t>1</a:t>
            </a:fld>
            <a:endParaRPr lang="en-GB"/>
          </a:p>
        </p:txBody>
      </p:sp>
    </p:spTree>
    <p:extLst>
      <p:ext uri="{BB962C8B-B14F-4D97-AF65-F5344CB8AC3E}">
        <p14:creationId xmlns:p14="http://schemas.microsoft.com/office/powerpoint/2010/main" val="1607718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fld id="{0943A267-9C13-4340-9CD4-161658E1D2C2}" type="slidenum">
              <a:rPr lang="it-IT" altLang="en-US" sz="1200">
                <a:solidFill>
                  <a:schemeClr val="tx1"/>
                </a:solidFill>
                <a:latin typeface="Arial" panose="020B0604020202020204" pitchFamily="34" charset="0"/>
              </a:rPr>
              <a:pPr eaLnBrk="1" hangingPunct="1"/>
              <a:t>12</a:t>
            </a:fld>
            <a:endParaRPr lang="it-IT" altLang="en-US" sz="1200">
              <a:solidFill>
                <a:schemeClr val="tx1"/>
              </a:solidFill>
              <a:latin typeface="Arial" panose="020B0604020202020204" pitchFamily="34" charset="0"/>
            </a:endParaRPr>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0287954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will start with a description of the General Food Law, even a overdetailed description since it is the base of the system in place today</a:t>
            </a: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13</a:t>
            </a:fld>
            <a:endParaRPr lang="en-GB"/>
          </a:p>
        </p:txBody>
      </p:sp>
    </p:spTree>
    <p:extLst>
      <p:ext uri="{BB962C8B-B14F-4D97-AF65-F5344CB8AC3E}">
        <p14:creationId xmlns:p14="http://schemas.microsoft.com/office/powerpoint/2010/main" val="3666318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will start with a description of the General Food Law, even a overdetailed description since it is the base of the system in place today</a:t>
            </a: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14</a:t>
            </a:fld>
            <a:endParaRPr lang="en-GB"/>
          </a:p>
        </p:txBody>
      </p:sp>
    </p:spTree>
    <p:extLst>
      <p:ext uri="{BB962C8B-B14F-4D97-AF65-F5344CB8AC3E}">
        <p14:creationId xmlns:p14="http://schemas.microsoft.com/office/powerpoint/2010/main" val="39131025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a:t>
            </a:r>
            <a:r>
              <a:rPr lang="en-GB" baseline="0" dirty="0" smtClean="0"/>
              <a:t> will continue with the description of the Hygiene Pack and the Official Control Regulation which was published in 2017 but entered in force at the end of 2019. The legal basis and procedures are maintained as in the Hygiene pack</a:t>
            </a: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15</a:t>
            </a:fld>
            <a:endParaRPr lang="en-GB"/>
          </a:p>
        </p:txBody>
      </p:sp>
    </p:spTree>
    <p:extLst>
      <p:ext uri="{BB962C8B-B14F-4D97-AF65-F5344CB8AC3E}">
        <p14:creationId xmlns:p14="http://schemas.microsoft.com/office/powerpoint/2010/main" val="107561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The legal basis and procedures of OCR are maintained as in the Hygiene pack, that is why we also include the description of the hygiene pack.</a:t>
            </a: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16</a:t>
            </a:fld>
            <a:endParaRPr lang="en-GB"/>
          </a:p>
        </p:txBody>
      </p:sp>
    </p:spTree>
    <p:extLst>
      <p:ext uri="{BB962C8B-B14F-4D97-AF65-F5344CB8AC3E}">
        <p14:creationId xmlns:p14="http://schemas.microsoft.com/office/powerpoint/2010/main" val="2506025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As a direct connection to the General Food Law, we will </a:t>
            </a:r>
            <a:r>
              <a:rPr lang="en-GB" dirty="0" err="1" smtClean="0"/>
              <a:t>examinate</a:t>
            </a:r>
            <a:r>
              <a:rPr lang="en-GB" dirty="0" smtClean="0"/>
              <a:t> the role of</a:t>
            </a:r>
            <a:r>
              <a:rPr lang="en-GB" baseline="0" dirty="0" smtClean="0"/>
              <a:t> EFSA within the food safety policy in Europe. How the EFSA works and its principles</a:t>
            </a: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17</a:t>
            </a:fld>
            <a:endParaRPr lang="en-GB"/>
          </a:p>
        </p:txBody>
      </p:sp>
    </p:spTree>
    <p:extLst>
      <p:ext uri="{BB962C8B-B14F-4D97-AF65-F5344CB8AC3E}">
        <p14:creationId xmlns:p14="http://schemas.microsoft.com/office/powerpoint/2010/main" val="7810153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will discuss the IMSOC and its component. The IMSOC is a concept, it is not a IT application, to exchange information</a:t>
            </a: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18</a:t>
            </a:fld>
            <a:endParaRPr lang="en-GB"/>
          </a:p>
        </p:txBody>
      </p:sp>
    </p:spTree>
    <p:extLst>
      <p:ext uri="{BB962C8B-B14F-4D97-AF65-F5344CB8AC3E}">
        <p14:creationId xmlns:p14="http://schemas.microsoft.com/office/powerpoint/2010/main" val="36148959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will se how the RASFF and the European Food Fraud Network work and how they will integrate for the end of 2020</a:t>
            </a: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19</a:t>
            </a:fld>
            <a:endParaRPr lang="en-GB"/>
          </a:p>
        </p:txBody>
      </p:sp>
    </p:spTree>
    <p:extLst>
      <p:ext uri="{BB962C8B-B14F-4D97-AF65-F5344CB8AC3E}">
        <p14:creationId xmlns:p14="http://schemas.microsoft.com/office/powerpoint/2010/main" val="218291974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smtClean="0"/>
              <a:t>We will se how the RASFF and the European Food Fraud Network work and how they will integrate for the end of 2020</a:t>
            </a: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20</a:t>
            </a:fld>
            <a:endParaRPr lang="en-GB"/>
          </a:p>
        </p:txBody>
      </p:sp>
    </p:spTree>
    <p:extLst>
      <p:ext uri="{BB962C8B-B14F-4D97-AF65-F5344CB8AC3E}">
        <p14:creationId xmlns:p14="http://schemas.microsoft.com/office/powerpoint/2010/main" val="1153659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21</a:t>
            </a:fld>
            <a:endParaRPr lang="en-GB"/>
          </a:p>
        </p:txBody>
      </p:sp>
    </p:spTree>
    <p:extLst>
      <p:ext uri="{BB962C8B-B14F-4D97-AF65-F5344CB8AC3E}">
        <p14:creationId xmlns:p14="http://schemas.microsoft.com/office/powerpoint/2010/main" val="2425744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 this representation the fundamental role of food safety is not well emphasized. </a:t>
            </a: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2</a:t>
            </a:fld>
            <a:endParaRPr lang="en-GB"/>
          </a:p>
        </p:txBody>
      </p:sp>
    </p:spTree>
    <p:extLst>
      <p:ext uri="{BB962C8B-B14F-4D97-AF65-F5344CB8AC3E}">
        <p14:creationId xmlns:p14="http://schemas.microsoft.com/office/powerpoint/2010/main" val="3448776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2385533D-598F-4610-9103-8C5856AF91E3}" type="slidenum">
              <a:rPr lang="en-GB" smtClean="0"/>
              <a:t>23</a:t>
            </a:fld>
            <a:endParaRPr lang="en-GB"/>
          </a:p>
        </p:txBody>
      </p:sp>
    </p:spTree>
    <p:extLst>
      <p:ext uri="{BB962C8B-B14F-4D97-AF65-F5344CB8AC3E}">
        <p14:creationId xmlns:p14="http://schemas.microsoft.com/office/powerpoint/2010/main" val="2424201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2385533D-598F-4610-9103-8C5856AF91E3}" type="slidenum">
              <a:rPr lang="en-GB" smtClean="0"/>
              <a:t>24</a:t>
            </a:fld>
            <a:endParaRPr lang="en-GB"/>
          </a:p>
        </p:txBody>
      </p:sp>
    </p:spTree>
    <p:extLst>
      <p:ext uri="{BB962C8B-B14F-4D97-AF65-F5344CB8AC3E}">
        <p14:creationId xmlns:p14="http://schemas.microsoft.com/office/powerpoint/2010/main" val="223365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Food security and food safety are both public health issues. Both aim to protect and</a:t>
            </a:r>
          </a:p>
          <a:p>
            <a:r>
              <a:rPr lang="en-GB" sz="1200" b="1" i="0" u="none" strike="noStrike" kern="1200" baseline="0" dirty="0" smtClean="0">
                <a:solidFill>
                  <a:schemeClr val="tx1"/>
                </a:solidFill>
                <a:latin typeface="+mn-lt"/>
                <a:ea typeface="+mn-ea"/>
                <a:cs typeface="+mn-cs"/>
              </a:rPr>
              <a:t>promote health</a:t>
            </a:r>
          </a:p>
          <a:p>
            <a:r>
              <a:rPr lang="en-GB" sz="1200" b="1" i="0" u="none" strike="noStrike" kern="1200" baseline="0" dirty="0" smtClean="0">
                <a:solidFill>
                  <a:schemeClr val="tx1"/>
                </a:solidFill>
                <a:latin typeface="+mn-lt"/>
                <a:ea typeface="+mn-ea"/>
                <a:cs typeface="+mn-cs"/>
              </a:rPr>
              <a:t>Food security includes food safety</a:t>
            </a: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5</a:t>
            </a:fld>
            <a:endParaRPr lang="en-GB"/>
          </a:p>
        </p:txBody>
      </p:sp>
    </p:spTree>
    <p:extLst>
      <p:ext uri="{BB962C8B-B14F-4D97-AF65-F5344CB8AC3E}">
        <p14:creationId xmlns:p14="http://schemas.microsoft.com/office/powerpoint/2010/main" val="656923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i="0" u="none" strike="noStrike" kern="1200" baseline="0" dirty="0" smtClean="0">
                <a:solidFill>
                  <a:schemeClr val="tx1"/>
                </a:solidFill>
                <a:latin typeface="+mn-lt"/>
                <a:ea typeface="+mn-ea"/>
                <a:cs typeface="+mn-cs"/>
              </a:rPr>
              <a:t>In this series of classes we will focus on Food Safety and the politics that are in place within the European Union to guarantee food Safety</a:t>
            </a:r>
            <a:br>
              <a:rPr lang="en-GB" sz="1200" b="1" i="0" u="none" strike="noStrike" kern="1200" baseline="0" dirty="0" smtClean="0">
                <a:solidFill>
                  <a:schemeClr val="tx1"/>
                </a:solidFill>
                <a:latin typeface="+mn-lt"/>
                <a:ea typeface="+mn-ea"/>
                <a:cs typeface="+mn-cs"/>
              </a:rPr>
            </a:br>
            <a:endParaRPr lang="en-GB" dirty="0"/>
          </a:p>
        </p:txBody>
      </p:sp>
      <p:sp>
        <p:nvSpPr>
          <p:cNvPr id="4" name="Slide Number Placeholder 3"/>
          <p:cNvSpPr>
            <a:spLocks noGrp="1"/>
          </p:cNvSpPr>
          <p:nvPr>
            <p:ph type="sldNum" sz="quarter" idx="10"/>
          </p:nvPr>
        </p:nvSpPr>
        <p:spPr/>
        <p:txBody>
          <a:bodyPr/>
          <a:lstStyle/>
          <a:p>
            <a:fld id="{2385533D-598F-4610-9103-8C5856AF91E3}" type="slidenum">
              <a:rPr lang="en-GB" smtClean="0"/>
              <a:t>6</a:t>
            </a:fld>
            <a:endParaRPr lang="en-GB"/>
          </a:p>
        </p:txBody>
      </p:sp>
    </p:spTree>
    <p:extLst>
      <p:ext uri="{BB962C8B-B14F-4D97-AF65-F5344CB8AC3E}">
        <p14:creationId xmlns:p14="http://schemas.microsoft.com/office/powerpoint/2010/main" val="3855610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fld id="{57CBD29F-67D4-406A-A9EB-0DBB97EBAC8C}" type="slidenum">
              <a:rPr lang="it-IT" altLang="en-US" sz="1200">
                <a:solidFill>
                  <a:schemeClr val="tx1"/>
                </a:solidFill>
                <a:latin typeface="Arial" panose="020B0604020202020204" pitchFamily="34" charset="0"/>
              </a:rPr>
              <a:pPr eaLnBrk="1" hangingPunct="1"/>
              <a:t>7</a:t>
            </a:fld>
            <a:endParaRPr lang="it-IT" altLang="en-US" sz="1200">
              <a:solidFill>
                <a:schemeClr val="tx1"/>
              </a:solidFill>
              <a:latin typeface="Arial" panose="020B0604020202020204" pitchFamily="34" charset="0"/>
            </a:endParaRPr>
          </a:p>
        </p:txBody>
      </p:sp>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617271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fld id="{8E3EC69C-29EB-475D-B5EA-40798127161B}" type="slidenum">
              <a:rPr lang="it-IT" altLang="en-US" sz="1200">
                <a:solidFill>
                  <a:schemeClr val="tx1"/>
                </a:solidFill>
                <a:latin typeface="Arial" panose="020B0604020202020204" pitchFamily="34" charset="0"/>
              </a:rPr>
              <a:pPr eaLnBrk="1" hangingPunct="1"/>
              <a:t>8</a:t>
            </a:fld>
            <a:endParaRPr lang="it-IT" altLang="en-US" sz="1200">
              <a:solidFill>
                <a:schemeClr val="tx1"/>
              </a:solidFill>
              <a:latin typeface="Arial" panose="020B0604020202020204" pitchFamily="34" charset="0"/>
            </a:endParaRPr>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33946741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fld id="{6FBE44A4-C889-40BB-B267-86C798650F91}" type="slidenum">
              <a:rPr lang="it-IT" altLang="en-US" sz="1200">
                <a:solidFill>
                  <a:schemeClr val="tx1"/>
                </a:solidFill>
                <a:latin typeface="Arial" panose="020B0604020202020204" pitchFamily="34" charset="0"/>
              </a:rPr>
              <a:pPr eaLnBrk="1" hangingPunct="1"/>
              <a:t>9</a:t>
            </a:fld>
            <a:endParaRPr lang="it-IT" altLang="en-US" sz="1200">
              <a:solidFill>
                <a:schemeClr val="tx1"/>
              </a:solidFill>
              <a:latin typeface="Arial" panose="020B0604020202020204" pitchFamily="34" charset="0"/>
            </a:endParaRPr>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it-IT" altLang="en-US" sz="900" i="1" smtClean="0">
                <a:latin typeface="Arial Black" panose="020B0A04020102020204" pitchFamily="34" charset="0"/>
                <a:ea typeface="MS PGothic" panose="020B0600070205080204" pitchFamily="34" charset="-128"/>
              </a:rPr>
              <a:t>È quindi possibile concentrarsi sulle fasi più a rischio del processo</a:t>
            </a:r>
          </a:p>
        </p:txBody>
      </p:sp>
    </p:spTree>
    <p:extLst>
      <p:ext uri="{BB962C8B-B14F-4D97-AF65-F5344CB8AC3E}">
        <p14:creationId xmlns:p14="http://schemas.microsoft.com/office/powerpoint/2010/main" val="1017997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fld id="{9F85D412-94D4-4D6B-BEB1-F7D85A2939DB}" type="slidenum">
              <a:rPr lang="it-IT" altLang="en-US" sz="1200">
                <a:solidFill>
                  <a:schemeClr val="tx1"/>
                </a:solidFill>
                <a:latin typeface="Arial" panose="020B0604020202020204" pitchFamily="34" charset="0"/>
              </a:rPr>
              <a:pPr eaLnBrk="1" hangingPunct="1"/>
              <a:t>10</a:t>
            </a:fld>
            <a:endParaRPr lang="it-IT" altLang="en-US" sz="1200">
              <a:solidFill>
                <a:schemeClr val="tx1"/>
              </a:solidFill>
              <a:latin typeface="Arial" panose="020B0604020202020204" pitchFamily="34" charset="0"/>
            </a:endParaRPr>
          </a:p>
        </p:txBody>
      </p:sp>
      <p:sp>
        <p:nvSpPr>
          <p:cNvPr id="52226" name="Rectangle 2"/>
          <p:cNvSpPr>
            <a:spLocks noGrp="1" noRot="1" noChangeAspect="1" noChangeArrowheads="1" noTextEdit="1"/>
          </p:cNvSpPr>
          <p:nvPr>
            <p:ph type="sldImg"/>
          </p:nvPr>
        </p:nvSpPr>
        <p:spPr>
          <a:ln/>
        </p:spPr>
      </p:sp>
      <p:sp>
        <p:nvSpPr>
          <p:cNvPr id="5222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7184408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fld id="{C332E628-9899-47F1-BF0B-9F6A54B67DD3}" type="slidenum">
              <a:rPr lang="it-IT" altLang="en-US" sz="1200">
                <a:solidFill>
                  <a:schemeClr val="tx1"/>
                </a:solidFill>
                <a:latin typeface="Arial" panose="020B0604020202020204" pitchFamily="34" charset="0"/>
              </a:rPr>
              <a:pPr eaLnBrk="1" hangingPunct="1"/>
              <a:t>11</a:t>
            </a:fld>
            <a:endParaRPr lang="it-IT" altLang="en-US" sz="1200">
              <a:solidFill>
                <a:schemeClr val="tx1"/>
              </a:solidFill>
              <a:latin typeface="Arial" panose="020B0604020202020204" pitchFamily="34" charset="0"/>
            </a:endParaRPr>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a typeface="MS PGothic" panose="020B0600070205080204" pitchFamily="34" charset="-128"/>
            </a:endParaRPr>
          </a:p>
        </p:txBody>
      </p:sp>
    </p:spTree>
    <p:extLst>
      <p:ext uri="{BB962C8B-B14F-4D97-AF65-F5344CB8AC3E}">
        <p14:creationId xmlns:p14="http://schemas.microsoft.com/office/powerpoint/2010/main" val="42858440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it-IT" altLang="en-US"/>
          </a:p>
        </p:txBody>
      </p:sp>
      <p:sp>
        <p:nvSpPr>
          <p:cNvPr id="5" name="Footer Placeholder 4"/>
          <p:cNvSpPr>
            <a:spLocks noGrp="1"/>
          </p:cNvSpPr>
          <p:nvPr>
            <p:ph type="ftr" sz="quarter" idx="11"/>
          </p:nvPr>
        </p:nvSpPr>
        <p:spPr/>
        <p:txBody>
          <a:bodyPr/>
          <a:lstStyle>
            <a:lvl1pPr>
              <a:defRPr/>
            </a:lvl1pPr>
          </a:lstStyle>
          <a:p>
            <a:endParaRPr lang="it-IT" altLang="en-US"/>
          </a:p>
        </p:txBody>
      </p:sp>
      <p:sp>
        <p:nvSpPr>
          <p:cNvPr id="6" name="Slide Number Placeholder 5"/>
          <p:cNvSpPr>
            <a:spLocks noGrp="1"/>
          </p:cNvSpPr>
          <p:nvPr>
            <p:ph type="sldNum" sz="quarter" idx="12"/>
          </p:nvPr>
        </p:nvSpPr>
        <p:spPr/>
        <p:txBody>
          <a:bodyPr/>
          <a:lstStyle>
            <a:lvl1pPr>
              <a:defRPr/>
            </a:lvl1pPr>
          </a:lstStyle>
          <a:p>
            <a:fld id="{EFB09621-53B1-4C91-9FC6-C9233D5B7997}" type="slidenum">
              <a:rPr lang="it-IT" altLang="en-US"/>
              <a:pPr/>
              <a:t>‹N›</a:t>
            </a:fld>
            <a:endParaRPr lang="it-IT" altLang="en-US"/>
          </a:p>
        </p:txBody>
      </p:sp>
    </p:spTree>
    <p:extLst>
      <p:ext uri="{BB962C8B-B14F-4D97-AF65-F5344CB8AC3E}">
        <p14:creationId xmlns:p14="http://schemas.microsoft.com/office/powerpoint/2010/main" val="35384030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it-IT" altLang="en-US"/>
          </a:p>
        </p:txBody>
      </p:sp>
      <p:sp>
        <p:nvSpPr>
          <p:cNvPr id="5" name="Footer Placeholder 4"/>
          <p:cNvSpPr>
            <a:spLocks noGrp="1"/>
          </p:cNvSpPr>
          <p:nvPr>
            <p:ph type="ftr" sz="quarter" idx="11"/>
          </p:nvPr>
        </p:nvSpPr>
        <p:spPr/>
        <p:txBody>
          <a:bodyPr/>
          <a:lstStyle>
            <a:lvl1pPr>
              <a:defRPr/>
            </a:lvl1pPr>
          </a:lstStyle>
          <a:p>
            <a:endParaRPr lang="it-IT" altLang="en-US"/>
          </a:p>
        </p:txBody>
      </p:sp>
      <p:sp>
        <p:nvSpPr>
          <p:cNvPr id="6" name="Slide Number Placeholder 5"/>
          <p:cNvSpPr>
            <a:spLocks noGrp="1"/>
          </p:cNvSpPr>
          <p:nvPr>
            <p:ph type="sldNum" sz="quarter" idx="12"/>
          </p:nvPr>
        </p:nvSpPr>
        <p:spPr/>
        <p:txBody>
          <a:bodyPr/>
          <a:lstStyle>
            <a:lvl1pPr>
              <a:defRPr/>
            </a:lvl1pPr>
          </a:lstStyle>
          <a:p>
            <a:fld id="{F3D69CAB-DB5F-4A05-BEA3-8A0722B85E80}" type="slidenum">
              <a:rPr lang="it-IT" altLang="en-US"/>
              <a:pPr/>
              <a:t>‹N›</a:t>
            </a:fld>
            <a:endParaRPr lang="it-IT" altLang="en-US"/>
          </a:p>
        </p:txBody>
      </p:sp>
    </p:spTree>
    <p:extLst>
      <p:ext uri="{BB962C8B-B14F-4D97-AF65-F5344CB8AC3E}">
        <p14:creationId xmlns:p14="http://schemas.microsoft.com/office/powerpoint/2010/main" val="6437172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it-IT" altLang="en-US"/>
          </a:p>
        </p:txBody>
      </p:sp>
      <p:sp>
        <p:nvSpPr>
          <p:cNvPr id="5" name="Footer Placeholder 4"/>
          <p:cNvSpPr>
            <a:spLocks noGrp="1"/>
          </p:cNvSpPr>
          <p:nvPr>
            <p:ph type="ftr" sz="quarter" idx="11"/>
          </p:nvPr>
        </p:nvSpPr>
        <p:spPr/>
        <p:txBody>
          <a:bodyPr/>
          <a:lstStyle>
            <a:lvl1pPr>
              <a:defRPr/>
            </a:lvl1pPr>
          </a:lstStyle>
          <a:p>
            <a:endParaRPr lang="it-IT" altLang="en-US"/>
          </a:p>
        </p:txBody>
      </p:sp>
      <p:sp>
        <p:nvSpPr>
          <p:cNvPr id="6" name="Slide Number Placeholder 5"/>
          <p:cNvSpPr>
            <a:spLocks noGrp="1"/>
          </p:cNvSpPr>
          <p:nvPr>
            <p:ph type="sldNum" sz="quarter" idx="12"/>
          </p:nvPr>
        </p:nvSpPr>
        <p:spPr/>
        <p:txBody>
          <a:bodyPr/>
          <a:lstStyle>
            <a:lvl1pPr>
              <a:defRPr/>
            </a:lvl1pPr>
          </a:lstStyle>
          <a:p>
            <a:fld id="{2CBAAC3D-7A33-4828-9E37-3FEDD9CE293A}" type="slidenum">
              <a:rPr lang="it-IT" altLang="en-US"/>
              <a:pPr/>
              <a:t>‹N›</a:t>
            </a:fld>
            <a:endParaRPr lang="it-IT" altLang="en-US"/>
          </a:p>
        </p:txBody>
      </p:sp>
    </p:spTree>
    <p:extLst>
      <p:ext uri="{BB962C8B-B14F-4D97-AF65-F5344CB8AC3E}">
        <p14:creationId xmlns:p14="http://schemas.microsoft.com/office/powerpoint/2010/main" val="20294948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it-IT" alt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it-IT" alt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696B4A85-1F7E-4CB6-8A75-FEEC0CB30310}" type="slidenum">
              <a:rPr lang="it-IT" altLang="en-US"/>
              <a:pPr/>
              <a:t>‹N›</a:t>
            </a:fld>
            <a:endParaRPr lang="it-IT" altLang="en-US"/>
          </a:p>
        </p:txBody>
      </p:sp>
    </p:spTree>
    <p:extLst>
      <p:ext uri="{BB962C8B-B14F-4D97-AF65-F5344CB8AC3E}">
        <p14:creationId xmlns:p14="http://schemas.microsoft.com/office/powerpoint/2010/main" val="1246059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it-IT" altLang="en-US"/>
          </a:p>
        </p:txBody>
      </p:sp>
      <p:sp>
        <p:nvSpPr>
          <p:cNvPr id="5" name="Footer Placeholder 4"/>
          <p:cNvSpPr>
            <a:spLocks noGrp="1"/>
          </p:cNvSpPr>
          <p:nvPr>
            <p:ph type="ftr" sz="quarter" idx="11"/>
          </p:nvPr>
        </p:nvSpPr>
        <p:spPr/>
        <p:txBody>
          <a:bodyPr/>
          <a:lstStyle>
            <a:lvl1pPr>
              <a:defRPr/>
            </a:lvl1pPr>
          </a:lstStyle>
          <a:p>
            <a:endParaRPr lang="it-IT" altLang="en-US"/>
          </a:p>
        </p:txBody>
      </p:sp>
      <p:sp>
        <p:nvSpPr>
          <p:cNvPr id="6" name="Slide Number Placeholder 5"/>
          <p:cNvSpPr>
            <a:spLocks noGrp="1"/>
          </p:cNvSpPr>
          <p:nvPr>
            <p:ph type="sldNum" sz="quarter" idx="12"/>
          </p:nvPr>
        </p:nvSpPr>
        <p:spPr/>
        <p:txBody>
          <a:bodyPr/>
          <a:lstStyle>
            <a:lvl1pPr>
              <a:defRPr/>
            </a:lvl1pPr>
          </a:lstStyle>
          <a:p>
            <a:fld id="{C71B6DD6-B12C-4D8A-92FD-FDDCF540421B}" type="slidenum">
              <a:rPr lang="it-IT" altLang="en-US"/>
              <a:pPr/>
              <a:t>‹N›</a:t>
            </a:fld>
            <a:endParaRPr lang="it-IT" altLang="en-US"/>
          </a:p>
        </p:txBody>
      </p:sp>
    </p:spTree>
    <p:extLst>
      <p:ext uri="{BB962C8B-B14F-4D97-AF65-F5344CB8AC3E}">
        <p14:creationId xmlns:p14="http://schemas.microsoft.com/office/powerpoint/2010/main" val="51486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it-IT" altLang="en-US"/>
          </a:p>
        </p:txBody>
      </p:sp>
      <p:sp>
        <p:nvSpPr>
          <p:cNvPr id="5" name="Footer Placeholder 4"/>
          <p:cNvSpPr>
            <a:spLocks noGrp="1"/>
          </p:cNvSpPr>
          <p:nvPr>
            <p:ph type="ftr" sz="quarter" idx="11"/>
          </p:nvPr>
        </p:nvSpPr>
        <p:spPr/>
        <p:txBody>
          <a:bodyPr/>
          <a:lstStyle>
            <a:lvl1pPr>
              <a:defRPr/>
            </a:lvl1pPr>
          </a:lstStyle>
          <a:p>
            <a:endParaRPr lang="it-IT" altLang="en-US"/>
          </a:p>
        </p:txBody>
      </p:sp>
      <p:sp>
        <p:nvSpPr>
          <p:cNvPr id="6" name="Slide Number Placeholder 5"/>
          <p:cNvSpPr>
            <a:spLocks noGrp="1"/>
          </p:cNvSpPr>
          <p:nvPr>
            <p:ph type="sldNum" sz="quarter" idx="12"/>
          </p:nvPr>
        </p:nvSpPr>
        <p:spPr/>
        <p:txBody>
          <a:bodyPr/>
          <a:lstStyle>
            <a:lvl1pPr>
              <a:defRPr/>
            </a:lvl1pPr>
          </a:lstStyle>
          <a:p>
            <a:fld id="{C6893C5F-BD44-446D-8C99-F016D061D455}" type="slidenum">
              <a:rPr lang="it-IT" altLang="en-US"/>
              <a:pPr/>
              <a:t>‹N›</a:t>
            </a:fld>
            <a:endParaRPr lang="it-IT" altLang="en-US"/>
          </a:p>
        </p:txBody>
      </p:sp>
    </p:spTree>
    <p:extLst>
      <p:ext uri="{BB962C8B-B14F-4D97-AF65-F5344CB8AC3E}">
        <p14:creationId xmlns:p14="http://schemas.microsoft.com/office/powerpoint/2010/main" val="9921157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it-IT" altLang="en-US"/>
          </a:p>
        </p:txBody>
      </p:sp>
      <p:sp>
        <p:nvSpPr>
          <p:cNvPr id="6" name="Footer Placeholder 5"/>
          <p:cNvSpPr>
            <a:spLocks noGrp="1"/>
          </p:cNvSpPr>
          <p:nvPr>
            <p:ph type="ftr" sz="quarter" idx="11"/>
          </p:nvPr>
        </p:nvSpPr>
        <p:spPr/>
        <p:txBody>
          <a:bodyPr/>
          <a:lstStyle>
            <a:lvl1pPr>
              <a:defRPr/>
            </a:lvl1pPr>
          </a:lstStyle>
          <a:p>
            <a:endParaRPr lang="it-IT" altLang="en-US"/>
          </a:p>
        </p:txBody>
      </p:sp>
      <p:sp>
        <p:nvSpPr>
          <p:cNvPr id="7" name="Slide Number Placeholder 6"/>
          <p:cNvSpPr>
            <a:spLocks noGrp="1"/>
          </p:cNvSpPr>
          <p:nvPr>
            <p:ph type="sldNum" sz="quarter" idx="12"/>
          </p:nvPr>
        </p:nvSpPr>
        <p:spPr/>
        <p:txBody>
          <a:bodyPr/>
          <a:lstStyle>
            <a:lvl1pPr>
              <a:defRPr/>
            </a:lvl1pPr>
          </a:lstStyle>
          <a:p>
            <a:fld id="{46913F26-638E-45E5-AB98-243AA4828120}" type="slidenum">
              <a:rPr lang="it-IT" altLang="en-US"/>
              <a:pPr/>
              <a:t>‹N›</a:t>
            </a:fld>
            <a:endParaRPr lang="it-IT" altLang="en-US"/>
          </a:p>
        </p:txBody>
      </p:sp>
    </p:spTree>
    <p:extLst>
      <p:ext uri="{BB962C8B-B14F-4D97-AF65-F5344CB8AC3E}">
        <p14:creationId xmlns:p14="http://schemas.microsoft.com/office/powerpoint/2010/main" val="2026508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it-IT" altLang="en-US"/>
          </a:p>
        </p:txBody>
      </p:sp>
      <p:sp>
        <p:nvSpPr>
          <p:cNvPr id="8" name="Footer Placeholder 7"/>
          <p:cNvSpPr>
            <a:spLocks noGrp="1"/>
          </p:cNvSpPr>
          <p:nvPr>
            <p:ph type="ftr" sz="quarter" idx="11"/>
          </p:nvPr>
        </p:nvSpPr>
        <p:spPr/>
        <p:txBody>
          <a:bodyPr/>
          <a:lstStyle>
            <a:lvl1pPr>
              <a:defRPr/>
            </a:lvl1pPr>
          </a:lstStyle>
          <a:p>
            <a:endParaRPr lang="it-IT" altLang="en-US"/>
          </a:p>
        </p:txBody>
      </p:sp>
      <p:sp>
        <p:nvSpPr>
          <p:cNvPr id="9" name="Slide Number Placeholder 8"/>
          <p:cNvSpPr>
            <a:spLocks noGrp="1"/>
          </p:cNvSpPr>
          <p:nvPr>
            <p:ph type="sldNum" sz="quarter" idx="12"/>
          </p:nvPr>
        </p:nvSpPr>
        <p:spPr/>
        <p:txBody>
          <a:bodyPr/>
          <a:lstStyle>
            <a:lvl1pPr>
              <a:defRPr/>
            </a:lvl1pPr>
          </a:lstStyle>
          <a:p>
            <a:fld id="{331B0896-3B51-405C-9D58-42443D1294CB}" type="slidenum">
              <a:rPr lang="it-IT" altLang="en-US"/>
              <a:pPr/>
              <a:t>‹N›</a:t>
            </a:fld>
            <a:endParaRPr lang="it-IT" altLang="en-US"/>
          </a:p>
        </p:txBody>
      </p:sp>
    </p:spTree>
    <p:extLst>
      <p:ext uri="{BB962C8B-B14F-4D97-AF65-F5344CB8AC3E}">
        <p14:creationId xmlns:p14="http://schemas.microsoft.com/office/powerpoint/2010/main" val="27364334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it-IT" altLang="en-US"/>
          </a:p>
        </p:txBody>
      </p:sp>
      <p:sp>
        <p:nvSpPr>
          <p:cNvPr id="4" name="Footer Placeholder 3"/>
          <p:cNvSpPr>
            <a:spLocks noGrp="1"/>
          </p:cNvSpPr>
          <p:nvPr>
            <p:ph type="ftr" sz="quarter" idx="11"/>
          </p:nvPr>
        </p:nvSpPr>
        <p:spPr/>
        <p:txBody>
          <a:bodyPr/>
          <a:lstStyle>
            <a:lvl1pPr>
              <a:defRPr/>
            </a:lvl1pPr>
          </a:lstStyle>
          <a:p>
            <a:endParaRPr lang="it-IT" altLang="en-US"/>
          </a:p>
        </p:txBody>
      </p:sp>
      <p:sp>
        <p:nvSpPr>
          <p:cNvPr id="5" name="Slide Number Placeholder 4"/>
          <p:cNvSpPr>
            <a:spLocks noGrp="1"/>
          </p:cNvSpPr>
          <p:nvPr>
            <p:ph type="sldNum" sz="quarter" idx="12"/>
          </p:nvPr>
        </p:nvSpPr>
        <p:spPr/>
        <p:txBody>
          <a:bodyPr/>
          <a:lstStyle>
            <a:lvl1pPr>
              <a:defRPr/>
            </a:lvl1pPr>
          </a:lstStyle>
          <a:p>
            <a:fld id="{7525874C-17C0-4A2A-B57E-4716008DA893}" type="slidenum">
              <a:rPr lang="it-IT" altLang="en-US"/>
              <a:pPr/>
              <a:t>‹N›</a:t>
            </a:fld>
            <a:endParaRPr lang="it-IT" altLang="en-US"/>
          </a:p>
        </p:txBody>
      </p:sp>
    </p:spTree>
    <p:extLst>
      <p:ext uri="{BB962C8B-B14F-4D97-AF65-F5344CB8AC3E}">
        <p14:creationId xmlns:p14="http://schemas.microsoft.com/office/powerpoint/2010/main" val="1156645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it-IT" altLang="en-US"/>
          </a:p>
        </p:txBody>
      </p:sp>
      <p:sp>
        <p:nvSpPr>
          <p:cNvPr id="3" name="Footer Placeholder 2"/>
          <p:cNvSpPr>
            <a:spLocks noGrp="1"/>
          </p:cNvSpPr>
          <p:nvPr>
            <p:ph type="ftr" sz="quarter" idx="11"/>
          </p:nvPr>
        </p:nvSpPr>
        <p:spPr/>
        <p:txBody>
          <a:bodyPr/>
          <a:lstStyle>
            <a:lvl1pPr>
              <a:defRPr/>
            </a:lvl1pPr>
          </a:lstStyle>
          <a:p>
            <a:endParaRPr lang="it-IT" altLang="en-US"/>
          </a:p>
        </p:txBody>
      </p:sp>
      <p:sp>
        <p:nvSpPr>
          <p:cNvPr id="4" name="Slide Number Placeholder 3"/>
          <p:cNvSpPr>
            <a:spLocks noGrp="1"/>
          </p:cNvSpPr>
          <p:nvPr>
            <p:ph type="sldNum" sz="quarter" idx="12"/>
          </p:nvPr>
        </p:nvSpPr>
        <p:spPr/>
        <p:txBody>
          <a:bodyPr/>
          <a:lstStyle>
            <a:lvl1pPr>
              <a:defRPr/>
            </a:lvl1pPr>
          </a:lstStyle>
          <a:p>
            <a:fld id="{AD62627E-AE91-4461-A615-0101F00DE353}" type="slidenum">
              <a:rPr lang="it-IT" altLang="en-US"/>
              <a:pPr/>
              <a:t>‹N›</a:t>
            </a:fld>
            <a:endParaRPr lang="it-IT" altLang="en-US"/>
          </a:p>
        </p:txBody>
      </p:sp>
    </p:spTree>
    <p:extLst>
      <p:ext uri="{BB962C8B-B14F-4D97-AF65-F5344CB8AC3E}">
        <p14:creationId xmlns:p14="http://schemas.microsoft.com/office/powerpoint/2010/main" val="802412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it-IT" altLang="en-US"/>
          </a:p>
        </p:txBody>
      </p:sp>
      <p:sp>
        <p:nvSpPr>
          <p:cNvPr id="6" name="Footer Placeholder 5"/>
          <p:cNvSpPr>
            <a:spLocks noGrp="1"/>
          </p:cNvSpPr>
          <p:nvPr>
            <p:ph type="ftr" sz="quarter" idx="11"/>
          </p:nvPr>
        </p:nvSpPr>
        <p:spPr/>
        <p:txBody>
          <a:bodyPr/>
          <a:lstStyle>
            <a:lvl1pPr>
              <a:defRPr/>
            </a:lvl1pPr>
          </a:lstStyle>
          <a:p>
            <a:endParaRPr lang="it-IT" altLang="en-US"/>
          </a:p>
        </p:txBody>
      </p:sp>
      <p:sp>
        <p:nvSpPr>
          <p:cNvPr id="7" name="Slide Number Placeholder 6"/>
          <p:cNvSpPr>
            <a:spLocks noGrp="1"/>
          </p:cNvSpPr>
          <p:nvPr>
            <p:ph type="sldNum" sz="quarter" idx="12"/>
          </p:nvPr>
        </p:nvSpPr>
        <p:spPr/>
        <p:txBody>
          <a:bodyPr/>
          <a:lstStyle>
            <a:lvl1pPr>
              <a:defRPr/>
            </a:lvl1pPr>
          </a:lstStyle>
          <a:p>
            <a:fld id="{2FE82F5F-E377-4976-8B3D-7A45F6F449E7}" type="slidenum">
              <a:rPr lang="it-IT" altLang="en-US"/>
              <a:pPr/>
              <a:t>‹N›</a:t>
            </a:fld>
            <a:endParaRPr lang="it-IT" altLang="en-US"/>
          </a:p>
        </p:txBody>
      </p:sp>
    </p:spTree>
    <p:extLst>
      <p:ext uri="{BB962C8B-B14F-4D97-AF65-F5344CB8AC3E}">
        <p14:creationId xmlns:p14="http://schemas.microsoft.com/office/powerpoint/2010/main" val="1157861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it-IT" altLang="en-US"/>
          </a:p>
        </p:txBody>
      </p:sp>
      <p:sp>
        <p:nvSpPr>
          <p:cNvPr id="6" name="Footer Placeholder 5"/>
          <p:cNvSpPr>
            <a:spLocks noGrp="1"/>
          </p:cNvSpPr>
          <p:nvPr>
            <p:ph type="ftr" sz="quarter" idx="11"/>
          </p:nvPr>
        </p:nvSpPr>
        <p:spPr/>
        <p:txBody>
          <a:bodyPr/>
          <a:lstStyle>
            <a:lvl1pPr>
              <a:defRPr/>
            </a:lvl1pPr>
          </a:lstStyle>
          <a:p>
            <a:endParaRPr lang="it-IT" altLang="en-US"/>
          </a:p>
        </p:txBody>
      </p:sp>
      <p:sp>
        <p:nvSpPr>
          <p:cNvPr id="7" name="Slide Number Placeholder 6"/>
          <p:cNvSpPr>
            <a:spLocks noGrp="1"/>
          </p:cNvSpPr>
          <p:nvPr>
            <p:ph type="sldNum" sz="quarter" idx="12"/>
          </p:nvPr>
        </p:nvSpPr>
        <p:spPr/>
        <p:txBody>
          <a:bodyPr/>
          <a:lstStyle>
            <a:lvl1pPr>
              <a:defRPr/>
            </a:lvl1pPr>
          </a:lstStyle>
          <a:p>
            <a:fld id="{2A6A920C-DC71-4EC2-8C72-17EDB7612D1E}" type="slidenum">
              <a:rPr lang="it-IT" altLang="en-US"/>
              <a:pPr/>
              <a:t>‹N›</a:t>
            </a:fld>
            <a:endParaRPr lang="it-IT" altLang="en-US"/>
          </a:p>
        </p:txBody>
      </p:sp>
    </p:spTree>
    <p:extLst>
      <p:ext uri="{BB962C8B-B14F-4D97-AF65-F5344CB8AC3E}">
        <p14:creationId xmlns:p14="http://schemas.microsoft.com/office/powerpoint/2010/main" val="21436952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it-IT" altLang="en-US"/>
              <a:t>Fare clic per modificare gli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it-IT"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it-IT"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ECDF2C9A-ECA5-4382-8BF7-5F946550AC5A}" type="slidenum">
              <a:rPr lang="it-IT" altLang="en-US"/>
              <a:pPr/>
              <a:t>‹N›</a:t>
            </a:fld>
            <a:endParaRPr lang="it-IT"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19.emf"/><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21.xml.rels><?xml version="1.0" encoding="UTF-8" standalone="yes"?>
<Relationships xmlns="http://schemas.openxmlformats.org/package/2006/relationships"><Relationship Id="rId3" Type="http://schemas.openxmlformats.org/officeDocument/2006/relationships/hyperlink" Target="https://ec.europa.eu/food/overview_en"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8.jpe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tiff"/></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D068786-C64F-9747-86E9-D041DF156AF9}"/>
              </a:ext>
            </a:extLst>
          </p:cNvPr>
          <p:cNvSpPr txBox="1">
            <a:spLocks noChangeArrowheads="1"/>
          </p:cNvSpPr>
          <p:nvPr/>
        </p:nvSpPr>
        <p:spPr bwMode="auto">
          <a:xfrm>
            <a:off x="1042937" y="2372687"/>
            <a:ext cx="712946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3600" b="1" dirty="0" smtClean="0">
                <a:solidFill>
                  <a:srgbClr val="FF0000"/>
                </a:solidFill>
                <a:latin typeface="Comic Sans MS" panose="030F0702030302020204" pitchFamily="66" charset="0"/>
              </a:rPr>
              <a:t>FOOD SAFETY AND SECURITY</a:t>
            </a:r>
            <a:endParaRPr lang="it-IT" altLang="en-US" sz="3600" b="1" dirty="0">
              <a:solidFill>
                <a:srgbClr val="FF0000"/>
              </a:solidFill>
              <a:latin typeface="Comic Sans MS" panose="030F0702030302020204" pitchFamily="66" charset="0"/>
            </a:endParaRPr>
          </a:p>
        </p:txBody>
      </p:sp>
      <p:sp>
        <p:nvSpPr>
          <p:cNvPr id="3" name="CasellaDiTesto 2">
            <a:extLst>
              <a:ext uri="{FF2B5EF4-FFF2-40B4-BE49-F238E27FC236}">
                <a16:creationId xmlns:a16="http://schemas.microsoft.com/office/drawing/2014/main" id="{38670531-4B59-3E4E-8EA0-538C6284FBC9}"/>
              </a:ext>
            </a:extLst>
          </p:cNvPr>
          <p:cNvSpPr txBox="1"/>
          <p:nvPr/>
        </p:nvSpPr>
        <p:spPr>
          <a:xfrm>
            <a:off x="1835696" y="4038163"/>
            <a:ext cx="5472608" cy="1323439"/>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Prof. </a:t>
            </a:r>
            <a:r>
              <a:rPr lang="en-US" sz="1600" b="1" dirty="0" err="1">
                <a:latin typeface="Calibri" panose="020F0502020204030204" pitchFamily="34" charset="0"/>
                <a:cs typeface="Calibri" panose="020F0502020204030204" pitchFamily="34" charset="0"/>
              </a:rPr>
              <a:t>Giorgia</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Purcaro</a:t>
            </a:r>
            <a:r>
              <a:rPr lang="en-US" sz="1600" dirty="0">
                <a:latin typeface="Calibri" panose="020F0502020204030204" pitchFamily="34" charset="0"/>
                <a:cs typeface="Calibri" panose="020F0502020204030204" pitchFamily="34" charset="0"/>
              </a:rPr>
              <a:t>, PhD</a:t>
            </a:r>
          </a:p>
          <a:p>
            <a:pPr algn="ct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Gembloux </a:t>
            </a:r>
            <a:r>
              <a:rPr lang="en-US" sz="1600" dirty="0" err="1">
                <a:latin typeface="Calibri" panose="020F0502020204030204" pitchFamily="34" charset="0"/>
                <a:cs typeface="Calibri" panose="020F0502020204030204" pitchFamily="34" charset="0"/>
              </a:rPr>
              <a:t>Agro</a:t>
            </a:r>
            <a:r>
              <a:rPr lang="en-US" sz="1600" dirty="0">
                <a:latin typeface="Calibri" panose="020F0502020204030204" pitchFamily="34" charset="0"/>
                <a:cs typeface="Calibri" panose="020F0502020204030204" pitchFamily="34" charset="0"/>
              </a:rPr>
              <a:t>-Bio Tech, University of </a:t>
            </a:r>
            <a:r>
              <a:rPr lang="en-US" sz="1600" dirty="0" err="1">
                <a:latin typeface="Calibri" panose="020F0502020204030204" pitchFamily="34" charset="0"/>
                <a:cs typeface="Calibri" panose="020F0502020204030204" pitchFamily="34" charset="0"/>
              </a:rPr>
              <a:t>Liége</a:t>
            </a:r>
            <a:r>
              <a:rPr lang="en-US" sz="1600" dirty="0">
                <a:latin typeface="Calibri" panose="020F0502020204030204" pitchFamily="34" charset="0"/>
                <a:cs typeface="Calibri" panose="020F0502020204030204" pitchFamily="34" charset="0"/>
              </a:rPr>
              <a:t> , Belgium</a:t>
            </a:r>
          </a:p>
          <a:p>
            <a:pPr algn="ctr"/>
            <a:endParaRPr lang="en-US" sz="1600" dirty="0">
              <a:latin typeface="Calibri" panose="020F0502020204030204" pitchFamily="34" charset="0"/>
              <a:cs typeface="Calibri" panose="020F0502020204030204" pitchFamily="34" charset="0"/>
            </a:endParaRPr>
          </a:p>
          <a:p>
            <a:pPr algn="ctr"/>
            <a:r>
              <a:rPr lang="en-US" sz="1600" dirty="0" err="1">
                <a:latin typeface="Calibri" panose="020F0502020204030204" pitchFamily="34" charset="0"/>
                <a:cs typeface="Calibri" panose="020F0502020204030204" pitchFamily="34" charset="0"/>
              </a:rPr>
              <a:t>gpurcaro@uliege.be</a:t>
            </a:r>
            <a:endParaRPr lang="en-US" sz="1600" dirty="0">
              <a:latin typeface="Calibri" panose="020F0502020204030204" pitchFamily="34" charset="0"/>
              <a:cs typeface="Calibri" panose="020F0502020204030204" pitchFamily="34" charset="0"/>
            </a:endParaRPr>
          </a:p>
        </p:txBody>
      </p:sp>
      <p:pic>
        <p:nvPicPr>
          <p:cNvPr id="4" name="Picture 7">
            <a:extLst>
              <a:ext uri="{FF2B5EF4-FFF2-40B4-BE49-F238E27FC236}">
                <a16:creationId xmlns:a16="http://schemas.microsoft.com/office/drawing/2014/main" id="{3F71C8D9-8578-1F4B-BDDA-E837835F92CF}"/>
              </a:ext>
            </a:extLst>
          </p:cNvPr>
          <p:cNvPicPr>
            <a:picLocks noChangeAspect="1"/>
          </p:cNvPicPr>
          <p:nvPr/>
        </p:nvPicPr>
        <p:blipFill>
          <a:blip r:embed="rId3"/>
          <a:stretch>
            <a:fillRect/>
          </a:stretch>
        </p:blipFill>
        <p:spPr>
          <a:xfrm>
            <a:off x="228600" y="304800"/>
            <a:ext cx="2605697" cy="914400"/>
          </a:xfrm>
          <a:prstGeom prst="rect">
            <a:avLst/>
          </a:prstGeom>
        </p:spPr>
      </p:pic>
      <p:pic>
        <p:nvPicPr>
          <p:cNvPr id="5" name="Immagine 4">
            <a:extLst>
              <a:ext uri="{FF2B5EF4-FFF2-40B4-BE49-F238E27FC236}">
                <a16:creationId xmlns:a16="http://schemas.microsoft.com/office/drawing/2014/main" id="{D53D0336-31BE-D849-8CF1-F2654F19F9AC}"/>
              </a:ext>
            </a:extLst>
          </p:cNvPr>
          <p:cNvPicPr>
            <a:picLocks noChangeAspect="1"/>
          </p:cNvPicPr>
          <p:nvPr/>
        </p:nvPicPr>
        <p:blipFill>
          <a:blip r:embed="rId4"/>
          <a:stretch>
            <a:fillRect/>
          </a:stretch>
        </p:blipFill>
        <p:spPr>
          <a:xfrm>
            <a:off x="6300192" y="146005"/>
            <a:ext cx="2465431" cy="978739"/>
          </a:xfrm>
          <a:prstGeom prst="rect">
            <a:avLst/>
          </a:prstGeom>
        </p:spPr>
      </p:pic>
    </p:spTree>
    <p:extLst>
      <p:ext uri="{BB962C8B-B14F-4D97-AF65-F5344CB8AC3E}">
        <p14:creationId xmlns:p14="http://schemas.microsoft.com/office/powerpoint/2010/main" val="17159288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a:xfrm>
            <a:off x="736600" y="260350"/>
            <a:ext cx="7670800" cy="914400"/>
          </a:xfrm>
        </p:spPr>
        <p:txBody>
          <a:bodyPr/>
          <a:lstStyle/>
          <a:p>
            <a:pPr algn="ctr" eaLnBrk="1" hangingPunct="1"/>
            <a:r>
              <a:rPr lang="it-IT" altLang="en-US" b="1" dirty="0" smtClean="0">
                <a:solidFill>
                  <a:srgbClr val="FF0000"/>
                </a:solidFill>
                <a:latin typeface="Comic Sans MS" panose="030F0702030302020204" pitchFamily="66" charset="0"/>
                <a:ea typeface="MS PGothic" panose="020B0600070205080204" pitchFamily="34" charset="-128"/>
              </a:rPr>
              <a:t>HACCP - Past</a:t>
            </a:r>
          </a:p>
        </p:txBody>
      </p:sp>
      <p:sp>
        <p:nvSpPr>
          <p:cNvPr id="51202" name="Rectangle 4"/>
          <p:cNvSpPr>
            <a:spLocks noChangeArrowheads="1"/>
          </p:cNvSpPr>
          <p:nvPr/>
        </p:nvSpPr>
        <p:spPr bwMode="auto">
          <a:xfrm>
            <a:off x="1258888" y="2133600"/>
            <a:ext cx="1955800" cy="576263"/>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1800" dirty="0" smtClean="0">
                <a:solidFill>
                  <a:schemeClr val="tx2"/>
                </a:solidFill>
              </a:rPr>
              <a:t>SUPPLIER</a:t>
            </a:r>
            <a:endParaRPr lang="it-IT" altLang="en-US" sz="1800" dirty="0">
              <a:solidFill>
                <a:schemeClr val="tx2"/>
              </a:solidFill>
            </a:endParaRPr>
          </a:p>
        </p:txBody>
      </p:sp>
      <p:sp>
        <p:nvSpPr>
          <p:cNvPr id="51203" name="Rectangle 5"/>
          <p:cNvSpPr>
            <a:spLocks noChangeArrowheads="1"/>
          </p:cNvSpPr>
          <p:nvPr/>
        </p:nvSpPr>
        <p:spPr bwMode="auto">
          <a:xfrm>
            <a:off x="1258888" y="3571875"/>
            <a:ext cx="1955800" cy="576263"/>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1800" dirty="0" smtClean="0">
                <a:solidFill>
                  <a:schemeClr val="tx2"/>
                </a:solidFill>
              </a:rPr>
              <a:t>CUSTOMER</a:t>
            </a:r>
            <a:endParaRPr lang="it-IT" altLang="en-US" sz="1800" dirty="0">
              <a:solidFill>
                <a:schemeClr val="tx2"/>
              </a:solidFill>
            </a:endParaRPr>
          </a:p>
        </p:txBody>
      </p:sp>
      <p:sp>
        <p:nvSpPr>
          <p:cNvPr id="51204" name="Rectangle 6"/>
          <p:cNvSpPr>
            <a:spLocks noChangeArrowheads="1"/>
          </p:cNvSpPr>
          <p:nvPr/>
        </p:nvSpPr>
        <p:spPr bwMode="auto">
          <a:xfrm>
            <a:off x="4932363" y="2133600"/>
            <a:ext cx="3168650" cy="649288"/>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r>
              <a:rPr lang="en-GB" altLang="en-US" sz="1800" dirty="0" smtClean="0">
                <a:solidFill>
                  <a:schemeClr val="tx2"/>
                </a:solidFill>
              </a:rPr>
              <a:t>QUALITY CONTROL</a:t>
            </a:r>
            <a:endParaRPr lang="it-IT" altLang="en-US" sz="1800" dirty="0">
              <a:solidFill>
                <a:schemeClr val="tx2"/>
              </a:solidFill>
            </a:endParaRPr>
          </a:p>
        </p:txBody>
      </p:sp>
      <p:sp>
        <p:nvSpPr>
          <p:cNvPr id="51205" name="Rectangle 7"/>
          <p:cNvSpPr>
            <a:spLocks noChangeArrowheads="1"/>
          </p:cNvSpPr>
          <p:nvPr/>
        </p:nvSpPr>
        <p:spPr bwMode="auto">
          <a:xfrm>
            <a:off x="5003800" y="3533775"/>
            <a:ext cx="3097213" cy="649288"/>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r>
              <a:rPr lang="en-GB" altLang="en-US" sz="1800" dirty="0">
                <a:solidFill>
                  <a:schemeClr val="tx2"/>
                </a:solidFill>
              </a:rPr>
              <a:t>QUALITY </a:t>
            </a:r>
            <a:r>
              <a:rPr lang="en-GB" altLang="en-US" sz="1800" dirty="0" smtClean="0">
                <a:solidFill>
                  <a:schemeClr val="tx2"/>
                </a:solidFill>
              </a:rPr>
              <a:t>CONTROL</a:t>
            </a:r>
            <a:endParaRPr lang="it-IT" altLang="en-US" sz="1800" dirty="0">
              <a:solidFill>
                <a:schemeClr val="tx2"/>
              </a:solidFill>
            </a:endParaRPr>
          </a:p>
        </p:txBody>
      </p:sp>
      <p:sp>
        <p:nvSpPr>
          <p:cNvPr id="51206" name="AutoShape 11"/>
          <p:cNvSpPr>
            <a:spLocks noChangeArrowheads="1"/>
          </p:cNvSpPr>
          <p:nvPr/>
        </p:nvSpPr>
        <p:spPr bwMode="auto">
          <a:xfrm>
            <a:off x="3276600" y="2349500"/>
            <a:ext cx="1582738" cy="215900"/>
          </a:xfrm>
          <a:prstGeom prst="leftArrow">
            <a:avLst>
              <a:gd name="adj1" fmla="val 50000"/>
              <a:gd name="adj2" fmla="val 183272"/>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1207" name="AutoShape 12"/>
          <p:cNvSpPr>
            <a:spLocks noChangeArrowheads="1"/>
          </p:cNvSpPr>
          <p:nvPr/>
        </p:nvSpPr>
        <p:spPr bwMode="auto">
          <a:xfrm>
            <a:off x="3276600" y="3789363"/>
            <a:ext cx="1655763" cy="215900"/>
          </a:xfrm>
          <a:prstGeom prst="leftArrow">
            <a:avLst>
              <a:gd name="adj1" fmla="val 50000"/>
              <a:gd name="adj2" fmla="val 191728"/>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1208" name="AutoShape 13"/>
          <p:cNvSpPr>
            <a:spLocks noChangeArrowheads="1"/>
          </p:cNvSpPr>
          <p:nvPr/>
        </p:nvSpPr>
        <p:spPr bwMode="auto">
          <a:xfrm>
            <a:off x="1979613" y="2828925"/>
            <a:ext cx="576262" cy="647700"/>
          </a:xfrm>
          <a:prstGeom prst="downArrow">
            <a:avLst>
              <a:gd name="adj1" fmla="val 50000"/>
              <a:gd name="adj2" fmla="val 28099"/>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1209" name="Text Box 14"/>
          <p:cNvSpPr txBox="1">
            <a:spLocks noChangeArrowheads="1"/>
          </p:cNvSpPr>
          <p:nvPr/>
        </p:nvSpPr>
        <p:spPr bwMode="auto">
          <a:xfrm>
            <a:off x="1439863" y="5600700"/>
            <a:ext cx="69850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spcBef>
                <a:spcPct val="50000"/>
              </a:spcBef>
            </a:pPr>
            <a:r>
              <a:rPr lang="it-IT" altLang="en-US" sz="1800" dirty="0" smtClean="0">
                <a:solidFill>
                  <a:srgbClr val="F50B32"/>
                </a:solidFill>
              </a:rPr>
              <a:t>Indipendent control system</a:t>
            </a:r>
            <a:endParaRPr lang="it-IT" altLang="en-US" sz="1800" dirty="0">
              <a:solidFill>
                <a:srgbClr val="F50B32"/>
              </a:solidFill>
            </a:endParaRPr>
          </a:p>
        </p:txBody>
      </p:sp>
      <p:pic>
        <p:nvPicPr>
          <p:cNvPr id="51210" name="Picture 22" descr="Irish Male Cook in a Chefs Hat and Apron, Carrying a Tray of Clover Cooki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00438"/>
            <a:ext cx="164465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11" name="Picture 24" descr="Man Looking Back Out of a Van Window While Driving Like a Maniac"/>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19939" y="1250950"/>
            <a:ext cx="16668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9489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2"/>
          <p:cNvSpPr>
            <a:spLocks noGrp="1" noChangeArrowheads="1"/>
          </p:cNvSpPr>
          <p:nvPr>
            <p:ph type="title"/>
          </p:nvPr>
        </p:nvSpPr>
        <p:spPr>
          <a:xfrm>
            <a:off x="539750" y="228600"/>
            <a:ext cx="7670800" cy="914400"/>
          </a:xfrm>
        </p:spPr>
        <p:txBody>
          <a:bodyPr/>
          <a:lstStyle/>
          <a:p>
            <a:pPr algn="ctr" eaLnBrk="1" hangingPunct="1"/>
            <a:r>
              <a:rPr lang="it-IT" altLang="en-US" b="1" dirty="0" smtClean="0">
                <a:solidFill>
                  <a:srgbClr val="FF0000"/>
                </a:solidFill>
                <a:latin typeface="Comic Sans MS" panose="030F0702030302020204" pitchFamily="66" charset="0"/>
                <a:ea typeface="MS PGothic" panose="020B0600070205080204" pitchFamily="34" charset="-128"/>
              </a:rPr>
              <a:t>HACCP - yesterday</a:t>
            </a:r>
          </a:p>
        </p:txBody>
      </p:sp>
      <p:sp>
        <p:nvSpPr>
          <p:cNvPr id="53250" name="Rectangle 3"/>
          <p:cNvSpPr>
            <a:spLocks noChangeArrowheads="1"/>
          </p:cNvSpPr>
          <p:nvPr/>
        </p:nvSpPr>
        <p:spPr bwMode="auto">
          <a:xfrm>
            <a:off x="1258888" y="2133600"/>
            <a:ext cx="1955800" cy="576263"/>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1800" dirty="0" smtClean="0">
                <a:solidFill>
                  <a:schemeClr val="tx2"/>
                </a:solidFill>
              </a:rPr>
              <a:t>SUPPLIER</a:t>
            </a:r>
            <a:endParaRPr lang="it-IT" altLang="en-US" sz="1800" dirty="0">
              <a:solidFill>
                <a:schemeClr val="tx2"/>
              </a:solidFill>
            </a:endParaRPr>
          </a:p>
        </p:txBody>
      </p:sp>
      <p:sp>
        <p:nvSpPr>
          <p:cNvPr id="53251" name="Rectangle 4"/>
          <p:cNvSpPr>
            <a:spLocks noChangeArrowheads="1"/>
          </p:cNvSpPr>
          <p:nvPr/>
        </p:nvSpPr>
        <p:spPr bwMode="auto">
          <a:xfrm>
            <a:off x="1258888" y="3571875"/>
            <a:ext cx="1955800" cy="576263"/>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1800" dirty="0" smtClean="0">
                <a:solidFill>
                  <a:schemeClr val="tx2"/>
                </a:solidFill>
              </a:rPr>
              <a:t>CUSTOMER</a:t>
            </a:r>
            <a:endParaRPr lang="it-IT" altLang="en-US" sz="1800" dirty="0">
              <a:solidFill>
                <a:schemeClr val="tx2"/>
              </a:solidFill>
            </a:endParaRPr>
          </a:p>
        </p:txBody>
      </p:sp>
      <p:sp>
        <p:nvSpPr>
          <p:cNvPr id="53252" name="Rectangle 5"/>
          <p:cNvSpPr>
            <a:spLocks noChangeArrowheads="1"/>
          </p:cNvSpPr>
          <p:nvPr/>
        </p:nvSpPr>
        <p:spPr bwMode="auto">
          <a:xfrm>
            <a:off x="5148263" y="2276475"/>
            <a:ext cx="3168650" cy="649288"/>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1800" dirty="0" smtClean="0">
                <a:solidFill>
                  <a:schemeClr val="tx2"/>
                </a:solidFill>
              </a:rPr>
              <a:t>QUALITY CONTROL</a:t>
            </a:r>
            <a:endParaRPr lang="it-IT" altLang="en-US" sz="1800" dirty="0">
              <a:solidFill>
                <a:schemeClr val="tx2"/>
              </a:solidFill>
            </a:endParaRPr>
          </a:p>
        </p:txBody>
      </p:sp>
      <p:sp>
        <p:nvSpPr>
          <p:cNvPr id="53253" name="Rectangle 6"/>
          <p:cNvSpPr>
            <a:spLocks noChangeArrowheads="1"/>
          </p:cNvSpPr>
          <p:nvPr/>
        </p:nvSpPr>
        <p:spPr bwMode="auto">
          <a:xfrm>
            <a:off x="5148263" y="3355975"/>
            <a:ext cx="3168650" cy="649288"/>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1800" dirty="0">
                <a:solidFill>
                  <a:schemeClr val="tx2"/>
                </a:solidFill>
              </a:rPr>
              <a:t>QUALITY </a:t>
            </a:r>
            <a:r>
              <a:rPr lang="it-IT" altLang="en-US" sz="1800" dirty="0" smtClean="0">
                <a:solidFill>
                  <a:schemeClr val="tx2"/>
                </a:solidFill>
              </a:rPr>
              <a:t>CONTROL</a:t>
            </a:r>
            <a:endParaRPr lang="it-IT" altLang="en-US" sz="1800" dirty="0">
              <a:solidFill>
                <a:schemeClr val="tx2"/>
              </a:solidFill>
            </a:endParaRPr>
          </a:p>
        </p:txBody>
      </p:sp>
      <p:sp>
        <p:nvSpPr>
          <p:cNvPr id="53254" name="AutoShape 9"/>
          <p:cNvSpPr>
            <a:spLocks noChangeArrowheads="1"/>
          </p:cNvSpPr>
          <p:nvPr/>
        </p:nvSpPr>
        <p:spPr bwMode="auto">
          <a:xfrm>
            <a:off x="1979613" y="2828925"/>
            <a:ext cx="576262" cy="647700"/>
          </a:xfrm>
          <a:prstGeom prst="downArrow">
            <a:avLst>
              <a:gd name="adj1" fmla="val 50000"/>
              <a:gd name="adj2" fmla="val 28099"/>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3255" name="Text Box 10"/>
          <p:cNvSpPr txBox="1">
            <a:spLocks noChangeArrowheads="1"/>
          </p:cNvSpPr>
          <p:nvPr/>
        </p:nvSpPr>
        <p:spPr bwMode="auto">
          <a:xfrm>
            <a:off x="1862564" y="5138738"/>
            <a:ext cx="648121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r>
              <a:rPr lang="en-GB" altLang="en-US" dirty="0">
                <a:solidFill>
                  <a:srgbClr val="F50B32"/>
                </a:solidFill>
              </a:rPr>
              <a:t>Supplier empowerment process</a:t>
            </a:r>
          </a:p>
          <a:p>
            <a:pPr eaLnBrk="1" hangingPunct="1"/>
            <a:r>
              <a:rPr lang="en-GB" altLang="en-US" dirty="0">
                <a:solidFill>
                  <a:srgbClr val="F50B32"/>
                </a:solidFill>
              </a:rPr>
              <a:t>Partnership relationship</a:t>
            </a:r>
          </a:p>
          <a:p>
            <a:pPr eaLnBrk="1" hangingPunct="1"/>
            <a:r>
              <a:rPr lang="en-GB" altLang="en-US" dirty="0">
                <a:solidFill>
                  <a:srgbClr val="F50B32"/>
                </a:solidFill>
              </a:rPr>
              <a:t>Gradual elimination of controls in acceptance</a:t>
            </a:r>
            <a:endParaRPr lang="it-IT" altLang="en-US" dirty="0">
              <a:solidFill>
                <a:srgbClr val="F50B32"/>
              </a:solidFill>
            </a:endParaRPr>
          </a:p>
        </p:txBody>
      </p:sp>
      <p:pic>
        <p:nvPicPr>
          <p:cNvPr id="53256" name="Picture 11" descr="Irish Male Cook in a Chefs Hat and Apron, Carrying a Tray of Clover Cooki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500438"/>
            <a:ext cx="1644650" cy="173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7" name="Picture 12" descr="Man Looking Back Out of a Van Window While Driving Like a Maniac"/>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219200"/>
            <a:ext cx="16668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8" name="Text Box 13"/>
          <p:cNvSpPr txBox="1">
            <a:spLocks noChangeArrowheads="1"/>
          </p:cNvSpPr>
          <p:nvPr/>
        </p:nvSpPr>
        <p:spPr bwMode="auto">
          <a:xfrm>
            <a:off x="6373813" y="2751138"/>
            <a:ext cx="719137"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spcBef>
                <a:spcPct val="50000"/>
              </a:spcBef>
            </a:pPr>
            <a:r>
              <a:rPr lang="it-IT" altLang="en-US" sz="4800">
                <a:solidFill>
                  <a:schemeClr val="folHlink"/>
                </a:solidFill>
              </a:rPr>
              <a:t>+</a:t>
            </a:r>
          </a:p>
        </p:txBody>
      </p:sp>
      <p:sp>
        <p:nvSpPr>
          <p:cNvPr id="53259" name="Rectangle 23"/>
          <p:cNvSpPr>
            <a:spLocks noChangeArrowheads="1"/>
          </p:cNvSpPr>
          <p:nvPr/>
        </p:nvSpPr>
        <p:spPr bwMode="auto">
          <a:xfrm>
            <a:off x="4211638" y="2387600"/>
            <a:ext cx="287337" cy="1511300"/>
          </a:xfrm>
          <a:prstGeom prst="rect">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3260" name="Rectangle 24"/>
          <p:cNvSpPr>
            <a:spLocks noChangeArrowheads="1"/>
          </p:cNvSpPr>
          <p:nvPr/>
        </p:nvSpPr>
        <p:spPr bwMode="auto">
          <a:xfrm rot="5400000">
            <a:off x="4572794" y="2924969"/>
            <a:ext cx="287338" cy="431800"/>
          </a:xfrm>
          <a:prstGeom prst="rect">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3261" name="AutoShape 20"/>
          <p:cNvSpPr>
            <a:spLocks noChangeArrowheads="1"/>
          </p:cNvSpPr>
          <p:nvPr/>
        </p:nvSpPr>
        <p:spPr bwMode="auto">
          <a:xfrm>
            <a:off x="3276600" y="2276475"/>
            <a:ext cx="1223963" cy="431800"/>
          </a:xfrm>
          <a:prstGeom prst="leftArrow">
            <a:avLst>
              <a:gd name="adj1" fmla="val 50000"/>
              <a:gd name="adj2" fmla="val 70864"/>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3262" name="AutoShape 21"/>
          <p:cNvSpPr>
            <a:spLocks noChangeArrowheads="1"/>
          </p:cNvSpPr>
          <p:nvPr/>
        </p:nvSpPr>
        <p:spPr bwMode="auto">
          <a:xfrm>
            <a:off x="3348038" y="3573463"/>
            <a:ext cx="1152525" cy="431800"/>
          </a:xfrm>
          <a:prstGeom prst="leftArrow">
            <a:avLst>
              <a:gd name="adj1" fmla="val 50000"/>
              <a:gd name="adj2" fmla="val 66728"/>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3263" name="Rectangle 25"/>
          <p:cNvSpPr>
            <a:spLocks noChangeArrowheads="1"/>
          </p:cNvSpPr>
          <p:nvPr/>
        </p:nvSpPr>
        <p:spPr bwMode="auto">
          <a:xfrm>
            <a:off x="4211638" y="2420938"/>
            <a:ext cx="287337" cy="13684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3264" name="Rectangle 26"/>
          <p:cNvSpPr>
            <a:spLocks noChangeArrowheads="1"/>
          </p:cNvSpPr>
          <p:nvPr/>
        </p:nvSpPr>
        <p:spPr bwMode="auto">
          <a:xfrm rot="5400000">
            <a:off x="4341813" y="2911475"/>
            <a:ext cx="215900" cy="4318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Tree>
    <p:extLst>
      <p:ext uri="{BB962C8B-B14F-4D97-AF65-F5344CB8AC3E}">
        <p14:creationId xmlns:p14="http://schemas.microsoft.com/office/powerpoint/2010/main" val="702162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a:xfrm>
            <a:off x="539750" y="228600"/>
            <a:ext cx="7670800" cy="914400"/>
          </a:xfrm>
        </p:spPr>
        <p:txBody>
          <a:bodyPr/>
          <a:lstStyle/>
          <a:p>
            <a:pPr algn="ctr" eaLnBrk="1" hangingPunct="1"/>
            <a:r>
              <a:rPr lang="it-IT" altLang="en-US" b="1" dirty="0" smtClean="0">
                <a:solidFill>
                  <a:srgbClr val="FF0000"/>
                </a:solidFill>
                <a:latin typeface="Comic Sans MS" panose="030F0702030302020204" pitchFamily="66" charset="0"/>
                <a:ea typeface="MS PGothic" panose="020B0600070205080204" pitchFamily="34" charset="-128"/>
              </a:rPr>
              <a:t>HACCP – today</a:t>
            </a:r>
          </a:p>
        </p:txBody>
      </p:sp>
      <p:sp>
        <p:nvSpPr>
          <p:cNvPr id="55298" name="Rectangle 3"/>
          <p:cNvSpPr>
            <a:spLocks noChangeArrowheads="1"/>
          </p:cNvSpPr>
          <p:nvPr/>
        </p:nvSpPr>
        <p:spPr bwMode="auto">
          <a:xfrm>
            <a:off x="1258888" y="2493963"/>
            <a:ext cx="1955800" cy="576262"/>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1800" dirty="0" smtClean="0">
                <a:solidFill>
                  <a:schemeClr val="tx2"/>
                </a:solidFill>
              </a:rPr>
              <a:t>SUPPLIER</a:t>
            </a:r>
            <a:endParaRPr lang="it-IT" altLang="en-US" sz="1800" dirty="0">
              <a:solidFill>
                <a:schemeClr val="tx2"/>
              </a:solidFill>
            </a:endParaRPr>
          </a:p>
        </p:txBody>
      </p:sp>
      <p:sp>
        <p:nvSpPr>
          <p:cNvPr id="55299" name="Rectangle 4"/>
          <p:cNvSpPr>
            <a:spLocks noChangeArrowheads="1"/>
          </p:cNvSpPr>
          <p:nvPr/>
        </p:nvSpPr>
        <p:spPr bwMode="auto">
          <a:xfrm>
            <a:off x="1258888" y="3932238"/>
            <a:ext cx="1955800" cy="576262"/>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1800" dirty="0" smtClean="0">
                <a:solidFill>
                  <a:schemeClr val="tx2"/>
                </a:solidFill>
              </a:rPr>
              <a:t>CUSTOMER</a:t>
            </a:r>
            <a:endParaRPr lang="it-IT" altLang="en-US" sz="1800" dirty="0">
              <a:solidFill>
                <a:schemeClr val="tx2"/>
              </a:solidFill>
            </a:endParaRPr>
          </a:p>
        </p:txBody>
      </p:sp>
      <p:sp>
        <p:nvSpPr>
          <p:cNvPr id="55300" name="Rectangle 6"/>
          <p:cNvSpPr>
            <a:spLocks noChangeArrowheads="1"/>
          </p:cNvSpPr>
          <p:nvPr/>
        </p:nvSpPr>
        <p:spPr bwMode="auto">
          <a:xfrm>
            <a:off x="5292725" y="3175000"/>
            <a:ext cx="2952750" cy="649288"/>
          </a:xfrm>
          <a:prstGeom prst="rect">
            <a:avLst/>
          </a:prstGeom>
          <a:solidFill>
            <a:schemeClr val="folHlink"/>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en-GB" altLang="en-US" sz="1800" dirty="0" smtClean="0">
                <a:solidFill>
                  <a:schemeClr val="tx2"/>
                </a:solidFill>
              </a:rPr>
              <a:t>INTEGRATE QUALITY </a:t>
            </a:r>
          </a:p>
          <a:p>
            <a:pPr algn="ctr" eaLnBrk="1" hangingPunct="1"/>
            <a:r>
              <a:rPr lang="en-GB" altLang="en-US" sz="1800" dirty="0" smtClean="0">
                <a:solidFill>
                  <a:schemeClr val="tx2"/>
                </a:solidFill>
              </a:rPr>
              <a:t>SYSTEM</a:t>
            </a:r>
            <a:endParaRPr lang="it-IT" altLang="en-US" sz="1800" dirty="0">
              <a:solidFill>
                <a:schemeClr val="tx2"/>
              </a:solidFill>
            </a:endParaRPr>
          </a:p>
        </p:txBody>
      </p:sp>
      <p:sp>
        <p:nvSpPr>
          <p:cNvPr id="55301" name="AutoShape 7"/>
          <p:cNvSpPr>
            <a:spLocks noChangeArrowheads="1"/>
          </p:cNvSpPr>
          <p:nvPr/>
        </p:nvSpPr>
        <p:spPr bwMode="auto">
          <a:xfrm>
            <a:off x="1979613" y="3189288"/>
            <a:ext cx="576262" cy="647700"/>
          </a:xfrm>
          <a:prstGeom prst="downArrow">
            <a:avLst>
              <a:gd name="adj1" fmla="val 50000"/>
              <a:gd name="adj2" fmla="val 28099"/>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5302" name="Text Box 8"/>
          <p:cNvSpPr txBox="1">
            <a:spLocks noChangeArrowheads="1"/>
          </p:cNvSpPr>
          <p:nvPr/>
        </p:nvSpPr>
        <p:spPr bwMode="auto">
          <a:xfrm>
            <a:off x="3563938" y="5195888"/>
            <a:ext cx="4824412" cy="825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r>
              <a:rPr lang="en-GB" altLang="en-US" dirty="0">
                <a:solidFill>
                  <a:srgbClr val="F50B32"/>
                </a:solidFill>
              </a:rPr>
              <a:t>Collaboration relations</a:t>
            </a:r>
          </a:p>
          <a:p>
            <a:pPr eaLnBrk="1" hangingPunct="1"/>
            <a:r>
              <a:rPr lang="en-GB" altLang="en-US" dirty="0">
                <a:solidFill>
                  <a:srgbClr val="F50B32"/>
                </a:solidFill>
              </a:rPr>
              <a:t>Progressive integration and sharing of management and operating systems</a:t>
            </a:r>
            <a:endParaRPr lang="it-IT" altLang="en-US" dirty="0">
              <a:solidFill>
                <a:srgbClr val="F50B32"/>
              </a:solidFill>
            </a:endParaRPr>
          </a:p>
        </p:txBody>
      </p:sp>
      <p:pic>
        <p:nvPicPr>
          <p:cNvPr id="55303" name="Picture 9" descr="Irish Male Cook in a Chefs Hat and Apron, Carrying a Tray of Clover Cookies"/>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3851275"/>
            <a:ext cx="1644650"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Picture 10" descr="Man Looking Back Out of a Van Window While Driving Like a Maniac"/>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0" y="1835150"/>
            <a:ext cx="1666875"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Rectangle 12"/>
          <p:cNvSpPr>
            <a:spLocks noChangeArrowheads="1"/>
          </p:cNvSpPr>
          <p:nvPr/>
        </p:nvSpPr>
        <p:spPr bwMode="auto">
          <a:xfrm>
            <a:off x="4140200" y="2747963"/>
            <a:ext cx="358775" cy="1511300"/>
          </a:xfrm>
          <a:prstGeom prst="rect">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5306" name="Rectangle 13"/>
          <p:cNvSpPr>
            <a:spLocks noChangeArrowheads="1"/>
          </p:cNvSpPr>
          <p:nvPr/>
        </p:nvSpPr>
        <p:spPr bwMode="auto">
          <a:xfrm rot="5400000">
            <a:off x="4645025" y="3175001"/>
            <a:ext cx="358775" cy="647700"/>
          </a:xfrm>
          <a:prstGeom prst="rect">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5307" name="AutoShape 14"/>
          <p:cNvSpPr>
            <a:spLocks noChangeArrowheads="1"/>
          </p:cNvSpPr>
          <p:nvPr/>
        </p:nvSpPr>
        <p:spPr bwMode="auto">
          <a:xfrm>
            <a:off x="3276600" y="2636838"/>
            <a:ext cx="1223963" cy="431800"/>
          </a:xfrm>
          <a:prstGeom prst="leftArrow">
            <a:avLst>
              <a:gd name="adj1" fmla="val 50000"/>
              <a:gd name="adj2" fmla="val 70864"/>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5308" name="AutoShape 15"/>
          <p:cNvSpPr>
            <a:spLocks noChangeArrowheads="1"/>
          </p:cNvSpPr>
          <p:nvPr/>
        </p:nvSpPr>
        <p:spPr bwMode="auto">
          <a:xfrm>
            <a:off x="3348038" y="3933825"/>
            <a:ext cx="1152525" cy="431800"/>
          </a:xfrm>
          <a:prstGeom prst="leftArrow">
            <a:avLst>
              <a:gd name="adj1" fmla="val 50000"/>
              <a:gd name="adj2" fmla="val 66728"/>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5309" name="Rectangle 16"/>
          <p:cNvSpPr>
            <a:spLocks noChangeArrowheads="1"/>
          </p:cNvSpPr>
          <p:nvPr/>
        </p:nvSpPr>
        <p:spPr bwMode="auto">
          <a:xfrm>
            <a:off x="4140200" y="2781300"/>
            <a:ext cx="358775" cy="13684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5310" name="Rectangle 17"/>
          <p:cNvSpPr>
            <a:spLocks noChangeArrowheads="1"/>
          </p:cNvSpPr>
          <p:nvPr/>
        </p:nvSpPr>
        <p:spPr bwMode="auto">
          <a:xfrm rot="5400000">
            <a:off x="4283869" y="3285332"/>
            <a:ext cx="287337" cy="431800"/>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5311" name="AutoShape 18"/>
          <p:cNvSpPr>
            <a:spLocks noChangeArrowheads="1"/>
          </p:cNvSpPr>
          <p:nvPr/>
        </p:nvSpPr>
        <p:spPr bwMode="auto">
          <a:xfrm>
            <a:off x="1984375" y="1700213"/>
            <a:ext cx="576263" cy="647700"/>
          </a:xfrm>
          <a:prstGeom prst="downArrow">
            <a:avLst>
              <a:gd name="adj1" fmla="val 50000"/>
              <a:gd name="adj2" fmla="val 28099"/>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5312" name="AutoShape 19"/>
          <p:cNvSpPr>
            <a:spLocks noChangeArrowheads="1"/>
          </p:cNvSpPr>
          <p:nvPr/>
        </p:nvSpPr>
        <p:spPr bwMode="auto">
          <a:xfrm>
            <a:off x="1979613" y="4652963"/>
            <a:ext cx="576262" cy="647700"/>
          </a:xfrm>
          <a:prstGeom prst="downArrow">
            <a:avLst>
              <a:gd name="adj1" fmla="val 50000"/>
              <a:gd name="adj2" fmla="val 28099"/>
            </a:avLst>
          </a:prstGeom>
          <a:solidFill>
            <a:srgbClr val="CCFFFF"/>
          </a:solidFill>
          <a:ln w="9525">
            <a:solidFill>
              <a:schemeClr val="tx1"/>
            </a:solidFill>
            <a:miter lim="800000"/>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181268" name="Text Box 20"/>
          <p:cNvSpPr txBox="1">
            <a:spLocks noChangeArrowheads="1"/>
          </p:cNvSpPr>
          <p:nvPr/>
        </p:nvSpPr>
        <p:spPr bwMode="auto">
          <a:xfrm>
            <a:off x="3995738" y="1700213"/>
            <a:ext cx="42481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spcBef>
                <a:spcPct val="50000"/>
              </a:spcBef>
            </a:pPr>
            <a:r>
              <a:rPr lang="it-IT" altLang="en-US" sz="2000" dirty="0" smtClean="0"/>
              <a:t>AGRO-FOOD CHAIN</a:t>
            </a:r>
            <a:endParaRPr lang="it-IT" altLang="en-US" sz="2000" dirty="0"/>
          </a:p>
        </p:txBody>
      </p:sp>
    </p:spTree>
    <p:extLst>
      <p:ext uri="{BB962C8B-B14F-4D97-AF65-F5344CB8AC3E}">
        <p14:creationId xmlns:p14="http://schemas.microsoft.com/office/powerpoint/2010/main" val="12082134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81268"/>
                                        </p:tgtEl>
                                        <p:attrNameLst>
                                          <p:attrName>style.visibility</p:attrName>
                                        </p:attrNameLst>
                                      </p:cBhvr>
                                      <p:to>
                                        <p:strVal val="visible"/>
                                      </p:to>
                                    </p:set>
                                    <p:anim calcmode="lin" valueType="num">
                                      <p:cBhvr>
                                        <p:cTn id="7" dur="1000" fill="hold"/>
                                        <p:tgtEl>
                                          <p:spTgt spid="181268"/>
                                        </p:tgtEl>
                                        <p:attrNameLst>
                                          <p:attrName>ppt_w</p:attrName>
                                        </p:attrNameLst>
                                      </p:cBhvr>
                                      <p:tavLst>
                                        <p:tav tm="0">
                                          <p:val>
                                            <p:strVal val="#ppt_w*0.70"/>
                                          </p:val>
                                        </p:tav>
                                        <p:tav tm="100000">
                                          <p:val>
                                            <p:strVal val="#ppt_w"/>
                                          </p:val>
                                        </p:tav>
                                      </p:tavLst>
                                    </p:anim>
                                    <p:anim calcmode="lin" valueType="num">
                                      <p:cBhvr>
                                        <p:cTn id="8" dur="1000" fill="hold"/>
                                        <p:tgtEl>
                                          <p:spTgt spid="181268"/>
                                        </p:tgtEl>
                                        <p:attrNameLst>
                                          <p:attrName>ppt_h</p:attrName>
                                        </p:attrNameLst>
                                      </p:cBhvr>
                                      <p:tavLst>
                                        <p:tav tm="0">
                                          <p:val>
                                            <p:strVal val="#ppt_h"/>
                                          </p:val>
                                        </p:tav>
                                        <p:tav tm="100000">
                                          <p:val>
                                            <p:strVal val="#ppt_h"/>
                                          </p:val>
                                        </p:tav>
                                      </p:tavLst>
                                    </p:anim>
                                    <p:animEffect transition="in" filter="fade">
                                      <p:cBhvr>
                                        <p:cTn id="9" dur="1000"/>
                                        <p:tgtEl>
                                          <p:spTgt spid="18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6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850" y="188913"/>
            <a:ext cx="8424863" cy="584200"/>
          </a:xfrm>
          <a:prstGeom prst="rect">
            <a:avLst/>
          </a:prstGeom>
          <a:noFill/>
        </p:spPr>
        <p:txBody>
          <a:bodyPr>
            <a:spAutoFit/>
          </a:bodyPr>
          <a:lstStyle/>
          <a:p>
            <a:pPr algn="ctr">
              <a:defRPr/>
            </a:pPr>
            <a:r>
              <a:rPr lang="it-IT" sz="3200" b="1" dirty="0" smtClean="0">
                <a:solidFill>
                  <a:schemeClr val="accent2">
                    <a:lumMod val="75000"/>
                  </a:schemeClr>
                </a:solidFill>
                <a:latin typeface="Comic Sans MS" pitchFamily="66" charset="0"/>
                <a:ea typeface="ＭＳ Ｐゴシック" charset="0"/>
              </a:rPr>
              <a:t>STRATEGY</a:t>
            </a:r>
            <a:endParaRPr lang="it-IT" sz="3200" b="1" dirty="0">
              <a:solidFill>
                <a:schemeClr val="accent2">
                  <a:lumMod val="75000"/>
                </a:schemeClr>
              </a:solidFill>
              <a:latin typeface="Comic Sans MS" pitchFamily="66" charset="0"/>
              <a:ea typeface="ＭＳ Ｐゴシック" charset="0"/>
            </a:endParaRPr>
          </a:p>
        </p:txBody>
      </p:sp>
      <p:sp>
        <p:nvSpPr>
          <p:cNvPr id="57346" name="Rettangolo 6"/>
          <p:cNvSpPr>
            <a:spLocks noChangeArrowheads="1"/>
          </p:cNvSpPr>
          <p:nvPr/>
        </p:nvSpPr>
        <p:spPr bwMode="auto">
          <a:xfrm>
            <a:off x="235799" y="789199"/>
            <a:ext cx="8858250"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31813"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lnSpc>
                <a:spcPct val="110000"/>
              </a:lnSpc>
              <a:spcAft>
                <a:spcPts val="1200"/>
              </a:spcAft>
            </a:pPr>
            <a:r>
              <a:rPr lang="it-IT" altLang="en-US" sz="1800" dirty="0" smtClean="0">
                <a:solidFill>
                  <a:schemeClr val="tx1"/>
                </a:solidFill>
                <a:latin typeface="Comic Sans MS" panose="030F0702030302020204" pitchFamily="66" charset="0"/>
              </a:rPr>
              <a:t>Base Framework</a:t>
            </a:r>
            <a:endParaRPr lang="it-IT" altLang="en-US" sz="1800" dirty="0">
              <a:solidFill>
                <a:schemeClr val="tx1"/>
              </a:solidFill>
              <a:latin typeface="Comic Sans MS" panose="030F0702030302020204" pitchFamily="66" charset="0"/>
            </a:endParaRPr>
          </a:p>
          <a:p>
            <a:pPr algn="ctr" eaLnBrk="1" hangingPunct="1">
              <a:lnSpc>
                <a:spcPct val="110000"/>
              </a:lnSpc>
              <a:spcAft>
                <a:spcPts val="1200"/>
              </a:spcAft>
            </a:pPr>
            <a:r>
              <a:rPr lang="it-IT" altLang="en-US" sz="2000" dirty="0" smtClean="0">
                <a:solidFill>
                  <a:schemeClr val="tx1"/>
                </a:solidFill>
                <a:latin typeface="Comic Sans MS" panose="030F0702030302020204" pitchFamily="66" charset="0"/>
              </a:rPr>
              <a:t>1997 </a:t>
            </a:r>
            <a:r>
              <a:rPr lang="it-IT" altLang="en-US" sz="2000" b="1" i="1" u="sng" dirty="0" smtClean="0">
                <a:solidFill>
                  <a:srgbClr val="008000"/>
                </a:solidFill>
                <a:latin typeface="Comic Sans MS" panose="030F0702030302020204" pitchFamily="66" charset="0"/>
              </a:rPr>
              <a:t>Green Paper </a:t>
            </a:r>
            <a:r>
              <a:rPr lang="it-IT" altLang="en-US" sz="1800" dirty="0" smtClean="0">
                <a:solidFill>
                  <a:schemeClr val="tx1"/>
                </a:solidFill>
                <a:latin typeface="Comic Sans MS" panose="030F0702030302020204" pitchFamily="66" charset="0"/>
              </a:rPr>
              <a:t>general principle of food legislation</a:t>
            </a:r>
            <a:endParaRPr lang="it-IT" altLang="en-US" sz="1800" dirty="0">
              <a:solidFill>
                <a:schemeClr val="tx1"/>
              </a:solidFill>
              <a:latin typeface="Comic Sans MS" panose="030F0702030302020204" pitchFamily="66" charset="0"/>
            </a:endParaRPr>
          </a:p>
          <a:p>
            <a:pPr algn="ctr" eaLnBrk="1" hangingPunct="1">
              <a:lnSpc>
                <a:spcPct val="110000"/>
              </a:lnSpc>
              <a:spcAft>
                <a:spcPts val="1200"/>
              </a:spcAft>
            </a:pPr>
            <a:r>
              <a:rPr lang="it-IT" altLang="en-US" sz="1800" dirty="0">
                <a:solidFill>
                  <a:schemeClr val="tx1"/>
                </a:solidFill>
                <a:latin typeface="Comic Sans MS" panose="030F0702030302020204" pitchFamily="66" charset="0"/>
              </a:rPr>
              <a:t> </a:t>
            </a:r>
            <a:r>
              <a:rPr lang="it-IT" altLang="en-US" sz="1800" dirty="0" smtClean="0">
                <a:solidFill>
                  <a:schemeClr val="tx1"/>
                </a:solidFill>
                <a:latin typeface="Comic Sans MS" panose="030F0702030302020204" pitchFamily="66" charset="0"/>
              </a:rPr>
              <a:t>and</a:t>
            </a:r>
            <a:endParaRPr lang="it-IT" altLang="en-US" sz="1800" dirty="0">
              <a:solidFill>
                <a:schemeClr val="tx1"/>
              </a:solidFill>
              <a:latin typeface="Comic Sans MS" panose="030F0702030302020204" pitchFamily="66" charset="0"/>
            </a:endParaRPr>
          </a:p>
          <a:p>
            <a:pPr algn="ctr" eaLnBrk="1" hangingPunct="1">
              <a:lnSpc>
                <a:spcPct val="110000"/>
              </a:lnSpc>
              <a:spcAft>
                <a:spcPts val="1200"/>
              </a:spcAft>
            </a:pPr>
            <a:r>
              <a:rPr lang="it-IT" altLang="en-US" sz="1800" dirty="0" smtClean="0">
                <a:solidFill>
                  <a:schemeClr val="tx1"/>
                </a:solidFill>
                <a:latin typeface="Comic Sans MS" panose="030F0702030302020204" pitchFamily="66" charset="0"/>
              </a:rPr>
              <a:t>2000 </a:t>
            </a:r>
            <a:r>
              <a:rPr lang="it-IT" altLang="en-US" sz="2000" b="1" i="1" u="sng" dirty="0" smtClean="0">
                <a:solidFill>
                  <a:schemeClr val="tx1"/>
                </a:solidFill>
                <a:latin typeface="Comic Sans MS" panose="030F0702030302020204" pitchFamily="66" charset="0"/>
              </a:rPr>
              <a:t>White Paper on Food Safety</a:t>
            </a:r>
            <a:endParaRPr lang="it-IT" altLang="en-US" sz="1800" dirty="0">
              <a:solidFill>
                <a:schemeClr val="tx1"/>
              </a:solidFill>
              <a:latin typeface="Comic Sans MS" panose="030F0702030302020204" pitchFamily="66" charset="0"/>
            </a:endParaRPr>
          </a:p>
        </p:txBody>
      </p:sp>
      <p:pic>
        <p:nvPicPr>
          <p:cNvPr id="5734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44450"/>
            <a:ext cx="101123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ttangolo 7"/>
          <p:cNvSpPr>
            <a:spLocks noChangeArrowheads="1"/>
          </p:cNvSpPr>
          <p:nvPr/>
        </p:nvSpPr>
        <p:spPr bwMode="auto">
          <a:xfrm>
            <a:off x="435364" y="3064773"/>
            <a:ext cx="8280400"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1813"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lnSpc>
                <a:spcPct val="150000"/>
              </a:lnSpc>
              <a:spcAft>
                <a:spcPts val="1200"/>
              </a:spcAft>
            </a:pPr>
            <a:r>
              <a:rPr lang="it-IT" altLang="en-US" sz="1800" dirty="0" smtClean="0">
                <a:solidFill>
                  <a:schemeClr val="tx1"/>
                </a:solidFill>
                <a:latin typeface="Comic Sans MS" panose="030F0702030302020204" pitchFamily="66" charset="0"/>
              </a:rPr>
              <a:t>Led to the publication of</a:t>
            </a:r>
            <a:endParaRPr lang="it-IT" altLang="en-US" sz="1800" dirty="0">
              <a:solidFill>
                <a:schemeClr val="tx1"/>
              </a:solidFill>
              <a:latin typeface="Comic Sans MS" panose="030F0702030302020204" pitchFamily="66" charset="0"/>
            </a:endParaRPr>
          </a:p>
          <a:p>
            <a:pPr eaLnBrk="1" hangingPunct="1">
              <a:lnSpc>
                <a:spcPct val="150000"/>
              </a:lnSpc>
              <a:spcAft>
                <a:spcPts val="1200"/>
              </a:spcAft>
            </a:pPr>
            <a:r>
              <a:rPr lang="it-IT" altLang="en-US" sz="2400" b="1" dirty="0">
                <a:solidFill>
                  <a:srgbClr val="F50B32"/>
                </a:solidFill>
                <a:latin typeface="Comic Sans MS" panose="030F0702030302020204" pitchFamily="66" charset="0"/>
              </a:rPr>
              <a:t>Reg 178/2002/CE</a:t>
            </a:r>
            <a:r>
              <a:rPr lang="it-IT" altLang="en-US" sz="2400" dirty="0">
                <a:solidFill>
                  <a:schemeClr val="tx1"/>
                </a:solidFill>
                <a:latin typeface="Comic Sans MS" panose="030F0702030302020204" pitchFamily="66" charset="0"/>
              </a:rPr>
              <a:t> </a:t>
            </a:r>
            <a:r>
              <a:rPr lang="it-IT" altLang="en-US" sz="1800" dirty="0" smtClean="0">
                <a:solidFill>
                  <a:schemeClr val="tx1"/>
                </a:solidFill>
                <a:latin typeface="Comic Sans MS" panose="030F0702030302020204" pitchFamily="66" charset="0"/>
              </a:rPr>
              <a:t>(«</a:t>
            </a:r>
            <a:r>
              <a:rPr lang="it-IT" altLang="en-US" sz="1800" i="1" dirty="0" smtClean="0">
                <a:solidFill>
                  <a:schemeClr val="tx1"/>
                </a:solidFill>
                <a:latin typeface="Comic Sans MS" panose="030F0702030302020204" pitchFamily="66" charset="0"/>
              </a:rPr>
              <a:t>General </a:t>
            </a:r>
            <a:r>
              <a:rPr lang="it-IT" altLang="en-US" sz="1800" i="1" dirty="0">
                <a:solidFill>
                  <a:schemeClr val="tx1"/>
                </a:solidFill>
                <a:latin typeface="Comic Sans MS" panose="030F0702030302020204" pitchFamily="66" charset="0"/>
              </a:rPr>
              <a:t>Food </a:t>
            </a:r>
            <a:r>
              <a:rPr lang="it-IT" altLang="en-US" sz="1800" i="1" dirty="0" smtClean="0">
                <a:solidFill>
                  <a:schemeClr val="tx1"/>
                </a:solidFill>
                <a:latin typeface="Comic Sans MS" panose="030F0702030302020204" pitchFamily="66" charset="0"/>
              </a:rPr>
              <a:t>Law», GFL</a:t>
            </a:r>
            <a:r>
              <a:rPr lang="it-IT" altLang="en-US" sz="1800" dirty="0" smtClean="0">
                <a:solidFill>
                  <a:schemeClr val="tx1"/>
                </a:solidFill>
                <a:latin typeface="Comic Sans MS" panose="030F0702030302020204" pitchFamily="66" charset="0"/>
              </a:rPr>
              <a:t>) </a:t>
            </a:r>
            <a:endParaRPr lang="it-IT" altLang="en-US" sz="1800" dirty="0">
              <a:solidFill>
                <a:schemeClr val="tx1"/>
              </a:solidFill>
              <a:latin typeface="Comic Sans MS" panose="030F0702030302020204" pitchFamily="66" charset="0"/>
            </a:endParaRP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Established common definition of food</a:t>
            </a: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Listed general principles of the EU food law</a:t>
            </a: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Established the European Food Safety Authority (</a:t>
            </a:r>
            <a:r>
              <a:rPr lang="it-IT" altLang="it-IT" b="1" dirty="0" smtClean="0">
                <a:solidFill>
                  <a:schemeClr val="accent2"/>
                </a:solidFill>
                <a:latin typeface="Comic Sans MS" panose="030F0702030302020204" pitchFamily="66" charset="0"/>
              </a:rPr>
              <a:t>EFSA</a:t>
            </a:r>
            <a:r>
              <a:rPr lang="it-IT" altLang="it-IT" dirty="0" smtClean="0">
                <a:solidFill>
                  <a:schemeClr val="tx1"/>
                </a:solidFill>
                <a:latin typeface="Comic Sans MS" panose="030F0702030302020204" pitchFamily="66" charset="0"/>
              </a:rPr>
              <a:t>)</a:t>
            </a: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Established the Rapid Alert System for Food and Feed (</a:t>
            </a:r>
            <a:r>
              <a:rPr lang="it-IT" altLang="it-IT" b="1" dirty="0" smtClean="0">
                <a:solidFill>
                  <a:schemeClr val="accent2"/>
                </a:solidFill>
                <a:latin typeface="Comic Sans MS" panose="030F0702030302020204" pitchFamily="66" charset="0"/>
              </a:rPr>
              <a:t>RASFF</a:t>
            </a:r>
            <a:r>
              <a:rPr lang="it-IT" altLang="it-IT" dirty="0" smtClean="0">
                <a:solidFill>
                  <a:schemeClr val="tx1"/>
                </a:solidFill>
                <a:latin typeface="Comic Sans MS" panose="030F0702030302020204" pitchFamily="66" charset="0"/>
              </a:rPr>
              <a:t>)</a:t>
            </a:r>
            <a:endParaRPr lang="it-IT" altLang="it-IT" dirty="0">
              <a:solidFill>
                <a:schemeClr val="tx1"/>
              </a:solidFill>
              <a:latin typeface="Comic Sans MS" panose="030F0702030302020204" pitchFamily="66" charset="0"/>
            </a:endParaRPr>
          </a:p>
        </p:txBody>
      </p:sp>
      <p:sp>
        <p:nvSpPr>
          <p:cNvPr id="57349" name="Freccia giù 2"/>
          <p:cNvSpPr>
            <a:spLocks noChangeArrowheads="1"/>
          </p:cNvSpPr>
          <p:nvPr/>
        </p:nvSpPr>
        <p:spPr bwMode="auto">
          <a:xfrm>
            <a:off x="4426194" y="2768955"/>
            <a:ext cx="288925" cy="358775"/>
          </a:xfrm>
          <a:prstGeom prst="downArrow">
            <a:avLst>
              <a:gd name="adj1" fmla="val 50000"/>
              <a:gd name="adj2" fmla="val 49670"/>
            </a:avLst>
          </a:prstGeom>
          <a:solidFill>
            <a:srgbClr val="3366FF"/>
          </a:solidFill>
          <a:ln w="9525">
            <a:solidFill>
              <a:schemeClr val="tx1"/>
            </a:solidFill>
            <a:round/>
            <a:headEnd/>
            <a:tailEnd/>
          </a:ln>
        </p:spPr>
        <p:txBody>
          <a:bodyPr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7350" name="CasellaDiTesto 1"/>
          <p:cNvSpPr txBox="1">
            <a:spLocks noChangeArrowheads="1"/>
          </p:cNvSpPr>
          <p:nvPr/>
        </p:nvSpPr>
        <p:spPr bwMode="auto">
          <a:xfrm>
            <a:off x="415925" y="6121370"/>
            <a:ext cx="3580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2000" b="1" dirty="0" smtClean="0">
                <a:solidFill>
                  <a:srgbClr val="FF0000"/>
                </a:solidFill>
                <a:latin typeface="Comic Sans MS" panose="030F0702030302020204" pitchFamily="66" charset="0"/>
              </a:rPr>
              <a:t>«</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 Hygiene Legislation</a:t>
            </a:r>
            <a:r>
              <a:rPr lang="it-IT" altLang="en-US" sz="2000" b="1" dirty="0" smtClean="0">
                <a:solidFill>
                  <a:srgbClr val="FF0000"/>
                </a:solidFill>
                <a:latin typeface="Comic Sans MS" panose="030F0702030302020204" pitchFamily="66" charset="0"/>
              </a:rPr>
              <a:t>» in </a:t>
            </a:r>
            <a:r>
              <a:rPr lang="it-IT" altLang="en-US" sz="2000" b="1" dirty="0">
                <a:solidFill>
                  <a:srgbClr val="FF0000"/>
                </a:solidFill>
                <a:latin typeface="Comic Sans MS" panose="030F0702030302020204" pitchFamily="66" charset="0"/>
              </a:rPr>
              <a:t>2004</a:t>
            </a:r>
          </a:p>
        </p:txBody>
      </p:sp>
      <p:sp>
        <p:nvSpPr>
          <p:cNvPr id="2" name="Right Arrow 1"/>
          <p:cNvSpPr/>
          <p:nvPr/>
        </p:nvSpPr>
        <p:spPr>
          <a:xfrm>
            <a:off x="4283071" y="6238965"/>
            <a:ext cx="432048" cy="287760"/>
          </a:xfrm>
          <a:prstGeom prst="righ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1"/>
          <p:cNvSpPr txBox="1">
            <a:spLocks noChangeArrowheads="1"/>
          </p:cNvSpPr>
          <p:nvPr/>
        </p:nvSpPr>
        <p:spPr bwMode="auto">
          <a:xfrm>
            <a:off x="5038372" y="6121370"/>
            <a:ext cx="36579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2000" b="1" dirty="0" smtClean="0">
                <a:solidFill>
                  <a:srgbClr val="FF0000"/>
                </a:solidFill>
                <a:latin typeface="Comic Sans MS" panose="030F0702030302020204" pitchFamily="66" charset="0"/>
              </a:rPr>
              <a:t>«</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Official Controls Regulation</a:t>
            </a:r>
            <a:r>
              <a:rPr lang="it-IT" altLang="en-US" sz="2000" b="1" dirty="0" smtClean="0">
                <a:solidFill>
                  <a:srgbClr val="FF0000"/>
                </a:solidFill>
                <a:latin typeface="Comic Sans MS" panose="030F0702030302020204" pitchFamily="66" charset="0"/>
              </a:rPr>
              <a:t>» in 2017</a:t>
            </a:r>
            <a:endParaRPr lang="it-IT" altLang="en-US" sz="2000" b="1"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18790523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850" y="188913"/>
            <a:ext cx="8424863" cy="584200"/>
          </a:xfrm>
          <a:prstGeom prst="rect">
            <a:avLst/>
          </a:prstGeom>
          <a:noFill/>
        </p:spPr>
        <p:txBody>
          <a:bodyPr>
            <a:spAutoFit/>
          </a:bodyPr>
          <a:lstStyle/>
          <a:p>
            <a:pPr algn="ctr">
              <a:defRPr/>
            </a:pPr>
            <a:r>
              <a:rPr lang="it-IT" sz="3200" b="1" dirty="0" smtClean="0">
                <a:solidFill>
                  <a:schemeClr val="accent2">
                    <a:lumMod val="75000"/>
                  </a:schemeClr>
                </a:solidFill>
                <a:latin typeface="Comic Sans MS" pitchFamily="66" charset="0"/>
                <a:ea typeface="ＭＳ Ｐゴシック" charset="0"/>
              </a:rPr>
              <a:t>STRATEGY</a:t>
            </a:r>
            <a:endParaRPr lang="it-IT" sz="3200" b="1" dirty="0">
              <a:solidFill>
                <a:schemeClr val="accent2">
                  <a:lumMod val="75000"/>
                </a:schemeClr>
              </a:solidFill>
              <a:latin typeface="Comic Sans MS" pitchFamily="66" charset="0"/>
              <a:ea typeface="ＭＳ Ｐゴシック" charset="0"/>
            </a:endParaRPr>
          </a:p>
        </p:txBody>
      </p:sp>
      <p:sp>
        <p:nvSpPr>
          <p:cNvPr id="57346" name="Rettangolo 6"/>
          <p:cNvSpPr>
            <a:spLocks noChangeArrowheads="1"/>
          </p:cNvSpPr>
          <p:nvPr/>
        </p:nvSpPr>
        <p:spPr bwMode="auto">
          <a:xfrm>
            <a:off x="235799" y="789199"/>
            <a:ext cx="8858250"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31813"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lnSpc>
                <a:spcPct val="110000"/>
              </a:lnSpc>
              <a:spcAft>
                <a:spcPts val="1200"/>
              </a:spcAft>
            </a:pPr>
            <a:r>
              <a:rPr lang="it-IT" altLang="en-US" sz="1800" dirty="0" smtClean="0">
                <a:solidFill>
                  <a:schemeClr val="tx1"/>
                </a:solidFill>
                <a:latin typeface="Comic Sans MS" panose="030F0702030302020204" pitchFamily="66" charset="0"/>
              </a:rPr>
              <a:t>Base Framework</a:t>
            </a:r>
            <a:endParaRPr lang="it-IT" altLang="en-US" sz="1800" dirty="0">
              <a:solidFill>
                <a:schemeClr val="tx1"/>
              </a:solidFill>
              <a:latin typeface="Comic Sans MS" panose="030F0702030302020204" pitchFamily="66" charset="0"/>
            </a:endParaRPr>
          </a:p>
          <a:p>
            <a:pPr algn="ctr" eaLnBrk="1" hangingPunct="1">
              <a:lnSpc>
                <a:spcPct val="110000"/>
              </a:lnSpc>
              <a:spcAft>
                <a:spcPts val="1200"/>
              </a:spcAft>
            </a:pPr>
            <a:r>
              <a:rPr lang="it-IT" altLang="en-US" sz="2000" dirty="0" smtClean="0">
                <a:solidFill>
                  <a:schemeClr val="tx1"/>
                </a:solidFill>
                <a:latin typeface="Comic Sans MS" panose="030F0702030302020204" pitchFamily="66" charset="0"/>
              </a:rPr>
              <a:t>1997 </a:t>
            </a:r>
            <a:r>
              <a:rPr lang="it-IT" altLang="en-US" sz="2000" b="1" i="1" u="sng" dirty="0" smtClean="0">
                <a:solidFill>
                  <a:srgbClr val="008000"/>
                </a:solidFill>
                <a:latin typeface="Comic Sans MS" panose="030F0702030302020204" pitchFamily="66" charset="0"/>
              </a:rPr>
              <a:t>Green Paper </a:t>
            </a:r>
            <a:r>
              <a:rPr lang="it-IT" altLang="en-US" sz="1800" dirty="0" smtClean="0">
                <a:solidFill>
                  <a:schemeClr val="tx1"/>
                </a:solidFill>
                <a:latin typeface="Comic Sans MS" panose="030F0702030302020204" pitchFamily="66" charset="0"/>
              </a:rPr>
              <a:t>general principle of food legislation</a:t>
            </a:r>
            <a:endParaRPr lang="it-IT" altLang="en-US" sz="1800" dirty="0">
              <a:solidFill>
                <a:schemeClr val="tx1"/>
              </a:solidFill>
              <a:latin typeface="Comic Sans MS" panose="030F0702030302020204" pitchFamily="66" charset="0"/>
            </a:endParaRPr>
          </a:p>
          <a:p>
            <a:pPr algn="ctr" eaLnBrk="1" hangingPunct="1">
              <a:lnSpc>
                <a:spcPct val="110000"/>
              </a:lnSpc>
              <a:spcAft>
                <a:spcPts val="1200"/>
              </a:spcAft>
            </a:pPr>
            <a:r>
              <a:rPr lang="it-IT" altLang="en-US" sz="1800" dirty="0">
                <a:solidFill>
                  <a:schemeClr val="tx1"/>
                </a:solidFill>
                <a:latin typeface="Comic Sans MS" panose="030F0702030302020204" pitchFamily="66" charset="0"/>
              </a:rPr>
              <a:t> </a:t>
            </a:r>
            <a:r>
              <a:rPr lang="it-IT" altLang="en-US" sz="1800" dirty="0" smtClean="0">
                <a:solidFill>
                  <a:schemeClr val="tx1"/>
                </a:solidFill>
                <a:latin typeface="Comic Sans MS" panose="030F0702030302020204" pitchFamily="66" charset="0"/>
              </a:rPr>
              <a:t>and</a:t>
            </a:r>
            <a:endParaRPr lang="it-IT" altLang="en-US" sz="1800" dirty="0">
              <a:solidFill>
                <a:schemeClr val="tx1"/>
              </a:solidFill>
              <a:latin typeface="Comic Sans MS" panose="030F0702030302020204" pitchFamily="66" charset="0"/>
            </a:endParaRPr>
          </a:p>
          <a:p>
            <a:pPr algn="ctr" eaLnBrk="1" hangingPunct="1">
              <a:lnSpc>
                <a:spcPct val="110000"/>
              </a:lnSpc>
              <a:spcAft>
                <a:spcPts val="1200"/>
              </a:spcAft>
            </a:pPr>
            <a:r>
              <a:rPr lang="it-IT" altLang="en-US" sz="1800" dirty="0" smtClean="0">
                <a:solidFill>
                  <a:schemeClr val="tx1"/>
                </a:solidFill>
                <a:latin typeface="Comic Sans MS" panose="030F0702030302020204" pitchFamily="66" charset="0"/>
              </a:rPr>
              <a:t>2000 </a:t>
            </a:r>
            <a:r>
              <a:rPr lang="it-IT" altLang="en-US" sz="2000" b="1" i="1" u="sng" dirty="0" smtClean="0">
                <a:solidFill>
                  <a:schemeClr val="tx1"/>
                </a:solidFill>
                <a:latin typeface="Comic Sans MS" panose="030F0702030302020204" pitchFamily="66" charset="0"/>
              </a:rPr>
              <a:t>White Paper on Food Safety</a:t>
            </a:r>
            <a:endParaRPr lang="it-IT" altLang="en-US" sz="1800" dirty="0">
              <a:solidFill>
                <a:schemeClr val="tx1"/>
              </a:solidFill>
              <a:latin typeface="Comic Sans MS" panose="030F0702030302020204" pitchFamily="66" charset="0"/>
            </a:endParaRPr>
          </a:p>
        </p:txBody>
      </p:sp>
      <p:pic>
        <p:nvPicPr>
          <p:cNvPr id="5734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44450"/>
            <a:ext cx="101123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ttangolo 7"/>
          <p:cNvSpPr>
            <a:spLocks noChangeArrowheads="1"/>
          </p:cNvSpPr>
          <p:nvPr/>
        </p:nvSpPr>
        <p:spPr bwMode="auto">
          <a:xfrm>
            <a:off x="435364" y="3064773"/>
            <a:ext cx="8280400"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1813"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lnSpc>
                <a:spcPct val="150000"/>
              </a:lnSpc>
              <a:spcAft>
                <a:spcPts val="1200"/>
              </a:spcAft>
            </a:pPr>
            <a:r>
              <a:rPr lang="it-IT" altLang="en-US" sz="1800" dirty="0" smtClean="0">
                <a:solidFill>
                  <a:schemeClr val="tx1"/>
                </a:solidFill>
                <a:latin typeface="Comic Sans MS" panose="030F0702030302020204" pitchFamily="66" charset="0"/>
              </a:rPr>
              <a:t>Led to the publication of</a:t>
            </a:r>
            <a:endParaRPr lang="it-IT" altLang="en-US" sz="1800" dirty="0">
              <a:solidFill>
                <a:schemeClr val="tx1"/>
              </a:solidFill>
              <a:latin typeface="Comic Sans MS" panose="030F0702030302020204" pitchFamily="66" charset="0"/>
            </a:endParaRPr>
          </a:p>
          <a:p>
            <a:pPr eaLnBrk="1" hangingPunct="1">
              <a:lnSpc>
                <a:spcPct val="150000"/>
              </a:lnSpc>
              <a:spcAft>
                <a:spcPts val="1200"/>
              </a:spcAft>
            </a:pPr>
            <a:r>
              <a:rPr lang="it-IT" altLang="en-US" sz="2400" b="1" dirty="0">
                <a:solidFill>
                  <a:srgbClr val="F50B32"/>
                </a:solidFill>
                <a:latin typeface="Comic Sans MS" panose="030F0702030302020204" pitchFamily="66" charset="0"/>
              </a:rPr>
              <a:t>Reg 178/2002/CE</a:t>
            </a:r>
            <a:r>
              <a:rPr lang="it-IT" altLang="en-US" sz="2400" dirty="0">
                <a:solidFill>
                  <a:schemeClr val="tx1"/>
                </a:solidFill>
                <a:latin typeface="Comic Sans MS" panose="030F0702030302020204" pitchFamily="66" charset="0"/>
              </a:rPr>
              <a:t> </a:t>
            </a:r>
            <a:r>
              <a:rPr lang="it-IT" altLang="en-US" sz="1800" dirty="0" smtClean="0">
                <a:solidFill>
                  <a:schemeClr val="tx1"/>
                </a:solidFill>
                <a:latin typeface="Comic Sans MS" panose="030F0702030302020204" pitchFamily="66" charset="0"/>
              </a:rPr>
              <a:t>(«</a:t>
            </a:r>
            <a:r>
              <a:rPr lang="it-IT" altLang="en-US" sz="1800" i="1" dirty="0" smtClean="0">
                <a:solidFill>
                  <a:schemeClr val="tx1"/>
                </a:solidFill>
                <a:latin typeface="Comic Sans MS" panose="030F0702030302020204" pitchFamily="66" charset="0"/>
              </a:rPr>
              <a:t>General </a:t>
            </a:r>
            <a:r>
              <a:rPr lang="it-IT" altLang="en-US" sz="1800" i="1" dirty="0">
                <a:solidFill>
                  <a:schemeClr val="tx1"/>
                </a:solidFill>
                <a:latin typeface="Comic Sans MS" panose="030F0702030302020204" pitchFamily="66" charset="0"/>
              </a:rPr>
              <a:t>Food </a:t>
            </a:r>
            <a:r>
              <a:rPr lang="it-IT" altLang="en-US" sz="1800" i="1" dirty="0" smtClean="0">
                <a:solidFill>
                  <a:schemeClr val="tx1"/>
                </a:solidFill>
                <a:latin typeface="Comic Sans MS" panose="030F0702030302020204" pitchFamily="66" charset="0"/>
              </a:rPr>
              <a:t>Law», GFL</a:t>
            </a:r>
            <a:r>
              <a:rPr lang="it-IT" altLang="en-US" sz="1800" dirty="0" smtClean="0">
                <a:solidFill>
                  <a:schemeClr val="tx1"/>
                </a:solidFill>
                <a:latin typeface="Comic Sans MS" panose="030F0702030302020204" pitchFamily="66" charset="0"/>
              </a:rPr>
              <a:t>) </a:t>
            </a:r>
            <a:endParaRPr lang="it-IT" altLang="en-US" sz="1800" dirty="0">
              <a:solidFill>
                <a:schemeClr val="tx1"/>
              </a:solidFill>
              <a:latin typeface="Comic Sans MS" panose="030F0702030302020204" pitchFamily="66" charset="0"/>
            </a:endParaRP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Established common definition of food</a:t>
            </a: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Listed general principles of the EU food law</a:t>
            </a: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Established the European Food Safety Authority (</a:t>
            </a:r>
            <a:r>
              <a:rPr lang="it-IT" altLang="it-IT" b="1" dirty="0" smtClean="0">
                <a:solidFill>
                  <a:schemeClr val="accent2"/>
                </a:solidFill>
                <a:latin typeface="Comic Sans MS" panose="030F0702030302020204" pitchFamily="66" charset="0"/>
              </a:rPr>
              <a:t>EFSA</a:t>
            </a:r>
            <a:r>
              <a:rPr lang="it-IT" altLang="it-IT" dirty="0" smtClean="0">
                <a:solidFill>
                  <a:schemeClr val="tx1"/>
                </a:solidFill>
                <a:latin typeface="Comic Sans MS" panose="030F0702030302020204" pitchFamily="66" charset="0"/>
              </a:rPr>
              <a:t>)</a:t>
            </a: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Established the Rapid Alert System for Food and Feed (</a:t>
            </a:r>
            <a:r>
              <a:rPr lang="it-IT" altLang="it-IT" b="1" dirty="0" smtClean="0">
                <a:solidFill>
                  <a:schemeClr val="accent2"/>
                </a:solidFill>
                <a:latin typeface="Comic Sans MS" panose="030F0702030302020204" pitchFamily="66" charset="0"/>
              </a:rPr>
              <a:t>RASFF</a:t>
            </a:r>
            <a:r>
              <a:rPr lang="it-IT" altLang="it-IT" dirty="0" smtClean="0">
                <a:solidFill>
                  <a:schemeClr val="tx1"/>
                </a:solidFill>
                <a:latin typeface="Comic Sans MS" panose="030F0702030302020204" pitchFamily="66" charset="0"/>
              </a:rPr>
              <a:t>)</a:t>
            </a:r>
            <a:endParaRPr lang="it-IT" altLang="it-IT" dirty="0">
              <a:solidFill>
                <a:schemeClr val="tx1"/>
              </a:solidFill>
              <a:latin typeface="Comic Sans MS" panose="030F0702030302020204" pitchFamily="66" charset="0"/>
            </a:endParaRPr>
          </a:p>
        </p:txBody>
      </p:sp>
      <p:sp>
        <p:nvSpPr>
          <p:cNvPr id="57349" name="Freccia giù 2"/>
          <p:cNvSpPr>
            <a:spLocks noChangeArrowheads="1"/>
          </p:cNvSpPr>
          <p:nvPr/>
        </p:nvSpPr>
        <p:spPr bwMode="auto">
          <a:xfrm>
            <a:off x="4426194" y="2768955"/>
            <a:ext cx="288925" cy="358775"/>
          </a:xfrm>
          <a:prstGeom prst="downArrow">
            <a:avLst>
              <a:gd name="adj1" fmla="val 50000"/>
              <a:gd name="adj2" fmla="val 49670"/>
            </a:avLst>
          </a:prstGeom>
          <a:solidFill>
            <a:srgbClr val="3366FF"/>
          </a:solidFill>
          <a:ln w="9525">
            <a:solidFill>
              <a:schemeClr val="tx1"/>
            </a:solidFill>
            <a:round/>
            <a:headEnd/>
            <a:tailEnd/>
          </a:ln>
        </p:spPr>
        <p:txBody>
          <a:bodyPr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7350" name="CasellaDiTesto 1"/>
          <p:cNvSpPr txBox="1">
            <a:spLocks noChangeArrowheads="1"/>
          </p:cNvSpPr>
          <p:nvPr/>
        </p:nvSpPr>
        <p:spPr bwMode="auto">
          <a:xfrm>
            <a:off x="415925" y="6121370"/>
            <a:ext cx="3580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2000" b="1" dirty="0" smtClean="0">
                <a:solidFill>
                  <a:srgbClr val="FF0000"/>
                </a:solidFill>
                <a:latin typeface="Comic Sans MS" panose="030F0702030302020204" pitchFamily="66" charset="0"/>
              </a:rPr>
              <a:t>«</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 Hygiene Legislation</a:t>
            </a:r>
            <a:r>
              <a:rPr lang="it-IT" altLang="en-US" sz="2000" b="1" dirty="0" smtClean="0">
                <a:solidFill>
                  <a:srgbClr val="FF0000"/>
                </a:solidFill>
                <a:latin typeface="Comic Sans MS" panose="030F0702030302020204" pitchFamily="66" charset="0"/>
              </a:rPr>
              <a:t>» in </a:t>
            </a:r>
            <a:r>
              <a:rPr lang="it-IT" altLang="en-US" sz="2000" b="1" dirty="0">
                <a:solidFill>
                  <a:srgbClr val="FF0000"/>
                </a:solidFill>
                <a:latin typeface="Comic Sans MS" panose="030F0702030302020204" pitchFamily="66" charset="0"/>
              </a:rPr>
              <a:t>2004</a:t>
            </a:r>
          </a:p>
        </p:txBody>
      </p:sp>
      <p:sp>
        <p:nvSpPr>
          <p:cNvPr id="2" name="Right Arrow 1"/>
          <p:cNvSpPr/>
          <p:nvPr/>
        </p:nvSpPr>
        <p:spPr>
          <a:xfrm>
            <a:off x="4283071" y="6238965"/>
            <a:ext cx="432048" cy="287760"/>
          </a:xfrm>
          <a:prstGeom prst="righ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1"/>
          <p:cNvSpPr txBox="1">
            <a:spLocks noChangeArrowheads="1"/>
          </p:cNvSpPr>
          <p:nvPr/>
        </p:nvSpPr>
        <p:spPr bwMode="auto">
          <a:xfrm>
            <a:off x="5038372" y="6121370"/>
            <a:ext cx="36579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2000" b="1" dirty="0" smtClean="0">
                <a:solidFill>
                  <a:srgbClr val="FF0000"/>
                </a:solidFill>
                <a:latin typeface="Comic Sans MS" panose="030F0702030302020204" pitchFamily="66" charset="0"/>
              </a:rPr>
              <a:t>«</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Official Controls Regulation</a:t>
            </a:r>
            <a:r>
              <a:rPr lang="it-IT" altLang="en-US" sz="2000" b="1" dirty="0" smtClean="0">
                <a:solidFill>
                  <a:srgbClr val="FF0000"/>
                </a:solidFill>
                <a:latin typeface="Comic Sans MS" panose="030F0702030302020204" pitchFamily="66" charset="0"/>
              </a:rPr>
              <a:t>» in 2017</a:t>
            </a:r>
            <a:endParaRPr lang="it-IT" altLang="en-US" sz="2000" b="1" dirty="0">
              <a:solidFill>
                <a:srgbClr val="FF0000"/>
              </a:solidFill>
              <a:latin typeface="Comic Sans MS" panose="030F0702030302020204" pitchFamily="66" charset="0"/>
            </a:endParaRPr>
          </a:p>
        </p:txBody>
      </p:sp>
      <p:sp>
        <p:nvSpPr>
          <p:cNvPr id="3" name="Rectangle 2"/>
          <p:cNvSpPr/>
          <p:nvPr/>
        </p:nvSpPr>
        <p:spPr>
          <a:xfrm>
            <a:off x="255238" y="3569398"/>
            <a:ext cx="8728689" cy="24388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70489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850" y="188913"/>
            <a:ext cx="8424863" cy="584200"/>
          </a:xfrm>
          <a:prstGeom prst="rect">
            <a:avLst/>
          </a:prstGeom>
          <a:noFill/>
        </p:spPr>
        <p:txBody>
          <a:bodyPr>
            <a:spAutoFit/>
          </a:bodyPr>
          <a:lstStyle/>
          <a:p>
            <a:pPr algn="ctr">
              <a:defRPr/>
            </a:pPr>
            <a:r>
              <a:rPr lang="it-IT" sz="3200" b="1" dirty="0" smtClean="0">
                <a:solidFill>
                  <a:schemeClr val="accent2">
                    <a:lumMod val="75000"/>
                  </a:schemeClr>
                </a:solidFill>
                <a:latin typeface="Comic Sans MS" pitchFamily="66" charset="0"/>
                <a:ea typeface="ＭＳ Ｐゴシック" charset="0"/>
              </a:rPr>
              <a:t>STRATEGY</a:t>
            </a:r>
            <a:endParaRPr lang="it-IT" sz="3200" b="1" dirty="0">
              <a:solidFill>
                <a:schemeClr val="accent2">
                  <a:lumMod val="75000"/>
                </a:schemeClr>
              </a:solidFill>
              <a:latin typeface="Comic Sans MS" pitchFamily="66" charset="0"/>
              <a:ea typeface="ＭＳ Ｐゴシック" charset="0"/>
            </a:endParaRPr>
          </a:p>
        </p:txBody>
      </p:sp>
      <p:sp>
        <p:nvSpPr>
          <p:cNvPr id="57346" name="Rettangolo 6"/>
          <p:cNvSpPr>
            <a:spLocks noChangeArrowheads="1"/>
          </p:cNvSpPr>
          <p:nvPr/>
        </p:nvSpPr>
        <p:spPr bwMode="auto">
          <a:xfrm>
            <a:off x="235799" y="789199"/>
            <a:ext cx="8858250" cy="1840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531813"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lnSpc>
                <a:spcPct val="110000"/>
              </a:lnSpc>
              <a:spcAft>
                <a:spcPts val="1200"/>
              </a:spcAft>
            </a:pPr>
            <a:r>
              <a:rPr lang="it-IT" altLang="en-US" sz="1800" dirty="0" smtClean="0">
                <a:solidFill>
                  <a:schemeClr val="tx1"/>
                </a:solidFill>
                <a:latin typeface="Comic Sans MS" panose="030F0702030302020204" pitchFamily="66" charset="0"/>
              </a:rPr>
              <a:t>Base Framework</a:t>
            </a:r>
            <a:endParaRPr lang="it-IT" altLang="en-US" sz="1800" dirty="0">
              <a:solidFill>
                <a:schemeClr val="tx1"/>
              </a:solidFill>
              <a:latin typeface="Comic Sans MS" panose="030F0702030302020204" pitchFamily="66" charset="0"/>
            </a:endParaRPr>
          </a:p>
          <a:p>
            <a:pPr algn="ctr" eaLnBrk="1" hangingPunct="1">
              <a:lnSpc>
                <a:spcPct val="110000"/>
              </a:lnSpc>
              <a:spcAft>
                <a:spcPts val="1200"/>
              </a:spcAft>
            </a:pPr>
            <a:r>
              <a:rPr lang="it-IT" altLang="en-US" sz="2000" dirty="0" smtClean="0">
                <a:solidFill>
                  <a:schemeClr val="tx1"/>
                </a:solidFill>
                <a:latin typeface="Comic Sans MS" panose="030F0702030302020204" pitchFamily="66" charset="0"/>
              </a:rPr>
              <a:t>1997 </a:t>
            </a:r>
            <a:r>
              <a:rPr lang="it-IT" altLang="en-US" sz="2000" b="1" i="1" u="sng" dirty="0" smtClean="0">
                <a:solidFill>
                  <a:srgbClr val="008000"/>
                </a:solidFill>
                <a:latin typeface="Comic Sans MS" panose="030F0702030302020204" pitchFamily="66" charset="0"/>
              </a:rPr>
              <a:t>Green Paper </a:t>
            </a:r>
            <a:r>
              <a:rPr lang="it-IT" altLang="en-US" sz="1800" dirty="0" smtClean="0">
                <a:solidFill>
                  <a:schemeClr val="tx1"/>
                </a:solidFill>
                <a:latin typeface="Comic Sans MS" panose="030F0702030302020204" pitchFamily="66" charset="0"/>
              </a:rPr>
              <a:t>general principle of food legislation</a:t>
            </a:r>
            <a:endParaRPr lang="it-IT" altLang="en-US" sz="1800" dirty="0">
              <a:solidFill>
                <a:schemeClr val="tx1"/>
              </a:solidFill>
              <a:latin typeface="Comic Sans MS" panose="030F0702030302020204" pitchFamily="66" charset="0"/>
            </a:endParaRPr>
          </a:p>
          <a:p>
            <a:pPr algn="ctr" eaLnBrk="1" hangingPunct="1">
              <a:lnSpc>
                <a:spcPct val="110000"/>
              </a:lnSpc>
              <a:spcAft>
                <a:spcPts val="1200"/>
              </a:spcAft>
            </a:pPr>
            <a:r>
              <a:rPr lang="it-IT" altLang="en-US" sz="1800" dirty="0">
                <a:solidFill>
                  <a:schemeClr val="tx1"/>
                </a:solidFill>
                <a:latin typeface="Comic Sans MS" panose="030F0702030302020204" pitchFamily="66" charset="0"/>
              </a:rPr>
              <a:t> </a:t>
            </a:r>
            <a:r>
              <a:rPr lang="it-IT" altLang="en-US" sz="1800" dirty="0" smtClean="0">
                <a:solidFill>
                  <a:schemeClr val="tx1"/>
                </a:solidFill>
                <a:latin typeface="Comic Sans MS" panose="030F0702030302020204" pitchFamily="66" charset="0"/>
              </a:rPr>
              <a:t>and</a:t>
            </a:r>
            <a:endParaRPr lang="it-IT" altLang="en-US" sz="1800" dirty="0">
              <a:solidFill>
                <a:schemeClr val="tx1"/>
              </a:solidFill>
              <a:latin typeface="Comic Sans MS" panose="030F0702030302020204" pitchFamily="66" charset="0"/>
            </a:endParaRPr>
          </a:p>
          <a:p>
            <a:pPr algn="ctr" eaLnBrk="1" hangingPunct="1">
              <a:lnSpc>
                <a:spcPct val="110000"/>
              </a:lnSpc>
              <a:spcAft>
                <a:spcPts val="1200"/>
              </a:spcAft>
            </a:pPr>
            <a:r>
              <a:rPr lang="it-IT" altLang="en-US" sz="1800" dirty="0" smtClean="0">
                <a:solidFill>
                  <a:schemeClr val="tx1"/>
                </a:solidFill>
                <a:latin typeface="Comic Sans MS" panose="030F0702030302020204" pitchFamily="66" charset="0"/>
              </a:rPr>
              <a:t>2000 </a:t>
            </a:r>
            <a:r>
              <a:rPr lang="it-IT" altLang="en-US" sz="2000" b="1" i="1" u="sng" dirty="0" smtClean="0">
                <a:solidFill>
                  <a:schemeClr val="tx1"/>
                </a:solidFill>
                <a:latin typeface="Comic Sans MS" panose="030F0702030302020204" pitchFamily="66" charset="0"/>
              </a:rPr>
              <a:t>White Paper on Food Safety</a:t>
            </a:r>
            <a:endParaRPr lang="it-IT" altLang="en-US" sz="1800" dirty="0">
              <a:solidFill>
                <a:schemeClr val="tx1"/>
              </a:solidFill>
              <a:latin typeface="Comic Sans MS" panose="030F0702030302020204" pitchFamily="66" charset="0"/>
            </a:endParaRPr>
          </a:p>
        </p:txBody>
      </p:sp>
      <p:pic>
        <p:nvPicPr>
          <p:cNvPr id="5734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44450"/>
            <a:ext cx="101123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ttangolo 7"/>
          <p:cNvSpPr>
            <a:spLocks noChangeArrowheads="1"/>
          </p:cNvSpPr>
          <p:nvPr/>
        </p:nvSpPr>
        <p:spPr bwMode="auto">
          <a:xfrm>
            <a:off x="435364" y="3064773"/>
            <a:ext cx="8280400" cy="28161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1813"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lnSpc>
                <a:spcPct val="150000"/>
              </a:lnSpc>
              <a:spcAft>
                <a:spcPts val="1200"/>
              </a:spcAft>
            </a:pPr>
            <a:r>
              <a:rPr lang="it-IT" altLang="en-US" sz="1800" dirty="0" smtClean="0">
                <a:solidFill>
                  <a:schemeClr val="tx1"/>
                </a:solidFill>
                <a:latin typeface="Comic Sans MS" panose="030F0702030302020204" pitchFamily="66" charset="0"/>
              </a:rPr>
              <a:t>Led to the publication of</a:t>
            </a:r>
            <a:endParaRPr lang="it-IT" altLang="en-US" sz="1800" dirty="0">
              <a:solidFill>
                <a:schemeClr val="tx1"/>
              </a:solidFill>
              <a:latin typeface="Comic Sans MS" panose="030F0702030302020204" pitchFamily="66" charset="0"/>
            </a:endParaRPr>
          </a:p>
          <a:p>
            <a:pPr eaLnBrk="1" hangingPunct="1">
              <a:lnSpc>
                <a:spcPct val="150000"/>
              </a:lnSpc>
              <a:spcAft>
                <a:spcPts val="1200"/>
              </a:spcAft>
            </a:pPr>
            <a:r>
              <a:rPr lang="it-IT" altLang="en-US" sz="2400" b="1" dirty="0">
                <a:solidFill>
                  <a:srgbClr val="F50B32"/>
                </a:solidFill>
                <a:latin typeface="Comic Sans MS" panose="030F0702030302020204" pitchFamily="66" charset="0"/>
              </a:rPr>
              <a:t>Reg 178/2002/CE</a:t>
            </a:r>
            <a:r>
              <a:rPr lang="it-IT" altLang="en-US" sz="2400" dirty="0">
                <a:solidFill>
                  <a:schemeClr val="tx1"/>
                </a:solidFill>
                <a:latin typeface="Comic Sans MS" panose="030F0702030302020204" pitchFamily="66" charset="0"/>
              </a:rPr>
              <a:t> </a:t>
            </a:r>
            <a:r>
              <a:rPr lang="it-IT" altLang="en-US" sz="1800" dirty="0" smtClean="0">
                <a:solidFill>
                  <a:schemeClr val="tx1"/>
                </a:solidFill>
                <a:latin typeface="Comic Sans MS" panose="030F0702030302020204" pitchFamily="66" charset="0"/>
              </a:rPr>
              <a:t>(«</a:t>
            </a:r>
            <a:r>
              <a:rPr lang="it-IT" altLang="en-US" sz="1800" i="1" dirty="0" smtClean="0">
                <a:solidFill>
                  <a:schemeClr val="tx1"/>
                </a:solidFill>
                <a:latin typeface="Comic Sans MS" panose="030F0702030302020204" pitchFamily="66" charset="0"/>
              </a:rPr>
              <a:t>General </a:t>
            </a:r>
            <a:r>
              <a:rPr lang="it-IT" altLang="en-US" sz="1800" i="1" dirty="0">
                <a:solidFill>
                  <a:schemeClr val="tx1"/>
                </a:solidFill>
                <a:latin typeface="Comic Sans MS" panose="030F0702030302020204" pitchFamily="66" charset="0"/>
              </a:rPr>
              <a:t>Food </a:t>
            </a:r>
            <a:r>
              <a:rPr lang="it-IT" altLang="en-US" sz="1800" i="1" dirty="0" smtClean="0">
                <a:solidFill>
                  <a:schemeClr val="tx1"/>
                </a:solidFill>
                <a:latin typeface="Comic Sans MS" panose="030F0702030302020204" pitchFamily="66" charset="0"/>
              </a:rPr>
              <a:t>Law», GFL</a:t>
            </a:r>
            <a:r>
              <a:rPr lang="it-IT" altLang="en-US" sz="1800" dirty="0" smtClean="0">
                <a:solidFill>
                  <a:schemeClr val="tx1"/>
                </a:solidFill>
                <a:latin typeface="Comic Sans MS" panose="030F0702030302020204" pitchFamily="66" charset="0"/>
              </a:rPr>
              <a:t>) </a:t>
            </a:r>
            <a:endParaRPr lang="it-IT" altLang="en-US" sz="1800" dirty="0">
              <a:solidFill>
                <a:schemeClr val="tx1"/>
              </a:solidFill>
              <a:latin typeface="Comic Sans MS" panose="030F0702030302020204" pitchFamily="66" charset="0"/>
            </a:endParaRP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Established common definition of food</a:t>
            </a: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Listed general principles of the EU food law</a:t>
            </a: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Established the European Food Safety Authority (</a:t>
            </a:r>
            <a:r>
              <a:rPr lang="it-IT" altLang="it-IT" b="1" dirty="0" smtClean="0">
                <a:solidFill>
                  <a:schemeClr val="accent2"/>
                </a:solidFill>
                <a:latin typeface="Comic Sans MS" panose="030F0702030302020204" pitchFamily="66" charset="0"/>
              </a:rPr>
              <a:t>EFSA</a:t>
            </a:r>
            <a:r>
              <a:rPr lang="it-IT" altLang="it-IT" dirty="0" smtClean="0">
                <a:solidFill>
                  <a:schemeClr val="tx1"/>
                </a:solidFill>
                <a:latin typeface="Comic Sans MS" panose="030F0702030302020204" pitchFamily="66" charset="0"/>
              </a:rPr>
              <a:t>)</a:t>
            </a: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Established the Rapid Alert System for Food and Feed (</a:t>
            </a:r>
            <a:r>
              <a:rPr lang="it-IT" altLang="it-IT" b="1" dirty="0" smtClean="0">
                <a:solidFill>
                  <a:schemeClr val="accent2"/>
                </a:solidFill>
                <a:latin typeface="Comic Sans MS" panose="030F0702030302020204" pitchFamily="66" charset="0"/>
              </a:rPr>
              <a:t>RASFF</a:t>
            </a:r>
            <a:r>
              <a:rPr lang="it-IT" altLang="it-IT" dirty="0" smtClean="0">
                <a:solidFill>
                  <a:schemeClr val="tx1"/>
                </a:solidFill>
                <a:latin typeface="Comic Sans MS" panose="030F0702030302020204" pitchFamily="66" charset="0"/>
              </a:rPr>
              <a:t>)</a:t>
            </a:r>
            <a:endParaRPr lang="it-IT" altLang="it-IT" dirty="0">
              <a:solidFill>
                <a:schemeClr val="tx1"/>
              </a:solidFill>
              <a:latin typeface="Comic Sans MS" panose="030F0702030302020204" pitchFamily="66" charset="0"/>
            </a:endParaRPr>
          </a:p>
        </p:txBody>
      </p:sp>
      <p:sp>
        <p:nvSpPr>
          <p:cNvPr id="57349" name="Freccia giù 2"/>
          <p:cNvSpPr>
            <a:spLocks noChangeArrowheads="1"/>
          </p:cNvSpPr>
          <p:nvPr/>
        </p:nvSpPr>
        <p:spPr bwMode="auto">
          <a:xfrm>
            <a:off x="4426194" y="2768955"/>
            <a:ext cx="288925" cy="358775"/>
          </a:xfrm>
          <a:prstGeom prst="downArrow">
            <a:avLst>
              <a:gd name="adj1" fmla="val 50000"/>
              <a:gd name="adj2" fmla="val 49670"/>
            </a:avLst>
          </a:prstGeom>
          <a:solidFill>
            <a:srgbClr val="3366FF"/>
          </a:solidFill>
          <a:ln w="9525">
            <a:solidFill>
              <a:schemeClr val="tx1"/>
            </a:solidFill>
            <a:round/>
            <a:headEnd/>
            <a:tailEnd/>
          </a:ln>
        </p:spPr>
        <p:txBody>
          <a:bodyPr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57350" name="CasellaDiTesto 1"/>
          <p:cNvSpPr txBox="1">
            <a:spLocks noChangeArrowheads="1"/>
          </p:cNvSpPr>
          <p:nvPr/>
        </p:nvSpPr>
        <p:spPr bwMode="auto">
          <a:xfrm>
            <a:off x="415925" y="6121370"/>
            <a:ext cx="3580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2000" b="1" dirty="0" smtClean="0">
                <a:solidFill>
                  <a:srgbClr val="FF0000"/>
                </a:solidFill>
                <a:latin typeface="Comic Sans MS" panose="030F0702030302020204" pitchFamily="66" charset="0"/>
              </a:rPr>
              <a:t>«</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 Hygiene Legislation</a:t>
            </a:r>
            <a:r>
              <a:rPr lang="it-IT" altLang="en-US" sz="2000" b="1" dirty="0" smtClean="0">
                <a:solidFill>
                  <a:srgbClr val="FF0000"/>
                </a:solidFill>
                <a:latin typeface="Comic Sans MS" panose="030F0702030302020204" pitchFamily="66" charset="0"/>
              </a:rPr>
              <a:t>» in </a:t>
            </a:r>
            <a:r>
              <a:rPr lang="it-IT" altLang="en-US" sz="2000" b="1" dirty="0">
                <a:solidFill>
                  <a:srgbClr val="FF0000"/>
                </a:solidFill>
                <a:latin typeface="Comic Sans MS" panose="030F0702030302020204" pitchFamily="66" charset="0"/>
              </a:rPr>
              <a:t>2004</a:t>
            </a:r>
          </a:p>
        </p:txBody>
      </p:sp>
      <p:sp>
        <p:nvSpPr>
          <p:cNvPr id="2" name="Right Arrow 1"/>
          <p:cNvSpPr/>
          <p:nvPr/>
        </p:nvSpPr>
        <p:spPr>
          <a:xfrm>
            <a:off x="4283071" y="6238965"/>
            <a:ext cx="432048" cy="287760"/>
          </a:xfrm>
          <a:prstGeom prst="righ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1"/>
          <p:cNvSpPr txBox="1">
            <a:spLocks noChangeArrowheads="1"/>
          </p:cNvSpPr>
          <p:nvPr/>
        </p:nvSpPr>
        <p:spPr bwMode="auto">
          <a:xfrm>
            <a:off x="5038372" y="6121370"/>
            <a:ext cx="36579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2000" b="1" dirty="0" smtClean="0">
                <a:solidFill>
                  <a:srgbClr val="FF0000"/>
                </a:solidFill>
                <a:latin typeface="Comic Sans MS" panose="030F0702030302020204" pitchFamily="66" charset="0"/>
              </a:rPr>
              <a:t>«</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Official Controls Regulation</a:t>
            </a:r>
            <a:r>
              <a:rPr lang="it-IT" altLang="en-US" sz="2000" b="1" dirty="0" smtClean="0">
                <a:solidFill>
                  <a:srgbClr val="FF0000"/>
                </a:solidFill>
                <a:latin typeface="Comic Sans MS" panose="030F0702030302020204" pitchFamily="66" charset="0"/>
              </a:rPr>
              <a:t>» in 2017</a:t>
            </a:r>
            <a:endParaRPr lang="it-IT" altLang="en-US" sz="2000" b="1" dirty="0">
              <a:solidFill>
                <a:srgbClr val="FF0000"/>
              </a:solidFill>
              <a:latin typeface="Comic Sans MS" panose="030F0702030302020204" pitchFamily="66" charset="0"/>
            </a:endParaRPr>
          </a:p>
        </p:txBody>
      </p:sp>
      <p:sp>
        <p:nvSpPr>
          <p:cNvPr id="3" name="Rectangle 2"/>
          <p:cNvSpPr/>
          <p:nvPr/>
        </p:nvSpPr>
        <p:spPr>
          <a:xfrm>
            <a:off x="323850" y="5947633"/>
            <a:ext cx="8728689" cy="923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16762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850" y="188913"/>
            <a:ext cx="8424863" cy="584200"/>
          </a:xfrm>
          <a:prstGeom prst="rect">
            <a:avLst/>
          </a:prstGeom>
          <a:noFill/>
        </p:spPr>
        <p:txBody>
          <a:bodyPr>
            <a:spAutoFit/>
          </a:bodyPr>
          <a:lstStyle/>
          <a:p>
            <a:pPr algn="ctr">
              <a:defRPr/>
            </a:pPr>
            <a:r>
              <a:rPr lang="it-IT" sz="3200" b="1" dirty="0" smtClean="0">
                <a:solidFill>
                  <a:schemeClr val="accent2">
                    <a:lumMod val="75000"/>
                  </a:schemeClr>
                </a:solidFill>
                <a:latin typeface="Comic Sans MS" pitchFamily="66" charset="0"/>
                <a:ea typeface="ＭＳ Ｐゴシック" charset="0"/>
              </a:rPr>
              <a:t>STRATEGY</a:t>
            </a:r>
            <a:endParaRPr lang="it-IT" sz="3200" b="1" dirty="0">
              <a:solidFill>
                <a:schemeClr val="accent2">
                  <a:lumMod val="75000"/>
                </a:schemeClr>
              </a:solidFill>
              <a:latin typeface="Comic Sans MS" pitchFamily="66" charset="0"/>
              <a:ea typeface="ＭＳ Ｐゴシック" charset="0"/>
            </a:endParaRPr>
          </a:p>
        </p:txBody>
      </p:sp>
      <p:pic>
        <p:nvPicPr>
          <p:cNvPr id="5734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44450"/>
            <a:ext cx="101123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CasellaDiTesto 1"/>
          <p:cNvSpPr txBox="1">
            <a:spLocks noChangeArrowheads="1"/>
          </p:cNvSpPr>
          <p:nvPr/>
        </p:nvSpPr>
        <p:spPr bwMode="auto">
          <a:xfrm>
            <a:off x="389416" y="1373888"/>
            <a:ext cx="358001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2000" b="1" dirty="0" smtClean="0">
                <a:solidFill>
                  <a:srgbClr val="FF0000"/>
                </a:solidFill>
                <a:latin typeface="Comic Sans MS" panose="030F0702030302020204" pitchFamily="66" charset="0"/>
              </a:rPr>
              <a:t>«</a:t>
            </a:r>
            <a:r>
              <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Food Hygiene Legislation</a:t>
            </a:r>
            <a:r>
              <a:rPr lang="it-IT" altLang="en-US" sz="2000" b="1" dirty="0" smtClean="0">
                <a:solidFill>
                  <a:srgbClr val="FF0000"/>
                </a:solidFill>
                <a:latin typeface="Comic Sans MS" panose="030F0702030302020204" pitchFamily="66" charset="0"/>
              </a:rPr>
              <a:t>» in </a:t>
            </a:r>
            <a:r>
              <a:rPr lang="it-IT" altLang="en-US" sz="2000" b="1" dirty="0">
                <a:solidFill>
                  <a:srgbClr val="FF0000"/>
                </a:solidFill>
                <a:latin typeface="Comic Sans MS" panose="030F0702030302020204" pitchFamily="66" charset="0"/>
              </a:rPr>
              <a:t>2004</a:t>
            </a:r>
          </a:p>
        </p:txBody>
      </p:sp>
      <p:sp>
        <p:nvSpPr>
          <p:cNvPr id="2" name="Right Arrow 1"/>
          <p:cNvSpPr/>
          <p:nvPr/>
        </p:nvSpPr>
        <p:spPr>
          <a:xfrm>
            <a:off x="4256562" y="1491483"/>
            <a:ext cx="432048" cy="287760"/>
          </a:xfrm>
          <a:prstGeom prst="rightArrow">
            <a:avLst/>
          </a:prstGeom>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CasellaDiTesto 1"/>
          <p:cNvSpPr txBox="1">
            <a:spLocks noChangeArrowheads="1"/>
          </p:cNvSpPr>
          <p:nvPr/>
        </p:nvSpPr>
        <p:spPr bwMode="auto">
          <a:xfrm>
            <a:off x="5011863" y="1373888"/>
            <a:ext cx="365795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2000" b="1" dirty="0" smtClean="0">
                <a:solidFill>
                  <a:srgbClr val="FF0000"/>
                </a:solidFill>
                <a:latin typeface="Comic Sans MS" panose="030F0702030302020204" pitchFamily="66" charset="0"/>
              </a:rPr>
              <a:t>«</a:t>
            </a:r>
            <a:r>
              <a:rPr lang="en-US" sz="20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Official Controls Regulation</a:t>
            </a:r>
            <a:r>
              <a:rPr lang="it-IT" altLang="en-US" sz="2000" b="1" dirty="0" smtClean="0">
                <a:solidFill>
                  <a:srgbClr val="FF0000"/>
                </a:solidFill>
                <a:latin typeface="Comic Sans MS" panose="030F0702030302020204" pitchFamily="66" charset="0"/>
              </a:rPr>
              <a:t>» in 2017</a:t>
            </a:r>
            <a:endParaRPr lang="it-IT" altLang="en-US" sz="2000" b="1" dirty="0">
              <a:solidFill>
                <a:srgbClr val="FF0000"/>
              </a:solidFill>
              <a:latin typeface="Comic Sans MS" panose="030F0702030302020204" pitchFamily="66" charset="0"/>
            </a:endParaRPr>
          </a:p>
        </p:txBody>
      </p:sp>
      <p:sp>
        <p:nvSpPr>
          <p:cNvPr id="3" name="Rectangle 2"/>
          <p:cNvSpPr/>
          <p:nvPr/>
        </p:nvSpPr>
        <p:spPr>
          <a:xfrm>
            <a:off x="297341" y="1200151"/>
            <a:ext cx="8728689" cy="92303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296122" y="2309642"/>
            <a:ext cx="8784976" cy="3693319"/>
          </a:xfrm>
          <a:prstGeom prst="rect">
            <a:avLst/>
          </a:prstGeom>
        </p:spPr>
        <p:txBody>
          <a:bodyPr wrap="square">
            <a:spAutoFit/>
          </a:bodyPr>
          <a:lstStyle/>
          <a:p>
            <a:pPr>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It simplifies and reduces legal fragmentation</a:t>
            </a:r>
            <a:r>
              <a:rPr lang="en-GB" sz="1800" dirty="0">
                <a:latin typeface="Times New Roman" panose="02020603050405020304" pitchFamily="18" charset="0"/>
                <a:cs typeface="Times New Roman" panose="02020603050405020304" pitchFamily="18" charset="0"/>
              </a:rPr>
              <a:t>. Previously, official controls in each segment of the supply chain (e.g. animal welfare, pesticide residues, controls on products of animal origin, </a:t>
            </a:r>
            <a:r>
              <a:rPr lang="en-GB" sz="1800" dirty="0" err="1">
                <a:latin typeface="Times New Roman" panose="02020603050405020304" pitchFamily="18" charset="0"/>
                <a:cs typeface="Times New Roman" panose="02020603050405020304" pitchFamily="18" charset="0"/>
              </a:rPr>
              <a:t>etc</a:t>
            </a:r>
            <a:r>
              <a:rPr lang="en-GB" sz="1800" dirty="0">
                <a:latin typeface="Times New Roman" panose="02020603050405020304" pitchFamily="18" charset="0"/>
                <a:cs typeface="Times New Roman" panose="02020603050405020304" pitchFamily="18" charset="0"/>
              </a:rPr>
              <a:t>) were regulated separately, while now they are under </a:t>
            </a:r>
            <a:r>
              <a:rPr lang="en-GB" sz="1800" u="sng" dirty="0">
                <a:latin typeface="Times New Roman" panose="02020603050405020304" pitchFamily="18" charset="0"/>
                <a:cs typeface="Times New Roman" panose="02020603050405020304" pitchFamily="18" charset="0"/>
              </a:rPr>
              <a:t>one legal roof</a:t>
            </a:r>
            <a:r>
              <a:rPr lang="en-GB" sz="1800" dirty="0">
                <a:latin typeface="Times New Roman" panose="02020603050405020304" pitchFamily="18" charset="0"/>
                <a:cs typeface="Times New Roman" panose="02020603050405020304" pitchFamily="18" charset="0"/>
              </a:rPr>
              <a:t>.</a:t>
            </a:r>
          </a:p>
          <a:p>
            <a:endParaRPr lang="en-GB"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It strengthens the basic principles of previous laws. </a:t>
            </a:r>
            <a:r>
              <a:rPr lang="en-GB" sz="1800" dirty="0" smtClean="0">
                <a:latin typeface="Times New Roman" panose="02020603050405020304" pitchFamily="18" charset="0"/>
                <a:cs typeface="Times New Roman" panose="02020603050405020304" pitchFamily="18" charset="0"/>
              </a:rPr>
              <a:t>it </a:t>
            </a:r>
            <a:r>
              <a:rPr lang="en-GB" sz="1800" dirty="0">
                <a:latin typeface="Times New Roman" panose="02020603050405020304" pitchFamily="18" charset="0"/>
                <a:cs typeface="Times New Roman" panose="02020603050405020304" pitchFamily="18" charset="0"/>
              </a:rPr>
              <a:t>brings more clarity to existing provisions by using more precise verbiage.</a:t>
            </a:r>
          </a:p>
          <a:p>
            <a:endParaRPr lang="en-GB"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It improves harmonization of procedures and standards</a:t>
            </a:r>
            <a:r>
              <a:rPr lang="en-GB" sz="1800" dirty="0">
                <a:latin typeface="Times New Roman" panose="02020603050405020304" pitchFamily="18" charset="0"/>
                <a:cs typeface="Times New Roman" panose="02020603050405020304" pitchFamily="18" charset="0"/>
              </a:rPr>
              <a:t>. </a:t>
            </a:r>
            <a:r>
              <a:rPr lang="en-GB" sz="1800" dirty="0" smtClean="0">
                <a:latin typeface="Times New Roman" panose="02020603050405020304" pitchFamily="18" charset="0"/>
                <a:cs typeface="Times New Roman" panose="02020603050405020304" pitchFamily="18" charset="0"/>
              </a:rPr>
              <a:t>E.g. </a:t>
            </a:r>
            <a:r>
              <a:rPr lang="en-GB" sz="1800" dirty="0">
                <a:latin typeface="Times New Roman" panose="02020603050405020304" pitchFamily="18" charset="0"/>
                <a:cs typeface="Times New Roman" panose="02020603050405020304" pitchFamily="18" charset="0"/>
              </a:rPr>
              <a:t>the creation of a single </a:t>
            </a:r>
            <a:r>
              <a:rPr lang="en-GB" sz="1800" b="1" dirty="0" smtClean="0">
                <a:latin typeface="Times New Roman" panose="02020603050405020304" pitchFamily="18" charset="0"/>
                <a:cs typeface="Times New Roman" panose="02020603050405020304" pitchFamily="18" charset="0"/>
              </a:rPr>
              <a:t>I</a:t>
            </a:r>
            <a:r>
              <a:rPr lang="en-GB" sz="1800" dirty="0" smtClean="0">
                <a:latin typeface="Times New Roman" panose="02020603050405020304" pitchFamily="18" charset="0"/>
                <a:cs typeface="Times New Roman" panose="02020603050405020304" pitchFamily="18" charset="0"/>
              </a:rPr>
              <a:t>nformation </a:t>
            </a:r>
            <a:r>
              <a:rPr lang="en-GB" sz="1800" b="1" dirty="0" smtClean="0">
                <a:latin typeface="Times New Roman" panose="02020603050405020304" pitchFamily="18" charset="0"/>
                <a:cs typeface="Times New Roman" panose="02020603050405020304" pitchFamily="18" charset="0"/>
              </a:rPr>
              <a:t>M</a:t>
            </a:r>
            <a:r>
              <a:rPr lang="en-GB" sz="1800" dirty="0" smtClean="0">
                <a:latin typeface="Times New Roman" panose="02020603050405020304" pitchFamily="18" charset="0"/>
                <a:cs typeface="Times New Roman" panose="02020603050405020304" pitchFamily="18" charset="0"/>
              </a:rPr>
              <a:t>anagement </a:t>
            </a:r>
            <a:r>
              <a:rPr lang="en-GB" sz="1800" b="1" dirty="0" smtClean="0">
                <a:latin typeface="Times New Roman" panose="02020603050405020304" pitchFamily="18" charset="0"/>
                <a:cs typeface="Times New Roman" panose="02020603050405020304" pitchFamily="18" charset="0"/>
              </a:rPr>
              <a:t>S</a:t>
            </a:r>
            <a:r>
              <a:rPr lang="en-GB" sz="1800" dirty="0" smtClean="0">
                <a:latin typeface="Times New Roman" panose="02020603050405020304" pitchFamily="18" charset="0"/>
                <a:cs typeface="Times New Roman" panose="02020603050405020304" pitchFamily="18" charset="0"/>
              </a:rPr>
              <a:t>ystem </a:t>
            </a:r>
            <a:r>
              <a:rPr lang="en-GB" sz="1800" dirty="0">
                <a:latin typeface="Times New Roman" panose="02020603050405020304" pitchFamily="18" charset="0"/>
                <a:cs typeface="Times New Roman" panose="02020603050405020304" pitchFamily="18" charset="0"/>
              </a:rPr>
              <a:t>for </a:t>
            </a:r>
            <a:r>
              <a:rPr lang="en-GB" sz="1800" b="1" dirty="0" smtClean="0">
                <a:latin typeface="Times New Roman" panose="02020603050405020304" pitchFamily="18" charset="0"/>
                <a:cs typeface="Times New Roman" panose="02020603050405020304" pitchFamily="18" charset="0"/>
              </a:rPr>
              <a:t>O</a:t>
            </a:r>
            <a:r>
              <a:rPr lang="en-GB" sz="1800" dirty="0" smtClean="0">
                <a:latin typeface="Times New Roman" panose="02020603050405020304" pitchFamily="18" charset="0"/>
                <a:cs typeface="Times New Roman" panose="02020603050405020304" pitchFamily="18" charset="0"/>
              </a:rPr>
              <a:t>fficial </a:t>
            </a:r>
            <a:r>
              <a:rPr lang="en-GB" sz="1800" b="1" dirty="0" smtClean="0">
                <a:latin typeface="Times New Roman" panose="02020603050405020304" pitchFamily="18" charset="0"/>
                <a:cs typeface="Times New Roman" panose="02020603050405020304" pitchFamily="18" charset="0"/>
              </a:rPr>
              <a:t>C</a:t>
            </a:r>
            <a:r>
              <a:rPr lang="en-GB" sz="1800" dirty="0" smtClean="0">
                <a:latin typeface="Times New Roman" panose="02020603050405020304" pitchFamily="18" charset="0"/>
                <a:cs typeface="Times New Roman" panose="02020603050405020304" pitchFamily="18" charset="0"/>
              </a:rPr>
              <a:t>ontrols </a:t>
            </a:r>
            <a:r>
              <a:rPr lang="en-GB" sz="1800" dirty="0">
                <a:latin typeface="Times New Roman" panose="02020603050405020304" pitchFamily="18" charset="0"/>
                <a:cs typeface="Times New Roman" panose="02020603050405020304" pitchFamily="18" charset="0"/>
              </a:rPr>
              <a:t>(</a:t>
            </a:r>
            <a:r>
              <a:rPr lang="en-GB" sz="1800" b="1" dirty="0">
                <a:solidFill>
                  <a:schemeClr val="accent2"/>
                </a:solidFill>
                <a:latin typeface="Times New Roman" panose="02020603050405020304" pitchFamily="18" charset="0"/>
                <a:cs typeface="Times New Roman" panose="02020603050405020304" pitchFamily="18" charset="0"/>
              </a:rPr>
              <a:t>IMSOC</a:t>
            </a:r>
            <a:r>
              <a:rPr lang="en-GB" sz="1800" dirty="0">
                <a:latin typeface="Times New Roman" panose="02020603050405020304" pitchFamily="18" charset="0"/>
                <a:cs typeface="Times New Roman" panose="02020603050405020304" pitchFamily="18" charset="0"/>
              </a:rPr>
              <a:t>), which integrates existing systems (like </a:t>
            </a:r>
            <a:r>
              <a:rPr lang="en-GB" sz="1800" b="1" dirty="0">
                <a:latin typeface="Times New Roman" panose="02020603050405020304" pitchFamily="18" charset="0"/>
                <a:cs typeface="Times New Roman" panose="02020603050405020304" pitchFamily="18" charset="0"/>
              </a:rPr>
              <a:t>RASFF</a:t>
            </a:r>
            <a:r>
              <a:rPr lang="en-GB" sz="1800" dirty="0">
                <a:latin typeface="Times New Roman" panose="02020603050405020304" pitchFamily="18" charset="0"/>
                <a:cs typeface="Times New Roman" panose="02020603050405020304" pitchFamily="18" charset="0"/>
              </a:rPr>
              <a:t> and </a:t>
            </a:r>
            <a:r>
              <a:rPr lang="en-GB" sz="1800" b="1" dirty="0">
                <a:latin typeface="Times New Roman" panose="02020603050405020304" pitchFamily="18" charset="0"/>
                <a:cs typeface="Times New Roman" panose="02020603050405020304" pitchFamily="18" charset="0"/>
              </a:rPr>
              <a:t>Traces</a:t>
            </a:r>
            <a:r>
              <a:rPr lang="en-GB" sz="1800" dirty="0">
                <a:latin typeface="Times New Roman" panose="02020603050405020304" pitchFamily="18" charset="0"/>
                <a:cs typeface="Times New Roman" panose="02020603050405020304" pitchFamily="18" charset="0"/>
              </a:rPr>
              <a:t>) and facilitates the exchange of information between Member States.</a:t>
            </a:r>
          </a:p>
          <a:p>
            <a:pPr>
              <a:buFont typeface="Arial" panose="020B0604020202020204" pitchFamily="34" charset="0"/>
              <a:buChar char="•"/>
            </a:pPr>
            <a:endParaRPr lang="en-GB" sz="1800" dirty="0">
              <a:latin typeface="Times New Roman" panose="02020603050405020304" pitchFamily="18" charset="0"/>
              <a:cs typeface="Times New Roman" panose="02020603050405020304" pitchFamily="18" charset="0"/>
            </a:endParaRPr>
          </a:p>
          <a:p>
            <a:pPr>
              <a:buFont typeface="Arial" panose="020B0604020202020204" pitchFamily="34" charset="0"/>
              <a:buChar char="•"/>
            </a:pPr>
            <a:r>
              <a:rPr lang="en-GB" sz="1800" b="1" dirty="0">
                <a:latin typeface="Times New Roman" panose="02020603050405020304" pitchFamily="18" charset="0"/>
                <a:cs typeface="Times New Roman" panose="02020603050405020304" pitchFamily="18" charset="0"/>
              </a:rPr>
              <a:t>It creates the legal basis for future, more radical changes</a:t>
            </a:r>
            <a:r>
              <a:rPr lang="en-GB" sz="1800" b="1" dirty="0" smtClean="0">
                <a:latin typeface="Times New Roman" panose="02020603050405020304" pitchFamily="18" charset="0"/>
                <a:cs typeface="Times New Roman" panose="02020603050405020304" pitchFamily="18" charset="0"/>
              </a:rPr>
              <a:t>.</a:t>
            </a:r>
            <a:endParaRPr lang="en-GB" sz="1800" b="0" i="0"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5080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850" y="188913"/>
            <a:ext cx="8424863" cy="584200"/>
          </a:xfrm>
          <a:prstGeom prst="rect">
            <a:avLst/>
          </a:prstGeom>
          <a:noFill/>
        </p:spPr>
        <p:txBody>
          <a:bodyPr>
            <a:spAutoFit/>
          </a:bodyPr>
          <a:lstStyle/>
          <a:p>
            <a:pPr algn="ctr">
              <a:defRPr/>
            </a:pPr>
            <a:r>
              <a:rPr lang="it-IT" sz="3200" b="1" dirty="0" smtClean="0">
                <a:solidFill>
                  <a:schemeClr val="accent2">
                    <a:lumMod val="75000"/>
                  </a:schemeClr>
                </a:solidFill>
                <a:latin typeface="Comic Sans MS" pitchFamily="66" charset="0"/>
                <a:ea typeface="ＭＳ Ｐゴシック" charset="0"/>
              </a:rPr>
              <a:t>STRATEGY</a:t>
            </a:r>
            <a:endParaRPr lang="it-IT" sz="3200" b="1" dirty="0">
              <a:solidFill>
                <a:schemeClr val="accent2">
                  <a:lumMod val="75000"/>
                </a:schemeClr>
              </a:solidFill>
              <a:latin typeface="Comic Sans MS" pitchFamily="66" charset="0"/>
              <a:ea typeface="ＭＳ Ｐゴシック" charset="0"/>
            </a:endParaRPr>
          </a:p>
        </p:txBody>
      </p:sp>
      <p:pic>
        <p:nvPicPr>
          <p:cNvPr id="5734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44450"/>
            <a:ext cx="101123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ttangolo 7"/>
          <p:cNvSpPr>
            <a:spLocks noChangeArrowheads="1"/>
          </p:cNvSpPr>
          <p:nvPr/>
        </p:nvSpPr>
        <p:spPr bwMode="auto">
          <a:xfrm>
            <a:off x="323850" y="781239"/>
            <a:ext cx="8280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531813"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lnSpc>
                <a:spcPct val="150000"/>
              </a:lnSpc>
              <a:spcAft>
                <a:spcPts val="1200"/>
              </a:spcAft>
            </a:pPr>
            <a:r>
              <a:rPr lang="it-IT" altLang="en-US" sz="2400" b="1" dirty="0" smtClean="0">
                <a:solidFill>
                  <a:srgbClr val="F50B32"/>
                </a:solidFill>
                <a:latin typeface="Comic Sans MS" panose="030F0702030302020204" pitchFamily="66" charset="0"/>
              </a:rPr>
              <a:t>Reg </a:t>
            </a:r>
            <a:r>
              <a:rPr lang="it-IT" altLang="en-US" sz="2400" b="1" dirty="0">
                <a:solidFill>
                  <a:srgbClr val="F50B32"/>
                </a:solidFill>
                <a:latin typeface="Comic Sans MS" panose="030F0702030302020204" pitchFamily="66" charset="0"/>
              </a:rPr>
              <a:t>178/2002/CE</a:t>
            </a:r>
            <a:r>
              <a:rPr lang="it-IT" altLang="en-US" sz="2400" dirty="0">
                <a:solidFill>
                  <a:schemeClr val="tx1"/>
                </a:solidFill>
                <a:latin typeface="Comic Sans MS" panose="030F0702030302020204" pitchFamily="66" charset="0"/>
              </a:rPr>
              <a:t> </a:t>
            </a:r>
            <a:r>
              <a:rPr lang="it-IT" altLang="en-US" sz="1800" dirty="0" smtClean="0">
                <a:solidFill>
                  <a:schemeClr val="tx1"/>
                </a:solidFill>
                <a:latin typeface="Comic Sans MS" panose="030F0702030302020204" pitchFamily="66" charset="0"/>
              </a:rPr>
              <a:t>(«</a:t>
            </a:r>
            <a:r>
              <a:rPr lang="it-IT" altLang="en-US" sz="1800" i="1" dirty="0" smtClean="0">
                <a:solidFill>
                  <a:schemeClr val="tx1"/>
                </a:solidFill>
                <a:latin typeface="Comic Sans MS" panose="030F0702030302020204" pitchFamily="66" charset="0"/>
              </a:rPr>
              <a:t>General </a:t>
            </a:r>
            <a:r>
              <a:rPr lang="it-IT" altLang="en-US" sz="1800" i="1" dirty="0">
                <a:solidFill>
                  <a:schemeClr val="tx1"/>
                </a:solidFill>
                <a:latin typeface="Comic Sans MS" panose="030F0702030302020204" pitchFamily="66" charset="0"/>
              </a:rPr>
              <a:t>Food </a:t>
            </a:r>
            <a:r>
              <a:rPr lang="it-IT" altLang="en-US" sz="1800" i="1" dirty="0" smtClean="0">
                <a:solidFill>
                  <a:schemeClr val="tx1"/>
                </a:solidFill>
                <a:latin typeface="Comic Sans MS" panose="030F0702030302020204" pitchFamily="66" charset="0"/>
              </a:rPr>
              <a:t>Law», GFL</a:t>
            </a:r>
            <a:r>
              <a:rPr lang="it-IT" altLang="en-US" sz="1800" dirty="0" smtClean="0">
                <a:solidFill>
                  <a:schemeClr val="tx1"/>
                </a:solidFill>
                <a:latin typeface="Comic Sans MS" panose="030F0702030302020204" pitchFamily="66" charset="0"/>
              </a:rPr>
              <a:t>) </a:t>
            </a:r>
            <a:endParaRPr lang="it-IT" altLang="en-US" sz="1800" dirty="0">
              <a:solidFill>
                <a:schemeClr val="tx1"/>
              </a:solidFill>
              <a:latin typeface="Comic Sans MS" panose="030F0702030302020204" pitchFamily="66" charset="0"/>
            </a:endParaRPr>
          </a:p>
          <a:p>
            <a:pPr eaLnBrk="1" hangingPunct="1">
              <a:spcAft>
                <a:spcPts val="1200"/>
              </a:spcAft>
              <a:buFont typeface="Wingdings" panose="05000000000000000000" pitchFamily="2" charset="2"/>
              <a:buChar char="ü"/>
            </a:pPr>
            <a:r>
              <a:rPr lang="it-IT" altLang="it-IT" dirty="0" smtClean="0">
                <a:solidFill>
                  <a:schemeClr val="tx1"/>
                </a:solidFill>
                <a:latin typeface="Comic Sans MS" panose="030F0702030302020204" pitchFamily="66" charset="0"/>
              </a:rPr>
              <a:t>Established the European Food Safety Authority (</a:t>
            </a:r>
            <a:r>
              <a:rPr lang="it-IT" altLang="it-IT" b="1" dirty="0" smtClean="0">
                <a:solidFill>
                  <a:schemeClr val="accent2"/>
                </a:solidFill>
                <a:latin typeface="Comic Sans MS" panose="030F0702030302020204" pitchFamily="66" charset="0"/>
              </a:rPr>
              <a:t>EFSA</a:t>
            </a:r>
            <a:r>
              <a:rPr lang="it-IT" altLang="it-IT" dirty="0" smtClean="0">
                <a:solidFill>
                  <a:schemeClr val="tx1"/>
                </a:solidFill>
                <a:latin typeface="Comic Sans MS" panose="030F0702030302020204" pitchFamily="66" charset="0"/>
              </a:rPr>
              <a:t>)</a:t>
            </a:r>
          </a:p>
        </p:txBody>
      </p:sp>
      <p:pic>
        <p:nvPicPr>
          <p:cNvPr id="5" name="Picture 4"/>
          <p:cNvPicPr>
            <a:picLocks noChangeAspect="1"/>
          </p:cNvPicPr>
          <p:nvPr/>
        </p:nvPicPr>
        <p:blipFill>
          <a:blip r:embed="rId4"/>
          <a:stretch>
            <a:fillRect/>
          </a:stretch>
        </p:blipFill>
        <p:spPr>
          <a:xfrm>
            <a:off x="395537" y="2132856"/>
            <a:ext cx="4392488" cy="2328019"/>
          </a:xfrm>
          <a:prstGeom prst="rect">
            <a:avLst/>
          </a:prstGeom>
          <a:ln>
            <a:solidFill>
              <a:schemeClr val="tx1"/>
            </a:solidFill>
          </a:ln>
        </p:spPr>
      </p:pic>
      <p:pic>
        <p:nvPicPr>
          <p:cNvPr id="6" name="Picture 5"/>
          <p:cNvPicPr>
            <a:picLocks noChangeAspect="1"/>
          </p:cNvPicPr>
          <p:nvPr/>
        </p:nvPicPr>
        <p:blipFill>
          <a:blip r:embed="rId5"/>
          <a:stretch>
            <a:fillRect/>
          </a:stretch>
        </p:blipFill>
        <p:spPr>
          <a:xfrm>
            <a:off x="5147617" y="3573016"/>
            <a:ext cx="3456633" cy="2811447"/>
          </a:xfrm>
          <a:prstGeom prst="rect">
            <a:avLst/>
          </a:prstGeom>
          <a:ln>
            <a:solidFill>
              <a:schemeClr val="tx1"/>
            </a:solidFill>
          </a:ln>
        </p:spPr>
      </p:pic>
    </p:spTree>
    <p:extLst>
      <p:ext uri="{BB962C8B-B14F-4D97-AF65-F5344CB8AC3E}">
        <p14:creationId xmlns:p14="http://schemas.microsoft.com/office/powerpoint/2010/main" val="1376873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23850" y="188913"/>
            <a:ext cx="8424863" cy="584200"/>
          </a:xfrm>
          <a:prstGeom prst="rect">
            <a:avLst/>
          </a:prstGeom>
          <a:noFill/>
        </p:spPr>
        <p:txBody>
          <a:bodyPr>
            <a:spAutoFit/>
          </a:bodyPr>
          <a:lstStyle/>
          <a:p>
            <a:pPr algn="ctr">
              <a:defRPr/>
            </a:pPr>
            <a:r>
              <a:rPr lang="it-IT" sz="3200" b="1" dirty="0" smtClean="0">
                <a:solidFill>
                  <a:schemeClr val="accent2">
                    <a:lumMod val="75000"/>
                  </a:schemeClr>
                </a:solidFill>
                <a:latin typeface="Comic Sans MS" pitchFamily="66" charset="0"/>
                <a:ea typeface="ＭＳ Ｐゴシック" charset="0"/>
              </a:rPr>
              <a:t>STRATEGY</a:t>
            </a:r>
            <a:endParaRPr lang="it-IT" sz="3200" b="1" dirty="0">
              <a:solidFill>
                <a:schemeClr val="accent2">
                  <a:lumMod val="75000"/>
                </a:schemeClr>
              </a:solidFill>
              <a:latin typeface="Comic Sans MS" pitchFamily="66" charset="0"/>
              <a:ea typeface="ＭＳ Ｐゴシック" charset="0"/>
            </a:endParaRPr>
          </a:p>
        </p:txBody>
      </p:sp>
      <p:pic>
        <p:nvPicPr>
          <p:cNvPr id="57347" name="Immagin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97838" y="44450"/>
            <a:ext cx="1011237" cy="1011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1"/>
          <p:cNvSpPr txBox="1">
            <a:spLocks noChangeArrowheads="1"/>
          </p:cNvSpPr>
          <p:nvPr/>
        </p:nvSpPr>
        <p:spPr bwMode="auto">
          <a:xfrm>
            <a:off x="614880" y="855633"/>
            <a:ext cx="7914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2400" b="1" dirty="0" smtClean="0">
                <a:solidFill>
                  <a:srgbClr val="FF0000"/>
                </a:solidFill>
                <a:latin typeface="Comic Sans MS" panose="030F0702030302020204" pitchFamily="66" charset="0"/>
              </a:rPr>
              <a:t>«</a:t>
            </a:r>
            <a:r>
              <a:rPr lang="en-US" sz="24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Official Controls Regulation</a:t>
            </a:r>
            <a:r>
              <a:rPr lang="it-IT" altLang="en-US" sz="2400" b="1" dirty="0" smtClean="0">
                <a:solidFill>
                  <a:srgbClr val="FF0000"/>
                </a:solidFill>
                <a:latin typeface="Comic Sans MS" panose="030F0702030302020204" pitchFamily="66" charset="0"/>
              </a:rPr>
              <a:t>» in 2017</a:t>
            </a:r>
            <a:endParaRPr lang="it-IT" altLang="en-US" sz="2400" b="1" dirty="0">
              <a:solidFill>
                <a:srgbClr val="FF0000"/>
              </a:solidFill>
              <a:latin typeface="Comic Sans MS" panose="030F0702030302020204" pitchFamily="66" charset="0"/>
            </a:endParaRPr>
          </a:p>
        </p:txBody>
      </p:sp>
      <p:sp>
        <p:nvSpPr>
          <p:cNvPr id="11" name="Rectangle 10"/>
          <p:cNvSpPr/>
          <p:nvPr/>
        </p:nvSpPr>
        <p:spPr>
          <a:xfrm>
            <a:off x="294947" y="1988840"/>
            <a:ext cx="8784976" cy="923330"/>
          </a:xfrm>
          <a:prstGeom prst="rect">
            <a:avLst/>
          </a:prstGeom>
        </p:spPr>
        <p:txBody>
          <a:bodyPr wrap="square">
            <a:spAutoFit/>
          </a:bodyPr>
          <a:lstStyle/>
          <a:p>
            <a:pPr algn="ctr"/>
            <a:r>
              <a:rPr lang="en-GB" sz="1800" dirty="0" smtClean="0">
                <a:latin typeface="Times New Roman" panose="02020603050405020304" pitchFamily="18" charset="0"/>
                <a:cs typeface="Times New Roman" panose="02020603050405020304" pitchFamily="18" charset="0"/>
              </a:rPr>
              <a:t>creation </a:t>
            </a:r>
            <a:r>
              <a:rPr lang="en-GB" sz="1800" dirty="0">
                <a:latin typeface="Times New Roman" panose="02020603050405020304" pitchFamily="18" charset="0"/>
                <a:cs typeface="Times New Roman" panose="02020603050405020304" pitchFamily="18" charset="0"/>
              </a:rPr>
              <a:t>of a single </a:t>
            </a:r>
            <a:r>
              <a:rPr lang="en-GB" sz="1800" b="1" dirty="0" smtClean="0">
                <a:latin typeface="Times New Roman" panose="02020603050405020304" pitchFamily="18" charset="0"/>
                <a:cs typeface="Times New Roman" panose="02020603050405020304" pitchFamily="18" charset="0"/>
              </a:rPr>
              <a:t>I</a:t>
            </a:r>
            <a:r>
              <a:rPr lang="en-GB" sz="1800" dirty="0" smtClean="0">
                <a:latin typeface="Times New Roman" panose="02020603050405020304" pitchFamily="18" charset="0"/>
                <a:cs typeface="Times New Roman" panose="02020603050405020304" pitchFamily="18" charset="0"/>
              </a:rPr>
              <a:t>nformation </a:t>
            </a:r>
            <a:r>
              <a:rPr lang="en-GB" sz="1800" b="1" dirty="0" smtClean="0">
                <a:latin typeface="Times New Roman" panose="02020603050405020304" pitchFamily="18" charset="0"/>
                <a:cs typeface="Times New Roman" panose="02020603050405020304" pitchFamily="18" charset="0"/>
              </a:rPr>
              <a:t>M</a:t>
            </a:r>
            <a:r>
              <a:rPr lang="en-GB" sz="1800" dirty="0" smtClean="0">
                <a:latin typeface="Times New Roman" panose="02020603050405020304" pitchFamily="18" charset="0"/>
                <a:cs typeface="Times New Roman" panose="02020603050405020304" pitchFamily="18" charset="0"/>
              </a:rPr>
              <a:t>anagement </a:t>
            </a:r>
            <a:r>
              <a:rPr lang="en-GB" sz="1800" b="1" dirty="0" smtClean="0">
                <a:latin typeface="Times New Roman" panose="02020603050405020304" pitchFamily="18" charset="0"/>
                <a:cs typeface="Times New Roman" panose="02020603050405020304" pitchFamily="18" charset="0"/>
              </a:rPr>
              <a:t>S</a:t>
            </a:r>
            <a:r>
              <a:rPr lang="en-GB" sz="1800" dirty="0" smtClean="0">
                <a:latin typeface="Times New Roman" panose="02020603050405020304" pitchFamily="18" charset="0"/>
                <a:cs typeface="Times New Roman" panose="02020603050405020304" pitchFamily="18" charset="0"/>
              </a:rPr>
              <a:t>ystem </a:t>
            </a:r>
            <a:r>
              <a:rPr lang="en-GB" sz="1800" dirty="0">
                <a:latin typeface="Times New Roman" panose="02020603050405020304" pitchFamily="18" charset="0"/>
                <a:cs typeface="Times New Roman" panose="02020603050405020304" pitchFamily="18" charset="0"/>
              </a:rPr>
              <a:t>for </a:t>
            </a:r>
            <a:r>
              <a:rPr lang="en-GB" sz="1800" b="1" dirty="0" smtClean="0">
                <a:latin typeface="Times New Roman" panose="02020603050405020304" pitchFamily="18" charset="0"/>
                <a:cs typeface="Times New Roman" panose="02020603050405020304" pitchFamily="18" charset="0"/>
              </a:rPr>
              <a:t>O</a:t>
            </a:r>
            <a:r>
              <a:rPr lang="en-GB" sz="1800" dirty="0" smtClean="0">
                <a:latin typeface="Times New Roman" panose="02020603050405020304" pitchFamily="18" charset="0"/>
                <a:cs typeface="Times New Roman" panose="02020603050405020304" pitchFamily="18" charset="0"/>
              </a:rPr>
              <a:t>fficial </a:t>
            </a:r>
            <a:r>
              <a:rPr lang="en-GB" sz="1800" b="1" dirty="0" smtClean="0">
                <a:latin typeface="Times New Roman" panose="02020603050405020304" pitchFamily="18" charset="0"/>
                <a:cs typeface="Times New Roman" panose="02020603050405020304" pitchFamily="18" charset="0"/>
              </a:rPr>
              <a:t>C</a:t>
            </a:r>
            <a:r>
              <a:rPr lang="en-GB" sz="1800" dirty="0" smtClean="0">
                <a:latin typeface="Times New Roman" panose="02020603050405020304" pitchFamily="18" charset="0"/>
                <a:cs typeface="Times New Roman" panose="02020603050405020304" pitchFamily="18" charset="0"/>
              </a:rPr>
              <a:t>ontrols </a:t>
            </a:r>
            <a:r>
              <a:rPr lang="en-GB" sz="1800" dirty="0">
                <a:latin typeface="Times New Roman" panose="02020603050405020304" pitchFamily="18" charset="0"/>
                <a:cs typeface="Times New Roman" panose="02020603050405020304" pitchFamily="18" charset="0"/>
              </a:rPr>
              <a:t>(</a:t>
            </a:r>
            <a:r>
              <a:rPr lang="en-GB" sz="1800" b="1" dirty="0">
                <a:solidFill>
                  <a:schemeClr val="accent2"/>
                </a:solidFill>
                <a:latin typeface="Times New Roman" panose="02020603050405020304" pitchFamily="18" charset="0"/>
                <a:cs typeface="Times New Roman" panose="02020603050405020304" pitchFamily="18" charset="0"/>
              </a:rPr>
              <a:t>IMSOC</a:t>
            </a:r>
            <a:r>
              <a:rPr lang="en-GB" sz="1800" dirty="0">
                <a:latin typeface="Times New Roman" panose="02020603050405020304" pitchFamily="18" charset="0"/>
                <a:cs typeface="Times New Roman" panose="02020603050405020304" pitchFamily="18" charset="0"/>
              </a:rPr>
              <a:t>), </a:t>
            </a:r>
            <a:endParaRPr lang="en-GB" sz="1800" dirty="0" smtClean="0">
              <a:latin typeface="Times New Roman" panose="02020603050405020304" pitchFamily="18" charset="0"/>
              <a:cs typeface="Times New Roman" panose="02020603050405020304" pitchFamily="18" charset="0"/>
            </a:endParaRPr>
          </a:p>
          <a:p>
            <a:pPr algn="ctr"/>
            <a:r>
              <a:rPr lang="en-GB" sz="1800" dirty="0" smtClean="0">
                <a:latin typeface="Times New Roman" panose="02020603050405020304" pitchFamily="18" charset="0"/>
                <a:cs typeface="Times New Roman" panose="02020603050405020304" pitchFamily="18" charset="0"/>
              </a:rPr>
              <a:t>which </a:t>
            </a:r>
            <a:r>
              <a:rPr lang="en-GB" sz="1800" dirty="0">
                <a:latin typeface="Times New Roman" panose="02020603050405020304" pitchFamily="18" charset="0"/>
                <a:cs typeface="Times New Roman" panose="02020603050405020304" pitchFamily="18" charset="0"/>
              </a:rPr>
              <a:t>integrates existing systems (like </a:t>
            </a:r>
            <a:r>
              <a:rPr lang="en-GB" sz="1800" b="1" dirty="0">
                <a:latin typeface="Times New Roman" panose="02020603050405020304" pitchFamily="18" charset="0"/>
                <a:cs typeface="Times New Roman" panose="02020603050405020304" pitchFamily="18" charset="0"/>
              </a:rPr>
              <a:t>RASFF</a:t>
            </a:r>
            <a:r>
              <a:rPr lang="en-GB" sz="1800" dirty="0">
                <a:latin typeface="Times New Roman" panose="02020603050405020304" pitchFamily="18" charset="0"/>
                <a:cs typeface="Times New Roman" panose="02020603050405020304" pitchFamily="18" charset="0"/>
              </a:rPr>
              <a:t> and </a:t>
            </a:r>
            <a:r>
              <a:rPr lang="en-GB" sz="1800" b="1" dirty="0">
                <a:latin typeface="Times New Roman" panose="02020603050405020304" pitchFamily="18" charset="0"/>
                <a:cs typeface="Times New Roman" panose="02020603050405020304" pitchFamily="18" charset="0"/>
              </a:rPr>
              <a:t>Traces</a:t>
            </a:r>
            <a:r>
              <a:rPr lang="en-GB" sz="1800" dirty="0">
                <a:latin typeface="Times New Roman" panose="02020603050405020304" pitchFamily="18" charset="0"/>
                <a:cs typeface="Times New Roman" panose="02020603050405020304" pitchFamily="18" charset="0"/>
              </a:rPr>
              <a:t>) and facilitates the exchange of information between Member States</a:t>
            </a:r>
            <a:r>
              <a:rPr lang="en-GB" sz="1800" dirty="0" smtClean="0">
                <a:latin typeface="Times New Roman" panose="02020603050405020304" pitchFamily="18" charset="0"/>
                <a:cs typeface="Times New Roman" panose="02020603050405020304" pitchFamily="18" charset="0"/>
              </a:rPr>
              <a:t>.</a:t>
            </a:r>
            <a:endParaRPr lang="en-GB" sz="1800" dirty="0">
              <a:latin typeface="Times New Roman" panose="02020603050405020304" pitchFamily="18" charset="0"/>
              <a:cs typeface="Times New Roman" panose="02020603050405020304" pitchFamily="18" charset="0"/>
            </a:endParaRPr>
          </a:p>
        </p:txBody>
      </p:sp>
      <p:sp>
        <p:nvSpPr>
          <p:cNvPr id="5" name="Down Arrow 4"/>
          <p:cNvSpPr/>
          <p:nvPr/>
        </p:nvSpPr>
        <p:spPr>
          <a:xfrm>
            <a:off x="4410124" y="1397300"/>
            <a:ext cx="323751" cy="455518"/>
          </a:xfrm>
          <a:prstGeom prst="downArrow">
            <a:avLst/>
          </a:prstGeom>
          <a:gradFill flip="none" rotWithShape="1">
            <a:gsLst>
              <a:gs pos="0">
                <a:srgbClr val="FF0000"/>
              </a:gs>
              <a:gs pos="50000">
                <a:srgbClr val="FFC000"/>
              </a:gs>
              <a:gs pos="100000">
                <a:srgbClr val="FFFFCC"/>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stretch>
            <a:fillRect/>
          </a:stretch>
        </p:blipFill>
        <p:spPr>
          <a:xfrm>
            <a:off x="485949" y="3068545"/>
            <a:ext cx="8262764" cy="3260307"/>
          </a:xfrm>
          <a:prstGeom prst="rect">
            <a:avLst/>
          </a:prstGeom>
        </p:spPr>
      </p:pic>
    </p:spTree>
    <p:extLst>
      <p:ext uri="{BB962C8B-B14F-4D97-AF65-F5344CB8AC3E}">
        <p14:creationId xmlns:p14="http://schemas.microsoft.com/office/powerpoint/2010/main" val="39257944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3561" y="0"/>
            <a:ext cx="720651" cy="72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1"/>
          <p:cNvSpPr txBox="1">
            <a:spLocks noChangeArrowheads="1"/>
          </p:cNvSpPr>
          <p:nvPr/>
        </p:nvSpPr>
        <p:spPr bwMode="auto">
          <a:xfrm>
            <a:off x="614880" y="45059"/>
            <a:ext cx="7914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en-GB" altLang="en-US" sz="2400" b="1" dirty="0" smtClean="0">
                <a:solidFill>
                  <a:srgbClr val="FF0000"/>
                </a:solidFill>
                <a:latin typeface="Comic Sans MS" panose="030F0702030302020204" pitchFamily="66" charset="0"/>
              </a:rPr>
              <a:t>IMSOC</a:t>
            </a:r>
            <a:endParaRPr lang="it-IT" altLang="en-US" sz="2400" b="1" dirty="0">
              <a:solidFill>
                <a:srgbClr val="FF0000"/>
              </a:solidFill>
              <a:latin typeface="Comic Sans MS" panose="030F0702030302020204" pitchFamily="66" charset="0"/>
            </a:endParaRPr>
          </a:p>
        </p:txBody>
      </p:sp>
      <p:pic>
        <p:nvPicPr>
          <p:cNvPr id="8" name="Picture 2" descr="RASFF notifications schem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880" y="1700808"/>
            <a:ext cx="3097538" cy="22488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7685" y="917316"/>
            <a:ext cx="3693236" cy="646331"/>
          </a:xfrm>
          <a:prstGeom prst="rect">
            <a:avLst/>
          </a:prstGeom>
          <a:noFill/>
        </p:spPr>
        <p:txBody>
          <a:bodyPr wrap="square" rtlCol="0">
            <a:spAutoFit/>
          </a:bodyPr>
          <a:lstStyle/>
          <a:p>
            <a:pPr algn="ctr"/>
            <a:r>
              <a:rPr lang="en-GB" sz="2000" b="1" dirty="0" smtClean="0">
                <a:solidFill>
                  <a:schemeClr val="accent2"/>
                </a:solidFill>
              </a:rPr>
              <a:t>RASFF </a:t>
            </a:r>
          </a:p>
          <a:p>
            <a:pPr algn="ctr"/>
            <a:r>
              <a:rPr lang="en-GB" sz="1600" b="1" dirty="0" smtClean="0">
                <a:solidFill>
                  <a:schemeClr val="accent2"/>
                </a:solidFill>
              </a:rPr>
              <a:t>(Rapid Alert System Food and Feed)</a:t>
            </a:r>
            <a:endParaRPr lang="en-GB" sz="1600" b="1" dirty="0">
              <a:solidFill>
                <a:schemeClr val="accent2"/>
              </a:solidFill>
            </a:endParaRPr>
          </a:p>
        </p:txBody>
      </p:sp>
      <p:pic>
        <p:nvPicPr>
          <p:cNvPr id="12" name="Picture 2" descr="The EU Food Fraud Network: a cooperative approach based on trus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0641" y="1536489"/>
            <a:ext cx="3451270" cy="1944216"/>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p:cNvSpPr/>
          <p:nvPr/>
        </p:nvSpPr>
        <p:spPr>
          <a:xfrm>
            <a:off x="4860032" y="1040427"/>
            <a:ext cx="4392488" cy="400110"/>
          </a:xfrm>
          <a:prstGeom prst="rect">
            <a:avLst/>
          </a:prstGeom>
        </p:spPr>
        <p:txBody>
          <a:bodyPr wrap="square">
            <a:spAutoFit/>
          </a:bodyPr>
          <a:lstStyle/>
          <a:p>
            <a:pPr marL="268288" indent="-268288" algn="ctr"/>
            <a:r>
              <a:rPr lang="en-US" sz="2000" b="1" dirty="0" smtClean="0">
                <a:solidFill>
                  <a:srgbClr val="FF0000"/>
                </a:solidFill>
                <a:latin typeface="Times New Roman" panose="02020603050405020304" pitchFamily="18" charset="0"/>
                <a:cs typeface="Times New Roman" panose="02020603050405020304" pitchFamily="18" charset="0"/>
              </a:rPr>
              <a:t>The European Food Fraud Network</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4" name="Picture 13"/>
          <p:cNvPicPr>
            <a:picLocks noChangeAspect="1"/>
          </p:cNvPicPr>
          <p:nvPr/>
        </p:nvPicPr>
        <p:blipFill>
          <a:blip r:embed="rId6"/>
          <a:stretch>
            <a:fillRect/>
          </a:stretch>
        </p:blipFill>
        <p:spPr>
          <a:xfrm>
            <a:off x="2756468" y="4086782"/>
            <a:ext cx="3631063" cy="2720999"/>
          </a:xfrm>
          <a:prstGeom prst="rect">
            <a:avLst/>
          </a:prstGeom>
        </p:spPr>
      </p:pic>
      <p:sp>
        <p:nvSpPr>
          <p:cNvPr id="3" name="Bent Arrow 2"/>
          <p:cNvSpPr/>
          <p:nvPr/>
        </p:nvSpPr>
        <p:spPr>
          <a:xfrm rot="10800000">
            <a:off x="6876256" y="4221088"/>
            <a:ext cx="648072" cy="576064"/>
          </a:xfrm>
          <a:prstGeom prst="bentArrow">
            <a:avLst/>
          </a:prstGeom>
          <a:gradFill flip="none" rotWithShape="1">
            <a:gsLst>
              <a:gs pos="0">
                <a:srgbClr val="FF0000"/>
              </a:gs>
              <a:gs pos="100000">
                <a:srgbClr val="FFFFCC"/>
              </a:gs>
              <a:gs pos="50000">
                <a:srgbClr val="FFC000"/>
              </a:gs>
              <a:gs pos="100000">
                <a:srgbClr val="FFFFCC"/>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 name="Bent Arrow 15"/>
          <p:cNvSpPr/>
          <p:nvPr/>
        </p:nvSpPr>
        <p:spPr>
          <a:xfrm rot="10800000" flipH="1">
            <a:off x="1777498" y="4221088"/>
            <a:ext cx="620452" cy="576064"/>
          </a:xfrm>
          <a:prstGeom prst="bentArrow">
            <a:avLst/>
          </a:prstGeom>
          <a:gradFill flip="none" rotWithShape="1">
            <a:gsLst>
              <a:gs pos="0">
                <a:srgbClr val="FF0000"/>
              </a:gs>
              <a:gs pos="100000">
                <a:srgbClr val="FFFFCC"/>
              </a:gs>
              <a:gs pos="50000">
                <a:srgbClr val="FFC000"/>
              </a:gs>
              <a:gs pos="100000">
                <a:srgbClr val="FFFFCC"/>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7516503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D068786-C64F-9747-86E9-D041DF156AF9}"/>
              </a:ext>
            </a:extLst>
          </p:cNvPr>
          <p:cNvSpPr txBox="1">
            <a:spLocks noChangeArrowheads="1"/>
          </p:cNvSpPr>
          <p:nvPr/>
        </p:nvSpPr>
        <p:spPr bwMode="auto">
          <a:xfrm>
            <a:off x="1007268" y="30455"/>
            <a:ext cx="712946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800" b="1" dirty="0" smtClean="0">
                <a:solidFill>
                  <a:srgbClr val="FF0000"/>
                </a:solidFill>
                <a:latin typeface="Comic Sans MS" panose="030F0702030302020204" pitchFamily="66" charset="0"/>
              </a:rPr>
              <a:t>FOOD SAFETY AND SECURITY</a:t>
            </a:r>
          </a:p>
          <a:p>
            <a:pPr algn="ctr">
              <a:spcBef>
                <a:spcPct val="50000"/>
              </a:spcBef>
            </a:pPr>
            <a:r>
              <a:rPr lang="it-IT" altLang="en-US" sz="1800" b="1" dirty="0" smtClean="0">
                <a:solidFill>
                  <a:srgbClr val="FF0000"/>
                </a:solidFill>
                <a:latin typeface="Comic Sans MS" panose="030F0702030302020204" pitchFamily="66" charset="0"/>
              </a:rPr>
              <a:t>Definitions</a:t>
            </a:r>
            <a:endParaRPr lang="it-IT" altLang="en-US" sz="1800" b="1" dirty="0">
              <a:solidFill>
                <a:srgbClr val="FF0000"/>
              </a:solidFill>
              <a:latin typeface="Comic Sans MS" panose="030F0702030302020204" pitchFamily="66" charset="0"/>
            </a:endParaRPr>
          </a:p>
        </p:txBody>
      </p:sp>
      <p:sp>
        <p:nvSpPr>
          <p:cNvPr id="3" name="Rectangle 2"/>
          <p:cNvSpPr/>
          <p:nvPr/>
        </p:nvSpPr>
        <p:spPr>
          <a:xfrm>
            <a:off x="323528" y="845479"/>
            <a:ext cx="8496944" cy="646331"/>
          </a:xfrm>
          <a:prstGeom prst="rect">
            <a:avLst/>
          </a:prstGeom>
        </p:spPr>
        <p:txBody>
          <a:bodyPr wrap="square">
            <a:spAutoFit/>
          </a:bodyPr>
          <a:lstStyle/>
          <a:p>
            <a:r>
              <a:rPr lang="en-GB" sz="1800" b="1" u="sng" dirty="0">
                <a:solidFill>
                  <a:srgbClr val="FF0000"/>
                </a:solidFill>
                <a:latin typeface="Times New Roman" panose="02020603050405020304" pitchFamily="18" charset="0"/>
                <a:cs typeface="Times New Roman" panose="02020603050405020304" pitchFamily="18" charset="0"/>
              </a:rPr>
              <a:t>Food security </a:t>
            </a:r>
            <a:r>
              <a:rPr lang="en-GB" sz="1800" dirty="0" smtClean="0">
                <a:latin typeface="Times New Roman" panose="02020603050405020304" pitchFamily="18" charset="0"/>
                <a:cs typeface="Times New Roman" panose="02020603050405020304" pitchFamily="18" charset="0"/>
              </a:rPr>
              <a:t>is achieved </a:t>
            </a:r>
            <a:r>
              <a:rPr lang="en-GB" sz="1800" dirty="0">
                <a:latin typeface="Times New Roman" panose="02020603050405020304" pitchFamily="18" charset="0"/>
                <a:cs typeface="Times New Roman" panose="02020603050405020304" pitchFamily="18" charset="0"/>
              </a:rPr>
              <a:t>when all people, at all times, </a:t>
            </a:r>
            <a:r>
              <a:rPr lang="en-GB" sz="1800" dirty="0" smtClean="0">
                <a:latin typeface="Times New Roman" panose="02020603050405020304" pitchFamily="18" charset="0"/>
                <a:cs typeface="Times New Roman" panose="02020603050405020304" pitchFamily="18" charset="0"/>
              </a:rPr>
              <a:t>have physical </a:t>
            </a:r>
            <a:r>
              <a:rPr lang="en-GB" sz="1800" dirty="0">
                <a:latin typeface="Times New Roman" panose="02020603050405020304" pitchFamily="18" charset="0"/>
                <a:cs typeface="Times New Roman" panose="02020603050405020304" pitchFamily="18" charset="0"/>
              </a:rPr>
              <a:t>and economic </a:t>
            </a:r>
            <a:r>
              <a:rPr lang="en-GB" sz="1800" b="1" u="sng" dirty="0">
                <a:latin typeface="Times New Roman" panose="02020603050405020304" pitchFamily="18" charset="0"/>
                <a:cs typeface="Times New Roman" panose="02020603050405020304" pitchFamily="18" charset="0"/>
              </a:rPr>
              <a:t>access</a:t>
            </a:r>
            <a:r>
              <a:rPr lang="en-GB" sz="1800" dirty="0">
                <a:latin typeface="Times New Roman" panose="02020603050405020304" pitchFamily="18" charset="0"/>
                <a:cs typeface="Times New Roman" panose="02020603050405020304" pitchFamily="18" charset="0"/>
              </a:rPr>
              <a:t> to food that </a:t>
            </a:r>
            <a:r>
              <a:rPr lang="en-GB" sz="1800" dirty="0" smtClean="0">
                <a:latin typeface="Times New Roman" panose="02020603050405020304" pitchFamily="18" charset="0"/>
                <a:cs typeface="Times New Roman" panose="02020603050405020304" pitchFamily="18" charset="0"/>
              </a:rPr>
              <a:t>meets their </a:t>
            </a:r>
            <a:r>
              <a:rPr lang="en-GB" sz="1800" b="1" u="sng" dirty="0">
                <a:latin typeface="Times New Roman" panose="02020603050405020304" pitchFamily="18" charset="0"/>
                <a:cs typeface="Times New Roman" panose="02020603050405020304" pitchFamily="18" charset="0"/>
              </a:rPr>
              <a:t>dietary needs </a:t>
            </a:r>
            <a:r>
              <a:rPr lang="en-GB" sz="1800" dirty="0">
                <a:latin typeface="Times New Roman" panose="02020603050405020304" pitchFamily="18" charset="0"/>
                <a:cs typeface="Times New Roman" panose="02020603050405020304" pitchFamily="18" charset="0"/>
              </a:rPr>
              <a:t>for an active and </a:t>
            </a:r>
            <a:r>
              <a:rPr lang="en-GB" sz="1800" b="1" u="sng" dirty="0" smtClean="0">
                <a:latin typeface="Times New Roman" panose="02020603050405020304" pitchFamily="18" charset="0"/>
                <a:cs typeface="Times New Roman" panose="02020603050405020304" pitchFamily="18" charset="0"/>
              </a:rPr>
              <a:t>healthy</a:t>
            </a:r>
            <a:r>
              <a:rPr lang="en-GB" sz="1800" dirty="0" smtClean="0">
                <a:latin typeface="Times New Roman" panose="02020603050405020304" pitchFamily="18" charset="0"/>
                <a:cs typeface="Times New Roman" panose="02020603050405020304" pitchFamily="18" charset="0"/>
              </a:rPr>
              <a:t> life. </a:t>
            </a:r>
            <a:endParaRPr lang="en-GB" sz="1800" dirty="0">
              <a:latin typeface="Times New Roman" panose="02020603050405020304" pitchFamily="18" charset="0"/>
              <a:cs typeface="Times New Roman" panose="02020603050405020304" pitchFamily="18" charset="0"/>
            </a:endParaRPr>
          </a:p>
        </p:txBody>
      </p:sp>
      <p:pic>
        <p:nvPicPr>
          <p:cNvPr id="1028" name="Picture 4" descr="Food security - Public Health N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8205" y="1700808"/>
            <a:ext cx="6027589" cy="48911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9129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7" name="Immagin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403561" y="0"/>
            <a:ext cx="720651" cy="720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asellaDiTesto 1"/>
          <p:cNvSpPr txBox="1">
            <a:spLocks noChangeArrowheads="1"/>
          </p:cNvSpPr>
          <p:nvPr/>
        </p:nvSpPr>
        <p:spPr bwMode="auto">
          <a:xfrm>
            <a:off x="614880" y="45059"/>
            <a:ext cx="79142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en-GB" altLang="en-US" sz="2400" b="1" dirty="0" smtClean="0">
                <a:solidFill>
                  <a:srgbClr val="FF0000"/>
                </a:solidFill>
                <a:latin typeface="Comic Sans MS" panose="030F0702030302020204" pitchFamily="66" charset="0"/>
              </a:rPr>
              <a:t>IMSOC</a:t>
            </a:r>
            <a:endParaRPr lang="it-IT" altLang="en-US" sz="2400" b="1" dirty="0">
              <a:solidFill>
                <a:srgbClr val="FF0000"/>
              </a:solidFill>
              <a:latin typeface="Comic Sans MS" panose="030F0702030302020204" pitchFamily="66" charset="0"/>
            </a:endParaRPr>
          </a:p>
        </p:txBody>
      </p:sp>
      <p:sp>
        <p:nvSpPr>
          <p:cNvPr id="2" name="TextBox 1"/>
          <p:cNvSpPr txBox="1"/>
          <p:nvPr/>
        </p:nvSpPr>
        <p:spPr>
          <a:xfrm>
            <a:off x="357685" y="917316"/>
            <a:ext cx="3693236" cy="646331"/>
          </a:xfrm>
          <a:prstGeom prst="rect">
            <a:avLst/>
          </a:prstGeom>
          <a:noFill/>
        </p:spPr>
        <p:txBody>
          <a:bodyPr wrap="square" rtlCol="0">
            <a:spAutoFit/>
          </a:bodyPr>
          <a:lstStyle/>
          <a:p>
            <a:pPr algn="ctr"/>
            <a:r>
              <a:rPr lang="en-GB" sz="2000" b="1" dirty="0" smtClean="0">
                <a:solidFill>
                  <a:schemeClr val="accent2"/>
                </a:solidFill>
              </a:rPr>
              <a:t>Traces </a:t>
            </a:r>
          </a:p>
          <a:p>
            <a:pPr algn="ctr"/>
            <a:endParaRPr lang="en-GB" sz="1600" b="1" dirty="0">
              <a:solidFill>
                <a:schemeClr val="accent2"/>
              </a:solidFill>
            </a:endParaRPr>
          </a:p>
        </p:txBody>
      </p:sp>
      <p:sp>
        <p:nvSpPr>
          <p:cNvPr id="13" name="Rectangle 12"/>
          <p:cNvSpPr/>
          <p:nvPr/>
        </p:nvSpPr>
        <p:spPr>
          <a:xfrm>
            <a:off x="4720371" y="1078617"/>
            <a:ext cx="4392488" cy="400110"/>
          </a:xfrm>
          <a:prstGeom prst="rect">
            <a:avLst/>
          </a:prstGeom>
        </p:spPr>
        <p:txBody>
          <a:bodyPr wrap="square">
            <a:spAutoFit/>
          </a:bodyPr>
          <a:lstStyle/>
          <a:p>
            <a:pPr marL="268288" indent="-268288" algn="ctr"/>
            <a:r>
              <a:rPr lang="en-US" sz="2000" b="1" dirty="0" err="1" smtClean="0">
                <a:solidFill>
                  <a:srgbClr val="FF0000"/>
                </a:solidFill>
                <a:latin typeface="Times New Roman" panose="02020603050405020304" pitchFamily="18" charset="0"/>
                <a:cs typeface="Times New Roman" panose="02020603050405020304" pitchFamily="18" charset="0"/>
              </a:rPr>
              <a:t>EuroPhyt</a:t>
            </a:r>
            <a:endParaRPr lang="en-US" sz="2000" b="1" dirty="0">
              <a:solidFill>
                <a:srgbClr val="FF0000"/>
              </a:solidFill>
              <a:latin typeface="Times New Roman" panose="02020603050405020304" pitchFamily="18" charset="0"/>
              <a:cs typeface="Times New Roman" panose="02020603050405020304" pitchFamily="18" charset="0"/>
            </a:endParaRPr>
          </a:p>
        </p:txBody>
      </p:sp>
      <p:pic>
        <p:nvPicPr>
          <p:cNvPr id="17" name="Picture 2" descr="EU Food Safety #UnitedAgainstCoronavirus on Twitter: &quot;#TRACES 2014 annual  report, infographic &amp; country sheets in five languages  https://t.co/DZo1Zfjy1B #foodsafety #EU… &quot;"/>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9714" b="21745"/>
          <a:stretch/>
        </p:blipFill>
        <p:spPr bwMode="auto">
          <a:xfrm>
            <a:off x="633129" y="1967020"/>
            <a:ext cx="3153784" cy="232462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p:cNvPicPr>
            <a:picLocks noChangeAspect="1"/>
          </p:cNvPicPr>
          <p:nvPr/>
        </p:nvPicPr>
        <p:blipFill rotWithShape="1">
          <a:blip r:embed="rId5"/>
          <a:srcRect t="29637" b="36000"/>
          <a:stretch/>
        </p:blipFill>
        <p:spPr>
          <a:xfrm>
            <a:off x="5148064" y="2636912"/>
            <a:ext cx="3514720" cy="648072"/>
          </a:xfrm>
          <a:prstGeom prst="rect">
            <a:avLst/>
          </a:prstGeom>
        </p:spPr>
      </p:pic>
    </p:spTree>
    <p:extLst>
      <p:ext uri="{BB962C8B-B14F-4D97-AF65-F5344CB8AC3E}">
        <p14:creationId xmlns:p14="http://schemas.microsoft.com/office/powerpoint/2010/main" val="2369096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88469" y="16214"/>
            <a:ext cx="6192688" cy="523220"/>
          </a:xfrm>
          <a:prstGeom prst="rect">
            <a:avLst/>
          </a:prstGeom>
        </p:spPr>
        <p:txBody>
          <a:bodyPr wrap="square">
            <a:spAutoFit/>
          </a:bodyPr>
          <a:lstStyle/>
          <a:p>
            <a:pPr marL="268288" indent="-268288" algn="ctr"/>
            <a:r>
              <a:rPr lang="en-US" sz="2800" b="1"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EU Food Safety overview</a:t>
            </a:r>
            <a:endParaRPr lang="en-US" sz="28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3602824" y="539434"/>
            <a:ext cx="1938351" cy="215444"/>
          </a:xfrm>
          <a:prstGeom prst="rect">
            <a:avLst/>
          </a:prstGeom>
        </p:spPr>
        <p:txBody>
          <a:bodyPr wrap="none">
            <a:spAutoFit/>
          </a:bodyPr>
          <a:lstStyle/>
          <a:p>
            <a:r>
              <a:rPr lang="en-GB" dirty="0">
                <a:hlinkClick r:id="rId3"/>
              </a:rPr>
              <a:t>https://ec.europa.eu/food/overview_en</a:t>
            </a:r>
            <a:endParaRPr lang="en-GB" dirty="0"/>
          </a:p>
        </p:txBody>
      </p:sp>
      <p:pic>
        <p:nvPicPr>
          <p:cNvPr id="5" name="Picture 4"/>
          <p:cNvPicPr>
            <a:picLocks noChangeAspect="1"/>
          </p:cNvPicPr>
          <p:nvPr/>
        </p:nvPicPr>
        <p:blipFill rotWithShape="1">
          <a:blip r:embed="rId4"/>
          <a:srcRect r="80402" b="67194"/>
          <a:stretch/>
        </p:blipFill>
        <p:spPr>
          <a:xfrm>
            <a:off x="142542" y="116633"/>
            <a:ext cx="1345927" cy="1584176"/>
          </a:xfrm>
          <a:prstGeom prst="rect">
            <a:avLst/>
          </a:prstGeom>
        </p:spPr>
      </p:pic>
      <p:pic>
        <p:nvPicPr>
          <p:cNvPr id="6" name="Picture 5"/>
          <p:cNvPicPr>
            <a:picLocks noChangeAspect="1"/>
          </p:cNvPicPr>
          <p:nvPr/>
        </p:nvPicPr>
        <p:blipFill>
          <a:blip r:embed="rId5"/>
          <a:stretch>
            <a:fillRect/>
          </a:stretch>
        </p:blipFill>
        <p:spPr>
          <a:xfrm>
            <a:off x="1619672" y="745206"/>
            <a:ext cx="6395220" cy="6158925"/>
          </a:xfrm>
          <a:prstGeom prst="rect">
            <a:avLst/>
          </a:prstGeom>
        </p:spPr>
      </p:pic>
      <p:sp>
        <p:nvSpPr>
          <p:cNvPr id="8" name="Rectangle 7"/>
          <p:cNvSpPr/>
          <p:nvPr/>
        </p:nvSpPr>
        <p:spPr>
          <a:xfrm>
            <a:off x="1617944" y="2431540"/>
            <a:ext cx="3242088" cy="43204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p:cNvPicPr>
            <a:picLocks noChangeAspect="1"/>
          </p:cNvPicPr>
          <p:nvPr/>
        </p:nvPicPr>
        <p:blipFill>
          <a:blip r:embed="rId6"/>
          <a:stretch>
            <a:fillRect/>
          </a:stretch>
        </p:blipFill>
        <p:spPr>
          <a:xfrm>
            <a:off x="1207300" y="3216422"/>
            <a:ext cx="4333875" cy="2667000"/>
          </a:xfrm>
          <a:prstGeom prst="rect">
            <a:avLst/>
          </a:prstGeom>
          <a:ln w="28575">
            <a:solidFill>
              <a:srgbClr val="FF0000"/>
            </a:solidFill>
          </a:ln>
        </p:spPr>
      </p:pic>
    </p:spTree>
    <p:extLst>
      <p:ext uri="{BB962C8B-B14F-4D97-AF65-F5344CB8AC3E}">
        <p14:creationId xmlns:p14="http://schemas.microsoft.com/office/powerpoint/2010/main" val="37403666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Fact Check: What makes Belgium a pioneer in food safety? - EuropeanPork |  EuropeanPo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3" y="1543814"/>
            <a:ext cx="4259312" cy="266207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stretch>
            <a:fillRect/>
          </a:stretch>
        </p:blipFill>
        <p:spPr>
          <a:xfrm>
            <a:off x="5833682" y="1700807"/>
            <a:ext cx="1819275" cy="2505075"/>
          </a:xfrm>
          <a:prstGeom prst="rect">
            <a:avLst/>
          </a:prstGeom>
          <a:ln w="28575">
            <a:solidFill>
              <a:srgbClr val="FF0000"/>
            </a:solidFill>
          </a:ln>
        </p:spPr>
      </p:pic>
      <p:sp>
        <p:nvSpPr>
          <p:cNvPr id="4" name="TextBox 3"/>
          <p:cNvSpPr txBox="1"/>
          <p:nvPr/>
        </p:nvSpPr>
        <p:spPr>
          <a:xfrm>
            <a:off x="179512" y="158818"/>
            <a:ext cx="8712968" cy="1384995"/>
          </a:xfrm>
          <a:prstGeom prst="rect">
            <a:avLst/>
          </a:prstGeom>
          <a:noFill/>
        </p:spPr>
        <p:txBody>
          <a:bodyPr wrap="square" rtlCol="0">
            <a:spAutoFit/>
          </a:bodyPr>
          <a:lstStyle/>
          <a:p>
            <a:pPr algn="ctr"/>
            <a:r>
              <a:rPr lang="en-GB" sz="2800" b="1" dirty="0" smtClean="0">
                <a:solidFill>
                  <a:srgbClr val="FF0000"/>
                </a:solidFill>
              </a:rPr>
              <a:t>Food Safety: How to guarantee the quality of the data?</a:t>
            </a:r>
          </a:p>
          <a:p>
            <a:pPr algn="ctr"/>
            <a:r>
              <a:rPr lang="en-GB" sz="2800" b="1" dirty="0" smtClean="0">
                <a:solidFill>
                  <a:srgbClr val="FF0000"/>
                </a:solidFill>
              </a:rPr>
              <a:t>Accreditation and Validation</a:t>
            </a:r>
            <a:endParaRPr lang="en-GB" sz="2800" b="1" dirty="0">
              <a:solidFill>
                <a:srgbClr val="FF0000"/>
              </a:solidFill>
            </a:endParaRPr>
          </a:p>
        </p:txBody>
      </p:sp>
      <p:sp>
        <p:nvSpPr>
          <p:cNvPr id="5" name="Right Arrow 4"/>
          <p:cNvSpPr/>
          <p:nvPr/>
        </p:nvSpPr>
        <p:spPr>
          <a:xfrm>
            <a:off x="4834870" y="2480083"/>
            <a:ext cx="648072" cy="288032"/>
          </a:xfrm>
          <a:prstGeom prst="rightArrow">
            <a:avLst/>
          </a:prstGeom>
          <a:gradFill flip="none" rotWithShape="1">
            <a:gsLst>
              <a:gs pos="0">
                <a:srgbClr val="FF0000"/>
              </a:gs>
              <a:gs pos="50000">
                <a:srgbClr val="FFC000"/>
              </a:gs>
              <a:gs pos="100000">
                <a:srgbClr val="FFFF0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3705379" y="1968570"/>
            <a:ext cx="938629" cy="956374"/>
          </a:xfrm>
          <a:prstGeom prst="rect">
            <a:avLst/>
          </a:prstGeom>
          <a:no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4"/>
          <a:stretch>
            <a:fillRect/>
          </a:stretch>
        </p:blipFill>
        <p:spPr>
          <a:xfrm>
            <a:off x="5809693" y="5039038"/>
            <a:ext cx="2041386" cy="584646"/>
          </a:xfrm>
          <a:prstGeom prst="rect">
            <a:avLst/>
          </a:prstGeom>
          <a:ln>
            <a:solidFill>
              <a:schemeClr val="tx1"/>
            </a:solidFill>
          </a:ln>
        </p:spPr>
      </p:pic>
      <p:sp>
        <p:nvSpPr>
          <p:cNvPr id="9" name="Right Arrow 8"/>
          <p:cNvSpPr/>
          <p:nvPr/>
        </p:nvSpPr>
        <p:spPr>
          <a:xfrm rot="5400000">
            <a:off x="6510908" y="4560835"/>
            <a:ext cx="648072" cy="288032"/>
          </a:xfrm>
          <a:prstGeom prst="rightArrow">
            <a:avLst/>
          </a:prstGeom>
          <a:gradFill flip="none" rotWithShape="1">
            <a:gsLst>
              <a:gs pos="0">
                <a:srgbClr val="FF0000"/>
              </a:gs>
              <a:gs pos="50000">
                <a:srgbClr val="FFC000"/>
              </a:gs>
              <a:gs pos="100000">
                <a:srgbClr val="FFFF00"/>
              </a:gs>
            </a:gsLst>
            <a:lin ang="108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2" descr="https://ars.els-cdn.com/content/image/1-s2.0-S0165993604030031-gr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172" y="3941321"/>
            <a:ext cx="2712368" cy="269750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p:nvPicPr>
        <p:blipFill rotWithShape="1">
          <a:blip r:embed="rId6"/>
          <a:srcRect t="40495"/>
          <a:stretch/>
        </p:blipFill>
        <p:spPr>
          <a:xfrm>
            <a:off x="4644008" y="5653851"/>
            <a:ext cx="4446632" cy="1179416"/>
          </a:xfrm>
          <a:prstGeom prst="rect">
            <a:avLst/>
          </a:prstGeom>
          <a:ln>
            <a:solidFill>
              <a:schemeClr val="tx1"/>
            </a:solidFill>
          </a:ln>
        </p:spPr>
      </p:pic>
    </p:spTree>
    <p:extLst>
      <p:ext uri="{BB962C8B-B14F-4D97-AF65-F5344CB8AC3E}">
        <p14:creationId xmlns:p14="http://schemas.microsoft.com/office/powerpoint/2010/main" val="5945357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D068786-C64F-9747-86E9-D041DF156AF9}"/>
              </a:ext>
            </a:extLst>
          </p:cNvPr>
          <p:cNvSpPr txBox="1">
            <a:spLocks noChangeArrowheads="1"/>
          </p:cNvSpPr>
          <p:nvPr/>
        </p:nvSpPr>
        <p:spPr bwMode="auto">
          <a:xfrm>
            <a:off x="2015380" y="259374"/>
            <a:ext cx="511323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it-IT" altLang="en-US" sz="2800" b="1" dirty="0" smtClean="0">
                <a:solidFill>
                  <a:srgbClr val="FF0000"/>
                </a:solidFill>
                <a:latin typeface="Comic Sans MS" panose="030F0702030302020204" pitchFamily="66" charset="0"/>
              </a:rPr>
              <a:t>FOOD SAFETY AND SECURITY</a:t>
            </a:r>
            <a:endParaRPr lang="it-IT" altLang="en-US" sz="2800" b="1" dirty="0">
              <a:solidFill>
                <a:srgbClr val="FF0000"/>
              </a:solidFill>
              <a:latin typeface="Comic Sans MS" panose="030F0702030302020204" pitchFamily="66" charset="0"/>
            </a:endParaRPr>
          </a:p>
        </p:txBody>
      </p:sp>
      <p:sp>
        <p:nvSpPr>
          <p:cNvPr id="3" name="CasellaDiTesto 2">
            <a:extLst>
              <a:ext uri="{FF2B5EF4-FFF2-40B4-BE49-F238E27FC236}">
                <a16:creationId xmlns:a16="http://schemas.microsoft.com/office/drawing/2014/main" id="{38670531-4B59-3E4E-8EA0-538C6284FBC9}"/>
              </a:ext>
            </a:extLst>
          </p:cNvPr>
          <p:cNvSpPr txBox="1"/>
          <p:nvPr/>
        </p:nvSpPr>
        <p:spPr>
          <a:xfrm>
            <a:off x="1835696" y="6226232"/>
            <a:ext cx="5472608" cy="584775"/>
          </a:xfrm>
          <a:prstGeom prst="rect">
            <a:avLst/>
          </a:prstGeom>
          <a:noFill/>
        </p:spPr>
        <p:txBody>
          <a:bodyPr wrap="square" rtlCol="0">
            <a:spAutoFit/>
          </a:bodyPr>
          <a:lstStyle/>
          <a:p>
            <a:pPr algn="ctr"/>
            <a:r>
              <a:rPr lang="en-US" sz="1600" b="1" dirty="0">
                <a:latin typeface="Calibri" panose="020F0502020204030204" pitchFamily="34" charset="0"/>
                <a:cs typeface="Calibri" panose="020F0502020204030204" pitchFamily="34" charset="0"/>
              </a:rPr>
              <a:t>Prof. </a:t>
            </a:r>
            <a:r>
              <a:rPr lang="en-US" sz="1600" b="1" dirty="0" err="1">
                <a:latin typeface="Calibri" panose="020F0502020204030204" pitchFamily="34" charset="0"/>
                <a:cs typeface="Calibri" panose="020F0502020204030204" pitchFamily="34" charset="0"/>
              </a:rPr>
              <a:t>Giorgia</a:t>
            </a:r>
            <a:r>
              <a:rPr lang="en-US" sz="1600" b="1" dirty="0">
                <a:latin typeface="Calibri" panose="020F0502020204030204" pitchFamily="34" charset="0"/>
                <a:cs typeface="Calibri" panose="020F0502020204030204" pitchFamily="34" charset="0"/>
              </a:rPr>
              <a:t> </a:t>
            </a:r>
            <a:r>
              <a:rPr lang="en-US" sz="1600" b="1" dirty="0" err="1">
                <a:latin typeface="Calibri" panose="020F0502020204030204" pitchFamily="34" charset="0"/>
                <a:cs typeface="Calibri" panose="020F0502020204030204" pitchFamily="34" charset="0"/>
              </a:rPr>
              <a:t>Purcaro</a:t>
            </a:r>
            <a:r>
              <a:rPr lang="en-US" sz="1600" dirty="0">
                <a:latin typeface="Calibri" panose="020F0502020204030204" pitchFamily="34" charset="0"/>
                <a:cs typeface="Calibri" panose="020F0502020204030204" pitchFamily="34" charset="0"/>
              </a:rPr>
              <a:t>, PhD</a:t>
            </a:r>
          </a:p>
          <a:p>
            <a:pPr algn="ctr"/>
            <a:r>
              <a:rPr lang="en-US" sz="1600" dirty="0" smtClean="0">
                <a:latin typeface="Calibri" panose="020F0502020204030204" pitchFamily="34" charset="0"/>
                <a:cs typeface="Calibri" panose="020F0502020204030204" pitchFamily="34" charset="0"/>
              </a:rPr>
              <a:t>gpurcaro@uliege.be</a:t>
            </a:r>
            <a:endParaRPr lang="en-US" sz="1600" dirty="0">
              <a:latin typeface="Calibri" panose="020F0502020204030204" pitchFamily="34" charset="0"/>
              <a:cs typeface="Calibri" panose="020F0502020204030204" pitchFamily="34" charset="0"/>
            </a:endParaRPr>
          </a:p>
        </p:txBody>
      </p:sp>
      <p:pic>
        <p:nvPicPr>
          <p:cNvPr id="4" name="Picture 7">
            <a:extLst>
              <a:ext uri="{FF2B5EF4-FFF2-40B4-BE49-F238E27FC236}">
                <a16:creationId xmlns:a16="http://schemas.microsoft.com/office/drawing/2014/main" id="{3F71C8D9-8578-1F4B-BDDA-E837835F92CF}"/>
              </a:ext>
            </a:extLst>
          </p:cNvPr>
          <p:cNvPicPr>
            <a:picLocks noChangeAspect="1"/>
          </p:cNvPicPr>
          <p:nvPr/>
        </p:nvPicPr>
        <p:blipFill>
          <a:blip r:embed="rId3"/>
          <a:stretch>
            <a:fillRect/>
          </a:stretch>
        </p:blipFill>
        <p:spPr>
          <a:xfrm>
            <a:off x="179512" y="116632"/>
            <a:ext cx="2111152" cy="740853"/>
          </a:xfrm>
          <a:prstGeom prst="rect">
            <a:avLst/>
          </a:prstGeom>
        </p:spPr>
      </p:pic>
      <p:pic>
        <p:nvPicPr>
          <p:cNvPr id="5" name="Immagine 4">
            <a:extLst>
              <a:ext uri="{FF2B5EF4-FFF2-40B4-BE49-F238E27FC236}">
                <a16:creationId xmlns:a16="http://schemas.microsoft.com/office/drawing/2014/main" id="{D53D0336-31BE-D849-8CF1-F2654F19F9AC}"/>
              </a:ext>
            </a:extLst>
          </p:cNvPr>
          <p:cNvPicPr>
            <a:picLocks noChangeAspect="1"/>
          </p:cNvPicPr>
          <p:nvPr/>
        </p:nvPicPr>
        <p:blipFill>
          <a:blip r:embed="rId4"/>
          <a:stretch>
            <a:fillRect/>
          </a:stretch>
        </p:blipFill>
        <p:spPr>
          <a:xfrm>
            <a:off x="6886285" y="116632"/>
            <a:ext cx="1997508" cy="792981"/>
          </a:xfrm>
          <a:prstGeom prst="rect">
            <a:avLst/>
          </a:prstGeom>
        </p:spPr>
      </p:pic>
      <p:sp>
        <p:nvSpPr>
          <p:cNvPr id="6" name="CasellaDiTesto 1"/>
          <p:cNvSpPr txBox="1"/>
          <p:nvPr/>
        </p:nvSpPr>
        <p:spPr>
          <a:xfrm>
            <a:off x="594797" y="1844824"/>
            <a:ext cx="7954404" cy="3780522"/>
          </a:xfrm>
          <a:prstGeom prst="rect">
            <a:avLst/>
          </a:prstGeom>
          <a:noFill/>
        </p:spPr>
        <p:txBody>
          <a:bodyPr wrap="square" rtlCol="0">
            <a:spAutoFit/>
          </a:bodyPr>
          <a:lstStyle/>
          <a:p>
            <a:pPr>
              <a:lnSpc>
                <a:spcPct val="150000"/>
              </a:lnSpc>
            </a:pPr>
            <a:r>
              <a:rPr lang="en-GB" sz="1800" dirty="0" smtClean="0"/>
              <a:t>01_Intro</a:t>
            </a:r>
          </a:p>
          <a:p>
            <a:pPr>
              <a:lnSpc>
                <a:spcPct val="150000"/>
              </a:lnSpc>
            </a:pPr>
            <a:r>
              <a:rPr lang="en-GB" sz="1800" dirty="0" smtClean="0"/>
              <a:t>02_EU_Legislative_Framework</a:t>
            </a:r>
          </a:p>
          <a:p>
            <a:pPr>
              <a:lnSpc>
                <a:spcPct val="150000"/>
              </a:lnSpc>
            </a:pPr>
            <a:r>
              <a:rPr lang="en-GB" sz="1800" dirty="0" smtClean="0"/>
              <a:t>03_EU Legislative </a:t>
            </a:r>
            <a:r>
              <a:rPr lang="en-GB" sz="1800" dirty="0" err="1" smtClean="0"/>
              <a:t>Framework_OCR</a:t>
            </a:r>
            <a:endParaRPr lang="en-GB" sz="1800" dirty="0" smtClean="0"/>
          </a:p>
          <a:p>
            <a:pPr>
              <a:lnSpc>
                <a:spcPct val="150000"/>
              </a:lnSpc>
            </a:pPr>
            <a:r>
              <a:rPr lang="en-GB" sz="1800" dirty="0" smtClean="0"/>
              <a:t>04_EFSA</a:t>
            </a:r>
          </a:p>
          <a:p>
            <a:pPr>
              <a:lnSpc>
                <a:spcPct val="150000"/>
              </a:lnSpc>
            </a:pPr>
            <a:r>
              <a:rPr lang="en-GB" sz="1800" dirty="0" smtClean="0"/>
              <a:t>05_IMSOC_RASFF_Traces</a:t>
            </a:r>
          </a:p>
          <a:p>
            <a:pPr>
              <a:lnSpc>
                <a:spcPct val="150000"/>
              </a:lnSpc>
            </a:pPr>
            <a:r>
              <a:rPr lang="en-GB" sz="1800" dirty="0" smtClean="0"/>
              <a:t>06_Chemical Safety</a:t>
            </a:r>
          </a:p>
          <a:p>
            <a:pPr>
              <a:lnSpc>
                <a:spcPct val="150000"/>
              </a:lnSpc>
            </a:pPr>
            <a:endParaRPr lang="en-GB" sz="1800" dirty="0"/>
          </a:p>
          <a:p>
            <a:pPr>
              <a:lnSpc>
                <a:spcPct val="150000"/>
              </a:lnSpc>
            </a:pPr>
            <a:r>
              <a:rPr lang="en-GB" sz="1800" dirty="0" smtClean="0"/>
              <a:t>07_ISO17025_Accreditation_PT</a:t>
            </a:r>
          </a:p>
          <a:p>
            <a:pPr>
              <a:lnSpc>
                <a:spcPct val="150000"/>
              </a:lnSpc>
            </a:pPr>
            <a:r>
              <a:rPr lang="en-GB" sz="1800" dirty="0" smtClean="0"/>
              <a:t>08_Intra-lab_Validation</a:t>
            </a:r>
            <a:endParaRPr lang="en-GB" sz="1800" dirty="0"/>
          </a:p>
        </p:txBody>
      </p:sp>
      <p:sp>
        <p:nvSpPr>
          <p:cNvPr id="7" name="TextBox 6"/>
          <p:cNvSpPr txBox="1"/>
          <p:nvPr/>
        </p:nvSpPr>
        <p:spPr>
          <a:xfrm>
            <a:off x="2071296" y="1282771"/>
            <a:ext cx="5057323" cy="523220"/>
          </a:xfrm>
          <a:prstGeom prst="rect">
            <a:avLst/>
          </a:prstGeom>
          <a:noFill/>
        </p:spPr>
        <p:txBody>
          <a:bodyPr wrap="square" rtlCol="0">
            <a:spAutoFit/>
          </a:bodyPr>
          <a:lstStyle/>
          <a:p>
            <a:pPr algn="ctr"/>
            <a:r>
              <a:rPr lang="en-GB" sz="2800" b="1" dirty="0" smtClean="0">
                <a:solidFill>
                  <a:srgbClr val="FF0000"/>
                </a:solidFill>
              </a:rPr>
              <a:t>PROGRAM</a:t>
            </a:r>
            <a:endParaRPr lang="en-GB" sz="2800" b="1" dirty="0">
              <a:solidFill>
                <a:srgbClr val="FF0000"/>
              </a:solidFill>
            </a:endParaRPr>
          </a:p>
        </p:txBody>
      </p:sp>
    </p:spTree>
    <p:extLst>
      <p:ext uri="{BB962C8B-B14F-4D97-AF65-F5344CB8AC3E}">
        <p14:creationId xmlns:p14="http://schemas.microsoft.com/office/powerpoint/2010/main" val="33764517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a:extLst>
              <a:ext uri="{FF2B5EF4-FFF2-40B4-BE49-F238E27FC236}">
                <a16:creationId xmlns:a16="http://schemas.microsoft.com/office/drawing/2014/main" id="{3F71C8D9-8578-1F4B-BDDA-E837835F92CF}"/>
              </a:ext>
            </a:extLst>
          </p:cNvPr>
          <p:cNvPicPr>
            <a:picLocks noChangeAspect="1"/>
          </p:cNvPicPr>
          <p:nvPr/>
        </p:nvPicPr>
        <p:blipFill>
          <a:blip r:embed="rId3"/>
          <a:stretch>
            <a:fillRect/>
          </a:stretch>
        </p:blipFill>
        <p:spPr>
          <a:xfrm>
            <a:off x="179512" y="116632"/>
            <a:ext cx="2111152" cy="740853"/>
          </a:xfrm>
          <a:prstGeom prst="rect">
            <a:avLst/>
          </a:prstGeom>
        </p:spPr>
      </p:pic>
      <p:pic>
        <p:nvPicPr>
          <p:cNvPr id="5" name="Immagine 4">
            <a:extLst>
              <a:ext uri="{FF2B5EF4-FFF2-40B4-BE49-F238E27FC236}">
                <a16:creationId xmlns:a16="http://schemas.microsoft.com/office/drawing/2014/main" id="{D53D0336-31BE-D849-8CF1-F2654F19F9AC}"/>
              </a:ext>
            </a:extLst>
          </p:cNvPr>
          <p:cNvPicPr>
            <a:picLocks noChangeAspect="1"/>
          </p:cNvPicPr>
          <p:nvPr/>
        </p:nvPicPr>
        <p:blipFill>
          <a:blip r:embed="rId4"/>
          <a:stretch>
            <a:fillRect/>
          </a:stretch>
        </p:blipFill>
        <p:spPr>
          <a:xfrm>
            <a:off x="6886285" y="116632"/>
            <a:ext cx="1997508" cy="792981"/>
          </a:xfrm>
          <a:prstGeom prst="rect">
            <a:avLst/>
          </a:prstGeom>
        </p:spPr>
      </p:pic>
      <p:sp>
        <p:nvSpPr>
          <p:cNvPr id="7" name="TextBox 6"/>
          <p:cNvSpPr txBox="1"/>
          <p:nvPr/>
        </p:nvSpPr>
        <p:spPr>
          <a:xfrm>
            <a:off x="2043338" y="224438"/>
            <a:ext cx="5057323" cy="523220"/>
          </a:xfrm>
          <a:prstGeom prst="rect">
            <a:avLst/>
          </a:prstGeom>
          <a:noFill/>
        </p:spPr>
        <p:txBody>
          <a:bodyPr wrap="square" rtlCol="0">
            <a:spAutoFit/>
          </a:bodyPr>
          <a:lstStyle/>
          <a:p>
            <a:pPr algn="ctr"/>
            <a:r>
              <a:rPr lang="en-GB" sz="2800" b="1" dirty="0" smtClean="0">
                <a:solidFill>
                  <a:srgbClr val="FF0000"/>
                </a:solidFill>
              </a:rPr>
              <a:t>FINAL EVALUATION</a:t>
            </a:r>
            <a:endParaRPr lang="en-GB" sz="2800" b="1" dirty="0">
              <a:solidFill>
                <a:srgbClr val="FF0000"/>
              </a:solidFill>
            </a:endParaRPr>
          </a:p>
        </p:txBody>
      </p:sp>
      <p:sp>
        <p:nvSpPr>
          <p:cNvPr id="8" name="TextBox 7"/>
          <p:cNvSpPr txBox="1"/>
          <p:nvPr/>
        </p:nvSpPr>
        <p:spPr>
          <a:xfrm>
            <a:off x="844058" y="3960011"/>
            <a:ext cx="7488832" cy="523220"/>
          </a:xfrm>
          <a:prstGeom prst="rect">
            <a:avLst/>
          </a:prstGeom>
          <a:noFill/>
        </p:spPr>
        <p:txBody>
          <a:bodyPr wrap="square" rtlCol="0">
            <a:spAutoFit/>
          </a:bodyPr>
          <a:lstStyle/>
          <a:p>
            <a:pPr algn="ctr"/>
            <a:r>
              <a:rPr lang="en-GB" sz="2800" b="1" dirty="0" smtClean="0"/>
              <a:t>Report + Recorded presentation</a:t>
            </a:r>
            <a:endParaRPr lang="en-GB" sz="2800" b="1" dirty="0"/>
          </a:p>
        </p:txBody>
      </p:sp>
      <p:sp>
        <p:nvSpPr>
          <p:cNvPr id="9" name="Text Box 4">
            <a:extLst>
              <a:ext uri="{FF2B5EF4-FFF2-40B4-BE49-F238E27FC236}">
                <a16:creationId xmlns:a16="http://schemas.microsoft.com/office/drawing/2014/main" id="{1D068786-C64F-9747-86E9-D041DF156AF9}"/>
              </a:ext>
            </a:extLst>
          </p:cNvPr>
          <p:cNvSpPr txBox="1">
            <a:spLocks noChangeArrowheads="1"/>
          </p:cNvSpPr>
          <p:nvPr/>
        </p:nvSpPr>
        <p:spPr bwMode="auto">
          <a:xfrm>
            <a:off x="611560" y="1710617"/>
            <a:ext cx="3563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it-IT" altLang="en-US" sz="2400" b="1" dirty="0" smtClean="0">
                <a:solidFill>
                  <a:schemeClr val="accent2"/>
                </a:solidFill>
                <a:latin typeface="Comic Sans MS" panose="030F0702030302020204" pitchFamily="66" charset="0"/>
              </a:rPr>
              <a:t>FOOD SAFETY AND SECURITY</a:t>
            </a:r>
            <a:endParaRPr lang="it-IT" altLang="en-US" sz="2400" b="1" dirty="0">
              <a:solidFill>
                <a:schemeClr val="accent2"/>
              </a:solidFill>
              <a:latin typeface="Comic Sans MS" panose="030F0702030302020204" pitchFamily="66" charset="0"/>
            </a:endParaRPr>
          </a:p>
        </p:txBody>
      </p:sp>
      <p:sp>
        <p:nvSpPr>
          <p:cNvPr id="10" name="Text Box 4">
            <a:extLst>
              <a:ext uri="{FF2B5EF4-FFF2-40B4-BE49-F238E27FC236}">
                <a16:creationId xmlns:a16="http://schemas.microsoft.com/office/drawing/2014/main" id="{1D068786-C64F-9747-86E9-D041DF156AF9}"/>
              </a:ext>
            </a:extLst>
          </p:cNvPr>
          <p:cNvSpPr txBox="1">
            <a:spLocks noChangeArrowheads="1"/>
          </p:cNvSpPr>
          <p:nvPr/>
        </p:nvSpPr>
        <p:spPr bwMode="auto">
          <a:xfrm>
            <a:off x="5004048" y="1743322"/>
            <a:ext cx="356388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it-IT" altLang="en-US" sz="2400" b="1" dirty="0" smtClean="0">
                <a:solidFill>
                  <a:schemeClr val="accent2"/>
                </a:solidFill>
                <a:latin typeface="Comic Sans MS" panose="030F0702030302020204" pitchFamily="66" charset="0"/>
              </a:rPr>
              <a:t>ADVANCEs IN FOOD ANALYSIS</a:t>
            </a:r>
            <a:endParaRPr lang="it-IT" altLang="en-US" sz="2400" b="1" dirty="0">
              <a:solidFill>
                <a:schemeClr val="accent2"/>
              </a:solidFill>
              <a:latin typeface="Comic Sans MS" panose="030F0702030302020204" pitchFamily="66" charset="0"/>
            </a:endParaRPr>
          </a:p>
        </p:txBody>
      </p:sp>
      <p:sp>
        <p:nvSpPr>
          <p:cNvPr id="11" name="TextBox 10"/>
          <p:cNvSpPr txBox="1"/>
          <p:nvPr/>
        </p:nvSpPr>
        <p:spPr>
          <a:xfrm>
            <a:off x="2043337" y="1798105"/>
            <a:ext cx="5057323" cy="707886"/>
          </a:xfrm>
          <a:prstGeom prst="rect">
            <a:avLst/>
          </a:prstGeom>
          <a:noFill/>
        </p:spPr>
        <p:txBody>
          <a:bodyPr wrap="square" rtlCol="0">
            <a:spAutoFit/>
          </a:bodyPr>
          <a:lstStyle/>
          <a:p>
            <a:pPr algn="ctr"/>
            <a:r>
              <a:rPr lang="en-GB" sz="4000" b="1" dirty="0" smtClean="0">
                <a:solidFill>
                  <a:srgbClr val="FF0000"/>
                </a:solidFill>
              </a:rPr>
              <a:t>+</a:t>
            </a:r>
            <a:endParaRPr lang="en-GB" sz="4000" b="1" dirty="0">
              <a:solidFill>
                <a:srgbClr val="FF0000"/>
              </a:solidFill>
            </a:endParaRPr>
          </a:p>
        </p:txBody>
      </p:sp>
      <p:sp>
        <p:nvSpPr>
          <p:cNvPr id="12" name="Down Arrow 11"/>
          <p:cNvSpPr/>
          <p:nvPr/>
        </p:nvSpPr>
        <p:spPr>
          <a:xfrm>
            <a:off x="4355974" y="2726593"/>
            <a:ext cx="432048" cy="864096"/>
          </a:xfrm>
          <a:prstGeom prst="downArrow">
            <a:avLst/>
          </a:prstGeom>
          <a:gradFill flip="none" rotWithShape="1">
            <a:gsLst>
              <a:gs pos="0">
                <a:srgbClr val="FF0000"/>
              </a:gs>
              <a:gs pos="50000">
                <a:srgbClr val="FFC000"/>
              </a:gs>
              <a:gs pos="100000">
                <a:srgbClr val="FFFFCC"/>
              </a:gs>
            </a:gsLst>
            <a:lin ang="16200000" scaled="1"/>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1835694" y="4829265"/>
            <a:ext cx="5472608" cy="400110"/>
          </a:xfrm>
          <a:prstGeom prst="rect">
            <a:avLst/>
          </a:prstGeom>
          <a:noFill/>
        </p:spPr>
        <p:txBody>
          <a:bodyPr wrap="square" rtlCol="0">
            <a:spAutoFit/>
          </a:bodyPr>
          <a:lstStyle/>
          <a:p>
            <a:pPr algn="ctr"/>
            <a:r>
              <a:rPr lang="en-GB" sz="2000" dirty="0" smtClean="0"/>
              <a:t>More details will be provided soon</a:t>
            </a:r>
            <a:endParaRPr lang="en-GB" sz="2000" dirty="0"/>
          </a:p>
        </p:txBody>
      </p:sp>
    </p:spTree>
    <p:extLst>
      <p:ext uri="{BB962C8B-B14F-4D97-AF65-F5344CB8AC3E}">
        <p14:creationId xmlns:p14="http://schemas.microsoft.com/office/powerpoint/2010/main" val="32231729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D068786-C64F-9747-86E9-D041DF156AF9}"/>
              </a:ext>
            </a:extLst>
          </p:cNvPr>
          <p:cNvSpPr txBox="1">
            <a:spLocks noChangeArrowheads="1"/>
          </p:cNvSpPr>
          <p:nvPr/>
        </p:nvSpPr>
        <p:spPr bwMode="auto">
          <a:xfrm>
            <a:off x="899592" y="188640"/>
            <a:ext cx="712946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800" b="1" dirty="0" smtClean="0">
                <a:solidFill>
                  <a:srgbClr val="FF0000"/>
                </a:solidFill>
                <a:latin typeface="Comic Sans MS" panose="030F0702030302020204" pitchFamily="66" charset="0"/>
              </a:rPr>
              <a:t>FOOD SAFETY AND SECURITY</a:t>
            </a:r>
          </a:p>
          <a:p>
            <a:pPr algn="ctr">
              <a:spcBef>
                <a:spcPct val="50000"/>
              </a:spcBef>
            </a:pPr>
            <a:r>
              <a:rPr lang="it-IT" altLang="en-US" sz="1800" b="1" dirty="0" smtClean="0">
                <a:solidFill>
                  <a:srgbClr val="FF0000"/>
                </a:solidFill>
                <a:latin typeface="Comic Sans MS" panose="030F0702030302020204" pitchFamily="66" charset="0"/>
              </a:rPr>
              <a:t>Definitions</a:t>
            </a:r>
            <a:endParaRPr lang="it-IT" altLang="en-US" sz="1800" b="1" dirty="0">
              <a:solidFill>
                <a:srgbClr val="FF0000"/>
              </a:solidFill>
              <a:latin typeface="Comic Sans MS" panose="030F0702030302020204" pitchFamily="66" charset="0"/>
            </a:endParaRPr>
          </a:p>
        </p:txBody>
      </p:sp>
      <p:sp>
        <p:nvSpPr>
          <p:cNvPr id="3" name="Rectangle 2"/>
          <p:cNvSpPr/>
          <p:nvPr/>
        </p:nvSpPr>
        <p:spPr>
          <a:xfrm>
            <a:off x="323528" y="973470"/>
            <a:ext cx="8496944" cy="646331"/>
          </a:xfrm>
          <a:prstGeom prst="rect">
            <a:avLst/>
          </a:prstGeom>
        </p:spPr>
        <p:txBody>
          <a:bodyPr wrap="square">
            <a:spAutoFit/>
          </a:bodyPr>
          <a:lstStyle/>
          <a:p>
            <a:r>
              <a:rPr lang="en-GB" sz="1800" b="1" u="sng" dirty="0">
                <a:solidFill>
                  <a:srgbClr val="FF0000"/>
                </a:solidFill>
                <a:latin typeface="Times New Roman" panose="02020603050405020304" pitchFamily="18" charset="0"/>
                <a:cs typeface="Times New Roman" panose="02020603050405020304" pitchFamily="18" charset="0"/>
              </a:rPr>
              <a:t>Food security </a:t>
            </a:r>
            <a:r>
              <a:rPr lang="en-GB" sz="1800" dirty="0" smtClean="0">
                <a:latin typeface="Times New Roman" panose="02020603050405020304" pitchFamily="18" charset="0"/>
                <a:cs typeface="Times New Roman" panose="02020603050405020304" pitchFamily="18" charset="0"/>
              </a:rPr>
              <a:t>is achieved </a:t>
            </a:r>
            <a:r>
              <a:rPr lang="en-GB" sz="1800" dirty="0">
                <a:latin typeface="Times New Roman" panose="02020603050405020304" pitchFamily="18" charset="0"/>
                <a:cs typeface="Times New Roman" panose="02020603050405020304" pitchFamily="18" charset="0"/>
              </a:rPr>
              <a:t>when all people, at all times, </a:t>
            </a:r>
            <a:r>
              <a:rPr lang="en-GB" sz="1800" dirty="0" smtClean="0">
                <a:latin typeface="Times New Roman" panose="02020603050405020304" pitchFamily="18" charset="0"/>
                <a:cs typeface="Times New Roman" panose="02020603050405020304" pitchFamily="18" charset="0"/>
              </a:rPr>
              <a:t>have physical </a:t>
            </a:r>
            <a:r>
              <a:rPr lang="en-GB" sz="1800" dirty="0">
                <a:latin typeface="Times New Roman" panose="02020603050405020304" pitchFamily="18" charset="0"/>
                <a:cs typeface="Times New Roman" panose="02020603050405020304" pitchFamily="18" charset="0"/>
              </a:rPr>
              <a:t>and economic access to food that </a:t>
            </a:r>
            <a:r>
              <a:rPr lang="en-GB" sz="1800" dirty="0" smtClean="0">
                <a:latin typeface="Times New Roman" panose="02020603050405020304" pitchFamily="18" charset="0"/>
                <a:cs typeface="Times New Roman" panose="02020603050405020304" pitchFamily="18" charset="0"/>
              </a:rPr>
              <a:t>meets their </a:t>
            </a:r>
            <a:r>
              <a:rPr lang="en-GB" sz="1800" dirty="0">
                <a:latin typeface="Times New Roman" panose="02020603050405020304" pitchFamily="18" charset="0"/>
                <a:cs typeface="Times New Roman" panose="02020603050405020304" pitchFamily="18" charset="0"/>
              </a:rPr>
              <a:t>dietary needs for an active and </a:t>
            </a:r>
            <a:r>
              <a:rPr lang="en-GB" sz="1800" dirty="0" smtClean="0">
                <a:latin typeface="Times New Roman" panose="02020603050405020304" pitchFamily="18" charset="0"/>
                <a:cs typeface="Times New Roman" panose="02020603050405020304" pitchFamily="18" charset="0"/>
              </a:rPr>
              <a:t>healthy life.</a:t>
            </a:r>
          </a:p>
        </p:txBody>
      </p:sp>
      <p:pic>
        <p:nvPicPr>
          <p:cNvPr id="1026" name="Picture 2" descr="Food security - BigPicn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3396" y="2171322"/>
            <a:ext cx="5501853" cy="449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47719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a:extLst>
              <a:ext uri="{FF2B5EF4-FFF2-40B4-BE49-F238E27FC236}">
                <a16:creationId xmlns:a16="http://schemas.microsoft.com/office/drawing/2014/main" id="{1D068786-C64F-9747-86E9-D041DF156AF9}"/>
              </a:ext>
            </a:extLst>
          </p:cNvPr>
          <p:cNvSpPr txBox="1">
            <a:spLocks noChangeArrowheads="1"/>
          </p:cNvSpPr>
          <p:nvPr/>
        </p:nvSpPr>
        <p:spPr bwMode="auto">
          <a:xfrm>
            <a:off x="899592" y="188640"/>
            <a:ext cx="7129463"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800" b="1" dirty="0" smtClean="0">
                <a:solidFill>
                  <a:srgbClr val="FF0000"/>
                </a:solidFill>
                <a:latin typeface="Comic Sans MS" panose="030F0702030302020204" pitchFamily="66" charset="0"/>
              </a:rPr>
              <a:t>FOOD SAFETY AND SECURITY</a:t>
            </a:r>
          </a:p>
          <a:p>
            <a:pPr algn="ctr">
              <a:spcBef>
                <a:spcPct val="50000"/>
              </a:spcBef>
            </a:pPr>
            <a:r>
              <a:rPr lang="it-IT" altLang="en-US" sz="1800" b="1" dirty="0" smtClean="0">
                <a:solidFill>
                  <a:srgbClr val="FF0000"/>
                </a:solidFill>
                <a:latin typeface="Comic Sans MS" panose="030F0702030302020204" pitchFamily="66" charset="0"/>
              </a:rPr>
              <a:t>Definitions</a:t>
            </a:r>
            <a:endParaRPr lang="it-IT" altLang="en-US" sz="1800" b="1" dirty="0">
              <a:solidFill>
                <a:srgbClr val="FF0000"/>
              </a:solidFill>
              <a:latin typeface="Comic Sans MS" panose="030F0702030302020204" pitchFamily="66" charset="0"/>
            </a:endParaRPr>
          </a:p>
        </p:txBody>
      </p:sp>
      <p:sp>
        <p:nvSpPr>
          <p:cNvPr id="3" name="Rectangle 2"/>
          <p:cNvSpPr/>
          <p:nvPr/>
        </p:nvSpPr>
        <p:spPr>
          <a:xfrm>
            <a:off x="323528" y="973470"/>
            <a:ext cx="8496944" cy="646331"/>
          </a:xfrm>
          <a:prstGeom prst="rect">
            <a:avLst/>
          </a:prstGeom>
        </p:spPr>
        <p:txBody>
          <a:bodyPr wrap="square">
            <a:spAutoFit/>
          </a:bodyPr>
          <a:lstStyle/>
          <a:p>
            <a:r>
              <a:rPr lang="en-GB" sz="1800" b="1" u="sng" dirty="0">
                <a:solidFill>
                  <a:srgbClr val="FF0000"/>
                </a:solidFill>
                <a:latin typeface="Times New Roman" panose="02020603050405020304" pitchFamily="18" charset="0"/>
                <a:cs typeface="Times New Roman" panose="02020603050405020304" pitchFamily="18" charset="0"/>
              </a:rPr>
              <a:t>Food </a:t>
            </a:r>
            <a:r>
              <a:rPr lang="en-GB" sz="1800" b="1" u="sng" dirty="0" smtClean="0">
                <a:solidFill>
                  <a:srgbClr val="FF0000"/>
                </a:solidFill>
                <a:latin typeface="Times New Roman" panose="02020603050405020304" pitchFamily="18" charset="0"/>
                <a:cs typeface="Times New Roman" panose="02020603050405020304" pitchFamily="18" charset="0"/>
              </a:rPr>
              <a:t>safety </a:t>
            </a:r>
            <a:r>
              <a:rPr lang="en-GB" sz="1800" dirty="0" smtClean="0">
                <a:latin typeface="Times New Roman" panose="02020603050405020304" pitchFamily="18" charset="0"/>
                <a:cs typeface="Times New Roman" panose="02020603050405020304" pitchFamily="18" charset="0"/>
              </a:rPr>
              <a:t>: refers to food stuff that are free from causing any danger or harm to members of a given community</a:t>
            </a:r>
          </a:p>
        </p:txBody>
      </p:sp>
      <p:pic>
        <p:nvPicPr>
          <p:cNvPr id="4" name="Picture 3"/>
          <p:cNvPicPr>
            <a:picLocks noChangeAspect="1"/>
          </p:cNvPicPr>
          <p:nvPr/>
        </p:nvPicPr>
        <p:blipFill>
          <a:blip r:embed="rId2"/>
          <a:stretch>
            <a:fillRect/>
          </a:stretch>
        </p:blipFill>
        <p:spPr>
          <a:xfrm>
            <a:off x="927655" y="1758300"/>
            <a:ext cx="6666706" cy="4854468"/>
          </a:xfrm>
          <a:prstGeom prst="rect">
            <a:avLst/>
          </a:prstGeom>
        </p:spPr>
      </p:pic>
    </p:spTree>
    <p:extLst>
      <p:ext uri="{BB962C8B-B14F-4D97-AF65-F5344CB8AC3E}">
        <p14:creationId xmlns:p14="http://schemas.microsoft.com/office/powerpoint/2010/main" val="5495623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9632" y="1052736"/>
            <a:ext cx="6305550" cy="4695825"/>
          </a:xfrm>
          <a:prstGeom prst="rect">
            <a:avLst/>
          </a:prstGeom>
        </p:spPr>
      </p:pic>
      <p:sp>
        <p:nvSpPr>
          <p:cNvPr id="3" name="Text Box 4">
            <a:extLst>
              <a:ext uri="{FF2B5EF4-FFF2-40B4-BE49-F238E27FC236}">
                <a16:creationId xmlns:a16="http://schemas.microsoft.com/office/drawing/2014/main" id="{1D068786-C64F-9747-86E9-D041DF156AF9}"/>
              </a:ext>
            </a:extLst>
          </p:cNvPr>
          <p:cNvSpPr txBox="1">
            <a:spLocks noChangeArrowheads="1"/>
          </p:cNvSpPr>
          <p:nvPr/>
        </p:nvSpPr>
        <p:spPr bwMode="auto">
          <a:xfrm>
            <a:off x="899592" y="188640"/>
            <a:ext cx="7129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800" b="1" dirty="0" smtClean="0">
                <a:solidFill>
                  <a:srgbClr val="FF0000"/>
                </a:solidFill>
                <a:latin typeface="Comic Sans MS" panose="030F0702030302020204" pitchFamily="66" charset="0"/>
              </a:rPr>
              <a:t>FOOD SAFETY AND SECURITY</a:t>
            </a:r>
          </a:p>
        </p:txBody>
      </p:sp>
    </p:spTree>
    <p:extLst>
      <p:ext uri="{BB962C8B-B14F-4D97-AF65-F5344CB8AC3E}">
        <p14:creationId xmlns:p14="http://schemas.microsoft.com/office/powerpoint/2010/main" val="23417887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59632" y="1052736"/>
            <a:ext cx="6305550" cy="4695825"/>
          </a:xfrm>
          <a:prstGeom prst="rect">
            <a:avLst/>
          </a:prstGeom>
        </p:spPr>
      </p:pic>
      <p:sp>
        <p:nvSpPr>
          <p:cNvPr id="3" name="Text Box 4">
            <a:extLst>
              <a:ext uri="{FF2B5EF4-FFF2-40B4-BE49-F238E27FC236}">
                <a16:creationId xmlns:a16="http://schemas.microsoft.com/office/drawing/2014/main" id="{1D068786-C64F-9747-86E9-D041DF156AF9}"/>
              </a:ext>
            </a:extLst>
          </p:cNvPr>
          <p:cNvSpPr txBox="1">
            <a:spLocks noChangeArrowheads="1"/>
          </p:cNvSpPr>
          <p:nvPr/>
        </p:nvSpPr>
        <p:spPr bwMode="auto">
          <a:xfrm>
            <a:off x="899592" y="188640"/>
            <a:ext cx="71294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it-IT" altLang="en-US" sz="1800" b="1" dirty="0" smtClean="0">
                <a:solidFill>
                  <a:srgbClr val="FF0000"/>
                </a:solidFill>
                <a:latin typeface="Comic Sans MS" panose="030F0702030302020204" pitchFamily="66" charset="0"/>
              </a:rPr>
              <a:t>FOOD SAFETY AND SECURITY</a:t>
            </a:r>
          </a:p>
        </p:txBody>
      </p:sp>
      <p:sp>
        <p:nvSpPr>
          <p:cNvPr id="4" name="Oval 3"/>
          <p:cNvSpPr/>
          <p:nvPr/>
        </p:nvSpPr>
        <p:spPr>
          <a:xfrm>
            <a:off x="2555776" y="4365104"/>
            <a:ext cx="1080120" cy="1008112"/>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descr="https://ec.europa.eu/jrc/sites/jrcsh/files/styles/responsive-portrait/public/publications_thumbnails/publication_101971_cover.jpg?itok=SmUSJ4d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6096" y="3068960"/>
            <a:ext cx="2387553" cy="3384376"/>
          </a:xfrm>
          <a:prstGeom prst="rect">
            <a:avLst/>
          </a:prstGeom>
          <a:noFill/>
          <a:ln w="28575">
            <a:solidFill>
              <a:srgbClr val="FF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7676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randombar(horizontal)">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ChangeArrowheads="1"/>
          </p:cNvSpPr>
          <p:nvPr>
            <p:ph type="title"/>
          </p:nvPr>
        </p:nvSpPr>
        <p:spPr>
          <a:xfrm>
            <a:off x="491331" y="1268838"/>
            <a:ext cx="8229600" cy="584201"/>
          </a:xfrm>
        </p:spPr>
        <p:txBody>
          <a:bodyPr/>
          <a:lstStyle/>
          <a:p>
            <a:pPr algn="ctr" eaLnBrk="1" hangingPunct="1"/>
            <a:r>
              <a:rPr lang="it-IT" altLang="en-US" sz="3600" b="1" i="1" dirty="0" smtClean="0">
                <a:solidFill>
                  <a:schemeClr val="accent2"/>
                </a:solidFill>
                <a:latin typeface="Comic Sans MS" panose="030F0702030302020204" pitchFamily="66" charset="0"/>
                <a:ea typeface="MS PGothic" panose="020B0600070205080204" pitchFamily="34" charset="-128"/>
              </a:rPr>
              <a:t>Before 2000</a:t>
            </a:r>
            <a:endParaRPr lang="it-IT" altLang="en-US" b="1" dirty="0" smtClean="0">
              <a:solidFill>
                <a:schemeClr val="accent2"/>
              </a:solidFill>
              <a:latin typeface="Comic Sans MS" panose="030F0702030302020204" pitchFamily="66" charset="0"/>
              <a:ea typeface="MS PGothic" panose="020B0600070205080204" pitchFamily="34" charset="-128"/>
            </a:endParaRPr>
          </a:p>
        </p:txBody>
      </p:sp>
      <p:sp>
        <p:nvSpPr>
          <p:cNvPr id="38914" name="Rectangle 3"/>
          <p:cNvSpPr>
            <a:spLocks noGrp="1" noChangeArrowheads="1"/>
          </p:cNvSpPr>
          <p:nvPr>
            <p:ph type="body" idx="1"/>
          </p:nvPr>
        </p:nvSpPr>
        <p:spPr>
          <a:xfrm>
            <a:off x="609600" y="5372523"/>
            <a:ext cx="7924800" cy="1296565"/>
          </a:xfrm>
        </p:spPr>
        <p:txBody>
          <a:bodyPr/>
          <a:lstStyle/>
          <a:p>
            <a:pPr eaLnBrk="1" hangingPunct="1">
              <a:lnSpc>
                <a:spcPct val="80000"/>
              </a:lnSpc>
            </a:pPr>
            <a:r>
              <a:rPr lang="en-GB" altLang="en-US" sz="1800" dirty="0">
                <a:ea typeface="MS PGothic" panose="020B0600070205080204" pitchFamily="34" charset="-128"/>
              </a:rPr>
              <a:t>Total delegation of the controls to the Health Authority that carries them out in an official manner</a:t>
            </a:r>
          </a:p>
          <a:p>
            <a:pPr eaLnBrk="1" hangingPunct="1">
              <a:lnSpc>
                <a:spcPct val="80000"/>
              </a:lnSpc>
            </a:pPr>
            <a:r>
              <a:rPr lang="en-GB" altLang="en-US" sz="1800" dirty="0">
                <a:ea typeface="MS PGothic" panose="020B0600070205080204" pitchFamily="34" charset="-128"/>
              </a:rPr>
              <a:t>National (from meat regulation 3298/28 to 283/62 - 327/78) and Community "vertical" regulations</a:t>
            </a:r>
            <a:r>
              <a:rPr lang="ja-JP" altLang="it-IT" sz="1800" dirty="0" smtClean="0">
                <a:ea typeface="MS PGothic" panose="020B0600070205080204" pitchFamily="34" charset="-128"/>
              </a:rPr>
              <a:t>”</a:t>
            </a:r>
            <a:endParaRPr lang="it-IT" altLang="en-US" sz="1800" dirty="0" smtClean="0">
              <a:ea typeface="MS PGothic" panose="020B0600070205080204" pitchFamily="34" charset="-128"/>
            </a:endParaRPr>
          </a:p>
        </p:txBody>
      </p:sp>
      <p:sp>
        <p:nvSpPr>
          <p:cNvPr id="38915" name="Rectangle 7"/>
          <p:cNvSpPr>
            <a:spLocks noChangeArrowheads="1"/>
          </p:cNvSpPr>
          <p:nvPr/>
        </p:nvSpPr>
        <p:spPr bwMode="auto">
          <a:xfrm>
            <a:off x="3275012" y="1987974"/>
            <a:ext cx="2663825" cy="576262"/>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3600" b="1" dirty="0" smtClean="0">
                <a:solidFill>
                  <a:schemeClr val="folHlink"/>
                </a:solidFill>
              </a:rPr>
              <a:t>control</a:t>
            </a:r>
            <a:endParaRPr lang="it-IT" altLang="en-US" sz="3600" b="1" dirty="0">
              <a:solidFill>
                <a:schemeClr val="folHlink"/>
              </a:solidFill>
            </a:endParaRPr>
          </a:p>
        </p:txBody>
      </p:sp>
      <p:sp>
        <p:nvSpPr>
          <p:cNvPr id="38916" name="Line 8"/>
          <p:cNvSpPr>
            <a:spLocks noChangeShapeType="1"/>
          </p:cNvSpPr>
          <p:nvPr/>
        </p:nvSpPr>
        <p:spPr bwMode="auto">
          <a:xfrm>
            <a:off x="2770187" y="2708699"/>
            <a:ext cx="3671888"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17" name="Line 9"/>
          <p:cNvSpPr>
            <a:spLocks noChangeShapeType="1"/>
          </p:cNvSpPr>
          <p:nvPr/>
        </p:nvSpPr>
        <p:spPr bwMode="auto">
          <a:xfrm flipH="1">
            <a:off x="1905000" y="2708699"/>
            <a:ext cx="865187" cy="1512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18" name="Line 10"/>
          <p:cNvSpPr>
            <a:spLocks noChangeShapeType="1"/>
          </p:cNvSpPr>
          <p:nvPr/>
        </p:nvSpPr>
        <p:spPr bwMode="auto">
          <a:xfrm>
            <a:off x="2770187" y="2708699"/>
            <a:ext cx="792163" cy="15128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19" name="Line 11"/>
          <p:cNvSpPr>
            <a:spLocks noChangeShapeType="1"/>
          </p:cNvSpPr>
          <p:nvPr/>
        </p:nvSpPr>
        <p:spPr bwMode="auto">
          <a:xfrm flipH="1">
            <a:off x="5649912" y="2699174"/>
            <a:ext cx="765175" cy="21701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20" name="Line 12"/>
          <p:cNvSpPr>
            <a:spLocks noChangeShapeType="1"/>
          </p:cNvSpPr>
          <p:nvPr/>
        </p:nvSpPr>
        <p:spPr bwMode="auto">
          <a:xfrm>
            <a:off x="6415087" y="2699174"/>
            <a:ext cx="890588" cy="21701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38921" name="Oval 13"/>
          <p:cNvSpPr>
            <a:spLocks noChangeArrowheads="1"/>
          </p:cNvSpPr>
          <p:nvPr/>
        </p:nvSpPr>
        <p:spPr bwMode="auto">
          <a:xfrm>
            <a:off x="1905000" y="4148561"/>
            <a:ext cx="1657350" cy="215900"/>
          </a:xfrm>
          <a:prstGeom prst="ellipse">
            <a:avLst/>
          </a:prstGeom>
          <a:solidFill>
            <a:schemeClr val="accent1"/>
          </a:solidFill>
          <a:ln w="9525">
            <a:solidFill>
              <a:schemeClr val="tx1"/>
            </a:solidFill>
            <a:round/>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38922" name="Oval 14"/>
          <p:cNvSpPr>
            <a:spLocks noChangeArrowheads="1"/>
          </p:cNvSpPr>
          <p:nvPr/>
        </p:nvSpPr>
        <p:spPr bwMode="auto">
          <a:xfrm>
            <a:off x="5649912" y="4796261"/>
            <a:ext cx="1657350" cy="215900"/>
          </a:xfrm>
          <a:prstGeom prst="ellipse">
            <a:avLst/>
          </a:prstGeom>
          <a:solidFill>
            <a:schemeClr val="accent1"/>
          </a:solidFill>
          <a:ln w="9525">
            <a:solidFill>
              <a:schemeClr val="tx1"/>
            </a:solidFill>
            <a:round/>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pic>
        <p:nvPicPr>
          <p:cNvPr id="38923" name="Picture 16" descr="0239dAImg"/>
          <p:cNvPicPr>
            <a:picLocks noChangeAspect="1" noChangeArrowheads="1"/>
          </p:cNvPicPr>
          <p:nvPr/>
        </p:nvPicPr>
        <p:blipFill>
          <a:blip r:embed="rId3">
            <a:clrChange>
              <a:clrFrom>
                <a:srgbClr val="F4F4F4"/>
              </a:clrFrom>
              <a:clrTo>
                <a:srgbClr val="F4F4F4">
                  <a:alpha val="0"/>
                </a:srgbClr>
              </a:clrTo>
            </a:clrChange>
            <a:lum bright="-12000"/>
            <a:extLst>
              <a:ext uri="{28A0092B-C50C-407E-A947-70E740481C1C}">
                <a14:useLocalDpi xmlns:a14="http://schemas.microsoft.com/office/drawing/2010/main" val="0"/>
              </a:ext>
            </a:extLst>
          </a:blip>
          <a:srcRect/>
          <a:stretch>
            <a:fillRect/>
          </a:stretch>
        </p:blipFill>
        <p:spPr bwMode="auto">
          <a:xfrm>
            <a:off x="2266950" y="3140499"/>
            <a:ext cx="90487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Picture 18" descr="Clip%20art"/>
          <p:cNvPicPr>
            <a:picLocks noChangeAspect="1" noChangeArrowheads="1"/>
          </p:cNvPicPr>
          <p:nvPr/>
        </p:nvPicPr>
        <p:blipFill>
          <a:blip r:embed="rId4"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10275" y="3284961"/>
            <a:ext cx="962025"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noChangeArrowheads="1"/>
          </p:cNvSpPr>
          <p:nvPr/>
        </p:nvSpPr>
        <p:spPr bwMode="auto">
          <a:xfrm>
            <a:off x="457200" y="287357"/>
            <a:ext cx="8229600" cy="58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en-US" sz="3200" b="1" i="1" dirty="0" smtClean="0">
                <a:solidFill>
                  <a:srgbClr val="FF0000"/>
                </a:solidFill>
                <a:latin typeface="Comic Sans MS" panose="030F0702030302020204" pitchFamily="66" charset="0"/>
                <a:ea typeface="MS PGothic" panose="020B0600070205080204" pitchFamily="34" charset="-128"/>
              </a:rPr>
              <a:t>Evolution of the EU Food Safety Strategy over the years</a:t>
            </a:r>
            <a:endParaRPr lang="it-IT" altLang="en-US" sz="4000" b="1" dirty="0" smtClean="0">
              <a:solidFill>
                <a:srgbClr val="FF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1605066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2"/>
          <p:cNvSpPr>
            <a:spLocks noGrp="1" noChangeArrowheads="1"/>
          </p:cNvSpPr>
          <p:nvPr>
            <p:ph type="title"/>
          </p:nvPr>
        </p:nvSpPr>
        <p:spPr>
          <a:xfrm>
            <a:off x="683568" y="1279798"/>
            <a:ext cx="7526337" cy="914400"/>
          </a:xfrm>
        </p:spPr>
        <p:txBody>
          <a:bodyPr/>
          <a:lstStyle/>
          <a:p>
            <a:pPr algn="ctr" eaLnBrk="1" hangingPunct="1"/>
            <a:r>
              <a:rPr lang="ja-JP" altLang="it-IT" sz="3600" b="1" dirty="0" smtClean="0">
                <a:solidFill>
                  <a:schemeClr val="accent2"/>
                </a:solidFill>
                <a:latin typeface="Comic Sans MS" panose="030F0702030302020204" pitchFamily="66" charset="0"/>
                <a:ea typeface="MS PGothic" panose="020B0600070205080204" pitchFamily="34" charset="-128"/>
              </a:rPr>
              <a:t>“</a:t>
            </a:r>
            <a:r>
              <a:rPr lang="it-IT" altLang="ja-JP" sz="3600" b="1" dirty="0" smtClean="0">
                <a:solidFill>
                  <a:schemeClr val="accent2"/>
                </a:solidFill>
                <a:latin typeface="Comic Sans MS" panose="030F0702030302020204" pitchFamily="66" charset="0"/>
                <a:ea typeface="MS PGothic" panose="020B0600070205080204" pitchFamily="34" charset="-128"/>
              </a:rPr>
              <a:t>Hygiene Pack</a:t>
            </a:r>
            <a:r>
              <a:rPr lang="ja-JP" altLang="it-IT" sz="3600" b="1" dirty="0" smtClean="0">
                <a:solidFill>
                  <a:schemeClr val="accent2"/>
                </a:solidFill>
                <a:latin typeface="Comic Sans MS" panose="030F0702030302020204" pitchFamily="66" charset="0"/>
                <a:ea typeface="MS PGothic" panose="020B0600070205080204" pitchFamily="34" charset="-128"/>
              </a:rPr>
              <a:t>”</a:t>
            </a:r>
            <a:endParaRPr lang="it-IT" altLang="en-US" sz="3600" b="1" dirty="0" smtClean="0">
              <a:solidFill>
                <a:schemeClr val="accent2"/>
              </a:solidFill>
              <a:latin typeface="Comic Sans MS" panose="030F0702030302020204" pitchFamily="66" charset="0"/>
              <a:ea typeface="MS PGothic" panose="020B0600070205080204" pitchFamily="34" charset="-128"/>
            </a:endParaRPr>
          </a:p>
        </p:txBody>
      </p:sp>
      <p:sp>
        <p:nvSpPr>
          <p:cNvPr id="40962" name="Rectangle 3"/>
          <p:cNvSpPr>
            <a:spLocks noGrp="1" noChangeArrowheads="1"/>
          </p:cNvSpPr>
          <p:nvPr>
            <p:ph type="body" idx="1"/>
          </p:nvPr>
        </p:nvSpPr>
        <p:spPr>
          <a:xfrm>
            <a:off x="574674" y="5229498"/>
            <a:ext cx="8317805" cy="646112"/>
          </a:xfrm>
        </p:spPr>
        <p:txBody>
          <a:bodyPr/>
          <a:lstStyle/>
          <a:p>
            <a:pPr eaLnBrk="1" hangingPunct="1">
              <a:lnSpc>
                <a:spcPct val="80000"/>
              </a:lnSpc>
            </a:pPr>
            <a:r>
              <a:rPr lang="en-GB" altLang="en-US" sz="1800" dirty="0">
                <a:ea typeface="MS PGothic" panose="020B0600070205080204" pitchFamily="34" charset="-128"/>
              </a:rPr>
              <a:t>Almost absolute delegation to the company on controls, according to "discretionary" methods and procedures</a:t>
            </a:r>
          </a:p>
          <a:p>
            <a:pPr eaLnBrk="1" hangingPunct="1">
              <a:lnSpc>
                <a:spcPct val="80000"/>
              </a:lnSpc>
            </a:pPr>
            <a:r>
              <a:rPr lang="en-GB" altLang="en-US" sz="1800" dirty="0">
                <a:ea typeface="MS PGothic" panose="020B0600070205080204" pitchFamily="34" charset="-128"/>
              </a:rPr>
              <a:t>Official controls aimed at verifying (auditing) the company's self-control systems</a:t>
            </a:r>
          </a:p>
          <a:p>
            <a:pPr eaLnBrk="1" hangingPunct="1">
              <a:lnSpc>
                <a:spcPct val="80000"/>
              </a:lnSpc>
            </a:pPr>
            <a:r>
              <a:rPr lang="en-GB" altLang="en-US" sz="1800" dirty="0">
                <a:ea typeface="MS PGothic" panose="020B0600070205080204" pitchFamily="34" charset="-128"/>
              </a:rPr>
              <a:t>360° supervision with the need for multidisciplinary skills</a:t>
            </a:r>
            <a:endParaRPr lang="it-IT" altLang="en-US" sz="1800" dirty="0" smtClean="0">
              <a:ea typeface="MS PGothic" panose="020B0600070205080204" pitchFamily="34" charset="-128"/>
            </a:endParaRPr>
          </a:p>
        </p:txBody>
      </p:sp>
      <p:sp>
        <p:nvSpPr>
          <p:cNvPr id="40963" name="Rectangle 13"/>
          <p:cNvSpPr>
            <a:spLocks noChangeArrowheads="1"/>
          </p:cNvSpPr>
          <p:nvPr/>
        </p:nvSpPr>
        <p:spPr bwMode="auto">
          <a:xfrm>
            <a:off x="3240087" y="2060848"/>
            <a:ext cx="2663825" cy="576262"/>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ctr" eaLnBrk="1" hangingPunct="1"/>
            <a:r>
              <a:rPr lang="it-IT" altLang="en-US" sz="3600" b="1" dirty="0" smtClean="0">
                <a:solidFill>
                  <a:srgbClr val="F50B32"/>
                </a:solidFill>
              </a:rPr>
              <a:t>control</a:t>
            </a:r>
            <a:endParaRPr lang="it-IT" altLang="en-US" sz="3600" b="1" dirty="0">
              <a:solidFill>
                <a:srgbClr val="F50B32"/>
              </a:solidFill>
            </a:endParaRPr>
          </a:p>
        </p:txBody>
      </p:sp>
      <p:sp>
        <p:nvSpPr>
          <p:cNvPr id="40964" name="Line 14"/>
          <p:cNvSpPr>
            <a:spLocks noChangeShapeType="1"/>
          </p:cNvSpPr>
          <p:nvPr/>
        </p:nvSpPr>
        <p:spPr bwMode="auto">
          <a:xfrm>
            <a:off x="2735262" y="2781573"/>
            <a:ext cx="3671888" cy="1587"/>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5" name="Line 15"/>
          <p:cNvSpPr>
            <a:spLocks noChangeShapeType="1"/>
          </p:cNvSpPr>
          <p:nvPr/>
        </p:nvSpPr>
        <p:spPr bwMode="auto">
          <a:xfrm flipH="1">
            <a:off x="1871662" y="2781573"/>
            <a:ext cx="863600" cy="2232025"/>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6" name="Line 16"/>
          <p:cNvSpPr>
            <a:spLocks noChangeShapeType="1"/>
          </p:cNvSpPr>
          <p:nvPr/>
        </p:nvSpPr>
        <p:spPr bwMode="auto">
          <a:xfrm>
            <a:off x="2735262" y="2781573"/>
            <a:ext cx="792163" cy="2160587"/>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7" name="Line 17"/>
          <p:cNvSpPr>
            <a:spLocks noChangeShapeType="1"/>
          </p:cNvSpPr>
          <p:nvPr/>
        </p:nvSpPr>
        <p:spPr bwMode="auto">
          <a:xfrm flipH="1">
            <a:off x="5688012" y="2772048"/>
            <a:ext cx="692150" cy="180975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8" name="Line 18"/>
          <p:cNvSpPr>
            <a:spLocks noChangeShapeType="1"/>
          </p:cNvSpPr>
          <p:nvPr/>
        </p:nvSpPr>
        <p:spPr bwMode="auto">
          <a:xfrm>
            <a:off x="6380162" y="2772048"/>
            <a:ext cx="963613" cy="173831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69" name="Oval 19"/>
          <p:cNvSpPr>
            <a:spLocks noChangeArrowheads="1"/>
          </p:cNvSpPr>
          <p:nvPr/>
        </p:nvSpPr>
        <p:spPr bwMode="auto">
          <a:xfrm>
            <a:off x="1870075" y="4869135"/>
            <a:ext cx="1657350" cy="215900"/>
          </a:xfrm>
          <a:prstGeom prst="ellipse">
            <a:avLst/>
          </a:prstGeom>
          <a:solidFill>
            <a:schemeClr val="accent1"/>
          </a:solidFill>
          <a:ln w="9525">
            <a:solidFill>
              <a:schemeClr val="tx1"/>
            </a:solidFill>
            <a:round/>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sp>
        <p:nvSpPr>
          <p:cNvPr id="40970" name="Oval 20"/>
          <p:cNvSpPr>
            <a:spLocks noChangeArrowheads="1"/>
          </p:cNvSpPr>
          <p:nvPr/>
        </p:nvSpPr>
        <p:spPr bwMode="auto">
          <a:xfrm>
            <a:off x="5688012" y="4437335"/>
            <a:ext cx="1657350" cy="215900"/>
          </a:xfrm>
          <a:prstGeom prst="ellipse">
            <a:avLst/>
          </a:prstGeom>
          <a:solidFill>
            <a:schemeClr val="accent1"/>
          </a:solidFill>
          <a:ln w="9525">
            <a:solidFill>
              <a:schemeClr val="tx1"/>
            </a:solidFill>
            <a:round/>
            <a:headEnd/>
            <a:tailEnd/>
          </a:ln>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endParaRPr lang="en-US" altLang="en-US"/>
          </a:p>
        </p:txBody>
      </p:sp>
      <p:pic>
        <p:nvPicPr>
          <p:cNvPr id="40971" name="Picture 22" descr="Clip%20art"/>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048375" y="3141935"/>
            <a:ext cx="8064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2" name="Picture 21" descr="0239dAImg"/>
          <p:cNvPicPr>
            <a:picLocks noChangeAspect="1" noChangeArrowheads="1"/>
          </p:cNvPicPr>
          <p:nvPr/>
        </p:nvPicPr>
        <p:blipFill>
          <a:blip r:embed="rId4">
            <a:clrChange>
              <a:clrFrom>
                <a:srgbClr val="F4F4F4"/>
              </a:clrFrom>
              <a:clrTo>
                <a:srgbClr val="F4F4F4">
                  <a:alpha val="0"/>
                </a:srgbClr>
              </a:clrTo>
            </a:clrChange>
            <a:lum bright="-12000"/>
            <a:extLst>
              <a:ext uri="{28A0092B-C50C-407E-A947-70E740481C1C}">
                <a14:useLocalDpi xmlns:a14="http://schemas.microsoft.com/office/drawing/2010/main" val="0"/>
              </a:ext>
            </a:extLst>
          </a:blip>
          <a:srcRect/>
          <a:stretch>
            <a:fillRect/>
          </a:stretch>
        </p:blipFill>
        <p:spPr bwMode="auto">
          <a:xfrm>
            <a:off x="1978025" y="3284810"/>
            <a:ext cx="1333500" cy="179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2"/>
          <p:cNvSpPr txBox="1">
            <a:spLocks noChangeArrowheads="1"/>
          </p:cNvSpPr>
          <p:nvPr/>
        </p:nvSpPr>
        <p:spPr bwMode="auto">
          <a:xfrm>
            <a:off x="457200" y="287357"/>
            <a:ext cx="8229600" cy="58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en-US" sz="3200" b="1" i="1" dirty="0" smtClean="0">
                <a:solidFill>
                  <a:srgbClr val="FF0000"/>
                </a:solidFill>
                <a:latin typeface="Comic Sans MS" panose="030F0702030302020204" pitchFamily="66" charset="0"/>
                <a:ea typeface="MS PGothic" panose="020B0600070205080204" pitchFamily="34" charset="-128"/>
              </a:rPr>
              <a:t>Evolution of the EU Food Safety Strategy over the years</a:t>
            </a:r>
            <a:endParaRPr lang="it-IT" altLang="en-US" sz="4000" b="1" dirty="0" smtClean="0">
              <a:solidFill>
                <a:srgbClr val="FF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895020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9"/>
          <p:cNvSpPr>
            <a:spLocks noChangeArrowheads="1"/>
          </p:cNvSpPr>
          <p:nvPr/>
        </p:nvSpPr>
        <p:spPr bwMode="auto">
          <a:xfrm>
            <a:off x="234156" y="1628800"/>
            <a:ext cx="8675687" cy="2304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eaLnBrk="1" hangingPunct="1">
              <a:lnSpc>
                <a:spcPct val="90000"/>
              </a:lnSpc>
              <a:spcBef>
                <a:spcPct val="20000"/>
              </a:spcBef>
              <a:buClr>
                <a:schemeClr val="hlink"/>
              </a:buClr>
              <a:buSzPct val="80000"/>
              <a:buFont typeface="Wingdings" panose="05000000000000000000" pitchFamily="2" charset="2"/>
              <a:buNone/>
            </a:pPr>
            <a:r>
              <a:rPr lang="en-GB" altLang="en-US" sz="2000" i="1" dirty="0">
                <a:solidFill>
                  <a:schemeClr val="tx1"/>
                </a:solidFill>
              </a:rPr>
              <a:t>The new operating philosophy is inspired by the </a:t>
            </a:r>
            <a:r>
              <a:rPr lang="en-GB" altLang="en-US" sz="2000" i="1" dirty="0" smtClean="0">
                <a:solidFill>
                  <a:schemeClr val="tx1"/>
                </a:solidFill>
              </a:rPr>
              <a:t>involvement </a:t>
            </a:r>
            <a:r>
              <a:rPr lang="en-GB" altLang="en-US" sz="2000" i="1" dirty="0">
                <a:solidFill>
                  <a:schemeClr val="tx1"/>
                </a:solidFill>
              </a:rPr>
              <a:t>of all those working in the sector</a:t>
            </a:r>
          </a:p>
          <a:p>
            <a:pPr eaLnBrk="1" hangingPunct="1">
              <a:lnSpc>
                <a:spcPct val="90000"/>
              </a:lnSpc>
              <a:spcBef>
                <a:spcPct val="20000"/>
              </a:spcBef>
              <a:buClr>
                <a:schemeClr val="hlink"/>
              </a:buClr>
              <a:buSzPct val="80000"/>
              <a:buFont typeface="Wingdings" panose="05000000000000000000" pitchFamily="2" charset="2"/>
              <a:buNone/>
            </a:pPr>
            <a:r>
              <a:rPr lang="en-GB" altLang="en-US" sz="2000" i="1" dirty="0">
                <a:solidFill>
                  <a:schemeClr val="tx1"/>
                </a:solidFill>
              </a:rPr>
              <a:t>PRIORITY to preventive </a:t>
            </a:r>
            <a:r>
              <a:rPr lang="en-GB" altLang="en-US" sz="2000" i="1" dirty="0" smtClean="0">
                <a:solidFill>
                  <a:schemeClr val="tx1"/>
                </a:solidFill>
              </a:rPr>
              <a:t>action</a:t>
            </a:r>
          </a:p>
          <a:p>
            <a:pPr eaLnBrk="1" hangingPunct="1">
              <a:lnSpc>
                <a:spcPct val="90000"/>
              </a:lnSpc>
              <a:spcBef>
                <a:spcPct val="20000"/>
              </a:spcBef>
              <a:buClr>
                <a:schemeClr val="hlink"/>
              </a:buClr>
              <a:buSzPct val="80000"/>
              <a:buFont typeface="Wingdings" panose="05000000000000000000" pitchFamily="2" charset="2"/>
              <a:buNone/>
            </a:pPr>
            <a:endParaRPr lang="it-IT" altLang="en-US" sz="2400" b="1" dirty="0">
              <a:solidFill>
                <a:schemeClr val="tx1"/>
              </a:solidFill>
            </a:endParaRPr>
          </a:p>
          <a:p>
            <a:pPr eaLnBrk="1" hangingPunct="1">
              <a:lnSpc>
                <a:spcPct val="90000"/>
              </a:lnSpc>
              <a:spcBef>
                <a:spcPct val="20000"/>
              </a:spcBef>
              <a:buClr>
                <a:schemeClr val="hlink"/>
              </a:buClr>
              <a:buSzPct val="80000"/>
              <a:buFont typeface="Wingdings" panose="05000000000000000000" pitchFamily="2" charset="2"/>
              <a:buNone/>
            </a:pPr>
            <a:r>
              <a:rPr lang="it-IT" altLang="en-US" sz="2400" b="1" dirty="0" smtClean="0">
                <a:solidFill>
                  <a:srgbClr val="F50B32"/>
                </a:solidFill>
              </a:rPr>
              <a:t>Transition</a:t>
            </a:r>
            <a:endParaRPr lang="it-IT" altLang="en-US" sz="2400" b="1" dirty="0">
              <a:solidFill>
                <a:srgbClr val="F50B32"/>
              </a:solidFill>
            </a:endParaRPr>
          </a:p>
          <a:p>
            <a:pPr algn="l" eaLnBrk="1" hangingPunct="1">
              <a:lnSpc>
                <a:spcPct val="90000"/>
              </a:lnSpc>
              <a:spcBef>
                <a:spcPct val="20000"/>
              </a:spcBef>
              <a:buClr>
                <a:schemeClr val="hlink"/>
              </a:buClr>
              <a:buSzPct val="80000"/>
              <a:buFont typeface="Wingdings" panose="05000000000000000000" pitchFamily="2" charset="2"/>
              <a:buNone/>
            </a:pPr>
            <a:r>
              <a:rPr lang="it-IT" altLang="en-US" sz="2400" dirty="0">
                <a:solidFill>
                  <a:schemeClr val="tx1"/>
                </a:solidFill>
              </a:rPr>
              <a:t>		</a:t>
            </a:r>
            <a:r>
              <a:rPr lang="it-IT" altLang="en-US" sz="2400" dirty="0" smtClean="0">
                <a:solidFill>
                  <a:srgbClr val="FF9900"/>
                </a:solidFill>
              </a:rPr>
              <a:t>from		</a:t>
            </a:r>
            <a:r>
              <a:rPr lang="it-IT" altLang="en-US" sz="2400" dirty="0">
                <a:solidFill>
                  <a:srgbClr val="F50B32"/>
                </a:solidFill>
              </a:rPr>
              <a:t>		   </a:t>
            </a:r>
            <a:r>
              <a:rPr lang="it-IT" altLang="en-US" sz="2400" dirty="0" smtClean="0">
                <a:solidFill>
                  <a:srgbClr val="3CF64E"/>
                </a:solidFill>
              </a:rPr>
              <a:t>to</a:t>
            </a:r>
            <a:endParaRPr lang="it-IT" altLang="en-US" sz="2400" dirty="0">
              <a:solidFill>
                <a:srgbClr val="3CF64E"/>
              </a:solidFill>
            </a:endParaRPr>
          </a:p>
        </p:txBody>
      </p:sp>
      <p:sp>
        <p:nvSpPr>
          <p:cNvPr id="45059" name="Rectangle 11"/>
          <p:cNvSpPr>
            <a:spLocks noChangeArrowheads="1"/>
          </p:cNvSpPr>
          <p:nvPr/>
        </p:nvSpPr>
        <p:spPr bwMode="auto">
          <a:xfrm>
            <a:off x="684213" y="3831314"/>
            <a:ext cx="3887787" cy="194468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l" eaLnBrk="1" hangingPunct="1">
              <a:buClr>
                <a:srgbClr val="FF9900"/>
              </a:buClr>
            </a:pPr>
            <a:endParaRPr lang="it-IT" altLang="en-US" sz="2000" dirty="0">
              <a:solidFill>
                <a:schemeClr val="bg1"/>
              </a:solidFill>
            </a:endParaRPr>
          </a:p>
          <a:p>
            <a:pPr algn="l" eaLnBrk="1" hangingPunct="1">
              <a:buClr>
                <a:srgbClr val="FF9900"/>
              </a:buClr>
              <a:buFontTx/>
              <a:buChar char="•"/>
            </a:pPr>
            <a:r>
              <a:rPr lang="it-IT" altLang="en-US" sz="2000" dirty="0">
                <a:solidFill>
                  <a:schemeClr val="bg1"/>
                </a:solidFill>
              </a:rPr>
              <a:t>  </a:t>
            </a:r>
            <a:r>
              <a:rPr lang="it-IT" altLang="en-US" sz="2000" dirty="0" smtClean="0">
                <a:solidFill>
                  <a:schemeClr val="bg1"/>
                </a:solidFill>
              </a:rPr>
              <a:t>Control </a:t>
            </a:r>
            <a:r>
              <a:rPr lang="it-IT" altLang="en-US" sz="2000" dirty="0">
                <a:solidFill>
                  <a:schemeClr val="bg1"/>
                </a:solidFill>
              </a:rPr>
              <a:t>(</a:t>
            </a:r>
            <a:r>
              <a:rPr lang="it-IT" altLang="en-US" sz="2000" dirty="0" smtClean="0">
                <a:solidFill>
                  <a:schemeClr val="bg1"/>
                </a:solidFill>
              </a:rPr>
              <a:t>retrospective)</a:t>
            </a:r>
            <a:endParaRPr lang="it-IT" altLang="en-US" sz="2000" dirty="0">
              <a:solidFill>
                <a:schemeClr val="bg1"/>
              </a:solidFill>
            </a:endParaRPr>
          </a:p>
          <a:p>
            <a:pPr algn="l" eaLnBrk="1" hangingPunct="1">
              <a:buClr>
                <a:srgbClr val="FF9900"/>
              </a:buClr>
              <a:buFontTx/>
              <a:buChar char="•"/>
            </a:pPr>
            <a:r>
              <a:rPr lang="it-IT" altLang="en-US" sz="2000" dirty="0">
                <a:solidFill>
                  <a:schemeClr val="bg1"/>
                </a:solidFill>
              </a:rPr>
              <a:t>  </a:t>
            </a:r>
            <a:r>
              <a:rPr lang="it-IT" altLang="en-US" sz="2000" dirty="0" smtClean="0">
                <a:solidFill>
                  <a:schemeClr val="bg1"/>
                </a:solidFill>
              </a:rPr>
              <a:t>Intervention </a:t>
            </a:r>
            <a:r>
              <a:rPr lang="it-IT" altLang="en-US" sz="2000" dirty="0">
                <a:solidFill>
                  <a:schemeClr val="bg1"/>
                </a:solidFill>
              </a:rPr>
              <a:t>(</a:t>
            </a:r>
            <a:r>
              <a:rPr lang="it-IT" altLang="en-US" sz="2000" dirty="0" smtClean="0">
                <a:solidFill>
                  <a:schemeClr val="bg1"/>
                </a:solidFill>
              </a:rPr>
              <a:t>repressive) </a:t>
            </a:r>
            <a:endParaRPr lang="it-IT" altLang="en-US" sz="2000" dirty="0">
              <a:solidFill>
                <a:schemeClr val="bg1"/>
              </a:solidFill>
            </a:endParaRPr>
          </a:p>
          <a:p>
            <a:pPr algn="l" eaLnBrk="1" hangingPunct="1">
              <a:buClr>
                <a:srgbClr val="FF9900"/>
              </a:buClr>
              <a:buFontTx/>
              <a:buChar char="•"/>
            </a:pPr>
            <a:r>
              <a:rPr lang="it-IT" altLang="en-US" sz="2000" dirty="0">
                <a:solidFill>
                  <a:schemeClr val="bg1"/>
                </a:solidFill>
              </a:rPr>
              <a:t>  </a:t>
            </a:r>
            <a:r>
              <a:rPr lang="it-IT" altLang="en-US" sz="2000" dirty="0" smtClean="0">
                <a:solidFill>
                  <a:schemeClr val="bg1"/>
                </a:solidFill>
              </a:rPr>
              <a:t>Analysis </a:t>
            </a:r>
            <a:r>
              <a:rPr lang="it-IT" altLang="en-US" sz="2000" dirty="0">
                <a:solidFill>
                  <a:schemeClr val="bg1"/>
                </a:solidFill>
              </a:rPr>
              <a:t>(</a:t>
            </a:r>
            <a:r>
              <a:rPr lang="it-IT" altLang="en-US" sz="2000" dirty="0" smtClean="0">
                <a:solidFill>
                  <a:schemeClr val="bg1"/>
                </a:solidFill>
              </a:rPr>
              <a:t>final)</a:t>
            </a:r>
            <a:endParaRPr lang="it-IT" altLang="en-US" sz="2000" dirty="0">
              <a:solidFill>
                <a:schemeClr val="bg1"/>
              </a:solidFill>
            </a:endParaRPr>
          </a:p>
          <a:p>
            <a:pPr algn="l" eaLnBrk="1" hangingPunct="1">
              <a:buClr>
                <a:srgbClr val="FF9900"/>
              </a:buClr>
              <a:buFontTx/>
              <a:buChar char="•"/>
            </a:pPr>
            <a:endParaRPr lang="it-IT" altLang="en-US" sz="2000" dirty="0">
              <a:solidFill>
                <a:schemeClr val="bg1"/>
              </a:solidFill>
            </a:endParaRPr>
          </a:p>
        </p:txBody>
      </p:sp>
      <p:sp>
        <p:nvSpPr>
          <p:cNvPr id="45060" name="Rectangle 12"/>
          <p:cNvSpPr>
            <a:spLocks noChangeArrowheads="1"/>
          </p:cNvSpPr>
          <p:nvPr/>
        </p:nvSpPr>
        <p:spPr bwMode="auto">
          <a:xfrm>
            <a:off x="4714056" y="3824379"/>
            <a:ext cx="3814762" cy="1944688"/>
          </a:xfrm>
          <a:prstGeom prst="rect">
            <a:avLst/>
          </a:prstGeom>
          <a:solidFill>
            <a:schemeClr val="folHlink"/>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600">
                <a:solidFill>
                  <a:srgbClr val="08A817"/>
                </a:solidFill>
                <a:latin typeface="Arial Black" panose="020B0A04020102020204" pitchFamily="34" charset="0"/>
                <a:ea typeface="MS PGothic" panose="020B0600070205080204" pitchFamily="34" charset="-128"/>
              </a:defRPr>
            </a:lvl1pPr>
            <a:lvl2pPr marL="742950" indent="-285750" eaLnBrk="0" hangingPunct="0">
              <a:defRPr sz="1600">
                <a:solidFill>
                  <a:srgbClr val="08A817"/>
                </a:solidFill>
                <a:latin typeface="Arial Black" panose="020B0A04020102020204" pitchFamily="34" charset="0"/>
                <a:ea typeface="MS PGothic" panose="020B0600070205080204" pitchFamily="34" charset="-128"/>
              </a:defRPr>
            </a:lvl2pPr>
            <a:lvl3pPr marL="1143000" indent="-228600" eaLnBrk="0" hangingPunct="0">
              <a:defRPr sz="1600">
                <a:solidFill>
                  <a:srgbClr val="08A817"/>
                </a:solidFill>
                <a:latin typeface="Arial Black" panose="020B0A04020102020204" pitchFamily="34" charset="0"/>
                <a:ea typeface="MS PGothic" panose="020B0600070205080204" pitchFamily="34" charset="-128"/>
              </a:defRPr>
            </a:lvl3pPr>
            <a:lvl4pPr marL="1600200" indent="-228600" eaLnBrk="0" hangingPunct="0">
              <a:defRPr sz="1600">
                <a:solidFill>
                  <a:srgbClr val="08A817"/>
                </a:solidFill>
                <a:latin typeface="Arial Black" panose="020B0A04020102020204" pitchFamily="34" charset="0"/>
                <a:ea typeface="MS PGothic" panose="020B0600070205080204" pitchFamily="34" charset="-128"/>
              </a:defRPr>
            </a:lvl4pPr>
            <a:lvl5pPr marL="2057400" indent="-228600" eaLnBrk="0" hangingPunct="0">
              <a:defRPr sz="1600">
                <a:solidFill>
                  <a:srgbClr val="08A817"/>
                </a:solidFill>
                <a:latin typeface="Arial Black" panose="020B0A04020102020204" pitchFamily="34" charset="0"/>
                <a:ea typeface="MS PGothic" panose="020B0600070205080204" pitchFamily="34" charset="-128"/>
              </a:defRPr>
            </a:lvl5pPr>
            <a:lvl6pPr marL="25146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6pPr>
            <a:lvl7pPr marL="29718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7pPr>
            <a:lvl8pPr marL="34290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8pPr>
            <a:lvl9pPr marL="3886200" indent="-228600" algn="ctr" eaLnBrk="0" fontAlgn="base" hangingPunct="0">
              <a:spcBef>
                <a:spcPct val="0"/>
              </a:spcBef>
              <a:spcAft>
                <a:spcPct val="0"/>
              </a:spcAft>
              <a:defRPr sz="1600">
                <a:solidFill>
                  <a:srgbClr val="08A817"/>
                </a:solidFill>
                <a:latin typeface="Arial Black" panose="020B0A04020102020204" pitchFamily="34" charset="0"/>
                <a:ea typeface="MS PGothic" panose="020B0600070205080204" pitchFamily="34" charset="-128"/>
              </a:defRPr>
            </a:lvl9pPr>
          </a:lstStyle>
          <a:p>
            <a:pPr algn="l" eaLnBrk="1" hangingPunct="1">
              <a:buClr>
                <a:srgbClr val="3CF64E"/>
              </a:buClr>
              <a:buFontTx/>
              <a:buChar char="•"/>
            </a:pPr>
            <a:r>
              <a:rPr lang="it-IT" altLang="en-US" sz="2000" dirty="0">
                <a:solidFill>
                  <a:schemeClr val="bg1"/>
                </a:solidFill>
              </a:rPr>
              <a:t>  </a:t>
            </a:r>
            <a:r>
              <a:rPr lang="it-IT" altLang="en-US" sz="2000" dirty="0" smtClean="0">
                <a:solidFill>
                  <a:schemeClr val="bg1"/>
                </a:solidFill>
              </a:rPr>
              <a:t>Analysis </a:t>
            </a:r>
            <a:r>
              <a:rPr lang="it-IT" altLang="en-US" sz="2000" dirty="0">
                <a:solidFill>
                  <a:schemeClr val="bg1"/>
                </a:solidFill>
              </a:rPr>
              <a:t>(</a:t>
            </a:r>
            <a:r>
              <a:rPr lang="it-IT" altLang="en-US" sz="2000" dirty="0" smtClean="0">
                <a:solidFill>
                  <a:schemeClr val="bg1"/>
                </a:solidFill>
              </a:rPr>
              <a:t>initial) </a:t>
            </a:r>
            <a:endParaRPr lang="it-IT" altLang="en-US" sz="2000" dirty="0">
              <a:solidFill>
                <a:schemeClr val="bg1"/>
              </a:solidFill>
            </a:endParaRPr>
          </a:p>
          <a:p>
            <a:pPr algn="l" eaLnBrk="1" hangingPunct="1">
              <a:buClr>
                <a:srgbClr val="3CF64E"/>
              </a:buClr>
              <a:buFontTx/>
              <a:buChar char="•"/>
            </a:pPr>
            <a:r>
              <a:rPr lang="it-IT" altLang="en-US" sz="2000" dirty="0">
                <a:solidFill>
                  <a:schemeClr val="bg1"/>
                </a:solidFill>
              </a:rPr>
              <a:t>  </a:t>
            </a:r>
            <a:r>
              <a:rPr lang="it-IT" altLang="en-US" sz="2000" dirty="0" smtClean="0">
                <a:solidFill>
                  <a:schemeClr val="bg1"/>
                </a:solidFill>
              </a:rPr>
              <a:t>Control </a:t>
            </a:r>
            <a:r>
              <a:rPr lang="it-IT" altLang="en-US" sz="2000" dirty="0">
                <a:solidFill>
                  <a:schemeClr val="bg1"/>
                </a:solidFill>
              </a:rPr>
              <a:t>(</a:t>
            </a:r>
            <a:r>
              <a:rPr lang="it-IT" altLang="en-US" sz="2000" i="1" dirty="0" smtClean="0">
                <a:solidFill>
                  <a:schemeClr val="bg1"/>
                </a:solidFill>
              </a:rPr>
              <a:t>proactive</a:t>
            </a:r>
            <a:r>
              <a:rPr lang="it-IT" altLang="en-US" sz="2000" dirty="0" smtClean="0">
                <a:solidFill>
                  <a:schemeClr val="bg1"/>
                </a:solidFill>
              </a:rPr>
              <a:t>)</a:t>
            </a:r>
            <a:endParaRPr lang="it-IT" altLang="en-US" sz="2000" dirty="0">
              <a:solidFill>
                <a:schemeClr val="bg1"/>
              </a:solidFill>
            </a:endParaRPr>
          </a:p>
          <a:p>
            <a:pPr algn="l" eaLnBrk="1" hangingPunct="1">
              <a:buClr>
                <a:srgbClr val="3CF64E"/>
              </a:buClr>
              <a:buFontTx/>
              <a:buChar char="•"/>
            </a:pPr>
            <a:r>
              <a:rPr lang="it-IT" altLang="en-US" sz="2000" dirty="0">
                <a:solidFill>
                  <a:schemeClr val="bg1"/>
                </a:solidFill>
              </a:rPr>
              <a:t>  </a:t>
            </a:r>
            <a:r>
              <a:rPr lang="it-IT" altLang="en-US" sz="2000" dirty="0" smtClean="0">
                <a:solidFill>
                  <a:schemeClr val="bg1"/>
                </a:solidFill>
              </a:rPr>
              <a:t>Intervention </a:t>
            </a:r>
            <a:r>
              <a:rPr lang="it-IT" altLang="en-US" sz="2000" dirty="0">
                <a:solidFill>
                  <a:schemeClr val="bg1"/>
                </a:solidFill>
              </a:rPr>
              <a:t>(</a:t>
            </a:r>
            <a:r>
              <a:rPr lang="it-IT" altLang="en-US" sz="2000" dirty="0" smtClean="0">
                <a:solidFill>
                  <a:schemeClr val="bg1"/>
                </a:solidFill>
              </a:rPr>
              <a:t>preventive)</a:t>
            </a:r>
            <a:endParaRPr lang="it-IT" altLang="en-US" sz="2000" dirty="0">
              <a:solidFill>
                <a:schemeClr val="bg1"/>
              </a:solidFill>
            </a:endParaRPr>
          </a:p>
        </p:txBody>
      </p:sp>
      <p:pic>
        <p:nvPicPr>
          <p:cNvPr id="45061" name="Picture 13" descr="Clip%20art"/>
          <p:cNvPicPr>
            <a:picLocks noChangeAspect="1" noChangeArrowheads="1"/>
          </p:cNvPicPr>
          <p:nvPr/>
        </p:nvPicPr>
        <p:blipFill>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051050" y="5157788"/>
            <a:ext cx="80645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4" descr="0239dAImg"/>
          <p:cNvPicPr>
            <a:picLocks noChangeAspect="1" noChangeArrowheads="1"/>
          </p:cNvPicPr>
          <p:nvPr/>
        </p:nvPicPr>
        <p:blipFill>
          <a:blip r:embed="rId4">
            <a:clrChange>
              <a:clrFrom>
                <a:srgbClr val="F4F4F4"/>
              </a:clrFrom>
              <a:clrTo>
                <a:srgbClr val="F4F4F4">
                  <a:alpha val="0"/>
                </a:srgbClr>
              </a:clrTo>
            </a:clrChange>
            <a:lum bright="-6000" contrast="12000"/>
            <a:extLst>
              <a:ext uri="{28A0092B-C50C-407E-A947-70E740481C1C}">
                <a14:useLocalDpi xmlns:a14="http://schemas.microsoft.com/office/drawing/2010/main" val="0"/>
              </a:ext>
            </a:extLst>
          </a:blip>
          <a:srcRect/>
          <a:stretch>
            <a:fillRect/>
          </a:stretch>
        </p:blipFill>
        <p:spPr bwMode="auto">
          <a:xfrm>
            <a:off x="6227763" y="5229225"/>
            <a:ext cx="1016000" cy="136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p:cNvSpPr txBox="1">
            <a:spLocks noChangeArrowheads="1"/>
          </p:cNvSpPr>
          <p:nvPr/>
        </p:nvSpPr>
        <p:spPr bwMode="auto">
          <a:xfrm>
            <a:off x="457200" y="287357"/>
            <a:ext cx="8229600" cy="584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a:lstStyle>
          <a:p>
            <a:r>
              <a:rPr lang="it-IT" altLang="en-US" sz="3200" b="1" i="1" dirty="0" smtClean="0">
                <a:solidFill>
                  <a:srgbClr val="FF0000"/>
                </a:solidFill>
                <a:latin typeface="Comic Sans MS" panose="030F0702030302020204" pitchFamily="66" charset="0"/>
                <a:ea typeface="MS PGothic" panose="020B0600070205080204" pitchFamily="34" charset="-128"/>
              </a:rPr>
              <a:t>Evolution of the EU Food Safety Strategy over the years</a:t>
            </a:r>
            <a:endParaRPr lang="it-IT" altLang="en-US" sz="4000" b="1" dirty="0" smtClean="0">
              <a:solidFill>
                <a:srgbClr val="FF0000"/>
              </a:solidFill>
              <a:latin typeface="Comic Sans MS" panose="030F0702030302020204" pitchFamily="66" charset="0"/>
              <a:ea typeface="MS PGothic" panose="020B0600070205080204" pitchFamily="34" charset="-128"/>
            </a:endParaRPr>
          </a:p>
        </p:txBody>
      </p:sp>
    </p:spTree>
    <p:extLst>
      <p:ext uri="{BB962C8B-B14F-4D97-AF65-F5344CB8AC3E}">
        <p14:creationId xmlns:p14="http://schemas.microsoft.com/office/powerpoint/2010/main" val="2299251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5706</TotalTime>
  <Words>1125</Words>
  <Application>Microsoft Office PowerPoint</Application>
  <PresentationFormat>Presentazione su schermo (4:3)</PresentationFormat>
  <Paragraphs>185</Paragraphs>
  <Slides>24</Slides>
  <Notes>21</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24</vt:i4>
      </vt:variant>
    </vt:vector>
  </HeadingPairs>
  <TitlesOfParts>
    <vt:vector size="33" baseType="lpstr">
      <vt:lpstr>ＭＳ Ｐゴシック</vt:lpstr>
      <vt:lpstr>ＭＳ Ｐゴシック</vt:lpstr>
      <vt:lpstr>Arial</vt:lpstr>
      <vt:lpstr>Arial Black</vt:lpstr>
      <vt:lpstr>Calibri</vt:lpstr>
      <vt:lpstr>Comic Sans MS</vt:lpstr>
      <vt:lpstr>Times New Roman</vt:lpstr>
      <vt:lpstr>Wingdings</vt:lpstr>
      <vt:lpstr>Struttura predefinita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Before 2000</vt:lpstr>
      <vt:lpstr>“Hygiene Pack”</vt:lpstr>
      <vt:lpstr>Presentazione standard di PowerPoint</vt:lpstr>
      <vt:lpstr>HACCP - Past</vt:lpstr>
      <vt:lpstr>HACCP - yesterday</vt:lpstr>
      <vt:lpstr>HACCP – today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Moret</dc:creator>
  <cp:lastModifiedBy>Chiara Emilia Irma Cordero</cp:lastModifiedBy>
  <cp:revision>261</cp:revision>
  <dcterms:created xsi:type="dcterms:W3CDTF">2009-09-30T11:21:25Z</dcterms:created>
  <dcterms:modified xsi:type="dcterms:W3CDTF">2020-10-08T08:29:31Z</dcterms:modified>
</cp:coreProperties>
</file>