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46" r:id="rId2"/>
    <p:sldId id="347" r:id="rId3"/>
    <p:sldId id="279" r:id="rId4"/>
    <p:sldId id="311" r:id="rId5"/>
    <p:sldId id="312" r:id="rId6"/>
    <p:sldId id="313" r:id="rId7"/>
    <p:sldId id="272" r:id="rId8"/>
    <p:sldId id="258" r:id="rId9"/>
    <p:sldId id="259" r:id="rId10"/>
    <p:sldId id="260" r:id="rId11"/>
    <p:sldId id="261" r:id="rId12"/>
    <p:sldId id="263" r:id="rId13"/>
    <p:sldId id="264" r:id="rId14"/>
    <p:sldId id="262" r:id="rId15"/>
    <p:sldId id="273" r:id="rId16"/>
    <p:sldId id="257" r:id="rId17"/>
    <p:sldId id="329" r:id="rId18"/>
    <p:sldId id="331" r:id="rId19"/>
    <p:sldId id="332" r:id="rId20"/>
    <p:sldId id="333" r:id="rId21"/>
    <p:sldId id="267" r:id="rId22"/>
    <p:sldId id="268" r:id="rId23"/>
    <p:sldId id="304" r:id="rId24"/>
    <p:sldId id="274" r:id="rId25"/>
    <p:sldId id="266" r:id="rId26"/>
    <p:sldId id="275" r:id="rId27"/>
    <p:sldId id="269" r:id="rId28"/>
    <p:sldId id="270" r:id="rId29"/>
    <p:sldId id="276" r:id="rId30"/>
    <p:sldId id="277" r:id="rId31"/>
    <p:sldId id="305" r:id="rId32"/>
    <p:sldId id="306" r:id="rId33"/>
    <p:sldId id="307" r:id="rId34"/>
    <p:sldId id="308" r:id="rId35"/>
    <p:sldId id="348" r:id="rId36"/>
    <p:sldId id="349" r:id="rId37"/>
    <p:sldId id="355" r:id="rId38"/>
    <p:sldId id="354" r:id="rId39"/>
    <p:sldId id="309" r:id="rId40"/>
    <p:sldId id="352" r:id="rId41"/>
    <p:sldId id="353" r:id="rId42"/>
    <p:sldId id="350" r:id="rId43"/>
    <p:sldId id="310" r:id="rId44"/>
    <p:sldId id="315" r:id="rId45"/>
    <p:sldId id="316" r:id="rId46"/>
    <p:sldId id="318" r:id="rId47"/>
    <p:sldId id="319" r:id="rId48"/>
    <p:sldId id="320" r:id="rId49"/>
    <p:sldId id="321" r:id="rId50"/>
    <p:sldId id="324" r:id="rId51"/>
    <p:sldId id="325" r:id="rId52"/>
    <p:sldId id="326" r:id="rId53"/>
    <p:sldId id="327" r:id="rId54"/>
    <p:sldId id="328" r:id="rId55"/>
    <p:sldId id="357" r:id="rId56"/>
    <p:sldId id="358" r:id="rId57"/>
    <p:sldId id="345" r:id="rId58"/>
    <p:sldId id="356" r:id="rId59"/>
    <p:sldId id="359" r:id="rId60"/>
    <p:sldId id="360" r:id="rId61"/>
    <p:sldId id="361" r:id="rId62"/>
    <p:sldId id="340" r:id="rId63"/>
    <p:sldId id="341" r:id="rId64"/>
    <p:sldId id="342" r:id="rId65"/>
    <p:sldId id="343" r:id="rId66"/>
    <p:sldId id="344" r:id="rId67"/>
    <p:sldId id="334" r:id="rId68"/>
    <p:sldId id="335" r:id="rId69"/>
    <p:sldId id="336" r:id="rId70"/>
    <p:sldId id="337" r:id="rId71"/>
    <p:sldId id="338" r:id="rId72"/>
    <p:sldId id="339" r:id="rId7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338"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2F2BB-DB57-4D48-87EF-41CAF772D062}" type="doc">
      <dgm:prSet loTypeId="urn:microsoft.com/office/officeart/2005/8/layout/cycle4#1" loCatId="cycle" qsTypeId="urn:microsoft.com/office/officeart/2005/8/quickstyle/3d3" qsCatId="3D" csTypeId="urn:microsoft.com/office/officeart/2005/8/colors/accent1_2#1" csCatId="accent1" phldr="1"/>
      <dgm:spPr/>
      <dgm:t>
        <a:bodyPr/>
        <a:lstStyle/>
        <a:p>
          <a:endParaRPr lang="it-IT"/>
        </a:p>
      </dgm:t>
    </dgm:pt>
    <dgm:pt modelId="{BD9C38DE-FF57-4FF8-910B-692B750DAEA7}">
      <dgm:prSet phldrT="[Testo]" custT="1"/>
      <dgm:spPr>
        <a:solidFill>
          <a:schemeClr val="bg2">
            <a:lumMod val="75000"/>
          </a:schemeClr>
        </a:solidFill>
      </dgm:spPr>
      <dgm:t>
        <a:bodyPr/>
        <a:lstStyle/>
        <a:p>
          <a:r>
            <a:rPr lang="it-IT" sz="2400" b="1" dirty="0" smtClean="0">
              <a:solidFill>
                <a:srgbClr val="FF0000"/>
              </a:solidFill>
            </a:rPr>
            <a:t>CUP</a:t>
          </a:r>
          <a:endParaRPr lang="it-IT" sz="2400" b="1" dirty="0">
            <a:solidFill>
              <a:srgbClr val="FF0000"/>
            </a:solidFill>
          </a:endParaRPr>
        </a:p>
      </dgm:t>
    </dgm:pt>
    <dgm:pt modelId="{58E339E1-2B68-4034-8123-4197058576C2}" type="parTrans" cxnId="{D9C23D8B-A719-4E60-BB2E-32A72D254041}">
      <dgm:prSet/>
      <dgm:spPr/>
      <dgm:t>
        <a:bodyPr/>
        <a:lstStyle/>
        <a:p>
          <a:endParaRPr lang="it-IT"/>
        </a:p>
      </dgm:t>
    </dgm:pt>
    <dgm:pt modelId="{3E5D2292-E415-4274-A2C5-6A47205A9669}" type="sibTrans" cxnId="{D9C23D8B-A719-4E60-BB2E-32A72D254041}">
      <dgm:prSet/>
      <dgm:spPr/>
      <dgm:t>
        <a:bodyPr/>
        <a:lstStyle/>
        <a:p>
          <a:endParaRPr lang="it-IT"/>
        </a:p>
      </dgm:t>
    </dgm:pt>
    <dgm:pt modelId="{B98BC8F2-1156-401F-9F24-4CE4CB692248}">
      <dgm:prSet phldrT="[Testo]" custT="1"/>
      <dgm:spPr>
        <a:solidFill>
          <a:srgbClr val="FFC000"/>
        </a:solidFill>
      </dgm:spPr>
      <dgm:t>
        <a:bodyPr/>
        <a:lstStyle/>
        <a:p>
          <a:endParaRPr lang="it-IT" sz="1200" dirty="0">
            <a:solidFill>
              <a:srgbClr val="FF0000"/>
            </a:solidFill>
          </a:endParaRPr>
        </a:p>
      </dgm:t>
    </dgm:pt>
    <dgm:pt modelId="{D902FA66-5922-4DB1-826C-9CF3D9D7E73A}" type="parTrans" cxnId="{840B6455-5BD3-4CA7-9F61-B0CCEB2FE578}">
      <dgm:prSet/>
      <dgm:spPr/>
      <dgm:t>
        <a:bodyPr/>
        <a:lstStyle/>
        <a:p>
          <a:endParaRPr lang="it-IT"/>
        </a:p>
      </dgm:t>
    </dgm:pt>
    <dgm:pt modelId="{13B565AE-8BD4-46CD-BE8D-37FD3E38D202}" type="sibTrans" cxnId="{840B6455-5BD3-4CA7-9F61-B0CCEB2FE578}">
      <dgm:prSet/>
      <dgm:spPr/>
      <dgm:t>
        <a:bodyPr/>
        <a:lstStyle/>
        <a:p>
          <a:endParaRPr lang="it-IT"/>
        </a:p>
      </dgm:t>
    </dgm:pt>
    <dgm:pt modelId="{6ADAE7AD-5634-4012-899F-D4B648F2D486}">
      <dgm:prSet phldrT="[Testo]" custT="1"/>
      <dgm:spPr>
        <a:solidFill>
          <a:srgbClr val="92D050"/>
        </a:solidFill>
      </dgm:spPr>
      <dgm:t>
        <a:bodyPr/>
        <a:lstStyle/>
        <a:p>
          <a:endParaRPr lang="it-IT" sz="1800" dirty="0"/>
        </a:p>
      </dgm:t>
    </dgm:pt>
    <dgm:pt modelId="{E8ED4BE8-3130-48E6-8ADB-CF9D23FCA21A}" type="parTrans" cxnId="{63DDA8D4-84B0-4FEB-8D74-9F9FE7BA3A50}">
      <dgm:prSet/>
      <dgm:spPr/>
      <dgm:t>
        <a:bodyPr/>
        <a:lstStyle/>
        <a:p>
          <a:endParaRPr lang="it-IT"/>
        </a:p>
      </dgm:t>
    </dgm:pt>
    <dgm:pt modelId="{BDD69682-9D44-4064-A4EE-846226409800}" type="sibTrans" cxnId="{63DDA8D4-84B0-4FEB-8D74-9F9FE7BA3A50}">
      <dgm:prSet/>
      <dgm:spPr/>
      <dgm:t>
        <a:bodyPr/>
        <a:lstStyle/>
        <a:p>
          <a:endParaRPr lang="it-IT"/>
        </a:p>
      </dgm:t>
    </dgm:pt>
    <dgm:pt modelId="{14BFD07F-69A1-45AB-9EFD-6515C905BF2A}">
      <dgm:prSet phldrT="[Testo]" custT="1"/>
      <dgm:spPr>
        <a:solidFill>
          <a:srgbClr val="FFFF00"/>
        </a:solidFill>
      </dgm:spPr>
      <dgm:t>
        <a:bodyPr/>
        <a:lstStyle/>
        <a:p>
          <a:r>
            <a:rPr lang="it-IT" sz="2400" b="1" dirty="0" smtClean="0">
              <a:solidFill>
                <a:srgbClr val="FF0000"/>
              </a:solidFill>
            </a:rPr>
            <a:t>ADI</a:t>
          </a:r>
          <a:endParaRPr lang="it-IT" sz="2400" b="1" dirty="0">
            <a:solidFill>
              <a:srgbClr val="FF0000"/>
            </a:solidFill>
          </a:endParaRPr>
        </a:p>
      </dgm:t>
    </dgm:pt>
    <dgm:pt modelId="{C91BB2E5-16E2-4E19-AC55-E924663B88E7}" type="sibTrans" cxnId="{934BC922-8B7B-4A11-AE1E-EC954B40E338}">
      <dgm:prSet/>
      <dgm:spPr/>
      <dgm:t>
        <a:bodyPr/>
        <a:lstStyle/>
        <a:p>
          <a:endParaRPr lang="it-IT"/>
        </a:p>
      </dgm:t>
    </dgm:pt>
    <dgm:pt modelId="{7320E760-6E44-476A-8C54-74D78F5E732F}" type="parTrans" cxnId="{934BC922-8B7B-4A11-AE1E-EC954B40E338}">
      <dgm:prSet/>
      <dgm:spPr/>
      <dgm:t>
        <a:bodyPr/>
        <a:lstStyle/>
        <a:p>
          <a:endParaRPr lang="it-IT"/>
        </a:p>
      </dgm:t>
    </dgm:pt>
    <dgm:pt modelId="{104FA273-7102-4378-BC9A-578EC2D8CD9A}" type="pres">
      <dgm:prSet presAssocID="{A852F2BB-DB57-4D48-87EF-41CAF772D062}" presName="cycleMatrixDiagram" presStyleCnt="0">
        <dgm:presLayoutVars>
          <dgm:chMax val="1"/>
          <dgm:dir/>
          <dgm:animLvl val="lvl"/>
          <dgm:resizeHandles val="exact"/>
        </dgm:presLayoutVars>
      </dgm:prSet>
      <dgm:spPr/>
      <dgm:t>
        <a:bodyPr/>
        <a:lstStyle/>
        <a:p>
          <a:endParaRPr lang="it-IT"/>
        </a:p>
      </dgm:t>
    </dgm:pt>
    <dgm:pt modelId="{A92202F3-B68F-442B-96BC-C26096634872}" type="pres">
      <dgm:prSet presAssocID="{A852F2BB-DB57-4D48-87EF-41CAF772D062}" presName="children" presStyleCnt="0"/>
      <dgm:spPr/>
      <dgm:t>
        <a:bodyPr/>
        <a:lstStyle/>
        <a:p>
          <a:endParaRPr lang="it-IT"/>
        </a:p>
      </dgm:t>
    </dgm:pt>
    <dgm:pt modelId="{80A777DB-2994-4876-AF48-A48D6A908BA0}" type="pres">
      <dgm:prSet presAssocID="{A852F2BB-DB57-4D48-87EF-41CAF772D062}" presName="childPlaceholder" presStyleCnt="0"/>
      <dgm:spPr/>
      <dgm:t>
        <a:bodyPr/>
        <a:lstStyle/>
        <a:p>
          <a:endParaRPr lang="it-IT"/>
        </a:p>
      </dgm:t>
    </dgm:pt>
    <dgm:pt modelId="{9F8BE3DF-FD66-4F27-AB46-F8A5C47BFD39}" type="pres">
      <dgm:prSet presAssocID="{A852F2BB-DB57-4D48-87EF-41CAF772D062}" presName="circle" presStyleCnt="0"/>
      <dgm:spPr/>
      <dgm:t>
        <a:bodyPr/>
        <a:lstStyle/>
        <a:p>
          <a:endParaRPr lang="it-IT"/>
        </a:p>
      </dgm:t>
    </dgm:pt>
    <dgm:pt modelId="{6B09FF8B-C102-4075-A5FE-5AA43F24ECF6}" type="pres">
      <dgm:prSet presAssocID="{A852F2BB-DB57-4D48-87EF-41CAF772D062}" presName="quadrant1" presStyleLbl="node1" presStyleIdx="0" presStyleCnt="4">
        <dgm:presLayoutVars>
          <dgm:chMax val="1"/>
          <dgm:bulletEnabled val="1"/>
        </dgm:presLayoutVars>
      </dgm:prSet>
      <dgm:spPr/>
      <dgm:t>
        <a:bodyPr/>
        <a:lstStyle/>
        <a:p>
          <a:endParaRPr lang="it-IT"/>
        </a:p>
      </dgm:t>
    </dgm:pt>
    <dgm:pt modelId="{AC85375F-0165-402F-B59E-3CEE27177D72}" type="pres">
      <dgm:prSet presAssocID="{A852F2BB-DB57-4D48-87EF-41CAF772D062}" presName="quadrant2" presStyleLbl="node1" presStyleIdx="1" presStyleCnt="4">
        <dgm:presLayoutVars>
          <dgm:chMax val="1"/>
          <dgm:bulletEnabled val="1"/>
        </dgm:presLayoutVars>
      </dgm:prSet>
      <dgm:spPr/>
      <dgm:t>
        <a:bodyPr/>
        <a:lstStyle/>
        <a:p>
          <a:endParaRPr lang="it-IT"/>
        </a:p>
      </dgm:t>
    </dgm:pt>
    <dgm:pt modelId="{EC24EBBC-56F8-4DBC-802B-1FE64631A914}" type="pres">
      <dgm:prSet presAssocID="{A852F2BB-DB57-4D48-87EF-41CAF772D062}" presName="quadrant3" presStyleLbl="node1" presStyleIdx="2" presStyleCnt="4">
        <dgm:presLayoutVars>
          <dgm:chMax val="1"/>
          <dgm:bulletEnabled val="1"/>
        </dgm:presLayoutVars>
      </dgm:prSet>
      <dgm:spPr/>
      <dgm:t>
        <a:bodyPr/>
        <a:lstStyle/>
        <a:p>
          <a:endParaRPr lang="it-IT"/>
        </a:p>
      </dgm:t>
    </dgm:pt>
    <dgm:pt modelId="{983F0401-6A61-4D88-AAFD-D08A0BCE70C7}" type="pres">
      <dgm:prSet presAssocID="{A852F2BB-DB57-4D48-87EF-41CAF772D062}" presName="quadrant4" presStyleLbl="node1" presStyleIdx="3" presStyleCnt="4">
        <dgm:presLayoutVars>
          <dgm:chMax val="1"/>
          <dgm:bulletEnabled val="1"/>
        </dgm:presLayoutVars>
      </dgm:prSet>
      <dgm:spPr/>
      <dgm:t>
        <a:bodyPr/>
        <a:lstStyle/>
        <a:p>
          <a:endParaRPr lang="it-IT"/>
        </a:p>
      </dgm:t>
    </dgm:pt>
    <dgm:pt modelId="{1FCB193E-D2BB-4E36-AC9A-D3225E850CAD}" type="pres">
      <dgm:prSet presAssocID="{A852F2BB-DB57-4D48-87EF-41CAF772D062}" presName="quadrantPlaceholder" presStyleCnt="0"/>
      <dgm:spPr/>
      <dgm:t>
        <a:bodyPr/>
        <a:lstStyle/>
        <a:p>
          <a:endParaRPr lang="it-IT"/>
        </a:p>
      </dgm:t>
    </dgm:pt>
    <dgm:pt modelId="{DCD92309-F4BB-456F-A2A2-27F2F8C41E46}" type="pres">
      <dgm:prSet presAssocID="{A852F2BB-DB57-4D48-87EF-41CAF772D062}" presName="center1" presStyleLbl="fgShp" presStyleIdx="0" presStyleCnt="2"/>
      <dgm:spPr/>
      <dgm:t>
        <a:bodyPr/>
        <a:lstStyle/>
        <a:p>
          <a:endParaRPr lang="it-IT"/>
        </a:p>
      </dgm:t>
    </dgm:pt>
    <dgm:pt modelId="{8EA97167-FB0D-4C2D-A11C-DF314D4EAADC}" type="pres">
      <dgm:prSet presAssocID="{A852F2BB-DB57-4D48-87EF-41CAF772D062}" presName="center2" presStyleLbl="fgShp" presStyleIdx="1" presStyleCnt="2"/>
      <dgm:spPr/>
      <dgm:t>
        <a:bodyPr/>
        <a:lstStyle/>
        <a:p>
          <a:endParaRPr lang="it-IT"/>
        </a:p>
      </dgm:t>
    </dgm:pt>
  </dgm:ptLst>
  <dgm:cxnLst>
    <dgm:cxn modelId="{D9C23D8B-A719-4E60-BB2E-32A72D254041}" srcId="{A852F2BB-DB57-4D48-87EF-41CAF772D062}" destId="{BD9C38DE-FF57-4FF8-910B-692B750DAEA7}" srcOrd="0" destOrd="0" parTransId="{58E339E1-2B68-4034-8123-4197058576C2}" sibTransId="{3E5D2292-E415-4274-A2C5-6A47205A9669}"/>
    <dgm:cxn modelId="{934BC922-8B7B-4A11-AE1E-EC954B40E338}" srcId="{A852F2BB-DB57-4D48-87EF-41CAF772D062}" destId="{14BFD07F-69A1-45AB-9EFD-6515C905BF2A}" srcOrd="1" destOrd="0" parTransId="{7320E760-6E44-476A-8C54-74D78F5E732F}" sibTransId="{C91BB2E5-16E2-4E19-AC55-E924663B88E7}"/>
    <dgm:cxn modelId="{A0A7FFE1-E772-487C-BA95-0C8E7FEE7ADE}" type="presOf" srcId="{6ADAE7AD-5634-4012-899F-D4B648F2D486}" destId="{983F0401-6A61-4D88-AAFD-D08A0BCE70C7}" srcOrd="0" destOrd="0" presId="urn:microsoft.com/office/officeart/2005/8/layout/cycle4#1"/>
    <dgm:cxn modelId="{B9F04871-A019-4FC3-86ED-6CB7FFD08CA7}" type="presOf" srcId="{BD9C38DE-FF57-4FF8-910B-692B750DAEA7}" destId="{6B09FF8B-C102-4075-A5FE-5AA43F24ECF6}" srcOrd="0" destOrd="0" presId="urn:microsoft.com/office/officeart/2005/8/layout/cycle4#1"/>
    <dgm:cxn modelId="{63DDA8D4-84B0-4FEB-8D74-9F9FE7BA3A50}" srcId="{A852F2BB-DB57-4D48-87EF-41CAF772D062}" destId="{6ADAE7AD-5634-4012-899F-D4B648F2D486}" srcOrd="3" destOrd="0" parTransId="{E8ED4BE8-3130-48E6-8ADB-CF9D23FCA21A}" sibTransId="{BDD69682-9D44-4064-A4EE-846226409800}"/>
    <dgm:cxn modelId="{89D7E372-7014-467D-A481-2F39FC87599E}" type="presOf" srcId="{A852F2BB-DB57-4D48-87EF-41CAF772D062}" destId="{104FA273-7102-4378-BC9A-578EC2D8CD9A}" srcOrd="0" destOrd="0" presId="urn:microsoft.com/office/officeart/2005/8/layout/cycle4#1"/>
    <dgm:cxn modelId="{840B6455-5BD3-4CA7-9F61-B0CCEB2FE578}" srcId="{A852F2BB-DB57-4D48-87EF-41CAF772D062}" destId="{B98BC8F2-1156-401F-9F24-4CE4CB692248}" srcOrd="2" destOrd="0" parTransId="{D902FA66-5922-4DB1-826C-9CF3D9D7E73A}" sibTransId="{13B565AE-8BD4-46CD-BE8D-37FD3E38D202}"/>
    <dgm:cxn modelId="{9F879827-ED49-4C38-92CD-B88FD4C4085A}" type="presOf" srcId="{B98BC8F2-1156-401F-9F24-4CE4CB692248}" destId="{EC24EBBC-56F8-4DBC-802B-1FE64631A914}" srcOrd="0" destOrd="0" presId="urn:microsoft.com/office/officeart/2005/8/layout/cycle4#1"/>
    <dgm:cxn modelId="{A15B4AA8-399B-4D50-B2ED-F6385B0747BC}" type="presOf" srcId="{14BFD07F-69A1-45AB-9EFD-6515C905BF2A}" destId="{AC85375F-0165-402F-B59E-3CEE27177D72}" srcOrd="0" destOrd="0" presId="urn:microsoft.com/office/officeart/2005/8/layout/cycle4#1"/>
    <dgm:cxn modelId="{7770B587-09B3-47DA-AFFC-EC9E5D534F2A}" type="presParOf" srcId="{104FA273-7102-4378-BC9A-578EC2D8CD9A}" destId="{A92202F3-B68F-442B-96BC-C26096634872}" srcOrd="0" destOrd="0" presId="urn:microsoft.com/office/officeart/2005/8/layout/cycle4#1"/>
    <dgm:cxn modelId="{EEF46078-1649-4145-BB67-1260F982B246}" type="presParOf" srcId="{A92202F3-B68F-442B-96BC-C26096634872}" destId="{80A777DB-2994-4876-AF48-A48D6A908BA0}" srcOrd="0" destOrd="0" presId="urn:microsoft.com/office/officeart/2005/8/layout/cycle4#1"/>
    <dgm:cxn modelId="{459C5B58-E161-4E72-BDC8-4511FB26405F}" type="presParOf" srcId="{104FA273-7102-4378-BC9A-578EC2D8CD9A}" destId="{9F8BE3DF-FD66-4F27-AB46-F8A5C47BFD39}" srcOrd="1" destOrd="0" presId="urn:microsoft.com/office/officeart/2005/8/layout/cycle4#1"/>
    <dgm:cxn modelId="{F001624E-B919-42B4-8470-9779B4AD24E1}" type="presParOf" srcId="{9F8BE3DF-FD66-4F27-AB46-F8A5C47BFD39}" destId="{6B09FF8B-C102-4075-A5FE-5AA43F24ECF6}" srcOrd="0" destOrd="0" presId="urn:microsoft.com/office/officeart/2005/8/layout/cycle4#1"/>
    <dgm:cxn modelId="{7A90E700-3A18-4B30-B0AB-0A7EE7722DB6}" type="presParOf" srcId="{9F8BE3DF-FD66-4F27-AB46-F8A5C47BFD39}" destId="{AC85375F-0165-402F-B59E-3CEE27177D72}" srcOrd="1" destOrd="0" presId="urn:microsoft.com/office/officeart/2005/8/layout/cycle4#1"/>
    <dgm:cxn modelId="{C51BA1AD-85C2-46D3-A965-CBF20568E3D2}" type="presParOf" srcId="{9F8BE3DF-FD66-4F27-AB46-F8A5C47BFD39}" destId="{EC24EBBC-56F8-4DBC-802B-1FE64631A914}" srcOrd="2" destOrd="0" presId="urn:microsoft.com/office/officeart/2005/8/layout/cycle4#1"/>
    <dgm:cxn modelId="{C3C01F0A-471E-4E33-B441-3E89D5F744D3}" type="presParOf" srcId="{9F8BE3DF-FD66-4F27-AB46-F8A5C47BFD39}" destId="{983F0401-6A61-4D88-AAFD-D08A0BCE70C7}" srcOrd="3" destOrd="0" presId="urn:microsoft.com/office/officeart/2005/8/layout/cycle4#1"/>
    <dgm:cxn modelId="{264479AE-72D4-4A55-8A40-0C1017972F78}" type="presParOf" srcId="{9F8BE3DF-FD66-4F27-AB46-F8A5C47BFD39}" destId="{1FCB193E-D2BB-4E36-AC9A-D3225E850CAD}" srcOrd="4" destOrd="0" presId="urn:microsoft.com/office/officeart/2005/8/layout/cycle4#1"/>
    <dgm:cxn modelId="{448AE8CA-8322-43AC-91AF-47629FAAAE7E}" type="presParOf" srcId="{104FA273-7102-4378-BC9A-578EC2D8CD9A}" destId="{DCD92309-F4BB-456F-A2A2-27F2F8C41E46}" srcOrd="2" destOrd="0" presId="urn:microsoft.com/office/officeart/2005/8/layout/cycle4#1"/>
    <dgm:cxn modelId="{EBEE336C-DFAB-4791-9297-6D3423DFF932}" type="presParOf" srcId="{104FA273-7102-4378-BC9A-578EC2D8CD9A}" destId="{8EA97167-FB0D-4C2D-A11C-DF314D4EAADC}" srcOrd="3" destOrd="0" presId="urn:microsoft.com/office/officeart/2005/8/layout/cycle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9FF8B-C102-4075-A5FE-5AA43F24ECF6}">
      <dsp:nvSpPr>
        <dsp:cNvPr id="0" name=""/>
        <dsp:cNvSpPr/>
      </dsp:nvSpPr>
      <dsp:spPr>
        <a:xfrm>
          <a:off x="821783" y="525715"/>
          <a:ext cx="1718997" cy="1718997"/>
        </a:xfrm>
        <a:prstGeom prst="pieWedge">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FF0000"/>
              </a:solidFill>
            </a:rPr>
            <a:t>CUP</a:t>
          </a:r>
          <a:endParaRPr lang="it-IT" sz="2400" b="1" kern="1200" dirty="0">
            <a:solidFill>
              <a:srgbClr val="FF0000"/>
            </a:solidFill>
          </a:endParaRPr>
        </a:p>
      </dsp:txBody>
      <dsp:txXfrm>
        <a:off x="1325266" y="1029198"/>
        <a:ext cx="1215514" cy="1215514"/>
      </dsp:txXfrm>
    </dsp:sp>
    <dsp:sp modelId="{AC85375F-0165-402F-B59E-3CEE27177D72}">
      <dsp:nvSpPr>
        <dsp:cNvPr id="0" name=""/>
        <dsp:cNvSpPr/>
      </dsp:nvSpPr>
      <dsp:spPr>
        <a:xfrm rot="5400000">
          <a:off x="2620180" y="525715"/>
          <a:ext cx="1718997" cy="1718997"/>
        </a:xfrm>
        <a:prstGeom prst="pieWedg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FF0000"/>
              </a:solidFill>
            </a:rPr>
            <a:t>ADI</a:t>
          </a:r>
          <a:endParaRPr lang="it-IT" sz="2400" b="1" kern="1200" dirty="0">
            <a:solidFill>
              <a:srgbClr val="FF0000"/>
            </a:solidFill>
          </a:endParaRPr>
        </a:p>
      </dsp:txBody>
      <dsp:txXfrm rot="-5400000">
        <a:off x="2620180" y="1029198"/>
        <a:ext cx="1215514" cy="1215514"/>
      </dsp:txXfrm>
    </dsp:sp>
    <dsp:sp modelId="{EC24EBBC-56F8-4DBC-802B-1FE64631A914}">
      <dsp:nvSpPr>
        <dsp:cNvPr id="0" name=""/>
        <dsp:cNvSpPr/>
      </dsp:nvSpPr>
      <dsp:spPr>
        <a:xfrm rot="10800000">
          <a:off x="2620180" y="2324112"/>
          <a:ext cx="1718997" cy="1718997"/>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it-IT" sz="1200" kern="1200" dirty="0">
            <a:solidFill>
              <a:srgbClr val="FF0000"/>
            </a:solidFill>
          </a:endParaRPr>
        </a:p>
      </dsp:txBody>
      <dsp:txXfrm rot="10800000">
        <a:off x="2620180" y="2324112"/>
        <a:ext cx="1215514" cy="1215514"/>
      </dsp:txXfrm>
    </dsp:sp>
    <dsp:sp modelId="{983F0401-6A61-4D88-AAFD-D08A0BCE70C7}">
      <dsp:nvSpPr>
        <dsp:cNvPr id="0" name=""/>
        <dsp:cNvSpPr/>
      </dsp:nvSpPr>
      <dsp:spPr>
        <a:xfrm rot="16200000">
          <a:off x="821783" y="2324112"/>
          <a:ext cx="1718997" cy="1718997"/>
        </a:xfrm>
        <a:prstGeom prst="pieWedg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it-IT" sz="1800" kern="1200" dirty="0"/>
        </a:p>
      </dsp:txBody>
      <dsp:txXfrm rot="5400000">
        <a:off x="1325266" y="2324112"/>
        <a:ext cx="1215514" cy="1215514"/>
      </dsp:txXfrm>
    </dsp:sp>
    <dsp:sp modelId="{DCD92309-F4BB-456F-A2A2-27F2F8C41E46}">
      <dsp:nvSpPr>
        <dsp:cNvPr id="0" name=""/>
        <dsp:cNvSpPr/>
      </dsp:nvSpPr>
      <dsp:spPr>
        <a:xfrm>
          <a:off x="2283725" y="1927115"/>
          <a:ext cx="593510" cy="51609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EA97167-FB0D-4C2D-A11C-DF314D4EAADC}">
      <dsp:nvSpPr>
        <dsp:cNvPr id="0" name=""/>
        <dsp:cNvSpPr/>
      </dsp:nvSpPr>
      <dsp:spPr>
        <a:xfrm rot="10800000">
          <a:off x="2283725" y="2125613"/>
          <a:ext cx="593510" cy="51609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75FEDC-1F99-4A08-AD1F-8C27E35D2F23}" type="datetimeFigureOut">
              <a:rPr lang="it-IT"/>
              <a:pPr>
                <a:defRPr/>
              </a:pPr>
              <a:t>21/09/2015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DF9FC7-FA96-4B20-A683-9AE6793C7449}" type="slidenum">
              <a:rPr lang="it-IT"/>
              <a:pPr>
                <a:defRPr/>
              </a:pPr>
              <a:t>‹N›</a:t>
            </a:fld>
            <a:endParaRPr lang="it-IT"/>
          </a:p>
        </p:txBody>
      </p:sp>
    </p:spTree>
    <p:extLst>
      <p:ext uri="{BB962C8B-B14F-4D97-AF65-F5344CB8AC3E}">
        <p14:creationId xmlns:p14="http://schemas.microsoft.com/office/powerpoint/2010/main" val="60539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A821C6-B0B7-4527-86FC-282A2652AB5D}" type="datetimeFigureOut">
              <a:rPr lang="it-IT"/>
              <a:pPr>
                <a:defRPr/>
              </a:pPr>
              <a:t>21/09/2015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75104F-BDE8-4A9D-8181-380E98A927E8}" type="slidenum">
              <a:rPr lang="it-IT"/>
              <a:pPr>
                <a:defRPr/>
              </a:pPr>
              <a:t>‹N›</a:t>
            </a:fld>
            <a:endParaRPr lang="it-IT"/>
          </a:p>
        </p:txBody>
      </p:sp>
    </p:spTree>
    <p:extLst>
      <p:ext uri="{BB962C8B-B14F-4D97-AF65-F5344CB8AC3E}">
        <p14:creationId xmlns:p14="http://schemas.microsoft.com/office/powerpoint/2010/main" val="2757704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47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06EA954-96AD-43D3-B040-5714DDCD2B07}" type="slidenum">
              <a:rPr lang="it-IT" sz="1200">
                <a:latin typeface="+mn-lt"/>
                <a:cs typeface="+mn-cs"/>
              </a:rPr>
              <a:pPr algn="r">
                <a:defRPr/>
              </a:pPr>
              <a:t>1</a:t>
            </a:fld>
            <a:endParaRPr lang="it-IT" sz="1200">
              <a:latin typeface="+mn-lt"/>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100"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87E11B5-9DED-4A07-A113-A1509CA14390}" type="slidenum">
              <a:rPr lang="it-IT" sz="1200">
                <a:latin typeface="+mn-lt"/>
                <a:cs typeface="+mn-cs"/>
              </a:rPr>
              <a:pPr algn="r">
                <a:defRPr/>
              </a:pPr>
              <a:t>2</a:t>
            </a:fld>
            <a:endParaRPr lang="it-IT" sz="1200">
              <a:latin typeface="+mn-lt"/>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TextEdit="1"/>
          </p:cNvSpPr>
          <p:nvPr>
            <p:ph type="sldImg"/>
          </p:nvPr>
        </p:nvSpPr>
        <p:spPr bwMode="auto">
          <a:noFill/>
          <a:ln>
            <a:solidFill>
              <a:srgbClr val="000000"/>
            </a:solidFill>
            <a:miter lim="800000"/>
            <a:headEnd/>
            <a:tailEnd/>
          </a:ln>
        </p:spPr>
      </p:sp>
      <p:sp>
        <p:nvSpPr>
          <p:cNvPr id="13824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p:spPr>
      </p:sp>
      <p:sp>
        <p:nvSpPr>
          <p:cNvPr id="14029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TextEdit="1"/>
          </p:cNvSpPr>
          <p:nvPr>
            <p:ph type="sldImg"/>
          </p:nvPr>
        </p:nvSpPr>
        <p:spPr bwMode="auto">
          <a:noFill/>
          <a:ln>
            <a:solidFill>
              <a:srgbClr val="000000"/>
            </a:solidFill>
            <a:miter lim="800000"/>
            <a:headEnd/>
            <a:tailEnd/>
          </a:ln>
        </p:spPr>
      </p:sp>
      <p:sp>
        <p:nvSpPr>
          <p:cNvPr id="18227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TextEdit="1"/>
          </p:cNvSpPr>
          <p:nvPr>
            <p:ph type="sldImg"/>
          </p:nvPr>
        </p:nvSpPr>
        <p:spPr bwMode="auto">
          <a:noFill/>
          <a:ln>
            <a:solidFill>
              <a:srgbClr val="000000"/>
            </a:solidFill>
            <a:miter lim="800000"/>
            <a:headEnd/>
            <a:tailEnd/>
          </a:ln>
        </p:spPr>
      </p:sp>
      <p:sp>
        <p:nvSpPr>
          <p:cNvPr id="18432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8637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TextEdit="1"/>
          </p:cNvSpPr>
          <p:nvPr>
            <p:ph type="sldImg"/>
          </p:nvPr>
        </p:nvSpPr>
        <p:spPr bwMode="auto">
          <a:noFill/>
          <a:ln>
            <a:solidFill>
              <a:srgbClr val="000000"/>
            </a:solidFill>
            <a:miter lim="800000"/>
            <a:headEnd/>
            <a:tailEnd/>
          </a:ln>
        </p:spPr>
      </p:sp>
      <p:sp>
        <p:nvSpPr>
          <p:cNvPr id="18841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TextEdit="1"/>
          </p:cNvSpPr>
          <p:nvPr>
            <p:ph type="sldImg"/>
          </p:nvPr>
        </p:nvSpPr>
        <p:spPr bwMode="auto">
          <a:noFill/>
          <a:ln>
            <a:solidFill>
              <a:srgbClr val="000000"/>
            </a:solidFill>
            <a:miter lim="800000"/>
            <a:headEnd/>
            <a:tailEnd/>
          </a:ln>
        </p:spPr>
      </p:sp>
      <p:sp>
        <p:nvSpPr>
          <p:cNvPr id="19046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TextEdit="1"/>
          </p:cNvSpPr>
          <p:nvPr>
            <p:ph type="sldImg"/>
          </p:nvPr>
        </p:nvSpPr>
        <p:spPr bwMode="auto">
          <a:noFill/>
          <a:ln>
            <a:solidFill>
              <a:srgbClr val="000000"/>
            </a:solidFill>
            <a:miter lim="800000"/>
            <a:headEnd/>
            <a:tailEnd/>
          </a:ln>
        </p:spPr>
      </p:sp>
      <p:sp>
        <p:nvSpPr>
          <p:cNvPr id="24166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TextEdit="1"/>
          </p:cNvSpPr>
          <p:nvPr>
            <p:ph type="sldImg"/>
          </p:nvPr>
        </p:nvSpPr>
        <p:spPr bwMode="auto">
          <a:noFill/>
          <a:ln>
            <a:solidFill>
              <a:srgbClr val="000000"/>
            </a:solidFill>
            <a:miter lim="800000"/>
            <a:headEnd/>
            <a:tailEnd/>
          </a:ln>
        </p:spPr>
      </p:sp>
      <p:sp>
        <p:nvSpPr>
          <p:cNvPr id="24371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TextEdit="1"/>
          </p:cNvSpPr>
          <p:nvPr>
            <p:ph type="sldImg"/>
          </p:nvPr>
        </p:nvSpPr>
        <p:spPr bwMode="auto">
          <a:noFill/>
          <a:ln>
            <a:solidFill>
              <a:srgbClr val="000000"/>
            </a:solidFill>
            <a:miter lim="800000"/>
            <a:headEnd/>
            <a:tailEnd/>
          </a:ln>
        </p:spPr>
      </p:sp>
      <p:sp>
        <p:nvSpPr>
          <p:cNvPr id="24576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TextEdit="1"/>
          </p:cNvSpPr>
          <p:nvPr>
            <p:ph type="sldImg"/>
          </p:nvPr>
        </p:nvSpPr>
        <p:spPr bwMode="auto">
          <a:noFill/>
          <a:ln>
            <a:solidFill>
              <a:srgbClr val="000000"/>
            </a:solidFill>
            <a:miter lim="800000"/>
            <a:headEnd/>
            <a:tailEnd/>
          </a:ln>
        </p:spPr>
      </p:sp>
      <p:sp>
        <p:nvSpPr>
          <p:cNvPr id="24781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TextEdit="1"/>
          </p:cNvSpPr>
          <p:nvPr>
            <p:ph type="sldImg"/>
          </p:nvPr>
        </p:nvSpPr>
        <p:spPr bwMode="auto">
          <a:noFill/>
          <a:ln>
            <a:solidFill>
              <a:srgbClr val="000000"/>
            </a:solidFill>
            <a:miter lim="800000"/>
            <a:headEnd/>
            <a:tailEnd/>
          </a:ln>
        </p:spPr>
      </p:sp>
      <p:sp>
        <p:nvSpPr>
          <p:cNvPr id="24985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TextEdit="1"/>
          </p:cNvSpPr>
          <p:nvPr>
            <p:ph type="sldImg"/>
          </p:nvPr>
        </p:nvSpPr>
        <p:spPr bwMode="auto">
          <a:noFill/>
          <a:ln>
            <a:solidFill>
              <a:srgbClr val="000000"/>
            </a:solidFill>
            <a:miter lim="800000"/>
            <a:headEnd/>
            <a:tailEnd/>
          </a:ln>
        </p:spPr>
      </p:sp>
      <p:sp>
        <p:nvSpPr>
          <p:cNvPr id="25190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Rot="1" noChangeAspect="1" noTextEdit="1"/>
          </p:cNvSpPr>
          <p:nvPr>
            <p:ph type="sldImg"/>
          </p:nvPr>
        </p:nvSpPr>
        <p:spPr bwMode="auto">
          <a:noFill/>
          <a:ln>
            <a:solidFill>
              <a:srgbClr val="000000"/>
            </a:solidFill>
            <a:miter lim="800000"/>
            <a:headEnd/>
            <a:tailEnd/>
          </a:ln>
        </p:spPr>
      </p:sp>
      <p:sp>
        <p:nvSpPr>
          <p:cNvPr id="25395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Rot="1" noChangeAspect="1" noTextEdit="1"/>
          </p:cNvSpPr>
          <p:nvPr>
            <p:ph type="sldImg"/>
          </p:nvPr>
        </p:nvSpPr>
        <p:spPr bwMode="auto">
          <a:noFill/>
          <a:ln>
            <a:solidFill>
              <a:srgbClr val="000000"/>
            </a:solidFill>
            <a:miter lim="800000"/>
            <a:headEnd/>
            <a:tailEnd/>
          </a:ln>
        </p:spPr>
      </p:sp>
      <p:sp>
        <p:nvSpPr>
          <p:cNvPr id="25600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TextEdit="1"/>
          </p:cNvSpPr>
          <p:nvPr>
            <p:ph type="sldImg"/>
          </p:nvPr>
        </p:nvSpPr>
        <p:spPr bwMode="auto">
          <a:noFill/>
          <a:ln>
            <a:solidFill>
              <a:srgbClr val="000000"/>
            </a:solidFill>
            <a:miter lim="800000"/>
            <a:headEnd/>
            <a:tailEnd/>
          </a:ln>
        </p:spPr>
      </p:sp>
      <p:sp>
        <p:nvSpPr>
          <p:cNvPr id="25805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Rot="1" noChangeAspect="1" noTextEdit="1"/>
          </p:cNvSpPr>
          <p:nvPr>
            <p:ph type="sldImg"/>
          </p:nvPr>
        </p:nvSpPr>
        <p:spPr bwMode="auto">
          <a:noFill/>
          <a:ln>
            <a:solidFill>
              <a:srgbClr val="000000"/>
            </a:solidFill>
            <a:miter lim="800000"/>
            <a:headEnd/>
            <a:tailEnd/>
          </a:ln>
        </p:spPr>
      </p:sp>
      <p:sp>
        <p:nvSpPr>
          <p:cNvPr id="26009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spect="1" noTextEdit="1"/>
          </p:cNvSpPr>
          <p:nvPr>
            <p:ph type="sldImg"/>
          </p:nvPr>
        </p:nvSpPr>
        <p:spPr bwMode="auto">
          <a:noFill/>
          <a:ln>
            <a:solidFill>
              <a:srgbClr val="000000"/>
            </a:solidFill>
            <a:miter lim="800000"/>
            <a:headEnd/>
            <a:tailEnd/>
          </a:ln>
        </p:spPr>
      </p:sp>
      <p:sp>
        <p:nvSpPr>
          <p:cNvPr id="26214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Rot="1" noChangeAspect="1" noTextEdit="1"/>
          </p:cNvSpPr>
          <p:nvPr>
            <p:ph type="sldImg"/>
          </p:nvPr>
        </p:nvSpPr>
        <p:spPr bwMode="auto">
          <a:noFill/>
          <a:ln>
            <a:solidFill>
              <a:srgbClr val="000000"/>
            </a:solidFill>
            <a:miter lim="800000"/>
            <a:headEnd/>
            <a:tailEnd/>
          </a:ln>
        </p:spPr>
      </p:sp>
      <p:sp>
        <p:nvSpPr>
          <p:cNvPr id="26419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TextEdit="1"/>
          </p:cNvSpPr>
          <p:nvPr>
            <p:ph type="sldImg"/>
          </p:nvPr>
        </p:nvSpPr>
        <p:spPr bwMode="auto">
          <a:noFill/>
          <a:ln>
            <a:solidFill>
              <a:srgbClr val="000000"/>
            </a:solidFill>
            <a:miter lim="800000"/>
            <a:headEnd/>
            <a:tailEnd/>
          </a:ln>
        </p:spPr>
      </p:sp>
      <p:sp>
        <p:nvSpPr>
          <p:cNvPr id="26624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TextEdit="1"/>
          </p:cNvSpPr>
          <p:nvPr>
            <p:ph type="sldImg"/>
          </p:nvPr>
        </p:nvSpPr>
        <p:spPr bwMode="auto">
          <a:noFill/>
          <a:ln>
            <a:solidFill>
              <a:srgbClr val="000000"/>
            </a:solidFill>
            <a:miter lim="800000"/>
            <a:headEnd/>
            <a:tailEnd/>
          </a:ln>
        </p:spPr>
      </p:sp>
      <p:sp>
        <p:nvSpPr>
          <p:cNvPr id="26829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Rot="1" noChangeAspect="1" noTextEdit="1"/>
          </p:cNvSpPr>
          <p:nvPr>
            <p:ph type="sldImg"/>
          </p:nvPr>
        </p:nvSpPr>
        <p:spPr bwMode="auto">
          <a:noFill/>
          <a:ln>
            <a:solidFill>
              <a:srgbClr val="000000"/>
            </a:solidFill>
            <a:miter lim="800000"/>
            <a:headEnd/>
            <a:tailEnd/>
          </a:ln>
        </p:spPr>
      </p:sp>
      <p:sp>
        <p:nvSpPr>
          <p:cNvPr id="27033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Rot="1" noChangeAspect="1" noTextEdit="1"/>
          </p:cNvSpPr>
          <p:nvPr>
            <p:ph type="sldImg"/>
          </p:nvPr>
        </p:nvSpPr>
        <p:spPr bwMode="auto">
          <a:noFill/>
          <a:ln>
            <a:solidFill>
              <a:srgbClr val="000000"/>
            </a:solidFill>
            <a:miter lim="800000"/>
            <a:headEnd/>
            <a:tailEnd/>
          </a:ln>
        </p:spPr>
      </p:sp>
      <p:sp>
        <p:nvSpPr>
          <p:cNvPr id="27238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Rot="1" noChangeAspect="1" noTextEdit="1"/>
          </p:cNvSpPr>
          <p:nvPr>
            <p:ph type="sldImg"/>
          </p:nvPr>
        </p:nvSpPr>
        <p:spPr bwMode="auto">
          <a:noFill/>
          <a:ln>
            <a:solidFill>
              <a:srgbClr val="000000"/>
            </a:solidFill>
            <a:miter lim="800000"/>
            <a:headEnd/>
            <a:tailEnd/>
          </a:ln>
        </p:spPr>
      </p:sp>
      <p:sp>
        <p:nvSpPr>
          <p:cNvPr id="27443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TextEdit="1"/>
          </p:cNvSpPr>
          <p:nvPr>
            <p:ph type="sldImg"/>
          </p:nvPr>
        </p:nvSpPr>
        <p:spPr bwMode="auto">
          <a:noFill/>
          <a:ln>
            <a:solidFill>
              <a:srgbClr val="000000"/>
            </a:solidFill>
            <a:miter lim="800000"/>
            <a:headEnd/>
            <a:tailEnd/>
          </a:ln>
        </p:spPr>
      </p:sp>
      <p:sp>
        <p:nvSpPr>
          <p:cNvPr id="27648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TextEdit="1"/>
          </p:cNvSpPr>
          <p:nvPr>
            <p:ph type="sldImg"/>
          </p:nvPr>
        </p:nvSpPr>
        <p:spPr bwMode="auto">
          <a:noFill/>
          <a:ln>
            <a:solidFill>
              <a:srgbClr val="000000"/>
            </a:solidFill>
            <a:miter lim="800000"/>
            <a:headEnd/>
            <a:tailEnd/>
          </a:ln>
        </p:spPr>
      </p:sp>
      <p:sp>
        <p:nvSpPr>
          <p:cNvPr id="27853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Rot="1" noChangeAspect="1" noTextEdit="1"/>
          </p:cNvSpPr>
          <p:nvPr>
            <p:ph type="sldImg"/>
          </p:nvPr>
        </p:nvSpPr>
        <p:spPr bwMode="auto">
          <a:noFill/>
          <a:ln>
            <a:solidFill>
              <a:srgbClr val="000000"/>
            </a:solidFill>
            <a:miter lim="800000"/>
            <a:headEnd/>
            <a:tailEnd/>
          </a:ln>
        </p:spPr>
      </p:sp>
      <p:sp>
        <p:nvSpPr>
          <p:cNvPr id="28057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TextEdit="1"/>
          </p:cNvSpPr>
          <p:nvPr>
            <p:ph type="sldImg"/>
          </p:nvPr>
        </p:nvSpPr>
        <p:spPr bwMode="auto">
          <a:noFill/>
          <a:ln>
            <a:solidFill>
              <a:srgbClr val="000000"/>
            </a:solidFill>
            <a:miter lim="800000"/>
            <a:headEnd/>
            <a:tailEnd/>
          </a:ln>
        </p:spPr>
      </p:sp>
      <p:sp>
        <p:nvSpPr>
          <p:cNvPr id="28262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TextEdit="1"/>
          </p:cNvSpPr>
          <p:nvPr>
            <p:ph type="sldImg"/>
          </p:nvPr>
        </p:nvSpPr>
        <p:spPr bwMode="auto">
          <a:noFill/>
          <a:ln>
            <a:solidFill>
              <a:srgbClr val="000000"/>
            </a:solidFill>
            <a:miter lim="800000"/>
            <a:headEnd/>
            <a:tailEnd/>
          </a:ln>
        </p:spPr>
      </p:sp>
      <p:sp>
        <p:nvSpPr>
          <p:cNvPr id="28467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Rot="1" noChangeAspect="1" noTextEdit="1"/>
          </p:cNvSpPr>
          <p:nvPr>
            <p:ph type="sldImg"/>
          </p:nvPr>
        </p:nvSpPr>
        <p:spPr bwMode="auto">
          <a:noFill/>
          <a:ln>
            <a:solidFill>
              <a:srgbClr val="000000"/>
            </a:solidFill>
            <a:miter lim="800000"/>
            <a:headEnd/>
            <a:tailEnd/>
          </a:ln>
        </p:spPr>
      </p:sp>
      <p:sp>
        <p:nvSpPr>
          <p:cNvPr id="28672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Rot="1" noChangeAspect="1" noTextEdit="1"/>
          </p:cNvSpPr>
          <p:nvPr>
            <p:ph type="sldImg"/>
          </p:nvPr>
        </p:nvSpPr>
        <p:spPr bwMode="auto">
          <a:noFill/>
          <a:ln>
            <a:solidFill>
              <a:srgbClr val="000000"/>
            </a:solidFill>
            <a:miter lim="800000"/>
            <a:headEnd/>
            <a:tailEnd/>
          </a:ln>
        </p:spPr>
      </p:sp>
      <p:sp>
        <p:nvSpPr>
          <p:cNvPr id="28877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TextEdit="1"/>
          </p:cNvSpPr>
          <p:nvPr>
            <p:ph type="sldImg"/>
          </p:nvPr>
        </p:nvSpPr>
        <p:spPr bwMode="auto">
          <a:noFill/>
          <a:ln>
            <a:solidFill>
              <a:srgbClr val="000000"/>
            </a:solidFill>
            <a:miter lim="800000"/>
            <a:headEnd/>
            <a:tailEnd/>
          </a:ln>
        </p:spPr>
      </p:sp>
      <p:sp>
        <p:nvSpPr>
          <p:cNvPr id="29081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Rot="1" noChangeAspect="1" noTextEdit="1"/>
          </p:cNvSpPr>
          <p:nvPr>
            <p:ph type="sldImg"/>
          </p:nvPr>
        </p:nvSpPr>
        <p:spPr bwMode="auto">
          <a:noFill/>
          <a:ln>
            <a:solidFill>
              <a:srgbClr val="000000"/>
            </a:solidFill>
            <a:miter lim="800000"/>
            <a:headEnd/>
            <a:tailEnd/>
          </a:ln>
        </p:spPr>
      </p:sp>
      <p:sp>
        <p:nvSpPr>
          <p:cNvPr id="29286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TextEdit="1"/>
          </p:cNvSpPr>
          <p:nvPr>
            <p:ph type="sldImg"/>
          </p:nvPr>
        </p:nvSpPr>
        <p:spPr bwMode="auto">
          <a:noFill/>
          <a:ln>
            <a:solidFill>
              <a:srgbClr val="000000"/>
            </a:solidFill>
            <a:miter lim="800000"/>
            <a:headEnd/>
            <a:tailEnd/>
          </a:ln>
        </p:spPr>
      </p:sp>
      <p:sp>
        <p:nvSpPr>
          <p:cNvPr id="29491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TextEdit="1"/>
          </p:cNvSpPr>
          <p:nvPr>
            <p:ph type="sldImg"/>
          </p:nvPr>
        </p:nvSpPr>
        <p:spPr bwMode="auto">
          <a:noFill/>
          <a:ln>
            <a:solidFill>
              <a:srgbClr val="000000"/>
            </a:solidFill>
            <a:miter lim="800000"/>
            <a:headEnd/>
            <a:tailEnd/>
          </a:ln>
        </p:spPr>
      </p:sp>
      <p:sp>
        <p:nvSpPr>
          <p:cNvPr id="29696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5F05A13-9A59-401A-AEDA-283B84302D9D}"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4EE262-AF18-49A7-A9AB-10100A93739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2FE7EA7-9CA9-4734-B965-07A0AE59AC92}"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DD480A-B8B6-4504-975B-FF430A508A2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A957262-3FF3-4CD2-AB43-50CD5EC71C42}"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263D01-F5DF-4AD7-86FF-729144A363E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Segnaposto data 3"/>
          <p:cNvSpPr>
            <a:spLocks noGrp="1"/>
          </p:cNvSpPr>
          <p:nvPr>
            <p:ph type="dt" sz="half" idx="10"/>
          </p:nvPr>
        </p:nvSpPr>
        <p:spPr/>
        <p:txBody>
          <a:bodyPr/>
          <a:lstStyle>
            <a:lvl1pPr>
              <a:defRPr/>
            </a:lvl1pPr>
          </a:lstStyle>
          <a:p>
            <a:pPr>
              <a:defRPr/>
            </a:pPr>
            <a:fld id="{37B7DC1E-495F-4C80-9FCC-05EE4B5D7DA7}"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3E1031-3D47-4935-995D-17A3B508027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6695914-B351-4A93-9E62-32621010374A}"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F9DB18-FB7E-4D69-BE18-66E3E013AA0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320654F-7C4B-41F4-8721-F18C00B25FE8}" type="datetimeFigureOut">
              <a:rPr lang="it-IT"/>
              <a:pPr>
                <a:defRPr/>
              </a:pPr>
              <a:t>21/09/2015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C7BF775-8F5C-4F7D-A75A-0B5AAB82600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1B59455-77C3-4B49-B43B-47842E40C6B1}" type="datetimeFigureOut">
              <a:rPr lang="it-IT"/>
              <a:pPr>
                <a:defRPr/>
              </a:pPr>
              <a:t>21/09/2015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EA0CC82-65B2-4BEE-ABA1-C872F29F537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1DD3134-4B34-4479-A03A-5DA7D19178D3}" type="datetimeFigureOut">
              <a:rPr lang="it-IT"/>
              <a:pPr>
                <a:defRPr/>
              </a:pPr>
              <a:t>21/09/2015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8869497-2B37-4025-A4C7-C0D69087043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B00F430-63E4-4FBD-89AB-7ECE873C1781}" type="datetimeFigureOut">
              <a:rPr lang="it-IT"/>
              <a:pPr>
                <a:defRPr/>
              </a:pPr>
              <a:t>21/09/2015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699E58B-CF93-42C7-89F6-0E40B958183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1D5AF9C-B6F9-4A0E-AAA1-78F771759D97}" type="datetimeFigureOut">
              <a:rPr lang="it-IT"/>
              <a:pPr>
                <a:defRPr/>
              </a:pPr>
              <a:t>21/09/2015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1C52E95-C957-4E1C-B169-8D3D281DD62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5AC9CC5-ABBC-4D56-884B-27595D8C5DFF}" type="datetimeFigureOut">
              <a:rPr lang="it-IT"/>
              <a:pPr>
                <a:defRPr/>
              </a:pPr>
              <a:t>21/09/2015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9BE5877-4959-4B1C-9979-D6D69BB4B50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36574C6-A769-4A18-A8B9-9A37857A9684}" type="datetimeFigureOut">
              <a:rPr lang="it-IT"/>
              <a:pPr>
                <a:defRPr/>
              </a:pPr>
              <a:t>21/09/2015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C37302-A297-4C85-AEE5-47F2A98A721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AD7690-0659-4800-8DF5-798BD0093784}" type="datetimeFigureOut">
              <a:rPr lang="it-IT"/>
              <a:pPr>
                <a:defRPr/>
              </a:pPr>
              <a:t>21/09/2015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C9CFDB-9796-4180-8751-42C7F847D0C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ttangolo 1"/>
          <p:cNvSpPr>
            <a:spLocks noChangeArrowheads="1"/>
          </p:cNvSpPr>
          <p:nvPr/>
        </p:nvSpPr>
        <p:spPr bwMode="auto">
          <a:xfrm>
            <a:off x="107950" y="620713"/>
            <a:ext cx="8856663" cy="4981575"/>
          </a:xfrm>
          <a:prstGeom prst="rect">
            <a:avLst/>
          </a:prstGeom>
          <a:noFill/>
          <a:ln w="9525">
            <a:noFill/>
            <a:miter lim="800000"/>
            <a:headEnd/>
            <a:tailEnd/>
          </a:ln>
        </p:spPr>
        <p:txBody>
          <a:bodyPr>
            <a:spAutoFit/>
          </a:bodyPr>
          <a:lstStyle/>
          <a:p>
            <a:pPr algn="just"/>
            <a:r>
              <a:rPr lang="it-IT" sz="1600">
                <a:latin typeface="Calibri" pitchFamily="34" charset="0"/>
              </a:rPr>
              <a:t>In definitiva, rispetto alle complessive </a:t>
            </a:r>
            <a:r>
              <a:rPr lang="it-IT" sz="1600" b="1">
                <a:latin typeface="Calibri" pitchFamily="34" charset="0"/>
              </a:rPr>
              <a:t>503 categorie omogenee</a:t>
            </a:r>
            <a:r>
              <a:rPr lang="it-IT" sz="1600">
                <a:latin typeface="Calibri" pitchFamily="34" charset="0"/>
              </a:rPr>
              <a:t> (escluso quelle relativi a farmaci in PHT) </a:t>
            </a:r>
            <a:r>
              <a:rPr lang="it-IT" sz="1600" b="1">
                <a:latin typeface="Calibri" pitchFamily="34" charset="0"/>
              </a:rPr>
              <a:t>di medicinali equivalenti</a:t>
            </a:r>
            <a:r>
              <a:rPr lang="it-IT" sz="1600">
                <a:latin typeface="Calibri" pitchFamily="34" charset="0"/>
              </a:rPr>
              <a:t>, </a:t>
            </a:r>
            <a:r>
              <a:rPr lang="it-IT" sz="1600" b="1">
                <a:latin typeface="Calibri" pitchFamily="34" charset="0"/>
              </a:rPr>
              <a:t>ben 268 categorie (53%)</a:t>
            </a:r>
            <a:r>
              <a:rPr lang="it-IT" sz="1600">
                <a:latin typeface="Calibri" pitchFamily="34" charset="0"/>
              </a:rPr>
              <a:t> </a:t>
            </a:r>
            <a:r>
              <a:rPr lang="it-IT" sz="1600" b="1">
                <a:latin typeface="Calibri" pitchFamily="34" charset="0"/>
              </a:rPr>
              <a:t>comprendono almeno un medicinale non associata ad alcuna compartecipazione da parte del cittadino</a:t>
            </a:r>
            <a:r>
              <a:rPr lang="it-IT" sz="1600">
                <a:latin typeface="Calibri" pitchFamily="34" charset="0"/>
              </a:rPr>
              <a:t>. Queste 268 categorie </a:t>
            </a:r>
            <a:r>
              <a:rPr lang="it-IT" sz="1600" u="sng">
                <a:latin typeface="Calibri" pitchFamily="34" charset="0"/>
              </a:rPr>
              <a:t>rappresentano il 79%</a:t>
            </a:r>
            <a:r>
              <a:rPr lang="it-IT" sz="1600">
                <a:latin typeface="Calibri" pitchFamily="34" charset="0"/>
              </a:rPr>
              <a:t> della spesa farmaceutica totale dei prodotti compresi nella lista di trasparenza.</a:t>
            </a:r>
          </a:p>
          <a:p>
            <a:pPr algn="just"/>
            <a:endParaRPr lang="it-IT" sz="1600">
              <a:latin typeface="Calibri" pitchFamily="34" charset="0"/>
            </a:endParaRPr>
          </a:p>
          <a:p>
            <a:pPr algn="just"/>
            <a:r>
              <a:rPr lang="it-IT" sz="1600">
                <a:solidFill>
                  <a:srgbClr val="FF0000"/>
                </a:solidFill>
                <a:latin typeface="Calibri" pitchFamily="34" charset="0"/>
              </a:rPr>
              <a:t>Nel caso delle restanti 235 categorie permane una differenza di prezzo minima tra il medicinale a brevetto scaduto e il prezzo di riferimento, che nel 50% dei casi è inferiore o uguale a 0,76€. </a:t>
            </a:r>
            <a:r>
              <a:rPr lang="it-IT" sz="1600">
                <a:latin typeface="Calibri" pitchFamily="34" charset="0"/>
              </a:rPr>
              <a:t>Le categorie che si associano ad una differenza di prezzo tra il medicianale a brevetto scaduto e il prezzo di riferimento inferiore o uguale a 0,76€ rappresentano l’89% della spesa farmaceutica totale dei prodotti compresi nella lista di trasparenza.</a:t>
            </a:r>
          </a:p>
          <a:p>
            <a:pPr algn="just"/>
            <a:endParaRPr lang="it-IT" sz="1600">
              <a:latin typeface="Calibri" pitchFamily="34" charset="0"/>
            </a:endParaRPr>
          </a:p>
          <a:p>
            <a:pPr algn="just"/>
            <a:r>
              <a:rPr lang="it-IT" sz="1600">
                <a:latin typeface="Calibri" pitchFamily="34" charset="0"/>
              </a:rPr>
              <a:t>In considerazione del ritardo con cui le Aziende Farmaceutiche stanno procedendo nell’allineamento dei prezzi dei loro prodotti ai nuovi prezzi di riferimento, la nuova lista di trasparenza di luglio 2011 rende evidenti i medicinali che non si associano ad alcuna compartecipazione da parte del cittadino, in modo da agevolare i medici di medicina generale nella prescrizione di prodotti non associati ad alcun onere per il paziente.</a:t>
            </a:r>
          </a:p>
          <a:p>
            <a:pPr algn="just"/>
            <a:endParaRPr lang="it-IT" sz="1600" u="sng">
              <a:latin typeface="Calibri" pitchFamily="34" charset="0"/>
            </a:endParaRPr>
          </a:p>
          <a:p>
            <a:pPr algn="just"/>
            <a:r>
              <a:rPr lang="it-IT" sz="1600" u="sng">
                <a:latin typeface="Calibri" pitchFamily="34" charset="0"/>
              </a:rPr>
              <a:t>Si rammenta al farmacista di proporre, ed al cittadino di richiedere, la sostituzione della prescrizione associata ad una compartecipazione, con quella relativa ad un prodotto equivalente senza alcun onere aggiuntivo (o laddove non fosse presente, con il </a:t>
            </a:r>
            <a:r>
              <a:rPr lang="it-IT" sz="1600" u="sng">
                <a:solidFill>
                  <a:srgbClr val="FF0000"/>
                </a:solidFill>
                <a:latin typeface="Calibri" pitchFamily="34" charset="0"/>
              </a:rPr>
              <a:t>livello minimo di compartecipazione</a:t>
            </a:r>
            <a:r>
              <a:rPr lang="it-IT" sz="1600" u="sng">
                <a:latin typeface="Calibri" pitchFamily="34" charset="0"/>
              </a:rPr>
              <a:t>).</a:t>
            </a:r>
          </a:p>
        </p:txBody>
      </p:sp>
      <p:sp>
        <p:nvSpPr>
          <p:cNvPr id="92162" name="Rettangolo 2"/>
          <p:cNvSpPr>
            <a:spLocks noChangeArrowheads="1"/>
          </p:cNvSpPr>
          <p:nvPr/>
        </p:nvSpPr>
        <p:spPr bwMode="auto">
          <a:xfrm>
            <a:off x="4572000" y="6567488"/>
            <a:ext cx="4572000" cy="246062"/>
          </a:xfrm>
          <a:prstGeom prst="rect">
            <a:avLst/>
          </a:prstGeom>
          <a:noFill/>
          <a:ln w="9525">
            <a:noFill/>
            <a:miter lim="800000"/>
            <a:headEnd/>
            <a:tailEnd/>
          </a:ln>
        </p:spPr>
        <p:txBody>
          <a:bodyPr>
            <a:spAutoFit/>
          </a:bodyPr>
          <a:lstStyle/>
          <a:p>
            <a:pPr algn="r"/>
            <a:r>
              <a:rPr lang="it-IT" sz="1000">
                <a:latin typeface="Calibri" pitchFamily="34" charset="0"/>
              </a:rPr>
              <a:t>http://www.agenziafarmaco.gov.it/it/content/liste-di-trasparenza-15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a:stretch>
            <a:fillRect/>
          </a:stretch>
        </p:blipFill>
        <p:spPr bwMode="auto">
          <a:xfrm>
            <a:off x="106363" y="1844675"/>
            <a:ext cx="8929687" cy="4751388"/>
          </a:xfrm>
          <a:prstGeom prst="rect">
            <a:avLst/>
          </a:prstGeom>
          <a:noFill/>
          <a:ln w="9525">
            <a:noFill/>
            <a:miter lim="800000"/>
            <a:headEnd/>
            <a:tailEnd/>
          </a:ln>
        </p:spPr>
      </p:pic>
      <p:sp>
        <p:nvSpPr>
          <p:cNvPr id="5" name="Rettangolo 4"/>
          <p:cNvSpPr/>
          <p:nvPr/>
        </p:nvSpPr>
        <p:spPr>
          <a:xfrm>
            <a:off x="179388" y="4940300"/>
            <a:ext cx="8783637" cy="792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94211" name="Picture 3"/>
          <p:cNvPicPr>
            <a:picLocks noChangeAspect="1" noChangeArrowheads="1"/>
          </p:cNvPicPr>
          <p:nvPr/>
        </p:nvPicPr>
        <p:blipFill>
          <a:blip r:embed="rId4"/>
          <a:srcRect/>
          <a:stretch>
            <a:fillRect/>
          </a:stretch>
        </p:blipFill>
        <p:spPr bwMode="auto">
          <a:xfrm>
            <a:off x="250825" y="476250"/>
            <a:ext cx="8562975" cy="923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asellaDiTesto 2"/>
          <p:cNvSpPr txBox="1">
            <a:spLocks noChangeArrowheads="1"/>
          </p:cNvSpPr>
          <p:nvPr/>
        </p:nvSpPr>
        <p:spPr bwMode="auto">
          <a:xfrm>
            <a:off x="1042988" y="836613"/>
            <a:ext cx="7450137" cy="831850"/>
          </a:xfrm>
          <a:prstGeom prst="rect">
            <a:avLst/>
          </a:prstGeom>
          <a:noFill/>
          <a:ln w="9525">
            <a:noFill/>
            <a:miter lim="800000"/>
            <a:headEnd/>
            <a:tailEnd/>
          </a:ln>
        </p:spPr>
        <p:txBody>
          <a:bodyPr>
            <a:spAutoFit/>
          </a:bodyPr>
          <a:lstStyle/>
          <a:p>
            <a:pPr algn="ctr"/>
            <a:r>
              <a:rPr lang="it-IT" sz="2400">
                <a:latin typeface="Calibri" pitchFamily="34" charset="0"/>
              </a:rPr>
              <a:t>15 giugno 2011: termine della possibilità di applicazione della clausola di salvaguardia “estesa”</a:t>
            </a:r>
          </a:p>
        </p:txBody>
      </p:sp>
      <p:sp>
        <p:nvSpPr>
          <p:cNvPr id="96258" name="CasellaDiTesto 3"/>
          <p:cNvSpPr txBox="1">
            <a:spLocks noChangeArrowheads="1"/>
          </p:cNvSpPr>
          <p:nvPr/>
        </p:nvSpPr>
        <p:spPr bwMode="auto">
          <a:xfrm>
            <a:off x="2268538" y="4292600"/>
            <a:ext cx="5975350" cy="1311275"/>
          </a:xfrm>
          <a:prstGeom prst="rect">
            <a:avLst/>
          </a:prstGeom>
          <a:noFill/>
          <a:ln w="9525">
            <a:noFill/>
            <a:miter lim="800000"/>
            <a:headEnd/>
            <a:tailEnd/>
          </a:ln>
        </p:spPr>
        <p:txBody>
          <a:bodyPr>
            <a:spAutoFit/>
          </a:bodyPr>
          <a:lstStyle/>
          <a:p>
            <a:pPr algn="just"/>
            <a:r>
              <a:rPr lang="it-IT" sz="2000">
                <a:latin typeface="Calibri" pitchFamily="34" charset="0"/>
              </a:rPr>
              <a:t>Introduzione di un “</a:t>
            </a:r>
            <a:r>
              <a:rPr lang="it-IT" sz="2000" b="1">
                <a:solidFill>
                  <a:srgbClr val="FF0000"/>
                </a:solidFill>
                <a:latin typeface="Calibri" pitchFamily="34" charset="0"/>
              </a:rPr>
              <a:t>ticket</a:t>
            </a:r>
            <a:r>
              <a:rPr lang="it-IT" sz="2000">
                <a:latin typeface="Calibri" pitchFamily="34" charset="0"/>
              </a:rPr>
              <a:t>” in tutti i casi in cui </a:t>
            </a:r>
            <a:r>
              <a:rPr lang="it-IT" sz="2000" b="1">
                <a:solidFill>
                  <a:srgbClr val="FF0000"/>
                </a:solidFill>
                <a:latin typeface="Calibri" pitchFamily="34" charset="0"/>
              </a:rPr>
              <a:t>nessun medicinale </a:t>
            </a:r>
            <a:r>
              <a:rPr lang="it-IT" sz="2000">
                <a:latin typeface="Calibri" pitchFamily="34" charset="0"/>
              </a:rPr>
              <a:t>registrato, inserito nella lista di trasparenza, abbia un </a:t>
            </a:r>
            <a:r>
              <a:rPr lang="it-IT" sz="2000" b="1">
                <a:solidFill>
                  <a:srgbClr val="FF0000"/>
                </a:solidFill>
                <a:latin typeface="Calibri" pitchFamily="34" charset="0"/>
              </a:rPr>
              <a:t>prezzo allineato al valore massimo di rimborso</a:t>
            </a:r>
          </a:p>
        </p:txBody>
      </p:sp>
      <p:sp>
        <p:nvSpPr>
          <p:cNvPr id="96259" name="CasellaDiTesto 4"/>
          <p:cNvSpPr txBox="1">
            <a:spLocks noChangeArrowheads="1"/>
          </p:cNvSpPr>
          <p:nvPr/>
        </p:nvSpPr>
        <p:spPr bwMode="auto">
          <a:xfrm>
            <a:off x="2268538" y="2276475"/>
            <a:ext cx="5975350" cy="1323975"/>
          </a:xfrm>
          <a:prstGeom prst="rect">
            <a:avLst/>
          </a:prstGeom>
          <a:noFill/>
          <a:ln w="9525">
            <a:noFill/>
            <a:miter lim="800000"/>
            <a:headEnd/>
            <a:tailEnd/>
          </a:ln>
        </p:spPr>
        <p:txBody>
          <a:bodyPr>
            <a:spAutoFit/>
          </a:bodyPr>
          <a:lstStyle/>
          <a:p>
            <a:pPr algn="just"/>
            <a:r>
              <a:rPr lang="it-IT" sz="2000">
                <a:latin typeface="Calibri" pitchFamily="34" charset="0"/>
              </a:rPr>
              <a:t>Applicazione della clausola di salvaguardia “ordinaria” soltanto </a:t>
            </a:r>
            <a:r>
              <a:rPr lang="it-IT" sz="2000" b="1">
                <a:solidFill>
                  <a:srgbClr val="FF0000"/>
                </a:solidFill>
                <a:latin typeface="Calibri" pitchFamily="34" charset="0"/>
              </a:rPr>
              <a:t>all’interno delle liste di trasparenza in cui sono presenti uno o più medicinali con prezzo allineato </a:t>
            </a:r>
            <a:r>
              <a:rPr lang="it-IT" sz="2000">
                <a:latin typeface="Calibri" pitchFamily="34" charset="0"/>
              </a:rPr>
              <a:t>al valore massimo di rimborso definito dall’AIFA</a:t>
            </a:r>
          </a:p>
        </p:txBody>
      </p:sp>
      <p:sp>
        <p:nvSpPr>
          <p:cNvPr id="6" name="Freccia a destra 5"/>
          <p:cNvSpPr/>
          <p:nvPr/>
        </p:nvSpPr>
        <p:spPr>
          <a:xfrm>
            <a:off x="1331913" y="4516438"/>
            <a:ext cx="936625" cy="5762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reccia a destra 6"/>
          <p:cNvSpPr/>
          <p:nvPr/>
        </p:nvSpPr>
        <p:spPr>
          <a:xfrm>
            <a:off x="1258888" y="2636838"/>
            <a:ext cx="936625" cy="5762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p:cNvPicPr>
            <a:picLocks noChangeAspect="1" noChangeArrowheads="1"/>
          </p:cNvPicPr>
          <p:nvPr/>
        </p:nvPicPr>
        <p:blipFill>
          <a:blip r:embed="rId3"/>
          <a:srcRect/>
          <a:stretch>
            <a:fillRect/>
          </a:stretch>
        </p:blipFill>
        <p:spPr bwMode="auto">
          <a:xfrm>
            <a:off x="323850" y="1773238"/>
            <a:ext cx="8466138" cy="2916237"/>
          </a:xfrm>
          <a:prstGeom prst="rect">
            <a:avLst/>
          </a:prstGeom>
          <a:noFill/>
          <a:ln w="9525">
            <a:noFill/>
            <a:miter lim="800000"/>
            <a:headEnd/>
            <a:tailEnd/>
          </a:ln>
        </p:spPr>
      </p:pic>
      <p:sp>
        <p:nvSpPr>
          <p:cNvPr id="4" name="Ovale 3"/>
          <p:cNvSpPr/>
          <p:nvPr/>
        </p:nvSpPr>
        <p:spPr>
          <a:xfrm>
            <a:off x="7740650" y="2636838"/>
            <a:ext cx="5762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468313" y="2781300"/>
            <a:ext cx="97155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468313" y="3284538"/>
            <a:ext cx="898525"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468313" y="4221163"/>
            <a:ext cx="1439862"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468313" y="2636838"/>
            <a:ext cx="50323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68313" y="3500438"/>
            <a:ext cx="2555875"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Rettangolo 11"/>
          <p:cNvSpPr/>
          <p:nvPr/>
        </p:nvSpPr>
        <p:spPr>
          <a:xfrm>
            <a:off x="468313" y="4005263"/>
            <a:ext cx="71913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8313" name="CasellaDiTesto 2"/>
          <p:cNvSpPr txBox="1">
            <a:spLocks noChangeArrowheads="1"/>
          </p:cNvSpPr>
          <p:nvPr/>
        </p:nvSpPr>
        <p:spPr bwMode="auto">
          <a:xfrm>
            <a:off x="827088" y="476250"/>
            <a:ext cx="7705725" cy="831850"/>
          </a:xfrm>
          <a:prstGeom prst="rect">
            <a:avLst/>
          </a:prstGeom>
          <a:noFill/>
          <a:ln w="9525">
            <a:noFill/>
            <a:miter lim="800000"/>
            <a:headEnd/>
            <a:tailEnd/>
          </a:ln>
        </p:spPr>
        <p:txBody>
          <a:bodyPr>
            <a:spAutoFit/>
          </a:bodyPr>
          <a:lstStyle/>
          <a:p>
            <a:pPr algn="r"/>
            <a:r>
              <a:rPr lang="it-IT" sz="2400">
                <a:solidFill>
                  <a:srgbClr val="FF0000"/>
                </a:solidFill>
                <a:latin typeface="Calibri" pitchFamily="34" charset="0"/>
              </a:rPr>
              <a:t>Esistenza di medicinali con prezzo allineato al valore massimo di rimboirso</a:t>
            </a:r>
          </a:p>
        </p:txBody>
      </p:sp>
      <p:sp>
        <p:nvSpPr>
          <p:cNvPr id="14" name="Freccia a sinistra 13"/>
          <p:cNvSpPr/>
          <p:nvPr/>
        </p:nvSpPr>
        <p:spPr>
          <a:xfrm>
            <a:off x="8388350" y="2636838"/>
            <a:ext cx="504825" cy="360362"/>
          </a:xfrm>
          <a:prstGeom prst="leftArrow">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8315" name="CasellaDiTesto 14"/>
          <p:cNvSpPr txBox="1">
            <a:spLocks noChangeArrowheads="1"/>
          </p:cNvSpPr>
          <p:nvPr/>
        </p:nvSpPr>
        <p:spPr bwMode="auto">
          <a:xfrm>
            <a:off x="1476375" y="5300663"/>
            <a:ext cx="6408738" cy="1016000"/>
          </a:xfrm>
          <a:prstGeom prst="rect">
            <a:avLst/>
          </a:prstGeom>
          <a:noFill/>
          <a:ln w="9525">
            <a:noFill/>
            <a:miter lim="800000"/>
            <a:headEnd/>
            <a:tailEnd/>
          </a:ln>
        </p:spPr>
        <p:txBody>
          <a:bodyPr>
            <a:spAutoFit/>
          </a:bodyPr>
          <a:lstStyle/>
          <a:p>
            <a:pPr algn="ctr"/>
            <a:r>
              <a:rPr lang="it-IT" sz="2000">
                <a:latin typeface="Calibri" pitchFamily="34" charset="0"/>
              </a:rPr>
              <a:t>Erogazione gratuita salvo opposizione alla sostituzione in caso di prescrizione di un medicinale con prezzo non allineato al valore massimo di rimborso</a:t>
            </a:r>
          </a:p>
        </p:txBody>
      </p:sp>
      <p:sp>
        <p:nvSpPr>
          <p:cNvPr id="98316" name="CasellaDiTesto 15"/>
          <p:cNvSpPr txBox="1">
            <a:spLocks noChangeArrowheads="1"/>
          </p:cNvSpPr>
          <p:nvPr/>
        </p:nvSpPr>
        <p:spPr bwMode="auto">
          <a:xfrm>
            <a:off x="5292725" y="4508500"/>
            <a:ext cx="3455988" cy="369888"/>
          </a:xfrm>
          <a:prstGeom prst="rect">
            <a:avLst/>
          </a:prstGeom>
          <a:noFill/>
          <a:ln w="9525">
            <a:noFill/>
            <a:miter lim="800000"/>
            <a:headEnd/>
            <a:tailEnd/>
          </a:ln>
        </p:spPr>
        <p:txBody>
          <a:bodyPr>
            <a:spAutoFit/>
          </a:bodyPr>
          <a:lstStyle/>
          <a:p>
            <a:pPr algn="r"/>
            <a:r>
              <a:rPr lang="it-IT">
                <a:latin typeface="Calibri" pitchFamily="34" charset="0"/>
              </a:rPr>
              <a:t>Liste di trasparenza 15/09/2011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p:cNvPicPr>
            <a:picLocks noChangeAspect="1" noChangeArrowheads="1"/>
          </p:cNvPicPr>
          <p:nvPr/>
        </p:nvPicPr>
        <p:blipFill>
          <a:blip r:embed="rId3"/>
          <a:srcRect/>
          <a:stretch>
            <a:fillRect/>
          </a:stretch>
        </p:blipFill>
        <p:spPr bwMode="auto">
          <a:xfrm>
            <a:off x="395288" y="1484313"/>
            <a:ext cx="8459787" cy="3440112"/>
          </a:xfrm>
          <a:prstGeom prst="rect">
            <a:avLst/>
          </a:prstGeom>
          <a:noFill/>
          <a:ln w="9525">
            <a:noFill/>
            <a:miter lim="800000"/>
            <a:headEnd/>
            <a:tailEnd/>
          </a:ln>
        </p:spPr>
      </p:pic>
      <p:sp>
        <p:nvSpPr>
          <p:cNvPr id="100354" name="CasellaDiTesto 2"/>
          <p:cNvSpPr txBox="1">
            <a:spLocks noChangeArrowheads="1"/>
          </p:cNvSpPr>
          <p:nvPr/>
        </p:nvSpPr>
        <p:spPr bwMode="auto">
          <a:xfrm>
            <a:off x="827088" y="476250"/>
            <a:ext cx="7705725" cy="831850"/>
          </a:xfrm>
          <a:prstGeom prst="rect">
            <a:avLst/>
          </a:prstGeom>
          <a:noFill/>
          <a:ln w="9525">
            <a:noFill/>
            <a:miter lim="800000"/>
            <a:headEnd/>
            <a:tailEnd/>
          </a:ln>
        </p:spPr>
        <p:txBody>
          <a:bodyPr>
            <a:spAutoFit/>
          </a:bodyPr>
          <a:lstStyle/>
          <a:p>
            <a:pPr algn="r"/>
            <a:r>
              <a:rPr lang="it-IT" sz="2400">
                <a:solidFill>
                  <a:srgbClr val="FF0000"/>
                </a:solidFill>
                <a:latin typeface="Calibri" pitchFamily="34" charset="0"/>
              </a:rPr>
              <a:t>E se non esiste alcun medicinale con prezzo allineato al valore massimo di rimboirso…?</a:t>
            </a:r>
          </a:p>
        </p:txBody>
      </p:sp>
      <p:sp>
        <p:nvSpPr>
          <p:cNvPr id="100355" name="CasellaDiTesto 3"/>
          <p:cNvSpPr txBox="1">
            <a:spLocks noChangeArrowheads="1"/>
          </p:cNvSpPr>
          <p:nvPr/>
        </p:nvSpPr>
        <p:spPr bwMode="auto">
          <a:xfrm>
            <a:off x="827088" y="5397500"/>
            <a:ext cx="7489825" cy="1190625"/>
          </a:xfrm>
          <a:prstGeom prst="rect">
            <a:avLst/>
          </a:prstGeom>
          <a:noFill/>
          <a:ln w="9525">
            <a:noFill/>
            <a:miter lim="800000"/>
            <a:headEnd/>
            <a:tailEnd/>
          </a:ln>
        </p:spPr>
        <p:txBody>
          <a:bodyPr>
            <a:spAutoFit/>
          </a:bodyPr>
          <a:lstStyle/>
          <a:p>
            <a:pPr algn="ctr"/>
            <a:r>
              <a:rPr lang="it-IT">
                <a:latin typeface="Calibri" pitchFamily="34" charset="0"/>
              </a:rPr>
              <a:t>Questa tipologia di lista è </a:t>
            </a:r>
            <a:r>
              <a:rPr lang="it-IT">
                <a:solidFill>
                  <a:srgbClr val="FF0000"/>
                </a:solidFill>
                <a:latin typeface="Calibri" pitchFamily="34" charset="0"/>
              </a:rPr>
              <a:t>esclusa dall’applicazione della clausola di salvaguardia </a:t>
            </a:r>
            <a:r>
              <a:rPr lang="it-IT">
                <a:latin typeface="Calibri" pitchFamily="34" charset="0"/>
              </a:rPr>
              <a:t>ed assoggettata ad un “ticket” pari almeno alla differenza tra il valore di rimborso definito dall’AIFA ed il costo del medicinale a prezzo più basso inserito nella lista di trasparenza</a:t>
            </a:r>
          </a:p>
        </p:txBody>
      </p:sp>
      <p:sp>
        <p:nvSpPr>
          <p:cNvPr id="6" name="Ovale 5"/>
          <p:cNvSpPr/>
          <p:nvPr/>
        </p:nvSpPr>
        <p:spPr>
          <a:xfrm>
            <a:off x="7812088" y="2349500"/>
            <a:ext cx="576262"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611188" y="2565400"/>
            <a:ext cx="2520950"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539750" y="3284538"/>
            <a:ext cx="1439863"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p:cNvSpPr/>
          <p:nvPr/>
        </p:nvSpPr>
        <p:spPr>
          <a:xfrm>
            <a:off x="539750" y="3789363"/>
            <a:ext cx="900113"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539750" y="4724400"/>
            <a:ext cx="1439863"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539750" y="2349500"/>
            <a:ext cx="1439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Rettangolo 11"/>
          <p:cNvSpPr/>
          <p:nvPr/>
        </p:nvSpPr>
        <p:spPr>
          <a:xfrm>
            <a:off x="539750" y="3068638"/>
            <a:ext cx="1439863"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539750" y="4005263"/>
            <a:ext cx="1439863"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Rettangolo 15"/>
          <p:cNvSpPr/>
          <p:nvPr/>
        </p:nvSpPr>
        <p:spPr>
          <a:xfrm>
            <a:off x="539750" y="4508500"/>
            <a:ext cx="7191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0365" name="CasellaDiTesto 14"/>
          <p:cNvSpPr txBox="1">
            <a:spLocks noChangeArrowheads="1"/>
          </p:cNvSpPr>
          <p:nvPr/>
        </p:nvSpPr>
        <p:spPr bwMode="auto">
          <a:xfrm>
            <a:off x="5292725" y="4859338"/>
            <a:ext cx="3455988" cy="369887"/>
          </a:xfrm>
          <a:prstGeom prst="rect">
            <a:avLst/>
          </a:prstGeom>
          <a:noFill/>
          <a:ln w="9525">
            <a:noFill/>
            <a:miter lim="800000"/>
            <a:headEnd/>
            <a:tailEnd/>
          </a:ln>
        </p:spPr>
        <p:txBody>
          <a:bodyPr>
            <a:spAutoFit/>
          </a:bodyPr>
          <a:lstStyle/>
          <a:p>
            <a:pPr algn="r"/>
            <a:r>
              <a:rPr lang="it-IT">
                <a:latin typeface="Calibri" pitchFamily="34" charset="0"/>
              </a:rPr>
              <a:t>Liste di trasparenza 15/09/2011</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asellaDiTesto 1"/>
          <p:cNvSpPr txBox="1">
            <a:spLocks noChangeArrowheads="1"/>
          </p:cNvSpPr>
          <p:nvPr/>
        </p:nvSpPr>
        <p:spPr bwMode="auto">
          <a:xfrm>
            <a:off x="2843213" y="2852738"/>
            <a:ext cx="3816350"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STUPEFACENTI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107950" y="204788"/>
            <a:ext cx="8963025" cy="6475412"/>
          </a:xfrm>
          <a:prstGeom prst="rect">
            <a:avLst/>
          </a:prstGeom>
          <a:noFill/>
          <a:ln w="9525">
            <a:noFill/>
            <a:miter lim="800000"/>
            <a:headEnd/>
            <a:tailEnd/>
          </a:ln>
        </p:spPr>
        <p:txBody>
          <a:bodyPr anchor="ctr">
            <a:spAutoFit/>
          </a:bodyPr>
          <a:lstStyle/>
          <a:p>
            <a:pPr algn="ctr">
              <a:tabLst>
                <a:tab pos="457200" algn="l"/>
              </a:tabLst>
            </a:pPr>
            <a:r>
              <a:rPr lang="it-IT" sz="2400" b="1">
                <a:solidFill>
                  <a:srgbClr val="FF0000"/>
                </a:solidFill>
                <a:latin typeface="Calibri" pitchFamily="34" charset="0"/>
                <a:ea typeface="Times New Roman" pitchFamily="18" charset="0"/>
                <a:cs typeface="Tahoma" pitchFamily="34" charset="0"/>
              </a:rPr>
              <a:t>PRESCRIZIONE E DISPENSAZIONE DI MEDICINALI  DI CUI ALL’ALLEGATO </a:t>
            </a:r>
            <a:r>
              <a:rPr lang="it-IT" sz="2400" b="1" i="1">
                <a:solidFill>
                  <a:srgbClr val="FF0000"/>
                </a:solidFill>
                <a:latin typeface="Calibri" pitchFamily="34" charset="0"/>
                <a:ea typeface="Times New Roman" pitchFamily="18" charset="0"/>
                <a:cs typeface="Tahoma" pitchFamily="34" charset="0"/>
              </a:rPr>
              <a:t>III-BIS</a:t>
            </a:r>
            <a:endParaRPr lang="it-IT" sz="2400" b="1">
              <a:solidFill>
                <a:srgbClr val="FF0000"/>
              </a:solidFill>
              <a:latin typeface="Calibri" pitchFamily="34" charset="0"/>
              <a:ea typeface="Times New Roman" pitchFamily="18" charset="0"/>
              <a:cs typeface="Tahoma" pitchFamily="34" charset="0"/>
            </a:endParaRPr>
          </a:p>
          <a:p>
            <a:pPr algn="just" eaLnBrk="0" hangingPunct="0">
              <a:tabLst>
                <a:tab pos="457200" algn="l"/>
              </a:tabLst>
            </a:pPr>
            <a:r>
              <a:rPr lang="it-IT">
                <a:latin typeface="Calibri" pitchFamily="34" charset="0"/>
                <a:ea typeface="Times New Roman" pitchFamily="18" charset="0"/>
                <a:cs typeface="Tahoma" pitchFamily="34" charset="0"/>
              </a:rPr>
              <a:t/>
            </a:r>
            <a:br>
              <a:rPr lang="it-IT">
                <a:latin typeface="Calibri" pitchFamily="34" charset="0"/>
                <a:ea typeface="Times New Roman" pitchFamily="18" charset="0"/>
                <a:cs typeface="Tahoma" pitchFamily="34" charset="0"/>
              </a:rPr>
            </a:br>
            <a:r>
              <a:rPr lang="it-IT" sz="1600">
                <a:latin typeface="Calibri" pitchFamily="34" charset="0"/>
                <a:ea typeface="Times New Roman" pitchFamily="18" charset="0"/>
                <a:cs typeface="Tahoma" pitchFamily="34" charset="0"/>
              </a:rPr>
              <a:t>Con la legge 38 del 15 marzo 2010 è stata introdotta la possibilità di utilizzare la </a:t>
            </a:r>
            <a:r>
              <a:rPr lang="it-IT" sz="1600" b="1">
                <a:solidFill>
                  <a:srgbClr val="FF0000"/>
                </a:solidFill>
                <a:latin typeface="Calibri" pitchFamily="34" charset="0"/>
                <a:ea typeface="Times New Roman" pitchFamily="18" charset="0"/>
                <a:cs typeface="Tahoma" pitchFamily="34" charset="0"/>
              </a:rPr>
              <a:t>ricetta SSN al pari della RRM</a:t>
            </a:r>
            <a:r>
              <a:rPr lang="it-IT" sz="1600">
                <a:latin typeface="Calibri" pitchFamily="34" charset="0"/>
                <a:ea typeface="Times New Roman" pitchFamily="18" charset="0"/>
                <a:cs typeface="Tahoma" pitchFamily="34" charset="0"/>
              </a:rPr>
              <a:t> per prescrivere, nel trattamento del dolore severo, anche </a:t>
            </a:r>
            <a:r>
              <a:rPr lang="it-IT" sz="1600" b="1">
                <a:solidFill>
                  <a:srgbClr val="FF0000"/>
                </a:solidFill>
                <a:latin typeface="Calibri" pitchFamily="34" charset="0"/>
                <a:ea typeface="Times New Roman" pitchFamily="18" charset="0"/>
                <a:cs typeface="Tahoma" pitchFamily="34" charset="0"/>
              </a:rPr>
              <a:t>i medicinali dell’Allegato III-bis della sezione A</a:t>
            </a:r>
            <a:r>
              <a:rPr lang="it-IT" sz="1600">
                <a:latin typeface="Calibri" pitchFamily="34" charset="0"/>
                <a:ea typeface="Times New Roman" pitchFamily="18" charset="0"/>
                <a:cs typeface="Tahoma" pitchFamily="34" charset="0"/>
              </a:rPr>
              <a:t>.</a:t>
            </a:r>
          </a:p>
          <a:p>
            <a:pPr algn="just" eaLnBrk="0" hangingPunct="0">
              <a:tabLst>
                <a:tab pos="457200" algn="l"/>
              </a:tabLst>
            </a:pPr>
            <a:endParaRPr lang="it-IT" sz="1600">
              <a:latin typeface="Calibri" pitchFamily="34" charset="0"/>
              <a:ea typeface="Times New Roman" pitchFamily="18" charset="0"/>
              <a:cs typeface="Tahoma" pitchFamily="34" charset="0"/>
            </a:endParaRPr>
          </a:p>
          <a:p>
            <a:pPr algn="just" eaLnBrk="0" hangingPunct="0">
              <a:tabLst>
                <a:tab pos="457200" algn="l"/>
              </a:tabLst>
            </a:pPr>
            <a:r>
              <a:rPr lang="it-IT" sz="1600">
                <a:latin typeface="Calibri" pitchFamily="34" charset="0"/>
                <a:ea typeface="Times New Roman" pitchFamily="18" charset="0"/>
                <a:cs typeface="Tahoma" pitchFamily="34" charset="0"/>
              </a:rPr>
              <a:t>Resta ferma la possibilità di utilizzare la RRM e si intendono confermate le seguenti modalità di rimborso, già adottate in precedenti fattispecie di coesistenza della ricetta SSN e RRM:</a:t>
            </a:r>
          </a:p>
          <a:p>
            <a:pPr algn="just" eaLnBrk="0" hangingPunct="0">
              <a:tabLst>
                <a:tab pos="457200" algn="l"/>
              </a:tabLst>
            </a:pPr>
            <a:endParaRPr lang="it-IT" sz="1600">
              <a:latin typeface="Calibri" pitchFamily="34" charset="0"/>
              <a:ea typeface="Times New Roman" pitchFamily="18" charset="0"/>
              <a:cs typeface="Tahoma" pitchFamily="34" charset="0"/>
            </a:endParaRPr>
          </a:p>
          <a:p>
            <a:pPr algn="just" eaLnBrk="0" hangingPunct="0">
              <a:buFontTx/>
              <a:buChar char="•"/>
              <a:tabLst>
                <a:tab pos="457200" algn="l"/>
              </a:tabLst>
            </a:pPr>
            <a:r>
              <a:rPr lang="it-IT" sz="1600">
                <a:latin typeface="Calibri" pitchFamily="34" charset="0"/>
                <a:ea typeface="Times New Roman" pitchFamily="18" charset="0"/>
                <a:cs typeface="Tahoma" pitchFamily="34" charset="0"/>
              </a:rPr>
              <a:t>le prescrizioni redatte sul ricettario a ricalco sono esentate dalla corresponsione della quota fissa; è prescrivibile al massimo la terapia non superiore ai 30 giorni</a:t>
            </a:r>
          </a:p>
          <a:p>
            <a:pPr algn="just" eaLnBrk="0" hangingPunct="0">
              <a:buFontTx/>
              <a:buChar char="•"/>
              <a:tabLst>
                <a:tab pos="457200" algn="l"/>
              </a:tabLst>
            </a:pPr>
            <a:endParaRPr lang="it-IT" sz="1600">
              <a:latin typeface="Calibri" pitchFamily="34" charset="0"/>
              <a:ea typeface="Times New Roman" pitchFamily="18" charset="0"/>
              <a:cs typeface="Tahoma" pitchFamily="34" charset="0"/>
            </a:endParaRPr>
          </a:p>
          <a:p>
            <a:pPr algn="just" eaLnBrk="0" hangingPunct="0">
              <a:buFontTx/>
              <a:buChar char="•"/>
              <a:tabLst>
                <a:tab pos="457200" algn="l"/>
              </a:tabLst>
            </a:pPr>
            <a:r>
              <a:rPr lang="it-IT" sz="1600">
                <a:latin typeface="Calibri" pitchFamily="34" charset="0"/>
                <a:ea typeface="Times New Roman" pitchFamily="18" charset="0"/>
                <a:cs typeface="Tahoma" pitchFamily="34" charset="0"/>
              </a:rPr>
              <a:t>Regione Piemonte: sono esentate dalla quota fissa le prescrizioni effettuate sul ricettario SSN, apposizione del codice TDL, e sono prescrivibili al massimo 6 confezioni per ricetta per una </a:t>
            </a:r>
            <a:r>
              <a:rPr lang="it-IT" sz="1600" b="1">
                <a:solidFill>
                  <a:srgbClr val="FF0000"/>
                </a:solidFill>
                <a:latin typeface="Calibri" pitchFamily="34" charset="0"/>
                <a:ea typeface="Times New Roman" pitchFamily="18" charset="0"/>
                <a:cs typeface="Tahoma" pitchFamily="34" charset="0"/>
              </a:rPr>
              <a:t>terapia non superiore ai 30 giorni</a:t>
            </a:r>
            <a:r>
              <a:rPr lang="it-IT" sz="1600">
                <a:latin typeface="Calibri" pitchFamily="34" charset="0"/>
                <a:ea typeface="Times New Roman" pitchFamily="18" charset="0"/>
                <a:cs typeface="Tahoma" pitchFamily="34" charset="0"/>
              </a:rPr>
              <a:t>; </a:t>
            </a:r>
          </a:p>
          <a:p>
            <a:pPr algn="just" eaLnBrk="0" hangingPunct="0">
              <a:tabLst>
                <a:tab pos="457200" algn="l"/>
              </a:tabLst>
            </a:pPr>
            <a:endParaRPr lang="it-IT" sz="1600">
              <a:latin typeface="Calibri" pitchFamily="34" charset="0"/>
              <a:ea typeface="Times New Roman" pitchFamily="18" charset="0"/>
              <a:cs typeface="Tahoma" pitchFamily="34" charset="0"/>
            </a:endParaRPr>
          </a:p>
          <a:p>
            <a:pPr algn="just" eaLnBrk="0" hangingPunct="0">
              <a:tabLst>
                <a:tab pos="457200" algn="l"/>
              </a:tabLst>
            </a:pPr>
            <a:r>
              <a:rPr lang="it-IT" sz="1600">
                <a:latin typeface="Calibri" pitchFamily="34" charset="0"/>
                <a:ea typeface="Times New Roman" pitchFamily="18" charset="0"/>
                <a:cs typeface="Tahoma" pitchFamily="34" charset="0"/>
              </a:rPr>
              <a:t>Tutte le altre prescrizioni redatte su ricettario normale SSN sono invece assoggettate al pagamento della quota fissa di 2 € a confezione (1 € in caso di esenzione per patologia) salvo esenzioni totali per invalidità/reddito. Possono essere prescritte 2 confezioni per ricetta, elevate a 3 in caso di patologia che prevede la pluriprescrizione, nei limiti della vigente normativa.</a:t>
            </a:r>
          </a:p>
          <a:p>
            <a:pPr algn="just" eaLnBrk="0" hangingPunct="0">
              <a:tabLst>
                <a:tab pos="457200" algn="l"/>
              </a:tabLst>
            </a:pPr>
            <a:endParaRPr lang="it-IT" sz="1600">
              <a:latin typeface="Calibri" pitchFamily="34" charset="0"/>
              <a:ea typeface="Times New Roman" pitchFamily="18" charset="0"/>
              <a:cs typeface="Tahoma" pitchFamily="34" charset="0"/>
            </a:endParaRPr>
          </a:p>
          <a:p>
            <a:pPr algn="just" eaLnBrk="0" hangingPunct="0">
              <a:tabLst>
                <a:tab pos="457200" algn="l"/>
              </a:tabLst>
            </a:pPr>
            <a:r>
              <a:rPr lang="it-IT" sz="1600">
                <a:latin typeface="Calibri" pitchFamily="34" charset="0"/>
                <a:ea typeface="Times New Roman" pitchFamily="18" charset="0"/>
                <a:cs typeface="Tahoma" pitchFamily="34" charset="0"/>
              </a:rPr>
              <a:t>Per i medicinali della sezione A, compresi quelli dell’allegato III bis prescritti su ricettario SSN, il farmacista deve </a:t>
            </a:r>
            <a:r>
              <a:rPr lang="it-IT" sz="1600" b="1">
                <a:solidFill>
                  <a:srgbClr val="FF0000"/>
                </a:solidFill>
                <a:latin typeface="Calibri" pitchFamily="34" charset="0"/>
                <a:ea typeface="Times New Roman" pitchFamily="18" charset="0"/>
                <a:cs typeface="Tahoma" pitchFamily="34" charset="0"/>
              </a:rPr>
              <a:t>annotare sulla ricetta anche il nome e il cognome dell’acquirente, oltre agli estremi del documento di riconoscimento dello stesso</a:t>
            </a:r>
            <a:r>
              <a:rPr lang="it-IT" sz="1600">
                <a:latin typeface="Calibri" pitchFamily="34" charset="0"/>
                <a:ea typeface="Times New Roman" pitchFamily="18" charset="0"/>
                <a:cs typeface="Tahoma"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2" name="Group 26"/>
          <p:cNvGraphicFramePr>
            <a:graphicFrameLocks noGrp="1"/>
          </p:cNvGraphicFramePr>
          <p:nvPr/>
        </p:nvGraphicFramePr>
        <p:xfrm>
          <a:off x="179388" y="908050"/>
          <a:ext cx="8785225" cy="4937760"/>
        </p:xfrm>
        <a:graphic>
          <a:graphicData uri="http://schemas.openxmlformats.org/drawingml/2006/table">
            <a:tbl>
              <a:tblPr/>
              <a:tblGrid>
                <a:gridCol w="1766887"/>
                <a:gridCol w="1766888"/>
                <a:gridCol w="1895475"/>
                <a:gridCol w="3355975"/>
              </a:tblGrid>
              <a:tr h="2286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itchFamily="34" charset="0"/>
                          <a:cs typeface="Times New Roman" pitchFamily="18" charset="0"/>
                        </a:rPr>
                        <a:t> </a:t>
                      </a:r>
                      <a:r>
                        <a:rPr kumimoji="0" lang="it-IT" sz="1200" b="1" i="0" u="none" strike="noStrike" cap="none" normalizeH="0" baseline="0" smtClean="0">
                          <a:ln>
                            <a:noFill/>
                          </a:ln>
                          <a:solidFill>
                            <a:schemeClr val="tx1"/>
                          </a:solidFill>
                          <a:effectLst/>
                          <a:latin typeface="Calibri" pitchFamily="34" charset="0"/>
                          <a:cs typeface="Times New Roman" pitchFamily="18" charset="0"/>
                        </a:rPr>
                        <a:t>MEDICINALI INCLUSI NELLA TAB.  II SEZ. A</a:t>
                      </a: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itchFamily="34" charset="0"/>
                          <a:cs typeface="Times New Roman" pitchFamily="18" charset="0"/>
                        </a:rPr>
                        <a:t>RICETTA</a:t>
                      </a: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itchFamily="34" charset="0"/>
                          <a:cs typeface="Times New Roman" pitchFamily="18" charset="0"/>
                        </a:rPr>
                        <a:t>ELEMENTI DI COMPILAZIONE</a:t>
                      </a:r>
                      <a:endParaRPr kumimoji="0" lang="it-IT" sz="16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itchFamily="34" charset="0"/>
                          <a:cs typeface="Times New Roman" pitchFamily="18" charset="0"/>
                        </a:rPr>
                        <a:t>VALIDITÀ </a:t>
                      </a:r>
                      <a:endParaRPr kumimoji="0" lang="it-IT" sz="16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itchFamily="34" charset="0"/>
                          <a:cs typeface="Times New Roman" pitchFamily="18" charset="0"/>
                        </a:rPr>
                        <a:t>OBBLIGHI PER IL FARMACISTA</a:t>
                      </a:r>
                      <a:endParaRPr kumimoji="0" lang="it-IT" sz="16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cs typeface="Times New Roman" pitchFamily="18" charset="0"/>
                        </a:rPr>
                        <a:t>RRM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(duplice copia per i medicinali non rimborsabili dal SSN o prescritti in regime privato ed in triplice copia per quelli a carico del SSN)</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Nome e cognome pz.</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Posologia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Firma, domicilio, numero telefonico e timbro del medico prescrittore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30 giorni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(esclusa la data di compilazione)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Massimo 30 giorni di terapia: è possibile prescrivere </a:t>
                      </a:r>
                      <a:r>
                        <a:rPr kumimoji="0" lang="it-IT" sz="1200" b="0" i="0" u="sng" strike="noStrike" cap="none" normalizeH="0" baseline="0" smtClean="0">
                          <a:ln>
                            <a:noFill/>
                          </a:ln>
                          <a:solidFill>
                            <a:schemeClr val="tx1"/>
                          </a:solidFill>
                          <a:effectLst/>
                          <a:latin typeface="Calibri" pitchFamily="34" charset="0"/>
                          <a:cs typeface="Times New Roman" pitchFamily="18" charset="0"/>
                        </a:rPr>
                        <a:t>due medicinali diversi tra loro o lo stesso medicinale con due dosaggi diversi</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Controllo formale</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 timbro e prezzo</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Prendere nota di nome, cognome ed estremi del documento di riconoscimento in calce alla ricetta</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I dati della ricetta vanno riportati sul registro di E/U. Conservare la ricetta in originale per 2 anni (Legge 49/06) dall’ultima registrazione, quale elemento giustificativo dello scarico</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L’assistito deve conservare una copia della ricetta</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Divieto di consegna a persona minore o manifestamente inferma di mente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cs typeface="Times New Roman" pitchFamily="18" charset="0"/>
                        </a:rPr>
                        <a:t>SSN</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Nome e cognome pz.</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 Codice fiscale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Posologia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Firma, domicilio, numero telefonico e timbro del medico prescrittore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30 giorni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(esclusa la data di compilazione)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Massimo 30 giorni di terapia: è possibile prescrivere </a:t>
                      </a:r>
                      <a:r>
                        <a:rPr kumimoji="0" lang="it-IT" sz="1200" b="0" i="0" u="sng" strike="noStrike" cap="none" normalizeH="0" baseline="0" smtClean="0">
                          <a:ln>
                            <a:noFill/>
                          </a:ln>
                          <a:solidFill>
                            <a:schemeClr val="tx1"/>
                          </a:solidFill>
                          <a:effectLst/>
                          <a:latin typeface="Calibri" pitchFamily="34" charset="0"/>
                          <a:cs typeface="Times New Roman" pitchFamily="18" charset="0"/>
                        </a:rPr>
                        <a:t>due medicinali diversi tra loro o lo stesso medicinale con due dosaggi diversi</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Controllo formale</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 timbro e prezzo</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Prendere nota di nome, cognome ed estremi del documento di riconoscimento in calce alla ricetta</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I dati della ricetta vanno riportati sul registro di E/U. Conservare la ricetta in originale per 2 anni (Legge 49/06) dall’ultima registrazione, quale elemento giustificativo dello scarico</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Divieto di consegna a persona minore o manifestamente inferma di mente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3" name="Group 23"/>
          <p:cNvGraphicFramePr>
            <a:graphicFrameLocks noGrp="1"/>
          </p:cNvGraphicFramePr>
          <p:nvPr/>
        </p:nvGraphicFramePr>
        <p:xfrm>
          <a:off x="179388" y="490538"/>
          <a:ext cx="8785225" cy="5349240"/>
        </p:xfrm>
        <a:graphic>
          <a:graphicData uri="http://schemas.openxmlformats.org/drawingml/2006/table">
            <a:tbl>
              <a:tblPr/>
              <a:tblGrid>
                <a:gridCol w="1766887"/>
                <a:gridCol w="3921125"/>
                <a:gridCol w="3097213"/>
              </a:tblGrid>
              <a:tr h="2286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cs typeface="Times New Roman" pitchFamily="18" charset="0"/>
                        </a:rPr>
                        <a:t>MEDICINALI INCLUSI NELLA TAB.  II SEZ. D</a:t>
                      </a: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cs typeface="Times New Roman" pitchFamily="18" charset="0"/>
                        </a:rPr>
                        <a:t>ELEMENTI DI COMPILAZIONE</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cs typeface="Times New Roman" pitchFamily="18" charset="0"/>
                        </a:rPr>
                        <a:t>VALIDITÀ </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cs typeface="Times New Roman" pitchFamily="18" charset="0"/>
                        </a:rPr>
                        <a:t>OBBLIGHI PER IL FARMACISTA</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4093" marR="6409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it-IT" sz="1200" b="1" i="0" u="none" strike="noStrike" cap="none" normalizeH="0" baseline="0" smtClean="0">
                        <a:ln>
                          <a:noFill/>
                        </a:ln>
                        <a:solidFill>
                          <a:srgbClr val="FF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it-IT" sz="1200" b="1" i="0" u="none" strike="noStrike" cap="none" normalizeH="0" baseline="0" smtClean="0">
                          <a:ln>
                            <a:noFill/>
                          </a:ln>
                          <a:solidFill>
                            <a:srgbClr val="FF0000"/>
                          </a:solidFill>
                          <a:effectLst/>
                          <a:latin typeface="Calibri" pitchFamily="34" charset="0"/>
                          <a:cs typeface="Times New Roman" pitchFamily="18" charset="0"/>
                        </a:rPr>
                        <a:t>RRM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Nome e cognome pz.</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Posologia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Firma, domicilio, numero telefonico e timbro del medico prescrittore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30 giorni (esclusa la data di compilazione)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Massimo 30 giorni di terapia: è possibile prescrivere </a:t>
                      </a:r>
                      <a:r>
                        <a:rPr kumimoji="0" lang="it-IT" sz="1200" b="0" i="0" u="sng" strike="noStrike" cap="none" normalizeH="0" baseline="0" smtClean="0">
                          <a:ln>
                            <a:noFill/>
                          </a:ln>
                          <a:solidFill>
                            <a:schemeClr val="tx1"/>
                          </a:solidFill>
                          <a:effectLst/>
                          <a:latin typeface="Calibri" pitchFamily="34" charset="0"/>
                          <a:cs typeface="Times New Roman" pitchFamily="18" charset="0"/>
                        </a:rPr>
                        <a:t>due medicinali diversi tra loro o lo stesso medicinale con due dosaggi diversi</a:t>
                      </a: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Controllo formale</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 timbro e prezzo</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Conservare la ricetta per 6 mesi</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Divieto di consegna a persona minore o manifestamente inferma di mente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it-IT" sz="1200" b="1" i="0" u="none" strike="noStrike" cap="none" normalizeH="0" baseline="0" smtClean="0">
                          <a:ln>
                            <a:noFill/>
                          </a:ln>
                          <a:solidFill>
                            <a:srgbClr val="FF0000"/>
                          </a:solidFill>
                          <a:effectLst/>
                          <a:latin typeface="Calibri" pitchFamily="34" charset="0"/>
                          <a:cs typeface="Times New Roman" pitchFamily="18" charset="0"/>
                        </a:rPr>
                        <a:t>SSN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Nome e cognome pz.</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 Codice fiscale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Firma e timbro del medico prescrittore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30 giorni (esclusa la data di compilazione)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Massimo 30 giorni di terapia: sono prescrivibili al massimo 6 confezioni per ricetta, qualora il medico apponga sulla ricetta il codice di esenzione TDL.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Poiché non è obbligatorio indicare la posologia, il farmacista non è tenuto a verificare il rispetto da parte del medico dei trenta giorni di terapia.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Le prescrizioni su cui il medico ha apposto il codice TDL sono esentate dalla quota fissa.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Tutte le altre prescrizioni sono invece assoggettate al pagamento della quota fissa di 2 € a confezione (1 € in caso di esenzione per patologia) salvo esenzioni totali per invalidità/reddito. Possono essere prescritte 2 confezioni per ricetta, elevate a caso di patologia che prevede la pluriprescrizione, nei limiti della vigente normativa.</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 Inviare la ricetta all’ASL di competenza per il rimborso</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it-IT"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Times New Roman" pitchFamily="18" charset="0"/>
                        </a:rPr>
                        <a:t>Divieto di consegna a persona minore o manifestamente inferma di mente</a:t>
                      </a: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8565" name="CasellaDiTesto 2"/>
          <p:cNvSpPr txBox="1">
            <a:spLocks noChangeArrowheads="1"/>
          </p:cNvSpPr>
          <p:nvPr/>
        </p:nvSpPr>
        <p:spPr bwMode="auto">
          <a:xfrm>
            <a:off x="7667625" y="6092825"/>
            <a:ext cx="1152525" cy="461963"/>
          </a:xfrm>
          <a:prstGeom prst="rect">
            <a:avLst/>
          </a:prstGeom>
          <a:noFill/>
          <a:ln w="9525">
            <a:noFill/>
            <a:miter lim="800000"/>
            <a:headEnd/>
            <a:tailEnd/>
          </a:ln>
        </p:spPr>
        <p:txBody>
          <a:bodyPr>
            <a:spAutoFit/>
          </a:bodyPr>
          <a:lstStyle/>
          <a:p>
            <a:pPr algn="r"/>
            <a:r>
              <a:rPr lang="it-IT" sz="2400">
                <a:latin typeface="Calibri"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79388" y="136525"/>
          <a:ext cx="8784976" cy="3702608"/>
        </p:xfrm>
        <a:graphic>
          <a:graphicData uri="http://schemas.openxmlformats.org/drawingml/2006/table">
            <a:tbl>
              <a:tblPr/>
              <a:tblGrid>
                <a:gridCol w="1767093"/>
                <a:gridCol w="3921539"/>
                <a:gridCol w="3096344"/>
              </a:tblGrid>
              <a:tr h="227888">
                <a:tc gridSpan="3">
                  <a:txBody>
                    <a:bodyPr/>
                    <a:lstStyle/>
                    <a:p>
                      <a:pPr algn="ctr">
                        <a:spcAft>
                          <a:spcPts val="0"/>
                        </a:spcAft>
                      </a:pPr>
                      <a:r>
                        <a:rPr lang="it-IT" sz="1200" b="1" dirty="0" smtClean="0">
                          <a:latin typeface="+mn-lt"/>
                          <a:ea typeface="Times New Roman"/>
                          <a:cs typeface="Times New Roman"/>
                        </a:rPr>
                        <a:t>MEDICINALI INCLUSI NELLA TAB.  II SEZ. D</a:t>
                      </a:r>
                      <a:endParaRPr lang="it-IT" sz="1200" b="1"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spcAft>
                          <a:spcPts val="0"/>
                        </a:spcAft>
                      </a:pPr>
                      <a:endParaRPr lang="it-IT" sz="1600"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spcAft>
                          <a:spcPts val="0"/>
                        </a:spcAft>
                      </a:pPr>
                      <a:endParaRPr lang="it-IT" sz="1600"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7888">
                <a:tc>
                  <a:txBody>
                    <a:bodyPr/>
                    <a:lstStyle/>
                    <a:p>
                      <a:pPr algn="ctr">
                        <a:spcAft>
                          <a:spcPts val="0"/>
                        </a:spcAft>
                      </a:pPr>
                      <a:r>
                        <a:rPr lang="it-IT" sz="1200" b="1" dirty="0">
                          <a:latin typeface="+mn-lt"/>
                          <a:ea typeface="Times New Roman"/>
                          <a:cs typeface="Times New Roman"/>
                        </a:rPr>
                        <a:t>ELEMENTI </a:t>
                      </a:r>
                      <a:r>
                        <a:rPr lang="it-IT" sz="1200" b="1" dirty="0" err="1">
                          <a:latin typeface="+mn-lt"/>
                          <a:ea typeface="Times New Roman"/>
                          <a:cs typeface="Times New Roman"/>
                        </a:rPr>
                        <a:t>DI</a:t>
                      </a:r>
                      <a:r>
                        <a:rPr lang="it-IT" sz="1200" b="1" dirty="0">
                          <a:latin typeface="+mn-lt"/>
                          <a:ea typeface="Times New Roman"/>
                          <a:cs typeface="Times New Roman"/>
                        </a:rPr>
                        <a:t> COMPILAZIONE</a:t>
                      </a:r>
                      <a:endParaRPr lang="it-IT" sz="1200"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200" b="1" dirty="0">
                          <a:latin typeface="+mn-lt"/>
                          <a:ea typeface="Times New Roman"/>
                          <a:cs typeface="Times New Roman"/>
                        </a:rPr>
                        <a:t>VALIDITÀ </a:t>
                      </a:r>
                      <a:endParaRPr lang="it-IT" sz="1200"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200" b="1" dirty="0">
                          <a:latin typeface="+mn-lt"/>
                          <a:ea typeface="Times New Roman"/>
                          <a:cs typeface="Times New Roman"/>
                        </a:rPr>
                        <a:t>OBBLIGHI PER IL FARMACISTA</a:t>
                      </a:r>
                      <a:endParaRPr lang="it-IT" sz="1200" dirty="0">
                        <a:latin typeface="+mn-lt"/>
                        <a:ea typeface="Times New Roman"/>
                        <a:cs typeface="Times New Roman"/>
                      </a:endParaRPr>
                    </a:p>
                  </a:txBody>
                  <a:tcPr marL="64093" marR="640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7888">
                <a:tc>
                  <a:txBody>
                    <a:bodyPr/>
                    <a:lstStyle/>
                    <a:p>
                      <a:pPr algn="ctr">
                        <a:spcAft>
                          <a:spcPts val="0"/>
                        </a:spcAft>
                        <a:buFont typeface="Arial" pitchFamily="34" charset="0"/>
                        <a:buNone/>
                      </a:pPr>
                      <a:r>
                        <a:rPr lang="it-IT" sz="1200" b="1" dirty="0" smtClean="0">
                          <a:solidFill>
                            <a:srgbClr val="FF0000"/>
                          </a:solidFill>
                          <a:latin typeface="+mn-lt"/>
                          <a:ea typeface="Times New Roman"/>
                          <a:cs typeface="Times New Roman"/>
                        </a:rPr>
                        <a:t>RICETTARIO PRIVATO</a:t>
                      </a:r>
                    </a:p>
                    <a:p>
                      <a:pPr algn="ctr">
                        <a:spcAft>
                          <a:spcPts val="0"/>
                        </a:spcAft>
                        <a:buFont typeface="Arial" pitchFamily="34" charset="0"/>
                        <a:buNone/>
                      </a:pPr>
                      <a:endParaRPr lang="it-IT" sz="1200" b="1" dirty="0" smtClean="0">
                        <a:solidFill>
                          <a:srgbClr val="FF0000"/>
                        </a:solidFill>
                        <a:latin typeface="+mn-lt"/>
                        <a:ea typeface="Times New Roman"/>
                        <a:cs typeface="Times New Roman"/>
                      </a:endParaRPr>
                    </a:p>
                    <a:p>
                      <a:pPr algn="l">
                        <a:spcAft>
                          <a:spcPts val="0"/>
                        </a:spcAft>
                        <a:buFont typeface="Arial" pitchFamily="34" charset="0"/>
                        <a:buChar char="•"/>
                      </a:pPr>
                      <a:r>
                        <a:rPr lang="it-IT" sz="1200" dirty="0" smtClean="0">
                          <a:latin typeface="+mn-lt"/>
                          <a:ea typeface="Times New Roman"/>
                          <a:cs typeface="Times New Roman"/>
                        </a:rPr>
                        <a:t>Data</a:t>
                      </a:r>
                    </a:p>
                    <a:p>
                      <a:pPr algn="l">
                        <a:spcAft>
                          <a:spcPts val="0"/>
                        </a:spcAft>
                        <a:buFont typeface="Arial" pitchFamily="34" charset="0"/>
                        <a:buChar char="•"/>
                      </a:pPr>
                      <a:r>
                        <a:rPr lang="it-IT" sz="1200" dirty="0" smtClean="0">
                          <a:latin typeface="+mn-lt"/>
                          <a:ea typeface="Times New Roman"/>
                          <a:cs typeface="Times New Roman"/>
                        </a:rPr>
                        <a:t>Nome e cognome </a:t>
                      </a:r>
                      <a:r>
                        <a:rPr lang="it-IT" sz="1200" dirty="0" err="1" smtClean="0">
                          <a:latin typeface="+mn-lt"/>
                          <a:ea typeface="Times New Roman"/>
                          <a:cs typeface="Times New Roman"/>
                        </a:rPr>
                        <a:t>pz</a:t>
                      </a:r>
                      <a:r>
                        <a:rPr lang="it-IT" sz="1200" dirty="0" smtClean="0">
                          <a:latin typeface="+mn-lt"/>
                          <a:ea typeface="Times New Roman"/>
                          <a:cs typeface="Times New Roman"/>
                        </a:rPr>
                        <a:t>.</a:t>
                      </a:r>
                    </a:p>
                    <a:p>
                      <a:pPr algn="l">
                        <a:spcAft>
                          <a:spcPts val="0"/>
                        </a:spcAft>
                        <a:buFont typeface="Arial" pitchFamily="34" charset="0"/>
                        <a:buChar char="•"/>
                      </a:pPr>
                      <a:r>
                        <a:rPr lang="it-IT" sz="1200" dirty="0" smtClean="0">
                          <a:latin typeface="+mn-lt"/>
                          <a:ea typeface="Times New Roman"/>
                          <a:cs typeface="Times New Roman"/>
                        </a:rPr>
                        <a:t>Firma e timbro del medico prescrittore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latin typeface="+mn-lt"/>
                          <a:ea typeface="Times New Roman"/>
                          <a:cs typeface="Times New Roman"/>
                        </a:rPr>
                        <a:t>Non sono previsti formalismi specifici ed ulteriori rispetto alle altre ricette non ripetibili</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it-IT" sz="1200" dirty="0" smtClean="0">
                          <a:latin typeface="+mn-lt"/>
                          <a:ea typeface="Times New Roman"/>
                          <a:cs typeface="Times New Roman"/>
                        </a:rPr>
                        <a:t>Conservare la ricetta in originale per sei mesi</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sz="1200" dirty="0" smtClean="0">
                        <a:latin typeface="+mn-lt"/>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it-IT" sz="1200" dirty="0" smtClean="0">
                          <a:latin typeface="+mn-lt"/>
                          <a:ea typeface="Times New Roman"/>
                          <a:cs typeface="Times New Roman"/>
                        </a:rPr>
                        <a:t>Qualora vengano prescritte sostanze nei </a:t>
                      </a:r>
                      <a:r>
                        <a:rPr lang="it-IT" sz="1200" b="1" dirty="0" smtClean="0">
                          <a:solidFill>
                            <a:srgbClr val="FF0000"/>
                          </a:solidFill>
                          <a:latin typeface="+mn-lt"/>
                          <a:ea typeface="Times New Roman"/>
                          <a:cs typeface="Times New Roman"/>
                        </a:rPr>
                        <a:t>dosaggi previsti dal DM 30/03/10</a:t>
                      </a:r>
                      <a:r>
                        <a:rPr lang="it-IT" sz="1200" dirty="0" smtClean="0">
                          <a:latin typeface="+mn-lt"/>
                          <a:ea typeface="Times New Roman"/>
                          <a:cs typeface="Times New Roman"/>
                        </a:rPr>
                        <a:t>:</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sz="1200" dirty="0" smtClean="0">
                        <a:latin typeface="+mn-lt"/>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it-IT" sz="1200" dirty="0" smtClean="0">
                          <a:latin typeface="+mn-lt"/>
                          <a:ea typeface="Times New Roman"/>
                          <a:cs typeface="Times New Roman"/>
                        </a:rPr>
                        <a:t>inviare entro la fine di ciascun mese all'ordine provinciale competente per territorio una  comunicazione  riassuntiva del numero delle confezioni dispensate nel mese precedente,  distinte per  forma  farmaceutica  e  dosaggio</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sz="1200" dirty="0" smtClean="0">
                        <a:latin typeface="+mn-lt"/>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it-IT" sz="1200" dirty="0" smtClean="0">
                          <a:latin typeface="+mn-lt"/>
                          <a:ea typeface="Times New Roman"/>
                          <a:cs typeface="Times New Roman"/>
                        </a:rPr>
                        <a:t>annotare sulla ricetta nome e cognome dell’acquirente e gli estremi di un documento di riconoscimento</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sz="1200" dirty="0" smtClean="0">
                        <a:latin typeface="+mn-lt"/>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it-IT" sz="1200" dirty="0" smtClean="0">
                          <a:latin typeface="+mn-lt"/>
                          <a:ea typeface="Times New Roman"/>
                          <a:cs typeface="Times New Roman"/>
                        </a:rPr>
                        <a:t>conservare per 2 anni</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sz="1200" dirty="0" smtClean="0">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10609" name="Picture 3"/>
          <p:cNvPicPr>
            <a:picLocks noChangeAspect="1" noChangeArrowheads="1"/>
          </p:cNvPicPr>
          <p:nvPr/>
        </p:nvPicPr>
        <p:blipFill>
          <a:blip r:embed="rId3"/>
          <a:srcRect/>
          <a:stretch>
            <a:fillRect/>
          </a:stretch>
        </p:blipFill>
        <p:spPr bwMode="auto">
          <a:xfrm>
            <a:off x="323850" y="4221163"/>
            <a:ext cx="4095750" cy="2257425"/>
          </a:xfrm>
          <a:prstGeom prst="rect">
            <a:avLst/>
          </a:prstGeom>
          <a:noFill/>
          <a:ln w="9525">
            <a:noFill/>
            <a:miter lim="800000"/>
            <a:headEnd/>
            <a:tailEnd/>
          </a:ln>
        </p:spPr>
      </p:pic>
      <p:pic>
        <p:nvPicPr>
          <p:cNvPr id="110610" name="Picture 4"/>
          <p:cNvPicPr>
            <a:picLocks noChangeAspect="1" noChangeArrowheads="1"/>
          </p:cNvPicPr>
          <p:nvPr/>
        </p:nvPicPr>
        <p:blipFill>
          <a:blip r:embed="rId4"/>
          <a:srcRect/>
          <a:stretch>
            <a:fillRect/>
          </a:stretch>
        </p:blipFill>
        <p:spPr bwMode="auto">
          <a:xfrm>
            <a:off x="4733925" y="3933825"/>
            <a:ext cx="408622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4" descr="C:\Users\Antonino\Desktop\presentazione 2 copia.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78" name="CasellaDiTesto 16"/>
          <p:cNvSpPr txBox="1">
            <a:spLocks noChangeArrowheads="1"/>
          </p:cNvSpPr>
          <p:nvPr/>
        </p:nvSpPr>
        <p:spPr bwMode="auto">
          <a:xfrm>
            <a:off x="2571750" y="3000375"/>
            <a:ext cx="4643438" cy="461963"/>
          </a:xfrm>
          <a:prstGeom prst="rect">
            <a:avLst/>
          </a:prstGeom>
          <a:noFill/>
          <a:ln w="9525">
            <a:noFill/>
            <a:miter lim="800000"/>
            <a:headEnd/>
            <a:tailEnd/>
          </a:ln>
        </p:spPr>
        <p:txBody>
          <a:bodyPr wrap="none">
            <a:spAutoFit/>
          </a:bodyPr>
          <a:lstStyle/>
          <a:p>
            <a:r>
              <a:rPr lang="it-IT" sz="2400" b="1">
                <a:solidFill>
                  <a:srgbClr val="FFFFFF"/>
                </a:solidFill>
              </a:rPr>
              <a:t>Master in Farmacia Territoriale</a:t>
            </a:r>
          </a:p>
        </p:txBody>
      </p:sp>
      <p:pic>
        <p:nvPicPr>
          <p:cNvPr id="75779" name="Picture 14"/>
          <p:cNvPicPr>
            <a:picLocks noChangeAspect="1" noChangeArrowheads="1"/>
          </p:cNvPicPr>
          <p:nvPr/>
        </p:nvPicPr>
        <p:blipFill>
          <a:blip r:embed="rId4"/>
          <a:srcRect/>
          <a:stretch>
            <a:fillRect/>
          </a:stretch>
        </p:blipFill>
        <p:spPr bwMode="auto">
          <a:xfrm>
            <a:off x="7715250" y="100013"/>
            <a:ext cx="1428750" cy="3114675"/>
          </a:xfrm>
          <a:prstGeom prst="rect">
            <a:avLst/>
          </a:prstGeom>
          <a:noFill/>
          <a:ln w="9525">
            <a:noFill/>
            <a:miter lim="800000"/>
            <a:headEnd/>
            <a:tailEnd/>
          </a:ln>
        </p:spPr>
      </p:pic>
      <p:sp>
        <p:nvSpPr>
          <p:cNvPr id="75780" name="CasellaDiTesto 20"/>
          <p:cNvSpPr txBox="1">
            <a:spLocks noChangeArrowheads="1"/>
          </p:cNvSpPr>
          <p:nvPr/>
        </p:nvSpPr>
        <p:spPr bwMode="auto">
          <a:xfrm>
            <a:off x="642938" y="6429375"/>
            <a:ext cx="311150" cy="366713"/>
          </a:xfrm>
          <a:prstGeom prst="rect">
            <a:avLst/>
          </a:prstGeom>
          <a:noFill/>
          <a:ln w="9525">
            <a:noFill/>
            <a:miter lim="800000"/>
            <a:headEnd/>
            <a:tailEnd/>
          </a:ln>
        </p:spPr>
        <p:txBody>
          <a:bodyPr wrap="none">
            <a:spAutoFit/>
          </a:bodyPr>
          <a:lstStyle/>
          <a:p>
            <a:fld id="{E61CDEFE-1338-4008-96D7-D97B80C7FE36}" type="slidenum">
              <a:rPr lang="it-IT">
                <a:solidFill>
                  <a:srgbClr val="FFFFFF"/>
                </a:solidFill>
              </a:rPr>
              <a:pPr/>
              <a:t>2</a:t>
            </a:fld>
            <a:endParaRPr lang="it-IT">
              <a:solidFill>
                <a:srgbClr val="FFFFFF"/>
              </a:solidFill>
            </a:endParaRPr>
          </a:p>
        </p:txBody>
      </p:sp>
      <p:sp>
        <p:nvSpPr>
          <p:cNvPr id="75781" name="Text Box 6"/>
          <p:cNvSpPr txBox="1">
            <a:spLocks noChangeArrowheads="1"/>
          </p:cNvSpPr>
          <p:nvPr/>
        </p:nvSpPr>
        <p:spPr bwMode="auto">
          <a:xfrm>
            <a:off x="1223963" y="3284538"/>
            <a:ext cx="7451725" cy="1281112"/>
          </a:xfrm>
          <a:prstGeom prst="rect">
            <a:avLst/>
          </a:prstGeom>
          <a:noFill/>
          <a:ln w="9525">
            <a:noFill/>
            <a:miter lim="800000"/>
            <a:headEnd/>
            <a:tailEnd/>
          </a:ln>
        </p:spPr>
        <p:txBody>
          <a:bodyPr>
            <a:spAutoFit/>
          </a:bodyPr>
          <a:lstStyle/>
          <a:p>
            <a:pPr algn="ctr" eaLnBrk="0" hangingPunct="0"/>
            <a:r>
              <a:rPr lang="it-IT" sz="2400" b="1"/>
              <a:t>Aggiornamenti normativi</a:t>
            </a:r>
            <a:endParaRPr lang="it-IT" sz="2400"/>
          </a:p>
          <a:p>
            <a:pPr algn="ctr">
              <a:spcBef>
                <a:spcPct val="50000"/>
              </a:spcBef>
            </a:pPr>
            <a:r>
              <a:rPr lang="it-IT" sz="3600" b="1" i="1">
                <a:solidFill>
                  <a:schemeClr val="tx2"/>
                </a:solidFill>
                <a:latin typeface="Brush Script MT" pitchFamily="66" charset="0"/>
              </a:rPr>
              <a:t>Paola Brusa &amp; Andrea Colombo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asellaDiTesto 1"/>
          <p:cNvSpPr txBox="1">
            <a:spLocks noChangeArrowheads="1"/>
          </p:cNvSpPr>
          <p:nvPr/>
        </p:nvSpPr>
        <p:spPr bwMode="auto">
          <a:xfrm>
            <a:off x="107950" y="-26988"/>
            <a:ext cx="2519363" cy="584201"/>
          </a:xfrm>
          <a:prstGeom prst="rect">
            <a:avLst/>
          </a:prstGeom>
          <a:noFill/>
          <a:ln w="9525">
            <a:noFill/>
            <a:miter lim="800000"/>
            <a:headEnd/>
            <a:tailEnd/>
          </a:ln>
        </p:spPr>
        <p:txBody>
          <a:bodyPr>
            <a:spAutoFit/>
          </a:bodyPr>
          <a:lstStyle/>
          <a:p>
            <a:pPr algn="ctr"/>
            <a:r>
              <a:rPr lang="it-IT" sz="3200" b="1">
                <a:solidFill>
                  <a:srgbClr val="FF0000"/>
                </a:solidFill>
                <a:latin typeface="Calibri" pitchFamily="34" charset="0"/>
              </a:rPr>
              <a:t>MORFINA</a:t>
            </a:r>
          </a:p>
        </p:txBody>
      </p:sp>
      <p:sp>
        <p:nvSpPr>
          <p:cNvPr id="112642" name="CasellaDiTesto 4"/>
          <p:cNvSpPr txBox="1">
            <a:spLocks noChangeArrowheads="1"/>
          </p:cNvSpPr>
          <p:nvPr/>
        </p:nvSpPr>
        <p:spPr bwMode="auto">
          <a:xfrm>
            <a:off x="755650" y="1398588"/>
            <a:ext cx="1223963" cy="461962"/>
          </a:xfrm>
          <a:prstGeom prst="rect">
            <a:avLst/>
          </a:prstGeom>
          <a:noFill/>
          <a:ln w="9525">
            <a:noFill/>
            <a:miter lim="800000"/>
            <a:headEnd/>
            <a:tailEnd/>
          </a:ln>
        </p:spPr>
        <p:txBody>
          <a:bodyPr>
            <a:spAutoFit/>
          </a:bodyPr>
          <a:lstStyle/>
          <a:p>
            <a:pPr algn="ctr"/>
            <a:r>
              <a:rPr lang="it-IT" sz="2400">
                <a:latin typeface="Calibri" pitchFamily="34" charset="0"/>
              </a:rPr>
              <a:t>RRM</a:t>
            </a:r>
          </a:p>
        </p:txBody>
      </p:sp>
      <p:sp>
        <p:nvSpPr>
          <p:cNvPr id="112643" name="CasellaDiTesto 6"/>
          <p:cNvSpPr txBox="1">
            <a:spLocks noChangeArrowheads="1"/>
          </p:cNvSpPr>
          <p:nvPr/>
        </p:nvSpPr>
        <p:spPr bwMode="auto">
          <a:xfrm>
            <a:off x="755650" y="2005013"/>
            <a:ext cx="1223963" cy="461962"/>
          </a:xfrm>
          <a:prstGeom prst="rect">
            <a:avLst/>
          </a:prstGeom>
          <a:noFill/>
          <a:ln w="9525">
            <a:noFill/>
            <a:miter lim="800000"/>
            <a:headEnd/>
            <a:tailEnd/>
          </a:ln>
        </p:spPr>
        <p:txBody>
          <a:bodyPr>
            <a:spAutoFit/>
          </a:bodyPr>
          <a:lstStyle/>
          <a:p>
            <a:pPr algn="ctr"/>
            <a:r>
              <a:rPr lang="it-IT" sz="2400">
                <a:latin typeface="Calibri" pitchFamily="34" charset="0"/>
              </a:rPr>
              <a:t>SSN</a:t>
            </a:r>
          </a:p>
        </p:txBody>
      </p:sp>
      <p:sp>
        <p:nvSpPr>
          <p:cNvPr id="112644" name="CasellaDiTesto 14"/>
          <p:cNvSpPr txBox="1">
            <a:spLocks noChangeArrowheads="1"/>
          </p:cNvSpPr>
          <p:nvPr/>
        </p:nvSpPr>
        <p:spPr bwMode="auto">
          <a:xfrm>
            <a:off x="250825" y="5516563"/>
            <a:ext cx="2233613" cy="831850"/>
          </a:xfrm>
          <a:prstGeom prst="rect">
            <a:avLst/>
          </a:prstGeom>
          <a:noFill/>
          <a:ln w="9525">
            <a:noFill/>
            <a:miter lim="800000"/>
            <a:headEnd/>
            <a:tailEnd/>
          </a:ln>
        </p:spPr>
        <p:txBody>
          <a:bodyPr>
            <a:spAutoFit/>
          </a:bodyPr>
          <a:lstStyle/>
          <a:p>
            <a:pPr algn="ctr"/>
            <a:r>
              <a:rPr lang="it-IT" sz="2400">
                <a:latin typeface="Calibri" pitchFamily="34" charset="0"/>
              </a:rPr>
              <a:t>RICETTARIO PRIVATO</a:t>
            </a:r>
          </a:p>
        </p:txBody>
      </p:sp>
      <p:sp>
        <p:nvSpPr>
          <p:cNvPr id="17" name="Rettangolo 16"/>
          <p:cNvSpPr/>
          <p:nvPr/>
        </p:nvSpPr>
        <p:spPr>
          <a:xfrm>
            <a:off x="468313" y="765175"/>
            <a:ext cx="2016125" cy="431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t>TAB. II SEZ. A</a:t>
            </a:r>
          </a:p>
        </p:txBody>
      </p:sp>
      <p:sp>
        <p:nvSpPr>
          <p:cNvPr id="112646" name="Rettangolo 17"/>
          <p:cNvSpPr>
            <a:spLocks noChangeArrowheads="1"/>
          </p:cNvSpPr>
          <p:nvPr/>
        </p:nvSpPr>
        <p:spPr bwMode="auto">
          <a:xfrm>
            <a:off x="2195513" y="1466850"/>
            <a:ext cx="4897437" cy="954088"/>
          </a:xfrm>
          <a:prstGeom prst="rect">
            <a:avLst/>
          </a:prstGeom>
          <a:solidFill>
            <a:schemeClr val="bg1"/>
          </a:solidFill>
          <a:ln w="9525">
            <a:solidFill>
              <a:srgbClr val="00B050"/>
            </a:solidFill>
            <a:miter lim="800000"/>
            <a:headEnd/>
            <a:tailEnd/>
          </a:ln>
        </p:spPr>
        <p:txBody>
          <a:bodyPr>
            <a:spAutoFit/>
          </a:bodyPr>
          <a:lstStyle/>
          <a:p>
            <a:pPr algn="just">
              <a:buFont typeface="Arial" charset="0"/>
              <a:buChar char="•"/>
            </a:pPr>
            <a:r>
              <a:rPr lang="it-IT" sz="1400">
                <a:latin typeface="Calibri" pitchFamily="34" charset="0"/>
                <a:cs typeface="Times New Roman" pitchFamily="18" charset="0"/>
              </a:rPr>
              <a:t> Posologia obbligatoria</a:t>
            </a:r>
          </a:p>
          <a:p>
            <a:pPr algn="just">
              <a:buFont typeface="Arial" charset="0"/>
              <a:buChar char="•"/>
            </a:pPr>
            <a:r>
              <a:rPr lang="it-IT" sz="1400">
                <a:latin typeface="Calibri" pitchFamily="34" charset="0"/>
                <a:cs typeface="Times New Roman" pitchFamily="18" charset="0"/>
              </a:rPr>
              <a:t>Prendere nota di nome, cognome ed estremi del documento di riconoscimento</a:t>
            </a:r>
          </a:p>
          <a:p>
            <a:pPr algn="just">
              <a:buFont typeface="Arial" charset="0"/>
              <a:buChar char="•"/>
            </a:pPr>
            <a:r>
              <a:rPr lang="it-IT" sz="1400">
                <a:latin typeface="Calibri" pitchFamily="34" charset="0"/>
                <a:cs typeface="Times New Roman" pitchFamily="18" charset="0"/>
              </a:rPr>
              <a:t>I dati della ricetta vanno riportati sul registro di E/U.</a:t>
            </a:r>
          </a:p>
        </p:txBody>
      </p:sp>
      <p:sp>
        <p:nvSpPr>
          <p:cNvPr id="112647" name="Rettangolo 18"/>
          <p:cNvSpPr>
            <a:spLocks noChangeArrowheads="1"/>
          </p:cNvSpPr>
          <p:nvPr/>
        </p:nvSpPr>
        <p:spPr bwMode="auto">
          <a:xfrm>
            <a:off x="2411413" y="3860800"/>
            <a:ext cx="4681537" cy="523875"/>
          </a:xfrm>
          <a:prstGeom prst="rect">
            <a:avLst/>
          </a:prstGeom>
          <a:solidFill>
            <a:schemeClr val="bg1"/>
          </a:solidFill>
          <a:ln w="9525">
            <a:solidFill>
              <a:srgbClr val="00B050"/>
            </a:solidFill>
            <a:miter lim="800000"/>
            <a:headEnd/>
            <a:tailEnd/>
          </a:ln>
        </p:spPr>
        <p:txBody>
          <a:bodyPr>
            <a:spAutoFit/>
          </a:bodyPr>
          <a:lstStyle/>
          <a:p>
            <a:pPr algn="just">
              <a:buFont typeface="Arial" charset="0"/>
              <a:buChar char="•"/>
            </a:pPr>
            <a:r>
              <a:rPr lang="it-IT" sz="1400">
                <a:latin typeface="Calibri" pitchFamily="34" charset="0"/>
                <a:cs typeface="Times New Roman" pitchFamily="18" charset="0"/>
              </a:rPr>
              <a:t> Posologia obbligatoria</a:t>
            </a:r>
          </a:p>
          <a:p>
            <a:pPr algn="just">
              <a:buFont typeface="Arial" charset="0"/>
              <a:buChar char="•"/>
            </a:pPr>
            <a:r>
              <a:rPr lang="it-IT" sz="1400">
                <a:latin typeface="Calibri" pitchFamily="34" charset="0"/>
                <a:cs typeface="Times New Roman" pitchFamily="18" charset="0"/>
              </a:rPr>
              <a:t>Conservare la ricetta per sei mesi</a:t>
            </a:r>
          </a:p>
        </p:txBody>
      </p:sp>
      <p:sp>
        <p:nvSpPr>
          <p:cNvPr id="112648" name="CasellaDiTesto 20"/>
          <p:cNvSpPr txBox="1">
            <a:spLocks noChangeArrowheads="1"/>
          </p:cNvSpPr>
          <p:nvPr/>
        </p:nvSpPr>
        <p:spPr bwMode="auto">
          <a:xfrm>
            <a:off x="755650" y="3903663"/>
            <a:ext cx="1223963" cy="461962"/>
          </a:xfrm>
          <a:prstGeom prst="rect">
            <a:avLst/>
          </a:prstGeom>
          <a:noFill/>
          <a:ln w="9525">
            <a:noFill/>
            <a:miter lim="800000"/>
            <a:headEnd/>
            <a:tailEnd/>
          </a:ln>
        </p:spPr>
        <p:txBody>
          <a:bodyPr>
            <a:spAutoFit/>
          </a:bodyPr>
          <a:lstStyle/>
          <a:p>
            <a:pPr algn="ctr"/>
            <a:r>
              <a:rPr lang="it-IT" sz="2400">
                <a:latin typeface="Calibri" pitchFamily="34" charset="0"/>
              </a:rPr>
              <a:t>RRM</a:t>
            </a:r>
          </a:p>
        </p:txBody>
      </p:sp>
      <p:sp>
        <p:nvSpPr>
          <p:cNvPr id="112649" name="CasellaDiTesto 21"/>
          <p:cNvSpPr txBox="1">
            <a:spLocks noChangeArrowheads="1"/>
          </p:cNvSpPr>
          <p:nvPr/>
        </p:nvSpPr>
        <p:spPr bwMode="auto">
          <a:xfrm>
            <a:off x="755650" y="4724400"/>
            <a:ext cx="1223963" cy="461963"/>
          </a:xfrm>
          <a:prstGeom prst="rect">
            <a:avLst/>
          </a:prstGeom>
          <a:noFill/>
          <a:ln w="9525">
            <a:noFill/>
            <a:miter lim="800000"/>
            <a:headEnd/>
            <a:tailEnd/>
          </a:ln>
        </p:spPr>
        <p:txBody>
          <a:bodyPr>
            <a:spAutoFit/>
          </a:bodyPr>
          <a:lstStyle/>
          <a:p>
            <a:pPr algn="ctr"/>
            <a:r>
              <a:rPr lang="it-IT" sz="2400">
                <a:latin typeface="Calibri" pitchFamily="34" charset="0"/>
              </a:rPr>
              <a:t>SSN</a:t>
            </a:r>
          </a:p>
        </p:txBody>
      </p:sp>
      <p:sp>
        <p:nvSpPr>
          <p:cNvPr id="24" name="Rettangolo 23"/>
          <p:cNvSpPr/>
          <p:nvPr/>
        </p:nvSpPr>
        <p:spPr>
          <a:xfrm>
            <a:off x="468313" y="3068638"/>
            <a:ext cx="2016125" cy="431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t>TAB. II SEZ. D</a:t>
            </a:r>
          </a:p>
        </p:txBody>
      </p:sp>
      <p:sp>
        <p:nvSpPr>
          <p:cNvPr id="112651" name="Rettangolo 24"/>
          <p:cNvSpPr>
            <a:spLocks noChangeArrowheads="1"/>
          </p:cNvSpPr>
          <p:nvPr/>
        </p:nvSpPr>
        <p:spPr bwMode="auto">
          <a:xfrm>
            <a:off x="2411413" y="5499100"/>
            <a:ext cx="4681537" cy="1169988"/>
          </a:xfrm>
          <a:prstGeom prst="rect">
            <a:avLst/>
          </a:prstGeom>
          <a:solidFill>
            <a:schemeClr val="bg1"/>
          </a:solidFill>
          <a:ln w="9525">
            <a:solidFill>
              <a:srgbClr val="00B050"/>
            </a:solidFill>
            <a:miter lim="800000"/>
            <a:headEnd/>
            <a:tailEnd/>
          </a:ln>
        </p:spPr>
        <p:txBody>
          <a:bodyPr>
            <a:spAutoFit/>
          </a:bodyPr>
          <a:lstStyle/>
          <a:p>
            <a:pPr algn="just">
              <a:buFont typeface="Arial" charset="0"/>
              <a:buChar char="•"/>
            </a:pPr>
            <a:r>
              <a:rPr lang="it-IT" sz="1400">
                <a:latin typeface="Calibri" pitchFamily="34" charset="0"/>
                <a:cs typeface="Times New Roman" pitchFamily="18" charset="0"/>
              </a:rPr>
              <a:t> Posologia NON obbligatoria</a:t>
            </a:r>
          </a:p>
          <a:p>
            <a:pPr algn="just">
              <a:buFont typeface="Arial" charset="0"/>
              <a:buChar char="•"/>
            </a:pPr>
            <a:r>
              <a:rPr lang="it-IT" sz="1400">
                <a:latin typeface="Calibri" pitchFamily="34" charset="0"/>
                <a:cs typeface="Times New Roman" pitchFamily="18" charset="0"/>
              </a:rPr>
              <a:t>Prendere nota di nome, cognome ed estremi del documento di riconoscimento in calce alla ricetta</a:t>
            </a:r>
          </a:p>
          <a:p>
            <a:pPr algn="just">
              <a:buFont typeface="Arial" charset="0"/>
              <a:buChar char="•"/>
            </a:pPr>
            <a:r>
              <a:rPr lang="it-IT" sz="1400">
                <a:latin typeface="Calibri" pitchFamily="34" charset="0"/>
                <a:cs typeface="Times New Roman" pitchFamily="18" charset="0"/>
              </a:rPr>
              <a:t>Inviare dati  all’Ordine Provinciale e conservare la ricetta per due anni</a:t>
            </a:r>
          </a:p>
        </p:txBody>
      </p:sp>
      <p:sp>
        <p:nvSpPr>
          <p:cNvPr id="112652" name="Rettangolo 25"/>
          <p:cNvSpPr>
            <a:spLocks noChangeArrowheads="1"/>
          </p:cNvSpPr>
          <p:nvPr/>
        </p:nvSpPr>
        <p:spPr bwMode="auto">
          <a:xfrm>
            <a:off x="2411413" y="4652963"/>
            <a:ext cx="4681537" cy="738187"/>
          </a:xfrm>
          <a:prstGeom prst="rect">
            <a:avLst/>
          </a:prstGeom>
          <a:solidFill>
            <a:schemeClr val="bg1"/>
          </a:solidFill>
          <a:ln w="9525">
            <a:solidFill>
              <a:srgbClr val="00B050"/>
            </a:solidFill>
            <a:miter lim="800000"/>
            <a:headEnd/>
            <a:tailEnd/>
          </a:ln>
        </p:spPr>
        <p:txBody>
          <a:bodyPr>
            <a:spAutoFit/>
          </a:bodyPr>
          <a:lstStyle/>
          <a:p>
            <a:pPr algn="just">
              <a:buFont typeface="Arial" charset="0"/>
              <a:buChar char="•"/>
            </a:pPr>
            <a:r>
              <a:rPr lang="it-IT" sz="1400">
                <a:latin typeface="Calibri" pitchFamily="34" charset="0"/>
                <a:cs typeface="Times New Roman" pitchFamily="18" charset="0"/>
              </a:rPr>
              <a:t> Posologia NON obbligatoria</a:t>
            </a:r>
          </a:p>
          <a:p>
            <a:pPr algn="just">
              <a:buFont typeface="Arial" charset="0"/>
              <a:buChar char="•"/>
            </a:pPr>
            <a:r>
              <a:rPr lang="it-IT" sz="1400">
                <a:latin typeface="Calibri" pitchFamily="34" charset="0"/>
                <a:cs typeface="Times New Roman" pitchFamily="18" charset="0"/>
              </a:rPr>
              <a:t>Inviare la ricetta all’ASL per il rimborso</a:t>
            </a:r>
          </a:p>
          <a:p>
            <a:pPr algn="just">
              <a:buFont typeface="Arial" charset="0"/>
              <a:buChar char="•"/>
            </a:pPr>
            <a:r>
              <a:rPr lang="it-IT" sz="1400">
                <a:latin typeface="Calibri" pitchFamily="34" charset="0"/>
                <a:cs typeface="Times New Roman" pitchFamily="18" charset="0"/>
              </a:rPr>
              <a:t>TDL dispensabili 6 pezzi</a:t>
            </a:r>
          </a:p>
        </p:txBody>
      </p:sp>
      <p:sp>
        <p:nvSpPr>
          <p:cNvPr id="112653" name="CasellaDiTesto 26"/>
          <p:cNvSpPr txBox="1">
            <a:spLocks noChangeArrowheads="1"/>
          </p:cNvSpPr>
          <p:nvPr/>
        </p:nvSpPr>
        <p:spPr bwMode="auto">
          <a:xfrm>
            <a:off x="6588125" y="44450"/>
            <a:ext cx="2520950" cy="1077913"/>
          </a:xfrm>
          <a:prstGeom prst="rect">
            <a:avLst/>
          </a:prstGeom>
          <a:noFill/>
          <a:ln w="9525">
            <a:noFill/>
            <a:miter lim="800000"/>
            <a:headEnd/>
            <a:tailEnd/>
          </a:ln>
        </p:spPr>
        <p:txBody>
          <a:bodyPr>
            <a:spAutoFit/>
          </a:bodyPr>
          <a:lstStyle/>
          <a:p>
            <a:pPr algn="ctr"/>
            <a:r>
              <a:rPr lang="it-IT" sz="3200" b="1">
                <a:solidFill>
                  <a:srgbClr val="0070C0"/>
                </a:solidFill>
                <a:latin typeface="Calibri" pitchFamily="34" charset="0"/>
              </a:rPr>
              <a:t>CODEINA</a:t>
            </a:r>
          </a:p>
          <a:p>
            <a:pPr algn="ctr"/>
            <a:r>
              <a:rPr lang="it-IT" sz="3200" b="1">
                <a:solidFill>
                  <a:srgbClr val="0070C0"/>
                </a:solidFill>
                <a:latin typeface="Calibri" pitchFamily="34" charset="0"/>
              </a:rPr>
              <a:t>OSSICODONE</a:t>
            </a:r>
          </a:p>
        </p:txBody>
      </p:sp>
      <p:sp>
        <p:nvSpPr>
          <p:cNvPr id="28" name="Uguale 27"/>
          <p:cNvSpPr/>
          <p:nvPr/>
        </p:nvSpPr>
        <p:spPr>
          <a:xfrm>
            <a:off x="7596188" y="1628775"/>
            <a:ext cx="936625" cy="576263"/>
          </a:xfrm>
          <a:prstGeom prst="mathEqual">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9" name="Uguale 28"/>
          <p:cNvSpPr/>
          <p:nvPr/>
        </p:nvSpPr>
        <p:spPr>
          <a:xfrm>
            <a:off x="7596188" y="3789363"/>
            <a:ext cx="936625" cy="576262"/>
          </a:xfrm>
          <a:prstGeom prst="mathEqual">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0" name="Uguale 29"/>
          <p:cNvSpPr/>
          <p:nvPr/>
        </p:nvSpPr>
        <p:spPr>
          <a:xfrm>
            <a:off x="7596188" y="4652963"/>
            <a:ext cx="936625" cy="576262"/>
          </a:xfrm>
          <a:prstGeom prst="mathEqual">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2" name="Diverso da 31"/>
          <p:cNvSpPr/>
          <p:nvPr/>
        </p:nvSpPr>
        <p:spPr>
          <a:xfrm>
            <a:off x="7596188" y="5661025"/>
            <a:ext cx="936625" cy="576263"/>
          </a:xfrm>
          <a:prstGeom prst="mathNotEqual">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endParaRPr>
          </a:p>
        </p:txBody>
      </p:sp>
      <p:sp>
        <p:nvSpPr>
          <p:cNvPr id="112658" name="CasellaDiTesto 32"/>
          <p:cNvSpPr txBox="1">
            <a:spLocks noChangeArrowheads="1"/>
          </p:cNvSpPr>
          <p:nvPr/>
        </p:nvSpPr>
        <p:spPr bwMode="auto">
          <a:xfrm>
            <a:off x="7164388" y="6237288"/>
            <a:ext cx="1835150" cy="584200"/>
          </a:xfrm>
          <a:prstGeom prst="rect">
            <a:avLst/>
          </a:prstGeom>
          <a:noFill/>
          <a:ln w="9525">
            <a:noFill/>
            <a:miter lim="800000"/>
            <a:headEnd/>
            <a:tailEnd/>
          </a:ln>
        </p:spPr>
        <p:txBody>
          <a:bodyPr>
            <a:spAutoFit/>
          </a:bodyPr>
          <a:lstStyle/>
          <a:p>
            <a:pPr algn="ctr"/>
            <a:r>
              <a:rPr lang="it-IT" sz="1600">
                <a:latin typeface="Calibri" pitchFamily="34" charset="0"/>
              </a:rPr>
              <a:t>SE IN SEZ. D ANTE</a:t>
            </a:r>
          </a:p>
          <a:p>
            <a:pPr algn="ctr"/>
            <a:r>
              <a:rPr lang="it-IT" sz="1600">
                <a:latin typeface="Calibri" pitchFamily="34" charset="0"/>
              </a:rPr>
              <a:t> L 38/10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uppo 14"/>
          <p:cNvGrpSpPr>
            <a:grpSpLocks/>
          </p:cNvGrpSpPr>
          <p:nvPr/>
        </p:nvGrpSpPr>
        <p:grpSpPr bwMode="auto">
          <a:xfrm>
            <a:off x="395288" y="44450"/>
            <a:ext cx="8280400" cy="3529013"/>
            <a:chOff x="611560" y="188640"/>
            <a:chExt cx="8280920" cy="3528392"/>
          </a:xfrm>
        </p:grpSpPr>
        <p:grpSp>
          <p:nvGrpSpPr>
            <p:cNvPr id="114692" name="Gruppo 13"/>
            <p:cNvGrpSpPr>
              <a:grpSpLocks/>
            </p:cNvGrpSpPr>
            <p:nvPr/>
          </p:nvGrpSpPr>
          <p:grpSpPr bwMode="auto">
            <a:xfrm>
              <a:off x="611560" y="188640"/>
              <a:ext cx="8280920" cy="3528392"/>
              <a:chOff x="755576" y="44624"/>
              <a:chExt cx="8280920" cy="3528392"/>
            </a:xfrm>
          </p:grpSpPr>
          <p:sp>
            <p:nvSpPr>
              <p:cNvPr id="13" name="Rettangolo 12"/>
              <p:cNvSpPr/>
              <p:nvPr/>
            </p:nvSpPr>
            <p:spPr>
              <a:xfrm>
                <a:off x="755576" y="44624"/>
                <a:ext cx="8280920" cy="352839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14695" name="Picture 2"/>
              <p:cNvPicPr>
                <a:picLocks noChangeAspect="1" noChangeArrowheads="1"/>
              </p:cNvPicPr>
              <p:nvPr/>
            </p:nvPicPr>
            <p:blipFill>
              <a:blip r:embed="rId3"/>
              <a:srcRect/>
              <a:stretch>
                <a:fillRect/>
              </a:stretch>
            </p:blipFill>
            <p:spPr bwMode="auto">
              <a:xfrm>
                <a:off x="1080472" y="1916832"/>
                <a:ext cx="7740000" cy="1532946"/>
              </a:xfrm>
              <a:prstGeom prst="rect">
                <a:avLst/>
              </a:prstGeom>
              <a:noFill/>
              <a:ln w="9525">
                <a:noFill/>
                <a:miter lim="800000"/>
                <a:headEnd/>
                <a:tailEnd/>
              </a:ln>
            </p:spPr>
          </p:pic>
          <p:pic>
            <p:nvPicPr>
              <p:cNvPr id="114696" name="Picture 5"/>
              <p:cNvPicPr>
                <a:picLocks noChangeAspect="1" noChangeArrowheads="1"/>
              </p:cNvPicPr>
              <p:nvPr/>
            </p:nvPicPr>
            <p:blipFill>
              <a:blip r:embed="rId4"/>
              <a:srcRect/>
              <a:stretch>
                <a:fillRect/>
              </a:stretch>
            </p:blipFill>
            <p:spPr bwMode="auto">
              <a:xfrm>
                <a:off x="1569667" y="116832"/>
                <a:ext cx="3218357" cy="1800000"/>
              </a:xfrm>
              <a:prstGeom prst="rect">
                <a:avLst/>
              </a:prstGeom>
              <a:noFill/>
              <a:ln w="9525">
                <a:noFill/>
                <a:miter lim="800000"/>
                <a:headEnd/>
                <a:tailEnd/>
              </a:ln>
            </p:spPr>
          </p:pic>
          <p:pic>
            <p:nvPicPr>
              <p:cNvPr id="114697" name="Picture 6"/>
              <p:cNvPicPr>
                <a:picLocks noChangeAspect="1" noChangeArrowheads="1"/>
              </p:cNvPicPr>
              <p:nvPr/>
            </p:nvPicPr>
            <p:blipFill>
              <a:blip r:embed="rId5"/>
              <a:srcRect/>
              <a:stretch>
                <a:fillRect/>
              </a:stretch>
            </p:blipFill>
            <p:spPr bwMode="auto">
              <a:xfrm>
                <a:off x="4932040" y="404664"/>
                <a:ext cx="3176154" cy="828000"/>
              </a:xfrm>
              <a:prstGeom prst="rect">
                <a:avLst/>
              </a:prstGeom>
              <a:noFill/>
              <a:ln w="9525">
                <a:noFill/>
                <a:miter lim="800000"/>
                <a:headEnd/>
                <a:tailEnd/>
              </a:ln>
            </p:spPr>
          </p:pic>
          <p:sp>
            <p:nvSpPr>
              <p:cNvPr id="114698" name="CasellaDiTesto 10"/>
              <p:cNvSpPr txBox="1">
                <a:spLocks noChangeArrowheads="1"/>
              </p:cNvSpPr>
              <p:nvPr/>
            </p:nvSpPr>
            <p:spPr bwMode="auto">
              <a:xfrm>
                <a:off x="1564340" y="1835532"/>
                <a:ext cx="343364" cy="369332"/>
              </a:xfrm>
              <a:prstGeom prst="rect">
                <a:avLst/>
              </a:prstGeom>
              <a:noFill/>
              <a:ln w="9525">
                <a:noFill/>
                <a:miter lim="800000"/>
                <a:headEnd/>
                <a:tailEnd/>
              </a:ln>
            </p:spPr>
            <p:txBody>
              <a:bodyPr wrap="none">
                <a:spAutoFit/>
              </a:bodyPr>
              <a:lstStyle/>
              <a:p>
                <a:r>
                  <a:rPr lang="it-IT">
                    <a:latin typeface="Calibri" pitchFamily="34" charset="0"/>
                  </a:rPr>
                  <a:t>…</a:t>
                </a:r>
              </a:p>
            </p:txBody>
          </p:sp>
          <p:sp>
            <p:nvSpPr>
              <p:cNvPr id="114699" name="CasellaDiTesto 11"/>
              <p:cNvSpPr txBox="1">
                <a:spLocks noChangeArrowheads="1"/>
              </p:cNvSpPr>
              <p:nvPr/>
            </p:nvSpPr>
            <p:spPr bwMode="auto">
              <a:xfrm>
                <a:off x="6084168" y="2915652"/>
                <a:ext cx="343364" cy="369332"/>
              </a:xfrm>
              <a:prstGeom prst="rect">
                <a:avLst/>
              </a:prstGeom>
              <a:noFill/>
              <a:ln w="9525">
                <a:noFill/>
                <a:miter lim="800000"/>
                <a:headEnd/>
                <a:tailEnd/>
              </a:ln>
            </p:spPr>
            <p:txBody>
              <a:bodyPr wrap="none">
                <a:spAutoFit/>
              </a:bodyPr>
              <a:lstStyle/>
              <a:p>
                <a:r>
                  <a:rPr lang="it-IT">
                    <a:latin typeface="Calibri" pitchFamily="34" charset="0"/>
                  </a:rPr>
                  <a:t>…</a:t>
                </a:r>
              </a:p>
            </p:txBody>
          </p:sp>
        </p:grpSp>
        <p:cxnSp>
          <p:nvCxnSpPr>
            <p:cNvPr id="5" name="Connettore 1 4"/>
            <p:cNvCxnSpPr/>
            <p:nvPr/>
          </p:nvCxnSpPr>
          <p:spPr>
            <a:xfrm>
              <a:off x="1619685" y="3572594"/>
              <a:ext cx="46437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4690" name="Rettangolo 7"/>
          <p:cNvSpPr>
            <a:spLocks noChangeArrowheads="1"/>
          </p:cNvSpPr>
          <p:nvPr/>
        </p:nvSpPr>
        <p:spPr bwMode="auto">
          <a:xfrm>
            <a:off x="73025" y="3933825"/>
            <a:ext cx="8963025" cy="2862263"/>
          </a:xfrm>
          <a:prstGeom prst="rect">
            <a:avLst/>
          </a:prstGeom>
          <a:noFill/>
          <a:ln w="9525">
            <a:noFill/>
            <a:miter lim="800000"/>
            <a:headEnd/>
            <a:tailEnd/>
          </a:ln>
        </p:spPr>
        <p:txBody>
          <a:bodyPr>
            <a:spAutoFit/>
          </a:bodyPr>
          <a:lstStyle/>
          <a:p>
            <a:pPr algn="ctr"/>
            <a:r>
              <a:rPr lang="it-IT">
                <a:latin typeface="Calibri" pitchFamily="34" charset="0"/>
              </a:rPr>
              <a:t>Contrasto sia con precedenti orientamenti del Ministero stesso che con il quadro comportamentale definitosi in Piemonte in materia: i medicinali in questione sono stati </a:t>
            </a:r>
            <a:r>
              <a:rPr lang="it-IT" b="1">
                <a:solidFill>
                  <a:srgbClr val="FF0000"/>
                </a:solidFill>
                <a:latin typeface="Calibri" pitchFamily="34" charset="0"/>
              </a:rPr>
              <a:t>finora</a:t>
            </a:r>
            <a:r>
              <a:rPr lang="it-IT">
                <a:latin typeface="Calibri" pitchFamily="34" charset="0"/>
              </a:rPr>
              <a:t> prescrivibili per la terapia del dolore per 30 giorni di cura sia sul ricettario a ricalco (in regime automatico di esenzione dalla corresponsione della quota fissa, senza limiti di confezioni) sia su quello SSN (in regime di esenzione in presenza del codice TDL – Terapia del Dolore – per un massimo di 6 confezioni, </a:t>
            </a:r>
            <a:r>
              <a:rPr lang="it-IT" b="1">
                <a:solidFill>
                  <a:srgbClr val="FF0000"/>
                </a:solidFill>
                <a:latin typeface="Calibri" pitchFamily="34" charset="0"/>
              </a:rPr>
              <a:t>senza alcun obbligo di indicare la posologia per i medicinali inclusi nella tabella II sezione D</a:t>
            </a:r>
          </a:p>
          <a:p>
            <a:pPr algn="ctr"/>
            <a:endParaRPr lang="it-IT" b="1">
              <a:solidFill>
                <a:srgbClr val="FF0000"/>
              </a:solidFill>
              <a:latin typeface="Calibri" pitchFamily="34" charset="0"/>
            </a:endParaRPr>
          </a:p>
          <a:p>
            <a:pPr algn="ctr"/>
            <a:r>
              <a:rPr lang="it-IT" b="1">
                <a:solidFill>
                  <a:srgbClr val="FF0000"/>
                </a:solidFill>
                <a:latin typeface="Calibri" pitchFamily="34" charset="0"/>
              </a:rPr>
              <a:t>IN ATTESA DI CHIARIMENTI LE FARMACIE CONTINUERANNO A SPEDIRE LE RICETTE ATTENENDOSI ALLA PRASSI TUTTORA IN VIGORE</a:t>
            </a:r>
          </a:p>
        </p:txBody>
      </p:sp>
      <p:sp>
        <p:nvSpPr>
          <p:cNvPr id="16" name="Freccia in giù 15"/>
          <p:cNvSpPr/>
          <p:nvPr/>
        </p:nvSpPr>
        <p:spPr>
          <a:xfrm>
            <a:off x="4284663" y="3573463"/>
            <a:ext cx="574675" cy="503237"/>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ttangolo 1"/>
          <p:cNvSpPr>
            <a:spLocks noChangeArrowheads="1"/>
          </p:cNvSpPr>
          <p:nvPr/>
        </p:nvSpPr>
        <p:spPr bwMode="auto">
          <a:xfrm>
            <a:off x="73025" y="1147763"/>
            <a:ext cx="8963025" cy="1201737"/>
          </a:xfrm>
          <a:prstGeom prst="rect">
            <a:avLst/>
          </a:prstGeom>
          <a:noFill/>
          <a:ln w="9525">
            <a:noFill/>
            <a:miter lim="800000"/>
            <a:headEnd/>
            <a:tailEnd/>
          </a:ln>
        </p:spPr>
        <p:txBody>
          <a:bodyPr>
            <a:spAutoFit/>
          </a:bodyPr>
          <a:lstStyle/>
          <a:p>
            <a:pPr algn="just"/>
            <a:r>
              <a:rPr lang="it-IT">
                <a:latin typeface="Calibri" pitchFamily="34" charset="0"/>
              </a:rPr>
              <a:t>A seguito della valutazione sugli effetti psichici e la capacità di indurre dipendenza con DM 11/06/2010, pubblicato sulla GU n°145 del 24/06/2010 ed in vigore dal 09/07/2010, </a:t>
            </a:r>
            <a:r>
              <a:rPr lang="it-IT" b="1">
                <a:solidFill>
                  <a:srgbClr val="FF0000"/>
                </a:solidFill>
                <a:latin typeface="Calibri" pitchFamily="34" charset="0"/>
              </a:rPr>
              <a:t>la sostanza nandrolone è stata inserita nelle tabelle I e II sezione A stupefacenti del DPR 309/90</a:t>
            </a:r>
            <a:r>
              <a:rPr lang="it-IT">
                <a:latin typeface="Calibri" pitchFamily="34" charset="0"/>
              </a:rPr>
              <a:t>.</a:t>
            </a:r>
          </a:p>
        </p:txBody>
      </p:sp>
      <p:sp>
        <p:nvSpPr>
          <p:cNvPr id="116738" name="Rettangolo 3"/>
          <p:cNvSpPr>
            <a:spLocks noChangeArrowheads="1"/>
          </p:cNvSpPr>
          <p:nvPr/>
        </p:nvSpPr>
        <p:spPr bwMode="auto">
          <a:xfrm>
            <a:off x="179388" y="2565400"/>
            <a:ext cx="8839200" cy="4032250"/>
          </a:xfrm>
          <a:prstGeom prst="rect">
            <a:avLst/>
          </a:prstGeom>
          <a:noFill/>
          <a:ln w="9525">
            <a:noFill/>
            <a:miter lim="800000"/>
            <a:headEnd/>
            <a:tailEnd/>
          </a:ln>
        </p:spPr>
        <p:txBody>
          <a:bodyPr>
            <a:spAutoFit/>
          </a:bodyPr>
          <a:lstStyle/>
          <a:p>
            <a:pPr algn="just"/>
            <a:r>
              <a:rPr lang="it-IT" sz="1600">
                <a:latin typeface="Calibri" pitchFamily="34" charset="0"/>
              </a:rPr>
              <a:t>Dal 9 luglio 2010 il nandrolone ed i relativi medicinali devono:</a:t>
            </a:r>
          </a:p>
          <a:p>
            <a:pPr algn="just">
              <a:buFont typeface="Arial" charset="0"/>
              <a:buChar char="•"/>
            </a:pPr>
            <a:r>
              <a:rPr lang="it-IT" sz="1600">
                <a:latin typeface="Calibri" pitchFamily="34" charset="0"/>
              </a:rPr>
              <a:t> essere conservati in </a:t>
            </a:r>
            <a:r>
              <a:rPr lang="it-IT" sz="1600" b="1">
                <a:latin typeface="Calibri" pitchFamily="34" charset="0"/>
              </a:rPr>
              <a:t>armadio chiuso a chiave</a:t>
            </a:r>
            <a:r>
              <a:rPr lang="it-IT" sz="1600">
                <a:latin typeface="Calibri" pitchFamily="34" charset="0"/>
              </a:rPr>
              <a:t>; </a:t>
            </a:r>
          </a:p>
          <a:p>
            <a:pPr algn="just">
              <a:buFont typeface="Arial" charset="0"/>
              <a:buChar char="•"/>
            </a:pPr>
            <a:r>
              <a:rPr lang="it-IT" sz="1600">
                <a:latin typeface="Calibri" pitchFamily="34" charset="0"/>
              </a:rPr>
              <a:t> essere registrati nel </a:t>
            </a:r>
            <a:r>
              <a:rPr lang="it-IT" sz="1600" b="1">
                <a:latin typeface="Calibri" pitchFamily="34" charset="0"/>
              </a:rPr>
              <a:t>registro entrata e uscita stupefacenti</a:t>
            </a:r>
            <a:r>
              <a:rPr lang="it-IT" sz="1600">
                <a:latin typeface="Calibri" pitchFamily="34" charset="0"/>
              </a:rPr>
              <a:t>;</a:t>
            </a:r>
          </a:p>
          <a:p>
            <a:pPr algn="just">
              <a:buFont typeface="Arial" charset="0"/>
              <a:buChar char="•"/>
            </a:pPr>
            <a:r>
              <a:rPr lang="it-IT" sz="1600">
                <a:latin typeface="Calibri" pitchFamily="34" charset="0"/>
              </a:rPr>
              <a:t> essere acquistati utilizzando il </a:t>
            </a:r>
            <a:r>
              <a:rPr lang="it-IT" sz="1600" b="1">
                <a:latin typeface="Calibri" pitchFamily="34" charset="0"/>
              </a:rPr>
              <a:t>buono-acquisto stupefacenti</a:t>
            </a:r>
            <a:r>
              <a:rPr lang="it-IT" sz="1600">
                <a:latin typeface="Calibri" pitchFamily="34" charset="0"/>
              </a:rPr>
              <a:t>;</a:t>
            </a:r>
          </a:p>
          <a:p>
            <a:pPr algn="just">
              <a:buFont typeface="Arial" charset="0"/>
              <a:buChar char="•"/>
            </a:pPr>
            <a:r>
              <a:rPr lang="it-IT" sz="1600">
                <a:latin typeface="Calibri" pitchFamily="34" charset="0"/>
              </a:rPr>
              <a:t> essere dispensati al pubblico soltanto su presentazione di </a:t>
            </a:r>
            <a:r>
              <a:rPr lang="it-IT" sz="1600" b="1">
                <a:latin typeface="Calibri" pitchFamily="34" charset="0"/>
              </a:rPr>
              <a:t>ricetta a ricalco</a:t>
            </a:r>
            <a:r>
              <a:rPr lang="it-IT" sz="1600">
                <a:latin typeface="Calibri" pitchFamily="34" charset="0"/>
              </a:rPr>
              <a:t>, con le limitazioni ed i formalismi di seguito indicati:</a:t>
            </a:r>
          </a:p>
          <a:p>
            <a:pPr lvl="1" algn="just">
              <a:buFont typeface="Wingdings" pitchFamily="2" charset="2"/>
              <a:buChar char="ü"/>
            </a:pPr>
            <a:r>
              <a:rPr lang="it-IT" sz="1600">
                <a:latin typeface="Calibri" pitchFamily="34" charset="0"/>
              </a:rPr>
              <a:t>un solo medicinale per una cura di durata non superiore a trenta giorni</a:t>
            </a:r>
          </a:p>
          <a:p>
            <a:pPr lvl="1" algn="just">
              <a:buFont typeface="Wingdings" pitchFamily="2" charset="2"/>
              <a:buChar char="ü"/>
            </a:pPr>
            <a:r>
              <a:rPr lang="it-IT" sz="1600">
                <a:latin typeface="Calibri" pitchFamily="34" charset="0"/>
              </a:rPr>
              <a:t>cognome e nome dell’assistito o del proprietario dell’animale </a:t>
            </a:r>
          </a:p>
          <a:p>
            <a:pPr lvl="1" algn="just">
              <a:buFont typeface="Wingdings" pitchFamily="2" charset="2"/>
              <a:buChar char="ü"/>
            </a:pPr>
            <a:r>
              <a:rPr lang="it-IT" sz="1600">
                <a:latin typeface="Calibri" pitchFamily="34" charset="0"/>
              </a:rPr>
              <a:t>dose prescritta, posologia e modo di somministrazione</a:t>
            </a:r>
          </a:p>
          <a:p>
            <a:pPr lvl="1" algn="just">
              <a:buFont typeface="Wingdings" pitchFamily="2" charset="2"/>
              <a:buChar char="ü"/>
            </a:pPr>
            <a:r>
              <a:rPr lang="it-IT" sz="1600">
                <a:latin typeface="Calibri" pitchFamily="34" charset="0"/>
              </a:rPr>
              <a:t>indirizzo, numero telefonico professionale e timbro personale del medico o del veterinario</a:t>
            </a:r>
          </a:p>
          <a:p>
            <a:pPr lvl="1" algn="just">
              <a:buFont typeface="Wingdings" pitchFamily="2" charset="2"/>
              <a:buChar char="ü"/>
            </a:pPr>
            <a:r>
              <a:rPr lang="it-IT" sz="1600">
                <a:latin typeface="Calibri" pitchFamily="34" charset="0"/>
              </a:rPr>
              <a:t>data di prescrizione</a:t>
            </a:r>
          </a:p>
          <a:p>
            <a:pPr lvl="1" algn="just">
              <a:buFont typeface="Wingdings" pitchFamily="2" charset="2"/>
              <a:buChar char="ü"/>
            </a:pPr>
            <a:r>
              <a:rPr lang="it-IT" sz="1600">
                <a:latin typeface="Calibri" pitchFamily="34" charset="0"/>
              </a:rPr>
              <a:t>timbro personale e firma del medico o veterinario</a:t>
            </a:r>
          </a:p>
          <a:p>
            <a:pPr algn="just"/>
            <a:endParaRPr lang="it-IT" sz="1600">
              <a:latin typeface="Calibri" pitchFamily="34" charset="0"/>
            </a:endParaRPr>
          </a:p>
          <a:p>
            <a:pPr algn="just"/>
            <a:r>
              <a:rPr lang="it-IT" sz="1600">
                <a:latin typeface="Calibri" pitchFamily="34" charset="0"/>
              </a:rPr>
              <a:t>Detta ricetta ha validità </a:t>
            </a:r>
            <a:r>
              <a:rPr lang="it-IT" sz="1600" b="1">
                <a:latin typeface="Calibri" pitchFamily="34" charset="0"/>
              </a:rPr>
              <a:t>30 giorni </a:t>
            </a:r>
            <a:r>
              <a:rPr lang="it-IT" sz="1600">
                <a:latin typeface="Calibri" pitchFamily="34" charset="0"/>
              </a:rPr>
              <a:t>(escluso quello di emissione), e dovrà essere conservata dalla farmacia in originale unitamente al registro stupefacenti per due anni dall’ultima registrazione. Sulla ricetta devono essere annotati a cura del farmacista nome, cognome e documento dell’acquirente.</a:t>
            </a:r>
          </a:p>
        </p:txBody>
      </p:sp>
      <p:sp>
        <p:nvSpPr>
          <p:cNvPr id="116739" name="CasellaDiTesto 4"/>
          <p:cNvSpPr txBox="1">
            <a:spLocks noChangeArrowheads="1"/>
          </p:cNvSpPr>
          <p:nvPr/>
        </p:nvSpPr>
        <p:spPr bwMode="auto">
          <a:xfrm>
            <a:off x="3132138" y="333375"/>
            <a:ext cx="2879725" cy="522288"/>
          </a:xfrm>
          <a:prstGeom prst="rect">
            <a:avLst/>
          </a:prstGeom>
          <a:noFill/>
          <a:ln w="9525">
            <a:noFill/>
            <a:miter lim="800000"/>
            <a:headEnd/>
            <a:tailEnd/>
          </a:ln>
        </p:spPr>
        <p:txBody>
          <a:bodyPr>
            <a:spAutoFit/>
          </a:bodyPr>
          <a:lstStyle/>
          <a:p>
            <a:pPr algn="ctr"/>
            <a:r>
              <a:rPr lang="it-IT" sz="2800" b="1">
                <a:solidFill>
                  <a:srgbClr val="FF0000"/>
                </a:solidFill>
                <a:latin typeface="Calibri" pitchFamily="34" charset="0"/>
              </a:rPr>
              <a:t>NANDROLONE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ttangolo 6"/>
          <p:cNvSpPr>
            <a:spLocks noChangeArrowheads="1"/>
          </p:cNvSpPr>
          <p:nvPr/>
        </p:nvSpPr>
        <p:spPr bwMode="auto">
          <a:xfrm>
            <a:off x="179388" y="981075"/>
            <a:ext cx="8748712" cy="5754688"/>
          </a:xfrm>
          <a:prstGeom prst="rect">
            <a:avLst/>
          </a:prstGeom>
          <a:noFill/>
          <a:ln w="9525">
            <a:noFill/>
            <a:miter lim="800000"/>
            <a:headEnd/>
            <a:tailEnd/>
          </a:ln>
        </p:spPr>
        <p:txBody>
          <a:bodyPr>
            <a:spAutoFit/>
          </a:bodyPr>
          <a:lstStyle/>
          <a:p>
            <a:pPr algn="just">
              <a:tabLst>
                <a:tab pos="0" algn="l"/>
              </a:tabLst>
            </a:pPr>
            <a:r>
              <a:rPr lang="it-IT" sz="1600" b="1">
                <a:latin typeface="Calibri" pitchFamily="34" charset="0"/>
                <a:cs typeface="Times New Roman" pitchFamily="18" charset="0"/>
              </a:rPr>
              <a:t>Stupefacenti non soggetti ad obbligo di registrazione (tabella II sezioni D e E)</a:t>
            </a:r>
            <a:endParaRPr lang="it-IT" sz="1600" b="1" i="1">
              <a:latin typeface="Calibri" pitchFamily="34" charset="0"/>
              <a:cs typeface="Times New Roman" pitchFamily="18" charset="0"/>
            </a:endParaRPr>
          </a:p>
          <a:p>
            <a:pPr algn="just" eaLnBrk="0" hangingPunct="0">
              <a:tabLst>
                <a:tab pos="0" algn="l"/>
              </a:tabLst>
            </a:pPr>
            <a:r>
              <a:rPr lang="it-IT" sz="1600">
                <a:latin typeface="Calibri" pitchFamily="34" charset="0"/>
                <a:cs typeface="Times New Roman" pitchFamily="18" charset="0"/>
              </a:rPr>
              <a:t>Possono essere avviati dalla farmacia a termodistruzione, </a:t>
            </a:r>
            <a:r>
              <a:rPr lang="it-IT" sz="1600" b="1">
                <a:solidFill>
                  <a:srgbClr val="FF0000"/>
                </a:solidFill>
                <a:latin typeface="Calibri" pitchFamily="34" charset="0"/>
                <a:cs typeface="Times New Roman" pitchFamily="18" charset="0"/>
              </a:rPr>
              <a:t>trattati come rifiuti sanitari, senza ulteriori formalità</a:t>
            </a:r>
            <a:r>
              <a:rPr lang="it-IT" sz="1600">
                <a:latin typeface="Calibri" pitchFamily="34" charset="0"/>
                <a:cs typeface="Times New Roman" pitchFamily="18" charset="0"/>
              </a:rPr>
              <a:t>.</a:t>
            </a:r>
            <a:endParaRPr lang="it-IT" sz="1600" b="1" i="1">
              <a:latin typeface="Calibri" pitchFamily="34" charset="0"/>
              <a:cs typeface="Times New Roman" pitchFamily="18" charset="0"/>
            </a:endParaRPr>
          </a:p>
          <a:p>
            <a:pPr algn="just" eaLnBrk="0" hangingPunct="0">
              <a:tabLst>
                <a:tab pos="0" algn="l"/>
              </a:tabLst>
            </a:pPr>
            <a:endParaRPr lang="it-IT" sz="1600" b="1">
              <a:latin typeface="Calibri" pitchFamily="34" charset="0"/>
              <a:cs typeface="Times New Roman" pitchFamily="18" charset="0"/>
            </a:endParaRPr>
          </a:p>
          <a:p>
            <a:pPr algn="just" eaLnBrk="0" hangingPunct="0">
              <a:tabLst>
                <a:tab pos="0" algn="l"/>
              </a:tabLst>
            </a:pPr>
            <a:endParaRPr lang="it-IT" sz="1600" b="1">
              <a:latin typeface="Calibri" pitchFamily="34" charset="0"/>
              <a:cs typeface="Times New Roman" pitchFamily="18" charset="0"/>
            </a:endParaRPr>
          </a:p>
          <a:p>
            <a:pPr algn="just" eaLnBrk="0" hangingPunct="0">
              <a:tabLst>
                <a:tab pos="0" algn="l"/>
              </a:tabLst>
            </a:pPr>
            <a:endParaRPr lang="it-IT" sz="1600" b="1">
              <a:latin typeface="Calibri" pitchFamily="34" charset="0"/>
              <a:cs typeface="Times New Roman" pitchFamily="18" charset="0"/>
            </a:endParaRPr>
          </a:p>
          <a:p>
            <a:pPr algn="just" eaLnBrk="0" hangingPunct="0">
              <a:tabLst>
                <a:tab pos="0" algn="l"/>
              </a:tabLst>
            </a:pPr>
            <a:r>
              <a:rPr lang="it-IT" sz="1600" b="1">
                <a:latin typeface="Calibri" pitchFamily="34" charset="0"/>
                <a:cs typeface="Times New Roman" pitchFamily="18" charset="0"/>
              </a:rPr>
              <a:t>Stupefacenti soggetti ad obbligo di registrazione (tabella II, sezioni A, B e C)</a:t>
            </a:r>
            <a:endParaRPr lang="it-IT" sz="1600">
              <a:latin typeface="Calibri" pitchFamily="34" charset="0"/>
              <a:cs typeface="Times New Roman" pitchFamily="18" charset="0"/>
            </a:endParaRPr>
          </a:p>
          <a:p>
            <a:pPr algn="just" eaLnBrk="0" hangingPunct="0">
              <a:tabLst>
                <a:tab pos="0" algn="l"/>
              </a:tabLst>
            </a:pPr>
            <a:endParaRPr lang="it-IT" sz="1600">
              <a:latin typeface="Calibri" pitchFamily="34" charset="0"/>
              <a:cs typeface="Times New Roman" pitchFamily="18" charset="0"/>
            </a:endParaRPr>
          </a:p>
          <a:p>
            <a:pPr algn="just" eaLnBrk="0" hangingPunct="0">
              <a:tabLst>
                <a:tab pos="0" algn="l"/>
              </a:tabLst>
            </a:pPr>
            <a:r>
              <a:rPr lang="it-IT" sz="1600">
                <a:latin typeface="Calibri" pitchFamily="34" charset="0"/>
                <a:cs typeface="Times New Roman" pitchFamily="18" charset="0"/>
              </a:rPr>
              <a:t>1) La ASL, tramite un proprio incaricato, deve:</a:t>
            </a:r>
          </a:p>
          <a:p>
            <a:pPr algn="just" eaLnBrk="0" hangingPunct="0">
              <a:buFontTx/>
              <a:buChar char="•"/>
              <a:tabLst>
                <a:tab pos="0" algn="l"/>
              </a:tabLst>
            </a:pPr>
            <a:r>
              <a:rPr lang="it-IT" sz="1600">
                <a:latin typeface="Calibri" pitchFamily="34" charset="0"/>
                <a:cs typeface="Times New Roman" pitchFamily="18" charset="0"/>
              </a:rPr>
              <a:t>redigere, con il farmacista, il </a:t>
            </a:r>
            <a:r>
              <a:rPr lang="it-IT" sz="1600" b="1">
                <a:solidFill>
                  <a:srgbClr val="FF0000"/>
                </a:solidFill>
                <a:latin typeface="Calibri" pitchFamily="34" charset="0"/>
                <a:cs typeface="Times New Roman" pitchFamily="18" charset="0"/>
              </a:rPr>
              <a:t>verbale di constatazione</a:t>
            </a:r>
            <a:r>
              <a:rPr lang="it-IT" sz="1600">
                <a:latin typeface="Calibri" pitchFamily="34" charset="0"/>
                <a:cs typeface="Times New Roman" pitchFamily="18" charset="0"/>
              </a:rPr>
              <a:t>;</a:t>
            </a:r>
          </a:p>
          <a:p>
            <a:pPr algn="just" eaLnBrk="0" hangingPunct="0">
              <a:buFontTx/>
              <a:buChar char="•"/>
              <a:tabLst>
                <a:tab pos="0" algn="l"/>
              </a:tabLst>
            </a:pPr>
            <a:r>
              <a:rPr lang="it-IT" sz="1600" b="1">
                <a:solidFill>
                  <a:srgbClr val="FF0000"/>
                </a:solidFill>
                <a:latin typeface="Calibri" pitchFamily="34" charset="0"/>
                <a:cs typeface="Times New Roman" pitchFamily="18" charset="0"/>
              </a:rPr>
              <a:t>sigillare</a:t>
            </a:r>
            <a:r>
              <a:rPr lang="it-IT" sz="1600">
                <a:latin typeface="Calibri" pitchFamily="34" charset="0"/>
                <a:cs typeface="Times New Roman" pitchFamily="18" charset="0"/>
              </a:rPr>
              <a:t> in un contenitore, con contrassegni d’ufficio, i prodotti da distruggere;</a:t>
            </a:r>
          </a:p>
          <a:p>
            <a:pPr algn="just" eaLnBrk="0" hangingPunct="0">
              <a:buFontTx/>
              <a:buChar char="•"/>
              <a:tabLst>
                <a:tab pos="0" algn="l"/>
              </a:tabLst>
            </a:pPr>
            <a:r>
              <a:rPr lang="it-IT" sz="1600" b="1">
                <a:solidFill>
                  <a:srgbClr val="FF0000"/>
                </a:solidFill>
                <a:latin typeface="Calibri" pitchFamily="34" charset="0"/>
                <a:cs typeface="Times New Roman" pitchFamily="18" charset="0"/>
              </a:rPr>
              <a:t>affidare</a:t>
            </a:r>
            <a:r>
              <a:rPr lang="it-IT" sz="1600">
                <a:latin typeface="Calibri" pitchFamily="34" charset="0"/>
                <a:cs typeface="Times New Roman" pitchFamily="18" charset="0"/>
              </a:rPr>
              <a:t> il contenitore sigillato al farmacista; il farmacista potrà, concordandolo con la ASL, scegliere se la termodistruzione sarà effettuata dalla ASL stessa oppure da un’azienda autorizzata.</a:t>
            </a:r>
          </a:p>
          <a:p>
            <a:pPr algn="just" eaLnBrk="0" hangingPunct="0">
              <a:tabLst>
                <a:tab pos="0" algn="l"/>
              </a:tabLst>
            </a:pPr>
            <a:endParaRPr lang="it-IT" sz="1600">
              <a:latin typeface="Calibri" pitchFamily="34" charset="0"/>
              <a:cs typeface="Times New Roman" pitchFamily="18" charset="0"/>
            </a:endParaRPr>
          </a:p>
          <a:p>
            <a:pPr algn="just" eaLnBrk="0" hangingPunct="0">
              <a:tabLst>
                <a:tab pos="0" algn="l"/>
              </a:tabLst>
            </a:pPr>
            <a:r>
              <a:rPr lang="it-IT" sz="1600">
                <a:latin typeface="Calibri" pitchFamily="34" charset="0"/>
                <a:cs typeface="Times New Roman" pitchFamily="18" charset="0"/>
              </a:rPr>
              <a:t>2) All’atto del ritiro dei medicinali, il farmacista deve ricevere (dalla ASL o dall’azienda autorizzata) un </a:t>
            </a:r>
            <a:r>
              <a:rPr lang="it-IT" sz="1600" b="1" u="sng">
                <a:solidFill>
                  <a:srgbClr val="FF0000"/>
                </a:solidFill>
                <a:latin typeface="Calibri" pitchFamily="34" charset="0"/>
                <a:cs typeface="Times New Roman" pitchFamily="18" charset="0"/>
              </a:rPr>
              <a:t>documento di presa in carico con il quale può scaricare il registro</a:t>
            </a:r>
            <a:r>
              <a:rPr lang="it-IT" sz="1600">
                <a:latin typeface="Calibri" pitchFamily="34" charset="0"/>
                <a:cs typeface="Times New Roman" pitchFamily="18" charset="0"/>
              </a:rPr>
              <a:t>;</a:t>
            </a:r>
          </a:p>
          <a:p>
            <a:pPr algn="just" eaLnBrk="0" hangingPunct="0">
              <a:tabLst>
                <a:tab pos="0" algn="l"/>
              </a:tabLst>
            </a:pPr>
            <a:endParaRPr lang="it-IT" sz="1600">
              <a:latin typeface="Calibri" pitchFamily="34" charset="0"/>
              <a:cs typeface="Times New Roman" pitchFamily="18" charset="0"/>
            </a:endParaRPr>
          </a:p>
          <a:p>
            <a:pPr algn="just" eaLnBrk="0" hangingPunct="0">
              <a:tabLst>
                <a:tab pos="0" algn="l"/>
              </a:tabLst>
            </a:pPr>
            <a:r>
              <a:rPr lang="it-IT" sz="1600">
                <a:latin typeface="Calibri" pitchFamily="34" charset="0"/>
                <a:cs typeface="Times New Roman" pitchFamily="18" charset="0"/>
              </a:rPr>
              <a:t>3) La ASL, oppure l’azienda autorizzata, dovrà concordare con le Forze di Polizia la data delle operazioni di termodistruzione, che saranno </a:t>
            </a:r>
            <a:r>
              <a:rPr lang="it-IT" sz="1600" b="1">
                <a:solidFill>
                  <a:srgbClr val="FF0000"/>
                </a:solidFill>
                <a:latin typeface="Calibri" pitchFamily="34" charset="0"/>
                <a:cs typeface="Times New Roman" pitchFamily="18" charset="0"/>
              </a:rPr>
              <a:t>verbalizzate dalle Forze di Polizia</a:t>
            </a:r>
            <a:r>
              <a:rPr lang="it-IT" sz="1600">
                <a:latin typeface="Calibri" pitchFamily="34" charset="0"/>
                <a:cs typeface="Times New Roman" pitchFamily="18" charset="0"/>
              </a:rPr>
              <a:t>. Il farmacista annota gli estremi del verbale sul registro stupefacenti quale </a:t>
            </a:r>
            <a:r>
              <a:rPr lang="it-IT" sz="1600" b="1">
                <a:solidFill>
                  <a:srgbClr val="FF0000"/>
                </a:solidFill>
                <a:latin typeface="Calibri" pitchFamily="34" charset="0"/>
                <a:cs typeface="Times New Roman" pitchFamily="18" charset="0"/>
              </a:rPr>
              <a:t>giustificativo finale dell’uscita</a:t>
            </a:r>
            <a:r>
              <a:rPr lang="it-IT" sz="1600">
                <a:latin typeface="Calibri" pitchFamily="34" charset="0"/>
                <a:cs typeface="Times New Roman" pitchFamily="18" charset="0"/>
              </a:rPr>
              <a:t>;</a:t>
            </a:r>
          </a:p>
          <a:p>
            <a:pPr algn="just" eaLnBrk="0" hangingPunct="0">
              <a:tabLst>
                <a:tab pos="0" algn="l"/>
              </a:tabLst>
            </a:pPr>
            <a:endParaRPr lang="it-IT" sz="1600">
              <a:latin typeface="Calibri" pitchFamily="34" charset="0"/>
              <a:cs typeface="Times New Roman" pitchFamily="18" charset="0"/>
            </a:endParaRPr>
          </a:p>
          <a:p>
            <a:pPr algn="just" eaLnBrk="0" hangingPunct="0">
              <a:tabLst>
                <a:tab pos="0" algn="l"/>
              </a:tabLst>
            </a:pPr>
            <a:r>
              <a:rPr lang="it-IT" sz="1600">
                <a:latin typeface="Calibri" pitchFamily="34" charset="0"/>
                <a:cs typeface="Times New Roman" pitchFamily="18" charset="0"/>
              </a:rPr>
              <a:t>4) Nel caso in cui la distruzione venga effettuata dall’azienda autorizzata (e quindi non dalla ASL di competenza), il farmacista dovrà invia una copia del verbale alla ASL stessa. </a:t>
            </a:r>
          </a:p>
        </p:txBody>
      </p:sp>
      <p:sp>
        <p:nvSpPr>
          <p:cNvPr id="118786" name="CasellaDiTesto 7"/>
          <p:cNvSpPr txBox="1">
            <a:spLocks noChangeArrowheads="1"/>
          </p:cNvSpPr>
          <p:nvPr/>
        </p:nvSpPr>
        <p:spPr bwMode="auto">
          <a:xfrm>
            <a:off x="827088" y="260350"/>
            <a:ext cx="7848600" cy="461963"/>
          </a:xfrm>
          <a:prstGeom prst="rect">
            <a:avLst/>
          </a:prstGeom>
          <a:noFill/>
          <a:ln w="9525">
            <a:noFill/>
            <a:miter lim="800000"/>
            <a:headEnd/>
            <a:tailEnd/>
          </a:ln>
        </p:spPr>
        <p:txBody>
          <a:bodyPr>
            <a:spAutoFit/>
          </a:bodyPr>
          <a:lstStyle/>
          <a:p>
            <a:pPr algn="ctr"/>
            <a:r>
              <a:rPr lang="it-IT" sz="2400" b="1">
                <a:solidFill>
                  <a:srgbClr val="FF0000"/>
                </a:solidFill>
                <a:latin typeface="Calibri" pitchFamily="34" charset="0"/>
              </a:rPr>
              <a:t>DISTRUZIONE STUPEFACENTI: CHIARIMENTI MINISTERIALI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asellaDiTesto 1"/>
          <p:cNvSpPr txBox="1">
            <a:spLocks noChangeArrowheads="1"/>
          </p:cNvSpPr>
          <p:nvPr/>
        </p:nvSpPr>
        <p:spPr bwMode="auto">
          <a:xfrm>
            <a:off x="1187450" y="2924175"/>
            <a:ext cx="7559675" cy="173990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CONCORSO PER IL CONFERIMENTO DELLE SEDI FARMACEUTICHE </a:t>
            </a:r>
          </a:p>
          <a:p>
            <a:pPr algn="ctr"/>
            <a:endParaRPr lang="it-IT" sz="3600" b="1">
              <a:solidFill>
                <a:srgbClr val="99CC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ttangolo 5"/>
          <p:cNvSpPr>
            <a:spLocks noChangeArrowheads="1"/>
          </p:cNvSpPr>
          <p:nvPr/>
        </p:nvSpPr>
        <p:spPr bwMode="auto">
          <a:xfrm>
            <a:off x="144463" y="115888"/>
            <a:ext cx="8891587" cy="923925"/>
          </a:xfrm>
          <a:prstGeom prst="rect">
            <a:avLst/>
          </a:prstGeom>
          <a:noFill/>
          <a:ln w="9525">
            <a:noFill/>
            <a:miter lim="800000"/>
            <a:headEnd/>
            <a:tailEnd/>
          </a:ln>
        </p:spPr>
        <p:txBody>
          <a:bodyPr>
            <a:spAutoFit/>
          </a:bodyPr>
          <a:lstStyle/>
          <a:p>
            <a:pPr algn="just"/>
            <a:r>
              <a:rPr lang="it-IT">
                <a:latin typeface="Calibri" pitchFamily="34" charset="0"/>
              </a:rPr>
              <a:t>Gazzetta Ufficiale del 12.08.2011 n. 187, Supplemento Straordinario del Decreto del Ministro della Salute del 21.07.2011: </a:t>
            </a:r>
            <a:r>
              <a:rPr lang="it-IT" b="1">
                <a:solidFill>
                  <a:srgbClr val="FF0000"/>
                </a:solidFill>
                <a:latin typeface="Calibri" pitchFamily="34" charset="0"/>
              </a:rPr>
              <a:t>“Approvazione delle domande con le relative risposte per i concorsi per il conferimento delle sedi farmaceutiche”</a:t>
            </a:r>
            <a:r>
              <a:rPr lang="it-IT">
                <a:latin typeface="Calibri" pitchFamily="34" charset="0"/>
              </a:rPr>
              <a:t>. </a:t>
            </a:r>
          </a:p>
        </p:txBody>
      </p:sp>
      <p:sp>
        <p:nvSpPr>
          <p:cNvPr id="122882" name="Rettangolo 6"/>
          <p:cNvSpPr>
            <a:spLocks noChangeArrowheads="1"/>
          </p:cNvSpPr>
          <p:nvPr/>
        </p:nvSpPr>
        <p:spPr bwMode="auto">
          <a:xfrm>
            <a:off x="1116013" y="1341438"/>
            <a:ext cx="7848600" cy="646112"/>
          </a:xfrm>
          <a:prstGeom prst="rect">
            <a:avLst/>
          </a:prstGeom>
          <a:noFill/>
          <a:ln w="9525">
            <a:noFill/>
            <a:miter lim="800000"/>
            <a:headEnd/>
            <a:tailEnd/>
          </a:ln>
        </p:spPr>
        <p:txBody>
          <a:bodyPr>
            <a:spAutoFit/>
          </a:bodyPr>
          <a:lstStyle/>
          <a:p>
            <a:pPr algn="just"/>
            <a:r>
              <a:rPr lang="it-IT">
                <a:latin typeface="Calibri" pitchFamily="34" charset="0"/>
              </a:rPr>
              <a:t> i nuovi quiz si applicheranno ai concorsi banditi successivamente all’entrata in vigore dello stesso decreto e cioè banditi dopo il 27 agosto 2011 </a:t>
            </a:r>
          </a:p>
        </p:txBody>
      </p:sp>
      <p:sp>
        <p:nvSpPr>
          <p:cNvPr id="8" name="Freccia a destra 7"/>
          <p:cNvSpPr/>
          <p:nvPr/>
        </p:nvSpPr>
        <p:spPr>
          <a:xfrm>
            <a:off x="468313" y="1484313"/>
            <a:ext cx="647700" cy="43180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22884" name="Picture 3"/>
          <p:cNvPicPr>
            <a:picLocks noChangeAspect="1" noChangeArrowheads="1"/>
          </p:cNvPicPr>
          <p:nvPr/>
        </p:nvPicPr>
        <p:blipFill>
          <a:blip r:embed="rId3"/>
          <a:srcRect/>
          <a:stretch>
            <a:fillRect/>
          </a:stretch>
        </p:blipFill>
        <p:spPr bwMode="auto">
          <a:xfrm>
            <a:off x="4321175" y="3648075"/>
            <a:ext cx="4643438" cy="2949575"/>
          </a:xfrm>
          <a:prstGeom prst="rect">
            <a:avLst/>
          </a:prstGeom>
          <a:noFill/>
          <a:ln w="9525">
            <a:solidFill>
              <a:srgbClr val="92D050"/>
            </a:solidFill>
            <a:miter lim="800000"/>
            <a:headEnd/>
            <a:tailEnd/>
          </a:ln>
        </p:spPr>
      </p:pic>
      <p:sp>
        <p:nvSpPr>
          <p:cNvPr id="122885" name="Rettangolo 9"/>
          <p:cNvSpPr>
            <a:spLocks noChangeArrowheads="1"/>
          </p:cNvSpPr>
          <p:nvPr/>
        </p:nvSpPr>
        <p:spPr bwMode="auto">
          <a:xfrm>
            <a:off x="1187450" y="2278063"/>
            <a:ext cx="7669213" cy="923925"/>
          </a:xfrm>
          <a:prstGeom prst="rect">
            <a:avLst/>
          </a:prstGeom>
          <a:noFill/>
          <a:ln w="9525">
            <a:noFill/>
            <a:miter lim="800000"/>
            <a:headEnd/>
            <a:tailEnd/>
          </a:ln>
        </p:spPr>
        <p:txBody>
          <a:bodyPr>
            <a:spAutoFit/>
          </a:bodyPr>
          <a:lstStyle/>
          <a:p>
            <a:pPr algn="just"/>
            <a:r>
              <a:rPr lang="it-IT">
                <a:latin typeface="Calibri" pitchFamily="34" charset="0"/>
              </a:rPr>
              <a:t>consultazione dei quiz il seguente link:</a:t>
            </a:r>
          </a:p>
          <a:p>
            <a:pPr algn="just"/>
            <a:r>
              <a:rPr lang="it-IT">
                <a:latin typeface="Calibri" pitchFamily="34" charset="0"/>
              </a:rPr>
              <a:t>http://www.gazzettaufficiale.it/guridb/dispatcher?service=1&amp;datagu=2011-08-12&amp;task=dettaglio&amp;numgu=187&amp;redaz=11A10883&amp;tmstp=1313668149113</a:t>
            </a:r>
          </a:p>
        </p:txBody>
      </p:sp>
      <p:sp>
        <p:nvSpPr>
          <p:cNvPr id="11" name="Freccia a destra 10"/>
          <p:cNvSpPr/>
          <p:nvPr/>
        </p:nvSpPr>
        <p:spPr>
          <a:xfrm>
            <a:off x="468313" y="2349500"/>
            <a:ext cx="647700" cy="43180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asellaDiTesto 1"/>
          <p:cNvSpPr txBox="1">
            <a:spLocks noChangeArrowheads="1"/>
          </p:cNvSpPr>
          <p:nvPr/>
        </p:nvSpPr>
        <p:spPr bwMode="auto">
          <a:xfrm>
            <a:off x="1187450" y="2781300"/>
            <a:ext cx="7343775" cy="1190625"/>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MANOVRA ECONOMICA E </a:t>
            </a:r>
          </a:p>
          <a:p>
            <a:pPr algn="ctr"/>
            <a:r>
              <a:rPr lang="it-IT" sz="3600" b="1">
                <a:solidFill>
                  <a:srgbClr val="99CC00"/>
                </a:solidFill>
                <a:latin typeface="Calibri" pitchFamily="34" charset="0"/>
              </a:rPr>
              <a:t>DI SVILUPPO  - agosto 2011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107950" y="957263"/>
            <a:ext cx="8891588" cy="1130300"/>
          </a:xfrm>
          <a:prstGeom prst="rect">
            <a:avLst/>
          </a:prstGeom>
          <a:noFill/>
          <a:ln w="9525">
            <a:noFill/>
            <a:miter lim="800000"/>
            <a:headEnd/>
            <a:tailEnd/>
          </a:ln>
        </p:spPr>
        <p:txBody>
          <a:bodyPr anchor="ctr">
            <a:spAutoFit/>
          </a:bodyPr>
          <a:lstStyle/>
          <a:p>
            <a:pPr algn="just"/>
            <a:r>
              <a:rPr lang="it-IT" sz="1600">
                <a:cs typeface="Times New Roman" pitchFamily="18" charset="0"/>
              </a:rPr>
              <a:t>Nel corso dell’iter di conversione del DL 13 agosto 2011 n°138, </a:t>
            </a:r>
            <a:r>
              <a:rPr lang="it-IT">
                <a:cs typeface="Times New Roman" pitchFamily="18" charset="0"/>
              </a:rPr>
              <a:t>“</a:t>
            </a:r>
            <a:r>
              <a:rPr lang="it-IT" b="1" i="1">
                <a:solidFill>
                  <a:srgbClr val="FF0000"/>
                </a:solidFill>
                <a:cs typeface="Times New Roman" pitchFamily="18" charset="0"/>
              </a:rPr>
              <a:t>Ulteriori misure urgenti per la stabilizzazione finanziaria e per lo sviluppo</a:t>
            </a:r>
            <a:r>
              <a:rPr lang="it-IT">
                <a:cs typeface="Times New Roman" pitchFamily="18" charset="0"/>
              </a:rPr>
              <a:t>”, </a:t>
            </a:r>
            <a:r>
              <a:rPr lang="it-IT" sz="1600">
                <a:cs typeface="Times New Roman" pitchFamily="18" charset="0"/>
              </a:rPr>
              <a:t>la V Commissione Bilancio del Senato ha dovuto analizzare oltre 1.300 emendamenti al testo originario. Alcuni di questi riguardavano la farmacia. </a:t>
            </a:r>
          </a:p>
        </p:txBody>
      </p:sp>
      <p:sp>
        <p:nvSpPr>
          <p:cNvPr id="126978" name="CasellaDiTesto 2"/>
          <p:cNvSpPr txBox="1">
            <a:spLocks noChangeArrowheads="1"/>
          </p:cNvSpPr>
          <p:nvPr/>
        </p:nvSpPr>
        <p:spPr bwMode="auto">
          <a:xfrm>
            <a:off x="1835150" y="179388"/>
            <a:ext cx="5888038" cy="523875"/>
          </a:xfrm>
          <a:prstGeom prst="rect">
            <a:avLst/>
          </a:prstGeom>
          <a:noFill/>
          <a:ln w="9525">
            <a:noFill/>
            <a:miter lim="800000"/>
            <a:headEnd/>
            <a:tailEnd/>
          </a:ln>
        </p:spPr>
        <p:txBody>
          <a:bodyPr wrap="none">
            <a:spAutoFit/>
          </a:bodyPr>
          <a:lstStyle/>
          <a:p>
            <a:r>
              <a:rPr lang="it-IT" sz="2800">
                <a:solidFill>
                  <a:srgbClr val="FF0000"/>
                </a:solidFill>
                <a:latin typeface="Calibri" pitchFamily="34" charset="0"/>
              </a:rPr>
              <a:t>MANOVRA ECONOMICA E DI SVILUPPO</a:t>
            </a:r>
          </a:p>
        </p:txBody>
      </p:sp>
      <p:sp>
        <p:nvSpPr>
          <p:cNvPr id="126979" name="Rectangle 2"/>
          <p:cNvSpPr>
            <a:spLocks noChangeArrowheads="1"/>
          </p:cNvSpPr>
          <p:nvPr/>
        </p:nvSpPr>
        <p:spPr bwMode="auto">
          <a:xfrm>
            <a:off x="0" y="2276475"/>
            <a:ext cx="8855075" cy="3270250"/>
          </a:xfrm>
          <a:prstGeom prst="rect">
            <a:avLst/>
          </a:prstGeom>
          <a:noFill/>
          <a:ln w="9525">
            <a:noFill/>
            <a:miter lim="800000"/>
            <a:headEnd/>
            <a:tailEnd/>
          </a:ln>
        </p:spPr>
        <p:txBody>
          <a:bodyPr anchor="ctr">
            <a:spAutoFit/>
          </a:bodyPr>
          <a:lstStyle/>
          <a:p>
            <a:pPr marL="342900" indent="-342900" algn="just">
              <a:buFontTx/>
              <a:buAutoNum type="arabicPeriod"/>
              <a:tabLst>
                <a:tab pos="1062038" algn="l"/>
              </a:tabLst>
            </a:pPr>
            <a:r>
              <a:rPr lang="it-IT" sz="1600">
                <a:cs typeface="Times New Roman" pitchFamily="18" charset="0"/>
              </a:rPr>
              <a:t>Emendamenti approvati (Legge 148/2011) che </a:t>
            </a:r>
            <a:r>
              <a:rPr lang="it-IT" sz="1600">
                <a:solidFill>
                  <a:srgbClr val="000000"/>
                </a:solidFill>
                <a:cs typeface="Times New Roman" pitchFamily="18" charset="0"/>
              </a:rPr>
              <a:t>tendono ad </a:t>
            </a:r>
            <a:r>
              <a:rPr lang="it-IT" sz="1600" b="1">
                <a:solidFill>
                  <a:srgbClr val="000000"/>
                </a:solidFill>
                <a:cs typeface="Times New Roman" pitchFamily="18" charset="0"/>
              </a:rPr>
              <a:t>escludere le farmacie dal processo di deregolamentazione e liberalizzazione previsto dal provvedimento</a:t>
            </a:r>
            <a:r>
              <a:rPr lang="it-IT" sz="1600">
                <a:solidFill>
                  <a:srgbClr val="000000"/>
                </a:solidFill>
                <a:cs typeface="Times New Roman" pitchFamily="18" charset="0"/>
              </a:rPr>
              <a:t>:</a:t>
            </a:r>
          </a:p>
          <a:p>
            <a:pPr marL="342900" indent="-342900" algn="just">
              <a:buFontTx/>
              <a:buAutoNum type="arabicPeriod"/>
              <a:tabLst>
                <a:tab pos="1062038" algn="l"/>
              </a:tabLst>
            </a:pPr>
            <a:endParaRPr lang="it-IT" sz="1600">
              <a:cs typeface="Times New Roman" pitchFamily="18" charset="0"/>
            </a:endParaRPr>
          </a:p>
          <a:p>
            <a:pPr marL="800100" lvl="1" indent="-342900" algn="just" eaLnBrk="0" hangingPunct="0">
              <a:buFontTx/>
              <a:buAutoNum type="arabicPeriod"/>
              <a:tabLst>
                <a:tab pos="1062038" algn="l"/>
              </a:tabLst>
            </a:pPr>
            <a:r>
              <a:rPr lang="it-IT" sz="1600">
                <a:cs typeface="Times New Roman" pitchFamily="18" charset="0"/>
              </a:rPr>
              <a:t> n°3.32: chiarisce che le professioni per le quali sono consentite limitazioni all’accesso (di tipo numerico o geografico) e le attività economiche che, con apposito decreto, possono essere del tutto escluse dal processo di abrogazione delle restrizioni all’accesso attualmente previste, sono quelle nelle quali </a:t>
            </a:r>
            <a:r>
              <a:rPr lang="it-IT" sz="1600" b="1">
                <a:solidFill>
                  <a:srgbClr val="FF0000"/>
                </a:solidFill>
                <a:cs typeface="Times New Roman" pitchFamily="18" charset="0"/>
              </a:rPr>
              <a:t>le restrizioni sono giustificate da ragioni di interesse pubblico, “</a:t>
            </a:r>
            <a:r>
              <a:rPr lang="it-IT" sz="1600" b="1" i="1">
                <a:solidFill>
                  <a:srgbClr val="FF0000"/>
                </a:solidFill>
                <a:cs typeface="Times New Roman" pitchFamily="18" charset="0"/>
              </a:rPr>
              <a:t>tra cui in particolare quelle connesse con la tutela della salute umana</a:t>
            </a:r>
            <a:r>
              <a:rPr lang="it-IT" sz="1600" b="1">
                <a:solidFill>
                  <a:srgbClr val="FF0000"/>
                </a:solidFill>
                <a:cs typeface="Times New Roman" pitchFamily="18" charset="0"/>
              </a:rPr>
              <a:t>”</a:t>
            </a:r>
            <a:r>
              <a:rPr lang="it-IT" sz="1600">
                <a:cs typeface="Times New Roman" pitchFamily="18" charset="0"/>
              </a:rPr>
              <a:t>;</a:t>
            </a:r>
          </a:p>
          <a:p>
            <a:pPr marL="342900" indent="-342900" algn="just" eaLnBrk="0" hangingPunct="0">
              <a:buFontTx/>
              <a:buAutoNum type="arabicPeriod"/>
              <a:tabLst>
                <a:tab pos="1062038" algn="l"/>
              </a:tabLst>
            </a:pPr>
            <a:endParaRPr lang="it-IT" sz="1600">
              <a:cs typeface="Times New Roman" pitchFamily="18" charset="0"/>
            </a:endParaRPr>
          </a:p>
          <a:p>
            <a:pPr marL="800100" lvl="1" indent="-342900" algn="just" eaLnBrk="0" hangingPunct="0">
              <a:buFontTx/>
              <a:buAutoNum type="arabicPeriod"/>
              <a:tabLst>
                <a:tab pos="1062038" algn="l"/>
              </a:tabLst>
            </a:pPr>
            <a:r>
              <a:rPr lang="it-IT" sz="1600">
                <a:cs typeface="Times New Roman" pitchFamily="18" charset="0"/>
              </a:rPr>
              <a:t> n°3.93: chiarisce che le restrizioni all’accesso che saranno soppresse quattro mesi dopo l’entrata in vigore del decreto in esame, riguardano </a:t>
            </a:r>
            <a:r>
              <a:rPr lang="it-IT" sz="1600" b="1">
                <a:cs typeface="Times New Roman" pitchFamily="18" charset="0"/>
              </a:rPr>
              <a:t>unicamente le attività prettamente economiche e non le professioni</a:t>
            </a:r>
            <a:endParaRPr lang="it-IT" sz="160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323850" y="666750"/>
            <a:ext cx="8569325" cy="5354638"/>
          </a:xfrm>
          <a:prstGeom prst="rect">
            <a:avLst/>
          </a:prstGeom>
          <a:noFill/>
          <a:ln w="9525">
            <a:noFill/>
            <a:miter lim="800000"/>
            <a:headEnd/>
            <a:tailEnd/>
          </a:ln>
        </p:spPr>
        <p:txBody>
          <a:bodyPr anchor="ctr">
            <a:spAutoFit/>
          </a:bodyPr>
          <a:lstStyle/>
          <a:p>
            <a:pPr algn="just">
              <a:tabLst>
                <a:tab pos="1062038" algn="l"/>
              </a:tabLst>
            </a:pPr>
            <a:r>
              <a:rPr lang="it-IT">
                <a:solidFill>
                  <a:srgbClr val="000000"/>
                </a:solidFill>
                <a:cs typeface="Times New Roman" pitchFamily="18" charset="0"/>
              </a:rPr>
              <a:t>Sono stati </a:t>
            </a:r>
            <a:r>
              <a:rPr lang="it-IT" b="1">
                <a:solidFill>
                  <a:srgbClr val="FF0000"/>
                </a:solidFill>
                <a:cs typeface="Times New Roman" pitchFamily="18" charset="0"/>
              </a:rPr>
              <a:t>respinti</a:t>
            </a:r>
            <a:r>
              <a:rPr lang="it-IT">
                <a:solidFill>
                  <a:srgbClr val="000000"/>
                </a:solidFill>
                <a:cs typeface="Times New Roman" pitchFamily="18" charset="0"/>
              </a:rPr>
              <a:t> i seguenti </a:t>
            </a:r>
            <a:r>
              <a:rPr lang="it-IT" b="1">
                <a:solidFill>
                  <a:srgbClr val="FF0000"/>
                </a:solidFill>
                <a:cs typeface="Times New Roman" pitchFamily="18" charset="0"/>
              </a:rPr>
              <a:t>emendamenti finalizzati a introdurre ulteriori elementi di liberalizzazione</a:t>
            </a:r>
            <a:r>
              <a:rPr lang="it-IT">
                <a:solidFill>
                  <a:srgbClr val="000000"/>
                </a:solidFill>
                <a:cs typeface="Times New Roman" pitchFamily="18" charset="0"/>
              </a:rPr>
              <a:t> nel settore delle farmacie</a:t>
            </a:r>
          </a:p>
          <a:p>
            <a:pPr algn="just">
              <a:tabLst>
                <a:tab pos="1062038" algn="l"/>
              </a:tabLst>
            </a:pPr>
            <a:endParaRPr lang="it-IT">
              <a:cs typeface="Times New Roman" pitchFamily="18" charset="0"/>
            </a:endParaRPr>
          </a:p>
          <a:p>
            <a:pPr lvl="2" algn="just" eaLnBrk="0" hangingPunct="0">
              <a:buFontTx/>
              <a:buChar char="•"/>
              <a:tabLst>
                <a:tab pos="1062038" algn="l"/>
              </a:tabLst>
            </a:pPr>
            <a:r>
              <a:rPr lang="it-IT">
                <a:cs typeface="Times New Roman" pitchFamily="18" charset="0"/>
              </a:rPr>
              <a:t>n°3.108 volto a consentire la </a:t>
            </a:r>
            <a:r>
              <a:rPr lang="it-IT" u="sng">
                <a:cs typeface="Times New Roman" pitchFamily="18" charset="0"/>
              </a:rPr>
              <a:t>dispensazione negli esercizi commerciali dei medicinali di fascia C con ricetta medica, esclusi gli stupefacenti</a:t>
            </a:r>
            <a:r>
              <a:rPr lang="it-IT">
                <a:cs typeface="Times New Roman" pitchFamily="18" charset="0"/>
              </a:rPr>
              <a:t>;</a:t>
            </a:r>
          </a:p>
          <a:p>
            <a:pPr algn="just" eaLnBrk="0" hangingPunct="0">
              <a:tabLst>
                <a:tab pos="1062038" algn="l"/>
              </a:tabLst>
            </a:pPr>
            <a:endParaRPr lang="it-IT">
              <a:cs typeface="Times New Roman" pitchFamily="18" charset="0"/>
            </a:endParaRPr>
          </a:p>
          <a:p>
            <a:pPr lvl="2" algn="just" eaLnBrk="0" hangingPunct="0">
              <a:buFontTx/>
              <a:buChar char="•"/>
              <a:tabLst>
                <a:tab pos="1062038" algn="l"/>
              </a:tabLst>
            </a:pPr>
            <a:r>
              <a:rPr lang="it-IT">
                <a:cs typeface="Times New Roman" pitchFamily="18" charset="0"/>
              </a:rPr>
              <a:t>n°3.115 finalizzato a stabilire che orari e turni individuati dalle leggi regionali per l’apertura delle farmacie vanno considerati minimi, </a:t>
            </a:r>
            <a:r>
              <a:rPr lang="it-IT" u="sng">
                <a:cs typeface="Times New Roman" pitchFamily="18" charset="0"/>
              </a:rPr>
              <a:t>consentendo l’apertura in orari e periodi aggiuntivi</a:t>
            </a:r>
            <a:r>
              <a:rPr lang="it-IT">
                <a:cs typeface="Times New Roman" pitchFamily="18" charset="0"/>
              </a:rPr>
              <a:t>;</a:t>
            </a:r>
          </a:p>
          <a:p>
            <a:pPr algn="just" eaLnBrk="0" hangingPunct="0">
              <a:buFontTx/>
              <a:buChar char="•"/>
              <a:tabLst>
                <a:tab pos="1062038" algn="l"/>
              </a:tabLst>
            </a:pPr>
            <a:endParaRPr lang="it-IT">
              <a:cs typeface="Times New Roman" pitchFamily="18" charset="0"/>
            </a:endParaRPr>
          </a:p>
          <a:p>
            <a:pPr lvl="2" algn="just" eaLnBrk="0" hangingPunct="0">
              <a:buFontTx/>
              <a:buChar char="•"/>
              <a:tabLst>
                <a:tab pos="1062038" algn="l"/>
              </a:tabLst>
            </a:pPr>
            <a:r>
              <a:rPr lang="it-IT">
                <a:cs typeface="Times New Roman" pitchFamily="18" charset="0"/>
              </a:rPr>
              <a:t>n°3.0.6 volto a consentire la </a:t>
            </a:r>
            <a:r>
              <a:rPr lang="it-IT" u="sng">
                <a:cs typeface="Times New Roman" pitchFamily="18" charset="0"/>
              </a:rPr>
              <a:t>distribuzione di tutti i farmaci di fascia C negli esercizi commerciali e a considerare come “minimi” gli orari di apertura delle farmacie</a:t>
            </a:r>
            <a:r>
              <a:rPr lang="it-IT">
                <a:cs typeface="Times New Roman" pitchFamily="18" charset="0"/>
              </a:rPr>
              <a:t>, definiti dalle normative regionali;</a:t>
            </a:r>
          </a:p>
          <a:p>
            <a:pPr algn="just" eaLnBrk="0" hangingPunct="0">
              <a:buFontTx/>
              <a:buChar char="•"/>
              <a:tabLst>
                <a:tab pos="1062038" algn="l"/>
              </a:tabLst>
            </a:pPr>
            <a:endParaRPr lang="it-IT">
              <a:cs typeface="Times New Roman" pitchFamily="18" charset="0"/>
            </a:endParaRPr>
          </a:p>
          <a:p>
            <a:pPr lvl="2" algn="just" eaLnBrk="0" hangingPunct="0">
              <a:buFontTx/>
              <a:buChar char="•"/>
              <a:tabLst>
                <a:tab pos="1062038" algn="l"/>
              </a:tabLst>
            </a:pPr>
            <a:r>
              <a:rPr lang="it-IT">
                <a:cs typeface="Times New Roman" pitchFamily="18" charset="0"/>
              </a:rPr>
              <a:t>n°3.0.9 finalizzato all’istituzione di “</a:t>
            </a:r>
            <a:r>
              <a:rPr lang="it-IT" u="sng">
                <a:cs typeface="Times New Roman" pitchFamily="18" charset="0"/>
              </a:rPr>
              <a:t>farmacie non convenzionate</a:t>
            </a:r>
            <a:r>
              <a:rPr lang="it-IT">
                <a:cs typeface="Times New Roman" pitchFamily="18" charset="0"/>
              </a:rPr>
              <a:t>”;</a:t>
            </a:r>
          </a:p>
          <a:p>
            <a:pPr algn="just" eaLnBrk="0" hangingPunct="0">
              <a:buFontTx/>
              <a:buChar char="•"/>
              <a:tabLst>
                <a:tab pos="1062038" algn="l"/>
              </a:tabLst>
            </a:pPr>
            <a:endParaRPr lang="it-IT">
              <a:cs typeface="Times New Roman" pitchFamily="18" charset="0"/>
            </a:endParaRPr>
          </a:p>
          <a:p>
            <a:pPr lvl="2" algn="just" eaLnBrk="0" hangingPunct="0">
              <a:buFontTx/>
              <a:buChar char="•"/>
              <a:tabLst>
                <a:tab pos="1062038" algn="l"/>
              </a:tabLst>
            </a:pPr>
            <a:r>
              <a:rPr lang="it-IT">
                <a:cs typeface="Times New Roman" pitchFamily="18" charset="0"/>
              </a:rPr>
              <a:t>n°6.0.20 tendente a prevedere una sanatoria per la </a:t>
            </a:r>
            <a:r>
              <a:rPr lang="it-IT" u="sng">
                <a:cs typeface="Times New Roman" pitchFamily="18" charset="0"/>
              </a:rPr>
              <a:t>trasformazione in farmacie convenzionate delle attuali parafarmacie di proprietà di singoli farmacisti, con pagamento di un importo pari a 300.000 euro</a:t>
            </a:r>
            <a:r>
              <a:rPr lang="it-IT">
                <a:cs typeface="Times New Roman"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asellaDiTesto 1"/>
          <p:cNvSpPr txBox="1">
            <a:spLocks noChangeArrowheads="1"/>
          </p:cNvSpPr>
          <p:nvPr/>
        </p:nvSpPr>
        <p:spPr bwMode="auto">
          <a:xfrm>
            <a:off x="2339975" y="3141663"/>
            <a:ext cx="4537075"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ANORESSIZZANTI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pPr>
              <a:defRPr/>
            </a:pPr>
            <a:fld id="{EBDC8C7F-919C-45DF-8B94-FDDBE87CB6FC}" type="slidenum">
              <a:rPr lang="it-IT"/>
              <a:pPr>
                <a:defRPr/>
              </a:pPr>
              <a:t>3</a:t>
            </a:fld>
            <a:endParaRPr lang="it-IT"/>
          </a:p>
        </p:txBody>
      </p:sp>
      <p:sp>
        <p:nvSpPr>
          <p:cNvPr id="77826" name="CasellaDiTesto 3"/>
          <p:cNvSpPr txBox="1">
            <a:spLocks noChangeArrowheads="1"/>
          </p:cNvSpPr>
          <p:nvPr/>
        </p:nvSpPr>
        <p:spPr bwMode="auto">
          <a:xfrm>
            <a:off x="1692275" y="2420938"/>
            <a:ext cx="6480175" cy="265430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FU XII, Tabelle</a:t>
            </a:r>
          </a:p>
          <a:p>
            <a:endParaRPr lang="it-IT" sz="2400" b="1">
              <a:solidFill>
                <a:srgbClr val="99CC00"/>
              </a:solidFill>
              <a:latin typeface="Calibri" pitchFamily="34" charset="0"/>
            </a:endParaRPr>
          </a:p>
          <a:p>
            <a:endParaRPr lang="it-IT">
              <a:latin typeface="Calibri" pitchFamily="34" charset="0"/>
            </a:endParaRPr>
          </a:p>
          <a:p>
            <a:pPr algn="ctr"/>
            <a:r>
              <a:rPr lang="it-IT">
                <a:latin typeface="Calibri" pitchFamily="34" charset="0"/>
              </a:rPr>
              <a:t>A distanza di un anno dall’entrata in vigore della dodicesima edizione della Farmacopea Ufficiale italiana, arriva in farmacia un decreto, datato </a:t>
            </a:r>
            <a:r>
              <a:rPr lang="it-IT" b="1">
                <a:latin typeface="Calibri" pitchFamily="34" charset="0"/>
              </a:rPr>
              <a:t>26 febbraio 2010</a:t>
            </a:r>
            <a:r>
              <a:rPr lang="it-IT">
                <a:latin typeface="Calibri" pitchFamily="34" charset="0"/>
              </a:rPr>
              <a:t>, contenente in allegato le “</a:t>
            </a:r>
            <a:r>
              <a:rPr lang="it-IT" u="sng">
                <a:latin typeface="Calibri" pitchFamily="34" charset="0"/>
              </a:rPr>
              <a:t>Integrazioni e correzioni alla XII edizione della Farmacopea Ufficiale della Repubblica italiana</a:t>
            </a:r>
            <a:r>
              <a:rPr lang="it-IT">
                <a:latin typeface="Calibri"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ttangolo 1"/>
          <p:cNvSpPr>
            <a:spLocks noChangeArrowheads="1"/>
          </p:cNvSpPr>
          <p:nvPr/>
        </p:nvSpPr>
        <p:spPr bwMode="auto">
          <a:xfrm>
            <a:off x="144463" y="549275"/>
            <a:ext cx="8891587" cy="954088"/>
          </a:xfrm>
          <a:prstGeom prst="rect">
            <a:avLst/>
          </a:prstGeom>
          <a:noFill/>
          <a:ln w="9525">
            <a:noFill/>
            <a:miter lim="800000"/>
            <a:headEnd/>
            <a:tailEnd/>
          </a:ln>
        </p:spPr>
        <p:txBody>
          <a:bodyPr>
            <a:spAutoFit/>
          </a:bodyPr>
          <a:lstStyle/>
          <a:p>
            <a:pPr algn="just"/>
            <a:r>
              <a:rPr lang="it-IT" sz="1400" b="1">
                <a:latin typeface="Calibri" pitchFamily="34" charset="0"/>
              </a:rPr>
              <a:t>DM 2 agosto 2011 - </a:t>
            </a:r>
            <a:r>
              <a:rPr lang="it-IT" sz="1400">
                <a:latin typeface="Calibri" pitchFamily="34" charset="0"/>
              </a:rPr>
              <a:t>Aggiornamento e completamento delle tabelle contenenti l'indicazione delle sostanze stupefacenti e psicotrope, di cui al decreto del Presidente della Repubblica 9 ottobre 1990, n. 309 e successive modificazioni ed integrazioni. Ricollocazione in tabella I delle sostanze </a:t>
            </a:r>
            <a:r>
              <a:rPr lang="it-IT" sz="1400" b="1">
                <a:latin typeface="Calibri" pitchFamily="34" charset="0"/>
              </a:rPr>
              <a:t>Amfepramone</a:t>
            </a:r>
            <a:r>
              <a:rPr lang="it-IT" sz="1400">
                <a:latin typeface="Calibri" pitchFamily="34" charset="0"/>
              </a:rPr>
              <a:t> (dietilpropione), </a:t>
            </a:r>
            <a:r>
              <a:rPr lang="it-IT" sz="1400" b="1">
                <a:latin typeface="Calibri" pitchFamily="34" charset="0"/>
              </a:rPr>
              <a:t>Fendimetrazina</a:t>
            </a:r>
            <a:r>
              <a:rPr lang="it-IT" sz="1400">
                <a:latin typeface="Calibri" pitchFamily="34" charset="0"/>
              </a:rPr>
              <a:t>, </a:t>
            </a:r>
            <a:r>
              <a:rPr lang="it-IT" sz="1400" b="1">
                <a:latin typeface="Calibri" pitchFamily="34" charset="0"/>
              </a:rPr>
              <a:t>Fentermina</a:t>
            </a:r>
            <a:r>
              <a:rPr lang="it-IT" sz="1400">
                <a:latin typeface="Calibri" pitchFamily="34" charset="0"/>
              </a:rPr>
              <a:t> e </a:t>
            </a:r>
            <a:r>
              <a:rPr lang="it-IT" sz="1400" b="1">
                <a:latin typeface="Calibri" pitchFamily="34" charset="0"/>
              </a:rPr>
              <a:t>Mazindolo</a:t>
            </a:r>
            <a:r>
              <a:rPr lang="it-IT" sz="1400">
                <a:latin typeface="Calibri" pitchFamily="34" charset="0"/>
              </a:rPr>
              <a:t>.  (G.U. Serie Generale n. 180 del 4 agosto 2011)</a:t>
            </a:r>
          </a:p>
        </p:txBody>
      </p:sp>
      <p:sp>
        <p:nvSpPr>
          <p:cNvPr id="133122" name="CasellaDiTesto 2"/>
          <p:cNvSpPr txBox="1">
            <a:spLocks noChangeArrowheads="1"/>
          </p:cNvSpPr>
          <p:nvPr/>
        </p:nvSpPr>
        <p:spPr bwMode="auto">
          <a:xfrm>
            <a:off x="3024188" y="44450"/>
            <a:ext cx="2843212" cy="523875"/>
          </a:xfrm>
          <a:prstGeom prst="rect">
            <a:avLst/>
          </a:prstGeom>
          <a:noFill/>
          <a:ln w="9525">
            <a:noFill/>
            <a:miter lim="800000"/>
            <a:headEnd/>
            <a:tailEnd/>
          </a:ln>
        </p:spPr>
        <p:txBody>
          <a:bodyPr wrap="none">
            <a:spAutoFit/>
          </a:bodyPr>
          <a:lstStyle/>
          <a:p>
            <a:r>
              <a:rPr lang="it-IT" sz="2800" b="1">
                <a:solidFill>
                  <a:srgbClr val="FF0000"/>
                </a:solidFill>
                <a:latin typeface="Calibri" pitchFamily="34" charset="0"/>
              </a:rPr>
              <a:t>ANORESSIZZANTI </a:t>
            </a:r>
          </a:p>
        </p:txBody>
      </p:sp>
      <p:sp>
        <p:nvSpPr>
          <p:cNvPr id="133123" name="Rectangle 1"/>
          <p:cNvSpPr>
            <a:spLocks noChangeArrowheads="1"/>
          </p:cNvSpPr>
          <p:nvPr/>
        </p:nvSpPr>
        <p:spPr bwMode="auto">
          <a:xfrm>
            <a:off x="73025" y="1936750"/>
            <a:ext cx="8963025" cy="1570038"/>
          </a:xfrm>
          <a:prstGeom prst="rect">
            <a:avLst/>
          </a:prstGeom>
          <a:noFill/>
          <a:ln w="9525">
            <a:noFill/>
            <a:miter lim="800000"/>
            <a:headEnd/>
            <a:tailEnd/>
          </a:ln>
        </p:spPr>
        <p:txBody>
          <a:bodyPr anchor="ctr">
            <a:spAutoFit/>
          </a:bodyPr>
          <a:lstStyle/>
          <a:p>
            <a:pPr algn="just"/>
            <a:r>
              <a:rPr lang="it-IT" sz="1600"/>
              <a:t>Con DM 02/08/2011 le sostanze Amfepramone, Fendimetrazina, Fentermina e Mazindolo sono state </a:t>
            </a:r>
            <a:r>
              <a:rPr lang="it-IT" sz="1600" b="1">
                <a:solidFill>
                  <a:srgbClr val="FF0000"/>
                </a:solidFill>
              </a:rPr>
              <a:t>ricollocate dalla tabella II, sezione B alla tabella I  stupefacenti </a:t>
            </a:r>
            <a:r>
              <a:rPr lang="it-IT" sz="1600"/>
              <a:t>del DPR 309/90, tra le sostanze suscettibili di abuso.</a:t>
            </a:r>
          </a:p>
          <a:p>
            <a:pPr algn="just"/>
            <a:endParaRPr lang="it-IT" sz="1600"/>
          </a:p>
          <a:p>
            <a:pPr algn="just"/>
            <a:r>
              <a:rPr lang="it-IT" sz="1600"/>
              <a:t>Pertanto dal 5 agosto 2011 è fatto </a:t>
            </a:r>
            <a:r>
              <a:rPr lang="it-IT" sz="1600" b="1">
                <a:solidFill>
                  <a:srgbClr val="FF0000"/>
                </a:solidFill>
              </a:rPr>
              <a:t>divieto ai farmacisti di eseguire preparazioni magistrali contenenti le predette sostanze ed i medici sono tenuti ad astenersi dal prescriverle</a:t>
            </a:r>
            <a:r>
              <a:rPr lang="it-IT" sz="1600"/>
              <a:t>.</a:t>
            </a:r>
          </a:p>
        </p:txBody>
      </p:sp>
      <p:sp>
        <p:nvSpPr>
          <p:cNvPr id="133124" name="Rettangolo 4"/>
          <p:cNvSpPr>
            <a:spLocks noChangeArrowheads="1"/>
          </p:cNvSpPr>
          <p:nvPr/>
        </p:nvSpPr>
        <p:spPr bwMode="auto">
          <a:xfrm>
            <a:off x="1331913" y="3848100"/>
            <a:ext cx="7704137" cy="2894013"/>
          </a:xfrm>
          <a:prstGeom prst="rect">
            <a:avLst/>
          </a:prstGeom>
          <a:noFill/>
          <a:ln w="9525">
            <a:noFill/>
            <a:miter lim="800000"/>
            <a:headEnd/>
            <a:tailEnd/>
          </a:ln>
        </p:spPr>
        <p:txBody>
          <a:bodyPr>
            <a:spAutoFit/>
          </a:bodyPr>
          <a:lstStyle/>
          <a:p>
            <a:pPr algn="just">
              <a:spcAft>
                <a:spcPts val="600"/>
              </a:spcAft>
            </a:pPr>
            <a:r>
              <a:rPr lang="it-IT">
                <a:latin typeface="Calibri" pitchFamily="34" charset="0"/>
              </a:rPr>
              <a:t>I farmacisti in possesso di tali sostanze sono quindi tenuti ad effettuare le seguenti operazioni:</a:t>
            </a:r>
          </a:p>
          <a:p>
            <a:pPr algn="just">
              <a:spcAft>
                <a:spcPts val="600"/>
              </a:spcAft>
              <a:buFont typeface="Arial" charset="0"/>
              <a:buChar char="•"/>
            </a:pPr>
            <a:r>
              <a:rPr lang="it-IT">
                <a:latin typeface="Calibri" pitchFamily="34" charset="0"/>
              </a:rPr>
              <a:t> separare le sostanze in questione, </a:t>
            </a:r>
            <a:r>
              <a:rPr lang="it-IT" b="1">
                <a:latin typeface="Calibri" pitchFamily="34" charset="0"/>
              </a:rPr>
              <a:t>sigillarle e redigere apposito inventario </a:t>
            </a:r>
            <a:r>
              <a:rPr lang="it-IT">
                <a:latin typeface="Calibri" pitchFamily="34" charset="0"/>
              </a:rPr>
              <a:t>che ne indichi precisamente le quantità;</a:t>
            </a:r>
          </a:p>
          <a:p>
            <a:pPr algn="just">
              <a:spcAft>
                <a:spcPts val="600"/>
              </a:spcAft>
              <a:buFont typeface="Arial" charset="0"/>
              <a:buChar char="•"/>
            </a:pPr>
            <a:r>
              <a:rPr lang="it-IT">
                <a:latin typeface="Calibri" pitchFamily="34" charset="0"/>
              </a:rPr>
              <a:t> custodire il pacco relativo nell’</a:t>
            </a:r>
            <a:r>
              <a:rPr lang="it-IT" b="1">
                <a:latin typeface="Calibri" pitchFamily="34" charset="0"/>
              </a:rPr>
              <a:t>armadio chiuso a chiave</a:t>
            </a:r>
            <a:r>
              <a:rPr lang="it-IT">
                <a:latin typeface="Calibri" pitchFamily="34" charset="0"/>
              </a:rPr>
              <a:t>;</a:t>
            </a:r>
          </a:p>
          <a:p>
            <a:pPr algn="just">
              <a:spcAft>
                <a:spcPts val="600"/>
              </a:spcAft>
              <a:buFont typeface="Arial" charset="0"/>
              <a:buChar char="•"/>
            </a:pPr>
            <a:r>
              <a:rPr lang="it-IT">
                <a:latin typeface="Calibri" pitchFamily="34" charset="0"/>
              </a:rPr>
              <a:t> dare </a:t>
            </a:r>
            <a:r>
              <a:rPr lang="it-IT" b="1">
                <a:latin typeface="Calibri" pitchFamily="34" charset="0"/>
              </a:rPr>
              <a:t>comunicazione al N.A.S. ed alla competente ASL </a:t>
            </a:r>
            <a:r>
              <a:rPr lang="it-IT">
                <a:latin typeface="Calibri" pitchFamily="34" charset="0"/>
              </a:rPr>
              <a:t>della giacenza presente in farmacia;</a:t>
            </a:r>
          </a:p>
          <a:p>
            <a:pPr algn="just">
              <a:spcAft>
                <a:spcPts val="600"/>
              </a:spcAft>
              <a:buFont typeface="Arial" charset="0"/>
              <a:buChar char="•"/>
            </a:pPr>
            <a:r>
              <a:rPr lang="it-IT">
                <a:latin typeface="Calibri" pitchFamily="34" charset="0"/>
              </a:rPr>
              <a:t> </a:t>
            </a:r>
            <a:r>
              <a:rPr lang="it-IT" b="1">
                <a:latin typeface="Calibri" pitchFamily="34" charset="0"/>
              </a:rPr>
              <a:t>attendere che le autorità diano indicazioni </a:t>
            </a:r>
            <a:r>
              <a:rPr lang="it-IT">
                <a:latin typeface="Calibri" pitchFamily="34" charset="0"/>
              </a:rPr>
              <a:t>ai fini dello smaltimento della sostanza stessa.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asellaDiTesto 1"/>
          <p:cNvSpPr txBox="1">
            <a:spLocks noChangeArrowheads="1"/>
          </p:cNvSpPr>
          <p:nvPr/>
        </p:nvSpPr>
        <p:spPr bwMode="auto">
          <a:xfrm>
            <a:off x="1547813" y="2997200"/>
            <a:ext cx="6192837"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ALIMENTI LATTANTI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ttangolo 3"/>
          <p:cNvSpPr>
            <a:spLocks noChangeArrowheads="1"/>
          </p:cNvSpPr>
          <p:nvPr/>
        </p:nvSpPr>
        <p:spPr bwMode="auto">
          <a:xfrm>
            <a:off x="179388" y="44450"/>
            <a:ext cx="8785225" cy="1477963"/>
          </a:xfrm>
          <a:prstGeom prst="rect">
            <a:avLst/>
          </a:prstGeom>
          <a:noFill/>
          <a:ln w="9525">
            <a:noFill/>
            <a:miter lim="800000"/>
            <a:headEnd/>
            <a:tailEnd/>
          </a:ln>
        </p:spPr>
        <p:txBody>
          <a:bodyPr>
            <a:spAutoFit/>
          </a:bodyPr>
          <a:lstStyle/>
          <a:p>
            <a:pPr algn="just"/>
            <a:r>
              <a:rPr lang="it-IT">
                <a:latin typeface="Calibri" pitchFamily="34" charset="0"/>
              </a:rPr>
              <a:t>DECRETO LEGISLATIVO 19 maggio 2011 , n. 84</a:t>
            </a:r>
          </a:p>
          <a:p>
            <a:pPr algn="just"/>
            <a:r>
              <a:rPr lang="it-IT">
                <a:latin typeface="Calibri" pitchFamily="34" charset="0"/>
              </a:rPr>
              <a:t>Disciplina sanzionatoria per la violazione delle disposizioni di cui al decreto del Ministro del lavoro, della salute e delle politiche sociali 9 aprile 2009, n. 82, recante attuazione della direttiva 2006/141/CE per la parte riguardante gli </a:t>
            </a:r>
            <a:r>
              <a:rPr lang="it-IT" b="1">
                <a:solidFill>
                  <a:srgbClr val="FF0000"/>
                </a:solidFill>
                <a:latin typeface="Calibri" pitchFamily="34" charset="0"/>
              </a:rPr>
              <a:t>alimenti per lattanti e gli alimenti di proseguimento</a:t>
            </a:r>
            <a:r>
              <a:rPr lang="it-IT">
                <a:latin typeface="Calibri" pitchFamily="34" charset="0"/>
              </a:rPr>
              <a:t> destinati alla Comunità europea ed all'esportazione presso i Paesi terzi. </a:t>
            </a:r>
          </a:p>
        </p:txBody>
      </p:sp>
      <p:sp>
        <p:nvSpPr>
          <p:cNvPr id="6" name="Freccia in giù 5"/>
          <p:cNvSpPr/>
          <p:nvPr/>
        </p:nvSpPr>
        <p:spPr>
          <a:xfrm>
            <a:off x="3995738" y="1484313"/>
            <a:ext cx="431800" cy="53975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7219" name="CasellaDiTesto 7"/>
          <p:cNvSpPr txBox="1">
            <a:spLocks noChangeArrowheads="1"/>
          </p:cNvSpPr>
          <p:nvPr/>
        </p:nvSpPr>
        <p:spPr bwMode="auto">
          <a:xfrm>
            <a:off x="1331913" y="2133600"/>
            <a:ext cx="5761037" cy="646113"/>
          </a:xfrm>
          <a:prstGeom prst="rect">
            <a:avLst/>
          </a:prstGeom>
          <a:noFill/>
          <a:ln w="9525">
            <a:noFill/>
            <a:miter lim="800000"/>
            <a:headEnd/>
            <a:tailEnd/>
          </a:ln>
        </p:spPr>
        <p:txBody>
          <a:bodyPr>
            <a:spAutoFit/>
          </a:bodyPr>
          <a:lstStyle/>
          <a:p>
            <a:pPr algn="ctr"/>
            <a:r>
              <a:rPr lang="it-IT">
                <a:latin typeface="Calibri" pitchFamily="34" charset="0"/>
              </a:rPr>
              <a:t>Approvazione apparato sanzionatorio relativo alla disciplina degli alimenti per lattanti ed alimenti di proseguimento</a:t>
            </a:r>
          </a:p>
        </p:txBody>
      </p:sp>
      <p:sp>
        <p:nvSpPr>
          <p:cNvPr id="137220" name="CasellaDiTesto 8"/>
          <p:cNvSpPr txBox="1">
            <a:spLocks noChangeArrowheads="1"/>
          </p:cNvSpPr>
          <p:nvPr/>
        </p:nvSpPr>
        <p:spPr bwMode="auto">
          <a:xfrm>
            <a:off x="323850" y="3068638"/>
            <a:ext cx="8496300" cy="3694112"/>
          </a:xfrm>
          <a:prstGeom prst="rect">
            <a:avLst/>
          </a:prstGeom>
          <a:noFill/>
          <a:ln w="9525">
            <a:noFill/>
            <a:miter lim="800000"/>
            <a:headEnd/>
            <a:tailEnd/>
          </a:ln>
        </p:spPr>
        <p:txBody>
          <a:bodyPr>
            <a:spAutoFit/>
          </a:bodyPr>
          <a:lstStyle/>
          <a:p>
            <a:pPr algn="just"/>
            <a:r>
              <a:rPr lang="it-IT">
                <a:latin typeface="Calibri" pitchFamily="34" charset="0"/>
              </a:rPr>
              <a:t>In particolare, per quanto di interesse delle farmacie, tali sanzioni si applicano a </a:t>
            </a:r>
            <a:r>
              <a:rPr lang="it-IT" b="1">
                <a:solidFill>
                  <a:srgbClr val="FF0000"/>
                </a:solidFill>
                <a:latin typeface="Calibri" pitchFamily="34" charset="0"/>
              </a:rPr>
              <a:t>chiunque distribuisce campioni o fa ricorso a qualunque altro sistema volto a promuovere le vendite di alimenti per lattanti direttamente presso il consumatore nella fase del commercio al dettaglio</a:t>
            </a:r>
            <a:r>
              <a:rPr lang="it-IT">
                <a:latin typeface="Calibri" pitchFamily="34" charset="0"/>
              </a:rPr>
              <a:t>, quali esposizioni speciali, buoni sconto, premi, vendite speciali, vendite promozionali, vendite abbinate, vendite a distanza, a domicilio o per corrispondenza.</a:t>
            </a:r>
          </a:p>
          <a:p>
            <a:pPr algn="just"/>
            <a:endParaRPr lang="it-IT">
              <a:latin typeface="Calibri" pitchFamily="34" charset="0"/>
            </a:endParaRPr>
          </a:p>
          <a:p>
            <a:pPr algn="just"/>
            <a:r>
              <a:rPr lang="it-IT" u="sng">
                <a:latin typeface="Calibri" pitchFamily="34" charset="0"/>
              </a:rPr>
              <a:t>ATTENZIONE</a:t>
            </a:r>
            <a:r>
              <a:rPr lang="it-IT">
                <a:latin typeface="Calibri" pitchFamily="34" charset="0"/>
              </a:rPr>
              <a:t> La  pubblicità  degli alimenti per lattanti è vietata in qualunque  modo,  in  qualunque  forma e attraverso qualsiasi canale, compresi  gli  ospedali,  i consultori familiari, gli asili nido, gli studi medici, nonché convegni, congressi, stand ed esposizioni (art. 10, comma 1, del D.M. 82/2009): </a:t>
            </a:r>
            <a:r>
              <a:rPr lang="it-IT" u="sng">
                <a:latin typeface="Calibri" pitchFamily="34" charset="0"/>
              </a:rPr>
              <a:t>la presenza degli alimenti per lattanti sugli scaffali delle farmacie è legittima qualora si limiti a riportare il solo prezzo di vendita al pubblico di tali referenze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asellaDiTesto 1"/>
          <p:cNvSpPr txBox="1">
            <a:spLocks noChangeArrowheads="1"/>
          </p:cNvSpPr>
          <p:nvPr/>
        </p:nvSpPr>
        <p:spPr bwMode="auto">
          <a:xfrm>
            <a:off x="1763713" y="2708275"/>
            <a:ext cx="5616575" cy="1190625"/>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DISTRIBUZIONE </a:t>
            </a:r>
          </a:p>
          <a:p>
            <a:pPr algn="ctr"/>
            <a:r>
              <a:rPr lang="it-IT" sz="3600" b="1">
                <a:solidFill>
                  <a:srgbClr val="99CC00"/>
                </a:solidFill>
                <a:latin typeface="Calibri" pitchFamily="34" charset="0"/>
              </a:rPr>
              <a:t>PER NOME E PER CONTO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ttangolo 3"/>
          <p:cNvSpPr>
            <a:spLocks noChangeArrowheads="1"/>
          </p:cNvSpPr>
          <p:nvPr/>
        </p:nvSpPr>
        <p:spPr bwMode="auto">
          <a:xfrm>
            <a:off x="179388" y="188913"/>
            <a:ext cx="8640762" cy="646112"/>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Deliberazione della Giunta Regionale 24 maggio 2011, n. 16-2092 </a:t>
            </a:r>
          </a:p>
          <a:p>
            <a:pPr algn="ctr"/>
            <a:r>
              <a:rPr lang="it-IT" b="1">
                <a:solidFill>
                  <a:srgbClr val="FF0000"/>
                </a:solidFill>
                <a:latin typeface="Calibri" pitchFamily="34" charset="0"/>
              </a:rPr>
              <a:t>Modalità distributiva DPC per i farmaci PHT. Modifica D.G.R. n. 16-11775 del 20/07/2009. </a:t>
            </a:r>
          </a:p>
        </p:txBody>
      </p:sp>
      <p:sp>
        <p:nvSpPr>
          <p:cNvPr id="141314" name="Rettangolo 4"/>
          <p:cNvSpPr>
            <a:spLocks noChangeArrowheads="1"/>
          </p:cNvSpPr>
          <p:nvPr/>
        </p:nvSpPr>
        <p:spPr bwMode="auto">
          <a:xfrm>
            <a:off x="107950" y="1190625"/>
            <a:ext cx="8856663" cy="5418138"/>
          </a:xfrm>
          <a:prstGeom prst="rect">
            <a:avLst/>
          </a:prstGeom>
          <a:noFill/>
          <a:ln w="9525">
            <a:noFill/>
            <a:miter lim="800000"/>
            <a:headEnd/>
            <a:tailEnd/>
          </a:ln>
        </p:spPr>
        <p:txBody>
          <a:bodyPr>
            <a:spAutoFit/>
          </a:bodyPr>
          <a:lstStyle/>
          <a:p>
            <a:pPr algn="just">
              <a:buFontTx/>
              <a:buChar char="-"/>
            </a:pPr>
            <a:r>
              <a:rPr lang="it-IT">
                <a:latin typeface="Calibri" pitchFamily="34" charset="0"/>
              </a:rPr>
              <a:t>di fissare, per quanto in premessa specificato, gli oneri distributivi per l’intera filiera (farmacie convenzionate e grossisti) in misura di </a:t>
            </a:r>
            <a:r>
              <a:rPr lang="it-IT" b="1">
                <a:solidFill>
                  <a:srgbClr val="FF0000"/>
                </a:solidFill>
                <a:latin typeface="Calibri" pitchFamily="34" charset="0"/>
              </a:rPr>
              <a:t>€ 8,20 </a:t>
            </a:r>
            <a:r>
              <a:rPr lang="it-IT">
                <a:latin typeface="Calibri" pitchFamily="34" charset="0"/>
              </a:rPr>
              <a:t>o.f.c. a confezione, mantenendo le condizioni agevolative  per le farmacie a basso fatturato, così come di seguito definite: </a:t>
            </a:r>
            <a:r>
              <a:rPr lang="it-IT" b="1" u="sng">
                <a:latin typeface="Calibri" pitchFamily="34" charset="0"/>
              </a:rPr>
              <a:t>€ 9,20 </a:t>
            </a:r>
            <a:r>
              <a:rPr lang="it-IT" u="sng">
                <a:latin typeface="Calibri" pitchFamily="34" charset="0"/>
              </a:rPr>
              <a:t>o.f.c. in caso di farmacie rurali sussidiate con fatturato annuo SSN inferiore a € 387.342,67 e </a:t>
            </a:r>
            <a:r>
              <a:rPr lang="it-IT" b="1" u="sng">
                <a:latin typeface="Calibri" pitchFamily="34" charset="0"/>
              </a:rPr>
              <a:t>€10,50 </a:t>
            </a:r>
            <a:r>
              <a:rPr lang="it-IT" u="sng">
                <a:latin typeface="Calibri" pitchFamily="34" charset="0"/>
              </a:rPr>
              <a:t>o.f.c. in caso di farmacie con fatturato annuo SSN inferiore a € 258.228,45. </a:t>
            </a:r>
            <a:r>
              <a:rPr lang="it-IT">
                <a:latin typeface="Calibri" pitchFamily="34" charset="0"/>
              </a:rPr>
              <a:t>Tali oneri distributivi saranno erogati contestualmente alla competenza mensile delle farmacie convenzionate;</a:t>
            </a:r>
          </a:p>
          <a:p>
            <a:pPr algn="just">
              <a:buFontTx/>
              <a:buChar char="-"/>
            </a:pPr>
            <a:endParaRPr lang="it-IT" sz="1400">
              <a:latin typeface="Calibri" pitchFamily="34" charset="0"/>
            </a:endParaRPr>
          </a:p>
          <a:p>
            <a:pPr algn="just">
              <a:buFontTx/>
              <a:buChar char="-"/>
            </a:pPr>
            <a:r>
              <a:rPr lang="it-IT" sz="1400">
                <a:latin typeface="Calibri" pitchFamily="34" charset="0"/>
              </a:rPr>
              <a:t> di confermare che le farmacie convenzionate, senza alcun onere aggiuntivo, </a:t>
            </a:r>
            <a:r>
              <a:rPr lang="it-IT" sz="1400" b="1">
                <a:latin typeface="Calibri" pitchFamily="34" charset="0"/>
              </a:rPr>
              <a:t>garantiscono la consegna a domicilio dei farmaci oggetto di DPC per tutti i pazienti impossibilitati a recarsi presso le farmacie </a:t>
            </a:r>
            <a:r>
              <a:rPr lang="it-IT" sz="1400">
                <a:latin typeface="Calibri" pitchFamily="34" charset="0"/>
              </a:rPr>
              <a:t>per il ritiro dei medesimi; </a:t>
            </a:r>
          </a:p>
          <a:p>
            <a:pPr algn="just">
              <a:buFontTx/>
              <a:buChar char="-"/>
            </a:pPr>
            <a:endParaRPr lang="it-IT" sz="1400">
              <a:latin typeface="Calibri" pitchFamily="34" charset="0"/>
            </a:endParaRPr>
          </a:p>
          <a:p>
            <a:pPr algn="just">
              <a:buFontTx/>
              <a:buChar char="-"/>
            </a:pPr>
            <a:r>
              <a:rPr lang="it-IT" sz="1400">
                <a:latin typeface="Calibri" pitchFamily="34" charset="0"/>
              </a:rPr>
              <a:t>di precisare che  l’erogazione diretta aziendale  di farmaci compresi quelli in PHT e oggetto di DPC, ai soggetti dimessi da ricovero ospedaliero e/o visita specialistica ambulatoriale deve essere </a:t>
            </a:r>
            <a:r>
              <a:rPr lang="it-IT" sz="1400" b="1">
                <a:latin typeface="Calibri" pitchFamily="34" charset="0"/>
              </a:rPr>
              <a:t>limitata ai primi sette giorni di terapia o ad una confezione se superiore</a:t>
            </a:r>
            <a:r>
              <a:rPr lang="it-IT" sz="1400">
                <a:latin typeface="Calibri" pitchFamily="34" charset="0"/>
              </a:rPr>
              <a:t>, ai sensi dell’art. 8 della L. 405/2001, al fine di garantire la continuità assistenziale;  </a:t>
            </a:r>
          </a:p>
          <a:p>
            <a:pPr algn="just">
              <a:buFontTx/>
              <a:buChar char="-"/>
            </a:pPr>
            <a:endParaRPr lang="it-IT" sz="1400">
              <a:latin typeface="Calibri" pitchFamily="34" charset="0"/>
            </a:endParaRPr>
          </a:p>
          <a:p>
            <a:pPr algn="just">
              <a:buFontTx/>
              <a:buChar char="-"/>
            </a:pPr>
            <a:r>
              <a:rPr lang="it-IT" sz="1400">
                <a:latin typeface="Calibri" pitchFamily="34" charset="0"/>
              </a:rPr>
              <a:t>di stabilire che quanto previsto dalla presente deliberazione ha </a:t>
            </a:r>
            <a:r>
              <a:rPr lang="it-IT" sz="1400">
                <a:solidFill>
                  <a:srgbClr val="FF0000"/>
                </a:solidFill>
                <a:latin typeface="Calibri" pitchFamily="34" charset="0"/>
              </a:rPr>
              <a:t>validità dal 1° maggio 2011 </a:t>
            </a:r>
            <a:r>
              <a:rPr lang="it-IT" sz="1400">
                <a:latin typeface="Calibri" pitchFamily="34" charset="0"/>
              </a:rPr>
              <a:t>per  un anno prorogabile al 31/12/2012 salvo diversa intesa tra le parti; </a:t>
            </a:r>
          </a:p>
          <a:p>
            <a:pPr algn="just">
              <a:buFontTx/>
              <a:buChar char="-"/>
            </a:pPr>
            <a:endParaRPr lang="it-IT" sz="1400">
              <a:latin typeface="Calibri" pitchFamily="34" charset="0"/>
            </a:endParaRPr>
          </a:p>
          <a:p>
            <a:pPr algn="just">
              <a:buFontTx/>
              <a:buChar char="-"/>
            </a:pPr>
            <a:r>
              <a:rPr lang="it-IT" sz="1400">
                <a:latin typeface="Calibri" pitchFamily="34" charset="0"/>
              </a:rPr>
              <a:t>di modificare la D.G.R. n. 16-11775 del 20/07/2009 secondo quanto sopra disposto; </a:t>
            </a:r>
          </a:p>
          <a:p>
            <a:pPr algn="just">
              <a:buFontTx/>
              <a:buChar char="-"/>
            </a:pPr>
            <a:endParaRPr lang="it-IT" sz="1400">
              <a:latin typeface="Calibri" pitchFamily="34" charset="0"/>
            </a:endParaRPr>
          </a:p>
          <a:p>
            <a:pPr algn="just"/>
            <a:r>
              <a:rPr lang="it-IT" sz="1400">
                <a:latin typeface="Calibri" pitchFamily="34" charset="0"/>
              </a:rPr>
              <a:t>- di procedere, all’assegnazione </a:t>
            </a:r>
            <a:r>
              <a:rPr lang="it-IT" sz="1400" b="1">
                <a:latin typeface="Calibri" pitchFamily="34" charset="0"/>
              </a:rPr>
              <a:t>all’Asl AT della somma di € 200.000,00 annui </a:t>
            </a:r>
            <a:r>
              <a:rPr lang="it-IT" sz="1400">
                <a:latin typeface="Calibri" pitchFamily="34" charset="0"/>
              </a:rPr>
              <a:t>che trovano copertura sugli stanziamenti dell’UPB DB20091 del Bilancio di Previsione 2011 per far fronte agli  oneri derivanti dalla concreta attuazione del presente provvedimento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ttangolo 3"/>
          <p:cNvSpPr>
            <a:spLocks noChangeArrowheads="1"/>
          </p:cNvSpPr>
          <p:nvPr/>
        </p:nvSpPr>
        <p:spPr bwMode="auto">
          <a:xfrm>
            <a:off x="179388" y="188913"/>
            <a:ext cx="8640762" cy="646112"/>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Deliberazione della Giunta Regionale 24 maggio 2011, n. 16-2092 </a:t>
            </a:r>
          </a:p>
          <a:p>
            <a:pPr algn="ctr"/>
            <a:r>
              <a:rPr lang="it-IT" b="1">
                <a:solidFill>
                  <a:srgbClr val="FF0000"/>
                </a:solidFill>
                <a:latin typeface="Calibri" pitchFamily="34" charset="0"/>
              </a:rPr>
              <a:t>Modalità distributiva DPC per i farmaci PHT. Modifica D.G.R. n. 16-11775 del 20/07/2009. </a:t>
            </a:r>
          </a:p>
        </p:txBody>
      </p:sp>
      <p:sp>
        <p:nvSpPr>
          <p:cNvPr id="181254" name="Rettangolo 4"/>
          <p:cNvSpPr>
            <a:spLocks noChangeArrowheads="1"/>
          </p:cNvSpPr>
          <p:nvPr/>
        </p:nvSpPr>
        <p:spPr bwMode="auto">
          <a:xfrm>
            <a:off x="107950" y="1190625"/>
            <a:ext cx="8856663" cy="304800"/>
          </a:xfrm>
          <a:prstGeom prst="rect">
            <a:avLst/>
          </a:prstGeom>
          <a:noFill/>
          <a:ln w="9525">
            <a:noFill/>
            <a:miter lim="800000"/>
            <a:headEnd/>
            <a:tailEnd/>
          </a:ln>
        </p:spPr>
        <p:txBody>
          <a:bodyPr>
            <a:spAutoFit/>
          </a:bodyPr>
          <a:lstStyle/>
          <a:p>
            <a:pPr algn="just"/>
            <a:endParaRPr lang="it-IT" sz="1400">
              <a:latin typeface="Calibri" pitchFamily="34" charset="0"/>
            </a:endParaRPr>
          </a:p>
        </p:txBody>
      </p:sp>
      <p:graphicFrame>
        <p:nvGraphicFramePr>
          <p:cNvPr id="181252" name="Object 4"/>
          <p:cNvGraphicFramePr>
            <a:graphicFrameLocks noChangeAspect="1"/>
          </p:cNvGraphicFramePr>
          <p:nvPr/>
        </p:nvGraphicFramePr>
        <p:xfrm>
          <a:off x="827088" y="1050925"/>
          <a:ext cx="8316912" cy="5281613"/>
        </p:xfrm>
        <a:graphic>
          <a:graphicData uri="http://schemas.openxmlformats.org/presentationml/2006/ole">
            <mc:AlternateContent xmlns:mc="http://schemas.openxmlformats.org/markup-compatibility/2006">
              <mc:Choice xmlns:v="urn:schemas-microsoft-com:vml" Requires="v">
                <p:oleObj spid="_x0000_s181254" name="Foglio di lavoro" r:id="rId4" imgW="10467923" imgH="6648362" progId="Excel.Sheet.8">
                  <p:embed/>
                </p:oleObj>
              </mc:Choice>
              <mc:Fallback>
                <p:oleObj name="Foglio di lavoro" r:id="rId4" imgW="10467923" imgH="6648362"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050925"/>
                        <a:ext cx="8316912" cy="528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2" name="Rettangolo 3"/>
          <p:cNvSpPr>
            <a:spLocks noChangeArrowheads="1"/>
          </p:cNvSpPr>
          <p:nvPr/>
        </p:nvSpPr>
        <p:spPr bwMode="auto">
          <a:xfrm>
            <a:off x="179388" y="188913"/>
            <a:ext cx="8640762" cy="646112"/>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Deliberazione della Giunta Regionale 24 maggio 2011, n. 16-2092 </a:t>
            </a:r>
          </a:p>
          <a:p>
            <a:pPr algn="ctr"/>
            <a:r>
              <a:rPr lang="it-IT" b="1">
                <a:solidFill>
                  <a:srgbClr val="FF0000"/>
                </a:solidFill>
                <a:latin typeface="Calibri" pitchFamily="34" charset="0"/>
              </a:rPr>
              <a:t>Modalità distributiva DPC per i farmaci PHT. Modifica D.G.R. n. 16-11775 del 20/07/2009. </a:t>
            </a:r>
          </a:p>
        </p:txBody>
      </p:sp>
      <p:sp>
        <p:nvSpPr>
          <p:cNvPr id="183303" name="Rettangolo 4"/>
          <p:cNvSpPr>
            <a:spLocks noChangeArrowheads="1"/>
          </p:cNvSpPr>
          <p:nvPr/>
        </p:nvSpPr>
        <p:spPr bwMode="auto">
          <a:xfrm>
            <a:off x="107950" y="1190625"/>
            <a:ext cx="8856663" cy="304800"/>
          </a:xfrm>
          <a:prstGeom prst="rect">
            <a:avLst/>
          </a:prstGeom>
          <a:noFill/>
          <a:ln w="9525">
            <a:noFill/>
            <a:miter lim="800000"/>
            <a:headEnd/>
            <a:tailEnd/>
          </a:ln>
        </p:spPr>
        <p:txBody>
          <a:bodyPr>
            <a:spAutoFit/>
          </a:bodyPr>
          <a:lstStyle/>
          <a:p>
            <a:pPr algn="just"/>
            <a:endParaRPr lang="it-IT" sz="1400">
              <a:latin typeface="Calibri" pitchFamily="34" charset="0"/>
            </a:endParaRPr>
          </a:p>
        </p:txBody>
      </p:sp>
      <p:graphicFrame>
        <p:nvGraphicFramePr>
          <p:cNvPr id="183301" name="Object 5"/>
          <p:cNvGraphicFramePr>
            <a:graphicFrameLocks noChangeAspect="1"/>
          </p:cNvGraphicFramePr>
          <p:nvPr/>
        </p:nvGraphicFramePr>
        <p:xfrm>
          <a:off x="611188" y="2071688"/>
          <a:ext cx="7273925" cy="2924175"/>
        </p:xfrm>
        <a:graphic>
          <a:graphicData uri="http://schemas.openxmlformats.org/presentationml/2006/ole">
            <mc:AlternateContent xmlns:mc="http://schemas.openxmlformats.org/markup-compatibility/2006">
              <mc:Choice xmlns:v="urn:schemas-microsoft-com:vml" Requires="v">
                <p:oleObj spid="_x0000_s183303" name="Foglio di lavoro" r:id="rId4" imgW="9839329" imgH="3371922" progId="Excel.Sheet.8">
                  <p:embed/>
                </p:oleObj>
              </mc:Choice>
              <mc:Fallback>
                <p:oleObj name="Foglio di lavoro" r:id="rId4" imgW="9839329" imgH="3371922"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071688"/>
                        <a:ext cx="7273925" cy="292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p:cNvSpPr>
          <p:nvPr>
            <p:ph type="title"/>
          </p:nvPr>
        </p:nvSpPr>
        <p:spPr/>
        <p:txBody>
          <a:bodyPr/>
          <a:lstStyle/>
          <a:p>
            <a:r>
              <a:rPr lang="it-IT" sz="3200" smtClean="0"/>
              <a:t>INCREMENTO CONFEZIONI PHT IN FARMACIA</a:t>
            </a:r>
            <a:br>
              <a:rPr lang="it-IT" sz="3200" smtClean="0"/>
            </a:br>
            <a:r>
              <a:rPr lang="it-IT" sz="3200" smtClean="0"/>
              <a:t>MESE DI GIUGNO</a:t>
            </a:r>
          </a:p>
        </p:txBody>
      </p:sp>
      <p:sp>
        <p:nvSpPr>
          <p:cNvPr id="185346" name="Text Box 38"/>
          <p:cNvSpPr txBox="1">
            <a:spLocks noChangeArrowheads="1"/>
          </p:cNvSpPr>
          <p:nvPr/>
        </p:nvSpPr>
        <p:spPr bwMode="auto">
          <a:xfrm>
            <a:off x="684213" y="2565400"/>
            <a:ext cx="7993062" cy="2225675"/>
          </a:xfrm>
          <a:prstGeom prst="rect">
            <a:avLst/>
          </a:prstGeom>
          <a:noFill/>
          <a:ln w="9525">
            <a:noFill/>
            <a:miter lim="800000"/>
            <a:headEnd/>
            <a:tailEnd/>
          </a:ln>
        </p:spPr>
        <p:txBody>
          <a:bodyPr>
            <a:spAutoFit/>
          </a:bodyPr>
          <a:lstStyle/>
          <a:p>
            <a:pPr marL="342900" indent="-342900">
              <a:spcBef>
                <a:spcPct val="50000"/>
              </a:spcBef>
            </a:pPr>
            <a:r>
              <a:rPr lang="it-IT" sz="2000"/>
              <a:t>Confezioni PH-T distribuite in farmacia</a:t>
            </a:r>
          </a:p>
          <a:p>
            <a:pPr marL="342900" indent="-342900">
              <a:spcBef>
                <a:spcPct val="50000"/>
              </a:spcBef>
            </a:pPr>
            <a:r>
              <a:rPr lang="it-IT" sz="2000"/>
              <a:t>Anno 2009 (ante DPC)		  72.509</a:t>
            </a:r>
          </a:p>
          <a:p>
            <a:pPr marL="342900" indent="-342900">
              <a:spcBef>
                <a:spcPct val="50000"/>
              </a:spcBef>
            </a:pPr>
            <a:r>
              <a:rPr lang="it-IT" sz="2000"/>
              <a:t>Anno 2010 (3° mese di DPC)	110.175	(+52%)</a:t>
            </a:r>
          </a:p>
          <a:p>
            <a:pPr marL="342900" indent="-342900">
              <a:spcBef>
                <a:spcPct val="50000"/>
              </a:spcBef>
            </a:pPr>
            <a:r>
              <a:rPr lang="it-IT" sz="2000"/>
              <a:t>Anno 2011			130.530	(+20% su 2010)</a:t>
            </a:r>
          </a:p>
          <a:p>
            <a:pPr marL="342900" indent="-342900">
              <a:spcBef>
                <a:spcPct val="50000"/>
              </a:spcBef>
            </a:pPr>
            <a:r>
              <a:rPr lang="it-IT" sz="2000"/>
              <a:t>							(+80% su 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ChangeArrowheads="1"/>
          </p:cNvSpPr>
          <p:nvPr/>
        </p:nvSpPr>
        <p:spPr bwMode="auto">
          <a:xfrm>
            <a:off x="609600" y="228600"/>
            <a:ext cx="8153400" cy="990600"/>
          </a:xfrm>
          <a:prstGeom prst="rect">
            <a:avLst/>
          </a:prstGeom>
          <a:noFill/>
          <a:ln w="9525">
            <a:noFill/>
            <a:round/>
            <a:headEnd/>
            <a:tailEnd/>
          </a:ln>
        </p:spPr>
        <p:txBody>
          <a:bodyPr lIns="90000" tIns="46800" rIns="90000" bIns="46800" anchor="ctr"/>
          <a:lstStyle/>
          <a:p>
            <a: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4400">
              <a:latin typeface="Calibri" pitchFamily="34" charset="0"/>
            </a:endParaRPr>
          </a:p>
        </p:txBody>
      </p:sp>
      <p:sp>
        <p:nvSpPr>
          <p:cNvPr id="187394" name="Rectangle 3"/>
          <p:cNvSpPr>
            <a:spLocks noChangeArrowheads="1"/>
          </p:cNvSpPr>
          <p:nvPr/>
        </p:nvSpPr>
        <p:spPr bwMode="auto">
          <a:xfrm>
            <a:off x="612775" y="1600200"/>
            <a:ext cx="8153400" cy="4708525"/>
          </a:xfrm>
          <a:prstGeom prst="rect">
            <a:avLst/>
          </a:prstGeom>
          <a:noFill/>
          <a:ln w="9525">
            <a:noFill/>
            <a:round/>
            <a:headEnd/>
            <a:tailEnd/>
          </a:ln>
        </p:spPr>
        <p:txBody>
          <a:bodyPr lIns="90000" tIns="46800" rIns="90000" bIns="46800"/>
          <a:lstStyle/>
          <a:p>
            <a:pPr marL="309563" indent="-309563" defTabSz="449263" eaLnBrk="0" hangingPunct="0">
              <a:lnSpc>
                <a:spcPct val="90000"/>
              </a:lnSpc>
              <a:spcBef>
                <a:spcPct val="20000"/>
              </a:spcBef>
              <a:buClr>
                <a:srgbClr val="DD8047"/>
              </a:buClr>
              <a:buSzPct val="60000"/>
              <a:buFont typeface="Wingdings" pitchFamily="2" charset="2"/>
              <a:buNone/>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endParaRPr lang="it-IT" sz="2100" b="1">
              <a:latin typeface="Calibri" pitchFamily="34" charset="0"/>
            </a:endParaRPr>
          </a:p>
        </p:txBody>
      </p:sp>
      <p:sp>
        <p:nvSpPr>
          <p:cNvPr id="187395" name="CasellaDiTesto 1"/>
          <p:cNvSpPr txBox="1">
            <a:spLocks noChangeArrowheads="1"/>
          </p:cNvSpPr>
          <p:nvPr/>
        </p:nvSpPr>
        <p:spPr bwMode="auto">
          <a:xfrm>
            <a:off x="1908175" y="3141663"/>
            <a:ext cx="5472113"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	REVISIONE MARGINI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4"/>
          <p:cNvSpPr>
            <a:spLocks noChangeArrowheads="1"/>
          </p:cNvSpPr>
          <p:nvPr/>
        </p:nvSpPr>
        <p:spPr bwMode="auto">
          <a:xfrm>
            <a:off x="395288" y="228600"/>
            <a:ext cx="8367712" cy="990600"/>
          </a:xfrm>
          <a:prstGeom prst="rect">
            <a:avLst/>
          </a:prstGeom>
          <a:noFill/>
          <a:ln w="9525">
            <a:noFill/>
            <a:round/>
            <a:headEnd/>
            <a:tailEnd/>
          </a:ln>
        </p:spPr>
        <p:txBody>
          <a:bodyPr lIns="90000" tIns="46800" rIns="90000" bIns="46800" anchor="ctr"/>
          <a:lstStyle/>
          <a:p>
            <a: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a:latin typeface="Calibri" pitchFamily="34" charset="0"/>
              </a:rPr>
              <a:t>Legge 30 luglio 2010 n°122 – art.11</a:t>
            </a:r>
          </a:p>
        </p:txBody>
      </p:sp>
      <p:sp>
        <p:nvSpPr>
          <p:cNvPr id="189442" name="Rectangle 5"/>
          <p:cNvSpPr>
            <a:spLocks noChangeArrowheads="1"/>
          </p:cNvSpPr>
          <p:nvPr/>
        </p:nvSpPr>
        <p:spPr bwMode="auto">
          <a:xfrm>
            <a:off x="612775" y="1600200"/>
            <a:ext cx="8153400" cy="4708525"/>
          </a:xfrm>
          <a:prstGeom prst="rect">
            <a:avLst/>
          </a:prstGeom>
          <a:noFill/>
          <a:ln w="9525">
            <a:noFill/>
            <a:round/>
            <a:headEnd/>
            <a:tailEnd/>
          </a:ln>
        </p:spPr>
        <p:txBody>
          <a:bodyPr lIns="90000" tIns="46800" rIns="90000" bIns="46800"/>
          <a:lstStyle/>
          <a:p>
            <a:pPr marL="309563" indent="-309563" defTabSz="449263" eaLnBrk="0" hangingPunct="0">
              <a:lnSpc>
                <a:spcPct val="90000"/>
              </a:lnSpc>
              <a:spcBef>
                <a:spcPct val="20000"/>
              </a:spcBef>
              <a:buClr>
                <a:srgbClr val="DD8047"/>
              </a:buClr>
              <a:buSzPct val="60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2300" b="1">
                <a:latin typeface="Times New Roman" pitchFamily="18" charset="0"/>
              </a:rPr>
              <a:t>Comma 6</a:t>
            </a:r>
            <a:endParaRPr lang="it-IT" sz="2300">
              <a:latin typeface="Calibri" pitchFamily="34" charset="0"/>
            </a:endParaRPr>
          </a:p>
          <a:p>
            <a:pPr marL="630238" lvl="1" indent="-266700" defTabSz="449263" eaLnBrk="0" hangingPunct="0">
              <a:lnSpc>
                <a:spcPct val="90000"/>
              </a:lnSpc>
              <a:spcBef>
                <a:spcPct val="20000"/>
              </a:spcBef>
              <a:buClr>
                <a:srgbClr val="DD8047"/>
              </a:buClr>
              <a:buSzPct val="60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1900" i="1">
                <a:latin typeface="Times New Roman" pitchFamily="18" charset="0"/>
              </a:rPr>
              <a:t>Sconto 3,65%-1,82%</a:t>
            </a:r>
          </a:p>
          <a:p>
            <a:pPr marL="309563" indent="-309563" defTabSz="449263" eaLnBrk="0" hangingPunct="0">
              <a:lnSpc>
                <a:spcPct val="90000"/>
              </a:lnSpc>
              <a:spcBef>
                <a:spcPct val="20000"/>
              </a:spcBef>
              <a:buClr>
                <a:srgbClr val="DD8047"/>
              </a:buClr>
              <a:buSzPct val="60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2300" b="1" i="1">
                <a:latin typeface="Times New Roman" pitchFamily="18" charset="0"/>
              </a:rPr>
              <a:t>Comma 6 bis</a:t>
            </a:r>
          </a:p>
          <a:p>
            <a:pPr marL="309563" indent="-309563" defTabSz="449263" eaLnBrk="0" hangingPunct="0">
              <a:lnSpc>
                <a:spcPct val="90000"/>
              </a:lnSpc>
              <a:spcBef>
                <a:spcPct val="20000"/>
              </a:spcBef>
              <a:buClr>
                <a:srgbClr val="DD8047"/>
              </a:buClr>
              <a:buSzPct val="60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2300" b="1" i="1">
                <a:latin typeface="Times New Roman" pitchFamily="18" charset="0"/>
              </a:rPr>
              <a:t>Tavolo di confronto tecnico </a:t>
            </a:r>
            <a:r>
              <a:rPr lang="it-IT" sz="2300" i="1">
                <a:latin typeface="Times New Roman" pitchFamily="18" charset="0"/>
              </a:rPr>
              <a:t>tra </a:t>
            </a:r>
            <a:r>
              <a:rPr lang="it-IT" sz="2100" i="1">
                <a:latin typeface="Times New Roman" pitchFamily="18" charset="0"/>
              </a:rPr>
              <a:t>Ministero  della  salute, Ministero dell'economia  e delle finanze, AIFA, associazioni di categoria maggiormente   rappresentative  </a:t>
            </a:r>
          </a:p>
          <a:p>
            <a:pPr marL="309563" indent="-309563" defTabSz="449263" eaLnBrk="0" hangingPunct="0">
              <a:lnSpc>
                <a:spcPct val="90000"/>
              </a:lnSpc>
              <a:spcBef>
                <a:spcPct val="20000"/>
              </a:spcBef>
              <a:buClr>
                <a:srgbClr val="DD8047"/>
              </a:buClr>
              <a:buSzPct val="60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2300" b="1" i="1">
                <a:latin typeface="Times New Roman" pitchFamily="18" charset="0"/>
              </a:rPr>
              <a:t>per  la  revisione  dei  criteri  di remunerazione  della  spesa  farmaceutica secondo i seguenti criteri</a:t>
            </a:r>
            <a:r>
              <a:rPr lang="it-IT" sz="2300" i="1">
                <a:latin typeface="Times New Roman" pitchFamily="18" charset="0"/>
              </a:rPr>
              <a:t>: </a:t>
            </a:r>
          </a:p>
          <a:p>
            <a:pPr marL="630238" lvl="1" indent="-266700" defTabSz="449263" eaLnBrk="0" hangingPunct="0">
              <a:lnSpc>
                <a:spcPct val="90000"/>
              </a:lnSpc>
              <a:spcBef>
                <a:spcPct val="20000"/>
              </a:spcBef>
              <a:buClr>
                <a:srgbClr val="94B6D2"/>
              </a:buClr>
              <a:buSzPct val="70000"/>
              <a:buFont typeface="Wingdings 2" pitchFamily="18"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1900" i="1">
                <a:latin typeface="Times New Roman" pitchFamily="18" charset="0"/>
              </a:rPr>
              <a:t>Estensione della tracciabilit</a:t>
            </a:r>
            <a:r>
              <a:rPr lang="it-IT" sz="1900" i="1">
                <a:latin typeface="Calibri" pitchFamily="34" charset="0"/>
              </a:rPr>
              <a:t>à</a:t>
            </a:r>
            <a:r>
              <a:rPr lang="it-IT" sz="1900" i="1">
                <a:latin typeface="Times New Roman" pitchFamily="18" charset="0"/>
              </a:rPr>
              <a:t> a tutte le forme di distribuzione del farmaco.</a:t>
            </a:r>
          </a:p>
          <a:p>
            <a:pPr marL="630238" lvl="1" indent="-266700" defTabSz="449263" eaLnBrk="0" hangingPunct="0">
              <a:lnSpc>
                <a:spcPct val="90000"/>
              </a:lnSpc>
              <a:spcBef>
                <a:spcPct val="20000"/>
              </a:spcBef>
              <a:buClr>
                <a:srgbClr val="94B6D2"/>
              </a:buClr>
              <a:buSzPct val="70000"/>
              <a:buFont typeface="Wingdings 2" pitchFamily="18"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1900" i="1">
                <a:latin typeface="Times New Roman" pitchFamily="18" charset="0"/>
              </a:rPr>
              <a:t>possibilità di introduzione di una  remunerazione  della farmacia basata</a:t>
            </a:r>
          </a:p>
          <a:p>
            <a:pPr lvl="2" indent="-228600" defTabSz="449263" eaLnBrk="0" hangingPunct="0">
              <a:lnSpc>
                <a:spcPct val="90000"/>
              </a:lnSpc>
              <a:spcBef>
                <a:spcPct val="20000"/>
              </a:spcBef>
              <a:buClr>
                <a:srgbClr val="DD8047"/>
              </a:buClr>
              <a:buSzPct val="75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1700" i="1">
                <a:latin typeface="Times New Roman" pitchFamily="18" charset="0"/>
              </a:rPr>
              <a:t> </a:t>
            </a:r>
            <a:r>
              <a:rPr lang="it-IT" sz="1700" b="1" i="1">
                <a:latin typeface="Times New Roman" pitchFamily="18" charset="0"/>
              </a:rPr>
              <a:t>su una prestazione fissa</a:t>
            </a:r>
          </a:p>
          <a:p>
            <a:pPr lvl="2" indent="-228600" defTabSz="449263" eaLnBrk="0" hangingPunct="0">
              <a:lnSpc>
                <a:spcPct val="90000"/>
              </a:lnSpc>
              <a:spcBef>
                <a:spcPct val="20000"/>
              </a:spcBef>
              <a:buClr>
                <a:srgbClr val="DD8047"/>
              </a:buClr>
              <a:buSzPct val="75000"/>
              <a:buFont typeface="Wingdings" pitchFamily="2" charset="2"/>
              <a:buChar char=""/>
              <a:tabLst>
                <a:tab pos="309563" algn="l"/>
                <a:tab pos="414338"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Lst>
            </a:pPr>
            <a:r>
              <a:rPr lang="it-IT" sz="1700" i="1">
                <a:latin typeface="Times New Roman" pitchFamily="18" charset="0"/>
              </a:rPr>
              <a:t> </a:t>
            </a:r>
            <a:r>
              <a:rPr lang="it-IT" sz="1700" b="1" i="1">
                <a:latin typeface="Times New Roman" pitchFamily="18" charset="0"/>
              </a:rPr>
              <a:t>in aggiunta  ad  una  ridotta  percentuale sul prezzo di riferimento del farmaco   che,   stante   la   prospettata   evoluzione  del  mercato farmaceutico,  garantisca  una  riduzione della spesa per il Servizio sanitario nazionale.</a:t>
            </a:r>
            <a:r>
              <a:rPr lang="it-IT" sz="1700" b="1">
                <a:latin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79388" y="1150938"/>
            <a:ext cx="8856662" cy="4398962"/>
          </a:xfrm>
          <a:prstGeom prst="rect">
            <a:avLst/>
          </a:prstGeom>
          <a:noFill/>
          <a:ln w="9525">
            <a:noFill/>
            <a:miter lim="800000"/>
            <a:headEnd/>
            <a:tailEnd/>
          </a:ln>
        </p:spPr>
        <p:txBody>
          <a:bodyPr anchor="ctr">
            <a:spAutoFit/>
          </a:bodyPr>
          <a:lstStyle/>
          <a:p>
            <a:pPr algn="ctr"/>
            <a:r>
              <a:rPr lang="it-IT" sz="2000" b="1">
                <a:latin typeface="Calibri" pitchFamily="34" charset="0"/>
                <a:ea typeface="Times New Roman" pitchFamily="18" charset="0"/>
                <a:cs typeface="Tahoma" pitchFamily="34" charset="0"/>
              </a:rPr>
              <a:t>TABELLA 2</a:t>
            </a:r>
          </a:p>
          <a:p>
            <a:pPr algn="just"/>
            <a:r>
              <a:rPr lang="it-IT" sz="1600" b="1">
                <a:latin typeface="Calibri" pitchFamily="34" charset="0"/>
                <a:ea typeface="Times New Roman" pitchFamily="18" charset="0"/>
                <a:cs typeface="Tahoma" pitchFamily="34" charset="0"/>
              </a:rPr>
              <a:t>L’elenco delle “sostanze medicinali</a:t>
            </a:r>
            <a:r>
              <a:rPr lang="it-IT" sz="1600">
                <a:latin typeface="Calibri" pitchFamily="34" charset="0"/>
                <a:ea typeface="Times New Roman" pitchFamily="18" charset="0"/>
                <a:cs typeface="Tahoma" pitchFamily="34" charset="0"/>
              </a:rPr>
              <a:t>” di cui le farmacie debbono essere provviste obbligatoriamente, </a:t>
            </a:r>
            <a:r>
              <a:rPr lang="it-IT" sz="1600" b="1">
                <a:latin typeface="Calibri" pitchFamily="34" charset="0"/>
                <a:ea typeface="Times New Roman" pitchFamily="18" charset="0"/>
                <a:cs typeface="Tahoma" pitchFamily="34" charset="0"/>
              </a:rPr>
              <a:t>è stato snellito</a:t>
            </a:r>
            <a:r>
              <a:rPr lang="it-IT" sz="1600">
                <a:latin typeface="Calibri" pitchFamily="34" charset="0"/>
                <a:ea typeface="Times New Roman" pitchFamily="18" charset="0"/>
                <a:cs typeface="Tahoma" pitchFamily="34" charset="0"/>
              </a:rPr>
              <a:t> eliminando l’obbligo di detenere l’Oxibuprocaina collirio, ormai in disuso, il Metadone cloridrato sciroppo e la Buprenorfina per os ed iniettabile. </a:t>
            </a:r>
          </a:p>
          <a:p>
            <a:pPr algn="just"/>
            <a:r>
              <a:rPr lang="it-IT" sz="1600">
                <a:latin typeface="Calibri" pitchFamily="34" charset="0"/>
                <a:ea typeface="Times New Roman" pitchFamily="18" charset="0"/>
                <a:cs typeface="Tahoma" pitchFamily="34" charset="0"/>
              </a:rPr>
              <a:t>Infine è previsto l’obbligo di una sola insulina iniettabile - una del gruppo – ad azione rapida.</a:t>
            </a:r>
            <a:endParaRPr lang="it-IT" sz="1600">
              <a:latin typeface="Calibri" pitchFamily="34" charset="0"/>
              <a:ea typeface="Arial Unicode MS"/>
              <a:cs typeface="Tahoma" pitchFamily="34" charset="0"/>
            </a:endParaRPr>
          </a:p>
          <a:p>
            <a:pPr algn="just"/>
            <a:endParaRPr lang="it-IT" sz="1600">
              <a:latin typeface="Calibri" pitchFamily="34" charset="0"/>
              <a:ea typeface="Arial Unicode MS"/>
              <a:cs typeface="Tahoma" pitchFamily="34" charset="0"/>
            </a:endParaRPr>
          </a:p>
          <a:p>
            <a:pPr algn="just"/>
            <a:endParaRPr lang="it-IT" sz="1600">
              <a:latin typeface="Calibri" pitchFamily="34" charset="0"/>
              <a:ea typeface="Arial Unicode MS"/>
              <a:cs typeface="Tahoma" pitchFamily="34" charset="0"/>
            </a:endParaRPr>
          </a:p>
          <a:p>
            <a:pPr algn="just"/>
            <a:endParaRPr lang="it-IT">
              <a:latin typeface="Calibri" pitchFamily="34" charset="0"/>
              <a:ea typeface="Arial Unicode MS"/>
              <a:cs typeface="Tahoma" pitchFamily="34" charset="0"/>
            </a:endParaRPr>
          </a:p>
          <a:p>
            <a:pPr algn="ctr"/>
            <a:r>
              <a:rPr lang="it-IT" sz="2000" b="1">
                <a:latin typeface="Calibri" pitchFamily="34" charset="0"/>
                <a:ea typeface="Times New Roman" pitchFamily="18" charset="0"/>
                <a:cs typeface="Tahoma" pitchFamily="34" charset="0"/>
              </a:rPr>
              <a:t>TABELLA 3</a:t>
            </a:r>
            <a:endParaRPr lang="it-IT" sz="2000">
              <a:latin typeface="Calibri" pitchFamily="34" charset="0"/>
              <a:ea typeface="Times New Roman" pitchFamily="18" charset="0"/>
              <a:cs typeface="Tahoma" pitchFamily="34" charset="0"/>
            </a:endParaRPr>
          </a:p>
          <a:p>
            <a:pPr algn="just"/>
            <a:r>
              <a:rPr lang="it-IT" sz="1600">
                <a:latin typeface="Calibri" pitchFamily="34" charset="0"/>
                <a:ea typeface="Times New Roman" pitchFamily="18" charset="0"/>
                <a:cs typeface="Tahoma" pitchFamily="34" charset="0"/>
              </a:rPr>
              <a:t>E’ stato modificato solo il punto 2 delle note: </a:t>
            </a:r>
            <a:r>
              <a:rPr lang="it-IT" sz="1600" b="1">
                <a:latin typeface="Calibri" pitchFamily="34" charset="0"/>
                <a:ea typeface="Times New Roman" pitchFamily="18" charset="0"/>
                <a:cs typeface="Tahoma" pitchFamily="34" charset="0"/>
              </a:rPr>
              <a:t>le disposizione per la vendita e la dispensazione</a:t>
            </a:r>
            <a:r>
              <a:rPr lang="it-IT" sz="1600">
                <a:latin typeface="Calibri" pitchFamily="34" charset="0"/>
                <a:ea typeface="Times New Roman" pitchFamily="18" charset="0"/>
                <a:cs typeface="Tahoma" pitchFamily="34" charset="0"/>
              </a:rPr>
              <a:t> di preparazioni galeniche di cui alla tabella 3 </a:t>
            </a:r>
            <a:r>
              <a:rPr lang="it-IT" sz="1600" b="1">
                <a:latin typeface="Calibri" pitchFamily="34" charset="0"/>
                <a:ea typeface="Times New Roman" pitchFamily="18" charset="0"/>
                <a:cs typeface="Tahoma" pitchFamily="34" charset="0"/>
              </a:rPr>
              <a:t>sono estese a tutte le sostanze molto tossiche</a:t>
            </a:r>
            <a:r>
              <a:rPr lang="it-IT" sz="1600">
                <a:latin typeface="Calibri" pitchFamily="34" charset="0"/>
                <a:ea typeface="Times New Roman" pitchFamily="18" charset="0"/>
                <a:cs typeface="Tahoma" pitchFamily="34" charset="0"/>
              </a:rPr>
              <a:t> che possano essere vendute in quanto tali od utilizzate per l’allestimento di un galenico.</a:t>
            </a:r>
          </a:p>
          <a:p>
            <a:pPr algn="just"/>
            <a:endParaRPr lang="it-IT" sz="1600">
              <a:latin typeface="Calibri" pitchFamily="34" charset="0"/>
              <a:ea typeface="Times New Roman" pitchFamily="18" charset="0"/>
              <a:cs typeface="Tahoma" pitchFamily="34" charset="0"/>
            </a:endParaRPr>
          </a:p>
          <a:p>
            <a:pPr algn="just"/>
            <a:r>
              <a:rPr lang="it-IT" sz="1600">
                <a:latin typeface="Calibri" pitchFamily="34" charset="0"/>
                <a:ea typeface="Times New Roman" pitchFamily="18" charset="0"/>
                <a:cs typeface="Tahoma" pitchFamily="34" charset="0"/>
              </a:rPr>
              <a:t>Riassumendo, quindi </a:t>
            </a:r>
            <a:r>
              <a:rPr lang="it-IT" sz="1600" u="sng">
                <a:latin typeface="Calibri" pitchFamily="34" charset="0"/>
                <a:ea typeface="Times New Roman" pitchFamily="18" charset="0"/>
                <a:cs typeface="Tahoma" pitchFamily="34" charset="0"/>
              </a:rPr>
              <a:t>sono estesi alla sostanze molto tossiche i seguenti adempimenti</a:t>
            </a:r>
            <a:r>
              <a:rPr lang="it-IT" sz="1600">
                <a:latin typeface="Calibri" pitchFamily="34" charset="0"/>
                <a:ea typeface="Times New Roman" pitchFamily="18" charset="0"/>
                <a:cs typeface="Tahoma" pitchFamily="34" charset="0"/>
              </a:rPr>
              <a:t>:</a:t>
            </a:r>
          </a:p>
          <a:p>
            <a:pPr algn="just">
              <a:buFontTx/>
              <a:buChar char="•"/>
            </a:pPr>
            <a:r>
              <a:rPr lang="it-IT" sz="1600" b="1">
                <a:latin typeface="Calibri" pitchFamily="34" charset="0"/>
                <a:ea typeface="Times New Roman" pitchFamily="18" charset="0"/>
                <a:cs typeface="Tahoma" pitchFamily="34" charset="0"/>
              </a:rPr>
              <a:t>annotazione sul registro copia veleni nel caso di vendita per uso industriale; </a:t>
            </a:r>
          </a:p>
          <a:p>
            <a:pPr algn="just">
              <a:buFontTx/>
              <a:buChar char="•"/>
            </a:pPr>
            <a:r>
              <a:rPr lang="it-IT" sz="1600" b="1">
                <a:latin typeface="Calibri" pitchFamily="34" charset="0"/>
                <a:ea typeface="Times New Roman" pitchFamily="18" charset="0"/>
                <a:cs typeface="Tahoma" pitchFamily="34" charset="0"/>
              </a:rPr>
              <a:t>RNR con la dose indicata in tutte lettere, nel caso di allestimento di un galenico; </a:t>
            </a:r>
          </a:p>
          <a:p>
            <a:pPr algn="just">
              <a:buFontTx/>
              <a:buChar char="•"/>
            </a:pPr>
            <a:r>
              <a:rPr lang="it-IT" sz="1600" b="1">
                <a:latin typeface="Calibri" pitchFamily="34" charset="0"/>
                <a:ea typeface="Times New Roman" pitchFamily="18" charset="0"/>
                <a:cs typeface="Tahoma" pitchFamily="34" charset="0"/>
              </a:rPr>
              <a:t>divieto di consegna a minore di 16 anni; annotazione del nome e cognome dell’acquirente</a:t>
            </a:r>
            <a:r>
              <a:rPr lang="it-IT" sz="1600" b="1">
                <a:latin typeface="Tahoma" pitchFamily="34" charset="0"/>
                <a:ea typeface="Times New Roman" pitchFamily="18" charset="0"/>
                <a:cs typeface="Tahoma" pitchFamily="34"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2"/>
          <p:cNvSpPr>
            <a:spLocks noChangeArrowheads="1"/>
          </p:cNvSpPr>
          <p:nvPr/>
        </p:nvSpPr>
        <p:spPr bwMode="auto">
          <a:xfrm>
            <a:off x="395288" y="228600"/>
            <a:ext cx="8367712" cy="990600"/>
          </a:xfrm>
          <a:prstGeom prst="rect">
            <a:avLst/>
          </a:prstGeom>
          <a:noFill/>
          <a:ln w="9525">
            <a:noFill/>
            <a:round/>
            <a:headEnd/>
            <a:tailEnd/>
          </a:ln>
        </p:spPr>
        <p:txBody>
          <a:bodyPr lIns="90000" tIns="46800" rIns="90000" bIns="46800" anchor="ctr"/>
          <a:lstStyle/>
          <a:p>
            <a: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4400">
              <a:latin typeface="Calibri" pitchFamily="34" charset="0"/>
            </a:endParaRPr>
          </a:p>
        </p:txBody>
      </p:sp>
      <p:graphicFrame>
        <p:nvGraphicFramePr>
          <p:cNvPr id="240644" name="Object 4"/>
          <p:cNvGraphicFramePr>
            <a:graphicFrameLocks noChangeAspect="1"/>
          </p:cNvGraphicFramePr>
          <p:nvPr/>
        </p:nvGraphicFramePr>
        <p:xfrm>
          <a:off x="250825" y="100013"/>
          <a:ext cx="8620125" cy="6757987"/>
        </p:xfrm>
        <a:graphic>
          <a:graphicData uri="http://schemas.openxmlformats.org/presentationml/2006/ole">
            <mc:AlternateContent xmlns:mc="http://schemas.openxmlformats.org/markup-compatibility/2006">
              <mc:Choice xmlns:v="urn:schemas-microsoft-com:vml" Requires="v">
                <p:oleObj spid="_x0000_s240646" r:id="rId4" imgW="5625000" imgH="6468840" progId="Excel.Chart.8">
                  <p:embed/>
                </p:oleObj>
              </mc:Choice>
              <mc:Fallback>
                <p:oleObj r:id="rId4" imgW="5625000" imgH="6468840"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0013"/>
                        <a:ext cx="8620125" cy="67579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Rectangle 2"/>
          <p:cNvSpPr>
            <a:spLocks noChangeArrowheads="1"/>
          </p:cNvSpPr>
          <p:nvPr/>
        </p:nvSpPr>
        <p:spPr bwMode="auto">
          <a:xfrm>
            <a:off x="395288" y="228600"/>
            <a:ext cx="8367712" cy="990600"/>
          </a:xfrm>
          <a:prstGeom prst="rect">
            <a:avLst/>
          </a:prstGeom>
          <a:noFill/>
          <a:ln w="9525">
            <a:noFill/>
            <a:round/>
            <a:headEnd/>
            <a:tailEnd/>
          </a:ln>
        </p:spPr>
        <p:txBody>
          <a:bodyPr lIns="90000" tIns="46800" rIns="90000" bIns="46800" anchor="ctr"/>
          <a:lstStyle/>
          <a:p>
            <a: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4400">
              <a:latin typeface="Calibri" pitchFamily="34" charset="0"/>
            </a:endParaRPr>
          </a:p>
        </p:txBody>
      </p:sp>
      <p:graphicFrame>
        <p:nvGraphicFramePr>
          <p:cNvPr id="242692" name="Object 4"/>
          <p:cNvGraphicFramePr>
            <a:graphicFrameLocks noChangeAspect="1"/>
          </p:cNvGraphicFramePr>
          <p:nvPr/>
        </p:nvGraphicFramePr>
        <p:xfrm>
          <a:off x="323850" y="765175"/>
          <a:ext cx="8510588" cy="4591050"/>
        </p:xfrm>
        <a:graphic>
          <a:graphicData uri="http://schemas.openxmlformats.org/presentationml/2006/ole">
            <mc:AlternateContent xmlns:mc="http://schemas.openxmlformats.org/markup-compatibility/2006">
              <mc:Choice xmlns:v="urn:schemas-microsoft-com:vml" Requires="v">
                <p:oleObj spid="_x0000_s242694" name="Grafico" r:id="rId4" imgW="4686174" imgH="5438892" progId="Excel.Chart.8">
                  <p:embed followColorScheme="full"/>
                </p:oleObj>
              </mc:Choice>
              <mc:Fallback>
                <p:oleObj name="Grafico" r:id="rId4" imgW="4686174" imgH="5438892" progId="Excel.Chart.8">
                  <p:embed followColorScheme="full"/>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765175"/>
                        <a:ext cx="8510588" cy="45910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CasellaDiTesto 1"/>
          <p:cNvSpPr txBox="1">
            <a:spLocks noChangeArrowheads="1"/>
          </p:cNvSpPr>
          <p:nvPr/>
        </p:nvSpPr>
        <p:spPr bwMode="auto">
          <a:xfrm>
            <a:off x="2484438" y="3141663"/>
            <a:ext cx="4535487"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DOPING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46786" name="Rettangolo 4"/>
          <p:cNvSpPr>
            <a:spLocks noChangeArrowheads="1"/>
          </p:cNvSpPr>
          <p:nvPr/>
        </p:nvSpPr>
        <p:spPr bwMode="auto">
          <a:xfrm>
            <a:off x="1258888" y="1052513"/>
            <a:ext cx="7200900" cy="3970337"/>
          </a:xfrm>
          <a:prstGeom prst="rect">
            <a:avLst/>
          </a:prstGeom>
          <a:noFill/>
          <a:ln w="9525">
            <a:noFill/>
            <a:miter lim="800000"/>
            <a:headEnd/>
            <a:tailEnd/>
          </a:ln>
        </p:spPr>
        <p:txBody>
          <a:bodyPr>
            <a:spAutoFit/>
          </a:bodyPr>
          <a:lstStyle/>
          <a:p>
            <a:pPr algn="just"/>
            <a:r>
              <a:rPr lang="it-IT">
                <a:latin typeface="Calibri" pitchFamily="34" charset="0"/>
              </a:rPr>
              <a:t>Con il decreto 26.07.11, pubblicato sul supplemento ordinario n. 202 alla GU n. 208 del 07.09.11, il Ministero della Salute </a:t>
            </a:r>
            <a:r>
              <a:rPr lang="it-IT" b="1">
                <a:solidFill>
                  <a:srgbClr val="FF0000"/>
                </a:solidFill>
                <a:latin typeface="Calibri" pitchFamily="34" charset="0"/>
              </a:rPr>
              <a:t>approva la lista delle sostanze e pratiche mediche il cui impiego è considerato doping a norma dell'art. 1 della L. 14.12.00, n. 376</a:t>
            </a:r>
            <a:r>
              <a:rPr lang="it-IT">
                <a:latin typeface="Calibri" pitchFamily="34" charset="0"/>
              </a:rPr>
              <a:t>, in adesione alla lista adottata con l'appendice I della Convenzione internazionale contro il doping nello sport adottata a Parigi nella XXXIII Conferenza generale UNESCO, ratificata con la L. 26.11.07, n. 230 e con l'emendamento all'appendice della Convenzione contro il doping nello sport ratificata con la L. 29.11.95, n. 522, in vigore dal 01.01.11.</a:t>
            </a:r>
          </a:p>
          <a:p>
            <a:pPr algn="just"/>
            <a:r>
              <a:rPr lang="it-IT">
                <a:latin typeface="Calibri" pitchFamily="34" charset="0"/>
              </a:rPr>
              <a:t> Il provvedimento, in vigore dallo stesso giorno di pubblicazione in GU, sostituisce il decreto 19.04.10 “Revisione della lista dei farmaci, delle sostanze biologicamente o farmacologicamente attive e delle pratiche mediche, il cui impiego è considerato doping, ai sensi della L. 14.12.00, n. 376” (supplemento ordinario alla GU n. 126 del 01.06.10).</a:t>
            </a:r>
          </a:p>
        </p:txBody>
      </p:sp>
      <p:sp>
        <p:nvSpPr>
          <p:cNvPr id="6" name="CasellaDiTesto 5"/>
          <p:cNvSpPr txBox="1"/>
          <p:nvPr/>
        </p:nvSpPr>
        <p:spPr>
          <a:xfrm>
            <a:off x="3132138" y="5805488"/>
            <a:ext cx="5256212" cy="461962"/>
          </a:xfrm>
          <a:prstGeom prst="rect">
            <a:avLst/>
          </a:prstGeom>
          <a:noFill/>
        </p:spPr>
        <p:txBody>
          <a:bodyPr>
            <a:spAutoFit/>
          </a:bodyPr>
          <a:lstStyle/>
          <a:p>
            <a:pPr algn="r" fontAlgn="auto">
              <a:spcBef>
                <a:spcPts val="0"/>
              </a:spcBef>
              <a:spcAft>
                <a:spcPts val="0"/>
              </a:spcAft>
              <a:defRPr/>
            </a:pPr>
            <a:r>
              <a:rPr lang="it-IT" sz="2400" b="1" dirty="0">
                <a:solidFill>
                  <a:schemeClr val="accent3">
                    <a:lumMod val="50000"/>
                  </a:schemeClr>
                </a:solidFill>
                <a:latin typeface="+mn-lt"/>
                <a:cs typeface="+mn-cs"/>
              </a:rPr>
              <a:t>ATTENZIONE NORMA RETROATTIVA!!!!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CasellaDiTesto 1"/>
          <p:cNvSpPr txBox="1">
            <a:spLocks noChangeArrowheads="1"/>
          </p:cNvSpPr>
          <p:nvPr/>
        </p:nvSpPr>
        <p:spPr bwMode="auto">
          <a:xfrm>
            <a:off x="1258888" y="2636838"/>
            <a:ext cx="6480175" cy="1190625"/>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CONTRAFFAZIONE MEDICINALI</a:t>
            </a:r>
          </a:p>
          <a:p>
            <a:pPr algn="ctr"/>
            <a:r>
              <a:rPr lang="it-IT" sz="3600" b="1">
                <a:solidFill>
                  <a:srgbClr val="99CC00"/>
                </a:solidFill>
                <a:latin typeface="Calibri" pitchFamily="34" charset="0"/>
              </a:rPr>
              <a:t>FARMACIE ON LINE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ttangolo 1"/>
          <p:cNvSpPr>
            <a:spLocks noChangeArrowheads="1"/>
          </p:cNvSpPr>
          <p:nvPr/>
        </p:nvSpPr>
        <p:spPr bwMode="auto">
          <a:xfrm>
            <a:off x="1619250" y="115888"/>
            <a:ext cx="6553200" cy="831850"/>
          </a:xfrm>
          <a:prstGeom prst="rect">
            <a:avLst/>
          </a:prstGeom>
          <a:noFill/>
          <a:ln w="9525">
            <a:noFill/>
            <a:miter lim="800000"/>
            <a:headEnd/>
            <a:tailEnd/>
          </a:ln>
        </p:spPr>
        <p:txBody>
          <a:bodyPr>
            <a:spAutoFit/>
          </a:bodyPr>
          <a:lstStyle/>
          <a:p>
            <a:pPr algn="ctr"/>
            <a:r>
              <a:rPr lang="it-IT" sz="2400" b="1">
                <a:solidFill>
                  <a:srgbClr val="FF0000"/>
                </a:solidFill>
                <a:latin typeface="Calibri" pitchFamily="34" charset="0"/>
              </a:rPr>
              <a:t>SISTEMA DI ANTICONTRAFFAZIONE UE e FARMACIE </a:t>
            </a:r>
            <a:r>
              <a:rPr lang="it-IT" sz="2400" b="1" i="1">
                <a:solidFill>
                  <a:srgbClr val="FF0000"/>
                </a:solidFill>
                <a:latin typeface="Calibri" pitchFamily="34" charset="0"/>
              </a:rPr>
              <a:t>ON-LINE</a:t>
            </a:r>
          </a:p>
        </p:txBody>
      </p:sp>
      <p:sp>
        <p:nvSpPr>
          <p:cNvPr id="250882" name="Rettangolo 2"/>
          <p:cNvSpPr>
            <a:spLocks noChangeArrowheads="1"/>
          </p:cNvSpPr>
          <p:nvPr/>
        </p:nvSpPr>
        <p:spPr bwMode="auto">
          <a:xfrm>
            <a:off x="250825" y="1125538"/>
            <a:ext cx="8569325" cy="1814512"/>
          </a:xfrm>
          <a:prstGeom prst="rect">
            <a:avLst/>
          </a:prstGeom>
          <a:noFill/>
          <a:ln w="9525">
            <a:noFill/>
            <a:miter lim="800000"/>
            <a:headEnd/>
            <a:tailEnd/>
          </a:ln>
        </p:spPr>
        <p:txBody>
          <a:bodyPr>
            <a:spAutoFit/>
          </a:bodyPr>
          <a:lstStyle/>
          <a:p>
            <a:pPr algn="just"/>
            <a:r>
              <a:rPr lang="it-IT" sz="1600">
                <a:latin typeface="Calibri" pitchFamily="34" charset="0"/>
              </a:rPr>
              <a:t>Lo scorso 1° Luglio è stata pubblicata in Gazzetta Ufficiale UE la Direttiva 2011/62 che ha inserito </a:t>
            </a:r>
            <a:r>
              <a:rPr lang="it-IT" sz="1600" i="1">
                <a:latin typeface="Calibri" pitchFamily="34" charset="0"/>
              </a:rPr>
              <a:t>ex novo</a:t>
            </a:r>
            <a:r>
              <a:rPr lang="it-IT" sz="1600">
                <a:latin typeface="Calibri" pitchFamily="34" charset="0"/>
              </a:rPr>
              <a:t> tutta la parte relativa alla c.d. </a:t>
            </a:r>
            <a:r>
              <a:rPr lang="it-IT" sz="1600" b="1">
                <a:solidFill>
                  <a:srgbClr val="FF0000"/>
                </a:solidFill>
                <a:latin typeface="Calibri" pitchFamily="34" charset="0"/>
              </a:rPr>
              <a:t>autenticazione delle farmacie </a:t>
            </a:r>
            <a:r>
              <a:rPr lang="it-IT" sz="1600" b="1" i="1">
                <a:solidFill>
                  <a:srgbClr val="FF0000"/>
                </a:solidFill>
                <a:latin typeface="Calibri" pitchFamily="34" charset="0"/>
              </a:rPr>
              <a:t>on-line</a:t>
            </a:r>
            <a:r>
              <a:rPr lang="it-IT" sz="1600">
                <a:latin typeface="Calibri" pitchFamily="34" charset="0"/>
              </a:rPr>
              <a:t>. </a:t>
            </a:r>
          </a:p>
          <a:p>
            <a:pPr algn="just"/>
            <a:endParaRPr lang="it-IT" sz="1600">
              <a:latin typeface="Calibri" pitchFamily="34" charset="0"/>
            </a:endParaRPr>
          </a:p>
          <a:p>
            <a:pPr algn="just"/>
            <a:r>
              <a:rPr lang="it-IT" sz="1600">
                <a:latin typeface="Calibri" pitchFamily="34" charset="0"/>
              </a:rPr>
              <a:t>La direttiva 2011/62 è, per le sue caratteristiche, una normativa storica per le farmacie italiane e europee, in quanto </a:t>
            </a:r>
            <a:r>
              <a:rPr lang="it-IT" sz="1600" b="1">
                <a:solidFill>
                  <a:srgbClr val="FF0000"/>
                </a:solidFill>
                <a:latin typeface="Calibri" pitchFamily="34" charset="0"/>
              </a:rPr>
              <a:t>per la prima volta norme europee stabiliscono obblighi diretti per la farmacia </a:t>
            </a:r>
            <a:r>
              <a:rPr lang="it-IT" sz="1600">
                <a:latin typeface="Calibri" pitchFamily="34" charset="0"/>
              </a:rPr>
              <a:t>e ciò chiarisce in maniera lampante che tipo di ampiezza abbia raggiunto, ormai, la competenza comunitaria anche in ambito sanitario. </a:t>
            </a:r>
          </a:p>
        </p:txBody>
      </p:sp>
      <p:pic>
        <p:nvPicPr>
          <p:cNvPr id="250883" name="Picture 2"/>
          <p:cNvPicPr>
            <a:picLocks noChangeAspect="1" noChangeArrowheads="1"/>
          </p:cNvPicPr>
          <p:nvPr/>
        </p:nvPicPr>
        <p:blipFill>
          <a:blip r:embed="rId3"/>
          <a:srcRect/>
          <a:stretch>
            <a:fillRect/>
          </a:stretch>
        </p:blipFill>
        <p:spPr bwMode="auto">
          <a:xfrm>
            <a:off x="684213" y="3068638"/>
            <a:ext cx="7934325" cy="1728787"/>
          </a:xfrm>
          <a:prstGeom prst="rect">
            <a:avLst/>
          </a:prstGeom>
          <a:noFill/>
          <a:ln w="9525">
            <a:solidFill>
              <a:srgbClr val="00B050"/>
            </a:solidFill>
            <a:miter lim="800000"/>
            <a:headEnd/>
            <a:tailEnd/>
          </a:ln>
        </p:spPr>
      </p:pic>
      <p:sp>
        <p:nvSpPr>
          <p:cNvPr id="250884" name="Rettangolo 4"/>
          <p:cNvSpPr>
            <a:spLocks noChangeArrowheads="1"/>
          </p:cNvSpPr>
          <p:nvPr/>
        </p:nvSpPr>
        <p:spPr bwMode="auto">
          <a:xfrm>
            <a:off x="71438" y="5084763"/>
            <a:ext cx="8964612" cy="1570037"/>
          </a:xfrm>
          <a:prstGeom prst="rect">
            <a:avLst/>
          </a:prstGeom>
          <a:noFill/>
          <a:ln w="9525">
            <a:noFill/>
            <a:miter lim="800000"/>
            <a:headEnd/>
            <a:tailEnd/>
          </a:ln>
        </p:spPr>
        <p:txBody>
          <a:bodyPr>
            <a:spAutoFit/>
          </a:bodyPr>
          <a:lstStyle/>
          <a:p>
            <a:pPr algn="ctr"/>
            <a:r>
              <a:rPr lang="it-IT" sz="1600" b="1">
                <a:latin typeface="Calibri" pitchFamily="34" charset="0"/>
              </a:rPr>
              <a:t>CAMPO DI APPLICAZIONE</a:t>
            </a:r>
          </a:p>
          <a:p>
            <a:pPr algn="just">
              <a:buFont typeface="Arial" charset="0"/>
              <a:buChar char="•"/>
            </a:pPr>
            <a:r>
              <a:rPr lang="it-IT" sz="1600">
                <a:latin typeface="Calibri" pitchFamily="34" charset="0"/>
              </a:rPr>
              <a:t> Il sistema di anticontraffazione europeo si applicherà ai </a:t>
            </a:r>
            <a:r>
              <a:rPr lang="it-IT" sz="1600" b="1">
                <a:solidFill>
                  <a:srgbClr val="FF0000"/>
                </a:solidFill>
                <a:latin typeface="Calibri" pitchFamily="34" charset="0"/>
              </a:rPr>
              <a:t>medicinali con obbligo di ricetta</a:t>
            </a:r>
            <a:r>
              <a:rPr lang="it-IT" sz="1600">
                <a:latin typeface="Calibri" pitchFamily="34" charset="0"/>
              </a:rPr>
              <a:t>, con </a:t>
            </a:r>
            <a:r>
              <a:rPr lang="it-IT" sz="1600" u="sng">
                <a:latin typeface="Calibri" pitchFamily="34" charset="0"/>
              </a:rPr>
              <a:t>esclusione di quelli che non presentano un profilo di rischio elevato (lista negativa)</a:t>
            </a:r>
            <a:r>
              <a:rPr lang="it-IT" sz="1600">
                <a:latin typeface="Calibri" pitchFamily="34" charset="0"/>
              </a:rPr>
              <a:t>.  </a:t>
            </a:r>
          </a:p>
          <a:p>
            <a:pPr algn="just">
              <a:buFont typeface="Arial" charset="0"/>
              <a:buChar char="•"/>
            </a:pPr>
            <a:r>
              <a:rPr lang="it-IT" sz="1600">
                <a:latin typeface="Calibri" pitchFamily="34" charset="0"/>
              </a:rPr>
              <a:t> I medicinali senza obbligo di ricetta non saranno invece muniti del sistema anticontraffazione, </a:t>
            </a:r>
            <a:r>
              <a:rPr lang="it-IT" sz="1600" u="sng">
                <a:latin typeface="Calibri" pitchFamily="34" charset="0"/>
              </a:rPr>
              <a:t>a meno che, in via eccezionale, una specifica valutazione dimostri la sussistenza di un potenziale rischio falsificazione (lista positiva)</a:t>
            </a:r>
            <a:r>
              <a:rPr lang="it-IT" sz="1600">
                <a:latin typeface="Calibri" pitchFamily="34" charset="0"/>
              </a:rPr>
              <a:t>. </a:t>
            </a:r>
            <a:r>
              <a:rPr lang="it-IT" sz="1600" u="sng">
                <a:latin typeface="Calibri" pitchFamily="34" charset="0"/>
              </a:rPr>
              <a:t>rimborsati</a:t>
            </a:r>
            <a:r>
              <a:rPr lang="it-IT" sz="1600">
                <a:latin typeface="Calibri"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ttangolo 1"/>
          <p:cNvSpPr>
            <a:spLocks noChangeArrowheads="1"/>
          </p:cNvSpPr>
          <p:nvPr/>
        </p:nvSpPr>
        <p:spPr bwMode="auto">
          <a:xfrm>
            <a:off x="71438" y="114300"/>
            <a:ext cx="8964612" cy="6554788"/>
          </a:xfrm>
          <a:prstGeom prst="rect">
            <a:avLst/>
          </a:prstGeom>
          <a:noFill/>
          <a:ln w="9525">
            <a:noFill/>
            <a:miter lim="800000"/>
            <a:headEnd/>
            <a:tailEnd/>
          </a:ln>
        </p:spPr>
        <p:txBody>
          <a:bodyPr>
            <a:spAutoFit/>
          </a:bodyPr>
          <a:lstStyle/>
          <a:p>
            <a:pPr algn="ctr"/>
            <a:r>
              <a:rPr lang="it-IT" sz="1500" b="1">
                <a:latin typeface="Calibri" pitchFamily="34" charset="0"/>
              </a:rPr>
              <a:t>SOGGETTI TITOLATI AL CONTROLLO</a:t>
            </a:r>
            <a:endParaRPr lang="it-IT" sz="1500">
              <a:latin typeface="Calibri" pitchFamily="34" charset="0"/>
            </a:endParaRPr>
          </a:p>
          <a:p>
            <a:pPr algn="just"/>
            <a:r>
              <a:rPr lang="it-IT" sz="1500">
                <a:latin typeface="Calibri" pitchFamily="34" charset="0"/>
              </a:rPr>
              <a:t>Saranno i </a:t>
            </a:r>
            <a:r>
              <a:rPr lang="it-IT" sz="1500" b="1">
                <a:solidFill>
                  <a:srgbClr val="FF0000"/>
                </a:solidFill>
                <a:latin typeface="Calibri" pitchFamily="34" charset="0"/>
              </a:rPr>
              <a:t>distributori all’ingrosso </a:t>
            </a:r>
            <a:r>
              <a:rPr lang="it-IT" sz="1500">
                <a:latin typeface="Calibri" pitchFamily="34" charset="0"/>
              </a:rPr>
              <a:t>e i </a:t>
            </a:r>
            <a:r>
              <a:rPr lang="it-IT" sz="1500" b="1">
                <a:solidFill>
                  <a:srgbClr val="FF0000"/>
                </a:solidFill>
                <a:latin typeface="Calibri" pitchFamily="34" charset="0"/>
              </a:rPr>
              <a:t>farmacisti</a:t>
            </a:r>
            <a:r>
              <a:rPr lang="it-IT" sz="1500">
                <a:latin typeface="Calibri" pitchFamily="34" charset="0"/>
              </a:rPr>
              <a:t> </a:t>
            </a:r>
            <a:r>
              <a:rPr lang="it-IT" sz="1500" b="1">
                <a:solidFill>
                  <a:srgbClr val="FF0000"/>
                </a:solidFill>
                <a:latin typeface="Calibri" pitchFamily="34" charset="0"/>
              </a:rPr>
              <a:t>in farmacia </a:t>
            </a:r>
            <a:r>
              <a:rPr lang="it-IT" sz="1500">
                <a:latin typeface="Calibri" pitchFamily="34" charset="0"/>
              </a:rPr>
              <a:t>i soggetti legittimati a controllare che il medicinale non sia stato contraffatto</a:t>
            </a:r>
          </a:p>
          <a:p>
            <a:pPr algn="just"/>
            <a:endParaRPr lang="it-IT" sz="1500">
              <a:latin typeface="Calibri" pitchFamily="34" charset="0"/>
            </a:endParaRPr>
          </a:p>
          <a:p>
            <a:pPr algn="ctr"/>
            <a:r>
              <a:rPr lang="it-IT" sz="1500" b="1">
                <a:latin typeface="Calibri" pitchFamily="34" charset="0"/>
              </a:rPr>
              <a:t>CARATTERISTICHE DEL SISTEMA ANTICONTRAFFAZIONE</a:t>
            </a:r>
          </a:p>
          <a:p>
            <a:pPr algn="just"/>
            <a:r>
              <a:rPr lang="it-IT" sz="1500" b="1">
                <a:latin typeface="Calibri" pitchFamily="34" charset="0"/>
              </a:rPr>
              <a:t> </a:t>
            </a:r>
            <a:r>
              <a:rPr lang="it-IT" sz="1500">
                <a:latin typeface="Calibri" pitchFamily="34" charset="0"/>
              </a:rPr>
              <a:t>È prevista una doppia forma di controllo: </a:t>
            </a:r>
          </a:p>
          <a:p>
            <a:pPr algn="just">
              <a:buFont typeface="Arial" charset="0"/>
              <a:buChar char="•"/>
            </a:pPr>
            <a:r>
              <a:rPr lang="it-IT" sz="1500">
                <a:latin typeface="Calibri" pitchFamily="34" charset="0"/>
              </a:rPr>
              <a:t>un dispositivo che consenta di verificare </a:t>
            </a:r>
            <a:r>
              <a:rPr lang="it-IT" sz="1500" b="1">
                <a:solidFill>
                  <a:srgbClr val="FF0000"/>
                </a:solidFill>
                <a:latin typeface="Calibri" pitchFamily="34" charset="0"/>
              </a:rPr>
              <a:t>se l’imballaggio esterno è stato manomesso </a:t>
            </a:r>
            <a:r>
              <a:rPr lang="it-IT" sz="1500">
                <a:latin typeface="Calibri" pitchFamily="34" charset="0"/>
              </a:rPr>
              <a:t>(ad esempio un sigillo speciale ), </a:t>
            </a:r>
          </a:p>
          <a:p>
            <a:pPr algn="just">
              <a:buFont typeface="Arial" charset="0"/>
              <a:buChar char="•"/>
            </a:pPr>
            <a:r>
              <a:rPr lang="it-IT" sz="1500">
                <a:latin typeface="Calibri" pitchFamily="34" charset="0"/>
              </a:rPr>
              <a:t>un sistema che </a:t>
            </a:r>
            <a:r>
              <a:rPr lang="it-IT" sz="1500" b="1">
                <a:solidFill>
                  <a:srgbClr val="FF0000"/>
                </a:solidFill>
                <a:latin typeface="Calibri" pitchFamily="34" charset="0"/>
              </a:rPr>
              <a:t>identifichi la singola confezione </a:t>
            </a:r>
            <a:r>
              <a:rPr lang="it-IT" sz="1500">
                <a:latin typeface="Calibri" pitchFamily="34" charset="0"/>
              </a:rPr>
              <a:t>(ad esempio attraverso l’apposizione di un numero seriale). </a:t>
            </a:r>
          </a:p>
          <a:p>
            <a:pPr algn="just"/>
            <a:endParaRPr lang="it-IT" sz="1500">
              <a:latin typeface="Calibri" pitchFamily="34" charset="0"/>
            </a:endParaRPr>
          </a:p>
          <a:p>
            <a:pPr algn="just"/>
            <a:r>
              <a:rPr lang="it-IT" sz="1500">
                <a:latin typeface="Calibri" pitchFamily="34" charset="0"/>
              </a:rPr>
              <a:t>Nulla viene detto di più sulle caratteristiche tecniche del sistema, ma dalle discussioni già iniziate a fine Giugno a Bruxelles in sede di Organismo tecnico, sappiamo che tale identificazione non riguarderà solo il numero seriale della singola confezione, ma che </a:t>
            </a:r>
            <a:r>
              <a:rPr lang="it-IT" sz="1500" u="sng">
                <a:latin typeface="Calibri" pitchFamily="34" charset="0"/>
              </a:rPr>
              <a:t>attraverso la lettura ottica di un codice sarà possibile ottenere ulteriori informazioni, quali ad esempio il lotto e la data di scadenza</a:t>
            </a:r>
            <a:r>
              <a:rPr lang="it-IT" sz="1500">
                <a:latin typeface="Calibri" pitchFamily="34" charset="0"/>
              </a:rPr>
              <a:t>.  D’altronde l’art. 54 bis 5 prevede la </a:t>
            </a:r>
            <a:r>
              <a:rPr lang="it-IT" sz="1500" b="1">
                <a:latin typeface="Calibri" pitchFamily="34" charset="0"/>
              </a:rPr>
              <a:t>possibilità che gli Stati membri utilizzino le informazioni contenute nel sistema di anticontraffazione europea per ulteriori fini quali il rimborso, la farmacoviogilanza e la farmacoepidemiologia</a:t>
            </a:r>
            <a:r>
              <a:rPr lang="it-IT" sz="1500">
                <a:latin typeface="Calibri" pitchFamily="34" charset="0"/>
              </a:rPr>
              <a:t>.  Se uno Stato decidesse di avvalersi di tale prerogativa, allora la direttiva gli permette di allargare il sistema anticontraffazione </a:t>
            </a:r>
            <a:r>
              <a:rPr lang="it-IT" sz="1500" u="sng">
                <a:latin typeface="Calibri" pitchFamily="34" charset="0"/>
              </a:rPr>
              <a:t>a tutti i medicinali etici o a tutti i medicinali rimborsati</a:t>
            </a:r>
            <a:r>
              <a:rPr lang="it-IT" sz="1500">
                <a:latin typeface="Calibri" pitchFamily="34" charset="0"/>
              </a:rPr>
              <a:t>. </a:t>
            </a:r>
          </a:p>
          <a:p>
            <a:pPr algn="just"/>
            <a:endParaRPr lang="it-IT" sz="1500">
              <a:latin typeface="Calibri" pitchFamily="34" charset="0"/>
            </a:endParaRPr>
          </a:p>
          <a:p>
            <a:pPr algn="ctr"/>
            <a:r>
              <a:rPr lang="it-IT" sz="1500" b="1">
                <a:latin typeface="Calibri" pitchFamily="34" charset="0"/>
              </a:rPr>
              <a:t>DATABASE</a:t>
            </a:r>
            <a:endParaRPr lang="it-IT" sz="1500">
              <a:latin typeface="Calibri" pitchFamily="34" charset="0"/>
            </a:endParaRPr>
          </a:p>
          <a:p>
            <a:pPr algn="just"/>
            <a:r>
              <a:rPr lang="it-IT" sz="1500">
                <a:latin typeface="Calibri" pitchFamily="34" charset="0"/>
              </a:rPr>
              <a:t>La decisione sulle caratteristiche che dovrà avere la </a:t>
            </a:r>
            <a:r>
              <a:rPr lang="it-IT" sz="1500" b="1">
                <a:solidFill>
                  <a:srgbClr val="FF0000"/>
                </a:solidFill>
                <a:latin typeface="Calibri" pitchFamily="34" charset="0"/>
              </a:rPr>
              <a:t>banca dati</a:t>
            </a:r>
            <a:r>
              <a:rPr lang="it-IT" sz="1500">
                <a:latin typeface="Calibri" pitchFamily="34" charset="0"/>
              </a:rPr>
              <a:t> (o le banche dati) chiamata a </a:t>
            </a:r>
            <a:r>
              <a:rPr lang="it-IT" sz="1500" b="1">
                <a:solidFill>
                  <a:srgbClr val="FF0000"/>
                </a:solidFill>
                <a:latin typeface="Calibri" pitchFamily="34" charset="0"/>
              </a:rPr>
              <a:t>ospitare i singoli numeri seriali atti a garantire l’autenticità del singolo medicinale </a:t>
            </a:r>
            <a:r>
              <a:rPr lang="it-IT" sz="1500">
                <a:latin typeface="Calibri" pitchFamily="34" charset="0"/>
              </a:rPr>
              <a:t>è stata delegata all’Organismo tecnico, </a:t>
            </a:r>
            <a:r>
              <a:rPr lang="it-IT" sz="1500" u="sng">
                <a:latin typeface="Calibri" pitchFamily="34" charset="0"/>
              </a:rPr>
              <a:t>i costi relativi al database (o ai databases) sono a carico dell’industria</a:t>
            </a:r>
            <a:endParaRPr lang="it-IT" sz="1500">
              <a:latin typeface="Calibri" pitchFamily="34" charset="0"/>
            </a:endParaRPr>
          </a:p>
          <a:p>
            <a:pPr algn="just"/>
            <a:endParaRPr lang="it-IT" sz="1500">
              <a:latin typeface="Calibri" pitchFamily="34" charset="0"/>
            </a:endParaRPr>
          </a:p>
          <a:p>
            <a:pPr algn="ctr"/>
            <a:r>
              <a:rPr lang="it-IT" sz="1500" b="1">
                <a:latin typeface="Calibri" pitchFamily="34" charset="0"/>
              </a:rPr>
              <a:t>CRONOPROGRAMMA</a:t>
            </a:r>
            <a:endParaRPr lang="it-IT" sz="1500">
              <a:latin typeface="Calibri" pitchFamily="34" charset="0"/>
            </a:endParaRPr>
          </a:p>
          <a:p>
            <a:pPr algn="just"/>
            <a:r>
              <a:rPr lang="it-IT" sz="1500">
                <a:latin typeface="Calibri" pitchFamily="34" charset="0"/>
              </a:rPr>
              <a:t>Il nostro Paese, assieme a Grecia e Belgio, ha chiesto un periodo di transizione di ulteriori 6 anni, ciò che dovrebbe far </a:t>
            </a:r>
            <a:r>
              <a:rPr lang="it-IT" sz="1500" b="1">
                <a:solidFill>
                  <a:srgbClr val="FF0000"/>
                </a:solidFill>
                <a:latin typeface="Calibri" pitchFamily="34" charset="0"/>
              </a:rPr>
              <a:t>slittare l’implementazione italiana sino al 2021</a:t>
            </a:r>
            <a:r>
              <a:rPr lang="it-IT" sz="1500">
                <a:latin typeface="Calibri" pitchFamily="34" charset="0"/>
              </a:rPr>
              <a:t>. </a:t>
            </a:r>
          </a:p>
          <a:p>
            <a:pPr algn="just"/>
            <a:endParaRPr lang="it-IT" sz="150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ttangolo 1"/>
          <p:cNvSpPr>
            <a:spLocks noChangeArrowheads="1"/>
          </p:cNvSpPr>
          <p:nvPr/>
        </p:nvSpPr>
        <p:spPr bwMode="auto">
          <a:xfrm>
            <a:off x="107950" y="44450"/>
            <a:ext cx="8891588" cy="6324600"/>
          </a:xfrm>
          <a:prstGeom prst="rect">
            <a:avLst/>
          </a:prstGeom>
          <a:noFill/>
          <a:ln w="9525">
            <a:noFill/>
            <a:miter lim="800000"/>
            <a:headEnd/>
            <a:tailEnd/>
          </a:ln>
        </p:spPr>
        <p:txBody>
          <a:bodyPr>
            <a:spAutoFit/>
          </a:bodyPr>
          <a:lstStyle/>
          <a:p>
            <a:pPr algn="ctr"/>
            <a:r>
              <a:rPr lang="it-IT" sz="1500" b="1">
                <a:latin typeface="Calibri" pitchFamily="34" charset="0"/>
              </a:rPr>
              <a:t>DISPOSIZIONI RELATIVE ALLA VENDITA A DISTANZA DA PARTE DELLE FARMACIE</a:t>
            </a:r>
            <a:r>
              <a:rPr lang="it-IT" sz="1500">
                <a:latin typeface="Calibri" pitchFamily="34" charset="0"/>
              </a:rPr>
              <a:t>,</a:t>
            </a:r>
          </a:p>
          <a:p>
            <a:pPr algn="just"/>
            <a:r>
              <a:rPr lang="it-IT" sz="1500">
                <a:latin typeface="Calibri" pitchFamily="34" charset="0"/>
              </a:rPr>
              <a:t>Nel momento in cui la direttiva sarà recepita le farmacie italiane avranno la possibilità di </a:t>
            </a:r>
            <a:r>
              <a:rPr lang="it-IT" sz="1500" b="1">
                <a:solidFill>
                  <a:srgbClr val="FF0000"/>
                </a:solidFill>
                <a:latin typeface="Calibri" pitchFamily="34" charset="0"/>
              </a:rPr>
              <a:t>vendere medicinali senza ricetta attraverso propri siti web</a:t>
            </a:r>
            <a:r>
              <a:rPr lang="it-IT" sz="1500">
                <a:latin typeface="Calibri" pitchFamily="34" charset="0"/>
              </a:rPr>
              <a:t>. </a:t>
            </a:r>
          </a:p>
          <a:p>
            <a:pPr algn="just"/>
            <a:endParaRPr lang="it-IT" sz="1500">
              <a:latin typeface="Calibri" pitchFamily="34" charset="0"/>
            </a:endParaRPr>
          </a:p>
          <a:p>
            <a:pPr algn="ctr"/>
            <a:r>
              <a:rPr lang="it-IT" sz="1500" b="1">
                <a:latin typeface="Calibri" pitchFamily="34" charset="0"/>
              </a:rPr>
              <a:t>AUTORIZZAZIONE ALLA VENDITA ON-LINE.  </a:t>
            </a:r>
          </a:p>
          <a:p>
            <a:pPr algn="just"/>
            <a:r>
              <a:rPr lang="it-IT" sz="1500">
                <a:latin typeface="Calibri" pitchFamily="34" charset="0"/>
              </a:rPr>
              <a:t>La farmacia che decida di mettere in vendita on-line farmaci senza ricetta dovrà </a:t>
            </a:r>
            <a:r>
              <a:rPr lang="it-IT" sz="1500" u="sng">
                <a:latin typeface="Calibri" pitchFamily="34" charset="0"/>
              </a:rPr>
              <a:t>comunicare all’Autorità sanitaria le seguenti informazioni</a:t>
            </a:r>
            <a:r>
              <a:rPr lang="it-IT" sz="1500">
                <a:latin typeface="Calibri" pitchFamily="34" charset="0"/>
              </a:rPr>
              <a:t>: </a:t>
            </a:r>
          </a:p>
          <a:p>
            <a:pPr algn="just">
              <a:buFont typeface="Arial" charset="0"/>
              <a:buChar char="•"/>
            </a:pPr>
            <a:r>
              <a:rPr lang="it-IT" sz="1500">
                <a:latin typeface="Calibri" pitchFamily="34" charset="0"/>
              </a:rPr>
              <a:t>nome (o denominazione sociale) ed indirizzo del luogo da dove tali farmaci verranno spediti;</a:t>
            </a:r>
          </a:p>
          <a:p>
            <a:pPr algn="just">
              <a:buFont typeface="Arial" charset="0"/>
              <a:buChar char="•"/>
            </a:pPr>
            <a:r>
              <a:rPr lang="it-IT" sz="1500">
                <a:latin typeface="Calibri" pitchFamily="34" charset="0"/>
              </a:rPr>
              <a:t>data d’inizio dell’attività di vendita a distanza;</a:t>
            </a:r>
          </a:p>
          <a:p>
            <a:pPr algn="just">
              <a:buFont typeface="Arial" charset="0"/>
              <a:buChar char="•"/>
            </a:pPr>
            <a:r>
              <a:rPr lang="it-IT" sz="1500">
                <a:latin typeface="Calibri" pitchFamily="34" charset="0"/>
              </a:rPr>
              <a:t>indirizzo del sito web utilizzato e tutte le informazioni pertinenti ad identificare tale sito. </a:t>
            </a:r>
          </a:p>
          <a:p>
            <a:pPr algn="just">
              <a:buFont typeface="Arial" charset="0"/>
              <a:buChar char="•"/>
            </a:pPr>
            <a:endParaRPr lang="it-IT" sz="1500">
              <a:latin typeface="Calibri" pitchFamily="34" charset="0"/>
            </a:endParaRPr>
          </a:p>
          <a:p>
            <a:pPr algn="ctr"/>
            <a:r>
              <a:rPr lang="it-IT" sz="1500" b="1">
                <a:latin typeface="Calibri" pitchFamily="34" charset="0"/>
              </a:rPr>
              <a:t>SITO WEB DELLA FARMACIA E SITO ISTITUZIONALE PUBBLICO.</a:t>
            </a:r>
            <a:r>
              <a:rPr lang="it-IT" sz="1500">
                <a:latin typeface="Calibri" pitchFamily="34" charset="0"/>
              </a:rPr>
              <a:t>  </a:t>
            </a:r>
          </a:p>
          <a:p>
            <a:pPr algn="just"/>
            <a:r>
              <a:rPr lang="it-IT" sz="1500">
                <a:latin typeface="Calibri" pitchFamily="34" charset="0"/>
              </a:rPr>
              <a:t>Il </a:t>
            </a:r>
            <a:r>
              <a:rPr lang="it-IT" sz="1500" u="sng">
                <a:latin typeface="Calibri" pitchFamily="34" charset="0"/>
              </a:rPr>
              <a:t>sito web della farmacia</a:t>
            </a:r>
            <a:r>
              <a:rPr lang="it-IT" sz="1500">
                <a:latin typeface="Calibri" pitchFamily="34" charset="0"/>
              </a:rPr>
              <a:t> dovrà obbligatoriamente contenere: </a:t>
            </a:r>
          </a:p>
          <a:p>
            <a:pPr algn="just">
              <a:buFont typeface="Arial" charset="0"/>
              <a:buChar char="•"/>
            </a:pPr>
            <a:r>
              <a:rPr lang="it-IT" sz="1500">
                <a:latin typeface="Calibri" pitchFamily="34" charset="0"/>
              </a:rPr>
              <a:t>i recapiti dell’Autorità sanitaria competente alla quale è stata notificata la decisione di vendere </a:t>
            </a:r>
            <a:r>
              <a:rPr lang="it-IT" sz="1500" i="1">
                <a:latin typeface="Calibri" pitchFamily="34" charset="0"/>
              </a:rPr>
              <a:t>on-line</a:t>
            </a:r>
            <a:r>
              <a:rPr lang="it-IT" sz="1500">
                <a:latin typeface="Calibri" pitchFamily="34" charset="0"/>
              </a:rPr>
              <a:t>;</a:t>
            </a:r>
          </a:p>
          <a:p>
            <a:pPr algn="just">
              <a:buFont typeface="Arial" charset="0"/>
              <a:buChar char="•"/>
            </a:pPr>
            <a:r>
              <a:rPr lang="it-IT" sz="1500">
                <a:latin typeface="Calibri" pitchFamily="34" charset="0"/>
              </a:rPr>
              <a:t> un collegamento ipertestuale al sito web pubblico creato </a:t>
            </a:r>
            <a:r>
              <a:rPr lang="it-IT" sz="1500" i="1">
                <a:latin typeface="Calibri" pitchFamily="34" charset="0"/>
              </a:rPr>
              <a:t>ad hoc</a:t>
            </a:r>
            <a:r>
              <a:rPr lang="it-IT" sz="1500">
                <a:latin typeface="Calibri" pitchFamily="34" charset="0"/>
              </a:rPr>
              <a:t> per fornire informazioni generali alla cittadinanza; </a:t>
            </a:r>
          </a:p>
          <a:p>
            <a:pPr algn="just">
              <a:buFont typeface="Arial" charset="0"/>
              <a:buChar char="•"/>
            </a:pPr>
            <a:r>
              <a:rPr lang="it-IT" sz="1500">
                <a:latin typeface="Calibri" pitchFamily="34" charset="0"/>
              </a:rPr>
              <a:t>il logo comune europeo visibile su ciascuna pagina del sito web.  </a:t>
            </a:r>
          </a:p>
          <a:p>
            <a:pPr algn="just"/>
            <a:endParaRPr lang="it-IT" sz="1500">
              <a:latin typeface="Calibri" pitchFamily="34" charset="0"/>
            </a:endParaRPr>
          </a:p>
          <a:p>
            <a:pPr algn="just"/>
            <a:r>
              <a:rPr lang="it-IT" sz="1500">
                <a:latin typeface="Calibri" pitchFamily="34" charset="0"/>
              </a:rPr>
              <a:t>Il </a:t>
            </a:r>
            <a:r>
              <a:rPr lang="it-IT" sz="1500" u="sng">
                <a:latin typeface="Calibri" pitchFamily="34" charset="0"/>
              </a:rPr>
              <a:t>sito web istituzionale pubblico</a:t>
            </a:r>
            <a:r>
              <a:rPr lang="it-IT" sz="1500">
                <a:latin typeface="Calibri" pitchFamily="34" charset="0"/>
              </a:rPr>
              <a:t> dovrà invece contenere le seguenti indicazioni: </a:t>
            </a:r>
          </a:p>
          <a:p>
            <a:pPr algn="just">
              <a:buFont typeface="Arial" charset="0"/>
              <a:buChar char="•"/>
            </a:pPr>
            <a:r>
              <a:rPr lang="it-IT" sz="1500">
                <a:latin typeface="Calibri" pitchFamily="34" charset="0"/>
              </a:rPr>
              <a:t>informazioni sulla legislazione nazionale applicabile in materia di vendita di farmaci on-line; </a:t>
            </a:r>
          </a:p>
          <a:p>
            <a:pPr algn="just">
              <a:buFont typeface="Arial" charset="0"/>
              <a:buChar char="•"/>
            </a:pPr>
            <a:r>
              <a:rPr lang="it-IT" sz="1500">
                <a:latin typeface="Calibri" pitchFamily="34" charset="0"/>
              </a:rPr>
              <a:t>informazioni sulla finalità del logo comune; </a:t>
            </a:r>
          </a:p>
          <a:p>
            <a:pPr algn="just">
              <a:buFont typeface="Arial" charset="0"/>
              <a:buChar char="•"/>
            </a:pPr>
            <a:r>
              <a:rPr lang="it-IT" sz="1500">
                <a:latin typeface="Calibri" pitchFamily="34" charset="0"/>
              </a:rPr>
              <a:t>indicazioni sui rischi connessi all’acquisto di farmaci </a:t>
            </a:r>
            <a:r>
              <a:rPr lang="it-IT" sz="1500" i="1">
                <a:latin typeface="Calibri" pitchFamily="34" charset="0"/>
              </a:rPr>
              <a:t>on-line</a:t>
            </a:r>
            <a:r>
              <a:rPr lang="it-IT" sz="1500">
                <a:latin typeface="Calibri" pitchFamily="34" charset="0"/>
              </a:rPr>
              <a:t> dai circuiti illegali; </a:t>
            </a:r>
          </a:p>
          <a:p>
            <a:pPr algn="just">
              <a:buFont typeface="Arial" charset="0"/>
              <a:buChar char="•"/>
            </a:pPr>
            <a:r>
              <a:rPr lang="it-IT" sz="1500">
                <a:latin typeface="Calibri" pitchFamily="34" charset="0"/>
              </a:rPr>
              <a:t>elenco delle farmacie </a:t>
            </a:r>
            <a:r>
              <a:rPr lang="it-IT" sz="1500" i="1">
                <a:latin typeface="Calibri" pitchFamily="34" charset="0"/>
              </a:rPr>
              <a:t>on-line</a:t>
            </a:r>
            <a:r>
              <a:rPr lang="it-IT" sz="1500">
                <a:latin typeface="Calibri" pitchFamily="34" charset="0"/>
              </a:rPr>
              <a:t> e loro siti web.  </a:t>
            </a:r>
          </a:p>
          <a:p>
            <a:pPr algn="just">
              <a:buFont typeface="Arial" charset="0"/>
              <a:buChar char="•"/>
            </a:pPr>
            <a:endParaRPr lang="it-IT" sz="1500">
              <a:latin typeface="Calibri" pitchFamily="34" charset="0"/>
            </a:endParaRPr>
          </a:p>
          <a:p>
            <a:pPr algn="ctr"/>
            <a:r>
              <a:rPr lang="it-IT" sz="1500" b="1">
                <a:latin typeface="Calibri" pitchFamily="34" charset="0"/>
              </a:rPr>
              <a:t>LOGO COMUNE EUROPEO</a:t>
            </a:r>
          </a:p>
          <a:p>
            <a:pPr algn="just"/>
            <a:r>
              <a:rPr lang="it-IT" sz="1500">
                <a:latin typeface="Calibri" pitchFamily="34" charset="0"/>
              </a:rPr>
              <a:t>Il logo comune europeo ha l’obiettivo di garantire la veridicità delle farmacie on-line attraverso un link con il sito web istituzionale pubblico.  </a:t>
            </a:r>
          </a:p>
        </p:txBody>
      </p:sp>
      <p:sp>
        <p:nvSpPr>
          <p:cNvPr id="254978" name="Rettangolo 2"/>
          <p:cNvSpPr>
            <a:spLocks noChangeArrowheads="1"/>
          </p:cNvSpPr>
          <p:nvPr/>
        </p:nvSpPr>
        <p:spPr bwMode="auto">
          <a:xfrm>
            <a:off x="179388" y="6443663"/>
            <a:ext cx="8713787" cy="369887"/>
          </a:xfrm>
          <a:prstGeom prst="rect">
            <a:avLst/>
          </a:prstGeom>
          <a:noFill/>
          <a:ln w="9525">
            <a:solidFill>
              <a:srgbClr val="00B050"/>
            </a:solidFill>
            <a:miter lim="800000"/>
            <a:headEnd/>
            <a:tailEnd/>
          </a:ln>
        </p:spPr>
        <p:txBody>
          <a:bodyPr>
            <a:spAutoFit/>
          </a:bodyPr>
          <a:lstStyle/>
          <a:p>
            <a:pPr algn="ctr"/>
            <a:r>
              <a:rPr lang="it-IT">
                <a:latin typeface="Calibri" pitchFamily="34" charset="0"/>
              </a:rPr>
              <a:t>È ipotizzabile che </a:t>
            </a:r>
            <a:r>
              <a:rPr lang="it-IT" b="1">
                <a:latin typeface="Calibri" pitchFamily="34" charset="0"/>
              </a:rPr>
              <a:t>dal 2013 le farmacie italiane potranno essere operative sul web</a:t>
            </a:r>
            <a:endParaRPr lang="it-IT">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2"/>
          <p:cNvSpPr txBox="1">
            <a:spLocks noChangeArrowheads="1"/>
          </p:cNvSpPr>
          <p:nvPr/>
        </p:nvSpPr>
        <p:spPr bwMode="auto">
          <a:xfrm>
            <a:off x="1692275" y="2997200"/>
            <a:ext cx="5975350" cy="641350"/>
          </a:xfrm>
          <a:prstGeom prst="rect">
            <a:avLst/>
          </a:prstGeom>
          <a:noFill/>
          <a:ln w="9525">
            <a:noFill/>
            <a:miter lim="800000"/>
            <a:headEnd/>
            <a:tailEnd/>
          </a:ln>
        </p:spPr>
        <p:txBody>
          <a:bodyPr>
            <a:spAutoFit/>
          </a:bodyPr>
          <a:lstStyle/>
          <a:p>
            <a:pPr algn="ctr">
              <a:spcBef>
                <a:spcPct val="50000"/>
              </a:spcBef>
            </a:pPr>
            <a:r>
              <a:rPr lang="it-IT" sz="3600" b="1">
                <a:solidFill>
                  <a:srgbClr val="99CC00"/>
                </a:solidFill>
              </a:rPr>
              <a:t>FARMACIA DEI SERVIZI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ttangolo 41"/>
          <p:cNvSpPr>
            <a:spLocks noChangeArrowheads="1"/>
          </p:cNvSpPr>
          <p:nvPr/>
        </p:nvSpPr>
        <p:spPr bwMode="auto">
          <a:xfrm>
            <a:off x="0" y="260350"/>
            <a:ext cx="9144000" cy="1160463"/>
          </a:xfrm>
          <a:prstGeom prst="rect">
            <a:avLst/>
          </a:prstGeom>
          <a:noFill/>
          <a:ln w="9525">
            <a:noFill/>
            <a:miter lim="800000"/>
            <a:headEnd/>
            <a:tailEnd/>
          </a:ln>
        </p:spPr>
        <p:txBody>
          <a:bodyPr>
            <a:spAutoFit/>
          </a:bodyPr>
          <a:lstStyle/>
          <a:p>
            <a:pPr algn="ctr"/>
            <a:r>
              <a:rPr lang="it-IT" b="1">
                <a:solidFill>
                  <a:schemeClr val="tx2"/>
                </a:solidFill>
                <a:latin typeface="Gill Sans MT"/>
              </a:rPr>
              <a:t>Legge 69/2009 - art. 11</a:t>
            </a:r>
          </a:p>
          <a:p>
            <a:pPr algn="ctr"/>
            <a:r>
              <a:rPr lang="it-IT" sz="1600" b="1">
                <a:solidFill>
                  <a:srgbClr val="002060"/>
                </a:solidFill>
                <a:latin typeface="Gill Sans MT"/>
              </a:rPr>
              <a:t> </a:t>
            </a:r>
            <a:r>
              <a:rPr lang="it-IT" sz="1600">
                <a:solidFill>
                  <a:srgbClr val="002060"/>
                </a:solidFill>
                <a:latin typeface="Gill Sans MT"/>
              </a:rPr>
              <a:t>… </a:t>
            </a:r>
            <a:r>
              <a:rPr lang="it-IT" b="1" u="sng">
                <a:solidFill>
                  <a:srgbClr val="002060"/>
                </a:solidFill>
                <a:latin typeface="Gill Sans MT"/>
              </a:rPr>
              <a:t>NUOVI SERVIZI EROGATI DALLE FARMACIE NELL'AMBITO DEL SERVIZIO SANITARIO NAZIONALE </a:t>
            </a:r>
            <a:r>
              <a:rPr lang="it-IT" sz="1600">
                <a:solidFill>
                  <a:srgbClr val="002060"/>
                </a:solidFill>
                <a:latin typeface="Gill Sans MT"/>
              </a:rPr>
              <a:t>…</a:t>
            </a:r>
          </a:p>
          <a:p>
            <a:pPr algn="ctr"/>
            <a:r>
              <a:rPr lang="it-IT" sz="1600">
                <a:solidFill>
                  <a:srgbClr val="002060"/>
                </a:solidFill>
                <a:latin typeface="Gill Sans MT"/>
              </a:rPr>
              <a:t>Sostituisce la previsione dell’abolizione dell’indennità di residenza</a:t>
            </a:r>
          </a:p>
        </p:txBody>
      </p:sp>
      <p:sp>
        <p:nvSpPr>
          <p:cNvPr id="43" name="Rectangle 3"/>
          <p:cNvSpPr txBox="1">
            <a:spLocks/>
          </p:cNvSpPr>
          <p:nvPr/>
        </p:nvSpPr>
        <p:spPr>
          <a:xfrm>
            <a:off x="611188" y="2349500"/>
            <a:ext cx="8229600" cy="2376488"/>
          </a:xfrm>
          <a:prstGeom prst="rect">
            <a:avLst/>
          </a:prstGeom>
          <a:solidFill>
            <a:schemeClr val="accent3">
              <a:lumMod val="20000"/>
              <a:lumOff val="80000"/>
            </a:schemeClr>
          </a:solidFill>
          <a:ln>
            <a:solidFill>
              <a:srgbClr val="002060"/>
            </a:solidFill>
          </a:ln>
        </p:spPr>
        <p:txBody>
          <a:bodyPr/>
          <a:lstStyle/>
          <a:p>
            <a:pPr marL="365125" indent="-282575" algn="ctr" eaLnBrk="0" fontAlgn="auto" hangingPunct="0">
              <a:lnSpc>
                <a:spcPct val="90000"/>
              </a:lnSpc>
              <a:spcBef>
                <a:spcPts val="600"/>
              </a:spcBef>
              <a:spcAft>
                <a:spcPts val="0"/>
              </a:spcAft>
              <a:buClr>
                <a:schemeClr val="accent1"/>
              </a:buClr>
              <a:buSzPct val="80000"/>
              <a:buFont typeface="Wingdings 3" pitchFamily="18" charset="2"/>
              <a:buNone/>
              <a:defRPr/>
            </a:pPr>
            <a:r>
              <a:rPr lang="it-IT" sz="2400" b="1" dirty="0" err="1">
                <a:solidFill>
                  <a:srgbClr val="002060"/>
                </a:solidFill>
                <a:latin typeface="+mn-lt"/>
                <a:cs typeface="+mn-cs"/>
              </a:rPr>
              <a:t>Dlgs</a:t>
            </a:r>
            <a:r>
              <a:rPr lang="it-IT" sz="2400" b="1" dirty="0">
                <a:solidFill>
                  <a:srgbClr val="002060"/>
                </a:solidFill>
                <a:latin typeface="+mn-lt"/>
                <a:cs typeface="+mn-cs"/>
              </a:rPr>
              <a:t> 153/09</a:t>
            </a:r>
          </a:p>
          <a:p>
            <a:pPr marL="365125" indent="-282575" algn="ctr" eaLnBrk="0" fontAlgn="auto" hangingPunct="0">
              <a:lnSpc>
                <a:spcPct val="90000"/>
              </a:lnSpc>
              <a:spcBef>
                <a:spcPts val="600"/>
              </a:spcBef>
              <a:spcAft>
                <a:spcPts val="0"/>
              </a:spcAft>
              <a:buClr>
                <a:schemeClr val="accent1"/>
              </a:buClr>
              <a:buSzPct val="80000"/>
              <a:buFont typeface="Wingdings 3" pitchFamily="18" charset="2"/>
              <a:buNone/>
              <a:defRPr/>
            </a:pPr>
            <a:r>
              <a:rPr lang="it-IT" sz="2400" b="1" u="sng" dirty="0">
                <a:solidFill>
                  <a:srgbClr val="002060"/>
                </a:solidFill>
                <a:latin typeface="+mn-lt"/>
                <a:cs typeface="+mn-cs"/>
              </a:rPr>
              <a:t>Individuazione di nuovi servizi </a:t>
            </a:r>
            <a:r>
              <a:rPr lang="it-IT" sz="2400" b="1" dirty="0">
                <a:solidFill>
                  <a:srgbClr val="002060"/>
                </a:solidFill>
                <a:latin typeface="+mn-lt"/>
                <a:cs typeface="+mn-cs"/>
              </a:rPr>
              <a:t>erogati dalle farmacie nell’ambito del Servizio sanitario nazionale, nonché disposizioni in materia di indennità di residenza per i titolari di farmacie rurali, </a:t>
            </a:r>
            <a:r>
              <a:rPr lang="it-IT" sz="2400" b="1" u="sng" dirty="0">
                <a:solidFill>
                  <a:srgbClr val="002060"/>
                </a:solidFill>
                <a:latin typeface="+mn-lt"/>
                <a:cs typeface="+mn-cs"/>
              </a:rPr>
              <a:t>a norma dell’articolo 11 della legge 18 giugno 2009, n. 69</a:t>
            </a:r>
            <a:endParaRPr lang="it-IT" sz="2400" u="sng" dirty="0">
              <a:solidFill>
                <a:srgbClr val="002060"/>
              </a:solidFill>
              <a:latin typeface="+mn-lt"/>
              <a:cs typeface="+mn-cs"/>
            </a:endParaRPr>
          </a:p>
        </p:txBody>
      </p:sp>
      <p:sp>
        <p:nvSpPr>
          <p:cNvPr id="45" name="Freccia in giù 44"/>
          <p:cNvSpPr/>
          <p:nvPr/>
        </p:nvSpPr>
        <p:spPr>
          <a:xfrm>
            <a:off x="4356100" y="1557338"/>
            <a:ext cx="360363"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6" name="Freccia in giù 45"/>
          <p:cNvSpPr/>
          <p:nvPr/>
        </p:nvSpPr>
        <p:spPr>
          <a:xfrm>
            <a:off x="4427538" y="4724400"/>
            <a:ext cx="360362"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59077" name="CasellaDiTesto 46"/>
          <p:cNvSpPr txBox="1">
            <a:spLocks noChangeArrowheads="1"/>
          </p:cNvSpPr>
          <p:nvPr/>
        </p:nvSpPr>
        <p:spPr bwMode="auto">
          <a:xfrm>
            <a:off x="1116013" y="5373688"/>
            <a:ext cx="7272337" cy="884237"/>
          </a:xfrm>
          <a:prstGeom prst="rect">
            <a:avLst/>
          </a:prstGeom>
          <a:noFill/>
          <a:ln w="9525">
            <a:noFill/>
            <a:miter lim="800000"/>
            <a:headEnd/>
            <a:tailEnd/>
          </a:ln>
        </p:spPr>
        <p:txBody>
          <a:bodyPr>
            <a:spAutoFit/>
          </a:bodyPr>
          <a:lstStyle/>
          <a:p>
            <a:pPr algn="ctr"/>
            <a:r>
              <a:rPr lang="it-IT" sz="3200" b="1">
                <a:solidFill>
                  <a:srgbClr val="FF0000"/>
                </a:solidFill>
                <a:latin typeface="Calibri" pitchFamily="34" charset="0"/>
              </a:rPr>
              <a:t>DECRETI ATTUATIVI: dicembre 2010</a:t>
            </a:r>
            <a:endParaRPr lang="it-IT" sz="2400" b="1">
              <a:solidFill>
                <a:srgbClr val="FF0000"/>
              </a:solidFill>
              <a:latin typeface="Calibri" pitchFamily="34" charset="0"/>
            </a:endParaRPr>
          </a:p>
          <a:p>
            <a:pPr algn="just"/>
            <a:endParaRPr lang="it-IT" sz="2000" b="1" i="1">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ttangolo 1"/>
          <p:cNvSpPr>
            <a:spLocks noChangeArrowheads="1"/>
          </p:cNvSpPr>
          <p:nvPr/>
        </p:nvSpPr>
        <p:spPr bwMode="auto">
          <a:xfrm>
            <a:off x="179388" y="188913"/>
            <a:ext cx="8785225" cy="6102350"/>
          </a:xfrm>
          <a:prstGeom prst="rect">
            <a:avLst/>
          </a:prstGeom>
          <a:noFill/>
          <a:ln w="9525">
            <a:noFill/>
            <a:miter lim="800000"/>
            <a:headEnd/>
            <a:tailEnd/>
          </a:ln>
        </p:spPr>
        <p:txBody>
          <a:bodyPr>
            <a:spAutoFit/>
          </a:bodyPr>
          <a:lstStyle/>
          <a:p>
            <a:pPr algn="ctr"/>
            <a:r>
              <a:rPr lang="it-IT" sz="2000" b="1">
                <a:latin typeface="Calibri" pitchFamily="34" charset="0"/>
                <a:ea typeface="Arial Unicode MS"/>
                <a:cs typeface="Tahoma" pitchFamily="34" charset="0"/>
              </a:rPr>
              <a:t>TABELLA 4</a:t>
            </a:r>
            <a:endParaRPr lang="it-IT" sz="2000">
              <a:latin typeface="Calibri" pitchFamily="34" charset="0"/>
              <a:ea typeface="Arial Unicode MS"/>
              <a:cs typeface="Tahoma" pitchFamily="34" charset="0"/>
            </a:endParaRPr>
          </a:p>
          <a:p>
            <a:pPr algn="just"/>
            <a:r>
              <a:rPr lang="it-IT" sz="1600">
                <a:latin typeface="Calibri" pitchFamily="34" charset="0"/>
                <a:ea typeface="Times New Roman" pitchFamily="18" charset="0"/>
                <a:cs typeface="Tahoma" pitchFamily="34" charset="0"/>
              </a:rPr>
              <a:t>E’ stato modificato il regime di dispensazione di galenici officinali contenenti Minoxidil fino al 2% per applicazione cutanea, nel senso che non è più prevista la prescrizione medica; è stato corretto il punto 30 in relazione ai dosaggi dei codeinici, ora conformi alla legge vigente -DPR 309/90 e s.m.i.. </a:t>
            </a:r>
          </a:p>
          <a:p>
            <a:pPr algn="just"/>
            <a:r>
              <a:rPr lang="it-IT" sz="1600" b="1">
                <a:latin typeface="Calibri" pitchFamily="34" charset="0"/>
                <a:ea typeface="Arial Unicode MS"/>
                <a:cs typeface="Tahoma" pitchFamily="34" charset="0"/>
              </a:rPr>
              <a:t>La modifica più rilevante però, purtroppo, penalizza il farmacista preparatore: è stata infatti eliminata la possibilità di dispensare senza prescrizione medica preparati officinali, benché questi contengano una quantità di principio attivo pro dose o per confezione uguale o minore dei corrispondenti medicinali di origine industriale autorizzati in sede di AIC alla vendita senza prescrizione. </a:t>
            </a:r>
          </a:p>
          <a:p>
            <a:pPr algn="just"/>
            <a:endParaRPr lang="it-IT" sz="1600" b="1">
              <a:latin typeface="Calibri" pitchFamily="34" charset="0"/>
              <a:ea typeface="Arial Unicode MS"/>
              <a:cs typeface="Tahoma" pitchFamily="34" charset="0"/>
            </a:endParaRPr>
          </a:p>
          <a:p>
            <a:pPr algn="ctr"/>
            <a:r>
              <a:rPr lang="it-IT" sz="2000" b="1">
                <a:latin typeface="Calibri" pitchFamily="34" charset="0"/>
                <a:ea typeface="Arial Unicode MS"/>
                <a:cs typeface="Tahoma" pitchFamily="34" charset="0"/>
              </a:rPr>
              <a:t>TABELLA 5</a:t>
            </a:r>
            <a:endParaRPr lang="it-IT" sz="2000">
              <a:latin typeface="Calibri" pitchFamily="34" charset="0"/>
              <a:ea typeface="Arial Unicode MS"/>
              <a:cs typeface="Tahoma" pitchFamily="34" charset="0"/>
            </a:endParaRPr>
          </a:p>
          <a:p>
            <a:pPr algn="just"/>
            <a:r>
              <a:rPr lang="it-IT" sz="1600">
                <a:latin typeface="Calibri" pitchFamily="34" charset="0"/>
              </a:rPr>
              <a:t>Nell’edizione XII, del marzo 2009, più o meno in sordina, era stata modificata la </a:t>
            </a:r>
            <a:r>
              <a:rPr lang="it-IT" sz="1600" b="1">
                <a:latin typeface="Calibri" pitchFamily="34" charset="0"/>
              </a:rPr>
              <a:t>validità della ricetta ripetibile magistrale</a:t>
            </a:r>
            <a:r>
              <a:rPr lang="it-IT" sz="1600">
                <a:latin typeface="Calibri" pitchFamily="34" charset="0"/>
              </a:rPr>
              <a:t>: nel senso che non essendoci più indicazioni specifiche si suppose che la validità doveva essere uniformata a quella prevista per la prescrizione di medicinali industriali; oggi invece in maniera esplicita in una lunga nota della tabella 5 viene descritta la validità della RNR, uniformando anch’essa a quella prevista dal Dlgs 219/2006 e s.m.i. per i medicinali di origine industriale.</a:t>
            </a:r>
          </a:p>
          <a:p>
            <a:pPr algn="just"/>
            <a:r>
              <a:rPr lang="it-IT" sz="1600">
                <a:latin typeface="Calibri" pitchFamily="34" charset="0"/>
              </a:rPr>
              <a:t> </a:t>
            </a:r>
            <a:r>
              <a:rPr lang="it-IT" sz="1600" b="1">
                <a:latin typeface="Calibri" pitchFamily="34" charset="0"/>
              </a:rPr>
              <a:t>E’ stato inserito il Tramadolo,</a:t>
            </a:r>
            <a:r>
              <a:rPr lang="it-IT" sz="1600">
                <a:latin typeface="Calibri" pitchFamily="34" charset="0"/>
              </a:rPr>
              <a:t> che nel 2006 era stato eliminato dalla sezione B della Tabella II delle sostanze ad azione stupefacente e psicotropa. </a:t>
            </a:r>
          </a:p>
          <a:p>
            <a:pPr algn="just"/>
            <a:endParaRPr lang="it-IT" sz="1600">
              <a:latin typeface="Calibri" pitchFamily="34" charset="0"/>
            </a:endParaRPr>
          </a:p>
          <a:p>
            <a:pPr algn="just"/>
            <a:r>
              <a:rPr lang="it-IT" sz="1400">
                <a:latin typeface="Calibri" pitchFamily="34" charset="0"/>
              </a:rPr>
              <a:t>Nella nota si legge un </a:t>
            </a:r>
            <a:r>
              <a:rPr lang="it-IT" sz="1400" b="1">
                <a:latin typeface="Calibri" pitchFamily="34" charset="0"/>
              </a:rPr>
              <a:t>termine di conservazione delle ricette ad uso veterinario che prescrivono medicinali ad uso umano destinati ad animali da compagnia</a:t>
            </a:r>
            <a:r>
              <a:rPr lang="it-IT" sz="1400">
                <a:latin typeface="Calibri" pitchFamily="34" charset="0"/>
              </a:rPr>
              <a:t> che si discosta da quanto previsto dal Dlgs 193/2006; fino ad oggi, prima che venisse modificata la validità della RNR, in Farmacopea una discrepanza analoga, rispetto ad una fonte normativa primaria, si leggeva in quanto alla validità delle ricette magistrali contenenti sostanze dopanti. Ora, poiché in quanto alla validità e conservazione delle ricette il testo di riferimento per il farmacista è la Farmacopea, benché sia una fonte normativa secondaria, si può constatare che tali discrepanze hanno giovato e continuano a giovare allo snellimento delle burocrazie in farmacia, senza per altro minimamente inficiare la qualità del servizio né la tutela del cittadino.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ccia angolare in su 123"/>
          <p:cNvSpPr/>
          <p:nvPr/>
        </p:nvSpPr>
        <p:spPr>
          <a:xfrm flipV="1">
            <a:off x="4716463" y="549275"/>
            <a:ext cx="719137" cy="647700"/>
          </a:xfrm>
          <a:prstGeom prst="ben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2" name="Gruppo 12"/>
          <p:cNvGrpSpPr>
            <a:grpSpLocks/>
          </p:cNvGrpSpPr>
          <p:nvPr/>
        </p:nvGrpSpPr>
        <p:grpSpPr bwMode="auto">
          <a:xfrm>
            <a:off x="1427163" y="660400"/>
            <a:ext cx="5160962" cy="4568825"/>
            <a:chOff x="130874" y="155962"/>
            <a:chExt cx="5161206" cy="4569182"/>
          </a:xfrm>
        </p:grpSpPr>
        <p:graphicFrame>
          <p:nvGraphicFramePr>
            <p:cNvPr id="8" name="Diagramma 7"/>
            <p:cNvGraphicFramePr/>
            <p:nvPr/>
          </p:nvGraphicFramePr>
          <p:xfrm>
            <a:off x="130874" y="155962"/>
            <a:ext cx="5161206" cy="4569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1161" name="Rettangolo 8"/>
            <p:cNvSpPr>
              <a:spLocks noChangeArrowheads="1"/>
            </p:cNvSpPr>
            <p:nvPr/>
          </p:nvSpPr>
          <p:spPr bwMode="auto">
            <a:xfrm>
              <a:off x="2699792" y="2951164"/>
              <a:ext cx="1619354" cy="338554"/>
            </a:xfrm>
            <a:prstGeom prst="rect">
              <a:avLst/>
            </a:prstGeom>
            <a:noFill/>
            <a:ln w="9525">
              <a:noFill/>
              <a:miter lim="800000"/>
              <a:headEnd/>
              <a:tailEnd/>
            </a:ln>
          </p:spPr>
          <p:txBody>
            <a:bodyPr wrap="none">
              <a:spAutoFit/>
            </a:bodyPr>
            <a:lstStyle/>
            <a:p>
              <a:r>
                <a:rPr lang="it-IT" sz="1600" b="1">
                  <a:solidFill>
                    <a:srgbClr val="FF0000"/>
                  </a:solidFill>
                  <a:latin typeface="Calibri" pitchFamily="34" charset="0"/>
                </a:rPr>
                <a:t>DIAGNOSTICA</a:t>
              </a:r>
            </a:p>
          </p:txBody>
        </p:sp>
        <p:sp>
          <p:nvSpPr>
            <p:cNvPr id="261162" name="Rettangolo 9"/>
            <p:cNvSpPr>
              <a:spLocks noChangeArrowheads="1"/>
            </p:cNvSpPr>
            <p:nvPr/>
          </p:nvSpPr>
          <p:spPr bwMode="auto">
            <a:xfrm>
              <a:off x="1101404" y="2941872"/>
              <a:ext cx="1526380" cy="338554"/>
            </a:xfrm>
            <a:prstGeom prst="rect">
              <a:avLst/>
            </a:prstGeom>
            <a:noFill/>
            <a:ln w="9525">
              <a:noFill/>
              <a:miter lim="800000"/>
              <a:headEnd/>
              <a:tailEnd/>
            </a:ln>
          </p:spPr>
          <p:txBody>
            <a:bodyPr wrap="none">
              <a:spAutoFit/>
            </a:bodyPr>
            <a:lstStyle/>
            <a:p>
              <a:r>
                <a:rPr lang="it-IT" sz="1600" b="1">
                  <a:solidFill>
                    <a:srgbClr val="FF0000"/>
                  </a:solidFill>
                  <a:latin typeface="Calibri" pitchFamily="34" charset="0"/>
                </a:rPr>
                <a:t>EDUCAZIONE</a:t>
              </a:r>
            </a:p>
          </p:txBody>
        </p:sp>
      </p:grpSp>
      <p:sp>
        <p:nvSpPr>
          <p:cNvPr id="11" name="Rettangolo 10"/>
          <p:cNvSpPr>
            <a:spLocks noChangeArrowheads="1"/>
          </p:cNvSpPr>
          <p:nvPr/>
        </p:nvSpPr>
        <p:spPr bwMode="auto">
          <a:xfrm>
            <a:off x="1187450" y="404813"/>
            <a:ext cx="3452813" cy="461962"/>
          </a:xfrm>
          <a:prstGeom prst="rect">
            <a:avLst/>
          </a:prstGeom>
          <a:noFill/>
          <a:ln w="9525">
            <a:noFill/>
            <a:miter lim="800000"/>
            <a:headEnd/>
            <a:tailEnd/>
          </a:ln>
        </p:spPr>
        <p:txBody>
          <a:bodyPr wrap="none">
            <a:spAutoFit/>
          </a:bodyPr>
          <a:lstStyle/>
          <a:p>
            <a:pPr algn="ctr"/>
            <a:r>
              <a:rPr lang="it-IT" sz="2400" b="1">
                <a:solidFill>
                  <a:srgbClr val="FF0000"/>
                </a:solidFill>
                <a:latin typeface="Calibri" pitchFamily="34" charset="0"/>
              </a:rPr>
              <a:t>Legge 69/2009 - art. 11</a:t>
            </a:r>
          </a:p>
        </p:txBody>
      </p:sp>
      <p:grpSp>
        <p:nvGrpSpPr>
          <p:cNvPr id="3" name="Gruppo 103"/>
          <p:cNvGrpSpPr>
            <a:grpSpLocks/>
          </p:cNvGrpSpPr>
          <p:nvPr/>
        </p:nvGrpSpPr>
        <p:grpSpPr bwMode="auto">
          <a:xfrm>
            <a:off x="179388" y="188913"/>
            <a:ext cx="8743950" cy="6456362"/>
            <a:chOff x="251520" y="260648"/>
            <a:chExt cx="8743493" cy="6456795"/>
          </a:xfrm>
        </p:grpSpPr>
        <p:grpSp>
          <p:nvGrpSpPr>
            <p:cNvPr id="261125" name="Gruppo 18"/>
            <p:cNvGrpSpPr>
              <a:grpSpLocks/>
            </p:cNvGrpSpPr>
            <p:nvPr/>
          </p:nvGrpSpPr>
          <p:grpSpPr bwMode="auto">
            <a:xfrm>
              <a:off x="251520" y="260648"/>
              <a:ext cx="8699834" cy="5675606"/>
              <a:chOff x="251520" y="260648"/>
              <a:chExt cx="8699834" cy="5675606"/>
            </a:xfrm>
          </p:grpSpPr>
          <p:sp>
            <p:nvSpPr>
              <p:cNvPr id="108" name="Rettangolo arrotondato 107"/>
              <p:cNvSpPr/>
              <p:nvPr/>
            </p:nvSpPr>
            <p:spPr bwMode="auto">
              <a:xfrm>
                <a:off x="3980020" y="3217555"/>
                <a:ext cx="4893657" cy="2718699"/>
              </a:xfrm>
              <a:prstGeom prst="roundRect">
                <a:avLst>
                  <a:gd name="adj" fmla="val 1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109" name="Rettangolo 2"/>
              <p:cNvSpPr/>
              <p:nvPr/>
            </p:nvSpPr>
            <p:spPr bwMode="auto">
              <a:xfrm>
                <a:off x="5516982" y="3956596"/>
                <a:ext cx="3287541" cy="1919416"/>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lstStyle/>
              <a:p>
                <a:pPr marL="0" lvl="1" algn="r" defTabSz="800100" fontAlgn="auto">
                  <a:lnSpc>
                    <a:spcPct val="90000"/>
                  </a:lnSpc>
                  <a:spcBef>
                    <a:spcPts val="0"/>
                  </a:spcBef>
                  <a:spcAft>
                    <a:spcPct val="15000"/>
                  </a:spcAft>
                  <a:buFont typeface="Arial" pitchFamily="34" charset="0"/>
                  <a:buChar char="•"/>
                  <a:defRPr/>
                </a:pPr>
                <a:r>
                  <a:rPr lang="it-IT" dirty="0"/>
                  <a:t>Defibrillatori automatici</a:t>
                </a:r>
              </a:p>
              <a:p>
                <a:pPr marL="0" lvl="1" algn="r" defTabSz="800100" fontAlgn="auto">
                  <a:lnSpc>
                    <a:spcPct val="90000"/>
                  </a:lnSpc>
                  <a:spcBef>
                    <a:spcPts val="0"/>
                  </a:spcBef>
                  <a:spcAft>
                    <a:spcPct val="15000"/>
                  </a:spcAft>
                  <a:buFont typeface="Arial" pitchFamily="34" charset="0"/>
                  <a:buChar char="•"/>
                  <a:defRPr/>
                </a:pPr>
                <a:r>
                  <a:rPr lang="it-IT" dirty="0"/>
                  <a:t>Partecipazione a percorsi diagnostico terapeutici, avvalendosi anche di infermieri su prescrizione dei medici</a:t>
                </a:r>
              </a:p>
            </p:txBody>
          </p:sp>
          <p:sp>
            <p:nvSpPr>
              <p:cNvPr id="110" name="Rettangolo arrotondato 3"/>
              <p:cNvSpPr/>
              <p:nvPr/>
            </p:nvSpPr>
            <p:spPr bwMode="auto">
              <a:xfrm>
                <a:off x="251520" y="3295233"/>
                <a:ext cx="3728500" cy="2641021"/>
              </a:xfrm>
              <a:prstGeom prst="roundRect">
                <a:avLst>
                  <a:gd name="adj" fmla="val 1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111" name="Rettangolo 4"/>
              <p:cNvSpPr/>
              <p:nvPr/>
            </p:nvSpPr>
            <p:spPr bwMode="auto">
              <a:xfrm>
                <a:off x="322953" y="4724998"/>
                <a:ext cx="2503357" cy="100019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lstStyle/>
              <a:p>
                <a:pPr marL="171450" lvl="1" indent="-171450" defTabSz="800100" fontAlgn="auto">
                  <a:lnSpc>
                    <a:spcPct val="90000"/>
                  </a:lnSpc>
                  <a:spcBef>
                    <a:spcPts val="0"/>
                  </a:spcBef>
                  <a:spcAft>
                    <a:spcPct val="15000"/>
                  </a:spcAft>
                  <a:buFontTx/>
                  <a:buChar char="••"/>
                  <a:defRPr/>
                </a:pPr>
                <a:r>
                  <a:rPr lang="it-IT" dirty="0" err="1"/>
                  <a:t>Farmacoviglianza</a:t>
                </a:r>
                <a:endParaRPr lang="it-IT" dirty="0"/>
              </a:p>
              <a:p>
                <a:pPr marL="171450" lvl="1" indent="-171450" defTabSz="800100" fontAlgn="auto">
                  <a:lnSpc>
                    <a:spcPct val="90000"/>
                  </a:lnSpc>
                  <a:spcBef>
                    <a:spcPts val="0"/>
                  </a:spcBef>
                  <a:spcAft>
                    <a:spcPct val="15000"/>
                  </a:spcAft>
                  <a:buFontTx/>
                  <a:buChar char="••"/>
                  <a:defRPr/>
                </a:pPr>
                <a:r>
                  <a:rPr lang="it-IT" dirty="0"/>
                  <a:t>Campagne di prevenzione</a:t>
                </a:r>
              </a:p>
            </p:txBody>
          </p:sp>
          <p:sp>
            <p:nvSpPr>
              <p:cNvPr id="112" name="Rettangolo arrotondato 5"/>
              <p:cNvSpPr/>
              <p:nvPr/>
            </p:nvSpPr>
            <p:spPr bwMode="auto">
              <a:xfrm>
                <a:off x="4135374" y="260648"/>
                <a:ext cx="4815980" cy="2956907"/>
              </a:xfrm>
              <a:prstGeom prst="roundRect">
                <a:avLst>
                  <a:gd name="adj" fmla="val 1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113" name="Rettangolo 6"/>
              <p:cNvSpPr/>
              <p:nvPr/>
            </p:nvSpPr>
            <p:spPr bwMode="auto">
              <a:xfrm>
                <a:off x="5648738" y="325739"/>
                <a:ext cx="3233568" cy="266241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lstStyle/>
              <a:p>
                <a:pPr marL="0" lvl="1" algn="r" defTabSz="488950" fontAlgn="auto">
                  <a:lnSpc>
                    <a:spcPct val="90000"/>
                  </a:lnSpc>
                  <a:spcBef>
                    <a:spcPts val="0"/>
                  </a:spcBef>
                  <a:spcAft>
                    <a:spcPct val="15000"/>
                  </a:spcAft>
                  <a:buFontTx/>
                  <a:buChar char="••"/>
                  <a:defRPr/>
                </a:pPr>
                <a:r>
                  <a:rPr lang="it-IT" sz="1600" dirty="0"/>
                  <a:t>Consegna domiciliare</a:t>
                </a:r>
              </a:p>
              <a:p>
                <a:pPr marL="0" lvl="1" algn="r" defTabSz="488950" fontAlgn="auto">
                  <a:lnSpc>
                    <a:spcPct val="90000"/>
                  </a:lnSpc>
                  <a:spcBef>
                    <a:spcPts val="0"/>
                  </a:spcBef>
                  <a:spcAft>
                    <a:spcPct val="15000"/>
                  </a:spcAft>
                  <a:buFontTx/>
                  <a:buChar char="••"/>
                  <a:defRPr/>
                </a:pPr>
                <a:r>
                  <a:rPr lang="it-IT" sz="1600" dirty="0"/>
                  <a:t>Preparazione delle miscele per la nutrizione artificiale e dei medicinali antidolorifici</a:t>
                </a:r>
              </a:p>
              <a:p>
                <a:pPr marL="0" lvl="1" algn="r" defTabSz="488950" fontAlgn="auto">
                  <a:lnSpc>
                    <a:spcPct val="90000"/>
                  </a:lnSpc>
                  <a:spcBef>
                    <a:spcPts val="0"/>
                  </a:spcBef>
                  <a:spcAft>
                    <a:spcPct val="15000"/>
                  </a:spcAft>
                  <a:buFontTx/>
                  <a:buChar char="••"/>
                  <a:defRPr/>
                </a:pPr>
                <a:r>
                  <a:rPr lang="it-IT" sz="1600" dirty="0"/>
                  <a:t>Dispensazione per conto delle strutture sanitarie dei farmaci a distribuzione diretta</a:t>
                </a:r>
              </a:p>
              <a:p>
                <a:pPr marL="0" lvl="1" algn="r" defTabSz="488950" fontAlgn="auto">
                  <a:lnSpc>
                    <a:spcPct val="90000"/>
                  </a:lnSpc>
                  <a:spcBef>
                    <a:spcPts val="0"/>
                  </a:spcBef>
                  <a:spcAft>
                    <a:spcPct val="15000"/>
                  </a:spcAft>
                  <a:buFontTx/>
                  <a:buChar char="••"/>
                  <a:defRPr/>
                </a:pPr>
                <a:r>
                  <a:rPr lang="it-IT" sz="1600" dirty="0"/>
                  <a:t>Messa a disposizione di operatori socio-sanitari, di infermieri e di fisioterapisti</a:t>
                </a:r>
              </a:p>
            </p:txBody>
          </p:sp>
          <p:sp>
            <p:nvSpPr>
              <p:cNvPr id="114" name="Rettangolo arrotondato 7"/>
              <p:cNvSpPr/>
              <p:nvPr/>
            </p:nvSpPr>
            <p:spPr bwMode="auto">
              <a:xfrm>
                <a:off x="251520" y="260648"/>
                <a:ext cx="3883854" cy="3034585"/>
              </a:xfrm>
              <a:prstGeom prst="roundRect">
                <a:avLst>
                  <a:gd name="adj" fmla="val 1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115" name="Rettangolo 8"/>
              <p:cNvSpPr/>
              <p:nvPr/>
            </p:nvSpPr>
            <p:spPr bwMode="auto">
              <a:xfrm>
                <a:off x="307079" y="327327"/>
                <a:ext cx="2608127" cy="214326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lstStyle/>
              <a:p>
                <a:pPr marL="114300" lvl="1" indent="-114300" defTabSz="622300" fontAlgn="auto">
                  <a:lnSpc>
                    <a:spcPct val="90000"/>
                  </a:lnSpc>
                  <a:spcBef>
                    <a:spcPts val="0"/>
                  </a:spcBef>
                  <a:spcAft>
                    <a:spcPct val="15000"/>
                  </a:spcAft>
                  <a:buFontTx/>
                  <a:buChar char="••"/>
                  <a:defRPr/>
                </a:pPr>
                <a:r>
                  <a:rPr lang="it-IT" dirty="0"/>
                  <a:t>Prenotazione </a:t>
                </a:r>
              </a:p>
              <a:p>
                <a:pPr marL="114300" lvl="1" indent="-114300" defTabSz="622300" fontAlgn="auto">
                  <a:lnSpc>
                    <a:spcPct val="90000"/>
                  </a:lnSpc>
                  <a:spcBef>
                    <a:spcPts val="0"/>
                  </a:spcBef>
                  <a:spcAft>
                    <a:spcPct val="15000"/>
                  </a:spcAft>
                  <a:buFontTx/>
                  <a:buChar char="••"/>
                  <a:defRPr/>
                </a:pPr>
                <a:r>
                  <a:rPr lang="it-IT" dirty="0"/>
                  <a:t>Pagamento</a:t>
                </a:r>
              </a:p>
              <a:p>
                <a:pPr marL="114300" lvl="1" indent="-114300" defTabSz="622300" fontAlgn="auto">
                  <a:lnSpc>
                    <a:spcPct val="90000"/>
                  </a:lnSpc>
                  <a:spcBef>
                    <a:spcPts val="0"/>
                  </a:spcBef>
                  <a:spcAft>
                    <a:spcPct val="15000"/>
                  </a:spcAft>
                  <a:buFontTx/>
                  <a:buChar char="••"/>
                  <a:defRPr/>
                </a:pPr>
                <a:r>
                  <a:rPr lang="it-IT" dirty="0"/>
                  <a:t>Consegna referti</a:t>
                </a:r>
              </a:p>
            </p:txBody>
          </p:sp>
          <p:sp>
            <p:nvSpPr>
              <p:cNvPr id="116" name="Torta 9"/>
              <p:cNvSpPr/>
              <p:nvPr/>
            </p:nvSpPr>
            <p:spPr bwMode="auto">
              <a:xfrm>
                <a:off x="2284202" y="1750321"/>
                <a:ext cx="1855547" cy="1544912"/>
              </a:xfrm>
              <a:prstGeom prst="pieWedg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sp>
          <p:sp>
            <p:nvSpPr>
              <p:cNvPr id="117" name="Torta 12"/>
              <p:cNvSpPr/>
              <p:nvPr/>
            </p:nvSpPr>
            <p:spPr bwMode="auto">
              <a:xfrm>
                <a:off x="2627883" y="2132436"/>
                <a:ext cx="1166752" cy="947802"/>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fontAlgn="auto">
                  <a:lnSpc>
                    <a:spcPct val="90000"/>
                  </a:lnSpc>
                  <a:spcBef>
                    <a:spcPts val="0"/>
                  </a:spcBef>
                  <a:spcAft>
                    <a:spcPct val="35000"/>
                  </a:spcAft>
                  <a:defRPr/>
                </a:pPr>
                <a:r>
                  <a:rPr lang="it-IT" sz="2400" b="1" dirty="0">
                    <a:solidFill>
                      <a:srgbClr val="0070C0"/>
                    </a:solidFill>
                  </a:rPr>
                  <a:t>CUP</a:t>
                </a:r>
              </a:p>
            </p:txBody>
          </p:sp>
          <p:sp>
            <p:nvSpPr>
              <p:cNvPr id="118" name="Torta 11"/>
              <p:cNvSpPr/>
              <p:nvPr/>
            </p:nvSpPr>
            <p:spPr bwMode="auto">
              <a:xfrm rot="5400000">
                <a:off x="4311593" y="1594967"/>
                <a:ext cx="1544912" cy="1855619"/>
              </a:xfrm>
              <a:prstGeom prst="pieWedg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sp>
          <p:sp>
            <p:nvSpPr>
              <p:cNvPr id="119" name="Torta 14"/>
              <p:cNvSpPr/>
              <p:nvPr/>
            </p:nvSpPr>
            <p:spPr bwMode="auto">
              <a:xfrm>
                <a:off x="4212125" y="2060994"/>
                <a:ext cx="1096906" cy="1025594"/>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fontAlgn="auto">
                  <a:lnSpc>
                    <a:spcPct val="90000"/>
                  </a:lnSpc>
                  <a:spcBef>
                    <a:spcPts val="0"/>
                  </a:spcBef>
                  <a:spcAft>
                    <a:spcPct val="35000"/>
                  </a:spcAft>
                  <a:defRPr/>
                </a:pPr>
                <a:r>
                  <a:rPr lang="it-IT" sz="2400" b="1" dirty="0">
                    <a:solidFill>
                      <a:srgbClr val="0070C0"/>
                    </a:solidFill>
                  </a:rPr>
                  <a:t>ADI</a:t>
                </a:r>
              </a:p>
            </p:txBody>
          </p:sp>
          <p:sp>
            <p:nvSpPr>
              <p:cNvPr id="120" name="Torta 13"/>
              <p:cNvSpPr/>
              <p:nvPr/>
            </p:nvSpPr>
            <p:spPr bwMode="auto">
              <a:xfrm rot="16200000">
                <a:off x="2439483" y="3139879"/>
                <a:ext cx="1544910" cy="1855618"/>
              </a:xfrm>
              <a:prstGeom prst="pieWedg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sp>
          <p:sp>
            <p:nvSpPr>
              <p:cNvPr id="121" name="Torta 18"/>
              <p:cNvSpPr/>
              <p:nvPr/>
            </p:nvSpPr>
            <p:spPr bwMode="auto">
              <a:xfrm>
                <a:off x="2411994" y="3418397"/>
                <a:ext cx="1557257" cy="946214"/>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auto">
                  <a:lnSpc>
                    <a:spcPct val="90000"/>
                  </a:lnSpc>
                  <a:spcBef>
                    <a:spcPts val="0"/>
                  </a:spcBef>
                  <a:spcAft>
                    <a:spcPct val="35000"/>
                  </a:spcAft>
                  <a:defRPr/>
                </a:pPr>
                <a:r>
                  <a:rPr lang="it-IT" b="1" dirty="0">
                    <a:solidFill>
                      <a:srgbClr val="0070C0"/>
                    </a:solidFill>
                  </a:rPr>
                  <a:t>Educazione</a:t>
                </a:r>
              </a:p>
            </p:txBody>
          </p:sp>
          <p:sp>
            <p:nvSpPr>
              <p:cNvPr id="122" name="Torta 15"/>
              <p:cNvSpPr/>
              <p:nvPr/>
            </p:nvSpPr>
            <p:spPr bwMode="auto">
              <a:xfrm rot="10800000">
                <a:off x="4156240" y="3295233"/>
                <a:ext cx="1855619" cy="1544910"/>
              </a:xfrm>
              <a:prstGeom prst="pieWedg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sp>
          <p:sp>
            <p:nvSpPr>
              <p:cNvPr id="123" name="Torta 16"/>
              <p:cNvSpPr/>
              <p:nvPr/>
            </p:nvSpPr>
            <p:spPr bwMode="auto">
              <a:xfrm>
                <a:off x="4177202" y="3426336"/>
                <a:ext cx="1330255" cy="938275"/>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auto">
                  <a:lnSpc>
                    <a:spcPct val="90000"/>
                  </a:lnSpc>
                  <a:spcBef>
                    <a:spcPts val="0"/>
                  </a:spcBef>
                  <a:spcAft>
                    <a:spcPct val="35000"/>
                  </a:spcAft>
                  <a:defRPr/>
                </a:pPr>
                <a:r>
                  <a:rPr lang="it-IT" b="1" dirty="0">
                    <a:solidFill>
                      <a:srgbClr val="0070C0"/>
                    </a:solidFill>
                  </a:rPr>
                  <a:t>Servizi di primo e secondo livello</a:t>
                </a:r>
              </a:p>
            </p:txBody>
          </p:sp>
        </p:grpSp>
        <p:sp>
          <p:nvSpPr>
            <p:cNvPr id="261126" name="Rettangolo 105"/>
            <p:cNvSpPr>
              <a:spLocks noChangeArrowheads="1"/>
            </p:cNvSpPr>
            <p:nvPr/>
          </p:nvSpPr>
          <p:spPr bwMode="auto">
            <a:xfrm>
              <a:off x="6747282" y="6237312"/>
              <a:ext cx="2247731" cy="480131"/>
            </a:xfrm>
            <a:prstGeom prst="rect">
              <a:avLst/>
            </a:prstGeom>
            <a:noFill/>
            <a:ln w="9525">
              <a:noFill/>
              <a:miter lim="800000"/>
              <a:headEnd/>
              <a:tailEnd/>
            </a:ln>
          </p:spPr>
          <p:txBody>
            <a:bodyPr wrap="none">
              <a:spAutoFit/>
            </a:bodyPr>
            <a:lstStyle/>
            <a:p>
              <a:pPr marL="365125" indent="-282575" algn="ctr" eaLnBrk="0" hangingPunct="0">
                <a:lnSpc>
                  <a:spcPct val="90000"/>
                </a:lnSpc>
                <a:spcBef>
                  <a:spcPts val="600"/>
                </a:spcBef>
                <a:buClr>
                  <a:schemeClr val="accent1"/>
                </a:buClr>
                <a:buSzPct val="80000"/>
              </a:pPr>
              <a:r>
                <a:rPr lang="it-IT" sz="2800" b="1">
                  <a:solidFill>
                    <a:srgbClr val="FF0000"/>
                  </a:solidFill>
                  <a:latin typeface="Calibri" pitchFamily="34" charset="0"/>
                </a:rPr>
                <a:t>Dlgs 153/09</a:t>
              </a:r>
            </a:p>
          </p:txBody>
        </p:sp>
        <p:sp>
          <p:nvSpPr>
            <p:cNvPr id="107" name="Freccia angolare in su 106"/>
            <p:cNvSpPr/>
            <p:nvPr/>
          </p:nvSpPr>
          <p:spPr>
            <a:xfrm flipH="1">
              <a:off x="5723346" y="6022071"/>
              <a:ext cx="1081031" cy="574714"/>
            </a:xfrm>
            <a:prstGeom prst="ben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xit" presetSubtype="4" fill="hold" nodeType="withEffect">
                                  <p:stCondLst>
                                    <p:cond delay="0"/>
                                  </p:stCondLst>
                                  <p:childTnLst>
                                    <p:anim calcmode="lin" valueType="num">
                                      <p:cBhvr additive="base">
                                        <p:cTn id="18" dur="500"/>
                                        <p:tgtEl>
                                          <p:spTgt spid="124"/>
                                        </p:tgtEl>
                                        <p:attrNameLst>
                                          <p:attrName>ppt_x</p:attrName>
                                        </p:attrNameLst>
                                      </p:cBhvr>
                                      <p:tavLst>
                                        <p:tav tm="0">
                                          <p:val>
                                            <p:strVal val="ppt_x"/>
                                          </p:val>
                                        </p:tav>
                                        <p:tav tm="100000">
                                          <p:val>
                                            <p:strVal val="ppt_x"/>
                                          </p:val>
                                        </p:tav>
                                      </p:tavLst>
                                    </p:anim>
                                    <p:anim calcmode="lin" valueType="num">
                                      <p:cBhvr additive="base">
                                        <p:cTn id="19" dur="500"/>
                                        <p:tgtEl>
                                          <p:spTgt spid="124"/>
                                        </p:tgtEl>
                                        <p:attrNameLst>
                                          <p:attrName>ppt_y</p:attrName>
                                        </p:attrNameLst>
                                      </p:cBhvr>
                                      <p:tavLst>
                                        <p:tav tm="0">
                                          <p:val>
                                            <p:strVal val="ppt_y"/>
                                          </p:val>
                                        </p:tav>
                                        <p:tav tm="100000">
                                          <p:val>
                                            <p:strVal val="1+ppt_h/2"/>
                                          </p:val>
                                        </p:tav>
                                      </p:tavLst>
                                    </p:anim>
                                    <p:set>
                                      <p:cBhvr>
                                        <p:cTn id="20" dur="1" fill="hold">
                                          <p:stCondLst>
                                            <p:cond delay="499"/>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p:cNvSpPr>
          <p:nvPr>
            <p:ph type="title"/>
          </p:nvPr>
        </p:nvSpPr>
        <p:spPr>
          <a:xfrm>
            <a:off x="1979613" y="44450"/>
            <a:ext cx="5122862" cy="1143000"/>
          </a:xfrm>
        </p:spPr>
        <p:txBody>
          <a:bodyPr/>
          <a:lstStyle/>
          <a:p>
            <a:pPr eaLnBrk="1" hangingPunct="1"/>
            <a:r>
              <a:rPr lang="it-IT" sz="2400" b="1" smtClean="0">
                <a:solidFill>
                  <a:srgbClr val="FF0000"/>
                </a:solidFill>
              </a:rPr>
              <a:t>DM 16 dicembre 2010</a:t>
            </a:r>
            <a:br>
              <a:rPr lang="it-IT" sz="2400" b="1" smtClean="0">
                <a:solidFill>
                  <a:srgbClr val="FF0000"/>
                </a:solidFill>
              </a:rPr>
            </a:br>
            <a:r>
              <a:rPr lang="it-IT" sz="2400" b="1" smtClean="0">
                <a:solidFill>
                  <a:srgbClr val="FF0000"/>
                </a:solidFill>
              </a:rPr>
              <a:t> (GU n. 57 del 10-3-2011)</a:t>
            </a:r>
          </a:p>
        </p:txBody>
      </p:sp>
      <p:sp>
        <p:nvSpPr>
          <p:cNvPr id="79875" name="Rectangle 3"/>
          <p:cNvSpPr>
            <a:spLocks noGrp="1"/>
          </p:cNvSpPr>
          <p:nvPr>
            <p:ph type="body" idx="1"/>
          </p:nvPr>
        </p:nvSpPr>
        <p:spPr>
          <a:xfrm>
            <a:off x="107950" y="1339850"/>
            <a:ext cx="8928100" cy="4826000"/>
          </a:xfrm>
        </p:spPr>
        <p:txBody>
          <a:bodyPr rtlCol="0">
            <a:noAutofit/>
          </a:bodyPr>
          <a:lstStyle/>
          <a:p>
            <a:pPr marL="0" indent="0" algn="ctr" eaLnBrk="1" fontAlgn="auto" hangingPunct="1">
              <a:lnSpc>
                <a:spcPct val="80000"/>
              </a:lnSpc>
              <a:spcAft>
                <a:spcPts val="0"/>
              </a:spcAft>
              <a:buFont typeface="Wingdings 3" pitchFamily="18" charset="2"/>
              <a:buNone/>
              <a:defRPr/>
            </a:pPr>
            <a:r>
              <a:rPr lang="it-IT" sz="2000" b="1" dirty="0" smtClean="0"/>
              <a:t>Art.2 Prestazioni analitiche di prima istanza rientranti nell'ambito dell'autocontrollo, effettuabili in farmacia</a:t>
            </a:r>
            <a:r>
              <a:rPr lang="it-IT" sz="2000" dirty="0" smtClean="0"/>
              <a:t>  </a:t>
            </a:r>
          </a:p>
          <a:p>
            <a:pPr marL="0" indent="0" algn="ctr" eaLnBrk="1" fontAlgn="auto" hangingPunct="1">
              <a:lnSpc>
                <a:spcPct val="80000"/>
              </a:lnSpc>
              <a:spcAft>
                <a:spcPts val="0"/>
              </a:spcAft>
              <a:buFont typeface="Wingdings 3" pitchFamily="18" charset="2"/>
              <a:buNone/>
              <a:defRPr/>
            </a:pPr>
            <a:endParaRPr lang="it-IT" sz="2000" dirty="0" smtClean="0"/>
          </a:p>
          <a:p>
            <a:pPr marL="0" indent="0" algn="just" eaLnBrk="1" fontAlgn="auto" hangingPunct="1">
              <a:lnSpc>
                <a:spcPct val="80000"/>
              </a:lnSpc>
              <a:spcAft>
                <a:spcPts val="0"/>
              </a:spcAft>
              <a:buFont typeface="Arial" pitchFamily="34" charset="0"/>
              <a:buNone/>
              <a:defRPr/>
            </a:pPr>
            <a:r>
              <a:rPr lang="it-IT" sz="2000" dirty="0" smtClean="0"/>
              <a:t>Ai fini della  definizione  degli  accordi  regionali  correlati all'accordo collettivo nazionale di cui all'art. 4,  comma  9,  della legge  30  dicembre  1991,  n.  412,  e   successive   modificazioni,nell'ambito dei limiti ed alle condizioni di cui al presente decreto,</a:t>
            </a:r>
            <a:r>
              <a:rPr lang="it-IT" sz="2000" b="1" dirty="0" smtClean="0"/>
              <a:t>sono utilizzabili  i  dispositivi  medici  per  test  </a:t>
            </a:r>
            <a:r>
              <a:rPr lang="it-IT" sz="2000" b="1" dirty="0" err="1" smtClean="0"/>
              <a:t>autodiagnostici</a:t>
            </a:r>
            <a:r>
              <a:rPr lang="it-IT" sz="2000" b="1" dirty="0" smtClean="0"/>
              <a:t> destinati ad effettuare le seguenti prestazioni analitiche  di  prima istanza</a:t>
            </a:r>
            <a:r>
              <a:rPr lang="it-IT" sz="2000" dirty="0" smtClean="0"/>
              <a:t>: </a:t>
            </a:r>
          </a:p>
          <a:p>
            <a:pPr marL="623888" indent="-514350" algn="just" eaLnBrk="1" fontAlgn="auto" hangingPunct="1">
              <a:lnSpc>
                <a:spcPct val="80000"/>
              </a:lnSpc>
              <a:spcAft>
                <a:spcPts val="0"/>
              </a:spcAft>
              <a:buFont typeface="Wingdings 3" pitchFamily="18" charset="2"/>
              <a:buNone/>
              <a:defRPr/>
            </a:pPr>
            <a:endParaRPr lang="it-IT" sz="2000" dirty="0" smtClean="0"/>
          </a:p>
          <a:p>
            <a:pPr marL="623888" indent="-514350" algn="just" eaLnBrk="1" fontAlgn="auto" hangingPunct="1">
              <a:lnSpc>
                <a:spcPct val="80000"/>
              </a:lnSpc>
              <a:spcAft>
                <a:spcPts val="0"/>
              </a:spcAft>
              <a:buFont typeface="Arial" pitchFamily="34" charset="0"/>
              <a:buChar char="•"/>
              <a:defRPr/>
            </a:pPr>
            <a:r>
              <a:rPr lang="it-IT" sz="2000" b="1" dirty="0" smtClean="0"/>
              <a:t>test per glicemia, colesterolo e trigliceridi;     </a:t>
            </a:r>
          </a:p>
          <a:p>
            <a:pPr marL="623888" indent="-514350" algn="just" eaLnBrk="1" fontAlgn="auto" hangingPunct="1">
              <a:lnSpc>
                <a:spcPct val="80000"/>
              </a:lnSpc>
              <a:spcAft>
                <a:spcPts val="0"/>
              </a:spcAft>
              <a:buFont typeface="Arial" pitchFamily="34" charset="0"/>
              <a:buChar char="•"/>
              <a:defRPr/>
            </a:pPr>
            <a:r>
              <a:rPr lang="it-IT" sz="2000" b="1" dirty="0" smtClean="0"/>
              <a:t>test per misurazione in tempo  reale  di  emoglobina,  </a:t>
            </a:r>
            <a:r>
              <a:rPr lang="it-IT" sz="2000" b="1" dirty="0" err="1" smtClean="0"/>
              <a:t>emoglobinaglicata</a:t>
            </a:r>
            <a:r>
              <a:rPr lang="it-IT" sz="2000" b="1" dirty="0" smtClean="0"/>
              <a:t>, creatinina, transaminasi, ematocrito;     </a:t>
            </a:r>
          </a:p>
          <a:p>
            <a:pPr marL="623888" indent="-514350" algn="just" eaLnBrk="1" fontAlgn="auto" hangingPunct="1">
              <a:lnSpc>
                <a:spcPct val="80000"/>
              </a:lnSpc>
              <a:spcAft>
                <a:spcPts val="0"/>
              </a:spcAft>
              <a:buFont typeface="Arial" pitchFamily="34" charset="0"/>
              <a:buChar char="•"/>
              <a:defRPr/>
            </a:pPr>
            <a:r>
              <a:rPr lang="it-IT" sz="2000" b="1" dirty="0" smtClean="0"/>
              <a:t>test per la misurazione di componenti  delle  urine  quali  </a:t>
            </a:r>
            <a:r>
              <a:rPr lang="it-IT" sz="2000" b="1" dirty="0" err="1" smtClean="0"/>
              <a:t>acidoascorbico</a:t>
            </a:r>
            <a:r>
              <a:rPr lang="it-IT" sz="2000" b="1" dirty="0" smtClean="0"/>
              <a:t>, chetoni, </a:t>
            </a:r>
            <a:r>
              <a:rPr lang="it-IT" sz="2000" b="1" dirty="0" err="1" smtClean="0"/>
              <a:t>urobilinogeno</a:t>
            </a:r>
            <a:r>
              <a:rPr lang="it-IT" sz="2000" b="1" dirty="0" smtClean="0"/>
              <a:t> e bilirubina,  leucociti,  nitriti,ph, sangue, proteine ed esterasi leucocitaria;     </a:t>
            </a:r>
          </a:p>
          <a:p>
            <a:pPr marL="623888" indent="-514350" algn="just" eaLnBrk="1" fontAlgn="auto" hangingPunct="1">
              <a:lnSpc>
                <a:spcPct val="80000"/>
              </a:lnSpc>
              <a:spcAft>
                <a:spcPts val="0"/>
              </a:spcAft>
              <a:buFont typeface="Arial" pitchFamily="34" charset="0"/>
              <a:buChar char="•"/>
              <a:defRPr/>
            </a:pPr>
            <a:r>
              <a:rPr lang="it-IT" sz="2000" b="1" dirty="0" smtClean="0"/>
              <a:t>test ovulazione, test gravidanza, e test menopausa per la  </a:t>
            </a:r>
            <a:r>
              <a:rPr lang="it-IT" sz="2000" b="1" dirty="0" err="1" smtClean="0"/>
              <a:t>misuradei</a:t>
            </a:r>
            <a:r>
              <a:rPr lang="it-IT" sz="2000" b="1" dirty="0" smtClean="0"/>
              <a:t> livelli dell'ormone FSA nelle urine;     </a:t>
            </a:r>
          </a:p>
          <a:p>
            <a:pPr marL="623888" indent="-514350" algn="just" eaLnBrk="1" fontAlgn="auto" hangingPunct="1">
              <a:lnSpc>
                <a:spcPct val="80000"/>
              </a:lnSpc>
              <a:spcAft>
                <a:spcPts val="0"/>
              </a:spcAft>
              <a:buFont typeface="Arial" pitchFamily="34" charset="0"/>
              <a:buChar char="•"/>
              <a:defRPr/>
            </a:pPr>
            <a:r>
              <a:rPr lang="it-IT" sz="2000" b="1" dirty="0" smtClean="0"/>
              <a:t>test colon-retto per la rilevazione di sangue occulto nelle feci.</a:t>
            </a:r>
            <a:r>
              <a:rPr lang="it-IT" sz="2000" dirty="0" smtClean="0"/>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p:cNvSpPr>
          <p:nvPr>
            <p:ph type="ctrTitle"/>
          </p:nvPr>
        </p:nvSpPr>
        <p:spPr>
          <a:xfrm>
            <a:off x="250825" y="260350"/>
            <a:ext cx="3600450" cy="822325"/>
          </a:xfrm>
        </p:spPr>
        <p:txBody>
          <a:bodyPr/>
          <a:lstStyle/>
          <a:p>
            <a:pPr algn="l" eaLnBrk="1" hangingPunct="1"/>
            <a:r>
              <a:rPr lang="it-IT" sz="2400" b="1" smtClean="0">
                <a:solidFill>
                  <a:srgbClr val="FF0000"/>
                </a:solidFill>
              </a:rPr>
              <a:t>DM 16 dicembre 2010</a:t>
            </a:r>
          </a:p>
        </p:txBody>
      </p:sp>
      <p:sp>
        <p:nvSpPr>
          <p:cNvPr id="5" name="Rettangolo 4"/>
          <p:cNvSpPr/>
          <p:nvPr/>
        </p:nvSpPr>
        <p:spPr>
          <a:xfrm>
            <a:off x="323850" y="1196975"/>
            <a:ext cx="8496300" cy="4525963"/>
          </a:xfrm>
          <a:prstGeom prst="rect">
            <a:avLst/>
          </a:prstGeom>
        </p:spPr>
        <p:txBody>
          <a:bodyPr>
            <a:spAutoFit/>
          </a:bodyPr>
          <a:lstStyle/>
          <a:p>
            <a:pPr marL="4763" indent="-4763" algn="ctr">
              <a:lnSpc>
                <a:spcPct val="80000"/>
              </a:lnSpc>
            </a:pPr>
            <a:r>
              <a:rPr lang="it-IT" sz="2000" b="1">
                <a:latin typeface="Calibri" pitchFamily="34" charset="0"/>
              </a:rPr>
              <a:t>Art.3 Indicazioni tecniche relative all'utilizzo di dispositivi strumentali per i servizi di secondo livello erogabili in farmacia </a:t>
            </a:r>
          </a:p>
          <a:p>
            <a:pPr marL="4763" indent="-4763" algn="just">
              <a:lnSpc>
                <a:spcPct val="80000"/>
              </a:lnSpc>
            </a:pPr>
            <a:endParaRPr lang="it-IT" sz="2000">
              <a:latin typeface="Calibri" pitchFamily="34" charset="0"/>
            </a:endParaRPr>
          </a:p>
          <a:p>
            <a:pPr marL="4763" indent="-4763" algn="just">
              <a:lnSpc>
                <a:spcPct val="80000"/>
              </a:lnSpc>
            </a:pPr>
            <a:r>
              <a:rPr lang="it-IT" sz="1600">
                <a:latin typeface="Calibri" pitchFamily="34" charset="0"/>
              </a:rPr>
              <a:t>Nell'ambito dei servizi di secondo livello, di cui  all'art.  l,comma 2, lettera d), del decreto legislativo 3 ottobre 2009, n.  153, </a:t>
            </a:r>
            <a:r>
              <a:rPr lang="it-IT" sz="1600" b="1">
                <a:latin typeface="Calibri" pitchFamily="34" charset="0"/>
              </a:rPr>
              <a:t>sono  utilizzabili  presso  le  farmacie,  i   seguenti   dispositivi strumentali</a:t>
            </a:r>
            <a:r>
              <a:rPr lang="it-IT" sz="1600">
                <a:latin typeface="Calibri" pitchFamily="34" charset="0"/>
              </a:rPr>
              <a:t>:</a:t>
            </a:r>
            <a:r>
              <a:rPr lang="it-IT">
                <a:latin typeface="Calibri" pitchFamily="34" charset="0"/>
              </a:rPr>
              <a:t>   </a:t>
            </a:r>
          </a:p>
          <a:p>
            <a:pPr marL="4763" indent="-4763" algn="just">
              <a:lnSpc>
                <a:spcPct val="80000"/>
              </a:lnSpc>
            </a:pPr>
            <a:r>
              <a:rPr lang="it-IT">
                <a:latin typeface="Calibri" pitchFamily="34" charset="0"/>
              </a:rPr>
              <a:t>  </a:t>
            </a:r>
          </a:p>
          <a:p>
            <a:pPr marL="4763" indent="-4763" algn="just">
              <a:lnSpc>
                <a:spcPct val="80000"/>
              </a:lnSpc>
              <a:buFont typeface="Wingdings 3" pitchFamily="18" charset="2"/>
              <a:buChar char=""/>
            </a:pPr>
            <a:r>
              <a:rPr lang="it-IT" b="1">
                <a:latin typeface="Calibri" pitchFamily="34" charset="0"/>
              </a:rPr>
              <a:t>dispositivi per la misurazione con modalit</a:t>
            </a:r>
            <a:r>
              <a:rPr lang="it-IT" b="1">
                <a:latin typeface="Calibri" pitchFamily="34" charset="0"/>
                <a:cs typeface="Lucida Sans Unicode" pitchFamily="34" charset="0"/>
              </a:rPr>
              <a:t>à</a:t>
            </a:r>
            <a:r>
              <a:rPr lang="it-IT" b="1">
                <a:latin typeface="Calibri" pitchFamily="34" charset="0"/>
              </a:rPr>
              <a:t> non  invasiva  della pressione arteriosa;     </a:t>
            </a:r>
          </a:p>
          <a:p>
            <a:pPr marL="4763" indent="-4763" algn="just">
              <a:lnSpc>
                <a:spcPct val="80000"/>
              </a:lnSpc>
              <a:buFont typeface="Wingdings 3" pitchFamily="18" charset="2"/>
              <a:buChar char=""/>
            </a:pPr>
            <a:r>
              <a:rPr lang="it-IT" b="1">
                <a:latin typeface="Calibri" pitchFamily="34" charset="0"/>
              </a:rPr>
              <a:t>dispositivi per la misurazione della capacit</a:t>
            </a:r>
            <a:r>
              <a:rPr lang="it-IT" b="1">
                <a:latin typeface="Calibri" pitchFamily="34" charset="0"/>
                <a:cs typeface="Lucida Sans Unicode" pitchFamily="34" charset="0"/>
              </a:rPr>
              <a:t>à </a:t>
            </a:r>
            <a:r>
              <a:rPr lang="it-IT" b="1">
                <a:latin typeface="Calibri" pitchFamily="34" charset="0"/>
              </a:rPr>
              <a:t>polmonare  tramite auto- spirometria;     </a:t>
            </a:r>
          </a:p>
          <a:p>
            <a:pPr marL="4763" indent="-4763" algn="just">
              <a:lnSpc>
                <a:spcPct val="80000"/>
              </a:lnSpc>
              <a:buFont typeface="Wingdings 3" pitchFamily="18" charset="2"/>
              <a:buChar char=""/>
            </a:pPr>
            <a:r>
              <a:rPr lang="it-IT" b="1">
                <a:latin typeface="Calibri" pitchFamily="34" charset="0"/>
              </a:rPr>
              <a:t>dispositivi per la misurazione con modalit</a:t>
            </a:r>
            <a:r>
              <a:rPr lang="it-IT" b="1">
                <a:latin typeface="Calibri" pitchFamily="34" charset="0"/>
                <a:cs typeface="Lucida Sans Unicode" pitchFamily="34" charset="0"/>
              </a:rPr>
              <a:t>à</a:t>
            </a:r>
            <a:r>
              <a:rPr lang="it-IT" b="1">
                <a:latin typeface="Calibri" pitchFamily="34" charset="0"/>
              </a:rPr>
              <a:t> non  invasiva  della saturazione percentuale dell'ossigeno;     </a:t>
            </a:r>
          </a:p>
          <a:p>
            <a:pPr marL="4763" indent="-4763" algn="just">
              <a:lnSpc>
                <a:spcPct val="80000"/>
              </a:lnSpc>
              <a:buFont typeface="Wingdings 3" pitchFamily="18" charset="2"/>
              <a:buChar char=""/>
            </a:pPr>
            <a:r>
              <a:rPr lang="it-IT" b="1">
                <a:latin typeface="Calibri" pitchFamily="34" charset="0"/>
              </a:rPr>
              <a:t>dispositivi per il monitoraggio con modalit</a:t>
            </a:r>
            <a:r>
              <a:rPr lang="it-IT" b="1">
                <a:latin typeface="Calibri" pitchFamily="34" charset="0"/>
                <a:cs typeface="Lucida Sans Unicode" pitchFamily="34" charset="0"/>
              </a:rPr>
              <a:t>à</a:t>
            </a:r>
            <a:r>
              <a:rPr lang="it-IT" b="1">
                <a:latin typeface="Calibri" pitchFamily="34" charset="0"/>
              </a:rPr>
              <a:t> non invasive  della pressione  arteriosa  e  dell'attivit</a:t>
            </a:r>
            <a:r>
              <a:rPr lang="it-IT" b="1">
                <a:latin typeface="Calibri" pitchFamily="34" charset="0"/>
                <a:cs typeface="Lucida Sans Unicode" pitchFamily="34" charset="0"/>
              </a:rPr>
              <a:t>à</a:t>
            </a:r>
            <a:r>
              <a:rPr lang="it-IT" b="1">
                <a:latin typeface="Calibri" pitchFamily="34" charset="0"/>
              </a:rPr>
              <a:t>  cardiaca   in   collegamento funzionale con i centri  di  cardiologia  accreditati  dalle  Regioni sulla  base  di  specifici   requisiti   tecnici,   professionali   e strutturali;     </a:t>
            </a:r>
          </a:p>
          <a:p>
            <a:pPr marL="4763" indent="-4763" algn="just">
              <a:lnSpc>
                <a:spcPct val="80000"/>
              </a:lnSpc>
              <a:buFont typeface="Wingdings 3" pitchFamily="18" charset="2"/>
              <a:buChar char=""/>
            </a:pPr>
            <a:r>
              <a:rPr lang="it-IT" b="1">
                <a:latin typeface="Calibri" pitchFamily="34" charset="0"/>
              </a:rPr>
              <a:t>dispositivi per consentire l'effettuazione di elettrocardiogrammi con modalit</a:t>
            </a:r>
            <a:r>
              <a:rPr lang="it-IT" b="1">
                <a:latin typeface="Calibri" pitchFamily="34" charset="0"/>
                <a:cs typeface="Lucida Sans Unicode" pitchFamily="34" charset="0"/>
              </a:rPr>
              <a:t>à</a:t>
            </a:r>
            <a:r>
              <a:rPr lang="it-IT" b="1">
                <a:latin typeface="Calibri" pitchFamily="34" charset="0"/>
              </a:rPr>
              <a:t> di tele cardiologia da effettuarsi in collegamento  concentri  di  cardiologia  accreditati  dalle  Regioni  sulla  base  di specifici requisiti tecnici, professionali e strutturali.</a:t>
            </a:r>
            <a:r>
              <a:rPr lang="it-IT">
                <a:latin typeface="Calibri" pitchFamily="34" charset="0"/>
              </a:rPr>
              <a:t>   </a:t>
            </a:r>
          </a:p>
          <a:p>
            <a:pPr marL="4763" indent="-4763" algn="just">
              <a:lnSpc>
                <a:spcPct val="80000"/>
              </a:lnSpc>
            </a:pPr>
            <a:r>
              <a:rPr lang="it-IT">
                <a:latin typeface="Calibri" pitchFamily="34" charset="0"/>
              </a:rPr>
              <a:t>  </a:t>
            </a:r>
          </a:p>
          <a:p>
            <a:pPr marL="4763" indent="-4763" algn="just">
              <a:lnSpc>
                <a:spcPct val="80000"/>
              </a:lnSpc>
            </a:pPr>
            <a:r>
              <a:rPr lang="it-IT">
                <a:latin typeface="Calibri" pitchFamily="34" charset="0"/>
              </a:rPr>
              <a:t>Presso  le  farmacie  sono  </a:t>
            </a:r>
            <a:r>
              <a:rPr lang="it-IT" b="1">
                <a:latin typeface="Calibri" pitchFamily="34" charset="0"/>
              </a:rPr>
              <a:t>altresì  utilizzabili  dispositivi semiautomatici  per  la  defibrillazione,</a:t>
            </a:r>
            <a:r>
              <a:rPr lang="it-IT">
                <a:latin typeface="Calibri" pitchFamily="34" charset="0"/>
              </a:rPr>
              <a:t> …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p:cNvSpPr>
          <p:nvPr>
            <p:ph type="body" idx="1"/>
          </p:nvPr>
        </p:nvSpPr>
        <p:spPr>
          <a:xfrm>
            <a:off x="0" y="692150"/>
            <a:ext cx="9144000" cy="7058025"/>
          </a:xfrm>
        </p:spPr>
        <p:txBody>
          <a:bodyPr/>
          <a:lstStyle/>
          <a:p>
            <a:pPr marL="623888" indent="-514350" algn="ctr" eaLnBrk="1" hangingPunct="1">
              <a:lnSpc>
                <a:spcPct val="80000"/>
              </a:lnSpc>
              <a:buFont typeface="Wingdings 3" pitchFamily="18" charset="2"/>
              <a:buNone/>
            </a:pPr>
            <a:r>
              <a:rPr lang="it-IT" sz="2000" b="1" smtClean="0"/>
              <a:t>Art. 4  Condizioni di applicazione</a:t>
            </a:r>
            <a:r>
              <a:rPr lang="it-IT" sz="2000" smtClean="0"/>
              <a:t>   </a:t>
            </a:r>
          </a:p>
          <a:p>
            <a:pPr marL="623888" indent="-514350" eaLnBrk="1" hangingPunct="1">
              <a:lnSpc>
                <a:spcPct val="80000"/>
              </a:lnSpc>
              <a:buFont typeface="Wingdings 3" pitchFamily="18" charset="2"/>
              <a:buNone/>
            </a:pPr>
            <a:endParaRPr lang="it-IT" sz="2000" smtClean="0"/>
          </a:p>
          <a:p>
            <a:pPr marL="623888" indent="-514350" algn="just" eaLnBrk="1" hangingPunct="1">
              <a:lnSpc>
                <a:spcPct val="80000"/>
              </a:lnSpc>
              <a:buFont typeface="Wingdings 3" pitchFamily="18" charset="2"/>
              <a:buNone/>
            </a:pPr>
            <a:r>
              <a:rPr lang="it-IT" sz="2000" smtClean="0"/>
              <a:t> </a:t>
            </a:r>
            <a:r>
              <a:rPr lang="it-IT" sz="1600" smtClean="0"/>
              <a:t>1. Le farmacie  pubbliche  e  private,  per  l'effettuazione  delle prestazioni e l'assistenza ai pazienti che in autocontrollo fruiscono delle prestazioni di cui  agli  articoli  2  e  3,  </a:t>
            </a:r>
            <a:r>
              <a:rPr lang="it-IT" sz="1800" b="1" smtClean="0"/>
              <a:t>utilizzano  spazi dedicati e separati dagli altri ambienti</a:t>
            </a:r>
            <a:r>
              <a:rPr lang="it-IT" sz="1600" smtClean="0"/>
              <a:t>, che  consentano  l'uso,  la manutenzione e la conservazione  delle  apparecchiature  dedicate  in condizioni di  sicurezza  nonché  l'osservanza  della  normativa  in materia  di  protezione  dei  dati  personali  di  cui   al   Dlgs 196/2003, in base  a  linee  guida  fissate dalla Regione.   </a:t>
            </a:r>
          </a:p>
          <a:p>
            <a:pPr marL="623888" indent="-514350" algn="just" eaLnBrk="1" hangingPunct="1">
              <a:lnSpc>
                <a:spcPct val="80000"/>
              </a:lnSpc>
              <a:buFont typeface="Wingdings 3" pitchFamily="18" charset="2"/>
              <a:buNone/>
            </a:pPr>
            <a:r>
              <a:rPr lang="it-IT" sz="1600" smtClean="0"/>
              <a:t>2. Le attività erogate presso le farmacie devono essere effettuate </a:t>
            </a:r>
            <a:r>
              <a:rPr lang="it-IT" sz="1800" b="1" smtClean="0"/>
              <a:t>nei limiti dei rispettivi profili professionali</a:t>
            </a:r>
            <a:r>
              <a:rPr lang="it-IT" sz="1600" smtClean="0"/>
              <a:t>, nonché nel rispetto delle altre disposizioni di legge, e sotto la vigilanza dei  preposti organi regionali.   </a:t>
            </a:r>
          </a:p>
          <a:p>
            <a:pPr marL="623888" indent="-514350" algn="just" eaLnBrk="1" hangingPunct="1">
              <a:lnSpc>
                <a:spcPct val="80000"/>
              </a:lnSpc>
              <a:buFont typeface="Wingdings 3" pitchFamily="18" charset="2"/>
              <a:buNone/>
            </a:pPr>
            <a:r>
              <a:rPr lang="it-IT" sz="1600" smtClean="0"/>
              <a:t>3. Il  farmacista  titolare  o  il  direttore  responsabile  della farmacia definisce in un </a:t>
            </a:r>
            <a:r>
              <a:rPr lang="it-IT" sz="1800" b="1" smtClean="0"/>
              <a:t>apposito documento</a:t>
            </a:r>
            <a:r>
              <a:rPr lang="it-IT" sz="1600" smtClean="0"/>
              <a:t>, conservato in  originale presso la farmacia e inviato in copia  all'Azienda  sanitaria  locale territorialmente competente, i compiti  e  le  </a:t>
            </a:r>
            <a:r>
              <a:rPr lang="it-IT" sz="1800" b="1" smtClean="0"/>
              <a:t>responsabilità  degli infermieri  o  degli  operatori  socio  sanitari</a:t>
            </a:r>
            <a:r>
              <a:rPr lang="it-IT" sz="1600" smtClean="0"/>
              <a:t>  che  forniscono  il supporto  all'utilizzazione  delle  strumentazioni   necessarie   per l'esecuzione delle analisi  di  cui  all'art.  2,  nel  rispetto  dei rispettivi profili professionali.   </a:t>
            </a:r>
          </a:p>
          <a:p>
            <a:pPr marL="623888" indent="-514350" algn="just" eaLnBrk="1" hangingPunct="1">
              <a:lnSpc>
                <a:spcPct val="80000"/>
              </a:lnSpc>
              <a:buFont typeface="Wingdings 3" pitchFamily="18" charset="2"/>
              <a:buNone/>
            </a:pPr>
            <a:r>
              <a:rPr lang="it-IT" sz="1600" smtClean="0"/>
              <a:t>4. Il personale sanitario addetto al supporto dell'esecuzione degli esami  deve  essere  in  possesso  delle  conoscenze  necessarie  per l'esecuzione dei test, per le operazioni che consentano  un  corretto funzionamento dei sistemi  in  uso,  per  la  eventuale  manutenzione strumentale delle apparecchiature, e  deve  partecipare  a  corsi  di aggiornamento professionale relativi  all'utilizzo  delle  tecnologie adoperate, con cadenza almeno triennale. </a:t>
            </a:r>
          </a:p>
        </p:txBody>
      </p:sp>
      <p:sp>
        <p:nvSpPr>
          <p:cNvPr id="267266" name="Text Box 3"/>
          <p:cNvSpPr txBox="1">
            <a:spLocks noChangeArrowheads="1"/>
          </p:cNvSpPr>
          <p:nvPr/>
        </p:nvSpPr>
        <p:spPr bwMode="auto">
          <a:xfrm>
            <a:off x="684213" y="187325"/>
            <a:ext cx="3887787" cy="457200"/>
          </a:xfrm>
          <a:prstGeom prst="rect">
            <a:avLst/>
          </a:prstGeom>
          <a:noFill/>
          <a:ln w="9525">
            <a:noFill/>
            <a:miter lim="800000"/>
            <a:headEnd/>
            <a:tailEnd/>
          </a:ln>
        </p:spPr>
        <p:txBody>
          <a:bodyPr>
            <a:spAutoFit/>
          </a:bodyPr>
          <a:lstStyle/>
          <a:p>
            <a:r>
              <a:rPr lang="it-IT" sz="2400" b="1">
                <a:solidFill>
                  <a:srgbClr val="FF0000"/>
                </a:solidFill>
              </a:rPr>
              <a:t>DM 16 dicembre 2010</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p:cNvSpPr>
          <p:nvPr>
            <p:ph type="title"/>
          </p:nvPr>
        </p:nvSpPr>
        <p:spPr>
          <a:xfrm>
            <a:off x="971550" y="260350"/>
            <a:ext cx="5473700" cy="784225"/>
          </a:xfrm>
        </p:spPr>
        <p:txBody>
          <a:bodyPr/>
          <a:lstStyle/>
          <a:p>
            <a:pPr algn="l" eaLnBrk="1" hangingPunct="1"/>
            <a:r>
              <a:rPr lang="it-IT" sz="2400" b="1" smtClean="0">
                <a:solidFill>
                  <a:srgbClr val="FF0000"/>
                </a:solidFill>
              </a:rPr>
              <a:t>DM 16 dicembre 2010</a:t>
            </a:r>
            <a:endParaRPr lang="it-IT" sz="4000" b="1" smtClean="0">
              <a:solidFill>
                <a:srgbClr val="FF0000"/>
              </a:solidFill>
            </a:endParaRPr>
          </a:p>
        </p:txBody>
      </p:sp>
      <p:sp>
        <p:nvSpPr>
          <p:cNvPr id="269314" name="Rectangle 3"/>
          <p:cNvSpPr>
            <a:spLocks noGrp="1"/>
          </p:cNvSpPr>
          <p:nvPr>
            <p:ph type="body" idx="1"/>
          </p:nvPr>
        </p:nvSpPr>
        <p:spPr/>
        <p:txBody>
          <a:bodyPr/>
          <a:lstStyle/>
          <a:p>
            <a:pPr algn="ctr" eaLnBrk="1" hangingPunct="1">
              <a:buFont typeface="Arial" charset="0"/>
              <a:buNone/>
            </a:pPr>
            <a:r>
              <a:rPr lang="it-IT" sz="2000" b="1" smtClean="0"/>
              <a:t>Art. 5 Responsabilità</a:t>
            </a:r>
            <a:r>
              <a:rPr lang="it-IT" sz="2000" smtClean="0"/>
              <a:t>   </a:t>
            </a:r>
          </a:p>
          <a:p>
            <a:pPr eaLnBrk="1" hangingPunct="1"/>
            <a:r>
              <a:rPr lang="it-IT" sz="2400" b="1" smtClean="0"/>
              <a:t>2.  Il  farmacista  titolare  o  il  direttore  responsabile  della farmacia risponde della inesattezza dei risultati analitici,  qualora questa sia dovuta a carenze nella installazione e manutenzione  delle attrezzature utilizzate.</a:t>
            </a:r>
            <a:r>
              <a:rPr lang="it-IT" sz="2400" smtClean="0"/>
              <a:t> </a:t>
            </a:r>
          </a:p>
          <a:p>
            <a:pPr eaLnBrk="1" hangingPunct="1"/>
            <a:r>
              <a:rPr lang="it-IT" smtClean="0"/>
              <a: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p:cNvSpPr>
          <p:nvPr>
            <p:ph type="title"/>
          </p:nvPr>
        </p:nvSpPr>
        <p:spPr/>
        <p:txBody>
          <a:bodyPr/>
          <a:lstStyle/>
          <a:p>
            <a:r>
              <a:rPr lang="it-IT" sz="2800" b="1" smtClean="0">
                <a:solidFill>
                  <a:srgbClr val="FF0000"/>
                </a:solidFill>
              </a:rPr>
              <a:t>DM 16 dicembre 2010</a:t>
            </a:r>
            <a:br>
              <a:rPr lang="it-IT" sz="2800" b="1" smtClean="0">
                <a:solidFill>
                  <a:srgbClr val="FF0000"/>
                </a:solidFill>
              </a:rPr>
            </a:br>
            <a:r>
              <a:rPr lang="it-IT" sz="2800" b="1" smtClean="0">
                <a:solidFill>
                  <a:srgbClr val="FF0000"/>
                </a:solidFill>
              </a:rPr>
              <a:t> (GU n. 90 del 19-4-2011)</a:t>
            </a:r>
          </a:p>
        </p:txBody>
      </p:sp>
      <p:sp>
        <p:nvSpPr>
          <p:cNvPr id="297989" name="Rectangle 5"/>
          <p:cNvSpPr>
            <a:spLocks noGrp="1"/>
          </p:cNvSpPr>
          <p:nvPr>
            <p:ph type="body" idx="1"/>
          </p:nvPr>
        </p:nvSpPr>
        <p:spPr/>
        <p:txBody>
          <a:bodyPr/>
          <a:lstStyle/>
          <a:p>
            <a:pPr algn="ctr">
              <a:buFont typeface="Arial" charset="0"/>
              <a:buNone/>
            </a:pPr>
            <a:r>
              <a:rPr lang="it-IT" smtClean="0"/>
              <a:t> </a:t>
            </a:r>
            <a:r>
              <a:rPr lang="it-IT" sz="2000" b="1" smtClean="0"/>
              <a:t>Art. 1  Operatori abilitati </a:t>
            </a:r>
          </a:p>
          <a:p>
            <a:pPr algn="ctr">
              <a:buFont typeface="Arial" charset="0"/>
              <a:buNone/>
            </a:pPr>
            <a:endParaRPr lang="it-IT" sz="2000" b="1" smtClean="0"/>
          </a:p>
          <a:p>
            <a:pPr algn="just">
              <a:spcBef>
                <a:spcPct val="0"/>
              </a:spcBef>
              <a:buFont typeface="Arial" charset="0"/>
              <a:buNone/>
            </a:pPr>
            <a:r>
              <a:rPr lang="it-IT" sz="2000" b="1" smtClean="0"/>
              <a:t>  </a:t>
            </a:r>
            <a:r>
              <a:rPr lang="it-IT" sz="1800" smtClean="0"/>
              <a:t>1. L'erogazione dei servizi di cui al presente decreto può  essere effettuata esclusivamente dagli infermieri e dai  fisioterapisti,  in possesso di titolo abilitante ai sensi della  vigente  normativa,  ed iscritti al relativo Collegio professionale laddove esistente. </a:t>
            </a:r>
          </a:p>
          <a:p>
            <a:pPr algn="just">
              <a:spcBef>
                <a:spcPct val="0"/>
              </a:spcBef>
              <a:buFont typeface="Arial" charset="0"/>
              <a:buNone/>
            </a:pPr>
            <a:r>
              <a:rPr lang="it-IT" sz="1800" smtClean="0"/>
              <a:t>2. Il farmacista titolare o direttore e' tenuto ad accertare, sotto la propria responsabilità, il possesso dei requisiti di cui al comma 1..</a:t>
            </a:r>
          </a:p>
          <a:p>
            <a:pPr algn="just">
              <a:spcBef>
                <a:spcPct val="0"/>
              </a:spcBef>
              <a:buFont typeface="Arial" charset="0"/>
              <a:buNone/>
            </a:pPr>
            <a:r>
              <a:rPr lang="it-IT" sz="1800" smtClean="0"/>
              <a:t> 3. Le attività erogate  presso  le  farmacie  e  a  domicilio  del paziente devono essere effettuate dai professionisti sanitari di  cui al presente decreto nel rispetto dei  propri  profili  professionali, con  il  coordinamento  organizzativo  e  gestionale  del  farmacista titolare o direttore. </a:t>
            </a:r>
          </a:p>
          <a:p>
            <a:pPr algn="just">
              <a:spcBef>
                <a:spcPct val="0"/>
              </a:spcBef>
              <a:buFont typeface="Arial" charset="0"/>
              <a:buNone/>
            </a:pPr>
            <a:endParaRPr lang="it-IT" sz="1800" smtClean="0"/>
          </a:p>
          <a:p>
            <a:pPr algn="just">
              <a:spcBef>
                <a:spcPct val="0"/>
              </a:spcBef>
              <a:buFont typeface="Arial" charset="0"/>
              <a:buNone/>
            </a:pPr>
            <a:endParaRPr lang="it-IT" sz="1800" smtClean="0"/>
          </a:p>
          <a:p>
            <a:pPr algn="just">
              <a:buFont typeface="Arial" charset="0"/>
              <a:buNone/>
            </a:pPr>
            <a:endParaRPr lang="it-IT" sz="18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p:cNvSpPr>
          <p:nvPr>
            <p:ph type="title"/>
          </p:nvPr>
        </p:nvSpPr>
        <p:spPr/>
        <p:txBody>
          <a:bodyPr/>
          <a:lstStyle/>
          <a:p>
            <a:pPr algn="l"/>
            <a:r>
              <a:rPr lang="it-IT" sz="2800" b="1" smtClean="0">
                <a:solidFill>
                  <a:srgbClr val="FF0000"/>
                </a:solidFill>
              </a:rPr>
              <a:t>DM 16 dicembre 2010</a:t>
            </a:r>
          </a:p>
        </p:txBody>
      </p:sp>
      <p:sp>
        <p:nvSpPr>
          <p:cNvPr id="300035" name="Rectangle 3"/>
          <p:cNvSpPr>
            <a:spLocks noGrp="1"/>
          </p:cNvSpPr>
          <p:nvPr>
            <p:ph type="body" idx="1"/>
          </p:nvPr>
        </p:nvSpPr>
        <p:spPr/>
        <p:txBody>
          <a:bodyPr/>
          <a:lstStyle/>
          <a:p>
            <a:pPr algn="ctr">
              <a:buFont typeface="Arial" charset="0"/>
              <a:buNone/>
            </a:pPr>
            <a:r>
              <a:rPr lang="it-IT" sz="1800" b="1" smtClean="0"/>
              <a:t>Art. 3  Prestazioni erogabili dagli infermieri </a:t>
            </a:r>
          </a:p>
          <a:p>
            <a:pPr algn="ctr">
              <a:buFont typeface="Arial" charset="0"/>
              <a:buNone/>
            </a:pPr>
            <a:r>
              <a:rPr lang="it-IT" sz="1800" b="1" smtClean="0"/>
              <a:t>…</a:t>
            </a:r>
          </a:p>
          <a:p>
            <a:pPr algn="ctr">
              <a:buFont typeface="Arial" charset="0"/>
              <a:buNone/>
            </a:pPr>
            <a:r>
              <a:rPr lang="it-IT" sz="1800" b="1" smtClean="0"/>
              <a:t> Art. 4  Prestazioni erogabili dai fisioterapisti</a:t>
            </a:r>
            <a:r>
              <a:rPr lang="it-IT" smtClean="0"/>
              <a:t> </a:t>
            </a:r>
          </a:p>
          <a:p>
            <a:pPr algn="ctr">
              <a:buFont typeface="Arial" charset="0"/>
              <a:buNone/>
            </a:pPr>
            <a:r>
              <a:rPr lang="it-IT" smtClean="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4"/>
          <p:cNvSpPr txBox="1">
            <a:spLocks noChangeArrowheads="1"/>
          </p:cNvSpPr>
          <p:nvPr/>
        </p:nvSpPr>
        <p:spPr bwMode="auto">
          <a:xfrm>
            <a:off x="971550" y="1052513"/>
            <a:ext cx="7777163" cy="4760912"/>
          </a:xfrm>
          <a:prstGeom prst="rect">
            <a:avLst/>
          </a:prstGeom>
          <a:noFill/>
          <a:ln w="9525">
            <a:noFill/>
            <a:miter lim="800000"/>
            <a:headEnd/>
            <a:tailEnd/>
          </a:ln>
        </p:spPr>
        <p:txBody>
          <a:bodyPr>
            <a:spAutoFit/>
          </a:bodyPr>
          <a:lstStyle/>
          <a:p>
            <a:pPr algn="just"/>
            <a:r>
              <a:rPr lang="it-IT" b="1">
                <a:latin typeface="Calibri" pitchFamily="34" charset="0"/>
              </a:rPr>
              <a:t>Ddl Omnibus, stralciata norma su servizi in farmacia</a:t>
            </a:r>
            <a:r>
              <a:rPr lang="it-IT">
                <a:latin typeface="Calibri" pitchFamily="34" charset="0"/>
              </a:rPr>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 Sarà  stralciato dal ddl Omnibus ora al vaglio dell'Aula di Montecitorio </a:t>
            </a:r>
            <a:r>
              <a:rPr lang="it-IT" b="1">
                <a:latin typeface="Calibri" pitchFamily="34" charset="0"/>
              </a:rPr>
              <a:t>l'intero articolo 12</a:t>
            </a:r>
            <a:r>
              <a:rPr lang="it-IT">
                <a:latin typeface="Calibri" pitchFamily="34" charset="0"/>
              </a:rPr>
              <a:t>, </a:t>
            </a:r>
            <a:r>
              <a:rPr lang="it-IT" u="sng">
                <a:latin typeface="Calibri" pitchFamily="34" charset="0"/>
              </a:rPr>
              <a:t>che riguarda i nuovi servizi erogati dalle farmacie e che prevede la possibilità di far lavorare all'interno delle strutture anche infermieri e fisioterapisti</a:t>
            </a:r>
            <a:r>
              <a:rPr lang="it-IT">
                <a:latin typeface="Calibri" pitchFamily="34" charset="0"/>
              </a:rPr>
              <a:t>. </a:t>
            </a:r>
          </a:p>
          <a:p>
            <a:pPr algn="just"/>
            <a:r>
              <a:rPr lang="it-IT">
                <a:latin typeface="Calibri" pitchFamily="34" charset="0"/>
              </a:rPr>
              <a:t>E' quanto è emerso al termine della riunione che si è svolta in commissione Affari Sociali e alla quale ha partecipato anche il ministro della Salute, </a:t>
            </a:r>
            <a:r>
              <a:rPr lang="it-IT" b="1">
                <a:latin typeface="Calibri" pitchFamily="34" charset="0"/>
              </a:rPr>
              <a:t>Ferruccio Fazio</a:t>
            </a:r>
            <a:r>
              <a:rPr lang="it-IT">
                <a:latin typeface="Calibri" pitchFamily="34" charset="0"/>
              </a:rPr>
              <a:t>. Lo stralcio della norma, spiega il presidente della commissione, </a:t>
            </a:r>
            <a:r>
              <a:rPr lang="it-IT" b="1">
                <a:latin typeface="Calibri" pitchFamily="34" charset="0"/>
              </a:rPr>
              <a:t>Giuseppe Palumbo</a:t>
            </a:r>
            <a:r>
              <a:rPr lang="it-IT">
                <a:latin typeface="Calibri" pitchFamily="34" charset="0"/>
              </a:rPr>
              <a:t>, non indica nessuna retromarcia ma è dettato dalla necessità  «di evitare contrapposizioni con il disegno di legge sul riordino del servizio farmaceutico, da oltre 2 anni in discussione in commissione Sanità  di palazzo Madama».</a:t>
            </a:r>
          </a:p>
          <a:p>
            <a:pPr algn="just"/>
            <a:r>
              <a:rPr lang="it-IT">
                <a:latin typeface="Calibri" pitchFamily="34" charset="0"/>
              </a:rPr>
              <a:t/>
            </a:r>
            <a:br>
              <a:rPr lang="it-IT">
                <a:latin typeface="Calibri" pitchFamily="34" charset="0"/>
              </a:rPr>
            </a:br>
            <a:endParaRPr lang="it-IT">
              <a:latin typeface="Calibri" pitchFamily="34" charset="0"/>
            </a:endParaRPr>
          </a:p>
          <a:p>
            <a:pPr algn="r"/>
            <a:r>
              <a:rPr lang="it-IT">
                <a:latin typeface="Calibri" pitchFamily="34" charset="0"/>
              </a:rPr>
              <a:t>Farmacista 33 </a:t>
            </a:r>
          </a:p>
          <a:p>
            <a:pPr algn="r"/>
            <a:r>
              <a:rPr lang="it-IT">
                <a:latin typeface="Calibri" pitchFamily="34" charset="0"/>
              </a:rPr>
              <a:t>22 settembre 2011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4"/>
          <p:cNvSpPr txBox="1">
            <a:spLocks noChangeArrowheads="1"/>
          </p:cNvSpPr>
          <p:nvPr/>
        </p:nvSpPr>
        <p:spPr bwMode="auto">
          <a:xfrm>
            <a:off x="827088" y="333375"/>
            <a:ext cx="7777162" cy="5675313"/>
          </a:xfrm>
          <a:prstGeom prst="rect">
            <a:avLst/>
          </a:prstGeom>
          <a:noFill/>
          <a:ln w="9525">
            <a:noFill/>
            <a:miter lim="800000"/>
            <a:headEnd/>
            <a:tailEnd/>
          </a:ln>
        </p:spPr>
        <p:txBody>
          <a:bodyPr>
            <a:spAutoFit/>
          </a:bodyPr>
          <a:lstStyle/>
          <a:p>
            <a:pPr algn="ctr"/>
            <a:r>
              <a:rPr lang="it-IT" sz="2400" b="1">
                <a:solidFill>
                  <a:srgbClr val="FF0000"/>
                </a:solidFill>
                <a:latin typeface="Calibri" pitchFamily="34" charset="0"/>
              </a:rPr>
              <a:t>Farmacovigilanza</a:t>
            </a:r>
          </a:p>
          <a:p>
            <a:pPr algn="just"/>
            <a:r>
              <a:rPr lang="it-IT">
                <a:latin typeface="Calibri" pitchFamily="34" charset="0"/>
              </a:rPr>
              <a:t>Lo scorso 31 Dicembre 2010 sono apparse in Gazzetta Ufficiale UE la </a:t>
            </a:r>
            <a:r>
              <a:rPr lang="it-IT" b="1">
                <a:latin typeface="Calibri" pitchFamily="34" charset="0"/>
              </a:rPr>
              <a:t>Direttiva n. 2010/84</a:t>
            </a:r>
            <a:r>
              <a:rPr lang="it-IT">
                <a:latin typeface="Calibri" pitchFamily="34" charset="0"/>
              </a:rPr>
              <a:t> ed il </a:t>
            </a:r>
            <a:r>
              <a:rPr lang="it-IT" b="1">
                <a:latin typeface="Calibri" pitchFamily="34" charset="0"/>
              </a:rPr>
              <a:t>Regolamento n. 1235/2010</a:t>
            </a:r>
            <a:r>
              <a:rPr lang="it-IT">
                <a:latin typeface="Calibri" pitchFamily="34" charset="0"/>
              </a:rPr>
              <a:t>.</a:t>
            </a:r>
          </a:p>
          <a:p>
            <a:pPr algn="just"/>
            <a:endParaRPr lang="it-IT">
              <a:latin typeface="Calibri" pitchFamily="34" charset="0"/>
            </a:endParaRPr>
          </a:p>
          <a:p>
            <a:pPr algn="just"/>
            <a:r>
              <a:rPr lang="it-IT">
                <a:latin typeface="Calibri" pitchFamily="34" charset="0"/>
              </a:rPr>
              <a:t>Cambia il contesto stesso della farmacovigilanza, con l’ampliamento della definizione di ADR. </a:t>
            </a:r>
            <a:endParaRPr lang="it-IT" u="sng">
              <a:latin typeface="Calibri" pitchFamily="34" charset="0"/>
            </a:endParaRPr>
          </a:p>
          <a:p>
            <a:pPr algn="just"/>
            <a:r>
              <a:rPr lang="it-IT" u="sng">
                <a:latin typeface="Calibri" pitchFamily="34" charset="0"/>
              </a:rPr>
              <a:t>La nuova definizione copre non solo le reazioni conseguenti al normale uso del farmaco, ma anche l’utilizzo non conforme, incluso il sovradosaggio, l’uso improprio, l’abuso e gli errori terapeutici</a:t>
            </a:r>
            <a:r>
              <a:rPr lang="it-IT">
                <a:latin typeface="Calibri" pitchFamily="34" charset="0"/>
              </a:rPr>
              <a:t> (ad es. errori di prescrizione, di somministrazione o di dispensazione).  </a:t>
            </a:r>
          </a:p>
          <a:p>
            <a:pPr algn="just"/>
            <a:endParaRPr lang="it-IT">
              <a:latin typeface="Calibri" pitchFamily="34" charset="0"/>
            </a:endParaRPr>
          </a:p>
          <a:p>
            <a:pPr algn="just"/>
            <a:r>
              <a:rPr lang="it-IT">
                <a:latin typeface="Calibri" pitchFamily="34" charset="0"/>
              </a:rPr>
              <a:t>La farmacia, quindi, assume un ruolo chiave anche nella farmacovigilanza, proprio nel momento in cui le nuove norme sulla farmacia dei servizi chiedono un impegno diretto a favore dei pazienti nella </a:t>
            </a:r>
            <a:r>
              <a:rPr lang="it-IT" i="1">
                <a:latin typeface="Calibri" pitchFamily="34" charset="0"/>
              </a:rPr>
              <a:t>compliance</a:t>
            </a:r>
            <a:r>
              <a:rPr lang="it-IT">
                <a:latin typeface="Calibri" pitchFamily="34" charset="0"/>
              </a:rPr>
              <a:t> e nell’aderenza alla terapia.  </a:t>
            </a:r>
          </a:p>
          <a:p>
            <a:pPr algn="just"/>
            <a:endParaRPr lang="it-IT">
              <a:latin typeface="Calibri" pitchFamily="34" charset="0"/>
            </a:endParaRPr>
          </a:p>
          <a:p>
            <a:pPr algn="just"/>
            <a:r>
              <a:rPr lang="it-IT">
                <a:latin typeface="Calibri" pitchFamily="34" charset="0"/>
              </a:rPr>
              <a:t>Cambia anche la validità dell’Autorizzazione all’immissione in commercio che, dopo il primo periodo quinquennale di validità, avrà validità illimitata, salvo che l’Autorità sanitaria decida di procedere ad un ulteriore rinnovo quinquennale, proprio per motivi connessi al profilo di rischio del farmaco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idx="4294967295"/>
          </p:nvPr>
        </p:nvSpPr>
        <p:spPr>
          <a:xfrm>
            <a:off x="900113" y="333375"/>
            <a:ext cx="7543800" cy="1431925"/>
          </a:xfrm>
        </p:spPr>
        <p:txBody>
          <a:bodyPr/>
          <a:lstStyle/>
          <a:p>
            <a:r>
              <a:rPr lang="it-IT" sz="2400" b="1" smtClean="0">
                <a:solidFill>
                  <a:srgbClr val="FF0000"/>
                </a:solidFill>
              </a:rPr>
              <a:t>Farmacovigilanza</a:t>
            </a:r>
            <a:r>
              <a:rPr lang="it-IT" sz="2400" b="1" smtClean="0"/>
              <a:t/>
            </a:r>
            <a:br>
              <a:rPr lang="it-IT" sz="2400" b="1" smtClean="0"/>
            </a:br>
            <a:endParaRPr lang="it-IT" sz="2400" b="1" smtClean="0"/>
          </a:p>
        </p:txBody>
      </p:sp>
      <p:sp>
        <p:nvSpPr>
          <p:cNvPr id="301059" name="Rectangle 3"/>
          <p:cNvSpPr>
            <a:spLocks noGrp="1"/>
          </p:cNvSpPr>
          <p:nvPr>
            <p:ph type="body" idx="4294967295"/>
          </p:nvPr>
        </p:nvSpPr>
        <p:spPr>
          <a:xfrm>
            <a:off x="755650" y="1412875"/>
            <a:ext cx="7543800" cy="4114800"/>
          </a:xfrm>
        </p:spPr>
        <p:txBody>
          <a:bodyPr/>
          <a:lstStyle/>
          <a:p>
            <a:pPr algn="just">
              <a:buFont typeface="Arial" charset="0"/>
              <a:buNone/>
            </a:pPr>
            <a:r>
              <a:rPr lang="it-IT" sz="2000" smtClean="0"/>
              <a:t>Vengono ampliati sostanzialmente i compiti dell’EMA. Infatti, </a:t>
            </a:r>
            <a:r>
              <a:rPr lang="it-IT" sz="2000" b="1" smtClean="0"/>
              <a:t>tutte le segnalazioni di ADR andranno a confluire nella banca dati europea Eudravigilance</a:t>
            </a:r>
            <a:r>
              <a:rPr lang="it-IT" sz="2000" smtClean="0"/>
              <a:t>, con l’obiettivo di rendere l’intero sistema più coordinato e coerente, poiché ogni Autorità nazionale in Europa potrà condividere tutte le informazioni attingendo alla medesima fonte. </a:t>
            </a:r>
            <a:r>
              <a:rPr lang="it-IT" sz="2000" u="sng" smtClean="0"/>
              <a:t>Molto importante anche la divaricazione tra chi deve autorizzare il medicinale</a:t>
            </a:r>
            <a:r>
              <a:rPr lang="it-IT" sz="2000" smtClean="0"/>
              <a:t> (il Comitato di valutazione dei medicinali dell’EMA) </a:t>
            </a:r>
            <a:r>
              <a:rPr lang="it-IT" sz="2000" u="sng" smtClean="0"/>
              <a:t>e chi invece, con le nuove norme, avrà il compito di valutarne il profilo di rischio: il neonato Comitato di valutazione dei rischi per la farmacovigilanza</a:t>
            </a:r>
            <a:r>
              <a:rPr lang="it-IT" sz="200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ttangolo 1"/>
          <p:cNvSpPr>
            <a:spLocks noChangeArrowheads="1"/>
          </p:cNvSpPr>
          <p:nvPr/>
        </p:nvSpPr>
        <p:spPr bwMode="auto">
          <a:xfrm>
            <a:off x="107950" y="1052513"/>
            <a:ext cx="8891588" cy="5162550"/>
          </a:xfrm>
          <a:prstGeom prst="rect">
            <a:avLst/>
          </a:prstGeom>
          <a:noFill/>
          <a:ln w="9525">
            <a:noFill/>
            <a:miter lim="800000"/>
            <a:headEnd/>
            <a:tailEnd/>
          </a:ln>
        </p:spPr>
        <p:txBody>
          <a:bodyPr>
            <a:spAutoFit/>
          </a:bodyPr>
          <a:lstStyle/>
          <a:p>
            <a:pPr algn="ctr" eaLnBrk="0" hangingPunct="0"/>
            <a:r>
              <a:rPr lang="it-IT" sz="2000" b="1">
                <a:latin typeface="Calibri" pitchFamily="34" charset="0"/>
                <a:ea typeface="Arial Unicode MS"/>
                <a:cs typeface="Tahoma" pitchFamily="34" charset="0"/>
              </a:rPr>
              <a:t>TABELLA 6</a:t>
            </a:r>
            <a:endParaRPr lang="it-IT" sz="2000">
              <a:latin typeface="Calibri" pitchFamily="34" charset="0"/>
              <a:ea typeface="Arial Unicode MS"/>
              <a:cs typeface="Tahoma" pitchFamily="34" charset="0"/>
            </a:endParaRPr>
          </a:p>
          <a:p>
            <a:pPr algn="just" eaLnBrk="0" hangingPunct="0"/>
            <a:r>
              <a:rPr lang="it-IT" sz="1600">
                <a:latin typeface="Calibri" pitchFamily="34" charset="0"/>
                <a:ea typeface="Arial Unicode MS"/>
                <a:cs typeface="Tahoma" pitchFamily="34" charset="0"/>
              </a:rPr>
              <a:t>In quanto alle </a:t>
            </a:r>
            <a:r>
              <a:rPr lang="it-IT" sz="1600" b="1">
                <a:latin typeface="Calibri" pitchFamily="34" charset="0"/>
                <a:ea typeface="Arial Unicode MS"/>
                <a:cs typeface="Tahoma" pitchFamily="34" charset="0"/>
              </a:rPr>
              <a:t>bilance </a:t>
            </a:r>
            <a:r>
              <a:rPr lang="it-IT" sz="1600">
                <a:latin typeface="Calibri" pitchFamily="34" charset="0"/>
                <a:ea typeface="Arial Unicode MS"/>
                <a:cs typeface="Tahoma" pitchFamily="34" charset="0"/>
              </a:rPr>
              <a:t>è stato ripristinato il testo del supplemento dell’XI edizione, per errore non riportato nella XII edizione. Di rilievo invece </a:t>
            </a:r>
            <a:r>
              <a:rPr lang="it-IT" sz="1600" b="1">
                <a:latin typeface="Calibri" pitchFamily="34" charset="0"/>
                <a:ea typeface="Arial Unicode MS"/>
                <a:cs typeface="Tahoma" pitchFamily="34" charset="0"/>
              </a:rPr>
              <a:t>per il farmacista preparatore</a:t>
            </a:r>
            <a:r>
              <a:rPr lang="it-IT" sz="1600">
                <a:latin typeface="Calibri" pitchFamily="34" charset="0"/>
                <a:ea typeface="Arial Unicode MS"/>
                <a:cs typeface="Tahoma" pitchFamily="34" charset="0"/>
              </a:rPr>
              <a:t> è prevista la possibilità di detenere la strumentazione necessaria nel caso si volessero preparare estratti.</a:t>
            </a:r>
            <a:endParaRPr lang="it-IT" sz="1600" b="1">
              <a:latin typeface="Calibri" pitchFamily="34" charset="0"/>
              <a:ea typeface="Arial Unicode MS"/>
              <a:cs typeface="Tahoma" pitchFamily="34" charset="0"/>
            </a:endParaRPr>
          </a:p>
          <a:p>
            <a:pPr algn="just" eaLnBrk="0" hangingPunct="0"/>
            <a:endParaRPr lang="it-IT" sz="1600" b="1">
              <a:latin typeface="Calibri" pitchFamily="34" charset="0"/>
              <a:ea typeface="Arial Unicode MS"/>
              <a:cs typeface="Tahoma" pitchFamily="34" charset="0"/>
            </a:endParaRPr>
          </a:p>
          <a:p>
            <a:pPr algn="ctr" eaLnBrk="0" hangingPunct="0"/>
            <a:r>
              <a:rPr lang="it-IT" sz="2000" b="1">
                <a:latin typeface="Calibri" pitchFamily="34" charset="0"/>
                <a:ea typeface="Arial Unicode MS"/>
                <a:cs typeface="Tahoma" pitchFamily="34" charset="0"/>
              </a:rPr>
              <a:t>TABELLA 7</a:t>
            </a:r>
            <a:endParaRPr lang="it-IT" sz="2000">
              <a:latin typeface="Calibri" pitchFamily="34" charset="0"/>
              <a:ea typeface="Arial Unicode MS"/>
              <a:cs typeface="Tahoma" pitchFamily="34" charset="0"/>
            </a:endParaRPr>
          </a:p>
          <a:p>
            <a:pPr algn="just" eaLnBrk="0" hangingPunct="0"/>
            <a:r>
              <a:rPr lang="it-IT" sz="1600">
                <a:latin typeface="Calibri" pitchFamily="34" charset="0"/>
                <a:ea typeface="Times New Roman" pitchFamily="18" charset="0"/>
                <a:cs typeface="Tahoma" pitchFamily="34" charset="0"/>
              </a:rPr>
              <a:t>Sono state aggiornate le tabelle, ma il lavoro di stesura del testo è stato fatto in periodo storico antecedente alla definizione della Legge 38/2010 nonché del DM del 31 marzo 2010, nel quale viene riscritta integralmente la tabella II sezione D. Pertanto ad oggi il farmacista ha l’obbligo di aver in farmacia, nella Farmacopea una tabella D non corretta. Si suggerisce, benché non prescritto, di inserire nel testo la tabella II sezione D allegata al DM del 31 marzo 2010, nella quale sono state recepite le indicazioni della nuova legge sulla terapia del dolore e per le cure palliative.</a:t>
            </a:r>
          </a:p>
          <a:p>
            <a:pPr algn="just" eaLnBrk="0" hangingPunct="0"/>
            <a:endParaRPr lang="it-IT" sz="1600">
              <a:latin typeface="Calibri" pitchFamily="34" charset="0"/>
              <a:cs typeface="Tahoma" pitchFamily="34" charset="0"/>
            </a:endParaRPr>
          </a:p>
          <a:p>
            <a:pPr algn="ctr" eaLnBrk="0" hangingPunct="0"/>
            <a:r>
              <a:rPr lang="it-IT" sz="2000" b="1">
                <a:latin typeface="Calibri" pitchFamily="34" charset="0"/>
                <a:ea typeface="Arial Unicode MS"/>
                <a:cs typeface="Arial Unicode MS"/>
              </a:rPr>
              <a:t>TABELLA 8</a:t>
            </a:r>
            <a:endParaRPr lang="it-IT" sz="2000">
              <a:latin typeface="Calibri" pitchFamily="34" charset="0"/>
              <a:ea typeface="Arial Unicode MS"/>
              <a:cs typeface="Arial Unicode MS"/>
            </a:endParaRPr>
          </a:p>
          <a:p>
            <a:pPr algn="just" eaLnBrk="0" hangingPunct="0"/>
            <a:r>
              <a:rPr lang="it-IT" sz="1600">
                <a:latin typeface="Calibri" pitchFamily="34" charset="0"/>
              </a:rPr>
              <a:t>Nella nota introduttiva viene precisato che nel caso di prescrizioni magistrali contenenti principi attivi non iscritti nella tabella, il farmacista dovrebbe far riferimento al dosaggio massimo presente in un medicinale di origine industriale. Sono inoltre state modificate, eliminate od inserite note specifiche per diversi principi attivi: ad esempio </a:t>
            </a:r>
            <a:r>
              <a:rPr lang="it-IT" sz="1600" u="sng">
                <a:latin typeface="Calibri" pitchFamily="34" charset="0"/>
              </a:rPr>
              <a:t>per la codeina viene ribadito che nella terapia del dolore severo i dosaggi indicati non sono significativi, poiché estremamente variabili a seconda delle condizioni del paziente.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p:cNvSpPr>
          <p:nvPr>
            <p:ph type="title" idx="4294967295"/>
          </p:nvPr>
        </p:nvSpPr>
        <p:spPr>
          <a:xfrm>
            <a:off x="539750" y="404813"/>
            <a:ext cx="7543800" cy="1431925"/>
          </a:xfrm>
        </p:spPr>
        <p:txBody>
          <a:bodyPr/>
          <a:lstStyle/>
          <a:p>
            <a:pPr algn="l"/>
            <a:r>
              <a:rPr lang="it-IT" sz="2400" b="1" smtClean="0">
                <a:solidFill>
                  <a:srgbClr val="FF0000"/>
                </a:solidFill>
              </a:rPr>
              <a:t>Molte le novità positive anche per il Farmacista</a:t>
            </a:r>
            <a:r>
              <a:rPr lang="it-IT" sz="1600" smtClean="0"/>
              <a:t> </a:t>
            </a:r>
          </a:p>
        </p:txBody>
      </p:sp>
      <p:sp>
        <p:nvSpPr>
          <p:cNvPr id="302083" name="Text Box 3"/>
          <p:cNvSpPr txBox="1">
            <a:spLocks noChangeArrowheads="1"/>
          </p:cNvSpPr>
          <p:nvPr/>
        </p:nvSpPr>
        <p:spPr bwMode="auto">
          <a:xfrm>
            <a:off x="179388" y="1670050"/>
            <a:ext cx="8783637" cy="3937000"/>
          </a:xfrm>
          <a:prstGeom prst="rect">
            <a:avLst/>
          </a:prstGeom>
          <a:noFill/>
          <a:ln w="9525">
            <a:noFill/>
            <a:miter lim="800000"/>
            <a:headEnd/>
            <a:tailEnd/>
          </a:ln>
          <a:effectLst/>
        </p:spPr>
        <p:txBody>
          <a:bodyPr>
            <a:spAutoFit/>
          </a:bodyPr>
          <a:lstStyle/>
          <a:p>
            <a:pPr marL="342900" indent="-342900" algn="just" eaLnBrk="0" hangingPunct="0">
              <a:buFontTx/>
              <a:buAutoNum type="arabicParenR"/>
            </a:pPr>
            <a:r>
              <a:rPr lang="it-IT">
                <a:latin typeface="Calibri" pitchFamily="34" charset="0"/>
              </a:rPr>
              <a:t>l’ampliamento della definizione di ADR garantisce un ruolo chiave nella farmacovigilanza alla Farmacia; gli Stati membri dovranno inoltre incoraggiare le segnalazioni dei Farmacisti, eventualmente anche attraverso la promulgazione di provvedimenti normativi </a:t>
            </a:r>
            <a:r>
              <a:rPr lang="it-IT" i="1">
                <a:latin typeface="Calibri" pitchFamily="34" charset="0"/>
              </a:rPr>
              <a:t>ad hoc</a:t>
            </a:r>
            <a:r>
              <a:rPr lang="it-IT">
                <a:latin typeface="Calibri" pitchFamily="34" charset="0"/>
              </a:rPr>
              <a:t>, coinvolgendo, se necessario, le organizzazioni di categoria;</a:t>
            </a:r>
          </a:p>
          <a:p>
            <a:pPr marL="342900" indent="-342900" algn="just" eaLnBrk="0" hangingPunct="0"/>
            <a:r>
              <a:rPr lang="it-IT">
                <a:latin typeface="Calibri" pitchFamily="34" charset="0"/>
              </a:rPr>
              <a:t>2) Crescerà inoltre il coinvolgimento del Farmacista nel lavoro di valutazione (</a:t>
            </a:r>
            <a:r>
              <a:rPr lang="it-IT" i="1">
                <a:latin typeface="Calibri" pitchFamily="34" charset="0"/>
              </a:rPr>
              <a:t>follow-up</a:t>
            </a:r>
            <a:r>
              <a:rPr lang="it-IT">
                <a:latin typeface="Calibri" pitchFamily="34" charset="0"/>
              </a:rPr>
              <a:t>) delle segnalazioni ricevute dall’Autorità sanitaria.</a:t>
            </a:r>
          </a:p>
          <a:p>
            <a:pPr marL="342900" indent="-342900" algn="just" eaLnBrk="0" hangingPunct="0"/>
            <a:r>
              <a:rPr lang="it-IT">
                <a:latin typeface="Calibri" pitchFamily="34" charset="0"/>
              </a:rPr>
              <a:t>3) Uno specifico riferimento ai Farmacisti è poi previsto nel foglietto illustrativo e nel RCP, anche per le segnalazioni sui c.d. farmaci sotto monitoraggio addizionale, ovvero quelli aventi un alto profilo di rischio. </a:t>
            </a:r>
          </a:p>
          <a:p>
            <a:pPr marL="342900" indent="-342900" algn="just" eaLnBrk="0" hangingPunct="0"/>
            <a:r>
              <a:rPr lang="it-IT">
                <a:latin typeface="Calibri" pitchFamily="34" charset="0"/>
              </a:rPr>
              <a:t>4) </a:t>
            </a:r>
            <a:r>
              <a:rPr lang="it-IT" u="sng">
                <a:latin typeface="Calibri" pitchFamily="34" charset="0"/>
              </a:rPr>
              <a:t>Le industrie che intendano studiare </a:t>
            </a:r>
            <a:r>
              <a:rPr lang="it-IT" i="1" u="sng">
                <a:latin typeface="Calibri" pitchFamily="34" charset="0"/>
              </a:rPr>
              <a:t>ex post</a:t>
            </a:r>
            <a:r>
              <a:rPr lang="it-IT" u="sng">
                <a:latin typeface="Calibri" pitchFamily="34" charset="0"/>
              </a:rPr>
              <a:t> la sicurezza dei propri medicinali, inoltre, potranno avvalersi della collaborazione dei Farmacisti dietro corrispettivo, limitato alla compensazione del tempo impiegato e al rimborso delle spese</a:t>
            </a:r>
            <a:r>
              <a:rPr lang="it-IT">
                <a:latin typeface="Calibri" pitchFamily="34" charset="0"/>
              </a:rPr>
              <a:t>.</a:t>
            </a:r>
          </a:p>
          <a:p>
            <a:pPr marL="342900" indent="-342900" algn="just" eaLnBrk="0" hangingPunct="0"/>
            <a:endParaRPr lang="it-IT">
              <a:latin typeface="Calibri" pitchFamily="34" charset="0"/>
            </a:endParaRPr>
          </a:p>
          <a:p>
            <a:pPr marL="342900" indent="-342900" algn="ctr" eaLnBrk="0" hangingPunct="0"/>
            <a:endParaRPr lang="it-IT">
              <a:latin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p:cNvSpPr>
          <p:nvPr>
            <p:ph type="title" idx="4294967295"/>
          </p:nvPr>
        </p:nvSpPr>
        <p:spPr>
          <a:xfrm>
            <a:off x="1039813" y="274638"/>
            <a:ext cx="2141537" cy="1143000"/>
          </a:xfrm>
        </p:spPr>
        <p:txBody>
          <a:bodyPr/>
          <a:lstStyle/>
          <a:p>
            <a:r>
              <a:rPr lang="it-IT" sz="2000" b="1" smtClean="0">
                <a:solidFill>
                  <a:srgbClr val="FF0000"/>
                </a:solidFill>
              </a:rPr>
              <a:t>Le altre novità</a:t>
            </a:r>
            <a:r>
              <a:rPr lang="it-IT" sz="1600" smtClean="0"/>
              <a:t> </a:t>
            </a:r>
          </a:p>
        </p:txBody>
      </p:sp>
      <p:sp>
        <p:nvSpPr>
          <p:cNvPr id="303107" name="Text Box 3"/>
          <p:cNvSpPr txBox="1">
            <a:spLocks noChangeArrowheads="1"/>
          </p:cNvSpPr>
          <p:nvPr/>
        </p:nvSpPr>
        <p:spPr bwMode="auto">
          <a:xfrm>
            <a:off x="468313" y="1268413"/>
            <a:ext cx="8353425" cy="3113087"/>
          </a:xfrm>
          <a:prstGeom prst="rect">
            <a:avLst/>
          </a:prstGeom>
          <a:noFill/>
          <a:ln w="9525">
            <a:noFill/>
            <a:miter lim="800000"/>
            <a:headEnd/>
            <a:tailEnd/>
          </a:ln>
          <a:effectLst/>
        </p:spPr>
        <p:txBody>
          <a:bodyPr>
            <a:spAutoFit/>
          </a:bodyPr>
          <a:lstStyle/>
          <a:p>
            <a:pPr algn="just" eaLnBrk="0" hangingPunct="0"/>
            <a:r>
              <a:rPr lang="it-IT">
                <a:latin typeface="Calibri" pitchFamily="34" charset="0"/>
              </a:rPr>
              <a:t>Oltre ai professionisti sanitari, </a:t>
            </a:r>
            <a:r>
              <a:rPr lang="it-IT" u="sng">
                <a:latin typeface="Calibri" pitchFamily="34" charset="0"/>
              </a:rPr>
              <a:t>è previsto il coinvolgimento diretto del paziente</a:t>
            </a:r>
            <a:r>
              <a:rPr lang="it-IT">
                <a:latin typeface="Calibri" pitchFamily="34" charset="0"/>
              </a:rPr>
              <a:t>, che potrà inviare autonomamente segnalazioni all’autorità sanitaria (possibilità già in vigore in Italia, ma non in altri Paesi). </a:t>
            </a:r>
          </a:p>
          <a:p>
            <a:pPr algn="just" eaLnBrk="0" hangingPunct="0"/>
            <a:r>
              <a:rPr lang="it-IT">
                <a:latin typeface="Calibri" pitchFamily="34" charset="0"/>
              </a:rPr>
              <a:t>Verrà istituito un </a:t>
            </a:r>
            <a:r>
              <a:rPr lang="it-IT" u="sng">
                <a:latin typeface="Calibri" pitchFamily="34" charset="0"/>
              </a:rPr>
              <a:t>portale web nazionale</a:t>
            </a:r>
            <a:r>
              <a:rPr lang="it-IT">
                <a:latin typeface="Calibri" pitchFamily="34" charset="0"/>
              </a:rPr>
              <a:t>, collegato ad un portale europeo, dove saranno on-line i moduli per la segnalazione, nonché il RCP ed foglietto illustrativo di tutti i medicinali.</a:t>
            </a:r>
          </a:p>
          <a:p>
            <a:pPr algn="just" eaLnBrk="0" hangingPunct="0"/>
            <a:endParaRPr lang="it-IT">
              <a:latin typeface="Calibri" pitchFamily="34" charset="0"/>
            </a:endParaRPr>
          </a:p>
          <a:p>
            <a:pPr algn="just" eaLnBrk="0" hangingPunct="0"/>
            <a:r>
              <a:rPr lang="it-IT">
                <a:latin typeface="Calibri" pitchFamily="34" charset="0"/>
              </a:rPr>
              <a:t>Entro il 1° Gennaio 2013 la Commissione UE presenterà una Relazione sulla comprensibilità del foglietto illustrativo e del RCP per proporre miglioramenti su leggibilità, presentazione e contenuto. Ciò al fine di soddisfare più compiutamente le esigenze di pazienti e professionisti sanitari.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2"/>
          <p:cNvSpPr txBox="1">
            <a:spLocks noChangeArrowheads="1"/>
          </p:cNvSpPr>
          <p:nvPr/>
        </p:nvSpPr>
        <p:spPr bwMode="auto">
          <a:xfrm>
            <a:off x="1692275" y="3068638"/>
            <a:ext cx="6408738" cy="641350"/>
          </a:xfrm>
          <a:prstGeom prst="rect">
            <a:avLst/>
          </a:prstGeom>
          <a:noFill/>
          <a:ln w="9525">
            <a:noFill/>
            <a:miter lim="800000"/>
            <a:headEnd/>
            <a:tailEnd/>
          </a:ln>
        </p:spPr>
        <p:txBody>
          <a:bodyPr>
            <a:spAutoFit/>
          </a:bodyPr>
          <a:lstStyle/>
          <a:p>
            <a:pPr algn="ctr">
              <a:spcBef>
                <a:spcPct val="50000"/>
              </a:spcBef>
            </a:pPr>
            <a:r>
              <a:rPr lang="it-IT" sz="3600" b="1">
                <a:solidFill>
                  <a:srgbClr val="99CC00"/>
                </a:solidFill>
                <a:latin typeface="Calibri" pitchFamily="34" charset="0"/>
              </a:rPr>
              <a:t>REGISTRO ENTRATA -USCITA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lstStyle/>
          <a:p>
            <a:pPr eaLnBrk="1" hangingPunct="1">
              <a:defRPr/>
            </a:pPr>
            <a:r>
              <a:rPr lang="it-IT" sz="2000" smtClean="0">
                <a:effectLst>
                  <a:outerShdw blurRad="38100" dist="38100" dir="2700000" algn="tl">
                    <a:srgbClr val="C0C0C0"/>
                  </a:outerShdw>
                </a:effectLst>
              </a:rPr>
              <a:t>ESEMPIO DI COMPILAZIONE DEL REGISTRO DI ENTRATA E USCITA E DI CHIUSURA ANNUALE</a:t>
            </a:r>
          </a:p>
        </p:txBody>
      </p:sp>
      <p:sp>
        <p:nvSpPr>
          <p:cNvPr id="138243" name="Rectangle 3"/>
          <p:cNvSpPr>
            <a:spLocks noGrp="1" noChangeArrowheads="1"/>
          </p:cNvSpPr>
          <p:nvPr>
            <p:ph type="body" idx="4294967295"/>
          </p:nvPr>
        </p:nvSpPr>
        <p:spPr/>
        <p:txBody>
          <a:bodyPr/>
          <a:lstStyle/>
          <a:p>
            <a:pPr algn="ctr" eaLnBrk="1" hangingPunct="1">
              <a:lnSpc>
                <a:spcPct val="80000"/>
              </a:lnSpc>
              <a:defRPr/>
            </a:pPr>
            <a:endParaRPr lang="it-IT" sz="4000" smtClean="0">
              <a:solidFill>
                <a:srgbClr val="000000"/>
              </a:solidFill>
              <a:effectLst>
                <a:outerShdw blurRad="38100" dist="38100" dir="2700000" algn="tl">
                  <a:srgbClr val="C0C0C0"/>
                </a:outerShdw>
              </a:effectLst>
              <a:ea typeface="Times New Roman" pitchFamily="18" charset="0"/>
              <a:cs typeface="Tahoma" pitchFamily="34" charset="0"/>
            </a:endParaRPr>
          </a:p>
          <a:p>
            <a:pPr algn="just" eaLnBrk="1" hangingPunct="1">
              <a:lnSpc>
                <a:spcPct val="80000"/>
              </a:lnSpc>
              <a:defRPr/>
            </a:pPr>
            <a:endParaRPr lang="it-IT" sz="4000" smtClean="0">
              <a:solidFill>
                <a:srgbClr val="000000"/>
              </a:solidFill>
              <a:effectLst>
                <a:outerShdw blurRad="38100" dist="38100" dir="2700000" algn="tl">
                  <a:srgbClr val="C0C0C0"/>
                </a:outerShdw>
              </a:effectLst>
              <a:ea typeface="Times New Roman" pitchFamily="18" charset="0"/>
              <a:cs typeface="Tahoma" pitchFamily="34" charset="0"/>
            </a:endParaRPr>
          </a:p>
          <a:p>
            <a:pPr algn="just" eaLnBrk="1" hangingPunct="1">
              <a:lnSpc>
                <a:spcPct val="80000"/>
              </a:lnSpc>
              <a:defRPr/>
            </a:pPr>
            <a:endParaRPr lang="it-IT" sz="4000" smtClean="0">
              <a:solidFill>
                <a:srgbClr val="000000"/>
              </a:solidFill>
              <a:effectLst>
                <a:outerShdw blurRad="38100" dist="38100" dir="2700000" algn="tl">
                  <a:srgbClr val="C0C0C0"/>
                </a:outerShdw>
              </a:effectLst>
              <a:ea typeface="Times New Roman" pitchFamily="18" charset="0"/>
              <a:cs typeface="Tahoma" pitchFamily="34" charset="0"/>
            </a:endParaRPr>
          </a:p>
          <a:p>
            <a:pPr algn="just" eaLnBrk="1" hangingPunct="1">
              <a:lnSpc>
                <a:spcPct val="80000"/>
              </a:lnSpc>
              <a:defRPr/>
            </a:pPr>
            <a:endParaRPr lang="it-IT" sz="4000" smtClean="0">
              <a:solidFill>
                <a:srgbClr val="000000"/>
              </a:solidFill>
              <a:effectLst>
                <a:outerShdw blurRad="38100" dist="38100" dir="2700000" algn="tl">
                  <a:srgbClr val="C0C0C0"/>
                </a:outerShdw>
              </a:effectLst>
              <a:ea typeface="Times New Roman" pitchFamily="18" charset="0"/>
              <a:cs typeface="Tahoma" pitchFamily="34" charset="0"/>
            </a:endParaRPr>
          </a:p>
          <a:p>
            <a:pPr algn="just" eaLnBrk="1" hangingPunct="1">
              <a:lnSpc>
                <a:spcPct val="80000"/>
              </a:lnSpc>
              <a:buFont typeface="Arial" charset="0"/>
              <a:buNone/>
              <a:defRPr/>
            </a:pPr>
            <a:r>
              <a:rPr lang="it-IT" sz="4000" smtClean="0">
                <a:effectLst>
                  <a:outerShdw blurRad="38100" dist="38100" dir="2700000" algn="tl">
                    <a:srgbClr val="C0C0C0"/>
                  </a:outerShdw>
                </a:effectLst>
                <a:ea typeface="Times New Roman" pitchFamily="18" charset="0"/>
                <a:cs typeface="Tahoma" pitchFamily="34" charset="0"/>
              </a:rPr>
              <a:t>* </a:t>
            </a:r>
            <a:r>
              <a:rPr lang="it-IT" sz="1800" smtClean="0">
                <a:effectLst>
                  <a:outerShdw blurRad="38100" dist="38100" dir="2700000" algn="tl">
                    <a:srgbClr val="C0C0C0"/>
                  </a:outerShdw>
                </a:effectLst>
                <a:ea typeface="Times New Roman" pitchFamily="18" charset="0"/>
                <a:cs typeface="Tahoma" pitchFamily="34" charset="0"/>
              </a:rPr>
              <a:t>La numerazione deve essere coerente con il sistema adottato dalla farmacia per le ricette.</a:t>
            </a:r>
          </a:p>
          <a:p>
            <a:pPr algn="just" eaLnBrk="1" hangingPunct="1">
              <a:lnSpc>
                <a:spcPct val="80000"/>
              </a:lnSpc>
              <a:buFont typeface="Arial" charset="0"/>
              <a:buNone/>
              <a:defRPr/>
            </a:pPr>
            <a:r>
              <a:rPr lang="it-IT" sz="1800" smtClean="0">
                <a:effectLst>
                  <a:outerShdw blurRad="38100" dist="38100" dir="2700000" algn="tl">
                    <a:srgbClr val="C0C0C0"/>
                  </a:outerShdw>
                </a:effectLst>
                <a:ea typeface="Times New Roman" pitchFamily="18" charset="0"/>
                <a:cs typeface="Tahoma" pitchFamily="34" charset="0"/>
              </a:rPr>
              <a:t>Le ricette SSN potrebbero essere registrate utilizzando il rispettivo codice oppure inserendole nella numerazione attribuita alle RNR private; per le prescrizioni di galenici ci si può comportare in maniera analoga. Pertanto la numerazione delle operazioni (colonna 1) può differire da quella attribuita alle ricette (colonna 4). </a:t>
            </a:r>
          </a:p>
        </p:txBody>
      </p:sp>
      <p:pic>
        <p:nvPicPr>
          <p:cNvPr id="277507" name="Picture 4"/>
          <p:cNvPicPr>
            <a:picLocks noChangeAspect="1" noChangeArrowheads="1"/>
          </p:cNvPicPr>
          <p:nvPr/>
        </p:nvPicPr>
        <p:blipFill>
          <a:blip r:embed="rId3"/>
          <a:srcRect/>
          <a:stretch>
            <a:fillRect/>
          </a:stretch>
        </p:blipFill>
        <p:spPr bwMode="auto">
          <a:xfrm>
            <a:off x="1403350" y="1484313"/>
            <a:ext cx="5943600" cy="2651125"/>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pPr eaLnBrk="1" hangingPunct="1">
              <a:defRPr/>
            </a:pPr>
            <a:r>
              <a:rPr lang="it-IT" smtClean="0">
                <a:effectLst>
                  <a:outerShdw blurRad="38100" dist="38100" dir="2700000" algn="tl">
                    <a:srgbClr val="C0C0C0"/>
                  </a:outerShdw>
                </a:effectLst>
              </a:rPr>
              <a:t>ENTRATA</a:t>
            </a:r>
          </a:p>
        </p:txBody>
      </p:sp>
      <p:pic>
        <p:nvPicPr>
          <p:cNvPr id="279554" name="Picture 7"/>
          <p:cNvPicPr>
            <a:picLocks noChangeAspect="1" noChangeArrowheads="1"/>
          </p:cNvPicPr>
          <p:nvPr/>
        </p:nvPicPr>
        <p:blipFill>
          <a:blip r:embed="rId3"/>
          <a:srcRect/>
          <a:stretch>
            <a:fillRect/>
          </a:stretch>
        </p:blipFill>
        <p:spPr bwMode="auto">
          <a:xfrm>
            <a:off x="642938" y="1571625"/>
            <a:ext cx="8059737" cy="4248150"/>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71438"/>
            <a:ext cx="8229600" cy="1143000"/>
          </a:xfrm>
        </p:spPr>
        <p:txBody>
          <a:bodyPr/>
          <a:lstStyle/>
          <a:p>
            <a:pPr eaLnBrk="1" hangingPunct="1">
              <a:defRPr/>
            </a:pPr>
            <a:r>
              <a:rPr lang="it-IT" smtClean="0">
                <a:effectLst>
                  <a:outerShdw blurRad="38100" dist="38100" dir="2700000" algn="tl">
                    <a:srgbClr val="C0C0C0"/>
                  </a:outerShdw>
                </a:effectLst>
              </a:rPr>
              <a:t>USCITA</a:t>
            </a:r>
          </a:p>
        </p:txBody>
      </p:sp>
      <p:pic>
        <p:nvPicPr>
          <p:cNvPr id="281602" name="Picture 4"/>
          <p:cNvPicPr>
            <a:picLocks noChangeAspect="1" noChangeArrowheads="1"/>
          </p:cNvPicPr>
          <p:nvPr/>
        </p:nvPicPr>
        <p:blipFill>
          <a:blip r:embed="rId3"/>
          <a:srcRect/>
          <a:stretch>
            <a:fillRect/>
          </a:stretch>
        </p:blipFill>
        <p:spPr bwMode="auto">
          <a:xfrm>
            <a:off x="642938" y="1071563"/>
            <a:ext cx="7977187" cy="4248150"/>
          </a:xfrm>
          <a:prstGeom prst="rect">
            <a:avLst/>
          </a:prstGeom>
          <a:noFill/>
          <a:ln w="9525">
            <a:noFill/>
            <a:miter lim="800000"/>
            <a:headEnd/>
            <a:tailEnd/>
          </a:ln>
        </p:spPr>
      </p:pic>
      <p:sp>
        <p:nvSpPr>
          <p:cNvPr id="281603" name="Rectangle 5"/>
          <p:cNvSpPr>
            <a:spLocks noChangeArrowheads="1"/>
          </p:cNvSpPr>
          <p:nvPr/>
        </p:nvSpPr>
        <p:spPr bwMode="auto">
          <a:xfrm>
            <a:off x="71438" y="5643563"/>
            <a:ext cx="9072562" cy="1077912"/>
          </a:xfrm>
          <a:prstGeom prst="rect">
            <a:avLst/>
          </a:prstGeom>
          <a:noFill/>
          <a:ln w="9525">
            <a:noFill/>
            <a:miter lim="800000"/>
            <a:headEnd/>
            <a:tailEnd/>
          </a:ln>
        </p:spPr>
        <p:txBody>
          <a:bodyPr anchor="ctr">
            <a:spAutoFit/>
          </a:bodyPr>
          <a:lstStyle/>
          <a:p>
            <a:pPr algn="just"/>
            <a:r>
              <a:rPr lang="it-IT" sz="1600" b="1">
                <a:latin typeface="Tahoma" pitchFamily="34" charset="0"/>
                <a:ea typeface="Times New Roman" pitchFamily="18" charset="0"/>
                <a:cs typeface="Tahoma" pitchFamily="34" charset="0"/>
              </a:rPr>
              <a:t>Si ricorda che nel caso di scarico di un quantitativo di sostanza, di cui alle sez. A o B, è opportuno indicare nella colonna delle note ”per trasformazione in..(forma farmaceutica)”. Nel caso si debba allestire una formula officinale e quest’ultima rientri nelle sez A-C, va intestata una nuova pagina del registro per la preparazione allestita.</a:t>
            </a:r>
            <a:endParaRPr lang="it-IT" sz="1600" b="1">
              <a:ea typeface="Times New Roman" pitchFamily="18" charset="0"/>
              <a:cs typeface="Tahoma"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1"/>
          <p:cNvSpPr>
            <a:spLocks noChangeArrowheads="1"/>
          </p:cNvSpPr>
          <p:nvPr/>
        </p:nvSpPr>
        <p:spPr bwMode="auto">
          <a:xfrm>
            <a:off x="0" y="-15875"/>
            <a:ext cx="8929688" cy="2032000"/>
          </a:xfrm>
          <a:prstGeom prst="rect">
            <a:avLst/>
          </a:prstGeom>
          <a:noFill/>
          <a:ln w="9525">
            <a:noFill/>
            <a:miter lim="800000"/>
            <a:headEnd/>
            <a:tailEnd/>
          </a:ln>
        </p:spPr>
        <p:txBody>
          <a:bodyPr anchor="ctr">
            <a:spAutoFit/>
          </a:bodyPr>
          <a:lstStyle/>
          <a:p>
            <a:pPr algn="just"/>
            <a:r>
              <a:rPr lang="it-IT" sz="1400" b="1">
                <a:latin typeface="Tahoma" pitchFamily="34" charset="0"/>
                <a:ea typeface="Times New Roman" pitchFamily="18" charset="0"/>
                <a:cs typeface="Tahoma" pitchFamily="34" charset="0"/>
              </a:rPr>
              <a:t>GIACENZA</a:t>
            </a:r>
            <a:endParaRPr lang="it-IT" sz="1400">
              <a:latin typeface="Tahoma" pitchFamily="34" charset="0"/>
              <a:ea typeface="Times New Roman" pitchFamily="18" charset="0"/>
              <a:cs typeface="Tahoma" pitchFamily="34" charset="0"/>
            </a:endParaRPr>
          </a:p>
          <a:p>
            <a:pPr algn="just" eaLnBrk="0" hangingPunct="0"/>
            <a:r>
              <a:rPr lang="it-IT" sz="1400">
                <a:latin typeface="Tahoma" pitchFamily="34" charset="0"/>
                <a:ea typeface="Times New Roman" pitchFamily="18" charset="0"/>
                <a:cs typeface="Tahoma" pitchFamily="34" charset="0"/>
              </a:rPr>
              <a:t>L’indicazione della stessa dopo ogni operazione, ancorché </a:t>
            </a:r>
            <a:r>
              <a:rPr lang="it-IT" sz="1400" u="sng">
                <a:latin typeface="Tahoma" pitchFamily="34" charset="0"/>
                <a:ea typeface="Times New Roman" pitchFamily="18" charset="0"/>
                <a:cs typeface="Tahoma" pitchFamily="34" charset="0"/>
              </a:rPr>
              <a:t>NON</a:t>
            </a:r>
            <a:r>
              <a:rPr lang="it-IT" sz="1400">
                <a:latin typeface="Tahoma" pitchFamily="34" charset="0"/>
                <a:ea typeface="Times New Roman" pitchFamily="18" charset="0"/>
                <a:cs typeface="Tahoma" pitchFamily="34" charset="0"/>
              </a:rPr>
              <a:t> richiesto dalla legge, appare utile ai fini di una giacenza </a:t>
            </a:r>
            <a:r>
              <a:rPr lang="it-IT" sz="1400" u="sng">
                <a:latin typeface="Tahoma" pitchFamily="34" charset="0"/>
                <a:ea typeface="Times New Roman" pitchFamily="18" charset="0"/>
                <a:cs typeface="Tahoma" pitchFamily="34" charset="0"/>
              </a:rPr>
              <a:t>sempre aggiornata</a:t>
            </a:r>
            <a:r>
              <a:rPr lang="it-IT" sz="1400">
                <a:latin typeface="Tahoma" pitchFamily="34" charset="0"/>
                <a:ea typeface="Times New Roman" pitchFamily="18" charset="0"/>
                <a:cs typeface="Tahoma" pitchFamily="34" charset="0"/>
              </a:rPr>
              <a:t>, per un'immediata verifica tra l'esistenza risultante contabilmente e quella effettivamente presente in farmacia.</a:t>
            </a:r>
          </a:p>
          <a:p>
            <a:pPr algn="just" eaLnBrk="0" hangingPunct="0"/>
            <a:r>
              <a:rPr lang="it-IT" sz="1400">
                <a:latin typeface="Tahoma" pitchFamily="34" charset="0"/>
                <a:ea typeface="Times New Roman" pitchFamily="18" charset="0"/>
                <a:cs typeface="Tahoma" pitchFamily="34" charset="0"/>
              </a:rPr>
              <a:t>L’indicazione della giacenza è invece obbligatoria in occasione dell’effettuazione della chiusura di fine anno ed in caso di apertura di nuova pagina non consecutiva.</a:t>
            </a:r>
          </a:p>
          <a:p>
            <a:pPr algn="just" eaLnBrk="0" hangingPunct="0"/>
            <a:r>
              <a:rPr lang="it-IT" sz="1400">
                <a:latin typeface="Tahoma" pitchFamily="34" charset="0"/>
                <a:ea typeface="Times New Roman" pitchFamily="18" charset="0"/>
                <a:cs typeface="Tahoma" pitchFamily="34" charset="0"/>
              </a:rPr>
              <a:t>Ribadiamo e sottolineiamo il </a:t>
            </a:r>
            <a:r>
              <a:rPr lang="it-IT" sz="1400" u="sng">
                <a:latin typeface="Tahoma" pitchFamily="34" charset="0"/>
                <a:ea typeface="Times New Roman" pitchFamily="18" charset="0"/>
                <a:cs typeface="Tahoma" pitchFamily="34" charset="0"/>
              </a:rPr>
              <a:t>divieto assoluto</a:t>
            </a:r>
            <a:r>
              <a:rPr lang="it-IT" sz="1400">
                <a:latin typeface="Tahoma" pitchFamily="34" charset="0"/>
                <a:ea typeface="Times New Roman" pitchFamily="18" charset="0"/>
                <a:cs typeface="Tahoma" pitchFamily="34" charset="0"/>
              </a:rPr>
              <a:t> di operare cancellature o abrasioni (eventuali errori dovranno essere corretti con un tratto di penna che non nasconda il sottostante, utilizzando eventualmente la colonna delle "NOTE").</a:t>
            </a:r>
            <a:endParaRPr lang="it-IT" sz="1400">
              <a:ea typeface="Times New Roman" pitchFamily="18" charset="0"/>
              <a:cs typeface="Tahoma" pitchFamily="34" charset="0"/>
            </a:endParaRPr>
          </a:p>
        </p:txBody>
      </p:sp>
      <p:sp>
        <p:nvSpPr>
          <p:cNvPr id="283650" name="Rectangle 2"/>
          <p:cNvSpPr>
            <a:spLocks noChangeArrowheads="1"/>
          </p:cNvSpPr>
          <p:nvPr/>
        </p:nvSpPr>
        <p:spPr bwMode="auto">
          <a:xfrm>
            <a:off x="0" y="2071688"/>
            <a:ext cx="9144000" cy="2032000"/>
          </a:xfrm>
          <a:prstGeom prst="rect">
            <a:avLst/>
          </a:prstGeom>
          <a:noFill/>
          <a:ln w="9525">
            <a:noFill/>
            <a:miter lim="800000"/>
            <a:headEnd/>
            <a:tailEnd/>
          </a:ln>
        </p:spPr>
        <p:txBody>
          <a:bodyPr anchor="ctr">
            <a:spAutoFit/>
          </a:bodyPr>
          <a:lstStyle/>
          <a:p>
            <a:pPr algn="just"/>
            <a:r>
              <a:rPr lang="it-IT" sz="1400" b="1">
                <a:latin typeface="Tahoma" pitchFamily="34" charset="0"/>
                <a:ea typeface="Times New Roman" pitchFamily="18" charset="0"/>
                <a:cs typeface="Tahoma" pitchFamily="34" charset="0"/>
              </a:rPr>
              <a:t>CHIUSURA DI FINE ANNO</a:t>
            </a:r>
            <a:endParaRPr lang="it-IT" sz="1400">
              <a:latin typeface="Tahoma" pitchFamily="34" charset="0"/>
              <a:ea typeface="Times New Roman" pitchFamily="18" charset="0"/>
              <a:cs typeface="Tahoma" pitchFamily="34" charset="0"/>
            </a:endParaRPr>
          </a:p>
          <a:p>
            <a:pPr algn="just" eaLnBrk="0" hangingPunct="0"/>
            <a:r>
              <a:rPr lang="it-IT" sz="1400">
                <a:latin typeface="Tahoma" pitchFamily="34" charset="0"/>
                <a:ea typeface="Times New Roman" pitchFamily="18" charset="0"/>
                <a:cs typeface="Tahoma" pitchFamily="34" charset="0"/>
              </a:rPr>
              <a:t>Si  suggerisce di procedere nella chiusura di fine anno come segue:</a:t>
            </a:r>
          </a:p>
          <a:p>
            <a:pPr algn="just" eaLnBrk="0" hangingPunct="0">
              <a:buFontTx/>
              <a:buChar char="•"/>
            </a:pPr>
            <a:r>
              <a:rPr lang="it-IT" sz="1400">
                <a:latin typeface="Tahoma" pitchFamily="34" charset="0"/>
                <a:ea typeface="Times New Roman" pitchFamily="18" charset="0"/>
                <a:cs typeface="Tahoma" pitchFamily="34" charset="0"/>
              </a:rPr>
              <a:t>eseguire la somma di tutte le entrate dell'anno, aggiungendo anche la giacenza iniziale (residuo dell'anno precedente),</a:t>
            </a:r>
          </a:p>
          <a:p>
            <a:pPr algn="just" eaLnBrk="0" hangingPunct="0">
              <a:buFontTx/>
              <a:buChar char="•"/>
            </a:pPr>
            <a:r>
              <a:rPr lang="it-IT" sz="1400">
                <a:latin typeface="Tahoma" pitchFamily="34" charset="0"/>
                <a:ea typeface="Times New Roman" pitchFamily="18" charset="0"/>
                <a:cs typeface="Tahoma" pitchFamily="34" charset="0"/>
              </a:rPr>
              <a:t>eseguire la somma di tutte le uscite dell'anno,</a:t>
            </a:r>
          </a:p>
          <a:p>
            <a:pPr algn="just" eaLnBrk="0" hangingPunct="0">
              <a:buFontTx/>
              <a:buChar char="•"/>
            </a:pPr>
            <a:r>
              <a:rPr lang="it-IT" sz="1400">
                <a:latin typeface="Tahoma" pitchFamily="34" charset="0"/>
                <a:ea typeface="Times New Roman" pitchFamily="18" charset="0"/>
                <a:cs typeface="Tahoma" pitchFamily="34" charset="0"/>
              </a:rPr>
              <a:t>per differenza tra i valori di 1 e 2 deve risultare la giacenza di fine anno,</a:t>
            </a:r>
          </a:p>
          <a:p>
            <a:pPr algn="just" eaLnBrk="0" hangingPunct="0">
              <a:buFontTx/>
              <a:buChar char="•"/>
            </a:pPr>
            <a:r>
              <a:rPr lang="it-IT" sz="1400">
                <a:latin typeface="Tahoma" pitchFamily="34" charset="0"/>
                <a:ea typeface="Times New Roman" pitchFamily="18" charset="0"/>
                <a:cs typeface="Tahoma" pitchFamily="34" charset="0"/>
              </a:rPr>
              <a:t>sbarrare trasversalmente quanto rimane inutilizzato della pagina, per riportare la giacenza nella nuova pagina, per l'anno seguente.</a:t>
            </a:r>
          </a:p>
          <a:p>
            <a:pPr algn="just" eaLnBrk="0" hangingPunct="0"/>
            <a:r>
              <a:rPr lang="it-IT" sz="1400">
                <a:latin typeface="Tahoma" pitchFamily="34" charset="0"/>
                <a:ea typeface="Times New Roman" pitchFamily="18" charset="0"/>
                <a:cs typeface="Tahoma" pitchFamily="34" charset="0"/>
              </a:rPr>
              <a:t>La chiusura annuale, non essendo un’operazione, non va numerata.</a:t>
            </a:r>
            <a:endParaRPr lang="it-IT" sz="1400">
              <a:ea typeface="Times New Roman" pitchFamily="18" charset="0"/>
              <a:cs typeface="Tahoma" pitchFamily="34" charset="0"/>
            </a:endParaRPr>
          </a:p>
        </p:txBody>
      </p:sp>
      <p:pic>
        <p:nvPicPr>
          <p:cNvPr id="283651" name="Picture 3"/>
          <p:cNvPicPr>
            <a:picLocks noChangeAspect="1" noChangeArrowheads="1"/>
          </p:cNvPicPr>
          <p:nvPr/>
        </p:nvPicPr>
        <p:blipFill>
          <a:blip r:embed="rId3"/>
          <a:srcRect/>
          <a:stretch>
            <a:fillRect/>
          </a:stretch>
        </p:blipFill>
        <p:spPr bwMode="auto">
          <a:xfrm>
            <a:off x="1952625" y="4286250"/>
            <a:ext cx="5119688" cy="2484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ttangolo 1"/>
          <p:cNvSpPr>
            <a:spLocks noChangeArrowheads="1"/>
          </p:cNvSpPr>
          <p:nvPr/>
        </p:nvSpPr>
        <p:spPr bwMode="auto">
          <a:xfrm>
            <a:off x="428625" y="2286000"/>
            <a:ext cx="8358188" cy="2227263"/>
          </a:xfrm>
          <a:prstGeom prst="rect">
            <a:avLst/>
          </a:prstGeom>
          <a:noFill/>
          <a:ln w="9525">
            <a:noFill/>
            <a:miter lim="800000"/>
            <a:headEnd/>
            <a:tailEnd/>
          </a:ln>
        </p:spPr>
        <p:txBody>
          <a:bodyPr>
            <a:spAutoFit/>
          </a:bodyPr>
          <a:lstStyle/>
          <a:p>
            <a:pPr algn="ctr"/>
            <a:r>
              <a:rPr lang="it-IT" sz="3200" b="1">
                <a:latin typeface="Calibri" pitchFamily="34" charset="0"/>
              </a:rPr>
              <a:t>DECRETO 11 maggio 2010 </a:t>
            </a:r>
          </a:p>
          <a:p>
            <a:pPr algn="ctr"/>
            <a:r>
              <a:rPr lang="it-IT" b="1">
                <a:latin typeface="Calibri" pitchFamily="34" charset="0"/>
              </a:rPr>
              <a:t>Modalità di registrazione con </a:t>
            </a:r>
            <a:r>
              <a:rPr lang="it-IT" b="1" u="sng">
                <a:latin typeface="Calibri" pitchFamily="34" charset="0"/>
              </a:rPr>
              <a:t>sistemi informatici</a:t>
            </a:r>
            <a:r>
              <a:rPr lang="it-IT" b="1">
                <a:latin typeface="Calibri" pitchFamily="34" charset="0"/>
              </a:rPr>
              <a:t> della movimentazione delle sostanze stupefacenti e psicotrope, dei medicinali </a:t>
            </a:r>
            <a:r>
              <a:rPr lang="it-IT">
                <a:latin typeface="Calibri" pitchFamily="34" charset="0"/>
              </a:rPr>
              <a:t>e delle relative composizioni di cui alle tabelle allegate al decreto del Presidente della Repubblica 9 ottobre 1990, n. 309, recante il testo unico delle leggi in materia di disciplina degli stupefacenti e sostanze psicotrope e di prevenzione, cura e riabilitazione dei relativi stati di tossicodipendenza.</a:t>
            </a:r>
          </a:p>
          <a:p>
            <a:pPr algn="ctr"/>
            <a:r>
              <a:rPr lang="it-IT">
                <a:latin typeface="Calibri" pitchFamily="34" charset="0"/>
              </a:rPr>
              <a:t>(G.U. Serie Generale n. 121 del 26 maggio 2010)</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ttangolo 1"/>
          <p:cNvSpPr>
            <a:spLocks noChangeArrowheads="1"/>
          </p:cNvSpPr>
          <p:nvPr/>
        </p:nvSpPr>
        <p:spPr bwMode="auto">
          <a:xfrm>
            <a:off x="142875" y="735013"/>
            <a:ext cx="8786813" cy="5354637"/>
          </a:xfrm>
          <a:prstGeom prst="rect">
            <a:avLst/>
          </a:prstGeom>
          <a:noFill/>
          <a:ln w="9525">
            <a:noFill/>
            <a:miter lim="800000"/>
            <a:headEnd/>
            <a:tailEnd/>
          </a:ln>
        </p:spPr>
        <p:txBody>
          <a:bodyPr>
            <a:spAutoFit/>
          </a:bodyPr>
          <a:lstStyle/>
          <a:p>
            <a:pPr algn="just"/>
            <a:r>
              <a:rPr lang="it-IT">
                <a:latin typeface="Calibri" pitchFamily="34" charset="0"/>
              </a:rPr>
              <a:t>2. La registrazione delle movimentazioni delle sostanze stupefacenti e psicotrope, dei medicinali e delle relative composizioni di cui alle tabelle allegate al Testo unico può essere effettuata, </a:t>
            </a:r>
            <a:r>
              <a:rPr lang="it-IT" b="1">
                <a:solidFill>
                  <a:srgbClr val="FF0000"/>
                </a:solidFill>
                <a:latin typeface="Calibri" pitchFamily="34" charset="0"/>
              </a:rPr>
              <a:t>in alternativa al registro cartaceo, utilizzando un registro informatico delle sostanze, dei medicinali e delle composizioni</a:t>
            </a:r>
            <a:r>
              <a:rPr lang="it-IT">
                <a:latin typeface="Calibri" pitchFamily="34" charset="0"/>
              </a:rPr>
              <a:t>, tenendo conto di quanto di seguito specificato: </a:t>
            </a:r>
          </a:p>
          <a:p>
            <a:pPr algn="just"/>
            <a:endParaRPr lang="it-IT">
              <a:latin typeface="Calibri" pitchFamily="34" charset="0"/>
            </a:endParaRPr>
          </a:p>
          <a:p>
            <a:pPr algn="just"/>
            <a:r>
              <a:rPr lang="it-IT">
                <a:latin typeface="Calibri" pitchFamily="34" charset="0"/>
              </a:rPr>
              <a:t>a) il registro informatico è unico ed è realizzato con modalità tecniche idonee a </a:t>
            </a:r>
            <a:r>
              <a:rPr lang="it-IT" b="1">
                <a:solidFill>
                  <a:srgbClr val="0070C0"/>
                </a:solidFill>
                <a:latin typeface="Calibri" pitchFamily="34" charset="0"/>
              </a:rPr>
              <a:t>visualizzare e a stampare le registrazioni separatamente per singola sostanza, medicinale o composizione</a:t>
            </a:r>
            <a:r>
              <a:rPr lang="it-IT">
                <a:latin typeface="Calibri" pitchFamily="34" charset="0"/>
              </a:rPr>
              <a:t>; </a:t>
            </a:r>
          </a:p>
          <a:p>
            <a:pPr algn="just"/>
            <a:endParaRPr lang="it-IT">
              <a:latin typeface="Calibri" pitchFamily="34" charset="0"/>
            </a:endParaRPr>
          </a:p>
          <a:p>
            <a:pPr algn="just"/>
            <a:r>
              <a:rPr lang="it-IT">
                <a:latin typeface="Calibri" pitchFamily="34" charset="0"/>
              </a:rPr>
              <a:t>b) ogni movimento è </a:t>
            </a:r>
            <a:r>
              <a:rPr lang="it-IT" b="1">
                <a:solidFill>
                  <a:srgbClr val="0070C0"/>
                </a:solidFill>
                <a:latin typeface="Calibri" pitchFamily="34" charset="0"/>
              </a:rPr>
              <a:t>registrato a sistema informatico contestualmente </a:t>
            </a:r>
            <a:r>
              <a:rPr lang="it-IT">
                <a:latin typeface="Calibri" pitchFamily="34" charset="0"/>
              </a:rPr>
              <a:t>alla effettiva movimentazione della sostanza, medicinale o composizione; </a:t>
            </a:r>
          </a:p>
          <a:p>
            <a:pPr algn="just"/>
            <a:endParaRPr lang="it-IT">
              <a:latin typeface="Calibri" pitchFamily="34" charset="0"/>
            </a:endParaRPr>
          </a:p>
          <a:p>
            <a:pPr algn="just"/>
            <a:r>
              <a:rPr lang="it-IT">
                <a:latin typeface="Calibri" pitchFamily="34" charset="0"/>
              </a:rPr>
              <a:t>c) ogni movimento viene memorizzato a sistema informatico utilizzando </a:t>
            </a:r>
            <a:r>
              <a:rPr lang="it-IT" b="1">
                <a:solidFill>
                  <a:srgbClr val="0070C0"/>
                </a:solidFill>
                <a:latin typeface="Calibri" pitchFamily="34" charset="0"/>
              </a:rPr>
              <a:t>due numeratori</a:t>
            </a:r>
            <a:r>
              <a:rPr lang="it-IT">
                <a:latin typeface="Calibri" pitchFamily="34" charset="0"/>
              </a:rPr>
              <a:t>: </a:t>
            </a:r>
          </a:p>
          <a:p>
            <a:pPr marL="800100" lvl="1" indent="-342900" algn="just"/>
            <a:r>
              <a:rPr lang="it-IT">
                <a:latin typeface="Calibri" pitchFamily="34" charset="0"/>
              </a:rPr>
              <a:t>1) </a:t>
            </a:r>
            <a:r>
              <a:rPr lang="it-IT" b="1">
                <a:latin typeface="Calibri" pitchFamily="34" charset="0"/>
              </a:rPr>
              <a:t>numeratore cronologico ASSOLUTO di progressione numerica dei movimenti nell'anno </a:t>
            </a:r>
            <a:r>
              <a:rPr lang="it-IT">
                <a:latin typeface="Calibri" pitchFamily="34" charset="0"/>
              </a:rPr>
              <a:t>di calendario; </a:t>
            </a:r>
          </a:p>
          <a:p>
            <a:pPr marL="800100" lvl="1" indent="-342900" algn="just"/>
            <a:r>
              <a:rPr lang="it-IT">
                <a:latin typeface="Calibri" pitchFamily="34" charset="0"/>
              </a:rPr>
              <a:t>2)  numeratore cronologico della sostanza, medicinale o composizione, di </a:t>
            </a:r>
            <a:r>
              <a:rPr lang="it-IT" b="1">
                <a:latin typeface="Calibri" pitchFamily="34" charset="0"/>
              </a:rPr>
              <a:t>progressione numerica dei movimenti nell'anno </a:t>
            </a:r>
            <a:r>
              <a:rPr lang="it-IT">
                <a:latin typeface="Calibri" pitchFamily="34" charset="0"/>
              </a:rPr>
              <a:t>di calendario </a:t>
            </a:r>
            <a:r>
              <a:rPr lang="it-IT" b="1">
                <a:latin typeface="Calibri" pitchFamily="34" charset="0"/>
              </a:rPr>
              <a:t>RELATIVI A QUELLA SOSTANZA, MEDICINALE O COMPOSIZIONE</a:t>
            </a:r>
            <a:r>
              <a:rPr lang="it-IT">
                <a:latin typeface="Calibri" pitchFamily="34" charset="0"/>
              </a:rPr>
              <a:t>;</a:t>
            </a:r>
          </a:p>
        </p:txBody>
      </p:sp>
      <p:sp>
        <p:nvSpPr>
          <p:cNvPr id="287746" name="Rettangolo 2"/>
          <p:cNvSpPr>
            <a:spLocks noChangeArrowheads="1"/>
          </p:cNvSpPr>
          <p:nvPr/>
        </p:nvSpPr>
        <p:spPr bwMode="auto">
          <a:xfrm>
            <a:off x="4214813" y="285750"/>
            <a:ext cx="755650" cy="369888"/>
          </a:xfrm>
          <a:prstGeom prst="rect">
            <a:avLst/>
          </a:prstGeom>
          <a:noFill/>
          <a:ln w="9525">
            <a:noFill/>
            <a:miter lim="800000"/>
            <a:headEnd/>
            <a:tailEnd/>
          </a:ln>
        </p:spPr>
        <p:txBody>
          <a:bodyPr wrap="none">
            <a:spAutoFit/>
          </a:bodyPr>
          <a:lstStyle/>
          <a:p>
            <a:r>
              <a:rPr lang="it-IT">
                <a:latin typeface="Calibri" pitchFamily="34" charset="0"/>
              </a:rPr>
              <a:t>Art. 1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ttangolo 1"/>
          <p:cNvSpPr>
            <a:spLocks noChangeArrowheads="1"/>
          </p:cNvSpPr>
          <p:nvPr/>
        </p:nvSpPr>
        <p:spPr bwMode="auto">
          <a:xfrm>
            <a:off x="71438" y="55563"/>
            <a:ext cx="9001125" cy="6683375"/>
          </a:xfrm>
          <a:prstGeom prst="rect">
            <a:avLst/>
          </a:prstGeom>
          <a:noFill/>
          <a:ln w="9525">
            <a:noFill/>
            <a:miter lim="800000"/>
            <a:headEnd/>
            <a:tailEnd/>
          </a:ln>
        </p:spPr>
        <p:txBody>
          <a:bodyPr>
            <a:spAutoFit/>
          </a:bodyPr>
          <a:lstStyle/>
          <a:p>
            <a:pPr algn="just"/>
            <a:r>
              <a:rPr lang="it-IT">
                <a:latin typeface="Calibri" pitchFamily="34" charset="0"/>
              </a:rPr>
              <a:t>d) in ogni caso sono specificate l'</a:t>
            </a:r>
            <a:r>
              <a:rPr lang="it-IT" b="1">
                <a:solidFill>
                  <a:srgbClr val="0070C0"/>
                </a:solidFill>
                <a:latin typeface="Calibri" pitchFamily="34" charset="0"/>
              </a:rPr>
              <a:t>origine</a:t>
            </a:r>
            <a:r>
              <a:rPr lang="it-IT">
                <a:latin typeface="Calibri" pitchFamily="34" charset="0"/>
              </a:rPr>
              <a:t>, la </a:t>
            </a:r>
            <a:r>
              <a:rPr lang="it-IT" b="1">
                <a:solidFill>
                  <a:srgbClr val="0070C0"/>
                </a:solidFill>
                <a:latin typeface="Calibri" pitchFamily="34" charset="0"/>
              </a:rPr>
              <a:t>destinazione</a:t>
            </a:r>
            <a:r>
              <a:rPr lang="it-IT">
                <a:latin typeface="Calibri" pitchFamily="34" charset="0"/>
              </a:rPr>
              <a:t> e la </a:t>
            </a:r>
            <a:r>
              <a:rPr lang="it-IT" b="1">
                <a:solidFill>
                  <a:srgbClr val="0070C0"/>
                </a:solidFill>
                <a:latin typeface="Calibri" pitchFamily="34" charset="0"/>
              </a:rPr>
              <a:t>giacenza</a:t>
            </a:r>
            <a:r>
              <a:rPr lang="it-IT">
                <a:latin typeface="Calibri" pitchFamily="34" charset="0"/>
              </a:rPr>
              <a:t> della sostanza, medicinale o composizione; </a:t>
            </a:r>
          </a:p>
          <a:p>
            <a:pPr algn="just"/>
            <a:endParaRPr lang="it-IT">
              <a:latin typeface="Calibri" pitchFamily="34" charset="0"/>
            </a:endParaRPr>
          </a:p>
          <a:p>
            <a:pPr algn="just"/>
            <a:r>
              <a:rPr lang="it-IT">
                <a:latin typeface="Calibri" pitchFamily="34" charset="0"/>
              </a:rPr>
              <a:t>e) è riportato il </a:t>
            </a:r>
            <a:r>
              <a:rPr lang="it-IT" b="1">
                <a:solidFill>
                  <a:srgbClr val="0070C0"/>
                </a:solidFill>
                <a:latin typeface="Calibri" pitchFamily="34" charset="0"/>
              </a:rPr>
              <a:t>riferimento all'opportuno documento che giustifica l'entrata o l'uscita </a:t>
            </a:r>
            <a:r>
              <a:rPr lang="it-IT">
                <a:latin typeface="Calibri" pitchFamily="34" charset="0"/>
              </a:rPr>
              <a:t>della sostanza, del medicinale o della composizione, </a:t>
            </a:r>
            <a:r>
              <a:rPr lang="it-IT" b="1">
                <a:solidFill>
                  <a:srgbClr val="0070C0"/>
                </a:solidFill>
                <a:latin typeface="Calibri" pitchFamily="34" charset="0"/>
              </a:rPr>
              <a:t>che deve essere consultabile </a:t>
            </a:r>
            <a:r>
              <a:rPr lang="it-IT">
                <a:latin typeface="Calibri" pitchFamily="34" charset="0"/>
              </a:rPr>
              <a:t>anche separatamente dal sistema informatico; </a:t>
            </a:r>
          </a:p>
          <a:p>
            <a:pPr algn="just"/>
            <a:endParaRPr lang="it-IT">
              <a:latin typeface="Calibri" pitchFamily="34" charset="0"/>
            </a:endParaRPr>
          </a:p>
          <a:p>
            <a:pPr algn="just"/>
            <a:r>
              <a:rPr lang="it-IT">
                <a:latin typeface="Calibri" pitchFamily="34" charset="0"/>
              </a:rPr>
              <a:t>f) il registro informatico delle sostanze, dei medicinali e delle composizioni prevede la </a:t>
            </a:r>
            <a:r>
              <a:rPr lang="it-IT" b="1">
                <a:solidFill>
                  <a:srgbClr val="0070C0"/>
                </a:solidFill>
                <a:latin typeface="Calibri" pitchFamily="34" charset="0"/>
              </a:rPr>
              <a:t>registrazione «di chiusura annuale»</a:t>
            </a:r>
            <a:r>
              <a:rPr lang="it-IT">
                <a:latin typeface="Calibri" pitchFamily="34" charset="0"/>
              </a:rPr>
              <a:t>, nel rispetto di quanto stabilito dall'art. 62 del Testo unico, secondo lo schema grafico e del contenuto di informazioni di cui all'</a:t>
            </a:r>
            <a:r>
              <a:rPr lang="it-IT" u="sng">
                <a:latin typeface="Calibri" pitchFamily="34" charset="0"/>
              </a:rPr>
              <a:t>allegato 1 </a:t>
            </a:r>
            <a:r>
              <a:rPr lang="it-IT">
                <a:latin typeface="Calibri" pitchFamily="34" charset="0"/>
              </a:rPr>
              <a:t>del presente decreto (chiusura annuale), il registro informatico prevede inoltre una </a:t>
            </a:r>
            <a:r>
              <a:rPr lang="it-IT" b="1">
                <a:solidFill>
                  <a:srgbClr val="0070C0"/>
                </a:solidFill>
                <a:latin typeface="Calibri" pitchFamily="34" charset="0"/>
              </a:rPr>
              <a:t>registrazione «di periodo»</a:t>
            </a:r>
            <a:r>
              <a:rPr lang="it-IT">
                <a:latin typeface="Calibri" pitchFamily="34" charset="0"/>
              </a:rPr>
              <a:t>, da effettuarsi con frequenza almeno mensile, secondo lo schema grafico di cui all'</a:t>
            </a:r>
            <a:r>
              <a:rPr lang="it-IT" u="sng">
                <a:latin typeface="Calibri" pitchFamily="34" charset="0"/>
              </a:rPr>
              <a:t>allegato 2</a:t>
            </a:r>
            <a:r>
              <a:rPr lang="it-IT">
                <a:latin typeface="Calibri" pitchFamily="34" charset="0"/>
              </a:rPr>
              <a:t> (registrazione di periodo) del presente decreto; </a:t>
            </a:r>
          </a:p>
          <a:p>
            <a:pPr algn="just"/>
            <a:endParaRPr lang="it-IT">
              <a:latin typeface="Calibri" pitchFamily="34" charset="0"/>
            </a:endParaRPr>
          </a:p>
          <a:p>
            <a:pPr algn="just"/>
            <a:r>
              <a:rPr lang="it-IT">
                <a:latin typeface="Calibri" pitchFamily="34" charset="0"/>
              </a:rPr>
              <a:t>g) </a:t>
            </a:r>
            <a:r>
              <a:rPr lang="it-IT" b="1">
                <a:solidFill>
                  <a:srgbClr val="0070C0"/>
                </a:solidFill>
                <a:latin typeface="Calibri" pitchFamily="34" charset="0"/>
              </a:rPr>
              <a:t>la registrazione di periodo e la registrazione di chiusura annuale </a:t>
            </a:r>
            <a:r>
              <a:rPr lang="it-IT">
                <a:latin typeface="Calibri" pitchFamily="34" charset="0"/>
              </a:rPr>
              <a:t>delle sostanze, dei medicinali e delle composizioni </a:t>
            </a:r>
            <a:r>
              <a:rPr lang="it-IT" b="1">
                <a:solidFill>
                  <a:srgbClr val="0070C0"/>
                </a:solidFill>
                <a:latin typeface="Calibri" pitchFamily="34" charset="0"/>
              </a:rPr>
              <a:t>sono </a:t>
            </a:r>
            <a:r>
              <a:rPr lang="it-IT" b="1" u="sng">
                <a:solidFill>
                  <a:srgbClr val="0070C0"/>
                </a:solidFill>
                <a:latin typeface="Calibri" pitchFamily="34" charset="0"/>
              </a:rPr>
              <a:t>stampate</a:t>
            </a:r>
            <a:r>
              <a:rPr lang="it-IT" b="1">
                <a:solidFill>
                  <a:srgbClr val="0070C0"/>
                </a:solidFill>
                <a:latin typeface="Calibri" pitchFamily="34" charset="0"/>
              </a:rPr>
              <a:t> e archiviate fisicamente, </a:t>
            </a:r>
            <a:r>
              <a:rPr lang="it-IT" b="1" u="sng">
                <a:solidFill>
                  <a:srgbClr val="0070C0"/>
                </a:solidFill>
                <a:latin typeface="Calibri" pitchFamily="34" charset="0"/>
              </a:rPr>
              <a:t>oppure</a:t>
            </a:r>
            <a:r>
              <a:rPr lang="it-IT" b="1">
                <a:solidFill>
                  <a:srgbClr val="0070C0"/>
                </a:solidFill>
                <a:latin typeface="Calibri" pitchFamily="34" charset="0"/>
              </a:rPr>
              <a:t>, in alternativa alla stampa, </a:t>
            </a:r>
            <a:r>
              <a:rPr lang="it-IT" b="1" u="sng">
                <a:solidFill>
                  <a:srgbClr val="0070C0"/>
                </a:solidFill>
                <a:latin typeface="Calibri" pitchFamily="34" charset="0"/>
              </a:rPr>
              <a:t>conservate su supporti informatici</a:t>
            </a:r>
            <a:r>
              <a:rPr lang="it-IT" u="sng">
                <a:latin typeface="Calibri" pitchFamily="34" charset="0"/>
              </a:rPr>
              <a:t> </a:t>
            </a:r>
            <a:r>
              <a:rPr lang="it-IT">
                <a:latin typeface="Calibri" pitchFamily="34" charset="0"/>
              </a:rPr>
              <a:t>in conformità alle disposizioni del decreto legislativo 7 marzo 2005, n. 82 e successive modificazioni e secondo le regole tecniche stabilite ai sensi dell'art. 71 di tale decreto; </a:t>
            </a:r>
          </a:p>
          <a:p>
            <a:endParaRPr lang="it-IT">
              <a:latin typeface="Calibri" pitchFamily="34" charset="0"/>
            </a:endParaRPr>
          </a:p>
          <a:p>
            <a:pPr algn="just"/>
            <a:r>
              <a:rPr lang="it-IT">
                <a:latin typeface="Calibri" pitchFamily="34" charset="0"/>
              </a:rPr>
              <a:t>h) fatto salvo il ricorso alle modalità di conservazione sostitutiva di cui alla lettera g), il responsabile della tenuta del registro indica, per le rispettive registrazioni di periodo e di chiusura annuale, </a:t>
            </a:r>
            <a:r>
              <a:rPr lang="it-IT" b="1">
                <a:solidFill>
                  <a:srgbClr val="0070C0"/>
                </a:solidFill>
                <a:latin typeface="Calibri" pitchFamily="34" charset="0"/>
              </a:rPr>
              <a:t>il numero di pagine stampate apponendo la propria firma e la data sull'ultima pagina</a:t>
            </a:r>
            <a:r>
              <a:rPr lang="it-IT">
                <a:latin typeface="Calibri" pitchFamily="34" charset="0"/>
              </a:rPr>
              <a:t>;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asellaDiTesto 1"/>
          <p:cNvSpPr txBox="1">
            <a:spLocks noChangeArrowheads="1"/>
          </p:cNvSpPr>
          <p:nvPr/>
        </p:nvSpPr>
        <p:spPr bwMode="auto">
          <a:xfrm>
            <a:off x="1908175" y="3284538"/>
            <a:ext cx="5616575" cy="641350"/>
          </a:xfrm>
          <a:prstGeom prst="rect">
            <a:avLst/>
          </a:prstGeom>
          <a:noFill/>
          <a:ln w="9525">
            <a:noFill/>
            <a:miter lim="800000"/>
            <a:headEnd/>
            <a:tailEnd/>
          </a:ln>
        </p:spPr>
        <p:txBody>
          <a:bodyPr>
            <a:spAutoFit/>
          </a:bodyPr>
          <a:lstStyle/>
          <a:p>
            <a:pPr algn="ctr"/>
            <a:r>
              <a:rPr lang="it-IT" sz="3600" b="1">
                <a:solidFill>
                  <a:srgbClr val="99CC00"/>
                </a:solidFill>
                <a:latin typeface="Calibri" pitchFamily="34" charset="0"/>
              </a:rPr>
              <a:t>Dispensazione generici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2"/>
          <p:cNvPicPr>
            <a:picLocks noChangeAspect="1" noChangeArrowheads="1"/>
          </p:cNvPicPr>
          <p:nvPr/>
        </p:nvPicPr>
        <p:blipFill>
          <a:blip r:embed="rId3"/>
          <a:srcRect/>
          <a:stretch>
            <a:fillRect/>
          </a:stretch>
        </p:blipFill>
        <p:spPr bwMode="auto">
          <a:xfrm>
            <a:off x="49213" y="114300"/>
            <a:ext cx="9023350" cy="3600450"/>
          </a:xfrm>
          <a:prstGeom prst="rect">
            <a:avLst/>
          </a:prstGeom>
          <a:noFill/>
          <a:ln w="9525">
            <a:noFill/>
            <a:miter lim="800000"/>
            <a:headEnd/>
            <a:tailEnd/>
          </a:ln>
        </p:spPr>
      </p:pic>
      <p:pic>
        <p:nvPicPr>
          <p:cNvPr id="291842" name="Picture 3"/>
          <p:cNvPicPr>
            <a:picLocks noChangeAspect="1" noChangeArrowheads="1"/>
          </p:cNvPicPr>
          <p:nvPr/>
        </p:nvPicPr>
        <p:blipFill>
          <a:blip r:embed="rId4"/>
          <a:srcRect/>
          <a:stretch>
            <a:fillRect/>
          </a:stretch>
        </p:blipFill>
        <p:spPr bwMode="auto">
          <a:xfrm>
            <a:off x="2000250" y="4000500"/>
            <a:ext cx="4543425" cy="2524125"/>
          </a:xfrm>
          <a:prstGeom prst="rect">
            <a:avLst/>
          </a:prstGeom>
          <a:noFill/>
          <a:ln w="9525">
            <a:noFill/>
            <a:miter lim="800000"/>
            <a:headEnd/>
            <a:tailEnd/>
          </a:ln>
        </p:spPr>
      </p:pic>
      <p:sp>
        <p:nvSpPr>
          <p:cNvPr id="291843" name="CasellaDiTesto 3"/>
          <p:cNvSpPr txBox="1">
            <a:spLocks noChangeArrowheads="1"/>
          </p:cNvSpPr>
          <p:nvPr/>
        </p:nvSpPr>
        <p:spPr bwMode="auto">
          <a:xfrm>
            <a:off x="357188" y="5000625"/>
            <a:ext cx="1143000" cy="369888"/>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Allegato 1</a:t>
            </a:r>
          </a:p>
        </p:txBody>
      </p:sp>
      <p:sp>
        <p:nvSpPr>
          <p:cNvPr id="5" name="Ovale 4"/>
          <p:cNvSpPr/>
          <p:nvPr/>
        </p:nvSpPr>
        <p:spPr>
          <a:xfrm>
            <a:off x="4857750" y="285750"/>
            <a:ext cx="2143125"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3"/>
          <p:cNvPicPr>
            <a:picLocks noChangeAspect="1" noChangeArrowheads="1"/>
          </p:cNvPicPr>
          <p:nvPr/>
        </p:nvPicPr>
        <p:blipFill>
          <a:blip r:embed="rId3"/>
          <a:srcRect/>
          <a:stretch>
            <a:fillRect/>
          </a:stretch>
        </p:blipFill>
        <p:spPr bwMode="auto">
          <a:xfrm>
            <a:off x="31750" y="87313"/>
            <a:ext cx="9072563" cy="2492375"/>
          </a:xfrm>
          <a:prstGeom prst="rect">
            <a:avLst/>
          </a:prstGeom>
          <a:noFill/>
          <a:ln w="9525">
            <a:noFill/>
            <a:miter lim="800000"/>
            <a:headEnd/>
            <a:tailEnd/>
          </a:ln>
        </p:spPr>
      </p:pic>
      <p:pic>
        <p:nvPicPr>
          <p:cNvPr id="293890" name="Picture 4"/>
          <p:cNvPicPr>
            <a:picLocks noChangeAspect="1" noChangeArrowheads="1"/>
          </p:cNvPicPr>
          <p:nvPr/>
        </p:nvPicPr>
        <p:blipFill>
          <a:blip r:embed="rId4"/>
          <a:srcRect/>
          <a:stretch>
            <a:fillRect/>
          </a:stretch>
        </p:blipFill>
        <p:spPr bwMode="auto">
          <a:xfrm>
            <a:off x="2357438" y="2643188"/>
            <a:ext cx="6565900" cy="3959225"/>
          </a:xfrm>
          <a:prstGeom prst="rect">
            <a:avLst/>
          </a:prstGeom>
          <a:noFill/>
          <a:ln w="9525">
            <a:noFill/>
            <a:miter lim="800000"/>
            <a:headEnd/>
            <a:tailEnd/>
          </a:ln>
        </p:spPr>
      </p:pic>
      <p:sp>
        <p:nvSpPr>
          <p:cNvPr id="293891" name="CasellaDiTesto 3"/>
          <p:cNvSpPr txBox="1">
            <a:spLocks noChangeArrowheads="1"/>
          </p:cNvSpPr>
          <p:nvPr/>
        </p:nvSpPr>
        <p:spPr bwMode="auto">
          <a:xfrm>
            <a:off x="571500" y="4214813"/>
            <a:ext cx="1143000" cy="369887"/>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Allegato 2</a:t>
            </a:r>
          </a:p>
        </p:txBody>
      </p:sp>
      <p:sp>
        <p:nvSpPr>
          <p:cNvPr id="5" name="Ovale 4"/>
          <p:cNvSpPr/>
          <p:nvPr/>
        </p:nvSpPr>
        <p:spPr>
          <a:xfrm>
            <a:off x="4572000" y="71438"/>
            <a:ext cx="2357438"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ttangolo 1"/>
          <p:cNvSpPr>
            <a:spLocks noChangeArrowheads="1"/>
          </p:cNvSpPr>
          <p:nvPr/>
        </p:nvSpPr>
        <p:spPr bwMode="auto">
          <a:xfrm>
            <a:off x="71438" y="71438"/>
            <a:ext cx="8929687" cy="6740525"/>
          </a:xfrm>
          <a:prstGeom prst="rect">
            <a:avLst/>
          </a:prstGeom>
          <a:noFill/>
          <a:ln w="9525">
            <a:noFill/>
            <a:miter lim="800000"/>
            <a:headEnd/>
            <a:tailEnd/>
          </a:ln>
        </p:spPr>
        <p:txBody>
          <a:bodyPr>
            <a:spAutoFit/>
          </a:bodyPr>
          <a:lstStyle/>
          <a:p>
            <a:pPr algn="ctr"/>
            <a:r>
              <a:rPr lang="it-IT" sz="1600">
                <a:latin typeface="Calibri" pitchFamily="34" charset="0"/>
              </a:rPr>
              <a:t>Art. 2</a:t>
            </a:r>
          </a:p>
          <a:p>
            <a:pPr algn="just"/>
            <a:r>
              <a:rPr lang="it-IT" sz="1600">
                <a:latin typeface="Calibri" pitchFamily="34" charset="0"/>
              </a:rPr>
              <a:t>a) </a:t>
            </a:r>
            <a:r>
              <a:rPr lang="it-IT" sz="1600" b="1">
                <a:solidFill>
                  <a:srgbClr val="0070C0"/>
                </a:solidFill>
                <a:latin typeface="Calibri" pitchFamily="34" charset="0"/>
              </a:rPr>
              <a:t>è responsabile della tenuta del registro </a:t>
            </a:r>
            <a:r>
              <a:rPr lang="it-IT" sz="1600">
                <a:latin typeface="Calibri" pitchFamily="34" charset="0"/>
              </a:rPr>
              <a:t>previsto dall'art. 60, comma 1 del Testo unico … </a:t>
            </a:r>
            <a:r>
              <a:rPr lang="it-IT" sz="1600" b="1">
                <a:solidFill>
                  <a:srgbClr val="0070C0"/>
                </a:solidFill>
                <a:latin typeface="Calibri" pitchFamily="34" charset="0"/>
              </a:rPr>
              <a:t>il titolare della farmacia</a:t>
            </a:r>
            <a:r>
              <a:rPr lang="it-IT" sz="1600">
                <a:latin typeface="Calibri" pitchFamily="34" charset="0"/>
              </a:rPr>
              <a:t>; … </a:t>
            </a:r>
          </a:p>
          <a:p>
            <a:pPr algn="just"/>
            <a:endParaRPr lang="it-IT" sz="1600">
              <a:latin typeface="Calibri" pitchFamily="34" charset="0"/>
            </a:endParaRPr>
          </a:p>
          <a:p>
            <a:pPr algn="just"/>
            <a:r>
              <a:rPr lang="it-IT" sz="1600">
                <a:latin typeface="Calibri" pitchFamily="34" charset="0"/>
              </a:rPr>
              <a:t>b) l'adozione del registro informatico è </a:t>
            </a:r>
            <a:r>
              <a:rPr lang="it-IT" sz="1600" b="1">
                <a:solidFill>
                  <a:srgbClr val="0070C0"/>
                </a:solidFill>
                <a:latin typeface="Calibri" pitchFamily="34" charset="0"/>
              </a:rPr>
              <a:t>preventivamente comunicata a mezzo raccomandata postale in carta semplice all'Azienda sanitaria locale </a:t>
            </a:r>
            <a:r>
              <a:rPr lang="it-IT" sz="1600">
                <a:latin typeface="Calibri" pitchFamily="34" charset="0"/>
              </a:rPr>
              <a:t>competente per territorio; </a:t>
            </a:r>
          </a:p>
          <a:p>
            <a:pPr algn="just"/>
            <a:endParaRPr lang="it-IT" sz="1600">
              <a:latin typeface="Calibri" pitchFamily="34" charset="0"/>
            </a:endParaRPr>
          </a:p>
          <a:p>
            <a:pPr algn="just"/>
            <a:r>
              <a:rPr lang="it-IT" sz="1600">
                <a:latin typeface="Calibri" pitchFamily="34" charset="0"/>
              </a:rPr>
              <a:t>c) </a:t>
            </a:r>
            <a:r>
              <a:rPr lang="it-IT" sz="1600" b="1">
                <a:solidFill>
                  <a:srgbClr val="0070C0"/>
                </a:solidFill>
                <a:latin typeface="Calibri" pitchFamily="34" charset="0"/>
              </a:rPr>
              <a:t>il responsabile del registro può delegare l'accesso ad altra figura aziendale con documento redatto nei modi di legge, da allegare alle procedure interne</a:t>
            </a:r>
            <a:r>
              <a:rPr lang="it-IT" sz="1600">
                <a:latin typeface="Calibri" pitchFamily="34" charset="0"/>
              </a:rPr>
              <a:t>. Le modalità di accesso rispettano le misure minime di sicurezza di cui all'allegato B del decreto legislativo n. 196/2003; </a:t>
            </a:r>
          </a:p>
          <a:p>
            <a:pPr algn="just"/>
            <a:endParaRPr lang="it-IT" sz="1600">
              <a:latin typeface="Calibri" pitchFamily="34" charset="0"/>
            </a:endParaRPr>
          </a:p>
          <a:p>
            <a:pPr algn="just"/>
            <a:r>
              <a:rPr lang="it-IT" sz="1600">
                <a:latin typeface="Calibri" pitchFamily="34" charset="0"/>
              </a:rPr>
              <a:t>d) in caso di registrazione di movimenti formalmente o sostanzialmente errati, si procede a sanare la situazione con la registrazione su altro rigo degli specifici e puntuali movimenti di rettifica, </a:t>
            </a:r>
            <a:r>
              <a:rPr lang="it-IT" sz="1600" b="1">
                <a:solidFill>
                  <a:srgbClr val="0070C0"/>
                </a:solidFill>
                <a:latin typeface="Calibri" pitchFamily="34" charset="0"/>
              </a:rPr>
              <a:t>mantenendo a futura memoria la registrazione dei movimenti precedenti e annotando l'errore con riferimento al rigo di correzione</a:t>
            </a:r>
            <a:r>
              <a:rPr lang="it-IT" sz="1600">
                <a:latin typeface="Calibri" pitchFamily="34" charset="0"/>
              </a:rPr>
              <a:t>;</a:t>
            </a:r>
          </a:p>
          <a:p>
            <a:pPr algn="just"/>
            <a:endParaRPr lang="it-IT" sz="1600">
              <a:latin typeface="Calibri" pitchFamily="34" charset="0"/>
            </a:endParaRPr>
          </a:p>
          <a:p>
            <a:pPr algn="just"/>
            <a:r>
              <a:rPr lang="it-IT" sz="1600">
                <a:latin typeface="Calibri" pitchFamily="34" charset="0"/>
              </a:rPr>
              <a:t>e) in caso di </a:t>
            </a:r>
            <a:r>
              <a:rPr lang="it-IT" sz="1600" b="1">
                <a:solidFill>
                  <a:srgbClr val="0070C0"/>
                </a:solidFill>
                <a:latin typeface="Calibri" pitchFamily="34" charset="0"/>
              </a:rPr>
              <a:t>malfunzionamento del sistema informatico, le movimentazioni devono essere registrate temporaneamente su un modulo cartaceo conforme all'allegato 1</a:t>
            </a:r>
            <a:r>
              <a:rPr lang="it-IT" sz="1600">
                <a:latin typeface="Calibri" pitchFamily="34" charset="0"/>
              </a:rPr>
              <a:t>, seguendo una numerazione provvisoria; al ripristino del sistema informatico i movimenti dovranno essere </a:t>
            </a:r>
            <a:r>
              <a:rPr lang="it-IT" sz="1600" b="1">
                <a:solidFill>
                  <a:srgbClr val="0070C0"/>
                </a:solidFill>
                <a:latin typeface="Calibri" pitchFamily="34" charset="0"/>
              </a:rPr>
              <a:t>tempestivamente registrati</a:t>
            </a:r>
            <a:r>
              <a:rPr lang="it-IT" sz="1600">
                <a:latin typeface="Calibri" pitchFamily="34" charset="0"/>
              </a:rPr>
              <a:t> a sistema in prosecuzione con le numerazioni gestite prima dell'interruzione del servizio. Ad avvenuta registrazione sul registro informatico, la </a:t>
            </a:r>
            <a:r>
              <a:rPr lang="it-IT" sz="1600" b="1">
                <a:solidFill>
                  <a:srgbClr val="0070C0"/>
                </a:solidFill>
                <a:latin typeface="Calibri" pitchFamily="34" charset="0"/>
              </a:rPr>
              <a:t>registrazione temporanea su modulo cartaceo può essere eliminata</a:t>
            </a:r>
            <a:r>
              <a:rPr lang="it-IT" sz="1600">
                <a:latin typeface="Calibri" pitchFamily="34" charset="0"/>
              </a:rPr>
              <a:t>. </a:t>
            </a:r>
          </a:p>
          <a:p>
            <a:pPr algn="just"/>
            <a:endParaRPr lang="it-IT" sz="1600">
              <a:latin typeface="Calibri" pitchFamily="34" charset="0"/>
            </a:endParaRPr>
          </a:p>
          <a:p>
            <a:pPr algn="ctr"/>
            <a:r>
              <a:rPr lang="it-IT" sz="1600">
                <a:latin typeface="Calibri" pitchFamily="34" charset="0"/>
              </a:rPr>
              <a:t>Art. 3 </a:t>
            </a:r>
          </a:p>
          <a:p>
            <a:pPr algn="just"/>
            <a:r>
              <a:rPr lang="it-IT" sz="1600">
                <a:latin typeface="Calibri" pitchFamily="34" charset="0"/>
              </a:rPr>
              <a:t>1. Il responsabile della tenuta del registro </a:t>
            </a:r>
            <a:r>
              <a:rPr lang="it-IT" sz="1600" b="1">
                <a:solidFill>
                  <a:srgbClr val="0070C0"/>
                </a:solidFill>
                <a:latin typeface="Calibri" pitchFamily="34" charset="0"/>
              </a:rPr>
              <a:t>rende disponibili, in qualsiasi momento</a:t>
            </a:r>
            <a:r>
              <a:rPr lang="it-IT" sz="1600">
                <a:latin typeface="Calibri" pitchFamily="34" charset="0"/>
              </a:rPr>
              <a:t>, entro il periodo previsto dall'art. 1, comma 1, lettera i), </a:t>
            </a:r>
            <a:r>
              <a:rPr lang="it-IT" sz="1600" b="1">
                <a:solidFill>
                  <a:srgbClr val="0070C0"/>
                </a:solidFill>
                <a:latin typeface="Calibri" pitchFamily="34" charset="0"/>
              </a:rPr>
              <a:t>le registrazioni «di periodo» e «di chiusura annuale»</a:t>
            </a:r>
            <a:r>
              <a:rPr lang="it-IT" sz="1600">
                <a:latin typeface="Calibri" pitchFamily="34" charset="0"/>
              </a:rPr>
              <a:t>, nelle forme previste per la modalità di conservazione scelta, </a:t>
            </a:r>
            <a:r>
              <a:rPr lang="it-IT" sz="1600" b="1">
                <a:solidFill>
                  <a:srgbClr val="0070C0"/>
                </a:solidFill>
                <a:latin typeface="Calibri" pitchFamily="34" charset="0"/>
              </a:rPr>
              <a:t>per la consultazione da parte delle autorità competenti</a:t>
            </a:r>
            <a:r>
              <a:rPr lang="it-IT" sz="1600">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ttangolo 1"/>
          <p:cNvSpPr>
            <a:spLocks noChangeArrowheads="1"/>
          </p:cNvSpPr>
          <p:nvPr/>
        </p:nvSpPr>
        <p:spPr bwMode="auto">
          <a:xfrm>
            <a:off x="34925" y="860425"/>
            <a:ext cx="9072563" cy="4246563"/>
          </a:xfrm>
          <a:prstGeom prst="rect">
            <a:avLst/>
          </a:prstGeom>
          <a:noFill/>
          <a:ln w="9525">
            <a:noFill/>
            <a:miter lim="800000"/>
            <a:headEnd/>
            <a:tailEnd/>
          </a:ln>
        </p:spPr>
        <p:txBody>
          <a:bodyPr>
            <a:spAutoFit/>
          </a:bodyPr>
          <a:lstStyle/>
          <a:p>
            <a:pPr algn="ctr"/>
            <a:r>
              <a:rPr lang="it-IT">
                <a:latin typeface="Calibri" pitchFamily="34" charset="0"/>
              </a:rPr>
              <a:t>Legge 30 luglio 2010, n. 122</a:t>
            </a:r>
            <a:br>
              <a:rPr lang="it-IT">
                <a:latin typeface="Calibri" pitchFamily="34" charset="0"/>
              </a:rPr>
            </a:br>
            <a:r>
              <a:rPr lang="it-IT">
                <a:latin typeface="Calibri" pitchFamily="34" charset="0"/>
              </a:rPr>
              <a:t>Conversione in legge, con modificazioni, del decreto-legge 31 maggio 2010, n. 78, recante misure urgenti in materia di stabilizzazione finanziaria e di competitività economica</a:t>
            </a:r>
            <a:br>
              <a:rPr lang="it-IT">
                <a:latin typeface="Calibri" pitchFamily="34" charset="0"/>
              </a:rPr>
            </a:br>
            <a:endParaRPr lang="it-IT">
              <a:latin typeface="Calibri" pitchFamily="34" charset="0"/>
            </a:endParaRPr>
          </a:p>
          <a:p>
            <a:pPr algn="just"/>
            <a:r>
              <a:rPr lang="it-IT">
                <a:latin typeface="Calibri" pitchFamily="34" charset="0"/>
              </a:rPr>
              <a:t>Art. 11. Controllo della spesa sanitaria</a:t>
            </a:r>
          </a:p>
          <a:p>
            <a:pPr algn="just"/>
            <a:r>
              <a:rPr lang="it-IT">
                <a:latin typeface="Calibri" pitchFamily="34" charset="0"/>
              </a:rPr>
              <a:t>9. </a:t>
            </a:r>
            <a:r>
              <a:rPr lang="it-IT" b="1">
                <a:solidFill>
                  <a:srgbClr val="FF0000"/>
                </a:solidFill>
                <a:latin typeface="Calibri" pitchFamily="34" charset="0"/>
              </a:rPr>
              <a:t>A decorrere dall’anno 2011</a:t>
            </a:r>
            <a:r>
              <a:rPr lang="it-IT">
                <a:latin typeface="Calibri" pitchFamily="34" charset="0"/>
              </a:rPr>
              <a:t>, per l’erogazione a carico del Servizio sanitario nazionale dei medicinali equivalenti …collocati in classe A ai fini della rimborsabilità</a:t>
            </a:r>
            <a:r>
              <a:rPr lang="it-IT">
                <a:solidFill>
                  <a:srgbClr val="CC0000"/>
                </a:solidFill>
                <a:latin typeface="Calibri" pitchFamily="34" charset="0"/>
              </a:rPr>
              <a:t>, </a:t>
            </a:r>
            <a:r>
              <a:rPr lang="it-IT" b="1">
                <a:solidFill>
                  <a:srgbClr val="FF0000"/>
                </a:solidFill>
                <a:latin typeface="Calibri" pitchFamily="34" charset="0"/>
              </a:rPr>
              <a:t>l’AIFA, sulla base di una ricognizione dei prezzi vigenti nei paesi dell’Unione europea, fissa un prezzo massimo di rimborso per confezione, a parità di principio attivo, di dosaggio, di forma farmaceutica, di modalità di rilascio e di unità posologiche.</a:t>
            </a:r>
            <a:r>
              <a:rPr lang="it-IT">
                <a:latin typeface="Calibri" pitchFamily="34" charset="0"/>
              </a:rPr>
              <a:t> La dispensazione, da parte dei farmacisti, di medicinali aventi le medesime caratteristiche e prezzo di vendita al pubblico più alto di quello di rimborso è possibile previa corresponsione da parte dell’assistito della differenza tra il prezzo di vendita e quello di rimborso. I prezzi massimi di rimborso sono stabiliti in misura idonea a realizzare un risparmio di spesa non inferiore a 600 milioni di euro annui che restano nelle disponibilità regionali.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ttangolo 1"/>
          <p:cNvSpPr>
            <a:spLocks noChangeArrowheads="1"/>
          </p:cNvSpPr>
          <p:nvPr/>
        </p:nvSpPr>
        <p:spPr bwMode="auto">
          <a:xfrm>
            <a:off x="144463" y="1557338"/>
            <a:ext cx="8891587" cy="4492625"/>
          </a:xfrm>
          <a:prstGeom prst="rect">
            <a:avLst/>
          </a:prstGeom>
          <a:noFill/>
          <a:ln w="9525">
            <a:noFill/>
            <a:miter lim="800000"/>
            <a:headEnd/>
            <a:tailEnd/>
          </a:ln>
        </p:spPr>
        <p:txBody>
          <a:bodyPr>
            <a:spAutoFit/>
          </a:bodyPr>
          <a:lstStyle/>
          <a:p>
            <a:pPr algn="just"/>
            <a:r>
              <a:rPr lang="it-IT" sz="1600">
                <a:latin typeface="Calibri" pitchFamily="34" charset="0"/>
              </a:rPr>
              <a:t>L’Agenzia Italiana del Farmaco, in attuazione di una specifica norma di finanza pubblica (i.e.: l’art.11, comma 9, del D.L. n. 78/2010, convertito con modificazioni in Legge del 30 luglio 2010, n. 122), ha </a:t>
            </a:r>
            <a:r>
              <a:rPr lang="it-IT" sz="1600" b="1">
                <a:solidFill>
                  <a:srgbClr val="FF0000"/>
                </a:solidFill>
                <a:latin typeface="Calibri" pitchFamily="34" charset="0"/>
              </a:rPr>
              <a:t>ridotto il prezzo di riferimento</a:t>
            </a:r>
            <a:r>
              <a:rPr lang="it-IT" sz="1600">
                <a:latin typeface="Calibri" pitchFamily="34" charset="0"/>
              </a:rPr>
              <a:t> dei medicinali a brevetto scaduto compresi nella liste di trasparenza, con </a:t>
            </a:r>
            <a:r>
              <a:rPr lang="it-IT" sz="1600" b="1">
                <a:solidFill>
                  <a:srgbClr val="FF0000"/>
                </a:solidFill>
                <a:latin typeface="Calibri" pitchFamily="34" charset="0"/>
              </a:rPr>
              <a:t>effetti decorrenti dal 15 aprile 2011</a:t>
            </a:r>
            <a:r>
              <a:rPr lang="it-IT" sz="1600">
                <a:latin typeface="Calibri" pitchFamily="34" charset="0"/>
              </a:rPr>
              <a:t>.</a:t>
            </a:r>
          </a:p>
          <a:p>
            <a:pPr algn="just"/>
            <a:endParaRPr lang="it-IT" sz="1600">
              <a:latin typeface="Calibri" pitchFamily="34" charset="0"/>
            </a:endParaRPr>
          </a:p>
          <a:p>
            <a:pPr algn="just"/>
            <a:r>
              <a:rPr lang="it-IT" sz="1600">
                <a:latin typeface="Calibri" pitchFamily="34" charset="0"/>
              </a:rPr>
              <a:t>L’AIFA ha evidenziato in diverse circostanze e preventivamente le criticità di traduzione della norma di riferimento in un provvedimento attuativo, attraverso una serie di rilievi tecnici. Tali criticità sono state esposte dall’AIFA anche alle Regioni che, tuttavia, hanno sollecitato l’attuazione della norma data la possibilità di ottenere un immediato recupero di risorse a favore delle stesse.</a:t>
            </a:r>
          </a:p>
          <a:p>
            <a:pPr algn="just"/>
            <a:endParaRPr lang="it-IT" sz="1600">
              <a:latin typeface="Calibri" pitchFamily="34" charset="0"/>
            </a:endParaRPr>
          </a:p>
          <a:p>
            <a:pPr algn="just"/>
            <a:r>
              <a:rPr lang="it-IT" sz="1600">
                <a:latin typeface="Calibri" pitchFamily="34" charset="0"/>
              </a:rPr>
              <a:t>Nel rispetto del dettato normativo (comma 9) che disponeva un confronto del prezzo dei medicinali a brevetto scaduto in Italia rispetto agli altri paesi europei, </a:t>
            </a:r>
            <a:r>
              <a:rPr lang="it-IT" sz="1600" b="1">
                <a:latin typeface="Calibri" pitchFamily="34" charset="0"/>
              </a:rPr>
              <a:t>l’AIFA ha sviluppato un’articolata metodologia di riduzione dei prezzi di riferimento,</a:t>
            </a:r>
            <a:r>
              <a:rPr lang="it-IT" sz="1600">
                <a:latin typeface="Calibri" pitchFamily="34" charset="0"/>
              </a:rPr>
              <a:t> che fosse in grado di superare le suddette criticità. Tale metodologia è stata resa disponibile dall’AIFA in modo trasparente, </a:t>
            </a:r>
            <a:r>
              <a:rPr lang="it-IT" sz="1600" b="1">
                <a:latin typeface="Calibri" pitchFamily="34" charset="0"/>
              </a:rPr>
              <a:t>pubblicandola sul proprio sito web</a:t>
            </a:r>
            <a:r>
              <a:rPr lang="it-IT" sz="1600">
                <a:latin typeface="Calibri" pitchFamily="34" charset="0"/>
              </a:rPr>
              <a:t> anticipatamente rispetto alla vigenza del provvedimento e sulla Gazzetta Ufficiale…</a:t>
            </a:r>
          </a:p>
          <a:p>
            <a:pPr algn="just"/>
            <a:endParaRPr lang="it-IT" sz="1600">
              <a:latin typeface="Calibri" pitchFamily="34" charset="0"/>
            </a:endParaRPr>
          </a:p>
          <a:p>
            <a:pPr algn="just"/>
            <a:r>
              <a:rPr lang="it-IT" sz="1600">
                <a:latin typeface="Calibri" pitchFamily="34" charset="0"/>
              </a:rPr>
              <a:t>La </a:t>
            </a:r>
            <a:r>
              <a:rPr lang="it-IT" sz="1600">
                <a:solidFill>
                  <a:srgbClr val="FF0000"/>
                </a:solidFill>
                <a:latin typeface="Calibri" pitchFamily="34" charset="0"/>
              </a:rPr>
              <a:t>lista di trasparenza del 15 luglio 2011 </a:t>
            </a:r>
            <a:r>
              <a:rPr lang="it-IT" sz="1600">
                <a:latin typeface="Calibri" pitchFamily="34" charset="0"/>
              </a:rPr>
              <a:t>viene pubblicata in un nuovo formato che rende esplicito per ogni medicinale la differenza rispetto ai prezzi di riferimento fissati dall’AIFA il 15 aprile 2011…</a:t>
            </a:r>
          </a:p>
        </p:txBody>
      </p:sp>
      <p:pic>
        <p:nvPicPr>
          <p:cNvPr id="90114" name="Picture 2"/>
          <p:cNvPicPr>
            <a:picLocks noChangeAspect="1" noChangeArrowheads="1"/>
          </p:cNvPicPr>
          <p:nvPr/>
        </p:nvPicPr>
        <p:blipFill>
          <a:blip r:embed="rId3"/>
          <a:srcRect/>
          <a:stretch>
            <a:fillRect/>
          </a:stretch>
        </p:blipFill>
        <p:spPr bwMode="auto">
          <a:xfrm>
            <a:off x="250825" y="260350"/>
            <a:ext cx="3811588" cy="755650"/>
          </a:xfrm>
          <a:prstGeom prst="rect">
            <a:avLst/>
          </a:prstGeom>
          <a:noFill/>
          <a:ln w="9525">
            <a:noFill/>
            <a:miter lim="800000"/>
            <a:headEnd/>
            <a:tailEnd/>
          </a:ln>
        </p:spPr>
      </p:pic>
      <p:pic>
        <p:nvPicPr>
          <p:cNvPr id="90115" name="Picture 3"/>
          <p:cNvPicPr>
            <a:picLocks noChangeAspect="1" noChangeArrowheads="1"/>
          </p:cNvPicPr>
          <p:nvPr/>
        </p:nvPicPr>
        <p:blipFill>
          <a:blip r:embed="rId4"/>
          <a:srcRect/>
          <a:stretch>
            <a:fillRect/>
          </a:stretch>
        </p:blipFill>
        <p:spPr bwMode="auto">
          <a:xfrm>
            <a:off x="4787900" y="333375"/>
            <a:ext cx="4006850" cy="611188"/>
          </a:xfrm>
          <a:prstGeom prst="rect">
            <a:avLst/>
          </a:prstGeom>
          <a:noFill/>
          <a:ln w="9525">
            <a:noFill/>
            <a:miter lim="800000"/>
            <a:headEnd/>
            <a:tailEnd/>
          </a:ln>
        </p:spPr>
      </p:pic>
      <p:sp>
        <p:nvSpPr>
          <p:cNvPr id="6" name="Freccia a destra 5"/>
          <p:cNvSpPr/>
          <p:nvPr/>
        </p:nvSpPr>
        <p:spPr>
          <a:xfrm>
            <a:off x="4140200" y="476250"/>
            <a:ext cx="576263" cy="288925"/>
          </a:xfrm>
          <a:prstGeom prst="rightArrow">
            <a:avLst/>
          </a:prstGeom>
          <a:solidFill>
            <a:srgbClr val="FFCC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a:solidFill>
            <a:srgbClr val="00B05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7399</Words>
  <Application>Microsoft Office PowerPoint</Application>
  <PresentationFormat>Presentazione su schermo (4:3)</PresentationFormat>
  <Paragraphs>524</Paragraphs>
  <Slides>72</Slides>
  <Notes>67</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72</vt:i4>
      </vt:variant>
    </vt:vector>
  </HeadingPairs>
  <TitlesOfParts>
    <vt:vector size="76" baseType="lpstr">
      <vt:lpstr>Tema di Office</vt:lpstr>
      <vt:lpstr>Foglio di lavoro</vt:lpstr>
      <vt:lpstr>Grafico di Microsoft Excel</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INCREMENTO CONFEZIONI PHT IN FARMACIA MESE DI GIUGNO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DM 16 dicembre 2010  (GU n. 57 del 10-3-2011)</vt:lpstr>
      <vt:lpstr>DM 16 dicembre 2010</vt:lpstr>
      <vt:lpstr>Presentazione standard di PowerPoint</vt:lpstr>
      <vt:lpstr>DM 16 dicembre 2010</vt:lpstr>
      <vt:lpstr>DM 16 dicembre 2010  (GU n. 90 del 19-4-2011)</vt:lpstr>
      <vt:lpstr>DM 16 dicembre 2010</vt:lpstr>
      <vt:lpstr>Presentazione standard di PowerPoint</vt:lpstr>
      <vt:lpstr>Presentazione standard di PowerPoint</vt:lpstr>
      <vt:lpstr>Farmacovigilanza </vt:lpstr>
      <vt:lpstr>Molte le novità positive anche per il Farmacista </vt:lpstr>
      <vt:lpstr>Le altre novità </vt:lpstr>
      <vt:lpstr>Presentazione standard di PowerPoint</vt:lpstr>
      <vt:lpstr>ESEMPIO DI COMPILAZIONE DEL REGISTRO DI ENTRATA E USCITA E DI CHIUSURA ANNUALE</vt:lpstr>
      <vt:lpstr>ENTRATA</vt:lpstr>
      <vt:lpstr>USCITA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Francesca</dc:creator>
  <cp:lastModifiedBy>Pres. Farmacia</cp:lastModifiedBy>
  <cp:revision>103</cp:revision>
  <dcterms:created xsi:type="dcterms:W3CDTF">2011-09-21T09:09:42Z</dcterms:created>
  <dcterms:modified xsi:type="dcterms:W3CDTF">2015-09-21T10:33:28Z</dcterms:modified>
</cp:coreProperties>
</file>