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handoutMasterIdLst>
    <p:handoutMasterId r:id="rId68"/>
  </p:handoutMasterIdLst>
  <p:sldIdLst>
    <p:sldId id="408" r:id="rId2"/>
    <p:sldId id="409" r:id="rId3"/>
    <p:sldId id="312" r:id="rId4"/>
    <p:sldId id="407" r:id="rId5"/>
    <p:sldId id="297" r:id="rId6"/>
    <p:sldId id="303" r:id="rId7"/>
    <p:sldId id="304" r:id="rId8"/>
    <p:sldId id="402" r:id="rId9"/>
    <p:sldId id="403" r:id="rId10"/>
    <p:sldId id="404" r:id="rId11"/>
    <p:sldId id="309" r:id="rId12"/>
    <p:sldId id="308" r:id="rId13"/>
    <p:sldId id="313" r:id="rId14"/>
    <p:sldId id="310" r:id="rId15"/>
    <p:sldId id="311" r:id="rId16"/>
    <p:sldId id="314" r:id="rId17"/>
    <p:sldId id="315" r:id="rId18"/>
    <p:sldId id="306" r:id="rId19"/>
    <p:sldId id="316" r:id="rId20"/>
    <p:sldId id="317" r:id="rId21"/>
    <p:sldId id="318" r:id="rId22"/>
    <p:sldId id="319" r:id="rId23"/>
    <p:sldId id="320" r:id="rId24"/>
    <p:sldId id="410" r:id="rId25"/>
    <p:sldId id="321" r:id="rId26"/>
    <p:sldId id="322" r:id="rId27"/>
    <p:sldId id="401" r:id="rId28"/>
    <p:sldId id="323" r:id="rId29"/>
    <p:sldId id="324" r:id="rId30"/>
    <p:sldId id="325" r:id="rId31"/>
    <p:sldId id="326" r:id="rId32"/>
    <p:sldId id="328" r:id="rId33"/>
    <p:sldId id="332" r:id="rId34"/>
    <p:sldId id="329" r:id="rId35"/>
    <p:sldId id="400" r:id="rId36"/>
    <p:sldId id="397" r:id="rId37"/>
    <p:sldId id="398" r:id="rId38"/>
    <p:sldId id="399" r:id="rId39"/>
    <p:sldId id="330" r:id="rId40"/>
    <p:sldId id="333" r:id="rId41"/>
    <p:sldId id="334" r:id="rId42"/>
    <p:sldId id="335" r:id="rId43"/>
    <p:sldId id="336" r:id="rId44"/>
    <p:sldId id="337" r:id="rId45"/>
    <p:sldId id="339" r:id="rId46"/>
    <p:sldId id="340" r:id="rId47"/>
    <p:sldId id="396" r:id="rId48"/>
    <p:sldId id="341" r:id="rId49"/>
    <p:sldId id="343" r:id="rId50"/>
    <p:sldId id="342" r:id="rId51"/>
    <p:sldId id="338" r:id="rId52"/>
    <p:sldId id="345" r:id="rId53"/>
    <p:sldId id="346" r:id="rId54"/>
    <p:sldId id="347" r:id="rId55"/>
    <p:sldId id="348" r:id="rId56"/>
    <p:sldId id="349" r:id="rId57"/>
    <p:sldId id="350" r:id="rId58"/>
    <p:sldId id="352" r:id="rId59"/>
    <p:sldId id="361" r:id="rId60"/>
    <p:sldId id="351" r:id="rId61"/>
    <p:sldId id="353" r:id="rId62"/>
    <p:sldId id="355" r:id="rId63"/>
    <p:sldId id="412" r:id="rId64"/>
    <p:sldId id="413" r:id="rId65"/>
    <p:sldId id="414" r:id="rId66"/>
    <p:sldId id="362" r:id="rId67"/>
  </p:sldIdLst>
  <p:sldSz cx="12192000" cy="6858000"/>
  <p:notesSz cx="7099300" cy="10234613"/>
  <p:defaultTextStyle>
    <a:defPPr>
      <a:defRPr lang="it-IT"/>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0B4D"/>
    <a:srgbClr val="FF0000"/>
    <a:srgbClr val="00CCFF"/>
    <a:srgbClr val="FF00FF"/>
    <a:srgbClr val="663300"/>
    <a:srgbClr val="008000"/>
    <a:srgbClr val="990099"/>
    <a:srgbClr val="66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659" autoAdjust="0"/>
  </p:normalViewPr>
  <p:slideViewPr>
    <p:cSldViewPr>
      <p:cViewPr varScale="1">
        <p:scale>
          <a:sx n="74" d="100"/>
          <a:sy n="74" d="100"/>
        </p:scale>
        <p:origin x="43" y="2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it-IT"/>
          </a:p>
        </p:txBody>
      </p:sp>
      <p:sp>
        <p:nvSpPr>
          <p:cNvPr id="12288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it-IT"/>
          </a:p>
        </p:txBody>
      </p:sp>
      <p:sp>
        <p:nvSpPr>
          <p:cNvPr id="12288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it-IT"/>
          </a:p>
        </p:txBody>
      </p:sp>
      <p:sp>
        <p:nvSpPr>
          <p:cNvPr id="12288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B5EF8346-7987-45DB-A9D6-9512D81A8271}" type="slidenum">
              <a:rPr lang="it-IT" altLang="en-US"/>
              <a:pPr/>
              <a:t>‹N›</a:t>
            </a:fld>
            <a:endParaRPr lang="it-IT"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81F13E4-65C0-4182-B80F-E484D85262B9}" type="slidenum">
              <a:rPr lang="it-IT" altLang="en-US" smtClean="0"/>
              <a:pPr/>
              <a:t>‹N›</a:t>
            </a:fld>
            <a:endParaRPr lang="it-IT" altLang="en-US"/>
          </a:p>
        </p:txBody>
      </p:sp>
    </p:spTree>
    <p:extLst>
      <p:ext uri="{BB962C8B-B14F-4D97-AF65-F5344CB8AC3E}">
        <p14:creationId xmlns:p14="http://schemas.microsoft.com/office/powerpoint/2010/main" val="106187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8B9C7E3-6245-4888-86EC-9F8F63E6F4C8}" type="slidenum">
              <a:rPr lang="it-IT" altLang="en-US" smtClean="0"/>
              <a:pPr/>
              <a:t>‹N›</a:t>
            </a:fld>
            <a:endParaRPr lang="it-IT" altLang="en-US"/>
          </a:p>
        </p:txBody>
      </p:sp>
    </p:spTree>
    <p:extLst>
      <p:ext uri="{BB962C8B-B14F-4D97-AF65-F5344CB8AC3E}">
        <p14:creationId xmlns:p14="http://schemas.microsoft.com/office/powerpoint/2010/main" val="131288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D8B9436-FBA8-4050-9242-BB8EFA837795}" type="slidenum">
              <a:rPr lang="it-IT" altLang="en-US" smtClean="0"/>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308667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14B173D-DFC1-483F-9DA2-52CC3A4B5185}" type="slidenum">
              <a:rPr lang="it-IT" altLang="en-US" smtClean="0"/>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4163419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B173D-DFC1-483F-9DA2-52CC3A4B5185}" type="slidenum">
              <a:rPr lang="it-IT" altLang="en-US" smtClean="0"/>
              <a:pPr/>
              <a:t>‹N›</a:t>
            </a:fld>
            <a:endParaRPr lang="it-IT" altLang="en-US"/>
          </a:p>
        </p:txBody>
      </p:sp>
    </p:spTree>
    <p:extLst>
      <p:ext uri="{BB962C8B-B14F-4D97-AF65-F5344CB8AC3E}">
        <p14:creationId xmlns:p14="http://schemas.microsoft.com/office/powerpoint/2010/main" val="191562469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60.jpeg"/><Relationship Id="rId1" Type="http://schemas.openxmlformats.org/officeDocument/2006/relationships/slideLayout" Target="../slideLayouts/slideLayout3.xml"/><Relationship Id="rId4" Type="http://schemas.openxmlformats.org/officeDocument/2006/relationships/hyperlink" Target="Materiale%20supporto/disciplinare%20barolo.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911424" y="4077072"/>
            <a:ext cx="5257800" cy="1905000"/>
          </a:xfrm>
          <a:prstGeom prst="roundRect">
            <a:avLst/>
          </a:prstGeom>
          <a:no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6800" dirty="0"/>
              <a:t>Vino </a:t>
            </a:r>
            <a:r>
              <a:rPr lang="it-IT" sz="6800" dirty="0" smtClean="0"/>
              <a:t>II </a:t>
            </a:r>
            <a:r>
              <a:rPr lang="it-IT" sz="6800" dirty="0"/>
              <a:t>parte</a:t>
            </a:r>
          </a:p>
        </p:txBody>
      </p:sp>
    </p:spTree>
    <p:extLst>
      <p:ext uri="{BB962C8B-B14F-4D97-AF65-F5344CB8AC3E}">
        <p14:creationId xmlns:p14="http://schemas.microsoft.com/office/powerpoint/2010/main" val="233982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1199456" y="980728"/>
            <a:ext cx="8443912" cy="5324475"/>
          </a:xfrm>
          <a:prstGeom prst="rect">
            <a:avLst/>
          </a:prstGeom>
          <a:solidFill>
            <a:schemeClr val="bg1"/>
          </a:solidFill>
          <a:ln w="9525">
            <a:noFill/>
            <a:miter lim="800000"/>
            <a:headEnd/>
            <a:tailEnd/>
          </a:ln>
          <a:effectLst/>
        </p:spPr>
        <p:txBody>
          <a:bodyPr>
            <a:spAutoFit/>
          </a:bodyPr>
          <a:lstStyle/>
          <a:p>
            <a:pPr>
              <a:defRPr/>
            </a:pPr>
            <a:r>
              <a:rPr lang="it-IT" sz="2000" dirty="0">
                <a:latin typeface="+mj-lt"/>
              </a:rPr>
              <a:t>Accanto all’attività metabolica dei lieviti si osserva il contributo dei batteri lattici. Essi sono naturalmente presenti nelle uve e appartengono ai generi </a:t>
            </a:r>
            <a:r>
              <a:rPr lang="it-IT" sz="2000" i="1" dirty="0" err="1">
                <a:latin typeface="+mj-lt"/>
              </a:rPr>
              <a:t>Lactobacillus</a:t>
            </a:r>
            <a:r>
              <a:rPr lang="it-IT" sz="2000" i="1" dirty="0">
                <a:latin typeface="+mj-lt"/>
              </a:rPr>
              <a:t>, </a:t>
            </a:r>
            <a:r>
              <a:rPr lang="it-IT" sz="2000" i="1" dirty="0" err="1">
                <a:latin typeface="+mj-lt"/>
              </a:rPr>
              <a:t>Pediococcus</a:t>
            </a:r>
            <a:r>
              <a:rPr lang="it-IT" sz="2000" i="1" dirty="0">
                <a:latin typeface="+mj-lt"/>
              </a:rPr>
              <a:t>, </a:t>
            </a:r>
            <a:r>
              <a:rPr lang="it-IT" sz="2000" i="1" dirty="0" err="1">
                <a:latin typeface="+mj-lt"/>
              </a:rPr>
              <a:t>Leuconostoc</a:t>
            </a:r>
            <a:r>
              <a:rPr lang="it-IT" sz="2000" dirty="0">
                <a:latin typeface="+mj-lt"/>
              </a:rPr>
              <a:t>. In funzione del metabolismo prevalente vengono classificati in </a:t>
            </a:r>
            <a:r>
              <a:rPr lang="it-IT" sz="2000" dirty="0" err="1">
                <a:latin typeface="+mj-lt"/>
              </a:rPr>
              <a:t>omofermentanti</a:t>
            </a:r>
            <a:r>
              <a:rPr lang="it-IT" sz="2000" dirty="0">
                <a:latin typeface="+mj-lt"/>
              </a:rPr>
              <a:t> (ac. </a:t>
            </a:r>
            <a:r>
              <a:rPr lang="it-IT" sz="2000" dirty="0" err="1">
                <a:latin typeface="+mj-lt"/>
              </a:rPr>
              <a:t>latttico</a:t>
            </a:r>
            <a:r>
              <a:rPr lang="it-IT" sz="2000" dirty="0">
                <a:latin typeface="+mj-lt"/>
              </a:rPr>
              <a:t> prodotto prevalente) oppure </a:t>
            </a:r>
            <a:r>
              <a:rPr lang="it-IT" sz="2000" dirty="0" err="1">
                <a:latin typeface="+mj-lt"/>
              </a:rPr>
              <a:t>etero-fermentanti</a:t>
            </a:r>
            <a:r>
              <a:rPr lang="it-IT" sz="2000" dirty="0">
                <a:latin typeface="+mj-lt"/>
              </a:rPr>
              <a:t>. </a:t>
            </a: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r>
              <a:rPr lang="it-IT" sz="2000" dirty="0">
                <a:latin typeface="+mj-lt"/>
              </a:rPr>
              <a:t>Come per i lieviti, temperatura, concentrazione dei substrati e tenore di O</a:t>
            </a:r>
            <a:r>
              <a:rPr lang="it-IT" sz="2000" baseline="-25000" dirty="0">
                <a:latin typeface="+mj-lt"/>
              </a:rPr>
              <a:t>2</a:t>
            </a:r>
            <a:r>
              <a:rPr lang="it-IT" sz="2000" dirty="0">
                <a:latin typeface="+mj-lt"/>
              </a:rPr>
              <a:t> sono fattori importanti nello sviluppo e nell’attività metabolica di questi batteri.</a:t>
            </a:r>
            <a:endParaRPr lang="it-IT" sz="2000" b="1" dirty="0">
              <a:effectLst>
                <a:outerShdw blurRad="38100" dist="38100" dir="2700000" algn="tl">
                  <a:srgbClr val="000000"/>
                </a:outerShdw>
              </a:effectLst>
              <a:latin typeface="+mj-lt"/>
            </a:endParaRPr>
          </a:p>
        </p:txBody>
      </p:sp>
      <p:pic>
        <p:nvPicPr>
          <p:cNvPr id="12292" name="Picture 4"/>
          <p:cNvPicPr>
            <a:picLocks noChangeAspect="1" noChangeArrowheads="1"/>
          </p:cNvPicPr>
          <p:nvPr/>
        </p:nvPicPr>
        <p:blipFill>
          <a:blip r:embed="rId2">
            <a:lum contrast="6000"/>
          </a:blip>
          <a:srcRect/>
          <a:stretch>
            <a:fillRect/>
          </a:stretch>
        </p:blipFill>
        <p:spPr bwMode="auto">
          <a:xfrm>
            <a:off x="1415480" y="2849564"/>
            <a:ext cx="6264275" cy="2652712"/>
          </a:xfrm>
          <a:prstGeom prst="rect">
            <a:avLst/>
          </a:prstGeom>
          <a:ln>
            <a:noFill/>
          </a:ln>
          <a:effectLst>
            <a:outerShdw blurRad="292100" dist="139700" dir="2700000" algn="tl" rotWithShape="0">
              <a:srgbClr val="333333">
                <a:alpha val="65000"/>
              </a:srgbClr>
            </a:outerShdw>
          </a:effec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2849564"/>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34220" y="867468"/>
            <a:ext cx="8840788" cy="1569660"/>
          </a:xfrm>
          <a:prstGeom prst="rect">
            <a:avLst/>
          </a:prstGeom>
          <a:noFill/>
          <a:ln w="9525">
            <a:noFill/>
            <a:miter lim="800000"/>
            <a:headEnd/>
            <a:tailEnd/>
          </a:ln>
          <a:effectLst/>
        </p:spPr>
        <p:txBody>
          <a:bodyPr>
            <a:spAutoFit/>
          </a:bodyPr>
          <a:lstStyle/>
          <a:p>
            <a:pPr>
              <a:defRPr/>
            </a:pPr>
            <a:endParaRPr lang="it-IT" sz="1600" b="1" dirty="0">
              <a:solidFill>
                <a:srgbClr val="00CCFF"/>
              </a:solidFill>
              <a:effectLst>
                <a:outerShdw blurRad="38100" dist="38100" dir="2700000" algn="tl">
                  <a:srgbClr val="000000"/>
                </a:outerShdw>
              </a:effectLst>
              <a:latin typeface="+mj-lt"/>
            </a:endParaRPr>
          </a:p>
          <a:p>
            <a:pPr>
              <a:defRPr/>
            </a:pPr>
            <a:r>
              <a:rPr lang="it-IT" sz="2000" dirty="0">
                <a:latin typeface="+mj-lt"/>
              </a:rPr>
              <a:t>Nelle prime fasi della fermentazione alcolica il NADH</a:t>
            </a:r>
            <a:r>
              <a:rPr lang="it-IT" sz="2000" baseline="-25000" dirty="0">
                <a:latin typeface="+mj-lt"/>
              </a:rPr>
              <a:t>2</a:t>
            </a:r>
            <a:r>
              <a:rPr lang="it-IT" sz="2000" dirty="0">
                <a:latin typeface="+mj-lt"/>
              </a:rPr>
              <a:t> che si forma nell'ossidazione della gliceroaldeide-3P deve </a:t>
            </a:r>
            <a:r>
              <a:rPr lang="it-IT" sz="2000" dirty="0" err="1">
                <a:latin typeface="+mj-lt"/>
              </a:rPr>
              <a:t>ri-ossidarsi</a:t>
            </a:r>
            <a:r>
              <a:rPr lang="it-IT" sz="2000" dirty="0">
                <a:latin typeface="+mj-lt"/>
              </a:rPr>
              <a:t> per permettere alla glicolisi di proseguire.</a:t>
            </a:r>
          </a:p>
          <a:p>
            <a:pPr>
              <a:defRPr/>
            </a:pPr>
            <a:r>
              <a:rPr lang="it-IT" sz="2000" dirty="0">
                <a:latin typeface="+mj-lt"/>
              </a:rPr>
              <a:t>La </a:t>
            </a:r>
            <a:r>
              <a:rPr lang="it-IT" sz="2000" dirty="0" err="1">
                <a:latin typeface="+mj-lt"/>
              </a:rPr>
              <a:t>ri-ossidazione</a:t>
            </a:r>
            <a:r>
              <a:rPr lang="it-IT" sz="2000" dirty="0">
                <a:latin typeface="+mj-lt"/>
              </a:rPr>
              <a:t> avviene a spese del </a:t>
            </a:r>
            <a:r>
              <a:rPr lang="it-IT" sz="2000" dirty="0" err="1">
                <a:latin typeface="+mj-lt"/>
              </a:rPr>
              <a:t>diossiacetonP</a:t>
            </a:r>
            <a:r>
              <a:rPr lang="it-IT" sz="2000" dirty="0">
                <a:latin typeface="+mj-lt"/>
              </a:rPr>
              <a:t>, che viene ridotto a glicerofosfato e quindi idrolizzato a glicerina.</a:t>
            </a:r>
          </a:p>
        </p:txBody>
      </p:sp>
      <p:sp>
        <p:nvSpPr>
          <p:cNvPr id="15363" name="Text Box 9"/>
          <p:cNvSpPr txBox="1">
            <a:spLocks noChangeArrowheads="1"/>
          </p:cNvSpPr>
          <p:nvPr/>
        </p:nvSpPr>
        <p:spPr bwMode="auto">
          <a:xfrm>
            <a:off x="734220" y="3119438"/>
            <a:ext cx="3132138" cy="3140075"/>
          </a:xfrm>
          <a:prstGeom prst="rect">
            <a:avLst/>
          </a:prstGeom>
          <a:solidFill>
            <a:schemeClr val="bg1"/>
          </a:solidFill>
          <a:ln w="9525">
            <a:noFill/>
            <a:miter lim="800000"/>
            <a:headEnd/>
            <a:tailEnd/>
          </a:ln>
        </p:spPr>
        <p:txBody>
          <a:bodyPr>
            <a:spAutoFit/>
          </a:bodyPr>
          <a:lstStyle/>
          <a:p>
            <a:pPr>
              <a:defRPr/>
            </a:pPr>
            <a:r>
              <a:rPr lang="it-IT" sz="1800" dirty="0">
                <a:latin typeface="+mj-lt"/>
              </a:rPr>
              <a:t>Se si considera una quantità di glicerina nel vino pari a 8 g/l, riscontrata in corrispondenza a 100 gr di alcol (~12°), circa l'8% delle molecole di zucchero seguono la fermentazione </a:t>
            </a:r>
            <a:r>
              <a:rPr lang="it-IT" sz="1800" dirty="0" err="1">
                <a:latin typeface="+mj-lt"/>
              </a:rPr>
              <a:t>glicero-piruvica</a:t>
            </a:r>
            <a:r>
              <a:rPr lang="it-IT" sz="1800" dirty="0">
                <a:latin typeface="+mj-lt"/>
              </a:rPr>
              <a:t> e il 92% la fermentazione alcolica. </a:t>
            </a:r>
          </a:p>
          <a:p>
            <a:pPr>
              <a:defRPr/>
            </a:pPr>
            <a:r>
              <a:rPr lang="it-IT" sz="1800" dirty="0">
                <a:latin typeface="+mj-lt"/>
              </a:rPr>
              <a:t>L'acido piruvico è all'origine di tutta una serie di prodotti secondari. </a:t>
            </a:r>
          </a:p>
        </p:txBody>
      </p:sp>
      <p:pic>
        <p:nvPicPr>
          <p:cNvPr id="15364" name="Picture 1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240016" y="2780928"/>
            <a:ext cx="40338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614" y="3213101"/>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335360" y="282693"/>
            <a:ext cx="8840788" cy="584775"/>
          </a:xfrm>
          <a:prstGeom prst="rect">
            <a:avLst/>
          </a:prstGeom>
          <a:noFill/>
          <a:ln w="9525">
            <a:noFill/>
            <a:miter lim="800000"/>
            <a:headEnd/>
            <a:tailEnd/>
          </a:ln>
          <a:effectLst/>
        </p:spPr>
        <p:txBody>
          <a:bodyPr>
            <a:spAutoFit/>
          </a:bodyPr>
          <a:lstStyle/>
          <a:p>
            <a:pPr>
              <a:defRPr/>
            </a:pPr>
            <a:r>
              <a:rPr lang="it-IT" b="1" dirty="0" smtClean="0">
                <a:solidFill>
                  <a:srgbClr val="00CCFF"/>
                </a:solidFill>
                <a:latin typeface="+mj-lt"/>
              </a:rPr>
              <a:t>Fermentazione </a:t>
            </a:r>
            <a:r>
              <a:rPr lang="it-IT" b="1" dirty="0" err="1" smtClean="0">
                <a:solidFill>
                  <a:srgbClr val="00CCFF"/>
                </a:solidFill>
                <a:latin typeface="+mj-lt"/>
              </a:rPr>
              <a:t>glicero</a:t>
            </a:r>
            <a:r>
              <a:rPr lang="it-IT" b="1" dirty="0" smtClean="0">
                <a:solidFill>
                  <a:srgbClr val="00CCFF"/>
                </a:solidFill>
                <a:latin typeface="+mj-lt"/>
              </a:rPr>
              <a:t>-piruvica</a:t>
            </a:r>
            <a:endParaRPr lang="it-IT" sz="2000" dirty="0">
              <a:solidFill>
                <a:srgbClr val="00CCFF"/>
              </a:solidFill>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txBox="1">
            <a:spLocks noChangeArrowheads="1"/>
          </p:cNvSpPr>
          <p:nvPr/>
        </p:nvSpPr>
        <p:spPr bwMode="auto">
          <a:xfrm>
            <a:off x="443980" y="945676"/>
            <a:ext cx="7344816" cy="5632311"/>
          </a:xfrm>
          <a:prstGeom prst="rect">
            <a:avLst/>
          </a:prstGeom>
          <a:solidFill>
            <a:schemeClr val="bg1"/>
          </a:solidFill>
          <a:ln w="9525">
            <a:noFill/>
            <a:miter lim="800000"/>
            <a:headEnd/>
            <a:tailEnd/>
          </a:ln>
          <a:effectLst/>
        </p:spPr>
        <p:txBody>
          <a:bodyPr wrap="square">
            <a:spAutoFit/>
          </a:bodyPr>
          <a:lstStyle/>
          <a:p>
            <a:pPr>
              <a:defRPr/>
            </a:pPr>
            <a:endParaRPr lang="it-IT" sz="2000" dirty="0">
              <a:latin typeface="+mj-lt"/>
            </a:endParaRPr>
          </a:p>
          <a:p>
            <a:pPr>
              <a:defRPr/>
            </a:pPr>
            <a:r>
              <a:rPr lang="it-IT" sz="2000" dirty="0">
                <a:latin typeface="+mj-lt"/>
              </a:rPr>
              <a:t>La </a:t>
            </a:r>
            <a:r>
              <a:rPr lang="it-IT" sz="2000" dirty="0">
                <a:latin typeface="+mj-lt"/>
              </a:rPr>
              <a:t>trasformazione dell'acido malico in acido lattico può essere globalmente descritto dalla seguente reazione:</a:t>
            </a: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endParaRPr lang="it-IT" sz="2000" dirty="0">
              <a:latin typeface="+mj-lt"/>
            </a:endParaRPr>
          </a:p>
          <a:p>
            <a:pPr>
              <a:defRPr/>
            </a:pPr>
            <a:r>
              <a:rPr lang="it-IT" sz="2000" dirty="0">
                <a:latin typeface="+mj-lt"/>
              </a:rPr>
              <a:t>L’acido malico (acido </a:t>
            </a:r>
            <a:r>
              <a:rPr lang="it-IT" sz="2000" dirty="0" err="1">
                <a:latin typeface="+mj-lt"/>
              </a:rPr>
              <a:t>sensorialmente</a:t>
            </a:r>
            <a:r>
              <a:rPr lang="it-IT" sz="2000" dirty="0">
                <a:latin typeface="+mj-lt"/>
              </a:rPr>
              <a:t> più aggressivo) viene trasformato in un acido mono-carbossilico (riduzione di 1 </a:t>
            </a:r>
            <a:r>
              <a:rPr lang="it-IT" sz="2000" dirty="0" err="1">
                <a:latin typeface="+mj-lt"/>
              </a:rPr>
              <a:t>eq</a:t>
            </a:r>
            <a:r>
              <a:rPr lang="it-IT" sz="2000" dirty="0">
                <a:latin typeface="+mj-lt"/>
              </a:rPr>
              <a:t> ac./mol) più “morbido”; la CO2 che si forma contribuisce invece alla effervescenza.</a:t>
            </a:r>
          </a:p>
          <a:p>
            <a:pPr>
              <a:defRPr/>
            </a:pPr>
            <a:r>
              <a:rPr lang="it-IT" sz="2000" dirty="0">
                <a:latin typeface="+mj-lt"/>
              </a:rPr>
              <a:t>La fermentazione malo-lattica completa il bouquet sensoriale di un vino, ammorbidendolo; i microrganismi responsabili sono </a:t>
            </a:r>
            <a:r>
              <a:rPr lang="it-IT" sz="2000" dirty="0" err="1">
                <a:latin typeface="+mj-lt"/>
              </a:rPr>
              <a:t>principlamente</a:t>
            </a:r>
            <a:r>
              <a:rPr lang="it-IT" sz="2000" dirty="0">
                <a:latin typeface="+mj-lt"/>
              </a:rPr>
              <a:t> i batteri lattici (</a:t>
            </a:r>
            <a:r>
              <a:rPr lang="it-IT" sz="2000" i="1" dirty="0" err="1">
                <a:latin typeface="+mj-lt"/>
              </a:rPr>
              <a:t>Leuconostoc</a:t>
            </a:r>
            <a:r>
              <a:rPr lang="it-IT" sz="2000" i="1" dirty="0">
                <a:latin typeface="+mj-lt"/>
              </a:rPr>
              <a:t> </a:t>
            </a:r>
            <a:r>
              <a:rPr lang="it-IT" sz="2000" i="1" dirty="0" err="1">
                <a:latin typeface="+mj-lt"/>
              </a:rPr>
              <a:t>oenos</a:t>
            </a:r>
            <a:r>
              <a:rPr lang="it-IT" sz="2000" dirty="0">
                <a:latin typeface="+mj-lt"/>
              </a:rPr>
              <a:t>, meno importante il contributi dei lieviti).  </a:t>
            </a:r>
            <a:endParaRPr lang="it-IT" sz="2000" dirty="0">
              <a:solidFill>
                <a:schemeClr val="hlink"/>
              </a:solidFill>
              <a:latin typeface="+mj-lt"/>
            </a:endParaRPr>
          </a:p>
        </p:txBody>
      </p:sp>
      <p:pic>
        <p:nvPicPr>
          <p:cNvPr id="16387" name="Picture 9"/>
          <p:cNvPicPr>
            <a:picLocks noChangeAspect="1" noChangeArrowheads="1"/>
          </p:cNvPicPr>
          <p:nvPr/>
        </p:nvPicPr>
        <p:blipFill>
          <a:blip r:embed="rId2">
            <a:extLst>
              <a:ext uri="{28A0092B-C50C-407E-A947-70E740481C1C}">
                <a14:useLocalDpi xmlns:a14="http://schemas.microsoft.com/office/drawing/2010/main" val="0"/>
              </a:ext>
            </a:extLst>
          </a:blip>
          <a:srcRect b="26601"/>
          <a:stretch>
            <a:fillRect/>
          </a:stretch>
        </p:blipFill>
        <p:spPr bwMode="auto">
          <a:xfrm>
            <a:off x="695400" y="2043789"/>
            <a:ext cx="45370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335360" y="282693"/>
            <a:ext cx="8840788" cy="584775"/>
          </a:xfrm>
          <a:prstGeom prst="rect">
            <a:avLst/>
          </a:prstGeom>
          <a:noFill/>
          <a:ln w="9525">
            <a:noFill/>
            <a:miter lim="800000"/>
            <a:headEnd/>
            <a:tailEnd/>
          </a:ln>
          <a:effectLst/>
        </p:spPr>
        <p:txBody>
          <a:bodyPr>
            <a:spAutoFit/>
          </a:bodyPr>
          <a:lstStyle/>
          <a:p>
            <a:pPr>
              <a:defRPr/>
            </a:pPr>
            <a:r>
              <a:rPr lang="it-IT" b="1" dirty="0" smtClean="0">
                <a:solidFill>
                  <a:schemeClr val="accent1"/>
                </a:solidFill>
                <a:latin typeface="+mj-lt"/>
              </a:rPr>
              <a:t>Fermentazione </a:t>
            </a:r>
            <a:r>
              <a:rPr lang="it-IT" b="1" dirty="0" err="1" smtClean="0">
                <a:solidFill>
                  <a:schemeClr val="accent1"/>
                </a:solidFill>
                <a:latin typeface="+mj-lt"/>
              </a:rPr>
              <a:t>malolattica</a:t>
            </a:r>
            <a:endParaRPr lang="it-IT" sz="2000" dirty="0">
              <a:solidFill>
                <a:schemeClr val="accent1"/>
              </a:solidFill>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399" y="2708920"/>
            <a:ext cx="3645024" cy="3645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07368" y="1145851"/>
            <a:ext cx="8712968" cy="2862322"/>
          </a:xfrm>
          <a:prstGeom prst="rect">
            <a:avLst/>
          </a:prstGeom>
          <a:noFill/>
          <a:ln w="9525">
            <a:noFill/>
            <a:miter lim="800000"/>
            <a:headEnd/>
            <a:tailEnd/>
          </a:ln>
          <a:effectLst/>
        </p:spPr>
        <p:txBody>
          <a:bodyPr wrap="square">
            <a:spAutoFit/>
          </a:bodyPr>
          <a:lstStyle/>
          <a:p>
            <a:pPr>
              <a:defRPr/>
            </a:pPr>
            <a:r>
              <a:rPr lang="it-IT" sz="2000" dirty="0" smtClean="0">
                <a:latin typeface="+mj-lt"/>
              </a:rPr>
              <a:t>Dal </a:t>
            </a:r>
            <a:r>
              <a:rPr lang="it-IT" sz="2000" dirty="0">
                <a:latin typeface="+mj-lt"/>
              </a:rPr>
              <a:t>punto di vista energetico la fermentazione </a:t>
            </a:r>
            <a:r>
              <a:rPr lang="it-IT" sz="2000" dirty="0" err="1">
                <a:latin typeface="+mj-lt"/>
              </a:rPr>
              <a:t>malolattica</a:t>
            </a:r>
            <a:r>
              <a:rPr lang="it-IT" sz="2000" dirty="0">
                <a:latin typeface="+mj-lt"/>
              </a:rPr>
              <a:t> non libera energia in quanto si ha il distacco sottoforma di CO</a:t>
            </a:r>
            <a:r>
              <a:rPr lang="it-IT" sz="2000" baseline="-25000" dirty="0">
                <a:latin typeface="+mj-lt"/>
              </a:rPr>
              <a:t>2</a:t>
            </a:r>
            <a:r>
              <a:rPr lang="it-IT" sz="2000" dirty="0">
                <a:latin typeface="+mj-lt"/>
              </a:rPr>
              <a:t> di un atomo di carbonio già al suo massimo grado di ossidazione. E' una reazione </a:t>
            </a:r>
            <a:r>
              <a:rPr lang="it-IT" sz="2000" dirty="0" err="1">
                <a:latin typeface="+mj-lt"/>
              </a:rPr>
              <a:t>endoenergetica</a:t>
            </a:r>
            <a:r>
              <a:rPr lang="it-IT" sz="2000" dirty="0">
                <a:latin typeface="+mj-lt"/>
              </a:rPr>
              <a:t>, ovvero non produce energia utile per la cellula, la quale deve procurarsi l'energia necessaria dagli zuccheri presenti nel mezzo: non si tratta quindi di una vera e propria fermentazione. Gli enzimi coinvolti sono la malico deidrogenasi, l’enzima malico (che porta </a:t>
            </a:r>
            <a:r>
              <a:rPr lang="it-IT" sz="2000" dirty="0" err="1">
                <a:latin typeface="+mj-lt"/>
              </a:rPr>
              <a:t>aprima</a:t>
            </a:r>
            <a:r>
              <a:rPr lang="it-IT" sz="2000" dirty="0">
                <a:latin typeface="+mj-lt"/>
              </a:rPr>
              <a:t> alla formazione di </a:t>
            </a:r>
            <a:r>
              <a:rPr lang="it-IT" sz="2000" dirty="0" err="1">
                <a:latin typeface="+mj-lt"/>
              </a:rPr>
              <a:t>ac.piruvico</a:t>
            </a:r>
            <a:r>
              <a:rPr lang="it-IT" sz="2000" dirty="0">
                <a:latin typeface="+mj-lt"/>
              </a:rPr>
              <a:t>) e in alcune specie l’enzima </a:t>
            </a:r>
            <a:r>
              <a:rPr lang="it-IT" sz="2000" dirty="0" err="1">
                <a:latin typeface="+mj-lt"/>
              </a:rPr>
              <a:t>malo-lattico</a:t>
            </a:r>
            <a:r>
              <a:rPr lang="it-IT" sz="2000" dirty="0">
                <a:latin typeface="+mj-lt"/>
              </a:rPr>
              <a:t> responsabile della conversione diretta in ac. lattico del substrato.</a:t>
            </a:r>
            <a:endParaRPr lang="it-IT" sz="2000" b="1" dirty="0">
              <a:solidFill>
                <a:schemeClr val="hlink"/>
              </a:solidFill>
              <a:effectLst>
                <a:outerShdw blurRad="38100" dist="38100" dir="2700000" algn="tl">
                  <a:srgbClr val="000000"/>
                </a:outerShdw>
              </a:effectLst>
              <a:latin typeface="+mj-lt"/>
            </a:endParaRPr>
          </a:p>
          <a:p>
            <a:pPr>
              <a:defRPr/>
            </a:pPr>
            <a:endParaRPr lang="it-IT" sz="2000" dirty="0">
              <a:solidFill>
                <a:schemeClr val="hlink"/>
              </a:solidFill>
              <a:latin typeface="+mj-lt"/>
            </a:endParaRP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4724401"/>
            <a:ext cx="57070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1703512" y="4862514"/>
            <a:ext cx="2881313" cy="1465262"/>
          </a:xfrm>
          <a:prstGeom prst="rect">
            <a:avLst/>
          </a:prstGeom>
          <a:solidFill>
            <a:schemeClr val="bg1"/>
          </a:solidFill>
          <a:ln w="9525">
            <a:noFill/>
            <a:miter lim="800000"/>
            <a:headEnd/>
            <a:tailEnd/>
          </a:ln>
        </p:spPr>
        <p:txBody>
          <a:bodyPr>
            <a:spAutoFit/>
          </a:bodyPr>
          <a:lstStyle/>
          <a:p>
            <a:pPr>
              <a:defRPr/>
            </a:pPr>
            <a:r>
              <a:rPr lang="it-IT" sz="1800" dirty="0">
                <a:solidFill>
                  <a:schemeClr val="hlink"/>
                </a:solidFill>
                <a:latin typeface="+mj-lt"/>
              </a:rPr>
              <a:t>Tale enzima ha un'ottima attività in ambiente acido e la sua produzione non è inibita da grandi quantità di glucosio.</a:t>
            </a:r>
          </a:p>
        </p:txBody>
      </p:sp>
      <p:sp>
        <p:nvSpPr>
          <p:cNvPr id="69637" name="Text Box 5"/>
          <p:cNvSpPr txBox="1">
            <a:spLocks noChangeArrowheads="1"/>
          </p:cNvSpPr>
          <p:nvPr/>
        </p:nvSpPr>
        <p:spPr bwMode="auto">
          <a:xfrm>
            <a:off x="4798310" y="4135305"/>
            <a:ext cx="3773487" cy="461963"/>
          </a:xfrm>
          <a:prstGeom prst="rect">
            <a:avLst/>
          </a:prstGeom>
          <a:noFill/>
          <a:ln w="9525">
            <a:noFill/>
            <a:miter lim="800000"/>
            <a:headEnd/>
            <a:tailEnd/>
          </a:ln>
          <a:effectLst/>
        </p:spPr>
        <p:txBody>
          <a:bodyPr wrap="none">
            <a:spAutoFit/>
          </a:bodyPr>
          <a:lstStyle/>
          <a:p>
            <a:pPr>
              <a:defRPr/>
            </a:pPr>
            <a:r>
              <a:rPr lang="it-IT" sz="2400" b="1" dirty="0">
                <a:solidFill>
                  <a:schemeClr val="hlink"/>
                </a:solidFill>
                <a:latin typeface="+mj-lt"/>
              </a:rPr>
              <a:t>Enzima Malico-deidrogenasi</a:t>
            </a:r>
          </a:p>
        </p:txBody>
      </p:sp>
      <p:sp>
        <p:nvSpPr>
          <p:cNvPr id="11" name="Text Box 2"/>
          <p:cNvSpPr txBox="1">
            <a:spLocks noChangeArrowheads="1"/>
          </p:cNvSpPr>
          <p:nvPr/>
        </p:nvSpPr>
        <p:spPr bwMode="auto">
          <a:xfrm>
            <a:off x="335360" y="282693"/>
            <a:ext cx="8840788" cy="584775"/>
          </a:xfrm>
          <a:prstGeom prst="rect">
            <a:avLst/>
          </a:prstGeom>
          <a:noFill/>
          <a:ln w="9525">
            <a:noFill/>
            <a:miter lim="800000"/>
            <a:headEnd/>
            <a:tailEnd/>
          </a:ln>
          <a:effectLst/>
        </p:spPr>
        <p:txBody>
          <a:bodyPr>
            <a:spAutoFit/>
          </a:bodyPr>
          <a:lstStyle/>
          <a:p>
            <a:pPr>
              <a:defRPr/>
            </a:pPr>
            <a:r>
              <a:rPr lang="it-IT" b="1" dirty="0" smtClean="0">
                <a:solidFill>
                  <a:schemeClr val="accent1"/>
                </a:solidFill>
                <a:latin typeface="+mj-lt"/>
              </a:rPr>
              <a:t>Fermentazione </a:t>
            </a:r>
            <a:r>
              <a:rPr lang="it-IT" b="1" dirty="0" err="1" smtClean="0">
                <a:solidFill>
                  <a:schemeClr val="accent1"/>
                </a:solidFill>
                <a:latin typeface="+mj-lt"/>
              </a:rPr>
              <a:t>malolattica</a:t>
            </a:r>
            <a:endParaRPr lang="it-IT" sz="2000" dirty="0">
              <a:solidFill>
                <a:schemeClr val="accent1"/>
              </a:solidFill>
              <a:latin typeface="+mj-lt"/>
            </a:endParaRPr>
          </a:p>
        </p:txBody>
      </p:sp>
      <p:sp>
        <p:nvSpPr>
          <p:cNvPr id="12" name="Rettangolo 11"/>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ppt_x"/>
                                          </p:val>
                                        </p:tav>
                                        <p:tav tm="100000">
                                          <p:val>
                                            <p:strVal val="#ppt_x"/>
                                          </p:val>
                                        </p:tav>
                                      </p:tavLst>
                                    </p:anim>
                                    <p:anim calcmode="lin" valueType="num">
                                      <p:cBhvr additive="base">
                                        <p:cTn id="8" dur="500" fill="hold"/>
                                        <p:tgtEl>
                                          <p:spTgt spid="696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635"/>
                                        </p:tgtEl>
                                        <p:attrNameLst>
                                          <p:attrName>style.visibility</p:attrName>
                                        </p:attrNameLst>
                                      </p:cBhvr>
                                      <p:to>
                                        <p:strVal val="visible"/>
                                      </p:to>
                                    </p:set>
                                    <p:anim calcmode="lin" valueType="num">
                                      <p:cBhvr additive="base">
                                        <p:cTn id="11" dur="500" fill="hold"/>
                                        <p:tgtEl>
                                          <p:spTgt spid="69635"/>
                                        </p:tgtEl>
                                        <p:attrNameLst>
                                          <p:attrName>ppt_x</p:attrName>
                                        </p:attrNameLst>
                                      </p:cBhvr>
                                      <p:tavLst>
                                        <p:tav tm="0">
                                          <p:val>
                                            <p:strVal val="#ppt_x"/>
                                          </p:val>
                                        </p:tav>
                                        <p:tav tm="100000">
                                          <p:val>
                                            <p:strVal val="#ppt_x"/>
                                          </p:val>
                                        </p:tav>
                                      </p:tavLst>
                                    </p:anim>
                                    <p:anim calcmode="lin" valueType="num">
                                      <p:cBhvr additive="base">
                                        <p:cTn id="12" dur="500" fill="hold"/>
                                        <p:tgtEl>
                                          <p:spTgt spid="696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9637"/>
                                        </p:tgtEl>
                                        <p:attrNameLst>
                                          <p:attrName>style.visibility</p:attrName>
                                        </p:attrNameLst>
                                      </p:cBhvr>
                                      <p:to>
                                        <p:strVal val="visible"/>
                                      </p:to>
                                    </p:set>
                                    <p:anim calcmode="lin" valueType="num">
                                      <p:cBhvr additive="base">
                                        <p:cTn id="15" dur="500" fill="hold"/>
                                        <p:tgtEl>
                                          <p:spTgt spid="69637"/>
                                        </p:tgtEl>
                                        <p:attrNameLst>
                                          <p:attrName>ppt_x</p:attrName>
                                        </p:attrNameLst>
                                      </p:cBhvr>
                                      <p:tavLst>
                                        <p:tav tm="0">
                                          <p:val>
                                            <p:strVal val="#ppt_x"/>
                                          </p:val>
                                        </p:tav>
                                        <p:tav tm="100000">
                                          <p:val>
                                            <p:strVal val="#ppt_x"/>
                                          </p:val>
                                        </p:tav>
                                      </p:tavLst>
                                    </p:anim>
                                    <p:anim calcmode="lin" valueType="num">
                                      <p:cBhvr additive="base">
                                        <p:cTn id="16"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1556792"/>
            <a:ext cx="8629413" cy="5083275"/>
          </a:xfrm>
          <a:prstGeom prst="rect">
            <a:avLst/>
          </a:prstGeom>
        </p:spPr>
      </p:pic>
      <p:sp>
        <p:nvSpPr>
          <p:cNvPr id="5" name="CasellaDiTesto 4"/>
          <p:cNvSpPr txBox="1"/>
          <p:nvPr/>
        </p:nvSpPr>
        <p:spPr>
          <a:xfrm>
            <a:off x="9480376" y="2564904"/>
            <a:ext cx="2448272" cy="3785652"/>
          </a:xfrm>
          <a:prstGeom prst="rect">
            <a:avLst/>
          </a:prstGeom>
          <a:noFill/>
        </p:spPr>
        <p:txBody>
          <a:bodyPr wrap="square" rtlCol="0">
            <a:spAutoFit/>
          </a:bodyPr>
          <a:lstStyle/>
          <a:p>
            <a:r>
              <a:rPr lang="en-US" sz="1200" b="1" dirty="0" smtClean="0">
                <a:latin typeface="+mn-lt"/>
              </a:rPr>
              <a:t>Figure </a:t>
            </a:r>
            <a:r>
              <a:rPr lang="en-US" sz="1200" dirty="0" smtClean="0">
                <a:latin typeface="+mn-lt"/>
              </a:rPr>
              <a:t> Pathways of malate, citrate, and arginine metabolism as well as formation of biogenic amines by LAB. AAD: amino acid decarboxylase; ADI: arginine deiminase; AK: acetate kinase, ALD: </a:t>
            </a:r>
            <a:r>
              <a:rPr lang="el-GR" sz="1200" dirty="0" smtClean="0">
                <a:latin typeface="+mn-lt"/>
              </a:rPr>
              <a:t>α-</a:t>
            </a:r>
            <a:r>
              <a:rPr lang="en-US" sz="1200" dirty="0" err="1" smtClean="0">
                <a:latin typeface="+mn-lt"/>
              </a:rPr>
              <a:t>acetolactate</a:t>
            </a:r>
            <a:r>
              <a:rPr lang="en-US" sz="1200" dirty="0" smtClean="0">
                <a:latin typeface="+mn-lt"/>
              </a:rPr>
              <a:t> decarboxylase, ALS: </a:t>
            </a:r>
            <a:r>
              <a:rPr lang="el-GR" sz="1200" dirty="0" smtClean="0">
                <a:latin typeface="+mn-lt"/>
              </a:rPr>
              <a:t>α-</a:t>
            </a:r>
            <a:r>
              <a:rPr lang="en-US" sz="1200" dirty="0" err="1" smtClean="0">
                <a:latin typeface="+mn-lt"/>
              </a:rPr>
              <a:t>acetolactate</a:t>
            </a:r>
            <a:r>
              <a:rPr lang="en-US" sz="1200" dirty="0" smtClean="0">
                <a:latin typeface="+mn-lt"/>
              </a:rPr>
              <a:t> synthase, AR: acetoin reductase; CK: carbamate kinase; CL: citrate </a:t>
            </a:r>
            <a:r>
              <a:rPr lang="en-US" sz="1200" dirty="0" err="1" smtClean="0">
                <a:latin typeface="+mn-lt"/>
              </a:rPr>
              <a:t>lyase</a:t>
            </a:r>
            <a:r>
              <a:rPr lang="en-US" sz="1200" dirty="0" smtClean="0">
                <a:latin typeface="+mn-lt"/>
              </a:rPr>
              <a:t>; DR: </a:t>
            </a:r>
            <a:r>
              <a:rPr lang="en-US" sz="1200" dirty="0" err="1" smtClean="0">
                <a:latin typeface="+mn-lt"/>
              </a:rPr>
              <a:t>diacetyl</a:t>
            </a:r>
            <a:r>
              <a:rPr lang="en-US" sz="1200" dirty="0" smtClean="0">
                <a:latin typeface="+mn-lt"/>
              </a:rPr>
              <a:t> reductase; LDH: lactate dehydrogenase; MCL (MLE): malate </a:t>
            </a:r>
            <a:r>
              <a:rPr lang="en-US" sz="1200" dirty="0" err="1" smtClean="0">
                <a:latin typeface="+mn-lt"/>
              </a:rPr>
              <a:t>carboxy</a:t>
            </a:r>
            <a:r>
              <a:rPr lang="en-US" sz="1200" dirty="0" smtClean="0">
                <a:latin typeface="+mn-lt"/>
              </a:rPr>
              <a:t> </a:t>
            </a:r>
            <a:r>
              <a:rPr lang="en-US" sz="1200" dirty="0" err="1" smtClean="0">
                <a:latin typeface="+mn-lt"/>
              </a:rPr>
              <a:t>lyase</a:t>
            </a:r>
            <a:r>
              <a:rPr lang="en-US" sz="1200" dirty="0" smtClean="0">
                <a:latin typeface="+mn-lt"/>
              </a:rPr>
              <a:t> (malolactic enzyme); MD(ME): malate dehydrogenase (malic enzyme); OD: oxaloacetate decarboxylase; OTC: ornithine </a:t>
            </a:r>
            <a:r>
              <a:rPr lang="en-US" sz="1200" dirty="0" err="1" smtClean="0">
                <a:latin typeface="+mn-lt"/>
              </a:rPr>
              <a:t>transcarboxylase</a:t>
            </a:r>
            <a:r>
              <a:rPr lang="en-US" sz="1200" dirty="0" smtClean="0">
                <a:latin typeface="+mn-lt"/>
              </a:rPr>
              <a:t>; PD: pyruvate decarboxylase; PDH: pyruvate dehydrogenase; PTA: </a:t>
            </a:r>
            <a:r>
              <a:rPr lang="en-US" sz="1200" dirty="0" err="1" smtClean="0">
                <a:latin typeface="+mn-lt"/>
              </a:rPr>
              <a:t>phosphotransacetylase</a:t>
            </a:r>
            <a:r>
              <a:rPr lang="en-US" sz="1200" dirty="0" smtClean="0">
                <a:latin typeface="+mn-lt"/>
              </a:rPr>
              <a:t>.</a:t>
            </a:r>
            <a:endParaRPr lang="en-US" sz="1200" dirty="0">
              <a:latin typeface="+mn-lt"/>
            </a:endParaRPr>
          </a:p>
        </p:txBody>
      </p:sp>
      <p:sp>
        <p:nvSpPr>
          <p:cNvPr id="12" name="Text Box 2"/>
          <p:cNvSpPr txBox="1">
            <a:spLocks noChangeArrowheads="1"/>
          </p:cNvSpPr>
          <p:nvPr/>
        </p:nvSpPr>
        <p:spPr bwMode="auto">
          <a:xfrm>
            <a:off x="335360" y="282693"/>
            <a:ext cx="8840788" cy="584775"/>
          </a:xfrm>
          <a:prstGeom prst="rect">
            <a:avLst/>
          </a:prstGeom>
          <a:noFill/>
          <a:ln w="9525">
            <a:noFill/>
            <a:miter lim="800000"/>
            <a:headEnd/>
            <a:tailEnd/>
          </a:ln>
          <a:effectLst/>
        </p:spPr>
        <p:txBody>
          <a:bodyPr>
            <a:spAutoFit/>
          </a:bodyPr>
          <a:lstStyle/>
          <a:p>
            <a:pPr>
              <a:defRPr/>
            </a:pPr>
            <a:r>
              <a:rPr lang="it-IT" b="1" dirty="0" smtClean="0">
                <a:solidFill>
                  <a:schemeClr val="accent1"/>
                </a:solidFill>
                <a:latin typeface="+mj-lt"/>
              </a:rPr>
              <a:t>Fermentazione </a:t>
            </a:r>
            <a:r>
              <a:rPr lang="it-IT" b="1" dirty="0" err="1" smtClean="0">
                <a:solidFill>
                  <a:schemeClr val="accent1"/>
                </a:solidFill>
                <a:latin typeface="+mj-lt"/>
              </a:rPr>
              <a:t>malolattica</a:t>
            </a:r>
            <a:endParaRPr lang="it-IT" sz="2000" dirty="0">
              <a:solidFill>
                <a:schemeClr val="accent1"/>
              </a:solidFill>
              <a:latin typeface="+mj-lt"/>
            </a:endParaRPr>
          </a:p>
        </p:txBody>
      </p:sp>
      <p:sp>
        <p:nvSpPr>
          <p:cNvPr id="13" name="Rettangolo 12"/>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7"/>
          <p:cNvSpPr txBox="1">
            <a:spLocks noChangeArrowheads="1"/>
          </p:cNvSpPr>
          <p:nvPr/>
        </p:nvSpPr>
        <p:spPr bwMode="auto">
          <a:xfrm>
            <a:off x="802255" y="1324577"/>
            <a:ext cx="8713788" cy="1077912"/>
          </a:xfrm>
          <a:prstGeom prst="rect">
            <a:avLst/>
          </a:prstGeom>
          <a:noFill/>
          <a:ln w="9525">
            <a:noFill/>
            <a:miter lim="800000"/>
            <a:headEnd/>
            <a:tailEnd/>
          </a:ln>
        </p:spPr>
        <p:txBody>
          <a:bodyPr>
            <a:spAutoFit/>
          </a:bodyPr>
          <a:lstStyle/>
          <a:p>
            <a:pPr>
              <a:defRPr/>
            </a:pPr>
            <a:r>
              <a:rPr lang="it-IT" sz="1600" dirty="0">
                <a:latin typeface="+mj-lt"/>
              </a:rPr>
              <a:t>L'acido malico del mosto diminuisce durante la fermentazione alcolica dal 10 al 25% a seconda della specie di lievito; questa demolizione avviene in misura maggiore a pH bassi e si annulla a pH 5. </a:t>
            </a:r>
          </a:p>
          <a:p>
            <a:pPr>
              <a:defRPr/>
            </a:pPr>
            <a:r>
              <a:rPr lang="it-IT" sz="1600" dirty="0">
                <a:latin typeface="+mj-lt"/>
              </a:rPr>
              <a:t>Nella degradazione interviene l'enzima malico, in presenza di ioni manganosi, che trasforma l'acido malico in acido piruvico, il quale poi segue la fermentazione alcolica. </a:t>
            </a:r>
          </a:p>
        </p:txBody>
      </p:sp>
      <p:sp>
        <p:nvSpPr>
          <p:cNvPr id="19460" name="Text Box 9"/>
          <p:cNvSpPr txBox="1">
            <a:spLocks noChangeArrowheads="1"/>
          </p:cNvSpPr>
          <p:nvPr/>
        </p:nvSpPr>
        <p:spPr bwMode="auto">
          <a:xfrm>
            <a:off x="722292" y="5164139"/>
            <a:ext cx="8820150" cy="581025"/>
          </a:xfrm>
          <a:prstGeom prst="rect">
            <a:avLst/>
          </a:prstGeom>
          <a:solidFill>
            <a:schemeClr val="bg1"/>
          </a:solidFill>
          <a:ln w="9525">
            <a:noFill/>
            <a:miter lim="800000"/>
            <a:headEnd/>
            <a:tailEnd/>
          </a:ln>
        </p:spPr>
        <p:txBody>
          <a:bodyPr>
            <a:spAutoFit/>
          </a:bodyPr>
          <a:lstStyle/>
          <a:p>
            <a:pPr>
              <a:defRPr/>
            </a:pPr>
            <a:r>
              <a:rPr lang="it-IT" sz="1600" dirty="0">
                <a:solidFill>
                  <a:srgbClr val="00B050"/>
                </a:solidFill>
                <a:latin typeface="+mj-lt"/>
              </a:rPr>
              <a:t>Riguarda normalmente (</a:t>
            </a:r>
            <a:r>
              <a:rPr lang="it-IT" sz="1600" i="1" dirty="0" err="1">
                <a:solidFill>
                  <a:srgbClr val="00B050"/>
                </a:solidFill>
                <a:latin typeface="+mj-lt"/>
              </a:rPr>
              <a:t>Saccharomices</a:t>
            </a:r>
            <a:r>
              <a:rPr lang="it-IT" sz="1600" i="1" dirty="0">
                <a:solidFill>
                  <a:srgbClr val="00B050"/>
                </a:solidFill>
                <a:latin typeface="+mj-lt"/>
              </a:rPr>
              <a:t> </a:t>
            </a:r>
            <a:r>
              <a:rPr lang="it-IT" sz="1600" i="1" dirty="0" err="1">
                <a:solidFill>
                  <a:srgbClr val="00B050"/>
                </a:solidFill>
                <a:latin typeface="+mj-lt"/>
              </a:rPr>
              <a:t>cerevisiae</a:t>
            </a:r>
            <a:r>
              <a:rPr lang="it-IT" sz="1600" dirty="0">
                <a:solidFill>
                  <a:srgbClr val="00B050"/>
                </a:solidFill>
                <a:latin typeface="+mj-lt"/>
              </a:rPr>
              <a:t>) il 10 -20% dell’acido malico ( </a:t>
            </a:r>
            <a:r>
              <a:rPr lang="it-IT" sz="1600" dirty="0" err="1">
                <a:solidFill>
                  <a:srgbClr val="00B050"/>
                </a:solidFill>
                <a:latin typeface="+mj-lt"/>
              </a:rPr>
              <a:t>max</a:t>
            </a:r>
            <a:r>
              <a:rPr lang="it-IT" sz="1600" dirty="0">
                <a:solidFill>
                  <a:srgbClr val="00B050"/>
                </a:solidFill>
                <a:latin typeface="+mj-lt"/>
              </a:rPr>
              <a:t> 40%).</a:t>
            </a:r>
          </a:p>
          <a:p>
            <a:pPr>
              <a:defRPr/>
            </a:pPr>
            <a:r>
              <a:rPr lang="it-IT" sz="1600" dirty="0">
                <a:solidFill>
                  <a:srgbClr val="00B050"/>
                </a:solidFill>
                <a:latin typeface="+mj-lt"/>
              </a:rPr>
              <a:t>Soltanto </a:t>
            </a:r>
            <a:r>
              <a:rPr lang="it-IT" sz="1600" i="1" dirty="0" err="1">
                <a:solidFill>
                  <a:srgbClr val="00B050"/>
                </a:solidFill>
                <a:latin typeface="+mj-lt"/>
              </a:rPr>
              <a:t>Schizosaccharomyces</a:t>
            </a:r>
            <a:r>
              <a:rPr lang="it-IT" sz="1600" dirty="0">
                <a:solidFill>
                  <a:srgbClr val="00B050"/>
                </a:solidFill>
                <a:latin typeface="+mj-lt"/>
              </a:rPr>
              <a:t> (</a:t>
            </a:r>
            <a:r>
              <a:rPr lang="it-IT" sz="1600" i="1" dirty="0" err="1">
                <a:solidFill>
                  <a:srgbClr val="00B050"/>
                </a:solidFill>
                <a:latin typeface="+mj-lt"/>
              </a:rPr>
              <a:t>pombe</a:t>
            </a:r>
            <a:r>
              <a:rPr lang="it-IT" sz="1600" dirty="0">
                <a:solidFill>
                  <a:srgbClr val="00B050"/>
                </a:solidFill>
                <a:latin typeface="+mj-lt"/>
              </a:rPr>
              <a:t>, </a:t>
            </a:r>
            <a:r>
              <a:rPr lang="it-IT" sz="1600" i="1" dirty="0" err="1">
                <a:solidFill>
                  <a:srgbClr val="00B050"/>
                </a:solidFill>
                <a:latin typeface="+mj-lt"/>
              </a:rPr>
              <a:t>malidevorans</a:t>
            </a:r>
            <a:r>
              <a:rPr lang="it-IT" sz="1600" dirty="0">
                <a:solidFill>
                  <a:srgbClr val="00B050"/>
                </a:solidFill>
                <a:latin typeface="+mj-lt"/>
              </a:rPr>
              <a:t>, </a:t>
            </a:r>
            <a:r>
              <a:rPr lang="it-IT" sz="1600" i="1" dirty="0" err="1">
                <a:solidFill>
                  <a:srgbClr val="00B050"/>
                </a:solidFill>
                <a:latin typeface="+mj-lt"/>
              </a:rPr>
              <a:t>Japonicus</a:t>
            </a:r>
            <a:r>
              <a:rPr lang="it-IT" sz="1600" dirty="0">
                <a:solidFill>
                  <a:srgbClr val="00B050"/>
                </a:solidFill>
                <a:latin typeface="+mj-lt"/>
              </a:rPr>
              <a:t>) possono arrivare al 100%.</a:t>
            </a:r>
          </a:p>
        </p:txBody>
      </p:sp>
      <p:pic>
        <p:nvPicPr>
          <p:cNvPr id="1946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41" y="2636912"/>
            <a:ext cx="79216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89" y="400526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335360" y="282693"/>
            <a:ext cx="8840788" cy="584775"/>
          </a:xfrm>
          <a:prstGeom prst="rect">
            <a:avLst/>
          </a:prstGeom>
          <a:noFill/>
          <a:ln w="9525">
            <a:noFill/>
            <a:miter lim="800000"/>
            <a:headEnd/>
            <a:tailEnd/>
          </a:ln>
          <a:effectLst/>
        </p:spPr>
        <p:txBody>
          <a:bodyPr>
            <a:spAutoFit/>
          </a:bodyPr>
          <a:lstStyle/>
          <a:p>
            <a:pPr>
              <a:defRPr/>
            </a:pPr>
            <a:r>
              <a:rPr lang="it-IT" b="1" dirty="0" smtClean="0">
                <a:solidFill>
                  <a:srgbClr val="00B050"/>
                </a:solidFill>
                <a:latin typeface="+mj-lt"/>
              </a:rPr>
              <a:t>Fermentazione </a:t>
            </a:r>
            <a:r>
              <a:rPr lang="it-IT" b="1" dirty="0" err="1" smtClean="0">
                <a:solidFill>
                  <a:srgbClr val="00B050"/>
                </a:solidFill>
                <a:latin typeface="+mj-lt"/>
              </a:rPr>
              <a:t>maloalcolica</a:t>
            </a:r>
            <a:endParaRPr lang="it-IT" sz="2000" dirty="0">
              <a:solidFill>
                <a:srgbClr val="00B050"/>
              </a:solidFill>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774825" y="1484314"/>
            <a:ext cx="8713788" cy="2530475"/>
          </a:xfrm>
          <a:prstGeom prst="rect">
            <a:avLst/>
          </a:prstGeom>
          <a:noFill/>
          <a:ln w="9525">
            <a:noFill/>
            <a:miter lim="800000"/>
            <a:headEnd/>
            <a:tailEnd/>
          </a:ln>
        </p:spPr>
        <p:txBody>
          <a:bodyPr>
            <a:spAutoFit/>
          </a:bodyPr>
          <a:lstStyle/>
          <a:p>
            <a:pPr>
              <a:defRPr/>
            </a:pPr>
            <a:r>
              <a:rPr lang="it-IT" sz="2000" dirty="0">
                <a:latin typeface="+mj-lt"/>
              </a:rPr>
              <a:t>I principali alcoli superiori prodotti sono: </a:t>
            </a:r>
          </a:p>
          <a:p>
            <a:pPr>
              <a:buFont typeface="Wingdings" pitchFamily="2" charset="2"/>
              <a:buChar char="ü"/>
              <a:defRPr/>
            </a:pPr>
            <a:r>
              <a:rPr lang="it-IT" sz="2000" dirty="0">
                <a:latin typeface="+mj-lt"/>
              </a:rPr>
              <a:t>propanolo(da 20 a 40 mg/l ), </a:t>
            </a:r>
          </a:p>
          <a:p>
            <a:pPr>
              <a:buFont typeface="Wingdings" pitchFamily="2" charset="2"/>
              <a:buChar char="ü"/>
              <a:defRPr/>
            </a:pPr>
            <a:r>
              <a:rPr lang="it-IT" sz="2000" dirty="0">
                <a:latin typeface="+mj-lt"/>
              </a:rPr>
              <a:t>alcol </a:t>
            </a:r>
            <a:r>
              <a:rPr lang="it-IT" sz="2000" dirty="0" err="1">
                <a:latin typeface="+mj-lt"/>
              </a:rPr>
              <a:t>isobutilico</a:t>
            </a:r>
            <a:r>
              <a:rPr lang="it-IT" sz="2000" dirty="0">
                <a:latin typeface="+mj-lt"/>
              </a:rPr>
              <a:t>(80 mg /l ), </a:t>
            </a:r>
          </a:p>
          <a:p>
            <a:pPr>
              <a:buFont typeface="Wingdings" pitchFamily="2" charset="2"/>
              <a:buChar char="ü"/>
              <a:defRPr/>
            </a:pPr>
            <a:r>
              <a:rPr lang="it-IT" sz="2000" dirty="0">
                <a:latin typeface="+mj-lt"/>
              </a:rPr>
              <a:t>alcol isoamilico (175 mg/l ) </a:t>
            </a:r>
          </a:p>
          <a:p>
            <a:pPr>
              <a:buFont typeface="Wingdings" pitchFamily="2" charset="2"/>
              <a:buChar char="ü"/>
              <a:defRPr/>
            </a:pPr>
            <a:r>
              <a:rPr lang="it-IT" sz="2000" dirty="0">
                <a:latin typeface="+mj-lt"/>
              </a:rPr>
              <a:t>alcol amilico (100 mg /l )</a:t>
            </a:r>
          </a:p>
          <a:p>
            <a:pPr>
              <a:defRPr/>
            </a:pPr>
            <a:r>
              <a:rPr lang="it-IT" sz="2000" dirty="0">
                <a:latin typeface="+mj-lt"/>
              </a:rPr>
              <a:t>Il lievito sintetizza solo i quattro chetoacidi precursori corrispondenti ossia: α-</a:t>
            </a:r>
            <a:r>
              <a:rPr lang="it-IT" sz="2000" dirty="0" err="1">
                <a:latin typeface="+mj-lt"/>
              </a:rPr>
              <a:t>chetobutirrico</a:t>
            </a:r>
            <a:r>
              <a:rPr lang="it-IT" sz="2000" dirty="0">
                <a:latin typeface="+mj-lt"/>
              </a:rPr>
              <a:t>, α-</a:t>
            </a:r>
            <a:r>
              <a:rPr lang="it-IT" sz="2000" dirty="0" err="1">
                <a:latin typeface="+mj-lt"/>
              </a:rPr>
              <a:t>chetoisivalerianico</a:t>
            </a:r>
            <a:r>
              <a:rPr lang="it-IT" sz="2000" dirty="0">
                <a:latin typeface="+mj-lt"/>
              </a:rPr>
              <a:t>, α-</a:t>
            </a:r>
            <a:r>
              <a:rPr lang="it-IT" sz="2000" dirty="0" err="1">
                <a:latin typeface="+mj-lt"/>
              </a:rPr>
              <a:t>chetoisocapronico</a:t>
            </a:r>
            <a:r>
              <a:rPr lang="it-IT" sz="2000" dirty="0">
                <a:latin typeface="+mj-lt"/>
              </a:rPr>
              <a:t> e α-cheto-β-</a:t>
            </a:r>
            <a:r>
              <a:rPr lang="it-IT" sz="2000" dirty="0" err="1">
                <a:latin typeface="+mj-lt"/>
              </a:rPr>
              <a:t>metil</a:t>
            </a:r>
            <a:r>
              <a:rPr lang="it-IT" sz="2000" dirty="0">
                <a:latin typeface="+mj-lt"/>
              </a:rPr>
              <a:t> </a:t>
            </a:r>
            <a:r>
              <a:rPr lang="it-IT" sz="2000" dirty="0" err="1">
                <a:latin typeface="+mj-lt"/>
              </a:rPr>
              <a:t>valeranico</a:t>
            </a:r>
            <a:r>
              <a:rPr lang="it-IT" sz="2000" dirty="0">
                <a:latin typeface="+mj-lt"/>
              </a:rPr>
              <a:t> a partire dai corrispondenti aa.</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4292600"/>
            <a:ext cx="504031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Fermentazioni secondarie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20122" y="1246026"/>
            <a:ext cx="8713788" cy="1006475"/>
          </a:xfrm>
          <a:prstGeom prst="rect">
            <a:avLst/>
          </a:prstGeom>
          <a:noFill/>
          <a:ln w="9525">
            <a:noFill/>
            <a:miter lim="800000"/>
            <a:headEnd/>
            <a:tailEnd/>
          </a:ln>
        </p:spPr>
        <p:txBody>
          <a:bodyPr>
            <a:spAutoFit/>
          </a:bodyPr>
          <a:lstStyle/>
          <a:p>
            <a:pPr>
              <a:defRPr/>
            </a:pPr>
            <a:r>
              <a:rPr lang="it-IT" sz="2000" dirty="0">
                <a:latin typeface="+mj-lt"/>
              </a:rPr>
              <a:t>I chetoacidi che portano alla formazione degli alcoli superiori, si possono ottenere, oltre che per de-</a:t>
            </a:r>
            <a:r>
              <a:rPr lang="it-IT" sz="2000" dirty="0" err="1">
                <a:latin typeface="+mj-lt"/>
              </a:rPr>
              <a:t>amminazione</a:t>
            </a:r>
            <a:r>
              <a:rPr lang="it-IT" sz="2000" dirty="0">
                <a:latin typeface="+mj-lt"/>
              </a:rPr>
              <a:t> degli amminoacidi, anche dall'acido piruvico formatosi durante la glicolisi.</a:t>
            </a:r>
          </a:p>
        </p:txBody>
      </p:sp>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2281295"/>
            <a:ext cx="58928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6"/>
          <p:cNvSpPr txBox="1">
            <a:spLocks noChangeArrowheads="1"/>
          </p:cNvSpPr>
          <p:nvPr/>
        </p:nvSpPr>
        <p:spPr bwMode="auto">
          <a:xfrm>
            <a:off x="439966" y="2454742"/>
            <a:ext cx="2665413" cy="3170238"/>
          </a:xfrm>
          <a:prstGeom prst="rect">
            <a:avLst/>
          </a:prstGeom>
          <a:solidFill>
            <a:schemeClr val="bg1"/>
          </a:solidFill>
          <a:ln w="9525">
            <a:noFill/>
            <a:miter lim="800000"/>
            <a:headEnd/>
            <a:tailEnd/>
          </a:ln>
        </p:spPr>
        <p:txBody>
          <a:bodyPr>
            <a:spAutoFit/>
          </a:bodyPr>
          <a:lstStyle/>
          <a:p>
            <a:pPr>
              <a:defRPr/>
            </a:pPr>
            <a:r>
              <a:rPr lang="it-IT" sz="2000" dirty="0">
                <a:solidFill>
                  <a:schemeClr val="accent3">
                    <a:lumMod val="50000"/>
                  </a:schemeClr>
                </a:solidFill>
                <a:latin typeface="+mj-lt"/>
              </a:rPr>
              <a:t>La contemporanea presenza di entrambi i meccanismi, è la spiegazione per cui non c'è una diretta corrispondenza fra il tenore in amminoacidi nel mosto e alcoli superiori riscontrati nei vini. </a:t>
            </a:r>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Fermentazioni secondarie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ppt_x"/>
                                          </p:val>
                                        </p:tav>
                                        <p:tav tm="100000">
                                          <p:val>
                                            <p:strVal val="#ppt_x"/>
                                          </p:val>
                                        </p:tav>
                                      </p:tavLst>
                                    </p:anim>
                                    <p:anim calcmode="lin" valueType="num">
                                      <p:cBhvr additive="base">
                                        <p:cTn id="8" dur="500" fill="hold"/>
                                        <p:tgtEl>
                                          <p:spTgt spid="716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686"/>
                                        </p:tgtEl>
                                        <p:attrNameLst>
                                          <p:attrName>style.visibility</p:attrName>
                                        </p:attrNameLst>
                                      </p:cBhvr>
                                      <p:to>
                                        <p:strVal val="visible"/>
                                      </p:to>
                                    </p:set>
                                    <p:anim calcmode="lin" valueType="num">
                                      <p:cBhvr additive="base">
                                        <p:cTn id="11" dur="500" fill="hold"/>
                                        <p:tgtEl>
                                          <p:spTgt spid="71686"/>
                                        </p:tgtEl>
                                        <p:attrNameLst>
                                          <p:attrName>ppt_x</p:attrName>
                                        </p:attrNameLst>
                                      </p:cBhvr>
                                      <p:tavLst>
                                        <p:tav tm="0">
                                          <p:val>
                                            <p:strVal val="#ppt_x"/>
                                          </p:val>
                                        </p:tav>
                                        <p:tav tm="100000">
                                          <p:val>
                                            <p:strVal val="#ppt_x"/>
                                          </p:val>
                                        </p:tav>
                                      </p:tavLst>
                                    </p:anim>
                                    <p:anim calcmode="lin" valueType="num">
                                      <p:cBhvr additive="base">
                                        <p:cTn id="12" dur="500" fill="hold"/>
                                        <p:tgtEl>
                                          <p:spTgt spid="71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559496" y="2420888"/>
            <a:ext cx="1655763" cy="2225675"/>
          </a:xfrm>
          <a:prstGeom prst="rect">
            <a:avLst/>
          </a:prstGeom>
          <a:noFill/>
          <a:ln w="9525">
            <a:noFill/>
            <a:miter lim="800000"/>
            <a:headEnd/>
            <a:tailEnd/>
          </a:ln>
        </p:spPr>
        <p:txBody>
          <a:bodyPr>
            <a:spAutoFit/>
          </a:bodyPr>
          <a:lstStyle/>
          <a:p>
            <a:pPr>
              <a:defRPr/>
            </a:pPr>
            <a:endParaRPr lang="it-IT" sz="2000" i="1" dirty="0">
              <a:latin typeface="+mj-lt"/>
            </a:endParaRPr>
          </a:p>
          <a:p>
            <a:pPr>
              <a:defRPr/>
            </a:pPr>
            <a:r>
              <a:rPr lang="it-IT" sz="2000" dirty="0">
                <a:latin typeface="+mj-lt"/>
              </a:rPr>
              <a:t>Metabolismo dell’acido citrico in </a:t>
            </a:r>
            <a:r>
              <a:rPr lang="it-IT" sz="2000" i="1" dirty="0" err="1">
                <a:latin typeface="+mj-lt"/>
              </a:rPr>
              <a:t>Oenococcus</a:t>
            </a:r>
            <a:r>
              <a:rPr lang="it-IT" sz="2000" i="1" dirty="0">
                <a:latin typeface="+mj-lt"/>
              </a:rPr>
              <a:t> </a:t>
            </a:r>
            <a:r>
              <a:rPr lang="it-IT" sz="2000" i="1" dirty="0" err="1">
                <a:latin typeface="+mj-lt"/>
              </a:rPr>
              <a:t>oeni</a:t>
            </a:r>
            <a:r>
              <a:rPr lang="it-IT" sz="2000" dirty="0">
                <a:latin typeface="+mj-lt"/>
              </a:rPr>
              <a:t>.</a:t>
            </a:r>
          </a:p>
          <a:p>
            <a:pPr>
              <a:defRPr/>
            </a:pPr>
            <a:endParaRPr lang="it-IT" sz="2000" i="1" dirty="0">
              <a:latin typeface="+mj-lt"/>
            </a:endParaRPr>
          </a:p>
        </p:txBody>
      </p:sp>
      <p:pic>
        <p:nvPicPr>
          <p:cNvPr id="22532" name="Picture 1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647728" y="908720"/>
            <a:ext cx="54816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9" y="4941889"/>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Fermentazioni secondarie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p:cNvSpPr txBox="1">
            <a:spLocks noChangeArrowheads="1"/>
          </p:cNvSpPr>
          <p:nvPr/>
        </p:nvSpPr>
        <p:spPr bwMode="auto">
          <a:xfrm>
            <a:off x="551384" y="1752025"/>
            <a:ext cx="3024187" cy="4246562"/>
          </a:xfrm>
          <a:prstGeom prst="rect">
            <a:avLst/>
          </a:prstGeom>
          <a:solidFill>
            <a:schemeClr val="bg1"/>
          </a:solidFill>
          <a:ln w="9525">
            <a:noFill/>
            <a:miter lim="800000"/>
            <a:headEnd/>
            <a:tailEnd/>
          </a:ln>
        </p:spPr>
        <p:txBody>
          <a:bodyPr>
            <a:spAutoFit/>
          </a:bodyPr>
          <a:lstStyle/>
          <a:p>
            <a:pPr>
              <a:defRPr/>
            </a:pPr>
            <a:r>
              <a:rPr lang="it-IT" sz="1800" dirty="0">
                <a:latin typeface="+mj-lt"/>
              </a:rPr>
              <a:t>Raramente i batteri attaccano la glicerina, e nel caso in cui ciò avvenga i vini assumono un sapore amaro dovuto a dei prodotti della reazione che avviene fra polifenoli e acroleina che deriva appunto dalla glicerina. Durante la decomposizione della glicerina si possono inoltre formare alcune molecole di 1,3-propandiolo, la cui presenza non sembra però essere dimostrata nei vini alterati. </a:t>
            </a:r>
          </a:p>
        </p:txBody>
      </p:sp>
      <p:pic>
        <p:nvPicPr>
          <p:cNvPr id="2355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844824"/>
            <a:ext cx="601186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Fermentazioni secondarie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
        <p:nvSpPr>
          <p:cNvPr id="4" name="CasellaDiTesto 3"/>
          <p:cNvSpPr txBox="1"/>
          <p:nvPr/>
        </p:nvSpPr>
        <p:spPr>
          <a:xfrm>
            <a:off x="407368" y="1053021"/>
            <a:ext cx="4987712" cy="461665"/>
          </a:xfrm>
          <a:prstGeom prst="rect">
            <a:avLst/>
          </a:prstGeom>
          <a:noFill/>
        </p:spPr>
        <p:txBody>
          <a:bodyPr wrap="none" rtlCol="0">
            <a:spAutoFit/>
          </a:bodyPr>
          <a:lstStyle/>
          <a:p>
            <a:r>
              <a:rPr lang="en-US" sz="2400" b="1" dirty="0" err="1" smtClean="0">
                <a:solidFill>
                  <a:srgbClr val="FF0000"/>
                </a:solidFill>
                <a:latin typeface="+mn-lt"/>
              </a:rPr>
              <a:t>Degradazione</a:t>
            </a:r>
            <a:r>
              <a:rPr lang="en-US" sz="2400" b="1" dirty="0" smtClean="0">
                <a:solidFill>
                  <a:srgbClr val="FF0000"/>
                </a:solidFill>
                <a:latin typeface="+mn-lt"/>
              </a:rPr>
              <a:t> </a:t>
            </a:r>
            <a:r>
              <a:rPr lang="en-US" sz="2400" b="1" dirty="0" err="1" smtClean="0">
                <a:solidFill>
                  <a:srgbClr val="FF0000"/>
                </a:solidFill>
                <a:latin typeface="+mn-lt"/>
              </a:rPr>
              <a:t>batterica</a:t>
            </a:r>
            <a:r>
              <a:rPr lang="en-US" sz="2400" b="1" dirty="0" smtClean="0">
                <a:solidFill>
                  <a:srgbClr val="FF0000"/>
                </a:solidFill>
                <a:latin typeface="+mn-lt"/>
              </a:rPr>
              <a:t> </a:t>
            </a:r>
            <a:r>
              <a:rPr lang="en-US" sz="2400" b="1" dirty="0" err="1" smtClean="0">
                <a:solidFill>
                  <a:srgbClr val="FF0000"/>
                </a:solidFill>
                <a:latin typeface="+mn-lt"/>
              </a:rPr>
              <a:t>della</a:t>
            </a:r>
            <a:r>
              <a:rPr lang="en-US" sz="2400" b="1" dirty="0" smtClean="0">
                <a:solidFill>
                  <a:srgbClr val="FF0000"/>
                </a:solidFill>
                <a:latin typeface="+mn-lt"/>
              </a:rPr>
              <a:t> </a:t>
            </a:r>
            <a:r>
              <a:rPr lang="en-US" sz="2400" b="1" dirty="0" err="1" smtClean="0">
                <a:solidFill>
                  <a:srgbClr val="FF0000"/>
                </a:solidFill>
                <a:latin typeface="+mn-lt"/>
              </a:rPr>
              <a:t>glicerina</a:t>
            </a:r>
            <a:endParaRPr lang="en-US" sz="24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59496" y="914684"/>
            <a:ext cx="7704138" cy="5521512"/>
          </a:xfrm>
          <a:prstGeom prst="rect">
            <a:avLst/>
          </a:prstGeom>
          <a:solidFill>
            <a:schemeClr val="bg1"/>
          </a:solidFill>
          <a:ln w="9525">
            <a:noFill/>
            <a:miter lim="800000"/>
            <a:headEnd/>
            <a:tailEnd/>
          </a:ln>
        </p:spPr>
        <p:txBody>
          <a:bodyPr>
            <a:spAutoFit/>
          </a:bodyPr>
          <a:lstStyle/>
          <a:p>
            <a:pPr eaLnBrk="1" hangingPunct="1">
              <a:spcBef>
                <a:spcPct val="20000"/>
              </a:spcBef>
              <a:buClr>
                <a:schemeClr val="bg2"/>
              </a:buClr>
              <a:buSzPct val="50000"/>
              <a:buFont typeface="Wingdings" pitchFamily="2" charset="2"/>
              <a:buNone/>
              <a:defRPr/>
            </a:pPr>
            <a:r>
              <a:rPr lang="it-IT" sz="1800" dirty="0">
                <a:latin typeface="+mn-lt"/>
              </a:rPr>
              <a:t>Definizione di vino, principali uve da vino in Italia ed all’estero. Caratteristiche botaniche e fenologiche di </a:t>
            </a:r>
            <a:r>
              <a:rPr lang="it-IT" sz="1800" i="1" dirty="0" err="1">
                <a:latin typeface="+mn-lt"/>
              </a:rPr>
              <a:t>Vitis</a:t>
            </a:r>
            <a:r>
              <a:rPr lang="it-IT" sz="1800" i="1" dirty="0">
                <a:latin typeface="+mn-lt"/>
              </a:rPr>
              <a:t> vinifera </a:t>
            </a:r>
            <a:r>
              <a:rPr lang="it-IT" sz="1800" dirty="0">
                <a:latin typeface="+mn-lt"/>
              </a:rPr>
              <a:t>e composizione chimica del frutto. </a:t>
            </a:r>
          </a:p>
          <a:p>
            <a:pPr eaLnBrk="1" hangingPunct="1">
              <a:spcBef>
                <a:spcPct val="20000"/>
              </a:spcBef>
              <a:buClr>
                <a:schemeClr val="bg2"/>
              </a:buClr>
              <a:buSzPct val="50000"/>
              <a:buFont typeface="Wingdings" pitchFamily="2" charset="2"/>
              <a:buNone/>
              <a:defRPr/>
            </a:pPr>
            <a:r>
              <a:rPr lang="it-IT" sz="1800" dirty="0">
                <a:latin typeface="+mn-lt"/>
              </a:rPr>
              <a:t> </a:t>
            </a:r>
          </a:p>
          <a:p>
            <a:pPr eaLnBrk="1" hangingPunct="1">
              <a:spcBef>
                <a:spcPct val="20000"/>
              </a:spcBef>
              <a:buClr>
                <a:schemeClr val="bg2"/>
              </a:buClr>
              <a:buSzPct val="50000"/>
              <a:buFont typeface="Wingdings" pitchFamily="2" charset="2"/>
              <a:buNone/>
              <a:defRPr/>
            </a:pPr>
            <a:r>
              <a:rPr lang="it-IT" sz="1800" dirty="0">
                <a:latin typeface="+mn-lt"/>
              </a:rPr>
              <a:t>Composizione chimica del mosto: zuccheri, acidi organici, macro e microelementi, proteine ed </a:t>
            </a:r>
            <a:r>
              <a:rPr lang="it-IT" sz="1800" dirty="0" err="1">
                <a:latin typeface="+mn-lt"/>
              </a:rPr>
              <a:t>aa</a:t>
            </a:r>
            <a:r>
              <a:rPr lang="it-IT" sz="1800" dirty="0">
                <a:latin typeface="+mn-lt"/>
              </a:rPr>
              <a:t>, alcoli e carboidrati, </a:t>
            </a:r>
            <a:r>
              <a:rPr lang="it-IT" sz="1800" dirty="0" err="1">
                <a:latin typeface="+mn-lt"/>
              </a:rPr>
              <a:t>fenoli</a:t>
            </a:r>
            <a:r>
              <a:rPr lang="it-IT" sz="1800" dirty="0">
                <a:latin typeface="+mn-lt"/>
              </a:rPr>
              <a:t> (antocianine, flavan-3-oli, tannini condensati ed idrolizzabili, acidi fenolici, </a:t>
            </a:r>
            <a:r>
              <a:rPr lang="it-IT" sz="1800" dirty="0" err="1">
                <a:latin typeface="+mn-lt"/>
              </a:rPr>
              <a:t>flavanoli</a:t>
            </a:r>
            <a:r>
              <a:rPr lang="it-IT" sz="1800" dirty="0">
                <a:latin typeface="+mn-lt"/>
              </a:rPr>
              <a:t> e prodotti di </a:t>
            </a:r>
            <a:r>
              <a:rPr lang="it-IT" sz="1800" dirty="0" err="1">
                <a:latin typeface="+mn-lt"/>
              </a:rPr>
              <a:t>copigmentazione</a:t>
            </a:r>
            <a:r>
              <a:rPr lang="it-IT" sz="1800" dirty="0">
                <a:latin typeface="+mn-lt"/>
              </a:rPr>
              <a:t>).</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Aroma del vino: aromi primari, secondari e terziari.</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Fermentazioni: fermentazione alcolica, </a:t>
            </a:r>
            <a:r>
              <a:rPr lang="it-IT" sz="1800" dirty="0" err="1">
                <a:latin typeface="+mn-lt"/>
              </a:rPr>
              <a:t>malo-lattica</a:t>
            </a:r>
            <a:r>
              <a:rPr lang="it-IT" sz="1800" dirty="0">
                <a:latin typeface="+mn-lt"/>
              </a:rPr>
              <a:t>, </a:t>
            </a:r>
            <a:r>
              <a:rPr lang="it-IT" sz="1800" dirty="0" err="1">
                <a:latin typeface="+mn-lt"/>
              </a:rPr>
              <a:t>malo-alcolica</a:t>
            </a:r>
            <a:r>
              <a:rPr lang="it-IT" sz="1800" dirty="0">
                <a:latin typeface="+mn-lt"/>
              </a:rPr>
              <a:t>, </a:t>
            </a:r>
            <a:r>
              <a:rPr lang="it-IT" sz="1800" dirty="0" err="1">
                <a:latin typeface="+mn-lt"/>
              </a:rPr>
              <a:t>glicero-piruvica</a:t>
            </a:r>
            <a:r>
              <a:rPr lang="it-IT" sz="1800" dirty="0">
                <a:latin typeface="+mn-lt"/>
              </a:rPr>
              <a:t>. Approfondimento sui microrganismi responsabili della fermentazione alcolica e delle peculiarità metaboliche nei processi di vinificazione. </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Cenni di tecnologia: vinificazione in rosso, vinificazione in bianco, macerazione carbonica e vinificazioni speciali – </a:t>
            </a:r>
            <a:r>
              <a:rPr lang="it-IT" sz="1800" dirty="0" err="1">
                <a:latin typeface="+mn-lt"/>
              </a:rPr>
              <a:t>champenoise</a:t>
            </a:r>
            <a:r>
              <a:rPr lang="it-IT" sz="1800" dirty="0">
                <a:latin typeface="+mn-lt"/>
              </a:rPr>
              <a:t> e metodo </a:t>
            </a:r>
            <a:r>
              <a:rPr lang="it-IT" sz="1800" dirty="0" err="1">
                <a:latin typeface="+mn-lt"/>
              </a:rPr>
              <a:t>Martinotti</a:t>
            </a:r>
            <a:r>
              <a:rPr lang="it-IT" sz="1800" dirty="0">
                <a:latin typeface="+mn-lt"/>
              </a:rPr>
              <a:t>). Solfitazione, chiarifica, stabilizzazione.</a:t>
            </a:r>
          </a:p>
          <a:p>
            <a:pPr eaLnBrk="1" hangingPunct="1">
              <a:defRPr/>
            </a:pPr>
            <a:endParaRPr lang="it-IT" sz="1800" dirty="0">
              <a:latin typeface="+mn-lt"/>
            </a:endParaRPr>
          </a:p>
        </p:txBody>
      </p:sp>
      <p:sp>
        <p:nvSpPr>
          <p:cNvPr id="5" name="Rettangolo 4"/>
          <p:cNvSpPr/>
          <p:nvPr/>
        </p:nvSpPr>
        <p:spPr>
          <a:xfrm>
            <a:off x="945640" y="1062884"/>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
        <p:nvSpPr>
          <p:cNvPr id="6" name="Rettangolo 5"/>
          <p:cNvSpPr/>
          <p:nvPr/>
        </p:nvSpPr>
        <p:spPr>
          <a:xfrm>
            <a:off x="945640" y="2144398"/>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U2</a:t>
            </a:r>
          </a:p>
        </p:txBody>
      </p:sp>
      <p:sp>
        <p:nvSpPr>
          <p:cNvPr id="7" name="Rettangolo 6"/>
          <p:cNvSpPr/>
          <p:nvPr/>
        </p:nvSpPr>
        <p:spPr>
          <a:xfrm>
            <a:off x="945640" y="3227709"/>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U3</a:t>
            </a:r>
          </a:p>
        </p:txBody>
      </p:sp>
      <p:sp>
        <p:nvSpPr>
          <p:cNvPr id="8" name="Rettangolo 7"/>
          <p:cNvSpPr/>
          <p:nvPr/>
        </p:nvSpPr>
        <p:spPr>
          <a:xfrm>
            <a:off x="945640" y="4077072"/>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U4</a:t>
            </a:r>
          </a:p>
        </p:txBody>
      </p:sp>
      <p:sp>
        <p:nvSpPr>
          <p:cNvPr id="9" name="Rettangolo 8"/>
          <p:cNvSpPr/>
          <p:nvPr/>
        </p:nvSpPr>
        <p:spPr>
          <a:xfrm>
            <a:off x="9407649" y="5301208"/>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U5</a:t>
            </a:r>
          </a:p>
        </p:txBody>
      </p:sp>
    </p:spTree>
    <p:extLst>
      <p:ext uri="{BB962C8B-B14F-4D97-AF65-F5344CB8AC3E}">
        <p14:creationId xmlns:p14="http://schemas.microsoft.com/office/powerpoint/2010/main" val="191472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31776" y="1639348"/>
            <a:ext cx="8640762" cy="2092881"/>
          </a:xfrm>
          <a:prstGeom prst="rect">
            <a:avLst/>
          </a:prstGeom>
          <a:noFill/>
          <a:ln w="9525">
            <a:noFill/>
            <a:miter lim="800000"/>
            <a:headEnd/>
            <a:tailEnd/>
          </a:ln>
        </p:spPr>
        <p:txBody>
          <a:bodyPr>
            <a:spAutoFit/>
          </a:bodyPr>
          <a:lstStyle/>
          <a:p>
            <a:pPr>
              <a:defRPr/>
            </a:pPr>
            <a:r>
              <a:rPr lang="it-IT" sz="2000" dirty="0">
                <a:latin typeface="+mj-lt"/>
              </a:rPr>
              <a:t>In presenza di ossigeno, ovvero in aerobiosi, i batteri attaccano l'alcol producendo acido acetico</a:t>
            </a:r>
          </a:p>
          <a:p>
            <a:pPr>
              <a:defRPr/>
            </a:pPr>
            <a:endParaRPr lang="it-IT" sz="500" dirty="0">
              <a:latin typeface="+mj-lt"/>
            </a:endParaRPr>
          </a:p>
          <a:p>
            <a:pPr>
              <a:defRPr/>
            </a:pPr>
            <a:r>
              <a:rPr lang="it-IT" sz="2000" dirty="0">
                <a:latin typeface="+mj-lt"/>
              </a:rPr>
              <a:t>CH</a:t>
            </a:r>
            <a:r>
              <a:rPr lang="it-IT" sz="2000" baseline="-25000" dirty="0">
                <a:latin typeface="+mj-lt"/>
              </a:rPr>
              <a:t>3</a:t>
            </a:r>
            <a:r>
              <a:rPr lang="it-IT" sz="2000" dirty="0">
                <a:latin typeface="+mj-lt"/>
              </a:rPr>
              <a:t>CH</a:t>
            </a:r>
            <a:r>
              <a:rPr lang="it-IT" sz="2000" baseline="-25000" dirty="0">
                <a:latin typeface="+mj-lt"/>
              </a:rPr>
              <a:t>2</a:t>
            </a:r>
            <a:r>
              <a:rPr lang="it-IT" sz="2000" dirty="0">
                <a:latin typeface="+mj-lt"/>
              </a:rPr>
              <a:t>OH + O</a:t>
            </a:r>
            <a:r>
              <a:rPr lang="it-IT" sz="2000" baseline="-25000" dirty="0">
                <a:latin typeface="+mj-lt"/>
              </a:rPr>
              <a:t>2</a:t>
            </a:r>
            <a:r>
              <a:rPr lang="it-IT" sz="2000" dirty="0">
                <a:latin typeface="+mj-lt"/>
              </a:rPr>
              <a:t> → CH</a:t>
            </a:r>
            <a:r>
              <a:rPr lang="it-IT" sz="2000" baseline="-25000" dirty="0">
                <a:latin typeface="+mj-lt"/>
              </a:rPr>
              <a:t>3</a:t>
            </a:r>
            <a:r>
              <a:rPr lang="it-IT" sz="2000" dirty="0">
                <a:latin typeface="+mj-lt"/>
              </a:rPr>
              <a:t>COOH + H</a:t>
            </a:r>
            <a:r>
              <a:rPr lang="it-IT" sz="2000" baseline="-25000" dirty="0">
                <a:latin typeface="+mj-lt"/>
              </a:rPr>
              <a:t>2</a:t>
            </a:r>
            <a:r>
              <a:rPr lang="it-IT" sz="2000" dirty="0">
                <a:latin typeface="+mj-lt"/>
              </a:rPr>
              <a:t>O</a:t>
            </a:r>
          </a:p>
          <a:p>
            <a:pPr>
              <a:defRPr/>
            </a:pPr>
            <a:endParaRPr lang="it-IT" sz="500" dirty="0">
              <a:latin typeface="+mj-lt"/>
            </a:endParaRPr>
          </a:p>
          <a:p>
            <a:pPr>
              <a:defRPr/>
            </a:pPr>
            <a:r>
              <a:rPr lang="it-IT" sz="2000" dirty="0">
                <a:latin typeface="+mj-lt"/>
              </a:rPr>
              <a:t>Durante questa trasformazione si ha il passaggio intermedio attraverso l'acetaldeide con l'intervento di due deidrogenasi collegate al NAD:</a:t>
            </a:r>
            <a:r>
              <a:rPr lang="it-IT" sz="2000" dirty="0" err="1">
                <a:latin typeface="+mj-lt"/>
              </a:rPr>
              <a:t>un'alcool-deidrogenasi</a:t>
            </a:r>
            <a:r>
              <a:rPr lang="it-IT" sz="2000" dirty="0">
                <a:latin typeface="+mj-lt"/>
              </a:rPr>
              <a:t> e un'</a:t>
            </a:r>
            <a:r>
              <a:rPr lang="it-IT" sz="2000" dirty="0" err="1">
                <a:latin typeface="+mj-lt"/>
              </a:rPr>
              <a:t>aldeido-deidrogenasi</a:t>
            </a:r>
            <a:endParaRPr lang="it-IT" sz="2000" dirty="0">
              <a:latin typeface="+mj-lt"/>
            </a:endParaRP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3573016"/>
            <a:ext cx="5124063" cy="31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2855640" y="4318556"/>
            <a:ext cx="3600450" cy="2032000"/>
          </a:xfrm>
          <a:prstGeom prst="rect">
            <a:avLst/>
          </a:prstGeom>
          <a:solidFill>
            <a:schemeClr val="bg1"/>
          </a:solidFill>
          <a:ln w="9525">
            <a:noFill/>
            <a:miter lim="800000"/>
            <a:headEnd/>
            <a:tailEnd/>
          </a:ln>
        </p:spPr>
        <p:txBody>
          <a:bodyPr>
            <a:spAutoFit/>
          </a:bodyPr>
          <a:lstStyle/>
          <a:p>
            <a:pPr>
              <a:defRPr/>
            </a:pPr>
            <a:r>
              <a:rPr lang="it-IT" sz="1800" dirty="0">
                <a:latin typeface="+mj-lt"/>
              </a:rPr>
              <a:t>Dei due complessi enzimatici che adottano questo meccanismo uno è </a:t>
            </a:r>
            <a:r>
              <a:rPr lang="it-IT" sz="1800" dirty="0" err="1">
                <a:latin typeface="+mj-lt"/>
              </a:rPr>
              <a:t>solubile,e</a:t>
            </a:r>
            <a:r>
              <a:rPr lang="it-IT" sz="1800" dirty="0">
                <a:latin typeface="+mj-lt"/>
              </a:rPr>
              <a:t> si trova nell'estratto acquoso dopo disgregazione delle cellule batteriche, l'altro rimane fissato alla membrana citoplasmatica della cellula.</a:t>
            </a:r>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Fermentazioni secondarie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
        <p:nvSpPr>
          <p:cNvPr id="11" name="CasellaDiTesto 10"/>
          <p:cNvSpPr txBox="1"/>
          <p:nvPr/>
        </p:nvSpPr>
        <p:spPr>
          <a:xfrm>
            <a:off x="407368" y="1053021"/>
            <a:ext cx="4650440" cy="461665"/>
          </a:xfrm>
          <a:prstGeom prst="rect">
            <a:avLst/>
          </a:prstGeom>
          <a:noFill/>
        </p:spPr>
        <p:txBody>
          <a:bodyPr wrap="none" rtlCol="0">
            <a:spAutoFit/>
          </a:bodyPr>
          <a:lstStyle/>
          <a:p>
            <a:r>
              <a:rPr lang="en-US" sz="2400" b="1" dirty="0" err="1" smtClean="0">
                <a:solidFill>
                  <a:srgbClr val="FF0000"/>
                </a:solidFill>
                <a:latin typeface="+mn-lt"/>
              </a:rPr>
              <a:t>Fermentazione</a:t>
            </a:r>
            <a:r>
              <a:rPr lang="en-US" sz="2400" b="1" dirty="0" smtClean="0">
                <a:solidFill>
                  <a:srgbClr val="FF0000"/>
                </a:solidFill>
                <a:latin typeface="+mn-lt"/>
              </a:rPr>
              <a:t> </a:t>
            </a:r>
            <a:r>
              <a:rPr lang="en-US" sz="2400" b="1" dirty="0" err="1" smtClean="0">
                <a:solidFill>
                  <a:srgbClr val="FF0000"/>
                </a:solidFill>
                <a:latin typeface="+mn-lt"/>
              </a:rPr>
              <a:t>acetica</a:t>
            </a:r>
            <a:r>
              <a:rPr lang="en-US" sz="2400" b="1" dirty="0" smtClean="0">
                <a:solidFill>
                  <a:srgbClr val="FF0000"/>
                </a:solidFill>
                <a:latin typeface="+mn-lt"/>
              </a:rPr>
              <a:t> </a:t>
            </a:r>
            <a:r>
              <a:rPr lang="en-US" sz="2400" b="1" dirty="0" err="1" smtClean="0">
                <a:solidFill>
                  <a:srgbClr val="FF0000"/>
                </a:solidFill>
                <a:latin typeface="+mn-lt"/>
              </a:rPr>
              <a:t>dell'etanolo</a:t>
            </a:r>
            <a:endParaRPr lang="en-US" sz="24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07368" y="1412776"/>
            <a:ext cx="8840788" cy="3416320"/>
          </a:xfrm>
          <a:prstGeom prst="rect">
            <a:avLst/>
          </a:prstGeom>
          <a:noFill/>
          <a:ln w="9525">
            <a:noFill/>
            <a:miter lim="800000"/>
            <a:headEnd/>
            <a:tailEnd/>
          </a:ln>
          <a:effectLst/>
        </p:spPr>
        <p:txBody>
          <a:bodyPr>
            <a:spAutoFit/>
          </a:bodyPr>
          <a:lstStyle/>
          <a:p>
            <a:pPr>
              <a:defRPr/>
            </a:pPr>
            <a:endParaRPr lang="it-IT" sz="2400" b="1" dirty="0">
              <a:solidFill>
                <a:srgbClr val="7030A0"/>
              </a:solidFill>
              <a:latin typeface="Arial" charset="0"/>
            </a:endParaRPr>
          </a:p>
          <a:p>
            <a:pPr>
              <a:defRPr/>
            </a:pPr>
            <a:endParaRPr lang="it-IT" sz="2400" b="1" dirty="0">
              <a:solidFill>
                <a:srgbClr val="7030A0"/>
              </a:solidFill>
              <a:latin typeface="Arial" charset="0"/>
            </a:endParaRPr>
          </a:p>
          <a:p>
            <a:pPr>
              <a:defRPr/>
            </a:pPr>
            <a:r>
              <a:rPr lang="it-IT" sz="2800" b="1" dirty="0">
                <a:solidFill>
                  <a:srgbClr val="7030A0"/>
                </a:solidFill>
                <a:latin typeface="+mj-lt"/>
              </a:rPr>
              <a:t>Vinificazione in rosso</a:t>
            </a:r>
          </a:p>
          <a:p>
            <a:pPr>
              <a:defRPr/>
            </a:pPr>
            <a:r>
              <a:rPr lang="it-IT" sz="2800" b="1" dirty="0">
                <a:solidFill>
                  <a:srgbClr val="7030A0"/>
                </a:solidFill>
                <a:latin typeface="+mj-lt"/>
              </a:rPr>
              <a:t>Vinificazione in bianco</a:t>
            </a:r>
          </a:p>
          <a:p>
            <a:pPr>
              <a:defRPr/>
            </a:pPr>
            <a:r>
              <a:rPr lang="it-IT" sz="2800" b="1" dirty="0">
                <a:solidFill>
                  <a:srgbClr val="7030A0"/>
                </a:solidFill>
                <a:latin typeface="+mj-lt"/>
              </a:rPr>
              <a:t>Vinificazioni speciali</a:t>
            </a:r>
          </a:p>
          <a:p>
            <a:pPr>
              <a:defRPr/>
            </a:pPr>
            <a:r>
              <a:rPr lang="it-IT" sz="2800" b="1" dirty="0">
                <a:solidFill>
                  <a:srgbClr val="7030A0"/>
                </a:solidFill>
                <a:latin typeface="+mj-lt"/>
              </a:rPr>
              <a:t>	Macerazione carbonica</a:t>
            </a:r>
          </a:p>
          <a:p>
            <a:pPr>
              <a:defRPr/>
            </a:pPr>
            <a:r>
              <a:rPr lang="it-IT" sz="2800" b="1" dirty="0">
                <a:solidFill>
                  <a:srgbClr val="7030A0"/>
                </a:solidFill>
                <a:latin typeface="+mj-lt"/>
              </a:rPr>
              <a:t>	Metodo Classico - </a:t>
            </a:r>
            <a:r>
              <a:rPr lang="it-IT" sz="2800" b="1" dirty="0" err="1">
                <a:solidFill>
                  <a:srgbClr val="7030A0"/>
                </a:solidFill>
                <a:latin typeface="+mj-lt"/>
              </a:rPr>
              <a:t>Champenoise</a:t>
            </a:r>
            <a:endParaRPr lang="it-IT" sz="2800" b="1" dirty="0">
              <a:solidFill>
                <a:srgbClr val="7030A0"/>
              </a:solidFill>
              <a:latin typeface="+mj-lt"/>
            </a:endParaRPr>
          </a:p>
          <a:p>
            <a:pPr>
              <a:defRPr/>
            </a:pPr>
            <a:r>
              <a:rPr lang="it-IT" sz="2800" b="1" dirty="0">
                <a:solidFill>
                  <a:srgbClr val="7030A0"/>
                </a:solidFill>
                <a:latin typeface="+mj-lt"/>
              </a:rPr>
              <a:t>	Metodo </a:t>
            </a:r>
            <a:r>
              <a:rPr lang="it-IT" sz="2800" b="1" dirty="0" err="1">
                <a:solidFill>
                  <a:srgbClr val="7030A0"/>
                </a:solidFill>
                <a:latin typeface="+mj-lt"/>
              </a:rPr>
              <a:t>Charmat</a:t>
            </a:r>
            <a:r>
              <a:rPr lang="it-IT" sz="2800" b="1" dirty="0">
                <a:solidFill>
                  <a:srgbClr val="7030A0"/>
                </a:solidFill>
                <a:latin typeface="+mj-lt"/>
              </a:rPr>
              <a:t> - </a:t>
            </a:r>
            <a:r>
              <a:rPr lang="it-IT" sz="2800" b="1" dirty="0" err="1">
                <a:solidFill>
                  <a:srgbClr val="7030A0"/>
                </a:solidFill>
                <a:latin typeface="+mj-lt"/>
              </a:rPr>
              <a:t>Martinotti</a:t>
            </a:r>
            <a:endParaRPr lang="it-IT" sz="2800" b="1" dirty="0">
              <a:solidFill>
                <a:srgbClr val="7030A0"/>
              </a:solidFill>
              <a:latin typeface="+mj-lt"/>
            </a:endParaRPr>
          </a:p>
        </p:txBody>
      </p:sp>
      <p:sp>
        <p:nvSpPr>
          <p:cNvPr id="10"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197" y="2420888"/>
            <a:ext cx="4800593" cy="336041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51384" y="1666618"/>
            <a:ext cx="8280400" cy="2554545"/>
          </a:xfrm>
          <a:prstGeom prst="rect">
            <a:avLst/>
          </a:prstGeom>
          <a:noFill/>
          <a:ln w="9525">
            <a:noFill/>
            <a:miter lim="800000"/>
            <a:headEnd/>
            <a:tailEnd/>
          </a:ln>
        </p:spPr>
        <p:txBody>
          <a:bodyPr>
            <a:spAutoFit/>
          </a:bodyPr>
          <a:lstStyle/>
          <a:p>
            <a:pPr>
              <a:defRPr/>
            </a:pPr>
            <a:r>
              <a:rPr lang="it-IT" sz="2000" dirty="0">
                <a:latin typeface="+mj-lt"/>
              </a:rPr>
              <a:t>La vinificazione in rosso, secondo la procedura tradizionale, comporta quattro fasi: </a:t>
            </a:r>
          </a:p>
          <a:p>
            <a:pPr lvl="1">
              <a:buFont typeface="Wingdings" pitchFamily="2" charset="2"/>
              <a:buChar char="ü"/>
              <a:defRPr/>
            </a:pPr>
            <a:r>
              <a:rPr lang="it-IT" sz="2000" dirty="0">
                <a:latin typeface="+mj-lt"/>
              </a:rPr>
              <a:t>Trattamenti meccanici dell'uva: pigiatura, diraspatura, riempimento dei tini di fermentazione. </a:t>
            </a:r>
          </a:p>
          <a:p>
            <a:pPr lvl="1">
              <a:buFont typeface="Wingdings" pitchFamily="2" charset="2"/>
              <a:buChar char="ü"/>
              <a:defRPr/>
            </a:pPr>
            <a:r>
              <a:rPr lang="it-IT" sz="2000" dirty="0">
                <a:latin typeface="+mj-lt"/>
              </a:rPr>
              <a:t>Fermentazione alcolica e macerazione. </a:t>
            </a:r>
          </a:p>
          <a:p>
            <a:pPr lvl="1">
              <a:buFont typeface="Wingdings" pitchFamily="2" charset="2"/>
              <a:buChar char="ü"/>
              <a:defRPr/>
            </a:pPr>
            <a:r>
              <a:rPr lang="it-IT" sz="2000" dirty="0">
                <a:latin typeface="+mj-lt"/>
              </a:rPr>
              <a:t>Operazioni meccaniche sul vino: rimontaggio, follatura, svinatura e torchiatura. </a:t>
            </a:r>
          </a:p>
          <a:p>
            <a:pPr lvl="1">
              <a:buFont typeface="Wingdings" pitchFamily="2" charset="2"/>
              <a:buChar char="ü"/>
              <a:defRPr/>
            </a:pPr>
            <a:r>
              <a:rPr lang="it-IT" sz="2000" dirty="0">
                <a:latin typeface="+mj-lt"/>
              </a:rPr>
              <a:t>Fermentazione </a:t>
            </a:r>
            <a:r>
              <a:rPr lang="it-IT" sz="2000" dirty="0" err="1">
                <a:latin typeface="+mj-lt"/>
              </a:rPr>
              <a:t>malolattica</a:t>
            </a:r>
            <a:r>
              <a:rPr lang="it-IT" sz="2000" dirty="0">
                <a:latin typeface="+mj-lt"/>
              </a:rPr>
              <a:t>. </a:t>
            </a:r>
          </a:p>
        </p:txBody>
      </p:sp>
      <p:pic>
        <p:nvPicPr>
          <p:cNvPr id="26628" name="Picture 5" descr="uv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4458" y="4414044"/>
            <a:ext cx="17240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vino-rosso_19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884" y="4221163"/>
            <a:ext cx="2933700" cy="2266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4" name="Freccia a destra 3"/>
          <p:cNvSpPr/>
          <p:nvPr/>
        </p:nvSpPr>
        <p:spPr>
          <a:xfrm>
            <a:off x="5131087" y="4706566"/>
            <a:ext cx="936104" cy="1296144"/>
          </a:xfrm>
          <a:prstGeom prst="rightArrow">
            <a:avLst/>
          </a:prstGeom>
          <a:solidFill>
            <a:srgbClr val="7030A0"/>
          </a:solidFill>
          <a:ln>
            <a:solidFill>
              <a:srgbClr val="7030A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4" name="Text Box 10"/>
          <p:cNvSpPr txBox="1">
            <a:spLocks noChangeArrowheads="1"/>
          </p:cNvSpPr>
          <p:nvPr/>
        </p:nvSpPr>
        <p:spPr bwMode="auto">
          <a:xfrm>
            <a:off x="6996931" y="2780928"/>
            <a:ext cx="4211637" cy="3786187"/>
          </a:xfrm>
          <a:prstGeom prst="rect">
            <a:avLst/>
          </a:prstGeom>
          <a:noFill/>
          <a:ln w="9525">
            <a:noFill/>
            <a:miter lim="800000"/>
            <a:headEnd/>
            <a:tailEnd/>
          </a:ln>
          <a:effectLst/>
        </p:spPr>
        <p:txBody>
          <a:bodyPr>
            <a:spAutoFit/>
          </a:bodyPr>
          <a:lstStyle/>
          <a:p>
            <a:pPr>
              <a:defRPr/>
            </a:pPr>
            <a:r>
              <a:rPr lang="it-IT" sz="2000" b="1" dirty="0">
                <a:effectLst>
                  <a:outerShdw blurRad="38100" dist="38100" dir="2700000" algn="tl">
                    <a:srgbClr val="000000"/>
                  </a:outerShdw>
                </a:effectLst>
                <a:latin typeface="+mj-lt"/>
              </a:rPr>
              <a:t>I principali “ambienti” della Cantina</a:t>
            </a:r>
          </a:p>
          <a:p>
            <a:pPr>
              <a:defRPr/>
            </a:pPr>
            <a:endParaRPr lang="it-IT" sz="2000" dirty="0">
              <a:latin typeface="+mj-lt"/>
            </a:endParaRPr>
          </a:p>
          <a:p>
            <a:pPr>
              <a:buFont typeface="Wingdings" pitchFamily="2" charset="2"/>
              <a:buChar char="ü"/>
              <a:defRPr/>
            </a:pPr>
            <a:r>
              <a:rPr lang="it-IT" sz="2000" dirty="0">
                <a:latin typeface="+mj-lt"/>
              </a:rPr>
              <a:t>Postazione per il ricevimento delle uve (generalmente all’esterno)</a:t>
            </a:r>
          </a:p>
          <a:p>
            <a:pPr>
              <a:buFont typeface="Wingdings" pitchFamily="2" charset="2"/>
              <a:buChar char="ü"/>
              <a:defRPr/>
            </a:pPr>
            <a:r>
              <a:rPr lang="it-IT" sz="2000" dirty="0">
                <a:latin typeface="+mj-lt"/>
              </a:rPr>
              <a:t>Locale di </a:t>
            </a:r>
            <a:r>
              <a:rPr lang="it-IT" sz="2000" b="1" dirty="0">
                <a:latin typeface="+mj-lt"/>
              </a:rPr>
              <a:t>fermentazione</a:t>
            </a:r>
            <a:r>
              <a:rPr lang="it-IT" sz="2000" dirty="0">
                <a:latin typeface="+mj-lt"/>
              </a:rPr>
              <a:t> (tinaia)</a:t>
            </a:r>
          </a:p>
          <a:p>
            <a:pPr>
              <a:buFont typeface="Wingdings" pitchFamily="2" charset="2"/>
              <a:buChar char="ü"/>
              <a:defRPr/>
            </a:pPr>
            <a:r>
              <a:rPr lang="it-IT" sz="2000" dirty="0">
                <a:latin typeface="+mj-lt"/>
              </a:rPr>
              <a:t>Locale di </a:t>
            </a:r>
            <a:r>
              <a:rPr lang="it-IT" sz="2000" b="1" dirty="0">
                <a:latin typeface="+mj-lt"/>
              </a:rPr>
              <a:t>lavorazione</a:t>
            </a:r>
            <a:r>
              <a:rPr lang="it-IT" sz="2000" dirty="0">
                <a:latin typeface="+mj-lt"/>
              </a:rPr>
              <a:t> e </a:t>
            </a:r>
            <a:r>
              <a:rPr lang="it-IT" sz="2000" b="1" dirty="0">
                <a:latin typeface="+mj-lt"/>
              </a:rPr>
              <a:t>conservazione</a:t>
            </a:r>
          </a:p>
          <a:p>
            <a:pPr>
              <a:buFont typeface="Wingdings" pitchFamily="2" charset="2"/>
              <a:buChar char="ü"/>
              <a:defRPr/>
            </a:pPr>
            <a:r>
              <a:rPr lang="it-IT" sz="2000" dirty="0">
                <a:latin typeface="+mj-lt"/>
              </a:rPr>
              <a:t>Locale di </a:t>
            </a:r>
            <a:r>
              <a:rPr lang="it-IT" sz="2000" b="1" dirty="0">
                <a:latin typeface="+mj-lt"/>
              </a:rPr>
              <a:t>invecchiamento</a:t>
            </a:r>
            <a:r>
              <a:rPr lang="it-IT" sz="2000" dirty="0">
                <a:latin typeface="+mj-lt"/>
              </a:rPr>
              <a:t> (fustaia)</a:t>
            </a:r>
          </a:p>
          <a:p>
            <a:pPr>
              <a:buFont typeface="Wingdings" pitchFamily="2" charset="2"/>
              <a:buChar char="ü"/>
              <a:defRPr/>
            </a:pPr>
            <a:r>
              <a:rPr lang="it-IT" sz="2000" dirty="0">
                <a:latin typeface="+mj-lt"/>
              </a:rPr>
              <a:t>Locale di </a:t>
            </a:r>
            <a:r>
              <a:rPr lang="it-IT" sz="2000" b="1" dirty="0">
                <a:latin typeface="+mj-lt"/>
              </a:rPr>
              <a:t>imbottigliamento</a:t>
            </a:r>
          </a:p>
          <a:p>
            <a:pPr>
              <a:buFont typeface="Wingdings" pitchFamily="2" charset="2"/>
              <a:buChar char="ü"/>
              <a:defRPr/>
            </a:pPr>
            <a:r>
              <a:rPr lang="it-IT" sz="2000" dirty="0">
                <a:latin typeface="+mj-lt"/>
              </a:rPr>
              <a:t>Locale di conservazione del vino in bottiglia-bottiglieria</a:t>
            </a:r>
          </a:p>
          <a:p>
            <a:pPr>
              <a:defRPr/>
            </a:pPr>
            <a:endParaRPr lang="it-IT" sz="2000" dirty="0">
              <a:latin typeface="+mj-lt"/>
            </a:endParaRP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4" name="Immagine 3"/>
          <p:cNvPicPr>
            <a:picLocks noChangeAspect="1"/>
          </p:cNvPicPr>
          <p:nvPr/>
        </p:nvPicPr>
        <p:blipFill>
          <a:blip r:embed="rId2"/>
          <a:stretch>
            <a:fillRect/>
          </a:stretch>
        </p:blipFill>
        <p:spPr>
          <a:xfrm>
            <a:off x="839416" y="1700808"/>
            <a:ext cx="5884291" cy="46881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47" y="1445115"/>
            <a:ext cx="5366917" cy="5276959"/>
          </a:xfrm>
          <a:prstGeom prst="rect">
            <a:avLst/>
          </a:prstGeom>
        </p:spPr>
      </p:pic>
      <p:sp>
        <p:nvSpPr>
          <p:cNvPr id="5" name="Rettangolo 4"/>
          <p:cNvSpPr/>
          <p:nvPr/>
        </p:nvSpPr>
        <p:spPr>
          <a:xfrm>
            <a:off x="2495599" y="1445115"/>
            <a:ext cx="4501331" cy="5276959"/>
          </a:xfrm>
          <a:prstGeom prst="rect">
            <a:avLst/>
          </a:prstGeom>
          <a:noFill/>
          <a:ln w="38100">
            <a:solidFill>
              <a:srgbClr val="8F0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6388" y="260648"/>
            <a:ext cx="2780928" cy="2780928"/>
          </a:xfrm>
          <a:prstGeom prst="rect">
            <a:avLst/>
          </a:prstGeom>
        </p:spPr>
      </p:pic>
      <p:sp>
        <p:nvSpPr>
          <p:cNvPr id="77834" name="Text Box 10"/>
          <p:cNvSpPr txBox="1">
            <a:spLocks noChangeArrowheads="1"/>
          </p:cNvSpPr>
          <p:nvPr/>
        </p:nvSpPr>
        <p:spPr bwMode="auto">
          <a:xfrm>
            <a:off x="6168008" y="3041576"/>
            <a:ext cx="4211637" cy="3477875"/>
          </a:xfrm>
          <a:prstGeom prst="rect">
            <a:avLst/>
          </a:prstGeom>
          <a:solidFill>
            <a:schemeClr val="bg1"/>
          </a:solidFill>
          <a:ln w="38100">
            <a:solidFill>
              <a:srgbClr val="8F0B4D"/>
            </a:solidFill>
            <a:miter lim="800000"/>
            <a:headEnd/>
            <a:tailEnd/>
          </a:ln>
          <a:effectLst/>
        </p:spPr>
        <p:txBody>
          <a:bodyPr>
            <a:spAutoFit/>
          </a:bodyPr>
          <a:lstStyle/>
          <a:p>
            <a:pPr>
              <a:defRPr/>
            </a:pPr>
            <a:r>
              <a:rPr lang="it-IT" sz="2000" b="1" dirty="0">
                <a:effectLst>
                  <a:outerShdw blurRad="38100" dist="38100" dir="2700000" algn="tl">
                    <a:srgbClr val="000000"/>
                  </a:outerShdw>
                </a:effectLst>
                <a:latin typeface="+mj-lt"/>
              </a:rPr>
              <a:t>I principali “ambienti” della Cantina</a:t>
            </a:r>
          </a:p>
          <a:p>
            <a:pPr>
              <a:defRPr/>
            </a:pPr>
            <a:endParaRPr lang="it-IT" sz="2000" dirty="0">
              <a:latin typeface="+mj-lt"/>
            </a:endParaRPr>
          </a:p>
          <a:p>
            <a:pPr>
              <a:buFont typeface="Wingdings" pitchFamily="2" charset="2"/>
              <a:buChar char="ü"/>
              <a:defRPr/>
            </a:pPr>
            <a:r>
              <a:rPr lang="it-IT" sz="2000" dirty="0">
                <a:latin typeface="+mj-lt"/>
              </a:rPr>
              <a:t>Postazione per il ricevimento delle uve (generalmente all’esterno)</a:t>
            </a:r>
          </a:p>
          <a:p>
            <a:pPr>
              <a:buFont typeface="Wingdings" pitchFamily="2" charset="2"/>
              <a:buChar char="ü"/>
              <a:defRPr/>
            </a:pPr>
            <a:r>
              <a:rPr lang="it-IT" sz="2000" dirty="0">
                <a:latin typeface="+mj-lt"/>
              </a:rPr>
              <a:t>Locale di </a:t>
            </a:r>
            <a:r>
              <a:rPr lang="it-IT" sz="2000" b="1" dirty="0">
                <a:latin typeface="+mj-lt"/>
              </a:rPr>
              <a:t>fermentazione</a:t>
            </a:r>
            <a:r>
              <a:rPr lang="it-IT" sz="2000" dirty="0">
                <a:latin typeface="+mj-lt"/>
              </a:rPr>
              <a:t> (tinaia)</a:t>
            </a:r>
          </a:p>
          <a:p>
            <a:pPr>
              <a:buFont typeface="Wingdings" pitchFamily="2" charset="2"/>
              <a:buChar char="ü"/>
              <a:defRPr/>
            </a:pPr>
            <a:r>
              <a:rPr lang="it-IT" sz="2000" dirty="0">
                <a:latin typeface="+mj-lt"/>
              </a:rPr>
              <a:t>Locale di </a:t>
            </a:r>
            <a:r>
              <a:rPr lang="it-IT" sz="2000" b="1" dirty="0">
                <a:latin typeface="+mj-lt"/>
              </a:rPr>
              <a:t>lavorazione</a:t>
            </a:r>
            <a:r>
              <a:rPr lang="it-IT" sz="2000" dirty="0">
                <a:latin typeface="+mj-lt"/>
              </a:rPr>
              <a:t> e </a:t>
            </a:r>
            <a:r>
              <a:rPr lang="it-IT" sz="2000" b="1" dirty="0">
                <a:latin typeface="+mj-lt"/>
              </a:rPr>
              <a:t>conservazione</a:t>
            </a:r>
          </a:p>
          <a:p>
            <a:pPr>
              <a:buFont typeface="Wingdings" pitchFamily="2" charset="2"/>
              <a:buChar char="ü"/>
              <a:defRPr/>
            </a:pPr>
            <a:r>
              <a:rPr lang="it-IT" sz="2000" dirty="0">
                <a:latin typeface="+mj-lt"/>
              </a:rPr>
              <a:t>Locale di </a:t>
            </a:r>
            <a:r>
              <a:rPr lang="it-IT" sz="2000" b="1" dirty="0">
                <a:latin typeface="+mj-lt"/>
              </a:rPr>
              <a:t>invecchiamento</a:t>
            </a:r>
            <a:r>
              <a:rPr lang="it-IT" sz="2000" dirty="0">
                <a:latin typeface="+mj-lt"/>
              </a:rPr>
              <a:t> (fustaia)</a:t>
            </a:r>
          </a:p>
          <a:p>
            <a:pPr>
              <a:buFont typeface="Wingdings" pitchFamily="2" charset="2"/>
              <a:buChar char="ü"/>
              <a:defRPr/>
            </a:pPr>
            <a:r>
              <a:rPr lang="it-IT" sz="2000" dirty="0">
                <a:latin typeface="+mj-lt"/>
              </a:rPr>
              <a:t>Locale di </a:t>
            </a:r>
            <a:r>
              <a:rPr lang="it-IT" sz="2000" b="1" dirty="0">
                <a:latin typeface="+mj-lt"/>
              </a:rPr>
              <a:t>imbottigliamento</a:t>
            </a:r>
          </a:p>
          <a:p>
            <a:pPr>
              <a:buFont typeface="Wingdings" pitchFamily="2" charset="2"/>
              <a:buChar char="ü"/>
              <a:defRPr/>
            </a:pPr>
            <a:r>
              <a:rPr lang="it-IT" sz="2000" dirty="0">
                <a:latin typeface="+mj-lt"/>
              </a:rPr>
              <a:t>Locale di conservazione del vino in </a:t>
            </a:r>
            <a:r>
              <a:rPr lang="it-IT" sz="2000" dirty="0" smtClean="0">
                <a:latin typeface="+mj-lt"/>
              </a:rPr>
              <a:t>bottiglia-bottiglieria</a:t>
            </a:r>
            <a:endParaRPr lang="it-IT" sz="2000" dirty="0">
              <a:latin typeface="+mj-lt"/>
            </a:endParaRPr>
          </a:p>
        </p:txBody>
      </p:sp>
    </p:spTree>
    <p:extLst>
      <p:ext uri="{BB962C8B-B14F-4D97-AF65-F5344CB8AC3E}">
        <p14:creationId xmlns:p14="http://schemas.microsoft.com/office/powerpoint/2010/main" val="182409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983432" y="1778729"/>
            <a:ext cx="8713787" cy="4359275"/>
          </a:xfrm>
          <a:prstGeom prst="rect">
            <a:avLst/>
          </a:prstGeom>
          <a:solidFill>
            <a:schemeClr val="bg1"/>
          </a:solidFill>
          <a:ln w="9525">
            <a:noFill/>
            <a:miter lim="800000"/>
            <a:headEnd/>
            <a:tailEnd/>
          </a:ln>
        </p:spPr>
        <p:txBody>
          <a:bodyPr>
            <a:spAutoFit/>
          </a:bodyPr>
          <a:lstStyle/>
          <a:p>
            <a:pPr>
              <a:defRPr/>
            </a:pPr>
            <a:r>
              <a:rPr lang="it-IT" sz="2000" dirty="0">
                <a:latin typeface="+mj-lt"/>
              </a:rPr>
              <a:t>Il processo di </a:t>
            </a:r>
            <a:r>
              <a:rPr lang="it-IT" sz="2000" b="1" dirty="0">
                <a:latin typeface="+mj-lt"/>
              </a:rPr>
              <a:t>pigiatura</a:t>
            </a:r>
            <a:r>
              <a:rPr lang="it-IT" sz="2000" dirty="0">
                <a:latin typeface="+mj-lt"/>
              </a:rPr>
              <a:t>, noto anche come </a:t>
            </a:r>
          </a:p>
          <a:p>
            <a:pPr>
              <a:defRPr/>
            </a:pPr>
            <a:r>
              <a:rPr lang="it-IT" sz="2000" b="1" dirty="0">
                <a:latin typeface="+mj-lt"/>
              </a:rPr>
              <a:t>ammostatura</a:t>
            </a:r>
            <a:r>
              <a:rPr lang="it-IT" sz="2000" dirty="0">
                <a:latin typeface="+mj-lt"/>
              </a:rPr>
              <a:t>, ha come scopo quello di rompere</a:t>
            </a:r>
          </a:p>
          <a:p>
            <a:pPr>
              <a:defRPr/>
            </a:pPr>
            <a:r>
              <a:rPr lang="it-IT" sz="2000" dirty="0">
                <a:latin typeface="+mj-lt"/>
              </a:rPr>
              <a:t>la buccia, e di liberare il succo e la polpa. </a:t>
            </a:r>
          </a:p>
          <a:p>
            <a:pPr>
              <a:defRPr/>
            </a:pPr>
            <a:r>
              <a:rPr lang="it-IT" sz="2000" dirty="0">
                <a:latin typeface="+mj-lt"/>
              </a:rPr>
              <a:t>Il prodotto di tale operazione è detto pigiato. </a:t>
            </a:r>
          </a:p>
          <a:p>
            <a:pPr>
              <a:defRPr/>
            </a:pPr>
            <a:endParaRPr lang="it-IT" sz="2000" dirty="0">
              <a:latin typeface="+mj-lt"/>
            </a:endParaRPr>
          </a:p>
          <a:p>
            <a:pPr>
              <a:defRPr/>
            </a:pPr>
            <a:r>
              <a:rPr lang="it-IT" sz="2000" dirty="0">
                <a:latin typeface="+mj-lt"/>
              </a:rPr>
              <a:t>L'uva viene solo </a:t>
            </a:r>
            <a:r>
              <a:rPr lang="it-IT" sz="2000" b="1" dirty="0">
                <a:latin typeface="+mj-lt"/>
              </a:rPr>
              <a:t>lievemente pigiata</a:t>
            </a:r>
            <a:r>
              <a:rPr lang="it-IT" sz="2000" dirty="0">
                <a:latin typeface="+mj-lt"/>
              </a:rPr>
              <a:t> al fine di evitare la lacerazione di raspi e vinaccioli, responsabili della formazione di abbondanti fecce. </a:t>
            </a:r>
          </a:p>
          <a:p>
            <a:pPr>
              <a:defRPr/>
            </a:pPr>
            <a:r>
              <a:rPr lang="it-IT" sz="2000" dirty="0">
                <a:latin typeface="+mj-lt"/>
              </a:rPr>
              <a:t>Si preferisce aumentare la durata della macerazione anziché il grado di pigiatura del mosto. </a:t>
            </a:r>
          </a:p>
          <a:p>
            <a:pPr>
              <a:defRPr/>
            </a:pPr>
            <a:endParaRPr lang="it-IT" sz="2000" dirty="0">
              <a:latin typeface="+mj-lt"/>
            </a:endParaRPr>
          </a:p>
          <a:p>
            <a:pPr>
              <a:defRPr/>
            </a:pPr>
            <a:r>
              <a:rPr lang="it-IT" sz="2000" dirty="0">
                <a:latin typeface="+mj-lt"/>
              </a:rPr>
              <a:t>La pigiatura è seguita dalla </a:t>
            </a:r>
            <a:r>
              <a:rPr lang="it-IT" sz="2000" b="1" dirty="0">
                <a:latin typeface="+mj-lt"/>
              </a:rPr>
              <a:t>diraspatura</a:t>
            </a:r>
            <a:r>
              <a:rPr lang="it-IT" sz="2000" dirty="0">
                <a:latin typeface="+mj-lt"/>
              </a:rPr>
              <a:t> che consiste nell'eliminazione dei raspi dal pigiato. L'utilizzo di macchine particolari, dette </a:t>
            </a:r>
            <a:r>
              <a:rPr lang="it-IT" sz="2000" dirty="0" err="1">
                <a:latin typeface="+mj-lt"/>
              </a:rPr>
              <a:t>pigiodiraspatrici</a:t>
            </a:r>
            <a:r>
              <a:rPr lang="it-IT" sz="2000" dirty="0">
                <a:latin typeface="+mj-lt"/>
              </a:rPr>
              <a:t>, consente di eseguire simultaneamente i processi di pigiatura e diraspatura. </a:t>
            </a:r>
          </a:p>
          <a:p>
            <a:pPr>
              <a:defRPr/>
            </a:pPr>
            <a:endParaRPr lang="it-IT" sz="2000" dirty="0">
              <a:latin typeface="+mj-lt"/>
            </a:endParaRP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1" name="Immagin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2">
                                            <p:txEl>
                                              <p:pRg st="5" end="5"/>
                                            </p:txEl>
                                          </p:spTgt>
                                        </p:tgtEl>
                                        <p:attrNameLst>
                                          <p:attrName>style.visibility</p:attrName>
                                        </p:attrNameLst>
                                      </p:cBhvr>
                                      <p:to>
                                        <p:strVal val="visible"/>
                                      </p:to>
                                    </p:set>
                                    <p:anim calcmode="lin" valueType="num">
                                      <p:cBhvr additive="base">
                                        <p:cTn id="7" dur="500" fill="hold"/>
                                        <p:tgtEl>
                                          <p:spTgt spid="7885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52">
                                            <p:txEl>
                                              <p:pRg st="6" end="6"/>
                                            </p:txEl>
                                          </p:spTgt>
                                        </p:tgtEl>
                                        <p:attrNameLst>
                                          <p:attrName>style.visibility</p:attrName>
                                        </p:attrNameLst>
                                      </p:cBhvr>
                                      <p:to>
                                        <p:strVal val="visible"/>
                                      </p:to>
                                    </p:set>
                                    <p:anim calcmode="lin" valueType="num">
                                      <p:cBhvr additive="base">
                                        <p:cTn id="11" dur="500" fill="hold"/>
                                        <p:tgtEl>
                                          <p:spTgt spid="7885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52">
                                            <p:txEl>
                                              <p:pRg st="8" end="8"/>
                                            </p:txEl>
                                          </p:spTgt>
                                        </p:tgtEl>
                                        <p:attrNameLst>
                                          <p:attrName>style.visibility</p:attrName>
                                        </p:attrNameLst>
                                      </p:cBhvr>
                                      <p:to>
                                        <p:strVal val="visible"/>
                                      </p:to>
                                    </p:set>
                                    <p:anim calcmode="lin" valueType="num">
                                      <p:cBhvr additive="base">
                                        <p:cTn id="17" dur="500" fill="hold"/>
                                        <p:tgtEl>
                                          <p:spTgt spid="78852">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9" name="Picture 7" descr="522px-Redtraffic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368" y="4869160"/>
            <a:ext cx="12525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traffic_light_green"/>
          <p:cNvPicPr>
            <a:picLocks noChangeAspect="1" noChangeArrowheads="1"/>
          </p:cNvPicPr>
          <p:nvPr/>
        </p:nvPicPr>
        <p:blipFill>
          <a:blip r:embed="rId3" cstate="print">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9291711" y="2276872"/>
            <a:ext cx="124142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1271315" y="1417262"/>
            <a:ext cx="7777162" cy="5324535"/>
          </a:xfrm>
          <a:prstGeom prst="rect">
            <a:avLst/>
          </a:prstGeom>
          <a:solidFill>
            <a:schemeClr val="bg1"/>
          </a:solidFill>
          <a:ln w="9525">
            <a:noFill/>
            <a:miter lim="800000"/>
            <a:headEnd/>
            <a:tailEnd/>
          </a:ln>
        </p:spPr>
        <p:txBody>
          <a:bodyPr>
            <a:spAutoFit/>
          </a:bodyPr>
          <a:lstStyle/>
          <a:p>
            <a:pPr>
              <a:defRPr/>
            </a:pPr>
            <a:r>
              <a:rPr lang="it-IT" sz="1800" dirty="0">
                <a:latin typeface="+mj-lt"/>
              </a:rPr>
              <a:t>L'operazione di </a:t>
            </a:r>
            <a:r>
              <a:rPr lang="it-IT" sz="1800" b="1" dirty="0" err="1">
                <a:latin typeface="+mj-lt"/>
              </a:rPr>
              <a:t>diraspatura</a:t>
            </a:r>
            <a:r>
              <a:rPr lang="it-IT" sz="1800" dirty="0">
                <a:latin typeface="+mj-lt"/>
              </a:rPr>
              <a:t> presenta alcuni vantaggi: </a:t>
            </a:r>
          </a:p>
          <a:p>
            <a:pPr>
              <a:defRPr/>
            </a:pPr>
            <a:endParaRPr lang="it-IT" sz="800" dirty="0">
              <a:latin typeface="+mj-lt"/>
            </a:endParaRPr>
          </a:p>
          <a:p>
            <a:pPr lvl="1">
              <a:buFont typeface="Wingdings" pitchFamily="2" charset="2"/>
              <a:buChar char="ü"/>
              <a:defRPr/>
            </a:pPr>
            <a:r>
              <a:rPr lang="it-IT" sz="1800" dirty="0">
                <a:latin typeface="+mj-lt"/>
              </a:rPr>
              <a:t>Riduzione del volume del pigiato (&lt; 30% circa). </a:t>
            </a:r>
          </a:p>
          <a:p>
            <a:pPr lvl="1">
              <a:buFont typeface="Wingdings" pitchFamily="2" charset="2"/>
              <a:buChar char="ü"/>
              <a:defRPr/>
            </a:pPr>
            <a:r>
              <a:rPr lang="it-IT" sz="1800" dirty="0">
                <a:latin typeface="+mj-lt"/>
              </a:rPr>
              <a:t>Il succo dei raspi, ricco di potassio, può conferire al prodotto finale un sapore erbaceo ed astringente. </a:t>
            </a:r>
          </a:p>
          <a:p>
            <a:pPr lvl="1">
              <a:buFont typeface="Wingdings" pitchFamily="2" charset="2"/>
              <a:buChar char="ü"/>
              <a:defRPr/>
            </a:pPr>
            <a:r>
              <a:rPr lang="it-IT" sz="1800" dirty="0">
                <a:latin typeface="+mj-lt"/>
              </a:rPr>
              <a:t>I raspi modificano la composizione del vino, in quanto contengono grosse quantità d'acqua e piccole quantità di zucchero. Ciò si traduce in un annacquamento del vino. </a:t>
            </a:r>
          </a:p>
          <a:p>
            <a:pPr lvl="1">
              <a:buFont typeface="Wingdings" pitchFamily="2" charset="2"/>
              <a:buChar char="ü"/>
              <a:defRPr/>
            </a:pPr>
            <a:r>
              <a:rPr lang="it-IT" sz="1800" dirty="0">
                <a:latin typeface="+mj-lt"/>
              </a:rPr>
              <a:t>I raspi assorbono alcool ed altre sostanze gli </a:t>
            </a:r>
            <a:r>
              <a:rPr lang="it-IT" sz="1800" dirty="0" err="1">
                <a:latin typeface="+mj-lt"/>
              </a:rPr>
              <a:t>antociani</a:t>
            </a:r>
            <a:r>
              <a:rPr lang="it-IT" sz="1800" dirty="0">
                <a:latin typeface="+mj-lt"/>
              </a:rPr>
              <a:t>, responsabili della colorazione del vino. Il vino prodotto senza diraspare è più chiaro rispetto ad uno prodotto con </a:t>
            </a:r>
            <a:r>
              <a:rPr lang="it-IT" sz="1800" dirty="0" err="1">
                <a:latin typeface="+mj-lt"/>
              </a:rPr>
              <a:t>diraspatura</a:t>
            </a:r>
            <a:r>
              <a:rPr lang="it-IT" sz="1800" dirty="0">
                <a:latin typeface="+mj-lt"/>
              </a:rPr>
              <a:t>. </a:t>
            </a:r>
          </a:p>
          <a:p>
            <a:pPr>
              <a:defRPr/>
            </a:pPr>
            <a:endParaRPr lang="it-IT" sz="1800" dirty="0">
              <a:latin typeface="+mj-lt"/>
            </a:endParaRPr>
          </a:p>
          <a:p>
            <a:pPr>
              <a:defRPr/>
            </a:pPr>
            <a:r>
              <a:rPr lang="it-IT" sz="1800" dirty="0">
                <a:latin typeface="+mj-lt"/>
              </a:rPr>
              <a:t>Gli svantaggi della </a:t>
            </a:r>
            <a:r>
              <a:rPr lang="it-IT" sz="1800" b="1" dirty="0" err="1">
                <a:latin typeface="+mj-lt"/>
              </a:rPr>
              <a:t>diraspatura</a:t>
            </a:r>
            <a:r>
              <a:rPr lang="it-IT" sz="1800" dirty="0">
                <a:latin typeface="+mj-lt"/>
              </a:rPr>
              <a:t> sono: </a:t>
            </a:r>
          </a:p>
          <a:p>
            <a:pPr>
              <a:defRPr/>
            </a:pPr>
            <a:endParaRPr lang="it-IT" sz="800" dirty="0">
              <a:latin typeface="+mj-lt"/>
            </a:endParaRPr>
          </a:p>
          <a:p>
            <a:pPr lvl="1">
              <a:buFont typeface="Wingdings" pitchFamily="2" charset="2"/>
              <a:buChar char="ü"/>
              <a:defRPr/>
            </a:pPr>
            <a:r>
              <a:rPr lang="it-IT" sz="1800" dirty="0">
                <a:latin typeface="+mj-lt"/>
              </a:rPr>
              <a:t>I raspi favoriscono, una buona </a:t>
            </a:r>
            <a:r>
              <a:rPr lang="it-IT" sz="1800" b="1" dirty="0">
                <a:latin typeface="+mj-lt"/>
              </a:rPr>
              <a:t>termoregolazione</a:t>
            </a:r>
            <a:r>
              <a:rPr lang="it-IT" sz="1800" dirty="0">
                <a:latin typeface="+mj-lt"/>
              </a:rPr>
              <a:t>: l'acqua contenuta in essi, infatti, limita l'innalzamento della temperatura che si ha durante la fase di fermentazione. </a:t>
            </a:r>
          </a:p>
          <a:p>
            <a:pPr lvl="1">
              <a:buFont typeface="Wingdings" pitchFamily="2" charset="2"/>
              <a:buChar char="ü"/>
              <a:defRPr/>
            </a:pPr>
            <a:r>
              <a:rPr lang="it-IT" sz="1800" dirty="0">
                <a:latin typeface="+mj-lt"/>
              </a:rPr>
              <a:t>I raspi favoriscono </a:t>
            </a:r>
            <a:r>
              <a:rPr lang="it-IT" sz="1800" b="1" dirty="0">
                <a:latin typeface="+mj-lt"/>
              </a:rPr>
              <a:t>l'areazione</a:t>
            </a:r>
            <a:r>
              <a:rPr lang="it-IT" sz="1800" dirty="0">
                <a:latin typeface="+mj-lt"/>
              </a:rPr>
              <a:t> del mosto, contenendo molto ossigeno che è un elemento essenziale per una corretta condotta della fase di macerazione e fermentazione. </a:t>
            </a:r>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2" name="Immagin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5">
                                            <p:txEl>
                                              <p:pRg st="7" end="7"/>
                                            </p:txEl>
                                          </p:spTgt>
                                        </p:tgtEl>
                                        <p:attrNameLst>
                                          <p:attrName>style.visibility</p:attrName>
                                        </p:attrNameLst>
                                      </p:cBhvr>
                                      <p:to>
                                        <p:strVal val="visible"/>
                                      </p:to>
                                    </p:set>
                                    <p:anim calcmode="lin" valueType="num">
                                      <p:cBhvr additive="base">
                                        <p:cTn id="7"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75">
                                            <p:txEl>
                                              <p:pRg st="9" end="9"/>
                                            </p:txEl>
                                          </p:spTgt>
                                        </p:tgtEl>
                                        <p:attrNameLst>
                                          <p:attrName>style.visibility</p:attrName>
                                        </p:attrNameLst>
                                      </p:cBhvr>
                                      <p:to>
                                        <p:strVal val="visible"/>
                                      </p:to>
                                    </p:set>
                                    <p:anim calcmode="lin" valueType="num">
                                      <p:cBhvr additive="base">
                                        <p:cTn id="11" dur="500" fill="hold"/>
                                        <p:tgtEl>
                                          <p:spTgt spid="79875">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9875">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875">
                                            <p:txEl>
                                              <p:pRg st="10" end="10"/>
                                            </p:txEl>
                                          </p:spTgt>
                                        </p:tgtEl>
                                        <p:attrNameLst>
                                          <p:attrName>style.visibility</p:attrName>
                                        </p:attrNameLst>
                                      </p:cBhvr>
                                      <p:to>
                                        <p:strVal val="visible"/>
                                      </p:to>
                                    </p:set>
                                    <p:anim calcmode="lin" valueType="num">
                                      <p:cBhvr additive="base">
                                        <p:cTn id="15" dur="500" fill="hold"/>
                                        <p:tgtEl>
                                          <p:spTgt spid="79875">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9875">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879"/>
                                        </p:tgtEl>
                                        <p:attrNameLst>
                                          <p:attrName>style.visibility</p:attrName>
                                        </p:attrNameLst>
                                      </p:cBhvr>
                                      <p:to>
                                        <p:strVal val="visible"/>
                                      </p:to>
                                    </p:set>
                                    <p:anim calcmode="lin" valueType="num">
                                      <p:cBhvr additive="base">
                                        <p:cTn id="19" dur="500" fill="hold"/>
                                        <p:tgtEl>
                                          <p:spTgt spid="79879"/>
                                        </p:tgtEl>
                                        <p:attrNameLst>
                                          <p:attrName>ppt_x</p:attrName>
                                        </p:attrNameLst>
                                      </p:cBhvr>
                                      <p:tavLst>
                                        <p:tav tm="0">
                                          <p:val>
                                            <p:strVal val="#ppt_x"/>
                                          </p:val>
                                        </p:tav>
                                        <p:tav tm="100000">
                                          <p:val>
                                            <p:strVal val="#ppt_x"/>
                                          </p:val>
                                        </p:tav>
                                      </p:tavLst>
                                    </p:anim>
                                    <p:anim calcmode="lin" valueType="num">
                                      <p:cBhvr additive="base">
                                        <p:cTn id="20"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30155" y="1586584"/>
            <a:ext cx="6192838" cy="3544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p:cNvPicPr>
            <a:picLocks noChangeAspect="1" noChangeArrowheads="1"/>
          </p:cNvPicPr>
          <p:nvPr/>
        </p:nvPicPr>
        <p:blipFill>
          <a:blip r:embed="rId3">
            <a:lum contrast="6000"/>
            <a:extLst>
              <a:ext uri="{28A0092B-C50C-407E-A947-70E740481C1C}">
                <a14:useLocalDpi xmlns:a14="http://schemas.microsoft.com/office/drawing/2010/main" val="0"/>
              </a:ext>
            </a:extLst>
          </a:blip>
          <a:srcRect b="14043"/>
          <a:stretch>
            <a:fillRect/>
          </a:stretch>
        </p:blipFill>
        <p:spPr bwMode="auto">
          <a:xfrm>
            <a:off x="7032104" y="3533466"/>
            <a:ext cx="4356454" cy="2952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209" y="2200152"/>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1" name="Immagin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695400" y="1847588"/>
            <a:ext cx="8713787" cy="4664075"/>
          </a:xfrm>
          <a:prstGeom prst="rect">
            <a:avLst/>
          </a:prstGeom>
          <a:solidFill>
            <a:schemeClr val="bg1"/>
          </a:solidFill>
          <a:ln w="9525">
            <a:noFill/>
            <a:miter lim="800000"/>
            <a:headEnd/>
            <a:tailEnd/>
          </a:ln>
        </p:spPr>
        <p:txBody>
          <a:bodyPr>
            <a:spAutoFit/>
          </a:bodyPr>
          <a:lstStyle/>
          <a:p>
            <a:pPr>
              <a:defRPr/>
            </a:pPr>
            <a:r>
              <a:rPr lang="it-IT" sz="2000" dirty="0">
                <a:latin typeface="+mj-lt"/>
              </a:rPr>
              <a:t>La fase successiva alla </a:t>
            </a:r>
            <a:r>
              <a:rPr lang="it-IT" sz="2000" dirty="0" err="1">
                <a:latin typeface="+mj-lt"/>
              </a:rPr>
              <a:t>diraspatura</a:t>
            </a:r>
            <a:r>
              <a:rPr lang="it-IT" sz="2000" dirty="0">
                <a:latin typeface="+mj-lt"/>
              </a:rPr>
              <a:t> è il </a:t>
            </a:r>
            <a:r>
              <a:rPr lang="it-IT" sz="2000" b="1" dirty="0">
                <a:latin typeface="+mj-lt"/>
              </a:rPr>
              <a:t>riempimento dei tini di fermentazione</a:t>
            </a:r>
            <a:r>
              <a:rPr lang="it-IT" sz="2000" dirty="0">
                <a:latin typeface="+mj-lt"/>
              </a:rPr>
              <a:t>, anche detti </a:t>
            </a:r>
            <a:r>
              <a:rPr lang="it-IT" sz="2000" dirty="0" err="1">
                <a:latin typeface="+mj-lt"/>
              </a:rPr>
              <a:t>fermentini</a:t>
            </a:r>
            <a:r>
              <a:rPr lang="it-IT" sz="2000" dirty="0">
                <a:latin typeface="+mj-lt"/>
              </a:rPr>
              <a:t>. </a:t>
            </a:r>
          </a:p>
          <a:p>
            <a:pPr>
              <a:defRPr/>
            </a:pPr>
            <a:r>
              <a:rPr lang="it-IT" sz="2000" dirty="0">
                <a:latin typeface="+mj-lt"/>
              </a:rPr>
              <a:t>Si tratta di recipienti a forma di tronco di cono, costruiti in vari materiali (cemento, legno, metallo). I tini possono essere classificati come: </a:t>
            </a:r>
          </a:p>
          <a:p>
            <a:pPr>
              <a:defRPr/>
            </a:pPr>
            <a:endParaRPr lang="it-IT" sz="2000" dirty="0">
              <a:latin typeface="+mj-lt"/>
            </a:endParaRPr>
          </a:p>
          <a:p>
            <a:pPr>
              <a:buFont typeface="Wingdings" pitchFamily="2" charset="2"/>
              <a:buChar char="ü"/>
              <a:defRPr/>
            </a:pPr>
            <a:r>
              <a:rPr lang="it-IT" sz="2000" dirty="0">
                <a:latin typeface="+mj-lt"/>
              </a:rPr>
              <a:t>Tini </a:t>
            </a:r>
            <a:r>
              <a:rPr lang="it-IT" sz="2000" b="1" dirty="0">
                <a:solidFill>
                  <a:schemeClr val="accent3">
                    <a:lumMod val="50000"/>
                  </a:schemeClr>
                </a:solidFill>
                <a:latin typeface="+mj-lt"/>
              </a:rPr>
              <a:t>chiusi</a:t>
            </a:r>
            <a:r>
              <a:rPr lang="it-IT" sz="2000" dirty="0">
                <a:latin typeface="+mj-lt"/>
              </a:rPr>
              <a:t>; </a:t>
            </a:r>
          </a:p>
          <a:p>
            <a:pPr>
              <a:buFont typeface="Wingdings" pitchFamily="2" charset="2"/>
              <a:buChar char="ü"/>
              <a:defRPr/>
            </a:pPr>
            <a:r>
              <a:rPr lang="it-IT" sz="2000" dirty="0">
                <a:latin typeface="+mj-lt"/>
              </a:rPr>
              <a:t>Tini </a:t>
            </a:r>
            <a:r>
              <a:rPr lang="it-IT" sz="2000" b="1" dirty="0">
                <a:solidFill>
                  <a:schemeClr val="accent3">
                    <a:lumMod val="50000"/>
                  </a:schemeClr>
                </a:solidFill>
                <a:latin typeface="+mj-lt"/>
              </a:rPr>
              <a:t>aperti a cappello galleggiante</a:t>
            </a:r>
            <a:r>
              <a:rPr lang="it-IT" sz="2000" dirty="0">
                <a:latin typeface="+mj-lt"/>
              </a:rPr>
              <a:t>: tini che favoriscono il galleggiamento delle parti solide del mosto (note anche con il nome di vinacce o cappello); </a:t>
            </a:r>
          </a:p>
          <a:p>
            <a:pPr>
              <a:buFont typeface="Wingdings" pitchFamily="2" charset="2"/>
              <a:buChar char="ü"/>
              <a:defRPr/>
            </a:pPr>
            <a:r>
              <a:rPr lang="it-IT" sz="2000" dirty="0">
                <a:latin typeface="+mj-lt"/>
              </a:rPr>
              <a:t>Tini </a:t>
            </a:r>
            <a:r>
              <a:rPr lang="it-IT" sz="2000" b="1" dirty="0">
                <a:solidFill>
                  <a:schemeClr val="accent3">
                    <a:lumMod val="50000"/>
                  </a:schemeClr>
                </a:solidFill>
                <a:latin typeface="+mj-lt"/>
              </a:rPr>
              <a:t>aperti a cappello sommerso</a:t>
            </a:r>
            <a:r>
              <a:rPr lang="it-IT" sz="2000" dirty="0">
                <a:latin typeface="+mj-lt"/>
              </a:rPr>
              <a:t>: tini che costringono il cappello che si forma a rimanere sommerso nel succo d'uva. Ciò avviene utilizzando speciali setacci montati nel tino.</a:t>
            </a:r>
          </a:p>
          <a:p>
            <a:pPr>
              <a:buFont typeface="Wingdings" pitchFamily="2" charset="2"/>
              <a:buChar char="ü"/>
              <a:defRPr/>
            </a:pPr>
            <a:endParaRPr lang="it-IT" sz="2000" dirty="0">
              <a:latin typeface="+mj-lt"/>
            </a:endParaRPr>
          </a:p>
          <a:p>
            <a:pPr>
              <a:buFont typeface="Wingdings" pitchFamily="2" charset="2"/>
              <a:buNone/>
              <a:defRPr/>
            </a:pPr>
            <a:r>
              <a:rPr lang="it-IT" sz="2000" dirty="0">
                <a:solidFill>
                  <a:schemeClr val="accent3">
                    <a:lumMod val="50000"/>
                  </a:schemeClr>
                </a:solidFill>
                <a:latin typeface="+mj-lt"/>
              </a:rPr>
              <a:t>Nei tini di fermentazione, i processi che avvengono sono essenzialmente due: la </a:t>
            </a:r>
            <a:r>
              <a:rPr lang="it-IT" sz="2000" i="1" dirty="0">
                <a:solidFill>
                  <a:schemeClr val="accent3">
                    <a:lumMod val="50000"/>
                  </a:schemeClr>
                </a:solidFill>
                <a:latin typeface="+mj-lt"/>
              </a:rPr>
              <a:t>fermentazione alcolica</a:t>
            </a:r>
            <a:r>
              <a:rPr lang="it-IT" sz="2000" dirty="0">
                <a:solidFill>
                  <a:schemeClr val="accent3">
                    <a:lumMod val="50000"/>
                  </a:schemeClr>
                </a:solidFill>
                <a:latin typeface="+mj-lt"/>
              </a:rPr>
              <a:t> e la </a:t>
            </a:r>
            <a:r>
              <a:rPr lang="it-IT" sz="2000" i="1" dirty="0">
                <a:solidFill>
                  <a:schemeClr val="accent3">
                    <a:lumMod val="50000"/>
                  </a:schemeClr>
                </a:solidFill>
                <a:latin typeface="+mj-lt"/>
              </a:rPr>
              <a:t>macerazione</a:t>
            </a:r>
            <a:r>
              <a:rPr lang="it-IT" sz="2000" dirty="0">
                <a:solidFill>
                  <a:schemeClr val="accent3">
                    <a:lumMod val="50000"/>
                  </a:schemeClr>
                </a:solidFill>
                <a:latin typeface="+mj-lt"/>
              </a:rPr>
              <a:t>.  </a:t>
            </a:r>
          </a:p>
          <a:p>
            <a:pPr>
              <a:defRPr/>
            </a:pPr>
            <a:endParaRPr lang="it-IT" sz="2000" dirty="0">
              <a:latin typeface="+mj-lt"/>
            </a:endParaRP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5" end="5"/>
                                            </p:txEl>
                                          </p:spTgt>
                                        </p:tgtEl>
                                        <p:attrNameLst>
                                          <p:attrName>style.visibility</p:attrName>
                                        </p:attrNameLst>
                                      </p:cBhvr>
                                      <p:to>
                                        <p:strVal val="visible"/>
                                      </p:to>
                                    </p:set>
                                    <p:anim calcmode="lin" valueType="num">
                                      <p:cBhvr additive="base">
                                        <p:cTn id="7"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7" end="7"/>
                                            </p:txEl>
                                          </p:spTgt>
                                        </p:tgtEl>
                                        <p:attrNameLst>
                                          <p:attrName>style.visibility</p:attrName>
                                        </p:attrNameLst>
                                      </p:cBhvr>
                                      <p:to>
                                        <p:strVal val="visible"/>
                                      </p:to>
                                    </p:set>
                                    <p:anim calcmode="lin" valueType="num">
                                      <p:cBhvr additive="base">
                                        <p:cTn id="13" dur="5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l="35443" t="16646" r="7266" b="20979"/>
          <a:stretch>
            <a:fillRect/>
          </a:stretch>
        </p:blipFill>
        <p:spPr bwMode="auto">
          <a:xfrm>
            <a:off x="738706" y="1700808"/>
            <a:ext cx="6985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2" name="Immagin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35360" y="260648"/>
            <a:ext cx="8840788" cy="884237"/>
          </a:xfrm>
          <a:prstGeom prst="rect">
            <a:avLst/>
          </a:prstGeom>
          <a:noFill/>
          <a:ln w="9525">
            <a:noFill/>
            <a:miter lim="800000"/>
            <a:headEnd/>
            <a:tailEnd/>
          </a:ln>
          <a:effectLst/>
        </p:spPr>
        <p:txBody>
          <a:bodyPr>
            <a:spAutoFit/>
          </a:bodyPr>
          <a:lstStyle/>
          <a:p>
            <a:pPr>
              <a:defRPr/>
            </a:pPr>
            <a:r>
              <a:rPr lang="it-IT" b="1" dirty="0">
                <a:solidFill>
                  <a:srgbClr val="7030A0"/>
                </a:solidFill>
                <a:latin typeface="+mj-lt"/>
              </a:rPr>
              <a:t>Fermentazioni</a:t>
            </a:r>
            <a:r>
              <a:rPr lang="it-IT" b="1" dirty="0">
                <a:solidFill>
                  <a:srgbClr val="FF00FF"/>
                </a:solidFill>
                <a:latin typeface="+mj-lt"/>
              </a:rPr>
              <a:t> </a:t>
            </a:r>
          </a:p>
          <a:p>
            <a:pPr>
              <a:defRPr/>
            </a:pPr>
            <a:endParaRPr lang="it-IT" sz="2000" dirty="0">
              <a:solidFill>
                <a:srgbClr val="FF00FF"/>
              </a:solidFill>
              <a:latin typeface="+mj-lt"/>
            </a:endParaRPr>
          </a:p>
        </p:txBody>
      </p:sp>
      <p:sp>
        <p:nvSpPr>
          <p:cNvPr id="68611" name="Text Box 3"/>
          <p:cNvSpPr txBox="1">
            <a:spLocks noChangeArrowheads="1"/>
          </p:cNvSpPr>
          <p:nvPr/>
        </p:nvSpPr>
        <p:spPr bwMode="auto">
          <a:xfrm>
            <a:off x="695400" y="1052736"/>
            <a:ext cx="8299450" cy="5324535"/>
          </a:xfrm>
          <a:prstGeom prst="rect">
            <a:avLst/>
          </a:prstGeom>
          <a:solidFill>
            <a:schemeClr val="bg1"/>
          </a:solidFill>
          <a:ln w="9525">
            <a:noFill/>
            <a:miter lim="800000"/>
            <a:headEnd/>
            <a:tailEnd/>
          </a:ln>
          <a:effectLst/>
        </p:spPr>
        <p:txBody>
          <a:bodyPr>
            <a:spAutoFit/>
          </a:bodyPr>
          <a:lstStyle/>
          <a:p>
            <a:pPr>
              <a:defRPr/>
            </a:pPr>
            <a:r>
              <a:rPr lang="it-IT" sz="2400" dirty="0">
                <a:solidFill>
                  <a:srgbClr val="7030A0"/>
                </a:solidFill>
                <a:latin typeface="+mj-lt"/>
              </a:rPr>
              <a:t>1. Fermentazione alcolica</a:t>
            </a:r>
          </a:p>
          <a:p>
            <a:pPr>
              <a:defRPr/>
            </a:pPr>
            <a:r>
              <a:rPr lang="it-IT" sz="2000" dirty="0">
                <a:latin typeface="+mj-lt"/>
              </a:rPr>
              <a:t>Forma etanolo ed anidride carbonica a partire dal glucosio</a:t>
            </a:r>
          </a:p>
          <a:p>
            <a:pPr>
              <a:defRPr/>
            </a:pPr>
            <a:endParaRPr lang="it-IT" sz="2000" dirty="0">
              <a:latin typeface="+mj-lt"/>
            </a:endParaRPr>
          </a:p>
          <a:p>
            <a:pPr>
              <a:defRPr/>
            </a:pPr>
            <a:r>
              <a:rPr lang="it-IT" sz="2400" dirty="0">
                <a:solidFill>
                  <a:srgbClr val="00CCFF"/>
                </a:solidFill>
                <a:latin typeface="+mj-lt"/>
              </a:rPr>
              <a:t>2. Fermentazione </a:t>
            </a:r>
            <a:r>
              <a:rPr lang="it-IT" sz="2400" dirty="0" err="1">
                <a:solidFill>
                  <a:srgbClr val="00CCFF"/>
                </a:solidFill>
                <a:latin typeface="+mj-lt"/>
              </a:rPr>
              <a:t>glicero-piruvica</a:t>
            </a:r>
            <a:endParaRPr lang="it-IT" sz="2400" dirty="0">
              <a:solidFill>
                <a:srgbClr val="00CCFF"/>
              </a:solidFill>
              <a:latin typeface="+mj-lt"/>
            </a:endParaRPr>
          </a:p>
          <a:p>
            <a:pPr>
              <a:defRPr/>
            </a:pPr>
            <a:r>
              <a:rPr lang="it-IT" sz="2000" dirty="0">
                <a:latin typeface="+mj-lt"/>
              </a:rPr>
              <a:t>Seguita dall'8% delle molecole di glucosio del mosto, porta alla formazione di glicerina a partire dal </a:t>
            </a:r>
            <a:r>
              <a:rPr lang="it-IT" sz="2000" dirty="0" err="1">
                <a:latin typeface="+mj-lt"/>
              </a:rPr>
              <a:t>diossiacetonefosfato</a:t>
            </a:r>
            <a:r>
              <a:rPr lang="it-IT" sz="2000" dirty="0">
                <a:latin typeface="+mj-lt"/>
              </a:rPr>
              <a:t> intermedio della fermentazione alcolica</a:t>
            </a:r>
          </a:p>
          <a:p>
            <a:pPr>
              <a:defRPr/>
            </a:pPr>
            <a:endParaRPr lang="it-IT" sz="2400" dirty="0">
              <a:latin typeface="+mj-lt"/>
            </a:endParaRPr>
          </a:p>
          <a:p>
            <a:pPr>
              <a:defRPr/>
            </a:pPr>
            <a:r>
              <a:rPr lang="it-IT" sz="2400" dirty="0">
                <a:solidFill>
                  <a:schemeClr val="hlink"/>
                </a:solidFill>
                <a:latin typeface="+mj-lt"/>
              </a:rPr>
              <a:t>3. Fermentazione </a:t>
            </a:r>
            <a:r>
              <a:rPr lang="it-IT" sz="2400" dirty="0" err="1">
                <a:solidFill>
                  <a:schemeClr val="hlink"/>
                </a:solidFill>
                <a:latin typeface="+mj-lt"/>
              </a:rPr>
              <a:t>malolattica</a:t>
            </a:r>
            <a:endParaRPr lang="it-IT" sz="2400" dirty="0">
              <a:solidFill>
                <a:schemeClr val="hlink"/>
              </a:solidFill>
              <a:latin typeface="+mj-lt"/>
            </a:endParaRPr>
          </a:p>
          <a:p>
            <a:pPr>
              <a:defRPr/>
            </a:pPr>
            <a:r>
              <a:rPr lang="it-IT" sz="2000" dirty="0">
                <a:latin typeface="+mj-lt"/>
              </a:rPr>
              <a:t>Porta alla formazione di acido lattico a partire dall'acido malico con conseguente aumento del pH del mosto (</a:t>
            </a:r>
            <a:r>
              <a:rPr lang="it-IT" sz="2000" i="1" dirty="0" err="1">
                <a:latin typeface="+mj-lt"/>
              </a:rPr>
              <a:t>Leuconostoc</a:t>
            </a:r>
            <a:r>
              <a:rPr lang="it-IT" sz="2000" i="1" dirty="0">
                <a:latin typeface="+mj-lt"/>
              </a:rPr>
              <a:t> </a:t>
            </a:r>
            <a:r>
              <a:rPr lang="it-IT" sz="2000" i="1" dirty="0" err="1">
                <a:latin typeface="+mj-lt"/>
              </a:rPr>
              <a:t>oenos</a:t>
            </a:r>
            <a:r>
              <a:rPr lang="it-IT" sz="2000" i="1" dirty="0">
                <a:latin typeface="+mj-lt"/>
              </a:rPr>
              <a:t>)</a:t>
            </a:r>
            <a:endParaRPr lang="it-IT" sz="2000" dirty="0">
              <a:latin typeface="+mj-lt"/>
            </a:endParaRPr>
          </a:p>
          <a:p>
            <a:pPr>
              <a:defRPr/>
            </a:pPr>
            <a:r>
              <a:rPr lang="it-IT" sz="2000" dirty="0">
                <a:solidFill>
                  <a:srgbClr val="00FF00"/>
                </a:solidFill>
                <a:latin typeface="+mj-lt"/>
              </a:rPr>
              <a:t> </a:t>
            </a:r>
          </a:p>
          <a:p>
            <a:pPr>
              <a:defRPr/>
            </a:pPr>
            <a:r>
              <a:rPr lang="it-IT" sz="2400" dirty="0">
                <a:solidFill>
                  <a:srgbClr val="00B050"/>
                </a:solidFill>
                <a:latin typeface="+mj-lt"/>
              </a:rPr>
              <a:t>4. Fermentazione </a:t>
            </a:r>
            <a:r>
              <a:rPr lang="it-IT" sz="2400" dirty="0" err="1">
                <a:solidFill>
                  <a:srgbClr val="00B050"/>
                </a:solidFill>
                <a:latin typeface="+mj-lt"/>
              </a:rPr>
              <a:t>maloalcolica</a:t>
            </a:r>
            <a:endParaRPr lang="it-IT" sz="2400" dirty="0">
              <a:solidFill>
                <a:srgbClr val="00B050"/>
              </a:solidFill>
              <a:latin typeface="+mj-lt"/>
            </a:endParaRPr>
          </a:p>
          <a:p>
            <a:pPr>
              <a:defRPr/>
            </a:pPr>
            <a:r>
              <a:rPr lang="it-IT" sz="2000" dirty="0">
                <a:latin typeface="+mj-lt"/>
              </a:rPr>
              <a:t>Porta alla formazione di etanolo a partire dall'acido malico che in una prima fase viene trasformato in ac. </a:t>
            </a:r>
            <a:r>
              <a:rPr lang="it-IT" sz="2000" dirty="0">
                <a:latin typeface="+mj-lt"/>
              </a:rPr>
              <a:t>Piruvico il quale seguirà poi la fermentazione </a:t>
            </a:r>
            <a:r>
              <a:rPr lang="it-IT" sz="2000" dirty="0" smtClean="0">
                <a:latin typeface="+mj-lt"/>
              </a:rPr>
              <a:t>alcolica</a:t>
            </a:r>
            <a:endParaRPr lang="it-IT" sz="2400" dirty="0">
              <a:latin typeface="+mj-lt"/>
            </a:endParaRPr>
          </a:p>
        </p:txBody>
      </p:sp>
      <p:sp>
        <p:nvSpPr>
          <p:cNvPr id="7" name="Rettangolo 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800" decel="100000"/>
                                        <p:tgtEl>
                                          <p:spTgt spid="68611">
                                            <p:txEl>
                                              <p:pRg st="0" end="0"/>
                                            </p:txEl>
                                          </p:spTgt>
                                        </p:tgtEl>
                                      </p:cBhvr>
                                    </p:animEffect>
                                    <p:anim calcmode="lin" valueType="num">
                                      <p:cBhvr>
                                        <p:cTn id="8" dur="800" decel="100000" fill="hold"/>
                                        <p:tgtEl>
                                          <p:spTgt spid="686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86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86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1">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Effect transition="in" filter="fade">
                                      <p:cBhvr>
                                        <p:cTn id="15" dur="800" decel="100000"/>
                                        <p:tgtEl>
                                          <p:spTgt spid="68611">
                                            <p:txEl>
                                              <p:pRg st="3" end="3"/>
                                            </p:txEl>
                                          </p:spTgt>
                                        </p:tgtEl>
                                      </p:cBhvr>
                                    </p:animEffect>
                                    <p:anim calcmode="lin" valueType="num">
                                      <p:cBhvr>
                                        <p:cTn id="16" dur="800" decel="100000" fill="hold"/>
                                        <p:tgtEl>
                                          <p:spTgt spid="68611">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8611">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8611">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8611">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8611">
                                            <p:txEl>
                                              <p:pRg st="3" end="3"/>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8611">
                                            <p:txEl>
                                              <p:pRg st="6" end="6"/>
                                            </p:txEl>
                                          </p:spTgt>
                                        </p:tgtEl>
                                        <p:attrNameLst>
                                          <p:attrName>style.visibility</p:attrName>
                                        </p:attrNameLst>
                                      </p:cBhvr>
                                      <p:to>
                                        <p:strVal val="visible"/>
                                      </p:to>
                                    </p:set>
                                    <p:animEffect transition="in" filter="fade">
                                      <p:cBhvr>
                                        <p:cTn id="23" dur="800" decel="100000"/>
                                        <p:tgtEl>
                                          <p:spTgt spid="68611">
                                            <p:txEl>
                                              <p:pRg st="6" end="6"/>
                                            </p:txEl>
                                          </p:spTgt>
                                        </p:tgtEl>
                                      </p:cBhvr>
                                    </p:animEffect>
                                    <p:anim calcmode="lin" valueType="num">
                                      <p:cBhvr>
                                        <p:cTn id="24" dur="800" decel="100000" fill="hold"/>
                                        <p:tgtEl>
                                          <p:spTgt spid="68611">
                                            <p:txEl>
                                              <p:pRg st="6" end="6"/>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8611">
                                            <p:txEl>
                                              <p:pRg st="6" end="6"/>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8611">
                                            <p:txEl>
                                              <p:pRg st="6" end="6"/>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8611">
                                            <p:txEl>
                                              <p:pRg st="6" end="6"/>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8611">
                                            <p:txEl>
                                              <p:pRg st="6" end="6"/>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8611">
                                            <p:txEl>
                                              <p:pRg st="9" end="9"/>
                                            </p:txEl>
                                          </p:spTgt>
                                        </p:tgtEl>
                                        <p:attrNameLst>
                                          <p:attrName>style.visibility</p:attrName>
                                        </p:attrNameLst>
                                      </p:cBhvr>
                                      <p:to>
                                        <p:strVal val="visible"/>
                                      </p:to>
                                    </p:set>
                                    <p:animEffect transition="in" filter="fade">
                                      <p:cBhvr>
                                        <p:cTn id="31" dur="800" decel="100000"/>
                                        <p:tgtEl>
                                          <p:spTgt spid="68611">
                                            <p:txEl>
                                              <p:pRg st="9" end="9"/>
                                            </p:txEl>
                                          </p:spTgt>
                                        </p:tgtEl>
                                      </p:cBhvr>
                                    </p:animEffect>
                                    <p:anim calcmode="lin" valueType="num">
                                      <p:cBhvr>
                                        <p:cTn id="32" dur="800" decel="100000" fill="hold"/>
                                        <p:tgtEl>
                                          <p:spTgt spid="68611">
                                            <p:txEl>
                                              <p:pRg st="9" end="9"/>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8611">
                                            <p:txEl>
                                              <p:pRg st="9" end="9"/>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8611">
                                            <p:txEl>
                                              <p:pRg st="9" end="9"/>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8611">
                                            <p:txEl>
                                              <p:pRg st="9" end="9"/>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8611">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8611">
                                            <p:txEl>
                                              <p:pRg st="1" end="1"/>
                                            </p:txEl>
                                          </p:spTgt>
                                        </p:tgtEl>
                                        <p:attrNameLst>
                                          <p:attrName>style.visibility</p:attrName>
                                        </p:attrNameLst>
                                      </p:cBhvr>
                                      <p:to>
                                        <p:strVal val="visible"/>
                                      </p:to>
                                    </p:set>
                                    <p:anim calcmode="lin" valueType="num">
                                      <p:cBhvr additive="base">
                                        <p:cTn id="41"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8611">
                                            <p:txEl>
                                              <p:pRg st="4" end="4"/>
                                            </p:txEl>
                                          </p:spTgt>
                                        </p:tgtEl>
                                        <p:attrNameLst>
                                          <p:attrName>style.visibility</p:attrName>
                                        </p:attrNameLst>
                                      </p:cBhvr>
                                      <p:to>
                                        <p:strVal val="visible"/>
                                      </p:to>
                                    </p:set>
                                    <p:anim calcmode="lin" valueType="num">
                                      <p:cBhvr additive="base">
                                        <p:cTn id="47"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68611">
                                            <p:txEl>
                                              <p:pRg st="7" end="7"/>
                                            </p:txEl>
                                          </p:spTgt>
                                        </p:tgtEl>
                                        <p:attrNameLst>
                                          <p:attrName>style.visibility</p:attrName>
                                        </p:attrNameLst>
                                      </p:cBhvr>
                                      <p:to>
                                        <p:strVal val="visible"/>
                                      </p:to>
                                    </p:set>
                                    <p:anim calcmode="lin" valueType="num">
                                      <p:cBhvr additive="base">
                                        <p:cTn id="53"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86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68611">
                                            <p:txEl>
                                              <p:pRg st="10" end="10"/>
                                            </p:txEl>
                                          </p:spTgt>
                                        </p:tgtEl>
                                        <p:attrNameLst>
                                          <p:attrName>style.visibility</p:attrName>
                                        </p:attrNameLst>
                                      </p:cBhvr>
                                      <p:to>
                                        <p:strVal val="visible"/>
                                      </p:to>
                                    </p:set>
                                    <p:anim calcmode="lin" valueType="num">
                                      <p:cBhvr additive="base">
                                        <p:cTn id="59" dur="500" fill="hold"/>
                                        <p:tgtEl>
                                          <p:spTgt spid="68611">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86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479376" y="1628800"/>
            <a:ext cx="8496300" cy="4968875"/>
          </a:xfrm>
          <a:prstGeom prst="rect">
            <a:avLst/>
          </a:prstGeom>
          <a:solidFill>
            <a:schemeClr val="bg1"/>
          </a:solidFill>
          <a:ln w="9525">
            <a:noFill/>
            <a:miter lim="800000"/>
            <a:headEnd/>
            <a:tailEnd/>
          </a:ln>
        </p:spPr>
        <p:txBody>
          <a:bodyPr>
            <a:spAutoFit/>
          </a:bodyPr>
          <a:lstStyle/>
          <a:p>
            <a:pPr>
              <a:defRPr/>
            </a:pPr>
            <a:r>
              <a:rPr lang="it-IT" sz="2000" dirty="0">
                <a:latin typeface="+mj-lt"/>
              </a:rPr>
              <a:t>La </a:t>
            </a:r>
            <a:r>
              <a:rPr lang="it-IT" sz="2000" b="1" dirty="0">
                <a:solidFill>
                  <a:schemeClr val="accent3">
                    <a:lumMod val="50000"/>
                  </a:schemeClr>
                </a:solidFill>
                <a:latin typeface="+mj-lt"/>
              </a:rPr>
              <a:t>macerazione</a:t>
            </a:r>
            <a:r>
              <a:rPr lang="it-IT" sz="2000" dirty="0">
                <a:solidFill>
                  <a:schemeClr val="accent3">
                    <a:lumMod val="50000"/>
                  </a:schemeClr>
                </a:solidFill>
                <a:latin typeface="+mj-lt"/>
              </a:rPr>
              <a:t> </a:t>
            </a:r>
            <a:r>
              <a:rPr lang="it-IT" sz="2000" dirty="0">
                <a:latin typeface="+mj-lt"/>
              </a:rPr>
              <a:t>è il processo di scambio di sostanze, contenute nella vinaccia, tra cappello e vino fiore. Le sostanze in questione sono soprattutto </a:t>
            </a:r>
            <a:r>
              <a:rPr lang="it-IT" sz="2000" i="1" dirty="0" err="1">
                <a:latin typeface="+mj-lt"/>
              </a:rPr>
              <a:t>antociani</a:t>
            </a:r>
            <a:r>
              <a:rPr lang="it-IT" sz="2000" i="1" dirty="0">
                <a:latin typeface="+mj-lt"/>
              </a:rPr>
              <a:t> e tannini</a:t>
            </a:r>
            <a:r>
              <a:rPr lang="it-IT" sz="2000" dirty="0">
                <a:latin typeface="+mj-lt"/>
              </a:rPr>
              <a:t>. </a:t>
            </a:r>
          </a:p>
          <a:p>
            <a:pPr>
              <a:defRPr/>
            </a:pPr>
            <a:r>
              <a:rPr lang="it-IT" sz="2000" dirty="0">
                <a:latin typeface="+mj-lt"/>
              </a:rPr>
              <a:t>Lo scambio di sostanze deve essere favorito operando meccanicamente sul cappello: le operazioni di rottura del cappello e lisciviazione dello stesso sono note come </a:t>
            </a:r>
            <a:r>
              <a:rPr lang="it-IT" sz="2000" b="1" i="1" dirty="0">
                <a:solidFill>
                  <a:schemeClr val="accent3">
                    <a:lumMod val="50000"/>
                  </a:schemeClr>
                </a:solidFill>
                <a:latin typeface="+mj-lt"/>
              </a:rPr>
              <a:t>follatura</a:t>
            </a:r>
            <a:r>
              <a:rPr lang="it-IT" sz="2000" b="1" dirty="0">
                <a:solidFill>
                  <a:schemeClr val="accent3">
                    <a:lumMod val="50000"/>
                  </a:schemeClr>
                </a:solidFill>
                <a:latin typeface="+mj-lt"/>
              </a:rPr>
              <a:t> e </a:t>
            </a:r>
            <a:r>
              <a:rPr lang="it-IT" sz="2000" b="1" i="1" dirty="0" err="1">
                <a:solidFill>
                  <a:schemeClr val="accent3">
                    <a:lumMod val="50000"/>
                  </a:schemeClr>
                </a:solidFill>
                <a:latin typeface="+mj-lt"/>
              </a:rPr>
              <a:t>rimontaggio</a:t>
            </a:r>
            <a:r>
              <a:rPr lang="it-IT" sz="2000" dirty="0">
                <a:latin typeface="+mj-lt"/>
              </a:rPr>
              <a:t>, rispettivamente. </a:t>
            </a:r>
          </a:p>
          <a:p>
            <a:pPr>
              <a:defRPr/>
            </a:pPr>
            <a:endParaRPr lang="it-IT" sz="2000" dirty="0">
              <a:latin typeface="+mj-lt"/>
            </a:endParaRPr>
          </a:p>
          <a:p>
            <a:pPr>
              <a:defRPr/>
            </a:pPr>
            <a:r>
              <a:rPr lang="it-IT" sz="2000" dirty="0">
                <a:latin typeface="+mj-lt"/>
              </a:rPr>
              <a:t>Un fenomeno importante che interessa gli </a:t>
            </a:r>
            <a:r>
              <a:rPr lang="it-IT" sz="2000" dirty="0" err="1">
                <a:latin typeface="+mj-lt"/>
              </a:rPr>
              <a:t>antociani</a:t>
            </a:r>
            <a:r>
              <a:rPr lang="it-IT" sz="2000" dirty="0">
                <a:latin typeface="+mj-lt"/>
              </a:rPr>
              <a:t> è la </a:t>
            </a:r>
            <a:r>
              <a:rPr lang="it-IT" sz="2000" b="1" dirty="0" err="1">
                <a:solidFill>
                  <a:schemeClr val="accent3">
                    <a:lumMod val="50000"/>
                  </a:schemeClr>
                </a:solidFill>
                <a:latin typeface="+mj-lt"/>
              </a:rPr>
              <a:t>rifissazione</a:t>
            </a:r>
            <a:r>
              <a:rPr lang="it-IT" sz="2000" dirty="0">
                <a:latin typeface="+mj-lt"/>
              </a:rPr>
              <a:t>. </a:t>
            </a:r>
          </a:p>
          <a:p>
            <a:pPr>
              <a:defRPr/>
            </a:pPr>
            <a:endParaRPr lang="it-IT" sz="2000" dirty="0">
              <a:latin typeface="+mj-lt"/>
            </a:endParaRPr>
          </a:p>
          <a:p>
            <a:pPr>
              <a:defRPr/>
            </a:pPr>
            <a:r>
              <a:rPr lang="it-IT" sz="2000" dirty="0">
                <a:latin typeface="+mj-lt"/>
              </a:rPr>
              <a:t>Gli </a:t>
            </a:r>
            <a:r>
              <a:rPr lang="it-IT" sz="2000" dirty="0" err="1">
                <a:latin typeface="+mj-lt"/>
              </a:rPr>
              <a:t>antociani</a:t>
            </a:r>
            <a:r>
              <a:rPr lang="it-IT" sz="2000" dirty="0">
                <a:latin typeface="+mj-lt"/>
              </a:rPr>
              <a:t> tendono a fissarsi sui vinaccioli costituenti parte del cappello, provocando così una decolorazione del vino. Il processo di </a:t>
            </a:r>
            <a:r>
              <a:rPr lang="it-IT" sz="2000" dirty="0" err="1">
                <a:latin typeface="+mj-lt"/>
              </a:rPr>
              <a:t>rifissazione</a:t>
            </a:r>
            <a:r>
              <a:rPr lang="it-IT" sz="2000" dirty="0">
                <a:latin typeface="+mj-lt"/>
              </a:rPr>
              <a:t> spiega perché la colorazione del vino aumenta nei primi giorni della fermentazione, dopodiché comincia a diminuire. Secondo alcuni autori, la macerazione avviene tanto più velocemente quanto maggiore è il numero di cellule morte presenti nel cappello le cellule morte infatti non trattengono le sostanze che le costituiscono. </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8">
                                            <p:txEl>
                                              <p:pRg st="3" end="3"/>
                                            </p:txEl>
                                          </p:spTgt>
                                        </p:tgtEl>
                                        <p:attrNameLst>
                                          <p:attrName>style.visibility</p:attrName>
                                        </p:attrNameLst>
                                      </p:cBhvr>
                                      <p:to>
                                        <p:strVal val="visible"/>
                                      </p:to>
                                    </p:set>
                                    <p:anim calcmode="lin" valueType="num">
                                      <p:cBhvr additive="base">
                                        <p:cTn id="7" dur="500" fill="hold"/>
                                        <p:tgtEl>
                                          <p:spTgt spid="8294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8">
                                            <p:txEl>
                                              <p:pRg st="5" end="5"/>
                                            </p:txEl>
                                          </p:spTgt>
                                        </p:tgtEl>
                                        <p:attrNameLst>
                                          <p:attrName>style.visibility</p:attrName>
                                        </p:attrNameLst>
                                      </p:cBhvr>
                                      <p:to>
                                        <p:strVal val="visible"/>
                                      </p:to>
                                    </p:set>
                                    <p:anim calcmode="lin" valueType="num">
                                      <p:cBhvr additive="base">
                                        <p:cTn id="13" dur="500" fill="hold"/>
                                        <p:tgtEl>
                                          <p:spTgt spid="8294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407368" y="1923458"/>
            <a:ext cx="10136538" cy="2585323"/>
          </a:xfrm>
          <a:prstGeom prst="rect">
            <a:avLst/>
          </a:prstGeom>
          <a:solidFill>
            <a:schemeClr val="bg1"/>
          </a:solidFill>
          <a:ln w="28575">
            <a:solidFill>
              <a:srgbClr val="8F0B4D"/>
            </a:solidFill>
            <a:miter lim="800000"/>
            <a:headEnd/>
            <a:tailEnd/>
          </a:ln>
        </p:spPr>
        <p:txBody>
          <a:bodyPr wrap="square">
            <a:spAutoFit/>
          </a:bodyPr>
          <a:lstStyle/>
          <a:p>
            <a:pPr>
              <a:defRPr/>
            </a:pPr>
            <a:r>
              <a:rPr lang="it-IT" sz="1800" b="1" dirty="0" err="1">
                <a:solidFill>
                  <a:schemeClr val="accent3">
                    <a:lumMod val="50000"/>
                  </a:schemeClr>
                </a:solidFill>
                <a:latin typeface="+mj-lt"/>
              </a:rPr>
              <a:t>Rimontaggio</a:t>
            </a:r>
            <a:r>
              <a:rPr lang="it-IT" sz="1800" dirty="0">
                <a:latin typeface="+mj-lt"/>
              </a:rPr>
              <a:t> </a:t>
            </a:r>
          </a:p>
          <a:p>
            <a:pPr>
              <a:defRPr/>
            </a:pPr>
            <a:r>
              <a:rPr lang="it-IT" sz="1800" dirty="0" smtClean="0">
                <a:latin typeface="+mj-lt"/>
              </a:rPr>
              <a:t>Il </a:t>
            </a:r>
            <a:r>
              <a:rPr lang="it-IT" sz="1800" dirty="0">
                <a:latin typeface="+mj-lt"/>
              </a:rPr>
              <a:t>rimontaggio consta nella spillatura del vino fiore dal fondo del tino e nella </a:t>
            </a:r>
            <a:r>
              <a:rPr lang="it-IT" sz="1800" dirty="0" err="1">
                <a:latin typeface="+mj-lt"/>
              </a:rPr>
              <a:t>reimmissione</a:t>
            </a:r>
            <a:r>
              <a:rPr lang="it-IT" sz="1800" dirty="0">
                <a:latin typeface="+mj-lt"/>
              </a:rPr>
              <a:t> di esso nella parte superiore del tino. Il processo ha molteplici effetti positivi: </a:t>
            </a:r>
          </a:p>
          <a:p>
            <a:pPr lvl="1">
              <a:buFont typeface="Wingdings" pitchFamily="2" charset="2"/>
              <a:buChar char="ü"/>
              <a:defRPr/>
            </a:pPr>
            <a:r>
              <a:rPr lang="it-IT" sz="1800" dirty="0" smtClean="0">
                <a:latin typeface="+mj-lt"/>
              </a:rPr>
              <a:t>Favorisce </a:t>
            </a:r>
            <a:r>
              <a:rPr lang="it-IT" sz="1800" dirty="0">
                <a:latin typeface="+mj-lt"/>
              </a:rPr>
              <a:t>la dissoluzione nel vino fiore delle sostanze contenute nella vinaccia (lieviti, antociani e tannini). </a:t>
            </a:r>
          </a:p>
          <a:p>
            <a:pPr lvl="1">
              <a:buFont typeface="Wingdings" pitchFamily="2" charset="2"/>
              <a:buChar char="ü"/>
              <a:defRPr/>
            </a:pPr>
            <a:r>
              <a:rPr lang="it-IT" sz="1800" dirty="0">
                <a:latin typeface="+mj-lt"/>
              </a:rPr>
              <a:t>Favorisce l'areazione del mosto: infatti il vino fiore spillato viene areato e poi pompato in cima al tino per la </a:t>
            </a:r>
            <a:r>
              <a:rPr lang="it-IT" sz="1800" dirty="0" err="1">
                <a:latin typeface="+mj-lt"/>
              </a:rPr>
              <a:t>reimmissione</a:t>
            </a:r>
            <a:r>
              <a:rPr lang="it-IT" sz="1800" dirty="0">
                <a:latin typeface="+mj-lt"/>
              </a:rPr>
              <a:t>. L'aggiunta di ossigeno favorisce la proliferazione di lieviti nel cappello. </a:t>
            </a:r>
          </a:p>
          <a:p>
            <a:pPr lvl="1">
              <a:buFont typeface="Wingdings" pitchFamily="2" charset="2"/>
              <a:buChar char="ü"/>
              <a:defRPr/>
            </a:pPr>
            <a:r>
              <a:rPr lang="it-IT" sz="1800" dirty="0" smtClean="0">
                <a:latin typeface="+mj-lt"/>
              </a:rPr>
              <a:t>Favorisce </a:t>
            </a:r>
            <a:r>
              <a:rPr lang="it-IT" sz="1800" dirty="0">
                <a:latin typeface="+mj-lt"/>
              </a:rPr>
              <a:t>il raffreddamento del mosto nel tino di fermentazione, anche se questo effetto è da considerarsi marginale e secondario rispetto ai due precedenti. </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
        <p:nvSpPr>
          <p:cNvPr id="11" name="Text Box 3"/>
          <p:cNvSpPr txBox="1">
            <a:spLocks noChangeArrowheads="1"/>
          </p:cNvSpPr>
          <p:nvPr/>
        </p:nvSpPr>
        <p:spPr bwMode="auto">
          <a:xfrm>
            <a:off x="390778" y="4792172"/>
            <a:ext cx="10153128" cy="1754326"/>
          </a:xfrm>
          <a:prstGeom prst="rect">
            <a:avLst/>
          </a:prstGeom>
          <a:solidFill>
            <a:schemeClr val="bg1"/>
          </a:solidFill>
          <a:ln w="28575">
            <a:solidFill>
              <a:srgbClr val="8F0B4D"/>
            </a:solidFill>
            <a:miter lim="800000"/>
            <a:headEnd/>
            <a:tailEnd/>
          </a:ln>
        </p:spPr>
        <p:txBody>
          <a:bodyPr wrap="square">
            <a:spAutoFit/>
          </a:bodyPr>
          <a:lstStyle/>
          <a:p>
            <a:pPr>
              <a:defRPr/>
            </a:pPr>
            <a:r>
              <a:rPr lang="it-IT" sz="1800" b="1" dirty="0">
                <a:solidFill>
                  <a:schemeClr val="accent3">
                    <a:lumMod val="50000"/>
                  </a:schemeClr>
                </a:solidFill>
                <a:latin typeface="+mj-lt"/>
              </a:rPr>
              <a:t>Follatura</a:t>
            </a:r>
            <a:r>
              <a:rPr lang="it-IT" sz="1800" dirty="0">
                <a:solidFill>
                  <a:schemeClr val="accent3">
                    <a:lumMod val="50000"/>
                  </a:schemeClr>
                </a:solidFill>
                <a:latin typeface="+mj-lt"/>
              </a:rPr>
              <a:t> </a:t>
            </a:r>
          </a:p>
          <a:p>
            <a:pPr>
              <a:defRPr/>
            </a:pPr>
            <a:r>
              <a:rPr lang="it-IT" sz="1800" dirty="0" smtClean="0">
                <a:latin typeface="+mj-lt"/>
              </a:rPr>
              <a:t>La </a:t>
            </a:r>
            <a:r>
              <a:rPr lang="it-IT" sz="1800" dirty="0">
                <a:latin typeface="+mj-lt"/>
              </a:rPr>
              <a:t>follatura è il processo di rottura meccanica del cappello in un tino di fermentazione. </a:t>
            </a:r>
            <a:endParaRPr lang="it-IT" sz="1800" dirty="0" smtClean="0">
              <a:latin typeface="+mj-lt"/>
            </a:endParaRPr>
          </a:p>
          <a:p>
            <a:pPr>
              <a:defRPr/>
            </a:pPr>
            <a:r>
              <a:rPr lang="it-IT" sz="1800" dirty="0" smtClean="0">
                <a:latin typeface="+mj-lt"/>
              </a:rPr>
              <a:t>Il </a:t>
            </a:r>
            <a:r>
              <a:rPr lang="it-IT" sz="1800" dirty="0">
                <a:latin typeface="+mj-lt"/>
              </a:rPr>
              <a:t>processo favorisce: </a:t>
            </a:r>
          </a:p>
          <a:p>
            <a:pPr lvl="1">
              <a:buFont typeface="Wingdings" pitchFamily="2" charset="2"/>
              <a:buChar char="ü"/>
              <a:defRPr/>
            </a:pPr>
            <a:r>
              <a:rPr lang="it-IT" sz="1800" dirty="0" smtClean="0">
                <a:latin typeface="+mj-lt"/>
              </a:rPr>
              <a:t>La </a:t>
            </a:r>
            <a:r>
              <a:rPr lang="it-IT" sz="1800" dirty="0">
                <a:latin typeface="+mj-lt"/>
              </a:rPr>
              <a:t>dissoluzione nel vino fiore delle sostanze contenute nel cappello. </a:t>
            </a:r>
          </a:p>
          <a:p>
            <a:pPr lvl="1">
              <a:buFont typeface="Wingdings" pitchFamily="2" charset="2"/>
              <a:buChar char="ü"/>
              <a:defRPr/>
            </a:pPr>
            <a:r>
              <a:rPr lang="it-IT" sz="1800" dirty="0" smtClean="0">
                <a:latin typeface="+mj-lt"/>
              </a:rPr>
              <a:t>Lo </a:t>
            </a:r>
            <a:r>
              <a:rPr lang="it-IT" sz="1800" dirty="0">
                <a:latin typeface="+mj-lt"/>
              </a:rPr>
              <a:t>scambio termico del sistema con l'ambiente esterno al tino. </a:t>
            </a:r>
          </a:p>
          <a:p>
            <a:pPr lvl="1">
              <a:buFont typeface="Wingdings" pitchFamily="2" charset="2"/>
              <a:buChar char="ü"/>
              <a:defRPr/>
            </a:pPr>
            <a:r>
              <a:rPr lang="it-IT" sz="1800" dirty="0" smtClean="0">
                <a:latin typeface="+mj-lt"/>
              </a:rPr>
              <a:t>Una </a:t>
            </a:r>
            <a:r>
              <a:rPr lang="it-IT" sz="1800" dirty="0">
                <a:latin typeface="+mj-lt"/>
              </a:rPr>
              <a:t>distribuzione più omogenea della temperatura nel mosto in fermentazione.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 calcmode="lin" valueType="num">
                                      <p:cBhvr additive="base">
                                        <p:cTn id="7"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3" end="3"/>
                                            </p:txEl>
                                          </p:spTgt>
                                        </p:tgtEl>
                                        <p:attrNameLst>
                                          <p:attrName>style.visibility</p:attrName>
                                        </p:attrNameLst>
                                      </p:cBhvr>
                                      <p:to>
                                        <p:strVal val="visible"/>
                                      </p:to>
                                    </p:set>
                                    <p:anim calcmode="lin" valueType="num">
                                      <p:cBhvr additive="base">
                                        <p:cTn id="13"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 calcmode="lin" valueType="num">
                                      <p:cBhvr additive="base">
                                        <p:cTn id="19"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 calcmode="lin" valueType="num">
                                      <p:cBhvr additive="base">
                                        <p:cTn id="2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 calcmode="lin" valueType="num">
                                      <p:cBhvr additive="base">
                                        <p:cTn id="3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407368" y="1554465"/>
            <a:ext cx="7992888" cy="5078313"/>
          </a:xfrm>
          <a:prstGeom prst="rect">
            <a:avLst/>
          </a:prstGeom>
          <a:solidFill>
            <a:schemeClr val="bg1"/>
          </a:solidFill>
          <a:ln w="9525">
            <a:noFill/>
            <a:miter lim="800000"/>
            <a:headEnd/>
            <a:tailEnd/>
          </a:ln>
        </p:spPr>
        <p:txBody>
          <a:bodyPr wrap="square">
            <a:spAutoFit/>
          </a:bodyPr>
          <a:lstStyle/>
          <a:p>
            <a:pPr>
              <a:defRPr/>
            </a:pPr>
            <a:r>
              <a:rPr lang="it-IT" sz="1800" b="1" dirty="0">
                <a:solidFill>
                  <a:srgbClr val="7030A0"/>
                </a:solidFill>
                <a:latin typeface="+mj-lt"/>
              </a:rPr>
              <a:t>Separazione del vino dalle parti solide: Svinatura</a:t>
            </a:r>
          </a:p>
          <a:p>
            <a:pPr>
              <a:defRPr/>
            </a:pPr>
            <a:endParaRPr lang="it-IT" sz="1800" b="1" dirty="0">
              <a:solidFill>
                <a:srgbClr val="00CCFF"/>
              </a:solidFill>
              <a:latin typeface="+mj-lt"/>
            </a:endParaRPr>
          </a:p>
          <a:p>
            <a:pPr>
              <a:defRPr/>
            </a:pPr>
            <a:r>
              <a:rPr lang="it-IT" sz="1800" dirty="0">
                <a:latin typeface="+mj-lt"/>
              </a:rPr>
              <a:t>Quando la fermentazione alcolica è terminata ed il tenore di zucchero disciolto in soluzione è circa di 2g/hl si passa alla svinatura. </a:t>
            </a:r>
          </a:p>
          <a:p>
            <a:pPr>
              <a:defRPr/>
            </a:pPr>
            <a:endParaRPr lang="it-IT" sz="1800" dirty="0">
              <a:latin typeface="+mj-lt"/>
            </a:endParaRPr>
          </a:p>
          <a:p>
            <a:pPr>
              <a:defRPr/>
            </a:pPr>
            <a:r>
              <a:rPr lang="it-IT" sz="1800" dirty="0">
                <a:latin typeface="+mj-lt"/>
              </a:rPr>
              <a:t>La svinatura è </a:t>
            </a:r>
            <a:r>
              <a:rPr lang="it-IT" sz="1800" b="1" dirty="0">
                <a:solidFill>
                  <a:srgbClr val="7030A0"/>
                </a:solidFill>
                <a:latin typeface="+mj-lt"/>
              </a:rPr>
              <a:t>l'estrazione del vino fiore dal tino di fermentazione e la separazione di questo dalle vinacce</a:t>
            </a:r>
            <a:r>
              <a:rPr lang="it-IT" sz="1800" dirty="0">
                <a:solidFill>
                  <a:srgbClr val="7030A0"/>
                </a:solidFill>
                <a:latin typeface="+mj-lt"/>
              </a:rPr>
              <a:t>. </a:t>
            </a:r>
            <a:r>
              <a:rPr lang="it-IT" sz="1800" dirty="0">
                <a:latin typeface="+mj-lt"/>
              </a:rPr>
              <a:t>Il vino ottenuto è conservato in un altro tino. Nel caso in cui si sia avuto un blocco della fermentazione il vino sarà ricco di zuccheri non trasformati in alcool e verrà trattato con SO</a:t>
            </a:r>
            <a:r>
              <a:rPr lang="it-IT" sz="1800" baseline="-25000" dirty="0">
                <a:latin typeface="+mj-lt"/>
              </a:rPr>
              <a:t>2</a:t>
            </a:r>
            <a:r>
              <a:rPr lang="it-IT" sz="1800" dirty="0">
                <a:latin typeface="+mj-lt"/>
              </a:rPr>
              <a:t>. La </a:t>
            </a:r>
            <a:r>
              <a:rPr lang="it-IT" sz="1800" b="1" dirty="0">
                <a:latin typeface="+mj-lt"/>
              </a:rPr>
              <a:t>solfitazione</a:t>
            </a:r>
            <a:r>
              <a:rPr lang="it-IT" sz="1800" dirty="0">
                <a:latin typeface="+mj-lt"/>
              </a:rPr>
              <a:t> si può applicare in ogni caso al fine di ottenere un vino non destinato all’invecchiamento e biologicamente stabile. </a:t>
            </a:r>
          </a:p>
          <a:p>
            <a:pPr>
              <a:defRPr/>
            </a:pPr>
            <a:endParaRPr lang="it-IT" sz="1800" dirty="0">
              <a:latin typeface="+mj-lt"/>
            </a:endParaRPr>
          </a:p>
          <a:p>
            <a:pPr>
              <a:defRPr/>
            </a:pPr>
            <a:r>
              <a:rPr lang="it-IT" sz="1800" dirty="0">
                <a:latin typeface="+mj-lt"/>
              </a:rPr>
              <a:t>La vinaccia viene poi sottoposta a </a:t>
            </a:r>
            <a:r>
              <a:rPr lang="it-IT" sz="1800" b="1" dirty="0">
                <a:solidFill>
                  <a:srgbClr val="7030A0"/>
                </a:solidFill>
                <a:latin typeface="+mj-lt"/>
              </a:rPr>
              <a:t>torchiatura</a:t>
            </a:r>
            <a:r>
              <a:rPr lang="it-IT" sz="1800" dirty="0">
                <a:latin typeface="+mj-lt"/>
              </a:rPr>
              <a:t>: il vino estratto dalla prima torchiatura è qualitativamente meno pregiato del vino fiore e viene detto vino di prima torchiatura. Esso potrà essere vinificato a parte od aggiunto al vino fiore. Le successive fasi di torchiatura, invece, forniscono un vino che è via via peggiore di quelli precedentemente estratti, e che va vinificato a parte per la produzione di aceto (tipicamente). </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4" end="4"/>
                                            </p:txEl>
                                          </p:spTgt>
                                        </p:tgtEl>
                                        <p:attrNameLst>
                                          <p:attrName>style.visibility</p:attrName>
                                        </p:attrNameLst>
                                      </p:cBhvr>
                                      <p:to>
                                        <p:strVal val="visible"/>
                                      </p:to>
                                    </p:set>
                                    <p:anim calcmode="lin" valueType="num">
                                      <p:cBhvr additive="base">
                                        <p:cTn id="7"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6" end="6"/>
                                            </p:txEl>
                                          </p:spTgt>
                                        </p:tgtEl>
                                        <p:attrNameLst>
                                          <p:attrName>style.visibility</p:attrName>
                                        </p:attrNameLst>
                                      </p:cBhvr>
                                      <p:to>
                                        <p:strVal val="visible"/>
                                      </p:to>
                                    </p:set>
                                    <p:anim calcmode="lin" valueType="num">
                                      <p:cBhvr additive="base">
                                        <p:cTn id="13"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5360" y="1628800"/>
            <a:ext cx="4824536" cy="4975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13"/>
          <p:cNvPicPr>
            <a:picLocks noChangeAspect="1" noChangeArrowheads="1"/>
          </p:cNvPicPr>
          <p:nvPr/>
        </p:nvPicPr>
        <p:blipFill>
          <a:blip r:embed="rId2"/>
          <a:srcRect/>
          <a:stretch>
            <a:fillRect/>
          </a:stretch>
        </p:blipFill>
        <p:spPr bwMode="auto">
          <a:xfrm>
            <a:off x="5394512" y="1053718"/>
            <a:ext cx="3981450" cy="5581650"/>
          </a:xfrm>
          <a:prstGeom prst="rect">
            <a:avLst/>
          </a:prstGeom>
          <a:ln>
            <a:noFill/>
          </a:ln>
          <a:effectLst>
            <a:outerShdw blurRad="292100" dist="139700" dir="2700000" algn="tl" rotWithShape="0">
              <a:srgbClr val="333333">
                <a:alpha val="65000"/>
              </a:srgbClr>
            </a:outerShdw>
          </a:effectLst>
        </p:spPr>
      </p:pic>
      <p:grpSp>
        <p:nvGrpSpPr>
          <p:cNvPr id="37891" name="Group 11"/>
          <p:cNvGrpSpPr>
            <a:grpSpLocks/>
          </p:cNvGrpSpPr>
          <p:nvPr/>
        </p:nvGrpSpPr>
        <p:grpSpPr bwMode="auto">
          <a:xfrm>
            <a:off x="457857" y="1778729"/>
            <a:ext cx="4449763" cy="4522788"/>
            <a:chOff x="612" y="1344"/>
            <a:chExt cx="4506" cy="3492"/>
          </a:xfrm>
        </p:grpSpPr>
        <p:sp>
          <p:nvSpPr>
            <p:cNvPr id="37896" name="Line 4"/>
            <p:cNvSpPr>
              <a:spLocks noChangeShapeType="1"/>
            </p:cNvSpPr>
            <p:nvPr/>
          </p:nvSpPr>
          <p:spPr bwMode="auto">
            <a:xfrm flipV="1">
              <a:off x="930" y="1344"/>
              <a:ext cx="0" cy="22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Line 5"/>
            <p:cNvSpPr>
              <a:spLocks noChangeShapeType="1"/>
            </p:cNvSpPr>
            <p:nvPr/>
          </p:nvSpPr>
          <p:spPr bwMode="auto">
            <a:xfrm>
              <a:off x="657" y="3475"/>
              <a:ext cx="40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Freeform 6"/>
            <p:cNvSpPr>
              <a:spLocks/>
            </p:cNvSpPr>
            <p:nvPr/>
          </p:nvSpPr>
          <p:spPr bwMode="auto">
            <a:xfrm>
              <a:off x="930" y="1502"/>
              <a:ext cx="3238" cy="1973"/>
            </a:xfrm>
            <a:custGeom>
              <a:avLst/>
              <a:gdLst>
                <a:gd name="T0" fmla="*/ 0 w 3238"/>
                <a:gd name="T1" fmla="*/ 1973 h 1973"/>
                <a:gd name="T2" fmla="*/ 453 w 3238"/>
                <a:gd name="T3" fmla="*/ 885 h 1973"/>
                <a:gd name="T4" fmla="*/ 816 w 3238"/>
                <a:gd name="T5" fmla="*/ 23 h 1973"/>
                <a:gd name="T6" fmla="*/ 1723 w 3238"/>
                <a:gd name="T7" fmla="*/ 749 h 1973"/>
                <a:gd name="T8" fmla="*/ 3238 w 3238"/>
                <a:gd name="T9" fmla="*/ 1306 h 1973"/>
                <a:gd name="T10" fmla="*/ 0 60000 65536"/>
                <a:gd name="T11" fmla="*/ 0 60000 65536"/>
                <a:gd name="T12" fmla="*/ 0 60000 65536"/>
                <a:gd name="T13" fmla="*/ 0 60000 65536"/>
                <a:gd name="T14" fmla="*/ 0 60000 65536"/>
                <a:gd name="T15" fmla="*/ 0 w 3238"/>
                <a:gd name="T16" fmla="*/ 0 h 1973"/>
                <a:gd name="T17" fmla="*/ 3238 w 3238"/>
                <a:gd name="T18" fmla="*/ 1973 h 1973"/>
              </a:gdLst>
              <a:ahLst/>
              <a:cxnLst>
                <a:cxn ang="T10">
                  <a:pos x="T0" y="T1"/>
                </a:cxn>
                <a:cxn ang="T11">
                  <a:pos x="T2" y="T3"/>
                </a:cxn>
                <a:cxn ang="T12">
                  <a:pos x="T4" y="T5"/>
                </a:cxn>
                <a:cxn ang="T13">
                  <a:pos x="T6" y="T7"/>
                </a:cxn>
                <a:cxn ang="T14">
                  <a:pos x="T8" y="T9"/>
                </a:cxn>
              </a:cxnLst>
              <a:rect l="T15" t="T16" r="T17" b="T18"/>
              <a:pathLst>
                <a:path w="3238" h="1973">
                  <a:moveTo>
                    <a:pt x="0" y="1973"/>
                  </a:moveTo>
                  <a:cubicBezTo>
                    <a:pt x="158" y="1591"/>
                    <a:pt x="317" y="1210"/>
                    <a:pt x="453" y="885"/>
                  </a:cubicBezTo>
                  <a:cubicBezTo>
                    <a:pt x="589" y="560"/>
                    <a:pt x="604" y="46"/>
                    <a:pt x="816" y="23"/>
                  </a:cubicBezTo>
                  <a:cubicBezTo>
                    <a:pt x="1028" y="0"/>
                    <a:pt x="1319" y="535"/>
                    <a:pt x="1723" y="749"/>
                  </a:cubicBezTo>
                  <a:cubicBezTo>
                    <a:pt x="2127" y="963"/>
                    <a:pt x="2922" y="1190"/>
                    <a:pt x="3238" y="1306"/>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Freeform 7"/>
            <p:cNvSpPr>
              <a:spLocks/>
            </p:cNvSpPr>
            <p:nvPr/>
          </p:nvSpPr>
          <p:spPr bwMode="auto">
            <a:xfrm>
              <a:off x="930" y="1525"/>
              <a:ext cx="3230" cy="1973"/>
            </a:xfrm>
            <a:custGeom>
              <a:avLst/>
              <a:gdLst>
                <a:gd name="T0" fmla="*/ 0 w 3230"/>
                <a:gd name="T1" fmla="*/ 1973 h 1973"/>
                <a:gd name="T2" fmla="*/ 314 w 3230"/>
                <a:gd name="T3" fmla="*/ 885 h 1973"/>
                <a:gd name="T4" fmla="*/ 565 w 3230"/>
                <a:gd name="T5" fmla="*/ 23 h 1973"/>
                <a:gd name="T6" fmla="*/ 1193 w 3230"/>
                <a:gd name="T7" fmla="*/ 749 h 1973"/>
                <a:gd name="T8" fmla="*/ 2135 w 3230"/>
                <a:gd name="T9" fmla="*/ 1248 h 1973"/>
                <a:gd name="T10" fmla="*/ 3230 w 3230"/>
                <a:gd name="T11" fmla="*/ 1747 h 1973"/>
                <a:gd name="T12" fmla="*/ 0 60000 65536"/>
                <a:gd name="T13" fmla="*/ 0 60000 65536"/>
                <a:gd name="T14" fmla="*/ 0 60000 65536"/>
                <a:gd name="T15" fmla="*/ 0 60000 65536"/>
                <a:gd name="T16" fmla="*/ 0 60000 65536"/>
                <a:gd name="T17" fmla="*/ 0 60000 65536"/>
                <a:gd name="T18" fmla="*/ 0 w 3230"/>
                <a:gd name="T19" fmla="*/ 0 h 1973"/>
                <a:gd name="T20" fmla="*/ 3230 w 3230"/>
                <a:gd name="T21" fmla="*/ 1973 h 1973"/>
              </a:gdLst>
              <a:ahLst/>
              <a:cxnLst>
                <a:cxn ang="T12">
                  <a:pos x="T0" y="T1"/>
                </a:cxn>
                <a:cxn ang="T13">
                  <a:pos x="T2" y="T3"/>
                </a:cxn>
                <a:cxn ang="T14">
                  <a:pos x="T4" y="T5"/>
                </a:cxn>
                <a:cxn ang="T15">
                  <a:pos x="T6" y="T7"/>
                </a:cxn>
                <a:cxn ang="T16">
                  <a:pos x="T8" y="T9"/>
                </a:cxn>
                <a:cxn ang="T17">
                  <a:pos x="T10" y="T11"/>
                </a:cxn>
              </a:cxnLst>
              <a:rect l="T18" t="T19" r="T20" b="T21"/>
              <a:pathLst>
                <a:path w="3230" h="1973">
                  <a:moveTo>
                    <a:pt x="0" y="1973"/>
                  </a:moveTo>
                  <a:cubicBezTo>
                    <a:pt x="109" y="1591"/>
                    <a:pt x="219" y="1210"/>
                    <a:pt x="314" y="885"/>
                  </a:cubicBezTo>
                  <a:cubicBezTo>
                    <a:pt x="408" y="560"/>
                    <a:pt x="418" y="46"/>
                    <a:pt x="565" y="23"/>
                  </a:cubicBezTo>
                  <a:cubicBezTo>
                    <a:pt x="712" y="0"/>
                    <a:pt x="931" y="545"/>
                    <a:pt x="1193" y="749"/>
                  </a:cubicBezTo>
                  <a:cubicBezTo>
                    <a:pt x="1455" y="953"/>
                    <a:pt x="1795" y="1082"/>
                    <a:pt x="2135" y="1248"/>
                  </a:cubicBezTo>
                  <a:cubicBezTo>
                    <a:pt x="2475" y="1414"/>
                    <a:pt x="3002" y="1643"/>
                    <a:pt x="3230" y="1747"/>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4" name="Freeform 8"/>
            <p:cNvSpPr>
              <a:spLocks/>
            </p:cNvSpPr>
            <p:nvPr/>
          </p:nvSpPr>
          <p:spPr bwMode="auto">
            <a:xfrm>
              <a:off x="930" y="1525"/>
              <a:ext cx="3220" cy="1950"/>
            </a:xfrm>
            <a:custGeom>
              <a:avLst/>
              <a:gdLst>
                <a:gd name="T0" fmla="*/ 0 w 3220"/>
                <a:gd name="T1" fmla="*/ 1950 h 1950"/>
                <a:gd name="T2" fmla="*/ 1496 w 3220"/>
                <a:gd name="T3" fmla="*/ 408 h 1950"/>
                <a:gd name="T4" fmla="*/ 3220 w 3220"/>
                <a:gd name="T5" fmla="*/ 0 h 1950"/>
                <a:gd name="T6" fmla="*/ 0 60000 65536"/>
                <a:gd name="T7" fmla="*/ 0 60000 65536"/>
                <a:gd name="T8" fmla="*/ 0 60000 65536"/>
                <a:gd name="T9" fmla="*/ 0 w 3220"/>
                <a:gd name="T10" fmla="*/ 0 h 1950"/>
                <a:gd name="T11" fmla="*/ 3220 w 3220"/>
                <a:gd name="T12" fmla="*/ 1950 h 1950"/>
              </a:gdLst>
              <a:ahLst/>
              <a:cxnLst>
                <a:cxn ang="T6">
                  <a:pos x="T0" y="T1"/>
                </a:cxn>
                <a:cxn ang="T7">
                  <a:pos x="T2" y="T3"/>
                </a:cxn>
                <a:cxn ang="T8">
                  <a:pos x="T4" y="T5"/>
                </a:cxn>
              </a:cxnLst>
              <a:rect l="T9" t="T10" r="T11" b="T12"/>
              <a:pathLst>
                <a:path w="3220" h="1950">
                  <a:moveTo>
                    <a:pt x="0" y="1950"/>
                  </a:moveTo>
                  <a:cubicBezTo>
                    <a:pt x="479" y="1341"/>
                    <a:pt x="959" y="733"/>
                    <a:pt x="1496" y="408"/>
                  </a:cubicBezTo>
                  <a:cubicBezTo>
                    <a:pt x="2033" y="83"/>
                    <a:pt x="2933" y="68"/>
                    <a:pt x="3220" y="0"/>
                  </a:cubicBezTo>
                </a:path>
              </a:pathLst>
            </a:custGeom>
            <a:noFill/>
            <a:ln w="38100">
              <a:solidFill>
                <a:schemeClr val="accent3">
                  <a:lumMod val="50000"/>
                </a:schemeClr>
              </a:solidFill>
              <a:round/>
              <a:headEnd/>
              <a:tailEnd/>
            </a:ln>
          </p:spPr>
          <p:txBody>
            <a:bodyPr/>
            <a:lstStyle/>
            <a:p>
              <a:pPr>
                <a:defRPr/>
              </a:pPr>
              <a:endParaRPr lang="en-US">
                <a:latin typeface="Arial" charset="0"/>
              </a:endParaRPr>
            </a:p>
          </p:txBody>
        </p:sp>
        <p:sp>
          <p:nvSpPr>
            <p:cNvPr id="38925" name="Text Box 9"/>
            <p:cNvSpPr txBox="1">
              <a:spLocks noChangeArrowheads="1"/>
            </p:cNvSpPr>
            <p:nvPr/>
          </p:nvSpPr>
          <p:spPr bwMode="auto">
            <a:xfrm>
              <a:off x="612" y="3525"/>
              <a:ext cx="4506" cy="310"/>
            </a:xfrm>
            <a:prstGeom prst="rect">
              <a:avLst/>
            </a:prstGeom>
            <a:noFill/>
            <a:ln w="9525">
              <a:noFill/>
              <a:miter lim="800000"/>
              <a:headEnd/>
              <a:tailEnd/>
            </a:ln>
          </p:spPr>
          <p:txBody>
            <a:bodyPr>
              <a:spAutoFit/>
            </a:bodyPr>
            <a:lstStyle/>
            <a:p>
              <a:pPr>
                <a:defRPr/>
              </a:pPr>
              <a:r>
                <a:rPr lang="it-IT" sz="2000" dirty="0">
                  <a:latin typeface="+mj-lt"/>
                </a:rPr>
                <a:t>	 10		20        Giorni</a:t>
              </a:r>
            </a:p>
          </p:txBody>
        </p:sp>
        <p:sp>
          <p:nvSpPr>
            <p:cNvPr id="38926" name="Text Box 10"/>
            <p:cNvSpPr txBox="1">
              <a:spLocks noChangeArrowheads="1"/>
            </p:cNvSpPr>
            <p:nvPr/>
          </p:nvSpPr>
          <p:spPr bwMode="auto">
            <a:xfrm>
              <a:off x="831" y="4123"/>
              <a:ext cx="1688" cy="713"/>
            </a:xfrm>
            <a:prstGeom prst="rect">
              <a:avLst/>
            </a:prstGeom>
            <a:noFill/>
            <a:ln w="9525">
              <a:noFill/>
              <a:miter lim="800000"/>
              <a:headEnd/>
              <a:tailEnd/>
            </a:ln>
          </p:spPr>
          <p:txBody>
            <a:bodyPr wrap="none">
              <a:spAutoFit/>
            </a:bodyPr>
            <a:lstStyle/>
            <a:p>
              <a:pPr>
                <a:defRPr/>
              </a:pPr>
              <a:r>
                <a:rPr lang="it-IT" sz="1800" b="1" dirty="0" err="1">
                  <a:solidFill>
                    <a:schemeClr val="accent3">
                      <a:lumMod val="75000"/>
                    </a:schemeClr>
                  </a:solidFill>
                  <a:latin typeface="+mj-lt"/>
                </a:rPr>
                <a:t>Fenoli</a:t>
              </a:r>
              <a:r>
                <a:rPr lang="it-IT" sz="1800" b="1" dirty="0">
                  <a:solidFill>
                    <a:schemeClr val="accent3">
                      <a:lumMod val="75000"/>
                    </a:schemeClr>
                  </a:solidFill>
                  <a:latin typeface="+mj-lt"/>
                </a:rPr>
                <a:t> Totali</a:t>
              </a:r>
            </a:p>
            <a:p>
              <a:pPr>
                <a:defRPr/>
              </a:pPr>
              <a:r>
                <a:rPr lang="it-IT" sz="1800" b="1" dirty="0">
                  <a:solidFill>
                    <a:srgbClr val="990099"/>
                  </a:solidFill>
                  <a:latin typeface="+mj-lt"/>
                </a:rPr>
                <a:t>Intensità colore</a:t>
              </a:r>
            </a:p>
            <a:p>
              <a:pPr>
                <a:defRPr/>
              </a:pPr>
              <a:r>
                <a:rPr lang="it-IT" sz="1800" b="1" dirty="0" err="1">
                  <a:solidFill>
                    <a:schemeClr val="hlink"/>
                  </a:solidFill>
                  <a:latin typeface="+mj-lt"/>
                </a:rPr>
                <a:t>Antociani</a:t>
              </a:r>
              <a:endParaRPr lang="it-IT" sz="1800" b="1" dirty="0">
                <a:solidFill>
                  <a:schemeClr val="hlink"/>
                </a:solidFill>
                <a:latin typeface="+mj-lt"/>
              </a:endParaRPr>
            </a:p>
          </p:txBody>
        </p:sp>
      </p:grpSp>
      <p:pic>
        <p:nvPicPr>
          <p:cNvPr id="378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116" y="5497366"/>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7"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8" name="Immagin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551384" y="1628800"/>
            <a:ext cx="8874794" cy="5078313"/>
          </a:xfrm>
          <a:prstGeom prst="rect">
            <a:avLst/>
          </a:prstGeom>
          <a:solidFill>
            <a:schemeClr val="bg1"/>
          </a:solidFill>
          <a:ln w="9525">
            <a:noFill/>
            <a:miter lim="800000"/>
            <a:headEnd/>
            <a:tailEnd/>
          </a:ln>
        </p:spPr>
        <p:txBody>
          <a:bodyPr wrap="square">
            <a:spAutoFit/>
          </a:bodyPr>
          <a:lstStyle/>
          <a:p>
            <a:pPr>
              <a:defRPr/>
            </a:pPr>
            <a:r>
              <a:rPr lang="it-IT" sz="2400" b="1" dirty="0">
                <a:solidFill>
                  <a:srgbClr val="C00000"/>
                </a:solidFill>
                <a:latin typeface="+mj-lt"/>
              </a:rPr>
              <a:t>SOLFITAZIONE</a:t>
            </a:r>
          </a:p>
          <a:p>
            <a:pPr>
              <a:defRPr/>
            </a:pPr>
            <a:r>
              <a:rPr lang="it-IT" sz="2200" b="1" dirty="0" smtClean="0">
                <a:solidFill>
                  <a:srgbClr val="C00000"/>
                </a:solidFill>
                <a:latin typeface="+mj-lt"/>
              </a:rPr>
              <a:t>SO</a:t>
            </a:r>
            <a:r>
              <a:rPr lang="it-IT" sz="2200" b="1" baseline="-25000" dirty="0" smtClean="0">
                <a:solidFill>
                  <a:srgbClr val="C00000"/>
                </a:solidFill>
                <a:latin typeface="+mj-lt"/>
              </a:rPr>
              <a:t>2</a:t>
            </a:r>
            <a:r>
              <a:rPr lang="it-IT" sz="2200" baseline="-25000" dirty="0" smtClean="0">
                <a:latin typeface="+mj-lt"/>
              </a:rPr>
              <a:t> </a:t>
            </a:r>
            <a:r>
              <a:rPr lang="it-IT" sz="2200" dirty="0">
                <a:latin typeface="+mj-lt"/>
              </a:rPr>
              <a:t>+ H</a:t>
            </a:r>
            <a:r>
              <a:rPr lang="it-IT" sz="2200" baseline="-25000" dirty="0">
                <a:latin typeface="+mj-lt"/>
              </a:rPr>
              <a:t>2</a:t>
            </a:r>
            <a:r>
              <a:rPr lang="it-IT" sz="2200" dirty="0">
                <a:latin typeface="+mj-lt"/>
              </a:rPr>
              <a:t>O = H</a:t>
            </a:r>
            <a:r>
              <a:rPr lang="it-IT" sz="2200" baseline="30000" dirty="0">
                <a:latin typeface="+mj-lt"/>
              </a:rPr>
              <a:t>+</a:t>
            </a:r>
            <a:r>
              <a:rPr lang="it-IT" sz="2200" dirty="0">
                <a:latin typeface="+mj-lt"/>
              </a:rPr>
              <a:t> + HSO</a:t>
            </a:r>
            <a:r>
              <a:rPr lang="it-IT" sz="2200" baseline="-25000" dirty="0">
                <a:latin typeface="+mj-lt"/>
              </a:rPr>
              <a:t>3</a:t>
            </a:r>
            <a:r>
              <a:rPr lang="it-IT" sz="2200" baseline="30000" dirty="0">
                <a:latin typeface="+mj-lt"/>
              </a:rPr>
              <a:t>-	</a:t>
            </a:r>
            <a:r>
              <a:rPr lang="it-IT" sz="2200" baseline="30000" dirty="0" smtClean="0">
                <a:latin typeface="+mj-lt"/>
              </a:rPr>
              <a:t>	</a:t>
            </a:r>
            <a:r>
              <a:rPr lang="it-IT" sz="2200" dirty="0" err="1" smtClean="0">
                <a:latin typeface="+mj-lt"/>
              </a:rPr>
              <a:t>pKa</a:t>
            </a:r>
            <a:r>
              <a:rPr lang="it-IT" sz="2200" dirty="0" smtClean="0">
                <a:latin typeface="+mj-lt"/>
              </a:rPr>
              <a:t>=1,8</a:t>
            </a:r>
            <a:endParaRPr lang="it-IT" sz="2200" dirty="0">
              <a:latin typeface="+mj-lt"/>
            </a:endParaRPr>
          </a:p>
          <a:p>
            <a:pPr>
              <a:defRPr/>
            </a:pPr>
            <a:r>
              <a:rPr lang="it-IT" sz="2200" dirty="0">
                <a:latin typeface="+mj-lt"/>
              </a:rPr>
              <a:t>HSO</a:t>
            </a:r>
            <a:r>
              <a:rPr lang="it-IT" sz="2200" baseline="-25000" dirty="0">
                <a:latin typeface="+mj-lt"/>
              </a:rPr>
              <a:t>3</a:t>
            </a:r>
            <a:r>
              <a:rPr lang="it-IT" sz="2200" baseline="30000" dirty="0">
                <a:latin typeface="+mj-lt"/>
              </a:rPr>
              <a:t>-</a:t>
            </a:r>
            <a:r>
              <a:rPr lang="it-IT" sz="2200" dirty="0">
                <a:latin typeface="+mj-lt"/>
              </a:rPr>
              <a:t> = </a:t>
            </a:r>
            <a:r>
              <a:rPr lang="it-IT" sz="2200" dirty="0" err="1">
                <a:latin typeface="+mj-lt"/>
              </a:rPr>
              <a:t>H</a:t>
            </a:r>
            <a:r>
              <a:rPr lang="it-IT" sz="2200" baseline="30000" dirty="0" err="1">
                <a:latin typeface="+mj-lt"/>
              </a:rPr>
              <a:t>+</a:t>
            </a:r>
            <a:r>
              <a:rPr lang="it-IT" sz="2200" dirty="0">
                <a:latin typeface="+mj-lt"/>
              </a:rPr>
              <a:t> + SO</a:t>
            </a:r>
            <a:r>
              <a:rPr lang="it-IT" sz="2200" baseline="-25000" dirty="0">
                <a:latin typeface="+mj-lt"/>
              </a:rPr>
              <a:t>3</a:t>
            </a:r>
            <a:r>
              <a:rPr lang="it-IT" sz="2200" baseline="30000" dirty="0">
                <a:latin typeface="+mj-lt"/>
              </a:rPr>
              <a:t>2-		</a:t>
            </a:r>
            <a:r>
              <a:rPr lang="it-IT" sz="2200" dirty="0">
                <a:latin typeface="+mj-lt"/>
              </a:rPr>
              <a:t>pKa=7,08 non avviene al pH del vino</a:t>
            </a:r>
          </a:p>
          <a:p>
            <a:pPr>
              <a:defRPr/>
            </a:pPr>
            <a:r>
              <a:rPr lang="it-IT" sz="2000" dirty="0">
                <a:latin typeface="+mj-lt"/>
              </a:rPr>
              <a:t> </a:t>
            </a:r>
          </a:p>
          <a:p>
            <a:pPr>
              <a:defRPr/>
            </a:pPr>
            <a:endParaRPr lang="it-IT" sz="2000" dirty="0">
              <a:latin typeface="+mj-lt"/>
            </a:endParaRPr>
          </a:p>
          <a:p>
            <a:pPr>
              <a:defRPr/>
            </a:pPr>
            <a:r>
              <a:rPr lang="it-IT" sz="1800" b="1" dirty="0">
                <a:solidFill>
                  <a:srgbClr val="C00000"/>
                </a:solidFill>
                <a:latin typeface="+mj-lt"/>
              </a:rPr>
              <a:t>ANTISETTICA</a:t>
            </a:r>
            <a:r>
              <a:rPr lang="it-IT" sz="1800" b="1" dirty="0">
                <a:solidFill>
                  <a:srgbClr val="FF00FF"/>
                </a:solidFill>
                <a:latin typeface="+mj-lt"/>
              </a:rPr>
              <a:t>		</a:t>
            </a:r>
            <a:r>
              <a:rPr lang="it-IT" sz="1800" dirty="0">
                <a:latin typeface="+mj-lt"/>
              </a:rPr>
              <a:t>attività antimicrobica (meno attiva contro i lieviti)</a:t>
            </a:r>
          </a:p>
          <a:p>
            <a:pPr>
              <a:defRPr/>
            </a:pPr>
            <a:r>
              <a:rPr lang="it-IT" sz="1800" dirty="0">
                <a:latin typeface="+mj-lt"/>
              </a:rPr>
              <a:t>			seleziona durante l’invecchiamento dei vini le 					differenti popolazioni inibendo i microrganismi 					responsabili dello “</a:t>
            </a:r>
            <a:r>
              <a:rPr lang="it-IT" sz="1800" dirty="0" err="1">
                <a:latin typeface="+mj-lt"/>
              </a:rPr>
              <a:t>spoilage</a:t>
            </a:r>
            <a:r>
              <a:rPr lang="it-IT" sz="1800" dirty="0">
                <a:latin typeface="+mj-lt"/>
              </a:rPr>
              <a:t>”.</a:t>
            </a:r>
          </a:p>
          <a:p>
            <a:pPr>
              <a:defRPr/>
            </a:pPr>
            <a:r>
              <a:rPr lang="it-IT" sz="1800" b="1" dirty="0">
                <a:solidFill>
                  <a:srgbClr val="C00000"/>
                </a:solidFill>
                <a:latin typeface="+mj-lt"/>
              </a:rPr>
              <a:t>ANTIOSSIDANTE</a:t>
            </a:r>
            <a:r>
              <a:rPr lang="it-IT" sz="1800" dirty="0">
                <a:latin typeface="+mj-lt"/>
              </a:rPr>
              <a:t> 		si lega all’ossigeno (SO</a:t>
            </a:r>
            <a:r>
              <a:rPr lang="it-IT" sz="1800" baseline="-25000" dirty="0">
                <a:latin typeface="+mj-lt"/>
              </a:rPr>
              <a:t>2</a:t>
            </a:r>
            <a:r>
              <a:rPr lang="it-IT" sz="1800" dirty="0">
                <a:latin typeface="+mj-lt"/>
              </a:rPr>
              <a:t>+1/2O</a:t>
            </a:r>
            <a:r>
              <a:rPr lang="it-IT" sz="1800" baseline="-25000" dirty="0">
                <a:latin typeface="+mj-lt"/>
              </a:rPr>
              <a:t>2</a:t>
            </a:r>
            <a:r>
              <a:rPr lang="it-IT" sz="1800" dirty="0">
                <a:latin typeface="+mj-lt"/>
              </a:rPr>
              <a:t>=SO</a:t>
            </a:r>
            <a:r>
              <a:rPr lang="it-IT" sz="1800" baseline="-25000" dirty="0">
                <a:latin typeface="+mj-lt"/>
              </a:rPr>
              <a:t>3</a:t>
            </a:r>
            <a:r>
              <a:rPr lang="it-IT" sz="1800" dirty="0">
                <a:latin typeface="+mj-lt"/>
              </a:rPr>
              <a:t>) proteggendo 				il vino dall’ossidazione (protezione del polifenoli);</a:t>
            </a:r>
          </a:p>
          <a:p>
            <a:pPr>
              <a:defRPr/>
            </a:pPr>
            <a:r>
              <a:rPr lang="it-IT" sz="1800" dirty="0">
                <a:latin typeface="+mj-lt"/>
              </a:rPr>
              <a:t>			inibisce enzimi </a:t>
            </a:r>
            <a:r>
              <a:rPr lang="it-IT" sz="1800" dirty="0" err="1">
                <a:latin typeface="+mj-lt"/>
              </a:rPr>
              <a:t>ossidasici</a:t>
            </a:r>
            <a:r>
              <a:rPr lang="it-IT" sz="1800" dirty="0">
                <a:latin typeface="+mj-lt"/>
              </a:rPr>
              <a:t>: tirosinasi e laccasi</a:t>
            </a:r>
          </a:p>
          <a:p>
            <a:pPr>
              <a:defRPr/>
            </a:pPr>
            <a:r>
              <a:rPr lang="it-IT" sz="1800" dirty="0">
                <a:latin typeface="+mj-lt"/>
              </a:rPr>
              <a:t>			si lega all’</a:t>
            </a:r>
            <a:r>
              <a:rPr lang="it-IT" sz="1800" dirty="0" err="1">
                <a:latin typeface="+mj-lt"/>
              </a:rPr>
              <a:t>etanale</a:t>
            </a:r>
            <a:r>
              <a:rPr lang="it-IT" sz="1800" dirty="0">
                <a:latin typeface="+mj-lt"/>
              </a:rPr>
              <a:t> riducendone la reattività e 					preservando l’aroma del vino</a:t>
            </a:r>
          </a:p>
          <a:p>
            <a:pPr>
              <a:defRPr/>
            </a:pPr>
            <a:r>
              <a:rPr lang="it-IT" sz="1800" b="1" dirty="0">
                <a:solidFill>
                  <a:srgbClr val="C00000"/>
                </a:solidFill>
                <a:latin typeface="+mj-lt"/>
              </a:rPr>
              <a:t>SOLUBILIZZANTE</a:t>
            </a:r>
            <a:r>
              <a:rPr lang="it-IT" sz="1800" dirty="0">
                <a:latin typeface="+mj-lt"/>
              </a:rPr>
              <a:t>		A contatto con le bucce favorisce la diffusione delle 				sostanze coloranti poco polimerizzate contenute nei</a:t>
            </a:r>
          </a:p>
          <a:p>
            <a:pPr>
              <a:defRPr/>
            </a:pPr>
            <a:r>
              <a:rPr lang="it-IT" sz="1800" dirty="0">
                <a:latin typeface="+mj-lt"/>
              </a:rPr>
              <a:t>			vacuoli.</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ChangeAspect="1" noChangeArrowheads="1"/>
          </p:cNvPicPr>
          <p:nvPr/>
        </p:nvPicPr>
        <p:blipFill>
          <a:blip r:embed="rId2"/>
          <a:srcRect/>
          <a:stretch>
            <a:fillRect/>
          </a:stretch>
        </p:blipFill>
        <p:spPr bwMode="auto">
          <a:xfrm>
            <a:off x="911424" y="1898764"/>
            <a:ext cx="8208963" cy="3678237"/>
          </a:xfrm>
          <a:prstGeom prst="rect">
            <a:avLst/>
          </a:prstGeom>
          <a:ln>
            <a:noFill/>
          </a:ln>
          <a:effectLst>
            <a:outerShdw blurRad="292100" dist="139700" dir="2700000" algn="tl" rotWithShape="0">
              <a:srgbClr val="333333">
                <a:alpha val="65000"/>
              </a:srgbClr>
            </a:outerShdw>
          </a:effectLst>
        </p:spPr>
      </p:pic>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87" y="4922951"/>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1" name="Immagin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77699" y="1512691"/>
            <a:ext cx="8964612" cy="1784350"/>
          </a:xfrm>
          <a:prstGeom prst="rect">
            <a:avLst/>
          </a:prstGeom>
          <a:noFill/>
          <a:ln w="9525">
            <a:noFill/>
            <a:miter lim="800000"/>
            <a:headEnd/>
            <a:tailEnd/>
          </a:ln>
        </p:spPr>
        <p:txBody>
          <a:bodyPr>
            <a:spAutoFit/>
          </a:bodyPr>
          <a:lstStyle/>
          <a:p>
            <a:pPr>
              <a:defRPr/>
            </a:pPr>
            <a:r>
              <a:rPr lang="it-IT" sz="2400" b="1" dirty="0">
                <a:solidFill>
                  <a:srgbClr val="C00000"/>
                </a:solidFill>
                <a:latin typeface="+mj-lt"/>
              </a:rPr>
              <a:t>SOLFITAZIONE</a:t>
            </a:r>
          </a:p>
          <a:p>
            <a:pPr>
              <a:defRPr/>
            </a:pPr>
            <a:endParaRPr lang="it-IT" sz="2400" dirty="0">
              <a:latin typeface="+mj-lt"/>
            </a:endParaRPr>
          </a:p>
          <a:p>
            <a:pPr>
              <a:defRPr/>
            </a:pPr>
            <a:r>
              <a:rPr lang="it-IT" sz="2200" b="1" dirty="0">
                <a:solidFill>
                  <a:srgbClr val="C00000"/>
                </a:solidFill>
                <a:latin typeface="+mj-lt"/>
              </a:rPr>
              <a:t>SO</a:t>
            </a:r>
            <a:r>
              <a:rPr lang="it-IT" sz="2200" b="1" baseline="-25000" dirty="0">
                <a:solidFill>
                  <a:srgbClr val="C00000"/>
                </a:solidFill>
                <a:latin typeface="+mj-lt"/>
              </a:rPr>
              <a:t>2</a:t>
            </a:r>
            <a:r>
              <a:rPr lang="it-IT" sz="2200" baseline="-25000" dirty="0">
                <a:latin typeface="+mj-lt"/>
              </a:rPr>
              <a:t> </a:t>
            </a:r>
            <a:r>
              <a:rPr lang="it-IT" sz="2200" dirty="0">
                <a:latin typeface="+mj-lt"/>
              </a:rPr>
              <a:t>+ H</a:t>
            </a:r>
            <a:r>
              <a:rPr lang="it-IT" sz="2200" baseline="-25000" dirty="0">
                <a:latin typeface="+mj-lt"/>
              </a:rPr>
              <a:t>2</a:t>
            </a:r>
            <a:r>
              <a:rPr lang="it-IT" sz="2200" dirty="0">
                <a:latin typeface="+mj-lt"/>
              </a:rPr>
              <a:t>O = H</a:t>
            </a:r>
            <a:r>
              <a:rPr lang="it-IT" sz="2200" baseline="30000" dirty="0">
                <a:latin typeface="+mj-lt"/>
              </a:rPr>
              <a:t>+</a:t>
            </a:r>
            <a:r>
              <a:rPr lang="it-IT" sz="2200" dirty="0">
                <a:latin typeface="+mj-lt"/>
              </a:rPr>
              <a:t> + HSO</a:t>
            </a:r>
            <a:r>
              <a:rPr lang="it-IT" sz="2200" baseline="-25000" dirty="0">
                <a:latin typeface="+mj-lt"/>
              </a:rPr>
              <a:t>3</a:t>
            </a:r>
            <a:r>
              <a:rPr lang="it-IT" sz="2200" baseline="30000" dirty="0">
                <a:latin typeface="+mj-lt"/>
              </a:rPr>
              <a:t>-	</a:t>
            </a:r>
            <a:r>
              <a:rPr lang="it-IT" sz="2200" baseline="30000" dirty="0" smtClean="0">
                <a:latin typeface="+mj-lt"/>
              </a:rPr>
              <a:t>	</a:t>
            </a:r>
            <a:r>
              <a:rPr lang="it-IT" sz="2200" dirty="0" smtClean="0">
                <a:latin typeface="+mj-lt"/>
              </a:rPr>
              <a:t>pKa</a:t>
            </a:r>
            <a:r>
              <a:rPr lang="it-IT" sz="2200" baseline="-25000" dirty="0" smtClean="0">
                <a:latin typeface="+mj-lt"/>
              </a:rPr>
              <a:t>1</a:t>
            </a:r>
            <a:r>
              <a:rPr lang="it-IT" sz="2200" dirty="0" smtClean="0">
                <a:latin typeface="+mj-lt"/>
              </a:rPr>
              <a:t>=1,8</a:t>
            </a:r>
            <a:endParaRPr lang="it-IT" sz="2200" dirty="0">
              <a:latin typeface="+mj-lt"/>
            </a:endParaRPr>
          </a:p>
          <a:p>
            <a:pPr>
              <a:defRPr/>
            </a:pPr>
            <a:r>
              <a:rPr lang="it-IT" sz="2200" dirty="0">
                <a:latin typeface="+mj-lt"/>
              </a:rPr>
              <a:t>HSO</a:t>
            </a:r>
            <a:r>
              <a:rPr lang="it-IT" sz="2200" baseline="-25000" dirty="0">
                <a:latin typeface="+mj-lt"/>
              </a:rPr>
              <a:t>3</a:t>
            </a:r>
            <a:r>
              <a:rPr lang="it-IT" sz="2200" baseline="30000" dirty="0">
                <a:latin typeface="+mj-lt"/>
              </a:rPr>
              <a:t>-</a:t>
            </a:r>
            <a:r>
              <a:rPr lang="it-IT" sz="2200" dirty="0">
                <a:latin typeface="+mj-lt"/>
              </a:rPr>
              <a:t> = </a:t>
            </a:r>
            <a:r>
              <a:rPr lang="it-IT" sz="2200" dirty="0" err="1">
                <a:latin typeface="+mj-lt"/>
              </a:rPr>
              <a:t>H</a:t>
            </a:r>
            <a:r>
              <a:rPr lang="it-IT" sz="2200" baseline="30000" dirty="0" err="1">
                <a:latin typeface="+mj-lt"/>
              </a:rPr>
              <a:t>+</a:t>
            </a:r>
            <a:r>
              <a:rPr lang="it-IT" sz="2200" dirty="0">
                <a:latin typeface="+mj-lt"/>
              </a:rPr>
              <a:t> + SO</a:t>
            </a:r>
            <a:r>
              <a:rPr lang="it-IT" sz="2200" baseline="-25000" dirty="0">
                <a:latin typeface="+mj-lt"/>
              </a:rPr>
              <a:t>3</a:t>
            </a:r>
            <a:r>
              <a:rPr lang="it-IT" sz="2200" baseline="30000" dirty="0">
                <a:latin typeface="+mj-lt"/>
              </a:rPr>
              <a:t>2-		</a:t>
            </a:r>
            <a:r>
              <a:rPr lang="it-IT" sz="2200" dirty="0">
                <a:latin typeface="+mj-lt"/>
              </a:rPr>
              <a:t>pKa</a:t>
            </a:r>
            <a:r>
              <a:rPr lang="it-IT" sz="2200" baseline="-25000" dirty="0">
                <a:latin typeface="+mj-lt"/>
              </a:rPr>
              <a:t>2</a:t>
            </a:r>
            <a:r>
              <a:rPr lang="it-IT" sz="2200" dirty="0">
                <a:latin typeface="+mj-lt"/>
              </a:rPr>
              <a:t>=7,08 non avviene al pH del vino</a:t>
            </a:r>
          </a:p>
          <a:p>
            <a:pPr>
              <a:defRPr/>
            </a:pPr>
            <a:endParaRPr lang="it-IT" sz="1800" dirty="0">
              <a:latin typeface="+mj-lt"/>
            </a:endParaRPr>
          </a:p>
        </p:txBody>
      </p:sp>
      <p:pic>
        <p:nvPicPr>
          <p:cNvPr id="41988" name="Picture 4"/>
          <p:cNvPicPr>
            <a:picLocks noChangeAspect="1" noChangeArrowheads="1"/>
          </p:cNvPicPr>
          <p:nvPr/>
        </p:nvPicPr>
        <p:blipFill>
          <a:blip r:embed="rId2">
            <a:lum contrast="6000"/>
          </a:blip>
          <a:srcRect/>
          <a:stretch>
            <a:fillRect/>
          </a:stretch>
        </p:blipFill>
        <p:spPr bwMode="auto">
          <a:xfrm>
            <a:off x="649137" y="3227192"/>
            <a:ext cx="8208963" cy="3249613"/>
          </a:xfrm>
          <a:prstGeom prst="rect">
            <a:avLst/>
          </a:prstGeom>
          <a:ln>
            <a:noFill/>
          </a:ln>
          <a:effectLst>
            <a:outerShdw blurRad="292100" dist="139700" dir="2700000" algn="tl" rotWithShape="0">
              <a:srgbClr val="333333">
                <a:alpha val="65000"/>
              </a:srgbClr>
            </a:outerShdw>
          </a:effec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617" y="5317930"/>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2" name="Immagin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407368" y="1445115"/>
            <a:ext cx="7776864" cy="2289175"/>
          </a:xfrm>
          <a:prstGeom prst="rect">
            <a:avLst/>
          </a:prstGeom>
          <a:noFill/>
          <a:ln w="9525">
            <a:noFill/>
            <a:miter lim="800000"/>
            <a:headEnd/>
            <a:tailEnd/>
          </a:ln>
        </p:spPr>
        <p:txBody>
          <a:bodyPr wrap="square">
            <a:spAutoFit/>
          </a:bodyPr>
          <a:lstStyle/>
          <a:p>
            <a:pPr>
              <a:defRPr/>
            </a:pPr>
            <a:r>
              <a:rPr lang="it-IT" sz="1800" dirty="0">
                <a:latin typeface="+mj-lt"/>
              </a:rPr>
              <a:t>Il bisolfito reagisce facilmente con i gruppi carbonilici formando addotti; le costanti di reazione dipendono dal tipo di funzione (aldeide o chetone) e dalla sottostruttura, dal pH del mezzo e dalla temperatura. </a:t>
            </a:r>
          </a:p>
          <a:p>
            <a:pPr>
              <a:defRPr/>
            </a:pPr>
            <a:endParaRPr lang="it-IT" sz="1800" dirty="0">
              <a:latin typeface="+mj-lt"/>
            </a:endParaRPr>
          </a:p>
          <a:p>
            <a:pPr>
              <a:defRPr/>
            </a:pPr>
            <a:r>
              <a:rPr lang="it-IT" sz="1800" dirty="0">
                <a:latin typeface="+mj-lt"/>
              </a:rPr>
              <a:t>In un vino le forme libere  e legate della SO2 </a:t>
            </a:r>
          </a:p>
          <a:p>
            <a:pPr>
              <a:defRPr/>
            </a:pPr>
            <a:r>
              <a:rPr lang="it-IT" sz="1800" dirty="0">
                <a:latin typeface="+mj-lt"/>
              </a:rPr>
              <a:t>possono essere facilmente schematizzate e </a:t>
            </a:r>
          </a:p>
          <a:p>
            <a:pPr>
              <a:defRPr/>
            </a:pPr>
            <a:r>
              <a:rPr lang="it-IT" sz="1800" dirty="0">
                <a:latin typeface="+mj-lt"/>
              </a:rPr>
              <a:t>danno un’indicazione precisa dell’attività </a:t>
            </a:r>
          </a:p>
          <a:p>
            <a:pPr>
              <a:defRPr/>
            </a:pPr>
            <a:r>
              <a:rPr lang="it-IT" sz="1800" dirty="0">
                <a:latin typeface="+mj-lt"/>
              </a:rPr>
              <a:t>residua di tale composto.</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r="14827"/>
          <a:stretch>
            <a:fillRect/>
          </a:stretch>
        </p:blipFill>
        <p:spPr bwMode="auto">
          <a:xfrm>
            <a:off x="5524501" y="2204864"/>
            <a:ext cx="331311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3806826"/>
            <a:ext cx="60483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290" y="5510396"/>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2"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3" name="Immagin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402751" y="1544133"/>
            <a:ext cx="7632700" cy="3387725"/>
          </a:xfrm>
          <a:prstGeom prst="rect">
            <a:avLst/>
          </a:prstGeom>
          <a:solidFill>
            <a:schemeClr val="bg1"/>
          </a:solidFill>
          <a:ln w="9525">
            <a:noFill/>
            <a:miter lim="800000"/>
            <a:headEnd/>
            <a:tailEnd/>
          </a:ln>
        </p:spPr>
        <p:txBody>
          <a:bodyPr>
            <a:spAutoFit/>
          </a:bodyPr>
          <a:lstStyle/>
          <a:p>
            <a:pPr>
              <a:defRPr/>
            </a:pPr>
            <a:r>
              <a:rPr lang="it-IT" sz="1800" dirty="0">
                <a:latin typeface="+mj-lt"/>
              </a:rPr>
              <a:t>Vista la reattività della SO</a:t>
            </a:r>
            <a:r>
              <a:rPr lang="it-IT" sz="1800" baseline="-25000" dirty="0">
                <a:latin typeface="+mj-lt"/>
              </a:rPr>
              <a:t>2</a:t>
            </a:r>
            <a:r>
              <a:rPr lang="it-IT" sz="1800" dirty="0">
                <a:latin typeface="+mj-lt"/>
              </a:rPr>
              <a:t> le molecole “target” saranno caratterizzate principalmente dalla presenza di funzioni carboniliche:</a:t>
            </a:r>
          </a:p>
          <a:p>
            <a:pPr>
              <a:buFont typeface="Wingdings" pitchFamily="2" charset="2"/>
              <a:buChar char="ü"/>
              <a:defRPr/>
            </a:pPr>
            <a:r>
              <a:rPr lang="it-IT" sz="1800" dirty="0" err="1">
                <a:latin typeface="+mj-lt"/>
              </a:rPr>
              <a:t>etanale</a:t>
            </a:r>
            <a:r>
              <a:rPr lang="it-IT" sz="1800" dirty="0">
                <a:latin typeface="+mj-lt"/>
              </a:rPr>
              <a:t>,</a:t>
            </a:r>
          </a:p>
          <a:p>
            <a:pPr>
              <a:buFont typeface="Wingdings" pitchFamily="2" charset="2"/>
              <a:buChar char="ü"/>
              <a:defRPr/>
            </a:pPr>
            <a:r>
              <a:rPr lang="it-IT" sz="1800" dirty="0">
                <a:latin typeface="+mj-lt"/>
              </a:rPr>
              <a:t>ac. piruvico e 2-oxo </a:t>
            </a:r>
            <a:r>
              <a:rPr lang="it-IT" sz="1800" dirty="0" err="1">
                <a:latin typeface="+mj-lt"/>
              </a:rPr>
              <a:t>glurarico</a:t>
            </a:r>
            <a:r>
              <a:rPr lang="it-IT" sz="1800" dirty="0">
                <a:latin typeface="+mj-lt"/>
              </a:rPr>
              <a:t> (cheto-acidi),</a:t>
            </a:r>
          </a:p>
          <a:p>
            <a:pPr>
              <a:buFont typeface="Wingdings" pitchFamily="2" charset="2"/>
              <a:buChar char="ü"/>
              <a:defRPr/>
            </a:pPr>
            <a:r>
              <a:rPr lang="it-IT" sz="1800" dirty="0">
                <a:latin typeface="+mj-lt"/>
              </a:rPr>
              <a:t>zuccheri (glucosio ed </a:t>
            </a:r>
            <a:r>
              <a:rPr lang="it-IT" sz="1800" dirty="0" err="1">
                <a:latin typeface="+mj-lt"/>
              </a:rPr>
              <a:t>arabinosio</a:t>
            </a:r>
            <a:r>
              <a:rPr lang="it-IT" sz="1800" dirty="0">
                <a:latin typeface="+mj-lt"/>
              </a:rPr>
              <a:t>) e derivati (acidi </a:t>
            </a:r>
            <a:r>
              <a:rPr lang="it-IT" sz="1800" dirty="0" err="1">
                <a:latin typeface="+mj-lt"/>
              </a:rPr>
              <a:t>uronici</a:t>
            </a:r>
            <a:r>
              <a:rPr lang="it-IT" sz="1800" dirty="0">
                <a:latin typeface="+mj-lt"/>
              </a:rPr>
              <a:t>, prodotti di ossidazione degli zuccheri),</a:t>
            </a:r>
          </a:p>
          <a:p>
            <a:pPr>
              <a:buFont typeface="Wingdings" pitchFamily="2" charset="2"/>
              <a:buChar char="ü"/>
              <a:defRPr/>
            </a:pPr>
            <a:r>
              <a:rPr lang="it-IT" sz="1800" dirty="0">
                <a:latin typeface="+mj-lt"/>
              </a:rPr>
              <a:t>molecole con sottostrutture di-carboniliche (gliossale e </a:t>
            </a:r>
            <a:r>
              <a:rPr lang="it-IT" sz="1800" dirty="0" err="1">
                <a:latin typeface="+mj-lt"/>
              </a:rPr>
              <a:t>metil</a:t>
            </a:r>
            <a:r>
              <a:rPr lang="it-IT" sz="1800" dirty="0">
                <a:latin typeface="+mj-lt"/>
              </a:rPr>
              <a:t> gliossale formate dal metabolismo fungino ad ex. </a:t>
            </a:r>
            <a:r>
              <a:rPr lang="it-IT" sz="1800" i="1" dirty="0" err="1">
                <a:latin typeface="+mj-lt"/>
              </a:rPr>
              <a:t>Botrytis</a:t>
            </a:r>
            <a:r>
              <a:rPr lang="it-IT" sz="1800" i="1" dirty="0">
                <a:latin typeface="+mj-lt"/>
              </a:rPr>
              <a:t> cinerea</a:t>
            </a:r>
            <a:r>
              <a:rPr lang="it-IT" sz="1800" dirty="0">
                <a:latin typeface="+mj-lt"/>
              </a:rPr>
              <a:t>).</a:t>
            </a:r>
          </a:p>
          <a:p>
            <a:pPr>
              <a:buFont typeface="Wingdings" pitchFamily="2" charset="2"/>
              <a:buChar char="ü"/>
              <a:defRPr/>
            </a:pPr>
            <a:endParaRPr lang="it-IT" sz="1800" dirty="0">
              <a:latin typeface="+mj-lt"/>
            </a:endParaRPr>
          </a:p>
          <a:p>
            <a:pPr>
              <a:buFont typeface="Wingdings" pitchFamily="2" charset="2"/>
              <a:buNone/>
              <a:defRPr/>
            </a:pPr>
            <a:r>
              <a:rPr lang="it-IT" sz="1800" dirty="0">
                <a:latin typeface="+mj-lt"/>
              </a:rPr>
              <a:t>Interessante è la reazione con alcuni flavonoidi </a:t>
            </a:r>
          </a:p>
          <a:p>
            <a:pPr>
              <a:buFont typeface="Wingdings" pitchFamily="2" charset="2"/>
              <a:buNone/>
              <a:defRPr/>
            </a:pPr>
            <a:r>
              <a:rPr lang="it-IT" sz="1800" dirty="0">
                <a:latin typeface="+mj-lt"/>
              </a:rPr>
              <a:t>che porta alla stabilizzazione del colore dei </a:t>
            </a:r>
          </a:p>
          <a:p>
            <a:pPr>
              <a:buFont typeface="Wingdings" pitchFamily="2" charset="2"/>
              <a:buNone/>
              <a:defRPr/>
            </a:pPr>
            <a:r>
              <a:rPr lang="it-IT" sz="1800" dirty="0">
                <a:latin typeface="+mj-lt"/>
              </a:rPr>
              <a:t>vini bianchi.</a:t>
            </a:r>
          </a:p>
        </p:txBody>
      </p:sp>
      <p:pic>
        <p:nvPicPr>
          <p:cNvPr id="43012"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312024" y="3789040"/>
            <a:ext cx="30972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1" name="Immagin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256" y="468246"/>
            <a:ext cx="1455212" cy="145521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407368" y="1628800"/>
            <a:ext cx="4105275" cy="4708525"/>
          </a:xfrm>
          <a:prstGeom prst="rect">
            <a:avLst/>
          </a:prstGeom>
          <a:solidFill>
            <a:schemeClr val="bg1"/>
          </a:solidFill>
          <a:ln w="9525">
            <a:noFill/>
            <a:miter lim="800000"/>
            <a:headEnd/>
            <a:tailEnd/>
          </a:ln>
        </p:spPr>
        <p:txBody>
          <a:bodyPr>
            <a:spAutoFit/>
          </a:bodyPr>
          <a:lstStyle/>
          <a:p>
            <a:pPr>
              <a:defRPr/>
            </a:pPr>
            <a:r>
              <a:rPr lang="it-IT" sz="2400" b="1" dirty="0">
                <a:solidFill>
                  <a:srgbClr val="C00000"/>
                </a:solidFill>
                <a:latin typeface="+mj-lt"/>
              </a:rPr>
              <a:t>SOLFITAZIONE</a:t>
            </a:r>
          </a:p>
          <a:p>
            <a:pPr>
              <a:defRPr/>
            </a:pPr>
            <a:endParaRPr lang="it-IT" sz="2400" dirty="0">
              <a:latin typeface="+mj-lt"/>
            </a:endParaRPr>
          </a:p>
          <a:p>
            <a:pPr>
              <a:defRPr/>
            </a:pPr>
            <a:r>
              <a:rPr lang="it-IT" sz="1800" i="1" dirty="0">
                <a:latin typeface="+mj-lt"/>
              </a:rPr>
              <a:t>Forme di somministrazione SO2</a:t>
            </a:r>
          </a:p>
          <a:p>
            <a:pPr>
              <a:defRPr/>
            </a:pPr>
            <a:endParaRPr lang="it-IT" sz="1800" i="1" dirty="0">
              <a:latin typeface="+mj-lt"/>
            </a:endParaRPr>
          </a:p>
          <a:p>
            <a:pPr>
              <a:buFont typeface="Wingdings" pitchFamily="2" charset="2"/>
              <a:buChar char="Ø"/>
              <a:defRPr/>
            </a:pPr>
            <a:r>
              <a:rPr lang="it-IT" sz="1800" dirty="0">
                <a:latin typeface="+mj-lt"/>
              </a:rPr>
              <a:t> </a:t>
            </a:r>
            <a:r>
              <a:rPr lang="it-IT" sz="1800" dirty="0">
                <a:solidFill>
                  <a:srgbClr val="C00000"/>
                </a:solidFill>
                <a:latin typeface="+mj-lt"/>
              </a:rPr>
              <a:t>liquida</a:t>
            </a:r>
            <a:r>
              <a:rPr lang="it-IT" sz="1800" dirty="0">
                <a:solidFill>
                  <a:srgbClr val="FF00FF"/>
                </a:solidFill>
                <a:latin typeface="+mj-lt"/>
              </a:rPr>
              <a:t> </a:t>
            </a:r>
            <a:r>
              <a:rPr lang="it-IT" sz="1800" dirty="0">
                <a:solidFill>
                  <a:srgbClr val="C00000"/>
                </a:solidFill>
                <a:latin typeface="+mj-lt"/>
              </a:rPr>
              <a:t>in</a:t>
            </a:r>
            <a:r>
              <a:rPr lang="it-IT" sz="1800" dirty="0">
                <a:solidFill>
                  <a:srgbClr val="FF00FF"/>
                </a:solidFill>
                <a:latin typeface="+mj-lt"/>
              </a:rPr>
              <a:t> </a:t>
            </a:r>
            <a:r>
              <a:rPr lang="it-IT" sz="1800" dirty="0">
                <a:solidFill>
                  <a:srgbClr val="C00000"/>
                </a:solidFill>
                <a:latin typeface="+mj-lt"/>
              </a:rPr>
              <a:t>bombole</a:t>
            </a:r>
            <a:r>
              <a:rPr lang="it-IT" sz="1800" dirty="0">
                <a:latin typeface="+mj-lt"/>
              </a:rPr>
              <a:t> (liquefatta a 5/6 bar) erogabile in forma liquida o gassosa (E220)</a:t>
            </a:r>
          </a:p>
          <a:p>
            <a:pPr>
              <a:buFont typeface="Wingdings" pitchFamily="2" charset="2"/>
              <a:buChar char="Ø"/>
              <a:defRPr/>
            </a:pPr>
            <a:r>
              <a:rPr lang="it-IT" sz="1800" dirty="0">
                <a:solidFill>
                  <a:srgbClr val="C00000"/>
                </a:solidFill>
                <a:latin typeface="+mj-lt"/>
              </a:rPr>
              <a:t>liquida</a:t>
            </a:r>
            <a:r>
              <a:rPr lang="it-IT" sz="1800" dirty="0">
                <a:solidFill>
                  <a:srgbClr val="FF00FF"/>
                </a:solidFill>
                <a:latin typeface="+mj-lt"/>
              </a:rPr>
              <a:t> </a:t>
            </a:r>
            <a:r>
              <a:rPr lang="it-IT" sz="1800" dirty="0">
                <a:solidFill>
                  <a:srgbClr val="C00000"/>
                </a:solidFill>
                <a:latin typeface="+mj-lt"/>
              </a:rPr>
              <a:t>soluzioni</a:t>
            </a:r>
            <a:r>
              <a:rPr lang="it-IT" sz="1800" dirty="0">
                <a:latin typeface="+mj-lt"/>
              </a:rPr>
              <a:t> in H</a:t>
            </a:r>
            <a:r>
              <a:rPr lang="it-IT" sz="1800" baseline="-25000" dirty="0">
                <a:latin typeface="+mj-lt"/>
              </a:rPr>
              <a:t>2</a:t>
            </a:r>
            <a:r>
              <a:rPr lang="it-IT" sz="1800" dirty="0">
                <a:latin typeface="+mj-lt"/>
              </a:rPr>
              <a:t>O</a:t>
            </a:r>
          </a:p>
          <a:p>
            <a:pPr>
              <a:buFont typeface="Wingdings" pitchFamily="2" charset="2"/>
              <a:buChar char="Ø"/>
              <a:defRPr/>
            </a:pPr>
            <a:r>
              <a:rPr lang="it-IT" sz="1800" dirty="0">
                <a:latin typeface="+mj-lt"/>
              </a:rPr>
              <a:t> </a:t>
            </a:r>
            <a:r>
              <a:rPr lang="it-IT" sz="1800" dirty="0">
                <a:solidFill>
                  <a:srgbClr val="C00000"/>
                </a:solidFill>
                <a:latin typeface="+mj-lt"/>
              </a:rPr>
              <a:t>sali</a:t>
            </a:r>
            <a:r>
              <a:rPr lang="it-IT" sz="1800" dirty="0">
                <a:latin typeface="+mj-lt"/>
              </a:rPr>
              <a:t> (solfiti, bisolfiti, pirosolfiti o metabisolfiti); liberano anidride solforosa in ambiente acido in misura variabile K</a:t>
            </a:r>
            <a:r>
              <a:rPr lang="it-IT" sz="1800" baseline="-25000" dirty="0">
                <a:latin typeface="+mj-lt"/>
              </a:rPr>
              <a:t>2</a:t>
            </a:r>
            <a:r>
              <a:rPr lang="it-IT" sz="1800" dirty="0">
                <a:latin typeface="+mj-lt"/>
              </a:rPr>
              <a:t>S</a:t>
            </a:r>
            <a:r>
              <a:rPr lang="it-IT" sz="1800" baseline="-25000" dirty="0">
                <a:latin typeface="+mj-lt"/>
              </a:rPr>
              <a:t>2</a:t>
            </a:r>
            <a:r>
              <a:rPr lang="it-IT" sz="1800" dirty="0">
                <a:latin typeface="+mj-lt"/>
              </a:rPr>
              <a:t>O</a:t>
            </a:r>
            <a:r>
              <a:rPr lang="it-IT" sz="1800" baseline="-25000" dirty="0">
                <a:latin typeface="+mj-lt"/>
              </a:rPr>
              <a:t>5</a:t>
            </a:r>
            <a:r>
              <a:rPr lang="it-IT" sz="1800" dirty="0">
                <a:latin typeface="+mj-lt"/>
              </a:rPr>
              <a:t> titolo 50% (E224)</a:t>
            </a:r>
          </a:p>
          <a:p>
            <a:pPr>
              <a:defRPr/>
            </a:pPr>
            <a:endParaRPr lang="it-IT" sz="1800" dirty="0">
              <a:latin typeface="+mj-lt"/>
            </a:endParaRPr>
          </a:p>
          <a:p>
            <a:pPr>
              <a:defRPr/>
            </a:pPr>
            <a:r>
              <a:rPr lang="it-IT" sz="1800" dirty="0">
                <a:latin typeface="+mj-lt"/>
              </a:rPr>
              <a:t>LIMITI LEGALI: nei vini al consumo</a:t>
            </a:r>
          </a:p>
          <a:p>
            <a:pPr>
              <a:defRPr/>
            </a:pPr>
            <a:r>
              <a:rPr lang="it-IT" sz="1800" dirty="0">
                <a:latin typeface="+mj-lt"/>
              </a:rPr>
              <a:t>• 160 mg/L vini rossi</a:t>
            </a:r>
          </a:p>
          <a:p>
            <a:pPr>
              <a:defRPr/>
            </a:pPr>
            <a:r>
              <a:rPr lang="it-IT" sz="1800" dirty="0">
                <a:latin typeface="+mj-lt"/>
              </a:rPr>
              <a:t>• 200 mg/L vini bianchi</a:t>
            </a:r>
          </a:p>
        </p:txBody>
      </p:sp>
      <p:pic>
        <p:nvPicPr>
          <p:cNvPr id="45064" name="Picture 8" descr="Image result for solfiti etichetta vini"/>
          <p:cNvPicPr>
            <a:picLocks noChangeAspect="1" noChangeArrowheads="1"/>
          </p:cNvPicPr>
          <p:nvPr/>
        </p:nvPicPr>
        <p:blipFill>
          <a:blip r:embed="rId2"/>
          <a:srcRect/>
          <a:stretch>
            <a:fillRect/>
          </a:stretch>
        </p:blipFill>
        <p:spPr bwMode="auto">
          <a:xfrm>
            <a:off x="4902742" y="1506670"/>
            <a:ext cx="1765300" cy="2808287"/>
          </a:xfrm>
          <a:prstGeom prst="rect">
            <a:avLst/>
          </a:prstGeom>
          <a:ln>
            <a:noFill/>
          </a:ln>
          <a:effectLst>
            <a:outerShdw blurRad="292100" dist="139700" dir="2700000" algn="tl" rotWithShape="0">
              <a:srgbClr val="333333">
                <a:alpha val="65000"/>
              </a:srgbClr>
            </a:outerShdw>
          </a:effectLst>
        </p:spPr>
      </p:pic>
      <p:pic>
        <p:nvPicPr>
          <p:cNvPr id="45066" name="Picture 10" descr="Image result for solfiti etichetta vini"/>
          <p:cNvPicPr>
            <a:picLocks noChangeAspect="1" noChangeArrowheads="1"/>
          </p:cNvPicPr>
          <p:nvPr/>
        </p:nvPicPr>
        <p:blipFill>
          <a:blip r:embed="rId3"/>
          <a:srcRect/>
          <a:stretch>
            <a:fillRect/>
          </a:stretch>
        </p:blipFill>
        <p:spPr bwMode="auto">
          <a:xfrm>
            <a:off x="6944268" y="1506670"/>
            <a:ext cx="2566987" cy="2808287"/>
          </a:xfrm>
          <a:prstGeom prst="rect">
            <a:avLst/>
          </a:prstGeom>
          <a:ln>
            <a:noFill/>
          </a:ln>
          <a:effectLst>
            <a:outerShdw blurRad="292100" dist="139700" dir="2700000" algn="tl" rotWithShape="0">
              <a:srgbClr val="333333">
                <a:alpha val="65000"/>
              </a:srgbClr>
            </a:outerShdw>
          </a:effectLst>
        </p:spPr>
      </p:pic>
      <p:sp>
        <p:nvSpPr>
          <p:cNvPr id="7" name="CasellaDiTesto 6"/>
          <p:cNvSpPr txBox="1"/>
          <p:nvPr/>
        </p:nvSpPr>
        <p:spPr>
          <a:xfrm>
            <a:off x="4902742" y="4530856"/>
            <a:ext cx="4608512" cy="2032000"/>
          </a:xfrm>
          <a:prstGeom prst="rect">
            <a:avLst/>
          </a:prstGeom>
          <a:solidFill>
            <a:srgbClr val="C00000"/>
          </a:solidFill>
        </p:spPr>
        <p:txBody>
          <a:bodyPr>
            <a:spAutoFit/>
          </a:bodyPr>
          <a:lstStyle/>
          <a:p>
            <a:pPr>
              <a:defRPr/>
            </a:pPr>
            <a:r>
              <a:rPr lang="it-IT" sz="1400" b="1" dirty="0">
                <a:solidFill>
                  <a:schemeClr val="bg1"/>
                </a:solidFill>
                <a:latin typeface="+mj-lt"/>
              </a:rPr>
              <a:t>La presenza di solfiti</a:t>
            </a:r>
            <a:r>
              <a:rPr lang="it-IT" sz="1400" dirty="0">
                <a:solidFill>
                  <a:schemeClr val="bg1"/>
                </a:solidFill>
                <a:latin typeface="+mj-lt"/>
              </a:rPr>
              <a:t> è soggetta a indicazione specifica obbligatoria in etichetta solo laddove il loro tenore complessivo nel prodotto finale sia pari o superiore a 10mg/kg o 10mg/l.</a:t>
            </a:r>
          </a:p>
          <a:p>
            <a:pPr>
              <a:defRPr/>
            </a:pPr>
            <a:r>
              <a:rPr lang="it-IT" sz="1400" dirty="0">
                <a:solidFill>
                  <a:schemeClr val="bg1"/>
                </a:solidFill>
                <a:latin typeface="+mj-lt"/>
              </a:rPr>
              <a:t>I solfiti sono infatti l’unica categoria di ingredienti cosiddetti allergenici – tra le quattordici categorie previste in Allegato II del regolamento (UE) n. 1169/2011 soggetta a una soglia di tolleranza, al di sotto della quale l’indicazione specifica con evidenza in etichetta non è prescritta.</a:t>
            </a:r>
            <a:endParaRPr lang="en-US" sz="1400" dirty="0">
              <a:solidFill>
                <a:schemeClr val="bg1"/>
              </a:solidFill>
              <a:latin typeface="+mj-lt"/>
            </a:endParaRPr>
          </a:p>
        </p:txBody>
      </p:sp>
      <p:sp>
        <p:nvSpPr>
          <p:cNvPr id="10"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2"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Vinificazione in rosso</a:t>
            </a:r>
            <a:endParaRPr lang="it-IT" sz="1800" dirty="0">
              <a:solidFill>
                <a:srgbClr val="8F0B4D"/>
              </a:solidFill>
              <a:latin typeface="+mj-lt"/>
            </a:endParaRPr>
          </a:p>
        </p:txBody>
      </p:sp>
      <p:pic>
        <p:nvPicPr>
          <p:cNvPr id="13" name="Immagin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6788" y="1988840"/>
            <a:ext cx="1455212" cy="14552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35360" y="286545"/>
            <a:ext cx="8840788" cy="884237"/>
          </a:xfrm>
          <a:prstGeom prst="rect">
            <a:avLst/>
          </a:prstGeom>
          <a:noFill/>
          <a:ln w="9525">
            <a:noFill/>
            <a:miter lim="800000"/>
            <a:headEnd/>
            <a:tailEnd/>
          </a:ln>
          <a:effectLst/>
        </p:spPr>
        <p:txBody>
          <a:bodyPr>
            <a:spAutoFit/>
          </a:bodyPr>
          <a:lstStyle/>
          <a:p>
            <a:pPr>
              <a:defRPr/>
            </a:pPr>
            <a:r>
              <a:rPr lang="it-IT" b="1" dirty="0">
                <a:solidFill>
                  <a:srgbClr val="7030A0"/>
                </a:solidFill>
                <a:latin typeface="+mj-lt"/>
              </a:rPr>
              <a:t>Fermentazioni</a:t>
            </a:r>
            <a:r>
              <a:rPr lang="it-IT" b="1" dirty="0">
                <a:solidFill>
                  <a:srgbClr val="FF00FF"/>
                </a:solidFill>
                <a:latin typeface="+mj-lt"/>
              </a:rPr>
              <a:t> </a:t>
            </a:r>
          </a:p>
          <a:p>
            <a:pPr>
              <a:defRPr/>
            </a:pPr>
            <a:endParaRPr lang="it-IT" sz="2000" dirty="0">
              <a:solidFill>
                <a:srgbClr val="FF00FF"/>
              </a:solidFill>
              <a:latin typeface="+mj-lt"/>
            </a:endParaRP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464" y="2500314"/>
            <a:ext cx="820896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4581128"/>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7"/>
          <p:cNvSpPr txBox="1">
            <a:spLocks noChangeArrowheads="1"/>
          </p:cNvSpPr>
          <p:nvPr/>
        </p:nvSpPr>
        <p:spPr bwMode="auto">
          <a:xfrm>
            <a:off x="8136436" y="4941168"/>
            <a:ext cx="3673475" cy="1654175"/>
          </a:xfrm>
          <a:prstGeom prst="rect">
            <a:avLst/>
          </a:prstGeom>
          <a:solidFill>
            <a:schemeClr val="bg1"/>
          </a:solidFill>
          <a:ln w="38100">
            <a:noFill/>
            <a:miter lim="800000"/>
            <a:headEnd/>
            <a:tailEnd/>
          </a:ln>
        </p:spPr>
        <p:txBody>
          <a:bodyPr>
            <a:spAutoFit/>
          </a:bodyPr>
          <a:lstStyle/>
          <a:p>
            <a:pPr>
              <a:defRPr/>
            </a:pPr>
            <a:r>
              <a:rPr lang="it-IT" sz="2000" dirty="0">
                <a:latin typeface="+mj-lt"/>
              </a:rPr>
              <a:t>La vinificazione in bianco si applica a uve bianche per ottenere vini bianchi e solo raramente a uve rosse per ottenere vini </a:t>
            </a:r>
            <a:r>
              <a:rPr lang="it-IT" sz="2000" dirty="0" err="1">
                <a:latin typeface="+mj-lt"/>
              </a:rPr>
              <a:t>rosè</a:t>
            </a:r>
            <a:r>
              <a:rPr lang="it-IT" sz="2000" dirty="0">
                <a:latin typeface="+mj-lt"/>
              </a:rPr>
              <a:t>.</a:t>
            </a:r>
          </a:p>
        </p:txBody>
      </p:sp>
      <p:sp>
        <p:nvSpPr>
          <p:cNvPr id="10"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2"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2"/>
                </a:solidFill>
                <a:latin typeface="+mj-lt"/>
              </a:rPr>
              <a:t>Vinificazione in bianco</a:t>
            </a:r>
            <a:endParaRPr lang="it-IT" sz="1800" dirty="0">
              <a:solidFill>
                <a:schemeClr val="accent2"/>
              </a:solidFill>
              <a:latin typeface="+mj-lt"/>
            </a:endParaRPr>
          </a:p>
        </p:txBody>
      </p:sp>
      <p:pic>
        <p:nvPicPr>
          <p:cNvPr id="5"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437" y="1445115"/>
            <a:ext cx="5366917" cy="5276959"/>
          </a:xfrm>
          <a:prstGeom prst="rect">
            <a:avLst/>
          </a:prstGeom>
        </p:spPr>
      </p:pic>
      <p:sp>
        <p:nvSpPr>
          <p:cNvPr id="17" name="Rettangolo 16"/>
          <p:cNvSpPr/>
          <p:nvPr/>
        </p:nvSpPr>
        <p:spPr>
          <a:xfrm>
            <a:off x="1121573" y="1445114"/>
            <a:ext cx="4501331" cy="527695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magin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075" y="2060848"/>
            <a:ext cx="2166622" cy="187404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623392" y="1898764"/>
            <a:ext cx="9576296" cy="4708981"/>
          </a:xfrm>
          <a:prstGeom prst="rect">
            <a:avLst/>
          </a:prstGeom>
          <a:solidFill>
            <a:schemeClr val="bg1"/>
          </a:solidFill>
          <a:ln w="9525">
            <a:noFill/>
            <a:miter lim="800000"/>
            <a:headEnd/>
            <a:tailEnd/>
          </a:ln>
        </p:spPr>
        <p:txBody>
          <a:bodyPr wrap="square">
            <a:spAutoFit/>
          </a:bodyPr>
          <a:lstStyle/>
          <a:p>
            <a:pPr>
              <a:defRPr/>
            </a:pPr>
            <a:r>
              <a:rPr lang="it-IT" sz="2000" b="1" dirty="0">
                <a:solidFill>
                  <a:schemeClr val="hlink"/>
                </a:solidFill>
                <a:latin typeface="+mj-lt"/>
              </a:rPr>
              <a:t>Sgrondatura</a:t>
            </a:r>
            <a:r>
              <a:rPr lang="it-IT" sz="2000" b="1" dirty="0">
                <a:latin typeface="+mj-lt"/>
              </a:rPr>
              <a:t> </a:t>
            </a:r>
          </a:p>
          <a:p>
            <a:pPr>
              <a:defRPr/>
            </a:pPr>
            <a:endParaRPr lang="it-IT" sz="2000" dirty="0">
              <a:latin typeface="+mj-lt"/>
            </a:endParaRPr>
          </a:p>
          <a:p>
            <a:pPr>
              <a:defRPr/>
            </a:pPr>
            <a:r>
              <a:rPr lang="it-IT" sz="2000" dirty="0">
                <a:latin typeface="+mj-lt"/>
              </a:rPr>
              <a:t>Il processo di </a:t>
            </a:r>
            <a:r>
              <a:rPr lang="it-IT" sz="2000" b="1" dirty="0">
                <a:solidFill>
                  <a:schemeClr val="hlink"/>
                </a:solidFill>
                <a:latin typeface="+mj-lt"/>
              </a:rPr>
              <a:t>sgrondatura</a:t>
            </a:r>
            <a:r>
              <a:rPr lang="it-IT" sz="2000" dirty="0">
                <a:latin typeface="+mj-lt"/>
              </a:rPr>
              <a:t> ha come obiettivo la </a:t>
            </a:r>
            <a:r>
              <a:rPr lang="it-IT" sz="2000" dirty="0">
                <a:solidFill>
                  <a:schemeClr val="hlink"/>
                </a:solidFill>
                <a:latin typeface="+mj-lt"/>
              </a:rPr>
              <a:t>separazione dei succhi, liberati dalla pigiatura, dalla parte solida</a:t>
            </a:r>
            <a:r>
              <a:rPr lang="it-IT" sz="2000" dirty="0">
                <a:latin typeface="+mj-lt"/>
              </a:rPr>
              <a:t>. Questo è il punto debole della vinificazione in bianco, in quanto il </a:t>
            </a:r>
            <a:r>
              <a:rPr lang="it-IT" sz="2000" i="1" u="sng" dirty="0">
                <a:latin typeface="+mj-lt"/>
              </a:rPr>
              <a:t>contatto prolungato tra le due parti degrada la qualità del prodotto finale. </a:t>
            </a:r>
          </a:p>
          <a:p>
            <a:pPr>
              <a:defRPr/>
            </a:pPr>
            <a:endParaRPr lang="it-IT" sz="2000" i="1" u="sng" dirty="0">
              <a:latin typeface="+mj-lt"/>
            </a:endParaRPr>
          </a:p>
          <a:p>
            <a:pPr>
              <a:defRPr/>
            </a:pPr>
            <a:r>
              <a:rPr lang="it-IT" sz="2000" dirty="0">
                <a:latin typeface="+mj-lt"/>
              </a:rPr>
              <a:t>Le tecniche di sgrondo principali sono: </a:t>
            </a:r>
          </a:p>
          <a:p>
            <a:pPr>
              <a:defRPr/>
            </a:pPr>
            <a:endParaRPr lang="it-IT" sz="2000" dirty="0">
              <a:latin typeface="+mj-lt"/>
            </a:endParaRPr>
          </a:p>
          <a:p>
            <a:pPr>
              <a:buFont typeface="Wingdings" pitchFamily="2" charset="2"/>
              <a:buChar char="Ø"/>
              <a:defRPr/>
            </a:pPr>
            <a:r>
              <a:rPr lang="it-IT" sz="2000" b="1" u="sng" dirty="0">
                <a:solidFill>
                  <a:schemeClr val="hlink"/>
                </a:solidFill>
                <a:latin typeface="+mj-lt"/>
              </a:rPr>
              <a:t>Sgrondo statico o spontaneo</a:t>
            </a:r>
            <a:r>
              <a:rPr lang="it-IT" sz="2000" dirty="0">
                <a:latin typeface="+mj-lt"/>
              </a:rPr>
              <a:t>: per gravità. Il processo è corrente nelle piccole cantine e non consente di raccogliere più del 50% del succo estraibile dal pigiato. </a:t>
            </a:r>
          </a:p>
          <a:p>
            <a:pPr>
              <a:buFont typeface="Wingdings" pitchFamily="2" charset="2"/>
              <a:buChar char="Ø"/>
              <a:defRPr/>
            </a:pPr>
            <a:r>
              <a:rPr lang="it-IT" sz="2000" b="1" u="sng" dirty="0">
                <a:solidFill>
                  <a:schemeClr val="hlink"/>
                </a:solidFill>
                <a:latin typeface="+mj-lt"/>
              </a:rPr>
              <a:t>Sgrondo meccanico o dinamico</a:t>
            </a:r>
            <a:r>
              <a:rPr lang="it-IT" sz="2000" dirty="0">
                <a:latin typeface="+mj-lt"/>
              </a:rPr>
              <a:t>: lo sgrondo è provocato artificialmente da eliche rotanti. La velocità di rotazione deve essere molto bassa, per impedire che si abbia un'eccessiva formazione di feccia. Il procedimento consente l'estrazione di circa il 75% di tutto il succo estraibile. Il succo ottenuto dalla sgrondatura si dice mosto fiore, mentre le parti solide sono sottoposte a successive pressature. </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2"/>
                </a:solidFill>
                <a:latin typeface="+mj-lt"/>
              </a:rPr>
              <a:t>Vinificazione in bianco</a:t>
            </a:r>
            <a:endParaRPr lang="it-IT" sz="1800" dirty="0">
              <a:solidFill>
                <a:schemeClr val="accent2"/>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64">
                                            <p:txEl>
                                              <p:pRg st="6" end="6"/>
                                            </p:txEl>
                                          </p:spTgt>
                                        </p:tgtEl>
                                        <p:attrNameLst>
                                          <p:attrName>style.visibility</p:attrName>
                                        </p:attrNameLst>
                                      </p:cBhvr>
                                      <p:to>
                                        <p:strVal val="visible"/>
                                      </p:to>
                                    </p:set>
                                    <p:anim calcmode="lin" valueType="num">
                                      <p:cBhvr additive="base">
                                        <p:cTn id="7" dur="500" fill="hold"/>
                                        <p:tgtEl>
                                          <p:spTgt spid="9216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4">
                                            <p:txEl>
                                              <p:pRg st="7" end="7"/>
                                            </p:txEl>
                                          </p:spTgt>
                                        </p:tgtEl>
                                        <p:attrNameLst>
                                          <p:attrName>style.visibility</p:attrName>
                                        </p:attrNameLst>
                                      </p:cBhvr>
                                      <p:to>
                                        <p:strVal val="visible"/>
                                      </p:to>
                                    </p:set>
                                    <p:anim calcmode="lin" valueType="num">
                                      <p:cBhvr additive="base">
                                        <p:cTn id="13" dur="500" fill="hold"/>
                                        <p:tgtEl>
                                          <p:spTgt spid="9216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07368" y="1881644"/>
            <a:ext cx="10225136" cy="4401205"/>
          </a:xfrm>
          <a:prstGeom prst="rect">
            <a:avLst/>
          </a:prstGeom>
          <a:solidFill>
            <a:schemeClr val="bg1"/>
          </a:solidFill>
          <a:ln w="9525">
            <a:noFill/>
            <a:miter lim="800000"/>
            <a:headEnd/>
            <a:tailEnd/>
          </a:ln>
        </p:spPr>
        <p:txBody>
          <a:bodyPr wrap="square">
            <a:spAutoFit/>
          </a:bodyPr>
          <a:lstStyle/>
          <a:p>
            <a:pPr>
              <a:defRPr/>
            </a:pPr>
            <a:r>
              <a:rPr lang="it-IT" sz="2000" b="1" dirty="0">
                <a:solidFill>
                  <a:srgbClr val="C00000"/>
                </a:solidFill>
                <a:latin typeface="+mj-lt"/>
              </a:rPr>
              <a:t>Defecazione</a:t>
            </a:r>
          </a:p>
          <a:p>
            <a:pPr>
              <a:defRPr/>
            </a:pPr>
            <a:endParaRPr lang="it-IT" sz="2000" dirty="0">
              <a:latin typeface="+mj-lt"/>
            </a:endParaRPr>
          </a:p>
          <a:p>
            <a:pPr>
              <a:defRPr/>
            </a:pPr>
            <a:r>
              <a:rPr lang="it-IT" sz="2000" dirty="0">
                <a:latin typeface="+mj-lt"/>
              </a:rPr>
              <a:t>E’ il processo di </a:t>
            </a:r>
            <a:r>
              <a:rPr lang="it-IT" sz="2000" dirty="0">
                <a:solidFill>
                  <a:srgbClr val="C00000"/>
                </a:solidFill>
                <a:latin typeface="+mj-lt"/>
              </a:rPr>
              <a:t>eliminazione delle fecce dai succhi </a:t>
            </a:r>
            <a:r>
              <a:rPr lang="it-IT" sz="2000" dirty="0">
                <a:latin typeface="+mj-lt"/>
              </a:rPr>
              <a:t>che, fermentati, daranno origine al vino bianco. L'operazione di defecazione deve essere totale. </a:t>
            </a:r>
          </a:p>
          <a:p>
            <a:pPr>
              <a:defRPr/>
            </a:pPr>
            <a:r>
              <a:rPr lang="it-IT" sz="2000" dirty="0">
                <a:latin typeface="+mj-lt"/>
              </a:rPr>
              <a:t>I processi di defecazione più diffusi sono: </a:t>
            </a:r>
          </a:p>
          <a:p>
            <a:pPr>
              <a:defRPr/>
            </a:pPr>
            <a:endParaRPr lang="it-IT" sz="2000" dirty="0">
              <a:latin typeface="+mj-lt"/>
            </a:endParaRPr>
          </a:p>
          <a:p>
            <a:pPr>
              <a:buFont typeface="Wingdings" pitchFamily="2" charset="2"/>
              <a:buChar char="Ø"/>
              <a:defRPr/>
            </a:pPr>
            <a:r>
              <a:rPr lang="it-IT" sz="2000" b="1" u="sng" dirty="0">
                <a:solidFill>
                  <a:srgbClr val="C00000"/>
                </a:solidFill>
                <a:latin typeface="+mj-lt"/>
              </a:rPr>
              <a:t>Defecazione statica</a:t>
            </a:r>
            <a:r>
              <a:rPr lang="it-IT" sz="2000" dirty="0">
                <a:solidFill>
                  <a:srgbClr val="C00000"/>
                </a:solidFill>
                <a:latin typeface="+mj-lt"/>
              </a:rPr>
              <a:t> </a:t>
            </a:r>
            <a:r>
              <a:rPr lang="it-IT" sz="2000" dirty="0">
                <a:latin typeface="+mj-lt"/>
              </a:rPr>
              <a:t>è una sedimentazione spontanea che presuppone un periodo di riposo del vino, della durata di 24-48 ore, accompagnato da un blocco delle attività fermentative ottenuto tramite solfitazione. </a:t>
            </a:r>
          </a:p>
          <a:p>
            <a:pPr>
              <a:buFont typeface="Wingdings" pitchFamily="2" charset="2"/>
              <a:buChar char="Ø"/>
              <a:defRPr/>
            </a:pPr>
            <a:r>
              <a:rPr lang="it-IT" sz="2000" b="1" u="sng" dirty="0">
                <a:solidFill>
                  <a:srgbClr val="C00000"/>
                </a:solidFill>
                <a:latin typeface="+mj-lt"/>
              </a:rPr>
              <a:t>Defecazione a freddo</a:t>
            </a:r>
            <a:r>
              <a:rPr lang="it-IT" sz="2000" dirty="0">
                <a:solidFill>
                  <a:srgbClr val="C00000"/>
                </a:solidFill>
                <a:latin typeface="+mj-lt"/>
              </a:rPr>
              <a:t> </a:t>
            </a:r>
            <a:r>
              <a:rPr lang="it-IT" sz="2000" dirty="0">
                <a:latin typeface="+mj-lt"/>
              </a:rPr>
              <a:t>è un processo di defecazione statica a temperatura di 2-5°C. </a:t>
            </a:r>
          </a:p>
          <a:p>
            <a:pPr>
              <a:buFont typeface="Wingdings" pitchFamily="2" charset="2"/>
              <a:buChar char="Ø"/>
              <a:defRPr/>
            </a:pPr>
            <a:r>
              <a:rPr lang="it-IT" sz="2000" b="1" u="sng" dirty="0">
                <a:solidFill>
                  <a:srgbClr val="C00000"/>
                </a:solidFill>
                <a:latin typeface="+mj-lt"/>
              </a:rPr>
              <a:t>Defecazione per centrifugazione</a:t>
            </a:r>
            <a:r>
              <a:rPr lang="it-IT" sz="2000" dirty="0">
                <a:solidFill>
                  <a:srgbClr val="C00000"/>
                </a:solidFill>
                <a:latin typeface="+mj-lt"/>
              </a:rPr>
              <a:t> </a:t>
            </a:r>
            <a:r>
              <a:rPr lang="it-IT" sz="2000" dirty="0">
                <a:latin typeface="+mj-lt"/>
              </a:rPr>
              <a:t>viene effettuata sul mosto subito dopo l'estrazione ed un breve periodo di riposo, consente il deposito delle impurità terrose. La velocità di chiarificazione è di circa 1000 volte superiore alla statica. E' da dire, comunque, che la qualità del prodotto ottenuto con questo metodo è inferiore rispetto al prodotto ottenuto per defecazione statica. </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2"/>
                </a:solidFill>
                <a:latin typeface="+mj-lt"/>
              </a:rPr>
              <a:t>Vinificazione in bianco</a:t>
            </a:r>
            <a:endParaRPr lang="it-IT" sz="1800" dirty="0">
              <a:solidFill>
                <a:schemeClr val="accent2"/>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5" end="5"/>
                                            </p:txEl>
                                          </p:spTgt>
                                        </p:tgtEl>
                                        <p:attrNameLst>
                                          <p:attrName>style.visibility</p:attrName>
                                        </p:attrNameLst>
                                      </p:cBhvr>
                                      <p:to>
                                        <p:strVal val="visible"/>
                                      </p:to>
                                    </p:set>
                                    <p:anim calcmode="lin" valueType="num">
                                      <p:cBhvr additive="base">
                                        <p:cTn id="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3187">
                                            <p:txEl>
                                              <p:pRg st="6" end="6"/>
                                            </p:txEl>
                                          </p:spTgt>
                                        </p:tgtEl>
                                        <p:attrNameLst>
                                          <p:attrName>style.visibility</p:attrName>
                                        </p:attrNameLst>
                                      </p:cBhvr>
                                      <p:to>
                                        <p:strVal val="visible"/>
                                      </p:to>
                                    </p:set>
                                    <p:anim calcmode="lin" valueType="num">
                                      <p:cBhvr additive="base">
                                        <p:cTn id="11"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3187">
                                            <p:txEl>
                                              <p:pRg st="7" end="7"/>
                                            </p:txEl>
                                          </p:spTgt>
                                        </p:tgtEl>
                                        <p:attrNameLst>
                                          <p:attrName>style.visibility</p:attrName>
                                        </p:attrNameLst>
                                      </p:cBhvr>
                                      <p:to>
                                        <p:strVal val="visible"/>
                                      </p:to>
                                    </p:set>
                                    <p:anim calcmode="lin" valueType="num">
                                      <p:cBhvr additive="base">
                                        <p:cTn id="1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31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421764" y="1706919"/>
            <a:ext cx="8280400" cy="2678113"/>
          </a:xfrm>
          <a:prstGeom prst="rect">
            <a:avLst/>
          </a:prstGeom>
          <a:noFill/>
          <a:ln w="9525">
            <a:noFill/>
            <a:miter lim="800000"/>
            <a:headEnd/>
            <a:tailEnd/>
          </a:ln>
        </p:spPr>
        <p:txBody>
          <a:bodyPr>
            <a:spAutoFit/>
          </a:bodyPr>
          <a:lstStyle/>
          <a:p>
            <a:pPr>
              <a:defRPr/>
            </a:pPr>
            <a:r>
              <a:rPr lang="it-IT" sz="2000" b="1" dirty="0">
                <a:solidFill>
                  <a:srgbClr val="C00000"/>
                </a:solidFill>
                <a:latin typeface="+mj-lt"/>
              </a:rPr>
              <a:t>Arricchimento </a:t>
            </a:r>
          </a:p>
          <a:p>
            <a:pPr>
              <a:defRPr/>
            </a:pPr>
            <a:endParaRPr lang="it-IT" sz="2000" b="1" dirty="0">
              <a:latin typeface="+mj-lt"/>
            </a:endParaRPr>
          </a:p>
          <a:p>
            <a:pPr>
              <a:defRPr/>
            </a:pPr>
            <a:r>
              <a:rPr lang="it-IT" sz="1600" dirty="0">
                <a:latin typeface="+mj-lt"/>
              </a:rPr>
              <a:t>Questa fase prevede un possibile arricchimento del prodotto filtrato, nel caso in cui quest'ultimo non garantisca il raggiungimento della gradazione alcolica prestabilita. </a:t>
            </a:r>
          </a:p>
          <a:p>
            <a:pPr>
              <a:defRPr/>
            </a:pPr>
            <a:r>
              <a:rPr lang="it-IT" sz="1600" dirty="0">
                <a:latin typeface="+mj-lt"/>
              </a:rPr>
              <a:t>Possono essere aggiunti </a:t>
            </a:r>
            <a:r>
              <a:rPr lang="it-IT" sz="1600" b="1" u="sng" dirty="0">
                <a:solidFill>
                  <a:srgbClr val="C00000"/>
                </a:solidFill>
                <a:latin typeface="+mj-lt"/>
              </a:rPr>
              <a:t>mosti concentrati rifermentati</a:t>
            </a:r>
            <a:r>
              <a:rPr lang="it-IT" sz="1600" b="1" dirty="0">
                <a:solidFill>
                  <a:srgbClr val="C00000"/>
                </a:solidFill>
                <a:latin typeface="+mj-lt"/>
              </a:rPr>
              <a:t> (MCR)</a:t>
            </a:r>
            <a:r>
              <a:rPr lang="it-IT" sz="1600" dirty="0">
                <a:solidFill>
                  <a:srgbClr val="C00000"/>
                </a:solidFill>
                <a:latin typeface="+mj-lt"/>
              </a:rPr>
              <a:t> </a:t>
            </a:r>
            <a:r>
              <a:rPr lang="it-IT" sz="1600" dirty="0">
                <a:latin typeface="+mj-lt"/>
              </a:rPr>
              <a:t>oppure </a:t>
            </a:r>
            <a:r>
              <a:rPr lang="it-IT" sz="1600" b="1" u="sng" dirty="0">
                <a:solidFill>
                  <a:srgbClr val="C00000"/>
                </a:solidFill>
                <a:latin typeface="+mj-lt"/>
              </a:rPr>
              <a:t>mosti concentrati</a:t>
            </a:r>
            <a:r>
              <a:rPr lang="it-IT" sz="1600" b="1" dirty="0">
                <a:solidFill>
                  <a:srgbClr val="C00000"/>
                </a:solidFill>
                <a:latin typeface="+mj-lt"/>
              </a:rPr>
              <a:t> (</a:t>
            </a:r>
            <a:r>
              <a:rPr lang="it-IT" sz="1600" b="1" dirty="0" err="1">
                <a:solidFill>
                  <a:srgbClr val="C00000"/>
                </a:solidFill>
                <a:latin typeface="+mj-lt"/>
              </a:rPr>
              <a:t>MC</a:t>
            </a:r>
            <a:r>
              <a:rPr lang="it-IT" sz="1600" b="1" dirty="0">
                <a:solidFill>
                  <a:srgbClr val="C00000"/>
                </a:solidFill>
                <a:latin typeface="+mj-lt"/>
              </a:rPr>
              <a:t>),</a:t>
            </a:r>
            <a:r>
              <a:rPr lang="it-IT" sz="1600" dirty="0">
                <a:solidFill>
                  <a:srgbClr val="C00000"/>
                </a:solidFill>
                <a:latin typeface="+mj-lt"/>
              </a:rPr>
              <a:t> </a:t>
            </a:r>
            <a:r>
              <a:rPr lang="it-IT" sz="1600" dirty="0">
                <a:latin typeface="+mj-lt"/>
              </a:rPr>
              <a:t>in quantità che rispettino le normative vigenti nel paese di produzione del vino. </a:t>
            </a:r>
          </a:p>
          <a:p>
            <a:pPr>
              <a:defRPr/>
            </a:pPr>
            <a:r>
              <a:rPr lang="it-IT" sz="1600" dirty="0">
                <a:latin typeface="+mj-lt"/>
              </a:rPr>
              <a:t>E' altresì possibile l'aggiunta di additivi vari (nutrienti di varia composizione, tannini, acido tartarico, ecc.) in riferimento alle caratteristiche del prodotto da trattare ed al risultato finale che si vuole ottenere. </a:t>
            </a:r>
          </a:p>
          <a:p>
            <a:pPr>
              <a:defRPr/>
            </a:pPr>
            <a:endParaRPr lang="it-IT" sz="1600" dirty="0">
              <a:latin typeface="+mj-lt"/>
            </a:endParaRPr>
          </a:p>
        </p:txBody>
      </p:sp>
      <p:pic>
        <p:nvPicPr>
          <p:cNvPr id="49159" name="Picture 7"/>
          <p:cNvPicPr>
            <a:picLocks noChangeAspect="1" noChangeArrowheads="1"/>
          </p:cNvPicPr>
          <p:nvPr/>
        </p:nvPicPr>
        <p:blipFill>
          <a:blip r:embed="rId2"/>
          <a:srcRect/>
          <a:stretch>
            <a:fillRect/>
          </a:stretch>
        </p:blipFill>
        <p:spPr bwMode="auto">
          <a:xfrm>
            <a:off x="4943872" y="4653136"/>
            <a:ext cx="5210175" cy="2057400"/>
          </a:xfrm>
          <a:prstGeom prst="rect">
            <a:avLst/>
          </a:prstGeom>
          <a:ln>
            <a:noFill/>
          </a:ln>
          <a:effectLst>
            <a:outerShdw blurRad="292100" dist="139700" dir="2700000" algn="tl" rotWithShape="0">
              <a:srgbClr val="333333">
                <a:alpha val="65000"/>
              </a:srgbClr>
            </a:outerShdw>
          </a:effectLst>
        </p:spPr>
      </p:pic>
      <p:pic>
        <p:nvPicPr>
          <p:cNvPr id="49160" name="Picture 8"/>
          <p:cNvPicPr>
            <a:picLocks noChangeAspect="1" noChangeArrowheads="1"/>
          </p:cNvPicPr>
          <p:nvPr/>
        </p:nvPicPr>
        <p:blipFill>
          <a:blip r:embed="rId3"/>
          <a:srcRect/>
          <a:stretch>
            <a:fillRect/>
          </a:stretch>
        </p:blipFill>
        <p:spPr bwMode="auto">
          <a:xfrm>
            <a:off x="2207146" y="4134507"/>
            <a:ext cx="2952750" cy="1239838"/>
          </a:xfrm>
          <a:prstGeom prst="rect">
            <a:avLst/>
          </a:prstGeom>
          <a:ln>
            <a:noFill/>
          </a:ln>
          <a:effectLst>
            <a:outerShdw blurRad="292100" dist="139700" dir="2700000" algn="tl" rotWithShape="0">
              <a:srgbClr val="333333">
                <a:alpha val="65000"/>
              </a:srgbClr>
            </a:outerShdw>
          </a:effec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2"/>
                </a:solidFill>
                <a:latin typeface="+mj-lt"/>
              </a:rPr>
              <a:t>Vinificazione in bianco</a:t>
            </a:r>
            <a:endParaRPr lang="it-IT" sz="1800" dirty="0">
              <a:solidFill>
                <a:schemeClr val="accent2"/>
              </a:solidFill>
              <a:latin typeface="+mj-lt"/>
            </a:endParaRPr>
          </a:p>
        </p:txBody>
      </p:sp>
      <p:pic>
        <p:nvPicPr>
          <p:cNvPr id="12" name="Immagin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51384" y="1628800"/>
            <a:ext cx="10153128" cy="4893647"/>
          </a:xfrm>
          <a:prstGeom prst="rect">
            <a:avLst/>
          </a:prstGeom>
          <a:solidFill>
            <a:schemeClr val="bg1"/>
          </a:solidFill>
          <a:ln w="9525">
            <a:noFill/>
            <a:miter lim="800000"/>
            <a:headEnd/>
            <a:tailEnd/>
          </a:ln>
          <a:effectLst/>
        </p:spPr>
        <p:txBody>
          <a:bodyPr wrap="square">
            <a:spAutoFit/>
          </a:bodyPr>
          <a:lstStyle/>
          <a:p>
            <a:pPr>
              <a:defRPr/>
            </a:pPr>
            <a:r>
              <a:rPr lang="it-IT" sz="1800" b="1" u="sng" dirty="0">
                <a:solidFill>
                  <a:srgbClr val="C00000"/>
                </a:solidFill>
                <a:latin typeface="+mj-lt"/>
              </a:rPr>
              <a:t>Mosti muti:</a:t>
            </a:r>
          </a:p>
          <a:p>
            <a:pPr>
              <a:defRPr/>
            </a:pPr>
            <a:r>
              <a:rPr lang="it-IT" sz="1800" dirty="0">
                <a:latin typeface="+mj-lt"/>
              </a:rPr>
              <a:t>Ottenuti con &gt;100 g/</a:t>
            </a:r>
            <a:r>
              <a:rPr lang="it-IT" sz="1800" dirty="0" err="1">
                <a:latin typeface="+mj-lt"/>
              </a:rPr>
              <a:t>hL</a:t>
            </a:r>
            <a:r>
              <a:rPr lang="it-IT" sz="1800" dirty="0">
                <a:latin typeface="+mj-lt"/>
              </a:rPr>
              <a:t> di SO2 (15 mg/L di attiva).</a:t>
            </a:r>
          </a:p>
          <a:p>
            <a:pPr>
              <a:defRPr/>
            </a:pPr>
            <a:r>
              <a:rPr lang="it-IT" sz="1800" dirty="0" err="1">
                <a:latin typeface="+mj-lt"/>
              </a:rPr>
              <a:t>Desolfitazione</a:t>
            </a:r>
            <a:r>
              <a:rPr lang="it-IT" sz="1800" dirty="0">
                <a:latin typeface="+mj-lt"/>
              </a:rPr>
              <a:t> indispensabile.</a:t>
            </a:r>
          </a:p>
          <a:p>
            <a:pPr>
              <a:defRPr/>
            </a:pPr>
            <a:r>
              <a:rPr lang="it-IT" sz="1800" dirty="0">
                <a:latin typeface="+mj-lt"/>
              </a:rPr>
              <a:t>Lieviti del genere </a:t>
            </a:r>
            <a:r>
              <a:rPr lang="it-IT" sz="1800" i="1" dirty="0" err="1">
                <a:latin typeface="+mj-lt"/>
              </a:rPr>
              <a:t>Saccharomyces</a:t>
            </a:r>
            <a:r>
              <a:rPr lang="it-IT" sz="1800" dirty="0">
                <a:latin typeface="+mj-lt"/>
              </a:rPr>
              <a:t> resistono in queste condizioni.</a:t>
            </a:r>
          </a:p>
          <a:p>
            <a:pPr>
              <a:defRPr/>
            </a:pPr>
            <a:endParaRPr lang="it-IT" sz="800" b="1" dirty="0">
              <a:effectLst>
                <a:outerShdw blurRad="38100" dist="38100" dir="2700000" algn="tl">
                  <a:srgbClr val="000000"/>
                </a:outerShdw>
              </a:effectLst>
              <a:latin typeface="+mj-lt"/>
            </a:endParaRPr>
          </a:p>
          <a:p>
            <a:pPr>
              <a:defRPr/>
            </a:pPr>
            <a:r>
              <a:rPr lang="it-IT" sz="1800" b="1" u="sng" dirty="0" err="1">
                <a:solidFill>
                  <a:srgbClr val="C00000"/>
                </a:solidFill>
                <a:latin typeface="+mj-lt"/>
              </a:rPr>
              <a:t>Mistelle</a:t>
            </a:r>
            <a:r>
              <a:rPr lang="it-IT" sz="1800" b="1" u="sng" dirty="0">
                <a:solidFill>
                  <a:srgbClr val="C00000"/>
                </a:solidFill>
                <a:latin typeface="+mj-lt"/>
              </a:rPr>
              <a:t>:</a:t>
            </a:r>
          </a:p>
          <a:p>
            <a:pPr>
              <a:defRPr/>
            </a:pPr>
            <a:r>
              <a:rPr lang="it-IT" sz="1800" dirty="0">
                <a:latin typeface="+mj-lt"/>
              </a:rPr>
              <a:t>	Stabilità biologica ottenuta mescolando mosto con alcol o</a:t>
            </a:r>
          </a:p>
          <a:p>
            <a:pPr>
              <a:defRPr/>
            </a:pPr>
            <a:r>
              <a:rPr lang="it-IT" sz="1800" dirty="0">
                <a:latin typeface="+mj-lt"/>
              </a:rPr>
              <a:t>	acquavite di vino fino ad avere dal 16 al 22% di alcol.</a:t>
            </a:r>
          </a:p>
          <a:p>
            <a:pPr>
              <a:defRPr/>
            </a:pPr>
            <a:endParaRPr lang="it-IT" sz="800" b="1" dirty="0">
              <a:effectLst>
                <a:outerShdw blurRad="38100" dist="38100" dir="2700000" algn="tl">
                  <a:srgbClr val="000000"/>
                </a:outerShdw>
              </a:effectLst>
              <a:latin typeface="+mj-lt"/>
            </a:endParaRPr>
          </a:p>
          <a:p>
            <a:pPr>
              <a:defRPr/>
            </a:pPr>
            <a:r>
              <a:rPr lang="it-IT" sz="1800" b="1" u="sng" dirty="0">
                <a:solidFill>
                  <a:srgbClr val="C00000"/>
                </a:solidFill>
                <a:latin typeface="+mj-lt"/>
              </a:rPr>
              <a:t>Mosti concentrati tradizionali:</a:t>
            </a:r>
          </a:p>
          <a:p>
            <a:pPr lvl="2">
              <a:defRPr/>
            </a:pPr>
            <a:r>
              <a:rPr lang="it-IT" sz="1800" dirty="0">
                <a:latin typeface="+mj-lt"/>
              </a:rPr>
              <a:t>Si ottengono da mosti muti, previa disacidificazione, per evaporazione sotto vuoto a bassa temperatura (&lt; 45° C) fino a ridurre il volume a 1/3 ÷ 1/5. Problematico l’impiego per vini D.O.C.</a:t>
            </a:r>
          </a:p>
          <a:p>
            <a:pPr>
              <a:defRPr/>
            </a:pPr>
            <a:endParaRPr lang="it-IT" sz="800" b="1" u="sng" dirty="0">
              <a:solidFill>
                <a:srgbClr val="C00000"/>
              </a:solidFill>
              <a:latin typeface="+mj-lt"/>
            </a:endParaRPr>
          </a:p>
          <a:p>
            <a:pPr>
              <a:defRPr/>
            </a:pPr>
            <a:r>
              <a:rPr lang="it-IT" sz="1800" b="1" u="sng" dirty="0">
                <a:solidFill>
                  <a:srgbClr val="C00000"/>
                </a:solidFill>
                <a:latin typeface="+mj-lt"/>
              </a:rPr>
              <a:t>Mosti concentrati rettificati: MCR</a:t>
            </a:r>
          </a:p>
          <a:p>
            <a:pPr lvl="2">
              <a:defRPr/>
            </a:pPr>
            <a:r>
              <a:rPr lang="it-IT" sz="1800" dirty="0">
                <a:latin typeface="+mj-lt"/>
              </a:rPr>
              <a:t>Si ottengono da mosti muti per </a:t>
            </a:r>
            <a:r>
              <a:rPr lang="it-IT" sz="1800" dirty="0" err="1">
                <a:latin typeface="+mj-lt"/>
              </a:rPr>
              <a:t>desolfitazione</a:t>
            </a:r>
            <a:r>
              <a:rPr lang="it-IT" sz="1800" dirty="0">
                <a:latin typeface="+mj-lt"/>
              </a:rPr>
              <a:t>, purificazione su resine a scambio, per evaporazione sotto vuoto. Zuccheri &gt; 63% in peso. Per semplicità di comparazione si commercializzano a gradi alcolici potenziali per ettolitro. ES: 50 ÷ 52 °/</a:t>
            </a:r>
            <a:r>
              <a:rPr lang="it-IT" sz="1800" dirty="0" err="1">
                <a:latin typeface="+mj-lt"/>
              </a:rPr>
              <a:t>hL</a:t>
            </a:r>
            <a:r>
              <a:rPr lang="it-IT" sz="1800" dirty="0">
                <a:latin typeface="+mj-lt"/>
              </a:rPr>
              <a:t>. Tecnicamente perfetti, ma di difficile manipolazione e conservazione. Economicamente convenienti grazie all’aiuto pubblico.</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2"/>
                </a:solidFill>
                <a:latin typeface="+mj-lt"/>
              </a:rPr>
              <a:t>Vinificazione in bianco</a:t>
            </a:r>
            <a:endParaRPr lang="it-IT" sz="1800" dirty="0">
              <a:solidFill>
                <a:schemeClr val="accent2"/>
              </a:solidFill>
              <a:latin typeface="+mj-lt"/>
            </a:endParaRPr>
          </a:p>
        </p:txBody>
      </p:sp>
      <p:pic>
        <p:nvPicPr>
          <p:cNvPr id="10" name="Immagin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407368" y="1773242"/>
            <a:ext cx="9505056" cy="4524315"/>
          </a:xfrm>
          <a:prstGeom prst="rect">
            <a:avLst/>
          </a:prstGeom>
          <a:solidFill>
            <a:schemeClr val="bg1"/>
          </a:solidFill>
          <a:ln w="9525">
            <a:noFill/>
            <a:miter lim="800000"/>
            <a:headEnd/>
            <a:tailEnd/>
          </a:ln>
        </p:spPr>
        <p:txBody>
          <a:bodyPr wrap="square">
            <a:spAutoFit/>
          </a:bodyPr>
          <a:lstStyle/>
          <a:p>
            <a:pPr>
              <a:defRPr/>
            </a:pPr>
            <a:endParaRPr lang="it-IT" sz="2800" b="1" dirty="0">
              <a:latin typeface="+mj-lt"/>
            </a:endParaRPr>
          </a:p>
          <a:p>
            <a:pPr>
              <a:defRPr/>
            </a:pPr>
            <a:r>
              <a:rPr lang="it-IT" sz="2000" dirty="0">
                <a:latin typeface="+mj-lt"/>
              </a:rPr>
              <a:t>Le fasi dell’invecchiamento sono:</a:t>
            </a:r>
          </a:p>
          <a:p>
            <a:pPr>
              <a:defRPr/>
            </a:pPr>
            <a:r>
              <a:rPr lang="it-IT" sz="2000" b="1" i="1" dirty="0">
                <a:solidFill>
                  <a:schemeClr val="hlink"/>
                </a:solidFill>
                <a:latin typeface="+mj-lt"/>
              </a:rPr>
              <a:t>affinamento e maturazione in botte</a:t>
            </a:r>
            <a:r>
              <a:rPr lang="it-IT" sz="2000" dirty="0">
                <a:latin typeface="+mj-lt"/>
              </a:rPr>
              <a:t> o barrique di rovere o di castagno (fase ossidativa)</a:t>
            </a:r>
          </a:p>
          <a:p>
            <a:pPr>
              <a:defRPr/>
            </a:pPr>
            <a:r>
              <a:rPr lang="it-IT" sz="2000" b="1" i="1" dirty="0">
                <a:solidFill>
                  <a:schemeClr val="hlink"/>
                </a:solidFill>
                <a:latin typeface="+mj-lt"/>
              </a:rPr>
              <a:t>invecchiamento in bottiglia</a:t>
            </a:r>
            <a:r>
              <a:rPr lang="it-IT" sz="2000" dirty="0">
                <a:latin typeface="+mj-lt"/>
              </a:rPr>
              <a:t> (fase riduttiva)</a:t>
            </a:r>
          </a:p>
          <a:p>
            <a:pPr>
              <a:defRPr/>
            </a:pPr>
            <a:endParaRPr lang="it-IT" sz="2000" dirty="0">
              <a:latin typeface="+mj-lt"/>
            </a:endParaRPr>
          </a:p>
          <a:p>
            <a:pPr>
              <a:defRPr/>
            </a:pPr>
            <a:r>
              <a:rPr lang="it-IT" sz="2000" dirty="0">
                <a:latin typeface="+mj-lt"/>
              </a:rPr>
              <a:t>Modificazioni che avvengono durante </a:t>
            </a:r>
            <a:r>
              <a:rPr lang="it-IT" sz="2000" b="1" dirty="0">
                <a:solidFill>
                  <a:srgbClr val="C00000"/>
                </a:solidFill>
                <a:latin typeface="+mj-lt"/>
              </a:rPr>
              <a:t>l’affinamento in legno</a:t>
            </a:r>
            <a:r>
              <a:rPr lang="it-IT" sz="2000" dirty="0">
                <a:latin typeface="+mj-lt"/>
              </a:rPr>
              <a:t>:</a:t>
            </a:r>
          </a:p>
          <a:p>
            <a:pPr lvl="1">
              <a:buFont typeface="Wingdings" pitchFamily="2" charset="2"/>
              <a:buChar char="Ø"/>
              <a:defRPr/>
            </a:pPr>
            <a:r>
              <a:rPr lang="it-IT" sz="2000" i="1" dirty="0">
                <a:latin typeface="+mj-lt"/>
              </a:rPr>
              <a:t>ossidazioni a carico di alcol e polifenoli</a:t>
            </a:r>
          </a:p>
          <a:p>
            <a:pPr lvl="1">
              <a:buFont typeface="Wingdings" pitchFamily="2" charset="2"/>
              <a:buChar char="Ø"/>
              <a:defRPr/>
            </a:pPr>
            <a:r>
              <a:rPr lang="it-IT" sz="2000" i="1" dirty="0">
                <a:latin typeface="+mj-lt"/>
              </a:rPr>
              <a:t>cessione di sostanze fenoliche dal legno al vino</a:t>
            </a:r>
          </a:p>
          <a:p>
            <a:pPr lvl="1">
              <a:buFont typeface="Wingdings" pitchFamily="2" charset="2"/>
              <a:buChar char="Ø"/>
              <a:defRPr/>
            </a:pPr>
            <a:r>
              <a:rPr lang="it-IT" sz="2000" i="1" dirty="0">
                <a:latin typeface="+mj-lt"/>
              </a:rPr>
              <a:t>cessione di sostanze odorose (es.: vanillina)</a:t>
            </a:r>
          </a:p>
          <a:p>
            <a:pPr lvl="1">
              <a:buFont typeface="Wingdings" pitchFamily="2" charset="2"/>
              <a:buChar char="Ø"/>
              <a:defRPr/>
            </a:pPr>
            <a:r>
              <a:rPr lang="it-IT" sz="2000" i="1" dirty="0">
                <a:latin typeface="+mj-lt"/>
              </a:rPr>
              <a:t>evaporazione di acqua e alcol</a:t>
            </a:r>
          </a:p>
          <a:p>
            <a:pPr lvl="1">
              <a:buFont typeface="Wingdings" pitchFamily="2" charset="2"/>
              <a:buChar char="Ø"/>
              <a:defRPr/>
            </a:pPr>
            <a:r>
              <a:rPr lang="it-IT" sz="2000" i="1" dirty="0">
                <a:latin typeface="+mj-lt"/>
              </a:rPr>
              <a:t>modificazione e stabilizzazione del colore: calo della componente rossa e aumento delle tonalità aranciate</a:t>
            </a:r>
          </a:p>
          <a:p>
            <a:pPr>
              <a:defRPr/>
            </a:pPr>
            <a:endParaRPr lang="it-IT" sz="2000" i="1" dirty="0">
              <a:latin typeface="+mj-lt"/>
            </a:endParaRPr>
          </a:p>
          <a:p>
            <a:pPr>
              <a:defRPr/>
            </a:pPr>
            <a:r>
              <a:rPr lang="it-IT" sz="2000" dirty="0">
                <a:latin typeface="+mj-lt"/>
              </a:rPr>
              <a:t>Tali modificazioni sono tanto più intense e rapide quanto più la botte è piccola e nuova.</a:t>
            </a: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pic>
        <p:nvPicPr>
          <p:cNvPr id="11" name="Immagin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
        <p:nvSpPr>
          <p:cNvPr id="12"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4">
                    <a:lumMod val="50000"/>
                  </a:schemeClr>
                </a:solidFill>
                <a:latin typeface="+mj-lt"/>
              </a:rPr>
              <a:t>Invecchiamento</a:t>
            </a:r>
            <a:endParaRPr lang="it-IT" sz="1800" dirty="0">
              <a:solidFill>
                <a:schemeClr val="accent4">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5" end="5"/>
                                            </p:txEl>
                                          </p:spTgt>
                                        </p:tgtEl>
                                        <p:attrNameLst>
                                          <p:attrName>style.visibility</p:attrName>
                                        </p:attrNameLst>
                                      </p:cBhvr>
                                      <p:to>
                                        <p:strVal val="visible"/>
                                      </p:to>
                                    </p:set>
                                    <p:anim calcmode="lin" valueType="num">
                                      <p:cBhvr additive="base">
                                        <p:cTn id="7"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283">
                                            <p:txEl>
                                              <p:pRg st="6" end="6"/>
                                            </p:txEl>
                                          </p:spTgt>
                                        </p:tgtEl>
                                        <p:attrNameLst>
                                          <p:attrName>style.visibility</p:attrName>
                                        </p:attrNameLst>
                                      </p:cBhvr>
                                      <p:to>
                                        <p:strVal val="visible"/>
                                      </p:to>
                                    </p:set>
                                    <p:anim calcmode="lin" valueType="num">
                                      <p:cBhvr additive="base">
                                        <p:cTn id="11"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7283">
                                            <p:txEl>
                                              <p:pRg st="7" end="7"/>
                                            </p:txEl>
                                          </p:spTgt>
                                        </p:tgtEl>
                                        <p:attrNameLst>
                                          <p:attrName>style.visibility</p:attrName>
                                        </p:attrNameLst>
                                      </p:cBhvr>
                                      <p:to>
                                        <p:strVal val="visible"/>
                                      </p:to>
                                    </p:set>
                                    <p:anim calcmode="lin" valueType="num">
                                      <p:cBhvr additive="base">
                                        <p:cTn id="15"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28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anim calcmode="lin" valueType="num">
                                      <p:cBhvr additive="base">
                                        <p:cTn id="19"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7283">
                                            <p:txEl>
                                              <p:pRg st="9" end="9"/>
                                            </p:txEl>
                                          </p:spTgt>
                                        </p:tgtEl>
                                        <p:attrNameLst>
                                          <p:attrName>style.visibility</p:attrName>
                                        </p:attrNameLst>
                                      </p:cBhvr>
                                      <p:to>
                                        <p:strVal val="visible"/>
                                      </p:to>
                                    </p:set>
                                    <p:anim calcmode="lin" valueType="num">
                                      <p:cBhvr additive="base">
                                        <p:cTn id="23" dur="500" fill="hold"/>
                                        <p:tgtEl>
                                          <p:spTgt spid="9728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7283">
                                            <p:txEl>
                                              <p:pRg st="10" end="10"/>
                                            </p:txEl>
                                          </p:spTgt>
                                        </p:tgtEl>
                                        <p:attrNameLst>
                                          <p:attrName>style.visibility</p:attrName>
                                        </p:attrNameLst>
                                      </p:cBhvr>
                                      <p:to>
                                        <p:strVal val="visible"/>
                                      </p:to>
                                    </p:set>
                                    <p:anim calcmode="lin" valueType="num">
                                      <p:cBhvr additive="base">
                                        <p:cTn id="27" dur="500" fill="hold"/>
                                        <p:tgtEl>
                                          <p:spTgt spid="9728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72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7283">
                                            <p:txEl>
                                              <p:pRg st="12" end="12"/>
                                            </p:txEl>
                                          </p:spTgt>
                                        </p:tgtEl>
                                        <p:attrNameLst>
                                          <p:attrName>style.visibility</p:attrName>
                                        </p:attrNameLst>
                                      </p:cBhvr>
                                      <p:to>
                                        <p:strVal val="visible"/>
                                      </p:to>
                                    </p:set>
                                    <p:anim calcmode="lin" valueType="num">
                                      <p:cBhvr additive="base">
                                        <p:cTn id="33" dur="500" fill="hold"/>
                                        <p:tgtEl>
                                          <p:spTgt spid="97283">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72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416144" y="1628799"/>
            <a:ext cx="8785225" cy="4832092"/>
          </a:xfrm>
          <a:prstGeom prst="rect">
            <a:avLst/>
          </a:prstGeom>
          <a:solidFill>
            <a:schemeClr val="bg1"/>
          </a:solidFill>
          <a:ln w="9525">
            <a:noFill/>
            <a:miter lim="800000"/>
            <a:headEnd/>
            <a:tailEnd/>
          </a:ln>
        </p:spPr>
        <p:txBody>
          <a:bodyPr>
            <a:spAutoFit/>
          </a:bodyPr>
          <a:lstStyle/>
          <a:p>
            <a:pPr>
              <a:defRPr/>
            </a:pPr>
            <a:r>
              <a:rPr lang="it-IT" sz="2000" b="1" dirty="0" smtClean="0">
                <a:solidFill>
                  <a:schemeClr val="hlink"/>
                </a:solidFill>
                <a:latin typeface="+mj-lt"/>
              </a:rPr>
              <a:t>MATURAZIONE </a:t>
            </a:r>
            <a:r>
              <a:rPr lang="it-IT" sz="2000" b="1" dirty="0">
                <a:solidFill>
                  <a:schemeClr val="hlink"/>
                </a:solidFill>
                <a:latin typeface="+mj-lt"/>
              </a:rPr>
              <a:t>in botte (leggermente ossidativa)</a:t>
            </a:r>
          </a:p>
          <a:p>
            <a:pPr>
              <a:defRPr/>
            </a:pPr>
            <a:r>
              <a:rPr lang="it-IT" sz="2000" dirty="0">
                <a:latin typeface="+mj-lt"/>
              </a:rPr>
              <a:t>Sono ideali recipienti di quercia </a:t>
            </a:r>
            <a:r>
              <a:rPr lang="it-IT" sz="2000" i="1" dirty="0" err="1">
                <a:latin typeface="+mj-lt"/>
              </a:rPr>
              <a:t>Quercus</a:t>
            </a:r>
            <a:r>
              <a:rPr lang="it-IT" sz="2000" i="1" dirty="0">
                <a:latin typeface="+mj-lt"/>
              </a:rPr>
              <a:t> peduncolata</a:t>
            </a:r>
            <a:r>
              <a:rPr lang="it-IT" sz="2000" dirty="0">
                <a:latin typeface="+mj-lt"/>
              </a:rPr>
              <a:t> e </a:t>
            </a:r>
            <a:r>
              <a:rPr lang="it-IT" sz="2000" i="1" dirty="0" err="1">
                <a:latin typeface="+mj-lt"/>
              </a:rPr>
              <a:t>Quercus</a:t>
            </a:r>
            <a:r>
              <a:rPr lang="it-IT" sz="2000" i="1" dirty="0">
                <a:latin typeface="+mj-lt"/>
              </a:rPr>
              <a:t> sessili</a:t>
            </a:r>
            <a:r>
              <a:rPr lang="it-IT" sz="2000" dirty="0">
                <a:latin typeface="+mj-lt"/>
              </a:rPr>
              <a:t> </a:t>
            </a:r>
          </a:p>
          <a:p>
            <a:pPr>
              <a:buFont typeface="Wingdings" pitchFamily="2" charset="2"/>
              <a:buChar char="ü"/>
              <a:defRPr/>
            </a:pPr>
            <a:r>
              <a:rPr lang="it-IT" sz="2000" dirty="0">
                <a:latin typeface="+mj-lt"/>
              </a:rPr>
              <a:t>&gt; 50 </a:t>
            </a:r>
            <a:r>
              <a:rPr lang="it-IT" sz="2000" dirty="0" err="1">
                <a:latin typeface="+mj-lt"/>
              </a:rPr>
              <a:t>hL</a:t>
            </a:r>
            <a:r>
              <a:rPr lang="it-IT" sz="2000" dirty="0">
                <a:latin typeface="+mj-lt"/>
              </a:rPr>
              <a:t> (Tonneau Bordolese ecc..)</a:t>
            </a:r>
          </a:p>
          <a:p>
            <a:pPr>
              <a:buFont typeface="Wingdings" pitchFamily="2" charset="2"/>
              <a:buChar char="ü"/>
              <a:defRPr/>
            </a:pPr>
            <a:r>
              <a:rPr lang="it-IT" sz="2000" dirty="0">
                <a:latin typeface="+mj-lt"/>
              </a:rPr>
              <a:t>anche piccoli “</a:t>
            </a:r>
            <a:r>
              <a:rPr lang="it-IT" sz="2000" i="1" dirty="0" err="1">
                <a:latin typeface="+mj-lt"/>
              </a:rPr>
              <a:t>Barriques</a:t>
            </a:r>
            <a:r>
              <a:rPr lang="it-IT" sz="2000" dirty="0">
                <a:latin typeface="+mj-lt"/>
              </a:rPr>
              <a:t>” 225 L</a:t>
            </a:r>
          </a:p>
          <a:p>
            <a:pPr>
              <a:buFont typeface="Wingdings" pitchFamily="2" charset="2"/>
              <a:buChar char="ü"/>
              <a:defRPr/>
            </a:pPr>
            <a:endParaRPr lang="it-IT" sz="800" dirty="0">
              <a:latin typeface="+mj-lt"/>
            </a:endParaRPr>
          </a:p>
          <a:p>
            <a:pPr lvl="4">
              <a:buFont typeface="Wingdings" pitchFamily="2" charset="2"/>
              <a:buChar char="ü"/>
              <a:defRPr/>
            </a:pPr>
            <a:r>
              <a:rPr lang="it-IT" sz="2000" i="1" dirty="0" err="1">
                <a:solidFill>
                  <a:schemeClr val="hlink"/>
                </a:solidFill>
                <a:latin typeface="+mj-lt"/>
              </a:rPr>
              <a:t>illimpidimento</a:t>
            </a:r>
            <a:r>
              <a:rPr lang="it-IT" sz="2000" i="1" dirty="0">
                <a:solidFill>
                  <a:schemeClr val="hlink"/>
                </a:solidFill>
                <a:latin typeface="+mj-lt"/>
              </a:rPr>
              <a:t> naturale</a:t>
            </a:r>
          </a:p>
          <a:p>
            <a:pPr lvl="4">
              <a:buFont typeface="Wingdings" pitchFamily="2" charset="2"/>
              <a:buChar char="ü"/>
              <a:defRPr/>
            </a:pPr>
            <a:r>
              <a:rPr lang="it-IT" sz="2000" i="1" dirty="0">
                <a:solidFill>
                  <a:schemeClr val="hlink"/>
                </a:solidFill>
                <a:latin typeface="+mj-lt"/>
              </a:rPr>
              <a:t>esterificazioni</a:t>
            </a:r>
          </a:p>
          <a:p>
            <a:pPr lvl="4">
              <a:buFont typeface="Wingdings" pitchFamily="2" charset="2"/>
              <a:buChar char="ü"/>
              <a:defRPr/>
            </a:pPr>
            <a:r>
              <a:rPr lang="it-IT" sz="2000" i="1" dirty="0" err="1">
                <a:solidFill>
                  <a:schemeClr val="hlink"/>
                </a:solidFill>
                <a:latin typeface="+mj-lt"/>
              </a:rPr>
              <a:t>acetalizzazioni</a:t>
            </a:r>
            <a:endParaRPr lang="it-IT" sz="2000" i="1" dirty="0">
              <a:solidFill>
                <a:schemeClr val="hlink"/>
              </a:solidFill>
              <a:latin typeface="+mj-lt"/>
            </a:endParaRPr>
          </a:p>
          <a:p>
            <a:pPr lvl="4">
              <a:buFont typeface="Wingdings" pitchFamily="2" charset="2"/>
              <a:buChar char="ü"/>
              <a:defRPr/>
            </a:pPr>
            <a:r>
              <a:rPr lang="it-IT" sz="2000" i="1" dirty="0">
                <a:solidFill>
                  <a:schemeClr val="hlink"/>
                </a:solidFill>
                <a:latin typeface="+mj-lt"/>
              </a:rPr>
              <a:t>cessione di tannini</a:t>
            </a:r>
          </a:p>
          <a:p>
            <a:pPr lvl="4">
              <a:buFont typeface="Wingdings" pitchFamily="2" charset="2"/>
              <a:buChar char="ü"/>
              <a:defRPr/>
            </a:pPr>
            <a:r>
              <a:rPr lang="it-IT" sz="2000" i="1" dirty="0">
                <a:solidFill>
                  <a:schemeClr val="hlink"/>
                </a:solidFill>
                <a:latin typeface="+mj-lt"/>
              </a:rPr>
              <a:t>cessione di sostanze profumate</a:t>
            </a:r>
          </a:p>
          <a:p>
            <a:pPr lvl="4">
              <a:buFont typeface="Wingdings" pitchFamily="2" charset="2"/>
              <a:buChar char="ü"/>
              <a:defRPr/>
            </a:pPr>
            <a:r>
              <a:rPr lang="it-IT" sz="2000" i="1" dirty="0">
                <a:solidFill>
                  <a:schemeClr val="hlink"/>
                </a:solidFill>
                <a:latin typeface="+mj-lt"/>
              </a:rPr>
              <a:t>blande ossidazioni</a:t>
            </a:r>
          </a:p>
          <a:p>
            <a:pPr>
              <a:buFont typeface="Wingdings" pitchFamily="2" charset="2"/>
              <a:buChar char="ü"/>
              <a:defRPr/>
            </a:pPr>
            <a:endParaRPr lang="it-IT" sz="2000" i="1" dirty="0">
              <a:solidFill>
                <a:schemeClr val="hlink"/>
              </a:solidFill>
              <a:latin typeface="+mj-lt"/>
            </a:endParaRPr>
          </a:p>
          <a:p>
            <a:pPr>
              <a:buFont typeface="Wingdings" pitchFamily="2" charset="2"/>
              <a:buNone/>
              <a:defRPr/>
            </a:pPr>
            <a:r>
              <a:rPr lang="it-IT" sz="2000" b="1" dirty="0">
                <a:solidFill>
                  <a:schemeClr val="hlink"/>
                </a:solidFill>
                <a:latin typeface="+mj-lt"/>
              </a:rPr>
              <a:t>AFFINAMENTO in bottiglia (leggermente riduttiva)</a:t>
            </a:r>
          </a:p>
          <a:p>
            <a:pPr>
              <a:buFont typeface="Wingdings" pitchFamily="2" charset="2"/>
              <a:buChar char="ü"/>
              <a:defRPr/>
            </a:pPr>
            <a:r>
              <a:rPr lang="it-IT" sz="2000" dirty="0">
                <a:latin typeface="+mj-lt"/>
              </a:rPr>
              <a:t>Assenza di ossigeno</a:t>
            </a:r>
          </a:p>
          <a:p>
            <a:pPr>
              <a:buFont typeface="Wingdings" pitchFamily="2" charset="2"/>
              <a:buChar char="ü"/>
              <a:defRPr/>
            </a:pPr>
            <a:r>
              <a:rPr lang="it-IT" sz="2000" dirty="0">
                <a:latin typeface="+mj-lt"/>
              </a:rPr>
              <a:t>Formazione di profumi per riduzione</a:t>
            </a:r>
          </a:p>
          <a:p>
            <a:pPr>
              <a:buFont typeface="Wingdings" pitchFamily="2" charset="2"/>
              <a:buChar char="ü"/>
              <a:defRPr/>
            </a:pPr>
            <a:r>
              <a:rPr lang="it-IT" sz="2000" dirty="0">
                <a:latin typeface="+mj-lt"/>
              </a:rPr>
              <a:t>Attenta immissione sul mercato</a:t>
            </a:r>
          </a:p>
        </p:txBody>
      </p:sp>
      <p:sp>
        <p:nvSpPr>
          <p:cNvPr id="98309" name="AutoShape 5"/>
          <p:cNvSpPr>
            <a:spLocks noChangeArrowheads="1"/>
          </p:cNvSpPr>
          <p:nvPr/>
        </p:nvSpPr>
        <p:spPr bwMode="auto">
          <a:xfrm>
            <a:off x="911424" y="3324913"/>
            <a:ext cx="863600" cy="1439863"/>
          </a:xfrm>
          <a:prstGeom prst="curvedRightArrow">
            <a:avLst>
              <a:gd name="adj1" fmla="val 33346"/>
              <a:gd name="adj2" fmla="val 66691"/>
              <a:gd name="adj3" fmla="val 33333"/>
            </a:avLst>
          </a:prstGeom>
          <a:solidFill>
            <a:schemeClr val="hlink"/>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pic>
        <p:nvPicPr>
          <p:cNvPr id="12" name="Immagin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
        <p:nvSpPr>
          <p:cNvPr id="13"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4">
                    <a:lumMod val="50000"/>
                  </a:schemeClr>
                </a:solidFill>
                <a:latin typeface="+mj-lt"/>
              </a:rPr>
              <a:t>Invecchiamento</a:t>
            </a:r>
            <a:endParaRPr lang="it-IT" sz="1800" dirty="0">
              <a:solidFill>
                <a:schemeClr val="accent4">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7">
                                            <p:txEl>
                                              <p:pRg st="5" end="5"/>
                                            </p:txEl>
                                          </p:spTgt>
                                        </p:tgtEl>
                                        <p:attrNameLst>
                                          <p:attrName>style.visibility</p:attrName>
                                        </p:attrNameLst>
                                      </p:cBhvr>
                                      <p:to>
                                        <p:strVal val="visible"/>
                                      </p:to>
                                    </p:set>
                                    <p:anim calcmode="lin" valueType="num">
                                      <p:cBhvr additive="base">
                                        <p:cTn id="7" dur="5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307">
                                            <p:txEl>
                                              <p:pRg st="6" end="6"/>
                                            </p:txEl>
                                          </p:spTgt>
                                        </p:tgtEl>
                                        <p:attrNameLst>
                                          <p:attrName>style.visibility</p:attrName>
                                        </p:attrNameLst>
                                      </p:cBhvr>
                                      <p:to>
                                        <p:strVal val="visible"/>
                                      </p:to>
                                    </p:set>
                                    <p:anim calcmode="lin" valueType="num">
                                      <p:cBhvr additive="base">
                                        <p:cTn id="11" dur="5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830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8307">
                                            <p:txEl>
                                              <p:pRg st="7" end="7"/>
                                            </p:txEl>
                                          </p:spTgt>
                                        </p:tgtEl>
                                        <p:attrNameLst>
                                          <p:attrName>style.visibility</p:attrName>
                                        </p:attrNameLst>
                                      </p:cBhvr>
                                      <p:to>
                                        <p:strVal val="visible"/>
                                      </p:to>
                                    </p:set>
                                    <p:anim calcmode="lin" valueType="num">
                                      <p:cBhvr additive="base">
                                        <p:cTn id="15" dur="5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8307">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307">
                                            <p:txEl>
                                              <p:pRg st="8" end="8"/>
                                            </p:txEl>
                                          </p:spTgt>
                                        </p:tgtEl>
                                        <p:attrNameLst>
                                          <p:attrName>style.visibility</p:attrName>
                                        </p:attrNameLst>
                                      </p:cBhvr>
                                      <p:to>
                                        <p:strVal val="visible"/>
                                      </p:to>
                                    </p:set>
                                    <p:anim calcmode="lin" valueType="num">
                                      <p:cBhvr additive="base">
                                        <p:cTn id="19" dur="500" fill="hold"/>
                                        <p:tgtEl>
                                          <p:spTgt spid="9830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8307">
                                            <p:txEl>
                                              <p:pRg st="9" end="9"/>
                                            </p:txEl>
                                          </p:spTgt>
                                        </p:tgtEl>
                                        <p:attrNameLst>
                                          <p:attrName>style.visibility</p:attrName>
                                        </p:attrNameLst>
                                      </p:cBhvr>
                                      <p:to>
                                        <p:strVal val="visible"/>
                                      </p:to>
                                    </p:set>
                                    <p:anim calcmode="lin" valueType="num">
                                      <p:cBhvr additive="base">
                                        <p:cTn id="23" dur="500" fill="hold"/>
                                        <p:tgtEl>
                                          <p:spTgt spid="98307">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307">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8307">
                                            <p:txEl>
                                              <p:pRg st="10" end="10"/>
                                            </p:txEl>
                                          </p:spTgt>
                                        </p:tgtEl>
                                        <p:attrNameLst>
                                          <p:attrName>style.visibility</p:attrName>
                                        </p:attrNameLst>
                                      </p:cBhvr>
                                      <p:to>
                                        <p:strVal val="visible"/>
                                      </p:to>
                                    </p:set>
                                    <p:anim calcmode="lin" valueType="num">
                                      <p:cBhvr additive="base">
                                        <p:cTn id="27" dur="500" fill="hold"/>
                                        <p:tgtEl>
                                          <p:spTgt spid="98307">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7">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309"/>
                                        </p:tgtEl>
                                        <p:attrNameLst>
                                          <p:attrName>style.visibility</p:attrName>
                                        </p:attrNameLst>
                                      </p:cBhvr>
                                      <p:to>
                                        <p:strVal val="visible"/>
                                      </p:to>
                                    </p:set>
                                    <p:anim calcmode="lin" valueType="num">
                                      <p:cBhvr additive="base">
                                        <p:cTn id="31" dur="500" fill="hold"/>
                                        <p:tgtEl>
                                          <p:spTgt spid="98309"/>
                                        </p:tgtEl>
                                        <p:attrNameLst>
                                          <p:attrName>ppt_x</p:attrName>
                                        </p:attrNameLst>
                                      </p:cBhvr>
                                      <p:tavLst>
                                        <p:tav tm="0">
                                          <p:val>
                                            <p:strVal val="#ppt_x"/>
                                          </p:val>
                                        </p:tav>
                                        <p:tav tm="100000">
                                          <p:val>
                                            <p:strVal val="#ppt_x"/>
                                          </p:val>
                                        </p:tav>
                                      </p:tavLst>
                                    </p:anim>
                                    <p:anim calcmode="lin" valueType="num">
                                      <p:cBhvr additive="base">
                                        <p:cTn id="32"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07">
                                            <p:txEl>
                                              <p:pRg st="12" end="12"/>
                                            </p:txEl>
                                          </p:spTgt>
                                        </p:tgtEl>
                                        <p:attrNameLst>
                                          <p:attrName>style.visibility</p:attrName>
                                        </p:attrNameLst>
                                      </p:cBhvr>
                                      <p:to>
                                        <p:strVal val="visible"/>
                                      </p:to>
                                    </p:set>
                                    <p:anim calcmode="lin" valueType="num">
                                      <p:cBhvr additive="base">
                                        <p:cTn id="37" dur="500" fill="hold"/>
                                        <p:tgtEl>
                                          <p:spTgt spid="9830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07">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8307">
                                            <p:txEl>
                                              <p:pRg st="13" end="13"/>
                                            </p:txEl>
                                          </p:spTgt>
                                        </p:tgtEl>
                                        <p:attrNameLst>
                                          <p:attrName>style.visibility</p:attrName>
                                        </p:attrNameLst>
                                      </p:cBhvr>
                                      <p:to>
                                        <p:strVal val="visible"/>
                                      </p:to>
                                    </p:set>
                                    <p:anim calcmode="lin" valueType="num">
                                      <p:cBhvr additive="base">
                                        <p:cTn id="41" dur="500" fill="hold"/>
                                        <p:tgtEl>
                                          <p:spTgt spid="98307">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8307">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8307">
                                            <p:txEl>
                                              <p:pRg st="14" end="14"/>
                                            </p:txEl>
                                          </p:spTgt>
                                        </p:tgtEl>
                                        <p:attrNameLst>
                                          <p:attrName>style.visibility</p:attrName>
                                        </p:attrNameLst>
                                      </p:cBhvr>
                                      <p:to>
                                        <p:strVal val="visible"/>
                                      </p:to>
                                    </p:set>
                                    <p:anim calcmode="lin" valueType="num">
                                      <p:cBhvr additive="base">
                                        <p:cTn id="45" dur="500" fill="hold"/>
                                        <p:tgtEl>
                                          <p:spTgt spid="98307">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8307">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8307">
                                            <p:txEl>
                                              <p:pRg st="15" end="15"/>
                                            </p:txEl>
                                          </p:spTgt>
                                        </p:tgtEl>
                                        <p:attrNameLst>
                                          <p:attrName>style.visibility</p:attrName>
                                        </p:attrNameLst>
                                      </p:cBhvr>
                                      <p:to>
                                        <p:strVal val="visible"/>
                                      </p:to>
                                    </p:set>
                                    <p:anim calcmode="lin" valueType="num">
                                      <p:cBhvr additive="base">
                                        <p:cTn id="49" dur="500" fill="hold"/>
                                        <p:tgtEl>
                                          <p:spTgt spid="98307">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30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07368" y="1195389"/>
            <a:ext cx="82772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508518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4">
                    <a:lumMod val="50000"/>
                  </a:schemeClr>
                </a:solidFill>
                <a:latin typeface="+mj-lt"/>
              </a:rPr>
              <a:t>Invecchiamento</a:t>
            </a:r>
            <a:endParaRPr lang="it-IT" sz="1800" dirty="0">
              <a:solidFill>
                <a:schemeClr val="accent4">
                  <a:lumMod val="50000"/>
                </a:schemeClr>
              </a:solidFill>
              <a:latin typeface="+mj-lt"/>
            </a:endParaRPr>
          </a:p>
        </p:txBody>
      </p:sp>
      <p:pic>
        <p:nvPicPr>
          <p:cNvPr id="12" name="Immagin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695400" y="1876757"/>
            <a:ext cx="8785225" cy="3847207"/>
          </a:xfrm>
          <a:prstGeom prst="rect">
            <a:avLst/>
          </a:prstGeom>
          <a:solidFill>
            <a:schemeClr val="bg1"/>
          </a:solidFill>
          <a:ln w="9525">
            <a:noFill/>
            <a:miter lim="800000"/>
            <a:headEnd/>
            <a:tailEnd/>
          </a:ln>
        </p:spPr>
        <p:txBody>
          <a:bodyPr>
            <a:spAutoFit/>
          </a:bodyPr>
          <a:lstStyle/>
          <a:p>
            <a:pPr>
              <a:defRPr/>
            </a:pPr>
            <a:endParaRPr lang="it-IT" sz="2400" b="1" dirty="0">
              <a:latin typeface="+mj-lt"/>
            </a:endParaRPr>
          </a:p>
          <a:p>
            <a:pPr>
              <a:defRPr/>
            </a:pPr>
            <a:r>
              <a:rPr lang="it-IT" sz="2000" dirty="0">
                <a:latin typeface="+mj-lt"/>
              </a:rPr>
              <a:t>Insieme di pratiche che tendono a conservare le caratteristiche di un vino preservandolo da:</a:t>
            </a:r>
          </a:p>
          <a:p>
            <a:pPr>
              <a:defRPr/>
            </a:pPr>
            <a:endParaRPr lang="it-IT" sz="2000" dirty="0">
              <a:latin typeface="+mj-lt"/>
            </a:endParaRPr>
          </a:p>
          <a:p>
            <a:pPr>
              <a:buFont typeface="Wingdings" pitchFamily="2" charset="2"/>
              <a:buChar char="ü"/>
              <a:defRPr/>
            </a:pPr>
            <a:r>
              <a:rPr lang="it-IT" sz="2000" i="1" dirty="0">
                <a:latin typeface="+mj-lt"/>
              </a:rPr>
              <a:t>Formazione di precipitati</a:t>
            </a:r>
          </a:p>
          <a:p>
            <a:pPr>
              <a:defRPr/>
            </a:pPr>
            <a:r>
              <a:rPr lang="it-IT" sz="2000" i="1" dirty="0">
                <a:latin typeface="+mj-lt"/>
              </a:rPr>
              <a:t>	bitartrato di Potassio</a:t>
            </a:r>
          </a:p>
          <a:p>
            <a:pPr>
              <a:defRPr/>
            </a:pPr>
            <a:r>
              <a:rPr lang="it-IT" sz="2000" i="1" dirty="0">
                <a:latin typeface="+mj-lt"/>
              </a:rPr>
              <a:t>	tartrato di Calcio</a:t>
            </a:r>
          </a:p>
          <a:p>
            <a:pPr>
              <a:buFont typeface="Wingdings" pitchFamily="2" charset="2"/>
              <a:buChar char="ü"/>
              <a:defRPr/>
            </a:pPr>
            <a:r>
              <a:rPr lang="it-IT" sz="2000" i="1" dirty="0">
                <a:latin typeface="+mj-lt"/>
              </a:rPr>
              <a:t>Intorbidamenti di natura chimico-fisica o enzimatica (mucillagini, pectine, polifenoli) allo stato colloidale difficilmente allontanabili con la semplice filtrazione;</a:t>
            </a:r>
          </a:p>
          <a:p>
            <a:pPr>
              <a:buFont typeface="Wingdings" pitchFamily="2" charset="2"/>
              <a:buChar char="ü"/>
              <a:defRPr/>
            </a:pPr>
            <a:r>
              <a:rPr lang="it-IT" sz="2000" i="1" dirty="0">
                <a:latin typeface="+mj-lt"/>
              </a:rPr>
              <a:t>Intorbidamenti microbici (lieviti);</a:t>
            </a:r>
          </a:p>
          <a:p>
            <a:pPr>
              <a:buFont typeface="Wingdings" pitchFamily="2" charset="2"/>
              <a:buChar char="ü"/>
              <a:defRPr/>
            </a:pPr>
            <a:r>
              <a:rPr lang="it-IT" sz="2000" i="1" dirty="0">
                <a:latin typeface="+mj-lt"/>
              </a:rPr>
              <a:t>Rifermentazioni da lieviti;</a:t>
            </a:r>
          </a:p>
          <a:p>
            <a:pPr>
              <a:buFont typeface="Wingdings" pitchFamily="2" charset="2"/>
              <a:buChar char="ü"/>
              <a:defRPr/>
            </a:pPr>
            <a:r>
              <a:rPr lang="it-IT" sz="2000" i="1" dirty="0">
                <a:latin typeface="+mj-lt"/>
              </a:rPr>
              <a:t>Fermentazioni batteriche</a:t>
            </a:r>
            <a:r>
              <a:rPr lang="it-IT" sz="2000" i="1" dirty="0" smtClean="0">
                <a:latin typeface="+mj-lt"/>
              </a:rPr>
              <a:t>.</a:t>
            </a:r>
            <a:endParaRPr lang="it-IT" sz="2400" b="1" i="1" dirty="0">
              <a:latin typeface="+mj-lt"/>
            </a:endParaRP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Stabilizzazione</a:t>
            </a:r>
            <a:endParaRPr lang="it-IT" sz="1800" dirty="0">
              <a:solidFill>
                <a:schemeClr val="accent1"/>
              </a:solidFill>
              <a:latin typeface="+mj-lt"/>
            </a:endParaRPr>
          </a:p>
        </p:txBody>
      </p:sp>
      <p:pic>
        <p:nvPicPr>
          <p:cNvPr id="11" name="Immagin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1">
                                            <p:txEl>
                                              <p:pRg st="3" end="3"/>
                                            </p:txEl>
                                          </p:spTgt>
                                        </p:tgtEl>
                                        <p:attrNameLst>
                                          <p:attrName>style.visibility</p:attrName>
                                        </p:attrNameLst>
                                      </p:cBhvr>
                                      <p:to>
                                        <p:strVal val="visible"/>
                                      </p:to>
                                    </p:set>
                                    <p:anim calcmode="lin" valueType="num">
                                      <p:cBhvr additive="base">
                                        <p:cTn id="7"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331">
                                            <p:txEl>
                                              <p:pRg st="4" end="4"/>
                                            </p:txEl>
                                          </p:spTgt>
                                        </p:tgtEl>
                                        <p:attrNameLst>
                                          <p:attrName>style.visibility</p:attrName>
                                        </p:attrNameLst>
                                      </p:cBhvr>
                                      <p:to>
                                        <p:strVal val="visible"/>
                                      </p:to>
                                    </p:set>
                                    <p:anim calcmode="lin" valueType="num">
                                      <p:cBhvr additive="base">
                                        <p:cTn id="11"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33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9331">
                                            <p:txEl>
                                              <p:pRg st="5" end="5"/>
                                            </p:txEl>
                                          </p:spTgt>
                                        </p:tgtEl>
                                        <p:attrNameLst>
                                          <p:attrName>style.visibility</p:attrName>
                                        </p:attrNameLst>
                                      </p:cBhvr>
                                      <p:to>
                                        <p:strVal val="visible"/>
                                      </p:to>
                                    </p:set>
                                    <p:anim calcmode="lin" valueType="num">
                                      <p:cBhvr additive="base">
                                        <p:cTn id="15" dur="5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9331">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9331">
                                            <p:txEl>
                                              <p:pRg st="6" end="6"/>
                                            </p:txEl>
                                          </p:spTgt>
                                        </p:tgtEl>
                                        <p:attrNameLst>
                                          <p:attrName>style.visibility</p:attrName>
                                        </p:attrNameLst>
                                      </p:cBhvr>
                                      <p:to>
                                        <p:strVal val="visible"/>
                                      </p:to>
                                    </p:set>
                                    <p:anim calcmode="lin" valueType="num">
                                      <p:cBhvr additive="base">
                                        <p:cTn id="19" dur="500" fill="hold"/>
                                        <p:tgtEl>
                                          <p:spTgt spid="993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331">
                                            <p:txEl>
                                              <p:pRg st="7" end="7"/>
                                            </p:txEl>
                                          </p:spTgt>
                                        </p:tgtEl>
                                        <p:attrNameLst>
                                          <p:attrName>style.visibility</p:attrName>
                                        </p:attrNameLst>
                                      </p:cBhvr>
                                      <p:to>
                                        <p:strVal val="visible"/>
                                      </p:to>
                                    </p:set>
                                    <p:anim calcmode="lin" valueType="num">
                                      <p:cBhvr additive="base">
                                        <p:cTn id="23" dur="500" fill="hold"/>
                                        <p:tgtEl>
                                          <p:spTgt spid="9933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33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9331">
                                            <p:txEl>
                                              <p:pRg st="8" end="8"/>
                                            </p:txEl>
                                          </p:spTgt>
                                        </p:tgtEl>
                                        <p:attrNameLst>
                                          <p:attrName>style.visibility</p:attrName>
                                        </p:attrNameLst>
                                      </p:cBhvr>
                                      <p:to>
                                        <p:strVal val="visible"/>
                                      </p:to>
                                    </p:set>
                                    <p:anim calcmode="lin" valueType="num">
                                      <p:cBhvr additive="base">
                                        <p:cTn id="27" dur="500" fill="hold"/>
                                        <p:tgtEl>
                                          <p:spTgt spid="9933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331">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9331">
                                            <p:txEl>
                                              <p:pRg st="9" end="9"/>
                                            </p:txEl>
                                          </p:spTgt>
                                        </p:tgtEl>
                                        <p:attrNameLst>
                                          <p:attrName>style.visibility</p:attrName>
                                        </p:attrNameLst>
                                      </p:cBhvr>
                                      <p:to>
                                        <p:strVal val="visible"/>
                                      </p:to>
                                    </p:set>
                                    <p:anim calcmode="lin" valueType="num">
                                      <p:cBhvr additive="base">
                                        <p:cTn id="31" dur="500" fill="hold"/>
                                        <p:tgtEl>
                                          <p:spTgt spid="9933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33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381328" y="1562415"/>
            <a:ext cx="10899248" cy="4955203"/>
          </a:xfrm>
          <a:prstGeom prst="rect">
            <a:avLst/>
          </a:prstGeom>
          <a:solidFill>
            <a:schemeClr val="bg1"/>
          </a:solidFill>
          <a:ln w="9525">
            <a:noFill/>
            <a:miter lim="800000"/>
            <a:headEnd/>
            <a:tailEnd/>
          </a:ln>
        </p:spPr>
        <p:txBody>
          <a:bodyPr wrap="square">
            <a:spAutoFit/>
          </a:bodyPr>
          <a:lstStyle/>
          <a:p>
            <a:pPr>
              <a:defRPr/>
            </a:pPr>
            <a:r>
              <a:rPr lang="it-IT" sz="2400" b="1" dirty="0" smtClean="0">
                <a:solidFill>
                  <a:schemeClr val="accent1"/>
                </a:solidFill>
                <a:latin typeface="+mj-lt"/>
              </a:rPr>
              <a:t>Pastorizzazione</a:t>
            </a:r>
            <a:endParaRPr lang="it-IT" sz="2400" b="1" dirty="0">
              <a:solidFill>
                <a:schemeClr val="accent1"/>
              </a:solidFill>
              <a:latin typeface="+mj-lt"/>
            </a:endParaRPr>
          </a:p>
          <a:p>
            <a:pPr>
              <a:defRPr/>
            </a:pPr>
            <a:endParaRPr lang="it-IT" sz="800" b="1" dirty="0">
              <a:latin typeface="+mj-lt"/>
            </a:endParaRPr>
          </a:p>
          <a:p>
            <a:pPr>
              <a:defRPr/>
            </a:pPr>
            <a:r>
              <a:rPr lang="it-IT" sz="2000" dirty="0">
                <a:latin typeface="+mj-lt"/>
              </a:rPr>
              <a:t>La pastorizzazione è un trattamento termico (65°C per 15”). Provoca distruzione di microrganismi e l’inattivazione degli enzimi. Si ottiene la</a:t>
            </a:r>
          </a:p>
          <a:p>
            <a:pPr>
              <a:defRPr/>
            </a:pPr>
            <a:r>
              <a:rPr lang="it-IT" sz="2000" dirty="0">
                <a:latin typeface="+mj-lt"/>
              </a:rPr>
              <a:t>stabilizzazione biologica ed enzimatica.</a:t>
            </a:r>
          </a:p>
          <a:p>
            <a:pPr>
              <a:defRPr/>
            </a:pPr>
            <a:endParaRPr lang="it-IT" sz="2000" dirty="0">
              <a:latin typeface="+mj-lt"/>
            </a:endParaRPr>
          </a:p>
          <a:p>
            <a:pPr>
              <a:defRPr/>
            </a:pPr>
            <a:r>
              <a:rPr lang="it-IT" sz="2400" b="1" dirty="0" smtClean="0">
                <a:solidFill>
                  <a:schemeClr val="accent1"/>
                </a:solidFill>
                <a:latin typeface="+mj-lt"/>
              </a:rPr>
              <a:t>Filtrazione</a:t>
            </a:r>
            <a:endParaRPr lang="it-IT" sz="2400" b="1" dirty="0">
              <a:solidFill>
                <a:schemeClr val="accent1"/>
              </a:solidFill>
              <a:latin typeface="+mj-lt"/>
            </a:endParaRPr>
          </a:p>
          <a:p>
            <a:pPr>
              <a:defRPr/>
            </a:pPr>
            <a:r>
              <a:rPr lang="it-IT" sz="2000" dirty="0">
                <a:latin typeface="+mj-lt"/>
              </a:rPr>
              <a:t>Pratica che permette la separazione delle parti solide in sospensione ed in dispersione colloidale mediante la loro ritenzione da parte di un mezzo filtrante poroso. Può essere condotta a pressione o sotto vuoto mediante filtri di materiale diverso: polimeri plastici (nylon, poliammidi) acetato di cellulosa, farina fossile o perlite.</a:t>
            </a:r>
          </a:p>
          <a:p>
            <a:pPr>
              <a:defRPr/>
            </a:pPr>
            <a:r>
              <a:rPr lang="it-IT" sz="2000" dirty="0" smtClean="0">
                <a:latin typeface="+mj-lt"/>
              </a:rPr>
              <a:t>La </a:t>
            </a:r>
            <a:r>
              <a:rPr lang="it-IT" sz="2000" dirty="0">
                <a:latin typeface="+mj-lt"/>
              </a:rPr>
              <a:t>filtrazione consente di:</a:t>
            </a:r>
          </a:p>
          <a:p>
            <a:pPr lvl="2">
              <a:buFont typeface="Wingdings" pitchFamily="2" charset="2"/>
              <a:buChar char="ü"/>
              <a:defRPr/>
            </a:pPr>
            <a:r>
              <a:rPr lang="it-IT" sz="2000" dirty="0">
                <a:latin typeface="+mj-lt"/>
              </a:rPr>
              <a:t>illimpidire i vini</a:t>
            </a:r>
          </a:p>
          <a:p>
            <a:pPr lvl="2">
              <a:buFont typeface="Wingdings" pitchFamily="2" charset="2"/>
              <a:buChar char="ü"/>
              <a:defRPr/>
            </a:pPr>
            <a:r>
              <a:rPr lang="it-IT" sz="2000" dirty="0">
                <a:latin typeface="+mj-lt"/>
              </a:rPr>
              <a:t>preparare filtrati dolci e vini dolci</a:t>
            </a:r>
          </a:p>
          <a:p>
            <a:pPr lvl="2">
              <a:buFont typeface="Wingdings" pitchFamily="2" charset="2"/>
              <a:buChar char="ü"/>
              <a:defRPr/>
            </a:pPr>
            <a:r>
              <a:rPr lang="it-IT" sz="2000" dirty="0">
                <a:latin typeface="+mj-lt"/>
              </a:rPr>
              <a:t>recuperare il vino dalle fecce</a:t>
            </a:r>
          </a:p>
          <a:p>
            <a:pPr lvl="2">
              <a:buFont typeface="Wingdings" pitchFamily="2" charset="2"/>
              <a:buChar char="ü"/>
              <a:defRPr/>
            </a:pPr>
            <a:r>
              <a:rPr lang="it-IT" sz="2000" dirty="0">
                <a:latin typeface="+mj-lt"/>
              </a:rPr>
              <a:t>stabilizzare biologicamente un vino</a:t>
            </a: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Stabilizzazione</a:t>
            </a:r>
            <a:endParaRPr lang="it-IT" sz="1800" dirty="0">
              <a:solidFill>
                <a:schemeClr val="accent1"/>
              </a:solidFill>
              <a:latin typeface="+mj-lt"/>
            </a:endParaRPr>
          </a:p>
        </p:txBody>
      </p:sp>
      <p:pic>
        <p:nvPicPr>
          <p:cNvPr id="11" name="Immagin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606029" y="1124744"/>
            <a:ext cx="8299450" cy="5016758"/>
          </a:xfrm>
          <a:prstGeom prst="rect">
            <a:avLst/>
          </a:prstGeom>
          <a:solidFill>
            <a:schemeClr val="bg1"/>
          </a:solidFill>
          <a:ln w="9525">
            <a:noFill/>
            <a:miter lim="800000"/>
            <a:headEnd/>
            <a:tailEnd/>
          </a:ln>
          <a:effectLst/>
        </p:spPr>
        <p:txBody>
          <a:bodyPr>
            <a:spAutoFit/>
          </a:bodyPr>
          <a:lstStyle/>
          <a:p>
            <a:pPr>
              <a:defRPr/>
            </a:pPr>
            <a:endParaRPr lang="it-IT" sz="2000" b="1" dirty="0">
              <a:solidFill>
                <a:srgbClr val="FF00FF"/>
              </a:solidFill>
              <a:effectLst>
                <a:outerShdw blurRad="38100" dist="38100" dir="2700000" algn="tl">
                  <a:srgbClr val="000000"/>
                </a:outerShdw>
              </a:effectLst>
              <a:latin typeface="+mj-lt"/>
            </a:endParaRPr>
          </a:p>
          <a:p>
            <a:pPr>
              <a:defRPr/>
            </a:pPr>
            <a:r>
              <a:rPr lang="it-IT" sz="2000" dirty="0">
                <a:latin typeface="+mj-lt"/>
              </a:rPr>
              <a:t>è la trasformazione degli zuccheri del mosto in alcol etilico, anidride carbonica ed altri componenti secondari ad opera di funghi unicellulari appartenenti per lo più al genere </a:t>
            </a:r>
            <a:r>
              <a:rPr lang="it-IT" sz="2000" i="1" dirty="0" err="1">
                <a:latin typeface="+mj-lt"/>
              </a:rPr>
              <a:t>Saccharomyces</a:t>
            </a:r>
            <a:r>
              <a:rPr lang="it-IT" sz="2000" i="1" dirty="0">
                <a:latin typeface="+mj-lt"/>
              </a:rPr>
              <a:t> e </a:t>
            </a:r>
            <a:r>
              <a:rPr lang="it-IT" sz="2000" i="1" dirty="0" err="1">
                <a:latin typeface="+mj-lt"/>
              </a:rPr>
              <a:t>Kloeckera</a:t>
            </a:r>
            <a:r>
              <a:rPr lang="it-IT" sz="2000" i="1" dirty="0">
                <a:latin typeface="+mj-lt"/>
              </a:rPr>
              <a:t>.</a:t>
            </a:r>
          </a:p>
          <a:p>
            <a:pPr>
              <a:defRPr/>
            </a:pPr>
            <a:endParaRPr lang="it-IT" sz="2000" i="1" dirty="0">
              <a:latin typeface="+mj-lt"/>
            </a:endParaRPr>
          </a:p>
          <a:p>
            <a:pPr>
              <a:defRPr/>
            </a:pPr>
            <a:endParaRPr lang="it-IT" sz="2000" i="1" dirty="0">
              <a:latin typeface="+mj-lt"/>
            </a:endParaRPr>
          </a:p>
          <a:p>
            <a:pPr>
              <a:defRPr/>
            </a:pPr>
            <a:endParaRPr lang="it-IT" sz="2000" i="1" dirty="0">
              <a:latin typeface="+mj-lt"/>
            </a:endParaRPr>
          </a:p>
          <a:p>
            <a:pPr>
              <a:defRPr/>
            </a:pPr>
            <a:endParaRPr lang="it-IT" sz="2000" i="1" dirty="0">
              <a:latin typeface="+mj-lt"/>
            </a:endParaRPr>
          </a:p>
          <a:p>
            <a:pPr>
              <a:defRPr/>
            </a:pPr>
            <a:endParaRPr lang="it-IT" sz="2000" i="1" dirty="0">
              <a:latin typeface="+mj-lt"/>
            </a:endParaRPr>
          </a:p>
          <a:p>
            <a:pPr>
              <a:defRPr/>
            </a:pPr>
            <a:endParaRPr lang="it-IT" sz="2000" i="1" dirty="0">
              <a:latin typeface="+mj-lt"/>
            </a:endParaRPr>
          </a:p>
          <a:p>
            <a:pPr>
              <a:defRPr/>
            </a:pPr>
            <a:endParaRPr lang="it-IT" sz="2000" i="1" dirty="0">
              <a:latin typeface="+mj-lt"/>
            </a:endParaRPr>
          </a:p>
          <a:p>
            <a:pPr>
              <a:defRPr/>
            </a:pPr>
            <a:r>
              <a:rPr lang="it-IT" sz="2000" dirty="0">
                <a:latin typeface="+mj-lt"/>
              </a:rPr>
              <a:t>Lieviti passano dalla buccia degli acini al mosto, il processo fermentativo avviato dagli </a:t>
            </a:r>
            <a:r>
              <a:rPr lang="it-IT" sz="2000" dirty="0" err="1">
                <a:latin typeface="+mj-lt"/>
              </a:rPr>
              <a:t>apiculati</a:t>
            </a:r>
            <a:r>
              <a:rPr lang="it-IT" sz="2000" dirty="0">
                <a:latin typeface="+mj-lt"/>
              </a:rPr>
              <a:t> (</a:t>
            </a:r>
            <a:r>
              <a:rPr lang="it-IT" sz="2000" i="1" dirty="0" err="1">
                <a:latin typeface="+mj-lt"/>
              </a:rPr>
              <a:t>Kloeckera</a:t>
            </a:r>
            <a:r>
              <a:rPr lang="it-IT" sz="2000" i="1" dirty="0">
                <a:latin typeface="+mj-lt"/>
              </a:rPr>
              <a:t> </a:t>
            </a:r>
            <a:r>
              <a:rPr lang="it-IT" sz="2000" i="1" dirty="0" err="1">
                <a:latin typeface="+mj-lt"/>
              </a:rPr>
              <a:t>apiculata</a:t>
            </a:r>
            <a:r>
              <a:rPr lang="it-IT" sz="2000" dirty="0">
                <a:latin typeface="+mj-lt"/>
              </a:rPr>
              <a:t>, bassa produzione di etanolo e elevata produzione di composti volatili), proseguita da ellittici (</a:t>
            </a:r>
            <a:r>
              <a:rPr lang="it-IT" sz="2000" i="1" dirty="0" err="1">
                <a:latin typeface="+mj-lt"/>
              </a:rPr>
              <a:t>Saccharomyces</a:t>
            </a:r>
            <a:r>
              <a:rPr lang="it-IT" sz="2000" i="1" dirty="0">
                <a:latin typeface="+mj-lt"/>
              </a:rPr>
              <a:t> </a:t>
            </a:r>
            <a:r>
              <a:rPr lang="it-IT" sz="2000" i="1" dirty="0" err="1">
                <a:latin typeface="+mj-lt"/>
              </a:rPr>
              <a:t>cerevisiae</a:t>
            </a:r>
            <a:r>
              <a:rPr lang="it-IT" sz="2000" dirty="0">
                <a:latin typeface="+mj-lt"/>
              </a:rPr>
              <a:t>) e terminata dagli oviformi</a:t>
            </a:r>
          </a:p>
          <a:p>
            <a:pPr>
              <a:defRPr/>
            </a:pPr>
            <a:endParaRPr lang="it-IT" sz="2000" dirty="0">
              <a:latin typeface="+mj-lt"/>
            </a:endParaRPr>
          </a:p>
        </p:txBody>
      </p:sp>
      <p:grpSp>
        <p:nvGrpSpPr>
          <p:cNvPr id="6148" name="Group 6"/>
          <p:cNvGrpSpPr>
            <a:grpSpLocks/>
          </p:cNvGrpSpPr>
          <p:nvPr/>
        </p:nvGrpSpPr>
        <p:grpSpPr bwMode="auto">
          <a:xfrm>
            <a:off x="839416" y="2786985"/>
            <a:ext cx="8410575" cy="1692276"/>
            <a:chOff x="249" y="981"/>
            <a:chExt cx="5298" cy="1066"/>
          </a:xfrm>
        </p:grpSpPr>
        <p:sp>
          <p:nvSpPr>
            <p:cNvPr id="6152" name="Text Box 7"/>
            <p:cNvSpPr txBox="1">
              <a:spLocks noChangeArrowheads="1"/>
            </p:cNvSpPr>
            <p:nvPr/>
          </p:nvSpPr>
          <p:spPr bwMode="auto">
            <a:xfrm>
              <a:off x="249" y="981"/>
              <a:ext cx="5298"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it-IT" altLang="en-US" dirty="0"/>
                <a:t>C</a:t>
              </a:r>
              <a:r>
                <a:rPr lang="it-IT" altLang="en-US" baseline="-25000" dirty="0"/>
                <a:t>6</a:t>
              </a:r>
              <a:r>
                <a:rPr lang="it-IT" altLang="en-US" dirty="0"/>
                <a:t>H</a:t>
              </a:r>
              <a:r>
                <a:rPr lang="it-IT" altLang="en-US" baseline="-25000" dirty="0"/>
                <a:t>12</a:t>
              </a:r>
              <a:r>
                <a:rPr lang="it-IT" altLang="en-US" dirty="0"/>
                <a:t>O</a:t>
              </a:r>
              <a:r>
                <a:rPr lang="it-IT" altLang="en-US" baseline="-25000" dirty="0"/>
                <a:t>6</a:t>
              </a:r>
              <a:r>
                <a:rPr lang="it-IT" altLang="en-US" dirty="0"/>
                <a:t>        2 CH</a:t>
              </a:r>
              <a:r>
                <a:rPr lang="it-IT" altLang="en-US" baseline="-25000" dirty="0"/>
                <a:t>3</a:t>
              </a:r>
              <a:r>
                <a:rPr lang="it-IT" altLang="en-US" dirty="0"/>
                <a:t>CH</a:t>
              </a:r>
              <a:r>
                <a:rPr lang="it-IT" altLang="en-US" baseline="-25000" dirty="0"/>
                <a:t>2</a:t>
              </a:r>
              <a:r>
                <a:rPr lang="it-IT" altLang="en-US" dirty="0"/>
                <a:t>OH + 2 CO</a:t>
              </a:r>
              <a:r>
                <a:rPr lang="it-IT" altLang="en-US" baseline="-25000" dirty="0"/>
                <a:t>2</a:t>
              </a:r>
              <a:r>
                <a:rPr lang="it-IT" altLang="en-US" dirty="0"/>
                <a:t> + 24 kcal</a:t>
              </a:r>
            </a:p>
            <a:p>
              <a:pPr eaLnBrk="1" hangingPunct="1"/>
              <a:r>
                <a:rPr lang="it-IT" altLang="en-US" sz="2400" dirty="0"/>
                <a:t>100 g			48.4 g			49 g		calore</a:t>
              </a:r>
            </a:p>
            <a:p>
              <a:pPr eaLnBrk="1" hangingPunct="1"/>
              <a:r>
                <a:rPr lang="it-IT" altLang="en-US" sz="2400" dirty="0"/>
                <a:t>			60 </a:t>
              </a:r>
              <a:r>
                <a:rPr lang="it-IT" altLang="en-US" sz="2400" dirty="0" err="1"/>
                <a:t>mL</a:t>
              </a:r>
              <a:r>
                <a:rPr lang="it-IT" altLang="en-US" sz="2400" dirty="0"/>
                <a:t>			24 L</a:t>
              </a:r>
            </a:p>
            <a:p>
              <a:pPr eaLnBrk="1" hangingPunct="1"/>
              <a:endParaRPr lang="it-IT" altLang="en-US" sz="2400" dirty="0"/>
            </a:p>
          </p:txBody>
        </p:sp>
        <p:sp>
          <p:nvSpPr>
            <p:cNvPr id="6153" name="Line 8"/>
            <p:cNvSpPr>
              <a:spLocks noChangeShapeType="1"/>
            </p:cNvSpPr>
            <p:nvPr/>
          </p:nvSpPr>
          <p:spPr bwMode="auto">
            <a:xfrm>
              <a:off x="1247" y="1162"/>
              <a:ext cx="49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11" name="Rettangolo 1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3">
                                            <p:txEl>
                                              <p:pRg st="9" end="9"/>
                                            </p:txEl>
                                          </p:spTgt>
                                        </p:tgtEl>
                                        <p:attrNameLst>
                                          <p:attrName>style.visibility</p:attrName>
                                        </p:attrNameLst>
                                      </p:cBhvr>
                                      <p:to>
                                        <p:strVal val="visible"/>
                                      </p:to>
                                    </p:set>
                                    <p:anim calcmode="lin" valueType="num">
                                      <p:cBhvr additive="base">
                                        <p:cTn id="7" dur="500" fill="hold"/>
                                        <p:tgtEl>
                                          <p:spTgt spid="5325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407368" y="1915339"/>
            <a:ext cx="10829016" cy="4278094"/>
          </a:xfrm>
          <a:prstGeom prst="rect">
            <a:avLst/>
          </a:prstGeom>
          <a:solidFill>
            <a:schemeClr val="bg1"/>
          </a:solidFill>
          <a:ln w="9525">
            <a:noFill/>
            <a:miter lim="800000"/>
            <a:headEnd/>
            <a:tailEnd/>
          </a:ln>
        </p:spPr>
        <p:txBody>
          <a:bodyPr wrap="square">
            <a:spAutoFit/>
          </a:bodyPr>
          <a:lstStyle/>
          <a:p>
            <a:pPr>
              <a:defRPr/>
            </a:pPr>
            <a:r>
              <a:rPr lang="it-IT" sz="2400" b="1" dirty="0" smtClean="0">
                <a:solidFill>
                  <a:srgbClr val="00CCFF"/>
                </a:solidFill>
                <a:latin typeface="+mj-lt"/>
              </a:rPr>
              <a:t>Chiarificazione</a:t>
            </a:r>
            <a:endParaRPr lang="it-IT" sz="2400" b="1" dirty="0">
              <a:solidFill>
                <a:srgbClr val="00CCFF"/>
              </a:solidFill>
              <a:latin typeface="+mj-lt"/>
            </a:endParaRPr>
          </a:p>
          <a:p>
            <a:pPr>
              <a:defRPr/>
            </a:pPr>
            <a:endParaRPr lang="it-IT" sz="800" b="1" dirty="0">
              <a:latin typeface="+mj-lt"/>
            </a:endParaRPr>
          </a:p>
          <a:p>
            <a:pPr>
              <a:defRPr/>
            </a:pPr>
            <a:r>
              <a:rPr lang="it-IT" sz="2000" dirty="0">
                <a:latin typeface="+mj-lt"/>
              </a:rPr>
              <a:t>La chiarificazione permette di allontanare la dispersione colloidale delle </a:t>
            </a:r>
            <a:r>
              <a:rPr lang="it-IT" sz="2000" b="1" dirty="0">
                <a:solidFill>
                  <a:srgbClr val="C00000"/>
                </a:solidFill>
                <a:latin typeface="+mj-lt"/>
              </a:rPr>
              <a:t>proteine</a:t>
            </a:r>
            <a:r>
              <a:rPr lang="it-IT" sz="2000" dirty="0">
                <a:solidFill>
                  <a:srgbClr val="C00000"/>
                </a:solidFill>
                <a:latin typeface="+mj-lt"/>
              </a:rPr>
              <a:t> </a:t>
            </a:r>
            <a:r>
              <a:rPr lang="it-IT" sz="2000" dirty="0">
                <a:latin typeface="+mj-lt"/>
              </a:rPr>
              <a:t>che, strutturate in micelle, tenderebbero a flocculare rendendo il vino torbido.</a:t>
            </a:r>
          </a:p>
          <a:p>
            <a:pPr lvl="1">
              <a:buFont typeface="Wingdings" pitchFamily="2" charset="2"/>
              <a:buChar char="Ø"/>
              <a:defRPr/>
            </a:pPr>
            <a:r>
              <a:rPr lang="it-IT" sz="2000" dirty="0">
                <a:latin typeface="+mj-lt"/>
              </a:rPr>
              <a:t>Per questa pratica si usano generalmente delle terre silicee: </a:t>
            </a:r>
            <a:r>
              <a:rPr lang="it-IT" sz="2000" b="1" dirty="0">
                <a:latin typeface="+mj-lt"/>
              </a:rPr>
              <a:t>Bentonite</a:t>
            </a:r>
            <a:r>
              <a:rPr lang="it-IT" sz="2000" dirty="0">
                <a:latin typeface="+mj-lt"/>
              </a:rPr>
              <a:t> e </a:t>
            </a:r>
            <a:r>
              <a:rPr lang="it-IT" sz="2000" b="1" dirty="0">
                <a:latin typeface="+mj-lt"/>
              </a:rPr>
              <a:t>Silice</a:t>
            </a:r>
            <a:r>
              <a:rPr lang="it-IT" sz="2000" dirty="0">
                <a:latin typeface="+mj-lt"/>
              </a:rPr>
              <a:t> che formano, una volta idratate, dei colloidi acquosi a generale carica negativa in grado di precipitare le micelle proteiche  a diffusa carica positiva.</a:t>
            </a:r>
          </a:p>
          <a:p>
            <a:pPr>
              <a:defRPr/>
            </a:pPr>
            <a:endParaRPr lang="it-IT" sz="2000" dirty="0">
              <a:latin typeface="+mj-lt"/>
            </a:endParaRPr>
          </a:p>
          <a:p>
            <a:pPr>
              <a:defRPr/>
            </a:pPr>
            <a:r>
              <a:rPr lang="it-IT" sz="2000" dirty="0">
                <a:latin typeface="+mj-lt"/>
              </a:rPr>
              <a:t>Per ridurre i </a:t>
            </a:r>
            <a:r>
              <a:rPr lang="it-IT" sz="2000" b="1" dirty="0">
                <a:solidFill>
                  <a:srgbClr val="C00000"/>
                </a:solidFill>
                <a:latin typeface="+mj-lt"/>
              </a:rPr>
              <a:t>tannini</a:t>
            </a:r>
            <a:r>
              <a:rPr lang="it-IT" sz="2000" dirty="0">
                <a:solidFill>
                  <a:srgbClr val="C00000"/>
                </a:solidFill>
                <a:latin typeface="+mj-lt"/>
              </a:rPr>
              <a:t> </a:t>
            </a:r>
            <a:r>
              <a:rPr lang="it-IT" sz="2000" dirty="0">
                <a:latin typeface="+mj-lt"/>
              </a:rPr>
              <a:t>invece, generalmente a carica negativa, si usano materiali proteici (a carica positiva) quali la </a:t>
            </a:r>
            <a:r>
              <a:rPr lang="it-IT" sz="2000" b="1" dirty="0">
                <a:latin typeface="+mj-lt"/>
              </a:rPr>
              <a:t>gelatina</a:t>
            </a:r>
            <a:r>
              <a:rPr lang="it-IT" sz="2000" dirty="0">
                <a:latin typeface="+mj-lt"/>
              </a:rPr>
              <a:t> (collagene animale o vegetale) e i </a:t>
            </a:r>
            <a:r>
              <a:rPr lang="it-IT" sz="2000" b="1" dirty="0">
                <a:latin typeface="+mj-lt"/>
              </a:rPr>
              <a:t>caseinati di K</a:t>
            </a:r>
            <a:r>
              <a:rPr lang="it-IT" sz="2000" dirty="0">
                <a:latin typeface="+mj-lt"/>
              </a:rPr>
              <a:t>.</a:t>
            </a:r>
          </a:p>
          <a:p>
            <a:pPr>
              <a:defRPr/>
            </a:pPr>
            <a:endParaRPr lang="it-IT" sz="2000" dirty="0">
              <a:latin typeface="+mj-lt"/>
            </a:endParaRPr>
          </a:p>
          <a:p>
            <a:pPr>
              <a:defRPr/>
            </a:pPr>
            <a:r>
              <a:rPr lang="it-IT" sz="2000" dirty="0">
                <a:latin typeface="+mj-lt"/>
              </a:rPr>
              <a:t>Per eliminare i </a:t>
            </a:r>
            <a:r>
              <a:rPr lang="it-IT" sz="2000" b="1" dirty="0">
                <a:solidFill>
                  <a:srgbClr val="C00000"/>
                </a:solidFill>
                <a:latin typeface="+mj-lt"/>
              </a:rPr>
              <a:t>cristalli di bitartrato di potassio</a:t>
            </a:r>
            <a:r>
              <a:rPr lang="it-IT" sz="2000" dirty="0">
                <a:solidFill>
                  <a:srgbClr val="C00000"/>
                </a:solidFill>
                <a:latin typeface="+mj-lt"/>
              </a:rPr>
              <a:t> </a:t>
            </a:r>
            <a:r>
              <a:rPr lang="it-IT" sz="2000" dirty="0">
                <a:latin typeface="+mj-lt"/>
              </a:rPr>
              <a:t>si tratta il vino in prossimità del punto di congelamento (-5°C) e, per addizione di cristalli di bitartrato che fungono da nuclei di flocculazione, si induca la precipitazione del sale che verrà allontanato per filtrazione successiva.</a:t>
            </a:r>
            <a:endParaRPr lang="it-IT" sz="2400" b="1" i="1" dirty="0">
              <a:latin typeface="+mj-lt"/>
            </a:endParaRPr>
          </a:p>
        </p:txBody>
      </p:sp>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Stabilizzazione</a:t>
            </a:r>
            <a:endParaRPr lang="it-IT" sz="1800" dirty="0">
              <a:solidFill>
                <a:schemeClr val="accent1"/>
              </a:solidFill>
              <a:latin typeface="+mj-lt"/>
            </a:endParaRPr>
          </a:p>
        </p:txBody>
      </p:sp>
      <p:pic>
        <p:nvPicPr>
          <p:cNvPr id="11" name="Immagin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4192" y="403266"/>
            <a:ext cx="1804104" cy="1560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5" end="5"/>
                                            </p:txEl>
                                          </p:spTgt>
                                        </p:tgtEl>
                                        <p:attrNameLst>
                                          <p:attrName>style.visibility</p:attrName>
                                        </p:attrNameLst>
                                      </p:cBhvr>
                                      <p:to>
                                        <p:strVal val="visible"/>
                                      </p:to>
                                    </p:set>
                                    <p:anim calcmode="lin" valueType="num">
                                      <p:cBhvr additive="base">
                                        <p:cTn id="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5">
                                            <p:txEl>
                                              <p:pRg st="7" end="7"/>
                                            </p:txEl>
                                          </p:spTgt>
                                        </p:tgtEl>
                                        <p:attrNameLst>
                                          <p:attrName>style.visibility</p:attrName>
                                        </p:attrNameLst>
                                      </p:cBhvr>
                                      <p:to>
                                        <p:strVal val="visible"/>
                                      </p:to>
                                    </p:set>
                                    <p:anim calcmode="lin" valueType="num">
                                      <p:cBhvr additive="base">
                                        <p:cTn id="13"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5" descr="beaujolais_nouv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01" y="1845444"/>
            <a:ext cx="3514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etichette_nov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2924944"/>
            <a:ext cx="39608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8"/>
          <p:cNvSpPr txBox="1">
            <a:spLocks noChangeArrowheads="1"/>
          </p:cNvSpPr>
          <p:nvPr/>
        </p:nvSpPr>
        <p:spPr bwMode="auto">
          <a:xfrm>
            <a:off x="5121424" y="2267534"/>
            <a:ext cx="3026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it-IT" altLang="en-US" sz="2800" b="1" dirty="0">
                <a:solidFill>
                  <a:schemeClr val="accent1"/>
                </a:solidFill>
                <a:latin typeface="+mn-lt"/>
              </a:rPr>
              <a:t>Italia: Vino Novello</a:t>
            </a:r>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Vinificazioni speciali</a:t>
            </a:r>
            <a:endParaRPr lang="it-IT" sz="1800" dirty="0">
              <a:solidFill>
                <a:schemeClr val="accent1"/>
              </a:solidFill>
              <a:latin typeface="+mj-lt"/>
            </a:endParaRPr>
          </a:p>
        </p:txBody>
      </p:sp>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6"/>
          <p:cNvSpPr txBox="1">
            <a:spLocks noChangeArrowheads="1"/>
          </p:cNvSpPr>
          <p:nvPr/>
        </p:nvSpPr>
        <p:spPr bwMode="auto">
          <a:xfrm>
            <a:off x="551384" y="2060848"/>
            <a:ext cx="9649072" cy="4401205"/>
          </a:xfrm>
          <a:prstGeom prst="rect">
            <a:avLst/>
          </a:prstGeom>
          <a:solidFill>
            <a:schemeClr val="bg1"/>
          </a:solidFill>
          <a:ln w="9525">
            <a:noFill/>
            <a:miter lim="800000"/>
            <a:headEnd/>
            <a:tailEnd/>
          </a:ln>
        </p:spPr>
        <p:txBody>
          <a:bodyPr wrap="square">
            <a:spAutoFit/>
          </a:bodyPr>
          <a:lstStyle/>
          <a:p>
            <a:pPr>
              <a:defRPr/>
            </a:pPr>
            <a:r>
              <a:rPr lang="it-IT" sz="2000" b="1" i="1" dirty="0">
                <a:latin typeface="+mj-lt"/>
              </a:rPr>
              <a:t>DM 13 luglio 1999</a:t>
            </a:r>
          </a:p>
          <a:p>
            <a:pPr>
              <a:defRPr/>
            </a:pPr>
            <a:r>
              <a:rPr lang="it-IT" sz="2000" i="1" dirty="0">
                <a:latin typeface="+mj-lt"/>
              </a:rPr>
              <a:t>Nuove disposizioni per la produzione, la commercializzazione e l’immissione al consumo, dei vini a denominazione di origine e ad indicazione geografica tipica designati con la qualificazione “novello”.</a:t>
            </a:r>
          </a:p>
          <a:p>
            <a:pPr>
              <a:defRPr/>
            </a:pPr>
            <a:endParaRPr lang="it-IT" sz="2000" i="1" dirty="0">
              <a:latin typeface="+mj-lt"/>
            </a:endParaRPr>
          </a:p>
          <a:p>
            <a:pPr>
              <a:buFont typeface="Wingdings" pitchFamily="2" charset="2"/>
              <a:buChar char="Ø"/>
              <a:defRPr/>
            </a:pPr>
            <a:r>
              <a:rPr lang="it-IT" sz="2000" dirty="0">
                <a:latin typeface="+mj-lt"/>
              </a:rPr>
              <a:t>Solo i vini a denominazione di origine e ad indicazione geografica tipica per i quali sia stata riconosciuta , con gli apposti disciplinari di produzione, la tipologia “</a:t>
            </a:r>
            <a:r>
              <a:rPr lang="it-IT" sz="2000" b="1" dirty="0">
                <a:solidFill>
                  <a:srgbClr val="FF00FF"/>
                </a:solidFill>
                <a:latin typeface="+mj-lt"/>
              </a:rPr>
              <a:t>novello</a:t>
            </a:r>
            <a:r>
              <a:rPr lang="it-IT" sz="2000" dirty="0">
                <a:latin typeface="+mj-lt"/>
              </a:rPr>
              <a:t>” possono utilizzare la medesima qualificazione “novello” nella propria designazione e presentazione dalla data di immissione al consumo, a condizione che i prodotti siano confezionati entro il 31 dicembre dell’annata relativa alla vendemmia da cui derivano le uve utilizzate per la loro produzione.</a:t>
            </a:r>
          </a:p>
          <a:p>
            <a:pPr>
              <a:buFont typeface="Wingdings" pitchFamily="2" charset="2"/>
              <a:buChar char="Ø"/>
              <a:defRPr/>
            </a:pPr>
            <a:endParaRPr lang="it-IT" sz="2000" dirty="0">
              <a:latin typeface="+mj-lt"/>
            </a:endParaRPr>
          </a:p>
          <a:p>
            <a:pPr>
              <a:buFont typeface="Wingdings" pitchFamily="2" charset="2"/>
              <a:buChar char="Ø"/>
              <a:defRPr/>
            </a:pPr>
            <a:r>
              <a:rPr lang="it-IT" sz="2000" b="1" dirty="0">
                <a:solidFill>
                  <a:srgbClr val="FF00FF"/>
                </a:solidFill>
                <a:latin typeface="+mj-lt"/>
              </a:rPr>
              <a:t>La data di immissione al consumo è fissata alle ore 0,01 del 6 novembre dell’annata di produzione delle uve dalle quali i vini derivano</a:t>
            </a:r>
            <a:r>
              <a:rPr lang="it-IT" sz="2000" b="1" dirty="0" smtClean="0">
                <a:solidFill>
                  <a:srgbClr val="FF00FF"/>
                </a:solidFill>
                <a:latin typeface="+mj-lt"/>
              </a:rPr>
              <a:t>.</a:t>
            </a:r>
            <a:endParaRPr lang="it-IT" sz="2000" dirty="0">
              <a:latin typeface="+mj-lt"/>
            </a:endParaRP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Macerazione carbonica</a:t>
            </a:r>
            <a:endParaRPr lang="it-IT" sz="1800" dirty="0">
              <a:solidFill>
                <a:schemeClr val="accent1"/>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911424" y="1988840"/>
            <a:ext cx="8497888" cy="4093428"/>
          </a:xfrm>
          <a:prstGeom prst="rect">
            <a:avLst/>
          </a:prstGeom>
          <a:solidFill>
            <a:schemeClr val="bg1"/>
          </a:solidFill>
          <a:ln>
            <a:noFill/>
          </a:ln>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it-IT" altLang="en-US" sz="2000" b="1" i="1" dirty="0">
                <a:latin typeface="+mn-lt"/>
              </a:rPr>
              <a:t>DM 13 luglio 1999</a:t>
            </a:r>
          </a:p>
          <a:p>
            <a:pPr eaLnBrk="1" hangingPunct="1"/>
            <a:r>
              <a:rPr lang="it-IT" altLang="en-US" sz="2000" i="1" dirty="0">
                <a:latin typeface="+mn-lt"/>
              </a:rPr>
              <a:t>Nuove disposizioni per la produzione, la commercializzazione e l’immissione al consumo, dei vini a denominazione di origine e ad indicazione geografica tipica designati con la qualificazione “novello”.</a:t>
            </a:r>
          </a:p>
          <a:p>
            <a:pPr eaLnBrk="1" hangingPunct="1"/>
            <a:endParaRPr lang="it-IT" altLang="en-US" sz="2000" i="1" dirty="0">
              <a:latin typeface="+mn-lt"/>
            </a:endParaRPr>
          </a:p>
          <a:p>
            <a:pPr eaLnBrk="1" hangingPunct="1">
              <a:buFont typeface="Wingdings" panose="05000000000000000000" pitchFamily="2" charset="2"/>
              <a:buChar char="Ø"/>
            </a:pPr>
            <a:r>
              <a:rPr lang="it-IT" altLang="en-US" sz="2000" b="1" dirty="0">
                <a:solidFill>
                  <a:srgbClr val="FF00FF"/>
                </a:solidFill>
                <a:latin typeface="+mn-lt"/>
              </a:rPr>
              <a:t>In fase di confezionamento dei vini “novelli” deve essere presente almeno il 30% di vino ottenuto da </a:t>
            </a:r>
            <a:r>
              <a:rPr lang="it-IT" altLang="en-US" sz="2000" b="1" u="sng" dirty="0">
                <a:solidFill>
                  <a:srgbClr val="FF00FF"/>
                </a:solidFill>
                <a:latin typeface="+mn-lt"/>
              </a:rPr>
              <a:t>macerazione carbonica</a:t>
            </a:r>
            <a:r>
              <a:rPr lang="it-IT" altLang="en-US" sz="2000" b="1" dirty="0">
                <a:solidFill>
                  <a:srgbClr val="FF00FF"/>
                </a:solidFill>
                <a:latin typeface="+mn-lt"/>
              </a:rPr>
              <a:t> dell’uva intera.</a:t>
            </a:r>
          </a:p>
          <a:p>
            <a:pPr eaLnBrk="1" hangingPunct="1">
              <a:buFont typeface="Wingdings" panose="05000000000000000000" pitchFamily="2" charset="2"/>
              <a:buChar char="Ø"/>
            </a:pPr>
            <a:endParaRPr lang="it-IT" altLang="en-US" sz="2000" dirty="0">
              <a:latin typeface="+mn-lt"/>
            </a:endParaRPr>
          </a:p>
          <a:p>
            <a:pPr eaLnBrk="1" hangingPunct="1">
              <a:buFont typeface="Wingdings" panose="05000000000000000000" pitchFamily="2" charset="2"/>
              <a:buChar char="Ø"/>
            </a:pPr>
            <a:r>
              <a:rPr lang="it-IT" altLang="en-US" sz="2000" dirty="0">
                <a:latin typeface="+mn-lt"/>
              </a:rPr>
              <a:t>Il titolo </a:t>
            </a:r>
            <a:r>
              <a:rPr lang="it-IT" altLang="en-US" sz="2000" dirty="0" err="1">
                <a:latin typeface="+mn-lt"/>
              </a:rPr>
              <a:t>alcolometrico</a:t>
            </a:r>
            <a:r>
              <a:rPr lang="it-IT" altLang="en-US" sz="2000" dirty="0">
                <a:latin typeface="+mn-lt"/>
              </a:rPr>
              <a:t> volumico totale minimo al consumo non può essere inferiore all’11%, mentre il limite </a:t>
            </a:r>
            <a:r>
              <a:rPr lang="it-IT" altLang="en-US" sz="2000" dirty="0" err="1">
                <a:latin typeface="+mn-lt"/>
              </a:rPr>
              <a:t>max</a:t>
            </a:r>
            <a:r>
              <a:rPr lang="it-IT" altLang="en-US" sz="2000" dirty="0">
                <a:latin typeface="+mn-lt"/>
              </a:rPr>
              <a:t> di zuccheri riduttori residui non deve superare i 10 g/l.</a:t>
            </a:r>
          </a:p>
          <a:p>
            <a:pPr eaLnBrk="1" hangingPunct="1">
              <a:buFont typeface="Wingdings" panose="05000000000000000000" pitchFamily="2" charset="2"/>
              <a:buChar char="Ø"/>
            </a:pPr>
            <a:endParaRPr lang="it-IT" altLang="en-US" sz="2000" dirty="0">
              <a:latin typeface="+mn-lt"/>
            </a:endParaRPr>
          </a:p>
          <a:p>
            <a:pPr eaLnBrk="1" hangingPunct="1"/>
            <a:endParaRPr lang="it-IT" altLang="en-US" sz="2000" dirty="0">
              <a:latin typeface="+mn-lt"/>
            </a:endParaRP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chemeClr val="accent1"/>
                </a:solidFill>
                <a:latin typeface="+mj-lt"/>
              </a:rPr>
              <a:t>Vinificazioni speciali</a:t>
            </a:r>
            <a:endParaRPr lang="it-IT" sz="1800" dirty="0">
              <a:solidFill>
                <a:schemeClr val="accent1"/>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l="15352" t="26459" r="23216" b="10229"/>
          <a:stretch>
            <a:fillRect/>
          </a:stretch>
        </p:blipFill>
        <p:spPr bwMode="auto">
          <a:xfrm>
            <a:off x="551384" y="1778729"/>
            <a:ext cx="525419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1"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Macerazione carbonica</a:t>
            </a:r>
            <a:endParaRPr lang="it-IT" sz="1800" dirty="0">
              <a:solidFill>
                <a:srgbClr val="8F0B4D"/>
              </a:solidFill>
              <a:latin typeface="+mj-lt"/>
            </a:endParaRPr>
          </a:p>
        </p:txBody>
      </p:sp>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pic>
        <p:nvPicPr>
          <p:cNvPr id="13" name="Picture 5"/>
          <p:cNvPicPr>
            <a:picLocks noChangeAspect="1" noChangeArrowheads="1"/>
          </p:cNvPicPr>
          <p:nvPr/>
        </p:nvPicPr>
        <p:blipFill>
          <a:blip r:embed="rId4">
            <a:lum contrast="6000"/>
            <a:extLst>
              <a:ext uri="{28A0092B-C50C-407E-A947-70E740481C1C}">
                <a14:useLocalDpi xmlns:a14="http://schemas.microsoft.com/office/drawing/2010/main" val="0"/>
              </a:ext>
            </a:extLst>
          </a:blip>
          <a:srcRect l="32188" t="31770" r="16731" b="23813"/>
          <a:stretch>
            <a:fillRect/>
          </a:stretch>
        </p:blipFill>
        <p:spPr bwMode="auto">
          <a:xfrm>
            <a:off x="5805575" y="3284984"/>
            <a:ext cx="6048672" cy="32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434792" y="2299093"/>
            <a:ext cx="10773776" cy="3785652"/>
          </a:xfrm>
          <a:prstGeom prst="rect">
            <a:avLst/>
          </a:prstGeom>
          <a:solidFill>
            <a:schemeClr val="bg1"/>
          </a:solidFill>
          <a:ln w="9525">
            <a:noFill/>
            <a:miter lim="800000"/>
            <a:headEnd/>
            <a:tailEnd/>
          </a:ln>
        </p:spPr>
        <p:txBody>
          <a:bodyPr wrap="square">
            <a:spAutoFit/>
          </a:bodyPr>
          <a:lstStyle/>
          <a:p>
            <a:pPr marL="342900" indent="-342900">
              <a:defRPr/>
            </a:pPr>
            <a:r>
              <a:rPr lang="it-IT" sz="2000" dirty="0" smtClean="0">
                <a:solidFill>
                  <a:srgbClr val="8F0B4D"/>
                </a:solidFill>
                <a:latin typeface="+mj-lt"/>
              </a:rPr>
              <a:t>Il </a:t>
            </a:r>
            <a:r>
              <a:rPr lang="it-IT" sz="2000" dirty="0">
                <a:solidFill>
                  <a:srgbClr val="8F0B4D"/>
                </a:solidFill>
                <a:latin typeface="+mj-lt"/>
              </a:rPr>
              <a:t>sistema è stato ideato nel 1936 da enologi francesi e dal 1960 è applicato per la produzione dei vini Beaujolais, solo dal 1975 in Italia è utilizzato per la produzione di vini novelli.</a:t>
            </a:r>
          </a:p>
          <a:p>
            <a:pPr marL="342900" indent="-342900">
              <a:defRPr/>
            </a:pPr>
            <a:endParaRPr lang="it-IT" sz="2000" dirty="0">
              <a:solidFill>
                <a:srgbClr val="FF00FF"/>
              </a:solidFill>
              <a:latin typeface="+mj-lt"/>
            </a:endParaRPr>
          </a:p>
          <a:p>
            <a:pPr marL="342900" indent="-342900">
              <a:buFontTx/>
              <a:buAutoNum type="alphaUcPeriod"/>
              <a:defRPr/>
            </a:pPr>
            <a:r>
              <a:rPr lang="it-IT" sz="2000" dirty="0">
                <a:latin typeface="+mj-lt"/>
              </a:rPr>
              <a:t>I grappoli appena vendemmiati ed ancora interi vengono posti in vasche di acciaio sature di CO</a:t>
            </a:r>
            <a:r>
              <a:rPr lang="it-IT" sz="2000" baseline="-25000" dirty="0">
                <a:latin typeface="+mj-lt"/>
              </a:rPr>
              <a:t>2</a:t>
            </a:r>
            <a:r>
              <a:rPr lang="it-IT" sz="2000" dirty="0">
                <a:latin typeface="+mj-lt"/>
              </a:rPr>
              <a:t> e lasciati per 7/18 giorni.</a:t>
            </a:r>
          </a:p>
          <a:p>
            <a:pPr marL="342900" indent="-342900">
              <a:buFontTx/>
              <a:buAutoNum type="alphaUcPeriod"/>
              <a:defRPr/>
            </a:pPr>
            <a:r>
              <a:rPr lang="it-IT" sz="2000" dirty="0">
                <a:latin typeface="+mj-lt"/>
              </a:rPr>
              <a:t>L’uva nella parte inferiore rimane schiacciata dal peso della sovrastante liberando mosto che inizia la fermentazione in anaerobiosi liberando etanolo, CO</a:t>
            </a:r>
            <a:r>
              <a:rPr lang="it-IT" sz="2000" baseline="-25000" dirty="0">
                <a:latin typeface="+mj-lt"/>
              </a:rPr>
              <a:t>2</a:t>
            </a:r>
            <a:r>
              <a:rPr lang="it-IT" sz="2000" dirty="0">
                <a:latin typeface="+mj-lt"/>
              </a:rPr>
              <a:t>. Gli acini di uva rimangono vitali e le principali trasformazioni che avvengono a carico degli zuccheri sono operate da enzimi endogeni e non dai lieviti.</a:t>
            </a:r>
          </a:p>
          <a:p>
            <a:pPr marL="342900" indent="-342900">
              <a:buFontTx/>
              <a:buAutoNum type="alphaUcPeriod"/>
              <a:defRPr/>
            </a:pPr>
            <a:r>
              <a:rPr lang="it-IT" sz="2000" dirty="0">
                <a:latin typeface="+mj-lt"/>
              </a:rPr>
              <a:t>Trascorsi 15/21 giorni nell’acino si accumulano fino a 2° alcolici, esso va incontro alla “morte” biologica, ed a questo punto si procede alla svinatura, si pigiano quindi  i grappoli e si riuniscono i mosti che vanno incontro a successiva fermentazione alcolica.</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4752528"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Macerazione carbonica</a:t>
            </a:r>
            <a:endParaRPr lang="it-IT" sz="1800" dirty="0">
              <a:solidFill>
                <a:srgbClr val="8F0B4D"/>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anim calcmode="lin" valueType="num">
                                      <p:cBhvr additive="base">
                                        <p:cTn id="7"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anim calcmode="lin" valueType="num">
                                      <p:cBhvr additive="base">
                                        <p:cTn id="13" dur="5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anim calcmode="lin" valueType="num">
                                      <p:cBhvr additive="base">
                                        <p:cTn id="19"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407368" y="1381125"/>
            <a:ext cx="9865345" cy="5232202"/>
          </a:xfrm>
          <a:prstGeom prst="rect">
            <a:avLst/>
          </a:prstGeom>
          <a:solidFill>
            <a:schemeClr val="bg1"/>
          </a:solidFill>
          <a:ln w="9525">
            <a:noFill/>
            <a:miter lim="800000"/>
            <a:headEnd/>
            <a:tailEnd/>
          </a:ln>
          <a:effectLst/>
        </p:spPr>
        <p:txBody>
          <a:bodyPr wrap="square">
            <a:spAutoFit/>
          </a:bodyPr>
          <a:lstStyle/>
          <a:p>
            <a:pPr marL="342900" indent="-342900">
              <a:defRPr/>
            </a:pPr>
            <a:r>
              <a:rPr lang="it-IT" sz="2000" dirty="0">
                <a:latin typeface="+mn-lt"/>
              </a:rPr>
              <a:t>I </a:t>
            </a:r>
            <a:r>
              <a:rPr lang="it-IT" sz="2000" b="1" i="1" dirty="0">
                <a:latin typeface="+mn-lt"/>
              </a:rPr>
              <a:t>vini speciali</a:t>
            </a:r>
            <a:r>
              <a:rPr lang="it-IT" sz="2000" dirty="0">
                <a:latin typeface="+mn-lt"/>
              </a:rPr>
              <a:t> o </a:t>
            </a:r>
            <a:r>
              <a:rPr lang="it-IT" sz="2000" b="1" i="1" dirty="0">
                <a:latin typeface="+mn-lt"/>
              </a:rPr>
              <a:t>vini di lusso</a:t>
            </a:r>
            <a:r>
              <a:rPr lang="it-IT" sz="2000" dirty="0">
                <a:latin typeface="+mn-lt"/>
              </a:rPr>
              <a:t> sono prodotti ottenuti con tecniche</a:t>
            </a:r>
          </a:p>
          <a:p>
            <a:pPr marL="342900" indent="-342900">
              <a:defRPr/>
            </a:pPr>
            <a:r>
              <a:rPr lang="it-IT" sz="2000" dirty="0">
                <a:latin typeface="+mn-lt"/>
              </a:rPr>
              <a:t>particolari, da consumare generalmente come aperitivi o da dessert.</a:t>
            </a:r>
          </a:p>
          <a:p>
            <a:pPr marL="342900" indent="-342900">
              <a:defRPr/>
            </a:pPr>
            <a:endParaRPr lang="it-IT" sz="800" dirty="0">
              <a:latin typeface="+mn-lt"/>
            </a:endParaRPr>
          </a:p>
          <a:p>
            <a:pPr marL="342900" indent="-342900">
              <a:defRPr/>
            </a:pPr>
            <a:r>
              <a:rPr lang="it-IT" sz="2400" b="1" dirty="0">
                <a:solidFill>
                  <a:srgbClr val="FF00FF"/>
                </a:solidFill>
                <a:latin typeface="+mn-lt"/>
              </a:rPr>
              <a:t>Senza spuma</a:t>
            </a:r>
          </a:p>
          <a:p>
            <a:pPr marL="800100" lvl="1" indent="-342900">
              <a:defRPr/>
            </a:pPr>
            <a:r>
              <a:rPr lang="it-IT" sz="2000" b="1" i="1" dirty="0">
                <a:latin typeface="+mn-lt"/>
              </a:rPr>
              <a:t>Secchi</a:t>
            </a:r>
          </a:p>
          <a:p>
            <a:pPr marL="1257300" lvl="2" indent="-342900">
              <a:defRPr/>
            </a:pPr>
            <a:r>
              <a:rPr lang="it-IT" sz="1800" dirty="0">
                <a:latin typeface="+mn-lt"/>
              </a:rPr>
              <a:t>Moderatamente alcolici (Vini del Reno)</a:t>
            </a:r>
          </a:p>
          <a:p>
            <a:pPr marL="1257300" lvl="2" indent="-342900">
              <a:defRPr/>
            </a:pPr>
            <a:r>
              <a:rPr lang="it-IT" sz="1800" dirty="0">
                <a:latin typeface="+mn-lt"/>
              </a:rPr>
              <a:t>Molto alcolici (Vernaccia di Oristano)</a:t>
            </a:r>
          </a:p>
          <a:p>
            <a:pPr marL="800100" lvl="1" indent="-342900">
              <a:defRPr/>
            </a:pPr>
            <a:r>
              <a:rPr lang="it-IT" sz="2000" b="1" i="1" dirty="0">
                <a:latin typeface="+mn-lt"/>
              </a:rPr>
              <a:t>Dolci</a:t>
            </a:r>
          </a:p>
          <a:p>
            <a:pPr marL="1257300" lvl="2" indent="-342900">
              <a:defRPr/>
            </a:pPr>
            <a:r>
              <a:rPr lang="it-IT" sz="1800" dirty="0">
                <a:latin typeface="+mn-lt"/>
              </a:rPr>
              <a:t>Da uve aromatiche </a:t>
            </a:r>
          </a:p>
          <a:p>
            <a:pPr marL="1257300" lvl="2" indent="-342900">
              <a:defRPr/>
            </a:pPr>
            <a:r>
              <a:rPr lang="it-IT" sz="1800" dirty="0">
                <a:latin typeface="+mn-lt"/>
              </a:rPr>
              <a:t>Da uve a sapore semplice appassite (</a:t>
            </a:r>
            <a:r>
              <a:rPr lang="it-IT" sz="1800" dirty="0" err="1">
                <a:latin typeface="+mn-lt"/>
              </a:rPr>
              <a:t>Caluso</a:t>
            </a:r>
            <a:r>
              <a:rPr lang="it-IT" sz="1800" dirty="0">
                <a:latin typeface="+mn-lt"/>
              </a:rPr>
              <a:t> passito, </a:t>
            </a:r>
            <a:r>
              <a:rPr lang="it-IT" sz="1800" dirty="0" err="1">
                <a:latin typeface="+mn-lt"/>
              </a:rPr>
              <a:t>Recioto</a:t>
            </a:r>
            <a:r>
              <a:rPr lang="it-IT" sz="1800" dirty="0">
                <a:latin typeface="+mn-lt"/>
              </a:rPr>
              <a:t>, Sciacchetrà 5 terre, Tokaj, </a:t>
            </a:r>
            <a:r>
              <a:rPr lang="it-IT" sz="1800" dirty="0" err="1">
                <a:latin typeface="+mn-lt"/>
              </a:rPr>
              <a:t>Sauternes</a:t>
            </a:r>
            <a:r>
              <a:rPr lang="it-IT" sz="1800" dirty="0">
                <a:latin typeface="+mn-lt"/>
              </a:rPr>
              <a:t>)</a:t>
            </a:r>
          </a:p>
          <a:p>
            <a:pPr marL="1257300" lvl="2" indent="-342900">
              <a:defRPr/>
            </a:pPr>
            <a:r>
              <a:rPr lang="it-IT" sz="1800" dirty="0">
                <a:latin typeface="+mn-lt"/>
              </a:rPr>
              <a:t>Conciati</a:t>
            </a:r>
          </a:p>
          <a:p>
            <a:pPr marL="1257300" lvl="2" indent="-342900">
              <a:defRPr/>
            </a:pPr>
            <a:r>
              <a:rPr lang="it-IT" sz="1800" dirty="0">
                <a:latin typeface="+mn-lt"/>
              </a:rPr>
              <a:t>Aromatizzati (Vermut o </a:t>
            </a:r>
            <a:r>
              <a:rPr lang="it-IT" sz="1800" dirty="0" err="1">
                <a:latin typeface="+mn-lt"/>
              </a:rPr>
              <a:t>Wermut</a:t>
            </a:r>
            <a:r>
              <a:rPr lang="it-IT" sz="1800" dirty="0">
                <a:latin typeface="+mn-lt"/>
              </a:rPr>
              <a:t> o Vermouth)</a:t>
            </a:r>
          </a:p>
          <a:p>
            <a:pPr marL="1257300" lvl="2" indent="-342900">
              <a:defRPr/>
            </a:pPr>
            <a:endParaRPr lang="it-IT" sz="2000" dirty="0">
              <a:latin typeface="+mn-lt"/>
            </a:endParaRPr>
          </a:p>
          <a:p>
            <a:pPr marL="342900" indent="-342900">
              <a:defRPr/>
            </a:pPr>
            <a:r>
              <a:rPr lang="it-IT" sz="2400" b="1" dirty="0">
                <a:solidFill>
                  <a:srgbClr val="FF00FF"/>
                </a:solidFill>
                <a:latin typeface="+mn-lt"/>
              </a:rPr>
              <a:t>Con spuma</a:t>
            </a:r>
          </a:p>
          <a:p>
            <a:pPr marL="800100" lvl="1" indent="-342900">
              <a:defRPr/>
            </a:pPr>
            <a:r>
              <a:rPr lang="it-IT" sz="2000" b="1" i="1" dirty="0">
                <a:latin typeface="+mn-lt"/>
              </a:rPr>
              <a:t>Frizzanti</a:t>
            </a:r>
            <a:r>
              <a:rPr lang="it-IT" sz="2000" dirty="0">
                <a:latin typeface="+mn-lt"/>
              </a:rPr>
              <a:t>  sovra-pressione in bottiglia compresa tra 1 e 2.5 bar</a:t>
            </a:r>
          </a:p>
          <a:p>
            <a:pPr marL="800100" lvl="1" indent="-342900">
              <a:defRPr/>
            </a:pPr>
            <a:r>
              <a:rPr lang="it-IT" sz="2000" b="1" i="1" dirty="0">
                <a:latin typeface="+mn-lt"/>
              </a:rPr>
              <a:t>Spumanti </a:t>
            </a:r>
            <a:r>
              <a:rPr lang="it-IT" sz="2000" dirty="0">
                <a:latin typeface="+mn-lt"/>
              </a:rPr>
              <a:t>sovra-pressione in bottiglia di almeno 3 bar</a:t>
            </a:r>
          </a:p>
        </p:txBody>
      </p:sp>
      <p:sp>
        <p:nvSpPr>
          <p:cNvPr id="107526" name="Rectangle 6"/>
          <p:cNvSpPr>
            <a:spLocks noChangeArrowheads="1"/>
          </p:cNvSpPr>
          <p:nvPr/>
        </p:nvSpPr>
        <p:spPr bwMode="auto">
          <a:xfrm>
            <a:off x="479377" y="5300663"/>
            <a:ext cx="9145638" cy="122396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9"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pic>
        <p:nvPicPr>
          <p:cNvPr id="12" name="Immagine 11"/>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329745"/>
            <a:ext cx="1495490" cy="1515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additive="base">
                                        <p:cTn id="7" dur="500" fill="hold"/>
                                        <p:tgtEl>
                                          <p:spTgt spid="107526"/>
                                        </p:tgtEl>
                                        <p:attrNameLst>
                                          <p:attrName>ppt_x</p:attrName>
                                        </p:attrNameLst>
                                      </p:cBhvr>
                                      <p:tavLst>
                                        <p:tav tm="0">
                                          <p:val>
                                            <p:strVal val="#ppt_x"/>
                                          </p:val>
                                        </p:tav>
                                        <p:tav tm="100000">
                                          <p:val>
                                            <p:strVal val="#ppt_x"/>
                                          </p:val>
                                        </p:tav>
                                      </p:tavLst>
                                    </p:anim>
                                    <p:anim calcmode="lin" valueType="num">
                                      <p:cBhvr additive="base">
                                        <p:cTn id="8"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335360" y="1700808"/>
            <a:ext cx="5676800"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5616624"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Metodo classico - </a:t>
            </a:r>
            <a:r>
              <a:rPr lang="it-IT" sz="2800" b="1" dirty="0" err="1">
                <a:solidFill>
                  <a:srgbClr val="8F0B4D"/>
                </a:solidFill>
                <a:latin typeface="+mj-lt"/>
              </a:rPr>
              <a:t>C</a:t>
            </a:r>
            <a:r>
              <a:rPr lang="it-IT" sz="2800" b="1" dirty="0" err="1" smtClean="0">
                <a:solidFill>
                  <a:srgbClr val="8F0B4D"/>
                </a:solidFill>
                <a:latin typeface="+mj-lt"/>
              </a:rPr>
              <a:t>hampenoise</a:t>
            </a:r>
            <a:endParaRPr lang="it-IT" sz="1800" dirty="0">
              <a:solidFill>
                <a:srgbClr val="8F0B4D"/>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10634186" y="1988840"/>
            <a:ext cx="1495490" cy="151569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254601"/>
            <a:ext cx="3819382" cy="5323180"/>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9807"/>
            <a:ext cx="6278129" cy="498797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713308" y="1748978"/>
            <a:ext cx="8893175" cy="4708525"/>
          </a:xfrm>
          <a:prstGeom prst="rect">
            <a:avLst/>
          </a:prstGeom>
          <a:solidFill>
            <a:schemeClr val="bg1"/>
          </a:solidFill>
          <a:ln w="9525">
            <a:noFill/>
            <a:miter lim="800000"/>
            <a:headEnd/>
            <a:tailEnd/>
          </a:ln>
        </p:spPr>
        <p:txBody>
          <a:bodyPr>
            <a:spAutoFit/>
          </a:bodyPr>
          <a:lstStyle/>
          <a:p>
            <a:pPr marL="342900" indent="-342900">
              <a:buFont typeface="Wingdings" pitchFamily="2" charset="2"/>
              <a:buChar char="Ø"/>
              <a:defRPr/>
            </a:pPr>
            <a:r>
              <a:rPr lang="it-IT" sz="2000">
                <a:latin typeface="+mj-lt"/>
              </a:rPr>
              <a:t>Uve (Pinot nero, Pinot meunier, Chardonnay)</a:t>
            </a:r>
          </a:p>
          <a:p>
            <a:pPr marL="342900" indent="-342900">
              <a:buFont typeface="Wingdings" pitchFamily="2" charset="2"/>
              <a:buChar char="Ø"/>
              <a:defRPr/>
            </a:pPr>
            <a:r>
              <a:rPr lang="it-IT" sz="2000">
                <a:latin typeface="+mj-lt"/>
              </a:rPr>
              <a:t>Pressatura (η=50%)</a:t>
            </a:r>
          </a:p>
          <a:p>
            <a:pPr marL="342900" indent="-342900">
              <a:buFont typeface="Wingdings" pitchFamily="2" charset="2"/>
              <a:buChar char="Ø"/>
              <a:defRPr/>
            </a:pPr>
            <a:r>
              <a:rPr lang="it-IT" sz="2000">
                <a:latin typeface="+mj-lt"/>
              </a:rPr>
              <a:t>Vinificazione in bianco e Stabilizzazione</a:t>
            </a:r>
          </a:p>
          <a:p>
            <a:pPr marL="342900" indent="-342900">
              <a:buFont typeface="Wingdings" pitchFamily="2" charset="2"/>
              <a:buChar char="Ø"/>
              <a:defRPr/>
            </a:pPr>
            <a:r>
              <a:rPr lang="it-IT" sz="2000" b="1" i="1">
                <a:latin typeface="+mj-lt"/>
              </a:rPr>
              <a:t>Assemblage e Coupage</a:t>
            </a:r>
          </a:p>
          <a:p>
            <a:pPr marL="342900" indent="-342900">
              <a:buFont typeface="Wingdings" pitchFamily="2" charset="2"/>
              <a:buChar char="Ø"/>
              <a:defRPr/>
            </a:pPr>
            <a:r>
              <a:rPr lang="it-IT" sz="2000">
                <a:latin typeface="+mj-lt"/>
              </a:rPr>
              <a:t>Preparazione </a:t>
            </a:r>
            <a:r>
              <a:rPr lang="it-IT" sz="2000" b="1" i="1">
                <a:latin typeface="+mj-lt"/>
              </a:rPr>
              <a:t>cuvée</a:t>
            </a:r>
            <a:r>
              <a:rPr lang="it-IT" sz="2000">
                <a:latin typeface="+mj-lt"/>
              </a:rPr>
              <a:t> (24 g/L di zucchero, coadiuvanti, lieviti selezionati)</a:t>
            </a:r>
          </a:p>
          <a:p>
            <a:pPr marL="342900" indent="-342900">
              <a:buFont typeface="Wingdings" pitchFamily="2" charset="2"/>
              <a:buChar char="Ø"/>
              <a:defRPr/>
            </a:pPr>
            <a:r>
              <a:rPr lang="it-IT" sz="2000">
                <a:latin typeface="+mj-lt"/>
              </a:rPr>
              <a:t>Aggiunta del liquore di tiraggio o sciroppo di rifermentazione </a:t>
            </a:r>
          </a:p>
          <a:p>
            <a:pPr marL="342900" indent="-342900">
              <a:defRPr/>
            </a:pPr>
            <a:r>
              <a:rPr lang="it-IT" sz="2000" b="1" i="1">
                <a:latin typeface="+mj-lt"/>
              </a:rPr>
              <a:t>		Addition de la liqueur de tirage </a:t>
            </a:r>
          </a:p>
          <a:p>
            <a:pPr marL="342900" indent="-342900">
              <a:buFont typeface="Wingdings" pitchFamily="2" charset="2"/>
              <a:buChar char="Ø"/>
              <a:defRPr/>
            </a:pPr>
            <a:r>
              <a:rPr lang="it-IT" sz="2000">
                <a:latin typeface="+mj-lt"/>
              </a:rPr>
              <a:t>Presa di spuma (</a:t>
            </a:r>
            <a:r>
              <a:rPr lang="it-IT" sz="2000" b="1" i="1">
                <a:latin typeface="+mj-lt"/>
              </a:rPr>
              <a:t>Prise de mousse</a:t>
            </a:r>
            <a:r>
              <a:rPr lang="it-IT" sz="2000">
                <a:latin typeface="+mj-lt"/>
              </a:rPr>
              <a:t>) in cantina a 13-15°C</a:t>
            </a:r>
          </a:p>
          <a:p>
            <a:pPr marL="342900" indent="-342900">
              <a:buFont typeface="Wingdings" pitchFamily="2" charset="2"/>
              <a:buChar char="Ø"/>
              <a:defRPr/>
            </a:pPr>
            <a:r>
              <a:rPr lang="it-IT" sz="2000">
                <a:latin typeface="+mj-lt"/>
              </a:rPr>
              <a:t>Stagionatura ‘</a:t>
            </a:r>
            <a:r>
              <a:rPr lang="it-IT" sz="2000" b="1" i="1">
                <a:latin typeface="+mj-lt"/>
              </a:rPr>
              <a:t>sur lattes</a:t>
            </a:r>
            <a:r>
              <a:rPr lang="it-IT" sz="2000">
                <a:latin typeface="+mj-lt"/>
              </a:rPr>
              <a:t>’ (1-3 anni)</a:t>
            </a:r>
          </a:p>
          <a:p>
            <a:pPr marL="342900" indent="-342900">
              <a:buFont typeface="Wingdings" pitchFamily="2" charset="2"/>
              <a:buChar char="Ø"/>
              <a:defRPr/>
            </a:pPr>
            <a:r>
              <a:rPr lang="it-IT" sz="2000" b="1" i="1">
                <a:latin typeface="+mj-lt"/>
              </a:rPr>
              <a:t>Remuage </a:t>
            </a:r>
            <a:r>
              <a:rPr lang="it-IT" sz="2000">
                <a:latin typeface="+mj-lt"/>
              </a:rPr>
              <a:t>(su ‘</a:t>
            </a:r>
            <a:r>
              <a:rPr lang="it-IT" sz="2000" b="1" i="1">
                <a:latin typeface="+mj-lt"/>
              </a:rPr>
              <a:t>pupitre</a:t>
            </a:r>
            <a:r>
              <a:rPr lang="it-IT" sz="2000">
                <a:latin typeface="+mj-lt"/>
              </a:rPr>
              <a:t>’)</a:t>
            </a:r>
          </a:p>
          <a:p>
            <a:pPr marL="342900" indent="-342900">
              <a:buFont typeface="Wingdings" pitchFamily="2" charset="2"/>
              <a:buChar char="Ø"/>
              <a:defRPr/>
            </a:pPr>
            <a:r>
              <a:rPr lang="it-IT" sz="2000" b="1" i="1">
                <a:latin typeface="+mj-lt"/>
              </a:rPr>
              <a:t>Dégorgement</a:t>
            </a:r>
          </a:p>
          <a:p>
            <a:pPr marL="342900" indent="-342900">
              <a:buFont typeface="Wingdings" pitchFamily="2" charset="2"/>
              <a:buChar char="Ø"/>
              <a:defRPr/>
            </a:pPr>
            <a:r>
              <a:rPr lang="it-IT" sz="2000">
                <a:latin typeface="+mj-lt"/>
              </a:rPr>
              <a:t>Colmatura con </a:t>
            </a:r>
            <a:r>
              <a:rPr lang="it-IT" sz="2000" b="1" i="1">
                <a:latin typeface="+mj-lt"/>
              </a:rPr>
              <a:t>liqueur d’expedition </a:t>
            </a:r>
            <a:r>
              <a:rPr lang="it-IT" sz="2000">
                <a:latin typeface="+mj-lt"/>
              </a:rPr>
              <a:t>(vino invecchiato, mosto fresco concentrato o parzialmente fermentato, distillato di vino - brandy o cognac - zucchero di canna candito o saccarosio)</a:t>
            </a:r>
          </a:p>
          <a:p>
            <a:pPr marL="342900" indent="-342900">
              <a:buFont typeface="Wingdings" pitchFamily="2" charset="2"/>
              <a:buChar char="Ø"/>
              <a:defRPr/>
            </a:pPr>
            <a:r>
              <a:rPr lang="it-IT" sz="2000">
                <a:latin typeface="+mj-lt"/>
              </a:rPr>
              <a:t>Abbigliamento bottiglia</a:t>
            </a:r>
          </a:p>
        </p:txBody>
      </p:sp>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5616624"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Metodo classico - </a:t>
            </a:r>
            <a:r>
              <a:rPr lang="it-IT" sz="2800" b="1" dirty="0" err="1">
                <a:solidFill>
                  <a:srgbClr val="8F0B4D"/>
                </a:solidFill>
                <a:latin typeface="+mj-lt"/>
              </a:rPr>
              <a:t>C</a:t>
            </a:r>
            <a:r>
              <a:rPr lang="it-IT" sz="2800" b="1" dirty="0" err="1" smtClean="0">
                <a:solidFill>
                  <a:srgbClr val="8F0B4D"/>
                </a:solidFill>
                <a:latin typeface="+mj-lt"/>
              </a:rPr>
              <a:t>hampenoise</a:t>
            </a:r>
            <a:endParaRPr lang="it-IT" sz="1800" dirty="0">
              <a:solidFill>
                <a:srgbClr val="8F0B4D"/>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3" end="3"/>
                                            </p:txEl>
                                          </p:spTgt>
                                        </p:tgtEl>
                                        <p:attrNameLst>
                                          <p:attrName>style.visibility</p:attrName>
                                        </p:attrNameLst>
                                      </p:cBhvr>
                                      <p:to>
                                        <p:strVal val="visible"/>
                                      </p:to>
                                    </p:set>
                                    <p:anim calcmode="lin" valueType="num">
                                      <p:cBhvr additive="base">
                                        <p:cTn id="7"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0595">
                                            <p:txEl>
                                              <p:pRg st="4" end="4"/>
                                            </p:txEl>
                                          </p:spTgt>
                                        </p:tgtEl>
                                        <p:attrNameLst>
                                          <p:attrName>style.visibility</p:attrName>
                                        </p:attrNameLst>
                                      </p:cBhvr>
                                      <p:to>
                                        <p:strVal val="visible"/>
                                      </p:to>
                                    </p:set>
                                    <p:anim calcmode="lin" valueType="num">
                                      <p:cBhvr additive="base">
                                        <p:cTn id="11"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059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595">
                                            <p:txEl>
                                              <p:pRg st="5" end="5"/>
                                            </p:txEl>
                                          </p:spTgt>
                                        </p:tgtEl>
                                        <p:attrNameLst>
                                          <p:attrName>style.visibility</p:attrName>
                                        </p:attrNameLst>
                                      </p:cBhvr>
                                      <p:to>
                                        <p:strVal val="visible"/>
                                      </p:to>
                                    </p:set>
                                    <p:anim calcmode="lin" valueType="num">
                                      <p:cBhvr additive="base">
                                        <p:cTn id="15"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059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0595">
                                            <p:txEl>
                                              <p:pRg st="6" end="6"/>
                                            </p:txEl>
                                          </p:spTgt>
                                        </p:tgtEl>
                                        <p:attrNameLst>
                                          <p:attrName>style.visibility</p:attrName>
                                        </p:attrNameLst>
                                      </p:cBhvr>
                                      <p:to>
                                        <p:strVal val="visible"/>
                                      </p:to>
                                    </p:set>
                                    <p:anim calcmode="lin" valueType="num">
                                      <p:cBhvr additive="base">
                                        <p:cTn id="19" dur="500" fill="hold"/>
                                        <p:tgtEl>
                                          <p:spTgt spid="11059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0595">
                                            <p:txEl>
                                              <p:pRg st="7" end="7"/>
                                            </p:txEl>
                                          </p:spTgt>
                                        </p:tgtEl>
                                        <p:attrNameLst>
                                          <p:attrName>style.visibility</p:attrName>
                                        </p:attrNameLst>
                                      </p:cBhvr>
                                      <p:to>
                                        <p:strVal val="visible"/>
                                      </p:to>
                                    </p:set>
                                    <p:anim calcmode="lin" valueType="num">
                                      <p:cBhvr additive="base">
                                        <p:cTn id="23" dur="500" fill="hold"/>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0595">
                                            <p:txEl>
                                              <p:pRg st="8" end="8"/>
                                            </p:txEl>
                                          </p:spTgt>
                                        </p:tgtEl>
                                        <p:attrNameLst>
                                          <p:attrName>style.visibility</p:attrName>
                                        </p:attrNameLst>
                                      </p:cBhvr>
                                      <p:to>
                                        <p:strVal val="visible"/>
                                      </p:to>
                                    </p:set>
                                    <p:anim calcmode="lin" valueType="num">
                                      <p:cBhvr additive="base">
                                        <p:cTn id="27" dur="500" fill="hold"/>
                                        <p:tgtEl>
                                          <p:spTgt spid="11059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5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0595">
                                            <p:txEl>
                                              <p:pRg st="9" end="9"/>
                                            </p:txEl>
                                          </p:spTgt>
                                        </p:tgtEl>
                                        <p:attrNameLst>
                                          <p:attrName>style.visibility</p:attrName>
                                        </p:attrNameLst>
                                      </p:cBhvr>
                                      <p:to>
                                        <p:strVal val="visible"/>
                                      </p:to>
                                    </p:set>
                                    <p:anim calcmode="lin" valueType="num">
                                      <p:cBhvr additive="base">
                                        <p:cTn id="33" dur="500" fill="hold"/>
                                        <p:tgtEl>
                                          <p:spTgt spid="11059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059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0595">
                                            <p:txEl>
                                              <p:pRg st="10" end="10"/>
                                            </p:txEl>
                                          </p:spTgt>
                                        </p:tgtEl>
                                        <p:attrNameLst>
                                          <p:attrName>style.visibility</p:attrName>
                                        </p:attrNameLst>
                                      </p:cBhvr>
                                      <p:to>
                                        <p:strVal val="visible"/>
                                      </p:to>
                                    </p:set>
                                    <p:anim calcmode="lin" valueType="num">
                                      <p:cBhvr additive="base">
                                        <p:cTn id="37" dur="500" fill="hold"/>
                                        <p:tgtEl>
                                          <p:spTgt spid="11059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0595">
                                            <p:txEl>
                                              <p:pRg st="11" end="11"/>
                                            </p:txEl>
                                          </p:spTgt>
                                        </p:tgtEl>
                                        <p:attrNameLst>
                                          <p:attrName>style.visibility</p:attrName>
                                        </p:attrNameLst>
                                      </p:cBhvr>
                                      <p:to>
                                        <p:strVal val="visible"/>
                                      </p:to>
                                    </p:set>
                                    <p:anim calcmode="lin" valueType="num">
                                      <p:cBhvr additive="base">
                                        <p:cTn id="41" dur="500" fill="hold"/>
                                        <p:tgtEl>
                                          <p:spTgt spid="11059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059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0595">
                                            <p:txEl>
                                              <p:pRg st="12" end="12"/>
                                            </p:txEl>
                                          </p:spTgt>
                                        </p:tgtEl>
                                        <p:attrNameLst>
                                          <p:attrName>style.visibility</p:attrName>
                                        </p:attrNameLst>
                                      </p:cBhvr>
                                      <p:to>
                                        <p:strVal val="visible"/>
                                      </p:to>
                                    </p:set>
                                    <p:anim calcmode="lin" valueType="num">
                                      <p:cBhvr additive="base">
                                        <p:cTn id="45" dur="500" fill="hold"/>
                                        <p:tgtEl>
                                          <p:spTgt spid="11059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05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5616624"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Metodo classico - </a:t>
            </a:r>
            <a:r>
              <a:rPr lang="it-IT" sz="2800" b="1" dirty="0" err="1">
                <a:solidFill>
                  <a:srgbClr val="8F0B4D"/>
                </a:solidFill>
                <a:latin typeface="+mj-lt"/>
              </a:rPr>
              <a:t>C</a:t>
            </a:r>
            <a:r>
              <a:rPr lang="it-IT" sz="2800" b="1" dirty="0" err="1" smtClean="0">
                <a:solidFill>
                  <a:srgbClr val="8F0B4D"/>
                </a:solidFill>
                <a:latin typeface="+mj-lt"/>
              </a:rPr>
              <a:t>hampenoise</a:t>
            </a:r>
            <a:endParaRPr lang="it-IT" sz="1800" dirty="0">
              <a:solidFill>
                <a:srgbClr val="8F0B4D"/>
              </a:solidFill>
              <a:latin typeface="+mj-lt"/>
            </a:endParaRP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pic>
        <p:nvPicPr>
          <p:cNvPr id="11" name="Immagine 10"/>
          <p:cNvPicPr>
            <a:picLocks noChangeAspect="1"/>
          </p:cNvPicPr>
          <p:nvPr/>
        </p:nvPicPr>
        <p:blipFill>
          <a:blip r:embed="rId3"/>
          <a:stretch>
            <a:fillRect/>
          </a:stretch>
        </p:blipFill>
        <p:spPr>
          <a:xfrm>
            <a:off x="477104" y="2132856"/>
            <a:ext cx="5048250" cy="4019550"/>
          </a:xfrm>
          <a:prstGeom prst="rect">
            <a:avLst/>
          </a:prstGeom>
        </p:spPr>
      </p:pic>
      <p:pic>
        <p:nvPicPr>
          <p:cNvPr id="12" name="Immagine 11"/>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75920" y="1499525"/>
            <a:ext cx="5688632" cy="49843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479376" y="1412776"/>
            <a:ext cx="5400600" cy="4708981"/>
          </a:xfrm>
          <a:prstGeom prst="rect">
            <a:avLst/>
          </a:prstGeom>
          <a:solidFill>
            <a:schemeClr val="bg1"/>
          </a:solidFill>
          <a:ln w="9525">
            <a:noFill/>
            <a:miter lim="800000"/>
            <a:headEnd/>
            <a:tailEnd/>
          </a:ln>
          <a:effectLst/>
        </p:spPr>
        <p:txBody>
          <a:bodyPr wrap="square">
            <a:spAutoFit/>
          </a:bodyPr>
          <a:lstStyle/>
          <a:p>
            <a:pPr>
              <a:defRPr/>
            </a:pPr>
            <a:endParaRPr lang="it-IT" sz="2000" b="1" dirty="0">
              <a:solidFill>
                <a:srgbClr val="FF00FF"/>
              </a:solidFill>
              <a:effectLst>
                <a:outerShdw blurRad="38100" dist="38100" dir="2700000" algn="tl">
                  <a:srgbClr val="000000"/>
                </a:outerShdw>
              </a:effectLst>
              <a:latin typeface="+mn-lt"/>
            </a:endParaRPr>
          </a:p>
          <a:p>
            <a:pPr>
              <a:defRPr/>
            </a:pPr>
            <a:r>
              <a:rPr lang="it-IT" sz="2000" dirty="0">
                <a:latin typeface="+mn-lt"/>
              </a:rPr>
              <a:t>Prima fase (8-10 ore): in presenza di O</a:t>
            </a:r>
            <a:r>
              <a:rPr lang="it-IT" sz="2000" baseline="-25000" dirty="0">
                <a:latin typeface="+mn-lt"/>
              </a:rPr>
              <a:t>2</a:t>
            </a:r>
            <a:r>
              <a:rPr lang="it-IT" sz="2000" dirty="0">
                <a:latin typeface="+mn-lt"/>
              </a:rPr>
              <a:t> consumo di glucosio per accrescimento</a:t>
            </a:r>
          </a:p>
          <a:p>
            <a:pPr>
              <a:defRPr/>
            </a:pPr>
            <a:r>
              <a:rPr lang="it-IT" sz="2000" dirty="0">
                <a:latin typeface="+mn-lt"/>
              </a:rPr>
              <a:t>Terminato ossigeno, fase di fermentazione alcolica (</a:t>
            </a:r>
            <a:r>
              <a:rPr lang="it-IT" sz="2000" dirty="0" err="1">
                <a:latin typeface="+mn-lt"/>
              </a:rPr>
              <a:t>Embden-Meyerhoff-Parnas</a:t>
            </a:r>
            <a:r>
              <a:rPr lang="it-IT" sz="2000" dirty="0">
                <a:latin typeface="+mn-lt"/>
              </a:rPr>
              <a:t>)</a:t>
            </a:r>
          </a:p>
          <a:p>
            <a:pPr>
              <a:defRPr/>
            </a:pPr>
            <a:endParaRPr lang="it-IT" sz="2000" dirty="0">
              <a:latin typeface="+mn-lt"/>
            </a:endParaRPr>
          </a:p>
          <a:p>
            <a:pPr>
              <a:defRPr/>
            </a:pPr>
            <a:r>
              <a:rPr lang="it-IT" sz="2000" dirty="0">
                <a:latin typeface="+mn-lt"/>
              </a:rPr>
              <a:t>Prodotti secondari: glicerolo (3-4% zuccheri), acido succinico, piruvico, acetico, formico, aldeide acetica, 2,3-butandiolo</a:t>
            </a:r>
          </a:p>
          <a:p>
            <a:pPr>
              <a:defRPr/>
            </a:pPr>
            <a:endParaRPr lang="it-IT" sz="2000" dirty="0">
              <a:latin typeface="+mn-lt"/>
            </a:endParaRPr>
          </a:p>
          <a:p>
            <a:pPr>
              <a:defRPr/>
            </a:pPr>
            <a:r>
              <a:rPr lang="it-IT" sz="2000" dirty="0">
                <a:latin typeface="+mn-lt"/>
              </a:rPr>
              <a:t>Altri: alcoli superiori quali 3-metil-1-butanolo (alcool isoamilico), 2-metil-1-butanolo (amilico), </a:t>
            </a:r>
            <a:r>
              <a:rPr lang="it-IT" sz="2000" dirty="0" err="1">
                <a:latin typeface="+mn-lt"/>
              </a:rPr>
              <a:t>isobutanolo</a:t>
            </a:r>
            <a:r>
              <a:rPr lang="it-IT" sz="2000" dirty="0">
                <a:latin typeface="+mn-lt"/>
              </a:rPr>
              <a:t>, n-propanolo</a:t>
            </a:r>
          </a:p>
          <a:p>
            <a:pPr>
              <a:defRPr/>
            </a:pPr>
            <a:r>
              <a:rPr lang="it-IT" sz="2000" dirty="0" err="1">
                <a:latin typeface="+mn-lt"/>
              </a:rPr>
              <a:t>MeOH</a:t>
            </a:r>
            <a:r>
              <a:rPr lang="it-IT" sz="2000" dirty="0">
                <a:latin typeface="+mn-lt"/>
              </a:rPr>
              <a:t> dall’idrolisi delle pectine</a:t>
            </a:r>
          </a:p>
          <a:p>
            <a:pPr>
              <a:defRPr/>
            </a:pPr>
            <a:endParaRPr lang="it-IT" sz="2000" dirty="0">
              <a:latin typeface="+mn-lt"/>
            </a:endParaRPr>
          </a:p>
        </p:txBody>
      </p:sp>
      <p:sp>
        <p:nvSpPr>
          <p:cNvPr id="7"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pic>
        <p:nvPicPr>
          <p:cNvPr id="5"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5109" y="1274673"/>
            <a:ext cx="4150849" cy="537321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descr="im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96" y="1898764"/>
            <a:ext cx="454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8" name="Rettangolo 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9" name="Text Box 2"/>
          <p:cNvSpPr txBox="1">
            <a:spLocks noChangeArrowheads="1"/>
          </p:cNvSpPr>
          <p:nvPr/>
        </p:nvSpPr>
        <p:spPr bwMode="auto">
          <a:xfrm>
            <a:off x="407368" y="921895"/>
            <a:ext cx="5616624"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Metodo Charmat - </a:t>
            </a:r>
            <a:r>
              <a:rPr lang="it-IT" sz="2800" b="1" dirty="0" err="1" smtClean="0">
                <a:solidFill>
                  <a:srgbClr val="8F0B4D"/>
                </a:solidFill>
                <a:latin typeface="+mj-lt"/>
              </a:rPr>
              <a:t>Martinotti</a:t>
            </a:r>
            <a:endParaRPr lang="it-IT" sz="1800" dirty="0">
              <a:solidFill>
                <a:srgbClr val="8F0B4D"/>
              </a:solidFill>
              <a:latin typeface="+mj-lt"/>
            </a:endParaRP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sp>
        <p:nvSpPr>
          <p:cNvPr id="11" name="Text Box 3"/>
          <p:cNvSpPr txBox="1">
            <a:spLocks noChangeArrowheads="1"/>
          </p:cNvSpPr>
          <p:nvPr/>
        </p:nvSpPr>
        <p:spPr bwMode="auto">
          <a:xfrm>
            <a:off x="6168008" y="2924944"/>
            <a:ext cx="4464745" cy="3170099"/>
          </a:xfrm>
          <a:prstGeom prst="rect">
            <a:avLst/>
          </a:prstGeom>
          <a:noFill/>
          <a:ln w="9525">
            <a:noFill/>
            <a:miter lim="800000"/>
            <a:headEnd/>
            <a:tailEnd/>
          </a:ln>
        </p:spPr>
        <p:txBody>
          <a:bodyPr wrap="square">
            <a:spAutoFit/>
          </a:bodyPr>
          <a:lstStyle/>
          <a:p>
            <a:pPr marL="342900" indent="-342900">
              <a:buFont typeface="Wingdings" pitchFamily="2" charset="2"/>
              <a:buChar char="Ø"/>
              <a:defRPr/>
            </a:pPr>
            <a:r>
              <a:rPr lang="it-IT" sz="2000" dirty="0">
                <a:latin typeface="+mj-lt"/>
              </a:rPr>
              <a:t>Pressatura</a:t>
            </a:r>
          </a:p>
          <a:p>
            <a:pPr marL="342900" indent="-342900">
              <a:buFont typeface="Wingdings" pitchFamily="2" charset="2"/>
              <a:buChar char="Ø"/>
              <a:defRPr/>
            </a:pPr>
            <a:r>
              <a:rPr lang="it-IT" sz="2000" dirty="0">
                <a:latin typeface="+mj-lt"/>
              </a:rPr>
              <a:t>Vinificazione in bianco (fermentazione totale o parziale)</a:t>
            </a:r>
          </a:p>
          <a:p>
            <a:pPr marL="342900" indent="-342900">
              <a:buFont typeface="Wingdings" pitchFamily="2" charset="2"/>
              <a:buChar char="Ø"/>
              <a:defRPr/>
            </a:pPr>
            <a:r>
              <a:rPr lang="it-IT" sz="2000" dirty="0">
                <a:latin typeface="+mj-lt"/>
              </a:rPr>
              <a:t>Stabilizzazione</a:t>
            </a:r>
          </a:p>
          <a:p>
            <a:pPr marL="342900" indent="-342900">
              <a:buFont typeface="Wingdings" pitchFamily="2" charset="2"/>
              <a:buChar char="Ø"/>
              <a:defRPr/>
            </a:pPr>
            <a:r>
              <a:rPr lang="it-IT" sz="2000" dirty="0">
                <a:latin typeface="+mj-lt"/>
              </a:rPr>
              <a:t>Rifermentazione in autoclave (24 g/L di zucchero eventuale, lieviti selezionati)</a:t>
            </a:r>
          </a:p>
          <a:p>
            <a:pPr marL="342900" indent="-342900">
              <a:buFont typeface="Wingdings" pitchFamily="2" charset="2"/>
              <a:buChar char="Ø"/>
              <a:defRPr/>
            </a:pPr>
            <a:r>
              <a:rPr lang="it-IT" sz="2000" dirty="0">
                <a:latin typeface="+mj-lt"/>
              </a:rPr>
              <a:t>Refrigerazione</a:t>
            </a:r>
          </a:p>
          <a:p>
            <a:pPr marL="342900" indent="-342900">
              <a:buFont typeface="Wingdings" pitchFamily="2" charset="2"/>
              <a:buChar char="Ø"/>
              <a:defRPr/>
            </a:pPr>
            <a:r>
              <a:rPr lang="it-IT" sz="2000" dirty="0">
                <a:latin typeface="+mj-lt"/>
              </a:rPr>
              <a:t>Filtrazione</a:t>
            </a:r>
          </a:p>
          <a:p>
            <a:pPr marL="342900" indent="-342900">
              <a:buFont typeface="Wingdings" pitchFamily="2" charset="2"/>
              <a:buChar char="Ø"/>
              <a:defRPr/>
            </a:pPr>
            <a:r>
              <a:rPr lang="it-IT" sz="2000" dirty="0">
                <a:latin typeface="+mj-lt"/>
              </a:rPr>
              <a:t>Imbottigliamento isobarico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1127448" y="1810870"/>
            <a:ext cx="8497888" cy="2835275"/>
          </a:xfrm>
          <a:prstGeom prst="rect">
            <a:avLst/>
          </a:prstGeom>
          <a:noFill/>
          <a:ln w="9525">
            <a:noFill/>
            <a:miter lim="800000"/>
            <a:headEnd/>
            <a:tailEnd/>
          </a:ln>
        </p:spPr>
        <p:txBody>
          <a:bodyPr>
            <a:spAutoFit/>
          </a:bodyPr>
          <a:lstStyle/>
          <a:p>
            <a:pPr marL="342900" indent="-342900">
              <a:defRPr/>
            </a:pPr>
            <a:r>
              <a:rPr lang="it-IT" sz="2000" dirty="0">
                <a:latin typeface="+mj-lt"/>
              </a:rPr>
              <a:t>Classificazione (in funzione del “</a:t>
            </a:r>
            <a:r>
              <a:rPr lang="it-IT" sz="2000" dirty="0" err="1">
                <a:latin typeface="+mj-lt"/>
              </a:rPr>
              <a:t>liqueur</a:t>
            </a:r>
            <a:r>
              <a:rPr lang="it-IT" sz="2000" dirty="0">
                <a:latin typeface="+mj-lt"/>
              </a:rPr>
              <a:t>” di colmatura)</a:t>
            </a:r>
          </a:p>
          <a:p>
            <a:pPr marL="342900" indent="-342900">
              <a:defRPr/>
            </a:pPr>
            <a:endParaRPr lang="it-IT" sz="2000" dirty="0">
              <a:latin typeface="+mj-lt"/>
            </a:endParaRPr>
          </a:p>
          <a:p>
            <a:pPr marL="342900" indent="-342900">
              <a:defRPr/>
            </a:pPr>
            <a:endParaRPr lang="it-IT" sz="2000" dirty="0">
              <a:latin typeface="+mj-lt"/>
            </a:endParaRPr>
          </a:p>
          <a:p>
            <a:pPr marL="342900" indent="-342900">
              <a:buFont typeface="Wingdings" pitchFamily="2" charset="2"/>
              <a:buChar char="Ø"/>
              <a:defRPr/>
            </a:pPr>
            <a:r>
              <a:rPr lang="it-IT" sz="2000" dirty="0" err="1">
                <a:latin typeface="+mj-lt"/>
              </a:rPr>
              <a:t>pas</a:t>
            </a:r>
            <a:r>
              <a:rPr lang="it-IT" sz="2000" dirty="0">
                <a:latin typeface="+mj-lt"/>
              </a:rPr>
              <a:t> </a:t>
            </a:r>
            <a:r>
              <a:rPr lang="it-IT" sz="2000" dirty="0" err="1">
                <a:latin typeface="+mj-lt"/>
              </a:rPr>
              <a:t>dosé</a:t>
            </a:r>
            <a:r>
              <a:rPr lang="it-IT" sz="2000" dirty="0">
                <a:latin typeface="+mj-lt"/>
              </a:rPr>
              <a:t> o extra brut (zuccheri &lt; 6 g/L)</a:t>
            </a:r>
          </a:p>
          <a:p>
            <a:pPr marL="342900" indent="-342900">
              <a:buFont typeface="Wingdings" pitchFamily="2" charset="2"/>
              <a:buChar char="Ø"/>
              <a:defRPr/>
            </a:pPr>
            <a:r>
              <a:rPr lang="it-IT" sz="2000" dirty="0">
                <a:latin typeface="+mj-lt"/>
              </a:rPr>
              <a:t>brut (zuccheri &lt; 15 g/L)</a:t>
            </a:r>
          </a:p>
          <a:p>
            <a:pPr marL="342900" indent="-342900">
              <a:buFont typeface="Wingdings" pitchFamily="2" charset="2"/>
              <a:buChar char="Ø"/>
              <a:defRPr/>
            </a:pPr>
            <a:r>
              <a:rPr lang="it-IT" sz="2000" dirty="0">
                <a:latin typeface="+mj-lt"/>
              </a:rPr>
              <a:t>extra sec o extra dry (zuccheri &lt; 20 g/L)</a:t>
            </a:r>
          </a:p>
          <a:p>
            <a:pPr marL="342900" indent="-342900">
              <a:buFont typeface="Wingdings" pitchFamily="2" charset="2"/>
              <a:buChar char="Ø"/>
              <a:defRPr/>
            </a:pPr>
            <a:r>
              <a:rPr lang="it-IT" sz="2000" dirty="0">
                <a:latin typeface="+mj-lt"/>
              </a:rPr>
              <a:t>sec (zuccheri &lt; 35 g/L)</a:t>
            </a:r>
          </a:p>
          <a:p>
            <a:pPr marL="342900" indent="-342900">
              <a:buFont typeface="Wingdings" pitchFamily="2" charset="2"/>
              <a:buChar char="Ø"/>
              <a:defRPr/>
            </a:pPr>
            <a:r>
              <a:rPr lang="it-IT" sz="2000" dirty="0">
                <a:latin typeface="+mj-lt"/>
              </a:rPr>
              <a:t>demi sec (zuccheri &lt; 50 g/L)</a:t>
            </a:r>
          </a:p>
          <a:p>
            <a:pPr marL="342900" indent="-342900">
              <a:buFont typeface="Wingdings" pitchFamily="2" charset="2"/>
              <a:buChar char="Ø"/>
              <a:defRPr/>
            </a:pPr>
            <a:r>
              <a:rPr lang="it-IT" sz="2000" dirty="0" err="1">
                <a:latin typeface="+mj-lt"/>
              </a:rPr>
              <a:t>doux</a:t>
            </a:r>
            <a:r>
              <a:rPr lang="it-IT" sz="2000" dirty="0">
                <a:latin typeface="+mj-lt"/>
              </a:rPr>
              <a:t> (zuccheri &gt; 50 g/L)</a:t>
            </a:r>
          </a:p>
        </p:txBody>
      </p:sp>
      <p:pic>
        <p:nvPicPr>
          <p:cNvPr id="69636" name="Picture 5" descr="champagne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3" y="2420939"/>
            <a:ext cx="26225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Tecniche di vinificazione</a:t>
            </a:r>
            <a:endParaRPr lang="it-IT" sz="2000" dirty="0">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U5</a:t>
            </a:r>
            <a:endParaRPr lang="it-IT" sz="1900" b="1" dirty="0">
              <a:cs typeface="Arial" pitchFamily="34" charset="0"/>
            </a:endParaRPr>
          </a:p>
        </p:txBody>
      </p:sp>
      <p:sp>
        <p:nvSpPr>
          <p:cNvPr id="10" name="Text Box 2"/>
          <p:cNvSpPr txBox="1">
            <a:spLocks noChangeArrowheads="1"/>
          </p:cNvSpPr>
          <p:nvPr/>
        </p:nvSpPr>
        <p:spPr bwMode="auto">
          <a:xfrm>
            <a:off x="407368" y="921895"/>
            <a:ext cx="5616624" cy="523220"/>
          </a:xfrm>
          <a:prstGeom prst="rect">
            <a:avLst/>
          </a:prstGeom>
          <a:noFill/>
          <a:ln w="9525">
            <a:noFill/>
            <a:miter lim="800000"/>
            <a:headEnd/>
            <a:tailEnd/>
          </a:ln>
          <a:effectLst/>
        </p:spPr>
        <p:txBody>
          <a:bodyPr wrap="square">
            <a:spAutoFit/>
          </a:bodyPr>
          <a:lstStyle/>
          <a:p>
            <a:pPr>
              <a:defRPr/>
            </a:pPr>
            <a:r>
              <a:rPr lang="it-IT" sz="2800" b="1" dirty="0" smtClean="0">
                <a:solidFill>
                  <a:srgbClr val="8F0B4D"/>
                </a:solidFill>
                <a:latin typeface="+mj-lt"/>
              </a:rPr>
              <a:t>Metodo Charmat - </a:t>
            </a:r>
            <a:r>
              <a:rPr lang="it-IT" sz="2800" b="1" dirty="0" err="1" smtClean="0">
                <a:solidFill>
                  <a:srgbClr val="8F0B4D"/>
                </a:solidFill>
                <a:latin typeface="+mj-lt"/>
              </a:rPr>
              <a:t>Martinotti</a:t>
            </a:r>
            <a:endParaRPr lang="it-IT" sz="1800" dirty="0">
              <a:solidFill>
                <a:srgbClr val="8F0B4D"/>
              </a:solidFill>
              <a:latin typeface="+mj-lt"/>
            </a:endParaRPr>
          </a:p>
        </p:txBody>
      </p:sp>
      <p:pic>
        <p:nvPicPr>
          <p:cNvPr id="11" name="Immagine 10"/>
          <p:cNvPicPr>
            <a:picLocks noChangeAspect="1"/>
          </p:cNvPicPr>
          <p:nvPr/>
        </p:nvPicPr>
        <p:blipFill rotWithShape="1">
          <a:blip r:embed="rId3"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Approfondimento</a:t>
            </a:r>
            <a:endParaRPr lang="it-IT" sz="2000" dirty="0">
              <a:latin typeface="+mj-lt"/>
            </a:endParaRPr>
          </a:p>
        </p:txBody>
      </p:sp>
      <p:sp>
        <p:nvSpPr>
          <p:cNvPr id="9" name="Text Box 2"/>
          <p:cNvSpPr txBox="1">
            <a:spLocks noChangeArrowheads="1"/>
          </p:cNvSpPr>
          <p:nvPr/>
        </p:nvSpPr>
        <p:spPr bwMode="auto">
          <a:xfrm>
            <a:off x="407368" y="921895"/>
            <a:ext cx="6336704" cy="523220"/>
          </a:xfrm>
          <a:prstGeom prst="rect">
            <a:avLst/>
          </a:prstGeom>
          <a:noFill/>
          <a:ln w="9525">
            <a:noFill/>
            <a:miter lim="800000"/>
            <a:headEnd/>
            <a:tailEnd/>
          </a:ln>
          <a:effectLst/>
        </p:spPr>
        <p:txBody>
          <a:bodyPr wrap="square">
            <a:spAutoFit/>
          </a:bodyPr>
          <a:lstStyle/>
          <a:p>
            <a:pPr>
              <a:defRPr/>
            </a:pPr>
            <a:r>
              <a:rPr lang="it-IT" sz="2800" b="1" dirty="0">
                <a:solidFill>
                  <a:srgbClr val="8F0B4D"/>
                </a:solidFill>
                <a:latin typeface="+mj-lt"/>
              </a:rPr>
              <a:t>Classificazioni e Disciplinari di Produzione</a:t>
            </a: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84" y="1700808"/>
            <a:ext cx="4963616" cy="3902643"/>
          </a:xfrm>
          <a:prstGeom prst="rect">
            <a:avLst/>
          </a:prstGeom>
        </p:spPr>
      </p:pic>
      <p:sp>
        <p:nvSpPr>
          <p:cNvPr id="6" name="CasellaDiTesto 5"/>
          <p:cNvSpPr txBox="1"/>
          <p:nvPr/>
        </p:nvSpPr>
        <p:spPr>
          <a:xfrm>
            <a:off x="5835633" y="2264519"/>
            <a:ext cx="5904656" cy="4524315"/>
          </a:xfrm>
          <a:prstGeom prst="rect">
            <a:avLst/>
          </a:prstGeom>
          <a:noFill/>
        </p:spPr>
        <p:txBody>
          <a:bodyPr wrap="square" rtlCol="0">
            <a:spAutoFit/>
          </a:bodyPr>
          <a:lstStyle/>
          <a:p>
            <a:r>
              <a:rPr lang="it-IT" sz="1600" b="1" dirty="0" smtClean="0">
                <a:latin typeface="+mn-lt"/>
              </a:rPr>
              <a:t>Vini generici </a:t>
            </a:r>
            <a:r>
              <a:rPr lang="it-IT" sz="1600" dirty="0" smtClean="0">
                <a:latin typeface="+mn-lt"/>
              </a:rPr>
              <a:t>(con possibilità di indicare annata e/o vitigno)</a:t>
            </a:r>
          </a:p>
          <a:p>
            <a:r>
              <a:rPr lang="it-IT" sz="1600" dirty="0" smtClean="0">
                <a:latin typeface="+mn-lt"/>
              </a:rPr>
              <a:t>Sono vini senza nessuna indicazione riferita all’origine e possono essere prodotti con uve provenienti da varie zone e/o da vari Stati Membri. Possono riportare in etichetta il riferimento all’annata e/o alla varietà di uve utilizzate. L’indicazione del vitigno in etichetta è limitata soltanto per alcune varietà: Cabernet, Cabernet </a:t>
            </a:r>
            <a:r>
              <a:rPr lang="it-IT" sz="1600" dirty="0" err="1" smtClean="0">
                <a:latin typeface="+mn-lt"/>
              </a:rPr>
              <a:t>Franc</a:t>
            </a:r>
            <a:r>
              <a:rPr lang="it-IT" sz="1600" dirty="0" smtClean="0">
                <a:latin typeface="+mn-lt"/>
              </a:rPr>
              <a:t>, Cabernet Sauvignon, Chardonnay, Merlot, Sauvignon e </a:t>
            </a:r>
            <a:r>
              <a:rPr lang="it-IT" sz="1600" dirty="0" err="1" smtClean="0">
                <a:latin typeface="+mn-lt"/>
              </a:rPr>
              <a:t>Syrah</a:t>
            </a:r>
            <a:r>
              <a:rPr lang="it-IT" sz="1600" dirty="0" smtClean="0">
                <a:latin typeface="+mn-lt"/>
              </a:rPr>
              <a:t>.</a:t>
            </a:r>
          </a:p>
          <a:p>
            <a:endParaRPr lang="it-IT" sz="1600" dirty="0" smtClean="0">
              <a:latin typeface="+mn-lt"/>
            </a:endParaRPr>
          </a:p>
          <a:p>
            <a:r>
              <a:rPr lang="it-IT" sz="1600" b="1" dirty="0" smtClean="0">
                <a:latin typeface="+mn-lt"/>
              </a:rPr>
              <a:t>Vini I.G.P. (Indicazione Geografica Protetta)</a:t>
            </a:r>
          </a:p>
          <a:p>
            <a:r>
              <a:rPr lang="it-IT" sz="1600" dirty="0" smtClean="0">
                <a:latin typeface="+mn-lt"/>
              </a:rPr>
              <a:t>Indica il nome, compreso un nome usato tradizionalmente, che identifica un prodotto le cui qualità, notorietà o altre caratteristiche specifiche sono attribuibili alla sua origine geografica; che ha origine in un determinato luogo, una regione o, in casi eccezionali, paese; ottenuto con uve che provengono per almeno l’85% esclusivamente da tale zona geografica e la cui produzione avviene in detta zona; infine ottenuto da varietà di viti appartenenti alla specie </a:t>
            </a:r>
            <a:r>
              <a:rPr lang="it-IT" sz="1600" dirty="0" err="1" smtClean="0">
                <a:latin typeface="+mn-lt"/>
              </a:rPr>
              <a:t>Vitis</a:t>
            </a:r>
            <a:r>
              <a:rPr lang="it-IT" sz="1600" dirty="0" smtClean="0">
                <a:latin typeface="+mn-lt"/>
              </a:rPr>
              <a:t> vinifera o da un incrocio tra la specie </a:t>
            </a:r>
            <a:r>
              <a:rPr lang="it-IT" sz="1600" dirty="0" err="1" smtClean="0">
                <a:latin typeface="+mn-lt"/>
              </a:rPr>
              <a:t>Vitis</a:t>
            </a:r>
            <a:r>
              <a:rPr lang="it-IT" sz="1600" dirty="0" smtClean="0">
                <a:latin typeface="+mn-lt"/>
              </a:rPr>
              <a:t> vinifera e altre specie del genere </a:t>
            </a:r>
            <a:r>
              <a:rPr lang="it-IT" sz="1600" dirty="0" err="1" smtClean="0">
                <a:latin typeface="+mn-lt"/>
              </a:rPr>
              <a:t>Vitis</a:t>
            </a:r>
            <a:r>
              <a:rPr lang="it-IT" sz="1600" dirty="0" smtClean="0">
                <a:latin typeface="+mn-lt"/>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Approfondimento</a:t>
            </a:r>
            <a:endParaRPr lang="it-IT" sz="2000" dirty="0">
              <a:latin typeface="+mj-lt"/>
            </a:endParaRPr>
          </a:p>
        </p:txBody>
      </p:sp>
      <p:sp>
        <p:nvSpPr>
          <p:cNvPr id="9" name="Text Box 2"/>
          <p:cNvSpPr txBox="1">
            <a:spLocks noChangeArrowheads="1"/>
          </p:cNvSpPr>
          <p:nvPr/>
        </p:nvSpPr>
        <p:spPr bwMode="auto">
          <a:xfrm>
            <a:off x="407368" y="921895"/>
            <a:ext cx="6336704" cy="523220"/>
          </a:xfrm>
          <a:prstGeom prst="rect">
            <a:avLst/>
          </a:prstGeom>
          <a:noFill/>
          <a:ln w="9525">
            <a:noFill/>
            <a:miter lim="800000"/>
            <a:headEnd/>
            <a:tailEnd/>
          </a:ln>
          <a:effectLst/>
        </p:spPr>
        <p:txBody>
          <a:bodyPr wrap="square">
            <a:spAutoFit/>
          </a:bodyPr>
          <a:lstStyle/>
          <a:p>
            <a:pPr>
              <a:defRPr/>
            </a:pPr>
            <a:r>
              <a:rPr lang="it-IT" sz="2800" b="1" dirty="0">
                <a:solidFill>
                  <a:srgbClr val="8F0B4D"/>
                </a:solidFill>
                <a:latin typeface="+mj-lt"/>
              </a:rPr>
              <a:t>Classificazioni e Disciplinari di Produzione</a:t>
            </a: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84" y="1700808"/>
            <a:ext cx="4963616" cy="3902643"/>
          </a:xfrm>
          <a:prstGeom prst="rect">
            <a:avLst/>
          </a:prstGeom>
        </p:spPr>
      </p:pic>
      <p:sp>
        <p:nvSpPr>
          <p:cNvPr id="6" name="CasellaDiTesto 5"/>
          <p:cNvSpPr txBox="1"/>
          <p:nvPr/>
        </p:nvSpPr>
        <p:spPr>
          <a:xfrm>
            <a:off x="5807968" y="2289423"/>
            <a:ext cx="5904656" cy="3785652"/>
          </a:xfrm>
          <a:prstGeom prst="rect">
            <a:avLst/>
          </a:prstGeom>
          <a:noFill/>
        </p:spPr>
        <p:txBody>
          <a:bodyPr wrap="square" rtlCol="0">
            <a:spAutoFit/>
          </a:bodyPr>
          <a:lstStyle/>
          <a:p>
            <a:r>
              <a:rPr lang="it-IT" sz="1600" b="1" dirty="0" smtClean="0">
                <a:latin typeface="+mn-lt"/>
              </a:rPr>
              <a:t>Vini D.O.P. (Denominazione di Origine Protetta)</a:t>
            </a:r>
          </a:p>
          <a:p>
            <a:r>
              <a:rPr lang="it-IT" sz="1600" dirty="0" smtClean="0">
                <a:latin typeface="+mn-lt"/>
              </a:rPr>
              <a:t>Indica il nome, compreso un nome usato tradizionalmente, che serve a designare un prodotto la cui qualità o le cui caratteristiche sono dovute essenzialmente o esclusivamente a un particolare ambiente geografico e ai suoi fattori naturali e umani; che ha origine in un luogo, una regione o, in casi eccezionali, di un paese determinati; ottenuto da uve che provengono esclusivamente da tale zona geografica (100%) e la cui produzione  avviene in detta zona; infine ottenuto da varietà di viti appartenenti alla specie </a:t>
            </a:r>
            <a:r>
              <a:rPr lang="it-IT" sz="1600" dirty="0" err="1" smtClean="0">
                <a:latin typeface="+mn-lt"/>
              </a:rPr>
              <a:t>Vitis</a:t>
            </a:r>
            <a:r>
              <a:rPr lang="it-IT" sz="1600" dirty="0" smtClean="0">
                <a:latin typeface="+mn-lt"/>
              </a:rPr>
              <a:t> vinifera o da un incrocio tra la specie </a:t>
            </a:r>
            <a:r>
              <a:rPr lang="it-IT" sz="1600" dirty="0" err="1" smtClean="0">
                <a:latin typeface="+mn-lt"/>
              </a:rPr>
              <a:t>Vitis</a:t>
            </a:r>
            <a:r>
              <a:rPr lang="it-IT" sz="1600" dirty="0" smtClean="0">
                <a:latin typeface="+mn-lt"/>
              </a:rPr>
              <a:t> vinifera e altre specie del genere </a:t>
            </a:r>
            <a:r>
              <a:rPr lang="it-IT" sz="1600" dirty="0" err="1" smtClean="0">
                <a:latin typeface="+mn-lt"/>
              </a:rPr>
              <a:t>Vitis</a:t>
            </a:r>
            <a:r>
              <a:rPr lang="it-IT" sz="1600" dirty="0" smtClean="0">
                <a:latin typeface="+mn-lt"/>
              </a:rPr>
              <a:t>.</a:t>
            </a:r>
          </a:p>
          <a:p>
            <a:endParaRPr lang="it-IT" sz="1600" dirty="0" smtClean="0">
              <a:latin typeface="+mn-lt"/>
            </a:endParaRPr>
          </a:p>
          <a:p>
            <a:r>
              <a:rPr lang="it-IT" sz="1600" dirty="0" smtClean="0">
                <a:latin typeface="+mn-lt"/>
              </a:rPr>
              <a:t>Gli Stati Membri possono continuare a utilizzare i propri termini tradizionali riferiti alle Denominazioni di Origine e Indicazioni Geografiche.</a:t>
            </a:r>
          </a:p>
          <a:p>
            <a:r>
              <a:rPr lang="it-IT" sz="1600" dirty="0" smtClean="0">
                <a:latin typeface="+mn-lt"/>
              </a:rPr>
              <a:t>L’Italia potrà quindi continuare ad utilizzare le sigle DOCG, DOC e IGT.</a:t>
            </a:r>
            <a:endParaRPr lang="en-US" sz="1600" dirty="0">
              <a:latin typeface="+mn-lt"/>
            </a:endParaRPr>
          </a:p>
        </p:txBody>
      </p:sp>
    </p:spTree>
    <p:extLst>
      <p:ext uri="{BB962C8B-B14F-4D97-AF65-F5344CB8AC3E}">
        <p14:creationId xmlns:p14="http://schemas.microsoft.com/office/powerpoint/2010/main" val="3659303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Approfondimento</a:t>
            </a:r>
            <a:endParaRPr lang="it-IT" sz="2000" dirty="0">
              <a:latin typeface="+mj-lt"/>
            </a:endParaRPr>
          </a:p>
        </p:txBody>
      </p:sp>
      <p:sp>
        <p:nvSpPr>
          <p:cNvPr id="9" name="Text Box 2"/>
          <p:cNvSpPr txBox="1">
            <a:spLocks noChangeArrowheads="1"/>
          </p:cNvSpPr>
          <p:nvPr/>
        </p:nvSpPr>
        <p:spPr bwMode="auto">
          <a:xfrm>
            <a:off x="407368" y="921895"/>
            <a:ext cx="6336704" cy="523220"/>
          </a:xfrm>
          <a:prstGeom prst="rect">
            <a:avLst/>
          </a:prstGeom>
          <a:noFill/>
          <a:ln w="9525">
            <a:noFill/>
            <a:miter lim="800000"/>
            <a:headEnd/>
            <a:tailEnd/>
          </a:ln>
          <a:effectLst/>
        </p:spPr>
        <p:txBody>
          <a:bodyPr wrap="square">
            <a:spAutoFit/>
          </a:bodyPr>
          <a:lstStyle/>
          <a:p>
            <a:pPr>
              <a:defRPr/>
            </a:pPr>
            <a:r>
              <a:rPr lang="it-IT" sz="2800" b="1" dirty="0">
                <a:solidFill>
                  <a:srgbClr val="8F0B4D"/>
                </a:solidFill>
                <a:latin typeface="+mj-lt"/>
              </a:rPr>
              <a:t>Classificazioni e Disciplinari di Produzione</a:t>
            </a: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84" y="1700808"/>
            <a:ext cx="4963616" cy="3902643"/>
          </a:xfrm>
          <a:prstGeom prst="rect">
            <a:avLst/>
          </a:prstGeom>
        </p:spPr>
      </p:pic>
      <p:sp>
        <p:nvSpPr>
          <p:cNvPr id="8" name="Text Box 3"/>
          <p:cNvSpPr txBox="1">
            <a:spLocks noChangeArrowheads="1"/>
          </p:cNvSpPr>
          <p:nvPr/>
        </p:nvSpPr>
        <p:spPr bwMode="auto">
          <a:xfrm>
            <a:off x="5303912" y="2264519"/>
            <a:ext cx="6768752" cy="4524315"/>
          </a:xfrm>
          <a:prstGeom prst="rect">
            <a:avLst/>
          </a:prstGeom>
          <a:noFill/>
          <a:ln w="9525">
            <a:noFill/>
            <a:miter lim="800000"/>
            <a:headEnd/>
            <a:tailEnd/>
          </a:ln>
        </p:spPr>
        <p:txBody>
          <a:bodyPr wrap="square">
            <a:spAutoFit/>
          </a:bodyPr>
          <a:lstStyle/>
          <a:p>
            <a:pPr marL="342900" indent="-342900">
              <a:defRPr/>
            </a:pPr>
            <a:r>
              <a:rPr lang="it-IT" sz="1600" dirty="0">
                <a:latin typeface="+mj-lt"/>
              </a:rPr>
              <a:t>Legge 164 del 10/02/1992: </a:t>
            </a:r>
            <a:r>
              <a:rPr lang="it-IT" sz="1600" i="1" dirty="0">
                <a:latin typeface="+mj-lt"/>
              </a:rPr>
              <a:t>Nuova disciplina delle denominazioni d'origine</a:t>
            </a:r>
          </a:p>
          <a:p>
            <a:pPr marL="342900" indent="-342900">
              <a:defRPr/>
            </a:pPr>
            <a:endParaRPr lang="it-IT" sz="1600" dirty="0">
              <a:latin typeface="+mj-lt"/>
            </a:endParaRPr>
          </a:p>
          <a:p>
            <a:pPr marL="342900" indent="-342900">
              <a:defRPr/>
            </a:pPr>
            <a:r>
              <a:rPr lang="it-IT" sz="1600" dirty="0">
                <a:latin typeface="+mj-lt"/>
              </a:rPr>
              <a:t>Le denominazioni di origine si classificano in:</a:t>
            </a:r>
          </a:p>
          <a:p>
            <a:pPr marL="800100" lvl="1" indent="-342900">
              <a:defRPr/>
            </a:pPr>
            <a:r>
              <a:rPr lang="it-IT" sz="1600" b="1" i="1" dirty="0">
                <a:latin typeface="+mj-lt"/>
              </a:rPr>
              <a:t>a) denominazioni di origine controllata e garantita (DOCG);</a:t>
            </a:r>
          </a:p>
          <a:p>
            <a:pPr marL="800100" lvl="1" indent="-342900">
              <a:defRPr/>
            </a:pPr>
            <a:r>
              <a:rPr lang="it-IT" sz="1600" b="1" i="1" dirty="0">
                <a:latin typeface="+mj-lt"/>
              </a:rPr>
              <a:t>b) denominazioni di origine controllata (DOC);</a:t>
            </a:r>
          </a:p>
          <a:p>
            <a:pPr marL="800100" lvl="1" indent="-342900">
              <a:defRPr/>
            </a:pPr>
            <a:r>
              <a:rPr lang="it-IT" sz="1600" b="1" i="1" dirty="0">
                <a:latin typeface="+mj-lt"/>
              </a:rPr>
              <a:t>c) indicazioni geografiche tipiche (IGT).</a:t>
            </a:r>
          </a:p>
          <a:p>
            <a:pPr marL="342900" indent="-342900">
              <a:defRPr/>
            </a:pPr>
            <a:r>
              <a:rPr lang="it-IT" sz="1600" dirty="0">
                <a:latin typeface="+mj-lt"/>
              </a:rPr>
              <a:t>2. I mosti ed i vini possono utilizzare le DOCG, le DOC e le IGT.</a:t>
            </a:r>
          </a:p>
          <a:p>
            <a:pPr marL="342900" indent="-342900">
              <a:defRPr/>
            </a:pPr>
            <a:r>
              <a:rPr lang="it-IT" sz="1600" dirty="0">
                <a:latin typeface="+mj-lt"/>
              </a:rPr>
              <a:t>3. Le </a:t>
            </a:r>
            <a:r>
              <a:rPr lang="it-IT" sz="1600" u="sng" dirty="0">
                <a:latin typeface="+mj-lt"/>
              </a:rPr>
              <a:t>DOCG e le DOC sono le menzioni specifiche tradizionali utilizzate dall'Italia per designare i VQPRD (vini di qualità prodotti in regioni determinate).</a:t>
            </a:r>
            <a:r>
              <a:rPr lang="it-IT" sz="1600" dirty="0">
                <a:latin typeface="+mj-lt"/>
              </a:rPr>
              <a:t> I vini possono altresì utilizzare le denominazioni seguenti: VSQPRD (vini spumanti di qualità prodotti in regioni determinate) come regolamentati dalla Comunità economica europea (CEE); VLQPRD (vini liquorosi di qualità prodotti in regioni determinate); VFQPRD (vini frizzanti di qualità prodotti in regioni determinate).</a:t>
            </a:r>
          </a:p>
          <a:p>
            <a:pPr marL="342900" indent="-342900">
              <a:defRPr/>
            </a:pPr>
            <a:r>
              <a:rPr lang="it-IT" sz="1600" dirty="0">
                <a:latin typeface="+mj-lt"/>
              </a:rPr>
              <a:t>4. La menzione IGT può essere sostituita dalla menzione «Vin de </a:t>
            </a:r>
            <a:r>
              <a:rPr lang="it-IT" sz="1600" dirty="0" err="1">
                <a:latin typeface="+mj-lt"/>
              </a:rPr>
              <a:t>pays</a:t>
            </a:r>
            <a:r>
              <a:rPr lang="it-IT" sz="1600" dirty="0">
                <a:latin typeface="+mj-lt"/>
              </a:rPr>
              <a:t>» per i vini prodotti in Val d'Aosta, di bilinguismo francese, e dalla menzione «</a:t>
            </a:r>
            <a:r>
              <a:rPr lang="it-IT" sz="1600" dirty="0" err="1">
                <a:latin typeface="+mj-lt"/>
              </a:rPr>
              <a:t>Landweine</a:t>
            </a:r>
            <a:r>
              <a:rPr lang="it-IT" sz="1600" dirty="0">
                <a:latin typeface="+mj-lt"/>
              </a:rPr>
              <a:t>» per i vini prodotti in provincia di Bolzano, di bilinguismo tedesco.</a:t>
            </a:r>
          </a:p>
        </p:txBody>
      </p:sp>
    </p:spTree>
    <p:extLst>
      <p:ext uri="{BB962C8B-B14F-4D97-AF65-F5344CB8AC3E}">
        <p14:creationId xmlns:p14="http://schemas.microsoft.com/office/powerpoint/2010/main" val="3166787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Approfondimento</a:t>
            </a:r>
            <a:endParaRPr lang="it-IT" sz="2000" dirty="0">
              <a:latin typeface="+mj-lt"/>
            </a:endParaRPr>
          </a:p>
        </p:txBody>
      </p:sp>
      <p:sp>
        <p:nvSpPr>
          <p:cNvPr id="9" name="Text Box 2"/>
          <p:cNvSpPr txBox="1">
            <a:spLocks noChangeArrowheads="1"/>
          </p:cNvSpPr>
          <p:nvPr/>
        </p:nvSpPr>
        <p:spPr bwMode="auto">
          <a:xfrm>
            <a:off x="407368" y="921895"/>
            <a:ext cx="6336704" cy="523220"/>
          </a:xfrm>
          <a:prstGeom prst="rect">
            <a:avLst/>
          </a:prstGeom>
          <a:noFill/>
          <a:ln w="9525">
            <a:noFill/>
            <a:miter lim="800000"/>
            <a:headEnd/>
            <a:tailEnd/>
          </a:ln>
          <a:effectLst/>
        </p:spPr>
        <p:txBody>
          <a:bodyPr wrap="square">
            <a:spAutoFit/>
          </a:bodyPr>
          <a:lstStyle/>
          <a:p>
            <a:pPr>
              <a:defRPr/>
            </a:pPr>
            <a:r>
              <a:rPr lang="it-IT" sz="2800" b="1" dirty="0">
                <a:solidFill>
                  <a:srgbClr val="8F0B4D"/>
                </a:solidFill>
                <a:latin typeface="+mj-lt"/>
              </a:rPr>
              <a:t>Classificazioni e Disciplinari di Produzione</a:t>
            </a:r>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84" y="1700808"/>
            <a:ext cx="4963616" cy="3902643"/>
          </a:xfrm>
          <a:prstGeom prst="rect">
            <a:avLst/>
          </a:prstGeom>
        </p:spPr>
      </p:pic>
      <p:sp>
        <p:nvSpPr>
          <p:cNvPr id="11" name="Text Box 3"/>
          <p:cNvSpPr txBox="1">
            <a:spLocks noChangeArrowheads="1"/>
          </p:cNvSpPr>
          <p:nvPr/>
        </p:nvSpPr>
        <p:spPr bwMode="auto">
          <a:xfrm>
            <a:off x="5303912" y="1864065"/>
            <a:ext cx="6624736" cy="4770537"/>
          </a:xfrm>
          <a:prstGeom prst="rect">
            <a:avLst/>
          </a:prstGeom>
          <a:noFill/>
          <a:ln w="9525">
            <a:noFill/>
            <a:miter lim="800000"/>
            <a:headEnd/>
            <a:tailEnd/>
          </a:ln>
        </p:spPr>
        <p:txBody>
          <a:bodyPr wrap="square">
            <a:spAutoFit/>
          </a:bodyPr>
          <a:lstStyle/>
          <a:p>
            <a:pPr marL="342900" indent="-342900">
              <a:defRPr/>
            </a:pPr>
            <a:r>
              <a:rPr lang="it-IT" sz="1600" dirty="0">
                <a:latin typeface="+mj-lt"/>
              </a:rPr>
              <a:t>Legge 164 del 10/02/1992: </a:t>
            </a:r>
            <a:r>
              <a:rPr lang="it-IT" sz="1600" i="1" dirty="0">
                <a:latin typeface="+mj-lt"/>
              </a:rPr>
              <a:t>Nuova disciplina delle denominazioni d'origine</a:t>
            </a:r>
          </a:p>
          <a:p>
            <a:pPr marL="342900" indent="-342900">
              <a:defRPr/>
            </a:pPr>
            <a:endParaRPr lang="it-IT" sz="1600" dirty="0">
              <a:latin typeface="+mj-lt"/>
            </a:endParaRPr>
          </a:p>
          <a:p>
            <a:pPr marL="342900" indent="-342900">
              <a:defRPr/>
            </a:pPr>
            <a:r>
              <a:rPr lang="it-IT" sz="1600" dirty="0">
                <a:latin typeface="+mj-lt"/>
              </a:rPr>
              <a:t>Le </a:t>
            </a:r>
            <a:r>
              <a:rPr lang="it-IT" sz="1600" b="1" dirty="0">
                <a:solidFill>
                  <a:srgbClr val="FF00FF"/>
                </a:solidFill>
                <a:latin typeface="+mj-lt"/>
              </a:rPr>
              <a:t>DOCG</a:t>
            </a:r>
            <a:r>
              <a:rPr lang="it-IT" sz="1600" dirty="0">
                <a:latin typeface="+mj-lt"/>
              </a:rPr>
              <a:t> sono riservate ai vini già riconosciuti DOC da almeno cinque anni che siano ritenuti di particolare pregio, in relazione alle caratteristiche qualitative intrinseche, rispetto alla media di quelle degli analoghi vini così classificati, per effetto dell'incidenza di tradizionali fattori naturali, umani e storici e che abbiano acquisito rinomanza e valorizzazione commerciale a livello nazionale ed internazionale.</a:t>
            </a:r>
          </a:p>
          <a:p>
            <a:pPr marL="342900" indent="-342900">
              <a:defRPr/>
            </a:pPr>
            <a:endParaRPr lang="it-IT" sz="1600" dirty="0">
              <a:latin typeface="+mj-lt"/>
            </a:endParaRPr>
          </a:p>
          <a:p>
            <a:pPr marL="342900" indent="-342900">
              <a:defRPr/>
            </a:pPr>
            <a:r>
              <a:rPr lang="it-IT" sz="1600" dirty="0">
                <a:latin typeface="+mj-lt"/>
              </a:rPr>
              <a:t>Le </a:t>
            </a:r>
            <a:r>
              <a:rPr lang="it-IT" sz="1600" b="1" dirty="0">
                <a:solidFill>
                  <a:srgbClr val="FF00FF"/>
                </a:solidFill>
                <a:latin typeface="+mj-lt"/>
              </a:rPr>
              <a:t>DOC e le IGT</a:t>
            </a:r>
            <a:r>
              <a:rPr lang="it-IT" sz="1600" dirty="0">
                <a:latin typeface="+mj-lt"/>
              </a:rPr>
              <a:t> sono riservate alle produzioni di cui all'articolo 1 che corrispondano alle condizioni ed ai requisiti stabiliti, per ciascuna di esse, nei relativi disciplinari di produzione.</a:t>
            </a:r>
          </a:p>
          <a:p>
            <a:pPr marL="342900" indent="-342900">
              <a:defRPr/>
            </a:pPr>
            <a:endParaRPr lang="it-IT" sz="1600" dirty="0">
              <a:latin typeface="+mj-lt"/>
            </a:endParaRPr>
          </a:p>
          <a:p>
            <a:pPr marL="342900" indent="-342900">
              <a:defRPr/>
            </a:pPr>
            <a:r>
              <a:rPr lang="it-IT" sz="1600" dirty="0">
                <a:latin typeface="+mj-lt"/>
              </a:rPr>
              <a:t>Il riconoscimento delle denominazioni di origine e delle indicazioni geografiche tipiche e la delimitazione delle rispettive zone di produzione vengono effettuati contestualmente all'approvazione dei </a:t>
            </a:r>
            <a:r>
              <a:rPr lang="it-IT" sz="1600" b="1" i="1" dirty="0">
                <a:latin typeface="+mj-lt"/>
              </a:rPr>
              <a:t>relativi disciplinari di produzione</a:t>
            </a:r>
            <a:r>
              <a:rPr lang="it-IT" sz="1600" dirty="0">
                <a:latin typeface="+mj-lt"/>
              </a:rPr>
              <a:t>, con </a:t>
            </a:r>
            <a:r>
              <a:rPr lang="it-IT" sz="1600" b="1" i="1" dirty="0">
                <a:latin typeface="+mj-lt"/>
              </a:rPr>
              <a:t>decreto del Ministro dell'agricoltura</a:t>
            </a:r>
            <a:r>
              <a:rPr lang="it-IT" sz="1600" dirty="0">
                <a:latin typeface="+mj-lt"/>
              </a:rPr>
              <a:t> e delle foreste previo conforme parere del Comitato nazionale di cui all'articolo 17, sentite le regioni interessate.</a:t>
            </a:r>
          </a:p>
        </p:txBody>
      </p:sp>
    </p:spTree>
    <p:extLst>
      <p:ext uri="{BB962C8B-B14F-4D97-AF65-F5344CB8AC3E}">
        <p14:creationId xmlns:p14="http://schemas.microsoft.com/office/powerpoint/2010/main" val="25958723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0" name="Picture 8" descr="Image result for docg italiane"/>
          <p:cNvPicPr>
            <a:picLocks noChangeAspect="1" noChangeArrowheads="1"/>
          </p:cNvPicPr>
          <p:nvPr/>
        </p:nvPicPr>
        <p:blipFill>
          <a:blip r:embed="rId2"/>
          <a:srcRect/>
          <a:stretch>
            <a:fillRect/>
          </a:stretch>
        </p:blipFill>
        <p:spPr bwMode="auto">
          <a:xfrm>
            <a:off x="479376" y="1799216"/>
            <a:ext cx="5204409" cy="4680418"/>
          </a:xfrm>
          <a:prstGeom prst="rect">
            <a:avLst/>
          </a:prstGeom>
          <a:ln>
            <a:noFill/>
          </a:ln>
          <a:effectLst>
            <a:outerShdw blurRad="292100" dist="139700" dir="2700000" algn="tl" rotWithShape="0">
              <a:srgbClr val="333333">
                <a:alpha val="65000"/>
              </a:srgbClr>
            </a:outerShdw>
          </a:effectLst>
        </p:spPr>
      </p:pic>
      <p:sp>
        <p:nvSpPr>
          <p:cNvPr id="7" name="Text Box 2"/>
          <p:cNvSpPr txBox="1">
            <a:spLocks noChangeArrowheads="1"/>
          </p:cNvSpPr>
          <p:nvPr/>
        </p:nvSpPr>
        <p:spPr bwMode="auto">
          <a:xfrm>
            <a:off x="407368" y="468246"/>
            <a:ext cx="4752528" cy="584775"/>
          </a:xfrm>
          <a:prstGeom prst="rect">
            <a:avLst/>
          </a:prstGeom>
          <a:noFill/>
          <a:ln w="9525">
            <a:noFill/>
            <a:miter lim="800000"/>
            <a:headEnd/>
            <a:tailEnd/>
          </a:ln>
          <a:effectLst/>
        </p:spPr>
        <p:txBody>
          <a:bodyPr wrap="square">
            <a:spAutoFit/>
          </a:bodyPr>
          <a:lstStyle/>
          <a:p>
            <a:pPr>
              <a:defRPr/>
            </a:pPr>
            <a:r>
              <a:rPr lang="it-IT" b="1" dirty="0" smtClean="0">
                <a:latin typeface="+mj-lt"/>
              </a:rPr>
              <a:t>Approfondimento</a:t>
            </a:r>
            <a:endParaRPr lang="it-IT" sz="2000" dirty="0">
              <a:latin typeface="+mj-lt"/>
            </a:endParaRPr>
          </a:p>
        </p:txBody>
      </p:sp>
      <p:sp>
        <p:nvSpPr>
          <p:cNvPr id="8" name="Text Box 2"/>
          <p:cNvSpPr txBox="1">
            <a:spLocks noChangeArrowheads="1"/>
          </p:cNvSpPr>
          <p:nvPr/>
        </p:nvSpPr>
        <p:spPr bwMode="auto">
          <a:xfrm>
            <a:off x="407368" y="921895"/>
            <a:ext cx="6336704" cy="523220"/>
          </a:xfrm>
          <a:prstGeom prst="rect">
            <a:avLst/>
          </a:prstGeom>
          <a:noFill/>
          <a:ln w="9525">
            <a:noFill/>
            <a:miter lim="800000"/>
            <a:headEnd/>
            <a:tailEnd/>
          </a:ln>
          <a:effectLst/>
        </p:spPr>
        <p:txBody>
          <a:bodyPr wrap="square">
            <a:spAutoFit/>
          </a:bodyPr>
          <a:lstStyle/>
          <a:p>
            <a:pPr>
              <a:defRPr/>
            </a:pPr>
            <a:r>
              <a:rPr lang="it-IT" sz="2800" b="1" dirty="0">
                <a:solidFill>
                  <a:srgbClr val="8F0B4D"/>
                </a:solidFill>
                <a:latin typeface="+mj-lt"/>
              </a:rPr>
              <a:t>Classificazioni e Disciplinari di Produzione</a:t>
            </a:r>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l="9176" t="4851" r="6909" b="16400"/>
          <a:stretch/>
        </p:blipFill>
        <p:spPr>
          <a:xfrm>
            <a:off x="8040216" y="295171"/>
            <a:ext cx="1495490" cy="1515699"/>
          </a:xfrm>
          <a:prstGeom prst="rect">
            <a:avLst/>
          </a:prstGeom>
        </p:spPr>
      </p:pic>
      <p:sp>
        <p:nvSpPr>
          <p:cNvPr id="10" name="Text Box 3"/>
          <p:cNvSpPr txBox="1">
            <a:spLocks noChangeArrowheads="1"/>
          </p:cNvSpPr>
          <p:nvPr/>
        </p:nvSpPr>
        <p:spPr bwMode="auto">
          <a:xfrm>
            <a:off x="6023992" y="1997661"/>
            <a:ext cx="5688632" cy="4770537"/>
          </a:xfrm>
          <a:prstGeom prst="rect">
            <a:avLst/>
          </a:prstGeom>
          <a:noFill/>
          <a:ln w="9525">
            <a:noFill/>
            <a:miter lim="800000"/>
            <a:headEnd/>
            <a:tailEnd/>
          </a:ln>
        </p:spPr>
        <p:txBody>
          <a:bodyPr wrap="square">
            <a:spAutoFit/>
          </a:bodyPr>
          <a:lstStyle/>
          <a:p>
            <a:pPr marL="342900" indent="-342900">
              <a:defRPr/>
            </a:pPr>
            <a:r>
              <a:rPr lang="it-IT" sz="1600" dirty="0" smtClean="0">
                <a:latin typeface="+mj-lt"/>
              </a:rPr>
              <a:t>Il </a:t>
            </a:r>
            <a:r>
              <a:rPr lang="it-IT" sz="1600" dirty="0">
                <a:latin typeface="+mj-lt"/>
              </a:rPr>
              <a:t>riconoscimento di DOCG deve prevedere una disciplina viticola ed  enologica di norma più restrittiva rispetto a quella della DOC e progressiva con il passaggio a sottozone od a comuni.</a:t>
            </a:r>
          </a:p>
          <a:p>
            <a:pPr marL="342900" indent="-342900">
              <a:defRPr/>
            </a:pPr>
            <a:endParaRPr lang="it-IT" sz="1600" dirty="0">
              <a:latin typeface="+mj-lt"/>
            </a:endParaRPr>
          </a:p>
          <a:p>
            <a:pPr marL="342900" indent="-342900">
              <a:defRPr/>
            </a:pPr>
            <a:r>
              <a:rPr lang="it-IT" sz="1600" dirty="0">
                <a:latin typeface="+mj-lt"/>
              </a:rPr>
              <a:t>I vini prodotti nel rispetto delle norme previste per la designazione e presentazione delle DOCG e delle DOC e degli specifici </a:t>
            </a:r>
            <a:r>
              <a:rPr lang="it-IT" sz="1600" b="1" dirty="0">
                <a:solidFill>
                  <a:srgbClr val="00FF00"/>
                </a:solidFill>
                <a:latin typeface="+mj-lt"/>
                <a:hlinkClick r:id="rId4" action="ppaction://hlinkfile"/>
              </a:rPr>
              <a:t>disciplinari di produzione</a:t>
            </a:r>
            <a:r>
              <a:rPr lang="it-IT" sz="1600" dirty="0">
                <a:latin typeface="+mj-lt"/>
              </a:rPr>
              <a:t>, nella fase della </a:t>
            </a:r>
            <a:r>
              <a:rPr lang="it-IT" sz="1600" dirty="0" err="1">
                <a:latin typeface="+mj-lt"/>
              </a:rPr>
              <a:t>produzione…devono</a:t>
            </a:r>
            <a:r>
              <a:rPr lang="it-IT" sz="1600" dirty="0">
                <a:latin typeface="+mj-lt"/>
              </a:rPr>
              <a:t> essere sottoposti ad una preliminare </a:t>
            </a:r>
            <a:r>
              <a:rPr lang="it-IT" sz="1600" b="1" u="sng" dirty="0">
                <a:latin typeface="+mj-lt"/>
              </a:rPr>
              <a:t>analisi chimico-fisica e ad un esame organolettico</a:t>
            </a:r>
            <a:r>
              <a:rPr lang="it-IT" sz="1600" dirty="0">
                <a:latin typeface="+mj-lt"/>
              </a:rPr>
              <a:t>. </a:t>
            </a:r>
          </a:p>
          <a:p>
            <a:pPr marL="342900" indent="-342900">
              <a:defRPr/>
            </a:pPr>
            <a:endParaRPr lang="it-IT" sz="1600" u="sng" dirty="0">
              <a:latin typeface="+mj-lt"/>
            </a:endParaRPr>
          </a:p>
          <a:p>
            <a:pPr marL="342900" indent="-342900">
              <a:defRPr/>
            </a:pPr>
            <a:r>
              <a:rPr lang="it-IT" sz="1600" u="sng" dirty="0">
                <a:latin typeface="+mj-lt"/>
              </a:rPr>
              <a:t>Per i vini DOCG, inoltre, l'esame organolettico deve essere ripetuto, partita per partita, nella fase dell'imbottigliamento. La certificazione positiva dell'analisi e dell'esame è condizione per l'utilizzazione della DOCG e della DOC.</a:t>
            </a:r>
          </a:p>
          <a:p>
            <a:pPr marL="342900" indent="-342900">
              <a:defRPr/>
            </a:pPr>
            <a:endParaRPr lang="it-IT" sz="1600" dirty="0" smtClean="0">
              <a:solidFill>
                <a:srgbClr val="FF00FF"/>
              </a:solidFill>
              <a:latin typeface="+mj-lt"/>
            </a:endParaRPr>
          </a:p>
          <a:p>
            <a:pPr marL="342900" indent="-342900">
              <a:defRPr/>
            </a:pPr>
            <a:r>
              <a:rPr lang="it-IT" sz="1600" dirty="0" smtClean="0">
                <a:solidFill>
                  <a:srgbClr val="FF00FF"/>
                </a:solidFill>
                <a:latin typeface="+mj-lt"/>
              </a:rPr>
              <a:t>L'analisi </a:t>
            </a:r>
            <a:r>
              <a:rPr lang="it-IT" sz="1600" dirty="0">
                <a:solidFill>
                  <a:srgbClr val="FF00FF"/>
                </a:solidFill>
                <a:latin typeface="+mj-lt"/>
              </a:rPr>
              <a:t>chimico-fisica…è effettuata dalla competente camera di commercio, industria, artigianato e agricoltura; l'esame organolettico è effettuato da apposite commissioni di degustazione istituite con decreto del Ministro dell'agricoltura.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623392" y="1124744"/>
            <a:ext cx="8766175" cy="5448300"/>
          </a:xfrm>
          <a:prstGeom prst="rect">
            <a:avLst/>
          </a:prstGeom>
          <a:solidFill>
            <a:schemeClr val="bg1"/>
          </a:solidFill>
          <a:ln w="9525">
            <a:noFill/>
            <a:miter lim="800000"/>
            <a:headEnd/>
            <a:tailEnd/>
          </a:ln>
          <a:effectLst/>
        </p:spPr>
        <p:txBody>
          <a:bodyPr>
            <a:spAutoFit/>
          </a:bodyPr>
          <a:lstStyle/>
          <a:p>
            <a:pPr>
              <a:defRPr/>
            </a:pPr>
            <a:r>
              <a:rPr lang="it-IT" sz="2000" dirty="0">
                <a:latin typeface="+mj-lt"/>
              </a:rPr>
              <a:t>La fermentazione alcolica nei mosti avviene ad opera dei lieviti presenti naturalmente nelle uve:</a:t>
            </a:r>
            <a:endParaRPr lang="it-IT" sz="800" dirty="0">
              <a:latin typeface="+mj-lt"/>
            </a:endParaRPr>
          </a:p>
          <a:p>
            <a:pPr>
              <a:defRPr/>
            </a:pPr>
            <a:r>
              <a:rPr lang="it-IT" sz="2000" u="sng" dirty="0">
                <a:latin typeface="+mj-lt"/>
              </a:rPr>
              <a:t>Lieviti </a:t>
            </a:r>
            <a:r>
              <a:rPr lang="it-IT" sz="2000" u="sng" dirty="0" err="1">
                <a:latin typeface="+mj-lt"/>
              </a:rPr>
              <a:t>sporigeni</a:t>
            </a:r>
            <a:r>
              <a:rPr lang="it-IT" sz="2000" dirty="0">
                <a:latin typeface="+mj-lt"/>
              </a:rPr>
              <a:t>: generi </a:t>
            </a:r>
            <a:r>
              <a:rPr lang="it-IT" sz="2000" i="1" dirty="0" err="1">
                <a:latin typeface="+mj-lt"/>
              </a:rPr>
              <a:t>Schizosaccharomyces</a:t>
            </a:r>
            <a:r>
              <a:rPr lang="it-IT" sz="2000" dirty="0">
                <a:latin typeface="+mj-lt"/>
              </a:rPr>
              <a:t>,</a:t>
            </a:r>
            <a:r>
              <a:rPr lang="it-IT" sz="2000" i="1" dirty="0">
                <a:latin typeface="+mj-lt"/>
              </a:rPr>
              <a:t> </a:t>
            </a:r>
            <a:r>
              <a:rPr lang="it-IT" sz="2000" i="1" dirty="0" err="1">
                <a:latin typeface="+mj-lt"/>
              </a:rPr>
              <a:t>Saccharomyces</a:t>
            </a:r>
            <a:r>
              <a:rPr lang="it-IT" sz="2000" dirty="0">
                <a:latin typeface="+mj-lt"/>
              </a:rPr>
              <a:t>,</a:t>
            </a:r>
            <a:r>
              <a:rPr lang="it-IT" sz="2000" i="1" dirty="0">
                <a:latin typeface="+mj-lt"/>
              </a:rPr>
              <a:t> </a:t>
            </a:r>
            <a:r>
              <a:rPr lang="it-IT" sz="2000" i="1" dirty="0" err="1">
                <a:latin typeface="+mj-lt"/>
              </a:rPr>
              <a:t>Hanseniaspora</a:t>
            </a:r>
            <a:endParaRPr lang="it-IT" sz="2000" i="1" dirty="0">
              <a:latin typeface="+mj-lt"/>
            </a:endParaRPr>
          </a:p>
          <a:p>
            <a:pPr>
              <a:defRPr/>
            </a:pPr>
            <a:r>
              <a:rPr lang="it-IT" sz="2000" u="sng" dirty="0">
                <a:latin typeface="+mj-lt"/>
              </a:rPr>
              <a:t>Lieviti </a:t>
            </a:r>
            <a:r>
              <a:rPr lang="it-IT" sz="2000" u="sng" dirty="0" err="1">
                <a:latin typeface="+mj-lt"/>
              </a:rPr>
              <a:t>asporigeni</a:t>
            </a:r>
            <a:r>
              <a:rPr lang="it-IT" sz="2000" dirty="0">
                <a:latin typeface="+mj-lt"/>
              </a:rPr>
              <a:t>: generi </a:t>
            </a:r>
            <a:r>
              <a:rPr lang="it-IT" sz="2000" i="1" dirty="0">
                <a:latin typeface="+mj-lt"/>
              </a:rPr>
              <a:t>Candida</a:t>
            </a:r>
            <a:r>
              <a:rPr lang="it-IT" sz="2000" dirty="0">
                <a:latin typeface="+mj-lt"/>
              </a:rPr>
              <a:t> e </a:t>
            </a:r>
            <a:r>
              <a:rPr lang="it-IT" sz="2000" i="1" dirty="0" err="1">
                <a:latin typeface="+mj-lt"/>
              </a:rPr>
              <a:t>Kloeckera</a:t>
            </a:r>
            <a:endParaRPr lang="it-IT" sz="2000" i="1" dirty="0">
              <a:latin typeface="+mj-lt"/>
            </a:endParaRPr>
          </a:p>
          <a:p>
            <a:pPr>
              <a:defRPr/>
            </a:pPr>
            <a:r>
              <a:rPr lang="it-IT" sz="2000" u="sng" dirty="0">
                <a:latin typeface="+mj-lt"/>
              </a:rPr>
              <a:t>Forme cellulari</a:t>
            </a:r>
            <a:r>
              <a:rPr lang="it-IT" sz="2000" dirty="0">
                <a:latin typeface="+mj-lt"/>
              </a:rPr>
              <a:t>: sferica (</a:t>
            </a:r>
            <a:r>
              <a:rPr lang="it-IT" sz="2000" i="1" dirty="0" err="1">
                <a:latin typeface="+mj-lt"/>
              </a:rPr>
              <a:t>Saccharomyces</a:t>
            </a:r>
            <a:r>
              <a:rPr lang="it-IT" sz="2000" i="1" dirty="0">
                <a:latin typeface="+mj-lt"/>
              </a:rPr>
              <a:t> rosei</a:t>
            </a:r>
            <a:r>
              <a:rPr lang="it-IT" sz="2000" dirty="0">
                <a:latin typeface="+mj-lt"/>
              </a:rPr>
              <a:t>), tondeggiante (</a:t>
            </a:r>
            <a:r>
              <a:rPr lang="it-IT" sz="2000" i="1" dirty="0">
                <a:latin typeface="+mj-lt"/>
              </a:rPr>
              <a:t>S. </a:t>
            </a:r>
            <a:r>
              <a:rPr lang="it-IT" sz="2000" i="1" dirty="0" err="1">
                <a:latin typeface="+mj-lt"/>
              </a:rPr>
              <a:t>cerevisiae</a:t>
            </a:r>
            <a:r>
              <a:rPr lang="it-IT" sz="2000" dirty="0">
                <a:latin typeface="+mj-lt"/>
              </a:rPr>
              <a:t>), ellittica (</a:t>
            </a:r>
            <a:r>
              <a:rPr lang="it-IT" sz="2000" i="1" dirty="0">
                <a:latin typeface="+mj-lt"/>
              </a:rPr>
              <a:t>S. </a:t>
            </a:r>
            <a:r>
              <a:rPr lang="it-IT" sz="2000" i="1" dirty="0" err="1">
                <a:latin typeface="+mj-lt"/>
              </a:rPr>
              <a:t>ellipsoideus</a:t>
            </a:r>
            <a:r>
              <a:rPr lang="it-IT" sz="2000" dirty="0">
                <a:latin typeface="+mj-lt"/>
              </a:rPr>
              <a:t>) e </a:t>
            </a:r>
            <a:r>
              <a:rPr lang="it-IT" sz="2000" dirty="0" err="1">
                <a:latin typeface="+mj-lt"/>
              </a:rPr>
              <a:t>apiculata</a:t>
            </a:r>
            <a:r>
              <a:rPr lang="it-IT" sz="2000" dirty="0">
                <a:latin typeface="+mj-lt"/>
              </a:rPr>
              <a:t> (</a:t>
            </a:r>
            <a:r>
              <a:rPr lang="it-IT" sz="2000" i="1" dirty="0" err="1">
                <a:latin typeface="+mj-lt"/>
              </a:rPr>
              <a:t>Kloeckera</a:t>
            </a:r>
            <a:r>
              <a:rPr lang="it-IT" sz="2000" dirty="0">
                <a:latin typeface="+mj-lt"/>
              </a:rPr>
              <a:t>, </a:t>
            </a:r>
            <a:r>
              <a:rPr lang="it-IT" sz="2000" i="1" dirty="0" err="1">
                <a:latin typeface="+mj-lt"/>
              </a:rPr>
              <a:t>Hanseniaspora</a:t>
            </a:r>
            <a:r>
              <a:rPr lang="it-IT" sz="2000" dirty="0">
                <a:latin typeface="+mj-lt"/>
              </a:rPr>
              <a:t>)</a:t>
            </a:r>
          </a:p>
          <a:p>
            <a:pPr>
              <a:defRPr/>
            </a:pPr>
            <a:endParaRPr lang="it-IT" sz="2000" dirty="0">
              <a:latin typeface="+mj-lt"/>
            </a:endParaRPr>
          </a:p>
          <a:p>
            <a:pPr>
              <a:defRPr/>
            </a:pPr>
            <a:endParaRPr lang="it-IT" sz="800" dirty="0">
              <a:latin typeface="+mj-lt"/>
            </a:endParaRPr>
          </a:p>
          <a:p>
            <a:pPr>
              <a:defRPr/>
            </a:pPr>
            <a:r>
              <a:rPr lang="it-IT" sz="2000" b="1" dirty="0">
                <a:solidFill>
                  <a:schemeClr val="accent3">
                    <a:lumMod val="75000"/>
                  </a:schemeClr>
                </a:solidFill>
                <a:latin typeface="+mj-lt"/>
              </a:rPr>
              <a:t>Attività influenzata da:</a:t>
            </a:r>
          </a:p>
          <a:p>
            <a:pPr>
              <a:buFont typeface="Wingdings" pitchFamily="2" charset="2"/>
              <a:buChar char="ü"/>
              <a:defRPr/>
            </a:pPr>
            <a:r>
              <a:rPr lang="it-IT" sz="2000" u="sng" dirty="0">
                <a:solidFill>
                  <a:schemeClr val="accent3">
                    <a:lumMod val="75000"/>
                  </a:schemeClr>
                </a:solidFill>
                <a:latin typeface="+mj-lt"/>
              </a:rPr>
              <a:t>Temperatura</a:t>
            </a:r>
            <a:r>
              <a:rPr lang="it-IT" sz="2000" dirty="0">
                <a:latin typeface="+mj-lt"/>
              </a:rPr>
              <a:t>: optimum 25°C (min. 5-7°C, max. 40°C)</a:t>
            </a:r>
          </a:p>
          <a:p>
            <a:pPr>
              <a:buFont typeface="Wingdings" pitchFamily="2" charset="2"/>
              <a:buChar char="ü"/>
              <a:defRPr/>
            </a:pPr>
            <a:r>
              <a:rPr lang="it-IT" sz="2000" u="sng" dirty="0">
                <a:solidFill>
                  <a:schemeClr val="accent3">
                    <a:lumMod val="75000"/>
                  </a:schemeClr>
                </a:solidFill>
                <a:latin typeface="+mj-lt"/>
              </a:rPr>
              <a:t>Ossigeno</a:t>
            </a:r>
            <a:r>
              <a:rPr lang="it-IT" sz="2000" dirty="0">
                <a:latin typeface="+mj-lt"/>
              </a:rPr>
              <a:t>: benefico per la riproduzione, ostacola la fermentazione.</a:t>
            </a:r>
          </a:p>
          <a:p>
            <a:pPr>
              <a:buFont typeface="Wingdings" pitchFamily="2" charset="2"/>
              <a:buChar char="ü"/>
              <a:defRPr/>
            </a:pPr>
            <a:r>
              <a:rPr lang="it-IT" sz="2000" u="sng" dirty="0">
                <a:solidFill>
                  <a:schemeClr val="accent3">
                    <a:lumMod val="75000"/>
                  </a:schemeClr>
                </a:solidFill>
                <a:latin typeface="+mj-lt"/>
              </a:rPr>
              <a:t>Tenore</a:t>
            </a:r>
            <a:r>
              <a:rPr lang="it-IT" sz="2000" u="sng" dirty="0">
                <a:solidFill>
                  <a:srgbClr val="00FF00"/>
                </a:solidFill>
                <a:latin typeface="+mj-lt"/>
              </a:rPr>
              <a:t> </a:t>
            </a:r>
            <a:r>
              <a:rPr lang="it-IT" sz="2000" u="sng" dirty="0">
                <a:solidFill>
                  <a:schemeClr val="accent3">
                    <a:lumMod val="75000"/>
                  </a:schemeClr>
                </a:solidFill>
                <a:latin typeface="+mj-lt"/>
              </a:rPr>
              <a:t>zuccherino</a:t>
            </a:r>
            <a:r>
              <a:rPr lang="it-IT" sz="2000" dirty="0">
                <a:latin typeface="+mj-lt"/>
              </a:rPr>
              <a:t>: saccaromiceti tollerano fino al 30% di contenuto glucidico, mosti concentrati (50-70%) sono </a:t>
            </a:r>
            <a:r>
              <a:rPr lang="it-IT" sz="2000" dirty="0" err="1">
                <a:latin typeface="+mj-lt"/>
              </a:rPr>
              <a:t>infermentescibili</a:t>
            </a:r>
            <a:r>
              <a:rPr lang="it-IT" sz="2000" dirty="0">
                <a:latin typeface="+mj-lt"/>
              </a:rPr>
              <a:t>.</a:t>
            </a:r>
          </a:p>
          <a:p>
            <a:pPr>
              <a:buFont typeface="Wingdings" pitchFamily="2" charset="2"/>
              <a:buChar char="ü"/>
              <a:defRPr/>
            </a:pPr>
            <a:r>
              <a:rPr lang="it-IT" sz="2000" u="sng" dirty="0">
                <a:solidFill>
                  <a:schemeClr val="accent3">
                    <a:lumMod val="75000"/>
                  </a:schemeClr>
                </a:solidFill>
                <a:latin typeface="+mj-lt"/>
              </a:rPr>
              <a:t>Alcool</a:t>
            </a:r>
            <a:r>
              <a:rPr lang="it-IT" sz="2000" u="sng" dirty="0">
                <a:solidFill>
                  <a:srgbClr val="00FF00"/>
                </a:solidFill>
                <a:latin typeface="+mj-lt"/>
              </a:rPr>
              <a:t> </a:t>
            </a:r>
            <a:r>
              <a:rPr lang="it-IT" sz="2000" u="sng" dirty="0">
                <a:solidFill>
                  <a:schemeClr val="accent3">
                    <a:lumMod val="75000"/>
                  </a:schemeClr>
                </a:solidFill>
                <a:latin typeface="+mj-lt"/>
              </a:rPr>
              <a:t>etilico</a:t>
            </a:r>
            <a:r>
              <a:rPr lang="it-IT" sz="2000" dirty="0">
                <a:latin typeface="+mj-lt"/>
              </a:rPr>
              <a:t>: </a:t>
            </a:r>
            <a:r>
              <a:rPr lang="it-IT" sz="2000" dirty="0" err="1">
                <a:latin typeface="+mj-lt"/>
              </a:rPr>
              <a:t>apiculati</a:t>
            </a:r>
            <a:r>
              <a:rPr lang="it-IT" sz="2000" dirty="0">
                <a:latin typeface="+mj-lt"/>
              </a:rPr>
              <a:t> più sensibili (</a:t>
            </a:r>
            <a:r>
              <a:rPr lang="it-IT" sz="2000" i="1" dirty="0" err="1">
                <a:latin typeface="+mj-lt"/>
              </a:rPr>
              <a:t>Kloeckera</a:t>
            </a:r>
            <a:r>
              <a:rPr lang="it-IT" sz="2000" i="1" dirty="0">
                <a:latin typeface="+mj-lt"/>
              </a:rPr>
              <a:t> </a:t>
            </a:r>
            <a:r>
              <a:rPr lang="it-IT" sz="2000" i="1" dirty="0" err="1">
                <a:latin typeface="+mj-lt"/>
              </a:rPr>
              <a:t>apiculata</a:t>
            </a:r>
            <a:r>
              <a:rPr lang="it-IT" sz="2000" dirty="0">
                <a:latin typeface="+mj-lt"/>
              </a:rPr>
              <a:t> 5%, </a:t>
            </a:r>
            <a:r>
              <a:rPr lang="it-IT" sz="2000" i="1" dirty="0">
                <a:latin typeface="+mj-lt"/>
              </a:rPr>
              <a:t>K. magna</a:t>
            </a:r>
            <a:r>
              <a:rPr lang="it-IT" sz="2000" dirty="0">
                <a:latin typeface="+mj-lt"/>
              </a:rPr>
              <a:t> fino al 12%), saccaromiceti più resistenti (</a:t>
            </a:r>
            <a:r>
              <a:rPr lang="it-IT" sz="2000" i="1" dirty="0" err="1">
                <a:latin typeface="+mj-lt"/>
              </a:rPr>
              <a:t>Ellipsoideus</a:t>
            </a:r>
            <a:r>
              <a:rPr lang="it-IT" sz="2000" dirty="0">
                <a:latin typeface="+mj-lt"/>
              </a:rPr>
              <a:t> 13%, </a:t>
            </a:r>
            <a:r>
              <a:rPr lang="it-IT" sz="2000" i="1" dirty="0" err="1">
                <a:latin typeface="+mj-lt"/>
              </a:rPr>
              <a:t>oviformis</a:t>
            </a:r>
            <a:r>
              <a:rPr lang="it-IT" sz="2000" dirty="0">
                <a:latin typeface="+mj-lt"/>
              </a:rPr>
              <a:t> 17-18%)</a:t>
            </a:r>
          </a:p>
          <a:p>
            <a:pPr>
              <a:buFont typeface="Wingdings" pitchFamily="2" charset="2"/>
              <a:buChar char="ü"/>
              <a:defRPr/>
            </a:pPr>
            <a:r>
              <a:rPr lang="it-IT" sz="2000" u="sng" dirty="0">
                <a:solidFill>
                  <a:schemeClr val="accent3">
                    <a:lumMod val="75000"/>
                  </a:schemeClr>
                </a:solidFill>
                <a:latin typeface="+mj-lt"/>
              </a:rPr>
              <a:t>CO</a:t>
            </a:r>
            <a:r>
              <a:rPr lang="it-IT" sz="2000" u="sng" baseline="-25000" dirty="0">
                <a:solidFill>
                  <a:schemeClr val="accent3">
                    <a:lumMod val="75000"/>
                  </a:schemeClr>
                </a:solidFill>
                <a:latin typeface="+mj-lt"/>
              </a:rPr>
              <a:t>2</a:t>
            </a:r>
            <a:r>
              <a:rPr lang="it-IT" sz="2000" dirty="0">
                <a:latin typeface="+mj-lt"/>
              </a:rPr>
              <a:t>: inibente ad alte concentrazioni</a:t>
            </a:r>
          </a:p>
          <a:p>
            <a:pPr>
              <a:buFont typeface="Wingdings" pitchFamily="2" charset="2"/>
              <a:buChar char="ü"/>
              <a:defRPr/>
            </a:pPr>
            <a:r>
              <a:rPr lang="it-IT" sz="2000" u="sng" dirty="0">
                <a:solidFill>
                  <a:schemeClr val="accent3">
                    <a:lumMod val="75000"/>
                  </a:schemeClr>
                </a:solidFill>
                <a:latin typeface="+mj-lt"/>
              </a:rPr>
              <a:t>Acidi</a:t>
            </a:r>
            <a:r>
              <a:rPr lang="it-IT" sz="2000" dirty="0">
                <a:latin typeface="+mj-lt"/>
              </a:rPr>
              <a:t>: acetico antifermentativo e </a:t>
            </a:r>
            <a:r>
              <a:rPr lang="it-IT" sz="2000" dirty="0" err="1">
                <a:latin typeface="+mj-lt"/>
              </a:rPr>
              <a:t>fungistatico</a:t>
            </a:r>
            <a:r>
              <a:rPr lang="it-IT" sz="2000" dirty="0">
                <a:latin typeface="+mj-lt"/>
              </a:rPr>
              <a:t>, Antisettici: SO</a:t>
            </a:r>
            <a:r>
              <a:rPr lang="it-IT" sz="2000" baseline="-25000" dirty="0">
                <a:latin typeface="+mj-lt"/>
              </a:rPr>
              <a:t>2</a:t>
            </a:r>
          </a:p>
          <a:p>
            <a:pPr>
              <a:buFont typeface="Wingdings" pitchFamily="2" charset="2"/>
              <a:buChar char="ü"/>
              <a:defRPr/>
            </a:pPr>
            <a:r>
              <a:rPr lang="it-IT" sz="2000" u="sng" dirty="0">
                <a:solidFill>
                  <a:schemeClr val="accent3">
                    <a:lumMod val="75000"/>
                  </a:schemeClr>
                </a:solidFill>
                <a:latin typeface="+mj-lt"/>
              </a:rPr>
              <a:t>Presenza</a:t>
            </a:r>
            <a:r>
              <a:rPr lang="it-IT" sz="2000" u="sng" dirty="0">
                <a:solidFill>
                  <a:srgbClr val="00FF00"/>
                </a:solidFill>
                <a:latin typeface="+mj-lt"/>
              </a:rPr>
              <a:t> </a:t>
            </a:r>
            <a:r>
              <a:rPr lang="it-IT" sz="2000" u="sng" dirty="0">
                <a:solidFill>
                  <a:schemeClr val="accent3">
                    <a:lumMod val="75000"/>
                  </a:schemeClr>
                </a:solidFill>
                <a:latin typeface="+mj-lt"/>
              </a:rPr>
              <a:t>di</a:t>
            </a:r>
            <a:r>
              <a:rPr lang="it-IT" sz="2000" u="sng" dirty="0">
                <a:solidFill>
                  <a:srgbClr val="00FF00"/>
                </a:solidFill>
                <a:latin typeface="+mj-lt"/>
              </a:rPr>
              <a:t> </a:t>
            </a:r>
            <a:r>
              <a:rPr lang="it-IT" sz="2000" u="sng" dirty="0">
                <a:solidFill>
                  <a:schemeClr val="accent3">
                    <a:lumMod val="75000"/>
                  </a:schemeClr>
                </a:solidFill>
                <a:latin typeface="+mj-lt"/>
              </a:rPr>
              <a:t>nutrienti</a:t>
            </a:r>
            <a:r>
              <a:rPr lang="it-IT" sz="2000" dirty="0">
                <a:latin typeface="+mj-lt"/>
              </a:rPr>
              <a:t>: </a:t>
            </a:r>
            <a:r>
              <a:rPr lang="it-IT" sz="2000" dirty="0" err="1">
                <a:latin typeface="+mj-lt"/>
              </a:rPr>
              <a:t>aa</a:t>
            </a:r>
            <a:r>
              <a:rPr lang="it-IT" sz="2000" dirty="0">
                <a:latin typeface="+mj-lt"/>
              </a:rPr>
              <a:t> e azoto disponibile.</a:t>
            </a:r>
            <a:endParaRPr lang="it-IT" sz="2000" b="1" dirty="0">
              <a:effectLst>
                <a:outerShdw blurRad="38100" dist="38100" dir="2700000" algn="tl">
                  <a:srgbClr val="000000"/>
                </a:outerShdw>
              </a:effectLst>
              <a:latin typeface="+mj-lt"/>
            </a:endParaRPr>
          </a:p>
        </p:txBody>
      </p:sp>
      <p:sp>
        <p:nvSpPr>
          <p:cNvPr id="8"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 calcmode="lin" valueType="num">
                                      <p:cBhvr additive="base">
                                        <p:cTn id="11"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anim calcmode="lin" valueType="num">
                                      <p:cBhvr additive="base">
                                        <p:cTn id="1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anim calcmode="lin" valueType="num">
                                      <p:cBhvr additive="base">
                                        <p:cTn id="21"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419">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0419">
                                            <p:txEl>
                                              <p:pRg st="7" end="7"/>
                                            </p:txEl>
                                          </p:spTgt>
                                        </p:tgtEl>
                                        <p:attrNameLst>
                                          <p:attrName>style.visibility</p:attrName>
                                        </p:attrNameLst>
                                      </p:cBhvr>
                                      <p:to>
                                        <p:strVal val="visible"/>
                                      </p:to>
                                    </p:set>
                                    <p:anim calcmode="lin" valueType="num">
                                      <p:cBhvr additive="base">
                                        <p:cTn id="25" dur="5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419">
                                            <p:txEl>
                                              <p:pRg st="8" end="8"/>
                                            </p:txEl>
                                          </p:spTgt>
                                        </p:tgtEl>
                                        <p:attrNameLst>
                                          <p:attrName>style.visibility</p:attrName>
                                        </p:attrNameLst>
                                      </p:cBhvr>
                                      <p:to>
                                        <p:strVal val="visible"/>
                                      </p:to>
                                    </p:set>
                                    <p:anim calcmode="lin" valueType="num">
                                      <p:cBhvr additive="base">
                                        <p:cTn id="29"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41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0419">
                                            <p:txEl>
                                              <p:pRg st="9" end="9"/>
                                            </p:txEl>
                                          </p:spTgt>
                                        </p:tgtEl>
                                        <p:attrNameLst>
                                          <p:attrName>style.visibility</p:attrName>
                                        </p:attrNameLst>
                                      </p:cBhvr>
                                      <p:to>
                                        <p:strVal val="visible"/>
                                      </p:to>
                                    </p:set>
                                    <p:anim calcmode="lin" valueType="num">
                                      <p:cBhvr additive="base">
                                        <p:cTn id="33" dur="500" fill="hold"/>
                                        <p:tgtEl>
                                          <p:spTgt spid="6041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04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0419">
                                            <p:txEl>
                                              <p:pRg st="10" end="10"/>
                                            </p:txEl>
                                          </p:spTgt>
                                        </p:tgtEl>
                                        <p:attrNameLst>
                                          <p:attrName>style.visibility</p:attrName>
                                        </p:attrNameLst>
                                      </p:cBhvr>
                                      <p:to>
                                        <p:strVal val="visible"/>
                                      </p:to>
                                    </p:set>
                                    <p:anim calcmode="lin" valueType="num">
                                      <p:cBhvr additive="base">
                                        <p:cTn id="39" dur="500" fill="hold"/>
                                        <p:tgtEl>
                                          <p:spTgt spid="6041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041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419">
                                            <p:txEl>
                                              <p:pRg st="11" end="11"/>
                                            </p:txEl>
                                          </p:spTgt>
                                        </p:tgtEl>
                                        <p:attrNameLst>
                                          <p:attrName>style.visibility</p:attrName>
                                        </p:attrNameLst>
                                      </p:cBhvr>
                                      <p:to>
                                        <p:strVal val="visible"/>
                                      </p:to>
                                    </p:set>
                                    <p:anim calcmode="lin" valueType="num">
                                      <p:cBhvr additive="base">
                                        <p:cTn id="43" dur="500" fill="hold"/>
                                        <p:tgtEl>
                                          <p:spTgt spid="6041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0419">
                                            <p:txEl>
                                              <p:pRg st="12" end="12"/>
                                            </p:txEl>
                                          </p:spTgt>
                                        </p:tgtEl>
                                        <p:attrNameLst>
                                          <p:attrName>style.visibility</p:attrName>
                                        </p:attrNameLst>
                                      </p:cBhvr>
                                      <p:to>
                                        <p:strVal val="visible"/>
                                      </p:to>
                                    </p:set>
                                    <p:anim calcmode="lin" valueType="num">
                                      <p:cBhvr additive="base">
                                        <p:cTn id="47" dur="500" fill="hold"/>
                                        <p:tgtEl>
                                          <p:spTgt spid="6041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041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0419">
                                            <p:txEl>
                                              <p:pRg st="13" end="13"/>
                                            </p:txEl>
                                          </p:spTgt>
                                        </p:tgtEl>
                                        <p:attrNameLst>
                                          <p:attrName>style.visibility</p:attrName>
                                        </p:attrNameLst>
                                      </p:cBhvr>
                                      <p:to>
                                        <p:strVal val="visible"/>
                                      </p:to>
                                    </p:set>
                                    <p:anim calcmode="lin" valueType="num">
                                      <p:cBhvr additive="base">
                                        <p:cTn id="51" dur="500" fill="hold"/>
                                        <p:tgtEl>
                                          <p:spTgt spid="6041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04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776" y="477242"/>
            <a:ext cx="43084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5157192"/>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9" name="Rettangolo 8"/>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b="27582"/>
          <a:stretch>
            <a:fillRect/>
          </a:stretch>
        </p:blipFill>
        <p:spPr bwMode="auto">
          <a:xfrm>
            <a:off x="983432" y="1247142"/>
            <a:ext cx="41148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t="72418"/>
          <a:stretch>
            <a:fillRect/>
          </a:stretch>
        </p:blipFill>
        <p:spPr bwMode="auto">
          <a:xfrm>
            <a:off x="5591944" y="4087179"/>
            <a:ext cx="45370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105251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335360" y="260648"/>
            <a:ext cx="8840788" cy="584775"/>
          </a:xfrm>
          <a:prstGeom prst="rect">
            <a:avLst/>
          </a:prstGeom>
          <a:noFill/>
          <a:ln w="9525">
            <a:noFill/>
            <a:miter lim="800000"/>
            <a:headEnd/>
            <a:tailEnd/>
          </a:ln>
          <a:effectLst/>
        </p:spPr>
        <p:txBody>
          <a:bodyPr>
            <a:spAutoFit/>
          </a:bodyPr>
          <a:lstStyle/>
          <a:p>
            <a:pPr>
              <a:defRPr/>
            </a:pPr>
            <a:r>
              <a:rPr lang="it-IT" b="1" dirty="0" smtClean="0">
                <a:solidFill>
                  <a:srgbClr val="7030A0"/>
                </a:solidFill>
                <a:latin typeface="+mj-lt"/>
              </a:rPr>
              <a:t>Fermentazione alcolica</a:t>
            </a:r>
            <a:endParaRPr lang="it-IT" sz="2000" dirty="0">
              <a:solidFill>
                <a:srgbClr val="FF00FF"/>
              </a:solidFill>
              <a:latin typeface="+mj-lt"/>
            </a:endParaRPr>
          </a:p>
        </p:txBody>
      </p:sp>
      <p:sp>
        <p:nvSpPr>
          <p:cNvPr id="10" name="Rettangolo 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U4</a:t>
            </a:r>
            <a:endParaRPr lang="it-IT" sz="1900" b="1" dirty="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20230221_com_templateEN_Drug</Template>
  <TotalTime>1581</TotalTime>
  <Words>5433</Words>
  <Application>Microsoft Office PowerPoint</Application>
  <PresentationFormat>Widescreen</PresentationFormat>
  <Paragraphs>603</Paragraphs>
  <Slides>66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66</vt:i4>
      </vt:variant>
    </vt:vector>
  </HeadingPairs>
  <TitlesOfParts>
    <vt:vector size="70" baseType="lpstr">
      <vt:lpstr>Arial</vt:lpstr>
      <vt:lpstr>Calibri</vt:lpstr>
      <vt:lpstr>Wingdings</vt:lpstr>
      <vt:lpstr>20230221_com_templateEN_Drug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VINO</dc:title>
  <dc:creator>Scienza e Tecnologia del Farmaco</dc:creator>
  <cp:lastModifiedBy>CORDERO</cp:lastModifiedBy>
  <cp:revision>354</cp:revision>
  <dcterms:created xsi:type="dcterms:W3CDTF">2008-06-17T17:01:26Z</dcterms:created>
  <dcterms:modified xsi:type="dcterms:W3CDTF">2024-02-28T14:07:26Z</dcterms:modified>
</cp:coreProperties>
</file>