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handoutMasterIdLst>
    <p:handoutMasterId r:id="rId66"/>
  </p:handoutMasterIdLst>
  <p:sldIdLst>
    <p:sldId id="256" r:id="rId2"/>
    <p:sldId id="257" r:id="rId3"/>
    <p:sldId id="408" r:id="rId4"/>
    <p:sldId id="367" r:id="rId5"/>
    <p:sldId id="377" r:id="rId6"/>
    <p:sldId id="413" r:id="rId7"/>
    <p:sldId id="418" r:id="rId8"/>
    <p:sldId id="262" r:id="rId9"/>
    <p:sldId id="263" r:id="rId10"/>
    <p:sldId id="419" r:id="rId11"/>
    <p:sldId id="264" r:id="rId12"/>
    <p:sldId id="265" r:id="rId13"/>
    <p:sldId id="266" r:id="rId14"/>
    <p:sldId id="267" r:id="rId15"/>
    <p:sldId id="268" r:id="rId16"/>
    <p:sldId id="269" r:id="rId17"/>
    <p:sldId id="270" r:id="rId18"/>
    <p:sldId id="271" r:id="rId19"/>
    <p:sldId id="379" r:id="rId20"/>
    <p:sldId id="272" r:id="rId21"/>
    <p:sldId id="380" r:id="rId22"/>
    <p:sldId id="381" r:id="rId23"/>
    <p:sldId id="383" r:id="rId24"/>
    <p:sldId id="384" r:id="rId25"/>
    <p:sldId id="385" r:id="rId26"/>
    <p:sldId id="386" r:id="rId27"/>
    <p:sldId id="382" r:id="rId28"/>
    <p:sldId id="417" r:id="rId29"/>
    <p:sldId id="273" r:id="rId30"/>
    <p:sldId id="274" r:id="rId31"/>
    <p:sldId id="275" r:id="rId32"/>
    <p:sldId id="276" r:id="rId33"/>
    <p:sldId id="388" r:id="rId34"/>
    <p:sldId id="369" r:id="rId35"/>
    <p:sldId id="278" r:id="rId36"/>
    <p:sldId id="285" r:id="rId37"/>
    <p:sldId id="286" r:id="rId38"/>
    <p:sldId id="279" r:id="rId39"/>
    <p:sldId id="281" r:id="rId40"/>
    <p:sldId id="287" r:id="rId41"/>
    <p:sldId id="391" r:id="rId42"/>
    <p:sldId id="392" r:id="rId43"/>
    <p:sldId id="393" r:id="rId44"/>
    <p:sldId id="394" r:id="rId45"/>
    <p:sldId id="395" r:id="rId46"/>
    <p:sldId id="409" r:id="rId47"/>
    <p:sldId id="280" r:id="rId48"/>
    <p:sldId id="389" r:id="rId49"/>
    <p:sldId id="390" r:id="rId50"/>
    <p:sldId id="283" r:id="rId51"/>
    <p:sldId id="284" r:id="rId52"/>
    <p:sldId id="288" r:id="rId53"/>
    <p:sldId id="371" r:id="rId54"/>
    <p:sldId id="293" r:id="rId55"/>
    <p:sldId id="373" r:id="rId56"/>
    <p:sldId id="289" r:id="rId57"/>
    <p:sldId id="290" r:id="rId58"/>
    <p:sldId id="292" r:id="rId59"/>
    <p:sldId id="410" r:id="rId60"/>
    <p:sldId id="411" r:id="rId61"/>
    <p:sldId id="412" r:id="rId62"/>
    <p:sldId id="291" r:id="rId63"/>
    <p:sldId id="295" r:id="rId64"/>
    <p:sldId id="296" r:id="rId65"/>
  </p:sldIdLst>
  <p:sldSz cx="12192000" cy="6858000"/>
  <p:notesSz cx="7315200" cy="9601200"/>
  <p:defaultTextStyle>
    <a:defPPr>
      <a:defRPr lang="it-IT"/>
    </a:defPPr>
    <a:lvl1pPr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FFFF"/>
    <a:srgbClr val="990099"/>
    <a:srgbClr val="663300"/>
    <a:srgbClr val="008000"/>
    <a:srgbClr val="66FFFF"/>
    <a:srgbClr val="FF0000"/>
    <a:srgbClr val="00CC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Stile scuro 1 - Colore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3659" autoAdjust="0"/>
  </p:normalViewPr>
  <p:slideViewPr>
    <p:cSldViewPr>
      <p:cViewPr varScale="1">
        <p:scale>
          <a:sx n="74" d="100"/>
          <a:sy n="74" d="100"/>
        </p:scale>
        <p:origin x="43" y="22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Arial" charset="0"/>
              </a:defRPr>
            </a:lvl1pPr>
          </a:lstStyle>
          <a:p>
            <a:pPr>
              <a:defRPr/>
            </a:pPr>
            <a:endParaRPr lang="it-IT"/>
          </a:p>
        </p:txBody>
      </p:sp>
      <p:sp>
        <p:nvSpPr>
          <p:cNvPr id="12288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Arial" charset="0"/>
              </a:defRPr>
            </a:lvl1pPr>
          </a:lstStyle>
          <a:p>
            <a:pPr>
              <a:defRPr/>
            </a:pPr>
            <a:endParaRPr lang="it-IT"/>
          </a:p>
        </p:txBody>
      </p:sp>
      <p:sp>
        <p:nvSpPr>
          <p:cNvPr id="12288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atin typeface="Arial" charset="0"/>
              </a:defRPr>
            </a:lvl1pPr>
          </a:lstStyle>
          <a:p>
            <a:pPr>
              <a:defRPr/>
            </a:pPr>
            <a:endParaRPr lang="it-IT"/>
          </a:p>
        </p:txBody>
      </p:sp>
      <p:sp>
        <p:nvSpPr>
          <p:cNvPr id="12288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smtClean="0"/>
            </a:lvl1pPr>
          </a:lstStyle>
          <a:p>
            <a:pPr>
              <a:defRPr/>
            </a:pPr>
            <a:fld id="{B2B76DB5-73BC-4221-9187-9279A9029977}" type="slidenum">
              <a:rPr lang="it-IT" altLang="en-US"/>
              <a:pPr>
                <a:defRPr/>
              </a:pPr>
              <a:t>‹N›</a:t>
            </a:fld>
            <a:endParaRPr lang="it-IT"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9" name="Immagine 8" descr="Immagine che contiene clipart&#10;&#10;Descrizione generata automaticamente">
            <a:extLst>
              <a:ext uri="{FF2B5EF4-FFF2-40B4-BE49-F238E27FC236}">
                <a16:creationId xmlns:a16="http://schemas.microsoft.com/office/drawing/2014/main" id="{ABB7BD34-EA8D-47DC-9235-9EDAFFC58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8" name="Immagine 7">
            <a:extLst>
              <a:ext uri="{FF2B5EF4-FFF2-40B4-BE49-F238E27FC236}">
                <a16:creationId xmlns:a16="http://schemas.microsoft.com/office/drawing/2014/main" id="{4E43F9AC-BEB6-4F8F-9184-BEE2E741A5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618" y="371739"/>
            <a:ext cx="4909374" cy="2206800"/>
          </a:xfrm>
          <a:prstGeom prst="rect">
            <a:avLst/>
          </a:prstGeom>
        </p:spPr>
      </p:pic>
      <p:sp>
        <p:nvSpPr>
          <p:cNvPr id="2" name="Titolo 1">
            <a:extLst>
              <a:ext uri="{FF2B5EF4-FFF2-40B4-BE49-F238E27FC236}">
                <a16:creationId xmlns:a16="http://schemas.microsoft.com/office/drawing/2014/main" id="{BCEE721E-D886-4007-A622-C11C65A2B86C}"/>
              </a:ext>
            </a:extLst>
          </p:cNvPr>
          <p:cNvSpPr>
            <a:spLocks noGrp="1"/>
          </p:cNvSpPr>
          <p:nvPr>
            <p:ph type="ctrTitle"/>
          </p:nvPr>
        </p:nvSpPr>
        <p:spPr>
          <a:xfrm>
            <a:off x="222191" y="1187677"/>
            <a:ext cx="5873809" cy="2387600"/>
          </a:xfrm>
        </p:spPr>
        <p:txBody>
          <a:bodyPr anchor="b">
            <a:noAutofit/>
          </a:bodyPr>
          <a:lstStyle>
            <a:lvl1pPr algn="l">
              <a:defRPr sz="44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it-IT" smtClean="0"/>
              <a:t>Fare clic per modificare lo stile del titolo</a:t>
            </a:r>
            <a:endParaRPr lang="it-IT" dirty="0"/>
          </a:p>
        </p:txBody>
      </p:sp>
      <p:sp>
        <p:nvSpPr>
          <p:cNvPr id="3" name="Sottotitolo 2">
            <a:extLst>
              <a:ext uri="{FF2B5EF4-FFF2-40B4-BE49-F238E27FC236}">
                <a16:creationId xmlns:a16="http://schemas.microsoft.com/office/drawing/2014/main" id="{11FC323D-ADD8-49BA-A2B6-6A2C76FEB860}"/>
              </a:ext>
            </a:extLst>
          </p:cNvPr>
          <p:cNvSpPr>
            <a:spLocks noGrp="1"/>
          </p:cNvSpPr>
          <p:nvPr>
            <p:ph type="subTitle" idx="1"/>
          </p:nvPr>
        </p:nvSpPr>
        <p:spPr>
          <a:xfrm>
            <a:off x="222191" y="3667352"/>
            <a:ext cx="5873809" cy="1655762"/>
          </a:xfrm>
        </p:spPr>
        <p:txBody>
          <a:bodyPr/>
          <a:lstStyle>
            <a:lvl1pPr marL="0" indent="0" algn="l">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dirty="0"/>
          </a:p>
        </p:txBody>
      </p:sp>
      <p:sp>
        <p:nvSpPr>
          <p:cNvPr id="4" name="Segnaposto data 3">
            <a:extLst>
              <a:ext uri="{FF2B5EF4-FFF2-40B4-BE49-F238E27FC236}">
                <a16:creationId xmlns:a16="http://schemas.microsoft.com/office/drawing/2014/main" id="{681763B4-184A-4405-ADA2-B255997C9E6B}"/>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5" name="Segnaposto piè di pagina 4">
            <a:extLst>
              <a:ext uri="{FF2B5EF4-FFF2-40B4-BE49-F238E27FC236}">
                <a16:creationId xmlns:a16="http://schemas.microsoft.com/office/drawing/2014/main" id="{8E2C6FDF-8832-4C98-9162-40617821B4C4}"/>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6" name="Segnaposto numero diapositiva 5">
            <a:extLst>
              <a:ext uri="{FF2B5EF4-FFF2-40B4-BE49-F238E27FC236}">
                <a16:creationId xmlns:a16="http://schemas.microsoft.com/office/drawing/2014/main" id="{E124C37C-CF40-4C5C-B0A1-F3FC9F0E6F08}"/>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2C095C62-9654-43AB-9C03-D183478E42C5}" type="slidenum">
              <a:rPr lang="it-IT" altLang="en-US" smtClean="0"/>
              <a:pPr>
                <a:defRPr/>
              </a:pPr>
              <a:t>‹N›</a:t>
            </a:fld>
            <a:endParaRPr lang="it-IT" altLang="en-US"/>
          </a:p>
        </p:txBody>
      </p:sp>
    </p:spTree>
    <p:extLst>
      <p:ext uri="{BB962C8B-B14F-4D97-AF65-F5344CB8AC3E}">
        <p14:creationId xmlns:p14="http://schemas.microsoft.com/office/powerpoint/2010/main" val="2921560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Immagine 8" descr="Immagine che contiene testo, clipart&#10;&#10;Descrizione generata automaticamente">
            <a:extLst>
              <a:ext uri="{FF2B5EF4-FFF2-40B4-BE49-F238E27FC236}">
                <a16:creationId xmlns:a16="http://schemas.microsoft.com/office/drawing/2014/main" id="{51E42FD3-3742-46EB-8C4D-A18602634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10" name="Immagine 9">
            <a:extLst>
              <a:ext uri="{FF2B5EF4-FFF2-40B4-BE49-F238E27FC236}">
                <a16:creationId xmlns:a16="http://schemas.microsoft.com/office/drawing/2014/main" id="{C719B9ED-A2D4-4D14-9126-1A37837F3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2" y="377104"/>
            <a:ext cx="3131428" cy="1407600"/>
          </a:xfrm>
          <a:prstGeom prst="rect">
            <a:avLst/>
          </a:prstGeom>
        </p:spPr>
      </p:pic>
      <p:sp>
        <p:nvSpPr>
          <p:cNvPr id="2" name="Titolo 1">
            <a:extLst>
              <a:ext uri="{FF2B5EF4-FFF2-40B4-BE49-F238E27FC236}">
                <a16:creationId xmlns:a16="http://schemas.microsoft.com/office/drawing/2014/main" id="{4949507E-162E-49A6-B8C1-92467599E29B}"/>
              </a:ext>
            </a:extLst>
          </p:cNvPr>
          <p:cNvSpPr>
            <a:spLocks noGrp="1"/>
          </p:cNvSpPr>
          <p:nvPr>
            <p:ph type="title"/>
          </p:nvPr>
        </p:nvSpPr>
        <p:spPr>
          <a:xfrm>
            <a:off x="5110383" y="2366963"/>
            <a:ext cx="6237065" cy="2852737"/>
          </a:xfrm>
        </p:spPr>
        <p:txBody>
          <a:bodyPr anchor="b">
            <a:noAutofit/>
          </a:bodyPr>
          <a:lstStyle>
            <a:lvl1pPr>
              <a:defRPr sz="3600">
                <a:latin typeface="Tahoma" panose="020B0604030504040204" pitchFamily="34" charset="0"/>
                <a:ea typeface="Tahoma" panose="020B0604030504040204" pitchFamily="34" charset="0"/>
                <a:cs typeface="Tahoma" panose="020B0604030504040204" pitchFamily="34" charset="0"/>
              </a:defRPr>
            </a:lvl1pPr>
          </a:lstStyle>
          <a:p>
            <a:r>
              <a:rPr lang="it-IT" smtClean="0"/>
              <a:t>Fare clic per modificare lo stile del titolo</a:t>
            </a:r>
            <a:endParaRPr lang="it-IT" dirty="0"/>
          </a:p>
        </p:txBody>
      </p:sp>
      <p:sp>
        <p:nvSpPr>
          <p:cNvPr id="3" name="Segnaposto testo 2">
            <a:extLst>
              <a:ext uri="{FF2B5EF4-FFF2-40B4-BE49-F238E27FC236}">
                <a16:creationId xmlns:a16="http://schemas.microsoft.com/office/drawing/2014/main" id="{DFAC042D-BC05-4E4C-AF58-425D7F72C7F8}"/>
              </a:ext>
            </a:extLst>
          </p:cNvPr>
          <p:cNvSpPr>
            <a:spLocks noGrp="1"/>
          </p:cNvSpPr>
          <p:nvPr>
            <p:ph type="body" idx="1"/>
          </p:nvPr>
        </p:nvSpPr>
        <p:spPr>
          <a:xfrm>
            <a:off x="5116735" y="5554767"/>
            <a:ext cx="6237065" cy="603250"/>
          </a:xfrm>
        </p:spPr>
        <p:txBody>
          <a:bodyPr>
            <a:normAutofit/>
          </a:bodyPr>
          <a:lstStyle>
            <a:lvl1pPr marL="0" indent="0">
              <a:buNone/>
              <a:defRPr sz="2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a:extLst>
              <a:ext uri="{FF2B5EF4-FFF2-40B4-BE49-F238E27FC236}">
                <a16:creationId xmlns:a16="http://schemas.microsoft.com/office/drawing/2014/main" id="{7EEF5AEC-772E-4600-9C4B-E23EE1E8EBAA}"/>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5" name="Segnaposto piè di pagina 4">
            <a:extLst>
              <a:ext uri="{FF2B5EF4-FFF2-40B4-BE49-F238E27FC236}">
                <a16:creationId xmlns:a16="http://schemas.microsoft.com/office/drawing/2014/main" id="{6F236877-1BBF-4085-963D-DC8BEC354C97}"/>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6" name="Segnaposto numero diapositiva 5">
            <a:extLst>
              <a:ext uri="{FF2B5EF4-FFF2-40B4-BE49-F238E27FC236}">
                <a16:creationId xmlns:a16="http://schemas.microsoft.com/office/drawing/2014/main" id="{9449E9CC-CDE6-4140-944E-C7836B1C15D1}"/>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A4F737BC-18FB-4081-BF5C-2655A8081D9D}" type="slidenum">
              <a:rPr lang="it-IT" altLang="en-US" smtClean="0"/>
              <a:pPr>
                <a:defRPr/>
              </a:pPr>
              <a:t>‹N›</a:t>
            </a:fld>
            <a:endParaRPr lang="it-IT" altLang="en-US"/>
          </a:p>
        </p:txBody>
      </p:sp>
    </p:spTree>
    <p:extLst>
      <p:ext uri="{BB962C8B-B14F-4D97-AF65-F5344CB8AC3E}">
        <p14:creationId xmlns:p14="http://schemas.microsoft.com/office/powerpoint/2010/main" val="1514051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92105622-A72D-4D37-A4B0-7D98EFCF3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2" name="Titolo 1">
            <a:extLst>
              <a:ext uri="{FF2B5EF4-FFF2-40B4-BE49-F238E27FC236}">
                <a16:creationId xmlns:a16="http://schemas.microsoft.com/office/drawing/2014/main" id="{5096F70F-7CDD-4FEE-87F3-07F4D4A7DB24}"/>
              </a:ext>
            </a:extLst>
          </p:cNvPr>
          <p:cNvSpPr>
            <a:spLocks noGrp="1"/>
          </p:cNvSpPr>
          <p:nvPr>
            <p:ph type="title"/>
          </p:nvPr>
        </p:nvSpPr>
        <p:spPr>
          <a:xfrm>
            <a:off x="838200" y="365125"/>
            <a:ext cx="7972514" cy="1325563"/>
          </a:xfrm>
        </p:spPr>
        <p:txBody>
          <a:bodyPr>
            <a:normAutofit/>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it-IT" smtClean="0"/>
              <a:t>Fare clic per modificare lo stile del titolo</a:t>
            </a:r>
            <a:endParaRPr lang="it-IT" dirty="0"/>
          </a:p>
        </p:txBody>
      </p:sp>
      <p:sp>
        <p:nvSpPr>
          <p:cNvPr id="3" name="Segnaposto contenuto 2">
            <a:extLst>
              <a:ext uri="{FF2B5EF4-FFF2-40B4-BE49-F238E27FC236}">
                <a16:creationId xmlns:a16="http://schemas.microsoft.com/office/drawing/2014/main" id="{ABB3A6EA-1A65-4A30-874F-A662F8DE4174}"/>
              </a:ext>
            </a:extLst>
          </p:cNvPr>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data 3">
            <a:extLst>
              <a:ext uri="{FF2B5EF4-FFF2-40B4-BE49-F238E27FC236}">
                <a16:creationId xmlns:a16="http://schemas.microsoft.com/office/drawing/2014/main" id="{6EF9D8DD-08A6-47B2-86DD-9DC8331559FD}"/>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5" name="Segnaposto piè di pagina 4">
            <a:extLst>
              <a:ext uri="{FF2B5EF4-FFF2-40B4-BE49-F238E27FC236}">
                <a16:creationId xmlns:a16="http://schemas.microsoft.com/office/drawing/2014/main" id="{7B9ED4A4-D9FA-4F41-938A-95D90C16BAA5}"/>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6" name="Segnaposto numero diapositiva 5">
            <a:extLst>
              <a:ext uri="{FF2B5EF4-FFF2-40B4-BE49-F238E27FC236}">
                <a16:creationId xmlns:a16="http://schemas.microsoft.com/office/drawing/2014/main" id="{E1597ADE-0D96-4EA0-B3C3-D13315982F87}"/>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EC539A76-9230-45AB-8EA5-5FCEEF951F9E}" type="slidenum">
              <a:rPr lang="it-IT" altLang="en-US" smtClean="0"/>
              <a:pPr>
                <a:defRPr/>
              </a:pPr>
              <a:t>‹N›</a:t>
            </a:fld>
            <a:endParaRPr lang="it-IT" altLang="en-US"/>
          </a:p>
        </p:txBody>
      </p:sp>
      <p:pic>
        <p:nvPicPr>
          <p:cNvPr id="9" name="Immagine 8">
            <a:extLst>
              <a:ext uri="{FF2B5EF4-FFF2-40B4-BE49-F238E27FC236}">
                <a16:creationId xmlns:a16="http://schemas.microsoft.com/office/drawing/2014/main" id="{1D73C076-1254-4B00-BDD4-FB4062FE08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4948" y="377104"/>
            <a:ext cx="3131428" cy="1407600"/>
          </a:xfrm>
          <a:prstGeom prst="rect">
            <a:avLst/>
          </a:prstGeom>
        </p:spPr>
      </p:pic>
    </p:spTree>
    <p:extLst>
      <p:ext uri="{BB962C8B-B14F-4D97-AF65-F5344CB8AC3E}">
        <p14:creationId xmlns:p14="http://schemas.microsoft.com/office/powerpoint/2010/main" val="519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FF056F3D-6D0C-464B-90B3-FFC852675F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3261"/>
          <a:stretch/>
        </p:blipFill>
        <p:spPr>
          <a:xfrm>
            <a:off x="3167517" y="886890"/>
            <a:ext cx="5856967" cy="3430800"/>
          </a:xfrm>
          <a:prstGeom prst="rect">
            <a:avLst/>
          </a:prstGeom>
        </p:spPr>
      </p:pic>
      <p:sp>
        <p:nvSpPr>
          <p:cNvPr id="2" name="Segnaposto data 1">
            <a:extLst>
              <a:ext uri="{FF2B5EF4-FFF2-40B4-BE49-F238E27FC236}">
                <a16:creationId xmlns:a16="http://schemas.microsoft.com/office/drawing/2014/main" id="{8CBDD3F3-498E-46F8-9A2C-23E97D7E22AC}"/>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3" name="Segnaposto piè di pagina 2">
            <a:extLst>
              <a:ext uri="{FF2B5EF4-FFF2-40B4-BE49-F238E27FC236}">
                <a16:creationId xmlns:a16="http://schemas.microsoft.com/office/drawing/2014/main" id="{A4B18460-2184-4893-B511-A78D803B55A0}"/>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4" name="Segnaposto numero diapositiva 3">
            <a:extLst>
              <a:ext uri="{FF2B5EF4-FFF2-40B4-BE49-F238E27FC236}">
                <a16:creationId xmlns:a16="http://schemas.microsoft.com/office/drawing/2014/main" id="{6394182E-F57D-4FCE-A8AF-3B03CCE6899C}"/>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3075B97F-2174-4807-83F5-6A2B4C83B86B}" type="slidenum">
              <a:rPr lang="it-IT" altLang="en-US" smtClean="0"/>
              <a:pPr>
                <a:defRPr/>
              </a:pPr>
              <a:t>‹N›</a:t>
            </a:fld>
            <a:endParaRPr lang="it-IT" altLang="en-US"/>
          </a:p>
        </p:txBody>
      </p:sp>
      <p:sp>
        <p:nvSpPr>
          <p:cNvPr id="5" name="Segnaposto testo 2">
            <a:extLst>
              <a:ext uri="{FF2B5EF4-FFF2-40B4-BE49-F238E27FC236}">
                <a16:creationId xmlns:a16="http://schemas.microsoft.com/office/drawing/2014/main" id="{08EA5E69-80AE-4506-8C30-BBBCBDCEB916}"/>
              </a:ext>
            </a:extLst>
          </p:cNvPr>
          <p:cNvSpPr>
            <a:spLocks noGrp="1"/>
          </p:cNvSpPr>
          <p:nvPr>
            <p:ph idx="1" hasCustomPrompt="1"/>
          </p:nvPr>
        </p:nvSpPr>
        <p:spPr>
          <a:xfrm>
            <a:off x="2790447" y="4657351"/>
            <a:ext cx="6611106" cy="1219668"/>
          </a:xfrm>
          <a:prstGeom prst="rect">
            <a:avLst/>
          </a:prstGeom>
        </p:spPr>
        <p:txBody>
          <a:bodyPr vert="horz" lIns="91440" tIns="45720" rIns="91440" bIns="45720" rtlCol="0">
            <a:normAutofit/>
          </a:bodyPr>
          <a:lstStyle>
            <a:lvl1pPr marL="0" indent="0" algn="ctr">
              <a:buNone/>
              <a:defRPr sz="2400" i="0">
                <a:solidFill>
                  <a:srgbClr val="54565A"/>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it-IT" dirty="0"/>
              <a:t>Sottotitolo</a:t>
            </a:r>
          </a:p>
        </p:txBody>
      </p:sp>
    </p:spTree>
    <p:extLst>
      <p:ext uri="{BB962C8B-B14F-4D97-AF65-F5344CB8AC3E}">
        <p14:creationId xmlns:p14="http://schemas.microsoft.com/office/powerpoint/2010/main" val="17661763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C0F2FC7-183A-4DB3-A918-D1A065331C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514CAED-F6A8-48F7-9787-972894E06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38F7E23-CC75-493D-B184-D03D1E061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it-IT"/>
          </a:p>
        </p:txBody>
      </p:sp>
      <p:sp>
        <p:nvSpPr>
          <p:cNvPr id="5" name="Segnaposto piè di pagina 4">
            <a:extLst>
              <a:ext uri="{FF2B5EF4-FFF2-40B4-BE49-F238E27FC236}">
                <a16:creationId xmlns:a16="http://schemas.microsoft.com/office/drawing/2014/main" id="{8FDA85A8-EEA2-48A1-93E1-232D47B44D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a:extLst>
              <a:ext uri="{FF2B5EF4-FFF2-40B4-BE49-F238E27FC236}">
                <a16:creationId xmlns:a16="http://schemas.microsoft.com/office/drawing/2014/main" id="{C2E20A6D-DF50-462E-B3F2-37008D2C72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75B97F-2174-4807-83F5-6A2B4C83B86B}" type="slidenum">
              <a:rPr lang="it-IT" altLang="en-US" smtClean="0"/>
              <a:pPr>
                <a:defRPr/>
              </a:pPr>
              <a:t>‹N›</a:t>
            </a:fld>
            <a:endParaRPr lang="it-IT" altLang="en-US"/>
          </a:p>
        </p:txBody>
      </p:sp>
    </p:spTree>
    <p:extLst>
      <p:ext uri="{BB962C8B-B14F-4D97-AF65-F5344CB8AC3E}">
        <p14:creationId xmlns:p14="http://schemas.microsoft.com/office/powerpoint/2010/main" val="26682911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2.wmf"/><Relationship Id="rId5" Type="http://schemas.openxmlformats.org/officeDocument/2006/relationships/oleObject" Target="../embeddings/oleObject2.bin"/><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3.xml"/><Relationship Id="rId5" Type="http://schemas.openxmlformats.org/officeDocument/2006/relationships/image" Target="../media/image51.jp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5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2.png"/><Relationship Id="rId1" Type="http://schemas.openxmlformats.org/officeDocument/2006/relationships/slideLayout" Target="../slideLayouts/slideLayout3.xml"/><Relationship Id="rId5" Type="http://schemas.openxmlformats.org/officeDocument/2006/relationships/image" Target="../media/image84.png"/><Relationship Id="rId4" Type="http://schemas.openxmlformats.org/officeDocument/2006/relationships/image" Target="../media/image83.png"/></Relationships>
</file>

<file path=ppt/slides/_rels/slide6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arrotondato 6"/>
          <p:cNvSpPr/>
          <p:nvPr/>
        </p:nvSpPr>
        <p:spPr>
          <a:xfrm>
            <a:off x="911424" y="4077072"/>
            <a:ext cx="5257800" cy="1905000"/>
          </a:xfrm>
          <a:prstGeom prst="roundRect">
            <a:avLst/>
          </a:prstGeom>
          <a:no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6800" dirty="0"/>
              <a:t>Vino I parte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7"/>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295800" y="692696"/>
            <a:ext cx="47371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 Box 10"/>
          <p:cNvSpPr txBox="1">
            <a:spLocks noChangeArrowheads="1"/>
          </p:cNvSpPr>
          <p:nvPr/>
        </p:nvSpPr>
        <p:spPr bwMode="auto">
          <a:xfrm>
            <a:off x="911251" y="1053058"/>
            <a:ext cx="3113087" cy="1754188"/>
          </a:xfrm>
          <a:prstGeom prst="rect">
            <a:avLst/>
          </a:prstGeom>
          <a:solidFill>
            <a:schemeClr val="bg1"/>
          </a:solidFill>
          <a:ln w="38100">
            <a:solidFill>
              <a:srgbClr val="7030A0"/>
            </a:solidFill>
            <a:miter lim="800000"/>
            <a:headEnd/>
            <a:tailEnd/>
          </a:ln>
        </p:spPr>
        <p:txBody>
          <a:bodyPr>
            <a:spAutoFit/>
          </a:bodyPr>
          <a:lstStyle/>
          <a:p>
            <a:pPr eaLnBrk="1" hangingPunct="1">
              <a:defRPr/>
            </a:pPr>
            <a:r>
              <a:rPr lang="it-IT" sz="1800" dirty="0">
                <a:latin typeface="+mn-lt"/>
              </a:rPr>
              <a:t>La</a:t>
            </a:r>
            <a:r>
              <a:rPr lang="it-IT" sz="1800" b="1" dirty="0">
                <a:latin typeface="+mn-lt"/>
              </a:rPr>
              <a:t> BUCCIA </a:t>
            </a:r>
            <a:r>
              <a:rPr lang="it-IT" sz="1800" dirty="0">
                <a:latin typeface="+mn-lt"/>
              </a:rPr>
              <a:t>è la sede del colore, dei precursori degli aromi ed anche dei </a:t>
            </a:r>
            <a:r>
              <a:rPr lang="it-IT" sz="1800" dirty="0" err="1">
                <a:latin typeface="+mn-lt"/>
              </a:rPr>
              <a:t>flavonoli</a:t>
            </a:r>
            <a:r>
              <a:rPr lang="it-IT" sz="1800" dirty="0">
                <a:latin typeface="+mn-lt"/>
              </a:rPr>
              <a:t> che andranno a costituire</a:t>
            </a:r>
          </a:p>
          <a:p>
            <a:pPr eaLnBrk="1" hangingPunct="1">
              <a:defRPr/>
            </a:pPr>
            <a:r>
              <a:rPr lang="it-IT" sz="1800" dirty="0">
                <a:latin typeface="+mn-lt"/>
              </a:rPr>
              <a:t>gran parte della struttura tannica.</a:t>
            </a:r>
          </a:p>
        </p:txBody>
      </p:sp>
      <p:sp>
        <p:nvSpPr>
          <p:cNvPr id="18443" name="Rectangle 11"/>
          <p:cNvSpPr>
            <a:spLocks noChangeArrowheads="1"/>
          </p:cNvSpPr>
          <p:nvPr/>
        </p:nvSpPr>
        <p:spPr bwMode="auto">
          <a:xfrm>
            <a:off x="911251" y="2924721"/>
            <a:ext cx="3132137" cy="3416300"/>
          </a:xfrm>
          <a:prstGeom prst="rect">
            <a:avLst/>
          </a:prstGeom>
          <a:solidFill>
            <a:schemeClr val="bg1"/>
          </a:solidFill>
          <a:ln w="50800">
            <a:solidFill>
              <a:srgbClr val="7030A0"/>
            </a:solidFill>
            <a:miter lim="800000"/>
            <a:headEnd/>
            <a:tailEnd/>
          </a:ln>
        </p:spPr>
        <p:txBody>
          <a:bodyPr>
            <a:spAutoFit/>
          </a:bodyPr>
          <a:lstStyle/>
          <a:p>
            <a:pPr eaLnBrk="1" hangingPunct="1">
              <a:defRPr/>
            </a:pPr>
            <a:r>
              <a:rPr lang="it-IT" sz="1800" dirty="0">
                <a:latin typeface="+mn-lt"/>
              </a:rPr>
              <a:t>La </a:t>
            </a:r>
            <a:r>
              <a:rPr lang="it-IT" sz="1800" b="1" dirty="0">
                <a:latin typeface="+mn-lt"/>
              </a:rPr>
              <a:t>POLPA</a:t>
            </a:r>
            <a:r>
              <a:rPr lang="it-IT" sz="1800" dirty="0">
                <a:latin typeface="+mn-lt"/>
              </a:rPr>
              <a:t> della fascia mediana è quella che contiene più zuccheri e meno acidi. Le zone più esterne sotto l’epidermide o più interne presso i vinaccioli, sono meno zuccherine e più acide.</a:t>
            </a:r>
          </a:p>
          <a:p>
            <a:pPr eaLnBrk="1" hangingPunct="1">
              <a:defRPr/>
            </a:pPr>
            <a:r>
              <a:rPr lang="it-IT" sz="1800" dirty="0">
                <a:latin typeface="+mn-lt"/>
              </a:rPr>
              <a:t>Nella polpa ci sono zuccheri, acidi, polifenoli (ac. fenolici); nelle uve aromatiche come il Moscato</a:t>
            </a:r>
          </a:p>
          <a:p>
            <a:pPr eaLnBrk="1" hangingPunct="1">
              <a:defRPr/>
            </a:pPr>
            <a:r>
              <a:rPr lang="it-IT" sz="1800" dirty="0">
                <a:latin typeface="+mn-lt"/>
              </a:rPr>
              <a:t>troviamo aromi liberi</a:t>
            </a:r>
          </a:p>
        </p:txBody>
      </p:sp>
      <p:sp>
        <p:nvSpPr>
          <p:cNvPr id="13318" name="Oval 12"/>
          <p:cNvSpPr>
            <a:spLocks noChangeArrowheads="1"/>
          </p:cNvSpPr>
          <p:nvPr/>
        </p:nvSpPr>
        <p:spPr bwMode="auto">
          <a:xfrm>
            <a:off x="4440263" y="2564359"/>
            <a:ext cx="936625" cy="504825"/>
          </a:xfrm>
          <a:prstGeom prst="ellipse">
            <a:avLst/>
          </a:prstGeom>
          <a:noFill/>
          <a:ln w="38100">
            <a:solidFill>
              <a:srgbClr val="FF00FF"/>
            </a:solidFill>
            <a:round/>
            <a:headEnd/>
            <a:tailEnd/>
          </a:ln>
        </p:spPr>
        <p:txBody>
          <a:bodyPr wrap="none" anchor="ctr"/>
          <a:lstStyle/>
          <a:p>
            <a:pPr eaLnBrk="1" hangingPunct="1">
              <a:defRPr/>
            </a:pPr>
            <a:endParaRPr lang="en-US">
              <a:latin typeface="+mn-lt"/>
            </a:endParaRPr>
          </a:p>
        </p:txBody>
      </p:sp>
      <p:sp>
        <p:nvSpPr>
          <p:cNvPr id="13319" name="Oval 13"/>
          <p:cNvSpPr>
            <a:spLocks noChangeArrowheads="1"/>
          </p:cNvSpPr>
          <p:nvPr/>
        </p:nvSpPr>
        <p:spPr bwMode="auto">
          <a:xfrm>
            <a:off x="4511701" y="1772196"/>
            <a:ext cx="936625" cy="792162"/>
          </a:xfrm>
          <a:prstGeom prst="ellipse">
            <a:avLst/>
          </a:prstGeom>
          <a:noFill/>
          <a:ln w="38100">
            <a:solidFill>
              <a:srgbClr val="FF00FF"/>
            </a:solidFill>
            <a:round/>
            <a:headEnd/>
            <a:tailEnd/>
          </a:ln>
        </p:spPr>
        <p:txBody>
          <a:bodyPr wrap="none" anchor="ctr"/>
          <a:lstStyle/>
          <a:p>
            <a:pPr eaLnBrk="1" hangingPunct="1">
              <a:defRPr/>
            </a:pPr>
            <a:endParaRPr lang="en-US">
              <a:latin typeface="+mn-lt"/>
            </a:endParaRPr>
          </a:p>
        </p:txBody>
      </p:sp>
      <p:sp>
        <p:nvSpPr>
          <p:cNvPr id="13320" name="Oval 14"/>
          <p:cNvSpPr>
            <a:spLocks noChangeArrowheads="1"/>
          </p:cNvSpPr>
          <p:nvPr/>
        </p:nvSpPr>
        <p:spPr bwMode="auto">
          <a:xfrm>
            <a:off x="7967688" y="2996159"/>
            <a:ext cx="936625" cy="504825"/>
          </a:xfrm>
          <a:prstGeom prst="ellipse">
            <a:avLst/>
          </a:prstGeom>
          <a:noFill/>
          <a:ln w="38100">
            <a:solidFill>
              <a:srgbClr val="FF00FF"/>
            </a:solidFill>
            <a:round/>
            <a:headEnd/>
            <a:tailEnd/>
          </a:ln>
        </p:spPr>
        <p:txBody>
          <a:bodyPr wrap="none" anchor="ctr"/>
          <a:lstStyle/>
          <a:p>
            <a:pPr eaLnBrk="1" hangingPunct="1">
              <a:defRPr/>
            </a:pPr>
            <a:endParaRPr lang="en-US">
              <a:latin typeface="+mn-lt"/>
            </a:endParaRPr>
          </a:p>
        </p:txBody>
      </p:sp>
      <p:sp>
        <p:nvSpPr>
          <p:cNvPr id="18447" name="Rectangle 15"/>
          <p:cNvSpPr>
            <a:spLocks noChangeArrowheads="1"/>
          </p:cNvSpPr>
          <p:nvPr/>
        </p:nvSpPr>
        <p:spPr bwMode="auto">
          <a:xfrm>
            <a:off x="4223792" y="5131892"/>
            <a:ext cx="4572000" cy="1200150"/>
          </a:xfrm>
          <a:prstGeom prst="rect">
            <a:avLst/>
          </a:prstGeom>
          <a:solidFill>
            <a:schemeClr val="bg1"/>
          </a:solidFill>
          <a:ln w="50800">
            <a:solidFill>
              <a:srgbClr val="7030A0"/>
            </a:solidFill>
            <a:miter lim="800000"/>
            <a:headEnd/>
            <a:tailEnd/>
          </a:ln>
        </p:spPr>
        <p:txBody>
          <a:bodyPr>
            <a:spAutoFit/>
          </a:bodyPr>
          <a:lstStyle/>
          <a:p>
            <a:pPr eaLnBrk="1" hangingPunct="1">
              <a:defRPr/>
            </a:pPr>
            <a:r>
              <a:rPr lang="it-IT" sz="1800" dirty="0">
                <a:latin typeface="+mn-lt"/>
              </a:rPr>
              <a:t>I </a:t>
            </a:r>
            <a:r>
              <a:rPr lang="it-IT" sz="1800" b="1" dirty="0">
                <a:latin typeface="+mn-lt"/>
              </a:rPr>
              <a:t>VINACCIOLI</a:t>
            </a:r>
            <a:r>
              <a:rPr lang="it-IT" sz="1800" dirty="0">
                <a:latin typeface="+mn-lt"/>
              </a:rPr>
              <a:t> sono i semi dell’uva, in alcune varietà cedono un</a:t>
            </a:r>
          </a:p>
          <a:p>
            <a:pPr eaLnBrk="1" hangingPunct="1">
              <a:defRPr/>
            </a:pPr>
            <a:r>
              <a:rPr lang="it-IT" sz="1800" dirty="0">
                <a:latin typeface="+mn-lt"/>
              </a:rPr>
              <a:t>quantitativo notevole di oligomeri e polimeri dei </a:t>
            </a:r>
            <a:r>
              <a:rPr lang="it-IT" sz="1800" dirty="0" err="1">
                <a:latin typeface="+mn-lt"/>
              </a:rPr>
              <a:t>flavonoli</a:t>
            </a:r>
            <a:r>
              <a:rPr lang="it-IT" sz="1800" dirty="0">
                <a:latin typeface="+mn-lt"/>
              </a:rPr>
              <a:t> (Pinot nero).</a:t>
            </a:r>
          </a:p>
        </p:txBody>
      </p:sp>
      <p:sp>
        <p:nvSpPr>
          <p:cNvPr id="18" name="Rettangolo 17"/>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a:cs typeface="Arial" pitchFamily="34" charset="0"/>
              </a:rPr>
              <a:t>U1</a:t>
            </a:r>
          </a:p>
        </p:txBody>
      </p:sp>
    </p:spTree>
    <p:extLst>
      <p:ext uri="{BB962C8B-B14F-4D97-AF65-F5344CB8AC3E}">
        <p14:creationId xmlns:p14="http://schemas.microsoft.com/office/powerpoint/2010/main" val="913653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anim calcmode="lin" valueType="num">
                                      <p:cBhvr additive="base">
                                        <p:cTn id="7" dur="500" fill="hold"/>
                                        <p:tgtEl>
                                          <p:spTgt spid="18442"/>
                                        </p:tgtEl>
                                        <p:attrNameLst>
                                          <p:attrName>ppt_x</p:attrName>
                                        </p:attrNameLst>
                                      </p:cBhvr>
                                      <p:tavLst>
                                        <p:tav tm="0">
                                          <p:val>
                                            <p:strVal val="#ppt_x"/>
                                          </p:val>
                                        </p:tav>
                                        <p:tav tm="100000">
                                          <p:val>
                                            <p:strVal val="#ppt_x"/>
                                          </p:val>
                                        </p:tav>
                                      </p:tavLst>
                                    </p:anim>
                                    <p:anim calcmode="lin" valueType="num">
                                      <p:cBhvr additive="base">
                                        <p:cTn id="8" dur="500" fill="hold"/>
                                        <p:tgtEl>
                                          <p:spTgt spid="184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43"/>
                                        </p:tgtEl>
                                        <p:attrNameLst>
                                          <p:attrName>style.visibility</p:attrName>
                                        </p:attrNameLst>
                                      </p:cBhvr>
                                      <p:to>
                                        <p:strVal val="visible"/>
                                      </p:to>
                                    </p:set>
                                    <p:anim calcmode="lin" valueType="num">
                                      <p:cBhvr additive="base">
                                        <p:cTn id="13" dur="500" fill="hold"/>
                                        <p:tgtEl>
                                          <p:spTgt spid="18443"/>
                                        </p:tgtEl>
                                        <p:attrNameLst>
                                          <p:attrName>ppt_x</p:attrName>
                                        </p:attrNameLst>
                                      </p:cBhvr>
                                      <p:tavLst>
                                        <p:tav tm="0">
                                          <p:val>
                                            <p:strVal val="#ppt_x"/>
                                          </p:val>
                                        </p:tav>
                                        <p:tav tm="100000">
                                          <p:val>
                                            <p:strVal val="#ppt_x"/>
                                          </p:val>
                                        </p:tav>
                                      </p:tavLst>
                                    </p:anim>
                                    <p:anim calcmode="lin" valueType="num">
                                      <p:cBhvr additive="base">
                                        <p:cTn id="14" dur="500" fill="hold"/>
                                        <p:tgtEl>
                                          <p:spTgt spid="184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additive="base">
                                        <p:cTn id="19" dur="500" fill="hold"/>
                                        <p:tgtEl>
                                          <p:spTgt spid="18447"/>
                                        </p:tgtEl>
                                        <p:attrNameLst>
                                          <p:attrName>ppt_x</p:attrName>
                                        </p:attrNameLst>
                                      </p:cBhvr>
                                      <p:tavLst>
                                        <p:tav tm="0">
                                          <p:val>
                                            <p:strVal val="#ppt_x"/>
                                          </p:val>
                                        </p:tav>
                                        <p:tav tm="100000">
                                          <p:val>
                                            <p:strVal val="#ppt_x"/>
                                          </p:val>
                                        </p:tav>
                                      </p:tavLst>
                                    </p:anim>
                                    <p:anim calcmode="lin" valueType="num">
                                      <p:cBhvr additive="base">
                                        <p:cTn id="20" dur="500" fill="hold"/>
                                        <p:tgtEl>
                                          <p:spTgt spid="184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nimBg="1"/>
      <p:bldP spid="18443" grpId="0" animBg="1"/>
      <p:bldP spid="184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14"/>
          <p:cNvPicPr>
            <a:picLocks noChangeAspect="1" noChangeArrowheads="1"/>
          </p:cNvPicPr>
          <p:nvPr/>
        </p:nvPicPr>
        <p:blipFill>
          <a:blip r:embed="rId2">
            <a:lum contrast="12000"/>
            <a:extLst>
              <a:ext uri="{28A0092B-C50C-407E-A947-70E740481C1C}">
                <a14:useLocalDpi xmlns:a14="http://schemas.microsoft.com/office/drawing/2010/main" val="0"/>
              </a:ext>
            </a:extLst>
          </a:blip>
          <a:srcRect l="3044"/>
          <a:stretch>
            <a:fillRect/>
          </a:stretch>
        </p:blipFill>
        <p:spPr bwMode="auto">
          <a:xfrm>
            <a:off x="2927648" y="836712"/>
            <a:ext cx="5940425"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15"/>
          <p:cNvSpPr>
            <a:spLocks noChangeArrowheads="1"/>
          </p:cNvSpPr>
          <p:nvPr/>
        </p:nvSpPr>
        <p:spPr bwMode="auto">
          <a:xfrm>
            <a:off x="410170" y="1627123"/>
            <a:ext cx="2447925" cy="3970338"/>
          </a:xfrm>
          <a:prstGeom prst="rect">
            <a:avLst/>
          </a:prstGeom>
          <a:solidFill>
            <a:schemeClr val="bg1"/>
          </a:solidFill>
          <a:ln w="50800">
            <a:noFill/>
            <a:miter lim="800000"/>
            <a:headEnd/>
            <a:tailEnd/>
          </a:ln>
        </p:spPr>
        <p:txBody>
          <a:bodyPr>
            <a:spAutoFit/>
          </a:bodyPr>
          <a:lstStyle/>
          <a:p>
            <a:pPr eaLnBrk="1" hangingPunct="1">
              <a:defRPr/>
            </a:pPr>
            <a:r>
              <a:rPr lang="it-IT" sz="1800" dirty="0">
                <a:latin typeface="+mn-lt"/>
              </a:rPr>
              <a:t>L’acino presenta una serie di zone concentriche in cui i costituenti principali (</a:t>
            </a:r>
            <a:r>
              <a:rPr lang="it-IT" sz="1800" dirty="0" err="1">
                <a:latin typeface="+mn-lt"/>
              </a:rPr>
              <a:t>fenoli</a:t>
            </a:r>
            <a:r>
              <a:rPr lang="it-IT" sz="1800" dirty="0">
                <a:latin typeface="+mn-lt"/>
              </a:rPr>
              <a:t>, zuccheri ed acidi organici) sono differentemente distribuiti:</a:t>
            </a:r>
          </a:p>
          <a:p>
            <a:pPr eaLnBrk="1" hangingPunct="1">
              <a:defRPr/>
            </a:pPr>
            <a:r>
              <a:rPr lang="it-IT" sz="1800" dirty="0">
                <a:latin typeface="+mn-lt"/>
              </a:rPr>
              <a:t>zona 1) prevalenza di tannini, pigmenti (flavonoidi, </a:t>
            </a:r>
            <a:r>
              <a:rPr lang="it-IT" sz="1800" dirty="0" err="1">
                <a:latin typeface="+mn-lt"/>
              </a:rPr>
              <a:t>antociani</a:t>
            </a:r>
            <a:r>
              <a:rPr lang="it-IT" sz="1800" dirty="0">
                <a:latin typeface="+mn-lt"/>
              </a:rPr>
              <a:t>) ed acidi organici;</a:t>
            </a:r>
          </a:p>
          <a:p>
            <a:pPr eaLnBrk="1" hangingPunct="1">
              <a:defRPr/>
            </a:pPr>
            <a:r>
              <a:rPr lang="it-IT" sz="1800" dirty="0">
                <a:latin typeface="+mn-lt"/>
              </a:rPr>
              <a:t>zona 2) prevalenza di zuccheri riducenti;</a:t>
            </a:r>
          </a:p>
        </p:txBody>
      </p:sp>
      <p:pic>
        <p:nvPicPr>
          <p:cNvPr id="15365" name="Picture 16"/>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575348" y="3356075"/>
            <a:ext cx="31718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5366" name="Rectangle 18"/>
          <p:cNvSpPr>
            <a:spLocks noChangeArrowheads="1"/>
          </p:cNvSpPr>
          <p:nvPr/>
        </p:nvSpPr>
        <p:spPr bwMode="auto">
          <a:xfrm>
            <a:off x="7464426" y="260351"/>
            <a:ext cx="3203575"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a:latin typeface="Arial" panose="020B0604020202020204" pitchFamily="34" charset="0"/>
            </a:endParaRPr>
          </a:p>
        </p:txBody>
      </p:sp>
      <p:pic>
        <p:nvPicPr>
          <p:cNvPr id="15367"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0261" y="4437162"/>
            <a:ext cx="9413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ttangolo 15"/>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a:cs typeface="Arial" pitchFamily="34" charset="0"/>
              </a:rPr>
              <a:t>U1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839416" y="4797152"/>
            <a:ext cx="6121400" cy="1631950"/>
          </a:xfrm>
          <a:prstGeom prst="rect">
            <a:avLst/>
          </a:prstGeom>
          <a:solidFill>
            <a:schemeClr val="bg1"/>
          </a:solidFill>
          <a:ln w="50800">
            <a:noFill/>
            <a:miter lim="800000"/>
            <a:headEnd/>
            <a:tailEnd/>
          </a:ln>
          <a:effectLst/>
        </p:spPr>
        <p:txBody>
          <a:bodyPr>
            <a:spAutoFit/>
          </a:bodyPr>
          <a:lstStyle/>
          <a:p>
            <a:pPr eaLnBrk="1" hangingPunct="1">
              <a:defRPr/>
            </a:pPr>
            <a:r>
              <a:rPr lang="it-IT" sz="2000" b="1" dirty="0">
                <a:latin typeface="+mn-lt"/>
              </a:rPr>
              <a:t>FASI DELLA MATURAZIONE</a:t>
            </a:r>
          </a:p>
          <a:p>
            <a:pPr eaLnBrk="1" hangingPunct="1">
              <a:defRPr/>
            </a:pPr>
            <a:r>
              <a:rPr lang="it-IT" sz="2000" dirty="0">
                <a:latin typeface="+mn-lt"/>
              </a:rPr>
              <a:t>1</a:t>
            </a:r>
            <a:r>
              <a:rPr lang="it-IT" sz="2000" dirty="0">
                <a:solidFill>
                  <a:schemeClr val="accent3">
                    <a:lumMod val="50000"/>
                  </a:schemeClr>
                </a:solidFill>
                <a:latin typeface="+mn-lt"/>
              </a:rPr>
              <a:t>) periodo erbaceo (fioritura e </a:t>
            </a:r>
            <a:r>
              <a:rPr lang="it-IT" sz="2000" dirty="0" err="1">
                <a:solidFill>
                  <a:schemeClr val="accent3">
                    <a:lumMod val="50000"/>
                  </a:schemeClr>
                </a:solidFill>
                <a:latin typeface="+mn-lt"/>
              </a:rPr>
              <a:t>allegagione</a:t>
            </a:r>
            <a:r>
              <a:rPr lang="it-IT" sz="2000" dirty="0">
                <a:solidFill>
                  <a:schemeClr val="accent3">
                    <a:lumMod val="50000"/>
                  </a:schemeClr>
                </a:solidFill>
                <a:latin typeface="+mn-lt"/>
              </a:rPr>
              <a:t>)</a:t>
            </a:r>
          </a:p>
          <a:p>
            <a:pPr eaLnBrk="1" hangingPunct="1">
              <a:defRPr/>
            </a:pPr>
            <a:r>
              <a:rPr lang="it-IT" sz="2000" dirty="0">
                <a:latin typeface="+mn-lt"/>
              </a:rPr>
              <a:t>2) </a:t>
            </a:r>
            <a:r>
              <a:rPr lang="it-IT" sz="2000" dirty="0" err="1">
                <a:solidFill>
                  <a:schemeClr val="hlink"/>
                </a:solidFill>
                <a:latin typeface="+mn-lt"/>
              </a:rPr>
              <a:t>invaiatura</a:t>
            </a:r>
            <a:r>
              <a:rPr lang="it-IT" sz="2000" dirty="0">
                <a:solidFill>
                  <a:schemeClr val="hlink"/>
                </a:solidFill>
                <a:latin typeface="+mn-lt"/>
              </a:rPr>
              <a:t> </a:t>
            </a:r>
            <a:r>
              <a:rPr lang="it-IT" sz="2000" dirty="0">
                <a:latin typeface="+mn-lt"/>
              </a:rPr>
              <a:t>(circa 15 </a:t>
            </a:r>
            <a:r>
              <a:rPr lang="it-IT" sz="2000" dirty="0" err="1">
                <a:latin typeface="+mn-lt"/>
              </a:rPr>
              <a:t>gg</a:t>
            </a:r>
            <a:r>
              <a:rPr lang="it-IT" sz="2000" dirty="0">
                <a:latin typeface="+mn-lt"/>
              </a:rPr>
              <a:t>)</a:t>
            </a:r>
          </a:p>
          <a:p>
            <a:pPr eaLnBrk="1" hangingPunct="1">
              <a:defRPr/>
            </a:pPr>
            <a:r>
              <a:rPr lang="it-IT" sz="2000" dirty="0">
                <a:latin typeface="+mn-lt"/>
              </a:rPr>
              <a:t>3) </a:t>
            </a:r>
            <a:r>
              <a:rPr lang="it-IT" sz="2000" dirty="0">
                <a:solidFill>
                  <a:schemeClr val="accent2"/>
                </a:solidFill>
                <a:latin typeface="+mn-lt"/>
              </a:rPr>
              <a:t>maturazione </a:t>
            </a:r>
            <a:r>
              <a:rPr lang="it-IT" sz="2000" dirty="0">
                <a:latin typeface="+mn-lt"/>
              </a:rPr>
              <a:t>(40-50 </a:t>
            </a:r>
            <a:r>
              <a:rPr lang="it-IT" sz="2000" dirty="0" err="1">
                <a:latin typeface="+mn-lt"/>
              </a:rPr>
              <a:t>gg</a:t>
            </a:r>
            <a:r>
              <a:rPr lang="it-IT" sz="2000" dirty="0">
                <a:latin typeface="+mn-lt"/>
              </a:rPr>
              <a:t>)</a:t>
            </a:r>
          </a:p>
          <a:p>
            <a:pPr eaLnBrk="1" hangingPunct="1">
              <a:defRPr/>
            </a:pPr>
            <a:r>
              <a:rPr lang="it-IT" sz="2000" dirty="0">
                <a:latin typeface="+mn-lt"/>
              </a:rPr>
              <a:t>4) </a:t>
            </a:r>
            <a:r>
              <a:rPr lang="it-IT" sz="2000" dirty="0" err="1">
                <a:latin typeface="+mn-lt"/>
              </a:rPr>
              <a:t>sovramaturazione</a:t>
            </a:r>
            <a:endParaRPr lang="it-IT" sz="2000" dirty="0">
              <a:latin typeface="+mn-lt"/>
            </a:endParaRPr>
          </a:p>
        </p:txBody>
      </p:sp>
      <p:grpSp>
        <p:nvGrpSpPr>
          <p:cNvPr id="16388" name="Group 9"/>
          <p:cNvGrpSpPr>
            <a:grpSpLocks/>
          </p:cNvGrpSpPr>
          <p:nvPr/>
        </p:nvGrpSpPr>
        <p:grpSpPr bwMode="auto">
          <a:xfrm>
            <a:off x="910854" y="623614"/>
            <a:ext cx="6769100" cy="4102100"/>
            <a:chOff x="158" y="120"/>
            <a:chExt cx="3333" cy="2176"/>
          </a:xfrm>
        </p:grpSpPr>
        <p:pic>
          <p:nvPicPr>
            <p:cNvPr id="16392" name="Picture 5"/>
            <p:cNvPicPr>
              <a:picLocks noChangeAspect="1" noChangeArrowheads="1"/>
            </p:cNvPicPr>
            <p:nvPr/>
          </p:nvPicPr>
          <p:blipFill>
            <a:blip r:embed="rId2">
              <a:lum contrast="12000"/>
              <a:extLst>
                <a:ext uri="{28A0092B-C50C-407E-A947-70E740481C1C}">
                  <a14:useLocalDpi xmlns:a14="http://schemas.microsoft.com/office/drawing/2010/main" val="0"/>
                </a:ext>
              </a:extLst>
            </a:blip>
            <a:srcRect l="27457" t="36514" r="29140" b="18140"/>
            <a:stretch>
              <a:fillRect/>
            </a:stretch>
          </p:blipFill>
          <p:spPr bwMode="auto">
            <a:xfrm>
              <a:off x="158" y="120"/>
              <a:ext cx="3333" cy="2176"/>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16393" name="Rectangle 6"/>
            <p:cNvSpPr>
              <a:spLocks noChangeArrowheads="1"/>
            </p:cNvSpPr>
            <p:nvPr/>
          </p:nvSpPr>
          <p:spPr bwMode="auto">
            <a:xfrm>
              <a:off x="476" y="164"/>
              <a:ext cx="862" cy="1679"/>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a:latin typeface="Arial" panose="020B0604020202020204" pitchFamily="34" charset="0"/>
              </a:endParaRPr>
            </a:p>
          </p:txBody>
        </p:sp>
        <p:sp>
          <p:nvSpPr>
            <p:cNvPr id="16394" name="Rectangle 7"/>
            <p:cNvSpPr>
              <a:spLocks noChangeArrowheads="1"/>
            </p:cNvSpPr>
            <p:nvPr/>
          </p:nvSpPr>
          <p:spPr bwMode="auto">
            <a:xfrm>
              <a:off x="1383" y="164"/>
              <a:ext cx="681" cy="1679"/>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a:latin typeface="Arial" panose="020B0604020202020204" pitchFamily="34" charset="0"/>
              </a:endParaRPr>
            </a:p>
          </p:txBody>
        </p:sp>
        <p:sp>
          <p:nvSpPr>
            <p:cNvPr id="16395" name="Rectangle 8"/>
            <p:cNvSpPr>
              <a:spLocks noChangeArrowheads="1"/>
            </p:cNvSpPr>
            <p:nvPr/>
          </p:nvSpPr>
          <p:spPr bwMode="auto">
            <a:xfrm>
              <a:off x="2108" y="163"/>
              <a:ext cx="681" cy="1679"/>
            </a:xfrm>
            <a:prstGeom prst="rect">
              <a:avLst/>
            </a:prstGeom>
            <a:noFill/>
            <a:ln w="38100">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a:latin typeface="Arial" panose="020B0604020202020204" pitchFamily="34" charset="0"/>
              </a:endParaRPr>
            </a:p>
          </p:txBody>
        </p:sp>
      </p:grpSp>
      <p:sp>
        <p:nvSpPr>
          <p:cNvPr id="17" name="Rettangolo 16"/>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a:cs typeface="Arial" pitchFamily="34" charset="0"/>
              </a:rPr>
              <a:t>U1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39416" y="980728"/>
            <a:ext cx="8208912" cy="5040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grpSp>
        <p:nvGrpSpPr>
          <p:cNvPr id="17411" name="Group 9"/>
          <p:cNvGrpSpPr>
            <a:grpSpLocks/>
          </p:cNvGrpSpPr>
          <p:nvPr/>
        </p:nvGrpSpPr>
        <p:grpSpPr bwMode="auto">
          <a:xfrm>
            <a:off x="1199456" y="1274673"/>
            <a:ext cx="7345362" cy="4445000"/>
            <a:chOff x="657" y="857"/>
            <a:chExt cx="4627" cy="2800"/>
          </a:xfrm>
        </p:grpSpPr>
        <p:grpSp>
          <p:nvGrpSpPr>
            <p:cNvPr id="17415" name="Group 10"/>
            <p:cNvGrpSpPr>
              <a:grpSpLocks/>
            </p:cNvGrpSpPr>
            <p:nvPr/>
          </p:nvGrpSpPr>
          <p:grpSpPr bwMode="auto">
            <a:xfrm>
              <a:off x="657" y="1207"/>
              <a:ext cx="4627" cy="2450"/>
              <a:chOff x="657" y="1207"/>
              <a:chExt cx="4627" cy="2450"/>
            </a:xfrm>
          </p:grpSpPr>
          <p:sp>
            <p:nvSpPr>
              <p:cNvPr id="17418" name="Line 11"/>
              <p:cNvSpPr>
                <a:spLocks noChangeShapeType="1"/>
              </p:cNvSpPr>
              <p:nvPr/>
            </p:nvSpPr>
            <p:spPr bwMode="auto">
              <a:xfrm>
                <a:off x="657" y="3385"/>
                <a:ext cx="4264"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9" name="Text Box 12"/>
              <p:cNvSpPr txBox="1">
                <a:spLocks noChangeArrowheads="1"/>
              </p:cNvSpPr>
              <p:nvPr/>
            </p:nvSpPr>
            <p:spPr bwMode="auto">
              <a:xfrm>
                <a:off x="748" y="3426"/>
                <a:ext cx="40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800">
                    <a:latin typeface="Arial" panose="020B0604020202020204" pitchFamily="34" charset="0"/>
                  </a:rPr>
                  <a:t>Agosto			Settembre		Ottobre</a:t>
                </a:r>
              </a:p>
            </p:txBody>
          </p:sp>
          <p:sp>
            <p:nvSpPr>
              <p:cNvPr id="17420" name="Line 13"/>
              <p:cNvSpPr>
                <a:spLocks noChangeShapeType="1"/>
              </p:cNvSpPr>
              <p:nvPr/>
            </p:nvSpPr>
            <p:spPr bwMode="auto">
              <a:xfrm>
                <a:off x="1837" y="3339"/>
                <a:ext cx="0" cy="136"/>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1" name="Line 14"/>
              <p:cNvSpPr>
                <a:spLocks noChangeShapeType="1"/>
              </p:cNvSpPr>
              <p:nvPr/>
            </p:nvSpPr>
            <p:spPr bwMode="auto">
              <a:xfrm>
                <a:off x="3833" y="3339"/>
                <a:ext cx="0" cy="136"/>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2" name="AutoShape 15"/>
              <p:cNvSpPr>
                <a:spLocks noChangeArrowheads="1"/>
              </p:cNvSpPr>
              <p:nvPr/>
            </p:nvSpPr>
            <p:spPr bwMode="auto">
              <a:xfrm>
                <a:off x="1882" y="3067"/>
                <a:ext cx="182" cy="318"/>
              </a:xfrm>
              <a:prstGeom prst="upArrow">
                <a:avLst>
                  <a:gd name="adj1" fmla="val 50000"/>
                  <a:gd name="adj2" fmla="val 43681"/>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a:latin typeface="Arial" panose="020B0604020202020204" pitchFamily="34" charset="0"/>
                </a:endParaRPr>
              </a:p>
            </p:txBody>
          </p:sp>
          <p:sp>
            <p:nvSpPr>
              <p:cNvPr id="17423" name="AutoShape 16"/>
              <p:cNvSpPr>
                <a:spLocks noChangeArrowheads="1"/>
              </p:cNvSpPr>
              <p:nvPr/>
            </p:nvSpPr>
            <p:spPr bwMode="auto">
              <a:xfrm>
                <a:off x="2335" y="3067"/>
                <a:ext cx="182" cy="318"/>
              </a:xfrm>
              <a:prstGeom prst="upArrow">
                <a:avLst>
                  <a:gd name="adj1" fmla="val 50000"/>
                  <a:gd name="adj2" fmla="val 43681"/>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a:latin typeface="Arial" panose="020B0604020202020204" pitchFamily="34" charset="0"/>
                </a:endParaRPr>
              </a:p>
            </p:txBody>
          </p:sp>
          <p:sp>
            <p:nvSpPr>
              <p:cNvPr id="17424" name="AutoShape 17"/>
              <p:cNvSpPr>
                <a:spLocks noChangeArrowheads="1"/>
              </p:cNvSpPr>
              <p:nvPr/>
            </p:nvSpPr>
            <p:spPr bwMode="auto">
              <a:xfrm>
                <a:off x="3242" y="3067"/>
                <a:ext cx="182" cy="318"/>
              </a:xfrm>
              <a:prstGeom prst="upArrow">
                <a:avLst>
                  <a:gd name="adj1" fmla="val 50000"/>
                  <a:gd name="adj2" fmla="val 43681"/>
                </a:avLst>
              </a:prstGeom>
              <a:solidFill>
                <a:srgbClr val="8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17425" name="AutoShape 18"/>
              <p:cNvSpPr>
                <a:spLocks noChangeArrowheads="1"/>
              </p:cNvSpPr>
              <p:nvPr/>
            </p:nvSpPr>
            <p:spPr bwMode="auto">
              <a:xfrm>
                <a:off x="4013" y="3067"/>
                <a:ext cx="182" cy="318"/>
              </a:xfrm>
              <a:prstGeom prst="upArrow">
                <a:avLst>
                  <a:gd name="adj1" fmla="val 50000"/>
                  <a:gd name="adj2" fmla="val 43681"/>
                </a:avLst>
              </a:prstGeom>
              <a:solidFill>
                <a:srgbClr val="4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17426" name="AutoShape 19"/>
              <p:cNvSpPr>
                <a:spLocks noChangeArrowheads="1"/>
              </p:cNvSpPr>
              <p:nvPr/>
            </p:nvSpPr>
            <p:spPr bwMode="auto">
              <a:xfrm>
                <a:off x="4694" y="3067"/>
                <a:ext cx="182" cy="318"/>
              </a:xfrm>
              <a:prstGeom prst="upArrow">
                <a:avLst>
                  <a:gd name="adj1" fmla="val 50000"/>
                  <a:gd name="adj2" fmla="val 43681"/>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17427" name="Freeform 20"/>
              <p:cNvSpPr>
                <a:spLocks/>
              </p:cNvSpPr>
              <p:nvPr/>
            </p:nvSpPr>
            <p:spPr bwMode="auto">
              <a:xfrm>
                <a:off x="793" y="1298"/>
                <a:ext cx="4219" cy="1678"/>
              </a:xfrm>
              <a:custGeom>
                <a:avLst/>
                <a:gdLst>
                  <a:gd name="T0" fmla="*/ 0 w 4219"/>
                  <a:gd name="T1" fmla="*/ 0 h 1678"/>
                  <a:gd name="T2" fmla="*/ 636 w 4219"/>
                  <a:gd name="T3" fmla="*/ 408 h 1678"/>
                  <a:gd name="T4" fmla="*/ 1089 w 4219"/>
                  <a:gd name="T5" fmla="*/ 726 h 1678"/>
                  <a:gd name="T6" fmla="*/ 2087 w 4219"/>
                  <a:gd name="T7" fmla="*/ 1361 h 1678"/>
                  <a:gd name="T8" fmla="*/ 2677 w 4219"/>
                  <a:gd name="T9" fmla="*/ 1452 h 1678"/>
                  <a:gd name="T10" fmla="*/ 3584 w 4219"/>
                  <a:gd name="T11" fmla="*/ 1588 h 1678"/>
                  <a:gd name="T12" fmla="*/ 4219 w 4219"/>
                  <a:gd name="T13" fmla="*/ 1678 h 1678"/>
                  <a:gd name="T14" fmla="*/ 0 60000 65536"/>
                  <a:gd name="T15" fmla="*/ 0 60000 65536"/>
                  <a:gd name="T16" fmla="*/ 0 60000 65536"/>
                  <a:gd name="T17" fmla="*/ 0 60000 65536"/>
                  <a:gd name="T18" fmla="*/ 0 60000 65536"/>
                  <a:gd name="T19" fmla="*/ 0 60000 65536"/>
                  <a:gd name="T20" fmla="*/ 0 60000 65536"/>
                  <a:gd name="T21" fmla="*/ 0 w 4219"/>
                  <a:gd name="T22" fmla="*/ 0 h 1678"/>
                  <a:gd name="T23" fmla="*/ 4219 w 4219"/>
                  <a:gd name="T24" fmla="*/ 1678 h 16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19" h="1678">
                    <a:moveTo>
                      <a:pt x="0" y="0"/>
                    </a:moveTo>
                    <a:cubicBezTo>
                      <a:pt x="227" y="143"/>
                      <a:pt x="455" y="287"/>
                      <a:pt x="636" y="408"/>
                    </a:cubicBezTo>
                    <a:cubicBezTo>
                      <a:pt x="817" y="529"/>
                      <a:pt x="847" y="567"/>
                      <a:pt x="1089" y="726"/>
                    </a:cubicBezTo>
                    <a:cubicBezTo>
                      <a:pt x="1331" y="885"/>
                      <a:pt x="1822" y="1240"/>
                      <a:pt x="2087" y="1361"/>
                    </a:cubicBezTo>
                    <a:cubicBezTo>
                      <a:pt x="2352" y="1482"/>
                      <a:pt x="2428" y="1414"/>
                      <a:pt x="2677" y="1452"/>
                    </a:cubicBezTo>
                    <a:cubicBezTo>
                      <a:pt x="2926" y="1490"/>
                      <a:pt x="3327" y="1550"/>
                      <a:pt x="3584" y="1588"/>
                    </a:cubicBezTo>
                    <a:cubicBezTo>
                      <a:pt x="3841" y="1626"/>
                      <a:pt x="4113" y="1663"/>
                      <a:pt x="4219" y="1678"/>
                    </a:cubicBezTo>
                  </a:path>
                </a:pathLst>
              </a:custGeom>
              <a:noFill/>
              <a:ln w="25400" cap="flat">
                <a:solidFill>
                  <a:srgbClr val="00F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8" name="Freeform 21"/>
              <p:cNvSpPr>
                <a:spLocks/>
              </p:cNvSpPr>
              <p:nvPr/>
            </p:nvSpPr>
            <p:spPr bwMode="auto">
              <a:xfrm>
                <a:off x="1202" y="1207"/>
                <a:ext cx="3901" cy="1769"/>
              </a:xfrm>
              <a:custGeom>
                <a:avLst/>
                <a:gdLst>
                  <a:gd name="T0" fmla="*/ 0 w 3901"/>
                  <a:gd name="T1" fmla="*/ 1769 h 1769"/>
                  <a:gd name="T2" fmla="*/ 363 w 3901"/>
                  <a:gd name="T3" fmla="*/ 1225 h 1769"/>
                  <a:gd name="T4" fmla="*/ 1360 w 3901"/>
                  <a:gd name="T5" fmla="*/ 953 h 1769"/>
                  <a:gd name="T6" fmla="*/ 2177 w 3901"/>
                  <a:gd name="T7" fmla="*/ 454 h 1769"/>
                  <a:gd name="T8" fmla="*/ 2812 w 3901"/>
                  <a:gd name="T9" fmla="*/ 182 h 1769"/>
                  <a:gd name="T10" fmla="*/ 3901 w 3901"/>
                  <a:gd name="T11" fmla="*/ 0 h 1769"/>
                  <a:gd name="T12" fmla="*/ 0 60000 65536"/>
                  <a:gd name="T13" fmla="*/ 0 60000 65536"/>
                  <a:gd name="T14" fmla="*/ 0 60000 65536"/>
                  <a:gd name="T15" fmla="*/ 0 60000 65536"/>
                  <a:gd name="T16" fmla="*/ 0 60000 65536"/>
                  <a:gd name="T17" fmla="*/ 0 60000 65536"/>
                  <a:gd name="T18" fmla="*/ 0 w 3901"/>
                  <a:gd name="T19" fmla="*/ 0 h 1769"/>
                  <a:gd name="T20" fmla="*/ 3901 w 3901"/>
                  <a:gd name="T21" fmla="*/ 1769 h 1769"/>
                </a:gdLst>
                <a:ahLst/>
                <a:cxnLst>
                  <a:cxn ang="T12">
                    <a:pos x="T0" y="T1"/>
                  </a:cxn>
                  <a:cxn ang="T13">
                    <a:pos x="T2" y="T3"/>
                  </a:cxn>
                  <a:cxn ang="T14">
                    <a:pos x="T4" y="T5"/>
                  </a:cxn>
                  <a:cxn ang="T15">
                    <a:pos x="T6" y="T7"/>
                  </a:cxn>
                  <a:cxn ang="T16">
                    <a:pos x="T8" y="T9"/>
                  </a:cxn>
                  <a:cxn ang="T17">
                    <a:pos x="T10" y="T11"/>
                  </a:cxn>
                </a:cxnLst>
                <a:rect l="T18" t="T19" r="T20" b="T21"/>
                <a:pathLst>
                  <a:path w="3901" h="1769">
                    <a:moveTo>
                      <a:pt x="0" y="1769"/>
                    </a:moveTo>
                    <a:cubicBezTo>
                      <a:pt x="68" y="1565"/>
                      <a:pt x="136" y="1361"/>
                      <a:pt x="363" y="1225"/>
                    </a:cubicBezTo>
                    <a:cubicBezTo>
                      <a:pt x="590" y="1089"/>
                      <a:pt x="1058" y="1082"/>
                      <a:pt x="1360" y="953"/>
                    </a:cubicBezTo>
                    <a:cubicBezTo>
                      <a:pt x="1662" y="824"/>
                      <a:pt x="1935" y="582"/>
                      <a:pt x="2177" y="454"/>
                    </a:cubicBezTo>
                    <a:cubicBezTo>
                      <a:pt x="2419" y="326"/>
                      <a:pt x="2525" y="258"/>
                      <a:pt x="2812" y="182"/>
                    </a:cubicBezTo>
                    <a:cubicBezTo>
                      <a:pt x="3099" y="106"/>
                      <a:pt x="3720" y="30"/>
                      <a:pt x="3901" y="0"/>
                    </a:cubicBezTo>
                  </a:path>
                </a:pathLst>
              </a:custGeom>
              <a:noFill/>
              <a:ln w="38100" cap="flat">
                <a:solidFill>
                  <a:srgbClr val="00FF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9" name="Text Box 22"/>
              <p:cNvSpPr txBox="1">
                <a:spLocks noChangeArrowheads="1"/>
              </p:cNvSpPr>
              <p:nvPr/>
            </p:nvSpPr>
            <p:spPr bwMode="auto">
              <a:xfrm rot="-2845757">
                <a:off x="1836" y="2703"/>
                <a:ext cx="5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800">
                    <a:latin typeface="Arial" panose="020B0604020202020204" pitchFamily="34" charset="0"/>
                  </a:rPr>
                  <a:t>Bianchi</a:t>
                </a:r>
              </a:p>
            </p:txBody>
          </p:sp>
          <p:sp>
            <p:nvSpPr>
              <p:cNvPr id="17430" name="Text Box 23"/>
              <p:cNvSpPr txBox="1">
                <a:spLocks noChangeArrowheads="1"/>
              </p:cNvSpPr>
              <p:nvPr/>
            </p:nvSpPr>
            <p:spPr bwMode="auto">
              <a:xfrm rot="-2845757">
                <a:off x="2267" y="2769"/>
                <a:ext cx="4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800">
                    <a:latin typeface="Arial" panose="020B0604020202020204" pitchFamily="34" charset="0"/>
                  </a:rPr>
                  <a:t>Rosè</a:t>
                </a:r>
              </a:p>
            </p:txBody>
          </p:sp>
          <p:sp>
            <p:nvSpPr>
              <p:cNvPr id="17431" name="Text Box 24"/>
              <p:cNvSpPr txBox="1">
                <a:spLocks noChangeArrowheads="1"/>
              </p:cNvSpPr>
              <p:nvPr/>
            </p:nvSpPr>
            <p:spPr bwMode="auto">
              <a:xfrm rot="-2845757">
                <a:off x="3222" y="2715"/>
                <a:ext cx="4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800">
                    <a:latin typeface="Arial" panose="020B0604020202020204" pitchFamily="34" charset="0"/>
                  </a:rPr>
                  <a:t>Rossi</a:t>
                </a:r>
              </a:p>
            </p:txBody>
          </p:sp>
          <p:sp>
            <p:nvSpPr>
              <p:cNvPr id="17432" name="Text Box 25"/>
              <p:cNvSpPr txBox="1">
                <a:spLocks noChangeArrowheads="1"/>
              </p:cNvSpPr>
              <p:nvPr/>
            </p:nvSpPr>
            <p:spPr bwMode="auto">
              <a:xfrm rot="-2845757">
                <a:off x="3848" y="2428"/>
                <a:ext cx="12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800">
                    <a:latin typeface="Arial" panose="020B0604020202020204" pitchFamily="34" charset="0"/>
                  </a:rPr>
                  <a:t>Rossi Invecchiati</a:t>
                </a:r>
              </a:p>
            </p:txBody>
          </p:sp>
          <p:sp>
            <p:nvSpPr>
              <p:cNvPr id="17433" name="Text Box 26"/>
              <p:cNvSpPr txBox="1">
                <a:spLocks noChangeArrowheads="1"/>
              </p:cNvSpPr>
              <p:nvPr/>
            </p:nvSpPr>
            <p:spPr bwMode="auto">
              <a:xfrm rot="-2845757">
                <a:off x="4543" y="2489"/>
                <a:ext cx="12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800">
                    <a:latin typeface="Arial" panose="020B0604020202020204" pitchFamily="34" charset="0"/>
                  </a:rPr>
                  <a:t>Passiti</a:t>
                </a:r>
              </a:p>
            </p:txBody>
          </p:sp>
        </p:grpSp>
        <p:sp>
          <p:nvSpPr>
            <p:cNvPr id="17416" name="Text Box 27"/>
            <p:cNvSpPr txBox="1">
              <a:spLocks noChangeArrowheads="1"/>
            </p:cNvSpPr>
            <p:nvPr/>
          </p:nvSpPr>
          <p:spPr bwMode="auto">
            <a:xfrm>
              <a:off x="4546" y="857"/>
              <a:ext cx="6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800">
                  <a:latin typeface="Arial" panose="020B0604020202020204" pitchFamily="34" charset="0"/>
                </a:rPr>
                <a:t>Zuccheri</a:t>
              </a:r>
            </a:p>
          </p:txBody>
        </p:sp>
        <p:sp>
          <p:nvSpPr>
            <p:cNvPr id="17417" name="Text Box 28"/>
            <p:cNvSpPr txBox="1">
              <a:spLocks noChangeArrowheads="1"/>
            </p:cNvSpPr>
            <p:nvPr/>
          </p:nvSpPr>
          <p:spPr bwMode="auto">
            <a:xfrm>
              <a:off x="748" y="1071"/>
              <a:ext cx="5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800">
                  <a:latin typeface="Arial" panose="020B0604020202020204" pitchFamily="34" charset="0"/>
                </a:rPr>
                <a:t>Acidità</a:t>
              </a:r>
            </a:p>
          </p:txBody>
        </p:sp>
      </p:grpSp>
      <p:sp>
        <p:nvSpPr>
          <p:cNvPr id="31" name="Rettangolo 30"/>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a:cs typeface="Arial" pitchFamily="34" charset="0"/>
              </a:rPr>
              <a:t>U1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50" name="Text Box 22"/>
          <p:cNvSpPr txBox="1">
            <a:spLocks noChangeArrowheads="1"/>
          </p:cNvSpPr>
          <p:nvPr/>
        </p:nvSpPr>
        <p:spPr bwMode="auto">
          <a:xfrm>
            <a:off x="431617" y="842228"/>
            <a:ext cx="8372475" cy="5755422"/>
          </a:xfrm>
          <a:prstGeom prst="rect">
            <a:avLst/>
          </a:prstGeom>
          <a:solidFill>
            <a:schemeClr val="bg1"/>
          </a:solidFill>
          <a:ln w="9525">
            <a:noFill/>
            <a:miter lim="800000"/>
            <a:headEnd/>
            <a:tailEnd/>
          </a:ln>
          <a:effectLst/>
        </p:spPr>
        <p:txBody>
          <a:bodyPr>
            <a:spAutoFit/>
          </a:bodyPr>
          <a:lstStyle/>
          <a:p>
            <a:pPr eaLnBrk="1" hangingPunct="1">
              <a:defRPr/>
            </a:pPr>
            <a:endParaRPr lang="it-IT" sz="2000" i="1" dirty="0">
              <a:latin typeface="+mj-lt"/>
            </a:endParaRPr>
          </a:p>
          <a:p>
            <a:pPr eaLnBrk="1" hangingPunct="1">
              <a:defRPr/>
            </a:pPr>
            <a:endParaRPr lang="it-IT" sz="2000" i="1" dirty="0">
              <a:latin typeface="+mj-lt"/>
            </a:endParaRPr>
          </a:p>
          <a:p>
            <a:pPr eaLnBrk="1" hangingPunct="1">
              <a:defRPr/>
            </a:pPr>
            <a:r>
              <a:rPr lang="it-IT" sz="2000" i="1" dirty="0" err="1">
                <a:latin typeface="+mj-lt"/>
              </a:rPr>
              <a:t>…Il</a:t>
            </a:r>
            <a:r>
              <a:rPr lang="it-IT" sz="2000" i="1" dirty="0">
                <a:latin typeface="+mj-lt"/>
              </a:rPr>
              <a:t> mosto è il liquido derivato dalla pigiatura, sgrondatura o torchiatura di uve </a:t>
            </a:r>
            <a:r>
              <a:rPr lang="it-IT" sz="2000" i="1" dirty="0" err="1">
                <a:latin typeface="+mj-lt"/>
              </a:rPr>
              <a:t>fresche…</a:t>
            </a:r>
            <a:endParaRPr lang="it-IT" sz="2000" i="1" dirty="0">
              <a:latin typeface="+mj-lt"/>
            </a:endParaRPr>
          </a:p>
          <a:p>
            <a:pPr eaLnBrk="1" hangingPunct="1">
              <a:defRPr/>
            </a:pPr>
            <a:endParaRPr lang="it-IT" sz="2400" i="1" dirty="0">
              <a:latin typeface="+mj-lt"/>
            </a:endParaRPr>
          </a:p>
          <a:p>
            <a:pPr eaLnBrk="1" hangingPunct="1">
              <a:defRPr/>
            </a:pPr>
            <a:r>
              <a:rPr lang="it-IT" sz="2400" dirty="0">
                <a:latin typeface="+mj-lt"/>
              </a:rPr>
              <a:t>acqua 65 - 85 %</a:t>
            </a:r>
          </a:p>
          <a:p>
            <a:pPr eaLnBrk="1" hangingPunct="1">
              <a:defRPr/>
            </a:pPr>
            <a:endParaRPr lang="it-IT" sz="2400" dirty="0">
              <a:latin typeface="+mj-lt"/>
            </a:endParaRPr>
          </a:p>
          <a:p>
            <a:pPr eaLnBrk="1" hangingPunct="1">
              <a:defRPr/>
            </a:pPr>
            <a:r>
              <a:rPr lang="it-IT" sz="2400" dirty="0">
                <a:latin typeface="+mj-lt"/>
              </a:rPr>
              <a:t>	</a:t>
            </a:r>
            <a:r>
              <a:rPr lang="it-IT" sz="2400" b="1" dirty="0">
                <a:latin typeface="+mj-lt"/>
              </a:rPr>
              <a:t>sostanze in sospensione</a:t>
            </a:r>
          </a:p>
          <a:p>
            <a:pPr eaLnBrk="1" hangingPunct="1">
              <a:defRPr/>
            </a:pPr>
            <a:r>
              <a:rPr lang="it-IT" sz="2400" dirty="0">
                <a:latin typeface="+mj-lt"/>
              </a:rPr>
              <a:t>	frammenti vegetali, microrganismi</a:t>
            </a:r>
          </a:p>
          <a:p>
            <a:pPr eaLnBrk="1" hangingPunct="1">
              <a:defRPr/>
            </a:pPr>
            <a:r>
              <a:rPr lang="it-IT" sz="2400" dirty="0">
                <a:latin typeface="+mj-lt"/>
              </a:rPr>
              <a:t>	</a:t>
            </a:r>
          </a:p>
          <a:p>
            <a:pPr eaLnBrk="1" hangingPunct="1">
              <a:defRPr/>
            </a:pPr>
            <a:r>
              <a:rPr lang="it-IT" sz="2400" dirty="0">
                <a:latin typeface="+mj-lt"/>
              </a:rPr>
              <a:t>	</a:t>
            </a:r>
            <a:r>
              <a:rPr lang="it-IT" sz="2400" b="1" dirty="0">
                <a:latin typeface="+mj-lt"/>
              </a:rPr>
              <a:t>sostanze in dispersione </a:t>
            </a:r>
            <a:r>
              <a:rPr lang="it-IT" sz="2400" dirty="0">
                <a:latin typeface="+mj-lt"/>
              </a:rPr>
              <a:t>(0,1 ÷ 0,0001 μm)</a:t>
            </a:r>
          </a:p>
          <a:p>
            <a:pPr eaLnBrk="1" hangingPunct="1">
              <a:defRPr/>
            </a:pPr>
            <a:r>
              <a:rPr lang="it-IT" sz="2400" dirty="0">
                <a:latin typeface="+mj-lt"/>
              </a:rPr>
              <a:t>	proteine, polifenoli, gomme, enzimi, fosfati di Fe e Al</a:t>
            </a:r>
          </a:p>
          <a:p>
            <a:pPr eaLnBrk="1" hangingPunct="1">
              <a:defRPr/>
            </a:pPr>
            <a:r>
              <a:rPr lang="it-IT" sz="2400" dirty="0">
                <a:latin typeface="+mj-lt"/>
              </a:rPr>
              <a:t>	</a:t>
            </a:r>
          </a:p>
          <a:p>
            <a:pPr eaLnBrk="1" hangingPunct="1">
              <a:defRPr/>
            </a:pPr>
            <a:r>
              <a:rPr lang="it-IT" sz="2400" dirty="0">
                <a:latin typeface="+mj-lt"/>
              </a:rPr>
              <a:t>	</a:t>
            </a:r>
            <a:r>
              <a:rPr lang="it-IT" sz="2400" b="1" dirty="0">
                <a:latin typeface="+mj-lt"/>
              </a:rPr>
              <a:t>sostanze in soluzione</a:t>
            </a:r>
          </a:p>
          <a:p>
            <a:pPr eaLnBrk="1" hangingPunct="1">
              <a:defRPr/>
            </a:pPr>
            <a:r>
              <a:rPr lang="it-IT" sz="2400" dirty="0">
                <a:latin typeface="+mj-lt"/>
              </a:rPr>
              <a:t>	elettroliti (acidi organici e loro sali, </a:t>
            </a:r>
            <a:r>
              <a:rPr lang="it-IT" sz="2400" dirty="0" err="1">
                <a:latin typeface="+mj-lt"/>
              </a:rPr>
              <a:t>sali</a:t>
            </a:r>
            <a:r>
              <a:rPr lang="it-IT" sz="2400" dirty="0">
                <a:latin typeface="+mj-lt"/>
              </a:rPr>
              <a:t> inorganici)</a:t>
            </a:r>
          </a:p>
          <a:p>
            <a:pPr lvl="2" eaLnBrk="1" hangingPunct="1">
              <a:defRPr/>
            </a:pPr>
            <a:r>
              <a:rPr lang="it-IT" sz="2400" dirty="0">
                <a:latin typeface="+mj-lt"/>
              </a:rPr>
              <a:t>non elettroliti (zuccheri, </a:t>
            </a:r>
            <a:r>
              <a:rPr lang="it-IT" sz="2400" dirty="0" err="1">
                <a:latin typeface="+mj-lt"/>
              </a:rPr>
              <a:t>polialcoli</a:t>
            </a:r>
            <a:r>
              <a:rPr lang="it-IT" sz="2400" dirty="0" smtClean="0">
                <a:latin typeface="+mj-lt"/>
              </a:rPr>
              <a:t>)</a:t>
            </a:r>
            <a:endParaRPr lang="it-IT" sz="2400" dirty="0">
              <a:latin typeface="+mj-lt"/>
            </a:endParaRPr>
          </a:p>
        </p:txBody>
      </p:sp>
      <p:sp>
        <p:nvSpPr>
          <p:cNvPr id="22551" name="Rectangle 23"/>
          <p:cNvSpPr>
            <a:spLocks noChangeArrowheads="1"/>
          </p:cNvSpPr>
          <p:nvPr/>
        </p:nvSpPr>
        <p:spPr bwMode="auto">
          <a:xfrm>
            <a:off x="1774825" y="1989138"/>
            <a:ext cx="8281988" cy="4608512"/>
          </a:xfrm>
          <a:prstGeom prst="rect">
            <a:avLst/>
          </a:prstGeom>
          <a:noFill/>
          <a:ln w="50800">
            <a:noFill/>
            <a:miter lim="800000"/>
            <a:headEnd/>
            <a:tailEnd/>
          </a:ln>
        </p:spPr>
        <p:txBody>
          <a:bodyPr wrap="none" anchor="ctr"/>
          <a:lstStyle/>
          <a:p>
            <a:pPr eaLnBrk="1" hangingPunct="1">
              <a:defRPr/>
            </a:pPr>
            <a:endParaRPr lang="en-US">
              <a:latin typeface="+mj-lt"/>
            </a:endParaRPr>
          </a:p>
        </p:txBody>
      </p:sp>
      <p:sp>
        <p:nvSpPr>
          <p:cNvPr id="22552" name="Text Box 24"/>
          <p:cNvSpPr txBox="1">
            <a:spLocks noChangeArrowheads="1"/>
          </p:cNvSpPr>
          <p:nvPr/>
        </p:nvSpPr>
        <p:spPr bwMode="auto">
          <a:xfrm>
            <a:off x="475432" y="441325"/>
            <a:ext cx="6323013" cy="584200"/>
          </a:xfrm>
          <a:prstGeom prst="rect">
            <a:avLst/>
          </a:prstGeom>
          <a:noFill/>
          <a:ln w="9525">
            <a:noFill/>
            <a:miter lim="800000"/>
            <a:headEnd/>
            <a:tailEnd/>
          </a:ln>
          <a:effectLst/>
        </p:spPr>
        <p:txBody>
          <a:bodyPr>
            <a:spAutoFit/>
          </a:bodyPr>
          <a:lstStyle/>
          <a:p>
            <a:pPr eaLnBrk="1" hangingPunct="1">
              <a:defRPr/>
            </a:pPr>
            <a:r>
              <a:rPr lang="it-IT" b="1" dirty="0">
                <a:solidFill>
                  <a:srgbClr val="7030A0"/>
                </a:solidFill>
                <a:latin typeface="+mj-lt"/>
              </a:rPr>
              <a:t>Composizione chimica del mosto</a:t>
            </a:r>
            <a:endParaRPr lang="it-IT" dirty="0">
              <a:solidFill>
                <a:srgbClr val="7030A0"/>
              </a:solidFill>
              <a:latin typeface="+mj-lt"/>
            </a:endParaRPr>
          </a:p>
        </p:txBody>
      </p:sp>
      <p:sp>
        <p:nvSpPr>
          <p:cNvPr id="14" name="Rettangolo 13"/>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50">
                                            <p:txEl>
                                              <p:pRg st="4" end="4"/>
                                            </p:txEl>
                                          </p:spTgt>
                                        </p:tgtEl>
                                        <p:attrNameLst>
                                          <p:attrName>style.visibility</p:attrName>
                                        </p:attrNameLst>
                                      </p:cBhvr>
                                      <p:to>
                                        <p:strVal val="visible"/>
                                      </p:to>
                                    </p:set>
                                    <p:anim calcmode="lin" valueType="num">
                                      <p:cBhvr additive="base">
                                        <p:cTn id="7" dur="500" fill="hold"/>
                                        <p:tgtEl>
                                          <p:spTgt spid="22550">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50">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550">
                                            <p:txEl>
                                              <p:pRg st="6" end="6"/>
                                            </p:txEl>
                                          </p:spTgt>
                                        </p:tgtEl>
                                        <p:attrNameLst>
                                          <p:attrName>style.visibility</p:attrName>
                                        </p:attrNameLst>
                                      </p:cBhvr>
                                      <p:to>
                                        <p:strVal val="visible"/>
                                      </p:to>
                                    </p:set>
                                    <p:anim calcmode="lin" valueType="num">
                                      <p:cBhvr additive="base">
                                        <p:cTn id="11" dur="500" fill="hold"/>
                                        <p:tgtEl>
                                          <p:spTgt spid="22550">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50">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550">
                                            <p:txEl>
                                              <p:pRg st="7" end="7"/>
                                            </p:txEl>
                                          </p:spTgt>
                                        </p:tgtEl>
                                        <p:attrNameLst>
                                          <p:attrName>style.visibility</p:attrName>
                                        </p:attrNameLst>
                                      </p:cBhvr>
                                      <p:to>
                                        <p:strVal val="visible"/>
                                      </p:to>
                                    </p:set>
                                    <p:anim calcmode="lin" valueType="num">
                                      <p:cBhvr additive="base">
                                        <p:cTn id="15" dur="500" fill="hold"/>
                                        <p:tgtEl>
                                          <p:spTgt spid="22550">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550">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550">
                                            <p:txEl>
                                              <p:pRg st="8" end="8"/>
                                            </p:txEl>
                                          </p:spTgt>
                                        </p:tgtEl>
                                        <p:attrNameLst>
                                          <p:attrName>style.visibility</p:attrName>
                                        </p:attrNameLst>
                                      </p:cBhvr>
                                      <p:to>
                                        <p:strVal val="visible"/>
                                      </p:to>
                                    </p:set>
                                    <p:anim calcmode="lin" valueType="num">
                                      <p:cBhvr additive="base">
                                        <p:cTn id="19" dur="500" fill="hold"/>
                                        <p:tgtEl>
                                          <p:spTgt spid="22550">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50">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550">
                                            <p:txEl>
                                              <p:pRg st="9" end="9"/>
                                            </p:txEl>
                                          </p:spTgt>
                                        </p:tgtEl>
                                        <p:attrNameLst>
                                          <p:attrName>style.visibility</p:attrName>
                                        </p:attrNameLst>
                                      </p:cBhvr>
                                      <p:to>
                                        <p:strVal val="visible"/>
                                      </p:to>
                                    </p:set>
                                    <p:anim calcmode="lin" valueType="num">
                                      <p:cBhvr additive="base">
                                        <p:cTn id="23" dur="500" fill="hold"/>
                                        <p:tgtEl>
                                          <p:spTgt spid="22550">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550">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2550">
                                            <p:txEl>
                                              <p:pRg st="10" end="10"/>
                                            </p:txEl>
                                          </p:spTgt>
                                        </p:tgtEl>
                                        <p:attrNameLst>
                                          <p:attrName>style.visibility</p:attrName>
                                        </p:attrNameLst>
                                      </p:cBhvr>
                                      <p:to>
                                        <p:strVal val="visible"/>
                                      </p:to>
                                    </p:set>
                                    <p:anim calcmode="lin" valueType="num">
                                      <p:cBhvr additive="base">
                                        <p:cTn id="27" dur="500" fill="hold"/>
                                        <p:tgtEl>
                                          <p:spTgt spid="22550">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550">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550">
                                            <p:txEl>
                                              <p:pRg st="11" end="11"/>
                                            </p:txEl>
                                          </p:spTgt>
                                        </p:tgtEl>
                                        <p:attrNameLst>
                                          <p:attrName>style.visibility</p:attrName>
                                        </p:attrNameLst>
                                      </p:cBhvr>
                                      <p:to>
                                        <p:strVal val="visible"/>
                                      </p:to>
                                    </p:set>
                                    <p:anim calcmode="lin" valueType="num">
                                      <p:cBhvr additive="base">
                                        <p:cTn id="31" dur="500" fill="hold"/>
                                        <p:tgtEl>
                                          <p:spTgt spid="22550">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50">
                                            <p:txEl>
                                              <p:pRg st="11" end="1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2550">
                                            <p:txEl>
                                              <p:pRg st="12" end="12"/>
                                            </p:txEl>
                                          </p:spTgt>
                                        </p:tgtEl>
                                        <p:attrNameLst>
                                          <p:attrName>style.visibility</p:attrName>
                                        </p:attrNameLst>
                                      </p:cBhvr>
                                      <p:to>
                                        <p:strVal val="visible"/>
                                      </p:to>
                                    </p:set>
                                    <p:anim calcmode="lin" valueType="num">
                                      <p:cBhvr additive="base">
                                        <p:cTn id="35" dur="500" fill="hold"/>
                                        <p:tgtEl>
                                          <p:spTgt spid="22550">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550">
                                            <p:txEl>
                                              <p:pRg st="12" end="1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550">
                                            <p:txEl>
                                              <p:pRg st="13" end="13"/>
                                            </p:txEl>
                                          </p:spTgt>
                                        </p:tgtEl>
                                        <p:attrNameLst>
                                          <p:attrName>style.visibility</p:attrName>
                                        </p:attrNameLst>
                                      </p:cBhvr>
                                      <p:to>
                                        <p:strVal val="visible"/>
                                      </p:to>
                                    </p:set>
                                    <p:anim calcmode="lin" valueType="num">
                                      <p:cBhvr additive="base">
                                        <p:cTn id="39" dur="500" fill="hold"/>
                                        <p:tgtEl>
                                          <p:spTgt spid="22550">
                                            <p:txEl>
                                              <p:pRg st="13" end="1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2550">
                                            <p:txEl>
                                              <p:pRg st="13" end="1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2550">
                                            <p:txEl>
                                              <p:pRg st="14" end="14"/>
                                            </p:txEl>
                                          </p:spTgt>
                                        </p:tgtEl>
                                        <p:attrNameLst>
                                          <p:attrName>style.visibility</p:attrName>
                                        </p:attrNameLst>
                                      </p:cBhvr>
                                      <p:to>
                                        <p:strVal val="visible"/>
                                      </p:to>
                                    </p:set>
                                    <p:anim calcmode="lin" valueType="num">
                                      <p:cBhvr additive="base">
                                        <p:cTn id="43" dur="500" fill="hold"/>
                                        <p:tgtEl>
                                          <p:spTgt spid="22550">
                                            <p:txEl>
                                              <p:pRg st="14" end="1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50">
                                            <p:txEl>
                                              <p:pRg st="14" end="14"/>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nodePh="1">
                                  <p:stCondLst>
                                    <p:cond delay="0"/>
                                  </p:stCondLst>
                                  <p:endCondLst>
                                    <p:cond evt="begin" delay="0">
                                      <p:tn val="45"/>
                                    </p:cond>
                                  </p:endCondLst>
                                  <p:childTnLst>
                                    <p:set>
                                      <p:cBhvr>
                                        <p:cTn id="46" dur="1" fill="hold">
                                          <p:stCondLst>
                                            <p:cond delay="0"/>
                                          </p:stCondLst>
                                        </p:cTn>
                                        <p:tgtEl>
                                          <p:spTgt spid="22551"/>
                                        </p:tgtEl>
                                        <p:attrNameLst>
                                          <p:attrName>style.visibility</p:attrName>
                                        </p:attrNameLst>
                                      </p:cBhvr>
                                      <p:to>
                                        <p:strVal val="visible"/>
                                      </p:to>
                                    </p:set>
                                    <p:anim calcmode="lin" valueType="num">
                                      <p:cBhvr additive="base">
                                        <p:cTn id="47" dur="500" fill="hold"/>
                                        <p:tgtEl>
                                          <p:spTgt spid="22551"/>
                                        </p:tgtEl>
                                        <p:attrNameLst>
                                          <p:attrName>ppt_x</p:attrName>
                                        </p:attrNameLst>
                                      </p:cBhvr>
                                      <p:tavLst>
                                        <p:tav tm="0">
                                          <p:val>
                                            <p:strVal val="#ppt_x"/>
                                          </p:val>
                                        </p:tav>
                                        <p:tav tm="100000">
                                          <p:val>
                                            <p:strVal val="#ppt_x"/>
                                          </p:val>
                                        </p:tav>
                                      </p:tavLst>
                                    </p:anim>
                                    <p:anim calcmode="lin" valueType="num">
                                      <p:cBhvr additive="base">
                                        <p:cTn id="48" dur="500" fill="hold"/>
                                        <p:tgtEl>
                                          <p:spTgt spid="225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911424" y="548680"/>
            <a:ext cx="7704138" cy="5754687"/>
          </a:xfrm>
          <a:prstGeom prst="rect">
            <a:avLst/>
          </a:prstGeom>
          <a:solidFill>
            <a:schemeClr val="bg1"/>
          </a:solidFill>
          <a:ln w="9525">
            <a:noFill/>
            <a:miter lim="800000"/>
            <a:headEnd/>
            <a:tailEnd/>
          </a:ln>
          <a:effectLst/>
        </p:spPr>
        <p:txBody>
          <a:bodyPr>
            <a:spAutoFit/>
          </a:bodyPr>
          <a:lstStyle/>
          <a:p>
            <a:pPr eaLnBrk="1" hangingPunct="1">
              <a:defRPr/>
            </a:pPr>
            <a:endParaRPr lang="it-IT" b="1" dirty="0">
              <a:solidFill>
                <a:srgbClr val="00FF00"/>
              </a:solidFill>
              <a:effectLst>
                <a:outerShdw blurRad="38100" dist="38100" dir="2700000" algn="tl">
                  <a:srgbClr val="000000"/>
                </a:outerShdw>
              </a:effectLst>
              <a:latin typeface="Arial" charset="0"/>
            </a:endParaRPr>
          </a:p>
          <a:p>
            <a:pPr eaLnBrk="1" hangingPunct="1">
              <a:defRPr/>
            </a:pPr>
            <a:r>
              <a:rPr lang="it-IT" sz="2400" dirty="0">
                <a:latin typeface="+mn-lt"/>
              </a:rPr>
              <a:t>Acqua 65-85%</a:t>
            </a:r>
          </a:p>
          <a:p>
            <a:pPr eaLnBrk="1" hangingPunct="1">
              <a:defRPr/>
            </a:pPr>
            <a:r>
              <a:rPr lang="it-IT" sz="2400" b="1" dirty="0">
                <a:solidFill>
                  <a:srgbClr val="00CCFF"/>
                </a:solidFill>
                <a:latin typeface="+mn-lt"/>
              </a:rPr>
              <a:t>Zuccheri</a:t>
            </a:r>
          </a:p>
          <a:p>
            <a:pPr eaLnBrk="1" hangingPunct="1">
              <a:defRPr/>
            </a:pPr>
            <a:r>
              <a:rPr lang="it-IT" sz="2400" dirty="0">
                <a:solidFill>
                  <a:srgbClr val="00CCFF"/>
                </a:solidFill>
                <a:latin typeface="+mn-lt"/>
              </a:rPr>
              <a:t>glucosio + fruttosio 15-25%</a:t>
            </a:r>
          </a:p>
          <a:p>
            <a:pPr eaLnBrk="1" hangingPunct="1">
              <a:defRPr/>
            </a:pPr>
            <a:r>
              <a:rPr lang="it-IT" sz="2400" dirty="0">
                <a:solidFill>
                  <a:srgbClr val="00CCFF"/>
                </a:solidFill>
                <a:latin typeface="+mn-lt"/>
              </a:rPr>
              <a:t>pentosi 0,05-0,1%</a:t>
            </a:r>
          </a:p>
          <a:p>
            <a:pPr eaLnBrk="1" hangingPunct="1">
              <a:defRPr/>
            </a:pPr>
            <a:r>
              <a:rPr lang="it-IT" sz="2400" b="1" dirty="0">
                <a:solidFill>
                  <a:srgbClr val="00FF00"/>
                </a:solidFill>
                <a:latin typeface="+mn-lt"/>
              </a:rPr>
              <a:t>Acidi</a:t>
            </a:r>
            <a:r>
              <a:rPr lang="it-IT" sz="2400" dirty="0">
                <a:solidFill>
                  <a:srgbClr val="00FF00"/>
                </a:solidFill>
                <a:latin typeface="+mn-lt"/>
              </a:rPr>
              <a:t> 1,5 - 2%</a:t>
            </a:r>
          </a:p>
          <a:p>
            <a:pPr eaLnBrk="1" hangingPunct="1">
              <a:defRPr/>
            </a:pPr>
            <a:r>
              <a:rPr lang="it-IT" sz="2400" dirty="0">
                <a:solidFill>
                  <a:srgbClr val="00FF00"/>
                </a:solidFill>
                <a:latin typeface="+mn-lt"/>
              </a:rPr>
              <a:t>tartarico 0,2 - 0,8%</a:t>
            </a:r>
          </a:p>
          <a:p>
            <a:pPr eaLnBrk="1" hangingPunct="1">
              <a:defRPr/>
            </a:pPr>
            <a:r>
              <a:rPr lang="it-IT" sz="2400" dirty="0">
                <a:solidFill>
                  <a:srgbClr val="00FF00"/>
                </a:solidFill>
                <a:latin typeface="+mn-lt"/>
              </a:rPr>
              <a:t>malico 0,1 - 1%</a:t>
            </a:r>
          </a:p>
          <a:p>
            <a:pPr eaLnBrk="1" hangingPunct="1">
              <a:defRPr/>
            </a:pPr>
            <a:r>
              <a:rPr lang="it-IT" sz="2400" dirty="0">
                <a:solidFill>
                  <a:srgbClr val="00FF00"/>
                </a:solidFill>
                <a:latin typeface="+mn-lt"/>
              </a:rPr>
              <a:t>citrico 0,02 - 0,05%</a:t>
            </a:r>
          </a:p>
          <a:p>
            <a:pPr eaLnBrk="1" hangingPunct="1">
              <a:defRPr/>
            </a:pPr>
            <a:r>
              <a:rPr lang="it-IT" sz="2400" b="1" dirty="0">
                <a:solidFill>
                  <a:schemeClr val="hlink"/>
                </a:solidFill>
                <a:latin typeface="+mn-lt"/>
              </a:rPr>
              <a:t>Sali minerali</a:t>
            </a:r>
            <a:r>
              <a:rPr lang="it-IT" sz="2400" dirty="0">
                <a:solidFill>
                  <a:schemeClr val="hlink"/>
                </a:solidFill>
                <a:latin typeface="+mn-lt"/>
              </a:rPr>
              <a:t> 0,2 - 0,3%</a:t>
            </a:r>
          </a:p>
          <a:p>
            <a:pPr eaLnBrk="1" hangingPunct="1">
              <a:defRPr/>
            </a:pPr>
            <a:r>
              <a:rPr lang="it-IT" sz="2400" b="1" dirty="0">
                <a:solidFill>
                  <a:schemeClr val="hlink"/>
                </a:solidFill>
                <a:latin typeface="+mn-lt"/>
              </a:rPr>
              <a:t>Polifenoli</a:t>
            </a:r>
            <a:r>
              <a:rPr lang="it-IT" sz="2400" dirty="0">
                <a:solidFill>
                  <a:schemeClr val="hlink"/>
                </a:solidFill>
                <a:latin typeface="+mn-lt"/>
              </a:rPr>
              <a:t> 0,1 - 0,3%</a:t>
            </a:r>
          </a:p>
          <a:p>
            <a:pPr eaLnBrk="1" hangingPunct="1">
              <a:defRPr/>
            </a:pPr>
            <a:r>
              <a:rPr lang="it-IT" sz="2400" b="1" dirty="0">
                <a:solidFill>
                  <a:schemeClr val="hlink"/>
                </a:solidFill>
                <a:latin typeface="+mn-lt"/>
              </a:rPr>
              <a:t>Pectine</a:t>
            </a:r>
          </a:p>
          <a:p>
            <a:pPr eaLnBrk="1" hangingPunct="1">
              <a:defRPr/>
            </a:pPr>
            <a:r>
              <a:rPr lang="it-IT" sz="2400" b="1" dirty="0">
                <a:solidFill>
                  <a:schemeClr val="hlink"/>
                </a:solidFill>
                <a:latin typeface="+mn-lt"/>
              </a:rPr>
              <a:t>Proteine</a:t>
            </a:r>
            <a:r>
              <a:rPr lang="it-IT" sz="2400" dirty="0">
                <a:solidFill>
                  <a:schemeClr val="hlink"/>
                </a:solidFill>
                <a:latin typeface="+mn-lt"/>
              </a:rPr>
              <a:t> vegetali e Gomme </a:t>
            </a:r>
            <a:r>
              <a:rPr lang="it-IT" sz="2400" dirty="0" err="1">
                <a:solidFill>
                  <a:schemeClr val="hlink"/>
                </a:solidFill>
                <a:latin typeface="+mn-lt"/>
              </a:rPr>
              <a:t>max</a:t>
            </a:r>
            <a:r>
              <a:rPr lang="it-IT" sz="2400" dirty="0">
                <a:solidFill>
                  <a:schemeClr val="hlink"/>
                </a:solidFill>
                <a:latin typeface="+mn-lt"/>
              </a:rPr>
              <a:t> 1 g/L</a:t>
            </a:r>
          </a:p>
          <a:p>
            <a:pPr eaLnBrk="1" hangingPunct="1">
              <a:defRPr/>
            </a:pPr>
            <a:r>
              <a:rPr lang="it-IT" sz="2400" dirty="0">
                <a:solidFill>
                  <a:schemeClr val="hlink"/>
                </a:solidFill>
                <a:latin typeface="+mn-lt"/>
              </a:rPr>
              <a:t>Composti </a:t>
            </a:r>
            <a:r>
              <a:rPr lang="it-IT" sz="2400" b="1" dirty="0">
                <a:solidFill>
                  <a:schemeClr val="hlink"/>
                </a:solidFill>
                <a:latin typeface="+mn-lt"/>
              </a:rPr>
              <a:t>volatili</a:t>
            </a:r>
            <a:r>
              <a:rPr lang="it-IT" sz="2400" dirty="0">
                <a:solidFill>
                  <a:schemeClr val="hlink"/>
                </a:solidFill>
                <a:latin typeface="+mn-lt"/>
              </a:rPr>
              <a:t> </a:t>
            </a:r>
            <a:r>
              <a:rPr lang="it-IT" sz="2400" b="1" dirty="0">
                <a:solidFill>
                  <a:schemeClr val="hlink"/>
                </a:solidFill>
                <a:latin typeface="+mn-lt"/>
              </a:rPr>
              <a:t>primari</a:t>
            </a:r>
            <a:r>
              <a:rPr lang="it-IT" sz="2400" dirty="0">
                <a:solidFill>
                  <a:schemeClr val="hlink"/>
                </a:solidFill>
                <a:latin typeface="+mn-lt"/>
              </a:rPr>
              <a:t> </a:t>
            </a:r>
            <a:r>
              <a:rPr lang="it-IT" sz="2400" dirty="0" err="1">
                <a:solidFill>
                  <a:schemeClr val="hlink"/>
                </a:solidFill>
                <a:latin typeface="+mn-lt"/>
              </a:rPr>
              <a:t>max</a:t>
            </a:r>
            <a:r>
              <a:rPr lang="it-IT" sz="2400" dirty="0">
                <a:solidFill>
                  <a:schemeClr val="hlink"/>
                </a:solidFill>
                <a:latin typeface="+mn-lt"/>
              </a:rPr>
              <a:t> 1000 μg/L</a:t>
            </a:r>
          </a:p>
          <a:p>
            <a:pPr eaLnBrk="1" hangingPunct="1">
              <a:defRPr/>
            </a:pPr>
            <a:r>
              <a:rPr lang="it-IT" sz="2400" dirty="0">
                <a:solidFill>
                  <a:schemeClr val="hlink"/>
                </a:solidFill>
                <a:latin typeface="+mn-lt"/>
              </a:rPr>
              <a:t>Vitamine </a:t>
            </a:r>
            <a:r>
              <a:rPr lang="it-IT" sz="2400" dirty="0">
                <a:latin typeface="+mn-lt"/>
              </a:rPr>
              <a:t>(</a:t>
            </a:r>
            <a:r>
              <a:rPr lang="it-IT" sz="2000" dirty="0">
                <a:latin typeface="+mn-lt"/>
              </a:rPr>
              <a:t>B1 (</a:t>
            </a:r>
            <a:r>
              <a:rPr lang="it-IT" sz="2000" dirty="0" err="1">
                <a:latin typeface="+mn-lt"/>
              </a:rPr>
              <a:t>co-carbossilasi</a:t>
            </a:r>
            <a:r>
              <a:rPr lang="it-IT" sz="2000" dirty="0">
                <a:latin typeface="+mn-lt"/>
              </a:rPr>
              <a:t>), B2, B6, PP)</a:t>
            </a:r>
            <a:endParaRPr lang="it-IT" sz="2400" dirty="0">
              <a:latin typeface="+mn-lt"/>
            </a:endParaRPr>
          </a:p>
        </p:txBody>
      </p:sp>
      <p:sp>
        <p:nvSpPr>
          <p:cNvPr id="12" name="Rettangolo 11"/>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4">
                                            <p:txEl>
                                              <p:pRg st="9" end="9"/>
                                            </p:txEl>
                                          </p:spTgt>
                                        </p:tgtEl>
                                        <p:attrNameLst>
                                          <p:attrName>style.visibility</p:attrName>
                                        </p:attrNameLst>
                                      </p:cBhvr>
                                      <p:to>
                                        <p:strVal val="visible"/>
                                      </p:to>
                                    </p:set>
                                    <p:anim calcmode="lin" valueType="num">
                                      <p:cBhvr additive="base">
                                        <p:cTn id="7" dur="500" fill="hold"/>
                                        <p:tgtEl>
                                          <p:spTgt spid="23554">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4">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554">
                                            <p:txEl>
                                              <p:pRg st="10" end="10"/>
                                            </p:txEl>
                                          </p:spTgt>
                                        </p:tgtEl>
                                        <p:attrNameLst>
                                          <p:attrName>style.visibility</p:attrName>
                                        </p:attrNameLst>
                                      </p:cBhvr>
                                      <p:to>
                                        <p:strVal val="visible"/>
                                      </p:to>
                                    </p:set>
                                    <p:anim calcmode="lin" valueType="num">
                                      <p:cBhvr additive="base">
                                        <p:cTn id="11" dur="500" fill="hold"/>
                                        <p:tgtEl>
                                          <p:spTgt spid="23554">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554">
                                            <p:txEl>
                                              <p:pRg st="10" end="1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554">
                                            <p:txEl>
                                              <p:pRg st="11" end="11"/>
                                            </p:txEl>
                                          </p:spTgt>
                                        </p:tgtEl>
                                        <p:attrNameLst>
                                          <p:attrName>style.visibility</p:attrName>
                                        </p:attrNameLst>
                                      </p:cBhvr>
                                      <p:to>
                                        <p:strVal val="visible"/>
                                      </p:to>
                                    </p:set>
                                    <p:anim calcmode="lin" valueType="num">
                                      <p:cBhvr additive="base">
                                        <p:cTn id="15" dur="500" fill="hold"/>
                                        <p:tgtEl>
                                          <p:spTgt spid="23554">
                                            <p:txEl>
                                              <p:pRg st="11" end="1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554">
                                            <p:txEl>
                                              <p:pRg st="11" end="1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554">
                                            <p:txEl>
                                              <p:pRg st="12" end="12"/>
                                            </p:txEl>
                                          </p:spTgt>
                                        </p:tgtEl>
                                        <p:attrNameLst>
                                          <p:attrName>style.visibility</p:attrName>
                                        </p:attrNameLst>
                                      </p:cBhvr>
                                      <p:to>
                                        <p:strVal val="visible"/>
                                      </p:to>
                                    </p:set>
                                    <p:anim calcmode="lin" valueType="num">
                                      <p:cBhvr additive="base">
                                        <p:cTn id="19" dur="500" fill="hold"/>
                                        <p:tgtEl>
                                          <p:spTgt spid="23554">
                                            <p:txEl>
                                              <p:pRg st="12" end="1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4">
                                            <p:txEl>
                                              <p:pRg st="12" end="1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554">
                                            <p:txEl>
                                              <p:pRg st="13" end="13"/>
                                            </p:txEl>
                                          </p:spTgt>
                                        </p:tgtEl>
                                        <p:attrNameLst>
                                          <p:attrName>style.visibility</p:attrName>
                                        </p:attrNameLst>
                                      </p:cBhvr>
                                      <p:to>
                                        <p:strVal val="visible"/>
                                      </p:to>
                                    </p:set>
                                    <p:anim calcmode="lin" valueType="num">
                                      <p:cBhvr additive="base">
                                        <p:cTn id="23" dur="500" fill="hold"/>
                                        <p:tgtEl>
                                          <p:spTgt spid="23554">
                                            <p:txEl>
                                              <p:pRg st="13" end="1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554">
                                            <p:txEl>
                                              <p:pRg st="13" end="1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3554">
                                            <p:txEl>
                                              <p:pRg st="14" end="14"/>
                                            </p:txEl>
                                          </p:spTgt>
                                        </p:tgtEl>
                                        <p:attrNameLst>
                                          <p:attrName>style.visibility</p:attrName>
                                        </p:attrNameLst>
                                      </p:cBhvr>
                                      <p:to>
                                        <p:strVal val="visible"/>
                                      </p:to>
                                    </p:set>
                                    <p:anim calcmode="lin" valueType="num">
                                      <p:cBhvr additive="base">
                                        <p:cTn id="27" dur="500" fill="hold"/>
                                        <p:tgtEl>
                                          <p:spTgt spid="23554">
                                            <p:txEl>
                                              <p:pRg st="14" end="1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355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066821" y="295276"/>
            <a:ext cx="8372475" cy="6124754"/>
          </a:xfrm>
          <a:prstGeom prst="rect">
            <a:avLst/>
          </a:prstGeom>
          <a:solidFill>
            <a:schemeClr val="bg1"/>
          </a:solidFill>
          <a:ln w="9525">
            <a:noFill/>
            <a:miter lim="800000"/>
            <a:headEnd/>
            <a:tailEnd/>
          </a:ln>
          <a:effectLst/>
        </p:spPr>
        <p:txBody>
          <a:bodyPr>
            <a:spAutoFit/>
          </a:bodyPr>
          <a:lstStyle/>
          <a:p>
            <a:pPr eaLnBrk="1" hangingPunct="1">
              <a:defRPr/>
            </a:pPr>
            <a:endParaRPr lang="it-IT" b="1" dirty="0">
              <a:solidFill>
                <a:srgbClr val="00FF00"/>
              </a:solidFill>
              <a:effectLst>
                <a:outerShdw blurRad="38100" dist="38100" dir="2700000" algn="tl">
                  <a:srgbClr val="000000"/>
                </a:outerShdw>
              </a:effectLst>
              <a:latin typeface="+mn-lt"/>
            </a:endParaRPr>
          </a:p>
          <a:p>
            <a:pPr eaLnBrk="1" hangingPunct="1">
              <a:defRPr/>
            </a:pPr>
            <a:endParaRPr lang="it-IT" sz="2000" b="1" dirty="0">
              <a:latin typeface="+mn-lt"/>
            </a:endParaRPr>
          </a:p>
          <a:p>
            <a:pPr eaLnBrk="1" hangingPunct="1">
              <a:defRPr/>
            </a:pPr>
            <a:endParaRPr lang="it-IT" sz="2400" b="1" dirty="0">
              <a:solidFill>
                <a:srgbClr val="00CCFF"/>
              </a:solidFill>
              <a:latin typeface="+mn-lt"/>
            </a:endParaRPr>
          </a:p>
          <a:p>
            <a:pPr eaLnBrk="1" hangingPunct="1">
              <a:defRPr/>
            </a:pPr>
            <a:r>
              <a:rPr lang="it-IT" sz="2400" dirty="0">
                <a:solidFill>
                  <a:srgbClr val="00CCFF"/>
                </a:solidFill>
                <a:latin typeface="+mn-lt"/>
              </a:rPr>
              <a:t>glucosio + fruttosio </a:t>
            </a:r>
            <a:r>
              <a:rPr lang="it-IT" sz="2000" dirty="0">
                <a:latin typeface="+mn-lt"/>
              </a:rPr>
              <a:t>120 - 300 g/L</a:t>
            </a:r>
          </a:p>
          <a:p>
            <a:pPr lvl="1" eaLnBrk="1" hangingPunct="1">
              <a:defRPr/>
            </a:pPr>
            <a:r>
              <a:rPr lang="it-IT" sz="2000" dirty="0">
                <a:latin typeface="+mn-lt"/>
              </a:rPr>
              <a:t>RAPPORTO GLUCOSIO FRUTTOSIO 1/</a:t>
            </a:r>
            <a:r>
              <a:rPr lang="it-IT" sz="2000" dirty="0" err="1">
                <a:latin typeface="+mn-lt"/>
              </a:rPr>
              <a:t>1</a:t>
            </a:r>
            <a:endParaRPr lang="it-IT" sz="2000" dirty="0">
              <a:latin typeface="+mn-lt"/>
            </a:endParaRPr>
          </a:p>
          <a:p>
            <a:pPr lvl="1" eaLnBrk="1" hangingPunct="1">
              <a:defRPr/>
            </a:pPr>
            <a:r>
              <a:rPr lang="it-IT" sz="2000" dirty="0">
                <a:latin typeface="+mn-lt"/>
              </a:rPr>
              <a:t>FERMENTAZIONE ELETTIVA</a:t>
            </a:r>
          </a:p>
          <a:p>
            <a:pPr lvl="1" eaLnBrk="1" hangingPunct="1">
              <a:defRPr/>
            </a:pPr>
            <a:r>
              <a:rPr lang="it-IT" sz="2000" dirty="0">
                <a:latin typeface="+mn-lt"/>
              </a:rPr>
              <a:t>≠ POTERE DOLCIFICANTE</a:t>
            </a:r>
            <a:endParaRPr lang="it-IT" sz="2400" dirty="0">
              <a:solidFill>
                <a:srgbClr val="00CCFF"/>
              </a:solidFill>
              <a:latin typeface="+mn-lt"/>
            </a:endParaRPr>
          </a:p>
          <a:p>
            <a:pPr eaLnBrk="1" hangingPunct="1">
              <a:defRPr/>
            </a:pPr>
            <a:endParaRPr lang="it-IT" sz="2400" dirty="0">
              <a:solidFill>
                <a:srgbClr val="00CCFF"/>
              </a:solidFill>
              <a:latin typeface="+mn-lt"/>
            </a:endParaRPr>
          </a:p>
          <a:p>
            <a:pPr eaLnBrk="1" hangingPunct="1">
              <a:defRPr/>
            </a:pPr>
            <a:endParaRPr lang="it-IT" sz="2400" dirty="0">
              <a:solidFill>
                <a:srgbClr val="00CCFF"/>
              </a:solidFill>
              <a:latin typeface="+mn-lt"/>
            </a:endParaRPr>
          </a:p>
          <a:p>
            <a:pPr eaLnBrk="1" hangingPunct="1">
              <a:defRPr/>
            </a:pPr>
            <a:endParaRPr lang="it-IT" sz="2400" dirty="0">
              <a:solidFill>
                <a:srgbClr val="00CCFF"/>
              </a:solidFill>
              <a:latin typeface="+mn-lt"/>
            </a:endParaRPr>
          </a:p>
          <a:p>
            <a:pPr eaLnBrk="1" hangingPunct="1">
              <a:defRPr/>
            </a:pPr>
            <a:endParaRPr lang="it-IT" sz="2400" dirty="0">
              <a:solidFill>
                <a:srgbClr val="00CCFF"/>
              </a:solidFill>
              <a:latin typeface="+mn-lt"/>
            </a:endParaRPr>
          </a:p>
          <a:p>
            <a:pPr eaLnBrk="1" hangingPunct="1">
              <a:defRPr/>
            </a:pPr>
            <a:r>
              <a:rPr lang="it-IT" sz="2400" dirty="0">
                <a:solidFill>
                  <a:srgbClr val="00CCFF"/>
                </a:solidFill>
                <a:latin typeface="+mn-lt"/>
              </a:rPr>
              <a:t> </a:t>
            </a:r>
          </a:p>
          <a:p>
            <a:pPr eaLnBrk="1" hangingPunct="1">
              <a:defRPr/>
            </a:pPr>
            <a:endParaRPr lang="it-IT" sz="2400" dirty="0">
              <a:solidFill>
                <a:srgbClr val="00CCFF"/>
              </a:solidFill>
              <a:latin typeface="+mn-lt"/>
            </a:endParaRPr>
          </a:p>
          <a:p>
            <a:pPr eaLnBrk="1" hangingPunct="1">
              <a:defRPr/>
            </a:pPr>
            <a:r>
              <a:rPr lang="it-IT" sz="2400" dirty="0">
                <a:solidFill>
                  <a:srgbClr val="00CCFF"/>
                </a:solidFill>
                <a:latin typeface="+mn-lt"/>
              </a:rPr>
              <a:t>pentosi </a:t>
            </a:r>
            <a:r>
              <a:rPr lang="it-IT" sz="2000" dirty="0">
                <a:latin typeface="+mn-lt"/>
              </a:rPr>
              <a:t>0,5 - 1,5 g/L</a:t>
            </a:r>
            <a:endParaRPr lang="it-IT" sz="2000" dirty="0">
              <a:solidFill>
                <a:srgbClr val="00CCFF"/>
              </a:solidFill>
              <a:latin typeface="+mn-lt"/>
            </a:endParaRPr>
          </a:p>
          <a:p>
            <a:pPr eaLnBrk="1" hangingPunct="1">
              <a:defRPr/>
            </a:pPr>
            <a:r>
              <a:rPr lang="it-IT" sz="2400" dirty="0">
                <a:solidFill>
                  <a:srgbClr val="00CCFF"/>
                </a:solidFill>
                <a:latin typeface="+mn-lt"/>
              </a:rPr>
              <a:t>	</a:t>
            </a:r>
            <a:r>
              <a:rPr lang="it-IT" sz="2000" dirty="0">
                <a:latin typeface="+mn-lt"/>
              </a:rPr>
              <a:t>RIBOSIO, XILOSIO, ARABINOSIO, RAMNOSIO</a:t>
            </a:r>
          </a:p>
          <a:p>
            <a:pPr eaLnBrk="1" hangingPunct="1">
              <a:defRPr/>
            </a:pPr>
            <a:r>
              <a:rPr lang="it-IT" sz="2000" dirty="0">
                <a:latin typeface="+mn-lt"/>
              </a:rPr>
              <a:t>	NON FERMENTESCIBILI</a:t>
            </a:r>
          </a:p>
          <a:p>
            <a:pPr eaLnBrk="1" hangingPunct="1">
              <a:defRPr/>
            </a:pPr>
            <a:r>
              <a:rPr lang="it-IT" sz="2000" dirty="0">
                <a:latin typeface="+mn-lt"/>
              </a:rPr>
              <a:t>	MENO DOLCI</a:t>
            </a:r>
            <a:endParaRPr lang="it-IT" sz="2400" dirty="0">
              <a:solidFill>
                <a:srgbClr val="00CCFF"/>
              </a:solidFill>
              <a:latin typeface="+mn-lt"/>
            </a:endParaRPr>
          </a:p>
        </p:txBody>
      </p:sp>
      <p:sp>
        <p:nvSpPr>
          <p:cNvPr id="24579" name="Text Box 3"/>
          <p:cNvSpPr txBox="1">
            <a:spLocks noChangeArrowheads="1"/>
          </p:cNvSpPr>
          <p:nvPr/>
        </p:nvSpPr>
        <p:spPr bwMode="auto">
          <a:xfrm>
            <a:off x="6302386" y="4102101"/>
            <a:ext cx="2755900" cy="70167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1" hangingPunct="1">
              <a:defRPr/>
            </a:pPr>
            <a:r>
              <a:rPr lang="it-IT" sz="2000" dirty="0">
                <a:solidFill>
                  <a:srgbClr val="7030A0"/>
                </a:solidFill>
                <a:latin typeface="+mn-lt"/>
              </a:rPr>
              <a:t>Substrato della fermentazione alcolica</a:t>
            </a:r>
          </a:p>
        </p:txBody>
      </p:sp>
      <p:sp>
        <p:nvSpPr>
          <p:cNvPr id="24580" name="AutoShape 4"/>
          <p:cNvSpPr>
            <a:spLocks noChangeArrowheads="1"/>
          </p:cNvSpPr>
          <p:nvPr/>
        </p:nvSpPr>
        <p:spPr bwMode="auto">
          <a:xfrm rot="13410723">
            <a:off x="6867516" y="2970882"/>
            <a:ext cx="1368425" cy="431800"/>
          </a:xfrm>
          <a:prstGeom prst="curvedUpArrow">
            <a:avLst>
              <a:gd name="adj1" fmla="val 63382"/>
              <a:gd name="adj2" fmla="val 126765"/>
              <a:gd name="adj3" fmla="val 33333"/>
            </a:avLst>
          </a:prstGeom>
          <a:solidFill>
            <a:srgbClr val="7030A0"/>
          </a:solidFill>
          <a:ln>
            <a:solidFill>
              <a:srgbClr val="7030A0"/>
            </a:solidFill>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1" hangingPunct="1">
              <a:defRPr/>
            </a:pPr>
            <a:endParaRPr lang="en-US">
              <a:latin typeface="+mn-lt"/>
            </a:endParaRPr>
          </a:p>
        </p:txBody>
      </p:sp>
      <p:graphicFrame>
        <p:nvGraphicFramePr>
          <p:cNvPr id="20490" name="Object 5"/>
          <p:cNvGraphicFramePr>
            <a:graphicFrameLocks noChangeAspect="1"/>
          </p:cNvGraphicFramePr>
          <p:nvPr/>
        </p:nvGraphicFramePr>
        <p:xfrm>
          <a:off x="4006851" y="3357564"/>
          <a:ext cx="1914525" cy="1095375"/>
        </p:xfrm>
        <a:graphic>
          <a:graphicData uri="http://schemas.openxmlformats.org/presentationml/2006/ole">
            <mc:AlternateContent xmlns:mc="http://schemas.openxmlformats.org/markup-compatibility/2006">
              <mc:Choice xmlns:v="urn:schemas-microsoft-com:vml" Requires="v">
                <p:oleObj spid="_x0000_s20511" name="Document" r:id="rId3" imgW="1914525" imgH="1095375" progId="ChemWindow.Document">
                  <p:embed/>
                </p:oleObj>
              </mc:Choice>
              <mc:Fallback>
                <p:oleObj name="Document" r:id="rId3" imgW="1914525" imgH="1095375" progId="ChemWindow.Document">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851" y="3357564"/>
                        <a:ext cx="1914525" cy="10953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1" name="Object 6"/>
          <p:cNvGraphicFramePr>
            <a:graphicFrameLocks noChangeAspect="1"/>
          </p:cNvGraphicFramePr>
          <p:nvPr/>
        </p:nvGraphicFramePr>
        <p:xfrm>
          <a:off x="2135188" y="3141663"/>
          <a:ext cx="1428750" cy="1295400"/>
        </p:xfrm>
        <a:graphic>
          <a:graphicData uri="http://schemas.openxmlformats.org/presentationml/2006/ole">
            <mc:AlternateContent xmlns:mc="http://schemas.openxmlformats.org/markup-compatibility/2006">
              <mc:Choice xmlns:v="urn:schemas-microsoft-com:vml" Requires="v">
                <p:oleObj spid="_x0000_s20512" name="Document" r:id="rId5" imgW="1428750" imgH="1295400" progId="ChemWindow.Document">
                  <p:embed/>
                </p:oleObj>
              </mc:Choice>
              <mc:Fallback>
                <p:oleObj name="Document" r:id="rId5" imgW="1428750" imgH="1295400" progId="ChemWindow.Document">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5188" y="3141663"/>
                        <a:ext cx="1428750" cy="129540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Rettangolo 16"/>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
        <p:nvSpPr>
          <p:cNvPr id="18" name="Text Box 19"/>
          <p:cNvSpPr txBox="1">
            <a:spLocks noChangeArrowheads="1"/>
          </p:cNvSpPr>
          <p:nvPr/>
        </p:nvSpPr>
        <p:spPr bwMode="auto">
          <a:xfrm>
            <a:off x="479376" y="434978"/>
            <a:ext cx="1616148"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Zuccheri</a:t>
            </a:r>
            <a:endParaRPr lang="it-IT"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ppt_x"/>
                                          </p:val>
                                        </p:tav>
                                        <p:tav tm="100000">
                                          <p:val>
                                            <p:strVal val="#ppt_x"/>
                                          </p:val>
                                        </p:tav>
                                      </p:tavLst>
                                    </p:anim>
                                    <p:anim calcmode="lin" valueType="num">
                                      <p:cBhvr additive="base">
                                        <p:cTn id="8" dur="500" fill="hold"/>
                                        <p:tgtEl>
                                          <p:spTgt spid="2458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579"/>
                                        </p:tgtEl>
                                        <p:attrNameLst>
                                          <p:attrName>style.visibility</p:attrName>
                                        </p:attrNameLst>
                                      </p:cBhvr>
                                      <p:to>
                                        <p:strVal val="visible"/>
                                      </p:to>
                                    </p:set>
                                    <p:anim calcmode="lin" valueType="num">
                                      <p:cBhvr additive="base">
                                        <p:cTn id="11" dur="500" fill="hold"/>
                                        <p:tgtEl>
                                          <p:spTgt spid="24579"/>
                                        </p:tgtEl>
                                        <p:attrNameLst>
                                          <p:attrName>ppt_x</p:attrName>
                                        </p:attrNameLst>
                                      </p:cBhvr>
                                      <p:tavLst>
                                        <p:tav tm="0">
                                          <p:val>
                                            <p:strVal val="#ppt_x"/>
                                          </p:val>
                                        </p:tav>
                                        <p:tav tm="100000">
                                          <p:val>
                                            <p:strVal val="#ppt_x"/>
                                          </p:val>
                                        </p:tav>
                                      </p:tavLst>
                                    </p:anim>
                                    <p:anim calcmode="lin" valueType="num">
                                      <p:cBhvr additive="base">
                                        <p:cTn id="12"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P spid="245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827214" y="471489"/>
            <a:ext cx="8372475" cy="5324475"/>
          </a:xfrm>
          <a:prstGeom prst="rect">
            <a:avLst/>
          </a:prstGeom>
          <a:noFill/>
          <a:ln w="9525">
            <a:noFill/>
            <a:miter lim="800000"/>
            <a:headEnd/>
            <a:tailEnd/>
          </a:ln>
          <a:effectLst/>
        </p:spPr>
        <p:txBody>
          <a:bodyPr>
            <a:spAutoFit/>
          </a:bodyPr>
          <a:lstStyle/>
          <a:p>
            <a:pPr eaLnBrk="1" hangingPunct="1">
              <a:defRPr/>
            </a:pPr>
            <a:endParaRPr lang="it-IT" b="1" dirty="0">
              <a:solidFill>
                <a:srgbClr val="00FF00"/>
              </a:solidFill>
              <a:effectLst>
                <a:outerShdw blurRad="38100" dist="38100" dir="2700000" algn="tl">
                  <a:srgbClr val="000000"/>
                </a:outerShdw>
              </a:effectLst>
              <a:latin typeface="Arial" charset="0"/>
            </a:endParaRPr>
          </a:p>
          <a:p>
            <a:pPr eaLnBrk="1" hangingPunct="1">
              <a:defRPr/>
            </a:pPr>
            <a:endParaRPr lang="it-IT" sz="2000" b="1" dirty="0">
              <a:latin typeface="Arial" charset="0"/>
            </a:endParaRPr>
          </a:p>
          <a:p>
            <a:pPr eaLnBrk="1" hangingPunct="1">
              <a:defRPr/>
            </a:pPr>
            <a:endParaRPr lang="it-IT" sz="2400" dirty="0">
              <a:solidFill>
                <a:srgbClr val="00FF00"/>
              </a:solidFill>
              <a:latin typeface="Arial" charset="0"/>
            </a:endParaRPr>
          </a:p>
          <a:p>
            <a:pPr lvl="4" eaLnBrk="1" hangingPunct="1">
              <a:defRPr/>
            </a:pPr>
            <a:r>
              <a:rPr lang="it-IT" sz="2400" dirty="0">
                <a:solidFill>
                  <a:schemeClr val="accent3">
                    <a:lumMod val="50000"/>
                  </a:schemeClr>
                </a:solidFill>
                <a:latin typeface="Arial" charset="0"/>
              </a:rPr>
              <a:t>tartarico 1 - 0.6 </a:t>
            </a:r>
            <a:r>
              <a:rPr lang="it-IT" sz="2400" baseline="30000" dirty="0">
                <a:solidFill>
                  <a:schemeClr val="accent3">
                    <a:lumMod val="50000"/>
                  </a:schemeClr>
                </a:solidFill>
                <a:latin typeface="Arial" charset="0"/>
              </a:rPr>
              <a:t>o</a:t>
            </a:r>
            <a:r>
              <a:rPr lang="it-IT" sz="2400" dirty="0">
                <a:solidFill>
                  <a:schemeClr val="accent3">
                    <a:lumMod val="50000"/>
                  </a:schemeClr>
                </a:solidFill>
                <a:latin typeface="Arial" charset="0"/>
              </a:rPr>
              <a:t>/</a:t>
            </a:r>
            <a:r>
              <a:rPr lang="it-IT" sz="2400" baseline="-25000" dirty="0">
                <a:solidFill>
                  <a:schemeClr val="accent3">
                    <a:lumMod val="50000"/>
                  </a:schemeClr>
                </a:solidFill>
                <a:latin typeface="Arial" charset="0"/>
              </a:rPr>
              <a:t>o</a:t>
            </a:r>
          </a:p>
          <a:p>
            <a:pPr lvl="4" eaLnBrk="1" hangingPunct="1">
              <a:defRPr/>
            </a:pPr>
            <a:r>
              <a:rPr lang="it-IT" sz="2400" dirty="0">
                <a:solidFill>
                  <a:schemeClr val="accent3">
                    <a:lumMod val="50000"/>
                  </a:schemeClr>
                </a:solidFill>
                <a:latin typeface="Arial" charset="0"/>
              </a:rPr>
              <a:t>malico 1 - 10 </a:t>
            </a:r>
            <a:r>
              <a:rPr lang="it-IT" sz="2400" baseline="30000" dirty="0">
                <a:solidFill>
                  <a:schemeClr val="accent3">
                    <a:lumMod val="50000"/>
                  </a:schemeClr>
                </a:solidFill>
                <a:latin typeface="Arial" charset="0"/>
              </a:rPr>
              <a:t>o</a:t>
            </a:r>
            <a:r>
              <a:rPr lang="it-IT" sz="2400" dirty="0">
                <a:solidFill>
                  <a:schemeClr val="accent3">
                    <a:lumMod val="50000"/>
                  </a:schemeClr>
                </a:solidFill>
                <a:latin typeface="Arial" charset="0"/>
              </a:rPr>
              <a:t>/</a:t>
            </a:r>
            <a:r>
              <a:rPr lang="it-IT" sz="2400" baseline="-25000" dirty="0" err="1">
                <a:solidFill>
                  <a:schemeClr val="accent3">
                    <a:lumMod val="50000"/>
                  </a:schemeClr>
                </a:solidFill>
                <a:latin typeface="Arial" charset="0"/>
              </a:rPr>
              <a:t>oo</a:t>
            </a:r>
            <a:endParaRPr lang="it-IT" sz="2400" baseline="-25000" dirty="0">
              <a:solidFill>
                <a:schemeClr val="accent3">
                  <a:lumMod val="50000"/>
                </a:schemeClr>
              </a:solidFill>
              <a:latin typeface="Arial" charset="0"/>
            </a:endParaRPr>
          </a:p>
          <a:p>
            <a:pPr lvl="4" eaLnBrk="1" hangingPunct="1">
              <a:defRPr/>
            </a:pPr>
            <a:r>
              <a:rPr lang="it-IT" sz="2400" dirty="0">
                <a:solidFill>
                  <a:schemeClr val="accent3">
                    <a:lumMod val="50000"/>
                  </a:schemeClr>
                </a:solidFill>
                <a:latin typeface="Arial" charset="0"/>
              </a:rPr>
              <a:t>citrico 0 - 0.5 - 1 </a:t>
            </a:r>
            <a:r>
              <a:rPr lang="it-IT" sz="2400" baseline="30000" dirty="0">
                <a:solidFill>
                  <a:schemeClr val="accent3">
                    <a:lumMod val="50000"/>
                  </a:schemeClr>
                </a:solidFill>
                <a:latin typeface="Arial" charset="0"/>
              </a:rPr>
              <a:t>o</a:t>
            </a:r>
            <a:r>
              <a:rPr lang="it-IT" sz="2400" dirty="0">
                <a:solidFill>
                  <a:schemeClr val="accent3">
                    <a:lumMod val="50000"/>
                  </a:schemeClr>
                </a:solidFill>
                <a:latin typeface="Arial" charset="0"/>
              </a:rPr>
              <a:t>/</a:t>
            </a:r>
            <a:r>
              <a:rPr lang="it-IT" sz="2400" baseline="-25000" dirty="0" err="1">
                <a:solidFill>
                  <a:schemeClr val="accent3">
                    <a:lumMod val="50000"/>
                  </a:schemeClr>
                </a:solidFill>
                <a:latin typeface="Arial" charset="0"/>
              </a:rPr>
              <a:t>oo</a:t>
            </a:r>
            <a:endParaRPr lang="it-IT" sz="2400" baseline="-25000" dirty="0">
              <a:solidFill>
                <a:schemeClr val="accent3">
                  <a:lumMod val="50000"/>
                </a:schemeClr>
              </a:solidFill>
              <a:latin typeface="Arial" charset="0"/>
            </a:endParaRPr>
          </a:p>
          <a:p>
            <a:pPr lvl="4" eaLnBrk="1" hangingPunct="1">
              <a:defRPr/>
            </a:pPr>
            <a:endParaRPr lang="it-IT" sz="2400" dirty="0">
              <a:solidFill>
                <a:srgbClr val="00FF00"/>
              </a:solidFill>
              <a:latin typeface="Arial" charset="0"/>
            </a:endParaRPr>
          </a:p>
          <a:p>
            <a:pPr lvl="4" eaLnBrk="1" hangingPunct="1">
              <a:defRPr/>
            </a:pPr>
            <a:endParaRPr lang="it-IT" sz="2400" dirty="0">
              <a:latin typeface="Arial" charset="0"/>
            </a:endParaRPr>
          </a:p>
          <a:p>
            <a:pPr lvl="4" eaLnBrk="1" hangingPunct="1">
              <a:defRPr/>
            </a:pPr>
            <a:r>
              <a:rPr lang="it-IT" sz="2400" dirty="0">
                <a:latin typeface="Arial" charset="0"/>
              </a:rPr>
              <a:t>lattico &lt; 1 - 7 </a:t>
            </a:r>
            <a:r>
              <a:rPr lang="it-IT" sz="2400" baseline="30000" dirty="0">
                <a:latin typeface="Arial" charset="0"/>
              </a:rPr>
              <a:t>o</a:t>
            </a:r>
            <a:r>
              <a:rPr lang="it-IT" sz="2400" dirty="0">
                <a:latin typeface="Arial" charset="0"/>
              </a:rPr>
              <a:t>/</a:t>
            </a:r>
            <a:r>
              <a:rPr lang="it-IT" sz="2400" baseline="-25000" dirty="0" err="1">
                <a:latin typeface="Arial" charset="0"/>
              </a:rPr>
              <a:t>oo</a:t>
            </a:r>
            <a:endParaRPr lang="it-IT" sz="2400" baseline="-25000" dirty="0">
              <a:latin typeface="Arial" charset="0"/>
            </a:endParaRPr>
          </a:p>
          <a:p>
            <a:pPr lvl="4" eaLnBrk="1" hangingPunct="1">
              <a:defRPr/>
            </a:pPr>
            <a:r>
              <a:rPr lang="it-IT" sz="2400" dirty="0">
                <a:latin typeface="Arial" charset="0"/>
              </a:rPr>
              <a:t>succinico &lt; 1 </a:t>
            </a:r>
            <a:r>
              <a:rPr lang="it-IT" sz="2400" baseline="30000" dirty="0">
                <a:latin typeface="Arial" charset="0"/>
              </a:rPr>
              <a:t>o</a:t>
            </a:r>
            <a:r>
              <a:rPr lang="it-IT" sz="2400" dirty="0">
                <a:latin typeface="Arial" charset="0"/>
              </a:rPr>
              <a:t>/</a:t>
            </a:r>
            <a:r>
              <a:rPr lang="it-IT" sz="2400" baseline="-25000" dirty="0" err="1">
                <a:latin typeface="Arial" charset="0"/>
              </a:rPr>
              <a:t>oo</a:t>
            </a:r>
            <a:endParaRPr lang="it-IT" sz="2400" baseline="-25000" dirty="0">
              <a:latin typeface="Arial" charset="0"/>
            </a:endParaRPr>
          </a:p>
          <a:p>
            <a:pPr lvl="4" eaLnBrk="1" hangingPunct="1">
              <a:defRPr/>
            </a:pPr>
            <a:r>
              <a:rPr lang="it-IT" sz="2400" dirty="0" err="1">
                <a:latin typeface="Arial" charset="0"/>
              </a:rPr>
              <a:t>galatturonico</a:t>
            </a:r>
            <a:r>
              <a:rPr lang="it-IT" sz="2400" dirty="0">
                <a:latin typeface="Arial" charset="0"/>
              </a:rPr>
              <a:t> &lt; 2 </a:t>
            </a:r>
            <a:r>
              <a:rPr lang="it-IT" sz="2400" baseline="30000" dirty="0">
                <a:latin typeface="Arial" charset="0"/>
              </a:rPr>
              <a:t>o</a:t>
            </a:r>
            <a:r>
              <a:rPr lang="it-IT" sz="2400" dirty="0">
                <a:latin typeface="Arial" charset="0"/>
              </a:rPr>
              <a:t>/</a:t>
            </a:r>
            <a:r>
              <a:rPr lang="it-IT" sz="2400" baseline="-25000" dirty="0" err="1">
                <a:latin typeface="Arial" charset="0"/>
              </a:rPr>
              <a:t>oo</a:t>
            </a:r>
            <a:endParaRPr lang="it-IT" sz="2400" baseline="-25000" dirty="0">
              <a:latin typeface="Arial" charset="0"/>
            </a:endParaRPr>
          </a:p>
          <a:p>
            <a:pPr lvl="4" eaLnBrk="1" hangingPunct="1">
              <a:defRPr/>
            </a:pPr>
            <a:endParaRPr lang="it-IT" sz="2400" dirty="0">
              <a:latin typeface="Arial" charset="0"/>
            </a:endParaRPr>
          </a:p>
          <a:p>
            <a:pPr lvl="4" eaLnBrk="1" hangingPunct="1">
              <a:defRPr/>
            </a:pPr>
            <a:r>
              <a:rPr lang="it-IT" sz="2400" dirty="0">
                <a:latin typeface="Arial" charset="0"/>
              </a:rPr>
              <a:t>acetico 0 - 0.5 - 1 </a:t>
            </a:r>
            <a:r>
              <a:rPr lang="it-IT" sz="2400" baseline="30000" dirty="0">
                <a:latin typeface="Arial" charset="0"/>
              </a:rPr>
              <a:t>o</a:t>
            </a:r>
            <a:r>
              <a:rPr lang="it-IT" sz="2400" dirty="0">
                <a:latin typeface="Arial" charset="0"/>
              </a:rPr>
              <a:t>/</a:t>
            </a:r>
            <a:r>
              <a:rPr lang="it-IT" sz="2400" baseline="-25000" dirty="0" err="1">
                <a:latin typeface="Arial" charset="0"/>
              </a:rPr>
              <a:t>oo</a:t>
            </a:r>
            <a:endParaRPr lang="it-IT" sz="2400" baseline="-25000" dirty="0">
              <a:latin typeface="Arial" charset="0"/>
            </a:endParaRPr>
          </a:p>
          <a:p>
            <a:pPr lvl="4" eaLnBrk="1" hangingPunct="1">
              <a:defRPr/>
            </a:pPr>
            <a:r>
              <a:rPr lang="it-IT" sz="2400" dirty="0">
                <a:latin typeface="Arial" charset="0"/>
              </a:rPr>
              <a:t>Acidi volatili minori</a:t>
            </a:r>
          </a:p>
        </p:txBody>
      </p:sp>
      <p:grpSp>
        <p:nvGrpSpPr>
          <p:cNvPr id="3" name="Group 14"/>
          <p:cNvGrpSpPr>
            <a:grpSpLocks/>
          </p:cNvGrpSpPr>
          <p:nvPr/>
        </p:nvGrpSpPr>
        <p:grpSpPr bwMode="auto">
          <a:xfrm>
            <a:off x="1703389" y="1484313"/>
            <a:ext cx="1584325" cy="1439862"/>
            <a:chOff x="113" y="935"/>
            <a:chExt cx="998" cy="907"/>
          </a:xfrm>
        </p:grpSpPr>
        <p:sp>
          <p:nvSpPr>
            <p:cNvPr id="19474" name="AutoShape 12"/>
            <p:cNvSpPr>
              <a:spLocks noChangeArrowheads="1"/>
            </p:cNvSpPr>
            <p:nvPr/>
          </p:nvSpPr>
          <p:spPr bwMode="auto">
            <a:xfrm>
              <a:off x="113" y="935"/>
              <a:ext cx="998" cy="907"/>
            </a:xfrm>
            <a:prstGeom prst="rightArrow">
              <a:avLst>
                <a:gd name="adj1" fmla="val 50000"/>
                <a:gd name="adj2" fmla="val 27508"/>
              </a:avLst>
            </a:prstGeom>
            <a:solidFill>
              <a:schemeClr val="bg1"/>
            </a:solidFill>
            <a:ln w="9525">
              <a:solidFill>
                <a:srgbClr val="00FF00"/>
              </a:solidFill>
              <a:miter lim="800000"/>
              <a:headEnd/>
              <a:tailEnd/>
            </a:ln>
          </p:spPr>
          <p:txBody>
            <a:bodyPr wrap="none" anchor="ctr"/>
            <a:lstStyle/>
            <a:p>
              <a:pPr eaLnBrk="1" hangingPunct="1">
                <a:defRPr/>
              </a:pPr>
              <a:endParaRPr lang="en-US">
                <a:latin typeface="+mn-lt"/>
              </a:endParaRPr>
            </a:p>
          </p:txBody>
        </p:sp>
        <p:sp>
          <p:nvSpPr>
            <p:cNvPr id="19475" name="Text Box 9"/>
            <p:cNvSpPr txBox="1">
              <a:spLocks noChangeArrowheads="1"/>
            </p:cNvSpPr>
            <p:nvPr/>
          </p:nvSpPr>
          <p:spPr bwMode="auto">
            <a:xfrm>
              <a:off x="113" y="1162"/>
              <a:ext cx="953" cy="442"/>
            </a:xfrm>
            <a:prstGeom prst="rect">
              <a:avLst/>
            </a:prstGeom>
            <a:noFill/>
            <a:ln w="9525">
              <a:noFill/>
              <a:miter lim="800000"/>
              <a:headEnd/>
              <a:tailEnd/>
            </a:ln>
          </p:spPr>
          <p:txBody>
            <a:bodyPr>
              <a:spAutoFit/>
            </a:bodyPr>
            <a:lstStyle/>
            <a:p>
              <a:pPr eaLnBrk="1" hangingPunct="1">
                <a:defRPr/>
              </a:pPr>
              <a:r>
                <a:rPr lang="it-IT" sz="2000">
                  <a:latin typeface="+mn-lt"/>
                </a:rPr>
                <a:t>Presenti nel mosto</a:t>
              </a:r>
            </a:p>
          </p:txBody>
        </p:sp>
      </p:grpSp>
      <p:grpSp>
        <p:nvGrpSpPr>
          <p:cNvPr id="4" name="Group 16"/>
          <p:cNvGrpSpPr>
            <a:grpSpLocks/>
          </p:cNvGrpSpPr>
          <p:nvPr/>
        </p:nvGrpSpPr>
        <p:grpSpPr bwMode="auto">
          <a:xfrm>
            <a:off x="3432176" y="1557338"/>
            <a:ext cx="6264275" cy="3167062"/>
            <a:chOff x="1202" y="981"/>
            <a:chExt cx="3946" cy="1995"/>
          </a:xfrm>
        </p:grpSpPr>
        <p:sp>
          <p:nvSpPr>
            <p:cNvPr id="19472" name="Rectangle 3"/>
            <p:cNvSpPr>
              <a:spLocks noChangeArrowheads="1"/>
            </p:cNvSpPr>
            <p:nvPr/>
          </p:nvSpPr>
          <p:spPr bwMode="auto">
            <a:xfrm>
              <a:off x="1202" y="981"/>
              <a:ext cx="3946" cy="1995"/>
            </a:xfrm>
            <a:prstGeom prst="rect">
              <a:avLst/>
            </a:prstGeom>
            <a:noFill/>
            <a:ln w="50800">
              <a:solidFill>
                <a:srgbClr val="00FF00"/>
              </a:solidFill>
              <a:miter lim="800000"/>
              <a:headEnd/>
              <a:tailEnd/>
            </a:ln>
          </p:spPr>
          <p:txBody>
            <a:bodyPr wrap="none" anchor="ctr"/>
            <a:lstStyle/>
            <a:p>
              <a:pPr eaLnBrk="1" hangingPunct="1">
                <a:defRPr/>
              </a:pPr>
              <a:endParaRPr lang="en-US">
                <a:latin typeface="+mn-lt"/>
              </a:endParaRPr>
            </a:p>
          </p:txBody>
        </p:sp>
        <p:sp>
          <p:nvSpPr>
            <p:cNvPr id="25604" name="Text Box 4"/>
            <p:cNvSpPr txBox="1">
              <a:spLocks noChangeArrowheads="1"/>
            </p:cNvSpPr>
            <p:nvPr/>
          </p:nvSpPr>
          <p:spPr bwMode="auto">
            <a:xfrm>
              <a:off x="3934" y="1310"/>
              <a:ext cx="803" cy="523"/>
            </a:xfrm>
            <a:prstGeom prst="rect">
              <a:avLst/>
            </a:prstGeom>
            <a:noFill/>
            <a:ln w="9525">
              <a:noFill/>
              <a:miter lim="800000"/>
              <a:headEnd/>
              <a:tailEnd/>
            </a:ln>
            <a:effectLst/>
          </p:spPr>
          <p:txBody>
            <a:bodyPr wrap="none">
              <a:spAutoFit/>
            </a:bodyPr>
            <a:lstStyle/>
            <a:p>
              <a:pPr algn="ctr" eaLnBrk="1" hangingPunct="1">
                <a:defRPr/>
              </a:pPr>
              <a:r>
                <a:rPr lang="it-IT" sz="2400" b="1" dirty="0">
                  <a:solidFill>
                    <a:schemeClr val="accent3">
                      <a:lumMod val="50000"/>
                    </a:schemeClr>
                  </a:solidFill>
                  <a:effectLst>
                    <a:outerShdw blurRad="38100" dist="38100" dir="2700000" algn="tl">
                      <a:srgbClr val="000000"/>
                    </a:outerShdw>
                  </a:effectLst>
                  <a:latin typeface="+mn-lt"/>
                </a:rPr>
                <a:t>ACIDITA'</a:t>
              </a:r>
            </a:p>
            <a:p>
              <a:pPr algn="ctr" eaLnBrk="1" hangingPunct="1">
                <a:defRPr/>
              </a:pPr>
              <a:r>
                <a:rPr lang="it-IT" sz="2400" b="1" dirty="0">
                  <a:solidFill>
                    <a:schemeClr val="accent3">
                      <a:lumMod val="50000"/>
                    </a:schemeClr>
                  </a:solidFill>
                  <a:effectLst>
                    <a:outerShdw blurRad="38100" dist="38100" dir="2700000" algn="tl">
                      <a:srgbClr val="000000"/>
                    </a:outerShdw>
                  </a:effectLst>
                  <a:latin typeface="+mn-lt"/>
                </a:rPr>
                <a:t>FISSA</a:t>
              </a:r>
            </a:p>
          </p:txBody>
        </p:sp>
      </p:grpSp>
      <p:grpSp>
        <p:nvGrpSpPr>
          <p:cNvPr id="5" name="Group 17"/>
          <p:cNvGrpSpPr>
            <a:grpSpLocks/>
          </p:cNvGrpSpPr>
          <p:nvPr/>
        </p:nvGrpSpPr>
        <p:grpSpPr bwMode="auto">
          <a:xfrm>
            <a:off x="3432176" y="4797426"/>
            <a:ext cx="6264275" cy="1152525"/>
            <a:chOff x="1202" y="3022"/>
            <a:chExt cx="3946" cy="726"/>
          </a:xfrm>
        </p:grpSpPr>
        <p:sp>
          <p:nvSpPr>
            <p:cNvPr id="19470" name="Rectangle 6"/>
            <p:cNvSpPr>
              <a:spLocks noChangeArrowheads="1"/>
            </p:cNvSpPr>
            <p:nvPr/>
          </p:nvSpPr>
          <p:spPr bwMode="auto">
            <a:xfrm>
              <a:off x="1202" y="3022"/>
              <a:ext cx="3946" cy="726"/>
            </a:xfrm>
            <a:prstGeom prst="rect">
              <a:avLst/>
            </a:prstGeom>
            <a:noFill/>
            <a:ln w="50800">
              <a:solidFill>
                <a:srgbClr val="00FFFF"/>
              </a:solidFill>
              <a:miter lim="800000"/>
              <a:headEnd/>
              <a:tailEnd/>
            </a:ln>
          </p:spPr>
          <p:txBody>
            <a:bodyPr wrap="none" anchor="ctr"/>
            <a:lstStyle/>
            <a:p>
              <a:pPr eaLnBrk="1" hangingPunct="1">
                <a:defRPr/>
              </a:pPr>
              <a:endParaRPr lang="en-US">
                <a:latin typeface="+mn-lt"/>
              </a:endParaRPr>
            </a:p>
          </p:txBody>
        </p:sp>
        <p:sp>
          <p:nvSpPr>
            <p:cNvPr id="25608" name="Text Box 8"/>
            <p:cNvSpPr txBox="1">
              <a:spLocks noChangeArrowheads="1"/>
            </p:cNvSpPr>
            <p:nvPr/>
          </p:nvSpPr>
          <p:spPr bwMode="auto">
            <a:xfrm>
              <a:off x="3916" y="3158"/>
              <a:ext cx="867" cy="523"/>
            </a:xfrm>
            <a:prstGeom prst="rect">
              <a:avLst/>
            </a:prstGeom>
            <a:noFill/>
            <a:ln w="9525">
              <a:noFill/>
              <a:miter lim="800000"/>
              <a:headEnd/>
              <a:tailEnd/>
            </a:ln>
            <a:effectLst/>
          </p:spPr>
          <p:txBody>
            <a:bodyPr wrap="none">
              <a:spAutoFit/>
            </a:bodyPr>
            <a:lstStyle/>
            <a:p>
              <a:pPr algn="ctr" eaLnBrk="1" hangingPunct="1">
                <a:defRPr/>
              </a:pPr>
              <a:r>
                <a:rPr lang="it-IT" sz="2400" b="1">
                  <a:solidFill>
                    <a:srgbClr val="00CCFF"/>
                  </a:solidFill>
                  <a:effectLst>
                    <a:outerShdw blurRad="38100" dist="38100" dir="2700000" algn="tl">
                      <a:srgbClr val="000000"/>
                    </a:outerShdw>
                  </a:effectLst>
                  <a:latin typeface="+mn-lt"/>
                </a:rPr>
                <a:t>ACIDITA'</a:t>
              </a:r>
            </a:p>
            <a:p>
              <a:pPr algn="ctr" eaLnBrk="1" hangingPunct="1">
                <a:defRPr/>
              </a:pPr>
              <a:r>
                <a:rPr lang="it-IT" sz="2400" b="1">
                  <a:solidFill>
                    <a:srgbClr val="00CCFF"/>
                  </a:solidFill>
                  <a:effectLst>
                    <a:outerShdw blurRad="38100" dist="38100" dir="2700000" algn="tl">
                      <a:srgbClr val="000000"/>
                    </a:outerShdw>
                  </a:effectLst>
                  <a:latin typeface="+mn-lt"/>
                </a:rPr>
                <a:t>VOLATILE</a:t>
              </a:r>
            </a:p>
          </p:txBody>
        </p:sp>
      </p:grpSp>
      <p:grpSp>
        <p:nvGrpSpPr>
          <p:cNvPr id="6" name="Group 15"/>
          <p:cNvGrpSpPr>
            <a:grpSpLocks/>
          </p:cNvGrpSpPr>
          <p:nvPr/>
        </p:nvGrpSpPr>
        <p:grpSpPr bwMode="auto">
          <a:xfrm>
            <a:off x="1703389" y="3357564"/>
            <a:ext cx="1584325" cy="2663825"/>
            <a:chOff x="113" y="2115"/>
            <a:chExt cx="998" cy="1678"/>
          </a:xfrm>
        </p:grpSpPr>
        <p:sp>
          <p:nvSpPr>
            <p:cNvPr id="19468" name="AutoShape 13"/>
            <p:cNvSpPr>
              <a:spLocks noChangeArrowheads="1"/>
            </p:cNvSpPr>
            <p:nvPr/>
          </p:nvSpPr>
          <p:spPr bwMode="auto">
            <a:xfrm>
              <a:off x="113" y="2115"/>
              <a:ext cx="998" cy="1678"/>
            </a:xfrm>
            <a:prstGeom prst="rightArrow">
              <a:avLst>
                <a:gd name="adj1" fmla="val 50000"/>
                <a:gd name="adj2" fmla="val 25000"/>
              </a:avLst>
            </a:prstGeom>
            <a:solidFill>
              <a:schemeClr val="bg1"/>
            </a:solidFill>
            <a:ln w="9525">
              <a:solidFill>
                <a:schemeClr val="tx1"/>
              </a:solidFill>
              <a:miter lim="800000"/>
              <a:headEnd/>
              <a:tailEnd/>
            </a:ln>
          </p:spPr>
          <p:txBody>
            <a:bodyPr wrap="none" anchor="ctr"/>
            <a:lstStyle/>
            <a:p>
              <a:pPr eaLnBrk="1" hangingPunct="1">
                <a:defRPr/>
              </a:pPr>
              <a:endParaRPr lang="en-US">
                <a:latin typeface="+mn-lt"/>
              </a:endParaRPr>
            </a:p>
          </p:txBody>
        </p:sp>
        <p:sp>
          <p:nvSpPr>
            <p:cNvPr id="19469" name="Text Box 11"/>
            <p:cNvSpPr txBox="1">
              <a:spLocks noChangeArrowheads="1"/>
            </p:cNvSpPr>
            <p:nvPr/>
          </p:nvSpPr>
          <p:spPr bwMode="auto">
            <a:xfrm>
              <a:off x="113" y="2614"/>
              <a:ext cx="907" cy="634"/>
            </a:xfrm>
            <a:prstGeom prst="rect">
              <a:avLst/>
            </a:prstGeom>
            <a:noFill/>
            <a:ln w="9525">
              <a:noFill/>
              <a:miter lim="800000"/>
              <a:headEnd/>
              <a:tailEnd/>
            </a:ln>
          </p:spPr>
          <p:txBody>
            <a:bodyPr>
              <a:spAutoFit/>
            </a:bodyPr>
            <a:lstStyle/>
            <a:p>
              <a:pPr eaLnBrk="1" hangingPunct="1">
                <a:defRPr/>
              </a:pPr>
              <a:r>
                <a:rPr lang="it-IT" sz="2000">
                  <a:latin typeface="+mn-lt"/>
                </a:rPr>
                <a:t>Acidi di neo-formazione</a:t>
              </a:r>
            </a:p>
          </p:txBody>
        </p:sp>
      </p:grpSp>
      <p:sp>
        <p:nvSpPr>
          <p:cNvPr id="25619" name="Text Box 19"/>
          <p:cNvSpPr txBox="1">
            <a:spLocks noChangeArrowheads="1"/>
          </p:cNvSpPr>
          <p:nvPr/>
        </p:nvSpPr>
        <p:spPr bwMode="auto">
          <a:xfrm>
            <a:off x="479376" y="434978"/>
            <a:ext cx="2463560"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Acidi organici</a:t>
            </a:r>
            <a:endParaRPr lang="it-IT" b="1" dirty="0">
              <a:latin typeface="+mn-lt"/>
            </a:endParaRPr>
          </a:p>
        </p:txBody>
      </p:sp>
      <p:sp>
        <p:nvSpPr>
          <p:cNvPr id="26" name="Rettangolo 25"/>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602">
                                            <p:txEl>
                                              <p:pRg st="8" end="8"/>
                                            </p:txEl>
                                          </p:spTgt>
                                        </p:tgtEl>
                                        <p:attrNameLst>
                                          <p:attrName>style.visibility</p:attrName>
                                        </p:attrNameLst>
                                      </p:cBhvr>
                                      <p:to>
                                        <p:strVal val="visible"/>
                                      </p:to>
                                    </p:set>
                                    <p:anim calcmode="lin" valueType="num">
                                      <p:cBhvr additive="base">
                                        <p:cTn id="13" dur="500" fill="hold"/>
                                        <p:tgtEl>
                                          <p:spTgt spid="25602">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2">
                                            <p:txEl>
                                              <p:pRg st="8" end="8"/>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5602">
                                            <p:txEl>
                                              <p:pRg st="9" end="9"/>
                                            </p:txEl>
                                          </p:spTgt>
                                        </p:tgtEl>
                                        <p:attrNameLst>
                                          <p:attrName>style.visibility</p:attrName>
                                        </p:attrNameLst>
                                      </p:cBhvr>
                                      <p:to>
                                        <p:strVal val="visible"/>
                                      </p:to>
                                    </p:set>
                                    <p:anim calcmode="lin" valueType="num">
                                      <p:cBhvr additive="base">
                                        <p:cTn id="17" dur="500" fill="hold"/>
                                        <p:tgtEl>
                                          <p:spTgt spid="25602">
                                            <p:txEl>
                                              <p:pRg st="9" end="9"/>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602">
                                            <p:txEl>
                                              <p:pRg st="9" end="9"/>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5602">
                                            <p:txEl>
                                              <p:pRg st="10" end="10"/>
                                            </p:txEl>
                                          </p:spTgt>
                                        </p:tgtEl>
                                        <p:attrNameLst>
                                          <p:attrName>style.visibility</p:attrName>
                                        </p:attrNameLst>
                                      </p:cBhvr>
                                      <p:to>
                                        <p:strVal val="visible"/>
                                      </p:to>
                                    </p:set>
                                    <p:anim calcmode="lin" valueType="num">
                                      <p:cBhvr additive="base">
                                        <p:cTn id="21" dur="500" fill="hold"/>
                                        <p:tgtEl>
                                          <p:spTgt spid="25602">
                                            <p:txEl>
                                              <p:pRg st="10" end="1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5602">
                                            <p:txEl>
                                              <p:pRg st="10" end="1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5602">
                                            <p:txEl>
                                              <p:pRg st="12" end="12"/>
                                            </p:txEl>
                                          </p:spTgt>
                                        </p:tgtEl>
                                        <p:attrNameLst>
                                          <p:attrName>style.visibility</p:attrName>
                                        </p:attrNameLst>
                                      </p:cBhvr>
                                      <p:to>
                                        <p:strVal val="visible"/>
                                      </p:to>
                                    </p:set>
                                    <p:anim calcmode="lin" valueType="num">
                                      <p:cBhvr additive="base">
                                        <p:cTn id="25" dur="500" fill="hold"/>
                                        <p:tgtEl>
                                          <p:spTgt spid="25602">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2">
                                            <p:txEl>
                                              <p:pRg st="12" end="1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5602">
                                            <p:txEl>
                                              <p:pRg st="13" end="13"/>
                                            </p:txEl>
                                          </p:spTgt>
                                        </p:tgtEl>
                                        <p:attrNameLst>
                                          <p:attrName>style.visibility</p:attrName>
                                        </p:attrNameLst>
                                      </p:cBhvr>
                                      <p:to>
                                        <p:strVal val="visible"/>
                                      </p:to>
                                    </p:set>
                                    <p:anim calcmode="lin" valueType="num">
                                      <p:cBhvr additive="base">
                                        <p:cTn id="29" dur="500" fill="hold"/>
                                        <p:tgtEl>
                                          <p:spTgt spid="25602">
                                            <p:txEl>
                                              <p:pRg st="13" end="1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560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18"/>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343472" y="1284089"/>
            <a:ext cx="538480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032" y="4653136"/>
            <a:ext cx="4560887"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144" y="1799297"/>
            <a:ext cx="1296144" cy="159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9"/>
          <p:cNvSpPr txBox="1">
            <a:spLocks noChangeArrowheads="1"/>
          </p:cNvSpPr>
          <p:nvPr/>
        </p:nvSpPr>
        <p:spPr bwMode="auto">
          <a:xfrm>
            <a:off x="479376" y="434978"/>
            <a:ext cx="2463560"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Acidi organici</a:t>
            </a:r>
            <a:endParaRPr lang="it-IT" b="1" dirty="0">
              <a:latin typeface="+mn-lt"/>
            </a:endParaRPr>
          </a:p>
        </p:txBody>
      </p:sp>
      <p:sp>
        <p:nvSpPr>
          <p:cNvPr id="16" name="Rettangolo 15"/>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695400" y="1124744"/>
            <a:ext cx="7993062" cy="5324475"/>
          </a:xfrm>
          <a:prstGeom prst="rect">
            <a:avLst/>
          </a:prstGeom>
          <a:solidFill>
            <a:schemeClr val="bg1"/>
          </a:solidFill>
          <a:ln w="9525">
            <a:noFill/>
            <a:miter lim="800000"/>
            <a:headEnd/>
            <a:tailEnd/>
          </a:ln>
        </p:spPr>
        <p:txBody>
          <a:bodyPr>
            <a:spAutoFit/>
          </a:bodyPr>
          <a:lstStyle/>
          <a:p>
            <a:pPr eaLnBrk="1" hangingPunct="1">
              <a:defRPr/>
            </a:pPr>
            <a:r>
              <a:rPr lang="it-IT" sz="2000" dirty="0">
                <a:latin typeface="+mn-lt"/>
              </a:rPr>
              <a:t>L’acido tartarico (2-10 g/L) è il più forte (</a:t>
            </a:r>
            <a:r>
              <a:rPr lang="it-IT" sz="2000" dirty="0" err="1">
                <a:latin typeface="+mn-lt"/>
              </a:rPr>
              <a:t>pKa</a:t>
            </a:r>
            <a:r>
              <a:rPr lang="it-IT" sz="2000" dirty="0">
                <a:latin typeface="+mn-lt"/>
              </a:rPr>
              <a:t> 3.4), tende a formare sali tra cui: tartrato di Ca, tartrato acido di K (KC</a:t>
            </a:r>
            <a:r>
              <a:rPr lang="it-IT" sz="2000" baseline="-25000" dirty="0">
                <a:latin typeface="+mn-lt"/>
              </a:rPr>
              <a:t>4</a:t>
            </a:r>
            <a:r>
              <a:rPr lang="it-IT" sz="2000" dirty="0">
                <a:latin typeface="+mn-lt"/>
              </a:rPr>
              <a:t>H</a:t>
            </a:r>
            <a:r>
              <a:rPr lang="it-IT" sz="2000" baseline="-25000" dirty="0">
                <a:latin typeface="+mn-lt"/>
              </a:rPr>
              <a:t>5</a:t>
            </a:r>
            <a:r>
              <a:rPr lang="it-IT" sz="2000" dirty="0">
                <a:latin typeface="+mn-lt"/>
              </a:rPr>
              <a:t>O</a:t>
            </a:r>
            <a:r>
              <a:rPr lang="it-IT" sz="2000" baseline="-25000" dirty="0">
                <a:latin typeface="+mn-lt"/>
              </a:rPr>
              <a:t>6</a:t>
            </a:r>
            <a:r>
              <a:rPr lang="it-IT" sz="2000" dirty="0">
                <a:latin typeface="+mn-lt"/>
              </a:rPr>
              <a:t>), tartrato neutro di K (K</a:t>
            </a:r>
            <a:r>
              <a:rPr lang="it-IT" sz="2000" baseline="-25000" dirty="0">
                <a:latin typeface="+mn-lt"/>
              </a:rPr>
              <a:t>2</a:t>
            </a:r>
            <a:r>
              <a:rPr lang="it-IT" sz="2000" dirty="0">
                <a:latin typeface="+mn-lt"/>
              </a:rPr>
              <a:t>C</a:t>
            </a:r>
            <a:r>
              <a:rPr lang="it-IT" sz="2000" baseline="-25000" dirty="0">
                <a:latin typeface="+mn-lt"/>
              </a:rPr>
              <a:t>4</a:t>
            </a:r>
            <a:r>
              <a:rPr lang="it-IT" sz="2000" dirty="0">
                <a:latin typeface="+mn-lt"/>
              </a:rPr>
              <a:t>H</a:t>
            </a:r>
            <a:r>
              <a:rPr lang="it-IT" sz="2000" baseline="-25000" dirty="0">
                <a:latin typeface="+mn-lt"/>
              </a:rPr>
              <a:t>4</a:t>
            </a:r>
            <a:r>
              <a:rPr lang="it-IT" sz="2000" dirty="0">
                <a:latin typeface="+mn-lt"/>
              </a:rPr>
              <a:t>O</a:t>
            </a:r>
            <a:r>
              <a:rPr lang="it-IT" sz="2000" baseline="-25000" dirty="0">
                <a:latin typeface="+mn-lt"/>
              </a:rPr>
              <a:t>6</a:t>
            </a:r>
            <a:r>
              <a:rPr lang="it-IT" sz="2000" dirty="0">
                <a:latin typeface="+mn-lt"/>
              </a:rPr>
              <a:t>). La sua concentrazione nelle uve dipende dalla varietà.</a:t>
            </a:r>
          </a:p>
          <a:p>
            <a:pPr eaLnBrk="1" hangingPunct="1">
              <a:defRPr/>
            </a:pPr>
            <a:endParaRPr lang="it-IT" sz="2000" dirty="0">
              <a:latin typeface="+mn-lt"/>
            </a:endParaRPr>
          </a:p>
          <a:p>
            <a:pPr eaLnBrk="1" hangingPunct="1">
              <a:defRPr/>
            </a:pPr>
            <a:r>
              <a:rPr lang="it-IT" sz="2000" dirty="0">
                <a:solidFill>
                  <a:srgbClr val="FF00FF"/>
                </a:solidFill>
                <a:latin typeface="+mn-lt"/>
              </a:rPr>
              <a:t>Il “</a:t>
            </a:r>
            <a:r>
              <a:rPr lang="it-IT" sz="2000" i="1" dirty="0" err="1">
                <a:solidFill>
                  <a:srgbClr val="FF00FF"/>
                </a:solidFill>
                <a:latin typeface="+mn-lt"/>
              </a:rPr>
              <a:t>cremor</a:t>
            </a:r>
            <a:r>
              <a:rPr lang="it-IT" sz="2000" i="1" dirty="0">
                <a:solidFill>
                  <a:srgbClr val="FF00FF"/>
                </a:solidFill>
                <a:latin typeface="+mn-lt"/>
              </a:rPr>
              <a:t> tartaro</a:t>
            </a:r>
            <a:r>
              <a:rPr lang="it-IT" sz="2000" dirty="0">
                <a:solidFill>
                  <a:srgbClr val="FF00FF"/>
                </a:solidFill>
                <a:latin typeface="+mn-lt"/>
              </a:rPr>
              <a:t>” (tartrato acido di K)</a:t>
            </a:r>
          </a:p>
          <a:p>
            <a:pPr eaLnBrk="1" hangingPunct="1">
              <a:defRPr/>
            </a:pPr>
            <a:r>
              <a:rPr lang="it-IT" sz="2000" dirty="0">
                <a:solidFill>
                  <a:srgbClr val="FF00FF"/>
                </a:solidFill>
                <a:latin typeface="+mn-lt"/>
              </a:rPr>
              <a:t>è usato in pasticceria come polvere</a:t>
            </a:r>
          </a:p>
          <a:p>
            <a:pPr eaLnBrk="1" hangingPunct="1">
              <a:defRPr/>
            </a:pPr>
            <a:r>
              <a:rPr lang="it-IT" sz="2000" dirty="0">
                <a:solidFill>
                  <a:srgbClr val="FF00FF"/>
                </a:solidFill>
                <a:latin typeface="+mn-lt"/>
              </a:rPr>
              <a:t>lievitante.</a:t>
            </a:r>
          </a:p>
          <a:p>
            <a:pPr eaLnBrk="1" hangingPunct="1">
              <a:defRPr/>
            </a:pPr>
            <a:endParaRPr lang="it-IT" sz="2000" dirty="0">
              <a:solidFill>
                <a:srgbClr val="FF00FF"/>
              </a:solidFill>
              <a:latin typeface="+mn-lt"/>
            </a:endParaRPr>
          </a:p>
          <a:p>
            <a:pPr eaLnBrk="1" hangingPunct="1">
              <a:defRPr/>
            </a:pPr>
            <a:endParaRPr lang="it-IT" sz="2000" dirty="0">
              <a:latin typeface="+mn-lt"/>
            </a:endParaRPr>
          </a:p>
          <a:p>
            <a:pPr eaLnBrk="1" hangingPunct="1">
              <a:defRPr/>
            </a:pPr>
            <a:endParaRPr lang="it-IT" sz="2000" dirty="0">
              <a:latin typeface="+mn-lt"/>
            </a:endParaRPr>
          </a:p>
          <a:p>
            <a:pPr eaLnBrk="1" hangingPunct="1">
              <a:defRPr/>
            </a:pPr>
            <a:endParaRPr lang="it-IT" sz="2000" dirty="0">
              <a:latin typeface="+mn-lt"/>
            </a:endParaRPr>
          </a:p>
          <a:p>
            <a:pPr eaLnBrk="1" hangingPunct="1">
              <a:defRPr/>
            </a:pPr>
            <a:r>
              <a:rPr lang="it-IT" sz="2000" dirty="0">
                <a:latin typeface="+mn-lt"/>
              </a:rPr>
              <a:t>L’acido malico (1-10 g/L) forma pochi sali solubili, è il substrato della fermentazione </a:t>
            </a:r>
            <a:r>
              <a:rPr lang="it-IT" sz="2000" dirty="0" err="1">
                <a:latin typeface="+mn-lt"/>
              </a:rPr>
              <a:t>malo-lattica</a:t>
            </a:r>
            <a:r>
              <a:rPr lang="it-IT" sz="2000" dirty="0">
                <a:latin typeface="+mn-lt"/>
              </a:rPr>
              <a:t> e della malo-alcolica. La sua concentrazione nei mosti dipende da fattori climatici.</a:t>
            </a:r>
          </a:p>
          <a:p>
            <a:pPr eaLnBrk="1" hangingPunct="1">
              <a:defRPr/>
            </a:pPr>
            <a:endParaRPr lang="it-IT" sz="2000" dirty="0">
              <a:latin typeface="+mn-lt"/>
            </a:endParaRPr>
          </a:p>
          <a:p>
            <a:pPr eaLnBrk="1" hangingPunct="1">
              <a:defRPr/>
            </a:pPr>
            <a:r>
              <a:rPr lang="it-IT" sz="2000" dirty="0">
                <a:latin typeface="+mn-lt"/>
              </a:rPr>
              <a:t>L’acido citrico (&gt; 0.5 g/L) forma complessi (citrati) ed è un substrato per fermentazioni batteriche.</a:t>
            </a:r>
          </a:p>
        </p:txBody>
      </p:sp>
      <p:pic>
        <p:nvPicPr>
          <p:cNvPr id="23556" name="Picture 7" descr="lievito-cremortartar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9936" y="1916832"/>
            <a:ext cx="41529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9"/>
          <p:cNvSpPr txBox="1">
            <a:spLocks noChangeArrowheads="1"/>
          </p:cNvSpPr>
          <p:nvPr/>
        </p:nvSpPr>
        <p:spPr bwMode="auto">
          <a:xfrm>
            <a:off x="479376" y="434978"/>
            <a:ext cx="2463560"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Acidi organici</a:t>
            </a:r>
            <a:endParaRPr lang="it-IT" b="1" dirty="0">
              <a:latin typeface="+mn-lt"/>
            </a:endParaRPr>
          </a:p>
        </p:txBody>
      </p:sp>
      <p:sp>
        <p:nvSpPr>
          <p:cNvPr id="15" name="Rettangolo 14"/>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559496" y="914684"/>
            <a:ext cx="7704138" cy="5521512"/>
          </a:xfrm>
          <a:prstGeom prst="rect">
            <a:avLst/>
          </a:prstGeom>
          <a:solidFill>
            <a:schemeClr val="bg1"/>
          </a:solidFill>
          <a:ln w="9525">
            <a:noFill/>
            <a:miter lim="800000"/>
            <a:headEnd/>
            <a:tailEnd/>
          </a:ln>
        </p:spPr>
        <p:txBody>
          <a:bodyPr>
            <a:spAutoFit/>
          </a:bodyPr>
          <a:lstStyle/>
          <a:p>
            <a:pPr eaLnBrk="1" hangingPunct="1">
              <a:spcBef>
                <a:spcPct val="20000"/>
              </a:spcBef>
              <a:buClr>
                <a:schemeClr val="bg2"/>
              </a:buClr>
              <a:buSzPct val="50000"/>
              <a:buFont typeface="Wingdings" pitchFamily="2" charset="2"/>
              <a:buNone/>
              <a:defRPr/>
            </a:pPr>
            <a:r>
              <a:rPr lang="it-IT" sz="1800" dirty="0">
                <a:latin typeface="+mn-lt"/>
              </a:rPr>
              <a:t>Definizione di vino, principali uve da vino in Italia ed all’estero. Caratteristiche botaniche e fenologiche di </a:t>
            </a:r>
            <a:r>
              <a:rPr lang="it-IT" sz="1800" i="1" dirty="0" err="1">
                <a:latin typeface="+mn-lt"/>
              </a:rPr>
              <a:t>Vitis</a:t>
            </a:r>
            <a:r>
              <a:rPr lang="it-IT" sz="1800" i="1" dirty="0">
                <a:latin typeface="+mn-lt"/>
              </a:rPr>
              <a:t> vinifera </a:t>
            </a:r>
            <a:r>
              <a:rPr lang="it-IT" sz="1800" dirty="0">
                <a:latin typeface="+mn-lt"/>
              </a:rPr>
              <a:t>e composizione chimica del frutto. </a:t>
            </a:r>
          </a:p>
          <a:p>
            <a:pPr eaLnBrk="1" hangingPunct="1">
              <a:spcBef>
                <a:spcPct val="20000"/>
              </a:spcBef>
              <a:buClr>
                <a:schemeClr val="bg2"/>
              </a:buClr>
              <a:buSzPct val="50000"/>
              <a:buFont typeface="Wingdings" pitchFamily="2" charset="2"/>
              <a:buNone/>
              <a:defRPr/>
            </a:pPr>
            <a:r>
              <a:rPr lang="it-IT" sz="1800" dirty="0">
                <a:latin typeface="+mn-lt"/>
              </a:rPr>
              <a:t> </a:t>
            </a:r>
          </a:p>
          <a:p>
            <a:pPr eaLnBrk="1" hangingPunct="1">
              <a:spcBef>
                <a:spcPct val="20000"/>
              </a:spcBef>
              <a:buClr>
                <a:schemeClr val="bg2"/>
              </a:buClr>
              <a:buSzPct val="50000"/>
              <a:buFont typeface="Wingdings" pitchFamily="2" charset="2"/>
              <a:buNone/>
              <a:defRPr/>
            </a:pPr>
            <a:r>
              <a:rPr lang="it-IT" sz="1800" dirty="0">
                <a:latin typeface="+mn-lt"/>
              </a:rPr>
              <a:t>Composizione chimica del mosto: zuccheri, acidi organici, macro e microelementi, proteine ed </a:t>
            </a:r>
            <a:r>
              <a:rPr lang="it-IT" sz="1800" dirty="0" err="1">
                <a:latin typeface="+mn-lt"/>
              </a:rPr>
              <a:t>aa</a:t>
            </a:r>
            <a:r>
              <a:rPr lang="it-IT" sz="1800" dirty="0">
                <a:latin typeface="+mn-lt"/>
              </a:rPr>
              <a:t>, alcoli e carboidrati, </a:t>
            </a:r>
            <a:r>
              <a:rPr lang="it-IT" sz="1800" dirty="0" err="1">
                <a:latin typeface="+mn-lt"/>
              </a:rPr>
              <a:t>fenoli</a:t>
            </a:r>
            <a:r>
              <a:rPr lang="it-IT" sz="1800" dirty="0">
                <a:latin typeface="+mn-lt"/>
              </a:rPr>
              <a:t> (antocianine, flavan-3-oli, tannini condensati ed idrolizzabili, acidi fenolici, </a:t>
            </a:r>
            <a:r>
              <a:rPr lang="it-IT" sz="1800" dirty="0" err="1">
                <a:latin typeface="+mn-lt"/>
              </a:rPr>
              <a:t>flavanoli</a:t>
            </a:r>
            <a:r>
              <a:rPr lang="it-IT" sz="1800" dirty="0">
                <a:latin typeface="+mn-lt"/>
              </a:rPr>
              <a:t> e prodotti di </a:t>
            </a:r>
            <a:r>
              <a:rPr lang="it-IT" sz="1800" dirty="0" err="1">
                <a:latin typeface="+mn-lt"/>
              </a:rPr>
              <a:t>copigmentazione</a:t>
            </a:r>
            <a:r>
              <a:rPr lang="it-IT" sz="1800" dirty="0">
                <a:latin typeface="+mn-lt"/>
              </a:rPr>
              <a:t>).</a:t>
            </a:r>
          </a:p>
          <a:p>
            <a:pPr eaLnBrk="1" hangingPunct="1">
              <a:spcBef>
                <a:spcPct val="20000"/>
              </a:spcBef>
              <a:buClr>
                <a:schemeClr val="bg2"/>
              </a:buClr>
              <a:buSzPct val="50000"/>
              <a:buFont typeface="Wingdings" pitchFamily="2" charset="2"/>
              <a:buNone/>
              <a:defRPr/>
            </a:pPr>
            <a:endParaRPr lang="it-IT" sz="1800" dirty="0">
              <a:latin typeface="+mn-lt"/>
            </a:endParaRPr>
          </a:p>
          <a:p>
            <a:pPr eaLnBrk="1" hangingPunct="1">
              <a:spcBef>
                <a:spcPct val="20000"/>
              </a:spcBef>
              <a:buClr>
                <a:schemeClr val="bg2"/>
              </a:buClr>
              <a:buSzPct val="50000"/>
              <a:buFont typeface="Wingdings" pitchFamily="2" charset="2"/>
              <a:buNone/>
              <a:defRPr/>
            </a:pPr>
            <a:r>
              <a:rPr lang="it-IT" sz="1800" dirty="0">
                <a:latin typeface="+mn-lt"/>
              </a:rPr>
              <a:t>Aroma del vino: aromi primari, secondari e terziari.</a:t>
            </a:r>
          </a:p>
          <a:p>
            <a:pPr eaLnBrk="1" hangingPunct="1">
              <a:spcBef>
                <a:spcPct val="20000"/>
              </a:spcBef>
              <a:buClr>
                <a:schemeClr val="bg2"/>
              </a:buClr>
              <a:buSzPct val="50000"/>
              <a:buFont typeface="Wingdings" pitchFamily="2" charset="2"/>
              <a:buNone/>
              <a:defRPr/>
            </a:pPr>
            <a:endParaRPr lang="it-IT" sz="1800" dirty="0">
              <a:latin typeface="+mn-lt"/>
            </a:endParaRPr>
          </a:p>
          <a:p>
            <a:pPr eaLnBrk="1" hangingPunct="1">
              <a:spcBef>
                <a:spcPct val="20000"/>
              </a:spcBef>
              <a:buClr>
                <a:schemeClr val="bg2"/>
              </a:buClr>
              <a:buSzPct val="50000"/>
              <a:buFont typeface="Wingdings" pitchFamily="2" charset="2"/>
              <a:buNone/>
              <a:defRPr/>
            </a:pPr>
            <a:r>
              <a:rPr lang="it-IT" sz="1800" dirty="0">
                <a:latin typeface="+mn-lt"/>
              </a:rPr>
              <a:t>Fermentazioni: fermentazione alcolica, </a:t>
            </a:r>
            <a:r>
              <a:rPr lang="it-IT" sz="1800" dirty="0" err="1">
                <a:latin typeface="+mn-lt"/>
              </a:rPr>
              <a:t>malo-lattica</a:t>
            </a:r>
            <a:r>
              <a:rPr lang="it-IT" sz="1800" dirty="0">
                <a:latin typeface="+mn-lt"/>
              </a:rPr>
              <a:t>, </a:t>
            </a:r>
            <a:r>
              <a:rPr lang="it-IT" sz="1800" dirty="0" err="1">
                <a:latin typeface="+mn-lt"/>
              </a:rPr>
              <a:t>malo-alcolica</a:t>
            </a:r>
            <a:r>
              <a:rPr lang="it-IT" sz="1800" dirty="0">
                <a:latin typeface="+mn-lt"/>
              </a:rPr>
              <a:t>, </a:t>
            </a:r>
            <a:r>
              <a:rPr lang="it-IT" sz="1800" dirty="0" err="1">
                <a:latin typeface="+mn-lt"/>
              </a:rPr>
              <a:t>glicero-piruvica</a:t>
            </a:r>
            <a:r>
              <a:rPr lang="it-IT" sz="1800" dirty="0">
                <a:latin typeface="+mn-lt"/>
              </a:rPr>
              <a:t>. Approfondimento sui microrganismi responsabili della fermentazione alcolica e delle peculiarità metaboliche nei processi di vinificazione. </a:t>
            </a:r>
          </a:p>
          <a:p>
            <a:pPr eaLnBrk="1" hangingPunct="1">
              <a:spcBef>
                <a:spcPct val="20000"/>
              </a:spcBef>
              <a:buClr>
                <a:schemeClr val="bg2"/>
              </a:buClr>
              <a:buSzPct val="50000"/>
              <a:buFont typeface="Wingdings" pitchFamily="2" charset="2"/>
              <a:buNone/>
              <a:defRPr/>
            </a:pPr>
            <a:endParaRPr lang="it-IT" sz="1800" dirty="0">
              <a:latin typeface="+mn-lt"/>
            </a:endParaRPr>
          </a:p>
          <a:p>
            <a:pPr eaLnBrk="1" hangingPunct="1">
              <a:spcBef>
                <a:spcPct val="20000"/>
              </a:spcBef>
              <a:buClr>
                <a:schemeClr val="bg2"/>
              </a:buClr>
              <a:buSzPct val="50000"/>
              <a:buFont typeface="Wingdings" pitchFamily="2" charset="2"/>
              <a:buNone/>
              <a:defRPr/>
            </a:pPr>
            <a:r>
              <a:rPr lang="it-IT" sz="1800" dirty="0">
                <a:latin typeface="+mn-lt"/>
              </a:rPr>
              <a:t>Cenni di tecnologia: vinificazione in rosso, vinificazione in bianco, macerazione carbonica e vinificazioni speciali – </a:t>
            </a:r>
            <a:r>
              <a:rPr lang="it-IT" sz="1800" dirty="0" err="1">
                <a:latin typeface="+mn-lt"/>
              </a:rPr>
              <a:t>champenoise</a:t>
            </a:r>
            <a:r>
              <a:rPr lang="it-IT" sz="1800" dirty="0">
                <a:latin typeface="+mn-lt"/>
              </a:rPr>
              <a:t> e metodo </a:t>
            </a:r>
            <a:r>
              <a:rPr lang="it-IT" sz="1800" dirty="0" err="1">
                <a:latin typeface="+mn-lt"/>
              </a:rPr>
              <a:t>Martinotti</a:t>
            </a:r>
            <a:r>
              <a:rPr lang="it-IT" sz="1800" dirty="0">
                <a:latin typeface="+mn-lt"/>
              </a:rPr>
              <a:t>). Solfitazione, chiarifica, stabilizzazione.</a:t>
            </a:r>
          </a:p>
          <a:p>
            <a:pPr eaLnBrk="1" hangingPunct="1">
              <a:defRPr/>
            </a:pPr>
            <a:endParaRPr lang="it-IT" sz="1800" dirty="0">
              <a:latin typeface="+mn-lt"/>
            </a:endParaRPr>
          </a:p>
        </p:txBody>
      </p:sp>
      <p:sp>
        <p:nvSpPr>
          <p:cNvPr id="5" name="Rettangolo 4"/>
          <p:cNvSpPr/>
          <p:nvPr/>
        </p:nvSpPr>
        <p:spPr>
          <a:xfrm>
            <a:off x="945640" y="1062884"/>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a:cs typeface="Arial" pitchFamily="34" charset="0"/>
              </a:rPr>
              <a:t>U1</a:t>
            </a:r>
          </a:p>
        </p:txBody>
      </p:sp>
      <p:sp>
        <p:nvSpPr>
          <p:cNvPr id="6" name="Rettangolo 5"/>
          <p:cNvSpPr/>
          <p:nvPr/>
        </p:nvSpPr>
        <p:spPr>
          <a:xfrm>
            <a:off x="945640" y="2144398"/>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a:cs typeface="Arial" pitchFamily="34" charset="0"/>
              </a:rPr>
              <a:t>U2</a:t>
            </a:r>
          </a:p>
        </p:txBody>
      </p:sp>
      <p:sp>
        <p:nvSpPr>
          <p:cNvPr id="7" name="Rettangolo 6"/>
          <p:cNvSpPr/>
          <p:nvPr/>
        </p:nvSpPr>
        <p:spPr>
          <a:xfrm>
            <a:off x="945640" y="3227709"/>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a:cs typeface="Arial" pitchFamily="34" charset="0"/>
              </a:rPr>
              <a:t>U3</a:t>
            </a:r>
          </a:p>
        </p:txBody>
      </p:sp>
      <p:sp>
        <p:nvSpPr>
          <p:cNvPr id="8" name="Rettangolo 7"/>
          <p:cNvSpPr/>
          <p:nvPr/>
        </p:nvSpPr>
        <p:spPr>
          <a:xfrm>
            <a:off x="945640" y="4077072"/>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a:cs typeface="Arial" pitchFamily="34" charset="0"/>
              </a:rPr>
              <a:t>U4</a:t>
            </a:r>
          </a:p>
        </p:txBody>
      </p:sp>
      <p:sp>
        <p:nvSpPr>
          <p:cNvPr id="9" name="Rettangolo 8"/>
          <p:cNvSpPr/>
          <p:nvPr/>
        </p:nvSpPr>
        <p:spPr>
          <a:xfrm>
            <a:off x="9407649" y="5301208"/>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a:cs typeface="Arial" pitchFamily="34" charset="0"/>
              </a:rPr>
              <a:t>U5</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5"/>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768425" y="4797399"/>
            <a:ext cx="799147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ext Box 2"/>
          <p:cNvSpPr txBox="1">
            <a:spLocks noChangeArrowheads="1"/>
          </p:cNvSpPr>
          <p:nvPr/>
        </p:nvSpPr>
        <p:spPr bwMode="auto">
          <a:xfrm>
            <a:off x="695400" y="620688"/>
            <a:ext cx="8372475" cy="3970337"/>
          </a:xfrm>
          <a:prstGeom prst="rect">
            <a:avLst/>
          </a:prstGeom>
          <a:noFill/>
          <a:ln w="9525">
            <a:noFill/>
            <a:miter lim="800000"/>
            <a:headEnd/>
            <a:tailEnd/>
          </a:ln>
          <a:effectLst/>
        </p:spPr>
        <p:txBody>
          <a:bodyPr>
            <a:spAutoFit/>
          </a:bodyPr>
          <a:lstStyle/>
          <a:p>
            <a:pPr eaLnBrk="1" hangingPunct="1">
              <a:defRPr/>
            </a:pPr>
            <a:endParaRPr lang="it-IT" b="1" dirty="0">
              <a:solidFill>
                <a:srgbClr val="00FF00"/>
              </a:solidFill>
              <a:effectLst>
                <a:outerShdw blurRad="38100" dist="38100" dir="2700000" algn="tl">
                  <a:srgbClr val="000000"/>
                </a:outerShdw>
              </a:effectLst>
              <a:latin typeface="Arial" charset="0"/>
            </a:endParaRPr>
          </a:p>
          <a:p>
            <a:pPr eaLnBrk="1" hangingPunct="1">
              <a:defRPr/>
            </a:pPr>
            <a:endParaRPr lang="it-IT" sz="2000" b="1" dirty="0">
              <a:latin typeface="+mn-lt"/>
            </a:endParaRPr>
          </a:p>
          <a:p>
            <a:pPr eaLnBrk="1" hangingPunct="1">
              <a:defRPr/>
            </a:pPr>
            <a:r>
              <a:rPr lang="it-IT" sz="2000" dirty="0">
                <a:solidFill>
                  <a:schemeClr val="hlink"/>
                </a:solidFill>
                <a:latin typeface="+mn-lt"/>
              </a:rPr>
              <a:t>Sali minerali 1-3 g/L - cationi ed anioni derivanti dai terreni tra cui abbondano </a:t>
            </a:r>
            <a:r>
              <a:rPr lang="it-IT" sz="2000" dirty="0" err="1">
                <a:solidFill>
                  <a:schemeClr val="hlink"/>
                </a:solidFill>
                <a:latin typeface="+mn-lt"/>
              </a:rPr>
              <a:t>K</a:t>
            </a:r>
            <a:r>
              <a:rPr lang="it-IT" sz="2000" baseline="30000" dirty="0" err="1">
                <a:solidFill>
                  <a:schemeClr val="hlink"/>
                </a:solidFill>
                <a:latin typeface="+mn-lt"/>
              </a:rPr>
              <a:t>+</a:t>
            </a:r>
            <a:r>
              <a:rPr lang="it-IT" sz="2000" dirty="0">
                <a:solidFill>
                  <a:schemeClr val="hlink"/>
                </a:solidFill>
                <a:latin typeface="+mn-lt"/>
              </a:rPr>
              <a:t>, Ca</a:t>
            </a:r>
            <a:r>
              <a:rPr lang="it-IT" sz="2000" baseline="30000" dirty="0">
                <a:solidFill>
                  <a:schemeClr val="hlink"/>
                </a:solidFill>
                <a:latin typeface="+mn-lt"/>
              </a:rPr>
              <a:t>++</a:t>
            </a:r>
            <a:r>
              <a:rPr lang="it-IT" sz="2000" dirty="0">
                <a:solidFill>
                  <a:schemeClr val="hlink"/>
                </a:solidFill>
                <a:latin typeface="+mn-lt"/>
              </a:rPr>
              <a:t>, Mg</a:t>
            </a:r>
            <a:r>
              <a:rPr lang="it-IT" sz="2000" baseline="30000" dirty="0">
                <a:solidFill>
                  <a:schemeClr val="hlink"/>
                </a:solidFill>
                <a:latin typeface="+mn-lt"/>
              </a:rPr>
              <a:t>++</a:t>
            </a:r>
            <a:r>
              <a:rPr lang="it-IT" sz="2000" dirty="0">
                <a:solidFill>
                  <a:schemeClr val="hlink"/>
                </a:solidFill>
                <a:latin typeface="+mn-lt"/>
              </a:rPr>
              <a:t>, NH</a:t>
            </a:r>
            <a:r>
              <a:rPr lang="it-IT" sz="2000" baseline="-25000" dirty="0">
                <a:solidFill>
                  <a:schemeClr val="hlink"/>
                </a:solidFill>
                <a:latin typeface="+mn-lt"/>
              </a:rPr>
              <a:t>4</a:t>
            </a:r>
            <a:r>
              <a:rPr lang="it-IT" sz="2000" baseline="30000" dirty="0">
                <a:solidFill>
                  <a:schemeClr val="hlink"/>
                </a:solidFill>
                <a:latin typeface="+mn-lt"/>
              </a:rPr>
              <a:t>+</a:t>
            </a:r>
            <a:r>
              <a:rPr lang="it-IT" sz="2000" dirty="0">
                <a:solidFill>
                  <a:schemeClr val="hlink"/>
                </a:solidFill>
                <a:latin typeface="+mn-lt"/>
              </a:rPr>
              <a:t> , in misura minore </a:t>
            </a:r>
            <a:r>
              <a:rPr lang="it-IT" sz="2000" dirty="0" err="1">
                <a:solidFill>
                  <a:schemeClr val="hlink"/>
                </a:solidFill>
                <a:latin typeface="+mn-lt"/>
              </a:rPr>
              <a:t>Na</a:t>
            </a:r>
            <a:r>
              <a:rPr lang="it-IT" sz="2000" baseline="30000" dirty="0" err="1">
                <a:solidFill>
                  <a:schemeClr val="hlink"/>
                </a:solidFill>
                <a:latin typeface="+mn-lt"/>
              </a:rPr>
              <a:t>+</a:t>
            </a:r>
            <a:r>
              <a:rPr lang="it-IT" sz="2000" dirty="0">
                <a:solidFill>
                  <a:schemeClr val="hlink"/>
                </a:solidFill>
                <a:latin typeface="+mn-lt"/>
              </a:rPr>
              <a:t>, Fe</a:t>
            </a:r>
            <a:r>
              <a:rPr lang="it-IT" sz="2000" baseline="30000" dirty="0">
                <a:solidFill>
                  <a:schemeClr val="hlink"/>
                </a:solidFill>
                <a:latin typeface="+mn-lt"/>
              </a:rPr>
              <a:t>++</a:t>
            </a:r>
            <a:r>
              <a:rPr lang="it-IT" sz="2000" dirty="0">
                <a:solidFill>
                  <a:schemeClr val="hlink"/>
                </a:solidFill>
                <a:latin typeface="+mn-lt"/>
              </a:rPr>
              <a:t>, Cu</a:t>
            </a:r>
            <a:r>
              <a:rPr lang="it-IT" sz="2000" baseline="30000" dirty="0">
                <a:solidFill>
                  <a:schemeClr val="hlink"/>
                </a:solidFill>
                <a:latin typeface="+mn-lt"/>
              </a:rPr>
              <a:t>++</a:t>
            </a:r>
            <a:r>
              <a:rPr lang="it-IT" sz="2000" dirty="0">
                <a:solidFill>
                  <a:schemeClr val="hlink"/>
                </a:solidFill>
                <a:latin typeface="+mn-lt"/>
              </a:rPr>
              <a:t>, Zn</a:t>
            </a:r>
            <a:r>
              <a:rPr lang="it-IT" sz="2000" baseline="30000" dirty="0">
                <a:solidFill>
                  <a:schemeClr val="hlink"/>
                </a:solidFill>
                <a:latin typeface="+mn-lt"/>
              </a:rPr>
              <a:t>++</a:t>
            </a:r>
            <a:r>
              <a:rPr lang="it-IT" sz="2000" dirty="0">
                <a:solidFill>
                  <a:schemeClr val="hlink"/>
                </a:solidFill>
                <a:latin typeface="+mn-lt"/>
              </a:rPr>
              <a:t>, Mn</a:t>
            </a:r>
            <a:r>
              <a:rPr lang="it-IT" sz="2000" baseline="30000" dirty="0">
                <a:solidFill>
                  <a:schemeClr val="hlink"/>
                </a:solidFill>
                <a:latin typeface="+mn-lt"/>
              </a:rPr>
              <a:t>++</a:t>
            </a:r>
            <a:r>
              <a:rPr lang="it-IT" sz="2000" dirty="0">
                <a:solidFill>
                  <a:schemeClr val="hlink"/>
                </a:solidFill>
                <a:latin typeface="+mn-lt"/>
              </a:rPr>
              <a:t>, PO4</a:t>
            </a:r>
            <a:r>
              <a:rPr lang="it-IT" sz="2000" baseline="30000" dirty="0">
                <a:solidFill>
                  <a:schemeClr val="hlink"/>
                </a:solidFill>
                <a:latin typeface="+mn-lt"/>
              </a:rPr>
              <a:t>2-</a:t>
            </a:r>
            <a:r>
              <a:rPr lang="it-IT" sz="2000" dirty="0">
                <a:solidFill>
                  <a:schemeClr val="hlink"/>
                </a:solidFill>
                <a:latin typeface="+mn-lt"/>
              </a:rPr>
              <a:t>, SO4</a:t>
            </a:r>
            <a:r>
              <a:rPr lang="it-IT" sz="2000" baseline="30000" dirty="0">
                <a:solidFill>
                  <a:schemeClr val="hlink"/>
                </a:solidFill>
                <a:latin typeface="+mn-lt"/>
              </a:rPr>
              <a:t>2</a:t>
            </a:r>
            <a:r>
              <a:rPr lang="it-IT" sz="2000" dirty="0">
                <a:solidFill>
                  <a:schemeClr val="hlink"/>
                </a:solidFill>
                <a:latin typeface="+mn-lt"/>
              </a:rPr>
              <a:t>-, Cl</a:t>
            </a:r>
            <a:r>
              <a:rPr lang="it-IT" sz="2000" baseline="30000" dirty="0">
                <a:solidFill>
                  <a:schemeClr val="hlink"/>
                </a:solidFill>
                <a:latin typeface="+mn-lt"/>
              </a:rPr>
              <a:t>-</a:t>
            </a:r>
            <a:r>
              <a:rPr lang="it-IT" sz="2000" dirty="0">
                <a:solidFill>
                  <a:schemeClr val="hlink"/>
                </a:solidFill>
                <a:latin typeface="+mn-lt"/>
              </a:rPr>
              <a:t>. </a:t>
            </a:r>
          </a:p>
          <a:p>
            <a:pPr eaLnBrk="1" hangingPunct="1">
              <a:defRPr/>
            </a:pPr>
            <a:endParaRPr lang="it-IT" sz="2000" dirty="0">
              <a:solidFill>
                <a:schemeClr val="hlink"/>
              </a:solidFill>
              <a:latin typeface="+mn-lt"/>
            </a:endParaRPr>
          </a:p>
          <a:p>
            <a:pPr eaLnBrk="1" hangingPunct="1">
              <a:defRPr/>
            </a:pPr>
            <a:r>
              <a:rPr lang="it-IT" sz="2000" dirty="0">
                <a:solidFill>
                  <a:srgbClr val="FF00FF"/>
                </a:solidFill>
                <a:latin typeface="+mn-lt"/>
              </a:rPr>
              <a:t>La componente azotata (fino a 1 g/L) è costituita da peptidi, </a:t>
            </a:r>
            <a:r>
              <a:rPr lang="it-IT" sz="2000" dirty="0" err="1">
                <a:solidFill>
                  <a:srgbClr val="FF00FF"/>
                </a:solidFill>
                <a:latin typeface="+mn-lt"/>
              </a:rPr>
              <a:t>aa</a:t>
            </a:r>
            <a:r>
              <a:rPr lang="it-IT" sz="2000" dirty="0">
                <a:solidFill>
                  <a:srgbClr val="FF00FF"/>
                </a:solidFill>
                <a:latin typeface="+mn-lt"/>
              </a:rPr>
              <a:t>, amine ed una piccola frazione di azoto ammoniacale. </a:t>
            </a:r>
          </a:p>
          <a:p>
            <a:pPr eaLnBrk="1" hangingPunct="1">
              <a:defRPr/>
            </a:pPr>
            <a:endParaRPr lang="it-IT" sz="2000" dirty="0">
              <a:solidFill>
                <a:srgbClr val="FF00FF"/>
              </a:solidFill>
              <a:latin typeface="+mn-lt"/>
            </a:endParaRPr>
          </a:p>
          <a:p>
            <a:pPr eaLnBrk="1" hangingPunct="1">
              <a:defRPr/>
            </a:pPr>
            <a:r>
              <a:rPr lang="it-IT" sz="2000" dirty="0">
                <a:latin typeface="+mn-lt"/>
              </a:rPr>
              <a:t>Esiste una interessante correlazione tra la concentrazione di alcuni </a:t>
            </a:r>
            <a:r>
              <a:rPr lang="it-IT" sz="2000" dirty="0" err="1">
                <a:latin typeface="+mn-lt"/>
              </a:rPr>
              <a:t>aa</a:t>
            </a:r>
            <a:r>
              <a:rPr lang="it-IT" sz="2000" dirty="0">
                <a:latin typeface="+mn-lt"/>
              </a:rPr>
              <a:t> e il grado di maturazione delle uve. Studi effettuati su uve Chardonnay hanno individuato nella Pro l’</a:t>
            </a:r>
            <a:r>
              <a:rPr lang="it-IT" sz="2000" dirty="0" err="1">
                <a:latin typeface="+mn-lt"/>
              </a:rPr>
              <a:t>aa</a:t>
            </a:r>
            <a:r>
              <a:rPr lang="it-IT" sz="2000" dirty="0">
                <a:latin typeface="+mn-lt"/>
              </a:rPr>
              <a:t> più significativo nell’indicare lo stadio di maturazione. </a:t>
            </a:r>
          </a:p>
        </p:txBody>
      </p:sp>
      <p:pic>
        <p:nvPicPr>
          <p:cNvPr id="2458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2344" y="4725144"/>
            <a:ext cx="1152524" cy="142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9"/>
          <p:cNvSpPr txBox="1">
            <a:spLocks noChangeArrowheads="1"/>
          </p:cNvSpPr>
          <p:nvPr/>
        </p:nvSpPr>
        <p:spPr bwMode="auto">
          <a:xfrm>
            <a:off x="479376" y="434978"/>
            <a:ext cx="2628861"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Sali e proteine</a:t>
            </a:r>
            <a:endParaRPr lang="it-IT" b="1" dirty="0">
              <a:latin typeface="+mn-lt"/>
            </a:endParaRPr>
          </a:p>
        </p:txBody>
      </p:sp>
      <p:sp>
        <p:nvSpPr>
          <p:cNvPr id="16" name="Rettangolo 15"/>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lum contrast="6000"/>
          </a:blip>
          <a:srcRect/>
          <a:stretch>
            <a:fillRect/>
          </a:stretch>
        </p:blipFill>
        <p:spPr bwMode="auto">
          <a:xfrm>
            <a:off x="983432" y="1124744"/>
            <a:ext cx="7129463" cy="5049838"/>
          </a:xfrm>
          <a:prstGeom prst="rect">
            <a:avLst/>
          </a:prstGeom>
          <a:ln>
            <a:noFill/>
          </a:ln>
          <a:effectLst>
            <a:outerShdw blurRad="292100" dist="139700" dir="2700000" algn="tl" rotWithShape="0">
              <a:srgbClr val="333333">
                <a:alpha val="65000"/>
              </a:srgbClr>
            </a:outerShdw>
          </a:effectLst>
        </p:spPr>
      </p:pic>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0588" y="4716253"/>
            <a:ext cx="1185812" cy="145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9"/>
          <p:cNvSpPr txBox="1">
            <a:spLocks noChangeArrowheads="1"/>
          </p:cNvSpPr>
          <p:nvPr/>
        </p:nvSpPr>
        <p:spPr bwMode="auto">
          <a:xfrm>
            <a:off x="479376" y="434978"/>
            <a:ext cx="1636602"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Proteine</a:t>
            </a:r>
            <a:endParaRPr lang="it-IT" b="1" dirty="0">
              <a:latin typeface="+mn-lt"/>
            </a:endParaRPr>
          </a:p>
        </p:txBody>
      </p:sp>
      <p:sp>
        <p:nvSpPr>
          <p:cNvPr id="17" name="Rettangolo 16"/>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lum contrast="6000"/>
          </a:blip>
          <a:srcRect/>
          <a:stretch>
            <a:fillRect/>
          </a:stretch>
        </p:blipFill>
        <p:spPr bwMode="auto">
          <a:xfrm>
            <a:off x="2208213" y="836613"/>
            <a:ext cx="7319962" cy="5497512"/>
          </a:xfrm>
          <a:prstGeom prst="rect">
            <a:avLst/>
          </a:prstGeom>
          <a:ln>
            <a:noFill/>
          </a:ln>
          <a:effectLst>
            <a:outerShdw blurRad="292100" dist="139700" dir="2700000" algn="tl" rotWithShape="0">
              <a:srgbClr val="333333">
                <a:alpha val="65000"/>
              </a:srgbClr>
            </a:outerShdw>
          </a:effectLst>
        </p:spPr>
      </p:pic>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9" y="1052514"/>
            <a:ext cx="9413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9"/>
          <p:cNvSpPr txBox="1">
            <a:spLocks noChangeArrowheads="1"/>
          </p:cNvSpPr>
          <p:nvPr/>
        </p:nvSpPr>
        <p:spPr bwMode="auto">
          <a:xfrm>
            <a:off x="479376" y="434978"/>
            <a:ext cx="1636602"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Proteine</a:t>
            </a:r>
            <a:endParaRPr lang="it-IT" b="1" dirty="0">
              <a:latin typeface="+mn-lt"/>
            </a:endParaRPr>
          </a:p>
        </p:txBody>
      </p:sp>
      <p:sp>
        <p:nvSpPr>
          <p:cNvPr id="15" name="Rettangolo 14"/>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4"/>
          <p:cNvPicPr>
            <a:picLocks noChangeAspect="1" noChangeArrowheads="1"/>
          </p:cNvPicPr>
          <p:nvPr/>
        </p:nvPicPr>
        <p:blipFill>
          <a:blip r:embed="rId2"/>
          <a:srcRect/>
          <a:stretch>
            <a:fillRect/>
          </a:stretch>
        </p:blipFill>
        <p:spPr bwMode="auto">
          <a:xfrm>
            <a:off x="5551897" y="1274673"/>
            <a:ext cx="3498850" cy="4897437"/>
          </a:xfrm>
          <a:prstGeom prst="rect">
            <a:avLst/>
          </a:prstGeom>
          <a:ln>
            <a:noFill/>
          </a:ln>
          <a:effectLst>
            <a:outerShdw blurRad="292100" dist="139700" dir="2700000" algn="tl" rotWithShape="0">
              <a:srgbClr val="333333">
                <a:alpha val="65000"/>
              </a:srgbClr>
            </a:outerShdw>
          </a:effectLst>
        </p:spPr>
      </p:pic>
      <p:pic>
        <p:nvPicPr>
          <p:cNvPr id="276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8270" y="5013235"/>
            <a:ext cx="9413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5"/>
          <p:cNvSpPr txBox="1">
            <a:spLocks noChangeArrowheads="1"/>
          </p:cNvSpPr>
          <p:nvPr/>
        </p:nvSpPr>
        <p:spPr bwMode="auto">
          <a:xfrm>
            <a:off x="642844" y="1052514"/>
            <a:ext cx="4248150" cy="5354638"/>
          </a:xfrm>
          <a:prstGeom prst="rect">
            <a:avLst/>
          </a:prstGeom>
          <a:solidFill>
            <a:schemeClr val="bg1"/>
          </a:solidFill>
          <a:ln w="9525">
            <a:noFill/>
            <a:miter lim="800000"/>
            <a:headEnd/>
            <a:tailEnd/>
          </a:ln>
        </p:spPr>
        <p:txBody>
          <a:bodyPr>
            <a:spAutoFit/>
          </a:bodyPr>
          <a:lstStyle/>
          <a:p>
            <a:pPr eaLnBrk="1" hangingPunct="1">
              <a:defRPr/>
            </a:pPr>
            <a:r>
              <a:rPr lang="it-IT" sz="1800" dirty="0">
                <a:latin typeface="+mn-lt"/>
              </a:rPr>
              <a:t>La componente proteica del mosto</a:t>
            </a:r>
          </a:p>
          <a:p>
            <a:pPr eaLnBrk="1" hangingPunct="1">
              <a:defRPr/>
            </a:pPr>
            <a:r>
              <a:rPr lang="it-IT" sz="1800" dirty="0">
                <a:latin typeface="+mn-lt"/>
              </a:rPr>
              <a:t>(ma anche del vino) è distribuita</a:t>
            </a:r>
          </a:p>
          <a:p>
            <a:pPr eaLnBrk="1" hangingPunct="1">
              <a:defRPr/>
            </a:pPr>
            <a:r>
              <a:rPr lang="it-IT" sz="1800" dirty="0">
                <a:latin typeface="+mn-lt"/>
              </a:rPr>
              <a:t>tra </a:t>
            </a:r>
            <a:r>
              <a:rPr lang="it-IT" sz="1800" dirty="0" err="1">
                <a:latin typeface="+mn-lt"/>
              </a:rPr>
              <a:t>pM</a:t>
            </a:r>
            <a:r>
              <a:rPr lang="it-IT" sz="1800" dirty="0">
                <a:latin typeface="+mn-lt"/>
              </a:rPr>
              <a:t> compresi tra 14 e 70 </a:t>
            </a:r>
            <a:r>
              <a:rPr lang="it-IT" sz="1800" dirty="0" err="1">
                <a:latin typeface="+mn-lt"/>
              </a:rPr>
              <a:t>kDa</a:t>
            </a:r>
            <a:endParaRPr lang="it-IT" sz="1800" dirty="0">
              <a:latin typeface="+mn-lt"/>
            </a:endParaRPr>
          </a:p>
          <a:p>
            <a:pPr eaLnBrk="1" hangingPunct="1">
              <a:defRPr/>
            </a:pPr>
            <a:r>
              <a:rPr lang="it-IT" sz="1800" dirty="0">
                <a:latin typeface="+mn-lt"/>
              </a:rPr>
              <a:t>con una certa variabilità nelle varie </a:t>
            </a:r>
            <a:r>
              <a:rPr lang="it-IT" sz="1800" dirty="0" err="1">
                <a:latin typeface="+mn-lt"/>
              </a:rPr>
              <a:t>cultivars</a:t>
            </a:r>
            <a:r>
              <a:rPr lang="it-IT" sz="1800" dirty="0">
                <a:latin typeface="+mn-lt"/>
              </a:rPr>
              <a:t>.</a:t>
            </a:r>
          </a:p>
          <a:p>
            <a:pPr eaLnBrk="1" hangingPunct="1">
              <a:defRPr/>
            </a:pPr>
            <a:r>
              <a:rPr lang="it-IT" sz="1800" dirty="0">
                <a:latin typeface="+mn-lt"/>
              </a:rPr>
              <a:t>E’ fondamentale sottolineare come tale componente sia rilevabile solo nei vini bianchi e </a:t>
            </a:r>
            <a:r>
              <a:rPr lang="it-IT" sz="1800" dirty="0" err="1">
                <a:latin typeface="+mn-lt"/>
              </a:rPr>
              <a:t>rosè</a:t>
            </a:r>
            <a:r>
              <a:rPr lang="it-IT" sz="1800" dirty="0">
                <a:latin typeface="+mn-lt"/>
              </a:rPr>
              <a:t>,  i tannini condensati presenti nelle uve nere ne determinano la precipitazione.</a:t>
            </a:r>
          </a:p>
          <a:p>
            <a:pPr eaLnBrk="1" hangingPunct="1">
              <a:defRPr/>
            </a:pPr>
            <a:r>
              <a:rPr lang="it-IT" sz="1800" dirty="0">
                <a:latin typeface="+mn-lt"/>
              </a:rPr>
              <a:t>Vini bianchi e </a:t>
            </a:r>
            <a:r>
              <a:rPr lang="it-IT" sz="1800" dirty="0" err="1">
                <a:latin typeface="+mn-lt"/>
              </a:rPr>
              <a:t>rosè</a:t>
            </a:r>
            <a:r>
              <a:rPr lang="it-IT" sz="1800" dirty="0">
                <a:latin typeface="+mn-lt"/>
              </a:rPr>
              <a:t> sono soggetti, per questa ragione, a fenomeni di intorbidamento dovuto alla formazione di precipitati proteici che formano una sospensione. Per ovviare a questo inconveniente si procede, durante le fasi di stabilizzazione dei vini, alla chiarifica ad esempio con bentonite (silicati di Al e Si idrati - diffusa carica negativa).  </a:t>
            </a:r>
          </a:p>
        </p:txBody>
      </p:sp>
      <p:sp>
        <p:nvSpPr>
          <p:cNvPr id="15" name="Text Box 19"/>
          <p:cNvSpPr txBox="1">
            <a:spLocks noChangeArrowheads="1"/>
          </p:cNvSpPr>
          <p:nvPr/>
        </p:nvSpPr>
        <p:spPr bwMode="auto">
          <a:xfrm>
            <a:off x="479376" y="434978"/>
            <a:ext cx="1636602"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Proteine</a:t>
            </a:r>
            <a:endParaRPr lang="it-IT" b="1" dirty="0">
              <a:latin typeface="+mn-lt"/>
            </a:endParaRPr>
          </a:p>
        </p:txBody>
      </p:sp>
      <p:sp>
        <p:nvSpPr>
          <p:cNvPr id="16" name="Rettangolo 15"/>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6"/>
          <p:cNvPicPr>
            <a:picLocks noChangeAspect="1" noChangeArrowheads="1"/>
          </p:cNvPicPr>
          <p:nvPr/>
        </p:nvPicPr>
        <p:blipFill>
          <a:blip r:embed="rId2">
            <a:lum contrast="6000"/>
          </a:blip>
          <a:srcRect/>
          <a:stretch>
            <a:fillRect/>
          </a:stretch>
        </p:blipFill>
        <p:spPr bwMode="auto">
          <a:xfrm>
            <a:off x="479376" y="1255593"/>
            <a:ext cx="7654925" cy="4319587"/>
          </a:xfrm>
          <a:prstGeom prst="rect">
            <a:avLst/>
          </a:prstGeom>
          <a:ln>
            <a:noFill/>
          </a:ln>
          <a:effectLst>
            <a:outerShdw blurRad="292100" dist="139700" dir="2700000" algn="tl" rotWithShape="0">
              <a:srgbClr val="333333">
                <a:alpha val="65000"/>
              </a:srgbClr>
            </a:outerShdw>
          </a:effectLst>
        </p:spPr>
      </p:pic>
      <p:pic>
        <p:nvPicPr>
          <p:cNvPr id="286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280" y="4416305"/>
            <a:ext cx="94138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9"/>
          <p:cNvSpPr txBox="1">
            <a:spLocks noChangeArrowheads="1"/>
          </p:cNvSpPr>
          <p:nvPr/>
        </p:nvSpPr>
        <p:spPr bwMode="auto">
          <a:xfrm>
            <a:off x="479376" y="434978"/>
            <a:ext cx="1636602"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Proteine</a:t>
            </a:r>
            <a:endParaRPr lang="it-IT" b="1" dirty="0">
              <a:latin typeface="+mn-lt"/>
            </a:endParaRPr>
          </a:p>
        </p:txBody>
      </p:sp>
      <p:sp>
        <p:nvSpPr>
          <p:cNvPr id="15" name="Rettangolo 14"/>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9" name="Group 7"/>
          <p:cNvGrpSpPr>
            <a:grpSpLocks/>
          </p:cNvGrpSpPr>
          <p:nvPr/>
        </p:nvGrpSpPr>
        <p:grpSpPr bwMode="auto">
          <a:xfrm>
            <a:off x="623392" y="1274673"/>
            <a:ext cx="5400675" cy="4895850"/>
            <a:chOff x="204" y="119"/>
            <a:chExt cx="3973" cy="3402"/>
          </a:xfrm>
        </p:grpSpPr>
        <p:pic>
          <p:nvPicPr>
            <p:cNvPr id="26634" name="Picture 5"/>
            <p:cNvPicPr>
              <a:picLocks noChangeAspect="1" noChangeArrowheads="1"/>
            </p:cNvPicPr>
            <p:nvPr/>
          </p:nvPicPr>
          <p:blipFill>
            <a:blip r:embed="rId2">
              <a:lum contrast="6000"/>
            </a:blip>
            <a:srcRect/>
            <a:stretch>
              <a:fillRect/>
            </a:stretch>
          </p:blipFill>
          <p:spPr bwMode="auto">
            <a:xfrm>
              <a:off x="204" y="119"/>
              <a:ext cx="3973" cy="3226"/>
            </a:xfrm>
            <a:prstGeom prst="rect">
              <a:avLst/>
            </a:prstGeom>
            <a:ln>
              <a:noFill/>
            </a:ln>
            <a:effectLst>
              <a:outerShdw blurRad="292100" dist="139700" dir="2700000" algn="tl" rotWithShape="0">
                <a:srgbClr val="333333">
                  <a:alpha val="65000"/>
                </a:srgbClr>
              </a:outerShdw>
            </a:effectLst>
          </p:spPr>
        </p:pic>
        <p:pic>
          <p:nvPicPr>
            <p:cNvPr id="26635" name="Picture 6"/>
            <p:cNvPicPr>
              <a:picLocks noChangeAspect="1" noChangeArrowheads="1"/>
            </p:cNvPicPr>
            <p:nvPr/>
          </p:nvPicPr>
          <p:blipFill>
            <a:blip r:embed="rId3">
              <a:lum contrast="6000"/>
            </a:blip>
            <a:srcRect/>
            <a:stretch>
              <a:fillRect/>
            </a:stretch>
          </p:blipFill>
          <p:spPr bwMode="auto">
            <a:xfrm>
              <a:off x="204" y="3339"/>
              <a:ext cx="3973" cy="182"/>
            </a:xfrm>
            <a:prstGeom prst="rect">
              <a:avLst/>
            </a:prstGeom>
            <a:ln>
              <a:noFill/>
            </a:ln>
            <a:effectLst>
              <a:outerShdw blurRad="292100" dist="139700" dir="2700000" algn="tl" rotWithShape="0">
                <a:srgbClr val="333333">
                  <a:alpha val="65000"/>
                </a:srgbClr>
              </a:outerShdw>
            </a:effectLst>
          </p:spPr>
        </p:pic>
      </p:grpSp>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2349" y="5229200"/>
            <a:ext cx="1008187" cy="124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8"/>
          <p:cNvSpPr txBox="1">
            <a:spLocks noChangeArrowheads="1"/>
          </p:cNvSpPr>
          <p:nvPr/>
        </p:nvSpPr>
        <p:spPr bwMode="auto">
          <a:xfrm>
            <a:off x="6240016" y="1353562"/>
            <a:ext cx="3456384" cy="5355312"/>
          </a:xfrm>
          <a:prstGeom prst="rect">
            <a:avLst/>
          </a:prstGeom>
          <a:noFill/>
          <a:ln w="9525">
            <a:noFill/>
            <a:miter lim="800000"/>
            <a:headEnd/>
            <a:tailEnd/>
          </a:ln>
        </p:spPr>
        <p:txBody>
          <a:bodyPr wrap="square">
            <a:spAutoFit/>
          </a:bodyPr>
          <a:lstStyle/>
          <a:p>
            <a:pPr eaLnBrk="1" hangingPunct="1">
              <a:defRPr/>
            </a:pPr>
            <a:r>
              <a:rPr lang="it-IT" sz="1800" dirty="0">
                <a:latin typeface="+mn-lt"/>
              </a:rPr>
              <a:t>Le proteine, data la loro complessità strutturale, l’elevato </a:t>
            </a:r>
            <a:r>
              <a:rPr lang="it-IT" sz="1800" dirty="0" err="1">
                <a:latin typeface="+mn-lt"/>
              </a:rPr>
              <a:t>pM</a:t>
            </a:r>
            <a:r>
              <a:rPr lang="it-IT" sz="1800" dirty="0">
                <a:latin typeface="+mn-lt"/>
              </a:rPr>
              <a:t> e </a:t>
            </a:r>
            <a:r>
              <a:rPr lang="it-IT" sz="1800" dirty="0" err="1">
                <a:latin typeface="+mn-lt"/>
              </a:rPr>
              <a:t>e</a:t>
            </a:r>
            <a:r>
              <a:rPr lang="it-IT" sz="1800" dirty="0">
                <a:latin typeface="+mn-lt"/>
              </a:rPr>
              <a:t> la presenza di una diffusa carica superficiale tendono a formare, in presenza di acqua, dispersioni colloidali in cui il meccanismo di stabilizzazione è basato su interazioni tra cariche elettrice e molecole di solvente. </a:t>
            </a:r>
          </a:p>
          <a:p>
            <a:pPr eaLnBrk="1" hangingPunct="1">
              <a:defRPr/>
            </a:pPr>
            <a:endParaRPr lang="it-IT" sz="1800" dirty="0" smtClean="0">
              <a:latin typeface="+mn-lt"/>
            </a:endParaRPr>
          </a:p>
          <a:p>
            <a:pPr eaLnBrk="1" hangingPunct="1">
              <a:defRPr/>
            </a:pPr>
            <a:r>
              <a:rPr lang="it-IT" sz="1800" dirty="0" smtClean="0">
                <a:latin typeface="+mn-lt"/>
              </a:rPr>
              <a:t>La </a:t>
            </a:r>
            <a:r>
              <a:rPr lang="it-IT" sz="1800" dirty="0">
                <a:latin typeface="+mn-lt"/>
              </a:rPr>
              <a:t>perdita di stabilità porta alla formazione di un flocculato (precipitato) che aumenta la torbidità. Le ragioni possono essere la disidratazione, la perdita della carica superficiale (ad esempio per interazione con altre molecole - </a:t>
            </a:r>
            <a:r>
              <a:rPr lang="it-IT" sz="1800" dirty="0" err="1">
                <a:latin typeface="+mn-lt"/>
              </a:rPr>
              <a:t>flavonoli</a:t>
            </a:r>
            <a:r>
              <a:rPr lang="it-IT" sz="1800" dirty="0">
                <a:latin typeface="+mn-lt"/>
              </a:rPr>
              <a:t>) e/o variazioni di temperatura.</a:t>
            </a:r>
          </a:p>
        </p:txBody>
      </p:sp>
      <p:sp>
        <p:nvSpPr>
          <p:cNvPr id="17" name="Text Box 19"/>
          <p:cNvSpPr txBox="1">
            <a:spLocks noChangeArrowheads="1"/>
          </p:cNvSpPr>
          <p:nvPr/>
        </p:nvSpPr>
        <p:spPr bwMode="auto">
          <a:xfrm>
            <a:off x="479376" y="434978"/>
            <a:ext cx="1636602"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Proteine</a:t>
            </a:r>
            <a:endParaRPr lang="it-IT" b="1" dirty="0">
              <a:latin typeface="+mn-lt"/>
            </a:endParaRPr>
          </a:p>
        </p:txBody>
      </p:sp>
      <p:sp>
        <p:nvSpPr>
          <p:cNvPr id="18" name="Rettangolo 17"/>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7"/>
          <p:cNvPicPr>
            <a:picLocks noChangeAspect="1" noChangeArrowheads="1"/>
          </p:cNvPicPr>
          <p:nvPr/>
        </p:nvPicPr>
        <p:blipFill>
          <a:blip r:embed="rId2"/>
          <a:srcRect t="3966"/>
          <a:stretch>
            <a:fillRect/>
          </a:stretch>
        </p:blipFill>
        <p:spPr bwMode="auto">
          <a:xfrm>
            <a:off x="2351584" y="954089"/>
            <a:ext cx="6046788" cy="3956050"/>
          </a:xfrm>
          <a:prstGeom prst="rect">
            <a:avLst/>
          </a:prstGeom>
          <a:ln>
            <a:noFill/>
          </a:ln>
          <a:effectLst>
            <a:outerShdw blurRad="292100" dist="139700" dir="2700000" algn="tl" rotWithShape="0">
              <a:srgbClr val="333333">
                <a:alpha val="65000"/>
              </a:srgbClr>
            </a:outerShdw>
          </a:effectLst>
        </p:spPr>
      </p:pic>
      <p:sp>
        <p:nvSpPr>
          <p:cNvPr id="28675" name="Text Box 2"/>
          <p:cNvSpPr txBox="1">
            <a:spLocks noChangeArrowheads="1"/>
          </p:cNvSpPr>
          <p:nvPr/>
        </p:nvSpPr>
        <p:spPr bwMode="auto">
          <a:xfrm>
            <a:off x="592259" y="5085184"/>
            <a:ext cx="8782723" cy="1400383"/>
          </a:xfrm>
          <a:prstGeom prst="rect">
            <a:avLst/>
          </a:prstGeom>
          <a:solidFill>
            <a:schemeClr val="bg1"/>
          </a:solidFill>
          <a:ln w="9525">
            <a:noFill/>
            <a:miter lim="800000"/>
            <a:headEnd/>
            <a:tailEnd/>
          </a:ln>
        </p:spPr>
        <p:txBody>
          <a:bodyPr wrap="square">
            <a:spAutoFit/>
          </a:bodyPr>
          <a:lstStyle/>
          <a:p>
            <a:pPr eaLnBrk="1" hangingPunct="1">
              <a:defRPr/>
            </a:pPr>
            <a:r>
              <a:rPr lang="it-IT" sz="1700" dirty="0">
                <a:latin typeface="+mj-lt"/>
              </a:rPr>
              <a:t>I tannini condensati (</a:t>
            </a:r>
            <a:r>
              <a:rPr lang="it-IT" sz="1700" dirty="0" err="1">
                <a:latin typeface="+mj-lt"/>
              </a:rPr>
              <a:t>flavonoli</a:t>
            </a:r>
            <a:r>
              <a:rPr lang="it-IT" sz="1700" dirty="0">
                <a:latin typeface="+mj-lt"/>
              </a:rPr>
              <a:t>) mediante interazioni idrofobiche, possono destabilizzare i sistemi colloidali delle proteine vegetali presenti nel mosto causandone la precipitazione. </a:t>
            </a:r>
          </a:p>
          <a:p>
            <a:pPr eaLnBrk="1" hangingPunct="1">
              <a:defRPr/>
            </a:pPr>
            <a:r>
              <a:rPr lang="it-IT" sz="1700" dirty="0">
                <a:latin typeface="+mj-lt"/>
              </a:rPr>
              <a:t>Diversa è la loro interazione con i polisaccaridi con i quali, mediante legami a ponte idrogeno, portano alla formazione di aggregati ad aumentata idrosolubilità (uso della gomma arabica per prevenire la flocculazione dei tannini condensati).</a:t>
            </a:r>
          </a:p>
        </p:txBody>
      </p:sp>
      <p:pic>
        <p:nvPicPr>
          <p:cNvPr id="307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3978" y="3751264"/>
            <a:ext cx="9413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9"/>
          <p:cNvSpPr txBox="1">
            <a:spLocks noChangeArrowheads="1"/>
          </p:cNvSpPr>
          <p:nvPr/>
        </p:nvSpPr>
        <p:spPr bwMode="auto">
          <a:xfrm>
            <a:off x="479376" y="434978"/>
            <a:ext cx="1636602"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Proteine</a:t>
            </a:r>
            <a:endParaRPr lang="it-IT" b="1" dirty="0">
              <a:latin typeface="+mn-lt"/>
            </a:endParaRPr>
          </a:p>
        </p:txBody>
      </p:sp>
      <p:sp>
        <p:nvSpPr>
          <p:cNvPr id="16" name="Rettangolo 15"/>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7928" y="3076603"/>
            <a:ext cx="9413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p:cNvPicPr>
            <a:picLocks noChangeAspect="1" noChangeArrowheads="1"/>
          </p:cNvPicPr>
          <p:nvPr/>
        </p:nvPicPr>
        <p:blipFill>
          <a:blip r:embed="rId3"/>
          <a:srcRect/>
          <a:stretch>
            <a:fillRect/>
          </a:stretch>
        </p:blipFill>
        <p:spPr bwMode="auto">
          <a:xfrm>
            <a:off x="786607" y="1149378"/>
            <a:ext cx="4467225" cy="3086100"/>
          </a:xfrm>
          <a:prstGeom prst="rect">
            <a:avLst/>
          </a:prstGeom>
          <a:ln>
            <a:noFill/>
          </a:ln>
          <a:effectLst>
            <a:outerShdw blurRad="292100" dist="139700" dir="2700000" algn="tl" rotWithShape="0">
              <a:srgbClr val="333333">
                <a:alpha val="65000"/>
              </a:srgbClr>
            </a:outerShdw>
          </a:effectLst>
        </p:spPr>
      </p:pic>
      <p:sp>
        <p:nvSpPr>
          <p:cNvPr id="29700" name="Text Box 5"/>
          <p:cNvSpPr txBox="1">
            <a:spLocks noChangeArrowheads="1"/>
          </p:cNvSpPr>
          <p:nvPr/>
        </p:nvSpPr>
        <p:spPr bwMode="auto">
          <a:xfrm>
            <a:off x="786607" y="4365104"/>
            <a:ext cx="8372475" cy="2225675"/>
          </a:xfrm>
          <a:prstGeom prst="rect">
            <a:avLst/>
          </a:prstGeom>
          <a:solidFill>
            <a:schemeClr val="bg1"/>
          </a:solidFill>
          <a:ln w="9525">
            <a:noFill/>
            <a:miter lim="800000"/>
            <a:headEnd/>
            <a:tailEnd/>
          </a:ln>
        </p:spPr>
        <p:txBody>
          <a:bodyPr>
            <a:spAutoFit/>
          </a:bodyPr>
          <a:lstStyle/>
          <a:p>
            <a:pPr eaLnBrk="1" hangingPunct="1">
              <a:defRPr/>
            </a:pPr>
            <a:r>
              <a:rPr lang="it-IT" sz="2000" dirty="0">
                <a:latin typeface="+mj-lt"/>
              </a:rPr>
              <a:t>Anche per il vino come per altri alimenti proteici (carni e derivati, pesce, latte) e non (vegetali trasformati), la presenza di decarbossilasi batteriche (prevalentemente da </a:t>
            </a:r>
            <a:r>
              <a:rPr lang="it-IT" sz="2000" i="1" dirty="0" err="1">
                <a:latin typeface="+mj-lt"/>
              </a:rPr>
              <a:t>Pediococcus</a:t>
            </a:r>
            <a:r>
              <a:rPr lang="it-IT" sz="2000" dirty="0">
                <a:latin typeface="+mj-lt"/>
              </a:rPr>
              <a:t> e </a:t>
            </a:r>
            <a:r>
              <a:rPr lang="it-IT" sz="2000" i="1" dirty="0" err="1">
                <a:latin typeface="+mj-lt"/>
              </a:rPr>
              <a:t>Lactobacillus</a:t>
            </a:r>
            <a:r>
              <a:rPr lang="it-IT" sz="2000" dirty="0">
                <a:latin typeface="+mj-lt"/>
              </a:rPr>
              <a:t>) porta alla formazione di amine </a:t>
            </a:r>
            <a:r>
              <a:rPr lang="it-IT" sz="2000" dirty="0" err="1">
                <a:latin typeface="+mj-lt"/>
              </a:rPr>
              <a:t>biogene</a:t>
            </a:r>
            <a:r>
              <a:rPr lang="it-IT" sz="2000" dirty="0">
                <a:latin typeface="+mj-lt"/>
              </a:rPr>
              <a:t>. </a:t>
            </a:r>
          </a:p>
          <a:p>
            <a:pPr eaLnBrk="1" hangingPunct="1">
              <a:defRPr/>
            </a:pPr>
            <a:r>
              <a:rPr lang="it-IT" sz="2000" dirty="0">
                <a:latin typeface="+mj-lt"/>
              </a:rPr>
              <a:t>Tali composti sono mediamente più concentrati nei vini rossi che non nei bianchi i quali presentano valori di pH minori dovuti alla mancanza dell’effetto “</a:t>
            </a:r>
            <a:r>
              <a:rPr lang="it-IT" sz="2000" i="1" dirty="0">
                <a:latin typeface="+mj-lt"/>
              </a:rPr>
              <a:t>de-acidificante</a:t>
            </a:r>
            <a:r>
              <a:rPr lang="it-IT" sz="2000" dirty="0">
                <a:latin typeface="+mj-lt"/>
              </a:rPr>
              <a:t>” della fermentazione </a:t>
            </a:r>
            <a:r>
              <a:rPr lang="it-IT" sz="2000" dirty="0" err="1">
                <a:latin typeface="+mj-lt"/>
              </a:rPr>
              <a:t>malo-lattica</a:t>
            </a:r>
            <a:r>
              <a:rPr lang="it-IT" sz="2000" dirty="0">
                <a:latin typeface="+mj-lt"/>
              </a:rPr>
              <a:t>.</a:t>
            </a:r>
          </a:p>
        </p:txBody>
      </p:sp>
      <p:sp>
        <p:nvSpPr>
          <p:cNvPr id="15" name="Text Box 19"/>
          <p:cNvSpPr txBox="1">
            <a:spLocks noChangeArrowheads="1"/>
          </p:cNvSpPr>
          <p:nvPr/>
        </p:nvSpPr>
        <p:spPr bwMode="auto">
          <a:xfrm>
            <a:off x="479376" y="434978"/>
            <a:ext cx="2751459"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Amine biogene</a:t>
            </a:r>
            <a:endParaRPr lang="it-IT" b="1" dirty="0">
              <a:latin typeface="+mn-lt"/>
            </a:endParaRPr>
          </a:p>
        </p:txBody>
      </p:sp>
      <p:sp>
        <p:nvSpPr>
          <p:cNvPr id="16" name="Rettangolo 15"/>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2697" y="5043939"/>
            <a:ext cx="9413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792" y="1100215"/>
            <a:ext cx="4894422" cy="510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9"/>
          <p:cNvSpPr txBox="1">
            <a:spLocks noChangeArrowheads="1"/>
          </p:cNvSpPr>
          <p:nvPr/>
        </p:nvSpPr>
        <p:spPr bwMode="auto">
          <a:xfrm>
            <a:off x="479376" y="434978"/>
            <a:ext cx="2751459"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Amine biogene</a:t>
            </a:r>
            <a:endParaRPr lang="it-IT" b="1" dirty="0">
              <a:latin typeface="+mn-lt"/>
            </a:endParaRPr>
          </a:p>
        </p:txBody>
      </p:sp>
      <p:sp>
        <p:nvSpPr>
          <p:cNvPr id="15" name="Rettangolo 14"/>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pic>
        <p:nvPicPr>
          <p:cNvPr id="16" name="Picture 5"/>
          <p:cNvPicPr>
            <a:picLocks noChangeAspect="1" noChangeArrowheads="1"/>
          </p:cNvPicPr>
          <p:nvPr/>
        </p:nvPicPr>
        <p:blipFill>
          <a:blip r:embed="rId4"/>
          <a:srcRect b="2754"/>
          <a:stretch>
            <a:fillRect/>
          </a:stretch>
        </p:blipFill>
        <p:spPr bwMode="auto">
          <a:xfrm>
            <a:off x="407368" y="1340768"/>
            <a:ext cx="3198189" cy="486811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827214" y="801688"/>
            <a:ext cx="8372475" cy="2432050"/>
          </a:xfrm>
          <a:prstGeom prst="rect">
            <a:avLst/>
          </a:prstGeom>
          <a:noFill/>
          <a:ln w="9525">
            <a:noFill/>
            <a:miter lim="800000"/>
            <a:headEnd/>
            <a:tailEnd/>
          </a:ln>
          <a:effectLst/>
        </p:spPr>
        <p:txBody>
          <a:bodyPr>
            <a:spAutoFit/>
          </a:bodyPr>
          <a:lstStyle/>
          <a:p>
            <a:pPr eaLnBrk="1" hangingPunct="1">
              <a:defRPr/>
            </a:pPr>
            <a:endParaRPr lang="it-IT" b="1" dirty="0">
              <a:solidFill>
                <a:srgbClr val="00FF00"/>
              </a:solidFill>
              <a:effectLst>
                <a:outerShdw blurRad="38100" dist="38100" dir="2700000" algn="tl">
                  <a:srgbClr val="000000"/>
                </a:outerShdw>
              </a:effectLst>
              <a:latin typeface="Arial" charset="0"/>
            </a:endParaRPr>
          </a:p>
          <a:p>
            <a:pPr eaLnBrk="1" hangingPunct="1">
              <a:defRPr/>
            </a:pPr>
            <a:endParaRPr lang="it-IT" sz="2000" b="1" dirty="0">
              <a:latin typeface="Arial" charset="0"/>
            </a:endParaRPr>
          </a:p>
          <a:p>
            <a:pPr eaLnBrk="1" hangingPunct="1">
              <a:defRPr/>
            </a:pPr>
            <a:r>
              <a:rPr lang="it-IT" sz="2400" dirty="0">
                <a:solidFill>
                  <a:schemeClr val="hlink"/>
                </a:solidFill>
                <a:latin typeface="+mn-lt"/>
              </a:rPr>
              <a:t>Alcoli Polivalenti: Inositolo (0.5 g/L) Sorbitolo (0.1-0.2 g/L)</a:t>
            </a:r>
          </a:p>
          <a:p>
            <a:pPr eaLnBrk="1" hangingPunct="1">
              <a:defRPr/>
            </a:pPr>
            <a:r>
              <a:rPr lang="it-IT" sz="2400" dirty="0">
                <a:solidFill>
                  <a:schemeClr val="hlink"/>
                </a:solidFill>
                <a:latin typeface="+mn-lt"/>
              </a:rPr>
              <a:t>Gomme (</a:t>
            </a:r>
            <a:r>
              <a:rPr lang="it-IT" sz="2400" dirty="0" err="1">
                <a:solidFill>
                  <a:schemeClr val="hlink"/>
                </a:solidFill>
                <a:latin typeface="+mn-lt"/>
              </a:rPr>
              <a:t>Destrani</a:t>
            </a:r>
            <a:r>
              <a:rPr lang="it-IT" sz="2400" dirty="0">
                <a:solidFill>
                  <a:schemeClr val="hlink"/>
                </a:solidFill>
                <a:latin typeface="+mn-lt"/>
              </a:rPr>
              <a:t>: </a:t>
            </a:r>
            <a:r>
              <a:rPr lang="it-IT" sz="2400" dirty="0" err="1">
                <a:solidFill>
                  <a:schemeClr val="hlink"/>
                </a:solidFill>
                <a:latin typeface="+mn-lt"/>
              </a:rPr>
              <a:t>arabani</a:t>
            </a:r>
            <a:r>
              <a:rPr lang="it-IT" sz="2400" dirty="0">
                <a:solidFill>
                  <a:schemeClr val="hlink"/>
                </a:solidFill>
                <a:latin typeface="+mn-lt"/>
              </a:rPr>
              <a:t>, </a:t>
            </a:r>
            <a:r>
              <a:rPr lang="it-IT" sz="2400" dirty="0" err="1">
                <a:solidFill>
                  <a:schemeClr val="hlink"/>
                </a:solidFill>
                <a:latin typeface="+mn-lt"/>
              </a:rPr>
              <a:t>galattani</a:t>
            </a:r>
            <a:r>
              <a:rPr lang="it-IT" sz="2400" dirty="0">
                <a:solidFill>
                  <a:schemeClr val="hlink"/>
                </a:solidFill>
                <a:latin typeface="+mn-lt"/>
              </a:rPr>
              <a:t>, </a:t>
            </a:r>
            <a:r>
              <a:rPr lang="it-IT" sz="2400" dirty="0" err="1">
                <a:solidFill>
                  <a:schemeClr val="hlink"/>
                </a:solidFill>
                <a:latin typeface="+mn-lt"/>
              </a:rPr>
              <a:t>mannani</a:t>
            </a:r>
            <a:r>
              <a:rPr lang="it-IT" sz="2400" dirty="0">
                <a:solidFill>
                  <a:schemeClr val="hlink"/>
                </a:solidFill>
                <a:latin typeface="+mn-lt"/>
              </a:rPr>
              <a:t> &gt;1 g/L)</a:t>
            </a:r>
          </a:p>
          <a:p>
            <a:pPr eaLnBrk="1" hangingPunct="1">
              <a:defRPr/>
            </a:pPr>
            <a:endParaRPr lang="it-IT" sz="2400" dirty="0">
              <a:solidFill>
                <a:schemeClr val="hlink"/>
              </a:solidFill>
              <a:latin typeface="+mn-lt"/>
            </a:endParaRPr>
          </a:p>
          <a:p>
            <a:pPr eaLnBrk="1" hangingPunct="1">
              <a:defRPr/>
            </a:pPr>
            <a:r>
              <a:rPr lang="it-IT" sz="2800" b="1" dirty="0">
                <a:solidFill>
                  <a:schemeClr val="hlink"/>
                </a:solidFill>
                <a:latin typeface="+mn-lt"/>
              </a:rPr>
              <a:t>Pectine</a:t>
            </a:r>
            <a:r>
              <a:rPr lang="it-IT" sz="2800" b="1" dirty="0">
                <a:solidFill>
                  <a:schemeClr val="hlink"/>
                </a:solidFill>
                <a:effectLst>
                  <a:outerShdw blurRad="38100" dist="38100" dir="2700000" algn="tl">
                    <a:srgbClr val="000000"/>
                  </a:outerShdw>
                </a:effectLst>
                <a:latin typeface="+mn-lt"/>
              </a:rPr>
              <a:t> </a:t>
            </a:r>
            <a:r>
              <a:rPr lang="it-IT" sz="2400" dirty="0">
                <a:solidFill>
                  <a:schemeClr val="hlink"/>
                </a:solidFill>
                <a:latin typeface="+mn-lt"/>
              </a:rPr>
              <a:t>polimeri dell'acido </a:t>
            </a:r>
            <a:r>
              <a:rPr lang="it-IT" sz="2400" dirty="0" err="1">
                <a:solidFill>
                  <a:schemeClr val="hlink"/>
                </a:solidFill>
                <a:latin typeface="+mn-lt"/>
              </a:rPr>
              <a:t>galatturonico</a:t>
            </a:r>
            <a:r>
              <a:rPr lang="it-IT" sz="2400" dirty="0">
                <a:solidFill>
                  <a:schemeClr val="hlink"/>
                </a:solidFill>
                <a:latin typeface="+mn-lt"/>
              </a:rPr>
              <a:t> </a:t>
            </a:r>
            <a:r>
              <a:rPr lang="it-IT" sz="2400" dirty="0">
                <a:solidFill>
                  <a:schemeClr val="hlink"/>
                </a:solidFill>
                <a:latin typeface="+mn-lt"/>
                <a:cs typeface="Arial" charset="0"/>
              </a:rPr>
              <a:t>≤ 0.1 g/L</a:t>
            </a:r>
          </a:p>
        </p:txBody>
      </p:sp>
      <p:grpSp>
        <p:nvGrpSpPr>
          <p:cNvPr id="3" name="Group 6"/>
          <p:cNvGrpSpPr>
            <a:grpSpLocks/>
          </p:cNvGrpSpPr>
          <p:nvPr/>
        </p:nvGrpSpPr>
        <p:grpSpPr bwMode="auto">
          <a:xfrm>
            <a:off x="2063750" y="3643314"/>
            <a:ext cx="8217570" cy="2306637"/>
            <a:chOff x="157" y="2204"/>
            <a:chExt cx="5499" cy="1499"/>
          </a:xfrm>
        </p:grpSpPr>
        <p:pic>
          <p:nvPicPr>
            <p:cNvPr id="34825" name="Picture 3"/>
            <p:cNvPicPr>
              <a:picLocks noChangeAspect="1" noChangeArrowheads="1"/>
            </p:cNvPicPr>
            <p:nvPr/>
          </p:nvPicPr>
          <p:blipFill>
            <a:blip r:embed="rId2">
              <a:lum contrast="6000"/>
              <a:extLst>
                <a:ext uri="{28A0092B-C50C-407E-A947-70E740481C1C}">
                  <a14:useLocalDpi xmlns:a14="http://schemas.microsoft.com/office/drawing/2010/main" val="0"/>
                </a:ext>
              </a:extLst>
            </a:blip>
            <a:srcRect l="31294" t="49127" r="24977" b="19650"/>
            <a:stretch>
              <a:fillRect/>
            </a:stretch>
          </p:blipFill>
          <p:spPr bwMode="auto">
            <a:xfrm>
              <a:off x="157" y="2204"/>
              <a:ext cx="3359" cy="149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4826" name="AutoShape 4"/>
            <p:cNvSpPr>
              <a:spLocks noChangeArrowheads="1"/>
            </p:cNvSpPr>
            <p:nvPr/>
          </p:nvSpPr>
          <p:spPr bwMode="auto">
            <a:xfrm>
              <a:off x="3696" y="2704"/>
              <a:ext cx="953" cy="59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7 w 21600"/>
                <a:gd name="T13" fmla="*/ 5418 h 21600"/>
                <a:gd name="T14" fmla="*/ 18903 w 21600"/>
                <a:gd name="T15" fmla="*/ 1618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28677" name="Text Box 5"/>
            <p:cNvSpPr txBox="1">
              <a:spLocks noChangeArrowheads="1"/>
            </p:cNvSpPr>
            <p:nvPr/>
          </p:nvSpPr>
          <p:spPr bwMode="auto">
            <a:xfrm>
              <a:off x="4740" y="2793"/>
              <a:ext cx="916" cy="380"/>
            </a:xfrm>
            <a:prstGeom prst="rect">
              <a:avLst/>
            </a:prstGeom>
            <a:noFill/>
            <a:ln w="9525">
              <a:noFill/>
              <a:miter lim="800000"/>
              <a:headEnd/>
              <a:tailEnd/>
            </a:ln>
            <a:effectLst/>
          </p:spPr>
          <p:txBody>
            <a:bodyPr wrap="none">
              <a:spAutoFit/>
            </a:bodyPr>
            <a:lstStyle/>
            <a:p>
              <a:pPr eaLnBrk="1" hangingPunct="1">
                <a:defRPr/>
              </a:pPr>
              <a:r>
                <a:rPr lang="it-IT" b="1">
                  <a:solidFill>
                    <a:srgbClr val="FF0000"/>
                  </a:solidFill>
                  <a:effectLst>
                    <a:outerShdw blurRad="38100" dist="38100" dir="2700000" algn="tl">
                      <a:srgbClr val="000000"/>
                    </a:outerShdw>
                  </a:effectLst>
                  <a:latin typeface="Arial" charset="0"/>
                </a:rPr>
                <a:t>MeOH</a:t>
              </a:r>
            </a:p>
          </p:txBody>
        </p:sp>
      </p:grpSp>
      <p:sp>
        <p:nvSpPr>
          <p:cNvPr id="17" name="Text Box 19"/>
          <p:cNvSpPr txBox="1">
            <a:spLocks noChangeArrowheads="1"/>
          </p:cNvSpPr>
          <p:nvPr/>
        </p:nvSpPr>
        <p:spPr bwMode="auto">
          <a:xfrm>
            <a:off x="479376" y="434978"/>
            <a:ext cx="2880532"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Alcoli e pectine </a:t>
            </a:r>
            <a:endParaRPr lang="it-IT" b="1" dirty="0">
              <a:latin typeface="+mn-lt"/>
            </a:endParaRPr>
          </a:p>
        </p:txBody>
      </p:sp>
      <p:sp>
        <p:nvSpPr>
          <p:cNvPr id="18" name="Rettangolo 17"/>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Decoupage_UVA"/>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112224" y="2528888"/>
            <a:ext cx="2617788" cy="3132138"/>
          </a:xfrm>
          <a:prstGeom prst="rect">
            <a:avLst/>
          </a:prstGeom>
          <a:ln>
            <a:noFill/>
          </a:ln>
          <a:effectLst>
            <a:outerShdw blurRad="292100" dist="139700" dir="2700000" algn="tl" rotWithShape="0">
              <a:srgbClr val="333333">
                <a:alpha val="65000"/>
              </a:srgbClr>
            </a:outerShdw>
          </a:effectLst>
        </p:spPr>
      </p:pic>
      <p:sp>
        <p:nvSpPr>
          <p:cNvPr id="6147" name="Text Box 4"/>
          <p:cNvSpPr txBox="1">
            <a:spLocks noChangeArrowheads="1"/>
          </p:cNvSpPr>
          <p:nvPr/>
        </p:nvSpPr>
        <p:spPr bwMode="auto">
          <a:xfrm>
            <a:off x="551384" y="898525"/>
            <a:ext cx="7418387" cy="1630363"/>
          </a:xfrm>
          <a:prstGeom prst="rect">
            <a:avLst/>
          </a:prstGeom>
          <a:noFill/>
          <a:ln w="9525">
            <a:noFill/>
            <a:miter lim="800000"/>
            <a:headEnd/>
            <a:tailEnd/>
          </a:ln>
        </p:spPr>
        <p:txBody>
          <a:bodyPr>
            <a:spAutoFit/>
          </a:bodyPr>
          <a:lstStyle/>
          <a:p>
            <a:pPr eaLnBrk="1" hangingPunct="1">
              <a:spcBef>
                <a:spcPct val="20000"/>
              </a:spcBef>
              <a:buClr>
                <a:schemeClr val="bg2"/>
              </a:buClr>
              <a:buSzPct val="50000"/>
              <a:buFont typeface="Wingdings" pitchFamily="2" charset="2"/>
              <a:buNone/>
              <a:defRPr/>
            </a:pPr>
            <a:r>
              <a:rPr lang="it-IT" sz="2000" dirty="0">
                <a:latin typeface="+mn-lt"/>
              </a:rPr>
              <a:t>si definisce vino “...il prodotto ottenuto esclusivamente dalla fermentazione totale o parziale degli zuccheri contenuti nelle uve fresche pigiate o non, o di mosti di uve, che si trasformano in alcole attraverso la cosiddetta fermentazione alcolica...”</a:t>
            </a:r>
          </a:p>
          <a:p>
            <a:pPr eaLnBrk="1" hangingPunct="1">
              <a:defRPr/>
            </a:pPr>
            <a:endParaRPr lang="it-IT" sz="2000" dirty="0">
              <a:latin typeface="+mn-lt"/>
            </a:endParaRPr>
          </a:p>
        </p:txBody>
      </p:sp>
      <p:pic>
        <p:nvPicPr>
          <p:cNvPr id="12" name="Picture 4"/>
          <p:cNvPicPr>
            <a:picLocks noChangeAspect="1" noChangeArrowheads="1"/>
          </p:cNvPicPr>
          <p:nvPr/>
        </p:nvPicPr>
        <p:blipFill>
          <a:blip r:embed="rId3"/>
          <a:srcRect/>
          <a:stretch>
            <a:fillRect/>
          </a:stretch>
        </p:blipFill>
        <p:spPr bwMode="auto">
          <a:xfrm>
            <a:off x="551384" y="2636912"/>
            <a:ext cx="7309591" cy="3564408"/>
          </a:xfrm>
          <a:prstGeom prst="rect">
            <a:avLst/>
          </a:prstGeom>
          <a:ln>
            <a:noFill/>
          </a:ln>
          <a:effectLst>
            <a:outerShdw blurRad="292100" dist="139700" dir="2700000" algn="tl" rotWithShape="0">
              <a:srgbClr val="333333">
                <a:alpha val="65000"/>
              </a:srgbClr>
            </a:outerShdw>
          </a:effectLst>
        </p:spPr>
      </p:pic>
      <p:sp>
        <p:nvSpPr>
          <p:cNvPr id="14" name="Rettangolo 13"/>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a:cs typeface="Arial" pitchFamily="34" charset="0"/>
              </a:rPr>
              <a:t>U1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4"/>
          <p:cNvPicPr>
            <a:picLocks noChangeAspect="1" noChangeArrowheads="1"/>
          </p:cNvPicPr>
          <p:nvPr/>
        </p:nvPicPr>
        <p:blipFill>
          <a:blip r:embed="rId2">
            <a:lum contrast="6000"/>
            <a:extLst>
              <a:ext uri="{28A0092B-C50C-407E-A947-70E740481C1C}">
                <a14:useLocalDpi xmlns:a14="http://schemas.microsoft.com/office/drawing/2010/main" val="0"/>
              </a:ext>
            </a:extLst>
          </a:blip>
          <a:srcRect l="31294" t="49127" r="24977" b="19650"/>
          <a:stretch>
            <a:fillRect/>
          </a:stretch>
        </p:blipFill>
        <p:spPr bwMode="auto">
          <a:xfrm>
            <a:off x="1917701" y="1816101"/>
            <a:ext cx="6842125" cy="30527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5844" name="Rectangle 7"/>
          <p:cNvSpPr>
            <a:spLocks noChangeArrowheads="1"/>
          </p:cNvSpPr>
          <p:nvPr/>
        </p:nvSpPr>
        <p:spPr bwMode="auto">
          <a:xfrm>
            <a:off x="3432176" y="4194176"/>
            <a:ext cx="1800225" cy="2474913"/>
          </a:xfrm>
          <a:prstGeom prst="rect">
            <a:avLst/>
          </a:prstGeom>
          <a:noFill/>
          <a:ln w="3810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a:latin typeface="Arial" panose="020B0604020202020204" pitchFamily="34" charset="0"/>
            </a:endParaRPr>
          </a:p>
        </p:txBody>
      </p:sp>
      <p:sp>
        <p:nvSpPr>
          <p:cNvPr id="32772" name="Text Box 8"/>
          <p:cNvSpPr txBox="1">
            <a:spLocks noChangeArrowheads="1"/>
          </p:cNvSpPr>
          <p:nvPr/>
        </p:nvSpPr>
        <p:spPr bwMode="auto">
          <a:xfrm>
            <a:off x="3143251" y="4981576"/>
            <a:ext cx="1820863" cy="1616075"/>
          </a:xfrm>
          <a:prstGeom prst="rect">
            <a:avLst/>
          </a:prstGeom>
          <a:noFill/>
          <a:ln w="9525">
            <a:noFill/>
            <a:miter lim="800000"/>
            <a:headEnd/>
            <a:tailEnd/>
          </a:ln>
        </p:spPr>
        <p:txBody>
          <a:bodyPr>
            <a:spAutoFit/>
          </a:bodyPr>
          <a:lstStyle/>
          <a:p>
            <a:pPr algn="ctr" eaLnBrk="1" hangingPunct="1">
              <a:defRPr/>
            </a:pPr>
            <a:r>
              <a:rPr lang="it-IT" sz="2000" dirty="0">
                <a:latin typeface="+mn-lt"/>
              </a:rPr>
              <a:t>Idrolisi ad opera delle PME</a:t>
            </a:r>
          </a:p>
          <a:p>
            <a:pPr algn="ctr" eaLnBrk="1" hangingPunct="1">
              <a:defRPr/>
            </a:pPr>
            <a:r>
              <a:rPr lang="it-IT" sz="2000" dirty="0" err="1">
                <a:latin typeface="+mn-lt"/>
              </a:rPr>
              <a:t>PoliMetil</a:t>
            </a:r>
            <a:r>
              <a:rPr lang="it-IT" sz="2000" dirty="0">
                <a:latin typeface="+mn-lt"/>
              </a:rPr>
              <a:t> Esterasi</a:t>
            </a:r>
          </a:p>
        </p:txBody>
      </p:sp>
      <p:sp>
        <p:nvSpPr>
          <p:cNvPr id="35846" name="Rectangle 10"/>
          <p:cNvSpPr>
            <a:spLocks noChangeArrowheads="1"/>
          </p:cNvSpPr>
          <p:nvPr/>
        </p:nvSpPr>
        <p:spPr bwMode="auto">
          <a:xfrm>
            <a:off x="4943476" y="404813"/>
            <a:ext cx="4321175" cy="4392612"/>
          </a:xfrm>
          <a:prstGeom prst="rect">
            <a:avLst/>
          </a:prstGeom>
          <a:noFill/>
          <a:ln w="38100">
            <a:solidFill>
              <a:srgbClr val="FF99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a:latin typeface="Arial" panose="020B0604020202020204" pitchFamily="34" charset="0"/>
            </a:endParaRPr>
          </a:p>
        </p:txBody>
      </p:sp>
      <p:sp>
        <p:nvSpPr>
          <p:cNvPr id="32774" name="Text Box 11"/>
          <p:cNvSpPr txBox="1">
            <a:spLocks noChangeArrowheads="1"/>
          </p:cNvSpPr>
          <p:nvPr/>
        </p:nvSpPr>
        <p:spPr bwMode="auto">
          <a:xfrm>
            <a:off x="5232401" y="476251"/>
            <a:ext cx="2879725" cy="1006475"/>
          </a:xfrm>
          <a:prstGeom prst="rect">
            <a:avLst/>
          </a:prstGeom>
          <a:noFill/>
          <a:ln w="9525">
            <a:noFill/>
            <a:miter lim="800000"/>
            <a:headEnd/>
            <a:tailEnd/>
          </a:ln>
        </p:spPr>
        <p:txBody>
          <a:bodyPr>
            <a:spAutoFit/>
          </a:bodyPr>
          <a:lstStyle/>
          <a:p>
            <a:pPr algn="ctr" eaLnBrk="1" hangingPunct="1">
              <a:defRPr/>
            </a:pPr>
            <a:r>
              <a:rPr lang="it-IT" sz="2000" dirty="0">
                <a:latin typeface="+mn-lt"/>
              </a:rPr>
              <a:t>Idrolisi ad opera delle PMG</a:t>
            </a:r>
          </a:p>
          <a:p>
            <a:pPr algn="ctr" eaLnBrk="1" hangingPunct="1">
              <a:defRPr/>
            </a:pPr>
            <a:r>
              <a:rPr lang="it-IT" sz="2000" dirty="0" err="1">
                <a:latin typeface="+mn-lt"/>
              </a:rPr>
              <a:t>PoliMetilGalatturonasi</a:t>
            </a:r>
            <a:endParaRPr lang="it-IT" sz="2000" dirty="0">
              <a:latin typeface="+mn-lt"/>
            </a:endParaRPr>
          </a:p>
        </p:txBody>
      </p:sp>
      <p:sp>
        <p:nvSpPr>
          <p:cNvPr id="17" name="Text Box 19"/>
          <p:cNvSpPr txBox="1">
            <a:spLocks noChangeArrowheads="1"/>
          </p:cNvSpPr>
          <p:nvPr/>
        </p:nvSpPr>
        <p:spPr bwMode="auto">
          <a:xfrm>
            <a:off x="479376" y="434978"/>
            <a:ext cx="2880532"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Alcoli e pectine </a:t>
            </a:r>
            <a:endParaRPr lang="it-IT" b="1" dirty="0">
              <a:latin typeface="+mn-lt"/>
            </a:endParaRPr>
          </a:p>
        </p:txBody>
      </p:sp>
      <p:sp>
        <p:nvSpPr>
          <p:cNvPr id="18" name="Rettangolo 17"/>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6" name="Picture 18" descr="Image result for wine phenols classification"/>
          <p:cNvPicPr>
            <a:picLocks noChangeAspect="1" noChangeArrowheads="1"/>
          </p:cNvPicPr>
          <p:nvPr/>
        </p:nvPicPr>
        <p:blipFill>
          <a:blip r:embed="rId2"/>
          <a:srcRect/>
          <a:stretch>
            <a:fillRect/>
          </a:stretch>
        </p:blipFill>
        <p:spPr bwMode="auto">
          <a:xfrm>
            <a:off x="1127448" y="1412776"/>
            <a:ext cx="7743825" cy="5130800"/>
          </a:xfrm>
          <a:prstGeom prst="rect">
            <a:avLst/>
          </a:prstGeom>
          <a:ln>
            <a:noFill/>
          </a:ln>
          <a:effectLst>
            <a:outerShdw blurRad="292100" dist="139700" dir="2700000" algn="tl" rotWithShape="0">
              <a:srgbClr val="333333">
                <a:alpha val="65000"/>
              </a:srgbClr>
            </a:outerShdw>
          </a:effectLst>
        </p:spPr>
      </p:pic>
      <p:sp>
        <p:nvSpPr>
          <p:cNvPr id="16" name="CasellaDiTesto 15"/>
          <p:cNvSpPr txBox="1"/>
          <p:nvPr/>
        </p:nvSpPr>
        <p:spPr>
          <a:xfrm>
            <a:off x="6600056" y="764704"/>
            <a:ext cx="2411413" cy="492125"/>
          </a:xfrm>
          <a:prstGeom prst="rect">
            <a:avLst/>
          </a:prstGeom>
          <a:noFill/>
        </p:spPr>
        <p:txBody>
          <a:bodyPr wrap="none">
            <a:spAutoFit/>
          </a:bodyPr>
          <a:lstStyle/>
          <a:p>
            <a:pPr eaLnBrk="1" hangingPunct="1">
              <a:defRPr/>
            </a:pPr>
            <a:r>
              <a:rPr lang="it-IT" sz="2600" dirty="0" err="1">
                <a:solidFill>
                  <a:schemeClr val="hlink"/>
                </a:solidFill>
                <a:latin typeface="+mj-lt"/>
              </a:rPr>
              <a:t>Fenoli</a:t>
            </a:r>
            <a:r>
              <a:rPr lang="it-IT" sz="2600" dirty="0">
                <a:solidFill>
                  <a:schemeClr val="hlink"/>
                </a:solidFill>
                <a:latin typeface="+mj-lt"/>
              </a:rPr>
              <a:t> 0,1 - 0,3%</a:t>
            </a:r>
            <a:endParaRPr lang="en-US" sz="2600" dirty="0">
              <a:latin typeface="+mj-lt"/>
            </a:endParaRPr>
          </a:p>
        </p:txBody>
      </p:sp>
      <p:sp>
        <p:nvSpPr>
          <p:cNvPr id="14" name="Text Box 19"/>
          <p:cNvSpPr txBox="1">
            <a:spLocks noChangeArrowheads="1"/>
          </p:cNvSpPr>
          <p:nvPr/>
        </p:nvSpPr>
        <p:spPr bwMode="auto">
          <a:xfrm>
            <a:off x="479376" y="434978"/>
            <a:ext cx="3225114"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Fenoli e polifenoli</a:t>
            </a:r>
            <a:endParaRPr lang="it-IT" b="1" dirty="0">
              <a:latin typeface="+mn-lt"/>
            </a:endParaRPr>
          </a:p>
        </p:txBody>
      </p:sp>
      <p:sp>
        <p:nvSpPr>
          <p:cNvPr id="17" name="Rettangolo 16"/>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7"/>
          <p:cNvPicPr>
            <a:picLocks noChangeAspect="1" noChangeArrowheads="1"/>
          </p:cNvPicPr>
          <p:nvPr/>
        </p:nvPicPr>
        <p:blipFill>
          <a:blip r:embed="rId2">
            <a:clrChange>
              <a:clrFrom>
                <a:srgbClr val="FFFFFF"/>
              </a:clrFrom>
              <a:clrTo>
                <a:srgbClr val="FFFFFF">
                  <a:alpha val="0"/>
                </a:srgbClr>
              </a:clrTo>
            </a:clrChange>
            <a:lum contrast="6000"/>
            <a:extLst>
              <a:ext uri="{28A0092B-C50C-407E-A947-70E740481C1C}">
                <a14:useLocalDpi xmlns:a14="http://schemas.microsoft.com/office/drawing/2010/main" val="0"/>
              </a:ext>
            </a:extLst>
          </a:blip>
          <a:srcRect b="12108"/>
          <a:stretch>
            <a:fillRect/>
          </a:stretch>
        </p:blipFill>
        <p:spPr bwMode="auto">
          <a:xfrm>
            <a:off x="5591944" y="3212976"/>
            <a:ext cx="633412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9"/>
          <p:cNvSpPr txBox="1">
            <a:spLocks noChangeArrowheads="1"/>
          </p:cNvSpPr>
          <p:nvPr/>
        </p:nvSpPr>
        <p:spPr bwMode="auto">
          <a:xfrm>
            <a:off x="407368" y="1019465"/>
            <a:ext cx="5184576" cy="5155257"/>
          </a:xfrm>
          <a:prstGeom prst="rect">
            <a:avLst/>
          </a:prstGeom>
          <a:solidFill>
            <a:schemeClr val="bg1"/>
          </a:solidFill>
          <a:ln w="9525">
            <a:noFill/>
            <a:miter lim="800000"/>
            <a:headEnd/>
            <a:tailEnd/>
          </a:ln>
        </p:spPr>
        <p:txBody>
          <a:bodyPr wrap="square">
            <a:spAutoFit/>
          </a:bodyPr>
          <a:lstStyle/>
          <a:p>
            <a:pPr eaLnBrk="1" hangingPunct="1">
              <a:defRPr/>
            </a:pPr>
            <a:r>
              <a:rPr lang="it-IT" sz="1800" dirty="0">
                <a:latin typeface="+mn-lt"/>
              </a:rPr>
              <a:t>I composti fenolici rappresentano una classe di metaboliti secondari di </a:t>
            </a:r>
          </a:p>
          <a:p>
            <a:pPr eaLnBrk="1" hangingPunct="1">
              <a:defRPr/>
            </a:pPr>
            <a:r>
              <a:rPr lang="it-IT" sz="1800" dirty="0">
                <a:latin typeface="+mn-lt"/>
              </a:rPr>
              <a:t>origine vegetale accomunata dalla presenza, nella loro formula di </a:t>
            </a:r>
          </a:p>
          <a:p>
            <a:pPr eaLnBrk="1" hangingPunct="1">
              <a:defRPr/>
            </a:pPr>
            <a:r>
              <a:rPr lang="it-IT" sz="1800" dirty="0">
                <a:latin typeface="+mn-lt"/>
              </a:rPr>
              <a:t>struttura, di almeno un anello aromatico portante un gruppo </a:t>
            </a:r>
            <a:r>
              <a:rPr lang="it-IT" sz="1800" dirty="0" err="1">
                <a:latin typeface="+mn-lt"/>
              </a:rPr>
              <a:t>-OH</a:t>
            </a:r>
            <a:r>
              <a:rPr lang="it-IT" sz="1800" dirty="0">
                <a:latin typeface="+mn-lt"/>
              </a:rPr>
              <a:t>. </a:t>
            </a:r>
          </a:p>
          <a:p>
            <a:pPr eaLnBrk="1" hangingPunct="1">
              <a:defRPr/>
            </a:pPr>
            <a:endParaRPr lang="it-IT" sz="500" dirty="0">
              <a:latin typeface="+mn-lt"/>
            </a:endParaRPr>
          </a:p>
          <a:p>
            <a:pPr eaLnBrk="1" hangingPunct="1">
              <a:defRPr/>
            </a:pPr>
            <a:r>
              <a:rPr lang="it-IT" sz="1800" dirty="0">
                <a:latin typeface="+mn-lt"/>
              </a:rPr>
              <a:t>Gli </a:t>
            </a:r>
            <a:r>
              <a:rPr lang="it-IT" sz="1800" b="1" u="sng" dirty="0">
                <a:solidFill>
                  <a:schemeClr val="accent4">
                    <a:lumMod val="50000"/>
                  </a:schemeClr>
                </a:solidFill>
                <a:latin typeface="+mn-lt"/>
              </a:rPr>
              <a:t>acidi fenolici </a:t>
            </a:r>
            <a:r>
              <a:rPr lang="it-IT" sz="1800" dirty="0">
                <a:latin typeface="+mn-lt"/>
              </a:rPr>
              <a:t>(serie benzoica e cinnamica) raggiungono i 100-200 mg/L nei vini neri e i 10-20 mg/L nei bianchi. </a:t>
            </a:r>
            <a:r>
              <a:rPr lang="it-IT" sz="1800" b="1" u="sng" dirty="0">
                <a:latin typeface="+mn-lt"/>
              </a:rPr>
              <a:t>Nelle uve sono presenti come glicosidi legati a zuccheri, principalmente il glucosio</a:t>
            </a:r>
            <a:r>
              <a:rPr lang="it-IT" sz="1800" dirty="0">
                <a:latin typeface="+mn-lt"/>
              </a:rPr>
              <a:t>. Il loro ruolo è importante in quanto sono:</a:t>
            </a:r>
          </a:p>
          <a:p>
            <a:pPr eaLnBrk="1" hangingPunct="1">
              <a:defRPr/>
            </a:pPr>
            <a:r>
              <a:rPr lang="it-IT" sz="1800" dirty="0">
                <a:latin typeface="+mn-lt"/>
              </a:rPr>
              <a:t>1) </a:t>
            </a:r>
            <a:r>
              <a:rPr lang="it-IT" sz="1800" b="1" u="sng" dirty="0">
                <a:latin typeface="+mn-lt"/>
              </a:rPr>
              <a:t>responsabili dell’imbrunimento dei mosti bianchi </a:t>
            </a:r>
            <a:r>
              <a:rPr lang="it-IT" sz="1800" dirty="0">
                <a:latin typeface="+mn-lt"/>
              </a:rPr>
              <a:t>in quanto facilmente ossidabili a composti di colore giallo/bruno;</a:t>
            </a:r>
          </a:p>
          <a:p>
            <a:pPr eaLnBrk="1" hangingPunct="1">
              <a:defRPr/>
            </a:pPr>
            <a:r>
              <a:rPr lang="it-IT" sz="1800" dirty="0">
                <a:latin typeface="+mn-lt"/>
              </a:rPr>
              <a:t>2) </a:t>
            </a:r>
            <a:r>
              <a:rPr lang="it-IT" sz="1800" b="1" u="sng" dirty="0">
                <a:latin typeface="+mn-lt"/>
              </a:rPr>
              <a:t>precursori di composti aromatici </a:t>
            </a:r>
            <a:r>
              <a:rPr lang="it-IT" sz="1800" dirty="0">
                <a:latin typeface="+mn-lt"/>
              </a:rPr>
              <a:t>(</a:t>
            </a:r>
            <a:r>
              <a:rPr lang="it-IT" sz="1800" dirty="0" err="1">
                <a:latin typeface="+mn-lt"/>
              </a:rPr>
              <a:t>guaicolo</a:t>
            </a:r>
            <a:r>
              <a:rPr lang="it-IT" sz="1800" dirty="0">
                <a:latin typeface="+mn-lt"/>
              </a:rPr>
              <a:t>, </a:t>
            </a:r>
            <a:r>
              <a:rPr lang="it-IT" sz="1800" dirty="0" err="1">
                <a:latin typeface="+mn-lt"/>
              </a:rPr>
              <a:t>vinil</a:t>
            </a:r>
            <a:r>
              <a:rPr lang="it-IT" sz="1800" dirty="0">
                <a:latin typeface="+mn-lt"/>
              </a:rPr>
              <a:t> guaiacolo ecc) che di formano durante la tostatura dei legni delle botti e che vengono trasferiti al vino durante l’invecchiamento.</a:t>
            </a:r>
          </a:p>
        </p:txBody>
      </p:sp>
      <p:pic>
        <p:nvPicPr>
          <p:cNvPr id="3789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992" y="1778729"/>
            <a:ext cx="9413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9"/>
          <p:cNvSpPr txBox="1">
            <a:spLocks noChangeArrowheads="1"/>
          </p:cNvSpPr>
          <p:nvPr/>
        </p:nvSpPr>
        <p:spPr bwMode="auto">
          <a:xfrm>
            <a:off x="479376" y="434978"/>
            <a:ext cx="3225114"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Fenoli e polifenoli</a:t>
            </a:r>
            <a:endParaRPr lang="it-IT" b="1" dirty="0">
              <a:latin typeface="+mn-lt"/>
            </a:endParaRPr>
          </a:p>
        </p:txBody>
      </p:sp>
      <p:sp>
        <p:nvSpPr>
          <p:cNvPr id="18" name="Rettangolo 17"/>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6" y="1412776"/>
            <a:ext cx="57531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120" y="4797152"/>
            <a:ext cx="9413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9"/>
          <p:cNvSpPr txBox="1">
            <a:spLocks noChangeArrowheads="1"/>
          </p:cNvSpPr>
          <p:nvPr/>
        </p:nvSpPr>
        <p:spPr bwMode="auto">
          <a:xfrm>
            <a:off x="479376" y="434978"/>
            <a:ext cx="3225114"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Fenoli e polifenoli</a:t>
            </a:r>
            <a:endParaRPr lang="it-IT" b="1" dirty="0">
              <a:latin typeface="+mn-lt"/>
            </a:endParaRPr>
          </a:p>
        </p:txBody>
      </p:sp>
      <p:sp>
        <p:nvSpPr>
          <p:cNvPr id="15" name="Rettangolo 14"/>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7"/>
          <p:cNvPicPr>
            <a:picLocks noChangeAspect="1" noChangeArrowheads="1"/>
          </p:cNvPicPr>
          <p:nvPr/>
        </p:nvPicPr>
        <p:blipFill>
          <a:blip r:embed="rId2">
            <a:lum contrast="6000"/>
          </a:blip>
          <a:srcRect/>
          <a:stretch>
            <a:fillRect/>
          </a:stretch>
        </p:blipFill>
        <p:spPr bwMode="auto">
          <a:xfrm>
            <a:off x="551384" y="1274673"/>
            <a:ext cx="4349750" cy="4968875"/>
          </a:xfrm>
          <a:prstGeom prst="rect">
            <a:avLst/>
          </a:prstGeom>
          <a:ln>
            <a:noFill/>
          </a:ln>
          <a:effectLst>
            <a:outerShdw blurRad="292100" dist="139700" dir="2700000" algn="tl" rotWithShape="0">
              <a:srgbClr val="333333">
                <a:alpha val="65000"/>
              </a:srgbClr>
            </a:outerShdw>
          </a:effectLst>
        </p:spPr>
      </p:pic>
      <p:sp>
        <p:nvSpPr>
          <p:cNvPr id="13" name="Text Box 19"/>
          <p:cNvSpPr txBox="1">
            <a:spLocks noChangeArrowheads="1"/>
          </p:cNvSpPr>
          <p:nvPr/>
        </p:nvSpPr>
        <p:spPr bwMode="auto">
          <a:xfrm>
            <a:off x="479376" y="434978"/>
            <a:ext cx="3225114"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Fenoli e polifenoli</a:t>
            </a:r>
            <a:endParaRPr lang="it-IT" b="1" dirty="0">
              <a:latin typeface="+mn-lt"/>
            </a:endParaRPr>
          </a:p>
        </p:txBody>
      </p:sp>
      <p:sp>
        <p:nvSpPr>
          <p:cNvPr id="14" name="Rettangolo 13"/>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920" y="4077072"/>
            <a:ext cx="4313238"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12"/>
          <p:cNvSpPr txBox="1">
            <a:spLocks noChangeArrowheads="1"/>
          </p:cNvSpPr>
          <p:nvPr/>
        </p:nvSpPr>
        <p:spPr bwMode="auto">
          <a:xfrm>
            <a:off x="623392" y="1196752"/>
            <a:ext cx="8137525" cy="3387725"/>
          </a:xfrm>
          <a:prstGeom prst="rect">
            <a:avLst/>
          </a:prstGeom>
          <a:noFill/>
          <a:ln w="9525">
            <a:noFill/>
            <a:miter lim="800000"/>
            <a:headEnd/>
            <a:tailEnd/>
          </a:ln>
        </p:spPr>
        <p:txBody>
          <a:bodyPr>
            <a:spAutoFit/>
          </a:bodyPr>
          <a:lstStyle/>
          <a:p>
            <a:pPr eaLnBrk="1" hangingPunct="1">
              <a:defRPr/>
            </a:pPr>
            <a:r>
              <a:rPr lang="it-IT" sz="1800" dirty="0">
                <a:latin typeface="+mn-lt"/>
              </a:rPr>
              <a:t>Il </a:t>
            </a:r>
            <a:r>
              <a:rPr lang="it-IT" sz="1800" b="1" u="sng" dirty="0" err="1">
                <a:solidFill>
                  <a:schemeClr val="accent4">
                    <a:lumMod val="50000"/>
                  </a:schemeClr>
                </a:solidFill>
                <a:latin typeface="+mn-lt"/>
              </a:rPr>
              <a:t>resveratrolo</a:t>
            </a:r>
            <a:r>
              <a:rPr lang="it-IT" sz="1800" dirty="0">
                <a:solidFill>
                  <a:schemeClr val="accent4">
                    <a:lumMod val="50000"/>
                  </a:schemeClr>
                </a:solidFill>
                <a:latin typeface="+mn-lt"/>
              </a:rPr>
              <a:t> (</a:t>
            </a:r>
            <a:r>
              <a:rPr lang="it-IT" sz="1800" dirty="0" err="1">
                <a:latin typeface="+mn-lt"/>
              </a:rPr>
              <a:t>idrossi</a:t>
            </a:r>
            <a:r>
              <a:rPr lang="it-IT" sz="1800" dirty="0">
                <a:latin typeface="+mn-lt"/>
              </a:rPr>
              <a:t> </a:t>
            </a:r>
            <a:r>
              <a:rPr lang="it-IT" sz="1800" dirty="0" err="1">
                <a:latin typeface="+mn-lt"/>
              </a:rPr>
              <a:t>stilbene</a:t>
            </a:r>
            <a:r>
              <a:rPr lang="it-IT" sz="1800" dirty="0">
                <a:latin typeface="+mn-lt"/>
              </a:rPr>
              <a:t>) è un composto prodotto nelle uve in risposta all’attacco fungino (</a:t>
            </a:r>
            <a:r>
              <a:rPr lang="it-IT" sz="1800" dirty="0" err="1">
                <a:latin typeface="+mn-lt"/>
              </a:rPr>
              <a:t>fitoalessina</a:t>
            </a:r>
            <a:r>
              <a:rPr lang="it-IT" sz="1800" dirty="0">
                <a:latin typeface="+mn-lt"/>
              </a:rPr>
              <a:t>). A differenza degli acidi fenolici che rientrano nella costituzione dei tessuti vegetali (tannini idrolizzabili/legni), gli </a:t>
            </a:r>
            <a:r>
              <a:rPr lang="it-IT" sz="1800" dirty="0" err="1">
                <a:latin typeface="+mn-lt"/>
              </a:rPr>
              <a:t>idrossi</a:t>
            </a:r>
            <a:r>
              <a:rPr lang="it-IT" sz="1800" dirty="0">
                <a:latin typeface="+mn-lt"/>
              </a:rPr>
              <a:t> </a:t>
            </a:r>
            <a:r>
              <a:rPr lang="it-IT" sz="1800" dirty="0" err="1">
                <a:latin typeface="+mn-lt"/>
              </a:rPr>
              <a:t>stilbeni</a:t>
            </a:r>
            <a:r>
              <a:rPr lang="it-IT" sz="1800" dirty="0">
                <a:latin typeface="+mn-lt"/>
              </a:rPr>
              <a:t> sono stati correlati ad un </a:t>
            </a:r>
            <a:r>
              <a:rPr lang="it-IT" sz="1800" b="1" u="sng" dirty="0">
                <a:latin typeface="+mn-lt"/>
              </a:rPr>
              <a:t>meccanismo di difesa dei vegetali dagli attacchi esterni</a:t>
            </a:r>
            <a:r>
              <a:rPr lang="it-IT" sz="1800" dirty="0">
                <a:latin typeface="+mn-lt"/>
              </a:rPr>
              <a:t>. La </a:t>
            </a:r>
            <a:r>
              <a:rPr lang="it-IT" sz="1800" b="1" u="sng" dirty="0">
                <a:latin typeface="+mn-lt"/>
              </a:rPr>
              <a:t>localizzazione è quindi prevalente nelle bucce </a:t>
            </a:r>
            <a:r>
              <a:rPr lang="it-IT" sz="1800" dirty="0">
                <a:latin typeface="+mn-lt"/>
              </a:rPr>
              <a:t>ed infatti le concentrazioni più elevate (1-3 mg/L) si ritrovano nei vini rossi (macerazione con le bucce prolungata).</a:t>
            </a:r>
          </a:p>
          <a:p>
            <a:pPr eaLnBrk="1" hangingPunct="1">
              <a:defRPr/>
            </a:pPr>
            <a:endParaRPr lang="it-IT" sz="1800" dirty="0">
              <a:latin typeface="+mn-lt"/>
            </a:endParaRPr>
          </a:p>
          <a:p>
            <a:pPr eaLnBrk="1" hangingPunct="1">
              <a:defRPr/>
            </a:pPr>
            <a:r>
              <a:rPr lang="it-IT" sz="1800" dirty="0">
                <a:latin typeface="+mn-lt"/>
              </a:rPr>
              <a:t>Il </a:t>
            </a:r>
            <a:r>
              <a:rPr lang="it-IT" sz="1800" dirty="0" err="1">
                <a:latin typeface="+mn-lt"/>
              </a:rPr>
              <a:t>resveratrolo</a:t>
            </a:r>
            <a:r>
              <a:rPr lang="it-IT" sz="1800" dirty="0">
                <a:latin typeface="+mn-lt"/>
              </a:rPr>
              <a:t> ha un’attività biologica dimostrata, studi epidemiologici hanno infatti correlato una dieta con consumo moderato di vino rosso </a:t>
            </a:r>
            <a:r>
              <a:rPr lang="it-IT" sz="1800" i="1" dirty="0">
                <a:latin typeface="+mn-lt"/>
              </a:rPr>
              <a:t>pro </a:t>
            </a:r>
            <a:r>
              <a:rPr lang="it-IT" sz="1800" i="1" dirty="0" err="1">
                <a:latin typeface="+mn-lt"/>
              </a:rPr>
              <a:t>die</a:t>
            </a:r>
            <a:r>
              <a:rPr lang="it-IT" sz="1800" i="1" dirty="0">
                <a:latin typeface="+mn-lt"/>
              </a:rPr>
              <a:t> </a:t>
            </a:r>
            <a:r>
              <a:rPr lang="it-IT" sz="1800" dirty="0">
                <a:latin typeface="+mn-lt"/>
              </a:rPr>
              <a:t>con una ridotta incidenza di disturbi cardio-vascolari.</a:t>
            </a:r>
          </a:p>
          <a:p>
            <a:pPr eaLnBrk="1" hangingPunct="1">
              <a:defRPr/>
            </a:pPr>
            <a:endParaRPr lang="it-IT" sz="1800" dirty="0">
              <a:solidFill>
                <a:schemeClr val="accent4">
                  <a:lumMod val="50000"/>
                </a:schemeClr>
              </a:solidFill>
              <a:latin typeface="+mn-lt"/>
            </a:endParaRPr>
          </a:p>
          <a:p>
            <a:pPr eaLnBrk="1" hangingPunct="1">
              <a:defRPr/>
            </a:pPr>
            <a:r>
              <a:rPr lang="it-IT" sz="1800" dirty="0">
                <a:solidFill>
                  <a:schemeClr val="accent4">
                    <a:lumMod val="50000"/>
                  </a:schemeClr>
                </a:solidFill>
                <a:latin typeface="+mn-lt"/>
              </a:rPr>
              <a:t>Il cosiddetto “Paradosso Francese”</a:t>
            </a:r>
            <a:endParaRPr lang="it-IT" sz="1600" dirty="0">
              <a:solidFill>
                <a:schemeClr val="accent4">
                  <a:lumMod val="50000"/>
                </a:schemeClr>
              </a:solidFill>
              <a:latin typeface="+mn-lt"/>
            </a:endParaRPr>
          </a:p>
        </p:txBody>
      </p:sp>
      <p:sp>
        <p:nvSpPr>
          <p:cNvPr id="14" name="Text Box 19"/>
          <p:cNvSpPr txBox="1">
            <a:spLocks noChangeArrowheads="1"/>
          </p:cNvSpPr>
          <p:nvPr/>
        </p:nvSpPr>
        <p:spPr bwMode="auto">
          <a:xfrm>
            <a:off x="479376" y="434978"/>
            <a:ext cx="3225114"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Fenoli e polifenoli</a:t>
            </a:r>
            <a:endParaRPr lang="it-IT" b="1" dirty="0">
              <a:latin typeface="+mn-lt"/>
            </a:endParaRPr>
          </a:p>
        </p:txBody>
      </p:sp>
      <p:sp>
        <p:nvSpPr>
          <p:cNvPr id="15" name="Rettangolo 14"/>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7"/>
          <p:cNvSpPr>
            <a:spLocks noChangeArrowheads="1"/>
          </p:cNvSpPr>
          <p:nvPr/>
        </p:nvSpPr>
        <p:spPr bwMode="auto">
          <a:xfrm>
            <a:off x="767408" y="1125033"/>
            <a:ext cx="8424863" cy="1477962"/>
          </a:xfrm>
          <a:prstGeom prst="rect">
            <a:avLst/>
          </a:prstGeom>
          <a:noFill/>
          <a:ln w="9525">
            <a:noFill/>
            <a:miter lim="800000"/>
            <a:headEnd/>
            <a:tailEnd/>
          </a:ln>
        </p:spPr>
        <p:txBody>
          <a:bodyPr>
            <a:spAutoFit/>
          </a:bodyPr>
          <a:lstStyle/>
          <a:p>
            <a:pPr eaLnBrk="1" hangingPunct="1">
              <a:defRPr/>
            </a:pPr>
            <a:r>
              <a:rPr lang="en-GB" sz="1800" dirty="0">
                <a:latin typeface="+mn-lt"/>
              </a:rPr>
              <a:t>Il </a:t>
            </a:r>
            <a:r>
              <a:rPr lang="en-GB" sz="1800" dirty="0" err="1">
                <a:latin typeface="+mn-lt"/>
              </a:rPr>
              <a:t>termine</a:t>
            </a:r>
            <a:r>
              <a:rPr lang="en-GB" sz="1800" dirty="0">
                <a:latin typeface="+mn-lt"/>
              </a:rPr>
              <a:t> </a:t>
            </a:r>
            <a:r>
              <a:rPr lang="en-GB" sz="1800" i="1" dirty="0">
                <a:latin typeface="+mn-lt"/>
              </a:rPr>
              <a:t>French paradox</a:t>
            </a:r>
            <a:r>
              <a:rPr lang="en-GB" sz="1800" dirty="0">
                <a:latin typeface="+mn-lt"/>
              </a:rPr>
              <a:t> (</a:t>
            </a:r>
            <a:r>
              <a:rPr lang="en-GB" sz="1800" dirty="0" err="1">
                <a:latin typeface="+mn-lt"/>
              </a:rPr>
              <a:t>Paradosso</a:t>
            </a:r>
            <a:r>
              <a:rPr lang="en-GB" sz="1800" dirty="0">
                <a:latin typeface="+mn-lt"/>
              </a:rPr>
              <a:t> </a:t>
            </a:r>
            <a:r>
              <a:rPr lang="en-GB" sz="1800" dirty="0" err="1">
                <a:latin typeface="+mn-lt"/>
              </a:rPr>
              <a:t>francese</a:t>
            </a:r>
            <a:r>
              <a:rPr lang="en-GB" sz="1800" dirty="0">
                <a:latin typeface="+mn-lt"/>
              </a:rPr>
              <a:t>) </a:t>
            </a:r>
            <a:r>
              <a:rPr lang="en-GB" sz="1800" dirty="0" err="1">
                <a:latin typeface="+mn-lt"/>
              </a:rPr>
              <a:t>coniato</a:t>
            </a:r>
            <a:r>
              <a:rPr lang="en-GB" sz="1800" dirty="0">
                <a:latin typeface="+mn-lt"/>
              </a:rPr>
              <a:t> </a:t>
            </a:r>
            <a:r>
              <a:rPr lang="en-GB" sz="1800" dirty="0" err="1">
                <a:latin typeface="+mn-lt"/>
              </a:rPr>
              <a:t>nel</a:t>
            </a:r>
            <a:r>
              <a:rPr lang="en-GB" sz="1800" dirty="0">
                <a:latin typeface="+mn-lt"/>
              </a:rPr>
              <a:t> 1991 </a:t>
            </a:r>
            <a:r>
              <a:rPr lang="en-GB" sz="1800" dirty="0" err="1">
                <a:latin typeface="+mn-lt"/>
              </a:rPr>
              <a:t>deriva</a:t>
            </a:r>
            <a:r>
              <a:rPr lang="en-GB" sz="1800" dirty="0">
                <a:latin typeface="+mn-lt"/>
              </a:rPr>
              <a:t> </a:t>
            </a:r>
            <a:r>
              <a:rPr lang="en-GB" sz="1800" dirty="0" err="1">
                <a:latin typeface="+mn-lt"/>
              </a:rPr>
              <a:t>dai</a:t>
            </a:r>
            <a:r>
              <a:rPr lang="en-GB" sz="1800" dirty="0">
                <a:latin typeface="+mn-lt"/>
              </a:rPr>
              <a:t> </a:t>
            </a:r>
            <a:r>
              <a:rPr lang="en-GB" sz="1800" dirty="0" err="1">
                <a:latin typeface="+mn-lt"/>
              </a:rPr>
              <a:t>risultati</a:t>
            </a:r>
            <a:r>
              <a:rPr lang="en-GB" sz="1800" dirty="0">
                <a:latin typeface="+mn-lt"/>
              </a:rPr>
              <a:t> </a:t>
            </a:r>
            <a:r>
              <a:rPr lang="en-GB" sz="1800" dirty="0" err="1">
                <a:latin typeface="+mn-lt"/>
              </a:rPr>
              <a:t>di</a:t>
            </a:r>
            <a:r>
              <a:rPr lang="en-GB" sz="1800" dirty="0">
                <a:latin typeface="+mn-lt"/>
              </a:rPr>
              <a:t> </a:t>
            </a:r>
            <a:r>
              <a:rPr lang="en-GB" sz="1800" dirty="0" err="1">
                <a:latin typeface="+mn-lt"/>
              </a:rPr>
              <a:t>indagini</a:t>
            </a:r>
            <a:r>
              <a:rPr lang="en-GB" sz="1800" dirty="0">
                <a:latin typeface="+mn-lt"/>
              </a:rPr>
              <a:t> </a:t>
            </a:r>
            <a:r>
              <a:rPr lang="en-GB" sz="1800" dirty="0" err="1">
                <a:latin typeface="+mn-lt"/>
              </a:rPr>
              <a:t>epidemiologiche</a:t>
            </a:r>
            <a:r>
              <a:rPr lang="en-GB" sz="1800" dirty="0">
                <a:latin typeface="+mn-lt"/>
              </a:rPr>
              <a:t> </a:t>
            </a:r>
            <a:r>
              <a:rPr lang="en-GB" sz="1800" dirty="0" err="1">
                <a:latin typeface="+mn-lt"/>
              </a:rPr>
              <a:t>che</a:t>
            </a:r>
            <a:r>
              <a:rPr lang="en-GB" sz="1800" dirty="0">
                <a:latin typeface="+mn-lt"/>
              </a:rPr>
              <a:t> </a:t>
            </a:r>
            <a:r>
              <a:rPr lang="en-GB" sz="1800" dirty="0" err="1">
                <a:latin typeface="+mn-lt"/>
              </a:rPr>
              <a:t>hanno</a:t>
            </a:r>
            <a:r>
              <a:rPr lang="en-GB" sz="1800" dirty="0">
                <a:latin typeface="+mn-lt"/>
              </a:rPr>
              <a:t> </a:t>
            </a:r>
            <a:r>
              <a:rPr lang="en-GB" sz="1800" dirty="0" err="1">
                <a:latin typeface="+mn-lt"/>
              </a:rPr>
              <a:t>evidenziato</a:t>
            </a:r>
            <a:r>
              <a:rPr lang="en-GB" sz="1800" dirty="0">
                <a:latin typeface="+mn-lt"/>
              </a:rPr>
              <a:t> </a:t>
            </a:r>
            <a:r>
              <a:rPr lang="en-GB" sz="1800" dirty="0" err="1">
                <a:latin typeface="+mn-lt"/>
              </a:rPr>
              <a:t>una</a:t>
            </a:r>
            <a:r>
              <a:rPr lang="en-GB" sz="1800" dirty="0">
                <a:latin typeface="+mn-lt"/>
              </a:rPr>
              <a:t> </a:t>
            </a:r>
            <a:r>
              <a:rPr lang="en-GB" sz="1800" dirty="0" err="1">
                <a:latin typeface="+mn-lt"/>
              </a:rPr>
              <a:t>ridotta</a:t>
            </a:r>
            <a:r>
              <a:rPr lang="en-GB" sz="1800" dirty="0">
                <a:latin typeface="+mn-lt"/>
              </a:rPr>
              <a:t> </a:t>
            </a:r>
            <a:r>
              <a:rPr lang="en-GB" sz="1800" dirty="0" err="1">
                <a:latin typeface="+mn-lt"/>
              </a:rPr>
              <a:t>incidenza</a:t>
            </a:r>
            <a:r>
              <a:rPr lang="en-GB" sz="1800" dirty="0">
                <a:latin typeface="+mn-lt"/>
              </a:rPr>
              <a:t> </a:t>
            </a:r>
            <a:r>
              <a:rPr lang="en-GB" sz="1800" dirty="0" err="1">
                <a:latin typeface="+mn-lt"/>
              </a:rPr>
              <a:t>di</a:t>
            </a:r>
            <a:r>
              <a:rPr lang="en-GB" sz="1800" dirty="0">
                <a:latin typeface="+mn-lt"/>
              </a:rPr>
              <a:t> </a:t>
            </a:r>
            <a:r>
              <a:rPr lang="en-GB" sz="1800" dirty="0" err="1">
                <a:latin typeface="+mn-lt"/>
              </a:rPr>
              <a:t>infarto</a:t>
            </a:r>
            <a:r>
              <a:rPr lang="en-GB" sz="1800" dirty="0">
                <a:latin typeface="+mn-lt"/>
              </a:rPr>
              <a:t> del </a:t>
            </a:r>
            <a:r>
              <a:rPr lang="en-GB" sz="1800" dirty="0" err="1">
                <a:latin typeface="+mn-lt"/>
              </a:rPr>
              <a:t>miocardio</a:t>
            </a:r>
            <a:r>
              <a:rPr lang="en-GB" sz="1800" dirty="0">
                <a:latin typeface="+mn-lt"/>
              </a:rPr>
              <a:t> </a:t>
            </a:r>
            <a:r>
              <a:rPr lang="en-GB" sz="1800" dirty="0" err="1">
                <a:latin typeface="+mn-lt"/>
              </a:rPr>
              <a:t>nella</a:t>
            </a:r>
            <a:r>
              <a:rPr lang="en-GB" sz="1800" dirty="0">
                <a:latin typeface="+mn-lt"/>
              </a:rPr>
              <a:t> </a:t>
            </a:r>
            <a:r>
              <a:rPr lang="en-GB" sz="1800" dirty="0" err="1">
                <a:latin typeface="+mn-lt"/>
              </a:rPr>
              <a:t>popolazione</a:t>
            </a:r>
            <a:r>
              <a:rPr lang="en-GB" sz="1800" dirty="0">
                <a:latin typeface="+mn-lt"/>
              </a:rPr>
              <a:t> </a:t>
            </a:r>
            <a:r>
              <a:rPr lang="en-GB" sz="1800" dirty="0" err="1">
                <a:latin typeface="+mn-lt"/>
              </a:rPr>
              <a:t>francese</a:t>
            </a:r>
            <a:r>
              <a:rPr lang="en-GB" sz="1800" dirty="0">
                <a:latin typeface="+mn-lt"/>
              </a:rPr>
              <a:t> (circa la </a:t>
            </a:r>
            <a:r>
              <a:rPr lang="en-GB" sz="1800" dirty="0" err="1">
                <a:latin typeface="+mn-lt"/>
              </a:rPr>
              <a:t>metà</a:t>
            </a:r>
            <a:r>
              <a:rPr lang="en-GB" sz="1800" dirty="0">
                <a:latin typeface="+mn-lt"/>
              </a:rPr>
              <a:t> </a:t>
            </a:r>
            <a:r>
              <a:rPr lang="en-GB" sz="1800" dirty="0" err="1">
                <a:latin typeface="+mn-lt"/>
              </a:rPr>
              <a:t>rispetto</a:t>
            </a:r>
            <a:r>
              <a:rPr lang="en-GB" sz="1800" dirty="0">
                <a:latin typeface="+mn-lt"/>
              </a:rPr>
              <a:t> </a:t>
            </a:r>
            <a:r>
              <a:rPr lang="en-GB" sz="1800" dirty="0" err="1">
                <a:latin typeface="+mn-lt"/>
              </a:rPr>
              <a:t>agli</a:t>
            </a:r>
            <a:r>
              <a:rPr lang="en-GB" sz="1800" dirty="0">
                <a:latin typeface="+mn-lt"/>
              </a:rPr>
              <a:t> </a:t>
            </a:r>
            <a:r>
              <a:rPr lang="en-GB" sz="1800" dirty="0" err="1">
                <a:latin typeface="+mn-lt"/>
              </a:rPr>
              <a:t>Stati</a:t>
            </a:r>
            <a:r>
              <a:rPr lang="en-GB" sz="1800" dirty="0">
                <a:latin typeface="+mn-lt"/>
              </a:rPr>
              <a:t> </a:t>
            </a:r>
            <a:r>
              <a:rPr lang="en-GB" sz="1800" dirty="0" err="1">
                <a:latin typeface="+mn-lt"/>
              </a:rPr>
              <a:t>Uniti</a:t>
            </a:r>
            <a:r>
              <a:rPr lang="en-GB" sz="1800" dirty="0">
                <a:latin typeface="+mn-lt"/>
              </a:rPr>
              <a:t> e al Nord-</a:t>
            </a:r>
            <a:r>
              <a:rPr lang="en-GB" sz="1800" dirty="0" err="1">
                <a:latin typeface="+mn-lt"/>
              </a:rPr>
              <a:t>Europa</a:t>
            </a:r>
            <a:r>
              <a:rPr lang="en-GB" sz="1800" dirty="0">
                <a:latin typeface="+mn-lt"/>
              </a:rPr>
              <a:t>) </a:t>
            </a:r>
            <a:r>
              <a:rPr lang="en-GB" sz="1800" dirty="0" err="1">
                <a:latin typeface="+mn-lt"/>
              </a:rPr>
              <a:t>nonostante</a:t>
            </a:r>
            <a:r>
              <a:rPr lang="en-GB" sz="1800" dirty="0">
                <a:latin typeface="+mn-lt"/>
              </a:rPr>
              <a:t> la </a:t>
            </a:r>
            <a:r>
              <a:rPr lang="en-GB" sz="1800" dirty="0" err="1">
                <a:latin typeface="+mn-lt"/>
              </a:rPr>
              <a:t>dieta</a:t>
            </a:r>
            <a:r>
              <a:rPr lang="en-GB" sz="1800" dirty="0">
                <a:latin typeface="+mn-lt"/>
              </a:rPr>
              <a:t> del </a:t>
            </a:r>
            <a:r>
              <a:rPr lang="en-GB" sz="1800" dirty="0" err="1">
                <a:latin typeface="+mn-lt"/>
              </a:rPr>
              <a:t>Francesi</a:t>
            </a:r>
            <a:r>
              <a:rPr lang="en-GB" sz="1800" dirty="0">
                <a:latin typeface="+mn-lt"/>
              </a:rPr>
              <a:t> </a:t>
            </a:r>
            <a:r>
              <a:rPr lang="en-GB" sz="1800" dirty="0" err="1">
                <a:latin typeface="+mn-lt"/>
              </a:rPr>
              <a:t>contenga</a:t>
            </a:r>
            <a:r>
              <a:rPr lang="en-GB" sz="1800" dirty="0">
                <a:latin typeface="+mn-lt"/>
              </a:rPr>
              <a:t> </a:t>
            </a:r>
            <a:r>
              <a:rPr lang="en-GB" sz="1800" dirty="0" err="1">
                <a:latin typeface="+mn-lt"/>
              </a:rPr>
              <a:t>una</a:t>
            </a:r>
            <a:r>
              <a:rPr lang="en-GB" sz="1800" dirty="0">
                <a:latin typeface="+mn-lt"/>
              </a:rPr>
              <a:t> </a:t>
            </a:r>
            <a:r>
              <a:rPr lang="en-GB" sz="1800" dirty="0" err="1">
                <a:latin typeface="+mn-lt"/>
              </a:rPr>
              <a:t>quantità</a:t>
            </a:r>
            <a:r>
              <a:rPr lang="en-GB" sz="1800" dirty="0">
                <a:latin typeface="+mn-lt"/>
              </a:rPr>
              <a:t> </a:t>
            </a:r>
            <a:r>
              <a:rPr lang="en-GB" sz="1800" dirty="0" err="1">
                <a:latin typeface="+mn-lt"/>
              </a:rPr>
              <a:t>significativa</a:t>
            </a:r>
            <a:r>
              <a:rPr lang="en-GB" sz="1800" dirty="0">
                <a:latin typeface="+mn-lt"/>
              </a:rPr>
              <a:t> </a:t>
            </a:r>
            <a:r>
              <a:rPr lang="en-GB" sz="1800" dirty="0" err="1">
                <a:latin typeface="+mn-lt"/>
              </a:rPr>
              <a:t>di</a:t>
            </a:r>
            <a:r>
              <a:rPr lang="en-GB" sz="1800" dirty="0">
                <a:latin typeface="+mn-lt"/>
              </a:rPr>
              <a:t> </a:t>
            </a:r>
            <a:r>
              <a:rPr lang="en-GB" sz="1800" dirty="0" err="1">
                <a:latin typeface="+mn-lt"/>
              </a:rPr>
              <a:t>grassi</a:t>
            </a:r>
            <a:r>
              <a:rPr lang="en-GB" sz="1800" dirty="0">
                <a:latin typeface="+mn-lt"/>
              </a:rPr>
              <a:t> </a:t>
            </a:r>
            <a:r>
              <a:rPr lang="en-GB" sz="1800" dirty="0" err="1">
                <a:latin typeface="+mn-lt"/>
              </a:rPr>
              <a:t>animali</a:t>
            </a:r>
            <a:r>
              <a:rPr lang="en-GB" sz="1800" dirty="0">
                <a:latin typeface="+mn-lt"/>
              </a:rPr>
              <a:t>. </a:t>
            </a:r>
            <a:endParaRPr lang="it-IT" sz="1800" dirty="0">
              <a:latin typeface="+mn-lt"/>
            </a:endParaRPr>
          </a:p>
        </p:txBody>
      </p:sp>
      <p:pic>
        <p:nvPicPr>
          <p:cNvPr id="40969" name="Picture 9" descr="dotifig1"/>
          <p:cNvPicPr>
            <a:picLocks noChangeAspect="1" noChangeArrowheads="1"/>
          </p:cNvPicPr>
          <p:nvPr/>
        </p:nvPicPr>
        <p:blipFill>
          <a:blip r:embed="rId2">
            <a:extLst>
              <a:ext uri="{28A0092B-C50C-407E-A947-70E740481C1C}">
                <a14:useLocalDpi xmlns:a14="http://schemas.microsoft.com/office/drawing/2010/main" val="0"/>
              </a:ext>
            </a:extLst>
          </a:blip>
          <a:srcRect t="5745"/>
          <a:stretch>
            <a:fillRect/>
          </a:stretch>
        </p:blipFill>
        <p:spPr bwMode="auto">
          <a:xfrm>
            <a:off x="787232" y="2780928"/>
            <a:ext cx="3757613"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2" descr="dotitab2"/>
          <p:cNvPicPr>
            <a:picLocks noChangeAspect="1" noChangeArrowheads="1"/>
          </p:cNvPicPr>
          <p:nvPr/>
        </p:nvPicPr>
        <p:blipFill>
          <a:blip r:embed="rId3">
            <a:extLst>
              <a:ext uri="{28A0092B-C50C-407E-A947-70E740481C1C}">
                <a14:useLocalDpi xmlns:a14="http://schemas.microsoft.com/office/drawing/2010/main" val="0"/>
              </a:ext>
            </a:extLst>
          </a:blip>
          <a:srcRect t="6700"/>
          <a:stretch>
            <a:fillRect/>
          </a:stretch>
        </p:blipFill>
        <p:spPr bwMode="auto">
          <a:xfrm>
            <a:off x="4799856" y="2780928"/>
            <a:ext cx="3908425"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9"/>
          <p:cNvSpPr txBox="1">
            <a:spLocks noChangeArrowheads="1"/>
          </p:cNvSpPr>
          <p:nvPr/>
        </p:nvSpPr>
        <p:spPr bwMode="auto">
          <a:xfrm>
            <a:off x="479376" y="434978"/>
            <a:ext cx="3225114"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Fenoli e polifenoli</a:t>
            </a:r>
            <a:endParaRPr lang="it-IT" b="1" dirty="0">
              <a:latin typeface="+mn-lt"/>
            </a:endParaRPr>
          </a:p>
        </p:txBody>
      </p:sp>
      <p:sp>
        <p:nvSpPr>
          <p:cNvPr id="16" name="Rettangolo 15"/>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69"/>
                                        </p:tgtEl>
                                        <p:attrNameLst>
                                          <p:attrName>style.visibility</p:attrName>
                                        </p:attrNameLst>
                                      </p:cBhvr>
                                      <p:to>
                                        <p:strVal val="visible"/>
                                      </p:to>
                                    </p:set>
                                    <p:anim calcmode="lin" valueType="num">
                                      <p:cBhvr additive="base">
                                        <p:cTn id="7" dur="500" fill="hold"/>
                                        <p:tgtEl>
                                          <p:spTgt spid="40969"/>
                                        </p:tgtEl>
                                        <p:attrNameLst>
                                          <p:attrName>ppt_x</p:attrName>
                                        </p:attrNameLst>
                                      </p:cBhvr>
                                      <p:tavLst>
                                        <p:tav tm="0">
                                          <p:val>
                                            <p:strVal val="#ppt_x"/>
                                          </p:val>
                                        </p:tav>
                                        <p:tav tm="100000">
                                          <p:val>
                                            <p:strVal val="#ppt_x"/>
                                          </p:val>
                                        </p:tav>
                                      </p:tavLst>
                                    </p:anim>
                                    <p:anim calcmode="lin" valueType="num">
                                      <p:cBhvr additive="base">
                                        <p:cTn id="8" dur="500" fill="hold"/>
                                        <p:tgtEl>
                                          <p:spTgt spid="4096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72"/>
                                        </p:tgtEl>
                                        <p:attrNameLst>
                                          <p:attrName>style.visibility</p:attrName>
                                        </p:attrNameLst>
                                      </p:cBhvr>
                                      <p:to>
                                        <p:strVal val="visible"/>
                                      </p:to>
                                    </p:set>
                                    <p:anim calcmode="lin" valueType="num">
                                      <p:cBhvr additive="base">
                                        <p:cTn id="11" dur="500" fill="hold"/>
                                        <p:tgtEl>
                                          <p:spTgt spid="40972"/>
                                        </p:tgtEl>
                                        <p:attrNameLst>
                                          <p:attrName>ppt_x</p:attrName>
                                        </p:attrNameLst>
                                      </p:cBhvr>
                                      <p:tavLst>
                                        <p:tav tm="0">
                                          <p:val>
                                            <p:strVal val="#ppt_x"/>
                                          </p:val>
                                        </p:tav>
                                        <p:tav tm="100000">
                                          <p:val>
                                            <p:strVal val="#ppt_x"/>
                                          </p:val>
                                        </p:tav>
                                      </p:tavLst>
                                    </p:anim>
                                    <p:anim calcmode="lin" valueType="num">
                                      <p:cBhvr additive="base">
                                        <p:cTn id="12" dur="500" fill="hold"/>
                                        <p:tgtEl>
                                          <p:spTgt spid="409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5" name="Picture 13" descr="Image result for wine ethanol hepatic cancer concerns"/>
          <p:cNvPicPr>
            <a:picLocks noChangeAspect="1" noChangeArrowheads="1"/>
          </p:cNvPicPr>
          <p:nvPr/>
        </p:nvPicPr>
        <p:blipFill>
          <a:blip r:embed="rId2"/>
          <a:srcRect/>
          <a:stretch>
            <a:fillRect/>
          </a:stretch>
        </p:blipFill>
        <p:spPr bwMode="auto">
          <a:xfrm>
            <a:off x="4295800" y="1291516"/>
            <a:ext cx="2983605" cy="2930394"/>
          </a:xfrm>
          <a:prstGeom prst="rect">
            <a:avLst/>
          </a:prstGeom>
          <a:ln>
            <a:noFill/>
          </a:ln>
          <a:effectLst>
            <a:outerShdw blurRad="292100" dist="139700" dir="2700000" algn="tl" rotWithShape="0">
              <a:srgbClr val="333333">
                <a:alpha val="65000"/>
              </a:srgbClr>
            </a:outerShdw>
          </a:effectLst>
        </p:spPr>
      </p:pic>
      <p:pic>
        <p:nvPicPr>
          <p:cNvPr id="38927" name="Picture 15" descr="Image result for wine ethanol hepatic cancer concerns"/>
          <p:cNvPicPr>
            <a:picLocks noChangeAspect="1" noChangeArrowheads="1"/>
          </p:cNvPicPr>
          <p:nvPr/>
        </p:nvPicPr>
        <p:blipFill>
          <a:blip r:embed="rId3"/>
          <a:srcRect/>
          <a:stretch>
            <a:fillRect/>
          </a:stretch>
        </p:blipFill>
        <p:spPr bwMode="auto">
          <a:xfrm>
            <a:off x="479376" y="1284689"/>
            <a:ext cx="3540003" cy="4402599"/>
          </a:xfrm>
          <a:prstGeom prst="rect">
            <a:avLst/>
          </a:prstGeom>
          <a:ln>
            <a:noFill/>
          </a:ln>
          <a:effectLst>
            <a:outerShdw blurRad="292100" dist="139700" dir="2700000" algn="tl" rotWithShape="0">
              <a:srgbClr val="333333">
                <a:alpha val="65000"/>
              </a:srgbClr>
            </a:outerShdw>
          </a:effectLst>
        </p:spPr>
      </p:pic>
      <p:pic>
        <p:nvPicPr>
          <p:cNvPr id="43017" name="Picture 17" descr="Related imag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6215" y="4581128"/>
            <a:ext cx="123507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9"/>
          <p:cNvSpPr txBox="1">
            <a:spLocks noChangeArrowheads="1"/>
          </p:cNvSpPr>
          <p:nvPr/>
        </p:nvSpPr>
        <p:spPr bwMode="auto">
          <a:xfrm>
            <a:off x="479376" y="434978"/>
            <a:ext cx="3225114"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Fenoli e polifenoli</a:t>
            </a:r>
            <a:endParaRPr lang="it-IT" b="1" dirty="0">
              <a:latin typeface="+mn-lt"/>
            </a:endParaRPr>
          </a:p>
        </p:txBody>
      </p:sp>
      <p:sp>
        <p:nvSpPr>
          <p:cNvPr id="16" name="Rettangolo 15"/>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pic>
        <p:nvPicPr>
          <p:cNvPr id="4" name="Immagine 3"/>
          <p:cNvPicPr>
            <a:picLocks noChangeAspect="1"/>
          </p:cNvPicPr>
          <p:nvPr/>
        </p:nvPicPr>
        <p:blipFill rotWithShape="1">
          <a:blip r:embed="rId5">
            <a:extLst>
              <a:ext uri="{28A0092B-C50C-407E-A947-70E740481C1C}">
                <a14:useLocalDpi xmlns:a14="http://schemas.microsoft.com/office/drawing/2010/main" val="0"/>
              </a:ext>
            </a:extLst>
          </a:blip>
          <a:srcRect r="48676"/>
          <a:stretch/>
        </p:blipFill>
        <p:spPr>
          <a:xfrm>
            <a:off x="7521043" y="1274673"/>
            <a:ext cx="2355707" cy="3145596"/>
          </a:xfrm>
          <a:prstGeom prst="rect">
            <a:avLst/>
          </a:prstGeom>
        </p:spPr>
      </p:pic>
      <p:pic>
        <p:nvPicPr>
          <p:cNvPr id="18" name="Immagine 17"/>
          <p:cNvPicPr>
            <a:picLocks noChangeAspect="1"/>
          </p:cNvPicPr>
          <p:nvPr/>
        </p:nvPicPr>
        <p:blipFill rotWithShape="1">
          <a:blip r:embed="rId5">
            <a:extLst>
              <a:ext uri="{28A0092B-C50C-407E-A947-70E740481C1C}">
                <a14:useLocalDpi xmlns:a14="http://schemas.microsoft.com/office/drawing/2010/main" val="0"/>
              </a:ext>
            </a:extLst>
          </a:blip>
          <a:srcRect l="51888" b="29168"/>
          <a:stretch/>
        </p:blipFill>
        <p:spPr>
          <a:xfrm>
            <a:off x="7593032" y="4420269"/>
            <a:ext cx="2211728" cy="2231563"/>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6"/>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105285" y="2858998"/>
            <a:ext cx="7259637"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8"/>
          <p:cNvSpPr txBox="1">
            <a:spLocks noChangeArrowheads="1"/>
          </p:cNvSpPr>
          <p:nvPr/>
        </p:nvSpPr>
        <p:spPr bwMode="auto">
          <a:xfrm>
            <a:off x="744921" y="1274673"/>
            <a:ext cx="8604250" cy="1465263"/>
          </a:xfrm>
          <a:prstGeom prst="rect">
            <a:avLst/>
          </a:prstGeom>
          <a:noFill/>
          <a:ln w="9525">
            <a:noFill/>
            <a:miter lim="800000"/>
            <a:headEnd/>
            <a:tailEnd/>
          </a:ln>
        </p:spPr>
        <p:txBody>
          <a:bodyPr>
            <a:spAutoFit/>
          </a:bodyPr>
          <a:lstStyle/>
          <a:p>
            <a:pPr eaLnBrk="1" hangingPunct="1">
              <a:defRPr/>
            </a:pPr>
            <a:r>
              <a:rPr lang="it-IT" sz="1800" dirty="0">
                <a:latin typeface="+mn-lt"/>
              </a:rPr>
              <a:t>I </a:t>
            </a:r>
            <a:r>
              <a:rPr lang="it-IT" sz="1800" b="1" u="sng" dirty="0">
                <a:solidFill>
                  <a:schemeClr val="accent4">
                    <a:lumMod val="50000"/>
                  </a:schemeClr>
                </a:solidFill>
                <a:latin typeface="+mn-lt"/>
              </a:rPr>
              <a:t>flavonoidi</a:t>
            </a:r>
            <a:r>
              <a:rPr lang="it-IT" sz="1800" dirty="0">
                <a:latin typeface="+mn-lt"/>
              </a:rPr>
              <a:t> dell’uva sono composti fenolici caratterizzati da una </a:t>
            </a:r>
            <a:r>
              <a:rPr lang="it-IT" sz="1800" b="1" u="sng" dirty="0">
                <a:latin typeface="+mn-lt"/>
              </a:rPr>
              <a:t>pigmentazione giallo/brunastra</a:t>
            </a:r>
            <a:r>
              <a:rPr lang="it-IT" sz="1800" dirty="0">
                <a:latin typeface="+mn-lt"/>
              </a:rPr>
              <a:t>, essi sono presenti nelle uve sotto forma di glucosidi mentre nel vino prevalgono le forme </a:t>
            </a:r>
            <a:r>
              <a:rPr lang="it-IT" sz="1800" dirty="0" err="1">
                <a:latin typeface="+mn-lt"/>
              </a:rPr>
              <a:t>agliconiche</a:t>
            </a:r>
            <a:r>
              <a:rPr lang="it-IT" sz="1800" dirty="0">
                <a:latin typeface="+mn-lt"/>
              </a:rPr>
              <a:t>, l’idrolisi delle porzioni zuccherine avviene durante la fermentazione. </a:t>
            </a:r>
          </a:p>
          <a:p>
            <a:pPr eaLnBrk="1" hangingPunct="1">
              <a:defRPr/>
            </a:pPr>
            <a:r>
              <a:rPr lang="it-IT" sz="1800" b="1" u="sng" dirty="0">
                <a:latin typeface="+mn-lt"/>
              </a:rPr>
              <a:t>Sono composti molto importanti nella definizione del colore dei vini bianchi.</a:t>
            </a:r>
            <a:endParaRPr lang="it-IT" sz="1600" b="1" u="sng" dirty="0">
              <a:solidFill>
                <a:srgbClr val="66FFFF"/>
              </a:solidFill>
              <a:latin typeface="+mn-lt"/>
            </a:endParaRPr>
          </a:p>
        </p:txBody>
      </p:sp>
      <p:pic>
        <p:nvPicPr>
          <p:cNvPr id="4403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8477" y="5445224"/>
            <a:ext cx="94138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9"/>
          <p:cNvSpPr txBox="1">
            <a:spLocks noChangeArrowheads="1"/>
          </p:cNvSpPr>
          <p:nvPr/>
        </p:nvSpPr>
        <p:spPr bwMode="auto">
          <a:xfrm>
            <a:off x="479376" y="434978"/>
            <a:ext cx="3225114"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Fenoli e polifenoli</a:t>
            </a:r>
            <a:endParaRPr lang="it-IT" b="1" dirty="0">
              <a:latin typeface="+mn-lt"/>
            </a:endParaRPr>
          </a:p>
        </p:txBody>
      </p:sp>
      <p:sp>
        <p:nvSpPr>
          <p:cNvPr id="16" name="Rettangolo 15"/>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6"/>
          <p:cNvSpPr txBox="1">
            <a:spLocks noChangeArrowheads="1"/>
          </p:cNvSpPr>
          <p:nvPr/>
        </p:nvSpPr>
        <p:spPr bwMode="auto">
          <a:xfrm>
            <a:off x="551384" y="1034855"/>
            <a:ext cx="8604250" cy="5355312"/>
          </a:xfrm>
          <a:prstGeom prst="rect">
            <a:avLst/>
          </a:prstGeom>
          <a:solidFill>
            <a:schemeClr val="bg1"/>
          </a:solidFill>
          <a:ln w="9525">
            <a:noFill/>
            <a:miter lim="800000"/>
            <a:headEnd/>
            <a:tailEnd/>
          </a:ln>
        </p:spPr>
        <p:txBody>
          <a:bodyPr>
            <a:spAutoFit/>
          </a:bodyPr>
          <a:lstStyle/>
          <a:p>
            <a:pPr eaLnBrk="1" hangingPunct="1">
              <a:defRPr/>
            </a:pPr>
            <a:r>
              <a:rPr lang="it-IT" sz="1800" dirty="0">
                <a:latin typeface="+mn-lt"/>
              </a:rPr>
              <a:t>Le </a:t>
            </a:r>
            <a:r>
              <a:rPr lang="it-IT" sz="1800" b="1" u="sng" dirty="0">
                <a:solidFill>
                  <a:srgbClr val="FF00FF"/>
                </a:solidFill>
                <a:latin typeface="+mn-lt"/>
              </a:rPr>
              <a:t>antocianine</a:t>
            </a:r>
            <a:r>
              <a:rPr lang="it-IT" sz="1800" dirty="0">
                <a:latin typeface="+mn-lt"/>
              </a:rPr>
              <a:t> sono composti </a:t>
            </a:r>
            <a:r>
              <a:rPr lang="it-IT" sz="1800" dirty="0" err="1">
                <a:latin typeface="+mn-lt"/>
              </a:rPr>
              <a:t>flavonoidici</a:t>
            </a:r>
            <a:r>
              <a:rPr lang="it-IT" sz="1800" dirty="0">
                <a:latin typeface="+mn-lt"/>
              </a:rPr>
              <a:t> caratterizzati da </a:t>
            </a:r>
            <a:r>
              <a:rPr lang="it-IT" sz="1800" b="1" u="sng" dirty="0">
                <a:latin typeface="+mn-lt"/>
              </a:rPr>
              <a:t>una intensa pigmentazione, sono infatti responsabili della colorazione delle uve rosse</a:t>
            </a:r>
            <a:r>
              <a:rPr lang="it-IT" sz="1800" dirty="0">
                <a:latin typeface="+mn-lt"/>
              </a:rPr>
              <a:t>. </a:t>
            </a:r>
          </a:p>
          <a:p>
            <a:pPr eaLnBrk="1" hangingPunct="1">
              <a:defRPr/>
            </a:pPr>
            <a:r>
              <a:rPr lang="it-IT" sz="1800" dirty="0">
                <a:latin typeface="+mn-lt"/>
              </a:rPr>
              <a:t>Nello scheletro è presente una sottostruttura caratteristica: </a:t>
            </a:r>
            <a:r>
              <a:rPr lang="it-IT" sz="1800" b="1" u="sng" dirty="0">
                <a:latin typeface="+mn-lt"/>
              </a:rPr>
              <a:t>catione </a:t>
            </a:r>
            <a:r>
              <a:rPr lang="it-IT" sz="1800" b="1" u="sng" dirty="0" err="1">
                <a:latin typeface="+mn-lt"/>
              </a:rPr>
              <a:t>flavilio</a:t>
            </a:r>
            <a:r>
              <a:rPr lang="it-IT" sz="1800" b="1" u="sng" dirty="0">
                <a:latin typeface="+mn-lt"/>
              </a:rPr>
              <a:t> il quale, in funzione del pH del mezzo in cui si trova la molecola, della sostituzione e della presenza o meno di zuccheri ad essa legati, esprime una colorazione differente</a:t>
            </a:r>
            <a:r>
              <a:rPr lang="it-IT" sz="1800" dirty="0">
                <a:latin typeface="+mn-lt"/>
              </a:rPr>
              <a:t>.</a:t>
            </a:r>
          </a:p>
          <a:p>
            <a:pPr eaLnBrk="1" hangingPunct="1">
              <a:defRPr/>
            </a:pPr>
            <a:r>
              <a:rPr lang="it-IT" sz="1800" dirty="0">
                <a:latin typeface="+mn-lt"/>
              </a:rPr>
              <a:t>La distribuzione delle diverse molecole e la presenza di sostanze </a:t>
            </a:r>
            <a:r>
              <a:rPr lang="it-IT" sz="1800" dirty="0" err="1">
                <a:latin typeface="+mn-lt"/>
              </a:rPr>
              <a:t>co-pigmentanti</a:t>
            </a:r>
            <a:r>
              <a:rPr lang="it-IT" sz="1800" dirty="0">
                <a:latin typeface="+mn-lt"/>
              </a:rPr>
              <a:t> determinerà il colore finale del frutto.</a:t>
            </a:r>
          </a:p>
          <a:p>
            <a:pPr eaLnBrk="1" hangingPunct="1">
              <a:defRPr/>
            </a:pPr>
            <a:endParaRPr lang="it-IT" sz="1800" dirty="0">
              <a:latin typeface="+mn-lt"/>
            </a:endParaRPr>
          </a:p>
          <a:p>
            <a:pPr eaLnBrk="1" hangingPunct="1">
              <a:defRPr/>
            </a:pPr>
            <a:endParaRPr lang="it-IT" sz="1800" dirty="0">
              <a:latin typeface="+mn-lt"/>
            </a:endParaRPr>
          </a:p>
          <a:p>
            <a:pPr eaLnBrk="1" hangingPunct="1">
              <a:defRPr/>
            </a:pPr>
            <a:endParaRPr lang="it-IT" sz="1800" dirty="0">
              <a:latin typeface="+mn-lt"/>
            </a:endParaRPr>
          </a:p>
          <a:p>
            <a:pPr eaLnBrk="1" hangingPunct="1">
              <a:defRPr/>
            </a:pPr>
            <a:endParaRPr lang="it-IT" sz="1800" dirty="0">
              <a:latin typeface="+mn-lt"/>
            </a:endParaRPr>
          </a:p>
          <a:p>
            <a:pPr eaLnBrk="1" hangingPunct="1">
              <a:defRPr/>
            </a:pPr>
            <a:endParaRPr lang="it-IT" sz="1800" dirty="0">
              <a:latin typeface="+mn-lt"/>
            </a:endParaRPr>
          </a:p>
          <a:p>
            <a:pPr eaLnBrk="1" hangingPunct="1">
              <a:defRPr/>
            </a:pPr>
            <a:endParaRPr lang="it-IT" sz="1800" dirty="0">
              <a:latin typeface="+mn-lt"/>
            </a:endParaRPr>
          </a:p>
          <a:p>
            <a:pPr eaLnBrk="1" hangingPunct="1">
              <a:defRPr/>
            </a:pPr>
            <a:endParaRPr lang="it-IT" sz="1800" dirty="0">
              <a:latin typeface="+mn-lt"/>
            </a:endParaRPr>
          </a:p>
          <a:p>
            <a:pPr eaLnBrk="1" hangingPunct="1">
              <a:defRPr/>
            </a:pPr>
            <a:endParaRPr lang="it-IT" sz="1800" dirty="0">
              <a:latin typeface="+mn-lt"/>
            </a:endParaRPr>
          </a:p>
          <a:p>
            <a:pPr eaLnBrk="1" hangingPunct="1">
              <a:defRPr/>
            </a:pPr>
            <a:endParaRPr lang="it-IT" sz="1800" dirty="0">
              <a:latin typeface="+mn-lt"/>
            </a:endParaRPr>
          </a:p>
          <a:p>
            <a:pPr eaLnBrk="1" hangingPunct="1">
              <a:defRPr/>
            </a:pPr>
            <a:r>
              <a:rPr lang="it-IT" sz="1800" dirty="0">
                <a:latin typeface="+mn-lt"/>
              </a:rPr>
              <a:t>In </a:t>
            </a:r>
            <a:r>
              <a:rPr lang="it-IT" sz="1800" i="1" dirty="0" err="1">
                <a:latin typeface="+mn-lt"/>
              </a:rPr>
              <a:t>Vitis</a:t>
            </a:r>
            <a:r>
              <a:rPr lang="it-IT" sz="1800" i="1" dirty="0">
                <a:latin typeface="+mn-lt"/>
              </a:rPr>
              <a:t> vinifera</a:t>
            </a:r>
            <a:r>
              <a:rPr lang="it-IT" sz="1800" dirty="0">
                <a:latin typeface="+mn-lt"/>
              </a:rPr>
              <a:t> sono presenti esclusivamente le forme </a:t>
            </a:r>
            <a:r>
              <a:rPr lang="it-IT" sz="1800" dirty="0" err="1">
                <a:latin typeface="+mn-lt"/>
              </a:rPr>
              <a:t>monoglucosidiche</a:t>
            </a:r>
            <a:r>
              <a:rPr lang="it-IT" sz="1800" dirty="0">
                <a:latin typeface="+mn-lt"/>
              </a:rPr>
              <a:t> e/o glucosidi </a:t>
            </a:r>
            <a:r>
              <a:rPr lang="it-IT" sz="1800" dirty="0" err="1">
                <a:latin typeface="+mn-lt"/>
              </a:rPr>
              <a:t>acilati</a:t>
            </a:r>
            <a:r>
              <a:rPr lang="it-IT" sz="1800" dirty="0">
                <a:latin typeface="+mn-lt"/>
              </a:rPr>
              <a:t> con ac. </a:t>
            </a:r>
            <a:r>
              <a:rPr lang="it-IT" sz="1800" i="1" dirty="0">
                <a:latin typeface="+mn-lt"/>
              </a:rPr>
              <a:t>p-</a:t>
            </a:r>
            <a:r>
              <a:rPr lang="it-IT" sz="1800" dirty="0">
                <a:latin typeface="+mn-lt"/>
              </a:rPr>
              <a:t>cumarico. I </a:t>
            </a:r>
            <a:r>
              <a:rPr lang="it-IT" sz="1800" dirty="0" err="1">
                <a:latin typeface="+mn-lt"/>
              </a:rPr>
              <a:t>diglucosidi</a:t>
            </a:r>
            <a:r>
              <a:rPr lang="it-IT" sz="1800" dirty="0">
                <a:latin typeface="+mn-lt"/>
              </a:rPr>
              <a:t> in genere sono caratteristici di </a:t>
            </a:r>
            <a:r>
              <a:rPr lang="it-IT" sz="1800" i="1" dirty="0" err="1">
                <a:latin typeface="+mn-lt"/>
              </a:rPr>
              <a:t>Vitis</a:t>
            </a:r>
            <a:r>
              <a:rPr lang="it-IT" sz="1800" i="1" dirty="0">
                <a:latin typeface="+mn-lt"/>
              </a:rPr>
              <a:t> riparia</a:t>
            </a:r>
            <a:r>
              <a:rPr lang="it-IT" sz="1800" dirty="0">
                <a:latin typeface="+mn-lt"/>
              </a:rPr>
              <a:t> o </a:t>
            </a:r>
            <a:r>
              <a:rPr lang="it-IT" sz="1800" i="1" dirty="0">
                <a:latin typeface="+mn-lt"/>
              </a:rPr>
              <a:t>rupestri</a:t>
            </a:r>
            <a:r>
              <a:rPr lang="it-IT" sz="1800" dirty="0" smtClean="0">
                <a:latin typeface="+mn-lt"/>
              </a:rPr>
              <a:t>.</a:t>
            </a:r>
            <a:endParaRPr lang="it-IT" sz="1800" dirty="0">
              <a:latin typeface="+mn-lt"/>
            </a:endParaRPr>
          </a:p>
        </p:txBody>
      </p:sp>
      <p:pic>
        <p:nvPicPr>
          <p:cNvPr id="4506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747" y="3050981"/>
            <a:ext cx="65532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484" y="3411344"/>
            <a:ext cx="94138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ttangolo 14"/>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
        <p:nvSpPr>
          <p:cNvPr id="16" name="Text Box 19"/>
          <p:cNvSpPr txBox="1">
            <a:spLocks noChangeArrowheads="1"/>
          </p:cNvSpPr>
          <p:nvPr/>
        </p:nvSpPr>
        <p:spPr bwMode="auto">
          <a:xfrm>
            <a:off x="479376" y="434978"/>
            <a:ext cx="3225114"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Fenoli e polifenoli</a:t>
            </a:r>
            <a:endParaRPr lang="it-IT" b="1"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4"/>
          <p:cNvPicPr>
            <a:picLocks noChangeAspect="1" noChangeArrowheads="1"/>
          </p:cNvPicPr>
          <p:nvPr/>
        </p:nvPicPr>
        <p:blipFill>
          <a:blip r:embed="rId2">
            <a:lum contrast="6000"/>
            <a:extLst>
              <a:ext uri="{28A0092B-C50C-407E-A947-70E740481C1C}">
                <a14:useLocalDpi xmlns:a14="http://schemas.microsoft.com/office/drawing/2010/main" val="0"/>
              </a:ext>
            </a:extLst>
          </a:blip>
          <a:srcRect t="1106"/>
          <a:stretch>
            <a:fillRect/>
          </a:stretch>
        </p:blipFill>
        <p:spPr bwMode="auto">
          <a:xfrm>
            <a:off x="623392" y="836712"/>
            <a:ext cx="6624736" cy="57083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 descr="Decoupage_UV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4152" y="1254058"/>
            <a:ext cx="2036762"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ttangolo 14"/>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a:cs typeface="Arial" pitchFamily="34" charset="0"/>
              </a:rPr>
              <a:t>U1</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8"/>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1631951" y="115889"/>
            <a:ext cx="5141913" cy="669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9"/>
          <p:cNvSpPr>
            <a:spLocks noChangeArrowheads="1"/>
          </p:cNvSpPr>
          <p:nvPr/>
        </p:nvSpPr>
        <p:spPr bwMode="auto">
          <a:xfrm>
            <a:off x="1703389" y="1844675"/>
            <a:ext cx="1944687" cy="1728788"/>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a:latin typeface="Arial" panose="020B0604020202020204" pitchFamily="34" charset="0"/>
            </a:endParaRPr>
          </a:p>
        </p:txBody>
      </p:sp>
      <p:sp>
        <p:nvSpPr>
          <p:cNvPr id="46086" name="Rectangle 10"/>
          <p:cNvSpPr>
            <a:spLocks noChangeArrowheads="1"/>
          </p:cNvSpPr>
          <p:nvPr/>
        </p:nvSpPr>
        <p:spPr bwMode="auto">
          <a:xfrm>
            <a:off x="3070225" y="115889"/>
            <a:ext cx="1944688" cy="17287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a:latin typeface="Arial" panose="020B0604020202020204" pitchFamily="34" charset="0"/>
            </a:endParaRPr>
          </a:p>
        </p:txBody>
      </p:sp>
      <p:pic>
        <p:nvPicPr>
          <p:cNvPr id="4608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601" y="1196975"/>
            <a:ext cx="3635375" cy="2795588"/>
          </a:xfrm>
          <a:prstGeom prst="rect">
            <a:avLst/>
          </a:prstGeom>
          <a:noFill/>
          <a:ln w="38100">
            <a:solidFill>
              <a:srgbClr val="800080"/>
            </a:solidFill>
            <a:miter lim="800000"/>
            <a:headEnd/>
            <a:tailEnd/>
          </a:ln>
          <a:extLst>
            <a:ext uri="{909E8E84-426E-40DD-AFC4-6F175D3DCCD1}">
              <a14:hiddenFill xmlns:a14="http://schemas.microsoft.com/office/drawing/2010/main">
                <a:solidFill>
                  <a:srgbClr val="FFFFFF"/>
                </a:solidFill>
              </a14:hiddenFill>
            </a:ext>
          </a:extLst>
        </p:spPr>
      </p:pic>
      <p:sp>
        <p:nvSpPr>
          <p:cNvPr id="2" name="Text Box 12"/>
          <p:cNvSpPr txBox="1">
            <a:spLocks noChangeArrowheads="1"/>
          </p:cNvSpPr>
          <p:nvPr/>
        </p:nvSpPr>
        <p:spPr bwMode="auto">
          <a:xfrm>
            <a:off x="6964002" y="4365104"/>
            <a:ext cx="3887788" cy="2370138"/>
          </a:xfrm>
          <a:prstGeom prst="rect">
            <a:avLst/>
          </a:prstGeom>
          <a:noFill/>
          <a:ln w="9525">
            <a:noFill/>
            <a:miter lim="800000"/>
            <a:headEnd/>
            <a:tailEnd/>
          </a:ln>
        </p:spPr>
        <p:txBody>
          <a:bodyPr>
            <a:spAutoFit/>
          </a:bodyPr>
          <a:lstStyle/>
          <a:p>
            <a:pPr eaLnBrk="1" hangingPunct="1">
              <a:defRPr/>
            </a:pPr>
            <a:r>
              <a:rPr lang="it-IT" sz="1600" dirty="0">
                <a:latin typeface="+mn-lt"/>
              </a:rPr>
              <a:t>Il colore del vino sarà la risultante di differenti fattori:</a:t>
            </a:r>
          </a:p>
          <a:p>
            <a:pPr eaLnBrk="1" hangingPunct="1">
              <a:buFont typeface="Wingdings" pitchFamily="2" charset="2"/>
              <a:buChar char="ü"/>
              <a:defRPr/>
            </a:pPr>
            <a:r>
              <a:rPr lang="it-IT" sz="1600" dirty="0">
                <a:latin typeface="+mn-lt"/>
              </a:rPr>
              <a:t>distribuzione delle differenti </a:t>
            </a:r>
            <a:r>
              <a:rPr lang="it-IT" sz="1600" dirty="0" err="1">
                <a:latin typeface="+mn-lt"/>
              </a:rPr>
              <a:t>antocianidine</a:t>
            </a:r>
            <a:r>
              <a:rPr lang="it-IT" sz="1600" dirty="0">
                <a:latin typeface="+mn-lt"/>
              </a:rPr>
              <a:t>;</a:t>
            </a:r>
          </a:p>
          <a:p>
            <a:pPr eaLnBrk="1" hangingPunct="1">
              <a:buFont typeface="Wingdings" pitchFamily="2" charset="2"/>
              <a:buChar char="ü"/>
              <a:defRPr/>
            </a:pPr>
            <a:r>
              <a:rPr lang="it-IT" sz="1600" dirty="0">
                <a:latin typeface="+mn-lt"/>
              </a:rPr>
              <a:t>pH del mezzo e </a:t>
            </a:r>
            <a:r>
              <a:rPr lang="it-IT" sz="1600" dirty="0" err="1">
                <a:latin typeface="+mn-lt"/>
              </a:rPr>
              <a:t>tempeartura</a:t>
            </a:r>
            <a:r>
              <a:rPr lang="it-IT" sz="1600" dirty="0">
                <a:latin typeface="+mn-lt"/>
              </a:rPr>
              <a:t>;</a:t>
            </a:r>
          </a:p>
          <a:p>
            <a:pPr eaLnBrk="1" hangingPunct="1">
              <a:buFont typeface="Wingdings" pitchFamily="2" charset="2"/>
              <a:buChar char="ü"/>
              <a:defRPr/>
            </a:pPr>
            <a:r>
              <a:rPr lang="it-IT" sz="1600" dirty="0">
                <a:latin typeface="+mn-lt"/>
              </a:rPr>
              <a:t>eventuale presenza di SO</a:t>
            </a:r>
            <a:r>
              <a:rPr lang="it-IT" sz="1600" baseline="-25000" dirty="0">
                <a:latin typeface="+mn-lt"/>
              </a:rPr>
              <a:t>2</a:t>
            </a:r>
            <a:r>
              <a:rPr lang="it-IT" sz="1600" dirty="0">
                <a:latin typeface="+mn-lt"/>
              </a:rPr>
              <a:t>;</a:t>
            </a:r>
          </a:p>
          <a:p>
            <a:pPr eaLnBrk="1" hangingPunct="1">
              <a:buFont typeface="Wingdings" pitchFamily="2" charset="2"/>
              <a:buChar char="ü"/>
              <a:defRPr/>
            </a:pPr>
            <a:r>
              <a:rPr lang="it-IT" sz="1600" dirty="0">
                <a:latin typeface="+mn-lt"/>
              </a:rPr>
              <a:t>presenza di ioni metallici (Al3+, Fe3+, Cu2+, Mn2+) che formano chelati con gli ossidrili sull’anello B - effetto </a:t>
            </a:r>
            <a:r>
              <a:rPr lang="it-IT" sz="1600" dirty="0" err="1">
                <a:latin typeface="+mn-lt"/>
              </a:rPr>
              <a:t>batocromico</a:t>
            </a:r>
            <a:r>
              <a:rPr lang="it-IT" sz="1600" dirty="0">
                <a:latin typeface="+mn-lt"/>
              </a:rPr>
              <a:t>.</a:t>
            </a:r>
            <a:r>
              <a:rPr lang="it-IT" sz="1800" dirty="0">
                <a:latin typeface="+mn-lt"/>
              </a:rPr>
              <a:t>  </a:t>
            </a:r>
          </a:p>
          <a:p>
            <a:pPr eaLnBrk="1" hangingPunct="1">
              <a:buFont typeface="Wingdings" pitchFamily="2" charset="2"/>
              <a:buChar char="ü"/>
              <a:defRPr/>
            </a:pPr>
            <a:endParaRPr lang="it-IT" sz="1800" dirty="0">
              <a:latin typeface="+mn-lt"/>
            </a:endParaRPr>
          </a:p>
        </p:txBody>
      </p:sp>
      <p:pic>
        <p:nvPicPr>
          <p:cNvPr id="4608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5339" y="115889"/>
            <a:ext cx="9413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ttangolo 17"/>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
        <p:nvSpPr>
          <p:cNvPr id="19" name="Text Box 19"/>
          <p:cNvSpPr txBox="1">
            <a:spLocks noChangeArrowheads="1"/>
          </p:cNvSpPr>
          <p:nvPr/>
        </p:nvSpPr>
        <p:spPr bwMode="auto">
          <a:xfrm>
            <a:off x="479376" y="434978"/>
            <a:ext cx="2460674" cy="461665"/>
          </a:xfrm>
          <a:prstGeom prst="rect">
            <a:avLst/>
          </a:prstGeom>
          <a:noFill/>
          <a:ln w="9525">
            <a:noFill/>
            <a:miter lim="800000"/>
            <a:headEnd/>
            <a:tailEnd/>
          </a:ln>
          <a:effectLst/>
        </p:spPr>
        <p:txBody>
          <a:bodyPr wrap="none">
            <a:spAutoFit/>
          </a:bodyPr>
          <a:lstStyle/>
          <a:p>
            <a:pPr eaLnBrk="1" hangingPunct="1">
              <a:defRPr/>
            </a:pPr>
            <a:r>
              <a:rPr lang="it-IT" sz="2400" b="1" dirty="0" smtClean="0">
                <a:latin typeface="+mn-lt"/>
              </a:rPr>
              <a:t>Fenoli e polifenoli</a:t>
            </a:r>
            <a:endParaRPr lang="it-IT" sz="2400" b="1" dirty="0">
              <a:latin typeface="+mn-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7"/>
          <p:cNvSpPr txBox="1">
            <a:spLocks noChangeArrowheads="1"/>
          </p:cNvSpPr>
          <p:nvPr/>
        </p:nvSpPr>
        <p:spPr bwMode="auto">
          <a:xfrm>
            <a:off x="998166" y="620688"/>
            <a:ext cx="8137525" cy="5632450"/>
          </a:xfrm>
          <a:prstGeom prst="rect">
            <a:avLst/>
          </a:prstGeom>
          <a:noFill/>
          <a:ln w="9525">
            <a:noFill/>
            <a:miter lim="800000"/>
            <a:headEnd/>
            <a:tailEnd/>
          </a:ln>
        </p:spPr>
        <p:txBody>
          <a:bodyPr>
            <a:spAutoFit/>
          </a:bodyPr>
          <a:lstStyle/>
          <a:p>
            <a:pPr eaLnBrk="1" hangingPunct="1">
              <a:defRPr/>
            </a:pPr>
            <a:endParaRPr lang="it-IT" sz="1800" dirty="0">
              <a:latin typeface="+mn-lt"/>
            </a:endParaRPr>
          </a:p>
          <a:p>
            <a:pPr eaLnBrk="1" hangingPunct="1">
              <a:defRPr/>
            </a:pPr>
            <a:endParaRPr lang="it-IT" sz="1800" dirty="0">
              <a:latin typeface="+mn-lt"/>
            </a:endParaRPr>
          </a:p>
          <a:p>
            <a:pPr eaLnBrk="1" hangingPunct="1">
              <a:defRPr/>
            </a:pPr>
            <a:r>
              <a:rPr lang="it-IT" sz="1800" dirty="0">
                <a:latin typeface="+mn-lt"/>
              </a:rPr>
              <a:t>Al </a:t>
            </a:r>
            <a:r>
              <a:rPr lang="it-IT" sz="1800" b="1" u="sng" dirty="0">
                <a:latin typeface="+mn-lt"/>
              </a:rPr>
              <a:t>pH del vino </a:t>
            </a:r>
            <a:r>
              <a:rPr lang="it-IT" sz="1800" dirty="0">
                <a:latin typeface="+mn-lt"/>
              </a:rPr>
              <a:t>la presenza di SO</a:t>
            </a:r>
            <a:r>
              <a:rPr lang="it-IT" sz="1800" baseline="-25000" dirty="0">
                <a:latin typeface="+mn-lt"/>
              </a:rPr>
              <a:t>2</a:t>
            </a:r>
            <a:r>
              <a:rPr lang="it-IT" sz="1800" dirty="0">
                <a:latin typeface="+mn-lt"/>
              </a:rPr>
              <a:t> (utilizzata nelle pratiche di vinificazione per vari scopi) porta alla formazione di </a:t>
            </a:r>
            <a:r>
              <a:rPr lang="it-IT" sz="1800" b="1" u="sng" dirty="0">
                <a:latin typeface="+mn-lt"/>
              </a:rPr>
              <a:t>derivati in cui la forma attiva </a:t>
            </a:r>
            <a:r>
              <a:rPr lang="it-IT" sz="1800" dirty="0">
                <a:latin typeface="+mn-lt"/>
              </a:rPr>
              <a:t>(H</a:t>
            </a:r>
            <a:r>
              <a:rPr lang="it-IT" sz="1800" baseline="-25000" dirty="0">
                <a:latin typeface="+mn-lt"/>
              </a:rPr>
              <a:t>2</a:t>
            </a:r>
            <a:r>
              <a:rPr lang="it-IT" sz="1800" dirty="0">
                <a:latin typeface="+mn-lt"/>
              </a:rPr>
              <a:t>O+SO</a:t>
            </a:r>
            <a:r>
              <a:rPr lang="it-IT" sz="1800" baseline="-25000" dirty="0">
                <a:latin typeface="+mn-lt"/>
              </a:rPr>
              <a:t>2</a:t>
            </a:r>
            <a:r>
              <a:rPr lang="it-IT" sz="1800" dirty="0">
                <a:latin typeface="+mn-lt"/>
              </a:rPr>
              <a:t> = H</a:t>
            </a:r>
            <a:r>
              <a:rPr lang="it-IT" sz="1800" baseline="-25000" dirty="0">
                <a:latin typeface="+mn-lt"/>
              </a:rPr>
              <a:t>2</a:t>
            </a:r>
            <a:r>
              <a:rPr lang="it-IT" sz="1800" dirty="0">
                <a:latin typeface="+mn-lt"/>
              </a:rPr>
              <a:t>SO</a:t>
            </a:r>
            <a:r>
              <a:rPr lang="it-IT" sz="1800" baseline="-25000" dirty="0">
                <a:latin typeface="+mn-lt"/>
              </a:rPr>
              <a:t>3</a:t>
            </a:r>
            <a:r>
              <a:rPr lang="it-IT" sz="1800" dirty="0">
                <a:latin typeface="+mn-lt"/>
              </a:rPr>
              <a:t>) HSO</a:t>
            </a:r>
            <a:r>
              <a:rPr lang="it-IT" sz="1800" baseline="-25000" dirty="0">
                <a:latin typeface="+mn-lt"/>
              </a:rPr>
              <a:t>3</a:t>
            </a:r>
            <a:r>
              <a:rPr lang="it-IT" sz="1800" baseline="30000" dirty="0">
                <a:latin typeface="+mn-lt"/>
              </a:rPr>
              <a:t>-</a:t>
            </a:r>
            <a:r>
              <a:rPr lang="it-IT" sz="1800" dirty="0">
                <a:latin typeface="+mn-lt"/>
              </a:rPr>
              <a:t> ione bisolfito, </a:t>
            </a:r>
            <a:r>
              <a:rPr lang="it-IT" sz="1800" b="1" u="sng" dirty="0">
                <a:latin typeface="+mn-lt"/>
              </a:rPr>
              <a:t>reagisce con il catione </a:t>
            </a:r>
            <a:r>
              <a:rPr lang="it-IT" sz="1800" b="1" u="sng" dirty="0" err="1">
                <a:latin typeface="+mn-lt"/>
              </a:rPr>
              <a:t>flavilio</a:t>
            </a:r>
            <a:r>
              <a:rPr lang="it-IT" sz="1800" b="1" u="sng" dirty="0">
                <a:latin typeface="+mn-lt"/>
              </a:rPr>
              <a:t> </a:t>
            </a:r>
            <a:r>
              <a:rPr lang="it-IT" sz="1800" dirty="0">
                <a:latin typeface="+mn-lt"/>
              </a:rPr>
              <a:t>(sul Carbonio 2 analogia con la reazione di idratazione) </a:t>
            </a:r>
            <a:r>
              <a:rPr lang="it-IT" sz="1800" b="1" u="sng" dirty="0">
                <a:latin typeface="+mn-lt"/>
              </a:rPr>
              <a:t>a formare un derivato incolore</a:t>
            </a:r>
            <a:r>
              <a:rPr lang="it-IT" sz="1800" dirty="0">
                <a:latin typeface="+mn-lt"/>
              </a:rPr>
              <a:t>.</a:t>
            </a:r>
          </a:p>
          <a:p>
            <a:pPr eaLnBrk="1" hangingPunct="1">
              <a:defRPr/>
            </a:pPr>
            <a:endParaRPr lang="it-IT" sz="1800" dirty="0">
              <a:latin typeface="+mn-lt"/>
            </a:endParaRPr>
          </a:p>
          <a:p>
            <a:pPr eaLnBrk="1" hangingPunct="1">
              <a:defRPr/>
            </a:pPr>
            <a:endParaRPr lang="it-IT" sz="1800" dirty="0">
              <a:latin typeface="+mn-lt"/>
            </a:endParaRPr>
          </a:p>
          <a:p>
            <a:pPr eaLnBrk="1" hangingPunct="1">
              <a:defRPr/>
            </a:pPr>
            <a:endParaRPr lang="it-IT" sz="1800" dirty="0">
              <a:latin typeface="+mn-lt"/>
            </a:endParaRPr>
          </a:p>
          <a:p>
            <a:pPr eaLnBrk="1" hangingPunct="1">
              <a:defRPr/>
            </a:pPr>
            <a:endParaRPr lang="it-IT" sz="1800" dirty="0">
              <a:latin typeface="+mn-lt"/>
            </a:endParaRPr>
          </a:p>
          <a:p>
            <a:pPr eaLnBrk="1" hangingPunct="1">
              <a:defRPr/>
            </a:pPr>
            <a:endParaRPr lang="it-IT" sz="1800" dirty="0">
              <a:latin typeface="+mn-lt"/>
            </a:endParaRPr>
          </a:p>
          <a:p>
            <a:pPr eaLnBrk="1" hangingPunct="1">
              <a:defRPr/>
            </a:pPr>
            <a:endParaRPr lang="it-IT" sz="1800" dirty="0">
              <a:latin typeface="+mn-lt"/>
            </a:endParaRPr>
          </a:p>
          <a:p>
            <a:pPr eaLnBrk="1" hangingPunct="1">
              <a:defRPr/>
            </a:pPr>
            <a:endParaRPr lang="it-IT" sz="1800" dirty="0">
              <a:latin typeface="+mn-lt"/>
            </a:endParaRPr>
          </a:p>
          <a:p>
            <a:pPr eaLnBrk="1" hangingPunct="1">
              <a:defRPr/>
            </a:pPr>
            <a:endParaRPr lang="it-IT" sz="1800" dirty="0">
              <a:latin typeface="+mn-lt"/>
            </a:endParaRPr>
          </a:p>
          <a:p>
            <a:pPr eaLnBrk="1" hangingPunct="1">
              <a:defRPr/>
            </a:pPr>
            <a:endParaRPr lang="it-IT" sz="1800" dirty="0">
              <a:latin typeface="+mn-lt"/>
            </a:endParaRPr>
          </a:p>
          <a:p>
            <a:pPr eaLnBrk="1" hangingPunct="1">
              <a:defRPr/>
            </a:pPr>
            <a:endParaRPr lang="it-IT" sz="1800" dirty="0">
              <a:latin typeface="+mn-lt"/>
            </a:endParaRPr>
          </a:p>
          <a:p>
            <a:pPr eaLnBrk="1" hangingPunct="1">
              <a:defRPr/>
            </a:pPr>
            <a:endParaRPr lang="it-IT" sz="1800" dirty="0">
              <a:latin typeface="+mn-lt"/>
            </a:endParaRPr>
          </a:p>
          <a:p>
            <a:pPr eaLnBrk="1" hangingPunct="1">
              <a:defRPr/>
            </a:pPr>
            <a:endParaRPr lang="it-IT" sz="1800" dirty="0">
              <a:latin typeface="+mn-lt"/>
            </a:endParaRPr>
          </a:p>
          <a:p>
            <a:pPr eaLnBrk="1" hangingPunct="1">
              <a:defRPr/>
            </a:pPr>
            <a:endParaRPr lang="it-IT" sz="1800" dirty="0">
              <a:latin typeface="+mn-lt"/>
            </a:endParaRPr>
          </a:p>
          <a:p>
            <a:pPr eaLnBrk="1" hangingPunct="1">
              <a:defRPr/>
            </a:pPr>
            <a:endParaRPr lang="it-IT" sz="1800" dirty="0">
              <a:latin typeface="+mn-lt"/>
            </a:endParaRPr>
          </a:p>
        </p:txBody>
      </p:sp>
      <p:pic>
        <p:nvPicPr>
          <p:cNvPr id="47109" name="Picture 9"/>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415480" y="2400822"/>
            <a:ext cx="24003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13"/>
          <p:cNvSpPr txBox="1"/>
          <p:nvPr/>
        </p:nvSpPr>
        <p:spPr>
          <a:xfrm>
            <a:off x="998166" y="4963568"/>
            <a:ext cx="7775575" cy="1477328"/>
          </a:xfrm>
          <a:prstGeom prst="rect">
            <a:avLst/>
          </a:prstGeom>
          <a:solidFill>
            <a:schemeClr val="bg1"/>
          </a:solidFill>
        </p:spPr>
        <p:txBody>
          <a:bodyPr>
            <a:spAutoFit/>
          </a:bodyPr>
          <a:lstStyle/>
          <a:p>
            <a:pPr eaLnBrk="1" hangingPunct="1">
              <a:defRPr/>
            </a:pPr>
            <a:r>
              <a:rPr lang="it-IT" sz="1800" dirty="0">
                <a:latin typeface="+mn-lt"/>
              </a:rPr>
              <a:t>Le ant</a:t>
            </a:r>
            <a:r>
              <a:rPr lang="it-IT" sz="1800" b="1" u="sng" dirty="0">
                <a:latin typeface="+mn-lt"/>
              </a:rPr>
              <a:t>ocianine vanno incontro a degradazione durante lo stoccaggio del vino in bottiglia e/o durante l’invecchiamento in botte</a:t>
            </a:r>
            <a:r>
              <a:rPr lang="it-IT" sz="1800" dirty="0">
                <a:latin typeface="+mn-lt"/>
              </a:rPr>
              <a:t>.</a:t>
            </a:r>
          </a:p>
          <a:p>
            <a:pPr eaLnBrk="1" hangingPunct="1">
              <a:defRPr/>
            </a:pPr>
            <a:r>
              <a:rPr lang="it-IT" sz="1800" dirty="0">
                <a:latin typeface="+mn-lt"/>
              </a:rPr>
              <a:t>Il colore dei vini invecchiati sarà poi la risultante di tali reazioni di degradazione accompagnate dalla formazione di composti  di neo-formazione colorati (co-pigmentazione, condensazione con tannini condensati</a:t>
            </a:r>
            <a:r>
              <a:rPr lang="it-IT" sz="1800" dirty="0" smtClean="0">
                <a:latin typeface="+mn-lt"/>
              </a:rPr>
              <a:t>).</a:t>
            </a:r>
            <a:endParaRPr lang="it-IT" sz="1800" dirty="0">
              <a:latin typeface="+mn-lt"/>
            </a:endParaRPr>
          </a:p>
        </p:txBody>
      </p:sp>
      <p:pic>
        <p:nvPicPr>
          <p:cNvPr id="47114" name="Picture 18" descr="Image result for flavylium cation and sodium bisulf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906" y="2907235"/>
            <a:ext cx="57054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ttangolo 15"/>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
        <p:nvSpPr>
          <p:cNvPr id="17" name="Text Box 19"/>
          <p:cNvSpPr txBox="1">
            <a:spLocks noChangeArrowheads="1"/>
          </p:cNvSpPr>
          <p:nvPr/>
        </p:nvSpPr>
        <p:spPr bwMode="auto">
          <a:xfrm>
            <a:off x="479376" y="434978"/>
            <a:ext cx="3225114"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Fenoli e polifenoli</a:t>
            </a:r>
            <a:endParaRPr lang="it-IT" b="1" dirty="0">
              <a:latin typeface="+mn-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839417" y="998777"/>
            <a:ext cx="7704137" cy="1476375"/>
          </a:xfrm>
          <a:prstGeom prst="rect">
            <a:avLst/>
          </a:prstGeom>
          <a:noFill/>
          <a:ln w="9525">
            <a:noFill/>
            <a:miter lim="800000"/>
            <a:headEnd/>
            <a:tailEnd/>
          </a:ln>
        </p:spPr>
        <p:txBody>
          <a:bodyPr>
            <a:spAutoFit/>
          </a:bodyPr>
          <a:lstStyle/>
          <a:p>
            <a:pPr eaLnBrk="1" hangingPunct="1">
              <a:defRPr/>
            </a:pPr>
            <a:r>
              <a:rPr lang="it-IT" sz="1800" dirty="0">
                <a:latin typeface="+mn-lt"/>
              </a:rPr>
              <a:t>Di notevole interesse sono le </a:t>
            </a:r>
            <a:r>
              <a:rPr lang="it-IT" sz="1800" b="1" u="sng" dirty="0">
                <a:latin typeface="+mn-lt"/>
              </a:rPr>
              <a:t>reazioni ossidative a carico della frazione fenolica</a:t>
            </a:r>
            <a:r>
              <a:rPr lang="it-IT" sz="1800" dirty="0">
                <a:latin typeface="+mn-lt"/>
              </a:rPr>
              <a:t>. </a:t>
            </a:r>
            <a:r>
              <a:rPr lang="it-IT" sz="1800" dirty="0" err="1">
                <a:latin typeface="+mn-lt"/>
              </a:rPr>
              <a:t>Flavanoli</a:t>
            </a:r>
            <a:r>
              <a:rPr lang="it-IT" sz="1800" dirty="0">
                <a:latin typeface="+mn-lt"/>
              </a:rPr>
              <a:t>, </a:t>
            </a:r>
            <a:r>
              <a:rPr lang="it-IT" sz="1800" dirty="0" err="1">
                <a:latin typeface="+mn-lt"/>
              </a:rPr>
              <a:t>procianidine</a:t>
            </a:r>
            <a:r>
              <a:rPr lang="it-IT" sz="1800" dirty="0">
                <a:latin typeface="+mn-lt"/>
              </a:rPr>
              <a:t> e tannini condensati reagiscono facilmente con specie </a:t>
            </a:r>
            <a:r>
              <a:rPr lang="it-IT" sz="1800" dirty="0" err="1">
                <a:latin typeface="+mn-lt"/>
              </a:rPr>
              <a:t>radicaliche</a:t>
            </a:r>
            <a:r>
              <a:rPr lang="it-IT" sz="1800" dirty="0">
                <a:latin typeface="+mn-lt"/>
              </a:rPr>
              <a:t> - reazioni di ossidazione (il loro potenziale </a:t>
            </a:r>
            <a:r>
              <a:rPr lang="it-IT" sz="1800" dirty="0" err="1">
                <a:latin typeface="+mn-lt"/>
              </a:rPr>
              <a:t>redox</a:t>
            </a:r>
            <a:r>
              <a:rPr lang="it-IT" sz="1800" dirty="0">
                <a:latin typeface="+mn-lt"/>
              </a:rPr>
              <a:t> è tale da favorirle - di fatto sono considerate sostanze antiossidanti!) -  e </a:t>
            </a:r>
            <a:r>
              <a:rPr lang="it-IT" sz="1800" b="1" u="sng" dirty="0">
                <a:latin typeface="+mn-lt"/>
              </a:rPr>
              <a:t>formano polimeri di colore bruno/marrone i quali precipitano facilmente</a:t>
            </a:r>
            <a:r>
              <a:rPr lang="it-IT" sz="1800" dirty="0">
                <a:latin typeface="+mn-lt"/>
              </a:rPr>
              <a:t>.</a:t>
            </a:r>
          </a:p>
        </p:txBody>
      </p:sp>
      <p:pic>
        <p:nvPicPr>
          <p:cNvPr id="48133" name="Picture 7"/>
          <p:cNvPicPr>
            <a:picLocks noChangeAspect="1" noChangeArrowheads="1"/>
          </p:cNvPicPr>
          <p:nvPr/>
        </p:nvPicPr>
        <p:blipFill>
          <a:blip r:embed="rId2">
            <a:lum contrast="6000"/>
            <a:extLst>
              <a:ext uri="{28A0092B-C50C-407E-A947-70E740481C1C}">
                <a14:useLocalDpi xmlns:a14="http://schemas.microsoft.com/office/drawing/2010/main" val="0"/>
              </a:ext>
            </a:extLst>
          </a:blip>
          <a:srcRect t="3477"/>
          <a:stretch>
            <a:fillRect/>
          </a:stretch>
        </p:blipFill>
        <p:spPr bwMode="auto">
          <a:xfrm>
            <a:off x="839416" y="2654540"/>
            <a:ext cx="6419850"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492" y="3734040"/>
            <a:ext cx="9413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ttangolo 14"/>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
        <p:nvSpPr>
          <p:cNvPr id="16" name="Text Box 19"/>
          <p:cNvSpPr txBox="1">
            <a:spLocks noChangeArrowheads="1"/>
          </p:cNvSpPr>
          <p:nvPr/>
        </p:nvSpPr>
        <p:spPr bwMode="auto">
          <a:xfrm>
            <a:off x="479376" y="434978"/>
            <a:ext cx="3225114"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Fenoli e polifenoli</a:t>
            </a:r>
            <a:endParaRPr lang="it-IT" b="1" dirty="0">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2" y="1019753"/>
            <a:ext cx="5972175" cy="554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00" y="5386963"/>
            <a:ext cx="94138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ttangolo 13"/>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
        <p:nvSpPr>
          <p:cNvPr id="15" name="Text Box 19"/>
          <p:cNvSpPr txBox="1">
            <a:spLocks noChangeArrowheads="1"/>
          </p:cNvSpPr>
          <p:nvPr/>
        </p:nvSpPr>
        <p:spPr bwMode="auto">
          <a:xfrm>
            <a:off x="479376" y="434978"/>
            <a:ext cx="3225114"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Fenoli e polifenoli</a:t>
            </a:r>
            <a:endParaRPr lang="it-IT" b="1" dirty="0">
              <a:latin typeface="+mn-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6" y="2934805"/>
            <a:ext cx="784860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4"/>
          <p:cNvSpPr txBox="1">
            <a:spLocks noChangeArrowheads="1"/>
          </p:cNvSpPr>
          <p:nvPr/>
        </p:nvSpPr>
        <p:spPr bwMode="auto">
          <a:xfrm>
            <a:off x="1415356" y="1279043"/>
            <a:ext cx="7561262" cy="1465263"/>
          </a:xfrm>
          <a:prstGeom prst="rect">
            <a:avLst/>
          </a:prstGeom>
          <a:noFill/>
          <a:ln w="9525">
            <a:noFill/>
            <a:miter lim="800000"/>
            <a:headEnd/>
            <a:tailEnd/>
          </a:ln>
        </p:spPr>
        <p:txBody>
          <a:bodyPr>
            <a:spAutoFit/>
          </a:bodyPr>
          <a:lstStyle/>
          <a:p>
            <a:pPr eaLnBrk="1" hangingPunct="1">
              <a:defRPr/>
            </a:pPr>
            <a:r>
              <a:rPr lang="it-IT" sz="1800" dirty="0">
                <a:latin typeface="+mn-lt"/>
              </a:rPr>
              <a:t>Da non dimenticare infine sono le reazioni tra </a:t>
            </a:r>
            <a:r>
              <a:rPr lang="it-IT" sz="1800" dirty="0" err="1">
                <a:latin typeface="+mn-lt"/>
              </a:rPr>
              <a:t>antocianidine</a:t>
            </a:r>
            <a:r>
              <a:rPr lang="it-IT" sz="1800" dirty="0">
                <a:latin typeface="+mn-lt"/>
              </a:rPr>
              <a:t> ed altri composti della frazione fenolica che, sopratutto nei vini invecchiati, hanno un ruolo importante nel definire le caratteristiche organolettiche.</a:t>
            </a:r>
          </a:p>
          <a:p>
            <a:pPr eaLnBrk="1" hangingPunct="1">
              <a:defRPr/>
            </a:pPr>
            <a:r>
              <a:rPr lang="it-IT" sz="1800" dirty="0">
                <a:latin typeface="+mn-lt"/>
              </a:rPr>
              <a:t>Il primo gruppo di composti </a:t>
            </a:r>
            <a:r>
              <a:rPr lang="it-IT" sz="1800" dirty="0">
                <a:solidFill>
                  <a:srgbClr val="00CCFF"/>
                </a:solidFill>
                <a:latin typeface="+mn-lt"/>
              </a:rPr>
              <a:t>(A)</a:t>
            </a:r>
            <a:r>
              <a:rPr lang="it-IT" sz="1800" dirty="0">
                <a:latin typeface="+mn-lt"/>
              </a:rPr>
              <a:t> vedono la reazione di condensazione tra un’antocianina e ac. piruvico, </a:t>
            </a:r>
            <a:r>
              <a:rPr lang="it-IT" sz="1800" dirty="0" err="1">
                <a:latin typeface="+mn-lt"/>
              </a:rPr>
              <a:t>vinyl-phenol</a:t>
            </a:r>
            <a:r>
              <a:rPr lang="it-IT" sz="1800" dirty="0">
                <a:latin typeface="+mn-lt"/>
              </a:rPr>
              <a:t> ed etanolo. </a:t>
            </a:r>
          </a:p>
        </p:txBody>
      </p:sp>
      <p:sp>
        <p:nvSpPr>
          <p:cNvPr id="50182" name="Text Box 6"/>
          <p:cNvSpPr txBox="1">
            <a:spLocks noChangeArrowheads="1"/>
          </p:cNvSpPr>
          <p:nvPr/>
        </p:nvSpPr>
        <p:spPr bwMode="auto">
          <a:xfrm>
            <a:off x="1415356" y="3011484"/>
            <a:ext cx="441063" cy="58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dirty="0">
                <a:solidFill>
                  <a:srgbClr val="00CCFF"/>
                </a:solidFill>
                <a:latin typeface="Arial" panose="020B0604020202020204" pitchFamily="34" charset="0"/>
              </a:rPr>
              <a:t>A</a:t>
            </a:r>
          </a:p>
        </p:txBody>
      </p:sp>
      <p:pic>
        <p:nvPicPr>
          <p:cNvPr id="501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1793" y="2574443"/>
            <a:ext cx="94138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ttangolo 15"/>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
        <p:nvSpPr>
          <p:cNvPr id="17" name="Text Box 19"/>
          <p:cNvSpPr txBox="1">
            <a:spLocks noChangeArrowheads="1"/>
          </p:cNvSpPr>
          <p:nvPr/>
        </p:nvSpPr>
        <p:spPr bwMode="auto">
          <a:xfrm>
            <a:off x="479376" y="434978"/>
            <a:ext cx="3225114"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Fenoli e polifenoli</a:t>
            </a:r>
            <a:endParaRPr lang="it-IT" b="1" dirty="0">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6"/>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5519738" y="620714"/>
            <a:ext cx="4087812"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p:cNvSpPr txBox="1">
            <a:spLocks noChangeArrowheads="1"/>
          </p:cNvSpPr>
          <p:nvPr/>
        </p:nvSpPr>
        <p:spPr bwMode="auto">
          <a:xfrm>
            <a:off x="2135188" y="1341438"/>
            <a:ext cx="2881312" cy="4800600"/>
          </a:xfrm>
          <a:prstGeom prst="rect">
            <a:avLst/>
          </a:prstGeom>
          <a:noFill/>
          <a:ln w="9525">
            <a:noFill/>
            <a:miter lim="800000"/>
            <a:headEnd/>
            <a:tailEnd/>
          </a:ln>
        </p:spPr>
        <p:txBody>
          <a:bodyPr>
            <a:spAutoFit/>
          </a:bodyPr>
          <a:lstStyle/>
          <a:p>
            <a:pPr eaLnBrk="1" hangingPunct="1">
              <a:defRPr/>
            </a:pPr>
            <a:r>
              <a:rPr lang="it-IT" sz="1800" dirty="0">
                <a:latin typeface="+mn-lt"/>
              </a:rPr>
              <a:t>Il secondo gruppo di composti </a:t>
            </a:r>
            <a:r>
              <a:rPr lang="it-IT" sz="1800" dirty="0">
                <a:solidFill>
                  <a:srgbClr val="00CCFF"/>
                </a:solidFill>
                <a:latin typeface="+mn-lt"/>
              </a:rPr>
              <a:t>(B)</a:t>
            </a:r>
            <a:r>
              <a:rPr lang="it-IT" sz="1800" dirty="0">
                <a:latin typeface="+mn-lt"/>
              </a:rPr>
              <a:t> si forma per condensazione dei tannini (condensati) con </a:t>
            </a:r>
            <a:r>
              <a:rPr lang="it-IT" sz="1800" dirty="0" err="1">
                <a:latin typeface="+mn-lt"/>
              </a:rPr>
              <a:t>antocianidine</a:t>
            </a:r>
            <a:r>
              <a:rPr lang="it-IT" sz="1800" dirty="0">
                <a:latin typeface="+mn-lt"/>
              </a:rPr>
              <a:t>. Questa reazione avviene in presenza di </a:t>
            </a:r>
            <a:r>
              <a:rPr lang="it-IT" sz="1800" dirty="0" err="1">
                <a:latin typeface="+mn-lt"/>
              </a:rPr>
              <a:t>etanale</a:t>
            </a:r>
            <a:r>
              <a:rPr lang="it-IT" sz="1800" dirty="0">
                <a:latin typeface="+mn-lt"/>
              </a:rPr>
              <a:t> (prodotto di ossidazione dell’etanolo) durante l’invecchiamento in botte.</a:t>
            </a:r>
          </a:p>
          <a:p>
            <a:pPr eaLnBrk="1" hangingPunct="1">
              <a:defRPr/>
            </a:pPr>
            <a:r>
              <a:rPr lang="it-IT" sz="1800" dirty="0">
                <a:latin typeface="+mn-lt"/>
              </a:rPr>
              <a:t>Ne risulterà un vino con una nota di colore stabile ma più scura ed un “ammorbidimento” delle note organolettiche dovute alla riduzione della concentrazione di tannini.</a:t>
            </a:r>
          </a:p>
        </p:txBody>
      </p:sp>
      <p:sp>
        <p:nvSpPr>
          <p:cNvPr id="51205" name="Text Box 7"/>
          <p:cNvSpPr txBox="1">
            <a:spLocks noChangeArrowheads="1"/>
          </p:cNvSpPr>
          <p:nvPr/>
        </p:nvSpPr>
        <p:spPr bwMode="auto">
          <a:xfrm>
            <a:off x="8381104" y="1489010"/>
            <a:ext cx="4556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dirty="0">
                <a:solidFill>
                  <a:srgbClr val="00CCFF"/>
                </a:solidFill>
                <a:latin typeface="Arial" panose="020B0604020202020204" pitchFamily="34" charset="0"/>
              </a:rPr>
              <a:t>B</a:t>
            </a:r>
          </a:p>
        </p:txBody>
      </p:sp>
      <p:pic>
        <p:nvPicPr>
          <p:cNvPr id="5120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2850" y="2636839"/>
            <a:ext cx="94138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ttangolo 15"/>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
        <p:nvSpPr>
          <p:cNvPr id="17" name="Text Box 19"/>
          <p:cNvSpPr txBox="1">
            <a:spLocks noChangeArrowheads="1"/>
          </p:cNvSpPr>
          <p:nvPr/>
        </p:nvSpPr>
        <p:spPr bwMode="auto">
          <a:xfrm>
            <a:off x="479376" y="434978"/>
            <a:ext cx="3225114"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Fenoli e polifenoli</a:t>
            </a:r>
            <a:endParaRPr lang="it-IT" b="1" dirty="0">
              <a:latin typeface="+mn-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480" y="1004604"/>
            <a:ext cx="4464050"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7"/>
          <p:cNvSpPr txBox="1">
            <a:spLocks noChangeArrowheads="1"/>
          </p:cNvSpPr>
          <p:nvPr/>
        </p:nvSpPr>
        <p:spPr bwMode="auto">
          <a:xfrm>
            <a:off x="1631381" y="3741455"/>
            <a:ext cx="4556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dirty="0">
                <a:solidFill>
                  <a:srgbClr val="00CCFF"/>
                </a:solidFill>
                <a:latin typeface="Arial" panose="020B0604020202020204" pitchFamily="34" charset="0"/>
              </a:rPr>
              <a:t>B</a:t>
            </a:r>
          </a:p>
        </p:txBody>
      </p:sp>
      <p:pic>
        <p:nvPicPr>
          <p:cNvPr id="5223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634" y="5373216"/>
            <a:ext cx="9413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ttangolo 14"/>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
        <p:nvSpPr>
          <p:cNvPr id="16" name="Text Box 19"/>
          <p:cNvSpPr txBox="1">
            <a:spLocks noChangeArrowheads="1"/>
          </p:cNvSpPr>
          <p:nvPr/>
        </p:nvSpPr>
        <p:spPr bwMode="auto">
          <a:xfrm>
            <a:off x="479376" y="434978"/>
            <a:ext cx="3225114"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Fenoli e polifenoli</a:t>
            </a:r>
            <a:endParaRPr lang="it-IT" b="1" dirty="0">
              <a:latin typeface="+mn-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6"/>
          <p:cNvSpPr txBox="1">
            <a:spLocks noChangeArrowheads="1"/>
          </p:cNvSpPr>
          <p:nvPr/>
        </p:nvSpPr>
        <p:spPr bwMode="auto">
          <a:xfrm>
            <a:off x="767408" y="1274673"/>
            <a:ext cx="8208963" cy="1477328"/>
          </a:xfrm>
          <a:prstGeom prst="rect">
            <a:avLst/>
          </a:prstGeom>
          <a:noFill/>
          <a:ln w="9525">
            <a:noFill/>
            <a:miter lim="800000"/>
            <a:headEnd/>
            <a:tailEnd/>
          </a:ln>
        </p:spPr>
        <p:txBody>
          <a:bodyPr>
            <a:spAutoFit/>
          </a:bodyPr>
          <a:lstStyle/>
          <a:p>
            <a:pPr eaLnBrk="1" hangingPunct="1">
              <a:defRPr/>
            </a:pPr>
            <a:r>
              <a:rPr lang="it-IT" sz="1800" dirty="0">
                <a:latin typeface="+mn-lt"/>
              </a:rPr>
              <a:t>I </a:t>
            </a:r>
            <a:r>
              <a:rPr lang="it-IT" sz="1800" b="1" u="sng" dirty="0">
                <a:solidFill>
                  <a:srgbClr val="FF00FF"/>
                </a:solidFill>
                <a:latin typeface="+mn-lt"/>
              </a:rPr>
              <a:t>tannini (condensati)</a:t>
            </a:r>
            <a:r>
              <a:rPr lang="it-IT" sz="1800" b="1" u="sng" dirty="0">
                <a:latin typeface="+mn-lt"/>
              </a:rPr>
              <a:t> </a:t>
            </a:r>
            <a:r>
              <a:rPr lang="it-IT" sz="1800" dirty="0">
                <a:latin typeface="+mn-lt"/>
              </a:rPr>
              <a:t>sono una classe di </a:t>
            </a:r>
            <a:r>
              <a:rPr lang="it-IT" sz="1800" dirty="0" err="1">
                <a:latin typeface="+mn-lt"/>
              </a:rPr>
              <a:t>fenoli</a:t>
            </a:r>
            <a:r>
              <a:rPr lang="it-IT" sz="1800" dirty="0">
                <a:latin typeface="+mn-lt"/>
              </a:rPr>
              <a:t> molto importante. Essi sono composti piuttosto complessi caratterizzati dalla presenza di due unità strutturali (favan-3-oli) catechina ed </a:t>
            </a:r>
            <a:r>
              <a:rPr lang="it-IT" sz="1800" dirty="0" err="1">
                <a:latin typeface="+mn-lt"/>
              </a:rPr>
              <a:t>epicatechina</a:t>
            </a:r>
            <a:r>
              <a:rPr lang="it-IT" sz="1800" dirty="0">
                <a:latin typeface="+mn-lt"/>
              </a:rPr>
              <a:t> le quali condensando in forma differente danno origine ad una serie di </a:t>
            </a:r>
            <a:r>
              <a:rPr lang="it-IT" sz="1800" dirty="0" err="1">
                <a:latin typeface="+mn-lt"/>
              </a:rPr>
              <a:t>strurtture</a:t>
            </a:r>
            <a:r>
              <a:rPr lang="it-IT" sz="1800" dirty="0">
                <a:latin typeface="+mn-lt"/>
              </a:rPr>
              <a:t> polimeriche (oligomeri e polimeri) aventi caratteristiche organolettiche differenti</a:t>
            </a:r>
            <a:r>
              <a:rPr lang="it-IT" sz="1800" dirty="0" smtClean="0">
                <a:latin typeface="+mn-lt"/>
              </a:rPr>
              <a:t>.</a:t>
            </a:r>
            <a:endParaRPr lang="it-IT" sz="1600" dirty="0">
              <a:solidFill>
                <a:srgbClr val="66FFFF"/>
              </a:solidFill>
              <a:latin typeface="+mn-lt"/>
            </a:endParaRPr>
          </a:p>
        </p:txBody>
      </p:sp>
      <p:pic>
        <p:nvPicPr>
          <p:cNvPr id="53253" name="Picture 7"/>
          <p:cNvPicPr>
            <a:picLocks noChangeAspect="1" noChangeArrowheads="1"/>
          </p:cNvPicPr>
          <p:nvPr/>
        </p:nvPicPr>
        <p:blipFill>
          <a:blip r:embed="rId2">
            <a:lum contrast="6000"/>
            <a:extLst>
              <a:ext uri="{28A0092B-C50C-407E-A947-70E740481C1C}">
                <a14:useLocalDpi xmlns:a14="http://schemas.microsoft.com/office/drawing/2010/main" val="0"/>
              </a:ext>
            </a:extLst>
          </a:blip>
          <a:srcRect l="8104" r="9015"/>
          <a:stretch>
            <a:fillRect/>
          </a:stretch>
        </p:blipFill>
        <p:spPr bwMode="auto">
          <a:xfrm>
            <a:off x="2495550" y="2492376"/>
            <a:ext cx="6624638"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132" y="3140968"/>
            <a:ext cx="94138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ttangolo 14"/>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
        <p:nvSpPr>
          <p:cNvPr id="16" name="Text Box 19"/>
          <p:cNvSpPr txBox="1">
            <a:spLocks noChangeArrowheads="1"/>
          </p:cNvSpPr>
          <p:nvPr/>
        </p:nvSpPr>
        <p:spPr bwMode="auto">
          <a:xfrm>
            <a:off x="479376" y="434978"/>
            <a:ext cx="3225114"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Fenoli e polifenoli</a:t>
            </a:r>
            <a:endParaRPr lang="it-IT" b="1" dirty="0">
              <a:latin typeface="+mn-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988174" y="1162628"/>
            <a:ext cx="7705725" cy="892175"/>
          </a:xfrm>
          <a:prstGeom prst="rect">
            <a:avLst/>
          </a:prstGeom>
          <a:noFill/>
          <a:ln w="9525">
            <a:noFill/>
            <a:miter lim="800000"/>
            <a:headEnd/>
            <a:tailEnd/>
          </a:ln>
        </p:spPr>
        <p:txBody>
          <a:bodyPr>
            <a:spAutoFit/>
          </a:bodyPr>
          <a:lstStyle/>
          <a:p>
            <a:pPr eaLnBrk="1" hangingPunct="1">
              <a:defRPr/>
            </a:pPr>
            <a:r>
              <a:rPr lang="it-IT" sz="1800" dirty="0">
                <a:latin typeface="+mn-lt"/>
              </a:rPr>
              <a:t>Le </a:t>
            </a:r>
            <a:r>
              <a:rPr lang="it-IT" sz="1800" dirty="0" err="1">
                <a:latin typeface="+mn-lt"/>
              </a:rPr>
              <a:t>procianidine</a:t>
            </a:r>
            <a:r>
              <a:rPr lang="it-IT" sz="1800" dirty="0">
                <a:latin typeface="+mn-lt"/>
              </a:rPr>
              <a:t> sono dimeri e </a:t>
            </a:r>
            <a:r>
              <a:rPr lang="it-IT" sz="1800" dirty="0" err="1">
                <a:latin typeface="+mn-lt"/>
              </a:rPr>
              <a:t>trimeri</a:t>
            </a:r>
            <a:r>
              <a:rPr lang="it-IT" sz="1800" dirty="0">
                <a:latin typeface="+mn-lt"/>
              </a:rPr>
              <a:t> di catechina ed </a:t>
            </a:r>
            <a:r>
              <a:rPr lang="it-IT" sz="1800" dirty="0" err="1">
                <a:latin typeface="+mn-lt"/>
              </a:rPr>
              <a:t>epicatechina</a:t>
            </a:r>
            <a:r>
              <a:rPr lang="it-IT" sz="1800" dirty="0">
                <a:latin typeface="+mn-lt"/>
              </a:rPr>
              <a:t> condensate in strutture di Tipo-C (</a:t>
            </a:r>
            <a:r>
              <a:rPr lang="it-IT" sz="1800" dirty="0" err="1">
                <a:latin typeface="+mn-lt"/>
              </a:rPr>
              <a:t>procianidina</a:t>
            </a:r>
            <a:r>
              <a:rPr lang="it-IT" sz="1800" dirty="0">
                <a:latin typeface="+mn-lt"/>
              </a:rPr>
              <a:t> e </a:t>
            </a:r>
            <a:r>
              <a:rPr lang="it-IT" sz="1800" dirty="0" err="1">
                <a:latin typeface="+mn-lt"/>
              </a:rPr>
              <a:t>prodelfinidina</a:t>
            </a:r>
            <a:r>
              <a:rPr lang="it-IT" sz="1800" dirty="0">
                <a:latin typeface="+mn-lt"/>
              </a:rPr>
              <a:t>) di Tipo-B e di Tipo-A.</a:t>
            </a:r>
          </a:p>
          <a:p>
            <a:pPr eaLnBrk="1" hangingPunct="1">
              <a:defRPr/>
            </a:pPr>
            <a:endParaRPr lang="it-IT" sz="1600" dirty="0">
              <a:solidFill>
                <a:srgbClr val="66FFFF"/>
              </a:solidFill>
              <a:latin typeface="+mn-lt"/>
            </a:endParaRPr>
          </a:p>
        </p:txBody>
      </p:sp>
      <p:pic>
        <p:nvPicPr>
          <p:cNvPr id="54277" name="Picture 5"/>
          <p:cNvPicPr>
            <a:picLocks noChangeAspect="1" noChangeArrowheads="1"/>
          </p:cNvPicPr>
          <p:nvPr/>
        </p:nvPicPr>
        <p:blipFill>
          <a:blip r:embed="rId2">
            <a:extLst>
              <a:ext uri="{28A0092B-C50C-407E-A947-70E740481C1C}">
                <a14:useLocalDpi xmlns:a14="http://schemas.microsoft.com/office/drawing/2010/main" val="0"/>
              </a:ext>
            </a:extLst>
          </a:blip>
          <a:srcRect b="27541"/>
          <a:stretch>
            <a:fillRect/>
          </a:stretch>
        </p:blipFill>
        <p:spPr bwMode="auto">
          <a:xfrm>
            <a:off x="5159375" y="2348880"/>
            <a:ext cx="41941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p:cNvPicPr>
            <a:picLocks noChangeAspect="1" noChangeArrowheads="1"/>
          </p:cNvPicPr>
          <p:nvPr/>
        </p:nvPicPr>
        <p:blipFill>
          <a:blip r:embed="rId3">
            <a:extLst>
              <a:ext uri="{28A0092B-C50C-407E-A947-70E740481C1C}">
                <a14:useLocalDpi xmlns:a14="http://schemas.microsoft.com/office/drawing/2010/main" val="0"/>
              </a:ext>
            </a:extLst>
          </a:blip>
          <a:srcRect l="9494" r="3638"/>
          <a:stretch>
            <a:fillRect/>
          </a:stretch>
        </p:blipFill>
        <p:spPr bwMode="auto">
          <a:xfrm>
            <a:off x="1014411" y="2275855"/>
            <a:ext cx="4071938" cy="365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Text Box 7"/>
          <p:cNvSpPr txBox="1">
            <a:spLocks noChangeArrowheads="1"/>
          </p:cNvSpPr>
          <p:nvPr/>
        </p:nvSpPr>
        <p:spPr bwMode="auto">
          <a:xfrm>
            <a:off x="1127124" y="2132980"/>
            <a:ext cx="989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2000" b="1">
                <a:solidFill>
                  <a:srgbClr val="FF00FF"/>
                </a:solidFill>
                <a:latin typeface="Arial" panose="020B0604020202020204" pitchFamily="34" charset="0"/>
              </a:rPr>
              <a:t>Tipo-C</a:t>
            </a:r>
          </a:p>
        </p:txBody>
      </p:sp>
      <p:sp>
        <p:nvSpPr>
          <p:cNvPr id="54280" name="Text Box 8"/>
          <p:cNvSpPr txBox="1">
            <a:spLocks noChangeArrowheads="1"/>
          </p:cNvSpPr>
          <p:nvPr/>
        </p:nvSpPr>
        <p:spPr bwMode="auto">
          <a:xfrm>
            <a:off x="5230812" y="2132980"/>
            <a:ext cx="989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2000" b="1">
                <a:solidFill>
                  <a:srgbClr val="FF00FF"/>
                </a:solidFill>
                <a:latin typeface="Arial" panose="020B0604020202020204" pitchFamily="34" charset="0"/>
              </a:rPr>
              <a:t>Tipo-B</a:t>
            </a:r>
          </a:p>
        </p:txBody>
      </p:sp>
      <p:pic>
        <p:nvPicPr>
          <p:cNvPr id="5428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8217" y="4776167"/>
            <a:ext cx="94138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ttangolo 17"/>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
        <p:nvSpPr>
          <p:cNvPr id="19" name="Text Box 19"/>
          <p:cNvSpPr txBox="1">
            <a:spLocks noChangeArrowheads="1"/>
          </p:cNvSpPr>
          <p:nvPr/>
        </p:nvSpPr>
        <p:spPr bwMode="auto">
          <a:xfrm>
            <a:off x="479376" y="434978"/>
            <a:ext cx="3225114"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Fenoli e polifenoli</a:t>
            </a:r>
            <a:endParaRPr lang="it-IT" b="1" dirty="0">
              <a:latin typeface="+mn-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1412876"/>
            <a:ext cx="388937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3"/>
          <p:cNvSpPr txBox="1">
            <a:spLocks noChangeArrowheads="1"/>
          </p:cNvSpPr>
          <p:nvPr/>
        </p:nvSpPr>
        <p:spPr bwMode="auto">
          <a:xfrm>
            <a:off x="5664200" y="1628776"/>
            <a:ext cx="4248150" cy="1446213"/>
          </a:xfrm>
          <a:prstGeom prst="rect">
            <a:avLst/>
          </a:prstGeom>
          <a:noFill/>
          <a:ln w="9525">
            <a:noFill/>
            <a:miter lim="800000"/>
            <a:headEnd/>
            <a:tailEnd/>
          </a:ln>
        </p:spPr>
        <p:txBody>
          <a:bodyPr>
            <a:spAutoFit/>
          </a:bodyPr>
          <a:lstStyle/>
          <a:p>
            <a:pPr eaLnBrk="1" hangingPunct="1">
              <a:defRPr/>
            </a:pPr>
            <a:r>
              <a:rPr lang="it-IT" sz="1800" dirty="0">
                <a:latin typeface="+mn-lt"/>
              </a:rPr>
              <a:t>Le </a:t>
            </a:r>
            <a:r>
              <a:rPr lang="it-IT" sz="1800" dirty="0" err="1">
                <a:latin typeface="+mn-lt"/>
              </a:rPr>
              <a:t>procianidine</a:t>
            </a:r>
            <a:r>
              <a:rPr lang="it-IT" sz="1800" dirty="0">
                <a:latin typeface="+mn-lt"/>
              </a:rPr>
              <a:t> sono dimeri e </a:t>
            </a:r>
            <a:r>
              <a:rPr lang="it-IT" sz="1800" dirty="0" err="1">
                <a:latin typeface="+mn-lt"/>
              </a:rPr>
              <a:t>trimeri</a:t>
            </a:r>
            <a:r>
              <a:rPr lang="it-IT" sz="1800" dirty="0">
                <a:latin typeface="+mn-lt"/>
              </a:rPr>
              <a:t> di catechina ed </a:t>
            </a:r>
            <a:r>
              <a:rPr lang="it-IT" sz="1800" dirty="0" err="1">
                <a:latin typeface="+mn-lt"/>
              </a:rPr>
              <a:t>epicatechina</a:t>
            </a:r>
            <a:r>
              <a:rPr lang="it-IT" sz="1800" dirty="0">
                <a:latin typeface="+mn-lt"/>
              </a:rPr>
              <a:t> condensate in strutture di Tipo-C (</a:t>
            </a:r>
            <a:r>
              <a:rPr lang="it-IT" sz="1800" dirty="0" err="1">
                <a:latin typeface="+mn-lt"/>
              </a:rPr>
              <a:t>procianidina</a:t>
            </a:r>
            <a:r>
              <a:rPr lang="it-IT" sz="1800" dirty="0">
                <a:latin typeface="+mn-lt"/>
              </a:rPr>
              <a:t> e </a:t>
            </a:r>
            <a:r>
              <a:rPr lang="it-IT" sz="1800" dirty="0" err="1">
                <a:latin typeface="+mn-lt"/>
              </a:rPr>
              <a:t>prodelfinidina</a:t>
            </a:r>
            <a:r>
              <a:rPr lang="it-IT" sz="1800" dirty="0">
                <a:latin typeface="+mn-lt"/>
              </a:rPr>
              <a:t>) di Tipo-B e di Tipo-A.</a:t>
            </a:r>
          </a:p>
          <a:p>
            <a:pPr eaLnBrk="1" hangingPunct="1">
              <a:defRPr/>
            </a:pPr>
            <a:endParaRPr lang="it-IT" sz="1600" dirty="0">
              <a:solidFill>
                <a:srgbClr val="66FFFF"/>
              </a:solidFill>
              <a:latin typeface="+mn-lt"/>
            </a:endParaRPr>
          </a:p>
        </p:txBody>
      </p:sp>
      <p:sp>
        <p:nvSpPr>
          <p:cNvPr id="55302" name="Text Box 6"/>
          <p:cNvSpPr txBox="1">
            <a:spLocks noChangeArrowheads="1"/>
          </p:cNvSpPr>
          <p:nvPr/>
        </p:nvSpPr>
        <p:spPr bwMode="auto">
          <a:xfrm>
            <a:off x="1919288" y="1485901"/>
            <a:ext cx="989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2000" b="1">
                <a:solidFill>
                  <a:srgbClr val="FF00FF"/>
                </a:solidFill>
                <a:latin typeface="Arial" panose="020B0604020202020204" pitchFamily="34" charset="0"/>
              </a:rPr>
              <a:t>Tipo-A</a:t>
            </a:r>
          </a:p>
        </p:txBody>
      </p:sp>
      <p:pic>
        <p:nvPicPr>
          <p:cNvPr id="5530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639" y="3789364"/>
            <a:ext cx="9413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ttangolo 15"/>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
        <p:nvSpPr>
          <p:cNvPr id="17" name="Text Box 19"/>
          <p:cNvSpPr txBox="1">
            <a:spLocks noChangeArrowheads="1"/>
          </p:cNvSpPr>
          <p:nvPr/>
        </p:nvSpPr>
        <p:spPr bwMode="auto">
          <a:xfrm>
            <a:off x="479376" y="434978"/>
            <a:ext cx="3225114"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Fenoli e polifenoli</a:t>
            </a:r>
            <a:endParaRPr lang="it-IT" b="1"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9" descr="Cabernet-Sauvignon"/>
          <p:cNvPicPr>
            <a:picLocks noChangeAspect="1" noChangeArrowheads="1"/>
          </p:cNvPicPr>
          <p:nvPr/>
        </p:nvPicPr>
        <p:blipFill>
          <a:blip r:embed="rId2"/>
          <a:srcRect/>
          <a:stretch>
            <a:fillRect/>
          </a:stretch>
        </p:blipFill>
        <p:spPr bwMode="auto">
          <a:xfrm>
            <a:off x="191344" y="631503"/>
            <a:ext cx="1138237" cy="1706562"/>
          </a:xfrm>
          <a:prstGeom prst="rect">
            <a:avLst/>
          </a:prstGeom>
          <a:ln>
            <a:noFill/>
          </a:ln>
          <a:effectLst>
            <a:outerShdw blurRad="292100" dist="139700" dir="2700000" algn="tl" rotWithShape="0">
              <a:srgbClr val="333333">
                <a:alpha val="65000"/>
              </a:srgbClr>
            </a:outerShdw>
          </a:effectLst>
        </p:spPr>
      </p:pic>
      <p:sp>
        <p:nvSpPr>
          <p:cNvPr id="14" name="Rettangolo 13"/>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a:cs typeface="Arial" pitchFamily="34" charset="0"/>
              </a:rPr>
              <a:t>U1</a:t>
            </a:r>
          </a:p>
        </p:txBody>
      </p:sp>
      <p:pic>
        <p:nvPicPr>
          <p:cNvPr id="4" name="Immagin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7368" y="1484784"/>
            <a:ext cx="10385998" cy="4752528"/>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24" y="2418992"/>
            <a:ext cx="7818437"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7"/>
          <p:cNvSpPr txBox="1">
            <a:spLocks noChangeArrowheads="1"/>
          </p:cNvSpPr>
          <p:nvPr/>
        </p:nvSpPr>
        <p:spPr bwMode="auto">
          <a:xfrm>
            <a:off x="1343224" y="1266467"/>
            <a:ext cx="6408737" cy="1169988"/>
          </a:xfrm>
          <a:prstGeom prst="rect">
            <a:avLst/>
          </a:prstGeom>
          <a:noFill/>
          <a:ln w="9525">
            <a:noFill/>
            <a:miter lim="800000"/>
            <a:headEnd/>
            <a:tailEnd/>
          </a:ln>
        </p:spPr>
        <p:txBody>
          <a:bodyPr>
            <a:spAutoFit/>
          </a:bodyPr>
          <a:lstStyle/>
          <a:p>
            <a:pPr eaLnBrk="1" hangingPunct="1">
              <a:defRPr/>
            </a:pPr>
            <a:r>
              <a:rPr lang="it-IT" sz="1800" dirty="0">
                <a:latin typeface="+mn-lt"/>
              </a:rPr>
              <a:t>I composti fenolici nel loro complesso, oltre a </a:t>
            </a:r>
            <a:r>
              <a:rPr lang="it-IT" sz="1800" dirty="0" err="1">
                <a:latin typeface="+mn-lt"/>
              </a:rPr>
              <a:t>determinatre</a:t>
            </a:r>
            <a:r>
              <a:rPr lang="it-IT" sz="1800" dirty="0">
                <a:latin typeface="+mn-lt"/>
              </a:rPr>
              <a:t> il colore del mosto e dei vini, giocano un ruolo importante nella definizione delle caratteristiche organolettiche (gusto) del vino.</a:t>
            </a:r>
          </a:p>
          <a:p>
            <a:pPr eaLnBrk="1" hangingPunct="1">
              <a:defRPr/>
            </a:pPr>
            <a:endParaRPr lang="it-IT" sz="1600" dirty="0">
              <a:solidFill>
                <a:srgbClr val="66FFFF"/>
              </a:solidFill>
              <a:latin typeface="+mn-lt"/>
            </a:endParaRPr>
          </a:p>
        </p:txBody>
      </p:sp>
      <p:pic>
        <p:nvPicPr>
          <p:cNvPr id="5632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324" y="2779356"/>
            <a:ext cx="9413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ttangolo 14"/>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U2</a:t>
            </a:r>
            <a:endParaRPr lang="it-IT" sz="1900" b="1" dirty="0">
              <a:cs typeface="Arial" pitchFamily="34" charset="0"/>
            </a:endParaRPr>
          </a:p>
        </p:txBody>
      </p:sp>
      <p:sp>
        <p:nvSpPr>
          <p:cNvPr id="16" name="Text Box 19"/>
          <p:cNvSpPr txBox="1">
            <a:spLocks noChangeArrowheads="1"/>
          </p:cNvSpPr>
          <p:nvPr/>
        </p:nvSpPr>
        <p:spPr bwMode="auto">
          <a:xfrm>
            <a:off x="479376" y="434978"/>
            <a:ext cx="3225114"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Fenoli e polifenoli</a:t>
            </a:r>
            <a:endParaRPr lang="it-IT" b="1" dirty="0">
              <a:latin typeface="+mn-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79376" y="1019753"/>
            <a:ext cx="7491541" cy="5632311"/>
          </a:xfrm>
          <a:prstGeom prst="rect">
            <a:avLst/>
          </a:prstGeom>
          <a:solidFill>
            <a:srgbClr val="FFFFFF"/>
          </a:solidFill>
          <a:ln w="9525">
            <a:noFill/>
            <a:miter lim="800000"/>
            <a:headEnd/>
            <a:tailEnd/>
          </a:ln>
          <a:effectLst/>
        </p:spPr>
        <p:txBody>
          <a:bodyPr wrap="square">
            <a:spAutoFit/>
          </a:bodyPr>
          <a:lstStyle/>
          <a:p>
            <a:pPr eaLnBrk="1" hangingPunct="1">
              <a:defRPr/>
            </a:pPr>
            <a:r>
              <a:rPr lang="it-IT" sz="2000" dirty="0" smtClean="0">
                <a:latin typeface="+mn-lt"/>
              </a:rPr>
              <a:t>I </a:t>
            </a:r>
            <a:r>
              <a:rPr lang="it-IT" sz="2000" dirty="0">
                <a:latin typeface="+mn-lt"/>
              </a:rPr>
              <a:t>composti responsabili dell’aroma del vino sono prevalentemente sostanze volatili (bassa tensione di vapore), polari presenti nelle uve di partenza e/o presenti sotto forma di precursori. In funzione dell’origine e delle trasformazioni a cui vanno incontro gli aromi del vino sono classificati in:</a:t>
            </a:r>
          </a:p>
          <a:p>
            <a:pPr eaLnBrk="1" hangingPunct="1">
              <a:defRPr/>
            </a:pPr>
            <a:endParaRPr lang="it-IT" sz="2000" b="1" dirty="0">
              <a:solidFill>
                <a:schemeClr val="accent3">
                  <a:lumMod val="75000"/>
                </a:schemeClr>
              </a:solidFill>
              <a:latin typeface="+mn-lt"/>
            </a:endParaRPr>
          </a:p>
          <a:p>
            <a:pPr eaLnBrk="1" hangingPunct="1">
              <a:buFont typeface="Wingdings" pitchFamily="2" charset="2"/>
              <a:buChar char="ü"/>
              <a:defRPr/>
            </a:pPr>
            <a:r>
              <a:rPr lang="it-IT" sz="2000" b="1" dirty="0">
                <a:solidFill>
                  <a:schemeClr val="accent3">
                    <a:lumMod val="75000"/>
                  </a:schemeClr>
                </a:solidFill>
                <a:latin typeface="+mn-lt"/>
              </a:rPr>
              <a:t>Composti primari</a:t>
            </a:r>
            <a:r>
              <a:rPr lang="it-IT" sz="2000" dirty="0">
                <a:latin typeface="+mn-lt"/>
              </a:rPr>
              <a:t>, detti anche </a:t>
            </a:r>
            <a:r>
              <a:rPr lang="it-IT" sz="2000" i="1" dirty="0">
                <a:latin typeface="+mn-lt"/>
              </a:rPr>
              <a:t>varietali</a:t>
            </a:r>
            <a:r>
              <a:rPr lang="it-IT" sz="2000" dirty="0">
                <a:latin typeface="+mn-lt"/>
              </a:rPr>
              <a:t> </a:t>
            </a:r>
            <a:r>
              <a:rPr lang="it-IT" sz="2000" dirty="0" err="1">
                <a:latin typeface="+mn-lt"/>
              </a:rPr>
              <a:t>perchè</a:t>
            </a:r>
            <a:r>
              <a:rPr lang="it-IT" sz="2000" dirty="0">
                <a:latin typeface="+mn-lt"/>
              </a:rPr>
              <a:t> caratteristici da varietà a varietà di </a:t>
            </a:r>
            <a:r>
              <a:rPr lang="it-IT" sz="2000" i="1" dirty="0" err="1">
                <a:latin typeface="+mn-lt"/>
              </a:rPr>
              <a:t>Vitis</a:t>
            </a:r>
            <a:r>
              <a:rPr lang="it-IT" sz="2000" i="1" dirty="0">
                <a:latin typeface="+mn-lt"/>
              </a:rPr>
              <a:t> vinifera</a:t>
            </a:r>
            <a:r>
              <a:rPr lang="it-IT" sz="2000" dirty="0">
                <a:latin typeface="+mn-lt"/>
              </a:rPr>
              <a:t>; tipici composti varietali sono ad esempio i terpeni;</a:t>
            </a:r>
          </a:p>
          <a:p>
            <a:pPr eaLnBrk="1" hangingPunct="1">
              <a:buFont typeface="Wingdings" pitchFamily="2" charset="2"/>
              <a:buChar char="ü"/>
              <a:defRPr/>
            </a:pPr>
            <a:endParaRPr lang="it-IT" sz="2000" dirty="0">
              <a:solidFill>
                <a:srgbClr val="00FF00"/>
              </a:solidFill>
              <a:latin typeface="+mn-lt"/>
            </a:endParaRPr>
          </a:p>
          <a:p>
            <a:pPr eaLnBrk="1" hangingPunct="1">
              <a:buFont typeface="Wingdings" pitchFamily="2" charset="2"/>
              <a:buChar char="ü"/>
              <a:defRPr/>
            </a:pPr>
            <a:r>
              <a:rPr lang="it-IT" sz="2000" b="1" dirty="0">
                <a:solidFill>
                  <a:srgbClr val="FF00FF"/>
                </a:solidFill>
                <a:latin typeface="+mn-lt"/>
              </a:rPr>
              <a:t>Composti secondari</a:t>
            </a:r>
            <a:r>
              <a:rPr lang="it-IT" sz="2000" dirty="0">
                <a:latin typeface="+mn-lt"/>
              </a:rPr>
              <a:t>, che si sprigionano durante i processi di vinificazione, in particolare al momento della pigiatura (</a:t>
            </a:r>
            <a:r>
              <a:rPr lang="it-IT" sz="2000" dirty="0" err="1">
                <a:latin typeface="+mn-lt"/>
              </a:rPr>
              <a:t>pre-fermentativi</a:t>
            </a:r>
            <a:r>
              <a:rPr lang="it-IT" sz="2000" dirty="0">
                <a:latin typeface="+mn-lt"/>
              </a:rPr>
              <a:t>) e durante le fermentazioni (fermentativi);</a:t>
            </a:r>
          </a:p>
          <a:p>
            <a:pPr eaLnBrk="1" hangingPunct="1">
              <a:buFont typeface="Wingdings" pitchFamily="2" charset="2"/>
              <a:buChar char="ü"/>
              <a:defRPr/>
            </a:pPr>
            <a:endParaRPr lang="it-IT" sz="2000" dirty="0">
              <a:latin typeface="+mn-lt"/>
            </a:endParaRPr>
          </a:p>
          <a:p>
            <a:pPr eaLnBrk="1" hangingPunct="1">
              <a:buFont typeface="Wingdings" pitchFamily="2" charset="2"/>
              <a:buChar char="ü"/>
              <a:defRPr/>
            </a:pPr>
            <a:r>
              <a:rPr lang="it-IT" sz="2000" b="1" dirty="0">
                <a:solidFill>
                  <a:schemeClr val="hlink"/>
                </a:solidFill>
                <a:latin typeface="+mn-lt"/>
              </a:rPr>
              <a:t>Composti terziari</a:t>
            </a:r>
            <a:r>
              <a:rPr lang="it-IT" sz="2000" dirty="0">
                <a:latin typeface="+mn-lt"/>
              </a:rPr>
              <a:t>, che si generano durante la maturazione e l’invecchiamento, in relazione anche alle condizioni di conservazione che possono essere ossidanti (a contatto con l’aria) o riducenti (in assenza di aria).</a:t>
            </a:r>
            <a:endParaRPr lang="it-IT" sz="2000" b="1" dirty="0">
              <a:latin typeface="+mn-lt"/>
            </a:endParaRPr>
          </a:p>
        </p:txBody>
      </p:sp>
      <p:sp>
        <p:nvSpPr>
          <p:cNvPr id="13" name="Rettangolo 12"/>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U3</a:t>
            </a:r>
            <a:endParaRPr lang="it-IT" sz="1900" b="1" dirty="0">
              <a:cs typeface="Arial" pitchFamily="34" charset="0"/>
            </a:endParaRPr>
          </a:p>
        </p:txBody>
      </p:sp>
      <p:sp>
        <p:nvSpPr>
          <p:cNvPr id="14" name="Text Box 19"/>
          <p:cNvSpPr txBox="1">
            <a:spLocks noChangeArrowheads="1"/>
          </p:cNvSpPr>
          <p:nvPr/>
        </p:nvSpPr>
        <p:spPr bwMode="auto">
          <a:xfrm>
            <a:off x="479376" y="434978"/>
            <a:ext cx="2678747"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Aromi del vino</a:t>
            </a:r>
            <a:endParaRPr lang="it-IT" b="1" dirty="0">
              <a:latin typeface="+mn-lt"/>
            </a:endParaRPr>
          </a:p>
        </p:txBody>
      </p:sp>
      <p:pic>
        <p:nvPicPr>
          <p:cNvPr id="7" name="Immagine 6"/>
          <p:cNvPicPr>
            <a:picLocks noChangeAspect="1"/>
          </p:cNvPicPr>
          <p:nvPr/>
        </p:nvPicPr>
        <p:blipFill rotWithShape="1">
          <a:blip r:embed="rId2">
            <a:extLst>
              <a:ext uri="{28A0092B-C50C-407E-A947-70E740481C1C}">
                <a14:useLocalDpi xmlns:a14="http://schemas.microsoft.com/office/drawing/2010/main" val="0"/>
              </a:ext>
            </a:extLst>
          </a:blip>
          <a:srcRect l="1234" t="-520" r="2086" b="3343"/>
          <a:stretch/>
        </p:blipFill>
        <p:spPr>
          <a:xfrm>
            <a:off x="8530067" y="3429000"/>
            <a:ext cx="2968513" cy="29523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39938">
                                            <p:txEl>
                                              <p:pRg st="2" end="2"/>
                                            </p:txEl>
                                          </p:spTgt>
                                        </p:tgtEl>
                                        <p:attrNameLst>
                                          <p:attrName>style.visibility</p:attrName>
                                        </p:attrNameLst>
                                      </p:cBhvr>
                                      <p:to>
                                        <p:strVal val="visible"/>
                                      </p:to>
                                    </p:set>
                                    <p:animEffect transition="in" filter="barn(inHorizontal)">
                                      <p:cBhvr>
                                        <p:cTn id="7" dur="500"/>
                                        <p:tgtEl>
                                          <p:spTgt spid="3993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9938">
                                            <p:txEl>
                                              <p:pRg st="4" end="4"/>
                                            </p:txEl>
                                          </p:spTgt>
                                        </p:tgtEl>
                                        <p:attrNameLst>
                                          <p:attrName>style.visibility</p:attrName>
                                        </p:attrNameLst>
                                      </p:cBhvr>
                                      <p:to>
                                        <p:strVal val="visible"/>
                                      </p:to>
                                    </p:set>
                                    <p:anim calcmode="lin" valueType="num">
                                      <p:cBhvr additive="base">
                                        <p:cTn id="12" dur="500" fill="hold"/>
                                        <p:tgtEl>
                                          <p:spTgt spid="39938">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99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9938">
                                            <p:txEl>
                                              <p:pRg st="6" end="6"/>
                                            </p:txEl>
                                          </p:spTgt>
                                        </p:tgtEl>
                                        <p:attrNameLst>
                                          <p:attrName>style.visibility</p:attrName>
                                        </p:attrNameLst>
                                      </p:cBhvr>
                                      <p:to>
                                        <p:strVal val="visible"/>
                                      </p:to>
                                    </p:set>
                                    <p:anim calcmode="lin" valueType="num">
                                      <p:cBhvr additive="base">
                                        <p:cTn id="18" dur="500" fill="hold"/>
                                        <p:tgtEl>
                                          <p:spTgt spid="39938">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993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999634" y="836712"/>
            <a:ext cx="8424863" cy="2985433"/>
          </a:xfrm>
          <a:prstGeom prst="rect">
            <a:avLst/>
          </a:prstGeom>
          <a:noFill/>
          <a:ln w="9525">
            <a:noFill/>
            <a:miter lim="800000"/>
            <a:headEnd/>
            <a:tailEnd/>
          </a:ln>
          <a:effectLst/>
        </p:spPr>
        <p:txBody>
          <a:bodyPr>
            <a:spAutoFit/>
          </a:bodyPr>
          <a:lstStyle/>
          <a:p>
            <a:pPr eaLnBrk="1" hangingPunct="1">
              <a:defRPr/>
            </a:pPr>
            <a:endParaRPr lang="it-IT" sz="1200" b="1" dirty="0">
              <a:solidFill>
                <a:schemeClr val="accent3">
                  <a:lumMod val="75000"/>
                </a:schemeClr>
              </a:solidFill>
              <a:effectLst>
                <a:outerShdw blurRad="38100" dist="38100" dir="2700000" algn="tl">
                  <a:srgbClr val="000000"/>
                </a:outerShdw>
              </a:effectLst>
              <a:latin typeface="+mn-lt"/>
            </a:endParaRPr>
          </a:p>
          <a:p>
            <a:pPr eaLnBrk="1" hangingPunct="1">
              <a:defRPr/>
            </a:pPr>
            <a:r>
              <a:rPr lang="it-IT" sz="2400" b="1" dirty="0">
                <a:solidFill>
                  <a:srgbClr val="7030A0"/>
                </a:solidFill>
                <a:latin typeface="+mn-lt"/>
              </a:rPr>
              <a:t>Composti primari</a:t>
            </a:r>
            <a:endParaRPr lang="it-IT" sz="2400" dirty="0">
              <a:solidFill>
                <a:srgbClr val="7030A0"/>
              </a:solidFill>
              <a:latin typeface="+mn-lt"/>
            </a:endParaRPr>
          </a:p>
          <a:p>
            <a:pPr eaLnBrk="1" hangingPunct="1">
              <a:buFont typeface="Wingdings" pitchFamily="2" charset="2"/>
              <a:buNone/>
              <a:defRPr/>
            </a:pPr>
            <a:r>
              <a:rPr lang="it-IT" sz="1800" dirty="0">
                <a:latin typeface="+mn-lt"/>
              </a:rPr>
              <a:t>detti anche </a:t>
            </a:r>
            <a:r>
              <a:rPr lang="it-IT" sz="1800" i="1" dirty="0">
                <a:latin typeface="+mn-lt"/>
              </a:rPr>
              <a:t>varietali</a:t>
            </a:r>
            <a:r>
              <a:rPr lang="it-IT" sz="1800" dirty="0">
                <a:latin typeface="+mn-lt"/>
              </a:rPr>
              <a:t> perché caratteristici delle diverse varietà di </a:t>
            </a:r>
            <a:r>
              <a:rPr lang="it-IT" sz="1800" i="1" dirty="0" err="1">
                <a:latin typeface="+mn-lt"/>
              </a:rPr>
              <a:t>Vitis</a:t>
            </a:r>
            <a:r>
              <a:rPr lang="it-IT" sz="1800" i="1" dirty="0">
                <a:latin typeface="+mn-lt"/>
              </a:rPr>
              <a:t> vinifera e </a:t>
            </a:r>
            <a:r>
              <a:rPr lang="it-IT" sz="1800" i="1" dirty="0" err="1">
                <a:latin typeface="+mn-lt"/>
              </a:rPr>
              <a:t>labrusca</a:t>
            </a:r>
            <a:r>
              <a:rPr lang="it-IT" sz="1800" dirty="0">
                <a:latin typeface="+mn-lt"/>
              </a:rPr>
              <a:t>; tipici composti varietali sono i </a:t>
            </a:r>
            <a:r>
              <a:rPr lang="it-IT" sz="1800" dirty="0">
                <a:solidFill>
                  <a:schemeClr val="accent3">
                    <a:lumMod val="75000"/>
                  </a:schemeClr>
                </a:solidFill>
                <a:latin typeface="+mn-lt"/>
              </a:rPr>
              <a:t>terpeni</a:t>
            </a:r>
            <a:r>
              <a:rPr lang="it-IT" sz="1800" dirty="0">
                <a:latin typeface="+mn-lt"/>
              </a:rPr>
              <a:t> con varie funzioni ossigenate (alcoli, aldeidi, chetoni, alcuni idrocarburi) presenti principalmente nella buccia in forma libera o </a:t>
            </a:r>
            <a:r>
              <a:rPr lang="it-IT" sz="1800" dirty="0" err="1">
                <a:latin typeface="+mn-lt"/>
              </a:rPr>
              <a:t>glicosilata</a:t>
            </a:r>
            <a:r>
              <a:rPr lang="it-IT" sz="1800" dirty="0">
                <a:latin typeface="+mn-lt"/>
              </a:rPr>
              <a:t>. Tra gli altri vi sono inoltre i derivati </a:t>
            </a:r>
            <a:r>
              <a:rPr lang="it-IT" sz="1800" dirty="0" err="1">
                <a:solidFill>
                  <a:srgbClr val="7030A0"/>
                </a:solidFill>
                <a:latin typeface="+mn-lt"/>
              </a:rPr>
              <a:t>norisoprenoidici</a:t>
            </a:r>
            <a:r>
              <a:rPr lang="it-IT" sz="1800" dirty="0">
                <a:latin typeface="+mn-lt"/>
              </a:rPr>
              <a:t>, che si formano dalla degradazione dei </a:t>
            </a:r>
            <a:r>
              <a:rPr lang="it-IT" sz="1800" dirty="0" smtClean="0">
                <a:latin typeface="+mn-lt"/>
              </a:rPr>
              <a:t>carotenoidi.</a:t>
            </a:r>
          </a:p>
          <a:p>
            <a:pPr eaLnBrk="1" hangingPunct="1">
              <a:buFont typeface="Wingdings" pitchFamily="2" charset="2"/>
              <a:buNone/>
              <a:defRPr/>
            </a:pPr>
            <a:endParaRPr lang="it-IT" sz="800" dirty="0">
              <a:latin typeface="+mn-lt"/>
            </a:endParaRPr>
          </a:p>
          <a:p>
            <a:pPr eaLnBrk="1" hangingPunct="1">
              <a:defRPr/>
            </a:pPr>
            <a:r>
              <a:rPr lang="it-IT" sz="1800" dirty="0">
                <a:latin typeface="+mn-lt"/>
              </a:rPr>
              <a:t>Alcuni esempi di </a:t>
            </a:r>
            <a:r>
              <a:rPr lang="it-IT" sz="1800" dirty="0">
                <a:solidFill>
                  <a:srgbClr val="7030A0"/>
                </a:solidFill>
                <a:latin typeface="+mn-lt"/>
              </a:rPr>
              <a:t>terpeni</a:t>
            </a:r>
            <a:r>
              <a:rPr lang="it-IT" sz="1800" dirty="0">
                <a:solidFill>
                  <a:srgbClr val="00FF00"/>
                </a:solidFill>
                <a:latin typeface="+mn-lt"/>
              </a:rPr>
              <a:t> </a:t>
            </a:r>
            <a:r>
              <a:rPr lang="it-IT" sz="1800" dirty="0">
                <a:latin typeface="+mn-lt"/>
              </a:rPr>
              <a:t>sono geraniolo, </a:t>
            </a:r>
            <a:r>
              <a:rPr lang="it-IT" sz="1800" dirty="0" err="1">
                <a:latin typeface="+mn-lt"/>
              </a:rPr>
              <a:t>nerolo</a:t>
            </a:r>
            <a:r>
              <a:rPr lang="it-IT" sz="1800" dirty="0">
                <a:latin typeface="+mn-lt"/>
              </a:rPr>
              <a:t>, </a:t>
            </a:r>
            <a:r>
              <a:rPr lang="it-IT" sz="1800" dirty="0" err="1">
                <a:latin typeface="+mn-lt"/>
              </a:rPr>
              <a:t>citronellolo</a:t>
            </a:r>
            <a:r>
              <a:rPr lang="it-IT" sz="1800" dirty="0">
                <a:latin typeface="+mn-lt"/>
              </a:rPr>
              <a:t> e </a:t>
            </a:r>
            <a:r>
              <a:rPr lang="it-IT" sz="1800" dirty="0" err="1">
                <a:latin typeface="+mn-lt"/>
              </a:rPr>
              <a:t>linalolo</a:t>
            </a:r>
            <a:r>
              <a:rPr lang="it-IT" sz="1800" dirty="0">
                <a:latin typeface="+mn-lt"/>
              </a:rPr>
              <a:t> ossido</a:t>
            </a:r>
          </a:p>
          <a:p>
            <a:pPr eaLnBrk="1" hangingPunct="1">
              <a:defRPr/>
            </a:pPr>
            <a:r>
              <a:rPr lang="it-IT" sz="1800" dirty="0">
                <a:latin typeface="+mn-lt"/>
              </a:rPr>
              <a:t>Nel vino i terpeni, pur avendo un impatto sensoriale elevato, hanno concentrazione molto basse, dell’ordine dei µg/l. </a:t>
            </a:r>
          </a:p>
        </p:txBody>
      </p:sp>
      <p:pic>
        <p:nvPicPr>
          <p:cNvPr id="58372" name="Picture 18"/>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127448" y="4183765"/>
            <a:ext cx="7613650"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4312" y="5395528"/>
            <a:ext cx="1080120" cy="1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ttangolo 13"/>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U3</a:t>
            </a:r>
            <a:endParaRPr lang="it-IT" sz="1900" b="1" dirty="0">
              <a:cs typeface="Arial" pitchFamily="34" charset="0"/>
            </a:endParaRPr>
          </a:p>
        </p:txBody>
      </p:sp>
      <p:sp>
        <p:nvSpPr>
          <p:cNvPr id="15" name="Text Box 19"/>
          <p:cNvSpPr txBox="1">
            <a:spLocks noChangeArrowheads="1"/>
          </p:cNvSpPr>
          <p:nvPr/>
        </p:nvSpPr>
        <p:spPr bwMode="auto">
          <a:xfrm>
            <a:off x="479376" y="434978"/>
            <a:ext cx="2678747"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Aromi del vino</a:t>
            </a:r>
            <a:endParaRPr lang="it-IT"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4">
                                            <p:txEl>
                                              <p:pRg st="4" end="4"/>
                                            </p:txEl>
                                          </p:spTgt>
                                        </p:tgtEl>
                                        <p:attrNameLst>
                                          <p:attrName>style.visibility</p:attrName>
                                        </p:attrNameLst>
                                      </p:cBhvr>
                                      <p:to>
                                        <p:strVal val="visible"/>
                                      </p:to>
                                    </p:set>
                                    <p:anim calcmode="lin" valueType="num">
                                      <p:cBhvr additive="base">
                                        <p:cTn id="7" dur="500" fill="hold"/>
                                        <p:tgtEl>
                                          <p:spTgt spid="4403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034">
                                            <p:txEl>
                                              <p:pRg st="5" end="5"/>
                                            </p:txEl>
                                          </p:spTgt>
                                        </p:tgtEl>
                                        <p:attrNameLst>
                                          <p:attrName>style.visibility</p:attrName>
                                        </p:attrNameLst>
                                      </p:cBhvr>
                                      <p:to>
                                        <p:strVal val="visible"/>
                                      </p:to>
                                    </p:set>
                                    <p:anim calcmode="lin" valueType="num">
                                      <p:cBhvr additive="base">
                                        <p:cTn id="11" dur="500" fill="hold"/>
                                        <p:tgtEl>
                                          <p:spTgt spid="4403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403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4"/>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3792538" y="692151"/>
            <a:ext cx="4349750" cy="567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564" y="1052514"/>
            <a:ext cx="9413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U3</a:t>
            </a:r>
            <a:endParaRPr lang="it-IT" sz="1900" b="1" dirty="0">
              <a:cs typeface="Arial" pitchFamily="34" charset="0"/>
            </a:endParaRPr>
          </a:p>
        </p:txBody>
      </p:sp>
      <p:sp>
        <p:nvSpPr>
          <p:cNvPr id="14" name="Text Box 19"/>
          <p:cNvSpPr txBox="1">
            <a:spLocks noChangeArrowheads="1"/>
          </p:cNvSpPr>
          <p:nvPr/>
        </p:nvSpPr>
        <p:spPr bwMode="auto">
          <a:xfrm>
            <a:off x="479376" y="434978"/>
            <a:ext cx="2678747"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Aromi del vino</a:t>
            </a:r>
            <a:endParaRPr lang="it-IT" b="1" dirty="0">
              <a:latin typeface="+mn-lt"/>
            </a:endParaRPr>
          </a:p>
        </p:txBody>
      </p:sp>
      <p:sp>
        <p:nvSpPr>
          <p:cNvPr id="5" name="CasellaDiTesto 4"/>
          <p:cNvSpPr txBox="1"/>
          <p:nvPr/>
        </p:nvSpPr>
        <p:spPr>
          <a:xfrm>
            <a:off x="479376" y="1019753"/>
            <a:ext cx="2095445" cy="369332"/>
          </a:xfrm>
          <a:prstGeom prst="rect">
            <a:avLst/>
          </a:prstGeom>
          <a:noFill/>
        </p:spPr>
        <p:txBody>
          <a:bodyPr wrap="none" rtlCol="0">
            <a:spAutoFit/>
          </a:bodyPr>
          <a:lstStyle/>
          <a:p>
            <a:r>
              <a:rPr lang="it-IT" sz="1800" b="1" dirty="0">
                <a:solidFill>
                  <a:srgbClr val="7030A0"/>
                </a:solidFill>
              </a:rPr>
              <a:t>Composti </a:t>
            </a:r>
            <a:r>
              <a:rPr lang="it-IT" sz="1800" b="1" dirty="0" smtClean="0">
                <a:solidFill>
                  <a:srgbClr val="7030A0"/>
                </a:solidFill>
              </a:rPr>
              <a:t>primari</a:t>
            </a:r>
            <a:endParaRPr lang="it-IT" sz="1800" dirty="0">
              <a:solidFill>
                <a:srgbClr val="7030A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1"/>
          <p:cNvSpPr>
            <a:spLocks noChangeArrowheads="1"/>
          </p:cNvSpPr>
          <p:nvPr/>
        </p:nvSpPr>
        <p:spPr bwMode="auto">
          <a:xfrm>
            <a:off x="1992313" y="1052514"/>
            <a:ext cx="7561262" cy="1692275"/>
          </a:xfrm>
          <a:prstGeom prst="rect">
            <a:avLst/>
          </a:prstGeom>
          <a:noFill/>
          <a:ln w="9525">
            <a:noFill/>
            <a:miter lim="800000"/>
            <a:headEnd/>
            <a:tailEnd/>
          </a:ln>
        </p:spPr>
        <p:txBody>
          <a:bodyPr>
            <a:spAutoFit/>
          </a:bodyPr>
          <a:lstStyle/>
          <a:p>
            <a:pPr eaLnBrk="1" hangingPunct="1">
              <a:defRPr/>
            </a:pPr>
            <a:endParaRPr lang="it-IT" sz="2000" b="1" dirty="0" smtClean="0">
              <a:solidFill>
                <a:schemeClr val="accent3">
                  <a:lumMod val="75000"/>
                </a:schemeClr>
              </a:solidFill>
              <a:effectLst>
                <a:outerShdw blurRad="38100" dist="38100" dir="2700000" algn="tl">
                  <a:srgbClr val="000000"/>
                </a:outerShdw>
              </a:effectLst>
              <a:latin typeface="+mn-lt"/>
            </a:endParaRPr>
          </a:p>
          <a:p>
            <a:pPr eaLnBrk="1" hangingPunct="1">
              <a:defRPr/>
            </a:pPr>
            <a:r>
              <a:rPr lang="it-IT" sz="2000" dirty="0" smtClean="0">
                <a:latin typeface="+mn-lt"/>
              </a:rPr>
              <a:t>Dalla </a:t>
            </a:r>
            <a:r>
              <a:rPr lang="it-IT" sz="2000" dirty="0">
                <a:latin typeface="+mn-lt"/>
              </a:rPr>
              <a:t>degradazione dei carotenoidi si formano i cosiddetti </a:t>
            </a:r>
            <a:r>
              <a:rPr lang="it-IT" sz="2000" dirty="0" err="1">
                <a:latin typeface="+mn-lt"/>
              </a:rPr>
              <a:t>norisoprenoidi</a:t>
            </a:r>
            <a:r>
              <a:rPr lang="it-IT" sz="2000" dirty="0">
                <a:latin typeface="+mn-lt"/>
              </a:rPr>
              <a:t>. La loro concentrazione aumenta con l’invecchiamento del vino, ad essa si accompagna il decremento dei </a:t>
            </a:r>
            <a:r>
              <a:rPr lang="it-IT" sz="2000" dirty="0" err="1">
                <a:latin typeface="+mn-lt"/>
              </a:rPr>
              <a:t>carotenoidi</a:t>
            </a:r>
            <a:r>
              <a:rPr lang="it-IT" sz="2000" dirty="0">
                <a:latin typeface="+mn-lt"/>
              </a:rPr>
              <a:t> percepibile con le variazioni di colore del vino.</a:t>
            </a:r>
          </a:p>
        </p:txBody>
      </p:sp>
      <p:pic>
        <p:nvPicPr>
          <p:cNvPr id="60420" name="Picture 26"/>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847850" y="2708276"/>
            <a:ext cx="82867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25" y="2708276"/>
            <a:ext cx="94138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ttangolo 13"/>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U3</a:t>
            </a:r>
            <a:endParaRPr lang="it-IT" sz="1900" b="1" dirty="0">
              <a:cs typeface="Arial" pitchFamily="34" charset="0"/>
            </a:endParaRPr>
          </a:p>
        </p:txBody>
      </p:sp>
      <p:sp>
        <p:nvSpPr>
          <p:cNvPr id="15" name="Text Box 19"/>
          <p:cNvSpPr txBox="1">
            <a:spLocks noChangeArrowheads="1"/>
          </p:cNvSpPr>
          <p:nvPr/>
        </p:nvSpPr>
        <p:spPr bwMode="auto">
          <a:xfrm>
            <a:off x="479376" y="434978"/>
            <a:ext cx="2678747"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Aromi del vino</a:t>
            </a:r>
            <a:endParaRPr lang="it-IT" b="1" dirty="0">
              <a:latin typeface="+mn-lt"/>
            </a:endParaRPr>
          </a:p>
        </p:txBody>
      </p:sp>
      <p:sp>
        <p:nvSpPr>
          <p:cNvPr id="16" name="CasellaDiTesto 15"/>
          <p:cNvSpPr txBox="1"/>
          <p:nvPr/>
        </p:nvSpPr>
        <p:spPr>
          <a:xfrm>
            <a:off x="479376" y="1019753"/>
            <a:ext cx="2095445" cy="369332"/>
          </a:xfrm>
          <a:prstGeom prst="rect">
            <a:avLst/>
          </a:prstGeom>
          <a:noFill/>
        </p:spPr>
        <p:txBody>
          <a:bodyPr wrap="none" rtlCol="0">
            <a:spAutoFit/>
          </a:bodyPr>
          <a:lstStyle/>
          <a:p>
            <a:r>
              <a:rPr lang="it-IT" sz="1800" b="1" dirty="0">
                <a:solidFill>
                  <a:srgbClr val="7030A0"/>
                </a:solidFill>
              </a:rPr>
              <a:t>Composti </a:t>
            </a:r>
            <a:r>
              <a:rPr lang="it-IT" sz="1800" b="1" dirty="0" smtClean="0">
                <a:solidFill>
                  <a:srgbClr val="7030A0"/>
                </a:solidFill>
              </a:rPr>
              <a:t>primari</a:t>
            </a:r>
            <a:endParaRPr lang="it-IT" sz="1800" dirty="0">
              <a:solidFill>
                <a:srgbClr val="7030A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5"/>
          <p:cNvPicPr>
            <a:picLocks noChangeAspect="1" noChangeArrowheads="1"/>
          </p:cNvPicPr>
          <p:nvPr/>
        </p:nvPicPr>
        <p:blipFill>
          <a:blip r:embed="rId2">
            <a:lum contrast="6000"/>
            <a:extLst>
              <a:ext uri="{28A0092B-C50C-407E-A947-70E740481C1C}">
                <a14:useLocalDpi xmlns:a14="http://schemas.microsoft.com/office/drawing/2010/main" val="0"/>
              </a:ext>
            </a:extLst>
          </a:blip>
          <a:srcRect l="22115" r="10341" b="57639"/>
          <a:stretch>
            <a:fillRect/>
          </a:stretch>
        </p:blipFill>
        <p:spPr bwMode="auto">
          <a:xfrm>
            <a:off x="3229559" y="1031588"/>
            <a:ext cx="446405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826" y="3553331"/>
            <a:ext cx="4830763" cy="3024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7"/>
          <p:cNvSpPr txBox="1">
            <a:spLocks noChangeArrowheads="1"/>
          </p:cNvSpPr>
          <p:nvPr/>
        </p:nvSpPr>
        <p:spPr bwMode="auto">
          <a:xfrm>
            <a:off x="3093035" y="2919125"/>
            <a:ext cx="3376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en-US" sz="1400" b="1">
                <a:solidFill>
                  <a:srgbClr val="FF00FF"/>
                </a:solidFill>
                <a:latin typeface="Arial" panose="020B0604020202020204" pitchFamily="34" charset="0"/>
              </a:rPr>
              <a:t>Fiori esotici, mela, rosa, miele     </a:t>
            </a:r>
            <a:r>
              <a:rPr lang="it-IT" altLang="en-US" sz="1400" b="1">
                <a:solidFill>
                  <a:srgbClr val="00FF00"/>
                </a:solidFill>
                <a:latin typeface="Arial" panose="020B0604020202020204" pitchFamily="34" charset="0"/>
              </a:rPr>
              <a:t>Viola</a:t>
            </a:r>
          </a:p>
        </p:txBody>
      </p:sp>
      <p:sp>
        <p:nvSpPr>
          <p:cNvPr id="61446" name="Rectangle 8"/>
          <p:cNvSpPr>
            <a:spLocks noChangeArrowheads="1"/>
          </p:cNvSpPr>
          <p:nvPr/>
        </p:nvSpPr>
        <p:spPr bwMode="auto">
          <a:xfrm>
            <a:off x="3158123" y="1247489"/>
            <a:ext cx="2592387" cy="1989137"/>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a:latin typeface="Arial" panose="020B0604020202020204" pitchFamily="34" charset="0"/>
            </a:endParaRPr>
          </a:p>
        </p:txBody>
      </p:sp>
      <p:sp>
        <p:nvSpPr>
          <p:cNvPr id="61447" name="Rectangle 9"/>
          <p:cNvSpPr>
            <a:spLocks noChangeArrowheads="1"/>
          </p:cNvSpPr>
          <p:nvPr/>
        </p:nvSpPr>
        <p:spPr bwMode="auto">
          <a:xfrm>
            <a:off x="5821948" y="1247489"/>
            <a:ext cx="1728787" cy="1989137"/>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a:latin typeface="Arial" panose="020B0604020202020204" pitchFamily="34" charset="0"/>
            </a:endParaRPr>
          </a:p>
        </p:txBody>
      </p:sp>
      <p:pic>
        <p:nvPicPr>
          <p:cNvPr id="6144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6589" y="1484314"/>
            <a:ext cx="9413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ttangolo 17"/>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U3</a:t>
            </a:r>
            <a:endParaRPr lang="it-IT" sz="1900" b="1" dirty="0">
              <a:cs typeface="Arial" pitchFamily="34" charset="0"/>
            </a:endParaRPr>
          </a:p>
        </p:txBody>
      </p:sp>
      <p:sp>
        <p:nvSpPr>
          <p:cNvPr id="19" name="Text Box 19"/>
          <p:cNvSpPr txBox="1">
            <a:spLocks noChangeArrowheads="1"/>
          </p:cNvSpPr>
          <p:nvPr/>
        </p:nvSpPr>
        <p:spPr bwMode="auto">
          <a:xfrm>
            <a:off x="479376" y="434978"/>
            <a:ext cx="2678747"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Aromi del vino</a:t>
            </a:r>
            <a:endParaRPr lang="it-IT" b="1" dirty="0">
              <a:latin typeface="+mn-lt"/>
            </a:endParaRPr>
          </a:p>
        </p:txBody>
      </p:sp>
      <p:sp>
        <p:nvSpPr>
          <p:cNvPr id="20" name="CasellaDiTesto 19"/>
          <p:cNvSpPr txBox="1"/>
          <p:nvPr/>
        </p:nvSpPr>
        <p:spPr>
          <a:xfrm>
            <a:off x="479376" y="1019753"/>
            <a:ext cx="2095445" cy="369332"/>
          </a:xfrm>
          <a:prstGeom prst="rect">
            <a:avLst/>
          </a:prstGeom>
          <a:noFill/>
        </p:spPr>
        <p:txBody>
          <a:bodyPr wrap="none" rtlCol="0">
            <a:spAutoFit/>
          </a:bodyPr>
          <a:lstStyle/>
          <a:p>
            <a:r>
              <a:rPr lang="it-IT" sz="1800" b="1" dirty="0">
                <a:solidFill>
                  <a:srgbClr val="7030A0"/>
                </a:solidFill>
              </a:rPr>
              <a:t>Composti </a:t>
            </a:r>
            <a:r>
              <a:rPr lang="it-IT" sz="1800" b="1" dirty="0" smtClean="0">
                <a:solidFill>
                  <a:srgbClr val="7030A0"/>
                </a:solidFill>
              </a:rPr>
              <a:t>primari</a:t>
            </a:r>
            <a:endParaRPr lang="it-IT" sz="1800" dirty="0">
              <a:solidFill>
                <a:srgbClr val="7030A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911424" y="1622737"/>
            <a:ext cx="8353425" cy="4401205"/>
          </a:xfrm>
          <a:prstGeom prst="rect">
            <a:avLst/>
          </a:prstGeom>
          <a:solidFill>
            <a:srgbClr val="FFFFFF"/>
          </a:solidFill>
          <a:ln w="9525">
            <a:noFill/>
            <a:miter lim="800000"/>
            <a:headEnd/>
            <a:tailEnd/>
          </a:ln>
          <a:effectLst/>
        </p:spPr>
        <p:txBody>
          <a:bodyPr>
            <a:spAutoFit/>
          </a:bodyPr>
          <a:lstStyle/>
          <a:p>
            <a:pPr eaLnBrk="1" hangingPunct="1">
              <a:buFont typeface="Wingdings" pitchFamily="2" charset="2"/>
              <a:buChar char="ü"/>
              <a:defRPr/>
            </a:pPr>
            <a:endParaRPr lang="it-IT" sz="2000" b="1" dirty="0" smtClean="0">
              <a:solidFill>
                <a:srgbClr val="FF00FF"/>
              </a:solidFill>
              <a:effectLst>
                <a:outerShdw blurRad="38100" dist="38100" dir="2700000" algn="tl">
                  <a:srgbClr val="000000"/>
                </a:outerShdw>
              </a:effectLst>
              <a:latin typeface="+mn-lt"/>
            </a:endParaRPr>
          </a:p>
          <a:p>
            <a:pPr eaLnBrk="1" hangingPunct="1">
              <a:buFont typeface="Wingdings" pitchFamily="2" charset="2"/>
              <a:buNone/>
              <a:defRPr/>
            </a:pPr>
            <a:r>
              <a:rPr lang="it-IT" sz="2000" dirty="0" smtClean="0">
                <a:latin typeface="+mn-lt"/>
              </a:rPr>
              <a:t>Si formano </a:t>
            </a:r>
            <a:r>
              <a:rPr lang="it-IT" sz="2000" dirty="0">
                <a:latin typeface="+mn-lt"/>
              </a:rPr>
              <a:t>durante i processi di vinificazione, </a:t>
            </a:r>
            <a:r>
              <a:rPr lang="it-IT" sz="2000" dirty="0" smtClean="0">
                <a:latin typeface="+mn-lt"/>
              </a:rPr>
              <a:t>in </a:t>
            </a:r>
            <a:r>
              <a:rPr lang="it-IT" sz="2000" dirty="0">
                <a:latin typeface="+mn-lt"/>
              </a:rPr>
              <a:t>particolare al momento della </a:t>
            </a:r>
            <a:r>
              <a:rPr lang="it-IT" sz="2000" dirty="0" smtClean="0">
                <a:latin typeface="+mn-lt"/>
              </a:rPr>
              <a:t>pigiatura (</a:t>
            </a:r>
            <a:r>
              <a:rPr lang="it-IT" sz="2000" dirty="0" err="1" smtClean="0">
                <a:latin typeface="+mn-lt"/>
              </a:rPr>
              <a:t>prefermentativi</a:t>
            </a:r>
            <a:r>
              <a:rPr lang="it-IT" sz="2000" dirty="0">
                <a:latin typeface="+mn-lt"/>
              </a:rPr>
              <a:t>) e durante le </a:t>
            </a:r>
            <a:r>
              <a:rPr lang="it-IT" sz="2000" dirty="0" smtClean="0">
                <a:latin typeface="+mn-lt"/>
              </a:rPr>
              <a:t>fermentazioni (</a:t>
            </a:r>
            <a:r>
              <a:rPr lang="it-IT" sz="2000" dirty="0">
                <a:latin typeface="+mn-lt"/>
              </a:rPr>
              <a:t>fermentativi) sono in massima parte </a:t>
            </a:r>
            <a:r>
              <a:rPr lang="it-IT" sz="2000" dirty="0">
                <a:solidFill>
                  <a:srgbClr val="FF00FF"/>
                </a:solidFill>
                <a:latin typeface="+mn-lt"/>
              </a:rPr>
              <a:t>esteri</a:t>
            </a:r>
            <a:r>
              <a:rPr lang="it-IT" sz="2000" dirty="0">
                <a:latin typeface="+mn-lt"/>
              </a:rPr>
              <a:t> ma anche </a:t>
            </a:r>
            <a:r>
              <a:rPr lang="it-IT" sz="2000" dirty="0" err="1">
                <a:solidFill>
                  <a:srgbClr val="FF00FF"/>
                </a:solidFill>
                <a:latin typeface="+mn-lt"/>
              </a:rPr>
              <a:t>pirazine</a:t>
            </a:r>
            <a:r>
              <a:rPr lang="it-IT" sz="2000" dirty="0">
                <a:latin typeface="+mn-lt"/>
              </a:rPr>
              <a:t> e </a:t>
            </a:r>
            <a:r>
              <a:rPr lang="it-IT" sz="2000" dirty="0">
                <a:solidFill>
                  <a:srgbClr val="FF00FF"/>
                </a:solidFill>
                <a:latin typeface="+mn-lt"/>
              </a:rPr>
              <a:t>mercaptani</a:t>
            </a:r>
            <a:r>
              <a:rPr lang="it-IT" sz="2000" dirty="0">
                <a:latin typeface="+mn-lt"/>
              </a:rPr>
              <a:t>. </a:t>
            </a:r>
          </a:p>
          <a:p>
            <a:pPr eaLnBrk="1" hangingPunct="1">
              <a:buFont typeface="Wingdings" pitchFamily="2" charset="2"/>
              <a:buChar char="ü"/>
              <a:defRPr/>
            </a:pPr>
            <a:endParaRPr lang="it-IT" sz="2000" dirty="0">
              <a:latin typeface="+mn-lt"/>
            </a:endParaRPr>
          </a:p>
          <a:p>
            <a:pPr eaLnBrk="1" hangingPunct="1">
              <a:buFont typeface="Wingdings" pitchFamily="2" charset="2"/>
              <a:buNone/>
              <a:defRPr/>
            </a:pPr>
            <a:r>
              <a:rPr lang="it-IT" sz="2000" dirty="0">
                <a:latin typeface="+mn-lt"/>
              </a:rPr>
              <a:t>Nel vino sono stati identificati circa 300 esteri, molti dei quali danno al vino le classiche note </a:t>
            </a:r>
            <a:r>
              <a:rPr lang="it-IT" sz="2000" i="1" dirty="0">
                <a:latin typeface="+mn-lt"/>
              </a:rPr>
              <a:t>fruttate</a:t>
            </a:r>
            <a:r>
              <a:rPr lang="it-IT" sz="2000" dirty="0">
                <a:latin typeface="+mn-lt"/>
              </a:rPr>
              <a:t>. </a:t>
            </a:r>
          </a:p>
          <a:p>
            <a:pPr eaLnBrk="1" hangingPunct="1">
              <a:buFont typeface="Wingdings" pitchFamily="2" charset="2"/>
              <a:buNone/>
              <a:defRPr/>
            </a:pPr>
            <a:endParaRPr lang="it-IT" sz="2000" dirty="0">
              <a:latin typeface="+mn-lt"/>
            </a:endParaRPr>
          </a:p>
          <a:p>
            <a:pPr eaLnBrk="1" hangingPunct="1">
              <a:buFont typeface="Wingdings" pitchFamily="2" charset="2"/>
              <a:buNone/>
              <a:defRPr/>
            </a:pPr>
            <a:r>
              <a:rPr lang="it-IT" sz="2000" dirty="0">
                <a:latin typeface="+mn-lt"/>
              </a:rPr>
              <a:t>L’origine degli esteri è in parte dalla fermentazione (</a:t>
            </a:r>
            <a:r>
              <a:rPr lang="it-IT" sz="2000" i="1" dirty="0">
                <a:latin typeface="+mn-lt"/>
              </a:rPr>
              <a:t>esteri neutri</a:t>
            </a:r>
            <a:r>
              <a:rPr lang="it-IT" sz="2000" dirty="0">
                <a:latin typeface="+mn-lt"/>
              </a:rPr>
              <a:t> o </a:t>
            </a:r>
            <a:r>
              <a:rPr lang="it-IT" sz="2000" i="1" dirty="0">
                <a:latin typeface="+mn-lt"/>
              </a:rPr>
              <a:t>volatili</a:t>
            </a:r>
            <a:r>
              <a:rPr lang="it-IT" sz="2000" dirty="0">
                <a:latin typeface="+mn-lt"/>
              </a:rPr>
              <a:t>), in parte da processi di invecchiamento che coinvolgono reazioni lente di esterificazione (</a:t>
            </a:r>
            <a:r>
              <a:rPr lang="it-IT" sz="2000" i="1" dirty="0">
                <a:latin typeface="+mn-lt"/>
              </a:rPr>
              <a:t>esteri acidi</a:t>
            </a:r>
            <a:r>
              <a:rPr lang="it-IT" sz="2000" dirty="0">
                <a:latin typeface="+mn-lt"/>
              </a:rPr>
              <a:t> o </a:t>
            </a:r>
            <a:r>
              <a:rPr lang="it-IT" sz="2000" i="1" dirty="0">
                <a:latin typeface="+mn-lt"/>
              </a:rPr>
              <a:t>non-volatili</a:t>
            </a:r>
            <a:r>
              <a:rPr lang="it-IT" sz="2000" dirty="0">
                <a:latin typeface="+mn-lt"/>
              </a:rPr>
              <a:t>).</a:t>
            </a:r>
          </a:p>
          <a:p>
            <a:pPr eaLnBrk="1" hangingPunct="1">
              <a:buFont typeface="Wingdings" pitchFamily="2" charset="2"/>
              <a:buNone/>
              <a:defRPr/>
            </a:pPr>
            <a:endParaRPr lang="it-IT" sz="2000" dirty="0">
              <a:latin typeface="+mn-lt"/>
            </a:endParaRPr>
          </a:p>
          <a:p>
            <a:pPr eaLnBrk="1" hangingPunct="1">
              <a:defRPr/>
            </a:pPr>
            <a:r>
              <a:rPr lang="it-IT" sz="2000" dirty="0">
                <a:latin typeface="+mn-lt"/>
              </a:rPr>
              <a:t>Tra gli esteri del vino ci sono ovviamente molti esteri </a:t>
            </a:r>
            <a:r>
              <a:rPr lang="it-IT" sz="2000" i="1" dirty="0">
                <a:latin typeface="+mn-lt"/>
              </a:rPr>
              <a:t>etilici</a:t>
            </a:r>
            <a:r>
              <a:rPr lang="it-IT" sz="2000" dirty="0">
                <a:latin typeface="+mn-lt"/>
              </a:rPr>
              <a:t>, derivanti dall’etanolo, ed esteri </a:t>
            </a:r>
            <a:r>
              <a:rPr lang="it-IT" sz="2000" i="1" dirty="0">
                <a:latin typeface="+mn-lt"/>
              </a:rPr>
              <a:t>metilici</a:t>
            </a:r>
            <a:r>
              <a:rPr lang="it-IT" sz="2000" dirty="0">
                <a:latin typeface="+mn-lt"/>
              </a:rPr>
              <a:t>, derivanti dal metanolo</a:t>
            </a:r>
            <a:r>
              <a:rPr lang="it-IT" sz="2000" dirty="0" smtClean="0">
                <a:latin typeface="+mn-lt"/>
              </a:rPr>
              <a:t>.</a:t>
            </a:r>
            <a:endParaRPr lang="it-IT" sz="2000" dirty="0">
              <a:latin typeface="+mn-lt"/>
            </a:endParaRPr>
          </a:p>
        </p:txBody>
      </p:sp>
      <p:sp>
        <p:nvSpPr>
          <p:cNvPr id="13" name="Rettangolo 12"/>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U3</a:t>
            </a:r>
            <a:endParaRPr lang="it-IT" sz="1900" b="1" dirty="0">
              <a:cs typeface="Arial" pitchFamily="34" charset="0"/>
            </a:endParaRPr>
          </a:p>
        </p:txBody>
      </p:sp>
      <p:sp>
        <p:nvSpPr>
          <p:cNvPr id="14" name="Text Box 19"/>
          <p:cNvSpPr txBox="1">
            <a:spLocks noChangeArrowheads="1"/>
          </p:cNvSpPr>
          <p:nvPr/>
        </p:nvSpPr>
        <p:spPr bwMode="auto">
          <a:xfrm>
            <a:off x="479376" y="434978"/>
            <a:ext cx="2678747"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Aromi del vino</a:t>
            </a:r>
            <a:endParaRPr lang="it-IT" b="1" dirty="0">
              <a:latin typeface="+mn-lt"/>
            </a:endParaRPr>
          </a:p>
        </p:txBody>
      </p:sp>
      <p:sp>
        <p:nvSpPr>
          <p:cNvPr id="15" name="CasellaDiTesto 14"/>
          <p:cNvSpPr txBox="1"/>
          <p:nvPr/>
        </p:nvSpPr>
        <p:spPr>
          <a:xfrm>
            <a:off x="479376" y="1019753"/>
            <a:ext cx="2403222" cy="369332"/>
          </a:xfrm>
          <a:prstGeom prst="rect">
            <a:avLst/>
          </a:prstGeom>
          <a:noFill/>
        </p:spPr>
        <p:txBody>
          <a:bodyPr wrap="none" rtlCol="0">
            <a:spAutoFit/>
          </a:bodyPr>
          <a:lstStyle/>
          <a:p>
            <a:r>
              <a:rPr lang="it-IT" sz="1800" b="1" dirty="0">
                <a:solidFill>
                  <a:srgbClr val="FF00FF"/>
                </a:solidFill>
              </a:rPr>
              <a:t>Composti </a:t>
            </a:r>
            <a:r>
              <a:rPr lang="it-IT" sz="1800" b="1" dirty="0" smtClean="0">
                <a:solidFill>
                  <a:srgbClr val="FF00FF"/>
                </a:solidFill>
              </a:rPr>
              <a:t>secondari</a:t>
            </a:r>
            <a:endParaRPr lang="it-IT" sz="1800" dirty="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58">
                                            <p:txEl>
                                              <p:pRg st="5" end="5"/>
                                            </p:txEl>
                                          </p:spTgt>
                                        </p:tgtEl>
                                        <p:attrNameLst>
                                          <p:attrName>style.visibility</p:attrName>
                                        </p:attrNameLst>
                                      </p:cBhvr>
                                      <p:to>
                                        <p:strVal val="visible"/>
                                      </p:to>
                                    </p:set>
                                    <p:anim calcmode="lin" valueType="num">
                                      <p:cBhvr additive="base">
                                        <p:cTn id="7" dur="500" fill="hold"/>
                                        <p:tgtEl>
                                          <p:spTgt spid="45058">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8">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058">
                                            <p:txEl>
                                              <p:pRg st="7" end="7"/>
                                            </p:txEl>
                                          </p:spTgt>
                                        </p:tgtEl>
                                        <p:attrNameLst>
                                          <p:attrName>style.visibility</p:attrName>
                                        </p:attrNameLst>
                                      </p:cBhvr>
                                      <p:to>
                                        <p:strVal val="visible"/>
                                      </p:to>
                                    </p:set>
                                    <p:anim calcmode="lin" valueType="num">
                                      <p:cBhvr additive="base">
                                        <p:cTn id="11" dur="500" fill="hold"/>
                                        <p:tgtEl>
                                          <p:spTgt spid="45058">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505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578" name="Group 498"/>
          <p:cNvGraphicFramePr>
            <a:graphicFrameLocks noGrp="1"/>
          </p:cNvGraphicFramePr>
          <p:nvPr>
            <p:extLst>
              <p:ext uri="{D42A27DB-BD31-4B8C-83A1-F6EECF244321}">
                <p14:modId xmlns:p14="http://schemas.microsoft.com/office/powerpoint/2010/main" val="2388937734"/>
              </p:ext>
            </p:extLst>
          </p:nvPr>
        </p:nvGraphicFramePr>
        <p:xfrm>
          <a:off x="509464" y="1538889"/>
          <a:ext cx="8424937" cy="3688168"/>
        </p:xfrm>
        <a:graphic>
          <a:graphicData uri="http://schemas.openxmlformats.org/drawingml/2006/table">
            <a:tbl>
              <a:tblPr>
                <a:tableStyleId>{0505E3EF-67EA-436B-97B2-0124C06EBD24}</a:tableStyleId>
              </a:tblPr>
              <a:tblGrid>
                <a:gridCol w="2659002">
                  <a:extLst>
                    <a:ext uri="{9D8B030D-6E8A-4147-A177-3AD203B41FA5}">
                      <a16:colId xmlns:a16="http://schemas.microsoft.com/office/drawing/2014/main" val="20000"/>
                    </a:ext>
                  </a:extLst>
                </a:gridCol>
                <a:gridCol w="1908671">
                  <a:extLst>
                    <a:ext uri="{9D8B030D-6E8A-4147-A177-3AD203B41FA5}">
                      <a16:colId xmlns:a16="http://schemas.microsoft.com/office/drawing/2014/main" val="20001"/>
                    </a:ext>
                  </a:extLst>
                </a:gridCol>
                <a:gridCol w="1794843">
                  <a:extLst>
                    <a:ext uri="{9D8B030D-6E8A-4147-A177-3AD203B41FA5}">
                      <a16:colId xmlns:a16="http://schemas.microsoft.com/office/drawing/2014/main" val="20002"/>
                    </a:ext>
                  </a:extLst>
                </a:gridCol>
                <a:gridCol w="2062421">
                  <a:extLst>
                    <a:ext uri="{9D8B030D-6E8A-4147-A177-3AD203B41FA5}">
                      <a16:colId xmlns:a16="http://schemas.microsoft.com/office/drawing/2014/main" val="20003"/>
                    </a:ext>
                  </a:extLst>
                </a:gridCol>
              </a:tblGrid>
              <a:tr h="0">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b="1" u="none" strike="noStrike" cap="none" spc="0" normalizeH="0" baseline="0" dirty="0" smtClean="0">
                          <a:ln>
                            <a:noFill/>
                          </a:ln>
                          <a:effectLst/>
                        </a:rPr>
                        <a:t>Composto</a:t>
                      </a:r>
                      <a:endParaRPr kumimoji="0" lang="it-IT" sz="1600" b="1" i="0" u="none" strike="noStrike" cap="none" spc="0" normalizeH="0" baseline="0" dirty="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b="1" u="none" strike="noStrike" cap="none" spc="0" normalizeH="0" baseline="0" dirty="0" smtClean="0">
                          <a:ln>
                            <a:noFill/>
                          </a:ln>
                          <a:effectLst/>
                        </a:rPr>
                        <a:t>Vino bianco (mg/l)</a:t>
                      </a:r>
                      <a:endParaRPr kumimoji="0" lang="it-IT" sz="1600" b="1" i="0" u="none" strike="noStrike" cap="none" spc="0" normalizeH="0" baseline="0" dirty="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b="1" u="none" strike="noStrike" cap="none" spc="0" normalizeH="0" baseline="0" dirty="0" smtClean="0">
                          <a:ln>
                            <a:noFill/>
                          </a:ln>
                          <a:effectLst/>
                        </a:rPr>
                        <a:t>Vino rosso (mg/l)</a:t>
                      </a:r>
                      <a:endParaRPr kumimoji="0" lang="it-IT" sz="1600" b="1" i="0" u="none" strike="noStrike" cap="none" spc="0" normalizeH="0" baseline="0" dirty="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b="1" u="none" strike="noStrike" cap="none" spc="0" normalizeH="0" baseline="0" dirty="0" smtClean="0">
                          <a:ln>
                            <a:noFill/>
                          </a:ln>
                          <a:effectLst/>
                        </a:rPr>
                        <a:t>Valore di soglia (mg/l)</a:t>
                      </a:r>
                      <a:endParaRPr kumimoji="0" lang="it-IT" sz="1600" b="1" i="0" u="none" strike="noStrike" cap="none" spc="0" normalizeH="0" baseline="0" dirty="0" smtClean="0">
                        <a:ln>
                          <a:noFill/>
                        </a:ln>
                        <a:solidFill>
                          <a:schemeClr val="tx1"/>
                        </a:solidFill>
                        <a:effectLst/>
                        <a:latin typeface="+mn-lt"/>
                      </a:endParaRPr>
                    </a:p>
                  </a:txBody>
                  <a:tcPr marL="91441" marR="91441" marT="45724" marB="45724" horzOverflow="overflow"/>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dirty="0" smtClean="0">
                          <a:ln>
                            <a:noFill/>
                          </a:ln>
                          <a:effectLst/>
                        </a:rPr>
                        <a:t>Acetato di etile</a:t>
                      </a:r>
                      <a:endParaRPr kumimoji="0" lang="it-IT" sz="1600" b="0" i="0" u="none" strike="noStrike" cap="none" spc="0" normalizeH="0" baseline="0" dirty="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dirty="0" smtClean="0">
                          <a:ln>
                            <a:noFill/>
                          </a:ln>
                          <a:effectLst/>
                        </a:rPr>
                        <a:t>0.15-150</a:t>
                      </a:r>
                      <a:endParaRPr kumimoji="0" lang="it-IT" sz="1600" b="0" i="0" u="none" strike="noStrike" cap="none" spc="0" normalizeH="0" baseline="0" dirty="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smtClean="0">
                          <a:ln>
                            <a:noFill/>
                          </a:ln>
                          <a:effectLst/>
                        </a:rPr>
                        <a:t>9-257</a:t>
                      </a:r>
                      <a:endParaRPr kumimoji="0" lang="it-IT" sz="1600" b="0" i="0" u="none" strike="noStrike" cap="none" spc="0" normalizeH="0" baseline="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smtClean="0">
                          <a:ln>
                            <a:noFill/>
                          </a:ln>
                          <a:effectLst/>
                        </a:rPr>
                        <a:t>12.3</a:t>
                      </a:r>
                      <a:endParaRPr kumimoji="0" lang="it-IT" sz="1600" b="0" i="0" u="none" strike="noStrike" cap="none" spc="0" normalizeH="0" baseline="0" smtClean="0">
                        <a:ln>
                          <a:noFill/>
                        </a:ln>
                        <a:solidFill>
                          <a:schemeClr val="tx1"/>
                        </a:solidFill>
                        <a:effectLst/>
                        <a:latin typeface="+mn-lt"/>
                      </a:endParaRPr>
                    </a:p>
                  </a:txBody>
                  <a:tcPr marL="91441" marR="91441" marT="45724" marB="45724" horzOverflow="overflow"/>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dirty="0" err="1" smtClean="0">
                          <a:ln>
                            <a:noFill/>
                          </a:ln>
                          <a:effectLst/>
                        </a:rPr>
                        <a:t>Propanoato</a:t>
                      </a:r>
                      <a:r>
                        <a:rPr kumimoji="0" lang="it-IT" sz="1600" u="none" strike="noStrike" cap="none" spc="0" normalizeH="0" baseline="0" dirty="0" smtClean="0">
                          <a:ln>
                            <a:noFill/>
                          </a:ln>
                          <a:effectLst/>
                        </a:rPr>
                        <a:t> di etile</a:t>
                      </a:r>
                      <a:endParaRPr kumimoji="0" lang="it-IT" sz="1600" b="0" i="0" u="none" strike="noStrike" cap="none" spc="0" normalizeH="0" baseline="0" dirty="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dirty="0" smtClean="0">
                          <a:ln>
                            <a:noFill/>
                          </a:ln>
                          <a:effectLst/>
                        </a:rPr>
                        <a:t>0-0.9</a:t>
                      </a:r>
                      <a:endParaRPr kumimoji="0" lang="it-IT" sz="1600" b="0" i="0" u="none" strike="noStrike" cap="none" spc="0" normalizeH="0" baseline="0" dirty="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dirty="0" smtClean="0">
                          <a:ln>
                            <a:noFill/>
                          </a:ln>
                          <a:effectLst/>
                        </a:rPr>
                        <a:t>0-20</a:t>
                      </a:r>
                      <a:endParaRPr kumimoji="0" lang="it-IT" sz="1600" b="0" i="0" u="none" strike="noStrike" cap="none" spc="0" normalizeH="0" baseline="0" dirty="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smtClean="0">
                          <a:ln>
                            <a:noFill/>
                          </a:ln>
                          <a:effectLst/>
                        </a:rPr>
                        <a:t>1.8</a:t>
                      </a:r>
                      <a:endParaRPr kumimoji="0" lang="it-IT" sz="1600" b="0" i="0" u="none" strike="noStrike" cap="none" spc="0" normalizeH="0" baseline="0" smtClean="0">
                        <a:ln>
                          <a:noFill/>
                        </a:ln>
                        <a:solidFill>
                          <a:schemeClr val="tx1"/>
                        </a:solidFill>
                        <a:effectLst/>
                        <a:latin typeface="+mn-lt"/>
                      </a:endParaRPr>
                    </a:p>
                  </a:txBody>
                  <a:tcPr marL="91441" marR="91441" marT="45724" marB="45724" horzOverflow="overflow"/>
                </a:tc>
                <a:extLst>
                  <a:ext uri="{0D108BD9-81ED-4DB2-BD59-A6C34878D82A}">
                    <a16:rowId xmlns:a16="http://schemas.microsoft.com/office/drawing/2014/main" val="10002"/>
                  </a:ext>
                </a:extLst>
              </a:tr>
              <a:tr h="0">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dirty="0" err="1" smtClean="0">
                          <a:ln>
                            <a:noFill/>
                          </a:ln>
                          <a:effectLst/>
                        </a:rPr>
                        <a:t>Pentanoato</a:t>
                      </a:r>
                      <a:r>
                        <a:rPr kumimoji="0" lang="it-IT" sz="1600" u="none" strike="noStrike" cap="none" spc="0" normalizeH="0" baseline="0" dirty="0" smtClean="0">
                          <a:ln>
                            <a:noFill/>
                          </a:ln>
                          <a:effectLst/>
                        </a:rPr>
                        <a:t> di etile</a:t>
                      </a:r>
                      <a:endParaRPr kumimoji="0" lang="it-IT" sz="1600" b="0" i="0" u="none" strike="noStrike" cap="none" spc="0" normalizeH="0" baseline="0" dirty="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dirty="0" smtClean="0">
                          <a:ln>
                            <a:noFill/>
                          </a:ln>
                          <a:effectLst/>
                        </a:rPr>
                        <a:t>1.3</a:t>
                      </a:r>
                      <a:endParaRPr kumimoji="0" lang="it-IT" sz="1600" b="0" i="0" u="none" strike="noStrike" cap="none" spc="0" normalizeH="0" baseline="0" dirty="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dirty="0" smtClean="0">
                          <a:ln>
                            <a:noFill/>
                          </a:ln>
                          <a:effectLst/>
                        </a:rPr>
                        <a:t>5-10</a:t>
                      </a:r>
                      <a:endParaRPr kumimoji="0" lang="it-IT" sz="1600" b="0" i="0" u="none" strike="noStrike" cap="none" spc="0" normalizeH="0" baseline="0" dirty="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smtClean="0">
                          <a:ln>
                            <a:noFill/>
                          </a:ln>
                          <a:effectLst/>
                        </a:rPr>
                        <a:t>0.01</a:t>
                      </a:r>
                      <a:endParaRPr kumimoji="0" lang="it-IT" sz="1600" b="0" i="0" u="none" strike="noStrike" cap="none" spc="0" normalizeH="0" baseline="0" smtClean="0">
                        <a:ln>
                          <a:noFill/>
                        </a:ln>
                        <a:solidFill>
                          <a:schemeClr val="tx1"/>
                        </a:solidFill>
                        <a:effectLst/>
                        <a:latin typeface="+mn-lt"/>
                      </a:endParaRPr>
                    </a:p>
                  </a:txBody>
                  <a:tcPr marL="91441" marR="91441" marT="45724" marB="45724" horzOverflow="overflow"/>
                </a:tc>
                <a:extLst>
                  <a:ext uri="{0D108BD9-81ED-4DB2-BD59-A6C34878D82A}">
                    <a16:rowId xmlns:a16="http://schemas.microsoft.com/office/drawing/2014/main" val="10003"/>
                  </a:ext>
                </a:extLst>
              </a:tr>
              <a:tr h="0">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smtClean="0">
                          <a:ln>
                            <a:noFill/>
                          </a:ln>
                          <a:effectLst/>
                        </a:rPr>
                        <a:t>Esanoato di etile</a:t>
                      </a:r>
                      <a:endParaRPr kumimoji="0" lang="it-IT" sz="1600" b="0" i="0" u="none" strike="noStrike" cap="none" spc="0" normalizeH="0" baseline="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dirty="0" smtClean="0">
                          <a:ln>
                            <a:noFill/>
                          </a:ln>
                          <a:effectLst/>
                        </a:rPr>
                        <a:t>0.03-1.3</a:t>
                      </a:r>
                      <a:endParaRPr kumimoji="0" lang="it-IT" sz="1600" b="0" i="0" u="none" strike="noStrike" cap="none" spc="0" normalizeH="0" baseline="0" dirty="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dirty="0" smtClean="0">
                          <a:ln>
                            <a:noFill/>
                          </a:ln>
                          <a:effectLst/>
                        </a:rPr>
                        <a:t>0-3.4</a:t>
                      </a:r>
                      <a:endParaRPr kumimoji="0" lang="it-IT" sz="1600" b="0" i="0" u="none" strike="noStrike" cap="none" spc="0" normalizeH="0" baseline="0" dirty="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smtClean="0">
                          <a:ln>
                            <a:noFill/>
                          </a:ln>
                          <a:effectLst/>
                        </a:rPr>
                        <a:t>0.08</a:t>
                      </a:r>
                      <a:endParaRPr kumimoji="0" lang="it-IT" sz="1600" b="0" i="0" u="none" strike="noStrike" cap="none" spc="0" normalizeH="0" baseline="0" smtClean="0">
                        <a:ln>
                          <a:noFill/>
                        </a:ln>
                        <a:solidFill>
                          <a:schemeClr val="tx1"/>
                        </a:solidFill>
                        <a:effectLst/>
                        <a:latin typeface="+mn-lt"/>
                      </a:endParaRPr>
                    </a:p>
                  </a:txBody>
                  <a:tcPr marL="91441" marR="91441" marT="45724" marB="45724" horzOverflow="overflow"/>
                </a:tc>
                <a:extLst>
                  <a:ext uri="{0D108BD9-81ED-4DB2-BD59-A6C34878D82A}">
                    <a16:rowId xmlns:a16="http://schemas.microsoft.com/office/drawing/2014/main" val="10004"/>
                  </a:ext>
                </a:extLst>
              </a:tr>
              <a:tr h="0">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smtClean="0">
                          <a:ln>
                            <a:noFill/>
                          </a:ln>
                          <a:effectLst/>
                        </a:rPr>
                        <a:t>Octanoato di etile</a:t>
                      </a:r>
                      <a:endParaRPr kumimoji="0" lang="it-IT" sz="1600" b="0" i="0" u="none" strike="noStrike" cap="none" spc="0" normalizeH="0" baseline="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dirty="0" smtClean="0">
                          <a:ln>
                            <a:noFill/>
                          </a:ln>
                          <a:effectLst/>
                        </a:rPr>
                        <a:t>0.05-2.3</a:t>
                      </a:r>
                      <a:endParaRPr kumimoji="0" lang="it-IT" sz="1600" b="0" i="0" u="none" strike="noStrike" cap="none" spc="0" normalizeH="0" baseline="0" dirty="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dirty="0" smtClean="0">
                          <a:ln>
                            <a:noFill/>
                          </a:ln>
                          <a:effectLst/>
                        </a:rPr>
                        <a:t>0.2-3.8</a:t>
                      </a:r>
                      <a:endParaRPr kumimoji="0" lang="it-IT" sz="1600" b="0" i="0" u="none" strike="noStrike" cap="none" spc="0" normalizeH="0" baseline="0" dirty="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dirty="0" smtClean="0">
                          <a:ln>
                            <a:noFill/>
                          </a:ln>
                          <a:effectLst/>
                        </a:rPr>
                        <a:t>0.58</a:t>
                      </a:r>
                      <a:endParaRPr kumimoji="0" lang="it-IT" sz="1600" b="0" i="0" u="none" strike="noStrike" cap="none" spc="0" normalizeH="0" baseline="0" dirty="0" smtClean="0">
                        <a:ln>
                          <a:noFill/>
                        </a:ln>
                        <a:solidFill>
                          <a:schemeClr val="tx1"/>
                        </a:solidFill>
                        <a:effectLst/>
                        <a:latin typeface="+mn-lt"/>
                      </a:endParaRPr>
                    </a:p>
                  </a:txBody>
                  <a:tcPr marL="91441" marR="91441" marT="45724" marB="45724" horzOverflow="overflow"/>
                </a:tc>
                <a:extLst>
                  <a:ext uri="{0D108BD9-81ED-4DB2-BD59-A6C34878D82A}">
                    <a16:rowId xmlns:a16="http://schemas.microsoft.com/office/drawing/2014/main" val="10005"/>
                  </a:ext>
                </a:extLst>
              </a:tr>
              <a:tr h="0">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smtClean="0">
                          <a:ln>
                            <a:noFill/>
                          </a:ln>
                          <a:effectLst/>
                        </a:rPr>
                        <a:t>Decanoato di etile</a:t>
                      </a:r>
                      <a:endParaRPr kumimoji="0" lang="it-IT" sz="1600" b="0" i="0" u="none" strike="noStrike" cap="none" spc="0" normalizeH="0" baseline="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smtClean="0">
                          <a:ln>
                            <a:noFill/>
                          </a:ln>
                          <a:effectLst/>
                        </a:rPr>
                        <a:t>0-2.1</a:t>
                      </a:r>
                      <a:endParaRPr kumimoji="0" lang="it-IT" sz="1600" b="0" i="0" u="none" strike="noStrike" cap="none" spc="0" normalizeH="0" baseline="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dirty="0" smtClean="0">
                          <a:ln>
                            <a:noFill/>
                          </a:ln>
                          <a:effectLst/>
                        </a:rPr>
                        <a:t>0-0.3</a:t>
                      </a:r>
                      <a:endParaRPr kumimoji="0" lang="it-IT" sz="1600" b="0" i="0" u="none" strike="noStrike" cap="none" spc="0" normalizeH="0" baseline="0" dirty="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dirty="0" smtClean="0">
                          <a:ln>
                            <a:noFill/>
                          </a:ln>
                          <a:effectLst/>
                        </a:rPr>
                        <a:t>0.51</a:t>
                      </a:r>
                      <a:endParaRPr kumimoji="0" lang="it-IT" sz="1600" b="0" i="0" u="none" strike="noStrike" cap="none" spc="0" normalizeH="0" baseline="0" dirty="0" smtClean="0">
                        <a:ln>
                          <a:noFill/>
                        </a:ln>
                        <a:solidFill>
                          <a:schemeClr val="tx1"/>
                        </a:solidFill>
                        <a:effectLst/>
                        <a:latin typeface="+mn-lt"/>
                      </a:endParaRPr>
                    </a:p>
                  </a:txBody>
                  <a:tcPr marL="91441" marR="91441" marT="45724" marB="45724" horzOverflow="overflow"/>
                </a:tc>
                <a:extLst>
                  <a:ext uri="{0D108BD9-81ED-4DB2-BD59-A6C34878D82A}">
                    <a16:rowId xmlns:a16="http://schemas.microsoft.com/office/drawing/2014/main" val="10006"/>
                  </a:ext>
                </a:extLst>
              </a:tr>
              <a:tr h="0">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smtClean="0">
                          <a:ln>
                            <a:noFill/>
                          </a:ln>
                          <a:effectLst/>
                        </a:rPr>
                        <a:t>Acetato di esile</a:t>
                      </a:r>
                      <a:endParaRPr kumimoji="0" lang="it-IT" sz="1600" b="0" i="0" u="none" strike="noStrike" cap="none" spc="0" normalizeH="0" baseline="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smtClean="0">
                          <a:ln>
                            <a:noFill/>
                          </a:ln>
                          <a:effectLst/>
                        </a:rPr>
                        <a:t>0-3.6</a:t>
                      </a:r>
                      <a:endParaRPr kumimoji="0" lang="it-IT" sz="1600" b="0" i="0" u="none" strike="noStrike" cap="none" spc="0" normalizeH="0" baseline="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dirty="0" smtClean="0">
                          <a:ln>
                            <a:noFill/>
                          </a:ln>
                          <a:effectLst/>
                        </a:rPr>
                        <a:t>0-4.8</a:t>
                      </a:r>
                      <a:endParaRPr kumimoji="0" lang="it-IT" sz="1600" b="0" i="0" u="none" strike="noStrike" cap="none" spc="0" normalizeH="0" baseline="0" dirty="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dirty="0" smtClean="0">
                          <a:ln>
                            <a:noFill/>
                          </a:ln>
                          <a:effectLst/>
                        </a:rPr>
                        <a:t>0.67-2.4</a:t>
                      </a:r>
                      <a:endParaRPr kumimoji="0" lang="it-IT" sz="1600" b="0" i="0" u="none" strike="noStrike" cap="none" spc="0" normalizeH="0" baseline="0" dirty="0" smtClean="0">
                        <a:ln>
                          <a:noFill/>
                        </a:ln>
                        <a:solidFill>
                          <a:schemeClr val="tx1"/>
                        </a:solidFill>
                        <a:effectLst/>
                        <a:latin typeface="+mn-lt"/>
                      </a:endParaRPr>
                    </a:p>
                  </a:txBody>
                  <a:tcPr marL="91441" marR="91441" marT="45724" marB="45724" horzOverflow="overflow"/>
                </a:tc>
                <a:extLst>
                  <a:ext uri="{0D108BD9-81ED-4DB2-BD59-A6C34878D82A}">
                    <a16:rowId xmlns:a16="http://schemas.microsoft.com/office/drawing/2014/main" val="10007"/>
                  </a:ext>
                </a:extLst>
              </a:tr>
              <a:tr h="0">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smtClean="0">
                          <a:ln>
                            <a:noFill/>
                          </a:ln>
                          <a:effectLst/>
                        </a:rPr>
                        <a:t>Acetato di 2-feniletile</a:t>
                      </a:r>
                      <a:endParaRPr kumimoji="0" lang="it-IT" sz="1600" b="0" i="0" u="none" strike="noStrike" cap="none" spc="0" normalizeH="0" baseline="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smtClean="0">
                          <a:ln>
                            <a:noFill/>
                          </a:ln>
                          <a:effectLst/>
                        </a:rPr>
                        <a:t>0-18.5</a:t>
                      </a:r>
                      <a:endParaRPr kumimoji="0" lang="it-IT" sz="1600" b="0" i="0" u="none" strike="noStrike" cap="none" spc="0" normalizeH="0" baseline="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dirty="0" smtClean="0">
                          <a:ln>
                            <a:noFill/>
                          </a:ln>
                          <a:effectLst/>
                        </a:rPr>
                        <a:t>0.02-8</a:t>
                      </a:r>
                      <a:endParaRPr kumimoji="0" lang="it-IT" sz="1600" b="0" i="0" u="none" strike="noStrike" cap="none" spc="0" normalizeH="0" baseline="0" dirty="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dirty="0" smtClean="0">
                          <a:ln>
                            <a:noFill/>
                          </a:ln>
                          <a:effectLst/>
                        </a:rPr>
                        <a:t>1.8</a:t>
                      </a:r>
                      <a:endParaRPr kumimoji="0" lang="it-IT" sz="1600" b="0" i="0" u="none" strike="noStrike" cap="none" spc="0" normalizeH="0" baseline="0" dirty="0" smtClean="0">
                        <a:ln>
                          <a:noFill/>
                        </a:ln>
                        <a:solidFill>
                          <a:schemeClr val="tx1"/>
                        </a:solidFill>
                        <a:effectLst/>
                        <a:latin typeface="+mn-lt"/>
                      </a:endParaRPr>
                    </a:p>
                  </a:txBody>
                  <a:tcPr marL="91441" marR="91441" marT="45724" marB="45724" horzOverflow="overflow"/>
                </a:tc>
                <a:extLst>
                  <a:ext uri="{0D108BD9-81ED-4DB2-BD59-A6C34878D82A}">
                    <a16:rowId xmlns:a16="http://schemas.microsoft.com/office/drawing/2014/main" val="10008"/>
                  </a:ext>
                </a:extLst>
              </a:tr>
              <a:tr h="0">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smtClean="0">
                          <a:ln>
                            <a:noFill/>
                          </a:ln>
                          <a:effectLst/>
                        </a:rPr>
                        <a:t>Acetato di 3-metilbutirrile</a:t>
                      </a:r>
                      <a:endParaRPr kumimoji="0" lang="it-IT" sz="1600" b="0" i="0" u="none" strike="noStrike" cap="none" spc="0" normalizeH="0" baseline="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smtClean="0">
                          <a:ln>
                            <a:noFill/>
                          </a:ln>
                          <a:effectLst/>
                        </a:rPr>
                        <a:t>0.03-0.5</a:t>
                      </a:r>
                      <a:endParaRPr kumimoji="0" lang="it-IT" sz="1600" b="0" i="0" u="none" strike="noStrike" cap="none" spc="0" normalizeH="0" baseline="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smtClean="0">
                          <a:ln>
                            <a:noFill/>
                          </a:ln>
                          <a:effectLst/>
                        </a:rPr>
                        <a:t>0-23</a:t>
                      </a:r>
                      <a:endParaRPr kumimoji="0" lang="it-IT" sz="1600" b="0" i="0" u="none" strike="noStrike" cap="none" spc="0" normalizeH="0" baseline="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dirty="0" smtClean="0">
                          <a:ln>
                            <a:noFill/>
                          </a:ln>
                          <a:effectLst/>
                        </a:rPr>
                        <a:t>0.16</a:t>
                      </a:r>
                      <a:endParaRPr kumimoji="0" lang="it-IT" sz="1600" b="0" i="0" u="none" strike="noStrike" cap="none" spc="0" normalizeH="0" baseline="0" dirty="0" smtClean="0">
                        <a:ln>
                          <a:noFill/>
                        </a:ln>
                        <a:solidFill>
                          <a:schemeClr val="tx1"/>
                        </a:solidFill>
                        <a:effectLst/>
                        <a:latin typeface="+mn-lt"/>
                      </a:endParaRPr>
                    </a:p>
                  </a:txBody>
                  <a:tcPr marL="91441" marR="91441" marT="45724" marB="45724" horzOverflow="overflow"/>
                </a:tc>
                <a:extLst>
                  <a:ext uri="{0D108BD9-81ED-4DB2-BD59-A6C34878D82A}">
                    <a16:rowId xmlns:a16="http://schemas.microsoft.com/office/drawing/2014/main" val="10009"/>
                  </a:ext>
                </a:extLst>
              </a:tr>
              <a:tr h="0">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smtClean="0">
                          <a:ln>
                            <a:noFill/>
                          </a:ln>
                          <a:effectLst/>
                        </a:rPr>
                        <a:t>Lattato di etile</a:t>
                      </a:r>
                      <a:endParaRPr kumimoji="0" lang="it-IT" sz="1600" b="0" i="0" u="none" strike="noStrike" cap="none" spc="0" normalizeH="0" baseline="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smtClean="0">
                          <a:ln>
                            <a:noFill/>
                          </a:ln>
                          <a:effectLst/>
                        </a:rPr>
                        <a:t>0.17-378</a:t>
                      </a:r>
                      <a:endParaRPr kumimoji="0" lang="it-IT" sz="1600" b="0" i="0" u="none" strike="noStrike" cap="none" spc="0" normalizeH="0" baseline="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smtClean="0">
                          <a:ln>
                            <a:noFill/>
                          </a:ln>
                          <a:effectLst/>
                        </a:rPr>
                        <a:t>12-382</a:t>
                      </a:r>
                      <a:endParaRPr kumimoji="0" lang="it-IT" sz="1600" b="0" i="0" u="none" strike="noStrike" cap="none" spc="0" normalizeH="0" baseline="0" smtClean="0">
                        <a:ln>
                          <a:noFill/>
                        </a:ln>
                        <a:solidFill>
                          <a:schemeClr val="tx1"/>
                        </a:solidFill>
                        <a:effectLst/>
                        <a:latin typeface="+mn-lt"/>
                      </a:endParaRPr>
                    </a:p>
                  </a:txBody>
                  <a:tcPr marL="91441" marR="91441" marT="45724" marB="45724"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it-IT" sz="1600" u="none" strike="noStrike" cap="none" spc="0" normalizeH="0" baseline="0" dirty="0" smtClean="0">
                          <a:ln>
                            <a:noFill/>
                          </a:ln>
                          <a:effectLst/>
                        </a:rPr>
                        <a:t>150</a:t>
                      </a:r>
                      <a:endParaRPr kumimoji="0" lang="it-IT" sz="1600" b="0" i="0" u="none" strike="noStrike" cap="none" spc="0" normalizeH="0" baseline="0" dirty="0" smtClean="0">
                        <a:ln>
                          <a:noFill/>
                        </a:ln>
                        <a:solidFill>
                          <a:schemeClr val="tx1"/>
                        </a:solidFill>
                        <a:effectLst/>
                        <a:latin typeface="+mn-lt"/>
                      </a:endParaRPr>
                    </a:p>
                  </a:txBody>
                  <a:tcPr marL="91441" marR="91441" marT="45724" marB="45724" horzOverflow="overflow"/>
                </a:tc>
                <a:extLst>
                  <a:ext uri="{0D108BD9-81ED-4DB2-BD59-A6C34878D82A}">
                    <a16:rowId xmlns:a16="http://schemas.microsoft.com/office/drawing/2014/main" val="10010"/>
                  </a:ext>
                </a:extLst>
              </a:tr>
            </a:tbl>
          </a:graphicData>
        </a:graphic>
      </p:graphicFrame>
      <p:sp>
        <p:nvSpPr>
          <p:cNvPr id="62529" name="Rectangle 77"/>
          <p:cNvSpPr>
            <a:spLocks noChangeArrowheads="1"/>
          </p:cNvSpPr>
          <p:nvPr/>
        </p:nvSpPr>
        <p:spPr bwMode="auto">
          <a:xfrm>
            <a:off x="509464" y="5376861"/>
            <a:ext cx="7273925" cy="1200150"/>
          </a:xfrm>
          <a:prstGeom prst="rect">
            <a:avLst/>
          </a:prstGeom>
          <a:solidFill>
            <a:srgbClr val="FFFFFF"/>
          </a:solidFill>
          <a:ln w="9525">
            <a:noFill/>
            <a:miter lim="800000"/>
            <a:headEnd/>
            <a:tailEnd/>
          </a:ln>
        </p:spPr>
        <p:txBody>
          <a:bodyPr>
            <a:spAutoFit/>
          </a:bodyPr>
          <a:lstStyle/>
          <a:p>
            <a:pPr eaLnBrk="1" hangingPunct="1">
              <a:defRPr/>
            </a:pPr>
            <a:r>
              <a:rPr lang="it-IT" sz="1800" dirty="0">
                <a:latin typeface="+mn-lt"/>
              </a:rPr>
              <a:t>Esteri degli acidi grassi: note di cera e miele</a:t>
            </a:r>
          </a:p>
          <a:p>
            <a:pPr eaLnBrk="1" hangingPunct="1">
              <a:defRPr/>
            </a:pPr>
            <a:r>
              <a:rPr lang="it-IT" sz="1800" dirty="0" err="1">
                <a:latin typeface="+mn-lt"/>
              </a:rPr>
              <a:t>Etil</a:t>
            </a:r>
            <a:r>
              <a:rPr lang="it-IT" sz="1800" dirty="0">
                <a:latin typeface="+mn-lt"/>
              </a:rPr>
              <a:t> </a:t>
            </a:r>
            <a:r>
              <a:rPr lang="it-IT" sz="1800" dirty="0" err="1">
                <a:latin typeface="+mn-lt"/>
              </a:rPr>
              <a:t>butanoato</a:t>
            </a:r>
            <a:r>
              <a:rPr lang="it-IT" sz="1800" dirty="0">
                <a:latin typeface="+mn-lt"/>
              </a:rPr>
              <a:t> ed </a:t>
            </a:r>
            <a:r>
              <a:rPr lang="it-IT" sz="1800" dirty="0" err="1">
                <a:latin typeface="+mn-lt"/>
              </a:rPr>
              <a:t>esanoato</a:t>
            </a:r>
            <a:r>
              <a:rPr lang="it-IT" sz="1800" dirty="0">
                <a:latin typeface="+mn-lt"/>
              </a:rPr>
              <a:t>: frutta, buccia di mela, fragola</a:t>
            </a:r>
          </a:p>
          <a:p>
            <a:pPr eaLnBrk="1" hangingPunct="1">
              <a:defRPr/>
            </a:pPr>
            <a:r>
              <a:rPr lang="it-IT" sz="1800" dirty="0" err="1">
                <a:latin typeface="+mn-lt"/>
              </a:rPr>
              <a:t>Isoamil</a:t>
            </a:r>
            <a:r>
              <a:rPr lang="it-IT" sz="1800" dirty="0">
                <a:latin typeface="+mn-lt"/>
              </a:rPr>
              <a:t> acetato: banana fresca</a:t>
            </a:r>
          </a:p>
          <a:p>
            <a:pPr eaLnBrk="1" hangingPunct="1">
              <a:defRPr/>
            </a:pPr>
            <a:r>
              <a:rPr lang="it-IT" sz="1800" dirty="0" err="1">
                <a:latin typeface="+mn-lt"/>
              </a:rPr>
              <a:t>Esil</a:t>
            </a:r>
            <a:r>
              <a:rPr lang="it-IT" sz="1800" dirty="0">
                <a:latin typeface="+mn-lt"/>
              </a:rPr>
              <a:t> acetato: frutta, erba, mela</a:t>
            </a:r>
          </a:p>
        </p:txBody>
      </p:sp>
      <p:sp>
        <p:nvSpPr>
          <p:cNvPr id="14" name="Rettangolo 13"/>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U3</a:t>
            </a:r>
            <a:endParaRPr lang="it-IT" sz="1900" b="1" dirty="0">
              <a:cs typeface="Arial" pitchFamily="34" charset="0"/>
            </a:endParaRPr>
          </a:p>
        </p:txBody>
      </p:sp>
      <p:sp>
        <p:nvSpPr>
          <p:cNvPr id="15" name="Text Box 19"/>
          <p:cNvSpPr txBox="1">
            <a:spLocks noChangeArrowheads="1"/>
          </p:cNvSpPr>
          <p:nvPr/>
        </p:nvSpPr>
        <p:spPr bwMode="auto">
          <a:xfrm>
            <a:off x="479376" y="434978"/>
            <a:ext cx="2678747"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Aromi del vino</a:t>
            </a:r>
            <a:endParaRPr lang="it-IT" b="1" dirty="0">
              <a:latin typeface="+mn-lt"/>
            </a:endParaRPr>
          </a:p>
        </p:txBody>
      </p:sp>
      <p:sp>
        <p:nvSpPr>
          <p:cNvPr id="16" name="CasellaDiTesto 15"/>
          <p:cNvSpPr txBox="1"/>
          <p:nvPr/>
        </p:nvSpPr>
        <p:spPr>
          <a:xfrm>
            <a:off x="479376" y="1019753"/>
            <a:ext cx="2403222" cy="369332"/>
          </a:xfrm>
          <a:prstGeom prst="rect">
            <a:avLst/>
          </a:prstGeom>
          <a:noFill/>
        </p:spPr>
        <p:txBody>
          <a:bodyPr wrap="none" rtlCol="0">
            <a:spAutoFit/>
          </a:bodyPr>
          <a:lstStyle/>
          <a:p>
            <a:r>
              <a:rPr lang="it-IT" sz="1800" b="1" dirty="0">
                <a:solidFill>
                  <a:srgbClr val="FF00FF"/>
                </a:solidFill>
              </a:rPr>
              <a:t>Composti </a:t>
            </a:r>
            <a:r>
              <a:rPr lang="it-IT" sz="1800" b="1" dirty="0" smtClean="0">
                <a:solidFill>
                  <a:srgbClr val="FF00FF"/>
                </a:solidFill>
              </a:rPr>
              <a:t>secondari</a:t>
            </a:r>
            <a:endParaRPr lang="it-IT" sz="1800" dirty="0">
              <a:solidFill>
                <a:srgbClr val="FF00FF"/>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tangolo 24"/>
          <p:cNvSpPr/>
          <p:nvPr/>
        </p:nvSpPr>
        <p:spPr>
          <a:xfrm>
            <a:off x="6339454" y="4529727"/>
            <a:ext cx="5666095" cy="2065211"/>
          </a:xfrm>
          <a:prstGeom prst="rect">
            <a:avLst/>
          </a:prstGeom>
          <a:solidFill>
            <a:schemeClr val="bg1"/>
          </a:solid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ttangolo 23"/>
          <p:cNvSpPr/>
          <p:nvPr/>
        </p:nvSpPr>
        <p:spPr>
          <a:xfrm>
            <a:off x="479376" y="3812061"/>
            <a:ext cx="5666095" cy="2065211"/>
          </a:xfrm>
          <a:prstGeom prst="rect">
            <a:avLst/>
          </a:prstGeom>
          <a:solidFill>
            <a:schemeClr val="bg1"/>
          </a:solid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5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59" y="4365358"/>
            <a:ext cx="5278626"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064" y="5344913"/>
            <a:ext cx="5265167" cy="113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7"/>
          <p:cNvSpPr txBox="1">
            <a:spLocks noChangeArrowheads="1"/>
          </p:cNvSpPr>
          <p:nvPr/>
        </p:nvSpPr>
        <p:spPr bwMode="auto">
          <a:xfrm>
            <a:off x="673358" y="1484114"/>
            <a:ext cx="7294850" cy="641350"/>
          </a:xfrm>
          <a:prstGeom prst="rect">
            <a:avLst/>
          </a:prstGeom>
          <a:noFill/>
          <a:ln w="9525">
            <a:noFill/>
            <a:miter lim="800000"/>
            <a:headEnd/>
            <a:tailEnd/>
          </a:ln>
        </p:spPr>
        <p:txBody>
          <a:bodyPr wrap="square">
            <a:spAutoFit/>
          </a:bodyPr>
          <a:lstStyle/>
          <a:p>
            <a:pPr eaLnBrk="1" hangingPunct="1">
              <a:defRPr/>
            </a:pPr>
            <a:r>
              <a:rPr lang="it-IT" sz="1800" dirty="0">
                <a:latin typeface="+mn-lt"/>
              </a:rPr>
              <a:t>La formazione degli esteri può avere origine dal catabolismo degli </a:t>
            </a:r>
            <a:r>
              <a:rPr lang="it-IT" sz="1800" dirty="0" err="1">
                <a:latin typeface="+mn-lt"/>
              </a:rPr>
              <a:t>aa</a:t>
            </a:r>
            <a:r>
              <a:rPr lang="it-IT" sz="1800" dirty="0">
                <a:latin typeface="+mn-lt"/>
              </a:rPr>
              <a:t>: alcool isoamilico da leucina, 2-feniletanolo da </a:t>
            </a:r>
            <a:r>
              <a:rPr lang="it-IT" sz="1800" dirty="0" err="1">
                <a:latin typeface="+mn-lt"/>
              </a:rPr>
              <a:t>fenilalanina</a:t>
            </a:r>
            <a:r>
              <a:rPr lang="it-IT" sz="1800" dirty="0">
                <a:latin typeface="+mn-lt"/>
              </a:rPr>
              <a:t>.</a:t>
            </a:r>
          </a:p>
        </p:txBody>
      </p:sp>
      <p:sp>
        <p:nvSpPr>
          <p:cNvPr id="63493" name="Text Box 8"/>
          <p:cNvSpPr txBox="1">
            <a:spLocks noChangeArrowheads="1"/>
          </p:cNvSpPr>
          <p:nvPr/>
        </p:nvSpPr>
        <p:spPr bwMode="auto">
          <a:xfrm>
            <a:off x="808296" y="3995470"/>
            <a:ext cx="4962525" cy="369888"/>
          </a:xfrm>
          <a:prstGeom prst="rect">
            <a:avLst/>
          </a:prstGeom>
          <a:noFill/>
          <a:ln w="9525">
            <a:noFill/>
            <a:miter lim="800000"/>
            <a:headEnd/>
            <a:tailEnd/>
          </a:ln>
        </p:spPr>
        <p:txBody>
          <a:bodyPr wrap="none">
            <a:spAutoFit/>
          </a:bodyPr>
          <a:lstStyle/>
          <a:p>
            <a:pPr algn="ctr" eaLnBrk="1" hangingPunct="1">
              <a:defRPr/>
            </a:pPr>
            <a:r>
              <a:rPr lang="it-IT" sz="1800" dirty="0">
                <a:latin typeface="+mn-lt"/>
              </a:rPr>
              <a:t>Metabolismo degli acidi grassi: </a:t>
            </a:r>
            <a:r>
              <a:rPr lang="it-IT" sz="1800" dirty="0" err="1">
                <a:latin typeface="+mn-lt"/>
              </a:rPr>
              <a:t>etanolisi</a:t>
            </a:r>
            <a:r>
              <a:rPr lang="it-IT" sz="1800" dirty="0">
                <a:latin typeface="+mn-lt"/>
              </a:rPr>
              <a:t> di </a:t>
            </a:r>
            <a:r>
              <a:rPr lang="it-IT" sz="1800" dirty="0" err="1">
                <a:latin typeface="+mn-lt"/>
              </a:rPr>
              <a:t>AcilCoA</a:t>
            </a:r>
            <a:r>
              <a:rPr lang="it-IT" sz="1800" dirty="0">
                <a:latin typeface="+mn-lt"/>
              </a:rPr>
              <a:t>.</a:t>
            </a:r>
          </a:p>
        </p:txBody>
      </p:sp>
      <p:sp>
        <p:nvSpPr>
          <p:cNvPr id="63494" name="Text Box 9"/>
          <p:cNvSpPr txBox="1">
            <a:spLocks noChangeArrowheads="1"/>
          </p:cNvSpPr>
          <p:nvPr/>
        </p:nvSpPr>
        <p:spPr bwMode="auto">
          <a:xfrm>
            <a:off x="6981302" y="4640681"/>
            <a:ext cx="5193158" cy="646331"/>
          </a:xfrm>
          <a:prstGeom prst="rect">
            <a:avLst/>
          </a:prstGeom>
          <a:noFill/>
          <a:ln w="9525">
            <a:noFill/>
            <a:miter lim="800000"/>
            <a:headEnd/>
            <a:tailEnd/>
          </a:ln>
        </p:spPr>
        <p:txBody>
          <a:bodyPr wrap="square">
            <a:spAutoFit/>
          </a:bodyPr>
          <a:lstStyle/>
          <a:p>
            <a:pPr eaLnBrk="1" hangingPunct="1">
              <a:defRPr/>
            </a:pPr>
            <a:r>
              <a:rPr lang="it-IT" sz="1800" dirty="0">
                <a:latin typeface="+mn-lt"/>
              </a:rPr>
              <a:t>Ossidazione dell’acido linoleico: </a:t>
            </a:r>
            <a:r>
              <a:rPr lang="it-IT" sz="1800" dirty="0" err="1">
                <a:latin typeface="+mn-lt"/>
              </a:rPr>
              <a:t>acilazione</a:t>
            </a:r>
            <a:r>
              <a:rPr lang="it-IT" sz="1800" dirty="0">
                <a:latin typeface="+mn-lt"/>
              </a:rPr>
              <a:t> dell’</a:t>
            </a:r>
            <a:r>
              <a:rPr lang="it-IT" sz="1800" dirty="0" err="1">
                <a:latin typeface="+mn-lt"/>
              </a:rPr>
              <a:t>esanolo</a:t>
            </a:r>
            <a:r>
              <a:rPr lang="it-IT" sz="1800" dirty="0">
                <a:latin typeface="+mn-lt"/>
              </a:rPr>
              <a:t> (da </a:t>
            </a:r>
            <a:r>
              <a:rPr lang="it-IT" sz="1800" dirty="0" err="1">
                <a:latin typeface="+mn-lt"/>
              </a:rPr>
              <a:t>esanale</a:t>
            </a:r>
            <a:r>
              <a:rPr lang="it-IT" sz="1800" dirty="0">
                <a:latin typeface="+mn-lt"/>
              </a:rPr>
              <a:t>).</a:t>
            </a:r>
          </a:p>
        </p:txBody>
      </p:sp>
      <p:grpSp>
        <p:nvGrpSpPr>
          <p:cNvPr id="64521" name="Group 13"/>
          <p:cNvGrpSpPr>
            <a:grpSpLocks/>
          </p:cNvGrpSpPr>
          <p:nvPr/>
        </p:nvGrpSpPr>
        <p:grpSpPr bwMode="auto">
          <a:xfrm>
            <a:off x="312995" y="2060376"/>
            <a:ext cx="7993063" cy="1511300"/>
            <a:chOff x="204" y="890"/>
            <a:chExt cx="5035" cy="952"/>
          </a:xfrm>
        </p:grpSpPr>
        <p:pic>
          <p:nvPicPr>
            <p:cNvPr id="64525" name="Picture 11"/>
            <p:cNvPicPr>
              <a:picLocks noChangeAspect="1" noChangeArrowheads="1"/>
            </p:cNvPicPr>
            <p:nvPr/>
          </p:nvPicPr>
          <p:blipFill>
            <a:blip r:embed="rId4">
              <a:extLst>
                <a:ext uri="{28A0092B-C50C-407E-A947-70E740481C1C}">
                  <a14:useLocalDpi xmlns:a14="http://schemas.microsoft.com/office/drawing/2010/main" val="0"/>
                </a:ext>
              </a:extLst>
            </a:blip>
            <a:srcRect t="4202" b="6909"/>
            <a:stretch>
              <a:fillRect/>
            </a:stretch>
          </p:blipFill>
          <p:spPr bwMode="auto">
            <a:xfrm>
              <a:off x="204" y="890"/>
              <a:ext cx="5035"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6" name="Rectangle 12"/>
            <p:cNvSpPr>
              <a:spLocks noChangeArrowheads="1"/>
            </p:cNvSpPr>
            <p:nvPr/>
          </p:nvSpPr>
          <p:spPr bwMode="auto">
            <a:xfrm>
              <a:off x="249" y="1616"/>
              <a:ext cx="454" cy="2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a:latin typeface="Arial" panose="020B0604020202020204" pitchFamily="34" charset="0"/>
              </a:endParaRPr>
            </a:p>
          </p:txBody>
        </p:sp>
      </p:grpSp>
      <p:sp>
        <p:nvSpPr>
          <p:cNvPr id="20" name="Rettangolo 19"/>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U3</a:t>
            </a:r>
            <a:endParaRPr lang="it-IT" sz="1900" b="1" dirty="0">
              <a:cs typeface="Arial" pitchFamily="34" charset="0"/>
            </a:endParaRPr>
          </a:p>
        </p:txBody>
      </p:sp>
      <p:sp>
        <p:nvSpPr>
          <p:cNvPr id="21" name="Text Box 19"/>
          <p:cNvSpPr txBox="1">
            <a:spLocks noChangeArrowheads="1"/>
          </p:cNvSpPr>
          <p:nvPr/>
        </p:nvSpPr>
        <p:spPr bwMode="auto">
          <a:xfrm>
            <a:off x="479376" y="434978"/>
            <a:ext cx="2678747"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Aromi del vino</a:t>
            </a:r>
            <a:endParaRPr lang="it-IT" b="1" dirty="0">
              <a:latin typeface="+mn-lt"/>
            </a:endParaRPr>
          </a:p>
        </p:txBody>
      </p:sp>
      <p:sp>
        <p:nvSpPr>
          <p:cNvPr id="22" name="CasellaDiTesto 21"/>
          <p:cNvSpPr txBox="1"/>
          <p:nvPr/>
        </p:nvSpPr>
        <p:spPr>
          <a:xfrm>
            <a:off x="479376" y="1019753"/>
            <a:ext cx="2403222" cy="369332"/>
          </a:xfrm>
          <a:prstGeom prst="rect">
            <a:avLst/>
          </a:prstGeom>
          <a:noFill/>
        </p:spPr>
        <p:txBody>
          <a:bodyPr wrap="none" rtlCol="0">
            <a:spAutoFit/>
          </a:bodyPr>
          <a:lstStyle/>
          <a:p>
            <a:r>
              <a:rPr lang="it-IT" sz="1800" b="1" dirty="0">
                <a:solidFill>
                  <a:srgbClr val="FF00FF"/>
                </a:solidFill>
              </a:rPr>
              <a:t>Composti </a:t>
            </a:r>
            <a:r>
              <a:rPr lang="it-IT" sz="1800" b="1" dirty="0" smtClean="0">
                <a:solidFill>
                  <a:srgbClr val="FF00FF"/>
                </a:solidFill>
              </a:rPr>
              <a:t>secondari</a:t>
            </a:r>
            <a:endParaRPr lang="it-IT" sz="1800" dirty="0">
              <a:solidFill>
                <a:srgbClr val="FF00FF"/>
              </a:solidFill>
            </a:endParaRPr>
          </a:p>
        </p:txBody>
      </p:sp>
      <p:sp>
        <p:nvSpPr>
          <p:cNvPr id="5" name="Rettangolo 4"/>
          <p:cNvSpPr/>
          <p:nvPr/>
        </p:nvSpPr>
        <p:spPr>
          <a:xfrm>
            <a:off x="479376" y="1389085"/>
            <a:ext cx="7488832" cy="2327947"/>
          </a:xfrm>
          <a:prstGeom prst="rect">
            <a:avLst/>
          </a:pr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416" y="4437112"/>
            <a:ext cx="56578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16" y="2779762"/>
            <a:ext cx="41529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10"/>
          <p:cNvSpPr>
            <a:spLocks noChangeArrowheads="1"/>
          </p:cNvSpPr>
          <p:nvPr/>
        </p:nvSpPr>
        <p:spPr bwMode="auto">
          <a:xfrm>
            <a:off x="880691" y="1482774"/>
            <a:ext cx="8064500" cy="1201738"/>
          </a:xfrm>
          <a:prstGeom prst="rect">
            <a:avLst/>
          </a:prstGeom>
          <a:noFill/>
          <a:ln w="9525">
            <a:noFill/>
            <a:miter lim="800000"/>
            <a:headEnd/>
            <a:tailEnd/>
          </a:ln>
        </p:spPr>
        <p:txBody>
          <a:bodyPr>
            <a:spAutoFit/>
          </a:bodyPr>
          <a:lstStyle/>
          <a:p>
            <a:pPr eaLnBrk="1" hangingPunct="1">
              <a:defRPr/>
            </a:pPr>
            <a:r>
              <a:rPr lang="it-IT" sz="1800" dirty="0">
                <a:latin typeface="+mn-lt"/>
              </a:rPr>
              <a:t>Dal metabolismo </a:t>
            </a:r>
            <a:r>
              <a:rPr lang="it-IT" sz="1800" dirty="0" err="1">
                <a:latin typeface="+mn-lt"/>
              </a:rPr>
              <a:t>aa</a:t>
            </a:r>
            <a:r>
              <a:rPr lang="it-IT" sz="1800" dirty="0">
                <a:latin typeface="+mn-lt"/>
              </a:rPr>
              <a:t> si formano le </a:t>
            </a:r>
            <a:r>
              <a:rPr lang="it-IT" sz="1800" dirty="0" err="1">
                <a:solidFill>
                  <a:srgbClr val="FF00FF"/>
                </a:solidFill>
                <a:latin typeface="+mn-lt"/>
              </a:rPr>
              <a:t>metossi</a:t>
            </a:r>
            <a:r>
              <a:rPr lang="it-IT" sz="1800" dirty="0">
                <a:solidFill>
                  <a:srgbClr val="FF00FF"/>
                </a:solidFill>
                <a:latin typeface="+mn-lt"/>
              </a:rPr>
              <a:t> </a:t>
            </a:r>
            <a:r>
              <a:rPr lang="it-IT" sz="1800" dirty="0" err="1">
                <a:solidFill>
                  <a:srgbClr val="FF00FF"/>
                </a:solidFill>
                <a:latin typeface="+mn-lt"/>
              </a:rPr>
              <a:t>pirazine</a:t>
            </a:r>
            <a:r>
              <a:rPr lang="it-IT" sz="1800" dirty="0">
                <a:latin typeface="+mn-lt"/>
              </a:rPr>
              <a:t>, composti caratterizzati da una bassa </a:t>
            </a:r>
            <a:r>
              <a:rPr lang="it-IT" sz="1800" i="1" dirty="0" err="1">
                <a:latin typeface="+mn-lt"/>
              </a:rPr>
              <a:t>odor-threshold</a:t>
            </a:r>
            <a:r>
              <a:rPr lang="it-IT" sz="1800" dirty="0">
                <a:latin typeface="+mn-lt"/>
              </a:rPr>
              <a:t> e da caratteristiche aromatiche specifiche: sentore di peperone verde, terroso. La loro presenza nei vini </a:t>
            </a:r>
            <a:r>
              <a:rPr lang="fr-FR" sz="1800" dirty="0">
                <a:latin typeface="+mn-lt"/>
              </a:rPr>
              <a:t>Sauvignon Blanc, Cabernet Sauvignon e Cabernet Franc </a:t>
            </a:r>
            <a:r>
              <a:rPr lang="fr-FR" sz="1800" dirty="0" err="1">
                <a:latin typeface="+mn-lt"/>
              </a:rPr>
              <a:t>impartisce</a:t>
            </a:r>
            <a:r>
              <a:rPr lang="fr-FR" sz="1800" dirty="0">
                <a:latin typeface="+mn-lt"/>
              </a:rPr>
              <a:t> </a:t>
            </a:r>
            <a:r>
              <a:rPr lang="fr-FR" sz="1800" dirty="0" err="1">
                <a:latin typeface="+mn-lt"/>
              </a:rPr>
              <a:t>loro</a:t>
            </a:r>
            <a:r>
              <a:rPr lang="fr-FR" sz="1800" dirty="0">
                <a:latin typeface="+mn-lt"/>
              </a:rPr>
              <a:t> la </a:t>
            </a:r>
            <a:r>
              <a:rPr lang="fr-FR" sz="1800" dirty="0" err="1">
                <a:latin typeface="+mn-lt"/>
              </a:rPr>
              <a:t>caratteristica</a:t>
            </a:r>
            <a:r>
              <a:rPr lang="fr-FR" sz="1800" dirty="0">
                <a:latin typeface="+mn-lt"/>
              </a:rPr>
              <a:t> nota.</a:t>
            </a:r>
            <a:endParaRPr lang="it-IT" sz="1800" dirty="0">
              <a:latin typeface="+mn-lt"/>
            </a:endParaRPr>
          </a:p>
        </p:txBody>
      </p:sp>
      <p:pic>
        <p:nvPicPr>
          <p:cNvPr id="6554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8842" y="2851200"/>
            <a:ext cx="9413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Rectangle 12"/>
          <p:cNvSpPr>
            <a:spLocks noChangeArrowheads="1"/>
          </p:cNvSpPr>
          <p:nvPr/>
        </p:nvSpPr>
        <p:spPr bwMode="auto">
          <a:xfrm>
            <a:off x="6497266" y="2676594"/>
            <a:ext cx="4477574" cy="3970318"/>
          </a:xfrm>
          <a:prstGeom prst="rect">
            <a:avLst/>
          </a:prstGeom>
          <a:noFill/>
          <a:ln w="9525">
            <a:noFill/>
            <a:miter lim="800000"/>
            <a:headEnd/>
            <a:tailEnd/>
          </a:ln>
        </p:spPr>
        <p:txBody>
          <a:bodyPr wrap="square">
            <a:spAutoFit/>
          </a:bodyPr>
          <a:lstStyle/>
          <a:p>
            <a:pPr eaLnBrk="1" hangingPunct="1">
              <a:defRPr/>
            </a:pPr>
            <a:r>
              <a:rPr lang="it-IT" sz="1800" dirty="0">
                <a:latin typeface="+mn-lt"/>
              </a:rPr>
              <a:t>Le </a:t>
            </a:r>
            <a:r>
              <a:rPr lang="it-IT" sz="1800" dirty="0" err="1">
                <a:latin typeface="+mn-lt"/>
              </a:rPr>
              <a:t>pirazine</a:t>
            </a:r>
            <a:r>
              <a:rPr lang="it-IT" sz="1800" dirty="0">
                <a:latin typeface="+mn-lt"/>
              </a:rPr>
              <a:t> vanno incontro ad un decremento durante le fasi della vinificazione. La massima concentrazione (da 100-200 ng/L in Sauvignon </a:t>
            </a:r>
            <a:r>
              <a:rPr lang="it-IT" sz="1800" dirty="0" err="1">
                <a:latin typeface="+mn-lt"/>
              </a:rPr>
              <a:t>blanc</a:t>
            </a:r>
            <a:r>
              <a:rPr lang="it-IT" sz="1800" dirty="0">
                <a:latin typeface="+mn-lt"/>
              </a:rPr>
              <a:t> e Cabernet Sauvignon) si registra infatti nei grappoli prima della pigiatura; dopo l’</a:t>
            </a:r>
            <a:r>
              <a:rPr lang="it-IT" sz="1800" dirty="0" err="1">
                <a:latin typeface="+mn-lt"/>
              </a:rPr>
              <a:t>ammostamento</a:t>
            </a:r>
            <a:r>
              <a:rPr lang="it-IT" sz="1800" dirty="0">
                <a:latin typeface="+mn-lt"/>
              </a:rPr>
              <a:t> e durante l’invecchiamento del vino esse decrescono fino a valori al di sotto del limite di rilevabilità.</a:t>
            </a:r>
          </a:p>
          <a:p>
            <a:pPr eaLnBrk="1" hangingPunct="1">
              <a:defRPr/>
            </a:pPr>
            <a:r>
              <a:rPr lang="it-IT" sz="1800" dirty="0">
                <a:latin typeface="+mn-lt"/>
              </a:rPr>
              <a:t>La concentrazione delle MP è inoltre inversamente proporzionale alla concentrazione degli zuccheri nel mosto la quale è correlata all’esposizione solare. Il sole giocherebbe un ruolo determinante nella degradazione di tali composti.</a:t>
            </a:r>
          </a:p>
        </p:txBody>
      </p:sp>
      <p:sp>
        <p:nvSpPr>
          <p:cNvPr id="17" name="Rettangolo 16"/>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U3</a:t>
            </a:r>
            <a:endParaRPr lang="it-IT" sz="1900" b="1" dirty="0">
              <a:cs typeface="Arial" pitchFamily="34" charset="0"/>
            </a:endParaRPr>
          </a:p>
        </p:txBody>
      </p:sp>
      <p:sp>
        <p:nvSpPr>
          <p:cNvPr id="18" name="Text Box 19"/>
          <p:cNvSpPr txBox="1">
            <a:spLocks noChangeArrowheads="1"/>
          </p:cNvSpPr>
          <p:nvPr/>
        </p:nvSpPr>
        <p:spPr bwMode="auto">
          <a:xfrm>
            <a:off x="479376" y="434978"/>
            <a:ext cx="2678747"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Aromi del vino</a:t>
            </a:r>
            <a:endParaRPr lang="it-IT" b="1" dirty="0">
              <a:latin typeface="+mn-lt"/>
            </a:endParaRPr>
          </a:p>
        </p:txBody>
      </p:sp>
      <p:sp>
        <p:nvSpPr>
          <p:cNvPr id="19" name="CasellaDiTesto 18"/>
          <p:cNvSpPr txBox="1"/>
          <p:nvPr/>
        </p:nvSpPr>
        <p:spPr>
          <a:xfrm>
            <a:off x="479376" y="1019753"/>
            <a:ext cx="2403222" cy="369332"/>
          </a:xfrm>
          <a:prstGeom prst="rect">
            <a:avLst/>
          </a:prstGeom>
          <a:noFill/>
        </p:spPr>
        <p:txBody>
          <a:bodyPr wrap="none" rtlCol="0">
            <a:spAutoFit/>
          </a:bodyPr>
          <a:lstStyle/>
          <a:p>
            <a:r>
              <a:rPr lang="it-IT" sz="1800" b="1" dirty="0">
                <a:solidFill>
                  <a:srgbClr val="FF00FF"/>
                </a:solidFill>
              </a:rPr>
              <a:t>Composti </a:t>
            </a:r>
            <a:r>
              <a:rPr lang="it-IT" sz="1800" b="1" dirty="0" smtClean="0">
                <a:solidFill>
                  <a:srgbClr val="FF00FF"/>
                </a:solidFill>
              </a:rPr>
              <a:t>secondari</a:t>
            </a:r>
            <a:endParaRPr lang="it-IT" sz="1800" dirty="0">
              <a:solidFill>
                <a:srgbClr val="FF00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a:cs typeface="Arial" pitchFamily="34" charset="0"/>
              </a:rPr>
              <a:t>U1</a:t>
            </a:r>
          </a:p>
        </p:txBody>
      </p:sp>
      <p:pic>
        <p:nvPicPr>
          <p:cNvPr id="5" name="Immagin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67408" y="836712"/>
            <a:ext cx="5976664" cy="5223217"/>
          </a:xfrm>
          <a:prstGeom prst="rect">
            <a:avLst/>
          </a:prstGeom>
        </p:spPr>
      </p:pic>
      <p:pic>
        <p:nvPicPr>
          <p:cNvPr id="16" name="Picture 2" descr="Decoupage_UV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76120" y="1628800"/>
            <a:ext cx="2036762"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ChangeArrowheads="1"/>
          </p:cNvSpPr>
          <p:nvPr/>
        </p:nvSpPr>
        <p:spPr bwMode="auto">
          <a:xfrm>
            <a:off x="479376" y="1389085"/>
            <a:ext cx="8928992" cy="5016758"/>
          </a:xfrm>
          <a:prstGeom prst="rect">
            <a:avLst/>
          </a:prstGeom>
          <a:solidFill>
            <a:schemeClr val="bg1"/>
          </a:solidFill>
          <a:ln w="9525">
            <a:noFill/>
            <a:miter lim="800000"/>
            <a:headEnd/>
            <a:tailEnd/>
          </a:ln>
        </p:spPr>
        <p:txBody>
          <a:bodyPr wrap="square">
            <a:spAutoFit/>
          </a:bodyPr>
          <a:lstStyle/>
          <a:p>
            <a:pPr eaLnBrk="1" hangingPunct="1">
              <a:defRPr/>
            </a:pPr>
            <a:r>
              <a:rPr lang="it-IT" sz="2000" dirty="0">
                <a:latin typeface="+mn-lt"/>
              </a:rPr>
              <a:t>I composti solforati rivestono un ruolo molto importante sia per il contributo alla definizione del bouquet sensoriale tipico di alcune</a:t>
            </a:r>
          </a:p>
          <a:p>
            <a:pPr eaLnBrk="1" hangingPunct="1">
              <a:defRPr/>
            </a:pPr>
            <a:r>
              <a:rPr lang="it-IT" sz="2000" dirty="0">
                <a:latin typeface="+mn-lt"/>
              </a:rPr>
              <a:t> varietà di </a:t>
            </a:r>
            <a:r>
              <a:rPr lang="it-IT" sz="2000" i="1" dirty="0" err="1">
                <a:latin typeface="+mn-lt"/>
              </a:rPr>
              <a:t>Vitis</a:t>
            </a:r>
            <a:r>
              <a:rPr lang="it-IT" sz="2000" i="1" dirty="0">
                <a:latin typeface="+mn-lt"/>
              </a:rPr>
              <a:t> vinifera</a:t>
            </a:r>
            <a:r>
              <a:rPr lang="it-IT" sz="2000" dirty="0">
                <a:latin typeface="+mn-lt"/>
              </a:rPr>
              <a:t> e </a:t>
            </a:r>
            <a:r>
              <a:rPr lang="it-IT" sz="2000" i="1" dirty="0" err="1">
                <a:latin typeface="+mn-lt"/>
              </a:rPr>
              <a:t>labrusca</a:t>
            </a:r>
            <a:r>
              <a:rPr lang="it-IT" sz="2000" dirty="0">
                <a:latin typeface="+mn-lt"/>
              </a:rPr>
              <a:t> sia nell’impartire al vino note sgradevoli  (difetti).</a:t>
            </a:r>
          </a:p>
          <a:p>
            <a:pPr eaLnBrk="1" hangingPunct="1">
              <a:defRPr/>
            </a:pPr>
            <a:endParaRPr lang="it-IT" sz="2000" dirty="0">
              <a:latin typeface="+mn-lt"/>
            </a:endParaRPr>
          </a:p>
          <a:p>
            <a:pPr eaLnBrk="1" hangingPunct="1">
              <a:defRPr/>
            </a:pPr>
            <a:endParaRPr lang="it-IT" sz="2000" dirty="0">
              <a:latin typeface="+mn-lt"/>
            </a:endParaRPr>
          </a:p>
          <a:p>
            <a:pPr eaLnBrk="1" hangingPunct="1">
              <a:defRPr/>
            </a:pPr>
            <a:endParaRPr lang="it-IT" sz="2000" dirty="0">
              <a:latin typeface="+mn-lt"/>
            </a:endParaRPr>
          </a:p>
          <a:p>
            <a:pPr eaLnBrk="1" hangingPunct="1">
              <a:defRPr/>
            </a:pPr>
            <a:endParaRPr lang="it-IT" sz="2000" dirty="0">
              <a:latin typeface="+mn-lt"/>
            </a:endParaRPr>
          </a:p>
          <a:p>
            <a:pPr eaLnBrk="1" hangingPunct="1">
              <a:defRPr/>
            </a:pPr>
            <a:endParaRPr lang="it-IT" sz="2000" dirty="0">
              <a:latin typeface="+mn-lt"/>
            </a:endParaRPr>
          </a:p>
          <a:p>
            <a:pPr eaLnBrk="1" hangingPunct="1">
              <a:defRPr/>
            </a:pPr>
            <a:endParaRPr lang="it-IT" sz="2000" dirty="0">
              <a:latin typeface="+mn-lt"/>
            </a:endParaRPr>
          </a:p>
          <a:p>
            <a:pPr eaLnBrk="1" hangingPunct="1">
              <a:defRPr/>
            </a:pPr>
            <a:endParaRPr lang="it-IT" sz="2000" dirty="0">
              <a:latin typeface="+mn-lt"/>
            </a:endParaRPr>
          </a:p>
          <a:p>
            <a:pPr eaLnBrk="1" hangingPunct="1">
              <a:defRPr/>
            </a:pPr>
            <a:endParaRPr lang="it-IT" sz="2000" dirty="0">
              <a:latin typeface="+mn-lt"/>
            </a:endParaRPr>
          </a:p>
          <a:p>
            <a:pPr eaLnBrk="1" hangingPunct="1">
              <a:defRPr/>
            </a:pPr>
            <a:r>
              <a:rPr lang="it-IT" sz="2000" dirty="0">
                <a:latin typeface="+mn-lt"/>
              </a:rPr>
              <a:t>I mercaptani volatili derivano principalmente da composti presenti nelle uve in cui l’</a:t>
            </a:r>
            <a:r>
              <a:rPr lang="it-IT" sz="2000" dirty="0" err="1">
                <a:latin typeface="+mn-lt"/>
              </a:rPr>
              <a:t>aa</a:t>
            </a:r>
            <a:r>
              <a:rPr lang="it-IT" sz="2000" dirty="0">
                <a:latin typeface="+mn-lt"/>
              </a:rPr>
              <a:t> </a:t>
            </a:r>
            <a:r>
              <a:rPr lang="it-IT" sz="2000" dirty="0" err="1">
                <a:latin typeface="+mn-lt"/>
              </a:rPr>
              <a:t>Cys</a:t>
            </a:r>
            <a:r>
              <a:rPr lang="it-IT" sz="2000" dirty="0">
                <a:latin typeface="+mn-lt"/>
              </a:rPr>
              <a:t> è coniugato con altre sostanze (alcoli o chetoni derivanti dal metabolismo microbico) i quali, in presenza di enzimi come la </a:t>
            </a:r>
            <a:r>
              <a:rPr lang="it-IT" sz="2000" dirty="0" err="1">
                <a:latin typeface="Symbol" pitchFamily="18" charset="2"/>
              </a:rPr>
              <a:t>b</a:t>
            </a:r>
            <a:r>
              <a:rPr lang="it-IT" sz="2000" dirty="0" err="1">
                <a:latin typeface="+mn-lt"/>
              </a:rPr>
              <a:t>-Liasi</a:t>
            </a:r>
            <a:r>
              <a:rPr lang="it-IT" sz="2000" dirty="0">
                <a:latin typeface="+mn-lt"/>
              </a:rPr>
              <a:t> (presente nella cavità buccale), rilasciano i composti solforati (meccanismo proposto da </a:t>
            </a:r>
            <a:r>
              <a:rPr lang="it-IT" sz="2000" dirty="0" err="1">
                <a:latin typeface="+mn-lt"/>
              </a:rPr>
              <a:t>Tominaga</a:t>
            </a:r>
            <a:r>
              <a:rPr lang="it-IT" sz="2000" dirty="0">
                <a:latin typeface="+mn-lt"/>
              </a:rPr>
              <a:t> </a:t>
            </a:r>
            <a:r>
              <a:rPr lang="it-IT" sz="2000" i="1" dirty="0" err="1">
                <a:latin typeface="+mn-lt"/>
              </a:rPr>
              <a:t>et</a:t>
            </a:r>
            <a:r>
              <a:rPr lang="it-IT" sz="2000" i="1" dirty="0">
                <a:latin typeface="+mn-lt"/>
              </a:rPr>
              <a:t> al.</a:t>
            </a:r>
            <a:r>
              <a:rPr lang="it-IT" sz="2000" dirty="0">
                <a:latin typeface="+mn-lt"/>
              </a:rPr>
              <a:t> nel 1995).</a:t>
            </a:r>
          </a:p>
        </p:txBody>
      </p:sp>
      <p:pic>
        <p:nvPicPr>
          <p:cNvPr id="6656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6" y="2508622"/>
            <a:ext cx="8066088"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0416" y="4725144"/>
            <a:ext cx="1152128" cy="141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ttangolo 14"/>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U3</a:t>
            </a:r>
            <a:endParaRPr lang="it-IT" sz="1900" b="1" dirty="0">
              <a:cs typeface="Arial" pitchFamily="34" charset="0"/>
            </a:endParaRPr>
          </a:p>
        </p:txBody>
      </p:sp>
      <p:sp>
        <p:nvSpPr>
          <p:cNvPr id="16" name="Text Box 19"/>
          <p:cNvSpPr txBox="1">
            <a:spLocks noChangeArrowheads="1"/>
          </p:cNvSpPr>
          <p:nvPr/>
        </p:nvSpPr>
        <p:spPr bwMode="auto">
          <a:xfrm>
            <a:off x="479376" y="434978"/>
            <a:ext cx="2678747"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Aromi del vino</a:t>
            </a:r>
            <a:endParaRPr lang="it-IT" b="1" dirty="0">
              <a:latin typeface="+mn-lt"/>
            </a:endParaRPr>
          </a:p>
        </p:txBody>
      </p:sp>
      <p:sp>
        <p:nvSpPr>
          <p:cNvPr id="17" name="CasellaDiTesto 16"/>
          <p:cNvSpPr txBox="1"/>
          <p:nvPr/>
        </p:nvSpPr>
        <p:spPr>
          <a:xfrm>
            <a:off x="479376" y="1019753"/>
            <a:ext cx="2403222" cy="369332"/>
          </a:xfrm>
          <a:prstGeom prst="rect">
            <a:avLst/>
          </a:prstGeom>
          <a:noFill/>
        </p:spPr>
        <p:txBody>
          <a:bodyPr wrap="none" rtlCol="0">
            <a:spAutoFit/>
          </a:bodyPr>
          <a:lstStyle/>
          <a:p>
            <a:r>
              <a:rPr lang="it-IT" sz="1800" b="1" dirty="0">
                <a:solidFill>
                  <a:srgbClr val="FF00FF"/>
                </a:solidFill>
              </a:rPr>
              <a:t>Composti </a:t>
            </a:r>
            <a:r>
              <a:rPr lang="it-IT" sz="1800" b="1" dirty="0" smtClean="0">
                <a:solidFill>
                  <a:srgbClr val="FF00FF"/>
                </a:solidFill>
              </a:rPr>
              <a:t>secondari</a:t>
            </a:r>
            <a:endParaRPr lang="it-IT" sz="1800" dirty="0">
              <a:solidFill>
                <a:srgbClr val="FF00FF"/>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236363"/>
            <a:ext cx="45466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564" y="1268414"/>
            <a:ext cx="9413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589" name="Group 10"/>
          <p:cNvGrpSpPr>
            <a:grpSpLocks/>
          </p:cNvGrpSpPr>
          <p:nvPr/>
        </p:nvGrpSpPr>
        <p:grpSpPr bwMode="auto">
          <a:xfrm>
            <a:off x="2184772" y="4549475"/>
            <a:ext cx="7856538" cy="2036763"/>
            <a:chOff x="158" y="2750"/>
            <a:chExt cx="5444" cy="1416"/>
          </a:xfrm>
        </p:grpSpPr>
        <p:pic>
          <p:nvPicPr>
            <p:cNvPr id="675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2750"/>
              <a:ext cx="3558" cy="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4" y="2750"/>
              <a:ext cx="2028" cy="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21" name="Text Box 11"/>
          <p:cNvSpPr txBox="1">
            <a:spLocks noChangeArrowheads="1"/>
          </p:cNvSpPr>
          <p:nvPr/>
        </p:nvSpPr>
        <p:spPr bwMode="auto">
          <a:xfrm>
            <a:off x="7773195" y="6180584"/>
            <a:ext cx="3539752" cy="338554"/>
          </a:xfrm>
          <a:prstGeom prst="rect">
            <a:avLst/>
          </a:prstGeom>
          <a:noFill/>
          <a:ln w="9525">
            <a:noFill/>
            <a:miter lim="800000"/>
            <a:headEnd/>
            <a:tailEnd/>
          </a:ln>
        </p:spPr>
        <p:txBody>
          <a:bodyPr wrap="none">
            <a:spAutoFit/>
          </a:bodyPr>
          <a:lstStyle/>
          <a:p>
            <a:pPr eaLnBrk="1" hangingPunct="1">
              <a:defRPr/>
            </a:pPr>
            <a:r>
              <a:rPr lang="it-IT" sz="1600" b="1" dirty="0">
                <a:solidFill>
                  <a:srgbClr val="FF00FF"/>
                </a:solidFill>
                <a:latin typeface="+mn-lt"/>
              </a:rPr>
              <a:t>Precursori ritrovati nel Sauvignon </a:t>
            </a:r>
            <a:r>
              <a:rPr lang="it-IT" sz="1600" b="1" dirty="0" err="1">
                <a:solidFill>
                  <a:srgbClr val="FF00FF"/>
                </a:solidFill>
                <a:latin typeface="+mn-lt"/>
              </a:rPr>
              <a:t>Blanc</a:t>
            </a:r>
            <a:endParaRPr lang="it-IT" sz="1600" b="1" dirty="0">
              <a:solidFill>
                <a:srgbClr val="FF00FF"/>
              </a:solidFill>
              <a:latin typeface="+mn-lt"/>
            </a:endParaRPr>
          </a:p>
        </p:txBody>
      </p:sp>
      <p:sp>
        <p:nvSpPr>
          <p:cNvPr id="18" name="Rettangolo 17"/>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U3</a:t>
            </a:r>
            <a:endParaRPr lang="it-IT" sz="1900" b="1" dirty="0">
              <a:cs typeface="Arial" pitchFamily="34" charset="0"/>
            </a:endParaRPr>
          </a:p>
        </p:txBody>
      </p:sp>
      <p:sp>
        <p:nvSpPr>
          <p:cNvPr id="19" name="Text Box 19"/>
          <p:cNvSpPr txBox="1">
            <a:spLocks noChangeArrowheads="1"/>
          </p:cNvSpPr>
          <p:nvPr/>
        </p:nvSpPr>
        <p:spPr bwMode="auto">
          <a:xfrm>
            <a:off x="479376" y="434978"/>
            <a:ext cx="2678747"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Aromi del vino</a:t>
            </a:r>
            <a:endParaRPr lang="it-IT" b="1" dirty="0">
              <a:latin typeface="+mn-lt"/>
            </a:endParaRPr>
          </a:p>
        </p:txBody>
      </p:sp>
      <p:sp>
        <p:nvSpPr>
          <p:cNvPr id="20" name="CasellaDiTesto 19"/>
          <p:cNvSpPr txBox="1"/>
          <p:nvPr/>
        </p:nvSpPr>
        <p:spPr>
          <a:xfrm>
            <a:off x="479376" y="1019753"/>
            <a:ext cx="2403222" cy="369332"/>
          </a:xfrm>
          <a:prstGeom prst="rect">
            <a:avLst/>
          </a:prstGeom>
          <a:noFill/>
        </p:spPr>
        <p:txBody>
          <a:bodyPr wrap="none" rtlCol="0">
            <a:spAutoFit/>
          </a:bodyPr>
          <a:lstStyle/>
          <a:p>
            <a:r>
              <a:rPr lang="it-IT" sz="1800" b="1" dirty="0">
                <a:solidFill>
                  <a:srgbClr val="FF00FF"/>
                </a:solidFill>
              </a:rPr>
              <a:t>Composti </a:t>
            </a:r>
            <a:r>
              <a:rPr lang="it-IT" sz="1800" b="1" dirty="0" smtClean="0">
                <a:solidFill>
                  <a:srgbClr val="FF00FF"/>
                </a:solidFill>
              </a:rPr>
              <a:t>secondari</a:t>
            </a:r>
            <a:endParaRPr lang="it-IT" sz="1800" dirty="0">
              <a:solidFill>
                <a:srgbClr val="FF00FF"/>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77" name="Rectangle 73"/>
          <p:cNvSpPr>
            <a:spLocks noChangeArrowheads="1"/>
          </p:cNvSpPr>
          <p:nvPr/>
        </p:nvSpPr>
        <p:spPr bwMode="auto">
          <a:xfrm>
            <a:off x="479376" y="1499394"/>
            <a:ext cx="9289032" cy="2246313"/>
          </a:xfrm>
          <a:prstGeom prst="rect">
            <a:avLst/>
          </a:prstGeom>
          <a:noFill/>
          <a:ln w="9525">
            <a:noFill/>
            <a:miter lim="800000"/>
            <a:headEnd/>
            <a:tailEnd/>
          </a:ln>
          <a:effectLst/>
        </p:spPr>
        <p:txBody>
          <a:bodyPr wrap="square">
            <a:spAutoFit/>
          </a:bodyPr>
          <a:lstStyle/>
          <a:p>
            <a:pPr eaLnBrk="1" hangingPunct="1">
              <a:defRPr/>
            </a:pPr>
            <a:r>
              <a:rPr lang="it-IT" sz="2000" dirty="0" smtClean="0">
                <a:solidFill>
                  <a:schemeClr val="hlink"/>
                </a:solidFill>
                <a:latin typeface="+mn-lt"/>
              </a:rPr>
              <a:t>Si </a:t>
            </a:r>
            <a:r>
              <a:rPr lang="it-IT" sz="2000" dirty="0">
                <a:solidFill>
                  <a:schemeClr val="hlink"/>
                </a:solidFill>
                <a:latin typeface="+mn-lt"/>
              </a:rPr>
              <a:t>generano durante la maturazione e l’invecchiamento, in relazione anche alle condizioni di conservazione che possono essere ossidanti (a contatto con l’aria) o riducenti (in assenza di aria).</a:t>
            </a:r>
          </a:p>
          <a:p>
            <a:pPr eaLnBrk="1" hangingPunct="1">
              <a:buFont typeface="Wingdings" pitchFamily="2" charset="2"/>
              <a:buNone/>
              <a:defRPr/>
            </a:pPr>
            <a:endParaRPr lang="it-IT" sz="2000" dirty="0">
              <a:latin typeface="+mn-lt"/>
            </a:endParaRPr>
          </a:p>
          <a:p>
            <a:pPr eaLnBrk="1" hangingPunct="1">
              <a:buFont typeface="Wingdings" pitchFamily="2" charset="2"/>
              <a:buNone/>
              <a:defRPr/>
            </a:pPr>
            <a:r>
              <a:rPr lang="it-IT" sz="2000" dirty="0">
                <a:latin typeface="+mn-lt"/>
              </a:rPr>
              <a:t>Ad esempio, nella conservazione in barrique si generano nel vino sostanze estremamente caratteristiche derivanti dal legno e suddivisibili in quattro classi:</a:t>
            </a:r>
          </a:p>
          <a:p>
            <a:pPr eaLnBrk="1" hangingPunct="1">
              <a:buFont typeface="Wingdings" pitchFamily="2" charset="2"/>
              <a:buNone/>
              <a:defRPr/>
            </a:pPr>
            <a:endParaRPr lang="it-IT" sz="2000" dirty="0">
              <a:latin typeface="+mn-lt"/>
            </a:endParaRPr>
          </a:p>
        </p:txBody>
      </p:sp>
      <p:sp>
        <p:nvSpPr>
          <p:cNvPr id="64516" name="Rectangle 74"/>
          <p:cNvSpPr>
            <a:spLocks noChangeArrowheads="1"/>
          </p:cNvSpPr>
          <p:nvPr/>
        </p:nvSpPr>
        <p:spPr bwMode="auto">
          <a:xfrm>
            <a:off x="439816" y="3776064"/>
            <a:ext cx="5832648" cy="2474524"/>
          </a:xfrm>
          <a:prstGeom prst="rect">
            <a:avLst/>
          </a:prstGeom>
          <a:solidFill>
            <a:schemeClr val="bg1"/>
          </a:solidFill>
          <a:ln w="9525">
            <a:noFill/>
            <a:miter lim="800000"/>
            <a:headEnd/>
            <a:tailEnd/>
          </a:ln>
        </p:spPr>
        <p:txBody>
          <a:bodyPr wrap="square">
            <a:spAutoFit/>
          </a:bodyPr>
          <a:lstStyle/>
          <a:p>
            <a:pPr marL="190500" indent="-190500" eaLnBrk="1" hangingPunct="1">
              <a:spcBef>
                <a:spcPct val="20000"/>
              </a:spcBef>
              <a:buClr>
                <a:schemeClr val="tx1"/>
              </a:buClr>
              <a:buSzPct val="50000"/>
              <a:buFont typeface="Wingdings" pitchFamily="2" charset="2"/>
              <a:buChar char="Ø"/>
              <a:defRPr/>
            </a:pPr>
            <a:r>
              <a:rPr lang="en-GB" sz="1800" dirty="0">
                <a:latin typeface="+mn-lt"/>
              </a:rPr>
              <a:t>Furan</a:t>
            </a:r>
            <a:r>
              <a:rPr lang="it-IT" sz="1800" dirty="0">
                <a:latin typeface="+mn-lt"/>
              </a:rPr>
              <a:t>i, come il </a:t>
            </a:r>
            <a:r>
              <a:rPr lang="en-GB" sz="1800" dirty="0">
                <a:latin typeface="+mn-lt"/>
              </a:rPr>
              <a:t>5.6</a:t>
            </a:r>
            <a:r>
              <a:rPr lang="it-IT" sz="1800" dirty="0">
                <a:latin typeface="+mn-lt"/>
              </a:rPr>
              <a:t>-</a:t>
            </a:r>
            <a:r>
              <a:rPr lang="en-GB" sz="1800" dirty="0" err="1">
                <a:latin typeface="+mn-lt"/>
              </a:rPr>
              <a:t>di</a:t>
            </a:r>
            <a:r>
              <a:rPr lang="it-IT" sz="1800" dirty="0">
                <a:latin typeface="+mn-lt"/>
              </a:rPr>
              <a:t>i</a:t>
            </a:r>
            <a:r>
              <a:rPr lang="en-GB" sz="1800" dirty="0" err="1">
                <a:latin typeface="+mn-lt"/>
              </a:rPr>
              <a:t>dro</a:t>
            </a:r>
            <a:r>
              <a:rPr lang="it-IT" sz="1800" dirty="0">
                <a:latin typeface="+mn-lt"/>
              </a:rPr>
              <a:t>-</a:t>
            </a:r>
            <a:r>
              <a:rPr lang="en-GB" sz="1800" dirty="0">
                <a:latin typeface="+mn-lt"/>
              </a:rPr>
              <a:t>4-met</a:t>
            </a:r>
            <a:r>
              <a:rPr lang="it-IT" sz="1800" dirty="0">
                <a:latin typeface="+mn-lt"/>
              </a:rPr>
              <a:t>i</a:t>
            </a:r>
            <a:r>
              <a:rPr lang="en-GB" sz="1800" dirty="0">
                <a:latin typeface="+mn-lt"/>
              </a:rPr>
              <a:t>l-2H-p</a:t>
            </a:r>
            <a:r>
              <a:rPr lang="it-IT" sz="1800" dirty="0">
                <a:latin typeface="+mn-lt"/>
              </a:rPr>
              <a:t>i</a:t>
            </a:r>
            <a:r>
              <a:rPr lang="en-GB" sz="1800" dirty="0">
                <a:latin typeface="+mn-lt"/>
              </a:rPr>
              <a:t>ran-2-one, </a:t>
            </a:r>
            <a:r>
              <a:rPr lang="it-IT" sz="1800" dirty="0">
                <a:latin typeface="+mn-lt"/>
              </a:rPr>
              <a:t>che impartisce al vino un aroma di zucchero filato;</a:t>
            </a:r>
          </a:p>
          <a:p>
            <a:pPr marL="190500" indent="-190500" eaLnBrk="1" hangingPunct="1">
              <a:spcBef>
                <a:spcPct val="20000"/>
              </a:spcBef>
              <a:buClr>
                <a:schemeClr val="tx1"/>
              </a:buClr>
              <a:buSzPct val="50000"/>
              <a:buFont typeface="Wingdings" pitchFamily="2" charset="2"/>
              <a:buChar char="Ø"/>
              <a:defRPr/>
            </a:pPr>
            <a:r>
              <a:rPr lang="it-IT" sz="1800" dirty="0">
                <a:latin typeface="+mn-lt"/>
              </a:rPr>
              <a:t>Lattoni, come il </a:t>
            </a:r>
            <a:r>
              <a:rPr lang="en-GB" sz="1800" dirty="0">
                <a:latin typeface="+mn-lt"/>
              </a:rPr>
              <a:t>3-met</a:t>
            </a:r>
            <a:r>
              <a:rPr lang="it-IT" sz="1800" dirty="0">
                <a:latin typeface="+mn-lt"/>
              </a:rPr>
              <a:t>i</a:t>
            </a:r>
            <a:r>
              <a:rPr lang="en-GB" sz="1800" dirty="0">
                <a:latin typeface="+mn-lt"/>
              </a:rPr>
              <a:t>l</a:t>
            </a:r>
            <a:r>
              <a:rPr lang="it-IT" sz="1800" dirty="0">
                <a:latin typeface="+mn-lt"/>
              </a:rPr>
              <a:t>-</a:t>
            </a:r>
            <a:r>
              <a:rPr lang="it-IT" sz="1800" dirty="0">
                <a:latin typeface="+mn-lt"/>
                <a:sym typeface="Symbol" pitchFamily="18" charset="2"/>
              </a:rPr>
              <a:t></a:t>
            </a:r>
            <a:r>
              <a:rPr lang="en-GB" sz="1800" dirty="0">
                <a:latin typeface="+mn-lt"/>
              </a:rPr>
              <a:t>-o</a:t>
            </a:r>
            <a:r>
              <a:rPr lang="it-IT" sz="1800" dirty="0">
                <a:latin typeface="+mn-lt"/>
              </a:rPr>
              <a:t>t</a:t>
            </a:r>
            <a:r>
              <a:rPr lang="en-GB" sz="1800" dirty="0" err="1">
                <a:latin typeface="+mn-lt"/>
              </a:rPr>
              <a:t>tanola</a:t>
            </a:r>
            <a:r>
              <a:rPr lang="it-IT" sz="1800" dirty="0">
                <a:latin typeface="+mn-lt"/>
              </a:rPr>
              <a:t>t</a:t>
            </a:r>
            <a:r>
              <a:rPr lang="en-GB" sz="1800" dirty="0">
                <a:latin typeface="+mn-lt"/>
              </a:rPr>
              <a:t>tone</a:t>
            </a:r>
            <a:r>
              <a:rPr lang="it-IT" sz="1800" dirty="0">
                <a:latin typeface="+mn-lt"/>
              </a:rPr>
              <a:t>, responsabile dell’aroma di noce di cocco;</a:t>
            </a:r>
          </a:p>
          <a:p>
            <a:pPr marL="190500" indent="-190500" eaLnBrk="1" hangingPunct="1">
              <a:spcBef>
                <a:spcPct val="20000"/>
              </a:spcBef>
              <a:buClr>
                <a:schemeClr val="tx1"/>
              </a:buClr>
              <a:buSzPct val="50000"/>
              <a:buFont typeface="Wingdings" pitchFamily="2" charset="2"/>
              <a:buChar char="Ø"/>
              <a:defRPr/>
            </a:pPr>
            <a:r>
              <a:rPr lang="it-IT" sz="1800" dirty="0">
                <a:latin typeface="+mn-lt"/>
              </a:rPr>
              <a:t>Aldeidi fenoliche, come la vanillina o </a:t>
            </a:r>
            <a:r>
              <a:rPr lang="en-GB" sz="1800" dirty="0">
                <a:latin typeface="+mn-lt"/>
              </a:rPr>
              <a:t>4-</a:t>
            </a:r>
            <a:r>
              <a:rPr lang="it-IT" sz="1800" dirty="0">
                <a:latin typeface="+mn-lt"/>
              </a:rPr>
              <a:t>i</a:t>
            </a:r>
            <a:r>
              <a:rPr lang="en-GB" sz="1800" dirty="0" err="1">
                <a:latin typeface="+mn-lt"/>
              </a:rPr>
              <a:t>dro</a:t>
            </a:r>
            <a:r>
              <a:rPr lang="it-IT" sz="1800" dirty="0" err="1">
                <a:latin typeface="+mn-lt"/>
              </a:rPr>
              <a:t>ssi-</a:t>
            </a:r>
            <a:r>
              <a:rPr lang="en-GB" sz="1800" dirty="0">
                <a:latin typeface="+mn-lt"/>
              </a:rPr>
              <a:t>3-meto</a:t>
            </a:r>
            <a:r>
              <a:rPr lang="it-IT" sz="1800" dirty="0" err="1">
                <a:latin typeface="+mn-lt"/>
              </a:rPr>
              <a:t>ssi</a:t>
            </a:r>
            <a:r>
              <a:rPr lang="it-IT" sz="1800" dirty="0">
                <a:latin typeface="+mn-lt"/>
              </a:rPr>
              <a:t> </a:t>
            </a:r>
            <a:r>
              <a:rPr lang="en-GB" sz="1800" dirty="0" err="1">
                <a:latin typeface="+mn-lt"/>
              </a:rPr>
              <a:t>benzalde</a:t>
            </a:r>
            <a:r>
              <a:rPr lang="it-IT" sz="1800" dirty="0">
                <a:latin typeface="+mn-lt"/>
              </a:rPr>
              <a:t>i</a:t>
            </a:r>
            <a:r>
              <a:rPr lang="en-GB" sz="1800" dirty="0">
                <a:latin typeface="+mn-lt"/>
              </a:rPr>
              <a:t>de</a:t>
            </a:r>
            <a:r>
              <a:rPr lang="it-IT" sz="1800" dirty="0">
                <a:latin typeface="+mn-lt"/>
              </a:rPr>
              <a:t>, che impartisce il tipico aroma di vaniglia;</a:t>
            </a:r>
          </a:p>
          <a:p>
            <a:pPr marL="190500" indent="-190500" eaLnBrk="1" hangingPunct="1">
              <a:spcBef>
                <a:spcPct val="20000"/>
              </a:spcBef>
              <a:buClr>
                <a:schemeClr val="tx1"/>
              </a:buClr>
              <a:buSzPct val="50000"/>
              <a:buFont typeface="Wingdings" pitchFamily="2" charset="2"/>
              <a:buChar char="Ø"/>
              <a:defRPr/>
            </a:pPr>
            <a:r>
              <a:rPr lang="it-IT" sz="1800" dirty="0" err="1">
                <a:latin typeface="+mn-lt"/>
              </a:rPr>
              <a:t>Fenoli</a:t>
            </a:r>
            <a:r>
              <a:rPr lang="it-IT" sz="1800" dirty="0">
                <a:latin typeface="+mn-lt"/>
              </a:rPr>
              <a:t>, come il </a:t>
            </a:r>
            <a:r>
              <a:rPr lang="en-GB" sz="1800" dirty="0">
                <a:latin typeface="+mn-lt"/>
              </a:rPr>
              <a:t>4-vin</a:t>
            </a:r>
            <a:r>
              <a:rPr lang="it-IT" sz="1800" dirty="0">
                <a:latin typeface="+mn-lt"/>
              </a:rPr>
              <a:t>i</a:t>
            </a:r>
            <a:r>
              <a:rPr lang="en-GB" sz="1800" dirty="0" err="1">
                <a:latin typeface="+mn-lt"/>
              </a:rPr>
              <a:t>lguaiacol</a:t>
            </a:r>
            <a:r>
              <a:rPr lang="it-IT" sz="1800" dirty="0">
                <a:latin typeface="+mn-lt"/>
              </a:rPr>
              <a:t>o</a:t>
            </a:r>
            <a:r>
              <a:rPr lang="en-GB" sz="1800" dirty="0">
                <a:latin typeface="+mn-lt"/>
              </a:rPr>
              <a:t>, </a:t>
            </a:r>
            <a:r>
              <a:rPr lang="en-GB" sz="1800" dirty="0" err="1">
                <a:latin typeface="+mn-lt"/>
              </a:rPr>
              <a:t>respons</a:t>
            </a:r>
            <a:r>
              <a:rPr lang="it-IT" sz="1800" dirty="0">
                <a:latin typeface="+mn-lt"/>
              </a:rPr>
              <a:t>a</a:t>
            </a:r>
            <a:r>
              <a:rPr lang="en-GB" sz="1800" dirty="0">
                <a:latin typeface="+mn-lt"/>
              </a:rPr>
              <a:t>b</a:t>
            </a:r>
            <a:r>
              <a:rPr lang="it-IT" sz="1800" dirty="0">
                <a:latin typeface="+mn-lt"/>
              </a:rPr>
              <a:t>i</a:t>
            </a:r>
            <a:r>
              <a:rPr lang="en-GB" sz="1800" dirty="0">
                <a:latin typeface="+mn-lt"/>
              </a:rPr>
              <a:t>le </a:t>
            </a:r>
            <a:r>
              <a:rPr lang="it-IT" sz="1800" dirty="0">
                <a:latin typeface="+mn-lt"/>
              </a:rPr>
              <a:t>della nota di </a:t>
            </a:r>
            <a:r>
              <a:rPr lang="it-IT" sz="1800" i="1" dirty="0">
                <a:latin typeface="+mn-lt"/>
              </a:rPr>
              <a:t>bruciato.</a:t>
            </a:r>
          </a:p>
        </p:txBody>
      </p:sp>
      <p:pic>
        <p:nvPicPr>
          <p:cNvPr id="68613"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2488" y="3501008"/>
            <a:ext cx="1497012"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264" y="5228208"/>
            <a:ext cx="1944687"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 Box 77"/>
          <p:cNvSpPr txBox="1">
            <a:spLocks noChangeArrowheads="1"/>
          </p:cNvSpPr>
          <p:nvPr/>
        </p:nvSpPr>
        <p:spPr bwMode="auto">
          <a:xfrm>
            <a:off x="6940551" y="3783582"/>
            <a:ext cx="1069975" cy="400050"/>
          </a:xfrm>
          <a:prstGeom prst="rect">
            <a:avLst/>
          </a:prstGeom>
          <a:noFill/>
          <a:ln w="9525">
            <a:noFill/>
            <a:miter lim="800000"/>
            <a:headEnd/>
            <a:tailEnd/>
          </a:ln>
        </p:spPr>
        <p:txBody>
          <a:bodyPr wrap="none">
            <a:spAutoFit/>
          </a:bodyPr>
          <a:lstStyle/>
          <a:p>
            <a:pPr eaLnBrk="1" hangingPunct="1">
              <a:defRPr/>
            </a:pPr>
            <a:r>
              <a:rPr lang="it-IT" sz="2000" dirty="0">
                <a:latin typeface="+mn-lt"/>
              </a:rPr>
              <a:t>Vanillina</a:t>
            </a:r>
          </a:p>
        </p:txBody>
      </p:sp>
      <p:sp>
        <p:nvSpPr>
          <p:cNvPr id="64520" name="Text Box 78"/>
          <p:cNvSpPr txBox="1">
            <a:spLocks noChangeArrowheads="1"/>
          </p:cNvSpPr>
          <p:nvPr/>
        </p:nvSpPr>
        <p:spPr bwMode="auto">
          <a:xfrm>
            <a:off x="8399463" y="5517133"/>
            <a:ext cx="1657350" cy="701675"/>
          </a:xfrm>
          <a:prstGeom prst="rect">
            <a:avLst/>
          </a:prstGeom>
          <a:noFill/>
          <a:ln w="9525">
            <a:noFill/>
            <a:miter lim="800000"/>
            <a:headEnd/>
            <a:tailEnd/>
          </a:ln>
        </p:spPr>
        <p:txBody>
          <a:bodyPr>
            <a:spAutoFit/>
          </a:bodyPr>
          <a:lstStyle/>
          <a:p>
            <a:pPr eaLnBrk="1" hangingPunct="1">
              <a:defRPr/>
            </a:pPr>
            <a:r>
              <a:rPr lang="it-IT" sz="2000" dirty="0">
                <a:latin typeface="+mn-lt"/>
              </a:rPr>
              <a:t>4-Vinyl guaiacolo</a:t>
            </a:r>
          </a:p>
        </p:txBody>
      </p:sp>
      <p:sp>
        <p:nvSpPr>
          <p:cNvPr id="17" name="Rettangolo 16"/>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U3</a:t>
            </a:r>
            <a:endParaRPr lang="it-IT" sz="1900" b="1" dirty="0">
              <a:cs typeface="Arial" pitchFamily="34" charset="0"/>
            </a:endParaRPr>
          </a:p>
        </p:txBody>
      </p:sp>
      <p:sp>
        <p:nvSpPr>
          <p:cNvPr id="18" name="Text Box 19"/>
          <p:cNvSpPr txBox="1">
            <a:spLocks noChangeArrowheads="1"/>
          </p:cNvSpPr>
          <p:nvPr/>
        </p:nvSpPr>
        <p:spPr bwMode="auto">
          <a:xfrm>
            <a:off x="479376" y="434978"/>
            <a:ext cx="2678747"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Aromi del vino</a:t>
            </a:r>
            <a:endParaRPr lang="it-IT" b="1" dirty="0">
              <a:latin typeface="+mn-lt"/>
            </a:endParaRPr>
          </a:p>
        </p:txBody>
      </p:sp>
      <p:sp>
        <p:nvSpPr>
          <p:cNvPr id="19" name="CasellaDiTesto 18"/>
          <p:cNvSpPr txBox="1"/>
          <p:nvPr/>
        </p:nvSpPr>
        <p:spPr>
          <a:xfrm>
            <a:off x="479376" y="1019753"/>
            <a:ext cx="2069797" cy="369332"/>
          </a:xfrm>
          <a:prstGeom prst="rect">
            <a:avLst/>
          </a:prstGeom>
          <a:noFill/>
        </p:spPr>
        <p:txBody>
          <a:bodyPr wrap="none" rtlCol="0">
            <a:spAutoFit/>
          </a:bodyPr>
          <a:lstStyle/>
          <a:p>
            <a:r>
              <a:rPr lang="it-IT" sz="1800" b="1" dirty="0">
                <a:solidFill>
                  <a:schemeClr val="accent4">
                    <a:lumMod val="50000"/>
                  </a:schemeClr>
                </a:solidFill>
              </a:rPr>
              <a:t>Composti </a:t>
            </a:r>
            <a:r>
              <a:rPr lang="it-IT" sz="1800" b="1" dirty="0" smtClean="0">
                <a:solidFill>
                  <a:schemeClr val="accent4">
                    <a:lumMod val="50000"/>
                  </a:schemeClr>
                </a:solidFill>
              </a:rPr>
              <a:t>terziari</a:t>
            </a:r>
            <a:endParaRPr lang="it-IT" sz="1800"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9"/>
          <p:cNvSpPr txBox="1">
            <a:spLocks noChangeArrowheads="1"/>
          </p:cNvSpPr>
          <p:nvPr/>
        </p:nvSpPr>
        <p:spPr bwMode="auto">
          <a:xfrm>
            <a:off x="5879976" y="1623324"/>
            <a:ext cx="3432175" cy="1323975"/>
          </a:xfrm>
          <a:prstGeom prst="rect">
            <a:avLst/>
          </a:prstGeom>
          <a:noFill/>
          <a:ln w="9525">
            <a:noFill/>
            <a:miter lim="800000"/>
            <a:headEnd/>
            <a:tailEnd/>
          </a:ln>
        </p:spPr>
        <p:txBody>
          <a:bodyPr>
            <a:spAutoFit/>
          </a:bodyPr>
          <a:lstStyle/>
          <a:p>
            <a:pPr algn="r" eaLnBrk="1" hangingPunct="1">
              <a:defRPr/>
            </a:pPr>
            <a:r>
              <a:rPr lang="it-IT" sz="2000" dirty="0">
                <a:latin typeface="+mn-lt"/>
              </a:rPr>
              <a:t>Percezioni organolettiche attribuite</a:t>
            </a:r>
          </a:p>
          <a:p>
            <a:pPr algn="r" eaLnBrk="1" hangingPunct="1">
              <a:defRPr/>
            </a:pPr>
            <a:r>
              <a:rPr lang="it-IT" sz="2000" dirty="0">
                <a:latin typeface="+mn-lt"/>
              </a:rPr>
              <a:t>ai principali composti ceduti dal legno al vino</a:t>
            </a:r>
          </a:p>
        </p:txBody>
      </p:sp>
      <p:graphicFrame>
        <p:nvGraphicFramePr>
          <p:cNvPr id="51272" name="Group 72"/>
          <p:cNvGraphicFramePr>
            <a:graphicFrameLocks noGrp="1"/>
          </p:cNvGraphicFramePr>
          <p:nvPr>
            <p:extLst>
              <p:ext uri="{D42A27DB-BD31-4B8C-83A1-F6EECF244321}">
                <p14:modId xmlns:p14="http://schemas.microsoft.com/office/powerpoint/2010/main" val="3386757878"/>
              </p:ext>
            </p:extLst>
          </p:nvPr>
        </p:nvGraphicFramePr>
        <p:xfrm>
          <a:off x="1549255" y="1623324"/>
          <a:ext cx="4083050" cy="4754750"/>
        </p:xfrm>
        <a:graphic>
          <a:graphicData uri="http://schemas.openxmlformats.org/drawingml/2006/table">
            <a:tbl>
              <a:tblPr>
                <a:tableStyleId>{D03447BB-5D67-496B-8E87-E561075AD55C}</a:tableStyleId>
              </a:tblPr>
              <a:tblGrid>
                <a:gridCol w="1856024">
                  <a:extLst>
                    <a:ext uri="{9D8B030D-6E8A-4147-A177-3AD203B41FA5}">
                      <a16:colId xmlns:a16="http://schemas.microsoft.com/office/drawing/2014/main" val="20000"/>
                    </a:ext>
                  </a:extLst>
                </a:gridCol>
                <a:gridCol w="2227026">
                  <a:extLst>
                    <a:ext uri="{9D8B030D-6E8A-4147-A177-3AD203B41FA5}">
                      <a16:colId xmlns:a16="http://schemas.microsoft.com/office/drawing/2014/main" val="20001"/>
                    </a:ext>
                  </a:extLst>
                </a:gridCol>
              </a:tblGrid>
              <a:tr h="3657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u="none" strike="noStrike" cap="none" normalizeH="0" baseline="0" dirty="0" smtClean="0">
                          <a:ln>
                            <a:noFill/>
                          </a:ln>
                          <a:effectLst/>
                        </a:rPr>
                        <a:t>Composto</a:t>
                      </a:r>
                      <a:endParaRPr kumimoji="0" lang="it-IT" sz="1800" b="1" i="0" u="none" strike="noStrike" cap="none" normalizeH="0" baseline="0" dirty="0" smtClean="0">
                        <a:ln>
                          <a:noFill/>
                        </a:ln>
                        <a:solidFill>
                          <a:schemeClr val="accent4">
                            <a:lumMod val="50000"/>
                          </a:schemeClr>
                        </a:solidFill>
                        <a:effectLst/>
                        <a:latin typeface="+mn-lt"/>
                      </a:endParaRPr>
                    </a:p>
                  </a:txBody>
                  <a:tcPr marL="91433" marR="91433"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b="1" u="none" strike="noStrike" cap="none" normalizeH="0" baseline="0" dirty="0" smtClean="0">
                          <a:ln>
                            <a:noFill/>
                          </a:ln>
                          <a:effectLst/>
                        </a:rPr>
                        <a:t>Qualità olfattiva</a:t>
                      </a:r>
                      <a:endParaRPr kumimoji="0" lang="it-IT" sz="1800" b="1" i="0" u="none" strike="noStrike" cap="none" normalizeH="0" baseline="0" dirty="0" smtClean="0">
                        <a:ln>
                          <a:noFill/>
                        </a:ln>
                        <a:solidFill>
                          <a:schemeClr val="accent4">
                            <a:lumMod val="50000"/>
                          </a:schemeClr>
                        </a:solidFill>
                        <a:effectLst/>
                        <a:latin typeface="+mn-lt"/>
                      </a:endParaRPr>
                    </a:p>
                  </a:txBody>
                  <a:tcPr marL="91433" marR="91433" marT="45715" marB="45715" horzOverflow="overflow"/>
                </a:tc>
                <a:extLst>
                  <a:ext uri="{0D108BD9-81ED-4DB2-BD59-A6C34878D82A}">
                    <a16:rowId xmlns:a16="http://schemas.microsoft.com/office/drawing/2014/main" val="10000"/>
                  </a:ext>
                </a:extLst>
              </a:tr>
              <a:tr h="3657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u="none" strike="noStrike" cap="none" normalizeH="0" baseline="0" smtClean="0">
                          <a:ln>
                            <a:noFill/>
                          </a:ln>
                          <a:effectLst/>
                        </a:rPr>
                        <a:t>Vanillina</a:t>
                      </a:r>
                      <a:endParaRPr kumimoji="0" lang="it-IT" sz="1800" b="0" i="0" u="none" strike="noStrike" cap="none" normalizeH="0" baseline="0" smtClean="0">
                        <a:ln>
                          <a:noFill/>
                        </a:ln>
                        <a:solidFill>
                          <a:schemeClr val="accent4">
                            <a:lumMod val="50000"/>
                          </a:schemeClr>
                        </a:solidFill>
                        <a:effectLst/>
                        <a:latin typeface="+mn-lt"/>
                      </a:endParaRPr>
                    </a:p>
                  </a:txBody>
                  <a:tcPr marL="91433" marR="91433"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u="none" strike="noStrike" cap="none" normalizeH="0" baseline="0" dirty="0" smtClean="0">
                          <a:ln>
                            <a:noFill/>
                          </a:ln>
                          <a:effectLst/>
                        </a:rPr>
                        <a:t>Vanigliato</a:t>
                      </a:r>
                      <a:endParaRPr kumimoji="0" lang="it-IT" sz="1800" b="0" i="0" u="none" strike="noStrike" cap="none" normalizeH="0" baseline="0" dirty="0" smtClean="0">
                        <a:ln>
                          <a:noFill/>
                        </a:ln>
                        <a:solidFill>
                          <a:schemeClr val="accent4">
                            <a:lumMod val="50000"/>
                          </a:schemeClr>
                        </a:solidFill>
                        <a:effectLst/>
                        <a:latin typeface="+mn-lt"/>
                      </a:endParaRPr>
                    </a:p>
                  </a:txBody>
                  <a:tcPr marL="91433" marR="91433" marT="45715" marB="45715" horzOverflow="overflow"/>
                </a:tc>
                <a:extLst>
                  <a:ext uri="{0D108BD9-81ED-4DB2-BD59-A6C34878D82A}">
                    <a16:rowId xmlns:a16="http://schemas.microsoft.com/office/drawing/2014/main" val="10001"/>
                  </a:ext>
                </a:extLst>
              </a:tr>
              <a:tr h="3657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u="none" strike="noStrike" cap="none" normalizeH="0" baseline="0" smtClean="0">
                          <a:ln>
                            <a:noFill/>
                          </a:ln>
                          <a:effectLst/>
                        </a:rPr>
                        <a:t>Guaiacolo</a:t>
                      </a:r>
                      <a:endParaRPr kumimoji="0" lang="it-IT" sz="1800" b="0" i="0" u="none" strike="noStrike" cap="none" normalizeH="0" baseline="0" smtClean="0">
                        <a:ln>
                          <a:noFill/>
                        </a:ln>
                        <a:solidFill>
                          <a:schemeClr val="accent4">
                            <a:lumMod val="50000"/>
                          </a:schemeClr>
                        </a:solidFill>
                        <a:effectLst/>
                        <a:latin typeface="+mn-lt"/>
                      </a:endParaRPr>
                    </a:p>
                  </a:txBody>
                  <a:tcPr marL="91433" marR="91433"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u="none" strike="noStrike" cap="none" normalizeH="0" baseline="0" smtClean="0">
                          <a:ln>
                            <a:noFill/>
                          </a:ln>
                          <a:effectLst/>
                        </a:rPr>
                        <a:t>Affumicato</a:t>
                      </a:r>
                      <a:endParaRPr kumimoji="0" lang="it-IT" sz="1800" b="0" i="0" u="none" strike="noStrike" cap="none" normalizeH="0" baseline="0" smtClean="0">
                        <a:ln>
                          <a:noFill/>
                        </a:ln>
                        <a:solidFill>
                          <a:schemeClr val="accent4">
                            <a:lumMod val="50000"/>
                          </a:schemeClr>
                        </a:solidFill>
                        <a:effectLst/>
                        <a:latin typeface="+mn-lt"/>
                      </a:endParaRPr>
                    </a:p>
                  </a:txBody>
                  <a:tcPr marL="91433" marR="91433" marT="45715" marB="45715" horzOverflow="overflow"/>
                </a:tc>
                <a:extLst>
                  <a:ext uri="{0D108BD9-81ED-4DB2-BD59-A6C34878D82A}">
                    <a16:rowId xmlns:a16="http://schemas.microsoft.com/office/drawing/2014/main" val="10002"/>
                  </a:ext>
                </a:extLst>
              </a:tr>
              <a:tr h="3657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u="none" strike="noStrike" cap="none" normalizeH="0" baseline="0" smtClean="0">
                          <a:ln>
                            <a:noFill/>
                          </a:ln>
                          <a:effectLst/>
                        </a:rPr>
                        <a:t>4-metil-guaiacolo</a:t>
                      </a:r>
                      <a:endParaRPr kumimoji="0" lang="it-IT" sz="1800" b="0" i="0" u="none" strike="noStrike" cap="none" normalizeH="0" baseline="0" smtClean="0">
                        <a:ln>
                          <a:noFill/>
                        </a:ln>
                        <a:solidFill>
                          <a:schemeClr val="accent4">
                            <a:lumMod val="50000"/>
                          </a:schemeClr>
                        </a:solidFill>
                        <a:effectLst/>
                        <a:latin typeface="+mn-lt"/>
                      </a:endParaRPr>
                    </a:p>
                  </a:txBody>
                  <a:tcPr marL="91433" marR="91433"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u="none" strike="noStrike" cap="none" normalizeH="0" baseline="0" smtClean="0">
                          <a:ln>
                            <a:noFill/>
                          </a:ln>
                          <a:effectLst/>
                        </a:rPr>
                        <a:t>Bruciato</a:t>
                      </a:r>
                      <a:endParaRPr kumimoji="0" lang="it-IT" sz="1800" b="0" i="0" u="none" strike="noStrike" cap="none" normalizeH="0" baseline="0" smtClean="0">
                        <a:ln>
                          <a:noFill/>
                        </a:ln>
                        <a:solidFill>
                          <a:schemeClr val="accent4">
                            <a:lumMod val="50000"/>
                          </a:schemeClr>
                        </a:solidFill>
                        <a:effectLst/>
                        <a:latin typeface="+mn-lt"/>
                      </a:endParaRPr>
                    </a:p>
                  </a:txBody>
                  <a:tcPr marL="91433" marR="91433" marT="45715" marB="45715" horzOverflow="overflow"/>
                </a:tc>
                <a:extLst>
                  <a:ext uri="{0D108BD9-81ED-4DB2-BD59-A6C34878D82A}">
                    <a16:rowId xmlns:a16="http://schemas.microsoft.com/office/drawing/2014/main" val="10003"/>
                  </a:ext>
                </a:extLst>
              </a:tr>
              <a:tr h="3657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u="none" strike="noStrike" cap="none" normalizeH="0" baseline="0" smtClean="0">
                          <a:ln>
                            <a:noFill/>
                          </a:ln>
                          <a:effectLst/>
                        </a:rPr>
                        <a:t>4-etil-guaiacolo</a:t>
                      </a:r>
                      <a:endParaRPr kumimoji="0" lang="it-IT" sz="1800" b="0" i="0" u="none" strike="noStrike" cap="none" normalizeH="0" baseline="0" smtClean="0">
                        <a:ln>
                          <a:noFill/>
                        </a:ln>
                        <a:solidFill>
                          <a:schemeClr val="accent4">
                            <a:lumMod val="50000"/>
                          </a:schemeClr>
                        </a:solidFill>
                        <a:effectLst/>
                        <a:latin typeface="+mn-lt"/>
                      </a:endParaRPr>
                    </a:p>
                  </a:txBody>
                  <a:tcPr marL="91433" marR="91433"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u="none" strike="noStrike" cap="none" normalizeH="0" baseline="0" smtClean="0">
                          <a:ln>
                            <a:noFill/>
                          </a:ln>
                          <a:effectLst/>
                        </a:rPr>
                        <a:t>Speziato, affumicato</a:t>
                      </a:r>
                      <a:endParaRPr kumimoji="0" lang="it-IT" sz="1800" b="0" i="0" u="none" strike="noStrike" cap="none" normalizeH="0" baseline="0" smtClean="0">
                        <a:ln>
                          <a:noFill/>
                        </a:ln>
                        <a:solidFill>
                          <a:schemeClr val="accent4">
                            <a:lumMod val="50000"/>
                          </a:schemeClr>
                        </a:solidFill>
                        <a:effectLst/>
                        <a:latin typeface="+mn-lt"/>
                      </a:endParaRPr>
                    </a:p>
                  </a:txBody>
                  <a:tcPr marL="91433" marR="91433" marT="45715" marB="45715" horzOverflow="overflow"/>
                </a:tc>
                <a:extLst>
                  <a:ext uri="{0D108BD9-81ED-4DB2-BD59-A6C34878D82A}">
                    <a16:rowId xmlns:a16="http://schemas.microsoft.com/office/drawing/2014/main" val="10004"/>
                  </a:ext>
                </a:extLst>
              </a:tr>
              <a:tr h="3657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u="none" strike="noStrike" cap="none" normalizeH="0" baseline="0" smtClean="0">
                          <a:ln>
                            <a:noFill/>
                          </a:ln>
                          <a:effectLst/>
                        </a:rPr>
                        <a:t>4-vinil-guaiacolo</a:t>
                      </a:r>
                      <a:endParaRPr kumimoji="0" lang="it-IT" sz="1800" b="0" i="0" u="none" strike="noStrike" cap="none" normalizeH="0" baseline="0" smtClean="0">
                        <a:ln>
                          <a:noFill/>
                        </a:ln>
                        <a:solidFill>
                          <a:schemeClr val="accent4">
                            <a:lumMod val="50000"/>
                          </a:schemeClr>
                        </a:solidFill>
                        <a:effectLst/>
                        <a:latin typeface="+mn-lt"/>
                      </a:endParaRPr>
                    </a:p>
                  </a:txBody>
                  <a:tcPr marL="91433" marR="91433"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u="none" strike="noStrike" cap="none" normalizeH="0" baseline="0" smtClean="0">
                          <a:ln>
                            <a:noFill/>
                          </a:ln>
                          <a:effectLst/>
                        </a:rPr>
                        <a:t>Chiodo di garofano</a:t>
                      </a:r>
                      <a:endParaRPr kumimoji="0" lang="it-IT" sz="1800" b="0" i="0" u="none" strike="noStrike" cap="none" normalizeH="0" baseline="0" smtClean="0">
                        <a:ln>
                          <a:noFill/>
                        </a:ln>
                        <a:solidFill>
                          <a:schemeClr val="accent4">
                            <a:lumMod val="50000"/>
                          </a:schemeClr>
                        </a:solidFill>
                        <a:effectLst/>
                        <a:latin typeface="+mn-lt"/>
                      </a:endParaRPr>
                    </a:p>
                  </a:txBody>
                  <a:tcPr marL="91433" marR="91433" marT="45715" marB="45715" horzOverflow="overflow"/>
                </a:tc>
                <a:extLst>
                  <a:ext uri="{0D108BD9-81ED-4DB2-BD59-A6C34878D82A}">
                    <a16:rowId xmlns:a16="http://schemas.microsoft.com/office/drawing/2014/main" val="10005"/>
                  </a:ext>
                </a:extLst>
              </a:tr>
              <a:tr h="3657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u="none" strike="noStrike" cap="none" normalizeH="0" baseline="0" smtClean="0">
                          <a:ln>
                            <a:noFill/>
                          </a:ln>
                          <a:effectLst/>
                        </a:rPr>
                        <a:t>4-vinil-fenolo</a:t>
                      </a:r>
                      <a:endParaRPr kumimoji="0" lang="it-IT" sz="1800" b="0" i="0" u="none" strike="noStrike" cap="none" normalizeH="0" baseline="0" smtClean="0">
                        <a:ln>
                          <a:noFill/>
                        </a:ln>
                        <a:solidFill>
                          <a:schemeClr val="accent4">
                            <a:lumMod val="50000"/>
                          </a:schemeClr>
                        </a:solidFill>
                        <a:effectLst/>
                        <a:latin typeface="+mn-lt"/>
                      </a:endParaRPr>
                    </a:p>
                  </a:txBody>
                  <a:tcPr marL="91433" marR="91433"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u="none" strike="noStrike" cap="none" normalizeH="0" baseline="0" dirty="0" smtClean="0">
                          <a:ln>
                            <a:noFill/>
                          </a:ln>
                          <a:effectLst/>
                        </a:rPr>
                        <a:t>Vernice</a:t>
                      </a:r>
                      <a:endParaRPr kumimoji="0" lang="it-IT" sz="1800" b="0" i="0" u="none" strike="noStrike" cap="none" normalizeH="0" baseline="0" dirty="0" smtClean="0">
                        <a:ln>
                          <a:noFill/>
                        </a:ln>
                        <a:solidFill>
                          <a:schemeClr val="accent4">
                            <a:lumMod val="50000"/>
                          </a:schemeClr>
                        </a:solidFill>
                        <a:effectLst/>
                        <a:latin typeface="+mn-lt"/>
                      </a:endParaRPr>
                    </a:p>
                  </a:txBody>
                  <a:tcPr marL="91433" marR="91433" marT="45715" marB="45715" horzOverflow="overflow"/>
                </a:tc>
                <a:extLst>
                  <a:ext uri="{0D108BD9-81ED-4DB2-BD59-A6C34878D82A}">
                    <a16:rowId xmlns:a16="http://schemas.microsoft.com/office/drawing/2014/main" val="10006"/>
                  </a:ext>
                </a:extLst>
              </a:tr>
              <a:tr h="3657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u="none" strike="noStrike" cap="none" normalizeH="0" baseline="0" smtClean="0">
                          <a:ln>
                            <a:noFill/>
                          </a:ln>
                          <a:effectLst/>
                        </a:rPr>
                        <a:t>4-etil-fenolo</a:t>
                      </a:r>
                      <a:endParaRPr kumimoji="0" lang="it-IT" sz="1800" b="0" i="0" u="none" strike="noStrike" cap="none" normalizeH="0" baseline="0" smtClean="0">
                        <a:ln>
                          <a:noFill/>
                        </a:ln>
                        <a:solidFill>
                          <a:schemeClr val="accent4">
                            <a:lumMod val="50000"/>
                          </a:schemeClr>
                        </a:solidFill>
                        <a:effectLst/>
                        <a:latin typeface="+mn-lt"/>
                      </a:endParaRPr>
                    </a:p>
                  </a:txBody>
                  <a:tcPr marL="91433" marR="91433"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u="none" strike="noStrike" cap="none" normalizeH="0" baseline="0" smtClean="0">
                          <a:ln>
                            <a:noFill/>
                          </a:ln>
                          <a:effectLst/>
                        </a:rPr>
                        <a:t>Stalla, cavallo</a:t>
                      </a:r>
                      <a:endParaRPr kumimoji="0" lang="it-IT" sz="1800" b="0" i="0" u="none" strike="noStrike" cap="none" normalizeH="0" baseline="0" smtClean="0">
                        <a:ln>
                          <a:noFill/>
                        </a:ln>
                        <a:solidFill>
                          <a:schemeClr val="accent4">
                            <a:lumMod val="50000"/>
                          </a:schemeClr>
                        </a:solidFill>
                        <a:effectLst/>
                        <a:latin typeface="+mn-lt"/>
                      </a:endParaRPr>
                    </a:p>
                  </a:txBody>
                  <a:tcPr marL="91433" marR="91433" marT="45715" marB="45715" horzOverflow="overflow"/>
                </a:tc>
                <a:extLst>
                  <a:ext uri="{0D108BD9-81ED-4DB2-BD59-A6C34878D82A}">
                    <a16:rowId xmlns:a16="http://schemas.microsoft.com/office/drawing/2014/main" val="10007"/>
                  </a:ext>
                </a:extLst>
              </a:tr>
              <a:tr h="3657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u="none" strike="noStrike" cap="none" normalizeH="0" baseline="0" smtClean="0">
                          <a:ln>
                            <a:noFill/>
                          </a:ln>
                          <a:effectLst/>
                        </a:rPr>
                        <a:t>Eugenolo</a:t>
                      </a:r>
                      <a:endParaRPr kumimoji="0" lang="it-IT" sz="1800" b="0" i="0" u="none" strike="noStrike" cap="none" normalizeH="0" baseline="0" smtClean="0">
                        <a:ln>
                          <a:noFill/>
                        </a:ln>
                        <a:solidFill>
                          <a:schemeClr val="accent4">
                            <a:lumMod val="50000"/>
                          </a:schemeClr>
                        </a:solidFill>
                        <a:effectLst/>
                        <a:latin typeface="+mn-lt"/>
                      </a:endParaRPr>
                    </a:p>
                  </a:txBody>
                  <a:tcPr marL="91433" marR="91433"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u="none" strike="noStrike" cap="none" normalizeH="0" baseline="0" smtClean="0">
                          <a:ln>
                            <a:noFill/>
                          </a:ln>
                          <a:effectLst/>
                        </a:rPr>
                        <a:t>Chiodo di garofano</a:t>
                      </a:r>
                      <a:endParaRPr kumimoji="0" lang="it-IT" sz="1800" b="0" i="0" u="none" strike="noStrike" cap="none" normalizeH="0" baseline="0" smtClean="0">
                        <a:ln>
                          <a:noFill/>
                        </a:ln>
                        <a:solidFill>
                          <a:schemeClr val="accent4">
                            <a:lumMod val="50000"/>
                          </a:schemeClr>
                        </a:solidFill>
                        <a:effectLst/>
                        <a:latin typeface="+mn-lt"/>
                      </a:endParaRPr>
                    </a:p>
                  </a:txBody>
                  <a:tcPr marL="91433" marR="91433" marT="45715" marB="45715" horzOverflow="overflow"/>
                </a:tc>
                <a:extLst>
                  <a:ext uri="{0D108BD9-81ED-4DB2-BD59-A6C34878D82A}">
                    <a16:rowId xmlns:a16="http://schemas.microsoft.com/office/drawing/2014/main" val="10008"/>
                  </a:ext>
                </a:extLst>
              </a:tr>
              <a:tr h="3657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u="none" strike="noStrike" cap="none" normalizeH="0" baseline="0" smtClean="0">
                          <a:ln>
                            <a:noFill/>
                          </a:ln>
                          <a:effectLst/>
                        </a:rPr>
                        <a:t>Whisky-lactone</a:t>
                      </a:r>
                      <a:endParaRPr kumimoji="0" lang="it-IT" sz="1800" b="0" i="0" u="none" strike="noStrike" cap="none" normalizeH="0" baseline="0" smtClean="0">
                        <a:ln>
                          <a:noFill/>
                        </a:ln>
                        <a:solidFill>
                          <a:schemeClr val="accent4">
                            <a:lumMod val="50000"/>
                          </a:schemeClr>
                        </a:solidFill>
                        <a:effectLst/>
                        <a:latin typeface="+mn-lt"/>
                      </a:endParaRPr>
                    </a:p>
                  </a:txBody>
                  <a:tcPr marL="91433" marR="91433"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u="none" strike="noStrike" cap="none" normalizeH="0" baseline="0" smtClean="0">
                          <a:ln>
                            <a:noFill/>
                          </a:ln>
                          <a:effectLst/>
                        </a:rPr>
                        <a:t>Noce di cocco, rovere</a:t>
                      </a:r>
                      <a:endParaRPr kumimoji="0" lang="it-IT" sz="1800" b="0" i="0" u="none" strike="noStrike" cap="none" normalizeH="0" baseline="0" smtClean="0">
                        <a:ln>
                          <a:noFill/>
                        </a:ln>
                        <a:solidFill>
                          <a:schemeClr val="accent4">
                            <a:lumMod val="50000"/>
                          </a:schemeClr>
                        </a:solidFill>
                        <a:effectLst/>
                        <a:latin typeface="+mn-lt"/>
                      </a:endParaRPr>
                    </a:p>
                  </a:txBody>
                  <a:tcPr marL="91433" marR="91433" marT="45715" marB="45715" horzOverflow="overflow"/>
                </a:tc>
                <a:extLst>
                  <a:ext uri="{0D108BD9-81ED-4DB2-BD59-A6C34878D82A}">
                    <a16:rowId xmlns:a16="http://schemas.microsoft.com/office/drawing/2014/main" val="10009"/>
                  </a:ext>
                </a:extLst>
              </a:tr>
              <a:tr h="3657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u="none" strike="noStrike" cap="none" normalizeH="0" baseline="0" dirty="0" err="1" smtClean="0">
                          <a:ln>
                            <a:noFill/>
                          </a:ln>
                          <a:effectLst/>
                        </a:rPr>
                        <a:t>Furfurale</a:t>
                      </a:r>
                      <a:endParaRPr kumimoji="0" lang="it-IT" sz="1800" b="0" i="0" u="none" strike="noStrike" cap="none" normalizeH="0" baseline="0" dirty="0" smtClean="0">
                        <a:ln>
                          <a:noFill/>
                        </a:ln>
                        <a:solidFill>
                          <a:schemeClr val="accent4">
                            <a:lumMod val="50000"/>
                          </a:schemeClr>
                        </a:solidFill>
                        <a:effectLst/>
                        <a:latin typeface="+mn-lt"/>
                      </a:endParaRPr>
                    </a:p>
                  </a:txBody>
                  <a:tcPr marL="91433" marR="91433"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u="none" strike="noStrike" cap="none" normalizeH="0" baseline="0" smtClean="0">
                          <a:ln>
                            <a:noFill/>
                          </a:ln>
                          <a:effectLst/>
                        </a:rPr>
                        <a:t>Mandorla</a:t>
                      </a:r>
                      <a:endParaRPr kumimoji="0" lang="it-IT" sz="1800" b="0" i="0" u="none" strike="noStrike" cap="none" normalizeH="0" baseline="0" smtClean="0">
                        <a:ln>
                          <a:noFill/>
                        </a:ln>
                        <a:solidFill>
                          <a:schemeClr val="accent4">
                            <a:lumMod val="50000"/>
                          </a:schemeClr>
                        </a:solidFill>
                        <a:effectLst/>
                        <a:latin typeface="+mn-lt"/>
                      </a:endParaRPr>
                    </a:p>
                  </a:txBody>
                  <a:tcPr marL="91433" marR="91433" marT="45715" marB="45715" horzOverflow="overflow"/>
                </a:tc>
                <a:extLst>
                  <a:ext uri="{0D108BD9-81ED-4DB2-BD59-A6C34878D82A}">
                    <a16:rowId xmlns:a16="http://schemas.microsoft.com/office/drawing/2014/main" val="10010"/>
                  </a:ext>
                </a:extLst>
              </a:tr>
              <a:tr h="3657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u="none" strike="noStrike" cap="none" normalizeH="0" baseline="0" smtClean="0">
                          <a:ln>
                            <a:noFill/>
                          </a:ln>
                          <a:effectLst/>
                        </a:rPr>
                        <a:t>5-metil-furfurale</a:t>
                      </a:r>
                      <a:endParaRPr kumimoji="0" lang="it-IT" sz="1800" b="0" i="0" u="none" strike="noStrike" cap="none" normalizeH="0" baseline="0" smtClean="0">
                        <a:ln>
                          <a:noFill/>
                        </a:ln>
                        <a:solidFill>
                          <a:schemeClr val="accent4">
                            <a:lumMod val="50000"/>
                          </a:schemeClr>
                        </a:solidFill>
                        <a:effectLst/>
                        <a:latin typeface="+mn-lt"/>
                      </a:endParaRPr>
                    </a:p>
                  </a:txBody>
                  <a:tcPr marL="91433" marR="91433"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u="none" strike="noStrike" cap="none" normalizeH="0" baseline="0" smtClean="0">
                          <a:ln>
                            <a:noFill/>
                          </a:ln>
                          <a:effectLst/>
                        </a:rPr>
                        <a:t>Mandorla tostata</a:t>
                      </a:r>
                      <a:endParaRPr kumimoji="0" lang="it-IT" sz="1800" b="0" i="0" u="none" strike="noStrike" cap="none" normalizeH="0" baseline="0" smtClean="0">
                        <a:ln>
                          <a:noFill/>
                        </a:ln>
                        <a:solidFill>
                          <a:schemeClr val="accent4">
                            <a:lumMod val="50000"/>
                          </a:schemeClr>
                        </a:solidFill>
                        <a:effectLst/>
                        <a:latin typeface="+mn-lt"/>
                      </a:endParaRPr>
                    </a:p>
                  </a:txBody>
                  <a:tcPr marL="91433" marR="91433" marT="45715" marB="45715" horzOverflow="overflow"/>
                </a:tc>
                <a:extLst>
                  <a:ext uri="{0D108BD9-81ED-4DB2-BD59-A6C34878D82A}">
                    <a16:rowId xmlns:a16="http://schemas.microsoft.com/office/drawing/2014/main" val="10011"/>
                  </a:ext>
                </a:extLst>
              </a:tr>
              <a:tr h="3657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u="none" strike="noStrike" cap="none" normalizeH="0" baseline="0" smtClean="0">
                          <a:ln>
                            <a:noFill/>
                          </a:ln>
                          <a:effectLst/>
                        </a:rPr>
                        <a:t>Alcool furfurilico</a:t>
                      </a:r>
                      <a:endParaRPr kumimoji="0" lang="it-IT" sz="1800" b="0" i="0" u="none" strike="noStrike" cap="none" normalizeH="0" baseline="0" smtClean="0">
                        <a:ln>
                          <a:noFill/>
                        </a:ln>
                        <a:solidFill>
                          <a:schemeClr val="accent4">
                            <a:lumMod val="50000"/>
                          </a:schemeClr>
                        </a:solidFill>
                        <a:effectLst/>
                        <a:latin typeface="+mn-lt"/>
                      </a:endParaRPr>
                    </a:p>
                  </a:txBody>
                  <a:tcPr marL="91433" marR="91433"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it-IT" sz="1800" u="none" strike="noStrike" cap="none" normalizeH="0" baseline="0" dirty="0" smtClean="0">
                          <a:ln>
                            <a:noFill/>
                          </a:ln>
                          <a:effectLst/>
                        </a:rPr>
                        <a:t>Fieno, verbena</a:t>
                      </a:r>
                      <a:endParaRPr kumimoji="0" lang="it-IT" sz="1800" b="0" i="0" u="none" strike="noStrike" cap="none" normalizeH="0" baseline="0" dirty="0" smtClean="0">
                        <a:ln>
                          <a:noFill/>
                        </a:ln>
                        <a:solidFill>
                          <a:schemeClr val="accent4">
                            <a:lumMod val="50000"/>
                          </a:schemeClr>
                        </a:solidFill>
                        <a:effectLst/>
                        <a:latin typeface="+mn-lt"/>
                      </a:endParaRPr>
                    </a:p>
                  </a:txBody>
                  <a:tcPr marL="91433" marR="91433" marT="45715" marB="45715" horzOverflow="overflow"/>
                </a:tc>
                <a:extLst>
                  <a:ext uri="{0D108BD9-81ED-4DB2-BD59-A6C34878D82A}">
                    <a16:rowId xmlns:a16="http://schemas.microsoft.com/office/drawing/2014/main" val="10012"/>
                  </a:ext>
                </a:extLst>
              </a:tr>
            </a:tbl>
          </a:graphicData>
        </a:graphic>
      </p:graphicFrame>
      <p:sp>
        <p:nvSpPr>
          <p:cNvPr id="14" name="Rettangolo 13"/>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U3</a:t>
            </a:r>
            <a:endParaRPr lang="it-IT" sz="1900" b="1" dirty="0">
              <a:cs typeface="Arial" pitchFamily="34" charset="0"/>
            </a:endParaRPr>
          </a:p>
        </p:txBody>
      </p:sp>
      <p:sp>
        <p:nvSpPr>
          <p:cNvPr id="15" name="Text Box 19"/>
          <p:cNvSpPr txBox="1">
            <a:spLocks noChangeArrowheads="1"/>
          </p:cNvSpPr>
          <p:nvPr/>
        </p:nvSpPr>
        <p:spPr bwMode="auto">
          <a:xfrm>
            <a:off x="479376" y="434978"/>
            <a:ext cx="2678747"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Aromi del vino</a:t>
            </a:r>
            <a:endParaRPr lang="it-IT" b="1" dirty="0">
              <a:latin typeface="+mn-lt"/>
            </a:endParaRPr>
          </a:p>
        </p:txBody>
      </p:sp>
      <p:sp>
        <p:nvSpPr>
          <p:cNvPr id="16" name="CasellaDiTesto 15"/>
          <p:cNvSpPr txBox="1"/>
          <p:nvPr/>
        </p:nvSpPr>
        <p:spPr>
          <a:xfrm>
            <a:off x="479376" y="1019753"/>
            <a:ext cx="2069797" cy="369332"/>
          </a:xfrm>
          <a:prstGeom prst="rect">
            <a:avLst/>
          </a:prstGeom>
          <a:noFill/>
        </p:spPr>
        <p:txBody>
          <a:bodyPr wrap="none" rtlCol="0">
            <a:spAutoFit/>
          </a:bodyPr>
          <a:lstStyle/>
          <a:p>
            <a:r>
              <a:rPr lang="it-IT" sz="1800" b="1" dirty="0">
                <a:solidFill>
                  <a:schemeClr val="accent4">
                    <a:lumMod val="50000"/>
                  </a:schemeClr>
                </a:solidFill>
              </a:rPr>
              <a:t>Composti </a:t>
            </a:r>
            <a:r>
              <a:rPr lang="it-IT" sz="1800" b="1" dirty="0" smtClean="0">
                <a:solidFill>
                  <a:schemeClr val="accent4">
                    <a:lumMod val="50000"/>
                  </a:schemeClr>
                </a:solidFill>
              </a:rPr>
              <a:t>terziari</a:t>
            </a:r>
            <a:endParaRPr lang="it-IT" sz="1800"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61"/>
          <p:cNvPicPr>
            <a:picLocks noChangeAspect="1" noChangeArrowheads="1"/>
          </p:cNvPicPr>
          <p:nvPr/>
        </p:nvPicPr>
        <p:blipFill>
          <a:blip r:embed="rId2" cstate="print">
            <a:lum contrast="18000"/>
            <a:extLst>
              <a:ext uri="{28A0092B-C50C-407E-A947-70E740481C1C}">
                <a14:useLocalDpi xmlns:a14="http://schemas.microsoft.com/office/drawing/2010/main" val="0"/>
              </a:ext>
            </a:extLst>
          </a:blip>
          <a:srcRect b="447"/>
          <a:stretch>
            <a:fillRect/>
          </a:stretch>
        </p:blipFill>
        <p:spPr bwMode="auto">
          <a:xfrm>
            <a:off x="3503712" y="727365"/>
            <a:ext cx="5689600" cy="5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86" name="Rectangle 62"/>
          <p:cNvSpPr>
            <a:spLocks noChangeArrowheads="1"/>
          </p:cNvSpPr>
          <p:nvPr/>
        </p:nvSpPr>
        <p:spPr bwMode="auto">
          <a:xfrm>
            <a:off x="1199456" y="1526701"/>
            <a:ext cx="1728788" cy="3046413"/>
          </a:xfrm>
          <a:prstGeom prst="rect">
            <a:avLst/>
          </a:prstGeom>
          <a:noFill/>
          <a:ln w="9525">
            <a:noFill/>
            <a:miter lim="800000"/>
            <a:headEnd/>
            <a:tailEnd/>
          </a:ln>
          <a:effectLst/>
        </p:spPr>
        <p:txBody>
          <a:bodyPr>
            <a:spAutoFit/>
          </a:bodyPr>
          <a:lstStyle/>
          <a:p>
            <a:pPr eaLnBrk="1" hangingPunct="1">
              <a:defRPr/>
            </a:pPr>
            <a:r>
              <a:rPr lang="it-IT" sz="1600" dirty="0">
                <a:latin typeface="+mn-lt"/>
              </a:rPr>
              <a:t>Variazione della concentrazione (mg/l) dei composti volatili per Cabernet Sauvignon (alcool, 12.3% v/</a:t>
            </a:r>
            <a:r>
              <a:rPr lang="it-IT" sz="1600" dirty="0" err="1">
                <a:latin typeface="+mn-lt"/>
              </a:rPr>
              <a:t>v</a:t>
            </a:r>
            <a:r>
              <a:rPr lang="it-IT" sz="1600" dirty="0">
                <a:latin typeface="+mn-lt"/>
              </a:rPr>
              <a:t>; pH, 3.45) e Merlot (alcool, 13.6% v/</a:t>
            </a:r>
            <a:r>
              <a:rPr lang="it-IT" sz="1600" dirty="0" err="1">
                <a:latin typeface="+mn-lt"/>
              </a:rPr>
              <a:t>v</a:t>
            </a:r>
            <a:r>
              <a:rPr lang="it-IT" sz="1600" dirty="0">
                <a:latin typeface="+mn-lt"/>
              </a:rPr>
              <a:t>; pH, 3.7) durante l’affinamento in botti di rovere.</a:t>
            </a:r>
          </a:p>
        </p:txBody>
      </p:sp>
      <p:sp>
        <p:nvSpPr>
          <p:cNvPr id="15" name="Rettangolo 14"/>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smtClean="0">
                <a:cs typeface="Arial" pitchFamily="34" charset="0"/>
              </a:rPr>
              <a:t>U3</a:t>
            </a:r>
            <a:endParaRPr lang="it-IT" sz="1900" b="1" dirty="0">
              <a:cs typeface="Arial" pitchFamily="34" charset="0"/>
            </a:endParaRPr>
          </a:p>
        </p:txBody>
      </p:sp>
      <p:sp>
        <p:nvSpPr>
          <p:cNvPr id="16" name="Text Box 19"/>
          <p:cNvSpPr txBox="1">
            <a:spLocks noChangeArrowheads="1"/>
          </p:cNvSpPr>
          <p:nvPr/>
        </p:nvSpPr>
        <p:spPr bwMode="auto">
          <a:xfrm>
            <a:off x="479376" y="434978"/>
            <a:ext cx="2678747" cy="584775"/>
          </a:xfrm>
          <a:prstGeom prst="rect">
            <a:avLst/>
          </a:prstGeom>
          <a:noFill/>
          <a:ln w="9525">
            <a:noFill/>
            <a:miter lim="800000"/>
            <a:headEnd/>
            <a:tailEnd/>
          </a:ln>
          <a:effectLst/>
        </p:spPr>
        <p:txBody>
          <a:bodyPr wrap="none">
            <a:spAutoFit/>
          </a:bodyPr>
          <a:lstStyle/>
          <a:p>
            <a:pPr eaLnBrk="1" hangingPunct="1">
              <a:defRPr/>
            </a:pPr>
            <a:r>
              <a:rPr lang="it-IT" b="1" dirty="0" smtClean="0">
                <a:latin typeface="+mn-lt"/>
              </a:rPr>
              <a:t>Aromi del vino</a:t>
            </a:r>
            <a:endParaRPr lang="it-IT" b="1" dirty="0">
              <a:latin typeface="+mn-lt"/>
            </a:endParaRPr>
          </a:p>
        </p:txBody>
      </p:sp>
      <p:sp>
        <p:nvSpPr>
          <p:cNvPr id="17" name="CasellaDiTesto 16"/>
          <p:cNvSpPr txBox="1"/>
          <p:nvPr/>
        </p:nvSpPr>
        <p:spPr>
          <a:xfrm>
            <a:off x="479376" y="1019753"/>
            <a:ext cx="2069797" cy="369332"/>
          </a:xfrm>
          <a:prstGeom prst="rect">
            <a:avLst/>
          </a:prstGeom>
          <a:noFill/>
        </p:spPr>
        <p:txBody>
          <a:bodyPr wrap="none" rtlCol="0">
            <a:spAutoFit/>
          </a:bodyPr>
          <a:lstStyle/>
          <a:p>
            <a:r>
              <a:rPr lang="it-IT" sz="1800" b="1" dirty="0">
                <a:solidFill>
                  <a:schemeClr val="accent4">
                    <a:lumMod val="50000"/>
                  </a:schemeClr>
                </a:solidFill>
              </a:rPr>
              <a:t>Composti </a:t>
            </a:r>
            <a:r>
              <a:rPr lang="it-IT" sz="1800" b="1" dirty="0" smtClean="0">
                <a:solidFill>
                  <a:schemeClr val="accent4">
                    <a:lumMod val="50000"/>
                  </a:schemeClr>
                </a:solidFill>
              </a:rPr>
              <a:t>terziari</a:t>
            </a:r>
            <a:endParaRPr lang="it-IT" sz="1800"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a:cs typeface="Arial" pitchFamily="34" charset="0"/>
              </a:rPr>
              <a:t>U1</a:t>
            </a:r>
          </a:p>
        </p:txBody>
      </p:sp>
      <p:pic>
        <p:nvPicPr>
          <p:cNvPr id="2" name="Immagin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23392" y="1124744"/>
            <a:ext cx="9370250" cy="5269454"/>
          </a:xfrm>
          <a:prstGeom prst="rect">
            <a:avLst/>
          </a:prstGeom>
        </p:spPr>
      </p:pic>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404664"/>
            <a:ext cx="2060848" cy="20608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1075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839416" y="684212"/>
            <a:ext cx="8424863" cy="3170238"/>
          </a:xfrm>
          <a:prstGeom prst="rect">
            <a:avLst/>
          </a:prstGeom>
          <a:noFill/>
          <a:ln w="9525">
            <a:noFill/>
            <a:miter lim="800000"/>
            <a:headEnd/>
            <a:tailEnd/>
          </a:ln>
        </p:spPr>
        <p:txBody>
          <a:bodyPr>
            <a:spAutoFit/>
          </a:bodyPr>
          <a:lstStyle/>
          <a:p>
            <a:pPr eaLnBrk="1" hangingPunct="1">
              <a:defRPr/>
            </a:pPr>
            <a:endParaRPr lang="it-IT" sz="2000" dirty="0">
              <a:latin typeface="+mj-lt"/>
            </a:endParaRPr>
          </a:p>
          <a:p>
            <a:pPr eaLnBrk="1" hangingPunct="1">
              <a:defRPr/>
            </a:pPr>
            <a:r>
              <a:rPr lang="it-IT" sz="2000" dirty="0">
                <a:latin typeface="+mj-lt"/>
              </a:rPr>
              <a:t>Le due specie di vite più importanti per la produzione di uva sono:</a:t>
            </a:r>
          </a:p>
          <a:p>
            <a:pPr eaLnBrk="1" hangingPunct="1">
              <a:defRPr/>
            </a:pPr>
            <a:endParaRPr lang="it-IT" sz="2000" dirty="0">
              <a:latin typeface="+mj-lt"/>
            </a:endParaRPr>
          </a:p>
          <a:p>
            <a:pPr eaLnBrk="1" hangingPunct="1">
              <a:defRPr/>
            </a:pPr>
            <a:endParaRPr lang="it-IT" sz="2000" dirty="0">
              <a:latin typeface="+mj-lt"/>
            </a:endParaRPr>
          </a:p>
          <a:p>
            <a:pPr eaLnBrk="1" hangingPunct="1">
              <a:defRPr/>
            </a:pPr>
            <a:r>
              <a:rPr lang="it-IT" sz="2000" dirty="0">
                <a:latin typeface="+mj-lt"/>
              </a:rPr>
              <a:t>La </a:t>
            </a:r>
            <a:r>
              <a:rPr lang="it-IT" sz="2000" b="1" i="1" dirty="0" err="1">
                <a:latin typeface="+mj-lt"/>
              </a:rPr>
              <a:t>Vitis</a:t>
            </a:r>
            <a:r>
              <a:rPr lang="it-IT" sz="2000" b="1" i="1" dirty="0">
                <a:latin typeface="+mj-lt"/>
              </a:rPr>
              <a:t> vinifera</a:t>
            </a:r>
            <a:r>
              <a:rPr lang="it-IT" sz="2000" dirty="0">
                <a:latin typeface="+mj-lt"/>
              </a:rPr>
              <a:t>, originaria dell'Europa, dalla quale derivano tutti i vitigni destinati alla produzione di uva da vino e di uva da tavola </a:t>
            </a:r>
          </a:p>
          <a:p>
            <a:pPr eaLnBrk="1" hangingPunct="1">
              <a:defRPr/>
            </a:pPr>
            <a:endParaRPr lang="it-IT" sz="2000" dirty="0">
              <a:latin typeface="+mj-lt"/>
            </a:endParaRPr>
          </a:p>
          <a:p>
            <a:pPr eaLnBrk="1" hangingPunct="1">
              <a:defRPr/>
            </a:pPr>
            <a:r>
              <a:rPr lang="it-IT" sz="2000" dirty="0">
                <a:latin typeface="+mj-lt"/>
              </a:rPr>
              <a:t>la </a:t>
            </a:r>
            <a:r>
              <a:rPr lang="it-IT" sz="2000" b="1" i="1" dirty="0" err="1">
                <a:latin typeface="+mj-lt"/>
              </a:rPr>
              <a:t>Vitis</a:t>
            </a:r>
            <a:r>
              <a:rPr lang="it-IT" sz="2000" b="1" i="1" dirty="0">
                <a:latin typeface="+mj-lt"/>
              </a:rPr>
              <a:t> </a:t>
            </a:r>
            <a:r>
              <a:rPr lang="it-IT" sz="2000" b="1" i="1" dirty="0" err="1">
                <a:latin typeface="+mj-lt"/>
              </a:rPr>
              <a:t>labrusca</a:t>
            </a:r>
            <a:r>
              <a:rPr lang="it-IT" sz="2000" dirty="0">
                <a:latin typeface="+mj-lt"/>
              </a:rPr>
              <a:t>, originaria dell'America del nord, destinata principalmente alla produzione di uva da tavola e marginalmente per la produzione di vino.</a:t>
            </a:r>
          </a:p>
          <a:p>
            <a:pPr eaLnBrk="1" hangingPunct="1">
              <a:defRPr/>
            </a:pPr>
            <a:endParaRPr lang="it-IT" sz="2000" dirty="0">
              <a:latin typeface="+mj-lt"/>
            </a:endParaRPr>
          </a:p>
        </p:txBody>
      </p:sp>
      <p:grpSp>
        <p:nvGrpSpPr>
          <p:cNvPr id="3" name="Group 7"/>
          <p:cNvGrpSpPr>
            <a:grpSpLocks/>
          </p:cNvGrpSpPr>
          <p:nvPr/>
        </p:nvGrpSpPr>
        <p:grpSpPr bwMode="auto">
          <a:xfrm>
            <a:off x="1271464" y="3854450"/>
            <a:ext cx="7848600" cy="2343150"/>
            <a:chOff x="385" y="2478"/>
            <a:chExt cx="4944" cy="1476"/>
          </a:xfrm>
        </p:grpSpPr>
        <p:pic>
          <p:nvPicPr>
            <p:cNvPr id="133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05" y="2558"/>
              <a:ext cx="1476" cy="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2109" y="2568"/>
              <a:ext cx="2682" cy="1221"/>
            </a:xfrm>
            <a:prstGeom prst="rect">
              <a:avLst/>
            </a:prstGeom>
            <a:noFill/>
            <a:ln w="9525">
              <a:noFill/>
              <a:miter lim="800000"/>
              <a:headEnd/>
              <a:tailEnd/>
            </a:ln>
            <a:effectLst/>
          </p:spPr>
          <p:txBody>
            <a:bodyPr wrap="none">
              <a:spAutoFit/>
            </a:bodyPr>
            <a:lstStyle/>
            <a:p>
              <a:pPr eaLnBrk="1" hangingPunct="1">
                <a:defRPr/>
              </a:pPr>
              <a:r>
                <a:rPr lang="it-IT" sz="2000" b="1" dirty="0">
                  <a:solidFill>
                    <a:srgbClr val="7030A0"/>
                  </a:solidFill>
                  <a:latin typeface="+mn-lt"/>
                </a:rPr>
                <a:t>Composizione ponderale del Grappolo</a:t>
              </a:r>
            </a:p>
            <a:p>
              <a:pPr eaLnBrk="1" hangingPunct="1">
                <a:defRPr/>
              </a:pPr>
              <a:r>
                <a:rPr lang="it-IT" sz="2000" b="1" dirty="0">
                  <a:solidFill>
                    <a:srgbClr val="7030A0"/>
                  </a:solidFill>
                  <a:latin typeface="+mn-lt"/>
                </a:rPr>
                <a:t>RASPO 2,5 </a:t>
              </a:r>
              <a:r>
                <a:rPr lang="it-IT" sz="2000" dirty="0">
                  <a:solidFill>
                    <a:srgbClr val="7030A0"/>
                  </a:solidFill>
                  <a:latin typeface="+mn-lt"/>
                </a:rPr>
                <a:t>÷ </a:t>
              </a:r>
              <a:r>
                <a:rPr lang="it-IT" sz="2000" b="1" dirty="0">
                  <a:solidFill>
                    <a:srgbClr val="7030A0"/>
                  </a:solidFill>
                  <a:latin typeface="+mn-lt"/>
                </a:rPr>
                <a:t>8 % in peso </a:t>
              </a:r>
            </a:p>
            <a:p>
              <a:pPr eaLnBrk="1" hangingPunct="1">
                <a:defRPr/>
              </a:pPr>
              <a:r>
                <a:rPr lang="it-IT" sz="2000" b="1" dirty="0">
                  <a:solidFill>
                    <a:srgbClr val="7030A0"/>
                  </a:solidFill>
                  <a:latin typeface="+mn-lt"/>
                </a:rPr>
                <a:t>ACINO 92 </a:t>
              </a:r>
              <a:r>
                <a:rPr lang="it-IT" sz="2000" dirty="0">
                  <a:solidFill>
                    <a:srgbClr val="7030A0"/>
                  </a:solidFill>
                  <a:latin typeface="+mn-lt"/>
                </a:rPr>
                <a:t>÷ </a:t>
              </a:r>
              <a:r>
                <a:rPr lang="it-IT" sz="2000" b="1" dirty="0">
                  <a:solidFill>
                    <a:srgbClr val="7030A0"/>
                  </a:solidFill>
                  <a:latin typeface="+mn-lt"/>
                </a:rPr>
                <a:t>97,5 %</a:t>
              </a:r>
            </a:p>
            <a:p>
              <a:pPr lvl="1" eaLnBrk="1" hangingPunct="1">
                <a:defRPr/>
              </a:pPr>
              <a:r>
                <a:rPr lang="it-IT" sz="2000" dirty="0">
                  <a:solidFill>
                    <a:srgbClr val="7030A0"/>
                  </a:solidFill>
                  <a:latin typeface="+mn-lt"/>
                </a:rPr>
                <a:t>• </a:t>
              </a:r>
              <a:r>
                <a:rPr lang="it-IT" sz="2000" b="1" dirty="0">
                  <a:solidFill>
                    <a:srgbClr val="7030A0"/>
                  </a:solidFill>
                  <a:latin typeface="+mn-lt"/>
                </a:rPr>
                <a:t>BUCCIA 6 - 10 %</a:t>
              </a:r>
            </a:p>
            <a:p>
              <a:pPr lvl="1" eaLnBrk="1" hangingPunct="1">
                <a:defRPr/>
              </a:pPr>
              <a:r>
                <a:rPr lang="it-IT" sz="2000" dirty="0">
                  <a:solidFill>
                    <a:srgbClr val="7030A0"/>
                  </a:solidFill>
                  <a:latin typeface="+mn-lt"/>
                </a:rPr>
                <a:t>• </a:t>
              </a:r>
              <a:r>
                <a:rPr lang="it-IT" sz="2000" b="1" dirty="0">
                  <a:solidFill>
                    <a:srgbClr val="7030A0"/>
                  </a:solidFill>
                  <a:latin typeface="+mn-lt"/>
                </a:rPr>
                <a:t>VINACCIOLI 2-15 %</a:t>
              </a:r>
            </a:p>
            <a:p>
              <a:pPr lvl="1" eaLnBrk="1" hangingPunct="1">
                <a:defRPr/>
              </a:pPr>
              <a:r>
                <a:rPr lang="it-IT" sz="2000" dirty="0">
                  <a:solidFill>
                    <a:srgbClr val="7030A0"/>
                  </a:solidFill>
                  <a:latin typeface="+mn-lt"/>
                </a:rPr>
                <a:t>• </a:t>
              </a:r>
              <a:r>
                <a:rPr lang="it-IT" sz="2000" b="1" dirty="0">
                  <a:solidFill>
                    <a:srgbClr val="7030A0"/>
                  </a:solidFill>
                  <a:latin typeface="+mn-lt"/>
                </a:rPr>
                <a:t>MOSTO 60 </a:t>
              </a:r>
              <a:r>
                <a:rPr lang="it-IT" sz="2000" dirty="0">
                  <a:solidFill>
                    <a:srgbClr val="7030A0"/>
                  </a:solidFill>
                  <a:latin typeface="+mn-lt"/>
                </a:rPr>
                <a:t>÷ </a:t>
              </a:r>
              <a:r>
                <a:rPr lang="it-IT" sz="2000" b="1" dirty="0">
                  <a:solidFill>
                    <a:srgbClr val="7030A0"/>
                  </a:solidFill>
                  <a:latin typeface="+mn-lt"/>
                </a:rPr>
                <a:t>80 %</a:t>
              </a:r>
            </a:p>
          </p:txBody>
        </p:sp>
        <p:sp>
          <p:nvSpPr>
            <p:cNvPr id="12297" name="Rectangle 6"/>
            <p:cNvSpPr>
              <a:spLocks noChangeArrowheads="1"/>
            </p:cNvSpPr>
            <p:nvPr/>
          </p:nvSpPr>
          <p:spPr bwMode="auto">
            <a:xfrm>
              <a:off x="1746" y="2478"/>
              <a:ext cx="3583" cy="1451"/>
            </a:xfrm>
            <a:prstGeom prst="rect">
              <a:avLst/>
            </a:prstGeom>
            <a:noFill/>
            <a:ln w="50800">
              <a:noFill/>
              <a:miter lim="800000"/>
              <a:headEnd/>
              <a:tailEnd/>
            </a:ln>
          </p:spPr>
          <p:txBody>
            <a:bodyPr wrap="none" anchor="ctr"/>
            <a:lstStyle/>
            <a:p>
              <a:pPr eaLnBrk="1" hangingPunct="1">
                <a:defRPr/>
              </a:pPr>
              <a:endParaRPr lang="en-US">
                <a:latin typeface="+mj-lt"/>
              </a:endParaRPr>
            </a:p>
          </p:txBody>
        </p:sp>
      </p:grpSp>
      <p:sp>
        <p:nvSpPr>
          <p:cNvPr id="16" name="Rettangolo 15"/>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a:cs typeface="Arial" pitchFamily="34" charset="0"/>
              </a:rPr>
              <a:t>U1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23392" y="260648"/>
            <a:ext cx="8136904" cy="6480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ttangolo 17"/>
          <p:cNvSpPr/>
          <p:nvPr/>
        </p:nvSpPr>
        <p:spPr>
          <a:xfrm>
            <a:off x="11208568" y="1274673"/>
            <a:ext cx="613855" cy="5040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it-IT" sz="1900" b="1" dirty="0">
                <a:cs typeface="Arial" pitchFamily="34" charset="0"/>
              </a:rPr>
              <a:t>U1</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16" y="260648"/>
            <a:ext cx="7194376" cy="620514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0230221_com_templateEN_Dru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1611</TotalTime>
  <Words>3461</Words>
  <Application>Microsoft Office PowerPoint</Application>
  <PresentationFormat>Widescreen</PresentationFormat>
  <Paragraphs>481</Paragraphs>
  <Slides>64</Slides>
  <Notes>0</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64</vt:i4>
      </vt:variant>
    </vt:vector>
  </HeadingPairs>
  <TitlesOfParts>
    <vt:vector size="71" baseType="lpstr">
      <vt:lpstr>Arial</vt:lpstr>
      <vt:lpstr>Calibri</vt:lpstr>
      <vt:lpstr>Symbol</vt:lpstr>
      <vt:lpstr>Tahoma</vt:lpstr>
      <vt:lpstr>Wingdings</vt:lpstr>
      <vt:lpstr>20230221_com_templateEN_Drug</vt:lpstr>
      <vt:lpstr>Document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di Torino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VINO</dc:title>
  <dc:creator>Scienza e Tecnologia del Farmaco</dc:creator>
  <cp:lastModifiedBy>CORDERO</cp:lastModifiedBy>
  <cp:revision>354</cp:revision>
  <dcterms:created xsi:type="dcterms:W3CDTF">2008-06-17T17:01:26Z</dcterms:created>
  <dcterms:modified xsi:type="dcterms:W3CDTF">2024-02-28T10:37:02Z</dcterms:modified>
</cp:coreProperties>
</file>