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55"/>
  </p:notesMasterIdLst>
  <p:handoutMasterIdLst>
    <p:handoutMasterId r:id="rId56"/>
  </p:handoutMasterIdLst>
  <p:sldIdLst>
    <p:sldId id="256" r:id="rId2"/>
    <p:sldId id="257" r:id="rId3"/>
    <p:sldId id="360" r:id="rId4"/>
    <p:sldId id="368" r:id="rId5"/>
    <p:sldId id="258" r:id="rId6"/>
    <p:sldId id="259" r:id="rId7"/>
    <p:sldId id="260" r:id="rId8"/>
    <p:sldId id="264" r:id="rId9"/>
    <p:sldId id="265" r:id="rId10"/>
    <p:sldId id="266" r:id="rId11"/>
    <p:sldId id="267" r:id="rId12"/>
    <p:sldId id="268" r:id="rId13"/>
    <p:sldId id="269" r:id="rId14"/>
    <p:sldId id="270" r:id="rId15"/>
    <p:sldId id="271" r:id="rId16"/>
    <p:sldId id="273" r:id="rId17"/>
    <p:sldId id="371" r:id="rId18"/>
    <p:sldId id="275" r:id="rId19"/>
    <p:sldId id="276" r:id="rId20"/>
    <p:sldId id="274" r:id="rId21"/>
    <p:sldId id="277" r:id="rId22"/>
    <p:sldId id="362" r:id="rId23"/>
    <p:sldId id="361" r:id="rId24"/>
    <p:sldId id="279" r:id="rId25"/>
    <p:sldId id="369" r:id="rId26"/>
    <p:sldId id="280" r:id="rId27"/>
    <p:sldId id="370" r:id="rId28"/>
    <p:sldId id="278" r:id="rId29"/>
    <p:sldId id="281" r:id="rId30"/>
    <p:sldId id="282" r:id="rId31"/>
    <p:sldId id="283" r:id="rId32"/>
    <p:sldId id="284" r:id="rId33"/>
    <p:sldId id="285" r:id="rId34"/>
    <p:sldId id="363" r:id="rId35"/>
    <p:sldId id="364" r:id="rId36"/>
    <p:sldId id="365" r:id="rId37"/>
    <p:sldId id="366" r:id="rId38"/>
    <p:sldId id="367" r:id="rId39"/>
    <p:sldId id="286" r:id="rId40"/>
    <p:sldId id="287" r:id="rId41"/>
    <p:sldId id="288" r:id="rId42"/>
    <p:sldId id="289" r:id="rId43"/>
    <p:sldId id="356" r:id="rId44"/>
    <p:sldId id="357" r:id="rId45"/>
    <p:sldId id="358" r:id="rId46"/>
    <p:sldId id="359" r:id="rId47"/>
    <p:sldId id="290" r:id="rId48"/>
    <p:sldId id="291" r:id="rId49"/>
    <p:sldId id="294" r:id="rId50"/>
    <p:sldId id="296" r:id="rId51"/>
    <p:sldId id="297" r:id="rId52"/>
    <p:sldId id="298" r:id="rId53"/>
    <p:sldId id="299" r:id="rId54"/>
  </p:sldIdLst>
  <p:sldSz cx="12192000" cy="6858000"/>
  <p:notesSz cx="7315200" cy="9601200"/>
  <p:defaultTextStyle>
    <a:defPPr>
      <a:defRPr lang="it-IT"/>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16AE"/>
    <a:srgbClr val="FF00FF"/>
    <a:srgbClr val="FF3300"/>
    <a:srgbClr val="A5FFFD"/>
    <a:srgbClr val="FA68EC"/>
    <a:srgbClr val="00FF00"/>
    <a:srgbClr val="CCCCFF"/>
    <a:srgbClr val="0047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4" d="100"/>
          <a:sy n="74" d="100"/>
        </p:scale>
        <p:origin x="43" y="245"/>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pPr>
              <a:defRPr/>
            </a:pPr>
            <a:endParaRPr lang="it-IT"/>
          </a:p>
        </p:txBody>
      </p:sp>
      <p:sp>
        <p:nvSpPr>
          <p:cNvPr id="126979"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pPr>
              <a:defRPr/>
            </a:pPr>
            <a:endParaRPr lang="it-IT"/>
          </a:p>
        </p:txBody>
      </p:sp>
      <p:sp>
        <p:nvSpPr>
          <p:cNvPr id="126980"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pPr>
              <a:defRPr/>
            </a:pPr>
            <a:endParaRPr lang="it-IT"/>
          </a:p>
        </p:txBody>
      </p:sp>
      <p:sp>
        <p:nvSpPr>
          <p:cNvPr id="126981"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panose="020B0604020202020204" pitchFamily="34" charset="0"/>
              </a:defRPr>
            </a:lvl1pPr>
          </a:lstStyle>
          <a:p>
            <a:fld id="{7F8B180F-7250-4065-B8DE-E75315529D0D}" type="slidenum">
              <a:rPr lang="it-IT" altLang="en-US"/>
              <a:pPr/>
              <a:t>‹N›</a:t>
            </a:fld>
            <a:endParaRPr lang="it-IT"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pPr>
              <a:defRPr/>
            </a:pPr>
            <a:fld id="{1C36E952-2BD2-4367-BB37-CEA5A65E36BC}" type="datetimeFigureOut">
              <a:rPr lang="it-IT"/>
              <a:pPr>
                <a:defRPr/>
              </a:pPr>
              <a:t>29/02/2024</a:t>
            </a:fld>
            <a:endParaRPr lang="it-IT"/>
          </a:p>
        </p:txBody>
      </p:sp>
      <p:sp>
        <p:nvSpPr>
          <p:cNvPr id="4" name="Segnaposto immagine diapositiva 3"/>
          <p:cNvSpPr>
            <a:spLocks noGrp="1" noRot="1" noChangeAspect="1"/>
          </p:cNvSpPr>
          <p:nvPr>
            <p:ph type="sldImg" idx="2"/>
          </p:nvPr>
        </p:nvSpPr>
        <p:spPr>
          <a:xfrm>
            <a:off x="458788" y="719138"/>
            <a:ext cx="6399212" cy="360045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731838" y="4559300"/>
            <a:ext cx="5851525" cy="4322763"/>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1B82C7D-4135-4C74-868F-A8CB762D43E3}" type="slidenum">
              <a:rPr lang="it-IT" altLang="en-US"/>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9" name="Immagine 8" descr="Immagine che contiene clipart&#10;&#10;Descrizione generata automaticamente">
            <a:extLst>
              <a:ext uri="{FF2B5EF4-FFF2-40B4-BE49-F238E27FC236}">
                <a16:creationId xmlns:a16="http://schemas.microsoft.com/office/drawing/2014/main" id="{ABB7BD34-EA8D-47DC-9235-9EDAFFC58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8" name="Immagine 7">
            <a:extLst>
              <a:ext uri="{FF2B5EF4-FFF2-40B4-BE49-F238E27FC236}">
                <a16:creationId xmlns:a16="http://schemas.microsoft.com/office/drawing/2014/main" id="{4E43F9AC-BEB6-4F8F-9184-BEE2E741A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618" y="371739"/>
            <a:ext cx="4909374" cy="2206800"/>
          </a:xfrm>
          <a:prstGeom prst="rect">
            <a:avLst/>
          </a:prstGeom>
        </p:spPr>
      </p:pic>
      <p:sp>
        <p:nvSpPr>
          <p:cNvPr id="2" name="Titolo 1">
            <a:extLst>
              <a:ext uri="{FF2B5EF4-FFF2-40B4-BE49-F238E27FC236}">
                <a16:creationId xmlns:a16="http://schemas.microsoft.com/office/drawing/2014/main" id="{BCEE721E-D886-4007-A622-C11C65A2B86C}"/>
              </a:ext>
            </a:extLst>
          </p:cNvPr>
          <p:cNvSpPr>
            <a:spLocks noGrp="1"/>
          </p:cNvSpPr>
          <p:nvPr>
            <p:ph type="ctrTitle"/>
          </p:nvPr>
        </p:nvSpPr>
        <p:spPr>
          <a:xfrm>
            <a:off x="222191" y="1187677"/>
            <a:ext cx="5873809" cy="2387600"/>
          </a:xfrm>
        </p:spPr>
        <p:txBody>
          <a:bodyPr anchor="b">
            <a:noAutofit/>
          </a:bodyPr>
          <a:lstStyle>
            <a:lvl1pPr algn="l">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ottotitolo 2">
            <a:extLst>
              <a:ext uri="{FF2B5EF4-FFF2-40B4-BE49-F238E27FC236}">
                <a16:creationId xmlns:a16="http://schemas.microsoft.com/office/drawing/2014/main" id="{11FC323D-ADD8-49BA-A2B6-6A2C76FEB860}"/>
              </a:ext>
            </a:extLst>
          </p:cNvPr>
          <p:cNvSpPr>
            <a:spLocks noGrp="1"/>
          </p:cNvSpPr>
          <p:nvPr>
            <p:ph type="subTitle" idx="1"/>
          </p:nvPr>
        </p:nvSpPr>
        <p:spPr>
          <a:xfrm>
            <a:off x="222191" y="3667352"/>
            <a:ext cx="5873809" cy="1655762"/>
          </a:xfrm>
        </p:spPr>
        <p:txBody>
          <a:bodyPr/>
          <a:lstStyle>
            <a:lvl1pPr marL="0" indent="0" algn="l">
              <a:buNone/>
              <a:defRPr sz="2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dirty="0"/>
          </a:p>
        </p:txBody>
      </p:sp>
      <p:sp>
        <p:nvSpPr>
          <p:cNvPr id="4" name="Segnaposto data 3">
            <a:extLst>
              <a:ext uri="{FF2B5EF4-FFF2-40B4-BE49-F238E27FC236}">
                <a16:creationId xmlns:a16="http://schemas.microsoft.com/office/drawing/2014/main" id="{681763B4-184A-4405-ADA2-B255997C9E6B}"/>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8E2C6FDF-8832-4C98-9162-40617821B4C4}"/>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E124C37C-CF40-4C5C-B0A1-F3FC9F0E6F08}"/>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FC999F84-6EA4-4E6D-990F-C92904C6F882}" type="slidenum">
              <a:rPr lang="it-IT" altLang="en-US" smtClean="0"/>
              <a:pPr/>
              <a:t>‹N›</a:t>
            </a:fld>
            <a:endParaRPr lang="it-IT" altLang="en-US"/>
          </a:p>
        </p:txBody>
      </p:sp>
    </p:spTree>
    <p:extLst>
      <p:ext uri="{BB962C8B-B14F-4D97-AF65-F5344CB8AC3E}">
        <p14:creationId xmlns:p14="http://schemas.microsoft.com/office/powerpoint/2010/main" val="3394420091"/>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Immagine 8" descr="Immagine che contiene testo, clipart&#10;&#10;Descrizione generata automaticamente">
            <a:extLst>
              <a:ext uri="{FF2B5EF4-FFF2-40B4-BE49-F238E27FC236}">
                <a16:creationId xmlns:a16="http://schemas.microsoft.com/office/drawing/2014/main" id="{51E42FD3-3742-46EB-8C4D-A18602634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10" name="Immagine 9">
            <a:extLst>
              <a:ext uri="{FF2B5EF4-FFF2-40B4-BE49-F238E27FC236}">
                <a16:creationId xmlns:a16="http://schemas.microsoft.com/office/drawing/2014/main" id="{C719B9ED-A2D4-4D14-9126-1A37837F3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152" y="377104"/>
            <a:ext cx="3131428" cy="1407600"/>
          </a:xfrm>
          <a:prstGeom prst="rect">
            <a:avLst/>
          </a:prstGeom>
        </p:spPr>
      </p:pic>
      <p:sp>
        <p:nvSpPr>
          <p:cNvPr id="2" name="Titolo 1">
            <a:extLst>
              <a:ext uri="{FF2B5EF4-FFF2-40B4-BE49-F238E27FC236}">
                <a16:creationId xmlns:a16="http://schemas.microsoft.com/office/drawing/2014/main" id="{4949507E-162E-49A6-B8C1-92467599E29B}"/>
              </a:ext>
            </a:extLst>
          </p:cNvPr>
          <p:cNvSpPr>
            <a:spLocks noGrp="1"/>
          </p:cNvSpPr>
          <p:nvPr>
            <p:ph type="title"/>
          </p:nvPr>
        </p:nvSpPr>
        <p:spPr>
          <a:xfrm>
            <a:off x="5110383" y="2366963"/>
            <a:ext cx="6237065" cy="2852737"/>
          </a:xfrm>
        </p:spPr>
        <p:txBody>
          <a:bodyPr anchor="b">
            <a:noAutofit/>
          </a:bodyPr>
          <a:lstStyle>
            <a:lvl1pPr>
              <a:defRPr sz="3600">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egnaposto testo 2">
            <a:extLst>
              <a:ext uri="{FF2B5EF4-FFF2-40B4-BE49-F238E27FC236}">
                <a16:creationId xmlns:a16="http://schemas.microsoft.com/office/drawing/2014/main" id="{DFAC042D-BC05-4E4C-AF58-425D7F72C7F8}"/>
              </a:ext>
            </a:extLst>
          </p:cNvPr>
          <p:cNvSpPr>
            <a:spLocks noGrp="1"/>
          </p:cNvSpPr>
          <p:nvPr>
            <p:ph type="body" idx="1"/>
          </p:nvPr>
        </p:nvSpPr>
        <p:spPr>
          <a:xfrm>
            <a:off x="5116735" y="5554767"/>
            <a:ext cx="6237065" cy="603250"/>
          </a:xfrm>
        </p:spPr>
        <p:txBody>
          <a:bodyPr>
            <a:normAutofit/>
          </a:bodyPr>
          <a:lstStyle>
            <a:lvl1pPr marL="0" indent="0">
              <a:buNone/>
              <a:defRPr sz="2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a:extLst>
              <a:ext uri="{FF2B5EF4-FFF2-40B4-BE49-F238E27FC236}">
                <a16:creationId xmlns:a16="http://schemas.microsoft.com/office/drawing/2014/main" id="{7EEF5AEC-772E-4600-9C4B-E23EE1E8EBAA}"/>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6F236877-1BBF-4085-963D-DC8BEC354C97}"/>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9449E9CC-CDE6-4140-944E-C7836B1C15D1}"/>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DC4CF4AC-65F6-4D30-8B3E-44E43F5A15DC}" type="slidenum">
              <a:rPr lang="it-IT" altLang="en-US" smtClean="0"/>
              <a:pPr/>
              <a:t>‹N›</a:t>
            </a:fld>
            <a:endParaRPr lang="it-IT" altLang="en-US"/>
          </a:p>
        </p:txBody>
      </p:sp>
    </p:spTree>
    <p:extLst>
      <p:ext uri="{BB962C8B-B14F-4D97-AF65-F5344CB8AC3E}">
        <p14:creationId xmlns:p14="http://schemas.microsoft.com/office/powerpoint/2010/main" val="790384391"/>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92105622-A72D-4D37-A4B0-7D98EFCF3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 name="Titolo 1">
            <a:extLst>
              <a:ext uri="{FF2B5EF4-FFF2-40B4-BE49-F238E27FC236}">
                <a16:creationId xmlns:a16="http://schemas.microsoft.com/office/drawing/2014/main" id="{5096F70F-7CDD-4FEE-87F3-07F4D4A7DB24}"/>
              </a:ext>
            </a:extLst>
          </p:cNvPr>
          <p:cNvSpPr>
            <a:spLocks noGrp="1"/>
          </p:cNvSpPr>
          <p:nvPr>
            <p:ph type="title"/>
          </p:nvPr>
        </p:nvSpPr>
        <p:spPr>
          <a:xfrm>
            <a:off x="838200" y="365125"/>
            <a:ext cx="7972514" cy="1325563"/>
          </a:xfrm>
        </p:spPr>
        <p:txBody>
          <a:bodyPr>
            <a:norm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it-IT" smtClean="0"/>
              <a:t>Fare clic per modificare lo stile del titolo</a:t>
            </a:r>
            <a:endParaRPr lang="it-IT" dirty="0"/>
          </a:p>
        </p:txBody>
      </p:sp>
      <p:sp>
        <p:nvSpPr>
          <p:cNvPr id="3" name="Segnaposto contenuto 2">
            <a:extLst>
              <a:ext uri="{FF2B5EF4-FFF2-40B4-BE49-F238E27FC236}">
                <a16:creationId xmlns:a16="http://schemas.microsoft.com/office/drawing/2014/main" id="{ABB3A6EA-1A65-4A30-874F-A662F8DE4174}"/>
              </a:ext>
            </a:extLst>
          </p:cNvPr>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a:extLst>
              <a:ext uri="{FF2B5EF4-FFF2-40B4-BE49-F238E27FC236}">
                <a16:creationId xmlns:a16="http://schemas.microsoft.com/office/drawing/2014/main" id="{6EF9D8DD-08A6-47B2-86DD-9DC8331559FD}"/>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5" name="Segnaposto piè di pagina 4">
            <a:extLst>
              <a:ext uri="{FF2B5EF4-FFF2-40B4-BE49-F238E27FC236}">
                <a16:creationId xmlns:a16="http://schemas.microsoft.com/office/drawing/2014/main" id="{7B9ED4A4-D9FA-4F41-938A-95D90C16BAA5}"/>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6" name="Segnaposto numero diapositiva 5">
            <a:extLst>
              <a:ext uri="{FF2B5EF4-FFF2-40B4-BE49-F238E27FC236}">
                <a16:creationId xmlns:a16="http://schemas.microsoft.com/office/drawing/2014/main" id="{E1597ADE-0D96-4EA0-B3C3-D13315982F87}"/>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CEF126EC-1663-4851-823A-8B2522FF9D17}" type="slidenum">
              <a:rPr lang="it-IT" altLang="en-US" smtClean="0"/>
              <a:pPr/>
              <a:t>‹N›</a:t>
            </a:fld>
            <a:endParaRPr lang="it-IT" altLang="en-US"/>
          </a:p>
        </p:txBody>
      </p:sp>
      <p:pic>
        <p:nvPicPr>
          <p:cNvPr id="9" name="Immagine 8">
            <a:extLst>
              <a:ext uri="{FF2B5EF4-FFF2-40B4-BE49-F238E27FC236}">
                <a16:creationId xmlns:a16="http://schemas.microsoft.com/office/drawing/2014/main" id="{1D73C076-1254-4B00-BDD4-FB4062FE08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4948" y="377104"/>
            <a:ext cx="3131428" cy="1407600"/>
          </a:xfrm>
          <a:prstGeom prst="rect">
            <a:avLst/>
          </a:prstGeom>
        </p:spPr>
      </p:pic>
    </p:spTree>
    <p:extLst>
      <p:ext uri="{BB962C8B-B14F-4D97-AF65-F5344CB8AC3E}">
        <p14:creationId xmlns:p14="http://schemas.microsoft.com/office/powerpoint/2010/main" val="936675165"/>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F056F3D-6D0C-464B-90B3-FFC852675F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261"/>
          <a:stretch/>
        </p:blipFill>
        <p:spPr>
          <a:xfrm>
            <a:off x="3167517" y="886890"/>
            <a:ext cx="5856967" cy="3430800"/>
          </a:xfrm>
          <a:prstGeom prst="rect">
            <a:avLst/>
          </a:prstGeom>
        </p:spPr>
      </p:pic>
      <p:sp>
        <p:nvSpPr>
          <p:cNvPr id="2" name="Segnaposto data 1">
            <a:extLst>
              <a:ext uri="{FF2B5EF4-FFF2-40B4-BE49-F238E27FC236}">
                <a16:creationId xmlns:a16="http://schemas.microsoft.com/office/drawing/2014/main" id="{8CBDD3F3-498E-46F8-9A2C-23E97D7E22AC}"/>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3" name="Segnaposto piè di pagina 2">
            <a:extLst>
              <a:ext uri="{FF2B5EF4-FFF2-40B4-BE49-F238E27FC236}">
                <a16:creationId xmlns:a16="http://schemas.microsoft.com/office/drawing/2014/main" id="{A4B18460-2184-4893-B511-A78D803B55A0}"/>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endParaRPr lang="it-IT"/>
          </a:p>
        </p:txBody>
      </p:sp>
      <p:sp>
        <p:nvSpPr>
          <p:cNvPr id="4" name="Segnaposto numero diapositiva 3">
            <a:extLst>
              <a:ext uri="{FF2B5EF4-FFF2-40B4-BE49-F238E27FC236}">
                <a16:creationId xmlns:a16="http://schemas.microsoft.com/office/drawing/2014/main" id="{6394182E-F57D-4FCE-A8AF-3B03CCE6899C}"/>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E6E10B74-B906-4295-B5D8-F1D800FB1E10}" type="slidenum">
              <a:rPr lang="it-IT" altLang="en-US" smtClean="0"/>
              <a:pPr/>
              <a:t>‹N›</a:t>
            </a:fld>
            <a:endParaRPr lang="it-IT" altLang="en-US"/>
          </a:p>
        </p:txBody>
      </p:sp>
      <p:sp>
        <p:nvSpPr>
          <p:cNvPr id="5" name="Segnaposto testo 2">
            <a:extLst>
              <a:ext uri="{FF2B5EF4-FFF2-40B4-BE49-F238E27FC236}">
                <a16:creationId xmlns:a16="http://schemas.microsoft.com/office/drawing/2014/main" id="{08EA5E69-80AE-4506-8C30-BBBCBDCEB916}"/>
              </a:ext>
            </a:extLst>
          </p:cNvPr>
          <p:cNvSpPr>
            <a:spLocks noGrp="1"/>
          </p:cNvSpPr>
          <p:nvPr>
            <p:ph idx="1" hasCustomPrompt="1"/>
          </p:nvPr>
        </p:nvSpPr>
        <p:spPr>
          <a:xfrm>
            <a:off x="2790447" y="4657351"/>
            <a:ext cx="6611106" cy="1219668"/>
          </a:xfrm>
          <a:prstGeom prst="rect">
            <a:avLst/>
          </a:prstGeom>
        </p:spPr>
        <p:txBody>
          <a:bodyPr vert="horz" lIns="91440" tIns="45720" rIns="91440" bIns="45720" rtlCol="0">
            <a:normAutofit/>
          </a:bodyPr>
          <a:lstStyle>
            <a:lvl1pPr marL="0" indent="0" algn="ctr">
              <a:buNone/>
              <a:defRPr sz="2400" i="0">
                <a:solidFill>
                  <a:srgbClr val="54565A"/>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it-IT" dirty="0"/>
              <a:t>Sottotitolo</a:t>
            </a:r>
          </a:p>
        </p:txBody>
      </p:sp>
    </p:spTree>
    <p:extLst>
      <p:ext uri="{BB962C8B-B14F-4D97-AF65-F5344CB8AC3E}">
        <p14:creationId xmlns:p14="http://schemas.microsoft.com/office/powerpoint/2010/main" val="631780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C0F2FC7-183A-4DB3-A918-D1A065331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514CAED-F6A8-48F7-9787-972894E06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8F7E23-CC75-493D-B184-D03D1E061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it-IT"/>
          </a:p>
        </p:txBody>
      </p:sp>
      <p:sp>
        <p:nvSpPr>
          <p:cNvPr id="5" name="Segnaposto piè di pagina 4">
            <a:extLst>
              <a:ext uri="{FF2B5EF4-FFF2-40B4-BE49-F238E27FC236}">
                <a16:creationId xmlns:a16="http://schemas.microsoft.com/office/drawing/2014/main" id="{8FDA85A8-EEA2-48A1-93E1-232D47B44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a:extLst>
              <a:ext uri="{FF2B5EF4-FFF2-40B4-BE49-F238E27FC236}">
                <a16:creationId xmlns:a16="http://schemas.microsoft.com/office/drawing/2014/main" id="{C2E20A6D-DF50-462E-B3F2-37008D2C72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10B74-B906-4295-B5D8-F1D800FB1E10}" type="slidenum">
              <a:rPr lang="it-IT" altLang="en-US" smtClean="0"/>
              <a:pPr/>
              <a:t>‹N›</a:t>
            </a:fld>
            <a:endParaRPr lang="it-IT" altLang="en-US"/>
          </a:p>
        </p:txBody>
      </p:sp>
    </p:spTree>
    <p:extLst>
      <p:ext uri="{BB962C8B-B14F-4D97-AF65-F5344CB8AC3E}">
        <p14:creationId xmlns:p14="http://schemas.microsoft.com/office/powerpoint/2010/main" val="345361496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Lst>
  <p:transition>
    <p:wipe dir="r"/>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file:///D:\DIDATTICA\LEZIONI%20TEMI\da%20fare_Sicurezza%20Alimentare\materiali%20attivi%20ed%20intelligenti%202009.pdf" TargetMode="Externa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file:///D:\DIDATTICA\LEZIONI%20TEMI\da%20fare_Sicurezza%20Alimentare\materiali%20attivi%20ed%20intelligenti%202009.pdf" TargetMode="Externa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file:///D:\DIDATTICA\LEZIONI%20TEMI\da%20fare_Sicurezza%20Alimentare\materiali%20attivi%20ed%20intelligenti%202009.pdf" TargetMode="Externa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file:///D:\DIDATTICA\LEZIONI%20TEMI\da%20fare_Sicurezza%20Alimentare\materiali%20attivi%20ed%20intelligenti%202009.pdf" TargetMode="Externa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276600"/>
            <a:ext cx="5873809" cy="2387600"/>
          </a:xfrm>
        </p:spPr>
        <p:txBody>
          <a:bodyPr>
            <a:normAutofit fontScale="90000"/>
          </a:bodyPr>
          <a:lstStyle/>
          <a:p>
            <a:pPr eaLnBrk="1" fontAlgn="auto" hangingPunct="1">
              <a:spcAft>
                <a:spcPts val="0"/>
              </a:spcAft>
              <a:defRPr/>
            </a:pPr>
            <a:r>
              <a:rPr lang="it-IT" dirty="0" smtClean="0"/>
              <a:t>MATERIALI ED OGGETTI A CONTATTO CON GLI ALIMENTI - MOCA</a:t>
            </a:r>
            <a:endParaRPr lang="it-IT" dirty="0" smtClean="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l="4517" t="8054" r="4234"/>
          <a:stretch>
            <a:fillRect/>
          </a:stretch>
        </p:blipFill>
        <p:spPr bwMode="auto">
          <a:xfrm>
            <a:off x="762000" y="1514476"/>
            <a:ext cx="73914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914400" y="4105276"/>
            <a:ext cx="9677400" cy="2585323"/>
          </a:xfrm>
          <a:prstGeom prst="rect">
            <a:avLst/>
          </a:prstGeom>
          <a:solidFill>
            <a:schemeClr val="bg1"/>
          </a:solidFill>
          <a:ln w="50800">
            <a:solidFill>
              <a:srgbClr val="00FF00"/>
            </a:solidFill>
            <a:miter lim="800000"/>
            <a:headEnd/>
            <a:tailEnd/>
          </a:ln>
          <a:effectLst/>
        </p:spPr>
        <p:txBody>
          <a:bodyPr wrap="square">
            <a:spAutoFit/>
          </a:bodyPr>
          <a:lstStyle/>
          <a:p>
            <a:pPr>
              <a:defRPr/>
            </a:pPr>
            <a:r>
              <a:rPr lang="it-IT" dirty="0">
                <a:latin typeface="+mn-lt"/>
              </a:rPr>
              <a:t>Il limite di </a:t>
            </a:r>
            <a:r>
              <a:rPr lang="it-IT" b="1" dirty="0">
                <a:solidFill>
                  <a:srgbClr val="00FF00"/>
                </a:solidFill>
                <a:effectLst>
                  <a:outerShdw blurRad="38100" dist="38100" dir="2700000" algn="tl">
                    <a:srgbClr val="000000"/>
                  </a:outerShdw>
                </a:effectLst>
                <a:latin typeface="+mn-lt"/>
              </a:rPr>
              <a:t>migrazione globale</a:t>
            </a:r>
            <a:r>
              <a:rPr lang="it-IT" dirty="0">
                <a:latin typeface="+mn-lt"/>
              </a:rPr>
              <a:t> va inteso come un pre-requisito di inerzia del materiale; in altre parole, a prescindere dall'eventuale rischio per il consumatore, la legge stabilisce un limite alla possibile interazione tra alimenti ed imballaggi.</a:t>
            </a:r>
          </a:p>
          <a:p>
            <a:pPr>
              <a:defRPr/>
            </a:pPr>
            <a:endParaRPr lang="it-IT" dirty="0">
              <a:latin typeface="+mn-lt"/>
            </a:endParaRPr>
          </a:p>
          <a:p>
            <a:pPr>
              <a:defRPr/>
            </a:pPr>
            <a:r>
              <a:rPr lang="it-IT" dirty="0">
                <a:latin typeface="+mn-lt"/>
              </a:rPr>
              <a:t>I limiti di </a:t>
            </a:r>
            <a:r>
              <a:rPr lang="it-IT" b="1" dirty="0">
                <a:solidFill>
                  <a:srgbClr val="00FF00"/>
                </a:solidFill>
                <a:effectLst>
                  <a:outerShdw blurRad="38100" dist="38100" dir="2700000" algn="tl">
                    <a:srgbClr val="000000"/>
                  </a:outerShdw>
                </a:effectLst>
                <a:latin typeface="+mn-lt"/>
              </a:rPr>
              <a:t>migrazione specifica</a:t>
            </a:r>
            <a:r>
              <a:rPr lang="it-IT" dirty="0">
                <a:latin typeface="+mn-lt"/>
              </a:rPr>
              <a:t> sono invece fissati tutte le volte che una particolare sostanza, cedibile da un imballaggio, presenti un rischio per la salute del consumatore o anche soltanto per l'</a:t>
            </a:r>
            <a:r>
              <a:rPr lang="it-IT" dirty="0" err="1">
                <a:latin typeface="+mn-lt"/>
              </a:rPr>
              <a:t>organolepsi</a:t>
            </a:r>
            <a:r>
              <a:rPr lang="it-IT" dirty="0">
                <a:latin typeface="+mn-lt"/>
              </a:rPr>
              <a:t> del prodotto. I limiti dipendono dalla pericolosità della sostanza e possono arrivare, per le sostanze considerate particolarmente pericolose, ad equivalere allo zero analitico, vale a dire al limite di sensibilità del metodo analitico da adottare per la sua determinazione.</a:t>
            </a:r>
          </a:p>
        </p:txBody>
      </p:sp>
      <p:sp>
        <p:nvSpPr>
          <p:cNvPr id="33797" name="Rectangle 5"/>
          <p:cNvSpPr>
            <a:spLocks noChangeArrowheads="1"/>
          </p:cNvSpPr>
          <p:nvPr/>
        </p:nvSpPr>
        <p:spPr bwMode="auto">
          <a:xfrm>
            <a:off x="4267200" y="1590675"/>
            <a:ext cx="4038600" cy="2362200"/>
          </a:xfrm>
          <a:prstGeom prst="rect">
            <a:avLst/>
          </a:prstGeom>
          <a:noFill/>
          <a:ln w="508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latin typeface="+mn-lt"/>
            </a:endParaRPr>
          </a:p>
        </p:txBody>
      </p:sp>
      <p:sp>
        <p:nvSpPr>
          <p:cNvPr id="8" name="Rectangle 2"/>
          <p:cNvSpPr txBox="1">
            <a:spLocks noChangeArrowheads="1"/>
          </p:cNvSpPr>
          <p:nvPr/>
        </p:nvSpPr>
        <p:spPr>
          <a:xfrm>
            <a:off x="381000" y="346291"/>
            <a:ext cx="8153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dirty="0" smtClean="0">
                <a:latin typeface="+mn-lt"/>
              </a:rPr>
              <a:t>Definizioni e normativa</a:t>
            </a:r>
            <a:endParaRPr lang="it-IT" altLang="en-US" dirty="0" smtClean="0">
              <a:latin typeface="+mn-lt"/>
            </a:endParaRPr>
          </a:p>
        </p:txBody>
      </p:sp>
      <p:sp>
        <p:nvSpPr>
          <p:cNvPr id="9" name="Rettangolo 8"/>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a:solidFill>
                  <a:schemeClr val="bg1"/>
                </a:solidFill>
              </a:rPr>
              <a:t>U1</a:t>
            </a:r>
          </a:p>
        </p:txBody>
      </p:sp>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ppt_x"/>
                                          </p:val>
                                        </p:tav>
                                        <p:tav tm="100000">
                                          <p:val>
                                            <p:strVal val="#ppt_x"/>
                                          </p:val>
                                        </p:tav>
                                      </p:tavLst>
                                    </p:anim>
                                    <p:anim calcmode="lin" valueType="num">
                                      <p:cBhvr additive="base">
                                        <p:cTn id="8" dur="500" fill="hold"/>
                                        <p:tgtEl>
                                          <p:spTgt spid="3379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6">
                                            <p:txEl>
                                              <p:pRg st="0" end="0"/>
                                            </p:txEl>
                                          </p:spTgt>
                                        </p:tgtEl>
                                        <p:attrNameLst>
                                          <p:attrName>style.visibility</p:attrName>
                                        </p:attrNameLst>
                                      </p:cBhvr>
                                      <p:to>
                                        <p:strVal val="visible"/>
                                      </p:to>
                                    </p:set>
                                    <p:anim calcmode="lin" valueType="num">
                                      <p:cBhvr additive="base">
                                        <p:cTn id="11"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79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anim calcmode="lin" valueType="num">
                                      <p:cBhvr additive="base">
                                        <p:cTn id="15" dur="5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79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6"/>
          <p:cNvSpPr txBox="1">
            <a:spLocks noChangeArrowheads="1"/>
          </p:cNvSpPr>
          <p:nvPr/>
        </p:nvSpPr>
        <p:spPr bwMode="auto">
          <a:xfrm>
            <a:off x="422533" y="1308714"/>
            <a:ext cx="8686800" cy="1323975"/>
          </a:xfrm>
          <a:prstGeom prst="rect">
            <a:avLst/>
          </a:prstGeom>
          <a:noFill/>
          <a:ln w="50800">
            <a:noFill/>
            <a:miter lim="800000"/>
            <a:headEnd/>
            <a:tailEnd/>
          </a:ln>
        </p:spPr>
        <p:txBody>
          <a:bodyPr>
            <a:spAutoFit/>
          </a:bodyPr>
          <a:lstStyle/>
          <a:p>
            <a:pPr>
              <a:defRPr/>
            </a:pPr>
            <a:r>
              <a:rPr lang="it-IT" sz="2000" dirty="0">
                <a:latin typeface="+mn-lt"/>
              </a:rPr>
              <a:t>il sistema "</a:t>
            </a:r>
            <a:r>
              <a:rPr lang="it-IT" sz="2000" dirty="0" err="1">
                <a:latin typeface="+mn-lt"/>
              </a:rPr>
              <a:t>food-packaging</a:t>
            </a:r>
            <a:r>
              <a:rPr lang="it-IT" sz="2000" dirty="0">
                <a:latin typeface="+mn-lt"/>
              </a:rPr>
              <a:t>" è un sistema a tre componenti:</a:t>
            </a:r>
          </a:p>
          <a:p>
            <a:pPr>
              <a:defRPr/>
            </a:pPr>
            <a:r>
              <a:rPr lang="it-IT" sz="2000" dirty="0">
                <a:latin typeface="+mn-lt"/>
              </a:rPr>
              <a:t>alimento/imballaggio/ambiente</a:t>
            </a:r>
          </a:p>
          <a:p>
            <a:pPr>
              <a:defRPr/>
            </a:pPr>
            <a:endParaRPr lang="it-IT" sz="2000" dirty="0">
              <a:latin typeface="+mn-lt"/>
            </a:endParaRPr>
          </a:p>
          <a:p>
            <a:pPr>
              <a:defRPr/>
            </a:pPr>
            <a:endParaRPr lang="it-IT" sz="2000" dirty="0">
              <a:latin typeface="+mn-lt"/>
            </a:endParaRPr>
          </a:p>
        </p:txBody>
      </p:sp>
      <p:pic>
        <p:nvPicPr>
          <p:cNvPr id="2560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565785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8"/>
          <p:cNvSpPr txBox="1">
            <a:spLocks noChangeArrowheads="1"/>
          </p:cNvSpPr>
          <p:nvPr/>
        </p:nvSpPr>
        <p:spPr bwMode="auto">
          <a:xfrm>
            <a:off x="6490794" y="2477293"/>
            <a:ext cx="3415205" cy="4093428"/>
          </a:xfrm>
          <a:prstGeom prst="rect">
            <a:avLst/>
          </a:prstGeom>
          <a:noFill/>
          <a:ln w="9525">
            <a:noFill/>
            <a:miter lim="800000"/>
            <a:headEnd/>
            <a:tailEnd/>
          </a:ln>
        </p:spPr>
        <p:txBody>
          <a:bodyPr wrap="square">
            <a:spAutoFit/>
          </a:bodyPr>
          <a:lstStyle/>
          <a:p>
            <a:pPr>
              <a:defRPr/>
            </a:pPr>
            <a:r>
              <a:rPr lang="it-IT" sz="2000" dirty="0">
                <a:latin typeface="+mn-lt"/>
              </a:rPr>
              <a:t>Ciascuno di questi componenti può entrare in relazione gli altri dando luogo a fenomeni di </a:t>
            </a:r>
            <a:r>
              <a:rPr lang="it-IT" sz="2000" b="1" dirty="0">
                <a:latin typeface="+mn-lt"/>
              </a:rPr>
              <a:t>interazione</a:t>
            </a:r>
            <a:r>
              <a:rPr lang="it-IT" sz="2000" dirty="0">
                <a:latin typeface="+mn-lt"/>
              </a:rPr>
              <a:t>: cioè fenomeni chimici, fisici, chimico-fisici o biologici di una qualche</a:t>
            </a:r>
          </a:p>
          <a:p>
            <a:pPr>
              <a:defRPr/>
            </a:pPr>
            <a:r>
              <a:rPr lang="it-IT" sz="2000" dirty="0">
                <a:latin typeface="+mn-lt"/>
              </a:rPr>
              <a:t>rilevanza per l'integrità e la qualità dei componenti interessati e che sempre comportano un qualche</a:t>
            </a:r>
          </a:p>
          <a:p>
            <a:pPr>
              <a:defRPr/>
            </a:pPr>
            <a:r>
              <a:rPr lang="it-IT" sz="2000" dirty="0">
                <a:latin typeface="+mn-lt"/>
              </a:rPr>
              <a:t>trasferimento di massa da una fase all'altra.</a:t>
            </a:r>
          </a:p>
          <a:p>
            <a:pPr>
              <a:defRPr/>
            </a:pPr>
            <a:endParaRPr lang="it-IT" sz="2000" dirty="0">
              <a:latin typeface="+mn-lt"/>
            </a:endParaRPr>
          </a:p>
        </p:txBody>
      </p:sp>
      <p:sp>
        <p:nvSpPr>
          <p:cNvPr id="8" name="Rectangle 2"/>
          <p:cNvSpPr txBox="1">
            <a:spLocks noChangeArrowheads="1"/>
          </p:cNvSpPr>
          <p:nvPr/>
        </p:nvSpPr>
        <p:spPr>
          <a:xfrm>
            <a:off x="381000" y="346291"/>
            <a:ext cx="8153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dirty="0" smtClean="0">
                <a:latin typeface="+mn-lt"/>
              </a:rPr>
              <a:t>Migrazione - Contaminazione</a:t>
            </a:r>
            <a:endParaRPr lang="it-IT" altLang="en-US" dirty="0" smtClean="0">
              <a:latin typeface="+mn-lt"/>
            </a:endParaRPr>
          </a:p>
        </p:txBody>
      </p:sp>
      <p:sp>
        <p:nvSpPr>
          <p:cNvPr id="9" name="Rettangolo 8"/>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762000" y="1524000"/>
            <a:ext cx="8229600" cy="4800600"/>
          </a:xfrm>
          <a:prstGeom prst="rect">
            <a:avLst/>
          </a:prstGeom>
          <a:solidFill>
            <a:schemeClr val="bg1"/>
          </a:solidFill>
          <a:ln w="50800">
            <a:noFill/>
            <a:miter lim="800000"/>
            <a:headEnd/>
            <a:tailEnd/>
          </a:ln>
        </p:spPr>
        <p:txBody>
          <a:bodyPr>
            <a:spAutoFit/>
          </a:bodyPr>
          <a:lstStyle/>
          <a:p>
            <a:pPr>
              <a:defRPr/>
            </a:pPr>
            <a:r>
              <a:rPr lang="it-IT" dirty="0">
                <a:latin typeface="+mn-lt"/>
              </a:rPr>
              <a:t>Considerando le tre interfacce ed il verso dei possibili fenomeni di interazione è possibile classificare sei tipi di interazione:</a:t>
            </a:r>
          </a:p>
          <a:p>
            <a:pPr>
              <a:defRPr/>
            </a:pPr>
            <a:endParaRPr lang="it-IT" dirty="0">
              <a:latin typeface="+mn-lt"/>
            </a:endParaRPr>
          </a:p>
          <a:p>
            <a:pPr>
              <a:defRPr/>
            </a:pPr>
            <a:r>
              <a:rPr lang="it-IT" dirty="0">
                <a:latin typeface="+mn-lt"/>
              </a:rPr>
              <a:t>I. - </a:t>
            </a:r>
            <a:r>
              <a:rPr lang="it-IT" b="1" dirty="0">
                <a:solidFill>
                  <a:srgbClr val="FA68EC"/>
                </a:solidFill>
                <a:latin typeface="+mn-lt"/>
              </a:rPr>
              <a:t>dall'alimento all'ambiente</a:t>
            </a:r>
            <a:r>
              <a:rPr lang="it-IT" dirty="0">
                <a:latin typeface="+mn-lt"/>
              </a:rPr>
              <a:t> (per esempio la perdita di componenti volatili preziosi per le caratteristiche sensoriali del prodotto);</a:t>
            </a:r>
          </a:p>
          <a:p>
            <a:pPr>
              <a:defRPr/>
            </a:pPr>
            <a:r>
              <a:rPr lang="it-IT" dirty="0">
                <a:latin typeface="+mn-lt"/>
              </a:rPr>
              <a:t>II. - </a:t>
            </a:r>
            <a:r>
              <a:rPr lang="it-IT" b="1" dirty="0">
                <a:solidFill>
                  <a:srgbClr val="FA68EC"/>
                </a:solidFill>
                <a:latin typeface="+mn-lt"/>
              </a:rPr>
              <a:t>dall'ambiente all'alimento</a:t>
            </a:r>
            <a:r>
              <a:rPr lang="it-IT" dirty="0">
                <a:latin typeface="+mn-lt"/>
              </a:rPr>
              <a:t> (per esempio una contaminazione ambientale che può essere sia chimica che biologica);</a:t>
            </a:r>
          </a:p>
          <a:p>
            <a:pPr>
              <a:defRPr/>
            </a:pPr>
            <a:endParaRPr lang="it-IT" dirty="0">
              <a:latin typeface="+mn-lt"/>
            </a:endParaRPr>
          </a:p>
          <a:p>
            <a:pPr>
              <a:defRPr/>
            </a:pPr>
            <a:r>
              <a:rPr lang="it-IT" dirty="0" err="1">
                <a:latin typeface="+mn-lt"/>
              </a:rPr>
              <a:t>III.-</a:t>
            </a:r>
            <a:r>
              <a:rPr lang="it-IT" dirty="0">
                <a:latin typeface="+mn-lt"/>
              </a:rPr>
              <a:t> </a:t>
            </a:r>
            <a:r>
              <a:rPr lang="it-IT" b="1" dirty="0">
                <a:solidFill>
                  <a:srgbClr val="FA68EC"/>
                </a:solidFill>
                <a:latin typeface="+mn-lt"/>
              </a:rPr>
              <a:t>dall'imballaggio all'ambiente</a:t>
            </a:r>
            <a:r>
              <a:rPr lang="it-IT" dirty="0">
                <a:latin typeface="+mn-lt"/>
              </a:rPr>
              <a:t> (in questo senso potrebbe essere interpretato anche il problema dello smaltimento dei rifiuti di imballaggio);</a:t>
            </a:r>
          </a:p>
          <a:p>
            <a:pPr>
              <a:defRPr/>
            </a:pPr>
            <a:r>
              <a:rPr lang="it-IT" dirty="0" err="1">
                <a:latin typeface="+mn-lt"/>
              </a:rPr>
              <a:t>IV.-</a:t>
            </a:r>
            <a:r>
              <a:rPr lang="it-IT" dirty="0">
                <a:latin typeface="+mn-lt"/>
              </a:rPr>
              <a:t> </a:t>
            </a:r>
            <a:r>
              <a:rPr lang="it-IT" b="1" dirty="0">
                <a:solidFill>
                  <a:srgbClr val="FA68EC"/>
                </a:solidFill>
                <a:latin typeface="+mn-lt"/>
              </a:rPr>
              <a:t>dall'ambiente all'imballaggio</a:t>
            </a:r>
            <a:r>
              <a:rPr lang="it-IT" dirty="0">
                <a:latin typeface="+mn-lt"/>
              </a:rPr>
              <a:t> (luce, aria, micro e macro organismi possono pregiudicare le prestazioni della confezione);</a:t>
            </a:r>
          </a:p>
          <a:p>
            <a:pPr>
              <a:defRPr/>
            </a:pPr>
            <a:endParaRPr lang="it-IT" dirty="0">
              <a:latin typeface="+mn-lt"/>
            </a:endParaRPr>
          </a:p>
          <a:p>
            <a:pPr>
              <a:defRPr/>
            </a:pPr>
            <a:r>
              <a:rPr lang="it-IT" dirty="0">
                <a:latin typeface="+mn-lt"/>
              </a:rPr>
              <a:t>V. - </a:t>
            </a:r>
            <a:r>
              <a:rPr lang="it-IT" b="1" dirty="0">
                <a:solidFill>
                  <a:srgbClr val="FA68EC"/>
                </a:solidFill>
                <a:latin typeface="+mn-lt"/>
              </a:rPr>
              <a:t>dall'alimento all'imballaggio</a:t>
            </a:r>
            <a:r>
              <a:rPr lang="it-IT" dirty="0">
                <a:latin typeface="+mn-lt"/>
              </a:rPr>
              <a:t> (per esempio l'assorbimento di componenti idrofobici degli alimenti, come le vitamine liposolubili ed alcuni aromi da parte delle materie plastiche);</a:t>
            </a:r>
          </a:p>
          <a:p>
            <a:pPr>
              <a:defRPr/>
            </a:pPr>
            <a:r>
              <a:rPr lang="it-IT" dirty="0" err="1">
                <a:latin typeface="+mn-lt"/>
              </a:rPr>
              <a:t>VI.-</a:t>
            </a:r>
            <a:r>
              <a:rPr lang="it-IT" dirty="0">
                <a:latin typeface="+mn-lt"/>
              </a:rPr>
              <a:t> </a:t>
            </a:r>
            <a:r>
              <a:rPr lang="it-IT" b="1" dirty="0">
                <a:solidFill>
                  <a:srgbClr val="FA68EC"/>
                </a:solidFill>
                <a:latin typeface="+mn-lt"/>
              </a:rPr>
              <a:t>dall'imballaggio all'alimento</a:t>
            </a:r>
            <a:r>
              <a:rPr lang="it-IT" dirty="0">
                <a:latin typeface="+mn-lt"/>
              </a:rPr>
              <a:t> (come i fenomeni di migrazione o cessione).</a:t>
            </a:r>
          </a:p>
        </p:txBody>
      </p:sp>
      <p:sp>
        <p:nvSpPr>
          <p:cNvPr id="6" name="Rectangle 2"/>
          <p:cNvSpPr txBox="1">
            <a:spLocks noChangeArrowheads="1"/>
          </p:cNvSpPr>
          <p:nvPr/>
        </p:nvSpPr>
        <p:spPr>
          <a:xfrm>
            <a:off x="381000" y="346291"/>
            <a:ext cx="8153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dirty="0" smtClean="0">
                <a:latin typeface="+mn-lt"/>
              </a:rPr>
              <a:t>Migrazione - Contaminazione</a:t>
            </a:r>
            <a:endParaRPr lang="it-IT" altLang="en-US" dirty="0" smtClean="0">
              <a:latin typeface="+mn-lt"/>
            </a:endParaRPr>
          </a:p>
        </p:txBody>
      </p:sp>
      <p:sp>
        <p:nvSpPr>
          <p:cNvPr id="7" name="Rettangolo 6"/>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anim calcmode="lin" valueType="num">
                                      <p:cBhvr additive="base">
                                        <p:cTn id="7"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anim calcmode="lin" valueType="num">
                                      <p:cBhvr additive="base">
                                        <p:cTn id="11"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86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867">
                                            <p:txEl>
                                              <p:pRg st="5" end="5"/>
                                            </p:txEl>
                                          </p:spTgt>
                                        </p:tgtEl>
                                        <p:attrNameLst>
                                          <p:attrName>style.visibility</p:attrName>
                                        </p:attrNameLst>
                                      </p:cBhvr>
                                      <p:to>
                                        <p:strVal val="visible"/>
                                      </p:to>
                                    </p:set>
                                    <p:anim calcmode="lin" valueType="num">
                                      <p:cBhvr additive="base">
                                        <p:cTn id="15"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6867">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6867">
                                            <p:txEl>
                                              <p:pRg st="6" end="6"/>
                                            </p:txEl>
                                          </p:spTgt>
                                        </p:tgtEl>
                                        <p:attrNameLst>
                                          <p:attrName>style.visibility</p:attrName>
                                        </p:attrNameLst>
                                      </p:cBhvr>
                                      <p:to>
                                        <p:strVal val="visible"/>
                                      </p:to>
                                    </p:set>
                                    <p:anim calcmode="lin" valueType="num">
                                      <p:cBhvr additive="base">
                                        <p:cTn id="19"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867">
                                            <p:txEl>
                                              <p:pRg st="8" end="8"/>
                                            </p:txEl>
                                          </p:spTgt>
                                        </p:tgtEl>
                                        <p:attrNameLst>
                                          <p:attrName>style.visibility</p:attrName>
                                        </p:attrNameLst>
                                      </p:cBhvr>
                                      <p:to>
                                        <p:strVal val="visible"/>
                                      </p:to>
                                    </p:set>
                                    <p:anim calcmode="lin" valueType="num">
                                      <p:cBhvr additive="base">
                                        <p:cTn id="25" dur="500" fill="hold"/>
                                        <p:tgtEl>
                                          <p:spTgt spid="3686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6867">
                                            <p:txEl>
                                              <p:pRg st="9" end="9"/>
                                            </p:txEl>
                                          </p:spTgt>
                                        </p:tgtEl>
                                        <p:attrNameLst>
                                          <p:attrName>style.visibility</p:attrName>
                                        </p:attrNameLst>
                                      </p:cBhvr>
                                      <p:to>
                                        <p:strVal val="visible"/>
                                      </p:to>
                                    </p:set>
                                    <p:anim calcmode="lin" valueType="num">
                                      <p:cBhvr additive="base">
                                        <p:cTn id="29" dur="500" fill="hold"/>
                                        <p:tgtEl>
                                          <p:spTgt spid="36867">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68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547195" y="1828800"/>
            <a:ext cx="8991600" cy="4708981"/>
          </a:xfrm>
          <a:prstGeom prst="rect">
            <a:avLst/>
          </a:prstGeom>
          <a:solidFill>
            <a:schemeClr val="bg1"/>
          </a:solidFill>
          <a:ln w="50800">
            <a:noFill/>
            <a:miter lim="800000"/>
            <a:headEnd/>
            <a:tailEnd/>
          </a:ln>
          <a:effectLst/>
        </p:spPr>
        <p:txBody>
          <a:bodyPr wrap="square">
            <a:spAutoFit/>
          </a:bodyPr>
          <a:lstStyle/>
          <a:p>
            <a:pPr>
              <a:defRPr/>
            </a:pPr>
            <a:r>
              <a:rPr lang="it-IT" sz="2000" dirty="0">
                <a:latin typeface="+mn-lt"/>
              </a:rPr>
              <a:t>Il fenomeno di cessione avviene con modalità diverse in funzione delle caratteristiche del migrante, della matrice che lo contiene, della fase a contatto. Si possono descrivere tre modalità di migrazione che corrispondono a tre diverse categorie di materiali:</a:t>
            </a:r>
          </a:p>
          <a:p>
            <a:pPr>
              <a:defRPr/>
            </a:pPr>
            <a:endParaRPr lang="it-IT" sz="2000" dirty="0">
              <a:latin typeface="+mn-lt"/>
            </a:endParaRPr>
          </a:p>
          <a:p>
            <a:pPr>
              <a:defRPr/>
            </a:pPr>
            <a:r>
              <a:rPr lang="it-IT" sz="2000" b="1" dirty="0">
                <a:solidFill>
                  <a:srgbClr val="00B050"/>
                </a:solidFill>
                <a:latin typeface="+mn-lt"/>
              </a:rPr>
              <a:t>Classe 1- Non migrazione </a:t>
            </a:r>
            <a:r>
              <a:rPr lang="it-IT" sz="2000" dirty="0">
                <a:latin typeface="+mn-lt"/>
              </a:rPr>
              <a:t>(materiali a migrazione nulla, trascurabile o imprevedibile). In condizioni di conservazione ideale i </a:t>
            </a:r>
            <a:r>
              <a:rPr lang="it-IT" sz="2000" dirty="0">
                <a:solidFill>
                  <a:srgbClr val="00B050"/>
                </a:solidFill>
                <a:latin typeface="+mn-lt"/>
              </a:rPr>
              <a:t>materiali inerti </a:t>
            </a:r>
            <a:r>
              <a:rPr lang="it-IT" sz="2000" dirty="0">
                <a:latin typeface="+mn-lt"/>
              </a:rPr>
              <a:t>e resistenti in contatto con alimenti solidi e secchi non dovrebbero dare luogo ad alcun fenomeno di interazione. Se per ragioni diverse </a:t>
            </a:r>
            <a:r>
              <a:rPr lang="it-IT" sz="2000" dirty="0">
                <a:solidFill>
                  <a:srgbClr val="00B050"/>
                </a:solidFill>
                <a:latin typeface="+mn-lt"/>
              </a:rPr>
              <a:t>frammenti o componenti del materiale di imballaggio si trasferiscano nell'alimento si utilizza il termine “non migrazione”. </a:t>
            </a:r>
            <a:r>
              <a:rPr lang="it-IT" sz="2000" dirty="0">
                <a:latin typeface="+mn-lt"/>
              </a:rPr>
              <a:t>La non migrazione può avvenire per cause diverse ed interessare tutti i materiali, ne sono alcuni esempi l'abrasione della parete interna del contenitore da parte dello stesso alimento, sollecitazioni meccaniche esterne all'imballaggio, scadimento del materiale, corrosione, reazioni chimiche tra componenti dell’alimento e </a:t>
            </a:r>
            <a:r>
              <a:rPr lang="it-IT" sz="2000" dirty="0" err="1">
                <a:latin typeface="+mn-lt"/>
              </a:rPr>
              <a:t>costitutenti</a:t>
            </a:r>
            <a:r>
              <a:rPr lang="it-IT" sz="2000" dirty="0">
                <a:latin typeface="+mn-lt"/>
              </a:rPr>
              <a:t> dell’imballaggio che avvengono all’interfaccia e che conducono a contaminazione. </a:t>
            </a:r>
          </a:p>
        </p:txBody>
      </p:sp>
      <p:sp>
        <p:nvSpPr>
          <p:cNvPr id="6" name="Rectangle 2"/>
          <p:cNvSpPr txBox="1">
            <a:spLocks noChangeArrowheads="1"/>
          </p:cNvSpPr>
          <p:nvPr/>
        </p:nvSpPr>
        <p:spPr>
          <a:xfrm>
            <a:off x="381000" y="346291"/>
            <a:ext cx="8153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dirty="0" smtClean="0">
                <a:latin typeface="+mn-lt"/>
              </a:rPr>
              <a:t>Meccanismi di migrazione</a:t>
            </a:r>
            <a:endParaRPr lang="it-IT" altLang="en-US" dirty="0" smtClean="0">
              <a:latin typeface="+mn-lt"/>
            </a:endParaRPr>
          </a:p>
        </p:txBody>
      </p:sp>
      <p:sp>
        <p:nvSpPr>
          <p:cNvPr id="7" name="Rettangolo 6"/>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 calcmode="lin" valueType="num">
                                      <p:cBhvr additive="base">
                                        <p:cTn id="7"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533400" y="1590675"/>
            <a:ext cx="8382000" cy="3785652"/>
          </a:xfrm>
          <a:prstGeom prst="rect">
            <a:avLst/>
          </a:prstGeom>
          <a:solidFill>
            <a:schemeClr val="bg1"/>
          </a:solidFill>
          <a:ln w="50800">
            <a:noFill/>
            <a:miter lim="800000"/>
            <a:headEnd/>
            <a:tailEnd/>
          </a:ln>
          <a:effectLst/>
        </p:spPr>
        <p:txBody>
          <a:bodyPr wrap="square">
            <a:spAutoFit/>
          </a:bodyPr>
          <a:lstStyle/>
          <a:p>
            <a:pPr>
              <a:defRPr/>
            </a:pPr>
            <a:r>
              <a:rPr lang="it-IT" sz="2000" b="1" dirty="0">
                <a:solidFill>
                  <a:srgbClr val="00B050"/>
                </a:solidFill>
                <a:latin typeface="+mn-lt"/>
              </a:rPr>
              <a:t>Classe 2- Migrazione spontanea</a:t>
            </a:r>
            <a:r>
              <a:rPr lang="it-IT" sz="2000" i="1" dirty="0">
                <a:solidFill>
                  <a:srgbClr val="00B050"/>
                </a:solidFill>
                <a:latin typeface="+mn-lt"/>
              </a:rPr>
              <a:t> </a:t>
            </a:r>
            <a:r>
              <a:rPr lang="it-IT" sz="2000" dirty="0">
                <a:latin typeface="+mn-lt"/>
              </a:rPr>
              <a:t>(materiali per i quali il fenomeno di migrazione è in una certa misura inevitabile). </a:t>
            </a:r>
          </a:p>
          <a:p>
            <a:pPr>
              <a:defRPr/>
            </a:pPr>
            <a:endParaRPr lang="it-IT" sz="2000" dirty="0">
              <a:latin typeface="+mn-lt"/>
            </a:endParaRPr>
          </a:p>
          <a:p>
            <a:pPr>
              <a:defRPr/>
            </a:pPr>
            <a:r>
              <a:rPr lang="it-IT" sz="2000" dirty="0">
                <a:latin typeface="+mn-lt"/>
              </a:rPr>
              <a:t>Riguarda il </a:t>
            </a:r>
            <a:r>
              <a:rPr lang="it-IT" sz="2000" dirty="0">
                <a:solidFill>
                  <a:srgbClr val="00B050"/>
                </a:solidFill>
                <a:latin typeface="+mn-lt"/>
              </a:rPr>
              <a:t>trasferimento di migranti volatili e con alta velocità di diffusione nel materiale di condizionamento </a:t>
            </a:r>
            <a:r>
              <a:rPr lang="it-IT" sz="2000" dirty="0">
                <a:latin typeface="+mn-lt"/>
              </a:rPr>
              <a:t>ed è il tipico meccanismo delle </a:t>
            </a:r>
            <a:r>
              <a:rPr lang="it-IT" sz="2000" dirty="0">
                <a:solidFill>
                  <a:srgbClr val="00B050"/>
                </a:solidFill>
                <a:latin typeface="+mn-lt"/>
              </a:rPr>
              <a:t>contaminazioni sensoriali. </a:t>
            </a:r>
          </a:p>
          <a:p>
            <a:pPr>
              <a:defRPr/>
            </a:pPr>
            <a:endParaRPr lang="it-IT" sz="2000" dirty="0">
              <a:latin typeface="+mn-lt"/>
            </a:endParaRPr>
          </a:p>
          <a:p>
            <a:pPr>
              <a:defRPr/>
            </a:pPr>
            <a:r>
              <a:rPr lang="it-IT" sz="2000" dirty="0">
                <a:latin typeface="+mn-lt"/>
              </a:rPr>
              <a:t>Il fenomeno di migrazione può interessare entrambe le facce dell'imballaggio (verso l'alimento e verso l'ambiente) e non richiede un contatto tra materiale ed alimento. </a:t>
            </a:r>
            <a:r>
              <a:rPr lang="it-IT" sz="2000" dirty="0">
                <a:solidFill>
                  <a:srgbClr val="00B050"/>
                </a:solidFill>
                <a:latin typeface="+mn-lt"/>
              </a:rPr>
              <a:t>L'entità della contaminazione </a:t>
            </a:r>
            <a:r>
              <a:rPr lang="it-IT" sz="2000" dirty="0">
                <a:latin typeface="+mn-lt"/>
              </a:rPr>
              <a:t>alimentare è determinata dalla </a:t>
            </a:r>
            <a:r>
              <a:rPr lang="it-IT" sz="2000" dirty="0">
                <a:solidFill>
                  <a:srgbClr val="00B050"/>
                </a:solidFill>
                <a:latin typeface="+mn-lt"/>
              </a:rPr>
              <a:t>temperatura, dalla velocità di diffusione e dalla solubilità del migrante nell'alimento </a:t>
            </a:r>
            <a:r>
              <a:rPr lang="it-IT" sz="2000" dirty="0">
                <a:latin typeface="+mn-lt"/>
              </a:rPr>
              <a:t>ed il fenomeno è descrivibile con le </a:t>
            </a:r>
            <a:r>
              <a:rPr lang="it-IT" sz="2000" b="1" dirty="0">
                <a:solidFill>
                  <a:srgbClr val="00B050"/>
                </a:solidFill>
                <a:latin typeface="+mn-lt"/>
              </a:rPr>
              <a:t>leggi della diffusione</a:t>
            </a:r>
            <a:r>
              <a:rPr lang="it-IT" sz="2000" b="1" dirty="0">
                <a:solidFill>
                  <a:srgbClr val="00B050"/>
                </a:solidFill>
                <a:effectLst>
                  <a:outerShdw blurRad="38100" dist="38100" dir="2700000" algn="tl">
                    <a:srgbClr val="000000"/>
                  </a:outerShdw>
                </a:effectLst>
                <a:latin typeface="+mn-lt"/>
              </a:rPr>
              <a:t>.</a:t>
            </a:r>
          </a:p>
        </p:txBody>
      </p:sp>
      <p:sp>
        <p:nvSpPr>
          <p:cNvPr id="6" name="Rectangle 2"/>
          <p:cNvSpPr txBox="1">
            <a:spLocks noChangeArrowheads="1"/>
          </p:cNvSpPr>
          <p:nvPr/>
        </p:nvSpPr>
        <p:spPr>
          <a:xfrm>
            <a:off x="381000" y="346291"/>
            <a:ext cx="8153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dirty="0" smtClean="0">
                <a:latin typeface="+mn-lt"/>
              </a:rPr>
              <a:t>Meccanismi di migrazione</a:t>
            </a:r>
            <a:endParaRPr lang="it-IT" altLang="en-US" dirty="0" smtClean="0">
              <a:latin typeface="+mn-lt"/>
            </a:endParaRPr>
          </a:p>
        </p:txBody>
      </p:sp>
      <p:sp>
        <p:nvSpPr>
          <p:cNvPr id="7" name="Rettangolo 6"/>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4" end="4"/>
                                            </p:txEl>
                                          </p:spTgt>
                                        </p:tgtEl>
                                        <p:attrNameLst>
                                          <p:attrName>style.visibility</p:attrName>
                                        </p:attrNameLst>
                                      </p:cBhvr>
                                      <p:to>
                                        <p:strVal val="visible"/>
                                      </p:to>
                                    </p:set>
                                    <p:anim calcmode="lin" valueType="num">
                                      <p:cBhvr additive="base">
                                        <p:cTn id="7"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533400" y="1981200"/>
            <a:ext cx="10515600" cy="4401205"/>
          </a:xfrm>
          <a:prstGeom prst="rect">
            <a:avLst/>
          </a:prstGeom>
          <a:solidFill>
            <a:schemeClr val="bg1"/>
          </a:solidFill>
          <a:ln w="50800">
            <a:noFill/>
            <a:miter lim="800000"/>
            <a:headEnd/>
            <a:tailEnd/>
          </a:ln>
          <a:effectLst/>
        </p:spPr>
        <p:txBody>
          <a:bodyPr wrap="square">
            <a:spAutoFit/>
          </a:bodyPr>
          <a:lstStyle/>
          <a:p>
            <a:pPr>
              <a:defRPr/>
            </a:pPr>
            <a:r>
              <a:rPr lang="it-IT" sz="2000" b="1" dirty="0">
                <a:solidFill>
                  <a:srgbClr val="00B050"/>
                </a:solidFill>
                <a:latin typeface="+mn-lt"/>
              </a:rPr>
              <a:t>Classe 3- Migrazione per contatto</a:t>
            </a:r>
            <a:r>
              <a:rPr lang="it-IT" sz="2000" i="1" dirty="0">
                <a:solidFill>
                  <a:srgbClr val="00B050"/>
                </a:solidFill>
                <a:latin typeface="+mn-lt"/>
              </a:rPr>
              <a:t> </a:t>
            </a:r>
            <a:r>
              <a:rPr lang="it-IT" sz="2000" dirty="0">
                <a:latin typeface="+mn-lt"/>
              </a:rPr>
              <a:t>(materiali che danno luogo a migrazione in funzione delle caratteristiche della fase a contatto). </a:t>
            </a:r>
          </a:p>
          <a:p>
            <a:pPr>
              <a:defRPr/>
            </a:pPr>
            <a:r>
              <a:rPr lang="it-IT" sz="2000" dirty="0">
                <a:latin typeface="+mn-lt"/>
              </a:rPr>
              <a:t>In questo caso </a:t>
            </a:r>
            <a:r>
              <a:rPr lang="it-IT" sz="2000" dirty="0">
                <a:solidFill>
                  <a:srgbClr val="00B050"/>
                </a:solidFill>
                <a:latin typeface="+mn-lt"/>
              </a:rPr>
              <a:t>si considerano migranti solubili nell'alimento ma non volatili. </a:t>
            </a:r>
            <a:r>
              <a:rPr lang="it-IT" sz="2000" dirty="0">
                <a:latin typeface="+mn-lt"/>
              </a:rPr>
              <a:t>Questi possono essere più o meno diffusivi nel materiale ma sarà sempre </a:t>
            </a:r>
            <a:r>
              <a:rPr lang="it-IT" sz="2000" dirty="0">
                <a:solidFill>
                  <a:srgbClr val="00B050"/>
                </a:solidFill>
                <a:latin typeface="+mn-lt"/>
              </a:rPr>
              <a:t>necessario un contatto tra le due fasi </a:t>
            </a:r>
            <a:r>
              <a:rPr lang="it-IT" sz="2000" dirty="0">
                <a:latin typeface="+mn-lt"/>
              </a:rPr>
              <a:t>(alimento ed imballaggio) perché il fenomeno abbia inizio e proceda fino al limite di solubilità o comunque fino al </a:t>
            </a:r>
            <a:r>
              <a:rPr lang="it-IT" sz="2000" dirty="0">
                <a:solidFill>
                  <a:srgbClr val="00B050"/>
                </a:solidFill>
                <a:latin typeface="+mn-lt"/>
              </a:rPr>
              <a:t>raggiungimento di un equilibrio di concentrazione. </a:t>
            </a:r>
          </a:p>
          <a:p>
            <a:pPr>
              <a:defRPr/>
            </a:pPr>
            <a:endParaRPr lang="it-IT" sz="2000" dirty="0">
              <a:latin typeface="+mn-lt"/>
            </a:endParaRPr>
          </a:p>
          <a:p>
            <a:pPr>
              <a:defRPr/>
            </a:pPr>
            <a:r>
              <a:rPr lang="it-IT" sz="2000" dirty="0">
                <a:latin typeface="+mn-lt"/>
              </a:rPr>
              <a:t>La migrazione di classe 3 è indicata spesso con il termine di “</a:t>
            </a:r>
            <a:r>
              <a:rPr lang="it-IT" sz="2000" b="1" dirty="0" err="1">
                <a:solidFill>
                  <a:srgbClr val="00B050"/>
                </a:solidFill>
                <a:latin typeface="+mn-lt"/>
              </a:rPr>
              <a:t>leaching</a:t>
            </a:r>
            <a:r>
              <a:rPr lang="it-IT" sz="2000" dirty="0">
                <a:latin typeface="+mn-lt"/>
              </a:rPr>
              <a:t>”; nel caso </a:t>
            </a:r>
            <a:r>
              <a:rPr lang="it-IT" sz="2000" dirty="0">
                <a:solidFill>
                  <a:srgbClr val="00B050"/>
                </a:solidFill>
                <a:latin typeface="+mn-lt"/>
              </a:rPr>
              <a:t>di sostanze molto diffusive </a:t>
            </a:r>
            <a:r>
              <a:rPr lang="it-IT" sz="2000" dirty="0">
                <a:latin typeface="+mn-lt"/>
              </a:rPr>
              <a:t>(</a:t>
            </a:r>
            <a:r>
              <a:rPr lang="it-IT" sz="2000" dirty="0" err="1">
                <a:latin typeface="+mn-lt"/>
              </a:rPr>
              <a:t>leaching</a:t>
            </a:r>
            <a:r>
              <a:rPr lang="it-IT" sz="2000" dirty="0">
                <a:latin typeface="+mn-lt"/>
              </a:rPr>
              <a:t> del I sottotipo), si ipotizza che il migrante affiori sulla superficie del materiale e che quindi si possa trasferire in una fase a contatto capace di dissolverlo; </a:t>
            </a:r>
          </a:p>
          <a:p>
            <a:pPr>
              <a:defRPr/>
            </a:pPr>
            <a:r>
              <a:rPr lang="it-IT" sz="2000" dirty="0">
                <a:latin typeface="+mn-lt"/>
              </a:rPr>
              <a:t>nel caso </a:t>
            </a:r>
            <a:r>
              <a:rPr lang="it-IT" sz="2000" dirty="0">
                <a:solidFill>
                  <a:srgbClr val="00B050"/>
                </a:solidFill>
                <a:latin typeface="+mn-lt"/>
              </a:rPr>
              <a:t>di sostanze poco diffusive </a:t>
            </a:r>
            <a:r>
              <a:rPr lang="it-IT" sz="2000" dirty="0">
                <a:latin typeface="+mn-lt"/>
              </a:rPr>
              <a:t>(</a:t>
            </a:r>
            <a:r>
              <a:rPr lang="it-IT" sz="2000" dirty="0" err="1">
                <a:latin typeface="+mn-lt"/>
              </a:rPr>
              <a:t>Leaching</a:t>
            </a:r>
            <a:r>
              <a:rPr lang="it-IT" sz="2000" dirty="0">
                <a:latin typeface="+mn-lt"/>
              </a:rPr>
              <a:t> del II sottotipo) </a:t>
            </a:r>
            <a:r>
              <a:rPr lang="it-IT" sz="2000" dirty="0" err="1">
                <a:latin typeface="+mn-lt"/>
              </a:rPr>
              <a:t>perchè</a:t>
            </a:r>
            <a:r>
              <a:rPr lang="it-IT" sz="2000" dirty="0">
                <a:latin typeface="+mn-lt"/>
              </a:rPr>
              <a:t> la contaminazione avvenga essa potrà essere preceduta da </a:t>
            </a:r>
            <a:r>
              <a:rPr lang="it-IT" sz="2000" dirty="0">
                <a:solidFill>
                  <a:srgbClr val="00B050"/>
                </a:solidFill>
                <a:latin typeface="+mn-lt"/>
              </a:rPr>
              <a:t>una migrazione negativa: </a:t>
            </a:r>
            <a:r>
              <a:rPr lang="it-IT" sz="2000" dirty="0">
                <a:latin typeface="+mn-lt"/>
              </a:rPr>
              <a:t>un componente dell'alimento migra nell'imballaggio (componente grassa) e nello strato del materiale modificato dalla migrazione negativa la diffusività aumenta consentendo il trasferimento di massa.</a:t>
            </a:r>
            <a:endParaRPr lang="it-IT" sz="2000" b="1" dirty="0">
              <a:solidFill>
                <a:srgbClr val="00FF00"/>
              </a:solidFill>
              <a:effectLst>
                <a:outerShdw blurRad="38100" dist="38100" dir="2700000" algn="tl">
                  <a:srgbClr val="000000"/>
                </a:outerShdw>
              </a:effectLst>
              <a:latin typeface="+mn-lt"/>
            </a:endParaRPr>
          </a:p>
        </p:txBody>
      </p:sp>
      <p:sp>
        <p:nvSpPr>
          <p:cNvPr id="6" name="Rectangle 2"/>
          <p:cNvSpPr txBox="1">
            <a:spLocks noChangeArrowheads="1"/>
          </p:cNvSpPr>
          <p:nvPr/>
        </p:nvSpPr>
        <p:spPr>
          <a:xfrm>
            <a:off x="381000" y="346291"/>
            <a:ext cx="8153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dirty="0" smtClean="0">
                <a:latin typeface="+mn-lt"/>
              </a:rPr>
              <a:t>Meccanismi di migrazione</a:t>
            </a:r>
            <a:endParaRPr lang="it-IT" altLang="en-US" dirty="0" smtClean="0">
              <a:latin typeface="+mn-lt"/>
            </a:endParaRPr>
          </a:p>
        </p:txBody>
      </p:sp>
      <p:sp>
        <p:nvSpPr>
          <p:cNvPr id="7" name="Rettangolo 6"/>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anim calcmode="lin" valueType="num">
                                      <p:cBhvr additive="base">
                                        <p:cTn id="7"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anim calcmode="lin" valueType="num">
                                      <p:cBhvr additive="base">
                                        <p:cTn id="13"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124691"/>
            <a:ext cx="8229600" cy="1371600"/>
          </a:xfrm>
        </p:spPr>
        <p:txBody>
          <a:bodyPr/>
          <a:lstStyle/>
          <a:p>
            <a:pPr eaLnBrk="1" hangingPunct="1"/>
            <a:r>
              <a:rPr lang="it-IT" altLang="en-US" sz="3500" dirty="0"/>
              <a:t>Limiti di Migrazione Globale e Specifica</a:t>
            </a:r>
          </a:p>
        </p:txBody>
      </p:sp>
      <p:sp>
        <p:nvSpPr>
          <p:cNvPr id="45060" name="Text Box 4"/>
          <p:cNvSpPr txBox="1">
            <a:spLocks noChangeArrowheads="1"/>
          </p:cNvSpPr>
          <p:nvPr/>
        </p:nvSpPr>
        <p:spPr bwMode="auto">
          <a:xfrm>
            <a:off x="1143000" y="1905000"/>
            <a:ext cx="9220200" cy="4708981"/>
          </a:xfrm>
          <a:prstGeom prst="rect">
            <a:avLst/>
          </a:prstGeom>
          <a:solidFill>
            <a:schemeClr val="bg1"/>
          </a:solidFill>
          <a:ln w="9525">
            <a:noFill/>
            <a:miter lim="800000"/>
            <a:headEnd/>
            <a:tailEnd/>
          </a:ln>
          <a:effectLst/>
        </p:spPr>
        <p:txBody>
          <a:bodyPr wrap="square">
            <a:spAutoFit/>
          </a:bodyPr>
          <a:lstStyle/>
          <a:p>
            <a:pPr>
              <a:defRPr/>
            </a:pPr>
            <a:r>
              <a:rPr lang="it-IT" sz="2000" dirty="0">
                <a:latin typeface="+mn-lt"/>
              </a:rPr>
              <a:t>Esistono limiti di </a:t>
            </a:r>
            <a:r>
              <a:rPr lang="it-IT" sz="2000" b="1" i="1" dirty="0">
                <a:solidFill>
                  <a:srgbClr val="0070C0"/>
                </a:solidFill>
                <a:latin typeface="+mn-lt"/>
              </a:rPr>
              <a:t>migrazione totale</a:t>
            </a:r>
            <a:r>
              <a:rPr lang="it-IT" sz="2000" i="1" dirty="0">
                <a:solidFill>
                  <a:srgbClr val="0070C0"/>
                </a:solidFill>
                <a:latin typeface="+mn-lt"/>
              </a:rPr>
              <a:t> </a:t>
            </a:r>
            <a:r>
              <a:rPr lang="it-IT" sz="2000" i="1" dirty="0">
                <a:latin typeface="+mn-lt"/>
              </a:rPr>
              <a:t>(o globale) </a:t>
            </a:r>
            <a:r>
              <a:rPr lang="it-IT" sz="2000" dirty="0">
                <a:latin typeface="+mn-lt"/>
              </a:rPr>
              <a:t>e limiti di </a:t>
            </a:r>
            <a:r>
              <a:rPr lang="it-IT" sz="2000" b="1" i="1" dirty="0">
                <a:solidFill>
                  <a:srgbClr val="0070C0"/>
                </a:solidFill>
                <a:latin typeface="+mn-lt"/>
              </a:rPr>
              <a:t>migrazione specifica</a:t>
            </a:r>
            <a:r>
              <a:rPr lang="it-IT" sz="2000" i="1" dirty="0">
                <a:solidFill>
                  <a:srgbClr val="0070C0"/>
                </a:solidFill>
                <a:latin typeface="+mn-lt"/>
              </a:rPr>
              <a:t> </a:t>
            </a:r>
            <a:r>
              <a:rPr lang="it-IT" sz="2000" dirty="0">
                <a:latin typeface="+mn-lt"/>
              </a:rPr>
              <a:t>che sono definiti in modo diverso rispetto alla finalità che si propongono.</a:t>
            </a:r>
          </a:p>
          <a:p>
            <a:pPr>
              <a:defRPr/>
            </a:pPr>
            <a:endParaRPr lang="it-IT" sz="2000" dirty="0">
              <a:latin typeface="+mn-lt"/>
            </a:endParaRPr>
          </a:p>
          <a:p>
            <a:pPr>
              <a:defRPr/>
            </a:pPr>
            <a:r>
              <a:rPr lang="it-IT" sz="2000" dirty="0">
                <a:latin typeface="+mn-lt"/>
              </a:rPr>
              <a:t>Il </a:t>
            </a:r>
            <a:r>
              <a:rPr lang="it-IT" sz="2000" b="1" dirty="0">
                <a:solidFill>
                  <a:srgbClr val="0070C0"/>
                </a:solidFill>
                <a:effectLst>
                  <a:outerShdw blurRad="38100" dist="38100" dir="2700000" algn="tl">
                    <a:srgbClr val="000000"/>
                  </a:outerShdw>
                </a:effectLst>
                <a:latin typeface="+mn-lt"/>
              </a:rPr>
              <a:t>limite di migrazione globale</a:t>
            </a:r>
            <a:r>
              <a:rPr lang="it-IT" sz="2000" dirty="0">
                <a:solidFill>
                  <a:srgbClr val="0070C0"/>
                </a:solidFill>
                <a:latin typeface="+mn-lt"/>
              </a:rPr>
              <a:t> </a:t>
            </a:r>
            <a:r>
              <a:rPr lang="it-IT" sz="2000" dirty="0">
                <a:latin typeface="+mn-lt"/>
              </a:rPr>
              <a:t>va inteso come un </a:t>
            </a:r>
            <a:r>
              <a:rPr lang="it-IT" sz="2000" i="1" dirty="0">
                <a:latin typeface="+mn-lt"/>
              </a:rPr>
              <a:t>pre-requisito di inerzia </a:t>
            </a:r>
            <a:r>
              <a:rPr lang="it-IT" sz="2000" dirty="0">
                <a:latin typeface="+mn-lt"/>
              </a:rPr>
              <a:t>del materiale; a prescindere dall'eventuale rischio per il consumatore, la legge stabilisce un limite alla possibile interazione tra alimenti ed imballaggi. </a:t>
            </a:r>
          </a:p>
          <a:p>
            <a:pPr>
              <a:defRPr/>
            </a:pPr>
            <a:endParaRPr lang="it-IT" sz="2000" dirty="0">
              <a:latin typeface="+mn-lt"/>
            </a:endParaRPr>
          </a:p>
          <a:p>
            <a:pPr>
              <a:defRPr/>
            </a:pPr>
            <a:r>
              <a:rPr lang="it-IT" sz="2000" dirty="0">
                <a:solidFill>
                  <a:srgbClr val="0070C0"/>
                </a:solidFill>
                <a:latin typeface="+mn-lt"/>
              </a:rPr>
              <a:t>I </a:t>
            </a:r>
            <a:r>
              <a:rPr lang="it-IT" sz="2000" b="1" dirty="0">
                <a:solidFill>
                  <a:srgbClr val="0070C0"/>
                </a:solidFill>
                <a:effectLst>
                  <a:outerShdw blurRad="38100" dist="38100" dir="2700000" algn="tl">
                    <a:srgbClr val="000000"/>
                  </a:outerShdw>
                </a:effectLst>
                <a:latin typeface="+mn-lt"/>
              </a:rPr>
              <a:t>limiti di migrazione specifica</a:t>
            </a:r>
            <a:r>
              <a:rPr lang="it-IT" sz="2000" dirty="0">
                <a:solidFill>
                  <a:srgbClr val="0070C0"/>
                </a:solidFill>
                <a:latin typeface="+mn-lt"/>
              </a:rPr>
              <a:t> </a:t>
            </a:r>
            <a:r>
              <a:rPr lang="it-IT" sz="2000" dirty="0">
                <a:latin typeface="+mn-lt"/>
              </a:rPr>
              <a:t>sono invece fissati tutte le volte che una particolare sostanza, cedibile da un imballaggio, presenti un rischio per la salute del consumatore o anche soltanto per l'</a:t>
            </a:r>
            <a:r>
              <a:rPr lang="it-IT" sz="2000" dirty="0" err="1">
                <a:latin typeface="+mn-lt"/>
              </a:rPr>
              <a:t>organolepsi</a:t>
            </a:r>
            <a:r>
              <a:rPr lang="it-IT" sz="2000" dirty="0">
                <a:latin typeface="+mn-lt"/>
              </a:rPr>
              <a:t> del prodotto. </a:t>
            </a:r>
          </a:p>
          <a:p>
            <a:pPr>
              <a:defRPr/>
            </a:pPr>
            <a:endParaRPr lang="it-IT" sz="2000" dirty="0">
              <a:latin typeface="+mn-lt"/>
            </a:endParaRPr>
          </a:p>
          <a:p>
            <a:pPr>
              <a:defRPr/>
            </a:pPr>
            <a:endParaRPr lang="it-IT" sz="2000" dirty="0">
              <a:solidFill>
                <a:srgbClr val="0070C0"/>
              </a:solidFill>
              <a:latin typeface="+mn-lt"/>
            </a:endParaRPr>
          </a:p>
          <a:p>
            <a:pPr>
              <a:defRPr/>
            </a:pPr>
            <a:r>
              <a:rPr lang="it-IT" sz="2000" dirty="0">
                <a:solidFill>
                  <a:srgbClr val="0070C0"/>
                </a:solidFill>
                <a:latin typeface="+mn-lt"/>
              </a:rPr>
              <a:t>I limiti dipendono dalla pericolosità della sostanza e possono arrivare, per le sostanze considerate particolarmente pericolose, ad equivalere allo zero analitico, vale a dire al limite di sensibilità del metodo analitico  a adottare per la sua determinazione.</a:t>
            </a:r>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9" name="Immagine 8"/>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
        <p:nvSpPr>
          <p:cNvPr id="2" name="Freccia a destra 1"/>
          <p:cNvSpPr/>
          <p:nvPr/>
        </p:nvSpPr>
        <p:spPr>
          <a:xfrm>
            <a:off x="228600" y="2743200"/>
            <a:ext cx="762000" cy="990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0" name="Freccia a destra 9"/>
          <p:cNvSpPr/>
          <p:nvPr/>
        </p:nvSpPr>
        <p:spPr>
          <a:xfrm>
            <a:off x="228600" y="4114800"/>
            <a:ext cx="762000" cy="990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60">
                                            <p:txEl>
                                              <p:pRg st="2" end="2"/>
                                            </p:txEl>
                                          </p:spTgt>
                                        </p:tgtEl>
                                        <p:attrNameLst>
                                          <p:attrName>style.visibility</p:attrName>
                                        </p:attrNameLst>
                                      </p:cBhvr>
                                      <p:to>
                                        <p:strVal val="visible"/>
                                      </p:to>
                                    </p:set>
                                    <p:anim calcmode="lin" valueType="num">
                                      <p:cBhvr additive="base">
                                        <p:cTn id="7" dur="500" fill="hold"/>
                                        <p:tgtEl>
                                          <p:spTgt spid="4506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060">
                                            <p:txEl>
                                              <p:pRg st="4" end="4"/>
                                            </p:txEl>
                                          </p:spTgt>
                                        </p:tgtEl>
                                        <p:attrNameLst>
                                          <p:attrName>style.visibility</p:attrName>
                                        </p:attrNameLst>
                                      </p:cBhvr>
                                      <p:to>
                                        <p:strVal val="visible"/>
                                      </p:to>
                                    </p:set>
                                    <p:anim calcmode="lin" valueType="num">
                                      <p:cBhvr additive="base">
                                        <p:cTn id="13" dur="500" fill="hold"/>
                                        <p:tgtEl>
                                          <p:spTgt spid="4506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6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5060">
                                            <p:txEl>
                                              <p:pRg st="7" end="7"/>
                                            </p:txEl>
                                          </p:spTgt>
                                        </p:tgtEl>
                                        <p:attrNameLst>
                                          <p:attrName>style.visibility</p:attrName>
                                        </p:attrNameLst>
                                      </p:cBhvr>
                                      <p:to>
                                        <p:strVal val="visible"/>
                                      </p:to>
                                    </p:set>
                                    <p:anim calcmode="lin" valueType="num">
                                      <p:cBhvr additive="base">
                                        <p:cTn id="19" dur="500" fill="hold"/>
                                        <p:tgtEl>
                                          <p:spTgt spid="45060">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6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124691"/>
            <a:ext cx="8229600" cy="1371600"/>
          </a:xfrm>
        </p:spPr>
        <p:txBody>
          <a:bodyPr/>
          <a:lstStyle/>
          <a:p>
            <a:pPr eaLnBrk="1" hangingPunct="1"/>
            <a:r>
              <a:rPr lang="it-IT" altLang="en-US" sz="3500" dirty="0"/>
              <a:t>Limiti di Migrazione Globale e Specifica</a:t>
            </a:r>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9" name="Immagine 8"/>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pic>
        <p:nvPicPr>
          <p:cNvPr id="3" name="Immagine 2"/>
          <p:cNvPicPr>
            <a:picLocks noChangeAspect="1"/>
          </p:cNvPicPr>
          <p:nvPr/>
        </p:nvPicPr>
        <p:blipFill>
          <a:blip r:embed="rId3"/>
          <a:stretch>
            <a:fillRect/>
          </a:stretch>
        </p:blipFill>
        <p:spPr>
          <a:xfrm>
            <a:off x="228600" y="1336891"/>
            <a:ext cx="5400000" cy="3025681"/>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4"/>
          <a:stretch>
            <a:fillRect/>
          </a:stretch>
        </p:blipFill>
        <p:spPr>
          <a:xfrm>
            <a:off x="5943600" y="2133600"/>
            <a:ext cx="5972564" cy="4267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4680037"/>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381000" y="1724819"/>
            <a:ext cx="9220200" cy="4708981"/>
          </a:xfrm>
          <a:prstGeom prst="rect">
            <a:avLst/>
          </a:prstGeom>
          <a:solidFill>
            <a:schemeClr val="bg1"/>
          </a:solidFill>
          <a:ln w="9525">
            <a:noFill/>
            <a:miter lim="800000"/>
            <a:headEnd/>
            <a:tailEnd/>
          </a:ln>
        </p:spPr>
        <p:txBody>
          <a:bodyPr wrap="square">
            <a:spAutoFit/>
          </a:bodyPr>
          <a:lstStyle/>
          <a:p>
            <a:pPr>
              <a:defRPr/>
            </a:pPr>
            <a:r>
              <a:rPr lang="it-IT" sz="2000" dirty="0">
                <a:latin typeface="+mn-lt"/>
              </a:rPr>
              <a:t>Per effetto del recepimento delle direttive EU, oggi in Italia gli oggetti di </a:t>
            </a:r>
            <a:r>
              <a:rPr lang="it-IT" sz="2000" b="1" dirty="0">
                <a:solidFill>
                  <a:srgbClr val="FA68EC"/>
                </a:solidFill>
                <a:latin typeface="+mn-lt"/>
              </a:rPr>
              <a:t>materie plastiche</a:t>
            </a:r>
            <a:r>
              <a:rPr lang="it-IT" sz="2000" dirty="0">
                <a:latin typeface="+mn-lt"/>
              </a:rPr>
              <a:t> sono assoggettati ad un </a:t>
            </a:r>
            <a:r>
              <a:rPr lang="it-IT" sz="2000" b="1" dirty="0">
                <a:solidFill>
                  <a:srgbClr val="FA68EC"/>
                </a:solidFill>
                <a:latin typeface="+mn-lt"/>
              </a:rPr>
              <a:t>limite di migrazione globale che vale 10 mg/dm</a:t>
            </a:r>
            <a:r>
              <a:rPr lang="it-IT" sz="2000" b="1" baseline="30000" dirty="0">
                <a:solidFill>
                  <a:srgbClr val="FA68EC"/>
                </a:solidFill>
                <a:latin typeface="+mn-lt"/>
              </a:rPr>
              <a:t>2</a:t>
            </a:r>
            <a:r>
              <a:rPr lang="it-IT" sz="2000" dirty="0">
                <a:latin typeface="+mn-lt"/>
              </a:rPr>
              <a:t> (massa ceduta nelle prove di determinazione della migrazione globale per unità di superficie del materiale di imballaggio) </a:t>
            </a:r>
            <a:r>
              <a:rPr lang="it-IT" sz="2000" b="1" dirty="0">
                <a:solidFill>
                  <a:srgbClr val="FA68EC"/>
                </a:solidFill>
                <a:latin typeface="+mn-lt"/>
              </a:rPr>
              <a:t>oppure 60 mg/kg (ppm).</a:t>
            </a:r>
            <a:r>
              <a:rPr lang="it-IT" sz="2000" dirty="0">
                <a:latin typeface="+mn-lt"/>
              </a:rPr>
              <a:t> </a:t>
            </a:r>
          </a:p>
          <a:p>
            <a:pPr>
              <a:defRPr/>
            </a:pPr>
            <a:endParaRPr lang="it-IT" sz="2000" dirty="0">
              <a:latin typeface="+mn-lt"/>
            </a:endParaRPr>
          </a:p>
          <a:p>
            <a:pPr>
              <a:defRPr/>
            </a:pPr>
            <a:r>
              <a:rPr lang="it-IT" sz="2000" i="1" dirty="0">
                <a:latin typeface="+mn-lt"/>
              </a:rPr>
              <a:t>Quest'ultima modalità di espressione del limite è applicata nel caso di</a:t>
            </a:r>
          </a:p>
          <a:p>
            <a:pPr>
              <a:defRPr/>
            </a:pPr>
            <a:r>
              <a:rPr lang="it-IT" sz="2000" i="1" dirty="0">
                <a:latin typeface="+mn-lt"/>
              </a:rPr>
              <a:t>oggetti riempibili e con capacità compresa tra 500 </a:t>
            </a:r>
            <a:r>
              <a:rPr lang="it-IT" sz="2000" i="1" dirty="0" err="1">
                <a:latin typeface="+mn-lt"/>
              </a:rPr>
              <a:t>mL</a:t>
            </a:r>
            <a:r>
              <a:rPr lang="it-IT" sz="2000" i="1" dirty="0">
                <a:latin typeface="+mn-lt"/>
              </a:rPr>
              <a:t> e 10 L, oppure oggetti riempibili di cui non sia possibile determinare con precisione la superficie di contatto, coperchi, guarnizioni, tappi o altri dispositivi di chiusura; per questi oggetti, come caso particolare, le prove di migrazione devono essere effettuate con i contenitori cui sono destinati ed il calcolo del limite di migrazione riferito alle rispettive capacità.</a:t>
            </a:r>
            <a:r>
              <a:rPr lang="it-IT" sz="2000" dirty="0">
                <a:latin typeface="+mn-lt"/>
              </a:rPr>
              <a:t> </a:t>
            </a:r>
          </a:p>
          <a:p>
            <a:pPr>
              <a:defRPr/>
            </a:pPr>
            <a:endParaRPr lang="it-IT" sz="2000" dirty="0">
              <a:latin typeface="+mn-lt"/>
            </a:endParaRPr>
          </a:p>
          <a:p>
            <a:pPr>
              <a:defRPr/>
            </a:pPr>
            <a:r>
              <a:rPr lang="it-IT" sz="2000" dirty="0">
                <a:latin typeface="+mn-lt"/>
              </a:rPr>
              <a:t>Per </a:t>
            </a:r>
            <a:r>
              <a:rPr lang="it-IT" sz="2000" b="1" dirty="0">
                <a:solidFill>
                  <a:srgbClr val="FA68EC"/>
                </a:solidFill>
                <a:latin typeface="+mn-lt"/>
              </a:rPr>
              <a:t>tutti gli altri materiali</a:t>
            </a:r>
            <a:r>
              <a:rPr lang="it-IT" sz="2000" dirty="0">
                <a:latin typeface="+mn-lt"/>
              </a:rPr>
              <a:t>, disciplinati solo dalla legislazione nazionale, il </a:t>
            </a:r>
            <a:r>
              <a:rPr lang="it-IT" sz="2000" b="1" dirty="0">
                <a:solidFill>
                  <a:srgbClr val="FA68EC"/>
                </a:solidFill>
                <a:latin typeface="+mn-lt"/>
              </a:rPr>
              <a:t>limite di migrazione globale</a:t>
            </a:r>
            <a:r>
              <a:rPr lang="it-IT" sz="2000" dirty="0">
                <a:latin typeface="+mn-lt"/>
              </a:rPr>
              <a:t>, applicato con le stesse regole e verificato con gli stessi metodi di laboratorio, </a:t>
            </a:r>
            <a:r>
              <a:rPr lang="it-IT" sz="2000" b="1" dirty="0">
                <a:solidFill>
                  <a:srgbClr val="FA68EC"/>
                </a:solidFill>
                <a:latin typeface="+mn-lt"/>
              </a:rPr>
              <a:t>vale 8 mg/dm</a:t>
            </a:r>
            <a:r>
              <a:rPr lang="it-IT" sz="2000" b="1" baseline="30000" dirty="0">
                <a:solidFill>
                  <a:srgbClr val="FA68EC"/>
                </a:solidFill>
                <a:latin typeface="+mn-lt"/>
              </a:rPr>
              <a:t>2</a:t>
            </a:r>
            <a:r>
              <a:rPr lang="it-IT" sz="2000" b="1" dirty="0">
                <a:solidFill>
                  <a:srgbClr val="FA68EC"/>
                </a:solidFill>
                <a:latin typeface="+mn-lt"/>
              </a:rPr>
              <a:t> e 50 ppm.</a:t>
            </a:r>
          </a:p>
        </p:txBody>
      </p:sp>
      <p:sp>
        <p:nvSpPr>
          <p:cNvPr id="47110" name="Rectangle 6"/>
          <p:cNvSpPr>
            <a:spLocks noChangeArrowheads="1"/>
          </p:cNvSpPr>
          <p:nvPr/>
        </p:nvSpPr>
        <p:spPr bwMode="auto">
          <a:xfrm>
            <a:off x="380999" y="3203008"/>
            <a:ext cx="9157795" cy="2130991"/>
          </a:xfrm>
          <a:prstGeom prst="rect">
            <a:avLst/>
          </a:prstGeom>
          <a:noFill/>
          <a:ln w="38100">
            <a:solidFill>
              <a:srgbClr val="FA68E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7" name="Rectangle 2"/>
          <p:cNvSpPr>
            <a:spLocks noGrp="1" noChangeArrowheads="1"/>
          </p:cNvSpPr>
          <p:nvPr>
            <p:ph type="title"/>
          </p:nvPr>
        </p:nvSpPr>
        <p:spPr>
          <a:xfrm>
            <a:off x="228600" y="124691"/>
            <a:ext cx="8229600" cy="1371600"/>
          </a:xfrm>
        </p:spPr>
        <p:txBody>
          <a:bodyPr/>
          <a:lstStyle/>
          <a:p>
            <a:pPr eaLnBrk="1" hangingPunct="1"/>
            <a:r>
              <a:rPr lang="it-IT" altLang="en-US" sz="3500" dirty="0"/>
              <a:t>Limiti di Migrazione Globale e Specifica</a:t>
            </a:r>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9" name="Immagine 8"/>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barn(inHorizontal)">
                                      <p:cBhvr>
                                        <p:cTn id="7" dur="500"/>
                                        <p:tgtEl>
                                          <p:spTgt spid="47110"/>
                                        </p:tgtEl>
                                      </p:cBhvr>
                                    </p:animEffect>
                                  </p:childTnLst>
                                </p:cTn>
                              </p:par>
                              <p:par>
                                <p:cTn id="8" presetID="16" presetClass="entr" presetSubtype="26" fill="hold" nodeType="withEffect">
                                  <p:stCondLst>
                                    <p:cond delay="0"/>
                                  </p:stCondLst>
                                  <p:childTnLst>
                                    <p:set>
                                      <p:cBhvr>
                                        <p:cTn id="9" dur="1" fill="hold">
                                          <p:stCondLst>
                                            <p:cond delay="0"/>
                                          </p:stCondLst>
                                        </p:cTn>
                                        <p:tgtEl>
                                          <p:spTgt spid="47107">
                                            <p:txEl>
                                              <p:pRg st="2" end="2"/>
                                            </p:txEl>
                                          </p:spTgt>
                                        </p:tgtEl>
                                        <p:attrNameLst>
                                          <p:attrName>style.visibility</p:attrName>
                                        </p:attrNameLst>
                                      </p:cBhvr>
                                      <p:to>
                                        <p:strVal val="visible"/>
                                      </p:to>
                                    </p:set>
                                    <p:animEffect transition="in" filter="barn(inHorizontal)">
                                      <p:cBhvr>
                                        <p:cTn id="10" dur="500"/>
                                        <p:tgtEl>
                                          <p:spTgt spid="47107">
                                            <p:txEl>
                                              <p:pRg st="2" end="2"/>
                                            </p:txEl>
                                          </p:spTgt>
                                        </p:tgtEl>
                                      </p:cBhvr>
                                    </p:animEffect>
                                  </p:childTnLst>
                                </p:cTn>
                              </p:par>
                              <p:par>
                                <p:cTn id="11" presetID="16" presetClass="entr" presetSubtype="26" fill="hold" nodeType="withEffect">
                                  <p:stCondLst>
                                    <p:cond delay="0"/>
                                  </p:stCondLst>
                                  <p:childTnLst>
                                    <p:set>
                                      <p:cBhvr>
                                        <p:cTn id="12" dur="1" fill="hold">
                                          <p:stCondLst>
                                            <p:cond delay="0"/>
                                          </p:stCondLst>
                                        </p:cTn>
                                        <p:tgtEl>
                                          <p:spTgt spid="47107">
                                            <p:txEl>
                                              <p:pRg st="3" end="3"/>
                                            </p:txEl>
                                          </p:spTgt>
                                        </p:tgtEl>
                                        <p:attrNameLst>
                                          <p:attrName>style.visibility</p:attrName>
                                        </p:attrNameLst>
                                      </p:cBhvr>
                                      <p:to>
                                        <p:strVal val="visible"/>
                                      </p:to>
                                    </p:set>
                                    <p:animEffect transition="in" filter="barn(inHorizontal)">
                                      <p:cBhvr>
                                        <p:cTn id="13" dur="500"/>
                                        <p:tgtEl>
                                          <p:spTgt spid="47107">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7107">
                                            <p:txEl>
                                              <p:pRg st="5" end="5"/>
                                            </p:txEl>
                                          </p:spTgt>
                                        </p:tgtEl>
                                        <p:attrNameLst>
                                          <p:attrName>style.visibility</p:attrName>
                                        </p:attrNameLst>
                                      </p:cBhvr>
                                      <p:to>
                                        <p:strVal val="visible"/>
                                      </p:to>
                                    </p:set>
                                    <p:anim calcmode="lin" valueType="num">
                                      <p:cBhvr additive="base">
                                        <p:cTn id="18"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71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304800" y="1547957"/>
            <a:ext cx="8991600" cy="1754326"/>
          </a:xfrm>
          <a:prstGeom prst="rect">
            <a:avLst/>
          </a:prstGeom>
          <a:noFill/>
          <a:ln w="9525">
            <a:noFill/>
            <a:miter lim="800000"/>
            <a:headEnd/>
            <a:tailEnd/>
          </a:ln>
        </p:spPr>
        <p:txBody>
          <a:bodyPr wrap="square">
            <a:spAutoFit/>
          </a:bodyPr>
          <a:lstStyle/>
          <a:p>
            <a:pPr>
              <a:defRPr/>
            </a:pPr>
            <a:r>
              <a:rPr lang="it-IT" dirty="0">
                <a:latin typeface="+mn-lt"/>
              </a:rPr>
              <a:t>Tra le modalità di espressione del limite di migrazione (mg/dm</a:t>
            </a:r>
            <a:r>
              <a:rPr lang="it-IT" baseline="30000" dirty="0">
                <a:latin typeface="+mn-lt"/>
              </a:rPr>
              <a:t>2</a:t>
            </a:r>
            <a:r>
              <a:rPr lang="it-IT" dirty="0">
                <a:latin typeface="+mn-lt"/>
              </a:rPr>
              <a:t> o ppm</a:t>
            </a:r>
            <a:r>
              <a:rPr lang="it-IT" dirty="0">
                <a:latin typeface="+mn-lt"/>
              </a:rPr>
              <a:t>) esiste una analogia: </a:t>
            </a:r>
            <a:endParaRPr lang="it-IT" dirty="0" smtClean="0">
              <a:latin typeface="+mn-lt"/>
            </a:endParaRPr>
          </a:p>
          <a:p>
            <a:pPr>
              <a:defRPr/>
            </a:pPr>
            <a:endParaRPr lang="it-IT" dirty="0">
              <a:latin typeface="+mn-lt"/>
            </a:endParaRPr>
          </a:p>
          <a:p>
            <a:pPr>
              <a:defRPr/>
            </a:pPr>
            <a:r>
              <a:rPr lang="it-IT" dirty="0">
                <a:latin typeface="+mn-lt"/>
              </a:rPr>
              <a:t>un contenitore ideale, di forma cubica e con il lato di 1 dm, può cedere, da ciascuna delle sue sei facce, un massimo di 10 mg all’alimento o al simulante alimentare che contiene e che corrisponde ad 1 dm</a:t>
            </a:r>
            <a:r>
              <a:rPr lang="it-IT" baseline="30000" dirty="0">
                <a:latin typeface="+mn-lt"/>
              </a:rPr>
              <a:t>3</a:t>
            </a:r>
            <a:r>
              <a:rPr lang="it-IT" dirty="0">
                <a:latin typeface="+mn-lt"/>
              </a:rPr>
              <a:t> (1L che per una densità pari a 1 corrisponde ad 1 kg). Sarà sempre possibile trasformare in ppm un valore in mg/dm</a:t>
            </a:r>
            <a:r>
              <a:rPr lang="it-IT" baseline="30000" dirty="0">
                <a:latin typeface="+mn-lt"/>
              </a:rPr>
              <a:t>2</a:t>
            </a:r>
            <a:r>
              <a:rPr lang="it-IT" dirty="0">
                <a:latin typeface="+mn-lt"/>
              </a:rPr>
              <a:t>, moltiplicando per 6 il valore ottenuto.</a:t>
            </a:r>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81400"/>
            <a:ext cx="7086600" cy="29003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228600" y="124691"/>
            <a:ext cx="8229600" cy="1371600"/>
          </a:xfrm>
        </p:spPr>
        <p:txBody>
          <a:bodyPr/>
          <a:lstStyle/>
          <a:p>
            <a:pPr eaLnBrk="1" hangingPunct="1"/>
            <a:r>
              <a:rPr lang="it-IT" altLang="en-US" sz="3500" dirty="0"/>
              <a:t>Limiti di Migrazione Globale e Specifica</a:t>
            </a:r>
          </a:p>
        </p:txBody>
      </p:sp>
      <p:sp>
        <p:nvSpPr>
          <p:cNvPr id="9" name="Rettangolo 8"/>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600200" y="1474343"/>
            <a:ext cx="7848600" cy="3477875"/>
          </a:xfrm>
          <a:prstGeom prst="rect">
            <a:avLst/>
          </a:prstGeom>
          <a:solidFill>
            <a:schemeClr val="bg1"/>
          </a:solidFill>
          <a:ln w="9525">
            <a:noFill/>
            <a:miter lim="800000"/>
            <a:headEnd/>
            <a:tailEnd/>
          </a:ln>
        </p:spPr>
        <p:txBody>
          <a:bodyPr>
            <a:spAutoFit/>
          </a:bodyPr>
          <a:lstStyle/>
          <a:p>
            <a:pPr>
              <a:defRPr/>
            </a:pPr>
            <a:r>
              <a:rPr lang="it-IT" sz="2000" dirty="0">
                <a:latin typeface="+mn-lt"/>
              </a:rPr>
              <a:t>Materiali </a:t>
            </a:r>
            <a:r>
              <a:rPr lang="it-IT" sz="2000" dirty="0" smtClean="0">
                <a:latin typeface="+mn-lt"/>
              </a:rPr>
              <a:t>e oggetti destinati </a:t>
            </a:r>
            <a:r>
              <a:rPr lang="it-IT" sz="2000" dirty="0">
                <a:latin typeface="+mn-lt"/>
              </a:rPr>
              <a:t>al contatto con gli alimenti: definizioni ed inquadramento normativo. </a:t>
            </a:r>
            <a:r>
              <a:rPr lang="it-IT" sz="2000" dirty="0">
                <a:latin typeface="+mn-lt"/>
              </a:rPr>
              <a:t>Idoneità funzionale ed idoneità alimentare, conformità di composizione e rispetto limiti di migrazione.</a:t>
            </a:r>
          </a:p>
          <a:p>
            <a:pPr>
              <a:defRPr/>
            </a:pPr>
            <a:endParaRPr lang="it-IT" sz="2000" dirty="0">
              <a:latin typeface="+mn-lt"/>
            </a:endParaRPr>
          </a:p>
          <a:p>
            <a:pPr>
              <a:defRPr/>
            </a:pPr>
            <a:r>
              <a:rPr lang="it-IT" sz="2000" dirty="0">
                <a:latin typeface="+mn-lt"/>
              </a:rPr>
              <a:t>Migrazione globale e specifica: definizioni e limiti. Meccanismi di migrazione. Determinazione della migrazione: liquidi simulanti e condizioni test. Modalità di calcolo simulanti A-C e simulante D. Idoneità sensoriale.</a:t>
            </a:r>
          </a:p>
          <a:p>
            <a:pPr>
              <a:defRPr/>
            </a:pPr>
            <a:endParaRPr lang="it-IT" sz="2000" dirty="0">
              <a:latin typeface="+mn-lt"/>
            </a:endParaRPr>
          </a:p>
          <a:p>
            <a:pPr>
              <a:defRPr/>
            </a:pPr>
            <a:r>
              <a:rPr lang="it-IT" sz="2000" dirty="0">
                <a:latin typeface="+mn-lt"/>
              </a:rPr>
              <a:t>Imballaggi funzionali: definizione e normativa di riferimento. </a:t>
            </a:r>
            <a:r>
              <a:rPr lang="it-IT" sz="2000" dirty="0" err="1">
                <a:latin typeface="+mn-lt"/>
              </a:rPr>
              <a:t>Intelligent</a:t>
            </a:r>
            <a:r>
              <a:rPr lang="it-IT" sz="2000" dirty="0">
                <a:latin typeface="+mn-lt"/>
              </a:rPr>
              <a:t> packaging e Active packaging: esempi</a:t>
            </a:r>
            <a:r>
              <a:rPr lang="it-IT" sz="2000" dirty="0" smtClean="0">
                <a:latin typeface="+mn-lt"/>
              </a:rPr>
              <a:t>.</a:t>
            </a:r>
            <a:endParaRPr lang="it-IT" sz="2000" dirty="0">
              <a:latin typeface="+mn-lt"/>
            </a:endParaRPr>
          </a:p>
        </p:txBody>
      </p:sp>
      <p:sp>
        <p:nvSpPr>
          <p:cNvPr id="3" name="Rettangolo 2"/>
          <p:cNvSpPr/>
          <p:nvPr/>
        </p:nvSpPr>
        <p:spPr>
          <a:xfrm>
            <a:off x="741218" y="1736088"/>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a:solidFill>
                  <a:schemeClr val="bg1"/>
                </a:solidFill>
              </a:rPr>
              <a:t>U1</a:t>
            </a:r>
          </a:p>
        </p:txBody>
      </p:sp>
      <p:sp>
        <p:nvSpPr>
          <p:cNvPr id="4" name="Rettangolo 3"/>
          <p:cNvSpPr/>
          <p:nvPr/>
        </p:nvSpPr>
        <p:spPr>
          <a:xfrm>
            <a:off x="737754" y="3069588"/>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a:solidFill>
                  <a:schemeClr val="bg1"/>
                </a:solidFill>
              </a:rPr>
              <a:t>U2</a:t>
            </a:r>
          </a:p>
        </p:txBody>
      </p:sp>
      <p:sp>
        <p:nvSpPr>
          <p:cNvPr id="5" name="Rettangolo 4"/>
          <p:cNvSpPr/>
          <p:nvPr/>
        </p:nvSpPr>
        <p:spPr>
          <a:xfrm>
            <a:off x="737754" y="4371915"/>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a:solidFill>
                  <a:schemeClr val="bg1"/>
                </a:solidFill>
              </a:rPr>
              <a:t>U3</a:t>
            </a: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10896600" y="1905000"/>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381000" y="1828800"/>
            <a:ext cx="8991600" cy="2862322"/>
          </a:xfrm>
          <a:prstGeom prst="rect">
            <a:avLst/>
          </a:prstGeom>
          <a:solidFill>
            <a:schemeClr val="bg1"/>
          </a:solidFill>
          <a:ln w="9525">
            <a:noFill/>
            <a:miter lim="800000"/>
            <a:headEnd/>
            <a:tailEnd/>
          </a:ln>
        </p:spPr>
        <p:txBody>
          <a:bodyPr wrap="square">
            <a:spAutoFit/>
          </a:bodyPr>
          <a:lstStyle/>
          <a:p>
            <a:pPr>
              <a:defRPr/>
            </a:pPr>
            <a:r>
              <a:rPr lang="it-IT" sz="2000" dirty="0" smtClean="0">
                <a:latin typeface="+mn-lt"/>
              </a:rPr>
              <a:t>Per </a:t>
            </a:r>
            <a:r>
              <a:rPr lang="it-IT" sz="2000" dirty="0">
                <a:latin typeface="+mn-lt"/>
              </a:rPr>
              <a:t>verificare che i limiti di migrazione non vengano superati </a:t>
            </a:r>
            <a:r>
              <a:rPr lang="it-IT" sz="2000" dirty="0">
                <a:solidFill>
                  <a:srgbClr val="0070C0"/>
                </a:solidFill>
                <a:latin typeface="+mn-lt"/>
              </a:rPr>
              <a:t>si conducono delle prove di laboratorio con gli imballaggi in questione o con provini del loro materiale facendo uso </a:t>
            </a:r>
            <a:r>
              <a:rPr lang="it-IT" sz="2000" dirty="0">
                <a:latin typeface="+mn-lt"/>
              </a:rPr>
              <a:t>dei cosiddetti </a:t>
            </a:r>
            <a:r>
              <a:rPr lang="it-IT" sz="2000" b="1" dirty="0">
                <a:solidFill>
                  <a:srgbClr val="0070C0"/>
                </a:solidFill>
                <a:latin typeface="+mn-lt"/>
              </a:rPr>
              <a:t>solventi simulanti</a:t>
            </a:r>
            <a:r>
              <a:rPr lang="it-IT" sz="2000" dirty="0">
                <a:solidFill>
                  <a:srgbClr val="0070C0"/>
                </a:solidFill>
                <a:latin typeface="+mn-lt"/>
              </a:rPr>
              <a:t>, quattro soluzioni che simulano la capacità estrattiva degli alimenti. </a:t>
            </a:r>
          </a:p>
          <a:p>
            <a:pPr>
              <a:defRPr/>
            </a:pPr>
            <a:endParaRPr lang="it-IT" sz="2000" dirty="0">
              <a:latin typeface="+mn-lt"/>
            </a:endParaRPr>
          </a:p>
          <a:p>
            <a:pPr>
              <a:defRPr/>
            </a:pPr>
            <a:r>
              <a:rPr lang="it-IT" sz="2000" dirty="0">
                <a:latin typeface="+mn-lt"/>
              </a:rPr>
              <a:t>I simulanti sono </a:t>
            </a:r>
            <a:r>
              <a:rPr lang="it-IT" sz="2000" u="sng" dirty="0">
                <a:solidFill>
                  <a:srgbClr val="0070C0"/>
                </a:solidFill>
                <a:latin typeface="+mn-lt"/>
              </a:rPr>
              <a:t>scelti in base all'uso cui è destinato il materiale</a:t>
            </a:r>
            <a:r>
              <a:rPr lang="it-IT" sz="2000" dirty="0">
                <a:solidFill>
                  <a:srgbClr val="0070C0"/>
                </a:solidFill>
                <a:latin typeface="+mn-lt"/>
              </a:rPr>
              <a:t> </a:t>
            </a:r>
            <a:r>
              <a:rPr lang="it-IT" sz="2000" dirty="0">
                <a:latin typeface="+mn-lt"/>
              </a:rPr>
              <a:t>o, potendo, da un elenco più dettagliato che riunisce i principali alimenti ed, </a:t>
            </a:r>
            <a:r>
              <a:rPr lang="it-IT" sz="2000" u="sng" dirty="0">
                <a:solidFill>
                  <a:srgbClr val="0070C0"/>
                </a:solidFill>
                <a:latin typeface="+mn-lt"/>
              </a:rPr>
              <a:t>in alcuni casi, prevede dei coefficienti di riduzione per compensare il maggiore potere estraente del simulante D rispetto agli alimenti reali.</a:t>
            </a:r>
            <a:r>
              <a:rPr lang="it-IT" sz="2000" dirty="0">
                <a:solidFill>
                  <a:srgbClr val="0070C0"/>
                </a:solidFill>
                <a:latin typeface="+mn-lt"/>
              </a:rPr>
              <a:t> </a:t>
            </a:r>
          </a:p>
        </p:txBody>
      </p:sp>
      <p:sp>
        <p:nvSpPr>
          <p:cNvPr id="6" name="Rectangle 2"/>
          <p:cNvSpPr>
            <a:spLocks noGrp="1" noChangeArrowheads="1"/>
          </p:cNvSpPr>
          <p:nvPr>
            <p:ph type="title"/>
          </p:nvPr>
        </p:nvSpPr>
        <p:spPr>
          <a:xfrm>
            <a:off x="228600" y="124691"/>
            <a:ext cx="8229600" cy="1371600"/>
          </a:xfrm>
        </p:spPr>
        <p:txBody>
          <a:bodyPr/>
          <a:lstStyle/>
          <a:p>
            <a:pPr eaLnBrk="1" hangingPunct="1"/>
            <a:r>
              <a:rPr lang="it-IT" altLang="en-US" sz="3500" dirty="0"/>
              <a:t>Limiti di Migrazione Globale e Specifica</a:t>
            </a:r>
          </a:p>
        </p:txBody>
      </p:sp>
      <p:sp>
        <p:nvSpPr>
          <p:cNvPr id="7" name="Rettangolo 6"/>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arn(inHorizontal)">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barn(inHorizontal)">
                                      <p:cBhvr>
                                        <p:cTn id="12" dur="5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533400" y="1981200"/>
            <a:ext cx="8534400" cy="1200150"/>
          </a:xfrm>
          <a:prstGeom prst="rect">
            <a:avLst/>
          </a:prstGeom>
          <a:noFill/>
          <a:ln w="9525">
            <a:noFill/>
            <a:miter lim="800000"/>
            <a:headEnd/>
            <a:tailEnd/>
          </a:ln>
        </p:spPr>
        <p:txBody>
          <a:bodyPr>
            <a:spAutoFit/>
          </a:bodyPr>
          <a:lstStyle/>
          <a:p>
            <a:pPr>
              <a:defRPr/>
            </a:pPr>
            <a:r>
              <a:rPr lang="it-IT" dirty="0">
                <a:latin typeface="+mn-lt"/>
              </a:rPr>
              <a:t>Ad alcuni prodotti (</a:t>
            </a:r>
            <a:r>
              <a:rPr lang="it-IT" b="1" dirty="0">
                <a:solidFill>
                  <a:srgbClr val="0070C0"/>
                </a:solidFill>
                <a:latin typeface="+mn-lt"/>
              </a:rPr>
              <a:t>frutta fresca intera, ortaggi, farine e cereali, zuccheri, sale, caffè e altri prodotti alimentari secchi</a:t>
            </a:r>
            <a:r>
              <a:rPr lang="it-IT" dirty="0">
                <a:solidFill>
                  <a:srgbClr val="0070C0"/>
                </a:solidFill>
                <a:latin typeface="+mn-lt"/>
              </a:rPr>
              <a:t>)</a:t>
            </a:r>
            <a:r>
              <a:rPr lang="it-IT" dirty="0">
                <a:latin typeface="+mn-lt"/>
              </a:rPr>
              <a:t> non corrisponde alcun simulante; </a:t>
            </a:r>
            <a:r>
              <a:rPr lang="it-IT" dirty="0">
                <a:solidFill>
                  <a:srgbClr val="0070C0"/>
                </a:solidFill>
                <a:latin typeface="+mn-lt"/>
              </a:rPr>
              <a:t>per essi infatti non sono previste prove di migrazione in quanto non si ritiene che siano dotati di sufficiente capacità estrattiva.</a:t>
            </a:r>
          </a:p>
        </p:txBody>
      </p:sp>
      <p:pic>
        <p:nvPicPr>
          <p:cNvPr id="3584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05200"/>
            <a:ext cx="8420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228600" y="124691"/>
            <a:ext cx="8229600" cy="1371600"/>
          </a:xfrm>
        </p:spPr>
        <p:txBody>
          <a:bodyPr/>
          <a:lstStyle/>
          <a:p>
            <a:pPr eaLnBrk="1" hangingPunct="1"/>
            <a:r>
              <a:rPr lang="it-IT" altLang="en-US" sz="3500" dirty="0"/>
              <a:t>Limiti di Migrazione Globale e Specifica</a:t>
            </a:r>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 y="2057400"/>
            <a:ext cx="82629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228600" y="124691"/>
            <a:ext cx="8229600" cy="1371600"/>
          </a:xfrm>
        </p:spPr>
        <p:txBody>
          <a:bodyPr/>
          <a:lstStyle/>
          <a:p>
            <a:pPr eaLnBrk="1" hangingPunct="1"/>
            <a:r>
              <a:rPr lang="it-IT" altLang="en-US" sz="3500" dirty="0"/>
              <a:t>Limiti di Migrazione Globale e Specifica</a:t>
            </a:r>
          </a:p>
        </p:txBody>
      </p:sp>
      <p:sp>
        <p:nvSpPr>
          <p:cNvPr id="7" name="Rettangolo 6"/>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38400"/>
            <a:ext cx="733593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418" y="2576619"/>
            <a:ext cx="34337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347101"/>
            <a:ext cx="71437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6" descr="European Commiss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195" y="1300767"/>
            <a:ext cx="1218942" cy="84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p:nvPr>
        </p:nvSpPr>
        <p:spPr>
          <a:xfrm>
            <a:off x="228600" y="124691"/>
            <a:ext cx="8229600" cy="1371600"/>
          </a:xfrm>
        </p:spPr>
        <p:txBody>
          <a:bodyPr/>
          <a:lstStyle/>
          <a:p>
            <a:pPr eaLnBrk="1" hangingPunct="1"/>
            <a:r>
              <a:rPr lang="it-IT" altLang="en-US" sz="3500" dirty="0"/>
              <a:t>Limiti di Migrazione Globale e Specifica</a:t>
            </a:r>
          </a:p>
        </p:txBody>
      </p:sp>
      <p:sp>
        <p:nvSpPr>
          <p:cNvPr id="11" name="Rettangolo 10"/>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12" name="Immagine 11"/>
          <p:cNvPicPr>
            <a:picLocks noChangeAspect="1"/>
          </p:cNvPicPr>
          <p:nvPr/>
        </p:nvPicPr>
        <p:blipFill rotWithShape="1">
          <a:blip r:embed="rId6"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7"/>
          <p:cNvSpPr txBox="1">
            <a:spLocks noChangeArrowheads="1"/>
          </p:cNvSpPr>
          <p:nvPr/>
        </p:nvSpPr>
        <p:spPr bwMode="auto">
          <a:xfrm>
            <a:off x="8096250" y="2209800"/>
            <a:ext cx="2971799" cy="4031873"/>
          </a:xfrm>
          <a:prstGeom prst="rect">
            <a:avLst/>
          </a:prstGeom>
          <a:solidFill>
            <a:schemeClr val="bg1"/>
          </a:solidFill>
          <a:ln w="9525">
            <a:noFill/>
            <a:miter lim="800000"/>
            <a:headEnd/>
            <a:tailEnd/>
          </a:ln>
        </p:spPr>
        <p:txBody>
          <a:bodyPr wrap="square">
            <a:spAutoFit/>
          </a:bodyPr>
          <a:lstStyle/>
          <a:p>
            <a:pPr>
              <a:defRPr/>
            </a:pPr>
            <a:r>
              <a:rPr lang="it-IT" sz="1600" dirty="0">
                <a:latin typeface="+mn-lt"/>
              </a:rPr>
              <a:t>Quando a fianco dell’indicazione del simulante da impiegare è presente una linea di frazione ed un numero (per es. </a:t>
            </a:r>
            <a:r>
              <a:rPr lang="it-IT" sz="1600" b="1" dirty="0">
                <a:latin typeface="+mn-lt"/>
              </a:rPr>
              <a:t>X/5</a:t>
            </a:r>
            <a:r>
              <a:rPr lang="it-IT" sz="1600" dirty="0">
                <a:latin typeface="+mn-lt"/>
              </a:rPr>
              <a:t>), </a:t>
            </a:r>
            <a:r>
              <a:rPr lang="it-IT" sz="1600" b="1" dirty="0">
                <a:latin typeface="+mn-lt"/>
              </a:rPr>
              <a:t>il risultato delle prove di migrazione deve essere diviso per quel numero prima di verificare la conformità del materiale</a:t>
            </a:r>
            <a:r>
              <a:rPr lang="it-IT" sz="1600" b="1" dirty="0" smtClean="0">
                <a:latin typeface="+mn-lt"/>
              </a:rPr>
              <a:t>.</a:t>
            </a:r>
          </a:p>
          <a:p>
            <a:pPr>
              <a:defRPr/>
            </a:pPr>
            <a:endParaRPr lang="it-IT" sz="1600" b="1" dirty="0">
              <a:latin typeface="+mn-lt"/>
            </a:endParaRPr>
          </a:p>
          <a:p>
            <a:pPr>
              <a:defRPr/>
            </a:pPr>
            <a:r>
              <a:rPr lang="it-IT" sz="1600" dirty="0">
                <a:latin typeface="+mn-lt"/>
              </a:rPr>
              <a:t>Gli oggetti, o provini di materiale, vengono posti a contatto del simulante per i tempi ed alle temperature standardizzate, che enfatizzano le condizioni di reale impiego</a:t>
            </a:r>
            <a:r>
              <a:rPr lang="it-IT" sz="1600" dirty="0" smtClean="0">
                <a:latin typeface="+mn-lt"/>
              </a:rPr>
              <a:t>.</a:t>
            </a:r>
            <a:endParaRPr lang="it-IT" sz="1600" dirty="0">
              <a:latin typeface="+mn-lt"/>
            </a:endParaRPr>
          </a:p>
        </p:txBody>
      </p:sp>
      <p:sp>
        <p:nvSpPr>
          <p:cNvPr id="6" name="Rettangolo 5"/>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pic>
        <p:nvPicPr>
          <p:cNvPr id="2" name="Immagine 1"/>
          <p:cNvPicPr>
            <a:picLocks noChangeAspect="1"/>
          </p:cNvPicPr>
          <p:nvPr/>
        </p:nvPicPr>
        <p:blipFill>
          <a:blip r:embed="rId3"/>
          <a:stretch>
            <a:fillRect/>
          </a:stretch>
        </p:blipFill>
        <p:spPr>
          <a:xfrm>
            <a:off x="304800" y="1031154"/>
            <a:ext cx="7791450" cy="5762625"/>
          </a:xfrm>
          <a:prstGeom prst="rect">
            <a:avLst/>
          </a:prstGeom>
          <a:ln>
            <a:noFill/>
          </a:ln>
          <a:effectLst>
            <a:outerShdw blurRad="292100" dist="139700" dir="2700000" algn="tl" rotWithShape="0">
              <a:srgbClr val="333333">
                <a:alpha val="65000"/>
              </a:srgbClr>
            </a:outerShdw>
          </a:effectLst>
        </p:spPr>
      </p:pic>
      <p:sp>
        <p:nvSpPr>
          <p:cNvPr id="9" name="Text Box 7"/>
          <p:cNvSpPr txBox="1">
            <a:spLocks noChangeArrowheads="1"/>
          </p:cNvSpPr>
          <p:nvPr/>
        </p:nvSpPr>
        <p:spPr bwMode="auto">
          <a:xfrm>
            <a:off x="339436" y="446379"/>
            <a:ext cx="7756814" cy="584775"/>
          </a:xfrm>
          <a:prstGeom prst="rect">
            <a:avLst/>
          </a:prstGeom>
          <a:solidFill>
            <a:schemeClr val="bg1"/>
          </a:solidFill>
          <a:ln w="9525">
            <a:noFill/>
            <a:miter lim="800000"/>
            <a:headEnd/>
            <a:tailEnd/>
          </a:ln>
        </p:spPr>
        <p:txBody>
          <a:bodyPr wrap="square">
            <a:spAutoFit/>
          </a:bodyPr>
          <a:lstStyle/>
          <a:p>
            <a:pPr>
              <a:defRPr/>
            </a:pPr>
            <a:r>
              <a:rPr lang="it-IT" sz="1600" dirty="0" smtClean="0">
                <a:latin typeface="+mn-lt"/>
              </a:rPr>
              <a:t>Assegnazione specifici simulanti per alimenti complessi</a:t>
            </a:r>
            <a:r>
              <a:rPr lang="it-IT" sz="1600" dirty="0">
                <a:latin typeface="+mn-lt"/>
              </a:rPr>
              <a:t>: Tabella 2 REGOLAMENTO (UE) N. 10/2011 DELLA </a:t>
            </a:r>
            <a:r>
              <a:rPr lang="it-IT" sz="1600" dirty="0" smtClean="0">
                <a:latin typeface="+mn-lt"/>
              </a:rPr>
              <a:t>COMMISSIONE Testo Consolidato</a:t>
            </a:r>
            <a:endParaRPr lang="it-IT" sz="1600" dirty="0">
              <a:latin typeface="+mn-lt"/>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
        <p:nvSpPr>
          <p:cNvPr id="9" name="Text Box 7"/>
          <p:cNvSpPr txBox="1">
            <a:spLocks noChangeArrowheads="1"/>
          </p:cNvSpPr>
          <p:nvPr/>
        </p:nvSpPr>
        <p:spPr bwMode="auto">
          <a:xfrm>
            <a:off x="339436" y="446379"/>
            <a:ext cx="7756814" cy="584775"/>
          </a:xfrm>
          <a:prstGeom prst="rect">
            <a:avLst/>
          </a:prstGeom>
          <a:solidFill>
            <a:schemeClr val="bg1"/>
          </a:solidFill>
          <a:ln w="9525">
            <a:noFill/>
            <a:miter lim="800000"/>
            <a:headEnd/>
            <a:tailEnd/>
          </a:ln>
        </p:spPr>
        <p:txBody>
          <a:bodyPr wrap="square">
            <a:spAutoFit/>
          </a:bodyPr>
          <a:lstStyle/>
          <a:p>
            <a:pPr>
              <a:defRPr/>
            </a:pPr>
            <a:r>
              <a:rPr lang="it-IT" sz="1600" dirty="0" smtClean="0">
                <a:latin typeface="+mn-lt"/>
              </a:rPr>
              <a:t>Assegnazione simulanti per limite di migrazione globale: </a:t>
            </a:r>
            <a:r>
              <a:rPr lang="it-IT" sz="1600" dirty="0">
                <a:latin typeface="+mn-lt"/>
              </a:rPr>
              <a:t>Tabella </a:t>
            </a:r>
            <a:r>
              <a:rPr lang="it-IT" sz="1600" dirty="0" smtClean="0">
                <a:latin typeface="+mn-lt"/>
              </a:rPr>
              <a:t>3 </a:t>
            </a:r>
            <a:r>
              <a:rPr lang="it-IT" sz="1600" dirty="0">
                <a:latin typeface="+mn-lt"/>
              </a:rPr>
              <a:t>REGOLAMENTO (UE) N. 10/2011 DELLA </a:t>
            </a:r>
            <a:r>
              <a:rPr lang="it-IT" sz="1600" dirty="0" smtClean="0">
                <a:latin typeface="+mn-lt"/>
              </a:rPr>
              <a:t>COMMISSIONE Testo Consolidato</a:t>
            </a:r>
            <a:endParaRPr lang="it-IT" sz="1600" dirty="0">
              <a:latin typeface="+mn-lt"/>
            </a:endParaRPr>
          </a:p>
        </p:txBody>
      </p:sp>
      <p:pic>
        <p:nvPicPr>
          <p:cNvPr id="3" name="Immagine 2"/>
          <p:cNvPicPr>
            <a:picLocks noChangeAspect="1"/>
          </p:cNvPicPr>
          <p:nvPr/>
        </p:nvPicPr>
        <p:blipFill>
          <a:blip r:embed="rId3"/>
          <a:stretch>
            <a:fillRect/>
          </a:stretch>
        </p:blipFill>
        <p:spPr>
          <a:xfrm>
            <a:off x="339436" y="1055399"/>
            <a:ext cx="4384964" cy="54965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295827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pic>
        <p:nvPicPr>
          <p:cNvPr id="2" name="Immagine 1"/>
          <p:cNvPicPr>
            <a:picLocks noChangeAspect="1"/>
          </p:cNvPicPr>
          <p:nvPr/>
        </p:nvPicPr>
        <p:blipFill>
          <a:blip r:embed="rId3"/>
          <a:stretch>
            <a:fillRect/>
          </a:stretch>
        </p:blipFill>
        <p:spPr>
          <a:xfrm>
            <a:off x="533400" y="1336891"/>
            <a:ext cx="7467600" cy="5019025"/>
          </a:xfrm>
          <a:prstGeom prst="rect">
            <a:avLst/>
          </a:prstGeom>
          <a:ln>
            <a:noFill/>
          </a:ln>
          <a:effectLst>
            <a:outerShdw blurRad="292100" dist="139700" dir="2700000" algn="tl" rotWithShape="0">
              <a:srgbClr val="333333">
                <a:alpha val="65000"/>
              </a:srgbClr>
            </a:outerShdw>
          </a:effectLst>
        </p:spPr>
      </p:pic>
      <p:sp>
        <p:nvSpPr>
          <p:cNvPr id="7" name="Text Box 7"/>
          <p:cNvSpPr txBox="1">
            <a:spLocks noChangeArrowheads="1"/>
          </p:cNvSpPr>
          <p:nvPr/>
        </p:nvSpPr>
        <p:spPr bwMode="auto">
          <a:xfrm>
            <a:off x="339436" y="446379"/>
            <a:ext cx="7756814" cy="584775"/>
          </a:xfrm>
          <a:prstGeom prst="rect">
            <a:avLst/>
          </a:prstGeom>
          <a:solidFill>
            <a:schemeClr val="bg1"/>
          </a:solidFill>
          <a:ln w="9525">
            <a:noFill/>
            <a:miter lim="800000"/>
            <a:headEnd/>
            <a:tailEnd/>
          </a:ln>
        </p:spPr>
        <p:txBody>
          <a:bodyPr wrap="square">
            <a:spAutoFit/>
          </a:bodyPr>
          <a:lstStyle/>
          <a:p>
            <a:pPr>
              <a:defRPr/>
            </a:pPr>
            <a:r>
              <a:rPr lang="it-IT" sz="1600" dirty="0" smtClean="0">
                <a:latin typeface="+mn-lt"/>
              </a:rPr>
              <a:t>Tempi di durata del test di migrazione</a:t>
            </a:r>
          </a:p>
          <a:p>
            <a:pPr>
              <a:defRPr/>
            </a:pPr>
            <a:r>
              <a:rPr lang="it-IT" sz="1600" dirty="0" smtClean="0">
                <a:latin typeface="+mn-lt"/>
              </a:rPr>
              <a:t>REGOLAMENTO </a:t>
            </a:r>
            <a:r>
              <a:rPr lang="it-IT" sz="1600" dirty="0">
                <a:latin typeface="+mn-lt"/>
              </a:rPr>
              <a:t>(UE) N. 10/2011 DELLA </a:t>
            </a:r>
            <a:r>
              <a:rPr lang="it-IT" sz="1600" dirty="0" smtClean="0">
                <a:latin typeface="+mn-lt"/>
              </a:rPr>
              <a:t>COMMISSIONE Testo Consolidato</a:t>
            </a:r>
            <a:endParaRPr lang="it-IT" sz="1600" dirty="0">
              <a:latin typeface="+mn-lt"/>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pic>
        <p:nvPicPr>
          <p:cNvPr id="3" name="Immagine 2"/>
          <p:cNvPicPr>
            <a:picLocks noChangeAspect="1"/>
          </p:cNvPicPr>
          <p:nvPr/>
        </p:nvPicPr>
        <p:blipFill>
          <a:blip r:embed="rId3"/>
          <a:stretch>
            <a:fillRect/>
          </a:stretch>
        </p:blipFill>
        <p:spPr>
          <a:xfrm>
            <a:off x="339436" y="1003445"/>
            <a:ext cx="6248400" cy="5718874"/>
          </a:xfrm>
          <a:prstGeom prst="rect">
            <a:avLst/>
          </a:prstGeom>
          <a:ln>
            <a:noFill/>
          </a:ln>
          <a:effectLst>
            <a:outerShdw blurRad="292100" dist="139700" dir="2700000" algn="tl" rotWithShape="0">
              <a:srgbClr val="333333">
                <a:alpha val="65000"/>
              </a:srgbClr>
            </a:outerShdw>
          </a:effectLst>
        </p:spPr>
      </p:pic>
      <p:sp>
        <p:nvSpPr>
          <p:cNvPr id="6" name="Text Box 7"/>
          <p:cNvSpPr txBox="1">
            <a:spLocks noChangeArrowheads="1"/>
          </p:cNvSpPr>
          <p:nvPr/>
        </p:nvSpPr>
        <p:spPr bwMode="auto">
          <a:xfrm>
            <a:off x="339436" y="446379"/>
            <a:ext cx="7756814" cy="584775"/>
          </a:xfrm>
          <a:prstGeom prst="rect">
            <a:avLst/>
          </a:prstGeom>
          <a:solidFill>
            <a:schemeClr val="bg1"/>
          </a:solidFill>
          <a:ln w="9525">
            <a:noFill/>
            <a:miter lim="800000"/>
            <a:headEnd/>
            <a:tailEnd/>
          </a:ln>
        </p:spPr>
        <p:txBody>
          <a:bodyPr wrap="square">
            <a:spAutoFit/>
          </a:bodyPr>
          <a:lstStyle/>
          <a:p>
            <a:pPr>
              <a:defRPr/>
            </a:pPr>
            <a:r>
              <a:rPr lang="it-IT" sz="1600" dirty="0" smtClean="0">
                <a:latin typeface="+mn-lt"/>
              </a:rPr>
              <a:t>Temperature del test di migrazione</a:t>
            </a:r>
          </a:p>
          <a:p>
            <a:pPr>
              <a:defRPr/>
            </a:pPr>
            <a:r>
              <a:rPr lang="it-IT" sz="1600" dirty="0" smtClean="0">
                <a:latin typeface="+mn-lt"/>
              </a:rPr>
              <a:t>REGOLAMENTO </a:t>
            </a:r>
            <a:r>
              <a:rPr lang="it-IT" sz="1600" dirty="0">
                <a:latin typeface="+mn-lt"/>
              </a:rPr>
              <a:t>(UE) N. 10/2011 DELLA </a:t>
            </a:r>
            <a:r>
              <a:rPr lang="it-IT" sz="1600" dirty="0" smtClean="0">
                <a:latin typeface="+mn-lt"/>
              </a:rPr>
              <a:t>COMMISSIONE Testo Consolidato</a:t>
            </a:r>
            <a:endParaRPr lang="it-IT" sz="1600" dirty="0">
              <a:latin typeface="+mn-lt"/>
            </a:endParaRPr>
          </a:p>
        </p:txBody>
      </p:sp>
    </p:spTree>
    <p:extLst>
      <p:ext uri="{BB962C8B-B14F-4D97-AF65-F5344CB8AC3E}">
        <p14:creationId xmlns:p14="http://schemas.microsoft.com/office/powerpoint/2010/main" val="2517360847"/>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228600"/>
            <a:ext cx="8229600" cy="1371600"/>
          </a:xfrm>
        </p:spPr>
        <p:txBody>
          <a:bodyPr/>
          <a:lstStyle/>
          <a:p>
            <a:pPr eaLnBrk="1" hangingPunct="1"/>
            <a:r>
              <a:rPr lang="it-IT" altLang="en-US" sz="3200" dirty="0"/>
              <a:t>Effettuazione delle prove di migrazione e calcolo per i solventi A, B e C</a:t>
            </a:r>
          </a:p>
        </p:txBody>
      </p:sp>
      <p:sp>
        <p:nvSpPr>
          <p:cNvPr id="50179" name="Text Box 3"/>
          <p:cNvSpPr txBox="1">
            <a:spLocks noChangeArrowheads="1"/>
          </p:cNvSpPr>
          <p:nvPr/>
        </p:nvSpPr>
        <p:spPr bwMode="auto">
          <a:xfrm>
            <a:off x="457200" y="2133600"/>
            <a:ext cx="9220200" cy="3694113"/>
          </a:xfrm>
          <a:prstGeom prst="rect">
            <a:avLst/>
          </a:prstGeom>
          <a:solidFill>
            <a:schemeClr val="bg1"/>
          </a:solidFill>
          <a:ln w="9525">
            <a:noFill/>
            <a:miter lim="800000"/>
            <a:headEnd/>
            <a:tailEnd/>
          </a:ln>
        </p:spPr>
        <p:txBody>
          <a:bodyPr wrap="square">
            <a:spAutoFit/>
          </a:bodyPr>
          <a:lstStyle/>
          <a:p>
            <a:pPr>
              <a:defRPr/>
            </a:pPr>
            <a:r>
              <a:rPr lang="it-IT" dirty="0">
                <a:latin typeface="+mn-lt"/>
              </a:rPr>
              <a:t>Se il campione di prova è un </a:t>
            </a:r>
            <a:r>
              <a:rPr lang="it-IT" b="1" dirty="0">
                <a:solidFill>
                  <a:srgbClr val="FF00FF"/>
                </a:solidFill>
                <a:latin typeface="+mn-lt"/>
              </a:rPr>
              <a:t>recipiente</a:t>
            </a:r>
            <a:r>
              <a:rPr lang="it-IT" dirty="0">
                <a:latin typeface="+mn-lt"/>
              </a:rPr>
              <a:t>, questo deve essere </a:t>
            </a:r>
            <a:r>
              <a:rPr lang="it-IT" u="sng" dirty="0">
                <a:solidFill>
                  <a:srgbClr val="FF00FF"/>
                </a:solidFill>
                <a:latin typeface="+mn-lt"/>
              </a:rPr>
              <a:t>riempito con il simulante </a:t>
            </a:r>
            <a:r>
              <a:rPr lang="it-IT" u="sng" dirty="0" err="1">
                <a:solidFill>
                  <a:srgbClr val="FF00FF"/>
                </a:solidFill>
                <a:latin typeface="+mn-lt"/>
              </a:rPr>
              <a:t>precondizionato</a:t>
            </a:r>
            <a:r>
              <a:rPr lang="it-IT" u="sng" dirty="0">
                <a:solidFill>
                  <a:srgbClr val="FF00FF"/>
                </a:solidFill>
                <a:latin typeface="+mn-lt"/>
              </a:rPr>
              <a:t> alla temperatura di prova e mantenuto per il tempo previsto</a:t>
            </a:r>
            <a:r>
              <a:rPr lang="it-IT" dirty="0">
                <a:latin typeface="+mn-lt"/>
              </a:rPr>
              <a:t>; </a:t>
            </a:r>
          </a:p>
          <a:p>
            <a:pPr>
              <a:defRPr/>
            </a:pPr>
            <a:r>
              <a:rPr lang="it-IT" dirty="0">
                <a:latin typeface="+mn-lt"/>
              </a:rPr>
              <a:t>Se il campione è un </a:t>
            </a:r>
            <a:r>
              <a:rPr lang="it-IT" b="1" dirty="0">
                <a:solidFill>
                  <a:srgbClr val="FF00FF"/>
                </a:solidFill>
                <a:latin typeface="+mn-lt"/>
              </a:rPr>
              <a:t>provino o un film</a:t>
            </a:r>
            <a:r>
              <a:rPr lang="it-IT" dirty="0">
                <a:latin typeface="+mn-lt"/>
              </a:rPr>
              <a:t>, può essere </a:t>
            </a:r>
            <a:r>
              <a:rPr lang="it-IT" u="sng" dirty="0">
                <a:solidFill>
                  <a:srgbClr val="FF00FF"/>
                </a:solidFill>
                <a:latin typeface="+mn-lt"/>
              </a:rPr>
              <a:t>immerso nel simulante, adottando un rapporto superficie/volume (cm</a:t>
            </a:r>
            <a:r>
              <a:rPr lang="it-IT" u="sng" baseline="30000" dirty="0">
                <a:solidFill>
                  <a:srgbClr val="FF00FF"/>
                </a:solidFill>
                <a:latin typeface="+mn-lt"/>
              </a:rPr>
              <a:t>2</a:t>
            </a:r>
            <a:r>
              <a:rPr lang="it-IT" u="sng" dirty="0">
                <a:solidFill>
                  <a:srgbClr val="FF00FF"/>
                </a:solidFill>
                <a:latin typeface="+mn-lt"/>
              </a:rPr>
              <a:t>/cm</a:t>
            </a:r>
            <a:r>
              <a:rPr lang="it-IT" u="sng" baseline="30000" dirty="0">
                <a:solidFill>
                  <a:srgbClr val="FF00FF"/>
                </a:solidFill>
                <a:latin typeface="+mn-lt"/>
              </a:rPr>
              <a:t>3</a:t>
            </a:r>
            <a:r>
              <a:rPr lang="it-IT" u="sng" dirty="0">
                <a:solidFill>
                  <a:srgbClr val="FF00FF"/>
                </a:solidFill>
                <a:latin typeface="+mn-lt"/>
              </a:rPr>
              <a:t>) il più vicino possibile al reale e comunque compreso tra 2 e 0.5</a:t>
            </a:r>
            <a:r>
              <a:rPr lang="it-IT" dirty="0">
                <a:solidFill>
                  <a:srgbClr val="FF00FF"/>
                </a:solidFill>
                <a:latin typeface="+mn-lt"/>
              </a:rPr>
              <a:t>, </a:t>
            </a:r>
            <a:r>
              <a:rPr lang="it-IT" dirty="0">
                <a:latin typeface="+mn-lt"/>
              </a:rPr>
              <a:t>oppure introdotto in un'apposita cella (ASTM o </a:t>
            </a:r>
            <a:r>
              <a:rPr lang="it-IT" dirty="0" err="1">
                <a:latin typeface="+mn-lt"/>
              </a:rPr>
              <a:t>Eurocel</a:t>
            </a:r>
            <a:r>
              <a:rPr lang="it-IT" dirty="0">
                <a:latin typeface="+mn-lt"/>
              </a:rPr>
              <a:t>) che consente di esporre una sola faccia del materiale al solvente (single-side). </a:t>
            </a:r>
          </a:p>
          <a:p>
            <a:pPr>
              <a:defRPr/>
            </a:pPr>
            <a:endParaRPr lang="it-IT" dirty="0">
              <a:latin typeface="+mn-lt"/>
            </a:endParaRPr>
          </a:p>
          <a:p>
            <a:pPr>
              <a:defRPr/>
            </a:pPr>
            <a:r>
              <a:rPr lang="it-IT" dirty="0">
                <a:latin typeface="+mn-lt"/>
              </a:rPr>
              <a:t>Il </a:t>
            </a:r>
            <a:r>
              <a:rPr lang="it-IT" dirty="0">
                <a:solidFill>
                  <a:srgbClr val="FF00FF"/>
                </a:solidFill>
                <a:latin typeface="+mn-lt"/>
              </a:rPr>
              <a:t>liquido simulante </a:t>
            </a:r>
            <a:r>
              <a:rPr lang="it-IT" dirty="0">
                <a:latin typeface="+mn-lt"/>
              </a:rPr>
              <a:t>proveniente dalla prova di contatto </a:t>
            </a:r>
            <a:r>
              <a:rPr lang="it-IT" u="sng" dirty="0">
                <a:solidFill>
                  <a:srgbClr val="FF00FF"/>
                </a:solidFill>
                <a:latin typeface="+mn-lt"/>
              </a:rPr>
              <a:t>viene evaporato fino ad un piccolo volume, quindi trasferito in capsula nella quale si completa l'evaporazione.</a:t>
            </a:r>
            <a:r>
              <a:rPr lang="it-IT" dirty="0">
                <a:solidFill>
                  <a:srgbClr val="FF00FF"/>
                </a:solidFill>
                <a:latin typeface="+mn-lt"/>
              </a:rPr>
              <a:t> </a:t>
            </a:r>
          </a:p>
          <a:p>
            <a:pPr>
              <a:defRPr/>
            </a:pPr>
            <a:endParaRPr lang="it-IT" dirty="0">
              <a:latin typeface="+mn-lt"/>
            </a:endParaRPr>
          </a:p>
          <a:p>
            <a:pPr>
              <a:defRPr/>
            </a:pPr>
            <a:r>
              <a:rPr lang="it-IT" dirty="0">
                <a:latin typeface="+mn-lt"/>
              </a:rPr>
              <a:t>Le ultime tracce del solvente sono eliminate in stufa a 105°C fino a peso costante. E‘ necessario effettuare una prova in bianco, evaporando una stessa quantità di solvente e sottraendo il peso di questo residuo a quello ottenuto in precedenza. </a:t>
            </a:r>
          </a:p>
        </p:txBody>
      </p:sp>
      <p:sp>
        <p:nvSpPr>
          <p:cNvPr id="6" name="Rettangolo 5"/>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barn(inHorizontal)">
                                      <p:cBhvr>
                                        <p:cTn id="7"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0"/>
            <a:ext cx="8229600" cy="1371600"/>
          </a:xfrm>
        </p:spPr>
        <p:txBody>
          <a:bodyPr/>
          <a:lstStyle/>
          <a:p>
            <a:pPr eaLnBrk="1" hangingPunct="1"/>
            <a:r>
              <a:rPr lang="it-IT" altLang="en-US" sz="3200" dirty="0"/>
              <a:t>Effettuazione delle prove di migrazione e calcolo per i solventi A, B, C e D1</a:t>
            </a:r>
          </a:p>
        </p:txBody>
      </p:sp>
      <p:sp>
        <p:nvSpPr>
          <p:cNvPr id="53251" name="Text Box 3"/>
          <p:cNvSpPr txBox="1">
            <a:spLocks noChangeArrowheads="1"/>
          </p:cNvSpPr>
          <p:nvPr/>
        </p:nvSpPr>
        <p:spPr bwMode="auto">
          <a:xfrm>
            <a:off x="495300" y="1986900"/>
            <a:ext cx="8534400" cy="396875"/>
          </a:xfrm>
          <a:prstGeom prst="rect">
            <a:avLst/>
          </a:prstGeom>
          <a:noFill/>
          <a:ln w="9525">
            <a:noFill/>
            <a:miter lim="800000"/>
            <a:headEnd/>
            <a:tailEnd/>
          </a:ln>
          <a:effectLst/>
        </p:spPr>
        <p:txBody>
          <a:bodyPr>
            <a:spAutoFit/>
          </a:bodyPr>
          <a:lstStyle/>
          <a:p>
            <a:pPr>
              <a:defRPr/>
            </a:pPr>
            <a:r>
              <a:rPr lang="it-IT" sz="2000" b="1" dirty="0">
                <a:latin typeface="+mn-lt"/>
              </a:rPr>
              <a:t>Il calcolo della migrazione è così condotto:</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8305800" cy="3441700"/>
          </a:xfrm>
          <a:prstGeom prst="rect">
            <a:avLst/>
          </a:prstGeom>
          <a:noFill/>
          <a:ln w="38100">
            <a:solidFill>
              <a:srgbClr val="A5FFFD"/>
            </a:solidFill>
            <a:miter lim="800000"/>
            <a:headEnd/>
            <a:tailEnd/>
          </a:ln>
          <a:extLst>
            <a:ext uri="{909E8E84-426E-40DD-AFC4-6F175D3DCCD1}">
              <a14:hiddenFill xmlns:a14="http://schemas.microsoft.com/office/drawing/2010/main">
                <a:solidFill>
                  <a:srgbClr val="FFFFFF"/>
                </a:solidFill>
              </a14:hiddenFill>
            </a:ext>
          </a:extLst>
        </p:spPr>
      </p:pic>
      <p:sp>
        <p:nvSpPr>
          <p:cNvPr id="7" name="Rettangolo 6"/>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1728" y="328973"/>
            <a:ext cx="8153400" cy="990600"/>
          </a:xfrm>
        </p:spPr>
        <p:txBody>
          <a:bodyPr/>
          <a:lstStyle/>
          <a:p>
            <a:pPr eaLnBrk="1" hangingPunct="1"/>
            <a:r>
              <a:rPr lang="it-IT" altLang="en-US" dirty="0" smtClean="0">
                <a:latin typeface="+mn-lt"/>
              </a:rPr>
              <a:t>Definizioni e normativa</a:t>
            </a:r>
          </a:p>
        </p:txBody>
      </p:sp>
      <p:sp>
        <p:nvSpPr>
          <p:cNvPr id="4099" name="Text Box 4"/>
          <p:cNvSpPr txBox="1">
            <a:spLocks noChangeArrowheads="1"/>
          </p:cNvSpPr>
          <p:nvPr/>
        </p:nvSpPr>
        <p:spPr bwMode="auto">
          <a:xfrm>
            <a:off x="304801" y="1319573"/>
            <a:ext cx="9067800" cy="1954381"/>
          </a:xfrm>
          <a:prstGeom prst="rect">
            <a:avLst/>
          </a:prstGeom>
          <a:noFill/>
          <a:ln w="9525">
            <a:noFill/>
            <a:miter lim="800000"/>
            <a:headEnd/>
            <a:tailEnd/>
          </a:ln>
        </p:spPr>
        <p:txBody>
          <a:bodyPr wrap="square">
            <a:spAutoFit/>
          </a:bodyPr>
          <a:lstStyle/>
          <a:p>
            <a:pPr>
              <a:defRPr/>
            </a:pPr>
            <a:r>
              <a:rPr lang="it-IT" sz="2000" dirty="0">
                <a:latin typeface="+mn-lt"/>
              </a:rPr>
              <a:t>Si intendono per </a:t>
            </a:r>
            <a:r>
              <a:rPr lang="it-IT" sz="2000" dirty="0" smtClean="0">
                <a:latin typeface="+mn-lt"/>
              </a:rPr>
              <a:t>materiali ed oggetti a contatto con gli alimenti - MOCA tutti i materiali destinati al contatto con le materie prime, i semi-lavorati ed i prodotti finiti durante tutte le fasi di produzione, trasformazione, stoccaggio e presentazione al consumatore. Sono incluse le stoviglie e gli utensili da </a:t>
            </a:r>
            <a:r>
              <a:rPr lang="it-IT" sz="2000" dirty="0">
                <a:latin typeface="+mn-lt"/>
              </a:rPr>
              <a:t>cucina che gli imballaggi a contatto con l’alimento</a:t>
            </a:r>
            <a:r>
              <a:rPr lang="it-IT" sz="2000" dirty="0" smtClean="0">
                <a:latin typeface="+mn-lt"/>
              </a:rPr>
              <a:t>.</a:t>
            </a:r>
          </a:p>
          <a:p>
            <a:pPr>
              <a:defRPr/>
            </a:pPr>
            <a:endParaRPr lang="it-IT" sz="500" dirty="0">
              <a:latin typeface="+mn-lt"/>
            </a:endParaRPr>
          </a:p>
          <a:p>
            <a:pPr>
              <a:defRPr/>
            </a:pPr>
            <a:r>
              <a:rPr lang="it-IT" sz="1600" b="1" dirty="0">
                <a:latin typeface="+mn-lt"/>
              </a:rPr>
              <a:t>https://www.salute.gov.it/portale/temi/p2_6.jsp?area=sicurezzaAlimentare&amp;id=1173&amp;menu=chim</a:t>
            </a:r>
            <a:endParaRPr lang="it-IT" sz="1600" b="1" dirty="0">
              <a:latin typeface="+mn-lt"/>
            </a:endParaRPr>
          </a:p>
        </p:txBody>
      </p:sp>
      <p:pic>
        <p:nvPicPr>
          <p:cNvPr id="11268" name="Picture 5"/>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057400" y="3352801"/>
            <a:ext cx="83058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6"/>
          <p:cNvSpPr>
            <a:spLocks noChangeArrowheads="1"/>
          </p:cNvSpPr>
          <p:nvPr/>
        </p:nvSpPr>
        <p:spPr bwMode="auto">
          <a:xfrm>
            <a:off x="2057400" y="3429000"/>
            <a:ext cx="3733800" cy="3124200"/>
          </a:xfrm>
          <a:prstGeom prst="rect">
            <a:avLst/>
          </a:prstGeom>
          <a:noFill/>
          <a:ln w="38100">
            <a:solidFill>
              <a:schemeClr val="accent1"/>
            </a:solidFill>
            <a:miter lim="800000"/>
            <a:headEnd/>
            <a:tailEnd/>
          </a:ln>
        </p:spPr>
        <p:txBody>
          <a:bodyPr wrap="none" anchor="ctr"/>
          <a:lstStyle/>
          <a:p>
            <a:pPr>
              <a:defRPr/>
            </a:pPr>
            <a:endParaRPr lang="en-US">
              <a:latin typeface="Calibri (Corpo)"/>
            </a:endParaRPr>
          </a:p>
        </p:txBody>
      </p:sp>
      <p:sp>
        <p:nvSpPr>
          <p:cNvPr id="4102" name="Rectangle 7"/>
          <p:cNvSpPr>
            <a:spLocks noChangeArrowheads="1"/>
          </p:cNvSpPr>
          <p:nvPr/>
        </p:nvSpPr>
        <p:spPr bwMode="auto">
          <a:xfrm>
            <a:off x="5943600" y="3429000"/>
            <a:ext cx="4343400" cy="3124200"/>
          </a:xfrm>
          <a:prstGeom prst="rect">
            <a:avLst/>
          </a:prstGeom>
          <a:noFill/>
          <a:ln w="38100">
            <a:solidFill>
              <a:srgbClr val="008000"/>
            </a:solidFill>
            <a:miter lim="800000"/>
            <a:headEnd/>
            <a:tailEnd/>
          </a:ln>
        </p:spPr>
        <p:txBody>
          <a:bodyPr wrap="none" anchor="ctr"/>
          <a:lstStyle/>
          <a:p>
            <a:pPr>
              <a:defRPr/>
            </a:pPr>
            <a:endParaRPr lang="en-US">
              <a:latin typeface="Calibri (Corpo)"/>
            </a:endParaRPr>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a:solidFill>
                  <a:schemeClr val="bg1"/>
                </a:solidFill>
              </a:rPr>
              <a:t>U1</a:t>
            </a:r>
          </a:p>
        </p:txBody>
      </p:sp>
      <p:pic>
        <p:nvPicPr>
          <p:cNvPr id="9" name="Immagine 8"/>
          <p:cNvPicPr>
            <a:picLocks noChangeAspect="1"/>
          </p:cNvPicPr>
          <p:nvPr/>
        </p:nvPicPr>
        <p:blipFill rotWithShape="1">
          <a:blip r:embed="rId3"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19100"/>
            <a:ext cx="8229600" cy="1371600"/>
          </a:xfrm>
        </p:spPr>
        <p:txBody>
          <a:bodyPr/>
          <a:lstStyle/>
          <a:p>
            <a:pPr eaLnBrk="1" hangingPunct="1"/>
            <a:r>
              <a:rPr lang="it-IT" altLang="en-US" sz="3200" dirty="0"/>
              <a:t>Effettuazione delle prove di migrazione e calcolo per il solvente </a:t>
            </a:r>
            <a:r>
              <a:rPr lang="it-IT" altLang="en-US" sz="3200" dirty="0" smtClean="0"/>
              <a:t>D2 (olio rettificato)</a:t>
            </a:r>
            <a:endParaRPr lang="it-IT" altLang="en-US" sz="3200" dirty="0"/>
          </a:p>
        </p:txBody>
      </p:sp>
      <p:sp>
        <p:nvSpPr>
          <p:cNvPr id="33795" name="Text Box 3"/>
          <p:cNvSpPr txBox="1">
            <a:spLocks noChangeArrowheads="1"/>
          </p:cNvSpPr>
          <p:nvPr/>
        </p:nvSpPr>
        <p:spPr bwMode="auto">
          <a:xfrm>
            <a:off x="464127" y="2286000"/>
            <a:ext cx="8382000" cy="3140075"/>
          </a:xfrm>
          <a:prstGeom prst="rect">
            <a:avLst/>
          </a:prstGeom>
          <a:solidFill>
            <a:schemeClr val="bg1"/>
          </a:solidFill>
          <a:ln w="9525">
            <a:noFill/>
            <a:miter lim="800000"/>
            <a:headEnd/>
            <a:tailEnd/>
          </a:ln>
        </p:spPr>
        <p:txBody>
          <a:bodyPr>
            <a:spAutoFit/>
          </a:bodyPr>
          <a:lstStyle/>
          <a:p>
            <a:pPr>
              <a:defRPr/>
            </a:pPr>
            <a:r>
              <a:rPr lang="it-IT" dirty="0">
                <a:latin typeface="+mn-lt"/>
              </a:rPr>
              <a:t>Dopo aver mantenuto il provino, di peso e superficie noti, in contatto con il simulante nelle condizioni di tempo e temperatura previste, il campione viene asciugato e pesato nuovamente. </a:t>
            </a:r>
          </a:p>
          <a:p>
            <a:pPr>
              <a:defRPr/>
            </a:pPr>
            <a:endParaRPr lang="it-IT" dirty="0">
              <a:latin typeface="+mn-lt"/>
            </a:endParaRPr>
          </a:p>
          <a:p>
            <a:pPr>
              <a:defRPr/>
            </a:pPr>
            <a:r>
              <a:rPr lang="it-IT" dirty="0">
                <a:latin typeface="+mn-lt"/>
              </a:rPr>
              <a:t>Non si può, tuttavia, valutare la quantità di materiale migrato nell’olio per differenza di pesata del provino poiché esso assorbe parte dell’olio: è importante quindi poter determinare la quantità di olio che il provino ha assorbito. </a:t>
            </a:r>
          </a:p>
          <a:p>
            <a:pPr>
              <a:defRPr/>
            </a:pPr>
            <a:endParaRPr lang="it-IT" dirty="0">
              <a:latin typeface="+mn-lt"/>
            </a:endParaRPr>
          </a:p>
          <a:p>
            <a:pPr>
              <a:defRPr/>
            </a:pPr>
            <a:r>
              <a:rPr lang="it-IT" dirty="0">
                <a:latin typeface="+mn-lt"/>
              </a:rPr>
              <a:t>L'olio eventualmente assorbito dal provino (eventualità molto probabile per i materiali plastici), viene estratto con 1,1,2-trclorotrifluoroetano o con pentano, evaporato e portato a peso costante. Il suo peso è poi detratto da quello del campione da cui deriva.</a:t>
            </a:r>
          </a:p>
        </p:txBody>
      </p:sp>
      <p:sp>
        <p:nvSpPr>
          <p:cNvPr id="6" name="Rettangolo 5"/>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2027238"/>
            <a:ext cx="8458200"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5301" name="Text Box 5"/>
          <p:cNvSpPr txBox="1">
            <a:spLocks noChangeArrowheads="1"/>
          </p:cNvSpPr>
          <p:nvPr/>
        </p:nvSpPr>
        <p:spPr bwMode="auto">
          <a:xfrm>
            <a:off x="1866900" y="3732214"/>
            <a:ext cx="8458200" cy="1754187"/>
          </a:xfrm>
          <a:prstGeom prst="rect">
            <a:avLst/>
          </a:prstGeom>
          <a:solidFill>
            <a:schemeClr val="bg1"/>
          </a:solidFill>
          <a:ln w="9525">
            <a:noFill/>
            <a:miter lim="800000"/>
            <a:headEnd/>
            <a:tailEnd/>
          </a:ln>
        </p:spPr>
        <p:txBody>
          <a:bodyPr>
            <a:spAutoFit/>
          </a:bodyPr>
          <a:lstStyle/>
          <a:p>
            <a:pPr>
              <a:defRPr/>
            </a:pPr>
            <a:r>
              <a:rPr lang="it-IT" dirty="0">
                <a:latin typeface="+mn-lt"/>
              </a:rPr>
              <a:t>Se in tal modo </a:t>
            </a:r>
            <a:r>
              <a:rPr lang="it-IT" dirty="0">
                <a:solidFill>
                  <a:srgbClr val="FF00FF"/>
                </a:solidFill>
                <a:latin typeface="+mn-lt"/>
              </a:rPr>
              <a:t>viene superato il limite di migrazione globale</a:t>
            </a:r>
            <a:r>
              <a:rPr lang="it-IT" dirty="0">
                <a:latin typeface="+mn-lt"/>
              </a:rPr>
              <a:t>,  occorre procedere alla determinazione </a:t>
            </a:r>
            <a:r>
              <a:rPr lang="it-IT" dirty="0" err="1">
                <a:latin typeface="+mn-lt"/>
              </a:rPr>
              <a:t>gascromatografica</a:t>
            </a:r>
            <a:r>
              <a:rPr lang="it-IT" dirty="0">
                <a:latin typeface="+mn-lt"/>
              </a:rPr>
              <a:t> dell'olio o del simulante assorbito in quanto </a:t>
            </a:r>
            <a:r>
              <a:rPr lang="it-IT" i="1" dirty="0">
                <a:latin typeface="+mn-lt"/>
              </a:rPr>
              <a:t>p3  </a:t>
            </a:r>
            <a:r>
              <a:rPr lang="it-IT" dirty="0">
                <a:latin typeface="+mn-lt"/>
              </a:rPr>
              <a:t>è stata</a:t>
            </a:r>
            <a:r>
              <a:rPr lang="it-IT" i="1" dirty="0">
                <a:latin typeface="+mn-lt"/>
              </a:rPr>
              <a:t> </a:t>
            </a:r>
            <a:r>
              <a:rPr lang="it-IT" dirty="0">
                <a:latin typeface="+mn-lt"/>
              </a:rPr>
              <a:t>sovrastimata. </a:t>
            </a:r>
          </a:p>
          <a:p>
            <a:pPr>
              <a:defRPr/>
            </a:pPr>
            <a:r>
              <a:rPr lang="it-IT" dirty="0">
                <a:latin typeface="+mn-lt"/>
              </a:rPr>
              <a:t>Attraverso l’analisi </a:t>
            </a:r>
            <a:r>
              <a:rPr lang="it-IT" dirty="0" err="1">
                <a:latin typeface="+mn-lt"/>
              </a:rPr>
              <a:t>gascromatografica</a:t>
            </a:r>
            <a:r>
              <a:rPr lang="it-IT" dirty="0">
                <a:latin typeface="+mn-lt"/>
              </a:rPr>
              <a:t> degli esteri metilici degli acidi grassi  si determina la quantità esatta di simulante assorbito e poi detratta dal peso del campione in esame già esposto al contatto con il simulante.</a:t>
            </a:r>
          </a:p>
        </p:txBody>
      </p:sp>
      <p:pic>
        <p:nvPicPr>
          <p:cNvPr id="55302" name="Picture 6"/>
          <p:cNvPicPr>
            <a:picLocks noChangeAspect="1" noChangeArrowheads="1"/>
          </p:cNvPicPr>
          <p:nvPr/>
        </p:nvPicPr>
        <p:blipFill>
          <a:blip r:embed="rId3">
            <a:extLst>
              <a:ext uri="{28A0092B-C50C-407E-A947-70E740481C1C}">
                <a14:useLocalDpi xmlns:a14="http://schemas.microsoft.com/office/drawing/2010/main" val="0"/>
              </a:ext>
            </a:extLst>
          </a:blip>
          <a:srcRect t="8257"/>
          <a:stretch>
            <a:fillRect/>
          </a:stretch>
        </p:blipFill>
        <p:spPr bwMode="auto">
          <a:xfrm>
            <a:off x="1752600" y="5641976"/>
            <a:ext cx="84582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 name="Titolo 1"/>
          <p:cNvSpPr>
            <a:spLocks noGrp="1"/>
          </p:cNvSpPr>
          <p:nvPr>
            <p:ph type="title"/>
          </p:nvPr>
        </p:nvSpPr>
        <p:spPr/>
        <p:txBody>
          <a:bodyPr/>
          <a:lstStyle/>
          <a:p>
            <a:endParaRPr lang="en-US" dirty="0"/>
          </a:p>
        </p:txBody>
      </p:sp>
      <p:sp>
        <p:nvSpPr>
          <p:cNvPr id="9" name="Rectangle 2"/>
          <p:cNvSpPr txBox="1">
            <a:spLocks noChangeArrowheads="1"/>
          </p:cNvSpPr>
          <p:nvPr/>
        </p:nvSpPr>
        <p:spPr>
          <a:xfrm>
            <a:off x="457200" y="419100"/>
            <a:ext cx="82296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smtClean="0"/>
              <a:t>Effettuazione delle prove di migrazione e calcolo per il solvente D2 (olio rettificato)</a:t>
            </a:r>
            <a:endParaRPr lang="it-IT" altLang="en-US" sz="3200" dirty="0"/>
          </a:p>
        </p:txBody>
      </p:sp>
      <p:sp>
        <p:nvSpPr>
          <p:cNvPr id="10" name="Rettangolo 9"/>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11" name="Immagine 10"/>
          <p:cNvPicPr>
            <a:picLocks noChangeAspect="1"/>
          </p:cNvPicPr>
          <p:nvPr/>
        </p:nvPicPr>
        <p:blipFill rotWithShape="1">
          <a:blip r:embed="rId4"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 calcmode="lin" valueType="num">
                                      <p:cBhvr additive="base">
                                        <p:cTn id="7" dur="500" fill="hold"/>
                                        <p:tgtEl>
                                          <p:spTgt spid="55301"/>
                                        </p:tgtEl>
                                        <p:attrNameLst>
                                          <p:attrName>ppt_x</p:attrName>
                                        </p:attrNameLst>
                                      </p:cBhvr>
                                      <p:tavLst>
                                        <p:tav tm="0">
                                          <p:val>
                                            <p:strVal val="#ppt_x"/>
                                          </p:val>
                                        </p:tav>
                                        <p:tav tm="100000">
                                          <p:val>
                                            <p:strVal val="#ppt_x"/>
                                          </p:val>
                                        </p:tav>
                                      </p:tavLst>
                                    </p:anim>
                                    <p:anim calcmode="lin" valueType="num">
                                      <p:cBhvr additive="base">
                                        <p:cTn id="8"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55302"/>
                                        </p:tgtEl>
                                        <p:attrNameLst>
                                          <p:attrName>style.visibility</p:attrName>
                                        </p:attrNameLst>
                                      </p:cBhvr>
                                      <p:to>
                                        <p:strVal val="visible"/>
                                      </p:to>
                                    </p:set>
                                    <p:animEffect transition="in" filter="barn(inHorizontal)">
                                      <p:cBhvr>
                                        <p:cTn id="13" dur="5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381000" y="1754321"/>
            <a:ext cx="8458200" cy="3477875"/>
          </a:xfrm>
          <a:prstGeom prst="rect">
            <a:avLst/>
          </a:prstGeom>
          <a:solidFill>
            <a:schemeClr val="bg1"/>
          </a:solidFill>
          <a:ln w="9525">
            <a:noFill/>
            <a:miter lim="800000"/>
            <a:headEnd/>
            <a:tailEnd/>
          </a:ln>
        </p:spPr>
        <p:txBody>
          <a:bodyPr wrap="square">
            <a:spAutoFit/>
          </a:bodyPr>
          <a:lstStyle/>
          <a:p>
            <a:pPr>
              <a:defRPr/>
            </a:pPr>
            <a:r>
              <a:rPr lang="it-IT" sz="2000" dirty="0">
                <a:latin typeface="+mn-lt"/>
              </a:rPr>
              <a:t>I </a:t>
            </a:r>
            <a:r>
              <a:rPr lang="it-IT" sz="2000" b="1" dirty="0">
                <a:latin typeface="+mn-lt"/>
              </a:rPr>
              <a:t>limiti di migrazione specifica</a:t>
            </a:r>
            <a:r>
              <a:rPr lang="it-IT" sz="2000" dirty="0">
                <a:latin typeface="+mn-lt"/>
              </a:rPr>
              <a:t> sono fissati </a:t>
            </a:r>
            <a:r>
              <a:rPr lang="it-IT" sz="2000" u="sng" dirty="0">
                <a:latin typeface="+mn-lt"/>
              </a:rPr>
              <a:t>tutte le volte che una</a:t>
            </a:r>
          </a:p>
          <a:p>
            <a:pPr>
              <a:defRPr/>
            </a:pPr>
            <a:r>
              <a:rPr lang="it-IT" sz="2000" u="sng" dirty="0">
                <a:latin typeface="+mn-lt"/>
              </a:rPr>
              <a:t>particolare sostanza</a:t>
            </a:r>
            <a:r>
              <a:rPr lang="it-IT" sz="2000" dirty="0">
                <a:latin typeface="+mn-lt"/>
              </a:rPr>
              <a:t>, cedibile da un imballaggio, </a:t>
            </a:r>
            <a:r>
              <a:rPr lang="it-IT" sz="2000" u="sng" dirty="0">
                <a:latin typeface="+mn-lt"/>
              </a:rPr>
              <a:t>sia ritenuta inaccettabile nell'alimento.</a:t>
            </a:r>
            <a:r>
              <a:rPr lang="it-IT" sz="2000" dirty="0">
                <a:latin typeface="+mn-lt"/>
              </a:rPr>
              <a:t> </a:t>
            </a:r>
          </a:p>
          <a:p>
            <a:pPr>
              <a:defRPr/>
            </a:pPr>
            <a:endParaRPr lang="it-IT" sz="2000" dirty="0">
              <a:latin typeface="+mn-lt"/>
            </a:endParaRPr>
          </a:p>
          <a:p>
            <a:pPr>
              <a:defRPr/>
            </a:pPr>
            <a:r>
              <a:rPr lang="it-IT" sz="2000" dirty="0">
                <a:latin typeface="+mn-lt"/>
              </a:rPr>
              <a:t>La </a:t>
            </a:r>
            <a:r>
              <a:rPr lang="it-IT" sz="2000" b="1" i="1" dirty="0">
                <a:latin typeface="+mn-lt"/>
              </a:rPr>
              <a:t>ricerca ed il dosaggio dei migranti specifici, viene condotta negli stessi liquidi simulanti adottati per le prove di migrazione globale e dopo identiche condizioni di contatto con il campione in esame. </a:t>
            </a:r>
          </a:p>
          <a:p>
            <a:pPr>
              <a:defRPr/>
            </a:pPr>
            <a:endParaRPr lang="it-IT" sz="2000" b="1" i="1" dirty="0">
              <a:latin typeface="+mn-lt"/>
            </a:endParaRPr>
          </a:p>
          <a:p>
            <a:pPr>
              <a:defRPr/>
            </a:pPr>
            <a:r>
              <a:rPr lang="it-IT" sz="2000" u="sng" dirty="0">
                <a:latin typeface="+mn-lt"/>
              </a:rPr>
              <a:t>Il limite di migrazione specifica è espresso in ppm e alle volte può capitare che il LMS corrisponda alla sensibilità del metodo adottato (limite di rilevabilità) nel caso di migranti di elevata pericolosità.</a:t>
            </a:r>
          </a:p>
        </p:txBody>
      </p:sp>
      <p:sp>
        <p:nvSpPr>
          <p:cNvPr id="6" name="Rectangle 2"/>
          <p:cNvSpPr>
            <a:spLocks noGrp="1" noChangeArrowheads="1"/>
          </p:cNvSpPr>
          <p:nvPr>
            <p:ph type="title"/>
          </p:nvPr>
        </p:nvSpPr>
        <p:spPr>
          <a:xfrm>
            <a:off x="457200" y="419100"/>
            <a:ext cx="8229600" cy="1371600"/>
          </a:xfrm>
        </p:spPr>
        <p:txBody>
          <a:bodyPr/>
          <a:lstStyle/>
          <a:p>
            <a:pPr eaLnBrk="1" hangingPunct="1"/>
            <a:r>
              <a:rPr lang="it-IT" altLang="en-US" sz="3200" dirty="0" smtClean="0"/>
              <a:t>Limiti di </a:t>
            </a:r>
            <a:r>
              <a:rPr lang="it-IT" altLang="en-US" sz="3200" dirty="0"/>
              <a:t>migrazione </a:t>
            </a:r>
            <a:r>
              <a:rPr lang="it-IT" altLang="en-US" sz="3200" dirty="0" smtClean="0"/>
              <a:t>specifica</a:t>
            </a:r>
            <a:endParaRPr lang="it-IT" altLang="en-US" sz="3200" dirty="0"/>
          </a:p>
        </p:txBody>
      </p:sp>
      <p:sp>
        <p:nvSpPr>
          <p:cNvPr id="7" name="Rettangolo 6"/>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
        <p:nvSpPr>
          <p:cNvPr id="9" name="Rectangle 2"/>
          <p:cNvSpPr txBox="1">
            <a:spLocks noChangeArrowheads="1"/>
          </p:cNvSpPr>
          <p:nvPr/>
        </p:nvSpPr>
        <p:spPr>
          <a:xfrm>
            <a:off x="457200" y="416491"/>
            <a:ext cx="82296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smtClean="0"/>
              <a:t>Limiti di migrazione specifica</a:t>
            </a:r>
            <a:endParaRPr lang="it-IT" altLang="en-US" sz="3200" dirty="0"/>
          </a:p>
        </p:txBody>
      </p:sp>
      <p:pic>
        <p:nvPicPr>
          <p:cNvPr id="10" name="Immagine 9"/>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1000"/>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anim calcmode="lin" valueType="num">
                                      <p:cBhvr additive="base">
                                        <p:cTn id="7"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5" end="5"/>
                                            </p:txEl>
                                          </p:spTgt>
                                        </p:tgtEl>
                                        <p:attrNameLst>
                                          <p:attrName>style.visibility</p:attrName>
                                        </p:attrNameLst>
                                      </p:cBhvr>
                                      <p:to>
                                        <p:strVal val="visible"/>
                                      </p:to>
                                    </p:set>
                                    <p:anim calcmode="lin" valueType="num">
                                      <p:cBhvr additive="base">
                                        <p:cTn id="13"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4"/>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81000" y="1524000"/>
            <a:ext cx="8063345" cy="491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sp>
        <p:nvSpPr>
          <p:cNvPr id="7" name="Rectangle 2"/>
          <p:cNvSpPr txBox="1">
            <a:spLocks noChangeArrowheads="1"/>
          </p:cNvSpPr>
          <p:nvPr/>
        </p:nvSpPr>
        <p:spPr>
          <a:xfrm>
            <a:off x="457200" y="416491"/>
            <a:ext cx="82296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z="3200" smtClean="0"/>
              <a:t>Limiti di migrazione specifica</a:t>
            </a:r>
            <a:endParaRPr lang="it-IT" altLang="en-US" sz="3200" dirty="0"/>
          </a:p>
        </p:txBody>
      </p:sp>
      <p:pic>
        <p:nvPicPr>
          <p:cNvPr id="8" name="Immagine 7"/>
          <p:cNvPicPr>
            <a:picLocks noChangeAspect="1"/>
          </p:cNvPicPr>
          <p:nvPr/>
        </p:nvPicPr>
        <p:blipFill rotWithShape="1">
          <a:blip r:embed="rId3" cstate="print">
            <a:extLst>
              <a:ext uri="{28A0092B-C50C-407E-A947-70E740481C1C}">
                <a14:useLocalDpi xmlns:a14="http://schemas.microsoft.com/office/drawing/2010/main" val="0"/>
              </a:ext>
            </a:extLst>
          </a:blip>
          <a:srcRect l="5001" t="2443" r="2499" b="2557"/>
          <a:stretch/>
        </p:blipFill>
        <p:spPr>
          <a:xfrm>
            <a:off x="8610600" y="381000"/>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42900" y="304801"/>
            <a:ext cx="8229600" cy="1371600"/>
          </a:xfrm>
        </p:spPr>
        <p:txBody>
          <a:bodyPr/>
          <a:lstStyle/>
          <a:p>
            <a:pPr eaLnBrk="1" hangingPunct="1"/>
            <a:r>
              <a:rPr lang="it-IT" altLang="en-US" sz="3500" dirty="0"/>
              <a:t>Migrazione Specifica Esempi- </a:t>
            </a:r>
            <a:br>
              <a:rPr lang="it-IT" altLang="en-US" sz="3500" dirty="0"/>
            </a:br>
            <a:r>
              <a:rPr lang="it-IT" altLang="en-US" sz="3500" dirty="0"/>
              <a:t>BPA Baby </a:t>
            </a:r>
            <a:r>
              <a:rPr lang="it-IT" altLang="en-US" sz="3500" dirty="0" err="1"/>
              <a:t>Bottles</a:t>
            </a:r>
            <a:endParaRPr lang="it-IT" altLang="en-US" sz="3500" dirty="0"/>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8625505" cy="359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http://www.dimensionsinfo.com/wp-content/uploads/2011/03/Baby-Bott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73076"/>
            <a:ext cx="20574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43345" y="81035"/>
            <a:ext cx="9753600" cy="1371600"/>
          </a:xfrm>
        </p:spPr>
        <p:txBody>
          <a:bodyPr/>
          <a:lstStyle/>
          <a:p>
            <a:pPr eaLnBrk="1" hangingPunct="1"/>
            <a:r>
              <a:rPr lang="it-IT" altLang="en-US" sz="3500" dirty="0" smtClean="0"/>
              <a:t>BPA </a:t>
            </a:r>
            <a:r>
              <a:rPr lang="it-IT" altLang="en-US" sz="3500" dirty="0"/>
              <a:t>Baby </a:t>
            </a:r>
            <a:r>
              <a:rPr lang="it-IT" altLang="en-US" sz="3500" dirty="0" err="1"/>
              <a:t>Bottles</a:t>
            </a:r>
            <a:endParaRPr lang="it-IT" altLang="en-US" sz="3500" dirty="0"/>
          </a:p>
        </p:txBody>
      </p:sp>
      <p:pic>
        <p:nvPicPr>
          <p:cNvPr id="481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42132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8" y="3418441"/>
            <a:ext cx="4800601" cy="316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5" descr="http://www.cyh.com/healthtopics/library/Parent_bottlefeed_1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799" y="1806646"/>
            <a:ext cx="2022559" cy="131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457200" y="1295400"/>
            <a:ext cx="982663" cy="369888"/>
          </a:xfrm>
          <a:prstGeom prst="rect">
            <a:avLst/>
          </a:prstGeom>
          <a:noFill/>
        </p:spPr>
        <p:txBody>
          <a:bodyPr wrap="none">
            <a:spAutoFit/>
          </a:bodyPr>
          <a:lstStyle/>
          <a:p>
            <a:pPr>
              <a:defRPr/>
            </a:pPr>
            <a:r>
              <a:rPr lang="en-US" b="1" dirty="0">
                <a:latin typeface="+mj-lt"/>
              </a:rPr>
              <a:t>Abstract</a:t>
            </a:r>
          </a:p>
        </p:txBody>
      </p:sp>
      <p:pic>
        <p:nvPicPr>
          <p:cNvPr id="10" name="Picture 4" descr="http://www.dimensionsinfo.com/wp-content/uploads/2011/03/Baby-Bottl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642143"/>
            <a:ext cx="1397879"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32" y="1747356"/>
            <a:ext cx="7985554"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443345" y="81035"/>
            <a:ext cx="9753600" cy="1371600"/>
          </a:xfrm>
        </p:spPr>
        <p:txBody>
          <a:bodyPr/>
          <a:lstStyle/>
          <a:p>
            <a:pPr eaLnBrk="1" hangingPunct="1"/>
            <a:r>
              <a:rPr lang="it-IT" altLang="en-US" sz="3500" dirty="0" smtClean="0"/>
              <a:t>BPA </a:t>
            </a:r>
            <a:r>
              <a:rPr lang="it-IT" altLang="en-US" sz="3500" dirty="0"/>
              <a:t>Baby </a:t>
            </a:r>
            <a:r>
              <a:rPr lang="it-IT" altLang="en-US" sz="3500" dirty="0" err="1"/>
              <a:t>Bottles</a:t>
            </a:r>
            <a:endParaRPr lang="it-IT" altLang="en-US" sz="3500" dirty="0"/>
          </a:p>
        </p:txBody>
      </p:sp>
      <p:pic>
        <p:nvPicPr>
          <p:cNvPr id="8" name="Picture 4" descr="http://www.dimensionsinfo.com/wp-content/uploads/2011/03/Baby-Bott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642143"/>
            <a:ext cx="1397879"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006054"/>
            <a:ext cx="4014600" cy="2645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r="66791" b="76907"/>
          <a:stretch>
            <a:fillRect/>
          </a:stretch>
        </p:blipFill>
        <p:spPr bwMode="auto">
          <a:xfrm>
            <a:off x="914401" y="1371599"/>
            <a:ext cx="3832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p:cNvPicPr>
            <a:picLocks noChangeAspect="1" noChangeArrowheads="1"/>
          </p:cNvPicPr>
          <p:nvPr/>
        </p:nvPicPr>
        <p:blipFill>
          <a:blip r:embed="rId2">
            <a:extLst>
              <a:ext uri="{28A0092B-C50C-407E-A947-70E740481C1C}">
                <a14:useLocalDpi xmlns:a14="http://schemas.microsoft.com/office/drawing/2010/main" val="0"/>
              </a:ext>
            </a:extLst>
          </a:blip>
          <a:srcRect t="56082" r="27356"/>
          <a:stretch>
            <a:fillRect/>
          </a:stretch>
        </p:blipFill>
        <p:spPr bwMode="auto">
          <a:xfrm>
            <a:off x="914401" y="2133599"/>
            <a:ext cx="72120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0"/>
            <a:ext cx="790733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7848601" y="3276599"/>
            <a:ext cx="982663" cy="369888"/>
          </a:xfrm>
          <a:prstGeom prst="rect">
            <a:avLst/>
          </a:prstGeom>
          <a:noFill/>
        </p:spPr>
        <p:txBody>
          <a:bodyPr wrap="none">
            <a:spAutoFit/>
          </a:bodyPr>
          <a:lstStyle/>
          <a:p>
            <a:pPr>
              <a:defRPr/>
            </a:pPr>
            <a:r>
              <a:rPr lang="en-US" b="1" dirty="0">
                <a:latin typeface="+mj-lt"/>
              </a:rPr>
              <a:t>Abstract</a:t>
            </a:r>
          </a:p>
        </p:txBody>
      </p:sp>
      <p:sp>
        <p:nvSpPr>
          <p:cNvPr id="12" name="Rectangle 2"/>
          <p:cNvSpPr>
            <a:spLocks noGrp="1" noChangeArrowheads="1"/>
          </p:cNvSpPr>
          <p:nvPr>
            <p:ph type="title"/>
          </p:nvPr>
        </p:nvSpPr>
        <p:spPr>
          <a:xfrm>
            <a:off x="443345" y="81035"/>
            <a:ext cx="9753600" cy="1371600"/>
          </a:xfrm>
        </p:spPr>
        <p:txBody>
          <a:bodyPr/>
          <a:lstStyle/>
          <a:p>
            <a:pPr eaLnBrk="1" hangingPunct="1"/>
            <a:r>
              <a:rPr lang="it-IT" altLang="en-US" sz="3500" dirty="0" smtClean="0"/>
              <a:t>BPA </a:t>
            </a:r>
            <a:r>
              <a:rPr lang="it-IT" altLang="en-US" sz="3500" dirty="0"/>
              <a:t>Baby </a:t>
            </a:r>
            <a:r>
              <a:rPr lang="it-IT" altLang="en-US" sz="3500" dirty="0" err="1"/>
              <a:t>Bottles</a:t>
            </a:r>
            <a:endParaRPr lang="it-IT" altLang="en-US" sz="3500" dirty="0"/>
          </a:p>
        </p:txBody>
      </p:sp>
      <p:pic>
        <p:nvPicPr>
          <p:cNvPr id="13" name="Picture 4" descr="http://www.dimensionsinfo.com/wp-content/uploads/2011/03/Baby-Bott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642143"/>
            <a:ext cx="1397879"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tangolo 13"/>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90675"/>
            <a:ext cx="60007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443345" y="81035"/>
            <a:ext cx="9753600" cy="1371600"/>
          </a:xfrm>
        </p:spPr>
        <p:txBody>
          <a:bodyPr/>
          <a:lstStyle/>
          <a:p>
            <a:pPr eaLnBrk="1" hangingPunct="1"/>
            <a:r>
              <a:rPr lang="it-IT" altLang="en-US" sz="3500" dirty="0" smtClean="0"/>
              <a:t>BPA </a:t>
            </a:r>
            <a:r>
              <a:rPr lang="it-IT" altLang="en-US" sz="3500" dirty="0"/>
              <a:t>Baby </a:t>
            </a:r>
            <a:r>
              <a:rPr lang="it-IT" altLang="en-US" sz="3500" dirty="0" err="1"/>
              <a:t>Bottles</a:t>
            </a:r>
            <a:endParaRPr lang="it-IT" altLang="en-US" sz="3500" dirty="0"/>
          </a:p>
        </p:txBody>
      </p:sp>
      <p:pic>
        <p:nvPicPr>
          <p:cNvPr id="8" name="Picture 4" descr="http://www.dimensionsinfo.com/wp-content/uploads/2011/03/Baby-Bott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642143"/>
            <a:ext cx="1397879"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 y="159327"/>
            <a:ext cx="8229600" cy="1371600"/>
          </a:xfrm>
        </p:spPr>
        <p:txBody>
          <a:bodyPr/>
          <a:lstStyle/>
          <a:p>
            <a:pPr eaLnBrk="1" hangingPunct="1"/>
            <a:r>
              <a:rPr lang="it-IT" altLang="en-US" dirty="0" smtClean="0"/>
              <a:t>Idoneità Sensoriale</a:t>
            </a:r>
          </a:p>
        </p:txBody>
      </p:sp>
      <p:sp>
        <p:nvSpPr>
          <p:cNvPr id="58372" name="Text Box 4"/>
          <p:cNvSpPr txBox="1">
            <a:spLocks noChangeArrowheads="1"/>
          </p:cNvSpPr>
          <p:nvPr/>
        </p:nvSpPr>
        <p:spPr bwMode="auto">
          <a:xfrm>
            <a:off x="692697" y="1981200"/>
            <a:ext cx="8846098" cy="4401205"/>
          </a:xfrm>
          <a:prstGeom prst="rect">
            <a:avLst/>
          </a:prstGeom>
          <a:solidFill>
            <a:schemeClr val="bg1"/>
          </a:solidFill>
          <a:ln w="9525">
            <a:noFill/>
            <a:miter lim="800000"/>
            <a:headEnd/>
            <a:tailEnd/>
          </a:ln>
        </p:spPr>
        <p:txBody>
          <a:bodyPr wrap="square">
            <a:spAutoFit/>
          </a:bodyPr>
          <a:lstStyle/>
          <a:p>
            <a:pPr>
              <a:defRPr/>
            </a:pPr>
            <a:r>
              <a:rPr lang="it-IT" sz="2000" dirty="0">
                <a:latin typeface="+mn-lt"/>
              </a:rPr>
              <a:t>Le caratteristiche sensoriali degli alimenti si modificano nel tempo per molte ragioni ma l’interazione con i materiali di confezionamento è una delle cause più frequenti. </a:t>
            </a:r>
          </a:p>
          <a:p>
            <a:pPr>
              <a:defRPr/>
            </a:pPr>
            <a:endParaRPr lang="it-IT" sz="2000" dirty="0">
              <a:latin typeface="+mn-lt"/>
            </a:endParaRPr>
          </a:p>
          <a:p>
            <a:pPr>
              <a:defRPr/>
            </a:pPr>
            <a:r>
              <a:rPr lang="it-IT" sz="2000" dirty="0">
                <a:solidFill>
                  <a:srgbClr val="FF00FF"/>
                </a:solidFill>
                <a:latin typeface="+mn-lt"/>
              </a:rPr>
              <a:t>Pur esistendo un obbligo di legge </a:t>
            </a:r>
            <a:r>
              <a:rPr lang="it-IT" sz="2000" b="1" dirty="0">
                <a:latin typeface="+mn-lt"/>
              </a:rPr>
              <a:t>(</a:t>
            </a:r>
            <a:r>
              <a:rPr lang="it-IT" sz="2000" b="1" i="1" dirty="0">
                <a:latin typeface="+mn-lt"/>
              </a:rPr>
              <a:t>E' vietato produrre, detenere per vendere, porre in commercio od usare materiali ed oggetti che, allo stato di prodotti finiti, sono destinati a venire in contatto con le sostanze alimentari o con l'acqua destinata al consumo umano, che, per composizione o cessione di componenti:</a:t>
            </a:r>
            <a:r>
              <a:rPr lang="it-IT" sz="2000" b="1" i="1" dirty="0" err="1">
                <a:latin typeface="+mn-lt"/>
              </a:rPr>
              <a:t>……</a:t>
            </a:r>
            <a:r>
              <a:rPr lang="it-IT" sz="2000" b="1" i="1" dirty="0">
                <a:latin typeface="+mn-lt"/>
              </a:rPr>
              <a:t> possano modificare sfavorevolmente le proprietà organolettiche degli </a:t>
            </a:r>
            <a:r>
              <a:rPr lang="it-IT" sz="2000" b="1" i="1" dirty="0" err="1">
                <a:latin typeface="+mn-lt"/>
              </a:rPr>
              <a:t>alimenti…</a:t>
            </a:r>
            <a:r>
              <a:rPr lang="it-IT" sz="2000" b="1" i="1" dirty="0">
                <a:latin typeface="+mn-lt"/>
              </a:rPr>
              <a:t>.)</a:t>
            </a:r>
            <a:r>
              <a:rPr lang="it-IT" sz="2000" dirty="0">
                <a:latin typeface="+mn-lt"/>
              </a:rPr>
              <a:t> </a:t>
            </a:r>
            <a:r>
              <a:rPr lang="it-IT" sz="2000" dirty="0">
                <a:solidFill>
                  <a:srgbClr val="FF00FF"/>
                </a:solidFill>
                <a:latin typeface="+mn-lt"/>
              </a:rPr>
              <a:t>mancano normative specifiche di riferimento.</a:t>
            </a:r>
          </a:p>
          <a:p>
            <a:pPr>
              <a:defRPr/>
            </a:pPr>
            <a:endParaRPr lang="it-IT" sz="2000" dirty="0">
              <a:solidFill>
                <a:srgbClr val="00FF00"/>
              </a:solidFill>
              <a:latin typeface="+mn-lt"/>
            </a:endParaRPr>
          </a:p>
          <a:p>
            <a:pPr>
              <a:defRPr/>
            </a:pPr>
            <a:r>
              <a:rPr lang="it-IT" sz="2000" u="sng" dirty="0">
                <a:solidFill>
                  <a:srgbClr val="FF00FF"/>
                </a:solidFill>
                <a:latin typeface="+mn-lt"/>
              </a:rPr>
              <a:t>Spesso le concentrazioni di migranti che alterano il quadro sensoriale di un prodotto sono molto basse e di molto inferiori ai limiti di migrazione globale ammessi.</a:t>
            </a:r>
            <a:r>
              <a:rPr lang="it-IT" sz="2000" dirty="0">
                <a:solidFill>
                  <a:srgbClr val="FF00FF"/>
                </a:solidFill>
                <a:latin typeface="+mn-lt"/>
              </a:rPr>
              <a:t> </a:t>
            </a:r>
            <a:r>
              <a:rPr lang="it-IT" sz="2000" dirty="0">
                <a:latin typeface="+mn-lt"/>
              </a:rPr>
              <a:t>Ne derivano difficoltà di controllo e i fenomeni di contaminazione sensoriale portano a numerosi contenziosi. </a:t>
            </a:r>
          </a:p>
        </p:txBody>
      </p:sp>
      <p:sp>
        <p:nvSpPr>
          <p:cNvPr id="5" name="Rettangolo 4"/>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1000"/>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8372">
                                            <p:txEl>
                                              <p:pRg st="2" end="2"/>
                                            </p:txEl>
                                          </p:spTgt>
                                        </p:tgtEl>
                                        <p:attrNameLst>
                                          <p:attrName>style.visibility</p:attrName>
                                        </p:attrNameLst>
                                      </p:cBhvr>
                                      <p:to>
                                        <p:strVal val="visible"/>
                                      </p:to>
                                    </p:set>
                                    <p:anim calcmode="lin" valueType="num">
                                      <p:cBhvr additive="base">
                                        <p:cTn id="7" dur="500" fill="hold"/>
                                        <p:tgtEl>
                                          <p:spTgt spid="5837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1728" y="328973"/>
            <a:ext cx="8153400" cy="990600"/>
          </a:xfrm>
        </p:spPr>
        <p:txBody>
          <a:bodyPr/>
          <a:lstStyle/>
          <a:p>
            <a:pPr eaLnBrk="1" hangingPunct="1"/>
            <a:r>
              <a:rPr lang="it-IT" altLang="en-US" dirty="0" smtClean="0">
                <a:latin typeface="+mn-lt"/>
              </a:rPr>
              <a:t>Definizioni e normativa</a:t>
            </a:r>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a:solidFill>
                  <a:schemeClr val="bg1"/>
                </a:solidFill>
              </a:rPr>
              <a:t>U1</a:t>
            </a:r>
          </a:p>
        </p:txBody>
      </p:sp>
      <p:pic>
        <p:nvPicPr>
          <p:cNvPr id="9" name="Immagine 8"/>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pic>
        <p:nvPicPr>
          <p:cNvPr id="4" name="Immagine 3"/>
          <p:cNvPicPr>
            <a:picLocks noChangeAspect="1"/>
          </p:cNvPicPr>
          <p:nvPr/>
        </p:nvPicPr>
        <p:blipFill>
          <a:blip r:embed="rId3"/>
          <a:stretch>
            <a:fillRect/>
          </a:stretch>
        </p:blipFill>
        <p:spPr>
          <a:xfrm>
            <a:off x="268865" y="1447800"/>
            <a:ext cx="8341735" cy="51172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9124447"/>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457200" y="2057400"/>
            <a:ext cx="8321675" cy="3477875"/>
          </a:xfrm>
          <a:prstGeom prst="rect">
            <a:avLst/>
          </a:prstGeom>
          <a:solidFill>
            <a:schemeClr val="bg1"/>
          </a:solidFill>
          <a:ln w="9525">
            <a:noFill/>
            <a:miter lim="800000"/>
            <a:headEnd/>
            <a:tailEnd/>
          </a:ln>
        </p:spPr>
        <p:txBody>
          <a:bodyPr>
            <a:spAutoFit/>
          </a:bodyPr>
          <a:lstStyle/>
          <a:p>
            <a:pPr>
              <a:defRPr/>
            </a:pPr>
            <a:endParaRPr lang="it-IT" sz="2000" dirty="0">
              <a:latin typeface="+mn-lt"/>
            </a:endParaRPr>
          </a:p>
          <a:p>
            <a:pPr>
              <a:defRPr/>
            </a:pPr>
            <a:r>
              <a:rPr lang="it-IT" sz="2000" dirty="0">
                <a:latin typeface="+mn-lt"/>
              </a:rPr>
              <a:t>In assenza di “norme cogenti”, molti organismi hanno proposto norme volontarie e procedure standardizzate per valutare l’impatto sensoriale di materiali e contenitori e </a:t>
            </a:r>
            <a:r>
              <a:rPr lang="it-IT" sz="2000" b="1" dirty="0">
                <a:solidFill>
                  <a:srgbClr val="FF00FF"/>
                </a:solidFill>
                <a:latin typeface="+mn-lt"/>
              </a:rPr>
              <a:t>la norma UNI 10192</a:t>
            </a:r>
            <a:r>
              <a:rPr lang="it-IT" sz="2000" dirty="0">
                <a:latin typeface="+mn-lt"/>
              </a:rPr>
              <a:t>, ad esempio, descrive una serie di procedure per valutare l’idoneità organolettica di imballaggi primari destinati al confezionamento degli alimenti. </a:t>
            </a:r>
          </a:p>
          <a:p>
            <a:pPr>
              <a:defRPr/>
            </a:pPr>
            <a:endParaRPr lang="it-IT" sz="2000" dirty="0">
              <a:latin typeface="+mn-lt"/>
            </a:endParaRPr>
          </a:p>
          <a:p>
            <a:pPr>
              <a:defRPr/>
            </a:pPr>
            <a:r>
              <a:rPr lang="it-IT" sz="2000" u="sng" dirty="0">
                <a:solidFill>
                  <a:srgbClr val="FF00FF"/>
                </a:solidFill>
                <a:latin typeface="+mn-lt"/>
              </a:rPr>
              <a:t>In questo caso si tratta di procedure di valutazione sensoriali (test olfattivi e gustativi) condotti su alimenti o loro simulanti posti a contatto con gli imballaggi da valutare ma si stanno diffondendo anche metodi strumentali per la ricerca di specifici migranti.</a:t>
            </a:r>
          </a:p>
        </p:txBody>
      </p:sp>
      <p:sp>
        <p:nvSpPr>
          <p:cNvPr id="6" name="Rectangle 2"/>
          <p:cNvSpPr txBox="1">
            <a:spLocks noChangeArrowheads="1"/>
          </p:cNvSpPr>
          <p:nvPr/>
        </p:nvSpPr>
        <p:spPr>
          <a:xfrm>
            <a:off x="228600" y="159327"/>
            <a:ext cx="82296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mtClean="0"/>
              <a:t>Idoneità Sensoriale</a:t>
            </a:r>
            <a:endParaRPr lang="it-IT" altLang="en-US" dirty="0" smtClean="0"/>
          </a:p>
        </p:txBody>
      </p:sp>
      <p:sp>
        <p:nvSpPr>
          <p:cNvPr id="7" name="Rettangolo 6"/>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1000"/>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278607"/>
            <a:ext cx="8229600" cy="1371600"/>
          </a:xfrm>
        </p:spPr>
        <p:txBody>
          <a:bodyPr/>
          <a:lstStyle/>
          <a:p>
            <a:pPr eaLnBrk="1" hangingPunct="1"/>
            <a:r>
              <a:rPr lang="it-IT" altLang="en-US" dirty="0" smtClean="0"/>
              <a:t>Etichettatura Positiva</a:t>
            </a:r>
          </a:p>
        </p:txBody>
      </p:sp>
      <p:sp>
        <p:nvSpPr>
          <p:cNvPr id="60419" name="Text Box 3"/>
          <p:cNvSpPr txBox="1">
            <a:spLocks noChangeArrowheads="1"/>
          </p:cNvSpPr>
          <p:nvPr/>
        </p:nvSpPr>
        <p:spPr bwMode="auto">
          <a:xfrm>
            <a:off x="1219200" y="2133600"/>
            <a:ext cx="8397875" cy="3786187"/>
          </a:xfrm>
          <a:prstGeom prst="rect">
            <a:avLst/>
          </a:prstGeom>
          <a:noFill/>
          <a:ln w="9525">
            <a:noFill/>
            <a:miter lim="800000"/>
            <a:headEnd/>
            <a:tailEnd/>
          </a:ln>
        </p:spPr>
        <p:txBody>
          <a:bodyPr>
            <a:spAutoFit/>
          </a:bodyPr>
          <a:lstStyle/>
          <a:p>
            <a:pPr>
              <a:defRPr/>
            </a:pPr>
            <a:r>
              <a:rPr lang="it-IT" sz="2000" dirty="0">
                <a:solidFill>
                  <a:schemeClr val="accent1"/>
                </a:solidFill>
                <a:latin typeface="+mn-lt"/>
              </a:rPr>
              <a:t>L'obbligo di indicare esplicitamente la possibilità di utilizzare un oggetto a contatto con gli alimenti è prescritto solo per i materiali e gli oggetti non ancora entrati in contatto con i prodotti alimentari. </a:t>
            </a:r>
          </a:p>
          <a:p>
            <a:pPr>
              <a:defRPr/>
            </a:pPr>
            <a:endParaRPr lang="it-IT" sz="2000" dirty="0">
              <a:solidFill>
                <a:schemeClr val="accent1"/>
              </a:solidFill>
              <a:latin typeface="+mn-lt"/>
            </a:endParaRPr>
          </a:p>
          <a:p>
            <a:pPr>
              <a:defRPr/>
            </a:pPr>
            <a:endParaRPr lang="it-IT" sz="2000" dirty="0">
              <a:solidFill>
                <a:schemeClr val="accent1"/>
              </a:solidFill>
              <a:latin typeface="+mn-lt"/>
            </a:endParaRPr>
          </a:p>
          <a:p>
            <a:pPr lvl="4">
              <a:defRPr/>
            </a:pPr>
            <a:r>
              <a:rPr lang="it-IT" sz="2000" dirty="0">
                <a:latin typeface="+mn-lt"/>
              </a:rPr>
              <a:t>Si suppone infatti che l'indicazione "per alimenti" su una confezione già riempita e commercializzata rappresenti un'informazione pleonastica per il consumatore finale.</a:t>
            </a:r>
          </a:p>
          <a:p>
            <a:pPr lvl="4">
              <a:defRPr/>
            </a:pPr>
            <a:r>
              <a:rPr lang="it-IT" sz="2000" dirty="0">
                <a:latin typeface="+mn-lt"/>
              </a:rPr>
              <a:t>In ogni caso, la specifica indicazione può essere sostituita da diciture equivalenti come "macchina per il caffè", "bottiglia da vino" "sacchetto per surgelati", ecc. oppure da un simbolo che rappresenta un bicchiere ed una forchetta stilizzati.</a:t>
            </a:r>
          </a:p>
        </p:txBody>
      </p:sp>
      <p:sp>
        <p:nvSpPr>
          <p:cNvPr id="6" name="Rettangolo 5"/>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U2</a:t>
            </a:r>
            <a:endParaRPr lang="it-IT" sz="2400" b="1" dirty="0">
              <a:solidFill>
                <a:schemeClr val="bg1"/>
              </a:solidFill>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1000"/>
            <a:ext cx="928195" cy="953282"/>
          </a:xfrm>
          <a:prstGeom prst="rect">
            <a:avLst/>
          </a:prstGeom>
        </p:spPr>
      </p:pic>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38200" y="3581400"/>
            <a:ext cx="2077451" cy="21336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19">
                                            <p:txEl>
                                              <p:pRg st="3" end="3"/>
                                            </p:txEl>
                                          </p:spTgt>
                                        </p:tgtEl>
                                        <p:attrNameLst>
                                          <p:attrName>style.visibility</p:attrName>
                                        </p:attrNameLst>
                                      </p:cBhvr>
                                      <p:to>
                                        <p:strVal val="visible"/>
                                      </p:to>
                                    </p:set>
                                    <p:anim calcmode="lin" valueType="num">
                                      <p:cBhvr additive="base">
                                        <p:cTn id="7"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0419">
                                            <p:txEl>
                                              <p:pRg st="4" end="4"/>
                                            </p:txEl>
                                          </p:spTgt>
                                        </p:tgtEl>
                                        <p:attrNameLst>
                                          <p:attrName>style.visibility</p:attrName>
                                        </p:attrNameLst>
                                      </p:cBhvr>
                                      <p:to>
                                        <p:strVal val="visible"/>
                                      </p:to>
                                    </p:set>
                                    <p:anim calcmode="lin" valueType="num">
                                      <p:cBhvr additive="base">
                                        <p:cTn id="11"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AutoShape 5"/>
          <p:cNvSpPr>
            <a:spLocks noChangeArrowheads="1"/>
          </p:cNvSpPr>
          <p:nvPr/>
        </p:nvSpPr>
        <p:spPr bwMode="auto">
          <a:xfrm>
            <a:off x="8778875" y="4565592"/>
            <a:ext cx="1866900" cy="1295400"/>
          </a:xfrm>
          <a:prstGeom prst="downArrow">
            <a:avLst>
              <a:gd name="adj1" fmla="val 50000"/>
              <a:gd name="adj2" fmla="val 25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55299" name="Rectangle 2"/>
          <p:cNvSpPr>
            <a:spLocks noGrp="1" noChangeArrowheads="1"/>
          </p:cNvSpPr>
          <p:nvPr>
            <p:ph type="title"/>
          </p:nvPr>
        </p:nvSpPr>
        <p:spPr>
          <a:xfrm>
            <a:off x="228600" y="331788"/>
            <a:ext cx="8229600" cy="1371600"/>
          </a:xfrm>
        </p:spPr>
        <p:txBody>
          <a:bodyPr/>
          <a:lstStyle/>
          <a:p>
            <a:pPr eaLnBrk="1" hangingPunct="1"/>
            <a:r>
              <a:rPr lang="it-IT" altLang="en-US" dirty="0" smtClean="0"/>
              <a:t>Imballaggi Funzionali</a:t>
            </a:r>
          </a:p>
        </p:txBody>
      </p:sp>
      <p:sp>
        <p:nvSpPr>
          <p:cNvPr id="61443" name="Text Box 3"/>
          <p:cNvSpPr txBox="1">
            <a:spLocks noChangeArrowheads="1"/>
          </p:cNvSpPr>
          <p:nvPr/>
        </p:nvSpPr>
        <p:spPr bwMode="auto">
          <a:xfrm>
            <a:off x="381000" y="1858531"/>
            <a:ext cx="8397875" cy="3478212"/>
          </a:xfrm>
          <a:prstGeom prst="rect">
            <a:avLst/>
          </a:prstGeom>
          <a:solidFill>
            <a:schemeClr val="bg1"/>
          </a:solidFill>
          <a:ln w="9525">
            <a:noFill/>
            <a:miter lim="800000"/>
            <a:headEnd/>
            <a:tailEnd/>
          </a:ln>
        </p:spPr>
        <p:txBody>
          <a:bodyPr>
            <a:spAutoFit/>
          </a:bodyPr>
          <a:lstStyle/>
          <a:p>
            <a:pPr>
              <a:defRPr/>
            </a:pPr>
            <a:r>
              <a:rPr lang="it-IT" sz="2000" dirty="0">
                <a:latin typeface="+mn-lt"/>
              </a:rPr>
              <a:t>L'espressione "</a:t>
            </a:r>
            <a:r>
              <a:rPr lang="it-IT" sz="2000" b="1" dirty="0">
                <a:solidFill>
                  <a:schemeClr val="accent1"/>
                </a:solidFill>
                <a:latin typeface="+mn-lt"/>
              </a:rPr>
              <a:t>imballaggio funzionale</a:t>
            </a:r>
            <a:r>
              <a:rPr lang="it-IT" sz="2000" dirty="0">
                <a:latin typeface="+mn-lt"/>
              </a:rPr>
              <a:t>" si riferisce, in genere, a quelle </a:t>
            </a:r>
            <a:r>
              <a:rPr lang="it-IT" sz="2000" b="1" u="sng" dirty="0">
                <a:solidFill>
                  <a:schemeClr val="accent1"/>
                </a:solidFill>
                <a:latin typeface="+mn-lt"/>
              </a:rPr>
              <a:t>soluzioni di packaging in cui é previsto l'impiego di un materiale, di un contenitore o di un accessorio di imballaggio in grado di svolgere una funzione aggiuntiva rispetto a quelle tradizionali di contenimento e di generica protezione dei prodotto.</a:t>
            </a:r>
            <a:r>
              <a:rPr lang="it-IT" sz="2000" dirty="0">
                <a:latin typeface="+mn-lt"/>
              </a:rPr>
              <a:t> </a:t>
            </a:r>
          </a:p>
          <a:p>
            <a:pPr>
              <a:defRPr/>
            </a:pPr>
            <a:endParaRPr lang="it-IT" sz="2000" dirty="0">
              <a:latin typeface="+mn-lt"/>
            </a:endParaRPr>
          </a:p>
          <a:p>
            <a:pPr>
              <a:defRPr/>
            </a:pPr>
            <a:endParaRPr lang="it-IT" sz="2000" dirty="0">
              <a:latin typeface="+mn-lt"/>
            </a:endParaRPr>
          </a:p>
          <a:p>
            <a:pPr>
              <a:defRPr/>
            </a:pPr>
            <a:r>
              <a:rPr lang="it-IT" sz="2000" dirty="0">
                <a:latin typeface="+mn-lt"/>
              </a:rPr>
              <a:t>Poiché queste possibili “funzioni extra” possono essere di natura ed avere finalità molto diversa, da tempo è in uso una classificazione che definisce questi nuovi imballaggi attivi oppure intelligenti, dividendoli in due categorie.</a:t>
            </a:r>
          </a:p>
          <a:p>
            <a:pPr>
              <a:defRPr/>
            </a:pPr>
            <a:endParaRPr lang="it-IT" sz="2000" dirty="0">
              <a:latin typeface="+mn-lt"/>
            </a:endParaRPr>
          </a:p>
        </p:txBody>
      </p:sp>
      <p:sp>
        <p:nvSpPr>
          <p:cNvPr id="6" name="Rettangolo 5"/>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U3</a:t>
            </a:r>
            <a:endParaRPr lang="it-IT" sz="2400" b="1" dirty="0">
              <a:solidFill>
                <a:schemeClr val="bg1"/>
              </a:solidFill>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1000"/>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43">
                                            <p:txEl>
                                              <p:pRg st="3" end="3"/>
                                            </p:txEl>
                                          </p:spTgt>
                                        </p:tgtEl>
                                        <p:attrNameLst>
                                          <p:attrName>style.visibility</p:attrName>
                                        </p:attrNameLst>
                                      </p:cBhvr>
                                      <p:to>
                                        <p:strVal val="visible"/>
                                      </p:to>
                                    </p:set>
                                    <p:anim calcmode="lin" valueType="num">
                                      <p:cBhvr additive="base">
                                        <p:cTn id="7"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1445"/>
                                        </p:tgtEl>
                                        <p:attrNameLst>
                                          <p:attrName>style.visibility</p:attrName>
                                        </p:attrNameLst>
                                      </p:cBhvr>
                                      <p:to>
                                        <p:strVal val="visible"/>
                                      </p:to>
                                    </p:set>
                                    <p:anim calcmode="lin" valueType="num">
                                      <p:cBhvr additive="base">
                                        <p:cTn id="13" dur="500" fill="hold"/>
                                        <p:tgtEl>
                                          <p:spTgt spid="61445"/>
                                        </p:tgtEl>
                                        <p:attrNameLst>
                                          <p:attrName>ppt_x</p:attrName>
                                        </p:attrNameLst>
                                      </p:cBhvr>
                                      <p:tavLst>
                                        <p:tav tm="0">
                                          <p:val>
                                            <p:strVal val="#ppt_x"/>
                                          </p:val>
                                        </p:tav>
                                        <p:tav tm="100000">
                                          <p:val>
                                            <p:strVal val="#ppt_x"/>
                                          </p:val>
                                        </p:tav>
                                      </p:tavLst>
                                    </p:anim>
                                    <p:anim calcmode="lin" valueType="num">
                                      <p:cBhvr additive="base">
                                        <p:cTn id="14" dur="500" fill="hold"/>
                                        <p:tgtEl>
                                          <p:spTgt spid="614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1812925" y="1981200"/>
            <a:ext cx="8397875" cy="4247317"/>
          </a:xfrm>
          <a:prstGeom prst="rect">
            <a:avLst/>
          </a:prstGeom>
          <a:solidFill>
            <a:schemeClr val="bg1"/>
          </a:solidFill>
          <a:ln w="9525">
            <a:noFill/>
            <a:miter lim="800000"/>
            <a:headEnd/>
            <a:tailEnd/>
          </a:ln>
        </p:spPr>
        <p:txBody>
          <a:bodyPr>
            <a:spAutoFit/>
          </a:bodyPr>
          <a:lstStyle/>
          <a:p>
            <a:pPr>
              <a:defRPr/>
            </a:pPr>
            <a:r>
              <a:rPr lang="it-IT" b="1" dirty="0" smtClean="0">
                <a:latin typeface="+mn-lt"/>
                <a:hlinkClick r:id="rId2" action="ppaction://hlinkfile" tooltip="apre sito Normatica sanitaria"/>
              </a:rPr>
              <a:t>Regolamento </a:t>
            </a:r>
            <a:r>
              <a:rPr lang="it-IT" b="1" dirty="0">
                <a:latin typeface="+mn-lt"/>
                <a:hlinkClick r:id="rId2" action="ppaction://hlinkfile" tooltip="apre sito Normatica sanitaria"/>
              </a:rPr>
              <a:t>(CE) n. 450/2009</a:t>
            </a:r>
            <a:r>
              <a:rPr lang="it-IT" dirty="0">
                <a:latin typeface="+mn-lt"/>
              </a:rPr>
              <a:t>.  </a:t>
            </a:r>
            <a:endParaRPr lang="it-IT" dirty="0" smtClean="0">
              <a:latin typeface="+mn-lt"/>
            </a:endParaRPr>
          </a:p>
          <a:p>
            <a:pPr>
              <a:defRPr/>
            </a:pPr>
            <a:r>
              <a:rPr lang="it-IT" dirty="0" smtClean="0">
                <a:latin typeface="+mn-lt"/>
              </a:rPr>
              <a:t>Esso definisce </a:t>
            </a:r>
            <a:r>
              <a:rPr lang="it-IT" dirty="0">
                <a:latin typeface="+mn-lt"/>
              </a:rPr>
              <a:t>le </a:t>
            </a:r>
            <a:r>
              <a:rPr lang="it-IT" dirty="0" smtClean="0">
                <a:latin typeface="+mn-lt"/>
              </a:rPr>
              <a:t>norme specifiche </a:t>
            </a:r>
            <a:r>
              <a:rPr lang="it-IT" dirty="0">
                <a:latin typeface="+mn-lt"/>
              </a:rPr>
              <a:t>per i materiali e oggetti attivi e intelligenti in aggiunta alle norme generali stabilite nel regolamento (CE) n. </a:t>
            </a:r>
            <a:r>
              <a:rPr lang="it-IT" dirty="0">
                <a:latin typeface="+mn-lt"/>
              </a:rPr>
              <a:t>1935/2004 per garantirne l’impiego in condizioni di sicurezza. </a:t>
            </a:r>
          </a:p>
          <a:p>
            <a:pPr>
              <a:defRPr/>
            </a:pPr>
            <a:endParaRPr lang="it-IT" dirty="0">
              <a:latin typeface="+mn-lt"/>
            </a:endParaRPr>
          </a:p>
          <a:p>
            <a:pPr>
              <a:defRPr/>
            </a:pPr>
            <a:r>
              <a:rPr lang="it-IT" dirty="0" smtClean="0">
                <a:latin typeface="+mn-lt"/>
              </a:rPr>
              <a:t>… </a:t>
            </a:r>
            <a:r>
              <a:rPr lang="it-IT" i="1" dirty="0" smtClean="0">
                <a:latin typeface="+mn-lt"/>
              </a:rPr>
              <a:t>Esistono </a:t>
            </a:r>
            <a:r>
              <a:rPr lang="it-IT" i="1" dirty="0">
                <a:latin typeface="+mn-lt"/>
              </a:rPr>
              <a:t>numerosi tipi di materiali e oggetti attivi e intelligenti. </a:t>
            </a:r>
            <a:r>
              <a:rPr lang="it-IT" i="1" dirty="0">
                <a:latin typeface="+mn-lt"/>
              </a:rPr>
              <a:t>Le sostanze che svolgono la funzione attiva e/o intelligente possono trovarsi in un contenitore separato, ad esempio in un sacchetto di carta, o essere direttamente incorporate nel materiale di imballaggio, ad esempio nella plastica di una bottiglia di plastica. Queste sostanze che consentono ai materiali e oggetti di esercitare una funzione attiva e/o intelligente («i componenti») devono essere valutate conformemente al presente regolamento. Le parti passive, come il contenitore, l’imballaggio in cui il contenitore è posto e il materiale di imballaggio nel quale la sostanza è incorporata, devono essere disciplinate dalle disposizioni comunitarie o nazionali specifiche applicabili ai materiali e oggetti in questione. </a:t>
            </a:r>
            <a:endParaRPr lang="it-IT" dirty="0">
              <a:latin typeface="+mn-lt"/>
            </a:endParaRPr>
          </a:p>
        </p:txBody>
      </p:sp>
      <p:pic>
        <p:nvPicPr>
          <p:cNvPr id="56325" name="Picture 6" descr="European Commiss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1431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228600" y="331788"/>
            <a:ext cx="8229600" cy="1371600"/>
          </a:xfrm>
        </p:spPr>
        <p:txBody>
          <a:bodyPr/>
          <a:lstStyle/>
          <a:p>
            <a:pPr eaLnBrk="1" hangingPunct="1"/>
            <a:r>
              <a:rPr lang="it-IT" altLang="en-US" dirty="0" smtClean="0"/>
              <a:t>Imballaggi Funzionali</a:t>
            </a:r>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U3</a:t>
            </a:r>
            <a:endParaRPr lang="it-IT" sz="2400" b="1" dirty="0">
              <a:solidFill>
                <a:schemeClr val="bg1"/>
              </a:solidFill>
            </a:endParaRPr>
          </a:p>
        </p:txBody>
      </p:sp>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l="5001" t="2443" r="2499" b="2557"/>
          <a:stretch/>
        </p:blipFill>
        <p:spPr>
          <a:xfrm>
            <a:off x="8610600" y="381000"/>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1669473" y="1590675"/>
            <a:ext cx="8397875" cy="5108575"/>
          </a:xfrm>
          <a:prstGeom prst="rect">
            <a:avLst/>
          </a:prstGeom>
          <a:solidFill>
            <a:schemeClr val="bg1"/>
          </a:solidFill>
          <a:ln w="9525">
            <a:noFill/>
            <a:miter lim="800000"/>
            <a:headEnd/>
            <a:tailEnd/>
          </a:ln>
        </p:spPr>
        <p:txBody>
          <a:bodyPr>
            <a:spAutoFit/>
          </a:bodyPr>
          <a:lstStyle/>
          <a:p>
            <a:pPr>
              <a:defRPr/>
            </a:pPr>
            <a:r>
              <a:rPr lang="it-IT" b="1" dirty="0">
                <a:latin typeface="+mn-lt"/>
              </a:rPr>
              <a:t>		</a:t>
            </a:r>
            <a:r>
              <a:rPr lang="it-IT" b="1" dirty="0">
                <a:latin typeface="+mn-lt"/>
                <a:hlinkClick r:id="rId2" action="ppaction://hlinkfile" tooltip="apre sito Normatica sanitaria"/>
              </a:rPr>
              <a:t>Regolamento (CE) n. 450/2009</a:t>
            </a:r>
            <a:endParaRPr lang="it-IT" dirty="0">
              <a:latin typeface="+mn-lt"/>
            </a:endParaRPr>
          </a:p>
          <a:p>
            <a:pPr>
              <a:defRPr/>
            </a:pPr>
            <a:endParaRPr lang="it-IT" dirty="0">
              <a:latin typeface="+mn-lt"/>
            </a:endParaRPr>
          </a:p>
          <a:p>
            <a:pPr>
              <a:defRPr/>
            </a:pPr>
            <a:r>
              <a:rPr lang="it-IT" dirty="0" err="1">
                <a:latin typeface="+mn-lt"/>
              </a:rPr>
              <a:t>…</a:t>
            </a:r>
            <a:r>
              <a:rPr lang="it-IT" i="1" dirty="0" err="1">
                <a:latin typeface="+mn-lt"/>
              </a:rPr>
              <a:t>I</a:t>
            </a:r>
            <a:r>
              <a:rPr lang="it-IT" i="1" dirty="0">
                <a:latin typeface="+mn-lt"/>
              </a:rPr>
              <a:t> materiali e oggetti attivi e intelligenti possono essere composti di uno o più strati o parti di vari tipi di materiali (plastica, carta, cartoni, rivestimenti, vernici, ecc.). In alcuni casi i requisiti relativi a questi materiali sono pienamente armonizzati a livello comunitario, in altri casi solo parzialmente o affatto. Le regole stabilite nel presente regolamento devono lasciare impregiudicate le disposizioni comunitarie o nazionali relative a tali materiali. </a:t>
            </a:r>
          </a:p>
          <a:p>
            <a:pPr>
              <a:defRPr/>
            </a:pPr>
            <a:endParaRPr lang="it-IT" i="1" dirty="0">
              <a:latin typeface="+mn-lt"/>
            </a:endParaRPr>
          </a:p>
          <a:p>
            <a:pPr>
              <a:defRPr/>
            </a:pPr>
            <a:r>
              <a:rPr lang="it-IT" i="1" dirty="0" err="1">
                <a:latin typeface="+mn-lt"/>
              </a:rPr>
              <a:t>…La</a:t>
            </a:r>
            <a:r>
              <a:rPr lang="it-IT" i="1" dirty="0">
                <a:latin typeface="+mn-lt"/>
              </a:rPr>
              <a:t> valutazione della sicurezza della sostanza o della combinazione di sostanze che formano un componente deve essere effettuata dall’Autorità europea per la sicurezza alimentare </a:t>
            </a:r>
            <a:r>
              <a:rPr lang="it-IT" i="1" dirty="0" err="1">
                <a:latin typeface="+mn-lt"/>
              </a:rPr>
              <a:t>…dopo</a:t>
            </a:r>
            <a:r>
              <a:rPr lang="it-IT" i="1" dirty="0">
                <a:latin typeface="+mn-lt"/>
              </a:rPr>
              <a:t> la presentazione di una domanda valida. </a:t>
            </a:r>
          </a:p>
          <a:p>
            <a:pPr>
              <a:defRPr/>
            </a:pPr>
            <a:endParaRPr lang="it-IT" i="1" dirty="0">
              <a:latin typeface="+mn-lt"/>
            </a:endParaRPr>
          </a:p>
          <a:p>
            <a:pPr>
              <a:defRPr/>
            </a:pPr>
            <a:r>
              <a:rPr lang="it-IT" i="1" dirty="0" err="1">
                <a:latin typeface="+mn-lt"/>
              </a:rPr>
              <a:t>…È</a:t>
            </a:r>
            <a:r>
              <a:rPr lang="it-IT" i="1" dirty="0">
                <a:latin typeface="+mn-lt"/>
              </a:rPr>
              <a:t> opportuno che la valutazione della sicurezza di una sostanza specifica o di una combinazione di sostanze sia seguita da una decisione di gestione dei rischi volta a determinare se è opportuno procedere all’iscrizione nell’elenco comunitario delle sostanze la cui utilizzazione è autorizzata in componenti attivi e intelligenti (l’elenco comunitario). </a:t>
            </a:r>
          </a:p>
        </p:txBody>
      </p:sp>
      <p:pic>
        <p:nvPicPr>
          <p:cNvPr id="57349" name="Picture 6" descr="European Commiss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48" y="1219200"/>
            <a:ext cx="1431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228600" y="331788"/>
            <a:ext cx="82296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mtClean="0"/>
              <a:t>Imballaggi Funzionali</a:t>
            </a:r>
            <a:endParaRPr lang="it-IT" altLang="en-US" dirty="0" smtClean="0"/>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U3</a:t>
            </a:r>
            <a:endParaRPr lang="it-IT" sz="2400" b="1" dirty="0">
              <a:solidFill>
                <a:schemeClr val="bg1"/>
              </a:solidFill>
            </a:endParaRPr>
          </a:p>
        </p:txBody>
      </p:sp>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l="5001" t="2443" r="2499" b="2557"/>
          <a:stretch/>
        </p:blipFill>
        <p:spPr>
          <a:xfrm>
            <a:off x="8610600" y="381000"/>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2041526" y="1550988"/>
            <a:ext cx="8397875" cy="5078412"/>
          </a:xfrm>
          <a:prstGeom prst="rect">
            <a:avLst/>
          </a:prstGeom>
          <a:solidFill>
            <a:schemeClr val="bg1"/>
          </a:solidFill>
          <a:ln w="9525">
            <a:noFill/>
            <a:miter lim="800000"/>
            <a:headEnd/>
            <a:tailEnd/>
          </a:ln>
        </p:spPr>
        <p:txBody>
          <a:bodyPr>
            <a:spAutoFit/>
          </a:bodyPr>
          <a:lstStyle/>
          <a:p>
            <a:pPr>
              <a:defRPr/>
            </a:pPr>
            <a:r>
              <a:rPr lang="it-IT" b="1" dirty="0">
                <a:latin typeface="+mn-lt"/>
              </a:rPr>
              <a:t>		</a:t>
            </a:r>
            <a:r>
              <a:rPr lang="it-IT" b="1" dirty="0">
                <a:latin typeface="+mn-lt"/>
                <a:hlinkClick r:id="rId2" action="ppaction://hlinkfile" tooltip="apre sito Normatica sanitaria"/>
              </a:rPr>
              <a:t>Regolamento (CE) n. 450/2009</a:t>
            </a:r>
            <a:endParaRPr lang="it-IT" dirty="0">
              <a:latin typeface="+mn-lt"/>
            </a:endParaRPr>
          </a:p>
          <a:p>
            <a:pPr>
              <a:defRPr/>
            </a:pPr>
            <a:endParaRPr lang="it-IT" dirty="0">
              <a:latin typeface="+mn-lt"/>
            </a:endParaRPr>
          </a:p>
          <a:p>
            <a:pPr>
              <a:defRPr/>
            </a:pPr>
            <a:r>
              <a:rPr lang="it-IT" i="1" dirty="0" err="1">
                <a:latin typeface="+mn-lt"/>
              </a:rPr>
              <a:t>…L</a:t>
            </a:r>
            <a:r>
              <a:rPr lang="it-IT" i="1" dirty="0">
                <a:latin typeface="+mn-lt"/>
              </a:rPr>
              <a:t>’elenco comunitario deve comprendere l’identità, le condizioni di utilizzazione, le restrizioni e/o specificazioni della sostanza o della combinazione di sostanze ed eventualmente del componente o del materiale o dell’oggetto cui sono aggiunte o incorporate. L’identità di una sostanza deve comprendere almeno la denominazione e, se sono disponibili e necessari, i numeri CAS, le dimensioni delle particelle, la composizione o altre specificazioni. </a:t>
            </a:r>
          </a:p>
          <a:p>
            <a:pPr>
              <a:defRPr/>
            </a:pPr>
            <a:endParaRPr lang="it-IT" dirty="0">
              <a:latin typeface="+mn-lt"/>
            </a:endParaRPr>
          </a:p>
          <a:p>
            <a:pPr>
              <a:defRPr/>
            </a:pPr>
            <a:r>
              <a:rPr lang="it-IT" i="1" dirty="0" err="1">
                <a:latin typeface="+mn-lt"/>
              </a:rPr>
              <a:t>…I</a:t>
            </a:r>
            <a:r>
              <a:rPr lang="it-IT" i="1" dirty="0">
                <a:latin typeface="+mn-lt"/>
              </a:rPr>
              <a:t> sistemi di imballaggio intelligenti forniscono all’utente informazioni sulle condizioni dei prodotti alimentari e non devono rilasciare i loro elementi costitutivi in tali prodotti. I sistemi intelligenti possono essere posizionati sulla superficie esterna dell’imballaggio e possono essere separati dai prodotti alimentari da una barriera funzionale, vale a dire una barriera situata all’interno dei materiali o oggetti destinati a venire a contatto con i prodotti alimentari e tale da impedire la migrazione di sostanze verso i prodotti alimentari. Dietro la barriera funzionale può essere consentito l’impiego di sostanze non autorizzate, purché rispondenti a determinati parametri e a condizione che la migrazione resti al di sotto di un determinato limite di rilevabilità. </a:t>
            </a:r>
          </a:p>
        </p:txBody>
      </p:sp>
      <p:pic>
        <p:nvPicPr>
          <p:cNvPr id="58373" name="Picture 6" descr="European Commiss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20" y="1295400"/>
            <a:ext cx="1431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228600" y="331788"/>
            <a:ext cx="8229600" cy="1371600"/>
          </a:xfrm>
        </p:spPr>
        <p:txBody>
          <a:bodyPr/>
          <a:lstStyle/>
          <a:p>
            <a:pPr eaLnBrk="1" hangingPunct="1"/>
            <a:r>
              <a:rPr lang="it-IT" altLang="en-US" dirty="0" smtClean="0"/>
              <a:t>Imballaggi Funzionali</a:t>
            </a:r>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U3</a:t>
            </a:r>
            <a:endParaRPr lang="it-IT" sz="2400" b="1" dirty="0">
              <a:solidFill>
                <a:schemeClr val="bg1"/>
              </a:solidFill>
            </a:endParaRPr>
          </a:p>
        </p:txBody>
      </p:sp>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l="5001" t="2443" r="2499" b="2557"/>
          <a:stretch/>
        </p:blipFill>
        <p:spPr>
          <a:xfrm>
            <a:off x="8610600" y="381000"/>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1295400" y="2133600"/>
            <a:ext cx="8397875" cy="3446462"/>
          </a:xfrm>
          <a:prstGeom prst="rect">
            <a:avLst/>
          </a:prstGeom>
          <a:solidFill>
            <a:schemeClr val="bg1"/>
          </a:solidFill>
          <a:ln w="9525">
            <a:noFill/>
            <a:miter lim="800000"/>
            <a:headEnd/>
            <a:tailEnd/>
          </a:ln>
        </p:spPr>
        <p:txBody>
          <a:bodyPr>
            <a:spAutoFit/>
          </a:bodyPr>
          <a:lstStyle/>
          <a:p>
            <a:pPr>
              <a:defRPr/>
            </a:pPr>
            <a:r>
              <a:rPr lang="it-IT" b="1" dirty="0">
                <a:latin typeface="+mn-lt"/>
              </a:rPr>
              <a:t>		</a:t>
            </a:r>
            <a:r>
              <a:rPr lang="it-IT" b="1" dirty="0">
                <a:latin typeface="+mn-lt"/>
                <a:hlinkClick r:id="rId2" action="ppaction://hlinkfile" tooltip="apre sito Normatica sanitaria"/>
              </a:rPr>
              <a:t>Regolamento (CE) n. 450/2009</a:t>
            </a:r>
            <a:endParaRPr lang="it-IT" dirty="0">
              <a:latin typeface="+mn-lt"/>
            </a:endParaRPr>
          </a:p>
          <a:p>
            <a:pPr>
              <a:defRPr/>
            </a:pPr>
            <a:endParaRPr lang="it-IT" dirty="0">
              <a:latin typeface="+mn-lt"/>
            </a:endParaRPr>
          </a:p>
          <a:p>
            <a:pPr>
              <a:defRPr/>
            </a:pPr>
            <a:r>
              <a:rPr lang="it-IT" i="1" dirty="0" err="1">
                <a:latin typeface="+mn-lt"/>
              </a:rPr>
              <a:t>…Tenendo</a:t>
            </a:r>
            <a:r>
              <a:rPr lang="it-IT" i="1" dirty="0">
                <a:latin typeface="+mn-lt"/>
              </a:rPr>
              <a:t> conto dei prodotti alimentari per lattanti e altre persone particolarmente sensibili nonché delle difficoltà delle analisi necessarie, in cui appare ampia la tolleranza analitica, è opportuno stabilire un limite massimo di 0,01 mg/kg nei prodotti alimentari per la migrazione di sostanze non autorizzate attraverso la barriera funzionale. Le nuove tecnologie che producono sostanze in forme di dimensioni particellari (ad esempio le </a:t>
            </a:r>
            <a:r>
              <a:rPr lang="it-IT" i="1" dirty="0" err="1">
                <a:latin typeface="+mn-lt"/>
              </a:rPr>
              <a:t>nanoparticelle</a:t>
            </a:r>
            <a:r>
              <a:rPr lang="it-IT" i="1" dirty="0">
                <a:latin typeface="+mn-lt"/>
              </a:rPr>
              <a:t>), le quali presentano proprietà chimiche e fisiche significativamente diverse dalle forme di dimensioni maggiori, devono essere valutate caso per caso in riferimento ai rischi, sino a che non si disponga di ulteriori informazioni in merito. Di conseguenza, il concetto di barriera funzionale non deve applicarsi a tali nuove tecnologie. </a:t>
            </a:r>
          </a:p>
        </p:txBody>
      </p:sp>
      <p:pic>
        <p:nvPicPr>
          <p:cNvPr id="59397" name="Picture 6" descr="European Commiss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1431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228600" y="331788"/>
            <a:ext cx="8229600" cy="1371600"/>
          </a:xfrm>
        </p:spPr>
        <p:txBody>
          <a:bodyPr/>
          <a:lstStyle/>
          <a:p>
            <a:pPr eaLnBrk="1" hangingPunct="1"/>
            <a:r>
              <a:rPr lang="it-IT" altLang="en-US" dirty="0" smtClean="0"/>
              <a:t>Imballaggi Funzionali</a:t>
            </a:r>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U3</a:t>
            </a:r>
            <a:endParaRPr lang="it-IT" sz="2400" b="1" dirty="0">
              <a:solidFill>
                <a:schemeClr val="bg1"/>
              </a:solidFill>
            </a:endParaRPr>
          </a:p>
        </p:txBody>
      </p:sp>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l="5001" t="2443" r="2499" b="2557"/>
          <a:stretch/>
        </p:blipFill>
        <p:spPr>
          <a:xfrm>
            <a:off x="8610600" y="381000"/>
            <a:ext cx="928195" cy="953282"/>
          </a:xfrm>
          <a:prstGeom prst="rect">
            <a:avLst/>
          </a:prstGeom>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685800" y="1590675"/>
            <a:ext cx="5562600" cy="2308225"/>
          </a:xfrm>
          <a:prstGeom prst="rect">
            <a:avLst/>
          </a:prstGeom>
          <a:noFill/>
          <a:ln w="9525">
            <a:noFill/>
            <a:miter lim="800000"/>
            <a:headEnd/>
            <a:tailEnd/>
          </a:ln>
        </p:spPr>
        <p:txBody>
          <a:bodyPr>
            <a:spAutoFit/>
          </a:bodyPr>
          <a:lstStyle/>
          <a:p>
            <a:pPr>
              <a:defRPr/>
            </a:pPr>
            <a:r>
              <a:rPr lang="it-IT" dirty="0">
                <a:latin typeface="+mn-lt"/>
              </a:rPr>
              <a:t>Il termine "</a:t>
            </a:r>
            <a:r>
              <a:rPr lang="it-IT" b="1" dirty="0" err="1">
                <a:latin typeface="+mn-lt"/>
              </a:rPr>
              <a:t>active</a:t>
            </a:r>
            <a:r>
              <a:rPr lang="it-IT" dirty="0">
                <a:latin typeface="+mn-lt"/>
              </a:rPr>
              <a:t>" indica quelle soluzioni di packaging che costantemente e attivamente interagiscono con l'atmosfera interna di una confezione, variandone la composizione </a:t>
            </a:r>
            <a:r>
              <a:rPr lang="it-IT" dirty="0" err="1">
                <a:latin typeface="+mn-lt"/>
              </a:rPr>
              <a:t>quali-quantitativa</a:t>
            </a:r>
            <a:r>
              <a:rPr lang="it-IT" dirty="0">
                <a:latin typeface="+mn-lt"/>
              </a:rPr>
              <a:t>,  oppure direttamente con il prodotto in essa contenuto, mediante il rilascio di sostanze utili per migliorarne la qualità o attraverso il sequestro di sostanze indesiderate.</a:t>
            </a:r>
          </a:p>
          <a:p>
            <a:pPr>
              <a:defRPr/>
            </a:pPr>
            <a:endParaRPr lang="it-IT" dirty="0">
              <a:latin typeface="+mn-lt"/>
            </a:endParaRPr>
          </a:p>
        </p:txBody>
      </p:sp>
      <p:pic>
        <p:nvPicPr>
          <p:cNvPr id="62469" name="Picture 5" descr="LEONE%20FIT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985" y="1518938"/>
            <a:ext cx="27051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6"/>
          <p:cNvSpPr txBox="1">
            <a:spLocks noChangeArrowheads="1"/>
          </p:cNvSpPr>
          <p:nvPr/>
        </p:nvSpPr>
        <p:spPr bwMode="auto">
          <a:xfrm>
            <a:off x="4267201" y="4114801"/>
            <a:ext cx="6226175" cy="1477963"/>
          </a:xfrm>
          <a:prstGeom prst="rect">
            <a:avLst/>
          </a:prstGeom>
          <a:noFill/>
          <a:ln w="9525">
            <a:noFill/>
            <a:miter lim="800000"/>
            <a:headEnd/>
            <a:tailEnd/>
          </a:ln>
        </p:spPr>
        <p:txBody>
          <a:bodyPr>
            <a:spAutoFit/>
          </a:bodyPr>
          <a:lstStyle/>
          <a:p>
            <a:pPr>
              <a:defRPr/>
            </a:pPr>
            <a:r>
              <a:rPr lang="it-IT" dirty="0">
                <a:latin typeface="+mn-lt"/>
              </a:rPr>
              <a:t>Il termine "</a:t>
            </a:r>
            <a:r>
              <a:rPr lang="it-IT" b="1" dirty="0" err="1">
                <a:latin typeface="+mn-lt"/>
              </a:rPr>
              <a:t>intelligent</a:t>
            </a:r>
            <a:r>
              <a:rPr lang="it-IT" dirty="0">
                <a:latin typeface="+mn-lt"/>
              </a:rPr>
              <a:t>" indica una tecnica di packaging che prevede l'impiego di un indicatore, interno o esterno alla confezione, capace di rappresentare oggettivamente la storia dei prodotto e quindi il suo livello di qualità.</a:t>
            </a:r>
          </a:p>
          <a:p>
            <a:pPr>
              <a:defRPr/>
            </a:pPr>
            <a:endParaRPr lang="it-IT" dirty="0">
              <a:latin typeface="+mn-lt"/>
            </a:endParaRPr>
          </a:p>
        </p:txBody>
      </p:sp>
      <p:pic>
        <p:nvPicPr>
          <p:cNvPr id="62474" name="Picture 10" descr="intelligenza_test"/>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286000" y="3810000"/>
            <a:ext cx="18097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228600" y="331788"/>
            <a:ext cx="8229600" cy="1371600"/>
          </a:xfrm>
        </p:spPr>
        <p:txBody>
          <a:bodyPr/>
          <a:lstStyle/>
          <a:p>
            <a:pPr eaLnBrk="1" hangingPunct="1"/>
            <a:r>
              <a:rPr lang="it-IT" altLang="en-US" dirty="0" smtClean="0"/>
              <a:t>Imballaggi Funzionali</a:t>
            </a:r>
          </a:p>
        </p:txBody>
      </p:sp>
      <p:sp>
        <p:nvSpPr>
          <p:cNvPr id="10" name="Rettangolo 9"/>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U3</a:t>
            </a:r>
            <a:endParaRPr lang="it-IT" sz="2400" b="1" dirty="0">
              <a:solidFill>
                <a:schemeClr val="bg1"/>
              </a:solidFill>
            </a:endParaRPr>
          </a:p>
        </p:txBody>
      </p:sp>
      <p:pic>
        <p:nvPicPr>
          <p:cNvPr id="11" name="Immagine 10"/>
          <p:cNvPicPr>
            <a:picLocks noChangeAspect="1"/>
          </p:cNvPicPr>
          <p:nvPr/>
        </p:nvPicPr>
        <p:blipFill rotWithShape="1">
          <a:blip r:embed="rId4" cstate="print">
            <a:extLst>
              <a:ext uri="{28A0092B-C50C-407E-A947-70E740481C1C}">
                <a14:useLocalDpi xmlns:a14="http://schemas.microsoft.com/office/drawing/2010/main" val="0"/>
              </a:ext>
            </a:extLst>
          </a:blip>
          <a:srcRect l="5001" t="2443" r="2499" b="2557"/>
          <a:stretch/>
        </p:blipFill>
        <p:spPr>
          <a:xfrm>
            <a:off x="8610600" y="381000"/>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additive="base">
                                        <p:cTn id="7" dur="500" fill="hold"/>
                                        <p:tgtEl>
                                          <p:spTgt spid="62469"/>
                                        </p:tgtEl>
                                        <p:attrNameLst>
                                          <p:attrName>ppt_x</p:attrName>
                                        </p:attrNameLst>
                                      </p:cBhvr>
                                      <p:tavLst>
                                        <p:tav tm="0">
                                          <p:val>
                                            <p:strVal val="#ppt_x"/>
                                          </p:val>
                                        </p:tav>
                                        <p:tav tm="100000">
                                          <p:val>
                                            <p:strVal val="#ppt_x"/>
                                          </p:val>
                                        </p:tav>
                                      </p:tavLst>
                                    </p:anim>
                                    <p:anim calcmode="lin" valueType="num">
                                      <p:cBhvr additive="base">
                                        <p:cTn id="8" dur="500" fill="hold"/>
                                        <p:tgtEl>
                                          <p:spTgt spid="624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467"/>
                                        </p:tgtEl>
                                        <p:attrNameLst>
                                          <p:attrName>style.visibility</p:attrName>
                                        </p:attrNameLst>
                                      </p:cBhvr>
                                      <p:to>
                                        <p:strVal val="visible"/>
                                      </p:to>
                                    </p:set>
                                    <p:anim calcmode="lin" valueType="num">
                                      <p:cBhvr additive="base">
                                        <p:cTn id="11" dur="500" fill="hold"/>
                                        <p:tgtEl>
                                          <p:spTgt spid="62467"/>
                                        </p:tgtEl>
                                        <p:attrNameLst>
                                          <p:attrName>ppt_x</p:attrName>
                                        </p:attrNameLst>
                                      </p:cBhvr>
                                      <p:tavLst>
                                        <p:tav tm="0">
                                          <p:val>
                                            <p:strVal val="#ppt_x"/>
                                          </p:val>
                                        </p:tav>
                                        <p:tav tm="100000">
                                          <p:val>
                                            <p:strVal val="#ppt_x"/>
                                          </p:val>
                                        </p:tav>
                                      </p:tavLst>
                                    </p:anim>
                                    <p:anim calcmode="lin" valueType="num">
                                      <p:cBhvr additive="base">
                                        <p:cTn id="12" dur="500" fill="hold"/>
                                        <p:tgtEl>
                                          <p:spTgt spid="6246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2474"/>
                                        </p:tgtEl>
                                        <p:attrNameLst>
                                          <p:attrName>style.visibility</p:attrName>
                                        </p:attrNameLst>
                                      </p:cBhvr>
                                      <p:to>
                                        <p:strVal val="visible"/>
                                      </p:to>
                                    </p:set>
                                    <p:anim calcmode="lin" valueType="num">
                                      <p:cBhvr additive="base">
                                        <p:cTn id="17" dur="500" fill="hold"/>
                                        <p:tgtEl>
                                          <p:spTgt spid="62474"/>
                                        </p:tgtEl>
                                        <p:attrNameLst>
                                          <p:attrName>ppt_x</p:attrName>
                                        </p:attrNameLst>
                                      </p:cBhvr>
                                      <p:tavLst>
                                        <p:tav tm="0">
                                          <p:val>
                                            <p:strVal val="#ppt_x"/>
                                          </p:val>
                                        </p:tav>
                                        <p:tav tm="100000">
                                          <p:val>
                                            <p:strVal val="#ppt_x"/>
                                          </p:val>
                                        </p:tav>
                                      </p:tavLst>
                                    </p:anim>
                                    <p:anim calcmode="lin" valueType="num">
                                      <p:cBhvr additive="base">
                                        <p:cTn id="18" dur="500" fill="hold"/>
                                        <p:tgtEl>
                                          <p:spTgt spid="6247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2470"/>
                                        </p:tgtEl>
                                        <p:attrNameLst>
                                          <p:attrName>style.visibility</p:attrName>
                                        </p:attrNameLst>
                                      </p:cBhvr>
                                      <p:to>
                                        <p:strVal val="visible"/>
                                      </p:to>
                                    </p:set>
                                    <p:anim calcmode="lin" valueType="num">
                                      <p:cBhvr additive="base">
                                        <p:cTn id="21" dur="500" fill="hold"/>
                                        <p:tgtEl>
                                          <p:spTgt spid="62470"/>
                                        </p:tgtEl>
                                        <p:attrNameLst>
                                          <p:attrName>ppt_x</p:attrName>
                                        </p:attrNameLst>
                                      </p:cBhvr>
                                      <p:tavLst>
                                        <p:tav tm="0">
                                          <p:val>
                                            <p:strVal val="#ppt_x"/>
                                          </p:val>
                                        </p:tav>
                                        <p:tav tm="100000">
                                          <p:val>
                                            <p:strVal val="#ppt_x"/>
                                          </p:val>
                                        </p:tav>
                                      </p:tavLst>
                                    </p:anim>
                                    <p:anim calcmode="lin" valueType="num">
                                      <p:cBhvr additive="base">
                                        <p:cTn id="22" dur="500" fill="hold"/>
                                        <p:tgtEl>
                                          <p:spTgt spid="624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7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211282" y="1447800"/>
            <a:ext cx="4208318" cy="5078313"/>
          </a:xfrm>
          <a:prstGeom prst="rect">
            <a:avLst/>
          </a:prstGeom>
          <a:solidFill>
            <a:schemeClr val="bg1"/>
          </a:solidFill>
          <a:ln w="9525">
            <a:noFill/>
            <a:miter lim="800000"/>
            <a:headEnd/>
            <a:tailEnd/>
          </a:ln>
        </p:spPr>
        <p:txBody>
          <a:bodyPr wrap="square">
            <a:spAutoFit/>
          </a:bodyPr>
          <a:lstStyle/>
          <a:p>
            <a:pPr>
              <a:defRPr/>
            </a:pPr>
            <a:r>
              <a:rPr lang="it-IT" dirty="0">
                <a:latin typeface="+mn-lt"/>
              </a:rPr>
              <a:t>Il </a:t>
            </a:r>
            <a:r>
              <a:rPr lang="it-IT" u="sng" dirty="0">
                <a:latin typeface="+mn-lt"/>
              </a:rPr>
              <a:t>controllo della concentrazione di differenti volatili e gas nello spazio di testa delle confezioni di prodotti alimentari</a:t>
            </a:r>
            <a:r>
              <a:rPr lang="it-IT" dirty="0">
                <a:latin typeface="+mn-lt"/>
              </a:rPr>
              <a:t>, tecnologia di condizionamento mirata ad ottenere un </a:t>
            </a:r>
            <a:r>
              <a:rPr lang="it-IT" b="1" dirty="0">
                <a:latin typeface="+mn-lt"/>
              </a:rPr>
              <a:t>prolungamento della vita commerciale (</a:t>
            </a:r>
            <a:r>
              <a:rPr lang="it-IT" b="1" dirty="0" err="1">
                <a:latin typeface="+mn-lt"/>
              </a:rPr>
              <a:t>shelf-life</a:t>
            </a:r>
            <a:r>
              <a:rPr lang="it-IT" b="1" dirty="0">
                <a:latin typeface="+mn-lt"/>
              </a:rPr>
              <a:t>)</a:t>
            </a:r>
            <a:r>
              <a:rPr lang="it-IT" dirty="0">
                <a:latin typeface="+mn-lt"/>
              </a:rPr>
              <a:t> non è un concetto recente e il confezionamento in atmosfera protettiva è una valida applicazione.</a:t>
            </a:r>
          </a:p>
          <a:p>
            <a:pPr>
              <a:defRPr/>
            </a:pPr>
            <a:endParaRPr lang="it-IT" dirty="0">
              <a:latin typeface="+mn-lt"/>
            </a:endParaRPr>
          </a:p>
          <a:p>
            <a:pPr>
              <a:defRPr/>
            </a:pPr>
            <a:r>
              <a:rPr lang="it-IT" dirty="0">
                <a:latin typeface="+mn-lt"/>
              </a:rPr>
              <a:t>Se </a:t>
            </a:r>
            <a:r>
              <a:rPr lang="it-IT" u="sng" dirty="0">
                <a:latin typeface="+mn-lt"/>
              </a:rPr>
              <a:t>l’atmosfera protettiva esplica i suoi effetti modulando le proporzioni relative di gas mediante il confinamento delle miscele gassose create </a:t>
            </a:r>
            <a:r>
              <a:rPr lang="it-IT" i="1" u="sng" dirty="0">
                <a:latin typeface="+mn-lt"/>
              </a:rPr>
              <a:t>ad hoc</a:t>
            </a:r>
            <a:r>
              <a:rPr lang="it-IT" dirty="0">
                <a:latin typeface="+mn-lt"/>
              </a:rPr>
              <a:t> in confezioni con determinate caratteristiche di barriera ai gas, </a:t>
            </a:r>
            <a:r>
              <a:rPr lang="it-IT" u="sng" dirty="0">
                <a:latin typeface="+mn-lt"/>
              </a:rPr>
              <a:t>l’</a:t>
            </a:r>
            <a:r>
              <a:rPr lang="it-IT" u="sng" dirty="0" err="1">
                <a:latin typeface="+mn-lt"/>
              </a:rPr>
              <a:t>active</a:t>
            </a:r>
            <a:r>
              <a:rPr lang="it-IT" u="sng" dirty="0">
                <a:latin typeface="+mn-lt"/>
              </a:rPr>
              <a:t> packaging amplia il concetto di interazione promuovendo la rimozione e/o il rilascio di componenti utili al mantenimento della qualità degli alimenti. </a:t>
            </a:r>
          </a:p>
        </p:txBody>
      </p:sp>
      <p:pic>
        <p:nvPicPr>
          <p:cNvPr id="61444" name="Picture 7" descr="LEONE%20FITNES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1000" y="492125"/>
            <a:ext cx="1600200"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228600" y="331788"/>
            <a:ext cx="8229600" cy="1371600"/>
          </a:xfrm>
        </p:spPr>
        <p:txBody>
          <a:bodyPr/>
          <a:lstStyle/>
          <a:p>
            <a:pPr eaLnBrk="1" hangingPunct="1"/>
            <a:r>
              <a:rPr lang="it-IT" altLang="en-US" dirty="0" smtClean="0"/>
              <a:t>Active packaging</a:t>
            </a:r>
            <a:endParaRPr lang="it-IT" altLang="en-US" dirty="0" smtClean="0"/>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U3</a:t>
            </a:r>
            <a:endParaRPr lang="it-IT" sz="2400" b="1" dirty="0">
              <a:solidFill>
                <a:schemeClr val="bg1"/>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130326"/>
            <a:ext cx="5861281" cy="4433887"/>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anim calcmode="lin" valueType="num">
                                      <p:cBhvr additive="base">
                                        <p:cTn id="7"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5"/>
          <p:cNvSpPr txBox="1">
            <a:spLocks noChangeArrowheads="1"/>
          </p:cNvSpPr>
          <p:nvPr/>
        </p:nvSpPr>
        <p:spPr bwMode="auto">
          <a:xfrm>
            <a:off x="228600" y="1703388"/>
            <a:ext cx="4267200" cy="4401205"/>
          </a:xfrm>
          <a:prstGeom prst="rect">
            <a:avLst/>
          </a:prstGeom>
          <a:solidFill>
            <a:schemeClr val="bg1"/>
          </a:solidFill>
          <a:ln w="9525">
            <a:noFill/>
            <a:miter lim="800000"/>
            <a:headEnd/>
            <a:tailEnd/>
          </a:ln>
        </p:spPr>
        <p:txBody>
          <a:bodyPr wrap="square">
            <a:spAutoFit/>
          </a:bodyPr>
          <a:lstStyle/>
          <a:p>
            <a:pPr>
              <a:defRPr/>
            </a:pPr>
            <a:r>
              <a:rPr lang="it-IT" sz="2000" dirty="0">
                <a:latin typeface="+mn-lt"/>
              </a:rPr>
              <a:t>L’espressione “</a:t>
            </a:r>
            <a:r>
              <a:rPr lang="it-IT" sz="2000" b="1" dirty="0" err="1">
                <a:solidFill>
                  <a:schemeClr val="accent1"/>
                </a:solidFill>
                <a:latin typeface="+mn-lt"/>
              </a:rPr>
              <a:t>intelligent</a:t>
            </a:r>
            <a:r>
              <a:rPr lang="it-IT" sz="2000" b="1" dirty="0">
                <a:solidFill>
                  <a:schemeClr val="accent1"/>
                </a:solidFill>
                <a:latin typeface="+mn-lt"/>
              </a:rPr>
              <a:t> packaging</a:t>
            </a:r>
            <a:r>
              <a:rPr lang="it-IT" sz="2000" dirty="0">
                <a:latin typeface="+mn-lt"/>
              </a:rPr>
              <a:t>” rappresenta quelle </a:t>
            </a:r>
            <a:r>
              <a:rPr lang="it-IT" sz="2000" u="sng" dirty="0">
                <a:solidFill>
                  <a:schemeClr val="accent1"/>
                </a:solidFill>
                <a:latin typeface="+mn-lt"/>
              </a:rPr>
              <a:t>soluzioni di imballaggio che prevedono la presenza (interna o esterna alla confezione) di un indicatore capace di rappresentare puntualmente la storia del prodotto e/o di indicarne un livello di qualità. </a:t>
            </a:r>
          </a:p>
          <a:p>
            <a:pPr>
              <a:defRPr/>
            </a:pPr>
            <a:endParaRPr lang="it-IT" sz="2000" u="sng" dirty="0">
              <a:solidFill>
                <a:schemeClr val="accent1"/>
              </a:solidFill>
              <a:latin typeface="+mn-lt"/>
            </a:endParaRPr>
          </a:p>
          <a:p>
            <a:pPr>
              <a:defRPr/>
            </a:pPr>
            <a:r>
              <a:rPr lang="it-IT" sz="2000" dirty="0">
                <a:latin typeface="+mn-lt"/>
              </a:rPr>
              <a:t>Di fatto, in questi casi, si riscontra una forma di interazione che non riguarda solo l’interfaccia “alimento/imballaggio” ma anche quella “prodotto confezionato/consumatore”. </a:t>
            </a:r>
          </a:p>
        </p:txBody>
      </p:sp>
      <p:sp>
        <p:nvSpPr>
          <p:cNvPr id="7" name="Rectangle 2"/>
          <p:cNvSpPr>
            <a:spLocks noGrp="1" noChangeArrowheads="1"/>
          </p:cNvSpPr>
          <p:nvPr>
            <p:ph type="title"/>
          </p:nvPr>
        </p:nvSpPr>
        <p:spPr>
          <a:xfrm>
            <a:off x="228600" y="331788"/>
            <a:ext cx="8229600" cy="1371600"/>
          </a:xfrm>
        </p:spPr>
        <p:txBody>
          <a:bodyPr/>
          <a:lstStyle/>
          <a:p>
            <a:pPr eaLnBrk="1" hangingPunct="1"/>
            <a:r>
              <a:rPr lang="it-IT" altLang="en-US" dirty="0" err="1" smtClean="0"/>
              <a:t>Intelligent</a:t>
            </a:r>
            <a:r>
              <a:rPr lang="it-IT" altLang="en-US" dirty="0" smtClean="0"/>
              <a:t> packaging</a:t>
            </a:r>
            <a:endParaRPr lang="it-IT" altLang="en-US" dirty="0" smtClean="0"/>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U3</a:t>
            </a:r>
            <a:endParaRPr lang="it-IT" sz="2400" b="1" dirty="0">
              <a:solidFill>
                <a:schemeClr val="bg1"/>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184" y="1628775"/>
            <a:ext cx="4222703" cy="4820919"/>
          </a:xfrm>
          <a:prstGeom prst="rect">
            <a:avLst/>
          </a:prstGeom>
        </p:spPr>
      </p:pic>
      <p:pic>
        <p:nvPicPr>
          <p:cNvPr id="6" name="Picture 3" descr="intelligenza_test"/>
          <p:cNvPicPr>
            <a:picLocks noChangeAspect="1" noChangeArrowheads="1"/>
          </p:cNvPicPr>
          <p:nvPr/>
        </p:nvPicPr>
        <p:blipFill>
          <a:blip r:embed="rId3">
            <a:lum contrast="6000"/>
          </a:blip>
          <a:srcRect/>
          <a:stretch>
            <a:fillRect/>
          </a:stretch>
        </p:blipFill>
        <p:spPr bwMode="auto">
          <a:xfrm>
            <a:off x="8610600" y="609600"/>
            <a:ext cx="818574" cy="11462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401722" y="1752600"/>
            <a:ext cx="9144000" cy="4708981"/>
          </a:xfrm>
          <a:prstGeom prst="rect">
            <a:avLst/>
          </a:prstGeom>
          <a:solidFill>
            <a:schemeClr val="bg1"/>
          </a:solidFill>
          <a:ln w="9525">
            <a:noFill/>
            <a:miter lim="800000"/>
            <a:headEnd/>
            <a:tailEnd/>
          </a:ln>
          <a:effectLst/>
        </p:spPr>
        <p:txBody>
          <a:bodyPr wrap="square">
            <a:spAutoFit/>
          </a:bodyPr>
          <a:lstStyle/>
          <a:p>
            <a:pPr>
              <a:defRPr/>
            </a:pPr>
            <a:r>
              <a:rPr lang="it-IT" sz="2000" b="1" dirty="0">
                <a:solidFill>
                  <a:srgbClr val="FF0000"/>
                </a:solidFill>
                <a:latin typeface="+mn-lt"/>
              </a:rPr>
              <a:t>Idoneità alimentare di un imballaggio:</a:t>
            </a:r>
          </a:p>
          <a:p>
            <a:pPr>
              <a:defRPr/>
            </a:pPr>
            <a:endParaRPr lang="it-IT" sz="2000" dirty="0">
              <a:latin typeface="+mn-lt"/>
            </a:endParaRPr>
          </a:p>
          <a:p>
            <a:pPr>
              <a:defRPr/>
            </a:pPr>
            <a:r>
              <a:rPr lang="it-IT" sz="2000" dirty="0">
                <a:latin typeface="+mn-lt"/>
              </a:rPr>
              <a:t>La sovrapposizione di norme nazionali e comunitarie rende attualmente la materia piuttosto complicata e soggetta a frequenti modifiche, tuttavia alcuni principi fondamentali, sono da sempre comuni sia alle norme nazionali che europee:</a:t>
            </a:r>
          </a:p>
          <a:p>
            <a:pPr>
              <a:defRPr/>
            </a:pPr>
            <a:endParaRPr lang="it-IT" sz="2000" dirty="0">
              <a:latin typeface="+mn-lt"/>
            </a:endParaRPr>
          </a:p>
          <a:p>
            <a:pPr>
              <a:defRPr/>
            </a:pPr>
            <a:r>
              <a:rPr lang="it-IT" sz="2000" dirty="0">
                <a:latin typeface="+mn-lt"/>
              </a:rPr>
              <a:t>1. </a:t>
            </a:r>
            <a:r>
              <a:rPr lang="it-IT" sz="2000" dirty="0">
                <a:latin typeface="+mn-lt"/>
              </a:rPr>
              <a:t>Il principio dell</a:t>
            </a:r>
            <a:r>
              <a:rPr lang="it-IT" sz="2000" dirty="0" smtClean="0">
                <a:latin typeface="+mn-lt"/>
              </a:rPr>
              <a:t>’ ”</a:t>
            </a:r>
            <a:r>
              <a:rPr lang="it-IT" sz="2000" b="1" dirty="0">
                <a:solidFill>
                  <a:srgbClr val="FF0000"/>
                </a:solidFill>
                <a:latin typeface="+mn-lt"/>
              </a:rPr>
              <a:t>inerzia</a:t>
            </a:r>
            <a:r>
              <a:rPr lang="it-IT" sz="2000" dirty="0">
                <a:latin typeface="+mn-lt"/>
              </a:rPr>
              <a:t>" del materiale e della "</a:t>
            </a:r>
            <a:r>
              <a:rPr lang="it-IT" sz="2000" b="1" dirty="0">
                <a:solidFill>
                  <a:srgbClr val="FF0000"/>
                </a:solidFill>
                <a:latin typeface="+mn-lt"/>
              </a:rPr>
              <a:t>purezza</a:t>
            </a:r>
            <a:r>
              <a:rPr lang="it-IT" sz="2000" dirty="0">
                <a:latin typeface="+mn-lt"/>
              </a:rPr>
              <a:t>" dei prodotti alimentari. </a:t>
            </a:r>
            <a:endParaRPr lang="it-IT" sz="2000" dirty="0" smtClean="0">
              <a:latin typeface="+mn-lt"/>
            </a:endParaRPr>
          </a:p>
          <a:p>
            <a:pPr>
              <a:defRPr/>
            </a:pPr>
            <a:endParaRPr lang="it-IT" sz="2000" dirty="0">
              <a:latin typeface="+mn-lt"/>
            </a:endParaRPr>
          </a:p>
          <a:p>
            <a:pPr>
              <a:defRPr/>
            </a:pPr>
            <a:r>
              <a:rPr lang="it-IT" sz="2000" u="sng" dirty="0">
                <a:solidFill>
                  <a:srgbClr val="FF0000"/>
                </a:solidFill>
                <a:latin typeface="+mn-lt"/>
              </a:rPr>
              <a:t>&gt;&gt; i materiali e gli oggetti non devono cedere agli alimenti, componenti in quantità tali da presentare un pericolo per la salute umana e da provocare una modificazione inaccettabile della composizione degli alimenti o un'alterazione dei loro caratteri organolettici</a:t>
            </a:r>
            <a:r>
              <a:rPr lang="it-IT" sz="2000" u="sng" dirty="0" smtClean="0">
                <a:solidFill>
                  <a:srgbClr val="FF0000"/>
                </a:solidFill>
                <a:latin typeface="+mn-lt"/>
              </a:rPr>
              <a:t>.</a:t>
            </a:r>
          </a:p>
          <a:p>
            <a:pPr>
              <a:defRPr/>
            </a:pPr>
            <a:endParaRPr lang="it-IT" sz="2000" i="1" dirty="0">
              <a:solidFill>
                <a:srgbClr val="FF0000"/>
              </a:solidFill>
              <a:latin typeface="+mn-lt"/>
            </a:endParaRPr>
          </a:p>
          <a:p>
            <a:pPr>
              <a:defRPr/>
            </a:pPr>
            <a:r>
              <a:rPr lang="it-IT" sz="2000" dirty="0">
                <a:latin typeface="+mn-lt"/>
              </a:rPr>
              <a:t>Il principio e le norme conseguenti, non si applicano solo agli imballaggi ma a tutti gli oggetti le cui superfici possano trovarsi a contatto con gli alimenti.</a:t>
            </a:r>
          </a:p>
        </p:txBody>
      </p:sp>
      <p:sp>
        <p:nvSpPr>
          <p:cNvPr id="6" name="Rectangle 2"/>
          <p:cNvSpPr>
            <a:spLocks noGrp="1" noChangeArrowheads="1"/>
          </p:cNvSpPr>
          <p:nvPr>
            <p:ph type="title"/>
          </p:nvPr>
        </p:nvSpPr>
        <p:spPr>
          <a:xfrm>
            <a:off x="311728" y="328973"/>
            <a:ext cx="8153400" cy="990600"/>
          </a:xfrm>
        </p:spPr>
        <p:txBody>
          <a:bodyPr/>
          <a:lstStyle/>
          <a:p>
            <a:pPr eaLnBrk="1" hangingPunct="1"/>
            <a:r>
              <a:rPr lang="it-IT" altLang="en-US" dirty="0" smtClean="0">
                <a:latin typeface="+mn-lt"/>
              </a:rPr>
              <a:t>Definizioni e normativa</a:t>
            </a:r>
          </a:p>
        </p:txBody>
      </p:sp>
      <p:sp>
        <p:nvSpPr>
          <p:cNvPr id="7" name="Rettangolo 6"/>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a:solidFill>
                  <a:schemeClr val="bg1"/>
                </a:solidFill>
              </a:rPr>
              <a:t>U1</a:t>
            </a:r>
          </a:p>
        </p:txBody>
      </p:sp>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 calcmode="lin" valueType="num">
                                      <p:cBhvr additive="base">
                                        <p:cTn id="7"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3">
                                            <p:txEl>
                                              <p:pRg st="8" end="8"/>
                                            </p:txEl>
                                          </p:spTgt>
                                        </p:tgtEl>
                                        <p:attrNameLst>
                                          <p:attrName>style.visibility</p:attrName>
                                        </p:attrNameLst>
                                      </p:cBhvr>
                                      <p:to>
                                        <p:strVal val="visible"/>
                                      </p:to>
                                    </p:set>
                                    <p:anim calcmode="lin" valueType="num">
                                      <p:cBhvr additive="base">
                                        <p:cTn id="11" dur="5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228600" y="1981200"/>
            <a:ext cx="10744200" cy="2554545"/>
          </a:xfrm>
          <a:prstGeom prst="rect">
            <a:avLst/>
          </a:prstGeom>
          <a:solidFill>
            <a:schemeClr val="bg1"/>
          </a:solidFill>
          <a:ln w="9525">
            <a:noFill/>
            <a:miter lim="800000"/>
            <a:headEnd/>
            <a:tailEnd/>
          </a:ln>
          <a:effectLst/>
        </p:spPr>
        <p:txBody>
          <a:bodyPr wrap="square">
            <a:spAutoFit/>
          </a:bodyPr>
          <a:lstStyle/>
          <a:p>
            <a:pPr>
              <a:defRPr/>
            </a:pPr>
            <a:r>
              <a:rPr lang="it-IT" sz="2000" dirty="0">
                <a:latin typeface="+mn-lt"/>
              </a:rPr>
              <a:t>Le forme di </a:t>
            </a:r>
            <a:r>
              <a:rPr lang="it-IT" sz="2000" b="1" dirty="0" err="1">
                <a:latin typeface="+mn-lt"/>
              </a:rPr>
              <a:t>intelligent</a:t>
            </a:r>
            <a:r>
              <a:rPr lang="it-IT" sz="2000" b="1" dirty="0">
                <a:latin typeface="+mn-lt"/>
              </a:rPr>
              <a:t> packaging</a:t>
            </a:r>
            <a:r>
              <a:rPr lang="it-IT" sz="2000" dirty="0">
                <a:latin typeface="+mn-lt"/>
              </a:rPr>
              <a:t> più diffuse commercialmente sono sicuramente quelle rappresentate dagli </a:t>
            </a:r>
            <a:r>
              <a:rPr lang="it-IT" sz="2000" u="sng" dirty="0">
                <a:latin typeface="+mn-lt"/>
              </a:rPr>
              <a:t>indicatori di temperatura (TI) e gli indicatori integratori tempo-temperatura (TTI).</a:t>
            </a:r>
          </a:p>
          <a:p>
            <a:pPr>
              <a:defRPr/>
            </a:pPr>
            <a:endParaRPr lang="it-IT" sz="2000" u="sng" dirty="0">
              <a:latin typeface="+mn-lt"/>
            </a:endParaRPr>
          </a:p>
          <a:p>
            <a:pPr>
              <a:defRPr/>
            </a:pPr>
            <a:r>
              <a:rPr lang="it-IT" sz="2000" b="1" dirty="0">
                <a:latin typeface="+mn-lt"/>
              </a:rPr>
              <a:t>TTI </a:t>
            </a:r>
            <a:r>
              <a:rPr lang="it-IT" sz="2000" dirty="0">
                <a:latin typeface="+mn-lt"/>
              </a:rPr>
              <a:t>- vengono </a:t>
            </a:r>
            <a:r>
              <a:rPr lang="it-IT" sz="2000" u="sng" dirty="0">
                <a:latin typeface="+mn-lt"/>
              </a:rPr>
              <a:t>applicati sulla superficie esterna delle confezioni</a:t>
            </a:r>
            <a:r>
              <a:rPr lang="it-IT" sz="2000" dirty="0">
                <a:latin typeface="+mn-lt"/>
              </a:rPr>
              <a:t> di cui indicano la </a:t>
            </a:r>
            <a:r>
              <a:rPr lang="it-IT" sz="2000" u="sng" dirty="0">
                <a:latin typeface="+mn-lt"/>
              </a:rPr>
              <a:t>storia termica</a:t>
            </a:r>
            <a:r>
              <a:rPr lang="it-IT" sz="2000" dirty="0">
                <a:latin typeface="+mn-lt"/>
              </a:rPr>
              <a:t>. </a:t>
            </a:r>
          </a:p>
          <a:p>
            <a:pPr>
              <a:defRPr/>
            </a:pPr>
            <a:r>
              <a:rPr lang="it-IT" sz="2000" dirty="0">
                <a:latin typeface="+mn-lt"/>
              </a:rPr>
              <a:t>La loro </a:t>
            </a:r>
            <a:r>
              <a:rPr lang="it-IT" sz="2000" u="sng" dirty="0">
                <a:latin typeface="+mn-lt"/>
              </a:rPr>
              <a:t>risposta è associata al cambiamento di colore di una parte sensibile</a:t>
            </a:r>
            <a:r>
              <a:rPr lang="it-IT" sz="2000" dirty="0">
                <a:latin typeface="+mn-lt"/>
              </a:rPr>
              <a:t> e può essere correlata all’evoluzione della qualità del prodotto confezionata, se la sensibilità termica (energia di attivazione) della più critica reazione di decadimento ha valori comparabili a quella del processo che determina il cambiamento di colore. </a:t>
            </a:r>
          </a:p>
        </p:txBody>
      </p:sp>
      <p:sp>
        <p:nvSpPr>
          <p:cNvPr id="7" name="Rectangle 2"/>
          <p:cNvSpPr>
            <a:spLocks noGrp="1" noChangeArrowheads="1"/>
          </p:cNvSpPr>
          <p:nvPr>
            <p:ph type="title"/>
          </p:nvPr>
        </p:nvSpPr>
        <p:spPr>
          <a:xfrm>
            <a:off x="228600" y="331788"/>
            <a:ext cx="8229600" cy="1371600"/>
          </a:xfrm>
        </p:spPr>
        <p:txBody>
          <a:bodyPr/>
          <a:lstStyle/>
          <a:p>
            <a:pPr eaLnBrk="1" hangingPunct="1"/>
            <a:r>
              <a:rPr lang="it-IT" altLang="en-US" dirty="0" err="1" smtClean="0"/>
              <a:t>Intelligent</a:t>
            </a:r>
            <a:r>
              <a:rPr lang="it-IT" altLang="en-US" dirty="0" smtClean="0"/>
              <a:t> packaging</a:t>
            </a:r>
            <a:endParaRPr lang="it-IT" altLang="en-US" dirty="0" smtClean="0"/>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U3</a:t>
            </a:r>
            <a:endParaRPr lang="it-IT" sz="2400" b="1" dirty="0">
              <a:solidFill>
                <a:schemeClr val="bg1"/>
              </a:solidFill>
            </a:endParaRPr>
          </a:p>
        </p:txBody>
      </p:sp>
      <p:pic>
        <p:nvPicPr>
          <p:cNvPr id="9" name="Picture 3" descr="intelligenza_test"/>
          <p:cNvPicPr>
            <a:picLocks noChangeAspect="1" noChangeArrowheads="1"/>
          </p:cNvPicPr>
          <p:nvPr/>
        </p:nvPicPr>
        <p:blipFill>
          <a:blip r:embed="rId2">
            <a:lum contrast="6000"/>
          </a:blip>
          <a:srcRect/>
          <a:stretch>
            <a:fillRect/>
          </a:stretch>
        </p:blipFill>
        <p:spPr bwMode="auto">
          <a:xfrm>
            <a:off x="8610600" y="609600"/>
            <a:ext cx="818574" cy="1146247"/>
          </a:xfrm>
          <a:prstGeom prst="rect">
            <a:avLst/>
          </a:prstGeom>
          <a:ln>
            <a:noFill/>
          </a:ln>
          <a:effectLst>
            <a:outerShdw blurRad="292100" dist="139700" dir="2700000" algn="tl" rotWithShape="0">
              <a:srgbClr val="333333">
                <a:alpha val="65000"/>
              </a:srgbClr>
            </a:outerShdw>
          </a:effectLst>
        </p:spPr>
      </p:pic>
      <p:pic>
        <p:nvPicPr>
          <p:cNvPr id="3" name="Immagine 2"/>
          <p:cNvPicPr>
            <a:picLocks noChangeAspect="1"/>
          </p:cNvPicPr>
          <p:nvPr/>
        </p:nvPicPr>
        <p:blipFill>
          <a:blip r:embed="rId3"/>
          <a:stretch>
            <a:fillRect/>
          </a:stretch>
        </p:blipFill>
        <p:spPr>
          <a:xfrm>
            <a:off x="4315691" y="4648200"/>
            <a:ext cx="7143750" cy="18288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68612">
                                            <p:txEl>
                                              <p:pRg st="2" end="2"/>
                                            </p:txEl>
                                          </p:spTgt>
                                        </p:tgtEl>
                                        <p:attrNameLst>
                                          <p:attrName>style.visibility</p:attrName>
                                        </p:attrNameLst>
                                      </p:cBhvr>
                                      <p:to>
                                        <p:strVal val="visible"/>
                                      </p:to>
                                    </p:set>
                                    <p:animEffect transition="in" filter="barn(inHorizontal)">
                                      <p:cBhvr>
                                        <p:cTn id="7" dur="500"/>
                                        <p:tgtEl>
                                          <p:spTgt spid="68612">
                                            <p:txEl>
                                              <p:pRg st="2" end="2"/>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68612">
                                            <p:txEl>
                                              <p:pRg st="3" end="3"/>
                                            </p:txEl>
                                          </p:spTgt>
                                        </p:tgtEl>
                                        <p:attrNameLst>
                                          <p:attrName>style.visibility</p:attrName>
                                        </p:attrNameLst>
                                      </p:cBhvr>
                                      <p:to>
                                        <p:strVal val="visible"/>
                                      </p:to>
                                    </p:set>
                                    <p:animEffect transition="in" filter="barn(inHorizontal)">
                                      <p:cBhvr>
                                        <p:cTn id="10" dur="500"/>
                                        <p:tgtEl>
                                          <p:spTgt spid="686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5"/>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28600" y="1569893"/>
            <a:ext cx="6810376" cy="480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228600" y="331788"/>
            <a:ext cx="8229600" cy="1371600"/>
          </a:xfrm>
        </p:spPr>
        <p:txBody>
          <a:bodyPr/>
          <a:lstStyle/>
          <a:p>
            <a:pPr eaLnBrk="1" hangingPunct="1"/>
            <a:r>
              <a:rPr lang="it-IT" altLang="en-US" dirty="0" err="1" smtClean="0"/>
              <a:t>Intelligent</a:t>
            </a:r>
            <a:r>
              <a:rPr lang="it-IT" altLang="en-US" dirty="0" smtClean="0"/>
              <a:t> packaging</a:t>
            </a:r>
            <a:endParaRPr lang="it-IT" altLang="en-US" dirty="0" smtClean="0"/>
          </a:p>
        </p:txBody>
      </p:sp>
      <p:sp>
        <p:nvSpPr>
          <p:cNvPr id="7" name="Rettangolo 6"/>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U3</a:t>
            </a:r>
            <a:endParaRPr lang="it-IT" sz="2400" b="1" dirty="0">
              <a:solidFill>
                <a:schemeClr val="bg1"/>
              </a:solidFill>
            </a:endParaRPr>
          </a:p>
        </p:txBody>
      </p:sp>
      <p:pic>
        <p:nvPicPr>
          <p:cNvPr id="8" name="Picture 3" descr="intelligenza_test"/>
          <p:cNvPicPr>
            <a:picLocks noChangeAspect="1" noChangeArrowheads="1"/>
          </p:cNvPicPr>
          <p:nvPr/>
        </p:nvPicPr>
        <p:blipFill>
          <a:blip r:embed="rId3">
            <a:lum contrast="6000"/>
          </a:blip>
          <a:srcRect/>
          <a:stretch>
            <a:fillRect/>
          </a:stretch>
        </p:blipFill>
        <p:spPr bwMode="auto">
          <a:xfrm>
            <a:off x="8610600" y="609600"/>
            <a:ext cx="818574" cy="11462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048000"/>
            <a:ext cx="51244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5"/>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762000" y="1905000"/>
            <a:ext cx="61055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228600" y="331788"/>
            <a:ext cx="8229600" cy="1371600"/>
          </a:xfrm>
        </p:spPr>
        <p:txBody>
          <a:bodyPr/>
          <a:lstStyle/>
          <a:p>
            <a:pPr eaLnBrk="1" hangingPunct="1"/>
            <a:r>
              <a:rPr lang="it-IT" altLang="en-US" dirty="0" err="1" smtClean="0"/>
              <a:t>Intelligent</a:t>
            </a:r>
            <a:r>
              <a:rPr lang="it-IT" altLang="en-US" dirty="0" smtClean="0"/>
              <a:t> packaging</a:t>
            </a:r>
            <a:endParaRPr lang="it-IT" altLang="en-US" dirty="0" smtClean="0"/>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U3</a:t>
            </a:r>
            <a:endParaRPr lang="it-IT" sz="2400" b="1" dirty="0">
              <a:solidFill>
                <a:schemeClr val="bg1"/>
              </a:solidFill>
            </a:endParaRPr>
          </a:p>
        </p:txBody>
      </p:sp>
      <p:pic>
        <p:nvPicPr>
          <p:cNvPr id="9" name="Picture 3" descr="intelligenza_test"/>
          <p:cNvPicPr>
            <a:picLocks noChangeAspect="1" noChangeArrowheads="1"/>
          </p:cNvPicPr>
          <p:nvPr/>
        </p:nvPicPr>
        <p:blipFill>
          <a:blip r:embed="rId4">
            <a:lum contrast="6000"/>
          </a:blip>
          <a:srcRect/>
          <a:stretch>
            <a:fillRect/>
          </a:stretch>
        </p:blipFill>
        <p:spPr bwMode="auto">
          <a:xfrm>
            <a:off x="8610600" y="609600"/>
            <a:ext cx="818574" cy="11462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381000" y="1905000"/>
            <a:ext cx="11582400" cy="4524315"/>
          </a:xfrm>
          <a:prstGeom prst="rect">
            <a:avLst/>
          </a:prstGeom>
          <a:solidFill>
            <a:schemeClr val="bg1"/>
          </a:solidFill>
          <a:ln w="9525">
            <a:noFill/>
            <a:miter lim="800000"/>
            <a:headEnd/>
            <a:tailEnd/>
          </a:ln>
          <a:effectLst/>
        </p:spPr>
        <p:txBody>
          <a:bodyPr wrap="square">
            <a:spAutoFit/>
          </a:bodyPr>
          <a:lstStyle/>
          <a:p>
            <a:pPr>
              <a:defRPr/>
            </a:pPr>
            <a:r>
              <a:rPr lang="it-IT" dirty="0">
                <a:latin typeface="+mn-lt"/>
              </a:rPr>
              <a:t>Gli </a:t>
            </a:r>
            <a:r>
              <a:rPr lang="it-IT" b="1" i="1" dirty="0">
                <a:latin typeface="+mn-lt"/>
              </a:rPr>
              <a:t>indicatori di ossigeno</a:t>
            </a:r>
            <a:r>
              <a:rPr lang="it-IT" dirty="0">
                <a:latin typeface="+mn-lt"/>
              </a:rPr>
              <a:t>, generalmente, sfruttano </a:t>
            </a:r>
            <a:r>
              <a:rPr lang="it-IT" u="sng" dirty="0">
                <a:latin typeface="+mn-lt"/>
              </a:rPr>
              <a:t>indicatori di ossido riduzione e variano il loro colore per effetto di reazioni di chimiche ed enzimatiche</a:t>
            </a:r>
            <a:r>
              <a:rPr lang="it-IT" dirty="0">
                <a:latin typeface="+mn-lt"/>
              </a:rPr>
              <a:t> che coinvolgono l’ossigeno; vengono </a:t>
            </a:r>
            <a:r>
              <a:rPr lang="it-IT" u="sng" dirty="0">
                <a:latin typeface="+mn-lt"/>
              </a:rPr>
              <a:t>impiegati in forma di tavolette, compresse o strisce</a:t>
            </a:r>
            <a:r>
              <a:rPr lang="it-IT" dirty="0">
                <a:latin typeface="+mn-lt"/>
              </a:rPr>
              <a:t> da inserire nelle confezioni.</a:t>
            </a:r>
          </a:p>
          <a:p>
            <a:pPr>
              <a:defRPr/>
            </a:pPr>
            <a:endParaRPr lang="it-IT" dirty="0">
              <a:latin typeface="+mn-lt"/>
            </a:endParaRPr>
          </a:p>
          <a:p>
            <a:pPr>
              <a:defRPr/>
            </a:pPr>
            <a:r>
              <a:rPr lang="it-IT" dirty="0">
                <a:latin typeface="+mn-lt"/>
              </a:rPr>
              <a:t>Gli </a:t>
            </a:r>
            <a:r>
              <a:rPr lang="it-IT" b="1" i="1" dirty="0">
                <a:latin typeface="+mn-lt"/>
              </a:rPr>
              <a:t>indicatori di CO</a:t>
            </a:r>
            <a:r>
              <a:rPr lang="it-IT" b="1" i="1" baseline="-25000" dirty="0">
                <a:latin typeface="+mn-lt"/>
              </a:rPr>
              <a:t>2</a:t>
            </a:r>
            <a:r>
              <a:rPr lang="it-IT" dirty="0">
                <a:latin typeface="+mn-lt"/>
              </a:rPr>
              <a:t>: sono impiegati, in genere, in quelle forme di condizionamento che prevedono discrete concentrazioni di questo gas, per segnalarne un difetto sotto la concentrazione minima utile o anche come indicatori di integrità. Il </a:t>
            </a:r>
            <a:r>
              <a:rPr lang="it-IT" u="sng" dirty="0">
                <a:latin typeface="+mn-lt"/>
              </a:rPr>
              <a:t>loro funzionamento, per lo più, è basato sul</a:t>
            </a:r>
          </a:p>
          <a:p>
            <a:pPr>
              <a:defRPr/>
            </a:pPr>
            <a:r>
              <a:rPr lang="it-IT" u="sng" dirty="0">
                <a:latin typeface="+mn-lt"/>
              </a:rPr>
              <a:t>cambiamento di colore di indicatori acido-base</a:t>
            </a:r>
            <a:r>
              <a:rPr lang="it-IT" u="sng" dirty="0" smtClean="0">
                <a:latin typeface="+mn-lt"/>
              </a:rPr>
              <a:t>.</a:t>
            </a:r>
          </a:p>
          <a:p>
            <a:pPr>
              <a:defRPr/>
            </a:pPr>
            <a:endParaRPr lang="it-IT" dirty="0" smtClean="0">
              <a:latin typeface="+mn-lt"/>
            </a:endParaRPr>
          </a:p>
          <a:p>
            <a:pPr>
              <a:defRPr/>
            </a:pPr>
            <a:r>
              <a:rPr lang="it-IT" dirty="0" smtClean="0">
                <a:latin typeface="+mn-lt"/>
              </a:rPr>
              <a:t>Gli </a:t>
            </a:r>
            <a:r>
              <a:rPr lang="it-IT" b="1" i="1" dirty="0">
                <a:latin typeface="+mn-lt"/>
              </a:rPr>
              <a:t>indicatori di crescita microbica</a:t>
            </a:r>
            <a:r>
              <a:rPr lang="it-IT" i="1" dirty="0">
                <a:latin typeface="+mn-lt"/>
              </a:rPr>
              <a:t>: </a:t>
            </a:r>
            <a:r>
              <a:rPr lang="it-IT" dirty="0">
                <a:latin typeface="+mn-lt"/>
              </a:rPr>
              <a:t>rappresentano le soluzioni più innovative e recenti. </a:t>
            </a:r>
          </a:p>
          <a:p>
            <a:pPr>
              <a:defRPr/>
            </a:pPr>
            <a:r>
              <a:rPr lang="it-IT" dirty="0" smtClean="0">
                <a:latin typeface="+mn-lt"/>
              </a:rPr>
              <a:t>Un </a:t>
            </a:r>
            <a:r>
              <a:rPr lang="it-IT" dirty="0">
                <a:latin typeface="+mn-lt"/>
              </a:rPr>
              <a:t>esempio è costituito dagli </a:t>
            </a:r>
            <a:r>
              <a:rPr lang="it-IT" u="sng" dirty="0">
                <a:latin typeface="+mn-lt"/>
              </a:rPr>
              <a:t>indicatori di H</a:t>
            </a:r>
            <a:r>
              <a:rPr lang="it-IT" u="sng" baseline="-25000" dirty="0">
                <a:latin typeface="+mn-lt"/>
              </a:rPr>
              <a:t>2</a:t>
            </a:r>
            <a:r>
              <a:rPr lang="it-IT" u="sng" dirty="0">
                <a:latin typeface="+mn-lt"/>
              </a:rPr>
              <a:t>S</a:t>
            </a:r>
            <a:r>
              <a:rPr lang="it-IT" dirty="0">
                <a:latin typeface="+mn-lt"/>
              </a:rPr>
              <a:t> che si può </a:t>
            </a:r>
            <a:r>
              <a:rPr lang="it-IT" u="sng" dirty="0">
                <a:latin typeface="+mn-lt"/>
              </a:rPr>
              <a:t>liberare da molti prodotti di origine animale durante la conservazione</a:t>
            </a:r>
            <a:r>
              <a:rPr lang="it-IT" dirty="0">
                <a:latin typeface="+mn-lt"/>
              </a:rPr>
              <a:t>. </a:t>
            </a:r>
            <a:r>
              <a:rPr lang="it-IT" u="sng" dirty="0">
                <a:latin typeface="+mn-lt"/>
              </a:rPr>
              <a:t>L’idrogeno solforato reagisce con un pigmento (mioglobina) immobilizzato su di un apposito supporto permeabile. </a:t>
            </a:r>
          </a:p>
          <a:p>
            <a:pPr>
              <a:defRPr/>
            </a:pPr>
            <a:r>
              <a:rPr lang="it-IT" dirty="0" smtClean="0">
                <a:latin typeface="+mn-lt"/>
              </a:rPr>
              <a:t>Altri </a:t>
            </a:r>
            <a:r>
              <a:rPr lang="it-IT" dirty="0">
                <a:latin typeface="+mn-lt"/>
              </a:rPr>
              <a:t>metaboliti potenzialmente rivelabili sono </a:t>
            </a:r>
            <a:r>
              <a:rPr lang="it-IT" u="sng" dirty="0">
                <a:latin typeface="+mn-lt"/>
              </a:rPr>
              <a:t>l’acido acetico, la </a:t>
            </a:r>
            <a:r>
              <a:rPr lang="it-IT" u="sng" dirty="0" err="1">
                <a:latin typeface="+mn-lt"/>
              </a:rPr>
              <a:t>trimetilammina</a:t>
            </a:r>
            <a:r>
              <a:rPr lang="it-IT" u="sng" dirty="0">
                <a:latin typeface="+mn-lt"/>
              </a:rPr>
              <a:t> e l’ammoniaca</a:t>
            </a:r>
            <a:r>
              <a:rPr lang="it-IT" dirty="0">
                <a:latin typeface="+mn-lt"/>
              </a:rPr>
              <a:t>, sostanze volatili che si originano per proliferazione microbica. In alcuni casi la crescita di microrganismi è rivelabile anche dal cambiamento di composizione dello spazio di testa che può essere segnalato da indicatori di ossido-riduzione</a:t>
            </a:r>
            <a:r>
              <a:rPr lang="it-IT" dirty="0" smtClean="0">
                <a:latin typeface="+mn-lt"/>
              </a:rPr>
              <a:t>.</a:t>
            </a:r>
            <a:endParaRPr lang="it-IT" u="sng" dirty="0">
              <a:latin typeface="+mn-lt"/>
            </a:endParaRPr>
          </a:p>
        </p:txBody>
      </p:sp>
      <p:sp>
        <p:nvSpPr>
          <p:cNvPr id="7" name="Rectangle 2"/>
          <p:cNvSpPr>
            <a:spLocks noGrp="1" noChangeArrowheads="1"/>
          </p:cNvSpPr>
          <p:nvPr>
            <p:ph type="title"/>
          </p:nvPr>
        </p:nvSpPr>
        <p:spPr>
          <a:xfrm>
            <a:off x="228600" y="331788"/>
            <a:ext cx="8229600" cy="1371600"/>
          </a:xfrm>
        </p:spPr>
        <p:txBody>
          <a:bodyPr/>
          <a:lstStyle/>
          <a:p>
            <a:pPr eaLnBrk="1" hangingPunct="1"/>
            <a:r>
              <a:rPr lang="it-IT" altLang="en-US" dirty="0" err="1" smtClean="0"/>
              <a:t>Intelligent</a:t>
            </a:r>
            <a:r>
              <a:rPr lang="it-IT" altLang="en-US" dirty="0" smtClean="0"/>
              <a:t> packaging</a:t>
            </a:r>
            <a:endParaRPr lang="it-IT" altLang="en-US" dirty="0" smtClean="0"/>
          </a:p>
        </p:txBody>
      </p:sp>
      <p:sp>
        <p:nvSpPr>
          <p:cNvPr id="8" name="Rettangolo 7"/>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smtClean="0">
                <a:solidFill>
                  <a:schemeClr val="bg1"/>
                </a:solidFill>
              </a:rPr>
              <a:t>U3</a:t>
            </a:r>
            <a:endParaRPr lang="it-IT" sz="2400" b="1" dirty="0">
              <a:solidFill>
                <a:schemeClr val="bg1"/>
              </a:solidFill>
            </a:endParaRPr>
          </a:p>
        </p:txBody>
      </p:sp>
      <p:pic>
        <p:nvPicPr>
          <p:cNvPr id="9" name="Picture 3" descr="intelligenza_test"/>
          <p:cNvPicPr>
            <a:picLocks noChangeAspect="1" noChangeArrowheads="1"/>
          </p:cNvPicPr>
          <p:nvPr/>
        </p:nvPicPr>
        <p:blipFill>
          <a:blip r:embed="rId2">
            <a:lum contrast="6000"/>
          </a:blip>
          <a:srcRect/>
          <a:stretch>
            <a:fillRect/>
          </a:stretch>
        </p:blipFill>
        <p:spPr bwMode="auto">
          <a:xfrm>
            <a:off x="8610600" y="609600"/>
            <a:ext cx="818574" cy="11462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71684">
                                            <p:txEl>
                                              <p:pRg st="2" end="2"/>
                                            </p:txEl>
                                          </p:spTgt>
                                        </p:tgtEl>
                                        <p:attrNameLst>
                                          <p:attrName>style.visibility</p:attrName>
                                        </p:attrNameLst>
                                      </p:cBhvr>
                                      <p:to>
                                        <p:strVal val="visible"/>
                                      </p:to>
                                    </p:set>
                                    <p:animEffect transition="in" filter="barn(inHorizontal)">
                                      <p:cBhvr>
                                        <p:cTn id="7" dur="500"/>
                                        <p:tgtEl>
                                          <p:spTgt spid="71684">
                                            <p:txEl>
                                              <p:pRg st="2" end="2"/>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71684">
                                            <p:txEl>
                                              <p:pRg st="3" end="3"/>
                                            </p:txEl>
                                          </p:spTgt>
                                        </p:tgtEl>
                                        <p:attrNameLst>
                                          <p:attrName>style.visibility</p:attrName>
                                        </p:attrNameLst>
                                      </p:cBhvr>
                                      <p:to>
                                        <p:strVal val="visible"/>
                                      </p:to>
                                    </p:set>
                                    <p:animEffect transition="in" filter="barn(inHorizontal)">
                                      <p:cBhvr>
                                        <p:cTn id="10" dur="500"/>
                                        <p:tgtEl>
                                          <p:spTgt spid="71684">
                                            <p:txEl>
                                              <p:pRg st="3" end="3"/>
                                            </p:txEl>
                                          </p:spTgt>
                                        </p:tgtEl>
                                      </p:cBhvr>
                                    </p:animEffect>
                                  </p:childTnLst>
                                </p:cTn>
                              </p:par>
                              <p:par>
                                <p:cTn id="11" presetID="16" presetClass="entr" presetSubtype="26" fill="hold" nodeType="withEffect">
                                  <p:stCondLst>
                                    <p:cond delay="0"/>
                                  </p:stCondLst>
                                  <p:childTnLst>
                                    <p:set>
                                      <p:cBhvr>
                                        <p:cTn id="12" dur="1" fill="hold">
                                          <p:stCondLst>
                                            <p:cond delay="0"/>
                                          </p:stCondLst>
                                        </p:cTn>
                                        <p:tgtEl>
                                          <p:spTgt spid="71684">
                                            <p:txEl>
                                              <p:pRg st="5" end="5"/>
                                            </p:txEl>
                                          </p:spTgt>
                                        </p:tgtEl>
                                        <p:attrNameLst>
                                          <p:attrName>style.visibility</p:attrName>
                                        </p:attrNameLst>
                                      </p:cBhvr>
                                      <p:to>
                                        <p:strVal val="visible"/>
                                      </p:to>
                                    </p:set>
                                    <p:animEffect transition="in" filter="barn(inHorizontal)">
                                      <p:cBhvr>
                                        <p:cTn id="13" dur="500"/>
                                        <p:tgtEl>
                                          <p:spTgt spid="71684">
                                            <p:txEl>
                                              <p:pRg st="5" end="5"/>
                                            </p:txEl>
                                          </p:spTgt>
                                        </p:tgtEl>
                                      </p:cBhvr>
                                    </p:animEffect>
                                  </p:childTnLst>
                                </p:cTn>
                              </p:par>
                              <p:par>
                                <p:cTn id="14" presetID="16" presetClass="entr" presetSubtype="26" fill="hold" nodeType="withEffect">
                                  <p:stCondLst>
                                    <p:cond delay="0"/>
                                  </p:stCondLst>
                                  <p:childTnLst>
                                    <p:set>
                                      <p:cBhvr>
                                        <p:cTn id="15" dur="1" fill="hold">
                                          <p:stCondLst>
                                            <p:cond delay="0"/>
                                          </p:stCondLst>
                                        </p:cTn>
                                        <p:tgtEl>
                                          <p:spTgt spid="71684">
                                            <p:txEl>
                                              <p:pRg st="6" end="6"/>
                                            </p:txEl>
                                          </p:spTgt>
                                        </p:tgtEl>
                                        <p:attrNameLst>
                                          <p:attrName>style.visibility</p:attrName>
                                        </p:attrNameLst>
                                      </p:cBhvr>
                                      <p:to>
                                        <p:strVal val="visible"/>
                                      </p:to>
                                    </p:set>
                                    <p:animEffect transition="in" filter="barn(inHorizontal)">
                                      <p:cBhvr>
                                        <p:cTn id="16" dur="500"/>
                                        <p:tgtEl>
                                          <p:spTgt spid="71684">
                                            <p:txEl>
                                              <p:pRg st="6" end="6"/>
                                            </p:txEl>
                                          </p:spTgt>
                                        </p:tgtEl>
                                      </p:cBhvr>
                                    </p:animEffect>
                                  </p:childTnLst>
                                </p:cTn>
                              </p:par>
                              <p:par>
                                <p:cTn id="17" presetID="16" presetClass="entr" presetSubtype="26" fill="hold" nodeType="withEffect">
                                  <p:stCondLst>
                                    <p:cond delay="0"/>
                                  </p:stCondLst>
                                  <p:childTnLst>
                                    <p:set>
                                      <p:cBhvr>
                                        <p:cTn id="18" dur="1" fill="hold">
                                          <p:stCondLst>
                                            <p:cond delay="0"/>
                                          </p:stCondLst>
                                        </p:cTn>
                                        <p:tgtEl>
                                          <p:spTgt spid="71684">
                                            <p:txEl>
                                              <p:pRg st="7" end="7"/>
                                            </p:txEl>
                                          </p:spTgt>
                                        </p:tgtEl>
                                        <p:attrNameLst>
                                          <p:attrName>style.visibility</p:attrName>
                                        </p:attrNameLst>
                                      </p:cBhvr>
                                      <p:to>
                                        <p:strVal val="visible"/>
                                      </p:to>
                                    </p:set>
                                    <p:animEffect transition="in" filter="barn(inHorizontal)">
                                      <p:cBhvr>
                                        <p:cTn id="19" dur="500"/>
                                        <p:tgtEl>
                                          <p:spTgt spid="716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311728" y="1752600"/>
            <a:ext cx="8382000" cy="4093428"/>
          </a:xfrm>
          <a:prstGeom prst="rect">
            <a:avLst/>
          </a:prstGeom>
          <a:solidFill>
            <a:schemeClr val="bg1"/>
          </a:solidFill>
          <a:ln w="9525">
            <a:noFill/>
            <a:miter lim="800000"/>
            <a:headEnd/>
            <a:tailEnd/>
          </a:ln>
          <a:effectLst/>
        </p:spPr>
        <p:txBody>
          <a:bodyPr>
            <a:spAutoFit/>
          </a:bodyPr>
          <a:lstStyle/>
          <a:p>
            <a:pPr>
              <a:defRPr/>
            </a:pPr>
            <a:r>
              <a:rPr lang="it-IT" sz="2000" b="1" dirty="0">
                <a:solidFill>
                  <a:srgbClr val="FF0000"/>
                </a:solidFill>
                <a:latin typeface="+mn-lt"/>
              </a:rPr>
              <a:t>Idoneità alimentare di un imballaggio:</a:t>
            </a:r>
          </a:p>
          <a:p>
            <a:pPr>
              <a:defRPr/>
            </a:pPr>
            <a:endParaRPr lang="it-IT" sz="2000" dirty="0">
              <a:latin typeface="+mn-lt"/>
            </a:endParaRPr>
          </a:p>
          <a:p>
            <a:pPr>
              <a:defRPr/>
            </a:pPr>
            <a:r>
              <a:rPr lang="it-IT" sz="2000" dirty="0">
                <a:latin typeface="+mn-lt"/>
              </a:rPr>
              <a:t>2. Il principio della "</a:t>
            </a:r>
            <a:r>
              <a:rPr lang="it-IT" sz="2000" b="1" dirty="0">
                <a:solidFill>
                  <a:srgbClr val="FF0000"/>
                </a:solidFill>
                <a:latin typeface="+mn-lt"/>
              </a:rPr>
              <a:t>etichettatura positiva</a:t>
            </a:r>
            <a:r>
              <a:rPr lang="it-IT" sz="2000" dirty="0">
                <a:latin typeface="+mn-lt"/>
              </a:rPr>
              <a:t>", secondo il quale </a:t>
            </a:r>
            <a:r>
              <a:rPr lang="it-IT" sz="2000" dirty="0">
                <a:solidFill>
                  <a:srgbClr val="FF0000"/>
                </a:solidFill>
                <a:latin typeface="+mn-lt"/>
              </a:rPr>
              <a:t>i </a:t>
            </a:r>
            <a:r>
              <a:rPr lang="it-IT" sz="2000" i="1" dirty="0">
                <a:solidFill>
                  <a:srgbClr val="FF0000"/>
                </a:solidFill>
                <a:latin typeface="+mn-lt"/>
              </a:rPr>
              <a:t>materiali e gli oggetti destinati a venire in contatto con gli alimenti devono, secondo i casi, essere accompagnati da documenti che ne attestano l'idoneità</a:t>
            </a:r>
            <a:r>
              <a:rPr lang="it-IT" sz="2000" i="1" dirty="0">
                <a:latin typeface="+mn-lt"/>
              </a:rPr>
              <a:t>,</a:t>
            </a:r>
            <a:r>
              <a:rPr lang="it-IT" sz="2000" dirty="0">
                <a:latin typeface="+mn-lt"/>
              </a:rPr>
              <a:t> dall'indicazione "per alimenti" o da un simbolo appropriato o da un'indicazione che ne evidenzi l'eventuale limitazione di impiego;</a:t>
            </a:r>
          </a:p>
          <a:p>
            <a:pPr>
              <a:defRPr/>
            </a:pPr>
            <a:endParaRPr lang="it-IT" sz="2000" dirty="0">
              <a:latin typeface="+mn-lt"/>
            </a:endParaRPr>
          </a:p>
          <a:p>
            <a:pPr>
              <a:defRPr/>
            </a:pPr>
            <a:r>
              <a:rPr lang="it-IT" sz="2000" dirty="0">
                <a:latin typeface="+mn-lt"/>
              </a:rPr>
              <a:t>3. Principio della </a:t>
            </a:r>
            <a:r>
              <a:rPr lang="it-IT" sz="2000" b="1" dirty="0">
                <a:solidFill>
                  <a:srgbClr val="FF0000"/>
                </a:solidFill>
                <a:latin typeface="+mn-lt"/>
              </a:rPr>
              <a:t>standardizzazione delle procedure per verificare la conformità</a:t>
            </a:r>
            <a:r>
              <a:rPr lang="it-IT" sz="2000" dirty="0">
                <a:solidFill>
                  <a:srgbClr val="FF0000"/>
                </a:solidFill>
                <a:latin typeface="+mn-lt"/>
              </a:rPr>
              <a:t>;</a:t>
            </a:r>
          </a:p>
          <a:p>
            <a:pPr>
              <a:defRPr/>
            </a:pPr>
            <a:endParaRPr lang="it-IT" sz="2000" dirty="0">
              <a:latin typeface="+mn-lt"/>
            </a:endParaRPr>
          </a:p>
          <a:p>
            <a:pPr>
              <a:defRPr/>
            </a:pPr>
            <a:r>
              <a:rPr lang="it-IT" sz="2000" dirty="0">
                <a:latin typeface="+mn-lt"/>
              </a:rPr>
              <a:t>4. l'individuazione delle </a:t>
            </a:r>
            <a:r>
              <a:rPr lang="it-IT" sz="2000" b="1" dirty="0">
                <a:solidFill>
                  <a:srgbClr val="FF0000"/>
                </a:solidFill>
                <a:latin typeface="+mn-lt"/>
              </a:rPr>
              <a:t>responsabilità circa la conformità degli imballaggi</a:t>
            </a:r>
            <a:r>
              <a:rPr lang="it-IT" sz="2000" dirty="0">
                <a:solidFill>
                  <a:srgbClr val="FF0000"/>
                </a:solidFill>
                <a:latin typeface="+mn-lt"/>
              </a:rPr>
              <a:t> </a:t>
            </a:r>
            <a:r>
              <a:rPr lang="it-IT" sz="2000" dirty="0">
                <a:latin typeface="+mn-lt"/>
              </a:rPr>
              <a:t>o, più generalmente, degli "oggetti" destinati al contatto con gli alimenti.</a:t>
            </a:r>
          </a:p>
        </p:txBody>
      </p:sp>
      <p:sp>
        <p:nvSpPr>
          <p:cNvPr id="6" name="Rectangle 2"/>
          <p:cNvSpPr txBox="1">
            <a:spLocks noChangeArrowheads="1"/>
          </p:cNvSpPr>
          <p:nvPr/>
        </p:nvSpPr>
        <p:spPr>
          <a:xfrm>
            <a:off x="311728" y="328973"/>
            <a:ext cx="8153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smtClean="0">
                <a:latin typeface="+mn-lt"/>
              </a:rPr>
              <a:t>Definizioni e normativa</a:t>
            </a:r>
            <a:endParaRPr lang="it-IT" altLang="en-US" dirty="0" smtClean="0">
              <a:latin typeface="+mn-lt"/>
            </a:endParaRPr>
          </a:p>
        </p:txBody>
      </p:sp>
      <p:sp>
        <p:nvSpPr>
          <p:cNvPr id="7" name="Rettangolo 6"/>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a:solidFill>
                  <a:schemeClr val="bg1"/>
                </a:solidFill>
              </a:rPr>
              <a:t>U1</a:t>
            </a:r>
          </a:p>
        </p:txBody>
      </p:sp>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4" end="4"/>
                                            </p:txEl>
                                          </p:spTgt>
                                        </p:tgtEl>
                                        <p:attrNameLst>
                                          <p:attrName>style.visibility</p:attrName>
                                        </p:attrNameLst>
                                      </p:cBhvr>
                                      <p:to>
                                        <p:strVal val="visible"/>
                                      </p:to>
                                    </p:set>
                                    <p:anim calcmode="lin" valueType="num">
                                      <p:cBhvr additive="base">
                                        <p:cTn id="7"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6" end="6"/>
                                            </p:txEl>
                                          </p:spTgt>
                                        </p:tgtEl>
                                        <p:attrNameLst>
                                          <p:attrName>style.visibility</p:attrName>
                                        </p:attrNameLst>
                                      </p:cBhvr>
                                      <p:to>
                                        <p:strVal val="visible"/>
                                      </p:to>
                                    </p:set>
                                    <p:anim calcmode="lin" valueType="num">
                                      <p:cBhvr additive="base">
                                        <p:cTn id="13"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533400" y="1607993"/>
            <a:ext cx="8382000" cy="5016500"/>
          </a:xfrm>
          <a:prstGeom prst="rect">
            <a:avLst/>
          </a:prstGeom>
          <a:solidFill>
            <a:schemeClr val="bg1"/>
          </a:solidFill>
          <a:ln w="9525">
            <a:noFill/>
            <a:miter lim="800000"/>
            <a:headEnd/>
            <a:tailEnd/>
          </a:ln>
        </p:spPr>
        <p:txBody>
          <a:bodyPr>
            <a:spAutoFit/>
          </a:bodyPr>
          <a:lstStyle/>
          <a:p>
            <a:pPr>
              <a:defRPr/>
            </a:pPr>
            <a:r>
              <a:rPr lang="it-IT" sz="2000" b="1" dirty="0">
                <a:solidFill>
                  <a:srgbClr val="FF0000"/>
                </a:solidFill>
                <a:latin typeface="+mn-lt"/>
              </a:rPr>
              <a:t>LINEE GUIDA</a:t>
            </a:r>
          </a:p>
          <a:p>
            <a:pPr>
              <a:defRPr/>
            </a:pPr>
            <a:r>
              <a:rPr lang="it-IT" sz="2000" dirty="0">
                <a:latin typeface="+mn-lt"/>
              </a:rPr>
              <a:t>Per quanto riguarda la disciplina comunitaria il Regolamento (CE) n. </a:t>
            </a:r>
            <a:r>
              <a:rPr lang="it-IT" sz="2000" dirty="0">
                <a:latin typeface="+mn-lt"/>
              </a:rPr>
              <a:t>1935/2004 (norma quadro) stabilisce i requisiti generali cui devono rispondere tutti i materiali ed oggetti destinati al contatto con gli alimenti, mentre </a:t>
            </a:r>
            <a:r>
              <a:rPr lang="it-IT" sz="2000" dirty="0" smtClean="0">
                <a:latin typeface="+mn-lt"/>
              </a:rPr>
              <a:t>testi specifici </a:t>
            </a:r>
            <a:r>
              <a:rPr lang="it-IT" sz="2000" dirty="0">
                <a:latin typeface="+mn-lt"/>
              </a:rPr>
              <a:t>contengono disposizioni dettagliate per i singoli materiali (materie plastiche, </a:t>
            </a:r>
            <a:r>
              <a:rPr lang="it-IT" sz="2000" dirty="0" smtClean="0">
                <a:latin typeface="+mn-lt"/>
              </a:rPr>
              <a:t>ceramiche, cellulosa rigenerata, imballaggi intelligenti ed attivi, </a:t>
            </a:r>
            <a:r>
              <a:rPr lang="it-IT" sz="2000" dirty="0" err="1">
                <a:latin typeface="+mn-lt"/>
              </a:rPr>
              <a:t>etc</a:t>
            </a:r>
            <a:r>
              <a:rPr lang="it-IT" sz="2000" dirty="0">
                <a:latin typeface="+mn-lt"/>
              </a:rPr>
              <a:t>). </a:t>
            </a:r>
          </a:p>
          <a:p>
            <a:pPr>
              <a:defRPr/>
            </a:pPr>
            <a:endParaRPr lang="it-IT" sz="2000" dirty="0">
              <a:latin typeface="+mn-lt"/>
            </a:endParaRPr>
          </a:p>
          <a:p>
            <a:pPr>
              <a:defRPr/>
            </a:pPr>
            <a:r>
              <a:rPr lang="it-IT" sz="2000" dirty="0">
                <a:latin typeface="+mn-lt"/>
              </a:rPr>
              <a:t>In particolare il regolamento stabilisce che tutti i materiali ed oggetti devono essere prodotti conformemente alle buone pratiche di  fabbricazione e, in condizioni d’impiego normale o prevedibile, non devono trasferire agli alimenti componenti in quantità tale da: </a:t>
            </a:r>
          </a:p>
          <a:p>
            <a:pPr>
              <a:defRPr/>
            </a:pPr>
            <a:endParaRPr lang="it-IT" sz="2000" dirty="0">
              <a:latin typeface="+mn-lt"/>
            </a:endParaRPr>
          </a:p>
          <a:p>
            <a:pPr marL="457200" indent="-457200">
              <a:buFont typeface="+mj-lt"/>
              <a:buAutoNum type="arabicPeriod"/>
              <a:defRPr/>
            </a:pPr>
            <a:r>
              <a:rPr lang="it-IT" sz="2000" dirty="0">
                <a:solidFill>
                  <a:srgbClr val="FF0000"/>
                </a:solidFill>
                <a:latin typeface="+mn-lt"/>
              </a:rPr>
              <a:t>costituire un pericolo per la salute umana </a:t>
            </a:r>
          </a:p>
          <a:p>
            <a:pPr marL="457200" indent="-457200">
              <a:buFont typeface="+mj-lt"/>
              <a:buAutoNum type="arabicPeriod"/>
              <a:defRPr/>
            </a:pPr>
            <a:r>
              <a:rPr lang="it-IT" sz="2000" dirty="0">
                <a:solidFill>
                  <a:srgbClr val="FF0000"/>
                </a:solidFill>
                <a:latin typeface="+mn-lt"/>
              </a:rPr>
              <a:t>comportare una modifica inaccettabile della composizione dei prodotti alimentari </a:t>
            </a:r>
          </a:p>
          <a:p>
            <a:pPr marL="457200" indent="-457200">
              <a:buFont typeface="+mj-lt"/>
              <a:buAutoNum type="arabicPeriod"/>
              <a:defRPr/>
            </a:pPr>
            <a:r>
              <a:rPr lang="it-IT" sz="2000" dirty="0">
                <a:solidFill>
                  <a:srgbClr val="FF0000"/>
                </a:solidFill>
                <a:latin typeface="+mn-lt"/>
              </a:rPr>
              <a:t>comportare un deterioramento delle caratteristiche organolettiche.</a:t>
            </a:r>
          </a:p>
        </p:txBody>
      </p:sp>
      <p:sp>
        <p:nvSpPr>
          <p:cNvPr id="6" name="Rectangle 2"/>
          <p:cNvSpPr>
            <a:spLocks noGrp="1" noChangeArrowheads="1"/>
          </p:cNvSpPr>
          <p:nvPr>
            <p:ph type="title"/>
          </p:nvPr>
        </p:nvSpPr>
        <p:spPr>
          <a:xfrm>
            <a:off x="311728" y="328973"/>
            <a:ext cx="8153400" cy="990600"/>
          </a:xfrm>
        </p:spPr>
        <p:txBody>
          <a:bodyPr/>
          <a:lstStyle/>
          <a:p>
            <a:pPr eaLnBrk="1" hangingPunct="1"/>
            <a:r>
              <a:rPr lang="it-IT" altLang="en-US" dirty="0" smtClean="0">
                <a:latin typeface="+mn-lt"/>
              </a:rPr>
              <a:t>Definizioni e normativa</a:t>
            </a:r>
          </a:p>
        </p:txBody>
      </p:sp>
      <p:sp>
        <p:nvSpPr>
          <p:cNvPr id="7" name="Rettangolo 6"/>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a:solidFill>
                  <a:schemeClr val="bg1"/>
                </a:solidFill>
              </a:rPr>
              <a:t>U1</a:t>
            </a:r>
          </a:p>
        </p:txBody>
      </p:sp>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
        <p:nvSpPr>
          <p:cNvPr id="3" name="CasellaDiTesto 2"/>
          <p:cNvSpPr txBox="1"/>
          <p:nvPr/>
        </p:nvSpPr>
        <p:spPr>
          <a:xfrm>
            <a:off x="9139918" y="3854633"/>
            <a:ext cx="2669320" cy="261610"/>
          </a:xfrm>
          <a:prstGeom prst="rect">
            <a:avLst/>
          </a:prstGeom>
          <a:noFill/>
        </p:spPr>
        <p:txBody>
          <a:bodyPr wrap="none" rtlCol="0">
            <a:spAutoFit/>
          </a:bodyPr>
          <a:lstStyle/>
          <a:p>
            <a:r>
              <a:rPr lang="en-US" sz="1100" dirty="0" smtClean="0"/>
              <a:t>https://commission.europa.eu/index_en</a:t>
            </a:r>
            <a:endParaRPr lang="en-US" sz="1100" dirty="0"/>
          </a:p>
        </p:txBody>
      </p:sp>
      <p:pic>
        <p:nvPicPr>
          <p:cNvPr id="9" name="Immagine 8"/>
          <p:cNvPicPr>
            <a:picLocks noChangeAspect="1"/>
          </p:cNvPicPr>
          <p:nvPr/>
        </p:nvPicPr>
        <p:blipFill>
          <a:blip r:embed="rId3"/>
          <a:stretch>
            <a:fillRect/>
          </a:stretch>
        </p:blipFill>
        <p:spPr>
          <a:xfrm>
            <a:off x="9220200" y="2971800"/>
            <a:ext cx="2647950" cy="872788"/>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anim calcmode="lin" valueType="num">
                                      <p:cBhvr additive="base">
                                        <p:cTn id="7"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7">
                                            <p:txEl>
                                              <p:pRg st="5" end="5"/>
                                            </p:txEl>
                                          </p:spTgt>
                                        </p:tgtEl>
                                        <p:attrNameLst>
                                          <p:attrName>style.visibility</p:attrName>
                                        </p:attrNameLst>
                                      </p:cBhvr>
                                      <p:to>
                                        <p:strVal val="visible"/>
                                      </p:to>
                                    </p:set>
                                    <p:anim calcmode="lin" valueType="num">
                                      <p:cBhvr additive="base">
                                        <p:cTn id="11"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7">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anim calcmode="lin" valueType="num">
                                      <p:cBhvr additive="base">
                                        <p:cTn id="15"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7">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147">
                                            <p:txEl>
                                              <p:pRg st="7" end="7"/>
                                            </p:txEl>
                                          </p:spTgt>
                                        </p:tgtEl>
                                        <p:attrNameLst>
                                          <p:attrName>style.visibility</p:attrName>
                                        </p:attrNameLst>
                                      </p:cBhvr>
                                      <p:to>
                                        <p:strVal val="visible"/>
                                      </p:to>
                                    </p:set>
                                    <p:anim calcmode="lin" valueType="num">
                                      <p:cBhvr additive="base">
                                        <p:cTn id="19"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4"/>
          <p:cNvPicPr>
            <a:picLocks noChangeAspect="1" noChangeArrowheads="1"/>
          </p:cNvPicPr>
          <p:nvPr/>
        </p:nvPicPr>
        <p:blipFill>
          <a:blip r:embed="rId2">
            <a:extLst>
              <a:ext uri="{28A0092B-C50C-407E-A947-70E740481C1C}">
                <a14:useLocalDpi xmlns:a14="http://schemas.microsoft.com/office/drawing/2010/main" val="0"/>
              </a:ext>
            </a:extLst>
          </a:blip>
          <a:srcRect l="4517" t="8054" r="4234"/>
          <a:stretch>
            <a:fillRect/>
          </a:stretch>
        </p:blipFill>
        <p:spPr bwMode="auto">
          <a:xfrm>
            <a:off x="762000" y="1600200"/>
            <a:ext cx="7467600"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685800" y="4154487"/>
            <a:ext cx="7467600" cy="2246769"/>
          </a:xfrm>
          <a:prstGeom prst="rect">
            <a:avLst/>
          </a:prstGeom>
          <a:solidFill>
            <a:schemeClr val="bg1"/>
          </a:solidFill>
          <a:ln w="50800">
            <a:solidFill>
              <a:schemeClr val="accent1"/>
            </a:solidFill>
            <a:miter lim="800000"/>
            <a:headEnd/>
            <a:tailEnd/>
          </a:ln>
        </p:spPr>
        <p:txBody>
          <a:bodyPr wrap="square">
            <a:spAutoFit/>
          </a:bodyPr>
          <a:lstStyle/>
          <a:p>
            <a:pPr>
              <a:defRPr/>
            </a:pPr>
            <a:r>
              <a:rPr lang="it-IT" sz="2000" dirty="0">
                <a:latin typeface="+mn-lt"/>
              </a:rPr>
              <a:t>Per </a:t>
            </a:r>
            <a:r>
              <a:rPr lang="it-IT" sz="2000" b="1" dirty="0">
                <a:solidFill>
                  <a:srgbClr val="0070C0"/>
                </a:solidFill>
                <a:latin typeface="+mn-lt"/>
              </a:rPr>
              <a:t>conformità di composizione</a:t>
            </a:r>
            <a:r>
              <a:rPr lang="it-IT" sz="2000" dirty="0">
                <a:solidFill>
                  <a:srgbClr val="0070C0"/>
                </a:solidFill>
                <a:latin typeface="+mn-lt"/>
              </a:rPr>
              <a:t> </a:t>
            </a:r>
            <a:r>
              <a:rPr lang="it-IT" sz="2000" dirty="0" smtClean="0">
                <a:solidFill>
                  <a:srgbClr val="0070C0"/>
                </a:solidFill>
                <a:latin typeface="+mn-lt"/>
              </a:rPr>
              <a:t>o purezza compositiva </a:t>
            </a:r>
            <a:r>
              <a:rPr lang="it-IT" sz="2000" dirty="0" smtClean="0">
                <a:latin typeface="+mn-lt"/>
              </a:rPr>
              <a:t>(o </a:t>
            </a:r>
            <a:r>
              <a:rPr lang="it-IT" sz="2000" dirty="0">
                <a:latin typeface="+mn-lt"/>
              </a:rPr>
              <a:t>idoneità di costituzione) si intende il </a:t>
            </a:r>
            <a:r>
              <a:rPr lang="it-IT" sz="2000" dirty="0">
                <a:solidFill>
                  <a:srgbClr val="0070C0"/>
                </a:solidFill>
                <a:latin typeface="+mn-lt"/>
              </a:rPr>
              <a:t>rispetto delle </a:t>
            </a:r>
            <a:r>
              <a:rPr lang="it-IT" sz="2000" i="1" dirty="0">
                <a:solidFill>
                  <a:srgbClr val="0070C0"/>
                </a:solidFill>
                <a:latin typeface="+mn-lt"/>
              </a:rPr>
              <a:t>liste positive</a:t>
            </a:r>
            <a:r>
              <a:rPr lang="it-IT" sz="2000" dirty="0">
                <a:solidFill>
                  <a:srgbClr val="0070C0"/>
                </a:solidFill>
                <a:latin typeface="+mn-lt"/>
              </a:rPr>
              <a:t>. </a:t>
            </a:r>
            <a:r>
              <a:rPr lang="it-IT" sz="2000" dirty="0">
                <a:latin typeface="+mn-lt"/>
              </a:rPr>
              <a:t>Per poter essere utilizzato a contatto con gli alimenti, qualsiasi materiale tra quelli disciplinati dalla legge, deve essere prodotto utilizzando solo </a:t>
            </a:r>
            <a:r>
              <a:rPr lang="it-IT" sz="2000" dirty="0">
                <a:solidFill>
                  <a:srgbClr val="0070C0"/>
                </a:solidFill>
                <a:latin typeface="+mn-lt"/>
              </a:rPr>
              <a:t>ingredienti e materie prime conosciuti, ritenuti sicuri ed elencati in apposite </a:t>
            </a:r>
            <a:r>
              <a:rPr lang="it-IT" sz="2000" dirty="0" smtClean="0">
                <a:solidFill>
                  <a:srgbClr val="0070C0"/>
                </a:solidFill>
                <a:latin typeface="+mn-lt"/>
              </a:rPr>
              <a:t>liste incluse nella normativa comunitaria vigente e nelle norme nazionali armonizzate.</a:t>
            </a:r>
            <a:endParaRPr lang="it-IT" sz="2000" dirty="0">
              <a:solidFill>
                <a:srgbClr val="0070C0"/>
              </a:solidFill>
              <a:latin typeface="+mn-lt"/>
            </a:endParaRPr>
          </a:p>
        </p:txBody>
      </p:sp>
      <p:sp>
        <p:nvSpPr>
          <p:cNvPr id="31750" name="Rectangle 6"/>
          <p:cNvSpPr>
            <a:spLocks noChangeArrowheads="1"/>
          </p:cNvSpPr>
          <p:nvPr/>
        </p:nvSpPr>
        <p:spPr bwMode="auto">
          <a:xfrm>
            <a:off x="685800" y="1524001"/>
            <a:ext cx="3581400" cy="2554287"/>
          </a:xfrm>
          <a:prstGeom prst="rect">
            <a:avLst/>
          </a:prstGeom>
          <a:noFill/>
          <a:ln w="508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p>
        </p:txBody>
      </p:sp>
      <p:sp>
        <p:nvSpPr>
          <p:cNvPr id="8" name="Rectangle 2"/>
          <p:cNvSpPr txBox="1">
            <a:spLocks noChangeArrowheads="1"/>
          </p:cNvSpPr>
          <p:nvPr/>
        </p:nvSpPr>
        <p:spPr>
          <a:xfrm>
            <a:off x="311728" y="328973"/>
            <a:ext cx="8153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dirty="0" smtClean="0">
                <a:latin typeface="+mn-lt"/>
              </a:rPr>
              <a:t>Definizioni e normativa</a:t>
            </a:r>
            <a:endParaRPr lang="it-IT" altLang="en-US" dirty="0" smtClean="0">
              <a:latin typeface="+mn-lt"/>
            </a:endParaRPr>
          </a:p>
        </p:txBody>
      </p:sp>
      <p:sp>
        <p:nvSpPr>
          <p:cNvPr id="9" name="Rettangolo 8"/>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a:solidFill>
                  <a:schemeClr val="bg1"/>
                </a:solidFill>
              </a:rPr>
              <a:t>U1</a:t>
            </a:r>
          </a:p>
        </p:txBody>
      </p:sp>
      <p:pic>
        <p:nvPicPr>
          <p:cNvPr id="10" name="Immagine 9"/>
          <p:cNvPicPr>
            <a:picLocks noChangeAspect="1"/>
          </p:cNvPicPr>
          <p:nvPr/>
        </p:nvPicPr>
        <p:blipFill rotWithShape="1">
          <a:blip r:embed="rId3"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500" fill="hold"/>
                                        <p:tgtEl>
                                          <p:spTgt spid="31750"/>
                                        </p:tgtEl>
                                        <p:attrNameLst>
                                          <p:attrName>ppt_x</p:attrName>
                                        </p:attrNameLst>
                                      </p:cBhvr>
                                      <p:tavLst>
                                        <p:tav tm="0">
                                          <p:val>
                                            <p:strVal val="#ppt_x"/>
                                          </p:val>
                                        </p:tav>
                                        <p:tav tm="100000">
                                          <p:val>
                                            <p:strVal val="#ppt_x"/>
                                          </p:val>
                                        </p:tav>
                                      </p:tavLst>
                                    </p:anim>
                                    <p:anim calcmode="lin" valueType="num">
                                      <p:cBhvr additive="base">
                                        <p:cTn id="8" dur="500" fill="hold"/>
                                        <p:tgtEl>
                                          <p:spTgt spid="317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9">
                                            <p:txEl>
                                              <p:pRg st="0" end="0"/>
                                            </p:txEl>
                                          </p:spTgt>
                                        </p:tgtEl>
                                        <p:attrNameLst>
                                          <p:attrName>style.visibility</p:attrName>
                                        </p:attrNameLst>
                                      </p:cBhvr>
                                      <p:to>
                                        <p:strVal val="visible"/>
                                      </p:to>
                                    </p:set>
                                    <p:anim calcmode="lin" valueType="num">
                                      <p:cBhvr additive="base">
                                        <p:cTn id="11" dur="500" fill="hold"/>
                                        <p:tgtEl>
                                          <p:spTgt spid="3174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74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457200" y="1905000"/>
            <a:ext cx="8305800" cy="4524375"/>
          </a:xfrm>
          <a:prstGeom prst="rect">
            <a:avLst/>
          </a:prstGeom>
          <a:solidFill>
            <a:schemeClr val="bg1"/>
          </a:solidFill>
          <a:ln w="50800">
            <a:solidFill>
              <a:schemeClr val="accent1"/>
            </a:solidFill>
            <a:miter lim="800000"/>
            <a:headEnd/>
            <a:tailEnd/>
          </a:ln>
        </p:spPr>
        <p:txBody>
          <a:bodyPr>
            <a:spAutoFit/>
          </a:bodyPr>
          <a:lstStyle/>
          <a:p>
            <a:pPr>
              <a:defRPr/>
            </a:pPr>
            <a:r>
              <a:rPr lang="it-IT" dirty="0">
                <a:latin typeface="+mn-lt"/>
              </a:rPr>
              <a:t>Per l'introduzione nelle liste positive di un qualsiasi nuovo componente, è obbligatorio </a:t>
            </a:r>
            <a:r>
              <a:rPr lang="it-IT" b="1" dirty="0">
                <a:solidFill>
                  <a:schemeClr val="accent1"/>
                </a:solidFill>
                <a:latin typeface="+mn-lt"/>
              </a:rPr>
              <a:t>presentare all'Autorità sanitaria una serie di informazioni che consentano di valutarne l'idoneità al contato con gli alimenti ed, eventualmente, autorizzarne l'uso</a:t>
            </a:r>
            <a:r>
              <a:rPr lang="it-IT" dirty="0">
                <a:latin typeface="+mn-lt"/>
              </a:rPr>
              <a:t>. </a:t>
            </a:r>
          </a:p>
          <a:p>
            <a:pPr>
              <a:defRPr/>
            </a:pPr>
            <a:endParaRPr lang="it-IT" dirty="0">
              <a:latin typeface="+mn-lt"/>
            </a:endParaRPr>
          </a:p>
          <a:p>
            <a:pPr>
              <a:defRPr/>
            </a:pPr>
            <a:endParaRPr lang="it-IT" dirty="0">
              <a:latin typeface="+mn-lt"/>
            </a:endParaRPr>
          </a:p>
          <a:p>
            <a:pPr>
              <a:defRPr/>
            </a:pPr>
            <a:r>
              <a:rPr lang="it-IT" dirty="0">
                <a:latin typeface="+mn-lt"/>
              </a:rPr>
              <a:t>Queste informazioni riguardano:</a:t>
            </a:r>
          </a:p>
          <a:p>
            <a:pPr>
              <a:defRPr/>
            </a:pPr>
            <a:r>
              <a:rPr lang="it-IT" dirty="0">
                <a:latin typeface="+mn-lt"/>
              </a:rPr>
              <a:t>·  l'identità della sostanza (nomi chimici, formule, purezza, ecc.);</a:t>
            </a:r>
          </a:p>
          <a:p>
            <a:pPr>
              <a:defRPr/>
            </a:pPr>
            <a:r>
              <a:rPr lang="it-IT" dirty="0">
                <a:latin typeface="+mn-lt"/>
              </a:rPr>
              <a:t>·  proprietà chimiche e stabilità;</a:t>
            </a:r>
          </a:p>
          <a:p>
            <a:pPr>
              <a:defRPr/>
            </a:pPr>
            <a:r>
              <a:rPr lang="it-IT" dirty="0">
                <a:latin typeface="+mn-lt"/>
              </a:rPr>
              <a:t>·  impiego (funzione tecnologica, materiali in cui è previsto l'uso e rispettive concentrazioni);</a:t>
            </a:r>
          </a:p>
          <a:p>
            <a:pPr>
              <a:defRPr/>
            </a:pPr>
            <a:r>
              <a:rPr lang="it-IT" dirty="0">
                <a:latin typeface="+mn-lt"/>
              </a:rPr>
              <a:t>·  informazioni sull'autorizzazione concessa da diversi paesi;</a:t>
            </a:r>
          </a:p>
          <a:p>
            <a:pPr>
              <a:defRPr/>
            </a:pPr>
            <a:r>
              <a:rPr lang="it-IT" dirty="0">
                <a:latin typeface="+mn-lt"/>
              </a:rPr>
              <a:t>·  dati sulla migrazione;</a:t>
            </a:r>
          </a:p>
          <a:p>
            <a:pPr>
              <a:defRPr/>
            </a:pPr>
            <a:r>
              <a:rPr lang="it-IT" dirty="0">
                <a:latin typeface="+mn-lt"/>
              </a:rPr>
              <a:t>·  dati tossicologici (studi di </a:t>
            </a:r>
            <a:r>
              <a:rPr lang="it-IT" dirty="0" err="1">
                <a:latin typeface="+mn-lt"/>
              </a:rPr>
              <a:t>mutagenesei</a:t>
            </a:r>
            <a:r>
              <a:rPr lang="it-IT" dirty="0">
                <a:latin typeface="+mn-lt"/>
              </a:rPr>
              <a:t>, test di aberrazioni cromosomiche, studi sull'assorbimento, sulla riproduzione, sulla teratogenesi, tossicità a lungo termine, ed altri).</a:t>
            </a:r>
          </a:p>
          <a:p>
            <a:pPr>
              <a:defRPr/>
            </a:pPr>
            <a:endParaRPr lang="it-IT" dirty="0">
              <a:latin typeface="+mn-lt"/>
            </a:endParaRPr>
          </a:p>
        </p:txBody>
      </p:sp>
      <p:sp>
        <p:nvSpPr>
          <p:cNvPr id="6" name="Rectangle 2"/>
          <p:cNvSpPr txBox="1">
            <a:spLocks noChangeArrowheads="1"/>
          </p:cNvSpPr>
          <p:nvPr/>
        </p:nvSpPr>
        <p:spPr>
          <a:xfrm>
            <a:off x="311728" y="328973"/>
            <a:ext cx="8153400" cy="99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r>
              <a:rPr lang="it-IT" altLang="en-US" dirty="0" smtClean="0">
                <a:latin typeface="+mn-lt"/>
              </a:rPr>
              <a:t>Definizioni e normativa</a:t>
            </a:r>
            <a:endParaRPr lang="it-IT" altLang="en-US" dirty="0" smtClean="0">
              <a:latin typeface="+mn-lt"/>
            </a:endParaRPr>
          </a:p>
        </p:txBody>
      </p:sp>
      <p:sp>
        <p:nvSpPr>
          <p:cNvPr id="7" name="Rettangolo 6"/>
          <p:cNvSpPr/>
          <p:nvPr/>
        </p:nvSpPr>
        <p:spPr>
          <a:xfrm>
            <a:off x="10972800" y="1048472"/>
            <a:ext cx="609600" cy="542203"/>
          </a:xfrm>
          <a:prstGeom prst="rect">
            <a:avLst/>
          </a:prstGeom>
          <a:ln/>
        </p:spPr>
        <p:style>
          <a:lnRef idx="0">
            <a:schemeClr val="dk1"/>
          </a:lnRef>
          <a:fillRef idx="3">
            <a:schemeClr val="dk1"/>
          </a:fillRef>
          <a:effectRef idx="3">
            <a:schemeClr val="dk1"/>
          </a:effectRef>
          <a:fontRef idx="minor">
            <a:schemeClr val="lt1"/>
          </a:fontRef>
        </p:style>
        <p:txBody>
          <a:bodyPr anchor="ctr"/>
          <a:lstStyle/>
          <a:p>
            <a:pPr algn="ctr">
              <a:defRPr/>
            </a:pPr>
            <a:r>
              <a:rPr lang="it-IT" sz="2400" b="1" dirty="0">
                <a:solidFill>
                  <a:schemeClr val="bg1"/>
                </a:solidFill>
              </a:rPr>
              <a:t>U1</a:t>
            </a:r>
          </a:p>
        </p:txBody>
      </p:sp>
      <p:pic>
        <p:nvPicPr>
          <p:cNvPr id="8" name="Immagine 7"/>
          <p:cNvPicPr>
            <a:picLocks noChangeAspect="1"/>
          </p:cNvPicPr>
          <p:nvPr/>
        </p:nvPicPr>
        <p:blipFill rotWithShape="1">
          <a:blip r:embed="rId2" cstate="print">
            <a:extLst>
              <a:ext uri="{28A0092B-C50C-407E-A947-70E740481C1C}">
                <a14:useLocalDpi xmlns:a14="http://schemas.microsoft.com/office/drawing/2010/main" val="0"/>
              </a:ext>
            </a:extLst>
          </a:blip>
          <a:srcRect l="5001" t="2443" r="2499" b="2557"/>
          <a:stretch/>
        </p:blipFill>
        <p:spPr>
          <a:xfrm>
            <a:off x="8610600" y="383609"/>
            <a:ext cx="928195" cy="95328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2">
                                            <p:txEl>
                                              <p:pRg st="3" end="3"/>
                                            </p:txEl>
                                          </p:spTgt>
                                        </p:tgtEl>
                                        <p:attrNameLst>
                                          <p:attrName>style.visibility</p:attrName>
                                        </p:attrNameLst>
                                      </p:cBhvr>
                                      <p:to>
                                        <p:strVal val="visible"/>
                                      </p:to>
                                    </p:set>
                                    <p:anim calcmode="lin" valueType="num">
                                      <p:cBhvr additive="base">
                                        <p:cTn id="7" dur="500" fill="hold"/>
                                        <p:tgtEl>
                                          <p:spTgt spid="3277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2">
                                            <p:txEl>
                                              <p:pRg st="4" end="4"/>
                                            </p:txEl>
                                          </p:spTgt>
                                        </p:tgtEl>
                                        <p:attrNameLst>
                                          <p:attrName>style.visibility</p:attrName>
                                        </p:attrNameLst>
                                      </p:cBhvr>
                                      <p:to>
                                        <p:strVal val="visible"/>
                                      </p:to>
                                    </p:set>
                                    <p:anim calcmode="lin" valueType="num">
                                      <p:cBhvr additive="base">
                                        <p:cTn id="11" dur="500" fill="hold"/>
                                        <p:tgtEl>
                                          <p:spTgt spid="3277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772">
                                            <p:txEl>
                                              <p:pRg st="5" end="5"/>
                                            </p:txEl>
                                          </p:spTgt>
                                        </p:tgtEl>
                                        <p:attrNameLst>
                                          <p:attrName>style.visibility</p:attrName>
                                        </p:attrNameLst>
                                      </p:cBhvr>
                                      <p:to>
                                        <p:strVal val="visible"/>
                                      </p:to>
                                    </p:set>
                                    <p:anim calcmode="lin" valueType="num">
                                      <p:cBhvr additive="base">
                                        <p:cTn id="15" dur="500" fill="hold"/>
                                        <p:tgtEl>
                                          <p:spTgt spid="3277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77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772">
                                            <p:txEl>
                                              <p:pRg st="6" end="6"/>
                                            </p:txEl>
                                          </p:spTgt>
                                        </p:tgtEl>
                                        <p:attrNameLst>
                                          <p:attrName>style.visibility</p:attrName>
                                        </p:attrNameLst>
                                      </p:cBhvr>
                                      <p:to>
                                        <p:strVal val="visible"/>
                                      </p:to>
                                    </p:set>
                                    <p:anim calcmode="lin" valueType="num">
                                      <p:cBhvr additive="base">
                                        <p:cTn id="19" dur="500" fill="hold"/>
                                        <p:tgtEl>
                                          <p:spTgt spid="3277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772">
                                            <p:txEl>
                                              <p:pRg st="7" end="7"/>
                                            </p:txEl>
                                          </p:spTgt>
                                        </p:tgtEl>
                                        <p:attrNameLst>
                                          <p:attrName>style.visibility</p:attrName>
                                        </p:attrNameLst>
                                      </p:cBhvr>
                                      <p:to>
                                        <p:strVal val="visible"/>
                                      </p:to>
                                    </p:set>
                                    <p:anim calcmode="lin" valueType="num">
                                      <p:cBhvr additive="base">
                                        <p:cTn id="23" dur="500" fill="hold"/>
                                        <p:tgtEl>
                                          <p:spTgt spid="3277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77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772">
                                            <p:txEl>
                                              <p:pRg st="8" end="8"/>
                                            </p:txEl>
                                          </p:spTgt>
                                        </p:tgtEl>
                                        <p:attrNameLst>
                                          <p:attrName>style.visibility</p:attrName>
                                        </p:attrNameLst>
                                      </p:cBhvr>
                                      <p:to>
                                        <p:strVal val="visible"/>
                                      </p:to>
                                    </p:set>
                                    <p:anim calcmode="lin" valueType="num">
                                      <p:cBhvr additive="base">
                                        <p:cTn id="27" dur="500" fill="hold"/>
                                        <p:tgtEl>
                                          <p:spTgt spid="3277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77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2772">
                                            <p:txEl>
                                              <p:pRg st="9" end="9"/>
                                            </p:txEl>
                                          </p:spTgt>
                                        </p:tgtEl>
                                        <p:attrNameLst>
                                          <p:attrName>style.visibility</p:attrName>
                                        </p:attrNameLst>
                                      </p:cBhvr>
                                      <p:to>
                                        <p:strVal val="visible"/>
                                      </p:to>
                                    </p:set>
                                    <p:anim calcmode="lin" valueType="num">
                                      <p:cBhvr additive="base">
                                        <p:cTn id="31" dur="500" fill="hold"/>
                                        <p:tgtEl>
                                          <p:spTgt spid="3277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230221_com_templateEN_Dru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20230221_com_templateEN_Drug</Template>
  <TotalTime>976</TotalTime>
  <Words>4061</Words>
  <Application>Microsoft Office PowerPoint</Application>
  <PresentationFormat>Widescreen</PresentationFormat>
  <Paragraphs>287</Paragraphs>
  <Slides>53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53</vt:i4>
      </vt:variant>
    </vt:vector>
  </HeadingPairs>
  <TitlesOfParts>
    <vt:vector size="60" baseType="lpstr">
      <vt:lpstr>Tahoma</vt:lpstr>
      <vt:lpstr>Arial</vt:lpstr>
      <vt:lpstr>Calibri</vt:lpstr>
      <vt:lpstr>Wingdings</vt:lpstr>
      <vt:lpstr>Wingdings 2</vt:lpstr>
      <vt:lpstr>Symbol</vt:lpstr>
      <vt:lpstr>20230221_com_templateEN_Drug</vt:lpstr>
      <vt:lpstr>MATERIALI ED OGGETTI A CONTATTO CON GLI ALIMENTI - MOCA</vt:lpstr>
      <vt:lpstr>Presentazione standard di PowerPoint</vt:lpstr>
      <vt:lpstr>Definizioni e normativa</vt:lpstr>
      <vt:lpstr>Definizioni e normativa</vt:lpstr>
      <vt:lpstr>Definizioni e normativa</vt:lpstr>
      <vt:lpstr>Presentazione standard di PowerPoint</vt:lpstr>
      <vt:lpstr>Definizioni e normativa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Limiti di Migrazione Globale e Specifica</vt:lpstr>
      <vt:lpstr>Limiti di Migrazione Globale e Specifica</vt:lpstr>
      <vt:lpstr>Limiti di Migrazione Globale e Specifica</vt:lpstr>
      <vt:lpstr>Limiti di Migrazione Globale e Specifica</vt:lpstr>
      <vt:lpstr>Limiti di Migrazione Globale e Specifica</vt:lpstr>
      <vt:lpstr>Limiti di Migrazione Globale e Specifica</vt:lpstr>
      <vt:lpstr>Limiti di Migrazione Globale e Specifica</vt:lpstr>
      <vt:lpstr>Limiti di Migrazione Globale e Specifica</vt:lpstr>
      <vt:lpstr>Presentazione standard di PowerPoint</vt:lpstr>
      <vt:lpstr>Presentazione standard di PowerPoint</vt:lpstr>
      <vt:lpstr>Presentazione standard di PowerPoint</vt:lpstr>
      <vt:lpstr>Presentazione standard di PowerPoint</vt:lpstr>
      <vt:lpstr>Effettuazione delle prove di migrazione e calcolo per i solventi A, B e C</vt:lpstr>
      <vt:lpstr>Effettuazione delle prove di migrazione e calcolo per i solventi A, B, C e D1</vt:lpstr>
      <vt:lpstr>Effettuazione delle prove di migrazione e calcolo per il solvente D2 (olio rettificato)</vt:lpstr>
      <vt:lpstr>Presentazione standard di PowerPoint</vt:lpstr>
      <vt:lpstr>Limiti di migrazione specifica</vt:lpstr>
      <vt:lpstr>Presentazione standard di PowerPoint</vt:lpstr>
      <vt:lpstr>Migrazione Specifica Esempi-  BPA Baby Bottles</vt:lpstr>
      <vt:lpstr>BPA Baby Bottles</vt:lpstr>
      <vt:lpstr>BPA Baby Bottles</vt:lpstr>
      <vt:lpstr>BPA Baby Bottles</vt:lpstr>
      <vt:lpstr>BPA Baby Bottles</vt:lpstr>
      <vt:lpstr>Idoneità Sensoriale</vt:lpstr>
      <vt:lpstr>Presentazione standard di PowerPoint</vt:lpstr>
      <vt:lpstr>Etichettatura Positiva</vt:lpstr>
      <vt:lpstr>Imballaggi Funzionali</vt:lpstr>
      <vt:lpstr>Imballaggi Funzionali</vt:lpstr>
      <vt:lpstr>Presentazione standard di PowerPoint</vt:lpstr>
      <vt:lpstr>Imballaggi Funzionali</vt:lpstr>
      <vt:lpstr>Imballaggi Funzionali</vt:lpstr>
      <vt:lpstr>Imballaggi Funzionali</vt:lpstr>
      <vt:lpstr>Active packaging</vt:lpstr>
      <vt:lpstr>Intelligent packaging</vt:lpstr>
      <vt:lpstr>Intelligent packaging</vt:lpstr>
      <vt:lpstr>Intelligent packaging</vt:lpstr>
      <vt:lpstr>Intelligent packaging</vt:lpstr>
      <vt:lpstr>Intelligent packaging</vt:lpstr>
    </vt:vector>
  </TitlesOfParts>
  <Company>Scienza e Tecnologia del Farmaco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CONTENITORI PER ALIMENTI MATERIALI E MIGRAZIONE</dc:title>
  <dc:creator>Univesità di Torino</dc:creator>
  <cp:lastModifiedBy>CORDERO</cp:lastModifiedBy>
  <cp:revision>210</cp:revision>
  <dcterms:created xsi:type="dcterms:W3CDTF">2008-08-07T16:46:49Z</dcterms:created>
  <dcterms:modified xsi:type="dcterms:W3CDTF">2024-02-29T11:40:43Z</dcterms:modified>
</cp:coreProperties>
</file>