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15" r:id="rId1"/>
  </p:sldMasterIdLst>
  <p:notesMasterIdLst>
    <p:notesMasterId r:id="rId40"/>
  </p:notesMasterIdLst>
  <p:handoutMasterIdLst>
    <p:handoutMasterId r:id="rId41"/>
  </p:handoutMasterIdLst>
  <p:sldIdLst>
    <p:sldId id="391" r:id="rId2"/>
    <p:sldId id="577" r:id="rId3"/>
    <p:sldId id="578" r:id="rId4"/>
    <p:sldId id="579" r:id="rId5"/>
    <p:sldId id="580" r:id="rId6"/>
    <p:sldId id="593" r:id="rId7"/>
    <p:sldId id="573" r:id="rId8"/>
    <p:sldId id="595" r:id="rId9"/>
    <p:sldId id="574" r:id="rId10"/>
    <p:sldId id="519" r:id="rId11"/>
    <p:sldId id="520" r:id="rId12"/>
    <p:sldId id="601" r:id="rId13"/>
    <p:sldId id="602" r:id="rId14"/>
    <p:sldId id="521" r:id="rId15"/>
    <p:sldId id="583" r:id="rId16"/>
    <p:sldId id="522" r:id="rId17"/>
    <p:sldId id="524" r:id="rId18"/>
    <p:sldId id="530" r:id="rId19"/>
    <p:sldId id="565" r:id="rId20"/>
    <p:sldId id="566" r:id="rId21"/>
    <p:sldId id="567" r:id="rId22"/>
    <p:sldId id="564" r:id="rId23"/>
    <p:sldId id="531" r:id="rId24"/>
    <p:sldId id="533" r:id="rId25"/>
    <p:sldId id="534" r:id="rId26"/>
    <p:sldId id="535" r:id="rId27"/>
    <p:sldId id="536" r:id="rId28"/>
    <p:sldId id="537" r:id="rId29"/>
    <p:sldId id="538" r:id="rId30"/>
    <p:sldId id="539" r:id="rId31"/>
    <p:sldId id="540" r:id="rId32"/>
    <p:sldId id="541" r:id="rId33"/>
    <p:sldId id="542" r:id="rId34"/>
    <p:sldId id="543" r:id="rId35"/>
    <p:sldId id="558" r:id="rId36"/>
    <p:sldId id="559" r:id="rId37"/>
    <p:sldId id="590" r:id="rId38"/>
    <p:sldId id="591" r:id="rId39"/>
  </p:sldIdLst>
  <p:sldSz cx="9144000" cy="6858000" type="screen4x3"/>
  <p:notesSz cx="6669088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23"/>
    <a:srgbClr val="F0F45A"/>
    <a:srgbClr val="336699"/>
    <a:srgbClr val="008080"/>
    <a:srgbClr val="003399"/>
    <a:srgbClr val="0099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ile scuro 1 - Color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Stile scuro 1 - Color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78" autoAdjust="0"/>
    <p:restoredTop sz="97000" autoAdjust="0"/>
  </p:normalViewPr>
  <p:slideViewPr>
    <p:cSldViewPr>
      <p:cViewPr varScale="1">
        <p:scale>
          <a:sx n="85" d="100"/>
          <a:sy n="85" d="100"/>
        </p:scale>
        <p:origin x="821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86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598" y="-102"/>
      </p:cViewPr>
      <p:guideLst>
        <p:guide orient="horz" pos="3127"/>
        <p:guide pos="210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890665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423" y="2"/>
            <a:ext cx="2890665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226"/>
            <a:ext cx="2890665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423" y="9430226"/>
            <a:ext cx="2890665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91275B8-9114-4C76-B7EA-D83378304FF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07169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890665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423" y="2"/>
            <a:ext cx="2890665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318" y="4715113"/>
            <a:ext cx="4890457" cy="4467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0226"/>
            <a:ext cx="2890665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423" y="9430226"/>
            <a:ext cx="2890665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58A97AF-57EC-4A0F-A2AE-5E6177E0F31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89503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>
              <a:latin typeface="Arial" panose="020B0604020202020204" pitchFamily="34" charset="0"/>
            </a:endParaRPr>
          </a:p>
        </p:txBody>
      </p:sp>
      <p:sp>
        <p:nvSpPr>
          <p:cNvPr id="1229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3128A7-81BE-4668-B7EE-C39D5F0061D3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602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010400" y="152400"/>
            <a:ext cx="1981200" cy="6556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152400" y="153988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/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6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it-IT"/>
              <a:t>Roma, 18-19 gennaio 2011</a:t>
            </a:r>
            <a:endParaRPr lang="it-IT" dirty="0"/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FC0CDAF-F2DD-4204-9A5B-E8B00D08FBA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</p:spTree>
    <p:extLst>
      <p:ext uri="{BB962C8B-B14F-4D97-AF65-F5344CB8AC3E}">
        <p14:creationId xmlns:p14="http://schemas.microsoft.com/office/powerpoint/2010/main" val="265047285"/>
      </p:ext>
    </p:extLst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Roma, 18-19 gennaio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6CC51-9722-4EB8-A861-C12C9588CD4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32708450"/>
      </p:ext>
    </p:extLst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52400" y="147638"/>
            <a:ext cx="6705600" cy="6556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7010400" y="147638"/>
            <a:ext cx="1955800" cy="65563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Roma, 18-19 gennaio 2011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A0D9BCD-B67E-473A-8440-E5C40131A72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70952546"/>
      </p:ext>
    </p:extLst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Roma, 18-19 gennaio 2011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i="1"/>
            </a:lvl1pPr>
          </a:lstStyle>
          <a:p>
            <a:pPr>
              <a:defRPr/>
            </a:pPr>
            <a:r>
              <a:rPr lang="it-IT"/>
              <a:t>Dott. Stefano </a:t>
            </a:r>
            <a:r>
              <a:rPr lang="it-IT" err="1"/>
              <a:t>Gattiglia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E8CB4-B73F-4E0B-BAB7-CA943EBCE46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24359847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Roma, 18-19 gennaio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3D8BA-2D32-4B0E-A7B6-604EFF88C00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93856716"/>
      </p:ext>
    </p:extLst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7010400" y="152400"/>
            <a:ext cx="1981200" cy="655637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152400" y="153988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it-IT"/>
              <a:t>Roma, 18-19 gennaio 2011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B0A7A83B-C95C-46FF-B05E-C87190990D7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</p:spTree>
    <p:extLst>
      <p:ext uri="{BB962C8B-B14F-4D97-AF65-F5344CB8AC3E}">
        <p14:creationId xmlns:p14="http://schemas.microsoft.com/office/powerpoint/2010/main" val="3286754981"/>
      </p:ext>
    </p:extLst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Roma, 18-19 gennaio 2011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906807-7B6C-474F-A311-6D3EBF746DD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20632554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Roma, 18-19 gennaio 2011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1D28F-2B54-4230-AD9B-DC1AA9E9556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95968163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Roma, 18-19 gennaio 2011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CC8DB-182C-477A-B63B-B27BC372391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40924950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52400" y="150813"/>
            <a:ext cx="8831263" cy="65563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Roma, 18-19 gennaio 2011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1E235-268E-4DA7-B179-FF9217575B5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26094783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7"/>
          <p:cNvSpPr/>
          <p:nvPr/>
        </p:nvSpPr>
        <p:spPr>
          <a:xfrm>
            <a:off x="7010400" y="150813"/>
            <a:ext cx="1981200" cy="6556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7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Roma, 18-19 gennaio 2011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7197F7E-377F-4DDC-863C-0DE4BCA00C9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30265486"/>
      </p:ext>
    </p:extLst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ectangle 8"/>
          <p:cNvSpPr/>
          <p:nvPr/>
        </p:nvSpPr>
        <p:spPr>
          <a:xfrm>
            <a:off x="7010400" y="150813"/>
            <a:ext cx="1981200" cy="65563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Roma, 18-19 gennaio 2011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FE5ED-1D64-4DE1-AE7C-5F4BFC54B66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15207863"/>
      </p:ext>
    </p:extLst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5125"/>
            <a:ext cx="8831263" cy="504507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2400"/>
            <a:ext cx="8813800" cy="134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600"/>
            <a:ext cx="8382000" cy="1054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719263"/>
            <a:ext cx="8407400" cy="4406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475" y="6356350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it-IT"/>
              <a:t>Roma, 18-19 gennaio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it-IT"/>
              <a:t>Dott. Stefano Gattiglia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363" y="6354763"/>
            <a:ext cx="582612" cy="274637"/>
          </a:xfrm>
          <a:prstGeom prst="rect">
            <a:avLst/>
          </a:prstGeom>
          <a:ln w="19050"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9C6DEEB-BCB8-444F-BC2D-5C16489EEAD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67" r:id="rId1"/>
    <p:sldLayoutId id="2147484862" r:id="rId2"/>
    <p:sldLayoutId id="2147484868" r:id="rId3"/>
    <p:sldLayoutId id="2147484863" r:id="rId4"/>
    <p:sldLayoutId id="2147484864" r:id="rId5"/>
    <p:sldLayoutId id="2147484865" r:id="rId6"/>
    <p:sldLayoutId id="2147484869" r:id="rId7"/>
    <p:sldLayoutId id="2147484870" r:id="rId8"/>
    <p:sldLayoutId id="2147484871" r:id="rId9"/>
    <p:sldLayoutId id="2147484866" r:id="rId10"/>
    <p:sldLayoutId id="2147484872" r:id="rId11"/>
    <p:sldLayoutId id="2147484873" r:id="rId12"/>
  </p:sldLayoutIdLst>
  <p:transition>
    <p:wedge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 cap="all" spc="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Franklin Gothic Medium" pitchFamily="34" charset="0"/>
        </a:defRPr>
      </a:lvl9pPr>
    </p:titleStyle>
    <p:bodyStyle>
      <a:lvl1pPr marL="2730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"/>
        <a:defRPr sz="2000" kern="1200" spc="150">
          <a:solidFill>
            <a:schemeClr val="tx2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ern="1200" spc="1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ct val="0"/>
        </a:spcAft>
        <a:buClr>
          <a:srgbClr val="928B70"/>
        </a:buClr>
        <a:buFont typeface="Wingdings" panose="05000000000000000000" pitchFamily="2" charset="2"/>
        <a:buChar char="§"/>
        <a:defRPr sz="1600" kern="1200" spc="100">
          <a:solidFill>
            <a:schemeClr val="tx2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ct val="0"/>
        </a:spcAft>
        <a:buClr>
          <a:srgbClr val="87706B"/>
        </a:buClr>
        <a:buFont typeface="Wingdings" panose="05000000000000000000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ct val="20000"/>
        </a:spcBef>
        <a:spcAft>
          <a:spcPct val="0"/>
        </a:spcAft>
        <a:buClr>
          <a:srgbClr val="6F777D"/>
        </a:buClr>
        <a:buFont typeface="Wingdings" panose="05000000000000000000" pitchFamily="2" charset="2"/>
        <a:buChar char="§"/>
        <a:defRPr sz="1300" kern="1200" spc="10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ottotitolo 2"/>
          <p:cNvSpPr>
            <a:spLocks noGrp="1"/>
          </p:cNvSpPr>
          <p:nvPr>
            <p:ph type="subTitle" idx="1"/>
          </p:nvPr>
        </p:nvSpPr>
        <p:spPr>
          <a:xfrm>
            <a:off x="323850" y="441325"/>
            <a:ext cx="6443663" cy="5975350"/>
          </a:xfrm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endParaRPr lang="it-IT" sz="5400" dirty="0" smtClean="0">
              <a:latin typeface="Calibri" panose="020F0502020204030204" pitchFamily="34" charset="0"/>
            </a:endParaRP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it-IT" sz="5400" dirty="0" smtClean="0">
                <a:latin typeface="Calibri" panose="020F0502020204030204" pitchFamily="34" charset="0"/>
              </a:rPr>
              <a:t>TIPOLOGIE DI SOCIETÀ IN FARMACIA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endParaRPr lang="it-IT" sz="5400" dirty="0">
              <a:latin typeface="Calibri" panose="020F0502020204030204" pitchFamily="34" charset="0"/>
            </a:endParaRP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it-IT" sz="60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1267" name="Segnaposto numero diapositiva 5"/>
          <p:cNvSpPr>
            <a:spLocks noGrp="1"/>
          </p:cNvSpPr>
          <p:nvPr>
            <p:ph type="sldNum" sz="quarter" idx="11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CA7949E-D31E-45A6-946D-2E5F0F08DAC4}" type="slidenum">
              <a:rPr lang="it-IT" altLang="it-IT" sz="1100" smtClean="0">
                <a:solidFill>
                  <a:srgbClr val="FFFFFF"/>
                </a:solidFill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it-IT" altLang="it-IT" sz="1100" dirty="0" smtClean="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sp>
        <p:nvSpPr>
          <p:cNvPr id="4" name="Segnaposto numero diapositiva 4"/>
          <p:cNvSpPr txBox="1">
            <a:spLocks/>
          </p:cNvSpPr>
          <p:nvPr/>
        </p:nvSpPr>
        <p:spPr>
          <a:xfrm>
            <a:off x="326132" y="6308991"/>
            <a:ext cx="7084653" cy="215367"/>
          </a:xfrm>
          <a:prstGeom prst="rect">
            <a:avLst/>
          </a:prstGeom>
          <a:ln w="19050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100" kern="1200">
                <a:solidFill>
                  <a:srgbClr val="FFFFFF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algn="l" eaLnBrk="1" hangingPunct="1">
              <a:defRPr/>
            </a:pPr>
            <a:r>
              <a:rPr lang="it-IT" sz="1800" cap="small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Book Antiqua" pitchFamily="18" charset="0"/>
              </a:rPr>
              <a:t>Dott.  Carlo </a:t>
            </a:r>
            <a:r>
              <a:rPr lang="it-IT" sz="1800" cap="small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latin typeface="Book Antiqua" pitchFamily="18" charset="0"/>
              </a:rPr>
              <a:t>Boggetto</a:t>
            </a:r>
            <a:r>
              <a:rPr lang="it-IT" sz="1800" cap="small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Book Antiqua" pitchFamily="18" charset="0"/>
              </a:rPr>
              <a:t> – Dott.ssa Stefania Campana</a:t>
            </a:r>
            <a:endParaRPr lang="it-IT" sz="1800" cap="small" dirty="0">
              <a:solidFill>
                <a:schemeClr val="accent1">
                  <a:lumMod val="40000"/>
                  <a:lumOff val="60000"/>
                </a:schemeClr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>
          <a:xfrm>
            <a:off x="473075" y="1965325"/>
            <a:ext cx="4038600" cy="4373563"/>
          </a:xfrm>
        </p:spPr>
        <p:txBody>
          <a:bodyPr>
            <a:normAutofit fontScale="92500" lnSpcReduction="20000"/>
          </a:bodyPr>
          <a:lstStyle/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b="1" dirty="0" smtClean="0">
                <a:latin typeface="Calibri" panose="020F0502020204030204" pitchFamily="34" charset="0"/>
              </a:rPr>
              <a:t>   </a:t>
            </a:r>
            <a:r>
              <a:rPr lang="it-IT" sz="3000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SOCIETÀ DI PERSONE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prevale l’</a:t>
            </a:r>
            <a:r>
              <a:rPr lang="it-IT" sz="2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elemento</a:t>
            </a: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it-IT" sz="2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personale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endParaRPr lang="it-IT" sz="21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sono dotate di </a:t>
            </a:r>
            <a:r>
              <a:rPr lang="it-IT" sz="2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autonomia patrimoniale imperfetta</a:t>
            </a:r>
          </a:p>
          <a:p>
            <a:pPr algn="just">
              <a:defRPr/>
            </a:pP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la </a:t>
            </a:r>
            <a:r>
              <a:rPr lang="it-IT" sz="2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responsabilità dei soci </a:t>
            </a: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è </a:t>
            </a:r>
            <a:r>
              <a:rPr lang="it-IT" sz="2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solidale e illimitata</a:t>
            </a:r>
          </a:p>
          <a:p>
            <a:pPr algn="just">
              <a:defRPr/>
            </a:pP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si costituiscono con </a:t>
            </a:r>
            <a:r>
              <a:rPr lang="it-IT" sz="2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atto pubblico o scrittura privata autenticata</a:t>
            </a:r>
          </a:p>
        </p:txBody>
      </p:sp>
      <p:sp>
        <p:nvSpPr>
          <p:cNvPr id="11" name="Segnaposto contenuto 1"/>
          <p:cNvSpPr>
            <a:spLocks noGrp="1"/>
          </p:cNvSpPr>
          <p:nvPr>
            <p:ph sz="half" idx="2"/>
          </p:nvPr>
        </p:nvSpPr>
        <p:spPr>
          <a:xfrm>
            <a:off x="4643438" y="1954213"/>
            <a:ext cx="4038600" cy="4267200"/>
          </a:xfrm>
        </p:spPr>
        <p:txBody>
          <a:bodyPr>
            <a:normAutofit fontScale="92500" lnSpcReduction="20000"/>
          </a:bodyPr>
          <a:lstStyle/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dirty="0" smtClean="0">
                <a:latin typeface="Calibri" panose="020F0502020204030204" pitchFamily="34" charset="0"/>
              </a:rPr>
              <a:t>   </a:t>
            </a:r>
            <a:r>
              <a:rPr lang="it-IT" sz="3000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SOCIETÀ DI CAPITALI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prevale l’</a:t>
            </a:r>
            <a:r>
              <a:rPr lang="it-IT" sz="2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elemento</a:t>
            </a: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it-IT" sz="2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patrimoniale</a:t>
            </a: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(i capitali conferiti)</a:t>
            </a:r>
          </a:p>
          <a:p>
            <a:pPr algn="just">
              <a:defRPr/>
            </a:pP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sono dotate di </a:t>
            </a:r>
            <a:r>
              <a:rPr lang="it-IT" sz="2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autonomia patrimoniale perfetta</a:t>
            </a:r>
          </a:p>
          <a:p>
            <a:pPr algn="just">
              <a:defRPr/>
            </a:pP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la </a:t>
            </a:r>
            <a:r>
              <a:rPr lang="it-IT" sz="2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responsabilità dei soci è limitata</a:t>
            </a:r>
          </a:p>
          <a:p>
            <a:pPr algn="just">
              <a:defRPr/>
            </a:pPr>
            <a:r>
              <a:rPr lang="it-IT" sz="2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si costituiscono con </a:t>
            </a:r>
            <a:r>
              <a:rPr lang="it-IT" sz="2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atto pubblico </a:t>
            </a:r>
          </a:p>
        </p:txBody>
      </p:sp>
      <p:sp>
        <p:nvSpPr>
          <p:cNvPr id="9" name="Segnaposto contenut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925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latin typeface="Calibri" panose="020F0502020204030204" pitchFamily="34" charset="0"/>
              </a:rPr>
              <a:t>TIPOLOGIE DI SOCIETÀ</a:t>
            </a:r>
            <a:endParaRPr lang="it-IT" sz="4000" dirty="0"/>
          </a:p>
        </p:txBody>
      </p:sp>
      <p:sp>
        <p:nvSpPr>
          <p:cNvPr id="16387" name="Segnaposto numero diapositiva 6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3A503F3-78C7-4150-8A25-32FA93857EAA}" type="slidenum">
              <a:rPr lang="it-IT" altLang="it-IT" smtClean="0">
                <a:solidFill>
                  <a:schemeClr val="tx2"/>
                </a:solidFill>
              </a:rPr>
              <a:pPr/>
              <a:t>10</a:t>
            </a:fld>
            <a:endParaRPr lang="it-IT" altLang="it-IT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>
          <a:xfrm>
            <a:off x="421482" y="1664804"/>
            <a:ext cx="4038600" cy="5401257"/>
          </a:xfrm>
        </p:spPr>
        <p:txBody>
          <a:bodyPr>
            <a:normAutofit lnSpcReduction="10000"/>
          </a:bodyPr>
          <a:lstStyle/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b="1" dirty="0" smtClean="0">
                <a:latin typeface="Calibri" panose="020F0502020204030204" pitchFamily="34" charset="0"/>
              </a:rPr>
              <a:t>  </a:t>
            </a:r>
            <a:r>
              <a:rPr lang="it-IT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AUTONOMIA PATRIMONIALE IMPERFETTA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sz="10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patrimonio della società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1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(insieme dei beni e servizi a disposizione della società per svolgere l’attività aziendale)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endParaRPr lang="it-IT" sz="500" b="1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SI CONFONDE con il 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sz="500" b="1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patrimonio dei soci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1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 </a:t>
            </a:r>
            <a:r>
              <a:rPr lang="it-IT" sz="1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soci</a:t>
            </a:r>
            <a:r>
              <a:rPr lang="it-IT" sz="1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– esclusi gli accomandanti – </a:t>
            </a:r>
            <a:r>
              <a:rPr lang="it-IT" sz="1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rispondono per i debiti della società anche con il proprio patrimonio </a:t>
            </a:r>
            <a:r>
              <a:rPr lang="it-IT" sz="1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e sono obbligati a rispondere </a:t>
            </a:r>
            <a:r>
              <a:rPr lang="it-IT" sz="1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anche per le quote di debito a carico degli altri soci </a:t>
            </a:r>
            <a:r>
              <a:rPr lang="it-IT" sz="1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che non sono in grado di farne fronte personalmente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sz="1400" dirty="0" smtClean="0">
              <a:latin typeface="Calibri" panose="020F0502020204030204" pitchFamily="34" charset="0"/>
            </a:endParaRP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sz="1600" b="1" dirty="0" smtClean="0">
              <a:latin typeface="Calibri" panose="020F0502020204030204" pitchFamily="34" charset="0"/>
            </a:endParaRPr>
          </a:p>
        </p:txBody>
      </p:sp>
      <p:sp>
        <p:nvSpPr>
          <p:cNvPr id="8" name="Segnaposto contenuto 1"/>
          <p:cNvSpPr>
            <a:spLocks noGrp="1"/>
          </p:cNvSpPr>
          <p:nvPr>
            <p:ph sz="half" idx="2"/>
          </p:nvPr>
        </p:nvSpPr>
        <p:spPr>
          <a:xfrm>
            <a:off x="4730471" y="1664804"/>
            <a:ext cx="4038600" cy="5401257"/>
          </a:xfrm>
        </p:spPr>
        <p:txBody>
          <a:bodyPr>
            <a:normAutofit lnSpcReduction="10000"/>
          </a:bodyPr>
          <a:lstStyle/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AUTONOMIA PATRIMONIALE PERFETTA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sz="1000" b="1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patrimonio della società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1600" dirty="0">
                <a:solidFill>
                  <a:schemeClr val="accent1"/>
                </a:solidFill>
                <a:latin typeface="Calibri" panose="020F0502020204030204" pitchFamily="34" charset="0"/>
              </a:rPr>
              <a:t>(insieme dei beni e servizi a disposizione della società per svolgere l’attività aziendale)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endParaRPr lang="it-IT" sz="500" b="1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È DISTINTO dal 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endParaRPr lang="it-IT" sz="500" b="1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sz="2100" b="1" dirty="0">
                <a:solidFill>
                  <a:schemeClr val="accent1"/>
                </a:solidFill>
                <a:latin typeface="Calibri" panose="020F0502020204030204" pitchFamily="34" charset="0"/>
              </a:rPr>
              <a:t>p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atrimonio dei soci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1600" dirty="0">
                <a:solidFill>
                  <a:schemeClr val="accent1"/>
                </a:solidFill>
                <a:latin typeface="Calibri" panose="020F0502020204030204" pitchFamily="34" charset="0"/>
              </a:rPr>
              <a:t>i </a:t>
            </a:r>
            <a:r>
              <a:rPr lang="it-IT" sz="1600" b="1" dirty="0">
                <a:solidFill>
                  <a:schemeClr val="accent1"/>
                </a:solidFill>
                <a:latin typeface="Calibri" panose="020F0502020204030204" pitchFamily="34" charset="0"/>
              </a:rPr>
              <a:t>soci </a:t>
            </a:r>
            <a:r>
              <a:rPr lang="it-IT" sz="1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rispondono per i </a:t>
            </a:r>
            <a:r>
              <a:rPr lang="it-IT" sz="1600" b="1" dirty="0">
                <a:solidFill>
                  <a:schemeClr val="accent1"/>
                </a:solidFill>
                <a:latin typeface="Calibri" panose="020F0502020204030204" pitchFamily="34" charset="0"/>
              </a:rPr>
              <a:t>debiti della </a:t>
            </a:r>
            <a:r>
              <a:rPr lang="it-IT" sz="16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società con le quote apportate</a:t>
            </a:r>
            <a:r>
              <a:rPr lang="it-IT" sz="1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.</a:t>
            </a:r>
            <a:endParaRPr lang="it-IT" sz="1600" b="1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Segnaposto contenut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925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latin typeface="Calibri" panose="020F0502020204030204" pitchFamily="34" charset="0"/>
              </a:rPr>
              <a:t>AUTONOMIA PATRIMONIALE</a:t>
            </a:r>
            <a:endParaRPr lang="it-IT" sz="4000" dirty="0"/>
          </a:p>
        </p:txBody>
      </p:sp>
      <p:sp>
        <p:nvSpPr>
          <p:cNvPr id="17411" name="Segnaposto numero diapositiva 6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F4F3C0D-1BF1-4EFD-B1DF-290DB4EE526E}" type="slidenum">
              <a:rPr lang="it-IT" altLang="it-IT" smtClean="0">
                <a:solidFill>
                  <a:schemeClr val="tx2"/>
                </a:solidFill>
              </a:rPr>
              <a:pPr/>
              <a:t>11</a:t>
            </a:fld>
            <a:endParaRPr lang="it-IT" altLang="it-IT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>
          <a:xfrm>
            <a:off x="647564" y="2029601"/>
            <a:ext cx="7967662" cy="44644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Il principio secondo cui i 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creditori sociali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, in caso di 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insolvenza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 di una 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società di </a:t>
            </a:r>
            <a:r>
              <a:rPr 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capitali, 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non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 possono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chiedere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 l’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escussione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 dei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 beni 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di 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proprietà personale 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degli 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amministratori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 e dei singoli </a:t>
            </a:r>
            <a:r>
              <a:rPr 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soci </a:t>
            </a:r>
          </a:p>
          <a:p>
            <a:pPr marL="0" indent="0" algn="ctr">
              <a:buNone/>
            </a:pPr>
            <a:r>
              <a:rPr 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NON HA CARATTERE ASSOLUTO</a:t>
            </a:r>
          </a:p>
          <a:p>
            <a:pPr marL="44450" indent="0" algn="just">
              <a:buNone/>
              <a:defRPr/>
            </a:pPr>
            <a:r>
              <a:rPr lang="it-IT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Gli 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amministratori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 sono 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responsabili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nei confronti dei creditori sociali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 in caso di </a:t>
            </a:r>
            <a:r>
              <a:rPr lang="it-IT" i="1" dirty="0">
                <a:solidFill>
                  <a:schemeClr val="accent1"/>
                </a:solidFill>
                <a:latin typeface="Calibri" panose="020F0502020204030204" pitchFamily="34" charset="0"/>
              </a:rPr>
              <a:t>«inosservanza degli obblighi di conservazione dell’integrità del patrimonio sociale» 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qualora </a:t>
            </a:r>
            <a:r>
              <a:rPr lang="it-IT" i="1" dirty="0">
                <a:solidFill>
                  <a:schemeClr val="accent1"/>
                </a:solidFill>
                <a:latin typeface="Calibri" panose="020F0502020204030204" pitchFamily="34" charset="0"/>
              </a:rPr>
              <a:t>«il patrimonio sociale risulti insufficiente al soddisfacimento dei loro crediti»</a:t>
            </a:r>
            <a:r>
              <a:rPr lang="it-IT" dirty="0">
                <a:solidFill>
                  <a:schemeClr val="accent1"/>
                </a:solidFill>
                <a:latin typeface="Calibri" panose="020F0502020204030204" pitchFamily="34" charset="0"/>
              </a:rPr>
              <a:t> (esempio: bilanci o dichiarazioni infedeli)</a:t>
            </a:r>
          </a:p>
          <a:p>
            <a:pPr marL="44450" indent="0" algn="just">
              <a:buNone/>
              <a:defRPr/>
            </a:pPr>
            <a:endParaRPr lang="it-IT" sz="21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dirty="0" smtClean="0">
                <a:latin typeface="Calibri" panose="020F0502020204030204" pitchFamily="34" charset="0"/>
              </a:rPr>
              <a:t>RESPONSABILITÀ</a:t>
            </a:r>
            <a:endParaRPr lang="it-IT" sz="4000" dirty="0"/>
          </a:p>
        </p:txBody>
      </p:sp>
      <p:sp>
        <p:nvSpPr>
          <p:cNvPr id="20484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FA92D6F-027E-489C-BB5B-C398EEB098E5}" type="slidenum">
              <a:rPr lang="it-IT" altLang="it-IT" smtClean="0">
                <a:solidFill>
                  <a:schemeClr val="tx2"/>
                </a:solidFill>
              </a:rPr>
              <a:pPr/>
              <a:t>12</a:t>
            </a:fld>
            <a:endParaRPr lang="it-IT" altLang="it-IT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7594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>
          <a:xfrm>
            <a:off x="588169" y="1666239"/>
            <a:ext cx="7967662" cy="49548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Il 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Codice Civile prevede che la responsabilità degli amministratori si estende ai </a:t>
            </a:r>
            <a:r>
              <a:rPr lang="it-IT" sz="2000" i="1" dirty="0">
                <a:solidFill>
                  <a:schemeClr val="accent1"/>
                </a:solidFill>
                <a:latin typeface="Calibri" panose="020F0502020204030204" pitchFamily="34" charset="0"/>
              </a:rPr>
              <a:t>«soci che hanno intenzionalmente deciso o autorizzato il compimento di eventi dannosi per la società, i soci o i terzi»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È stato chiarito che si tratta di </a:t>
            </a:r>
            <a:r>
              <a:rPr lang="it-IT" sz="2000" i="1" dirty="0">
                <a:solidFill>
                  <a:schemeClr val="accent1"/>
                </a:solidFill>
                <a:latin typeface="Calibri" panose="020F0502020204030204" pitchFamily="34" charset="0"/>
              </a:rPr>
              <a:t>«responsabilità solidale con gli amministratori</a:t>
            </a:r>
            <a:r>
              <a:rPr lang="it-IT" sz="2000" i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».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Le circostanze per le quali i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soci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 di società di capitali siano ritenuti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responsabili 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sono che:</a:t>
            </a:r>
          </a:p>
          <a:p>
            <a:pPr algn="just"/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gli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amministratori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 abbiamo posto in essere un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atto contrario ai propri doveri di legge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,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su decisione o autorizzazione dei soci</a:t>
            </a:r>
            <a:endParaRPr lang="it-IT" sz="20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la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corrispondenza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 tra quanto deciso o autorizzato dai soci e quanto compiuto dagli amministratori</a:t>
            </a:r>
          </a:p>
          <a:p>
            <a:pPr algn="just"/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un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danno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 alla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società 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e/o ai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soci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 e/o ai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terzi</a:t>
            </a:r>
            <a:endParaRPr lang="it-IT" sz="20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un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nesso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 di casualità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tra il comportamento ed il danno</a:t>
            </a:r>
            <a:endParaRPr lang="it-IT" sz="20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just">
              <a:buNone/>
              <a:defRPr/>
            </a:pPr>
            <a:endParaRPr lang="it-IT" sz="21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dirty="0" smtClean="0">
                <a:latin typeface="Calibri" panose="020F0502020204030204" pitchFamily="34" charset="0"/>
              </a:rPr>
              <a:t>RESPONSABILITÀ</a:t>
            </a:r>
            <a:endParaRPr lang="it-IT" sz="4000" dirty="0"/>
          </a:p>
        </p:txBody>
      </p:sp>
      <p:sp>
        <p:nvSpPr>
          <p:cNvPr id="20484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FA92D6F-027E-489C-BB5B-C398EEB098E5}" type="slidenum">
              <a:rPr lang="it-IT" altLang="it-IT" smtClean="0">
                <a:solidFill>
                  <a:schemeClr val="tx2"/>
                </a:solidFill>
              </a:rPr>
              <a:pPr/>
              <a:t>13</a:t>
            </a:fld>
            <a:endParaRPr lang="it-IT" altLang="it-IT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92171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sz="half" idx="1"/>
          </p:nvPr>
        </p:nvSpPr>
        <p:spPr>
          <a:xfrm>
            <a:off x="527050" y="1808163"/>
            <a:ext cx="4038600" cy="4357687"/>
          </a:xfrm>
        </p:spPr>
        <p:txBody>
          <a:bodyPr>
            <a:normAutofit lnSpcReduction="10000"/>
          </a:bodyPr>
          <a:lstStyle/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b="1" dirty="0" smtClean="0">
                <a:latin typeface="Calibri" panose="020F0502020204030204" pitchFamily="34" charset="0"/>
              </a:rPr>
              <a:t>  </a:t>
            </a:r>
            <a:r>
              <a:rPr lang="it-IT" sz="3000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SNC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società 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in nome collettivo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sz="10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tutti i soci </a:t>
            </a: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sono</a:t>
            </a:r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solidalmente e illimitatamente responsabili</a:t>
            </a:r>
            <a:endParaRPr lang="it-IT" sz="20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sono, di solito, società di piccole dimensioni e tra familiari</a:t>
            </a:r>
          </a:p>
          <a:p>
            <a:pPr algn="just">
              <a:defRPr/>
            </a:pP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 soci rappresentano sia il soggetto giuridico che quello economico 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sz="1400" dirty="0" smtClean="0">
              <a:latin typeface="Calibri" panose="020F0502020204030204" pitchFamily="34" charset="0"/>
            </a:endParaRP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sz="1600" b="1" dirty="0" smtClean="0">
              <a:latin typeface="Calibri" panose="020F0502020204030204" pitchFamily="34" charset="0"/>
            </a:endParaRPr>
          </a:p>
        </p:txBody>
      </p:sp>
      <p:sp>
        <p:nvSpPr>
          <p:cNvPr id="10" name="Segnaposto contenuto 1"/>
          <p:cNvSpPr>
            <a:spLocks noGrp="1"/>
          </p:cNvSpPr>
          <p:nvPr>
            <p:ph sz="half" idx="2"/>
          </p:nvPr>
        </p:nvSpPr>
        <p:spPr>
          <a:xfrm>
            <a:off x="4724400" y="1808163"/>
            <a:ext cx="4038600" cy="4406900"/>
          </a:xfrm>
        </p:spPr>
        <p:txBody>
          <a:bodyPr>
            <a:normAutofit lnSpcReduction="10000"/>
          </a:bodyPr>
          <a:lstStyle/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sz="3000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SAS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società in 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r>
              <a:rPr lang="it-IT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accomandita semplice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sz="10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prevedono due categorie di soci:</a:t>
            </a:r>
          </a:p>
          <a:p>
            <a:pPr algn="just">
              <a:defRPr/>
            </a:pPr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ACCOMANDANTI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responsabili</a:t>
            </a:r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limitatamente</a:t>
            </a:r>
          </a:p>
          <a:p>
            <a:pPr algn="just">
              <a:defRPr/>
            </a:pPr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ACCOMANDATARI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responsabili </a:t>
            </a:r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illimitatamente e solidalmente 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amministrano</a:t>
            </a: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la società</a:t>
            </a: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sz="1400" dirty="0" smtClean="0">
              <a:latin typeface="Calibri" panose="020F0502020204030204" pitchFamily="34" charset="0"/>
            </a:endParaRPr>
          </a:p>
          <a:p>
            <a:pPr marL="44450" indent="0" algn="ctr">
              <a:buFont typeface="Wingdings 2" panose="05020102010507070707" pitchFamily="18" charset="2"/>
              <a:buNone/>
              <a:defRPr/>
            </a:pPr>
            <a:endParaRPr lang="it-IT" sz="1600" b="1" dirty="0" smtClean="0">
              <a:latin typeface="Calibri" panose="020F0502020204030204" pitchFamily="34" charset="0"/>
            </a:endParaRPr>
          </a:p>
        </p:txBody>
      </p:sp>
      <p:sp>
        <p:nvSpPr>
          <p:cNvPr id="9" name="Segnaposto contenuto 4"/>
          <p:cNvSpPr>
            <a:spLocks noGrp="1"/>
          </p:cNvSpPr>
          <p:nvPr>
            <p:ph type="title"/>
          </p:nvPr>
        </p:nvSpPr>
        <p:spPr>
          <a:xfrm>
            <a:off x="374650" y="296652"/>
            <a:ext cx="8382000" cy="1054100"/>
          </a:xfrm>
        </p:spPr>
        <p:txBody>
          <a:bodyPr/>
          <a:lstStyle/>
          <a:p>
            <a:pPr marL="34925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latin typeface="Calibri" panose="020F0502020204030204" pitchFamily="34" charset="0"/>
              </a:rPr>
              <a:t>SOCIETÀ DI PERSONE</a:t>
            </a:r>
            <a:endParaRPr lang="it-IT" sz="4000" dirty="0"/>
          </a:p>
        </p:txBody>
      </p:sp>
      <p:sp>
        <p:nvSpPr>
          <p:cNvPr id="18435" name="Segnaposto numero diapositiva 6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A9610F3-5339-448A-8618-06AA72A5F64A}" type="slidenum">
              <a:rPr lang="it-IT" altLang="it-IT" smtClean="0">
                <a:solidFill>
                  <a:schemeClr val="tx2"/>
                </a:solidFill>
              </a:rPr>
              <a:pPr/>
              <a:t>14</a:t>
            </a:fld>
            <a:endParaRPr lang="it-IT" altLang="it-IT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>
          <a:xfrm>
            <a:off x="575556" y="2132856"/>
            <a:ext cx="7967662" cy="3852428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non hanno 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scopo</a:t>
            </a: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di lucro, ma 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mutualistico</a:t>
            </a: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che può essere:</a:t>
            </a:r>
          </a:p>
          <a:p>
            <a:pPr marL="44450" indent="0" algn="just">
              <a:buNone/>
              <a:defRPr/>
            </a:pP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  - 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prevalente</a:t>
            </a:r>
          </a:p>
          <a:p>
            <a:pPr marL="44450" indent="0" algn="just">
              <a:buNone/>
              <a:defRPr/>
            </a:pP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  - 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non prevalente </a:t>
            </a:r>
            <a:r>
              <a:rPr lang="it-IT" sz="1600" i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(non godono delle stesse agevolazioni fiscali)</a:t>
            </a:r>
          </a:p>
          <a:p>
            <a:pPr algn="just">
              <a:defRPr/>
            </a:pPr>
            <a:r>
              <a:rPr lang="it-IT" sz="2100" dirty="0">
                <a:solidFill>
                  <a:schemeClr val="accent1"/>
                </a:solidFill>
                <a:latin typeface="Calibri" panose="020F0502020204030204" pitchFamily="34" charset="0"/>
              </a:rPr>
              <a:t>s</a:t>
            </a: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ono a 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capitale variabile </a:t>
            </a: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e viene diviso in 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quote o azioni </a:t>
            </a: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il cui valore non può essere inferiore a € 25 e superiore a € 500</a:t>
            </a:r>
          </a:p>
          <a:p>
            <a:pPr algn="just">
              <a:defRPr/>
            </a:pP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 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soci non </a:t>
            </a: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possono essere 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meno di nove </a:t>
            </a: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(eccezionalmente tre) e la 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quota personale non può superare € 100.000</a:t>
            </a:r>
          </a:p>
          <a:p>
            <a:pPr algn="just">
              <a:defRPr/>
            </a:pP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gli 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utili</a:t>
            </a: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it-IT" sz="21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non si possono distribuire per intero </a:t>
            </a:r>
            <a:r>
              <a:rPr lang="it-IT" sz="21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poiché viene finanziato il Fondo della Cooperazione</a:t>
            </a: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dirty="0" smtClean="0">
                <a:latin typeface="Calibri" panose="020F0502020204030204" pitchFamily="34" charset="0"/>
              </a:rPr>
              <a:t>SOCIETÀ COOPERATIVE</a:t>
            </a:r>
            <a:endParaRPr lang="it-IT" sz="4000" dirty="0"/>
          </a:p>
        </p:txBody>
      </p:sp>
      <p:sp>
        <p:nvSpPr>
          <p:cNvPr id="20484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FA92D6F-027E-489C-BB5B-C398EEB098E5}" type="slidenum">
              <a:rPr lang="it-IT" altLang="it-IT" smtClean="0">
                <a:solidFill>
                  <a:schemeClr val="tx2"/>
                </a:solidFill>
              </a:rPr>
              <a:pPr/>
              <a:t>15</a:t>
            </a:fld>
            <a:endParaRPr lang="it-IT" altLang="it-IT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84320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>
          <a:xfrm>
            <a:off x="679451" y="1603374"/>
            <a:ext cx="7967662" cy="2581709"/>
          </a:xfrm>
        </p:spPr>
        <p:txBody>
          <a:bodyPr>
            <a:noAutofit/>
          </a:bodyPr>
          <a:lstStyle/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2800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SPA – società per azioni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il 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capitale sociale minimo è di 50.000 euro </a:t>
            </a: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di cui alla costituzione è necessario versare il 25%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sono società di medio/grandi dimensioni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le quote dei soci sono rappresentate da 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azioni</a:t>
            </a: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: titoli di credito che riconoscono al titolare il diritto alla distribuzione degli utili (dividendo), a partecipare e votare alle assemblee e ad una quota di capitale al momento della liquidazione dell’azienda.</a:t>
            </a:r>
            <a:endParaRPr lang="it-IT" sz="1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sz="quarter" idx="4"/>
          </p:nvPr>
        </p:nvSpPr>
        <p:spPr>
          <a:xfrm>
            <a:off x="681735" y="4185084"/>
            <a:ext cx="7967663" cy="2505075"/>
          </a:xfrm>
        </p:spPr>
        <p:txBody>
          <a:bodyPr>
            <a:noAutofit/>
          </a:bodyPr>
          <a:lstStyle/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2800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SAPA </a:t>
            </a:r>
            <a:r>
              <a:rPr lang="it-IT" sz="2800" b="1" u="sng" dirty="0">
                <a:solidFill>
                  <a:schemeClr val="accent1"/>
                </a:solidFill>
                <a:latin typeface="Calibri" panose="020F0502020204030204" pitchFamily="34" charset="0"/>
              </a:rPr>
              <a:t>– società </a:t>
            </a:r>
            <a:r>
              <a:rPr lang="it-IT" sz="2800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in accomandita per </a:t>
            </a:r>
            <a:r>
              <a:rPr lang="it-IT" sz="2800" b="1" u="sng" dirty="0">
                <a:solidFill>
                  <a:schemeClr val="accent1"/>
                </a:solidFill>
                <a:latin typeface="Calibri" panose="020F0502020204030204" pitchFamily="34" charset="0"/>
              </a:rPr>
              <a:t>azioni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hanno le caratteristiche delle società per azioni e delle società in accomandita semplice: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soci accomandanti e accomandatari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il capitale diviso in azioni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il soggetto economico sono i soci accomandatari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il soggetto giuridico è la società stessa</a:t>
            </a:r>
            <a:endParaRPr lang="it-IT" sz="1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dirty="0" smtClean="0">
                <a:latin typeface="Calibri" panose="020F0502020204030204" pitchFamily="34" charset="0"/>
              </a:rPr>
              <a:t>SOCIETÀ DI CAPITALI</a:t>
            </a:r>
            <a:endParaRPr lang="it-IT" sz="4000" dirty="0"/>
          </a:p>
        </p:txBody>
      </p:sp>
      <p:sp>
        <p:nvSpPr>
          <p:cNvPr id="19461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335C730-6612-440B-94C3-B688FCA8C66D}" type="slidenum">
              <a:rPr lang="it-IT" altLang="it-IT" smtClean="0">
                <a:solidFill>
                  <a:schemeClr val="tx2"/>
                </a:solidFill>
              </a:rPr>
              <a:pPr/>
              <a:t>16</a:t>
            </a:fld>
            <a:endParaRPr lang="it-IT" altLang="it-IT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>
          <a:xfrm>
            <a:off x="647564" y="1693863"/>
            <a:ext cx="7967662" cy="4660900"/>
          </a:xfrm>
        </p:spPr>
        <p:txBody>
          <a:bodyPr>
            <a:noAutofit/>
          </a:bodyPr>
          <a:lstStyle/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2800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SRL – società a responsabilità limitata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sono società di capitale di piccole dimensioni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la costituzione deve avvenire </a:t>
            </a:r>
            <a:r>
              <a:rPr lang="it-IT" sz="1800" dirty="0">
                <a:solidFill>
                  <a:schemeClr val="accent1"/>
                </a:solidFill>
                <a:latin typeface="Calibri" panose="020F0502020204030204" pitchFamily="34" charset="0"/>
              </a:rPr>
              <a:t>con </a:t>
            </a:r>
            <a:r>
              <a:rPr lang="it-IT" sz="1800" b="1" dirty="0">
                <a:solidFill>
                  <a:schemeClr val="accent1"/>
                </a:solidFill>
                <a:latin typeface="Calibri" panose="020F0502020204030204" pitchFamily="34" charset="0"/>
              </a:rPr>
              <a:t>atto pubblico </a:t>
            </a: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(Notaio)</a:t>
            </a:r>
            <a:endParaRPr lang="it-IT" sz="18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 </a:t>
            </a:r>
            <a:r>
              <a:rPr lang="it-IT" sz="1800" dirty="0">
                <a:solidFill>
                  <a:schemeClr val="accent1"/>
                </a:solidFill>
                <a:latin typeface="Calibri" panose="020F0502020204030204" pitchFamily="34" charset="0"/>
              </a:rPr>
              <a:t>soci possono essere sia </a:t>
            </a:r>
            <a:r>
              <a:rPr lang="it-IT" sz="1800" b="1" dirty="0">
                <a:solidFill>
                  <a:schemeClr val="accent1"/>
                </a:solidFill>
                <a:latin typeface="Calibri" panose="020F0502020204030204" pitchFamily="34" charset="0"/>
              </a:rPr>
              <a:t>persone fisiche </a:t>
            </a:r>
            <a:r>
              <a:rPr lang="it-IT" sz="1800" dirty="0">
                <a:solidFill>
                  <a:schemeClr val="accent1"/>
                </a:solidFill>
                <a:latin typeface="Calibri" panose="020F0502020204030204" pitchFamily="34" charset="0"/>
              </a:rPr>
              <a:t>sia </a:t>
            </a:r>
            <a:r>
              <a:rPr lang="it-IT" sz="1800" b="1" dirty="0">
                <a:solidFill>
                  <a:schemeClr val="accent1"/>
                </a:solidFill>
                <a:latin typeface="Calibri" panose="020F0502020204030204" pitchFamily="34" charset="0"/>
              </a:rPr>
              <a:t>persone 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giuridiche</a:t>
            </a: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,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è </a:t>
            </a:r>
            <a:r>
              <a:rPr lang="it-IT" sz="1800" dirty="0">
                <a:solidFill>
                  <a:schemeClr val="accent1"/>
                </a:solidFill>
                <a:latin typeface="Calibri" panose="020F0502020204030204" pitchFamily="34" charset="0"/>
              </a:rPr>
              <a:t>possibile anche costituire </a:t>
            </a:r>
            <a:r>
              <a:rPr lang="it-IT" sz="1800" b="1" dirty="0">
                <a:solidFill>
                  <a:schemeClr val="accent1"/>
                </a:solidFill>
                <a:latin typeface="Calibri" panose="020F0502020204030204" pitchFamily="34" charset="0"/>
              </a:rPr>
              <a:t>società 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unipersonali</a:t>
            </a:r>
            <a:endParaRPr lang="it-IT" sz="18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la responsabilità è limitata perché l’autonomia patrimoniale è perfetta: la società 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risponde per le obbligazioni sociali solo con il proprio patrimonio</a:t>
            </a: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. Tale principio è derogato solo quando la società ha un 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unico socio </a:t>
            </a: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che 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risponde illimitatamente </a:t>
            </a: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per le obbligazioni sociali in caso di insolvenza della società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può essere gestita da un 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Amministratore Unico </a:t>
            </a: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o da un 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Consiglio di Amministrazione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le 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quote</a:t>
            </a: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sono </a:t>
            </a:r>
            <a:r>
              <a:rPr lang="it-IT" sz="18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liberamente trasferibili</a:t>
            </a:r>
          </a:p>
          <a:p>
            <a:pPr algn="just">
              <a:defRPr/>
            </a:pPr>
            <a:r>
              <a:rPr lang="it-IT" sz="1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sotto certe dimensioni (attivo patrimoniale e ricavi) il bilancio è in forma abbreviata e non è obbligatorio l’Organo di controllo</a:t>
            </a: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dirty="0" smtClean="0">
                <a:latin typeface="Calibri" panose="020F0502020204030204" pitchFamily="34" charset="0"/>
              </a:rPr>
              <a:t>SOCIETÀ DI CAPITALI</a:t>
            </a:r>
            <a:endParaRPr lang="it-IT" sz="4000" dirty="0"/>
          </a:p>
        </p:txBody>
      </p:sp>
      <p:sp>
        <p:nvSpPr>
          <p:cNvPr id="20484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FA92D6F-027E-489C-BB5B-C398EEB098E5}" type="slidenum">
              <a:rPr lang="it-IT" altLang="it-IT" smtClean="0">
                <a:solidFill>
                  <a:schemeClr val="tx2"/>
                </a:solidFill>
              </a:rPr>
              <a:pPr/>
              <a:t>17</a:t>
            </a:fld>
            <a:endParaRPr lang="it-IT" altLang="it-IT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68948" y="476672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COSTITUZIONE SRL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23555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3D5F7CF-6700-4715-BD29-17B30AD57810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30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COSTITUZIONE NEWCO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3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(pluripersonale o unipersonale)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endParaRPr lang="it-IT" sz="23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Atto costitutivo </a:t>
            </a:r>
            <a:r>
              <a:rPr lang="it-IT" sz="2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 </a:t>
            </a:r>
            <a:r>
              <a:rPr lang="it-IT" sz="2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Statuto notarile </a:t>
            </a:r>
            <a:r>
              <a:rPr lang="it-IT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(costo circa € 2.000)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Capitale minimo € 10.000</a:t>
            </a:r>
            <a:r>
              <a:rPr lang="it-IT" sz="2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, da </a:t>
            </a:r>
            <a:r>
              <a:rPr lang="it-IT" sz="2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versare</a:t>
            </a:r>
            <a:r>
              <a:rPr lang="it-IT" sz="2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almeno </a:t>
            </a:r>
            <a:r>
              <a:rPr lang="it-IT" sz="2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per il 25% al momento della costituzione </a:t>
            </a:r>
            <a:r>
              <a:rPr lang="it-IT" sz="2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 per il restante 75% successivamente (denaro, beni in natura e crediti)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3400" baseline="30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dirty="0" smtClean="0">
                <a:latin typeface="Calibri" panose="020F0502020204030204" pitchFamily="34" charset="0"/>
              </a:rPr>
              <a:t>TRASFORMAZIONE IN SRL</a:t>
            </a:r>
            <a:endParaRPr lang="it-IT" sz="4000" dirty="0"/>
          </a:p>
        </p:txBody>
      </p:sp>
      <p:sp>
        <p:nvSpPr>
          <p:cNvPr id="24579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C20E03C-6BE7-4BAD-A9D0-4A270ECE508F}" type="slidenum">
              <a:rPr lang="it-IT" altLang="it-IT" smtClean="0">
                <a:solidFill>
                  <a:schemeClr val="tx2"/>
                </a:solidFill>
              </a:rPr>
              <a:pPr/>
              <a:t>19</a:t>
            </a:fld>
            <a:endParaRPr lang="it-IT" altLang="it-IT" smtClean="0">
              <a:solidFill>
                <a:schemeClr val="tx2"/>
              </a:solidFill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85775" y="1917675"/>
            <a:ext cx="8172450" cy="4574406"/>
          </a:xfrm>
          <a:prstGeom prst="rect">
            <a:avLst/>
          </a:prstGeom>
        </p:spPr>
        <p:txBody>
          <a:bodyPr/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"/>
              <a:defRPr sz="24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anose="05000000000000000000" pitchFamily="2" charset="2"/>
              <a:buChar char="§"/>
              <a:defRPr sz="18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500" dirty="0">
                <a:solidFill>
                  <a:schemeClr val="accent1"/>
                </a:solidFill>
                <a:latin typeface="Calibri" panose="020F0502020204030204" pitchFamily="34" charset="0"/>
              </a:rPr>
              <a:t>La trasformazione da società di persone a società di capitali è un’</a:t>
            </a:r>
            <a:r>
              <a:rPr lang="it-IT" sz="2500" b="1" dirty="0">
                <a:solidFill>
                  <a:schemeClr val="accent1"/>
                </a:solidFill>
                <a:latin typeface="Calibri" panose="020F0502020204030204" pitchFamily="34" charset="0"/>
              </a:rPr>
              <a:t>operazione straordinaria </a:t>
            </a:r>
            <a:r>
              <a:rPr lang="it-IT" sz="2500" dirty="0">
                <a:solidFill>
                  <a:schemeClr val="accent1"/>
                </a:solidFill>
                <a:latin typeface="Calibri" panose="020F0502020204030204" pitchFamily="34" charset="0"/>
              </a:rPr>
              <a:t>che consente la </a:t>
            </a:r>
            <a:r>
              <a:rPr lang="it-IT" sz="2500" b="1" dirty="0">
                <a:solidFill>
                  <a:schemeClr val="accent1"/>
                </a:solidFill>
                <a:latin typeface="Calibri" panose="020F0502020204030204" pitchFamily="34" charset="0"/>
              </a:rPr>
              <a:t>continuazione dell’attività in una nuova veste giuridica </a:t>
            </a:r>
            <a:r>
              <a:rPr lang="it-IT" sz="2500" dirty="0">
                <a:solidFill>
                  <a:schemeClr val="accent1"/>
                </a:solidFill>
                <a:latin typeface="Calibri" panose="020F0502020204030204" pitchFamily="34" charset="0"/>
              </a:rPr>
              <a:t>senza dover ricorrere all’estinzione e successiva costituzione del nuovo soggetto.</a:t>
            </a:r>
          </a:p>
          <a:p>
            <a:pPr marL="0" indent="0" algn="just">
              <a:buNone/>
            </a:pPr>
            <a:r>
              <a:rPr lang="it-IT" sz="2500" dirty="0">
                <a:solidFill>
                  <a:schemeClr val="accent1"/>
                </a:solidFill>
                <a:latin typeface="Calibri" panose="020F0502020204030204" pitchFamily="34" charset="0"/>
              </a:rPr>
              <a:t>Implica alcuni adempimenti tra i quali </a:t>
            </a:r>
            <a:r>
              <a:rPr lang="it-IT" sz="25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la </a:t>
            </a:r>
            <a:r>
              <a:rPr lang="it-IT" sz="25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delibera di trasformazione</a:t>
            </a:r>
            <a:r>
              <a:rPr lang="it-IT" sz="25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redatta per </a:t>
            </a:r>
            <a:r>
              <a:rPr lang="it-IT" sz="25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atto pubblico</a:t>
            </a:r>
            <a:r>
              <a:rPr lang="it-IT" sz="25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, la </a:t>
            </a:r>
            <a:r>
              <a:rPr lang="it-IT" sz="2500" b="1" dirty="0">
                <a:solidFill>
                  <a:schemeClr val="accent1"/>
                </a:solidFill>
                <a:latin typeface="Calibri" panose="020F0502020204030204" pitchFamily="34" charset="0"/>
              </a:rPr>
              <a:t>redazione di una perizia asseverata</a:t>
            </a:r>
            <a:r>
              <a:rPr lang="it-IT" sz="2500" dirty="0">
                <a:solidFill>
                  <a:schemeClr val="accent1"/>
                </a:solidFill>
                <a:latin typeface="Calibri" panose="020F0502020204030204" pitchFamily="34" charset="0"/>
              </a:rPr>
              <a:t> da parte di un soggetto iscritto nel Registro dei Revisori </a:t>
            </a:r>
            <a:r>
              <a:rPr lang="it-IT" sz="25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Legali.</a:t>
            </a:r>
            <a:endParaRPr lang="it-IT" sz="25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500" dirty="0">
                <a:solidFill>
                  <a:schemeClr val="accent1"/>
                </a:solidFill>
                <a:latin typeface="Calibri" panose="020F0502020204030204" pitchFamily="34" charset="0"/>
              </a:rPr>
              <a:t>La trasformazione </a:t>
            </a:r>
            <a:r>
              <a:rPr lang="it-IT" sz="2500" b="1" dirty="0">
                <a:solidFill>
                  <a:schemeClr val="accent1"/>
                </a:solidFill>
                <a:latin typeface="Calibri" panose="020F0502020204030204" pitchFamily="34" charset="0"/>
              </a:rPr>
              <a:t>non comporta oneri fiscali</a:t>
            </a:r>
            <a:r>
              <a:rPr lang="it-IT" sz="2500" dirty="0">
                <a:solidFill>
                  <a:schemeClr val="accent1"/>
                </a:solidFill>
                <a:latin typeface="Calibri" panose="020F0502020204030204" pitchFamily="34" charset="0"/>
              </a:rPr>
              <a:t>, ma solo </a:t>
            </a:r>
            <a:r>
              <a:rPr lang="it-IT" sz="25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 </a:t>
            </a:r>
            <a:r>
              <a:rPr lang="it-IT" sz="25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costi relativi alla </a:t>
            </a:r>
            <a:r>
              <a:rPr lang="it-IT" sz="2500" b="1" dirty="0">
                <a:solidFill>
                  <a:schemeClr val="accent1"/>
                </a:solidFill>
                <a:latin typeface="Calibri" panose="020F0502020204030204" pitchFamily="34" charset="0"/>
              </a:rPr>
              <a:t>perizia e </a:t>
            </a:r>
            <a:r>
              <a:rPr lang="it-IT" sz="25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all’atto </a:t>
            </a:r>
            <a:r>
              <a:rPr lang="it-IT" sz="2500" b="1" dirty="0">
                <a:solidFill>
                  <a:schemeClr val="accent1"/>
                </a:solidFill>
                <a:latin typeface="Calibri" panose="020F0502020204030204" pitchFamily="34" charset="0"/>
              </a:rPr>
              <a:t>notarile</a:t>
            </a:r>
            <a:r>
              <a:rPr lang="it-IT" sz="2500" dirty="0">
                <a:solidFill>
                  <a:schemeClr val="accent1"/>
                </a:solidFill>
                <a:latin typeface="Calibri" panose="020F0502020204030204" pitchFamily="34" charset="0"/>
              </a:rPr>
              <a:t>.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endParaRPr lang="it-IT" sz="1800" dirty="0" smtClean="0">
              <a:latin typeface="Calibri" panose="020F0502020204030204" pitchFamily="34" charset="0"/>
            </a:endParaRP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endParaRPr lang="it-IT" sz="18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4096" y="2401297"/>
            <a:ext cx="1965247" cy="2026343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9913" y="2892510"/>
            <a:ext cx="1325451" cy="1344754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508001" y="1314451"/>
            <a:ext cx="6447501" cy="76044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750" b="1" dirty="0"/>
              <a:t>… sino al 1991</a:t>
            </a:r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3642918" y="2837672"/>
            <a:ext cx="484900" cy="1399592"/>
          </a:xfrm>
          <a:prstGeom prst="rect">
            <a:avLst/>
          </a:prstGeom>
          <a:ln w="25400">
            <a:noFill/>
          </a:ln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7500" dirty="0">
                <a:solidFill>
                  <a:schemeClr val="accent1"/>
                </a:solidFill>
              </a:rPr>
              <a:t>=</a:t>
            </a: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1896501" y="4427640"/>
            <a:ext cx="3935639" cy="184567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it-IT" sz="2000" b="1" dirty="0" smtClean="0">
                <a:solidFill>
                  <a:srgbClr val="404040"/>
                </a:solidFill>
              </a:rPr>
              <a:t>TITOLARITÀ</a:t>
            </a:r>
            <a:endParaRPr lang="it-IT" sz="2000" b="1" dirty="0">
              <a:solidFill>
                <a:srgbClr val="404040"/>
              </a:solidFill>
            </a:endParaRPr>
          </a:p>
          <a:p>
            <a:pPr algn="l">
              <a:spcBef>
                <a:spcPts val="0"/>
              </a:spcBef>
            </a:pPr>
            <a:r>
              <a:rPr lang="it-IT" sz="2000" b="1" dirty="0" smtClean="0">
                <a:solidFill>
                  <a:srgbClr val="404040"/>
                </a:solidFill>
              </a:rPr>
              <a:t>PROPRIETÀ</a:t>
            </a:r>
            <a:endParaRPr lang="it-IT" sz="2000" b="1" dirty="0">
              <a:solidFill>
                <a:srgbClr val="404040"/>
              </a:solidFill>
            </a:endParaRPr>
          </a:p>
          <a:p>
            <a:pPr algn="l">
              <a:spcBef>
                <a:spcPts val="0"/>
              </a:spcBef>
            </a:pPr>
            <a:r>
              <a:rPr lang="it-IT" sz="2000" b="1" dirty="0">
                <a:solidFill>
                  <a:srgbClr val="404040"/>
                </a:solidFill>
              </a:rPr>
              <a:t>GESTIONE</a:t>
            </a:r>
          </a:p>
          <a:p>
            <a:pPr algn="l">
              <a:spcBef>
                <a:spcPts val="0"/>
              </a:spcBef>
            </a:pPr>
            <a:r>
              <a:rPr lang="it-IT" sz="2000" b="1" dirty="0">
                <a:solidFill>
                  <a:srgbClr val="404040"/>
                </a:solidFill>
              </a:rPr>
              <a:t>DIREZIONE SANITARIA</a:t>
            </a:r>
          </a:p>
        </p:txBody>
      </p:sp>
    </p:spTree>
    <p:extLst>
      <p:ext uri="{BB962C8B-B14F-4D97-AF65-F5344CB8AC3E}">
        <p14:creationId xmlns:p14="http://schemas.microsoft.com/office/powerpoint/2010/main" val="376612078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dirty="0" smtClean="0">
                <a:latin typeface="Calibri" panose="020F0502020204030204" pitchFamily="34" charset="0"/>
              </a:rPr>
              <a:t>FASI DELLA TRASFORMAZIONE</a:t>
            </a:r>
            <a:endParaRPr lang="it-IT" sz="4000" dirty="0"/>
          </a:p>
        </p:txBody>
      </p:sp>
      <p:sp>
        <p:nvSpPr>
          <p:cNvPr id="25603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2C4DD6E-7041-42EA-B9DB-61468548F0C1}" type="slidenum">
              <a:rPr lang="it-IT" altLang="it-IT" smtClean="0">
                <a:solidFill>
                  <a:schemeClr val="tx2"/>
                </a:solidFill>
              </a:rPr>
              <a:pPr/>
              <a:t>20</a:t>
            </a:fld>
            <a:endParaRPr lang="it-IT" altLang="it-IT" smtClean="0">
              <a:solidFill>
                <a:schemeClr val="tx2"/>
              </a:solidFill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85775" y="1828800"/>
            <a:ext cx="8172450" cy="4660540"/>
          </a:xfrm>
          <a:prstGeom prst="rect">
            <a:avLst/>
          </a:prstGeom>
        </p:spPr>
        <p:txBody>
          <a:bodyPr/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"/>
              <a:defRPr sz="24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anose="05000000000000000000" pitchFamily="2" charset="2"/>
              <a:buChar char="§"/>
              <a:defRPr sz="18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it-IT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DECISIONE DI TRASFORMAZIONE 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2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</a:t>
            </a:r>
            <a:r>
              <a:rPr lang="it-IT" sz="18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 </a:t>
            </a:r>
            <a:r>
              <a:rPr lang="it-IT" sz="1800" i="1" dirty="0">
                <a:solidFill>
                  <a:schemeClr val="tx1"/>
                </a:solidFill>
                <a:latin typeface="Calibri" panose="020F0502020204030204" pitchFamily="34" charset="0"/>
              </a:rPr>
              <a:t>parte degli Amministratori della </a:t>
            </a:r>
            <a:r>
              <a:rPr lang="it-IT" sz="18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società</a:t>
            </a:r>
            <a:endParaRPr lang="it-IT" sz="1800" u="sng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NOMINA DEL PERITO</a:t>
            </a:r>
            <a:r>
              <a:rPr lang="it-IT" sz="2000" dirty="0">
                <a:solidFill>
                  <a:schemeClr val="tx1"/>
                </a:solidFill>
                <a:latin typeface="Calibri" panose="020F0502020204030204" pitchFamily="34" charset="0"/>
              </a:rPr>
              <a:t>	</a:t>
            </a:r>
            <a:r>
              <a:rPr lang="it-IT" sz="18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 parte dei soci</a:t>
            </a:r>
          </a:p>
          <a:p>
            <a:pPr algn="just">
              <a:defRPr/>
            </a:pPr>
            <a:r>
              <a:rPr lang="it-IT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REDAZIONE DELLA PERIZIA</a:t>
            </a:r>
            <a:r>
              <a:rPr lang="it-IT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	</a:t>
            </a:r>
            <a:endParaRPr lang="it-IT" sz="1600" i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16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 Il legislatore ha previsto una valutazione d’azienda in quanto il venir meno </a:t>
            </a:r>
          </a:p>
          <a:p>
            <a:pPr marL="319088" lvl="1" indent="0" algn="just">
              <a:buFont typeface="Wingdings" panose="05000000000000000000" pitchFamily="2" charset="2"/>
              <a:buNone/>
              <a:defRPr/>
            </a:pPr>
            <a:r>
              <a:rPr lang="it-IT" sz="16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della responsabilità illimitata per i soci della società di persone comporta il     riconoscimento di una maggiore importanza al patrimonio aziendale della </a:t>
            </a:r>
            <a:r>
              <a:rPr lang="it-IT" sz="1600" i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trasformanda</a:t>
            </a:r>
            <a:r>
              <a:rPr lang="it-IT" sz="16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, visto come elemento di garanzia verso i terzi, con l’obiettivo di accertare l’effettivo valore del patrimonio aziendale</a:t>
            </a:r>
          </a:p>
          <a:p>
            <a:pPr algn="just">
              <a:defRPr/>
            </a:pPr>
            <a:r>
              <a:rPr lang="it-IT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ATTO DI TRASFORMAZIONE</a:t>
            </a:r>
            <a:r>
              <a:rPr lang="it-IT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	(atto pubblico)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18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18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verbale di Assemblea che delibera l’atto di trasformazione</a:t>
            </a:r>
          </a:p>
          <a:p>
            <a:pPr algn="just">
              <a:defRPr/>
            </a:pPr>
            <a:r>
              <a:rPr lang="it-IT" sz="20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ISCRIZIONE DELL’ATTO NEL REGISTRO DELLE IMPRESE 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16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16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</a:t>
            </a:r>
            <a:r>
              <a:rPr lang="it-IT" sz="18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effettuata dal Notaio nei 30 giorni successivi alla delibera per dare 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r>
              <a:rPr lang="it-IT" sz="18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18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effetto alla trasformazione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endParaRPr lang="it-IT" sz="1800" dirty="0" smtClean="0">
              <a:latin typeface="Calibri" panose="020F0502020204030204" pitchFamily="34" charset="0"/>
            </a:endParaRP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endParaRPr lang="it-IT" sz="18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6263" y="476672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>
                <a:solidFill>
                  <a:schemeClr val="bg1"/>
                </a:solidFill>
                <a:latin typeface="Calibri" panose="020F0502020204030204" pitchFamily="34" charset="0"/>
              </a:rPr>
              <a:t>TRASFORMAZIONE IN SRL</a:t>
            </a:r>
            <a:endParaRPr lang="it-IT" sz="4000" dirty="0" smtClean="0">
              <a:solidFill>
                <a:schemeClr val="bg1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26627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8E4BD24-6D9E-4022-BD3C-738D2434CD68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601138"/>
            <a:ext cx="8147050" cy="4924206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120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TRASFORMAZIONE da SNC/SAS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8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Assemblea in forma di atto pubblico</a:t>
            </a:r>
            <a:r>
              <a:rPr lang="it-IT" sz="8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, con </a:t>
            </a:r>
            <a:r>
              <a:rPr lang="it-IT" sz="8800" b="1" dirty="0">
                <a:solidFill>
                  <a:schemeClr val="tx1"/>
                </a:solidFill>
                <a:latin typeface="Calibri" panose="020F0502020204030204" pitchFamily="34" charset="0"/>
              </a:rPr>
              <a:t>A</a:t>
            </a:r>
            <a:r>
              <a:rPr lang="it-IT" sz="8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tto costitutivo</a:t>
            </a:r>
            <a:r>
              <a:rPr lang="it-IT" sz="8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e </a:t>
            </a:r>
            <a:r>
              <a:rPr lang="it-IT" sz="8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Statuto notarile </a:t>
            </a:r>
            <a:r>
              <a:rPr lang="it-IT" sz="8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(costo circa € 2.000)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8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Relazione di stima </a:t>
            </a:r>
            <a:r>
              <a:rPr lang="it-IT" sz="8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 cura di </a:t>
            </a:r>
            <a:r>
              <a:rPr lang="it-IT" sz="8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Revisore Legale </a:t>
            </a:r>
            <a:r>
              <a:rPr lang="it-IT" sz="8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 Società di revisione che mostra la situazione patrimoniale della società in funzione dei valori attuali dall’attivo e del passivo. Deve descrivere e valutare ciascun elemento patrimoniale attivo e passivo per identificare il patrimonio netto che deve essere almeno pari al capitale minimo della SRL. La relazione deve far riferimento ad una situazione contabile non anteriore a 4 mesi rispetto alla costituzione della società </a:t>
            </a:r>
            <a:r>
              <a:rPr lang="it-IT" sz="8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(costo in base al valore di attività e passività comprese nell’azienda conferita. Esempio: Attività + Passività pari a € 1.000.000 - costo circa da € 8.500 a € 10.500, </a:t>
            </a:r>
            <a:r>
              <a:rPr lang="it-IT" sz="8000" i="1" dirty="0">
                <a:solidFill>
                  <a:schemeClr val="tx1"/>
                </a:solidFill>
                <a:latin typeface="Calibri" panose="020F0502020204030204" pitchFamily="34" charset="0"/>
              </a:rPr>
              <a:t>Attività + Passività </a:t>
            </a:r>
            <a:r>
              <a:rPr lang="it-IT" sz="8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pari a € 4.000.000 - costo circa da € 20.000 a € 25.000)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z="4000" dirty="0" smtClean="0">
                <a:latin typeface="Calibri" panose="020F0502020204030204" pitchFamily="34" charset="0"/>
              </a:rPr>
              <a:t>CONFERIMENTO IN SRL</a:t>
            </a:r>
            <a:endParaRPr lang="it-IT" sz="4000" dirty="0"/>
          </a:p>
        </p:txBody>
      </p:sp>
      <p:sp>
        <p:nvSpPr>
          <p:cNvPr id="27651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4BCD3B9-A9C7-4B58-AED1-56B2B8A65BC4}" type="slidenum">
              <a:rPr lang="it-IT" altLang="it-IT" smtClean="0">
                <a:solidFill>
                  <a:schemeClr val="tx2"/>
                </a:solidFill>
              </a:rPr>
              <a:pPr/>
              <a:t>22</a:t>
            </a:fld>
            <a:endParaRPr lang="it-IT" altLang="it-IT" smtClean="0">
              <a:solidFill>
                <a:schemeClr val="tx2"/>
              </a:solidFill>
            </a:endParaRPr>
          </a:p>
        </p:txBody>
      </p:sp>
      <p:sp>
        <p:nvSpPr>
          <p:cNvPr id="11" name="Segnaposto contenuto 2"/>
          <p:cNvSpPr txBox="1">
            <a:spLocks/>
          </p:cNvSpPr>
          <p:nvPr/>
        </p:nvSpPr>
        <p:spPr>
          <a:xfrm>
            <a:off x="485775" y="1703388"/>
            <a:ext cx="8172450" cy="4786312"/>
          </a:xfrm>
          <a:prstGeom prst="rect">
            <a:avLst/>
          </a:prstGeom>
        </p:spPr>
        <p:txBody>
          <a:bodyPr/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anose="05020102010507070707" pitchFamily="18" charset="2"/>
              <a:buChar char=""/>
              <a:defRPr sz="24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anose="05000000000000000000" pitchFamily="2" charset="2"/>
              <a:buChar char="§"/>
              <a:defRPr sz="18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Il conferimento d’azienda è una </a:t>
            </a:r>
            <a:r>
              <a:rPr lang="it-IT" sz="22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operazione straordinaria </a:t>
            </a: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che prevede il </a:t>
            </a:r>
            <a:r>
              <a:rPr lang="it-IT" sz="22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trasferimento di un’azienda ad una società neo-costituita in cambio di una partecipazione al capitale sociale di quest’ultima</a:t>
            </a: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Per il </a:t>
            </a:r>
            <a:r>
              <a:rPr lang="it-IT" sz="22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conferimento</a:t>
            </a: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it-IT" sz="2200" dirty="0">
                <a:solidFill>
                  <a:schemeClr val="accent1"/>
                </a:solidFill>
                <a:latin typeface="Calibri" panose="020F0502020204030204" pitchFamily="34" charset="0"/>
              </a:rPr>
              <a:t>della </a:t>
            </a:r>
            <a:r>
              <a:rPr lang="it-IT" sz="22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ditta </a:t>
            </a:r>
            <a:r>
              <a:rPr lang="it-IT" sz="2200" b="1" dirty="0">
                <a:solidFill>
                  <a:schemeClr val="accent1"/>
                </a:solidFill>
                <a:latin typeface="Calibri" panose="020F0502020204030204" pitchFamily="34" charset="0"/>
              </a:rPr>
              <a:t>individuale </a:t>
            </a:r>
            <a:r>
              <a:rPr lang="it-IT" sz="2200" dirty="0">
                <a:solidFill>
                  <a:schemeClr val="accent1"/>
                </a:solidFill>
                <a:latin typeface="Calibri" panose="020F0502020204030204" pitchFamily="34" charset="0"/>
              </a:rPr>
              <a:t>in</a:t>
            </a:r>
            <a:r>
              <a:rPr lang="it-IT" sz="2200" b="1" dirty="0">
                <a:solidFill>
                  <a:schemeClr val="accent1"/>
                </a:solidFill>
                <a:latin typeface="Calibri" panose="020F0502020204030204" pitchFamily="34" charset="0"/>
              </a:rPr>
              <a:t> società di capitali</a:t>
            </a:r>
            <a:r>
              <a:rPr lang="it-IT" sz="2200" dirty="0">
                <a:solidFill>
                  <a:schemeClr val="accent1"/>
                </a:solidFill>
                <a:latin typeface="Calibri" panose="020F0502020204030204" pitchFamily="34" charset="0"/>
              </a:rPr>
              <a:t>:</a:t>
            </a:r>
          </a:p>
          <a:p>
            <a:pPr algn="just"/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è </a:t>
            </a:r>
            <a:r>
              <a:rPr lang="it-IT" sz="2200" dirty="0">
                <a:solidFill>
                  <a:schemeClr val="accent1"/>
                </a:solidFill>
                <a:latin typeface="Calibri" panose="020F0502020204030204" pitchFamily="34" charset="0"/>
              </a:rPr>
              <a:t>necessaria la </a:t>
            </a:r>
            <a:r>
              <a:rPr lang="it-IT" sz="2200" b="1" dirty="0">
                <a:solidFill>
                  <a:schemeClr val="accent1"/>
                </a:solidFill>
                <a:latin typeface="Calibri" panose="020F0502020204030204" pitchFamily="34" charset="0"/>
              </a:rPr>
              <a:t>perizia di stima </a:t>
            </a:r>
            <a:r>
              <a:rPr lang="it-IT" sz="2200" dirty="0">
                <a:solidFill>
                  <a:schemeClr val="accent1"/>
                </a:solidFill>
                <a:latin typeface="Calibri" panose="020F0502020204030204" pitchFamily="34" charset="0"/>
              </a:rPr>
              <a:t>redatta 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da parte di un soggetto iscritto nel Registro dei Revisori </a:t>
            </a: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Legali;</a:t>
            </a:r>
          </a:p>
          <a:p>
            <a:pPr algn="just"/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l’</a:t>
            </a:r>
            <a:r>
              <a:rPr lang="it-IT" sz="22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atto di conferimento </a:t>
            </a: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deve essere redatto con la forma dell’</a:t>
            </a:r>
            <a:r>
              <a:rPr lang="it-IT" sz="22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atto pubblico</a:t>
            </a: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; </a:t>
            </a:r>
          </a:p>
          <a:p>
            <a:pPr algn="just"/>
            <a:r>
              <a:rPr lang="it-IT" sz="22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non</a:t>
            </a: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it-IT" sz="2200" dirty="0">
                <a:solidFill>
                  <a:schemeClr val="accent1"/>
                </a:solidFill>
                <a:latin typeface="Calibri" panose="020F0502020204030204" pitchFamily="34" charset="0"/>
              </a:rPr>
              <a:t>sono previsti </a:t>
            </a:r>
            <a:r>
              <a:rPr lang="it-IT" sz="2200" b="1" dirty="0">
                <a:solidFill>
                  <a:schemeClr val="accent1"/>
                </a:solidFill>
                <a:latin typeface="Calibri" panose="020F0502020204030204" pitchFamily="34" charset="0"/>
              </a:rPr>
              <a:t>oneri fiscali </a:t>
            </a:r>
            <a:r>
              <a:rPr lang="it-IT" sz="2200" dirty="0">
                <a:solidFill>
                  <a:schemeClr val="accent1"/>
                </a:solidFill>
                <a:latin typeface="Calibri" panose="020F0502020204030204" pitchFamily="34" charset="0"/>
              </a:rPr>
              <a:t>(salvo l’opzionale imposta sostitutiva </a:t>
            </a: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in caso di affrancamento </a:t>
            </a:r>
            <a:r>
              <a:rPr lang="it-IT" sz="2200" dirty="0">
                <a:solidFill>
                  <a:schemeClr val="accent1"/>
                </a:solidFill>
                <a:latin typeface="Calibri" panose="020F0502020204030204" pitchFamily="34" charset="0"/>
              </a:rPr>
              <a:t>dell’avviamento ed altri valori</a:t>
            </a: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)</a:t>
            </a:r>
          </a:p>
          <a:p>
            <a:pPr marL="44450" indent="0" algn="just">
              <a:buFont typeface="Wingdings 2" panose="05020102010507070707" pitchFamily="18" charset="2"/>
              <a:buNone/>
              <a:defRPr/>
            </a:pPr>
            <a:endParaRPr lang="it-IT" sz="18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5556" y="476672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>
                <a:solidFill>
                  <a:schemeClr val="bg1"/>
                </a:solidFill>
                <a:latin typeface="Calibri" panose="020F0502020204030204" pitchFamily="34" charset="0"/>
              </a:rPr>
              <a:t>CONFERIMENTO IN SRL</a:t>
            </a:r>
            <a:endParaRPr lang="it-IT" sz="4000" dirty="0" smtClean="0">
              <a:solidFill>
                <a:schemeClr val="bg1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28675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144741C-5552-42BA-B99C-8B7B2DD529AE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467544" y="1664804"/>
            <a:ext cx="8147050" cy="4964596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63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COSTITUZIONE NEWCO 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63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mediante CONFERIMENTO AZIENDA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4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Atto costitutivo </a:t>
            </a:r>
            <a:r>
              <a:rPr lang="it-IT" sz="4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 </a:t>
            </a:r>
            <a:r>
              <a:rPr lang="it-IT" sz="4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Statuto notarile </a:t>
            </a:r>
            <a:r>
              <a:rPr lang="it-IT" sz="42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(costo circa € 2.000)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4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Relazione di stima </a:t>
            </a:r>
            <a:r>
              <a:rPr lang="it-IT" sz="4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di </a:t>
            </a:r>
            <a:r>
              <a:rPr lang="it-IT" sz="4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Revisore Legale </a:t>
            </a:r>
            <a:r>
              <a:rPr lang="it-IT" sz="4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o Società di revisione che contiene: descrizione dell’azienda conferita, indicazione del valore e dei criteri di valutazione adottati, attestazione che il valore dell’azienda conferita è almeno pari al capitale sottoscritto da socio conferente. La relazione deve far riferimento ad una situazione contabile non anteriore a 4 mesi rispetto alla costituzione della società </a:t>
            </a:r>
            <a:r>
              <a:rPr lang="it-IT" sz="42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(costo in base al valore di attività e passività comprese nell’azienda conferita. Esempio: Attività e Passività pari a € 1.000.000 -  costo circa da € 8.500 a € 10.500, </a:t>
            </a:r>
            <a:r>
              <a:rPr lang="it-IT" sz="4200" i="1" dirty="0">
                <a:solidFill>
                  <a:schemeClr val="tx1"/>
                </a:solidFill>
                <a:latin typeface="Calibri" panose="020F0502020204030204" pitchFamily="34" charset="0"/>
              </a:rPr>
              <a:t>Attività e Passività pari a </a:t>
            </a:r>
            <a:r>
              <a:rPr lang="it-IT" sz="42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4.000.000 - costo circa da € 20.000 a € 25.000)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69748" y="440668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SRL – Organi societari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29699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DC4F4EB-80E3-4AB0-8322-633BB46EC262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35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ASSEMBLEA DEI SOCI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approva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il </a:t>
            </a: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bilancio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distribuisce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gli </a:t>
            </a: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utili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nomina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l’</a:t>
            </a: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organo amministrativo 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 ne fissa i compensi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nomina l’</a:t>
            </a: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organo di controllo 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 ne fissa i compensi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modifica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lo </a:t>
            </a: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Statuto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riduce 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il </a:t>
            </a: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capitale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scioglie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la </a:t>
            </a: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società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nomina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il </a:t>
            </a: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liquidatore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revoca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lo stato di </a:t>
            </a:r>
            <a:r>
              <a:rPr lang="it-IT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liquidazione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4041" y="440668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SRL – Organi societari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0723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6D0D30B-7FFB-4FF4-ACE0-B31C15F29348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13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39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ORGANO AMMINISTRATIVO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34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può essere </a:t>
            </a: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unico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o </a:t>
            </a: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collegiale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(</a:t>
            </a:r>
            <a:r>
              <a:rPr lang="it-IT" sz="34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CdA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o pluralità di amministratori congiunti o disgiunti).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gestisce la società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, predispone il progetto di </a:t>
            </a: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bilancio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, redige il progetto di fusione o di scissione, delibera sull’</a:t>
            </a: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aumento di capitale 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 pagamento, ha tutti i poteri di </a:t>
            </a: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ordinaria e straordinaria amministrazione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(che può delegare ad alcuni suoi membri con specifica delibera), nonché la rappresentanza legale della società.</a:t>
            </a: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6263" y="440668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SRL – Organi societari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1747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08D16F3-3F78-4856-A6D0-7086ADC51E57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064189" cy="4784725"/>
          </a:xfrm>
          <a:prstGeom prst="rect">
            <a:avLst/>
          </a:prstGeom>
        </p:spPr>
        <p:txBody>
          <a:bodyPr>
            <a:normAutofit fontScale="55000" lnSpcReduction="2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55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ORGANO DI CONTROLLO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3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606425" indent="-571500" algn="just" eaLnBrk="1" fontAlgn="auto" hangingPunct="1">
              <a:spcAft>
                <a:spcPts val="0"/>
              </a:spcAft>
              <a:defRPr/>
            </a:pP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vigila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sul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rispetto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delle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norme di legge 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 dello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Statuto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sociale</a:t>
            </a:r>
          </a:p>
          <a:p>
            <a:pPr marL="606425" indent="-571500" algn="just" eaLnBrk="1" fontAlgn="auto" hangingPunct="1">
              <a:spcAft>
                <a:spcPts val="0"/>
              </a:spcAft>
              <a:defRPr/>
            </a:pP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può essere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monocratico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(Sindaco unico o Revisore unico) o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collegiale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(Collegio sindacale o Società di revisione). La funzione di vigilanza può essere disgiunta dalla revisione legale.</a:t>
            </a:r>
          </a:p>
          <a:p>
            <a:pPr marL="606425" indent="-571500" algn="just" eaLnBrk="1" fontAlgn="auto" hangingPunct="1">
              <a:spcAft>
                <a:spcPts val="0"/>
              </a:spcAft>
              <a:defRPr/>
            </a:pP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l’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obbligo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di nomina scatta se: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    - obbligo di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bilancio consolidato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    - obbligo di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revisione legale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3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   - per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2 esercizi consecutivi su 3 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si sono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superati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almeno  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3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    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2 dei seguenti limiti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: totale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attivo stato patrimoniale 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      </a:t>
            </a:r>
            <a:r>
              <a:rPr lang="it-IT" sz="35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€ 4.400.000</a:t>
            </a:r>
            <a:r>
              <a:rPr lang="it-IT" sz="3500" dirty="0" smtClean="0">
                <a:solidFill>
                  <a:schemeClr val="tx1"/>
                </a:solidFill>
                <a:latin typeface="Calibri" panose="020F0502020204030204" pitchFamily="34" charset="0"/>
              </a:rPr>
              <a:t>, totale </a:t>
            </a:r>
            <a:r>
              <a:rPr lang="it-IT" sz="35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ricavi € 8.800.000</a:t>
            </a:r>
            <a:r>
              <a:rPr lang="it-IT" sz="3500" dirty="0" smtClean="0">
                <a:solidFill>
                  <a:schemeClr val="tx1"/>
                </a:solidFill>
                <a:latin typeface="Calibri" panose="020F0502020204030204" pitchFamily="34" charset="0"/>
              </a:rPr>
              <a:t>, media </a:t>
            </a:r>
            <a:r>
              <a:rPr lang="it-IT" sz="35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dipendenti 50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6263" y="476672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SRL – Organi societari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2771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5C3AAEE-E212-450B-8581-85EFE75E4476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None/>
              <a:defRPr/>
            </a:pPr>
            <a:r>
              <a:rPr lang="it-IT" sz="3900" b="1" u="sng" dirty="0">
                <a:solidFill>
                  <a:schemeClr val="tx1"/>
                </a:solidFill>
                <a:latin typeface="Calibri" panose="020F0502020204030204" pitchFamily="34" charset="0"/>
              </a:rPr>
              <a:t>ORGANO DI </a:t>
            </a:r>
            <a:r>
              <a:rPr lang="it-IT" sz="39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CONTROLLO</a:t>
            </a:r>
          </a:p>
          <a:p>
            <a:pPr marL="34925" indent="0" algn="ctr" eaLnBrk="1" fontAlgn="auto" hangingPunct="1">
              <a:spcAft>
                <a:spcPts val="0"/>
              </a:spcAft>
              <a:buNone/>
              <a:defRPr/>
            </a:pPr>
            <a:endParaRPr lang="it-IT" sz="1300" b="1" u="sng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600" b="1" i="1" u="sng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38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ATTENZIONE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Il Disegno di Legge 2681 approvato al Senato il 12 ottobre 2017 prevede l’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obbligo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dell’organo di controllo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nelle SRL 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se per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2 esercizi consecutivi 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viene superato uno dei seguenti parametri: totale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attivo stato patrimoniale € 2.000.000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, totale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ricavi € 2.000.000</a:t>
            </a:r>
            <a:r>
              <a:rPr lang="it-IT" sz="3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, media </a:t>
            </a:r>
            <a:r>
              <a:rPr lang="it-IT" sz="3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dipendenti 10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6263" y="476672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ADEMPIMENTI SRL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3795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AD1DFC0-121D-4C52-99B3-E45FE3D7CAB0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38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PRINCIPALI ADEMPIMENTI SOCIETARI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3400" dirty="0">
                <a:solidFill>
                  <a:schemeClr val="tx1"/>
                </a:solidFill>
                <a:latin typeface="Calibri" panose="020F0502020204030204" pitchFamily="34" charset="0"/>
              </a:rPr>
              <a:t>r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edazione del </a:t>
            </a: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bilancio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e </a:t>
            </a: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deposito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presso il </a:t>
            </a: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Registro delle Imprese 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entro 30 giorni dalla sua approvazione </a:t>
            </a:r>
            <a:r>
              <a:rPr lang="it-IT" sz="34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(diritti circa € 130)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aggiornamento e stampa </a:t>
            </a: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libri sociali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: libro verbali assemblee dei soci, libro verbali organo amministrativo, libro soci, anche se non più obbligatorio </a:t>
            </a:r>
            <a:r>
              <a:rPr lang="it-IT" sz="34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(costo annuo: tassa CCGG € 309,87. se capitale sociale &gt; € 516.456,90, tassa CCGG € 516,46)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6263" y="476672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ADEMPIMENTI SRL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4819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AFCA1A2-91C0-4402-B24C-DEF8A23CBD42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16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35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PRINCIPALI ADEMPIMENTI CONTABILI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2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tenuta </a:t>
            </a: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contabilità ordinaria 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per obbligo </a:t>
            </a:r>
            <a:endParaRPr lang="it-IT" sz="34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aggiornamento e stampa </a:t>
            </a:r>
            <a:r>
              <a:rPr lang="it-IT" sz="34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libri contabili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: libro giornale </a:t>
            </a:r>
            <a:r>
              <a:rPr lang="it-IT" sz="34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(marca da bollo € 16 ogni 100 pagine)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, libro inventari </a:t>
            </a:r>
            <a:r>
              <a:rPr lang="it-IT" sz="34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(marca da bollo € 16 ogni 100 pagine)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, libri IVA, libro cespiti ammortizzabili, libri contabilità di magazzino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2340424"/>
            <a:ext cx="1965247" cy="2026343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449507" y="885882"/>
            <a:ext cx="6447501" cy="76044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750" b="1" dirty="0"/>
              <a:t>dall’8 novembre 1991</a:t>
            </a:r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4660243" y="2983506"/>
            <a:ext cx="484900" cy="1399592"/>
          </a:xfrm>
          <a:prstGeom prst="rect">
            <a:avLst/>
          </a:prstGeom>
          <a:ln w="25400">
            <a:noFill/>
          </a:ln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7500" dirty="0">
                <a:solidFill>
                  <a:schemeClr val="accent1"/>
                </a:solidFill>
              </a:rPr>
              <a:t>=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310" y="2930726"/>
            <a:ext cx="779984" cy="791343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2757" y="3780989"/>
            <a:ext cx="779984" cy="791343"/>
          </a:xfrm>
          <a:prstGeom prst="rect">
            <a:avLst/>
          </a:prstGeom>
        </p:spPr>
      </p:pic>
      <p:pic>
        <p:nvPicPr>
          <p:cNvPr id="18" name="Immagin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394" y="3962361"/>
            <a:ext cx="779984" cy="791343"/>
          </a:xfrm>
          <a:prstGeom prst="rect">
            <a:avLst/>
          </a:prstGeom>
        </p:spPr>
      </p:pic>
      <p:sp>
        <p:nvSpPr>
          <p:cNvPr id="21" name="Arco 20"/>
          <p:cNvSpPr/>
          <p:nvPr/>
        </p:nvSpPr>
        <p:spPr>
          <a:xfrm>
            <a:off x="431540" y="2192736"/>
            <a:ext cx="3869942" cy="2981132"/>
          </a:xfrm>
          <a:prstGeom prst="arc">
            <a:avLst>
              <a:gd name="adj1" fmla="val 3746606"/>
              <a:gd name="adj2" fmla="val 3580484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2" name="Segnaposto contenuto 2"/>
          <p:cNvSpPr txBox="1">
            <a:spLocks/>
          </p:cNvSpPr>
          <p:nvPr/>
        </p:nvSpPr>
        <p:spPr>
          <a:xfrm>
            <a:off x="1726294" y="2764521"/>
            <a:ext cx="1890664" cy="1080000"/>
          </a:xfrm>
          <a:prstGeom prst="rect">
            <a:avLst/>
          </a:prstGeom>
          <a:ln w="25400">
            <a:noFill/>
          </a:ln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2250" b="1" dirty="0" smtClean="0">
                <a:solidFill>
                  <a:schemeClr val="accent1"/>
                </a:solidFill>
              </a:rPr>
              <a:t>SOCIETÀ </a:t>
            </a:r>
            <a:endParaRPr lang="it-IT" sz="225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it-IT" sz="2250" b="1" dirty="0">
                <a:solidFill>
                  <a:schemeClr val="accent1"/>
                </a:solidFill>
              </a:rPr>
              <a:t>DI PERSONE</a:t>
            </a:r>
            <a:endParaRPr lang="it-IT" sz="1350" dirty="0">
              <a:solidFill>
                <a:schemeClr val="accent1"/>
              </a:solidFill>
            </a:endParaRPr>
          </a:p>
        </p:txBody>
      </p:sp>
      <p:sp>
        <p:nvSpPr>
          <p:cNvPr id="12" name="Sottotitolo 2"/>
          <p:cNvSpPr txBox="1">
            <a:spLocks/>
          </p:cNvSpPr>
          <p:nvPr/>
        </p:nvSpPr>
        <p:spPr>
          <a:xfrm>
            <a:off x="2671626" y="5304293"/>
            <a:ext cx="6301546" cy="112734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it-IT" sz="2000" b="1" dirty="0" smtClean="0">
                <a:solidFill>
                  <a:srgbClr val="404040"/>
                </a:solidFill>
              </a:rPr>
              <a:t>TITOLARITÀ </a:t>
            </a:r>
            <a:r>
              <a:rPr lang="it-IT" sz="2000" b="1" dirty="0">
                <a:solidFill>
                  <a:srgbClr val="404040"/>
                </a:solidFill>
              </a:rPr>
              <a:t>e </a:t>
            </a:r>
            <a:r>
              <a:rPr lang="it-IT" sz="2000" b="1" dirty="0" smtClean="0">
                <a:solidFill>
                  <a:srgbClr val="404040"/>
                </a:solidFill>
              </a:rPr>
              <a:t>PROPRIETÀ</a:t>
            </a:r>
            <a:r>
              <a:rPr lang="it-IT" sz="2000" b="1" dirty="0">
                <a:solidFill>
                  <a:srgbClr val="404040"/>
                </a:solidFill>
              </a:rPr>
              <a:t>	</a:t>
            </a:r>
            <a:r>
              <a:rPr lang="it-IT" sz="2000" b="1" dirty="0" smtClean="0">
                <a:solidFill>
                  <a:srgbClr val="404040"/>
                </a:solidFill>
              </a:rPr>
              <a:t>SOCIETÀ</a:t>
            </a:r>
            <a:endParaRPr lang="it-IT" sz="2000" b="1" dirty="0">
              <a:solidFill>
                <a:srgbClr val="404040"/>
              </a:solidFill>
            </a:endParaRPr>
          </a:p>
          <a:p>
            <a:pPr algn="l">
              <a:spcBef>
                <a:spcPts val="0"/>
              </a:spcBef>
            </a:pPr>
            <a:r>
              <a:rPr lang="it-IT" sz="2000" b="1" dirty="0">
                <a:solidFill>
                  <a:srgbClr val="404040"/>
                </a:solidFill>
              </a:rPr>
              <a:t>GESTIONE					SOCI FARMACISTI</a:t>
            </a:r>
          </a:p>
          <a:p>
            <a:pPr algn="l">
              <a:spcBef>
                <a:spcPts val="0"/>
              </a:spcBef>
            </a:pPr>
            <a:r>
              <a:rPr lang="it-IT" sz="2000" b="1" dirty="0">
                <a:solidFill>
                  <a:srgbClr val="404040"/>
                </a:solidFill>
              </a:rPr>
              <a:t>DIREZIONE SANITARIA		UN SOCIO FARMACISTA</a:t>
            </a:r>
          </a:p>
        </p:txBody>
      </p:sp>
    </p:spTree>
    <p:extLst>
      <p:ext uri="{BB962C8B-B14F-4D97-AF65-F5344CB8AC3E}">
        <p14:creationId xmlns:p14="http://schemas.microsoft.com/office/powerpoint/2010/main" val="176337698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3471" y="476672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BILANCIO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5843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B7FF10-A6AE-4FCA-85E2-2DCF3AC17B13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67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BILANCIO IN FORMA ORDINARIA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5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Prospetto di bilancio (Stato patrimoniale e Conto economico)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5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Nota Integrativa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5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Relazione sulla gestione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5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Relazione dell’organo di controllo</a:t>
            </a:r>
            <a:r>
              <a:rPr lang="it-IT" sz="3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5300" baseline="30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*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aseline="30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*</a:t>
            </a: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21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Collegio Sindacale obbligatorio nelle SPA. 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1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Nelle SRL solo se hanno obbligo del bilancio consolidato o hanno l’obbligo della revisione legale o per due 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1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21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esercizi consecutivi sono superati almeno due dei seguenti parametri: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21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21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- totale attivo Stato Patrimoniale: € 4.400.000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21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21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- totale ricavi: € 8.800.000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21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 - media dipendenti: 50</a:t>
            </a:r>
            <a:endParaRPr lang="it-IT" sz="21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68859" y="440668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BILANCIO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6867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F5BDDD0-981E-4CC0-8C2D-80527425BC33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None/>
              <a:defRPr/>
            </a:pPr>
            <a:r>
              <a:rPr lang="it-IT" sz="32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BILANCIO IN FORMA ABBREVIATA</a:t>
            </a:r>
            <a:r>
              <a:rPr lang="it-IT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*</a:t>
            </a:r>
            <a:endParaRPr lang="it-IT" sz="2800" u="sng" baseline="30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u="sng" baseline="30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Stato Patrimoniale con voci aggregate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Nota Integrativa con meno voci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No obbligo Relazione sulla gestione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1000" baseline="30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*</a:t>
            </a:r>
            <a:r>
              <a:rPr lang="it-IT" sz="1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P</a:t>
            </a: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ossibile redigerlo se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per due esercizi consecutivi </a:t>
            </a: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non sono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superati almeno due dei seguenti parametri: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- Totale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attivo </a:t>
            </a: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Stato Patrimoniale: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€ 4.400.000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- Totale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ricavi: € 8.800.000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- Media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dipendenti: 50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69563" y="512676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BILANCIO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7891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C94518-3F0C-41FA-B7DA-18288D880976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None/>
              <a:defRPr/>
            </a:pPr>
            <a:r>
              <a:rPr lang="it-IT" sz="32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BILANCIO DELLE MICRO IMPRESE</a:t>
            </a:r>
            <a:r>
              <a:rPr lang="it-IT" sz="32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32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*</a:t>
            </a:r>
            <a:endParaRPr lang="it-IT" sz="3200" b="1" u="sng" baseline="30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u="sng" baseline="30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Stato patrimoniale con voci aggregate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No Nota Integrativa</a:t>
            </a:r>
          </a:p>
          <a:p>
            <a:pPr marL="492125" indent="-457200" algn="just" eaLnBrk="1" fontAlgn="auto" hangingPunct="1">
              <a:spcAft>
                <a:spcPts val="0"/>
              </a:spcAft>
              <a:defRPr/>
            </a:pPr>
            <a:r>
              <a:rPr lang="it-IT" sz="2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No obbligo Relazione sulla gestione</a:t>
            </a: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1000" baseline="30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*</a:t>
            </a:r>
            <a:r>
              <a:rPr lang="it-IT" sz="1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S</a:t>
            </a: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i definisce micro-impresa la SRL che per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due esercizi consecutivi </a:t>
            </a: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non ha superato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almeno due dei seguenti </a:t>
            </a:r>
            <a:endParaRPr lang="it-IT" sz="1000" i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parametri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:</a:t>
            </a: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- Totale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attivo </a:t>
            </a: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Stato Patrimoniale: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€ </a:t>
            </a: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350.000</a:t>
            </a:r>
            <a:endParaRPr lang="it-IT" sz="10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- Totale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ricavi: € </a:t>
            </a: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700.000</a:t>
            </a:r>
            <a:endParaRPr lang="it-IT" sz="10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None/>
              <a:defRPr/>
            </a:pP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 - Media </a:t>
            </a:r>
            <a:r>
              <a:rPr lang="it-IT" sz="1000" i="1" dirty="0">
                <a:solidFill>
                  <a:schemeClr val="tx1"/>
                </a:solidFill>
                <a:latin typeface="Calibri" panose="020F0502020204030204" pitchFamily="34" charset="0"/>
              </a:rPr>
              <a:t>dipendenti: </a:t>
            </a:r>
            <a:r>
              <a:rPr lang="it-IT" sz="1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10</a:t>
            </a:r>
            <a:endParaRPr lang="it-IT" sz="1000" i="1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1092" y="476672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BILANCIO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8915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15D53F-E5F8-484B-9AB3-05365EE6B7D3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1092" y="1628800"/>
            <a:ext cx="8147050" cy="5000600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3200" b="1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STRUTTURA BILANCIO</a:t>
            </a:r>
            <a:endParaRPr lang="it-IT" sz="3200" b="1" u="sng" baseline="30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u="sng" baseline="30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4000" b="1" u="sng" baseline="30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STATO PATRIMONIALE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187450" y="3033714"/>
            <a:ext cx="3384550" cy="3321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u="sng" dirty="0">
                <a:latin typeface="Calibri" panose="020F0502020204030204" pitchFamily="34" charset="0"/>
              </a:rPr>
              <a:t>ATTIVO</a:t>
            </a:r>
          </a:p>
          <a:p>
            <a:pPr algn="ctr">
              <a:defRPr/>
            </a:pPr>
            <a:endParaRPr lang="it-IT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it-IT" dirty="0" smtClean="0">
                <a:latin typeface="Calibri" panose="020F0502020204030204" pitchFamily="34" charset="0"/>
              </a:rPr>
              <a:t>- CREDITI </a:t>
            </a:r>
            <a:r>
              <a:rPr lang="it-IT" dirty="0">
                <a:latin typeface="Calibri" panose="020F0502020204030204" pitchFamily="34" charset="0"/>
              </a:rPr>
              <a:t>VERSO SOCI PER </a:t>
            </a:r>
            <a:endParaRPr lang="it-IT" dirty="0" smtClean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it-IT" dirty="0" smtClean="0">
                <a:latin typeface="Calibri" panose="020F0502020204030204" pitchFamily="34" charset="0"/>
              </a:rPr>
              <a:t>  VERSAMENTI </a:t>
            </a:r>
            <a:r>
              <a:rPr lang="it-IT" dirty="0">
                <a:latin typeface="Calibri" panose="020F0502020204030204" pitchFamily="34" charset="0"/>
              </a:rPr>
              <a:t>ANCORA DOVUTI</a:t>
            </a:r>
          </a:p>
          <a:p>
            <a:pPr>
              <a:defRPr/>
            </a:pPr>
            <a:r>
              <a:rPr lang="it-IT" dirty="0">
                <a:latin typeface="Calibri" panose="020F0502020204030204" pitchFamily="34" charset="0"/>
              </a:rPr>
              <a:t>- IMMOBILIZZAZIONI</a:t>
            </a:r>
          </a:p>
          <a:p>
            <a:pPr>
              <a:defRPr/>
            </a:pPr>
            <a:r>
              <a:rPr lang="it-IT" dirty="0">
                <a:latin typeface="Calibri" panose="020F0502020204030204" pitchFamily="34" charset="0"/>
              </a:rPr>
              <a:t>- ATTIVO CIRCOLANTE</a:t>
            </a:r>
          </a:p>
          <a:p>
            <a:pPr>
              <a:defRPr/>
            </a:pPr>
            <a:r>
              <a:rPr lang="it-IT" dirty="0">
                <a:latin typeface="Calibri" panose="020F0502020204030204" pitchFamily="34" charset="0"/>
              </a:rPr>
              <a:t>         Magazzino</a:t>
            </a:r>
          </a:p>
          <a:p>
            <a:pPr>
              <a:defRPr/>
            </a:pPr>
            <a:r>
              <a:rPr lang="it-IT" dirty="0">
                <a:latin typeface="Calibri" panose="020F0502020204030204" pitchFamily="34" charset="0"/>
              </a:rPr>
              <a:t>         Crediti</a:t>
            </a:r>
          </a:p>
          <a:p>
            <a:pPr>
              <a:defRPr/>
            </a:pPr>
            <a:r>
              <a:rPr lang="it-IT" dirty="0">
                <a:latin typeface="Calibri" panose="020F0502020204030204" pitchFamily="34" charset="0"/>
              </a:rPr>
              <a:t>         Liquidità</a:t>
            </a:r>
          </a:p>
          <a:p>
            <a:pPr>
              <a:defRPr/>
            </a:pPr>
            <a:r>
              <a:rPr lang="it-IT" dirty="0" smtClean="0">
                <a:latin typeface="Calibri" panose="020F0502020204030204" pitchFamily="34" charset="0"/>
              </a:rPr>
              <a:t>- </a:t>
            </a:r>
            <a:r>
              <a:rPr lang="it-IT" dirty="0">
                <a:latin typeface="Calibri" panose="020F0502020204030204" pitchFamily="34" charset="0"/>
              </a:rPr>
              <a:t>RATEI E RISCONTI ATTIVI</a:t>
            </a:r>
          </a:p>
        </p:txBody>
      </p:sp>
      <p:sp>
        <p:nvSpPr>
          <p:cNvPr id="8" name="Rettangolo 7"/>
          <p:cNvSpPr/>
          <p:nvPr/>
        </p:nvSpPr>
        <p:spPr>
          <a:xfrm>
            <a:off x="5040313" y="3033714"/>
            <a:ext cx="3312107" cy="3321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u="sng" dirty="0">
                <a:latin typeface="Calibri" panose="020F0502020204030204" pitchFamily="34" charset="0"/>
              </a:rPr>
              <a:t>PASSIVO</a:t>
            </a:r>
          </a:p>
          <a:p>
            <a:pPr algn="ctr">
              <a:defRPr/>
            </a:pPr>
            <a:endParaRPr lang="it-IT" dirty="0"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dirty="0">
                <a:latin typeface="Calibri" panose="020F0502020204030204" pitchFamily="34" charset="0"/>
              </a:rPr>
              <a:t>- PATRIMONIO NETTO</a:t>
            </a:r>
          </a:p>
          <a:p>
            <a:pPr algn="just">
              <a:defRPr/>
            </a:pPr>
            <a:r>
              <a:rPr lang="it-IT" dirty="0">
                <a:latin typeface="Calibri" panose="020F0502020204030204" pitchFamily="34" charset="0"/>
              </a:rPr>
              <a:t>          Capitale sociale</a:t>
            </a:r>
          </a:p>
          <a:p>
            <a:pPr algn="just">
              <a:defRPr/>
            </a:pPr>
            <a:r>
              <a:rPr lang="it-IT" dirty="0">
                <a:latin typeface="Calibri" panose="020F0502020204030204" pitchFamily="34" charset="0"/>
              </a:rPr>
              <a:t>          Riserve</a:t>
            </a:r>
          </a:p>
          <a:p>
            <a:pPr algn="just">
              <a:defRPr/>
            </a:pPr>
            <a:r>
              <a:rPr lang="it-IT" dirty="0">
                <a:latin typeface="Calibri" panose="020F0502020204030204" pitchFamily="34" charset="0"/>
              </a:rPr>
              <a:t>          Utile/perdita di esercizio</a:t>
            </a:r>
          </a:p>
          <a:p>
            <a:pPr algn="just">
              <a:defRPr/>
            </a:pPr>
            <a:r>
              <a:rPr lang="it-IT" dirty="0" smtClean="0">
                <a:latin typeface="Calibri" panose="020F0502020204030204" pitchFamily="34" charset="0"/>
              </a:rPr>
              <a:t>- </a:t>
            </a:r>
            <a:r>
              <a:rPr lang="it-IT" dirty="0">
                <a:latin typeface="Calibri" panose="020F0502020204030204" pitchFamily="34" charset="0"/>
              </a:rPr>
              <a:t>FONDI per RISCHI E ONERI</a:t>
            </a:r>
          </a:p>
          <a:p>
            <a:pPr algn="just">
              <a:defRPr/>
            </a:pPr>
            <a:r>
              <a:rPr lang="it-IT" dirty="0">
                <a:latin typeface="Calibri" panose="020F0502020204030204" pitchFamily="34" charset="0"/>
              </a:rPr>
              <a:t>- FONDO TFR</a:t>
            </a:r>
          </a:p>
          <a:p>
            <a:pPr algn="just">
              <a:defRPr/>
            </a:pPr>
            <a:r>
              <a:rPr lang="it-IT" dirty="0">
                <a:latin typeface="Calibri" panose="020F0502020204030204" pitchFamily="34" charset="0"/>
              </a:rPr>
              <a:t>- DEBITI</a:t>
            </a:r>
          </a:p>
          <a:p>
            <a:pPr algn="just">
              <a:defRPr/>
            </a:pPr>
            <a:r>
              <a:rPr lang="it-IT" dirty="0">
                <a:latin typeface="Calibri" panose="020F0502020204030204" pitchFamily="34" charset="0"/>
              </a:rPr>
              <a:t>- RATEI E RISCONTI PASSIVI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6263" y="512676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BILANCIO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25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9939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D1F699B-DBF1-4603-8403-2946E5CA4CAD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82988" y="1572619"/>
            <a:ext cx="8147050" cy="4608513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None/>
              <a:defRPr/>
            </a:pPr>
            <a:r>
              <a:rPr lang="it-IT" sz="2800" b="1" u="sng" dirty="0">
                <a:solidFill>
                  <a:schemeClr val="tx1"/>
                </a:solidFill>
                <a:latin typeface="Calibri" panose="020F0502020204030204" pitchFamily="34" charset="0"/>
              </a:rPr>
              <a:t>STRUTTURA BILANCIO</a:t>
            </a:r>
            <a:endParaRPr lang="it-IT" sz="2800" b="1" u="sng" baseline="30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None/>
              <a:defRPr/>
            </a:pPr>
            <a:endParaRPr lang="it-IT" sz="2400" u="sng" baseline="30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None/>
              <a:defRPr/>
            </a:pPr>
            <a:r>
              <a:rPr lang="it-IT" sz="3600" b="1" u="sng" baseline="30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CONTO ECONOMICO</a:t>
            </a:r>
            <a:endParaRPr lang="it-IT" sz="3600" b="1" u="sng" baseline="30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271963" y="2845956"/>
            <a:ext cx="6769100" cy="3768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t-IT" dirty="0" smtClean="0">
                <a:latin typeface="Calibri" panose="020F0502020204030204" pitchFamily="34" charset="0"/>
              </a:rPr>
              <a:t>       VALORE </a:t>
            </a:r>
            <a:r>
              <a:rPr lang="it-IT" dirty="0">
                <a:latin typeface="Calibri" panose="020F0502020204030204" pitchFamily="34" charset="0"/>
              </a:rPr>
              <a:t>DELLA PRODUZIONE</a:t>
            </a:r>
          </a:p>
          <a:p>
            <a:pPr>
              <a:defRPr/>
            </a:pPr>
            <a:r>
              <a:rPr lang="it-IT" dirty="0">
                <a:latin typeface="Calibri" panose="020F0502020204030204" pitchFamily="34" charset="0"/>
              </a:rPr>
              <a:t>(-) </a:t>
            </a:r>
            <a:r>
              <a:rPr lang="it-IT" dirty="0" smtClean="0">
                <a:latin typeface="Calibri" panose="020F0502020204030204" pitchFamily="34" charset="0"/>
              </a:rPr>
              <a:t>  COSTI </a:t>
            </a:r>
            <a:r>
              <a:rPr lang="it-IT" dirty="0">
                <a:latin typeface="Calibri" panose="020F0502020204030204" pitchFamily="34" charset="0"/>
              </a:rPr>
              <a:t>DELLA </a:t>
            </a:r>
            <a:r>
              <a:rPr lang="it-IT" dirty="0" smtClean="0">
                <a:latin typeface="Calibri" panose="020F0502020204030204" pitchFamily="34" charset="0"/>
              </a:rPr>
              <a:t>PRODUZIONE</a:t>
            </a:r>
          </a:p>
          <a:p>
            <a:pPr>
              <a:defRPr/>
            </a:pPr>
            <a:r>
              <a:rPr lang="it-IT" dirty="0">
                <a:latin typeface="Calibri" panose="020F0502020204030204" pitchFamily="34" charset="0"/>
              </a:rPr>
              <a:t> </a:t>
            </a:r>
            <a:r>
              <a:rPr lang="it-IT" dirty="0" smtClean="0">
                <a:latin typeface="Calibri" panose="020F0502020204030204" pitchFamily="34" charset="0"/>
              </a:rPr>
              <a:t>       ------------------------------------</a:t>
            </a:r>
            <a:endParaRPr lang="it-IT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it-IT" dirty="0" smtClean="0">
                <a:latin typeface="Calibri" panose="020F0502020204030204" pitchFamily="34" charset="0"/>
              </a:rPr>
              <a:t>        Differenza </a:t>
            </a:r>
            <a:r>
              <a:rPr lang="it-IT" dirty="0">
                <a:latin typeface="Calibri" panose="020F0502020204030204" pitchFamily="34" charset="0"/>
              </a:rPr>
              <a:t>tra Valore e Costi della produzione</a:t>
            </a:r>
          </a:p>
          <a:p>
            <a:pPr>
              <a:defRPr/>
            </a:pPr>
            <a:endParaRPr lang="it-IT" sz="1000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it-IT" dirty="0">
                <a:latin typeface="Calibri" panose="020F0502020204030204" pitchFamily="34" charset="0"/>
              </a:rPr>
              <a:t>(+/-) PROVENTI E ONERI FINANZIARI</a:t>
            </a:r>
          </a:p>
          <a:p>
            <a:pPr>
              <a:defRPr/>
            </a:pPr>
            <a:r>
              <a:rPr lang="it-IT" dirty="0">
                <a:latin typeface="Calibri" panose="020F0502020204030204" pitchFamily="34" charset="0"/>
              </a:rPr>
              <a:t>(+/-) RETTIFICHE DI VALORE DI </a:t>
            </a:r>
            <a:r>
              <a:rPr lang="it-IT" dirty="0" smtClean="0">
                <a:latin typeface="Calibri" panose="020F0502020204030204" pitchFamily="34" charset="0"/>
              </a:rPr>
              <a:t>ATTIVITÀ </a:t>
            </a:r>
            <a:r>
              <a:rPr lang="it-IT" dirty="0">
                <a:latin typeface="Calibri" panose="020F0502020204030204" pitchFamily="34" charset="0"/>
              </a:rPr>
              <a:t>E </a:t>
            </a:r>
            <a:r>
              <a:rPr lang="it-IT" dirty="0" smtClean="0">
                <a:latin typeface="Calibri" panose="020F0502020204030204" pitchFamily="34" charset="0"/>
              </a:rPr>
              <a:t>PASSIVITÀ FINANZIARIE</a:t>
            </a:r>
          </a:p>
          <a:p>
            <a:pPr>
              <a:defRPr/>
            </a:pPr>
            <a:r>
              <a:rPr lang="it-IT" dirty="0" smtClean="0">
                <a:latin typeface="Calibri" panose="020F0502020204030204" pitchFamily="34" charset="0"/>
              </a:rPr>
              <a:t>         ------------------------------------</a:t>
            </a:r>
            <a:endParaRPr lang="it-IT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it-IT" dirty="0" smtClean="0">
                <a:latin typeface="Calibri" panose="020F0502020204030204" pitchFamily="34" charset="0"/>
              </a:rPr>
              <a:t>         Risultato </a:t>
            </a:r>
            <a:r>
              <a:rPr lang="it-IT" dirty="0">
                <a:latin typeface="Calibri" panose="020F0502020204030204" pitchFamily="34" charset="0"/>
              </a:rPr>
              <a:t>prima delle imposte</a:t>
            </a:r>
          </a:p>
          <a:p>
            <a:pPr>
              <a:defRPr/>
            </a:pPr>
            <a:endParaRPr lang="it-IT" sz="1000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it-IT" dirty="0">
                <a:latin typeface="Calibri" panose="020F0502020204030204" pitchFamily="34" charset="0"/>
              </a:rPr>
              <a:t>(+/-) IMPOSTE</a:t>
            </a:r>
          </a:p>
          <a:p>
            <a:pPr>
              <a:defRPr/>
            </a:pPr>
            <a:r>
              <a:rPr lang="it-IT" dirty="0">
                <a:latin typeface="Calibri" panose="020F0502020204030204" pitchFamily="34" charset="0"/>
              </a:rPr>
              <a:t> </a:t>
            </a:r>
            <a:r>
              <a:rPr lang="it-IT" dirty="0" smtClean="0">
                <a:latin typeface="Calibri" panose="020F0502020204030204" pitchFamily="34" charset="0"/>
              </a:rPr>
              <a:t>        ------------------------------------</a:t>
            </a:r>
            <a:endParaRPr lang="it-IT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it-IT" dirty="0" smtClean="0">
                <a:latin typeface="Calibri" panose="020F0502020204030204" pitchFamily="34" charset="0"/>
              </a:rPr>
              <a:t>         Utile/perdita </a:t>
            </a:r>
            <a:r>
              <a:rPr lang="it-IT" dirty="0">
                <a:latin typeface="Calibri" panose="020F0502020204030204" pitchFamily="34" charset="0"/>
              </a:rPr>
              <a:t>dell’esercizio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6263" y="437753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confronti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55299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CA400AE-B1F2-46EF-B8D1-9291D68C89A9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47814"/>
              </p:ext>
            </p:extLst>
          </p:nvPr>
        </p:nvGraphicFramePr>
        <p:xfrm>
          <a:off x="683568" y="2161380"/>
          <a:ext cx="7759209" cy="3975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5920"/>
                <a:gridCol w="900100"/>
                <a:gridCol w="1149727"/>
                <a:gridCol w="792088"/>
                <a:gridCol w="828092"/>
                <a:gridCol w="753282"/>
              </a:tblGrid>
              <a:tr h="73508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Tipologia</a:t>
                      </a:r>
                      <a:r>
                        <a:rPr lang="it-IT" sz="1600" baseline="0" dirty="0" smtClean="0">
                          <a:latin typeface="Calibri" panose="020F0502020204030204" pitchFamily="34" charset="0"/>
                        </a:rPr>
                        <a:t> soggetto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reddito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Irpef, Irap, </a:t>
                      </a:r>
                    </a:p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AR, AC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INPS 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ENPAF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totale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</a:tr>
              <a:tr h="533461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Impresa individuale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100.000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43.629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4.463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48.092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</a:tr>
              <a:tr h="90610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Impresa familiare </a:t>
                      </a:r>
                    </a:p>
                    <a:p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con collaboratore farmacista 49%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100.000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37.590</a:t>
                      </a: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8.926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46.516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</a:tr>
              <a:tr h="9061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Impresa familiare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con collaboratore non farmacista 49%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100.000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32.910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11.620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4.463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48.993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</a:tr>
              <a:tr h="894352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Società di persone</a:t>
                      </a:r>
                    </a:p>
                    <a:p>
                      <a:r>
                        <a:rPr lang="it-IT" sz="1600" baseline="0" dirty="0" smtClean="0">
                          <a:latin typeface="Calibri" panose="020F0502020204030204" pitchFamily="34" charset="0"/>
                        </a:rPr>
                        <a:t>con 2 soci farmacisti al 50%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100.000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37.590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8.926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46.516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64221" y="440668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confronti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56323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3792BB4-93CE-415D-A240-2D05BE0D482E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34925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139171"/>
              </p:ext>
            </p:extLst>
          </p:nvPr>
        </p:nvGraphicFramePr>
        <p:xfrm>
          <a:off x="468313" y="2565400"/>
          <a:ext cx="8121650" cy="3075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5815"/>
                <a:gridCol w="864075"/>
                <a:gridCol w="1224242"/>
                <a:gridCol w="1307827"/>
                <a:gridCol w="792088"/>
                <a:gridCol w="777603"/>
              </a:tblGrid>
              <a:tr h="704673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Tipologia</a:t>
                      </a:r>
                      <a:r>
                        <a:rPr lang="it-IT" sz="1600" baseline="0" dirty="0" smtClean="0">
                          <a:latin typeface="Calibri" panose="020F0502020204030204" pitchFamily="34" charset="0"/>
                        </a:rPr>
                        <a:t> soggetto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reddito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IRES, IRAP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Irpef, AR, AC su dividendo 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ENPAF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totale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</a:tr>
              <a:tr h="725017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SRL unipersonale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100.000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27.900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13.487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4.463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45.850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</a:tr>
              <a:tr h="725017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SRL con</a:t>
                      </a:r>
                      <a:r>
                        <a:rPr lang="it-IT" sz="1600" baseline="0" dirty="0" smtClean="0">
                          <a:latin typeface="Calibri" panose="020F0502020204030204" pitchFamily="34" charset="0"/>
                        </a:rPr>
                        <a:t> 2 soci </a:t>
                      </a:r>
                    </a:p>
                    <a:p>
                      <a:r>
                        <a:rPr lang="it-IT" sz="1600" baseline="0" dirty="0" smtClean="0">
                          <a:latin typeface="Calibri" panose="020F0502020204030204" pitchFamily="34" charset="0"/>
                        </a:rPr>
                        <a:t>di cui uno non farmacista al 15% (non presta opera)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100.000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27.900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13.687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4.463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46.050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</a:tr>
              <a:tr h="725017"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SRL con 2</a:t>
                      </a:r>
                      <a:r>
                        <a:rPr lang="it-IT" sz="1600" baseline="0" dirty="0" smtClean="0">
                          <a:latin typeface="Calibri" panose="020F0502020204030204" pitchFamily="34" charset="0"/>
                        </a:rPr>
                        <a:t> soci </a:t>
                      </a:r>
                    </a:p>
                    <a:p>
                      <a:r>
                        <a:rPr lang="it-IT" sz="1600" baseline="0" dirty="0" smtClean="0">
                          <a:latin typeface="Calibri" panose="020F0502020204030204" pitchFamily="34" charset="0"/>
                        </a:rPr>
                        <a:t>di cui uno non farmacista al 30% (non presta opera)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100.000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27.900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11.459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4.463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600" dirty="0" smtClean="0">
                          <a:latin typeface="Calibri" panose="020F0502020204030204" pitchFamily="34" charset="0"/>
                        </a:rPr>
                        <a:t>43.822</a:t>
                      </a:r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18" marB="45718" anchor="ctr"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76263" y="1736812"/>
            <a:ext cx="7920880" cy="4824536"/>
          </a:xfrm>
        </p:spPr>
        <p:txBody>
          <a:bodyPr>
            <a:noAutofit/>
          </a:bodyPr>
          <a:lstStyle/>
          <a:p>
            <a:pPr marL="0" indent="0" algn="ctr">
              <a:spcBef>
                <a:spcPts val="375"/>
              </a:spcBef>
              <a:buNone/>
            </a:pPr>
            <a:r>
              <a:rPr lang="it-IT" sz="24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Il </a:t>
            </a:r>
            <a:r>
              <a:rPr lang="it-IT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passaggio</a:t>
            </a:r>
            <a:r>
              <a:rPr lang="it-IT" sz="2400" dirty="0">
                <a:solidFill>
                  <a:schemeClr val="accent1"/>
                </a:solidFill>
                <a:latin typeface="Calibri" panose="020F0502020204030204" pitchFamily="34" charset="0"/>
              </a:rPr>
              <a:t> da </a:t>
            </a:r>
            <a:endParaRPr lang="it-IT" sz="24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0" indent="0" algn="ctr">
              <a:spcBef>
                <a:spcPts val="375"/>
              </a:spcBef>
              <a:buNone/>
            </a:pPr>
            <a:r>
              <a:rPr lang="it-IT" sz="24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ditta individuale o società di persone </a:t>
            </a:r>
          </a:p>
          <a:p>
            <a:pPr marL="0" indent="0" algn="ctr">
              <a:spcBef>
                <a:spcPts val="375"/>
              </a:spcBef>
              <a:buNone/>
            </a:pPr>
            <a:r>
              <a:rPr lang="it-IT" sz="24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 </a:t>
            </a:r>
            <a:r>
              <a:rPr lang="it-IT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società di capitali </a:t>
            </a:r>
          </a:p>
          <a:p>
            <a:pPr marL="0" indent="0" algn="ctr">
              <a:spcBef>
                <a:spcPts val="375"/>
              </a:spcBef>
              <a:buNone/>
            </a:pPr>
            <a:r>
              <a:rPr lang="it-IT" sz="2400" dirty="0">
                <a:solidFill>
                  <a:schemeClr val="accent1"/>
                </a:solidFill>
                <a:latin typeface="Calibri" panose="020F0502020204030204" pitchFamily="34" charset="0"/>
              </a:rPr>
              <a:t>può essere fatto tenendo presente: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responsabilità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patrimoniali </a:t>
            </a:r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minori</a:t>
            </a:r>
          </a:p>
          <a:p>
            <a:pPr marL="44450" indent="0" algn="just">
              <a:buNone/>
            </a:pP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  anche 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se occorre tener presente che gli istituti di credito per </a:t>
            </a:r>
            <a:endParaRPr lang="it-IT" sz="20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just">
              <a:buNone/>
            </a:pP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 affidare 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o finanziare una piccola/media impresa (anche </a:t>
            </a: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SRL)    </a:t>
            </a:r>
          </a:p>
          <a:p>
            <a:pPr marL="44450" indent="0" algn="just">
              <a:buNone/>
            </a:pP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 chiedono 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fidejussioni personali o garanzie </a:t>
            </a: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ipotecarie ai soci</a:t>
            </a:r>
          </a:p>
          <a:p>
            <a:pPr marL="44450" indent="0" algn="just">
              <a:buNone/>
            </a:pPr>
            <a:endParaRPr lang="it-IT" sz="20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tassazione inferiore </a:t>
            </a: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se </a:t>
            </a:r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non avviene la distribuzione degli utili</a:t>
            </a:r>
            <a:r>
              <a:rPr lang="it-IT" sz="20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 (non si effettuano prelievi)</a:t>
            </a:r>
          </a:p>
          <a:p>
            <a:pPr marL="44450" indent="0" algn="just">
              <a:buNone/>
            </a:pPr>
            <a:endParaRPr lang="it-IT" sz="10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just">
              <a:buNone/>
            </a:pPr>
            <a:endParaRPr lang="it-IT" sz="2000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rgbClr val="404040"/>
              </a:solidFill>
            </a:endParaRPr>
          </a:p>
        </p:txBody>
      </p:sp>
      <p:sp>
        <p:nvSpPr>
          <p:cNvPr id="6" name="Segnaposto contenuto 4"/>
          <p:cNvSpPr>
            <a:spLocks noGrp="1"/>
          </p:cNvSpPr>
          <p:nvPr>
            <p:ph idx="1"/>
          </p:nvPr>
        </p:nvSpPr>
        <p:spPr>
          <a:xfrm>
            <a:off x="576263" y="440668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VANTAGGI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40547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76263" y="1736812"/>
            <a:ext cx="7920880" cy="2232248"/>
          </a:xfrm>
        </p:spPr>
        <p:txBody>
          <a:bodyPr>
            <a:noAutofit/>
          </a:bodyPr>
          <a:lstStyle/>
          <a:p>
            <a:pPr algn="just"/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maggior formalismo 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nell’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amministrazione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, nella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gestione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 e nel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controllo</a:t>
            </a:r>
          </a:p>
          <a:p>
            <a:pPr algn="just"/>
            <a:r>
              <a:rPr lang="it-IT" sz="2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maggiori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costi 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connessi alla necessità di predisporre il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bilancio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 in conformità a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Codice Civile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 e </a:t>
            </a:r>
            <a:r>
              <a:rPr lang="it-IT" sz="2000" b="1" dirty="0">
                <a:solidFill>
                  <a:schemeClr val="accent1"/>
                </a:solidFill>
                <a:latin typeface="Calibri" panose="020F0502020204030204" pitchFamily="34" charset="0"/>
              </a:rPr>
              <a:t>principi contabili </a:t>
            </a:r>
            <a:r>
              <a:rPr lang="it-IT" sz="2000" dirty="0">
                <a:solidFill>
                  <a:schemeClr val="accent1"/>
                </a:solidFill>
                <a:latin typeface="Calibri" panose="020F0502020204030204" pitchFamily="34" charset="0"/>
              </a:rPr>
              <a:t>con tutte le conseguenze civilistiche e penali che ne derivano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/>
              </a:solidFill>
            </a:endParaRPr>
          </a:p>
        </p:txBody>
      </p:sp>
      <p:sp>
        <p:nvSpPr>
          <p:cNvPr id="6" name="Segnaposto contenuto 4"/>
          <p:cNvSpPr>
            <a:spLocks noGrp="1"/>
          </p:cNvSpPr>
          <p:nvPr>
            <p:ph idx="1"/>
          </p:nvPr>
        </p:nvSpPr>
        <p:spPr>
          <a:xfrm>
            <a:off x="576263" y="440668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>
                <a:solidFill>
                  <a:schemeClr val="bg1"/>
                </a:solidFill>
                <a:latin typeface="Calibri" panose="020F0502020204030204" pitchFamily="34" charset="0"/>
              </a:rPr>
              <a:t>S</a:t>
            </a: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VANTAGGI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198749"/>
              </p:ext>
            </p:extLst>
          </p:nvPr>
        </p:nvGraphicFramePr>
        <p:xfrm>
          <a:off x="503548" y="3573016"/>
          <a:ext cx="8363781" cy="2844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288032"/>
                <a:gridCol w="2016224"/>
                <a:gridCol w="1440160"/>
                <a:gridCol w="2099085"/>
              </a:tblGrid>
              <a:tr h="324095">
                <a:tc gridSpan="5"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BILANCIO ED ALTRI ADEMPIMENTI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 hMerge="1">
                  <a:txBody>
                    <a:bodyPr/>
                    <a:lstStyle/>
                    <a:p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 hMerge="1">
                  <a:txBody>
                    <a:bodyPr/>
                    <a:lstStyle/>
                    <a:p>
                      <a:pPr algn="r"/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 hMerge="1">
                  <a:txBody>
                    <a:bodyPr/>
                    <a:lstStyle/>
                    <a:p>
                      <a:pPr algn="r"/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 hMerge="1">
                  <a:txBody>
                    <a:bodyPr/>
                    <a:lstStyle/>
                    <a:p>
                      <a:pPr algn="r"/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</a:tr>
              <a:tr h="403092"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Calibri" panose="020F0502020204030204" pitchFamily="34" charset="0"/>
                        </a:rPr>
                        <a:t>SOCIETÀ DI</a:t>
                      </a:r>
                      <a:r>
                        <a:rPr lang="it-IT" sz="2000" b="1" baseline="0" dirty="0" smtClean="0">
                          <a:latin typeface="Calibri" panose="020F0502020204030204" pitchFamily="34" charset="0"/>
                        </a:rPr>
                        <a:t> PERSONE</a:t>
                      </a:r>
                      <a:endParaRPr lang="it-IT" sz="2000" b="1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ctr"/>
                      <a:endParaRPr lang="it-IT" sz="2000" b="1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it-IT" sz="2000" b="1" dirty="0" smtClean="0">
                          <a:latin typeface="Calibri" panose="020F0502020204030204" pitchFamily="34" charset="0"/>
                        </a:rPr>
                        <a:t>SOCIETÀ DI CAPITALI</a:t>
                      </a:r>
                      <a:endParaRPr lang="it-IT" sz="2000" b="1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 hMerge="1">
                  <a:txBody>
                    <a:bodyPr/>
                    <a:lstStyle/>
                    <a:p>
                      <a:pPr algn="r"/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 hMerge="1">
                  <a:txBody>
                    <a:bodyPr/>
                    <a:lstStyle/>
                    <a:p>
                      <a:pPr algn="r"/>
                      <a:endParaRPr lang="it-IT" sz="16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</a:tr>
              <a:tr h="2045121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MAGGIORE FLESSIBILITÀ:</a:t>
                      </a:r>
                    </a:p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NON VI E’ OBBLIGO DI SCHEMI E </a:t>
                      </a:r>
                    </a:p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PRINCIPI RIGIDI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MAGGIORI ADEMPIMENTI NEL RISPETTO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 DI CODICE CIVILE </a:t>
                      </a:r>
                    </a:p>
                    <a:p>
                      <a:pPr algn="ctr"/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E PRINCIPI CONTABILI OIC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MAGGIORI COSTI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MAGGIORI RESPONSABILITÀ</a:t>
                      </a:r>
                    </a:p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PER AMMINISTRATORI E SOCI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 marL="91438" marR="91438" marT="45727" marB="4572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236427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00" y="1469783"/>
            <a:ext cx="993655" cy="1024546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594182" y="767838"/>
            <a:ext cx="6447501" cy="76044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750" b="1" dirty="0"/>
              <a:t>dal 4 agosto 2006</a:t>
            </a:r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4538111" y="2983486"/>
            <a:ext cx="484900" cy="1399592"/>
          </a:xfrm>
          <a:prstGeom prst="rect">
            <a:avLst/>
          </a:prstGeom>
          <a:ln w="25400">
            <a:noFill/>
          </a:ln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7500" dirty="0">
                <a:solidFill>
                  <a:schemeClr val="accent1"/>
                </a:solidFill>
              </a:rPr>
              <a:t>=</a:t>
            </a: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310" y="3026017"/>
            <a:ext cx="779984" cy="791343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4350" y="3900167"/>
            <a:ext cx="779984" cy="791343"/>
          </a:xfrm>
          <a:prstGeom prst="rect">
            <a:avLst/>
          </a:prstGeom>
        </p:spPr>
      </p:pic>
      <p:pic>
        <p:nvPicPr>
          <p:cNvPr id="18" name="Immagin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2695" y="3843958"/>
            <a:ext cx="779984" cy="791343"/>
          </a:xfrm>
          <a:prstGeom prst="rect">
            <a:avLst/>
          </a:prstGeom>
        </p:spPr>
      </p:pic>
      <p:sp>
        <p:nvSpPr>
          <p:cNvPr id="21" name="Arco 20"/>
          <p:cNvSpPr/>
          <p:nvPr/>
        </p:nvSpPr>
        <p:spPr>
          <a:xfrm>
            <a:off x="420302" y="2175382"/>
            <a:ext cx="3869942" cy="2981132"/>
          </a:xfrm>
          <a:prstGeom prst="arc">
            <a:avLst>
              <a:gd name="adj1" fmla="val 3746606"/>
              <a:gd name="adj2" fmla="val 3580484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2" name="Segnaposto contenuto 2"/>
          <p:cNvSpPr txBox="1">
            <a:spLocks/>
          </p:cNvSpPr>
          <p:nvPr/>
        </p:nvSpPr>
        <p:spPr>
          <a:xfrm>
            <a:off x="1726294" y="2764521"/>
            <a:ext cx="1890664" cy="1080000"/>
          </a:xfrm>
          <a:prstGeom prst="rect">
            <a:avLst/>
          </a:prstGeom>
          <a:ln w="25400">
            <a:noFill/>
          </a:ln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2250" b="1" dirty="0" smtClean="0">
                <a:solidFill>
                  <a:schemeClr val="accent1"/>
                </a:solidFill>
              </a:rPr>
              <a:t>SOCIETÀ </a:t>
            </a:r>
            <a:endParaRPr lang="it-IT" sz="225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it-IT" sz="2250" b="1" dirty="0">
                <a:solidFill>
                  <a:schemeClr val="accent1"/>
                </a:solidFill>
              </a:rPr>
              <a:t>DI PERSONE</a:t>
            </a:r>
            <a:endParaRPr lang="it-IT" sz="1350" dirty="0">
              <a:solidFill>
                <a:schemeClr val="accent1"/>
              </a:solidFill>
            </a:endParaRPr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7469" y="2498060"/>
            <a:ext cx="993655" cy="1024546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8032" y="3047429"/>
            <a:ext cx="993655" cy="1024546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339" y="3885414"/>
            <a:ext cx="993655" cy="1024546"/>
          </a:xfrm>
          <a:prstGeom prst="rect">
            <a:avLst/>
          </a:prstGeom>
        </p:spPr>
      </p:pic>
      <p:sp>
        <p:nvSpPr>
          <p:cNvPr id="15" name="Sottotitolo 2"/>
          <p:cNvSpPr txBox="1">
            <a:spLocks/>
          </p:cNvSpPr>
          <p:nvPr/>
        </p:nvSpPr>
        <p:spPr>
          <a:xfrm>
            <a:off x="1170953" y="5291668"/>
            <a:ext cx="7037451" cy="75998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it-IT" sz="2000" b="1" dirty="0">
                <a:solidFill>
                  <a:srgbClr val="404040"/>
                </a:solidFill>
              </a:rPr>
              <a:t>LA </a:t>
            </a:r>
            <a:r>
              <a:rPr lang="it-IT" sz="2000" b="1" dirty="0" smtClean="0">
                <a:solidFill>
                  <a:srgbClr val="404040"/>
                </a:solidFill>
              </a:rPr>
              <a:t>SOCIETÀ </a:t>
            </a:r>
            <a:r>
              <a:rPr lang="it-IT" sz="2000" b="1" dirty="0">
                <a:solidFill>
                  <a:srgbClr val="404040"/>
                </a:solidFill>
              </a:rPr>
              <a:t>PUO’ ESSERE TITOLARE AL MASSIMO DI QUATTRO FARMACIE NELLA PROVINCIA IN CUI HA LA SEDE LEGALE</a:t>
            </a:r>
          </a:p>
        </p:txBody>
      </p:sp>
    </p:spTree>
    <p:extLst>
      <p:ext uri="{BB962C8B-B14F-4D97-AF65-F5344CB8AC3E}">
        <p14:creationId xmlns:p14="http://schemas.microsoft.com/office/powerpoint/2010/main" val="14004697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magin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5112" y="3786022"/>
            <a:ext cx="993655" cy="1024546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8275" y="3284676"/>
            <a:ext cx="993655" cy="1024546"/>
          </a:xfrm>
          <a:prstGeom prst="rect">
            <a:avLst/>
          </a:prstGeom>
        </p:spPr>
      </p:pic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433" y="3290055"/>
            <a:ext cx="1467495" cy="1367405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7823" y="1038582"/>
            <a:ext cx="993655" cy="1024546"/>
          </a:xfrm>
          <a:prstGeom prst="rect">
            <a:avLst/>
          </a:prstGeom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550794" y="799569"/>
            <a:ext cx="4498271" cy="76044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3750" b="1" dirty="0"/>
              <a:t>dal </a:t>
            </a:r>
            <a:r>
              <a:rPr lang="it-IT" sz="3750" b="1" dirty="0" smtClean="0"/>
              <a:t>29 agosto 2017 </a:t>
            </a:r>
            <a:endParaRPr lang="it-IT" sz="3750" b="1" dirty="0"/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4123577" y="2956639"/>
            <a:ext cx="484900" cy="1399592"/>
          </a:xfrm>
          <a:prstGeom prst="rect">
            <a:avLst/>
          </a:prstGeom>
          <a:ln w="25400">
            <a:noFill/>
          </a:ln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7500" dirty="0">
                <a:solidFill>
                  <a:schemeClr val="accent1"/>
                </a:solidFill>
              </a:rPr>
              <a:t>=</a:t>
            </a:r>
          </a:p>
        </p:txBody>
      </p:sp>
      <p:sp>
        <p:nvSpPr>
          <p:cNvPr id="21" name="Arco 20"/>
          <p:cNvSpPr/>
          <p:nvPr/>
        </p:nvSpPr>
        <p:spPr>
          <a:xfrm>
            <a:off x="127670" y="2281049"/>
            <a:ext cx="3869942" cy="2657548"/>
          </a:xfrm>
          <a:prstGeom prst="arc">
            <a:avLst>
              <a:gd name="adj1" fmla="val 3746606"/>
              <a:gd name="adj2" fmla="val 3580484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2" name="Segnaposto contenuto 2"/>
          <p:cNvSpPr txBox="1">
            <a:spLocks/>
          </p:cNvSpPr>
          <p:nvPr/>
        </p:nvSpPr>
        <p:spPr>
          <a:xfrm>
            <a:off x="1187624" y="2764521"/>
            <a:ext cx="2429334" cy="791682"/>
          </a:xfrm>
          <a:prstGeom prst="rect">
            <a:avLst/>
          </a:prstGeom>
          <a:ln w="25400">
            <a:noFill/>
          </a:ln>
        </p:spPr>
        <p:txBody>
          <a:bodyPr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2250" b="1" dirty="0" smtClean="0">
                <a:solidFill>
                  <a:schemeClr val="accent1"/>
                </a:solidFill>
              </a:rPr>
              <a:t>ANCHE SOCIETÀ </a:t>
            </a:r>
            <a:endParaRPr lang="it-IT" sz="2250" b="1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it-IT" sz="2250" b="1" dirty="0">
                <a:solidFill>
                  <a:schemeClr val="accent1"/>
                </a:solidFill>
              </a:rPr>
              <a:t>DI CAPITALI</a:t>
            </a:r>
            <a:endParaRPr lang="it-IT" sz="1350" dirty="0">
              <a:solidFill>
                <a:schemeClr val="accent1"/>
              </a:solidFill>
            </a:endParaRPr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5487" y="1491222"/>
            <a:ext cx="993655" cy="1024546"/>
          </a:xfrm>
          <a:prstGeom prst="rect">
            <a:avLst/>
          </a:prstGeom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6710" y="2531657"/>
            <a:ext cx="993655" cy="1024546"/>
          </a:xfrm>
          <a:prstGeom prst="rect">
            <a:avLst/>
          </a:prstGeom>
        </p:spPr>
      </p:pic>
      <p:pic>
        <p:nvPicPr>
          <p:cNvPr id="16" name="Immagin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0285" y="2485608"/>
            <a:ext cx="993655" cy="1024546"/>
          </a:xfrm>
          <a:prstGeom prst="rect">
            <a:avLst/>
          </a:prstGeom>
        </p:spPr>
      </p:pic>
      <p:pic>
        <p:nvPicPr>
          <p:cNvPr id="17" name="Immagin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8760" y="2105062"/>
            <a:ext cx="993655" cy="1024546"/>
          </a:xfrm>
          <a:prstGeom prst="rect">
            <a:avLst/>
          </a:prstGeom>
        </p:spPr>
      </p:pic>
      <p:pic>
        <p:nvPicPr>
          <p:cNvPr id="23" name="Immagin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8766" y="3586650"/>
            <a:ext cx="993655" cy="1024546"/>
          </a:xfrm>
          <a:prstGeom prst="rect">
            <a:avLst/>
          </a:prstGeom>
        </p:spPr>
      </p:pic>
      <p:sp>
        <p:nvSpPr>
          <p:cNvPr id="18" name="Sottotitolo 2"/>
          <p:cNvSpPr txBox="1">
            <a:spLocks/>
          </p:cNvSpPr>
          <p:nvPr/>
        </p:nvSpPr>
        <p:spPr>
          <a:xfrm>
            <a:off x="287524" y="5626485"/>
            <a:ext cx="8498063" cy="104287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it-IT" sz="2000" b="1" dirty="0" smtClean="0">
                <a:solidFill>
                  <a:srgbClr val="404040"/>
                </a:solidFill>
              </a:rPr>
              <a:t>TITOLARITÀ </a:t>
            </a:r>
            <a:r>
              <a:rPr lang="it-IT" sz="2000" b="1" dirty="0">
                <a:solidFill>
                  <a:srgbClr val="404040"/>
                </a:solidFill>
              </a:rPr>
              <a:t>e </a:t>
            </a:r>
            <a:r>
              <a:rPr lang="it-IT" sz="2000" b="1" dirty="0" smtClean="0">
                <a:solidFill>
                  <a:srgbClr val="404040"/>
                </a:solidFill>
              </a:rPr>
              <a:t>PROPRIETÀ</a:t>
            </a:r>
            <a:r>
              <a:rPr lang="it-IT" sz="2000" b="1" dirty="0">
                <a:solidFill>
                  <a:srgbClr val="404040"/>
                </a:solidFill>
              </a:rPr>
              <a:t>	</a:t>
            </a:r>
            <a:r>
              <a:rPr lang="it-IT" sz="2000" b="1" dirty="0" smtClean="0">
                <a:solidFill>
                  <a:srgbClr val="404040"/>
                </a:solidFill>
              </a:rPr>
              <a:t>SOCIETÀ </a:t>
            </a:r>
            <a:r>
              <a:rPr lang="it-IT" sz="2000" b="1" dirty="0">
                <a:solidFill>
                  <a:srgbClr val="404040"/>
                </a:solidFill>
              </a:rPr>
              <a:t>di SOCI </a:t>
            </a:r>
            <a:r>
              <a:rPr lang="it-IT" sz="2000" b="1" u="sng" dirty="0">
                <a:solidFill>
                  <a:srgbClr val="404040"/>
                </a:solidFill>
              </a:rPr>
              <a:t>anche</a:t>
            </a:r>
            <a:r>
              <a:rPr lang="it-IT" sz="2000" b="1" dirty="0">
                <a:solidFill>
                  <a:srgbClr val="404040"/>
                </a:solidFill>
              </a:rPr>
              <a:t> NON FARMACISTI</a:t>
            </a:r>
          </a:p>
          <a:p>
            <a:pPr algn="l">
              <a:spcBef>
                <a:spcPts val="0"/>
              </a:spcBef>
            </a:pPr>
            <a:r>
              <a:rPr lang="it-IT" sz="2000" b="1" dirty="0">
                <a:solidFill>
                  <a:srgbClr val="404040"/>
                </a:solidFill>
              </a:rPr>
              <a:t>GESTIONE					AMMINISTRATORE UNICO o </a:t>
            </a:r>
            <a:r>
              <a:rPr lang="it-IT" sz="2000" b="1" dirty="0" err="1">
                <a:solidFill>
                  <a:srgbClr val="404040"/>
                </a:solidFill>
              </a:rPr>
              <a:t>CdA</a:t>
            </a:r>
            <a:r>
              <a:rPr lang="it-IT" sz="2000" b="1" dirty="0">
                <a:solidFill>
                  <a:srgbClr val="404040"/>
                </a:solidFill>
              </a:rPr>
              <a:t> </a:t>
            </a:r>
          </a:p>
          <a:p>
            <a:pPr algn="l">
              <a:spcBef>
                <a:spcPts val="0"/>
              </a:spcBef>
            </a:pPr>
            <a:r>
              <a:rPr lang="it-IT" sz="2000" b="1" dirty="0">
                <a:solidFill>
                  <a:srgbClr val="404040"/>
                </a:solidFill>
              </a:rPr>
              <a:t>DIREZIONE SANITARIA		UN </a:t>
            </a:r>
            <a:r>
              <a:rPr lang="it-IT" sz="2000" b="1" dirty="0" smtClean="0">
                <a:solidFill>
                  <a:srgbClr val="404040"/>
                </a:solidFill>
              </a:rPr>
              <a:t>FARMACISTA IDONEO </a:t>
            </a:r>
            <a:r>
              <a:rPr lang="it-IT" sz="2000" b="1" u="sng" dirty="0">
                <a:solidFill>
                  <a:srgbClr val="404040"/>
                </a:solidFill>
              </a:rPr>
              <a:t>anche</a:t>
            </a:r>
            <a:r>
              <a:rPr lang="it-IT" sz="2000" b="1" dirty="0">
                <a:solidFill>
                  <a:srgbClr val="404040"/>
                </a:solidFill>
              </a:rPr>
              <a:t> NON SOCIO</a:t>
            </a:r>
          </a:p>
        </p:txBody>
      </p:sp>
      <p:pic>
        <p:nvPicPr>
          <p:cNvPr id="19" name="Immagin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2620" y="3632914"/>
            <a:ext cx="993655" cy="1024546"/>
          </a:xfrm>
          <a:prstGeom prst="rect">
            <a:avLst/>
          </a:prstGeom>
        </p:spPr>
      </p:pic>
      <p:pic>
        <p:nvPicPr>
          <p:cNvPr id="20" name="Immagin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2620" y="2292144"/>
            <a:ext cx="993655" cy="1024546"/>
          </a:xfrm>
          <a:prstGeom prst="rect">
            <a:avLst/>
          </a:prstGeom>
        </p:spPr>
      </p:pic>
      <p:pic>
        <p:nvPicPr>
          <p:cNvPr id="26" name="Immagin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3254" y="1068226"/>
            <a:ext cx="993655" cy="1024546"/>
          </a:xfrm>
          <a:prstGeom prst="rect">
            <a:avLst/>
          </a:prstGeom>
        </p:spPr>
      </p:pic>
      <p:pic>
        <p:nvPicPr>
          <p:cNvPr id="28" name="Immagin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7543" y="212653"/>
            <a:ext cx="993655" cy="1024546"/>
          </a:xfrm>
          <a:prstGeom prst="rect">
            <a:avLst/>
          </a:prstGeom>
        </p:spPr>
      </p:pic>
      <p:pic>
        <p:nvPicPr>
          <p:cNvPr id="29" name="Immagin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8775" y="4537808"/>
            <a:ext cx="993655" cy="102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2014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/>
          <p:cNvSpPr txBox="1">
            <a:spLocks/>
          </p:cNvSpPr>
          <p:nvPr/>
        </p:nvSpPr>
        <p:spPr>
          <a:xfrm>
            <a:off x="550794" y="799569"/>
            <a:ext cx="4498271" cy="76044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it-IT" sz="3750" b="1" dirty="0"/>
          </a:p>
        </p:txBody>
      </p:sp>
      <p:sp>
        <p:nvSpPr>
          <p:cNvPr id="25" name="Segnaposto contenuto 4"/>
          <p:cNvSpPr txBox="1">
            <a:spLocks/>
          </p:cNvSpPr>
          <p:nvPr/>
        </p:nvSpPr>
        <p:spPr>
          <a:xfrm>
            <a:off x="467544" y="1738219"/>
            <a:ext cx="8147050" cy="4535097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3100" b="1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10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Legge 4 agosto 2017 n. 124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500" b="1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10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«Legge annuale per il mercato 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10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e la concorrenza»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500" b="1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7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pubblicata sulla Gazzetta Ufficiale 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7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n. 189 del 14 agosto 2017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7000" b="1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100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in vigore dal 29 agosto 2017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23528" y="260648"/>
            <a:ext cx="3708411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it-IT" sz="10000" b="1" dirty="0" smtClean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NEW</a:t>
            </a:r>
            <a:endParaRPr lang="it-IT" sz="10000" b="1" dirty="0">
              <a:ln w="9525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931268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76263" y="512676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LEGGE 4 AGOSTO 2017 n. 124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13315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4B4C4D0-1DDC-4C00-86DC-BD791B7E4FC4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844675"/>
            <a:ext cx="8147050" cy="4608513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6000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MODIFICHE ALL’ART. 7 DELLA LEGGE 362/1991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6000" b="1" u="sng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Titolarità e gestione della farmacia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8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sz="3400" b="1" dirty="0">
                <a:solidFill>
                  <a:schemeClr val="accent1"/>
                </a:solidFill>
                <a:latin typeface="Calibri" panose="020F0502020204030204" pitchFamily="34" charset="0"/>
              </a:rPr>
              <a:t>1. Sono titolari dell'esercizio della farmacia privata le persone fisiche, in conformità alle disposizioni vigenti, le società di persone, </a:t>
            </a:r>
            <a:r>
              <a:rPr lang="it-IT" sz="3400" b="1" dirty="0">
                <a:solidFill>
                  <a:srgbClr val="FF0000"/>
                </a:solidFill>
                <a:latin typeface="Calibri" panose="020F0502020204030204" pitchFamily="34" charset="0"/>
              </a:rPr>
              <a:t>le società di capitali </a:t>
            </a:r>
            <a:r>
              <a:rPr lang="it-IT" sz="3400" b="1" dirty="0">
                <a:solidFill>
                  <a:schemeClr val="accent1"/>
                </a:solidFill>
                <a:latin typeface="Calibri" panose="020F0502020204030204" pitchFamily="34" charset="0"/>
              </a:rPr>
              <a:t>e le società cooperative a responsabilità limitata</a:t>
            </a:r>
            <a:r>
              <a:rPr lang="it-IT" sz="3400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...</a:t>
            </a:r>
            <a:endParaRPr lang="it-IT" sz="28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66375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67526" y="512676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LEGGE 4 AGOSTO 2017 n. 124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14339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882675-AEA0-46E6-881E-F74D54064DED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746250"/>
            <a:ext cx="8147050" cy="4608513"/>
          </a:xfrm>
          <a:prstGeom prst="rect">
            <a:avLst/>
          </a:prstGeom>
        </p:spPr>
        <p:txBody>
          <a:bodyPr>
            <a:normAutofit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5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0" indent="0" algn="ctr" eaLnBrk="1" hangingPunct="1">
              <a:buFont typeface="Wingdings 3" pitchFamily="18" charset="2"/>
              <a:buNone/>
              <a:defRPr/>
            </a:pPr>
            <a:r>
              <a:rPr lang="it-IT" sz="3200" b="1" u="sng" dirty="0" smtClean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DIVERSO TRATTAMENTO </a:t>
            </a:r>
          </a:p>
          <a:p>
            <a:pPr marL="0" indent="0" algn="ctr" eaLnBrk="1" hangingPunct="1">
              <a:buFont typeface="Wingdings 3" pitchFamily="18" charset="2"/>
              <a:buNone/>
              <a:defRPr/>
            </a:pPr>
            <a:r>
              <a:rPr lang="it-IT" sz="3200" b="1" u="sng" dirty="0" smtClean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TRA DITTE INDIVIDUALI E SOCIETÀ</a:t>
            </a:r>
          </a:p>
          <a:p>
            <a:pPr marL="0" indent="0" eaLnBrk="1" hangingPunct="1">
              <a:buFont typeface="Wingdings 3" pitchFamily="18" charset="2"/>
              <a:buNone/>
              <a:defRPr/>
            </a:pPr>
            <a:endParaRPr lang="it-IT" sz="2400" dirty="0" smtClean="0">
              <a:solidFill>
                <a:schemeClr val="tx1"/>
              </a:solidFill>
              <a:latin typeface="Calibri" panose="020F0502020204030204" pitchFamily="34" charset="0"/>
              <a:ea typeface="Avenir Book" charset="0"/>
              <a:cs typeface="Avenir Book" charset="0"/>
            </a:endParaRPr>
          </a:p>
          <a:p>
            <a:pPr marL="0" indent="0" algn="just" eaLnBrk="1" hangingPunct="1">
              <a:buFont typeface="Wingdings 3" pitchFamily="18" charset="2"/>
              <a:buNone/>
              <a:defRPr/>
            </a:pPr>
            <a:r>
              <a:rPr lang="it-IT" sz="2400" dirty="0" smtClean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Per </a:t>
            </a: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la farmacia </a:t>
            </a:r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ditta individuale </a:t>
            </a: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sono presenti una serie di </a:t>
            </a:r>
            <a:r>
              <a:rPr lang="it-IT" sz="2400" b="1" dirty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vincoli inesistenti per le società</a:t>
            </a: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, ad </a:t>
            </a:r>
            <a:r>
              <a:rPr lang="it-IT" sz="2400" dirty="0" smtClean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esempio:</a:t>
            </a:r>
          </a:p>
          <a:p>
            <a:pPr marL="342900" indent="-342900" algn="just" eaLnBrk="1" hangingPunct="1">
              <a:defRPr/>
            </a:pPr>
            <a:r>
              <a:rPr lang="it-IT" sz="2400" dirty="0" smtClean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l’impossibilità </a:t>
            </a: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di detenere più di una </a:t>
            </a:r>
            <a:r>
              <a:rPr lang="it-IT" sz="2400" dirty="0" smtClean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farmacia;</a:t>
            </a:r>
          </a:p>
          <a:p>
            <a:pPr marL="342900" indent="-342900" algn="just" eaLnBrk="1" hangingPunct="1">
              <a:defRPr/>
            </a:pPr>
            <a:r>
              <a:rPr lang="it-IT" sz="2400" dirty="0" smtClean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limitazioni </a:t>
            </a:r>
            <a:r>
              <a:rPr lang="it-IT" sz="2400" dirty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temporali per l’acquisto di una farmacia e/o vincolo di accesso ai concorsi successivamente alla cessione della precedente titolarità</a:t>
            </a:r>
            <a:r>
              <a:rPr lang="it-IT" sz="2400" dirty="0" smtClean="0">
                <a:solidFill>
                  <a:schemeClr val="tx1"/>
                </a:solidFill>
                <a:latin typeface="Calibri" panose="020F0502020204030204" pitchFamily="34" charset="0"/>
                <a:ea typeface="Avenir Book" charset="0"/>
                <a:cs typeface="Avenir Book" charset="0"/>
              </a:rPr>
              <a:t>.</a:t>
            </a:r>
            <a:endParaRPr lang="it-IT" sz="2400" dirty="0">
              <a:solidFill>
                <a:schemeClr val="tx1"/>
              </a:solidFill>
              <a:latin typeface="Calibri" panose="020F0502020204030204" pitchFamily="34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39132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4"/>
          <p:cNvSpPr>
            <a:spLocks noGrp="1"/>
          </p:cNvSpPr>
          <p:nvPr>
            <p:ph idx="1"/>
          </p:nvPr>
        </p:nvSpPr>
        <p:spPr>
          <a:xfrm>
            <a:off x="567526" y="512676"/>
            <a:ext cx="8147050" cy="865188"/>
          </a:xfrm>
        </p:spPr>
        <p:txBody>
          <a:bodyPr/>
          <a:lstStyle/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it-IT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LEGGE 4 AGOSTO 2017 n. 124</a:t>
            </a: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 smtClean="0">
              <a:solidFill>
                <a:srgbClr val="FF0000"/>
              </a:solidFill>
            </a:endParaRPr>
          </a:p>
          <a:p>
            <a:pPr marL="34925" indent="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14339" name="Segnaposto numero diapositiva 8"/>
          <p:cNvSpPr>
            <a:spLocks noGrp="1"/>
          </p:cNvSpPr>
          <p:nvPr>
            <p:ph type="sldNum" sz="quarter" idx="12"/>
          </p:nvPr>
        </p:nvSpPr>
        <p:spPr bwMode="auto"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 2" panose="05020102010507070707" pitchFamily="18" charset="2"/>
              <a:buChar char=""/>
              <a:defRPr sz="2000">
                <a:solidFill>
                  <a:schemeClr val="tx2"/>
                </a:solidFill>
                <a:latin typeface="Franklin Gothic Medium" panose="020B06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tx2"/>
                </a:solidFill>
                <a:latin typeface="Franklin Gothic Medium" panose="020B06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28B70"/>
              </a:buClr>
              <a:buFont typeface="Wingdings" panose="05000000000000000000" pitchFamily="2" charset="2"/>
              <a:buChar char="§"/>
              <a:defRPr sz="1600">
                <a:solidFill>
                  <a:schemeClr val="tx2"/>
                </a:solidFill>
                <a:latin typeface="Franklin Gothic Medium" panose="020B06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7706B"/>
              </a:buClr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  <a:latin typeface="Franklin Gothic Medium" panose="020B06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anose="05000000000000000000" pitchFamily="2" charset="2"/>
              <a:buChar char="§"/>
              <a:defRPr sz="1300">
                <a:solidFill>
                  <a:schemeClr val="tx2"/>
                </a:solidFill>
                <a:latin typeface="Franklin Gothic Medium" panose="020B06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882675-AEA0-46E6-881E-F74D54064DED}" type="slidenum">
              <a:rPr lang="it-IT" altLang="it-IT" sz="1100" smtClean="0">
                <a:latin typeface="Tahom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it-IT" altLang="it-IT" sz="1100" smtClean="0">
              <a:latin typeface="Tahoma" panose="020B0604030504040204" pitchFamily="34" charset="0"/>
            </a:endParaRPr>
          </a:p>
        </p:txBody>
      </p:sp>
      <p:sp>
        <p:nvSpPr>
          <p:cNvPr id="4" name="Segnaposto contenuto 4"/>
          <p:cNvSpPr txBox="1">
            <a:spLocks/>
          </p:cNvSpPr>
          <p:nvPr/>
        </p:nvSpPr>
        <p:spPr>
          <a:xfrm>
            <a:off x="576263" y="1746250"/>
            <a:ext cx="8147050" cy="46085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73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15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76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3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28B70"/>
              </a:buClr>
              <a:buFont typeface="Wingdings" pitchFamily="2" charset="2"/>
              <a:buChar char="§"/>
              <a:defRPr sz="16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6963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7706B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79525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F777D"/>
              </a:buClr>
              <a:buFont typeface="Wingdings" pitchFamily="2" charset="2"/>
              <a:buChar char="§"/>
              <a:defRPr sz="1300" kern="1200" spc="1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" indent="0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5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ctr">
              <a:buNone/>
              <a:defRPr/>
            </a:pP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Attraverso le società di capitale </a:t>
            </a:r>
          </a:p>
          <a:p>
            <a:pPr marL="44450" indent="0" algn="ctr">
              <a:buNone/>
              <a:defRPr/>
            </a:pPr>
            <a:r>
              <a:rPr lang="it-IT" sz="2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e le altre novità della Legge 124/2017</a:t>
            </a:r>
          </a:p>
          <a:p>
            <a:pPr marL="44450" indent="0" algn="ctr">
              <a:buNone/>
              <a:defRPr/>
            </a:pPr>
            <a:r>
              <a:rPr lang="it-IT" sz="16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(in primis la possibilità che i soci non siano necessariamente farmacisti)</a:t>
            </a:r>
          </a:p>
          <a:p>
            <a:pPr marL="44450" indent="0" algn="ctr">
              <a:buNone/>
              <a:defRPr/>
            </a:pPr>
            <a:endParaRPr lang="it-IT" sz="10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marL="44450" indent="0" algn="ctr">
              <a:buNone/>
              <a:defRPr/>
            </a:pPr>
            <a:r>
              <a:rPr lang="it-IT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sarà possibile </a:t>
            </a:r>
            <a:r>
              <a:rPr 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risolvere problematiche </a:t>
            </a:r>
            <a:r>
              <a:rPr lang="it-IT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connesse a:</a:t>
            </a:r>
          </a:p>
          <a:p>
            <a:pPr marL="44450" indent="0" algn="ctr">
              <a:buNone/>
              <a:defRPr/>
            </a:pPr>
            <a:endParaRPr lang="it-IT" sz="10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just">
              <a:defRPr/>
            </a:pPr>
            <a:r>
              <a:rPr 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eredi non farmacisti </a:t>
            </a:r>
            <a:r>
              <a:rPr lang="it-IT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che, anche se non in possesso dei requisiti di idoneità, non dovranno cedere la farmacia/quota entro sei mesi dalla presentazione della dichiarazione di successione</a:t>
            </a:r>
          </a:p>
          <a:p>
            <a:pPr algn="just">
              <a:defRPr/>
            </a:pPr>
            <a:r>
              <a:rPr 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r</a:t>
            </a:r>
            <a:r>
              <a:rPr 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iorganizzazioni del patrimonio familiare</a:t>
            </a:r>
          </a:p>
          <a:p>
            <a:pPr algn="just">
              <a:defRPr/>
            </a:pPr>
            <a:r>
              <a:rPr 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ricapitalizzazioni dell’azienda </a:t>
            </a:r>
            <a:r>
              <a:rPr lang="it-IT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anche con eventuale immissione nella società titolare della farmacia di capitali freschi da parte di soggetti che non potevano né intendevano partecipare a società di persone</a:t>
            </a:r>
            <a:endParaRPr lang="it-IT" sz="2800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81024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glia">
  <a:themeElements>
    <a:clrScheme name="Personalizzato 1">
      <a:dk1>
        <a:srgbClr val="678A26"/>
      </a:dk1>
      <a:lt1>
        <a:sysClr val="window" lastClr="FFFFFF"/>
      </a:lt1>
      <a:dk2>
        <a:srgbClr val="8AB833"/>
      </a:dk2>
      <a:lt2>
        <a:srgbClr val="FFFFFF"/>
      </a:lt2>
      <a:accent1>
        <a:srgbClr val="678A26"/>
      </a:accent1>
      <a:accent2>
        <a:srgbClr val="678A26"/>
      </a:accent2>
      <a:accent3>
        <a:srgbClr val="678A26"/>
      </a:accent3>
      <a:accent4>
        <a:srgbClr val="678A26"/>
      </a:accent4>
      <a:accent5>
        <a:srgbClr val="678A26"/>
      </a:accent5>
      <a:accent6>
        <a:srgbClr val="678A26"/>
      </a:accent6>
      <a:hlink>
        <a:srgbClr val="678A26"/>
      </a:hlink>
      <a:folHlink>
        <a:srgbClr val="678A26"/>
      </a:folHlink>
    </a:clrScheme>
    <a:fontScheme name="Griglia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gli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4645</TotalTime>
  <Words>2658</Words>
  <Application>Microsoft Office PowerPoint</Application>
  <PresentationFormat>Presentazione su schermo (4:3)</PresentationFormat>
  <Paragraphs>451</Paragraphs>
  <Slides>38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38</vt:i4>
      </vt:variant>
    </vt:vector>
  </HeadingPairs>
  <TitlesOfParts>
    <vt:vector size="49" baseType="lpstr">
      <vt:lpstr>Arial</vt:lpstr>
      <vt:lpstr>Avenir Book</vt:lpstr>
      <vt:lpstr>Book Antiqua</vt:lpstr>
      <vt:lpstr>Calibri</vt:lpstr>
      <vt:lpstr>Franklin Gothic Medium</vt:lpstr>
      <vt:lpstr>Tahoma</vt:lpstr>
      <vt:lpstr>Times New Roman</vt:lpstr>
      <vt:lpstr>Wingdings</vt:lpstr>
      <vt:lpstr>Wingdings 2</vt:lpstr>
      <vt:lpstr>Wingdings 3</vt:lpstr>
      <vt:lpstr>Griglia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TIPOLOGIE DI SOCIETÀ</vt:lpstr>
      <vt:lpstr>AUTONOMIA PATRIMONIALE</vt:lpstr>
      <vt:lpstr>RESPONSABILITÀ</vt:lpstr>
      <vt:lpstr>RESPONSABILITÀ</vt:lpstr>
      <vt:lpstr>SOCIETÀ DI PERSONE</vt:lpstr>
      <vt:lpstr>SOCIETÀ COOPERATIVE</vt:lpstr>
      <vt:lpstr>SOCIETÀ DI CAPITALI</vt:lpstr>
      <vt:lpstr>SOCIETÀ DI CAPITALI</vt:lpstr>
      <vt:lpstr>Presentazione standard di PowerPoint</vt:lpstr>
      <vt:lpstr>TRASFORMAZIONE IN SRL</vt:lpstr>
      <vt:lpstr>FASI DELLA TRASFORMAZIONE</vt:lpstr>
      <vt:lpstr>Presentazione standard di PowerPoint</vt:lpstr>
      <vt:lpstr>CONFERIMENTO IN SRL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Postazione GATTIGLIA (H3)</dc:creator>
  <cp:lastModifiedBy>pb</cp:lastModifiedBy>
  <cp:revision>524</cp:revision>
  <cp:lastPrinted>2017-10-19T17:32:56Z</cp:lastPrinted>
  <dcterms:created xsi:type="dcterms:W3CDTF">1601-01-01T00:00:00Z</dcterms:created>
  <dcterms:modified xsi:type="dcterms:W3CDTF">2017-11-23T15:12:27Z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LCID">
    <vt:i4>1040</vt:i4>
  </property>
</Properties>
</file>