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59" r:id="rId3"/>
    <p:sldId id="266" r:id="rId4"/>
    <p:sldId id="261" r:id="rId5"/>
    <p:sldId id="263" r:id="rId6"/>
    <p:sldId id="267" r:id="rId7"/>
    <p:sldId id="268" r:id="rId8"/>
    <p:sldId id="265" r:id="rId9"/>
    <p:sldId id="262" r:id="rId10"/>
    <p:sldId id="269" r:id="rId11"/>
    <p:sldId id="270"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89D9B3-C350-2DFC-4468-8F938EEF07CE}" name="Luca Ferrari" initials="" userId="S::luca.ferrari329@edu.unito.it::1f817a52-10fc-4112-87d2-5963ae623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3B"/>
    <a:srgbClr val="0062AA"/>
    <a:srgbClr val="8CC6FF"/>
    <a:srgbClr val="81B8EE"/>
    <a:srgbClr val="8ED5FF"/>
    <a:srgbClr val="86DDEC"/>
    <a:srgbClr val="63D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6"/>
    <p:restoredTop sz="64060"/>
  </p:normalViewPr>
  <p:slideViewPr>
    <p:cSldViewPr snapToGrid="0">
      <p:cViewPr>
        <p:scale>
          <a:sx n="66" d="100"/>
          <a:sy n="66" d="100"/>
        </p:scale>
        <p:origin x="2584" y="2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75408-2414-2547-AEA3-8BCA89BD68AF}" type="datetimeFigureOut">
              <a:rPr lang="it-IT" smtClean="0"/>
              <a:t>12/11/24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4FCAD-6598-7241-8238-800EFF7EA022}" type="slidenum">
              <a:rPr lang="it-IT" smtClean="0"/>
              <a:t>‹N›</a:t>
            </a:fld>
            <a:endParaRPr lang="it-IT"/>
          </a:p>
        </p:txBody>
      </p:sp>
    </p:spTree>
    <p:extLst>
      <p:ext uri="{BB962C8B-B14F-4D97-AF65-F5344CB8AC3E}">
        <p14:creationId xmlns:p14="http://schemas.microsoft.com/office/powerpoint/2010/main" val="236882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Buongiorno a tutti, la mia tesi si è svolta nell’ambito della tematica dei MOCA in plastica riciclata. Questo elaborato è stato sviluppato all’interno dello stabilimento di coca cola </a:t>
            </a:r>
            <a:r>
              <a:rPr lang="it-IT" dirty="0" err="1"/>
              <a:t>hellenic</a:t>
            </a:r>
            <a:r>
              <a:rPr lang="it-IT" dirty="0"/>
              <a:t> </a:t>
            </a:r>
            <a:r>
              <a:rPr lang="it-IT" dirty="0" err="1"/>
              <a:t>circular</a:t>
            </a:r>
            <a:r>
              <a:rPr lang="it-IT" dirty="0"/>
              <a:t> pet.</a:t>
            </a:r>
          </a:p>
        </p:txBody>
      </p:sp>
      <p:sp>
        <p:nvSpPr>
          <p:cNvPr id="4" name="Segnaposto numero diapositiva 3"/>
          <p:cNvSpPr>
            <a:spLocks noGrp="1"/>
          </p:cNvSpPr>
          <p:nvPr>
            <p:ph type="sldNum" sz="quarter" idx="5"/>
          </p:nvPr>
        </p:nvSpPr>
        <p:spPr/>
        <p:txBody>
          <a:bodyPr/>
          <a:lstStyle/>
          <a:p>
            <a:fld id="{C714FCAD-6598-7241-8238-800EFF7EA022}" type="slidenum">
              <a:rPr lang="it-IT" smtClean="0"/>
              <a:t>1</a:t>
            </a:fld>
            <a:endParaRPr lang="it-IT"/>
          </a:p>
        </p:txBody>
      </p:sp>
    </p:spTree>
    <p:extLst>
      <p:ext uri="{BB962C8B-B14F-4D97-AF65-F5344CB8AC3E}">
        <p14:creationId xmlns:p14="http://schemas.microsoft.com/office/powerpoint/2010/main" val="133988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In  una azienda produttrice il TPALL è il ruolo chiave nel collegare le figure tecniche legate al processo di produzione, quali chimici e tecnologi alimentari, e le figure legate al sistema di gestione della qualità, il management e la pianificazione strategica. Infatti, dalla mia analisi, può ricoprire le figure </a:t>
            </a:r>
            <a:r>
              <a:rPr lang="it-IT" dirty="0" err="1"/>
              <a:t>profesionali</a:t>
            </a:r>
            <a:r>
              <a:rPr lang="it-IT" dirty="0"/>
              <a:t>… e non..  QC </a:t>
            </a:r>
            <a:r>
              <a:rPr lang="it-IT" dirty="0" err="1"/>
              <a:t>specialist</a:t>
            </a:r>
            <a:r>
              <a:rPr lang="it-IT" dirty="0"/>
              <a:t> (addetto al controllo qualità) </a:t>
            </a:r>
          </a:p>
          <a:p>
            <a:endParaRPr lang="it-IT" dirty="0"/>
          </a:p>
          <a:p>
            <a:r>
              <a:rPr lang="it-IT" dirty="0"/>
              <a:t>Invece come autorità competente la posizione è chiara e ben definita all’interno degli enti di controllo dove si occupa di valutare ed interpretare i risultati analitici, effettuare i campionamenti, verifica l’applicazione del piano di autocontrollo, eseguire gli audit e intraprendere le azioni in caso di non conformità. </a:t>
            </a:r>
          </a:p>
          <a:p>
            <a:endParaRPr lang="it-IT" dirty="0"/>
          </a:p>
          <a:p>
            <a:endParaRPr lang="it-IT" dirty="0"/>
          </a:p>
        </p:txBody>
      </p:sp>
      <p:sp>
        <p:nvSpPr>
          <p:cNvPr id="4" name="Segnaposto numero diapositiva 3"/>
          <p:cNvSpPr>
            <a:spLocks noGrp="1"/>
          </p:cNvSpPr>
          <p:nvPr>
            <p:ph type="sldNum" sz="quarter" idx="5"/>
          </p:nvPr>
        </p:nvSpPr>
        <p:spPr/>
        <p:txBody>
          <a:bodyPr/>
          <a:lstStyle/>
          <a:p>
            <a:fld id="{C714FCAD-6598-7241-8238-800EFF7EA022}" type="slidenum">
              <a:rPr lang="it-IT" smtClean="0"/>
              <a:t>10</a:t>
            </a:fld>
            <a:endParaRPr lang="it-IT"/>
          </a:p>
        </p:txBody>
      </p:sp>
    </p:spTree>
    <p:extLst>
      <p:ext uri="{BB962C8B-B14F-4D97-AF65-F5344CB8AC3E}">
        <p14:creationId xmlns:p14="http://schemas.microsoft.com/office/powerpoint/2010/main" val="24677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Sono a </a:t>
            </a:r>
            <a:r>
              <a:rPr lang="it-IT" dirty="0" err="1"/>
              <a:t>dispozione</a:t>
            </a:r>
            <a:r>
              <a:rPr lang="it-IT" dirty="0"/>
              <a:t> per </a:t>
            </a:r>
            <a:r>
              <a:rPr lang="it-IT" dirty="0" err="1"/>
              <a:t>chiaramineti</a:t>
            </a:r>
            <a:endParaRPr lang="it-IT" dirty="0"/>
          </a:p>
        </p:txBody>
      </p:sp>
      <p:sp>
        <p:nvSpPr>
          <p:cNvPr id="4" name="Segnaposto numero diapositiva 3"/>
          <p:cNvSpPr>
            <a:spLocks noGrp="1"/>
          </p:cNvSpPr>
          <p:nvPr>
            <p:ph type="sldNum" sz="quarter" idx="5"/>
          </p:nvPr>
        </p:nvSpPr>
        <p:spPr/>
        <p:txBody>
          <a:bodyPr/>
          <a:lstStyle/>
          <a:p>
            <a:fld id="{C714FCAD-6598-7241-8238-800EFF7EA022}" type="slidenum">
              <a:rPr lang="it-IT" smtClean="0"/>
              <a:t>11</a:t>
            </a:fld>
            <a:endParaRPr lang="it-IT"/>
          </a:p>
        </p:txBody>
      </p:sp>
    </p:spTree>
    <p:extLst>
      <p:ext uri="{BB962C8B-B14F-4D97-AF65-F5344CB8AC3E}">
        <p14:creationId xmlns:p14="http://schemas.microsoft.com/office/powerpoint/2010/main" val="398291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MOCA in plastica riciclata si introduce attraverso la direttiva europea 2018, la quale ha adottato una strategia che prevede che entro il 2030 tutti gli imballaggi dovranno avere la possibilità di essere riutilizzati e riciclabili in modo economicamente vantaggioso come parte integrante del piano di azione europeo per l’economia circolare.</a:t>
            </a:r>
          </a:p>
          <a:p>
            <a:endParaRPr lang="it-IT" dirty="0"/>
          </a:p>
          <a:p>
            <a:r>
              <a:rPr lang="it-IT" dirty="0"/>
              <a:t>LEGGI DEFINIZIONE</a:t>
            </a:r>
          </a:p>
          <a:p>
            <a:endParaRPr lang="it-IT" dirty="0"/>
          </a:p>
          <a:p>
            <a:r>
              <a:rPr lang="it-IT" dirty="0"/>
              <a:t>Il riciclo della plastica attualmente è sviluppato secondo quattro metodologie...</a:t>
            </a:r>
          </a:p>
        </p:txBody>
      </p:sp>
      <p:sp>
        <p:nvSpPr>
          <p:cNvPr id="4" name="Segnaposto numero diapositiva 3"/>
          <p:cNvSpPr>
            <a:spLocks noGrp="1"/>
          </p:cNvSpPr>
          <p:nvPr>
            <p:ph type="sldNum" sz="quarter" idx="5"/>
          </p:nvPr>
        </p:nvSpPr>
        <p:spPr/>
        <p:txBody>
          <a:bodyPr/>
          <a:lstStyle/>
          <a:p>
            <a:fld id="{C714FCAD-6598-7241-8238-800EFF7EA022}" type="slidenum">
              <a:rPr lang="it-IT" smtClean="0"/>
              <a:t>2</a:t>
            </a:fld>
            <a:endParaRPr lang="it-IT"/>
          </a:p>
        </p:txBody>
      </p:sp>
    </p:spTree>
    <p:extLst>
      <p:ext uri="{BB962C8B-B14F-4D97-AF65-F5344CB8AC3E}">
        <p14:creationId xmlns:p14="http://schemas.microsoft.com/office/powerpoint/2010/main" val="259627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4BCB6-C4A5-43F1-A257-EC6EAABB141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49ABB20-50B3-7DEA-7A9A-2BE49D1AE98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90302E9-9B2C-67DB-4221-74F4ADC3239D}"/>
              </a:ext>
            </a:extLst>
          </p:cNvPr>
          <p:cNvSpPr>
            <a:spLocks noGrp="1"/>
          </p:cNvSpPr>
          <p:nvPr>
            <p:ph type="body" idx="1"/>
          </p:nvPr>
        </p:nvSpPr>
        <p:spPr/>
        <p:txBody>
          <a:bodyPr/>
          <a:lstStyle/>
          <a:p>
            <a:r>
              <a:rPr lang="it-IT" dirty="0"/>
              <a:t>Il riciclo secondario fonda le sue radici normative sul nuovo reg </a:t>
            </a:r>
            <a:r>
              <a:rPr lang="it-IT" dirty="0" err="1"/>
              <a:t>ue</a:t>
            </a:r>
            <a:r>
              <a:rPr lang="it-IT" dirty="0"/>
              <a:t> 1616/2022 relativo ai MOCA in materia plastica riciclata destinati a venire a contatto con i prodotti alimentari.</a:t>
            </a:r>
          </a:p>
          <a:p>
            <a:endParaRPr lang="it-IT" dirty="0"/>
          </a:p>
          <a:p>
            <a:r>
              <a:rPr lang="it-IT" dirty="0"/>
              <a:t>Il fulcro del regolamento è </a:t>
            </a:r>
            <a:r>
              <a:rPr lang="it-IT" dirty="0" err="1"/>
              <a:t>I'autorizzazione</a:t>
            </a:r>
            <a:r>
              <a:rPr lang="it-IT" dirty="0"/>
              <a:t> documentale da parte di EFSA</a:t>
            </a:r>
          </a:p>
          <a:p>
            <a:endParaRPr lang="it-IT" dirty="0"/>
          </a:p>
          <a:p>
            <a:r>
              <a:rPr lang="it-IT" dirty="0"/>
              <a:t>Tra queste sostanze possono rientrare i NIAS</a:t>
            </a:r>
          </a:p>
          <a:p>
            <a:endParaRPr lang="it-IT" dirty="0"/>
          </a:p>
          <a:p>
            <a:r>
              <a:rPr lang="it-IT" dirty="0"/>
              <a:t>La stessa viene effettuata mediante un challenge test che si basa su: </a:t>
            </a:r>
          </a:p>
          <a:p>
            <a:r>
              <a:rPr lang="it-IT" dirty="0"/>
              <a:t>efficienza di </a:t>
            </a:r>
            <a:r>
              <a:rPr lang="it-IT" dirty="0" err="1"/>
              <a:t>deco</a:t>
            </a:r>
            <a:r>
              <a:rPr lang="it-IT" dirty="0"/>
              <a:t>.. </a:t>
            </a:r>
          </a:p>
          <a:p>
            <a:r>
              <a:rPr lang="it-IT" dirty="0"/>
              <a:t>target molecolari o surrogati (</a:t>
            </a:r>
            <a:r>
              <a:rPr lang="it-IT" dirty="0" err="1"/>
              <a:t>i/o</a:t>
            </a:r>
            <a:r>
              <a:rPr lang="it-IT" dirty="0"/>
              <a:t>)</a:t>
            </a:r>
          </a:p>
          <a:p>
            <a:r>
              <a:rPr lang="it-IT" dirty="0"/>
              <a:t>i livello di esposizione a sostanze potenzialmente pericolose</a:t>
            </a:r>
          </a:p>
          <a:p>
            <a:endParaRPr lang="it-IT" dirty="0"/>
          </a:p>
          <a:p>
            <a:r>
              <a:rPr lang="it-IT" dirty="0"/>
              <a:t>tra queste sostanze rientrano i </a:t>
            </a:r>
            <a:r>
              <a:rPr lang="it-IT" dirty="0" err="1"/>
              <a:t>nias</a:t>
            </a:r>
            <a:r>
              <a:rPr lang="it-IT" dirty="0"/>
              <a:t>, che possono essere prodotti sott e contaminanti della sostanze di partenza che non ci aspetta di ritrovarle</a:t>
            </a:r>
            <a:br>
              <a:rPr lang="it-IT" dirty="0"/>
            </a:br>
            <a:br>
              <a:rPr lang="it-IT" dirty="0"/>
            </a:br>
            <a:r>
              <a:rPr lang="it-IT" dirty="0"/>
              <a:t>LEGGI SLIDE</a:t>
            </a:r>
          </a:p>
        </p:txBody>
      </p:sp>
      <p:sp>
        <p:nvSpPr>
          <p:cNvPr id="4" name="Segnaposto numero diapositiva 3">
            <a:extLst>
              <a:ext uri="{FF2B5EF4-FFF2-40B4-BE49-F238E27FC236}">
                <a16:creationId xmlns:a16="http://schemas.microsoft.com/office/drawing/2014/main" id="{4333151C-E5BE-338C-B97D-32C91D6486AB}"/>
              </a:ext>
            </a:extLst>
          </p:cNvPr>
          <p:cNvSpPr>
            <a:spLocks noGrp="1"/>
          </p:cNvSpPr>
          <p:nvPr>
            <p:ph type="sldNum" sz="quarter" idx="5"/>
          </p:nvPr>
        </p:nvSpPr>
        <p:spPr/>
        <p:txBody>
          <a:bodyPr/>
          <a:lstStyle/>
          <a:p>
            <a:fld id="{C714FCAD-6598-7241-8238-800EFF7EA022}" type="slidenum">
              <a:rPr lang="it-IT" smtClean="0"/>
              <a:t>3</a:t>
            </a:fld>
            <a:endParaRPr lang="it-IT"/>
          </a:p>
        </p:txBody>
      </p:sp>
    </p:spTree>
    <p:extLst>
      <p:ext uri="{BB962C8B-B14F-4D97-AF65-F5344CB8AC3E}">
        <p14:creationId xmlns:p14="http://schemas.microsoft.com/office/powerpoint/2010/main" val="390039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obbiettivi dell'elaborato sono:</a:t>
            </a:r>
          </a:p>
        </p:txBody>
      </p:sp>
      <p:sp>
        <p:nvSpPr>
          <p:cNvPr id="4" name="Segnaposto numero diapositiva 3"/>
          <p:cNvSpPr>
            <a:spLocks noGrp="1"/>
          </p:cNvSpPr>
          <p:nvPr>
            <p:ph type="sldNum" sz="quarter" idx="5"/>
          </p:nvPr>
        </p:nvSpPr>
        <p:spPr/>
        <p:txBody>
          <a:bodyPr/>
          <a:lstStyle/>
          <a:p>
            <a:fld id="{C714FCAD-6598-7241-8238-800EFF7EA022}" type="slidenum">
              <a:rPr lang="it-IT" smtClean="0"/>
              <a:t>4</a:t>
            </a:fld>
            <a:endParaRPr lang="it-IT"/>
          </a:p>
        </p:txBody>
      </p:sp>
    </p:spTree>
    <p:extLst>
      <p:ext uri="{BB962C8B-B14F-4D97-AF65-F5344CB8AC3E}">
        <p14:creationId xmlns:p14="http://schemas.microsoft.com/office/powerpoint/2010/main" val="208946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processo di produzione è </a:t>
            </a:r>
            <a:r>
              <a:rPr lang="it-IT" dirty="0" err="1"/>
              <a:t>distitnto</a:t>
            </a:r>
            <a:r>
              <a:rPr lang="it-IT" dirty="0"/>
              <a:t> in 4 fasi</a:t>
            </a:r>
          </a:p>
          <a:p>
            <a:endParaRPr lang="it-IT" dirty="0"/>
          </a:p>
          <a:p>
            <a:r>
              <a:rPr lang="it-IT" dirty="0"/>
              <a:t>arrivo materia prima - hot </a:t>
            </a:r>
            <a:r>
              <a:rPr lang="it-IT" dirty="0" err="1"/>
              <a:t>washed</a:t>
            </a:r>
            <a:r>
              <a:rPr lang="it-IT" dirty="0"/>
              <a:t> flakes (scaglie di pet derivanti dalle aziende selezionatrici)</a:t>
            </a:r>
          </a:p>
          <a:p>
            <a:endParaRPr lang="it-IT" dirty="0"/>
          </a:p>
          <a:p>
            <a:r>
              <a:rPr lang="it-IT" dirty="0"/>
              <a:t>decontaminazione a </a:t>
            </a:r>
            <a:r>
              <a:rPr lang="it-IT" dirty="0" err="1"/>
              <a:t>policondesazione</a:t>
            </a:r>
            <a:r>
              <a:rPr lang="it-IT" dirty="0"/>
              <a:t> a stato liquido</a:t>
            </a:r>
          </a:p>
          <a:p>
            <a:r>
              <a:rPr lang="it-IT" dirty="0"/>
              <a:t>dove il </a:t>
            </a:r>
            <a:r>
              <a:rPr lang="it-IT" dirty="0" err="1"/>
              <a:t>melt</a:t>
            </a:r>
            <a:r>
              <a:rPr lang="it-IT" dirty="0"/>
              <a:t> (flusso di plastica fusa) attraversa un reattore di decontaminazione che lavora secondo tre parametri critici che sono: </a:t>
            </a:r>
          </a:p>
          <a:p>
            <a:endParaRPr lang="it-IT" dirty="0"/>
          </a:p>
          <a:p>
            <a:r>
              <a:rPr lang="it-IT" dirty="0"/>
              <a:t>tempo di permanenza</a:t>
            </a:r>
          </a:p>
          <a:p>
            <a:r>
              <a:rPr lang="it-IT" dirty="0"/>
              <a:t>temperatura </a:t>
            </a:r>
          </a:p>
          <a:p>
            <a:r>
              <a:rPr lang="it-IT" dirty="0"/>
              <a:t>condizione di vuoto</a:t>
            </a:r>
          </a:p>
          <a:p>
            <a:r>
              <a:rPr lang="it-IT" dirty="0"/>
              <a:t>Il mantenimento di questi parametri garantisce l'efficienza del processo di decontaminazione</a:t>
            </a:r>
          </a:p>
          <a:p>
            <a:endParaRPr lang="it-IT" dirty="0"/>
          </a:p>
          <a:p>
            <a:r>
              <a:rPr lang="it-IT" dirty="0"/>
              <a:t>successivamente avviene la fase di granulazione dove il </a:t>
            </a:r>
            <a:r>
              <a:rPr lang="it-IT" dirty="0" err="1"/>
              <a:t>melt</a:t>
            </a:r>
            <a:r>
              <a:rPr lang="it-IT" dirty="0"/>
              <a:t> viene trasformato in resina food grade</a:t>
            </a:r>
          </a:p>
          <a:p>
            <a:endParaRPr lang="it-IT" dirty="0"/>
          </a:p>
          <a:p>
            <a:r>
              <a:rPr lang="it-IT" dirty="0"/>
              <a:t>l'ultimo passaggio riguarda lo stampaggio dove attraverso degli appositi macchinari vengono realizzate le preforme</a:t>
            </a:r>
          </a:p>
        </p:txBody>
      </p:sp>
      <p:sp>
        <p:nvSpPr>
          <p:cNvPr id="4" name="Segnaposto numero diapositiva 3"/>
          <p:cNvSpPr>
            <a:spLocks noGrp="1"/>
          </p:cNvSpPr>
          <p:nvPr>
            <p:ph type="sldNum" sz="quarter" idx="5"/>
          </p:nvPr>
        </p:nvSpPr>
        <p:spPr/>
        <p:txBody>
          <a:bodyPr/>
          <a:lstStyle/>
          <a:p>
            <a:fld id="{C714FCAD-6598-7241-8238-800EFF7EA022}" type="slidenum">
              <a:rPr lang="it-IT" smtClean="0"/>
              <a:t>5</a:t>
            </a:fld>
            <a:endParaRPr lang="it-IT"/>
          </a:p>
        </p:txBody>
      </p:sp>
    </p:spTree>
    <p:extLst>
      <p:ext uri="{BB962C8B-B14F-4D97-AF65-F5344CB8AC3E}">
        <p14:creationId xmlns:p14="http://schemas.microsoft.com/office/powerpoint/2010/main" val="280408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Gli aspetti di qualità riguardanti la sicurezza chimica, all’interno del processo di produzione, oltre le analisi di migrazione generale e specifica, sono la ricerca di target molecolari specifici, i quali garantiscono l’efficienza del processo di decontaminazione e sono:</a:t>
            </a:r>
          </a:p>
          <a:p>
            <a:endParaRPr lang="it-IT" dirty="0"/>
          </a:p>
          <a:p>
            <a:r>
              <a:rPr lang="it-IT" dirty="0"/>
              <a:t>Acetaldeide (inferiore ad 1 ppm) che ha rilevanza tossicologica ed è un indicatore di processo</a:t>
            </a:r>
            <a:br>
              <a:rPr lang="it-IT" dirty="0"/>
            </a:br>
            <a:r>
              <a:rPr lang="it-IT" dirty="0"/>
              <a:t>Benzene (inferiore a 300 ppm) che ha  rilevanza tossicologica e indicatore di contaminazione</a:t>
            </a:r>
            <a:br>
              <a:rPr lang="it-IT" dirty="0"/>
            </a:br>
            <a:r>
              <a:rPr lang="it-IT" dirty="0"/>
              <a:t>Limonene (inferiore a 60 ppm) che non ha rilevanza tossicologica, ma potrebbe alterare la qualità del prodotto finito ed è </a:t>
            </a:r>
            <a:r>
              <a:rPr lang="it-IT" dirty="0" err="1"/>
              <a:t>anchesso</a:t>
            </a:r>
            <a:r>
              <a:rPr lang="it-IT" dirty="0"/>
              <a:t> un indicatore di contaminazione delle sostanze di partenza</a:t>
            </a:r>
          </a:p>
          <a:p>
            <a:endParaRPr lang="it-IT" dirty="0"/>
          </a:p>
          <a:p>
            <a:r>
              <a:rPr lang="it-IT" dirty="0"/>
              <a:t>monitoraggio continuo viene effettuato da parte del laboratori di controllo qualità</a:t>
            </a:r>
          </a:p>
          <a:p>
            <a:endParaRPr lang="it-IT" dirty="0"/>
          </a:p>
          <a:p>
            <a:r>
              <a:rPr lang="it-IT" dirty="0"/>
              <a:t>il benzene e limonene sono indicatori di residua contaminazione del materiale di partenza (pet a contatto con prodotti profumati) </a:t>
            </a:r>
            <a:br>
              <a:rPr lang="it-IT" dirty="0"/>
            </a:br>
            <a:endParaRPr lang="it-IT" dirty="0"/>
          </a:p>
        </p:txBody>
      </p:sp>
      <p:sp>
        <p:nvSpPr>
          <p:cNvPr id="4" name="Segnaposto numero diapositiva 3"/>
          <p:cNvSpPr>
            <a:spLocks noGrp="1"/>
          </p:cNvSpPr>
          <p:nvPr>
            <p:ph type="sldNum" sz="quarter" idx="5"/>
          </p:nvPr>
        </p:nvSpPr>
        <p:spPr/>
        <p:txBody>
          <a:bodyPr/>
          <a:lstStyle/>
          <a:p>
            <a:fld id="{C714FCAD-6598-7241-8238-800EFF7EA022}" type="slidenum">
              <a:rPr lang="it-IT" smtClean="0"/>
              <a:t>6</a:t>
            </a:fld>
            <a:endParaRPr lang="it-IT"/>
          </a:p>
        </p:txBody>
      </p:sp>
    </p:spTree>
    <p:extLst>
      <p:ext uri="{BB962C8B-B14F-4D97-AF65-F5344CB8AC3E}">
        <p14:creationId xmlns:p14="http://schemas.microsoft.com/office/powerpoint/2010/main" val="185057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L’assicurazione della qualità per la sicurezza chimica all’interno dell’azienda viene realizzato dal reparto Qualità, Sicurezza e Ambiente nelle figure di … SLIDE</a:t>
            </a:r>
          </a:p>
          <a:p>
            <a:endParaRPr lang="it-IT" dirty="0"/>
          </a:p>
          <a:p>
            <a:r>
              <a:rPr lang="it-IT" dirty="0"/>
              <a:t>Al fine di valutare il profilo professionale delle stesse sono state realizzate delle interviste composte da una prima parte introduttiva riguardante le informazioni generali, una parte relativa all’analisi dell’attività lavorativa ed infine un analisi delle competenze mediante la richiesta di indicare quali fossero le HS SF KH delle professione</a:t>
            </a:r>
            <a:br>
              <a:rPr lang="it-IT" dirty="0"/>
            </a:br>
            <a:br>
              <a:rPr lang="it-IT" dirty="0"/>
            </a:br>
            <a:endParaRPr lang="it-IT" dirty="0"/>
          </a:p>
        </p:txBody>
      </p:sp>
      <p:sp>
        <p:nvSpPr>
          <p:cNvPr id="4" name="Segnaposto numero diapositiva 3"/>
          <p:cNvSpPr>
            <a:spLocks noGrp="1"/>
          </p:cNvSpPr>
          <p:nvPr>
            <p:ph type="sldNum" sz="quarter" idx="5"/>
          </p:nvPr>
        </p:nvSpPr>
        <p:spPr/>
        <p:txBody>
          <a:bodyPr/>
          <a:lstStyle/>
          <a:p>
            <a:fld id="{C714FCAD-6598-7241-8238-800EFF7EA022}" type="slidenum">
              <a:rPr lang="it-IT" smtClean="0"/>
              <a:t>7</a:t>
            </a:fld>
            <a:endParaRPr lang="it-IT"/>
          </a:p>
        </p:txBody>
      </p:sp>
    </p:spTree>
    <p:extLst>
      <p:ext uri="{BB962C8B-B14F-4D97-AF65-F5344CB8AC3E}">
        <p14:creationId xmlns:p14="http://schemas.microsoft.com/office/powerpoint/2010/main" val="385587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controllo ufficiale nella regione </a:t>
            </a:r>
            <a:r>
              <a:rPr lang="it-IT" dirty="0" err="1"/>
              <a:t>piemonte</a:t>
            </a:r>
            <a:r>
              <a:rPr lang="it-IT" dirty="0"/>
              <a:t> si fonda sul piano regionale di controllo ufficiale moca</a:t>
            </a:r>
          </a:p>
          <a:p>
            <a:endParaRPr lang="it-IT" dirty="0"/>
          </a:p>
          <a:p>
            <a:r>
              <a:rPr lang="it-IT" dirty="0"/>
              <a:t>Non ostante </a:t>
            </a:r>
            <a:r>
              <a:rPr lang="it-IT" dirty="0" err="1"/>
              <a:t>cio</a:t>
            </a:r>
            <a:r>
              <a:rPr lang="it-IT" dirty="0"/>
              <a:t> un impianto di </a:t>
            </a:r>
            <a:r>
              <a:rPr lang="it-IT" dirty="0" err="1"/>
              <a:t>riclaggio</a:t>
            </a:r>
            <a:r>
              <a:rPr lang="it-IT" dirty="0"/>
              <a:t> deve </a:t>
            </a:r>
            <a:r>
              <a:rPr lang="it-IT" dirty="0" err="1"/>
              <a:t>ricervere</a:t>
            </a:r>
            <a:r>
              <a:rPr lang="it-IT" dirty="0"/>
              <a:t> un ulteriore autorizzazione, oltre a quella documentale di </a:t>
            </a:r>
            <a:r>
              <a:rPr lang="it-IT" dirty="0" err="1"/>
              <a:t>efsa</a:t>
            </a:r>
            <a:r>
              <a:rPr lang="it-IT" dirty="0"/>
              <a:t> ,mediante un audit fisico effettuato dall’autorità competente che è l’ASL in particolare il SIAN</a:t>
            </a:r>
            <a:br>
              <a:rPr lang="it-IT" dirty="0"/>
            </a:br>
            <a:endParaRPr lang="it-IT" dirty="0"/>
          </a:p>
        </p:txBody>
      </p:sp>
      <p:sp>
        <p:nvSpPr>
          <p:cNvPr id="4" name="Segnaposto numero diapositiva 3"/>
          <p:cNvSpPr>
            <a:spLocks noGrp="1"/>
          </p:cNvSpPr>
          <p:nvPr>
            <p:ph type="sldNum" sz="quarter" idx="5"/>
          </p:nvPr>
        </p:nvSpPr>
        <p:spPr/>
        <p:txBody>
          <a:bodyPr/>
          <a:lstStyle/>
          <a:p>
            <a:fld id="{C714FCAD-6598-7241-8238-800EFF7EA022}" type="slidenum">
              <a:rPr lang="it-IT" smtClean="0"/>
              <a:t>8</a:t>
            </a:fld>
            <a:endParaRPr lang="it-IT"/>
          </a:p>
        </p:txBody>
      </p:sp>
    </p:spTree>
    <p:extLst>
      <p:ext uri="{BB962C8B-B14F-4D97-AF65-F5344CB8AC3E}">
        <p14:creationId xmlns:p14="http://schemas.microsoft.com/office/powerpoint/2010/main" val="76713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714FCAD-6598-7241-8238-800EFF7EA022}" type="slidenum">
              <a:rPr lang="it-IT" smtClean="0"/>
              <a:t>9</a:t>
            </a:fld>
            <a:endParaRPr lang="it-IT"/>
          </a:p>
        </p:txBody>
      </p:sp>
    </p:spTree>
    <p:extLst>
      <p:ext uri="{BB962C8B-B14F-4D97-AF65-F5344CB8AC3E}">
        <p14:creationId xmlns:p14="http://schemas.microsoft.com/office/powerpoint/2010/main" val="208989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5A8D09-0CDA-B4D7-4E6A-B128ADD1E03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2842114-88D5-C564-5E90-EAE957CC3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B028017-0AE2-633D-1B03-40071304DBD7}"/>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5" name="Segnaposto piè di pagina 4">
            <a:extLst>
              <a:ext uri="{FF2B5EF4-FFF2-40B4-BE49-F238E27FC236}">
                <a16:creationId xmlns:a16="http://schemas.microsoft.com/office/drawing/2014/main" id="{496D25E2-2B21-2069-66F1-CA7555B2CE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66C75F-E095-7754-9D57-E275DD204F91}"/>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147396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6FC648-65BC-74D8-A6C7-B60E65F41E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E055C4A-EEA6-09AD-D5B9-D6B6FA416C3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C7BC94-2155-061F-98AD-733DE7AFC9FF}"/>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5" name="Segnaposto piè di pagina 4">
            <a:extLst>
              <a:ext uri="{FF2B5EF4-FFF2-40B4-BE49-F238E27FC236}">
                <a16:creationId xmlns:a16="http://schemas.microsoft.com/office/drawing/2014/main" id="{7528A82A-7519-8727-9444-CAA832005D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B074AA-BFA7-35B0-A361-305C5525BA17}"/>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23112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081B4F4-4E03-1881-06E3-192C0A67751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9203D22-5A87-80E5-4DEB-DF6E9BCE95D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B0020E-2186-90C1-B924-4F63F7C4E65C}"/>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5" name="Segnaposto piè di pagina 4">
            <a:extLst>
              <a:ext uri="{FF2B5EF4-FFF2-40B4-BE49-F238E27FC236}">
                <a16:creationId xmlns:a16="http://schemas.microsoft.com/office/drawing/2014/main" id="{A09559B1-D53D-00AC-E606-47A5B9B2B6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0C86A3-E9AD-7740-8169-772C69B47DDB}"/>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320582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EA3DB-34D2-2E9D-54C2-5A711312BD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68FE8C-CB97-2F4F-4316-5E4FE7518C4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E9BB3C-C56E-0AE5-1838-47F1738AD229}"/>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5" name="Segnaposto piè di pagina 4">
            <a:extLst>
              <a:ext uri="{FF2B5EF4-FFF2-40B4-BE49-F238E27FC236}">
                <a16:creationId xmlns:a16="http://schemas.microsoft.com/office/drawing/2014/main" id="{E92356B1-7619-5B99-E637-B76B73A818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32D376-A45E-A9E1-7A01-2FFA5E97DF6A}"/>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185642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6F750-B87B-3CA9-937C-AA042401B0F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71A4865-E21F-8039-89C5-3A3C3275DA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45A2826-5D03-1B9E-0E63-B56B50605F4C}"/>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5" name="Segnaposto piè di pagina 4">
            <a:extLst>
              <a:ext uri="{FF2B5EF4-FFF2-40B4-BE49-F238E27FC236}">
                <a16:creationId xmlns:a16="http://schemas.microsoft.com/office/drawing/2014/main" id="{300C3984-BF2C-87B9-98A1-CFEF75038F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BEA660-38CF-B8E9-E624-AB5036BEFE5F}"/>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10537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379018-9956-EEBF-A307-3C934ADCD3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E2CD42-A517-2405-AA73-2713E96E01B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297657C-83CC-4E5B-02F6-66073EA0DE1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C7412FC-F0B2-E299-ACA5-12CB7EF09A9C}"/>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6" name="Segnaposto piè di pagina 5">
            <a:extLst>
              <a:ext uri="{FF2B5EF4-FFF2-40B4-BE49-F238E27FC236}">
                <a16:creationId xmlns:a16="http://schemas.microsoft.com/office/drawing/2014/main" id="{682413FA-DB7A-9CFC-C7F3-1A193AA7C0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34EEB9-C963-CDFB-B98E-87737606AB40}"/>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51553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F114B0-8A72-1CF5-A397-C350C686354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BC45FC-5E59-E9ED-A6FC-831B47FB4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28E3787-6358-F345-545D-7A21E32AD2D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08DF132-0C70-4361-31F6-9E493CBE5E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79D5864-2739-B086-56E4-239E519B10E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6664A46-22DE-D0E1-CB92-AF990DD5F2EC}"/>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8" name="Segnaposto piè di pagina 7">
            <a:extLst>
              <a:ext uri="{FF2B5EF4-FFF2-40B4-BE49-F238E27FC236}">
                <a16:creationId xmlns:a16="http://schemas.microsoft.com/office/drawing/2014/main" id="{6A385478-48BF-6CBA-1777-3F35F397524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E903262-3448-318D-7A1E-DD44A0D346E6}"/>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291909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105CCD-B148-F505-DD40-26ADFF574E6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54DF718-00F2-D40F-5083-81D1C720D94C}"/>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4" name="Segnaposto piè di pagina 3">
            <a:extLst>
              <a:ext uri="{FF2B5EF4-FFF2-40B4-BE49-F238E27FC236}">
                <a16:creationId xmlns:a16="http://schemas.microsoft.com/office/drawing/2014/main" id="{5F263E37-D80B-6F90-7D4A-846C117777F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DB357B7-CE52-9034-8177-C84BA45DFC2B}"/>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389513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6A46629-F13D-B60C-F152-C0CA2D0D1D16}"/>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3" name="Segnaposto piè di pagina 2">
            <a:extLst>
              <a:ext uri="{FF2B5EF4-FFF2-40B4-BE49-F238E27FC236}">
                <a16:creationId xmlns:a16="http://schemas.microsoft.com/office/drawing/2014/main" id="{8B84A694-F19E-FE11-137E-0D87433EBAE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A54BDF6-503A-8FAD-9A0B-E7D07EF3B3C1}"/>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114729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CFE99-435D-CA01-AE1D-DAA808DB894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0EB68A4-2932-9CEF-A03B-BA58C97ED1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F8E23E6-ED0D-3166-C924-FE37B6C50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35AED44-2201-4B29-7FE7-F973BC1C4C2F}"/>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6" name="Segnaposto piè di pagina 5">
            <a:extLst>
              <a:ext uri="{FF2B5EF4-FFF2-40B4-BE49-F238E27FC236}">
                <a16:creationId xmlns:a16="http://schemas.microsoft.com/office/drawing/2014/main" id="{CCDCC4BB-0A8C-5906-FC30-45ACB3D1A1E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582002-49C9-44A2-45A0-F886D3D763A6}"/>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427057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D9CCE-801A-A2EE-B3A3-F28649656B0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D85892E-06F1-D4AC-007D-BBA9A2A60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DD22099-678E-C8C6-548C-3C6A45A05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10B09B5-6C96-D49F-BB3F-FF026BB42056}"/>
              </a:ext>
            </a:extLst>
          </p:cNvPr>
          <p:cNvSpPr>
            <a:spLocks noGrp="1"/>
          </p:cNvSpPr>
          <p:nvPr>
            <p:ph type="dt" sz="half" idx="10"/>
          </p:nvPr>
        </p:nvSpPr>
        <p:spPr/>
        <p:txBody>
          <a:bodyPr/>
          <a:lstStyle/>
          <a:p>
            <a:fld id="{C73A85AF-9E17-8E43-B7B5-22E134BCBB7B}" type="datetimeFigureOut">
              <a:rPr lang="it-IT" smtClean="0"/>
              <a:t>12/11/24</a:t>
            </a:fld>
            <a:endParaRPr lang="it-IT"/>
          </a:p>
        </p:txBody>
      </p:sp>
      <p:sp>
        <p:nvSpPr>
          <p:cNvPr id="6" name="Segnaposto piè di pagina 5">
            <a:extLst>
              <a:ext uri="{FF2B5EF4-FFF2-40B4-BE49-F238E27FC236}">
                <a16:creationId xmlns:a16="http://schemas.microsoft.com/office/drawing/2014/main" id="{7F7FFFB0-6E80-9B01-76B6-D500CBF050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E5ABB1-7996-2D3C-236A-6FB1C61F5F4F}"/>
              </a:ext>
            </a:extLst>
          </p:cNvPr>
          <p:cNvSpPr>
            <a:spLocks noGrp="1"/>
          </p:cNvSpPr>
          <p:nvPr>
            <p:ph type="sldNum" sz="quarter" idx="12"/>
          </p:nvPr>
        </p:nvSpPr>
        <p:spPr/>
        <p:txBody>
          <a:bodyPr/>
          <a:lstStyle/>
          <a:p>
            <a:fld id="{178AFAD2-ABF3-894F-9D94-631D4767CEE2}" type="slidenum">
              <a:rPr lang="it-IT" smtClean="0"/>
              <a:t>‹N›</a:t>
            </a:fld>
            <a:endParaRPr lang="it-IT"/>
          </a:p>
        </p:txBody>
      </p:sp>
    </p:spTree>
    <p:extLst>
      <p:ext uri="{BB962C8B-B14F-4D97-AF65-F5344CB8AC3E}">
        <p14:creationId xmlns:p14="http://schemas.microsoft.com/office/powerpoint/2010/main" val="36532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8F61C19-1AB4-55A5-CE03-AD26D509A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C453194-2435-57A9-785F-AD1081795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862427A-8EAF-88B8-B439-B6CE1822B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3A85AF-9E17-8E43-B7B5-22E134BCBB7B}" type="datetimeFigureOut">
              <a:rPr lang="it-IT" smtClean="0"/>
              <a:t>12/11/24</a:t>
            </a:fld>
            <a:endParaRPr lang="it-IT"/>
          </a:p>
        </p:txBody>
      </p:sp>
      <p:sp>
        <p:nvSpPr>
          <p:cNvPr id="5" name="Segnaposto piè di pagina 4">
            <a:extLst>
              <a:ext uri="{FF2B5EF4-FFF2-40B4-BE49-F238E27FC236}">
                <a16:creationId xmlns:a16="http://schemas.microsoft.com/office/drawing/2014/main" id="{9DB3F063-A97F-0423-BCAC-95320A9D6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B9244641-F965-2761-9948-FA20E6831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8AFAD2-ABF3-894F-9D94-631D4767CEE2}" type="slidenum">
              <a:rPr lang="it-IT" smtClean="0"/>
              <a:t>‹N›</a:t>
            </a:fld>
            <a:endParaRPr lang="it-IT"/>
          </a:p>
        </p:txBody>
      </p:sp>
    </p:spTree>
    <p:extLst>
      <p:ext uri="{BB962C8B-B14F-4D97-AF65-F5344CB8AC3E}">
        <p14:creationId xmlns:p14="http://schemas.microsoft.com/office/powerpoint/2010/main" val="186295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DB300-8392-D64F-60CE-88A89EE4A877}"/>
            </a:ext>
          </a:extLst>
        </p:cNvPr>
        <p:cNvGrpSpPr/>
        <p:nvPr/>
      </p:nvGrpSpPr>
      <p:grpSpPr>
        <a:xfrm>
          <a:off x="0" y="0"/>
          <a:ext cx="0" cy="0"/>
          <a:chOff x="0" y="0"/>
          <a:chExt cx="0" cy="0"/>
        </a:xfrm>
      </p:grpSpPr>
      <p:pic>
        <p:nvPicPr>
          <p:cNvPr id="2" name="Immagine 1" descr="Immagine che contiene logo, simbolo, cerchio, Carattere&#10;&#10;Descrizione generata automaticamente">
            <a:extLst>
              <a:ext uri="{FF2B5EF4-FFF2-40B4-BE49-F238E27FC236}">
                <a16:creationId xmlns:a16="http://schemas.microsoft.com/office/drawing/2014/main" id="{4A4E2454-3628-5B86-EE58-867BBCC6B0DF}"/>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6000"/>
          </a:blip>
          <a:stretch>
            <a:fillRect/>
          </a:stretch>
        </p:blipFill>
        <p:spPr>
          <a:xfrm>
            <a:off x="1923013" y="-679780"/>
            <a:ext cx="8345958" cy="8217560"/>
          </a:xfrm>
          <a:prstGeom prst="rect">
            <a:avLst/>
          </a:prstGeom>
        </p:spPr>
      </p:pic>
      <p:sp>
        <p:nvSpPr>
          <p:cNvPr id="6" name="CasellaDiTesto 5">
            <a:extLst>
              <a:ext uri="{FF2B5EF4-FFF2-40B4-BE49-F238E27FC236}">
                <a16:creationId xmlns:a16="http://schemas.microsoft.com/office/drawing/2014/main" id="{E9789940-163F-89BB-95CB-74535CC86684}"/>
              </a:ext>
            </a:extLst>
          </p:cNvPr>
          <p:cNvSpPr txBox="1"/>
          <p:nvPr/>
        </p:nvSpPr>
        <p:spPr>
          <a:xfrm>
            <a:off x="938004" y="1949150"/>
            <a:ext cx="11050962" cy="2554545"/>
          </a:xfrm>
          <a:prstGeom prst="rect">
            <a:avLst/>
          </a:prstGeom>
          <a:noFill/>
          <a:ln w="38100">
            <a:noFill/>
          </a:ln>
        </p:spPr>
        <p:txBody>
          <a:bodyPr wrap="square">
            <a:spAutoFit/>
          </a:bodyPr>
          <a:lstStyle/>
          <a:p>
            <a:r>
              <a:rPr lang="it-IT" sz="40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Sostenibilità e sicurezza alimentare: </a:t>
            </a:r>
          </a:p>
          <a:p>
            <a:r>
              <a:rPr lang="it-IT" sz="40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l’uso di plastiche riciclate nella produzione di Materiali ed Oggetti a Contatto con gli Alimenti (MOCA) </a:t>
            </a:r>
          </a:p>
        </p:txBody>
      </p:sp>
      <p:sp>
        <p:nvSpPr>
          <p:cNvPr id="12" name="CasellaDiTesto 11">
            <a:extLst>
              <a:ext uri="{FF2B5EF4-FFF2-40B4-BE49-F238E27FC236}">
                <a16:creationId xmlns:a16="http://schemas.microsoft.com/office/drawing/2014/main" id="{FDD1D1FC-774B-2803-7B11-B5E35475883D}"/>
              </a:ext>
            </a:extLst>
          </p:cNvPr>
          <p:cNvSpPr txBox="1"/>
          <p:nvPr/>
        </p:nvSpPr>
        <p:spPr>
          <a:xfrm>
            <a:off x="900878" y="5028129"/>
            <a:ext cx="7868593" cy="1200329"/>
          </a:xfrm>
          <a:prstGeom prst="rect">
            <a:avLst/>
          </a:prstGeom>
          <a:noFill/>
        </p:spPr>
        <p:txBody>
          <a:bodyPr wrap="square" numCol="2" rtlCol="0">
            <a:spAutoFit/>
          </a:bodyPr>
          <a:lstStyle/>
          <a:p>
            <a:r>
              <a:rPr lang="it-IT" sz="24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Relatrice:</a:t>
            </a:r>
          </a:p>
          <a:p>
            <a:r>
              <a:rPr lang="it-IT" sz="24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Prof. Chiara Cordero</a:t>
            </a:r>
          </a:p>
          <a:p>
            <a:endParaRPr lang="it-IT" sz="24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a:p>
            <a:r>
              <a:rPr lang="it-IT" sz="24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Candidato:</a:t>
            </a:r>
          </a:p>
          <a:p>
            <a:r>
              <a:rPr lang="it-IT" sz="24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Ferrari Luca</a:t>
            </a:r>
            <a:endPar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6" name="Immagine 15" descr="Didattica e formazione – Focus Politiche di Ateneo">
            <a:extLst>
              <a:ext uri="{FF2B5EF4-FFF2-40B4-BE49-F238E27FC236}">
                <a16:creationId xmlns:a16="http://schemas.microsoft.com/office/drawing/2014/main" id="{CC8212E1-D3C4-E1F5-62DF-B2D6E84FD827}"/>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1039915" y="-14160"/>
            <a:ext cx="1119987" cy="1398898"/>
          </a:xfrm>
          <a:prstGeom prst="rect">
            <a:avLst/>
          </a:prstGeom>
          <a:noFill/>
          <a:ln>
            <a:noFill/>
          </a:ln>
        </p:spPr>
      </p:pic>
      <p:grpSp>
        <p:nvGrpSpPr>
          <p:cNvPr id="17" name="Group 16">
            <a:extLst>
              <a:ext uri="{FF2B5EF4-FFF2-40B4-BE49-F238E27FC236}">
                <a16:creationId xmlns:a16="http://schemas.microsoft.com/office/drawing/2014/main" id="{4ACCA1B8-47B3-9229-7A75-AC00E2968771}"/>
              </a:ext>
            </a:extLst>
          </p:cNvPr>
          <p:cNvGrpSpPr>
            <a:grpSpLocks/>
          </p:cNvGrpSpPr>
          <p:nvPr/>
        </p:nvGrpSpPr>
        <p:grpSpPr bwMode="auto">
          <a:xfrm>
            <a:off x="299842" y="1122392"/>
            <a:ext cx="11860060" cy="5735608"/>
            <a:chOff x="96" y="1248"/>
            <a:chExt cx="5441" cy="2976"/>
          </a:xfrm>
        </p:grpSpPr>
        <p:sp>
          <p:nvSpPr>
            <p:cNvPr id="19" name="Line 10">
              <a:extLst>
                <a:ext uri="{FF2B5EF4-FFF2-40B4-BE49-F238E27FC236}">
                  <a16:creationId xmlns:a16="http://schemas.microsoft.com/office/drawing/2014/main" id="{22973A1D-6248-BA00-FDE5-7879C9A84C55}"/>
                </a:ext>
              </a:extLst>
            </p:cNvPr>
            <p:cNvSpPr>
              <a:spLocks noChangeShapeType="1"/>
            </p:cNvSpPr>
            <p:nvPr/>
          </p:nvSpPr>
          <p:spPr bwMode="auto">
            <a:xfrm flipH="1" flipV="1">
              <a:off x="113" y="3974"/>
              <a:ext cx="5424" cy="0"/>
            </a:xfrm>
            <a:prstGeom prst="line">
              <a:avLst/>
            </a:prstGeom>
            <a:noFill/>
            <a:ln w="127000">
              <a:solidFill>
                <a:schemeClr val="tx2">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0" name="Line 9">
              <a:extLst>
                <a:ext uri="{FF2B5EF4-FFF2-40B4-BE49-F238E27FC236}">
                  <a16:creationId xmlns:a16="http://schemas.microsoft.com/office/drawing/2014/main" id="{8051F101-8AD9-0471-4C3B-AF3CE06F358B}"/>
                </a:ext>
              </a:extLst>
            </p:cNvPr>
            <p:cNvSpPr>
              <a:spLocks noChangeShapeType="1"/>
            </p:cNvSpPr>
            <p:nvPr/>
          </p:nvSpPr>
          <p:spPr bwMode="auto">
            <a:xfrm>
              <a:off x="240" y="1296"/>
              <a:ext cx="0" cy="2928"/>
            </a:xfrm>
            <a:prstGeom prst="line">
              <a:avLst/>
            </a:prstGeom>
            <a:noFill/>
            <a:ln w="127000">
              <a:solidFill>
                <a:schemeClr val="tx2">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1" name="Line 5">
              <a:extLst>
                <a:ext uri="{FF2B5EF4-FFF2-40B4-BE49-F238E27FC236}">
                  <a16:creationId xmlns:a16="http://schemas.microsoft.com/office/drawing/2014/main" id="{471253BA-425F-5974-4609-AD0306E48AEF}"/>
                </a:ext>
              </a:extLst>
            </p:cNvPr>
            <p:cNvSpPr>
              <a:spLocks noChangeShapeType="1"/>
            </p:cNvSpPr>
            <p:nvPr/>
          </p:nvSpPr>
          <p:spPr bwMode="auto">
            <a:xfrm>
              <a:off x="288" y="1248"/>
              <a:ext cx="0" cy="2928"/>
            </a:xfrm>
            <a:prstGeom prst="line">
              <a:avLst/>
            </a:prstGeom>
            <a:noFill/>
            <a:ln w="127000">
              <a:solidFill>
                <a:srgbClr val="FF83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 name="Line 6">
              <a:extLst>
                <a:ext uri="{FF2B5EF4-FFF2-40B4-BE49-F238E27FC236}">
                  <a16:creationId xmlns:a16="http://schemas.microsoft.com/office/drawing/2014/main" id="{70BE312C-29B4-E828-A9E4-E89B036573AA}"/>
                </a:ext>
              </a:extLst>
            </p:cNvPr>
            <p:cNvSpPr>
              <a:spLocks noChangeShapeType="1"/>
            </p:cNvSpPr>
            <p:nvPr/>
          </p:nvSpPr>
          <p:spPr bwMode="auto">
            <a:xfrm flipH="1" flipV="1">
              <a:off x="96" y="3936"/>
              <a:ext cx="5424" cy="0"/>
            </a:xfrm>
            <a:prstGeom prst="line">
              <a:avLst/>
            </a:prstGeom>
            <a:noFill/>
            <a:ln w="127000">
              <a:solidFill>
                <a:srgbClr val="FF83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grpSp>
      <p:sp>
        <p:nvSpPr>
          <p:cNvPr id="4" name="CasellaDiTesto 3">
            <a:extLst>
              <a:ext uri="{FF2B5EF4-FFF2-40B4-BE49-F238E27FC236}">
                <a16:creationId xmlns:a16="http://schemas.microsoft.com/office/drawing/2014/main" id="{DE8339AC-62B1-2778-8B8C-0E771FC95DD3}"/>
              </a:ext>
            </a:extLst>
          </p:cNvPr>
          <p:cNvSpPr txBox="1"/>
          <p:nvPr/>
        </p:nvSpPr>
        <p:spPr>
          <a:xfrm>
            <a:off x="5721471" y="4950732"/>
            <a:ext cx="6096000" cy="923330"/>
          </a:xfrm>
          <a:prstGeom prst="rect">
            <a:avLst/>
          </a:prstGeom>
          <a:noFill/>
        </p:spPr>
        <p:txBody>
          <a:bodyPr wrap="square">
            <a:spAutoFit/>
          </a:bodyPr>
          <a:lstStyle/>
          <a:p>
            <a:pPr algn="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Anno accademico</a:t>
            </a:r>
            <a:r>
              <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 2023/2024</a:t>
            </a:r>
          </a:p>
          <a:p>
            <a:pPr algn="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Sessione di Laurea: </a:t>
            </a:r>
            <a:r>
              <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Novembre 2024</a:t>
            </a:r>
          </a:p>
          <a:p>
            <a:pPr algn="r"/>
            <a:r>
              <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14/11/2024</a:t>
            </a:r>
            <a:endParaRPr lang="it-IT" sz="1800" dirty="0">
              <a:solidFill>
                <a:schemeClr val="tx2">
                  <a:lumMod val="90000"/>
                  <a:lumOff val="10000"/>
                </a:schemeClr>
              </a:solidFill>
            </a:endParaRPr>
          </a:p>
        </p:txBody>
      </p:sp>
      <p:pic>
        <p:nvPicPr>
          <p:cNvPr id="5" name="Picture 2">
            <a:extLst>
              <a:ext uri="{FF2B5EF4-FFF2-40B4-BE49-F238E27FC236}">
                <a16:creationId xmlns:a16="http://schemas.microsoft.com/office/drawing/2014/main" id="{F6DC27D5-13AC-DA02-4454-1F9A76168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807" y="124420"/>
            <a:ext cx="9864430" cy="112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83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4ACB4-CD9B-C50C-3C0B-8E0D16FD0EA3}"/>
            </a:ext>
          </a:extLst>
        </p:cNvPr>
        <p:cNvGrpSpPr/>
        <p:nvPr/>
      </p:nvGrpSpPr>
      <p:grpSpPr>
        <a:xfrm>
          <a:off x="0" y="0"/>
          <a:ext cx="0" cy="0"/>
          <a:chOff x="0" y="0"/>
          <a:chExt cx="0" cy="0"/>
        </a:xfrm>
      </p:grpSpPr>
      <p:sp>
        <p:nvSpPr>
          <p:cNvPr id="30" name="CasellaDiTesto 29">
            <a:extLst>
              <a:ext uri="{FF2B5EF4-FFF2-40B4-BE49-F238E27FC236}">
                <a16:creationId xmlns:a16="http://schemas.microsoft.com/office/drawing/2014/main" id="{C046F35B-3400-6F00-C245-A847BA461908}"/>
              </a:ext>
            </a:extLst>
          </p:cNvPr>
          <p:cNvSpPr txBox="1"/>
          <p:nvPr/>
        </p:nvSpPr>
        <p:spPr>
          <a:xfrm>
            <a:off x="11231480" y="5181957"/>
            <a:ext cx="184731" cy="369332"/>
          </a:xfrm>
          <a:prstGeom prst="rect">
            <a:avLst/>
          </a:prstGeom>
          <a:noFill/>
        </p:spPr>
        <p:txBody>
          <a:bodyPr wrap="none" rtlCol="0">
            <a:spAutoFit/>
          </a:bodyPr>
          <a:lstStyle/>
          <a:p>
            <a:endParaRPr lang="it-IT" dirty="0"/>
          </a:p>
        </p:txBody>
      </p:sp>
      <p:pic>
        <p:nvPicPr>
          <p:cNvPr id="6" name="Elemento grafico 5" descr="Trasferimento con riempimento a tinta unita">
            <a:extLst>
              <a:ext uri="{FF2B5EF4-FFF2-40B4-BE49-F238E27FC236}">
                <a16:creationId xmlns:a16="http://schemas.microsoft.com/office/drawing/2014/main" id="{17C5D402-0D8E-8476-1C4C-CA40F39061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6260" y="3547809"/>
            <a:ext cx="584775" cy="584775"/>
          </a:xfrm>
          <a:prstGeom prst="rect">
            <a:avLst/>
          </a:prstGeom>
        </p:spPr>
      </p:pic>
      <p:sp>
        <p:nvSpPr>
          <p:cNvPr id="7" name="CasellaDiTesto 6">
            <a:extLst>
              <a:ext uri="{FF2B5EF4-FFF2-40B4-BE49-F238E27FC236}">
                <a16:creationId xmlns:a16="http://schemas.microsoft.com/office/drawing/2014/main" id="{1D3957FA-6C46-1DEB-F60F-3131FD26ED4E}"/>
              </a:ext>
            </a:extLst>
          </p:cNvPr>
          <p:cNvSpPr txBox="1"/>
          <p:nvPr/>
        </p:nvSpPr>
        <p:spPr>
          <a:xfrm>
            <a:off x="6830276" y="5107679"/>
            <a:ext cx="4635970" cy="369332"/>
          </a:xfrm>
          <a:prstGeom prst="rect">
            <a:avLst/>
          </a:prstGeom>
          <a:noFill/>
        </p:spPr>
        <p:txBody>
          <a:bodyPr wrap="square">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Enti preposti al Controllo Ufficiale (SIAN)</a:t>
            </a:r>
          </a:p>
        </p:txBody>
      </p:sp>
      <p:sp>
        <p:nvSpPr>
          <p:cNvPr id="10" name="CasellaDiTesto 9">
            <a:extLst>
              <a:ext uri="{FF2B5EF4-FFF2-40B4-BE49-F238E27FC236}">
                <a16:creationId xmlns:a16="http://schemas.microsoft.com/office/drawing/2014/main" id="{C91422B7-895B-D22E-FA69-4E518F14D01C}"/>
              </a:ext>
            </a:extLst>
          </p:cNvPr>
          <p:cNvSpPr txBox="1"/>
          <p:nvPr/>
        </p:nvSpPr>
        <p:spPr>
          <a:xfrm>
            <a:off x="1812555" y="1913874"/>
            <a:ext cx="8876968" cy="1077218"/>
          </a:xfrm>
          <a:prstGeom prst="rect">
            <a:avLst/>
          </a:prstGeom>
          <a:noFill/>
        </p:spPr>
        <p:txBody>
          <a:bodyPr wrap="square">
            <a:spAutoFit/>
          </a:bodyPr>
          <a:lstStyle/>
          <a:p>
            <a:pPr algn="ctr"/>
            <a:r>
              <a:rPr lang="it-IT" sz="32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Il Tecnico della Prevenzione nell’Ambiente e nei Luoghi di Lavoro</a:t>
            </a:r>
          </a:p>
        </p:txBody>
      </p:sp>
      <p:sp>
        <p:nvSpPr>
          <p:cNvPr id="12" name="Rettangolo con angoli arrotondati 11">
            <a:extLst>
              <a:ext uri="{FF2B5EF4-FFF2-40B4-BE49-F238E27FC236}">
                <a16:creationId xmlns:a16="http://schemas.microsoft.com/office/drawing/2014/main" id="{99C78077-2670-87CA-A030-D08C047C14D8}"/>
              </a:ext>
            </a:extLst>
          </p:cNvPr>
          <p:cNvSpPr/>
          <p:nvPr/>
        </p:nvSpPr>
        <p:spPr>
          <a:xfrm>
            <a:off x="2448649" y="3423373"/>
            <a:ext cx="1506542" cy="833651"/>
          </a:xfrm>
          <a:prstGeom prst="roundRect">
            <a:avLst/>
          </a:prstGeom>
          <a:noFill/>
          <a:ln>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Azienda produttrice</a:t>
            </a:r>
          </a:p>
        </p:txBody>
      </p:sp>
      <p:sp>
        <p:nvSpPr>
          <p:cNvPr id="13" name="Rettangolo con angoli arrotondati 12">
            <a:extLst>
              <a:ext uri="{FF2B5EF4-FFF2-40B4-BE49-F238E27FC236}">
                <a16:creationId xmlns:a16="http://schemas.microsoft.com/office/drawing/2014/main" id="{E823BE31-2CF7-4674-921C-89BEB6F42E5E}"/>
              </a:ext>
            </a:extLst>
          </p:cNvPr>
          <p:cNvSpPr/>
          <p:nvPr/>
        </p:nvSpPr>
        <p:spPr>
          <a:xfrm>
            <a:off x="8242107" y="3423372"/>
            <a:ext cx="1747609" cy="833651"/>
          </a:xfrm>
          <a:prstGeom prst="roundRect">
            <a:avLst/>
          </a:prstGeom>
          <a:noFill/>
          <a:ln>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Autorità Competente</a:t>
            </a:r>
          </a:p>
        </p:txBody>
      </p:sp>
      <p:pic>
        <p:nvPicPr>
          <p:cNvPr id="14" name="Elemento grafico 13" descr="Freccia GIÙ con riempimento a tinta unita">
            <a:extLst>
              <a:ext uri="{FF2B5EF4-FFF2-40B4-BE49-F238E27FC236}">
                <a16:creationId xmlns:a16="http://schemas.microsoft.com/office/drawing/2014/main" id="{B28C34D5-1776-2A22-4A19-F7AE752C44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3988" y="4446021"/>
            <a:ext cx="435864" cy="435864"/>
          </a:xfrm>
          <a:prstGeom prst="rect">
            <a:avLst/>
          </a:prstGeom>
        </p:spPr>
      </p:pic>
      <p:pic>
        <p:nvPicPr>
          <p:cNvPr id="15" name="Elemento grafico 14" descr="Freccia GIÙ con riempimento a tinta unita">
            <a:extLst>
              <a:ext uri="{FF2B5EF4-FFF2-40B4-BE49-F238E27FC236}">
                <a16:creationId xmlns:a16="http://schemas.microsoft.com/office/drawing/2014/main" id="{36840D69-D207-F709-FDBE-04F1EB3C79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7979" y="4446021"/>
            <a:ext cx="435864" cy="435864"/>
          </a:xfrm>
          <a:prstGeom prst="rect">
            <a:avLst/>
          </a:prstGeom>
        </p:spPr>
      </p:pic>
      <p:pic>
        <p:nvPicPr>
          <p:cNvPr id="19" name="Elemento grafico 18" descr="Trasferimento con riempimento a tinta unita">
            <a:extLst>
              <a:ext uri="{FF2B5EF4-FFF2-40B4-BE49-F238E27FC236}">
                <a16:creationId xmlns:a16="http://schemas.microsoft.com/office/drawing/2014/main" id="{87B5E313-92F7-0F38-29E4-F4B464B0FA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8652" y="5041969"/>
            <a:ext cx="584775" cy="584775"/>
          </a:xfrm>
          <a:prstGeom prst="rect">
            <a:avLst/>
          </a:prstGeom>
        </p:spPr>
      </p:pic>
      <p:sp>
        <p:nvSpPr>
          <p:cNvPr id="17" name="CasellaDiTesto 16">
            <a:extLst>
              <a:ext uri="{FF2B5EF4-FFF2-40B4-BE49-F238E27FC236}">
                <a16:creationId xmlns:a16="http://schemas.microsoft.com/office/drawing/2014/main" id="{D8D72E63-3578-C8C4-8A93-B788F61E81D4}"/>
              </a:ext>
            </a:extLst>
          </p:cNvPr>
          <p:cNvSpPr txBox="1"/>
          <p:nvPr/>
        </p:nvSpPr>
        <p:spPr>
          <a:xfrm>
            <a:off x="797700" y="65049"/>
            <a:ext cx="10668546" cy="1754326"/>
          </a:xfrm>
          <a:prstGeom prst="rect">
            <a:avLst/>
          </a:prstGeom>
          <a:noFill/>
        </p:spPr>
        <p:txBody>
          <a:bodyPr wrap="square">
            <a:spAutoFit/>
          </a:bodyPr>
          <a:lstStyle/>
          <a:p>
            <a:pPr algn="ctr"/>
            <a:r>
              <a:rPr lang="it-IT" sz="36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In conclusione</a:t>
            </a:r>
          </a:p>
          <a:p>
            <a:pPr algn="ctr"/>
            <a:endPar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L’utilizzo di plastiche riciclate rappresenta un aspetto fondamentale della sostenibilità. </a:t>
            </a:r>
          </a:p>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La garanzia della sicurezza dei MOCA riciclati è frutto della sinergia di competenze tra figure professionali con background differenti (chimico, tecnologo alimentare, </a:t>
            </a:r>
            <a:r>
              <a:rPr lang="it-IT" b="1" dirty="0" err="1">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ecc</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t>
            </a:r>
            <a:endPar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Immagine 3">
            <a:extLst>
              <a:ext uri="{FF2B5EF4-FFF2-40B4-BE49-F238E27FC236}">
                <a16:creationId xmlns:a16="http://schemas.microsoft.com/office/drawing/2014/main" id="{D5A8D323-7BE2-63F4-1709-E2CB9CEB59D9}"/>
              </a:ext>
            </a:extLst>
          </p:cNvPr>
          <p:cNvPicPr>
            <a:picLocks noChangeAspect="1"/>
          </p:cNvPicPr>
          <p:nvPr/>
        </p:nvPicPr>
        <p:blipFill>
          <a:blip r:embed="rId7"/>
          <a:stretch>
            <a:fillRect/>
          </a:stretch>
        </p:blipFill>
        <p:spPr>
          <a:xfrm>
            <a:off x="1566932" y="4925211"/>
            <a:ext cx="3334342" cy="1403065"/>
          </a:xfrm>
          <a:prstGeom prst="rect">
            <a:avLst/>
          </a:prstGeom>
        </p:spPr>
      </p:pic>
      <p:sp>
        <p:nvSpPr>
          <p:cNvPr id="5" name="Rettangolo con angoli arrotondati 4">
            <a:extLst>
              <a:ext uri="{FF2B5EF4-FFF2-40B4-BE49-F238E27FC236}">
                <a16:creationId xmlns:a16="http://schemas.microsoft.com/office/drawing/2014/main" id="{4D70C52F-10FB-BF4F-2411-E93A351007BB}"/>
              </a:ext>
            </a:extLst>
          </p:cNvPr>
          <p:cNvSpPr/>
          <p:nvPr/>
        </p:nvSpPr>
        <p:spPr>
          <a:xfrm>
            <a:off x="1661652" y="5181957"/>
            <a:ext cx="2123766" cy="1146318"/>
          </a:xfrm>
          <a:prstGeom prst="roundRect">
            <a:avLst/>
          </a:prstGeom>
          <a:noFill/>
          <a:ln>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0123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9892B-120F-4330-D881-94C7B7BFB8CE}"/>
            </a:ext>
          </a:extLst>
        </p:cNvPr>
        <p:cNvGrpSpPr/>
        <p:nvPr/>
      </p:nvGrpSpPr>
      <p:grpSpPr>
        <a:xfrm>
          <a:off x="0" y="0"/>
          <a:ext cx="0" cy="0"/>
          <a:chOff x="0" y="0"/>
          <a:chExt cx="0" cy="0"/>
        </a:xfrm>
      </p:grpSpPr>
      <p:pic>
        <p:nvPicPr>
          <p:cNvPr id="2" name="Immagine 1" descr="Immagine che contiene logo, simbolo, cerchio, Carattere&#10;&#10;Descrizione generata automaticamente">
            <a:extLst>
              <a:ext uri="{FF2B5EF4-FFF2-40B4-BE49-F238E27FC236}">
                <a16:creationId xmlns:a16="http://schemas.microsoft.com/office/drawing/2014/main" id="{3B0E1D3D-6465-609C-A59E-0DDF46296B58}"/>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6000"/>
          </a:blip>
          <a:stretch>
            <a:fillRect/>
          </a:stretch>
        </p:blipFill>
        <p:spPr>
          <a:xfrm>
            <a:off x="1923013" y="-679780"/>
            <a:ext cx="8345958" cy="8217560"/>
          </a:xfrm>
          <a:prstGeom prst="rect">
            <a:avLst/>
          </a:prstGeom>
        </p:spPr>
      </p:pic>
      <p:grpSp>
        <p:nvGrpSpPr>
          <p:cNvPr id="17" name="Group 16">
            <a:extLst>
              <a:ext uri="{FF2B5EF4-FFF2-40B4-BE49-F238E27FC236}">
                <a16:creationId xmlns:a16="http://schemas.microsoft.com/office/drawing/2014/main" id="{665A1848-7F81-7F0B-3D64-24C11B02BBF9}"/>
              </a:ext>
            </a:extLst>
          </p:cNvPr>
          <p:cNvGrpSpPr>
            <a:grpSpLocks/>
          </p:cNvGrpSpPr>
          <p:nvPr/>
        </p:nvGrpSpPr>
        <p:grpSpPr bwMode="auto">
          <a:xfrm>
            <a:off x="171855" y="969992"/>
            <a:ext cx="11860060" cy="5735608"/>
            <a:chOff x="96" y="1248"/>
            <a:chExt cx="5441" cy="2976"/>
          </a:xfrm>
        </p:grpSpPr>
        <p:sp>
          <p:nvSpPr>
            <p:cNvPr id="19" name="Line 10">
              <a:extLst>
                <a:ext uri="{FF2B5EF4-FFF2-40B4-BE49-F238E27FC236}">
                  <a16:creationId xmlns:a16="http://schemas.microsoft.com/office/drawing/2014/main" id="{87E4D169-0181-F506-273E-1125FB8590FB}"/>
                </a:ext>
              </a:extLst>
            </p:cNvPr>
            <p:cNvSpPr>
              <a:spLocks noChangeShapeType="1"/>
            </p:cNvSpPr>
            <p:nvPr/>
          </p:nvSpPr>
          <p:spPr bwMode="auto">
            <a:xfrm flipH="1" flipV="1">
              <a:off x="113" y="3974"/>
              <a:ext cx="5424" cy="0"/>
            </a:xfrm>
            <a:prstGeom prst="line">
              <a:avLst/>
            </a:prstGeom>
            <a:noFill/>
            <a:ln w="127000">
              <a:solidFill>
                <a:schemeClr val="tx2">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0" name="Line 9">
              <a:extLst>
                <a:ext uri="{FF2B5EF4-FFF2-40B4-BE49-F238E27FC236}">
                  <a16:creationId xmlns:a16="http://schemas.microsoft.com/office/drawing/2014/main" id="{99BD28BF-2DCA-DB20-97AA-DB3007415E6E}"/>
                </a:ext>
              </a:extLst>
            </p:cNvPr>
            <p:cNvSpPr>
              <a:spLocks noChangeShapeType="1"/>
            </p:cNvSpPr>
            <p:nvPr/>
          </p:nvSpPr>
          <p:spPr bwMode="auto">
            <a:xfrm>
              <a:off x="240" y="1296"/>
              <a:ext cx="0" cy="2928"/>
            </a:xfrm>
            <a:prstGeom prst="line">
              <a:avLst/>
            </a:prstGeom>
            <a:noFill/>
            <a:ln w="127000">
              <a:solidFill>
                <a:schemeClr val="tx2">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1" name="Line 5">
              <a:extLst>
                <a:ext uri="{FF2B5EF4-FFF2-40B4-BE49-F238E27FC236}">
                  <a16:creationId xmlns:a16="http://schemas.microsoft.com/office/drawing/2014/main" id="{C826FB97-C938-F28D-9EA5-B729BCF91ADF}"/>
                </a:ext>
              </a:extLst>
            </p:cNvPr>
            <p:cNvSpPr>
              <a:spLocks noChangeShapeType="1"/>
            </p:cNvSpPr>
            <p:nvPr/>
          </p:nvSpPr>
          <p:spPr bwMode="auto">
            <a:xfrm>
              <a:off x="288" y="1248"/>
              <a:ext cx="0" cy="2928"/>
            </a:xfrm>
            <a:prstGeom prst="line">
              <a:avLst/>
            </a:prstGeom>
            <a:noFill/>
            <a:ln w="127000">
              <a:solidFill>
                <a:srgbClr val="FF83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 name="Line 6">
              <a:extLst>
                <a:ext uri="{FF2B5EF4-FFF2-40B4-BE49-F238E27FC236}">
                  <a16:creationId xmlns:a16="http://schemas.microsoft.com/office/drawing/2014/main" id="{0B8C9715-847A-40D1-AE0D-442A7FFA3EB2}"/>
                </a:ext>
              </a:extLst>
            </p:cNvPr>
            <p:cNvSpPr>
              <a:spLocks noChangeShapeType="1"/>
            </p:cNvSpPr>
            <p:nvPr/>
          </p:nvSpPr>
          <p:spPr bwMode="auto">
            <a:xfrm flipH="1" flipV="1">
              <a:off x="96" y="3936"/>
              <a:ext cx="5424" cy="0"/>
            </a:xfrm>
            <a:prstGeom prst="line">
              <a:avLst/>
            </a:prstGeom>
            <a:noFill/>
            <a:ln w="127000">
              <a:solidFill>
                <a:srgbClr val="FF83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grpSp>
      <p:grpSp>
        <p:nvGrpSpPr>
          <p:cNvPr id="3" name="Group 16">
            <a:extLst>
              <a:ext uri="{FF2B5EF4-FFF2-40B4-BE49-F238E27FC236}">
                <a16:creationId xmlns:a16="http://schemas.microsoft.com/office/drawing/2014/main" id="{4DE57C2C-2075-12E6-9761-4D9064A0B734}"/>
              </a:ext>
            </a:extLst>
          </p:cNvPr>
          <p:cNvGrpSpPr>
            <a:grpSpLocks/>
          </p:cNvGrpSpPr>
          <p:nvPr/>
        </p:nvGrpSpPr>
        <p:grpSpPr bwMode="auto">
          <a:xfrm rot="10800000">
            <a:off x="189456" y="59890"/>
            <a:ext cx="11860060" cy="5735608"/>
            <a:chOff x="96" y="1248"/>
            <a:chExt cx="5441" cy="2976"/>
          </a:xfrm>
        </p:grpSpPr>
        <p:sp>
          <p:nvSpPr>
            <p:cNvPr id="4" name="Line 10">
              <a:extLst>
                <a:ext uri="{FF2B5EF4-FFF2-40B4-BE49-F238E27FC236}">
                  <a16:creationId xmlns:a16="http://schemas.microsoft.com/office/drawing/2014/main" id="{57B97DB9-358B-A9A5-F706-D313ECF4BB10}"/>
                </a:ext>
              </a:extLst>
            </p:cNvPr>
            <p:cNvSpPr>
              <a:spLocks noChangeShapeType="1"/>
            </p:cNvSpPr>
            <p:nvPr/>
          </p:nvSpPr>
          <p:spPr bwMode="auto">
            <a:xfrm flipH="1" flipV="1">
              <a:off x="113" y="3974"/>
              <a:ext cx="5424" cy="0"/>
            </a:xfrm>
            <a:prstGeom prst="line">
              <a:avLst/>
            </a:prstGeom>
            <a:noFill/>
            <a:ln w="127000">
              <a:solidFill>
                <a:schemeClr val="tx2">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5" name="Line 9">
              <a:extLst>
                <a:ext uri="{FF2B5EF4-FFF2-40B4-BE49-F238E27FC236}">
                  <a16:creationId xmlns:a16="http://schemas.microsoft.com/office/drawing/2014/main" id="{04AC6867-2B99-FD59-48A7-C75339F671C0}"/>
                </a:ext>
              </a:extLst>
            </p:cNvPr>
            <p:cNvSpPr>
              <a:spLocks noChangeShapeType="1"/>
            </p:cNvSpPr>
            <p:nvPr/>
          </p:nvSpPr>
          <p:spPr bwMode="auto">
            <a:xfrm>
              <a:off x="240" y="1296"/>
              <a:ext cx="0" cy="2928"/>
            </a:xfrm>
            <a:prstGeom prst="line">
              <a:avLst/>
            </a:prstGeom>
            <a:noFill/>
            <a:ln w="127000">
              <a:solidFill>
                <a:schemeClr val="tx2">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7" name="Line 5">
              <a:extLst>
                <a:ext uri="{FF2B5EF4-FFF2-40B4-BE49-F238E27FC236}">
                  <a16:creationId xmlns:a16="http://schemas.microsoft.com/office/drawing/2014/main" id="{0575399D-26FF-23B4-9582-246AA8532CF5}"/>
                </a:ext>
              </a:extLst>
            </p:cNvPr>
            <p:cNvSpPr>
              <a:spLocks noChangeShapeType="1"/>
            </p:cNvSpPr>
            <p:nvPr/>
          </p:nvSpPr>
          <p:spPr bwMode="auto">
            <a:xfrm>
              <a:off x="288" y="1248"/>
              <a:ext cx="0" cy="2928"/>
            </a:xfrm>
            <a:prstGeom prst="line">
              <a:avLst/>
            </a:prstGeom>
            <a:noFill/>
            <a:ln w="127000">
              <a:solidFill>
                <a:srgbClr val="FF83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 name="Line 6">
              <a:extLst>
                <a:ext uri="{FF2B5EF4-FFF2-40B4-BE49-F238E27FC236}">
                  <a16:creationId xmlns:a16="http://schemas.microsoft.com/office/drawing/2014/main" id="{9A59AEAB-A3CB-B9B4-8DE4-F49051AAE086}"/>
                </a:ext>
              </a:extLst>
            </p:cNvPr>
            <p:cNvSpPr>
              <a:spLocks noChangeShapeType="1"/>
            </p:cNvSpPr>
            <p:nvPr/>
          </p:nvSpPr>
          <p:spPr bwMode="auto">
            <a:xfrm flipH="1" flipV="1">
              <a:off x="96" y="3936"/>
              <a:ext cx="5424" cy="0"/>
            </a:xfrm>
            <a:prstGeom prst="line">
              <a:avLst/>
            </a:prstGeom>
            <a:noFill/>
            <a:ln w="127000">
              <a:solidFill>
                <a:srgbClr val="FF83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grpSp>
      <p:sp>
        <p:nvSpPr>
          <p:cNvPr id="10" name="CasellaDiTesto 9">
            <a:extLst>
              <a:ext uri="{FF2B5EF4-FFF2-40B4-BE49-F238E27FC236}">
                <a16:creationId xmlns:a16="http://schemas.microsoft.com/office/drawing/2014/main" id="{39A4AF12-6965-2DC2-92D2-50D1A784B72A}"/>
              </a:ext>
            </a:extLst>
          </p:cNvPr>
          <p:cNvSpPr txBox="1"/>
          <p:nvPr/>
        </p:nvSpPr>
        <p:spPr>
          <a:xfrm>
            <a:off x="1566172" y="2097140"/>
            <a:ext cx="9143684" cy="2123658"/>
          </a:xfrm>
          <a:prstGeom prst="rect">
            <a:avLst/>
          </a:prstGeom>
          <a:noFill/>
        </p:spPr>
        <p:txBody>
          <a:bodyPr wrap="square">
            <a:spAutoFit/>
          </a:bodyPr>
          <a:lstStyle/>
          <a:p>
            <a:pPr algn="ctr"/>
            <a:r>
              <a:rPr lang="it-IT" sz="66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Grazie per l’attenzione</a:t>
            </a:r>
          </a:p>
        </p:txBody>
      </p:sp>
    </p:spTree>
    <p:extLst>
      <p:ext uri="{BB962C8B-B14F-4D97-AF65-F5344CB8AC3E}">
        <p14:creationId xmlns:p14="http://schemas.microsoft.com/office/powerpoint/2010/main" val="29299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663C4-CE5A-E224-23F3-32D26B181932}"/>
            </a:ext>
          </a:extLst>
        </p:cNvPr>
        <p:cNvGrpSpPr/>
        <p:nvPr/>
      </p:nvGrpSpPr>
      <p:grpSpPr>
        <a:xfrm>
          <a:off x="0" y="0"/>
          <a:ext cx="0" cy="0"/>
          <a:chOff x="0" y="0"/>
          <a:chExt cx="0" cy="0"/>
        </a:xfrm>
      </p:grpSpPr>
      <p:pic>
        <p:nvPicPr>
          <p:cNvPr id="2" name="Immagine 1" descr="Immagine che contiene logo, simbolo, cerchio, Carattere&#10;&#10;Descrizione generata automaticamente">
            <a:extLst>
              <a:ext uri="{FF2B5EF4-FFF2-40B4-BE49-F238E27FC236}">
                <a16:creationId xmlns:a16="http://schemas.microsoft.com/office/drawing/2014/main" id="{E8316A85-A9DA-3AC4-B430-BB10DDB93B8B}"/>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6000"/>
          </a:blip>
          <a:stretch>
            <a:fillRect/>
          </a:stretch>
        </p:blipFill>
        <p:spPr>
          <a:xfrm>
            <a:off x="1923013" y="-679780"/>
            <a:ext cx="8345958" cy="8217560"/>
          </a:xfrm>
          <a:prstGeom prst="rect">
            <a:avLst/>
          </a:prstGeom>
        </p:spPr>
      </p:pic>
      <p:sp>
        <p:nvSpPr>
          <p:cNvPr id="9" name="CasellaDiTesto 8">
            <a:extLst>
              <a:ext uri="{FF2B5EF4-FFF2-40B4-BE49-F238E27FC236}">
                <a16:creationId xmlns:a16="http://schemas.microsoft.com/office/drawing/2014/main" id="{68CC83FE-EC32-BCFC-E8D7-9FC793ADE39B}"/>
              </a:ext>
            </a:extLst>
          </p:cNvPr>
          <p:cNvSpPr txBox="1"/>
          <p:nvPr/>
        </p:nvSpPr>
        <p:spPr>
          <a:xfrm>
            <a:off x="785704" y="196325"/>
            <a:ext cx="10637544" cy="584775"/>
          </a:xfrm>
          <a:prstGeom prst="rect">
            <a:avLst/>
          </a:prstGeom>
          <a:noFill/>
          <a:ln w="38100">
            <a:noFill/>
          </a:ln>
        </p:spPr>
        <p:txBody>
          <a:bodyPr wrap="square">
            <a:spAutoFit/>
          </a:bodyPr>
          <a:lstStyle/>
          <a:p>
            <a:pPr algn="ctr"/>
            <a:r>
              <a:rPr lang="it-IT" sz="32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Economia Circolare e Strategia Europea</a:t>
            </a:r>
          </a:p>
        </p:txBody>
      </p:sp>
      <p:sp>
        <p:nvSpPr>
          <p:cNvPr id="29" name="CasellaDiTesto 28">
            <a:extLst>
              <a:ext uri="{FF2B5EF4-FFF2-40B4-BE49-F238E27FC236}">
                <a16:creationId xmlns:a16="http://schemas.microsoft.com/office/drawing/2014/main" id="{FD722466-740A-BBFB-3756-5303F0146405}"/>
              </a:ext>
            </a:extLst>
          </p:cNvPr>
          <p:cNvSpPr txBox="1"/>
          <p:nvPr/>
        </p:nvSpPr>
        <p:spPr>
          <a:xfrm>
            <a:off x="1212161" y="2226390"/>
            <a:ext cx="9784630" cy="923330"/>
          </a:xfrm>
          <a:prstGeom prst="rect">
            <a:avLst/>
          </a:prstGeom>
          <a:noFill/>
          <a:ln w="38100">
            <a:noFill/>
          </a:ln>
        </p:spPr>
        <p:txBody>
          <a:bodyPr wrap="square">
            <a:spAutoFit/>
          </a:bodyPr>
          <a:lstStyle/>
          <a:p>
            <a:pPr algn="ctr"/>
            <a:r>
              <a:rPr lang="it-IT" i="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«EC è un sistema che ha la capacità di ripristinare, conservare e redistribuire materiali, componenti e prodotti nel miglior modo possibile e per tutto il tempo in cui è fattibile dal punto di vista ambientale, tecnico, sociale ed economico»</a:t>
            </a:r>
          </a:p>
        </p:txBody>
      </p:sp>
      <p:sp>
        <p:nvSpPr>
          <p:cNvPr id="30" name="CasellaDiTesto 29">
            <a:extLst>
              <a:ext uri="{FF2B5EF4-FFF2-40B4-BE49-F238E27FC236}">
                <a16:creationId xmlns:a16="http://schemas.microsoft.com/office/drawing/2014/main" id="{5AC1AF95-1758-071E-60A0-3C7E8E0BE9BC}"/>
              </a:ext>
            </a:extLst>
          </p:cNvPr>
          <p:cNvSpPr txBox="1"/>
          <p:nvPr/>
        </p:nvSpPr>
        <p:spPr>
          <a:xfrm>
            <a:off x="11228832" y="3438144"/>
            <a:ext cx="184731" cy="369332"/>
          </a:xfrm>
          <a:prstGeom prst="rect">
            <a:avLst/>
          </a:prstGeom>
          <a:noFill/>
        </p:spPr>
        <p:txBody>
          <a:bodyPr wrap="none" rtlCol="0">
            <a:spAutoFit/>
          </a:bodyPr>
          <a:lstStyle/>
          <a:p>
            <a:endParaRPr lang="it-IT" dirty="0"/>
          </a:p>
        </p:txBody>
      </p:sp>
      <p:sp>
        <p:nvSpPr>
          <p:cNvPr id="35" name="CasellaDiTesto 34">
            <a:extLst>
              <a:ext uri="{FF2B5EF4-FFF2-40B4-BE49-F238E27FC236}">
                <a16:creationId xmlns:a16="http://schemas.microsoft.com/office/drawing/2014/main" id="{7A72BA77-BC91-F3B7-E47D-01BC567FE9B0}"/>
              </a:ext>
            </a:extLst>
          </p:cNvPr>
          <p:cNvSpPr txBox="1"/>
          <p:nvPr/>
        </p:nvSpPr>
        <p:spPr>
          <a:xfrm>
            <a:off x="3189024" y="3617854"/>
            <a:ext cx="5813936" cy="584775"/>
          </a:xfrm>
          <a:prstGeom prst="rect">
            <a:avLst/>
          </a:prstGeom>
          <a:noFill/>
          <a:ln w="38100">
            <a:noFill/>
          </a:ln>
        </p:spPr>
        <p:txBody>
          <a:bodyPr wrap="square">
            <a:spAutoFit/>
          </a:bodyPr>
          <a:lstStyle/>
          <a:p>
            <a:pPr algn="ctr"/>
            <a:r>
              <a:rPr lang="it-IT" sz="32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Il riciclo della plastica</a:t>
            </a:r>
          </a:p>
        </p:txBody>
      </p:sp>
      <p:pic>
        <p:nvPicPr>
          <p:cNvPr id="40" name="Elemento grafico 39" descr="Freccia GIÙ con riempimento a tinta unita">
            <a:extLst>
              <a:ext uri="{FF2B5EF4-FFF2-40B4-BE49-F238E27FC236}">
                <a16:creationId xmlns:a16="http://schemas.microsoft.com/office/drawing/2014/main" id="{611F5427-5A90-0883-154A-9BE909D9B9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6544" y="1779181"/>
            <a:ext cx="435864" cy="435864"/>
          </a:xfrm>
          <a:prstGeom prst="rect">
            <a:avLst/>
          </a:prstGeom>
        </p:spPr>
      </p:pic>
      <p:sp>
        <p:nvSpPr>
          <p:cNvPr id="42" name="CasellaDiTesto 41">
            <a:extLst>
              <a:ext uri="{FF2B5EF4-FFF2-40B4-BE49-F238E27FC236}">
                <a16:creationId xmlns:a16="http://schemas.microsoft.com/office/drawing/2014/main" id="{5F2EE854-4043-00A7-3E1D-2158BE4266EE}"/>
              </a:ext>
            </a:extLst>
          </p:cNvPr>
          <p:cNvSpPr txBox="1"/>
          <p:nvPr/>
        </p:nvSpPr>
        <p:spPr>
          <a:xfrm>
            <a:off x="1558087" y="888279"/>
            <a:ext cx="9092775" cy="923330"/>
          </a:xfrm>
          <a:prstGeom prst="rect">
            <a:avLst/>
          </a:prstGeom>
          <a:noFill/>
        </p:spPr>
        <p:txBody>
          <a:bodyPr wrap="square">
            <a:spAutoFit/>
          </a:bodyPr>
          <a:lstStyle/>
          <a:p>
            <a:pPr algn="ct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Strategia</a:t>
            </a: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 UE 2018: «</a:t>
            </a: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e</a:t>
            </a: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ntro il 2030, tutti gli imballaggi dovranno avere la possibilità di essere riutilizzati o riciclabili </a:t>
            </a:r>
            <a:r>
              <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in modo economicamente vantaggioso come parte integrante del piano di azione europeo per l’economia circolare</a:t>
            </a: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43" name="CasellaDiTesto 42">
            <a:extLst>
              <a:ext uri="{FF2B5EF4-FFF2-40B4-BE49-F238E27FC236}">
                <a16:creationId xmlns:a16="http://schemas.microsoft.com/office/drawing/2014/main" id="{54AFAA37-963B-D820-E9A3-5746E89F1D38}"/>
              </a:ext>
            </a:extLst>
          </p:cNvPr>
          <p:cNvSpPr txBox="1"/>
          <p:nvPr/>
        </p:nvSpPr>
        <p:spPr>
          <a:xfrm>
            <a:off x="41788" y="4593655"/>
            <a:ext cx="6117350" cy="923330"/>
          </a:xfrm>
          <a:prstGeom prst="rect">
            <a:avLst/>
          </a:prstGeom>
          <a:noFill/>
        </p:spPr>
        <p:txBody>
          <a:bodyPr wrap="square">
            <a:spAutoFit/>
          </a:bodyPr>
          <a:lstStyle/>
          <a:p>
            <a:pPr algn="ct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Riciclo primario (meccanico)</a:t>
            </a:r>
          </a:p>
          <a:p>
            <a:pPr algn="ctr"/>
            <a:r>
              <a:rPr lang="it-IT" sz="1800"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 Post-industriale</a:t>
            </a:r>
          </a:p>
          <a:p>
            <a:pPr algn="ct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Scarti/sfridi di lavorazione (omogenei e non contaminati)</a:t>
            </a:r>
            <a:endPar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7" name="Connettore 1 46">
            <a:extLst>
              <a:ext uri="{FF2B5EF4-FFF2-40B4-BE49-F238E27FC236}">
                <a16:creationId xmlns:a16="http://schemas.microsoft.com/office/drawing/2014/main" id="{D2A6F52D-3D6D-C08E-EBBB-5650FE736CBE}"/>
              </a:ext>
            </a:extLst>
          </p:cNvPr>
          <p:cNvCxnSpPr>
            <a:cxnSpLocks/>
          </p:cNvCxnSpPr>
          <p:nvPr/>
        </p:nvCxnSpPr>
        <p:spPr>
          <a:xfrm>
            <a:off x="6096000" y="4871871"/>
            <a:ext cx="0" cy="1484214"/>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48" name="Connettore 1 47">
            <a:extLst>
              <a:ext uri="{FF2B5EF4-FFF2-40B4-BE49-F238E27FC236}">
                <a16:creationId xmlns:a16="http://schemas.microsoft.com/office/drawing/2014/main" id="{3F5D98FB-13EE-78F0-ABB8-D2EA8611274D}"/>
              </a:ext>
            </a:extLst>
          </p:cNvPr>
          <p:cNvCxnSpPr>
            <a:cxnSpLocks/>
          </p:cNvCxnSpPr>
          <p:nvPr/>
        </p:nvCxnSpPr>
        <p:spPr>
          <a:xfrm flipH="1">
            <a:off x="1713273" y="5582580"/>
            <a:ext cx="8674308" cy="13883"/>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pic>
        <p:nvPicPr>
          <p:cNvPr id="53" name="Elemento grafico 52" descr="Freccia GIÙ con riempimento a tinta unita">
            <a:extLst>
              <a:ext uri="{FF2B5EF4-FFF2-40B4-BE49-F238E27FC236}">
                <a16:creationId xmlns:a16="http://schemas.microsoft.com/office/drawing/2014/main" id="{0C8068CF-2EEC-AAA8-513E-43D0440731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8060" y="3220314"/>
            <a:ext cx="435864" cy="435864"/>
          </a:xfrm>
          <a:prstGeom prst="rect">
            <a:avLst/>
          </a:prstGeom>
        </p:spPr>
      </p:pic>
      <p:sp>
        <p:nvSpPr>
          <p:cNvPr id="54" name="CasellaDiTesto 53">
            <a:extLst>
              <a:ext uri="{FF2B5EF4-FFF2-40B4-BE49-F238E27FC236}">
                <a16:creationId xmlns:a16="http://schemas.microsoft.com/office/drawing/2014/main" id="{0EFCE723-3F93-EA3A-BD2B-FD3D0FD0B476}"/>
              </a:ext>
            </a:extLst>
          </p:cNvPr>
          <p:cNvSpPr txBox="1"/>
          <p:nvPr/>
        </p:nvSpPr>
        <p:spPr>
          <a:xfrm>
            <a:off x="5973627" y="4574464"/>
            <a:ext cx="6218373" cy="923330"/>
          </a:xfrm>
          <a:prstGeom prst="rect">
            <a:avLst/>
          </a:prstGeom>
          <a:noFill/>
        </p:spPr>
        <p:txBody>
          <a:bodyPr wrap="square">
            <a:spAutoFit/>
          </a:bodyPr>
          <a:lstStyle/>
          <a:p>
            <a:pPr algn="ct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Riciclo </a:t>
            </a: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Secondario</a:t>
            </a: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 (meccanico)</a:t>
            </a:r>
          </a:p>
          <a:p>
            <a:pPr algn="ctr"/>
            <a:r>
              <a:rPr lang="it-IT" sz="1800"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 Post-Consumo</a:t>
            </a:r>
          </a:p>
          <a:p>
            <a:pPr algn="ct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Plastica da raccolta differenziata (contaminati)</a:t>
            </a:r>
            <a:endPar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 name="CasellaDiTesto 54">
            <a:extLst>
              <a:ext uri="{FF2B5EF4-FFF2-40B4-BE49-F238E27FC236}">
                <a16:creationId xmlns:a16="http://schemas.microsoft.com/office/drawing/2014/main" id="{1C753C3B-40CE-64A2-E696-34850B61ADC9}"/>
              </a:ext>
            </a:extLst>
          </p:cNvPr>
          <p:cNvSpPr txBox="1"/>
          <p:nvPr/>
        </p:nvSpPr>
        <p:spPr>
          <a:xfrm>
            <a:off x="590061" y="5703642"/>
            <a:ext cx="5020803" cy="923330"/>
          </a:xfrm>
          <a:prstGeom prst="rect">
            <a:avLst/>
          </a:prstGeom>
          <a:noFill/>
        </p:spPr>
        <p:txBody>
          <a:bodyPr wrap="square">
            <a:spAutoFit/>
          </a:bodyPr>
          <a:lstStyle/>
          <a:p>
            <a:pPr algn="ct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Riciclo Ter</a:t>
            </a: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ziario</a:t>
            </a: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 (chimico)</a:t>
            </a:r>
          </a:p>
          <a:p>
            <a:pPr algn="ctr"/>
            <a:r>
              <a:rPr lang="it-IT" sz="1800"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 Post-Consumo</a:t>
            </a:r>
          </a:p>
          <a:p>
            <a:pPr algn="ct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Plastica da raccolta differenziata (contaminata)</a:t>
            </a:r>
            <a:endPar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6" name="CasellaDiTesto 55">
            <a:extLst>
              <a:ext uri="{FF2B5EF4-FFF2-40B4-BE49-F238E27FC236}">
                <a16:creationId xmlns:a16="http://schemas.microsoft.com/office/drawing/2014/main" id="{9D5F4AB0-568E-131A-C9A9-713EB5D2DC7C}"/>
              </a:ext>
            </a:extLst>
          </p:cNvPr>
          <p:cNvSpPr txBox="1"/>
          <p:nvPr/>
        </p:nvSpPr>
        <p:spPr>
          <a:xfrm>
            <a:off x="7173065" y="5681249"/>
            <a:ext cx="3659789" cy="646331"/>
          </a:xfrm>
          <a:prstGeom prst="rect">
            <a:avLst/>
          </a:prstGeom>
          <a:noFill/>
        </p:spPr>
        <p:txBody>
          <a:bodyPr wrap="square">
            <a:spAutoFit/>
          </a:bodyPr>
          <a:lstStyle/>
          <a:p>
            <a:pPr algn="ct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Riciclo Quaternario</a:t>
            </a:r>
          </a:p>
          <a:p>
            <a:pPr algn="ct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(recupero energetico)</a:t>
            </a:r>
            <a:endPar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5422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5B1F1-3220-485C-2F2F-98C7EBDA17D0}"/>
            </a:ext>
          </a:extLst>
        </p:cNvPr>
        <p:cNvGrpSpPr/>
        <p:nvPr/>
      </p:nvGrpSpPr>
      <p:grpSpPr>
        <a:xfrm>
          <a:off x="0" y="0"/>
          <a:ext cx="0" cy="0"/>
          <a:chOff x="0" y="0"/>
          <a:chExt cx="0" cy="0"/>
        </a:xfrm>
      </p:grpSpPr>
      <p:pic>
        <p:nvPicPr>
          <p:cNvPr id="2" name="Immagine 1" descr="Immagine che contiene logo, simbolo, cerchio, Carattere&#10;&#10;Descrizione generata automaticamente">
            <a:extLst>
              <a:ext uri="{FF2B5EF4-FFF2-40B4-BE49-F238E27FC236}">
                <a16:creationId xmlns:a16="http://schemas.microsoft.com/office/drawing/2014/main" id="{85A27B9D-5407-2319-5390-D1C28A72B705}"/>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6000"/>
          </a:blip>
          <a:stretch>
            <a:fillRect/>
          </a:stretch>
        </p:blipFill>
        <p:spPr>
          <a:xfrm>
            <a:off x="1923013" y="-679780"/>
            <a:ext cx="8345958" cy="8217560"/>
          </a:xfrm>
          <a:prstGeom prst="rect">
            <a:avLst/>
          </a:prstGeom>
        </p:spPr>
      </p:pic>
      <p:sp>
        <p:nvSpPr>
          <p:cNvPr id="25" name="CasellaDiTesto 24">
            <a:extLst>
              <a:ext uri="{FF2B5EF4-FFF2-40B4-BE49-F238E27FC236}">
                <a16:creationId xmlns:a16="http://schemas.microsoft.com/office/drawing/2014/main" id="{B24CAC02-B0F2-5C2E-4A31-0C19F396027D}"/>
              </a:ext>
            </a:extLst>
          </p:cNvPr>
          <p:cNvSpPr txBox="1"/>
          <p:nvPr/>
        </p:nvSpPr>
        <p:spPr>
          <a:xfrm>
            <a:off x="232084" y="224246"/>
            <a:ext cx="9911660" cy="584775"/>
          </a:xfrm>
          <a:prstGeom prst="rect">
            <a:avLst/>
          </a:prstGeom>
          <a:noFill/>
        </p:spPr>
        <p:txBody>
          <a:bodyPr wrap="square">
            <a:spAutoFit/>
          </a:bodyPr>
          <a:lstStyle/>
          <a:p>
            <a:r>
              <a:rPr lang="it-IT" sz="32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Il riciclo secondario (meccanico) post – consumo</a:t>
            </a:r>
          </a:p>
        </p:txBody>
      </p:sp>
      <p:sp>
        <p:nvSpPr>
          <p:cNvPr id="32" name="CasellaDiTesto 31">
            <a:extLst>
              <a:ext uri="{FF2B5EF4-FFF2-40B4-BE49-F238E27FC236}">
                <a16:creationId xmlns:a16="http://schemas.microsoft.com/office/drawing/2014/main" id="{3D25A420-CA41-7F76-B5A5-1EB2FF24D353}"/>
              </a:ext>
            </a:extLst>
          </p:cNvPr>
          <p:cNvSpPr txBox="1"/>
          <p:nvPr/>
        </p:nvSpPr>
        <p:spPr>
          <a:xfrm>
            <a:off x="232084" y="809021"/>
            <a:ext cx="11089059" cy="646331"/>
          </a:xfrm>
          <a:prstGeom prst="rect">
            <a:avLst/>
          </a:prstGeom>
          <a:noFill/>
        </p:spPr>
        <p:txBody>
          <a:bodyPr wrap="square">
            <a:spAutoFit/>
          </a:bodyPr>
          <a:lstStyle/>
          <a:p>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Nuovo </a:t>
            </a:r>
            <a:r>
              <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Regolamento UE 1616/2022 </a:t>
            </a:r>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relativo ai materiali ed oggetti in materia plastica riciclata destinati a venire a contatto con i prodotti alimentari</a:t>
            </a:r>
            <a:endPar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Elemento grafico 2" descr="Freccia GIÙ con riempimento a tinta unita">
            <a:extLst>
              <a:ext uri="{FF2B5EF4-FFF2-40B4-BE49-F238E27FC236}">
                <a16:creationId xmlns:a16="http://schemas.microsoft.com/office/drawing/2014/main" id="{877CF096-D66B-DA8D-00C4-E91A653942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336666" y="1717545"/>
            <a:ext cx="435864" cy="435864"/>
          </a:xfrm>
          <a:prstGeom prst="rect">
            <a:avLst/>
          </a:prstGeom>
        </p:spPr>
      </p:pic>
      <p:sp>
        <p:nvSpPr>
          <p:cNvPr id="4" name="CasellaDiTesto 3">
            <a:extLst>
              <a:ext uri="{FF2B5EF4-FFF2-40B4-BE49-F238E27FC236}">
                <a16:creationId xmlns:a16="http://schemas.microsoft.com/office/drawing/2014/main" id="{82857EB7-B295-8BA8-4A29-F8D6DFA998F7}"/>
              </a:ext>
            </a:extLst>
          </p:cNvPr>
          <p:cNvSpPr txBox="1"/>
          <p:nvPr/>
        </p:nvSpPr>
        <p:spPr>
          <a:xfrm>
            <a:off x="772530" y="1750811"/>
            <a:ext cx="9439089" cy="369332"/>
          </a:xfrm>
          <a:prstGeom prst="rect">
            <a:avLst/>
          </a:prstGeom>
          <a:noFill/>
        </p:spPr>
        <p:txBody>
          <a:bodyPr wrap="square">
            <a:spAutoFit/>
          </a:bodyPr>
          <a:lstStyle/>
          <a:p>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Autorizzazione del processo di decontaminazione da parte di EFSA</a:t>
            </a:r>
            <a:endPar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Elemento grafico 4" descr="Freccia GIÙ con riempimento a tinta unita">
            <a:extLst>
              <a:ext uri="{FF2B5EF4-FFF2-40B4-BE49-F238E27FC236}">
                <a16:creationId xmlns:a16="http://schemas.microsoft.com/office/drawing/2014/main" id="{3746D945-570F-587E-0B0F-D24AB46ED3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4609" y="2152015"/>
            <a:ext cx="435864" cy="435864"/>
          </a:xfrm>
          <a:prstGeom prst="rect">
            <a:avLst/>
          </a:prstGeom>
        </p:spPr>
      </p:pic>
      <p:sp>
        <p:nvSpPr>
          <p:cNvPr id="6" name="CasellaDiTesto 5">
            <a:extLst>
              <a:ext uri="{FF2B5EF4-FFF2-40B4-BE49-F238E27FC236}">
                <a16:creationId xmlns:a16="http://schemas.microsoft.com/office/drawing/2014/main" id="{5F2CD1E1-7C6B-39D0-72A1-CE2655F43DB5}"/>
              </a:ext>
            </a:extLst>
          </p:cNvPr>
          <p:cNvSpPr txBox="1"/>
          <p:nvPr/>
        </p:nvSpPr>
        <p:spPr>
          <a:xfrm>
            <a:off x="3408706" y="2455012"/>
            <a:ext cx="7184927" cy="1200329"/>
          </a:xfrm>
          <a:prstGeom prst="rect">
            <a:avLst/>
          </a:prstGeom>
          <a:noFill/>
        </p:spPr>
        <p:txBody>
          <a:bodyPr wrap="square">
            <a:spAutoFit/>
          </a:bodyPr>
          <a:lstStyle/>
          <a:p>
            <a:r>
              <a:rPr lang="it-IT" sz="1800"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La valutazione di sicurezza (test) si basa su:</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Efficienza della decontaminazione; </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Target molecolari o surrogati (input / output);</a:t>
            </a:r>
          </a:p>
          <a:p>
            <a:pPr marL="285750" indent="-285750">
              <a:buFont typeface="Arial" panose="020B0604020202020204" pitchFamily="34" charset="0"/>
              <a:buChar char="•"/>
            </a:pPr>
            <a:r>
              <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Livello di esposizione a sostanze </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potenzialmente pericolose</a:t>
            </a:r>
            <a:endParaRPr lang="it-IT" sz="18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Elemento grafico 8" descr="Freccia GIÙ con riempimento a tinta unita">
            <a:extLst>
              <a:ext uri="{FF2B5EF4-FFF2-40B4-BE49-F238E27FC236}">
                <a16:creationId xmlns:a16="http://schemas.microsoft.com/office/drawing/2014/main" id="{2F4E0B47-7311-8E35-EA67-FBD63A3503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1913" y="3363257"/>
            <a:ext cx="435864" cy="435864"/>
          </a:xfrm>
          <a:prstGeom prst="rect">
            <a:avLst/>
          </a:prstGeom>
        </p:spPr>
      </p:pic>
      <p:sp>
        <p:nvSpPr>
          <p:cNvPr id="11" name="CasellaDiTesto 10">
            <a:extLst>
              <a:ext uri="{FF2B5EF4-FFF2-40B4-BE49-F238E27FC236}">
                <a16:creationId xmlns:a16="http://schemas.microsoft.com/office/drawing/2014/main" id="{FF0FC8B7-797C-96F3-EFD3-A585A08C8D93}"/>
              </a:ext>
            </a:extLst>
          </p:cNvPr>
          <p:cNvSpPr txBox="1"/>
          <p:nvPr/>
        </p:nvSpPr>
        <p:spPr>
          <a:xfrm>
            <a:off x="365256" y="3861229"/>
            <a:ext cx="9645316" cy="923330"/>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NIAS </a:t>
            </a:r>
            <a:r>
              <a:rPr lang="it-IT"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(Non </a:t>
            </a:r>
            <a:r>
              <a:rPr lang="it-IT" dirty="0" err="1">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Intentionally</a:t>
            </a:r>
            <a:r>
              <a:rPr lang="it-IT"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 </a:t>
            </a:r>
            <a:r>
              <a:rPr lang="it-IT" dirty="0" err="1">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Added</a:t>
            </a:r>
            <a:r>
              <a:rPr lang="it-IT"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 </a:t>
            </a:r>
            <a:r>
              <a:rPr lang="it-IT" dirty="0" err="1">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Subastances</a:t>
            </a:r>
            <a:r>
              <a:rPr lang="it-IT"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a:t>
            </a:r>
          </a:p>
          <a:p>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Come sottoprodotti, prodotti di degradazione e contaminanti dalle sostanze di partenza, </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che non ci si aspetta di ritrovare nel prodotto finito</a:t>
            </a:r>
          </a:p>
        </p:txBody>
      </p:sp>
      <p:pic>
        <p:nvPicPr>
          <p:cNvPr id="12" name="Elemento grafico 11" descr="Freccia GIÙ con riempimento a tinta unita">
            <a:extLst>
              <a:ext uri="{FF2B5EF4-FFF2-40B4-BE49-F238E27FC236}">
                <a16:creationId xmlns:a16="http://schemas.microsoft.com/office/drawing/2014/main" id="{AC8A0AF4-4B23-D873-A19B-D6FE1B024D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1913" y="4917924"/>
            <a:ext cx="435864" cy="435864"/>
          </a:xfrm>
          <a:prstGeom prst="rect">
            <a:avLst/>
          </a:prstGeom>
        </p:spPr>
      </p:pic>
      <p:sp>
        <p:nvSpPr>
          <p:cNvPr id="14" name="CasellaDiTesto 13">
            <a:extLst>
              <a:ext uri="{FF2B5EF4-FFF2-40B4-BE49-F238E27FC236}">
                <a16:creationId xmlns:a16="http://schemas.microsoft.com/office/drawing/2014/main" id="{EA19DB97-BEFB-7E8E-6AFB-1FE54CDD6C74}"/>
              </a:ext>
            </a:extLst>
          </p:cNvPr>
          <p:cNvSpPr txBox="1"/>
          <p:nvPr/>
        </p:nvSpPr>
        <p:spPr>
          <a:xfrm>
            <a:off x="414163" y="5421234"/>
            <a:ext cx="4740200" cy="1200329"/>
          </a:xfrm>
          <a:prstGeom prst="rect">
            <a:avLst/>
          </a:prstGeom>
          <a:noFill/>
        </p:spPr>
        <p:txBody>
          <a:bodyPr wrap="square">
            <a:spAutoFit/>
          </a:bodyPr>
          <a:lstStyle/>
          <a:p>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Gli stessi derivano da materiali che nella prima vita sono stato utilizzati in modo </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non necessariamente conforme all’uso previsto</a:t>
            </a:r>
            <a:endParaRPr lang="it-IT" b="1" dirty="0"/>
          </a:p>
        </p:txBody>
      </p:sp>
      <p:pic>
        <p:nvPicPr>
          <p:cNvPr id="18" name="Elemento grafico 17" descr="Freccia GIÙ con riempimento a tinta unita">
            <a:extLst>
              <a:ext uri="{FF2B5EF4-FFF2-40B4-BE49-F238E27FC236}">
                <a16:creationId xmlns:a16="http://schemas.microsoft.com/office/drawing/2014/main" id="{05B0C1F6-C17B-D285-6351-A1EDFA2B27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2647790" y="2824567"/>
            <a:ext cx="435864" cy="435864"/>
          </a:xfrm>
          <a:prstGeom prst="rect">
            <a:avLst/>
          </a:prstGeom>
        </p:spPr>
      </p:pic>
      <p:sp>
        <p:nvSpPr>
          <p:cNvPr id="20" name="CasellaDiTesto 19">
            <a:extLst>
              <a:ext uri="{FF2B5EF4-FFF2-40B4-BE49-F238E27FC236}">
                <a16:creationId xmlns:a16="http://schemas.microsoft.com/office/drawing/2014/main" id="{251D0037-3F9B-7682-6F71-5C85590D0EFF}"/>
              </a:ext>
            </a:extLst>
          </p:cNvPr>
          <p:cNvSpPr txBox="1"/>
          <p:nvPr/>
        </p:nvSpPr>
        <p:spPr>
          <a:xfrm>
            <a:off x="626856" y="2793840"/>
            <a:ext cx="2002971" cy="369332"/>
          </a:xfrm>
          <a:prstGeom prst="rect">
            <a:avLst/>
          </a:prstGeom>
          <a:noFill/>
        </p:spPr>
        <p:txBody>
          <a:bodyPr wrap="square">
            <a:spAutoFit/>
          </a:bodyPr>
          <a:lstStyle/>
          <a:p>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Challenge Test</a:t>
            </a:r>
          </a:p>
        </p:txBody>
      </p:sp>
      <p:sp>
        <p:nvSpPr>
          <p:cNvPr id="13" name="CasellaDiTesto 12">
            <a:extLst>
              <a:ext uri="{FF2B5EF4-FFF2-40B4-BE49-F238E27FC236}">
                <a16:creationId xmlns:a16="http://schemas.microsoft.com/office/drawing/2014/main" id="{B4CB939A-64E4-B564-DCF2-73046FC506A1}"/>
              </a:ext>
            </a:extLst>
          </p:cNvPr>
          <p:cNvSpPr txBox="1"/>
          <p:nvPr/>
        </p:nvSpPr>
        <p:spPr>
          <a:xfrm>
            <a:off x="5912737" y="5514838"/>
            <a:ext cx="6107722" cy="646331"/>
          </a:xfrm>
          <a:prstGeom prst="rect">
            <a:avLst/>
          </a:prstGeom>
          <a:noFill/>
        </p:spPr>
        <p:txBody>
          <a:bodyPr wrap="square">
            <a:spAutoFit/>
          </a:bodyPr>
          <a:lstStyle/>
          <a:p>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I </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NIAS sono il nodo centrale degli aspetti di sicurezza chimica </a:t>
            </a:r>
            <a:r>
              <a:rPr lang="it-IT"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in quanto è complesso tracciarne l’origine </a:t>
            </a:r>
          </a:p>
        </p:txBody>
      </p:sp>
      <p:pic>
        <p:nvPicPr>
          <p:cNvPr id="15" name="Elemento grafico 14" descr="Freccia GIÙ con riempimento a tinta unita">
            <a:extLst>
              <a:ext uri="{FF2B5EF4-FFF2-40B4-BE49-F238E27FC236}">
                <a16:creationId xmlns:a16="http://schemas.microsoft.com/office/drawing/2014/main" id="{724B26DE-733B-213E-444B-E2CB84312A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315618" y="5691151"/>
            <a:ext cx="435864" cy="435864"/>
          </a:xfrm>
          <a:prstGeom prst="rect">
            <a:avLst/>
          </a:prstGeom>
        </p:spPr>
      </p:pic>
    </p:spTree>
    <p:extLst>
      <p:ext uri="{BB962C8B-B14F-4D97-AF65-F5344CB8AC3E}">
        <p14:creationId xmlns:p14="http://schemas.microsoft.com/office/powerpoint/2010/main" val="313468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296A4-D892-3FF7-3533-B8E3B026FF76}"/>
            </a:ext>
          </a:extLst>
        </p:cNvPr>
        <p:cNvGrpSpPr/>
        <p:nvPr/>
      </p:nvGrpSpPr>
      <p:grpSpPr>
        <a:xfrm>
          <a:off x="0" y="0"/>
          <a:ext cx="0" cy="0"/>
          <a:chOff x="0" y="0"/>
          <a:chExt cx="0" cy="0"/>
        </a:xfrm>
      </p:grpSpPr>
      <p:pic>
        <p:nvPicPr>
          <p:cNvPr id="2" name="Immagine 1" descr="Immagine che contiene logo, simbolo, cerchio, Carattere&#10;&#10;Descrizione generata automaticamente">
            <a:extLst>
              <a:ext uri="{FF2B5EF4-FFF2-40B4-BE49-F238E27FC236}">
                <a16:creationId xmlns:a16="http://schemas.microsoft.com/office/drawing/2014/main" id="{49705F27-214C-755C-900C-8B3B7EDB0267}"/>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6000"/>
          </a:blip>
          <a:stretch>
            <a:fillRect/>
          </a:stretch>
        </p:blipFill>
        <p:spPr>
          <a:xfrm>
            <a:off x="1923013" y="-679780"/>
            <a:ext cx="8345958" cy="8217560"/>
          </a:xfrm>
          <a:prstGeom prst="rect">
            <a:avLst/>
          </a:prstGeom>
        </p:spPr>
      </p:pic>
      <p:sp>
        <p:nvSpPr>
          <p:cNvPr id="30" name="CasellaDiTesto 29">
            <a:extLst>
              <a:ext uri="{FF2B5EF4-FFF2-40B4-BE49-F238E27FC236}">
                <a16:creationId xmlns:a16="http://schemas.microsoft.com/office/drawing/2014/main" id="{1BA5961D-3734-FD8D-83F9-15A2D91CD517}"/>
              </a:ext>
            </a:extLst>
          </p:cNvPr>
          <p:cNvSpPr txBox="1"/>
          <p:nvPr/>
        </p:nvSpPr>
        <p:spPr>
          <a:xfrm>
            <a:off x="11228832" y="3438144"/>
            <a:ext cx="184731" cy="369332"/>
          </a:xfrm>
          <a:prstGeom prst="rect">
            <a:avLst/>
          </a:prstGeom>
          <a:noFill/>
        </p:spPr>
        <p:txBody>
          <a:bodyPr wrap="none" rtlCol="0">
            <a:spAutoFit/>
          </a:bodyPr>
          <a:lstStyle/>
          <a:p>
            <a:endParaRPr lang="it-IT" dirty="0"/>
          </a:p>
        </p:txBody>
      </p:sp>
      <p:sp>
        <p:nvSpPr>
          <p:cNvPr id="3" name="CasellaDiTesto 2">
            <a:extLst>
              <a:ext uri="{FF2B5EF4-FFF2-40B4-BE49-F238E27FC236}">
                <a16:creationId xmlns:a16="http://schemas.microsoft.com/office/drawing/2014/main" id="{AFB37714-60C6-8E50-062D-457032901859}"/>
              </a:ext>
            </a:extLst>
          </p:cNvPr>
          <p:cNvSpPr txBox="1"/>
          <p:nvPr/>
        </p:nvSpPr>
        <p:spPr>
          <a:xfrm>
            <a:off x="3879270" y="145091"/>
            <a:ext cx="4568146" cy="707886"/>
          </a:xfrm>
          <a:prstGeom prst="rect">
            <a:avLst/>
          </a:prstGeom>
          <a:noFill/>
          <a:ln w="38100">
            <a:noFill/>
          </a:ln>
        </p:spPr>
        <p:txBody>
          <a:bodyPr wrap="square">
            <a:spAutoFit/>
          </a:bodyPr>
          <a:lstStyle/>
          <a:p>
            <a:r>
              <a:rPr lang="it-IT" sz="40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Scopo della tesi</a:t>
            </a:r>
          </a:p>
        </p:txBody>
      </p:sp>
      <p:pic>
        <p:nvPicPr>
          <p:cNvPr id="5" name="Elemento grafico 4" descr="Riciclo con riempimento a tinta unita">
            <a:extLst>
              <a:ext uri="{FF2B5EF4-FFF2-40B4-BE49-F238E27FC236}">
                <a16:creationId xmlns:a16="http://schemas.microsoft.com/office/drawing/2014/main" id="{90DB411A-54A4-6E14-4001-D0FA7F3785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2404" y="1217651"/>
            <a:ext cx="623441" cy="623441"/>
          </a:xfrm>
          <a:prstGeom prst="rect">
            <a:avLst/>
          </a:prstGeom>
        </p:spPr>
      </p:pic>
      <p:sp>
        <p:nvSpPr>
          <p:cNvPr id="6" name="CasellaDiTesto 5">
            <a:extLst>
              <a:ext uri="{FF2B5EF4-FFF2-40B4-BE49-F238E27FC236}">
                <a16:creationId xmlns:a16="http://schemas.microsoft.com/office/drawing/2014/main" id="{FA4328FE-9888-6641-521F-72E35E553B55}"/>
              </a:ext>
            </a:extLst>
          </p:cNvPr>
          <p:cNvSpPr txBox="1"/>
          <p:nvPr/>
        </p:nvSpPr>
        <p:spPr>
          <a:xfrm>
            <a:off x="1545419" y="1948626"/>
            <a:ext cx="3337410" cy="1323439"/>
          </a:xfrm>
          <a:prstGeom prst="rect">
            <a:avLst/>
          </a:prstGeom>
          <a:noFill/>
          <a:ln w="38100">
            <a:noFill/>
          </a:ln>
        </p:spPr>
        <p:txBody>
          <a:bodyPr wrap="square">
            <a:spAutoFit/>
          </a:bodyPr>
          <a:lstStyle/>
          <a:p>
            <a:pPr algn="ctr"/>
            <a:r>
              <a:rPr lang="it-IT" sz="20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Osservazione ed analisi di uno stabilimento produttivo di MOCA in </a:t>
            </a:r>
          </a:p>
          <a:p>
            <a:pPr algn="ctr"/>
            <a:r>
              <a:rPr lang="it-IT" sz="2000" b="1" dirty="0" err="1">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a:t>
            </a:r>
            <a:r>
              <a:rPr lang="it-IT" sz="20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-PET</a:t>
            </a:r>
          </a:p>
        </p:txBody>
      </p:sp>
      <p:sp>
        <p:nvSpPr>
          <p:cNvPr id="9" name="CasellaDiTesto 8">
            <a:extLst>
              <a:ext uri="{FF2B5EF4-FFF2-40B4-BE49-F238E27FC236}">
                <a16:creationId xmlns:a16="http://schemas.microsoft.com/office/drawing/2014/main" id="{EF815E55-7007-9EA7-61C0-96B92B597581}"/>
              </a:ext>
            </a:extLst>
          </p:cNvPr>
          <p:cNvSpPr txBox="1"/>
          <p:nvPr/>
        </p:nvSpPr>
        <p:spPr>
          <a:xfrm>
            <a:off x="7309173" y="1857557"/>
            <a:ext cx="3337410" cy="1938992"/>
          </a:xfrm>
          <a:prstGeom prst="rect">
            <a:avLst/>
          </a:prstGeom>
          <a:noFill/>
          <a:ln w="38100">
            <a:noFill/>
          </a:ln>
        </p:spPr>
        <p:txBody>
          <a:bodyPr wrap="square">
            <a:spAutoFit/>
          </a:bodyPr>
          <a:lstStyle/>
          <a:p>
            <a:pPr algn="ctr"/>
            <a:r>
              <a:rPr lang="it-IT" sz="20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Approfondimento delle figure professionali che si occupano di gestione della qualità per gli aspetti inerenti la sicurezza alimentare</a:t>
            </a:r>
          </a:p>
        </p:txBody>
      </p:sp>
      <p:pic>
        <p:nvPicPr>
          <p:cNvPr id="11" name="Elemento grafico 10" descr="Pubblico di riferimento con riempimento a tinta unita">
            <a:extLst>
              <a:ext uri="{FF2B5EF4-FFF2-40B4-BE49-F238E27FC236}">
                <a16:creationId xmlns:a16="http://schemas.microsoft.com/office/drawing/2014/main" id="{4C918594-773D-6189-30BE-E80B7744BD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66155" y="1212903"/>
            <a:ext cx="623441" cy="623441"/>
          </a:xfrm>
          <a:prstGeom prst="rect">
            <a:avLst/>
          </a:prstGeom>
        </p:spPr>
      </p:pic>
      <p:pic>
        <p:nvPicPr>
          <p:cNvPr id="12" name="Elemento grafico 11" descr="Appunti mischiati con riempimento a tinta unita">
            <a:extLst>
              <a:ext uri="{FF2B5EF4-FFF2-40B4-BE49-F238E27FC236}">
                <a16:creationId xmlns:a16="http://schemas.microsoft.com/office/drawing/2014/main" id="{22F08BE3-3CCC-7EEF-19FE-4ABEE034656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902403" y="4073756"/>
            <a:ext cx="623441" cy="623441"/>
          </a:xfrm>
          <a:prstGeom prst="rect">
            <a:avLst/>
          </a:prstGeom>
        </p:spPr>
      </p:pic>
      <p:sp>
        <p:nvSpPr>
          <p:cNvPr id="13" name="CasellaDiTesto 12">
            <a:extLst>
              <a:ext uri="{FF2B5EF4-FFF2-40B4-BE49-F238E27FC236}">
                <a16:creationId xmlns:a16="http://schemas.microsoft.com/office/drawing/2014/main" id="{7A800D13-8758-5007-DB6C-1E7C1B5C2C43}"/>
              </a:ext>
            </a:extLst>
          </p:cNvPr>
          <p:cNvSpPr txBox="1"/>
          <p:nvPr/>
        </p:nvSpPr>
        <p:spPr>
          <a:xfrm>
            <a:off x="1126356" y="4815215"/>
            <a:ext cx="3754561" cy="1631216"/>
          </a:xfrm>
          <a:prstGeom prst="rect">
            <a:avLst/>
          </a:prstGeom>
          <a:noFill/>
          <a:ln w="38100">
            <a:noFill/>
          </a:ln>
        </p:spPr>
        <p:txBody>
          <a:bodyPr wrap="square">
            <a:spAutoFit/>
          </a:bodyPr>
          <a:lstStyle/>
          <a:p>
            <a:pPr algn="ctr"/>
            <a:r>
              <a:rPr lang="it-IT" sz="20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Analisi e valutazione lo stato attuale dei Controlli Ufficiali per i MOCA in plastica riciclata, con riferimento alla Regione Piemonte</a:t>
            </a:r>
          </a:p>
        </p:txBody>
      </p:sp>
      <p:pic>
        <p:nvPicPr>
          <p:cNvPr id="14" name="Elemento grafico 13" descr="Lavoratore edile con riempimento a tinta unita">
            <a:extLst>
              <a:ext uri="{FF2B5EF4-FFF2-40B4-BE49-F238E27FC236}">
                <a16:creationId xmlns:a16="http://schemas.microsoft.com/office/drawing/2014/main" id="{1E615126-2C9A-BF21-2CBC-8DA5C91D4CF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666155" y="4104326"/>
            <a:ext cx="623441" cy="623441"/>
          </a:xfrm>
          <a:prstGeom prst="rect">
            <a:avLst/>
          </a:prstGeom>
        </p:spPr>
      </p:pic>
      <p:sp>
        <p:nvSpPr>
          <p:cNvPr id="15" name="CasellaDiTesto 14">
            <a:extLst>
              <a:ext uri="{FF2B5EF4-FFF2-40B4-BE49-F238E27FC236}">
                <a16:creationId xmlns:a16="http://schemas.microsoft.com/office/drawing/2014/main" id="{BCCDE9FF-455A-E479-986D-B2315BC5F664}"/>
              </a:ext>
            </a:extLst>
          </p:cNvPr>
          <p:cNvSpPr txBox="1"/>
          <p:nvPr/>
        </p:nvSpPr>
        <p:spPr>
          <a:xfrm>
            <a:off x="6778711" y="4615160"/>
            <a:ext cx="3337410" cy="400110"/>
          </a:xfrm>
          <a:prstGeom prst="rect">
            <a:avLst/>
          </a:prstGeom>
          <a:noFill/>
          <a:ln w="38100">
            <a:noFill/>
          </a:ln>
        </p:spPr>
        <p:txBody>
          <a:bodyPr wrap="square">
            <a:spAutoFit/>
          </a:bodyPr>
          <a:lstStyle/>
          <a:p>
            <a:pPr algn="ctr"/>
            <a:endParaRPr lang="it-IT" sz="20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CasellaDiTesto 15">
            <a:extLst>
              <a:ext uri="{FF2B5EF4-FFF2-40B4-BE49-F238E27FC236}">
                <a16:creationId xmlns:a16="http://schemas.microsoft.com/office/drawing/2014/main" id="{A2AC0C9B-8BC8-20EE-6C19-11DD0534D004}"/>
              </a:ext>
            </a:extLst>
          </p:cNvPr>
          <p:cNvSpPr txBox="1"/>
          <p:nvPr/>
        </p:nvSpPr>
        <p:spPr>
          <a:xfrm>
            <a:off x="7311084" y="4815215"/>
            <a:ext cx="3337410" cy="1631216"/>
          </a:xfrm>
          <a:prstGeom prst="rect">
            <a:avLst/>
          </a:prstGeom>
          <a:noFill/>
          <a:ln w="38100">
            <a:noFill/>
          </a:ln>
        </p:spPr>
        <p:txBody>
          <a:bodyPr wrap="square">
            <a:spAutoFit/>
          </a:bodyPr>
          <a:lstStyle/>
          <a:p>
            <a:pPr algn="ctr"/>
            <a:r>
              <a:rPr lang="it-IT" sz="2000"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Valutazione del profilo professionale del TPALL come figura interna all’azienda e come Autorità Competente </a:t>
            </a:r>
          </a:p>
        </p:txBody>
      </p:sp>
    </p:spTree>
    <p:extLst>
      <p:ext uri="{BB962C8B-B14F-4D97-AF65-F5344CB8AC3E}">
        <p14:creationId xmlns:p14="http://schemas.microsoft.com/office/powerpoint/2010/main" val="91855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8BBD-8BE4-4EED-63FF-08E599DB9CF2}"/>
            </a:ext>
          </a:extLst>
        </p:cNvPr>
        <p:cNvGrpSpPr/>
        <p:nvPr/>
      </p:nvGrpSpPr>
      <p:grpSpPr>
        <a:xfrm>
          <a:off x="0" y="0"/>
          <a:ext cx="0" cy="0"/>
          <a:chOff x="0" y="0"/>
          <a:chExt cx="0" cy="0"/>
        </a:xfrm>
      </p:grpSpPr>
      <p:pic>
        <p:nvPicPr>
          <p:cNvPr id="2" name="Immagine 1" descr="Immagine che contiene logo, simbolo, cerchio, Carattere&#10;&#10;Descrizione generata automaticamente">
            <a:extLst>
              <a:ext uri="{FF2B5EF4-FFF2-40B4-BE49-F238E27FC236}">
                <a16:creationId xmlns:a16="http://schemas.microsoft.com/office/drawing/2014/main" id="{6F06AA42-80B5-A6D8-B0FF-FBADE598415C}"/>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6000"/>
          </a:blip>
          <a:stretch>
            <a:fillRect/>
          </a:stretch>
        </p:blipFill>
        <p:spPr>
          <a:xfrm>
            <a:off x="1923013" y="-679780"/>
            <a:ext cx="8345958" cy="8217560"/>
          </a:xfrm>
          <a:prstGeom prst="rect">
            <a:avLst/>
          </a:prstGeom>
        </p:spPr>
      </p:pic>
      <p:sp>
        <p:nvSpPr>
          <p:cNvPr id="30" name="CasellaDiTesto 29">
            <a:extLst>
              <a:ext uri="{FF2B5EF4-FFF2-40B4-BE49-F238E27FC236}">
                <a16:creationId xmlns:a16="http://schemas.microsoft.com/office/drawing/2014/main" id="{61DBF408-E8D1-440F-EA77-7219C39B0568}"/>
              </a:ext>
            </a:extLst>
          </p:cNvPr>
          <p:cNvSpPr txBox="1"/>
          <p:nvPr/>
        </p:nvSpPr>
        <p:spPr>
          <a:xfrm>
            <a:off x="11229415" y="3564351"/>
            <a:ext cx="184731" cy="369332"/>
          </a:xfrm>
          <a:prstGeom prst="rect">
            <a:avLst/>
          </a:prstGeom>
          <a:noFill/>
        </p:spPr>
        <p:txBody>
          <a:bodyPr wrap="none" rtlCol="0">
            <a:spAutoFit/>
          </a:bodyPr>
          <a:lstStyle/>
          <a:p>
            <a:endParaRPr lang="it-IT" dirty="0"/>
          </a:p>
        </p:txBody>
      </p:sp>
      <p:sp>
        <p:nvSpPr>
          <p:cNvPr id="3" name="CasellaDiTesto 2">
            <a:extLst>
              <a:ext uri="{FF2B5EF4-FFF2-40B4-BE49-F238E27FC236}">
                <a16:creationId xmlns:a16="http://schemas.microsoft.com/office/drawing/2014/main" id="{DA784634-A0BF-7637-8800-DEF49AF25FC6}"/>
              </a:ext>
            </a:extLst>
          </p:cNvPr>
          <p:cNvSpPr txBox="1"/>
          <p:nvPr/>
        </p:nvSpPr>
        <p:spPr>
          <a:xfrm>
            <a:off x="2169155" y="142559"/>
            <a:ext cx="7853690" cy="584775"/>
          </a:xfrm>
          <a:prstGeom prst="rect">
            <a:avLst/>
          </a:prstGeom>
          <a:noFill/>
          <a:ln w="38100">
            <a:noFill/>
          </a:ln>
        </p:spPr>
        <p:txBody>
          <a:bodyPr wrap="square">
            <a:spAutoFit/>
          </a:bodyPr>
          <a:lstStyle/>
          <a:p>
            <a:pPr algn="ctr"/>
            <a:r>
              <a:rPr lang="it-IT" sz="32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 Il processo di produzione</a:t>
            </a:r>
          </a:p>
        </p:txBody>
      </p:sp>
      <p:pic>
        <p:nvPicPr>
          <p:cNvPr id="4" name="Immagine 3" descr="Immagine che contiene Carattere, Elementi grafici, grafica, logo&#10;&#10;Descrizione generata automaticamente">
            <a:extLst>
              <a:ext uri="{FF2B5EF4-FFF2-40B4-BE49-F238E27FC236}">
                <a16:creationId xmlns:a16="http://schemas.microsoft.com/office/drawing/2014/main" id="{C496CE12-4A83-BC2C-815D-A4255F25932D}"/>
              </a:ext>
            </a:extLst>
          </p:cNvPr>
          <p:cNvPicPr>
            <a:picLocks noChangeAspect="1"/>
          </p:cNvPicPr>
          <p:nvPr/>
        </p:nvPicPr>
        <p:blipFill>
          <a:blip r:embed="rId4"/>
          <a:stretch>
            <a:fillRect/>
          </a:stretch>
        </p:blipFill>
        <p:spPr>
          <a:xfrm>
            <a:off x="3670622" y="891169"/>
            <a:ext cx="2208029" cy="488283"/>
          </a:xfrm>
          <a:prstGeom prst="rect">
            <a:avLst/>
          </a:prstGeom>
        </p:spPr>
      </p:pic>
      <p:pic>
        <p:nvPicPr>
          <p:cNvPr id="19" name="Immagine 18" descr="Immagine che contiene Carattere, logo, Elementi grafici, simbolo&#10;&#10;Descrizione generata automaticamente">
            <a:extLst>
              <a:ext uri="{FF2B5EF4-FFF2-40B4-BE49-F238E27FC236}">
                <a16:creationId xmlns:a16="http://schemas.microsoft.com/office/drawing/2014/main" id="{F971868F-4BA9-AD78-94D1-F0DD60833863}"/>
              </a:ext>
            </a:extLst>
          </p:cNvPr>
          <p:cNvPicPr>
            <a:picLocks noChangeAspect="1"/>
          </p:cNvPicPr>
          <p:nvPr/>
        </p:nvPicPr>
        <p:blipFill>
          <a:blip r:embed="rId5"/>
          <a:stretch>
            <a:fillRect/>
          </a:stretch>
        </p:blipFill>
        <p:spPr>
          <a:xfrm>
            <a:off x="6473898" y="801628"/>
            <a:ext cx="1885950" cy="605996"/>
          </a:xfrm>
          <a:prstGeom prst="rect">
            <a:avLst/>
          </a:prstGeom>
        </p:spPr>
      </p:pic>
      <p:sp>
        <p:nvSpPr>
          <p:cNvPr id="20" name="Rettangolo con angoli arrotondati 19">
            <a:extLst>
              <a:ext uri="{FF2B5EF4-FFF2-40B4-BE49-F238E27FC236}">
                <a16:creationId xmlns:a16="http://schemas.microsoft.com/office/drawing/2014/main" id="{09BA16B6-C31B-FD76-567C-244342E49B6D}"/>
              </a:ext>
            </a:extLst>
          </p:cNvPr>
          <p:cNvSpPr/>
          <p:nvPr/>
        </p:nvSpPr>
        <p:spPr>
          <a:xfrm>
            <a:off x="416471" y="1549673"/>
            <a:ext cx="1995844" cy="1159378"/>
          </a:xfrm>
          <a:prstGeom prst="roundRect">
            <a:avLst/>
          </a:prstGeom>
          <a:noFill/>
          <a:ln>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ARRIVO MATERIA PRIMA</a:t>
            </a:r>
          </a:p>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HWF</a:t>
            </a:r>
          </a:p>
        </p:txBody>
      </p:sp>
      <p:pic>
        <p:nvPicPr>
          <p:cNvPr id="2050" name="Picture 2" descr="Hot-washed PET flakes">
            <a:extLst>
              <a:ext uri="{FF2B5EF4-FFF2-40B4-BE49-F238E27FC236}">
                <a16:creationId xmlns:a16="http://schemas.microsoft.com/office/drawing/2014/main" id="{89282F71-3DD2-C46C-87C4-F5DEBF9D91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406" y="2860793"/>
            <a:ext cx="2113975" cy="1407115"/>
          </a:xfrm>
          <a:prstGeom prst="rect">
            <a:avLst/>
          </a:prstGeom>
          <a:noFill/>
          <a:extLst>
            <a:ext uri="{909E8E84-426E-40DD-AFC4-6F175D3DCCD1}">
              <a14:hiddenFill xmlns:a14="http://schemas.microsoft.com/office/drawing/2010/main">
                <a:solidFill>
                  <a:srgbClr val="FFFFFF"/>
                </a:solidFill>
              </a14:hiddenFill>
            </a:ext>
          </a:extLst>
        </p:spPr>
      </p:pic>
      <p:pic>
        <p:nvPicPr>
          <p:cNvPr id="22" name="Elemento grafico 21" descr="Freccia GIÙ con riempimento a tinta unita">
            <a:extLst>
              <a:ext uri="{FF2B5EF4-FFF2-40B4-BE49-F238E27FC236}">
                <a16:creationId xmlns:a16="http://schemas.microsoft.com/office/drawing/2014/main" id="{B1A9EDD3-4135-14D5-5F78-ADE6FDBC88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2733379" y="3346418"/>
            <a:ext cx="435864" cy="435864"/>
          </a:xfrm>
          <a:prstGeom prst="rect">
            <a:avLst/>
          </a:prstGeom>
        </p:spPr>
      </p:pic>
      <p:sp>
        <p:nvSpPr>
          <p:cNvPr id="23" name="Rettangolo con angoli arrotondati 22">
            <a:extLst>
              <a:ext uri="{FF2B5EF4-FFF2-40B4-BE49-F238E27FC236}">
                <a16:creationId xmlns:a16="http://schemas.microsoft.com/office/drawing/2014/main" id="{19BD945C-7B0D-8DA7-9173-061E5EBC1A62}"/>
              </a:ext>
            </a:extLst>
          </p:cNvPr>
          <p:cNvSpPr/>
          <p:nvPr/>
        </p:nvSpPr>
        <p:spPr>
          <a:xfrm>
            <a:off x="2843940" y="2358575"/>
            <a:ext cx="2838940" cy="350476"/>
          </a:xfrm>
          <a:prstGeom prst="roundRect">
            <a:avLst/>
          </a:prstGeom>
          <a:noFill/>
          <a:ln>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DECONTAMINAZIONE</a:t>
            </a:r>
          </a:p>
        </p:txBody>
      </p:sp>
      <p:pic>
        <p:nvPicPr>
          <p:cNvPr id="25" name="Immagine 24" descr="Immagine che contiene scale&#10;&#10;Descrizione generata automaticamente">
            <a:extLst>
              <a:ext uri="{FF2B5EF4-FFF2-40B4-BE49-F238E27FC236}">
                <a16:creationId xmlns:a16="http://schemas.microsoft.com/office/drawing/2014/main" id="{E2088F47-80FB-AFB2-F15B-949ABBC04761}"/>
              </a:ext>
            </a:extLst>
          </p:cNvPr>
          <p:cNvPicPr>
            <a:picLocks noChangeAspect="1"/>
          </p:cNvPicPr>
          <p:nvPr/>
        </p:nvPicPr>
        <p:blipFill>
          <a:blip r:embed="rId9"/>
          <a:stretch>
            <a:fillRect/>
          </a:stretch>
        </p:blipFill>
        <p:spPr>
          <a:xfrm>
            <a:off x="3115768" y="2627126"/>
            <a:ext cx="2766073" cy="1874445"/>
          </a:xfrm>
          <a:prstGeom prst="rect">
            <a:avLst/>
          </a:prstGeom>
        </p:spPr>
      </p:pic>
      <p:pic>
        <p:nvPicPr>
          <p:cNvPr id="27" name="Elemento grafico 26" descr="Freccia GIÙ con riempimento a tinta unita">
            <a:extLst>
              <a:ext uri="{FF2B5EF4-FFF2-40B4-BE49-F238E27FC236}">
                <a16:creationId xmlns:a16="http://schemas.microsoft.com/office/drawing/2014/main" id="{5BEF98FE-8A6A-FF75-72F9-9243B79C91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660719" y="3337275"/>
            <a:ext cx="435864" cy="435864"/>
          </a:xfrm>
          <a:prstGeom prst="rect">
            <a:avLst/>
          </a:prstGeom>
        </p:spPr>
      </p:pic>
      <p:sp>
        <p:nvSpPr>
          <p:cNvPr id="28" name="Rettangolo con angoli arrotondati 27">
            <a:extLst>
              <a:ext uri="{FF2B5EF4-FFF2-40B4-BE49-F238E27FC236}">
                <a16:creationId xmlns:a16="http://schemas.microsoft.com/office/drawing/2014/main" id="{FDF78910-3703-1D53-EF2F-6F60CAAAB4BC}"/>
              </a:ext>
            </a:extLst>
          </p:cNvPr>
          <p:cNvSpPr/>
          <p:nvPr/>
        </p:nvSpPr>
        <p:spPr>
          <a:xfrm>
            <a:off x="6095992" y="1688123"/>
            <a:ext cx="2838940" cy="1020928"/>
          </a:xfrm>
          <a:prstGeom prst="roundRect">
            <a:avLst/>
          </a:prstGeom>
          <a:noFill/>
          <a:ln>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GRANULAZIONE</a:t>
            </a:r>
          </a:p>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Resina </a:t>
            </a:r>
            <a:r>
              <a:rPr lang="it-IT" b="1" dirty="0" err="1">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rPET</a:t>
            </a: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 </a:t>
            </a:r>
            <a:r>
              <a:rPr lang="it-IT" b="1" i="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Food Grade</a:t>
            </a:r>
          </a:p>
        </p:txBody>
      </p:sp>
      <p:pic>
        <p:nvPicPr>
          <p:cNvPr id="2052" name="Picture 4" descr="Revitalizing the Circular Economy: The Role of Recycled rPET Resin">
            <a:extLst>
              <a:ext uri="{FF2B5EF4-FFF2-40B4-BE49-F238E27FC236}">
                <a16:creationId xmlns:a16="http://schemas.microsoft.com/office/drawing/2014/main" id="{9B3CDDE1-6D6A-F671-19CB-44452EF92C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3898" y="2978990"/>
            <a:ext cx="2208029" cy="1170715"/>
          </a:xfrm>
          <a:prstGeom prst="rect">
            <a:avLst/>
          </a:prstGeom>
          <a:noFill/>
          <a:extLst>
            <a:ext uri="{909E8E84-426E-40DD-AFC4-6F175D3DCCD1}">
              <a14:hiddenFill xmlns:a14="http://schemas.microsoft.com/office/drawing/2010/main">
                <a:solidFill>
                  <a:srgbClr val="FFFFFF"/>
                </a:solidFill>
              </a14:hiddenFill>
            </a:ext>
          </a:extLst>
        </p:spPr>
      </p:pic>
      <p:sp>
        <p:nvSpPr>
          <p:cNvPr id="29" name="Rettangolo con angoli arrotondati 28">
            <a:extLst>
              <a:ext uri="{FF2B5EF4-FFF2-40B4-BE49-F238E27FC236}">
                <a16:creationId xmlns:a16="http://schemas.microsoft.com/office/drawing/2014/main" id="{E6E6263D-8A16-247A-EE0A-0F617E6501BD}"/>
              </a:ext>
            </a:extLst>
          </p:cNvPr>
          <p:cNvSpPr/>
          <p:nvPr/>
        </p:nvSpPr>
        <p:spPr>
          <a:xfrm>
            <a:off x="9572227" y="1960103"/>
            <a:ext cx="2204452" cy="748948"/>
          </a:xfrm>
          <a:prstGeom prst="roundRect">
            <a:avLst/>
          </a:prstGeom>
          <a:noFill/>
          <a:ln>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STAMPAGGIO</a:t>
            </a:r>
          </a:p>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Preforme</a:t>
            </a:r>
          </a:p>
        </p:txBody>
      </p:sp>
      <p:pic>
        <p:nvPicPr>
          <p:cNvPr id="31" name="Elemento grafico 30" descr="Freccia GIÙ con riempimento a tinta unita">
            <a:extLst>
              <a:ext uri="{FF2B5EF4-FFF2-40B4-BE49-F238E27FC236}">
                <a16:creationId xmlns:a16="http://schemas.microsoft.com/office/drawing/2014/main" id="{47F22754-D511-3209-31CB-F497A9DB9D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8978456" y="3337275"/>
            <a:ext cx="435864" cy="435864"/>
          </a:xfrm>
          <a:prstGeom prst="rect">
            <a:avLst/>
          </a:prstGeom>
        </p:spPr>
      </p:pic>
      <p:pic>
        <p:nvPicPr>
          <p:cNvPr id="33" name="Immagine 32" descr="Immagine che contiene strumento, metallo, interno&#10;&#10;Descrizione generata automaticamente">
            <a:extLst>
              <a:ext uri="{FF2B5EF4-FFF2-40B4-BE49-F238E27FC236}">
                <a16:creationId xmlns:a16="http://schemas.microsoft.com/office/drawing/2014/main" id="{6E4A7653-3B38-D3AB-BA34-CF2AF0D153B0}"/>
              </a:ext>
            </a:extLst>
          </p:cNvPr>
          <p:cNvPicPr>
            <a:picLocks noChangeAspect="1"/>
          </p:cNvPicPr>
          <p:nvPr/>
        </p:nvPicPr>
        <p:blipFill>
          <a:blip r:embed="rId11"/>
          <a:srcRect t="45825"/>
          <a:stretch/>
        </p:blipFill>
        <p:spPr>
          <a:xfrm>
            <a:off x="9671609" y="2802707"/>
            <a:ext cx="2039066" cy="1598657"/>
          </a:xfrm>
          <a:prstGeom prst="rect">
            <a:avLst/>
          </a:prstGeom>
        </p:spPr>
      </p:pic>
      <p:pic>
        <p:nvPicPr>
          <p:cNvPr id="35" name="Elemento grafico 34" descr="Freccia GIÙ con riempimento a tinta unita">
            <a:extLst>
              <a:ext uri="{FF2B5EF4-FFF2-40B4-BE49-F238E27FC236}">
                <a16:creationId xmlns:a16="http://schemas.microsoft.com/office/drawing/2014/main" id="{91CA5AE6-807B-7765-6529-ADB1972577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45478" y="4433978"/>
            <a:ext cx="435864" cy="435864"/>
          </a:xfrm>
          <a:prstGeom prst="rect">
            <a:avLst/>
          </a:prstGeom>
        </p:spPr>
      </p:pic>
      <p:sp>
        <p:nvSpPr>
          <p:cNvPr id="39" name="CasellaDiTesto 38">
            <a:extLst>
              <a:ext uri="{FF2B5EF4-FFF2-40B4-BE49-F238E27FC236}">
                <a16:creationId xmlns:a16="http://schemas.microsoft.com/office/drawing/2014/main" id="{34A3029F-967F-9276-BF4E-0EB2108AD754}"/>
              </a:ext>
            </a:extLst>
          </p:cNvPr>
          <p:cNvSpPr txBox="1"/>
          <p:nvPr/>
        </p:nvSpPr>
        <p:spPr>
          <a:xfrm>
            <a:off x="2681371" y="4897897"/>
            <a:ext cx="7341474" cy="1477328"/>
          </a:xfrm>
          <a:prstGeom prst="rect">
            <a:avLst/>
          </a:prstGeom>
          <a:noFill/>
        </p:spPr>
        <p:txBody>
          <a:bodyPr wrap="square" rtlCol="0">
            <a:spAutoFit/>
          </a:bodyPr>
          <a:lstStyle/>
          <a:p>
            <a:r>
              <a:rPr lang="it-IT" b="1" i="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Liquid State </a:t>
            </a:r>
            <a:r>
              <a:rPr lang="it-IT" b="1" i="1" dirty="0" err="1">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Polycondesation</a:t>
            </a:r>
            <a:endParaRPr lang="it-IT" b="1" i="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endParaRPr>
          </a:p>
          <a:p>
            <a:r>
              <a:rPr lang="it-IT" i="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Si basa sui parametri critici, stabiliti in fase di autorizzazione da EFSA:</a:t>
            </a:r>
          </a:p>
          <a:p>
            <a:pPr marL="285750" indent="-285750">
              <a:buFont typeface="Arial" panose="020B0604020202020204" pitchFamily="34" charset="0"/>
              <a:buChar char="•"/>
            </a:pPr>
            <a:r>
              <a:rPr lang="it-IT" b="1" i="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Tempo di permanenza; </a:t>
            </a:r>
          </a:p>
          <a:p>
            <a:pPr marL="285750" indent="-285750">
              <a:buFont typeface="Arial" panose="020B0604020202020204" pitchFamily="34" charset="0"/>
              <a:buChar char="•"/>
            </a:pPr>
            <a:r>
              <a:rPr lang="it-IT" b="1" i="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Temperatura; </a:t>
            </a:r>
          </a:p>
          <a:p>
            <a:pPr marL="285750" indent="-285750">
              <a:buFont typeface="Arial" panose="020B0604020202020204" pitchFamily="34" charset="0"/>
              <a:buChar char="•"/>
            </a:pPr>
            <a:r>
              <a:rPr lang="it-IT" b="1" i="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Condizione di vuoto (pressione)</a:t>
            </a:r>
          </a:p>
        </p:txBody>
      </p:sp>
      <p:pic>
        <p:nvPicPr>
          <p:cNvPr id="5" name="Elemento grafico 4" descr="Freccia GIÙ con riempimento a tinta unita">
            <a:extLst>
              <a:ext uri="{FF2B5EF4-FFF2-40B4-BE49-F238E27FC236}">
                <a16:creationId xmlns:a16="http://schemas.microsoft.com/office/drawing/2014/main" id="{E6E26088-B9FC-80C5-777B-EA1DE2BE73A2}"/>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rot="16200000">
            <a:off x="2843407" y="1674444"/>
            <a:ext cx="435864" cy="435864"/>
          </a:xfrm>
          <a:prstGeom prst="rect">
            <a:avLst/>
          </a:prstGeom>
        </p:spPr>
      </p:pic>
      <p:sp>
        <p:nvSpPr>
          <p:cNvPr id="6" name="Rettangolo con angoli arrotondati 5">
            <a:extLst>
              <a:ext uri="{FF2B5EF4-FFF2-40B4-BE49-F238E27FC236}">
                <a16:creationId xmlns:a16="http://schemas.microsoft.com/office/drawing/2014/main" id="{69977451-5D25-0058-A749-ED15692844A8}"/>
              </a:ext>
            </a:extLst>
          </p:cNvPr>
          <p:cNvSpPr/>
          <p:nvPr/>
        </p:nvSpPr>
        <p:spPr>
          <a:xfrm>
            <a:off x="3670622" y="1701316"/>
            <a:ext cx="1247226" cy="382120"/>
          </a:xfrm>
          <a:prstGeom prst="roundRect">
            <a:avLst/>
          </a:prstGeom>
          <a:noFill/>
          <a:ln>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MELT</a:t>
            </a:r>
          </a:p>
        </p:txBody>
      </p:sp>
      <p:pic>
        <p:nvPicPr>
          <p:cNvPr id="7" name="Elemento grafico 6" descr="Freccia GIÙ con riempimento a tinta unita">
            <a:extLst>
              <a:ext uri="{FF2B5EF4-FFF2-40B4-BE49-F238E27FC236}">
                <a16:creationId xmlns:a16="http://schemas.microsoft.com/office/drawing/2014/main" id="{31562479-467D-FC92-6D70-95DA5F0EDCB5}"/>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rot="16200000">
            <a:off x="5224855" y="1654591"/>
            <a:ext cx="435864" cy="435864"/>
          </a:xfrm>
          <a:prstGeom prst="rect">
            <a:avLst/>
          </a:prstGeom>
        </p:spPr>
      </p:pic>
    </p:spTree>
    <p:extLst>
      <p:ext uri="{BB962C8B-B14F-4D97-AF65-F5344CB8AC3E}">
        <p14:creationId xmlns:p14="http://schemas.microsoft.com/office/powerpoint/2010/main" val="115083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CC363-FCB1-08C3-02FB-AC10AAB30F46}"/>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11731D36-16CD-24AC-24F1-2219F78AE7A3}"/>
              </a:ext>
            </a:extLst>
          </p:cNvPr>
          <p:cNvSpPr txBox="1"/>
          <p:nvPr/>
        </p:nvSpPr>
        <p:spPr>
          <a:xfrm>
            <a:off x="217926" y="182477"/>
            <a:ext cx="11756148" cy="584775"/>
          </a:xfrm>
          <a:prstGeom prst="rect">
            <a:avLst/>
          </a:prstGeom>
          <a:noFill/>
          <a:ln w="38100">
            <a:noFill/>
          </a:ln>
        </p:spPr>
        <p:txBody>
          <a:bodyPr wrap="square">
            <a:spAutoFit/>
          </a:bodyPr>
          <a:lstStyle/>
          <a:p>
            <a:r>
              <a:rPr lang="it-IT" sz="32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La gestione della qualità – aspetti di sicurezza chimica</a:t>
            </a:r>
          </a:p>
        </p:txBody>
      </p:sp>
      <p:sp>
        <p:nvSpPr>
          <p:cNvPr id="5" name="CasellaDiTesto 4">
            <a:extLst>
              <a:ext uri="{FF2B5EF4-FFF2-40B4-BE49-F238E27FC236}">
                <a16:creationId xmlns:a16="http://schemas.microsoft.com/office/drawing/2014/main" id="{EB8576F7-9762-647E-C30E-6EBFF98AC6D8}"/>
              </a:ext>
            </a:extLst>
          </p:cNvPr>
          <p:cNvSpPr txBox="1"/>
          <p:nvPr/>
        </p:nvSpPr>
        <p:spPr>
          <a:xfrm>
            <a:off x="1061349" y="1477627"/>
            <a:ext cx="4771803" cy="646331"/>
          </a:xfrm>
          <a:prstGeom prst="rect">
            <a:avLst/>
          </a:prstGeom>
          <a:noFill/>
        </p:spPr>
        <p:txBody>
          <a:bodyPr wrap="square" rtlCol="0">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Target molecolari di efficacia della decontaminazione:</a:t>
            </a:r>
          </a:p>
        </p:txBody>
      </p:sp>
      <p:sp>
        <p:nvSpPr>
          <p:cNvPr id="11" name="CasellaDiTesto 10">
            <a:extLst>
              <a:ext uri="{FF2B5EF4-FFF2-40B4-BE49-F238E27FC236}">
                <a16:creationId xmlns:a16="http://schemas.microsoft.com/office/drawing/2014/main" id="{1C5C2954-7E36-1E92-6D25-DE9BBEB4A2D4}"/>
              </a:ext>
            </a:extLst>
          </p:cNvPr>
          <p:cNvSpPr txBox="1"/>
          <p:nvPr/>
        </p:nvSpPr>
        <p:spPr>
          <a:xfrm>
            <a:off x="1143389" y="2557289"/>
            <a:ext cx="4635970" cy="646331"/>
          </a:xfrm>
          <a:prstGeom prst="rect">
            <a:avLst/>
          </a:prstGeom>
          <a:noFill/>
        </p:spPr>
        <p:txBody>
          <a:bodyPr wrap="square">
            <a:spAutoFit/>
          </a:bodyPr>
          <a:lstStyle/>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ACETALDEIDE</a:t>
            </a:r>
          </a:p>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&lt; 1 ppm (indicatore di processo)</a:t>
            </a:r>
          </a:p>
        </p:txBody>
      </p:sp>
      <p:sp>
        <p:nvSpPr>
          <p:cNvPr id="12" name="CasellaDiTesto 11">
            <a:extLst>
              <a:ext uri="{FF2B5EF4-FFF2-40B4-BE49-F238E27FC236}">
                <a16:creationId xmlns:a16="http://schemas.microsoft.com/office/drawing/2014/main" id="{EAAD43B5-6098-D826-DE3C-268BDC8A0098}"/>
              </a:ext>
            </a:extLst>
          </p:cNvPr>
          <p:cNvSpPr txBox="1"/>
          <p:nvPr/>
        </p:nvSpPr>
        <p:spPr>
          <a:xfrm>
            <a:off x="953348" y="3326159"/>
            <a:ext cx="5016051" cy="646331"/>
          </a:xfrm>
          <a:prstGeom prst="rect">
            <a:avLst/>
          </a:prstGeom>
          <a:noFill/>
        </p:spPr>
        <p:txBody>
          <a:bodyPr wrap="square">
            <a:spAutoFit/>
          </a:bodyPr>
          <a:lstStyle/>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BENZENE</a:t>
            </a:r>
          </a:p>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&lt; 300 ppb (indicatore di contaminazione)</a:t>
            </a:r>
          </a:p>
        </p:txBody>
      </p:sp>
      <p:sp>
        <p:nvSpPr>
          <p:cNvPr id="13" name="CasellaDiTesto 12">
            <a:extLst>
              <a:ext uri="{FF2B5EF4-FFF2-40B4-BE49-F238E27FC236}">
                <a16:creationId xmlns:a16="http://schemas.microsoft.com/office/drawing/2014/main" id="{A4BE9656-3BA3-43AD-3E3A-54CC9869C93A}"/>
              </a:ext>
            </a:extLst>
          </p:cNvPr>
          <p:cNvSpPr txBox="1"/>
          <p:nvPr/>
        </p:nvSpPr>
        <p:spPr>
          <a:xfrm>
            <a:off x="1115144" y="4095029"/>
            <a:ext cx="4664215" cy="646331"/>
          </a:xfrm>
          <a:prstGeom prst="rect">
            <a:avLst/>
          </a:prstGeom>
          <a:noFill/>
        </p:spPr>
        <p:txBody>
          <a:bodyPr wrap="square">
            <a:spAutoFit/>
          </a:bodyPr>
          <a:lstStyle/>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LIMONENE</a:t>
            </a:r>
          </a:p>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&lt; 60 ppm (indicatore di contaminazione)</a:t>
            </a:r>
          </a:p>
        </p:txBody>
      </p:sp>
      <p:pic>
        <p:nvPicPr>
          <p:cNvPr id="20" name="Elemento grafico 19" descr="Freccia GIÙ con riempimento a tinta unita">
            <a:extLst>
              <a:ext uri="{FF2B5EF4-FFF2-40B4-BE49-F238E27FC236}">
                <a16:creationId xmlns:a16="http://schemas.microsoft.com/office/drawing/2014/main" id="{7D1771E1-7F39-7A96-A20C-F6C30867F2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9319" y="2121425"/>
            <a:ext cx="435864" cy="435864"/>
          </a:xfrm>
          <a:prstGeom prst="rect">
            <a:avLst/>
          </a:prstGeom>
        </p:spPr>
      </p:pic>
      <p:pic>
        <p:nvPicPr>
          <p:cNvPr id="21" name="Elemento grafico 20" descr="Freccia GIÙ con riempimento a tinta unita">
            <a:extLst>
              <a:ext uri="{FF2B5EF4-FFF2-40B4-BE49-F238E27FC236}">
                <a16:creationId xmlns:a16="http://schemas.microsoft.com/office/drawing/2014/main" id="{160FF604-4314-F8CC-49D3-0357AF9A6F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9319" y="4834817"/>
            <a:ext cx="435864" cy="435864"/>
          </a:xfrm>
          <a:prstGeom prst="rect">
            <a:avLst/>
          </a:prstGeom>
        </p:spPr>
      </p:pic>
      <p:sp>
        <p:nvSpPr>
          <p:cNvPr id="23" name="CasellaDiTesto 22">
            <a:extLst>
              <a:ext uri="{FF2B5EF4-FFF2-40B4-BE49-F238E27FC236}">
                <a16:creationId xmlns:a16="http://schemas.microsoft.com/office/drawing/2014/main" id="{EF7EE494-BBCA-54A7-FCD9-1D0B22763EF9}"/>
              </a:ext>
            </a:extLst>
          </p:cNvPr>
          <p:cNvSpPr txBox="1"/>
          <p:nvPr/>
        </p:nvSpPr>
        <p:spPr>
          <a:xfrm>
            <a:off x="1061349" y="5270681"/>
            <a:ext cx="5034651" cy="923330"/>
          </a:xfrm>
          <a:prstGeom prst="rect">
            <a:avLst/>
          </a:prstGeom>
          <a:noFill/>
        </p:spPr>
        <p:txBody>
          <a:bodyPr wrap="square">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Monitoraggio continuo da parte del laboratorio di controllo qualità sulla resina e sulle preforme</a:t>
            </a:r>
          </a:p>
        </p:txBody>
      </p:sp>
      <p:pic>
        <p:nvPicPr>
          <p:cNvPr id="2" name="Elemento grafico 1" descr="Freccia GIÙ con riempimento a tinta unita">
            <a:extLst>
              <a:ext uri="{FF2B5EF4-FFF2-40B4-BE49-F238E27FC236}">
                <a16:creationId xmlns:a16="http://schemas.microsoft.com/office/drawing/2014/main" id="{BCAD2E8D-2A66-39AF-D696-3203724815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943602" y="3213460"/>
            <a:ext cx="435864" cy="435864"/>
          </a:xfrm>
          <a:prstGeom prst="rect">
            <a:avLst/>
          </a:prstGeom>
        </p:spPr>
      </p:pic>
      <p:sp>
        <p:nvSpPr>
          <p:cNvPr id="4" name="CasellaDiTesto 3">
            <a:extLst>
              <a:ext uri="{FF2B5EF4-FFF2-40B4-BE49-F238E27FC236}">
                <a16:creationId xmlns:a16="http://schemas.microsoft.com/office/drawing/2014/main" id="{D165F148-FCA9-EF18-FDF9-C325ED4F59CD}"/>
              </a:ext>
            </a:extLst>
          </p:cNvPr>
          <p:cNvSpPr txBox="1"/>
          <p:nvPr/>
        </p:nvSpPr>
        <p:spPr>
          <a:xfrm>
            <a:off x="6758765" y="1477627"/>
            <a:ext cx="4771803" cy="369332"/>
          </a:xfrm>
          <a:prstGeom prst="rect">
            <a:avLst/>
          </a:prstGeom>
          <a:noFill/>
        </p:spPr>
        <p:txBody>
          <a:bodyPr wrap="square" rtlCol="0">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Controllo Qualità</a:t>
            </a:r>
          </a:p>
        </p:txBody>
      </p:sp>
      <p:pic>
        <p:nvPicPr>
          <p:cNvPr id="6" name="Elemento grafico 5" descr="Freccia GIÙ con riempimento a tinta unita">
            <a:extLst>
              <a:ext uri="{FF2B5EF4-FFF2-40B4-BE49-F238E27FC236}">
                <a16:creationId xmlns:a16="http://schemas.microsoft.com/office/drawing/2014/main" id="{C7DAD007-0781-5A74-EF3C-164A1A4550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0519" y="1903493"/>
            <a:ext cx="435864" cy="435864"/>
          </a:xfrm>
          <a:prstGeom prst="rect">
            <a:avLst/>
          </a:prstGeom>
        </p:spPr>
      </p:pic>
      <p:sp>
        <p:nvSpPr>
          <p:cNvPr id="7" name="CasellaDiTesto 6">
            <a:extLst>
              <a:ext uri="{FF2B5EF4-FFF2-40B4-BE49-F238E27FC236}">
                <a16:creationId xmlns:a16="http://schemas.microsoft.com/office/drawing/2014/main" id="{D3517BDD-8BA8-4D3E-64DB-8D65C28C2C85}"/>
              </a:ext>
            </a:extLst>
          </p:cNvPr>
          <p:cNvSpPr txBox="1"/>
          <p:nvPr/>
        </p:nvSpPr>
        <p:spPr>
          <a:xfrm>
            <a:off x="6758765" y="2372142"/>
            <a:ext cx="4771803" cy="1477328"/>
          </a:xfrm>
          <a:prstGeom prst="rect">
            <a:avLst/>
          </a:prstGeom>
          <a:noFill/>
        </p:spPr>
        <p:txBody>
          <a:bodyPr wrap="square" rtlCol="0">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In tutta la filiera produttiva su:</a:t>
            </a:r>
          </a:p>
          <a:p>
            <a:pPr algn="ctr"/>
            <a:endPar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HWF</a:t>
            </a:r>
          </a:p>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Resina R-PET</a:t>
            </a:r>
          </a:p>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Preforme</a:t>
            </a:r>
          </a:p>
        </p:txBody>
      </p:sp>
      <p:pic>
        <p:nvPicPr>
          <p:cNvPr id="8" name="Elemento grafico 7" descr="Freccia GIÙ con riempimento a tinta unita">
            <a:extLst>
              <a:ext uri="{FF2B5EF4-FFF2-40B4-BE49-F238E27FC236}">
                <a16:creationId xmlns:a16="http://schemas.microsoft.com/office/drawing/2014/main" id="{0E0DD4DD-0AF3-E74D-E6C9-E5FD2960FD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0519" y="3928746"/>
            <a:ext cx="435864" cy="435864"/>
          </a:xfrm>
          <a:prstGeom prst="rect">
            <a:avLst/>
          </a:prstGeom>
        </p:spPr>
      </p:pic>
      <p:sp>
        <p:nvSpPr>
          <p:cNvPr id="10" name="CasellaDiTesto 9">
            <a:extLst>
              <a:ext uri="{FF2B5EF4-FFF2-40B4-BE49-F238E27FC236}">
                <a16:creationId xmlns:a16="http://schemas.microsoft.com/office/drawing/2014/main" id="{734FE821-41B0-9415-175C-D060352CB348}"/>
              </a:ext>
            </a:extLst>
          </p:cNvPr>
          <p:cNvSpPr txBox="1"/>
          <p:nvPr/>
        </p:nvSpPr>
        <p:spPr>
          <a:xfrm>
            <a:off x="6758765" y="4364610"/>
            <a:ext cx="4771803" cy="646331"/>
          </a:xfrm>
          <a:prstGeom prst="rect">
            <a:avLst/>
          </a:prstGeom>
          <a:noFill/>
        </p:spPr>
        <p:txBody>
          <a:bodyPr wrap="square" rtlCol="0">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Collaborazione di tutte le figure professionali presenti in azienda</a:t>
            </a:r>
          </a:p>
        </p:txBody>
      </p:sp>
      <p:pic>
        <p:nvPicPr>
          <p:cNvPr id="9" name="Immagine 8" descr="Immagine che contiene Carattere, logo, Elementi grafici, simbolo&#10;&#10;Descrizione generata automaticamente">
            <a:extLst>
              <a:ext uri="{FF2B5EF4-FFF2-40B4-BE49-F238E27FC236}">
                <a16:creationId xmlns:a16="http://schemas.microsoft.com/office/drawing/2014/main" id="{FD666020-D619-7CA5-81CC-83EBF76834D8}"/>
              </a:ext>
            </a:extLst>
          </p:cNvPr>
          <p:cNvPicPr>
            <a:picLocks noChangeAspect="1"/>
          </p:cNvPicPr>
          <p:nvPr/>
        </p:nvPicPr>
        <p:blipFill>
          <a:blip r:embed="rId5"/>
          <a:stretch>
            <a:fillRect/>
          </a:stretch>
        </p:blipFill>
        <p:spPr>
          <a:xfrm>
            <a:off x="10187676" y="6069527"/>
            <a:ext cx="1885950" cy="605996"/>
          </a:xfrm>
          <a:prstGeom prst="rect">
            <a:avLst/>
          </a:prstGeom>
        </p:spPr>
      </p:pic>
    </p:spTree>
    <p:extLst>
      <p:ext uri="{BB962C8B-B14F-4D97-AF65-F5344CB8AC3E}">
        <p14:creationId xmlns:p14="http://schemas.microsoft.com/office/powerpoint/2010/main" val="342510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FFEDD-3D2A-C0CB-2858-68E902755CA1}"/>
            </a:ext>
          </a:extLst>
        </p:cNvPr>
        <p:cNvGrpSpPr/>
        <p:nvPr/>
      </p:nvGrpSpPr>
      <p:grpSpPr>
        <a:xfrm>
          <a:off x="0" y="0"/>
          <a:ext cx="0" cy="0"/>
          <a:chOff x="0" y="0"/>
          <a:chExt cx="0" cy="0"/>
        </a:xfrm>
      </p:grpSpPr>
      <p:pic>
        <p:nvPicPr>
          <p:cNvPr id="2" name="Immagine 1" descr="Immagine che contiene logo, simbolo, cerchio, Carattere&#10;&#10;Descrizione generata automaticamente">
            <a:extLst>
              <a:ext uri="{FF2B5EF4-FFF2-40B4-BE49-F238E27FC236}">
                <a16:creationId xmlns:a16="http://schemas.microsoft.com/office/drawing/2014/main" id="{B1C032F5-1983-6C88-1227-5371279F2C96}"/>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6000"/>
          </a:blip>
          <a:stretch>
            <a:fillRect/>
          </a:stretch>
        </p:blipFill>
        <p:spPr>
          <a:xfrm>
            <a:off x="1923013" y="-679780"/>
            <a:ext cx="8345958" cy="8217560"/>
          </a:xfrm>
          <a:prstGeom prst="rect">
            <a:avLst/>
          </a:prstGeom>
        </p:spPr>
      </p:pic>
      <p:sp>
        <p:nvSpPr>
          <p:cNvPr id="30" name="CasellaDiTesto 29">
            <a:extLst>
              <a:ext uri="{FF2B5EF4-FFF2-40B4-BE49-F238E27FC236}">
                <a16:creationId xmlns:a16="http://schemas.microsoft.com/office/drawing/2014/main" id="{3032BE95-9174-1A03-A625-90FE8CA40C02}"/>
              </a:ext>
            </a:extLst>
          </p:cNvPr>
          <p:cNvSpPr txBox="1"/>
          <p:nvPr/>
        </p:nvSpPr>
        <p:spPr>
          <a:xfrm>
            <a:off x="11228832" y="3778114"/>
            <a:ext cx="184731" cy="369332"/>
          </a:xfrm>
          <a:prstGeom prst="rect">
            <a:avLst/>
          </a:prstGeom>
          <a:noFill/>
        </p:spPr>
        <p:txBody>
          <a:bodyPr wrap="none" rtlCol="0">
            <a:spAutoFit/>
          </a:bodyPr>
          <a:lstStyle/>
          <a:p>
            <a:endParaRPr lang="it-IT" dirty="0"/>
          </a:p>
        </p:txBody>
      </p:sp>
      <p:sp>
        <p:nvSpPr>
          <p:cNvPr id="3" name="CasellaDiTesto 2">
            <a:extLst>
              <a:ext uri="{FF2B5EF4-FFF2-40B4-BE49-F238E27FC236}">
                <a16:creationId xmlns:a16="http://schemas.microsoft.com/office/drawing/2014/main" id="{4ED1252D-AA8F-3E0D-0501-6F8708691DD0}"/>
              </a:ext>
            </a:extLst>
          </p:cNvPr>
          <p:cNvSpPr txBox="1"/>
          <p:nvPr/>
        </p:nvSpPr>
        <p:spPr>
          <a:xfrm>
            <a:off x="217918" y="145285"/>
            <a:ext cx="11756148" cy="1077218"/>
          </a:xfrm>
          <a:prstGeom prst="rect">
            <a:avLst/>
          </a:prstGeom>
          <a:noFill/>
          <a:ln w="38100">
            <a:noFill/>
          </a:ln>
        </p:spPr>
        <p:txBody>
          <a:bodyPr wrap="square">
            <a:spAutoFit/>
          </a:bodyPr>
          <a:lstStyle/>
          <a:p>
            <a:r>
              <a:rPr lang="it-IT" sz="32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Profilo delle figure professionali deputate all’assicurazione di qualità dello stabilimento</a:t>
            </a:r>
          </a:p>
        </p:txBody>
      </p:sp>
      <p:pic>
        <p:nvPicPr>
          <p:cNvPr id="6" name="Immagine 5">
            <a:extLst>
              <a:ext uri="{FF2B5EF4-FFF2-40B4-BE49-F238E27FC236}">
                <a16:creationId xmlns:a16="http://schemas.microsoft.com/office/drawing/2014/main" id="{0C9BAAB5-1E75-8643-F59E-84F88525218D}"/>
              </a:ext>
            </a:extLst>
          </p:cNvPr>
          <p:cNvPicPr>
            <a:picLocks noChangeAspect="1"/>
          </p:cNvPicPr>
          <p:nvPr/>
        </p:nvPicPr>
        <p:blipFill rotWithShape="1">
          <a:blip r:embed="rId4"/>
          <a:srcRect r="5565" b="55123"/>
          <a:stretch/>
        </p:blipFill>
        <p:spPr bwMode="auto">
          <a:xfrm>
            <a:off x="440071" y="1703142"/>
            <a:ext cx="7271420" cy="2444304"/>
          </a:xfrm>
          <a:prstGeom prst="rect">
            <a:avLst/>
          </a:prstGeom>
          <a:ln>
            <a:noFill/>
          </a:ln>
          <a:extLst>
            <a:ext uri="{53640926-AAD7-44D8-BBD7-CCE9431645EC}">
              <a14:shadowObscured xmlns:a14="http://schemas.microsoft.com/office/drawing/2010/main"/>
            </a:ext>
          </a:extLst>
        </p:spPr>
      </p:pic>
      <p:sp>
        <p:nvSpPr>
          <p:cNvPr id="9" name="Rettangolo con angoli arrotondati 8">
            <a:extLst>
              <a:ext uri="{FF2B5EF4-FFF2-40B4-BE49-F238E27FC236}">
                <a16:creationId xmlns:a16="http://schemas.microsoft.com/office/drawing/2014/main" id="{A1690289-CF03-1D8A-7377-10F4B796218F}"/>
              </a:ext>
            </a:extLst>
          </p:cNvPr>
          <p:cNvSpPr/>
          <p:nvPr/>
        </p:nvSpPr>
        <p:spPr>
          <a:xfrm>
            <a:off x="4265990" y="2179819"/>
            <a:ext cx="3439361" cy="1447811"/>
          </a:xfrm>
          <a:prstGeom prst="roundRect">
            <a:avLst/>
          </a:prstGeom>
          <a:noFill/>
          <a:ln w="38100">
            <a:solidFill>
              <a:srgbClr val="FF8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Freccia GIÙ con riempimento a tinta unita">
            <a:extLst>
              <a:ext uri="{FF2B5EF4-FFF2-40B4-BE49-F238E27FC236}">
                <a16:creationId xmlns:a16="http://schemas.microsoft.com/office/drawing/2014/main" id="{07B2D7BF-F4BC-1F3F-5157-C71A4B58AA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705351" y="2707361"/>
            <a:ext cx="435864" cy="435864"/>
          </a:xfrm>
          <a:prstGeom prst="rect">
            <a:avLst/>
          </a:prstGeom>
        </p:spPr>
      </p:pic>
      <p:sp>
        <p:nvSpPr>
          <p:cNvPr id="14" name="CasellaDiTesto 13">
            <a:extLst>
              <a:ext uri="{FF2B5EF4-FFF2-40B4-BE49-F238E27FC236}">
                <a16:creationId xmlns:a16="http://schemas.microsoft.com/office/drawing/2014/main" id="{78FD4287-58F9-239C-5F9A-0A15B3C389BA}"/>
              </a:ext>
            </a:extLst>
          </p:cNvPr>
          <p:cNvSpPr txBox="1"/>
          <p:nvPr/>
        </p:nvSpPr>
        <p:spPr>
          <a:xfrm>
            <a:off x="7556030" y="2568298"/>
            <a:ext cx="4635970" cy="646331"/>
          </a:xfrm>
          <a:prstGeom prst="rect">
            <a:avLst/>
          </a:prstGeom>
          <a:noFill/>
        </p:spPr>
        <p:txBody>
          <a:bodyPr wrap="square">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Reparto </a:t>
            </a:r>
          </a:p>
          <a:p>
            <a:pPr algn="ctr"/>
            <a:r>
              <a:rPr lang="it-IT" b="1" i="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Quality, </a:t>
            </a:r>
            <a:r>
              <a:rPr lang="it-IT" b="1" i="1" dirty="0" err="1">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Safety</a:t>
            </a:r>
            <a:r>
              <a:rPr lang="it-IT" b="1" i="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 &amp; </a:t>
            </a:r>
            <a:r>
              <a:rPr lang="it-IT" b="1" i="1" dirty="0" err="1">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Enviromental</a:t>
            </a:r>
            <a:endPar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CasellaDiTesto 14">
            <a:extLst>
              <a:ext uri="{FF2B5EF4-FFF2-40B4-BE49-F238E27FC236}">
                <a16:creationId xmlns:a16="http://schemas.microsoft.com/office/drawing/2014/main" id="{18618DA6-4DFA-2FED-9462-7D42AE05F4EB}"/>
              </a:ext>
            </a:extLst>
          </p:cNvPr>
          <p:cNvSpPr txBox="1"/>
          <p:nvPr/>
        </p:nvSpPr>
        <p:spPr>
          <a:xfrm>
            <a:off x="4188870" y="4034190"/>
            <a:ext cx="3367160" cy="369332"/>
          </a:xfrm>
          <a:prstGeom prst="rect">
            <a:avLst/>
          </a:prstGeom>
          <a:noFill/>
        </p:spPr>
        <p:txBody>
          <a:bodyPr wrap="square">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Realizzazione delle interviste</a:t>
            </a:r>
          </a:p>
        </p:txBody>
      </p:sp>
      <p:sp>
        <p:nvSpPr>
          <p:cNvPr id="11" name="CasellaDiTesto 10">
            <a:extLst>
              <a:ext uri="{FF2B5EF4-FFF2-40B4-BE49-F238E27FC236}">
                <a16:creationId xmlns:a16="http://schemas.microsoft.com/office/drawing/2014/main" id="{C25D4CEE-68CF-1389-0BF2-34C9439652CF}"/>
              </a:ext>
            </a:extLst>
          </p:cNvPr>
          <p:cNvSpPr txBox="1"/>
          <p:nvPr/>
        </p:nvSpPr>
        <p:spPr>
          <a:xfrm>
            <a:off x="776710" y="4707915"/>
            <a:ext cx="3367160" cy="1754326"/>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Informazioni generali</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Anni di esperienza; </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Background;</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Formazione continua;</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Responsabilità interne; </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Gestione dei collaboratori</a:t>
            </a:r>
          </a:p>
        </p:txBody>
      </p:sp>
      <p:sp>
        <p:nvSpPr>
          <p:cNvPr id="13" name="CasellaDiTesto 12">
            <a:extLst>
              <a:ext uri="{FF2B5EF4-FFF2-40B4-BE49-F238E27FC236}">
                <a16:creationId xmlns:a16="http://schemas.microsoft.com/office/drawing/2014/main" id="{E7027D81-4303-9118-E53E-1DAE172CFCDD}"/>
              </a:ext>
            </a:extLst>
          </p:cNvPr>
          <p:cNvSpPr txBox="1"/>
          <p:nvPr/>
        </p:nvSpPr>
        <p:spPr>
          <a:xfrm>
            <a:off x="4749059" y="4707915"/>
            <a:ext cx="3367160" cy="369332"/>
          </a:xfrm>
          <a:prstGeom prst="rect">
            <a:avLst/>
          </a:prstGeom>
          <a:noFill/>
        </p:spPr>
        <p:txBody>
          <a:bodyPr wrap="square">
            <a:spAutoFit/>
          </a:bodyPr>
          <a:lstStyle/>
          <a:p>
            <a:endPar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CasellaDiTesto 16">
            <a:extLst>
              <a:ext uri="{FF2B5EF4-FFF2-40B4-BE49-F238E27FC236}">
                <a16:creationId xmlns:a16="http://schemas.microsoft.com/office/drawing/2014/main" id="{1E39EFE4-5043-D630-AE1C-862645BCF1EE}"/>
              </a:ext>
            </a:extLst>
          </p:cNvPr>
          <p:cNvSpPr txBox="1"/>
          <p:nvPr/>
        </p:nvSpPr>
        <p:spPr>
          <a:xfrm>
            <a:off x="4412420" y="4707915"/>
            <a:ext cx="3367160" cy="1200329"/>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Attività lavorativa</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Operatività; </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Software e strumenti tecnologici</a:t>
            </a:r>
          </a:p>
        </p:txBody>
      </p:sp>
      <p:cxnSp>
        <p:nvCxnSpPr>
          <p:cNvPr id="18" name="Connettore 1 17">
            <a:extLst>
              <a:ext uri="{FF2B5EF4-FFF2-40B4-BE49-F238E27FC236}">
                <a16:creationId xmlns:a16="http://schemas.microsoft.com/office/drawing/2014/main" id="{E3E61BAB-A1F1-27F2-DF96-8E628A6C4283}"/>
              </a:ext>
            </a:extLst>
          </p:cNvPr>
          <p:cNvCxnSpPr>
            <a:cxnSpLocks/>
          </p:cNvCxnSpPr>
          <p:nvPr/>
        </p:nvCxnSpPr>
        <p:spPr>
          <a:xfrm>
            <a:off x="7145909" y="4779106"/>
            <a:ext cx="0" cy="1484214"/>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19" name="CasellaDiTesto 18">
            <a:extLst>
              <a:ext uri="{FF2B5EF4-FFF2-40B4-BE49-F238E27FC236}">
                <a16:creationId xmlns:a16="http://schemas.microsoft.com/office/drawing/2014/main" id="{B02ED0E6-258F-5396-4863-E8E869E89909}"/>
              </a:ext>
            </a:extLst>
          </p:cNvPr>
          <p:cNvSpPr txBox="1"/>
          <p:nvPr/>
        </p:nvSpPr>
        <p:spPr>
          <a:xfrm>
            <a:off x="7414458" y="4707915"/>
            <a:ext cx="3367160" cy="1477328"/>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Analisi delle competenze</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Hard Skills</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Soft Skills</a:t>
            </a:r>
          </a:p>
          <a:p>
            <a:pPr marL="285750" indent="-285750">
              <a:buFont typeface="Arial" panose="020B0604020202020204" pitchFamily="34" charset="0"/>
              <a:buChar char="•"/>
            </a:pP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Know-how della professione</a:t>
            </a:r>
          </a:p>
        </p:txBody>
      </p:sp>
      <p:cxnSp>
        <p:nvCxnSpPr>
          <p:cNvPr id="20" name="Connettore 1 19">
            <a:extLst>
              <a:ext uri="{FF2B5EF4-FFF2-40B4-BE49-F238E27FC236}">
                <a16:creationId xmlns:a16="http://schemas.microsoft.com/office/drawing/2014/main" id="{29BB8BD0-9276-D1DB-5064-D7413446D7E0}"/>
              </a:ext>
            </a:extLst>
          </p:cNvPr>
          <p:cNvCxnSpPr>
            <a:cxnSpLocks/>
          </p:cNvCxnSpPr>
          <p:nvPr/>
        </p:nvCxnSpPr>
        <p:spPr>
          <a:xfrm>
            <a:off x="4143870" y="4779106"/>
            <a:ext cx="0" cy="1484214"/>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pic>
        <p:nvPicPr>
          <p:cNvPr id="4" name="Immagine 3" descr="Immagine che contiene Carattere, logo, Elementi grafici, simbolo&#10;&#10;Descrizione generata automaticamente">
            <a:extLst>
              <a:ext uri="{FF2B5EF4-FFF2-40B4-BE49-F238E27FC236}">
                <a16:creationId xmlns:a16="http://schemas.microsoft.com/office/drawing/2014/main" id="{5458DEF9-4C18-B6CC-D300-197F9624321A}"/>
              </a:ext>
            </a:extLst>
          </p:cNvPr>
          <p:cNvPicPr>
            <a:picLocks noChangeAspect="1"/>
          </p:cNvPicPr>
          <p:nvPr/>
        </p:nvPicPr>
        <p:blipFill>
          <a:blip r:embed="rId7"/>
          <a:stretch>
            <a:fillRect/>
          </a:stretch>
        </p:blipFill>
        <p:spPr>
          <a:xfrm>
            <a:off x="10178544" y="856827"/>
            <a:ext cx="1885950" cy="605996"/>
          </a:xfrm>
          <a:prstGeom prst="rect">
            <a:avLst/>
          </a:prstGeom>
        </p:spPr>
      </p:pic>
    </p:spTree>
    <p:extLst>
      <p:ext uri="{BB962C8B-B14F-4D97-AF65-F5344CB8AC3E}">
        <p14:creationId xmlns:p14="http://schemas.microsoft.com/office/powerpoint/2010/main" val="78826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CA653-37D9-9559-21E1-41FEB05D2D3E}"/>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E56D1C81-E00A-D699-D42A-14FBADD2EEAA}"/>
              </a:ext>
            </a:extLst>
          </p:cNvPr>
          <p:cNvSpPr txBox="1"/>
          <p:nvPr/>
        </p:nvSpPr>
        <p:spPr>
          <a:xfrm>
            <a:off x="217918" y="145285"/>
            <a:ext cx="11756148" cy="584775"/>
          </a:xfrm>
          <a:prstGeom prst="rect">
            <a:avLst/>
          </a:prstGeom>
          <a:noFill/>
          <a:ln w="38100">
            <a:noFill/>
          </a:ln>
        </p:spPr>
        <p:txBody>
          <a:bodyPr wrap="square">
            <a:spAutoFit/>
          </a:bodyPr>
          <a:lstStyle/>
          <a:p>
            <a:r>
              <a:rPr lang="it-IT" sz="32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Il controllo ufficiale</a:t>
            </a:r>
          </a:p>
        </p:txBody>
      </p:sp>
      <p:sp>
        <p:nvSpPr>
          <p:cNvPr id="11" name="CasellaDiTesto 10">
            <a:extLst>
              <a:ext uri="{FF2B5EF4-FFF2-40B4-BE49-F238E27FC236}">
                <a16:creationId xmlns:a16="http://schemas.microsoft.com/office/drawing/2014/main" id="{AFBCA040-D53A-6565-33E5-8ADA7FFE1C80}"/>
              </a:ext>
            </a:extLst>
          </p:cNvPr>
          <p:cNvSpPr txBox="1"/>
          <p:nvPr/>
        </p:nvSpPr>
        <p:spPr>
          <a:xfrm>
            <a:off x="171450" y="730060"/>
            <a:ext cx="9082278" cy="646331"/>
          </a:xfrm>
          <a:prstGeom prst="rect">
            <a:avLst/>
          </a:prstGeom>
          <a:noFill/>
        </p:spPr>
        <p:txBody>
          <a:bodyPr wrap="square">
            <a:spAutoFit/>
          </a:bodyPr>
          <a:lstStyle/>
          <a:p>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Il piano regionale di controllo Ufficiale MOCA in Regione Piemonte (anno 2023 -2027) prevede: </a:t>
            </a: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attività</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di campionamento, di analisi e di controllo documentale.</a:t>
            </a:r>
          </a:p>
        </p:txBody>
      </p:sp>
      <p:pic>
        <p:nvPicPr>
          <p:cNvPr id="16" name="Immagine 15" descr="Immagine che contiene testo, schermata, Carattere, linea&#10;&#10;Descrizione generata automaticamente">
            <a:extLst>
              <a:ext uri="{FF2B5EF4-FFF2-40B4-BE49-F238E27FC236}">
                <a16:creationId xmlns:a16="http://schemas.microsoft.com/office/drawing/2014/main" id="{939DBEEA-BFAF-9BB5-4837-3CCB8C99CAFD}"/>
              </a:ext>
            </a:extLst>
          </p:cNvPr>
          <p:cNvPicPr>
            <a:picLocks noChangeAspect="1"/>
          </p:cNvPicPr>
          <p:nvPr/>
        </p:nvPicPr>
        <p:blipFill>
          <a:blip r:embed="rId3"/>
          <a:stretch>
            <a:fillRect/>
          </a:stretch>
        </p:blipFill>
        <p:spPr>
          <a:xfrm>
            <a:off x="5989304" y="2696115"/>
            <a:ext cx="5542802" cy="1986867"/>
          </a:xfrm>
          <a:prstGeom prst="rect">
            <a:avLst/>
          </a:prstGeom>
        </p:spPr>
      </p:pic>
      <p:pic>
        <p:nvPicPr>
          <p:cNvPr id="17" name="Elemento grafico 16" descr="Freccia GIÙ con riempimento a tinta unita">
            <a:extLst>
              <a:ext uri="{FF2B5EF4-FFF2-40B4-BE49-F238E27FC236}">
                <a16:creationId xmlns:a16="http://schemas.microsoft.com/office/drawing/2014/main" id="{77804A02-6982-A4ED-B486-F007EEF53D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0303" y="1561271"/>
            <a:ext cx="435864" cy="435864"/>
          </a:xfrm>
          <a:prstGeom prst="rect">
            <a:avLst/>
          </a:prstGeom>
        </p:spPr>
      </p:pic>
      <p:sp>
        <p:nvSpPr>
          <p:cNvPr id="19" name="CasellaDiTesto 18">
            <a:extLst>
              <a:ext uri="{FF2B5EF4-FFF2-40B4-BE49-F238E27FC236}">
                <a16:creationId xmlns:a16="http://schemas.microsoft.com/office/drawing/2014/main" id="{026049C2-8629-892A-1F1F-CD86B6597269}"/>
              </a:ext>
            </a:extLst>
          </p:cNvPr>
          <p:cNvSpPr txBox="1"/>
          <p:nvPr/>
        </p:nvSpPr>
        <p:spPr>
          <a:xfrm>
            <a:off x="-8" y="2075957"/>
            <a:ext cx="6096000" cy="1200329"/>
          </a:xfrm>
          <a:prstGeom prst="rect">
            <a:avLst/>
          </a:prstGeom>
          <a:noFill/>
        </p:spPr>
        <p:txBody>
          <a:bodyPr wrap="square">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Autorizzazione di un impianto di riciclaggio per la produzione di MOCA in plastica riciclata nella Regione Piemonte</a:t>
            </a:r>
            <a:endPar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endParaRPr>
          </a:p>
          <a:p>
            <a:endParaRPr lang="it-IT" dirty="0"/>
          </a:p>
        </p:txBody>
      </p:sp>
      <p:pic>
        <p:nvPicPr>
          <p:cNvPr id="20" name="Elemento grafico 19" descr="Freccia GIÙ con riempimento a tinta unita">
            <a:extLst>
              <a:ext uri="{FF2B5EF4-FFF2-40B4-BE49-F238E27FC236}">
                <a16:creationId xmlns:a16="http://schemas.microsoft.com/office/drawing/2014/main" id="{C37EF50E-5B08-9B34-CD68-6624E5DB58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4570" y="3020830"/>
            <a:ext cx="435864" cy="435864"/>
          </a:xfrm>
          <a:prstGeom prst="rect">
            <a:avLst/>
          </a:prstGeom>
        </p:spPr>
      </p:pic>
      <p:sp>
        <p:nvSpPr>
          <p:cNvPr id="22" name="CasellaDiTesto 21">
            <a:extLst>
              <a:ext uri="{FF2B5EF4-FFF2-40B4-BE49-F238E27FC236}">
                <a16:creationId xmlns:a16="http://schemas.microsoft.com/office/drawing/2014/main" id="{0366C577-1295-3697-667F-96B211FCC2B7}"/>
              </a:ext>
            </a:extLst>
          </p:cNvPr>
          <p:cNvSpPr txBox="1"/>
          <p:nvPr/>
        </p:nvSpPr>
        <p:spPr>
          <a:xfrm>
            <a:off x="1673315" y="4610299"/>
            <a:ext cx="2529840" cy="369332"/>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Autorità Competente</a:t>
            </a:r>
            <a:endParaRPr lang="it-IT" dirty="0"/>
          </a:p>
        </p:txBody>
      </p:sp>
      <p:pic>
        <p:nvPicPr>
          <p:cNvPr id="23" name="Elemento grafico 22" descr="Freccia GIÙ con riempimento a tinta unita">
            <a:extLst>
              <a:ext uri="{FF2B5EF4-FFF2-40B4-BE49-F238E27FC236}">
                <a16:creationId xmlns:a16="http://schemas.microsoft.com/office/drawing/2014/main" id="{C15622C7-F9BA-2888-1243-BA75E0DE23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4570" y="4003374"/>
            <a:ext cx="435864" cy="435864"/>
          </a:xfrm>
          <a:prstGeom prst="rect">
            <a:avLst/>
          </a:prstGeom>
        </p:spPr>
      </p:pic>
      <p:sp>
        <p:nvSpPr>
          <p:cNvPr id="24" name="CasellaDiTesto 23">
            <a:extLst>
              <a:ext uri="{FF2B5EF4-FFF2-40B4-BE49-F238E27FC236}">
                <a16:creationId xmlns:a16="http://schemas.microsoft.com/office/drawing/2014/main" id="{14159235-D64F-FF5B-8D0B-10A44ED8A792}"/>
              </a:ext>
            </a:extLst>
          </p:cNvPr>
          <p:cNvSpPr txBox="1"/>
          <p:nvPr/>
        </p:nvSpPr>
        <p:spPr>
          <a:xfrm>
            <a:off x="21985" y="5612772"/>
            <a:ext cx="6096000" cy="646331"/>
          </a:xfrm>
          <a:prstGeom prst="rect">
            <a:avLst/>
          </a:prstGeom>
          <a:noFill/>
        </p:spPr>
        <p:txBody>
          <a:bodyPr wrap="square">
            <a:spAutoFit/>
          </a:bodyPr>
          <a:lstStyle/>
          <a:p>
            <a:pPr algn="ct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Azienda Sanitaria Locale (ASL)</a:t>
            </a:r>
          </a:p>
          <a:p>
            <a:pPr algn="ctr"/>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Servizio Igiene Alimenti e Nutrizione (SIAN)</a:t>
            </a:r>
          </a:p>
        </p:txBody>
      </p:sp>
      <p:sp>
        <p:nvSpPr>
          <p:cNvPr id="3" name="CasellaDiTesto 2">
            <a:extLst>
              <a:ext uri="{FF2B5EF4-FFF2-40B4-BE49-F238E27FC236}">
                <a16:creationId xmlns:a16="http://schemas.microsoft.com/office/drawing/2014/main" id="{04B3A18C-C413-A396-AB7C-3B9511369980}"/>
              </a:ext>
            </a:extLst>
          </p:cNvPr>
          <p:cNvSpPr txBox="1"/>
          <p:nvPr/>
        </p:nvSpPr>
        <p:spPr>
          <a:xfrm>
            <a:off x="2478104" y="3519433"/>
            <a:ext cx="920262" cy="369332"/>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AUDIT</a:t>
            </a:r>
          </a:p>
        </p:txBody>
      </p:sp>
      <p:pic>
        <p:nvPicPr>
          <p:cNvPr id="5" name="Elemento grafico 4" descr="Freccia GIÙ con riempimento a tinta unita">
            <a:extLst>
              <a:ext uri="{FF2B5EF4-FFF2-40B4-BE49-F238E27FC236}">
                <a16:creationId xmlns:a16="http://schemas.microsoft.com/office/drawing/2014/main" id="{78372FC1-3E03-9368-027F-0079367E77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4570" y="5195666"/>
            <a:ext cx="435864" cy="435864"/>
          </a:xfrm>
          <a:prstGeom prst="rect">
            <a:avLst/>
          </a:prstGeom>
        </p:spPr>
      </p:pic>
      <p:pic>
        <p:nvPicPr>
          <p:cNvPr id="2" name="Elemento grafico 1" descr="Freccia GIÙ con riempimento a tinta unita">
            <a:extLst>
              <a:ext uri="{FF2B5EF4-FFF2-40B4-BE49-F238E27FC236}">
                <a16:creationId xmlns:a16="http://schemas.microsoft.com/office/drawing/2014/main" id="{E8A4359C-CC38-283B-CCC5-9329FBDB7C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878060" y="5718005"/>
            <a:ext cx="435864" cy="435864"/>
          </a:xfrm>
          <a:prstGeom prst="rect">
            <a:avLst/>
          </a:prstGeom>
        </p:spPr>
      </p:pic>
      <p:sp>
        <p:nvSpPr>
          <p:cNvPr id="6" name="CasellaDiTesto 5">
            <a:extLst>
              <a:ext uri="{FF2B5EF4-FFF2-40B4-BE49-F238E27FC236}">
                <a16:creationId xmlns:a16="http://schemas.microsoft.com/office/drawing/2014/main" id="{03DB7663-79D0-E8DE-C0BE-7D286B7D3F87}"/>
              </a:ext>
            </a:extLst>
          </p:cNvPr>
          <p:cNvSpPr txBox="1"/>
          <p:nvPr/>
        </p:nvSpPr>
        <p:spPr>
          <a:xfrm>
            <a:off x="6492500" y="5593897"/>
            <a:ext cx="5909859" cy="646331"/>
          </a:xfrm>
          <a:prstGeom prst="rect">
            <a:avLst/>
          </a:prstGeom>
          <a:noFill/>
        </p:spPr>
        <p:txBody>
          <a:bodyPr wrap="square">
            <a:spAutoFit/>
          </a:bodyPr>
          <a:lstStyle/>
          <a:p>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Tecnico della Prevenzione nell’Ambiente e nei Luoghi di Lavoro</a:t>
            </a:r>
          </a:p>
        </p:txBody>
      </p:sp>
    </p:spTree>
    <p:extLst>
      <p:ext uri="{BB962C8B-B14F-4D97-AF65-F5344CB8AC3E}">
        <p14:creationId xmlns:p14="http://schemas.microsoft.com/office/powerpoint/2010/main" val="212651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99D1-9FB8-8475-7BAE-4DCC9BF5D541}"/>
            </a:ext>
          </a:extLst>
        </p:cNvPr>
        <p:cNvGrpSpPr/>
        <p:nvPr/>
      </p:nvGrpSpPr>
      <p:grpSpPr>
        <a:xfrm>
          <a:off x="0" y="0"/>
          <a:ext cx="0" cy="0"/>
          <a:chOff x="0" y="0"/>
          <a:chExt cx="0" cy="0"/>
        </a:xfrm>
      </p:grpSpPr>
      <p:pic>
        <p:nvPicPr>
          <p:cNvPr id="2" name="Immagine 1" descr="Immagine che contiene logo, simbolo, cerchio, Carattere&#10;&#10;Descrizione generata automaticamente">
            <a:extLst>
              <a:ext uri="{FF2B5EF4-FFF2-40B4-BE49-F238E27FC236}">
                <a16:creationId xmlns:a16="http://schemas.microsoft.com/office/drawing/2014/main" id="{832190C4-35E2-7E91-90E5-20B3E7AE4ED4}"/>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alphaModFix amt="6000"/>
          </a:blip>
          <a:stretch>
            <a:fillRect/>
          </a:stretch>
        </p:blipFill>
        <p:spPr>
          <a:xfrm>
            <a:off x="1923013" y="-679780"/>
            <a:ext cx="8345958" cy="8217560"/>
          </a:xfrm>
          <a:prstGeom prst="rect">
            <a:avLst/>
          </a:prstGeom>
        </p:spPr>
      </p:pic>
      <p:sp>
        <p:nvSpPr>
          <p:cNvPr id="30" name="CasellaDiTesto 29">
            <a:extLst>
              <a:ext uri="{FF2B5EF4-FFF2-40B4-BE49-F238E27FC236}">
                <a16:creationId xmlns:a16="http://schemas.microsoft.com/office/drawing/2014/main" id="{EEE44840-D00C-FF0A-E33A-BB4B65D0E420}"/>
              </a:ext>
            </a:extLst>
          </p:cNvPr>
          <p:cNvSpPr txBox="1"/>
          <p:nvPr/>
        </p:nvSpPr>
        <p:spPr>
          <a:xfrm>
            <a:off x="11228832" y="3438144"/>
            <a:ext cx="184731" cy="369332"/>
          </a:xfrm>
          <a:prstGeom prst="rect">
            <a:avLst/>
          </a:prstGeom>
          <a:noFill/>
        </p:spPr>
        <p:txBody>
          <a:bodyPr wrap="none" rtlCol="0">
            <a:spAutoFit/>
          </a:bodyPr>
          <a:lstStyle/>
          <a:p>
            <a:endParaRPr lang="it-IT" dirty="0"/>
          </a:p>
        </p:txBody>
      </p:sp>
      <p:sp>
        <p:nvSpPr>
          <p:cNvPr id="3" name="CasellaDiTesto 2">
            <a:extLst>
              <a:ext uri="{FF2B5EF4-FFF2-40B4-BE49-F238E27FC236}">
                <a16:creationId xmlns:a16="http://schemas.microsoft.com/office/drawing/2014/main" id="{E1FA897C-9873-AD99-4F76-B047FE47FCE9}"/>
              </a:ext>
            </a:extLst>
          </p:cNvPr>
          <p:cNvSpPr txBox="1"/>
          <p:nvPr/>
        </p:nvSpPr>
        <p:spPr>
          <a:xfrm>
            <a:off x="207252" y="101742"/>
            <a:ext cx="5047496" cy="707886"/>
          </a:xfrm>
          <a:prstGeom prst="rect">
            <a:avLst/>
          </a:prstGeom>
          <a:noFill/>
          <a:ln w="38100">
            <a:noFill/>
          </a:ln>
        </p:spPr>
        <p:txBody>
          <a:bodyPr wrap="square">
            <a:spAutoFit/>
          </a:bodyPr>
          <a:lstStyle/>
          <a:p>
            <a:r>
              <a:rPr lang="it-IT" sz="4000"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Criticità</a:t>
            </a:r>
          </a:p>
        </p:txBody>
      </p:sp>
      <p:sp>
        <p:nvSpPr>
          <p:cNvPr id="4" name="CasellaDiTesto 3">
            <a:extLst>
              <a:ext uri="{FF2B5EF4-FFF2-40B4-BE49-F238E27FC236}">
                <a16:creationId xmlns:a16="http://schemas.microsoft.com/office/drawing/2014/main" id="{4E86C409-604D-631F-AB5B-D7A4351D3485}"/>
              </a:ext>
            </a:extLst>
          </p:cNvPr>
          <p:cNvSpPr txBox="1"/>
          <p:nvPr/>
        </p:nvSpPr>
        <p:spPr>
          <a:xfrm>
            <a:off x="207252" y="1048189"/>
            <a:ext cx="11984748" cy="1477328"/>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Mancanza di strategie specifiche per la ricerca dei NIAS: </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nonostante il Regolamento UE 1616/2022, mancano strategie per quantificare i NIAS nei MOCA in plastica riciclata. L’assenza di dati oggettivi complica l’effettiva valutazione del rischio per l’esposizione ai NIAS. I surrogati scelti per i challenge test possono variare da processo a processo limitando una valutazione d’insieme dell’efficacia del processo di decontaminazione</a:t>
            </a:r>
          </a:p>
        </p:txBody>
      </p:sp>
      <p:sp>
        <p:nvSpPr>
          <p:cNvPr id="5" name="CasellaDiTesto 4">
            <a:extLst>
              <a:ext uri="{FF2B5EF4-FFF2-40B4-BE49-F238E27FC236}">
                <a16:creationId xmlns:a16="http://schemas.microsoft.com/office/drawing/2014/main" id="{CC0399F8-3A24-06B4-BF63-743CC767B7A8}"/>
              </a:ext>
            </a:extLst>
          </p:cNvPr>
          <p:cNvSpPr txBox="1"/>
          <p:nvPr/>
        </p:nvSpPr>
        <p:spPr>
          <a:xfrm>
            <a:off x="207252" y="3022645"/>
            <a:ext cx="11984748" cy="1200329"/>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Dipendenza dall’autocontrollo: </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attualmente nei Controlli Ufficiali vengono ricercate le sostanze elencate dal Regolamento UE 10/2011, andando di fatto ad escludere i NIAS. </a:t>
            </a:r>
          </a:p>
          <a:p>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Attualmente la sicurezza del MOCA in plastica riciclata risiede nell’efficacia del trattamento di decontaminazione e nella sua riproducibilità nel tempo</a:t>
            </a:r>
          </a:p>
        </p:txBody>
      </p:sp>
      <p:sp>
        <p:nvSpPr>
          <p:cNvPr id="6" name="CasellaDiTesto 5">
            <a:extLst>
              <a:ext uri="{FF2B5EF4-FFF2-40B4-BE49-F238E27FC236}">
                <a16:creationId xmlns:a16="http://schemas.microsoft.com/office/drawing/2014/main" id="{8A636E2C-830B-99FC-7227-075F9033DEFD}"/>
              </a:ext>
            </a:extLst>
          </p:cNvPr>
          <p:cNvSpPr txBox="1"/>
          <p:nvPr/>
        </p:nvSpPr>
        <p:spPr>
          <a:xfrm>
            <a:off x="207252" y="4638473"/>
            <a:ext cx="11984748" cy="1477328"/>
          </a:xfrm>
          <a:prstGeom prst="rect">
            <a:avLst/>
          </a:prstGeom>
          <a:noFill/>
        </p:spPr>
        <p:txBody>
          <a:bodyPr wrap="square">
            <a:spAutoFit/>
          </a:bodyPr>
          <a:lstStyle/>
          <a:p>
            <a:r>
              <a:rPr lang="it-IT" b="1" dirty="0">
                <a:solidFill>
                  <a:srgbClr val="FF833B"/>
                </a:solidFill>
                <a:latin typeface="Helvetica Neue" panose="02000503000000020004" pitchFamily="2" charset="0"/>
                <a:ea typeface="Helvetica Neue" panose="02000503000000020004" pitchFamily="2" charset="0"/>
                <a:cs typeface="Helvetica Neue" panose="02000503000000020004" pitchFamily="2" charset="0"/>
              </a:rPr>
              <a:t>Limiti delle strategie analitiche:</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 la presenza e la concentrazione dei NIAS all’interno dei MOCA in plastica riciclata può variare in base a diversi fattori come la quantità e tipologia del contaminante nel materiale di partenza, il processo di riciclo (meccanico o chimico) e la percentuale di plastiche idonee al contatto con gli alimenti in input al processo.  Queste variabili rendono difficoltoso lo sviluppo di strategie analitiche con diagnosi e conferma molecolare </a:t>
            </a:r>
            <a:r>
              <a:rPr lang="it-IT" b="1" dirty="0" err="1">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multitarget</a:t>
            </a:r>
            <a:r>
              <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 e/o non-</a:t>
            </a:r>
            <a:r>
              <a:rPr lang="it-IT" b="1" dirty="0" err="1">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rPr>
              <a:t>targeted</a:t>
            </a:r>
            <a:endParaRPr lang="it-IT" b="1" dirty="0">
              <a:solidFill>
                <a:schemeClr val="tx2">
                  <a:lumMod val="90000"/>
                  <a:lumOff val="1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783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4098</TotalTime>
  <Words>1622</Words>
  <Application>Microsoft Macintosh PowerPoint</Application>
  <PresentationFormat>Widescreen</PresentationFormat>
  <Paragraphs>176</Paragraphs>
  <Slides>11</Slides>
  <Notes>11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Aptos</vt:lpstr>
      <vt:lpstr>Aptos Display</vt:lpstr>
      <vt:lpstr>Arial</vt:lpstr>
      <vt:lpstr>Helvetica Neue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Luca Ferrari</dc:creator>
  <cp:lastModifiedBy>Luca Ferrari</cp:lastModifiedBy>
  <cp:revision>82</cp:revision>
  <dcterms:created xsi:type="dcterms:W3CDTF">2024-10-27T22:11:31Z</dcterms:created>
  <dcterms:modified xsi:type="dcterms:W3CDTF">2024-11-13T18:13:13Z</dcterms:modified>
</cp:coreProperties>
</file>