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78" r:id="rId3"/>
    <p:sldId id="279" r:id="rId4"/>
    <p:sldId id="276" r:id="rId5"/>
    <p:sldId id="277" r:id="rId6"/>
    <p:sldId id="273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7913" autoAdjust="0"/>
  </p:normalViewPr>
  <p:slideViewPr>
    <p:cSldViewPr>
      <p:cViewPr varScale="1">
        <p:scale>
          <a:sx n="80" d="100"/>
          <a:sy n="80" d="100"/>
        </p:scale>
        <p:origin x="15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20392-804F-4FBE-9894-0702E2A1EAD0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E5788-0480-445D-904F-6B21394E4D4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51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1536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0EAB9-C552-439D-B1FE-26C594F8E7E3}" type="slidenum">
              <a:rPr lang="it-IT" smtClean="0"/>
              <a:pPr/>
              <a:t>1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23997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1843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8929FD-41A5-45D2-8CDE-F9E7F65CCE0D}" type="slidenum">
              <a:rPr lang="it-IT" smtClean="0"/>
              <a:pPr/>
              <a:t>2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363413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1638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F80F33-0047-4725-A34D-ED465CA292D6}" type="slidenum">
              <a:rPr lang="it-IT" smtClean="0"/>
              <a:pPr/>
              <a:t>4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115501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1741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C13824-5B7A-49B4-AE4D-65879AC253CC}" type="slidenum">
              <a:rPr lang="it-IT" smtClean="0"/>
              <a:pPr/>
              <a:t>5</a:t>
            </a:fld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515338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E5788-0480-445D-904F-6B21394E4D4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463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128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75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9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026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54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366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5880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95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787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127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949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644E6-EA7C-4A75-9547-D018854724BC}" type="datetimeFigureOut">
              <a:rPr lang="it-IT" smtClean="0"/>
              <a:t>15/09/2025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8CBA3-DFC2-4146-A44A-18AE7DBE45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739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piè di pagina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Introduzione</a:t>
            </a:r>
          </a:p>
        </p:txBody>
      </p:sp>
      <p:sp>
        <p:nvSpPr>
          <p:cNvPr id="4099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2E5877-5BC6-481E-983A-6754CD32209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229632" y="1556792"/>
            <a:ext cx="8636000" cy="2215991"/>
          </a:xfrm>
          <a:prstGeom prst="rect">
            <a:avLst/>
          </a:prstGeom>
          <a:solidFill>
            <a:srgbClr val="F9FB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tabLst>
                <a:tab pos="630238" algn="l"/>
              </a:tabLst>
            </a:pPr>
            <a:r>
              <a:rPr lang="it-IT" sz="1800" b="1" dirty="0">
                <a:cs typeface="Times New Roman" pitchFamily="18" charset="0"/>
              </a:rPr>
              <a:t>Fisiologia Generale </a:t>
            </a:r>
          </a:p>
          <a:p>
            <a:pPr algn="ctr">
              <a:spcBef>
                <a:spcPct val="0"/>
              </a:spcBef>
              <a:tabLst>
                <a:tab pos="630238" algn="l"/>
              </a:tabLst>
            </a:pPr>
            <a:r>
              <a:rPr lang="it-IT" sz="1800" dirty="0">
                <a:cs typeface="Times New Roman" pitchFamily="18" charset="0"/>
              </a:rPr>
              <a:t>Laurea Magistrale in Farmacia (2° anno)</a:t>
            </a:r>
          </a:p>
          <a:p>
            <a:pPr algn="ctr">
              <a:spcBef>
                <a:spcPct val="0"/>
              </a:spcBef>
              <a:tabLst>
                <a:tab pos="630238" algn="l"/>
              </a:tabLst>
            </a:pPr>
            <a:r>
              <a:rPr lang="it-IT" sz="1800" dirty="0">
                <a:cs typeface="Times New Roman" pitchFamily="18" charset="0"/>
              </a:rPr>
              <a:t>Prof. </a:t>
            </a:r>
            <a:r>
              <a:rPr lang="it-IT" sz="1800" dirty="0" smtClean="0">
                <a:cs typeface="Times New Roman" pitchFamily="18" charset="0"/>
              </a:rPr>
              <a:t>Valentina </a:t>
            </a:r>
            <a:r>
              <a:rPr lang="it-IT" sz="1800" dirty="0" err="1" smtClean="0">
                <a:cs typeface="Times New Roman" pitchFamily="18" charset="0"/>
              </a:rPr>
              <a:t>Carabelli</a:t>
            </a:r>
            <a:endParaRPr lang="it-IT" sz="1800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tabLst>
                <a:tab pos="630238" algn="l"/>
              </a:tabLst>
            </a:pPr>
            <a:endParaRPr lang="it-IT" sz="1800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tabLst>
                <a:tab pos="630238" algn="l"/>
              </a:tabLst>
            </a:pPr>
            <a:r>
              <a:rPr lang="it-IT" b="0" dirty="0">
                <a:cs typeface="Times New Roman" pitchFamily="18" charset="0"/>
              </a:rPr>
              <a:t>Dipartimento di Scienza e Tecnologia del Farmaco </a:t>
            </a:r>
          </a:p>
          <a:p>
            <a:pPr algn="ctr">
              <a:spcBef>
                <a:spcPct val="0"/>
              </a:spcBef>
              <a:tabLst>
                <a:tab pos="630238" algn="l"/>
              </a:tabLst>
            </a:pPr>
            <a:r>
              <a:rPr lang="it-IT" b="0" dirty="0">
                <a:cs typeface="Times New Roman" pitchFamily="18" charset="0"/>
              </a:rPr>
              <a:t>Lab di Fisiologia Cellulare e Neuroscienze Molecolari</a:t>
            </a:r>
          </a:p>
          <a:p>
            <a:pPr algn="ctr">
              <a:spcBef>
                <a:spcPct val="0"/>
              </a:spcBef>
              <a:tabLst>
                <a:tab pos="630238" algn="l"/>
              </a:tabLst>
            </a:pPr>
            <a:r>
              <a:rPr lang="it-IT" b="0" dirty="0">
                <a:cs typeface="Times New Roman" pitchFamily="18" charset="0"/>
              </a:rPr>
              <a:t>Corso Raffaello 30, 10125-Torino</a:t>
            </a:r>
          </a:p>
          <a:p>
            <a:pPr algn="just">
              <a:spcBef>
                <a:spcPct val="0"/>
              </a:spcBef>
              <a:tabLst>
                <a:tab pos="630238" algn="l"/>
              </a:tabLst>
            </a:pPr>
            <a:r>
              <a:rPr lang="it-IT" sz="1200" b="0" dirty="0">
                <a:cs typeface="Times New Roman" pitchFamily="18" charset="0"/>
              </a:rPr>
              <a:t> </a:t>
            </a:r>
          </a:p>
        </p:txBody>
      </p:sp>
      <p:sp>
        <p:nvSpPr>
          <p:cNvPr id="2" name="Rettangolo 1"/>
          <p:cNvSpPr/>
          <p:nvPr/>
        </p:nvSpPr>
        <p:spPr>
          <a:xfrm>
            <a:off x="2915816" y="5229200"/>
            <a:ext cx="2945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  <a:defRPr/>
            </a:pPr>
            <a:r>
              <a:rPr lang="en-US" dirty="0">
                <a:latin typeface="Arial" pitchFamily="34" charset="0"/>
                <a:cs typeface="Times New Roman" pitchFamily="18" charset="0"/>
              </a:rPr>
              <a:t>valentina.carabelli@unito.it</a:t>
            </a:r>
          </a:p>
        </p:txBody>
      </p:sp>
    </p:spTree>
    <p:extLst>
      <p:ext uri="{BB962C8B-B14F-4D97-AF65-F5344CB8AC3E}">
        <p14:creationId xmlns:p14="http://schemas.microsoft.com/office/powerpoint/2010/main" val="340087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piè di pagina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Introduzione</a:t>
            </a:r>
          </a:p>
        </p:txBody>
      </p:sp>
      <p:sp>
        <p:nvSpPr>
          <p:cNvPr id="717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8A2A8C-0A7E-4C01-A8E1-F9DDCD36AE3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251520" y="2132856"/>
            <a:ext cx="8667749" cy="1754326"/>
          </a:xfrm>
          <a:prstGeom prst="rect">
            <a:avLst/>
          </a:prstGeom>
          <a:solidFill>
            <a:srgbClr val="D9F4B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800" b="1" dirty="0" smtClean="0">
                <a:latin typeface="Arial" pitchFamily="34" charset="0"/>
              </a:rPr>
              <a:t>Testo  adottato</a:t>
            </a:r>
            <a:r>
              <a:rPr lang="it-IT" sz="1800" dirty="0" smtClean="0">
                <a:latin typeface="Arial" pitchFamily="34" charset="0"/>
              </a:rPr>
              <a:t>:</a:t>
            </a:r>
          </a:p>
          <a:p>
            <a:endParaRPr lang="it-IT" sz="1800" dirty="0">
              <a:latin typeface="Arial" pitchFamily="34" charset="0"/>
            </a:endParaRPr>
          </a:p>
          <a:p>
            <a:r>
              <a:rPr lang="it-IT" sz="1800" dirty="0" smtClean="0">
                <a:latin typeface="Arial" pitchFamily="34" charset="0"/>
              </a:rPr>
              <a:t> </a:t>
            </a:r>
            <a:r>
              <a:rPr lang="it-IT" sz="1800" b="1" dirty="0" smtClean="0">
                <a:latin typeface="Arial" pitchFamily="34" charset="0"/>
              </a:rPr>
              <a:t>Aicardi, </a:t>
            </a:r>
            <a:r>
              <a:rPr lang="it-IT" sz="1800" b="1" dirty="0" err="1" smtClean="0">
                <a:latin typeface="Arial" pitchFamily="34" charset="0"/>
              </a:rPr>
              <a:t>Carabelli</a:t>
            </a:r>
            <a:r>
              <a:rPr lang="it-IT" sz="1800" b="1" dirty="0" smtClean="0">
                <a:latin typeface="Arial" pitchFamily="34" charset="0"/>
              </a:rPr>
              <a:t>, Carbone, Maggi</a:t>
            </a:r>
          </a:p>
          <a:p>
            <a:r>
              <a:rPr lang="it-IT" sz="1800" b="1" dirty="0" smtClean="0">
                <a:latin typeface="Arial" pitchFamily="34" charset="0"/>
              </a:rPr>
              <a:t> </a:t>
            </a:r>
            <a:r>
              <a:rPr lang="it-IT" sz="1800" b="1" dirty="0">
                <a:latin typeface="Arial" pitchFamily="34" charset="0"/>
              </a:rPr>
              <a:t>Fisiologia: dalle </a:t>
            </a:r>
            <a:r>
              <a:rPr lang="it-IT" sz="1800" b="1" dirty="0" smtClean="0">
                <a:latin typeface="Arial" pitchFamily="34" charset="0"/>
              </a:rPr>
              <a:t>molecole </a:t>
            </a:r>
            <a:r>
              <a:rPr lang="it-IT" sz="1800" b="1" dirty="0">
                <a:latin typeface="Arial" pitchFamily="34" charset="0"/>
              </a:rPr>
              <a:t>ai sistemi integrati, </a:t>
            </a:r>
            <a:r>
              <a:rPr lang="it-IT" sz="1800" b="1" dirty="0" err="1">
                <a:latin typeface="Arial" pitchFamily="34" charset="0"/>
              </a:rPr>
              <a:t>EdiSES</a:t>
            </a:r>
            <a:r>
              <a:rPr lang="it-IT" sz="1800" b="1" dirty="0">
                <a:latin typeface="Arial" pitchFamily="34" charset="0"/>
              </a:rPr>
              <a:t> </a:t>
            </a:r>
            <a:r>
              <a:rPr lang="it-IT" sz="1800" b="1" dirty="0" smtClean="0">
                <a:latin typeface="Arial" pitchFamily="34" charset="0"/>
              </a:rPr>
              <a:t>(</a:t>
            </a:r>
            <a:r>
              <a:rPr lang="it-IT" sz="1800" b="1" u="sng" dirty="0" smtClean="0">
                <a:latin typeface="Arial" pitchFamily="34" charset="0"/>
              </a:rPr>
              <a:t>3</a:t>
            </a:r>
            <a:r>
              <a:rPr lang="it-IT" sz="1800" b="1" u="sng" baseline="30000" dirty="0" smtClean="0">
                <a:latin typeface="Arial" pitchFamily="34" charset="0"/>
              </a:rPr>
              <a:t>a</a:t>
            </a:r>
            <a:r>
              <a:rPr lang="it-IT" sz="1800" b="1" u="sng" dirty="0" smtClean="0">
                <a:latin typeface="Arial" pitchFamily="34" charset="0"/>
              </a:rPr>
              <a:t> </a:t>
            </a:r>
            <a:r>
              <a:rPr lang="it-IT" sz="1800" b="1" u="sng" dirty="0" err="1">
                <a:latin typeface="Arial" pitchFamily="34" charset="0"/>
              </a:rPr>
              <a:t>ediz</a:t>
            </a:r>
            <a:r>
              <a:rPr lang="it-IT" sz="1800" b="1" u="sng" dirty="0">
                <a:latin typeface="Arial" pitchFamily="34" charset="0"/>
              </a:rPr>
              <a:t>, </a:t>
            </a:r>
            <a:r>
              <a:rPr lang="it-IT" sz="1800" b="1" u="sng" dirty="0" smtClean="0">
                <a:latin typeface="Arial" pitchFamily="34" charset="0"/>
              </a:rPr>
              <a:t>2025</a:t>
            </a:r>
            <a:r>
              <a:rPr lang="it-IT" sz="1800" b="0" dirty="0" smtClean="0">
                <a:latin typeface="Arial" pitchFamily="34" charset="0"/>
              </a:rPr>
              <a:t>)</a:t>
            </a:r>
            <a:endParaRPr lang="it-IT" sz="1800" b="0" dirty="0" smtClean="0">
              <a:latin typeface="Arial" pitchFamily="34" charset="0"/>
            </a:endParaRPr>
          </a:p>
          <a:p>
            <a:pPr>
              <a:spcBef>
                <a:spcPct val="0"/>
              </a:spcBef>
            </a:pPr>
            <a:endParaRPr lang="it-IT" sz="1800" b="0" dirty="0" smtClean="0">
              <a:latin typeface="Arial" pitchFamily="34" charset="0"/>
            </a:endParaRPr>
          </a:p>
          <a:p>
            <a:pPr>
              <a:spcBef>
                <a:spcPct val="0"/>
              </a:spcBef>
            </a:pPr>
            <a:endParaRPr lang="it-IT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04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1412776"/>
            <a:ext cx="8820472" cy="22467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sz="1400" b="1" dirty="0" smtClean="0">
                <a:cs typeface="Times New Roman" pitchFamily="18" charset="0"/>
              </a:rPr>
              <a:t>Fisiologia </a:t>
            </a:r>
            <a:r>
              <a:rPr lang="it-IT" sz="1400" b="1" dirty="0">
                <a:cs typeface="Times New Roman" pitchFamily="18" charset="0"/>
              </a:rPr>
              <a:t>delle </a:t>
            </a:r>
            <a:r>
              <a:rPr lang="it-IT" sz="1400" b="1" dirty="0" smtClean="0">
                <a:cs typeface="Times New Roman" pitchFamily="18" charset="0"/>
              </a:rPr>
              <a:t>membrana cellulare </a:t>
            </a:r>
            <a:r>
              <a:rPr lang="it-IT" sz="1400" i="1" dirty="0" smtClean="0">
                <a:cs typeface="Times New Roman" pitchFamily="18" charset="0"/>
              </a:rPr>
              <a:t>– </a:t>
            </a:r>
            <a:r>
              <a:rPr lang="it-IT" sz="1400" dirty="0" smtClean="0">
                <a:cs typeface="Times New Roman" pitchFamily="18" charset="0"/>
              </a:rPr>
              <a:t>Costituzione. Processi di diffusione e trasporto. </a:t>
            </a:r>
            <a:r>
              <a:rPr lang="it-IT" sz="1400" b="0" dirty="0" smtClean="0">
                <a:cs typeface="Times New Roman" pitchFamily="18" charset="0"/>
              </a:rPr>
              <a:t>Proprietà </a:t>
            </a:r>
            <a:r>
              <a:rPr lang="it-IT" sz="1400" b="0" dirty="0">
                <a:cs typeface="Times New Roman" pitchFamily="18" charset="0"/>
              </a:rPr>
              <a:t>passive di membrana: capacità e resistenza. Equilibri chimici: il potenziale elettrochimico, la legge di </a:t>
            </a:r>
            <a:r>
              <a:rPr lang="it-IT" sz="1400" b="0" dirty="0" err="1">
                <a:cs typeface="Times New Roman" pitchFamily="18" charset="0"/>
              </a:rPr>
              <a:t>Nernst</a:t>
            </a:r>
            <a:r>
              <a:rPr lang="it-IT" sz="1400" b="0" dirty="0">
                <a:cs typeface="Times New Roman" pitchFamily="18" charset="0"/>
              </a:rPr>
              <a:t>, il potenziale di riposo e l’equazione di </a:t>
            </a:r>
            <a:r>
              <a:rPr lang="it-IT" sz="1400" b="0" dirty="0" err="1">
                <a:cs typeface="Times New Roman" pitchFamily="18" charset="0"/>
              </a:rPr>
              <a:t>Goldmann</a:t>
            </a:r>
            <a:r>
              <a:rPr lang="it-IT" sz="1400" b="0" dirty="0">
                <a:cs typeface="Times New Roman" pitchFamily="18" charset="0"/>
              </a:rPr>
              <a:t>. Le basi molecolari del potenziale d’azione: l’ipotesi del sodio e il modello di </a:t>
            </a:r>
            <a:r>
              <a:rPr lang="it-IT" sz="1400" b="0" dirty="0" err="1" smtClean="0">
                <a:cs typeface="Times New Roman" pitchFamily="18" charset="0"/>
              </a:rPr>
              <a:t>Hodgkin-Huxley</a:t>
            </a:r>
            <a:r>
              <a:rPr lang="it-IT" sz="1400" b="0" dirty="0" smtClean="0">
                <a:cs typeface="Times New Roman" pitchFamily="18" charset="0"/>
              </a:rPr>
              <a:t>. Canali </a:t>
            </a:r>
            <a:r>
              <a:rPr lang="it-IT" sz="1400" b="0" dirty="0">
                <a:cs typeface="Times New Roman" pitchFamily="18" charset="0"/>
              </a:rPr>
              <a:t>ionici voltaggio-dipendenti: i canali del Na</a:t>
            </a:r>
            <a:r>
              <a:rPr lang="it-IT" sz="1400" b="0" baseline="30000" dirty="0">
                <a:cs typeface="Times New Roman" pitchFamily="18" charset="0"/>
              </a:rPr>
              <a:t>+</a:t>
            </a:r>
            <a:r>
              <a:rPr lang="it-IT" sz="1400" b="0" dirty="0">
                <a:cs typeface="Times New Roman" pitchFamily="18" charset="0"/>
              </a:rPr>
              <a:t>, K</a:t>
            </a:r>
            <a:r>
              <a:rPr lang="it-IT" sz="1400" b="0" baseline="30000" dirty="0">
                <a:cs typeface="Times New Roman" pitchFamily="18" charset="0"/>
              </a:rPr>
              <a:t>+</a:t>
            </a:r>
            <a:r>
              <a:rPr lang="it-IT" sz="1400" b="0" dirty="0">
                <a:cs typeface="Times New Roman" pitchFamily="18" charset="0"/>
              </a:rPr>
              <a:t> e Ca</a:t>
            </a:r>
            <a:r>
              <a:rPr lang="it-IT" sz="1400" b="0" baseline="30000" dirty="0">
                <a:cs typeface="Times New Roman" pitchFamily="18" charset="0"/>
              </a:rPr>
              <a:t>2+</a:t>
            </a:r>
            <a:r>
              <a:rPr lang="it-IT" sz="1400" b="0" dirty="0">
                <a:cs typeface="Times New Roman" pitchFamily="18" charset="0"/>
              </a:rPr>
              <a:t>. Canali ionici attivati da recettori.</a:t>
            </a:r>
          </a:p>
          <a:p>
            <a:pPr algn="just">
              <a:spcBef>
                <a:spcPct val="0"/>
              </a:spcBef>
            </a:pPr>
            <a:r>
              <a:rPr lang="it-IT" sz="1400" b="0" dirty="0">
                <a:cs typeface="Times New Roman" pitchFamily="18" charset="0"/>
              </a:rPr>
              <a:t> 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sz="1400" b="1" dirty="0" smtClean="0">
                <a:cs typeface="Times New Roman" pitchFamily="18" charset="0"/>
              </a:rPr>
              <a:t>La cellula nervosa e la trasmissione sinaptica- </a:t>
            </a:r>
            <a:r>
              <a:rPr lang="it-IT" sz="1400" b="0" dirty="0">
                <a:cs typeface="Times New Roman" pitchFamily="18" charset="0"/>
              </a:rPr>
              <a:t>Struttura del neurone. Potenziale graduato e propagazione elettrotonica. Propagazione di impulsi nervosi: la conduzione saltatoria. La sinapsi elettrica e chimica. Potenziali </a:t>
            </a:r>
            <a:r>
              <a:rPr lang="it-IT" sz="1400" b="0" dirty="0" err="1">
                <a:cs typeface="Times New Roman" pitchFamily="18" charset="0"/>
              </a:rPr>
              <a:t>pre</a:t>
            </a:r>
            <a:r>
              <a:rPr lang="it-IT" sz="1400" b="0" dirty="0">
                <a:cs typeface="Times New Roman" pitchFamily="18" charset="0"/>
              </a:rPr>
              <a:t>- e post-sinaptici. Sinapsi inibitorie ed </a:t>
            </a:r>
            <a:r>
              <a:rPr lang="it-IT" sz="1400" b="0" dirty="0" err="1">
                <a:cs typeface="Times New Roman" pitchFamily="18" charset="0"/>
              </a:rPr>
              <a:t>eccitatorie</a:t>
            </a:r>
            <a:r>
              <a:rPr lang="it-IT" sz="1400" b="0" dirty="0">
                <a:cs typeface="Times New Roman" pitchFamily="18" charset="0"/>
              </a:rPr>
              <a:t>. Neurotrasmettitori e recettori. Vescicole </a:t>
            </a:r>
            <a:r>
              <a:rPr lang="it-IT" sz="1400" b="0" dirty="0" err="1">
                <a:cs typeface="Times New Roman" pitchFamily="18" charset="0"/>
              </a:rPr>
              <a:t>pre</a:t>
            </a:r>
            <a:r>
              <a:rPr lang="it-IT" sz="1400" b="0" dirty="0">
                <a:cs typeface="Times New Roman" pitchFamily="18" charset="0"/>
              </a:rPr>
              <a:t>-sinaptiche e la natura quantica del rilascio vescicolare. La neurosecrezione: ruolo del calcio. Vari tipi di neurotrasmettitori e loro azione. L’integrazione sinaptica. Plasticità e facilitazione sinaptica</a:t>
            </a:r>
            <a:r>
              <a:rPr lang="it-IT" sz="1400" b="0" dirty="0" smtClean="0">
                <a:cs typeface="Times New Roman" pitchFamily="18" charset="0"/>
              </a:rPr>
              <a:t>.</a:t>
            </a:r>
            <a:endParaRPr lang="it-IT" sz="1400" b="0" dirty="0">
              <a:cs typeface="Times New Roman" pitchFamily="18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789040"/>
            <a:ext cx="8832598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sz="1400" b="1" dirty="0" smtClean="0">
                <a:cs typeface="Times New Roman" pitchFamily="18" charset="0"/>
              </a:rPr>
              <a:t>Le cellule </a:t>
            </a:r>
            <a:r>
              <a:rPr lang="it-IT" sz="1400" b="1" dirty="0">
                <a:cs typeface="Times New Roman" pitchFamily="18" charset="0"/>
              </a:rPr>
              <a:t>sensoriali</a:t>
            </a:r>
            <a:r>
              <a:rPr lang="it-IT" sz="1400" i="1" dirty="0">
                <a:cs typeface="Times New Roman" pitchFamily="18" charset="0"/>
              </a:rPr>
              <a:t> - </a:t>
            </a:r>
            <a:r>
              <a:rPr lang="it-IT" sz="1400" b="0" dirty="0">
                <a:cs typeface="Times New Roman" pitchFamily="18" charset="0"/>
              </a:rPr>
              <a:t>Caratteristiche dei trasduttori sensoriali. Recettori fasici e tonici</a:t>
            </a:r>
            <a:r>
              <a:rPr lang="it-IT" sz="1400" b="0" dirty="0" smtClean="0">
                <a:cs typeface="Times New Roman" pitchFamily="18" charset="0"/>
              </a:rPr>
              <a:t>. </a:t>
            </a:r>
            <a:r>
              <a:rPr lang="it-IT" sz="1400" b="0" dirty="0">
                <a:cs typeface="Times New Roman" pitchFamily="18" charset="0"/>
              </a:rPr>
              <a:t>Il sistema </a:t>
            </a:r>
            <a:r>
              <a:rPr lang="it-IT" sz="1400" b="0" dirty="0" err="1">
                <a:cs typeface="Times New Roman" pitchFamily="18" charset="0"/>
              </a:rPr>
              <a:t>somato</a:t>
            </a:r>
            <a:r>
              <a:rPr lang="it-IT" sz="1400" b="0" dirty="0">
                <a:cs typeface="Times New Roman" pitchFamily="18" charset="0"/>
              </a:rPr>
              <a:t>-sensoriale</a:t>
            </a:r>
            <a:r>
              <a:rPr lang="it-IT" sz="1400" b="0" dirty="0" smtClean="0">
                <a:cs typeface="Times New Roman" pitchFamily="18" charset="0"/>
              </a:rPr>
              <a:t>. Meccanocettori</a:t>
            </a:r>
            <a:r>
              <a:rPr lang="it-IT" sz="1400" b="0" dirty="0">
                <a:cs typeface="Times New Roman" pitchFamily="18" charset="0"/>
              </a:rPr>
              <a:t>: tipi e funzioni. Le vie </a:t>
            </a:r>
            <a:r>
              <a:rPr lang="it-IT" sz="1400" b="0" dirty="0" err="1">
                <a:cs typeface="Times New Roman" pitchFamily="18" charset="0"/>
              </a:rPr>
              <a:t>meccanosensoriali</a:t>
            </a:r>
            <a:r>
              <a:rPr lang="it-IT" sz="1400" b="0" dirty="0">
                <a:cs typeface="Times New Roman" pitchFamily="18" charset="0"/>
              </a:rPr>
              <a:t>. Il dolore: recettori, iperalgesia, riflesso assonico. Il dolore riferito. La "gate" del dolore. L’occhio e la formazione dell’immagine retinica. I fotorecettori e loro risposta alla </a:t>
            </a:r>
            <a:r>
              <a:rPr lang="it-IT" sz="1400" b="0" dirty="0" smtClean="0">
                <a:cs typeface="Times New Roman" pitchFamily="18" charset="0"/>
              </a:rPr>
              <a:t>luce. </a:t>
            </a:r>
            <a:r>
              <a:rPr lang="it-IT" sz="1400" b="0" dirty="0">
                <a:cs typeface="Times New Roman" pitchFamily="18" charset="0"/>
              </a:rPr>
              <a:t>L’organizzazione </a:t>
            </a:r>
            <a:r>
              <a:rPr lang="it-IT" sz="1400" b="0" dirty="0" smtClean="0">
                <a:cs typeface="Times New Roman" pitchFamily="18" charset="0"/>
              </a:rPr>
              <a:t>retinica. </a:t>
            </a:r>
            <a:r>
              <a:rPr lang="it-IT" sz="1400" b="0" dirty="0">
                <a:cs typeface="Times New Roman" pitchFamily="18" charset="0"/>
              </a:rPr>
              <a:t>Cellule a centro ON e a centro OFF. La corteccia e l’organizzazione visiva. L’orecchio: la coclea e la propagazione delle onde sonore. L’apparato vestibolare: struttura e funzione. </a:t>
            </a:r>
            <a:endParaRPr lang="it-IT" sz="1400" b="0" dirty="0" smtClean="0">
              <a:cs typeface="Times New Roman" pitchFamily="18" charset="0"/>
            </a:endParaRPr>
          </a:p>
          <a:p>
            <a:pPr algn="just">
              <a:spcBef>
                <a:spcPct val="0"/>
              </a:spcBef>
            </a:pPr>
            <a:r>
              <a:rPr lang="it-IT" sz="1400" b="0" dirty="0">
                <a:cs typeface="Times New Roman" pitchFamily="18" charset="0"/>
              </a:rPr>
              <a:t> 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it-IT" sz="1400" b="1" dirty="0" smtClean="0">
                <a:cs typeface="Times New Roman" pitchFamily="18" charset="0"/>
              </a:rPr>
              <a:t>La cellula muscolare scheletrica, liscia e cardiaca- </a:t>
            </a:r>
            <a:r>
              <a:rPr lang="it-IT" sz="1400" b="0" dirty="0">
                <a:cs typeface="Times New Roman" pitchFamily="18" charset="0"/>
              </a:rPr>
              <a:t>Il muscolo scheletrico: struttura e funzione. La contrazione muscolare: slittamento dei ponti trasversi e curva tensione-lunghezza, il ruolo del calcio e dell’ATP. L’accoppiamento eccitazione-contrazione: i tubuli T, il reticolo sarcoplasmatico e il calcio intracellulare. Biofisica del muscolo scheletrico: contrazione isometrica e isotonica, elementi contrattili in serie e in parallelo. La scossa muscolare e il tetano. Unità motorie</a:t>
            </a:r>
            <a:r>
              <a:rPr lang="it-IT" sz="1400" b="0" dirty="0" smtClean="0">
                <a:cs typeface="Times New Roman" pitchFamily="18" charset="0"/>
              </a:rPr>
              <a:t>. </a:t>
            </a:r>
            <a:r>
              <a:rPr lang="it-IT" sz="1400" b="0" dirty="0">
                <a:cs typeface="Times New Roman" pitchFamily="18" charset="0"/>
              </a:rPr>
              <a:t>Il muscolo cardiaco: contrazione e potenziali d’azione cardiaci. Il muscolo liscio: contrazione e regolazione </a:t>
            </a:r>
            <a:r>
              <a:rPr lang="it-IT" sz="1400" b="0" dirty="0" err="1">
                <a:cs typeface="Times New Roman" pitchFamily="18" charset="0"/>
              </a:rPr>
              <a:t>neuroormonale</a:t>
            </a:r>
            <a:r>
              <a:rPr lang="it-IT" sz="1400" b="0" dirty="0">
                <a:cs typeface="Times New Roman" pitchFamily="18" charset="0"/>
              </a:rPr>
              <a:t> dei muscoli vasali e viscerali.</a:t>
            </a:r>
            <a:endParaRPr lang="it-IT" sz="1400" b="0" dirty="0"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0"/>
              </a:spcBef>
            </a:pPr>
            <a:endParaRPr lang="it-IT" sz="1400" b="0" dirty="0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CasellaDiTesto 3"/>
          <p:cNvSpPr txBox="1"/>
          <p:nvPr/>
        </p:nvSpPr>
        <p:spPr>
          <a:xfrm flipH="1">
            <a:off x="-1" y="32997"/>
            <a:ext cx="9144001" cy="369332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PROGRAMMA</a:t>
            </a:r>
            <a:endParaRPr lang="en-US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836712"/>
            <a:ext cx="273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FISIOLOGIA DELLA CELLULA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36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piè di pagina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Introduzione</a:t>
            </a:r>
          </a:p>
        </p:txBody>
      </p:sp>
      <p:sp>
        <p:nvSpPr>
          <p:cNvPr id="5123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04756-FF2E-40A5-8529-E9DA44DCF33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23528" y="620688"/>
            <a:ext cx="8432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endParaRPr lang="it-IT" sz="1600" b="1" dirty="0" smtClean="0">
              <a:cs typeface="Times New Roman" pitchFamily="18" charset="0"/>
              <a:sym typeface="GreekMathSymbols" charset="2"/>
            </a:endParaRPr>
          </a:p>
          <a:p>
            <a:pPr algn="just">
              <a:spcBef>
                <a:spcPct val="0"/>
              </a:spcBef>
            </a:pPr>
            <a:r>
              <a:rPr lang="it-IT" sz="1600" b="1" dirty="0" smtClean="0">
                <a:cs typeface="Times New Roman" pitchFamily="18" charset="0"/>
                <a:sym typeface="GreekMathSymbols" charset="2"/>
              </a:rPr>
              <a:t>Il </a:t>
            </a:r>
            <a:r>
              <a:rPr lang="it-IT" sz="1600" b="1" dirty="0">
                <a:cs typeface="Times New Roman" pitchFamily="18" charset="0"/>
                <a:sym typeface="GreekMathSymbols" charset="2"/>
              </a:rPr>
              <a:t>sistema </a:t>
            </a:r>
            <a:r>
              <a:rPr lang="it-IT" sz="1600" b="1" dirty="0" smtClean="0">
                <a:cs typeface="Times New Roman" pitchFamily="18" charset="0"/>
                <a:sym typeface="GreekMathSymbols" charset="2"/>
              </a:rPr>
              <a:t>cardiovascolare </a:t>
            </a:r>
            <a:r>
              <a:rPr lang="it-IT" sz="1600" i="1" dirty="0" smtClean="0">
                <a:cs typeface="Times New Roman" pitchFamily="18" charset="0"/>
                <a:sym typeface="GreekMathSymbols" charset="2"/>
              </a:rPr>
              <a:t>-</a:t>
            </a:r>
            <a:r>
              <a:rPr lang="it-IT" sz="1600" dirty="0">
                <a:cs typeface="Times New Roman" pitchFamily="18" charset="0"/>
              </a:rPr>
              <a:t>Composizione del sangue. Le parti costituenti il circolo. Il miocardio: struttura, generazione e propagazione </a:t>
            </a:r>
            <a:r>
              <a:rPr lang="it-IT" sz="1600" dirty="0" smtClean="0">
                <a:cs typeface="Times New Roman" pitchFamily="18" charset="0"/>
              </a:rPr>
              <a:t>dell’eccitamento. ECG. I </a:t>
            </a:r>
            <a:r>
              <a:rPr lang="it-IT" sz="1600" dirty="0">
                <a:cs typeface="Times New Roman" pitchFamily="18" charset="0"/>
              </a:rPr>
              <a:t>potenziali d’azione cardiaci. Ruolo del Ca</a:t>
            </a:r>
            <a:r>
              <a:rPr lang="it-IT" sz="1600" baseline="30000" dirty="0">
                <a:cs typeface="Times New Roman" pitchFamily="18" charset="0"/>
              </a:rPr>
              <a:t>2+</a:t>
            </a:r>
            <a:r>
              <a:rPr lang="it-IT" sz="1600" dirty="0">
                <a:cs typeface="Times New Roman" pitchFamily="18" charset="0"/>
              </a:rPr>
              <a:t> nell’accoppiamento eccitazione-contrazione. Controllo nervoso dell’attività cardiaca: modulazione muscarinica e </a:t>
            </a:r>
            <a:r>
              <a:rPr lang="it-IT" sz="1600" dirty="0" smtClean="0">
                <a:latin typeface="Symbol" pitchFamily="18" charset="2"/>
                <a:cs typeface="Times New Roman" pitchFamily="18" charset="0"/>
              </a:rPr>
              <a:t>b</a:t>
            </a:r>
            <a:r>
              <a:rPr lang="it-IT" sz="1600" dirty="0" smtClean="0">
                <a:cs typeface="Times New Roman" pitchFamily="18" charset="0"/>
                <a:sym typeface="GreekMathSymbols" charset="2"/>
              </a:rPr>
              <a:t>-adrenergica. La </a:t>
            </a:r>
            <a:r>
              <a:rPr lang="it-IT" sz="1600" dirty="0">
                <a:cs typeface="Times New Roman" pitchFamily="18" charset="0"/>
                <a:sym typeface="GreekMathSymbols" charset="2"/>
              </a:rPr>
              <a:t>pompa </a:t>
            </a:r>
            <a:r>
              <a:rPr lang="it-IT" sz="1600" dirty="0" smtClean="0">
                <a:cs typeface="Times New Roman" pitchFamily="18" charset="0"/>
                <a:sym typeface="GreekMathSymbols" charset="2"/>
              </a:rPr>
              <a:t>cardiaca</a:t>
            </a:r>
            <a:r>
              <a:rPr lang="it-IT" sz="1600" dirty="0">
                <a:cs typeface="Times New Roman" pitchFamily="18" charset="0"/>
                <a:sym typeface="GreekMathSymbols" charset="2"/>
              </a:rPr>
              <a:t> </a:t>
            </a:r>
            <a:r>
              <a:rPr lang="it-IT" sz="1600" dirty="0" smtClean="0">
                <a:cs typeface="Times New Roman" pitchFamily="18" charset="0"/>
                <a:sym typeface="GreekMathSymbols" charset="2"/>
              </a:rPr>
              <a:t> </a:t>
            </a:r>
            <a:r>
              <a:rPr lang="it-IT" sz="1600" dirty="0">
                <a:cs typeface="Times New Roman" pitchFamily="18" charset="0"/>
                <a:sym typeface="GreekMathSymbols" charset="2"/>
              </a:rPr>
              <a:t>e i toni cardiaci. Il ciclo P-V e il lavoro cardiaco. Controllo della gettata cardiaca. La legge di </a:t>
            </a:r>
            <a:r>
              <a:rPr lang="it-IT" sz="1600" dirty="0" err="1">
                <a:cs typeface="Times New Roman" pitchFamily="18" charset="0"/>
                <a:sym typeface="GreekMathSymbols" charset="2"/>
              </a:rPr>
              <a:t>Starling</a:t>
            </a:r>
            <a:r>
              <a:rPr lang="it-IT" sz="1600" dirty="0">
                <a:cs typeface="Times New Roman" pitchFamily="18" charset="0"/>
                <a:sym typeface="GreekMathSymbols" charset="2"/>
              </a:rPr>
              <a:t> e il controllo estrinseco ormonale. Dinamicità cardiaca durante stimolazione simpatica.</a:t>
            </a:r>
          </a:p>
          <a:p>
            <a:pPr algn="just">
              <a:spcBef>
                <a:spcPct val="0"/>
              </a:spcBef>
            </a:pPr>
            <a:r>
              <a:rPr lang="it-IT" sz="1600" b="0" dirty="0" smtClean="0">
                <a:cs typeface="Times New Roman" pitchFamily="18" charset="0"/>
                <a:sym typeface="GreekMathSymbols" charset="2"/>
              </a:rPr>
              <a:t>Emodinamica</a:t>
            </a:r>
            <a:r>
              <a:rPr lang="it-IT" sz="1600" b="0" dirty="0">
                <a:cs typeface="Times New Roman" pitchFamily="18" charset="0"/>
                <a:sym typeface="GreekMathSymbols" charset="2"/>
              </a:rPr>
              <a:t>: resistenza di un condotto e legge di </a:t>
            </a:r>
            <a:r>
              <a:rPr lang="it-IT" sz="1600" b="0" dirty="0" err="1">
                <a:cs typeface="Times New Roman" pitchFamily="18" charset="0"/>
                <a:sym typeface="GreekMathSymbols" charset="2"/>
              </a:rPr>
              <a:t>Poiseuille</a:t>
            </a:r>
            <a:r>
              <a:rPr lang="it-IT" sz="1600" b="0" dirty="0">
                <a:cs typeface="Times New Roman" pitchFamily="18" charset="0"/>
                <a:sym typeface="GreekMathSymbols" charset="2"/>
              </a:rPr>
              <a:t>. Il sistema arterioso: la pressione arteriosa, la resistenza periferica, la </a:t>
            </a:r>
            <a:r>
              <a:rPr lang="it-IT" sz="1600" b="0" dirty="0" err="1">
                <a:cs typeface="Times New Roman" pitchFamily="18" charset="0"/>
                <a:sym typeface="GreekMathSymbols" charset="2"/>
              </a:rPr>
              <a:t>compliance</a:t>
            </a:r>
            <a:r>
              <a:rPr lang="it-IT" sz="1600" b="0" dirty="0">
                <a:cs typeface="Times New Roman" pitchFamily="18" charset="0"/>
                <a:sym typeface="GreekMathSymbols" charset="2"/>
              </a:rPr>
              <a:t> arteriosa e il polso pressorio. Controllo arteriolare locale, nervoso e ormonale. La microcircolazione e i capillari. L'endotelio vasale come regolatore di flusso. Le vene. I barocettori, il centro vasomotore e il controllo della pressione arteriosa. Effetti della gravità. Aspetti fisiologici dell'ipertensione.</a:t>
            </a:r>
          </a:p>
          <a:p>
            <a:pPr>
              <a:spcBef>
                <a:spcPct val="0"/>
              </a:spcBef>
            </a:pPr>
            <a:endParaRPr lang="it-IT" sz="1600" b="0" dirty="0">
              <a:cs typeface="Times New Roman" pitchFamily="18" charset="0"/>
              <a:sym typeface="GreekMathSymbols" charset="2"/>
            </a:endParaRPr>
          </a:p>
        </p:txBody>
      </p:sp>
      <p:sp>
        <p:nvSpPr>
          <p:cNvPr id="6" name="Rectangle 1029"/>
          <p:cNvSpPr>
            <a:spLocks noChangeArrowheads="1"/>
          </p:cNvSpPr>
          <p:nvPr/>
        </p:nvSpPr>
        <p:spPr bwMode="auto">
          <a:xfrm>
            <a:off x="323528" y="3789040"/>
            <a:ext cx="8534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it-IT" sz="1600" b="1" dirty="0" smtClean="0">
                <a:cs typeface="Times New Roman" pitchFamily="18" charset="0"/>
              </a:rPr>
              <a:t>Il sistema respiratorio</a:t>
            </a:r>
            <a:r>
              <a:rPr lang="it-IT" sz="1600" i="1" dirty="0" smtClean="0">
                <a:cs typeface="Times New Roman" pitchFamily="18" charset="0"/>
              </a:rPr>
              <a:t>- </a:t>
            </a:r>
            <a:r>
              <a:rPr lang="it-IT" sz="1600" b="0" dirty="0">
                <a:cs typeface="Times New Roman" pitchFamily="18" charset="0"/>
              </a:rPr>
              <a:t>Struttura e funzione del sistema respiratorio. La meccanica respiratoria. La pressione alveolare e pleurica. Fattore tensioattivo e legge di Laplace. Il lavoro respiratorio. Volumi e capacità polmonari. Ventilazione alveolare e fisica degli scambi gassosi. La membrana respiratoria. Capacità di diffusione polmonare e rapporto ventilazione-perfusione. La circolazione polmonare e bronchiale. PO</a:t>
            </a:r>
            <a:r>
              <a:rPr lang="it-IT" sz="1600" b="0" baseline="-30000" dirty="0">
                <a:cs typeface="Times New Roman" pitchFamily="18" charset="0"/>
              </a:rPr>
              <a:t>2</a:t>
            </a:r>
            <a:r>
              <a:rPr lang="it-IT" sz="1600" b="0" dirty="0">
                <a:cs typeface="Times New Roman" pitchFamily="18" charset="0"/>
              </a:rPr>
              <a:t> e PCO</a:t>
            </a:r>
            <a:r>
              <a:rPr lang="it-IT" sz="1600" b="0" baseline="-30000" dirty="0">
                <a:cs typeface="Times New Roman" pitchFamily="18" charset="0"/>
              </a:rPr>
              <a:t>2</a:t>
            </a:r>
            <a:r>
              <a:rPr lang="it-IT" sz="1600" b="0" dirty="0">
                <a:cs typeface="Times New Roman" pitchFamily="18" charset="0"/>
              </a:rPr>
              <a:t> alveolare e cellulare. Trasporto di O</a:t>
            </a:r>
            <a:r>
              <a:rPr lang="it-IT" sz="1600" b="0" baseline="-30000" dirty="0">
                <a:cs typeface="Times New Roman" pitchFamily="18" charset="0"/>
              </a:rPr>
              <a:t>2</a:t>
            </a:r>
            <a:r>
              <a:rPr lang="it-IT" sz="1600" b="0" dirty="0">
                <a:cs typeface="Times New Roman" pitchFamily="18" charset="0"/>
              </a:rPr>
              <a:t>: l’emoglobina e la mioglobina. Curva di dissociazione O</a:t>
            </a:r>
            <a:r>
              <a:rPr lang="it-IT" sz="1600" b="0" baseline="-30000" dirty="0">
                <a:cs typeface="Times New Roman" pitchFamily="18" charset="0"/>
              </a:rPr>
              <a:t>2</a:t>
            </a:r>
            <a:r>
              <a:rPr lang="it-IT" sz="1600" b="0" dirty="0">
                <a:cs typeface="Times New Roman" pitchFamily="18" charset="0"/>
              </a:rPr>
              <a:t>-emoglobina: effetto </a:t>
            </a:r>
            <a:r>
              <a:rPr lang="it-IT" sz="1600" b="0" dirty="0" err="1">
                <a:cs typeface="Times New Roman" pitchFamily="18" charset="0"/>
              </a:rPr>
              <a:t>Bohr</a:t>
            </a:r>
            <a:r>
              <a:rPr lang="it-IT" sz="1600" b="0" dirty="0">
                <a:cs typeface="Times New Roman" pitchFamily="18" charset="0"/>
              </a:rPr>
              <a:t>, della temperatura e del 2-3 DPG. Trasporto di CO</a:t>
            </a:r>
            <a:r>
              <a:rPr lang="it-IT" sz="1600" b="0" baseline="-30000" dirty="0">
                <a:cs typeface="Times New Roman" pitchFamily="18" charset="0"/>
              </a:rPr>
              <a:t>2</a:t>
            </a:r>
            <a:r>
              <a:rPr lang="it-IT" sz="1600" b="0" dirty="0">
                <a:cs typeface="Times New Roman" pitchFamily="18" charset="0"/>
              </a:rPr>
              <a:t>: l’effetto </a:t>
            </a:r>
            <a:r>
              <a:rPr lang="it-IT" sz="1600" b="0" dirty="0" err="1">
                <a:cs typeface="Times New Roman" pitchFamily="18" charset="0"/>
              </a:rPr>
              <a:t>Haldane</a:t>
            </a:r>
            <a:r>
              <a:rPr lang="it-IT" sz="1600" b="0" dirty="0">
                <a:cs typeface="Times New Roman" pitchFamily="18" charset="0"/>
              </a:rPr>
              <a:t>, l’</a:t>
            </a:r>
            <a:r>
              <a:rPr lang="it-IT" sz="1600" b="0" dirty="0" err="1">
                <a:cs typeface="Times New Roman" pitchFamily="18" charset="0"/>
              </a:rPr>
              <a:t>anidrasi</a:t>
            </a:r>
            <a:r>
              <a:rPr lang="it-IT" sz="1600" b="0" dirty="0">
                <a:cs typeface="Times New Roman" pitchFamily="18" charset="0"/>
              </a:rPr>
              <a:t> carbonica e l’effetto Hamburger. Capacità tampone dell'H</a:t>
            </a:r>
            <a:r>
              <a:rPr lang="it-IT" sz="1600" b="0" baseline="-30000" dirty="0">
                <a:cs typeface="Times New Roman" pitchFamily="18" charset="0"/>
              </a:rPr>
              <a:t>2</a:t>
            </a:r>
            <a:r>
              <a:rPr lang="it-IT" sz="1600" b="0" dirty="0">
                <a:cs typeface="Times New Roman" pitchFamily="18" charset="0"/>
              </a:rPr>
              <a:t>CO</a:t>
            </a:r>
            <a:r>
              <a:rPr lang="it-IT" sz="1600" b="0" baseline="-30000" dirty="0">
                <a:cs typeface="Times New Roman" pitchFamily="18" charset="0"/>
              </a:rPr>
              <a:t>3</a:t>
            </a:r>
            <a:r>
              <a:rPr lang="it-IT" sz="1600" b="0" dirty="0">
                <a:cs typeface="Times New Roman" pitchFamily="18" charset="0"/>
              </a:rPr>
              <a:t>/HCO</a:t>
            </a:r>
            <a:r>
              <a:rPr lang="it-IT" sz="1600" b="0" baseline="-30000" dirty="0">
                <a:cs typeface="Times New Roman" pitchFamily="18" charset="0"/>
              </a:rPr>
              <a:t>3</a:t>
            </a:r>
            <a:r>
              <a:rPr lang="it-IT" sz="1600" b="0" baseline="30000" dirty="0">
                <a:cs typeface="Times New Roman" pitchFamily="18" charset="0"/>
              </a:rPr>
              <a:t>-</a:t>
            </a:r>
            <a:r>
              <a:rPr lang="it-IT" sz="1600" b="0" dirty="0">
                <a:cs typeface="Times New Roman" pitchFamily="18" charset="0"/>
              </a:rPr>
              <a:t>. Stati di acidosi e di alcalosi. Controllo della respirazione: i centri bulbo-pontini, i recettori di stiramento polmonare e i </a:t>
            </a:r>
            <a:r>
              <a:rPr lang="it-IT" sz="1600" b="0" dirty="0" err="1">
                <a:cs typeface="Times New Roman" pitchFamily="18" charset="0"/>
              </a:rPr>
              <a:t>chemocettori</a:t>
            </a:r>
            <a:r>
              <a:rPr lang="it-IT" sz="1600" b="0" dirty="0">
                <a:cs typeface="Times New Roman" pitchFamily="18" charset="0"/>
              </a:rPr>
              <a:t>. Regolazione del </a:t>
            </a:r>
            <a:r>
              <a:rPr lang="it-IT" sz="1600" b="0" dirty="0" err="1">
                <a:cs typeface="Times New Roman" pitchFamily="18" charset="0"/>
              </a:rPr>
              <a:t>pH</a:t>
            </a:r>
            <a:r>
              <a:rPr lang="it-IT" sz="1600" b="0" dirty="0">
                <a:cs typeface="Times New Roman" pitchFamily="18" charset="0"/>
              </a:rPr>
              <a:t> plasmatico.</a:t>
            </a:r>
          </a:p>
          <a:p>
            <a:pPr algn="just">
              <a:spcBef>
                <a:spcPct val="0"/>
              </a:spcBef>
            </a:pPr>
            <a:r>
              <a:rPr lang="it-IT" sz="1600" b="0" dirty="0">
                <a:cs typeface="Times New Roman" pitchFamily="18" charset="0"/>
              </a:rPr>
              <a:t> 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23528" y="404664"/>
            <a:ext cx="2410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FISIOLOGIA DEI SISTEMI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piè di pagina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Introduzione</a:t>
            </a:r>
          </a:p>
        </p:txBody>
      </p:sp>
      <p:sp>
        <p:nvSpPr>
          <p:cNvPr id="6147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D8FBB6-8FC0-4E26-BF13-69650A1A65D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" name="Rettangolo 1"/>
          <p:cNvSpPr/>
          <p:nvPr/>
        </p:nvSpPr>
        <p:spPr>
          <a:xfrm>
            <a:off x="683568" y="836712"/>
            <a:ext cx="74168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it-IT" sz="1600" b="1" dirty="0" smtClean="0">
                <a:cs typeface="Times New Roman" pitchFamily="18" charset="0"/>
              </a:rPr>
              <a:t>Il sistema urinario </a:t>
            </a:r>
            <a:r>
              <a:rPr lang="it-IT" sz="1600" i="1" dirty="0">
                <a:cs typeface="Times New Roman" pitchFamily="18" charset="0"/>
              </a:rPr>
              <a:t>- </a:t>
            </a:r>
            <a:r>
              <a:rPr lang="it-IT" sz="1600" dirty="0">
                <a:cs typeface="Times New Roman" pitchFamily="18" charset="0"/>
              </a:rPr>
              <a:t>I liquidi corporei. Struttura del rene: il nefrone e il circolo renale. La filtrazione glomerulare: pressioni e regolazione. Clearance renale. Formazione e composizione dell’urina: meccanismi molecolari di riassorbimento e secrezione dei tubuli renali. Riassorbimento di Na</a:t>
            </a:r>
            <a:r>
              <a:rPr lang="it-IT" sz="1600" baseline="30000" dirty="0">
                <a:cs typeface="Times New Roman" pitchFamily="18" charset="0"/>
              </a:rPr>
              <a:t>+</a:t>
            </a:r>
            <a:r>
              <a:rPr lang="it-IT" sz="1600" dirty="0">
                <a:cs typeface="Times New Roman" pitchFamily="18" charset="0"/>
              </a:rPr>
              <a:t>, Cl</a:t>
            </a:r>
            <a:r>
              <a:rPr lang="it-IT" sz="1600" baseline="30000" dirty="0">
                <a:cs typeface="Times New Roman" pitchFamily="18" charset="0"/>
              </a:rPr>
              <a:t>-</a:t>
            </a:r>
            <a:r>
              <a:rPr lang="it-IT" sz="1600" dirty="0">
                <a:cs typeface="Times New Roman" pitchFamily="18" charset="0"/>
              </a:rPr>
              <a:t>, H</a:t>
            </a:r>
            <a:r>
              <a:rPr lang="it-IT" sz="1600" baseline="-30000" dirty="0">
                <a:cs typeface="Times New Roman" pitchFamily="18" charset="0"/>
              </a:rPr>
              <a:t>2</a:t>
            </a:r>
            <a:r>
              <a:rPr lang="it-IT" sz="1600" dirty="0">
                <a:cs typeface="Times New Roman" pitchFamily="18" charset="0"/>
              </a:rPr>
              <a:t>O, glucosio e aminoacidi. Meccanismi di concentrazione dell’urea. Escrezione di urea, Na</a:t>
            </a:r>
            <a:r>
              <a:rPr lang="it-IT" sz="1600" baseline="30000" dirty="0">
                <a:cs typeface="Times New Roman" pitchFamily="18" charset="0"/>
              </a:rPr>
              <a:t>+</a:t>
            </a:r>
            <a:r>
              <a:rPr lang="it-IT" sz="1600" dirty="0">
                <a:cs typeface="Times New Roman" pitchFamily="18" charset="0"/>
              </a:rPr>
              <a:t> e K</a:t>
            </a:r>
            <a:r>
              <a:rPr lang="it-IT" sz="1600" baseline="30000" dirty="0">
                <a:cs typeface="Times New Roman" pitchFamily="18" charset="0"/>
              </a:rPr>
              <a:t>+</a:t>
            </a:r>
            <a:r>
              <a:rPr lang="it-IT" sz="1600" dirty="0">
                <a:cs typeface="Times New Roman" pitchFamily="18" charset="0"/>
              </a:rPr>
              <a:t>. Riassorbimento del Na</a:t>
            </a:r>
            <a:r>
              <a:rPr lang="it-IT" sz="1600" baseline="30000" dirty="0">
                <a:cs typeface="Times New Roman" pitchFamily="18" charset="0"/>
              </a:rPr>
              <a:t>+</a:t>
            </a:r>
            <a:r>
              <a:rPr lang="it-IT" sz="1600" dirty="0">
                <a:cs typeface="Times New Roman" pitchFamily="18" charset="0"/>
              </a:rPr>
              <a:t> mediante l’aldosterone. L’ansa di </a:t>
            </a:r>
            <a:r>
              <a:rPr lang="it-IT" sz="1600" dirty="0" err="1">
                <a:cs typeface="Times New Roman" pitchFamily="18" charset="0"/>
              </a:rPr>
              <a:t>Henle</a:t>
            </a:r>
            <a:r>
              <a:rPr lang="it-IT" sz="1600" dirty="0">
                <a:cs typeface="Times New Roman" pitchFamily="18" charset="0"/>
              </a:rPr>
              <a:t> e il meccanismo di moltiplicazione in controcorrente. La macula densa e il sistema renina-</a:t>
            </a:r>
            <a:r>
              <a:rPr lang="it-IT" sz="1600" dirty="0" err="1">
                <a:cs typeface="Times New Roman" pitchFamily="18" charset="0"/>
              </a:rPr>
              <a:t>angiotensina</a:t>
            </a:r>
            <a:r>
              <a:rPr lang="it-IT" sz="1600" dirty="0">
                <a:cs typeface="Times New Roman" pitchFamily="18" charset="0"/>
              </a:rPr>
              <a:t>-aldosterone. Regolazione del volume plasmatico e del liquido extracellulare: l’ADH, i </a:t>
            </a:r>
            <a:r>
              <a:rPr lang="it-IT" sz="1600" dirty="0" err="1">
                <a:cs typeface="Times New Roman" pitchFamily="18" charset="0"/>
              </a:rPr>
              <a:t>volumocettori</a:t>
            </a:r>
            <a:r>
              <a:rPr lang="it-IT" sz="1600" dirty="0">
                <a:cs typeface="Times New Roman" pitchFamily="18" charset="0"/>
              </a:rPr>
              <a:t> e gli </a:t>
            </a:r>
            <a:r>
              <a:rPr lang="it-IT" sz="1600" dirty="0" err="1">
                <a:cs typeface="Times New Roman" pitchFamily="18" charset="0"/>
              </a:rPr>
              <a:t>osmocettori</a:t>
            </a:r>
            <a:r>
              <a:rPr lang="it-IT" sz="1600" dirty="0">
                <a:cs typeface="Times New Roman" pitchFamily="18" charset="0"/>
              </a:rPr>
              <a:t>. Regolazione del </a:t>
            </a:r>
            <a:r>
              <a:rPr lang="it-IT" sz="1600" dirty="0" err="1">
                <a:cs typeface="Times New Roman" pitchFamily="18" charset="0"/>
              </a:rPr>
              <a:t>pH</a:t>
            </a:r>
            <a:r>
              <a:rPr lang="it-IT" sz="1600" dirty="0">
                <a:cs typeface="Times New Roman" pitchFamily="18" charset="0"/>
              </a:rPr>
              <a:t> plasmatico: secrezione di H</a:t>
            </a:r>
            <a:r>
              <a:rPr lang="it-IT" sz="1600" baseline="30000" dirty="0">
                <a:cs typeface="Times New Roman" pitchFamily="18" charset="0"/>
              </a:rPr>
              <a:t>+</a:t>
            </a:r>
            <a:r>
              <a:rPr lang="it-IT" sz="1600" dirty="0">
                <a:cs typeface="Times New Roman" pitchFamily="18" charset="0"/>
              </a:rPr>
              <a:t>, riassorbimento e formazione di HCO</a:t>
            </a:r>
            <a:r>
              <a:rPr lang="it-IT" sz="1600" baseline="-30000" dirty="0">
                <a:cs typeface="Times New Roman" pitchFamily="18" charset="0"/>
              </a:rPr>
              <a:t>3</a:t>
            </a:r>
            <a:r>
              <a:rPr lang="it-IT" sz="1600" baseline="30000" dirty="0">
                <a:cs typeface="Times New Roman" pitchFamily="18" charset="0"/>
              </a:rPr>
              <a:t>-</a:t>
            </a:r>
            <a:r>
              <a:rPr lang="it-IT" sz="1600" dirty="0">
                <a:cs typeface="Times New Roman" pitchFamily="18" charset="0"/>
              </a:rPr>
              <a:t>. Riassorbimento ed escrezione di K</a:t>
            </a:r>
            <a:r>
              <a:rPr lang="it-IT" sz="1600" baseline="30000" dirty="0">
                <a:cs typeface="Times New Roman" pitchFamily="18" charset="0"/>
              </a:rPr>
              <a:t>+</a:t>
            </a:r>
            <a:r>
              <a:rPr lang="it-IT" sz="1600" dirty="0">
                <a:cs typeface="Times New Roman" pitchFamily="18" charset="0"/>
              </a:rPr>
              <a:t> e Ca</a:t>
            </a:r>
            <a:r>
              <a:rPr lang="it-IT" sz="1600" baseline="30000" dirty="0">
                <a:cs typeface="Times New Roman" pitchFamily="18" charset="0"/>
              </a:rPr>
              <a:t>2+</a:t>
            </a:r>
            <a:r>
              <a:rPr lang="it-IT" sz="1600" dirty="0">
                <a:cs typeface="Times New Roman" pitchFamily="18" charset="0"/>
              </a:rPr>
              <a:t>. Alterazione dell’equilibrio acido-base, stati di alcalosi ed acidosi. </a:t>
            </a:r>
          </a:p>
          <a:p>
            <a:pPr algn="just">
              <a:spcBef>
                <a:spcPct val="0"/>
              </a:spcBef>
            </a:pPr>
            <a:endParaRPr lang="it-IT" sz="1600" b="1" dirty="0" smtClean="0">
              <a:cs typeface="Times New Roman" pitchFamily="18" charset="0"/>
            </a:endParaRPr>
          </a:p>
          <a:p>
            <a:pPr algn="just">
              <a:spcBef>
                <a:spcPct val="0"/>
              </a:spcBef>
            </a:pPr>
            <a:endParaRPr lang="it-IT" sz="1600" b="1" dirty="0">
              <a:cs typeface="Times New Roman" pitchFamily="18" charset="0"/>
            </a:endParaRPr>
          </a:p>
          <a:p>
            <a:pPr algn="just">
              <a:spcBef>
                <a:spcPct val="0"/>
              </a:spcBef>
            </a:pPr>
            <a:r>
              <a:rPr lang="it-IT" sz="1600" b="1" dirty="0" smtClean="0">
                <a:cs typeface="Times New Roman" pitchFamily="18" charset="0"/>
              </a:rPr>
              <a:t>Il </a:t>
            </a:r>
            <a:r>
              <a:rPr lang="it-IT" sz="1600" b="1" dirty="0">
                <a:cs typeface="Times New Roman" pitchFamily="18" charset="0"/>
              </a:rPr>
              <a:t>sistema endocrino </a:t>
            </a:r>
            <a:r>
              <a:rPr lang="it-IT" sz="1600" i="1" dirty="0">
                <a:cs typeface="Times New Roman" pitchFamily="18" charset="0"/>
              </a:rPr>
              <a:t>- </a:t>
            </a:r>
            <a:r>
              <a:rPr lang="it-IT" sz="1600" dirty="0">
                <a:cs typeface="Times New Roman" pitchFamily="18" charset="0"/>
              </a:rPr>
              <a:t>Gli ormoni: sintesi, rilascio e meccanismo d’azione. Cellule secretorie. I secondi messaggeri. Il sistema ipotalamo-ipofisario. Gli ormoni della neuroipofisi: ADH e ossitocina. Gli ormoni dell’adenoipofisi: GH, prolattina, TSH, ACTH, LH e FSH. Le ghiandole surrenali. Ormoni della midollare e l’azione delle catecolamine. Ormoni della corticale: </a:t>
            </a:r>
            <a:r>
              <a:rPr lang="it-IT" sz="1600" dirty="0" err="1">
                <a:cs typeface="Times New Roman" pitchFamily="18" charset="0"/>
              </a:rPr>
              <a:t>glucocorticoidi</a:t>
            </a:r>
            <a:r>
              <a:rPr lang="it-IT" sz="1600" dirty="0">
                <a:cs typeface="Times New Roman" pitchFamily="18" charset="0"/>
              </a:rPr>
              <a:t>, </a:t>
            </a:r>
            <a:r>
              <a:rPr lang="it-IT" sz="1600" dirty="0" err="1">
                <a:cs typeface="Times New Roman" pitchFamily="18" charset="0"/>
              </a:rPr>
              <a:t>mineralcorticoidi</a:t>
            </a:r>
            <a:r>
              <a:rPr lang="it-IT" sz="1600" dirty="0">
                <a:cs typeface="Times New Roman" pitchFamily="18" charset="0"/>
              </a:rPr>
              <a:t> e steroidi sessuali. La tiroide e gli ormoni tiroidei. Il pancreas endocrino: l’insulina, il </a:t>
            </a:r>
            <a:r>
              <a:rPr lang="it-IT" sz="1600" dirty="0" err="1">
                <a:cs typeface="Times New Roman" pitchFamily="18" charset="0"/>
              </a:rPr>
              <a:t>glucagone</a:t>
            </a:r>
            <a:r>
              <a:rPr lang="it-IT" sz="1600" dirty="0">
                <a:cs typeface="Times New Roman" pitchFamily="18" charset="0"/>
              </a:rPr>
              <a:t> e la somatostatina. </a:t>
            </a:r>
          </a:p>
        </p:txBody>
      </p:sp>
    </p:spTree>
    <p:extLst>
      <p:ext uri="{BB962C8B-B14F-4D97-AF65-F5344CB8AC3E}">
        <p14:creationId xmlns:p14="http://schemas.microsoft.com/office/powerpoint/2010/main" val="297438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79512" y="170080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2400" b="1" dirty="0"/>
          </a:p>
          <a:p>
            <a:r>
              <a:rPr lang="it-IT" sz="2400" b="1" dirty="0" smtClean="0"/>
              <a:t>PROVA SCRITTA su tutto il programma</a:t>
            </a:r>
          </a:p>
          <a:p>
            <a:r>
              <a:rPr lang="it-IT" sz="2400" b="1" dirty="0" smtClean="0"/>
              <a:t> </a:t>
            </a:r>
          </a:p>
          <a:p>
            <a:r>
              <a:rPr lang="it-IT" sz="2400" b="1" dirty="0" smtClean="0"/>
              <a:t>(90 quiz V/F + 3 domande aperte)</a:t>
            </a:r>
            <a:endParaRPr lang="it-IT" sz="2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267744" y="548720"/>
            <a:ext cx="33153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/>
              <a:t>MODALITA’ D’ESAME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03000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820</Words>
  <Application>Microsoft Office PowerPoint</Application>
  <PresentationFormat>Presentazione su schermo (4:3)</PresentationFormat>
  <Paragraphs>49</Paragraphs>
  <Slides>6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GreekMathSymbols</vt:lpstr>
      <vt:lpstr>Symbol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</dc:creator>
  <cp:lastModifiedBy>valentina</cp:lastModifiedBy>
  <cp:revision>252</cp:revision>
  <dcterms:created xsi:type="dcterms:W3CDTF">2014-09-19T13:41:47Z</dcterms:created>
  <dcterms:modified xsi:type="dcterms:W3CDTF">2025-09-15T11:07:06Z</dcterms:modified>
</cp:coreProperties>
</file>