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327" r:id="rId3"/>
    <p:sldId id="328" r:id="rId4"/>
    <p:sldId id="329" r:id="rId5"/>
    <p:sldId id="330" r:id="rId6"/>
    <p:sldId id="331" r:id="rId7"/>
    <p:sldId id="334" r:id="rId8"/>
    <p:sldId id="335" r:id="rId9"/>
    <p:sldId id="332" r:id="rId10"/>
    <p:sldId id="333" r:id="rId11"/>
    <p:sldId id="336" r:id="rId12"/>
  </p:sldIdLst>
  <p:sldSz cx="9144000" cy="5143500" type="screen16x9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6075"/>
    <a:srgbClr val="B4BCCA"/>
    <a:srgbClr val="7887A0"/>
    <a:srgbClr val="3B4453"/>
    <a:srgbClr val="2C3F71"/>
    <a:srgbClr val="435FAA"/>
    <a:srgbClr val="738AC8"/>
    <a:srgbClr val="00ADDC"/>
    <a:srgbClr val="7FD13B"/>
    <a:srgbClr val="5FA3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8" autoAdjust="0"/>
    <p:restoredTop sz="94622" autoAdjust="0"/>
  </p:normalViewPr>
  <p:slideViewPr>
    <p:cSldViewPr>
      <p:cViewPr varScale="1">
        <p:scale>
          <a:sx n="91" d="100"/>
          <a:sy n="91" d="100"/>
        </p:scale>
        <p:origin x="712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32" y="16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olpini\Desktop\PPT_NL\2017\2017-06-22%20FEDERSALUS%20Roma\lavoro\Emanuela\ingressi_17D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olpini\Desktop\PPT_NL\2017\2017-06-22%20FEDERSALUS%20Roma\lavoro\Emanuela\ingressi_17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olpini\Desktop\PPT_NL\2017\2017-06-22%20FEDERSALUS%20Roma\lavoro\Emanuela\ingressi_17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olpini\Desktop\PPT_NL\2017\2017-06-22%20FEDERSALUS%20Roma\lavoro\Emanuela\ingressi_17D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olpini\Desktop\PPT_NL\2017\2017-06-22%20FEDERSALUS%20Roma\lavoro\Scontrini\Estrazione%20dati%20scr_ef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556597222222222E-2"/>
          <c:y val="8.9645360264032997E-2"/>
          <c:w val="0.93025520833333331"/>
          <c:h val="0.80509412656472368"/>
        </c:manualLayout>
      </c:layout>
      <c:lineChart>
        <c:grouping val="standard"/>
        <c:varyColors val="0"/>
        <c:ser>
          <c:idx val="0"/>
          <c:order val="0"/>
          <c:tx>
            <c:strRef>
              <c:f>[ingressi_17D.XLSX]grafici!$A$7</c:f>
              <c:strCache>
                <c:ptCount val="1"/>
                <c:pt idx="0">
                  <c:v>2017</c:v>
                </c:pt>
              </c:strCache>
            </c:strRef>
          </c:tx>
          <c:spPr>
            <a:ln w="22225">
              <a:solidFill>
                <a:schemeClr val="accent5">
                  <a:lumMod val="75000"/>
                </a:schemeClr>
              </a:solidFill>
            </a:ln>
          </c:spPr>
          <c:marker>
            <c:symbol val="circle"/>
            <c:size val="8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</c:spPr>
          </c:marker>
          <c:cat>
            <c:strRef>
              <c:f>[ingressi_17D.XLSX]grafici!$B$6:$M$6</c:f>
              <c:strCache>
                <c:ptCount val="12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[ingressi_17D.XLSX]grafici!$B$7:$M$7</c:f>
              <c:numCache>
                <c:formatCode>0.0</c:formatCode>
                <c:ptCount val="12"/>
                <c:pt idx="0">
                  <c:v>215.28489999999999</c:v>
                </c:pt>
                <c:pt idx="1">
                  <c:v>204.87729999999999</c:v>
                </c:pt>
                <c:pt idx="2">
                  <c:v>206.74809999999999</c:v>
                </c:pt>
                <c:pt idx="3">
                  <c:v>209.26349999999999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D3B-4527-8E23-86F7168CEF0C}"/>
            </c:ext>
          </c:extLst>
        </c:ser>
        <c:ser>
          <c:idx val="1"/>
          <c:order val="1"/>
          <c:tx>
            <c:strRef>
              <c:f>[ingressi_17D.XLSX]grafici!$A$8</c:f>
              <c:strCache>
                <c:ptCount val="1"/>
                <c:pt idx="0">
                  <c:v>2016</c:v>
                </c:pt>
              </c:strCache>
            </c:strRef>
          </c:tx>
          <c:spPr>
            <a:ln w="22225">
              <a:solidFill>
                <a:schemeClr val="bg2"/>
              </a:solidFill>
            </a:ln>
          </c:spPr>
          <c:marker>
            <c:symbol val="circle"/>
            <c:size val="8"/>
            <c:spPr>
              <a:solidFill>
                <a:schemeClr val="bg2"/>
              </a:solidFill>
              <a:ln>
                <a:noFill/>
              </a:ln>
            </c:spPr>
          </c:marker>
          <c:cat>
            <c:strRef>
              <c:f>[ingressi_17D.XLSX]grafici!$B$6:$M$6</c:f>
              <c:strCache>
                <c:ptCount val="12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[ingressi_17D.XLSX]grafici!$B$8:$M$8</c:f>
              <c:numCache>
                <c:formatCode>0.0</c:formatCode>
                <c:ptCount val="12"/>
                <c:pt idx="0">
                  <c:v>215.0361</c:v>
                </c:pt>
                <c:pt idx="1">
                  <c:v>213.58359999999999</c:v>
                </c:pt>
                <c:pt idx="2">
                  <c:v>212.49100000000001</c:v>
                </c:pt>
                <c:pt idx="3">
                  <c:v>211.9701</c:v>
                </c:pt>
                <c:pt idx="4">
                  <c:v>205.1063</c:v>
                </c:pt>
                <c:pt idx="5">
                  <c:v>204.39109999999999</c:v>
                </c:pt>
                <c:pt idx="6">
                  <c:v>202.619</c:v>
                </c:pt>
                <c:pt idx="7">
                  <c:v>210.9376</c:v>
                </c:pt>
                <c:pt idx="8">
                  <c:v>196.29730000000001</c:v>
                </c:pt>
                <c:pt idx="9">
                  <c:v>201.3817</c:v>
                </c:pt>
                <c:pt idx="10">
                  <c:v>203.4871</c:v>
                </c:pt>
                <c:pt idx="11">
                  <c:v>224.99760000000001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D3B-4527-8E23-86F7168CEF0C}"/>
            </c:ext>
          </c:extLst>
        </c:ser>
        <c:ser>
          <c:idx val="2"/>
          <c:order val="2"/>
          <c:tx>
            <c:strRef>
              <c:f>[ingressi_17D.XLSX]grafici!$A$9</c:f>
              <c:strCache>
                <c:ptCount val="1"/>
                <c:pt idx="0">
                  <c:v>2015</c:v>
                </c:pt>
              </c:strCache>
            </c:strRef>
          </c:tx>
          <c:spPr>
            <a:ln w="22225">
              <a:solidFill>
                <a:schemeClr val="tx1">
                  <a:lumMod val="85000"/>
                  <a:lumOff val="15000"/>
                </a:schemeClr>
              </a:solidFill>
            </a:ln>
          </c:spPr>
          <c:marker>
            <c:symbol val="circle"/>
            <c:size val="8"/>
            <c:spPr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c:spPr>
          </c:marker>
          <c:cat>
            <c:strRef>
              <c:f>[ingressi_17D.XLSX]grafici!$B$6:$M$6</c:f>
              <c:strCache>
                <c:ptCount val="12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[ingressi_17D.XLSX]grafici!$B$9:$M$9</c:f>
              <c:numCache>
                <c:formatCode>0.0</c:formatCode>
                <c:ptCount val="12"/>
                <c:pt idx="0">
                  <c:v>227.72460000000001</c:v>
                </c:pt>
                <c:pt idx="1">
                  <c:v>216.255</c:v>
                </c:pt>
                <c:pt idx="2">
                  <c:v>210.614</c:v>
                </c:pt>
                <c:pt idx="3">
                  <c:v>217.79759999999999</c:v>
                </c:pt>
                <c:pt idx="4">
                  <c:v>207.7012</c:v>
                </c:pt>
                <c:pt idx="5">
                  <c:v>206.90770000000001</c:v>
                </c:pt>
                <c:pt idx="6">
                  <c:v>206.26310000000001</c:v>
                </c:pt>
                <c:pt idx="7">
                  <c:v>212.49520000000001</c:v>
                </c:pt>
                <c:pt idx="8">
                  <c:v>198.73339999999999</c:v>
                </c:pt>
                <c:pt idx="9">
                  <c:v>201.36070000000001</c:v>
                </c:pt>
                <c:pt idx="10">
                  <c:v>202.7261</c:v>
                </c:pt>
                <c:pt idx="11">
                  <c:v>223.50200000000001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D3B-4527-8E23-86F7168CEF0C}"/>
            </c:ext>
          </c:extLst>
        </c:ser>
        <c:ser>
          <c:idx val="3"/>
          <c:order val="3"/>
          <c:tx>
            <c:strRef>
              <c:f>[ingressi_17D.XLSX]grafici!$A$10</c:f>
              <c:strCache>
                <c:ptCount val="1"/>
                <c:pt idx="0">
                  <c:v>2014</c:v>
                </c:pt>
              </c:strCache>
            </c:strRef>
          </c:tx>
          <c:spPr>
            <a:ln w="22225">
              <a:solidFill>
                <a:schemeClr val="bg1">
                  <a:lumMod val="65000"/>
                </a:schemeClr>
              </a:solidFill>
            </a:ln>
          </c:spPr>
          <c:marker>
            <c:symbol val="circle"/>
            <c:size val="8"/>
            <c:spPr>
              <a:solidFill>
                <a:schemeClr val="bg1">
                  <a:lumMod val="75000"/>
                </a:schemeClr>
              </a:solidFill>
              <a:ln>
                <a:noFill/>
              </a:ln>
            </c:spPr>
          </c:marker>
          <c:cat>
            <c:strRef>
              <c:f>[ingressi_17D.XLSX]grafici!$B$6:$M$6</c:f>
              <c:strCache>
                <c:ptCount val="12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[ingressi_17D.XLSX]grafici!$B$10:$M$10</c:f>
              <c:numCache>
                <c:formatCode>0.0</c:formatCode>
                <c:ptCount val="12"/>
                <c:pt idx="0">
                  <c:v>224.51419999999999</c:v>
                </c:pt>
                <c:pt idx="1">
                  <c:v>218.31110000000001</c:v>
                </c:pt>
                <c:pt idx="2">
                  <c:v>213.89859999999999</c:v>
                </c:pt>
                <c:pt idx="3">
                  <c:v>219.26740000000001</c:v>
                </c:pt>
                <c:pt idx="4">
                  <c:v>210.38120000000001</c:v>
                </c:pt>
                <c:pt idx="5">
                  <c:v>208.7467</c:v>
                </c:pt>
                <c:pt idx="6">
                  <c:v>205.03</c:v>
                </c:pt>
                <c:pt idx="7">
                  <c:v>218.57220000000001</c:v>
                </c:pt>
                <c:pt idx="8">
                  <c:v>202.03149999999999</c:v>
                </c:pt>
                <c:pt idx="9">
                  <c:v>204.42949999999999</c:v>
                </c:pt>
                <c:pt idx="10">
                  <c:v>203.7449</c:v>
                </c:pt>
                <c:pt idx="11">
                  <c:v>226.04990000000001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D3B-4527-8E23-86F7168CEF0C}"/>
            </c:ext>
          </c:extLst>
        </c:ser>
        <c:ser>
          <c:idx val="4"/>
          <c:order val="4"/>
          <c:tx>
            <c:strRef>
              <c:f>[ingressi_17D.XLSX]grafici!$A$11</c:f>
              <c:strCache>
                <c:ptCount val="1"/>
                <c:pt idx="0">
                  <c:v>2013</c:v>
                </c:pt>
              </c:strCache>
            </c:strRef>
          </c:tx>
          <c:spPr>
            <a:ln w="22225">
              <a:solidFill>
                <a:schemeClr val="accent3"/>
              </a:solidFill>
            </a:ln>
          </c:spPr>
          <c:marker>
            <c:symbol val="circle"/>
            <c:size val="8"/>
            <c:spPr>
              <a:solidFill>
                <a:schemeClr val="accent3"/>
              </a:solidFill>
              <a:ln>
                <a:noFill/>
              </a:ln>
            </c:spPr>
          </c:marker>
          <c:cat>
            <c:strRef>
              <c:f>[ingressi_17D.XLSX]grafici!$B$6:$M$6</c:f>
              <c:strCache>
                <c:ptCount val="12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[ingressi_17D.XLSX]grafici!$B$11:$M$11</c:f>
              <c:numCache>
                <c:formatCode>0.0</c:formatCode>
                <c:ptCount val="12"/>
                <c:pt idx="0">
                  <c:v>222.68950000000001</c:v>
                </c:pt>
                <c:pt idx="1">
                  <c:v>221.81729999999999</c:v>
                </c:pt>
                <c:pt idx="2">
                  <c:v>215.59190000000001</c:v>
                </c:pt>
                <c:pt idx="3">
                  <c:v>220.0264</c:v>
                </c:pt>
                <c:pt idx="4">
                  <c:v>216.68469999999999</c:v>
                </c:pt>
                <c:pt idx="5">
                  <c:v>213.00290000000001</c:v>
                </c:pt>
                <c:pt idx="6">
                  <c:v>213.89019999999999</c:v>
                </c:pt>
                <c:pt idx="7">
                  <c:v>225.0823</c:v>
                </c:pt>
                <c:pt idx="8">
                  <c:v>207.79179999999999</c:v>
                </c:pt>
                <c:pt idx="9">
                  <c:v>209.06120000000001</c:v>
                </c:pt>
                <c:pt idx="10">
                  <c:v>208.7064</c:v>
                </c:pt>
                <c:pt idx="11">
                  <c:v>227.40039999999999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D3B-4527-8E23-86F7168CEF0C}"/>
            </c:ext>
          </c:extLst>
        </c:ser>
        <c:ser>
          <c:idx val="5"/>
          <c:order val="5"/>
          <c:tx>
            <c:strRef>
              <c:f>[ingressi_17D.XLSX]grafici!$A$12</c:f>
              <c:strCache>
                <c:ptCount val="1"/>
                <c:pt idx="0">
                  <c:v>2012</c:v>
                </c:pt>
              </c:strCache>
            </c:strRef>
          </c:tx>
          <c:spPr>
            <a:ln w="22225">
              <a:solidFill>
                <a:schemeClr val="tx2"/>
              </a:solidFill>
            </a:ln>
          </c:spPr>
          <c:marker>
            <c:symbol val="circle"/>
            <c:size val="8"/>
            <c:spPr>
              <a:solidFill>
                <a:schemeClr val="tx2"/>
              </a:solidFill>
              <a:ln>
                <a:noFill/>
              </a:ln>
            </c:spPr>
          </c:marker>
          <c:cat>
            <c:strRef>
              <c:f>[ingressi_17D.XLSX]grafici!$B$6:$M$6</c:f>
              <c:strCache>
                <c:ptCount val="12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[ingressi_17D.XLSX]grafici!$B$12:$M$12</c:f>
              <c:numCache>
                <c:formatCode>0.0</c:formatCode>
                <c:ptCount val="12"/>
                <c:pt idx="0">
                  <c:v>231.12399390589201</c:v>
                </c:pt>
                <c:pt idx="1">
                  <c:v>223.26980430001387</c:v>
                </c:pt>
                <c:pt idx="2">
                  <c:v>216.42998867408232</c:v>
                </c:pt>
                <c:pt idx="3">
                  <c:v>220.62374460142701</c:v>
                </c:pt>
                <c:pt idx="4">
                  <c:v>216.50461300134427</c:v>
                </c:pt>
                <c:pt idx="5">
                  <c:v>216.67866440150442</c:v>
                </c:pt>
                <c:pt idx="6">
                  <c:v>220.36318028985215</c:v>
                </c:pt>
                <c:pt idx="7">
                  <c:v>224.28157567293712</c:v>
                </c:pt>
                <c:pt idx="8">
                  <c:v>205.45808312297211</c:v>
                </c:pt>
                <c:pt idx="9">
                  <c:v>209.87155600070034</c:v>
                </c:pt>
                <c:pt idx="10">
                  <c:v>212.60173645913909</c:v>
                </c:pt>
                <c:pt idx="11">
                  <c:v>231.33147603142498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D3B-4527-8E23-86F7168CE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5386240"/>
        <c:axId val="135387776"/>
      </c:lineChart>
      <c:catAx>
        <c:axId val="1353862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it-IT"/>
          </a:p>
        </c:txPr>
        <c:crossAx val="135387776"/>
        <c:crosses val="autoZero"/>
        <c:auto val="1"/>
        <c:lblAlgn val="ctr"/>
        <c:lblOffset val="100"/>
        <c:noMultiLvlLbl val="0"/>
      </c:catAx>
      <c:valAx>
        <c:axId val="135387776"/>
        <c:scaling>
          <c:orientation val="minMax"/>
          <c:min val="180"/>
        </c:scaling>
        <c:delete val="0"/>
        <c:axPos val="l"/>
        <c:numFmt formatCode="0" sourceLinked="0"/>
        <c:majorTickMark val="none"/>
        <c:minorTickMark val="none"/>
        <c:tickLblPos val="nextTo"/>
        <c:spPr>
          <a:ln cmpd="dbl"/>
        </c:spPr>
        <c:txPr>
          <a:bodyPr/>
          <a:lstStyle/>
          <a:p>
            <a:pPr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pPr>
            <a:endParaRPr lang="it-IT"/>
          </a:p>
        </c:txPr>
        <c:crossAx val="135386240"/>
        <c:crosses val="autoZero"/>
        <c:crossBetween val="between"/>
        <c:majorUnit val="10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25417187499999999"/>
          <c:y val="0.78003086419753087"/>
          <c:w val="0.48577662037037039"/>
          <c:h val="7.6255246913580252E-2"/>
        </c:manualLayout>
      </c:layout>
      <c:overlay val="0"/>
      <c:spPr>
        <a:noFill/>
      </c:spPr>
      <c:txPr>
        <a:bodyPr/>
        <a:lstStyle/>
        <a:p>
          <a:pPr>
            <a:defRPr sz="1200" b="0">
              <a:solidFill>
                <a:schemeClr val="tx1">
                  <a:lumMod val="75000"/>
                  <a:lumOff val="25000"/>
                </a:schemeClr>
              </a:solidFill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Arial Narrow" panose="020B0606020202030204" pitchFamily="34" charset="0"/>
        </a:defRPr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n-US"/>
              <a:t>trend ingressi medi giornalieri</a:t>
            </a:r>
          </a:p>
        </c:rich>
      </c:tx>
      <c:layout>
        <c:manualLayout>
          <c:xMode val="edge"/>
          <c:yMode val="edge"/>
          <c:x val="0.27158611111111108"/>
          <c:y val="8.81944444444444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1.3100308641975309E-2"/>
          <c:y val="0.20699097222222224"/>
          <c:w val="0.59831172839506175"/>
          <c:h val="0.68916666666666659"/>
        </c:manualLayout>
      </c:layout>
      <c:barChart>
        <c:barDir val="bar"/>
        <c:grouping val="clustered"/>
        <c:varyColors val="0"/>
        <c:ser>
          <c:idx val="0"/>
          <c:order val="0"/>
          <c:tx>
            <c:v>trend ingressi medi giornalieri</c:v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C1C-4753-AAF7-4134C13A0F2D}"/>
              </c:ext>
            </c:extLst>
          </c:dPt>
          <c:dLbls>
            <c:numFmt formatCode="\+0.0%;\-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[ingressi_17D.XLSX]grafici!$Q$7:$Q$9</c:f>
              <c:strCache>
                <c:ptCount val="3"/>
                <c:pt idx="0">
                  <c:v>1° quadrim (2017 vs 2015)</c:v>
                </c:pt>
                <c:pt idx="1">
                  <c:v>1° quadrim (2017 vs 2016)</c:v>
                </c:pt>
                <c:pt idx="2">
                  <c:v>tot. anno (2016 vs 2015)</c:v>
                </c:pt>
              </c:strCache>
            </c:strRef>
          </c:cat>
          <c:val>
            <c:numRef>
              <c:f>[ingressi_17D.XLSX]grafici!$P$7:$P$9</c:f>
              <c:numCache>
                <c:formatCode>0.0%</c:formatCode>
                <c:ptCount val="3"/>
                <c:pt idx="0">
                  <c:v>-4.151509093626804E-2</c:v>
                </c:pt>
                <c:pt idx="1">
                  <c:v>-1.9818755738026161E-2</c:v>
                </c:pt>
                <c:pt idx="2">
                  <c:v>-1.1761908368951524E-2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1C-4753-AAF7-4134C13A0F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2"/>
        <c:axId val="393843416"/>
        <c:axId val="393850632"/>
      </c:barChart>
      <c:catAx>
        <c:axId val="3938434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1587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it-IT"/>
          </a:p>
        </c:txPr>
        <c:crossAx val="393850632"/>
        <c:crosses val="autoZero"/>
        <c:auto val="1"/>
        <c:lblAlgn val="ctr"/>
        <c:lblOffset val="100"/>
        <c:noMultiLvlLbl val="0"/>
      </c:catAx>
      <c:valAx>
        <c:axId val="393850632"/>
        <c:scaling>
          <c:orientation val="minMax"/>
        </c:scaling>
        <c:delete val="1"/>
        <c:axPos val="b"/>
        <c:majorGridlines>
          <c:spPr>
            <a:ln w="6350" cap="flat" cmpd="sng" algn="ctr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393843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>
          <a:latin typeface="Arial Narrow" panose="020B0606020202030204" pitchFamily="34" charset="0"/>
        </a:defRPr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n-US" sz="1200"/>
              <a:t>trend ingressi medi Etico</a:t>
            </a:r>
          </a:p>
        </c:rich>
      </c:tx>
      <c:layout>
        <c:manualLayout>
          <c:xMode val="edge"/>
          <c:yMode val="edge"/>
          <c:x val="0.2262706457786914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27571182155431112"/>
          <c:y val="0.20699097222222224"/>
          <c:w val="0.69239762765530122"/>
          <c:h val="0.68916666666666659"/>
        </c:manualLayout>
      </c:layout>
      <c:barChart>
        <c:barDir val="bar"/>
        <c:grouping val="clustered"/>
        <c:varyColors val="0"/>
        <c:ser>
          <c:idx val="0"/>
          <c:order val="0"/>
          <c:tx>
            <c:v>Scontrini con Presizione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B7A-4808-A887-E18471078EE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B7A-4808-A887-E18471078EE1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B7A-4808-A887-E18471078EE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'\\192.168.1.9\dati\LAVORI_AZIENDE 2017\_NEWLINE\_CONVEGNI\2017-05 COSMOFARMA\LAVORO\scontrini\[versione per slide.xlsx]datiP'!$Q$12:$Q$14</c:f>
              <c:strCache>
                <c:ptCount val="3"/>
                <c:pt idx="0">
                  <c:v>1° trim (2017 vs 2015)</c:v>
                </c:pt>
                <c:pt idx="1">
                  <c:v>1° trim (2017 vs 2016)</c:v>
                </c:pt>
                <c:pt idx="2">
                  <c:v>tot. anno (2016 vs 2015)</c:v>
                </c:pt>
              </c:strCache>
            </c:strRef>
          </c:cat>
          <c:val>
            <c:numRef>
              <c:f>[ingressi_17D.XLSX]grafici!$P$66:$P$68</c:f>
              <c:numCache>
                <c:formatCode>0.0%</c:formatCode>
                <c:ptCount val="3"/>
                <c:pt idx="0">
                  <c:v>-4.0839624996177215E-2</c:v>
                </c:pt>
                <c:pt idx="1">
                  <c:v>-1.8612964877461669E-2</c:v>
                </c:pt>
                <c:pt idx="2">
                  <c:v>-8.4903925443734485E-3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7A-4808-A887-E18471078E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2"/>
        <c:axId val="393843416"/>
        <c:axId val="393850632"/>
      </c:barChart>
      <c:catAx>
        <c:axId val="3938434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1587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it-IT"/>
          </a:p>
        </c:txPr>
        <c:crossAx val="393850632"/>
        <c:crosses val="autoZero"/>
        <c:auto val="1"/>
        <c:lblAlgn val="ctr"/>
        <c:lblOffset val="100"/>
        <c:noMultiLvlLbl val="0"/>
      </c:catAx>
      <c:valAx>
        <c:axId val="393850632"/>
        <c:scaling>
          <c:orientation val="minMax"/>
        </c:scaling>
        <c:delete val="1"/>
        <c:axPos val="b"/>
        <c:majorGridlines>
          <c:spPr>
            <a:ln w="6350" cap="flat" cmpd="sng" algn="ctr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393843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>
          <a:latin typeface="Arial Narrow" panose="020B0606020202030204" pitchFamily="34" charset="0"/>
        </a:defRPr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556597222222222E-2"/>
          <c:y val="8.9645360264032997E-2"/>
          <c:w val="0.93025520833333331"/>
          <c:h val="0.80509412656472368"/>
        </c:manualLayout>
      </c:layout>
      <c:lineChart>
        <c:grouping val="standard"/>
        <c:varyColors val="0"/>
        <c:ser>
          <c:idx val="0"/>
          <c:order val="0"/>
          <c:tx>
            <c:strRef>
              <c:f>[ingressi_17D.XLSX]grafici!$A$7</c:f>
              <c:strCache>
                <c:ptCount val="1"/>
                <c:pt idx="0">
                  <c:v>2017</c:v>
                </c:pt>
              </c:strCache>
            </c:strRef>
          </c:tx>
          <c:spPr>
            <a:ln w="22225">
              <a:solidFill>
                <a:schemeClr val="accent5">
                  <a:lumMod val="75000"/>
                </a:schemeClr>
              </a:solidFill>
            </a:ln>
          </c:spPr>
          <c:marker>
            <c:symbol val="circle"/>
            <c:size val="8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</c:spPr>
          </c:marker>
          <c:cat>
            <c:strRef>
              <c:f>[ingressi_17D.XLSX]grafici!$S$6:$AD$6</c:f>
              <c:strCache>
                <c:ptCount val="12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[ingressi_17D.XLSX]grafici!$S$7:$AD$7</c:f>
              <c:numCache>
                <c:formatCode>#,##0.0</c:formatCode>
                <c:ptCount val="12"/>
                <c:pt idx="0">
                  <c:v>5477.7790000000005</c:v>
                </c:pt>
                <c:pt idx="1">
                  <c:v>4960.8180000000002</c:v>
                </c:pt>
                <c:pt idx="2">
                  <c:v>5619.1310000000003</c:v>
                </c:pt>
                <c:pt idx="3">
                  <c:v>4938.5309999999999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94E-4FD2-855C-C115FC348127}"/>
            </c:ext>
          </c:extLst>
        </c:ser>
        <c:ser>
          <c:idx val="1"/>
          <c:order val="1"/>
          <c:tx>
            <c:strRef>
              <c:f>[ingressi_17D.XLSX]grafici!$A$8</c:f>
              <c:strCache>
                <c:ptCount val="1"/>
                <c:pt idx="0">
                  <c:v>2016</c:v>
                </c:pt>
              </c:strCache>
            </c:strRef>
          </c:tx>
          <c:spPr>
            <a:ln w="22225">
              <a:solidFill>
                <a:schemeClr val="bg2"/>
              </a:solidFill>
            </a:ln>
          </c:spPr>
          <c:marker>
            <c:symbol val="circle"/>
            <c:size val="8"/>
            <c:spPr>
              <a:solidFill>
                <a:schemeClr val="bg2"/>
              </a:solidFill>
              <a:ln>
                <a:noFill/>
              </a:ln>
            </c:spPr>
          </c:marker>
          <c:cat>
            <c:strRef>
              <c:f>[ingressi_17D.XLSX]grafici!$S$6:$AD$6</c:f>
              <c:strCache>
                <c:ptCount val="12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[ingressi_17D.XLSX]grafici!$S$8:$AD$8</c:f>
              <c:numCache>
                <c:formatCode>#,##0.0</c:formatCode>
                <c:ptCount val="12"/>
                <c:pt idx="0">
                  <c:v>5253.7510000000002</c:v>
                </c:pt>
                <c:pt idx="1">
                  <c:v>5356.4539999999997</c:v>
                </c:pt>
                <c:pt idx="2">
                  <c:v>5572.0039999999999</c:v>
                </c:pt>
                <c:pt idx="3">
                  <c:v>5328.89</c:v>
                </c:pt>
                <c:pt idx="4">
                  <c:v>5386.24</c:v>
                </c:pt>
                <c:pt idx="5">
                  <c:v>5102.5540000000001</c:v>
                </c:pt>
                <c:pt idx="6">
                  <c:v>5136.57</c:v>
                </c:pt>
                <c:pt idx="7">
                  <c:v>4814.6509999999998</c:v>
                </c:pt>
                <c:pt idx="8">
                  <c:v>5035.4579999999996</c:v>
                </c:pt>
                <c:pt idx="9">
                  <c:v>5259.3090000000002</c:v>
                </c:pt>
                <c:pt idx="10">
                  <c:v>5145.63</c:v>
                </c:pt>
                <c:pt idx="11">
                  <c:v>5672.1310000000003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4E-4FD2-855C-C115FC348127}"/>
            </c:ext>
          </c:extLst>
        </c:ser>
        <c:ser>
          <c:idx val="2"/>
          <c:order val="2"/>
          <c:tx>
            <c:strRef>
              <c:f>[ingressi_17D.XLSX]grafici!$A$9</c:f>
              <c:strCache>
                <c:ptCount val="1"/>
                <c:pt idx="0">
                  <c:v>2015</c:v>
                </c:pt>
              </c:strCache>
            </c:strRef>
          </c:tx>
          <c:spPr>
            <a:ln w="22225">
              <a:solidFill>
                <a:schemeClr val="tx1">
                  <a:lumMod val="85000"/>
                  <a:lumOff val="15000"/>
                </a:schemeClr>
              </a:solidFill>
            </a:ln>
          </c:spPr>
          <c:marker>
            <c:symbol val="circle"/>
            <c:size val="8"/>
            <c:spPr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c:spPr>
          </c:marker>
          <c:cat>
            <c:strRef>
              <c:f>[ingressi_17D.XLSX]grafici!$S$6:$AD$6</c:f>
              <c:strCache>
                <c:ptCount val="12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[ingressi_17D.XLSX]grafici!$S$9:$AD$9</c:f>
              <c:numCache>
                <c:formatCode>#,##0.0</c:formatCode>
                <c:ptCount val="12"/>
                <c:pt idx="0">
                  <c:v>5736.652</c:v>
                </c:pt>
                <c:pt idx="1">
                  <c:v>5199.7439999999997</c:v>
                </c:pt>
                <c:pt idx="2">
                  <c:v>5517.4250000000002</c:v>
                </c:pt>
                <c:pt idx="3">
                  <c:v>5332.13</c:v>
                </c:pt>
                <c:pt idx="4">
                  <c:v>5237.7030000000004</c:v>
                </c:pt>
                <c:pt idx="5">
                  <c:v>5142.6710000000003</c:v>
                </c:pt>
                <c:pt idx="6">
                  <c:v>5372.973</c:v>
                </c:pt>
                <c:pt idx="7">
                  <c:v>4627.817</c:v>
                </c:pt>
                <c:pt idx="8">
                  <c:v>5056.3969999999999</c:v>
                </c:pt>
                <c:pt idx="9">
                  <c:v>5410.9309999999996</c:v>
                </c:pt>
                <c:pt idx="10">
                  <c:v>5114.1670000000004</c:v>
                </c:pt>
                <c:pt idx="11">
                  <c:v>5486.5039999999999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94E-4FD2-855C-C115FC348127}"/>
            </c:ext>
          </c:extLst>
        </c:ser>
        <c:ser>
          <c:idx val="3"/>
          <c:order val="3"/>
          <c:tx>
            <c:strRef>
              <c:f>[ingressi_17D.XLSX]grafici!$A$10</c:f>
              <c:strCache>
                <c:ptCount val="1"/>
                <c:pt idx="0">
                  <c:v>2014</c:v>
                </c:pt>
              </c:strCache>
            </c:strRef>
          </c:tx>
          <c:spPr>
            <a:ln w="22225">
              <a:solidFill>
                <a:schemeClr val="bg1">
                  <a:lumMod val="65000"/>
                </a:schemeClr>
              </a:solidFill>
            </a:ln>
          </c:spPr>
          <c:marker>
            <c:symbol val="circle"/>
            <c:size val="8"/>
            <c:spPr>
              <a:solidFill>
                <a:schemeClr val="bg1">
                  <a:lumMod val="75000"/>
                </a:schemeClr>
              </a:solidFill>
              <a:ln>
                <a:noFill/>
              </a:ln>
            </c:spPr>
          </c:marker>
          <c:cat>
            <c:strRef>
              <c:f>[ingressi_17D.XLSX]grafici!$S$6:$AD$6</c:f>
              <c:strCache>
                <c:ptCount val="12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[ingressi_17D.XLSX]grafici!$S$10:$AD$10</c:f>
              <c:numCache>
                <c:formatCode>#,##0.0</c:formatCode>
                <c:ptCount val="12"/>
                <c:pt idx="0">
                  <c:v>5679.6679999999997</c:v>
                </c:pt>
                <c:pt idx="1">
                  <c:v>5229.3469999999998</c:v>
                </c:pt>
                <c:pt idx="2">
                  <c:v>5559.4840000000004</c:v>
                </c:pt>
                <c:pt idx="3">
                  <c:v>5302.835</c:v>
                </c:pt>
                <c:pt idx="4">
                  <c:v>5455.7039999999997</c:v>
                </c:pt>
                <c:pt idx="5">
                  <c:v>5025.74</c:v>
                </c:pt>
                <c:pt idx="6">
                  <c:v>5310.4920000000002</c:v>
                </c:pt>
                <c:pt idx="7">
                  <c:v>4653.6220000000003</c:v>
                </c:pt>
                <c:pt idx="8">
                  <c:v>5132.9139999999998</c:v>
                </c:pt>
                <c:pt idx="9">
                  <c:v>5500.7150000000001</c:v>
                </c:pt>
                <c:pt idx="10">
                  <c:v>4968.9690000000001</c:v>
                </c:pt>
                <c:pt idx="11">
                  <c:v>5503.1040000000003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94E-4FD2-855C-C115FC348127}"/>
            </c:ext>
          </c:extLst>
        </c:ser>
        <c:ser>
          <c:idx val="4"/>
          <c:order val="4"/>
          <c:tx>
            <c:strRef>
              <c:f>[ingressi_17D.XLSX]grafici!$A$11</c:f>
              <c:strCache>
                <c:ptCount val="1"/>
                <c:pt idx="0">
                  <c:v>2013</c:v>
                </c:pt>
              </c:strCache>
            </c:strRef>
          </c:tx>
          <c:spPr>
            <a:ln w="22225">
              <a:solidFill>
                <a:schemeClr val="accent3"/>
              </a:solidFill>
            </a:ln>
          </c:spPr>
          <c:marker>
            <c:symbol val="circle"/>
            <c:size val="8"/>
            <c:spPr>
              <a:solidFill>
                <a:schemeClr val="accent3"/>
              </a:solidFill>
              <a:ln>
                <a:noFill/>
              </a:ln>
            </c:spPr>
          </c:marker>
          <c:cat>
            <c:strRef>
              <c:f>[ingressi_17D.XLSX]grafici!$S$6:$AD$6</c:f>
              <c:strCache>
                <c:ptCount val="12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[ingressi_17D.XLSX]grafici!$S$11:$AD$11</c:f>
              <c:numCache>
                <c:formatCode>#,##0.0</c:formatCode>
                <c:ptCount val="12"/>
                <c:pt idx="0">
                  <c:v>5769.0609999999997</c:v>
                </c:pt>
                <c:pt idx="1">
                  <c:v>5284.6440000000002</c:v>
                </c:pt>
                <c:pt idx="2">
                  <c:v>5572.2579999999998</c:v>
                </c:pt>
                <c:pt idx="3">
                  <c:v>5321.0209999999997</c:v>
                </c:pt>
                <c:pt idx="4">
                  <c:v>5622.61</c:v>
                </c:pt>
                <c:pt idx="5">
                  <c:v>5229.32</c:v>
                </c:pt>
                <c:pt idx="6">
                  <c:v>5485.2049999999999</c:v>
                </c:pt>
                <c:pt idx="7">
                  <c:v>4832.37</c:v>
                </c:pt>
                <c:pt idx="8">
                  <c:v>5093.0050000000001</c:v>
                </c:pt>
                <c:pt idx="9">
                  <c:v>5593.5919999999996</c:v>
                </c:pt>
                <c:pt idx="10">
                  <c:v>5203.8900000000003</c:v>
                </c:pt>
                <c:pt idx="11">
                  <c:v>5500.11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94E-4FD2-855C-C115FC348127}"/>
            </c:ext>
          </c:extLst>
        </c:ser>
        <c:ser>
          <c:idx val="5"/>
          <c:order val="5"/>
          <c:tx>
            <c:strRef>
              <c:f>[ingressi_17D.XLSX]grafici!$A$12</c:f>
              <c:strCache>
                <c:ptCount val="1"/>
                <c:pt idx="0">
                  <c:v>2012</c:v>
                </c:pt>
              </c:strCache>
            </c:strRef>
          </c:tx>
          <c:spPr>
            <a:ln w="22225">
              <a:solidFill>
                <a:schemeClr val="tx2"/>
              </a:solidFill>
            </a:ln>
          </c:spPr>
          <c:marker>
            <c:symbol val="circle"/>
            <c:size val="8"/>
            <c:spPr>
              <a:solidFill>
                <a:schemeClr val="tx2"/>
              </a:solidFill>
              <a:ln>
                <a:noFill/>
              </a:ln>
            </c:spPr>
          </c:marker>
          <c:cat>
            <c:strRef>
              <c:f>[ingressi_17D.XLSX]grafici!$S$6:$AD$6</c:f>
              <c:strCache>
                <c:ptCount val="12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[ingressi_17D.XLSX]grafici!$S$12:$AD$12</c:f>
              <c:numCache>
                <c:formatCode>#,##0.0</c:formatCode>
                <c:ptCount val="12"/>
                <c:pt idx="0">
                  <c:v>5711.37039</c:v>
                </c:pt>
                <c:pt idx="1">
                  <c:v>5231.79756</c:v>
                </c:pt>
                <c:pt idx="2">
                  <c:v>5516.5354200000002</c:v>
                </c:pt>
                <c:pt idx="3">
                  <c:v>5267.8107899999995</c:v>
                </c:pt>
                <c:pt idx="4">
                  <c:v>5566.3838999999998</c:v>
                </c:pt>
                <c:pt idx="5">
                  <c:v>5177.0267999999996</c:v>
                </c:pt>
                <c:pt idx="6">
                  <c:v>5430.3529499999995</c:v>
                </c:pt>
                <c:pt idx="7">
                  <c:v>4784.0463</c:v>
                </c:pt>
                <c:pt idx="8">
                  <c:v>5042.0749500000002</c:v>
                </c:pt>
                <c:pt idx="9">
                  <c:v>5537.6560799999997</c:v>
                </c:pt>
                <c:pt idx="10">
                  <c:v>5151.8510999999999</c:v>
                </c:pt>
                <c:pt idx="11">
                  <c:v>5445.1088999999993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94E-4FD2-855C-C115FC3481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5386240"/>
        <c:axId val="135387776"/>
      </c:lineChart>
      <c:catAx>
        <c:axId val="1353862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it-IT"/>
          </a:p>
        </c:txPr>
        <c:crossAx val="135387776"/>
        <c:crosses val="autoZero"/>
        <c:auto val="1"/>
        <c:lblAlgn val="ctr"/>
        <c:lblOffset val="100"/>
        <c:noMultiLvlLbl val="0"/>
      </c:catAx>
      <c:valAx>
        <c:axId val="135387776"/>
        <c:scaling>
          <c:orientation val="minMax"/>
          <c:max val="7000"/>
          <c:min val="3000"/>
        </c:scaling>
        <c:delete val="0"/>
        <c:axPos val="l"/>
        <c:numFmt formatCode="0" sourceLinked="0"/>
        <c:majorTickMark val="none"/>
        <c:minorTickMark val="none"/>
        <c:tickLblPos val="nextTo"/>
        <c:spPr>
          <a:ln cmpd="dbl"/>
        </c:spPr>
        <c:txPr>
          <a:bodyPr/>
          <a:lstStyle/>
          <a:p>
            <a:pPr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pPr>
            <a:endParaRPr lang="it-IT"/>
          </a:p>
        </c:txPr>
        <c:crossAx val="135386240"/>
        <c:crosses val="autoZero"/>
        <c:crossBetween val="between"/>
        <c:majorUnit val="2000"/>
        <c:minorUnit val="1000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25417187499999999"/>
          <c:y val="0.78003086419753087"/>
          <c:w val="0.48577662037037039"/>
          <c:h val="7.6255246913580252E-2"/>
        </c:manualLayout>
      </c:layout>
      <c:overlay val="0"/>
      <c:spPr>
        <a:noFill/>
      </c:spPr>
      <c:txPr>
        <a:bodyPr/>
        <a:lstStyle/>
        <a:p>
          <a:pPr>
            <a:defRPr sz="1200" b="0">
              <a:solidFill>
                <a:schemeClr val="tx1">
                  <a:lumMod val="75000"/>
                  <a:lumOff val="25000"/>
                </a:schemeClr>
              </a:solidFill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Arial Narrow" panose="020B0606020202030204" pitchFamily="34" charset="0"/>
        </a:defRPr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14705814834373E-2"/>
          <c:y val="1.8382575179891031E-2"/>
          <c:w val="0.65072645256077688"/>
          <c:h val="0.960488028061613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G00!$Q$4</c:f>
              <c:strCache>
                <c:ptCount val="1"/>
                <c:pt idx="0">
                  <c:v>FCIA MEDIA</c:v>
                </c:pt>
              </c:strCache>
            </c:strRef>
          </c:tx>
          <c:spPr>
            <a:solidFill>
              <a:schemeClr val="accent3"/>
            </a:solidFill>
            <a:ln w="241300">
              <a:solidFill>
                <a:schemeClr val="bg1"/>
              </a:solidFill>
              <a:bevel/>
            </a:ln>
            <a:effectLst/>
            <a:scene3d>
              <a:camera prst="orthographicFront"/>
              <a:lightRig rig="threePt" dir="t"/>
            </a:scene3d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 w="241300">
                <a:solidFill>
                  <a:schemeClr val="bg1"/>
                </a:solidFill>
                <a:bevel/>
              </a:ln>
              <a:effectLst/>
              <a:scene3d>
                <a:camera prst="orthographicFront"/>
                <a:lightRig rig="threePt" dir="t"/>
              </a:scene3d>
              <a:sp3d/>
            </c:spPr>
            <c:extLst>
              <c:ext xmlns:c16="http://schemas.microsoft.com/office/drawing/2014/chart" uri="{C3380CC4-5D6E-409C-BE32-E72D297353CC}">
                <c16:uniqueId val="{00000001-5C34-4081-92DE-665D222CAF3E}"/>
              </c:ext>
            </c:extLst>
          </c:dPt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3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accentCallout1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5C34-4081-92DE-665D222CAF3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accentCallout1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G00!$P$5:$P$17</c:f>
              <c:strCache>
                <c:ptCount val="13"/>
                <c:pt idx="0">
                  <c:v>TOTALE INTEGRATORI</c:v>
                </c:pt>
                <c:pt idx="1">
                  <c:v>BENESSERE INTESTINO</c:v>
                </c:pt>
                <c:pt idx="2">
                  <c:v>AREA MUSCOLO SCHELETRICA</c:v>
                </c:pt>
                <c:pt idx="3">
                  <c:v>DIGESTIONE E ACIDITÀ DI STOMACO</c:v>
                </c:pt>
                <c:pt idx="4">
                  <c:v>AREA CARDIO</c:v>
                </c:pt>
                <c:pt idx="5">
                  <c:v>VITAMINE E MINERALI</c:v>
                </c:pt>
                <c:pt idx="6">
                  <c:v>AREA UROGENITALE</c:v>
                </c:pt>
                <c:pt idx="7">
                  <c:v>BENESSERE MENTALE E RIPOSO NOTTURNO</c:v>
                </c:pt>
                <c:pt idx="8">
                  <c:v>BENESSERE VIE RESPIRATORIE</c:v>
                </c:pt>
                <c:pt idx="9">
                  <c:v>ALTRE FUNZIONI</c:v>
                </c:pt>
                <c:pt idx="10">
                  <c:v>BENESSERE DELLA DONNA</c:v>
                </c:pt>
                <c:pt idx="11">
                  <c:v>PELLE E ANNESSI CUTANEI</c:v>
                </c:pt>
                <c:pt idx="12">
                  <c:v>METABOLISMO E CONTROLLO DEL PESO</c:v>
                </c:pt>
              </c:strCache>
            </c:strRef>
          </c:cat>
          <c:val>
            <c:numRef>
              <c:f>G00!$Q$5:$Q$17</c:f>
              <c:numCache>
                <c:formatCode>0.00%</c:formatCode>
                <c:ptCount val="13"/>
                <c:pt idx="0">
                  <c:v>0.29666338457366687</c:v>
                </c:pt>
                <c:pt idx="1">
                  <c:v>0.34085956475353224</c:v>
                </c:pt>
                <c:pt idx="2">
                  <c:v>0.31993340718626584</c:v>
                </c:pt>
                <c:pt idx="3">
                  <c:v>0.31561074848496024</c:v>
                </c:pt>
                <c:pt idx="4">
                  <c:v>0.30420059220474149</c:v>
                </c:pt>
                <c:pt idx="5">
                  <c:v>0.30081692366307716</c:v>
                </c:pt>
                <c:pt idx="6">
                  <c:v>0.29953163166976671</c:v>
                </c:pt>
                <c:pt idx="7">
                  <c:v>0.29446637142847965</c:v>
                </c:pt>
                <c:pt idx="8">
                  <c:v>0.27795888726332085</c:v>
                </c:pt>
                <c:pt idx="9">
                  <c:v>0.27112718777245753</c:v>
                </c:pt>
                <c:pt idx="10">
                  <c:v>0.23834770345775541</c:v>
                </c:pt>
                <c:pt idx="11">
                  <c:v>0.22520151750359038</c:v>
                </c:pt>
                <c:pt idx="12">
                  <c:v>0.21080674481288786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34-4081-92DE-665D222CAF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96265488"/>
        <c:axId val="396270080"/>
      </c:barChart>
      <c:catAx>
        <c:axId val="3962654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miter lim="800000"/>
            <a:headEnd type="oval"/>
            <a:tailEnd type="oval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it-IT"/>
          </a:p>
        </c:txPr>
        <c:crossAx val="396270080"/>
        <c:crosses val="autoZero"/>
        <c:auto val="1"/>
        <c:lblAlgn val="ctr"/>
        <c:lblOffset val="100"/>
        <c:noMultiLvlLbl val="0"/>
      </c:catAx>
      <c:valAx>
        <c:axId val="396270080"/>
        <c:scaling>
          <c:orientation val="minMax"/>
          <c:max val="0.38000000000000006"/>
          <c:min val="0.15000000000000002"/>
        </c:scaling>
        <c:delete val="1"/>
        <c:axPos val="t"/>
        <c:numFmt formatCode="0.00%" sourceLinked="1"/>
        <c:majorTickMark val="out"/>
        <c:minorTickMark val="none"/>
        <c:tickLblPos val="nextTo"/>
        <c:crossAx val="396265488"/>
        <c:crosses val="autoZero"/>
        <c:crossBetween val="between"/>
        <c:majorUnit val="2.9700000000000004E-2"/>
        <c:minorUnit val="2.9700000000000004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 Narrow" panose="020B0606020202030204" pitchFamily="34" charset="0"/>
        </a:defRPr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AA14455D-8158-4C72-82A5-53179EFC4EDB}" type="datetimeFigureOut">
              <a:rPr lang="it-IT" smtClean="0"/>
              <a:pPr/>
              <a:t>23/06/2017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2" tIns="47781" rIns="95562" bIns="47781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59B19DE9-7BC4-4F9F-80CA-A5D5C8A77CD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5091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19DE9-7BC4-4F9F-80CA-A5D5C8A77CD4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3343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19DE9-7BC4-4F9F-80CA-A5D5C8A77CD4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2623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19DE9-7BC4-4F9F-80CA-A5D5C8A77CD4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6088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19DE9-7BC4-4F9F-80CA-A5D5C8A77CD4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3674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19DE9-7BC4-4F9F-80CA-A5D5C8A77CD4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1210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19DE9-7BC4-4F9F-80CA-A5D5C8A77CD4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65929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19DE9-7BC4-4F9F-80CA-A5D5C8A77CD4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2532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943708" y="1203598"/>
            <a:ext cx="5256584" cy="212423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  <a:lvl2pPr marL="457200" indent="0" algn="l">
              <a:buNone/>
              <a:defRPr b="1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lo stile del sottotitolo dello schema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t="4040" b="5598"/>
          <a:stretch>
            <a:fillRect/>
          </a:stretch>
        </p:blipFill>
        <p:spPr bwMode="auto">
          <a:xfrm>
            <a:off x="107505" y="123480"/>
            <a:ext cx="1075849" cy="1688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Connettore 1 7"/>
          <p:cNvCxnSpPr/>
          <p:nvPr userDrawn="1"/>
        </p:nvCxnSpPr>
        <p:spPr>
          <a:xfrm>
            <a:off x="1979712" y="1131590"/>
            <a:ext cx="5184576" cy="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 userDrawn="1"/>
        </p:nvCxnSpPr>
        <p:spPr>
          <a:xfrm>
            <a:off x="1979712" y="3435846"/>
            <a:ext cx="5184576" cy="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 userDrawn="1"/>
        </p:nvSpPr>
        <p:spPr>
          <a:xfrm>
            <a:off x="3635896" y="4731990"/>
            <a:ext cx="5328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600" b="0" i="0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</a:rPr>
              <a:t>Elena Folpini | </a:t>
            </a:r>
            <a:r>
              <a:rPr lang="it-IT" sz="1600" b="0" i="0" spc="30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</a:rPr>
              <a:t>folpini@newl.it</a:t>
            </a:r>
            <a:endParaRPr lang="it-IT" sz="1600" b="0" i="0" spc="300" dirty="0">
              <a:solidFill>
                <a:schemeClr val="tx1">
                  <a:lumMod val="85000"/>
                  <a:lumOff val="1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2" name="CasellaDiTesto 11"/>
          <p:cNvSpPr txBox="1"/>
          <p:nvPr userDrawn="1"/>
        </p:nvSpPr>
        <p:spPr>
          <a:xfrm>
            <a:off x="1907704" y="3651870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800" kern="1200" dirty="0">
                <a:solidFill>
                  <a:schemeClr val="bg1">
                    <a:lumMod val="65000"/>
                  </a:schemeClr>
                </a:solidFill>
                <a:latin typeface="Arial Narrow" pitchFamily="34" charset="0"/>
                <a:ea typeface="+mn-ea"/>
                <a:cs typeface="+mn-cs"/>
              </a:rPr>
              <a:t>Siracusa, 23 giugno 2017</a:t>
            </a:r>
          </a:p>
          <a:p>
            <a:pPr algn="ctr"/>
            <a:endParaRPr lang="it-IT" sz="1800" kern="1200" dirty="0">
              <a:solidFill>
                <a:schemeClr val="bg1">
                  <a:lumMod val="65000"/>
                </a:schemeClr>
              </a:solidFill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447764" y="1815666"/>
            <a:ext cx="5256584" cy="151216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  <a:lvl2pPr marL="457200" indent="0" algn="l">
              <a:buNone/>
              <a:defRPr b="1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lo stile del sottotitolo dello schema</a:t>
            </a:r>
          </a:p>
        </p:txBody>
      </p:sp>
      <p:sp>
        <p:nvSpPr>
          <p:cNvPr id="11" name="CasellaDiTesto 10"/>
          <p:cNvSpPr txBox="1"/>
          <p:nvPr userDrawn="1"/>
        </p:nvSpPr>
        <p:spPr>
          <a:xfrm>
            <a:off x="3707904" y="4815031"/>
            <a:ext cx="53285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b="0" i="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rPr>
              <a:t>Elena Folpini | </a:t>
            </a:r>
            <a:r>
              <a:rPr lang="it-IT" sz="1200" b="0" i="0" spc="3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rPr>
              <a:t>folpini@newl.it</a:t>
            </a:r>
            <a:endParaRPr lang="it-IT" sz="1200" b="0" i="0" spc="300" dirty="0">
              <a:solidFill>
                <a:schemeClr val="tx1">
                  <a:lumMod val="65000"/>
                  <a:lumOff val="3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2" name="CasellaDiTesto 11"/>
          <p:cNvSpPr txBox="1"/>
          <p:nvPr userDrawn="1"/>
        </p:nvSpPr>
        <p:spPr>
          <a:xfrm>
            <a:off x="2411760" y="1131590"/>
            <a:ext cx="5328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kern="1200" dirty="0">
                <a:solidFill>
                  <a:schemeClr val="bg1">
                    <a:lumMod val="65000"/>
                  </a:schemeClr>
                </a:solidFill>
                <a:latin typeface="Arial Narrow" pitchFamily="34" charset="0"/>
                <a:ea typeface="+mn-ea"/>
                <a:cs typeface="+mn-cs"/>
              </a:rPr>
              <a:t>Siracusa, 23 giugno 2017</a:t>
            </a:r>
          </a:p>
        </p:txBody>
      </p:sp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686" y="730250"/>
            <a:ext cx="2051050" cy="3683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 userDrawn="1"/>
        </p:nvSpPr>
        <p:spPr>
          <a:xfrm>
            <a:off x="2123728" y="0"/>
            <a:ext cx="7020272" cy="51435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447764" y="1815666"/>
            <a:ext cx="5256584" cy="151216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Arial Narrow" pitchFamily="34" charset="0"/>
              </a:defRPr>
            </a:lvl1pPr>
            <a:lvl2pPr marL="457200" indent="0" algn="l">
              <a:buNone/>
              <a:defRPr b="1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lo stile del sottotitolo dello schema</a:t>
            </a:r>
          </a:p>
        </p:txBody>
      </p:sp>
      <p:cxnSp>
        <p:nvCxnSpPr>
          <p:cNvPr id="8" name="Connettore 1 7"/>
          <p:cNvCxnSpPr/>
          <p:nvPr userDrawn="1"/>
        </p:nvCxnSpPr>
        <p:spPr>
          <a:xfrm>
            <a:off x="2483768" y="1707654"/>
            <a:ext cx="518457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 userDrawn="1"/>
        </p:nvCxnSpPr>
        <p:spPr>
          <a:xfrm>
            <a:off x="2483768" y="3435846"/>
            <a:ext cx="518457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 userDrawn="1"/>
        </p:nvSpPr>
        <p:spPr>
          <a:xfrm>
            <a:off x="3707904" y="4815031"/>
            <a:ext cx="53285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b="0" i="0" spc="300" baseline="0" dirty="0">
                <a:solidFill>
                  <a:schemeClr val="bg1"/>
                </a:solidFill>
                <a:latin typeface="Arial Narrow" pitchFamily="34" charset="0"/>
              </a:rPr>
              <a:t>newl.it</a:t>
            </a:r>
            <a:endParaRPr lang="it-IT" sz="1200" b="0" i="0" spc="3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12" name="CasellaDiTesto 11"/>
          <p:cNvSpPr txBox="1"/>
          <p:nvPr userDrawn="1"/>
        </p:nvSpPr>
        <p:spPr>
          <a:xfrm>
            <a:off x="2411760" y="1131590"/>
            <a:ext cx="5328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600" kern="1200" dirty="0">
                <a:solidFill>
                  <a:schemeClr val="bg1">
                    <a:lumMod val="65000"/>
                  </a:schemeClr>
                </a:solidFill>
                <a:latin typeface="Arial Narrow" pitchFamily="34" charset="0"/>
                <a:ea typeface="+mn-ea"/>
                <a:cs typeface="+mn-cs"/>
              </a:rPr>
              <a:t>aggiornamento aprile 2017</a:t>
            </a:r>
            <a:endParaRPr lang="it-IT" sz="1600" b="0" i="0" spc="300" dirty="0">
              <a:solidFill>
                <a:schemeClr val="tx2"/>
              </a:solidFill>
              <a:latin typeface="Arial Narrow" pitchFamily="34" charset="0"/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730250"/>
            <a:ext cx="2051050" cy="3683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 userDrawn="1"/>
        </p:nvSpPr>
        <p:spPr>
          <a:xfrm>
            <a:off x="2123728" y="0"/>
            <a:ext cx="7020272" cy="51435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447764" y="1815666"/>
            <a:ext cx="5256584" cy="151216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Arial Narrow" pitchFamily="34" charset="0"/>
              </a:defRPr>
            </a:lvl1pPr>
            <a:lvl2pPr marL="457200" indent="0" algn="l">
              <a:buNone/>
              <a:defRPr b="1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lo stile del sottotitolo dello schema</a:t>
            </a:r>
          </a:p>
        </p:txBody>
      </p:sp>
      <p:cxnSp>
        <p:nvCxnSpPr>
          <p:cNvPr id="8" name="Connettore 1 7"/>
          <p:cNvCxnSpPr/>
          <p:nvPr userDrawn="1"/>
        </p:nvCxnSpPr>
        <p:spPr>
          <a:xfrm>
            <a:off x="2483768" y="1707654"/>
            <a:ext cx="518457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 userDrawn="1"/>
        </p:nvCxnSpPr>
        <p:spPr>
          <a:xfrm>
            <a:off x="2483768" y="3435846"/>
            <a:ext cx="518457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 userDrawn="1"/>
        </p:nvSpPr>
        <p:spPr>
          <a:xfrm>
            <a:off x="3707904" y="4815031"/>
            <a:ext cx="53285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b="0" i="0" spc="300" baseline="0" dirty="0">
                <a:solidFill>
                  <a:schemeClr val="bg1"/>
                </a:solidFill>
                <a:latin typeface="Arial Narrow" pitchFamily="34" charset="0"/>
              </a:rPr>
              <a:t>newl.it</a:t>
            </a:r>
            <a:endParaRPr lang="it-IT" sz="1200" b="0" i="0" spc="3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12" name="CasellaDiTesto 11"/>
          <p:cNvSpPr txBox="1"/>
          <p:nvPr userDrawn="1"/>
        </p:nvSpPr>
        <p:spPr>
          <a:xfrm>
            <a:off x="2411760" y="1131590"/>
            <a:ext cx="5328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1600" b="0" i="0" spc="300" dirty="0">
                <a:solidFill>
                  <a:schemeClr val="tx2"/>
                </a:solidFill>
                <a:latin typeface="Arial Narrow" pitchFamily="34" charset="0"/>
              </a:rPr>
              <a:t>&lt;N° sezione&gt;</a:t>
            </a:r>
          </a:p>
        </p:txBody>
      </p:sp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730250"/>
            <a:ext cx="2051050" cy="3683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2"/>
          <p:cNvSpPr>
            <a:spLocks noGrp="1"/>
          </p:cNvSpPr>
          <p:nvPr>
            <p:ph idx="13"/>
          </p:nvPr>
        </p:nvSpPr>
        <p:spPr>
          <a:xfrm>
            <a:off x="971600" y="1383619"/>
            <a:ext cx="7725544" cy="294097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just">
              <a:lnSpc>
                <a:spcPct val="150000"/>
              </a:lnSpc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  <a:lvl2pPr marL="447675" indent="-447675" algn="just">
              <a:lnSpc>
                <a:spcPct val="150000"/>
              </a:lnSpc>
              <a:buClr>
                <a:schemeClr val="tx2"/>
              </a:buClr>
              <a:buSzPct val="140000"/>
              <a:buFont typeface="Arial Narrow" pitchFamily="34" charset="0"/>
              <a:buChar char="■"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2pPr>
            <a:lvl3pPr algn="just">
              <a:defRPr sz="2400"/>
            </a:lvl3pPr>
            <a:lvl4pPr algn="just">
              <a:defRPr sz="2400"/>
            </a:lvl4pPr>
            <a:lvl5pPr algn="just">
              <a:defRPr sz="2400"/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</p:txBody>
      </p:sp>
      <p:sp>
        <p:nvSpPr>
          <p:cNvPr id="12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316416" y="4422142"/>
            <a:ext cx="432048" cy="52587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</a:defRPr>
            </a:lvl1pPr>
          </a:lstStyle>
          <a:p>
            <a:fld id="{F018A867-6F57-4D83-AA6C-6BA588703838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8" name="Connettore 1 7"/>
          <p:cNvCxnSpPr/>
          <p:nvPr userDrawn="1"/>
        </p:nvCxnSpPr>
        <p:spPr>
          <a:xfrm>
            <a:off x="899592" y="318984"/>
            <a:ext cx="0" cy="180000"/>
          </a:xfrm>
          <a:prstGeom prst="line">
            <a:avLst/>
          </a:prstGeom>
          <a:ln w="63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12048" t="6936" r="9643" b="56652"/>
          <a:stretch>
            <a:fillRect/>
          </a:stretch>
        </p:blipFill>
        <p:spPr bwMode="auto">
          <a:xfrm>
            <a:off x="107495" y="75228"/>
            <a:ext cx="524024" cy="42375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971600" y="195486"/>
            <a:ext cx="8172400" cy="37804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Agenda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2"/>
          <p:cNvSpPr>
            <a:spLocks noGrp="1"/>
          </p:cNvSpPr>
          <p:nvPr>
            <p:ph idx="13"/>
          </p:nvPr>
        </p:nvSpPr>
        <p:spPr>
          <a:xfrm>
            <a:off x="971600" y="1383619"/>
            <a:ext cx="7725544" cy="294097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just">
              <a:lnSpc>
                <a:spcPct val="150000"/>
              </a:lnSpc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  <a:lvl2pPr marL="447675" indent="-447675" algn="just">
              <a:lnSpc>
                <a:spcPct val="150000"/>
              </a:lnSpc>
              <a:buClr>
                <a:schemeClr val="tx2"/>
              </a:buClr>
              <a:buSzPct val="140000"/>
              <a:buFont typeface="Arial Narrow" pitchFamily="34" charset="0"/>
              <a:buChar char="■"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2pPr>
            <a:lvl3pPr algn="just">
              <a:defRPr sz="2400"/>
            </a:lvl3pPr>
            <a:lvl4pPr algn="just">
              <a:defRPr sz="2400"/>
            </a:lvl4pPr>
            <a:lvl5pPr algn="just">
              <a:defRPr sz="2400"/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</p:txBody>
      </p:sp>
      <p:sp>
        <p:nvSpPr>
          <p:cNvPr id="12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316416" y="4422142"/>
            <a:ext cx="432048" cy="52587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</a:defRPr>
            </a:lvl1pPr>
          </a:lstStyle>
          <a:p>
            <a:fld id="{F018A867-6F57-4D83-AA6C-6BA588703838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8" name="Connettore 1 7"/>
          <p:cNvCxnSpPr/>
          <p:nvPr userDrawn="1"/>
        </p:nvCxnSpPr>
        <p:spPr>
          <a:xfrm>
            <a:off x="899592" y="318984"/>
            <a:ext cx="0" cy="180000"/>
          </a:xfrm>
          <a:prstGeom prst="line">
            <a:avLst/>
          </a:prstGeom>
          <a:ln w="63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12048" t="6936" r="9643" b="56652"/>
          <a:stretch>
            <a:fillRect/>
          </a:stretch>
        </p:blipFill>
        <p:spPr bwMode="auto">
          <a:xfrm>
            <a:off x="107495" y="75228"/>
            <a:ext cx="524024" cy="42375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ottotitolo 2"/>
          <p:cNvSpPr>
            <a:spLocks noGrp="1"/>
          </p:cNvSpPr>
          <p:nvPr>
            <p:ph type="subTitle" idx="1"/>
          </p:nvPr>
        </p:nvSpPr>
        <p:spPr>
          <a:xfrm>
            <a:off x="971600" y="195486"/>
            <a:ext cx="8172400" cy="37804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7" name="CasellaDiTesto 6"/>
          <p:cNvSpPr txBox="1"/>
          <p:nvPr userDrawn="1"/>
        </p:nvSpPr>
        <p:spPr>
          <a:xfrm>
            <a:off x="971600" y="4671015"/>
            <a:ext cx="720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b="0" i="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rPr>
              <a:t>dati aggiornati a aprile 2017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2"/>
          <p:cNvSpPr>
            <a:spLocks noGrp="1"/>
          </p:cNvSpPr>
          <p:nvPr>
            <p:ph idx="13"/>
          </p:nvPr>
        </p:nvSpPr>
        <p:spPr>
          <a:xfrm>
            <a:off x="5148064" y="1383619"/>
            <a:ext cx="3549080" cy="294097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  <a:lvl2pPr marL="447675" indent="-447675" algn="l">
              <a:lnSpc>
                <a:spcPct val="100000"/>
              </a:lnSpc>
              <a:buClr>
                <a:schemeClr val="tx2"/>
              </a:buClr>
              <a:buSzPct val="140000"/>
              <a:buFont typeface="Arial Narrow" pitchFamily="34" charset="0"/>
              <a:buChar char="■"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2pPr>
            <a:lvl3pPr algn="just">
              <a:defRPr sz="2400"/>
            </a:lvl3pPr>
            <a:lvl4pPr algn="just">
              <a:defRPr sz="2400"/>
            </a:lvl4pPr>
            <a:lvl5pPr algn="just">
              <a:defRPr sz="2400"/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</p:txBody>
      </p:sp>
      <p:sp>
        <p:nvSpPr>
          <p:cNvPr id="12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316416" y="4422142"/>
            <a:ext cx="432048" cy="52587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</a:defRPr>
            </a:lvl1pPr>
          </a:lstStyle>
          <a:p>
            <a:fld id="{F018A867-6F57-4D83-AA6C-6BA588703838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8" name="Connettore 1 7"/>
          <p:cNvCxnSpPr/>
          <p:nvPr userDrawn="1"/>
        </p:nvCxnSpPr>
        <p:spPr>
          <a:xfrm>
            <a:off x="899592" y="318984"/>
            <a:ext cx="0" cy="180000"/>
          </a:xfrm>
          <a:prstGeom prst="line">
            <a:avLst/>
          </a:prstGeom>
          <a:ln w="63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12048" t="6936" r="9643" b="56652"/>
          <a:stretch>
            <a:fillRect/>
          </a:stretch>
        </p:blipFill>
        <p:spPr bwMode="auto">
          <a:xfrm>
            <a:off x="107495" y="75228"/>
            <a:ext cx="524024" cy="42375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ottotitolo 2"/>
          <p:cNvSpPr>
            <a:spLocks noGrp="1"/>
          </p:cNvSpPr>
          <p:nvPr>
            <p:ph type="subTitle" idx="1"/>
          </p:nvPr>
        </p:nvSpPr>
        <p:spPr>
          <a:xfrm>
            <a:off x="971600" y="195486"/>
            <a:ext cx="8172400" cy="37804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7" name="CasellaDiTesto 6"/>
          <p:cNvSpPr txBox="1"/>
          <p:nvPr userDrawn="1"/>
        </p:nvSpPr>
        <p:spPr>
          <a:xfrm>
            <a:off x="2843808" y="4671015"/>
            <a:ext cx="53285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b="0" i="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rPr>
              <a:t>&lt;aggiornamento</a:t>
            </a:r>
            <a:r>
              <a:rPr lang="it-IT" sz="1200" b="0" i="0" spc="3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rPr>
              <a:t> dati</a:t>
            </a:r>
            <a:r>
              <a:rPr lang="it-IT" sz="1200" b="0" i="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rPr>
              <a:t>&gt;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3" r:id="rId3"/>
    <p:sldLayoutId id="2147483652" r:id="rId4"/>
    <p:sldLayoutId id="2147483651" r:id="rId5"/>
    <p:sldLayoutId id="2147483655" r:id="rId6"/>
    <p:sldLayoutId id="2147483656" r:id="rId7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58775" indent="-358775">
              <a:buClr>
                <a:schemeClr val="tx2"/>
              </a:buClr>
              <a:buSzPct val="140000"/>
              <a:buFont typeface="Arial Narrow" pitchFamily="34" charset="0"/>
              <a:buChar char="■"/>
            </a:pPr>
            <a:r>
              <a:rPr lang="it-IT" sz="2000" dirty="0"/>
              <a:t>Il contesto generale della Farmacia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12456" t="21761" r="9213" b="40587"/>
          <a:stretch/>
        </p:blipFill>
        <p:spPr>
          <a:xfrm rot="5400000">
            <a:off x="-1532867" y="2230499"/>
            <a:ext cx="3891408" cy="6854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18A867-6F57-4D83-AA6C-6BA588703838}" type="slidenum">
              <a:rPr lang="it-IT" smtClean="0"/>
              <a:pPr/>
              <a:t>10</a:t>
            </a:fld>
            <a:endParaRPr lang="it-IT" dirty="0"/>
          </a:p>
        </p:txBody>
      </p:sp>
      <p:sp>
        <p:nvSpPr>
          <p:cNvPr id="6" name="Sottotitolo 3"/>
          <p:cNvSpPr>
            <a:spLocks noGrp="1"/>
          </p:cNvSpPr>
          <p:nvPr>
            <p:ph type="subTitle" idx="4294967295"/>
          </p:nvPr>
        </p:nvSpPr>
        <p:spPr>
          <a:xfrm>
            <a:off x="971600" y="123478"/>
            <a:ext cx="8172400" cy="37804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it-IT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FASCIA  A + C &amp; INTEGRATORE _ </a:t>
            </a:r>
            <a:r>
              <a:rPr lang="it-IT" sz="1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l’acquisto di un integratore insieme ad una ricetta medica</a:t>
            </a:r>
            <a:endParaRPr lang="it-IT" sz="1800" dirty="0">
              <a:solidFill>
                <a:schemeClr val="tx1">
                  <a:lumMod val="85000"/>
                  <a:lumOff val="15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6" name="Grafico 15">
            <a:extLst>
              <a:ext uri="{FF2B5EF4-FFF2-40B4-BE49-F238E27FC236}">
                <a16:creationId xmlns:a16="http://schemas.microsoft.com/office/drawing/2014/main" id="{63D4116F-2BAC-4771-AD14-C6A105EFE10A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611560" y="768575"/>
          <a:ext cx="8316540" cy="3606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Ovale 7">
            <a:extLst/>
          </p:cNvPr>
          <p:cNvSpPr/>
          <p:nvPr/>
        </p:nvSpPr>
        <p:spPr>
          <a:xfrm>
            <a:off x="4031960" y="864000"/>
            <a:ext cx="180000" cy="180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t-IT" sz="1100" dirty="0"/>
          </a:p>
        </p:txBody>
      </p:sp>
    </p:spTree>
    <p:extLst>
      <p:ext uri="{BB962C8B-B14F-4D97-AF65-F5344CB8AC3E}">
        <p14:creationId xmlns:p14="http://schemas.microsoft.com/office/powerpoint/2010/main" val="24195366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1">
            <a:extLst>
              <a:ext uri="{FF2B5EF4-FFF2-40B4-BE49-F238E27FC236}">
                <a16:creationId xmlns:a16="http://schemas.microsoft.com/office/drawing/2014/main" id="{083FC239-0862-4C35-A6F5-D85BDB2F17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grazie per l’attenzione</a:t>
            </a:r>
          </a:p>
          <a:p>
            <a:r>
              <a:rPr lang="it-IT" b="0" dirty="0"/>
              <a:t>folpini@newl.it</a:t>
            </a:r>
          </a:p>
        </p:txBody>
      </p:sp>
    </p:spTree>
    <p:extLst>
      <p:ext uri="{BB962C8B-B14F-4D97-AF65-F5344CB8AC3E}">
        <p14:creationId xmlns:p14="http://schemas.microsoft.com/office/powerpoint/2010/main" val="3821972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18A867-6F57-4D83-AA6C-6BA588703838}" type="slidenum">
              <a:rPr lang="it-IT" smtClean="0"/>
              <a:pPr/>
              <a:t>2</a:t>
            </a:fld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C49C386B-7D52-4030-8FC1-7903E56B22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242" y="697453"/>
            <a:ext cx="8709517" cy="3898538"/>
          </a:xfrm>
          <a:prstGeom prst="rect">
            <a:avLst/>
          </a:prstGeom>
        </p:spPr>
      </p:pic>
      <p:grpSp>
        <p:nvGrpSpPr>
          <p:cNvPr id="7" name="Group 94">
            <a:extLst>
              <a:ext uri="{FF2B5EF4-FFF2-40B4-BE49-F238E27FC236}">
                <a16:creationId xmlns:a16="http://schemas.microsoft.com/office/drawing/2014/main" id="{BCF657FB-D130-411F-936F-C55430CA6CBB}"/>
              </a:ext>
            </a:extLst>
          </p:cNvPr>
          <p:cNvGrpSpPr>
            <a:grpSpLocks noChangeAspect="1"/>
          </p:cNvGrpSpPr>
          <p:nvPr/>
        </p:nvGrpSpPr>
        <p:grpSpPr>
          <a:xfrm>
            <a:off x="3131840" y="915566"/>
            <a:ext cx="4182436" cy="4180660"/>
            <a:chOff x="3178175" y="2724150"/>
            <a:chExt cx="3736976" cy="3735388"/>
          </a:xfrm>
          <a:effectLst>
            <a:outerShdw blurRad="38100" dist="25400" dir="5400000" algn="ctr" rotWithShape="0">
              <a:srgbClr val="000000">
                <a:alpha val="20000"/>
              </a:srgbClr>
            </a:outerShdw>
          </a:effectLst>
        </p:grpSpPr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7CD5EB2A-33F7-41B6-81DA-D3A768EA069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0813" y="4776788"/>
              <a:ext cx="792163" cy="792163"/>
            </a:xfrm>
            <a:custGeom>
              <a:avLst/>
              <a:gdLst>
                <a:gd name="T0" fmla="*/ 382 w 499"/>
                <a:gd name="T1" fmla="*/ 499 h 499"/>
                <a:gd name="T2" fmla="*/ 499 w 499"/>
                <a:gd name="T3" fmla="*/ 380 h 499"/>
                <a:gd name="T4" fmla="*/ 117 w 499"/>
                <a:gd name="T5" fmla="*/ 0 h 499"/>
                <a:gd name="T6" fmla="*/ 0 w 499"/>
                <a:gd name="T7" fmla="*/ 117 h 499"/>
                <a:gd name="T8" fmla="*/ 382 w 499"/>
                <a:gd name="T9" fmla="*/ 499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9" h="499">
                  <a:moveTo>
                    <a:pt x="382" y="499"/>
                  </a:moveTo>
                  <a:lnTo>
                    <a:pt x="499" y="380"/>
                  </a:lnTo>
                  <a:lnTo>
                    <a:pt x="117" y="0"/>
                  </a:lnTo>
                  <a:lnTo>
                    <a:pt x="0" y="117"/>
                  </a:lnTo>
                  <a:lnTo>
                    <a:pt x="382" y="49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D34950EB-5ABF-4C47-8365-7672A9218F9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1925" y="4926013"/>
              <a:ext cx="631825" cy="631825"/>
            </a:xfrm>
            <a:custGeom>
              <a:avLst/>
              <a:gdLst>
                <a:gd name="T0" fmla="*/ 382 w 398"/>
                <a:gd name="T1" fmla="*/ 398 h 398"/>
                <a:gd name="T2" fmla="*/ 398 w 398"/>
                <a:gd name="T3" fmla="*/ 381 h 398"/>
                <a:gd name="T4" fmla="*/ 16 w 398"/>
                <a:gd name="T5" fmla="*/ 0 h 398"/>
                <a:gd name="T6" fmla="*/ 0 w 398"/>
                <a:gd name="T7" fmla="*/ 16 h 398"/>
                <a:gd name="T8" fmla="*/ 382 w 398"/>
                <a:gd name="T9" fmla="*/ 398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8" h="398">
                  <a:moveTo>
                    <a:pt x="382" y="398"/>
                  </a:moveTo>
                  <a:lnTo>
                    <a:pt x="398" y="381"/>
                  </a:lnTo>
                  <a:lnTo>
                    <a:pt x="16" y="0"/>
                  </a:lnTo>
                  <a:lnTo>
                    <a:pt x="0" y="16"/>
                  </a:lnTo>
                  <a:lnTo>
                    <a:pt x="382" y="398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7F4B48C0-E139-43E5-8BD2-3556F0DEB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1925" y="4926013"/>
              <a:ext cx="631825" cy="631825"/>
            </a:xfrm>
            <a:custGeom>
              <a:avLst/>
              <a:gdLst>
                <a:gd name="T0" fmla="*/ 382 w 398"/>
                <a:gd name="T1" fmla="*/ 398 h 398"/>
                <a:gd name="T2" fmla="*/ 398 w 398"/>
                <a:gd name="T3" fmla="*/ 381 h 398"/>
                <a:gd name="T4" fmla="*/ 16 w 398"/>
                <a:gd name="T5" fmla="*/ 0 h 398"/>
                <a:gd name="T6" fmla="*/ 0 w 398"/>
                <a:gd name="T7" fmla="*/ 16 h 398"/>
                <a:gd name="T8" fmla="*/ 382 w 398"/>
                <a:gd name="T9" fmla="*/ 398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8" h="398">
                  <a:moveTo>
                    <a:pt x="382" y="398"/>
                  </a:moveTo>
                  <a:lnTo>
                    <a:pt x="398" y="381"/>
                  </a:lnTo>
                  <a:lnTo>
                    <a:pt x="16" y="0"/>
                  </a:lnTo>
                  <a:lnTo>
                    <a:pt x="0" y="16"/>
                  </a:lnTo>
                  <a:lnTo>
                    <a:pt x="382" y="39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8B5E19AC-573B-49AC-8396-91CE5D3AC5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8438" y="4905375"/>
              <a:ext cx="615950" cy="615950"/>
            </a:xfrm>
            <a:custGeom>
              <a:avLst/>
              <a:gdLst>
                <a:gd name="T0" fmla="*/ 380 w 388"/>
                <a:gd name="T1" fmla="*/ 388 h 388"/>
                <a:gd name="T2" fmla="*/ 388 w 388"/>
                <a:gd name="T3" fmla="*/ 382 h 388"/>
                <a:gd name="T4" fmla="*/ 6 w 388"/>
                <a:gd name="T5" fmla="*/ 0 h 388"/>
                <a:gd name="T6" fmla="*/ 0 w 388"/>
                <a:gd name="T7" fmla="*/ 6 h 388"/>
                <a:gd name="T8" fmla="*/ 380 w 388"/>
                <a:gd name="T9" fmla="*/ 388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8" h="388">
                  <a:moveTo>
                    <a:pt x="380" y="388"/>
                  </a:moveTo>
                  <a:lnTo>
                    <a:pt x="388" y="382"/>
                  </a:lnTo>
                  <a:lnTo>
                    <a:pt x="6" y="0"/>
                  </a:lnTo>
                  <a:lnTo>
                    <a:pt x="0" y="6"/>
                  </a:lnTo>
                  <a:lnTo>
                    <a:pt x="380" y="388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7">
              <a:extLst>
                <a:ext uri="{FF2B5EF4-FFF2-40B4-BE49-F238E27FC236}">
                  <a16:creationId xmlns:a16="http://schemas.microsoft.com/office/drawing/2014/main" id="{9871DEA1-CC7B-4800-A799-98540F349A0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8438" y="4905375"/>
              <a:ext cx="615950" cy="615950"/>
            </a:xfrm>
            <a:custGeom>
              <a:avLst/>
              <a:gdLst>
                <a:gd name="T0" fmla="*/ 380 w 388"/>
                <a:gd name="T1" fmla="*/ 388 h 388"/>
                <a:gd name="T2" fmla="*/ 388 w 388"/>
                <a:gd name="T3" fmla="*/ 382 h 388"/>
                <a:gd name="T4" fmla="*/ 6 w 388"/>
                <a:gd name="T5" fmla="*/ 0 h 388"/>
                <a:gd name="T6" fmla="*/ 0 w 388"/>
                <a:gd name="T7" fmla="*/ 6 h 388"/>
                <a:gd name="T8" fmla="*/ 380 w 388"/>
                <a:gd name="T9" fmla="*/ 388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8" h="388">
                  <a:moveTo>
                    <a:pt x="380" y="388"/>
                  </a:moveTo>
                  <a:lnTo>
                    <a:pt x="388" y="382"/>
                  </a:lnTo>
                  <a:lnTo>
                    <a:pt x="6" y="0"/>
                  </a:lnTo>
                  <a:lnTo>
                    <a:pt x="0" y="6"/>
                  </a:lnTo>
                  <a:lnTo>
                    <a:pt x="380" y="38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8">
              <a:extLst>
                <a:ext uri="{FF2B5EF4-FFF2-40B4-BE49-F238E27FC236}">
                  <a16:creationId xmlns:a16="http://schemas.microsoft.com/office/drawing/2014/main" id="{9EE94481-8ACD-4EF6-B0A1-ADD3FC9E1776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5313" y="5219700"/>
              <a:ext cx="1239838" cy="1239838"/>
            </a:xfrm>
            <a:custGeom>
              <a:avLst/>
              <a:gdLst>
                <a:gd name="T0" fmla="*/ 405 w 546"/>
                <a:gd name="T1" fmla="*/ 535 h 546"/>
                <a:gd name="T2" fmla="*/ 446 w 546"/>
                <a:gd name="T3" fmla="*/ 535 h 546"/>
                <a:gd name="T4" fmla="*/ 534 w 546"/>
                <a:gd name="T5" fmla="*/ 447 h 546"/>
                <a:gd name="T6" fmla="*/ 534 w 546"/>
                <a:gd name="T7" fmla="*/ 405 h 546"/>
                <a:gd name="T8" fmla="*/ 140 w 546"/>
                <a:gd name="T9" fmla="*/ 11 h 546"/>
                <a:gd name="T10" fmla="*/ 99 w 546"/>
                <a:gd name="T11" fmla="*/ 11 h 546"/>
                <a:gd name="T12" fmla="*/ 11 w 546"/>
                <a:gd name="T13" fmla="*/ 100 h 546"/>
                <a:gd name="T14" fmla="*/ 11 w 546"/>
                <a:gd name="T15" fmla="*/ 141 h 546"/>
                <a:gd name="T16" fmla="*/ 405 w 546"/>
                <a:gd name="T17" fmla="*/ 535 h 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46" h="546">
                  <a:moveTo>
                    <a:pt x="405" y="535"/>
                  </a:moveTo>
                  <a:cubicBezTo>
                    <a:pt x="416" y="546"/>
                    <a:pt x="435" y="546"/>
                    <a:pt x="446" y="535"/>
                  </a:cubicBezTo>
                  <a:cubicBezTo>
                    <a:pt x="534" y="447"/>
                    <a:pt x="534" y="447"/>
                    <a:pt x="534" y="447"/>
                  </a:cubicBezTo>
                  <a:cubicBezTo>
                    <a:pt x="546" y="435"/>
                    <a:pt x="546" y="417"/>
                    <a:pt x="534" y="405"/>
                  </a:cubicBezTo>
                  <a:cubicBezTo>
                    <a:pt x="140" y="11"/>
                    <a:pt x="140" y="11"/>
                    <a:pt x="140" y="11"/>
                  </a:cubicBezTo>
                  <a:cubicBezTo>
                    <a:pt x="129" y="0"/>
                    <a:pt x="111" y="0"/>
                    <a:pt x="99" y="11"/>
                  </a:cubicBezTo>
                  <a:cubicBezTo>
                    <a:pt x="11" y="100"/>
                    <a:pt x="11" y="100"/>
                    <a:pt x="11" y="100"/>
                  </a:cubicBezTo>
                  <a:cubicBezTo>
                    <a:pt x="0" y="111"/>
                    <a:pt x="0" y="130"/>
                    <a:pt x="11" y="141"/>
                  </a:cubicBezTo>
                  <a:cubicBezTo>
                    <a:pt x="405" y="535"/>
                    <a:pt x="405" y="535"/>
                    <a:pt x="405" y="535"/>
                  </a:cubicBezTo>
                </a:path>
              </a:pathLst>
            </a:custGeom>
            <a:solidFill>
              <a:schemeClr val="tx1">
                <a:lumMod val="75000"/>
                <a:lumOff val="25000"/>
                <a:alpha val="63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9">
              <a:extLst>
                <a:ext uri="{FF2B5EF4-FFF2-40B4-BE49-F238E27FC236}">
                  <a16:creationId xmlns:a16="http://schemas.microsoft.com/office/drawing/2014/main" id="{1839A315-F614-42A9-BBE5-7AB0BBFC732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4650" y="6369050"/>
              <a:ext cx="30163" cy="28575"/>
            </a:xfrm>
            <a:custGeom>
              <a:avLst/>
              <a:gdLst>
                <a:gd name="T0" fmla="*/ 19 w 19"/>
                <a:gd name="T1" fmla="*/ 0 h 18"/>
                <a:gd name="T2" fmla="*/ 0 w 19"/>
                <a:gd name="T3" fmla="*/ 18 h 18"/>
                <a:gd name="T4" fmla="*/ 0 w 19"/>
                <a:gd name="T5" fmla="*/ 18 h 18"/>
                <a:gd name="T6" fmla="*/ 19 w 19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8">
                  <a:moveTo>
                    <a:pt x="19" y="0"/>
                  </a:moveTo>
                  <a:lnTo>
                    <a:pt x="0" y="18"/>
                  </a:lnTo>
                  <a:lnTo>
                    <a:pt x="0" y="18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C2B0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" name="Freeform 20">
              <a:extLst>
                <a:ext uri="{FF2B5EF4-FFF2-40B4-BE49-F238E27FC236}">
                  <a16:creationId xmlns:a16="http://schemas.microsoft.com/office/drawing/2014/main" id="{E35E538D-C9D4-41B6-B0BC-C4B93BFF2ABA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4650" y="6369050"/>
              <a:ext cx="30163" cy="28575"/>
            </a:xfrm>
            <a:custGeom>
              <a:avLst/>
              <a:gdLst>
                <a:gd name="T0" fmla="*/ 19 w 19"/>
                <a:gd name="T1" fmla="*/ 0 h 18"/>
                <a:gd name="T2" fmla="*/ 0 w 19"/>
                <a:gd name="T3" fmla="*/ 18 h 18"/>
                <a:gd name="T4" fmla="*/ 0 w 19"/>
                <a:gd name="T5" fmla="*/ 18 h 18"/>
                <a:gd name="T6" fmla="*/ 19 w 19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8">
                  <a:moveTo>
                    <a:pt x="19" y="0"/>
                  </a:moveTo>
                  <a:lnTo>
                    <a:pt x="0" y="18"/>
                  </a:lnTo>
                  <a:lnTo>
                    <a:pt x="0" y="18"/>
                  </a:lnTo>
                  <a:lnTo>
                    <a:pt x="1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" name="Freeform 21">
              <a:extLst>
                <a:ext uri="{FF2B5EF4-FFF2-40B4-BE49-F238E27FC236}">
                  <a16:creationId xmlns:a16="http://schemas.microsoft.com/office/drawing/2014/main" id="{C9C55B7C-B9A9-47AD-B4E0-0BA01A62F1D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7225" y="5380038"/>
              <a:ext cx="1017588" cy="1017588"/>
            </a:xfrm>
            <a:custGeom>
              <a:avLst/>
              <a:gdLst>
                <a:gd name="T0" fmla="*/ 18 w 641"/>
                <a:gd name="T1" fmla="*/ 0 h 641"/>
                <a:gd name="T2" fmla="*/ 1 w 641"/>
                <a:gd name="T3" fmla="*/ 18 h 641"/>
                <a:gd name="T4" fmla="*/ 0 w 641"/>
                <a:gd name="T5" fmla="*/ 19 h 641"/>
                <a:gd name="T6" fmla="*/ 622 w 641"/>
                <a:gd name="T7" fmla="*/ 641 h 641"/>
                <a:gd name="T8" fmla="*/ 641 w 641"/>
                <a:gd name="T9" fmla="*/ 623 h 641"/>
                <a:gd name="T10" fmla="*/ 18 w 641"/>
                <a:gd name="T11" fmla="*/ 0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1" h="641">
                  <a:moveTo>
                    <a:pt x="18" y="0"/>
                  </a:moveTo>
                  <a:lnTo>
                    <a:pt x="1" y="18"/>
                  </a:lnTo>
                  <a:lnTo>
                    <a:pt x="0" y="19"/>
                  </a:lnTo>
                  <a:lnTo>
                    <a:pt x="622" y="641"/>
                  </a:lnTo>
                  <a:lnTo>
                    <a:pt x="641" y="62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22">
              <a:extLst>
                <a:ext uri="{FF2B5EF4-FFF2-40B4-BE49-F238E27FC236}">
                  <a16:creationId xmlns:a16="http://schemas.microsoft.com/office/drawing/2014/main" id="{ED31C8F3-AC9F-4B5F-A331-E759350CC50A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7225" y="5380038"/>
              <a:ext cx="1017588" cy="1017588"/>
            </a:xfrm>
            <a:custGeom>
              <a:avLst/>
              <a:gdLst>
                <a:gd name="T0" fmla="*/ 18 w 641"/>
                <a:gd name="T1" fmla="*/ 0 h 641"/>
                <a:gd name="T2" fmla="*/ 1 w 641"/>
                <a:gd name="T3" fmla="*/ 18 h 641"/>
                <a:gd name="T4" fmla="*/ 0 w 641"/>
                <a:gd name="T5" fmla="*/ 19 h 641"/>
                <a:gd name="T6" fmla="*/ 622 w 641"/>
                <a:gd name="T7" fmla="*/ 641 h 641"/>
                <a:gd name="T8" fmla="*/ 641 w 641"/>
                <a:gd name="T9" fmla="*/ 623 h 641"/>
                <a:gd name="T10" fmla="*/ 18 w 641"/>
                <a:gd name="T11" fmla="*/ 0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1" h="641">
                  <a:moveTo>
                    <a:pt x="18" y="0"/>
                  </a:moveTo>
                  <a:lnTo>
                    <a:pt x="1" y="18"/>
                  </a:lnTo>
                  <a:lnTo>
                    <a:pt x="0" y="19"/>
                  </a:lnTo>
                  <a:lnTo>
                    <a:pt x="622" y="641"/>
                  </a:lnTo>
                  <a:lnTo>
                    <a:pt x="641" y="623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3">
              <a:extLst>
                <a:ext uri="{FF2B5EF4-FFF2-40B4-BE49-F238E27FC236}">
                  <a16:creationId xmlns:a16="http://schemas.microsoft.com/office/drawing/2014/main" id="{5EBA80CD-6D23-4A4B-AD51-D07CD112F032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0075" y="5440363"/>
              <a:ext cx="26988" cy="52388"/>
            </a:xfrm>
            <a:custGeom>
              <a:avLst/>
              <a:gdLst>
                <a:gd name="T0" fmla="*/ 12 w 12"/>
                <a:gd name="T1" fmla="*/ 0 h 23"/>
                <a:gd name="T2" fmla="*/ 9 w 12"/>
                <a:gd name="T3" fmla="*/ 3 h 23"/>
                <a:gd name="T4" fmla="*/ 0 w 12"/>
                <a:gd name="T5" fmla="*/ 23 h 23"/>
                <a:gd name="T6" fmla="*/ 9 w 12"/>
                <a:gd name="T7" fmla="*/ 3 h 23"/>
                <a:gd name="T8" fmla="*/ 12 w 12"/>
                <a:gd name="T9" fmla="*/ 0 h 23"/>
                <a:gd name="T10" fmla="*/ 12 w 12"/>
                <a:gd name="T11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23">
                  <a:moveTo>
                    <a:pt x="12" y="0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3" y="8"/>
                    <a:pt x="0" y="16"/>
                    <a:pt x="0" y="23"/>
                  </a:cubicBezTo>
                  <a:cubicBezTo>
                    <a:pt x="0" y="16"/>
                    <a:pt x="3" y="8"/>
                    <a:pt x="9" y="3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C2B0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4">
              <a:extLst>
                <a:ext uri="{FF2B5EF4-FFF2-40B4-BE49-F238E27FC236}">
                  <a16:creationId xmlns:a16="http://schemas.microsoft.com/office/drawing/2014/main" id="{E0BF5B47-7269-4FC8-828D-2C9F4A77CC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7063" y="5427663"/>
              <a:ext cx="11113" cy="12700"/>
            </a:xfrm>
            <a:custGeom>
              <a:avLst/>
              <a:gdLst>
                <a:gd name="T0" fmla="*/ 7 w 7"/>
                <a:gd name="T1" fmla="*/ 0 h 8"/>
                <a:gd name="T2" fmla="*/ 0 w 7"/>
                <a:gd name="T3" fmla="*/ 8 h 8"/>
                <a:gd name="T4" fmla="*/ 0 w 7"/>
                <a:gd name="T5" fmla="*/ 8 h 8"/>
                <a:gd name="T6" fmla="*/ 7 w 7"/>
                <a:gd name="T7" fmla="*/ 0 h 8"/>
                <a:gd name="T8" fmla="*/ 7 w 7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7" y="0"/>
                  </a:moveTo>
                  <a:lnTo>
                    <a:pt x="0" y="8"/>
                  </a:lnTo>
                  <a:lnTo>
                    <a:pt x="0" y="8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7368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5">
              <a:extLst>
                <a:ext uri="{FF2B5EF4-FFF2-40B4-BE49-F238E27FC236}">
                  <a16:creationId xmlns:a16="http://schemas.microsoft.com/office/drawing/2014/main" id="{4B820D59-365F-49EF-9497-D963BA66059C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7063" y="5427663"/>
              <a:ext cx="11113" cy="12700"/>
            </a:xfrm>
            <a:custGeom>
              <a:avLst/>
              <a:gdLst>
                <a:gd name="T0" fmla="*/ 7 w 7"/>
                <a:gd name="T1" fmla="*/ 0 h 8"/>
                <a:gd name="T2" fmla="*/ 0 w 7"/>
                <a:gd name="T3" fmla="*/ 8 h 8"/>
                <a:gd name="T4" fmla="*/ 0 w 7"/>
                <a:gd name="T5" fmla="*/ 8 h 8"/>
                <a:gd name="T6" fmla="*/ 7 w 7"/>
                <a:gd name="T7" fmla="*/ 0 h 8"/>
                <a:gd name="T8" fmla="*/ 7 w 7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7" y="0"/>
                  </a:moveTo>
                  <a:lnTo>
                    <a:pt x="0" y="8"/>
                  </a:lnTo>
                  <a:lnTo>
                    <a:pt x="0" y="8"/>
                  </a:lnTo>
                  <a:lnTo>
                    <a:pt x="7" y="0"/>
                  </a:lnTo>
                  <a:lnTo>
                    <a:pt x="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" name="Rectangle 109">
              <a:extLst>
                <a:ext uri="{FF2B5EF4-FFF2-40B4-BE49-F238E27FC236}">
                  <a16:creationId xmlns:a16="http://schemas.microsoft.com/office/drawing/2014/main" id="{87844C62-84DD-490C-A18C-586574429B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8175" y="5426075"/>
              <a:ext cx="1588" cy="1588"/>
            </a:xfrm>
            <a:prstGeom prst="rect">
              <a:avLst/>
            </a:prstGeom>
            <a:solidFill>
              <a:srgbClr val="6158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Rectangle 110">
              <a:extLst>
                <a:ext uri="{FF2B5EF4-FFF2-40B4-BE49-F238E27FC236}">
                  <a16:creationId xmlns:a16="http://schemas.microsoft.com/office/drawing/2014/main" id="{31C80E74-1DCE-4F3D-B9E3-6E6394970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8175" y="5426075"/>
              <a:ext cx="1588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" name="Freeform 111">
              <a:extLst>
                <a:ext uri="{FF2B5EF4-FFF2-40B4-BE49-F238E27FC236}">
                  <a16:creationId xmlns:a16="http://schemas.microsoft.com/office/drawing/2014/main" id="{3FAAB57D-7CEA-482C-8E98-19E2D116BBE3}"/>
                </a:ext>
              </a:extLst>
            </p:cNvPr>
            <p:cNvSpPr>
              <a:spLocks/>
            </p:cNvSpPr>
            <p:nvPr/>
          </p:nvSpPr>
          <p:spPr bwMode="auto">
            <a:xfrm>
              <a:off x="6688138" y="6416675"/>
              <a:ext cx="19050" cy="17463"/>
            </a:xfrm>
            <a:custGeom>
              <a:avLst/>
              <a:gdLst>
                <a:gd name="T0" fmla="*/ 12 w 12"/>
                <a:gd name="T1" fmla="*/ 0 h 11"/>
                <a:gd name="T2" fmla="*/ 0 w 12"/>
                <a:gd name="T3" fmla="*/ 11 h 11"/>
                <a:gd name="T4" fmla="*/ 12 w 12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1">
                  <a:moveTo>
                    <a:pt x="12" y="0"/>
                  </a:move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C2B0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" name="Freeform 112">
              <a:extLst>
                <a:ext uri="{FF2B5EF4-FFF2-40B4-BE49-F238E27FC236}">
                  <a16:creationId xmlns:a16="http://schemas.microsoft.com/office/drawing/2014/main" id="{D233E17E-A1C2-4E28-AE25-594113D4141C}"/>
                </a:ext>
              </a:extLst>
            </p:cNvPr>
            <p:cNvSpPr>
              <a:spLocks/>
            </p:cNvSpPr>
            <p:nvPr/>
          </p:nvSpPr>
          <p:spPr bwMode="auto">
            <a:xfrm>
              <a:off x="6688138" y="6416675"/>
              <a:ext cx="19050" cy="17463"/>
            </a:xfrm>
            <a:custGeom>
              <a:avLst/>
              <a:gdLst>
                <a:gd name="T0" fmla="*/ 12 w 12"/>
                <a:gd name="T1" fmla="*/ 0 h 11"/>
                <a:gd name="T2" fmla="*/ 0 w 12"/>
                <a:gd name="T3" fmla="*/ 11 h 11"/>
                <a:gd name="T4" fmla="*/ 12 w 12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1">
                  <a:moveTo>
                    <a:pt x="12" y="0"/>
                  </a:moveTo>
                  <a:lnTo>
                    <a:pt x="0" y="11"/>
                  </a:lnTo>
                  <a:lnTo>
                    <a:pt x="1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Freeform 31">
              <a:extLst>
                <a:ext uri="{FF2B5EF4-FFF2-40B4-BE49-F238E27FC236}">
                  <a16:creationId xmlns:a16="http://schemas.microsoft.com/office/drawing/2014/main" id="{3F888D32-7200-4D93-8F1F-0A6F6ECEB456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9063" y="4745038"/>
              <a:ext cx="315913" cy="315913"/>
            </a:xfrm>
            <a:custGeom>
              <a:avLst/>
              <a:gdLst>
                <a:gd name="T0" fmla="*/ 54 w 199"/>
                <a:gd name="T1" fmla="*/ 199 h 199"/>
                <a:gd name="T2" fmla="*/ 199 w 199"/>
                <a:gd name="T3" fmla="*/ 53 h 199"/>
                <a:gd name="T4" fmla="*/ 146 w 199"/>
                <a:gd name="T5" fmla="*/ 0 h 199"/>
                <a:gd name="T6" fmla="*/ 0 w 199"/>
                <a:gd name="T7" fmla="*/ 144 h 199"/>
                <a:gd name="T8" fmla="*/ 54 w 199"/>
                <a:gd name="T9" fmla="*/ 199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" h="199">
                  <a:moveTo>
                    <a:pt x="54" y="199"/>
                  </a:moveTo>
                  <a:lnTo>
                    <a:pt x="199" y="53"/>
                  </a:lnTo>
                  <a:lnTo>
                    <a:pt x="146" y="0"/>
                  </a:lnTo>
                  <a:lnTo>
                    <a:pt x="0" y="144"/>
                  </a:lnTo>
                  <a:lnTo>
                    <a:pt x="54" y="199"/>
                  </a:lnTo>
                  <a:close/>
                </a:path>
              </a:pathLst>
            </a:custGeom>
            <a:solidFill>
              <a:srgbClr val="CAC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32">
              <a:extLst>
                <a:ext uri="{FF2B5EF4-FFF2-40B4-BE49-F238E27FC236}">
                  <a16:creationId xmlns:a16="http://schemas.microsoft.com/office/drawing/2014/main" id="{3DDBA606-DECC-498B-A80E-EC0FF4FB1E3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3825" y="4935538"/>
              <a:ext cx="119063" cy="117475"/>
            </a:xfrm>
            <a:custGeom>
              <a:avLst/>
              <a:gdLst>
                <a:gd name="T0" fmla="*/ 54 w 75"/>
                <a:gd name="T1" fmla="*/ 74 h 74"/>
                <a:gd name="T2" fmla="*/ 75 w 75"/>
                <a:gd name="T3" fmla="*/ 54 h 74"/>
                <a:gd name="T4" fmla="*/ 21 w 75"/>
                <a:gd name="T5" fmla="*/ 0 h 74"/>
                <a:gd name="T6" fmla="*/ 0 w 75"/>
                <a:gd name="T7" fmla="*/ 21 h 74"/>
                <a:gd name="T8" fmla="*/ 54 w 75"/>
                <a:gd name="T9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74">
                  <a:moveTo>
                    <a:pt x="54" y="74"/>
                  </a:moveTo>
                  <a:lnTo>
                    <a:pt x="75" y="54"/>
                  </a:lnTo>
                  <a:lnTo>
                    <a:pt x="21" y="0"/>
                  </a:lnTo>
                  <a:lnTo>
                    <a:pt x="0" y="21"/>
                  </a:lnTo>
                  <a:lnTo>
                    <a:pt x="54" y="74"/>
                  </a:lnTo>
                  <a:close/>
                </a:path>
              </a:pathLst>
            </a:custGeom>
            <a:solidFill>
              <a:srgbClr val="B1B1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33">
              <a:extLst>
                <a:ext uri="{FF2B5EF4-FFF2-40B4-BE49-F238E27FC236}">
                  <a16:creationId xmlns:a16="http://schemas.microsoft.com/office/drawing/2014/main" id="{0E34E074-E4A7-46F8-9C50-A3E261F187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1450" y="4908550"/>
              <a:ext cx="100013" cy="100013"/>
            </a:xfrm>
            <a:custGeom>
              <a:avLst/>
              <a:gdLst>
                <a:gd name="T0" fmla="*/ 53 w 63"/>
                <a:gd name="T1" fmla="*/ 63 h 63"/>
                <a:gd name="T2" fmla="*/ 63 w 63"/>
                <a:gd name="T3" fmla="*/ 54 h 63"/>
                <a:gd name="T4" fmla="*/ 8 w 63"/>
                <a:gd name="T5" fmla="*/ 0 h 63"/>
                <a:gd name="T6" fmla="*/ 0 w 63"/>
                <a:gd name="T7" fmla="*/ 8 h 63"/>
                <a:gd name="T8" fmla="*/ 53 w 63"/>
                <a:gd name="T9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63">
                  <a:moveTo>
                    <a:pt x="53" y="63"/>
                  </a:moveTo>
                  <a:lnTo>
                    <a:pt x="63" y="54"/>
                  </a:lnTo>
                  <a:lnTo>
                    <a:pt x="8" y="0"/>
                  </a:lnTo>
                  <a:lnTo>
                    <a:pt x="0" y="8"/>
                  </a:lnTo>
                  <a:lnTo>
                    <a:pt x="53" y="63"/>
                  </a:lnTo>
                  <a:close/>
                </a:path>
              </a:pathLst>
            </a:custGeom>
            <a:solidFill>
              <a:srgbClr val="B1B1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34">
              <a:extLst>
                <a:ext uri="{FF2B5EF4-FFF2-40B4-BE49-F238E27FC236}">
                  <a16:creationId xmlns:a16="http://schemas.microsoft.com/office/drawing/2014/main" id="{B838A347-B0C8-434E-9716-9DE3B69592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8175" y="2724150"/>
              <a:ext cx="2547938" cy="2544763"/>
            </a:xfrm>
            <a:custGeom>
              <a:avLst/>
              <a:gdLst>
                <a:gd name="T0" fmla="*/ 1076 w 1122"/>
                <a:gd name="T1" fmla="*/ 561 h 1121"/>
                <a:gd name="T2" fmla="*/ 1030 w 1122"/>
                <a:gd name="T3" fmla="*/ 561 h 1121"/>
                <a:gd name="T4" fmla="*/ 993 w 1122"/>
                <a:gd name="T5" fmla="*/ 743 h 1121"/>
                <a:gd name="T6" fmla="*/ 823 w 1122"/>
                <a:gd name="T7" fmla="*/ 949 h 1121"/>
                <a:gd name="T8" fmla="*/ 561 w 1122"/>
                <a:gd name="T9" fmla="*/ 1029 h 1121"/>
                <a:gd name="T10" fmla="*/ 379 w 1122"/>
                <a:gd name="T11" fmla="*/ 993 h 1121"/>
                <a:gd name="T12" fmla="*/ 172 w 1122"/>
                <a:gd name="T13" fmla="*/ 823 h 1121"/>
                <a:gd name="T14" fmla="*/ 92 w 1122"/>
                <a:gd name="T15" fmla="*/ 561 h 1121"/>
                <a:gd name="T16" fmla="*/ 129 w 1122"/>
                <a:gd name="T17" fmla="*/ 378 h 1121"/>
                <a:gd name="T18" fmla="*/ 299 w 1122"/>
                <a:gd name="T19" fmla="*/ 172 h 1121"/>
                <a:gd name="T20" fmla="*/ 561 w 1122"/>
                <a:gd name="T21" fmla="*/ 92 h 1121"/>
                <a:gd name="T22" fmla="*/ 744 w 1122"/>
                <a:gd name="T23" fmla="*/ 128 h 1121"/>
                <a:gd name="T24" fmla="*/ 950 w 1122"/>
                <a:gd name="T25" fmla="*/ 298 h 1121"/>
                <a:gd name="T26" fmla="*/ 1030 w 1122"/>
                <a:gd name="T27" fmla="*/ 561 h 1121"/>
                <a:gd name="T28" fmla="*/ 1076 w 1122"/>
                <a:gd name="T29" fmla="*/ 561 h 1121"/>
                <a:gd name="T30" fmla="*/ 1122 w 1122"/>
                <a:gd name="T31" fmla="*/ 561 h 1121"/>
                <a:gd name="T32" fmla="*/ 1078 w 1122"/>
                <a:gd name="T33" fmla="*/ 342 h 1121"/>
                <a:gd name="T34" fmla="*/ 875 w 1122"/>
                <a:gd name="T35" fmla="*/ 96 h 1121"/>
                <a:gd name="T36" fmla="*/ 561 w 1122"/>
                <a:gd name="T37" fmla="*/ 0 h 1121"/>
                <a:gd name="T38" fmla="*/ 343 w 1122"/>
                <a:gd name="T39" fmla="*/ 44 h 1121"/>
                <a:gd name="T40" fmla="*/ 96 w 1122"/>
                <a:gd name="T41" fmla="*/ 247 h 1121"/>
                <a:gd name="T42" fmla="*/ 0 w 1122"/>
                <a:gd name="T43" fmla="*/ 561 h 1121"/>
                <a:gd name="T44" fmla="*/ 44 w 1122"/>
                <a:gd name="T45" fmla="*/ 779 h 1121"/>
                <a:gd name="T46" fmla="*/ 248 w 1122"/>
                <a:gd name="T47" fmla="*/ 1026 h 1121"/>
                <a:gd name="T48" fmla="*/ 561 w 1122"/>
                <a:gd name="T49" fmla="*/ 1121 h 1121"/>
                <a:gd name="T50" fmla="*/ 779 w 1122"/>
                <a:gd name="T51" fmla="*/ 1077 h 1121"/>
                <a:gd name="T52" fmla="*/ 1026 w 1122"/>
                <a:gd name="T53" fmla="*/ 874 h 1121"/>
                <a:gd name="T54" fmla="*/ 1122 w 1122"/>
                <a:gd name="T55" fmla="*/ 561 h 1121"/>
                <a:gd name="T56" fmla="*/ 1076 w 1122"/>
                <a:gd name="T57" fmla="*/ 561 h 1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22" h="1121">
                  <a:moveTo>
                    <a:pt x="1076" y="561"/>
                  </a:moveTo>
                  <a:cubicBezTo>
                    <a:pt x="1030" y="561"/>
                    <a:pt x="1030" y="561"/>
                    <a:pt x="1030" y="561"/>
                  </a:cubicBezTo>
                  <a:cubicBezTo>
                    <a:pt x="1030" y="625"/>
                    <a:pt x="1017" y="687"/>
                    <a:pt x="993" y="743"/>
                  </a:cubicBezTo>
                  <a:cubicBezTo>
                    <a:pt x="958" y="827"/>
                    <a:pt x="898" y="899"/>
                    <a:pt x="823" y="949"/>
                  </a:cubicBezTo>
                  <a:cubicBezTo>
                    <a:pt x="748" y="1000"/>
                    <a:pt x="658" y="1029"/>
                    <a:pt x="561" y="1029"/>
                  </a:cubicBezTo>
                  <a:cubicBezTo>
                    <a:pt x="496" y="1029"/>
                    <a:pt x="435" y="1016"/>
                    <a:pt x="379" y="993"/>
                  </a:cubicBezTo>
                  <a:cubicBezTo>
                    <a:pt x="294" y="957"/>
                    <a:pt x="223" y="898"/>
                    <a:pt x="172" y="823"/>
                  </a:cubicBezTo>
                  <a:cubicBezTo>
                    <a:pt x="122" y="748"/>
                    <a:pt x="92" y="658"/>
                    <a:pt x="92" y="561"/>
                  </a:cubicBezTo>
                  <a:cubicBezTo>
                    <a:pt x="92" y="496"/>
                    <a:pt x="105" y="434"/>
                    <a:pt x="129" y="378"/>
                  </a:cubicBezTo>
                  <a:cubicBezTo>
                    <a:pt x="165" y="294"/>
                    <a:pt x="224" y="222"/>
                    <a:pt x="299" y="172"/>
                  </a:cubicBezTo>
                  <a:cubicBezTo>
                    <a:pt x="374" y="121"/>
                    <a:pt x="464" y="92"/>
                    <a:pt x="561" y="92"/>
                  </a:cubicBezTo>
                  <a:cubicBezTo>
                    <a:pt x="626" y="92"/>
                    <a:pt x="688" y="105"/>
                    <a:pt x="744" y="128"/>
                  </a:cubicBezTo>
                  <a:cubicBezTo>
                    <a:pt x="828" y="164"/>
                    <a:pt x="899" y="224"/>
                    <a:pt x="950" y="298"/>
                  </a:cubicBezTo>
                  <a:cubicBezTo>
                    <a:pt x="1000" y="373"/>
                    <a:pt x="1030" y="463"/>
                    <a:pt x="1030" y="561"/>
                  </a:cubicBezTo>
                  <a:cubicBezTo>
                    <a:pt x="1076" y="561"/>
                    <a:pt x="1076" y="561"/>
                    <a:pt x="1076" y="561"/>
                  </a:cubicBezTo>
                  <a:cubicBezTo>
                    <a:pt x="1122" y="561"/>
                    <a:pt x="1122" y="561"/>
                    <a:pt x="1122" y="561"/>
                  </a:cubicBezTo>
                  <a:cubicBezTo>
                    <a:pt x="1122" y="483"/>
                    <a:pt x="1106" y="409"/>
                    <a:pt x="1078" y="342"/>
                  </a:cubicBezTo>
                  <a:cubicBezTo>
                    <a:pt x="1035" y="242"/>
                    <a:pt x="964" y="156"/>
                    <a:pt x="875" y="96"/>
                  </a:cubicBezTo>
                  <a:cubicBezTo>
                    <a:pt x="785" y="35"/>
                    <a:pt x="677" y="0"/>
                    <a:pt x="561" y="0"/>
                  </a:cubicBezTo>
                  <a:cubicBezTo>
                    <a:pt x="484" y="0"/>
                    <a:pt x="410" y="15"/>
                    <a:pt x="343" y="44"/>
                  </a:cubicBezTo>
                  <a:cubicBezTo>
                    <a:pt x="242" y="86"/>
                    <a:pt x="157" y="157"/>
                    <a:pt x="96" y="247"/>
                  </a:cubicBezTo>
                  <a:cubicBezTo>
                    <a:pt x="36" y="336"/>
                    <a:pt x="0" y="445"/>
                    <a:pt x="0" y="561"/>
                  </a:cubicBezTo>
                  <a:cubicBezTo>
                    <a:pt x="0" y="638"/>
                    <a:pt x="16" y="712"/>
                    <a:pt x="44" y="779"/>
                  </a:cubicBezTo>
                  <a:cubicBezTo>
                    <a:pt x="87" y="880"/>
                    <a:pt x="158" y="965"/>
                    <a:pt x="248" y="1026"/>
                  </a:cubicBezTo>
                  <a:cubicBezTo>
                    <a:pt x="337" y="1086"/>
                    <a:pt x="445" y="1121"/>
                    <a:pt x="561" y="1121"/>
                  </a:cubicBezTo>
                  <a:cubicBezTo>
                    <a:pt x="638" y="1121"/>
                    <a:pt x="712" y="1106"/>
                    <a:pt x="779" y="1077"/>
                  </a:cubicBezTo>
                  <a:cubicBezTo>
                    <a:pt x="880" y="1035"/>
                    <a:pt x="966" y="964"/>
                    <a:pt x="1026" y="874"/>
                  </a:cubicBezTo>
                  <a:cubicBezTo>
                    <a:pt x="1087" y="785"/>
                    <a:pt x="1122" y="677"/>
                    <a:pt x="1122" y="561"/>
                  </a:cubicBezTo>
                  <a:lnTo>
                    <a:pt x="1076" y="561"/>
                  </a:lnTo>
                  <a:close/>
                </a:path>
              </a:pathLst>
            </a:custGeom>
            <a:solidFill>
              <a:srgbClr val="E4E4E4">
                <a:alpha val="43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Freeform 35">
              <a:extLst>
                <a:ext uri="{FF2B5EF4-FFF2-40B4-BE49-F238E27FC236}">
                  <a16:creationId xmlns:a16="http://schemas.microsoft.com/office/drawing/2014/main" id="{C85FF6F7-6B5D-4FB6-B6B9-C265B92BCC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0563" y="2776538"/>
              <a:ext cx="2443163" cy="2439988"/>
            </a:xfrm>
            <a:custGeom>
              <a:avLst/>
              <a:gdLst>
                <a:gd name="T0" fmla="*/ 1053 w 1076"/>
                <a:gd name="T1" fmla="*/ 538 h 1075"/>
                <a:gd name="T2" fmla="*/ 1030 w 1076"/>
                <a:gd name="T3" fmla="*/ 538 h 1075"/>
                <a:gd name="T4" fmla="*/ 886 w 1076"/>
                <a:gd name="T5" fmla="*/ 885 h 1075"/>
                <a:gd name="T6" fmla="*/ 538 w 1076"/>
                <a:gd name="T7" fmla="*/ 1029 h 1075"/>
                <a:gd name="T8" fmla="*/ 190 w 1076"/>
                <a:gd name="T9" fmla="*/ 885 h 1075"/>
                <a:gd name="T10" fmla="*/ 46 w 1076"/>
                <a:gd name="T11" fmla="*/ 538 h 1075"/>
                <a:gd name="T12" fmla="*/ 190 w 1076"/>
                <a:gd name="T13" fmla="*/ 190 h 1075"/>
                <a:gd name="T14" fmla="*/ 538 w 1076"/>
                <a:gd name="T15" fmla="*/ 46 h 1075"/>
                <a:gd name="T16" fmla="*/ 886 w 1076"/>
                <a:gd name="T17" fmla="*/ 190 h 1075"/>
                <a:gd name="T18" fmla="*/ 1030 w 1076"/>
                <a:gd name="T19" fmla="*/ 538 h 1075"/>
                <a:gd name="T20" fmla="*/ 1053 w 1076"/>
                <a:gd name="T21" fmla="*/ 538 h 1075"/>
                <a:gd name="T22" fmla="*/ 1076 w 1076"/>
                <a:gd name="T23" fmla="*/ 538 h 1075"/>
                <a:gd name="T24" fmla="*/ 918 w 1076"/>
                <a:gd name="T25" fmla="*/ 157 h 1075"/>
                <a:gd name="T26" fmla="*/ 538 w 1076"/>
                <a:gd name="T27" fmla="*/ 0 h 1075"/>
                <a:gd name="T28" fmla="*/ 158 w 1076"/>
                <a:gd name="T29" fmla="*/ 157 h 1075"/>
                <a:gd name="T30" fmla="*/ 0 w 1076"/>
                <a:gd name="T31" fmla="*/ 538 h 1075"/>
                <a:gd name="T32" fmla="*/ 158 w 1076"/>
                <a:gd name="T33" fmla="*/ 918 h 1075"/>
                <a:gd name="T34" fmla="*/ 538 w 1076"/>
                <a:gd name="T35" fmla="*/ 1075 h 1075"/>
                <a:gd name="T36" fmla="*/ 918 w 1076"/>
                <a:gd name="T37" fmla="*/ 918 h 1075"/>
                <a:gd name="T38" fmla="*/ 1076 w 1076"/>
                <a:gd name="T39" fmla="*/ 538 h 1075"/>
                <a:gd name="T40" fmla="*/ 1053 w 1076"/>
                <a:gd name="T41" fmla="*/ 538 h 10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76" h="1075">
                  <a:moveTo>
                    <a:pt x="1053" y="538"/>
                  </a:moveTo>
                  <a:cubicBezTo>
                    <a:pt x="1030" y="538"/>
                    <a:pt x="1030" y="538"/>
                    <a:pt x="1030" y="538"/>
                  </a:cubicBezTo>
                  <a:cubicBezTo>
                    <a:pt x="1030" y="673"/>
                    <a:pt x="975" y="796"/>
                    <a:pt x="886" y="885"/>
                  </a:cubicBezTo>
                  <a:cubicBezTo>
                    <a:pt x="797" y="974"/>
                    <a:pt x="674" y="1029"/>
                    <a:pt x="538" y="1029"/>
                  </a:cubicBezTo>
                  <a:cubicBezTo>
                    <a:pt x="402" y="1029"/>
                    <a:pt x="279" y="974"/>
                    <a:pt x="190" y="885"/>
                  </a:cubicBezTo>
                  <a:cubicBezTo>
                    <a:pt x="101" y="796"/>
                    <a:pt x="46" y="673"/>
                    <a:pt x="46" y="538"/>
                  </a:cubicBezTo>
                  <a:cubicBezTo>
                    <a:pt x="46" y="402"/>
                    <a:pt x="101" y="279"/>
                    <a:pt x="190" y="190"/>
                  </a:cubicBezTo>
                  <a:cubicBezTo>
                    <a:pt x="279" y="101"/>
                    <a:pt x="402" y="46"/>
                    <a:pt x="538" y="46"/>
                  </a:cubicBezTo>
                  <a:cubicBezTo>
                    <a:pt x="674" y="46"/>
                    <a:pt x="797" y="101"/>
                    <a:pt x="886" y="190"/>
                  </a:cubicBezTo>
                  <a:cubicBezTo>
                    <a:pt x="975" y="279"/>
                    <a:pt x="1030" y="402"/>
                    <a:pt x="1030" y="538"/>
                  </a:cubicBezTo>
                  <a:cubicBezTo>
                    <a:pt x="1053" y="538"/>
                    <a:pt x="1053" y="538"/>
                    <a:pt x="1053" y="538"/>
                  </a:cubicBezTo>
                  <a:cubicBezTo>
                    <a:pt x="1076" y="538"/>
                    <a:pt x="1076" y="538"/>
                    <a:pt x="1076" y="538"/>
                  </a:cubicBezTo>
                  <a:cubicBezTo>
                    <a:pt x="1076" y="389"/>
                    <a:pt x="1016" y="255"/>
                    <a:pt x="918" y="157"/>
                  </a:cubicBezTo>
                  <a:cubicBezTo>
                    <a:pt x="821" y="60"/>
                    <a:pt x="687" y="0"/>
                    <a:pt x="538" y="0"/>
                  </a:cubicBezTo>
                  <a:cubicBezTo>
                    <a:pt x="390" y="0"/>
                    <a:pt x="255" y="60"/>
                    <a:pt x="158" y="157"/>
                  </a:cubicBezTo>
                  <a:cubicBezTo>
                    <a:pt x="61" y="255"/>
                    <a:pt x="0" y="389"/>
                    <a:pt x="0" y="538"/>
                  </a:cubicBezTo>
                  <a:cubicBezTo>
                    <a:pt x="0" y="686"/>
                    <a:pt x="61" y="821"/>
                    <a:pt x="158" y="918"/>
                  </a:cubicBezTo>
                  <a:cubicBezTo>
                    <a:pt x="255" y="1015"/>
                    <a:pt x="390" y="1075"/>
                    <a:pt x="538" y="1075"/>
                  </a:cubicBezTo>
                  <a:cubicBezTo>
                    <a:pt x="687" y="1075"/>
                    <a:pt x="821" y="1015"/>
                    <a:pt x="918" y="918"/>
                  </a:cubicBezTo>
                  <a:cubicBezTo>
                    <a:pt x="1016" y="821"/>
                    <a:pt x="1076" y="686"/>
                    <a:pt x="1076" y="538"/>
                  </a:cubicBezTo>
                  <a:lnTo>
                    <a:pt x="1053" y="538"/>
                  </a:lnTo>
                  <a:close/>
                </a:path>
              </a:pathLst>
            </a:custGeom>
            <a:solidFill>
              <a:srgbClr val="CACACA">
                <a:alpha val="48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34" name="Sottotitolo 3">
            <a:extLst>
              <a:ext uri="{FF2B5EF4-FFF2-40B4-BE49-F238E27FC236}">
                <a16:creationId xmlns:a16="http://schemas.microsoft.com/office/drawing/2014/main" id="{2D6B95D0-DC30-42DC-804C-D1E32387F175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971600" y="123478"/>
            <a:ext cx="8172400" cy="37804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it-IT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RISULTATI GENERALI _ </a:t>
            </a:r>
            <a:r>
              <a:rPr lang="it-IT" sz="1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fatturato (Mio €) anno mobile terminante ad aprile 2017</a:t>
            </a:r>
            <a:endParaRPr lang="it-IT" sz="1800" dirty="0">
              <a:solidFill>
                <a:schemeClr val="tx1">
                  <a:lumMod val="85000"/>
                  <a:lumOff val="1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4691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18A867-6F57-4D83-AA6C-6BA588703838}" type="slidenum">
              <a:rPr lang="it-IT" smtClean="0"/>
              <a:pPr/>
              <a:t>3</a:t>
            </a:fld>
            <a:endParaRPr lang="it-IT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858" y="909375"/>
            <a:ext cx="7030284" cy="3324750"/>
          </a:xfrm>
          <a:prstGeom prst="rect">
            <a:avLst/>
          </a:prstGeom>
        </p:spPr>
      </p:pic>
      <p:sp>
        <p:nvSpPr>
          <p:cNvPr id="5" name="Sottotitolo 3"/>
          <p:cNvSpPr>
            <a:spLocks noGrp="1"/>
          </p:cNvSpPr>
          <p:nvPr>
            <p:ph type="subTitle" idx="4294967295"/>
          </p:nvPr>
        </p:nvSpPr>
        <p:spPr>
          <a:xfrm>
            <a:off x="971600" y="123478"/>
            <a:ext cx="8172400" cy="37804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it-IT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RISULTATI GENERALI _ </a:t>
            </a:r>
            <a:r>
              <a:rPr lang="it-IT" sz="1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scontrini medi mensili 1° quadrimestre 2017</a:t>
            </a:r>
            <a:endParaRPr lang="it-IT" sz="1800" dirty="0">
              <a:solidFill>
                <a:schemeClr val="tx1">
                  <a:lumMod val="85000"/>
                  <a:lumOff val="1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3021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18A867-6F57-4D83-AA6C-6BA588703838}" type="slidenum">
              <a:rPr lang="it-IT" smtClean="0"/>
              <a:pPr/>
              <a:t>4</a:t>
            </a:fld>
            <a:endParaRPr lang="it-IT" dirty="0"/>
          </a:p>
        </p:txBody>
      </p:sp>
      <p:graphicFrame>
        <p:nvGraphicFramePr>
          <p:cNvPr id="12" name="Grafico 11">
            <a:extLst>
              <a:ext uri="{FF2B5EF4-FFF2-40B4-BE49-F238E27FC236}">
                <a16:creationId xmlns:a16="http://schemas.microsoft.com/office/drawing/2014/main" id="{A9556D82-186C-4C8C-8503-3201169D1AC3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252000" y="1275966"/>
          <a:ext cx="864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Grafico 14">
            <a:extLst>
              <a:ext uri="{FF2B5EF4-FFF2-40B4-BE49-F238E27FC236}">
                <a16:creationId xmlns:a16="http://schemas.microsoft.com/office/drawing/2014/main" id="{BC1386B3-302D-40E3-894F-185226B3B1B2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4323755" y="651250"/>
          <a:ext cx="3446375" cy="1487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Grafico 15">
            <a:extLst>
              <a:ext uri="{FF2B5EF4-FFF2-40B4-BE49-F238E27FC236}">
                <a16:creationId xmlns:a16="http://schemas.microsoft.com/office/drawing/2014/main" id="{8514FCE4-D45E-4AEA-BD34-A0E0776BC497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691680" y="651250"/>
          <a:ext cx="2239875" cy="1487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Sottotitolo 3"/>
          <p:cNvSpPr>
            <a:spLocks noGrp="1"/>
          </p:cNvSpPr>
          <p:nvPr>
            <p:ph type="subTitle" idx="4294967295"/>
          </p:nvPr>
        </p:nvSpPr>
        <p:spPr>
          <a:xfrm>
            <a:off x="971600" y="123478"/>
            <a:ext cx="8172400" cy="37804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it-IT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RISULTATI GENERALI _ </a:t>
            </a:r>
            <a:r>
              <a:rPr lang="it-IT" sz="1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ingressi medi giornalieri</a:t>
            </a:r>
            <a:endParaRPr lang="it-IT" sz="1800" dirty="0">
              <a:solidFill>
                <a:schemeClr val="tx1">
                  <a:lumMod val="85000"/>
                  <a:lumOff val="1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1468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18A867-6F57-4D83-AA6C-6BA588703838}" type="slidenum">
              <a:rPr lang="it-IT" smtClean="0"/>
              <a:pPr/>
              <a:t>5</a:t>
            </a:fld>
            <a:endParaRPr lang="it-IT" dirty="0"/>
          </a:p>
        </p:txBody>
      </p:sp>
      <p:grpSp>
        <p:nvGrpSpPr>
          <p:cNvPr id="9" name="Gruppo 8"/>
          <p:cNvGrpSpPr/>
          <p:nvPr/>
        </p:nvGrpSpPr>
        <p:grpSpPr>
          <a:xfrm>
            <a:off x="1115616" y="699542"/>
            <a:ext cx="1224000" cy="1224000"/>
            <a:chOff x="1691680" y="699542"/>
            <a:chExt cx="1224000" cy="1224000"/>
          </a:xfrm>
        </p:grpSpPr>
        <p:sp>
          <p:nvSpPr>
            <p:cNvPr id="13" name="Freeform 3091">
              <a:extLst/>
            </p:cNvPr>
            <p:cNvSpPr>
              <a:spLocks noEditPoints="1"/>
            </p:cNvSpPr>
            <p:nvPr/>
          </p:nvSpPr>
          <p:spPr bwMode="auto">
            <a:xfrm>
              <a:off x="2159680" y="1548000"/>
              <a:ext cx="288000" cy="288000"/>
            </a:xfrm>
            <a:custGeom>
              <a:avLst/>
              <a:gdLst>
                <a:gd name="T0" fmla="*/ 175 w 360"/>
                <a:gd name="T1" fmla="*/ 322 h 359"/>
                <a:gd name="T2" fmla="*/ 166 w 360"/>
                <a:gd name="T3" fmla="*/ 319 h 359"/>
                <a:gd name="T4" fmla="*/ 161 w 360"/>
                <a:gd name="T5" fmla="*/ 313 h 359"/>
                <a:gd name="T6" fmla="*/ 157 w 360"/>
                <a:gd name="T7" fmla="*/ 303 h 359"/>
                <a:gd name="T8" fmla="*/ 157 w 360"/>
                <a:gd name="T9" fmla="*/ 294 h 359"/>
                <a:gd name="T10" fmla="*/ 161 w 360"/>
                <a:gd name="T11" fmla="*/ 286 h 359"/>
                <a:gd name="T12" fmla="*/ 166 w 360"/>
                <a:gd name="T13" fmla="*/ 280 h 359"/>
                <a:gd name="T14" fmla="*/ 175 w 360"/>
                <a:gd name="T15" fmla="*/ 276 h 359"/>
                <a:gd name="T16" fmla="*/ 184 w 360"/>
                <a:gd name="T17" fmla="*/ 276 h 359"/>
                <a:gd name="T18" fmla="*/ 194 w 360"/>
                <a:gd name="T19" fmla="*/ 280 h 359"/>
                <a:gd name="T20" fmla="*/ 200 w 360"/>
                <a:gd name="T21" fmla="*/ 286 h 359"/>
                <a:gd name="T22" fmla="*/ 203 w 360"/>
                <a:gd name="T23" fmla="*/ 294 h 359"/>
                <a:gd name="T24" fmla="*/ 203 w 360"/>
                <a:gd name="T25" fmla="*/ 303 h 359"/>
                <a:gd name="T26" fmla="*/ 200 w 360"/>
                <a:gd name="T27" fmla="*/ 313 h 359"/>
                <a:gd name="T28" fmla="*/ 194 w 360"/>
                <a:gd name="T29" fmla="*/ 319 h 359"/>
                <a:gd name="T30" fmla="*/ 184 w 360"/>
                <a:gd name="T31" fmla="*/ 322 h 359"/>
                <a:gd name="T32" fmla="*/ 168 w 360"/>
                <a:gd name="T33" fmla="*/ 140 h 359"/>
                <a:gd name="T34" fmla="*/ 171 w 360"/>
                <a:gd name="T35" fmla="*/ 132 h 359"/>
                <a:gd name="T36" fmla="*/ 180 w 360"/>
                <a:gd name="T37" fmla="*/ 128 h 359"/>
                <a:gd name="T38" fmla="*/ 188 w 360"/>
                <a:gd name="T39" fmla="*/ 132 h 359"/>
                <a:gd name="T40" fmla="*/ 191 w 360"/>
                <a:gd name="T41" fmla="*/ 140 h 359"/>
                <a:gd name="T42" fmla="*/ 191 w 360"/>
                <a:gd name="T43" fmla="*/ 244 h 359"/>
                <a:gd name="T44" fmla="*/ 184 w 360"/>
                <a:gd name="T45" fmla="*/ 250 h 359"/>
                <a:gd name="T46" fmla="*/ 175 w 360"/>
                <a:gd name="T47" fmla="*/ 250 h 359"/>
                <a:gd name="T48" fmla="*/ 169 w 360"/>
                <a:gd name="T49" fmla="*/ 244 h 359"/>
                <a:gd name="T50" fmla="*/ 168 w 360"/>
                <a:gd name="T51" fmla="*/ 140 h 359"/>
                <a:gd name="T52" fmla="*/ 190 w 360"/>
                <a:gd name="T53" fmla="*/ 6 h 359"/>
                <a:gd name="T54" fmla="*/ 187 w 360"/>
                <a:gd name="T55" fmla="*/ 1 h 359"/>
                <a:gd name="T56" fmla="*/ 180 w 360"/>
                <a:gd name="T57" fmla="*/ 0 h 359"/>
                <a:gd name="T58" fmla="*/ 174 w 360"/>
                <a:gd name="T59" fmla="*/ 1 h 359"/>
                <a:gd name="T60" fmla="*/ 169 w 360"/>
                <a:gd name="T61" fmla="*/ 6 h 359"/>
                <a:gd name="T62" fmla="*/ 1 w 360"/>
                <a:gd name="T63" fmla="*/ 344 h 359"/>
                <a:gd name="T64" fmla="*/ 1 w 360"/>
                <a:gd name="T65" fmla="*/ 351 h 359"/>
                <a:gd name="T66" fmla="*/ 4 w 360"/>
                <a:gd name="T67" fmla="*/ 356 h 359"/>
                <a:gd name="T68" fmla="*/ 9 w 360"/>
                <a:gd name="T69" fmla="*/ 358 h 359"/>
                <a:gd name="T70" fmla="*/ 347 w 360"/>
                <a:gd name="T71" fmla="*/ 359 h 359"/>
                <a:gd name="T72" fmla="*/ 348 w 360"/>
                <a:gd name="T73" fmla="*/ 359 h 359"/>
                <a:gd name="T74" fmla="*/ 357 w 360"/>
                <a:gd name="T75" fmla="*/ 356 h 359"/>
                <a:gd name="T76" fmla="*/ 360 w 360"/>
                <a:gd name="T77" fmla="*/ 347 h 359"/>
                <a:gd name="T78" fmla="*/ 358 w 360"/>
                <a:gd name="T79" fmla="*/ 340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60" h="359">
                  <a:moveTo>
                    <a:pt x="180" y="322"/>
                  </a:moveTo>
                  <a:lnTo>
                    <a:pt x="175" y="322"/>
                  </a:lnTo>
                  <a:lnTo>
                    <a:pt x="171" y="321"/>
                  </a:lnTo>
                  <a:lnTo>
                    <a:pt x="166" y="319"/>
                  </a:lnTo>
                  <a:lnTo>
                    <a:pt x="163" y="316"/>
                  </a:lnTo>
                  <a:lnTo>
                    <a:pt x="161" y="313"/>
                  </a:lnTo>
                  <a:lnTo>
                    <a:pt x="158" y="308"/>
                  </a:lnTo>
                  <a:lnTo>
                    <a:pt x="157" y="303"/>
                  </a:lnTo>
                  <a:lnTo>
                    <a:pt x="156" y="299"/>
                  </a:lnTo>
                  <a:lnTo>
                    <a:pt x="157" y="294"/>
                  </a:lnTo>
                  <a:lnTo>
                    <a:pt x="158" y="290"/>
                  </a:lnTo>
                  <a:lnTo>
                    <a:pt x="161" y="286"/>
                  </a:lnTo>
                  <a:lnTo>
                    <a:pt x="163" y="282"/>
                  </a:lnTo>
                  <a:lnTo>
                    <a:pt x="166" y="280"/>
                  </a:lnTo>
                  <a:lnTo>
                    <a:pt x="171" y="277"/>
                  </a:lnTo>
                  <a:lnTo>
                    <a:pt x="175" y="276"/>
                  </a:lnTo>
                  <a:lnTo>
                    <a:pt x="180" y="275"/>
                  </a:lnTo>
                  <a:lnTo>
                    <a:pt x="184" y="276"/>
                  </a:lnTo>
                  <a:lnTo>
                    <a:pt x="189" y="277"/>
                  </a:lnTo>
                  <a:lnTo>
                    <a:pt x="194" y="280"/>
                  </a:lnTo>
                  <a:lnTo>
                    <a:pt x="197" y="282"/>
                  </a:lnTo>
                  <a:lnTo>
                    <a:pt x="200" y="286"/>
                  </a:lnTo>
                  <a:lnTo>
                    <a:pt x="202" y="290"/>
                  </a:lnTo>
                  <a:lnTo>
                    <a:pt x="203" y="294"/>
                  </a:lnTo>
                  <a:lnTo>
                    <a:pt x="205" y="299"/>
                  </a:lnTo>
                  <a:lnTo>
                    <a:pt x="203" y="303"/>
                  </a:lnTo>
                  <a:lnTo>
                    <a:pt x="202" y="308"/>
                  </a:lnTo>
                  <a:lnTo>
                    <a:pt x="200" y="313"/>
                  </a:lnTo>
                  <a:lnTo>
                    <a:pt x="197" y="316"/>
                  </a:lnTo>
                  <a:lnTo>
                    <a:pt x="194" y="319"/>
                  </a:lnTo>
                  <a:lnTo>
                    <a:pt x="189" y="321"/>
                  </a:lnTo>
                  <a:lnTo>
                    <a:pt x="184" y="322"/>
                  </a:lnTo>
                  <a:lnTo>
                    <a:pt x="180" y="322"/>
                  </a:lnTo>
                  <a:close/>
                  <a:moveTo>
                    <a:pt x="168" y="140"/>
                  </a:moveTo>
                  <a:lnTo>
                    <a:pt x="169" y="136"/>
                  </a:lnTo>
                  <a:lnTo>
                    <a:pt x="171" y="132"/>
                  </a:lnTo>
                  <a:lnTo>
                    <a:pt x="175" y="130"/>
                  </a:lnTo>
                  <a:lnTo>
                    <a:pt x="180" y="128"/>
                  </a:lnTo>
                  <a:lnTo>
                    <a:pt x="184" y="130"/>
                  </a:lnTo>
                  <a:lnTo>
                    <a:pt x="188" y="132"/>
                  </a:lnTo>
                  <a:lnTo>
                    <a:pt x="191" y="136"/>
                  </a:lnTo>
                  <a:lnTo>
                    <a:pt x="191" y="140"/>
                  </a:lnTo>
                  <a:lnTo>
                    <a:pt x="191" y="239"/>
                  </a:lnTo>
                  <a:lnTo>
                    <a:pt x="191" y="244"/>
                  </a:lnTo>
                  <a:lnTo>
                    <a:pt x="188" y="247"/>
                  </a:lnTo>
                  <a:lnTo>
                    <a:pt x="184" y="250"/>
                  </a:lnTo>
                  <a:lnTo>
                    <a:pt x="180" y="251"/>
                  </a:lnTo>
                  <a:lnTo>
                    <a:pt x="175" y="250"/>
                  </a:lnTo>
                  <a:lnTo>
                    <a:pt x="171" y="247"/>
                  </a:lnTo>
                  <a:lnTo>
                    <a:pt x="169" y="244"/>
                  </a:lnTo>
                  <a:lnTo>
                    <a:pt x="168" y="239"/>
                  </a:lnTo>
                  <a:lnTo>
                    <a:pt x="168" y="140"/>
                  </a:lnTo>
                  <a:close/>
                  <a:moveTo>
                    <a:pt x="358" y="339"/>
                  </a:moveTo>
                  <a:lnTo>
                    <a:pt x="190" y="6"/>
                  </a:lnTo>
                  <a:lnTo>
                    <a:pt x="189" y="4"/>
                  </a:lnTo>
                  <a:lnTo>
                    <a:pt x="187" y="1"/>
                  </a:lnTo>
                  <a:lnTo>
                    <a:pt x="183" y="0"/>
                  </a:lnTo>
                  <a:lnTo>
                    <a:pt x="180" y="0"/>
                  </a:lnTo>
                  <a:lnTo>
                    <a:pt x="177" y="0"/>
                  </a:lnTo>
                  <a:lnTo>
                    <a:pt x="174" y="1"/>
                  </a:lnTo>
                  <a:lnTo>
                    <a:pt x="171" y="4"/>
                  </a:lnTo>
                  <a:lnTo>
                    <a:pt x="169" y="6"/>
                  </a:lnTo>
                  <a:lnTo>
                    <a:pt x="1" y="341"/>
                  </a:lnTo>
                  <a:lnTo>
                    <a:pt x="1" y="344"/>
                  </a:lnTo>
                  <a:lnTo>
                    <a:pt x="0" y="347"/>
                  </a:lnTo>
                  <a:lnTo>
                    <a:pt x="1" y="351"/>
                  </a:lnTo>
                  <a:lnTo>
                    <a:pt x="2" y="353"/>
                  </a:lnTo>
                  <a:lnTo>
                    <a:pt x="4" y="356"/>
                  </a:lnTo>
                  <a:lnTo>
                    <a:pt x="7" y="357"/>
                  </a:lnTo>
                  <a:lnTo>
                    <a:pt x="9" y="358"/>
                  </a:lnTo>
                  <a:lnTo>
                    <a:pt x="12" y="359"/>
                  </a:lnTo>
                  <a:lnTo>
                    <a:pt x="347" y="359"/>
                  </a:lnTo>
                  <a:lnTo>
                    <a:pt x="347" y="359"/>
                  </a:lnTo>
                  <a:lnTo>
                    <a:pt x="348" y="359"/>
                  </a:lnTo>
                  <a:lnTo>
                    <a:pt x="352" y="358"/>
                  </a:lnTo>
                  <a:lnTo>
                    <a:pt x="357" y="356"/>
                  </a:lnTo>
                  <a:lnTo>
                    <a:pt x="359" y="352"/>
                  </a:lnTo>
                  <a:lnTo>
                    <a:pt x="360" y="347"/>
                  </a:lnTo>
                  <a:lnTo>
                    <a:pt x="359" y="343"/>
                  </a:lnTo>
                  <a:lnTo>
                    <a:pt x="358" y="340"/>
                  </a:lnTo>
                  <a:lnTo>
                    <a:pt x="358" y="33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38100" dist="25400" dir="5400000" algn="ctr" rotWithShape="0">
                <a:srgbClr val="000000">
                  <a:alpha val="20000"/>
                </a:srgbClr>
              </a:outerShd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4" name="Ovale 13"/>
            <p:cNvSpPr/>
            <p:nvPr/>
          </p:nvSpPr>
          <p:spPr>
            <a:xfrm>
              <a:off x="1691680" y="699542"/>
              <a:ext cx="1224000" cy="1224000"/>
            </a:xfrm>
            <a:prstGeom prst="ellipse">
              <a:avLst/>
            </a:prstGeom>
            <a:noFill/>
            <a:ln w="762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000" dirty="0">
                  <a:solidFill>
                    <a:schemeClr val="accent5"/>
                  </a:solidFill>
                  <a:latin typeface="Arial Narrow" panose="020B0606020202030204" pitchFamily="34" charset="0"/>
                </a:rPr>
                <a:t>+ </a:t>
              </a:r>
              <a:r>
                <a:rPr lang="it-IT" sz="2000" b="1" dirty="0">
                  <a:solidFill>
                    <a:schemeClr val="accent5"/>
                  </a:solidFill>
                  <a:latin typeface="Arial Narrow" panose="020B0606020202030204" pitchFamily="34" charset="0"/>
                </a:rPr>
                <a:t>0,52</a:t>
              </a:r>
              <a:endParaRPr lang="it-IT" sz="1100" b="1" dirty="0">
                <a:solidFill>
                  <a:schemeClr val="accent5"/>
                </a:solidFill>
                <a:latin typeface="Arial Narrow" panose="020B0606020202030204" pitchFamily="34" charset="0"/>
              </a:endParaRPr>
            </a:p>
            <a:p>
              <a:pPr algn="ctr"/>
              <a:r>
                <a:rPr lang="it-IT" sz="1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 Narrow" panose="020B0606020202030204" pitchFamily="34" charset="0"/>
                </a:rPr>
                <a:t>giorni lavorati vs 2015</a:t>
              </a:r>
            </a:p>
            <a:p>
              <a:pPr algn="ctr"/>
              <a:endParaRPr lang="it-IT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endParaRPr>
            </a:p>
            <a:p>
              <a:pPr algn="ctr"/>
              <a:endParaRPr lang="it-IT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endParaRPr>
            </a:p>
          </p:txBody>
        </p:sp>
      </p:grpSp>
      <p:graphicFrame>
        <p:nvGraphicFramePr>
          <p:cNvPr id="17" name="Grafico 16">
            <a:extLst>
              <a:ext uri="{FF2B5EF4-FFF2-40B4-BE49-F238E27FC236}">
                <a16:creationId xmlns:a16="http://schemas.microsoft.com/office/drawing/2014/main" id="{79804D76-ADF3-4FAC-A50E-E357CAF46205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248119" y="1216699"/>
          <a:ext cx="8647761" cy="3299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ottotitolo 3"/>
          <p:cNvSpPr>
            <a:spLocks noGrp="1"/>
          </p:cNvSpPr>
          <p:nvPr>
            <p:ph type="subTitle" idx="4294967295"/>
          </p:nvPr>
        </p:nvSpPr>
        <p:spPr>
          <a:xfrm>
            <a:off x="971600" y="123478"/>
            <a:ext cx="8172400" cy="37804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it-IT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RISULTATI GENERALI _ </a:t>
            </a:r>
            <a:r>
              <a:rPr lang="it-IT" sz="1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ingressi medi mensili</a:t>
            </a:r>
            <a:endParaRPr lang="it-IT" sz="1800" dirty="0">
              <a:solidFill>
                <a:schemeClr val="tx1">
                  <a:lumMod val="85000"/>
                  <a:lumOff val="1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8072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94"/>
          <p:cNvGrpSpPr>
            <a:grpSpLocks noChangeAspect="1"/>
          </p:cNvGrpSpPr>
          <p:nvPr/>
        </p:nvGrpSpPr>
        <p:grpSpPr>
          <a:xfrm>
            <a:off x="3239315" y="1095034"/>
            <a:ext cx="3967486" cy="3965802"/>
            <a:chOff x="3178175" y="2724150"/>
            <a:chExt cx="3736976" cy="3735388"/>
          </a:xfrm>
          <a:effectLst>
            <a:outerShdw blurRad="38100" dist="25400" dir="5400000" algn="ctr" rotWithShape="0">
              <a:srgbClr val="000000">
                <a:alpha val="20000"/>
              </a:srgbClr>
            </a:outerShdw>
          </a:effectLst>
        </p:grpSpPr>
        <p:sp>
          <p:nvSpPr>
            <p:cNvPr id="31" name="Freeform 13"/>
            <p:cNvSpPr>
              <a:spLocks/>
            </p:cNvSpPr>
            <p:nvPr/>
          </p:nvSpPr>
          <p:spPr bwMode="auto">
            <a:xfrm>
              <a:off x="5230813" y="4776788"/>
              <a:ext cx="792163" cy="792163"/>
            </a:xfrm>
            <a:custGeom>
              <a:avLst/>
              <a:gdLst>
                <a:gd name="T0" fmla="*/ 382 w 499"/>
                <a:gd name="T1" fmla="*/ 499 h 499"/>
                <a:gd name="T2" fmla="*/ 499 w 499"/>
                <a:gd name="T3" fmla="*/ 380 h 499"/>
                <a:gd name="T4" fmla="*/ 117 w 499"/>
                <a:gd name="T5" fmla="*/ 0 h 499"/>
                <a:gd name="T6" fmla="*/ 0 w 499"/>
                <a:gd name="T7" fmla="*/ 117 h 499"/>
                <a:gd name="T8" fmla="*/ 382 w 499"/>
                <a:gd name="T9" fmla="*/ 499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9" h="499">
                  <a:moveTo>
                    <a:pt x="382" y="499"/>
                  </a:moveTo>
                  <a:lnTo>
                    <a:pt x="499" y="380"/>
                  </a:lnTo>
                  <a:lnTo>
                    <a:pt x="117" y="0"/>
                  </a:lnTo>
                  <a:lnTo>
                    <a:pt x="0" y="117"/>
                  </a:lnTo>
                  <a:lnTo>
                    <a:pt x="382" y="49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" name="Freeform 14"/>
            <p:cNvSpPr>
              <a:spLocks/>
            </p:cNvSpPr>
            <p:nvPr/>
          </p:nvSpPr>
          <p:spPr bwMode="auto">
            <a:xfrm>
              <a:off x="5241925" y="4926013"/>
              <a:ext cx="631825" cy="631825"/>
            </a:xfrm>
            <a:custGeom>
              <a:avLst/>
              <a:gdLst>
                <a:gd name="T0" fmla="*/ 382 w 398"/>
                <a:gd name="T1" fmla="*/ 398 h 398"/>
                <a:gd name="T2" fmla="*/ 398 w 398"/>
                <a:gd name="T3" fmla="*/ 381 h 398"/>
                <a:gd name="T4" fmla="*/ 16 w 398"/>
                <a:gd name="T5" fmla="*/ 0 h 398"/>
                <a:gd name="T6" fmla="*/ 0 w 398"/>
                <a:gd name="T7" fmla="*/ 16 h 398"/>
                <a:gd name="T8" fmla="*/ 382 w 398"/>
                <a:gd name="T9" fmla="*/ 398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8" h="398">
                  <a:moveTo>
                    <a:pt x="382" y="398"/>
                  </a:moveTo>
                  <a:lnTo>
                    <a:pt x="398" y="381"/>
                  </a:lnTo>
                  <a:lnTo>
                    <a:pt x="16" y="0"/>
                  </a:lnTo>
                  <a:lnTo>
                    <a:pt x="0" y="16"/>
                  </a:lnTo>
                  <a:lnTo>
                    <a:pt x="382" y="398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15"/>
            <p:cNvSpPr>
              <a:spLocks/>
            </p:cNvSpPr>
            <p:nvPr/>
          </p:nvSpPr>
          <p:spPr bwMode="auto">
            <a:xfrm>
              <a:off x="5241925" y="4926013"/>
              <a:ext cx="631825" cy="631825"/>
            </a:xfrm>
            <a:custGeom>
              <a:avLst/>
              <a:gdLst>
                <a:gd name="T0" fmla="*/ 382 w 398"/>
                <a:gd name="T1" fmla="*/ 398 h 398"/>
                <a:gd name="T2" fmla="*/ 398 w 398"/>
                <a:gd name="T3" fmla="*/ 381 h 398"/>
                <a:gd name="T4" fmla="*/ 16 w 398"/>
                <a:gd name="T5" fmla="*/ 0 h 398"/>
                <a:gd name="T6" fmla="*/ 0 w 398"/>
                <a:gd name="T7" fmla="*/ 16 h 398"/>
                <a:gd name="T8" fmla="*/ 382 w 398"/>
                <a:gd name="T9" fmla="*/ 398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8" h="398">
                  <a:moveTo>
                    <a:pt x="382" y="398"/>
                  </a:moveTo>
                  <a:lnTo>
                    <a:pt x="398" y="381"/>
                  </a:lnTo>
                  <a:lnTo>
                    <a:pt x="16" y="0"/>
                  </a:lnTo>
                  <a:lnTo>
                    <a:pt x="0" y="16"/>
                  </a:lnTo>
                  <a:lnTo>
                    <a:pt x="382" y="39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7" name="Freeform 16"/>
            <p:cNvSpPr>
              <a:spLocks/>
            </p:cNvSpPr>
            <p:nvPr/>
          </p:nvSpPr>
          <p:spPr bwMode="auto">
            <a:xfrm>
              <a:off x="5278438" y="4905375"/>
              <a:ext cx="615950" cy="615950"/>
            </a:xfrm>
            <a:custGeom>
              <a:avLst/>
              <a:gdLst>
                <a:gd name="T0" fmla="*/ 380 w 388"/>
                <a:gd name="T1" fmla="*/ 388 h 388"/>
                <a:gd name="T2" fmla="*/ 388 w 388"/>
                <a:gd name="T3" fmla="*/ 382 h 388"/>
                <a:gd name="T4" fmla="*/ 6 w 388"/>
                <a:gd name="T5" fmla="*/ 0 h 388"/>
                <a:gd name="T6" fmla="*/ 0 w 388"/>
                <a:gd name="T7" fmla="*/ 6 h 388"/>
                <a:gd name="T8" fmla="*/ 380 w 388"/>
                <a:gd name="T9" fmla="*/ 388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8" h="388">
                  <a:moveTo>
                    <a:pt x="380" y="388"/>
                  </a:moveTo>
                  <a:lnTo>
                    <a:pt x="388" y="382"/>
                  </a:lnTo>
                  <a:lnTo>
                    <a:pt x="6" y="0"/>
                  </a:lnTo>
                  <a:lnTo>
                    <a:pt x="0" y="6"/>
                  </a:lnTo>
                  <a:lnTo>
                    <a:pt x="380" y="388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8" name="Freeform 17"/>
            <p:cNvSpPr>
              <a:spLocks/>
            </p:cNvSpPr>
            <p:nvPr/>
          </p:nvSpPr>
          <p:spPr bwMode="auto">
            <a:xfrm>
              <a:off x="5278438" y="4905375"/>
              <a:ext cx="615950" cy="615950"/>
            </a:xfrm>
            <a:custGeom>
              <a:avLst/>
              <a:gdLst>
                <a:gd name="T0" fmla="*/ 380 w 388"/>
                <a:gd name="T1" fmla="*/ 388 h 388"/>
                <a:gd name="T2" fmla="*/ 388 w 388"/>
                <a:gd name="T3" fmla="*/ 382 h 388"/>
                <a:gd name="T4" fmla="*/ 6 w 388"/>
                <a:gd name="T5" fmla="*/ 0 h 388"/>
                <a:gd name="T6" fmla="*/ 0 w 388"/>
                <a:gd name="T7" fmla="*/ 6 h 388"/>
                <a:gd name="T8" fmla="*/ 380 w 388"/>
                <a:gd name="T9" fmla="*/ 388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8" h="388">
                  <a:moveTo>
                    <a:pt x="380" y="388"/>
                  </a:moveTo>
                  <a:lnTo>
                    <a:pt x="388" y="382"/>
                  </a:lnTo>
                  <a:lnTo>
                    <a:pt x="6" y="0"/>
                  </a:lnTo>
                  <a:lnTo>
                    <a:pt x="0" y="6"/>
                  </a:lnTo>
                  <a:lnTo>
                    <a:pt x="380" y="38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9" name="Freeform 18"/>
            <p:cNvSpPr>
              <a:spLocks/>
            </p:cNvSpPr>
            <p:nvPr/>
          </p:nvSpPr>
          <p:spPr bwMode="auto">
            <a:xfrm>
              <a:off x="5675313" y="5219700"/>
              <a:ext cx="1239838" cy="1239838"/>
            </a:xfrm>
            <a:custGeom>
              <a:avLst/>
              <a:gdLst>
                <a:gd name="T0" fmla="*/ 405 w 546"/>
                <a:gd name="T1" fmla="*/ 535 h 546"/>
                <a:gd name="T2" fmla="*/ 446 w 546"/>
                <a:gd name="T3" fmla="*/ 535 h 546"/>
                <a:gd name="T4" fmla="*/ 534 w 546"/>
                <a:gd name="T5" fmla="*/ 447 h 546"/>
                <a:gd name="T6" fmla="*/ 534 w 546"/>
                <a:gd name="T7" fmla="*/ 405 h 546"/>
                <a:gd name="T8" fmla="*/ 140 w 546"/>
                <a:gd name="T9" fmla="*/ 11 h 546"/>
                <a:gd name="T10" fmla="*/ 99 w 546"/>
                <a:gd name="T11" fmla="*/ 11 h 546"/>
                <a:gd name="T12" fmla="*/ 11 w 546"/>
                <a:gd name="T13" fmla="*/ 100 h 546"/>
                <a:gd name="T14" fmla="*/ 11 w 546"/>
                <a:gd name="T15" fmla="*/ 141 h 546"/>
                <a:gd name="T16" fmla="*/ 405 w 546"/>
                <a:gd name="T17" fmla="*/ 535 h 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46" h="546">
                  <a:moveTo>
                    <a:pt x="405" y="535"/>
                  </a:moveTo>
                  <a:cubicBezTo>
                    <a:pt x="416" y="546"/>
                    <a:pt x="435" y="546"/>
                    <a:pt x="446" y="535"/>
                  </a:cubicBezTo>
                  <a:cubicBezTo>
                    <a:pt x="534" y="447"/>
                    <a:pt x="534" y="447"/>
                    <a:pt x="534" y="447"/>
                  </a:cubicBezTo>
                  <a:cubicBezTo>
                    <a:pt x="546" y="435"/>
                    <a:pt x="546" y="417"/>
                    <a:pt x="534" y="405"/>
                  </a:cubicBezTo>
                  <a:cubicBezTo>
                    <a:pt x="140" y="11"/>
                    <a:pt x="140" y="11"/>
                    <a:pt x="140" y="11"/>
                  </a:cubicBezTo>
                  <a:cubicBezTo>
                    <a:pt x="129" y="0"/>
                    <a:pt x="111" y="0"/>
                    <a:pt x="99" y="11"/>
                  </a:cubicBezTo>
                  <a:cubicBezTo>
                    <a:pt x="11" y="100"/>
                    <a:pt x="11" y="100"/>
                    <a:pt x="11" y="100"/>
                  </a:cubicBezTo>
                  <a:cubicBezTo>
                    <a:pt x="0" y="111"/>
                    <a:pt x="0" y="130"/>
                    <a:pt x="11" y="141"/>
                  </a:cubicBezTo>
                  <a:cubicBezTo>
                    <a:pt x="405" y="535"/>
                    <a:pt x="405" y="535"/>
                    <a:pt x="405" y="535"/>
                  </a:cubicBezTo>
                </a:path>
              </a:pathLst>
            </a:custGeom>
            <a:solidFill>
              <a:schemeClr val="tx1">
                <a:lumMod val="75000"/>
                <a:lumOff val="25000"/>
                <a:alpha val="63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19"/>
            <p:cNvSpPr>
              <a:spLocks/>
            </p:cNvSpPr>
            <p:nvPr/>
          </p:nvSpPr>
          <p:spPr bwMode="auto">
            <a:xfrm>
              <a:off x="6724650" y="6369050"/>
              <a:ext cx="30163" cy="28575"/>
            </a:xfrm>
            <a:custGeom>
              <a:avLst/>
              <a:gdLst>
                <a:gd name="T0" fmla="*/ 19 w 19"/>
                <a:gd name="T1" fmla="*/ 0 h 18"/>
                <a:gd name="T2" fmla="*/ 0 w 19"/>
                <a:gd name="T3" fmla="*/ 18 h 18"/>
                <a:gd name="T4" fmla="*/ 0 w 19"/>
                <a:gd name="T5" fmla="*/ 18 h 18"/>
                <a:gd name="T6" fmla="*/ 19 w 19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8">
                  <a:moveTo>
                    <a:pt x="19" y="0"/>
                  </a:moveTo>
                  <a:lnTo>
                    <a:pt x="0" y="18"/>
                  </a:lnTo>
                  <a:lnTo>
                    <a:pt x="0" y="18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C2B0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" name="Freeform 20"/>
            <p:cNvSpPr>
              <a:spLocks/>
            </p:cNvSpPr>
            <p:nvPr/>
          </p:nvSpPr>
          <p:spPr bwMode="auto">
            <a:xfrm>
              <a:off x="6724650" y="6369050"/>
              <a:ext cx="30163" cy="28575"/>
            </a:xfrm>
            <a:custGeom>
              <a:avLst/>
              <a:gdLst>
                <a:gd name="T0" fmla="*/ 19 w 19"/>
                <a:gd name="T1" fmla="*/ 0 h 18"/>
                <a:gd name="T2" fmla="*/ 0 w 19"/>
                <a:gd name="T3" fmla="*/ 18 h 18"/>
                <a:gd name="T4" fmla="*/ 0 w 19"/>
                <a:gd name="T5" fmla="*/ 18 h 18"/>
                <a:gd name="T6" fmla="*/ 19 w 19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8">
                  <a:moveTo>
                    <a:pt x="19" y="0"/>
                  </a:moveTo>
                  <a:lnTo>
                    <a:pt x="0" y="18"/>
                  </a:lnTo>
                  <a:lnTo>
                    <a:pt x="0" y="18"/>
                  </a:lnTo>
                  <a:lnTo>
                    <a:pt x="1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2" name="Freeform 21"/>
            <p:cNvSpPr>
              <a:spLocks/>
            </p:cNvSpPr>
            <p:nvPr/>
          </p:nvSpPr>
          <p:spPr bwMode="auto">
            <a:xfrm>
              <a:off x="5737225" y="5380038"/>
              <a:ext cx="1017588" cy="1017588"/>
            </a:xfrm>
            <a:custGeom>
              <a:avLst/>
              <a:gdLst>
                <a:gd name="T0" fmla="*/ 18 w 641"/>
                <a:gd name="T1" fmla="*/ 0 h 641"/>
                <a:gd name="T2" fmla="*/ 1 w 641"/>
                <a:gd name="T3" fmla="*/ 18 h 641"/>
                <a:gd name="T4" fmla="*/ 0 w 641"/>
                <a:gd name="T5" fmla="*/ 19 h 641"/>
                <a:gd name="T6" fmla="*/ 622 w 641"/>
                <a:gd name="T7" fmla="*/ 641 h 641"/>
                <a:gd name="T8" fmla="*/ 641 w 641"/>
                <a:gd name="T9" fmla="*/ 623 h 641"/>
                <a:gd name="T10" fmla="*/ 18 w 641"/>
                <a:gd name="T11" fmla="*/ 0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1" h="641">
                  <a:moveTo>
                    <a:pt x="18" y="0"/>
                  </a:moveTo>
                  <a:lnTo>
                    <a:pt x="1" y="18"/>
                  </a:lnTo>
                  <a:lnTo>
                    <a:pt x="0" y="19"/>
                  </a:lnTo>
                  <a:lnTo>
                    <a:pt x="622" y="641"/>
                  </a:lnTo>
                  <a:lnTo>
                    <a:pt x="641" y="62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3" name="Freeform 22"/>
            <p:cNvSpPr>
              <a:spLocks/>
            </p:cNvSpPr>
            <p:nvPr/>
          </p:nvSpPr>
          <p:spPr bwMode="auto">
            <a:xfrm>
              <a:off x="5737225" y="5380038"/>
              <a:ext cx="1017588" cy="1017588"/>
            </a:xfrm>
            <a:custGeom>
              <a:avLst/>
              <a:gdLst>
                <a:gd name="T0" fmla="*/ 18 w 641"/>
                <a:gd name="T1" fmla="*/ 0 h 641"/>
                <a:gd name="T2" fmla="*/ 1 w 641"/>
                <a:gd name="T3" fmla="*/ 18 h 641"/>
                <a:gd name="T4" fmla="*/ 0 w 641"/>
                <a:gd name="T5" fmla="*/ 19 h 641"/>
                <a:gd name="T6" fmla="*/ 622 w 641"/>
                <a:gd name="T7" fmla="*/ 641 h 641"/>
                <a:gd name="T8" fmla="*/ 641 w 641"/>
                <a:gd name="T9" fmla="*/ 623 h 641"/>
                <a:gd name="T10" fmla="*/ 18 w 641"/>
                <a:gd name="T11" fmla="*/ 0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1" h="641">
                  <a:moveTo>
                    <a:pt x="18" y="0"/>
                  </a:moveTo>
                  <a:lnTo>
                    <a:pt x="1" y="18"/>
                  </a:lnTo>
                  <a:lnTo>
                    <a:pt x="0" y="19"/>
                  </a:lnTo>
                  <a:lnTo>
                    <a:pt x="622" y="641"/>
                  </a:lnTo>
                  <a:lnTo>
                    <a:pt x="641" y="623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4" name="Freeform 23"/>
            <p:cNvSpPr>
              <a:spLocks/>
            </p:cNvSpPr>
            <p:nvPr/>
          </p:nvSpPr>
          <p:spPr bwMode="auto">
            <a:xfrm>
              <a:off x="5680075" y="5440363"/>
              <a:ext cx="26988" cy="52388"/>
            </a:xfrm>
            <a:custGeom>
              <a:avLst/>
              <a:gdLst>
                <a:gd name="T0" fmla="*/ 12 w 12"/>
                <a:gd name="T1" fmla="*/ 0 h 23"/>
                <a:gd name="T2" fmla="*/ 9 w 12"/>
                <a:gd name="T3" fmla="*/ 3 h 23"/>
                <a:gd name="T4" fmla="*/ 0 w 12"/>
                <a:gd name="T5" fmla="*/ 23 h 23"/>
                <a:gd name="T6" fmla="*/ 9 w 12"/>
                <a:gd name="T7" fmla="*/ 3 h 23"/>
                <a:gd name="T8" fmla="*/ 12 w 12"/>
                <a:gd name="T9" fmla="*/ 0 h 23"/>
                <a:gd name="T10" fmla="*/ 12 w 12"/>
                <a:gd name="T11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23">
                  <a:moveTo>
                    <a:pt x="12" y="0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3" y="8"/>
                    <a:pt x="0" y="16"/>
                    <a:pt x="0" y="23"/>
                  </a:cubicBezTo>
                  <a:cubicBezTo>
                    <a:pt x="0" y="16"/>
                    <a:pt x="3" y="8"/>
                    <a:pt x="9" y="3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C2B0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5" name="Freeform 24"/>
            <p:cNvSpPr>
              <a:spLocks/>
            </p:cNvSpPr>
            <p:nvPr/>
          </p:nvSpPr>
          <p:spPr bwMode="auto">
            <a:xfrm>
              <a:off x="5707063" y="5427663"/>
              <a:ext cx="11113" cy="12700"/>
            </a:xfrm>
            <a:custGeom>
              <a:avLst/>
              <a:gdLst>
                <a:gd name="T0" fmla="*/ 7 w 7"/>
                <a:gd name="T1" fmla="*/ 0 h 8"/>
                <a:gd name="T2" fmla="*/ 0 w 7"/>
                <a:gd name="T3" fmla="*/ 8 h 8"/>
                <a:gd name="T4" fmla="*/ 0 w 7"/>
                <a:gd name="T5" fmla="*/ 8 h 8"/>
                <a:gd name="T6" fmla="*/ 7 w 7"/>
                <a:gd name="T7" fmla="*/ 0 h 8"/>
                <a:gd name="T8" fmla="*/ 7 w 7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7" y="0"/>
                  </a:moveTo>
                  <a:lnTo>
                    <a:pt x="0" y="8"/>
                  </a:lnTo>
                  <a:lnTo>
                    <a:pt x="0" y="8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7368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6" name="Freeform 25"/>
            <p:cNvSpPr>
              <a:spLocks/>
            </p:cNvSpPr>
            <p:nvPr/>
          </p:nvSpPr>
          <p:spPr bwMode="auto">
            <a:xfrm>
              <a:off x="5707063" y="5427663"/>
              <a:ext cx="11113" cy="12700"/>
            </a:xfrm>
            <a:custGeom>
              <a:avLst/>
              <a:gdLst>
                <a:gd name="T0" fmla="*/ 7 w 7"/>
                <a:gd name="T1" fmla="*/ 0 h 8"/>
                <a:gd name="T2" fmla="*/ 0 w 7"/>
                <a:gd name="T3" fmla="*/ 8 h 8"/>
                <a:gd name="T4" fmla="*/ 0 w 7"/>
                <a:gd name="T5" fmla="*/ 8 h 8"/>
                <a:gd name="T6" fmla="*/ 7 w 7"/>
                <a:gd name="T7" fmla="*/ 0 h 8"/>
                <a:gd name="T8" fmla="*/ 7 w 7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7" y="0"/>
                  </a:moveTo>
                  <a:lnTo>
                    <a:pt x="0" y="8"/>
                  </a:lnTo>
                  <a:lnTo>
                    <a:pt x="0" y="8"/>
                  </a:lnTo>
                  <a:lnTo>
                    <a:pt x="7" y="0"/>
                  </a:lnTo>
                  <a:lnTo>
                    <a:pt x="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7" name="Rectangle 109"/>
            <p:cNvSpPr>
              <a:spLocks noChangeArrowheads="1"/>
            </p:cNvSpPr>
            <p:nvPr/>
          </p:nvSpPr>
          <p:spPr bwMode="auto">
            <a:xfrm>
              <a:off x="5718175" y="5426075"/>
              <a:ext cx="1588" cy="1588"/>
            </a:xfrm>
            <a:prstGeom prst="rect">
              <a:avLst/>
            </a:prstGeom>
            <a:solidFill>
              <a:srgbClr val="6158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8" name="Rectangle 110"/>
            <p:cNvSpPr>
              <a:spLocks noChangeArrowheads="1"/>
            </p:cNvSpPr>
            <p:nvPr/>
          </p:nvSpPr>
          <p:spPr bwMode="auto">
            <a:xfrm>
              <a:off x="5718175" y="5426075"/>
              <a:ext cx="1588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9" name="Freeform 111"/>
            <p:cNvSpPr>
              <a:spLocks/>
            </p:cNvSpPr>
            <p:nvPr/>
          </p:nvSpPr>
          <p:spPr bwMode="auto">
            <a:xfrm>
              <a:off x="6688138" y="6416675"/>
              <a:ext cx="19050" cy="17463"/>
            </a:xfrm>
            <a:custGeom>
              <a:avLst/>
              <a:gdLst>
                <a:gd name="T0" fmla="*/ 12 w 12"/>
                <a:gd name="T1" fmla="*/ 0 h 11"/>
                <a:gd name="T2" fmla="*/ 0 w 12"/>
                <a:gd name="T3" fmla="*/ 11 h 11"/>
                <a:gd name="T4" fmla="*/ 12 w 12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1">
                  <a:moveTo>
                    <a:pt x="12" y="0"/>
                  </a:move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C2B0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0" name="Freeform 112"/>
            <p:cNvSpPr>
              <a:spLocks/>
            </p:cNvSpPr>
            <p:nvPr/>
          </p:nvSpPr>
          <p:spPr bwMode="auto">
            <a:xfrm>
              <a:off x="6688138" y="6416675"/>
              <a:ext cx="19050" cy="17463"/>
            </a:xfrm>
            <a:custGeom>
              <a:avLst/>
              <a:gdLst>
                <a:gd name="T0" fmla="*/ 12 w 12"/>
                <a:gd name="T1" fmla="*/ 0 h 11"/>
                <a:gd name="T2" fmla="*/ 0 w 12"/>
                <a:gd name="T3" fmla="*/ 11 h 11"/>
                <a:gd name="T4" fmla="*/ 12 w 12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1">
                  <a:moveTo>
                    <a:pt x="12" y="0"/>
                  </a:moveTo>
                  <a:lnTo>
                    <a:pt x="0" y="11"/>
                  </a:lnTo>
                  <a:lnTo>
                    <a:pt x="1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1" name="Freeform 31"/>
            <p:cNvSpPr>
              <a:spLocks/>
            </p:cNvSpPr>
            <p:nvPr/>
          </p:nvSpPr>
          <p:spPr bwMode="auto">
            <a:xfrm>
              <a:off x="5199063" y="4745038"/>
              <a:ext cx="315913" cy="315913"/>
            </a:xfrm>
            <a:custGeom>
              <a:avLst/>
              <a:gdLst>
                <a:gd name="T0" fmla="*/ 54 w 199"/>
                <a:gd name="T1" fmla="*/ 199 h 199"/>
                <a:gd name="T2" fmla="*/ 199 w 199"/>
                <a:gd name="T3" fmla="*/ 53 h 199"/>
                <a:gd name="T4" fmla="*/ 146 w 199"/>
                <a:gd name="T5" fmla="*/ 0 h 199"/>
                <a:gd name="T6" fmla="*/ 0 w 199"/>
                <a:gd name="T7" fmla="*/ 144 h 199"/>
                <a:gd name="T8" fmla="*/ 54 w 199"/>
                <a:gd name="T9" fmla="*/ 199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" h="199">
                  <a:moveTo>
                    <a:pt x="54" y="199"/>
                  </a:moveTo>
                  <a:lnTo>
                    <a:pt x="199" y="53"/>
                  </a:lnTo>
                  <a:lnTo>
                    <a:pt x="146" y="0"/>
                  </a:lnTo>
                  <a:lnTo>
                    <a:pt x="0" y="144"/>
                  </a:lnTo>
                  <a:lnTo>
                    <a:pt x="54" y="199"/>
                  </a:lnTo>
                  <a:close/>
                </a:path>
              </a:pathLst>
            </a:custGeom>
            <a:solidFill>
              <a:srgbClr val="CAC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2" name="Freeform 32"/>
            <p:cNvSpPr>
              <a:spLocks/>
            </p:cNvSpPr>
            <p:nvPr/>
          </p:nvSpPr>
          <p:spPr bwMode="auto">
            <a:xfrm>
              <a:off x="5203825" y="4935538"/>
              <a:ext cx="119063" cy="117475"/>
            </a:xfrm>
            <a:custGeom>
              <a:avLst/>
              <a:gdLst>
                <a:gd name="T0" fmla="*/ 54 w 75"/>
                <a:gd name="T1" fmla="*/ 74 h 74"/>
                <a:gd name="T2" fmla="*/ 75 w 75"/>
                <a:gd name="T3" fmla="*/ 54 h 74"/>
                <a:gd name="T4" fmla="*/ 21 w 75"/>
                <a:gd name="T5" fmla="*/ 0 h 74"/>
                <a:gd name="T6" fmla="*/ 0 w 75"/>
                <a:gd name="T7" fmla="*/ 21 h 74"/>
                <a:gd name="T8" fmla="*/ 54 w 75"/>
                <a:gd name="T9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74">
                  <a:moveTo>
                    <a:pt x="54" y="74"/>
                  </a:moveTo>
                  <a:lnTo>
                    <a:pt x="75" y="54"/>
                  </a:lnTo>
                  <a:lnTo>
                    <a:pt x="21" y="0"/>
                  </a:lnTo>
                  <a:lnTo>
                    <a:pt x="0" y="21"/>
                  </a:lnTo>
                  <a:lnTo>
                    <a:pt x="54" y="74"/>
                  </a:lnTo>
                  <a:close/>
                </a:path>
              </a:pathLst>
            </a:custGeom>
            <a:solidFill>
              <a:srgbClr val="B1B1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3" name="Freeform 33"/>
            <p:cNvSpPr>
              <a:spLocks/>
            </p:cNvSpPr>
            <p:nvPr/>
          </p:nvSpPr>
          <p:spPr bwMode="auto">
            <a:xfrm>
              <a:off x="5251450" y="4908550"/>
              <a:ext cx="100013" cy="100013"/>
            </a:xfrm>
            <a:custGeom>
              <a:avLst/>
              <a:gdLst>
                <a:gd name="T0" fmla="*/ 53 w 63"/>
                <a:gd name="T1" fmla="*/ 63 h 63"/>
                <a:gd name="T2" fmla="*/ 63 w 63"/>
                <a:gd name="T3" fmla="*/ 54 h 63"/>
                <a:gd name="T4" fmla="*/ 8 w 63"/>
                <a:gd name="T5" fmla="*/ 0 h 63"/>
                <a:gd name="T6" fmla="*/ 0 w 63"/>
                <a:gd name="T7" fmla="*/ 8 h 63"/>
                <a:gd name="T8" fmla="*/ 53 w 63"/>
                <a:gd name="T9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63">
                  <a:moveTo>
                    <a:pt x="53" y="63"/>
                  </a:moveTo>
                  <a:lnTo>
                    <a:pt x="63" y="54"/>
                  </a:lnTo>
                  <a:lnTo>
                    <a:pt x="8" y="0"/>
                  </a:lnTo>
                  <a:lnTo>
                    <a:pt x="0" y="8"/>
                  </a:lnTo>
                  <a:lnTo>
                    <a:pt x="53" y="63"/>
                  </a:lnTo>
                  <a:close/>
                </a:path>
              </a:pathLst>
            </a:custGeom>
            <a:solidFill>
              <a:srgbClr val="B1B1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4" name="Freeform 34"/>
            <p:cNvSpPr>
              <a:spLocks/>
            </p:cNvSpPr>
            <p:nvPr/>
          </p:nvSpPr>
          <p:spPr bwMode="auto">
            <a:xfrm>
              <a:off x="3178175" y="2724150"/>
              <a:ext cx="2547938" cy="2544763"/>
            </a:xfrm>
            <a:custGeom>
              <a:avLst/>
              <a:gdLst>
                <a:gd name="T0" fmla="*/ 1076 w 1122"/>
                <a:gd name="T1" fmla="*/ 561 h 1121"/>
                <a:gd name="T2" fmla="*/ 1030 w 1122"/>
                <a:gd name="T3" fmla="*/ 561 h 1121"/>
                <a:gd name="T4" fmla="*/ 993 w 1122"/>
                <a:gd name="T5" fmla="*/ 743 h 1121"/>
                <a:gd name="T6" fmla="*/ 823 w 1122"/>
                <a:gd name="T7" fmla="*/ 949 h 1121"/>
                <a:gd name="T8" fmla="*/ 561 w 1122"/>
                <a:gd name="T9" fmla="*/ 1029 h 1121"/>
                <a:gd name="T10" fmla="*/ 379 w 1122"/>
                <a:gd name="T11" fmla="*/ 993 h 1121"/>
                <a:gd name="T12" fmla="*/ 172 w 1122"/>
                <a:gd name="T13" fmla="*/ 823 h 1121"/>
                <a:gd name="T14" fmla="*/ 92 w 1122"/>
                <a:gd name="T15" fmla="*/ 561 h 1121"/>
                <a:gd name="T16" fmla="*/ 129 w 1122"/>
                <a:gd name="T17" fmla="*/ 378 h 1121"/>
                <a:gd name="T18" fmla="*/ 299 w 1122"/>
                <a:gd name="T19" fmla="*/ 172 h 1121"/>
                <a:gd name="T20" fmla="*/ 561 w 1122"/>
                <a:gd name="T21" fmla="*/ 92 h 1121"/>
                <a:gd name="T22" fmla="*/ 744 w 1122"/>
                <a:gd name="T23" fmla="*/ 128 h 1121"/>
                <a:gd name="T24" fmla="*/ 950 w 1122"/>
                <a:gd name="T25" fmla="*/ 298 h 1121"/>
                <a:gd name="T26" fmla="*/ 1030 w 1122"/>
                <a:gd name="T27" fmla="*/ 561 h 1121"/>
                <a:gd name="T28" fmla="*/ 1076 w 1122"/>
                <a:gd name="T29" fmla="*/ 561 h 1121"/>
                <a:gd name="T30" fmla="*/ 1122 w 1122"/>
                <a:gd name="T31" fmla="*/ 561 h 1121"/>
                <a:gd name="T32" fmla="*/ 1078 w 1122"/>
                <a:gd name="T33" fmla="*/ 342 h 1121"/>
                <a:gd name="T34" fmla="*/ 875 w 1122"/>
                <a:gd name="T35" fmla="*/ 96 h 1121"/>
                <a:gd name="T36" fmla="*/ 561 w 1122"/>
                <a:gd name="T37" fmla="*/ 0 h 1121"/>
                <a:gd name="T38" fmla="*/ 343 w 1122"/>
                <a:gd name="T39" fmla="*/ 44 h 1121"/>
                <a:gd name="T40" fmla="*/ 96 w 1122"/>
                <a:gd name="T41" fmla="*/ 247 h 1121"/>
                <a:gd name="T42" fmla="*/ 0 w 1122"/>
                <a:gd name="T43" fmla="*/ 561 h 1121"/>
                <a:gd name="T44" fmla="*/ 44 w 1122"/>
                <a:gd name="T45" fmla="*/ 779 h 1121"/>
                <a:gd name="T46" fmla="*/ 248 w 1122"/>
                <a:gd name="T47" fmla="*/ 1026 h 1121"/>
                <a:gd name="T48" fmla="*/ 561 w 1122"/>
                <a:gd name="T49" fmla="*/ 1121 h 1121"/>
                <a:gd name="T50" fmla="*/ 779 w 1122"/>
                <a:gd name="T51" fmla="*/ 1077 h 1121"/>
                <a:gd name="T52" fmla="*/ 1026 w 1122"/>
                <a:gd name="T53" fmla="*/ 874 h 1121"/>
                <a:gd name="T54" fmla="*/ 1122 w 1122"/>
                <a:gd name="T55" fmla="*/ 561 h 1121"/>
                <a:gd name="T56" fmla="*/ 1076 w 1122"/>
                <a:gd name="T57" fmla="*/ 561 h 1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22" h="1121">
                  <a:moveTo>
                    <a:pt x="1076" y="561"/>
                  </a:moveTo>
                  <a:cubicBezTo>
                    <a:pt x="1030" y="561"/>
                    <a:pt x="1030" y="561"/>
                    <a:pt x="1030" y="561"/>
                  </a:cubicBezTo>
                  <a:cubicBezTo>
                    <a:pt x="1030" y="625"/>
                    <a:pt x="1017" y="687"/>
                    <a:pt x="993" y="743"/>
                  </a:cubicBezTo>
                  <a:cubicBezTo>
                    <a:pt x="958" y="827"/>
                    <a:pt x="898" y="899"/>
                    <a:pt x="823" y="949"/>
                  </a:cubicBezTo>
                  <a:cubicBezTo>
                    <a:pt x="748" y="1000"/>
                    <a:pt x="658" y="1029"/>
                    <a:pt x="561" y="1029"/>
                  </a:cubicBezTo>
                  <a:cubicBezTo>
                    <a:pt x="496" y="1029"/>
                    <a:pt x="435" y="1016"/>
                    <a:pt x="379" y="993"/>
                  </a:cubicBezTo>
                  <a:cubicBezTo>
                    <a:pt x="294" y="957"/>
                    <a:pt x="223" y="898"/>
                    <a:pt x="172" y="823"/>
                  </a:cubicBezTo>
                  <a:cubicBezTo>
                    <a:pt x="122" y="748"/>
                    <a:pt x="92" y="658"/>
                    <a:pt x="92" y="561"/>
                  </a:cubicBezTo>
                  <a:cubicBezTo>
                    <a:pt x="92" y="496"/>
                    <a:pt x="105" y="434"/>
                    <a:pt x="129" y="378"/>
                  </a:cubicBezTo>
                  <a:cubicBezTo>
                    <a:pt x="165" y="294"/>
                    <a:pt x="224" y="222"/>
                    <a:pt x="299" y="172"/>
                  </a:cubicBezTo>
                  <a:cubicBezTo>
                    <a:pt x="374" y="121"/>
                    <a:pt x="464" y="92"/>
                    <a:pt x="561" y="92"/>
                  </a:cubicBezTo>
                  <a:cubicBezTo>
                    <a:pt x="626" y="92"/>
                    <a:pt x="688" y="105"/>
                    <a:pt x="744" y="128"/>
                  </a:cubicBezTo>
                  <a:cubicBezTo>
                    <a:pt x="828" y="164"/>
                    <a:pt x="899" y="224"/>
                    <a:pt x="950" y="298"/>
                  </a:cubicBezTo>
                  <a:cubicBezTo>
                    <a:pt x="1000" y="373"/>
                    <a:pt x="1030" y="463"/>
                    <a:pt x="1030" y="561"/>
                  </a:cubicBezTo>
                  <a:cubicBezTo>
                    <a:pt x="1076" y="561"/>
                    <a:pt x="1076" y="561"/>
                    <a:pt x="1076" y="561"/>
                  </a:cubicBezTo>
                  <a:cubicBezTo>
                    <a:pt x="1122" y="561"/>
                    <a:pt x="1122" y="561"/>
                    <a:pt x="1122" y="561"/>
                  </a:cubicBezTo>
                  <a:cubicBezTo>
                    <a:pt x="1122" y="483"/>
                    <a:pt x="1106" y="409"/>
                    <a:pt x="1078" y="342"/>
                  </a:cubicBezTo>
                  <a:cubicBezTo>
                    <a:pt x="1035" y="242"/>
                    <a:pt x="964" y="156"/>
                    <a:pt x="875" y="96"/>
                  </a:cubicBezTo>
                  <a:cubicBezTo>
                    <a:pt x="785" y="35"/>
                    <a:pt x="677" y="0"/>
                    <a:pt x="561" y="0"/>
                  </a:cubicBezTo>
                  <a:cubicBezTo>
                    <a:pt x="484" y="0"/>
                    <a:pt x="410" y="15"/>
                    <a:pt x="343" y="44"/>
                  </a:cubicBezTo>
                  <a:cubicBezTo>
                    <a:pt x="242" y="86"/>
                    <a:pt x="157" y="157"/>
                    <a:pt x="96" y="247"/>
                  </a:cubicBezTo>
                  <a:cubicBezTo>
                    <a:pt x="36" y="336"/>
                    <a:pt x="0" y="445"/>
                    <a:pt x="0" y="561"/>
                  </a:cubicBezTo>
                  <a:cubicBezTo>
                    <a:pt x="0" y="638"/>
                    <a:pt x="16" y="712"/>
                    <a:pt x="44" y="779"/>
                  </a:cubicBezTo>
                  <a:cubicBezTo>
                    <a:pt x="87" y="880"/>
                    <a:pt x="158" y="965"/>
                    <a:pt x="248" y="1026"/>
                  </a:cubicBezTo>
                  <a:cubicBezTo>
                    <a:pt x="337" y="1086"/>
                    <a:pt x="445" y="1121"/>
                    <a:pt x="561" y="1121"/>
                  </a:cubicBezTo>
                  <a:cubicBezTo>
                    <a:pt x="638" y="1121"/>
                    <a:pt x="712" y="1106"/>
                    <a:pt x="779" y="1077"/>
                  </a:cubicBezTo>
                  <a:cubicBezTo>
                    <a:pt x="880" y="1035"/>
                    <a:pt x="966" y="964"/>
                    <a:pt x="1026" y="874"/>
                  </a:cubicBezTo>
                  <a:cubicBezTo>
                    <a:pt x="1087" y="785"/>
                    <a:pt x="1122" y="677"/>
                    <a:pt x="1122" y="561"/>
                  </a:cubicBezTo>
                  <a:lnTo>
                    <a:pt x="1076" y="561"/>
                  </a:lnTo>
                  <a:close/>
                </a:path>
              </a:pathLst>
            </a:custGeom>
            <a:solidFill>
              <a:srgbClr val="E4E4E4">
                <a:alpha val="43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5" name="Freeform 35"/>
            <p:cNvSpPr>
              <a:spLocks/>
            </p:cNvSpPr>
            <p:nvPr/>
          </p:nvSpPr>
          <p:spPr bwMode="auto">
            <a:xfrm>
              <a:off x="3230563" y="2776538"/>
              <a:ext cx="2443163" cy="2439988"/>
            </a:xfrm>
            <a:custGeom>
              <a:avLst/>
              <a:gdLst>
                <a:gd name="T0" fmla="*/ 1053 w 1076"/>
                <a:gd name="T1" fmla="*/ 538 h 1075"/>
                <a:gd name="T2" fmla="*/ 1030 w 1076"/>
                <a:gd name="T3" fmla="*/ 538 h 1075"/>
                <a:gd name="T4" fmla="*/ 886 w 1076"/>
                <a:gd name="T5" fmla="*/ 885 h 1075"/>
                <a:gd name="T6" fmla="*/ 538 w 1076"/>
                <a:gd name="T7" fmla="*/ 1029 h 1075"/>
                <a:gd name="T8" fmla="*/ 190 w 1076"/>
                <a:gd name="T9" fmla="*/ 885 h 1075"/>
                <a:gd name="T10" fmla="*/ 46 w 1076"/>
                <a:gd name="T11" fmla="*/ 538 h 1075"/>
                <a:gd name="T12" fmla="*/ 190 w 1076"/>
                <a:gd name="T13" fmla="*/ 190 h 1075"/>
                <a:gd name="T14" fmla="*/ 538 w 1076"/>
                <a:gd name="T15" fmla="*/ 46 h 1075"/>
                <a:gd name="T16" fmla="*/ 886 w 1076"/>
                <a:gd name="T17" fmla="*/ 190 h 1075"/>
                <a:gd name="T18" fmla="*/ 1030 w 1076"/>
                <a:gd name="T19" fmla="*/ 538 h 1075"/>
                <a:gd name="T20" fmla="*/ 1053 w 1076"/>
                <a:gd name="T21" fmla="*/ 538 h 1075"/>
                <a:gd name="T22" fmla="*/ 1076 w 1076"/>
                <a:gd name="T23" fmla="*/ 538 h 1075"/>
                <a:gd name="T24" fmla="*/ 918 w 1076"/>
                <a:gd name="T25" fmla="*/ 157 h 1075"/>
                <a:gd name="T26" fmla="*/ 538 w 1076"/>
                <a:gd name="T27" fmla="*/ 0 h 1075"/>
                <a:gd name="T28" fmla="*/ 158 w 1076"/>
                <a:gd name="T29" fmla="*/ 157 h 1075"/>
                <a:gd name="T30" fmla="*/ 0 w 1076"/>
                <a:gd name="T31" fmla="*/ 538 h 1075"/>
                <a:gd name="T32" fmla="*/ 158 w 1076"/>
                <a:gd name="T33" fmla="*/ 918 h 1075"/>
                <a:gd name="T34" fmla="*/ 538 w 1076"/>
                <a:gd name="T35" fmla="*/ 1075 h 1075"/>
                <a:gd name="T36" fmla="*/ 918 w 1076"/>
                <a:gd name="T37" fmla="*/ 918 h 1075"/>
                <a:gd name="T38" fmla="*/ 1076 w 1076"/>
                <a:gd name="T39" fmla="*/ 538 h 1075"/>
                <a:gd name="T40" fmla="*/ 1053 w 1076"/>
                <a:gd name="T41" fmla="*/ 538 h 10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76" h="1075">
                  <a:moveTo>
                    <a:pt x="1053" y="538"/>
                  </a:moveTo>
                  <a:cubicBezTo>
                    <a:pt x="1030" y="538"/>
                    <a:pt x="1030" y="538"/>
                    <a:pt x="1030" y="538"/>
                  </a:cubicBezTo>
                  <a:cubicBezTo>
                    <a:pt x="1030" y="673"/>
                    <a:pt x="975" y="796"/>
                    <a:pt x="886" y="885"/>
                  </a:cubicBezTo>
                  <a:cubicBezTo>
                    <a:pt x="797" y="974"/>
                    <a:pt x="674" y="1029"/>
                    <a:pt x="538" y="1029"/>
                  </a:cubicBezTo>
                  <a:cubicBezTo>
                    <a:pt x="402" y="1029"/>
                    <a:pt x="279" y="974"/>
                    <a:pt x="190" y="885"/>
                  </a:cubicBezTo>
                  <a:cubicBezTo>
                    <a:pt x="101" y="796"/>
                    <a:pt x="46" y="673"/>
                    <a:pt x="46" y="538"/>
                  </a:cubicBezTo>
                  <a:cubicBezTo>
                    <a:pt x="46" y="402"/>
                    <a:pt x="101" y="279"/>
                    <a:pt x="190" y="190"/>
                  </a:cubicBezTo>
                  <a:cubicBezTo>
                    <a:pt x="279" y="101"/>
                    <a:pt x="402" y="46"/>
                    <a:pt x="538" y="46"/>
                  </a:cubicBezTo>
                  <a:cubicBezTo>
                    <a:pt x="674" y="46"/>
                    <a:pt x="797" y="101"/>
                    <a:pt x="886" y="190"/>
                  </a:cubicBezTo>
                  <a:cubicBezTo>
                    <a:pt x="975" y="279"/>
                    <a:pt x="1030" y="402"/>
                    <a:pt x="1030" y="538"/>
                  </a:cubicBezTo>
                  <a:cubicBezTo>
                    <a:pt x="1053" y="538"/>
                    <a:pt x="1053" y="538"/>
                    <a:pt x="1053" y="538"/>
                  </a:cubicBezTo>
                  <a:cubicBezTo>
                    <a:pt x="1076" y="538"/>
                    <a:pt x="1076" y="538"/>
                    <a:pt x="1076" y="538"/>
                  </a:cubicBezTo>
                  <a:cubicBezTo>
                    <a:pt x="1076" y="389"/>
                    <a:pt x="1016" y="255"/>
                    <a:pt x="918" y="157"/>
                  </a:cubicBezTo>
                  <a:cubicBezTo>
                    <a:pt x="821" y="60"/>
                    <a:pt x="687" y="0"/>
                    <a:pt x="538" y="0"/>
                  </a:cubicBezTo>
                  <a:cubicBezTo>
                    <a:pt x="390" y="0"/>
                    <a:pt x="255" y="60"/>
                    <a:pt x="158" y="157"/>
                  </a:cubicBezTo>
                  <a:cubicBezTo>
                    <a:pt x="61" y="255"/>
                    <a:pt x="0" y="389"/>
                    <a:pt x="0" y="538"/>
                  </a:cubicBezTo>
                  <a:cubicBezTo>
                    <a:pt x="0" y="686"/>
                    <a:pt x="61" y="821"/>
                    <a:pt x="158" y="918"/>
                  </a:cubicBezTo>
                  <a:cubicBezTo>
                    <a:pt x="255" y="1015"/>
                    <a:pt x="390" y="1075"/>
                    <a:pt x="538" y="1075"/>
                  </a:cubicBezTo>
                  <a:cubicBezTo>
                    <a:pt x="687" y="1075"/>
                    <a:pt x="821" y="1015"/>
                    <a:pt x="918" y="918"/>
                  </a:cubicBezTo>
                  <a:cubicBezTo>
                    <a:pt x="1016" y="821"/>
                    <a:pt x="1076" y="686"/>
                    <a:pt x="1076" y="538"/>
                  </a:cubicBezTo>
                  <a:lnTo>
                    <a:pt x="1053" y="538"/>
                  </a:lnTo>
                  <a:close/>
                </a:path>
              </a:pathLst>
            </a:custGeom>
            <a:solidFill>
              <a:srgbClr val="CACACA">
                <a:alpha val="48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18A867-6F57-4D83-AA6C-6BA588703838}" type="slidenum">
              <a:rPr lang="it-IT" smtClean="0"/>
              <a:pPr/>
              <a:t>6</a:t>
            </a:fld>
            <a:endParaRPr lang="it-IT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242" y="445809"/>
            <a:ext cx="8709517" cy="4574213"/>
          </a:xfrm>
          <a:prstGeom prst="rect">
            <a:avLst/>
          </a:prstGeom>
        </p:spPr>
      </p:pic>
      <p:sp>
        <p:nvSpPr>
          <p:cNvPr id="28" name="Sottotitolo 3"/>
          <p:cNvSpPr>
            <a:spLocks noGrp="1"/>
          </p:cNvSpPr>
          <p:nvPr>
            <p:ph type="subTitle" idx="4294967295"/>
          </p:nvPr>
        </p:nvSpPr>
        <p:spPr>
          <a:xfrm>
            <a:off x="971600" y="123478"/>
            <a:ext cx="8172400" cy="37804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it-IT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EXTRAFARMACO _ </a:t>
            </a:r>
            <a:r>
              <a:rPr lang="it-IT" sz="1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fatturato (Mio €) anno mobile terminante ad aprile 2017</a:t>
            </a:r>
            <a:endParaRPr lang="it-IT" sz="1800" dirty="0">
              <a:solidFill>
                <a:schemeClr val="tx1">
                  <a:lumMod val="85000"/>
                  <a:lumOff val="1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5918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18A867-6F57-4D83-AA6C-6BA588703838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27" name="Sottotitolo 3"/>
          <p:cNvSpPr>
            <a:spLocks noGrp="1"/>
          </p:cNvSpPr>
          <p:nvPr>
            <p:ph type="subTitle" idx="4294967295"/>
          </p:nvPr>
        </p:nvSpPr>
        <p:spPr>
          <a:xfrm>
            <a:off x="971600" y="123478"/>
            <a:ext cx="8172400" cy="37804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it-IT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LO SCONTRINO MEDIO DEL CLIENTE DELLA FARMACIA</a:t>
            </a:r>
          </a:p>
        </p:txBody>
      </p:sp>
      <p:sp>
        <p:nvSpPr>
          <p:cNvPr id="7" name="Segnaposto contenuto 1"/>
          <p:cNvSpPr>
            <a:spLocks noGrp="1"/>
          </p:cNvSpPr>
          <p:nvPr>
            <p:ph idx="13"/>
          </p:nvPr>
        </p:nvSpPr>
        <p:spPr>
          <a:xfrm>
            <a:off x="971600" y="915566"/>
            <a:ext cx="7725544" cy="3409027"/>
          </a:xfrm>
        </p:spPr>
        <p:txBody>
          <a:bodyPr/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b="0" dirty="0">
                <a:ea typeface="Calibri" pitchFamily="34" charset="0"/>
                <a:cs typeface="Courier New" pitchFamily="49" charset="0"/>
              </a:rPr>
              <a:t>L’analisi dello scontrino permette di osservare il </a:t>
            </a:r>
            <a:r>
              <a:rPr lang="it-IT" b="1" dirty="0">
                <a:ea typeface="Calibri" pitchFamily="34" charset="0"/>
                <a:cs typeface="Courier New" pitchFamily="49" charset="0"/>
              </a:rPr>
              <a:t>comportamento d’acquisto </a:t>
            </a:r>
            <a:r>
              <a:rPr lang="it-IT" b="0" dirty="0">
                <a:ea typeface="Calibri" pitchFamily="34" charset="0"/>
                <a:cs typeface="Courier New" pitchFamily="49" charset="0"/>
              </a:rPr>
              <a:t>in modo molto approfondito. Sebbene </a:t>
            </a:r>
            <a:r>
              <a:rPr lang="it-IT" b="1" dirty="0">
                <a:ea typeface="Calibri" pitchFamily="34" charset="0"/>
                <a:cs typeface="Courier New" pitchFamily="49" charset="0"/>
              </a:rPr>
              <a:t>non si conosca l’identità</a:t>
            </a:r>
            <a:r>
              <a:rPr lang="it-IT" b="0" dirty="0">
                <a:ea typeface="Calibri" pitchFamily="34" charset="0"/>
                <a:cs typeface="Courier New" pitchFamily="49" charset="0"/>
              </a:rPr>
              <a:t> delle persone che entrano in Farmacia, dalla </a:t>
            </a:r>
            <a:r>
              <a:rPr lang="it-IT" b="1" dirty="0">
                <a:ea typeface="Calibri" pitchFamily="34" charset="0"/>
                <a:cs typeface="Courier New" pitchFamily="49" charset="0"/>
              </a:rPr>
              <a:t>combinazione dei prodotti acquistati</a:t>
            </a:r>
            <a:r>
              <a:rPr lang="it-IT" b="0" dirty="0">
                <a:ea typeface="Calibri" pitchFamily="34" charset="0"/>
                <a:cs typeface="Courier New" pitchFamily="49" charset="0"/>
              </a:rPr>
              <a:t> si possono ricavare numerosi indizi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dirty="0">
                <a:cs typeface="Courier New" pitchFamily="49" charset="0"/>
              </a:rPr>
              <a:t>Uno dei </a:t>
            </a:r>
            <a:r>
              <a:rPr lang="it-IT" i="1" dirty="0">
                <a:cs typeface="Courier New" pitchFamily="49" charset="0"/>
              </a:rPr>
              <a:t>marker</a:t>
            </a:r>
            <a:r>
              <a:rPr lang="it-IT" dirty="0">
                <a:cs typeface="Courier New" pitchFamily="49" charset="0"/>
              </a:rPr>
              <a:t> fondamentali che permette di leggere in modo preciso il </a:t>
            </a:r>
            <a:r>
              <a:rPr lang="it-IT" i="1" dirty="0">
                <a:cs typeface="Courier New" pitchFamily="49" charset="0"/>
              </a:rPr>
              <a:t>driver</a:t>
            </a:r>
            <a:r>
              <a:rPr lang="it-IT" dirty="0">
                <a:cs typeface="Courier New" pitchFamily="49" charset="0"/>
              </a:rPr>
              <a:t> di ingresso è la </a:t>
            </a:r>
            <a:r>
              <a:rPr lang="it-IT" b="1" dirty="0">
                <a:cs typeface="Courier New" pitchFamily="49" charset="0"/>
              </a:rPr>
              <a:t>ricetta medica</a:t>
            </a:r>
            <a:r>
              <a:rPr lang="it-IT" dirty="0">
                <a:cs typeface="Courier New" pitchFamily="49" charset="0"/>
              </a:rPr>
              <a:t>, sia SSN sia di Fascia C. La presenza di una prescrizione all’interno del basket di prodotti acquistati è collegabile in modo diretto al consiglio del Medico</a:t>
            </a:r>
          </a:p>
          <a:p>
            <a:pPr marL="0" lvl="1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it-IT" sz="1200" dirty="0">
              <a:cs typeface="Courier New" pitchFamily="49" charset="0"/>
            </a:endParaRPr>
          </a:p>
          <a:p>
            <a:pPr marL="0" lvl="1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it-IT" sz="1200" dirty="0">
                <a:cs typeface="Courier New" pitchFamily="49" charset="0"/>
              </a:rPr>
              <a:t>Certo non tutte le prescrizioni sono sempre indirizzate alla persona che poi fisicamente si reca in Farmacia, come non tutti i prodotti acquistati insieme alla prescrizione sono necessariamente indicati dal medico: per questo occorre lavorare in termini di frequenza e maneggiare moltissimi dati per estrarre le informazioni significative dal rumore di fondo</a:t>
            </a:r>
          </a:p>
        </p:txBody>
      </p:sp>
    </p:spTree>
    <p:extLst>
      <p:ext uri="{BB962C8B-B14F-4D97-AF65-F5344CB8AC3E}">
        <p14:creationId xmlns:p14="http://schemas.microsoft.com/office/powerpoint/2010/main" val="42579342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18A867-6F57-4D83-AA6C-6BA588703838}" type="slidenum">
              <a:rPr lang="it-IT" smtClean="0"/>
              <a:pPr/>
              <a:t>8</a:t>
            </a:fld>
            <a:endParaRPr lang="it-IT" dirty="0"/>
          </a:p>
        </p:txBody>
      </p:sp>
      <p:sp>
        <p:nvSpPr>
          <p:cNvPr id="7" name="Segnaposto contenuto 1"/>
          <p:cNvSpPr>
            <a:spLocks noGrp="1"/>
          </p:cNvSpPr>
          <p:nvPr>
            <p:ph idx="13"/>
          </p:nvPr>
        </p:nvSpPr>
        <p:spPr>
          <a:xfrm>
            <a:off x="971600" y="915566"/>
            <a:ext cx="7725544" cy="3409027"/>
          </a:xfrm>
        </p:spPr>
        <p:txBody>
          <a:bodyPr/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b="0" dirty="0">
                <a:ea typeface="Calibri" pitchFamily="34" charset="0"/>
                <a:cs typeface="Courier New" pitchFamily="49" charset="0"/>
              </a:rPr>
              <a:t>Per questa analisi abbiamo elaborato gli </a:t>
            </a:r>
            <a:r>
              <a:rPr lang="it-IT" b="1" dirty="0">
                <a:ea typeface="Calibri" pitchFamily="34" charset="0"/>
                <a:cs typeface="Courier New" pitchFamily="49" charset="0"/>
              </a:rPr>
              <a:t>scontrini di 12 mesi </a:t>
            </a:r>
            <a:r>
              <a:rPr lang="it-IT" b="0" dirty="0">
                <a:ea typeface="Calibri" pitchFamily="34" charset="0"/>
                <a:cs typeface="Courier New" pitchFamily="49" charset="0"/>
              </a:rPr>
              <a:t>del nostro campione esteso (</a:t>
            </a:r>
            <a:r>
              <a:rPr lang="it-IT" b="1" dirty="0">
                <a:ea typeface="Calibri" pitchFamily="34" charset="0"/>
                <a:cs typeface="Courier New" pitchFamily="49" charset="0"/>
              </a:rPr>
              <a:t>8.200 Farmacie</a:t>
            </a:r>
            <a:r>
              <a:rPr lang="it-IT" b="0" dirty="0">
                <a:ea typeface="Calibri" pitchFamily="34" charset="0"/>
                <a:cs typeface="Courier New" pitchFamily="49" charset="0"/>
              </a:rPr>
              <a:t>)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dirty="0">
                <a:cs typeface="Courier New" pitchFamily="49" charset="0"/>
              </a:rPr>
              <a:t>Abbiamo isolato tutti gli </a:t>
            </a:r>
            <a:r>
              <a:rPr lang="it-IT" b="1" dirty="0">
                <a:cs typeface="Courier New" pitchFamily="49" charset="0"/>
              </a:rPr>
              <a:t>scontrini contenenti almeno un Integratore </a:t>
            </a:r>
            <a:r>
              <a:rPr lang="it-IT" dirty="0">
                <a:cs typeface="Courier New" pitchFamily="49" charset="0"/>
              </a:rPr>
              <a:t>ed analizzato le combinazioni possibili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dirty="0">
                <a:cs typeface="Courier New" pitchFamily="49" charset="0"/>
              </a:rPr>
              <a:t>Abbiamo confrontato i dati medi con quelli di un </a:t>
            </a:r>
            <a:r>
              <a:rPr lang="it-IT" b="1" dirty="0">
                <a:cs typeface="Courier New" pitchFamily="49" charset="0"/>
              </a:rPr>
              <a:t>cluster di Farmacie maggiormente specializzato nell’area dell’extrafarmaco </a:t>
            </a:r>
            <a:r>
              <a:rPr lang="it-IT" dirty="0">
                <a:cs typeface="Courier New" pitchFamily="49" charset="0"/>
              </a:rPr>
              <a:t>per osservare meglio l’influenza della Farmacia (in termini di </a:t>
            </a:r>
            <a:r>
              <a:rPr lang="it-IT" i="1" dirty="0">
                <a:cs typeface="Courier New" pitchFamily="49" charset="0"/>
              </a:rPr>
              <a:t>offerta, consiglio del Farmacista, esposizione</a:t>
            </a:r>
            <a:r>
              <a:rPr lang="it-IT" dirty="0">
                <a:cs typeface="Courier New" pitchFamily="49" charset="0"/>
              </a:rPr>
              <a:t>)</a:t>
            </a:r>
          </a:p>
        </p:txBody>
      </p:sp>
      <p:sp>
        <p:nvSpPr>
          <p:cNvPr id="5" name="Sottotitolo 3"/>
          <p:cNvSpPr>
            <a:spLocks noGrp="1"/>
          </p:cNvSpPr>
          <p:nvPr>
            <p:ph type="subTitle" idx="4294967295"/>
          </p:nvPr>
        </p:nvSpPr>
        <p:spPr>
          <a:xfrm>
            <a:off x="971600" y="123478"/>
            <a:ext cx="8172400" cy="37804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it-IT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FASCIA  A + C &amp; INTEGRATORE _ </a:t>
            </a:r>
            <a:r>
              <a:rPr lang="it-IT" sz="1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l’acquisto di un integratore insieme ad una ricetta medica</a:t>
            </a:r>
            <a:endParaRPr lang="it-IT" sz="1800" dirty="0">
              <a:solidFill>
                <a:schemeClr val="tx1">
                  <a:lumMod val="85000"/>
                  <a:lumOff val="1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9534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18A867-6F57-4D83-AA6C-6BA588703838}" type="slidenum">
              <a:rPr lang="it-IT" smtClean="0"/>
              <a:pPr/>
              <a:t>9</a:t>
            </a:fld>
            <a:endParaRPr lang="it-IT" dirty="0"/>
          </a:p>
        </p:txBody>
      </p:sp>
      <p:sp>
        <p:nvSpPr>
          <p:cNvPr id="49" name="Sottotitolo 3"/>
          <p:cNvSpPr>
            <a:spLocks noGrp="1"/>
          </p:cNvSpPr>
          <p:nvPr>
            <p:ph type="subTitle" idx="4294967295"/>
          </p:nvPr>
        </p:nvSpPr>
        <p:spPr>
          <a:xfrm>
            <a:off x="971600" y="123478"/>
            <a:ext cx="8172400" cy="37804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it-IT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LO SCONTRINO MEDIO DEL CLIENTE DELLA FARMACIA</a:t>
            </a:r>
          </a:p>
        </p:txBody>
      </p:sp>
      <p:sp>
        <p:nvSpPr>
          <p:cNvPr id="69" name="Freeform 4197"/>
          <p:cNvSpPr>
            <a:spLocks noEditPoints="1"/>
          </p:cNvSpPr>
          <p:nvPr/>
        </p:nvSpPr>
        <p:spPr bwMode="auto">
          <a:xfrm>
            <a:off x="7310586" y="2597844"/>
            <a:ext cx="285750" cy="261938"/>
          </a:xfrm>
          <a:custGeom>
            <a:avLst/>
            <a:gdLst>
              <a:gd name="T0" fmla="*/ 540 w 901"/>
              <a:gd name="T1" fmla="*/ 161 h 826"/>
              <a:gd name="T2" fmla="*/ 360 w 901"/>
              <a:gd name="T3" fmla="*/ 255 h 826"/>
              <a:gd name="T4" fmla="*/ 360 w 901"/>
              <a:gd name="T5" fmla="*/ 255 h 826"/>
              <a:gd name="T6" fmla="*/ 201 w 901"/>
              <a:gd name="T7" fmla="*/ 255 h 826"/>
              <a:gd name="T8" fmla="*/ 749 w 901"/>
              <a:gd name="T9" fmla="*/ 46 h 826"/>
              <a:gd name="T10" fmla="*/ 692 w 901"/>
              <a:gd name="T11" fmla="*/ 248 h 826"/>
              <a:gd name="T12" fmla="*/ 568 w 901"/>
              <a:gd name="T13" fmla="*/ 103 h 826"/>
              <a:gd name="T14" fmla="*/ 556 w 901"/>
              <a:gd name="T15" fmla="*/ 104 h 826"/>
              <a:gd name="T16" fmla="*/ 341 w 901"/>
              <a:gd name="T17" fmla="*/ 135 h 826"/>
              <a:gd name="T18" fmla="*/ 333 w 901"/>
              <a:gd name="T19" fmla="*/ 141 h 826"/>
              <a:gd name="T20" fmla="*/ 330 w 901"/>
              <a:gd name="T21" fmla="*/ 255 h 826"/>
              <a:gd name="T22" fmla="*/ 120 w 901"/>
              <a:gd name="T23" fmla="*/ 4 h 826"/>
              <a:gd name="T24" fmla="*/ 109 w 901"/>
              <a:gd name="T25" fmla="*/ 0 h 826"/>
              <a:gd name="T26" fmla="*/ 5 w 901"/>
              <a:gd name="T27" fmla="*/ 48 h 826"/>
              <a:gd name="T28" fmla="*/ 0 w 901"/>
              <a:gd name="T29" fmla="*/ 58 h 826"/>
              <a:gd name="T30" fmla="*/ 82 w 901"/>
              <a:gd name="T31" fmla="*/ 255 h 826"/>
              <a:gd name="T32" fmla="*/ 5 w 901"/>
              <a:gd name="T33" fmla="*/ 259 h 826"/>
              <a:gd name="T34" fmla="*/ 0 w 901"/>
              <a:gd name="T35" fmla="*/ 271 h 826"/>
              <a:gd name="T36" fmla="*/ 120 w 901"/>
              <a:gd name="T37" fmla="*/ 643 h 826"/>
              <a:gd name="T38" fmla="*/ 589 w 901"/>
              <a:gd name="T39" fmla="*/ 676 h 826"/>
              <a:gd name="T40" fmla="*/ 157 w 901"/>
              <a:gd name="T41" fmla="*/ 679 h 826"/>
              <a:gd name="T42" fmla="*/ 131 w 901"/>
              <a:gd name="T43" fmla="*/ 693 h 826"/>
              <a:gd name="T44" fmla="*/ 113 w 901"/>
              <a:gd name="T45" fmla="*/ 716 h 826"/>
              <a:gd name="T46" fmla="*/ 105 w 901"/>
              <a:gd name="T47" fmla="*/ 744 h 826"/>
              <a:gd name="T48" fmla="*/ 108 w 901"/>
              <a:gd name="T49" fmla="*/ 774 h 826"/>
              <a:gd name="T50" fmla="*/ 122 w 901"/>
              <a:gd name="T51" fmla="*/ 798 h 826"/>
              <a:gd name="T52" fmla="*/ 144 w 901"/>
              <a:gd name="T53" fmla="*/ 818 h 826"/>
              <a:gd name="T54" fmla="*/ 172 w 901"/>
              <a:gd name="T55" fmla="*/ 826 h 826"/>
              <a:gd name="T56" fmla="*/ 202 w 901"/>
              <a:gd name="T57" fmla="*/ 823 h 826"/>
              <a:gd name="T58" fmla="*/ 228 w 901"/>
              <a:gd name="T59" fmla="*/ 809 h 826"/>
              <a:gd name="T60" fmla="*/ 246 w 901"/>
              <a:gd name="T61" fmla="*/ 787 h 826"/>
              <a:gd name="T62" fmla="*/ 255 w 901"/>
              <a:gd name="T63" fmla="*/ 759 h 826"/>
              <a:gd name="T64" fmla="*/ 246 w 901"/>
              <a:gd name="T65" fmla="*/ 716 h 826"/>
              <a:gd name="T66" fmla="*/ 514 w 901"/>
              <a:gd name="T67" fmla="*/ 727 h 826"/>
              <a:gd name="T68" fmla="*/ 512 w 901"/>
              <a:gd name="T69" fmla="*/ 766 h 826"/>
              <a:gd name="T70" fmla="*/ 523 w 901"/>
              <a:gd name="T71" fmla="*/ 793 h 826"/>
              <a:gd name="T72" fmla="*/ 543 w 901"/>
              <a:gd name="T73" fmla="*/ 813 h 826"/>
              <a:gd name="T74" fmla="*/ 570 w 901"/>
              <a:gd name="T75" fmla="*/ 825 h 826"/>
              <a:gd name="T76" fmla="*/ 601 w 901"/>
              <a:gd name="T77" fmla="*/ 825 h 826"/>
              <a:gd name="T78" fmla="*/ 628 w 901"/>
              <a:gd name="T79" fmla="*/ 813 h 826"/>
              <a:gd name="T80" fmla="*/ 648 w 901"/>
              <a:gd name="T81" fmla="*/ 793 h 826"/>
              <a:gd name="T82" fmla="*/ 659 w 901"/>
              <a:gd name="T83" fmla="*/ 766 h 826"/>
              <a:gd name="T84" fmla="*/ 658 w 901"/>
              <a:gd name="T85" fmla="*/ 730 h 826"/>
              <a:gd name="T86" fmla="*/ 635 w 901"/>
              <a:gd name="T87" fmla="*/ 695 h 826"/>
              <a:gd name="T88" fmla="*/ 630 w 901"/>
              <a:gd name="T89" fmla="*/ 635 h 826"/>
              <a:gd name="T90" fmla="*/ 886 w 901"/>
              <a:gd name="T91" fmla="*/ 75 h 826"/>
              <a:gd name="T92" fmla="*/ 897 w 901"/>
              <a:gd name="T93" fmla="*/ 70 h 826"/>
              <a:gd name="T94" fmla="*/ 901 w 901"/>
              <a:gd name="T95" fmla="*/ 60 h 826"/>
              <a:gd name="T96" fmla="*/ 897 w 901"/>
              <a:gd name="T97" fmla="*/ 49 h 826"/>
              <a:gd name="T98" fmla="*/ 886 w 901"/>
              <a:gd name="T99" fmla="*/ 45 h 8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901" h="826">
                <a:moveTo>
                  <a:pt x="442" y="255"/>
                </a:moveTo>
                <a:lnTo>
                  <a:pt x="540" y="161"/>
                </a:lnTo>
                <a:lnTo>
                  <a:pt x="540" y="161"/>
                </a:lnTo>
                <a:lnTo>
                  <a:pt x="540" y="161"/>
                </a:lnTo>
                <a:lnTo>
                  <a:pt x="562" y="139"/>
                </a:lnTo>
                <a:lnTo>
                  <a:pt x="659" y="255"/>
                </a:lnTo>
                <a:lnTo>
                  <a:pt x="442" y="255"/>
                </a:lnTo>
                <a:close/>
                <a:moveTo>
                  <a:pt x="360" y="255"/>
                </a:moveTo>
                <a:lnTo>
                  <a:pt x="360" y="165"/>
                </a:lnTo>
                <a:lnTo>
                  <a:pt x="493" y="165"/>
                </a:lnTo>
                <a:lnTo>
                  <a:pt x="399" y="255"/>
                </a:lnTo>
                <a:lnTo>
                  <a:pt x="360" y="255"/>
                </a:lnTo>
                <a:close/>
                <a:moveTo>
                  <a:pt x="114" y="255"/>
                </a:moveTo>
                <a:lnTo>
                  <a:pt x="34" y="67"/>
                </a:lnTo>
                <a:lnTo>
                  <a:pt x="101" y="35"/>
                </a:lnTo>
                <a:lnTo>
                  <a:pt x="201" y="255"/>
                </a:lnTo>
                <a:lnTo>
                  <a:pt x="114" y="255"/>
                </a:lnTo>
                <a:close/>
                <a:moveTo>
                  <a:pt x="886" y="45"/>
                </a:moveTo>
                <a:lnTo>
                  <a:pt x="753" y="45"/>
                </a:lnTo>
                <a:lnTo>
                  <a:pt x="749" y="46"/>
                </a:lnTo>
                <a:lnTo>
                  <a:pt x="745" y="48"/>
                </a:lnTo>
                <a:lnTo>
                  <a:pt x="740" y="51"/>
                </a:lnTo>
                <a:lnTo>
                  <a:pt x="739" y="57"/>
                </a:lnTo>
                <a:lnTo>
                  <a:pt x="692" y="248"/>
                </a:lnTo>
                <a:lnTo>
                  <a:pt x="575" y="107"/>
                </a:lnTo>
                <a:lnTo>
                  <a:pt x="573" y="105"/>
                </a:lnTo>
                <a:lnTo>
                  <a:pt x="571" y="104"/>
                </a:lnTo>
                <a:lnTo>
                  <a:pt x="568" y="103"/>
                </a:lnTo>
                <a:lnTo>
                  <a:pt x="564" y="102"/>
                </a:lnTo>
                <a:lnTo>
                  <a:pt x="561" y="102"/>
                </a:lnTo>
                <a:lnTo>
                  <a:pt x="559" y="103"/>
                </a:lnTo>
                <a:lnTo>
                  <a:pt x="556" y="104"/>
                </a:lnTo>
                <a:lnTo>
                  <a:pt x="554" y="106"/>
                </a:lnTo>
                <a:lnTo>
                  <a:pt x="524" y="135"/>
                </a:lnTo>
                <a:lnTo>
                  <a:pt x="345" y="135"/>
                </a:lnTo>
                <a:lnTo>
                  <a:pt x="341" y="135"/>
                </a:lnTo>
                <a:lnTo>
                  <a:pt x="339" y="136"/>
                </a:lnTo>
                <a:lnTo>
                  <a:pt x="336" y="138"/>
                </a:lnTo>
                <a:lnTo>
                  <a:pt x="334" y="139"/>
                </a:lnTo>
                <a:lnTo>
                  <a:pt x="333" y="141"/>
                </a:lnTo>
                <a:lnTo>
                  <a:pt x="331" y="144"/>
                </a:lnTo>
                <a:lnTo>
                  <a:pt x="331" y="147"/>
                </a:lnTo>
                <a:lnTo>
                  <a:pt x="330" y="150"/>
                </a:lnTo>
                <a:lnTo>
                  <a:pt x="330" y="255"/>
                </a:lnTo>
                <a:lnTo>
                  <a:pt x="234" y="255"/>
                </a:lnTo>
                <a:lnTo>
                  <a:pt x="123" y="8"/>
                </a:lnTo>
                <a:lnTo>
                  <a:pt x="122" y="6"/>
                </a:lnTo>
                <a:lnTo>
                  <a:pt x="120" y="4"/>
                </a:lnTo>
                <a:lnTo>
                  <a:pt x="117" y="2"/>
                </a:lnTo>
                <a:lnTo>
                  <a:pt x="114" y="1"/>
                </a:lnTo>
                <a:lnTo>
                  <a:pt x="111" y="0"/>
                </a:lnTo>
                <a:lnTo>
                  <a:pt x="109" y="0"/>
                </a:lnTo>
                <a:lnTo>
                  <a:pt x="106" y="0"/>
                </a:lnTo>
                <a:lnTo>
                  <a:pt x="102" y="1"/>
                </a:lnTo>
                <a:lnTo>
                  <a:pt x="8" y="46"/>
                </a:lnTo>
                <a:lnTo>
                  <a:pt x="5" y="48"/>
                </a:lnTo>
                <a:lnTo>
                  <a:pt x="3" y="50"/>
                </a:lnTo>
                <a:lnTo>
                  <a:pt x="2" y="52"/>
                </a:lnTo>
                <a:lnTo>
                  <a:pt x="1" y="54"/>
                </a:lnTo>
                <a:lnTo>
                  <a:pt x="0" y="58"/>
                </a:lnTo>
                <a:lnTo>
                  <a:pt x="0" y="60"/>
                </a:lnTo>
                <a:lnTo>
                  <a:pt x="0" y="63"/>
                </a:lnTo>
                <a:lnTo>
                  <a:pt x="1" y="66"/>
                </a:lnTo>
                <a:lnTo>
                  <a:pt x="82" y="255"/>
                </a:lnTo>
                <a:lnTo>
                  <a:pt x="15" y="255"/>
                </a:lnTo>
                <a:lnTo>
                  <a:pt x="11" y="256"/>
                </a:lnTo>
                <a:lnTo>
                  <a:pt x="7" y="257"/>
                </a:lnTo>
                <a:lnTo>
                  <a:pt x="5" y="259"/>
                </a:lnTo>
                <a:lnTo>
                  <a:pt x="2" y="261"/>
                </a:lnTo>
                <a:lnTo>
                  <a:pt x="1" y="265"/>
                </a:lnTo>
                <a:lnTo>
                  <a:pt x="0" y="268"/>
                </a:lnTo>
                <a:lnTo>
                  <a:pt x="0" y="271"/>
                </a:lnTo>
                <a:lnTo>
                  <a:pt x="1" y="275"/>
                </a:lnTo>
                <a:lnTo>
                  <a:pt x="114" y="635"/>
                </a:lnTo>
                <a:lnTo>
                  <a:pt x="116" y="640"/>
                </a:lnTo>
                <a:lnTo>
                  <a:pt x="120" y="643"/>
                </a:lnTo>
                <a:lnTo>
                  <a:pt x="123" y="645"/>
                </a:lnTo>
                <a:lnTo>
                  <a:pt x="128" y="646"/>
                </a:lnTo>
                <a:lnTo>
                  <a:pt x="596" y="646"/>
                </a:lnTo>
                <a:lnTo>
                  <a:pt x="589" y="676"/>
                </a:lnTo>
                <a:lnTo>
                  <a:pt x="180" y="676"/>
                </a:lnTo>
                <a:lnTo>
                  <a:pt x="172" y="676"/>
                </a:lnTo>
                <a:lnTo>
                  <a:pt x="165" y="677"/>
                </a:lnTo>
                <a:lnTo>
                  <a:pt x="157" y="679"/>
                </a:lnTo>
                <a:lnTo>
                  <a:pt x="151" y="682"/>
                </a:lnTo>
                <a:lnTo>
                  <a:pt x="144" y="685"/>
                </a:lnTo>
                <a:lnTo>
                  <a:pt x="138" y="689"/>
                </a:lnTo>
                <a:lnTo>
                  <a:pt x="131" y="693"/>
                </a:lnTo>
                <a:lnTo>
                  <a:pt x="127" y="698"/>
                </a:lnTo>
                <a:lnTo>
                  <a:pt x="122" y="703"/>
                </a:lnTo>
                <a:lnTo>
                  <a:pt x="117" y="709"/>
                </a:lnTo>
                <a:lnTo>
                  <a:pt x="113" y="716"/>
                </a:lnTo>
                <a:lnTo>
                  <a:pt x="110" y="722"/>
                </a:lnTo>
                <a:lnTo>
                  <a:pt x="108" y="729"/>
                </a:lnTo>
                <a:lnTo>
                  <a:pt x="106" y="736"/>
                </a:lnTo>
                <a:lnTo>
                  <a:pt x="105" y="744"/>
                </a:lnTo>
                <a:lnTo>
                  <a:pt x="105" y="751"/>
                </a:lnTo>
                <a:lnTo>
                  <a:pt x="105" y="759"/>
                </a:lnTo>
                <a:lnTo>
                  <a:pt x="106" y="766"/>
                </a:lnTo>
                <a:lnTo>
                  <a:pt x="108" y="774"/>
                </a:lnTo>
                <a:lnTo>
                  <a:pt x="110" y="780"/>
                </a:lnTo>
                <a:lnTo>
                  <a:pt x="113" y="787"/>
                </a:lnTo>
                <a:lnTo>
                  <a:pt x="117" y="793"/>
                </a:lnTo>
                <a:lnTo>
                  <a:pt x="122" y="798"/>
                </a:lnTo>
                <a:lnTo>
                  <a:pt x="127" y="804"/>
                </a:lnTo>
                <a:lnTo>
                  <a:pt x="131" y="809"/>
                </a:lnTo>
                <a:lnTo>
                  <a:pt x="138" y="813"/>
                </a:lnTo>
                <a:lnTo>
                  <a:pt x="144" y="818"/>
                </a:lnTo>
                <a:lnTo>
                  <a:pt x="151" y="821"/>
                </a:lnTo>
                <a:lnTo>
                  <a:pt x="157" y="823"/>
                </a:lnTo>
                <a:lnTo>
                  <a:pt x="165" y="825"/>
                </a:lnTo>
                <a:lnTo>
                  <a:pt x="172" y="826"/>
                </a:lnTo>
                <a:lnTo>
                  <a:pt x="180" y="826"/>
                </a:lnTo>
                <a:lnTo>
                  <a:pt x="187" y="826"/>
                </a:lnTo>
                <a:lnTo>
                  <a:pt x="195" y="825"/>
                </a:lnTo>
                <a:lnTo>
                  <a:pt x="202" y="823"/>
                </a:lnTo>
                <a:lnTo>
                  <a:pt x="209" y="821"/>
                </a:lnTo>
                <a:lnTo>
                  <a:pt x="215" y="818"/>
                </a:lnTo>
                <a:lnTo>
                  <a:pt x="221" y="813"/>
                </a:lnTo>
                <a:lnTo>
                  <a:pt x="228" y="809"/>
                </a:lnTo>
                <a:lnTo>
                  <a:pt x="233" y="804"/>
                </a:lnTo>
                <a:lnTo>
                  <a:pt x="238" y="798"/>
                </a:lnTo>
                <a:lnTo>
                  <a:pt x="242" y="793"/>
                </a:lnTo>
                <a:lnTo>
                  <a:pt x="246" y="787"/>
                </a:lnTo>
                <a:lnTo>
                  <a:pt x="249" y="780"/>
                </a:lnTo>
                <a:lnTo>
                  <a:pt x="251" y="774"/>
                </a:lnTo>
                <a:lnTo>
                  <a:pt x="254" y="766"/>
                </a:lnTo>
                <a:lnTo>
                  <a:pt x="255" y="759"/>
                </a:lnTo>
                <a:lnTo>
                  <a:pt x="255" y="751"/>
                </a:lnTo>
                <a:lnTo>
                  <a:pt x="254" y="738"/>
                </a:lnTo>
                <a:lnTo>
                  <a:pt x="250" y="727"/>
                </a:lnTo>
                <a:lnTo>
                  <a:pt x="246" y="716"/>
                </a:lnTo>
                <a:lnTo>
                  <a:pt x="240" y="706"/>
                </a:lnTo>
                <a:lnTo>
                  <a:pt x="526" y="706"/>
                </a:lnTo>
                <a:lnTo>
                  <a:pt x="519" y="716"/>
                </a:lnTo>
                <a:lnTo>
                  <a:pt x="514" y="727"/>
                </a:lnTo>
                <a:lnTo>
                  <a:pt x="511" y="738"/>
                </a:lnTo>
                <a:lnTo>
                  <a:pt x="510" y="751"/>
                </a:lnTo>
                <a:lnTo>
                  <a:pt x="511" y="759"/>
                </a:lnTo>
                <a:lnTo>
                  <a:pt x="512" y="766"/>
                </a:lnTo>
                <a:lnTo>
                  <a:pt x="514" y="774"/>
                </a:lnTo>
                <a:lnTo>
                  <a:pt x="516" y="780"/>
                </a:lnTo>
                <a:lnTo>
                  <a:pt x="519" y="787"/>
                </a:lnTo>
                <a:lnTo>
                  <a:pt x="523" y="793"/>
                </a:lnTo>
                <a:lnTo>
                  <a:pt x="528" y="798"/>
                </a:lnTo>
                <a:lnTo>
                  <a:pt x="532" y="804"/>
                </a:lnTo>
                <a:lnTo>
                  <a:pt x="538" y="809"/>
                </a:lnTo>
                <a:lnTo>
                  <a:pt x="543" y="813"/>
                </a:lnTo>
                <a:lnTo>
                  <a:pt x="549" y="818"/>
                </a:lnTo>
                <a:lnTo>
                  <a:pt x="556" y="821"/>
                </a:lnTo>
                <a:lnTo>
                  <a:pt x="563" y="823"/>
                </a:lnTo>
                <a:lnTo>
                  <a:pt x="570" y="825"/>
                </a:lnTo>
                <a:lnTo>
                  <a:pt x="577" y="826"/>
                </a:lnTo>
                <a:lnTo>
                  <a:pt x="586" y="826"/>
                </a:lnTo>
                <a:lnTo>
                  <a:pt x="593" y="826"/>
                </a:lnTo>
                <a:lnTo>
                  <a:pt x="601" y="825"/>
                </a:lnTo>
                <a:lnTo>
                  <a:pt x="607" y="823"/>
                </a:lnTo>
                <a:lnTo>
                  <a:pt x="615" y="821"/>
                </a:lnTo>
                <a:lnTo>
                  <a:pt x="621" y="818"/>
                </a:lnTo>
                <a:lnTo>
                  <a:pt x="628" y="813"/>
                </a:lnTo>
                <a:lnTo>
                  <a:pt x="633" y="809"/>
                </a:lnTo>
                <a:lnTo>
                  <a:pt x="638" y="804"/>
                </a:lnTo>
                <a:lnTo>
                  <a:pt x="644" y="798"/>
                </a:lnTo>
                <a:lnTo>
                  <a:pt x="648" y="793"/>
                </a:lnTo>
                <a:lnTo>
                  <a:pt x="651" y="787"/>
                </a:lnTo>
                <a:lnTo>
                  <a:pt x="654" y="780"/>
                </a:lnTo>
                <a:lnTo>
                  <a:pt x="658" y="774"/>
                </a:lnTo>
                <a:lnTo>
                  <a:pt x="659" y="766"/>
                </a:lnTo>
                <a:lnTo>
                  <a:pt x="660" y="759"/>
                </a:lnTo>
                <a:lnTo>
                  <a:pt x="661" y="751"/>
                </a:lnTo>
                <a:lnTo>
                  <a:pt x="660" y="740"/>
                </a:lnTo>
                <a:lnTo>
                  <a:pt x="658" y="730"/>
                </a:lnTo>
                <a:lnTo>
                  <a:pt x="653" y="720"/>
                </a:lnTo>
                <a:lnTo>
                  <a:pt x="649" y="710"/>
                </a:lnTo>
                <a:lnTo>
                  <a:pt x="643" y="702"/>
                </a:lnTo>
                <a:lnTo>
                  <a:pt x="635" y="695"/>
                </a:lnTo>
                <a:lnTo>
                  <a:pt x="627" y="689"/>
                </a:lnTo>
                <a:lnTo>
                  <a:pt x="618" y="684"/>
                </a:lnTo>
                <a:lnTo>
                  <a:pt x="629" y="637"/>
                </a:lnTo>
                <a:lnTo>
                  <a:pt x="630" y="635"/>
                </a:lnTo>
                <a:lnTo>
                  <a:pt x="630" y="634"/>
                </a:lnTo>
                <a:lnTo>
                  <a:pt x="717" y="274"/>
                </a:lnTo>
                <a:lnTo>
                  <a:pt x="765" y="75"/>
                </a:lnTo>
                <a:lnTo>
                  <a:pt x="886" y="75"/>
                </a:lnTo>
                <a:lnTo>
                  <a:pt x="889" y="75"/>
                </a:lnTo>
                <a:lnTo>
                  <a:pt x="891" y="74"/>
                </a:lnTo>
                <a:lnTo>
                  <a:pt x="895" y="73"/>
                </a:lnTo>
                <a:lnTo>
                  <a:pt x="897" y="70"/>
                </a:lnTo>
                <a:lnTo>
                  <a:pt x="899" y="68"/>
                </a:lnTo>
                <a:lnTo>
                  <a:pt x="900" y="66"/>
                </a:lnTo>
                <a:lnTo>
                  <a:pt x="901" y="63"/>
                </a:lnTo>
                <a:lnTo>
                  <a:pt x="901" y="60"/>
                </a:lnTo>
                <a:lnTo>
                  <a:pt x="901" y="57"/>
                </a:lnTo>
                <a:lnTo>
                  <a:pt x="900" y="54"/>
                </a:lnTo>
                <a:lnTo>
                  <a:pt x="899" y="51"/>
                </a:lnTo>
                <a:lnTo>
                  <a:pt x="897" y="49"/>
                </a:lnTo>
                <a:lnTo>
                  <a:pt x="895" y="47"/>
                </a:lnTo>
                <a:lnTo>
                  <a:pt x="891" y="46"/>
                </a:lnTo>
                <a:lnTo>
                  <a:pt x="889" y="45"/>
                </a:lnTo>
                <a:lnTo>
                  <a:pt x="886" y="4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>
            <a:outerShdw blurRad="38100" dist="25400" dir="5400000" algn="ctr" rotWithShape="0">
              <a:srgbClr val="000000">
                <a:alpha val="20000"/>
              </a:srgbClr>
            </a:outerShdw>
          </a:effectLst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0" name="Group 220"/>
          <p:cNvGrpSpPr/>
          <p:nvPr/>
        </p:nvGrpSpPr>
        <p:grpSpPr>
          <a:xfrm>
            <a:off x="7740352" y="2607782"/>
            <a:ext cx="287337" cy="252000"/>
            <a:chOff x="7018338" y="4656138"/>
            <a:chExt cx="287337" cy="285750"/>
          </a:xfrm>
          <a:solidFill>
            <a:schemeClr val="accent3"/>
          </a:solidFill>
          <a:effectLst>
            <a:outerShdw blurRad="38100" dist="25400" dir="5400000" algn="ctr" rotWithShape="0">
              <a:srgbClr val="000000">
                <a:alpha val="20000"/>
              </a:srgbClr>
            </a:outerShdw>
          </a:effectLst>
        </p:grpSpPr>
        <p:sp>
          <p:nvSpPr>
            <p:cNvPr id="71" name="Freeform 4604"/>
            <p:cNvSpPr>
              <a:spLocks noEditPoints="1"/>
            </p:cNvSpPr>
            <p:nvPr/>
          </p:nvSpPr>
          <p:spPr bwMode="auto">
            <a:xfrm>
              <a:off x="7018338" y="4656138"/>
              <a:ext cx="230188" cy="285750"/>
            </a:xfrm>
            <a:custGeom>
              <a:avLst/>
              <a:gdLst>
                <a:gd name="T0" fmla="*/ 351 w 723"/>
                <a:gd name="T1" fmla="*/ 416 h 903"/>
                <a:gd name="T2" fmla="*/ 348 w 723"/>
                <a:gd name="T3" fmla="*/ 400 h 903"/>
                <a:gd name="T4" fmla="*/ 362 w 723"/>
                <a:gd name="T5" fmla="*/ 391 h 903"/>
                <a:gd name="T6" fmla="*/ 525 w 723"/>
                <a:gd name="T7" fmla="*/ 398 h 903"/>
                <a:gd name="T8" fmla="*/ 525 w 723"/>
                <a:gd name="T9" fmla="*/ 414 h 903"/>
                <a:gd name="T10" fmla="*/ 513 w 723"/>
                <a:gd name="T11" fmla="*/ 572 h 903"/>
                <a:gd name="T12" fmla="*/ 349 w 723"/>
                <a:gd name="T13" fmla="*/ 565 h 903"/>
                <a:gd name="T14" fmla="*/ 349 w 723"/>
                <a:gd name="T15" fmla="*/ 548 h 903"/>
                <a:gd name="T16" fmla="*/ 513 w 723"/>
                <a:gd name="T17" fmla="*/ 542 h 903"/>
                <a:gd name="T18" fmla="*/ 526 w 723"/>
                <a:gd name="T19" fmla="*/ 551 h 903"/>
                <a:gd name="T20" fmla="*/ 523 w 723"/>
                <a:gd name="T21" fmla="*/ 568 h 903"/>
                <a:gd name="T22" fmla="*/ 362 w 723"/>
                <a:gd name="T23" fmla="*/ 722 h 903"/>
                <a:gd name="T24" fmla="*/ 348 w 723"/>
                <a:gd name="T25" fmla="*/ 713 h 903"/>
                <a:gd name="T26" fmla="*/ 351 w 723"/>
                <a:gd name="T27" fmla="*/ 696 h 903"/>
                <a:gd name="T28" fmla="*/ 515 w 723"/>
                <a:gd name="T29" fmla="*/ 693 h 903"/>
                <a:gd name="T30" fmla="*/ 528 w 723"/>
                <a:gd name="T31" fmla="*/ 704 h 903"/>
                <a:gd name="T32" fmla="*/ 521 w 723"/>
                <a:gd name="T33" fmla="*/ 720 h 903"/>
                <a:gd name="T34" fmla="*/ 232 w 723"/>
                <a:gd name="T35" fmla="*/ 405 h 903"/>
                <a:gd name="T36" fmla="*/ 198 w 723"/>
                <a:gd name="T37" fmla="*/ 381 h 903"/>
                <a:gd name="T38" fmla="*/ 200 w 723"/>
                <a:gd name="T39" fmla="*/ 365 h 903"/>
                <a:gd name="T40" fmla="*/ 217 w 723"/>
                <a:gd name="T41" fmla="*/ 362 h 903"/>
                <a:gd name="T42" fmla="*/ 296 w 723"/>
                <a:gd name="T43" fmla="*/ 302 h 903"/>
                <a:gd name="T44" fmla="*/ 312 w 723"/>
                <a:gd name="T45" fmla="*/ 306 h 903"/>
                <a:gd name="T46" fmla="*/ 315 w 723"/>
                <a:gd name="T47" fmla="*/ 321 h 903"/>
                <a:gd name="T48" fmla="*/ 226 w 723"/>
                <a:gd name="T49" fmla="*/ 556 h 903"/>
                <a:gd name="T50" fmla="*/ 197 w 723"/>
                <a:gd name="T51" fmla="*/ 529 h 903"/>
                <a:gd name="T52" fmla="*/ 203 w 723"/>
                <a:gd name="T53" fmla="*/ 514 h 903"/>
                <a:gd name="T54" fmla="*/ 219 w 723"/>
                <a:gd name="T55" fmla="*/ 514 h 903"/>
                <a:gd name="T56" fmla="*/ 298 w 723"/>
                <a:gd name="T57" fmla="*/ 451 h 903"/>
                <a:gd name="T58" fmla="*/ 314 w 723"/>
                <a:gd name="T59" fmla="*/ 458 h 903"/>
                <a:gd name="T60" fmla="*/ 314 w 723"/>
                <a:gd name="T61" fmla="*/ 475 h 903"/>
                <a:gd name="T62" fmla="*/ 155 w 723"/>
                <a:gd name="T63" fmla="*/ 238 h 903"/>
                <a:gd name="T64" fmla="*/ 208 w 723"/>
                <a:gd name="T65" fmla="*/ 197 h 903"/>
                <a:gd name="T66" fmla="*/ 164 w 723"/>
                <a:gd name="T67" fmla="*/ 236 h 903"/>
                <a:gd name="T68" fmla="*/ 31 w 723"/>
                <a:gd name="T69" fmla="*/ 125 h 903"/>
                <a:gd name="T70" fmla="*/ 53 w 723"/>
                <a:gd name="T71" fmla="*/ 68 h 903"/>
                <a:gd name="T72" fmla="*/ 101 w 723"/>
                <a:gd name="T73" fmla="*/ 35 h 903"/>
                <a:gd name="T74" fmla="*/ 150 w 723"/>
                <a:gd name="T75" fmla="*/ 36 h 903"/>
                <a:gd name="T76" fmla="*/ 210 w 723"/>
                <a:gd name="T77" fmla="*/ 80 h 903"/>
                <a:gd name="T78" fmla="*/ 226 w 723"/>
                <a:gd name="T79" fmla="*/ 143 h 903"/>
                <a:gd name="T80" fmla="*/ 125 w 723"/>
                <a:gd name="T81" fmla="*/ 154 h 903"/>
                <a:gd name="T82" fmla="*/ 136 w 723"/>
                <a:gd name="T83" fmla="*/ 0 h 903"/>
                <a:gd name="T84" fmla="*/ 104 w 723"/>
                <a:gd name="T85" fmla="*/ 2 h 903"/>
                <a:gd name="T86" fmla="*/ 39 w 723"/>
                <a:gd name="T87" fmla="*/ 40 h 903"/>
                <a:gd name="T88" fmla="*/ 4 w 723"/>
                <a:gd name="T89" fmla="*/ 108 h 903"/>
                <a:gd name="T90" fmla="*/ 4 w 723"/>
                <a:gd name="T91" fmla="*/ 625 h 903"/>
                <a:gd name="T92" fmla="*/ 121 w 723"/>
                <a:gd name="T93" fmla="*/ 632 h 903"/>
                <a:gd name="T94" fmla="*/ 128 w 723"/>
                <a:gd name="T95" fmla="*/ 901 h 903"/>
                <a:gd name="T96" fmla="*/ 593 w 723"/>
                <a:gd name="T97" fmla="*/ 902 h 903"/>
                <a:gd name="T98" fmla="*/ 603 w 723"/>
                <a:gd name="T99" fmla="*/ 888 h 903"/>
                <a:gd name="T100" fmla="*/ 660 w 723"/>
                <a:gd name="T101" fmla="*/ 248 h 903"/>
                <a:gd name="T102" fmla="*/ 708 w 723"/>
                <a:gd name="T103" fmla="*/ 194 h 903"/>
                <a:gd name="T104" fmla="*/ 723 w 723"/>
                <a:gd name="T105" fmla="*/ 121 h 903"/>
                <a:gd name="T106" fmla="*/ 691 w 723"/>
                <a:gd name="T107" fmla="*/ 50 h 903"/>
                <a:gd name="T108" fmla="*/ 627 w 723"/>
                <a:gd name="T109" fmla="*/ 6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723" h="903">
                  <a:moveTo>
                    <a:pt x="513" y="421"/>
                  </a:moveTo>
                  <a:lnTo>
                    <a:pt x="362" y="421"/>
                  </a:lnTo>
                  <a:lnTo>
                    <a:pt x="359" y="421"/>
                  </a:lnTo>
                  <a:lnTo>
                    <a:pt x="356" y="420"/>
                  </a:lnTo>
                  <a:lnTo>
                    <a:pt x="354" y="418"/>
                  </a:lnTo>
                  <a:lnTo>
                    <a:pt x="351" y="416"/>
                  </a:lnTo>
                  <a:lnTo>
                    <a:pt x="349" y="414"/>
                  </a:lnTo>
                  <a:lnTo>
                    <a:pt x="348" y="412"/>
                  </a:lnTo>
                  <a:lnTo>
                    <a:pt x="347" y="409"/>
                  </a:lnTo>
                  <a:lnTo>
                    <a:pt x="347" y="406"/>
                  </a:lnTo>
                  <a:lnTo>
                    <a:pt x="347" y="403"/>
                  </a:lnTo>
                  <a:lnTo>
                    <a:pt x="348" y="400"/>
                  </a:lnTo>
                  <a:lnTo>
                    <a:pt x="349" y="398"/>
                  </a:lnTo>
                  <a:lnTo>
                    <a:pt x="351" y="396"/>
                  </a:lnTo>
                  <a:lnTo>
                    <a:pt x="354" y="394"/>
                  </a:lnTo>
                  <a:lnTo>
                    <a:pt x="356" y="393"/>
                  </a:lnTo>
                  <a:lnTo>
                    <a:pt x="359" y="391"/>
                  </a:lnTo>
                  <a:lnTo>
                    <a:pt x="362" y="391"/>
                  </a:lnTo>
                  <a:lnTo>
                    <a:pt x="513" y="391"/>
                  </a:lnTo>
                  <a:lnTo>
                    <a:pt x="515" y="391"/>
                  </a:lnTo>
                  <a:lnTo>
                    <a:pt x="519" y="393"/>
                  </a:lnTo>
                  <a:lnTo>
                    <a:pt x="521" y="394"/>
                  </a:lnTo>
                  <a:lnTo>
                    <a:pt x="523" y="396"/>
                  </a:lnTo>
                  <a:lnTo>
                    <a:pt x="525" y="398"/>
                  </a:lnTo>
                  <a:lnTo>
                    <a:pt x="526" y="400"/>
                  </a:lnTo>
                  <a:lnTo>
                    <a:pt x="528" y="403"/>
                  </a:lnTo>
                  <a:lnTo>
                    <a:pt x="528" y="406"/>
                  </a:lnTo>
                  <a:lnTo>
                    <a:pt x="528" y="409"/>
                  </a:lnTo>
                  <a:lnTo>
                    <a:pt x="526" y="412"/>
                  </a:lnTo>
                  <a:lnTo>
                    <a:pt x="525" y="414"/>
                  </a:lnTo>
                  <a:lnTo>
                    <a:pt x="523" y="416"/>
                  </a:lnTo>
                  <a:lnTo>
                    <a:pt x="521" y="418"/>
                  </a:lnTo>
                  <a:lnTo>
                    <a:pt x="519" y="420"/>
                  </a:lnTo>
                  <a:lnTo>
                    <a:pt x="515" y="421"/>
                  </a:lnTo>
                  <a:lnTo>
                    <a:pt x="513" y="421"/>
                  </a:lnTo>
                  <a:close/>
                  <a:moveTo>
                    <a:pt x="513" y="572"/>
                  </a:moveTo>
                  <a:lnTo>
                    <a:pt x="362" y="572"/>
                  </a:lnTo>
                  <a:lnTo>
                    <a:pt x="359" y="571"/>
                  </a:lnTo>
                  <a:lnTo>
                    <a:pt x="356" y="571"/>
                  </a:lnTo>
                  <a:lnTo>
                    <a:pt x="354" y="569"/>
                  </a:lnTo>
                  <a:lnTo>
                    <a:pt x="351" y="568"/>
                  </a:lnTo>
                  <a:lnTo>
                    <a:pt x="349" y="565"/>
                  </a:lnTo>
                  <a:lnTo>
                    <a:pt x="348" y="563"/>
                  </a:lnTo>
                  <a:lnTo>
                    <a:pt x="347" y="560"/>
                  </a:lnTo>
                  <a:lnTo>
                    <a:pt x="347" y="556"/>
                  </a:lnTo>
                  <a:lnTo>
                    <a:pt x="347" y="554"/>
                  </a:lnTo>
                  <a:lnTo>
                    <a:pt x="348" y="551"/>
                  </a:lnTo>
                  <a:lnTo>
                    <a:pt x="349" y="548"/>
                  </a:lnTo>
                  <a:lnTo>
                    <a:pt x="351" y="546"/>
                  </a:lnTo>
                  <a:lnTo>
                    <a:pt x="354" y="544"/>
                  </a:lnTo>
                  <a:lnTo>
                    <a:pt x="356" y="543"/>
                  </a:lnTo>
                  <a:lnTo>
                    <a:pt x="359" y="542"/>
                  </a:lnTo>
                  <a:lnTo>
                    <a:pt x="362" y="542"/>
                  </a:lnTo>
                  <a:lnTo>
                    <a:pt x="513" y="542"/>
                  </a:lnTo>
                  <a:lnTo>
                    <a:pt x="515" y="542"/>
                  </a:lnTo>
                  <a:lnTo>
                    <a:pt x="519" y="543"/>
                  </a:lnTo>
                  <a:lnTo>
                    <a:pt x="521" y="544"/>
                  </a:lnTo>
                  <a:lnTo>
                    <a:pt x="523" y="546"/>
                  </a:lnTo>
                  <a:lnTo>
                    <a:pt x="525" y="548"/>
                  </a:lnTo>
                  <a:lnTo>
                    <a:pt x="526" y="551"/>
                  </a:lnTo>
                  <a:lnTo>
                    <a:pt x="528" y="554"/>
                  </a:lnTo>
                  <a:lnTo>
                    <a:pt x="528" y="556"/>
                  </a:lnTo>
                  <a:lnTo>
                    <a:pt x="528" y="560"/>
                  </a:lnTo>
                  <a:lnTo>
                    <a:pt x="526" y="563"/>
                  </a:lnTo>
                  <a:lnTo>
                    <a:pt x="525" y="565"/>
                  </a:lnTo>
                  <a:lnTo>
                    <a:pt x="523" y="568"/>
                  </a:lnTo>
                  <a:lnTo>
                    <a:pt x="521" y="569"/>
                  </a:lnTo>
                  <a:lnTo>
                    <a:pt x="519" y="571"/>
                  </a:lnTo>
                  <a:lnTo>
                    <a:pt x="515" y="571"/>
                  </a:lnTo>
                  <a:lnTo>
                    <a:pt x="513" y="572"/>
                  </a:lnTo>
                  <a:close/>
                  <a:moveTo>
                    <a:pt x="513" y="722"/>
                  </a:moveTo>
                  <a:lnTo>
                    <a:pt x="362" y="722"/>
                  </a:lnTo>
                  <a:lnTo>
                    <a:pt x="359" y="722"/>
                  </a:lnTo>
                  <a:lnTo>
                    <a:pt x="356" y="721"/>
                  </a:lnTo>
                  <a:lnTo>
                    <a:pt x="354" y="720"/>
                  </a:lnTo>
                  <a:lnTo>
                    <a:pt x="351" y="718"/>
                  </a:lnTo>
                  <a:lnTo>
                    <a:pt x="349" y="716"/>
                  </a:lnTo>
                  <a:lnTo>
                    <a:pt x="348" y="713"/>
                  </a:lnTo>
                  <a:lnTo>
                    <a:pt x="347" y="710"/>
                  </a:lnTo>
                  <a:lnTo>
                    <a:pt x="347" y="708"/>
                  </a:lnTo>
                  <a:lnTo>
                    <a:pt x="347" y="704"/>
                  </a:lnTo>
                  <a:lnTo>
                    <a:pt x="348" y="702"/>
                  </a:lnTo>
                  <a:lnTo>
                    <a:pt x="349" y="699"/>
                  </a:lnTo>
                  <a:lnTo>
                    <a:pt x="351" y="696"/>
                  </a:lnTo>
                  <a:lnTo>
                    <a:pt x="354" y="695"/>
                  </a:lnTo>
                  <a:lnTo>
                    <a:pt x="356" y="693"/>
                  </a:lnTo>
                  <a:lnTo>
                    <a:pt x="359" y="693"/>
                  </a:lnTo>
                  <a:lnTo>
                    <a:pt x="362" y="692"/>
                  </a:lnTo>
                  <a:lnTo>
                    <a:pt x="513" y="692"/>
                  </a:lnTo>
                  <a:lnTo>
                    <a:pt x="515" y="693"/>
                  </a:lnTo>
                  <a:lnTo>
                    <a:pt x="519" y="693"/>
                  </a:lnTo>
                  <a:lnTo>
                    <a:pt x="521" y="695"/>
                  </a:lnTo>
                  <a:lnTo>
                    <a:pt x="523" y="696"/>
                  </a:lnTo>
                  <a:lnTo>
                    <a:pt x="525" y="699"/>
                  </a:lnTo>
                  <a:lnTo>
                    <a:pt x="526" y="702"/>
                  </a:lnTo>
                  <a:lnTo>
                    <a:pt x="528" y="704"/>
                  </a:lnTo>
                  <a:lnTo>
                    <a:pt x="528" y="708"/>
                  </a:lnTo>
                  <a:lnTo>
                    <a:pt x="528" y="710"/>
                  </a:lnTo>
                  <a:lnTo>
                    <a:pt x="526" y="713"/>
                  </a:lnTo>
                  <a:lnTo>
                    <a:pt x="525" y="716"/>
                  </a:lnTo>
                  <a:lnTo>
                    <a:pt x="523" y="718"/>
                  </a:lnTo>
                  <a:lnTo>
                    <a:pt x="521" y="720"/>
                  </a:lnTo>
                  <a:lnTo>
                    <a:pt x="519" y="721"/>
                  </a:lnTo>
                  <a:lnTo>
                    <a:pt x="515" y="722"/>
                  </a:lnTo>
                  <a:lnTo>
                    <a:pt x="513" y="722"/>
                  </a:lnTo>
                  <a:close/>
                  <a:moveTo>
                    <a:pt x="312" y="326"/>
                  </a:moveTo>
                  <a:lnTo>
                    <a:pt x="237" y="402"/>
                  </a:lnTo>
                  <a:lnTo>
                    <a:pt x="232" y="405"/>
                  </a:lnTo>
                  <a:lnTo>
                    <a:pt x="226" y="406"/>
                  </a:lnTo>
                  <a:lnTo>
                    <a:pt x="220" y="405"/>
                  </a:lnTo>
                  <a:lnTo>
                    <a:pt x="216" y="402"/>
                  </a:lnTo>
                  <a:lnTo>
                    <a:pt x="200" y="387"/>
                  </a:lnTo>
                  <a:lnTo>
                    <a:pt x="199" y="385"/>
                  </a:lnTo>
                  <a:lnTo>
                    <a:pt x="198" y="381"/>
                  </a:lnTo>
                  <a:lnTo>
                    <a:pt x="197" y="379"/>
                  </a:lnTo>
                  <a:lnTo>
                    <a:pt x="197" y="376"/>
                  </a:lnTo>
                  <a:lnTo>
                    <a:pt x="197" y="373"/>
                  </a:lnTo>
                  <a:lnTo>
                    <a:pt x="198" y="370"/>
                  </a:lnTo>
                  <a:lnTo>
                    <a:pt x="199" y="368"/>
                  </a:lnTo>
                  <a:lnTo>
                    <a:pt x="200" y="365"/>
                  </a:lnTo>
                  <a:lnTo>
                    <a:pt x="203" y="363"/>
                  </a:lnTo>
                  <a:lnTo>
                    <a:pt x="206" y="362"/>
                  </a:lnTo>
                  <a:lnTo>
                    <a:pt x="208" y="361"/>
                  </a:lnTo>
                  <a:lnTo>
                    <a:pt x="211" y="361"/>
                  </a:lnTo>
                  <a:lnTo>
                    <a:pt x="214" y="361"/>
                  </a:lnTo>
                  <a:lnTo>
                    <a:pt x="217" y="362"/>
                  </a:lnTo>
                  <a:lnTo>
                    <a:pt x="219" y="363"/>
                  </a:lnTo>
                  <a:lnTo>
                    <a:pt x="221" y="365"/>
                  </a:lnTo>
                  <a:lnTo>
                    <a:pt x="226" y="370"/>
                  </a:lnTo>
                  <a:lnTo>
                    <a:pt x="290" y="306"/>
                  </a:lnTo>
                  <a:lnTo>
                    <a:pt x="294" y="303"/>
                  </a:lnTo>
                  <a:lnTo>
                    <a:pt x="296" y="302"/>
                  </a:lnTo>
                  <a:lnTo>
                    <a:pt x="298" y="301"/>
                  </a:lnTo>
                  <a:lnTo>
                    <a:pt x="302" y="301"/>
                  </a:lnTo>
                  <a:lnTo>
                    <a:pt x="304" y="301"/>
                  </a:lnTo>
                  <a:lnTo>
                    <a:pt x="307" y="302"/>
                  </a:lnTo>
                  <a:lnTo>
                    <a:pt x="310" y="303"/>
                  </a:lnTo>
                  <a:lnTo>
                    <a:pt x="312" y="306"/>
                  </a:lnTo>
                  <a:lnTo>
                    <a:pt x="314" y="308"/>
                  </a:lnTo>
                  <a:lnTo>
                    <a:pt x="315" y="310"/>
                  </a:lnTo>
                  <a:lnTo>
                    <a:pt x="316" y="312"/>
                  </a:lnTo>
                  <a:lnTo>
                    <a:pt x="316" y="316"/>
                  </a:lnTo>
                  <a:lnTo>
                    <a:pt x="316" y="319"/>
                  </a:lnTo>
                  <a:lnTo>
                    <a:pt x="315" y="321"/>
                  </a:lnTo>
                  <a:lnTo>
                    <a:pt x="314" y="324"/>
                  </a:lnTo>
                  <a:lnTo>
                    <a:pt x="312" y="326"/>
                  </a:lnTo>
                  <a:close/>
                  <a:moveTo>
                    <a:pt x="312" y="477"/>
                  </a:moveTo>
                  <a:lnTo>
                    <a:pt x="237" y="552"/>
                  </a:lnTo>
                  <a:lnTo>
                    <a:pt x="232" y="555"/>
                  </a:lnTo>
                  <a:lnTo>
                    <a:pt x="226" y="556"/>
                  </a:lnTo>
                  <a:lnTo>
                    <a:pt x="220" y="555"/>
                  </a:lnTo>
                  <a:lnTo>
                    <a:pt x="216" y="552"/>
                  </a:lnTo>
                  <a:lnTo>
                    <a:pt x="200" y="537"/>
                  </a:lnTo>
                  <a:lnTo>
                    <a:pt x="199" y="535"/>
                  </a:lnTo>
                  <a:lnTo>
                    <a:pt x="198" y="533"/>
                  </a:lnTo>
                  <a:lnTo>
                    <a:pt x="197" y="529"/>
                  </a:lnTo>
                  <a:lnTo>
                    <a:pt x="197" y="527"/>
                  </a:lnTo>
                  <a:lnTo>
                    <a:pt x="197" y="524"/>
                  </a:lnTo>
                  <a:lnTo>
                    <a:pt x="198" y="521"/>
                  </a:lnTo>
                  <a:lnTo>
                    <a:pt x="199" y="518"/>
                  </a:lnTo>
                  <a:lnTo>
                    <a:pt x="200" y="516"/>
                  </a:lnTo>
                  <a:lnTo>
                    <a:pt x="203" y="514"/>
                  </a:lnTo>
                  <a:lnTo>
                    <a:pt x="206" y="512"/>
                  </a:lnTo>
                  <a:lnTo>
                    <a:pt x="208" y="512"/>
                  </a:lnTo>
                  <a:lnTo>
                    <a:pt x="211" y="511"/>
                  </a:lnTo>
                  <a:lnTo>
                    <a:pt x="214" y="512"/>
                  </a:lnTo>
                  <a:lnTo>
                    <a:pt x="217" y="512"/>
                  </a:lnTo>
                  <a:lnTo>
                    <a:pt x="219" y="514"/>
                  </a:lnTo>
                  <a:lnTo>
                    <a:pt x="221" y="516"/>
                  </a:lnTo>
                  <a:lnTo>
                    <a:pt x="226" y="520"/>
                  </a:lnTo>
                  <a:lnTo>
                    <a:pt x="290" y="456"/>
                  </a:lnTo>
                  <a:lnTo>
                    <a:pt x="294" y="454"/>
                  </a:lnTo>
                  <a:lnTo>
                    <a:pt x="296" y="452"/>
                  </a:lnTo>
                  <a:lnTo>
                    <a:pt x="298" y="451"/>
                  </a:lnTo>
                  <a:lnTo>
                    <a:pt x="302" y="451"/>
                  </a:lnTo>
                  <a:lnTo>
                    <a:pt x="304" y="451"/>
                  </a:lnTo>
                  <a:lnTo>
                    <a:pt x="307" y="452"/>
                  </a:lnTo>
                  <a:lnTo>
                    <a:pt x="310" y="454"/>
                  </a:lnTo>
                  <a:lnTo>
                    <a:pt x="312" y="456"/>
                  </a:lnTo>
                  <a:lnTo>
                    <a:pt x="314" y="458"/>
                  </a:lnTo>
                  <a:lnTo>
                    <a:pt x="315" y="460"/>
                  </a:lnTo>
                  <a:lnTo>
                    <a:pt x="316" y="464"/>
                  </a:lnTo>
                  <a:lnTo>
                    <a:pt x="316" y="466"/>
                  </a:lnTo>
                  <a:lnTo>
                    <a:pt x="316" y="469"/>
                  </a:lnTo>
                  <a:lnTo>
                    <a:pt x="315" y="472"/>
                  </a:lnTo>
                  <a:lnTo>
                    <a:pt x="314" y="475"/>
                  </a:lnTo>
                  <a:lnTo>
                    <a:pt x="312" y="477"/>
                  </a:lnTo>
                  <a:close/>
                  <a:moveTo>
                    <a:pt x="164" y="236"/>
                  </a:moveTo>
                  <a:lnTo>
                    <a:pt x="162" y="237"/>
                  </a:lnTo>
                  <a:lnTo>
                    <a:pt x="158" y="238"/>
                  </a:lnTo>
                  <a:lnTo>
                    <a:pt x="157" y="238"/>
                  </a:lnTo>
                  <a:lnTo>
                    <a:pt x="155" y="238"/>
                  </a:lnTo>
                  <a:lnTo>
                    <a:pt x="153" y="239"/>
                  </a:lnTo>
                  <a:lnTo>
                    <a:pt x="151" y="239"/>
                  </a:lnTo>
                  <a:lnTo>
                    <a:pt x="151" y="180"/>
                  </a:lnTo>
                  <a:lnTo>
                    <a:pt x="217" y="180"/>
                  </a:lnTo>
                  <a:lnTo>
                    <a:pt x="214" y="188"/>
                  </a:lnTo>
                  <a:lnTo>
                    <a:pt x="208" y="197"/>
                  </a:lnTo>
                  <a:lnTo>
                    <a:pt x="203" y="205"/>
                  </a:lnTo>
                  <a:lnTo>
                    <a:pt x="197" y="212"/>
                  </a:lnTo>
                  <a:lnTo>
                    <a:pt x="190" y="220"/>
                  </a:lnTo>
                  <a:lnTo>
                    <a:pt x="182" y="225"/>
                  </a:lnTo>
                  <a:lnTo>
                    <a:pt x="173" y="231"/>
                  </a:lnTo>
                  <a:lnTo>
                    <a:pt x="164" y="236"/>
                  </a:lnTo>
                  <a:close/>
                  <a:moveTo>
                    <a:pt x="121" y="166"/>
                  </a:moveTo>
                  <a:lnTo>
                    <a:pt x="121" y="256"/>
                  </a:lnTo>
                  <a:lnTo>
                    <a:pt x="121" y="601"/>
                  </a:lnTo>
                  <a:lnTo>
                    <a:pt x="31" y="601"/>
                  </a:lnTo>
                  <a:lnTo>
                    <a:pt x="31" y="135"/>
                  </a:lnTo>
                  <a:lnTo>
                    <a:pt x="31" y="125"/>
                  </a:lnTo>
                  <a:lnTo>
                    <a:pt x="33" y="115"/>
                  </a:lnTo>
                  <a:lnTo>
                    <a:pt x="35" y="105"/>
                  </a:lnTo>
                  <a:lnTo>
                    <a:pt x="39" y="94"/>
                  </a:lnTo>
                  <a:lnTo>
                    <a:pt x="43" y="85"/>
                  </a:lnTo>
                  <a:lnTo>
                    <a:pt x="48" y="77"/>
                  </a:lnTo>
                  <a:lnTo>
                    <a:pt x="53" y="68"/>
                  </a:lnTo>
                  <a:lnTo>
                    <a:pt x="60" y="62"/>
                  </a:lnTo>
                  <a:lnTo>
                    <a:pt x="67" y="55"/>
                  </a:lnTo>
                  <a:lnTo>
                    <a:pt x="75" y="48"/>
                  </a:lnTo>
                  <a:lnTo>
                    <a:pt x="83" y="42"/>
                  </a:lnTo>
                  <a:lnTo>
                    <a:pt x="92" y="38"/>
                  </a:lnTo>
                  <a:lnTo>
                    <a:pt x="101" y="35"/>
                  </a:lnTo>
                  <a:lnTo>
                    <a:pt x="110" y="32"/>
                  </a:lnTo>
                  <a:lnTo>
                    <a:pt x="120" y="30"/>
                  </a:lnTo>
                  <a:lnTo>
                    <a:pt x="129" y="30"/>
                  </a:lnTo>
                  <a:lnTo>
                    <a:pt x="132" y="30"/>
                  </a:lnTo>
                  <a:lnTo>
                    <a:pt x="135" y="30"/>
                  </a:lnTo>
                  <a:lnTo>
                    <a:pt x="150" y="36"/>
                  </a:lnTo>
                  <a:lnTo>
                    <a:pt x="164" y="41"/>
                  </a:lnTo>
                  <a:lnTo>
                    <a:pt x="176" y="48"/>
                  </a:lnTo>
                  <a:lnTo>
                    <a:pt x="188" y="56"/>
                  </a:lnTo>
                  <a:lnTo>
                    <a:pt x="197" y="63"/>
                  </a:lnTo>
                  <a:lnTo>
                    <a:pt x="205" y="71"/>
                  </a:lnTo>
                  <a:lnTo>
                    <a:pt x="210" y="80"/>
                  </a:lnTo>
                  <a:lnTo>
                    <a:pt x="216" y="88"/>
                  </a:lnTo>
                  <a:lnTo>
                    <a:pt x="220" y="99"/>
                  </a:lnTo>
                  <a:lnTo>
                    <a:pt x="224" y="110"/>
                  </a:lnTo>
                  <a:lnTo>
                    <a:pt x="226" y="123"/>
                  </a:lnTo>
                  <a:lnTo>
                    <a:pt x="226" y="135"/>
                  </a:lnTo>
                  <a:lnTo>
                    <a:pt x="226" y="143"/>
                  </a:lnTo>
                  <a:lnTo>
                    <a:pt x="225" y="150"/>
                  </a:lnTo>
                  <a:lnTo>
                    <a:pt x="136" y="150"/>
                  </a:lnTo>
                  <a:lnTo>
                    <a:pt x="133" y="151"/>
                  </a:lnTo>
                  <a:lnTo>
                    <a:pt x="130" y="151"/>
                  </a:lnTo>
                  <a:lnTo>
                    <a:pt x="128" y="153"/>
                  </a:lnTo>
                  <a:lnTo>
                    <a:pt x="125" y="154"/>
                  </a:lnTo>
                  <a:lnTo>
                    <a:pt x="123" y="156"/>
                  </a:lnTo>
                  <a:lnTo>
                    <a:pt x="122" y="160"/>
                  </a:lnTo>
                  <a:lnTo>
                    <a:pt x="121" y="162"/>
                  </a:lnTo>
                  <a:lnTo>
                    <a:pt x="121" y="166"/>
                  </a:lnTo>
                  <a:close/>
                  <a:moveTo>
                    <a:pt x="587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135" y="0"/>
                  </a:lnTo>
                  <a:lnTo>
                    <a:pt x="132" y="0"/>
                  </a:lnTo>
                  <a:lnTo>
                    <a:pt x="129" y="0"/>
                  </a:lnTo>
                  <a:lnTo>
                    <a:pt x="116" y="1"/>
                  </a:lnTo>
                  <a:lnTo>
                    <a:pt x="104" y="2"/>
                  </a:lnTo>
                  <a:lnTo>
                    <a:pt x="92" y="5"/>
                  </a:lnTo>
                  <a:lnTo>
                    <a:pt x="80" y="11"/>
                  </a:lnTo>
                  <a:lnTo>
                    <a:pt x="69" y="16"/>
                  </a:lnTo>
                  <a:lnTo>
                    <a:pt x="58" y="23"/>
                  </a:lnTo>
                  <a:lnTo>
                    <a:pt x="48" y="31"/>
                  </a:lnTo>
                  <a:lnTo>
                    <a:pt x="39" y="40"/>
                  </a:lnTo>
                  <a:lnTo>
                    <a:pt x="31" y="49"/>
                  </a:lnTo>
                  <a:lnTo>
                    <a:pt x="23" y="59"/>
                  </a:lnTo>
                  <a:lnTo>
                    <a:pt x="16" y="71"/>
                  </a:lnTo>
                  <a:lnTo>
                    <a:pt x="10" y="83"/>
                  </a:lnTo>
                  <a:lnTo>
                    <a:pt x="6" y="95"/>
                  </a:lnTo>
                  <a:lnTo>
                    <a:pt x="4" y="108"/>
                  </a:lnTo>
                  <a:lnTo>
                    <a:pt x="1" y="121"/>
                  </a:lnTo>
                  <a:lnTo>
                    <a:pt x="0" y="135"/>
                  </a:lnTo>
                  <a:lnTo>
                    <a:pt x="0" y="617"/>
                  </a:lnTo>
                  <a:lnTo>
                    <a:pt x="1" y="620"/>
                  </a:lnTo>
                  <a:lnTo>
                    <a:pt x="1" y="623"/>
                  </a:lnTo>
                  <a:lnTo>
                    <a:pt x="4" y="625"/>
                  </a:lnTo>
                  <a:lnTo>
                    <a:pt x="5" y="627"/>
                  </a:lnTo>
                  <a:lnTo>
                    <a:pt x="7" y="630"/>
                  </a:lnTo>
                  <a:lnTo>
                    <a:pt x="9" y="631"/>
                  </a:lnTo>
                  <a:lnTo>
                    <a:pt x="13" y="632"/>
                  </a:lnTo>
                  <a:lnTo>
                    <a:pt x="16" y="632"/>
                  </a:lnTo>
                  <a:lnTo>
                    <a:pt x="121" y="632"/>
                  </a:lnTo>
                  <a:lnTo>
                    <a:pt x="121" y="888"/>
                  </a:lnTo>
                  <a:lnTo>
                    <a:pt x="121" y="891"/>
                  </a:lnTo>
                  <a:lnTo>
                    <a:pt x="122" y="894"/>
                  </a:lnTo>
                  <a:lnTo>
                    <a:pt x="123" y="896"/>
                  </a:lnTo>
                  <a:lnTo>
                    <a:pt x="125" y="898"/>
                  </a:lnTo>
                  <a:lnTo>
                    <a:pt x="128" y="901"/>
                  </a:lnTo>
                  <a:lnTo>
                    <a:pt x="130" y="902"/>
                  </a:lnTo>
                  <a:lnTo>
                    <a:pt x="133" y="903"/>
                  </a:lnTo>
                  <a:lnTo>
                    <a:pt x="136" y="903"/>
                  </a:lnTo>
                  <a:lnTo>
                    <a:pt x="587" y="903"/>
                  </a:lnTo>
                  <a:lnTo>
                    <a:pt x="591" y="903"/>
                  </a:lnTo>
                  <a:lnTo>
                    <a:pt x="593" y="902"/>
                  </a:lnTo>
                  <a:lnTo>
                    <a:pt x="596" y="901"/>
                  </a:lnTo>
                  <a:lnTo>
                    <a:pt x="599" y="898"/>
                  </a:lnTo>
                  <a:lnTo>
                    <a:pt x="600" y="896"/>
                  </a:lnTo>
                  <a:lnTo>
                    <a:pt x="602" y="894"/>
                  </a:lnTo>
                  <a:lnTo>
                    <a:pt x="602" y="891"/>
                  </a:lnTo>
                  <a:lnTo>
                    <a:pt x="603" y="888"/>
                  </a:lnTo>
                  <a:lnTo>
                    <a:pt x="603" y="269"/>
                  </a:lnTo>
                  <a:lnTo>
                    <a:pt x="615" y="267"/>
                  </a:lnTo>
                  <a:lnTo>
                    <a:pt x="627" y="264"/>
                  </a:lnTo>
                  <a:lnTo>
                    <a:pt x="638" y="259"/>
                  </a:lnTo>
                  <a:lnTo>
                    <a:pt x="648" y="255"/>
                  </a:lnTo>
                  <a:lnTo>
                    <a:pt x="660" y="248"/>
                  </a:lnTo>
                  <a:lnTo>
                    <a:pt x="670" y="241"/>
                  </a:lnTo>
                  <a:lnTo>
                    <a:pt x="679" y="232"/>
                  </a:lnTo>
                  <a:lnTo>
                    <a:pt x="687" y="224"/>
                  </a:lnTo>
                  <a:lnTo>
                    <a:pt x="695" y="214"/>
                  </a:lnTo>
                  <a:lnTo>
                    <a:pt x="703" y="204"/>
                  </a:lnTo>
                  <a:lnTo>
                    <a:pt x="708" y="194"/>
                  </a:lnTo>
                  <a:lnTo>
                    <a:pt x="714" y="182"/>
                  </a:lnTo>
                  <a:lnTo>
                    <a:pt x="717" y="171"/>
                  </a:lnTo>
                  <a:lnTo>
                    <a:pt x="721" y="160"/>
                  </a:lnTo>
                  <a:lnTo>
                    <a:pt x="723" y="147"/>
                  </a:lnTo>
                  <a:lnTo>
                    <a:pt x="723" y="135"/>
                  </a:lnTo>
                  <a:lnTo>
                    <a:pt x="723" y="121"/>
                  </a:lnTo>
                  <a:lnTo>
                    <a:pt x="721" y="109"/>
                  </a:lnTo>
                  <a:lnTo>
                    <a:pt x="717" y="97"/>
                  </a:lnTo>
                  <a:lnTo>
                    <a:pt x="712" y="84"/>
                  </a:lnTo>
                  <a:lnTo>
                    <a:pt x="706" y="72"/>
                  </a:lnTo>
                  <a:lnTo>
                    <a:pt x="699" y="60"/>
                  </a:lnTo>
                  <a:lnTo>
                    <a:pt x="691" y="50"/>
                  </a:lnTo>
                  <a:lnTo>
                    <a:pt x="682" y="40"/>
                  </a:lnTo>
                  <a:lnTo>
                    <a:pt x="672" y="32"/>
                  </a:lnTo>
                  <a:lnTo>
                    <a:pt x="662" y="23"/>
                  </a:lnTo>
                  <a:lnTo>
                    <a:pt x="651" y="16"/>
                  </a:lnTo>
                  <a:lnTo>
                    <a:pt x="638" y="11"/>
                  </a:lnTo>
                  <a:lnTo>
                    <a:pt x="627" y="6"/>
                  </a:lnTo>
                  <a:lnTo>
                    <a:pt x="613" y="3"/>
                  </a:lnTo>
                  <a:lnTo>
                    <a:pt x="601" y="1"/>
                  </a:lnTo>
                  <a:lnTo>
                    <a:pt x="587" y="0"/>
                  </a:lnTo>
                  <a:lnTo>
                    <a:pt x="58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4605"/>
            <p:cNvSpPr>
              <a:spLocks/>
            </p:cNvSpPr>
            <p:nvPr/>
          </p:nvSpPr>
          <p:spPr bwMode="auto">
            <a:xfrm>
              <a:off x="7239000" y="4722813"/>
              <a:ext cx="66675" cy="128588"/>
            </a:xfrm>
            <a:custGeom>
              <a:avLst/>
              <a:gdLst>
                <a:gd name="T0" fmla="*/ 123 w 210"/>
                <a:gd name="T1" fmla="*/ 1 h 407"/>
                <a:gd name="T2" fmla="*/ 101 w 210"/>
                <a:gd name="T3" fmla="*/ 8 h 407"/>
                <a:gd name="T4" fmla="*/ 82 w 210"/>
                <a:gd name="T5" fmla="*/ 21 h 407"/>
                <a:gd name="T6" fmla="*/ 67 w 210"/>
                <a:gd name="T7" fmla="*/ 37 h 407"/>
                <a:gd name="T8" fmla="*/ 50 w 210"/>
                <a:gd name="T9" fmla="*/ 47 h 407"/>
                <a:gd name="T10" fmla="*/ 33 w 210"/>
                <a:gd name="T11" fmla="*/ 54 h 407"/>
                <a:gd name="T12" fmla="*/ 23 w 210"/>
                <a:gd name="T13" fmla="*/ 61 h 407"/>
                <a:gd name="T14" fmla="*/ 14 w 210"/>
                <a:gd name="T15" fmla="*/ 70 h 407"/>
                <a:gd name="T16" fmla="*/ 7 w 210"/>
                <a:gd name="T17" fmla="*/ 81 h 407"/>
                <a:gd name="T18" fmla="*/ 2 w 210"/>
                <a:gd name="T19" fmla="*/ 95 h 407"/>
                <a:gd name="T20" fmla="*/ 0 w 210"/>
                <a:gd name="T21" fmla="*/ 110 h 407"/>
                <a:gd name="T22" fmla="*/ 0 w 210"/>
                <a:gd name="T23" fmla="*/ 393 h 407"/>
                <a:gd name="T24" fmla="*/ 1 w 210"/>
                <a:gd name="T25" fmla="*/ 398 h 407"/>
                <a:gd name="T26" fmla="*/ 3 w 210"/>
                <a:gd name="T27" fmla="*/ 403 h 407"/>
                <a:gd name="T28" fmla="*/ 9 w 210"/>
                <a:gd name="T29" fmla="*/ 406 h 407"/>
                <a:gd name="T30" fmla="*/ 14 w 210"/>
                <a:gd name="T31" fmla="*/ 407 h 407"/>
                <a:gd name="T32" fmla="*/ 20 w 210"/>
                <a:gd name="T33" fmla="*/ 406 h 407"/>
                <a:gd name="T34" fmla="*/ 24 w 210"/>
                <a:gd name="T35" fmla="*/ 403 h 407"/>
                <a:gd name="T36" fmla="*/ 28 w 210"/>
                <a:gd name="T37" fmla="*/ 398 h 407"/>
                <a:gd name="T38" fmla="*/ 29 w 210"/>
                <a:gd name="T39" fmla="*/ 393 h 407"/>
                <a:gd name="T40" fmla="*/ 30 w 210"/>
                <a:gd name="T41" fmla="*/ 110 h 407"/>
                <a:gd name="T42" fmla="*/ 35 w 210"/>
                <a:gd name="T43" fmla="*/ 95 h 407"/>
                <a:gd name="T44" fmla="*/ 42 w 210"/>
                <a:gd name="T45" fmla="*/ 84 h 407"/>
                <a:gd name="T46" fmla="*/ 54 w 210"/>
                <a:gd name="T47" fmla="*/ 78 h 407"/>
                <a:gd name="T48" fmla="*/ 59 w 210"/>
                <a:gd name="T49" fmla="*/ 331 h 407"/>
                <a:gd name="T50" fmla="*/ 210 w 210"/>
                <a:gd name="T51" fmla="*/ 60 h 407"/>
                <a:gd name="T52" fmla="*/ 209 w 210"/>
                <a:gd name="T53" fmla="*/ 49 h 407"/>
                <a:gd name="T54" fmla="*/ 203 w 210"/>
                <a:gd name="T55" fmla="*/ 39 h 407"/>
                <a:gd name="T56" fmla="*/ 186 w 210"/>
                <a:gd name="T57" fmla="*/ 20 h 407"/>
                <a:gd name="T58" fmla="*/ 162 w 210"/>
                <a:gd name="T59" fmla="*/ 5 h 407"/>
                <a:gd name="T60" fmla="*/ 149 w 210"/>
                <a:gd name="T61" fmla="*/ 1 h 407"/>
                <a:gd name="T62" fmla="*/ 135 w 210"/>
                <a:gd name="T63" fmla="*/ 0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0" h="407">
                  <a:moveTo>
                    <a:pt x="135" y="0"/>
                  </a:moveTo>
                  <a:lnTo>
                    <a:pt x="123" y="1"/>
                  </a:lnTo>
                  <a:lnTo>
                    <a:pt x="111" y="3"/>
                  </a:lnTo>
                  <a:lnTo>
                    <a:pt x="101" y="8"/>
                  </a:lnTo>
                  <a:lnTo>
                    <a:pt x="91" y="14"/>
                  </a:lnTo>
                  <a:lnTo>
                    <a:pt x="82" y="21"/>
                  </a:lnTo>
                  <a:lnTo>
                    <a:pt x="74" y="29"/>
                  </a:lnTo>
                  <a:lnTo>
                    <a:pt x="67" y="37"/>
                  </a:lnTo>
                  <a:lnTo>
                    <a:pt x="63" y="45"/>
                  </a:lnTo>
                  <a:lnTo>
                    <a:pt x="50" y="47"/>
                  </a:lnTo>
                  <a:lnTo>
                    <a:pt x="39" y="52"/>
                  </a:lnTo>
                  <a:lnTo>
                    <a:pt x="33" y="54"/>
                  </a:lnTo>
                  <a:lnTo>
                    <a:pt x="28" y="57"/>
                  </a:lnTo>
                  <a:lnTo>
                    <a:pt x="23" y="61"/>
                  </a:lnTo>
                  <a:lnTo>
                    <a:pt x="19" y="65"/>
                  </a:lnTo>
                  <a:lnTo>
                    <a:pt x="14" y="70"/>
                  </a:lnTo>
                  <a:lnTo>
                    <a:pt x="11" y="75"/>
                  </a:lnTo>
                  <a:lnTo>
                    <a:pt x="7" y="81"/>
                  </a:lnTo>
                  <a:lnTo>
                    <a:pt x="4" y="88"/>
                  </a:lnTo>
                  <a:lnTo>
                    <a:pt x="2" y="95"/>
                  </a:lnTo>
                  <a:lnTo>
                    <a:pt x="1" y="102"/>
                  </a:lnTo>
                  <a:lnTo>
                    <a:pt x="0" y="110"/>
                  </a:lnTo>
                  <a:lnTo>
                    <a:pt x="0" y="119"/>
                  </a:lnTo>
                  <a:lnTo>
                    <a:pt x="0" y="393"/>
                  </a:lnTo>
                  <a:lnTo>
                    <a:pt x="0" y="395"/>
                  </a:lnTo>
                  <a:lnTo>
                    <a:pt x="1" y="398"/>
                  </a:lnTo>
                  <a:lnTo>
                    <a:pt x="2" y="401"/>
                  </a:lnTo>
                  <a:lnTo>
                    <a:pt x="3" y="403"/>
                  </a:lnTo>
                  <a:lnTo>
                    <a:pt x="5" y="405"/>
                  </a:lnTo>
                  <a:lnTo>
                    <a:pt x="9" y="406"/>
                  </a:lnTo>
                  <a:lnTo>
                    <a:pt x="11" y="407"/>
                  </a:lnTo>
                  <a:lnTo>
                    <a:pt x="14" y="407"/>
                  </a:lnTo>
                  <a:lnTo>
                    <a:pt x="18" y="407"/>
                  </a:lnTo>
                  <a:lnTo>
                    <a:pt x="20" y="406"/>
                  </a:lnTo>
                  <a:lnTo>
                    <a:pt x="22" y="405"/>
                  </a:lnTo>
                  <a:lnTo>
                    <a:pt x="24" y="403"/>
                  </a:lnTo>
                  <a:lnTo>
                    <a:pt x="27" y="401"/>
                  </a:lnTo>
                  <a:lnTo>
                    <a:pt x="28" y="398"/>
                  </a:lnTo>
                  <a:lnTo>
                    <a:pt x="29" y="395"/>
                  </a:lnTo>
                  <a:lnTo>
                    <a:pt x="29" y="393"/>
                  </a:lnTo>
                  <a:lnTo>
                    <a:pt x="29" y="119"/>
                  </a:lnTo>
                  <a:lnTo>
                    <a:pt x="30" y="110"/>
                  </a:lnTo>
                  <a:lnTo>
                    <a:pt x="31" y="101"/>
                  </a:lnTo>
                  <a:lnTo>
                    <a:pt x="35" y="95"/>
                  </a:lnTo>
                  <a:lnTo>
                    <a:pt x="38" y="89"/>
                  </a:lnTo>
                  <a:lnTo>
                    <a:pt x="42" y="84"/>
                  </a:lnTo>
                  <a:lnTo>
                    <a:pt x="48" y="81"/>
                  </a:lnTo>
                  <a:lnTo>
                    <a:pt x="54" y="78"/>
                  </a:lnTo>
                  <a:lnTo>
                    <a:pt x="59" y="76"/>
                  </a:lnTo>
                  <a:lnTo>
                    <a:pt x="59" y="331"/>
                  </a:lnTo>
                  <a:lnTo>
                    <a:pt x="210" y="331"/>
                  </a:lnTo>
                  <a:lnTo>
                    <a:pt x="210" y="60"/>
                  </a:lnTo>
                  <a:lnTo>
                    <a:pt x="210" y="55"/>
                  </a:lnTo>
                  <a:lnTo>
                    <a:pt x="209" y="49"/>
                  </a:lnTo>
                  <a:lnTo>
                    <a:pt x="206" y="45"/>
                  </a:lnTo>
                  <a:lnTo>
                    <a:pt x="203" y="39"/>
                  </a:lnTo>
                  <a:lnTo>
                    <a:pt x="196" y="29"/>
                  </a:lnTo>
                  <a:lnTo>
                    <a:pt x="186" y="20"/>
                  </a:lnTo>
                  <a:lnTo>
                    <a:pt x="175" y="12"/>
                  </a:lnTo>
                  <a:lnTo>
                    <a:pt x="162" y="5"/>
                  </a:lnTo>
                  <a:lnTo>
                    <a:pt x="155" y="3"/>
                  </a:lnTo>
                  <a:lnTo>
                    <a:pt x="149" y="1"/>
                  </a:lnTo>
                  <a:lnTo>
                    <a:pt x="142" y="0"/>
                  </a:lnTo>
                  <a:lnTo>
                    <a:pt x="135" y="0"/>
                  </a:lnTo>
                  <a:lnTo>
                    <a:pt x="13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4606"/>
            <p:cNvSpPr>
              <a:spLocks/>
            </p:cNvSpPr>
            <p:nvPr/>
          </p:nvSpPr>
          <p:spPr bwMode="auto">
            <a:xfrm>
              <a:off x="7258050" y="4913313"/>
              <a:ext cx="47625" cy="28575"/>
            </a:xfrm>
            <a:custGeom>
              <a:avLst/>
              <a:gdLst>
                <a:gd name="T0" fmla="*/ 0 w 151"/>
                <a:gd name="T1" fmla="*/ 14 h 90"/>
                <a:gd name="T2" fmla="*/ 0 w 151"/>
                <a:gd name="T3" fmla="*/ 22 h 90"/>
                <a:gd name="T4" fmla="*/ 2 w 151"/>
                <a:gd name="T5" fmla="*/ 29 h 90"/>
                <a:gd name="T6" fmla="*/ 4 w 151"/>
                <a:gd name="T7" fmla="*/ 37 h 90"/>
                <a:gd name="T8" fmla="*/ 6 w 151"/>
                <a:gd name="T9" fmla="*/ 44 h 90"/>
                <a:gd name="T10" fmla="*/ 9 w 151"/>
                <a:gd name="T11" fmla="*/ 50 h 90"/>
                <a:gd name="T12" fmla="*/ 14 w 151"/>
                <a:gd name="T13" fmla="*/ 56 h 90"/>
                <a:gd name="T14" fmla="*/ 18 w 151"/>
                <a:gd name="T15" fmla="*/ 62 h 90"/>
                <a:gd name="T16" fmla="*/ 23 w 151"/>
                <a:gd name="T17" fmla="*/ 67 h 90"/>
                <a:gd name="T18" fmla="*/ 29 w 151"/>
                <a:gd name="T19" fmla="*/ 72 h 90"/>
                <a:gd name="T20" fmla="*/ 34 w 151"/>
                <a:gd name="T21" fmla="*/ 76 h 90"/>
                <a:gd name="T22" fmla="*/ 40 w 151"/>
                <a:gd name="T23" fmla="*/ 81 h 90"/>
                <a:gd name="T24" fmla="*/ 47 w 151"/>
                <a:gd name="T25" fmla="*/ 84 h 90"/>
                <a:gd name="T26" fmla="*/ 54 w 151"/>
                <a:gd name="T27" fmla="*/ 87 h 90"/>
                <a:gd name="T28" fmla="*/ 61 w 151"/>
                <a:gd name="T29" fmla="*/ 89 h 90"/>
                <a:gd name="T30" fmla="*/ 68 w 151"/>
                <a:gd name="T31" fmla="*/ 90 h 90"/>
                <a:gd name="T32" fmla="*/ 76 w 151"/>
                <a:gd name="T33" fmla="*/ 90 h 90"/>
                <a:gd name="T34" fmla="*/ 83 w 151"/>
                <a:gd name="T35" fmla="*/ 90 h 90"/>
                <a:gd name="T36" fmla="*/ 90 w 151"/>
                <a:gd name="T37" fmla="*/ 89 h 90"/>
                <a:gd name="T38" fmla="*/ 96 w 151"/>
                <a:gd name="T39" fmla="*/ 87 h 90"/>
                <a:gd name="T40" fmla="*/ 103 w 151"/>
                <a:gd name="T41" fmla="*/ 83 h 90"/>
                <a:gd name="T42" fmla="*/ 109 w 151"/>
                <a:gd name="T43" fmla="*/ 80 h 90"/>
                <a:gd name="T44" fmla="*/ 116 w 151"/>
                <a:gd name="T45" fmla="*/ 76 h 90"/>
                <a:gd name="T46" fmla="*/ 121 w 151"/>
                <a:gd name="T47" fmla="*/ 71 h 90"/>
                <a:gd name="T48" fmla="*/ 127 w 151"/>
                <a:gd name="T49" fmla="*/ 65 h 90"/>
                <a:gd name="T50" fmla="*/ 131 w 151"/>
                <a:gd name="T51" fmla="*/ 60 h 90"/>
                <a:gd name="T52" fmla="*/ 137 w 151"/>
                <a:gd name="T53" fmla="*/ 53 h 90"/>
                <a:gd name="T54" fmla="*/ 140 w 151"/>
                <a:gd name="T55" fmla="*/ 45 h 90"/>
                <a:gd name="T56" fmla="*/ 144 w 151"/>
                <a:gd name="T57" fmla="*/ 37 h 90"/>
                <a:gd name="T58" fmla="*/ 147 w 151"/>
                <a:gd name="T59" fmla="*/ 29 h 90"/>
                <a:gd name="T60" fmla="*/ 150 w 151"/>
                <a:gd name="T61" fmla="*/ 20 h 90"/>
                <a:gd name="T62" fmla="*/ 151 w 151"/>
                <a:gd name="T63" fmla="*/ 10 h 90"/>
                <a:gd name="T64" fmla="*/ 151 w 151"/>
                <a:gd name="T65" fmla="*/ 0 h 90"/>
                <a:gd name="T66" fmla="*/ 0 w 151"/>
                <a:gd name="T67" fmla="*/ 0 h 90"/>
                <a:gd name="T68" fmla="*/ 0 w 151"/>
                <a:gd name="T69" fmla="*/ 14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1" h="90">
                  <a:moveTo>
                    <a:pt x="0" y="14"/>
                  </a:moveTo>
                  <a:lnTo>
                    <a:pt x="0" y="22"/>
                  </a:lnTo>
                  <a:lnTo>
                    <a:pt x="2" y="29"/>
                  </a:lnTo>
                  <a:lnTo>
                    <a:pt x="4" y="37"/>
                  </a:lnTo>
                  <a:lnTo>
                    <a:pt x="6" y="44"/>
                  </a:lnTo>
                  <a:lnTo>
                    <a:pt x="9" y="50"/>
                  </a:lnTo>
                  <a:lnTo>
                    <a:pt x="14" y="56"/>
                  </a:lnTo>
                  <a:lnTo>
                    <a:pt x="18" y="62"/>
                  </a:lnTo>
                  <a:lnTo>
                    <a:pt x="23" y="67"/>
                  </a:lnTo>
                  <a:lnTo>
                    <a:pt x="29" y="72"/>
                  </a:lnTo>
                  <a:lnTo>
                    <a:pt x="34" y="76"/>
                  </a:lnTo>
                  <a:lnTo>
                    <a:pt x="40" y="81"/>
                  </a:lnTo>
                  <a:lnTo>
                    <a:pt x="47" y="84"/>
                  </a:lnTo>
                  <a:lnTo>
                    <a:pt x="54" y="87"/>
                  </a:lnTo>
                  <a:lnTo>
                    <a:pt x="61" y="89"/>
                  </a:lnTo>
                  <a:lnTo>
                    <a:pt x="68" y="90"/>
                  </a:lnTo>
                  <a:lnTo>
                    <a:pt x="76" y="90"/>
                  </a:lnTo>
                  <a:lnTo>
                    <a:pt x="83" y="90"/>
                  </a:lnTo>
                  <a:lnTo>
                    <a:pt x="90" y="89"/>
                  </a:lnTo>
                  <a:lnTo>
                    <a:pt x="96" y="87"/>
                  </a:lnTo>
                  <a:lnTo>
                    <a:pt x="103" y="83"/>
                  </a:lnTo>
                  <a:lnTo>
                    <a:pt x="109" y="80"/>
                  </a:lnTo>
                  <a:lnTo>
                    <a:pt x="116" y="76"/>
                  </a:lnTo>
                  <a:lnTo>
                    <a:pt x="121" y="71"/>
                  </a:lnTo>
                  <a:lnTo>
                    <a:pt x="127" y="65"/>
                  </a:lnTo>
                  <a:lnTo>
                    <a:pt x="131" y="60"/>
                  </a:lnTo>
                  <a:lnTo>
                    <a:pt x="137" y="53"/>
                  </a:lnTo>
                  <a:lnTo>
                    <a:pt x="140" y="45"/>
                  </a:lnTo>
                  <a:lnTo>
                    <a:pt x="144" y="37"/>
                  </a:lnTo>
                  <a:lnTo>
                    <a:pt x="147" y="29"/>
                  </a:lnTo>
                  <a:lnTo>
                    <a:pt x="150" y="20"/>
                  </a:lnTo>
                  <a:lnTo>
                    <a:pt x="151" y="10"/>
                  </a:lnTo>
                  <a:lnTo>
                    <a:pt x="151" y="0"/>
                  </a:lnTo>
                  <a:lnTo>
                    <a:pt x="0" y="0"/>
                  </a:lnTo>
                  <a:lnTo>
                    <a:pt x="0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Rectangle 4607"/>
            <p:cNvSpPr>
              <a:spLocks noChangeArrowheads="1"/>
            </p:cNvSpPr>
            <p:nvPr/>
          </p:nvSpPr>
          <p:spPr bwMode="auto">
            <a:xfrm>
              <a:off x="7258050" y="4837113"/>
              <a:ext cx="47625" cy="66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698" y="1091906"/>
            <a:ext cx="8616604" cy="295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115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Master_NL_01">
      <a:dk1>
        <a:sysClr val="windowText" lastClr="000000"/>
      </a:dk1>
      <a:lt1>
        <a:sysClr val="window" lastClr="FFFFFF"/>
      </a:lt1>
      <a:dk2>
        <a:srgbClr val="BFD115"/>
      </a:dk2>
      <a:lt2>
        <a:srgbClr val="CC99CC"/>
      </a:lt2>
      <a:accent1>
        <a:srgbClr val="9C2739"/>
      </a:accent1>
      <a:accent2>
        <a:srgbClr val="F08921"/>
      </a:accent2>
      <a:accent3>
        <a:srgbClr val="005D7E"/>
      </a:accent3>
      <a:accent4>
        <a:srgbClr val="295151"/>
      </a:accent4>
      <a:accent5>
        <a:srgbClr val="AA1950"/>
      </a:accent5>
      <a:accent6>
        <a:srgbClr val="81BDBA"/>
      </a:accent6>
      <a:hlink>
        <a:srgbClr val="B6BBDD"/>
      </a:hlink>
      <a:folHlink>
        <a:srgbClr val="838B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4853</TotalTime>
  <Words>342</Words>
  <Application>Microsoft Office PowerPoint</Application>
  <PresentationFormat>Presentazione su schermo (16:9)</PresentationFormat>
  <Paragraphs>40</Paragraphs>
  <Slides>11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Arial Narrow</vt:lpstr>
      <vt:lpstr>Calibri</vt:lpstr>
      <vt:lpstr>Courier New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folpini</dc:creator>
  <cp:lastModifiedBy>folpini</cp:lastModifiedBy>
  <cp:revision>819</cp:revision>
  <cp:lastPrinted>2017-01-19T14:29:34Z</cp:lastPrinted>
  <dcterms:created xsi:type="dcterms:W3CDTF">2014-03-26T14:01:58Z</dcterms:created>
  <dcterms:modified xsi:type="dcterms:W3CDTF">2017-06-23T16:38:22Z</dcterms:modified>
</cp:coreProperties>
</file>