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259" r:id="rId4"/>
    <p:sldId id="260" r:id="rId5"/>
    <p:sldId id="278" r:id="rId6"/>
    <p:sldId id="264" r:id="rId7"/>
    <p:sldId id="261" r:id="rId8"/>
    <p:sldId id="265" r:id="rId9"/>
    <p:sldId id="262" r:id="rId10"/>
    <p:sldId id="267" r:id="rId11"/>
    <p:sldId id="281" r:id="rId12"/>
    <p:sldId id="268" r:id="rId13"/>
    <p:sldId id="280" r:id="rId14"/>
    <p:sldId id="269" r:id="rId15"/>
    <p:sldId id="271" r:id="rId16"/>
    <p:sldId id="270" r:id="rId17"/>
    <p:sldId id="284" r:id="rId18"/>
    <p:sldId id="282" r:id="rId19"/>
    <p:sldId id="285" r:id="rId20"/>
    <p:sldId id="286" r:id="rId21"/>
    <p:sldId id="287" r:id="rId22"/>
    <p:sldId id="288" r:id="rId23"/>
    <p:sldId id="272" r:id="rId24"/>
    <p:sldId id="283" r:id="rId25"/>
    <p:sldId id="263" r:id="rId26"/>
    <p:sldId id="273" r:id="rId27"/>
    <p:sldId id="290" r:id="rId28"/>
    <p:sldId id="291" r:id="rId29"/>
    <p:sldId id="292" r:id="rId30"/>
    <p:sldId id="293" r:id="rId31"/>
    <p:sldId id="294" r:id="rId32"/>
    <p:sldId id="295" r:id="rId33"/>
    <p:sldId id="296" r:id="rId34"/>
    <p:sldId id="297" r:id="rId35"/>
    <p:sldId id="274" r:id="rId36"/>
    <p:sldId id="275" r:id="rId37"/>
    <p:sldId id="279" r:id="rId38"/>
    <p:sldId id="276" r:id="rId39"/>
    <p:sldId id="289" r:id="rId40"/>
    <p:sldId id="277" r:id="rId4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9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6F59F6-6A66-48D1-8B93-1A6AD974B849}" type="datetimeFigureOut">
              <a:rPr lang="it-IT" smtClean="0"/>
              <a:pPr/>
              <a:t>16/11/2014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C1972-602C-4827-9E16-07ACA2013FEA}" type="slidenum">
              <a:rPr lang="it-IT" smtClean="0"/>
              <a:pPr/>
              <a:t>‹N›</a:t>
            </a:fld>
            <a:endParaRPr lang="it-IT"/>
          </a:p>
        </p:txBody>
      </p:sp>
    </p:spTree>
    <p:extLst>
      <p:ext uri="{BB962C8B-B14F-4D97-AF65-F5344CB8AC3E}">
        <p14:creationId xmlns:p14="http://schemas.microsoft.com/office/powerpoint/2010/main" val="13574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B1FE7B2-EF11-422C-A848-04C994C4F7BB}"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0E480BA-E006-41D0-ADDF-35D5A321199E}"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71C1972-602C-4827-9E16-07ACA2013FEA}"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35</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36</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37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38</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40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B71C1972-602C-4827-9E16-07ACA2013FEA}"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71C795-4628-4352-B41C-FD1126079838}" type="datetimeFigureOut">
              <a:rPr lang="it-IT" smtClean="0"/>
              <a:pPr/>
              <a:t>16/11/2014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DA6811-F522-4661-B5AF-8D2F1C23076B}"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1C795-4628-4352-B41C-FD1126079838}" type="datetimeFigureOut">
              <a:rPr lang="it-IT" smtClean="0"/>
              <a:pPr/>
              <a:t>16/11/2014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A6811-F522-4661-B5AF-8D2F1C23076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1.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4.jpeg"/><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wmf"/><Relationship Id="rId5" Type="http://schemas.openxmlformats.org/officeDocument/2006/relationships/oleObject" Target="../embeddings/oleObject15.bin"/><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6.png"/><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hyperlink" Target="http://www.youtube.com/watch?v=ciWpS6SetdY&amp;feature=player_embedded" TargetMode="External"/><Relationship Id="rId5" Type="http://schemas.openxmlformats.org/officeDocument/2006/relationships/image" Target="../media/image1.wmf"/><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wmf"/><Relationship Id="rId5" Type="http://schemas.openxmlformats.org/officeDocument/2006/relationships/oleObject" Target="../embeddings/oleObject19.bin"/><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wmf"/><Relationship Id="rId5" Type="http://schemas.openxmlformats.org/officeDocument/2006/relationships/oleObject" Target="../embeddings/oleObject20.bin"/><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1.wmf"/><Relationship Id="rId5" Type="http://schemas.openxmlformats.org/officeDocument/2006/relationships/oleObject" Target="../embeddings/oleObject21.bin"/><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wmf"/><Relationship Id="rId5" Type="http://schemas.openxmlformats.org/officeDocument/2006/relationships/oleObject" Target="../embeddings/oleObject22.bin"/><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21.png"/><Relationship Id="rId5" Type="http://schemas.openxmlformats.org/officeDocument/2006/relationships/image" Target="../media/image1.w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wmf"/><Relationship Id="rId5" Type="http://schemas.openxmlformats.org/officeDocument/2006/relationships/oleObject" Target="../embeddings/oleObject24.bin"/><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23.xml"/><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23.png"/><Relationship Id="rId5" Type="http://schemas.openxmlformats.org/officeDocument/2006/relationships/image" Target="../media/image1.wmf"/><Relationship Id="rId10" Type="http://schemas.openxmlformats.org/officeDocument/2006/relationships/image" Target="../media/image27.png"/><Relationship Id="rId4" Type="http://schemas.openxmlformats.org/officeDocument/2006/relationships/oleObject" Target="../embeddings/oleObject25.bin"/><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wmf"/><Relationship Id="rId5" Type="http://schemas.openxmlformats.org/officeDocument/2006/relationships/oleObject" Target="../embeddings/oleObject26.bin"/><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1.wmf"/><Relationship Id="rId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29.gif"/><Relationship Id="rId5" Type="http://schemas.openxmlformats.org/officeDocument/2006/relationships/image" Target="../media/image1.wmf"/><Relationship Id="rId4"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1.wmf"/><Relationship Id="rId4" Type="http://schemas.openxmlformats.org/officeDocument/2006/relationships/oleObject" Target="../embeddings/oleObject29.bin"/></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1.wmf"/><Relationship Id="rId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1.w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1.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1.w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1.wmf"/><Relationship Id="rId4" Type="http://schemas.openxmlformats.org/officeDocument/2006/relationships/oleObject" Target="../embeddings/oleObject33.bin"/></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1.wmf"/><Relationship Id="rId4" Type="http://schemas.openxmlformats.org/officeDocument/2006/relationships/oleObject" Target="../embeddings/oleObject34.bin"/></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1.w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1.wmf"/><Relationship Id="rId4" Type="http://schemas.openxmlformats.org/officeDocument/2006/relationships/oleObject" Target="../embeddings/oleObject3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1.wmf"/><Relationship Id="rId4" Type="http://schemas.openxmlformats.org/officeDocument/2006/relationships/oleObject" Target="../embeddings/oleObject37.bin"/></Relationships>
</file>

<file path=ppt/slides/_rels/slide3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8.xml"/><Relationship Id="rId7"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38.png"/><Relationship Id="rId5" Type="http://schemas.openxmlformats.org/officeDocument/2006/relationships/image" Target="../media/image1.wmf"/><Relationship Id="rId4" Type="http://schemas.openxmlformats.org/officeDocument/2006/relationships/oleObject" Target="../embeddings/oleObject38.bin"/><Relationship Id="rId9"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9.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43.png"/><Relationship Id="rId5" Type="http://schemas.openxmlformats.org/officeDocument/2006/relationships/image" Target="../media/image1.wmf"/><Relationship Id="rId4" Type="http://schemas.openxmlformats.org/officeDocument/2006/relationships/oleObject" Target="../embeddings/oleObject39.bin"/><Relationship Id="rId9" Type="http://schemas.openxmlformats.org/officeDocument/2006/relationships/image" Target="../media/image42.wmf"/></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30.xml"/><Relationship Id="rId7"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5.png"/><Relationship Id="rId5" Type="http://schemas.openxmlformats.org/officeDocument/2006/relationships/image" Target="../media/image1.wmf"/><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w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wmf"/><Relationship Id="rId5" Type="http://schemas.openxmlformats.org/officeDocument/2006/relationships/oleObject" Target="../embeddings/oleObject42.bin"/><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image" Target="../media/image1.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jpeg"/><Relationship Id="rId5" Type="http://schemas.openxmlformats.org/officeDocument/2006/relationships/image" Target="../media/image1.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038"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2" y="357166"/>
            <a:ext cx="8492349" cy="4585871"/>
          </a:xfrm>
          <a:prstGeom prst="rect">
            <a:avLst/>
          </a:prstGeom>
          <a:noFill/>
        </p:spPr>
        <p:txBody>
          <a:bodyPr wrap="square" rtlCol="0">
            <a:spAutoFit/>
          </a:bodyPr>
          <a:lstStyle/>
          <a:p>
            <a:r>
              <a:rPr lang="it-IT" sz="2400" b="1" cap="all" dirty="0" smtClean="0"/>
              <a:t>Spegnimento della reazione, elaborazione ed isolamento del prodotto grezzo (work up)</a:t>
            </a:r>
          </a:p>
          <a:p>
            <a:endParaRPr lang="it-IT" sz="2400" b="1" cap="all" dirty="0"/>
          </a:p>
          <a:p>
            <a:pPr marL="457200" indent="-457200">
              <a:buFont typeface="+mj-lt"/>
              <a:buAutoNum type="arabicPeriod"/>
            </a:pPr>
            <a:r>
              <a:rPr lang="it-IT" sz="2000" b="1" cap="all" dirty="0" smtClean="0"/>
              <a:t>Verificare che la reazione sia finita</a:t>
            </a:r>
            <a:r>
              <a:rPr lang="it-IT" sz="2000" dirty="0" smtClean="0"/>
              <a:t> : Aprendo velocemente il rubinetto tre vie, sotto un alto flusso di azoto, infilare il capillare o la pipetta e prelevare l’aliquota di reagente da analizzare.</a:t>
            </a:r>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p:txBody>
      </p:sp>
      <p:pic>
        <p:nvPicPr>
          <p:cNvPr id="4" name="Picture 3"/>
          <p:cNvPicPr>
            <a:picLocks noChangeAspect="1" noChangeArrowheads="1"/>
          </p:cNvPicPr>
          <p:nvPr/>
        </p:nvPicPr>
        <p:blipFill>
          <a:blip r:embed="rId6" cstate="print"/>
          <a:srcRect/>
          <a:stretch>
            <a:fillRect/>
          </a:stretch>
        </p:blipFill>
        <p:spPr bwMode="auto">
          <a:xfrm>
            <a:off x="1619672" y="2708920"/>
            <a:ext cx="1638300" cy="290512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3929058" y="2500306"/>
            <a:ext cx="4500594" cy="431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28597" y="285728"/>
            <a:ext cx="8286808" cy="5324535"/>
          </a:xfrm>
          <a:prstGeom prst="rect">
            <a:avLst/>
          </a:prstGeom>
          <a:noFill/>
        </p:spPr>
        <p:txBody>
          <a:bodyPr wrap="square" rtlCol="0">
            <a:spAutoFit/>
          </a:bodyPr>
          <a:lstStyle/>
          <a:p>
            <a:r>
              <a:rPr lang="it-IT" sz="2000" b="1" dirty="0" smtClean="0"/>
              <a:t>Esempio: sintesi di un analogo del PINACIDIL, antiipertensivo</a:t>
            </a:r>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endParaRPr lang="it-IT" sz="2000" b="1" dirty="0" smtClean="0"/>
          </a:p>
          <a:p>
            <a:r>
              <a:rPr lang="it-IT" sz="2000" dirty="0" smtClean="0"/>
              <a:t>Quando il prodotto precipita puro da una miscela di reazione, è sempre </a:t>
            </a:r>
            <a:r>
              <a:rPr lang="it-IT" sz="2000" b="1" dirty="0" smtClean="0"/>
              <a:t>conveniente</a:t>
            </a:r>
            <a:r>
              <a:rPr lang="it-IT" sz="2000" dirty="0" smtClean="0"/>
              <a:t> isolarlo per filtrazione, anche se in soluzione ne rimane sempre una parte, quella che non ha superato il prodotto di solubilità. Dalle acque di filtrazione in questo caso è poi è possibile recuperare altro prodotto per estrazione.</a:t>
            </a:r>
            <a:endParaRPr lang="it-IT" sz="2000" dirty="0"/>
          </a:p>
        </p:txBody>
      </p:sp>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4602" name="ChemSketch" r:id="rId4" imgW="2880360" imgH="2212848" progId="ACD.ChemSketch.20">
                  <p:embed/>
                </p:oleObj>
              </mc:Choice>
              <mc:Fallback>
                <p:oleObj name="ChemSketch" r:id="rId4" imgW="2880360" imgH="2212848" progId="ACD.ChemSketch.20">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571500" y="1354118"/>
          <a:ext cx="8040688" cy="941388"/>
        </p:xfrm>
        <a:graphic>
          <a:graphicData uri="http://schemas.openxmlformats.org/presentationml/2006/ole">
            <mc:AlternateContent xmlns:mc="http://schemas.openxmlformats.org/markup-compatibility/2006">
              <mc:Choice xmlns:v="urn:schemas-microsoft-com:vml" Requires="v">
                <p:oleObj spid="_x0000_s24603" name="ChemSketch" r:id="rId6" imgW="8040624" imgH="941832" progId="ACD.ChemSketch.20">
                  <p:embed/>
                </p:oleObj>
              </mc:Choice>
              <mc:Fallback>
                <p:oleObj name="ChemSketch" r:id="rId6" imgW="8040624" imgH="941832" progId="ACD.ChemSketch.20">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1354118"/>
                        <a:ext cx="80406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Parentesi graffa chiusa 3"/>
          <p:cNvSpPr/>
          <p:nvPr/>
        </p:nvSpPr>
        <p:spPr>
          <a:xfrm rot="5400000">
            <a:off x="2214546" y="890547"/>
            <a:ext cx="357190" cy="33575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7643834" y="2462183"/>
            <a:ext cx="1500167" cy="646331"/>
          </a:xfrm>
          <a:prstGeom prst="rect">
            <a:avLst/>
          </a:prstGeom>
          <a:noFill/>
        </p:spPr>
        <p:txBody>
          <a:bodyPr wrap="square" rtlCol="0">
            <a:spAutoFit/>
          </a:bodyPr>
          <a:lstStyle/>
          <a:p>
            <a:r>
              <a:rPr lang="it-IT" dirty="0" smtClean="0"/>
              <a:t>Solubile in </a:t>
            </a:r>
            <a:r>
              <a:rPr lang="it-IT" dirty="0" err="1" smtClean="0"/>
              <a:t>isopropanolo</a:t>
            </a:r>
            <a:endParaRPr lang="it-IT" dirty="0"/>
          </a:p>
        </p:txBody>
      </p:sp>
      <p:sp>
        <p:nvSpPr>
          <p:cNvPr id="6" name="CasellaDiTesto 5"/>
          <p:cNvSpPr txBox="1"/>
          <p:nvPr/>
        </p:nvSpPr>
        <p:spPr>
          <a:xfrm>
            <a:off x="5072066" y="2462183"/>
            <a:ext cx="2500330" cy="646331"/>
          </a:xfrm>
          <a:prstGeom prst="rect">
            <a:avLst/>
          </a:prstGeom>
          <a:noFill/>
        </p:spPr>
        <p:txBody>
          <a:bodyPr wrap="square" rtlCol="0">
            <a:spAutoFit/>
          </a:bodyPr>
          <a:lstStyle/>
          <a:p>
            <a:r>
              <a:rPr lang="it-IT" dirty="0" smtClean="0"/>
              <a:t>Insolubile in </a:t>
            </a:r>
            <a:r>
              <a:rPr lang="it-IT" dirty="0" err="1" smtClean="0"/>
              <a:t>isopropanolo</a:t>
            </a:r>
            <a:r>
              <a:rPr lang="it-IT" dirty="0" smtClean="0"/>
              <a:t>, precipita</a:t>
            </a:r>
            <a:endParaRPr lang="it-IT" dirty="0"/>
          </a:p>
        </p:txBody>
      </p:sp>
      <p:sp>
        <p:nvSpPr>
          <p:cNvPr id="7" name="CasellaDiTesto 6"/>
          <p:cNvSpPr txBox="1"/>
          <p:nvPr/>
        </p:nvSpPr>
        <p:spPr>
          <a:xfrm>
            <a:off x="1285852" y="2819373"/>
            <a:ext cx="2500330" cy="369332"/>
          </a:xfrm>
          <a:prstGeom prst="rect">
            <a:avLst/>
          </a:prstGeom>
          <a:noFill/>
        </p:spPr>
        <p:txBody>
          <a:bodyPr wrap="square" rtlCol="0">
            <a:spAutoFit/>
          </a:bodyPr>
          <a:lstStyle/>
          <a:p>
            <a:r>
              <a:rPr lang="it-IT" dirty="0" smtClean="0"/>
              <a:t>Solubili in </a:t>
            </a:r>
            <a:r>
              <a:rPr lang="it-IT" dirty="0" err="1" smtClean="0"/>
              <a:t>isopropanolo</a:t>
            </a:r>
            <a:endParaRPr lang="it-IT" dirty="0"/>
          </a:p>
        </p:txBody>
      </p:sp>
      <p:sp>
        <p:nvSpPr>
          <p:cNvPr id="9" name="CasellaDiTesto 8"/>
          <p:cNvSpPr txBox="1"/>
          <p:nvPr/>
        </p:nvSpPr>
        <p:spPr>
          <a:xfrm>
            <a:off x="4214810" y="961985"/>
            <a:ext cx="976101" cy="369332"/>
          </a:xfrm>
          <a:prstGeom prst="rect">
            <a:avLst/>
          </a:prstGeom>
          <a:noFill/>
        </p:spPr>
        <p:txBody>
          <a:bodyPr wrap="none" rtlCol="0">
            <a:spAutoFit/>
          </a:bodyPr>
          <a:lstStyle/>
          <a:p>
            <a:r>
              <a:rPr lang="it-IT" dirty="0" smtClean="0"/>
              <a:t>solvente</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94222"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0" y="117693"/>
            <a:ext cx="8820472" cy="5816977"/>
          </a:xfrm>
          <a:prstGeom prst="rect">
            <a:avLst/>
          </a:prstGeom>
          <a:noFill/>
        </p:spPr>
        <p:txBody>
          <a:bodyPr wrap="square" rtlCol="0">
            <a:spAutoFit/>
          </a:bodyPr>
          <a:lstStyle/>
          <a:p>
            <a:pPr marL="342900" indent="-342900">
              <a:buFont typeface="+mj-lt"/>
              <a:buAutoNum type="alphaLcParenR" startAt="2"/>
            </a:pPr>
            <a:r>
              <a:rPr lang="it-IT" sz="2000" b="1" dirty="0" smtClean="0"/>
              <a:t>ESTRAZIONE</a:t>
            </a:r>
            <a:r>
              <a:rPr lang="it-IT" sz="2000" dirty="0" smtClean="0"/>
              <a:t>: ripartizione della miscela di reazione tra un solvente</a:t>
            </a:r>
          </a:p>
          <a:p>
            <a:pPr marL="342900" indent="-342900"/>
            <a:r>
              <a:rPr lang="it-IT" sz="2000" dirty="0" smtClean="0"/>
              <a:t>	 organico e l’acqua.</a:t>
            </a:r>
          </a:p>
          <a:p>
            <a:pPr marL="342900" indent="-342900"/>
            <a:endParaRPr lang="it-IT" sz="800" dirty="0" smtClean="0"/>
          </a:p>
          <a:p>
            <a:pPr marL="342900" indent="-342900"/>
            <a:r>
              <a:rPr lang="it-IT" sz="2000" dirty="0" smtClean="0"/>
              <a:t>	Se il solvente di reazione è miscibile in acqua, è indispensabile prima eliminarlo dalla miscela di reazione per </a:t>
            </a:r>
            <a:r>
              <a:rPr lang="it-IT" sz="2000" b="1" dirty="0" smtClean="0"/>
              <a:t>evaporazione</a:t>
            </a:r>
            <a:r>
              <a:rPr lang="it-IT" sz="2000" dirty="0" smtClean="0"/>
              <a:t> con il </a:t>
            </a:r>
            <a:r>
              <a:rPr lang="it-IT" sz="2000" dirty="0" err="1" smtClean="0"/>
              <a:t>rotavapor</a:t>
            </a:r>
            <a:r>
              <a:rPr lang="it-IT" sz="2000" dirty="0" smtClean="0"/>
              <a:t>.</a:t>
            </a:r>
          </a:p>
          <a:p>
            <a:pPr marL="342900" indent="-342900"/>
            <a:endParaRPr lang="it-IT" sz="800" dirty="0" smtClean="0"/>
          </a:p>
          <a:p>
            <a:pPr marL="342900" indent="-342900"/>
            <a:r>
              <a:rPr lang="it-IT" sz="2000" dirty="0" smtClean="0"/>
              <a:t>	Il residuo ottenuto dall’evaporazione viene ripreso con il solvente organico che si userà per l’estrazione: qualsiasi </a:t>
            </a:r>
            <a:r>
              <a:rPr lang="it-IT" sz="2000" b="1" dirty="0" smtClean="0"/>
              <a:t>solido</a:t>
            </a:r>
            <a:r>
              <a:rPr lang="it-IT" sz="2000" dirty="0" smtClean="0"/>
              <a:t> presente a questo punto, diverso dal prodotto, deve essere prima eliminato per filtrazione  per diminuire il verificarsi di emulsioni. Ottimo diluire la miscela di reazione e filtrarla su un lettino di celite. </a:t>
            </a:r>
          </a:p>
          <a:p>
            <a:pPr marL="342900" indent="-342900"/>
            <a:endParaRPr lang="it-IT" sz="800" dirty="0" smtClean="0"/>
          </a:p>
          <a:p>
            <a:pPr marL="342900" indent="-342900"/>
            <a:r>
              <a:rPr lang="it-IT" sz="2000" dirty="0" smtClean="0"/>
              <a:t>	A questo punto ci si assicura che il </a:t>
            </a:r>
            <a:r>
              <a:rPr lang="it-IT" sz="2000" b="1" dirty="0" smtClean="0"/>
              <a:t>pH</a:t>
            </a:r>
            <a:r>
              <a:rPr lang="it-IT" sz="2000" dirty="0" smtClean="0"/>
              <a:t> della soluzione acquosa da cui si vuole estrarre il prodotto sia tale da averlo tutto in forma neutra se questo ha dei centri ionizzabili. </a:t>
            </a:r>
          </a:p>
          <a:p>
            <a:pPr marL="342900" indent="-342900"/>
            <a:endParaRPr lang="it-IT" sz="800" dirty="0" smtClean="0"/>
          </a:p>
          <a:p>
            <a:pPr marL="3956050" indent="-3175" defTabSz="560388"/>
            <a:r>
              <a:rPr lang="it-IT" sz="2000" dirty="0" smtClean="0"/>
              <a:t>	Quindi si trasferisce la miscela di soluzione acquosa ed organica nell’imbuto separatore, e si separano le due fasi, quella inferiore dal rubinetto, quella superiore dal collo. </a:t>
            </a:r>
          </a:p>
          <a:p>
            <a:pPr marL="342900" indent="-342900"/>
            <a:endParaRPr lang="it-IT" sz="2000" dirty="0" smtClean="0"/>
          </a:p>
        </p:txBody>
      </p:sp>
      <p:pic>
        <p:nvPicPr>
          <p:cNvPr id="94211" name="Picture 3" descr="D:\DocumentiDONATELLA\ARCHIVIO DOCUMENTI\aa didattica\PESF\relazioni studenti di vittorio aa10_11\FOTO PESF 2010-2011 Biei Annalisa\sintesi 11(6).JPG"/>
          <p:cNvPicPr>
            <a:picLocks noChangeAspect="1" noChangeArrowheads="1"/>
          </p:cNvPicPr>
          <p:nvPr/>
        </p:nvPicPr>
        <p:blipFill>
          <a:blip r:embed="rId6" cstate="print"/>
          <a:srcRect/>
          <a:stretch>
            <a:fillRect/>
          </a:stretch>
        </p:blipFill>
        <p:spPr bwMode="auto">
          <a:xfrm>
            <a:off x="467544" y="4221088"/>
            <a:ext cx="3275856" cy="245689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5614"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8858280" cy="6432530"/>
          </a:xfrm>
          <a:prstGeom prst="rect">
            <a:avLst/>
          </a:prstGeom>
          <a:noFill/>
        </p:spPr>
        <p:txBody>
          <a:bodyPr wrap="square" rtlCol="0">
            <a:spAutoFit/>
          </a:bodyPr>
          <a:lstStyle/>
          <a:p>
            <a:r>
              <a:rPr lang="it-IT" sz="2000" dirty="0" smtClean="0"/>
              <a:t>Si </a:t>
            </a:r>
            <a:r>
              <a:rPr lang="it-IT" sz="2000" b="1" dirty="0" smtClean="0"/>
              <a:t>ripete</a:t>
            </a:r>
            <a:r>
              <a:rPr lang="it-IT" sz="2000" dirty="0" smtClean="0"/>
              <a:t> l’estrazione rimettendo la fase acquosa nell’imbuto e </a:t>
            </a:r>
            <a:r>
              <a:rPr lang="it-IT" sz="2000" dirty="0" err="1" smtClean="0"/>
              <a:t>riestraendola</a:t>
            </a:r>
            <a:endParaRPr lang="it-IT" sz="2000" dirty="0" smtClean="0"/>
          </a:p>
          <a:p>
            <a:r>
              <a:rPr lang="it-IT" sz="2000" dirty="0" smtClean="0"/>
              <a:t>con nuovo solvente fino a che, da un controllo su TLC, si rileva che tutto il prodotto è stato recuperato dalle acque.</a:t>
            </a:r>
          </a:p>
          <a:p>
            <a:endParaRPr lang="it-IT" sz="800" dirty="0" smtClean="0"/>
          </a:p>
          <a:p>
            <a:r>
              <a:rPr lang="it-IT" sz="2000" dirty="0" smtClean="0"/>
              <a:t>Meglio </a:t>
            </a:r>
            <a:r>
              <a:rPr lang="it-IT" sz="2000" b="1" dirty="0" smtClean="0"/>
              <a:t>tante estrazioni </a:t>
            </a:r>
            <a:r>
              <a:rPr lang="it-IT" sz="2000" dirty="0" smtClean="0"/>
              <a:t>con poco solvente piuttosto che poche con tanto: si dimostra che, a parità di solvente totale, più numerose sono le estrazioni, maggiore è il prodotto recuperato.  </a:t>
            </a:r>
          </a:p>
          <a:p>
            <a:endParaRPr lang="it-IT" sz="800" dirty="0" smtClean="0"/>
          </a:p>
          <a:p>
            <a:r>
              <a:rPr lang="it-IT" sz="2000" dirty="0" smtClean="0"/>
              <a:t>Meglio </a:t>
            </a:r>
            <a:r>
              <a:rPr lang="it-IT" sz="2000" b="1" dirty="0" smtClean="0"/>
              <a:t>non eliminare </a:t>
            </a:r>
            <a:r>
              <a:rPr lang="it-IT" sz="2000" dirty="0" smtClean="0"/>
              <a:t>la fase acquosa fino a che non si è verificato di aver ottenuto il prodotto con resa ragionevole: spesso può capitare che per qualche errore il prodotto sia rimasto  nelle acque e quindi poi bisogna cambiare metodo per recuperarlo.</a:t>
            </a:r>
          </a:p>
          <a:p>
            <a:endParaRPr lang="it-IT" sz="800" dirty="0" smtClean="0"/>
          </a:p>
          <a:p>
            <a:r>
              <a:rPr lang="it-IT" sz="2000" dirty="0" smtClean="0"/>
              <a:t>In genere il solvente più usato e comodo per le estrazioni è il </a:t>
            </a:r>
            <a:r>
              <a:rPr lang="it-IT" sz="2000" b="1" dirty="0" err="1" smtClean="0"/>
              <a:t>diclorometano</a:t>
            </a:r>
            <a:r>
              <a:rPr lang="it-IT" sz="2000" dirty="0" smtClean="0"/>
              <a:t>, poi si può scegliere </a:t>
            </a:r>
            <a:r>
              <a:rPr lang="it-IT" sz="2000" b="1" dirty="0" smtClean="0"/>
              <a:t>l’etere etilico </a:t>
            </a:r>
            <a:r>
              <a:rPr lang="it-IT" sz="2000" dirty="0" smtClean="0"/>
              <a:t>o </a:t>
            </a:r>
            <a:r>
              <a:rPr lang="it-IT" sz="2000" b="1" dirty="0" smtClean="0"/>
              <a:t>l’acetato d’etile </a:t>
            </a:r>
            <a:r>
              <a:rPr lang="it-IT" sz="2000" dirty="0" smtClean="0"/>
              <a:t>per prodotti più polari. </a:t>
            </a:r>
          </a:p>
          <a:p>
            <a:r>
              <a:rPr lang="it-IT" sz="2000" dirty="0" smtClean="0"/>
              <a:t>Se nemmeno con questi solventi si riesce ad estrarre il prodotto perché troppo polare e troppo affine all’acqua, si può provare a </a:t>
            </a:r>
            <a:r>
              <a:rPr lang="it-IT" sz="2000" b="1" dirty="0" smtClean="0"/>
              <a:t>saturare la fase acquosa </a:t>
            </a:r>
            <a:r>
              <a:rPr lang="it-IT" sz="2000" dirty="0" smtClean="0"/>
              <a:t>con </a:t>
            </a:r>
            <a:r>
              <a:rPr lang="it-IT" sz="2000" dirty="0" err="1" smtClean="0"/>
              <a:t>NaCl</a:t>
            </a:r>
            <a:r>
              <a:rPr lang="it-IT" sz="2000" dirty="0" smtClean="0"/>
              <a:t> solido in modo da aumentare la forza ionica dell’acqua e a diminuire così la solubilità del prodotto in acqua. </a:t>
            </a:r>
          </a:p>
          <a:p>
            <a:endParaRPr lang="it-IT" sz="800" dirty="0" smtClean="0"/>
          </a:p>
          <a:p>
            <a:r>
              <a:rPr lang="it-IT" sz="2000" dirty="0" smtClean="0"/>
              <a:t>In casi particolarmente difficili si può provare con </a:t>
            </a:r>
            <a:r>
              <a:rPr lang="it-IT" sz="2000" b="1" dirty="0" smtClean="0"/>
              <a:t>miscele cloroformio/etanolo </a:t>
            </a:r>
            <a:r>
              <a:rPr lang="it-IT" sz="2000" dirty="0" smtClean="0"/>
              <a:t>2/1. Se ancora non si riesce si potrebbe provare ad eliminare con l’estrazione le </a:t>
            </a:r>
            <a:r>
              <a:rPr lang="it-IT" sz="2000" dirty="0" err="1" smtClean="0"/>
              <a:t>impurezze</a:t>
            </a:r>
            <a:r>
              <a:rPr lang="it-IT" sz="2000" dirty="0" smtClean="0"/>
              <a:t>  e poi recuperare il prodotto dall’acqua per evaporazione di quest’ultima.</a:t>
            </a:r>
            <a:endParaRPr lang="it-IT"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4" cstate="print"/>
          <a:srcRect t="7968" r="2778"/>
          <a:stretch>
            <a:fillRect/>
          </a:stretch>
        </p:blipFill>
        <p:spPr bwMode="auto">
          <a:xfrm rot="5400000">
            <a:off x="2071671" y="-1139981"/>
            <a:ext cx="5000658" cy="8709337"/>
          </a:xfrm>
          <a:prstGeom prst="rect">
            <a:avLst/>
          </a:prstGeom>
          <a:noFill/>
          <a:ln w="9525">
            <a:noFill/>
            <a:miter lim="800000"/>
            <a:headEnd/>
            <a:tailEnd/>
          </a:ln>
        </p:spPr>
      </p:pic>
      <p:graphicFrame>
        <p:nvGraphicFramePr>
          <p:cNvPr id="78851" name="Object 3"/>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78863" name="ChemSketch" r:id="rId5" imgW="2880360" imgH="2212848" progId="ACD.ChemSketch.20">
                  <p:embed/>
                </p:oleObj>
              </mc:Choice>
              <mc:Fallback>
                <p:oleObj name="ChemSketch" r:id="rId5" imgW="2880360" imgH="2212848" progId="ACD.ChemSketch.20">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6638"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500042"/>
            <a:ext cx="8358246" cy="4832092"/>
          </a:xfrm>
          <a:prstGeom prst="rect">
            <a:avLst/>
          </a:prstGeom>
          <a:noFill/>
        </p:spPr>
        <p:txBody>
          <a:bodyPr wrap="square" rtlCol="0">
            <a:spAutoFit/>
          </a:bodyPr>
          <a:lstStyle/>
          <a:p>
            <a:pPr marL="457200" indent="-457200">
              <a:buFont typeface="+mj-lt"/>
              <a:buAutoNum type="alphaLcParenR" startAt="3"/>
            </a:pPr>
            <a:r>
              <a:rPr lang="it-IT" sz="2000" b="1" cap="all" dirty="0" smtClean="0">
                <a:solidFill>
                  <a:prstClr val="black"/>
                </a:solidFill>
              </a:rPr>
              <a:t>Lavaggi</a:t>
            </a:r>
            <a:r>
              <a:rPr lang="it-IT" sz="2000" b="1" dirty="0" smtClean="0">
                <a:solidFill>
                  <a:prstClr val="black"/>
                </a:solidFill>
              </a:rPr>
              <a:t>: </a:t>
            </a:r>
            <a:r>
              <a:rPr lang="it-IT" sz="2000" dirty="0" smtClean="0">
                <a:solidFill>
                  <a:prstClr val="black"/>
                </a:solidFill>
              </a:rPr>
              <a:t>le varie estrazioni organiche vengono poi riunite, lavate prima con un po’ d’acqua pulita.</a:t>
            </a:r>
          </a:p>
          <a:p>
            <a:pPr marL="457200" indent="-457200">
              <a:buFont typeface="+mj-lt"/>
              <a:buAutoNum type="alphaLcParenR" startAt="3"/>
            </a:pPr>
            <a:endParaRPr lang="it-IT" sz="800" dirty="0" smtClean="0">
              <a:solidFill>
                <a:prstClr val="black"/>
              </a:solidFill>
            </a:endParaRPr>
          </a:p>
          <a:p>
            <a:pPr marL="457200" indent="-457200"/>
            <a:r>
              <a:rPr lang="it-IT" sz="2000" dirty="0" smtClean="0">
                <a:solidFill>
                  <a:prstClr val="black"/>
                </a:solidFill>
              </a:rPr>
              <a:t>	Se il prodotto non possiede centri basici e se gli estratti provengono da una soluzione acquosa molto basica, si consiglia di lavare gli estratti prima </a:t>
            </a:r>
            <a:r>
              <a:rPr lang="it-IT" sz="2000" b="1" dirty="0" smtClean="0">
                <a:solidFill>
                  <a:prstClr val="black"/>
                </a:solidFill>
              </a:rPr>
              <a:t>con una soluzione debolmente acida</a:t>
            </a:r>
            <a:r>
              <a:rPr lang="it-IT" sz="2000" dirty="0" smtClean="0">
                <a:solidFill>
                  <a:prstClr val="black"/>
                </a:solidFill>
              </a:rPr>
              <a:t>. Il contrario se il prodotto non possiede centri acidi e se gli estratti provengono da una soluzione acquosa molto acida verranno lavati </a:t>
            </a:r>
            <a:r>
              <a:rPr lang="it-IT" sz="2000" b="1" dirty="0" smtClean="0">
                <a:solidFill>
                  <a:prstClr val="black"/>
                </a:solidFill>
              </a:rPr>
              <a:t>con una soluzione debolmente basica</a:t>
            </a:r>
            <a:r>
              <a:rPr lang="it-IT" sz="2000" dirty="0" smtClean="0">
                <a:solidFill>
                  <a:prstClr val="black"/>
                </a:solidFill>
              </a:rPr>
              <a:t>. </a:t>
            </a:r>
          </a:p>
          <a:p>
            <a:pPr marL="457200" indent="-457200"/>
            <a:endParaRPr lang="it-IT" sz="2000" dirty="0" smtClean="0">
              <a:solidFill>
                <a:prstClr val="black"/>
              </a:solidFill>
            </a:endParaRPr>
          </a:p>
          <a:p>
            <a:pPr marL="457200" indent="-457200"/>
            <a:r>
              <a:rPr lang="it-IT" sz="2000" dirty="0" smtClean="0">
                <a:solidFill>
                  <a:prstClr val="black"/>
                </a:solidFill>
              </a:rPr>
              <a:t>	Se invece il prodotto contiene centri ionizzabili, si può sfruttare </a:t>
            </a:r>
            <a:r>
              <a:rPr lang="it-IT" sz="2000" b="1" dirty="0" smtClean="0">
                <a:solidFill>
                  <a:prstClr val="black"/>
                </a:solidFill>
              </a:rPr>
              <a:t>l’estrazione acido/base </a:t>
            </a:r>
            <a:r>
              <a:rPr lang="it-IT" sz="2000" dirty="0" smtClean="0">
                <a:solidFill>
                  <a:prstClr val="black"/>
                </a:solidFill>
              </a:rPr>
              <a:t>per separarlo da eventuali prodotti secondari di reazione che non hanno le sue stesse caratteristiche di ionizzazione.</a:t>
            </a:r>
          </a:p>
          <a:p>
            <a:pPr marL="457200" indent="-457200"/>
            <a:endParaRPr lang="it-IT" sz="2000" dirty="0" smtClean="0">
              <a:solidFill>
                <a:prstClr val="black"/>
              </a:solidFill>
            </a:endParaRPr>
          </a:p>
          <a:p>
            <a:pPr marL="457200" indent="-457200"/>
            <a:r>
              <a:rPr lang="it-IT" sz="2000" dirty="0" smtClean="0">
                <a:solidFill>
                  <a:prstClr val="black"/>
                </a:solidFill>
              </a:rPr>
              <a:t>	Importante in questi casi aver chiaro il percorso del prodotto con il flusso di purificazione. </a:t>
            </a:r>
          </a:p>
          <a:p>
            <a:pPr marL="457200" indent="-457200"/>
            <a:endParaRPr lang="it-IT" sz="2000" dirty="0" smtClean="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8687" name="ChemSketch" r:id="rId4" imgW="2880360" imgH="2212848" progId="ACD.ChemSketch.20">
                  <p:embed/>
                </p:oleObj>
              </mc:Choice>
              <mc:Fallback>
                <p:oleObj name="ChemSketch" r:id="rId4" imgW="2880360" imgH="2212848" progId="ACD.ChemSketch.20">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5" name="Picture 3"/>
          <p:cNvPicPr>
            <a:picLocks noChangeAspect="1" noChangeArrowheads="1"/>
          </p:cNvPicPr>
          <p:nvPr/>
        </p:nvPicPr>
        <p:blipFill>
          <a:blip r:embed="rId6" cstate="print"/>
          <a:srcRect/>
          <a:stretch>
            <a:fillRect/>
          </a:stretch>
        </p:blipFill>
        <p:spPr bwMode="auto">
          <a:xfrm>
            <a:off x="1714480" y="928670"/>
            <a:ext cx="6620368" cy="5356610"/>
          </a:xfrm>
          <a:prstGeom prst="rect">
            <a:avLst/>
          </a:prstGeom>
          <a:noFill/>
          <a:ln w="9525">
            <a:noFill/>
            <a:miter lim="800000"/>
            <a:headEnd/>
            <a:tailEnd/>
          </a:ln>
        </p:spPr>
      </p:pic>
      <p:sp>
        <p:nvSpPr>
          <p:cNvPr id="4" name="CasellaDiTesto 3"/>
          <p:cNvSpPr txBox="1"/>
          <p:nvPr/>
        </p:nvSpPr>
        <p:spPr>
          <a:xfrm>
            <a:off x="299078" y="214290"/>
            <a:ext cx="7765524" cy="707886"/>
          </a:xfrm>
          <a:prstGeom prst="rect">
            <a:avLst/>
          </a:prstGeom>
          <a:noFill/>
        </p:spPr>
        <p:txBody>
          <a:bodyPr wrap="none" rtlCol="0">
            <a:spAutoFit/>
          </a:bodyPr>
          <a:lstStyle/>
          <a:p>
            <a:r>
              <a:rPr lang="it-IT" sz="2000" dirty="0" smtClean="0"/>
              <a:t>Esempio di </a:t>
            </a:r>
            <a:r>
              <a:rPr lang="it-IT" sz="2000" b="1" dirty="0" smtClean="0"/>
              <a:t>purificazione acido base </a:t>
            </a:r>
            <a:r>
              <a:rPr lang="it-IT" sz="2000" dirty="0" smtClean="0"/>
              <a:t>di un composto neutro da </a:t>
            </a:r>
            <a:r>
              <a:rPr lang="it-IT" sz="2000" dirty="0" err="1" smtClean="0"/>
              <a:t>impurezze</a:t>
            </a:r>
            <a:endParaRPr lang="it-IT" sz="2000" dirty="0" smtClean="0"/>
          </a:p>
          <a:p>
            <a:r>
              <a:rPr lang="it-IT" sz="2000" dirty="0" smtClean="0"/>
              <a:t> ionizzabili:</a:t>
            </a:r>
            <a:endParaRPr lang="it-IT"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7662"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285720" y="285728"/>
            <a:ext cx="8429684" cy="4062651"/>
          </a:xfrm>
          <a:prstGeom prst="rect">
            <a:avLst/>
          </a:prstGeom>
          <a:noFill/>
        </p:spPr>
        <p:txBody>
          <a:bodyPr wrap="square" rtlCol="0">
            <a:spAutoFit/>
          </a:bodyPr>
          <a:lstStyle/>
          <a:p>
            <a:pPr marL="457200" lvl="0" indent="-457200" defTabSz="242888">
              <a:buFont typeface="+mj-lt"/>
              <a:buAutoNum type="alphaLcParenR" startAt="4"/>
              <a:tabLst>
                <a:tab pos="442913" algn="l"/>
              </a:tabLst>
            </a:pPr>
            <a:r>
              <a:rPr lang="it-IT" sz="2000" b="1" dirty="0" smtClean="0">
                <a:solidFill>
                  <a:prstClr val="black"/>
                </a:solidFill>
              </a:rPr>
              <a:t>PREANIDRIFICAZIONE: </a:t>
            </a:r>
            <a:r>
              <a:rPr lang="it-IT" sz="2000" dirty="0" smtClean="0">
                <a:solidFill>
                  <a:prstClr val="black"/>
                </a:solidFill>
              </a:rPr>
              <a:t>dopo i lavaggi con acqua per eliminare la </a:t>
            </a:r>
          </a:p>
          <a:p>
            <a:pPr marL="457200" lvl="0" indent="-457200" defTabSz="242888">
              <a:tabLst>
                <a:tab pos="442913" algn="l"/>
              </a:tabLst>
            </a:pPr>
            <a:r>
              <a:rPr lang="it-IT" sz="2000" dirty="0" smtClean="0">
                <a:solidFill>
                  <a:prstClr val="black"/>
                </a:solidFill>
              </a:rPr>
              <a:t>	maggior parte dell’acqua sciolta nel solvente organico si laveranno gli estratti organici con una soluzione satura di </a:t>
            </a:r>
            <a:r>
              <a:rPr lang="it-IT" sz="2000" dirty="0" err="1" smtClean="0">
                <a:solidFill>
                  <a:prstClr val="black"/>
                </a:solidFill>
              </a:rPr>
              <a:t>NaCl</a:t>
            </a:r>
            <a:r>
              <a:rPr lang="it-IT" sz="2000" dirty="0" smtClean="0">
                <a:solidFill>
                  <a:prstClr val="black"/>
                </a:solidFill>
              </a:rPr>
              <a:t>.</a:t>
            </a:r>
          </a:p>
          <a:p>
            <a:pPr marL="457200" lvl="0" indent="-457200" defTabSz="242888">
              <a:buFont typeface="+mj-lt"/>
              <a:buAutoNum type="alphaLcParenR" startAt="4"/>
              <a:tabLst>
                <a:tab pos="442913" algn="l"/>
              </a:tabLst>
            </a:pPr>
            <a:endParaRPr lang="it-IT" sz="2000" dirty="0" smtClean="0">
              <a:solidFill>
                <a:prstClr val="black"/>
              </a:solidFill>
            </a:endParaRPr>
          </a:p>
          <a:p>
            <a:pPr marL="457200" lvl="0" indent="-457200" defTabSz="242888">
              <a:buFont typeface="+mj-lt"/>
              <a:buAutoNum type="alphaLcParenR" startAt="4"/>
              <a:tabLst>
                <a:tab pos="442913" algn="l"/>
              </a:tabLst>
            </a:pPr>
            <a:r>
              <a:rPr lang="it-IT" sz="2000" b="1" dirty="0" smtClean="0">
                <a:solidFill>
                  <a:prstClr val="black"/>
                </a:solidFill>
              </a:rPr>
              <a:t>ANIDRIFICAZIONE:</a:t>
            </a:r>
            <a:r>
              <a:rPr lang="it-IT" sz="2000" dirty="0" smtClean="0">
                <a:solidFill>
                  <a:prstClr val="black"/>
                </a:solidFill>
              </a:rPr>
              <a:t> a questo punto si </a:t>
            </a:r>
            <a:r>
              <a:rPr lang="it-IT" sz="2000" dirty="0" err="1" smtClean="0">
                <a:solidFill>
                  <a:prstClr val="black"/>
                </a:solidFill>
              </a:rPr>
              <a:t>anidrificheranno</a:t>
            </a:r>
            <a:r>
              <a:rPr lang="it-IT" sz="2000" dirty="0" smtClean="0">
                <a:solidFill>
                  <a:prstClr val="black"/>
                </a:solidFill>
              </a:rPr>
              <a:t> con un sale inorganico </a:t>
            </a:r>
            <a:r>
              <a:rPr lang="it-IT" sz="2000" dirty="0" err="1" smtClean="0">
                <a:solidFill>
                  <a:prstClr val="black"/>
                </a:solidFill>
              </a:rPr>
              <a:t>anidrificante</a:t>
            </a:r>
            <a:r>
              <a:rPr lang="it-IT" sz="2000" dirty="0" smtClean="0">
                <a:solidFill>
                  <a:prstClr val="black"/>
                </a:solidFill>
              </a:rPr>
              <a:t> che catturerà l’acqua trasformandosi in un altro solido con un’altra forma cristallina. L’</a:t>
            </a:r>
            <a:r>
              <a:rPr lang="it-IT" sz="2000" dirty="0" err="1" smtClean="0">
                <a:solidFill>
                  <a:prstClr val="black"/>
                </a:solidFill>
              </a:rPr>
              <a:t>anidrificante</a:t>
            </a:r>
            <a:r>
              <a:rPr lang="it-IT" sz="2000" dirty="0" smtClean="0">
                <a:solidFill>
                  <a:prstClr val="black"/>
                </a:solidFill>
              </a:rPr>
              <a:t> per elezione è il solfato di Magnesio, segue filtrazione su filtro a pieghe e infine evaporazione del solvente al ROTAVAPOR.</a:t>
            </a:r>
          </a:p>
          <a:p>
            <a:pPr marL="457200" lvl="0" indent="-457200" defTabSz="242888">
              <a:buFont typeface="+mj-lt"/>
              <a:buAutoNum type="alphaLcParenR" startAt="4"/>
              <a:tabLst>
                <a:tab pos="442913" algn="l"/>
              </a:tabLst>
            </a:pPr>
            <a:endParaRPr lang="it-IT" sz="2000" b="1" dirty="0">
              <a:solidFill>
                <a:prstClr val="black"/>
              </a:solidFill>
            </a:endParaRPr>
          </a:p>
          <a:p>
            <a:pPr lvl="0" defTabSz="242888">
              <a:tabLst>
                <a:tab pos="442913" algn="l"/>
              </a:tabLst>
            </a:pPr>
            <a:r>
              <a:rPr lang="it-IT" sz="2000" dirty="0" smtClean="0">
                <a:solidFill>
                  <a:prstClr val="black"/>
                </a:solidFill>
              </a:rPr>
              <a:t>Interessante il video dell’MIT sull’estrazione:</a:t>
            </a:r>
          </a:p>
          <a:p>
            <a:pPr marL="457200" lvl="0" indent="-457200" defTabSz="242888">
              <a:buFont typeface="+mj-lt"/>
              <a:buAutoNum type="alphaLcParenR" startAt="4"/>
              <a:tabLst>
                <a:tab pos="442913" algn="l"/>
              </a:tabLst>
            </a:pPr>
            <a:endParaRPr lang="it-IT" sz="2000" b="1" dirty="0" smtClean="0">
              <a:solidFill>
                <a:prstClr val="black"/>
              </a:solidFill>
            </a:endParaRPr>
          </a:p>
          <a:p>
            <a:pPr lvl="0" defTabSz="242888">
              <a:tabLst>
                <a:tab pos="442913" algn="l"/>
              </a:tabLst>
            </a:pPr>
            <a:r>
              <a:rPr lang="it-IT" dirty="0">
                <a:hlinkClick r:id="rId6"/>
              </a:rPr>
              <a:t>http://www.youtube.com/watch?v=ciWpS6SetdY&amp;feature=player_embedded</a:t>
            </a:r>
            <a:endParaRPr lang="it-IT" b="1" dirty="0">
              <a:solidFill>
                <a:prstClr val="black"/>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52736"/>
            <a:ext cx="7596336" cy="569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1627" name="ChemSketch" r:id="rId5" imgW="2880360" imgH="2212848" progId="ACD.ChemSketch.20">
                  <p:embed/>
                </p:oleObj>
              </mc:Choice>
              <mc:Fallback>
                <p:oleObj name="ChemSketch" r:id="rId5" imgW="2880360" imgH="2212848" progId="ACD.ChemSketch.2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9286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836712"/>
            <a:ext cx="7397080" cy="554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09583" name="ChemSketch" r:id="rId5" imgW="2880360" imgH="2212848" progId="ACD.ChemSketch.20">
                  <p:embed/>
                </p:oleObj>
              </mc:Choice>
              <mc:Fallback>
                <p:oleObj name="ChemSketch" r:id="rId5" imgW="2880360" imgH="2212848" progId="ACD.ChemSketch.20">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726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097360"/>
            <a:ext cx="7416824" cy="55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2652" name="ChemSketch" r:id="rId5" imgW="2880360" imgH="2212848" progId="ACD.ChemSketch.20">
                  <p:embed/>
                </p:oleObj>
              </mc:Choice>
              <mc:Fallback>
                <p:oleObj name="ChemSketch" r:id="rId5" imgW="2880360" imgH="2212848" progId="ACD.ChemSketch.2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323529" y="188640"/>
            <a:ext cx="7776864" cy="830997"/>
          </a:xfrm>
          <a:prstGeom prst="rect">
            <a:avLst/>
          </a:prstGeom>
          <a:noFill/>
        </p:spPr>
        <p:txBody>
          <a:bodyPr wrap="square" rtlCol="0">
            <a:spAutoFit/>
          </a:bodyPr>
          <a:lstStyle/>
          <a:p>
            <a:r>
              <a:rPr lang="it-IT" sz="2400" dirty="0" smtClean="0"/>
              <a:t>Con un primo lavaggio basico si eliminano le sostanze acide quali in questo caso l’acido acetico</a:t>
            </a:r>
            <a:endParaRPr lang="it-IT" sz="2400" dirty="0"/>
          </a:p>
        </p:txBody>
      </p:sp>
    </p:spTree>
    <p:extLst>
      <p:ext uri="{BB962C8B-B14F-4D97-AF65-F5344CB8AC3E}">
        <p14:creationId xmlns:p14="http://schemas.microsoft.com/office/powerpoint/2010/main" val="1645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428604"/>
            <a:ext cx="8429684" cy="5940088"/>
          </a:xfrm>
          <a:prstGeom prst="rect">
            <a:avLst/>
          </a:prstGeom>
          <a:noFill/>
        </p:spPr>
        <p:txBody>
          <a:bodyPr wrap="square" rtlCol="0">
            <a:spAutoFit/>
          </a:bodyPr>
          <a:lstStyle/>
          <a:p>
            <a:pPr marL="457200" indent="-457200">
              <a:buFont typeface="+mj-lt"/>
              <a:buAutoNum type="arabicPeriod" startAt="2"/>
            </a:pPr>
            <a:r>
              <a:rPr lang="it-IT" sz="2000" b="1" cap="all" dirty="0" smtClean="0"/>
              <a:t>Spegnere la reazione (</a:t>
            </a:r>
            <a:r>
              <a:rPr lang="it-IT" sz="2000" b="1" cap="all" dirty="0" err="1" smtClean="0"/>
              <a:t>to</a:t>
            </a:r>
            <a:r>
              <a:rPr lang="it-IT" sz="2000" b="1" cap="all" dirty="0" smtClean="0"/>
              <a:t> </a:t>
            </a:r>
            <a:r>
              <a:rPr lang="it-IT" sz="2000" b="1" cap="all" dirty="0" err="1" smtClean="0"/>
              <a:t>quench</a:t>
            </a:r>
            <a:r>
              <a:rPr lang="it-IT" sz="2000" b="1" cap="all" dirty="0" smtClean="0"/>
              <a:t>):</a:t>
            </a:r>
            <a:r>
              <a:rPr lang="it-IT" sz="2000" b="1" dirty="0" smtClean="0"/>
              <a:t> </a:t>
            </a:r>
            <a:r>
              <a:rPr lang="it-IT" sz="2000" dirty="0" smtClean="0"/>
              <a:t>addizionare un appropriato reagente per bloccare tutte le reazioni che potrebbero ancora verificarsi tra i prodotti e/o i reagenti residui. </a:t>
            </a:r>
          </a:p>
          <a:p>
            <a:pPr marL="457200" indent="-457200"/>
            <a:r>
              <a:rPr lang="it-IT" sz="2000" dirty="0" smtClean="0"/>
              <a:t>	</a:t>
            </a:r>
          </a:p>
          <a:p>
            <a:pPr marL="457200" indent="-457200"/>
            <a:r>
              <a:rPr lang="it-IT" sz="2000" dirty="0" smtClean="0"/>
              <a:t>	Se la reazione è stata condotta in </a:t>
            </a:r>
            <a:r>
              <a:rPr lang="it-IT" sz="2000" dirty="0" err="1" smtClean="0"/>
              <a:t>atm</a:t>
            </a:r>
            <a:r>
              <a:rPr lang="it-IT" sz="2000" dirty="0" smtClean="0"/>
              <a:t> inerte, è necessario aggiungere il reagente di spegnimento PRIMA di esporla all’aria, magari lentamente con una siringa. Se la reazione è stata fatta </a:t>
            </a:r>
            <a:r>
              <a:rPr lang="it-IT" sz="2000" b="1" dirty="0" smtClean="0"/>
              <a:t>a basse temperature</a:t>
            </a:r>
            <a:r>
              <a:rPr lang="it-IT" sz="2000" dirty="0" smtClean="0"/>
              <a:t>, allora si aggiunge il reagente a queste temperature e si lascia che raggiunga la T ambiente prima di esporla all’aria per isolare il prodotto.</a:t>
            </a:r>
          </a:p>
          <a:p>
            <a:pPr marL="457200" indent="-457200"/>
            <a:endParaRPr lang="it-IT" sz="2000" dirty="0" smtClean="0"/>
          </a:p>
          <a:p>
            <a:pPr marL="457200" indent="-457200"/>
            <a:r>
              <a:rPr lang="it-IT" sz="2000" dirty="0" smtClean="0"/>
              <a:t>	Se è possibile una reazione esotermica durante lo spegnimento, assicurarsi che la miscela di reazione venga </a:t>
            </a:r>
            <a:r>
              <a:rPr lang="it-IT" sz="2000" b="1" dirty="0" smtClean="0"/>
              <a:t>raffreddata</a:t>
            </a:r>
            <a:r>
              <a:rPr lang="it-IT" sz="2000" dirty="0" smtClean="0"/>
              <a:t> e che il reagente di spegnimento venga aggiunto lentamente controllando eventualmente la T con un termometro.</a:t>
            </a:r>
          </a:p>
          <a:p>
            <a:pPr marL="457200" indent="-457200"/>
            <a:endParaRPr lang="it-IT" sz="2000" dirty="0" smtClean="0"/>
          </a:p>
          <a:p>
            <a:pPr marL="457200" indent="-457200"/>
            <a:r>
              <a:rPr lang="it-IT" sz="2000" dirty="0" smtClean="0"/>
              <a:t>	Naturalmente non possiamo prendere in considerazione tutti i possibili reagenti di spegnimento da scegliere in base ai reagenti usati e alla stabilità dei prodotti, affronteremo solo i casi più frequenti.</a:t>
            </a:r>
          </a:p>
          <a:p>
            <a:endParaRPr lang="it-IT" sz="2000" dirty="0"/>
          </a:p>
        </p:txBody>
      </p:sp>
      <p:graphicFrame>
        <p:nvGraphicFramePr>
          <p:cNvPr id="15362"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5374"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60" y="1003058"/>
            <a:ext cx="7223291" cy="541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3676" name="ChemSketch" r:id="rId5" imgW="2880360" imgH="2212848" progId="ACD.ChemSketch.20">
                  <p:embed/>
                </p:oleObj>
              </mc:Choice>
              <mc:Fallback>
                <p:oleObj name="ChemSketch" r:id="rId5" imgW="2880360" imgH="2212848" progId="ACD.ChemSketch.2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323529" y="188640"/>
            <a:ext cx="7776864" cy="830997"/>
          </a:xfrm>
          <a:prstGeom prst="rect">
            <a:avLst/>
          </a:prstGeom>
          <a:noFill/>
        </p:spPr>
        <p:txBody>
          <a:bodyPr wrap="square" rtlCol="0">
            <a:spAutoFit/>
          </a:bodyPr>
          <a:lstStyle/>
          <a:p>
            <a:r>
              <a:rPr lang="it-IT" sz="2400" dirty="0" smtClean="0"/>
              <a:t>Con un secondo lavaggio, questa volta acido, si eliminano le sostanze basiche quali in questo caso la TEA e la DMAP.</a:t>
            </a:r>
            <a:endParaRPr lang="it-IT" sz="2400" dirty="0"/>
          </a:p>
        </p:txBody>
      </p:sp>
    </p:spTree>
    <p:extLst>
      <p:ext uri="{BB962C8B-B14F-4D97-AF65-F5344CB8AC3E}">
        <p14:creationId xmlns:p14="http://schemas.microsoft.com/office/powerpoint/2010/main" val="236663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4698" name="ChemSketch" r:id="rId4" imgW="2880360" imgH="2212848" progId="ACD.ChemSketch.20">
                  <p:embed/>
                </p:oleObj>
              </mc:Choice>
              <mc:Fallback>
                <p:oleObj name="ChemSketch" r:id="rId4" imgW="2880360" imgH="2212848" progId="ACD.ChemSketch.20">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46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673424"/>
            <a:ext cx="6552728" cy="491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23529" y="188640"/>
            <a:ext cx="7776864" cy="1200329"/>
          </a:xfrm>
          <a:prstGeom prst="rect">
            <a:avLst/>
          </a:prstGeom>
          <a:noFill/>
        </p:spPr>
        <p:txBody>
          <a:bodyPr wrap="square" rtlCol="0">
            <a:spAutoFit/>
          </a:bodyPr>
          <a:lstStyle/>
          <a:p>
            <a:r>
              <a:rPr lang="it-IT" sz="2400" dirty="0" smtClean="0"/>
              <a:t>Infine le fasi organiche, contenenti solo più le sostanze neutre e tracce di acqua, vengono </a:t>
            </a:r>
            <a:r>
              <a:rPr lang="it-IT" sz="2400" dirty="0" err="1" smtClean="0"/>
              <a:t>preanidrificate</a:t>
            </a:r>
            <a:r>
              <a:rPr lang="it-IT" sz="2400" dirty="0" smtClean="0"/>
              <a:t> con trattamento di una soluzione satura di </a:t>
            </a:r>
            <a:r>
              <a:rPr lang="it-IT" sz="2400" dirty="0" err="1" smtClean="0"/>
              <a:t>NaCl</a:t>
            </a:r>
            <a:r>
              <a:rPr lang="it-IT" sz="2400" dirty="0" smtClean="0"/>
              <a:t>.</a:t>
            </a:r>
            <a:endParaRPr lang="it-IT" sz="2400" dirty="0"/>
          </a:p>
        </p:txBody>
      </p:sp>
    </p:spTree>
    <p:extLst>
      <p:ext uri="{BB962C8B-B14F-4D97-AF65-F5344CB8AC3E}">
        <p14:creationId xmlns:p14="http://schemas.microsoft.com/office/powerpoint/2010/main" val="286013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03394"/>
            <a:ext cx="66247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5721" name="ChemSketch" r:id="rId5" imgW="2880360" imgH="2212848" progId="ACD.ChemSketch.20">
                  <p:embed/>
                </p:oleObj>
              </mc:Choice>
              <mc:Fallback>
                <p:oleObj name="ChemSketch" r:id="rId5" imgW="2880360" imgH="2212848" progId="ACD.ChemSketch.2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323528" y="260648"/>
            <a:ext cx="8568952" cy="4893647"/>
          </a:xfrm>
          <a:prstGeom prst="rect">
            <a:avLst/>
          </a:prstGeom>
          <a:noFill/>
        </p:spPr>
        <p:txBody>
          <a:bodyPr wrap="square" rtlCol="0">
            <a:spAutoFit/>
          </a:bodyPr>
          <a:lstStyle/>
          <a:p>
            <a:r>
              <a:rPr lang="it-IT" sz="2400" dirty="0" smtClean="0"/>
              <a:t>E per concludere vengono </a:t>
            </a:r>
            <a:r>
              <a:rPr lang="it-IT" sz="2400" dirty="0" err="1" smtClean="0"/>
              <a:t>anidrificate</a:t>
            </a:r>
            <a:r>
              <a:rPr lang="it-IT" sz="2400" dirty="0" smtClean="0"/>
              <a:t> per trattamento con un solido </a:t>
            </a:r>
            <a:r>
              <a:rPr lang="it-IT" sz="2400" dirty="0" err="1" smtClean="0"/>
              <a:t>anidrificante</a:t>
            </a:r>
            <a:r>
              <a:rPr lang="it-IT" sz="2400" dirty="0" smtClean="0"/>
              <a:t> quale MgSO</a:t>
            </a:r>
            <a:r>
              <a:rPr lang="it-IT" sz="2400" baseline="-25000" dirty="0" smtClean="0"/>
              <a:t>4</a:t>
            </a:r>
            <a:r>
              <a:rPr lang="it-IT" sz="2400" dirty="0" smtClean="0"/>
              <a:t> o Na</a:t>
            </a:r>
            <a:r>
              <a:rPr lang="it-IT" sz="2400" baseline="-25000" dirty="0" smtClean="0"/>
              <a:t>2</a:t>
            </a:r>
            <a:r>
              <a:rPr lang="it-IT" sz="2400" dirty="0" smtClean="0"/>
              <a:t>SO</a:t>
            </a:r>
            <a:r>
              <a:rPr lang="it-IT" sz="2400" baseline="-25000" dirty="0" smtClean="0"/>
              <a:t>4</a:t>
            </a:r>
            <a:r>
              <a:rPr lang="it-IT" sz="2400" dirty="0" smtClean="0"/>
              <a:t>, che verrà eliminato per filtrazione.</a:t>
            </a:r>
          </a:p>
          <a:p>
            <a:pPr marL="6902450"/>
            <a:endParaRPr lang="it-IT" sz="2400" dirty="0" smtClean="0"/>
          </a:p>
          <a:p>
            <a:pPr marL="6902450"/>
            <a:endParaRPr lang="it-IT" sz="2400" dirty="0" smtClean="0"/>
          </a:p>
          <a:p>
            <a:pPr marL="6902450"/>
            <a:r>
              <a:rPr lang="it-IT" sz="2400" dirty="0" smtClean="0"/>
              <a:t>Gli estratti organici sono così pronti per essere concentrati al </a:t>
            </a:r>
            <a:r>
              <a:rPr lang="it-IT" sz="2400" dirty="0" err="1" smtClean="0"/>
              <a:t>rotavapor</a:t>
            </a:r>
            <a:r>
              <a:rPr lang="it-IT" sz="2400" dirty="0" smtClean="0"/>
              <a:t>.</a:t>
            </a:r>
            <a:endParaRPr lang="it-IT" sz="2400" dirty="0"/>
          </a:p>
        </p:txBody>
      </p:sp>
      <p:sp>
        <p:nvSpPr>
          <p:cNvPr id="5" name="CasellaDiTesto 4"/>
          <p:cNvSpPr txBox="1"/>
          <p:nvPr/>
        </p:nvSpPr>
        <p:spPr>
          <a:xfrm>
            <a:off x="539552" y="2132856"/>
            <a:ext cx="1512168" cy="3477875"/>
          </a:xfrm>
          <a:prstGeom prst="rect">
            <a:avLst/>
          </a:prstGeom>
          <a:noFill/>
        </p:spPr>
        <p:txBody>
          <a:bodyPr wrap="square" rtlCol="0">
            <a:spAutoFit/>
          </a:bodyPr>
          <a:lstStyle/>
          <a:p>
            <a:r>
              <a:rPr lang="it-IT" sz="2000" dirty="0" err="1" smtClean="0">
                <a:solidFill>
                  <a:schemeClr val="bg1"/>
                </a:solidFill>
              </a:rPr>
              <a:t>ATTENZIONEManca</a:t>
            </a:r>
            <a:r>
              <a:rPr lang="it-IT" sz="2000" dirty="0" smtClean="0">
                <a:solidFill>
                  <a:schemeClr val="bg1"/>
                </a:solidFill>
              </a:rPr>
              <a:t> l’anello che sostiene l’imbuto e la bacchetta di vetro che dirige il liquido e raccoglie la goccia!</a:t>
            </a:r>
            <a:endParaRPr lang="it-IT" sz="2000" dirty="0">
              <a:solidFill>
                <a:schemeClr val="bg1"/>
              </a:solidFill>
            </a:endParaRPr>
          </a:p>
        </p:txBody>
      </p:sp>
      <p:cxnSp>
        <p:nvCxnSpPr>
          <p:cNvPr id="7" name="Connettore 2 6"/>
          <p:cNvCxnSpPr/>
          <p:nvPr/>
        </p:nvCxnSpPr>
        <p:spPr>
          <a:xfrm>
            <a:off x="1691680" y="4077072"/>
            <a:ext cx="504056"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253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8204235" y="118488"/>
          <a:ext cx="868359" cy="667306"/>
        </p:xfrm>
        <a:graphic>
          <a:graphicData uri="http://schemas.openxmlformats.org/presentationml/2006/ole">
            <mc:AlternateContent xmlns:mc="http://schemas.openxmlformats.org/markup-compatibility/2006">
              <mc:Choice xmlns:v="urn:schemas-microsoft-com:vml" Requires="v">
                <p:oleObj spid="_x0000_s29711" name="ChemSketch" r:id="rId4" imgW="2880360" imgH="2212848" progId="ACD.ChemSketch.20">
                  <p:embed/>
                </p:oleObj>
              </mc:Choice>
              <mc:Fallback>
                <p:oleObj name="ChemSketch" r:id="rId4" imgW="2880360" imgH="2212848" progId="ACD.ChemSketch.20">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35" y="118488"/>
                        <a:ext cx="868359" cy="6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7" name="Picture 5"/>
          <p:cNvPicPr>
            <a:picLocks noChangeAspect="1" noChangeArrowheads="1"/>
          </p:cNvPicPr>
          <p:nvPr/>
        </p:nvPicPr>
        <p:blipFill>
          <a:blip r:embed="rId6" cstate="print"/>
          <a:srcRect/>
          <a:stretch>
            <a:fillRect/>
          </a:stretch>
        </p:blipFill>
        <p:spPr bwMode="auto">
          <a:xfrm>
            <a:off x="5929322" y="857232"/>
            <a:ext cx="3063896" cy="4300072"/>
          </a:xfrm>
          <a:prstGeom prst="rect">
            <a:avLst/>
          </a:prstGeom>
          <a:noFill/>
          <a:ln w="9525">
            <a:noFill/>
            <a:miter lim="800000"/>
            <a:headEnd/>
            <a:tailEnd/>
          </a:ln>
        </p:spPr>
      </p:pic>
      <p:pic>
        <p:nvPicPr>
          <p:cNvPr id="8195" name="Picture 3"/>
          <p:cNvPicPr>
            <a:picLocks noChangeAspect="1" noChangeArrowheads="1"/>
          </p:cNvPicPr>
          <p:nvPr/>
        </p:nvPicPr>
        <p:blipFill>
          <a:blip r:embed="rId7" cstate="print"/>
          <a:srcRect/>
          <a:stretch>
            <a:fillRect/>
          </a:stretch>
        </p:blipFill>
        <p:spPr bwMode="auto">
          <a:xfrm>
            <a:off x="3431190" y="785794"/>
            <a:ext cx="2712446" cy="5481108"/>
          </a:xfrm>
          <a:prstGeom prst="rect">
            <a:avLst/>
          </a:prstGeom>
          <a:noFill/>
          <a:ln w="9525">
            <a:noFill/>
            <a:miter lim="800000"/>
            <a:headEnd/>
            <a:tailEnd/>
          </a:ln>
        </p:spPr>
      </p:pic>
      <p:pic>
        <p:nvPicPr>
          <p:cNvPr id="8196" name="Picture 4"/>
          <p:cNvPicPr>
            <a:picLocks noChangeAspect="1" noChangeArrowheads="1"/>
          </p:cNvPicPr>
          <p:nvPr/>
        </p:nvPicPr>
        <p:blipFill>
          <a:blip r:embed="rId8" cstate="print"/>
          <a:srcRect/>
          <a:stretch>
            <a:fillRect/>
          </a:stretch>
        </p:blipFill>
        <p:spPr bwMode="auto">
          <a:xfrm>
            <a:off x="357158" y="214290"/>
            <a:ext cx="3500462" cy="3121351"/>
          </a:xfrm>
          <a:prstGeom prst="rect">
            <a:avLst/>
          </a:prstGeom>
          <a:noFill/>
          <a:ln w="9525">
            <a:noFill/>
            <a:miter lim="800000"/>
            <a:headEnd/>
            <a:tailEnd/>
          </a:ln>
        </p:spPr>
      </p:pic>
      <p:pic>
        <p:nvPicPr>
          <p:cNvPr id="8198" name="Picture 6"/>
          <p:cNvPicPr>
            <a:picLocks noChangeAspect="1" noChangeArrowheads="1"/>
          </p:cNvPicPr>
          <p:nvPr/>
        </p:nvPicPr>
        <p:blipFill>
          <a:blip r:embed="rId9" cstate="print"/>
          <a:srcRect/>
          <a:stretch>
            <a:fillRect/>
          </a:stretch>
        </p:blipFill>
        <p:spPr bwMode="auto">
          <a:xfrm>
            <a:off x="285720" y="3357562"/>
            <a:ext cx="3357586" cy="3442949"/>
          </a:xfrm>
          <a:prstGeom prst="rect">
            <a:avLst/>
          </a:prstGeom>
          <a:noFill/>
          <a:ln w="9525">
            <a:noFill/>
            <a:miter lim="800000"/>
            <a:headEnd/>
            <a:tailEnd/>
          </a:ln>
        </p:spPr>
      </p:pic>
      <p:pic>
        <p:nvPicPr>
          <p:cNvPr id="3" name="Picture 4"/>
          <p:cNvPicPr>
            <a:picLocks noChangeAspect="1" noChangeArrowheads="1"/>
          </p:cNvPicPr>
          <p:nvPr/>
        </p:nvPicPr>
        <p:blipFill>
          <a:blip r:embed="rId10" cstate="print"/>
          <a:srcRect b="3753"/>
          <a:stretch>
            <a:fillRect/>
          </a:stretch>
        </p:blipFill>
        <p:spPr bwMode="auto">
          <a:xfrm>
            <a:off x="6143636" y="5025541"/>
            <a:ext cx="2786082" cy="1832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538790"/>
            <a:ext cx="6840760" cy="51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0604" name="ChemSketch" r:id="rId5" imgW="2880360" imgH="2212848" progId="ACD.ChemSketch.20">
                  <p:embed/>
                </p:oleObj>
              </mc:Choice>
              <mc:Fallback>
                <p:oleObj name="ChemSketch" r:id="rId5" imgW="2880360" imgH="2212848" progId="ACD.ChemSketch.2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CasellaDiTesto 3"/>
          <p:cNvSpPr txBox="1"/>
          <p:nvPr/>
        </p:nvSpPr>
        <p:spPr>
          <a:xfrm>
            <a:off x="428596" y="357166"/>
            <a:ext cx="8429684" cy="1015663"/>
          </a:xfrm>
          <a:prstGeom prst="rect">
            <a:avLst/>
          </a:prstGeom>
          <a:noFill/>
        </p:spPr>
        <p:txBody>
          <a:bodyPr wrap="square" rtlCol="0">
            <a:spAutoFit/>
          </a:bodyPr>
          <a:lstStyle/>
          <a:p>
            <a:r>
              <a:rPr lang="it-IT" sz="2000" b="1" cap="all" dirty="0" smtClean="0"/>
              <a:t>Emulsioni</a:t>
            </a:r>
            <a:r>
              <a:rPr lang="it-IT" sz="2000" b="1" dirty="0" smtClean="0"/>
              <a:t>: </a:t>
            </a:r>
            <a:r>
              <a:rPr lang="it-IT" sz="2000" dirty="0" smtClean="0"/>
              <a:t>durante le estrazioni è molto probabile che si formino delle emulsioni (minuscole goccioline di solvente organico nella fase acquosa). Il fenomeno è più frequente se le soluzioni contengono particelle sospese. </a:t>
            </a:r>
            <a:endParaRPr lang="it-IT" sz="2000" b="1" dirty="0"/>
          </a:p>
        </p:txBody>
      </p:sp>
    </p:spTree>
    <p:extLst>
      <p:ext uri="{BB962C8B-B14F-4D97-AF65-F5344CB8AC3E}">
        <p14:creationId xmlns:p14="http://schemas.microsoft.com/office/powerpoint/2010/main" val="20358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0494"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428596" y="357166"/>
            <a:ext cx="8429684" cy="5324535"/>
          </a:xfrm>
          <a:prstGeom prst="rect">
            <a:avLst/>
          </a:prstGeom>
          <a:noFill/>
        </p:spPr>
        <p:txBody>
          <a:bodyPr wrap="square" rtlCol="0">
            <a:spAutoFit/>
          </a:bodyPr>
          <a:lstStyle/>
          <a:p>
            <a:endParaRPr lang="it-IT" sz="2000" dirty="0" smtClean="0"/>
          </a:p>
          <a:p>
            <a:pPr>
              <a:lnSpc>
                <a:spcPct val="150000"/>
              </a:lnSpc>
            </a:pPr>
            <a:r>
              <a:rPr lang="it-IT" sz="2000" dirty="0" smtClean="0"/>
              <a:t>Queste possono essere rotte:</a:t>
            </a:r>
          </a:p>
          <a:p>
            <a:pPr marL="457200" indent="-457200">
              <a:lnSpc>
                <a:spcPct val="150000"/>
              </a:lnSpc>
              <a:buFont typeface="+mj-lt"/>
              <a:buAutoNum type="arabicPeriod"/>
            </a:pPr>
            <a:r>
              <a:rPr lang="it-IT" sz="2000" dirty="0" smtClean="0"/>
              <a:t>Per aggiunta di una sol. </a:t>
            </a:r>
            <a:r>
              <a:rPr lang="it-IT" sz="2000" dirty="0" err="1" smtClean="0"/>
              <a:t>sat</a:t>
            </a:r>
            <a:r>
              <a:rPr lang="it-IT" sz="2000" dirty="0" smtClean="0"/>
              <a:t>. di </a:t>
            </a:r>
            <a:r>
              <a:rPr lang="it-IT" sz="2000" dirty="0" err="1" smtClean="0"/>
              <a:t>NaCl</a:t>
            </a:r>
            <a:r>
              <a:rPr lang="it-IT" sz="2000" dirty="0" smtClean="0"/>
              <a:t>.</a:t>
            </a:r>
          </a:p>
          <a:p>
            <a:pPr marL="457200" indent="-457200">
              <a:lnSpc>
                <a:spcPct val="150000"/>
              </a:lnSpc>
              <a:buFont typeface="+mj-lt"/>
              <a:buAutoNum type="arabicPeriod"/>
            </a:pPr>
            <a:r>
              <a:rPr lang="it-IT" sz="2000" dirty="0" smtClean="0"/>
              <a:t>Per filtrazione.</a:t>
            </a:r>
          </a:p>
          <a:p>
            <a:pPr marL="457200" indent="-457200">
              <a:lnSpc>
                <a:spcPct val="150000"/>
              </a:lnSpc>
              <a:buFont typeface="+mj-lt"/>
              <a:buAutoNum type="arabicPeriod"/>
            </a:pPr>
            <a:r>
              <a:rPr lang="it-IT" sz="2000" dirty="0" smtClean="0"/>
              <a:t>Facendo ruotare l’imbuto per creare un vortice.</a:t>
            </a:r>
          </a:p>
          <a:p>
            <a:pPr marL="457200" indent="-457200">
              <a:lnSpc>
                <a:spcPct val="150000"/>
              </a:lnSpc>
              <a:buFont typeface="+mj-lt"/>
              <a:buAutoNum type="arabicPeriod"/>
            </a:pPr>
            <a:r>
              <a:rPr lang="it-IT" sz="2000" dirty="0" smtClean="0"/>
              <a:t>Aggiungendo un eccesso di solvente di estrazione.</a:t>
            </a:r>
          </a:p>
          <a:p>
            <a:pPr marL="457200" indent="-457200">
              <a:lnSpc>
                <a:spcPct val="150000"/>
              </a:lnSpc>
              <a:buFont typeface="+mj-lt"/>
              <a:buAutoNum type="arabicPeriod"/>
            </a:pPr>
            <a:r>
              <a:rPr lang="it-IT" sz="2000" dirty="0" smtClean="0"/>
              <a:t>Aggiungendo altra acqua (attenzione però che poi è più difficile recuperare tutto il prodotto).</a:t>
            </a:r>
          </a:p>
          <a:p>
            <a:pPr marL="457200" indent="-457200">
              <a:lnSpc>
                <a:spcPct val="150000"/>
              </a:lnSpc>
              <a:buFont typeface="+mj-lt"/>
              <a:buAutoNum type="arabicPeriod"/>
            </a:pPr>
            <a:r>
              <a:rPr lang="it-IT" sz="2000" dirty="0" smtClean="0"/>
              <a:t>Facendo il vuoto nello spazio morto dell’imbuto separatore.</a:t>
            </a:r>
          </a:p>
          <a:p>
            <a:pPr marL="457200" indent="-457200">
              <a:lnSpc>
                <a:spcPct val="150000"/>
              </a:lnSpc>
              <a:buFont typeface="+mj-lt"/>
              <a:buAutoNum type="arabicPeriod"/>
            </a:pPr>
            <a:r>
              <a:rPr lang="it-IT" sz="2000" dirty="0" smtClean="0"/>
              <a:t>Applicando gli ultrasuoni.</a:t>
            </a:r>
          </a:p>
          <a:p>
            <a:pPr marL="457200" indent="-457200">
              <a:lnSpc>
                <a:spcPct val="150000"/>
              </a:lnSpc>
              <a:buFont typeface="+mj-lt"/>
              <a:buAutoNum type="arabicPeriod"/>
            </a:pPr>
            <a:r>
              <a:rPr lang="it-IT" sz="2000" dirty="0" smtClean="0"/>
              <a:t>Aggiungendo qualche goccia di </a:t>
            </a:r>
            <a:r>
              <a:rPr lang="it-IT" sz="2000" dirty="0" err="1" smtClean="0"/>
              <a:t>n-Ottanolo</a:t>
            </a:r>
            <a:r>
              <a:rPr lang="it-IT" sz="2000" dirty="0" smtClean="0"/>
              <a:t>.</a:t>
            </a:r>
          </a:p>
          <a:p>
            <a:pPr marL="457200" indent="-457200">
              <a:buFont typeface="+mj-lt"/>
              <a:buAutoNum type="arabicPeriod"/>
            </a:pPr>
            <a:endParaRPr lang="it-IT"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30734"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6" descr="http://www.buchi.com/uploads/pics/System_Bundle_345px.gif"/>
          <p:cNvPicPr>
            <a:picLocks noChangeAspect="1" noChangeArrowheads="1" noCrop="1"/>
          </p:cNvPicPr>
          <p:nvPr/>
        </p:nvPicPr>
        <p:blipFill>
          <a:blip r:embed="rId6" cstate="print"/>
          <a:srcRect/>
          <a:stretch>
            <a:fillRect/>
          </a:stretch>
        </p:blipFill>
        <p:spPr bwMode="auto">
          <a:xfrm>
            <a:off x="0" y="1285860"/>
            <a:ext cx="5718842" cy="4359583"/>
          </a:xfrm>
          <a:prstGeom prst="rect">
            <a:avLst/>
          </a:prstGeom>
          <a:noFill/>
        </p:spPr>
      </p:pic>
      <p:sp>
        <p:nvSpPr>
          <p:cNvPr id="3" name="CasellaDiTesto 2"/>
          <p:cNvSpPr txBox="1"/>
          <p:nvPr/>
        </p:nvSpPr>
        <p:spPr>
          <a:xfrm>
            <a:off x="3929058" y="427753"/>
            <a:ext cx="5000660" cy="6001643"/>
          </a:xfrm>
          <a:prstGeom prst="rect">
            <a:avLst/>
          </a:prstGeom>
          <a:noFill/>
        </p:spPr>
        <p:txBody>
          <a:bodyPr wrap="square" rtlCol="0">
            <a:spAutoFit/>
          </a:bodyPr>
          <a:lstStyle/>
          <a:p>
            <a:r>
              <a:rPr lang="it-IT" sz="2000" b="1" dirty="0" smtClean="0"/>
              <a:t>ROTAVAPOR</a:t>
            </a:r>
          </a:p>
          <a:p>
            <a:endParaRPr lang="it-IT" sz="800" b="1" dirty="0" smtClean="0"/>
          </a:p>
          <a:p>
            <a:r>
              <a:rPr lang="it-IT" sz="2000" dirty="0" smtClean="0"/>
              <a:t>Apparecchio usato per eliminare grandi quantità di solvente organico volatile dalla soluzione di un composto organico, a pressioni ridotte ( 13 mm di Hg) a basse temperature (30-40°C) applicando al contenitore del solvente da rimuovere una rotazione per ricambiare il film superficiale del liquido ed ovviare a fenomeni di </a:t>
            </a:r>
            <a:r>
              <a:rPr lang="it-IT" sz="2000" dirty="0" err="1" smtClean="0"/>
              <a:t>sovraebollizione</a:t>
            </a:r>
            <a:r>
              <a:rPr lang="it-IT" sz="2000" dirty="0" smtClean="0"/>
              <a:t>. </a:t>
            </a:r>
          </a:p>
          <a:p>
            <a:endParaRPr lang="it-IT" sz="800" dirty="0" smtClean="0"/>
          </a:p>
          <a:p>
            <a:r>
              <a:rPr lang="it-IT" sz="2000" dirty="0" smtClean="0"/>
              <a:t>Sulla piattaforma </a:t>
            </a:r>
            <a:r>
              <a:rPr lang="it-IT" sz="2000" dirty="0" err="1" smtClean="0"/>
              <a:t>moodle</a:t>
            </a:r>
            <a:r>
              <a:rPr lang="it-IT" sz="2000" dirty="0" smtClean="0"/>
              <a:t> è presente una dettagliata spiegazione del suo funzionamento che lo studente dovrà conoscere perfettamente al momento del suo utilizzo.</a:t>
            </a:r>
          </a:p>
          <a:p>
            <a:endParaRPr lang="it-IT" sz="800" dirty="0" smtClean="0"/>
          </a:p>
          <a:p>
            <a:r>
              <a:rPr lang="it-IT" sz="2000" dirty="0" smtClean="0"/>
              <a:t>Un laboratorio efficiente deve avere un </a:t>
            </a:r>
            <a:r>
              <a:rPr lang="it-IT" sz="2000" dirty="0" err="1" smtClean="0"/>
              <a:t>rotavapor</a:t>
            </a:r>
            <a:r>
              <a:rPr lang="it-IT" sz="2000" dirty="0" smtClean="0"/>
              <a:t> efficiente in quanto è lo strumento più usato in un laboratorio di sintesi organiche e può far risparmiare grandi quantità di tempo.</a:t>
            </a:r>
            <a:endParaRPr lang="it-IT"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13" t="7768" r="18350" b="8521"/>
          <a:stretch/>
        </p:blipFill>
        <p:spPr bwMode="auto">
          <a:xfrm>
            <a:off x="1023589" y="399493"/>
            <a:ext cx="7096823" cy="602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6740"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273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160" t="8975" r="19860" b="9385"/>
          <a:stretch/>
        </p:blipFill>
        <p:spPr bwMode="auto">
          <a:xfrm>
            <a:off x="1116849" y="461638"/>
            <a:ext cx="6910303" cy="587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7764"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24365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33" t="8802" r="18358" b="7832"/>
          <a:stretch/>
        </p:blipFill>
        <p:spPr bwMode="auto">
          <a:xfrm>
            <a:off x="1518083" y="452761"/>
            <a:ext cx="7093270" cy="600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8788"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7254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6398"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2" y="357166"/>
            <a:ext cx="8678198" cy="6863417"/>
          </a:xfrm>
          <a:prstGeom prst="rect">
            <a:avLst/>
          </a:prstGeom>
          <a:noFill/>
        </p:spPr>
        <p:txBody>
          <a:bodyPr wrap="square" rtlCol="0">
            <a:spAutoFit/>
          </a:bodyPr>
          <a:lstStyle/>
          <a:p>
            <a:pPr marL="457200" indent="-457200">
              <a:buFont typeface="+mj-lt"/>
              <a:buAutoNum type="alphaLcParenR"/>
            </a:pPr>
            <a:r>
              <a:rPr lang="it-IT" sz="2000" b="1" dirty="0" smtClean="0"/>
              <a:t>SPEGNIMENTO </a:t>
            </a:r>
            <a:r>
              <a:rPr lang="it-IT" sz="2000" b="1" dirty="0" err="1" smtClean="0"/>
              <a:t>DI</a:t>
            </a:r>
            <a:r>
              <a:rPr lang="it-IT" sz="2000" b="1" dirty="0" smtClean="0"/>
              <a:t> REAZIONI IN MEZZO NON ACQUOSO FORTEMENTE</a:t>
            </a:r>
          </a:p>
          <a:p>
            <a:pPr marL="457200" indent="-457200"/>
            <a:r>
              <a:rPr lang="it-IT" sz="2000" b="1" dirty="0" smtClean="0"/>
              <a:t>	BASICO</a:t>
            </a:r>
          </a:p>
          <a:p>
            <a:pPr marL="457200" indent="-457200"/>
            <a:endParaRPr lang="it-IT" sz="2000" b="1" dirty="0" smtClean="0"/>
          </a:p>
          <a:p>
            <a:pPr marL="457200" indent="-457200"/>
            <a:r>
              <a:rPr lang="it-IT" sz="2000" dirty="0" smtClean="0"/>
              <a:t>	E’ il comune tipo di reazione con reagenti alchilanti in presenza di basi forti quali </a:t>
            </a:r>
            <a:r>
              <a:rPr lang="it-IT" sz="2000" dirty="0" err="1" smtClean="0"/>
              <a:t>BuLi</a:t>
            </a:r>
            <a:r>
              <a:rPr lang="it-IT" sz="2000" dirty="0" smtClean="0"/>
              <a:t>, (</a:t>
            </a:r>
            <a:r>
              <a:rPr lang="it-IT" sz="2000" i="1" dirty="0" err="1" smtClean="0"/>
              <a:t>i</a:t>
            </a:r>
            <a:r>
              <a:rPr lang="it-IT" sz="2000" dirty="0" err="1" smtClean="0"/>
              <a:t>-Pr</a:t>
            </a:r>
            <a:r>
              <a:rPr lang="it-IT" sz="2000" dirty="0" smtClean="0"/>
              <a:t>)</a:t>
            </a:r>
            <a:r>
              <a:rPr lang="it-IT" sz="2000" baseline="-25000" dirty="0" smtClean="0"/>
              <a:t>2</a:t>
            </a:r>
            <a:r>
              <a:rPr lang="it-IT" sz="2000" dirty="0" smtClean="0"/>
              <a:t>NLi, reagenti di </a:t>
            </a:r>
            <a:r>
              <a:rPr lang="it-IT" sz="2000" dirty="0" err="1" smtClean="0"/>
              <a:t>Grignard</a:t>
            </a:r>
            <a:r>
              <a:rPr lang="it-IT" sz="2000" dirty="0" smtClean="0"/>
              <a:t>, idruri riducenti (LiAlH</a:t>
            </a:r>
            <a:r>
              <a:rPr lang="it-IT" sz="2000" baseline="-25000" dirty="0" smtClean="0"/>
              <a:t>4</a:t>
            </a:r>
            <a:r>
              <a:rPr lang="it-IT" sz="2000" dirty="0" smtClean="0"/>
              <a:t>) e reazioni con i </a:t>
            </a:r>
            <a:r>
              <a:rPr lang="it-IT" sz="2000" dirty="0" err="1" smtClean="0"/>
              <a:t>cuprati</a:t>
            </a:r>
            <a:r>
              <a:rPr lang="it-IT" sz="2000" dirty="0" smtClean="0"/>
              <a:t>.</a:t>
            </a:r>
          </a:p>
          <a:p>
            <a:pPr marL="457200" indent="-457200"/>
            <a:endParaRPr lang="it-IT" sz="2000" dirty="0" smtClean="0"/>
          </a:p>
          <a:p>
            <a:pPr marL="4659313" indent="-247650"/>
            <a:r>
              <a:rPr lang="it-IT" sz="2000" dirty="0" smtClean="0"/>
              <a:t>	Il reagente di spegnimento più comune per questo tipo di reazioni è una </a:t>
            </a:r>
            <a:r>
              <a:rPr lang="it-IT" sz="2000" b="1" dirty="0" smtClean="0"/>
              <a:t>soluzione satura di NH</a:t>
            </a:r>
            <a:r>
              <a:rPr lang="it-IT" sz="2000" b="1" baseline="-25000" dirty="0" smtClean="0"/>
              <a:t>4</a:t>
            </a:r>
            <a:r>
              <a:rPr lang="it-IT" sz="2000" b="1" dirty="0" smtClean="0"/>
              <a:t>Cl</a:t>
            </a:r>
            <a:r>
              <a:rPr lang="it-IT" sz="2000" dirty="0" smtClean="0"/>
              <a:t>, aggiunta lentamente a basse T, per </a:t>
            </a:r>
            <a:r>
              <a:rPr lang="it-IT" sz="2000" dirty="0" err="1" smtClean="0"/>
              <a:t>protonare</a:t>
            </a:r>
            <a:r>
              <a:rPr lang="it-IT" sz="2000" dirty="0" smtClean="0"/>
              <a:t> gli anioni presenti e distruggere il reagente non reagito.</a:t>
            </a:r>
          </a:p>
          <a:p>
            <a:pPr marL="4659313" indent="-247650"/>
            <a:endParaRPr lang="it-IT" sz="2000" dirty="0" smtClean="0"/>
          </a:p>
          <a:p>
            <a:pPr marL="4659313" indent="-247650"/>
            <a:r>
              <a:rPr lang="it-IT" sz="2000" dirty="0" smtClean="0"/>
              <a:t>	Se si deve evitare l’acqua si può usare </a:t>
            </a:r>
            <a:r>
              <a:rPr lang="it-IT" sz="2000" b="1" dirty="0" smtClean="0"/>
              <a:t>l’acido acetico,</a:t>
            </a:r>
            <a:r>
              <a:rPr lang="it-IT" sz="2000" dirty="0" smtClean="0"/>
              <a:t> attenzione però a non usarlo in eccesso perché può essere fastidioso da eliminare nei successivi processi di purificazione.</a:t>
            </a:r>
          </a:p>
          <a:p>
            <a:pPr marL="457200" indent="-457200"/>
            <a:endParaRPr lang="it-IT" sz="2000" dirty="0" smtClean="0"/>
          </a:p>
          <a:p>
            <a:pPr marL="457200" indent="-457200"/>
            <a:r>
              <a:rPr lang="it-IT" sz="2000" dirty="0" smtClean="0"/>
              <a:t>	</a:t>
            </a:r>
          </a:p>
        </p:txBody>
      </p:sp>
      <p:pic>
        <p:nvPicPr>
          <p:cNvPr id="16388" name="Picture 4"/>
          <p:cNvPicPr>
            <a:picLocks noChangeAspect="1" noChangeArrowheads="1"/>
          </p:cNvPicPr>
          <p:nvPr/>
        </p:nvPicPr>
        <p:blipFill>
          <a:blip r:embed="rId6" cstate="print"/>
          <a:srcRect/>
          <a:stretch>
            <a:fillRect/>
          </a:stretch>
        </p:blipFill>
        <p:spPr bwMode="auto">
          <a:xfrm>
            <a:off x="214282" y="2279102"/>
            <a:ext cx="4465594" cy="4454755"/>
          </a:xfrm>
          <a:prstGeom prst="rect">
            <a:avLst/>
          </a:prstGeom>
          <a:noFill/>
          <a:ln w="19050">
            <a:solidFill>
              <a:srgbClr val="FF0000"/>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505" t="8285" r="18932" b="8867"/>
          <a:stretch/>
        </p:blipFill>
        <p:spPr bwMode="auto">
          <a:xfrm>
            <a:off x="1079532" y="426128"/>
            <a:ext cx="6984937" cy="596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19812"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38149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0" t="8285" r="18641" b="8349"/>
          <a:stretch/>
        </p:blipFill>
        <p:spPr bwMode="auto">
          <a:xfrm>
            <a:off x="1091949" y="426127"/>
            <a:ext cx="6960102" cy="600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20836"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706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91" t="8112" r="19903" b="9040"/>
          <a:stretch/>
        </p:blipFill>
        <p:spPr bwMode="auto">
          <a:xfrm>
            <a:off x="1172791" y="417250"/>
            <a:ext cx="6798418" cy="596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21860"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683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408" t="9147" r="18932" b="8695"/>
          <a:stretch/>
        </p:blipFill>
        <p:spPr bwMode="auto">
          <a:xfrm>
            <a:off x="1073323" y="470516"/>
            <a:ext cx="6997355" cy="591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22884"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5352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8285" r="19322" b="8694"/>
          <a:stretch/>
        </p:blipFill>
        <p:spPr bwMode="auto">
          <a:xfrm>
            <a:off x="1129266" y="426128"/>
            <a:ext cx="6885469" cy="597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Oggetto 1"/>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23908" name="ChemSketch" r:id="rId4" imgW="2880360" imgH="2212848" progId="ACD.ChemSketch.20">
                  <p:embed/>
                </p:oleObj>
              </mc:Choice>
              <mc:Fallback>
                <p:oleObj name="ChemSketch" r:id="rId4" imgW="2880360" imgH="2212848" progId="ACD.ChemSketch.2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03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31758"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14282" y="285728"/>
            <a:ext cx="8929718" cy="4708981"/>
          </a:xfrm>
          <a:prstGeom prst="rect">
            <a:avLst/>
          </a:prstGeom>
          <a:noFill/>
        </p:spPr>
        <p:txBody>
          <a:bodyPr wrap="square" rtlCol="0">
            <a:spAutoFit/>
          </a:bodyPr>
          <a:lstStyle/>
          <a:p>
            <a:r>
              <a:rPr lang="it-IT" sz="2000" b="1" dirty="0" smtClean="0"/>
              <a:t>APPARECCHI PER ESTRAZIONE IN CONTINUO</a:t>
            </a:r>
          </a:p>
          <a:p>
            <a:endParaRPr lang="it-IT" sz="2000" b="1" dirty="0" smtClean="0"/>
          </a:p>
          <a:p>
            <a:r>
              <a:rPr lang="it-IT" sz="2000" dirty="0" smtClean="0"/>
              <a:t>Nel caso in cui la sostanza da estrarre o da una matrice solida o da una soluzione sia poco solubile nel solvente organico usato per l’estrazione, applicando estrazioni </a:t>
            </a:r>
            <a:r>
              <a:rPr lang="it-IT" sz="2000" b="1" dirty="0" smtClean="0"/>
              <a:t>discontinue</a:t>
            </a:r>
            <a:r>
              <a:rPr lang="it-IT" sz="2000" dirty="0" smtClean="0"/>
              <a:t> (es. imbuto separatore) occorrerebbero </a:t>
            </a:r>
            <a:r>
              <a:rPr lang="it-IT" sz="2000" b="1" dirty="0" smtClean="0"/>
              <a:t>quantità di solvente eccessive</a:t>
            </a:r>
            <a:r>
              <a:rPr lang="it-IT" sz="2000" dirty="0" smtClean="0"/>
              <a:t>.</a:t>
            </a:r>
          </a:p>
          <a:p>
            <a:endParaRPr lang="it-IT" sz="2000" dirty="0" smtClean="0"/>
          </a:p>
          <a:p>
            <a:r>
              <a:rPr lang="it-IT" sz="2000" dirty="0" smtClean="0"/>
              <a:t>In questi casi si scalda a ricadere la soluzione organica che ha estratto un po’ il composto e si ricondensano i vapori con particolari apparecchi che fanno </a:t>
            </a:r>
            <a:r>
              <a:rPr lang="it-IT" sz="2000" dirty="0" err="1" smtClean="0"/>
              <a:t>rigocciolare</a:t>
            </a:r>
            <a:r>
              <a:rPr lang="it-IT" sz="2000" dirty="0" smtClean="0"/>
              <a:t> il solvente pulito organico condensato ulteriormente attraverso la miscela da estrarre. In questo modo si arricchisce la stessa quantità di solvente del composto da estrarre. </a:t>
            </a:r>
          </a:p>
          <a:p>
            <a:endParaRPr lang="it-IT" sz="2000" dirty="0" smtClean="0"/>
          </a:p>
          <a:p>
            <a:r>
              <a:rPr lang="it-IT" sz="2000" dirty="0" smtClean="0"/>
              <a:t>Gli apparecchi sono diversi a seconda che il prodotto sia da estrarre da materiale solido, liquido con d &gt; di quella del solvente estrattore o liquido con d &lt; di quella del solvente estrattore. </a:t>
            </a:r>
            <a:endParaRPr lang="it-IT"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32783"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noChangeArrowheads="1"/>
          </p:cNvPicPr>
          <p:nvPr/>
        </p:nvPicPr>
        <p:blipFill>
          <a:blip r:embed="rId6" cstate="print"/>
          <a:srcRect l="39293" t="5558" r="19928" b="56925"/>
          <a:stretch>
            <a:fillRect/>
          </a:stretch>
        </p:blipFill>
        <p:spPr bwMode="auto">
          <a:xfrm>
            <a:off x="5652120" y="332656"/>
            <a:ext cx="2089696" cy="1484784"/>
          </a:xfrm>
          <a:prstGeom prst="rect">
            <a:avLst/>
          </a:prstGeom>
          <a:noFill/>
          <a:ln w="9525">
            <a:noFill/>
            <a:miter lim="800000"/>
            <a:headEnd/>
            <a:tailEnd/>
          </a:ln>
        </p:spPr>
      </p:pic>
      <p:sp>
        <p:nvSpPr>
          <p:cNvPr id="5" name="CasellaDiTesto 4"/>
          <p:cNvSpPr txBox="1"/>
          <p:nvPr/>
        </p:nvSpPr>
        <p:spPr>
          <a:xfrm>
            <a:off x="357158" y="357166"/>
            <a:ext cx="5165388" cy="400110"/>
          </a:xfrm>
          <a:prstGeom prst="rect">
            <a:avLst/>
          </a:prstGeom>
          <a:noFill/>
        </p:spPr>
        <p:txBody>
          <a:bodyPr wrap="none" rtlCol="0">
            <a:spAutoFit/>
          </a:bodyPr>
          <a:lstStyle/>
          <a:p>
            <a:r>
              <a:rPr lang="it-IT" sz="2000" b="1" dirty="0" smtClean="0"/>
              <a:t>ESTRAZIONE DA MATERIALE SOLIDO (</a:t>
            </a:r>
            <a:r>
              <a:rPr lang="it-IT" sz="2000" b="1" dirty="0" err="1" smtClean="0"/>
              <a:t>Soxhlet</a:t>
            </a:r>
            <a:r>
              <a:rPr lang="it-IT" sz="2000" b="1" dirty="0" smtClean="0"/>
              <a:t>) </a:t>
            </a:r>
            <a:endParaRPr lang="it-IT" sz="2000" b="1" dirty="0"/>
          </a:p>
        </p:txBody>
      </p:sp>
      <p:pic>
        <p:nvPicPr>
          <p:cNvPr id="32772" name="Picture 4" descr="http://t2.gstatic.com/images?q=tbn:ANd9GcTMXrh8x3V2UdtaiPKDZ4Z2TfCA4PpjoAUeI7F3MwYtSIyEXndd"/>
          <p:cNvPicPr>
            <a:picLocks noChangeAspect="1" noChangeArrowheads="1"/>
          </p:cNvPicPr>
          <p:nvPr/>
        </p:nvPicPr>
        <p:blipFill>
          <a:blip r:embed="rId7" cstate="print"/>
          <a:srcRect/>
          <a:stretch>
            <a:fillRect/>
          </a:stretch>
        </p:blipFill>
        <p:spPr bwMode="auto">
          <a:xfrm>
            <a:off x="428596" y="1000108"/>
            <a:ext cx="1928826" cy="5639241"/>
          </a:xfrm>
          <a:prstGeom prst="rect">
            <a:avLst/>
          </a:prstGeom>
          <a:noFill/>
        </p:spPr>
      </p:pic>
      <p:pic>
        <p:nvPicPr>
          <p:cNvPr id="32774" name="Picture 6" descr="http://www.chillicothe.ohiou.edu/ev/classes/evt120/lab/soxhlet.jpg"/>
          <p:cNvPicPr>
            <a:picLocks noChangeAspect="1" noChangeArrowheads="1"/>
          </p:cNvPicPr>
          <p:nvPr/>
        </p:nvPicPr>
        <p:blipFill>
          <a:blip r:embed="rId8" cstate="print"/>
          <a:srcRect l="12500" r="29687"/>
          <a:stretch>
            <a:fillRect/>
          </a:stretch>
        </p:blipFill>
        <p:spPr bwMode="auto">
          <a:xfrm>
            <a:off x="2357422" y="1041979"/>
            <a:ext cx="2428892" cy="5601731"/>
          </a:xfrm>
          <a:prstGeom prst="rect">
            <a:avLst/>
          </a:prstGeom>
          <a:noFill/>
        </p:spPr>
      </p:pic>
      <p:pic>
        <p:nvPicPr>
          <p:cNvPr id="32778" name="Picture 10"/>
          <p:cNvPicPr>
            <a:picLocks noChangeAspect="1" noChangeArrowheads="1"/>
          </p:cNvPicPr>
          <p:nvPr/>
        </p:nvPicPr>
        <p:blipFill>
          <a:blip r:embed="rId9" cstate="print"/>
          <a:srcRect/>
          <a:stretch>
            <a:fillRect/>
          </a:stretch>
        </p:blipFill>
        <p:spPr bwMode="auto">
          <a:xfrm>
            <a:off x="5220072" y="1916832"/>
            <a:ext cx="2809875" cy="46386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7" name="Object 3"/>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08572" name="ChemSketch" r:id="rId4" imgW="2880360" imgH="2212848" progId="ACD.ChemSketch.20">
                  <p:embed/>
                </p:oleObj>
              </mc:Choice>
              <mc:Fallback>
                <p:oleObj name="ChemSketch" r:id="rId4" imgW="2880360" imgH="2212848" progId="ACD.ChemSketch.20">
                  <p:embed/>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uppo 9"/>
          <p:cNvGrpSpPr/>
          <p:nvPr/>
        </p:nvGrpSpPr>
        <p:grpSpPr>
          <a:xfrm>
            <a:off x="251520" y="144016"/>
            <a:ext cx="4968552" cy="6605786"/>
            <a:chOff x="251520" y="144016"/>
            <a:chExt cx="4968552" cy="6605786"/>
          </a:xfrm>
        </p:grpSpPr>
        <p:pic>
          <p:nvPicPr>
            <p:cNvPr id="108545" name="Picture 1"/>
            <p:cNvPicPr>
              <a:picLocks noChangeAspect="1" noChangeArrowheads="1"/>
            </p:cNvPicPr>
            <p:nvPr/>
          </p:nvPicPr>
          <p:blipFill>
            <a:blip r:embed="rId6" cstate="print"/>
            <a:srcRect/>
            <a:stretch>
              <a:fillRect/>
            </a:stretch>
          </p:blipFill>
          <p:spPr bwMode="auto">
            <a:xfrm>
              <a:off x="251520" y="144016"/>
              <a:ext cx="4968552" cy="3922515"/>
            </a:xfrm>
            <a:prstGeom prst="rect">
              <a:avLst/>
            </a:prstGeom>
            <a:noFill/>
            <a:ln w="9525">
              <a:solidFill>
                <a:srgbClr val="FF0000"/>
              </a:solidFill>
              <a:miter lim="800000"/>
              <a:headEnd/>
              <a:tailEnd/>
            </a:ln>
          </p:spPr>
        </p:pic>
        <p:pic>
          <p:nvPicPr>
            <p:cNvPr id="108548" name="Picture 4"/>
            <p:cNvPicPr>
              <a:picLocks noChangeAspect="1" noChangeArrowheads="1"/>
            </p:cNvPicPr>
            <p:nvPr/>
          </p:nvPicPr>
          <p:blipFill>
            <a:blip r:embed="rId7" cstate="print"/>
            <a:srcRect/>
            <a:stretch>
              <a:fillRect/>
            </a:stretch>
          </p:blipFill>
          <p:spPr bwMode="auto">
            <a:xfrm>
              <a:off x="251520" y="4032448"/>
              <a:ext cx="4968552" cy="2717354"/>
            </a:xfrm>
            <a:prstGeom prst="rect">
              <a:avLst/>
            </a:prstGeom>
            <a:noFill/>
            <a:ln w="9525">
              <a:solidFill>
                <a:srgbClr val="FF0000"/>
              </a:solidFill>
              <a:miter lim="800000"/>
              <a:headEnd/>
              <a:tailEnd/>
            </a:ln>
          </p:spPr>
        </p:pic>
      </p:grpSp>
      <p:graphicFrame>
        <p:nvGraphicFramePr>
          <p:cNvPr id="108549" name="Object 5"/>
          <p:cNvGraphicFramePr>
            <a:graphicFrameLocks noChangeAspect="1"/>
          </p:cNvGraphicFramePr>
          <p:nvPr/>
        </p:nvGraphicFramePr>
        <p:xfrm>
          <a:off x="5402263" y="1484313"/>
          <a:ext cx="3506787" cy="1690687"/>
        </p:xfrm>
        <a:graphic>
          <a:graphicData uri="http://schemas.openxmlformats.org/presentationml/2006/ole">
            <mc:AlternateContent xmlns:mc="http://schemas.openxmlformats.org/markup-compatibility/2006">
              <mc:Choice xmlns:v="urn:schemas-microsoft-com:vml" Requires="v">
                <p:oleObj spid="_x0000_s108573" name="ChemSketch" r:id="rId8" imgW="2097024" imgH="1011936" progId="ACD.ChemSketch.20">
                  <p:embed/>
                </p:oleObj>
              </mc:Choice>
              <mc:Fallback>
                <p:oleObj name="ChemSketch" r:id="rId8" imgW="2097024" imgH="1011936" progId="ACD.ChemSketch.20">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2263" y="1484313"/>
                        <a:ext cx="3506787"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33806"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3"/>
          <p:cNvPicPr>
            <a:picLocks noChangeAspect="1" noChangeArrowheads="1"/>
          </p:cNvPicPr>
          <p:nvPr/>
        </p:nvPicPr>
        <p:blipFill>
          <a:blip r:embed="rId6" cstate="print"/>
          <a:srcRect l="8868" r="3716"/>
          <a:stretch>
            <a:fillRect/>
          </a:stretch>
        </p:blipFill>
        <p:spPr bwMode="auto">
          <a:xfrm>
            <a:off x="179512" y="1268760"/>
            <a:ext cx="4608512" cy="4929222"/>
          </a:xfrm>
          <a:prstGeom prst="rect">
            <a:avLst/>
          </a:prstGeom>
          <a:noFill/>
          <a:ln w="9525">
            <a:noFill/>
            <a:miter lim="800000"/>
            <a:headEnd/>
            <a:tailEnd/>
          </a:ln>
        </p:spPr>
      </p:pic>
      <p:sp>
        <p:nvSpPr>
          <p:cNvPr id="4" name="CasellaDiTesto 3"/>
          <p:cNvSpPr txBox="1"/>
          <p:nvPr/>
        </p:nvSpPr>
        <p:spPr>
          <a:xfrm>
            <a:off x="428596" y="285728"/>
            <a:ext cx="7522444" cy="1754326"/>
          </a:xfrm>
          <a:prstGeom prst="rect">
            <a:avLst/>
          </a:prstGeom>
          <a:noFill/>
        </p:spPr>
        <p:txBody>
          <a:bodyPr wrap="none" rtlCol="0">
            <a:spAutoFit/>
          </a:bodyPr>
          <a:lstStyle/>
          <a:p>
            <a:r>
              <a:rPr lang="it-IT" sz="2000" b="1" dirty="0" smtClean="0"/>
              <a:t>ESTRAZIONE DA SOLUZIONE ACQUOSA CON SOLVENTE MENO DENSO</a:t>
            </a:r>
          </a:p>
          <a:p>
            <a:r>
              <a:rPr lang="it-IT" sz="2000" b="1" dirty="0" smtClean="0"/>
              <a:t>DELL’ACQUA (A: PERFORATORI) E PIU’ DENSO DELL’ACQUA (B)</a:t>
            </a:r>
          </a:p>
          <a:p>
            <a:endParaRPr lang="it-IT" sz="2000" b="1" dirty="0" smtClean="0"/>
          </a:p>
          <a:p>
            <a:endParaRPr lang="it-IT" sz="2000" b="1" dirty="0" smtClean="0"/>
          </a:p>
          <a:p>
            <a:r>
              <a:rPr lang="it-IT" sz="2800" b="1" dirty="0" smtClean="0"/>
              <a:t>A			B</a:t>
            </a:r>
            <a:endParaRPr lang="it-IT" sz="2800" b="1" dirty="0"/>
          </a:p>
        </p:txBody>
      </p:sp>
      <p:pic>
        <p:nvPicPr>
          <p:cNvPr id="33796" name="Picture 4" descr="http://t1.gstatic.com/images?q=tbn:ANd9GcQydql2PQ4p137XCb643MQhGRO_nQrCVONlMcqvdxKjSCLb4C6hCmPKjW8nOw"/>
          <p:cNvPicPr>
            <a:picLocks noChangeAspect="1" noChangeArrowheads="1"/>
          </p:cNvPicPr>
          <p:nvPr/>
        </p:nvPicPr>
        <p:blipFill>
          <a:blip r:embed="rId7" cstate="print"/>
          <a:srcRect/>
          <a:stretch>
            <a:fillRect/>
          </a:stretch>
        </p:blipFill>
        <p:spPr bwMode="auto">
          <a:xfrm>
            <a:off x="3779912" y="1484784"/>
            <a:ext cx="2771623" cy="3816424"/>
          </a:xfrm>
          <a:prstGeom prst="rect">
            <a:avLst/>
          </a:prstGeom>
          <a:noFill/>
        </p:spPr>
      </p:pic>
      <p:pic>
        <p:nvPicPr>
          <p:cNvPr id="33802" name="Picture 10"/>
          <p:cNvPicPr>
            <a:picLocks noChangeAspect="1" noChangeArrowheads="1"/>
          </p:cNvPicPr>
          <p:nvPr/>
        </p:nvPicPr>
        <p:blipFill>
          <a:blip r:embed="rId8" cstate="print"/>
          <a:srcRect/>
          <a:stretch>
            <a:fillRect/>
          </a:stretch>
        </p:blipFill>
        <p:spPr bwMode="auto">
          <a:xfrm>
            <a:off x="6819900" y="1484784"/>
            <a:ext cx="2324100" cy="37242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4" t="10457" r="8268" b="24520"/>
          <a:stretch/>
        </p:blipFill>
        <p:spPr bwMode="auto">
          <a:xfrm rot="5400000">
            <a:off x="-1120573" y="2175032"/>
            <a:ext cx="5690589" cy="237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74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5" t="18138" r="4161" b="28849"/>
          <a:stretch/>
        </p:blipFill>
        <p:spPr bwMode="auto">
          <a:xfrm rot="5400000">
            <a:off x="3046526" y="2392533"/>
            <a:ext cx="5894776" cy="190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a destra 1"/>
          <p:cNvSpPr/>
          <p:nvPr/>
        </p:nvSpPr>
        <p:spPr>
          <a:xfrm>
            <a:off x="2157266" y="920104"/>
            <a:ext cx="85817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987824" y="488523"/>
            <a:ext cx="2016224" cy="1477328"/>
          </a:xfrm>
          <a:prstGeom prst="rect">
            <a:avLst/>
          </a:prstGeom>
          <a:noFill/>
        </p:spPr>
        <p:txBody>
          <a:bodyPr wrap="square" rtlCol="0">
            <a:spAutoFit/>
          </a:bodyPr>
          <a:lstStyle/>
          <a:p>
            <a:r>
              <a:rPr lang="it-IT" dirty="0" smtClean="0"/>
              <a:t>Interfaccia tra solvente organico di estrazione e soluzione acquosa da estrarre</a:t>
            </a:r>
            <a:endParaRPr lang="it-IT" dirty="0"/>
          </a:p>
        </p:txBody>
      </p:sp>
      <p:sp>
        <p:nvSpPr>
          <p:cNvPr id="4" name="Rettangolo 3"/>
          <p:cNvSpPr/>
          <p:nvPr/>
        </p:nvSpPr>
        <p:spPr>
          <a:xfrm>
            <a:off x="1475656" y="836712"/>
            <a:ext cx="57606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3422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7435" name="ChemSketch" r:id="rId4" imgW="2880360" imgH="2212848" progId="ACD.ChemSketch.20">
                  <p:embed/>
                </p:oleObj>
              </mc:Choice>
              <mc:Fallback>
                <p:oleObj name="ChemSketch" r:id="rId4" imgW="2880360" imgH="2212848" progId="ACD.ChemSketch.20">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8" name="Gruppo 7"/>
          <p:cNvGrpSpPr/>
          <p:nvPr/>
        </p:nvGrpSpPr>
        <p:grpSpPr>
          <a:xfrm>
            <a:off x="3923204" y="1700808"/>
            <a:ext cx="5077920" cy="4942902"/>
            <a:chOff x="637" y="260648"/>
            <a:chExt cx="4516297" cy="4492897"/>
          </a:xfrm>
        </p:grpSpPr>
        <p:pic>
          <p:nvPicPr>
            <p:cNvPr id="17411" name="Picture 3"/>
            <p:cNvPicPr>
              <a:picLocks noChangeAspect="1" noChangeArrowheads="1"/>
            </p:cNvPicPr>
            <p:nvPr/>
          </p:nvPicPr>
          <p:blipFill>
            <a:blip r:embed="rId6" cstate="print"/>
            <a:srcRect/>
            <a:stretch>
              <a:fillRect/>
            </a:stretch>
          </p:blipFill>
          <p:spPr bwMode="auto">
            <a:xfrm>
              <a:off x="637" y="260648"/>
              <a:ext cx="4516297" cy="4492897"/>
            </a:xfrm>
            <a:prstGeom prst="rect">
              <a:avLst/>
            </a:prstGeom>
            <a:noFill/>
            <a:ln w="9525">
              <a:solidFill>
                <a:srgbClr val="FF0000"/>
              </a:solidFill>
              <a:miter lim="800000"/>
              <a:headEnd/>
              <a:tailEnd/>
            </a:ln>
          </p:spPr>
        </p:pic>
        <p:cxnSp>
          <p:nvCxnSpPr>
            <p:cNvPr id="7" name="Connettore 1 6"/>
            <p:cNvCxnSpPr/>
            <p:nvPr/>
          </p:nvCxnSpPr>
          <p:spPr>
            <a:xfrm>
              <a:off x="196454" y="3000321"/>
              <a:ext cx="41764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CasellaDiTesto 8"/>
          <p:cNvSpPr txBox="1"/>
          <p:nvPr/>
        </p:nvSpPr>
        <p:spPr>
          <a:xfrm>
            <a:off x="214282" y="2643182"/>
            <a:ext cx="3463224" cy="4093428"/>
          </a:xfrm>
          <a:prstGeom prst="rect">
            <a:avLst/>
          </a:prstGeom>
          <a:noFill/>
        </p:spPr>
        <p:txBody>
          <a:bodyPr wrap="square" rtlCol="0">
            <a:spAutoFit/>
          </a:bodyPr>
          <a:lstStyle/>
          <a:p>
            <a:r>
              <a:rPr lang="it-IT" sz="2000" dirty="0" smtClean="0">
                <a:solidFill>
                  <a:prstClr val="black"/>
                </a:solidFill>
              </a:rPr>
              <a:t>Nel caso di basi contenenti </a:t>
            </a:r>
            <a:r>
              <a:rPr lang="it-IT" sz="2000" b="1" dirty="0" smtClean="0">
                <a:solidFill>
                  <a:prstClr val="black"/>
                </a:solidFill>
              </a:rPr>
              <a:t>ALLUMINIO</a:t>
            </a:r>
            <a:r>
              <a:rPr lang="it-IT" sz="2000" dirty="0" smtClean="0">
                <a:solidFill>
                  <a:prstClr val="black"/>
                </a:solidFill>
              </a:rPr>
              <a:t> si usano procedimenti alternativi per evitare la formazione di precipitati molto fini che sono difficili da filtrare e provocano emulsioni.</a:t>
            </a:r>
          </a:p>
          <a:p>
            <a:r>
              <a:rPr lang="it-IT" sz="2000" dirty="0" smtClean="0">
                <a:solidFill>
                  <a:prstClr val="black"/>
                </a:solidFill>
              </a:rPr>
              <a:t>Es. aggiungere lentamente sol. </a:t>
            </a:r>
            <a:r>
              <a:rPr lang="it-IT" sz="2000" dirty="0" err="1" smtClean="0">
                <a:solidFill>
                  <a:prstClr val="black"/>
                </a:solidFill>
              </a:rPr>
              <a:t>sat</a:t>
            </a:r>
            <a:r>
              <a:rPr lang="it-IT" sz="2000" dirty="0" smtClean="0">
                <a:solidFill>
                  <a:prstClr val="black"/>
                </a:solidFill>
              </a:rPr>
              <a:t>. di </a:t>
            </a:r>
            <a:r>
              <a:rPr lang="it-IT" sz="2000" b="1" dirty="0" smtClean="0">
                <a:solidFill>
                  <a:prstClr val="black"/>
                </a:solidFill>
              </a:rPr>
              <a:t>sodio solfato </a:t>
            </a:r>
            <a:r>
              <a:rPr lang="it-IT" sz="2000" dirty="0" smtClean="0">
                <a:solidFill>
                  <a:prstClr val="black"/>
                </a:solidFill>
              </a:rPr>
              <a:t>fino alla formazione di un </a:t>
            </a:r>
            <a:r>
              <a:rPr lang="it-IT" sz="2000" dirty="0" err="1" smtClean="0">
                <a:solidFill>
                  <a:prstClr val="black"/>
                </a:solidFill>
              </a:rPr>
              <a:t>ppto</a:t>
            </a:r>
            <a:r>
              <a:rPr lang="it-IT" sz="2000" dirty="0" smtClean="0">
                <a:solidFill>
                  <a:prstClr val="black"/>
                </a:solidFill>
              </a:rPr>
              <a:t> pesante, decantare e lavare più volte il </a:t>
            </a:r>
            <a:r>
              <a:rPr lang="it-IT" sz="2000" dirty="0" err="1" smtClean="0">
                <a:solidFill>
                  <a:prstClr val="black"/>
                </a:solidFill>
              </a:rPr>
              <a:t>ppto</a:t>
            </a:r>
            <a:r>
              <a:rPr lang="it-IT" sz="2000" dirty="0" smtClean="0">
                <a:solidFill>
                  <a:prstClr val="black"/>
                </a:solidFill>
              </a:rPr>
              <a:t> con il solvente di estrazione. </a:t>
            </a:r>
            <a:endParaRPr lang="it-IT" dirty="0"/>
          </a:p>
        </p:txBody>
      </p:sp>
      <p:graphicFrame>
        <p:nvGraphicFramePr>
          <p:cNvPr id="17412" name="Object 4"/>
          <p:cNvGraphicFramePr>
            <a:graphicFrameLocks noChangeAspect="1"/>
          </p:cNvGraphicFramePr>
          <p:nvPr/>
        </p:nvGraphicFramePr>
        <p:xfrm>
          <a:off x="571472" y="332656"/>
          <a:ext cx="4502150" cy="2106613"/>
        </p:xfrm>
        <a:graphic>
          <a:graphicData uri="http://schemas.openxmlformats.org/presentationml/2006/ole">
            <mc:AlternateContent xmlns:mc="http://schemas.openxmlformats.org/markup-compatibility/2006">
              <mc:Choice xmlns:v="urn:schemas-microsoft-com:vml" Requires="v">
                <p:oleObj spid="_x0000_s17436" name="ChemSketch" r:id="rId7" imgW="4501896" imgH="2106168" progId="ACD.ChemSketch.20">
                  <p:embed/>
                </p:oleObj>
              </mc:Choice>
              <mc:Fallback>
                <p:oleObj name="ChemSketch" r:id="rId7" imgW="4501896" imgH="2106168" progId="ACD.ChemSketch.20">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472" y="332656"/>
                        <a:ext cx="4502150"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http://www.delchimica.com/public/strumentazioni/338.JPG"/>
          <p:cNvPicPr>
            <a:picLocks noChangeAspect="1" noChangeArrowheads="1"/>
          </p:cNvPicPr>
          <p:nvPr/>
        </p:nvPicPr>
        <p:blipFill>
          <a:blip r:embed="rId4" cstate="print"/>
          <a:srcRect/>
          <a:stretch>
            <a:fillRect/>
          </a:stretch>
        </p:blipFill>
        <p:spPr bwMode="auto">
          <a:xfrm>
            <a:off x="5143504" y="214290"/>
            <a:ext cx="3810000" cy="3933826"/>
          </a:xfrm>
          <a:prstGeom prst="rect">
            <a:avLst/>
          </a:prstGeom>
          <a:noFill/>
        </p:spPr>
      </p:pic>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34830" name="ChemSketch" r:id="rId5" imgW="2880360" imgH="2212848" progId="ACD.ChemSketch.20">
                  <p:embed/>
                </p:oleObj>
              </mc:Choice>
              <mc:Fallback>
                <p:oleObj name="ChemSketch" r:id="rId5" imgW="2880360" imgH="2212848" progId="ACD.ChemSketch.20">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285728"/>
            <a:ext cx="4857784" cy="3477875"/>
          </a:xfrm>
          <a:prstGeom prst="rect">
            <a:avLst/>
          </a:prstGeom>
          <a:noFill/>
        </p:spPr>
        <p:txBody>
          <a:bodyPr wrap="square" rtlCol="0">
            <a:spAutoFit/>
          </a:bodyPr>
          <a:lstStyle/>
          <a:p>
            <a:r>
              <a:rPr lang="it-IT" sz="2000" b="1" dirty="0" smtClean="0"/>
              <a:t>LIOFILIZZATORI</a:t>
            </a:r>
          </a:p>
          <a:p>
            <a:endParaRPr lang="it-IT" sz="2000" b="1" dirty="0" smtClean="0"/>
          </a:p>
          <a:p>
            <a:r>
              <a:rPr lang="it-IT" sz="2000" dirty="0" smtClean="0"/>
              <a:t>Nel caso in cui si voglia eliminare un solvente </a:t>
            </a:r>
            <a:r>
              <a:rPr lang="it-IT" sz="2000" dirty="0" err="1" smtClean="0"/>
              <a:t>altobollente</a:t>
            </a:r>
            <a:r>
              <a:rPr lang="it-IT" sz="2000" dirty="0" smtClean="0"/>
              <a:t> da un composto termolabile per cui anche l’evaporazione sottovuoto richiederebbe temperature troppo alte, allora si </a:t>
            </a:r>
            <a:r>
              <a:rPr lang="it-IT" sz="2000" smtClean="0"/>
              <a:t>può ricorrere </a:t>
            </a:r>
            <a:r>
              <a:rPr lang="it-IT" sz="2000" dirty="0" smtClean="0"/>
              <a:t>alla liofilizzazione che è un processo di sublimazione del solvente previamente congelato (generalmente acqua ma anche DMSO, DMF).</a:t>
            </a:r>
          </a:p>
          <a:p>
            <a:endParaRPr lang="it-IT" sz="2000" dirty="0" smtClean="0"/>
          </a:p>
        </p:txBody>
      </p:sp>
      <p:sp>
        <p:nvSpPr>
          <p:cNvPr id="6" name="CasellaDiTesto 5"/>
          <p:cNvSpPr txBox="1"/>
          <p:nvPr/>
        </p:nvSpPr>
        <p:spPr>
          <a:xfrm>
            <a:off x="357158" y="4357694"/>
            <a:ext cx="8358246" cy="2246769"/>
          </a:xfrm>
          <a:prstGeom prst="rect">
            <a:avLst/>
          </a:prstGeom>
          <a:noFill/>
        </p:spPr>
        <p:txBody>
          <a:bodyPr wrap="square" rtlCol="0">
            <a:spAutoFit/>
          </a:bodyPr>
          <a:lstStyle/>
          <a:p>
            <a:pPr lvl="0"/>
            <a:r>
              <a:rPr lang="it-IT" sz="2000" dirty="0" smtClean="0">
                <a:solidFill>
                  <a:prstClr val="black"/>
                </a:solidFill>
              </a:rPr>
              <a:t>L’apparecchiatura consta di un dito freddo e di una pompa per creare alti vuoti (1 ∙10</a:t>
            </a:r>
            <a:r>
              <a:rPr lang="it-IT" sz="2000" baseline="30000" dirty="0" smtClean="0">
                <a:solidFill>
                  <a:prstClr val="black"/>
                </a:solidFill>
              </a:rPr>
              <a:t>-3 </a:t>
            </a:r>
            <a:r>
              <a:rPr lang="it-IT" sz="2000" dirty="0" smtClean="0">
                <a:solidFill>
                  <a:prstClr val="black"/>
                </a:solidFill>
              </a:rPr>
              <a:t>mm Hg): l’acqua della soluzione congelata in queste condizioni sublima e </a:t>
            </a:r>
            <a:r>
              <a:rPr lang="it-IT" sz="2000" dirty="0" err="1" smtClean="0">
                <a:solidFill>
                  <a:prstClr val="black"/>
                </a:solidFill>
              </a:rPr>
              <a:t>risolidifica</a:t>
            </a:r>
            <a:r>
              <a:rPr lang="it-IT" sz="2000" dirty="0" smtClean="0">
                <a:solidFill>
                  <a:prstClr val="black"/>
                </a:solidFill>
              </a:rPr>
              <a:t> nel dito freddo: il campione rimane ghiacciato per tutta la durata della sublimazione dell’acqua senza bisogno di essere ulteriormente raffreddato in quanto la sublimazione sottrae calore al sistema che quindi si mantiene sempre congelato. </a:t>
            </a:r>
          </a:p>
          <a:p>
            <a:pPr lvl="0"/>
            <a:endParaRPr lang="it-IT" sz="2000" b="1"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2857488" y="428604"/>
            <a:ext cx="6286512" cy="6023022"/>
            <a:chOff x="3650456" y="1124744"/>
            <a:chExt cx="5493544" cy="5538645"/>
          </a:xfrm>
        </p:grpSpPr>
        <p:pic>
          <p:nvPicPr>
            <p:cNvPr id="56322" name="Picture 2"/>
            <p:cNvPicPr>
              <a:picLocks noChangeAspect="1" noChangeArrowheads="1"/>
            </p:cNvPicPr>
            <p:nvPr/>
          </p:nvPicPr>
          <p:blipFill>
            <a:blip r:embed="rId4" cstate="print"/>
            <a:srcRect/>
            <a:stretch>
              <a:fillRect/>
            </a:stretch>
          </p:blipFill>
          <p:spPr bwMode="auto">
            <a:xfrm>
              <a:off x="3957637" y="1124744"/>
              <a:ext cx="5186363" cy="1864519"/>
            </a:xfrm>
            <a:prstGeom prst="rect">
              <a:avLst/>
            </a:prstGeom>
            <a:noFill/>
            <a:ln w="9525">
              <a:noFill/>
              <a:miter lim="800000"/>
              <a:headEnd/>
              <a:tailEnd/>
            </a:ln>
          </p:spPr>
        </p:pic>
        <p:pic>
          <p:nvPicPr>
            <p:cNvPr id="56324" name="Picture 4"/>
            <p:cNvPicPr>
              <a:picLocks noChangeAspect="1" noChangeArrowheads="1"/>
            </p:cNvPicPr>
            <p:nvPr/>
          </p:nvPicPr>
          <p:blipFill>
            <a:blip r:embed="rId5" cstate="print"/>
            <a:srcRect/>
            <a:stretch>
              <a:fillRect/>
            </a:stretch>
          </p:blipFill>
          <p:spPr bwMode="auto">
            <a:xfrm>
              <a:off x="3736646" y="6134751"/>
              <a:ext cx="5293519" cy="528638"/>
            </a:xfrm>
            <a:prstGeom prst="rect">
              <a:avLst/>
            </a:prstGeom>
            <a:noFill/>
            <a:ln w="9525">
              <a:noFill/>
              <a:miter lim="800000"/>
              <a:headEnd/>
              <a:tailEnd/>
            </a:ln>
          </p:spPr>
        </p:pic>
        <p:pic>
          <p:nvPicPr>
            <p:cNvPr id="56326" name="Picture 6"/>
            <p:cNvPicPr>
              <a:picLocks noChangeAspect="1" noChangeArrowheads="1"/>
            </p:cNvPicPr>
            <p:nvPr/>
          </p:nvPicPr>
          <p:blipFill>
            <a:blip r:embed="rId6" cstate="print"/>
            <a:srcRect/>
            <a:stretch>
              <a:fillRect/>
            </a:stretch>
          </p:blipFill>
          <p:spPr bwMode="auto">
            <a:xfrm>
              <a:off x="3650456" y="2924944"/>
              <a:ext cx="5493544" cy="3221831"/>
            </a:xfrm>
            <a:prstGeom prst="rect">
              <a:avLst/>
            </a:prstGeom>
            <a:noFill/>
            <a:ln w="9525">
              <a:noFill/>
              <a:miter lim="800000"/>
              <a:headEnd/>
              <a:tailEnd/>
            </a:ln>
          </p:spPr>
        </p:pic>
      </p:grpSp>
      <p:sp>
        <p:nvSpPr>
          <p:cNvPr id="2" name="CasellaDiTesto 1"/>
          <p:cNvSpPr txBox="1"/>
          <p:nvPr/>
        </p:nvSpPr>
        <p:spPr>
          <a:xfrm>
            <a:off x="214282" y="404664"/>
            <a:ext cx="2714644" cy="6247864"/>
          </a:xfrm>
          <a:prstGeom prst="rect">
            <a:avLst/>
          </a:prstGeom>
          <a:noFill/>
        </p:spPr>
        <p:txBody>
          <a:bodyPr wrap="square" rtlCol="0">
            <a:spAutoFit/>
          </a:bodyPr>
          <a:lstStyle/>
          <a:p>
            <a:pPr marL="14288" indent="-14288"/>
            <a:r>
              <a:rPr lang="it-IT" sz="2000" b="1" dirty="0" smtClean="0"/>
              <a:t>	</a:t>
            </a:r>
            <a:r>
              <a:rPr lang="it-IT" sz="2000" dirty="0" smtClean="0"/>
              <a:t>Per il </a:t>
            </a:r>
            <a:r>
              <a:rPr lang="it-IT" sz="2000" b="1" dirty="0" smtClean="0"/>
              <a:t>LiAlH</a:t>
            </a:r>
            <a:r>
              <a:rPr lang="it-IT" sz="2000" b="1" baseline="-25000" dirty="0" smtClean="0"/>
              <a:t>4</a:t>
            </a:r>
            <a:r>
              <a:rPr lang="it-IT" sz="2000" b="1" dirty="0" smtClean="0"/>
              <a:t> </a:t>
            </a:r>
            <a:r>
              <a:rPr lang="it-IT" sz="2000" dirty="0" smtClean="0"/>
              <a:t>in modo specifico si aggiungono lentamente e con cautela in sequenza queste soluzioni:</a:t>
            </a:r>
          </a:p>
          <a:p>
            <a:pPr marL="14288" indent="-14288"/>
            <a:endParaRPr lang="it-IT" sz="2000" dirty="0" smtClean="0"/>
          </a:p>
          <a:p>
            <a:pPr marL="14288" indent="-14288">
              <a:buFont typeface="+mj-lt"/>
              <a:buAutoNum type="arabicParenR"/>
            </a:pPr>
            <a:r>
              <a:rPr lang="it-IT" sz="2000" dirty="0" smtClean="0"/>
              <a:t> acqua (1ml per 1 g di LiAlH</a:t>
            </a:r>
            <a:r>
              <a:rPr lang="it-IT" sz="2000" baseline="-25000" dirty="0" smtClean="0"/>
              <a:t>4</a:t>
            </a:r>
            <a:r>
              <a:rPr lang="it-IT" sz="2000" dirty="0" smtClean="0"/>
              <a:t>)</a:t>
            </a:r>
          </a:p>
          <a:p>
            <a:pPr marL="14288" indent="-14288">
              <a:buFont typeface="+mj-lt"/>
              <a:buAutoNum type="arabicParenR"/>
            </a:pPr>
            <a:r>
              <a:rPr lang="it-IT" sz="2000" dirty="0" smtClean="0"/>
              <a:t> </a:t>
            </a:r>
            <a:r>
              <a:rPr lang="it-IT" sz="2000" dirty="0" err="1" smtClean="0"/>
              <a:t>NaOH</a:t>
            </a:r>
            <a:r>
              <a:rPr lang="it-IT" sz="2000" dirty="0" smtClean="0"/>
              <a:t> sol. (15%, 1 ml per 1 g di LiAlH</a:t>
            </a:r>
            <a:r>
              <a:rPr lang="it-IT" sz="2000" baseline="-25000" dirty="0" smtClean="0"/>
              <a:t>4</a:t>
            </a:r>
            <a:r>
              <a:rPr lang="it-IT" sz="2000" dirty="0" smtClean="0"/>
              <a:t>) </a:t>
            </a:r>
          </a:p>
          <a:p>
            <a:pPr marL="14288" indent="-14288">
              <a:buFont typeface="+mj-lt"/>
              <a:buAutoNum type="arabicParenR"/>
            </a:pPr>
            <a:r>
              <a:rPr lang="it-IT" sz="2000" dirty="0" smtClean="0"/>
              <a:t> acqua (3 ml per 1 g di LiAlH</a:t>
            </a:r>
            <a:r>
              <a:rPr lang="it-IT" sz="2000" baseline="-25000" dirty="0" smtClean="0"/>
              <a:t>4</a:t>
            </a:r>
            <a:r>
              <a:rPr lang="it-IT" sz="2000" dirty="0" smtClean="0"/>
              <a:t>).</a:t>
            </a:r>
          </a:p>
          <a:p>
            <a:pPr marL="14288" indent="-14288">
              <a:buFont typeface="+mj-lt"/>
              <a:buAutoNum type="arabicParenR"/>
            </a:pPr>
            <a:endParaRPr lang="it-IT" sz="2000" dirty="0" smtClean="0"/>
          </a:p>
          <a:p>
            <a:pPr marL="14288" indent="-14288"/>
            <a:r>
              <a:rPr lang="it-IT" sz="2000" dirty="0" smtClean="0"/>
              <a:t>Questo procedimento porta ad un </a:t>
            </a:r>
            <a:r>
              <a:rPr lang="it-IT" sz="2000" dirty="0" err="1" smtClean="0"/>
              <a:t>ppto</a:t>
            </a:r>
            <a:r>
              <a:rPr lang="it-IT" sz="2000" dirty="0" smtClean="0"/>
              <a:t> granulare facilmente filtrabile.</a:t>
            </a:r>
          </a:p>
          <a:p>
            <a:pPr marL="457200" indent="-14288"/>
            <a:endParaRPr lang="it-IT" sz="2000" dirty="0" smtClean="0"/>
          </a:p>
          <a:p>
            <a:pPr marL="457200" indent="-457200"/>
            <a:endParaRPr lang="it-IT" sz="2000" dirty="0" smtClean="0"/>
          </a:p>
          <a:p>
            <a:pPr marL="457200" indent="-457200"/>
            <a:r>
              <a:rPr lang="it-IT" sz="2000" dirty="0" smtClean="0"/>
              <a:t> </a:t>
            </a:r>
          </a:p>
        </p:txBody>
      </p:sp>
      <p:graphicFrame>
        <p:nvGraphicFramePr>
          <p:cNvPr id="56325" name="Object 5"/>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56337" name="ChemSketch" r:id="rId7" imgW="2880360" imgH="2212848" progId="ACD.ChemSketch.20">
                  <p:embed/>
                </p:oleObj>
              </mc:Choice>
              <mc:Fallback>
                <p:oleObj name="ChemSketch" r:id="rId7" imgW="2880360" imgH="2212848" progId="ACD.ChemSketch.20">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1518"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ttangolo 2"/>
          <p:cNvSpPr/>
          <p:nvPr/>
        </p:nvSpPr>
        <p:spPr>
          <a:xfrm>
            <a:off x="285720" y="366623"/>
            <a:ext cx="8501122" cy="4708981"/>
          </a:xfrm>
          <a:prstGeom prst="rect">
            <a:avLst/>
          </a:prstGeom>
        </p:spPr>
        <p:txBody>
          <a:bodyPr wrap="square">
            <a:spAutoFit/>
          </a:bodyPr>
          <a:lstStyle/>
          <a:p>
            <a:pPr marL="457200" indent="-457200">
              <a:buFont typeface="+mj-lt"/>
              <a:buAutoNum type="alphaLcParenR" startAt="2"/>
            </a:pPr>
            <a:r>
              <a:rPr lang="it-IT" sz="2000" b="1" dirty="0" smtClean="0"/>
              <a:t>SPEGNIMENTO </a:t>
            </a:r>
            <a:r>
              <a:rPr lang="it-IT" sz="2000" b="1" dirty="0" err="1" smtClean="0"/>
              <a:t>DI</a:t>
            </a:r>
            <a:r>
              <a:rPr lang="it-IT" sz="2000" b="1" dirty="0" smtClean="0"/>
              <a:t> REAZIONI IN MEZZO NON ACQUOSO NEUTRO</a:t>
            </a:r>
            <a:endParaRPr lang="it-IT" sz="2000" dirty="0" smtClean="0"/>
          </a:p>
          <a:p>
            <a:pPr marL="457200" indent="-457200"/>
            <a:r>
              <a:rPr lang="it-IT" sz="2000" dirty="0" smtClean="0"/>
              <a:t>	</a:t>
            </a:r>
          </a:p>
          <a:p>
            <a:pPr marL="457200" indent="-457200"/>
            <a:r>
              <a:rPr lang="it-IT" sz="2000" dirty="0" smtClean="0"/>
              <a:t>	Per neutro si intendono reazioni che non hanno previsto né basi molto forti né acidi molto forti, quindi per neutro si comprende anche reazioni con reagenti debolmente acidi o debolmente basici. </a:t>
            </a:r>
          </a:p>
          <a:p>
            <a:pPr marL="457200" indent="-457200"/>
            <a:endParaRPr lang="it-IT" sz="2000" dirty="0" smtClean="0"/>
          </a:p>
          <a:p>
            <a:pPr marL="457200" indent="-457200"/>
            <a:r>
              <a:rPr lang="it-IT" sz="2000" dirty="0" smtClean="0"/>
              <a:t>	Un gran numero di reazioni cade in questa categoria. Si usa una sol. </a:t>
            </a:r>
            <a:r>
              <a:rPr lang="it-IT" sz="2000" dirty="0" err="1" smtClean="0"/>
              <a:t>sat</a:t>
            </a:r>
            <a:r>
              <a:rPr lang="it-IT" sz="2000" dirty="0" smtClean="0"/>
              <a:t>. di </a:t>
            </a:r>
            <a:r>
              <a:rPr lang="it-IT" sz="2000" b="1" dirty="0" smtClean="0"/>
              <a:t>NH</a:t>
            </a:r>
            <a:r>
              <a:rPr lang="it-IT" sz="2000" b="1" baseline="-25000" dirty="0" smtClean="0"/>
              <a:t>4</a:t>
            </a:r>
            <a:r>
              <a:rPr lang="it-IT" sz="2000" b="1" dirty="0" smtClean="0"/>
              <a:t>Cl </a:t>
            </a:r>
            <a:r>
              <a:rPr lang="it-IT" sz="2000" dirty="0" smtClean="0"/>
              <a:t>per reazioni debolmente basiche o una sol. </a:t>
            </a:r>
            <a:r>
              <a:rPr lang="it-IT" sz="2000" dirty="0" err="1" smtClean="0"/>
              <a:t>sat</a:t>
            </a:r>
            <a:r>
              <a:rPr lang="it-IT" sz="2000" dirty="0" smtClean="0"/>
              <a:t>. di</a:t>
            </a:r>
            <a:r>
              <a:rPr lang="it-IT" sz="2000" b="1" dirty="0" smtClean="0"/>
              <a:t> NaHCO</a:t>
            </a:r>
            <a:r>
              <a:rPr lang="it-IT" sz="2000" b="1" baseline="-25000" dirty="0" smtClean="0"/>
              <a:t>3</a:t>
            </a:r>
            <a:r>
              <a:rPr lang="it-IT" sz="2000" b="1" dirty="0" smtClean="0"/>
              <a:t> </a:t>
            </a:r>
            <a:r>
              <a:rPr lang="it-IT" sz="2000" dirty="0" smtClean="0"/>
              <a:t>per reazioni debolmente acide. Se i reagenti sono altamente reattivi, l’aggiunta va fatta lentamente raffreddando.</a:t>
            </a:r>
          </a:p>
          <a:p>
            <a:pPr marL="457200" indent="-457200"/>
            <a:endParaRPr lang="it-IT" sz="2000" dirty="0" smtClean="0"/>
          </a:p>
          <a:p>
            <a:pPr marL="457200" indent="-457200"/>
            <a:r>
              <a:rPr lang="it-IT" sz="2000" dirty="0" smtClean="0"/>
              <a:t>	Attenzione però che i prodotti non siano sensibili ai reagenti di spegnimento, per esempio sintesi in cui si rimuove l’acqua con la </a:t>
            </a:r>
            <a:r>
              <a:rPr lang="it-IT" sz="2000" dirty="0" err="1" smtClean="0"/>
              <a:t>Dean-Stark</a:t>
            </a:r>
            <a:r>
              <a:rPr lang="it-IT" sz="2000" dirty="0" smtClean="0"/>
              <a:t> (chetali sono sensibili all’ambiente acido acquoso, pertanto queste reazioni si spengono con NaHCO</a:t>
            </a:r>
            <a:r>
              <a:rPr lang="it-IT" sz="2000" baseline="-25000" dirty="0" smtClean="0"/>
              <a:t>3</a:t>
            </a:r>
            <a:r>
              <a:rPr lang="it-IT" sz="20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8446"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142844" y="214290"/>
            <a:ext cx="8858312" cy="5529719"/>
          </a:xfrm>
          <a:prstGeom prst="rect">
            <a:avLst/>
          </a:prstGeom>
          <a:noFill/>
        </p:spPr>
        <p:txBody>
          <a:bodyPr wrap="square" rtlCol="0">
            <a:spAutoFit/>
          </a:bodyPr>
          <a:lstStyle/>
          <a:p>
            <a:pPr marL="457200" indent="-457200">
              <a:buFont typeface="+mj-lt"/>
              <a:buAutoNum type="alphaLcParenR" startAt="3"/>
            </a:pPr>
            <a:r>
              <a:rPr lang="it-IT" sz="2000" b="1" dirty="0" smtClean="0"/>
              <a:t>SPEGNIMENTO </a:t>
            </a:r>
            <a:r>
              <a:rPr lang="it-IT" sz="2000" b="1" dirty="0" err="1" smtClean="0"/>
              <a:t>DI</a:t>
            </a:r>
            <a:r>
              <a:rPr lang="it-IT" sz="2000" b="1" dirty="0" smtClean="0"/>
              <a:t> REAZIONI IN MEZZO NON ACQUOSO FORTEMENTE</a:t>
            </a:r>
          </a:p>
          <a:p>
            <a:pPr marL="457200" indent="-457200"/>
            <a:r>
              <a:rPr lang="it-IT" sz="2000" b="1" dirty="0" smtClean="0"/>
              <a:t>	ACIDO</a:t>
            </a:r>
            <a:endParaRPr lang="it-IT" sz="2000" dirty="0" smtClean="0"/>
          </a:p>
          <a:p>
            <a:pPr marL="457200" indent="-457200"/>
            <a:r>
              <a:rPr lang="it-IT" sz="2000" dirty="0" smtClean="0"/>
              <a:t>	</a:t>
            </a:r>
          </a:p>
          <a:p>
            <a:pPr marL="457200" indent="-457200"/>
            <a:r>
              <a:rPr lang="it-IT" sz="2000" dirty="0" smtClean="0"/>
              <a:t>	Questo tipo di reazioni generalmente prevede l’utilizzo di forti acidi di Lewis quali TiCl</a:t>
            </a:r>
            <a:r>
              <a:rPr lang="it-IT" sz="2000" baseline="-25000" dirty="0" smtClean="0"/>
              <a:t>4</a:t>
            </a:r>
            <a:r>
              <a:rPr lang="it-IT" sz="2000" dirty="0" smtClean="0"/>
              <a:t>, BF</a:t>
            </a:r>
            <a:r>
              <a:rPr lang="it-IT" sz="2000" baseline="-25000" dirty="0" smtClean="0"/>
              <a:t>3</a:t>
            </a:r>
            <a:r>
              <a:rPr lang="it-IT" sz="2000" dirty="0" smtClean="0"/>
              <a:t>OEt</a:t>
            </a:r>
            <a:r>
              <a:rPr lang="it-IT" sz="2000" baseline="-25000" dirty="0" smtClean="0"/>
              <a:t>2</a:t>
            </a:r>
            <a:r>
              <a:rPr lang="it-IT" sz="2000" dirty="0" smtClean="0"/>
              <a:t>. L’aggiunta di acqua in questi casi porta alla liberazione di acidi molto forti: se il prodotto non si degrada con essi, nessun problema, altrimenti si può usare una sol. </a:t>
            </a:r>
            <a:r>
              <a:rPr lang="it-IT" sz="2000" dirty="0" err="1" smtClean="0"/>
              <a:t>sat</a:t>
            </a:r>
            <a:r>
              <a:rPr lang="it-IT" sz="2000" dirty="0" smtClean="0"/>
              <a:t>. di </a:t>
            </a:r>
            <a:r>
              <a:rPr lang="it-IT" sz="2000" b="1" dirty="0" smtClean="0"/>
              <a:t>NaHCO</a:t>
            </a:r>
            <a:r>
              <a:rPr lang="it-IT" sz="2000" b="1" baseline="-25000" dirty="0" smtClean="0"/>
              <a:t>3</a:t>
            </a:r>
            <a:r>
              <a:rPr lang="it-IT" sz="2000" dirty="0" smtClean="0"/>
              <a:t> o </a:t>
            </a:r>
            <a:r>
              <a:rPr lang="it-IT" sz="2000" b="1" dirty="0" smtClean="0"/>
              <a:t>Na</a:t>
            </a:r>
            <a:r>
              <a:rPr lang="it-IT" sz="2000" b="1" baseline="-25000" dirty="0" smtClean="0"/>
              <a:t>2</a:t>
            </a:r>
            <a:r>
              <a:rPr lang="it-IT" sz="2000" b="1" dirty="0" smtClean="0"/>
              <a:t>CO</a:t>
            </a:r>
            <a:r>
              <a:rPr lang="it-IT" sz="2000" b="1" baseline="-25000" dirty="0" smtClean="0"/>
              <a:t>3</a:t>
            </a:r>
            <a:r>
              <a:rPr lang="it-IT" sz="2000" dirty="0" smtClean="0"/>
              <a:t>. Se non è opportuno usare un ambiente acquoso si può gorgogliare </a:t>
            </a:r>
            <a:r>
              <a:rPr lang="it-IT" sz="2000" b="1" dirty="0" smtClean="0"/>
              <a:t>NH</a:t>
            </a:r>
            <a:r>
              <a:rPr lang="it-IT" sz="2000" b="1" baseline="-25000" dirty="0" smtClean="0"/>
              <a:t>3</a:t>
            </a:r>
            <a:r>
              <a:rPr lang="it-IT" sz="2000" dirty="0" smtClean="0"/>
              <a:t> gassosa sotto raffreddamento. </a:t>
            </a:r>
          </a:p>
          <a:p>
            <a:pPr marL="457200" indent="-457200"/>
            <a:endParaRPr lang="it-IT" sz="2000" baseline="-25000" dirty="0" smtClean="0"/>
          </a:p>
          <a:p>
            <a:pPr marL="457200" indent="-457200"/>
            <a:r>
              <a:rPr lang="it-IT" sz="2000" dirty="0" smtClean="0"/>
              <a:t>	Anche questi metalli possono dare precipitati fini difficilmente filtrabili.</a:t>
            </a:r>
          </a:p>
          <a:p>
            <a:pPr marL="457200" indent="-457200"/>
            <a:endParaRPr lang="it-IT" sz="2000" dirty="0" smtClean="0"/>
          </a:p>
          <a:p>
            <a:pPr marL="457200" indent="-457200"/>
            <a:endParaRPr lang="it-IT" sz="2000" dirty="0" smtClean="0"/>
          </a:p>
          <a:p>
            <a:pPr marL="457200" indent="-457200"/>
            <a:endParaRPr lang="it-IT" sz="2000" dirty="0" smtClean="0"/>
          </a:p>
          <a:p>
            <a:pPr marL="457200" indent="-457200"/>
            <a:r>
              <a:rPr lang="it-IT" sz="2000" dirty="0" smtClean="0"/>
              <a:t>	</a:t>
            </a:r>
          </a:p>
          <a:p>
            <a:pPr marL="457200" indent="-457200"/>
            <a:endParaRPr lang="it-IT" sz="2000" dirty="0" smtClean="0"/>
          </a:p>
          <a:p>
            <a:pPr marL="457200" indent="-457200"/>
            <a:endParaRPr lang="it-IT" sz="2000" dirty="0" smtClean="0"/>
          </a:p>
          <a:p>
            <a:pPr marL="457200" indent="-457200"/>
            <a:r>
              <a:rPr lang="it-IT" sz="2000" dirty="0" smtClean="0"/>
              <a:t> </a:t>
            </a:r>
          </a:p>
        </p:txBody>
      </p:sp>
      <p:pic>
        <p:nvPicPr>
          <p:cNvPr id="18435" name="Picture 3"/>
          <p:cNvPicPr>
            <a:picLocks noChangeAspect="1" noChangeArrowheads="1"/>
          </p:cNvPicPr>
          <p:nvPr/>
        </p:nvPicPr>
        <p:blipFill>
          <a:blip r:embed="rId6" cstate="print"/>
          <a:srcRect l="23870" t="17775" b="7831"/>
          <a:stretch>
            <a:fillRect/>
          </a:stretch>
        </p:blipFill>
        <p:spPr bwMode="auto">
          <a:xfrm>
            <a:off x="539552" y="3789040"/>
            <a:ext cx="3058072" cy="1368152"/>
          </a:xfrm>
          <a:prstGeom prst="rect">
            <a:avLst/>
          </a:prstGeom>
          <a:noFill/>
          <a:ln w="9525">
            <a:noFill/>
            <a:miter lim="800000"/>
            <a:headEnd/>
            <a:tailEnd/>
          </a:ln>
        </p:spPr>
      </p:pic>
      <p:pic>
        <p:nvPicPr>
          <p:cNvPr id="18436" name="Picture 4"/>
          <p:cNvPicPr>
            <a:picLocks noChangeAspect="1" noChangeArrowheads="1"/>
          </p:cNvPicPr>
          <p:nvPr/>
        </p:nvPicPr>
        <p:blipFill>
          <a:blip r:embed="rId7" cstate="print"/>
          <a:srcRect/>
          <a:stretch>
            <a:fillRect/>
          </a:stretch>
        </p:blipFill>
        <p:spPr bwMode="auto">
          <a:xfrm>
            <a:off x="3779912" y="3789040"/>
            <a:ext cx="5221476" cy="2763366"/>
          </a:xfrm>
          <a:prstGeom prst="rect">
            <a:avLst/>
          </a:prstGeom>
          <a:noFill/>
          <a:ln w="28575">
            <a:solidFill>
              <a:srgbClr val="FF0000"/>
            </a:solidFill>
            <a:miter lim="800000"/>
            <a:headEnd/>
            <a:tailEnd/>
          </a:ln>
        </p:spPr>
      </p:pic>
      <p:cxnSp>
        <p:nvCxnSpPr>
          <p:cNvPr id="8" name="Connettore 1 7"/>
          <p:cNvCxnSpPr/>
          <p:nvPr/>
        </p:nvCxnSpPr>
        <p:spPr>
          <a:xfrm>
            <a:off x="3851920" y="4941168"/>
            <a:ext cx="489654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22542"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357166"/>
            <a:ext cx="8429684" cy="1938992"/>
          </a:xfrm>
          <a:prstGeom prst="rect">
            <a:avLst/>
          </a:prstGeom>
          <a:noFill/>
        </p:spPr>
        <p:txBody>
          <a:bodyPr wrap="square" rtlCol="0">
            <a:spAutoFit/>
          </a:bodyPr>
          <a:lstStyle/>
          <a:p>
            <a:pPr marL="457200" lvl="0" indent="-457200">
              <a:buFont typeface="+mj-lt"/>
              <a:buAutoNum type="alphaLcParenR" startAt="4"/>
            </a:pPr>
            <a:r>
              <a:rPr lang="it-IT" sz="2000" b="1" dirty="0" smtClean="0">
                <a:solidFill>
                  <a:prstClr val="black"/>
                </a:solidFill>
              </a:rPr>
              <a:t>SPEGNIMENTO </a:t>
            </a:r>
            <a:r>
              <a:rPr lang="it-IT" sz="2000" b="1" dirty="0" err="1" smtClean="0">
                <a:solidFill>
                  <a:prstClr val="black"/>
                </a:solidFill>
              </a:rPr>
              <a:t>DI</a:t>
            </a:r>
            <a:r>
              <a:rPr lang="it-IT" sz="2000" b="1" dirty="0" smtClean="0">
                <a:solidFill>
                  <a:prstClr val="black"/>
                </a:solidFill>
              </a:rPr>
              <a:t> REAZIONI IN MEZZO ACQUOSO ACIDO O BASICO</a:t>
            </a:r>
          </a:p>
          <a:p>
            <a:pPr marL="457200" lvl="0" indent="-457200">
              <a:buFont typeface="+mj-lt"/>
              <a:buAutoNum type="alphaLcParenR" startAt="4"/>
            </a:pPr>
            <a:endParaRPr lang="it-IT" sz="2000" b="1" dirty="0" smtClean="0">
              <a:solidFill>
                <a:prstClr val="black"/>
              </a:solidFill>
            </a:endParaRPr>
          </a:p>
          <a:p>
            <a:pPr marL="457200" lvl="0" indent="-457200"/>
            <a:r>
              <a:rPr lang="it-IT" sz="2000" dirty="0" smtClean="0">
                <a:solidFill>
                  <a:prstClr val="black"/>
                </a:solidFill>
              </a:rPr>
              <a:t>	E’ sufficiente neutralizzare con acidi o basi diluite a seconda del prodotto che si vuole isolare. Ad esempio, se si vuole isolare un estere non è necessario spegnere la reazione, basta estrarla.</a:t>
            </a:r>
          </a:p>
          <a:p>
            <a:pPr marL="457200" lvl="0" indent="-457200"/>
            <a:r>
              <a:rPr lang="it-IT" sz="2000" dirty="0" smtClean="0">
                <a:solidFill>
                  <a:prstClr val="black"/>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8204200" y="119063"/>
          <a:ext cx="868363" cy="666750"/>
        </p:xfrm>
        <a:graphic>
          <a:graphicData uri="http://schemas.openxmlformats.org/presentationml/2006/ole">
            <mc:AlternateContent xmlns:mc="http://schemas.openxmlformats.org/markup-compatibility/2006">
              <mc:Choice xmlns:v="urn:schemas-microsoft-com:vml" Requires="v">
                <p:oleObj spid="_x0000_s19470" name="ChemSketch" r:id="rId4" imgW="2880360" imgH="2212848" progId="ACD.ChemSketch.20">
                  <p:embed/>
                </p:oleObj>
              </mc:Choice>
              <mc:Fallback>
                <p:oleObj name="ChemSketch" r:id="rId4" imgW="2880360" imgH="2212848" progId="ACD.ChemSketch.2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200" y="119063"/>
                        <a:ext cx="868363"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sellaDiTesto 2"/>
          <p:cNvSpPr txBox="1"/>
          <p:nvPr/>
        </p:nvSpPr>
        <p:spPr>
          <a:xfrm>
            <a:off x="285720" y="357166"/>
            <a:ext cx="8643998" cy="5878532"/>
          </a:xfrm>
          <a:prstGeom prst="rect">
            <a:avLst/>
          </a:prstGeom>
          <a:noFill/>
        </p:spPr>
        <p:txBody>
          <a:bodyPr wrap="square" rtlCol="0">
            <a:spAutoFit/>
          </a:bodyPr>
          <a:lstStyle/>
          <a:p>
            <a:pPr marL="457200" indent="-457200">
              <a:buFont typeface="+mj-lt"/>
              <a:buAutoNum type="arabicPeriod" startAt="3"/>
            </a:pPr>
            <a:r>
              <a:rPr lang="it-IT" sz="2000" b="1" dirty="0" smtClean="0"/>
              <a:t>ISOLAMENTO DEL PRODOTTO: </a:t>
            </a:r>
            <a:r>
              <a:rPr lang="it-IT" sz="2000" dirty="0" smtClean="0"/>
              <a:t>dopo lo spegnimento della reazione </a:t>
            </a:r>
          </a:p>
          <a:p>
            <a:pPr marL="457200" indent="-457200"/>
            <a:r>
              <a:rPr lang="it-IT" sz="2000" dirty="0" smtClean="0"/>
              <a:t>	può capitare che il prodotto desiderato sia insolubile nella miscela di reazione o sia sciolto in essa. Nel primo caso si isolerà con una filtrazione, nel secondo con una estrazione.</a:t>
            </a:r>
          </a:p>
          <a:p>
            <a:pPr marL="457200" indent="-457200"/>
            <a:endParaRPr lang="it-IT" sz="800" b="1" dirty="0" smtClean="0"/>
          </a:p>
          <a:p>
            <a:pPr marL="4041775" indent="441325" defTabSz="220663">
              <a:buFont typeface="+mj-lt"/>
              <a:buAutoNum type="alphaLcParenR"/>
              <a:tabLst>
                <a:tab pos="8347075" algn="l"/>
              </a:tabLst>
            </a:pPr>
            <a:r>
              <a:rPr lang="it-IT" sz="2000" b="1" dirty="0" smtClean="0"/>
              <a:t>FILTRAZIONE</a:t>
            </a:r>
          </a:p>
          <a:p>
            <a:pPr marL="3495675" indent="-457200" defTabSz="220663">
              <a:buFont typeface="+mj-lt"/>
              <a:buAutoNum type="alphaLcParenR"/>
              <a:tabLst>
                <a:tab pos="8347075" algn="l"/>
              </a:tabLst>
            </a:pPr>
            <a:endParaRPr lang="it-IT" sz="800" b="1" dirty="0" smtClean="0"/>
          </a:p>
          <a:p>
            <a:pPr marL="4483100" indent="-265113" defTabSz="220663">
              <a:tabLst>
                <a:tab pos="8347075" algn="l"/>
              </a:tabLst>
            </a:pPr>
            <a:r>
              <a:rPr lang="it-IT" sz="2000" b="1" dirty="0" smtClean="0"/>
              <a:t>	</a:t>
            </a:r>
            <a:r>
              <a:rPr lang="it-IT" sz="2000" dirty="0" smtClean="0"/>
              <a:t>E’ il caso più fortunato. Può capitare che i reagenti siano solubili nel solvente di reazione e non lo sia il prodotto, oppure non lo sia più per aggiunta del reagente di spegnimento della reazione (es. solvente DMSO, spegnimento con acqua, la sua aggiunta deprime la solubilità di molti prodotti </a:t>
            </a:r>
            <a:r>
              <a:rPr lang="it-IT" sz="2000" dirty="0" err="1" smtClean="0"/>
              <a:t>lipofili</a:t>
            </a:r>
            <a:r>
              <a:rPr lang="it-IT" sz="2000" dirty="0" smtClean="0"/>
              <a:t> mantenendo in soluzione sottoprodotti inorganici).</a:t>
            </a:r>
          </a:p>
          <a:p>
            <a:pPr marL="3495675" indent="-457200" defTabSz="220663">
              <a:tabLst>
                <a:tab pos="8347075" algn="l"/>
              </a:tabLst>
            </a:pPr>
            <a:endParaRPr lang="it-IT" sz="2000" dirty="0" smtClean="0"/>
          </a:p>
          <a:p>
            <a:pPr marL="354013" indent="-354013" defTabSz="220663">
              <a:tabLst>
                <a:tab pos="8347075" algn="l"/>
              </a:tabLst>
            </a:pPr>
            <a:r>
              <a:rPr lang="it-IT" sz="2000" dirty="0" smtClean="0"/>
              <a:t>	In questo caso è sufficiente filtrare sotto vuoto e poi lavare il solido sul </a:t>
            </a:r>
            <a:r>
              <a:rPr lang="it-IT" sz="2000" dirty="0" err="1" smtClean="0"/>
              <a:t>buckner</a:t>
            </a:r>
            <a:r>
              <a:rPr lang="it-IT" sz="2000" dirty="0" smtClean="0"/>
              <a:t> con solvente pulito. </a:t>
            </a:r>
            <a:endParaRPr lang="it-IT" sz="2000" b="1" dirty="0" smtClean="0"/>
          </a:p>
        </p:txBody>
      </p:sp>
      <p:pic>
        <p:nvPicPr>
          <p:cNvPr id="5" name="Picture 2" descr="Foto-0030"/>
          <p:cNvPicPr>
            <a:picLocks noChangeAspect="1" noChangeArrowheads="1"/>
          </p:cNvPicPr>
          <p:nvPr/>
        </p:nvPicPr>
        <p:blipFill>
          <a:blip r:embed="rId6" cstate="print"/>
          <a:srcRect/>
          <a:stretch>
            <a:fillRect/>
          </a:stretch>
        </p:blipFill>
        <p:spPr bwMode="auto">
          <a:xfrm>
            <a:off x="500034" y="2201301"/>
            <a:ext cx="4018198" cy="3013649"/>
          </a:xfrm>
          <a:prstGeom prst="rect">
            <a:avLst/>
          </a:prstGeom>
          <a:noFill/>
          <a:ln w="9525">
            <a:noFill/>
            <a:miter lim="800000"/>
            <a:headEnd/>
            <a:tailEnd/>
          </a:ln>
        </p:spPr>
      </p:pic>
      <p:sp>
        <p:nvSpPr>
          <p:cNvPr id="2" name="CasellaDiTesto 1"/>
          <p:cNvSpPr txBox="1"/>
          <p:nvPr/>
        </p:nvSpPr>
        <p:spPr>
          <a:xfrm>
            <a:off x="2195736" y="4131657"/>
            <a:ext cx="2393743" cy="1169551"/>
          </a:xfrm>
          <a:prstGeom prst="rect">
            <a:avLst/>
          </a:prstGeom>
          <a:noFill/>
        </p:spPr>
        <p:txBody>
          <a:bodyPr wrap="square" rtlCol="0">
            <a:spAutoFit/>
          </a:bodyPr>
          <a:lstStyle/>
          <a:p>
            <a:r>
              <a:rPr lang="it-IT" sz="1400" b="1" dirty="0" smtClean="0">
                <a:solidFill>
                  <a:srgbClr val="FFFFFF"/>
                </a:solidFill>
              </a:rPr>
              <a:t>ATTENZIONE! ERRORE NEL MONTAGGIO DI QUESTA APPARECCHIATURA! LA BEUTA CODATA NON E’ FISSATA CON PINZA AL RITTO!</a:t>
            </a:r>
            <a:endParaRPr lang="it-IT" sz="1400" b="1"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1219</Words>
  <Application>Microsoft Office PowerPoint</Application>
  <PresentationFormat>Presentazione su schermo (4:3)</PresentationFormat>
  <Paragraphs>201</Paragraphs>
  <Slides>40</Slides>
  <Notes>31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40</vt:i4>
      </vt:variant>
    </vt:vector>
  </HeadingPairs>
  <TitlesOfParts>
    <vt:vector size="42" baseType="lpstr">
      <vt:lpstr>Tema di Office</vt:lpstr>
      <vt:lpstr>ChemSketch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Dea</dc:creator>
  <cp:lastModifiedBy>Marco</cp:lastModifiedBy>
  <cp:revision>66</cp:revision>
  <dcterms:created xsi:type="dcterms:W3CDTF">2011-11-07T16:56:12Z</dcterms:created>
  <dcterms:modified xsi:type="dcterms:W3CDTF">2014-11-16T21:11:18Z</dcterms:modified>
</cp:coreProperties>
</file>