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8"/>
  </p:notesMasterIdLst>
  <p:handoutMasterIdLst>
    <p:handoutMasterId r:id="rId79"/>
  </p:handoutMasterIdLst>
  <p:sldIdLst>
    <p:sldId id="402" r:id="rId2"/>
    <p:sldId id="382" r:id="rId3"/>
    <p:sldId id="385" r:id="rId4"/>
    <p:sldId id="408" r:id="rId5"/>
    <p:sldId id="386" r:id="rId6"/>
    <p:sldId id="411" r:id="rId7"/>
    <p:sldId id="409" r:id="rId8"/>
    <p:sldId id="264" r:id="rId9"/>
    <p:sldId id="410" r:id="rId10"/>
    <p:sldId id="269" r:id="rId11"/>
    <p:sldId id="265" r:id="rId12"/>
    <p:sldId id="419" r:id="rId13"/>
    <p:sldId id="412" r:id="rId14"/>
    <p:sldId id="413" r:id="rId15"/>
    <p:sldId id="414" r:id="rId16"/>
    <p:sldId id="415" r:id="rId17"/>
    <p:sldId id="416" r:id="rId18"/>
    <p:sldId id="417" r:id="rId19"/>
    <p:sldId id="418" r:id="rId20"/>
    <p:sldId id="297" r:id="rId21"/>
    <p:sldId id="305" r:id="rId22"/>
    <p:sldId id="304" r:id="rId23"/>
    <p:sldId id="286" r:id="rId24"/>
    <p:sldId id="311" r:id="rId25"/>
    <p:sldId id="317" r:id="rId26"/>
    <p:sldId id="308" r:id="rId27"/>
    <p:sldId id="309" r:id="rId28"/>
    <p:sldId id="310" r:id="rId29"/>
    <p:sldId id="320" r:id="rId30"/>
    <p:sldId id="407" r:id="rId31"/>
    <p:sldId id="323" r:id="rId32"/>
    <p:sldId id="330" r:id="rId33"/>
    <p:sldId id="398" r:id="rId34"/>
    <p:sldId id="389" r:id="rId35"/>
    <p:sldId id="420" r:id="rId36"/>
    <p:sldId id="288" r:id="rId37"/>
    <p:sldId id="357" r:id="rId38"/>
    <p:sldId id="360" r:id="rId39"/>
    <p:sldId id="358" r:id="rId40"/>
    <p:sldId id="396" r:id="rId41"/>
    <p:sldId id="345" r:id="rId42"/>
    <p:sldId id="347" r:id="rId43"/>
    <p:sldId id="353" r:id="rId44"/>
    <p:sldId id="354" r:id="rId45"/>
    <p:sldId id="397" r:id="rId46"/>
    <p:sldId id="350" r:id="rId47"/>
    <p:sldId id="352" r:id="rId48"/>
    <p:sldId id="322" r:id="rId49"/>
    <p:sldId id="312" r:id="rId50"/>
    <p:sldId id="318" r:id="rId51"/>
    <p:sldId id="319" r:id="rId52"/>
    <p:sldId id="361" r:id="rId53"/>
    <p:sldId id="364" r:id="rId54"/>
    <p:sldId id="399" r:id="rId55"/>
    <p:sldId id="390" r:id="rId56"/>
    <p:sldId id="391" r:id="rId57"/>
    <p:sldId id="392" r:id="rId58"/>
    <p:sldId id="405" r:id="rId59"/>
    <p:sldId id="375" r:id="rId60"/>
    <p:sldId id="406" r:id="rId61"/>
    <p:sldId id="301" r:id="rId62"/>
    <p:sldId id="393" r:id="rId63"/>
    <p:sldId id="394" r:id="rId64"/>
    <p:sldId id="395" r:id="rId65"/>
    <p:sldId id="403" r:id="rId66"/>
    <p:sldId id="404" r:id="rId67"/>
    <p:sldId id="294" r:id="rId68"/>
    <p:sldId id="316" r:id="rId69"/>
    <p:sldId id="400" r:id="rId70"/>
    <p:sldId id="363" r:id="rId71"/>
    <p:sldId id="376" r:id="rId72"/>
    <p:sldId id="377" r:id="rId73"/>
    <p:sldId id="401" r:id="rId74"/>
    <p:sldId id="369" r:id="rId75"/>
    <p:sldId id="368" r:id="rId76"/>
    <p:sldId id="421" r:id="rId77"/>
  </p:sldIdLst>
  <p:sldSz cx="9144000" cy="6858000" type="screen4x3"/>
  <p:notesSz cx="9926638" cy="6797675"/>
  <p:defaultTextStyle>
    <a:defPPr>
      <a:defRPr lang="it-IT"/>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CC00"/>
    <a:srgbClr val="003300"/>
    <a:srgbClr val="660066"/>
    <a:srgbClr val="FEB15D"/>
    <a:srgbClr val="FDB15D"/>
    <a:srgbClr val="FDA94D"/>
    <a:srgbClr val="FC9C32"/>
    <a:srgbClr val="FEAA64"/>
    <a:srgbClr val="FEB2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Stile con tema 2 - Color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8133" autoAdjust="0"/>
  </p:normalViewPr>
  <p:slideViewPr>
    <p:cSldViewPr>
      <p:cViewPr>
        <p:scale>
          <a:sx n="70" d="100"/>
          <a:sy n="70" d="100"/>
        </p:scale>
        <p:origin x="-14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4.xml.rels><?xml version="1.0" encoding="UTF-8" standalone="yes"?>
<Relationships xmlns="http://schemas.openxmlformats.org/package/2006/relationships"><Relationship Id="rId1" Type="http://schemas.openxmlformats.org/officeDocument/2006/relationships/image" Target="../media/image44.png"/></Relationships>
</file>

<file path=ppt/diagrams/_rels/data5.xml.rels><?xml version="1.0" encoding="UTF-8" standalone="yes"?>
<Relationships xmlns="http://schemas.openxmlformats.org/package/2006/relationships"><Relationship Id="rId1" Type="http://schemas.openxmlformats.org/officeDocument/2006/relationships/image" Target="../media/image4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390CB0-DA8E-44B0-90D3-601399E5D11A}" type="doc">
      <dgm:prSet loTypeId="urn:microsoft.com/office/officeart/2005/8/layout/hProcess9" loCatId="process" qsTypeId="urn:microsoft.com/office/officeart/2005/8/quickstyle/simple5" qsCatId="simple" csTypeId="urn:microsoft.com/office/officeart/2005/8/colors/colorful1" csCatId="colorful" phldr="1"/>
      <dgm:spPr/>
      <dgm:t>
        <a:bodyPr/>
        <a:lstStyle/>
        <a:p>
          <a:endParaRPr lang="it-IT"/>
        </a:p>
      </dgm:t>
    </dgm:pt>
    <dgm:pt modelId="{A4B9A886-7981-43A2-BC26-E2F3ACCA2809}">
      <dgm:prSet phldrT="[Testo]" custT="1"/>
      <dgm:spPr/>
      <dgm:t>
        <a:bodyPr anchor="t"/>
        <a:lstStyle/>
        <a:p>
          <a:r>
            <a:rPr lang="it-IT" sz="1200" b="1" dirty="0" smtClean="0">
              <a:effectLst>
                <a:outerShdw blurRad="38100" dist="38100" dir="2700000" algn="tl">
                  <a:srgbClr val="000000">
                    <a:alpha val="43137"/>
                  </a:srgbClr>
                </a:outerShdw>
              </a:effectLst>
            </a:rPr>
            <a:t>Regolamento (CE) 178/2002  </a:t>
          </a:r>
        </a:p>
        <a:p>
          <a:r>
            <a:rPr lang="it-IT" sz="1200" dirty="0" smtClean="0"/>
            <a:t>principi e requisiti generali della legislazione alimentare, </a:t>
          </a:r>
          <a:endParaRPr lang="it-IT" sz="1200" dirty="0"/>
        </a:p>
      </dgm:t>
    </dgm:pt>
    <dgm:pt modelId="{8DE1AB74-F8F1-43E4-95B4-78655D14F4EF}" type="parTrans" cxnId="{2922C534-9728-4758-8EC3-874A05B32753}">
      <dgm:prSet/>
      <dgm:spPr/>
      <dgm:t>
        <a:bodyPr/>
        <a:lstStyle/>
        <a:p>
          <a:endParaRPr lang="it-IT"/>
        </a:p>
      </dgm:t>
    </dgm:pt>
    <dgm:pt modelId="{F6704482-C503-4D14-9AAB-302D5E936D6B}" type="sibTrans" cxnId="{2922C534-9728-4758-8EC3-874A05B32753}">
      <dgm:prSet/>
      <dgm:spPr/>
      <dgm:t>
        <a:bodyPr/>
        <a:lstStyle/>
        <a:p>
          <a:endParaRPr lang="it-IT"/>
        </a:p>
      </dgm:t>
    </dgm:pt>
    <dgm:pt modelId="{37257215-096D-4CDA-B1C8-3BF9C4ABEF47}">
      <dgm:prSet phldrT="[Testo]" custT="1"/>
      <dgm:spPr/>
      <dgm:t>
        <a:bodyPr anchor="t"/>
        <a:lstStyle/>
        <a:p>
          <a:r>
            <a:rPr lang="it-IT" sz="1200" b="1" dirty="0" smtClean="0">
              <a:effectLst>
                <a:outerShdw blurRad="38100" dist="38100" dir="2700000" algn="tl">
                  <a:srgbClr val="000000">
                    <a:alpha val="43137"/>
                  </a:srgbClr>
                </a:outerShdw>
              </a:effectLst>
            </a:rPr>
            <a:t>Regolamento (CE) 852/853/2004 </a:t>
          </a:r>
        </a:p>
        <a:p>
          <a:r>
            <a:rPr lang="it-IT" sz="1200" b="1" dirty="0" smtClean="0">
              <a:effectLst>
                <a:outerShdw blurRad="38100" dist="38100" dir="2700000" algn="tl">
                  <a:srgbClr val="000000">
                    <a:alpha val="43137"/>
                  </a:srgbClr>
                </a:outerShdw>
              </a:effectLst>
            </a:rPr>
            <a:t> </a:t>
          </a:r>
          <a:r>
            <a:rPr lang="it-IT" sz="1200" dirty="0" smtClean="0"/>
            <a:t>igiene dei prodotti alimentari ed animali</a:t>
          </a:r>
          <a:endParaRPr lang="it-IT" sz="1200" dirty="0"/>
        </a:p>
      </dgm:t>
    </dgm:pt>
    <dgm:pt modelId="{DF899E5C-5875-4D75-8EB2-9F353D3F0749}" type="parTrans" cxnId="{7C31C0B9-9937-4FA4-9F97-CE7455A5B7D2}">
      <dgm:prSet/>
      <dgm:spPr/>
      <dgm:t>
        <a:bodyPr/>
        <a:lstStyle/>
        <a:p>
          <a:endParaRPr lang="it-IT"/>
        </a:p>
      </dgm:t>
    </dgm:pt>
    <dgm:pt modelId="{2FD7DBE0-6F62-4B25-9659-390BD3ACD989}" type="sibTrans" cxnId="{7C31C0B9-9937-4FA4-9F97-CE7455A5B7D2}">
      <dgm:prSet/>
      <dgm:spPr/>
      <dgm:t>
        <a:bodyPr/>
        <a:lstStyle/>
        <a:p>
          <a:endParaRPr lang="it-IT"/>
        </a:p>
      </dgm:t>
    </dgm:pt>
    <dgm:pt modelId="{ECFBAB40-7CE3-41E2-8A2C-4B2A7E584B87}">
      <dgm:prSet phldrT="[Testo]" custT="1"/>
      <dgm:spPr/>
      <dgm:t>
        <a:bodyPr anchor="t"/>
        <a:lstStyle/>
        <a:p>
          <a:r>
            <a:rPr lang="it-IT" sz="1200" b="1" dirty="0" smtClean="0">
              <a:effectLst>
                <a:outerShdw blurRad="38100" dist="38100" dir="2700000" algn="tl">
                  <a:srgbClr val="000000">
                    <a:alpha val="43137"/>
                  </a:srgbClr>
                </a:outerShdw>
              </a:effectLst>
            </a:rPr>
            <a:t>Regolamento 1169/2011</a:t>
          </a:r>
        </a:p>
        <a:p>
          <a:r>
            <a:rPr lang="it-IT" sz="1200" dirty="0" smtClean="0"/>
            <a:t>Dir 13/2000</a:t>
          </a:r>
        </a:p>
        <a:p>
          <a:r>
            <a:rPr lang="it-IT" sz="1200" dirty="0" smtClean="0"/>
            <a:t>Dir 496/90</a:t>
          </a:r>
        </a:p>
        <a:p>
          <a:r>
            <a:rPr lang="it-IT" sz="1200" dirty="0" smtClean="0"/>
            <a:t>Etichettatura alimentare</a:t>
          </a:r>
          <a:endParaRPr lang="it-IT" sz="1200" dirty="0"/>
        </a:p>
      </dgm:t>
    </dgm:pt>
    <dgm:pt modelId="{A3B4E5E4-87BD-4E24-A864-DE2C88DDE5B2}" type="parTrans" cxnId="{D1B34EEB-8289-448A-BC7B-175C7C2E1560}">
      <dgm:prSet/>
      <dgm:spPr/>
      <dgm:t>
        <a:bodyPr/>
        <a:lstStyle/>
        <a:p>
          <a:endParaRPr lang="it-IT"/>
        </a:p>
      </dgm:t>
    </dgm:pt>
    <dgm:pt modelId="{3CA552B9-BD42-4103-8CEC-93EB86C79245}" type="sibTrans" cxnId="{D1B34EEB-8289-448A-BC7B-175C7C2E1560}">
      <dgm:prSet/>
      <dgm:spPr/>
      <dgm:t>
        <a:bodyPr/>
        <a:lstStyle/>
        <a:p>
          <a:endParaRPr lang="it-IT"/>
        </a:p>
      </dgm:t>
    </dgm:pt>
    <dgm:pt modelId="{52D6222D-B611-4E00-A932-F1186400D422}">
      <dgm:prSet custT="1"/>
      <dgm:spPr/>
      <dgm:t>
        <a:bodyPr anchor="t"/>
        <a:lstStyle/>
        <a:p>
          <a:r>
            <a:rPr lang="it-IT" sz="1200" b="1" dirty="0" smtClean="0">
              <a:effectLst>
                <a:outerShdw blurRad="38100" dist="38100" dir="2700000" algn="tl">
                  <a:srgbClr val="000000">
                    <a:alpha val="43137"/>
                  </a:srgbClr>
                </a:outerShdw>
              </a:effectLst>
            </a:rPr>
            <a:t>Regolamento (CE) 854/882/2004</a:t>
          </a:r>
        </a:p>
        <a:p>
          <a:r>
            <a:rPr lang="it-IT" sz="1200" dirty="0" smtClean="0"/>
            <a:t>Controlli ufficiali</a:t>
          </a:r>
          <a:endParaRPr lang="it-IT" sz="1200" dirty="0"/>
        </a:p>
      </dgm:t>
    </dgm:pt>
    <dgm:pt modelId="{1CA81F80-C297-4ABD-87CB-ED0D8311A026}" type="parTrans" cxnId="{B9A1B213-CF3F-4EC0-A8FA-6900C081399F}">
      <dgm:prSet/>
      <dgm:spPr/>
      <dgm:t>
        <a:bodyPr/>
        <a:lstStyle/>
        <a:p>
          <a:endParaRPr lang="it-IT"/>
        </a:p>
      </dgm:t>
    </dgm:pt>
    <dgm:pt modelId="{B9D6A961-A2CC-4099-A33A-7B387512D700}" type="sibTrans" cxnId="{B9A1B213-CF3F-4EC0-A8FA-6900C081399F}">
      <dgm:prSet/>
      <dgm:spPr/>
      <dgm:t>
        <a:bodyPr/>
        <a:lstStyle/>
        <a:p>
          <a:endParaRPr lang="it-IT"/>
        </a:p>
      </dgm:t>
    </dgm:pt>
    <dgm:pt modelId="{BBF004E4-D7A6-419D-BFFC-078DAD152652}">
      <dgm:prSet custT="1"/>
      <dgm:spPr/>
      <dgm:t>
        <a:bodyPr anchor="t"/>
        <a:lstStyle/>
        <a:p>
          <a:pPr marL="0" marR="0" indent="0" defTabSz="914400" eaLnBrk="1" fontAlgn="auto" latinLnBrk="0" hangingPunct="1">
            <a:lnSpc>
              <a:spcPct val="100000"/>
            </a:lnSpc>
            <a:spcBef>
              <a:spcPts val="0"/>
            </a:spcBef>
            <a:spcAft>
              <a:spcPts val="0"/>
            </a:spcAft>
            <a:buClrTx/>
            <a:buSzTx/>
            <a:buFontTx/>
            <a:buNone/>
            <a:tabLst/>
            <a:defRPr/>
          </a:pPr>
          <a:r>
            <a:rPr lang="it-IT" sz="1200" b="1" dirty="0" smtClean="0">
              <a:effectLst>
                <a:outerShdw blurRad="38100" dist="38100" dir="2700000" algn="tl">
                  <a:srgbClr val="000000">
                    <a:alpha val="43137"/>
                  </a:srgbClr>
                </a:outerShdw>
              </a:effectLst>
            </a:rPr>
            <a:t>Regolamento (CE) 1924/2006 : </a:t>
          </a:r>
          <a:r>
            <a:rPr lang="it-IT" sz="1200" dirty="0" smtClean="0"/>
            <a:t>relativo alle indicazioni nutrizionali e sulla salute</a:t>
          </a:r>
          <a:endParaRPr lang="it-IT" sz="1200" dirty="0"/>
        </a:p>
      </dgm:t>
    </dgm:pt>
    <dgm:pt modelId="{5873DCB6-7AFF-47FD-B1EC-F3282A064CCC}" type="parTrans" cxnId="{9E7B1A20-8C0A-4830-9023-A9D7F98CA1A1}">
      <dgm:prSet/>
      <dgm:spPr/>
      <dgm:t>
        <a:bodyPr/>
        <a:lstStyle/>
        <a:p>
          <a:endParaRPr lang="it-IT"/>
        </a:p>
      </dgm:t>
    </dgm:pt>
    <dgm:pt modelId="{C1A8162F-71B4-43BE-B028-29808D5545E0}" type="sibTrans" cxnId="{9E7B1A20-8C0A-4830-9023-A9D7F98CA1A1}">
      <dgm:prSet/>
      <dgm:spPr/>
      <dgm:t>
        <a:bodyPr/>
        <a:lstStyle/>
        <a:p>
          <a:endParaRPr lang="it-IT"/>
        </a:p>
      </dgm:t>
    </dgm:pt>
    <dgm:pt modelId="{69D591C5-B22B-49FC-BF0D-E3F9076FA163}">
      <dgm:prSet custT="1"/>
      <dgm:spPr/>
      <dgm:t>
        <a:bodyPr anchor="t"/>
        <a:lstStyle/>
        <a:p>
          <a:r>
            <a:rPr lang="it-IT" sz="1200" b="1" dirty="0" smtClean="0">
              <a:effectLst>
                <a:outerShdw blurRad="38100" dist="38100" dir="2700000" algn="tl">
                  <a:srgbClr val="000000">
                    <a:alpha val="43137"/>
                  </a:srgbClr>
                </a:outerShdw>
              </a:effectLst>
            </a:rPr>
            <a:t>Regolamento (CE)  1925/2006</a:t>
          </a:r>
          <a:r>
            <a:rPr lang="it-IT" sz="1200" dirty="0" smtClean="0"/>
            <a:t>: alimenti arricchiti</a:t>
          </a:r>
          <a:endParaRPr lang="it-IT" sz="1200" dirty="0"/>
        </a:p>
      </dgm:t>
    </dgm:pt>
    <dgm:pt modelId="{A887EBF3-8EF1-4E4D-B6B2-61B34391C3A9}" type="parTrans" cxnId="{CCE9DFA6-B660-4617-9C9A-A1112811C3C3}">
      <dgm:prSet/>
      <dgm:spPr/>
      <dgm:t>
        <a:bodyPr/>
        <a:lstStyle/>
        <a:p>
          <a:endParaRPr lang="it-IT"/>
        </a:p>
      </dgm:t>
    </dgm:pt>
    <dgm:pt modelId="{8B6AFB0B-FB0B-4B6A-93B8-E8A263132C5E}" type="sibTrans" cxnId="{CCE9DFA6-B660-4617-9C9A-A1112811C3C3}">
      <dgm:prSet/>
      <dgm:spPr/>
      <dgm:t>
        <a:bodyPr/>
        <a:lstStyle/>
        <a:p>
          <a:endParaRPr lang="it-IT"/>
        </a:p>
      </dgm:t>
    </dgm:pt>
    <dgm:pt modelId="{897EB4C4-D41E-4F4C-801C-1A8D5968F9E5}">
      <dgm:prSet custT="1"/>
      <dgm:spPr/>
      <dgm:t>
        <a:bodyPr anchor="t"/>
        <a:lstStyle/>
        <a:p>
          <a:r>
            <a:rPr lang="it-IT" sz="1200" b="1" dirty="0" smtClean="0">
              <a:effectLst>
                <a:outerShdw blurRad="38100" dist="38100" dir="2700000" algn="tl">
                  <a:srgbClr val="000000">
                    <a:alpha val="43137"/>
                  </a:srgbClr>
                </a:outerShdw>
              </a:effectLst>
            </a:rPr>
            <a:t>Regolamento  (CE)258/97</a:t>
          </a:r>
        </a:p>
        <a:p>
          <a:r>
            <a:rPr lang="it-IT" sz="1200" dirty="0" err="1" smtClean="0"/>
            <a:t>Novel</a:t>
          </a:r>
          <a:r>
            <a:rPr lang="it-IT" sz="1200" dirty="0" smtClean="0"/>
            <a:t> </a:t>
          </a:r>
          <a:r>
            <a:rPr lang="it-IT" sz="1200" dirty="0" err="1" smtClean="0"/>
            <a:t>food</a:t>
          </a:r>
          <a:endParaRPr lang="it-IT" sz="1200" dirty="0"/>
        </a:p>
      </dgm:t>
    </dgm:pt>
    <dgm:pt modelId="{9F297980-1363-43A1-B3BD-469598ADB827}" type="parTrans" cxnId="{44F022E1-ACCB-47EA-A816-FAE7E554F986}">
      <dgm:prSet/>
      <dgm:spPr/>
      <dgm:t>
        <a:bodyPr/>
        <a:lstStyle/>
        <a:p>
          <a:endParaRPr lang="it-IT"/>
        </a:p>
      </dgm:t>
    </dgm:pt>
    <dgm:pt modelId="{B01DBD55-85C9-4886-B0CE-511EAB1A8F01}" type="sibTrans" cxnId="{44F022E1-ACCB-47EA-A816-FAE7E554F986}">
      <dgm:prSet/>
      <dgm:spPr/>
      <dgm:t>
        <a:bodyPr/>
        <a:lstStyle/>
        <a:p>
          <a:endParaRPr lang="it-IT"/>
        </a:p>
      </dgm:t>
    </dgm:pt>
    <dgm:pt modelId="{9A0E021E-F915-4B8F-8E9F-65F60D0A63AF}" type="pres">
      <dgm:prSet presAssocID="{3A390CB0-DA8E-44B0-90D3-601399E5D11A}" presName="CompostProcess" presStyleCnt="0">
        <dgm:presLayoutVars>
          <dgm:dir/>
          <dgm:resizeHandles val="exact"/>
        </dgm:presLayoutVars>
      </dgm:prSet>
      <dgm:spPr/>
      <dgm:t>
        <a:bodyPr/>
        <a:lstStyle/>
        <a:p>
          <a:endParaRPr lang="it-IT"/>
        </a:p>
      </dgm:t>
    </dgm:pt>
    <dgm:pt modelId="{1D8FDC65-AFB1-4197-B16E-85DC1499BD8A}" type="pres">
      <dgm:prSet presAssocID="{3A390CB0-DA8E-44B0-90D3-601399E5D11A}" presName="arrow" presStyleLbl="bgShp" presStyleIdx="0" presStyleCnt="1" custScaleY="89369" custLinFactNeighborX="4140" custLinFactNeighborY="388"/>
      <dgm:spPr/>
    </dgm:pt>
    <dgm:pt modelId="{D8B827EF-B90D-46EE-A88A-F71535D5DEA6}" type="pres">
      <dgm:prSet presAssocID="{3A390CB0-DA8E-44B0-90D3-601399E5D11A}" presName="linearProcess" presStyleCnt="0"/>
      <dgm:spPr/>
    </dgm:pt>
    <dgm:pt modelId="{4F4563DF-F2E4-488B-B362-A4287A386C0F}" type="pres">
      <dgm:prSet presAssocID="{A4B9A886-7981-43A2-BC26-E2F3ACCA2809}" presName="textNode" presStyleLbl="node1" presStyleIdx="0" presStyleCnt="7" custLinFactNeighborY="-8555">
        <dgm:presLayoutVars>
          <dgm:bulletEnabled val="1"/>
        </dgm:presLayoutVars>
      </dgm:prSet>
      <dgm:spPr/>
      <dgm:t>
        <a:bodyPr/>
        <a:lstStyle/>
        <a:p>
          <a:endParaRPr lang="it-IT"/>
        </a:p>
      </dgm:t>
    </dgm:pt>
    <dgm:pt modelId="{8BCAE60E-9241-41B4-8868-CBBF679E38B7}" type="pres">
      <dgm:prSet presAssocID="{F6704482-C503-4D14-9AAB-302D5E936D6B}" presName="sibTrans" presStyleCnt="0"/>
      <dgm:spPr/>
    </dgm:pt>
    <dgm:pt modelId="{8FD125AF-1662-413C-ABB2-B3C490A1CE11}" type="pres">
      <dgm:prSet presAssocID="{52D6222D-B611-4E00-A932-F1186400D422}" presName="textNode" presStyleLbl="node1" presStyleIdx="1" presStyleCnt="7" custLinFactX="97500" custLinFactNeighborX="100000" custLinFactNeighborY="-7281">
        <dgm:presLayoutVars>
          <dgm:bulletEnabled val="1"/>
        </dgm:presLayoutVars>
      </dgm:prSet>
      <dgm:spPr/>
      <dgm:t>
        <a:bodyPr/>
        <a:lstStyle/>
        <a:p>
          <a:endParaRPr lang="it-IT"/>
        </a:p>
      </dgm:t>
    </dgm:pt>
    <dgm:pt modelId="{BAC25D74-6B2C-43C7-9EED-931B84407669}" type="pres">
      <dgm:prSet presAssocID="{B9D6A961-A2CC-4099-A33A-7B387512D700}" presName="sibTrans" presStyleCnt="0"/>
      <dgm:spPr/>
    </dgm:pt>
    <dgm:pt modelId="{444789ED-AC41-4DAE-B665-CB1E4038C0CE}" type="pres">
      <dgm:prSet presAssocID="{37257215-096D-4CDA-B1C8-3BF9C4ABEF47}" presName="textNode" presStyleLbl="node1" presStyleIdx="2" presStyleCnt="7" custLinFactX="-100000" custLinFactNeighborX="-148140" custLinFactNeighborY="-7281">
        <dgm:presLayoutVars>
          <dgm:bulletEnabled val="1"/>
        </dgm:presLayoutVars>
      </dgm:prSet>
      <dgm:spPr/>
      <dgm:t>
        <a:bodyPr/>
        <a:lstStyle/>
        <a:p>
          <a:endParaRPr lang="it-IT"/>
        </a:p>
      </dgm:t>
    </dgm:pt>
    <dgm:pt modelId="{C952C1FB-91CD-4424-A7EF-9E90AA377AF3}" type="pres">
      <dgm:prSet presAssocID="{2FD7DBE0-6F62-4B25-9659-390BD3ACD989}" presName="sibTrans" presStyleCnt="0"/>
      <dgm:spPr/>
    </dgm:pt>
    <dgm:pt modelId="{D8247522-6D23-4BF4-B2A0-DE9DBF30A9E2}" type="pres">
      <dgm:prSet presAssocID="{ECFBAB40-7CE3-41E2-8A2C-4B2A7E584B87}" presName="textNode" presStyleLbl="node1" presStyleIdx="3" presStyleCnt="7" custLinFactNeighborY="-8555">
        <dgm:presLayoutVars>
          <dgm:bulletEnabled val="1"/>
        </dgm:presLayoutVars>
      </dgm:prSet>
      <dgm:spPr/>
      <dgm:t>
        <a:bodyPr/>
        <a:lstStyle/>
        <a:p>
          <a:endParaRPr lang="it-IT"/>
        </a:p>
      </dgm:t>
    </dgm:pt>
    <dgm:pt modelId="{63DA2944-9647-414C-BD2C-6CBB6DD70797}" type="pres">
      <dgm:prSet presAssocID="{3CA552B9-BD42-4103-8CEC-93EB86C79245}" presName="sibTrans" presStyleCnt="0"/>
      <dgm:spPr/>
    </dgm:pt>
    <dgm:pt modelId="{DA935288-D58E-481B-BBCC-FBA4A57A6C3D}" type="pres">
      <dgm:prSet presAssocID="{BBF004E4-D7A6-419D-BFFC-078DAD152652}" presName="textNode" presStyleLbl="node1" presStyleIdx="4" presStyleCnt="7" custLinFactNeighborY="-8555">
        <dgm:presLayoutVars>
          <dgm:bulletEnabled val="1"/>
        </dgm:presLayoutVars>
      </dgm:prSet>
      <dgm:spPr/>
      <dgm:t>
        <a:bodyPr/>
        <a:lstStyle/>
        <a:p>
          <a:endParaRPr lang="it-IT"/>
        </a:p>
      </dgm:t>
    </dgm:pt>
    <dgm:pt modelId="{89F1C66E-631F-494B-A84F-5D3EE35CD5AB}" type="pres">
      <dgm:prSet presAssocID="{C1A8162F-71B4-43BE-B028-29808D5545E0}" presName="sibTrans" presStyleCnt="0"/>
      <dgm:spPr/>
    </dgm:pt>
    <dgm:pt modelId="{8C008E19-CDC2-4A95-87B7-F30963B24176}" type="pres">
      <dgm:prSet presAssocID="{69D591C5-B22B-49FC-BF0D-E3F9076FA163}" presName="textNode" presStyleLbl="node1" presStyleIdx="5" presStyleCnt="7" custLinFactNeighborY="-8555">
        <dgm:presLayoutVars>
          <dgm:bulletEnabled val="1"/>
        </dgm:presLayoutVars>
      </dgm:prSet>
      <dgm:spPr/>
      <dgm:t>
        <a:bodyPr/>
        <a:lstStyle/>
        <a:p>
          <a:endParaRPr lang="it-IT"/>
        </a:p>
      </dgm:t>
    </dgm:pt>
    <dgm:pt modelId="{465913DE-153C-48EC-96C3-2A7AA99AC3D9}" type="pres">
      <dgm:prSet presAssocID="{8B6AFB0B-FB0B-4B6A-93B8-E8A263132C5E}" presName="sibTrans" presStyleCnt="0"/>
      <dgm:spPr/>
    </dgm:pt>
    <dgm:pt modelId="{A6BCB281-9167-4906-B248-ADB84C83CEF0}" type="pres">
      <dgm:prSet presAssocID="{897EB4C4-D41E-4F4C-801C-1A8D5968F9E5}" presName="textNode" presStyleLbl="node1" presStyleIdx="6" presStyleCnt="7" custLinFactNeighborY="-8555">
        <dgm:presLayoutVars>
          <dgm:bulletEnabled val="1"/>
        </dgm:presLayoutVars>
      </dgm:prSet>
      <dgm:spPr/>
      <dgm:t>
        <a:bodyPr/>
        <a:lstStyle/>
        <a:p>
          <a:endParaRPr lang="it-IT"/>
        </a:p>
      </dgm:t>
    </dgm:pt>
  </dgm:ptLst>
  <dgm:cxnLst>
    <dgm:cxn modelId="{B17A4752-5290-4A5D-9316-F398F07F9903}" type="presOf" srcId="{37257215-096D-4CDA-B1C8-3BF9C4ABEF47}" destId="{444789ED-AC41-4DAE-B665-CB1E4038C0CE}" srcOrd="0" destOrd="0" presId="urn:microsoft.com/office/officeart/2005/8/layout/hProcess9"/>
    <dgm:cxn modelId="{086694AA-0A4B-48AB-92B2-D155FC02FC9B}" type="presOf" srcId="{ECFBAB40-7CE3-41E2-8A2C-4B2A7E584B87}" destId="{D8247522-6D23-4BF4-B2A0-DE9DBF30A9E2}" srcOrd="0" destOrd="0" presId="urn:microsoft.com/office/officeart/2005/8/layout/hProcess9"/>
    <dgm:cxn modelId="{CE0DECE3-0807-4C96-A643-F72BF48B6CAB}" type="presOf" srcId="{897EB4C4-D41E-4F4C-801C-1A8D5968F9E5}" destId="{A6BCB281-9167-4906-B248-ADB84C83CEF0}" srcOrd="0" destOrd="0" presId="urn:microsoft.com/office/officeart/2005/8/layout/hProcess9"/>
    <dgm:cxn modelId="{CCE9DFA6-B660-4617-9C9A-A1112811C3C3}" srcId="{3A390CB0-DA8E-44B0-90D3-601399E5D11A}" destId="{69D591C5-B22B-49FC-BF0D-E3F9076FA163}" srcOrd="5" destOrd="0" parTransId="{A887EBF3-8EF1-4E4D-B6B2-61B34391C3A9}" sibTransId="{8B6AFB0B-FB0B-4B6A-93B8-E8A263132C5E}"/>
    <dgm:cxn modelId="{D8583EDD-6FE4-48DA-9F7C-A9866DFF8171}" type="presOf" srcId="{BBF004E4-D7A6-419D-BFFC-078DAD152652}" destId="{DA935288-D58E-481B-BBCC-FBA4A57A6C3D}" srcOrd="0" destOrd="0" presId="urn:microsoft.com/office/officeart/2005/8/layout/hProcess9"/>
    <dgm:cxn modelId="{44F022E1-ACCB-47EA-A816-FAE7E554F986}" srcId="{3A390CB0-DA8E-44B0-90D3-601399E5D11A}" destId="{897EB4C4-D41E-4F4C-801C-1A8D5968F9E5}" srcOrd="6" destOrd="0" parTransId="{9F297980-1363-43A1-B3BD-469598ADB827}" sibTransId="{B01DBD55-85C9-4886-B0CE-511EAB1A8F01}"/>
    <dgm:cxn modelId="{DC097DE9-FDF8-45A3-8916-CE5DEBF6ABF4}" type="presOf" srcId="{A4B9A886-7981-43A2-BC26-E2F3ACCA2809}" destId="{4F4563DF-F2E4-488B-B362-A4287A386C0F}" srcOrd="0" destOrd="0" presId="urn:microsoft.com/office/officeart/2005/8/layout/hProcess9"/>
    <dgm:cxn modelId="{2922C534-9728-4758-8EC3-874A05B32753}" srcId="{3A390CB0-DA8E-44B0-90D3-601399E5D11A}" destId="{A4B9A886-7981-43A2-BC26-E2F3ACCA2809}" srcOrd="0" destOrd="0" parTransId="{8DE1AB74-F8F1-43E4-95B4-78655D14F4EF}" sibTransId="{F6704482-C503-4D14-9AAB-302D5E936D6B}"/>
    <dgm:cxn modelId="{9E7B1A20-8C0A-4830-9023-A9D7F98CA1A1}" srcId="{3A390CB0-DA8E-44B0-90D3-601399E5D11A}" destId="{BBF004E4-D7A6-419D-BFFC-078DAD152652}" srcOrd="4" destOrd="0" parTransId="{5873DCB6-7AFF-47FD-B1EC-F3282A064CCC}" sibTransId="{C1A8162F-71B4-43BE-B028-29808D5545E0}"/>
    <dgm:cxn modelId="{D1B34EEB-8289-448A-BC7B-175C7C2E1560}" srcId="{3A390CB0-DA8E-44B0-90D3-601399E5D11A}" destId="{ECFBAB40-7CE3-41E2-8A2C-4B2A7E584B87}" srcOrd="3" destOrd="0" parTransId="{A3B4E5E4-87BD-4E24-A864-DE2C88DDE5B2}" sibTransId="{3CA552B9-BD42-4103-8CEC-93EB86C79245}"/>
    <dgm:cxn modelId="{98855292-4A14-4302-B8C4-48E5E4309970}" type="presOf" srcId="{52D6222D-B611-4E00-A932-F1186400D422}" destId="{8FD125AF-1662-413C-ABB2-B3C490A1CE11}" srcOrd="0" destOrd="0" presId="urn:microsoft.com/office/officeart/2005/8/layout/hProcess9"/>
    <dgm:cxn modelId="{E268A118-2514-45D5-A314-9F6B7E7ADB4F}" type="presOf" srcId="{3A390CB0-DA8E-44B0-90D3-601399E5D11A}" destId="{9A0E021E-F915-4B8F-8E9F-65F60D0A63AF}" srcOrd="0" destOrd="0" presId="urn:microsoft.com/office/officeart/2005/8/layout/hProcess9"/>
    <dgm:cxn modelId="{B9A1B213-CF3F-4EC0-A8FA-6900C081399F}" srcId="{3A390CB0-DA8E-44B0-90D3-601399E5D11A}" destId="{52D6222D-B611-4E00-A932-F1186400D422}" srcOrd="1" destOrd="0" parTransId="{1CA81F80-C297-4ABD-87CB-ED0D8311A026}" sibTransId="{B9D6A961-A2CC-4099-A33A-7B387512D700}"/>
    <dgm:cxn modelId="{7C31C0B9-9937-4FA4-9F97-CE7455A5B7D2}" srcId="{3A390CB0-DA8E-44B0-90D3-601399E5D11A}" destId="{37257215-096D-4CDA-B1C8-3BF9C4ABEF47}" srcOrd="2" destOrd="0" parTransId="{DF899E5C-5875-4D75-8EB2-9F353D3F0749}" sibTransId="{2FD7DBE0-6F62-4B25-9659-390BD3ACD989}"/>
    <dgm:cxn modelId="{8DEB2932-6547-45C3-89BC-215039EDE2B4}" type="presOf" srcId="{69D591C5-B22B-49FC-BF0D-E3F9076FA163}" destId="{8C008E19-CDC2-4A95-87B7-F30963B24176}" srcOrd="0" destOrd="0" presId="urn:microsoft.com/office/officeart/2005/8/layout/hProcess9"/>
    <dgm:cxn modelId="{C187740C-1D12-4256-9481-6AB774619BAE}" type="presParOf" srcId="{9A0E021E-F915-4B8F-8E9F-65F60D0A63AF}" destId="{1D8FDC65-AFB1-4197-B16E-85DC1499BD8A}" srcOrd="0" destOrd="0" presId="urn:microsoft.com/office/officeart/2005/8/layout/hProcess9"/>
    <dgm:cxn modelId="{84F9812C-F306-4C1B-8994-EF4514AA0946}" type="presParOf" srcId="{9A0E021E-F915-4B8F-8E9F-65F60D0A63AF}" destId="{D8B827EF-B90D-46EE-A88A-F71535D5DEA6}" srcOrd="1" destOrd="0" presId="urn:microsoft.com/office/officeart/2005/8/layout/hProcess9"/>
    <dgm:cxn modelId="{9A313276-31C0-42AD-83E8-8C1AC61566BC}" type="presParOf" srcId="{D8B827EF-B90D-46EE-A88A-F71535D5DEA6}" destId="{4F4563DF-F2E4-488B-B362-A4287A386C0F}" srcOrd="0" destOrd="0" presId="urn:microsoft.com/office/officeart/2005/8/layout/hProcess9"/>
    <dgm:cxn modelId="{58D3075D-8E31-418E-A56C-2038B4B7BF5A}" type="presParOf" srcId="{D8B827EF-B90D-46EE-A88A-F71535D5DEA6}" destId="{8BCAE60E-9241-41B4-8868-CBBF679E38B7}" srcOrd="1" destOrd="0" presId="urn:microsoft.com/office/officeart/2005/8/layout/hProcess9"/>
    <dgm:cxn modelId="{0E1406A0-8664-4A81-846A-77BFC8090DCB}" type="presParOf" srcId="{D8B827EF-B90D-46EE-A88A-F71535D5DEA6}" destId="{8FD125AF-1662-413C-ABB2-B3C490A1CE11}" srcOrd="2" destOrd="0" presId="urn:microsoft.com/office/officeart/2005/8/layout/hProcess9"/>
    <dgm:cxn modelId="{7D88739E-A8D8-4445-A42F-28D056B8CB30}" type="presParOf" srcId="{D8B827EF-B90D-46EE-A88A-F71535D5DEA6}" destId="{BAC25D74-6B2C-43C7-9EED-931B84407669}" srcOrd="3" destOrd="0" presId="urn:microsoft.com/office/officeart/2005/8/layout/hProcess9"/>
    <dgm:cxn modelId="{8F4708C7-1031-411B-9348-96FC5DAEFFE1}" type="presParOf" srcId="{D8B827EF-B90D-46EE-A88A-F71535D5DEA6}" destId="{444789ED-AC41-4DAE-B665-CB1E4038C0CE}" srcOrd="4" destOrd="0" presId="urn:microsoft.com/office/officeart/2005/8/layout/hProcess9"/>
    <dgm:cxn modelId="{B465F491-C338-4249-9234-2597906B8CD5}" type="presParOf" srcId="{D8B827EF-B90D-46EE-A88A-F71535D5DEA6}" destId="{C952C1FB-91CD-4424-A7EF-9E90AA377AF3}" srcOrd="5" destOrd="0" presId="urn:microsoft.com/office/officeart/2005/8/layout/hProcess9"/>
    <dgm:cxn modelId="{ADA485E1-DC40-440A-BF34-F70C5F86ADE2}" type="presParOf" srcId="{D8B827EF-B90D-46EE-A88A-F71535D5DEA6}" destId="{D8247522-6D23-4BF4-B2A0-DE9DBF30A9E2}" srcOrd="6" destOrd="0" presId="urn:microsoft.com/office/officeart/2005/8/layout/hProcess9"/>
    <dgm:cxn modelId="{90D3BEBA-1EE0-4EC8-9E66-4A198D56B29E}" type="presParOf" srcId="{D8B827EF-B90D-46EE-A88A-F71535D5DEA6}" destId="{63DA2944-9647-414C-BD2C-6CBB6DD70797}" srcOrd="7" destOrd="0" presId="urn:microsoft.com/office/officeart/2005/8/layout/hProcess9"/>
    <dgm:cxn modelId="{BC94B2FE-EB34-416A-A9B5-029F11FD8A66}" type="presParOf" srcId="{D8B827EF-B90D-46EE-A88A-F71535D5DEA6}" destId="{DA935288-D58E-481B-BBCC-FBA4A57A6C3D}" srcOrd="8" destOrd="0" presId="urn:microsoft.com/office/officeart/2005/8/layout/hProcess9"/>
    <dgm:cxn modelId="{A60E742A-8AD7-439B-B840-DE62F8AF4623}" type="presParOf" srcId="{D8B827EF-B90D-46EE-A88A-F71535D5DEA6}" destId="{89F1C66E-631F-494B-A84F-5D3EE35CD5AB}" srcOrd="9" destOrd="0" presId="urn:microsoft.com/office/officeart/2005/8/layout/hProcess9"/>
    <dgm:cxn modelId="{164D2874-270F-49C9-A726-E1CAAA2E725F}" type="presParOf" srcId="{D8B827EF-B90D-46EE-A88A-F71535D5DEA6}" destId="{8C008E19-CDC2-4A95-87B7-F30963B24176}" srcOrd="10" destOrd="0" presId="urn:microsoft.com/office/officeart/2005/8/layout/hProcess9"/>
    <dgm:cxn modelId="{62CE5DBC-B32F-454E-9643-8498587B2D1A}" type="presParOf" srcId="{D8B827EF-B90D-46EE-A88A-F71535D5DEA6}" destId="{465913DE-153C-48EC-96C3-2A7AA99AC3D9}" srcOrd="11" destOrd="0" presId="urn:microsoft.com/office/officeart/2005/8/layout/hProcess9"/>
    <dgm:cxn modelId="{A657380B-6804-4467-901C-4C92C84E2882}" type="presParOf" srcId="{D8B827EF-B90D-46EE-A88A-F71535D5DEA6}" destId="{A6BCB281-9167-4906-B248-ADB84C83CEF0}"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1C605-A7E7-4853-8114-DEB3591DEEAF}" type="doc">
      <dgm:prSet loTypeId="urn:microsoft.com/office/officeart/2005/8/layout/chevron2" loCatId="process" qsTypeId="urn:microsoft.com/office/officeart/2005/8/quickstyle/simple5" qsCatId="simple" csTypeId="urn:microsoft.com/office/officeart/2005/8/colors/colorful5" csCatId="colorful" phldr="1"/>
      <dgm:spPr/>
      <dgm:t>
        <a:bodyPr/>
        <a:lstStyle/>
        <a:p>
          <a:endParaRPr lang="it-IT"/>
        </a:p>
      </dgm:t>
    </dgm:pt>
    <dgm:pt modelId="{50257042-362D-49BA-BAEF-3E7AF4C4EB1F}">
      <dgm:prSet phldrT="[Testo]" custT="1"/>
      <dgm:spPr/>
      <dgm:t>
        <a:bodyPr/>
        <a:lstStyle/>
        <a:p>
          <a:r>
            <a:rPr lang="it-IT" sz="1200" b="1" dirty="0" smtClean="0">
              <a:effectLst>
                <a:outerShdw blurRad="38100" dist="38100" dir="2700000" algn="tl">
                  <a:srgbClr val="000000">
                    <a:alpha val="43137"/>
                  </a:srgbClr>
                </a:outerShdw>
              </a:effectLst>
            </a:rPr>
            <a:t>Direttiva 46/2002/CE </a:t>
          </a:r>
          <a:r>
            <a:rPr lang="it-IT" sz="1200" dirty="0" smtClean="0"/>
            <a:t>sugli integratori alimentari attuato con </a:t>
          </a:r>
          <a:r>
            <a:rPr lang="it-IT" sz="1200" dirty="0" err="1" smtClean="0"/>
            <a:t>Dlgs</a:t>
          </a:r>
          <a:r>
            <a:rPr lang="it-IT" sz="1200" dirty="0" smtClean="0"/>
            <a:t> 169/2004, Reg 1170/2009, DM 9/7/2012, </a:t>
          </a:r>
          <a:r>
            <a:rPr lang="it-IT" sz="1200" dirty="0" err="1" smtClean="0"/>
            <a:t>D.Dirig</a:t>
          </a:r>
          <a:r>
            <a:rPr lang="it-IT" sz="1200" dirty="0" smtClean="0"/>
            <a:t> 27/3/2014(</a:t>
          </a:r>
          <a:r>
            <a:rPr lang="it-IT" sz="1200" dirty="0" err="1" smtClean="0"/>
            <a:t>botanicals</a:t>
          </a:r>
          <a:r>
            <a:rPr lang="it-IT" sz="1200" dirty="0" smtClean="0"/>
            <a:t>)</a:t>
          </a:r>
          <a:endParaRPr lang="it-IT" sz="1200" dirty="0"/>
        </a:p>
      </dgm:t>
    </dgm:pt>
    <dgm:pt modelId="{F3B72B1A-16DF-4912-9FEA-D1D00419E669}" type="parTrans" cxnId="{A5767A8A-781A-41D3-ADFA-2E162F3C356E}">
      <dgm:prSet/>
      <dgm:spPr/>
      <dgm:t>
        <a:bodyPr/>
        <a:lstStyle/>
        <a:p>
          <a:endParaRPr lang="it-IT" sz="1200"/>
        </a:p>
      </dgm:t>
    </dgm:pt>
    <dgm:pt modelId="{85868458-4ED4-4328-BD64-26FB0F853B1C}" type="sibTrans" cxnId="{A5767A8A-781A-41D3-ADFA-2E162F3C356E}">
      <dgm:prSet/>
      <dgm:spPr/>
      <dgm:t>
        <a:bodyPr/>
        <a:lstStyle/>
        <a:p>
          <a:endParaRPr lang="it-IT" sz="1200"/>
        </a:p>
      </dgm:t>
    </dgm:pt>
    <dgm:pt modelId="{6EBF6896-4ADD-40F3-8AF1-4139FD46BA79}">
      <dgm:prSet phldrT="[Testo]" custT="1"/>
      <dgm:spPr/>
      <dgm:t>
        <a:bodyPr/>
        <a:lstStyle/>
        <a:p>
          <a:r>
            <a:rPr lang="it-IT" sz="1200" dirty="0" smtClean="0"/>
            <a:t>Verticale</a:t>
          </a:r>
          <a:endParaRPr lang="it-IT" sz="1200" dirty="0"/>
        </a:p>
      </dgm:t>
    </dgm:pt>
    <dgm:pt modelId="{5F15DC0A-A15A-41B3-B9E6-442859DB00CE}" type="parTrans" cxnId="{59110695-E104-4336-AB38-97AE2510B3E2}">
      <dgm:prSet/>
      <dgm:spPr/>
      <dgm:t>
        <a:bodyPr/>
        <a:lstStyle/>
        <a:p>
          <a:endParaRPr lang="it-IT" sz="1200"/>
        </a:p>
      </dgm:t>
    </dgm:pt>
    <dgm:pt modelId="{A20DB44D-9041-4728-8BCB-695447C944A0}" type="sibTrans" cxnId="{59110695-E104-4336-AB38-97AE2510B3E2}">
      <dgm:prSet/>
      <dgm:spPr/>
      <dgm:t>
        <a:bodyPr/>
        <a:lstStyle/>
        <a:p>
          <a:endParaRPr lang="it-IT" sz="1200"/>
        </a:p>
      </dgm:t>
    </dgm:pt>
    <dgm:pt modelId="{39D2B3C4-B2E4-4A30-9CBF-996A76C1EE12}">
      <dgm:prSet phldrT="[Testo]" custT="1"/>
      <dgm:spPr/>
      <dgm:t>
        <a:bodyPr/>
        <a:lstStyle/>
        <a:p>
          <a:r>
            <a:rPr lang="it-IT" altLang="it-IT" sz="1200" b="1" smtClean="0">
              <a:effectLst>
                <a:outerShdw blurRad="38100" dist="38100" dir="2700000" algn="tl">
                  <a:srgbClr val="000000">
                    <a:alpha val="43137"/>
                  </a:srgbClr>
                </a:outerShdw>
              </a:effectLst>
              <a:latin typeface="+mn-lt"/>
              <a:cs typeface="Times New Roman" pitchFamily="18" charset="0"/>
            </a:rPr>
            <a:t>Dir 141/2006/CE</a:t>
          </a:r>
          <a:r>
            <a:rPr lang="it-IT" altLang="it-IT" sz="1200" b="1" smtClean="0">
              <a:effectLst/>
              <a:latin typeface="+mn-lt"/>
              <a:cs typeface="Times New Roman" pitchFamily="18" charset="0"/>
            </a:rPr>
            <a:t>, D.Lgs. N. 82/2009, Dir 125/2006/CE alimenti prima infanzia</a:t>
          </a:r>
          <a:endParaRPr lang="it-IT" sz="1200" b="1" dirty="0">
            <a:effectLst/>
            <a:latin typeface="+mn-lt"/>
          </a:endParaRPr>
        </a:p>
      </dgm:t>
    </dgm:pt>
    <dgm:pt modelId="{2A45F110-B4F9-42AD-B999-150615185CF2}" type="parTrans" cxnId="{592C2CD3-BAC9-4CCC-B2BE-929EC939D22B}">
      <dgm:prSet/>
      <dgm:spPr/>
      <dgm:t>
        <a:bodyPr/>
        <a:lstStyle/>
        <a:p>
          <a:endParaRPr lang="it-IT" sz="1200"/>
        </a:p>
      </dgm:t>
    </dgm:pt>
    <dgm:pt modelId="{507CCA62-2B25-4054-B966-A13F7322E0B4}" type="sibTrans" cxnId="{592C2CD3-BAC9-4CCC-B2BE-929EC939D22B}">
      <dgm:prSet/>
      <dgm:spPr/>
      <dgm:t>
        <a:bodyPr/>
        <a:lstStyle/>
        <a:p>
          <a:endParaRPr lang="it-IT" sz="1200"/>
        </a:p>
      </dgm:t>
    </dgm:pt>
    <dgm:pt modelId="{0A5C12FF-BDBD-43F7-AAB8-D9247862AC0B}">
      <dgm:prSet phldrT="[Testo]" custT="1"/>
      <dgm:spPr/>
      <dgm:t>
        <a:bodyPr/>
        <a:lstStyle/>
        <a:p>
          <a:r>
            <a:rPr lang="it-IT" sz="1200" b="1" dirty="0" smtClean="0">
              <a:effectLst>
                <a:outerShdw blurRad="38100" dist="38100" dir="2700000" algn="tl">
                  <a:srgbClr val="000000">
                    <a:alpha val="43137"/>
                  </a:srgbClr>
                </a:outerShdw>
              </a:effectLst>
            </a:rPr>
            <a:t>Decreto legislativo 111/1992 </a:t>
          </a:r>
          <a:r>
            <a:rPr lang="it-IT" sz="1200" dirty="0" smtClean="0"/>
            <a:t>- attuazione della direttiva 89/398/CE concernente i prodotti alimentari destinati ad una alimentazione particolare </a:t>
          </a:r>
          <a:endParaRPr lang="it-IT" sz="1200" dirty="0"/>
        </a:p>
      </dgm:t>
    </dgm:pt>
    <dgm:pt modelId="{8CA52A65-07E4-4A22-B608-08DF88B5EF0C}" type="sibTrans" cxnId="{5147F264-13B9-4615-BDD7-570320E6F5DC}">
      <dgm:prSet/>
      <dgm:spPr/>
      <dgm:t>
        <a:bodyPr/>
        <a:lstStyle/>
        <a:p>
          <a:endParaRPr lang="it-IT" sz="1200"/>
        </a:p>
      </dgm:t>
    </dgm:pt>
    <dgm:pt modelId="{F0EB0252-A2E0-48D4-B8A9-D3F33E66C8BF}" type="parTrans" cxnId="{5147F264-13B9-4615-BDD7-570320E6F5DC}">
      <dgm:prSet/>
      <dgm:spPr/>
      <dgm:t>
        <a:bodyPr/>
        <a:lstStyle/>
        <a:p>
          <a:endParaRPr lang="it-IT" sz="1200"/>
        </a:p>
      </dgm:t>
    </dgm:pt>
    <dgm:pt modelId="{1B1A3E9A-F4C8-4A8F-A459-9578BDBCAC2D}">
      <dgm:prSet custT="1"/>
      <dgm:spPr/>
      <dgm:t>
        <a:bodyPr/>
        <a:lstStyle/>
        <a:p>
          <a:r>
            <a:rPr lang="it-IT" sz="1200" b="1" dirty="0" smtClean="0">
              <a:effectLst>
                <a:outerShdw blurRad="38100" dist="38100" dir="2700000" algn="tl">
                  <a:srgbClr val="000000">
                    <a:alpha val="43137"/>
                  </a:srgbClr>
                </a:outerShdw>
              </a:effectLst>
            </a:rPr>
            <a:t>Regolamento 1331,1332,1334/2008 </a:t>
          </a:r>
          <a:r>
            <a:rPr lang="it-IT" sz="1200" dirty="0" smtClean="0"/>
            <a:t>CE additivi ed aromi alimentari</a:t>
          </a:r>
          <a:endParaRPr lang="it-IT" sz="1200" dirty="0"/>
        </a:p>
      </dgm:t>
    </dgm:pt>
    <dgm:pt modelId="{1553E8CF-5F56-45A5-9C02-C0A6E1AD63BC}" type="parTrans" cxnId="{DC7AE195-FB66-466B-A696-103D58CE10AC}">
      <dgm:prSet/>
      <dgm:spPr/>
      <dgm:t>
        <a:bodyPr/>
        <a:lstStyle/>
        <a:p>
          <a:endParaRPr lang="it-IT" sz="1200"/>
        </a:p>
      </dgm:t>
    </dgm:pt>
    <dgm:pt modelId="{8AA4786F-2F93-4497-98E6-9F3F3FDC9C1E}" type="sibTrans" cxnId="{DC7AE195-FB66-466B-A696-103D58CE10AC}">
      <dgm:prSet/>
      <dgm:spPr/>
      <dgm:t>
        <a:bodyPr/>
        <a:lstStyle/>
        <a:p>
          <a:endParaRPr lang="it-IT" sz="1200"/>
        </a:p>
      </dgm:t>
    </dgm:pt>
    <dgm:pt modelId="{077D5EFD-382B-4DCC-9CB2-324C26FCAA26}">
      <dgm:prSet custT="1"/>
      <dgm:spPr/>
      <dgm:t>
        <a:bodyPr/>
        <a:lstStyle/>
        <a:p>
          <a:r>
            <a:rPr lang="it-IT" altLang="it-IT" sz="1200" dirty="0" smtClean="0">
              <a:effectLst>
                <a:outerShdw blurRad="38100" dist="38100" dir="2700000" algn="tl">
                  <a:srgbClr val="C0C0C0"/>
                </a:outerShdw>
              </a:effectLst>
              <a:latin typeface="+mj-lt"/>
              <a:cs typeface="Times New Roman" pitchFamily="18" charset="0"/>
            </a:rPr>
            <a:t>Verticale</a:t>
          </a:r>
        </a:p>
      </dgm:t>
    </dgm:pt>
    <dgm:pt modelId="{6C106C98-9D80-44BD-BFE9-15C2E1E13D60}" type="sibTrans" cxnId="{BCE3CD74-C117-47B4-B7AB-D0BDBE3339E4}">
      <dgm:prSet/>
      <dgm:spPr/>
      <dgm:t>
        <a:bodyPr/>
        <a:lstStyle/>
        <a:p>
          <a:endParaRPr lang="it-IT" sz="1200"/>
        </a:p>
      </dgm:t>
    </dgm:pt>
    <dgm:pt modelId="{213983BC-C0D1-46FB-9B19-0C60D50A20E3}" type="parTrans" cxnId="{BCE3CD74-C117-47B4-B7AB-D0BDBE3339E4}">
      <dgm:prSet/>
      <dgm:spPr/>
      <dgm:t>
        <a:bodyPr/>
        <a:lstStyle/>
        <a:p>
          <a:endParaRPr lang="it-IT" sz="1200"/>
        </a:p>
      </dgm:t>
    </dgm:pt>
    <dgm:pt modelId="{FE611D9F-91E3-446F-8ACD-7C198A35C9F9}">
      <dgm:prSet phldrT="[Testo]" custT="1"/>
      <dgm:spPr/>
      <dgm:t>
        <a:bodyPr/>
        <a:lstStyle/>
        <a:p>
          <a:r>
            <a:rPr lang="it-IT" sz="1200" dirty="0" smtClean="0"/>
            <a:t>Verticale</a:t>
          </a:r>
          <a:endParaRPr lang="it-IT" sz="1200" dirty="0"/>
        </a:p>
      </dgm:t>
    </dgm:pt>
    <dgm:pt modelId="{42CBA226-B1AF-4EFF-9F74-B9C8F36ABB8F}" type="sibTrans" cxnId="{6CCA9A12-CA61-4E84-9E20-EBD3F9804831}">
      <dgm:prSet/>
      <dgm:spPr/>
      <dgm:t>
        <a:bodyPr/>
        <a:lstStyle/>
        <a:p>
          <a:endParaRPr lang="it-IT" sz="1200"/>
        </a:p>
      </dgm:t>
    </dgm:pt>
    <dgm:pt modelId="{717EE115-AD66-4B76-A9B6-F362623E59E6}" type="parTrans" cxnId="{6CCA9A12-CA61-4E84-9E20-EBD3F9804831}">
      <dgm:prSet/>
      <dgm:spPr/>
      <dgm:t>
        <a:bodyPr/>
        <a:lstStyle/>
        <a:p>
          <a:endParaRPr lang="it-IT" sz="1200"/>
        </a:p>
      </dgm:t>
    </dgm:pt>
    <dgm:pt modelId="{B0AC4EBE-B2F5-4645-B068-53BCDF6C2C6B}">
      <dgm:prSet phldrT="[Testo]" custT="1"/>
      <dgm:spPr/>
      <dgm:t>
        <a:bodyPr/>
        <a:lstStyle/>
        <a:p>
          <a:r>
            <a:rPr lang="it-IT" sz="1200" dirty="0" smtClean="0"/>
            <a:t>Verticale</a:t>
          </a:r>
          <a:endParaRPr lang="it-IT" sz="1200" dirty="0"/>
        </a:p>
      </dgm:t>
    </dgm:pt>
    <dgm:pt modelId="{C8F1E152-B649-455A-8548-8F9BD7D580D9}" type="sibTrans" cxnId="{A3D96F99-8CB1-45CE-9E7C-0E4F69F738E8}">
      <dgm:prSet/>
      <dgm:spPr/>
      <dgm:t>
        <a:bodyPr/>
        <a:lstStyle/>
        <a:p>
          <a:endParaRPr lang="it-IT" sz="1200"/>
        </a:p>
      </dgm:t>
    </dgm:pt>
    <dgm:pt modelId="{F87BDCFD-FF14-4A80-B0D9-53E49355E9AA}" type="parTrans" cxnId="{A3D96F99-8CB1-45CE-9E7C-0E4F69F738E8}">
      <dgm:prSet/>
      <dgm:spPr/>
      <dgm:t>
        <a:bodyPr/>
        <a:lstStyle/>
        <a:p>
          <a:endParaRPr lang="it-IT" sz="1200"/>
        </a:p>
      </dgm:t>
    </dgm:pt>
    <dgm:pt modelId="{665CE9E8-2811-4785-B6E6-C4E5ACDCAF58}" type="pres">
      <dgm:prSet presAssocID="{E7E1C605-A7E7-4853-8114-DEB3591DEEAF}" presName="linearFlow" presStyleCnt="0">
        <dgm:presLayoutVars>
          <dgm:dir/>
          <dgm:animLvl val="lvl"/>
          <dgm:resizeHandles val="exact"/>
        </dgm:presLayoutVars>
      </dgm:prSet>
      <dgm:spPr/>
      <dgm:t>
        <a:bodyPr/>
        <a:lstStyle/>
        <a:p>
          <a:endParaRPr lang="it-IT"/>
        </a:p>
      </dgm:t>
    </dgm:pt>
    <dgm:pt modelId="{7E8627DA-A4F0-4222-BA38-DE13C288B54D}" type="pres">
      <dgm:prSet presAssocID="{B0AC4EBE-B2F5-4645-B068-53BCDF6C2C6B}" presName="composite" presStyleCnt="0"/>
      <dgm:spPr/>
    </dgm:pt>
    <dgm:pt modelId="{1CFCA6A2-2E6E-4E8A-8F97-F9A3A859CCD6}" type="pres">
      <dgm:prSet presAssocID="{B0AC4EBE-B2F5-4645-B068-53BCDF6C2C6B}" presName="parentText" presStyleLbl="alignNode1" presStyleIdx="0" presStyleCnt="4">
        <dgm:presLayoutVars>
          <dgm:chMax val="1"/>
          <dgm:bulletEnabled val="1"/>
        </dgm:presLayoutVars>
      </dgm:prSet>
      <dgm:spPr/>
      <dgm:t>
        <a:bodyPr/>
        <a:lstStyle/>
        <a:p>
          <a:endParaRPr lang="it-IT"/>
        </a:p>
      </dgm:t>
    </dgm:pt>
    <dgm:pt modelId="{06AF60D7-E17D-4F53-97C4-27BA1ED32AAB}" type="pres">
      <dgm:prSet presAssocID="{B0AC4EBE-B2F5-4645-B068-53BCDF6C2C6B}" presName="descendantText" presStyleLbl="alignAcc1" presStyleIdx="0" presStyleCnt="4">
        <dgm:presLayoutVars>
          <dgm:bulletEnabled val="1"/>
        </dgm:presLayoutVars>
      </dgm:prSet>
      <dgm:spPr/>
      <dgm:t>
        <a:bodyPr/>
        <a:lstStyle/>
        <a:p>
          <a:endParaRPr lang="it-IT"/>
        </a:p>
      </dgm:t>
    </dgm:pt>
    <dgm:pt modelId="{55D3FE28-CA46-42DD-8A19-3A8FEBC32A77}" type="pres">
      <dgm:prSet presAssocID="{C8F1E152-B649-455A-8548-8F9BD7D580D9}" presName="sp" presStyleCnt="0"/>
      <dgm:spPr/>
    </dgm:pt>
    <dgm:pt modelId="{5984C624-6EFF-4F5A-8AA6-BD52D2B42E60}" type="pres">
      <dgm:prSet presAssocID="{6EBF6896-4ADD-40F3-8AF1-4139FD46BA79}" presName="composite" presStyleCnt="0"/>
      <dgm:spPr/>
    </dgm:pt>
    <dgm:pt modelId="{7C107C31-9C28-4DDF-BBF4-7E1F626A3BCD}" type="pres">
      <dgm:prSet presAssocID="{6EBF6896-4ADD-40F3-8AF1-4139FD46BA79}" presName="parentText" presStyleLbl="alignNode1" presStyleIdx="1" presStyleCnt="4">
        <dgm:presLayoutVars>
          <dgm:chMax val="1"/>
          <dgm:bulletEnabled val="1"/>
        </dgm:presLayoutVars>
      </dgm:prSet>
      <dgm:spPr/>
      <dgm:t>
        <a:bodyPr/>
        <a:lstStyle/>
        <a:p>
          <a:endParaRPr lang="it-IT"/>
        </a:p>
      </dgm:t>
    </dgm:pt>
    <dgm:pt modelId="{D481E9FB-4108-4D97-9C70-B9C5F5FE8B94}" type="pres">
      <dgm:prSet presAssocID="{6EBF6896-4ADD-40F3-8AF1-4139FD46BA79}" presName="descendantText" presStyleLbl="alignAcc1" presStyleIdx="1" presStyleCnt="4" custLinFactNeighborX="-611" custLinFactNeighborY="5006">
        <dgm:presLayoutVars>
          <dgm:bulletEnabled val="1"/>
        </dgm:presLayoutVars>
      </dgm:prSet>
      <dgm:spPr/>
      <dgm:t>
        <a:bodyPr/>
        <a:lstStyle/>
        <a:p>
          <a:endParaRPr lang="it-IT"/>
        </a:p>
      </dgm:t>
    </dgm:pt>
    <dgm:pt modelId="{967AF201-DACA-4419-B02C-2EA8C95A94D1}" type="pres">
      <dgm:prSet presAssocID="{A20DB44D-9041-4728-8BCB-695447C944A0}" presName="sp" presStyleCnt="0"/>
      <dgm:spPr/>
    </dgm:pt>
    <dgm:pt modelId="{658FAB29-A64E-41A0-9FDE-C2E3E40FEEF2}" type="pres">
      <dgm:prSet presAssocID="{FE611D9F-91E3-446F-8ACD-7C198A35C9F9}" presName="composite" presStyleCnt="0"/>
      <dgm:spPr/>
    </dgm:pt>
    <dgm:pt modelId="{A16955A6-6501-4D61-9F5C-B85CC2CEF808}" type="pres">
      <dgm:prSet presAssocID="{FE611D9F-91E3-446F-8ACD-7C198A35C9F9}" presName="parentText" presStyleLbl="alignNode1" presStyleIdx="2" presStyleCnt="4">
        <dgm:presLayoutVars>
          <dgm:chMax val="1"/>
          <dgm:bulletEnabled val="1"/>
        </dgm:presLayoutVars>
      </dgm:prSet>
      <dgm:spPr/>
      <dgm:t>
        <a:bodyPr/>
        <a:lstStyle/>
        <a:p>
          <a:endParaRPr lang="it-IT"/>
        </a:p>
      </dgm:t>
    </dgm:pt>
    <dgm:pt modelId="{5776D2E4-A23D-4718-AD47-41354D17B5E0}" type="pres">
      <dgm:prSet presAssocID="{FE611D9F-91E3-446F-8ACD-7C198A35C9F9}" presName="descendantText" presStyleLbl="alignAcc1" presStyleIdx="2" presStyleCnt="4">
        <dgm:presLayoutVars>
          <dgm:bulletEnabled val="1"/>
        </dgm:presLayoutVars>
      </dgm:prSet>
      <dgm:spPr/>
      <dgm:t>
        <a:bodyPr/>
        <a:lstStyle/>
        <a:p>
          <a:endParaRPr lang="it-IT"/>
        </a:p>
      </dgm:t>
    </dgm:pt>
    <dgm:pt modelId="{700C4EE6-CAC8-49C1-83CD-F84B8553EB3D}" type="pres">
      <dgm:prSet presAssocID="{42CBA226-B1AF-4EFF-9F74-B9C8F36ABB8F}" presName="sp" presStyleCnt="0"/>
      <dgm:spPr/>
    </dgm:pt>
    <dgm:pt modelId="{27CEBCF8-A668-46AD-9A69-44903F3CC255}" type="pres">
      <dgm:prSet presAssocID="{077D5EFD-382B-4DCC-9CB2-324C26FCAA26}" presName="composite" presStyleCnt="0"/>
      <dgm:spPr/>
    </dgm:pt>
    <dgm:pt modelId="{9D487E11-F83E-4A5C-8676-99F0D1D71F77}" type="pres">
      <dgm:prSet presAssocID="{077D5EFD-382B-4DCC-9CB2-324C26FCAA26}" presName="parentText" presStyleLbl="alignNode1" presStyleIdx="3" presStyleCnt="4">
        <dgm:presLayoutVars>
          <dgm:chMax val="1"/>
          <dgm:bulletEnabled val="1"/>
        </dgm:presLayoutVars>
      </dgm:prSet>
      <dgm:spPr/>
      <dgm:t>
        <a:bodyPr/>
        <a:lstStyle/>
        <a:p>
          <a:endParaRPr lang="it-IT"/>
        </a:p>
      </dgm:t>
    </dgm:pt>
    <dgm:pt modelId="{825A0858-926C-42FD-8E8D-3119179824D7}" type="pres">
      <dgm:prSet presAssocID="{077D5EFD-382B-4DCC-9CB2-324C26FCAA26}" presName="descendantText" presStyleLbl="alignAcc1" presStyleIdx="3" presStyleCnt="4">
        <dgm:presLayoutVars>
          <dgm:bulletEnabled val="1"/>
        </dgm:presLayoutVars>
      </dgm:prSet>
      <dgm:spPr/>
      <dgm:t>
        <a:bodyPr/>
        <a:lstStyle/>
        <a:p>
          <a:endParaRPr lang="it-IT"/>
        </a:p>
      </dgm:t>
    </dgm:pt>
  </dgm:ptLst>
  <dgm:cxnLst>
    <dgm:cxn modelId="{DC7AE195-FB66-466B-A696-103D58CE10AC}" srcId="{077D5EFD-382B-4DCC-9CB2-324C26FCAA26}" destId="{1B1A3E9A-F4C8-4A8F-A459-9578BDBCAC2D}" srcOrd="0" destOrd="0" parTransId="{1553E8CF-5F56-45A5-9C02-C0A6E1AD63BC}" sibTransId="{8AA4786F-2F93-4497-98E6-9F3F3FDC9C1E}"/>
    <dgm:cxn modelId="{5147F264-13B9-4615-BDD7-570320E6F5DC}" srcId="{6EBF6896-4ADD-40F3-8AF1-4139FD46BA79}" destId="{0A5C12FF-BDBD-43F7-AAB8-D9247862AC0B}" srcOrd="0" destOrd="0" parTransId="{F0EB0252-A2E0-48D4-B8A9-D3F33E66C8BF}" sibTransId="{8CA52A65-07E4-4A22-B608-08DF88B5EF0C}"/>
    <dgm:cxn modelId="{4A5D596B-DC7E-4D7A-ACF7-A75E3F77F5FC}" type="presOf" srcId="{6EBF6896-4ADD-40F3-8AF1-4139FD46BA79}" destId="{7C107C31-9C28-4DDF-BBF4-7E1F626A3BCD}" srcOrd="0" destOrd="0" presId="urn:microsoft.com/office/officeart/2005/8/layout/chevron2"/>
    <dgm:cxn modelId="{ABF7AAFC-3A97-47B2-96BF-83208732BB31}" type="presOf" srcId="{39D2B3C4-B2E4-4A30-9CBF-996A76C1EE12}" destId="{5776D2E4-A23D-4718-AD47-41354D17B5E0}" srcOrd="0" destOrd="0" presId="urn:microsoft.com/office/officeart/2005/8/layout/chevron2"/>
    <dgm:cxn modelId="{F881B180-5CDD-4496-9222-27A30959DFD1}" type="presOf" srcId="{077D5EFD-382B-4DCC-9CB2-324C26FCAA26}" destId="{9D487E11-F83E-4A5C-8676-99F0D1D71F77}" srcOrd="0" destOrd="0" presId="urn:microsoft.com/office/officeart/2005/8/layout/chevron2"/>
    <dgm:cxn modelId="{6CCA9A12-CA61-4E84-9E20-EBD3F9804831}" srcId="{E7E1C605-A7E7-4853-8114-DEB3591DEEAF}" destId="{FE611D9F-91E3-446F-8ACD-7C198A35C9F9}" srcOrd="2" destOrd="0" parTransId="{717EE115-AD66-4B76-A9B6-F362623E59E6}" sibTransId="{42CBA226-B1AF-4EFF-9F74-B9C8F36ABB8F}"/>
    <dgm:cxn modelId="{BCE3CD74-C117-47B4-B7AB-D0BDBE3339E4}" srcId="{E7E1C605-A7E7-4853-8114-DEB3591DEEAF}" destId="{077D5EFD-382B-4DCC-9CB2-324C26FCAA26}" srcOrd="3" destOrd="0" parTransId="{213983BC-C0D1-46FB-9B19-0C60D50A20E3}" sibTransId="{6C106C98-9D80-44BD-BFE9-15C2E1E13D60}"/>
    <dgm:cxn modelId="{87C9EB6C-0F45-4ADF-B553-69BE6971553A}" type="presOf" srcId="{FE611D9F-91E3-446F-8ACD-7C198A35C9F9}" destId="{A16955A6-6501-4D61-9F5C-B85CC2CEF808}" srcOrd="0" destOrd="0" presId="urn:microsoft.com/office/officeart/2005/8/layout/chevron2"/>
    <dgm:cxn modelId="{84EC3D60-3772-485E-895D-705662E76563}" type="presOf" srcId="{0A5C12FF-BDBD-43F7-AAB8-D9247862AC0B}" destId="{D481E9FB-4108-4D97-9C70-B9C5F5FE8B94}" srcOrd="0" destOrd="0" presId="urn:microsoft.com/office/officeart/2005/8/layout/chevron2"/>
    <dgm:cxn modelId="{592C2CD3-BAC9-4CCC-B2BE-929EC939D22B}" srcId="{FE611D9F-91E3-446F-8ACD-7C198A35C9F9}" destId="{39D2B3C4-B2E4-4A30-9CBF-996A76C1EE12}" srcOrd="0" destOrd="0" parTransId="{2A45F110-B4F9-42AD-B999-150615185CF2}" sibTransId="{507CCA62-2B25-4054-B966-A13F7322E0B4}"/>
    <dgm:cxn modelId="{59110695-E104-4336-AB38-97AE2510B3E2}" srcId="{E7E1C605-A7E7-4853-8114-DEB3591DEEAF}" destId="{6EBF6896-4ADD-40F3-8AF1-4139FD46BA79}" srcOrd="1" destOrd="0" parTransId="{5F15DC0A-A15A-41B3-B9E6-442859DB00CE}" sibTransId="{A20DB44D-9041-4728-8BCB-695447C944A0}"/>
    <dgm:cxn modelId="{C2B6D504-2891-47A9-998E-1EB074770B34}" type="presOf" srcId="{E7E1C605-A7E7-4853-8114-DEB3591DEEAF}" destId="{665CE9E8-2811-4785-B6E6-C4E5ACDCAF58}" srcOrd="0" destOrd="0" presId="urn:microsoft.com/office/officeart/2005/8/layout/chevron2"/>
    <dgm:cxn modelId="{A528508C-368B-43B2-8C8F-018BE30F9606}" type="presOf" srcId="{1B1A3E9A-F4C8-4A8F-A459-9578BDBCAC2D}" destId="{825A0858-926C-42FD-8E8D-3119179824D7}" srcOrd="0" destOrd="0" presId="urn:microsoft.com/office/officeart/2005/8/layout/chevron2"/>
    <dgm:cxn modelId="{A3D96F99-8CB1-45CE-9E7C-0E4F69F738E8}" srcId="{E7E1C605-A7E7-4853-8114-DEB3591DEEAF}" destId="{B0AC4EBE-B2F5-4645-B068-53BCDF6C2C6B}" srcOrd="0" destOrd="0" parTransId="{F87BDCFD-FF14-4A80-B0D9-53E49355E9AA}" sibTransId="{C8F1E152-B649-455A-8548-8F9BD7D580D9}"/>
    <dgm:cxn modelId="{A5767A8A-781A-41D3-ADFA-2E162F3C356E}" srcId="{B0AC4EBE-B2F5-4645-B068-53BCDF6C2C6B}" destId="{50257042-362D-49BA-BAEF-3E7AF4C4EB1F}" srcOrd="0" destOrd="0" parTransId="{F3B72B1A-16DF-4912-9FEA-D1D00419E669}" sibTransId="{85868458-4ED4-4328-BD64-26FB0F853B1C}"/>
    <dgm:cxn modelId="{C77A195B-2276-4069-8BA6-C7AC9A7E21BB}" type="presOf" srcId="{50257042-362D-49BA-BAEF-3E7AF4C4EB1F}" destId="{06AF60D7-E17D-4F53-97C4-27BA1ED32AAB}" srcOrd="0" destOrd="0" presId="urn:microsoft.com/office/officeart/2005/8/layout/chevron2"/>
    <dgm:cxn modelId="{BF9378C7-6673-4AC5-B57D-B8176576BEDA}" type="presOf" srcId="{B0AC4EBE-B2F5-4645-B068-53BCDF6C2C6B}" destId="{1CFCA6A2-2E6E-4E8A-8F97-F9A3A859CCD6}" srcOrd="0" destOrd="0" presId="urn:microsoft.com/office/officeart/2005/8/layout/chevron2"/>
    <dgm:cxn modelId="{2A79336C-A078-43A9-B08D-411E672E7EEB}" type="presParOf" srcId="{665CE9E8-2811-4785-B6E6-C4E5ACDCAF58}" destId="{7E8627DA-A4F0-4222-BA38-DE13C288B54D}" srcOrd="0" destOrd="0" presId="urn:microsoft.com/office/officeart/2005/8/layout/chevron2"/>
    <dgm:cxn modelId="{B55D1378-3667-4BA3-BFBE-279B30CEEE69}" type="presParOf" srcId="{7E8627DA-A4F0-4222-BA38-DE13C288B54D}" destId="{1CFCA6A2-2E6E-4E8A-8F97-F9A3A859CCD6}" srcOrd="0" destOrd="0" presId="urn:microsoft.com/office/officeart/2005/8/layout/chevron2"/>
    <dgm:cxn modelId="{E92914C2-7222-4DF2-800F-D7313EC0DC6B}" type="presParOf" srcId="{7E8627DA-A4F0-4222-BA38-DE13C288B54D}" destId="{06AF60D7-E17D-4F53-97C4-27BA1ED32AAB}" srcOrd="1" destOrd="0" presId="urn:microsoft.com/office/officeart/2005/8/layout/chevron2"/>
    <dgm:cxn modelId="{55CBD650-5AD2-4926-B361-D5E359ADF78D}" type="presParOf" srcId="{665CE9E8-2811-4785-B6E6-C4E5ACDCAF58}" destId="{55D3FE28-CA46-42DD-8A19-3A8FEBC32A77}" srcOrd="1" destOrd="0" presId="urn:microsoft.com/office/officeart/2005/8/layout/chevron2"/>
    <dgm:cxn modelId="{6DCF097C-8D4D-4603-8C84-63D40B756A72}" type="presParOf" srcId="{665CE9E8-2811-4785-B6E6-C4E5ACDCAF58}" destId="{5984C624-6EFF-4F5A-8AA6-BD52D2B42E60}" srcOrd="2" destOrd="0" presId="urn:microsoft.com/office/officeart/2005/8/layout/chevron2"/>
    <dgm:cxn modelId="{89F7FFC3-3F95-46D7-8028-17A423FB81BD}" type="presParOf" srcId="{5984C624-6EFF-4F5A-8AA6-BD52D2B42E60}" destId="{7C107C31-9C28-4DDF-BBF4-7E1F626A3BCD}" srcOrd="0" destOrd="0" presId="urn:microsoft.com/office/officeart/2005/8/layout/chevron2"/>
    <dgm:cxn modelId="{44AFC308-F748-4BA0-ACD0-28409F6424C8}" type="presParOf" srcId="{5984C624-6EFF-4F5A-8AA6-BD52D2B42E60}" destId="{D481E9FB-4108-4D97-9C70-B9C5F5FE8B94}" srcOrd="1" destOrd="0" presId="urn:microsoft.com/office/officeart/2005/8/layout/chevron2"/>
    <dgm:cxn modelId="{1F46D9FB-9183-4DF8-8A4D-8904546A84B2}" type="presParOf" srcId="{665CE9E8-2811-4785-B6E6-C4E5ACDCAF58}" destId="{967AF201-DACA-4419-B02C-2EA8C95A94D1}" srcOrd="3" destOrd="0" presId="urn:microsoft.com/office/officeart/2005/8/layout/chevron2"/>
    <dgm:cxn modelId="{279124DA-74F8-4943-AFBD-5D0CC2CAAA27}" type="presParOf" srcId="{665CE9E8-2811-4785-B6E6-C4E5ACDCAF58}" destId="{658FAB29-A64E-41A0-9FDE-C2E3E40FEEF2}" srcOrd="4" destOrd="0" presId="urn:microsoft.com/office/officeart/2005/8/layout/chevron2"/>
    <dgm:cxn modelId="{981CE5D9-187F-4990-BEFA-CEB1A83D2FB3}" type="presParOf" srcId="{658FAB29-A64E-41A0-9FDE-C2E3E40FEEF2}" destId="{A16955A6-6501-4D61-9F5C-B85CC2CEF808}" srcOrd="0" destOrd="0" presId="urn:microsoft.com/office/officeart/2005/8/layout/chevron2"/>
    <dgm:cxn modelId="{366DCE8E-C5D5-46BA-A7E2-E4E06FA1A66A}" type="presParOf" srcId="{658FAB29-A64E-41A0-9FDE-C2E3E40FEEF2}" destId="{5776D2E4-A23D-4718-AD47-41354D17B5E0}" srcOrd="1" destOrd="0" presId="urn:microsoft.com/office/officeart/2005/8/layout/chevron2"/>
    <dgm:cxn modelId="{5C6379D7-4A1A-47FF-B4CA-20EA3559D62C}" type="presParOf" srcId="{665CE9E8-2811-4785-B6E6-C4E5ACDCAF58}" destId="{700C4EE6-CAC8-49C1-83CD-F84B8553EB3D}" srcOrd="5" destOrd="0" presId="urn:microsoft.com/office/officeart/2005/8/layout/chevron2"/>
    <dgm:cxn modelId="{B5F21750-2F3C-469E-A22C-1801C2E71291}" type="presParOf" srcId="{665CE9E8-2811-4785-B6E6-C4E5ACDCAF58}" destId="{27CEBCF8-A668-46AD-9A69-44903F3CC255}" srcOrd="6" destOrd="0" presId="urn:microsoft.com/office/officeart/2005/8/layout/chevron2"/>
    <dgm:cxn modelId="{CE75445E-D0AB-480C-9F94-3B6327655DCF}" type="presParOf" srcId="{27CEBCF8-A668-46AD-9A69-44903F3CC255}" destId="{9D487E11-F83E-4A5C-8676-99F0D1D71F77}" srcOrd="0" destOrd="0" presId="urn:microsoft.com/office/officeart/2005/8/layout/chevron2"/>
    <dgm:cxn modelId="{1F8F95AD-5F4D-476A-9D40-56A173B9C685}" type="presParOf" srcId="{27CEBCF8-A668-46AD-9A69-44903F3CC255}" destId="{825A0858-926C-42FD-8E8D-3119179824D7}"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D9EDD2-3E39-42B0-86DD-8A953F2BEE97}"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it-IT"/>
        </a:p>
      </dgm:t>
    </dgm:pt>
    <dgm:pt modelId="{CB4DC39B-12DC-4898-8751-4069A02FE2C5}">
      <dgm:prSet phldrT="[Testo]" custT="1"/>
      <dgm:spPr/>
      <dgm:t>
        <a:bodyPr/>
        <a:lstStyle/>
        <a:p>
          <a:pPr>
            <a:lnSpc>
              <a:spcPts val="1500"/>
            </a:lnSpc>
          </a:pPr>
          <a:r>
            <a:rPr lang="it-IT" sz="1600" b="1" dirty="0" smtClean="0">
              <a:effectLst>
                <a:outerShdw blurRad="38100" dist="38100" dir="2700000" algn="tl">
                  <a:srgbClr val="000000">
                    <a:alpha val="43137"/>
                  </a:srgbClr>
                </a:outerShdw>
              </a:effectLst>
              <a:latin typeface="Comic Sans MS" panose="030F0702030302020204" pitchFamily="66" charset="0"/>
            </a:rPr>
            <a:t>Qualità</a:t>
          </a:r>
        </a:p>
        <a:p>
          <a:pPr>
            <a:lnSpc>
              <a:spcPts val="1500"/>
            </a:lnSpc>
          </a:pPr>
          <a:r>
            <a:rPr lang="it-IT" sz="1600" b="1" dirty="0" smtClean="0">
              <a:effectLst>
                <a:outerShdw blurRad="38100" dist="38100" dir="2700000" algn="tl">
                  <a:srgbClr val="000000">
                    <a:alpha val="43137"/>
                  </a:srgbClr>
                </a:outerShdw>
              </a:effectLst>
              <a:latin typeface="Comic Sans MS" panose="030F0702030302020204" pitchFamily="66" charset="0"/>
            </a:rPr>
            <a:t>Nutrizionale</a:t>
          </a:r>
        </a:p>
        <a:p>
          <a:pPr>
            <a:lnSpc>
              <a:spcPct val="90000"/>
            </a:lnSpc>
          </a:pPr>
          <a:r>
            <a:rPr lang="it-IT" sz="1200" b="1" dirty="0" smtClean="0">
              <a:effectLst>
                <a:outerShdw blurRad="38100" dist="38100" dir="2700000" algn="tl">
                  <a:srgbClr val="000000">
                    <a:alpha val="43137"/>
                  </a:srgbClr>
                </a:outerShdw>
              </a:effectLst>
              <a:latin typeface="Comic Sans MS" panose="030F0702030302020204" pitchFamily="66" charset="0"/>
            </a:rPr>
            <a:t>Composizione ed ingredienti </a:t>
          </a:r>
          <a:endParaRPr lang="it-IT" sz="1200" b="1" dirty="0">
            <a:effectLst>
              <a:outerShdw blurRad="38100" dist="38100" dir="2700000" algn="tl">
                <a:srgbClr val="000000">
                  <a:alpha val="43137"/>
                </a:srgbClr>
              </a:outerShdw>
            </a:effectLst>
            <a:latin typeface="Comic Sans MS" panose="030F0702030302020204" pitchFamily="66" charset="0"/>
          </a:endParaRPr>
        </a:p>
      </dgm:t>
    </dgm:pt>
    <dgm:pt modelId="{484EA327-461C-440E-AB45-0AAEF36EBD07}" type="parTrans" cxnId="{F703C1AF-388E-4F83-9500-C7353D95BC46}">
      <dgm:prSet/>
      <dgm:spPr/>
      <dgm:t>
        <a:bodyPr/>
        <a:lstStyle/>
        <a:p>
          <a:endParaRPr lang="it-IT"/>
        </a:p>
      </dgm:t>
    </dgm:pt>
    <dgm:pt modelId="{E6A3A58A-B170-4583-B8A9-CCC1D29C82F0}" type="sibTrans" cxnId="{F703C1AF-388E-4F83-9500-C7353D95BC46}">
      <dgm:prSet/>
      <dgm:spPr/>
      <dgm:t>
        <a:bodyPr/>
        <a:lstStyle/>
        <a:p>
          <a:endParaRPr lang="it-IT"/>
        </a:p>
      </dgm:t>
    </dgm:pt>
    <dgm:pt modelId="{D744E677-D274-426E-8E79-868724B3BF67}">
      <dgm:prSet phldrT="[Testo]" custT="1"/>
      <dgm:spPr/>
      <dgm:t>
        <a:bodyPr/>
        <a:lstStyle/>
        <a:p>
          <a:r>
            <a:rPr lang="it-IT" sz="1500" b="1" dirty="0" smtClean="0">
              <a:effectLst>
                <a:outerShdw blurRad="38100" dist="38100" dir="2700000" algn="tl">
                  <a:srgbClr val="000000">
                    <a:alpha val="43137"/>
                  </a:srgbClr>
                </a:outerShdw>
              </a:effectLst>
              <a:latin typeface="Comic Sans MS" panose="030F0702030302020204" pitchFamily="66" charset="0"/>
            </a:rPr>
            <a:t>Qualità Merceologica</a:t>
          </a:r>
        </a:p>
        <a:p>
          <a:r>
            <a:rPr lang="it-IT" sz="1200" b="1" dirty="0" smtClean="0">
              <a:effectLst>
                <a:outerShdw blurRad="38100" dist="38100" dir="2700000" algn="tl">
                  <a:srgbClr val="000000">
                    <a:alpha val="43137"/>
                  </a:srgbClr>
                </a:outerShdw>
              </a:effectLst>
              <a:latin typeface="Comic Sans MS" panose="030F0702030302020204" pitchFamily="66" charset="0"/>
            </a:rPr>
            <a:t>Presentazione ed etichettature</a:t>
          </a:r>
          <a:endParaRPr lang="it-IT" sz="1200" b="1" dirty="0">
            <a:effectLst>
              <a:outerShdw blurRad="38100" dist="38100" dir="2700000" algn="tl">
                <a:srgbClr val="000000">
                  <a:alpha val="43137"/>
                </a:srgbClr>
              </a:outerShdw>
            </a:effectLst>
            <a:latin typeface="Comic Sans MS" panose="030F0702030302020204" pitchFamily="66" charset="0"/>
          </a:endParaRPr>
        </a:p>
      </dgm:t>
    </dgm:pt>
    <dgm:pt modelId="{AB08D3B8-42A8-4549-A83E-706A7A0A9302}" type="parTrans" cxnId="{001A9C52-2130-4526-A45E-6BDE74BBE759}">
      <dgm:prSet/>
      <dgm:spPr/>
      <dgm:t>
        <a:bodyPr/>
        <a:lstStyle/>
        <a:p>
          <a:endParaRPr lang="it-IT"/>
        </a:p>
      </dgm:t>
    </dgm:pt>
    <dgm:pt modelId="{6035295F-3F8B-4061-A5F4-31AA03FCBD8D}" type="sibTrans" cxnId="{001A9C52-2130-4526-A45E-6BDE74BBE759}">
      <dgm:prSet/>
      <dgm:spPr/>
      <dgm:t>
        <a:bodyPr/>
        <a:lstStyle/>
        <a:p>
          <a:endParaRPr lang="it-IT"/>
        </a:p>
      </dgm:t>
    </dgm:pt>
    <dgm:pt modelId="{0C04F3D5-BC66-4217-B7FC-68842A901E78}">
      <dgm:prSet phldrT="[Testo]" custT="1"/>
      <dgm:spPr/>
      <dgm:t>
        <a:bodyPr/>
        <a:lstStyle/>
        <a:p>
          <a:r>
            <a:rPr lang="it-IT" sz="1600" b="1" dirty="0" smtClean="0">
              <a:effectLst>
                <a:outerShdw blurRad="38100" dist="38100" dir="2700000" algn="tl">
                  <a:srgbClr val="000000">
                    <a:alpha val="43137"/>
                  </a:srgbClr>
                </a:outerShdw>
              </a:effectLst>
              <a:latin typeface="Comic Sans MS" panose="030F0702030302020204" pitchFamily="66" charset="0"/>
            </a:rPr>
            <a:t>Qualità Igienico-sanitaria</a:t>
          </a:r>
        </a:p>
        <a:p>
          <a:r>
            <a:rPr lang="it-IT" sz="1200" b="1" dirty="0" smtClean="0">
              <a:effectLst>
                <a:outerShdw blurRad="38100" dist="38100" dir="2700000" algn="tl">
                  <a:srgbClr val="000000">
                    <a:alpha val="43137"/>
                  </a:srgbClr>
                </a:outerShdw>
              </a:effectLst>
              <a:latin typeface="Comic Sans MS" panose="030F0702030302020204" pitchFamily="66" charset="0"/>
            </a:rPr>
            <a:t>Pacchetto Igiene Reg CE 852/2004 ….. </a:t>
          </a:r>
          <a:endParaRPr lang="it-IT" sz="1200" b="1" dirty="0">
            <a:effectLst>
              <a:outerShdw blurRad="38100" dist="38100" dir="2700000" algn="tl">
                <a:srgbClr val="000000">
                  <a:alpha val="43137"/>
                </a:srgbClr>
              </a:outerShdw>
            </a:effectLst>
            <a:latin typeface="Comic Sans MS" panose="030F0702030302020204" pitchFamily="66" charset="0"/>
          </a:endParaRPr>
        </a:p>
      </dgm:t>
    </dgm:pt>
    <dgm:pt modelId="{04610327-6ADC-4074-BD16-AF1631392AA5}" type="parTrans" cxnId="{DE840021-C5A6-41C6-AEAA-D5492DA427F4}">
      <dgm:prSet/>
      <dgm:spPr/>
      <dgm:t>
        <a:bodyPr/>
        <a:lstStyle/>
        <a:p>
          <a:endParaRPr lang="it-IT"/>
        </a:p>
      </dgm:t>
    </dgm:pt>
    <dgm:pt modelId="{83B82E1C-A8B4-4CC5-B4F4-CAFA7B8FC510}" type="sibTrans" cxnId="{DE840021-C5A6-41C6-AEAA-D5492DA427F4}">
      <dgm:prSet/>
      <dgm:spPr/>
      <dgm:t>
        <a:bodyPr/>
        <a:lstStyle/>
        <a:p>
          <a:endParaRPr lang="it-IT"/>
        </a:p>
      </dgm:t>
    </dgm:pt>
    <dgm:pt modelId="{D3950BB7-A525-4491-AB0A-6275042A67D4}">
      <dgm:prSet phldrT="[Testo]" custT="1"/>
      <dgm:spPr/>
      <dgm:t>
        <a:bodyPr/>
        <a:lstStyle/>
        <a:p>
          <a:r>
            <a:rPr lang="it-IT" sz="1500" b="1" dirty="0" err="1" smtClean="0">
              <a:effectLst>
                <a:outerShdw blurRad="38100" dist="38100" dir="2700000" algn="tl">
                  <a:srgbClr val="000000">
                    <a:alpha val="43137"/>
                  </a:srgbClr>
                </a:outerShdw>
              </a:effectLst>
              <a:latin typeface="Comic Sans MS" panose="030F0702030302020204" pitchFamily="66" charset="0"/>
            </a:rPr>
            <a:t>Hazard</a:t>
          </a:r>
          <a:r>
            <a:rPr lang="it-IT" sz="1500" b="1" dirty="0" smtClean="0">
              <a:effectLst>
                <a:outerShdw blurRad="38100" dist="38100" dir="2700000" algn="tl">
                  <a:srgbClr val="000000">
                    <a:alpha val="43137"/>
                  </a:srgbClr>
                </a:outerShdw>
              </a:effectLst>
              <a:latin typeface="Comic Sans MS" panose="030F0702030302020204" pitchFamily="66" charset="0"/>
            </a:rPr>
            <a:t>/</a:t>
          </a:r>
          <a:r>
            <a:rPr lang="it-IT" sz="1500" b="1" dirty="0" err="1" smtClean="0">
              <a:effectLst>
                <a:outerShdw blurRad="38100" dist="38100" dir="2700000" algn="tl">
                  <a:srgbClr val="000000">
                    <a:alpha val="43137"/>
                  </a:srgbClr>
                </a:outerShdw>
              </a:effectLst>
              <a:latin typeface="Comic Sans MS" panose="030F0702030302020204" pitchFamily="66" charset="0"/>
            </a:rPr>
            <a:t>Risk</a:t>
          </a:r>
          <a:endParaRPr lang="it-IT" sz="1500" b="1" dirty="0" smtClean="0">
            <a:effectLst>
              <a:outerShdw blurRad="38100" dist="38100" dir="2700000" algn="tl">
                <a:srgbClr val="000000">
                  <a:alpha val="43137"/>
                </a:srgbClr>
              </a:outerShdw>
            </a:effectLst>
            <a:latin typeface="Comic Sans MS" panose="030F0702030302020204" pitchFamily="66" charset="0"/>
          </a:endParaRPr>
        </a:p>
        <a:p>
          <a:r>
            <a:rPr lang="it-IT" sz="1500" b="1" dirty="0" err="1" smtClean="0">
              <a:effectLst>
                <a:outerShdw blurRad="38100" dist="38100" dir="2700000" algn="tl">
                  <a:srgbClr val="000000">
                    <a:alpha val="43137"/>
                  </a:srgbClr>
                </a:outerShdw>
              </a:effectLst>
              <a:latin typeface="Comic Sans MS" panose="030F0702030302020204" pitchFamily="66" charset="0"/>
            </a:rPr>
            <a:t>analysis</a:t>
          </a:r>
          <a:endParaRPr lang="it-IT" sz="1500" b="1" dirty="0">
            <a:effectLst>
              <a:outerShdw blurRad="38100" dist="38100" dir="2700000" algn="tl">
                <a:srgbClr val="000000">
                  <a:alpha val="43137"/>
                </a:srgbClr>
              </a:outerShdw>
            </a:effectLst>
            <a:latin typeface="Comic Sans MS" panose="030F0702030302020204" pitchFamily="66" charset="0"/>
          </a:endParaRPr>
        </a:p>
      </dgm:t>
    </dgm:pt>
    <dgm:pt modelId="{D8F697C9-193C-4D7D-94A5-2DDB879552D6}" type="parTrans" cxnId="{87160745-B0CF-49DB-8CF3-ACA60B5FC085}">
      <dgm:prSet/>
      <dgm:spPr/>
      <dgm:t>
        <a:bodyPr/>
        <a:lstStyle/>
        <a:p>
          <a:endParaRPr lang="it-IT"/>
        </a:p>
      </dgm:t>
    </dgm:pt>
    <dgm:pt modelId="{F201079F-48BC-4BD3-BBF2-0247C91FEC3E}" type="sibTrans" cxnId="{87160745-B0CF-49DB-8CF3-ACA60B5FC085}">
      <dgm:prSet/>
      <dgm:spPr/>
      <dgm:t>
        <a:bodyPr/>
        <a:lstStyle/>
        <a:p>
          <a:endParaRPr lang="it-IT"/>
        </a:p>
      </dgm:t>
    </dgm:pt>
    <dgm:pt modelId="{2E720A03-4C96-40FA-97C9-FAC7150EA3D2}">
      <dgm:prSet phldrT="[Testo]"/>
      <dgm:spPr/>
      <dgm:t>
        <a:bodyPr/>
        <a:lstStyle/>
        <a:p>
          <a:r>
            <a:rPr lang="it-IT" b="1" dirty="0" smtClean="0">
              <a:effectLst>
                <a:outerShdw blurRad="38100" dist="38100" dir="2700000" algn="tl">
                  <a:srgbClr val="000000">
                    <a:alpha val="43137"/>
                  </a:srgbClr>
                </a:outerShdw>
              </a:effectLst>
              <a:latin typeface="Comic Sans MS" panose="030F0702030302020204" pitchFamily="66" charset="0"/>
            </a:rPr>
            <a:t>WHO</a:t>
          </a:r>
        </a:p>
        <a:p>
          <a:r>
            <a:rPr lang="it-IT" b="1" dirty="0" smtClean="0">
              <a:effectLst>
                <a:outerShdw blurRad="38100" dist="38100" dir="2700000" algn="tl">
                  <a:srgbClr val="000000">
                    <a:alpha val="43137"/>
                  </a:srgbClr>
                </a:outerShdw>
              </a:effectLst>
              <a:latin typeface="Comic Sans MS" panose="030F0702030302020204" pitchFamily="66" charset="0"/>
            </a:rPr>
            <a:t>FDA/EFSA</a:t>
          </a:r>
        </a:p>
        <a:p>
          <a:r>
            <a:rPr lang="it-IT" b="1" dirty="0" smtClean="0">
              <a:effectLst>
                <a:outerShdw blurRad="38100" dist="38100" dir="2700000" algn="tl">
                  <a:srgbClr val="000000">
                    <a:alpha val="43137"/>
                  </a:srgbClr>
                </a:outerShdw>
              </a:effectLst>
              <a:latin typeface="Comic Sans MS" panose="030F0702030302020204" pitchFamily="66" charset="0"/>
            </a:rPr>
            <a:t>Ministero della Salute</a:t>
          </a:r>
          <a:endParaRPr lang="it-IT" dirty="0"/>
        </a:p>
      </dgm:t>
    </dgm:pt>
    <dgm:pt modelId="{A4AE8341-9B9F-4FDE-BCF9-D27221929F72}" type="parTrans" cxnId="{7312FE3D-125A-438A-86D8-59E4E50672A4}">
      <dgm:prSet/>
      <dgm:spPr/>
      <dgm:t>
        <a:bodyPr/>
        <a:lstStyle/>
        <a:p>
          <a:endParaRPr lang="it-IT"/>
        </a:p>
      </dgm:t>
    </dgm:pt>
    <dgm:pt modelId="{BC6374D2-A923-43BE-8C1C-682884A5F192}" type="sibTrans" cxnId="{7312FE3D-125A-438A-86D8-59E4E50672A4}">
      <dgm:prSet/>
      <dgm:spPr/>
      <dgm:t>
        <a:bodyPr/>
        <a:lstStyle/>
        <a:p>
          <a:endParaRPr lang="it-IT"/>
        </a:p>
      </dgm:t>
    </dgm:pt>
    <dgm:pt modelId="{2E70A96A-5428-471B-9706-BD9E5045C877}" type="pres">
      <dgm:prSet presAssocID="{43D9EDD2-3E39-42B0-86DD-8A953F2BEE97}" presName="cycle" presStyleCnt="0">
        <dgm:presLayoutVars>
          <dgm:dir/>
          <dgm:resizeHandles val="exact"/>
        </dgm:presLayoutVars>
      </dgm:prSet>
      <dgm:spPr/>
      <dgm:t>
        <a:bodyPr/>
        <a:lstStyle/>
        <a:p>
          <a:endParaRPr lang="it-IT"/>
        </a:p>
      </dgm:t>
    </dgm:pt>
    <dgm:pt modelId="{74B37743-9921-4169-89FE-1D3FFEDAD8AF}" type="pres">
      <dgm:prSet presAssocID="{CB4DC39B-12DC-4898-8751-4069A02FE2C5}" presName="node" presStyleLbl="node1" presStyleIdx="0" presStyleCnt="5">
        <dgm:presLayoutVars>
          <dgm:bulletEnabled val="1"/>
        </dgm:presLayoutVars>
      </dgm:prSet>
      <dgm:spPr/>
      <dgm:t>
        <a:bodyPr/>
        <a:lstStyle/>
        <a:p>
          <a:endParaRPr lang="it-IT"/>
        </a:p>
      </dgm:t>
    </dgm:pt>
    <dgm:pt modelId="{674E6A0F-7A81-440B-AAC1-30042174C31C}" type="pres">
      <dgm:prSet presAssocID="{E6A3A58A-B170-4583-B8A9-CCC1D29C82F0}" presName="sibTrans" presStyleLbl="sibTrans2D1" presStyleIdx="0" presStyleCnt="5"/>
      <dgm:spPr/>
      <dgm:t>
        <a:bodyPr/>
        <a:lstStyle/>
        <a:p>
          <a:endParaRPr lang="it-IT"/>
        </a:p>
      </dgm:t>
    </dgm:pt>
    <dgm:pt modelId="{A7E08CE8-EF0C-4C72-8C4E-48001D77776A}" type="pres">
      <dgm:prSet presAssocID="{E6A3A58A-B170-4583-B8A9-CCC1D29C82F0}" presName="connectorText" presStyleLbl="sibTrans2D1" presStyleIdx="0" presStyleCnt="5"/>
      <dgm:spPr/>
      <dgm:t>
        <a:bodyPr/>
        <a:lstStyle/>
        <a:p>
          <a:endParaRPr lang="it-IT"/>
        </a:p>
      </dgm:t>
    </dgm:pt>
    <dgm:pt modelId="{05468AA7-D9EF-400B-8FCA-4599373CA4CD}" type="pres">
      <dgm:prSet presAssocID="{D744E677-D274-426E-8E79-868724B3BF67}" presName="node" presStyleLbl="node1" presStyleIdx="1" presStyleCnt="5">
        <dgm:presLayoutVars>
          <dgm:bulletEnabled val="1"/>
        </dgm:presLayoutVars>
      </dgm:prSet>
      <dgm:spPr/>
      <dgm:t>
        <a:bodyPr/>
        <a:lstStyle/>
        <a:p>
          <a:endParaRPr lang="it-IT"/>
        </a:p>
      </dgm:t>
    </dgm:pt>
    <dgm:pt modelId="{870744F9-2348-4583-8CD9-84AF319CE2FD}" type="pres">
      <dgm:prSet presAssocID="{6035295F-3F8B-4061-A5F4-31AA03FCBD8D}" presName="sibTrans" presStyleLbl="sibTrans2D1" presStyleIdx="1" presStyleCnt="5"/>
      <dgm:spPr/>
      <dgm:t>
        <a:bodyPr/>
        <a:lstStyle/>
        <a:p>
          <a:endParaRPr lang="it-IT"/>
        </a:p>
      </dgm:t>
    </dgm:pt>
    <dgm:pt modelId="{DB6B9047-2426-4633-8EB2-E36E3B54EE0A}" type="pres">
      <dgm:prSet presAssocID="{6035295F-3F8B-4061-A5F4-31AA03FCBD8D}" presName="connectorText" presStyleLbl="sibTrans2D1" presStyleIdx="1" presStyleCnt="5"/>
      <dgm:spPr/>
      <dgm:t>
        <a:bodyPr/>
        <a:lstStyle/>
        <a:p>
          <a:endParaRPr lang="it-IT"/>
        </a:p>
      </dgm:t>
    </dgm:pt>
    <dgm:pt modelId="{C28F5B95-B711-4150-81DD-DD9D38ACA56D}" type="pres">
      <dgm:prSet presAssocID="{0C04F3D5-BC66-4217-B7FC-68842A901E78}" presName="node" presStyleLbl="node1" presStyleIdx="2" presStyleCnt="5">
        <dgm:presLayoutVars>
          <dgm:bulletEnabled val="1"/>
        </dgm:presLayoutVars>
      </dgm:prSet>
      <dgm:spPr/>
      <dgm:t>
        <a:bodyPr/>
        <a:lstStyle/>
        <a:p>
          <a:endParaRPr lang="it-IT"/>
        </a:p>
      </dgm:t>
    </dgm:pt>
    <dgm:pt modelId="{799C60F3-79BC-4761-B1F2-6A9B16AA8D31}" type="pres">
      <dgm:prSet presAssocID="{83B82E1C-A8B4-4CC5-B4F4-CAFA7B8FC510}" presName="sibTrans" presStyleLbl="sibTrans2D1" presStyleIdx="2" presStyleCnt="5"/>
      <dgm:spPr/>
      <dgm:t>
        <a:bodyPr/>
        <a:lstStyle/>
        <a:p>
          <a:endParaRPr lang="it-IT"/>
        </a:p>
      </dgm:t>
    </dgm:pt>
    <dgm:pt modelId="{BF20099D-B991-4E1A-BAF5-B4A7E990C729}" type="pres">
      <dgm:prSet presAssocID="{83B82E1C-A8B4-4CC5-B4F4-CAFA7B8FC510}" presName="connectorText" presStyleLbl="sibTrans2D1" presStyleIdx="2" presStyleCnt="5"/>
      <dgm:spPr/>
      <dgm:t>
        <a:bodyPr/>
        <a:lstStyle/>
        <a:p>
          <a:endParaRPr lang="it-IT"/>
        </a:p>
      </dgm:t>
    </dgm:pt>
    <dgm:pt modelId="{BEA3C1E8-7948-4C46-A098-999DE202C712}" type="pres">
      <dgm:prSet presAssocID="{D3950BB7-A525-4491-AB0A-6275042A67D4}" presName="node" presStyleLbl="node1" presStyleIdx="3" presStyleCnt="5">
        <dgm:presLayoutVars>
          <dgm:bulletEnabled val="1"/>
        </dgm:presLayoutVars>
      </dgm:prSet>
      <dgm:spPr/>
      <dgm:t>
        <a:bodyPr/>
        <a:lstStyle/>
        <a:p>
          <a:endParaRPr lang="it-IT"/>
        </a:p>
      </dgm:t>
    </dgm:pt>
    <dgm:pt modelId="{28D3D085-164B-4CD2-804D-01628CB9C540}" type="pres">
      <dgm:prSet presAssocID="{F201079F-48BC-4BD3-BBF2-0247C91FEC3E}" presName="sibTrans" presStyleLbl="sibTrans2D1" presStyleIdx="3" presStyleCnt="5"/>
      <dgm:spPr/>
      <dgm:t>
        <a:bodyPr/>
        <a:lstStyle/>
        <a:p>
          <a:endParaRPr lang="it-IT"/>
        </a:p>
      </dgm:t>
    </dgm:pt>
    <dgm:pt modelId="{41044186-5068-42C0-8C1A-AB930F8D0D6B}" type="pres">
      <dgm:prSet presAssocID="{F201079F-48BC-4BD3-BBF2-0247C91FEC3E}" presName="connectorText" presStyleLbl="sibTrans2D1" presStyleIdx="3" presStyleCnt="5"/>
      <dgm:spPr/>
      <dgm:t>
        <a:bodyPr/>
        <a:lstStyle/>
        <a:p>
          <a:endParaRPr lang="it-IT"/>
        </a:p>
      </dgm:t>
    </dgm:pt>
    <dgm:pt modelId="{B166C7D0-BA8D-4E4B-B875-E3FCC0E532C4}" type="pres">
      <dgm:prSet presAssocID="{2E720A03-4C96-40FA-97C9-FAC7150EA3D2}" presName="node" presStyleLbl="node1" presStyleIdx="4" presStyleCnt="5">
        <dgm:presLayoutVars>
          <dgm:bulletEnabled val="1"/>
        </dgm:presLayoutVars>
      </dgm:prSet>
      <dgm:spPr/>
      <dgm:t>
        <a:bodyPr/>
        <a:lstStyle/>
        <a:p>
          <a:endParaRPr lang="it-IT"/>
        </a:p>
      </dgm:t>
    </dgm:pt>
    <dgm:pt modelId="{6F92C092-C013-42B8-9BF6-2749A6D47353}" type="pres">
      <dgm:prSet presAssocID="{BC6374D2-A923-43BE-8C1C-682884A5F192}" presName="sibTrans" presStyleLbl="sibTrans2D1" presStyleIdx="4" presStyleCnt="5"/>
      <dgm:spPr/>
      <dgm:t>
        <a:bodyPr/>
        <a:lstStyle/>
        <a:p>
          <a:endParaRPr lang="it-IT"/>
        </a:p>
      </dgm:t>
    </dgm:pt>
    <dgm:pt modelId="{2B884773-8BFD-4D12-BCDA-D0C2A1091A40}" type="pres">
      <dgm:prSet presAssocID="{BC6374D2-A923-43BE-8C1C-682884A5F192}" presName="connectorText" presStyleLbl="sibTrans2D1" presStyleIdx="4" presStyleCnt="5"/>
      <dgm:spPr/>
      <dgm:t>
        <a:bodyPr/>
        <a:lstStyle/>
        <a:p>
          <a:endParaRPr lang="it-IT"/>
        </a:p>
      </dgm:t>
    </dgm:pt>
  </dgm:ptLst>
  <dgm:cxnLst>
    <dgm:cxn modelId="{3F5979DA-8710-4E01-BAA6-CA6A2FF9D110}" type="presOf" srcId="{0C04F3D5-BC66-4217-B7FC-68842A901E78}" destId="{C28F5B95-B711-4150-81DD-DD9D38ACA56D}" srcOrd="0" destOrd="0" presId="urn:microsoft.com/office/officeart/2005/8/layout/cycle2"/>
    <dgm:cxn modelId="{F9918356-9BF1-4BC6-A31A-DAC1DEEA26C6}" type="presOf" srcId="{83B82E1C-A8B4-4CC5-B4F4-CAFA7B8FC510}" destId="{799C60F3-79BC-4761-B1F2-6A9B16AA8D31}" srcOrd="0" destOrd="0" presId="urn:microsoft.com/office/officeart/2005/8/layout/cycle2"/>
    <dgm:cxn modelId="{0712430C-27FA-4F40-976D-AD284C1BB1A0}" type="presOf" srcId="{6035295F-3F8B-4061-A5F4-31AA03FCBD8D}" destId="{DB6B9047-2426-4633-8EB2-E36E3B54EE0A}" srcOrd="1" destOrd="0" presId="urn:microsoft.com/office/officeart/2005/8/layout/cycle2"/>
    <dgm:cxn modelId="{E1C6C739-A7F1-4D85-AB13-88BA17DF60AD}" type="presOf" srcId="{F201079F-48BC-4BD3-BBF2-0247C91FEC3E}" destId="{41044186-5068-42C0-8C1A-AB930F8D0D6B}" srcOrd="1" destOrd="0" presId="urn:microsoft.com/office/officeart/2005/8/layout/cycle2"/>
    <dgm:cxn modelId="{73202549-328F-49AB-837F-5BFCD922F0CD}" type="presOf" srcId="{BC6374D2-A923-43BE-8C1C-682884A5F192}" destId="{6F92C092-C013-42B8-9BF6-2749A6D47353}" srcOrd="0" destOrd="0" presId="urn:microsoft.com/office/officeart/2005/8/layout/cycle2"/>
    <dgm:cxn modelId="{F970FD35-933C-4ABB-9C45-A2500433834B}" type="presOf" srcId="{E6A3A58A-B170-4583-B8A9-CCC1D29C82F0}" destId="{674E6A0F-7A81-440B-AAC1-30042174C31C}" srcOrd="0" destOrd="0" presId="urn:microsoft.com/office/officeart/2005/8/layout/cycle2"/>
    <dgm:cxn modelId="{76EC81C4-44BE-4207-A3E4-A5D35D93853D}" type="presOf" srcId="{6035295F-3F8B-4061-A5F4-31AA03FCBD8D}" destId="{870744F9-2348-4583-8CD9-84AF319CE2FD}" srcOrd="0" destOrd="0" presId="urn:microsoft.com/office/officeart/2005/8/layout/cycle2"/>
    <dgm:cxn modelId="{147F022A-5D7A-4E1C-8534-5554CF707F4A}" type="presOf" srcId="{2E720A03-4C96-40FA-97C9-FAC7150EA3D2}" destId="{B166C7D0-BA8D-4E4B-B875-E3FCC0E532C4}" srcOrd="0" destOrd="0" presId="urn:microsoft.com/office/officeart/2005/8/layout/cycle2"/>
    <dgm:cxn modelId="{DCAA07CF-B9DD-4662-A883-D5F4798112D2}" type="presOf" srcId="{83B82E1C-A8B4-4CC5-B4F4-CAFA7B8FC510}" destId="{BF20099D-B991-4E1A-BAF5-B4A7E990C729}" srcOrd="1" destOrd="0" presId="urn:microsoft.com/office/officeart/2005/8/layout/cycle2"/>
    <dgm:cxn modelId="{826755C0-F84F-4DCF-A572-3461610D61ED}" type="presOf" srcId="{BC6374D2-A923-43BE-8C1C-682884A5F192}" destId="{2B884773-8BFD-4D12-BCDA-D0C2A1091A40}" srcOrd="1" destOrd="0" presId="urn:microsoft.com/office/officeart/2005/8/layout/cycle2"/>
    <dgm:cxn modelId="{94D3F18F-7718-457D-B70B-DD893EEC7AC3}" type="presOf" srcId="{F201079F-48BC-4BD3-BBF2-0247C91FEC3E}" destId="{28D3D085-164B-4CD2-804D-01628CB9C540}" srcOrd="0" destOrd="0" presId="urn:microsoft.com/office/officeart/2005/8/layout/cycle2"/>
    <dgm:cxn modelId="{97E96768-5B4D-4030-BDCE-B6B0C03B95D8}" type="presOf" srcId="{CB4DC39B-12DC-4898-8751-4069A02FE2C5}" destId="{74B37743-9921-4169-89FE-1D3FFEDAD8AF}" srcOrd="0" destOrd="0" presId="urn:microsoft.com/office/officeart/2005/8/layout/cycle2"/>
    <dgm:cxn modelId="{F703C1AF-388E-4F83-9500-C7353D95BC46}" srcId="{43D9EDD2-3E39-42B0-86DD-8A953F2BEE97}" destId="{CB4DC39B-12DC-4898-8751-4069A02FE2C5}" srcOrd="0" destOrd="0" parTransId="{484EA327-461C-440E-AB45-0AAEF36EBD07}" sibTransId="{E6A3A58A-B170-4583-B8A9-CCC1D29C82F0}"/>
    <dgm:cxn modelId="{7312FE3D-125A-438A-86D8-59E4E50672A4}" srcId="{43D9EDD2-3E39-42B0-86DD-8A953F2BEE97}" destId="{2E720A03-4C96-40FA-97C9-FAC7150EA3D2}" srcOrd="4" destOrd="0" parTransId="{A4AE8341-9B9F-4FDE-BCF9-D27221929F72}" sibTransId="{BC6374D2-A923-43BE-8C1C-682884A5F192}"/>
    <dgm:cxn modelId="{BD2A2CC4-B7A9-4A1E-87FF-BDF7AABE0923}" type="presOf" srcId="{D3950BB7-A525-4491-AB0A-6275042A67D4}" destId="{BEA3C1E8-7948-4C46-A098-999DE202C712}" srcOrd="0" destOrd="0" presId="urn:microsoft.com/office/officeart/2005/8/layout/cycle2"/>
    <dgm:cxn modelId="{CA0F3294-DF85-4D0F-A317-B9C680CE3264}" type="presOf" srcId="{43D9EDD2-3E39-42B0-86DD-8A953F2BEE97}" destId="{2E70A96A-5428-471B-9706-BD9E5045C877}" srcOrd="0" destOrd="0" presId="urn:microsoft.com/office/officeart/2005/8/layout/cycle2"/>
    <dgm:cxn modelId="{001A9C52-2130-4526-A45E-6BDE74BBE759}" srcId="{43D9EDD2-3E39-42B0-86DD-8A953F2BEE97}" destId="{D744E677-D274-426E-8E79-868724B3BF67}" srcOrd="1" destOrd="0" parTransId="{AB08D3B8-42A8-4549-A83E-706A7A0A9302}" sibTransId="{6035295F-3F8B-4061-A5F4-31AA03FCBD8D}"/>
    <dgm:cxn modelId="{5E51BD6C-CDD8-40D2-A2CA-4697D34669AA}" type="presOf" srcId="{E6A3A58A-B170-4583-B8A9-CCC1D29C82F0}" destId="{A7E08CE8-EF0C-4C72-8C4E-48001D77776A}" srcOrd="1" destOrd="0" presId="urn:microsoft.com/office/officeart/2005/8/layout/cycle2"/>
    <dgm:cxn modelId="{DE840021-C5A6-41C6-AEAA-D5492DA427F4}" srcId="{43D9EDD2-3E39-42B0-86DD-8A953F2BEE97}" destId="{0C04F3D5-BC66-4217-B7FC-68842A901E78}" srcOrd="2" destOrd="0" parTransId="{04610327-6ADC-4074-BD16-AF1631392AA5}" sibTransId="{83B82E1C-A8B4-4CC5-B4F4-CAFA7B8FC510}"/>
    <dgm:cxn modelId="{87160745-B0CF-49DB-8CF3-ACA60B5FC085}" srcId="{43D9EDD2-3E39-42B0-86DD-8A953F2BEE97}" destId="{D3950BB7-A525-4491-AB0A-6275042A67D4}" srcOrd="3" destOrd="0" parTransId="{D8F697C9-193C-4D7D-94A5-2DDB879552D6}" sibTransId="{F201079F-48BC-4BD3-BBF2-0247C91FEC3E}"/>
    <dgm:cxn modelId="{2F809822-3848-4491-A53F-9278F04DDC4E}" type="presOf" srcId="{D744E677-D274-426E-8E79-868724B3BF67}" destId="{05468AA7-D9EF-400B-8FCA-4599373CA4CD}" srcOrd="0" destOrd="0" presId="urn:microsoft.com/office/officeart/2005/8/layout/cycle2"/>
    <dgm:cxn modelId="{5E4736D9-3654-414E-9931-AF89BF049B80}" type="presParOf" srcId="{2E70A96A-5428-471B-9706-BD9E5045C877}" destId="{74B37743-9921-4169-89FE-1D3FFEDAD8AF}" srcOrd="0" destOrd="0" presId="urn:microsoft.com/office/officeart/2005/8/layout/cycle2"/>
    <dgm:cxn modelId="{1E2CA804-89B6-4C7B-9A4C-DF7F5D875BFC}" type="presParOf" srcId="{2E70A96A-5428-471B-9706-BD9E5045C877}" destId="{674E6A0F-7A81-440B-AAC1-30042174C31C}" srcOrd="1" destOrd="0" presId="urn:microsoft.com/office/officeart/2005/8/layout/cycle2"/>
    <dgm:cxn modelId="{7F1BCE52-63F5-48E3-84D3-7F8F09BA780E}" type="presParOf" srcId="{674E6A0F-7A81-440B-AAC1-30042174C31C}" destId="{A7E08CE8-EF0C-4C72-8C4E-48001D77776A}" srcOrd="0" destOrd="0" presId="urn:microsoft.com/office/officeart/2005/8/layout/cycle2"/>
    <dgm:cxn modelId="{0727EB0B-CEF3-4AED-BEF9-BA96236F296E}" type="presParOf" srcId="{2E70A96A-5428-471B-9706-BD9E5045C877}" destId="{05468AA7-D9EF-400B-8FCA-4599373CA4CD}" srcOrd="2" destOrd="0" presId="urn:microsoft.com/office/officeart/2005/8/layout/cycle2"/>
    <dgm:cxn modelId="{734F9FB7-9902-417F-9920-D1972284D16E}" type="presParOf" srcId="{2E70A96A-5428-471B-9706-BD9E5045C877}" destId="{870744F9-2348-4583-8CD9-84AF319CE2FD}" srcOrd="3" destOrd="0" presId="urn:microsoft.com/office/officeart/2005/8/layout/cycle2"/>
    <dgm:cxn modelId="{C760C7BB-5C43-4930-A20E-F1E91955E07F}" type="presParOf" srcId="{870744F9-2348-4583-8CD9-84AF319CE2FD}" destId="{DB6B9047-2426-4633-8EB2-E36E3B54EE0A}" srcOrd="0" destOrd="0" presId="urn:microsoft.com/office/officeart/2005/8/layout/cycle2"/>
    <dgm:cxn modelId="{1CEB202C-DC0A-4CCA-89ED-63E5C5D69BBC}" type="presParOf" srcId="{2E70A96A-5428-471B-9706-BD9E5045C877}" destId="{C28F5B95-B711-4150-81DD-DD9D38ACA56D}" srcOrd="4" destOrd="0" presId="urn:microsoft.com/office/officeart/2005/8/layout/cycle2"/>
    <dgm:cxn modelId="{372ABF7C-2D80-423D-8B48-CFA7CB0793BA}" type="presParOf" srcId="{2E70A96A-5428-471B-9706-BD9E5045C877}" destId="{799C60F3-79BC-4761-B1F2-6A9B16AA8D31}" srcOrd="5" destOrd="0" presId="urn:microsoft.com/office/officeart/2005/8/layout/cycle2"/>
    <dgm:cxn modelId="{711C8025-A804-4F77-A62D-BB71FE158DF7}" type="presParOf" srcId="{799C60F3-79BC-4761-B1F2-6A9B16AA8D31}" destId="{BF20099D-B991-4E1A-BAF5-B4A7E990C729}" srcOrd="0" destOrd="0" presId="urn:microsoft.com/office/officeart/2005/8/layout/cycle2"/>
    <dgm:cxn modelId="{C3A61B88-1AF1-4842-A2C0-40E497BEA317}" type="presParOf" srcId="{2E70A96A-5428-471B-9706-BD9E5045C877}" destId="{BEA3C1E8-7948-4C46-A098-999DE202C712}" srcOrd="6" destOrd="0" presId="urn:microsoft.com/office/officeart/2005/8/layout/cycle2"/>
    <dgm:cxn modelId="{20748BBA-999D-45F2-BFA7-BCE86F29524C}" type="presParOf" srcId="{2E70A96A-5428-471B-9706-BD9E5045C877}" destId="{28D3D085-164B-4CD2-804D-01628CB9C540}" srcOrd="7" destOrd="0" presId="urn:microsoft.com/office/officeart/2005/8/layout/cycle2"/>
    <dgm:cxn modelId="{0E9BE36F-46CA-4B00-B5AF-2F262D1303AD}" type="presParOf" srcId="{28D3D085-164B-4CD2-804D-01628CB9C540}" destId="{41044186-5068-42C0-8C1A-AB930F8D0D6B}" srcOrd="0" destOrd="0" presId="urn:microsoft.com/office/officeart/2005/8/layout/cycle2"/>
    <dgm:cxn modelId="{DFD7EF91-6000-4A41-B8E0-8369CEB3D404}" type="presParOf" srcId="{2E70A96A-5428-471B-9706-BD9E5045C877}" destId="{B166C7D0-BA8D-4E4B-B875-E3FCC0E532C4}" srcOrd="8" destOrd="0" presId="urn:microsoft.com/office/officeart/2005/8/layout/cycle2"/>
    <dgm:cxn modelId="{3D5396E9-E3EB-4B13-8023-A3F34BA2542C}" type="presParOf" srcId="{2E70A96A-5428-471B-9706-BD9E5045C877}" destId="{6F92C092-C013-42B8-9BF6-2749A6D47353}" srcOrd="9" destOrd="0" presId="urn:microsoft.com/office/officeart/2005/8/layout/cycle2"/>
    <dgm:cxn modelId="{DE76CC6C-84A9-4893-AAF4-3A41FE20B5A6}" type="presParOf" srcId="{6F92C092-C013-42B8-9BF6-2749A6D47353}" destId="{2B884773-8BFD-4D12-BCDA-D0C2A1091A4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A7FAE1-398F-4D5C-A25F-5F8E560F1981}" type="doc">
      <dgm:prSet loTypeId="urn:microsoft.com/office/officeart/2005/8/layout/target1" loCatId="relationship" qsTypeId="urn:microsoft.com/office/officeart/2005/8/quickstyle/3d2" qsCatId="3D" csTypeId="urn:microsoft.com/office/officeart/2005/8/colors/colorful1" csCatId="colorful" phldr="1"/>
      <dgm:spPr/>
    </dgm:pt>
    <dgm:pt modelId="{A75FE1EC-9A96-4590-998D-1D8F10688976}">
      <dgm:prSet phldrT="[Testo]" custT="1"/>
      <dgm:spPr/>
      <dgm:t>
        <a:bodyPr/>
        <a:lstStyle/>
        <a:p>
          <a:r>
            <a:rPr lang="it-IT" sz="1800" b="1" dirty="0" smtClean="0">
              <a:solidFill>
                <a:srgbClr val="C00000"/>
              </a:solidFill>
              <a:effectLst>
                <a:outerShdw blurRad="38100" dist="38100" dir="2700000" algn="tl">
                  <a:srgbClr val="000000">
                    <a:alpha val="43137"/>
                  </a:srgbClr>
                </a:outerShdw>
              </a:effectLst>
              <a:latin typeface="Comic Sans MS" panose="030F0702030302020204" pitchFamily="66" charset="0"/>
            </a:rPr>
            <a:t>ALIMENTO SICURO</a:t>
          </a:r>
          <a:endParaRPr lang="it-IT" sz="1800" b="1" dirty="0">
            <a:solidFill>
              <a:srgbClr val="C00000"/>
            </a:solidFill>
            <a:effectLst>
              <a:outerShdw blurRad="38100" dist="38100" dir="2700000" algn="tl">
                <a:srgbClr val="000000">
                  <a:alpha val="43137"/>
                </a:srgbClr>
              </a:outerShdw>
            </a:effectLst>
            <a:latin typeface="Comic Sans MS" panose="030F0702030302020204" pitchFamily="66" charset="0"/>
          </a:endParaRPr>
        </a:p>
      </dgm:t>
    </dgm:pt>
    <dgm:pt modelId="{38DA5034-FDD0-454D-AE7C-8981974275C5}" type="parTrans" cxnId="{D1832F27-2E9E-445F-BB56-FDA68022F3C6}">
      <dgm:prSet/>
      <dgm:spPr/>
      <dgm:t>
        <a:bodyPr/>
        <a:lstStyle/>
        <a:p>
          <a:endParaRPr lang="it-IT"/>
        </a:p>
      </dgm:t>
    </dgm:pt>
    <dgm:pt modelId="{7369C900-1530-4792-B514-B190DFD260AD}" type="sibTrans" cxnId="{D1832F27-2E9E-445F-BB56-FDA68022F3C6}">
      <dgm:prSet/>
      <dgm:spPr/>
      <dgm:t>
        <a:bodyPr/>
        <a:lstStyle/>
        <a:p>
          <a:endParaRPr lang="it-IT"/>
        </a:p>
      </dgm:t>
    </dgm:pt>
    <dgm:pt modelId="{CD22D4D7-3C45-4CB0-A6D5-A18E5F6211E1}">
      <dgm:prSet phldrT="[Testo]" custT="1"/>
      <dgm:spPr/>
      <dgm:t>
        <a:bodyPr/>
        <a:lstStyle/>
        <a:p>
          <a:r>
            <a:rPr lang="it-IT" sz="1600" b="1" dirty="0" smtClean="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HACCP</a:t>
          </a:r>
          <a:endParaRPr lang="it-IT" sz="16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endParaRPr>
        </a:p>
      </dgm:t>
    </dgm:pt>
    <dgm:pt modelId="{FB662A25-AC1D-47D0-87BD-15F441208C85}" type="parTrans" cxnId="{58714967-4F94-4449-BFDF-2B0184EE10F0}">
      <dgm:prSet/>
      <dgm:spPr/>
      <dgm:t>
        <a:bodyPr/>
        <a:lstStyle/>
        <a:p>
          <a:endParaRPr lang="it-IT"/>
        </a:p>
      </dgm:t>
    </dgm:pt>
    <dgm:pt modelId="{CE963BA3-7FE9-44DB-AFE5-7108DDAC1119}" type="sibTrans" cxnId="{58714967-4F94-4449-BFDF-2B0184EE10F0}">
      <dgm:prSet/>
      <dgm:spPr/>
      <dgm:t>
        <a:bodyPr/>
        <a:lstStyle/>
        <a:p>
          <a:endParaRPr lang="it-IT"/>
        </a:p>
      </dgm:t>
    </dgm:pt>
    <dgm:pt modelId="{978AF0E7-C0D5-4771-8B1D-A0F86DFFDE43}">
      <dgm:prSet phldrT="[Testo]" custT="1"/>
      <dgm:spPr/>
      <dgm:t>
        <a:bodyPr/>
        <a:lstStyle/>
        <a:p>
          <a:r>
            <a:rPr lang="it-IT" sz="1600" b="1" dirty="0" smtClean="0">
              <a:solidFill>
                <a:srgbClr val="7030A0"/>
              </a:solidFill>
              <a:effectLst>
                <a:outerShdw blurRad="38100" dist="38100" dir="2700000" algn="tl">
                  <a:srgbClr val="000000">
                    <a:alpha val="43137"/>
                  </a:srgbClr>
                </a:outerShdw>
              </a:effectLst>
              <a:latin typeface="Comic Sans MS" panose="030F0702030302020204" pitchFamily="66" charset="0"/>
            </a:rPr>
            <a:t>CONTROLLO UFFICIALE</a:t>
          </a:r>
          <a:endParaRPr lang="it-IT" sz="1600" b="1" dirty="0">
            <a:solidFill>
              <a:srgbClr val="7030A0"/>
            </a:solidFill>
            <a:effectLst>
              <a:outerShdw blurRad="38100" dist="38100" dir="2700000" algn="tl">
                <a:srgbClr val="000000">
                  <a:alpha val="43137"/>
                </a:srgbClr>
              </a:outerShdw>
            </a:effectLst>
            <a:latin typeface="Comic Sans MS" panose="030F0702030302020204" pitchFamily="66" charset="0"/>
          </a:endParaRPr>
        </a:p>
      </dgm:t>
    </dgm:pt>
    <dgm:pt modelId="{3E67CB31-F078-4E56-995E-B350EDD18499}" type="parTrans" cxnId="{CFC50483-C757-461A-83B3-25F6CCC01789}">
      <dgm:prSet/>
      <dgm:spPr/>
      <dgm:t>
        <a:bodyPr/>
        <a:lstStyle/>
        <a:p>
          <a:endParaRPr lang="it-IT"/>
        </a:p>
      </dgm:t>
    </dgm:pt>
    <dgm:pt modelId="{F0AF0CCB-3BA8-4483-845B-27E8F71F3B64}" type="sibTrans" cxnId="{CFC50483-C757-461A-83B3-25F6CCC01789}">
      <dgm:prSet/>
      <dgm:spPr/>
      <dgm:t>
        <a:bodyPr/>
        <a:lstStyle/>
        <a:p>
          <a:endParaRPr lang="it-IT"/>
        </a:p>
      </dgm:t>
    </dgm:pt>
    <dgm:pt modelId="{B738F584-DFC4-4BAE-9D90-2D5C176DA192}" type="pres">
      <dgm:prSet presAssocID="{01A7FAE1-398F-4D5C-A25F-5F8E560F1981}" presName="composite" presStyleCnt="0">
        <dgm:presLayoutVars>
          <dgm:chMax val="5"/>
          <dgm:dir/>
          <dgm:resizeHandles val="exact"/>
        </dgm:presLayoutVars>
      </dgm:prSet>
      <dgm:spPr/>
    </dgm:pt>
    <dgm:pt modelId="{474803FD-CF84-40CE-999A-3A4A14E15500}" type="pres">
      <dgm:prSet presAssocID="{A75FE1EC-9A96-4590-998D-1D8F10688976}" presName="circle1" presStyleLbl="lnNode1" presStyleIdx="0" presStyleCnt="3"/>
      <dgm:spPr/>
      <dgm:t>
        <a:bodyPr/>
        <a:lstStyle/>
        <a:p>
          <a:endParaRPr lang="it-IT"/>
        </a:p>
      </dgm:t>
    </dgm:pt>
    <dgm:pt modelId="{56210C0B-B03A-4435-AACD-1DAEE20960A8}" type="pres">
      <dgm:prSet presAssocID="{A75FE1EC-9A96-4590-998D-1D8F10688976}" presName="text1" presStyleLbl="revTx" presStyleIdx="0" presStyleCnt="3">
        <dgm:presLayoutVars>
          <dgm:bulletEnabled val="1"/>
        </dgm:presLayoutVars>
      </dgm:prSet>
      <dgm:spPr/>
      <dgm:t>
        <a:bodyPr/>
        <a:lstStyle/>
        <a:p>
          <a:endParaRPr lang="it-IT"/>
        </a:p>
      </dgm:t>
    </dgm:pt>
    <dgm:pt modelId="{8B0C9BE9-40FC-458D-A905-E6CF3A0AD840}" type="pres">
      <dgm:prSet presAssocID="{A75FE1EC-9A96-4590-998D-1D8F10688976}" presName="line1" presStyleLbl="callout" presStyleIdx="0" presStyleCnt="6"/>
      <dgm:spPr/>
    </dgm:pt>
    <dgm:pt modelId="{01BC81A8-D5F5-4C2F-8125-5032830E7D3A}" type="pres">
      <dgm:prSet presAssocID="{A75FE1EC-9A96-4590-998D-1D8F10688976}" presName="d1" presStyleLbl="callout" presStyleIdx="1" presStyleCnt="6"/>
      <dgm:spPr/>
      <dgm:t>
        <a:bodyPr/>
        <a:lstStyle/>
        <a:p>
          <a:endParaRPr lang="it-IT"/>
        </a:p>
      </dgm:t>
    </dgm:pt>
    <dgm:pt modelId="{0EB081BC-1329-443C-A2D2-0647BF99981A}" type="pres">
      <dgm:prSet presAssocID="{CD22D4D7-3C45-4CB0-A6D5-A18E5F6211E1}" presName="circle2" presStyleLbl="lnNode1" presStyleIdx="1" presStyleCnt="3"/>
      <dgm:spPr/>
    </dgm:pt>
    <dgm:pt modelId="{AB79BCA7-94C5-4252-889B-8693CACC5C49}" type="pres">
      <dgm:prSet presAssocID="{CD22D4D7-3C45-4CB0-A6D5-A18E5F6211E1}" presName="text2" presStyleLbl="revTx" presStyleIdx="1" presStyleCnt="3">
        <dgm:presLayoutVars>
          <dgm:bulletEnabled val="1"/>
        </dgm:presLayoutVars>
      </dgm:prSet>
      <dgm:spPr/>
      <dgm:t>
        <a:bodyPr/>
        <a:lstStyle/>
        <a:p>
          <a:endParaRPr lang="it-IT"/>
        </a:p>
      </dgm:t>
    </dgm:pt>
    <dgm:pt modelId="{04A95D1E-FFAD-4EFA-8620-71D72D04A868}" type="pres">
      <dgm:prSet presAssocID="{CD22D4D7-3C45-4CB0-A6D5-A18E5F6211E1}" presName="line2" presStyleLbl="callout" presStyleIdx="2" presStyleCnt="6"/>
      <dgm:spPr/>
    </dgm:pt>
    <dgm:pt modelId="{77A6FF30-24A9-474E-B6FF-F14BBA02077F}" type="pres">
      <dgm:prSet presAssocID="{CD22D4D7-3C45-4CB0-A6D5-A18E5F6211E1}" presName="d2" presStyleLbl="callout" presStyleIdx="3" presStyleCnt="6"/>
      <dgm:spPr/>
    </dgm:pt>
    <dgm:pt modelId="{9D4B7AD6-F2E7-46F2-B2C0-E66D7B2F4E8B}" type="pres">
      <dgm:prSet presAssocID="{978AF0E7-C0D5-4771-8B1D-A0F86DFFDE43}" presName="circle3" presStyleLbl="lnNode1" presStyleIdx="2" presStyleCnt="3"/>
      <dgm:spPr/>
      <dgm:t>
        <a:bodyPr/>
        <a:lstStyle/>
        <a:p>
          <a:endParaRPr lang="it-IT"/>
        </a:p>
      </dgm:t>
    </dgm:pt>
    <dgm:pt modelId="{4ED34782-1BCC-4050-93A8-370A012EE1BE}" type="pres">
      <dgm:prSet presAssocID="{978AF0E7-C0D5-4771-8B1D-A0F86DFFDE43}" presName="text3" presStyleLbl="revTx" presStyleIdx="2" presStyleCnt="3">
        <dgm:presLayoutVars>
          <dgm:bulletEnabled val="1"/>
        </dgm:presLayoutVars>
      </dgm:prSet>
      <dgm:spPr/>
      <dgm:t>
        <a:bodyPr/>
        <a:lstStyle/>
        <a:p>
          <a:endParaRPr lang="it-IT"/>
        </a:p>
      </dgm:t>
    </dgm:pt>
    <dgm:pt modelId="{3FE0E323-BED6-4264-8F4D-657DC1950A04}" type="pres">
      <dgm:prSet presAssocID="{978AF0E7-C0D5-4771-8B1D-A0F86DFFDE43}" presName="line3" presStyleLbl="callout" presStyleIdx="4" presStyleCnt="6"/>
      <dgm:spPr>
        <a:blipFill rotWithShape="0">
          <a:blip xmlns:r="http://schemas.openxmlformats.org/officeDocument/2006/relationships" r:embed="rId1"/>
          <a:stretch>
            <a:fillRect/>
          </a:stretch>
        </a:blipFill>
      </dgm:spPr>
      <dgm:t>
        <a:bodyPr/>
        <a:lstStyle/>
        <a:p>
          <a:endParaRPr lang="it-IT"/>
        </a:p>
      </dgm:t>
    </dgm:pt>
    <dgm:pt modelId="{8F819678-7004-40B1-876A-9680E073FB2E}" type="pres">
      <dgm:prSet presAssocID="{978AF0E7-C0D5-4771-8B1D-A0F86DFFDE43}" presName="d3" presStyleLbl="callout" presStyleIdx="5" presStyleCnt="6"/>
      <dgm:spPr/>
    </dgm:pt>
  </dgm:ptLst>
  <dgm:cxnLst>
    <dgm:cxn modelId="{D1832F27-2E9E-445F-BB56-FDA68022F3C6}" srcId="{01A7FAE1-398F-4D5C-A25F-5F8E560F1981}" destId="{A75FE1EC-9A96-4590-998D-1D8F10688976}" srcOrd="0" destOrd="0" parTransId="{38DA5034-FDD0-454D-AE7C-8981974275C5}" sibTransId="{7369C900-1530-4792-B514-B190DFD260AD}"/>
    <dgm:cxn modelId="{58714967-4F94-4449-BFDF-2B0184EE10F0}" srcId="{01A7FAE1-398F-4D5C-A25F-5F8E560F1981}" destId="{CD22D4D7-3C45-4CB0-A6D5-A18E5F6211E1}" srcOrd="1" destOrd="0" parTransId="{FB662A25-AC1D-47D0-87BD-15F441208C85}" sibTransId="{CE963BA3-7FE9-44DB-AFE5-7108DDAC1119}"/>
    <dgm:cxn modelId="{FC40A6DE-9E9F-4DAD-A76F-30B455794894}" type="presOf" srcId="{CD22D4D7-3C45-4CB0-A6D5-A18E5F6211E1}" destId="{AB79BCA7-94C5-4252-889B-8693CACC5C49}" srcOrd="0" destOrd="0" presId="urn:microsoft.com/office/officeart/2005/8/layout/target1"/>
    <dgm:cxn modelId="{C7A1BEBE-53B0-4333-8C1C-2DF031016D3E}" type="presOf" srcId="{978AF0E7-C0D5-4771-8B1D-A0F86DFFDE43}" destId="{4ED34782-1BCC-4050-93A8-370A012EE1BE}" srcOrd="0" destOrd="0" presId="urn:microsoft.com/office/officeart/2005/8/layout/target1"/>
    <dgm:cxn modelId="{CFC50483-C757-461A-83B3-25F6CCC01789}" srcId="{01A7FAE1-398F-4D5C-A25F-5F8E560F1981}" destId="{978AF0E7-C0D5-4771-8B1D-A0F86DFFDE43}" srcOrd="2" destOrd="0" parTransId="{3E67CB31-F078-4E56-995E-B350EDD18499}" sibTransId="{F0AF0CCB-3BA8-4483-845B-27E8F71F3B64}"/>
    <dgm:cxn modelId="{846308E9-3C97-4D00-AEE7-B9552691A1F9}" type="presOf" srcId="{A75FE1EC-9A96-4590-998D-1D8F10688976}" destId="{56210C0B-B03A-4435-AACD-1DAEE20960A8}" srcOrd="0" destOrd="0" presId="urn:microsoft.com/office/officeart/2005/8/layout/target1"/>
    <dgm:cxn modelId="{78AD7264-44BA-4B72-BC68-D04F5EAFAB0E}" type="presOf" srcId="{01A7FAE1-398F-4D5C-A25F-5F8E560F1981}" destId="{B738F584-DFC4-4BAE-9D90-2D5C176DA192}" srcOrd="0" destOrd="0" presId="urn:microsoft.com/office/officeart/2005/8/layout/target1"/>
    <dgm:cxn modelId="{DE600922-A707-45CA-84E1-F218C4AA3946}" type="presParOf" srcId="{B738F584-DFC4-4BAE-9D90-2D5C176DA192}" destId="{474803FD-CF84-40CE-999A-3A4A14E15500}" srcOrd="0" destOrd="0" presId="urn:microsoft.com/office/officeart/2005/8/layout/target1"/>
    <dgm:cxn modelId="{2E6C8350-FBA1-4C0D-92CE-2816BD0CE94C}" type="presParOf" srcId="{B738F584-DFC4-4BAE-9D90-2D5C176DA192}" destId="{56210C0B-B03A-4435-AACD-1DAEE20960A8}" srcOrd="1" destOrd="0" presId="urn:microsoft.com/office/officeart/2005/8/layout/target1"/>
    <dgm:cxn modelId="{2BD821AA-4F7C-4FE9-822B-28B1D18874EB}" type="presParOf" srcId="{B738F584-DFC4-4BAE-9D90-2D5C176DA192}" destId="{8B0C9BE9-40FC-458D-A905-E6CF3A0AD840}" srcOrd="2" destOrd="0" presId="urn:microsoft.com/office/officeart/2005/8/layout/target1"/>
    <dgm:cxn modelId="{3D2358B0-9734-43BF-9EDC-87BC0DC29942}" type="presParOf" srcId="{B738F584-DFC4-4BAE-9D90-2D5C176DA192}" destId="{01BC81A8-D5F5-4C2F-8125-5032830E7D3A}" srcOrd="3" destOrd="0" presId="urn:microsoft.com/office/officeart/2005/8/layout/target1"/>
    <dgm:cxn modelId="{C45B8F32-3E6F-4112-82C5-4B827EDB70F0}" type="presParOf" srcId="{B738F584-DFC4-4BAE-9D90-2D5C176DA192}" destId="{0EB081BC-1329-443C-A2D2-0647BF99981A}" srcOrd="4" destOrd="0" presId="urn:microsoft.com/office/officeart/2005/8/layout/target1"/>
    <dgm:cxn modelId="{DB0AC4E7-84A6-4090-818F-CFEC0F8517AA}" type="presParOf" srcId="{B738F584-DFC4-4BAE-9D90-2D5C176DA192}" destId="{AB79BCA7-94C5-4252-889B-8693CACC5C49}" srcOrd="5" destOrd="0" presId="urn:microsoft.com/office/officeart/2005/8/layout/target1"/>
    <dgm:cxn modelId="{78B45726-A615-4881-8D5F-7DA498C7A72E}" type="presParOf" srcId="{B738F584-DFC4-4BAE-9D90-2D5C176DA192}" destId="{04A95D1E-FFAD-4EFA-8620-71D72D04A868}" srcOrd="6" destOrd="0" presId="urn:microsoft.com/office/officeart/2005/8/layout/target1"/>
    <dgm:cxn modelId="{798B44CE-0535-4E69-8BB8-A26AAEC2397E}" type="presParOf" srcId="{B738F584-DFC4-4BAE-9D90-2D5C176DA192}" destId="{77A6FF30-24A9-474E-B6FF-F14BBA02077F}" srcOrd="7" destOrd="0" presId="urn:microsoft.com/office/officeart/2005/8/layout/target1"/>
    <dgm:cxn modelId="{FC4A51A8-B8C5-4853-91C3-8BAFE3A22679}" type="presParOf" srcId="{B738F584-DFC4-4BAE-9D90-2D5C176DA192}" destId="{9D4B7AD6-F2E7-46F2-B2C0-E66D7B2F4E8B}" srcOrd="8" destOrd="0" presId="urn:microsoft.com/office/officeart/2005/8/layout/target1"/>
    <dgm:cxn modelId="{B317E7F6-2674-4540-B3BC-D00B54EA1C30}" type="presParOf" srcId="{B738F584-DFC4-4BAE-9D90-2D5C176DA192}" destId="{4ED34782-1BCC-4050-93A8-370A012EE1BE}" srcOrd="9" destOrd="0" presId="urn:microsoft.com/office/officeart/2005/8/layout/target1"/>
    <dgm:cxn modelId="{FC0E68C5-5C62-4E74-BD1C-86E1C611DD80}" type="presParOf" srcId="{B738F584-DFC4-4BAE-9D90-2D5C176DA192}" destId="{3FE0E323-BED6-4264-8F4D-657DC1950A04}" srcOrd="10" destOrd="0" presId="urn:microsoft.com/office/officeart/2005/8/layout/target1"/>
    <dgm:cxn modelId="{59DDCF6E-85DA-4EAF-AB0E-C60BAEB15972}" type="presParOf" srcId="{B738F584-DFC4-4BAE-9D90-2D5C176DA192}" destId="{8F819678-7004-40B1-876A-9680E073FB2E}"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7FAE1-398F-4D5C-A25F-5F8E560F1981}" type="doc">
      <dgm:prSet loTypeId="urn:microsoft.com/office/officeart/2005/8/layout/target1" loCatId="relationship" qsTypeId="urn:microsoft.com/office/officeart/2005/8/quickstyle/3d2" qsCatId="3D" csTypeId="urn:microsoft.com/office/officeart/2005/8/colors/colorful1" csCatId="colorful" phldr="1"/>
      <dgm:spPr/>
    </dgm:pt>
    <dgm:pt modelId="{A75FE1EC-9A96-4590-998D-1D8F10688976}">
      <dgm:prSet phldrT="[Testo]" custT="1"/>
      <dgm:spPr/>
      <dgm:t>
        <a:bodyPr/>
        <a:lstStyle/>
        <a:p>
          <a:r>
            <a:rPr lang="it-IT" sz="1800" b="1" dirty="0" smtClean="0">
              <a:solidFill>
                <a:srgbClr val="C00000"/>
              </a:solidFill>
              <a:effectLst>
                <a:outerShdw blurRad="38100" dist="38100" dir="2700000" algn="tl">
                  <a:srgbClr val="000000">
                    <a:alpha val="43137"/>
                  </a:srgbClr>
                </a:outerShdw>
              </a:effectLst>
              <a:latin typeface="Comic Sans MS" panose="030F0702030302020204" pitchFamily="66" charset="0"/>
            </a:rPr>
            <a:t>ALIMENTO SICURO</a:t>
          </a:r>
          <a:endParaRPr lang="it-IT" sz="1800" b="1" dirty="0">
            <a:solidFill>
              <a:srgbClr val="C00000"/>
            </a:solidFill>
            <a:effectLst>
              <a:outerShdw blurRad="38100" dist="38100" dir="2700000" algn="tl">
                <a:srgbClr val="000000">
                  <a:alpha val="43137"/>
                </a:srgbClr>
              </a:outerShdw>
            </a:effectLst>
            <a:latin typeface="Comic Sans MS" panose="030F0702030302020204" pitchFamily="66" charset="0"/>
          </a:endParaRPr>
        </a:p>
      </dgm:t>
    </dgm:pt>
    <dgm:pt modelId="{38DA5034-FDD0-454D-AE7C-8981974275C5}" type="parTrans" cxnId="{D1832F27-2E9E-445F-BB56-FDA68022F3C6}">
      <dgm:prSet/>
      <dgm:spPr/>
      <dgm:t>
        <a:bodyPr/>
        <a:lstStyle/>
        <a:p>
          <a:endParaRPr lang="it-IT"/>
        </a:p>
      </dgm:t>
    </dgm:pt>
    <dgm:pt modelId="{7369C900-1530-4792-B514-B190DFD260AD}" type="sibTrans" cxnId="{D1832F27-2E9E-445F-BB56-FDA68022F3C6}">
      <dgm:prSet/>
      <dgm:spPr/>
      <dgm:t>
        <a:bodyPr/>
        <a:lstStyle/>
        <a:p>
          <a:endParaRPr lang="it-IT"/>
        </a:p>
      </dgm:t>
    </dgm:pt>
    <dgm:pt modelId="{CD22D4D7-3C45-4CB0-A6D5-A18E5F6211E1}">
      <dgm:prSet phldrT="[Testo]" custT="1"/>
      <dgm:spPr/>
      <dgm:t>
        <a:bodyPr/>
        <a:lstStyle/>
        <a:p>
          <a:r>
            <a:rPr lang="it-IT" sz="1600" b="1" dirty="0" smtClean="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HACCP</a:t>
          </a:r>
          <a:endParaRPr lang="it-IT" sz="16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endParaRPr>
        </a:p>
      </dgm:t>
    </dgm:pt>
    <dgm:pt modelId="{FB662A25-AC1D-47D0-87BD-15F441208C85}" type="parTrans" cxnId="{58714967-4F94-4449-BFDF-2B0184EE10F0}">
      <dgm:prSet/>
      <dgm:spPr/>
      <dgm:t>
        <a:bodyPr/>
        <a:lstStyle/>
        <a:p>
          <a:endParaRPr lang="it-IT"/>
        </a:p>
      </dgm:t>
    </dgm:pt>
    <dgm:pt modelId="{CE963BA3-7FE9-44DB-AFE5-7108DDAC1119}" type="sibTrans" cxnId="{58714967-4F94-4449-BFDF-2B0184EE10F0}">
      <dgm:prSet/>
      <dgm:spPr/>
      <dgm:t>
        <a:bodyPr/>
        <a:lstStyle/>
        <a:p>
          <a:endParaRPr lang="it-IT"/>
        </a:p>
      </dgm:t>
    </dgm:pt>
    <dgm:pt modelId="{978AF0E7-C0D5-4771-8B1D-A0F86DFFDE43}">
      <dgm:prSet phldrT="[Testo]" custT="1"/>
      <dgm:spPr/>
      <dgm:t>
        <a:bodyPr/>
        <a:lstStyle/>
        <a:p>
          <a:r>
            <a:rPr lang="it-IT" sz="1600" b="1" dirty="0" smtClean="0">
              <a:solidFill>
                <a:srgbClr val="7030A0"/>
              </a:solidFill>
              <a:effectLst>
                <a:outerShdw blurRad="38100" dist="38100" dir="2700000" algn="tl">
                  <a:srgbClr val="000000">
                    <a:alpha val="43137"/>
                  </a:srgbClr>
                </a:outerShdw>
              </a:effectLst>
              <a:latin typeface="Comic Sans MS" panose="030F0702030302020204" pitchFamily="66" charset="0"/>
            </a:rPr>
            <a:t>CONTROLLO UFFICIALE</a:t>
          </a:r>
          <a:endParaRPr lang="it-IT" sz="1600" b="1" dirty="0">
            <a:solidFill>
              <a:srgbClr val="7030A0"/>
            </a:solidFill>
            <a:effectLst>
              <a:outerShdw blurRad="38100" dist="38100" dir="2700000" algn="tl">
                <a:srgbClr val="000000">
                  <a:alpha val="43137"/>
                </a:srgbClr>
              </a:outerShdw>
            </a:effectLst>
            <a:latin typeface="Comic Sans MS" panose="030F0702030302020204" pitchFamily="66" charset="0"/>
          </a:endParaRPr>
        </a:p>
      </dgm:t>
    </dgm:pt>
    <dgm:pt modelId="{3E67CB31-F078-4E56-995E-B350EDD18499}" type="parTrans" cxnId="{CFC50483-C757-461A-83B3-25F6CCC01789}">
      <dgm:prSet/>
      <dgm:spPr/>
      <dgm:t>
        <a:bodyPr/>
        <a:lstStyle/>
        <a:p>
          <a:endParaRPr lang="it-IT"/>
        </a:p>
      </dgm:t>
    </dgm:pt>
    <dgm:pt modelId="{F0AF0CCB-3BA8-4483-845B-27E8F71F3B64}" type="sibTrans" cxnId="{CFC50483-C757-461A-83B3-25F6CCC01789}">
      <dgm:prSet/>
      <dgm:spPr/>
      <dgm:t>
        <a:bodyPr/>
        <a:lstStyle/>
        <a:p>
          <a:endParaRPr lang="it-IT"/>
        </a:p>
      </dgm:t>
    </dgm:pt>
    <dgm:pt modelId="{B738F584-DFC4-4BAE-9D90-2D5C176DA192}" type="pres">
      <dgm:prSet presAssocID="{01A7FAE1-398F-4D5C-A25F-5F8E560F1981}" presName="composite" presStyleCnt="0">
        <dgm:presLayoutVars>
          <dgm:chMax val="5"/>
          <dgm:dir/>
          <dgm:resizeHandles val="exact"/>
        </dgm:presLayoutVars>
      </dgm:prSet>
      <dgm:spPr/>
    </dgm:pt>
    <dgm:pt modelId="{474803FD-CF84-40CE-999A-3A4A14E15500}" type="pres">
      <dgm:prSet presAssocID="{A75FE1EC-9A96-4590-998D-1D8F10688976}" presName="circle1" presStyleLbl="lnNode1" presStyleIdx="0" presStyleCnt="3"/>
      <dgm:spPr/>
      <dgm:t>
        <a:bodyPr/>
        <a:lstStyle/>
        <a:p>
          <a:endParaRPr lang="it-IT"/>
        </a:p>
      </dgm:t>
    </dgm:pt>
    <dgm:pt modelId="{56210C0B-B03A-4435-AACD-1DAEE20960A8}" type="pres">
      <dgm:prSet presAssocID="{A75FE1EC-9A96-4590-998D-1D8F10688976}" presName="text1" presStyleLbl="revTx" presStyleIdx="0" presStyleCnt="3">
        <dgm:presLayoutVars>
          <dgm:bulletEnabled val="1"/>
        </dgm:presLayoutVars>
      </dgm:prSet>
      <dgm:spPr/>
      <dgm:t>
        <a:bodyPr/>
        <a:lstStyle/>
        <a:p>
          <a:endParaRPr lang="it-IT"/>
        </a:p>
      </dgm:t>
    </dgm:pt>
    <dgm:pt modelId="{8B0C9BE9-40FC-458D-A905-E6CF3A0AD840}" type="pres">
      <dgm:prSet presAssocID="{A75FE1EC-9A96-4590-998D-1D8F10688976}" presName="line1" presStyleLbl="callout" presStyleIdx="0" presStyleCnt="6"/>
      <dgm:spPr/>
    </dgm:pt>
    <dgm:pt modelId="{01BC81A8-D5F5-4C2F-8125-5032830E7D3A}" type="pres">
      <dgm:prSet presAssocID="{A75FE1EC-9A96-4590-998D-1D8F10688976}" presName="d1" presStyleLbl="callout" presStyleIdx="1" presStyleCnt="6"/>
      <dgm:spPr/>
      <dgm:t>
        <a:bodyPr/>
        <a:lstStyle/>
        <a:p>
          <a:endParaRPr lang="it-IT"/>
        </a:p>
      </dgm:t>
    </dgm:pt>
    <dgm:pt modelId="{0EB081BC-1329-443C-A2D2-0647BF99981A}" type="pres">
      <dgm:prSet presAssocID="{CD22D4D7-3C45-4CB0-A6D5-A18E5F6211E1}" presName="circle2" presStyleLbl="lnNode1" presStyleIdx="1" presStyleCnt="3"/>
      <dgm:spPr/>
    </dgm:pt>
    <dgm:pt modelId="{AB79BCA7-94C5-4252-889B-8693CACC5C49}" type="pres">
      <dgm:prSet presAssocID="{CD22D4D7-3C45-4CB0-A6D5-A18E5F6211E1}" presName="text2" presStyleLbl="revTx" presStyleIdx="1" presStyleCnt="3">
        <dgm:presLayoutVars>
          <dgm:bulletEnabled val="1"/>
        </dgm:presLayoutVars>
      </dgm:prSet>
      <dgm:spPr/>
      <dgm:t>
        <a:bodyPr/>
        <a:lstStyle/>
        <a:p>
          <a:endParaRPr lang="it-IT"/>
        </a:p>
      </dgm:t>
    </dgm:pt>
    <dgm:pt modelId="{04A95D1E-FFAD-4EFA-8620-71D72D04A868}" type="pres">
      <dgm:prSet presAssocID="{CD22D4D7-3C45-4CB0-A6D5-A18E5F6211E1}" presName="line2" presStyleLbl="callout" presStyleIdx="2" presStyleCnt="6"/>
      <dgm:spPr/>
    </dgm:pt>
    <dgm:pt modelId="{77A6FF30-24A9-474E-B6FF-F14BBA02077F}" type="pres">
      <dgm:prSet presAssocID="{CD22D4D7-3C45-4CB0-A6D5-A18E5F6211E1}" presName="d2" presStyleLbl="callout" presStyleIdx="3" presStyleCnt="6"/>
      <dgm:spPr/>
    </dgm:pt>
    <dgm:pt modelId="{9D4B7AD6-F2E7-46F2-B2C0-E66D7B2F4E8B}" type="pres">
      <dgm:prSet presAssocID="{978AF0E7-C0D5-4771-8B1D-A0F86DFFDE43}" presName="circle3" presStyleLbl="lnNode1" presStyleIdx="2" presStyleCnt="3"/>
      <dgm:spPr/>
      <dgm:t>
        <a:bodyPr/>
        <a:lstStyle/>
        <a:p>
          <a:endParaRPr lang="it-IT"/>
        </a:p>
      </dgm:t>
    </dgm:pt>
    <dgm:pt modelId="{4ED34782-1BCC-4050-93A8-370A012EE1BE}" type="pres">
      <dgm:prSet presAssocID="{978AF0E7-C0D5-4771-8B1D-A0F86DFFDE43}" presName="text3" presStyleLbl="revTx" presStyleIdx="2" presStyleCnt="3">
        <dgm:presLayoutVars>
          <dgm:bulletEnabled val="1"/>
        </dgm:presLayoutVars>
      </dgm:prSet>
      <dgm:spPr/>
      <dgm:t>
        <a:bodyPr/>
        <a:lstStyle/>
        <a:p>
          <a:endParaRPr lang="it-IT"/>
        </a:p>
      </dgm:t>
    </dgm:pt>
    <dgm:pt modelId="{3FE0E323-BED6-4264-8F4D-657DC1950A04}" type="pres">
      <dgm:prSet presAssocID="{978AF0E7-C0D5-4771-8B1D-A0F86DFFDE43}" presName="line3" presStyleLbl="callout" presStyleIdx="4" presStyleCnt="6"/>
      <dgm:spPr>
        <a:blipFill rotWithShape="0">
          <a:blip xmlns:r="http://schemas.openxmlformats.org/officeDocument/2006/relationships" r:embed="rId1"/>
          <a:stretch>
            <a:fillRect/>
          </a:stretch>
        </a:blipFill>
      </dgm:spPr>
      <dgm:t>
        <a:bodyPr/>
        <a:lstStyle/>
        <a:p>
          <a:endParaRPr lang="it-IT"/>
        </a:p>
      </dgm:t>
    </dgm:pt>
    <dgm:pt modelId="{8F819678-7004-40B1-876A-9680E073FB2E}" type="pres">
      <dgm:prSet presAssocID="{978AF0E7-C0D5-4771-8B1D-A0F86DFFDE43}" presName="d3" presStyleLbl="callout" presStyleIdx="5" presStyleCnt="6"/>
      <dgm:spPr/>
    </dgm:pt>
  </dgm:ptLst>
  <dgm:cxnLst>
    <dgm:cxn modelId="{D1832F27-2E9E-445F-BB56-FDA68022F3C6}" srcId="{01A7FAE1-398F-4D5C-A25F-5F8E560F1981}" destId="{A75FE1EC-9A96-4590-998D-1D8F10688976}" srcOrd="0" destOrd="0" parTransId="{38DA5034-FDD0-454D-AE7C-8981974275C5}" sibTransId="{7369C900-1530-4792-B514-B190DFD260AD}"/>
    <dgm:cxn modelId="{58714967-4F94-4449-BFDF-2B0184EE10F0}" srcId="{01A7FAE1-398F-4D5C-A25F-5F8E560F1981}" destId="{CD22D4D7-3C45-4CB0-A6D5-A18E5F6211E1}" srcOrd="1" destOrd="0" parTransId="{FB662A25-AC1D-47D0-87BD-15F441208C85}" sibTransId="{CE963BA3-7FE9-44DB-AFE5-7108DDAC1119}"/>
    <dgm:cxn modelId="{E8B8A326-8A5A-4794-8C9E-937C46766C52}" type="presOf" srcId="{A75FE1EC-9A96-4590-998D-1D8F10688976}" destId="{56210C0B-B03A-4435-AACD-1DAEE20960A8}" srcOrd="0" destOrd="0" presId="urn:microsoft.com/office/officeart/2005/8/layout/target1"/>
    <dgm:cxn modelId="{5D309B64-8FDA-4C4A-956F-3A107DBC5260}" type="presOf" srcId="{01A7FAE1-398F-4D5C-A25F-5F8E560F1981}" destId="{B738F584-DFC4-4BAE-9D90-2D5C176DA192}" srcOrd="0" destOrd="0" presId="urn:microsoft.com/office/officeart/2005/8/layout/target1"/>
    <dgm:cxn modelId="{46F8F099-7002-4EF0-9356-DB5E4C32EB70}" type="presOf" srcId="{CD22D4D7-3C45-4CB0-A6D5-A18E5F6211E1}" destId="{AB79BCA7-94C5-4252-889B-8693CACC5C49}" srcOrd="0" destOrd="0" presId="urn:microsoft.com/office/officeart/2005/8/layout/target1"/>
    <dgm:cxn modelId="{42355A2B-84E5-4B2E-9A6F-E630D2ED65F0}" type="presOf" srcId="{978AF0E7-C0D5-4771-8B1D-A0F86DFFDE43}" destId="{4ED34782-1BCC-4050-93A8-370A012EE1BE}" srcOrd="0" destOrd="0" presId="urn:microsoft.com/office/officeart/2005/8/layout/target1"/>
    <dgm:cxn modelId="{CFC50483-C757-461A-83B3-25F6CCC01789}" srcId="{01A7FAE1-398F-4D5C-A25F-5F8E560F1981}" destId="{978AF0E7-C0D5-4771-8B1D-A0F86DFFDE43}" srcOrd="2" destOrd="0" parTransId="{3E67CB31-F078-4E56-995E-B350EDD18499}" sibTransId="{F0AF0CCB-3BA8-4483-845B-27E8F71F3B64}"/>
    <dgm:cxn modelId="{B05F3497-5A80-4147-A53D-33067371F2CB}" type="presParOf" srcId="{B738F584-DFC4-4BAE-9D90-2D5C176DA192}" destId="{474803FD-CF84-40CE-999A-3A4A14E15500}" srcOrd="0" destOrd="0" presId="urn:microsoft.com/office/officeart/2005/8/layout/target1"/>
    <dgm:cxn modelId="{7238ADB6-E81F-4216-86EF-7383F0FE8C56}" type="presParOf" srcId="{B738F584-DFC4-4BAE-9D90-2D5C176DA192}" destId="{56210C0B-B03A-4435-AACD-1DAEE20960A8}" srcOrd="1" destOrd="0" presId="urn:microsoft.com/office/officeart/2005/8/layout/target1"/>
    <dgm:cxn modelId="{8E13DB83-5F95-4EC3-BB7D-35023888D6E3}" type="presParOf" srcId="{B738F584-DFC4-4BAE-9D90-2D5C176DA192}" destId="{8B0C9BE9-40FC-458D-A905-E6CF3A0AD840}" srcOrd="2" destOrd="0" presId="urn:microsoft.com/office/officeart/2005/8/layout/target1"/>
    <dgm:cxn modelId="{A298F9AB-7B6D-4E07-849E-C1385291A71A}" type="presParOf" srcId="{B738F584-DFC4-4BAE-9D90-2D5C176DA192}" destId="{01BC81A8-D5F5-4C2F-8125-5032830E7D3A}" srcOrd="3" destOrd="0" presId="urn:microsoft.com/office/officeart/2005/8/layout/target1"/>
    <dgm:cxn modelId="{2433B08B-9399-4B7F-9527-60F5378B640B}" type="presParOf" srcId="{B738F584-DFC4-4BAE-9D90-2D5C176DA192}" destId="{0EB081BC-1329-443C-A2D2-0647BF99981A}" srcOrd="4" destOrd="0" presId="urn:microsoft.com/office/officeart/2005/8/layout/target1"/>
    <dgm:cxn modelId="{7DF05750-7CE9-4321-9B5D-40CF72350040}" type="presParOf" srcId="{B738F584-DFC4-4BAE-9D90-2D5C176DA192}" destId="{AB79BCA7-94C5-4252-889B-8693CACC5C49}" srcOrd="5" destOrd="0" presId="urn:microsoft.com/office/officeart/2005/8/layout/target1"/>
    <dgm:cxn modelId="{E522ACDE-0E82-4894-B7AA-5FEC57BD3992}" type="presParOf" srcId="{B738F584-DFC4-4BAE-9D90-2D5C176DA192}" destId="{04A95D1E-FFAD-4EFA-8620-71D72D04A868}" srcOrd="6" destOrd="0" presId="urn:microsoft.com/office/officeart/2005/8/layout/target1"/>
    <dgm:cxn modelId="{7F3692D2-2DDD-49F4-9FCE-654F7404EB94}" type="presParOf" srcId="{B738F584-DFC4-4BAE-9D90-2D5C176DA192}" destId="{77A6FF30-24A9-474E-B6FF-F14BBA02077F}" srcOrd="7" destOrd="0" presId="urn:microsoft.com/office/officeart/2005/8/layout/target1"/>
    <dgm:cxn modelId="{CED01164-7810-4392-A7C5-5B833325941D}" type="presParOf" srcId="{B738F584-DFC4-4BAE-9D90-2D5C176DA192}" destId="{9D4B7AD6-F2E7-46F2-B2C0-E66D7B2F4E8B}" srcOrd="8" destOrd="0" presId="urn:microsoft.com/office/officeart/2005/8/layout/target1"/>
    <dgm:cxn modelId="{05843C9E-340B-4363-9E21-3F16459E2902}" type="presParOf" srcId="{B738F584-DFC4-4BAE-9D90-2D5C176DA192}" destId="{4ED34782-1BCC-4050-93A8-370A012EE1BE}" srcOrd="9" destOrd="0" presId="urn:microsoft.com/office/officeart/2005/8/layout/target1"/>
    <dgm:cxn modelId="{065DAF03-E07A-4AC7-86B2-7D1A4FEEF306}" type="presParOf" srcId="{B738F584-DFC4-4BAE-9D90-2D5C176DA192}" destId="{3FE0E323-BED6-4264-8F4D-657DC1950A04}" srcOrd="10" destOrd="0" presId="urn:microsoft.com/office/officeart/2005/8/layout/target1"/>
    <dgm:cxn modelId="{26CD57B9-657B-4BEC-BB6F-FB49D5979B0C}" type="presParOf" srcId="{B738F584-DFC4-4BAE-9D90-2D5C176DA192}" destId="{8F819678-7004-40B1-876A-9680E073FB2E}"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B7AD6-F2E7-46F2-B2C0-E66D7B2F4E8B}">
      <dsp:nvSpPr>
        <dsp:cNvPr id="0" name=""/>
        <dsp:cNvSpPr/>
      </dsp:nvSpPr>
      <dsp:spPr>
        <a:xfrm>
          <a:off x="508000" y="1015999"/>
          <a:ext cx="3048000" cy="304800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0EB081BC-1329-443C-A2D2-0647BF99981A}">
      <dsp:nvSpPr>
        <dsp:cNvPr id="0" name=""/>
        <dsp:cNvSpPr/>
      </dsp:nvSpPr>
      <dsp:spPr>
        <a:xfrm>
          <a:off x="1117600" y="1625599"/>
          <a:ext cx="1828800" cy="18288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474803FD-CF84-40CE-999A-3A4A14E15500}">
      <dsp:nvSpPr>
        <dsp:cNvPr id="0" name=""/>
        <dsp:cNvSpPr/>
      </dsp:nvSpPr>
      <dsp:spPr>
        <a:xfrm>
          <a:off x="1727200" y="2235200"/>
          <a:ext cx="609600" cy="6096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56210C0B-B03A-4435-AACD-1DAEE20960A8}">
      <dsp:nvSpPr>
        <dsp:cNvPr id="0" name=""/>
        <dsp:cNvSpPr/>
      </dsp:nvSpPr>
      <dsp:spPr>
        <a:xfrm>
          <a:off x="4064000" y="0"/>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it-IT" sz="1800" b="1" kern="1200" dirty="0" smtClean="0">
              <a:solidFill>
                <a:srgbClr val="C00000"/>
              </a:solidFill>
              <a:effectLst>
                <a:outerShdw blurRad="38100" dist="38100" dir="2700000" algn="tl">
                  <a:srgbClr val="000000">
                    <a:alpha val="43137"/>
                  </a:srgbClr>
                </a:outerShdw>
              </a:effectLst>
              <a:latin typeface="Comic Sans MS" panose="030F0702030302020204" pitchFamily="66" charset="0"/>
            </a:rPr>
            <a:t>ALIMENTO SICURO</a:t>
          </a:r>
          <a:endParaRPr lang="it-IT" sz="1800" b="1" kern="1200" dirty="0">
            <a:solidFill>
              <a:srgbClr val="C00000"/>
            </a:solidFill>
            <a:effectLst>
              <a:outerShdw blurRad="38100" dist="38100" dir="2700000" algn="tl">
                <a:srgbClr val="000000">
                  <a:alpha val="43137"/>
                </a:srgbClr>
              </a:outerShdw>
            </a:effectLst>
            <a:latin typeface="Comic Sans MS" panose="030F0702030302020204" pitchFamily="66" charset="0"/>
          </a:endParaRPr>
        </a:p>
      </dsp:txBody>
      <dsp:txXfrm>
        <a:off x="4064000" y="0"/>
        <a:ext cx="1524000" cy="889000"/>
      </dsp:txXfrm>
    </dsp:sp>
    <dsp:sp modelId="{8B0C9BE9-40FC-458D-A905-E6CF3A0AD840}">
      <dsp:nvSpPr>
        <dsp:cNvPr id="0" name=""/>
        <dsp:cNvSpPr/>
      </dsp:nvSpPr>
      <dsp:spPr>
        <a:xfrm>
          <a:off x="3683000" y="444499"/>
          <a:ext cx="3810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01BC81A8-D5F5-4C2F-8125-5032830E7D3A}">
      <dsp:nvSpPr>
        <dsp:cNvPr id="0" name=""/>
        <dsp:cNvSpPr/>
      </dsp:nvSpPr>
      <dsp:spPr>
        <a:xfrm rot="5400000">
          <a:off x="1809242" y="667766"/>
          <a:ext cx="2094991" cy="1649476"/>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AB79BCA7-94C5-4252-889B-8693CACC5C49}">
      <dsp:nvSpPr>
        <dsp:cNvPr id="0" name=""/>
        <dsp:cNvSpPr/>
      </dsp:nvSpPr>
      <dsp:spPr>
        <a:xfrm>
          <a:off x="4064000" y="888999"/>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it-IT" sz="1600" b="1" kern="1200" dirty="0" smtClean="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HACCP</a:t>
          </a:r>
          <a:endParaRPr lang="it-IT" sz="1600" b="1" kern="1200"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endParaRPr>
        </a:p>
      </dsp:txBody>
      <dsp:txXfrm>
        <a:off x="4064000" y="888999"/>
        <a:ext cx="1524000" cy="889000"/>
      </dsp:txXfrm>
    </dsp:sp>
    <dsp:sp modelId="{04A95D1E-FFAD-4EFA-8620-71D72D04A868}">
      <dsp:nvSpPr>
        <dsp:cNvPr id="0" name=""/>
        <dsp:cNvSpPr/>
      </dsp:nvSpPr>
      <dsp:spPr>
        <a:xfrm>
          <a:off x="3683000" y="1333499"/>
          <a:ext cx="3810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77A6FF30-24A9-474E-B6FF-F14BBA02077F}">
      <dsp:nvSpPr>
        <dsp:cNvPr id="0" name=""/>
        <dsp:cNvSpPr/>
      </dsp:nvSpPr>
      <dsp:spPr>
        <a:xfrm rot="5400000">
          <a:off x="2258923" y="1542897"/>
          <a:ext cx="1632508" cy="1212596"/>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4ED34782-1BCC-4050-93A8-370A012EE1BE}">
      <dsp:nvSpPr>
        <dsp:cNvPr id="0" name=""/>
        <dsp:cNvSpPr/>
      </dsp:nvSpPr>
      <dsp:spPr>
        <a:xfrm>
          <a:off x="4064000" y="1777999"/>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it-IT" sz="1600" b="1" kern="1200" dirty="0" smtClean="0">
              <a:solidFill>
                <a:srgbClr val="7030A0"/>
              </a:solidFill>
              <a:effectLst>
                <a:outerShdw blurRad="38100" dist="38100" dir="2700000" algn="tl">
                  <a:srgbClr val="000000">
                    <a:alpha val="43137"/>
                  </a:srgbClr>
                </a:outerShdw>
              </a:effectLst>
              <a:latin typeface="Comic Sans MS" panose="030F0702030302020204" pitchFamily="66" charset="0"/>
            </a:rPr>
            <a:t>CONTROLLO UFFICIALE</a:t>
          </a:r>
          <a:endParaRPr lang="it-IT" sz="1600" b="1" kern="1200" dirty="0">
            <a:solidFill>
              <a:srgbClr val="7030A0"/>
            </a:solidFill>
            <a:effectLst>
              <a:outerShdw blurRad="38100" dist="38100" dir="2700000" algn="tl">
                <a:srgbClr val="000000">
                  <a:alpha val="43137"/>
                </a:srgbClr>
              </a:outerShdw>
            </a:effectLst>
            <a:latin typeface="Comic Sans MS" panose="030F0702030302020204" pitchFamily="66" charset="0"/>
          </a:endParaRPr>
        </a:p>
      </dsp:txBody>
      <dsp:txXfrm>
        <a:off x="4064000" y="1777999"/>
        <a:ext cx="1524000" cy="889000"/>
      </dsp:txXfrm>
    </dsp:sp>
    <dsp:sp modelId="{3FE0E323-BED6-4264-8F4D-657DC1950A04}">
      <dsp:nvSpPr>
        <dsp:cNvPr id="0" name=""/>
        <dsp:cNvSpPr/>
      </dsp:nvSpPr>
      <dsp:spPr>
        <a:xfrm>
          <a:off x="3683000" y="2222499"/>
          <a:ext cx="381000" cy="0"/>
        </a:xfrm>
        <a:prstGeom prst="line">
          <a:avLst/>
        </a:prstGeom>
        <a:blipFill rotWithShape="0">
          <a:blip xmlns:r="http://schemas.openxmlformats.org/officeDocument/2006/relationships" r:embed="rId1"/>
          <a:stretch>
            <a:fillRect/>
          </a:stretch>
        </a:blip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8F819678-7004-40B1-876A-9680E073FB2E}">
      <dsp:nvSpPr>
        <dsp:cNvPr id="0" name=""/>
        <dsp:cNvSpPr/>
      </dsp:nvSpPr>
      <dsp:spPr>
        <a:xfrm rot="5400000">
          <a:off x="2709164" y="2417317"/>
          <a:ext cx="1166368" cy="775716"/>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4301543" cy="339884"/>
          </a:xfrm>
          <a:prstGeom prst="rect">
            <a:avLst/>
          </a:prstGeom>
        </p:spPr>
        <p:txBody>
          <a:bodyPr vert="horz" lIns="91420" tIns="45710" rIns="91420" bIns="45710" rtlCol="0"/>
          <a:lstStyle>
            <a:lvl1pPr algn="l">
              <a:defRPr sz="1200"/>
            </a:lvl1pPr>
          </a:lstStyle>
          <a:p>
            <a:endParaRPr lang="it-IT"/>
          </a:p>
        </p:txBody>
      </p:sp>
      <p:sp>
        <p:nvSpPr>
          <p:cNvPr id="3" name="Segnaposto data 2"/>
          <p:cNvSpPr>
            <a:spLocks noGrp="1"/>
          </p:cNvSpPr>
          <p:nvPr>
            <p:ph type="dt" sz="quarter" idx="1"/>
          </p:nvPr>
        </p:nvSpPr>
        <p:spPr>
          <a:xfrm>
            <a:off x="5622799" y="0"/>
            <a:ext cx="4301543" cy="339884"/>
          </a:xfrm>
          <a:prstGeom prst="rect">
            <a:avLst/>
          </a:prstGeom>
        </p:spPr>
        <p:txBody>
          <a:bodyPr vert="horz" lIns="91420" tIns="45710" rIns="91420" bIns="45710" rtlCol="0"/>
          <a:lstStyle>
            <a:lvl1pPr algn="r">
              <a:defRPr sz="1200"/>
            </a:lvl1pPr>
          </a:lstStyle>
          <a:p>
            <a:fld id="{5F52E35C-F42B-4C16-A02F-717FB30B255D}" type="datetimeFigureOut">
              <a:rPr lang="it-IT" smtClean="0"/>
              <a:t>10/06/2015</a:t>
            </a:fld>
            <a:endParaRPr lang="it-IT"/>
          </a:p>
        </p:txBody>
      </p:sp>
      <p:sp>
        <p:nvSpPr>
          <p:cNvPr id="4" name="Segnaposto piè di pagina 3"/>
          <p:cNvSpPr>
            <a:spLocks noGrp="1"/>
          </p:cNvSpPr>
          <p:nvPr>
            <p:ph type="ftr" sz="quarter" idx="2"/>
          </p:nvPr>
        </p:nvSpPr>
        <p:spPr>
          <a:xfrm>
            <a:off x="1" y="6456612"/>
            <a:ext cx="4301543" cy="339884"/>
          </a:xfrm>
          <a:prstGeom prst="rect">
            <a:avLst/>
          </a:prstGeom>
        </p:spPr>
        <p:txBody>
          <a:bodyPr vert="horz" lIns="91420" tIns="45710" rIns="91420" bIns="45710" rtlCol="0" anchor="b"/>
          <a:lstStyle>
            <a:lvl1pPr algn="l">
              <a:defRPr sz="1200"/>
            </a:lvl1pPr>
          </a:lstStyle>
          <a:p>
            <a:endParaRPr lang="it-IT"/>
          </a:p>
        </p:txBody>
      </p:sp>
      <p:sp>
        <p:nvSpPr>
          <p:cNvPr id="5" name="Segnaposto numero diapositiva 4"/>
          <p:cNvSpPr>
            <a:spLocks noGrp="1"/>
          </p:cNvSpPr>
          <p:nvPr>
            <p:ph type="sldNum" sz="quarter" idx="3"/>
          </p:nvPr>
        </p:nvSpPr>
        <p:spPr>
          <a:xfrm>
            <a:off x="5622799" y="6456612"/>
            <a:ext cx="4301543" cy="339884"/>
          </a:xfrm>
          <a:prstGeom prst="rect">
            <a:avLst/>
          </a:prstGeom>
        </p:spPr>
        <p:txBody>
          <a:bodyPr vert="horz" lIns="91420" tIns="45710" rIns="91420" bIns="45710" rtlCol="0" anchor="b"/>
          <a:lstStyle>
            <a:lvl1pPr algn="r">
              <a:defRPr sz="1200"/>
            </a:lvl1pPr>
          </a:lstStyle>
          <a:p>
            <a:fld id="{65EF2760-56AF-4EAB-AAD9-7A7AE002CAB9}" type="slidenum">
              <a:rPr lang="it-IT" smtClean="0"/>
              <a:t>‹N›</a:t>
            </a:fld>
            <a:endParaRPr lang="it-IT"/>
          </a:p>
        </p:txBody>
      </p:sp>
    </p:spTree>
    <p:extLst>
      <p:ext uri="{BB962C8B-B14F-4D97-AF65-F5344CB8AC3E}">
        <p14:creationId xmlns:p14="http://schemas.microsoft.com/office/powerpoint/2010/main" val="1252865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4301543" cy="339884"/>
          </a:xfrm>
          <a:prstGeom prst="rect">
            <a:avLst/>
          </a:prstGeom>
        </p:spPr>
        <p:txBody>
          <a:bodyPr vert="horz" lIns="91420" tIns="45710" rIns="91420" bIns="4571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5622799" y="0"/>
            <a:ext cx="4301543" cy="339884"/>
          </a:xfrm>
          <a:prstGeom prst="rect">
            <a:avLst/>
          </a:prstGeom>
        </p:spPr>
        <p:txBody>
          <a:bodyPr vert="horz" lIns="91420" tIns="45710" rIns="91420" bIns="45710" rtlCol="0"/>
          <a:lstStyle>
            <a:lvl1pPr algn="r" fontAlgn="auto">
              <a:spcBef>
                <a:spcPts val="0"/>
              </a:spcBef>
              <a:spcAft>
                <a:spcPts val="0"/>
              </a:spcAft>
              <a:defRPr sz="1200">
                <a:latin typeface="+mn-lt"/>
                <a:cs typeface="+mn-cs"/>
              </a:defRPr>
            </a:lvl1pPr>
          </a:lstStyle>
          <a:p>
            <a:pPr>
              <a:defRPr/>
            </a:pPr>
            <a:fld id="{64E00D31-265C-4D76-9C21-93C91A3B3B12}" type="datetimeFigureOut">
              <a:rPr lang="it-IT"/>
              <a:pPr>
                <a:defRPr/>
              </a:pPr>
              <a:t>10/06/2015</a:t>
            </a:fld>
            <a:endParaRPr lang="it-IT"/>
          </a:p>
        </p:txBody>
      </p:sp>
      <p:sp>
        <p:nvSpPr>
          <p:cNvPr id="4" name="Segnaposto immagine diapositiva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20" tIns="45710" rIns="91420" bIns="45710" rtlCol="0" anchor="ctr"/>
          <a:lstStyle/>
          <a:p>
            <a:pPr lvl="0"/>
            <a:endParaRPr lang="it-IT" noProof="0" smtClean="0"/>
          </a:p>
        </p:txBody>
      </p:sp>
      <p:sp>
        <p:nvSpPr>
          <p:cNvPr id="5" name="Segnaposto note 4"/>
          <p:cNvSpPr>
            <a:spLocks noGrp="1"/>
          </p:cNvSpPr>
          <p:nvPr>
            <p:ph type="body" sz="quarter" idx="3"/>
          </p:nvPr>
        </p:nvSpPr>
        <p:spPr>
          <a:xfrm>
            <a:off x="992664" y="3228897"/>
            <a:ext cx="7941310" cy="3058954"/>
          </a:xfrm>
          <a:prstGeom prst="rect">
            <a:avLst/>
          </a:prstGeom>
        </p:spPr>
        <p:txBody>
          <a:bodyPr vert="horz" lIns="91420" tIns="45710" rIns="91420" bIns="4571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1" y="6456612"/>
            <a:ext cx="4301543" cy="339884"/>
          </a:xfrm>
          <a:prstGeom prst="rect">
            <a:avLst/>
          </a:prstGeom>
        </p:spPr>
        <p:txBody>
          <a:bodyPr vert="horz" lIns="91420" tIns="45710" rIns="91420" bIns="4571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5622799" y="6456612"/>
            <a:ext cx="4301543" cy="339884"/>
          </a:xfrm>
          <a:prstGeom prst="rect">
            <a:avLst/>
          </a:prstGeom>
        </p:spPr>
        <p:txBody>
          <a:bodyPr vert="horz" lIns="91420" tIns="45710" rIns="91420" bIns="45710" rtlCol="0" anchor="b"/>
          <a:lstStyle>
            <a:lvl1pPr algn="r" fontAlgn="auto">
              <a:spcBef>
                <a:spcPts val="0"/>
              </a:spcBef>
              <a:spcAft>
                <a:spcPts val="0"/>
              </a:spcAft>
              <a:defRPr sz="1200">
                <a:latin typeface="+mn-lt"/>
                <a:cs typeface="+mn-cs"/>
              </a:defRPr>
            </a:lvl1pPr>
          </a:lstStyle>
          <a:p>
            <a:pPr>
              <a:defRPr/>
            </a:pPr>
            <a:fld id="{01FE6D8D-E40B-4F72-8212-7F233F88C1A9}" type="slidenum">
              <a:rPr lang="it-IT"/>
              <a:pPr>
                <a:defRPr/>
              </a:pPr>
              <a:t>‹N›</a:t>
            </a:fld>
            <a:endParaRPr lang="it-IT"/>
          </a:p>
        </p:txBody>
      </p:sp>
    </p:spTree>
    <p:extLst>
      <p:ext uri="{BB962C8B-B14F-4D97-AF65-F5344CB8AC3E}">
        <p14:creationId xmlns:p14="http://schemas.microsoft.com/office/powerpoint/2010/main" val="1536668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ndicepa.gov.it/ricerca/n-dettagliouffici.php?prg_ou=2816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ct val="100000"/>
              </a:spcBef>
              <a:defRPr/>
            </a:pPr>
            <a:r>
              <a:rPr lang="it-IT" altLang="it-IT" sz="1000" dirty="0">
                <a:solidFill>
                  <a:schemeClr val="bg1"/>
                </a:solidFill>
              </a:rPr>
              <a:t>Per garantire la sicurezza degli alimenti </a:t>
            </a:r>
            <a:r>
              <a:rPr lang="it-IT" altLang="it-IT" sz="1000" u="sng" dirty="0">
                <a:solidFill>
                  <a:schemeClr val="bg1"/>
                </a:solidFill>
              </a:rPr>
              <a:t>occorre considerare tutti gli aspetti della catena di produzione alimentare come un unico processo, a partire dalla produzione primaria</a:t>
            </a:r>
            <a:r>
              <a:rPr lang="it-IT" altLang="it-IT" sz="1000" dirty="0">
                <a:solidFill>
                  <a:schemeClr val="bg1"/>
                </a:solidFill>
              </a:rPr>
              <a:t>, passando per la produzione di mangimi, fino alla vendita o erogazione di alimenti al consumatore.</a:t>
            </a:r>
          </a:p>
          <a:p>
            <a:pPr>
              <a:defRPr/>
            </a:pPr>
            <a:r>
              <a:rPr lang="it-IT" altLang="it-IT" sz="1000" dirty="0">
                <a:solidFill>
                  <a:srgbClr val="4D4D4D"/>
                </a:solidFill>
              </a:rPr>
              <a:t>La </a:t>
            </a:r>
            <a:r>
              <a:rPr lang="it-IT" altLang="it-IT" sz="1000" b="1" dirty="0">
                <a:solidFill>
                  <a:srgbClr val="4D4D4D"/>
                </a:solidFill>
                <a:effectLst>
                  <a:outerShdw blurRad="38100" dist="38100" dir="2700000" algn="tl">
                    <a:srgbClr val="C0C0C0"/>
                  </a:outerShdw>
                </a:effectLst>
              </a:rPr>
              <a:t>Direttiva dell'Unione Europea</a:t>
            </a:r>
            <a:r>
              <a:rPr lang="it-IT" altLang="it-IT" sz="1000" dirty="0">
                <a:solidFill>
                  <a:srgbClr val="4D4D4D"/>
                </a:solidFill>
              </a:rPr>
              <a:t> </a:t>
            </a:r>
            <a:r>
              <a:rPr lang="it-IT" altLang="it-IT" sz="1000" dirty="0">
                <a:solidFill>
                  <a:srgbClr val="4D4D4D"/>
                </a:solidFill>
                <a:latin typeface="Arial"/>
              </a:rPr>
              <a:t>è</a:t>
            </a:r>
            <a:r>
              <a:rPr lang="it-IT" altLang="it-IT" sz="1000" dirty="0">
                <a:solidFill>
                  <a:srgbClr val="4D4D4D"/>
                </a:solidFill>
              </a:rPr>
              <a:t> uno degli atti che il Parlamento europeo congiuntamente con il Consiglio e la Commissione adottano per l'assolvimento dei loro compiti, come previsti dal Trattato che istituisce la Comunit</a:t>
            </a:r>
            <a:r>
              <a:rPr lang="it-IT" altLang="it-IT" sz="1000" dirty="0">
                <a:solidFill>
                  <a:srgbClr val="4D4D4D"/>
                </a:solidFill>
                <a:latin typeface="Arial"/>
              </a:rPr>
              <a:t>à</a:t>
            </a:r>
            <a:r>
              <a:rPr lang="it-IT" altLang="it-IT" sz="1000" dirty="0">
                <a:solidFill>
                  <a:srgbClr val="4D4D4D"/>
                </a:solidFill>
              </a:rPr>
              <a:t> Europea. </a:t>
            </a:r>
            <a:r>
              <a:rPr lang="it-IT" altLang="it-IT" sz="1000" dirty="0">
                <a:solidFill>
                  <a:srgbClr val="666699"/>
                </a:solidFill>
                <a:effectLst>
                  <a:outerShdw blurRad="38100" dist="38100" dir="2700000" algn="tl">
                    <a:srgbClr val="C0C0C0"/>
                  </a:outerShdw>
                </a:effectLst>
                <a:latin typeface="Arial"/>
              </a:rPr>
              <a:t>« </a:t>
            </a:r>
            <a:r>
              <a:rPr lang="it-IT" altLang="it-IT" sz="1000" dirty="0">
                <a:solidFill>
                  <a:srgbClr val="666699"/>
                </a:solidFill>
                <a:effectLst>
                  <a:outerShdw blurRad="38100" dist="38100" dir="2700000" algn="tl">
                    <a:srgbClr val="C0C0C0"/>
                  </a:outerShdw>
                </a:effectLst>
              </a:rPr>
              <a:t>La direttiva vincola lo Stato membro cui </a:t>
            </a:r>
            <a:r>
              <a:rPr lang="it-IT" altLang="it-IT" sz="1000" dirty="0">
                <a:solidFill>
                  <a:srgbClr val="666699"/>
                </a:solidFill>
                <a:effectLst>
                  <a:outerShdw blurRad="38100" dist="38100" dir="2700000" algn="tl">
                    <a:srgbClr val="C0C0C0"/>
                  </a:outerShdw>
                </a:effectLst>
                <a:latin typeface="Arial"/>
              </a:rPr>
              <a:t>è</a:t>
            </a:r>
            <a:r>
              <a:rPr lang="it-IT" altLang="it-IT" sz="1000" dirty="0">
                <a:solidFill>
                  <a:srgbClr val="666699"/>
                </a:solidFill>
                <a:effectLst>
                  <a:outerShdw blurRad="38100" dist="38100" dir="2700000" algn="tl">
                    <a:srgbClr val="C0C0C0"/>
                  </a:outerShdw>
                </a:effectLst>
              </a:rPr>
              <a:t> rivolta per quanto riguarda il risultato da raggiungere, salva restando la competenza degli organi nazionali in merito alla forma e ai mezzi</a:t>
            </a:r>
            <a:r>
              <a:rPr lang="it-IT" altLang="it-IT" sz="1000" dirty="0">
                <a:solidFill>
                  <a:srgbClr val="666699"/>
                </a:solidFill>
                <a:effectLst>
                  <a:outerShdw blurRad="38100" dist="38100" dir="2700000" algn="tl">
                    <a:srgbClr val="C0C0C0"/>
                  </a:outerShdw>
                </a:effectLst>
                <a:latin typeface="Arial"/>
              </a:rPr>
              <a:t> »</a:t>
            </a:r>
            <a:r>
              <a:rPr lang="it-IT" altLang="it-IT" sz="1000" dirty="0"/>
              <a:t> </a:t>
            </a:r>
            <a:r>
              <a:rPr lang="it-IT" altLang="it-IT" sz="1000" dirty="0">
                <a:solidFill>
                  <a:srgbClr val="4D4D4D"/>
                </a:solidFill>
              </a:rPr>
              <a:t>L'elemento principale della direttiva </a:t>
            </a:r>
            <a:r>
              <a:rPr lang="it-IT" altLang="it-IT" sz="1000" dirty="0">
                <a:solidFill>
                  <a:srgbClr val="4D4D4D"/>
                </a:solidFill>
                <a:latin typeface="Arial"/>
              </a:rPr>
              <a:t>è</a:t>
            </a:r>
            <a:r>
              <a:rPr lang="it-IT" altLang="it-IT" sz="1000" dirty="0">
                <a:solidFill>
                  <a:srgbClr val="4D4D4D"/>
                </a:solidFill>
              </a:rPr>
              <a:t>, pur essendo un atto vincolante, la </a:t>
            </a:r>
            <a:r>
              <a:rPr lang="it-IT" altLang="it-IT" sz="1000" u="sng" dirty="0">
                <a:solidFill>
                  <a:srgbClr val="4D4D4D"/>
                </a:solidFill>
              </a:rPr>
              <a:t>portata individuale</a:t>
            </a:r>
            <a:r>
              <a:rPr lang="it-IT" altLang="it-IT" sz="1000" dirty="0">
                <a:solidFill>
                  <a:srgbClr val="4D4D4D"/>
                </a:solidFill>
              </a:rPr>
              <a:t> che la contraddistingue dal regolamento, invece generale. Deve essere recepita ed attuata, se scadono i termini di attuazione diventano direttamente </a:t>
            </a:r>
            <a:r>
              <a:rPr lang="it-IT" altLang="it-IT" sz="1000" dirty="0" err="1">
                <a:solidFill>
                  <a:srgbClr val="4D4D4D"/>
                </a:solidFill>
              </a:rPr>
              <a:t>autoapplicative</a:t>
            </a:r>
            <a:r>
              <a:rPr lang="it-IT" altLang="it-IT" sz="1000" dirty="0">
                <a:solidFill>
                  <a:srgbClr val="4D4D4D"/>
                </a:solidFill>
              </a:rPr>
              <a:t>.</a:t>
            </a:r>
          </a:p>
          <a:p>
            <a:pPr>
              <a:defRPr/>
            </a:pPr>
            <a:r>
              <a:rPr lang="it-IT" altLang="it-IT" sz="1000" dirty="0">
                <a:solidFill>
                  <a:srgbClr val="4D4D4D"/>
                </a:solidFill>
              </a:rPr>
              <a:t>Il </a:t>
            </a:r>
            <a:r>
              <a:rPr lang="it-IT" altLang="it-IT" sz="1000" b="1" dirty="0">
                <a:solidFill>
                  <a:srgbClr val="4D4D4D"/>
                </a:solidFill>
                <a:effectLst>
                  <a:outerShdw blurRad="38100" dist="38100" dir="2700000" algn="tl">
                    <a:srgbClr val="C0C0C0"/>
                  </a:outerShdw>
                </a:effectLst>
              </a:rPr>
              <a:t>Regolamento dell</a:t>
            </a:r>
            <a:r>
              <a:rPr lang="it-IT" altLang="it-IT" sz="1000" b="1" dirty="0">
                <a:solidFill>
                  <a:srgbClr val="4D4D4D"/>
                </a:solidFill>
                <a:effectLst>
                  <a:outerShdw blurRad="38100" dist="38100" dir="2700000" algn="tl">
                    <a:srgbClr val="C0C0C0"/>
                  </a:outerShdw>
                </a:effectLst>
                <a:latin typeface="Arial"/>
              </a:rPr>
              <a:t>’</a:t>
            </a:r>
            <a:r>
              <a:rPr lang="it-IT" altLang="it-IT" sz="1000" b="1" dirty="0">
                <a:solidFill>
                  <a:srgbClr val="4D4D4D"/>
                </a:solidFill>
                <a:effectLst>
                  <a:outerShdw blurRad="38100" dist="38100" dir="2700000" algn="tl">
                    <a:srgbClr val="C0C0C0"/>
                  </a:outerShdw>
                </a:effectLst>
              </a:rPr>
              <a:t>Unione Europea</a:t>
            </a:r>
            <a:r>
              <a:rPr lang="it-IT" altLang="it-IT" sz="1000" dirty="0">
                <a:solidFill>
                  <a:srgbClr val="4D4D4D"/>
                </a:solidFill>
              </a:rPr>
              <a:t> </a:t>
            </a:r>
            <a:r>
              <a:rPr lang="it-IT" altLang="it-IT" sz="1000" dirty="0">
                <a:solidFill>
                  <a:srgbClr val="4D4D4D"/>
                </a:solidFill>
                <a:latin typeface="Arial"/>
              </a:rPr>
              <a:t>è</a:t>
            </a:r>
            <a:r>
              <a:rPr lang="it-IT" altLang="it-IT" sz="1000" dirty="0">
                <a:solidFill>
                  <a:srgbClr val="4D4D4D"/>
                </a:solidFill>
              </a:rPr>
              <a:t> un atto comunitario cos</a:t>
            </a:r>
            <a:r>
              <a:rPr lang="it-IT" altLang="it-IT" sz="1000" dirty="0">
                <a:solidFill>
                  <a:srgbClr val="4D4D4D"/>
                </a:solidFill>
                <a:latin typeface="Arial"/>
              </a:rPr>
              <a:t>ì</a:t>
            </a:r>
            <a:r>
              <a:rPr lang="it-IT" altLang="it-IT" sz="1000" dirty="0">
                <a:solidFill>
                  <a:srgbClr val="4D4D4D"/>
                </a:solidFill>
              </a:rPr>
              <a:t> descritto:</a:t>
            </a:r>
            <a:r>
              <a:rPr lang="it-IT" altLang="it-IT" sz="1000" dirty="0">
                <a:solidFill>
                  <a:srgbClr val="666699"/>
                </a:solidFill>
                <a:effectLst>
                  <a:outerShdw blurRad="38100" dist="38100" dir="2700000" algn="tl">
                    <a:srgbClr val="C0C0C0"/>
                  </a:outerShdw>
                </a:effectLst>
                <a:latin typeface="Arial"/>
              </a:rPr>
              <a:t> </a:t>
            </a:r>
            <a:r>
              <a:rPr lang="it-IT" altLang="it-IT" sz="1000" dirty="0">
                <a:solidFill>
                  <a:srgbClr val="666699"/>
                </a:solidFill>
                <a:effectLst>
                  <a:outerShdw blurRad="38100" dist="38100" dir="2700000" algn="tl">
                    <a:srgbClr val="C0C0C0"/>
                  </a:outerShdw>
                </a:effectLst>
              </a:rPr>
              <a:t>Il regolamento ha portata generale. Esso </a:t>
            </a:r>
            <a:r>
              <a:rPr lang="it-IT" altLang="it-IT" sz="1000" dirty="0">
                <a:solidFill>
                  <a:srgbClr val="666699"/>
                </a:solidFill>
                <a:effectLst>
                  <a:outerShdw blurRad="38100" dist="38100" dir="2700000" algn="tl">
                    <a:srgbClr val="C0C0C0"/>
                  </a:outerShdw>
                </a:effectLst>
                <a:latin typeface="Arial"/>
              </a:rPr>
              <a:t>è</a:t>
            </a:r>
            <a:r>
              <a:rPr lang="it-IT" altLang="it-IT" sz="1000" dirty="0">
                <a:solidFill>
                  <a:srgbClr val="666699"/>
                </a:solidFill>
                <a:effectLst>
                  <a:outerShdw blurRad="38100" dist="38100" dir="2700000" algn="tl">
                    <a:srgbClr val="C0C0C0"/>
                  </a:outerShdw>
                </a:effectLst>
              </a:rPr>
              <a:t> obbligatorio in tutti i suoi elementi e direttamente applicabile in ciascuno degli Stati membri</a:t>
            </a:r>
            <a:r>
              <a:rPr lang="it-IT" altLang="it-IT" sz="1000" dirty="0">
                <a:solidFill>
                  <a:srgbClr val="666699"/>
                </a:solidFill>
                <a:effectLst>
                  <a:outerShdw blurRad="38100" dist="38100" dir="2700000" algn="tl">
                    <a:srgbClr val="C0C0C0"/>
                  </a:outerShdw>
                </a:effectLst>
                <a:latin typeface="Arial"/>
              </a:rPr>
              <a:t> »</a:t>
            </a:r>
            <a:r>
              <a:rPr lang="it-IT" altLang="it-IT" sz="1000" dirty="0">
                <a:solidFill>
                  <a:srgbClr val="666699"/>
                </a:solidFill>
                <a:effectLst>
                  <a:outerShdw blurRad="38100" dist="38100" dir="2700000" algn="tl">
                    <a:srgbClr val="C0C0C0"/>
                  </a:outerShdw>
                </a:effectLst>
              </a:rPr>
              <a:t> </a:t>
            </a:r>
            <a:r>
              <a:rPr lang="it-IT" altLang="it-IT" sz="1000" dirty="0">
                <a:solidFill>
                  <a:srgbClr val="4D4D4D"/>
                </a:solidFill>
              </a:rPr>
              <a:t>I regolamenti sono </a:t>
            </a:r>
            <a:r>
              <a:rPr lang="it-IT" altLang="it-IT" sz="1000" u="sng" dirty="0">
                <a:solidFill>
                  <a:srgbClr val="4D4D4D"/>
                </a:solidFill>
              </a:rPr>
              <a:t>direttamente applicabili, obbligatori</a:t>
            </a:r>
            <a:r>
              <a:rPr lang="it-IT" altLang="it-IT" sz="1000" dirty="0">
                <a:solidFill>
                  <a:srgbClr val="4D4D4D"/>
                </a:solidFill>
              </a:rPr>
              <a:t> in ogni loro elemento (obbligatoriet</a:t>
            </a:r>
            <a:r>
              <a:rPr lang="it-IT" altLang="it-IT" sz="1000" dirty="0">
                <a:solidFill>
                  <a:srgbClr val="4D4D4D"/>
                </a:solidFill>
                <a:latin typeface="Arial"/>
              </a:rPr>
              <a:t>à</a:t>
            </a:r>
            <a:r>
              <a:rPr lang="it-IT" altLang="it-IT" sz="1000" dirty="0">
                <a:solidFill>
                  <a:srgbClr val="4D4D4D"/>
                </a:solidFill>
              </a:rPr>
              <a:t> </a:t>
            </a:r>
            <a:r>
              <a:rPr lang="it-IT" altLang="it-IT" sz="1000" dirty="0" err="1">
                <a:solidFill>
                  <a:srgbClr val="4D4D4D"/>
                </a:solidFill>
              </a:rPr>
              <a:t>ntegrale</a:t>
            </a:r>
            <a:r>
              <a:rPr lang="it-IT" altLang="it-IT" sz="1000" dirty="0">
                <a:solidFill>
                  <a:srgbClr val="4D4D4D"/>
                </a:solidFill>
              </a:rPr>
              <a:t>), senza deroghe o modifiche di sorta.</a:t>
            </a:r>
          </a:p>
          <a:p>
            <a:pPr>
              <a:defRPr/>
            </a:pPr>
            <a:r>
              <a:rPr lang="it-IT" altLang="it-IT" sz="1000" dirty="0">
                <a:solidFill>
                  <a:srgbClr val="4D4D4D"/>
                </a:solidFill>
              </a:rPr>
              <a:t>Il </a:t>
            </a:r>
            <a:r>
              <a:rPr lang="it-IT" altLang="it-IT" sz="1000" b="1" dirty="0">
                <a:solidFill>
                  <a:srgbClr val="4D4D4D"/>
                </a:solidFill>
                <a:effectLst>
                  <a:outerShdw blurRad="38100" dist="38100" dir="2700000" algn="tl">
                    <a:srgbClr val="C0C0C0"/>
                  </a:outerShdw>
                </a:effectLst>
              </a:rPr>
              <a:t>decreto legge</a:t>
            </a:r>
            <a:r>
              <a:rPr lang="it-IT" altLang="it-IT" sz="1000" dirty="0">
                <a:solidFill>
                  <a:srgbClr val="4D4D4D"/>
                </a:solidFill>
              </a:rPr>
              <a:t> (abbreviato con </a:t>
            </a:r>
            <a:r>
              <a:rPr lang="it-IT" altLang="it-IT" sz="1000" b="1" dirty="0" err="1">
                <a:solidFill>
                  <a:srgbClr val="4D4D4D"/>
                </a:solidFill>
              </a:rPr>
              <a:t>d.l.</a:t>
            </a:r>
            <a:r>
              <a:rPr lang="it-IT" altLang="it-IT" sz="1000" dirty="0">
                <a:solidFill>
                  <a:srgbClr val="4D4D4D"/>
                </a:solidFill>
              </a:rPr>
              <a:t>) </a:t>
            </a:r>
            <a:r>
              <a:rPr lang="it-IT" altLang="it-IT" sz="1000" dirty="0">
                <a:solidFill>
                  <a:srgbClr val="4D4D4D"/>
                </a:solidFill>
                <a:latin typeface="Arial"/>
              </a:rPr>
              <a:t>è</a:t>
            </a:r>
            <a:r>
              <a:rPr lang="it-IT" altLang="it-IT" sz="1000" dirty="0">
                <a:solidFill>
                  <a:srgbClr val="4D4D4D"/>
                </a:solidFill>
              </a:rPr>
              <a:t> un </a:t>
            </a:r>
            <a:r>
              <a:rPr lang="it-IT" altLang="it-IT" sz="1000" u="sng" dirty="0">
                <a:solidFill>
                  <a:srgbClr val="4D4D4D"/>
                </a:solidFill>
              </a:rPr>
              <a:t>atto normativo avente forma di legge</a:t>
            </a:r>
            <a:r>
              <a:rPr lang="it-IT" altLang="it-IT" sz="1000" dirty="0">
                <a:solidFill>
                  <a:srgbClr val="4D4D4D"/>
                </a:solidFill>
              </a:rPr>
              <a:t>, </a:t>
            </a:r>
            <a:r>
              <a:rPr lang="it-IT" altLang="it-IT" sz="1000" u="sng" dirty="0">
                <a:solidFill>
                  <a:srgbClr val="4D4D4D"/>
                </a:solidFill>
              </a:rPr>
              <a:t>adottato in casi straordinari</a:t>
            </a:r>
            <a:r>
              <a:rPr lang="it-IT" altLang="it-IT" sz="1000" dirty="0">
                <a:solidFill>
                  <a:srgbClr val="4D4D4D"/>
                </a:solidFill>
              </a:rPr>
              <a:t> di necessit</a:t>
            </a:r>
            <a:r>
              <a:rPr lang="it-IT" altLang="it-IT" sz="1000" dirty="0">
                <a:solidFill>
                  <a:srgbClr val="4D4D4D"/>
                </a:solidFill>
                <a:latin typeface="Arial"/>
              </a:rPr>
              <a:t>à</a:t>
            </a:r>
            <a:r>
              <a:rPr lang="it-IT" altLang="it-IT" sz="1000" dirty="0">
                <a:solidFill>
                  <a:srgbClr val="4D4D4D"/>
                </a:solidFill>
              </a:rPr>
              <a:t> ed urgenza dal Governo, devono contenere misure di immediata applicazione. Il decreto legge </a:t>
            </a:r>
            <a:r>
              <a:rPr lang="it-IT" altLang="it-IT" sz="1000" dirty="0">
                <a:solidFill>
                  <a:srgbClr val="4D4D4D"/>
                </a:solidFill>
                <a:latin typeface="Arial"/>
              </a:rPr>
              <a:t>è</a:t>
            </a:r>
            <a:r>
              <a:rPr lang="it-IT" altLang="it-IT" sz="1000" dirty="0">
                <a:solidFill>
                  <a:srgbClr val="4D4D4D"/>
                </a:solidFill>
              </a:rPr>
              <a:t> un atto normativo a competenza generale; </a:t>
            </a:r>
            <a:r>
              <a:rPr lang="it-IT" altLang="it-IT" sz="1000" dirty="0">
                <a:solidFill>
                  <a:srgbClr val="4D4D4D"/>
                </a:solidFill>
                <a:latin typeface="Arial"/>
              </a:rPr>
              <a:t>è</a:t>
            </a:r>
            <a:r>
              <a:rPr lang="it-IT" altLang="it-IT" sz="1000" dirty="0">
                <a:solidFill>
                  <a:srgbClr val="4D4D4D"/>
                </a:solidFill>
              </a:rPr>
              <a:t> un </a:t>
            </a:r>
            <a:r>
              <a:rPr lang="it-IT" altLang="it-IT" sz="1000" i="1" dirty="0">
                <a:solidFill>
                  <a:srgbClr val="4D4D4D"/>
                </a:solidFill>
              </a:rPr>
              <a:t>provvedimento provvisorio</a:t>
            </a:r>
            <a:r>
              <a:rPr lang="it-IT" altLang="it-IT" sz="1000" dirty="0">
                <a:solidFill>
                  <a:srgbClr val="4D4D4D"/>
                </a:solidFill>
              </a:rPr>
              <a:t> con forza di legge, che entra in vigore immediatamente, il giorno stesso (o il giorno successivo) della pubblicazione sulla Gazzetta Ufficiale, se entro 60 gg non diventa legge decade.</a:t>
            </a:r>
          </a:p>
          <a:p>
            <a:pPr>
              <a:defRPr/>
            </a:pPr>
            <a:r>
              <a:rPr lang="it-IT" altLang="it-IT" sz="1000" dirty="0">
                <a:solidFill>
                  <a:srgbClr val="4D4D4D"/>
                </a:solidFill>
              </a:rPr>
              <a:t>Il </a:t>
            </a:r>
            <a:r>
              <a:rPr lang="it-IT" altLang="it-IT" sz="1000" b="1" dirty="0">
                <a:solidFill>
                  <a:srgbClr val="4D4D4D"/>
                </a:solidFill>
                <a:effectLst>
                  <a:outerShdw blurRad="38100" dist="38100" dir="2700000" algn="tl">
                    <a:srgbClr val="C0C0C0"/>
                  </a:outerShdw>
                </a:effectLst>
              </a:rPr>
              <a:t>Decreto Ministeriale</a:t>
            </a:r>
            <a:r>
              <a:rPr lang="it-IT" altLang="it-IT" sz="1000" dirty="0">
                <a:solidFill>
                  <a:srgbClr val="4D4D4D"/>
                </a:solidFill>
              </a:rPr>
              <a:t> </a:t>
            </a:r>
            <a:r>
              <a:rPr lang="it-IT" altLang="it-IT" sz="1000" dirty="0">
                <a:solidFill>
                  <a:srgbClr val="4D4D4D"/>
                </a:solidFill>
                <a:latin typeface="Arial"/>
              </a:rPr>
              <a:t>è</a:t>
            </a:r>
            <a:r>
              <a:rPr lang="it-IT" altLang="it-IT" sz="1000" dirty="0">
                <a:solidFill>
                  <a:srgbClr val="4D4D4D"/>
                </a:solidFill>
              </a:rPr>
              <a:t> un atto amministrativo </a:t>
            </a:r>
            <a:r>
              <a:rPr lang="it-IT" altLang="it-IT" sz="1000" u="sng" dirty="0">
                <a:solidFill>
                  <a:srgbClr val="4D4D4D"/>
                </a:solidFill>
              </a:rPr>
              <a:t>emesso da un Ministro</a:t>
            </a:r>
            <a:r>
              <a:rPr lang="it-IT" altLang="it-IT" sz="1000" dirty="0">
                <a:solidFill>
                  <a:srgbClr val="4D4D4D"/>
                </a:solidFill>
              </a:rPr>
              <a:t> riguardo particolari materie; non ha forza di legge, ed </a:t>
            </a:r>
            <a:r>
              <a:rPr lang="it-IT" altLang="it-IT" sz="1000" dirty="0">
                <a:solidFill>
                  <a:srgbClr val="4D4D4D"/>
                </a:solidFill>
                <a:latin typeface="Arial"/>
              </a:rPr>
              <a:t>è</a:t>
            </a:r>
            <a:r>
              <a:rPr lang="it-IT" altLang="it-IT" sz="1000" dirty="0">
                <a:solidFill>
                  <a:srgbClr val="4D4D4D"/>
                </a:solidFill>
              </a:rPr>
              <a:t> al pari di un regolamento governativo. Il Decreto Ministeriale spesso contiene norme tecniche di dettaglio o generiche ma di uno specifico argomento, atte a regolamentare nei particolari una data norma</a:t>
            </a:r>
            <a:r>
              <a:rPr lang="it-IT" altLang="it-IT" sz="1000" dirty="0">
                <a:solidFill>
                  <a:srgbClr val="4D4D4D"/>
                </a:solidFill>
              </a:rPr>
              <a:t>.</a:t>
            </a:r>
            <a:r>
              <a:rPr lang="it-IT" dirty="0"/>
              <a:t> </a:t>
            </a:r>
          </a:p>
          <a:p>
            <a:pPr>
              <a:defRPr/>
            </a:pPr>
            <a:r>
              <a:rPr lang="it-IT" b="1" dirty="0"/>
              <a:t>Decreto Dirigenziale </a:t>
            </a:r>
            <a:r>
              <a:rPr lang="it-IT" dirty="0"/>
              <a:t>È un atto amministrativo emesso da un organo istituzionale in relazione ad una specifica materia di competenza. Non ha forza di legge e, nel sistema delle fonti del diritto, può rivestire il carattere di fonte normativa secondaria, laddove ponga un regolamento.</a:t>
            </a:r>
          </a:p>
          <a:p>
            <a:pPr>
              <a:defRPr/>
            </a:pPr>
            <a:r>
              <a:rPr lang="it-IT" altLang="it-IT" sz="1000" b="1" dirty="0">
                <a:solidFill>
                  <a:srgbClr val="4D4D4D"/>
                </a:solidFill>
              </a:rPr>
              <a:t>DGSAN </a:t>
            </a:r>
            <a:r>
              <a:rPr lang="it-IT" dirty="0">
                <a:hlinkClick r:id="rId3"/>
              </a:rPr>
              <a:t>Direzione generale per l'igiene e la sicurezza degli alimenti .</a:t>
            </a:r>
            <a:endParaRPr lang="it-IT" dirty="0"/>
          </a:p>
          <a:p>
            <a:pPr>
              <a:defRPr/>
            </a:pPr>
            <a:endParaRPr lang="it-IT" altLang="it-IT" sz="1000" dirty="0">
              <a:solidFill>
                <a:srgbClr val="4D4D4D"/>
              </a:solidFill>
            </a:endParaRPr>
          </a:p>
          <a:p>
            <a:pPr>
              <a:spcBef>
                <a:spcPct val="0"/>
              </a:spcBef>
              <a:defRPr/>
            </a:pPr>
            <a:endParaRPr lang="it-IT" altLang="it-IT" sz="1000" dirty="0">
              <a:solidFill>
                <a:srgbClr val="666699"/>
              </a:solidFill>
              <a:effectLst>
                <a:outerShdw blurRad="38100" dist="38100" dir="2700000" algn="tl">
                  <a:srgbClr val="C0C0C0"/>
                </a:outerShdw>
              </a:effectLst>
            </a:endParaRPr>
          </a:p>
          <a:p>
            <a:pPr>
              <a:spcBef>
                <a:spcPct val="0"/>
              </a:spcBef>
              <a:defRPr/>
            </a:pPr>
            <a:endParaRPr lang="it-IT" altLang="it-IT" dirty="0" smtClean="0">
              <a:solidFill>
                <a:srgbClr val="4D4D4D"/>
              </a:solidFill>
            </a:endParaRPr>
          </a:p>
          <a:p>
            <a:pPr>
              <a:defRPr/>
            </a:pPr>
            <a:endParaRPr lang="it-IT" altLang="it-IT" dirty="0" smtClean="0">
              <a:solidFill>
                <a:srgbClr val="4D4D4D"/>
              </a:solidFill>
            </a:endParaRPr>
          </a:p>
          <a:p>
            <a:pPr>
              <a:defRPr/>
            </a:pPr>
            <a:endParaRPr lang="it-IT" altLang="it-IT"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it-IT" altLang="it-IT"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it-IT" altLang="it-IT"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it-IT" altLang="it-IT" dirty="0" smtClean="0"/>
              <a:t>Responsabilità e sanzioni sono difficili da</a:t>
            </a:r>
            <a:r>
              <a:rPr lang="it-IT" altLang="it-IT" baseline="0" dirty="0" smtClean="0"/>
              <a:t> determinare in quanto sono gestiti da mondi giuridici ed ordinamenti differenti la responsabilità è giudicata giuridicamente dal codice penale, civile ed amministrativo</a:t>
            </a:r>
            <a:endParaRPr lang="it-IT" altLang="it-IT"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it-IT" altLang="it-IT"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it-IT" altLang="it-IT"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it-IT" altLang="it-IT"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b="1" dirty="0"/>
              <a:t>Art. 118 Cod. </a:t>
            </a:r>
            <a:r>
              <a:rPr lang="it-IT" b="1" dirty="0" err="1"/>
              <a:t>Cons</a:t>
            </a:r>
            <a:r>
              <a:rPr lang="it-IT" b="1" dirty="0"/>
              <a:t>. Esclusione della responsabilità </a:t>
            </a:r>
            <a:endParaRPr lang="it-IT" dirty="0"/>
          </a:p>
          <a:p>
            <a:r>
              <a:rPr lang="it-IT" dirty="0"/>
              <a:t>1. La responsabilità è esclusa: </a:t>
            </a:r>
          </a:p>
          <a:p>
            <a:r>
              <a:rPr lang="it-IT" dirty="0"/>
              <a:t>a) se il produttore non ha messo il prodotto in circolazione; </a:t>
            </a:r>
          </a:p>
          <a:p>
            <a:r>
              <a:rPr lang="it-IT" dirty="0"/>
              <a:t>b) se il difetto che ha cagionato il danno non esisteva quando il produttore ha messo il prodotto in circolazione; </a:t>
            </a:r>
          </a:p>
          <a:p>
            <a:r>
              <a:rPr lang="it-IT" dirty="0"/>
              <a:t>c) se il produttore non ha fabbricato il prodotto per la vendita o per qualsiasi altra forma di distribuzione a titolo oneroso, né lo ha fabbricato o distribuito nell'esercizio della sua attività professionale; </a:t>
            </a:r>
          </a:p>
          <a:p>
            <a:r>
              <a:rPr lang="it-IT" dirty="0"/>
              <a:t>d) se il difetto è dovuto alla conformità del prodotto a una norma giuridica imperativa o a un provvedimento vincolante; </a:t>
            </a:r>
          </a:p>
          <a:p>
            <a:r>
              <a:rPr lang="it-IT" dirty="0"/>
              <a:t>e) se lo stato delle conoscenze scientifiche e tecniche, al momento in cui il produttore ha messo in circolazione il prodotto, non permetteva ancora di considerare il prodotto come difettoso; </a:t>
            </a:r>
          </a:p>
          <a:p>
            <a:r>
              <a:rPr lang="it-IT" dirty="0"/>
              <a:t>f) nel caso del produttore o fornitore di una parte componente o di una materia prima, se il difetto è interamente dovuto alla concezione del prodotto in cui è stata incorporata la parte o materia prima o alla conformità di questa alle istruzioni date dal produttore che la ha utilizzata. </a:t>
            </a:r>
            <a:endParaRPr lang="it-IT" altLang="it-IT"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it-IT" altLang="it-IT" dirty="0" smtClean="0"/>
              <a:t>Ingrediente diverso x mancanza o sostituzione amministrativa, penale (reclusione</a:t>
            </a:r>
            <a:r>
              <a:rPr lang="it-IT" altLang="it-IT" baseline="0" dirty="0" smtClean="0"/>
              <a:t> fino a 2 </a:t>
            </a:r>
            <a:r>
              <a:rPr lang="it-IT" altLang="it-IT" baseline="0" dirty="0" err="1" smtClean="0"/>
              <a:t>anni+pubblicazione</a:t>
            </a:r>
            <a:r>
              <a:rPr lang="it-IT" altLang="it-IT" baseline="0" dirty="0" smtClean="0"/>
              <a:t> sentenza di condanna lesivo dell’immagine azienda). Probiotici vitali solo i 3/5 controlli </a:t>
            </a:r>
            <a:r>
              <a:rPr lang="it-IT" altLang="it-IT" baseline="0" dirty="0" err="1" smtClean="0"/>
              <a:t>shelf</a:t>
            </a:r>
            <a:r>
              <a:rPr lang="it-IT" altLang="it-IT" baseline="0" dirty="0" smtClean="0"/>
              <a:t>-life vale art 515</a:t>
            </a:r>
            <a:endParaRPr lang="it-IT" altLang="it-IT"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it-IT" altLang="it-IT" dirty="0" smtClean="0"/>
              <a:t>Prescinde</a:t>
            </a:r>
            <a:r>
              <a:rPr lang="it-IT" altLang="it-IT" baseline="0" dirty="0" smtClean="0"/>
              <a:t> dall’elemento soggettivo, non fatto apposta, non accorto non vale quindi la multa si paga.</a:t>
            </a:r>
          </a:p>
          <a:p>
            <a:pPr>
              <a:defRPr/>
            </a:pPr>
            <a:r>
              <a:rPr lang="it-IT" altLang="it-IT" baseline="0" dirty="0" smtClean="0"/>
              <a:t>Responsabile dell’informazione al consumatore è quello con cui il nome o la ragione sociale è commercializzato il prodotto.</a:t>
            </a:r>
          </a:p>
          <a:p>
            <a:pPr>
              <a:defRPr/>
            </a:pPr>
            <a:r>
              <a:rPr lang="it-IT" altLang="it-IT" baseline="0" dirty="0" smtClean="0"/>
              <a:t>Chi distribuisce se l’ etichetta è sbagliata ha l’obbligo di non distribuire il prodotto rottura rapporto contrattuale, ammissione responsabilità 1. cambio etichetta,2. ritiro prodotto sanzioni limitate.</a:t>
            </a:r>
          </a:p>
          <a:p>
            <a:pPr>
              <a:defRPr/>
            </a:pPr>
            <a:r>
              <a:rPr lang="it-IT" altLang="it-IT" baseline="0" dirty="0" smtClean="0"/>
              <a:t>Soddisfatti o rimborsati </a:t>
            </a:r>
            <a:r>
              <a:rPr lang="it-IT" altLang="it-IT" baseline="0" dirty="0" err="1" smtClean="0"/>
              <a:t>messaggio:garanzia</a:t>
            </a:r>
            <a:r>
              <a:rPr lang="it-IT" altLang="it-IT" baseline="0" dirty="0" smtClean="0"/>
              <a:t> convenzionale il produttore la fornisce sui propri prodotti e risponde al codice di consumo prevede intervento AGCM</a:t>
            </a:r>
          </a:p>
          <a:p>
            <a:pPr>
              <a:defRPr/>
            </a:pPr>
            <a:r>
              <a:rPr lang="it-IT" altLang="it-IT" baseline="0" dirty="0" smtClean="0"/>
              <a:t>Art 3 ha l’obbligo di non commercializzare il prodotto, art 5 tutti i soggetti concorrono alla presentazione del prodotto, sanzione amministrativa su ogni lotto di prodotto, su ogni etichetta facendo il cumulo</a:t>
            </a:r>
          </a:p>
          <a:p>
            <a:pPr>
              <a:defRPr/>
            </a:pPr>
            <a:endParaRPr lang="it-IT" altLang="it-IT"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it-IT" altLang="it-IT" dirty="0" smtClean="0"/>
              <a:t>Art 20-21 pratiche</a:t>
            </a:r>
            <a:r>
              <a:rPr lang="it-IT" altLang="it-IT" baseline="0" dirty="0" smtClean="0"/>
              <a:t> ingannevoli</a:t>
            </a:r>
            <a:endParaRPr lang="it-IT" altLang="it-IT"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it-IT" altLang="it-IT"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mtClean="0"/>
              <a:t>•</a:t>
            </a:r>
            <a:r>
              <a:rPr lang="it-IT" altLang="it-IT" b="1" smtClean="0"/>
              <a:t>Ad esempio “yogurt addizionato confitosteroli”.</a:t>
            </a:r>
            <a:r>
              <a:rPr lang="it-IT" altLang="it-IT" smtClean="0"/>
              <a:t>In questo caso la decisione definisce la marca del prodotto che ha concluso l’iter normativo e prevede•Un apporto giornaliero difitosterolinon eccedente i 3 g•Specifiche per la composizione della miscela difitosterolie difitostanoli•Precise indicazioni per l’etichettatura: nella denominazione aggiungere “addizionato disterolivegetali/stanolivegetali”e soprattutto specificare che il prodotto èdestinato “esclusivamente alle persone che intendono ridurre i livelli di colesterolo nel sangue”e inoltre indicare che “i pazienti in trattamentoipocolesterolemizzantedevono consumare il prodotto solo sotto controllo medico”</a:t>
            </a:r>
          </a:p>
          <a:p>
            <a:endParaRPr lang="it-IT" alt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it-IT" altLang="it-IT" dirty="0" smtClean="0"/>
              <a:t>…un’area particolare nel settore alimentare è quella degli </a:t>
            </a:r>
            <a:r>
              <a:rPr lang="it-IT" altLang="it-IT" b="1" dirty="0" smtClean="0"/>
              <a:t>integratori alimentari </a:t>
            </a:r>
            <a:r>
              <a:rPr lang="it-IT" altLang="it-IT" dirty="0" smtClean="0"/>
              <a:t>Devono corrispondere a </a:t>
            </a:r>
            <a:r>
              <a:rPr lang="it-IT" altLang="it-IT" b="1" dirty="0" smtClean="0"/>
              <a:t>particolari criteri di composizione ed etichettatura In circostanze normali, una </a:t>
            </a:r>
            <a:r>
              <a:rPr lang="it-IT" altLang="it-IT" b="1" dirty="0" err="1" smtClean="0"/>
              <a:t>dietIn</a:t>
            </a:r>
            <a:r>
              <a:rPr lang="it-IT" altLang="it-IT" b="1" dirty="0" smtClean="0"/>
              <a:t> circostanze normali, una dieta adeguata ed equilibrata è in grado di fornire, nelle proporzioni considerate idonee e raccomandate da studi scientifici generalmente riconosciuti, tutti gli alimenti necessari al normale sviluppo e al mantenimento in buona salute dell’organismo Integratori alimentari </a:t>
            </a:r>
            <a:r>
              <a:rPr lang="it-IT" altLang="it-IT" b="1" dirty="0" smtClean="0">
                <a:solidFill>
                  <a:srgbClr val="003300"/>
                </a:solidFill>
                <a:effectLst>
                  <a:outerShdw blurRad="38100" dist="38100" dir="2700000" algn="tl">
                    <a:srgbClr val="C0C0C0"/>
                  </a:outerShdw>
                </a:effectLst>
              </a:rPr>
              <a:t>Funzioni </a:t>
            </a:r>
            <a:r>
              <a:rPr lang="it-IT" altLang="it-IT" dirty="0" smtClean="0">
                <a:solidFill>
                  <a:srgbClr val="003300"/>
                </a:solidFill>
              </a:rPr>
              <a:t>Il loro impiego ha lo scopo di </a:t>
            </a:r>
            <a:r>
              <a:rPr lang="it-IT" altLang="it-IT" b="1" dirty="0" smtClean="0">
                <a:solidFill>
                  <a:srgbClr val="003300"/>
                </a:solidFill>
                <a:effectLst>
                  <a:outerShdw blurRad="38100" dist="38100" dir="2700000" algn="tl">
                    <a:srgbClr val="C0C0C0"/>
                  </a:outerShdw>
                </a:effectLst>
              </a:rPr>
              <a:t>ottimizzare gli apporti nutrizionali</a:t>
            </a:r>
            <a:r>
              <a:rPr lang="it-IT" altLang="it-IT" dirty="0" smtClean="0">
                <a:solidFill>
                  <a:srgbClr val="003300"/>
                </a:solidFill>
              </a:rPr>
              <a:t>, </a:t>
            </a:r>
            <a:r>
              <a:rPr lang="it-IT" altLang="it-IT" b="1" dirty="0" smtClean="0">
                <a:solidFill>
                  <a:srgbClr val="003300"/>
                </a:solidFill>
                <a:effectLst>
                  <a:outerShdw blurRad="38100" dist="38100" dir="2700000" algn="tl">
                    <a:srgbClr val="C0C0C0"/>
                  </a:outerShdw>
                </a:effectLst>
              </a:rPr>
              <a:t>fornire sostanze di interesse nutrizionale</a:t>
            </a:r>
            <a:r>
              <a:rPr lang="it-IT" altLang="it-IT" dirty="0" smtClean="0">
                <a:solidFill>
                  <a:srgbClr val="003300"/>
                </a:solidFill>
              </a:rPr>
              <a:t> ad </a:t>
            </a:r>
            <a:r>
              <a:rPr lang="it-IT" altLang="it-IT" b="1" dirty="0" smtClean="0">
                <a:solidFill>
                  <a:srgbClr val="003300"/>
                </a:solidFill>
                <a:effectLst>
                  <a:outerShdw blurRad="38100" dist="38100" dir="2700000" algn="tl">
                    <a:srgbClr val="C0C0C0"/>
                  </a:outerShdw>
                </a:effectLst>
              </a:rPr>
              <a:t>effetto protettivo</a:t>
            </a:r>
            <a:r>
              <a:rPr lang="it-IT" altLang="it-IT" dirty="0" smtClean="0">
                <a:solidFill>
                  <a:srgbClr val="003300"/>
                </a:solidFill>
              </a:rPr>
              <a:t> o trofico e </a:t>
            </a:r>
            <a:r>
              <a:rPr lang="it-IT" altLang="it-IT" b="1" dirty="0" smtClean="0">
                <a:solidFill>
                  <a:srgbClr val="003300"/>
                </a:solidFill>
                <a:effectLst>
                  <a:outerShdw blurRad="38100" dist="38100" dir="2700000" algn="tl">
                    <a:srgbClr val="C0C0C0"/>
                  </a:outerShdw>
                </a:effectLst>
              </a:rPr>
              <a:t>migliorare il metabolismo e le funzioni fisiologiche  </a:t>
            </a:r>
            <a:r>
              <a:rPr lang="it-IT" altLang="it-IT" b="1" dirty="0" err="1" smtClean="0">
                <a:solidFill>
                  <a:srgbClr val="003300"/>
                </a:solidFill>
                <a:effectLst>
                  <a:outerShdw blurRad="38100" dist="38100" dir="2700000" algn="tl">
                    <a:srgbClr val="C0C0C0"/>
                  </a:outerShdw>
                </a:effectLst>
              </a:rPr>
              <a:t>ell’organismo</a:t>
            </a:r>
            <a:r>
              <a:rPr lang="it-IT" altLang="it-IT" b="1" dirty="0" smtClean="0">
                <a:solidFill>
                  <a:srgbClr val="003300"/>
                </a:solidFill>
                <a:effectLst>
                  <a:outerShdw blurRad="38100" dist="38100" dir="2700000" algn="tl">
                    <a:srgbClr val="C0C0C0"/>
                  </a:outerShdw>
                </a:effectLst>
              </a:rPr>
              <a:t>. Forma </a:t>
            </a:r>
            <a:r>
              <a:rPr lang="it-IT" altLang="it-IT" dirty="0" smtClean="0">
                <a:solidFill>
                  <a:srgbClr val="003300"/>
                </a:solidFill>
              </a:rPr>
              <a:t>Questi prodotti sono </a:t>
            </a:r>
            <a:r>
              <a:rPr lang="it-IT" altLang="it-IT" b="1" dirty="0" smtClean="0">
                <a:solidFill>
                  <a:srgbClr val="003300"/>
                </a:solidFill>
                <a:effectLst>
                  <a:outerShdw blurRad="38100" dist="38100" dir="2700000" algn="tl">
                    <a:srgbClr val="C0C0C0"/>
                  </a:outerShdw>
                </a:effectLst>
              </a:rPr>
              <a:t>venduti confezionati in  forma predosata</a:t>
            </a:r>
            <a:r>
              <a:rPr lang="it-IT" altLang="it-IT" dirty="0" smtClean="0">
                <a:solidFill>
                  <a:srgbClr val="003300"/>
                </a:solidFill>
              </a:rPr>
              <a:t> quali capsule, pastiglie, </a:t>
            </a:r>
            <a:r>
              <a:rPr lang="it-IT" altLang="it-IT" dirty="0" err="1" smtClean="0">
                <a:solidFill>
                  <a:srgbClr val="003300"/>
                </a:solidFill>
              </a:rPr>
              <a:t>compresse,pillole</a:t>
            </a:r>
            <a:r>
              <a:rPr lang="it-IT" altLang="it-IT" dirty="0" smtClean="0">
                <a:solidFill>
                  <a:srgbClr val="003300"/>
                </a:solidFill>
              </a:rPr>
              <a:t>,  gomme da masticare e simili, polveri in bustina, liquidi  contenuti in fiale, flaconi a contagocce e altre forme simili di liquidi e di polveri </a:t>
            </a:r>
            <a:r>
              <a:rPr lang="it-IT" altLang="it-IT" b="1" dirty="0" smtClean="0">
                <a:solidFill>
                  <a:srgbClr val="003300"/>
                </a:solidFill>
                <a:effectLst>
                  <a:outerShdw blurRad="38100" dist="38100" dir="2700000" algn="tl">
                    <a:srgbClr val="C0C0C0"/>
                  </a:outerShdw>
                </a:effectLst>
              </a:rPr>
              <a:t>destinati ad essere assunti in piccoli quantitativi unitari.</a:t>
            </a:r>
            <a:r>
              <a:rPr lang="en-US" altLang="it-IT" b="1" dirty="0" smtClean="0">
                <a:solidFill>
                  <a:srgbClr val="003300"/>
                </a:solidFill>
                <a:effectLst>
                  <a:outerShdw blurRad="38100" dist="38100" dir="2700000" algn="tl">
                    <a:srgbClr val="C0C0C0"/>
                  </a:outerShdw>
                </a:effectLst>
              </a:rPr>
              <a:t> </a:t>
            </a:r>
            <a:endParaRPr lang="it-IT" altLang="it-IT" b="1" dirty="0" smtClean="0">
              <a:solidFill>
                <a:srgbClr val="003300"/>
              </a:solidFill>
              <a:effectLst>
                <a:outerShdw blurRad="38100" dist="38100" dir="2700000" algn="tl">
                  <a:srgbClr val="C0C0C0"/>
                </a:outerShdw>
              </a:effectLst>
            </a:endParaRPr>
          </a:p>
          <a:p>
            <a:pPr eaLnBrk="1" hangingPunct="1">
              <a:spcBef>
                <a:spcPct val="0"/>
              </a:spcBef>
              <a:defRPr/>
            </a:pPr>
            <a:endParaRPr lang="it-IT" altLang="it-IT" b="1" dirty="0" smtClean="0">
              <a:solidFill>
                <a:srgbClr val="003300"/>
              </a:solidFill>
              <a:effectLst>
                <a:outerShdw blurRad="38100" dist="38100" dir="2700000" algn="tl">
                  <a:srgbClr val="C0C0C0"/>
                </a:outerShdw>
              </a:effectLst>
            </a:endParaRPr>
          </a:p>
          <a:p>
            <a:pPr eaLnBrk="1" hangingPunct="1">
              <a:spcBef>
                <a:spcPct val="0"/>
              </a:spcBef>
              <a:defRPr/>
            </a:pPr>
            <a:endParaRPr lang="it-IT" altLang="it-IT" dirty="0" smtClean="0"/>
          </a:p>
          <a:p>
            <a:pPr>
              <a:defRPr/>
            </a:pPr>
            <a:endParaRPr lang="it-IT" altLang="it-IT" dirty="0" smtClean="0"/>
          </a:p>
          <a:p>
            <a:pPr>
              <a:defRPr/>
            </a:pPr>
            <a:endParaRPr lang="it-IT" altLang="it-IT"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it-IT" altLang="it-IT"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endParaRPr lang="en-GB" alt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dirty="0"/>
              <a:t>Il principio della non cumulabilità esclude la possibilità che allo stesso prodotto si possano applicare diversi regimi di regolamentazione </a:t>
            </a:r>
          </a:p>
          <a:p>
            <a:endParaRPr lang="it-IT" altLang="it-IT"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dirty="0"/>
          </a:p>
          <a:p>
            <a:endParaRPr lang="it-IT" dirty="0"/>
          </a:p>
          <a:p>
            <a:r>
              <a:rPr lang="it-IT" dirty="0"/>
              <a:t>•… in caso di dubbio, se un prodotto, tenuto conto dell'insieme delle sue caratteristiche, può rientrare contemporaneamente nella definizione di medicinale e nella definizione di un prodotto disciplinato da un'altra normativa comunitaria, si applica la Direttiva 2001/83/CE sul farmaco.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z="1000" dirty="0"/>
          </a:p>
          <a:p>
            <a:endParaRPr lang="it-IT" altLang="it-IT" dirty="0" smtClean="0"/>
          </a:p>
          <a:p>
            <a:endParaRPr lang="it-IT" altLang="it-IT"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z="10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z="1000" dirty="0"/>
              <a:t>Le Autorità competenti di Belgio, Francia e Italia, come è noto, hanno avviato il cosiddetto progetto BELFRIT (dalle iniziali dei tre Paesi) per pervenire ad una disciplina comune sull’impiego di piante e derivati nel settore degli integratori alimentari, volto in primo luogo a definire un elenco comune delle piante ammissibili partendo da una revisione di quelle consentite a livello nazionale sulla base delle attuali evidenze scientifiche. Nell’ambito di tale progetto, che è volto anche a promuovere un processo di armonizzazione europea sulla materia, tenendo in debito conto l’uso tradizionale non solo come prova di sicurezza ma anche di “efficacia”, è stata messa a punto una prima lista comune di piante e relative parti, presentata a Bruxelles presso la sede dell’Autorità competente del Belgio lo scorso 26 novembre 2013. Tale lista, che al momento non comprende un certo numero di piante ammesse in Italia, non rappresenta ancora il risultato finale perché resta aperta a possibili integrazioni in esito agli approfondimenti in corso su piante che al momento sono ammesse in almeno uno dei tre Paesi. Ciò premesso, per consentire l’impiego negli integratori alimentari delle piante “nuove” per l’Italia incluse in tale lista senza dover applicare caso per caso il mutuo riconoscimento e, nel contempo, non escludere da subito l’impiego delle piante comprese solo nella lista italiana, è stato appositamente aggiornato il DM 9 luglio 2012 con decreto 27 marzo 2014. A tal fine quest’ultimo decreto mantiene la lista italiana come allegato 1 e include anche la lista BELFRIT attuale come allegato 1.bis. Per quanto concerne il numero delle piante:  l’allegato 1 ne comprende poco più di 1200;  l’allegato 1.bis ne comprende poco più di 1000, di cui oltre 120 “nuove” per l’Italia.  Per quanto concerne gli effetti fisiologici da indicare in etichetta, continuano a valere come riferimento le linee guida ministeriali in materia. Nel caso specifico, per assicurare ai consumatori una informazione corretta, si ritiene che il </a:t>
            </a:r>
            <a:r>
              <a:rPr lang="it-IT" altLang="it-IT" sz="1000" dirty="0" err="1"/>
              <a:t>claim</a:t>
            </a:r>
            <a:r>
              <a:rPr lang="it-IT" altLang="it-IT" sz="1000" dirty="0"/>
              <a:t> intervenuto con il Regolamento (UE) 432/2012 “Il carbone attivo contribuisce alla riduzione dell’eccessiva flatulenza post-prandiale” esprima in modo più preciso l’effettivo beneficio fisiologico che la sostanza in questione può offrire. Di conseguenza, a partire dalle prossime produzioni, per il </a:t>
            </a:r>
            <a:r>
              <a:rPr lang="it-IT" altLang="it-IT" sz="1000" dirty="0" err="1"/>
              <a:t>Carbo</a:t>
            </a:r>
            <a:r>
              <a:rPr lang="it-IT" altLang="it-IT" sz="1000" dirty="0"/>
              <a:t> </a:t>
            </a:r>
            <a:r>
              <a:rPr lang="it-IT" altLang="it-IT" sz="1000" dirty="0" err="1"/>
              <a:t>vegetabilis</a:t>
            </a:r>
            <a:r>
              <a:rPr lang="it-IT" altLang="it-IT" sz="1000" dirty="0"/>
              <a:t> presente negli integratori alimentari il solo effetto sulla salute che può essere rivendicato in etichetta è quello consentito dal predetto Regolamento (UE) 432/2012 alle condizioni stabilite</a:t>
            </a:r>
          </a:p>
          <a:p>
            <a:r>
              <a:rPr lang="it-IT" altLang="it-IT" sz="1000" dirty="0"/>
              <a:t> </a:t>
            </a:r>
          </a:p>
          <a:p>
            <a:r>
              <a:rPr lang="it-IT" altLang="it-IT" sz="1000" dirty="0"/>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z="10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defRPr/>
            </a:pPr>
            <a:r>
              <a:rPr lang="it-IT" altLang="it-IT" b="1" dirty="0" smtClean="0"/>
              <a:t>Prima normativa specifica di settore a Prima normativa specifica di settore a livello comunitario livello comunitario Ha introdotto la procedura di notifica in Ha introdotto la procedura di notifica in </a:t>
            </a:r>
            <a:r>
              <a:rPr lang="it-IT" altLang="it-IT" b="1" dirty="0" err="1" smtClean="0"/>
              <a:t>Italia</a:t>
            </a:r>
            <a:r>
              <a:rPr lang="it-IT" altLang="it-IT" dirty="0" err="1" smtClean="0"/>
              <a:t>sono</a:t>
            </a:r>
            <a:r>
              <a:rPr lang="it-IT" altLang="it-IT" dirty="0" smtClean="0"/>
              <a:t> prodotti alimentari che, per la loro particolare composizione o per il particolare processo di fabbricazione, si distinguono</a:t>
            </a:r>
          </a:p>
          <a:p>
            <a:pPr marL="228550" indent="-228550">
              <a:defRPr/>
            </a:pPr>
            <a:r>
              <a:rPr lang="it-IT" altLang="it-IT" dirty="0" smtClean="0"/>
              <a:t>nettamente dai prodotti alimentari di consumo corrente, sono adatti all'obiettivo nutrizionale indicato e sono commercializzati in modo da indicare che sono conformi a tale</a:t>
            </a:r>
          </a:p>
          <a:p>
            <a:pPr marL="228550" indent="-228550">
              <a:defRPr/>
            </a:pPr>
            <a:r>
              <a:rPr lang="it-IT" altLang="it-IT" dirty="0" smtClean="0"/>
              <a:t>obiettivo. 3. Un utilizzo nutrizionale particolare risponde alle esigenze nutrizionali particolari: a) di alcune categorie di persone il cui processo di assimilazione o il cui metabolismo sono perturbati, oppure b) di alcune categorie di persone che si trovano in condizioni fisiologiche particolari per cui possono trarre benefici particolari dall'ingestione controllata di talune sostanze negli alimenti; oppure c) dei lattanti o bambini nella prima infanzia in buona salute.</a:t>
            </a:r>
            <a:r>
              <a:rPr lang="en-US" altLang="it-IT" dirty="0" smtClean="0"/>
              <a:t> </a:t>
            </a:r>
            <a:r>
              <a:rPr lang="it-IT" altLang="it-IT" dirty="0" smtClean="0">
                <a:solidFill>
                  <a:srgbClr val="3366CC"/>
                </a:solidFill>
              </a:rPr>
              <a:t>Sono prodotti alimentari studiati  per </a:t>
            </a:r>
            <a:r>
              <a:rPr lang="it-IT" altLang="it-IT" dirty="0" smtClean="0">
                <a:solidFill>
                  <a:srgbClr val="99CC00"/>
                </a:solidFill>
                <a:effectLst>
                  <a:outerShdw blurRad="38100" dist="38100" dir="2700000" algn="tl">
                    <a:srgbClr val="C0C0C0"/>
                  </a:outerShdw>
                </a:effectLst>
              </a:rPr>
              <a:t>obiettivi nutrizionali specifici</a:t>
            </a:r>
            <a:r>
              <a:rPr lang="it-IT" altLang="it-IT" dirty="0" smtClean="0">
                <a:solidFill>
                  <a:srgbClr val="3366CC"/>
                </a:solidFill>
              </a:rPr>
              <a:t>, si distinguono  dagli alimenti correnti per: </a:t>
            </a:r>
            <a:r>
              <a:rPr lang="en-US" altLang="it-IT" dirty="0" smtClean="0">
                <a:solidFill>
                  <a:srgbClr val="3366CC"/>
                </a:solidFill>
              </a:rPr>
              <a:t>La </a:t>
            </a:r>
            <a:r>
              <a:rPr lang="en-US" altLang="it-IT" dirty="0" err="1" smtClean="0">
                <a:solidFill>
                  <a:srgbClr val="3366CC"/>
                </a:solidFill>
              </a:rPr>
              <a:t>particolare</a:t>
            </a:r>
            <a:r>
              <a:rPr lang="en-US" altLang="it-IT" dirty="0" smtClean="0">
                <a:solidFill>
                  <a:srgbClr val="3366CC"/>
                </a:solidFill>
              </a:rPr>
              <a:t> </a:t>
            </a:r>
            <a:r>
              <a:rPr lang="en-US" altLang="it-IT" dirty="0" err="1" smtClean="0">
                <a:solidFill>
                  <a:srgbClr val="3366CC"/>
                </a:solidFill>
              </a:rPr>
              <a:t>composizione</a:t>
            </a:r>
            <a:r>
              <a:rPr lang="en-US" altLang="it-IT" dirty="0" smtClean="0">
                <a:solidFill>
                  <a:srgbClr val="3366CC"/>
                </a:solidFill>
              </a:rPr>
              <a:t>  Il </a:t>
            </a:r>
            <a:r>
              <a:rPr lang="en-US" altLang="it-IT" dirty="0" err="1" smtClean="0">
                <a:solidFill>
                  <a:srgbClr val="3366CC"/>
                </a:solidFill>
              </a:rPr>
              <a:t>particolare</a:t>
            </a:r>
            <a:r>
              <a:rPr lang="en-US" altLang="it-IT" dirty="0" smtClean="0">
                <a:solidFill>
                  <a:srgbClr val="3366CC"/>
                </a:solidFill>
              </a:rPr>
              <a:t> </a:t>
            </a:r>
            <a:r>
              <a:rPr lang="en-US" altLang="it-IT" dirty="0" err="1" smtClean="0">
                <a:solidFill>
                  <a:srgbClr val="3366CC"/>
                </a:solidFill>
              </a:rPr>
              <a:t>processo</a:t>
            </a:r>
            <a:r>
              <a:rPr lang="en-US" altLang="it-IT" dirty="0" smtClean="0">
                <a:solidFill>
                  <a:srgbClr val="3366CC"/>
                </a:solidFill>
              </a:rPr>
              <a:t> di </a:t>
            </a:r>
            <a:r>
              <a:rPr lang="en-US" altLang="it-IT" dirty="0" err="1" smtClean="0">
                <a:solidFill>
                  <a:srgbClr val="3366CC"/>
                </a:solidFill>
              </a:rPr>
              <a:t>fabbricazione</a:t>
            </a:r>
            <a:r>
              <a:rPr lang="en-US" altLang="it-IT" dirty="0" smtClean="0">
                <a:solidFill>
                  <a:srgbClr val="3366CC"/>
                </a:solidFill>
              </a:rPr>
              <a:t> </a:t>
            </a:r>
            <a:r>
              <a:rPr lang="it-IT" altLang="it-IT" b="1" dirty="0" smtClean="0">
                <a:solidFill>
                  <a:srgbClr val="99CC00"/>
                </a:solidFill>
                <a:effectLst>
                  <a:outerShdw blurRad="38100" dist="38100" dir="2700000" algn="tl">
                    <a:srgbClr val="C0C0C0"/>
                  </a:outerShdw>
                </a:effectLst>
              </a:rPr>
              <a:t>Queste condizioni particolari non sono applicabili agli integratori alimentari perché:</a:t>
            </a:r>
          </a:p>
          <a:p>
            <a:pPr marL="228550" indent="-228550">
              <a:defRPr/>
            </a:pPr>
            <a:r>
              <a:rPr lang="it-IT" altLang="it-IT" b="1" dirty="0" smtClean="0">
                <a:solidFill>
                  <a:srgbClr val="99CC00"/>
                </a:solidFill>
                <a:effectLst>
                  <a:outerShdw blurRad="38100" dist="38100" dir="2700000" algn="tl">
                    <a:srgbClr val="C0C0C0"/>
                  </a:outerShdw>
                </a:effectLst>
              </a:rPr>
              <a:t> non sono destinati a persone con particolari problemi metabolici;  non vengono commercializzati con l'indicazione di un preciso fine  nutrizionale (dietetico).</a:t>
            </a:r>
          </a:p>
          <a:p>
            <a:pPr marL="228550" indent="-228550">
              <a:defRPr/>
            </a:pPr>
            <a:endParaRPr lang="it-IT" altLang="it-IT" dirty="0" smtClean="0"/>
          </a:p>
          <a:p>
            <a:pPr marL="228550" indent="-228550">
              <a:defRPr/>
            </a:pPr>
            <a:endParaRPr lang="it-IT" altLang="it-IT" b="1"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defRPr/>
            </a:pPr>
            <a:r>
              <a:rPr lang="it-IT" altLang="it-IT" b="1" u="sng" dirty="0" smtClean="0">
                <a:effectLst>
                  <a:outerShdw blurRad="38100" dist="38100" dir="2700000" algn="tl">
                    <a:srgbClr val="C0C0C0"/>
                  </a:outerShdw>
                </a:effectLst>
              </a:rPr>
              <a:t>formule per lattanti o alimenti per lattanti o preparati per lattanti quei prodotti alimentari destinati alla particolare alimentazione dei lattanti nei primi sei mesi di vita</a:t>
            </a:r>
            <a:r>
              <a:rPr lang="it-IT" altLang="it-IT" dirty="0" smtClean="0"/>
              <a:t>, in grado di soddisfare da soli il fabbisogno nutritivo di questa fascia di et</a:t>
            </a:r>
            <a:r>
              <a:rPr lang="it-IT" altLang="it-IT" dirty="0" smtClean="0">
                <a:latin typeface="Arial"/>
              </a:rPr>
              <a:t>à</a:t>
            </a:r>
            <a:r>
              <a:rPr lang="it-IT" altLang="it-IT" dirty="0" smtClean="0"/>
              <a:t> fino all</a:t>
            </a:r>
            <a:r>
              <a:rPr lang="it-IT" altLang="it-IT" dirty="0" smtClean="0">
                <a:latin typeface="Arial"/>
              </a:rPr>
              <a:t>’</a:t>
            </a:r>
            <a:r>
              <a:rPr lang="it-IT" altLang="it-IT" dirty="0" smtClean="0"/>
              <a:t>introduzione di un</a:t>
            </a:r>
            <a:r>
              <a:rPr lang="it-IT" altLang="it-IT" dirty="0" smtClean="0">
                <a:latin typeface="Arial"/>
              </a:rPr>
              <a:t>’</a:t>
            </a:r>
            <a:r>
              <a:rPr lang="it-IT" altLang="it-IT" dirty="0" smtClean="0"/>
              <a:t>adeguata alimentazione complementare. </a:t>
            </a:r>
          </a:p>
          <a:p>
            <a:pPr marL="228550" indent="-228550">
              <a:defRPr/>
            </a:pPr>
            <a:r>
              <a:rPr lang="it-IT" altLang="it-IT" dirty="0" smtClean="0"/>
              <a:t>	Nessun altro prodotto, ad eccezione di questi alimenti, può essere commercializzato o presentato come prodotto idoneo a soddisfare, da solo, il fabbisogno nutritivo dei lattanti in buona salute nei primi sei mesi di vita.</a:t>
            </a:r>
          </a:p>
          <a:p>
            <a:pPr marL="228550" indent="-228550">
              <a:defRPr/>
            </a:pPr>
            <a:r>
              <a:rPr lang="it-IT" altLang="it-IT" dirty="0" smtClean="0"/>
              <a:t>	</a:t>
            </a:r>
            <a:r>
              <a:rPr lang="it-IT" altLang="it-IT" b="1" dirty="0" smtClean="0">
                <a:effectLst>
                  <a:outerShdw blurRad="38100" dist="38100" dir="2700000" algn="tl">
                    <a:srgbClr val="C0C0C0"/>
                  </a:outerShdw>
                </a:effectLst>
              </a:rPr>
              <a:t>Le formule per lattanti sono alimenti destinati ad un</a:t>
            </a:r>
            <a:r>
              <a:rPr lang="it-IT" altLang="it-IT" b="1" dirty="0" smtClean="0">
                <a:effectLst>
                  <a:outerShdw blurRad="38100" dist="38100" dir="2700000" algn="tl">
                    <a:srgbClr val="C0C0C0"/>
                  </a:outerShdw>
                </a:effectLst>
                <a:latin typeface="Arial"/>
              </a:rPr>
              <a:t>’</a:t>
            </a:r>
            <a:r>
              <a:rPr lang="it-IT" altLang="it-IT" b="1" dirty="0" smtClean="0">
                <a:effectLst>
                  <a:outerShdw blurRad="38100" dist="38100" dir="2700000" algn="tl">
                    <a:srgbClr val="C0C0C0"/>
                  </a:outerShdw>
                </a:effectLst>
              </a:rPr>
              <a:t>alimentazione particolare (ADAP). Ai sensi del decreto del 9 aprile 2009 n. 82, devono seguire la procedura di notifica al Ministero della Salute</a:t>
            </a:r>
            <a:r>
              <a:rPr lang="it-IT" altLang="it-IT" dirty="0" smtClean="0"/>
              <a:t>. </a:t>
            </a:r>
          </a:p>
          <a:p>
            <a:pPr marL="228550" indent="-228550">
              <a:defRPr/>
            </a:pPr>
            <a:r>
              <a:rPr lang="it-IT" altLang="it-IT" dirty="0" smtClean="0">
                <a:effectLst>
                  <a:outerShdw blurRad="38100" dist="38100" dir="2700000" algn="tl">
                    <a:srgbClr val="C0C0C0"/>
                  </a:outerShdw>
                </a:effectLst>
              </a:rPr>
              <a:t>b.</a:t>
            </a:r>
            <a:r>
              <a:rPr lang="it-IT" altLang="it-IT" dirty="0" smtClean="0"/>
              <a:t>	</a:t>
            </a:r>
            <a:r>
              <a:rPr lang="it-IT" altLang="it-IT" b="1" u="sng" dirty="0" smtClean="0">
                <a:effectLst>
                  <a:outerShdw blurRad="38100" dist="38100" dir="2700000" algn="tl">
                    <a:srgbClr val="C0C0C0"/>
                  </a:outerShdw>
                </a:effectLst>
              </a:rPr>
              <a:t>formule di proseguimento o alimenti di proseguimento quei prodotti alimentari destinati alla particolare alimentazione dei lattanti dopo il sesto mese di vita</a:t>
            </a:r>
            <a:r>
              <a:rPr lang="it-IT" altLang="it-IT" dirty="0" smtClean="0"/>
              <a:t>, successivamente all</a:t>
            </a:r>
            <a:r>
              <a:rPr lang="it-IT" altLang="it-IT" dirty="0" smtClean="0">
                <a:latin typeface="Arial"/>
              </a:rPr>
              <a:t>’</a:t>
            </a:r>
            <a:r>
              <a:rPr lang="it-IT" altLang="it-IT" dirty="0" smtClean="0"/>
              <a:t>introduzione di una adeguata alimentazione complementare, costituenti il principale elemento liquido nell</a:t>
            </a:r>
            <a:r>
              <a:rPr lang="it-IT" altLang="it-IT" dirty="0" smtClean="0">
                <a:latin typeface="Arial"/>
              </a:rPr>
              <a:t>’</a:t>
            </a:r>
            <a:r>
              <a:rPr lang="it-IT" altLang="it-IT" dirty="0" smtClean="0"/>
              <a:t>ambito dell</a:t>
            </a:r>
            <a:r>
              <a:rPr lang="it-IT" altLang="it-IT" dirty="0" smtClean="0">
                <a:latin typeface="Arial"/>
              </a:rPr>
              <a:t>’</a:t>
            </a:r>
            <a:r>
              <a:rPr lang="it-IT" altLang="it-IT" dirty="0" smtClean="0"/>
              <a:t>alimentazione progressivamente diversificata per questa fascia di et</a:t>
            </a:r>
            <a:r>
              <a:rPr lang="it-IT" altLang="it-IT" dirty="0" smtClean="0">
                <a:latin typeface="Arial"/>
              </a:rPr>
              <a:t>à</a:t>
            </a:r>
            <a:r>
              <a:rPr lang="it-IT" altLang="it-IT" dirty="0" smtClean="0"/>
              <a:t>.</a:t>
            </a:r>
          </a:p>
          <a:p>
            <a:pPr marL="228550" indent="-228550">
              <a:defRPr/>
            </a:pPr>
            <a:endParaRPr lang="it-IT" altLang="it-IT" b="1"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endParaRPr lang="it-IT" altLang="it-IT"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lnSpc>
                <a:spcPct val="80000"/>
              </a:lnSpc>
            </a:pPr>
            <a:r>
              <a:rPr lang="it-IT" altLang="it-IT" sz="900" dirty="0"/>
              <a:t>Secondo quanto stabilito dal decreto del 9 aprile 2009 n.82, formule per lattanti e formule di proseguimento devono essere etichettate seguendo specifiche prescrizioni, sotto riportate, e devono inoltre consentire al consumatore di distinguere chiaramente un prodotto dall’altro, per evitare qualsiasi rischio di confusione. </a:t>
            </a:r>
            <a:br>
              <a:rPr lang="it-IT" altLang="it-IT" sz="900" dirty="0"/>
            </a:br>
            <a:r>
              <a:rPr lang="it-IT" altLang="it-IT" sz="900" dirty="0" err="1"/>
              <a:t>utte</a:t>
            </a:r>
            <a:r>
              <a:rPr lang="it-IT" altLang="it-IT" sz="900" dirty="0"/>
              <a:t> le disposizioni di etichettatura previste si applicano </a:t>
            </a:r>
            <a:r>
              <a:rPr lang="it-IT" altLang="it-IT" sz="900" dirty="0" err="1"/>
              <a:t>anche:alla</a:t>
            </a:r>
            <a:r>
              <a:rPr lang="it-IT" altLang="it-IT" sz="900" dirty="0"/>
              <a:t> presentazione dei prodotti, in particolare alla forma, all’aspetto e all’imballaggio, al materiale utilizzato per l’imballaggio, alla disposizione e all’ambiente nel quale sono esposti</a:t>
            </a:r>
            <a:br>
              <a:rPr lang="it-IT" altLang="it-IT" sz="900" dirty="0"/>
            </a:br>
            <a:r>
              <a:rPr lang="it-IT" altLang="it-IT" sz="900" dirty="0"/>
              <a:t>alla pubblicità. La composizione di questi alimenti deve seguire quanto prescritto dal </a:t>
            </a:r>
            <a:r>
              <a:rPr lang="it-IT" altLang="it-IT" sz="900" b="1" dirty="0"/>
              <a:t>Decreto n. 82 del 9 Aprile 2009</a:t>
            </a:r>
            <a:r>
              <a:rPr lang="it-IT" altLang="it-IT" sz="900" dirty="0"/>
              <a:t>, nello specifico:  </a:t>
            </a:r>
          </a:p>
          <a:p>
            <a:pPr marL="228550" indent="-228550">
              <a:lnSpc>
                <a:spcPct val="80000"/>
              </a:lnSpc>
            </a:pPr>
            <a:r>
              <a:rPr lang="it-IT" altLang="it-IT" sz="900" dirty="0"/>
              <a:t>Le </a:t>
            </a:r>
            <a:r>
              <a:rPr lang="it-IT" altLang="it-IT" sz="900" b="1" dirty="0"/>
              <a:t>formule per lattanti</a:t>
            </a:r>
            <a:r>
              <a:rPr lang="it-IT" altLang="it-IT" sz="900" dirty="0"/>
              <a:t> devono: essere fabbricate con le fonti proteiche definite </a:t>
            </a:r>
            <a:r>
              <a:rPr lang="it-IT" altLang="it-IT" sz="900" i="1" dirty="0"/>
              <a:t>nell’allegato I punto 2</a:t>
            </a:r>
            <a:r>
              <a:rPr lang="it-IT" altLang="it-IT" sz="900" dirty="0"/>
              <a:t>; conformi ai criteri di composizione fissati nell’allegato I, tenendo conto delle norme di cui </a:t>
            </a:r>
            <a:r>
              <a:rPr lang="it-IT" altLang="it-IT" sz="900" i="1" dirty="0"/>
              <a:t>all’allegato V </a:t>
            </a:r>
            <a:r>
              <a:rPr lang="it-IT" altLang="it-IT" sz="900" dirty="0"/>
              <a:t>e </a:t>
            </a:r>
            <a:r>
              <a:rPr lang="it-IT" altLang="it-IT" sz="900" b="1" dirty="0"/>
              <a:t>formule di proseguimento</a:t>
            </a:r>
            <a:r>
              <a:rPr lang="it-IT" altLang="it-IT" sz="900" dirty="0"/>
              <a:t> devono: essere fabbricati con le fonti proteiche indicate </a:t>
            </a:r>
            <a:r>
              <a:rPr lang="it-IT" altLang="it-IT" sz="900" i="1" dirty="0"/>
              <a:t>nell’allegato II, punto 2;</a:t>
            </a:r>
            <a:r>
              <a:rPr lang="it-IT" altLang="it-IT" sz="900" dirty="0"/>
              <a:t> conformi ai criteri di composizione fissati nell’allegato II, tenendo conto delle norme di cui </a:t>
            </a:r>
            <a:r>
              <a:rPr lang="it-IT" altLang="it-IT" sz="900" i="1" dirty="0"/>
              <a:t>all’allegato </a:t>
            </a:r>
            <a:r>
              <a:rPr lang="it-IT" altLang="it-IT" sz="900" i="1" dirty="0" err="1"/>
              <a:t>V.</a:t>
            </a:r>
            <a:r>
              <a:rPr lang="it-IT" altLang="it-IT" sz="900" dirty="0" err="1"/>
              <a:t>Per</a:t>
            </a:r>
            <a:r>
              <a:rPr lang="it-IT" altLang="it-IT" sz="900" dirty="0"/>
              <a:t> la fabbricazione delle formule per lattanti e di proseguimento possono essere utilizzate unicamente le sostanze elencate nell’allegato III, al fine di soddisfare i requisiti relativi alle sostanze minerali, alle vitamine, agli aminoacidi ed altri composti azotati e alle altre sostanze con un particolare scopo nutritivo. Alle sostanze indicate nell’allegato III si applicano i criteri di purezza fissati dal regolamento del Ministro della sanità 27 febbraio 1996, n. 209. Ove non altrimenti </a:t>
            </a:r>
            <a:r>
              <a:rPr lang="it-IT" altLang="it-IT" sz="900" dirty="0" err="1"/>
              <a:t>specifi</a:t>
            </a:r>
            <a:r>
              <a:rPr lang="it-IT" altLang="it-IT" sz="900" dirty="0"/>
              <a:t> </a:t>
            </a:r>
            <a:r>
              <a:rPr lang="it-IT" altLang="it-IT" sz="900" dirty="0" err="1"/>
              <a:t>cato</a:t>
            </a:r>
            <a:r>
              <a:rPr lang="it-IT" altLang="it-IT" sz="900" dirty="0"/>
              <a:t>, in attesa dell’adozione dei criteri di purezza per quelle sostanze per le quali tali criteri non sono stati ancora stabiliti a livello comunitario, si devono applicare i criteri di purezza universalmente riconosciuti e raccomandati da organizzazioni o agenzie internazionali. </a:t>
            </a:r>
            <a:br>
              <a:rPr lang="it-IT" altLang="it-IT" sz="900" dirty="0"/>
            </a:br>
            <a:r>
              <a:rPr lang="it-IT" altLang="it-IT" sz="900" dirty="0"/>
              <a:t/>
            </a:r>
            <a:br>
              <a:rPr lang="it-IT" altLang="it-IT" sz="900" dirty="0"/>
            </a:br>
            <a:r>
              <a:rPr lang="it-IT" altLang="it-IT" sz="900" dirty="0"/>
              <a:t>Per l’impiego degli ingredienti alimentari nelle formule per lattanti e di proseguimento valgono i divieti e le limitazioni di cui agli allegati I e II. </a:t>
            </a:r>
            <a:br>
              <a:rPr lang="it-IT" altLang="it-IT" sz="900" dirty="0"/>
            </a:br>
            <a:r>
              <a:rPr lang="it-IT" altLang="it-IT" sz="900" dirty="0"/>
              <a:t>Gli eventuali altri ingredienti alimentari possono essere aggiunti alle formule per lattanti e di proseguimento qualora la loro idoneità alla particolare alimentazione dei lattanti prima o dopo il compimento del sesto mese sia dimostrata attraverso un esame sistematico dei dati disponibili relativi ai benefici attesi e agli aspetti della sicurezza e, se del caso, mediante studi adeguati effettuati sulla base di orientamenti scientifici universalmente riconosciuti sulla progettazione e l’effettuazione di tali studi. </a:t>
            </a:r>
            <a:br>
              <a:rPr lang="it-IT" altLang="it-IT" sz="900" dirty="0"/>
            </a:br>
            <a:r>
              <a:rPr lang="it-IT" altLang="it-IT" sz="900" dirty="0"/>
              <a:t>ella produzione di formule per lattanti e di proseguimento possono essere impiegati gli additivi previsti, rispettivamente, nella parte 1 e nella parte 2 dell’allegato XIII del decreto del Ministero della sanità 27 febbraio 1996, n. 209. r le formule per lattanti e di proseguimento è escluso, in ogni caso, l’uso di materiale derivato da organismi geneticamente modificati, salva la tolleranza prevista dal regolamento (CE) 1829/2003.Le formule per lattanti e di proseguimento in polvere da ricostituire al momento devono richiedere, unicamente l’aggiunta di acqua.</a:t>
            </a:r>
          </a:p>
          <a:p>
            <a:pPr marL="228550" indent="-228550">
              <a:lnSpc>
                <a:spcPct val="80000"/>
              </a:lnSpc>
            </a:pPr>
            <a:r>
              <a:rPr lang="it-IT" altLang="it-IT" sz="900" dirty="0"/>
              <a:t/>
            </a:r>
            <a:br>
              <a:rPr lang="it-IT" altLang="it-IT" sz="900" dirty="0"/>
            </a:br>
            <a:endParaRPr lang="it-IT" altLang="it-IT" sz="9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endParaRPr lang="en-GB" alt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z="1000" dirty="0"/>
              <a:t> </a:t>
            </a:r>
            <a:r>
              <a:rPr lang="it-IT" sz="1000" b="1" i="1" dirty="0"/>
              <a:t>Riferimenti: </a:t>
            </a:r>
            <a:r>
              <a:rPr lang="it-IT" sz="1000" dirty="0"/>
              <a:t>Decreto legislativo 19 maggio 2011, n. 84 “</a:t>
            </a:r>
            <a:r>
              <a:rPr lang="it-IT" sz="1000" i="1" dirty="0"/>
              <a:t>Disciplina sanzionatoria per la violazione delle disposizioni di cui al decreto del Ministro del lavoro, della salute e delle politiche sociali 9 aprile 2009, n. 82, recante attuazione della direttiva 2006/141/CE per la parte riguardante gli alimenti per lattanti e gli alimenti di proseguimento destinati alla Comunità europea ed all’esportazione presso i Paesi terzi</a:t>
            </a:r>
            <a:r>
              <a:rPr lang="it-IT" sz="1000" dirty="0"/>
              <a:t>”; pubblicato nella Gazzetta Ufficiale n. 136 del 14.6.2011. </a:t>
            </a:r>
          </a:p>
          <a:p>
            <a:r>
              <a:rPr lang="it-IT" sz="1000" dirty="0"/>
              <a:t>Nella Gazzetta Ufficiale del 14 giugno scorso è stato pubblicato il </a:t>
            </a:r>
            <a:r>
              <a:rPr lang="it-IT" sz="1000" dirty="0" err="1"/>
              <a:t>DLgs</a:t>
            </a:r>
            <a:r>
              <a:rPr lang="it-IT" sz="1000" dirty="0"/>
              <a:t> 84/2011 recante la disciplina sanzionatoria per la violazione delle disposizioni sugli alimenti per lattanti e di proseguimento contenuta nel DM 82/2009 (</a:t>
            </a:r>
            <a:r>
              <a:rPr lang="it-IT" sz="1000" dirty="0" err="1"/>
              <a:t>cfr</a:t>
            </a:r>
            <a:r>
              <a:rPr lang="it-IT" sz="1000" dirty="0"/>
              <a:t> circolare federale n. 7392 del 10.7.2009). </a:t>
            </a:r>
          </a:p>
          <a:p>
            <a:r>
              <a:rPr lang="it-IT" sz="1000" dirty="0"/>
              <a:t>Il provvedimento, in vigore dal 29 giugno 2011, prevede sanzioni amministrative pecuniarie così graduate: </a:t>
            </a:r>
          </a:p>
          <a:p>
            <a:r>
              <a:rPr lang="it-IT" sz="1000" dirty="0"/>
              <a:t> da 10.000 a 150.000 euro per la violazione degli obblighi in materia di sicurezza nella fabbricazione e immissione in commercio; </a:t>
            </a:r>
          </a:p>
          <a:p>
            <a:r>
              <a:rPr lang="it-IT" sz="1000" dirty="0"/>
              <a:t> da 3.000 a 72.000 euro per la violazione degli obblighi in materia di etichettatura e presentazione; </a:t>
            </a:r>
          </a:p>
          <a:p>
            <a:r>
              <a:rPr lang="it-IT" sz="1000" dirty="0"/>
              <a:t> da 10.000 a 90.000 euro per la violazione degli obblighi in materia di pubblicità. </a:t>
            </a:r>
          </a:p>
          <a:p>
            <a:r>
              <a:rPr lang="it-IT" sz="1000" i="1" dirty="0"/>
              <a:t>Si evidenzia che la pubblicità degli alimenti per lattanti è vietata in qualunque modo, in qualunque forma e attraverso qualsiasi canale</a:t>
            </a:r>
            <a:r>
              <a:rPr lang="it-IT" sz="1000" dirty="0"/>
              <a:t>; </a:t>
            </a:r>
          </a:p>
          <a:p>
            <a:r>
              <a:rPr lang="it-IT" sz="1000" dirty="0"/>
              <a:t> da 12.000 a 90.000 euro per la violazione degli obblighi in materia di modalità di commercializzazione, di distribuzione di campioni e forniture. </a:t>
            </a:r>
          </a:p>
          <a:p>
            <a:r>
              <a:rPr lang="it-IT" sz="1000" i="1" dirty="0"/>
              <a:t>In particolare, per quanto di interesse, tali sanzioni si applicano: </a:t>
            </a:r>
            <a:endParaRPr lang="it-IT" sz="1000" dirty="0"/>
          </a:p>
          <a:p>
            <a:r>
              <a:rPr lang="it-IT" sz="1000" dirty="0"/>
              <a:t>o </a:t>
            </a:r>
            <a:r>
              <a:rPr lang="it-IT" sz="1000" i="1" dirty="0"/>
              <a:t>a chiunque distribuisce campioni o fa ricorso a qualunque altro sistema volto a promuovere le vendite di alimenti per lattanti direttamente presso il consumatore nella fase del commercio al dettaglio, quali esposizioni speciali, buoni sconto, premi, vendite speciali, vendite promozionali, vendite abbinate, vendite a distanza, a domicilio o per corrispondenza; </a:t>
            </a:r>
            <a:endParaRPr lang="it-IT" sz="1000" dirty="0"/>
          </a:p>
          <a:p>
            <a:r>
              <a:rPr lang="it-IT" sz="1000" dirty="0"/>
              <a:t>o </a:t>
            </a:r>
            <a:r>
              <a:rPr lang="it-IT" sz="1000" i="1" dirty="0"/>
              <a:t>ai produttori e ai distributori di alimenti per lattanti che offrono, in qualsiasi forma, campioni gratuiti o a basso prezzo e altri omaggi di alimenti per lattanti al pubblico, alle donne incinte, alle madri e ai membri delle famiglie, direttamente o indirettamente attraverso il sistema sanitario nazionale, ovvero attraverso gli informatori sanitari; </a:t>
            </a:r>
            <a:endParaRPr lang="it-IT" sz="1000" dirty="0"/>
          </a:p>
          <a:p>
            <a:r>
              <a:rPr lang="it-IT" sz="1000" dirty="0"/>
              <a:t> da 12.000 a 72.000 euro per la violazione degli obblighi in materia di predisposizione e diffusione di materiale informativo e didattico nel settore dell’alimentazione dei lattanti e della prima infanzia. </a:t>
            </a:r>
          </a:p>
          <a:p>
            <a:r>
              <a:rPr lang="it-IT" sz="1000" i="1" dirty="0"/>
              <a:t>In particolare, per quanto di interesse, tali sanzioni si applicano a chiunque diffonde materiale informativo o didattico destinato alle gestanti, alle madri di lattanti e bambini, alle famiglie e a tutti gli interessati nel settore dell'alimentazione dei lattanti e della prima infanzia</a:t>
            </a:r>
            <a:r>
              <a:rPr lang="it-IT" sz="1000" dirty="0"/>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r>
              <a:rPr lang="it-IT" altLang="it-IT" b="1" smtClean="0">
                <a:solidFill>
                  <a:schemeClr val="folHlink"/>
                </a:solidFill>
              </a:rPr>
              <a:t>CATEGORIE:</a:t>
            </a:r>
          </a:p>
          <a:p>
            <a:pPr marL="228550" indent="-228550"/>
            <a:r>
              <a:rPr lang="it-IT" altLang="it-IT" b="1" smtClean="0">
                <a:solidFill>
                  <a:srgbClr val="3366CC"/>
                </a:solidFill>
              </a:rPr>
              <a:t>ALIMENTI COMPLETI DAL PUNTO DI VISTA NUTRIZIONALE CON FORMULAZIONE STANDARD delle sostanze nutrienti e che se utilizzante secondo le istruzioni del fabbricante possono essere l’unica fonte di nutrimento per le persone alle quali sono destinati</a:t>
            </a:r>
          </a:p>
          <a:p>
            <a:pPr marL="228550" indent="-228550"/>
            <a:r>
              <a:rPr lang="it-IT" altLang="it-IT" b="1" smtClean="0">
                <a:solidFill>
                  <a:srgbClr val="3366CC"/>
                </a:solidFill>
              </a:rPr>
              <a:t>ALIMENTI COMPLETI DAL PUNTO DI VISTA NUTRIZIONALE CON FORMULAZIONE ADATTATA ad una specifica malattia/disturbo/stato patologico che se utilizzante secondo le istruzioni del fabbricante possono essere l’unica fonte di nutrimento per le persone alle quali sono destinati</a:t>
            </a:r>
          </a:p>
          <a:p>
            <a:pPr marL="228550" indent="-228550"/>
            <a:r>
              <a:rPr lang="it-IT" altLang="it-IT" b="1" smtClean="0">
                <a:solidFill>
                  <a:srgbClr val="3366CC"/>
                </a:solidFill>
              </a:rPr>
              <a:t> ALIMENTI INCOMPLETI DAL PUNTO DI VISTA NUTRIZIONALE CON FORMULAZIONE STANDARD O ADATTATA ad una specifica malattia/disturbo/stato patologico  che non sono adatti come unica fonte di nutrimento</a:t>
            </a:r>
          </a:p>
          <a:p>
            <a:pPr marL="228550" indent="-228550"/>
            <a:endParaRPr lang="it-IT" altLang="it-IT" b="1"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r>
              <a:rPr lang="it-IT" altLang="it-IT" b="1" dirty="0" smtClean="0"/>
              <a:t>L’insieme dei prodotti dietetici, destinati dunque ad un’alimentazione speciale ed erogati a carico del SSN, costituisce un vero e proprio testo, chiamato Registro Nazionale. Nel Registro vengono inclusi i prodotti dietetici che hanno completato la procedura di notifica.</a:t>
            </a:r>
            <a:r>
              <a:rPr lang="it-IT" altLang="it-IT" dirty="0" smtClean="0"/>
              <a:t> La ditta produttrice, dopo la conclusione favorevole della procedura, può decidere di apporre sull'involucro esterno un bollino che indichi l'inclusione nel Registro Nazionale. Il bollino deve essere conforme al modello riportato nell'area "dietetica" del sito internet del Ministero della salute ed essere posto nello stesso campo visivo della denominazione. Il colore verde identifica gli alimenti senza glutine e il colore blu quelli destinati a fini medici speciali. Tale bollino rappresenta a tutti gli effetti la conformità del prodotto e costituisce una sicurezza per il consumatore. Essere sul Registro Nazionale implica sempre e necessariamente l’approvazione del prodotto da parte del Ministero della Salute, infatti per i prodotti da includere in tale Registro  è previsto  secondo l’articolo 7 del decreto ministeriale 8 giugno 2001 che il Ministero della Salute comunichi formalmente alle imprese interessate la chiusura della procedura di notifica. Fondamentale dunque, sottolineare che tutti i prodotti dietetici notificati dal Ministero della Salute ed inseriti nel Registro Nazionale degli Alimenti, erogabili gratuitamente, sono idonei al paziente e garantiti dal Ministero stesso.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lnSpc>
                <a:spcPct val="90000"/>
              </a:lnSpc>
            </a:pPr>
            <a:r>
              <a:rPr lang="it-IT" altLang="it-IT" i="1" smtClean="0"/>
              <a:t>“Il problema delle malattie rare sta proprio nella loro…rarità.” </a:t>
            </a:r>
            <a:r>
              <a:rPr lang="it-IT" altLang="it-IT" smtClean="0"/>
              <a:t>La diffusione disomogenea sul territorio di conoscenze e competenze in tema di Malattie Rare unitamente a ragioni storiche, sociali e culturali hanno determinato disuguaglianze anche marcate nello sviluppo ed nell’applicazione dei percorsi assistenziali delle malattie rare. Accanto a patologie per le quali il legislatore ha provveduto alla creazione di Registri nazionali , come l’ipotiroidismo congenito, o di Centri regionali come la fibrosi cistica, od altre che, pur non essendo oggetto di normativa specifica, hanno suscitato particolare attenzione come la talassemia, la maggior parte delle MR sono orfane non solo in ambito farmaceutico ma orfane anche di percorsi assistenziali riconosciuti e condivisi con rilevanti disparità di trattamento dei pazienti. In particolare, nell’ambito dei prodotti Aproteici e a basso contenuto di Phe, il Sistema Sanitario Nazionale prevede che ogni singola Regione recepisca le linee guida del Ministero e garantisca, comunque in autonomia, i Livelli Essenziali di Assistenza (LEA).  L’erogazione gratuita è prevista per quei prodotti che sono all’interno del Registro Nazionale stabilito ed attuato dal Ministero della Salute d’intesa con la Conferenza Stato-Regioni. Naturalmente anche le regioni e le aziende di Unità Sanitaria Locale attivano adeguati sistemi di controllo sulla prevenzione e sulla prescrizione dei prodotti. La prescrizione avviene infatti solo per soggetti affetti da aminoacidopatie documentate e nefropatie (glomerulonefriti, reni policistici e malattie dei vasi renali). Poiché  l’incidenza  degli errori congeniti del metabolismo non è superiore a 5 su 10.000 abitanti, essendo appunto, è molto più probabile che l’erogazione del prodotto aproteico sia destinata invece ad un soggetto nefropatico, visto che invece purtroppo l’incidenza delle patologie renali è da ritenersi ogni anno in aumento.</a:t>
            </a:r>
            <a:endParaRPr lang="en-GB" alt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lnSpc>
                <a:spcPct val="90000"/>
              </a:lnSpc>
            </a:pPr>
            <a:r>
              <a:rPr lang="it-IT" altLang="it-IT" sz="1000" b="1" dirty="0"/>
              <a:t>Modello a centralità regionale:</a:t>
            </a:r>
            <a:r>
              <a:rPr lang="it-IT" altLang="it-IT" sz="1000" dirty="0"/>
              <a:t> (listino fissato dalla regione con distribuzione presso le farmacie aperte al pubblico e limite di spesa definito dalla regione). In questo tipo  di approccio il listino dei prodotti viene individuato mediante un accordo tra Regione- Fornitori e farmacia stabilendo un limite di spesa mensile e distribuendo i prodotti attraverso le farmacie territoriali private. I vantaggi ricadono nell’eliminazione degli sprechi per le rimanenze in magazzino con conseguente risparmio dei costi di gestione amministrativa e soddisfacimento del paziente in termini di offerta e reperibilità; il limite invece sta nel fatto che qualora il paziente desiderasse un prodotto che, dall’accordo, non è da listino  questo non sarà rimborsato.</a:t>
            </a:r>
            <a:endParaRPr lang="it-IT" altLang="it-IT" sz="1000" b="1" dirty="0"/>
          </a:p>
          <a:p>
            <a:pPr marL="228550" indent="-228550">
              <a:lnSpc>
                <a:spcPct val="90000"/>
              </a:lnSpc>
            </a:pPr>
            <a:r>
              <a:rPr lang="it-IT" altLang="it-IT" sz="1000" b="1" dirty="0"/>
              <a:t>Modello a centralità ASL</a:t>
            </a:r>
            <a:r>
              <a:rPr lang="it-IT" altLang="it-IT" sz="1000" dirty="0"/>
              <a:t>: (acquisto con gara da parte delle ASL e distribuzione presso le farmacie aziendali con limite di spesa definito Le ASL  mediante gara d’appalto acquistano prodotti che verranno distribuiti attraverso le farmacie aziendali). Per il rimborso viene stabilito un limite di spesa mensile che avverrà secondo le diverse disposizioni regionali. In questo caso il vantaggio è che si assiste ad un contenimento massimo della spesa per prodotti da acquistare ma i limiti risultano essere diversi infatti, c’è un aggravio di spesa per le rimanenze di magazzino, c’è un offerta limitata con conseguente insoddisfazione del paziente in termini di offerta e reperibilità.</a:t>
            </a:r>
            <a:endParaRPr lang="it-IT" altLang="it-IT" sz="1000" b="1" dirty="0"/>
          </a:p>
          <a:p>
            <a:pPr marL="228550" indent="-228550">
              <a:lnSpc>
                <a:spcPct val="90000"/>
              </a:lnSpc>
            </a:pPr>
            <a:r>
              <a:rPr lang="it-IT" altLang="it-IT" sz="1000" b="1" dirty="0"/>
              <a:t>Modello a centralità territoriale: </a:t>
            </a:r>
            <a:r>
              <a:rPr lang="it-IT" altLang="it-IT" sz="1000" dirty="0"/>
              <a:t>(distribuzione dei prodotti avverrà attraverso farmacie territoriali convenzionate ed il limite di spesa mensile è diverso a seconda delle scelte delle regioni.) I vantaggi di questo tipo di modello sono il soddisfacimento del paziente in termini di offerta e </a:t>
            </a:r>
            <a:r>
              <a:rPr lang="it-IT" altLang="it-IT" sz="1000" dirty="0" err="1"/>
              <a:t>reperibiltà</a:t>
            </a:r>
            <a:r>
              <a:rPr lang="it-IT" altLang="it-IT" sz="1000" dirty="0"/>
              <a:t>; risparmi nei costi di gestione amministrativa ed eliminazione degli sprechi per rimanenze in magazzino; il limite è che diventa  maggiore, però, la spesa per l’acquisto dei prodotti.</a:t>
            </a:r>
            <a:endParaRPr lang="it-IT" altLang="it-IT" sz="1000" b="1" dirty="0"/>
          </a:p>
          <a:p>
            <a:pPr marL="228550" indent="-228550">
              <a:lnSpc>
                <a:spcPct val="90000"/>
              </a:lnSpc>
            </a:pPr>
            <a:r>
              <a:rPr lang="it-IT" altLang="it-IT" sz="1000" b="1" dirty="0"/>
              <a:t>Accordi aziendali</a:t>
            </a:r>
            <a:r>
              <a:rPr lang="it-IT" altLang="it-IT" sz="1000" dirty="0"/>
              <a:t> : (le ASL e le farmacie si accordano per definire il prezzo del rimborso, costituendo il listino dei prodotti; tutti i fornitori possono aderire.) La distribuzione avverrà attraverso le farmacie. </a:t>
            </a:r>
          </a:p>
          <a:p>
            <a:pPr marL="228550" indent="-228550">
              <a:lnSpc>
                <a:spcPct val="90000"/>
              </a:lnSpc>
            </a:pPr>
            <a:r>
              <a:rPr lang="it-IT" altLang="it-IT" sz="1000" dirty="0"/>
              <a:t>Anche in questo caso i prodotti che non rientrano nel listino saranno a carico                                                           del paziente ma adottando questo modello si elimineranno gli sprechi  a causa delle rimanenze in magazzino e conseguenti risparmi sui costi di gestione amministrativa.</a:t>
            </a:r>
            <a:endParaRPr lang="en-GB" altLang="it-IT" sz="10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defRPr/>
            </a:pPr>
            <a:endParaRPr lang="en-GB" altLang="it-IT" dirty="0" smtClean="0">
              <a:solidFill>
                <a:srgbClr val="3366CC"/>
              </a:solidFill>
              <a:sym typeface="Wingdings 3" pitchFamily="18" charset="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defRPr/>
            </a:pPr>
            <a:r>
              <a:rPr lang="it-IT" altLang="it-IT" dirty="0" smtClean="0">
                <a:solidFill>
                  <a:srgbClr val="99CC00"/>
                </a:solidFill>
                <a:effectLst>
                  <a:outerShdw blurRad="38100" dist="38100" dir="2700000" algn="tl">
                    <a:srgbClr val="C0C0C0"/>
                  </a:outerShdw>
                </a:effectLst>
              </a:rPr>
              <a:t>Garanzie di qualità </a:t>
            </a:r>
            <a:r>
              <a:rPr lang="it-IT" altLang="it-IT" dirty="0" smtClean="0">
                <a:solidFill>
                  <a:srgbClr val="3366CC"/>
                </a:solidFill>
              </a:rPr>
              <a:t>Difficoltà di una legislazione appropriata legata alla soggettività dei limiti di tolleranza al glutine </a:t>
            </a:r>
            <a:r>
              <a:rPr lang="it-IT" altLang="it-IT" dirty="0" smtClean="0">
                <a:solidFill>
                  <a:srgbClr val="3366CC"/>
                </a:solidFill>
                <a:sym typeface="Wingdings 3" pitchFamily="18" charset="2"/>
              </a:rPr>
              <a:t> analogie con la malattia allergica. </a:t>
            </a:r>
            <a:r>
              <a:rPr lang="en-GB" altLang="it-IT" b="1" dirty="0" err="1" smtClean="0">
                <a:sym typeface="Wingdings 3" pitchFamily="18" charset="2"/>
              </a:rPr>
              <a:t>Prodotti</a:t>
            </a:r>
            <a:r>
              <a:rPr lang="en-GB" altLang="it-IT" b="1" dirty="0" smtClean="0">
                <a:sym typeface="Wingdings 3" pitchFamily="18" charset="2"/>
              </a:rPr>
              <a:t> </a:t>
            </a:r>
            <a:r>
              <a:rPr lang="en-GB" altLang="it-IT" b="1" dirty="0" err="1" smtClean="0">
                <a:sym typeface="Wingdings 3" pitchFamily="18" charset="2"/>
              </a:rPr>
              <a:t>alimentari</a:t>
            </a:r>
            <a:r>
              <a:rPr lang="en-GB" altLang="it-IT" b="1" dirty="0" smtClean="0">
                <a:sym typeface="Wingdings 3" pitchFamily="18" charset="2"/>
              </a:rPr>
              <a:t> </a:t>
            </a:r>
            <a:r>
              <a:rPr lang="en-GB" altLang="it-IT" b="1" dirty="0" err="1" smtClean="0">
                <a:sym typeface="Wingdings 3" pitchFamily="18" charset="2"/>
              </a:rPr>
              <a:t>senza</a:t>
            </a:r>
            <a:r>
              <a:rPr lang="en-GB" altLang="it-IT" b="1" dirty="0" smtClean="0">
                <a:sym typeface="Wingdings 3" pitchFamily="18" charset="2"/>
              </a:rPr>
              <a:t> </a:t>
            </a:r>
            <a:r>
              <a:rPr lang="en-GB" altLang="it-IT" b="1" dirty="0" err="1" smtClean="0">
                <a:sym typeface="Wingdings 3" pitchFamily="18" charset="2"/>
              </a:rPr>
              <a:t>glutine</a:t>
            </a:r>
            <a:r>
              <a:rPr lang="en-GB" altLang="it-IT" b="1" dirty="0" smtClean="0">
                <a:sym typeface="Wingdings 3" pitchFamily="18" charset="2"/>
              </a:rPr>
              <a:t> per le </a:t>
            </a:r>
            <a:r>
              <a:rPr lang="en-GB" altLang="it-IT" b="1" dirty="0" err="1" smtClean="0">
                <a:sym typeface="Wingdings 3" pitchFamily="18" charset="2"/>
              </a:rPr>
              <a:t>persone</a:t>
            </a:r>
            <a:r>
              <a:rPr lang="en-GB" altLang="it-IT" b="1" dirty="0" smtClean="0">
                <a:sym typeface="Wingdings 3" pitchFamily="18" charset="2"/>
              </a:rPr>
              <a:t> </a:t>
            </a:r>
            <a:r>
              <a:rPr lang="en-GB" altLang="it-IT" b="1" dirty="0" err="1" smtClean="0">
                <a:sym typeface="Wingdings 3" pitchFamily="18" charset="2"/>
              </a:rPr>
              <a:t>affette</a:t>
            </a:r>
            <a:r>
              <a:rPr lang="en-GB" altLang="it-IT" b="1" dirty="0" smtClean="0">
                <a:sym typeface="Wingdings 3" pitchFamily="18" charset="2"/>
              </a:rPr>
              <a:t> da </a:t>
            </a:r>
            <a:r>
              <a:rPr lang="en-GB" altLang="it-IT" b="1" dirty="0" err="1" smtClean="0">
                <a:sym typeface="Wingdings 3" pitchFamily="18" charset="2"/>
              </a:rPr>
              <a:t>morbo</a:t>
            </a:r>
            <a:r>
              <a:rPr lang="en-GB" altLang="it-IT" b="1" dirty="0" smtClean="0">
                <a:sym typeface="Wingdings 3" pitchFamily="18" charset="2"/>
              </a:rPr>
              <a:t> </a:t>
            </a:r>
            <a:r>
              <a:rPr lang="en-GB" altLang="it-IT" b="1" dirty="0" err="1" smtClean="0">
                <a:sym typeface="Wingdings 3" pitchFamily="18" charset="2"/>
              </a:rPr>
              <a:t>celiacom</a:t>
            </a:r>
            <a:r>
              <a:rPr lang="en-GB" altLang="it-IT" dirty="0" err="1" smtClean="0">
                <a:sym typeface="Wingdings 3" pitchFamily="18" charset="2"/>
              </a:rPr>
              <a:t>È</a:t>
            </a:r>
            <a:r>
              <a:rPr lang="en-GB" altLang="it-IT" dirty="0" smtClean="0">
                <a:sym typeface="Wingdings 3" pitchFamily="18" charset="2"/>
              </a:rPr>
              <a:t> </a:t>
            </a:r>
            <a:r>
              <a:rPr lang="en-GB" altLang="it-IT" dirty="0" err="1" smtClean="0">
                <a:sym typeface="Wingdings 3" pitchFamily="18" charset="2"/>
              </a:rPr>
              <a:t>necessario</a:t>
            </a:r>
            <a:r>
              <a:rPr lang="en-GB" altLang="it-IT" dirty="0" smtClean="0">
                <a:sym typeface="Wingdings 3" pitchFamily="18" charset="2"/>
              </a:rPr>
              <a:t> </a:t>
            </a:r>
            <a:r>
              <a:rPr lang="en-GB" altLang="it-IT" dirty="0" err="1" smtClean="0">
                <a:sym typeface="Wingdings 3" pitchFamily="18" charset="2"/>
              </a:rPr>
              <a:t>certificare</a:t>
            </a:r>
            <a:r>
              <a:rPr lang="en-GB" altLang="it-IT" dirty="0" smtClean="0">
                <a:sym typeface="Wingdings 3" pitchFamily="18" charset="2"/>
              </a:rPr>
              <a:t> la </a:t>
            </a:r>
            <a:r>
              <a:rPr lang="en-GB" altLang="it-IT" dirty="0" err="1" smtClean="0">
                <a:sym typeface="Wingdings 3" pitchFamily="18" charset="2"/>
              </a:rPr>
              <a:t>propria</a:t>
            </a:r>
            <a:r>
              <a:rPr lang="en-GB" altLang="it-IT" dirty="0" smtClean="0">
                <a:sym typeface="Wingdings 3" pitchFamily="18" charset="2"/>
              </a:rPr>
              <a:t> </a:t>
            </a:r>
            <a:r>
              <a:rPr lang="en-GB" altLang="it-IT" dirty="0" err="1" smtClean="0">
                <a:sym typeface="Wingdings 3" pitchFamily="18" charset="2"/>
              </a:rPr>
              <a:t>patologia</a:t>
            </a:r>
            <a:r>
              <a:rPr lang="en-GB" altLang="it-IT" dirty="0" smtClean="0">
                <a:sym typeface="Wingdings 3" pitchFamily="18" charset="2"/>
              </a:rPr>
              <a:t> </a:t>
            </a:r>
            <a:r>
              <a:rPr lang="en-GB" altLang="it-IT" dirty="0" err="1" smtClean="0">
                <a:sym typeface="Wingdings 3" pitchFamily="18" charset="2"/>
              </a:rPr>
              <a:t>presso</a:t>
            </a:r>
            <a:r>
              <a:rPr lang="en-GB" altLang="it-IT" dirty="0" smtClean="0">
                <a:sym typeface="Wingdings 3" pitchFamily="18" charset="2"/>
              </a:rPr>
              <a:t> un </a:t>
            </a:r>
            <a:r>
              <a:rPr lang="en-GB" altLang="it-IT" b="1" dirty="0" smtClean="0">
                <a:sym typeface="Wingdings 3" pitchFamily="18" charset="2"/>
              </a:rPr>
              <a:t>Centro di </a:t>
            </a:r>
            <a:r>
              <a:rPr lang="en-GB" altLang="it-IT" b="1" dirty="0" err="1" smtClean="0">
                <a:sym typeface="Wingdings 3" pitchFamily="18" charset="2"/>
              </a:rPr>
              <a:t>riferimento</a:t>
            </a:r>
            <a:r>
              <a:rPr lang="en-GB" altLang="it-IT" b="1" dirty="0" smtClean="0">
                <a:sym typeface="Wingdings 3" pitchFamily="18" charset="2"/>
              </a:rPr>
              <a:t> </a:t>
            </a:r>
            <a:r>
              <a:rPr lang="en-GB" altLang="it-IT" b="1" dirty="0" err="1" smtClean="0">
                <a:sym typeface="Wingdings 3" pitchFamily="18" charset="2"/>
              </a:rPr>
              <a:t>ospedaliero</a:t>
            </a:r>
            <a:r>
              <a:rPr lang="en-GB" altLang="it-IT" b="1" dirty="0" smtClean="0">
                <a:sym typeface="Wingdings 3" pitchFamily="18" charset="2"/>
              </a:rPr>
              <a:t> </a:t>
            </a:r>
            <a:r>
              <a:rPr lang="en-GB" altLang="it-IT" b="1" dirty="0" err="1" smtClean="0">
                <a:sym typeface="Wingdings 3" pitchFamily="18" charset="2"/>
              </a:rPr>
              <a:t>regionale</a:t>
            </a:r>
            <a:r>
              <a:rPr lang="en-GB" altLang="it-IT" b="1" dirty="0" smtClean="0">
                <a:sym typeface="Wingdings 3" pitchFamily="18" charset="2"/>
              </a:rPr>
              <a:t>. </a:t>
            </a:r>
            <a:r>
              <a:rPr lang="en-GB" altLang="it-IT" dirty="0" err="1" smtClean="0">
                <a:sym typeface="Wingdings 3" pitchFamily="18" charset="2"/>
              </a:rPr>
              <a:t>Dietro</a:t>
            </a:r>
            <a:r>
              <a:rPr lang="en-GB" altLang="it-IT" dirty="0" smtClean="0">
                <a:sym typeface="Wingdings 3" pitchFamily="18" charset="2"/>
              </a:rPr>
              <a:t> </a:t>
            </a:r>
            <a:r>
              <a:rPr lang="en-GB" altLang="it-IT" dirty="0" err="1" smtClean="0">
                <a:sym typeface="Wingdings 3" pitchFamily="18" charset="2"/>
              </a:rPr>
              <a:t>presentazione</a:t>
            </a:r>
            <a:r>
              <a:rPr lang="en-GB" altLang="it-IT" dirty="0" smtClean="0">
                <a:sym typeface="Wingdings 3" pitchFamily="18" charset="2"/>
              </a:rPr>
              <a:t> del </a:t>
            </a:r>
            <a:r>
              <a:rPr lang="en-GB" altLang="it-IT" dirty="0" err="1" smtClean="0">
                <a:sym typeface="Wingdings 3" pitchFamily="18" charset="2"/>
              </a:rPr>
              <a:t>documento</a:t>
            </a:r>
            <a:r>
              <a:rPr lang="en-GB" altLang="it-IT" dirty="0" smtClean="0">
                <a:sym typeface="Wingdings 3" pitchFamily="18" charset="2"/>
              </a:rPr>
              <a:t>, </a:t>
            </a:r>
            <a:r>
              <a:rPr lang="en-GB" altLang="it-IT" dirty="0" err="1" smtClean="0">
                <a:sym typeface="Wingdings 3" pitchFamily="18" charset="2"/>
              </a:rPr>
              <a:t>l’Asl</a:t>
            </a:r>
            <a:r>
              <a:rPr lang="en-GB" altLang="it-IT" dirty="0" smtClean="0">
                <a:sym typeface="Wingdings 3" pitchFamily="18" charset="2"/>
              </a:rPr>
              <a:t> </a:t>
            </a:r>
            <a:r>
              <a:rPr lang="en-GB" altLang="it-IT" dirty="0" err="1" smtClean="0">
                <a:sym typeface="Wingdings 3" pitchFamily="18" charset="2"/>
              </a:rPr>
              <a:t>rilascia</a:t>
            </a:r>
            <a:r>
              <a:rPr lang="en-GB" altLang="it-IT" dirty="0" smtClean="0">
                <a:sym typeface="Wingdings 3" pitchFamily="18" charset="2"/>
              </a:rPr>
              <a:t> </a:t>
            </a:r>
            <a:r>
              <a:rPr lang="en-GB" altLang="it-IT" b="1" dirty="0" err="1" smtClean="0">
                <a:sym typeface="Wingdings 3" pitchFamily="18" charset="2"/>
              </a:rPr>
              <a:t>dodici</a:t>
            </a:r>
            <a:r>
              <a:rPr lang="en-GB" altLang="it-IT" b="1" dirty="0" smtClean="0">
                <a:sym typeface="Wingdings 3" pitchFamily="18" charset="2"/>
              </a:rPr>
              <a:t> </a:t>
            </a:r>
            <a:r>
              <a:rPr lang="en-GB" altLang="it-IT" b="1" dirty="0" err="1" smtClean="0">
                <a:sym typeface="Wingdings 3" pitchFamily="18" charset="2"/>
              </a:rPr>
              <a:t>buoni</a:t>
            </a:r>
            <a:r>
              <a:rPr lang="en-GB" altLang="it-IT" b="1" dirty="0" smtClean="0">
                <a:sym typeface="Wingdings 3" pitchFamily="18" charset="2"/>
              </a:rPr>
              <a:t> di </a:t>
            </a:r>
            <a:r>
              <a:rPr lang="en-GB" altLang="it-IT" b="1" dirty="0" err="1" smtClean="0">
                <a:sym typeface="Wingdings 3" pitchFamily="18" charset="2"/>
              </a:rPr>
              <a:t>spesa</a:t>
            </a:r>
            <a:r>
              <a:rPr lang="en-GB" altLang="it-IT" b="1" dirty="0" smtClean="0">
                <a:sym typeface="Wingdings 3" pitchFamily="18" charset="2"/>
              </a:rPr>
              <a:t> </a:t>
            </a:r>
            <a:r>
              <a:rPr lang="en-GB" altLang="it-IT" b="1" dirty="0" err="1" smtClean="0">
                <a:sym typeface="Wingdings 3" pitchFamily="18" charset="2"/>
              </a:rPr>
              <a:t>mensili</a:t>
            </a:r>
            <a:r>
              <a:rPr lang="en-GB" altLang="it-IT" dirty="0" smtClean="0">
                <a:sym typeface="Wingdings 3" pitchFamily="18" charset="2"/>
              </a:rPr>
              <a:t>, </a:t>
            </a:r>
            <a:r>
              <a:rPr lang="en-GB" altLang="it-IT" dirty="0" err="1" smtClean="0">
                <a:sym typeface="Wingdings 3" pitchFamily="18" charset="2"/>
              </a:rPr>
              <a:t>frazionati</a:t>
            </a:r>
            <a:r>
              <a:rPr lang="en-GB" altLang="it-IT" dirty="0" smtClean="0">
                <a:sym typeface="Wingdings 3" pitchFamily="18" charset="2"/>
              </a:rPr>
              <a:t> in </a:t>
            </a:r>
            <a:r>
              <a:rPr lang="en-GB" altLang="it-IT" dirty="0" err="1" smtClean="0">
                <a:sym typeface="Wingdings 3" pitchFamily="18" charset="2"/>
              </a:rPr>
              <a:t>quattro</a:t>
            </a:r>
            <a:r>
              <a:rPr lang="en-GB" altLang="it-IT" dirty="0" smtClean="0">
                <a:sym typeface="Wingdings 3" pitchFamily="18" charset="2"/>
              </a:rPr>
              <a:t> </a:t>
            </a:r>
            <a:r>
              <a:rPr lang="en-GB" altLang="it-IT" dirty="0" err="1" smtClean="0">
                <a:sym typeface="Wingdings 3" pitchFamily="18" charset="2"/>
              </a:rPr>
              <a:t>parti</a:t>
            </a:r>
            <a:r>
              <a:rPr lang="en-GB" altLang="it-IT" dirty="0" smtClean="0">
                <a:sym typeface="Wingdings 3" pitchFamily="18" charset="2"/>
              </a:rPr>
              <a:t> e di </a:t>
            </a:r>
            <a:r>
              <a:rPr lang="en-GB" altLang="it-IT" dirty="0" err="1" smtClean="0">
                <a:sym typeface="Wingdings 3" pitchFamily="18" charset="2"/>
              </a:rPr>
              <a:t>importo</a:t>
            </a:r>
            <a:r>
              <a:rPr lang="en-GB" altLang="it-IT" dirty="0" smtClean="0">
                <a:sym typeface="Wingdings 3" pitchFamily="18" charset="2"/>
              </a:rPr>
              <a:t> </a:t>
            </a:r>
            <a:r>
              <a:rPr lang="en-GB" altLang="it-IT" dirty="0" err="1" smtClean="0">
                <a:sym typeface="Wingdings 3" pitchFamily="18" charset="2"/>
              </a:rPr>
              <a:t>diversificato</a:t>
            </a:r>
            <a:r>
              <a:rPr lang="en-GB" altLang="it-IT" dirty="0" smtClean="0">
                <a:sym typeface="Wingdings 3" pitchFamily="18" charset="2"/>
              </a:rPr>
              <a:t> in base </a:t>
            </a:r>
            <a:r>
              <a:rPr lang="en-GB" altLang="it-IT" dirty="0" err="1" smtClean="0">
                <a:sym typeface="Wingdings 3" pitchFamily="18" charset="2"/>
              </a:rPr>
              <a:t>alla</a:t>
            </a:r>
            <a:r>
              <a:rPr lang="en-GB" altLang="it-IT" dirty="0" smtClean="0">
                <a:sym typeface="Wingdings 3" pitchFamily="18" charset="2"/>
              </a:rPr>
              <a:t> fascia di </a:t>
            </a:r>
            <a:r>
              <a:rPr lang="en-GB" altLang="it-IT" dirty="0" err="1" smtClean="0">
                <a:sym typeface="Wingdings 3" pitchFamily="18" charset="2"/>
              </a:rPr>
              <a:t>età</a:t>
            </a:r>
            <a:r>
              <a:rPr lang="en-GB" altLang="it-IT" dirty="0" smtClean="0">
                <a:sym typeface="Wingdings 3" pitchFamily="18" charset="2"/>
              </a:rPr>
              <a:t> del </a:t>
            </a:r>
            <a:r>
              <a:rPr lang="en-GB" altLang="it-IT" dirty="0" err="1" smtClean="0">
                <a:sym typeface="Wingdings 3" pitchFamily="18" charset="2"/>
              </a:rPr>
              <a:t>paziente,utilizzabili</a:t>
            </a:r>
            <a:r>
              <a:rPr lang="en-GB" altLang="it-IT" dirty="0" smtClean="0">
                <a:sym typeface="Wingdings 3" pitchFamily="18" charset="2"/>
              </a:rPr>
              <a:t> </a:t>
            </a:r>
            <a:r>
              <a:rPr lang="en-GB" altLang="it-IT" dirty="0" err="1" smtClean="0">
                <a:sym typeface="Wingdings 3" pitchFamily="18" charset="2"/>
              </a:rPr>
              <a:t>nelle</a:t>
            </a:r>
            <a:r>
              <a:rPr lang="en-GB" altLang="it-IT" dirty="0" smtClean="0">
                <a:sym typeface="Wingdings 3" pitchFamily="18" charset="2"/>
              </a:rPr>
              <a:t> </a:t>
            </a:r>
            <a:r>
              <a:rPr lang="en-GB" altLang="it-IT" dirty="0" err="1" smtClean="0">
                <a:sym typeface="Wingdings 3" pitchFamily="18" charset="2"/>
              </a:rPr>
              <a:t>farmacie</a:t>
            </a:r>
            <a:r>
              <a:rPr lang="en-GB" altLang="it-IT" dirty="0" smtClean="0">
                <a:sym typeface="Wingdings 3" pitchFamily="18" charset="2"/>
              </a:rPr>
              <a:t>, </a:t>
            </a:r>
            <a:r>
              <a:rPr lang="en-GB" altLang="it-IT" dirty="0" err="1" smtClean="0">
                <a:sym typeface="Wingdings 3" pitchFamily="18" charset="2"/>
              </a:rPr>
              <a:t>nei</a:t>
            </a:r>
            <a:r>
              <a:rPr lang="en-GB" altLang="it-IT" dirty="0" smtClean="0">
                <a:sym typeface="Wingdings 3" pitchFamily="18" charset="2"/>
              </a:rPr>
              <a:t> </a:t>
            </a:r>
            <a:r>
              <a:rPr lang="en-GB" altLang="it-IT" dirty="0" err="1" smtClean="0">
                <a:sym typeface="Wingdings 3" pitchFamily="18" charset="2"/>
              </a:rPr>
              <a:t>negozi</a:t>
            </a:r>
            <a:r>
              <a:rPr lang="en-GB" altLang="it-IT" dirty="0" smtClean="0">
                <a:sym typeface="Wingdings 3" pitchFamily="18" charset="2"/>
              </a:rPr>
              <a:t> </a:t>
            </a:r>
            <a:r>
              <a:rPr lang="en-GB" altLang="it-IT" dirty="0" err="1" smtClean="0">
                <a:sym typeface="Wingdings 3" pitchFamily="18" charset="2"/>
              </a:rPr>
              <a:t>autorizzati</a:t>
            </a:r>
            <a:r>
              <a:rPr lang="en-GB" altLang="it-IT" dirty="0" smtClean="0">
                <a:sym typeface="Wingdings 3" pitchFamily="18" charset="2"/>
              </a:rPr>
              <a:t> o </a:t>
            </a:r>
            <a:r>
              <a:rPr lang="en-GB" altLang="it-IT" dirty="0" err="1" smtClean="0">
                <a:sym typeface="Wingdings 3" pitchFamily="18" charset="2"/>
              </a:rPr>
              <a:t>presso</a:t>
            </a:r>
            <a:r>
              <a:rPr lang="en-GB" altLang="it-IT" dirty="0" smtClean="0">
                <a:sym typeface="Wingdings 3" pitchFamily="18" charset="2"/>
              </a:rPr>
              <a:t> le </a:t>
            </a:r>
            <a:r>
              <a:rPr lang="en-GB" altLang="it-IT" dirty="0" err="1" smtClean="0">
                <a:sym typeface="Wingdings 3" pitchFamily="18" charset="2"/>
              </a:rPr>
              <a:t>strutture</a:t>
            </a:r>
            <a:r>
              <a:rPr lang="en-GB" altLang="it-IT" dirty="0" smtClean="0">
                <a:sym typeface="Wingdings 3" pitchFamily="18" charset="2"/>
              </a:rPr>
              <a:t> </a:t>
            </a:r>
            <a:r>
              <a:rPr lang="en-GB" altLang="it-IT" dirty="0" err="1" smtClean="0">
                <a:sym typeface="Wingdings 3" pitchFamily="18" charset="2"/>
              </a:rPr>
              <a:t>commerciali</a:t>
            </a:r>
            <a:r>
              <a:rPr lang="en-GB" altLang="it-IT" dirty="0" smtClean="0">
                <a:sym typeface="Wingdings 3" pitchFamily="18" charset="2"/>
              </a:rPr>
              <a:t> </a:t>
            </a:r>
            <a:r>
              <a:rPr lang="en-GB" altLang="it-IT" dirty="0" err="1" smtClean="0">
                <a:sym typeface="Wingdings 3" pitchFamily="18" charset="2"/>
              </a:rPr>
              <a:t>che</a:t>
            </a:r>
            <a:r>
              <a:rPr lang="en-GB" altLang="it-IT" dirty="0" smtClean="0">
                <a:sym typeface="Wingdings 3" pitchFamily="18" charset="2"/>
              </a:rPr>
              <a:t> </a:t>
            </a:r>
            <a:r>
              <a:rPr lang="en-GB" altLang="it-IT" dirty="0" err="1" smtClean="0">
                <a:sym typeface="Wingdings 3" pitchFamily="18" charset="2"/>
              </a:rPr>
              <a:t>accettano</a:t>
            </a:r>
            <a:r>
              <a:rPr lang="en-GB" altLang="it-IT" dirty="0" smtClean="0">
                <a:sym typeface="Wingdings 3" pitchFamily="18" charset="2"/>
              </a:rPr>
              <a:t> I </a:t>
            </a:r>
            <a:r>
              <a:rPr lang="en-GB" altLang="it-IT" dirty="0" err="1" smtClean="0">
                <a:sym typeface="Wingdings 3" pitchFamily="18" charset="2"/>
              </a:rPr>
              <a:t>buoni</a:t>
            </a:r>
            <a:r>
              <a:rPr lang="en-GB" altLang="it-IT" dirty="0" smtClean="0">
                <a:sym typeface="Wingdings 3" pitchFamily="18" charset="2"/>
              </a:rPr>
              <a:t>.</a:t>
            </a:r>
          </a:p>
          <a:p>
            <a:pPr marL="228550" indent="-228550">
              <a:defRPr/>
            </a:pPr>
            <a:r>
              <a:rPr lang="en-GB" altLang="it-IT" b="1" dirty="0" err="1" smtClean="0">
                <a:sym typeface="Wingdings 3" pitchFamily="18" charset="2"/>
              </a:rPr>
              <a:t>Prodotti</a:t>
            </a:r>
            <a:r>
              <a:rPr lang="en-GB" altLang="it-IT" b="1" dirty="0" smtClean="0">
                <a:sym typeface="Wingdings 3" pitchFamily="18" charset="2"/>
              </a:rPr>
              <a:t> </a:t>
            </a:r>
            <a:r>
              <a:rPr lang="en-GB" altLang="it-IT" b="1" dirty="0" err="1" smtClean="0">
                <a:sym typeface="Wingdings 3" pitchFamily="18" charset="2"/>
              </a:rPr>
              <a:t>alimentari</a:t>
            </a:r>
            <a:r>
              <a:rPr lang="en-GB" altLang="it-IT" b="1" dirty="0" smtClean="0">
                <a:sym typeface="Wingdings 3" pitchFamily="18" charset="2"/>
              </a:rPr>
              <a:t> per </a:t>
            </a:r>
            <a:r>
              <a:rPr lang="en-GB" altLang="it-IT" b="1" dirty="0" err="1" smtClean="0">
                <a:sym typeface="Wingdings 3" pitchFamily="18" charset="2"/>
              </a:rPr>
              <a:t>pazienti</a:t>
            </a:r>
            <a:r>
              <a:rPr lang="en-GB" altLang="it-IT" b="1" dirty="0" smtClean="0">
                <a:sym typeface="Wingdings 3" pitchFamily="18" charset="2"/>
              </a:rPr>
              <a:t> </a:t>
            </a:r>
            <a:r>
              <a:rPr lang="en-GB" altLang="it-IT" b="1" dirty="0" err="1" smtClean="0">
                <a:sym typeface="Wingdings 3" pitchFamily="18" charset="2"/>
              </a:rPr>
              <a:t>affetti</a:t>
            </a:r>
            <a:r>
              <a:rPr lang="en-GB" altLang="it-IT" b="1" dirty="0" smtClean="0">
                <a:sym typeface="Wingdings 3" pitchFamily="18" charset="2"/>
              </a:rPr>
              <a:t> da </a:t>
            </a:r>
            <a:r>
              <a:rPr lang="en-GB" altLang="it-IT" b="1" dirty="0" err="1" smtClean="0">
                <a:sym typeface="Wingdings 3" pitchFamily="18" charset="2"/>
              </a:rPr>
              <a:t>specifiche</a:t>
            </a:r>
            <a:r>
              <a:rPr lang="en-GB" altLang="it-IT" b="1" dirty="0" smtClean="0">
                <a:sym typeface="Wingdings 3" pitchFamily="18" charset="2"/>
              </a:rPr>
              <a:t> </a:t>
            </a:r>
            <a:r>
              <a:rPr lang="en-GB" altLang="it-IT" b="1" dirty="0" err="1" smtClean="0">
                <a:sym typeface="Wingdings 3" pitchFamily="18" charset="2"/>
              </a:rPr>
              <a:t>patologie</a:t>
            </a:r>
            <a:r>
              <a:rPr lang="en-GB" altLang="it-IT" b="1" dirty="0" smtClean="0">
                <a:sym typeface="Wingdings 3" pitchFamily="18" charset="2"/>
              </a:rPr>
              <a:t> (</a:t>
            </a:r>
            <a:r>
              <a:rPr lang="en-GB" altLang="it-IT" b="1" dirty="0" err="1" smtClean="0">
                <a:sym typeface="Wingdings 3" pitchFamily="18" charset="2"/>
              </a:rPr>
              <a:t>fibrosi</a:t>
            </a:r>
            <a:r>
              <a:rPr lang="en-GB" altLang="it-IT" b="1" dirty="0" smtClean="0">
                <a:sym typeface="Wingdings 3" pitchFamily="18" charset="2"/>
              </a:rPr>
              <a:t> </a:t>
            </a:r>
            <a:r>
              <a:rPr lang="en-GB" altLang="it-IT" b="1" dirty="0" err="1" smtClean="0">
                <a:sym typeface="Wingdings 3" pitchFamily="18" charset="2"/>
              </a:rPr>
              <a:t>cistica</a:t>
            </a:r>
            <a:r>
              <a:rPr lang="en-GB" altLang="it-IT" b="1" dirty="0" smtClean="0">
                <a:sym typeface="Wingdings 3" pitchFamily="18" charset="2"/>
              </a:rPr>
              <a:t> del pancreas, </a:t>
            </a:r>
            <a:r>
              <a:rPr lang="en-GB" altLang="it-IT" b="1" dirty="0" err="1" smtClean="0">
                <a:sym typeface="Wingdings 3" pitchFamily="18" charset="2"/>
              </a:rPr>
              <a:t>fenilchetonuria</a:t>
            </a:r>
            <a:r>
              <a:rPr lang="en-GB" altLang="it-IT" b="1" dirty="0" smtClean="0">
                <a:sym typeface="Wingdings 3" pitchFamily="18" charset="2"/>
              </a:rPr>
              <a:t> o </a:t>
            </a:r>
            <a:r>
              <a:rPr lang="en-GB" altLang="it-IT" b="1" dirty="0" err="1" smtClean="0">
                <a:sym typeface="Wingdings 3" pitchFamily="18" charset="2"/>
              </a:rPr>
              <a:t>errori</a:t>
            </a:r>
            <a:r>
              <a:rPr lang="en-GB" altLang="it-IT" b="1" dirty="0" smtClean="0">
                <a:sym typeface="Wingdings 3" pitchFamily="18" charset="2"/>
              </a:rPr>
              <a:t> </a:t>
            </a:r>
            <a:r>
              <a:rPr lang="en-GB" altLang="it-IT" b="1" dirty="0" err="1" smtClean="0">
                <a:sym typeface="Wingdings 3" pitchFamily="18" charset="2"/>
              </a:rPr>
              <a:t>metabolici</a:t>
            </a:r>
            <a:r>
              <a:rPr lang="en-GB" altLang="it-IT" b="1" dirty="0" smtClean="0">
                <a:sym typeface="Wingdings 3" pitchFamily="18" charset="2"/>
              </a:rPr>
              <a:t> </a:t>
            </a:r>
            <a:r>
              <a:rPr lang="en-GB" altLang="it-IT" b="1" dirty="0" err="1" smtClean="0">
                <a:sym typeface="Wingdings 3" pitchFamily="18" charset="2"/>
              </a:rPr>
              <a:t>congeniti</a:t>
            </a:r>
            <a:r>
              <a:rPr lang="en-GB" altLang="it-IT" b="1" dirty="0" smtClean="0">
                <a:sym typeface="Wingdings 3" pitchFamily="18" charset="2"/>
              </a:rPr>
              <a:t>, </a:t>
            </a:r>
            <a:r>
              <a:rPr lang="en-GB" altLang="it-IT" b="1" dirty="0" err="1" smtClean="0">
                <a:sym typeface="Wingdings 3" pitchFamily="18" charset="2"/>
              </a:rPr>
              <a:t>insufficienza</a:t>
            </a:r>
            <a:r>
              <a:rPr lang="en-GB" altLang="it-IT" b="1" dirty="0" smtClean="0">
                <a:sym typeface="Wingdings 3" pitchFamily="18" charset="2"/>
              </a:rPr>
              <a:t> </a:t>
            </a:r>
            <a:r>
              <a:rPr lang="en-GB" altLang="it-IT" b="1" dirty="0" err="1" smtClean="0">
                <a:sym typeface="Wingdings 3" pitchFamily="18" charset="2"/>
              </a:rPr>
              <a:t>renale</a:t>
            </a:r>
            <a:r>
              <a:rPr lang="en-GB" altLang="it-IT" b="1" dirty="0" smtClean="0">
                <a:sym typeface="Wingdings 3" pitchFamily="18" charset="2"/>
              </a:rPr>
              <a:t> </a:t>
            </a:r>
            <a:r>
              <a:rPr lang="en-GB" altLang="it-IT" b="1" dirty="0" err="1" smtClean="0">
                <a:sym typeface="Wingdings 3" pitchFamily="18" charset="2"/>
              </a:rPr>
              <a:t>cronica</a:t>
            </a:r>
            <a:r>
              <a:rPr lang="en-GB" altLang="it-IT" b="1" dirty="0" smtClean="0">
                <a:sym typeface="Wingdings 3" pitchFamily="18" charset="2"/>
              </a:rPr>
              <a:t>) </a:t>
            </a:r>
            <a:r>
              <a:rPr lang="en-GB" altLang="it-IT" dirty="0" smtClean="0">
                <a:sym typeface="Wingdings 3" pitchFamily="18" charset="2"/>
              </a:rPr>
              <a:t>È </a:t>
            </a:r>
            <a:r>
              <a:rPr lang="en-GB" altLang="it-IT" dirty="0" err="1" smtClean="0">
                <a:sym typeface="Wingdings 3" pitchFamily="18" charset="2"/>
              </a:rPr>
              <a:t>necessario</a:t>
            </a:r>
            <a:r>
              <a:rPr lang="en-GB" altLang="it-IT" dirty="0" smtClean="0">
                <a:sym typeface="Wingdings 3" pitchFamily="18" charset="2"/>
              </a:rPr>
              <a:t> </a:t>
            </a:r>
            <a:r>
              <a:rPr lang="en-GB" altLang="it-IT" dirty="0" err="1" smtClean="0">
                <a:sym typeface="Wingdings 3" pitchFamily="18" charset="2"/>
              </a:rPr>
              <a:t>recarsi</a:t>
            </a:r>
            <a:r>
              <a:rPr lang="en-GB" altLang="it-IT" dirty="0" smtClean="0">
                <a:sym typeface="Wingdings 3" pitchFamily="18" charset="2"/>
              </a:rPr>
              <a:t> </a:t>
            </a:r>
            <a:r>
              <a:rPr lang="en-GB" altLang="it-IT" dirty="0" err="1" smtClean="0">
                <a:sym typeface="Wingdings 3" pitchFamily="18" charset="2"/>
              </a:rPr>
              <a:t>presso</a:t>
            </a:r>
            <a:r>
              <a:rPr lang="en-GB" altLang="it-IT" dirty="0" smtClean="0">
                <a:sym typeface="Wingdings 3" pitchFamily="18" charset="2"/>
              </a:rPr>
              <a:t> </a:t>
            </a:r>
            <a:r>
              <a:rPr lang="en-GB" altLang="it-IT" dirty="0" err="1" smtClean="0">
                <a:sym typeface="Wingdings 3" pitchFamily="18" charset="2"/>
              </a:rPr>
              <a:t>l’</a:t>
            </a:r>
            <a:r>
              <a:rPr lang="en-GB" altLang="it-IT" b="1" dirty="0" err="1" smtClean="0">
                <a:sym typeface="Wingdings 3" pitchFamily="18" charset="2"/>
              </a:rPr>
              <a:t>Ufficio</a:t>
            </a:r>
            <a:r>
              <a:rPr lang="en-GB" altLang="it-IT" b="1" dirty="0" smtClean="0">
                <a:sym typeface="Wingdings 3" pitchFamily="18" charset="2"/>
              </a:rPr>
              <a:t> </a:t>
            </a:r>
            <a:r>
              <a:rPr lang="en-GB" altLang="it-IT" b="1" dirty="0" err="1" smtClean="0">
                <a:sym typeface="Wingdings 3" pitchFamily="18" charset="2"/>
              </a:rPr>
              <a:t>Assistenza</a:t>
            </a:r>
            <a:r>
              <a:rPr lang="en-GB" altLang="it-IT" b="1" dirty="0" smtClean="0">
                <a:sym typeface="Wingdings 3" pitchFamily="18" charset="2"/>
              </a:rPr>
              <a:t> </a:t>
            </a:r>
            <a:r>
              <a:rPr lang="en-GB" altLang="it-IT" b="1" dirty="0" err="1" smtClean="0">
                <a:sym typeface="Wingdings 3" pitchFamily="18" charset="2"/>
              </a:rPr>
              <a:t>integrativa</a:t>
            </a:r>
            <a:r>
              <a:rPr lang="en-GB" altLang="it-IT" b="1" dirty="0" smtClean="0">
                <a:sym typeface="Wingdings 3" pitchFamily="18" charset="2"/>
              </a:rPr>
              <a:t> </a:t>
            </a:r>
            <a:r>
              <a:rPr lang="en-GB" altLang="it-IT" dirty="0" smtClean="0">
                <a:sym typeface="Wingdings 3" pitchFamily="18" charset="2"/>
              </a:rPr>
              <a:t>con la </a:t>
            </a:r>
            <a:r>
              <a:rPr lang="en-GB" altLang="it-IT" dirty="0" err="1" smtClean="0">
                <a:sym typeface="Wingdings 3" pitchFamily="18" charset="2"/>
              </a:rPr>
              <a:t>certificazione</a:t>
            </a:r>
            <a:r>
              <a:rPr lang="en-GB" altLang="it-IT" dirty="0" smtClean="0">
                <a:sym typeface="Wingdings 3" pitchFamily="18" charset="2"/>
              </a:rPr>
              <a:t> </a:t>
            </a:r>
            <a:r>
              <a:rPr lang="en-GB" altLang="it-IT" dirty="0" err="1" smtClean="0">
                <a:sym typeface="Wingdings 3" pitchFamily="18" charset="2"/>
              </a:rPr>
              <a:t>della</a:t>
            </a:r>
            <a:r>
              <a:rPr lang="en-GB" altLang="it-IT" dirty="0" smtClean="0">
                <a:sym typeface="Wingdings 3" pitchFamily="18" charset="2"/>
              </a:rPr>
              <a:t> </a:t>
            </a:r>
            <a:r>
              <a:rPr lang="en-GB" altLang="it-IT" dirty="0" err="1" smtClean="0">
                <a:sym typeface="Wingdings 3" pitchFamily="18" charset="2"/>
              </a:rPr>
              <a:t>propria</a:t>
            </a:r>
            <a:r>
              <a:rPr lang="en-GB" altLang="it-IT" dirty="0" smtClean="0">
                <a:sym typeface="Wingdings 3" pitchFamily="18" charset="2"/>
              </a:rPr>
              <a:t> </a:t>
            </a:r>
            <a:r>
              <a:rPr lang="en-GB" altLang="it-IT" dirty="0" err="1" smtClean="0">
                <a:sym typeface="Wingdings 3" pitchFamily="18" charset="2"/>
              </a:rPr>
              <a:t>patologia</a:t>
            </a:r>
            <a:r>
              <a:rPr lang="en-GB" altLang="it-IT" dirty="0" smtClean="0">
                <a:sym typeface="Wingdings 3" pitchFamily="18" charset="2"/>
              </a:rPr>
              <a:t> </a:t>
            </a:r>
            <a:r>
              <a:rPr lang="en-GB" altLang="it-IT" dirty="0" err="1" smtClean="0">
                <a:sym typeface="Wingdings 3" pitchFamily="18" charset="2"/>
              </a:rPr>
              <a:t>rilasciata</a:t>
            </a:r>
            <a:r>
              <a:rPr lang="en-GB" altLang="it-IT" dirty="0" smtClean="0">
                <a:sym typeface="Wingdings 3" pitchFamily="18" charset="2"/>
              </a:rPr>
              <a:t> da </a:t>
            </a:r>
            <a:r>
              <a:rPr lang="en-GB" altLang="it-IT" dirty="0" err="1" smtClean="0">
                <a:sym typeface="Wingdings 3" pitchFamily="18" charset="2"/>
              </a:rPr>
              <a:t>uno</a:t>
            </a:r>
            <a:r>
              <a:rPr lang="en-GB" altLang="it-IT" dirty="0" smtClean="0">
                <a:sym typeface="Wingdings 3" pitchFamily="18" charset="2"/>
              </a:rPr>
              <a:t> </a:t>
            </a:r>
            <a:r>
              <a:rPr lang="en-GB" altLang="it-IT" dirty="0" err="1" smtClean="0">
                <a:sym typeface="Wingdings 3" pitchFamily="18" charset="2"/>
              </a:rPr>
              <a:t>dei</a:t>
            </a:r>
            <a:r>
              <a:rPr lang="en-GB" altLang="it-IT" dirty="0" smtClean="0">
                <a:sym typeface="Wingdings 3" pitchFamily="18" charset="2"/>
              </a:rPr>
              <a:t> </a:t>
            </a:r>
            <a:r>
              <a:rPr lang="en-GB" altLang="it-IT" b="1" dirty="0" err="1" smtClean="0">
                <a:sym typeface="Wingdings 3" pitchFamily="18" charset="2"/>
              </a:rPr>
              <a:t>Centri</a:t>
            </a:r>
            <a:r>
              <a:rPr lang="en-GB" altLang="it-IT" b="1" dirty="0" smtClean="0">
                <a:sym typeface="Wingdings 3" pitchFamily="18" charset="2"/>
              </a:rPr>
              <a:t> di </a:t>
            </a:r>
            <a:r>
              <a:rPr lang="en-GB" altLang="it-IT" b="1" dirty="0" err="1" smtClean="0">
                <a:sym typeface="Wingdings 3" pitchFamily="18" charset="2"/>
              </a:rPr>
              <a:t>riferimento</a:t>
            </a:r>
            <a:r>
              <a:rPr lang="en-GB" altLang="it-IT" b="1" dirty="0" smtClean="0">
                <a:sym typeface="Wingdings 3" pitchFamily="18" charset="2"/>
              </a:rPr>
              <a:t> </a:t>
            </a:r>
            <a:r>
              <a:rPr lang="en-GB" altLang="it-IT" b="1" dirty="0" err="1" smtClean="0">
                <a:sym typeface="Wingdings 3" pitchFamily="18" charset="2"/>
              </a:rPr>
              <a:t>ospedaliero</a:t>
            </a:r>
            <a:r>
              <a:rPr lang="en-GB" altLang="it-IT" b="1" dirty="0" smtClean="0">
                <a:sym typeface="Wingdings 3" pitchFamily="18" charset="2"/>
              </a:rPr>
              <a:t> </a:t>
            </a:r>
            <a:r>
              <a:rPr lang="en-GB" altLang="it-IT" dirty="0" err="1" smtClean="0">
                <a:sym typeface="Wingdings 3" pitchFamily="18" charset="2"/>
              </a:rPr>
              <a:t>regionale</a:t>
            </a:r>
            <a:r>
              <a:rPr lang="en-GB" altLang="it-IT" dirty="0" smtClean="0">
                <a:sym typeface="Wingdings 3" pitchFamily="18" charset="2"/>
              </a:rPr>
              <a:t> e con la </a:t>
            </a:r>
            <a:r>
              <a:rPr lang="en-GB" altLang="it-IT" dirty="0" err="1" smtClean="0">
                <a:sym typeface="Wingdings 3" pitchFamily="18" charset="2"/>
              </a:rPr>
              <a:t>prescrizione</a:t>
            </a:r>
            <a:r>
              <a:rPr lang="en-GB" altLang="it-IT" dirty="0" smtClean="0">
                <a:sym typeface="Wingdings 3" pitchFamily="18" charset="2"/>
              </a:rPr>
              <a:t> del </a:t>
            </a:r>
            <a:r>
              <a:rPr lang="en-GB" altLang="it-IT" dirty="0" err="1" smtClean="0">
                <a:sym typeface="Wingdings 3" pitchFamily="18" charset="2"/>
              </a:rPr>
              <a:t>fabbisogno</a:t>
            </a:r>
            <a:r>
              <a:rPr lang="en-GB" altLang="it-IT" dirty="0" smtClean="0">
                <a:sym typeface="Wingdings 3" pitchFamily="18" charset="2"/>
              </a:rPr>
              <a:t> </a:t>
            </a:r>
            <a:r>
              <a:rPr lang="en-GB" altLang="it-IT" dirty="0" err="1" smtClean="0">
                <a:sym typeface="Wingdings 3" pitchFamily="18" charset="2"/>
              </a:rPr>
              <a:t>mensile</a:t>
            </a:r>
            <a:r>
              <a:rPr lang="en-GB" altLang="it-IT" dirty="0" smtClean="0">
                <a:sym typeface="Wingdings 3" pitchFamily="18" charset="2"/>
              </a:rPr>
              <a:t> da parte del medico di </a:t>
            </a:r>
            <a:r>
              <a:rPr lang="en-GB" altLang="it-IT" dirty="0" err="1" smtClean="0">
                <a:sym typeface="Wingdings 3" pitchFamily="18" charset="2"/>
              </a:rPr>
              <a:t>famiglia</a:t>
            </a:r>
            <a:r>
              <a:rPr lang="en-GB" altLang="it-IT" dirty="0" smtClean="0">
                <a:sym typeface="Wingdings 3" pitchFamily="18" charset="2"/>
              </a:rPr>
              <a:t> o del</a:t>
            </a:r>
          </a:p>
          <a:p>
            <a:pPr marL="228550" indent="-228550">
              <a:defRPr/>
            </a:pPr>
            <a:r>
              <a:rPr lang="en-GB" altLang="it-IT" dirty="0" err="1" smtClean="0">
                <a:sym typeface="Wingdings 3" pitchFamily="18" charset="2"/>
              </a:rPr>
              <a:t>pediatra</a:t>
            </a:r>
            <a:r>
              <a:rPr lang="en-GB" altLang="it-IT" dirty="0" smtClean="0">
                <a:sym typeface="Wingdings 3" pitchFamily="18" charset="2"/>
              </a:rPr>
              <a:t> di </a:t>
            </a:r>
            <a:r>
              <a:rPr lang="en-GB" altLang="it-IT" dirty="0" err="1" smtClean="0">
                <a:sym typeface="Wingdings 3" pitchFamily="18" charset="2"/>
              </a:rPr>
              <a:t>libera</a:t>
            </a:r>
            <a:r>
              <a:rPr lang="en-GB" altLang="it-IT" dirty="0" smtClean="0">
                <a:sym typeface="Wingdings 3" pitchFamily="18" charset="2"/>
              </a:rPr>
              <a:t> </a:t>
            </a:r>
            <a:r>
              <a:rPr lang="en-GB" altLang="it-IT" dirty="0" err="1" smtClean="0">
                <a:sym typeface="Wingdings 3" pitchFamily="18" charset="2"/>
              </a:rPr>
              <a:t>scelta</a:t>
            </a:r>
            <a:r>
              <a:rPr lang="en-GB" altLang="it-IT" dirty="0" smtClean="0">
                <a:sym typeface="Wingdings 3" pitchFamily="18" charset="2"/>
              </a:rPr>
              <a:t>. Per </a:t>
            </a:r>
            <a:r>
              <a:rPr lang="en-GB" altLang="it-IT" dirty="0" err="1" smtClean="0">
                <a:sym typeface="Wingdings 3" pitchFamily="18" charset="2"/>
              </a:rPr>
              <a:t>gli</a:t>
            </a:r>
            <a:r>
              <a:rPr lang="en-GB" altLang="it-IT" dirty="0" smtClean="0">
                <a:sym typeface="Wingdings 3" pitchFamily="18" charset="2"/>
              </a:rPr>
              <a:t> </a:t>
            </a:r>
            <a:r>
              <a:rPr lang="en-GB" altLang="it-IT" b="1" dirty="0" err="1" smtClean="0">
                <a:sym typeface="Wingdings 3" pitchFamily="18" charset="2"/>
              </a:rPr>
              <a:t>alimenti</a:t>
            </a:r>
            <a:r>
              <a:rPr lang="en-GB" altLang="it-IT" b="1" dirty="0" smtClean="0">
                <a:sym typeface="Wingdings 3" pitchFamily="18" charset="2"/>
              </a:rPr>
              <a:t> </a:t>
            </a:r>
            <a:r>
              <a:rPr lang="en-GB" altLang="it-IT" b="1" dirty="0" err="1" smtClean="0">
                <a:sym typeface="Wingdings 3" pitchFamily="18" charset="2"/>
              </a:rPr>
              <a:t>dietetici</a:t>
            </a:r>
            <a:r>
              <a:rPr lang="en-GB" altLang="it-IT" b="1" dirty="0" smtClean="0">
                <a:sym typeface="Wingdings 3" pitchFamily="18" charset="2"/>
              </a:rPr>
              <a:t> </a:t>
            </a:r>
            <a:r>
              <a:rPr lang="en-GB" altLang="it-IT" b="1" dirty="0" err="1" smtClean="0">
                <a:sym typeface="Wingdings 3" pitchFamily="18" charset="2"/>
              </a:rPr>
              <a:t>aproteici</a:t>
            </a:r>
            <a:r>
              <a:rPr lang="en-GB" altLang="it-IT" b="1" dirty="0" smtClean="0">
                <a:sym typeface="Wingdings 3" pitchFamily="18" charset="2"/>
              </a:rPr>
              <a:t> </a:t>
            </a:r>
            <a:r>
              <a:rPr lang="en-GB" altLang="it-IT" dirty="0" smtClean="0">
                <a:sym typeface="Wingdings 3" pitchFamily="18" charset="2"/>
              </a:rPr>
              <a:t>è </a:t>
            </a:r>
            <a:r>
              <a:rPr lang="en-GB" altLang="it-IT" dirty="0" err="1" smtClean="0">
                <a:sym typeface="Wingdings 3" pitchFamily="18" charset="2"/>
              </a:rPr>
              <a:t>necessario</a:t>
            </a:r>
            <a:r>
              <a:rPr lang="en-GB" altLang="it-IT" dirty="0" smtClean="0">
                <a:sym typeface="Wingdings 3" pitchFamily="18" charset="2"/>
              </a:rPr>
              <a:t> </a:t>
            </a:r>
            <a:r>
              <a:rPr lang="en-GB" altLang="it-IT" dirty="0" err="1" smtClean="0">
                <a:sym typeface="Wingdings 3" pitchFamily="18" charset="2"/>
              </a:rPr>
              <a:t>il</a:t>
            </a:r>
            <a:r>
              <a:rPr lang="en-GB" altLang="it-IT" dirty="0" smtClean="0">
                <a:sym typeface="Wingdings 3" pitchFamily="18" charset="2"/>
              </a:rPr>
              <a:t> </a:t>
            </a:r>
            <a:r>
              <a:rPr lang="en-GB" altLang="it-IT" dirty="0" err="1" smtClean="0">
                <a:sym typeface="Wingdings 3" pitchFamily="18" charset="2"/>
              </a:rPr>
              <a:t>preventivo</a:t>
            </a:r>
            <a:r>
              <a:rPr lang="en-GB" altLang="it-IT" dirty="0" smtClean="0">
                <a:sym typeface="Wingdings 3" pitchFamily="18" charset="2"/>
              </a:rPr>
              <a:t> </a:t>
            </a:r>
            <a:r>
              <a:rPr lang="en-GB" altLang="it-IT" dirty="0" err="1" smtClean="0">
                <a:sym typeface="Wingdings 3" pitchFamily="18" charset="2"/>
              </a:rPr>
              <a:t>della</a:t>
            </a:r>
            <a:r>
              <a:rPr lang="en-GB" altLang="it-IT" dirty="0" smtClean="0">
                <a:sym typeface="Wingdings 3" pitchFamily="18" charset="2"/>
              </a:rPr>
              <a:t> </a:t>
            </a:r>
            <a:r>
              <a:rPr lang="en-GB" altLang="it-IT" dirty="0" err="1" smtClean="0">
                <a:sym typeface="Wingdings 3" pitchFamily="18" charset="2"/>
              </a:rPr>
              <a:t>farmacia</a:t>
            </a:r>
            <a:r>
              <a:rPr lang="en-GB" altLang="it-IT" dirty="0" smtClean="0">
                <a:sym typeface="Wingdings 3" pitchFamily="18" charset="2"/>
              </a:rPr>
              <a:t> o del </a:t>
            </a:r>
            <a:r>
              <a:rPr lang="en-GB" altLang="it-IT" dirty="0" err="1" smtClean="0">
                <a:sym typeface="Wingdings 3" pitchFamily="18" charset="2"/>
              </a:rPr>
              <a:t>negozio</a:t>
            </a:r>
            <a:r>
              <a:rPr lang="en-GB" altLang="it-IT" dirty="0" smtClean="0">
                <a:sym typeface="Wingdings 3" pitchFamily="18" charset="2"/>
              </a:rPr>
              <a:t> </a:t>
            </a:r>
            <a:r>
              <a:rPr lang="en-GB" altLang="it-IT" dirty="0" err="1" smtClean="0">
                <a:sym typeface="Wingdings 3" pitchFamily="18" charset="2"/>
              </a:rPr>
              <a:t>autorizzato</a:t>
            </a:r>
            <a:r>
              <a:rPr lang="en-GB" altLang="it-IT" dirty="0" smtClean="0">
                <a:sym typeface="Wingdings 3" pitchFamily="18" charset="2"/>
              </a:rPr>
              <a:t> </a:t>
            </a:r>
            <a:r>
              <a:rPr lang="en-GB" altLang="it-IT" dirty="0" err="1" smtClean="0">
                <a:sym typeface="Wingdings 3" pitchFamily="18" charset="2"/>
              </a:rPr>
              <a:t>sul</a:t>
            </a:r>
            <a:r>
              <a:rPr lang="en-GB" altLang="it-IT" dirty="0" smtClean="0">
                <a:sym typeface="Wingdings 3" pitchFamily="18" charset="2"/>
              </a:rPr>
              <a:t> retro </a:t>
            </a:r>
            <a:r>
              <a:rPr lang="en-GB" altLang="it-IT" dirty="0" err="1" smtClean="0">
                <a:sym typeface="Wingdings 3" pitchFamily="18" charset="2"/>
              </a:rPr>
              <a:t>della</a:t>
            </a:r>
            <a:r>
              <a:rPr lang="en-GB" altLang="it-IT" dirty="0" smtClean="0">
                <a:sym typeface="Wingdings 3" pitchFamily="18" charset="2"/>
              </a:rPr>
              <a:t> </a:t>
            </a:r>
            <a:r>
              <a:rPr lang="en-GB" altLang="it-IT" dirty="0" err="1" smtClean="0">
                <a:sym typeface="Wingdings 3" pitchFamily="18" charset="2"/>
              </a:rPr>
              <a:t>proposta</a:t>
            </a:r>
            <a:r>
              <a:rPr lang="en-GB" altLang="it-IT" dirty="0" smtClean="0">
                <a:sym typeface="Wingdings 3" pitchFamily="18" charset="2"/>
              </a:rPr>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defRPr/>
            </a:pPr>
            <a:r>
              <a:rPr lang="it-IT" altLang="it-IT" sz="1000" dirty="0">
                <a:effectLst>
                  <a:outerShdw blurRad="38100" dist="38100" dir="2700000" algn="tl">
                    <a:srgbClr val="C0C0C0"/>
                  </a:outerShdw>
                </a:effectLst>
              </a:rPr>
              <a:t>L’ultimo decreto invece del 2006, non presenta notevoli cambiamenti rispetto a quello del 2001, il cambiamento che in modo più evidente salta all’occhio riguarda la tabella che assegna le quote di prodotti </a:t>
            </a:r>
            <a:r>
              <a:rPr lang="it-IT" altLang="it-IT" sz="1000" dirty="0" err="1">
                <a:effectLst>
                  <a:outerShdw blurRad="38100" dist="38100" dir="2700000" algn="tl">
                    <a:srgbClr val="C0C0C0"/>
                  </a:outerShdw>
                </a:effectLst>
              </a:rPr>
              <a:t>gluten</a:t>
            </a:r>
            <a:r>
              <a:rPr lang="it-IT" altLang="it-IT" sz="1000" dirty="0">
                <a:effectLst>
                  <a:outerShdw blurRad="38100" dist="38100" dir="2700000" algn="tl">
                    <a:srgbClr val="C0C0C0"/>
                  </a:outerShdw>
                </a:effectLst>
              </a:rPr>
              <a:t>-free erogabili. La tabella  infatti, contenuta nell’allegato I del decreto precedente, viene abrogata nell’articolo 4 di tale decreto e, sostituito con una nuova tabella. I valori mensili indicati nelle tabelle sottostanti (Tabella 3.1 e 3.2), si trovavano fino al 2007 sotto forma di buoni-ricetta da essere utilizzati nel mese di validità degli stessi in un’unica soluzione, impedendo così ai soggetti affetti da morbo celiaco di approvvigionarsi dei prodotti senza glutine secondo modalità più funzionali. Inoltre, i pazienti potevano approvvigionarsi con oneri a carico del SSR, solo ed esclusivamente presso le farmacie convenzionate, nonostante tali prodotti fossero disponibili anche presso diversi esercizi commerciali.</a:t>
            </a:r>
            <a:r>
              <a:rPr lang="it-IT" altLang="it-IT" sz="1000" dirty="0"/>
              <a:t> Da dopo il 2007 invece, il paziente celiaco ha la possibilità e la libertà di prelevare i prodotti senza glutine, nell’arco del mese, anche in diversi esercizi commerciali e/o farmacie convenzionate, in quanto il contributo mensile è stato suddiviso in più buoni-ricetta. Ciascun buono-ricetta deve quindi essere speso in un’unica soluzione, nel periodo di validità dello stesso e resta a carico del soggetto celiaco l’eventuale differenza tra l’importo dei prodotti acquistati e il totale dei buoni-ricetta presentati alla cassa. </a:t>
            </a:r>
            <a:endParaRPr lang="en-GB" altLang="it-IT" sz="10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it-IT" b="1" smtClean="0"/>
              <a:t>distinti, separati e destinati esclusivamente alldistinti, separati e destinati esclusivamente allo o scopo per il quale sono stati progettati. I locali devono scopo per il quale sono stati progettati. I locali devono essere ampi e facili da pulire.essere ampi e facili da pulire. RESPONSABILE CONTROLLO RESPONSABILE CONTROLLO</a:t>
            </a:r>
          </a:p>
          <a:p>
            <a:pPr>
              <a:lnSpc>
                <a:spcPct val="90000"/>
              </a:lnSpc>
            </a:pPr>
            <a:r>
              <a:rPr lang="en-US" altLang="it-IT" b="1" smtClean="0"/>
              <a:t>QUALITA QUALITA’ Elabora e aggiorna i piani di Elabora e aggiorna i piani di autocontrollo; vigila sulla autocontrollo; vigila sulla produzione ed il produzione ed il confezionamento confezionamento, definisce le procedure, comunica definisce le procedure, comunica con il Ministero e con l con il Ministero e con l’Asl</a:t>
            </a:r>
            <a:endParaRPr lang="en-US" altLang="it-IT" smtClean="0"/>
          </a:p>
          <a:p>
            <a:pPr>
              <a:lnSpc>
                <a:spcPct val="90000"/>
              </a:lnSpc>
            </a:pPr>
            <a:r>
              <a:rPr lang="en-US" altLang="it-IT" b="1" smtClean="0"/>
              <a:t>ANALISI CHIMICO-FISICHE Locali separati, laboratorio attrezzato, metodi di analisi codificati (i laboratori metodi di analisi codificati (i laboratori non annessi devono OPERATORIdevono fornire, ENTRO 6 MESI dalla devono fornire, ENTRO 6 MESI dalla pubblicazione del decreto (a pena di decadenza) pubblicazione del decreto (a pena di decadenza) al Ministero della salute,al Ministero della salute,tramite ltramite l’’AslAslterritorialmente competente:territorialmente competente:</a:t>
            </a:r>
            <a:endParaRPr lang="en-US" altLang="it-IT" smtClean="0"/>
          </a:p>
          <a:p>
            <a:pPr eaLnBrk="1" hangingPunct="1">
              <a:lnSpc>
                <a:spcPct val="90000"/>
              </a:lnSpc>
              <a:spcBef>
                <a:spcPct val="0"/>
              </a:spcBef>
            </a:pPr>
            <a:r>
              <a:rPr lang="en-US" altLang="it-IT" smtClean="0"/>
              <a:t>􀂙Indicazione del nome e della sede dello stabilimento,􀂙planimetria, 􀂙caratteristiche tecnico-costruttive,􀂙indicazione, ove presente, di un laboratorio di analisi,􀂙accettazione di incarico del responsabile della qualità(con l’indicazione della qualifica professionale; come titolo di studiovale anche il diploma di laurea in scienze o tecniche erboristiche), 􀂙copia dell’autorizzazione del Sindaco per lo smaltimento delle acque 􀂙copia autorizzazione sanitaria ex art. 2 l. 282/62 con relazioneispettiva dell’Aslcompetente</a:t>
            </a:r>
          </a:p>
          <a:p>
            <a:pPr eaLnBrk="1" hangingPunct="1">
              <a:lnSpc>
                <a:spcPct val="90000"/>
              </a:lnSpc>
              <a:spcBef>
                <a:spcPct val="0"/>
              </a:spcBef>
            </a:pPr>
            <a:endParaRPr lang="en-US" altLang="it-IT" smtClean="0"/>
          </a:p>
          <a:p>
            <a:pPr eaLnBrk="1" hangingPunct="1">
              <a:lnSpc>
                <a:spcPct val="90000"/>
              </a:lnSpc>
              <a:spcBef>
                <a:spcPct val="0"/>
              </a:spcBef>
            </a:pPr>
            <a:endParaRPr lang="en-US" altLang="it-IT" smtClean="0"/>
          </a:p>
          <a:p>
            <a:pPr eaLnBrk="1" hangingPunct="1">
              <a:lnSpc>
                <a:spcPct val="90000"/>
              </a:lnSpc>
              <a:spcBef>
                <a:spcPct val="0"/>
              </a:spcBef>
            </a:pPr>
            <a:endParaRPr lang="en-US" alt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r>
              <a:rPr lang="it-IT" altLang="it-IT" b="1" dirty="0" smtClean="0"/>
              <a:t>Integratori, il mercato continua a crescere</a:t>
            </a:r>
          </a:p>
          <a:p>
            <a:r>
              <a:rPr lang="it-IT" b="1" dirty="0"/>
              <a:t>sguardo alla dinamica delle principali categorie di mercato </a:t>
            </a:r>
            <a:r>
              <a:rPr lang="it-IT" dirty="0"/>
              <a:t/>
            </a:r>
            <a:br>
              <a:rPr lang="it-IT" dirty="0"/>
            </a:br>
            <a:endParaRPr lang="it-IT" dirty="0"/>
          </a:p>
          <a:p>
            <a:r>
              <a:rPr lang="it-IT" dirty="0"/>
              <a:t>Leggendo i dati di mercato delle categorie, raggruppate in macro aree di bisogni: Prodotti Gastrointestinali, Multivitaminici e </a:t>
            </a:r>
            <a:r>
              <a:rPr lang="it-IT" dirty="0" err="1"/>
              <a:t>Multiminerali</a:t>
            </a:r>
            <a:r>
              <a:rPr lang="it-IT" dirty="0"/>
              <a:t>, Tonici, Controllo Peso e Anticellulite, Cuore/Circolazione, Disturbi Invernali, Prodotti Ginecologici e Fitoestrogeni, Sonno e Stress, Sistema Nervoso e Pelle/Bellezza, si evince come i consumi siano mossi dalla ricerca di prodotti che rispondano ad un’esigenza di salute</a:t>
            </a:r>
            <a:r>
              <a:rPr lang="it-IT" baseline="30000" dirty="0"/>
              <a:t>2</a:t>
            </a:r>
            <a:r>
              <a:rPr lang="it-IT" dirty="0"/>
              <a:t>.</a:t>
            </a:r>
          </a:p>
          <a:p>
            <a:r>
              <a:rPr lang="it-IT" dirty="0"/>
              <a:t>In termini di volumi di confezioni immesse sul mercato, si distinguono come protagoniste l’area dei prodotti Gastrointestinali, seguita da quella dei Multivitaminici e </a:t>
            </a:r>
            <a:r>
              <a:rPr lang="it-IT" dirty="0" err="1"/>
              <a:t>Multiminerali</a:t>
            </a:r>
            <a:r>
              <a:rPr lang="it-IT" dirty="0"/>
              <a:t>, dalla macro categoria dei Tonici, la quale aggrega Tonici, Integratori sportivi,  integratori di </a:t>
            </a:r>
            <a:r>
              <a:rPr lang="it-IT" dirty="0" err="1"/>
              <a:t>Ginseng&amp;Pappa</a:t>
            </a:r>
            <a:r>
              <a:rPr lang="it-IT" dirty="0"/>
              <a:t> reale e dei prodotti con indicazione per i Disturbi invernali.</a:t>
            </a:r>
          </a:p>
          <a:p>
            <a:r>
              <a:rPr lang="it-IT" dirty="0" smtClean="0"/>
              <a:t/>
            </a:r>
            <a:br>
              <a:rPr lang="it-IT" dirty="0" smtClean="0"/>
            </a:br>
            <a:r>
              <a:rPr lang="it-IT" dirty="0"/>
              <a:t>Seguendo questa lettura del mercato si conferma la predilezione dei consumatori ad effettuare acquisti  in Farmacia. Ci sono comunque buoni spazi per i  canali non tradizionali, facendo riferimento alla quota cumulata a volume di </a:t>
            </a:r>
            <a:r>
              <a:rPr lang="it-IT" dirty="0" err="1"/>
              <a:t>Iper+Super</a:t>
            </a:r>
            <a:r>
              <a:rPr lang="it-IT" dirty="0"/>
              <a:t> e Parafarmacia nell’area dei prodotti per la Regolazione del sonno e del tono dell’umore, della Pelle e bellezza, dei Multivitaminici e </a:t>
            </a:r>
            <a:r>
              <a:rPr lang="it-IT" dirty="0" err="1"/>
              <a:t>Multiminerali</a:t>
            </a:r>
            <a:r>
              <a:rPr lang="it-IT" dirty="0"/>
              <a:t>. Aumenta inoltre la predisposizione del consumatore ad acquistare nel canale degli </a:t>
            </a:r>
            <a:r>
              <a:rPr lang="it-IT" dirty="0" err="1"/>
              <a:t>Iper+Super</a:t>
            </a:r>
            <a:r>
              <a:rPr lang="it-IT" dirty="0"/>
              <a:t> e in Parafarmacia nell’ambito dei  prodotti per il Controllo Peso e per gli inestetismi della cellulite e per il tono e l’energia.</a:t>
            </a:r>
          </a:p>
          <a:p>
            <a:r>
              <a:rPr lang="it-IT" dirty="0"/>
              <a:t> </a:t>
            </a:r>
          </a:p>
          <a:p>
            <a:r>
              <a:rPr lang="it-IT" dirty="0"/>
              <a:t>Spostando l’attenzione sull’andamento a valore registrato dalle categorie di mercato</a:t>
            </a:r>
            <a:r>
              <a:rPr lang="it-IT" baseline="30000" dirty="0"/>
              <a:t>3</a:t>
            </a:r>
            <a:r>
              <a:rPr lang="it-IT" dirty="0"/>
              <a:t> nel mese di settembre, emergono performance significative rispetto allo stesso mese del 2013.</a:t>
            </a:r>
            <a:endParaRPr lang="it-IT"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b="1" smtClean="0"/>
              <a:t>L’esame ministeriale dell esame ministeriale dell’etichetta etichetta è volto a volto a valutare valutare il il prodotto in prodotto in relazione relazione:</a:t>
            </a:r>
          </a:p>
          <a:p>
            <a:r>
              <a:rPr lang="it-IT" altLang="it-IT" smtClean="0"/>
              <a:t>??? </a:t>
            </a:r>
            <a:r>
              <a:rPr lang="it-IT" altLang="it-IT" b="1" smtClean="0"/>
              <a:t>ai ai costituenti costituenti </a:t>
            </a:r>
            <a:r>
              <a:rPr lang="it-IT" altLang="it-IT" smtClean="0"/>
              <a:t>??? </a:t>
            </a:r>
            <a:r>
              <a:rPr lang="it-IT" altLang="it-IT" b="1" smtClean="0"/>
              <a:t>alla alla plausibilit plausibilità degli degli apporti apporti giornalieri giornalieri alla alla luce luce degli degli effetti effetti dichiarati dichiarati </a:t>
            </a:r>
            <a:r>
              <a:rPr lang="it-IT" altLang="it-IT" b="1" i="1" smtClean="0"/>
              <a:t>Non riveste il significato di un esame Non riveste il significato di un esame formale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b="1" i="1"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defRPr/>
            </a:pPr>
            <a:r>
              <a:rPr lang="it-IT" altLang="it-IT" b="1" smtClean="0">
                <a:solidFill>
                  <a:srgbClr val="4D4D4D"/>
                </a:solidFill>
                <a:effectLst>
                  <a:outerShdw blurRad="38100" dist="38100" dir="2700000" algn="tl">
                    <a:srgbClr val="C0C0C0"/>
                  </a:outerShdw>
                </a:effectLst>
              </a:rPr>
              <a:t>La produzione e la commercializzazione degli alimenti devono essere sottoposte a vigilanza per la tutela della salute pubblica, assicurandone </a:t>
            </a:r>
          </a:p>
          <a:p>
            <a:pPr marL="228550" indent="-228550">
              <a:defRPr/>
            </a:pPr>
            <a:r>
              <a:rPr lang="it-IT" altLang="it-IT" b="1" smtClean="0">
                <a:solidFill>
                  <a:srgbClr val="4D4D4D"/>
                </a:solidFill>
                <a:effectLst>
                  <a:outerShdw blurRad="38100" dist="38100" dir="2700000" algn="tl">
                    <a:srgbClr val="C0C0C0"/>
                  </a:outerShdw>
                </a:effectLst>
              </a:rPr>
              <a:t>la conformità a standard di sicurezza tale da prevenire rischi per il cittadino.</a:t>
            </a:r>
          </a:p>
          <a:p>
            <a:pPr marL="228550" indent="-228550">
              <a:defRPr/>
            </a:pPr>
            <a:endParaRPr lang="en-GB" altLang="it-IT"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defRPr/>
            </a:pPr>
            <a:r>
              <a:rPr lang="it-IT" altLang="it-IT" b="1" smtClean="0">
                <a:solidFill>
                  <a:srgbClr val="4D4D4D"/>
                </a:solidFill>
                <a:effectLst>
                  <a:outerShdw blurRad="38100" dist="38100" dir="2700000" algn="tl">
                    <a:srgbClr val="C0C0C0"/>
                  </a:outerShdw>
                </a:effectLst>
              </a:rPr>
              <a:t>La produzione e la commercializzazione degli alimenti devono essere sottoposte a vigilanza per la tutela della salute pubblica, assicurandone </a:t>
            </a:r>
          </a:p>
          <a:p>
            <a:pPr marL="228550" indent="-228550">
              <a:defRPr/>
            </a:pPr>
            <a:r>
              <a:rPr lang="it-IT" altLang="it-IT" b="1" smtClean="0">
                <a:solidFill>
                  <a:srgbClr val="4D4D4D"/>
                </a:solidFill>
                <a:effectLst>
                  <a:outerShdw blurRad="38100" dist="38100" dir="2700000" algn="tl">
                    <a:srgbClr val="C0C0C0"/>
                  </a:outerShdw>
                </a:effectLst>
              </a:rPr>
              <a:t>la conformità a standard di sicurezza tale da prevenire rischi per il cittadino.</a:t>
            </a:r>
          </a:p>
          <a:p>
            <a:pPr marL="228550" indent="-228550">
              <a:defRPr/>
            </a:pPr>
            <a:endParaRPr lang="en-GB" altLang="it-IT"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defRPr/>
            </a:pPr>
            <a:r>
              <a:rPr lang="it-IT" altLang="it-IT" b="1" smtClean="0">
                <a:solidFill>
                  <a:srgbClr val="4D4D4D"/>
                </a:solidFill>
                <a:effectLst>
                  <a:outerShdw blurRad="38100" dist="38100" dir="2700000" algn="tl">
                    <a:srgbClr val="C0C0C0"/>
                  </a:outerShdw>
                </a:effectLst>
              </a:rPr>
              <a:t>La produzione e la commercializzazione degli alimenti devono essere sottoposte a vigilanza per la tutela della salute pubblica, assicurandone </a:t>
            </a:r>
          </a:p>
          <a:p>
            <a:pPr marL="228550" indent="-228550">
              <a:defRPr/>
            </a:pPr>
            <a:r>
              <a:rPr lang="it-IT" altLang="it-IT" b="1" smtClean="0">
                <a:solidFill>
                  <a:srgbClr val="4D4D4D"/>
                </a:solidFill>
                <a:effectLst>
                  <a:outerShdw blurRad="38100" dist="38100" dir="2700000" algn="tl">
                    <a:srgbClr val="C0C0C0"/>
                  </a:outerShdw>
                </a:effectLst>
              </a:rPr>
              <a:t>la conformità a standard di sicurezza tale da prevenire rischi per il cittadino.</a:t>
            </a:r>
          </a:p>
          <a:p>
            <a:pPr marL="228550" indent="-228550">
              <a:defRPr/>
            </a:pPr>
            <a:endParaRPr lang="en-GB" altLang="it-IT"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dirty="0" smtClean="0"/>
              <a:t>L'ETICHETTATURA DEI PRODOTTI ALIMENTARI</a:t>
            </a:r>
          </a:p>
          <a:p>
            <a:r>
              <a:rPr lang="it-IT" altLang="it-IT" i="1" dirty="0" smtClean="0"/>
              <a:t>E' stato pubblicato sulla Gazzetta Ufficiale dell'Unione Europea L 304 del 22 novembre 2011 il </a:t>
            </a:r>
            <a:r>
              <a:rPr lang="it-IT" altLang="it-IT" b="1" i="1" dirty="0" smtClean="0"/>
              <a:t>Regolamento (UE) 1169/2011</a:t>
            </a:r>
            <a:r>
              <a:rPr lang="it-IT" altLang="it-IT" i="1" dirty="0" smtClean="0"/>
              <a:t>, che ridefinisce la normativa relativa all'etichettatura dei prodotti alimentari. </a:t>
            </a:r>
          </a:p>
          <a:p>
            <a:r>
              <a:rPr lang="it-IT" altLang="it-IT" i="1" dirty="0" smtClean="0"/>
              <a:t>Come stabilito all'art. 55 dello stesso Regolamento (UE) 1169/2011, il provvedimento si applica a decorrere dal 13 dicembre 2014, ad eccezione di: </a:t>
            </a:r>
          </a:p>
          <a:p>
            <a:r>
              <a:rPr lang="it-IT" altLang="it-IT" i="1" dirty="0" smtClean="0"/>
              <a:t>- art. 9, par. 1, </a:t>
            </a:r>
            <a:r>
              <a:rPr lang="it-IT" altLang="it-IT" i="1" dirty="0" err="1" smtClean="0"/>
              <a:t>lett</a:t>
            </a:r>
            <a:r>
              <a:rPr lang="it-IT" altLang="it-IT" i="1" dirty="0" smtClean="0"/>
              <a:t>. l) (obbligo di dichiarazione nutrizionale) che si applica a decorrere dal 13 dicembre 2016;</a:t>
            </a:r>
          </a:p>
          <a:p>
            <a:r>
              <a:rPr lang="it-IT" altLang="it-IT" i="1" dirty="0" smtClean="0"/>
              <a:t>- allegato VI, parte B (requisiti specifici relativi alla designazione delle "carni macinate") che si applica a decorrere dal 1 gennaio 2014.  </a:t>
            </a:r>
          </a:p>
          <a:p>
            <a:r>
              <a:rPr lang="it-IT" altLang="it-IT" i="1" dirty="0" smtClean="0"/>
              <a:t>Gli stati membri dell'Unione Europea dovranno allinearsi al Regolamento UE 1169/2011 entro le date di applicazione previste dal Regolamento stesso.</a:t>
            </a:r>
          </a:p>
          <a:p>
            <a:r>
              <a:rPr lang="it-IT" altLang="it-IT" i="1" dirty="0" smtClean="0"/>
              <a:t>Di seguito, sono sinteticamente presentate le principali normative attuali.</a:t>
            </a:r>
            <a:endParaRPr lang="it-IT" altLang="it-IT" dirty="0" smtClean="0"/>
          </a:p>
          <a:p>
            <a:r>
              <a:rPr lang="it-IT" altLang="it-IT" dirty="0" smtClean="0"/>
              <a:t>L'etichettatura rappresenta un importante strumento di informazione sulle caratteristiche dei prodotti alimentari. Diversi provvedimenti legislativi regolano l'etichettatura, la presentazione e la pubblicità dei prodotti alimentari: in Italia, la norma base è il </a:t>
            </a:r>
            <a:r>
              <a:rPr lang="it-IT" altLang="it-IT" dirty="0" err="1" smtClean="0"/>
              <a:t>D.Lgs</a:t>
            </a:r>
            <a:r>
              <a:rPr lang="it-IT" altLang="it-IT" dirty="0" smtClean="0"/>
              <a:t> 109/1992, che definisce l'etichetta di un alimento come "l'insieme delle menzioni, delle indicazioni, delle immagini o dei simboli che si riferiscono al prodotto alimentare e che figurano direttamente sull'imballaggio o su un'etichetta appostavi o sul dispositivo di chiusura o su cartelli, anelli o fascette legati al prodotto medesimo...". Lo stesso articolo fornisce la definizione di "prodotto alimentare preconfezionato" come quell'unità costituita da un prodotto alimentare e dal suo imballaggio, il cui contenuto non può essere modificato senza che la confezione venga aperta o alterata rispetto all'originale, pertanto l'involucro rappresenta parte integrante del prodotto.</a:t>
            </a:r>
          </a:p>
          <a:p>
            <a:r>
              <a:rPr lang="it-IT" altLang="it-IT" dirty="0" smtClean="0"/>
              <a:t>Questa norma è stata più volte modificata in seguito alla promulgazione di altri provvedimenti, tra i quali uno dei più importanti è la Direttiva europea 2000/13, recepita a livello nazionale con il </a:t>
            </a:r>
            <a:r>
              <a:rPr lang="it-IT" altLang="it-IT" dirty="0" err="1" smtClean="0"/>
              <a:t>D.Lgs</a:t>
            </a:r>
            <a:r>
              <a:rPr lang="it-IT" altLang="it-IT" dirty="0" smtClean="0"/>
              <a:t> 181/2003. Tale intervento legislativo risponde all'esigenza di armonizzare tra loro le normative dei diversi Paesi dell'Unione Europea in materia di etichettatura degli alimenti.</a:t>
            </a:r>
          </a:p>
          <a:p>
            <a:r>
              <a:rPr lang="it-IT" altLang="it-IT" dirty="0" smtClean="0"/>
              <a:t>In aggiunta, l'obiettivo dell'etichettatura, come indicato dal decreto, è fornire un'informazione corretta e trasparente sul prodotto alimentare, senza indurre in errore il consumatore circa le caratteristiche dell'alimento: lo scopo è pertanto quello di tutelare gli interessi delle parti in un contesto di libero scambio delle merci.</a:t>
            </a:r>
          </a:p>
          <a:p>
            <a:r>
              <a:rPr lang="it-IT" altLang="it-IT" dirty="0" smtClean="0"/>
              <a:t>Le norme finora menzionate sono cogenti e di carattere orizzontale, pertanto hanno la caratteristica di essere applicate a tutte le tipologie di alimenti, a meno dell'esistenza di norme specifiche, per singola tipologia di alimento, a carattere verticale.</a:t>
            </a:r>
          </a:p>
          <a:p>
            <a:r>
              <a:rPr lang="it-IT" altLang="it-IT" dirty="0" smtClean="0"/>
              <a:t>Secondo quanto stabilito dalle suddette norme, in etichetta vanno quindi riportati:</a:t>
            </a:r>
          </a:p>
          <a:p>
            <a:r>
              <a:rPr lang="it-IT" altLang="it-IT" dirty="0" smtClean="0"/>
              <a:t>la </a:t>
            </a:r>
            <a:r>
              <a:rPr lang="it-IT" altLang="it-IT" i="1" dirty="0" smtClean="0"/>
              <a:t>denominazione di vendita</a:t>
            </a:r>
            <a:r>
              <a:rPr lang="it-IT" altLang="it-IT" dirty="0" smtClean="0"/>
              <a:t>: è il "nome" dell'alimento, può corrispondere all'alimento stesso (es. latte), in tal caso seguito dal tipo di trattamento tecnologico che è stato eseguito (es. pastorizzato o in polvere, intero o altro), oppure essere un nome di fantasia;</a:t>
            </a:r>
          </a:p>
          <a:p>
            <a:r>
              <a:rPr lang="it-IT" altLang="it-IT" dirty="0" smtClean="0"/>
              <a:t>gli </a:t>
            </a:r>
            <a:r>
              <a:rPr lang="it-IT" altLang="it-IT" i="1" dirty="0" smtClean="0"/>
              <a:t>ingredienti</a:t>
            </a:r>
            <a:r>
              <a:rPr lang="it-IT" altLang="it-IT" dirty="0" smtClean="0"/>
              <a:t>: tutte le sostanze utilizzate nella preparazione dell'alimento, in ordine decrescente dal punto di vista della quantità;</a:t>
            </a:r>
          </a:p>
          <a:p>
            <a:r>
              <a:rPr lang="it-IT" altLang="it-IT" dirty="0" smtClean="0"/>
              <a:t>il </a:t>
            </a:r>
            <a:r>
              <a:rPr lang="it-IT" altLang="it-IT" i="1" dirty="0" smtClean="0"/>
              <a:t>peso netto</a:t>
            </a:r>
            <a:r>
              <a:rPr lang="it-IT" altLang="it-IT" dirty="0" smtClean="0"/>
              <a:t>;</a:t>
            </a:r>
          </a:p>
          <a:p>
            <a:r>
              <a:rPr lang="it-IT" altLang="it-IT" dirty="0" smtClean="0"/>
              <a:t>il </a:t>
            </a:r>
            <a:r>
              <a:rPr lang="it-IT" altLang="it-IT" i="1" dirty="0" smtClean="0"/>
              <a:t>nome</a:t>
            </a:r>
            <a:r>
              <a:rPr lang="it-IT" altLang="it-IT" dirty="0" smtClean="0"/>
              <a:t> e la </a:t>
            </a:r>
            <a:r>
              <a:rPr lang="it-IT" altLang="it-IT" i="1" dirty="0" smtClean="0"/>
              <a:t>sede</a:t>
            </a:r>
            <a:r>
              <a:rPr lang="it-IT" altLang="it-IT" dirty="0" smtClean="0"/>
              <a:t> del produttore;</a:t>
            </a:r>
          </a:p>
          <a:p>
            <a:r>
              <a:rPr lang="it-IT" altLang="it-IT" dirty="0" smtClean="0"/>
              <a:t>ove necessario, il </a:t>
            </a:r>
            <a:r>
              <a:rPr lang="it-IT" altLang="it-IT" i="1" dirty="0" smtClean="0"/>
              <a:t>termine minimo di conservazione</a:t>
            </a:r>
            <a:r>
              <a:rPr lang="it-IT" altLang="it-IT" dirty="0" smtClean="0"/>
              <a:t>, la data entro la quale il prodotto conserva le sue proprietà specifiche in adeguate condizioni di conservazione, ma può ancora essere consumato, o la </a:t>
            </a:r>
            <a:r>
              <a:rPr lang="it-IT" altLang="it-IT" i="1" dirty="0" smtClean="0"/>
              <a:t>data di scadenza</a:t>
            </a:r>
            <a:r>
              <a:rPr lang="it-IT" altLang="it-IT" dirty="0" smtClean="0"/>
              <a:t>, la data entro la quale il prodotto va consumato, perché altrimenti può diventare pericoloso;</a:t>
            </a:r>
          </a:p>
          <a:p>
            <a:r>
              <a:rPr lang="it-IT" altLang="it-IT" dirty="0" smtClean="0"/>
              <a:t>ove necessario, le </a:t>
            </a:r>
            <a:r>
              <a:rPr lang="it-IT" altLang="it-IT" i="1" dirty="0" smtClean="0"/>
              <a:t>modalità di conservazione</a:t>
            </a:r>
            <a:r>
              <a:rPr lang="it-IT" altLang="it-IT" dirty="0" smtClean="0"/>
              <a:t> del prodotto, come per i prodotti altamente deperibili, che devono essere conservati in frigo;</a:t>
            </a:r>
          </a:p>
          <a:p>
            <a:r>
              <a:rPr lang="it-IT" altLang="it-IT" dirty="0" smtClean="0"/>
              <a:t>il </a:t>
            </a:r>
            <a:r>
              <a:rPr lang="it-IT" altLang="it-IT" i="1" dirty="0" smtClean="0"/>
              <a:t>numero di singole unità</a:t>
            </a:r>
            <a:r>
              <a:rPr lang="it-IT" altLang="it-IT" dirty="0" smtClean="0"/>
              <a:t> contenute in una confezione, se non evidente dalla confezione esterna.</a:t>
            </a:r>
          </a:p>
          <a:p>
            <a:r>
              <a:rPr lang="it-IT" altLang="it-IT" dirty="0" smtClean="0"/>
              <a:t>Anche la presentazione e la pubblicità devono essere tali da non indurre in inganno il consumatore, né devono essere menzionate proprietà medicamentose riferite a quel prodotto a meno che non sia specificamente disciplinato e autorizzato ai sensi del </a:t>
            </a:r>
            <a:r>
              <a:rPr lang="it-IT" altLang="it-IT" dirty="0" err="1" smtClean="0"/>
              <a:t>D.Lgs</a:t>
            </a:r>
            <a:r>
              <a:rPr lang="it-IT" altLang="it-IT" dirty="0" smtClean="0"/>
              <a:t> 111/1992. Tutte le informazioni inoltre devono essere riportate in caratteri leggibili ed indelebili, intelligibili al consumatore, quindi opportunamente tradotte nelle diverse lingue.</a:t>
            </a:r>
            <a:endParaRPr lang="it-IT" altLang="it-IT" i="1" dirty="0" smtClean="0"/>
          </a:p>
          <a:p>
            <a:r>
              <a:rPr lang="it-IT" altLang="it-IT" i="1" dirty="0" smtClean="0"/>
              <a:t>Informazioni sul contenuto in energia e nutrienti e sugli effetti per la salute</a:t>
            </a:r>
            <a:endParaRPr lang="it-IT" altLang="it-IT" dirty="0" smtClean="0"/>
          </a:p>
          <a:p>
            <a:r>
              <a:rPr lang="it-IT" altLang="it-IT" dirty="0" smtClean="0"/>
              <a:t>Specifiche norme sono state emanate riguardo al contenuto in energia (in kilocalorie o in </a:t>
            </a:r>
            <a:r>
              <a:rPr lang="it-IT" altLang="it-IT" dirty="0" err="1" smtClean="0"/>
              <a:t>kilojoule</a:t>
            </a:r>
            <a:r>
              <a:rPr lang="it-IT" altLang="it-IT" dirty="0" smtClean="0"/>
              <a:t>) e nutrienti (proteine, grassi, carboidrati, fibra, vitamine e sali minerali, ma anche, meno di frequente, altri nutrienti come i grassi insaturi della serie ω-3 ed il colesterolo) dei prodotti alimentari. Questa legislazione prende l'avvio dalla Direttiva europea 90/496, recepita in Italia con </a:t>
            </a:r>
            <a:r>
              <a:rPr lang="it-IT" altLang="it-IT" dirty="0" err="1" smtClean="0"/>
              <a:t>D.Lgs</a:t>
            </a:r>
            <a:r>
              <a:rPr lang="it-IT" altLang="it-IT" dirty="0" smtClean="0"/>
              <a:t> 77/1993, e viene ripresa ed ulteriormente ampliata nella già ricordata Direttiva 2000/13/CE.</a:t>
            </a:r>
          </a:p>
          <a:p>
            <a:r>
              <a:rPr lang="it-IT" altLang="it-IT" dirty="0" smtClean="0"/>
              <a:t>Le informazioni nutrizionali, salvo eccezioni, non sono obbligatorie. Quando presente, la dichiarazione del contenuto in energia e nutrienti va illustrata sotto forma numerica, con unità di misura specifiche, per 100 grammi o per 100 millilitri di prodotto. Le informazioni relative a vitamine e sali minerali vanno espresse, oltre che in valore assoluto, anche in percentuale sull'apporto giornaliero. Inoltre, le informazioni nutrizionali devono essere riportate raggruppate in un punto ben visibile dell'etichetta, in caratteri leggibili e indelebili ed in un linguaggio comprensibile per il consumatore.</a:t>
            </a:r>
          </a:p>
          <a:p>
            <a:r>
              <a:rPr lang="it-IT" altLang="it-IT" dirty="0" smtClean="0"/>
              <a:t>Una recente Direttiva europea, la 2003/89/CE, ha ulteriormente aggiornato la normativa relativa all'etichettatura nutrizionale, indicando un elenco di prodotti alimentari contenenti sostanze allergeniche che, ove utilizzati come ingredienti, devono essere riportati in etichetta: cereali, pesce e crostacei, arachidi, soia, latte, frutta secca, sedano, senape, sesamo e anidride solforosa. Tali prodotti sono responsabili del 90% dei casi di allergie alimentari nel mondo.</a:t>
            </a:r>
          </a:p>
          <a:p>
            <a:r>
              <a:rPr lang="it-IT" altLang="it-IT" dirty="0" smtClean="0"/>
              <a:t>Tuttavia, questa normativa è stata modificata da successive Direttive. Questi provvedimenti comunitari sono stati recepiti nell'ordinamento italiano dal </a:t>
            </a:r>
            <a:r>
              <a:rPr lang="it-IT" altLang="it-IT" dirty="0" err="1" smtClean="0"/>
              <a:t>D.Lgs</a:t>
            </a:r>
            <a:r>
              <a:rPr lang="it-IT" altLang="it-IT" dirty="0" smtClean="0"/>
              <a:t> 114/2006 e successive modifiche, che disciplina l'indicazione degli ingredienti in etichetta e riporta l'elenco aggiornato dei prodotti alimentari contenenti sostanze allergeniche. </a:t>
            </a:r>
          </a:p>
          <a:p>
            <a:r>
              <a:rPr lang="it-IT" altLang="it-IT" dirty="0" smtClean="0"/>
              <a:t>La normativa sull'etichetta nutrizionale dei prodotti alimentari è stata ulteriormente aggiornata con l'introduzione del Regolamento (CE) 1924/2006.</a:t>
            </a:r>
          </a:p>
          <a:p>
            <a:r>
              <a:rPr lang="it-IT" altLang="it-IT" dirty="0" smtClean="0"/>
              <a:t>Questo provvedimento stabilisce quali sono le indicazioni nutrizionali che possono essere presenti in etichetta, nelle presentazioni e nella pubblicità (come "a basso contenuto di grassi", "leggero", "light", ecc.), </a:t>
            </a:r>
            <a:r>
              <a:rPr lang="it-IT" altLang="it-IT" dirty="0" err="1" smtClean="0"/>
              <a:t>nonchè</a:t>
            </a:r>
            <a:r>
              <a:rPr lang="it-IT" altLang="it-IT" dirty="0" smtClean="0"/>
              <a:t> i relativi requisiti. Inoltre, il Regolamento 1924/2006 stabilisce anche i requisiti delle indicazioni relative ad effetti sulla salute, </a:t>
            </a:r>
            <a:r>
              <a:rPr lang="it-IT" altLang="it-IT" dirty="0" err="1" smtClean="0"/>
              <a:t>nonchè</a:t>
            </a:r>
            <a:r>
              <a:rPr lang="it-IT" altLang="it-IT" dirty="0" smtClean="0"/>
              <a:t> alla riduzione del fattore di rischio di malattia, degli alimenti.</a:t>
            </a:r>
          </a:p>
          <a:p>
            <a:r>
              <a:rPr lang="it-IT" altLang="it-IT" dirty="0" smtClean="0"/>
              <a:t>Sono anche presentate le condizioni che devono essere rispettate per riportare in etichetta queste indicazioni. Ad esempio, le avvertenze nutrizionali e sulla salute non devono essere ingannevoli o fuorvianti, e devono essere fondate su prove scientifiche generalmente accettate. In aggiunta, sono specificati i requisiti delle indicazioni relative ad effetti sullo sviluppo e sulla salute dei bambini.</a:t>
            </a:r>
            <a:endParaRPr lang="it-IT" altLang="it-IT" i="1" dirty="0" smtClean="0"/>
          </a:p>
          <a:p>
            <a:r>
              <a:rPr lang="it-IT" altLang="it-IT" i="1" dirty="0" smtClean="0"/>
              <a:t>Indicazioni di qualità</a:t>
            </a:r>
            <a:endParaRPr lang="it-IT" altLang="it-IT" dirty="0" smtClean="0"/>
          </a:p>
          <a:p>
            <a:r>
              <a:rPr lang="it-IT" altLang="it-IT" dirty="0" smtClean="0"/>
              <a:t>L'etichetta può anche riportare altre indicazioni, come la data di produzione o il marchio di qualità (come DOP, IGP, STG): informazioni aggiuntive che il produttore può inserire a propria discrezione, come caratteristiche di pregio del proprio prodotto. L'etichetta pertanto deve essere sempre letta con attenzione al momento dell'acquisto, poiché rappresenta la fonte più immediata ed essenziale di informazioni sul prodotto alimentare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dirty="0" smtClean="0"/>
              <a:t>L'ETICHETTATURA DEI PRODOTTI ALIMENTARI</a:t>
            </a:r>
          </a:p>
          <a:p>
            <a:r>
              <a:rPr lang="it-IT" altLang="it-IT" dirty="0" smtClean="0"/>
              <a:t>Secondo quanto stabilito dalle suddette norme, in etichetta vanno quindi riportati:</a:t>
            </a:r>
          </a:p>
          <a:p>
            <a:r>
              <a:rPr lang="it-IT" altLang="it-IT" dirty="0" smtClean="0"/>
              <a:t>la </a:t>
            </a:r>
            <a:r>
              <a:rPr lang="it-IT" altLang="it-IT" i="1" dirty="0" smtClean="0"/>
              <a:t>denominazione di vendita</a:t>
            </a:r>
            <a:r>
              <a:rPr lang="it-IT" altLang="it-IT" dirty="0" smtClean="0"/>
              <a:t>: è il "nome" dell'alimento, può corrispondere all'alimento stesso (es. latte), in tal caso seguito dal tipo di trattamento tecnologico che è stato eseguito (es. pastorizzato o in polvere, intero o altro), oppure essere un nome di fantasia;</a:t>
            </a:r>
          </a:p>
          <a:p>
            <a:r>
              <a:rPr lang="it-IT" altLang="it-IT" dirty="0" smtClean="0"/>
              <a:t>gli </a:t>
            </a:r>
            <a:r>
              <a:rPr lang="it-IT" altLang="it-IT" i="1" dirty="0" smtClean="0"/>
              <a:t>ingredienti</a:t>
            </a:r>
            <a:r>
              <a:rPr lang="it-IT" altLang="it-IT" dirty="0" smtClean="0"/>
              <a:t>: tutte le sostanze utilizzate nella preparazione dell'alimento, in ordine decrescente dal punto di vista della quantità;</a:t>
            </a:r>
          </a:p>
          <a:p>
            <a:r>
              <a:rPr lang="it-IT" altLang="it-IT" dirty="0" smtClean="0"/>
              <a:t>il </a:t>
            </a:r>
            <a:r>
              <a:rPr lang="it-IT" altLang="it-IT" i="1" dirty="0" smtClean="0"/>
              <a:t>peso netto</a:t>
            </a:r>
            <a:r>
              <a:rPr lang="it-IT" altLang="it-IT" dirty="0" smtClean="0"/>
              <a:t>;</a:t>
            </a:r>
          </a:p>
          <a:p>
            <a:r>
              <a:rPr lang="it-IT" altLang="it-IT" dirty="0" smtClean="0"/>
              <a:t>il </a:t>
            </a:r>
            <a:r>
              <a:rPr lang="it-IT" altLang="it-IT" i="1" dirty="0" smtClean="0"/>
              <a:t>nome</a:t>
            </a:r>
            <a:r>
              <a:rPr lang="it-IT" altLang="it-IT" dirty="0" smtClean="0"/>
              <a:t> e la </a:t>
            </a:r>
            <a:r>
              <a:rPr lang="it-IT" altLang="it-IT" i="1" dirty="0" smtClean="0"/>
              <a:t>sede</a:t>
            </a:r>
            <a:r>
              <a:rPr lang="it-IT" altLang="it-IT" dirty="0" smtClean="0"/>
              <a:t> del produttore;</a:t>
            </a:r>
          </a:p>
          <a:p>
            <a:r>
              <a:rPr lang="it-IT" altLang="it-IT" dirty="0" smtClean="0"/>
              <a:t>ove necessario, il </a:t>
            </a:r>
            <a:r>
              <a:rPr lang="it-IT" altLang="it-IT" i="1" dirty="0" smtClean="0"/>
              <a:t>termine minimo di conservazione</a:t>
            </a:r>
            <a:r>
              <a:rPr lang="it-IT" altLang="it-IT" dirty="0" smtClean="0"/>
              <a:t>, la data entro la quale il prodotto conserva le sue proprietà specifiche in adeguate condizioni di conservazione, ma può ancora essere consumato, o la </a:t>
            </a:r>
            <a:r>
              <a:rPr lang="it-IT" altLang="it-IT" i="1" dirty="0" smtClean="0"/>
              <a:t>data di scadenza</a:t>
            </a:r>
            <a:r>
              <a:rPr lang="it-IT" altLang="it-IT" dirty="0" smtClean="0"/>
              <a:t>, la data entro la quale il prodotto va consumato, perché altrimenti può diventare pericoloso;</a:t>
            </a:r>
          </a:p>
          <a:p>
            <a:r>
              <a:rPr lang="it-IT" altLang="it-IT" dirty="0" smtClean="0"/>
              <a:t>ove necessario, le </a:t>
            </a:r>
            <a:r>
              <a:rPr lang="it-IT" altLang="it-IT" i="1" dirty="0" smtClean="0"/>
              <a:t>modalità di conservazione</a:t>
            </a:r>
            <a:r>
              <a:rPr lang="it-IT" altLang="it-IT" dirty="0" smtClean="0"/>
              <a:t> del prodotto, come per i prodotti altamente deperibili, che devono essere conservati in frigo;</a:t>
            </a:r>
          </a:p>
          <a:p>
            <a:r>
              <a:rPr lang="it-IT" altLang="it-IT" dirty="0" smtClean="0"/>
              <a:t>il </a:t>
            </a:r>
            <a:r>
              <a:rPr lang="it-IT" altLang="it-IT" i="1" dirty="0" smtClean="0"/>
              <a:t>numero di singole unità</a:t>
            </a:r>
            <a:r>
              <a:rPr lang="it-IT" altLang="it-IT" dirty="0" smtClean="0"/>
              <a:t> contenute in una confezione, se non evidente dalla confezione esterna.</a:t>
            </a:r>
          </a:p>
          <a:p>
            <a:r>
              <a:rPr lang="it-IT" altLang="it-IT" dirty="0" smtClean="0"/>
              <a:t>Anche la presentazione e la pubblicità devono essere tali da non indurre in inganno il consumatore, né devono essere menzionate proprietà medicamentose riferite a quel prodotto a meno che non sia specificamente disciplinato e autorizzato ai sensi del </a:t>
            </a:r>
            <a:r>
              <a:rPr lang="it-IT" altLang="it-IT" dirty="0" err="1" smtClean="0"/>
              <a:t>D.Lgs</a:t>
            </a:r>
            <a:r>
              <a:rPr lang="it-IT" altLang="it-IT" dirty="0" smtClean="0"/>
              <a:t> 111/1992. Tutte le informazioni inoltre devono essere riportate in caratteri leggibili ed indelebili, intelligibili al consumatore, quindi opportunamente tradotte nelle diverse lingue.</a:t>
            </a:r>
            <a:endParaRPr lang="it-IT" altLang="it-IT" i="1" dirty="0" smtClean="0"/>
          </a:p>
          <a:p>
            <a:r>
              <a:rPr lang="it-IT" altLang="it-IT" i="1" dirty="0" smtClean="0"/>
              <a:t>Informazioni sul contenuto in energia e nutrienti e sugli effetti per la salute</a:t>
            </a:r>
            <a:endParaRPr lang="it-IT" altLang="it-IT" dirty="0" smtClean="0"/>
          </a:p>
          <a:p>
            <a:r>
              <a:rPr lang="it-IT" altLang="it-IT" dirty="0" smtClean="0"/>
              <a:t>Specifiche norme sono state emanate riguardo al contenuto in energia (in kilocalorie o in </a:t>
            </a:r>
            <a:r>
              <a:rPr lang="it-IT" altLang="it-IT" dirty="0" err="1" smtClean="0"/>
              <a:t>kilojoule</a:t>
            </a:r>
            <a:r>
              <a:rPr lang="it-IT" altLang="it-IT" dirty="0" smtClean="0"/>
              <a:t>) e nutrienti (proteine, grassi, carboidrati, fibra, vitamine e sali minerali, ma anche, meno di frequente, altri nutrienti come i grassi insaturi della serie ω-3 ed il colesterolo) dei prodotti alimentari. Questa legislazione prende l'avvio dalla Direttiva europea 90/496, recepita in Italia con </a:t>
            </a:r>
            <a:r>
              <a:rPr lang="it-IT" altLang="it-IT" dirty="0" err="1" smtClean="0"/>
              <a:t>D.Lgs</a:t>
            </a:r>
            <a:r>
              <a:rPr lang="it-IT" altLang="it-IT" dirty="0" smtClean="0"/>
              <a:t> 77/1993, e viene ripresa ed ulteriormente ampliata nella già ricordata Direttiva 2000/13/CE.</a:t>
            </a:r>
          </a:p>
          <a:p>
            <a:r>
              <a:rPr lang="it-IT" altLang="it-IT" dirty="0" smtClean="0"/>
              <a:t>Le informazioni nutrizionali, salvo eccezioni, non sono obbligatorie. Quando presente, la dichiarazione del contenuto in energia e nutrienti va illustrata sotto forma numerica, con unità di misura specifiche, per 100 grammi o per 100 millilitri di prodotto. Le informazioni relative a vitamine e sali minerali vanno espresse, oltre che in valore assoluto, anche in percentuale sull'apporto giornaliero. Inoltre, le informazioni nutrizionali devono essere riportate raggruppate in un punto ben visibile dell'etichetta, in caratteri leggibili e indelebili ed in un linguaggio comprensibile per il consumatore.</a:t>
            </a:r>
          </a:p>
          <a:p>
            <a:r>
              <a:rPr lang="it-IT" altLang="it-IT" dirty="0" smtClean="0"/>
              <a:t>Una recente Direttiva europea, la 2003/89/CE, ha ulteriormente aggiornato la normativa relativa all'etichettatura nutrizionale, indicando un elenco di prodotti alimentari contenenti sostanze allergeniche che, ove utilizzati come ingredienti, devono essere riportati in etichetta: cereali, pesce e crostacei, arachidi, soia, latte, frutta secca, sedano, senape, sesamo e anidride solforosa. Tali prodotti sono responsabili del 90% dei casi di allergie alimentari nel mondo.</a:t>
            </a:r>
          </a:p>
          <a:p>
            <a:r>
              <a:rPr lang="it-IT" altLang="it-IT" dirty="0" smtClean="0"/>
              <a:t>Tuttavia, questa normativa è stata modificata da successive Direttive. Questi provvedimenti comunitari sono stati recepiti nell'ordinamento italiano dal </a:t>
            </a:r>
            <a:r>
              <a:rPr lang="it-IT" altLang="it-IT" dirty="0" err="1" smtClean="0"/>
              <a:t>D.Lgs</a:t>
            </a:r>
            <a:r>
              <a:rPr lang="it-IT" altLang="it-IT" dirty="0" smtClean="0"/>
              <a:t> 114/2006 e successive modifiche, che disciplina l'indicazione degli ingredienti in etichetta e riporta l'elenco aggiornato dei prodotti alimentari contenenti sostanze allergeniche. </a:t>
            </a:r>
          </a:p>
          <a:p>
            <a:r>
              <a:rPr lang="it-IT" altLang="it-IT" dirty="0" smtClean="0"/>
              <a:t>La normativa sull'etichetta nutrizionale dei prodotti alimentari è stata ulteriormente aggiornata con l'introduzione del Regolamento (CE) 1924/2006.</a:t>
            </a:r>
          </a:p>
          <a:p>
            <a:r>
              <a:rPr lang="it-IT" altLang="it-IT" dirty="0" smtClean="0"/>
              <a:t>Questo provvedimento stabilisce quali sono le indicazioni nutrizionali che possono essere presenti in etichetta, nelle presentazioni e nella pubblicità (come "a basso contenuto di grassi", "leggero", "light", ecc.), </a:t>
            </a:r>
            <a:r>
              <a:rPr lang="it-IT" altLang="it-IT" dirty="0" err="1" smtClean="0"/>
              <a:t>nonchè</a:t>
            </a:r>
            <a:r>
              <a:rPr lang="it-IT" altLang="it-IT" dirty="0" smtClean="0"/>
              <a:t> i relativi requisiti. Inoltre, il Regolamento 1924/2006 stabilisce anche i requisiti delle indicazioni relative ad effetti sulla salute, </a:t>
            </a:r>
            <a:r>
              <a:rPr lang="it-IT" altLang="it-IT" dirty="0" err="1" smtClean="0"/>
              <a:t>nonchè</a:t>
            </a:r>
            <a:r>
              <a:rPr lang="it-IT" altLang="it-IT" dirty="0" smtClean="0"/>
              <a:t> alla riduzione del fattore di rischio di malattia, degli alimenti.</a:t>
            </a:r>
          </a:p>
          <a:p>
            <a:r>
              <a:rPr lang="it-IT" altLang="it-IT" dirty="0" smtClean="0"/>
              <a:t>Sono anche presentate le condizioni che devono essere rispettate per riportare in etichetta queste indicazioni. Ad esempio, le avvertenze nutrizionali e sulla salute non devono essere ingannevoli o fuorvianti, e devono essere fondate su prove scientifiche generalmente accettate. In aggiunta, sono specificati i requisiti delle indicazioni relative ad effetti sullo sviluppo e sulla salute dei bambini.</a:t>
            </a:r>
            <a:endParaRPr lang="it-IT" altLang="it-IT" i="1" dirty="0" smtClean="0"/>
          </a:p>
          <a:p>
            <a:r>
              <a:rPr lang="it-IT" altLang="it-IT" i="1" dirty="0" smtClean="0"/>
              <a:t>Indicazioni di qualità</a:t>
            </a:r>
            <a:endParaRPr lang="it-IT" altLang="it-IT" dirty="0" smtClean="0"/>
          </a:p>
          <a:p>
            <a:r>
              <a:rPr lang="it-IT" altLang="it-IT" dirty="0" smtClean="0"/>
              <a:t>L'etichetta può anche riportare altre indicazioni, come la data di produzione o il marchio di qualità (come DOP, IGP, STG): informazioni aggiuntive che il produttore può inserire a propria discrezione, come caratteristiche di pregio del proprio prodotto. L'etichetta pertanto deve essere sempre letta con attenzione al momento dell'acquisto, poiché rappresenta la fonte più immediata ed essenziale di informazioni sul prodotto alimentare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z="1000" i="1" dirty="0"/>
              <a:t>SEZIONE 3 </a:t>
            </a:r>
            <a:endParaRPr lang="it-IT" sz="1000" dirty="0"/>
          </a:p>
          <a:p>
            <a:r>
              <a:rPr lang="it-IT" sz="1000" b="1" i="1" dirty="0"/>
              <a:t>Dichiarazione nutrizionale </a:t>
            </a:r>
            <a:endParaRPr lang="it-IT" sz="1000" dirty="0"/>
          </a:p>
          <a:p>
            <a:r>
              <a:rPr lang="it-IT" sz="1000" i="1" dirty="0"/>
              <a:t>Articolo 29 </a:t>
            </a:r>
            <a:endParaRPr lang="it-IT" sz="1000" dirty="0"/>
          </a:p>
          <a:p>
            <a:r>
              <a:rPr lang="it-IT" sz="1000" b="1" dirty="0"/>
              <a:t>Rapporto con altra normativa </a:t>
            </a:r>
            <a:endParaRPr lang="it-IT" sz="1000" dirty="0"/>
          </a:p>
          <a:p>
            <a:r>
              <a:rPr lang="it-IT" sz="1000" dirty="0"/>
              <a:t>1. La presente sezione non si applica agli alimenti che rientrano nell’ambito di applicazione della seguente normativa: </a:t>
            </a:r>
          </a:p>
          <a:p>
            <a:pPr marL="228550" indent="-228550">
              <a:buAutoNum type="alphaLcParenR"/>
            </a:pPr>
            <a:r>
              <a:rPr lang="it-IT" sz="1000" dirty="0"/>
              <a:t>direttiva 2002/46/CE del Parlamento europeo e del Consiglio, del 10 giugno 2002, per il ravvicinamento delle legislazioni degli Stati membri relative agli integratori alimentari ( 1 ); </a:t>
            </a:r>
          </a:p>
          <a:p>
            <a:pPr marL="228550" indent="-228550">
              <a:buAutoNum type="alphaLcParenR"/>
            </a:pPr>
            <a:r>
              <a:rPr lang="it-IT" sz="1000" dirty="0"/>
              <a:t>ALIMENTI AI QUALI NON SI APPLICA L’OBBLIGO DELLA DICHIARAZIONE NUTRIZIONALE</a:t>
            </a:r>
          </a:p>
          <a:p>
            <a:r>
              <a:rPr lang="it-IT" sz="1000" dirty="0"/>
              <a:t>1. I prodotti non trasformati che comprendono un solo ingrediente o una sola categoria di ingredienti;</a:t>
            </a:r>
          </a:p>
          <a:p>
            <a:r>
              <a:rPr lang="it-IT" sz="1000" dirty="0"/>
              <a:t>2. i prodotti trasformati che sono stati sottoposti unicamente a maturazione e che comprendono un solo ingrediente o una sola categoria di ingredienti;</a:t>
            </a:r>
          </a:p>
          <a:p>
            <a:r>
              <a:rPr lang="it-IT" sz="1000" dirty="0"/>
              <a:t>3. le acque destinate al consumo umano, comprese quelle che contengono come soli ingredienti aggiunti anidride carbonica e/o aromi;</a:t>
            </a:r>
          </a:p>
          <a:p>
            <a:r>
              <a:rPr lang="it-IT" sz="1000" dirty="0"/>
              <a:t>4. le piante aromatiche, le spezie o le loro miscele;</a:t>
            </a:r>
          </a:p>
          <a:p>
            <a:r>
              <a:rPr lang="it-IT" sz="1000" dirty="0"/>
              <a:t>5. il sale e i succedanei del sale;</a:t>
            </a:r>
          </a:p>
          <a:p>
            <a:r>
              <a:rPr lang="it-IT" sz="1000" dirty="0"/>
              <a:t>6. gli edulcoranti da tavola;</a:t>
            </a:r>
          </a:p>
          <a:p>
            <a:r>
              <a:rPr lang="it-IT" sz="1000" dirty="0"/>
              <a:t>7. i prodotti contemplati dalla direttiva 1999/4/CE del Parlamento europeo e del Consiglio, del 22 febbraio 1999, relativa agli estratti di caffè e agli estratti di cicoria ( 1 ), i chicchi di caffè interi o macinati e i chicchi di caffè decaffeinati interi o macinati;</a:t>
            </a:r>
          </a:p>
          <a:p>
            <a:r>
              <a:rPr lang="it-IT" sz="1000" dirty="0"/>
              <a:t>8. le infusioni a base di erbe e di frutta,</a:t>
            </a:r>
            <a:endParaRPr lang="it-IT" altLang="it-IT" sz="10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defRPr/>
            </a:pPr>
            <a:endParaRPr lang="en-GB" altLang="it-IT"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dirty="0"/>
              <a:t>Si dimostrano del tutto positivi i risultati degli integratori per il Benessere delle vie urinarie (+19,1%), gli altri Prodotti Gastrointestinali (+22,5%) e gli integratori per il Controllo del colesterolo (+15,5%). Nel ranking delle categorie sotto osservazione, si posizionano agli ultimi due posti gli integratori di Ferro e i </a:t>
            </a:r>
            <a:r>
              <a:rPr lang="it-IT" dirty="0" err="1"/>
              <a:t>Fish</a:t>
            </a:r>
            <a:r>
              <a:rPr lang="it-IT" dirty="0"/>
              <a:t> </a:t>
            </a:r>
            <a:r>
              <a:rPr lang="it-IT" dirty="0" err="1"/>
              <a:t>Oil</a:t>
            </a:r>
            <a:r>
              <a:rPr lang="it-IT" dirty="0"/>
              <a:t> ma presentano andamenti di tutto rilievo  riportando rispettivamente +35% e +37% rispetto al mese di settembre del 2013.</a:t>
            </a:r>
          </a:p>
          <a:p>
            <a:r>
              <a:rPr lang="it-IT" dirty="0"/>
              <a:t> </a:t>
            </a:r>
          </a:p>
          <a:p>
            <a:r>
              <a:rPr lang="it-IT" b="1" dirty="0"/>
              <a:t>NOTA METODOLOGICA</a:t>
            </a:r>
            <a:endParaRPr lang="it-IT" dirty="0"/>
          </a:p>
          <a:p>
            <a:r>
              <a:rPr lang="it-IT" dirty="0"/>
              <a:t>Le aree di mercato sono state costruite partendo dalle categorie Nielsen con l’obiettivo di fornire una lettura aggregata. Le categorie sono state raggruppate nel modo seguente:</a:t>
            </a:r>
          </a:p>
          <a:p>
            <a:r>
              <a:rPr lang="it-IT" u="sng" dirty="0"/>
              <a:t>prodotti gastrointestinali</a:t>
            </a:r>
            <a:r>
              <a:rPr lang="it-IT" dirty="0"/>
              <a:t>: fermenti lattici, lassativi, altri prodotti gastrointestinali, </a:t>
            </a:r>
            <a:r>
              <a:rPr lang="it-IT" dirty="0" err="1"/>
              <a:t>antimeteorici</a:t>
            </a:r>
            <a:r>
              <a:rPr lang="it-IT" dirty="0"/>
              <a:t> epatobiliari, digestivi con enzimi, antinausea e antispastici</a:t>
            </a:r>
          </a:p>
          <a:p>
            <a:r>
              <a:rPr lang="it-IT" u="sng" dirty="0"/>
              <a:t>multivitaminici e </a:t>
            </a:r>
            <a:r>
              <a:rPr lang="it-IT" u="sng" dirty="0" err="1"/>
              <a:t>multiminerali</a:t>
            </a:r>
            <a:r>
              <a:rPr lang="it-IT" dirty="0"/>
              <a:t>: multivitaminici, integratori salini, altre vitamine, ferro, altri minerali, vitamina C, calcio e zinco</a:t>
            </a:r>
          </a:p>
          <a:p>
            <a:r>
              <a:rPr lang="it-IT" u="sng" dirty="0"/>
              <a:t>tonici</a:t>
            </a:r>
            <a:r>
              <a:rPr lang="it-IT" dirty="0"/>
              <a:t>: tonici, integratori sportivi,  ginseng e pappa reale</a:t>
            </a:r>
          </a:p>
          <a:p>
            <a:r>
              <a:rPr lang="it-IT" u="sng" dirty="0"/>
              <a:t>controllo peso e anticellulite</a:t>
            </a:r>
            <a:r>
              <a:rPr lang="it-IT" dirty="0"/>
              <a:t>: altri dimagranti e anticellulite sistemici</a:t>
            </a:r>
          </a:p>
          <a:p>
            <a:r>
              <a:rPr lang="it-IT" u="sng" dirty="0"/>
              <a:t>cuore/circolazione</a:t>
            </a:r>
            <a:r>
              <a:rPr lang="it-IT" dirty="0"/>
              <a:t>: controllo colesterolo, </a:t>
            </a:r>
            <a:r>
              <a:rPr lang="it-IT" dirty="0" err="1"/>
              <a:t>antivaricosi</a:t>
            </a:r>
            <a:r>
              <a:rPr lang="it-IT" dirty="0"/>
              <a:t>, </a:t>
            </a:r>
            <a:r>
              <a:rPr lang="it-IT" dirty="0" err="1"/>
              <a:t>fish</a:t>
            </a:r>
            <a:r>
              <a:rPr lang="it-IT" dirty="0"/>
              <a:t> </a:t>
            </a:r>
            <a:r>
              <a:rPr lang="it-IT" dirty="0" err="1"/>
              <a:t>oil</a:t>
            </a:r>
            <a:r>
              <a:rPr lang="it-IT" dirty="0"/>
              <a:t>, altri prodotti  cardiovascolari e antiemorroidali, prodotti base aglio, trofismo microcircolo/drenaggio liquidi</a:t>
            </a:r>
          </a:p>
          <a:p>
            <a:r>
              <a:rPr lang="it-IT" u="sng" dirty="0"/>
              <a:t>disturbi invernali</a:t>
            </a:r>
            <a:r>
              <a:rPr lang="it-IT" dirty="0"/>
              <a:t>: immunostimolanti, prodotti tosse, altri igiene orale, altri sistemici respiratori, disinfezione cavo orale, antinfluenzali e mal di gola</a:t>
            </a:r>
          </a:p>
          <a:p>
            <a:r>
              <a:rPr lang="it-IT" u="sng" dirty="0" err="1"/>
              <a:t>Prod</a:t>
            </a:r>
            <a:r>
              <a:rPr lang="it-IT" u="sng" dirty="0"/>
              <a:t>. Ginecologici e fitoestrogeni</a:t>
            </a:r>
            <a:r>
              <a:rPr lang="it-IT" dirty="0"/>
              <a:t>: prodotti ginecologici, fitoestrogeni, benessere vie urinarie/cistite</a:t>
            </a:r>
          </a:p>
          <a:p>
            <a:r>
              <a:rPr lang="it-IT" u="sng" dirty="0"/>
              <a:t>Sonno e stress</a:t>
            </a:r>
            <a:r>
              <a:rPr lang="it-IT" dirty="0"/>
              <a:t>: calmanti e sonniferi, antidepressivi</a:t>
            </a:r>
          </a:p>
          <a:p>
            <a:r>
              <a:rPr lang="it-IT" u="sng" dirty="0"/>
              <a:t>Sistema nervoso</a:t>
            </a:r>
            <a:r>
              <a:rPr lang="it-IT" dirty="0"/>
              <a:t>: psicostimolanti, neuropatie, analgesici</a:t>
            </a:r>
          </a:p>
          <a:p>
            <a:r>
              <a:rPr lang="it-IT" u="sng" dirty="0"/>
              <a:t>Pelle e bellezza</a:t>
            </a:r>
            <a:r>
              <a:rPr lang="it-IT" dirty="0"/>
              <a:t>: cosmetici sistemici e abbronzanti sistemici</a:t>
            </a:r>
            <a:endParaRPr lang="it-IT"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defRPr/>
            </a:pPr>
            <a:endParaRPr lang="en-GB" altLang="it-IT"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it-IT" sz="1000" dirty="0"/>
              <a:t>L’etichetta degli alimenti, oltre a fornire informazioni necessarie relative al prodotto commercializzato, può essere utilizzata dal produttore come mezzo per valorizzare i propri prodotti e dal consumatore per fare scelte più attente e in linea con le sue necessità. </a:t>
            </a:r>
            <a:r>
              <a:rPr lang="it-IT" sz="1000" dirty="0">
                <a:solidFill>
                  <a:srgbClr val="7030A0"/>
                </a:solidFill>
                <a:effectLst>
                  <a:outerShdw blurRad="38100" dist="38100" dir="2700000" algn="tl">
                    <a:srgbClr val="000000">
                      <a:alpha val="43137"/>
                    </a:srgbClr>
                  </a:outerShdw>
                </a:effectLst>
                <a:latin typeface="Comic Sans MS" panose="030F0702030302020204" pitchFamily="66" charset="0"/>
              </a:rPr>
              <a:t>Il Reg 1924/2006 armonizza i </a:t>
            </a:r>
            <a:r>
              <a:rPr lang="it-IT" sz="1000" dirty="0" err="1">
                <a:solidFill>
                  <a:srgbClr val="7030A0"/>
                </a:solidFill>
                <a:effectLst>
                  <a:outerShdw blurRad="38100" dist="38100" dir="2700000" algn="tl">
                    <a:srgbClr val="000000">
                      <a:alpha val="43137"/>
                    </a:srgbClr>
                  </a:outerShdw>
                </a:effectLst>
                <a:latin typeface="Comic Sans MS" panose="030F0702030302020204" pitchFamily="66" charset="0"/>
              </a:rPr>
              <a:t>cosidetti</a:t>
            </a:r>
            <a:r>
              <a:rPr lang="it-IT" sz="1000" dirty="0">
                <a:solidFill>
                  <a:srgbClr val="7030A0"/>
                </a:solidFill>
                <a:effectLst>
                  <a:outerShdw blurRad="38100" dist="38100" dir="2700000" algn="tl">
                    <a:srgbClr val="000000">
                      <a:alpha val="43137"/>
                    </a:srgbClr>
                  </a:outerShdw>
                </a:effectLst>
                <a:latin typeface="Comic Sans MS" panose="030F0702030302020204" pitchFamily="66" charset="0"/>
              </a:rPr>
              <a:t> “</a:t>
            </a:r>
            <a:r>
              <a:rPr lang="it-IT" sz="1000" b="1" dirty="0" err="1">
                <a:solidFill>
                  <a:srgbClr val="FF0000"/>
                </a:solidFill>
                <a:effectLst>
                  <a:outerShdw blurRad="38100" dist="38100" dir="2700000" algn="tl">
                    <a:srgbClr val="000000">
                      <a:alpha val="43137"/>
                    </a:srgbClr>
                  </a:outerShdw>
                </a:effectLst>
                <a:latin typeface="Comic Sans MS" panose="030F0702030302020204" pitchFamily="66" charset="0"/>
              </a:rPr>
              <a:t>claims</a:t>
            </a:r>
            <a:r>
              <a:rPr lang="it-IT" sz="1000" dirty="0">
                <a:solidFill>
                  <a:srgbClr val="7030A0"/>
                </a:solidFill>
                <a:effectLst>
                  <a:outerShdw blurRad="38100" dist="38100" dir="2700000" algn="tl">
                    <a:srgbClr val="000000">
                      <a:alpha val="43137"/>
                    </a:srgbClr>
                  </a:outerShdw>
                </a:effectLst>
                <a:latin typeface="Comic Sans MS" panose="030F0702030302020204" pitchFamily="66" charset="0"/>
              </a:rPr>
              <a:t>”, ossia</a:t>
            </a:r>
          </a:p>
          <a:p>
            <a:pPr algn="l"/>
            <a:r>
              <a:rPr lang="it-IT" sz="1000" dirty="0">
                <a:solidFill>
                  <a:srgbClr val="7030A0"/>
                </a:solidFill>
                <a:effectLst>
                  <a:outerShdw blurRad="38100" dist="38100" dir="2700000" algn="tl">
                    <a:srgbClr val="000000">
                      <a:alpha val="43137"/>
                    </a:srgbClr>
                  </a:outerShdw>
                </a:effectLst>
                <a:latin typeface="Comic Sans MS" panose="030F0702030302020204" pitchFamily="66" charset="0"/>
              </a:rPr>
              <a:t>indicazioni nutrizionali e sulla salute fornite sui prodotti alimentari, allo scopo di garantire ai consumatori l’accuratezza e la veridicità delle informazioni.</a:t>
            </a:r>
          </a:p>
          <a:p>
            <a:endParaRPr lang="it-IT" altLang="it-IT"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defRPr/>
            </a:pPr>
            <a:endParaRPr lang="en-GB" altLang="it-IT"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it-IT" dirty="0"/>
              <a:t>Nel 2014 gli specialisti hanno prevalentemente consigliato:</a:t>
            </a:r>
          </a:p>
          <a:p>
            <a:pPr fontAlgn="base"/>
            <a:r>
              <a:rPr lang="it-IT" dirty="0"/>
              <a:t>- probiotici (12,6%)</a:t>
            </a:r>
            <a:br>
              <a:rPr lang="it-IT" dirty="0"/>
            </a:br>
            <a:r>
              <a:rPr lang="it-IT" dirty="0"/>
              <a:t>- prodotti per articolazioni (8,9%)</a:t>
            </a:r>
            <a:br>
              <a:rPr lang="it-IT" dirty="0"/>
            </a:br>
            <a:r>
              <a:rPr lang="it-IT" dirty="0"/>
              <a:t>- prodotti oftalmici (8,2%)</a:t>
            </a:r>
            <a:br>
              <a:rPr lang="it-IT" dirty="0"/>
            </a:br>
            <a:r>
              <a:rPr lang="it-IT" dirty="0"/>
              <a:t>– antiossidanti (7,8%)</a:t>
            </a:r>
            <a:br>
              <a:rPr lang="it-IT" dirty="0"/>
            </a:br>
            <a:r>
              <a:rPr lang="it-IT" dirty="0"/>
              <a:t>– </a:t>
            </a:r>
            <a:r>
              <a:rPr lang="it-IT" dirty="0" err="1"/>
              <a:t>polivitamine</a:t>
            </a:r>
            <a:r>
              <a:rPr lang="it-IT" dirty="0"/>
              <a:t> e minerali (6,3%)</a:t>
            </a:r>
            <a:br>
              <a:rPr lang="it-IT" dirty="0"/>
            </a:br>
            <a:r>
              <a:rPr lang="it-IT" dirty="0"/>
              <a:t>– integratori minerali (5,9%)</a:t>
            </a:r>
            <a:br>
              <a:rPr lang="it-IT" dirty="0"/>
            </a:br>
            <a:r>
              <a:rPr lang="it-IT" dirty="0"/>
              <a:t>– prodotti per il sistema urinario maschile (5,8%)</a:t>
            </a:r>
            <a:br>
              <a:rPr lang="it-IT" dirty="0"/>
            </a:br>
            <a:r>
              <a:rPr lang="it-IT" dirty="0"/>
              <a:t>– prodotti ginecologici (4,9%)</a:t>
            </a:r>
            <a:br>
              <a:rPr lang="it-IT" dirty="0"/>
            </a:br>
            <a:r>
              <a:rPr lang="it-IT" dirty="0" err="1"/>
              <a:t>AlGli</a:t>
            </a:r>
            <a:r>
              <a:rPr lang="it-IT" dirty="0"/>
              <a:t> integratori, utilizzati in associazione ai farmaci etici, rappresentano quindi un segmento in costante crescita e di sempre maggior rilevanza per il fatturato delle farmacie. Il mercato di libera vendita vale complessivamente 11 miliardi di euro (+3% rispetto al 2013) e vede nella </a:t>
            </a:r>
            <a:r>
              <a:rPr lang="it-IT" b="1" dirty="0"/>
              <a:t>farmacia il canale d’elezione </a:t>
            </a:r>
            <a:r>
              <a:rPr lang="it-IT" dirty="0"/>
              <a:t>per l’acquisto (89,2%). Gli integratori da soli rappresentano circa il 42% delle vendite, con un trend del +7,3% a valori e +5,5% a volumi.</a:t>
            </a:r>
          </a:p>
          <a:p>
            <a:pPr fontAlgn="base"/>
            <a:r>
              <a:rPr lang="it-IT" dirty="0"/>
              <a:t>A chiusura dell’intervento di IMS </a:t>
            </a:r>
            <a:r>
              <a:rPr lang="it-IT" dirty="0" err="1"/>
              <a:t>Health</a:t>
            </a:r>
            <a:r>
              <a:rPr lang="it-IT" dirty="0"/>
              <a:t>, un’interessante analisi del consumatore di integratori: in prevalenza donna, residente nel Centro-Nord e con un reddito superiore alla media, dimostra una ridotta </a:t>
            </a:r>
            <a:r>
              <a:rPr lang="it-IT" dirty="0" err="1"/>
              <a:t>customer</a:t>
            </a:r>
            <a:r>
              <a:rPr lang="it-IT" dirty="0"/>
              <a:t> </a:t>
            </a:r>
            <a:r>
              <a:rPr lang="it-IT" dirty="0" err="1"/>
              <a:t>loyalty</a:t>
            </a:r>
            <a:r>
              <a:rPr lang="it-IT" dirty="0"/>
              <a:t> che porta spesso a brevi cicli di vita dei prodotti.</a:t>
            </a:r>
          </a:p>
          <a:p>
            <a:pPr fontAlgn="base"/>
            <a:r>
              <a:rPr lang="it-IT" dirty="0"/>
              <a:t>l’interno di queste categorie, i </a:t>
            </a:r>
            <a:r>
              <a:rPr lang="it-IT" b="1" dirty="0"/>
              <a:t>probiotici</a:t>
            </a:r>
            <a:r>
              <a:rPr lang="it-IT" dirty="0"/>
              <a:t> sono consigliati prevalentemente dai pediatri (73%) e gli </a:t>
            </a:r>
            <a:r>
              <a:rPr lang="it-IT" b="1" dirty="0" err="1"/>
              <a:t>antiossidanti</a:t>
            </a:r>
            <a:r>
              <a:rPr lang="it-IT" dirty="0" err="1"/>
              <a:t>dagli</a:t>
            </a:r>
            <a:r>
              <a:rPr lang="it-IT" dirty="0"/>
              <a:t> ortopedici (59,2%).</a:t>
            </a:r>
            <a:endParaRPr lang="it-IT"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defRPr/>
            </a:pPr>
            <a:endParaRPr lang="en-GB" altLang="it-IT"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defRPr/>
            </a:pPr>
            <a:endParaRPr lang="en-GB" altLang="it-IT"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defRPr/>
            </a:pPr>
            <a:endParaRPr lang="en-GB" altLang="it-IT"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buFont typeface="Wingdings" pitchFamily="2" charset="2"/>
              <a:buNone/>
              <a:defRPr/>
            </a:pPr>
            <a:r>
              <a:rPr lang="it-IT" altLang="it-IT" dirty="0">
                <a:solidFill>
                  <a:srgbClr val="660066"/>
                </a:solidFill>
                <a:latin typeface="Comic Sans MS" pitchFamily="66" charset="0"/>
                <a:cs typeface="Times New Roman" pitchFamily="18" charset="0"/>
              </a:rPr>
              <a:t>I principi dell'autocontrollo consistono nella messa in atto dei sistemi HACCP</a:t>
            </a:r>
            <a:r>
              <a:rPr lang="it-IT" altLang="it-IT" dirty="0">
                <a:solidFill>
                  <a:srgbClr val="4D4D4D"/>
                </a:solidFill>
                <a:latin typeface="Comic Sans MS" pitchFamily="66" charset="0"/>
                <a:cs typeface="Times New Roman" pitchFamily="18" charset="0"/>
              </a:rPr>
              <a:t> </a:t>
            </a:r>
            <a:r>
              <a:rPr lang="it-IT" altLang="it-IT" b="1" dirty="0">
                <a:solidFill>
                  <a:srgbClr val="FF0000"/>
                </a:solidFill>
                <a:effectLst>
                  <a:outerShdw blurRad="38100" dist="38100" dir="2700000" algn="tl">
                    <a:srgbClr val="C0C0C0"/>
                  </a:outerShdw>
                </a:effectLst>
                <a:latin typeface="Comic Sans MS" pitchFamily="66" charset="0"/>
                <a:cs typeface="Times New Roman" pitchFamily="18" charset="0"/>
              </a:rPr>
              <a:t>(</a:t>
            </a:r>
            <a:r>
              <a:rPr lang="it-IT" altLang="it-IT" b="1" dirty="0" err="1">
                <a:solidFill>
                  <a:srgbClr val="FF0000"/>
                </a:solidFill>
                <a:effectLst>
                  <a:outerShdw blurRad="38100" dist="38100" dir="2700000" algn="tl">
                    <a:srgbClr val="C0C0C0"/>
                  </a:outerShdw>
                </a:effectLst>
                <a:latin typeface="Comic Sans MS" pitchFamily="66" charset="0"/>
                <a:cs typeface="Times New Roman" pitchFamily="18" charset="0"/>
              </a:rPr>
              <a:t>Hazard</a:t>
            </a:r>
            <a:r>
              <a:rPr lang="it-IT" altLang="it-IT" b="1" dirty="0">
                <a:solidFill>
                  <a:srgbClr val="FF0000"/>
                </a:solidFill>
                <a:effectLst>
                  <a:outerShdw blurRad="38100" dist="38100" dir="2700000" algn="tl">
                    <a:srgbClr val="C0C0C0"/>
                  </a:outerShdw>
                </a:effectLst>
                <a:latin typeface="Comic Sans MS" pitchFamily="66" charset="0"/>
                <a:cs typeface="Times New Roman" pitchFamily="18" charset="0"/>
              </a:rPr>
              <a:t> Analysis Critical Control </a:t>
            </a:r>
            <a:r>
              <a:rPr lang="it-IT" altLang="it-IT" b="1" dirty="0" err="1">
                <a:solidFill>
                  <a:srgbClr val="FF0000"/>
                </a:solidFill>
                <a:effectLst>
                  <a:outerShdw blurRad="38100" dist="38100" dir="2700000" algn="tl">
                    <a:srgbClr val="C0C0C0"/>
                  </a:outerShdw>
                </a:effectLst>
                <a:latin typeface="Comic Sans MS" pitchFamily="66" charset="0"/>
                <a:cs typeface="Times New Roman" pitchFamily="18" charset="0"/>
              </a:rPr>
              <a:t>Points</a:t>
            </a:r>
            <a:r>
              <a:rPr lang="it-IT" altLang="it-IT" b="1" dirty="0">
                <a:solidFill>
                  <a:srgbClr val="FF0000"/>
                </a:solidFill>
                <a:effectLst>
                  <a:outerShdw blurRad="38100" dist="38100" dir="2700000" algn="tl">
                    <a:srgbClr val="C0C0C0"/>
                  </a:outerShdw>
                </a:effectLst>
                <a:latin typeface="Comic Sans MS" pitchFamily="66" charset="0"/>
                <a:cs typeface="Times New Roman" pitchFamily="18" charset="0"/>
              </a:rPr>
              <a:t>)</a:t>
            </a:r>
            <a:r>
              <a:rPr lang="it-IT" altLang="it-IT" dirty="0">
                <a:solidFill>
                  <a:srgbClr val="4D4D4D"/>
                </a:solidFill>
                <a:latin typeface="Comic Sans MS" pitchFamily="66" charset="0"/>
                <a:cs typeface="Times New Roman" pitchFamily="18" charset="0"/>
              </a:rPr>
              <a:t> </a:t>
            </a:r>
            <a:r>
              <a:rPr lang="it-IT" altLang="it-IT" dirty="0">
                <a:solidFill>
                  <a:srgbClr val="660066"/>
                </a:solidFill>
                <a:latin typeface="Comic Sans MS" pitchFamily="66" charset="0"/>
                <a:cs typeface="Times New Roman" pitchFamily="18" charset="0"/>
              </a:rPr>
              <a:t>che mirano a</a:t>
            </a:r>
            <a:r>
              <a:rPr lang="it-IT" altLang="it-IT" dirty="0">
                <a:solidFill>
                  <a:srgbClr val="4D4D4D"/>
                </a:solidFill>
                <a:latin typeface="Comic Sans MS" pitchFamily="66" charset="0"/>
                <a:cs typeface="Times New Roman" pitchFamily="18" charset="0"/>
              </a:rPr>
              <a:t> </a:t>
            </a:r>
            <a:r>
              <a:rPr lang="it-IT" altLang="it-IT" b="1" dirty="0">
                <a:solidFill>
                  <a:srgbClr val="FF0000"/>
                </a:solidFill>
                <a:effectLst>
                  <a:outerShdw blurRad="38100" dist="38100" dir="2700000" algn="tl">
                    <a:srgbClr val="C0C0C0"/>
                  </a:outerShdw>
                </a:effectLst>
                <a:latin typeface="Comic Sans MS" pitchFamily="66" charset="0"/>
                <a:cs typeface="Times New Roman" pitchFamily="18" charset="0"/>
              </a:rPr>
              <a:t>identificare ed analizzare i danni associati</a:t>
            </a:r>
            <a:r>
              <a:rPr lang="it-IT" altLang="it-IT" dirty="0">
                <a:solidFill>
                  <a:srgbClr val="4D4D4D"/>
                </a:solidFill>
                <a:latin typeface="Comic Sans MS" pitchFamily="66" charset="0"/>
                <a:cs typeface="Times New Roman" pitchFamily="18" charset="0"/>
              </a:rPr>
              <a:t> </a:t>
            </a:r>
            <a:r>
              <a:rPr lang="it-IT" altLang="it-IT" dirty="0">
                <a:solidFill>
                  <a:srgbClr val="660066"/>
                </a:solidFill>
                <a:latin typeface="Comic Sans MS" pitchFamily="66" charset="0"/>
                <a:cs typeface="Times New Roman" pitchFamily="18" charset="0"/>
              </a:rPr>
              <a:t>ai differenti</a:t>
            </a:r>
            <a:r>
              <a:rPr lang="it-IT" altLang="it-IT" dirty="0">
                <a:solidFill>
                  <a:srgbClr val="4D4D4D"/>
                </a:solidFill>
                <a:latin typeface="Comic Sans MS" pitchFamily="66" charset="0"/>
                <a:cs typeface="Times New Roman" pitchFamily="18" charset="0"/>
              </a:rPr>
              <a:t> </a:t>
            </a:r>
            <a:r>
              <a:rPr lang="it-IT" altLang="it-IT" b="1" dirty="0">
                <a:solidFill>
                  <a:srgbClr val="FF0000"/>
                </a:solidFill>
                <a:latin typeface="Comic Sans MS" pitchFamily="66" charset="0"/>
                <a:cs typeface="Times New Roman" pitchFamily="18" charset="0"/>
              </a:rPr>
              <a:t>stadi del processo produttivo</a:t>
            </a:r>
            <a:r>
              <a:rPr lang="it-IT" altLang="it-IT" dirty="0">
                <a:solidFill>
                  <a:srgbClr val="4D4D4D"/>
                </a:solidFill>
                <a:latin typeface="Comic Sans MS" pitchFamily="66" charset="0"/>
                <a:cs typeface="Times New Roman" pitchFamily="18" charset="0"/>
              </a:rPr>
              <a:t> </a:t>
            </a:r>
            <a:r>
              <a:rPr lang="it-IT" altLang="it-IT" dirty="0">
                <a:solidFill>
                  <a:srgbClr val="660066"/>
                </a:solidFill>
                <a:latin typeface="Comic Sans MS" pitchFamily="66" charset="0"/>
                <a:cs typeface="Times New Roman" pitchFamily="18" charset="0"/>
              </a:rPr>
              <a:t>di una derrata alimentare, a  definire i</a:t>
            </a:r>
            <a:r>
              <a:rPr lang="it-IT" altLang="it-IT" dirty="0">
                <a:solidFill>
                  <a:srgbClr val="4D4D4D"/>
                </a:solidFill>
                <a:latin typeface="Comic Sans MS" pitchFamily="66" charset="0"/>
                <a:cs typeface="Times New Roman" pitchFamily="18" charset="0"/>
              </a:rPr>
              <a:t> </a:t>
            </a:r>
            <a:r>
              <a:rPr lang="it-IT" altLang="it-IT" b="1" dirty="0">
                <a:solidFill>
                  <a:srgbClr val="FF0000"/>
                </a:solidFill>
                <a:effectLst>
                  <a:outerShdw blurRad="38100" dist="38100" dir="2700000" algn="tl">
                    <a:srgbClr val="C0C0C0"/>
                  </a:outerShdw>
                </a:effectLst>
                <a:latin typeface="Comic Sans MS" pitchFamily="66" charset="0"/>
                <a:cs typeface="Times New Roman" pitchFamily="18" charset="0"/>
              </a:rPr>
              <a:t>mezzi necessari per neutralizzarli</a:t>
            </a:r>
            <a:r>
              <a:rPr lang="it-IT" altLang="it-IT" dirty="0">
                <a:solidFill>
                  <a:srgbClr val="4D4D4D"/>
                </a:solidFill>
                <a:latin typeface="Comic Sans MS" pitchFamily="66" charset="0"/>
                <a:cs typeface="Times New Roman" pitchFamily="18" charset="0"/>
              </a:rPr>
              <a:t> </a:t>
            </a:r>
            <a:r>
              <a:rPr lang="it-IT" altLang="it-IT" dirty="0">
                <a:solidFill>
                  <a:srgbClr val="660066"/>
                </a:solidFill>
                <a:latin typeface="Comic Sans MS" pitchFamily="66" charset="0"/>
                <a:cs typeface="Times New Roman" pitchFamily="18" charset="0"/>
              </a:rPr>
              <a:t>e ad assicurare che questi mezzi siano messi in atto in modo efficiente ed efficace.</a:t>
            </a:r>
          </a:p>
          <a:p>
            <a:pPr algn="just" eaLnBrk="1" hangingPunct="1">
              <a:buFont typeface="Wingdings" pitchFamily="2" charset="2"/>
              <a:buNone/>
              <a:defRPr/>
            </a:pPr>
            <a:r>
              <a:rPr lang="it-IT" altLang="it-IT" dirty="0">
                <a:solidFill>
                  <a:srgbClr val="4D4D4D"/>
                </a:solidFill>
                <a:latin typeface="Comic Sans MS" pitchFamily="66" charset="0"/>
                <a:cs typeface="Times New Roman" pitchFamily="18" charset="0"/>
              </a:rPr>
              <a:t> </a:t>
            </a:r>
            <a:r>
              <a:rPr lang="it-IT" altLang="it-IT" dirty="0">
                <a:solidFill>
                  <a:srgbClr val="660066"/>
                </a:solidFill>
                <a:latin typeface="Comic Sans MS" pitchFamily="66" charset="0"/>
                <a:cs typeface="Times New Roman" pitchFamily="18" charset="0"/>
              </a:rPr>
              <a:t>Il sistema HACCP deve essere considerato come un</a:t>
            </a:r>
            <a:r>
              <a:rPr lang="it-IT" altLang="it-IT" dirty="0">
                <a:solidFill>
                  <a:srgbClr val="4D4D4D"/>
                </a:solidFill>
                <a:latin typeface="Comic Sans MS" pitchFamily="66" charset="0"/>
                <a:cs typeface="Times New Roman" pitchFamily="18" charset="0"/>
              </a:rPr>
              <a:t> </a:t>
            </a:r>
            <a:r>
              <a:rPr lang="it-IT" altLang="it-IT" b="1" dirty="0">
                <a:solidFill>
                  <a:srgbClr val="FF0000"/>
                </a:solidFill>
                <a:effectLst>
                  <a:outerShdw blurRad="38100" dist="38100" dir="2700000" algn="tl">
                    <a:srgbClr val="C0C0C0"/>
                  </a:outerShdw>
                </a:effectLst>
                <a:latin typeface="Comic Sans MS" pitchFamily="66" charset="0"/>
                <a:cs typeface="Times New Roman" pitchFamily="18" charset="0"/>
              </a:rPr>
              <a:t>approccio organizzato e sistematico</a:t>
            </a:r>
            <a:r>
              <a:rPr lang="it-IT" altLang="it-IT" dirty="0">
                <a:solidFill>
                  <a:srgbClr val="4D4D4D"/>
                </a:solidFill>
                <a:latin typeface="Comic Sans MS" pitchFamily="66" charset="0"/>
                <a:cs typeface="Times New Roman" pitchFamily="18" charset="0"/>
              </a:rPr>
              <a:t> </a:t>
            </a:r>
            <a:r>
              <a:rPr lang="it-IT" altLang="it-IT" dirty="0">
                <a:solidFill>
                  <a:srgbClr val="660066"/>
                </a:solidFill>
                <a:latin typeface="Comic Sans MS" pitchFamily="66" charset="0"/>
                <a:cs typeface="Times New Roman" pitchFamily="18" charset="0"/>
              </a:rPr>
              <a:t>in grado di costruire, mettere in atto o migliorare la garanzia di</a:t>
            </a:r>
            <a:r>
              <a:rPr lang="it-IT" altLang="it-IT" dirty="0">
                <a:solidFill>
                  <a:srgbClr val="4D4D4D"/>
                </a:solidFill>
                <a:latin typeface="Comic Sans MS" pitchFamily="66" charset="0"/>
                <a:cs typeface="Times New Roman" pitchFamily="18" charset="0"/>
              </a:rPr>
              <a:t> </a:t>
            </a:r>
            <a:r>
              <a:rPr lang="it-IT" altLang="it-IT" b="1" dirty="0">
                <a:solidFill>
                  <a:srgbClr val="FF0000"/>
                </a:solidFill>
                <a:effectLst>
                  <a:outerShdw blurRad="38100" dist="38100" dir="2700000" algn="tl">
                    <a:srgbClr val="C0C0C0"/>
                  </a:outerShdw>
                </a:effectLst>
                <a:latin typeface="Comic Sans MS" pitchFamily="66" charset="0"/>
                <a:cs typeface="Times New Roman" pitchFamily="18" charset="0"/>
              </a:rPr>
              <a:t>qualità microbiologica, fisica e chimica</a:t>
            </a:r>
            <a:r>
              <a:rPr lang="it-IT" altLang="it-IT" dirty="0">
                <a:solidFill>
                  <a:srgbClr val="4D4D4D"/>
                </a:solidFill>
                <a:latin typeface="Comic Sans MS" pitchFamily="66" charset="0"/>
                <a:cs typeface="Times New Roman" pitchFamily="18" charset="0"/>
              </a:rPr>
              <a:t> </a:t>
            </a:r>
            <a:r>
              <a:rPr lang="it-IT" altLang="it-IT" dirty="0">
                <a:solidFill>
                  <a:srgbClr val="660066"/>
                </a:solidFill>
                <a:latin typeface="Comic Sans MS" pitchFamily="66" charset="0"/>
                <a:cs typeface="Times New Roman" pitchFamily="18" charset="0"/>
              </a:rPr>
              <a:t>delle derrate alimentari. Il sistema HACCP viene elaborato per un prodotto specifico, per la sua produzione e per i rischi che esso può comportare per il consumatore.</a:t>
            </a:r>
          </a:p>
          <a:p>
            <a:pPr algn="just" eaLnBrk="1" hangingPunct="1">
              <a:buFont typeface="Wingdings" pitchFamily="2" charset="2"/>
              <a:buNone/>
              <a:defRPr/>
            </a:pPr>
            <a:r>
              <a:rPr lang="it-IT" altLang="it-IT" dirty="0">
                <a:solidFill>
                  <a:srgbClr val="660066"/>
                </a:solidFill>
                <a:latin typeface="Comic Sans MS" pitchFamily="66" charset="0"/>
                <a:cs typeface="Times New Roman" pitchFamily="18" charset="0"/>
              </a:rPr>
              <a:t> </a:t>
            </a:r>
          </a:p>
          <a:p>
            <a:pPr algn="just" eaLnBrk="1" hangingPunct="1">
              <a:buFont typeface="Wingdings" pitchFamily="2" charset="2"/>
              <a:buNone/>
              <a:defRPr/>
            </a:pPr>
            <a:r>
              <a:rPr lang="it-IT" altLang="it-IT" dirty="0">
                <a:solidFill>
                  <a:srgbClr val="4D4D4D"/>
                </a:solidFill>
                <a:latin typeface="Comic Sans MS" pitchFamily="66" charset="0"/>
                <a:cs typeface="Times New Roman" pitchFamily="18" charset="0"/>
              </a:rPr>
              <a:t>HACCP è prescritto dall'art. 3, comma 2, del decreto legislativo 155/97: </a:t>
            </a:r>
          </a:p>
          <a:p>
            <a:pPr algn="just" eaLnBrk="1" hangingPunct="1">
              <a:buFont typeface="Wingdings" pitchFamily="2" charset="2"/>
              <a:buNone/>
              <a:defRPr/>
            </a:pPr>
            <a:r>
              <a:rPr lang="it-IT" altLang="it-IT" i="1" dirty="0">
                <a:solidFill>
                  <a:srgbClr val="4D4D4D"/>
                </a:solidFill>
                <a:latin typeface="Comic Sans MS" pitchFamily="66" charset="0"/>
                <a:cs typeface="Times New Roman" pitchFamily="18" charset="0"/>
              </a:rPr>
              <a:t>"Il responsabile qualità dell'industria alimentare deve individuare ogni fase che potrebbe rivelarsi critica per la sicurezza degli alimenti e deve garantire che siano individuate, applicate, mantenute ed aggiornate le adeguate procedure di sicurezza avvalendosi dei principi su cui è basato il sistema di analisi dei rischi e di controllo dei punti critici HACCP (</a:t>
            </a:r>
            <a:r>
              <a:rPr lang="it-IT" altLang="it-IT" i="1" dirty="0" err="1">
                <a:solidFill>
                  <a:srgbClr val="4D4D4D"/>
                </a:solidFill>
                <a:latin typeface="Comic Sans MS" pitchFamily="66" charset="0"/>
                <a:cs typeface="Times New Roman" pitchFamily="18" charset="0"/>
              </a:rPr>
              <a:t>Hazard</a:t>
            </a:r>
            <a:r>
              <a:rPr lang="it-IT" altLang="it-IT" i="1" dirty="0">
                <a:solidFill>
                  <a:srgbClr val="4D4D4D"/>
                </a:solidFill>
                <a:latin typeface="Comic Sans MS" pitchFamily="66" charset="0"/>
                <a:cs typeface="Times New Roman" pitchFamily="18" charset="0"/>
              </a:rPr>
              <a:t> Analysis and Critical Control </a:t>
            </a:r>
            <a:r>
              <a:rPr lang="it-IT" altLang="it-IT" i="1" dirty="0" err="1">
                <a:solidFill>
                  <a:srgbClr val="4D4D4D"/>
                </a:solidFill>
                <a:latin typeface="Comic Sans MS" pitchFamily="66" charset="0"/>
                <a:cs typeface="Times New Roman" pitchFamily="18" charset="0"/>
              </a:rPr>
              <a:t>Points</a:t>
            </a:r>
            <a:r>
              <a:rPr lang="it-IT" altLang="it-IT" i="1" dirty="0">
                <a:solidFill>
                  <a:srgbClr val="4D4D4D"/>
                </a:solidFill>
                <a:latin typeface="Comic Sans MS" pitchFamily="66" charset="0"/>
                <a:cs typeface="Times New Roman" pitchFamily="18" charset="0"/>
              </a:rPr>
              <a:t>)"</a:t>
            </a:r>
          </a:p>
          <a:p>
            <a:pPr marL="228550" indent="-228550"/>
            <a:endParaRPr lang="en-GB" altLang="it-IT"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endParaRPr lang="en-GB" altLang="it-IT"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endParaRPr lang="en-GB" altLang="it-IT"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50" indent="-228550"/>
            <a:endParaRPr lang="en-GB"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it-IT" altLang="it-IT" sz="1000" b="1">
                <a:latin typeface="Arial Narrow" pitchFamily="34" charset="0"/>
              </a:rPr>
              <a:t>‘food law’ means the laws, regulations and administrative provisions governing food in general, and food safety in particular, whether at Community or national level; it covers any stage of production, </a:t>
            </a:r>
            <a:r>
              <a:rPr lang="it-IT" altLang="it-IT" sz="1000" b="1">
                <a:effectLst>
                  <a:outerShdw blurRad="38100" dist="38100" dir="2700000" algn="tl">
                    <a:srgbClr val="C0C0C0"/>
                  </a:outerShdw>
                </a:effectLst>
                <a:latin typeface="Arial Narrow" pitchFamily="34" charset="0"/>
              </a:rPr>
              <a:t>processing and distribution of food</a:t>
            </a:r>
            <a:r>
              <a:rPr lang="it-IT" altLang="it-IT" sz="1000" b="1">
                <a:latin typeface="Arial Narrow" pitchFamily="34" charset="0"/>
              </a:rPr>
              <a:t>, and also of feed produced for, or fed to, food producing animals. food’ (or ‘foodstuff’) means any substance or product, whether processed, partially processed or unprocessed, intended to be, or reasonably expected to be ingested by humans. </a:t>
            </a:r>
            <a:r>
              <a:rPr lang="it-IT" altLang="it-IT" sz="1000" b="1">
                <a:effectLst>
                  <a:outerShdw blurRad="38100" dist="38100" dir="2700000" algn="tl">
                    <a:srgbClr val="C0C0C0"/>
                  </a:outerShdw>
                </a:effectLst>
                <a:latin typeface="Arial Narrow" pitchFamily="34" charset="0"/>
              </a:rPr>
              <a:t>Food’ includes drink, chewing gum and any substance,including water, intentionally incorporated into the food during its manufacture, preparation or treatement.</a:t>
            </a:r>
          </a:p>
          <a:p>
            <a:pPr>
              <a:defRPr/>
            </a:pPr>
            <a:r>
              <a:rPr lang="it-IT" altLang="it-IT" sz="1000" b="1">
                <a:latin typeface="Arial Narrow" pitchFamily="34" charset="0"/>
              </a:rPr>
              <a:t>‘‘What means food quality’’ ? organoleptic characteristics,  physical and functional properties,  nutrient contents,  consumer protection from fraud</a:t>
            </a:r>
          </a:p>
          <a:p>
            <a:pPr>
              <a:defRPr/>
            </a:pPr>
            <a:r>
              <a:rPr lang="it-IT" altLang="it-IT" sz="1000" b="1">
                <a:latin typeface="Arial Narrow" pitchFamily="34" charset="0"/>
              </a:rPr>
              <a:t>What means food safety’’?Relating to the content of various chemical and microbiological elements in food.</a:t>
            </a:r>
          </a:p>
          <a:p>
            <a:pPr>
              <a:spcBef>
                <a:spcPct val="0"/>
              </a:spcBef>
              <a:defRPr/>
            </a:pPr>
            <a:endParaRPr lang="it-IT" altLang="it-IT" sz="1000" b="1">
              <a:latin typeface="Arial Narrow" pitchFamily="34" charset="0"/>
            </a:endParaRPr>
          </a:p>
          <a:p>
            <a:pPr>
              <a:spcBef>
                <a:spcPct val="0"/>
              </a:spcBef>
              <a:defRPr/>
            </a:pPr>
            <a:endParaRPr lang="it-IT" altLang="it-IT" sz="1000" b="1">
              <a:latin typeface="Arial Narrow" pitchFamily="34" charset="0"/>
            </a:endParaRPr>
          </a:p>
          <a:p>
            <a:pPr>
              <a:defRPr/>
            </a:pPr>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 principi su cui si fonda la nuova legislazione comunitaria sono:</a:t>
            </a:r>
          </a:p>
          <a:p>
            <a:r>
              <a:rPr lang="it-IT" dirty="0" smtClean="0"/>
              <a:t>Controlli su tutta la catena alimentare.</a:t>
            </a:r>
          </a:p>
          <a:p>
            <a:r>
              <a:rPr lang="it-IT" dirty="0" smtClean="0"/>
              <a:t> analisi del rischio molto accurate.</a:t>
            </a:r>
          </a:p>
          <a:p>
            <a:r>
              <a:rPr lang="it-IT" dirty="0" smtClean="0"/>
              <a:t>La responsabilità degli operatori addetti alla </a:t>
            </a:r>
            <a:r>
              <a:rPr lang="it-IT" dirty="0" err="1" smtClean="0"/>
              <a:t>produzione,confezionamento</a:t>
            </a:r>
            <a:r>
              <a:rPr lang="it-IT" dirty="0" smtClean="0"/>
              <a:t> e commercializzazione del prodotto.</a:t>
            </a:r>
          </a:p>
          <a:p>
            <a:r>
              <a:rPr lang="it-IT" dirty="0" smtClean="0"/>
              <a:t>La tracciabilità del prodotto su tutta la filiera.</a:t>
            </a:r>
          </a:p>
          <a:p>
            <a:r>
              <a:rPr lang="it-IT" dirty="0" smtClean="0"/>
              <a:t>Il consumatore è una parte importante della sicurezza alimentare.</a:t>
            </a:r>
          </a:p>
          <a:p>
            <a:endParaRPr lang="it-IT" dirty="0" smtClean="0"/>
          </a:p>
          <a:p>
            <a:endParaRPr lang="it-IT" dirty="0"/>
          </a:p>
        </p:txBody>
      </p:sp>
      <p:sp>
        <p:nvSpPr>
          <p:cNvPr id="4" name="Segnaposto numero diapositiva 3"/>
          <p:cNvSpPr>
            <a:spLocks noGrp="1"/>
          </p:cNvSpPr>
          <p:nvPr>
            <p:ph type="sldNum" sz="quarter" idx="10"/>
          </p:nvPr>
        </p:nvSpPr>
        <p:spPr/>
        <p:txBody>
          <a:bodyPr/>
          <a:lstStyle/>
          <a:p>
            <a:pPr>
              <a:defRPr/>
            </a:pPr>
            <a:fld id="{01FE6D8D-E40B-4F72-8212-7F233F88C1A9}" type="slidenum">
              <a:rPr lang="it-IT" smtClean="0"/>
              <a:pPr>
                <a:defRPr/>
              </a:pPr>
              <a:t>9</a:t>
            </a:fld>
            <a:endParaRPr lang="it-IT"/>
          </a:p>
        </p:txBody>
      </p:sp>
    </p:spTree>
    <p:extLst>
      <p:ext uri="{BB962C8B-B14F-4D97-AF65-F5344CB8AC3E}">
        <p14:creationId xmlns:p14="http://schemas.microsoft.com/office/powerpoint/2010/main" val="113361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6FAABAE4-8468-4489-8567-E6FA2F437C4F}" type="datetimeFigureOut">
              <a:rPr lang="it-IT"/>
              <a:pPr>
                <a:defRPr/>
              </a:pPr>
              <a:t>10/06/2015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EF6304E-3B3D-4A94-B368-881A3F25B70D}" type="slidenum">
              <a:rPr lang="it-IT"/>
              <a:pPr>
                <a:defRPr/>
              </a:pPr>
              <a:t>‹N›</a:t>
            </a:fld>
            <a:endParaRPr lang="it-IT"/>
          </a:p>
        </p:txBody>
      </p:sp>
    </p:spTree>
    <p:extLst>
      <p:ext uri="{BB962C8B-B14F-4D97-AF65-F5344CB8AC3E}">
        <p14:creationId xmlns:p14="http://schemas.microsoft.com/office/powerpoint/2010/main" val="72696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6E2CA76-05F1-4A66-9C68-5AA82C834CEA}" type="datetimeFigureOut">
              <a:rPr lang="it-IT"/>
              <a:pPr>
                <a:defRPr/>
              </a:pPr>
              <a:t>10/06/2015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2915EA6-2278-451A-9931-10F71BD505F3}" type="slidenum">
              <a:rPr lang="it-IT"/>
              <a:pPr>
                <a:defRPr/>
              </a:pPr>
              <a:t>‹N›</a:t>
            </a:fld>
            <a:endParaRPr lang="it-IT"/>
          </a:p>
        </p:txBody>
      </p:sp>
    </p:spTree>
    <p:extLst>
      <p:ext uri="{BB962C8B-B14F-4D97-AF65-F5344CB8AC3E}">
        <p14:creationId xmlns:p14="http://schemas.microsoft.com/office/powerpoint/2010/main" val="206061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5E11037-E5C1-4350-9797-2CBAE52C8217}" type="datetimeFigureOut">
              <a:rPr lang="it-IT"/>
              <a:pPr>
                <a:defRPr/>
              </a:pPr>
              <a:t>10/06/2015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6C147C8-4502-4718-9140-E9B4A7F62E0B}" type="slidenum">
              <a:rPr lang="it-IT"/>
              <a:pPr>
                <a:defRPr/>
              </a:pPr>
              <a:t>‹N›</a:t>
            </a:fld>
            <a:endParaRPr lang="it-IT"/>
          </a:p>
        </p:txBody>
      </p:sp>
    </p:spTree>
    <p:extLst>
      <p:ext uri="{BB962C8B-B14F-4D97-AF65-F5344CB8AC3E}">
        <p14:creationId xmlns:p14="http://schemas.microsoft.com/office/powerpoint/2010/main" val="5030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F4B0772-CCB0-45F2-8B4F-33D4A929C530}" type="datetimeFigureOut">
              <a:rPr lang="it-IT"/>
              <a:pPr>
                <a:defRPr/>
              </a:pPr>
              <a:t>10/06/2015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2FB40D2-EC61-4A08-81CB-92E7185FBA9D}" type="slidenum">
              <a:rPr lang="it-IT"/>
              <a:pPr>
                <a:defRPr/>
              </a:pPr>
              <a:t>‹N›</a:t>
            </a:fld>
            <a:endParaRPr lang="it-IT"/>
          </a:p>
        </p:txBody>
      </p:sp>
    </p:spTree>
    <p:extLst>
      <p:ext uri="{BB962C8B-B14F-4D97-AF65-F5344CB8AC3E}">
        <p14:creationId xmlns:p14="http://schemas.microsoft.com/office/powerpoint/2010/main" val="132490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0DA4713-359D-4D0D-BC7A-7340C1EC64DF}" type="datetimeFigureOut">
              <a:rPr lang="it-IT"/>
              <a:pPr>
                <a:defRPr/>
              </a:pPr>
              <a:t>10/06/2015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47BB633-7455-4DE3-A9B1-11AD3DAE1C0F}" type="slidenum">
              <a:rPr lang="it-IT"/>
              <a:pPr>
                <a:defRPr/>
              </a:pPr>
              <a:t>‹N›</a:t>
            </a:fld>
            <a:endParaRPr lang="it-IT"/>
          </a:p>
        </p:txBody>
      </p:sp>
    </p:spTree>
    <p:extLst>
      <p:ext uri="{BB962C8B-B14F-4D97-AF65-F5344CB8AC3E}">
        <p14:creationId xmlns:p14="http://schemas.microsoft.com/office/powerpoint/2010/main" val="411049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34F6D6D9-5FDF-4247-9933-6A32E0E7A9DA}" type="datetimeFigureOut">
              <a:rPr lang="it-IT"/>
              <a:pPr>
                <a:defRPr/>
              </a:pPr>
              <a:t>10/06/2015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BCB0B63-AC17-4EA3-A96C-E5C4FC1C5B9A}" type="slidenum">
              <a:rPr lang="it-IT"/>
              <a:pPr>
                <a:defRPr/>
              </a:pPr>
              <a:t>‹N›</a:t>
            </a:fld>
            <a:endParaRPr lang="it-IT"/>
          </a:p>
        </p:txBody>
      </p:sp>
    </p:spTree>
    <p:extLst>
      <p:ext uri="{BB962C8B-B14F-4D97-AF65-F5344CB8AC3E}">
        <p14:creationId xmlns:p14="http://schemas.microsoft.com/office/powerpoint/2010/main" val="20353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5B1B4152-85E4-4D2E-96D3-3B6252D7E946}" type="datetimeFigureOut">
              <a:rPr lang="it-IT"/>
              <a:pPr>
                <a:defRPr/>
              </a:pPr>
              <a:t>10/06/2015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D1CEA10-3D95-4930-9AC2-0F7827BFCF9E}" type="slidenum">
              <a:rPr lang="it-IT"/>
              <a:pPr>
                <a:defRPr/>
              </a:pPr>
              <a:t>‹N›</a:t>
            </a:fld>
            <a:endParaRPr lang="it-IT"/>
          </a:p>
        </p:txBody>
      </p:sp>
    </p:spTree>
    <p:extLst>
      <p:ext uri="{BB962C8B-B14F-4D97-AF65-F5344CB8AC3E}">
        <p14:creationId xmlns:p14="http://schemas.microsoft.com/office/powerpoint/2010/main" val="350209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214D6EFE-591A-4D79-A48A-D69570576838}" type="datetimeFigureOut">
              <a:rPr lang="it-IT"/>
              <a:pPr>
                <a:defRPr/>
              </a:pPr>
              <a:t>10/06/2015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9E301526-D718-4C2D-8A62-EEA840188613}" type="slidenum">
              <a:rPr lang="it-IT"/>
              <a:pPr>
                <a:defRPr/>
              </a:pPr>
              <a:t>‹N›</a:t>
            </a:fld>
            <a:endParaRPr lang="it-IT"/>
          </a:p>
        </p:txBody>
      </p:sp>
    </p:spTree>
    <p:extLst>
      <p:ext uri="{BB962C8B-B14F-4D97-AF65-F5344CB8AC3E}">
        <p14:creationId xmlns:p14="http://schemas.microsoft.com/office/powerpoint/2010/main" val="70697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4D7045B-1CF6-460D-9D18-529B0E33BBC1}" type="datetimeFigureOut">
              <a:rPr lang="it-IT"/>
              <a:pPr>
                <a:defRPr/>
              </a:pPr>
              <a:t>10/06/2015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077DCBCE-E397-4A65-BFF7-D4C3B36425F6}" type="slidenum">
              <a:rPr lang="it-IT"/>
              <a:pPr>
                <a:defRPr/>
              </a:pPr>
              <a:t>‹N›</a:t>
            </a:fld>
            <a:endParaRPr lang="it-IT"/>
          </a:p>
        </p:txBody>
      </p:sp>
    </p:spTree>
    <p:extLst>
      <p:ext uri="{BB962C8B-B14F-4D97-AF65-F5344CB8AC3E}">
        <p14:creationId xmlns:p14="http://schemas.microsoft.com/office/powerpoint/2010/main" val="75442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87D8948-2DF7-403B-9D1D-92EE85521FF5}" type="datetimeFigureOut">
              <a:rPr lang="it-IT"/>
              <a:pPr>
                <a:defRPr/>
              </a:pPr>
              <a:t>10/06/2015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C20330F-6D13-43EC-BDBC-86DA4E3B7554}" type="slidenum">
              <a:rPr lang="it-IT"/>
              <a:pPr>
                <a:defRPr/>
              </a:pPr>
              <a:t>‹N›</a:t>
            </a:fld>
            <a:endParaRPr lang="it-IT"/>
          </a:p>
        </p:txBody>
      </p:sp>
    </p:spTree>
    <p:extLst>
      <p:ext uri="{BB962C8B-B14F-4D97-AF65-F5344CB8AC3E}">
        <p14:creationId xmlns:p14="http://schemas.microsoft.com/office/powerpoint/2010/main" val="115480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8FA9F6E-F91B-47FE-9796-41CBE8E34ECE}" type="datetimeFigureOut">
              <a:rPr lang="it-IT"/>
              <a:pPr>
                <a:defRPr/>
              </a:pPr>
              <a:t>10/06/2015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6D4DEE4-B80E-4097-8C34-56039E6E55D5}" type="slidenum">
              <a:rPr lang="it-IT"/>
              <a:pPr>
                <a:defRPr/>
              </a:pPr>
              <a:t>‹N›</a:t>
            </a:fld>
            <a:endParaRPr lang="it-IT"/>
          </a:p>
        </p:txBody>
      </p:sp>
    </p:spTree>
    <p:extLst>
      <p:ext uri="{BB962C8B-B14F-4D97-AF65-F5344CB8AC3E}">
        <p14:creationId xmlns:p14="http://schemas.microsoft.com/office/powerpoint/2010/main" val="43837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CC2C779F-73EE-4EEA-99DD-1F32FDDB7997}" type="datetimeFigureOut">
              <a:rPr lang="it-IT"/>
              <a:pPr>
                <a:defRPr/>
              </a:pPr>
              <a:t>10/06/2015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278CA10F-AEBE-451B-AB5B-860644D84F2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REGOLAMENTO%20%201170_2009_vit%20e%20minerali%20integratori.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hyperlink" Target="PKU_metabolicfoods.pdf" TargetMode="External"/><Relationship Id="rId7" Type="http://schemas.openxmlformats.org/officeDocument/2006/relationships/image" Target="../media/image35.jp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NUOVA%20NOTIFICA%20ALIMENTO%20DIETETICO%20A%20FINI%20MEDICI%20SPECIALI%20(FMN)_modA.doc"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salute.gov.it/alimentiParticolariIntegratori/paginaInternaMenuAlimentiParticolariIntegratori.jsp?id=1270&amp;menu=strumentieservizi"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5.wmf"/><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hyperlink" Target="http://images.google.it/imgres?imgurl=http://www.mazzei.milano.it/marco/barcode.jpg&amp;imgrefurl=http://www.mazzei.milano.it/marco/000535.php&amp;h=271&amp;w=450&amp;sz=15&amp;hl=it&amp;start=4&amp;usg=__JmqTmA_RP6q2sDDRbI77cLEQG1A=&amp;tbnid=Vtmwpw9HXY-1tM:&amp;tbnh=76&amp;tbnw=127&amp;prev=/images?q%3Dcodice%2Ba%2Bbarre%26gbv%3D2%26hl%3Dit%26sa%3DG" TargetMode="External"/><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6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5.png"/><Relationship Id="rId5" Type="http://schemas.openxmlformats.org/officeDocument/2006/relationships/image" Target="../media/image60.png"/><Relationship Id="rId10" Type="http://schemas.openxmlformats.org/officeDocument/2006/relationships/image" Target="../media/image64.png"/><Relationship Id="rId4" Type="http://schemas.openxmlformats.org/officeDocument/2006/relationships/image" Target="../media/image59.png"/><Relationship Id="rId9" Type="http://schemas.openxmlformats.org/officeDocument/2006/relationships/image" Target="../media/image57.emf"/></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57.emf"/><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71.png"/><Relationship Id="rId4" Type="http://schemas.openxmlformats.org/officeDocument/2006/relationships/image" Target="../media/image7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regolamento%20claims_maggio2012.pdf"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2.png"/><Relationship Id="rId4" Type="http://schemas.openxmlformats.org/officeDocument/2006/relationships/oleObject" Target="../embeddings/oleObject1.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73.jpg"/></Relationships>
</file>

<file path=ppt/slides/_rels/slide75.xml.rels><?xml version="1.0" encoding="UTF-8" standalone="yes"?>
<Relationships xmlns="http://schemas.openxmlformats.org/package/2006/relationships"><Relationship Id="rId3" Type="http://schemas.openxmlformats.org/officeDocument/2006/relationships/hyperlink" Target="RASFF2014.ppt"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74725" y="115888"/>
            <a:ext cx="66913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ALIMENTI IN FARMACIA</a:t>
            </a:r>
          </a:p>
        </p:txBody>
      </p:sp>
      <p:grpSp>
        <p:nvGrpSpPr>
          <p:cNvPr id="3077" name="Group 12"/>
          <p:cNvGrpSpPr>
            <a:grpSpLocks/>
          </p:cNvGrpSpPr>
          <p:nvPr/>
        </p:nvGrpSpPr>
        <p:grpSpPr bwMode="auto">
          <a:xfrm>
            <a:off x="468313" y="620713"/>
            <a:ext cx="8351837" cy="215900"/>
            <a:chOff x="295" y="391"/>
            <a:chExt cx="5261" cy="136"/>
          </a:xfrm>
        </p:grpSpPr>
        <p:sp>
          <p:nvSpPr>
            <p:cNvPr id="307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07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08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08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0" name="Rectangle 17"/>
          <p:cNvSpPr>
            <a:spLocks noChangeArrowheads="1"/>
          </p:cNvSpPr>
          <p:nvPr/>
        </p:nvSpPr>
        <p:spPr bwMode="auto">
          <a:xfrm>
            <a:off x="1737889" y="2564904"/>
            <a:ext cx="546656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it-IT" altLang="it-IT" sz="3200" b="1" i="1" dirty="0">
                <a:solidFill>
                  <a:srgbClr val="990099"/>
                </a:solidFill>
                <a:effectLst>
                  <a:outerShdw blurRad="38100" dist="38100" dir="2700000" algn="tl">
                    <a:srgbClr val="C0C0C0"/>
                  </a:outerShdw>
                </a:effectLst>
              </a:rPr>
              <a:t>La normativa sugli </a:t>
            </a:r>
            <a:r>
              <a:rPr lang="it-IT" altLang="it-IT" sz="3200" b="1" i="1" dirty="0" smtClean="0">
                <a:solidFill>
                  <a:srgbClr val="990099"/>
                </a:solidFill>
                <a:effectLst>
                  <a:outerShdw blurRad="38100" dist="38100" dir="2700000" algn="tl">
                    <a:srgbClr val="C0C0C0"/>
                  </a:outerShdw>
                </a:effectLst>
              </a:rPr>
              <a:t>alimenti</a:t>
            </a:r>
          </a:p>
          <a:p>
            <a:pPr algn="ctr">
              <a:defRPr/>
            </a:pPr>
            <a:endParaRPr lang="it-IT" altLang="it-IT" sz="3200" b="1" i="1" dirty="0">
              <a:solidFill>
                <a:srgbClr val="990099"/>
              </a:solidFill>
              <a:effectLst>
                <a:outerShdw blurRad="38100" dist="38100" dir="2700000" algn="tl">
                  <a:srgbClr val="C0C0C0"/>
                </a:outerShdw>
              </a:effectLst>
            </a:endParaRPr>
          </a:p>
          <a:p>
            <a:pPr algn="ctr">
              <a:defRPr/>
            </a:pPr>
            <a:r>
              <a:rPr lang="it-IT" altLang="it-IT" i="1" dirty="0">
                <a:solidFill>
                  <a:srgbClr val="990099"/>
                </a:solidFill>
                <a:effectLst>
                  <a:outerShdw blurRad="38100" dist="38100" dir="2700000" algn="tl">
                    <a:srgbClr val="C0C0C0"/>
                  </a:outerShdw>
                </a:effectLst>
              </a:rPr>
              <a:t>Dott.sa Erica Liberto</a:t>
            </a:r>
          </a:p>
        </p:txBody>
      </p:sp>
    </p:spTree>
    <p:extLst>
      <p:ext uri="{BB962C8B-B14F-4D97-AF65-F5344CB8AC3E}">
        <p14:creationId xmlns:p14="http://schemas.microsoft.com/office/powerpoint/2010/main" val="340024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sp>
        <p:nvSpPr>
          <p:cNvPr id="345093" name="Rectangle 5"/>
          <p:cNvSpPr>
            <a:spLocks noChangeArrowheads="1"/>
          </p:cNvSpPr>
          <p:nvPr/>
        </p:nvSpPr>
        <p:spPr bwMode="auto">
          <a:xfrm>
            <a:off x="6764497" y="182563"/>
            <a:ext cx="2068195"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178/2002</a:t>
            </a:r>
          </a:p>
        </p:txBody>
      </p:sp>
      <p:grpSp>
        <p:nvGrpSpPr>
          <p:cNvPr id="10246" name="Group 38"/>
          <p:cNvGrpSpPr>
            <a:grpSpLocks/>
          </p:cNvGrpSpPr>
          <p:nvPr/>
        </p:nvGrpSpPr>
        <p:grpSpPr bwMode="auto">
          <a:xfrm>
            <a:off x="468313" y="620713"/>
            <a:ext cx="8351837" cy="215900"/>
            <a:chOff x="295" y="391"/>
            <a:chExt cx="5261" cy="136"/>
          </a:xfrm>
        </p:grpSpPr>
        <p:sp>
          <p:nvSpPr>
            <p:cNvPr id="10247" name="Rectangle 39"/>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0248" name="Rectangle 40"/>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0249" name="Rectangle 41"/>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0250" name="Rectangle 42"/>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33" name="Rettangolo 32"/>
          <p:cNvSpPr/>
          <p:nvPr/>
        </p:nvSpPr>
        <p:spPr>
          <a:xfrm>
            <a:off x="3195876" y="725795"/>
            <a:ext cx="319670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4800" b="1" dirty="0" smtClean="0">
                <a:ln w="11430"/>
                <a:solidFill>
                  <a:srgbClr val="FF0000"/>
                </a:solidFill>
                <a:effectLst>
                  <a:outerShdw blurRad="50800" dist="39000" dir="5460000" algn="tl">
                    <a:srgbClr val="000000">
                      <a:alpha val="38000"/>
                    </a:srgbClr>
                  </a:outerShdw>
                </a:effectLst>
              </a:rPr>
              <a:t>Alimento?</a:t>
            </a:r>
            <a:endParaRPr lang="it-IT" sz="4800" b="1" dirty="0">
              <a:ln w="11430"/>
              <a:solidFill>
                <a:srgbClr val="FF0000"/>
              </a:solidFill>
              <a:effectLst>
                <a:outerShdw blurRad="50800" dist="39000" dir="5460000" algn="tl">
                  <a:srgbClr val="000000">
                    <a:alpha val="38000"/>
                  </a:srgbClr>
                </a:outerShdw>
              </a:effectLst>
            </a:endParaRPr>
          </a:p>
        </p:txBody>
      </p:sp>
      <p:sp>
        <p:nvSpPr>
          <p:cNvPr id="34" name="Rectangle 8"/>
          <p:cNvSpPr txBox="1">
            <a:spLocks noChangeArrowheads="1"/>
          </p:cNvSpPr>
          <p:nvPr/>
        </p:nvSpPr>
        <p:spPr>
          <a:xfrm>
            <a:off x="539552" y="1556792"/>
            <a:ext cx="8291512" cy="2520280"/>
          </a:xfrm>
          <a:prstGeom prst="rect">
            <a:avLst/>
          </a:prstGeom>
        </p:spPr>
        <p:style>
          <a:lnRef idx="1">
            <a:schemeClr val="accent4"/>
          </a:lnRef>
          <a:fillRef idx="3">
            <a:schemeClr val="accent4"/>
          </a:fillRef>
          <a:effectRef idx="2">
            <a:schemeClr val="accent4"/>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it-IT" altLang="zh-CN" dirty="0" smtClean="0">
                <a:solidFill>
                  <a:srgbClr val="FFFFCC"/>
                </a:solidFill>
                <a:effectLst>
                  <a:outerShdw blurRad="38100" dist="38100" dir="2700000" algn="tl">
                    <a:srgbClr val="C0C0C0"/>
                  </a:outerShdw>
                </a:effectLst>
                <a:ea typeface="宋体" pitchFamily="2" charset="-122"/>
              </a:rPr>
              <a:t>“</a:t>
            </a:r>
            <a:r>
              <a:rPr lang="it-IT" altLang="zh-CN" i="1" dirty="0" smtClean="0">
                <a:solidFill>
                  <a:srgbClr val="FFFFCC"/>
                </a:solidFill>
                <a:effectLst>
                  <a:outerShdw blurRad="38100" dist="38100" dir="2700000" algn="tl">
                    <a:srgbClr val="C0C0C0"/>
                  </a:outerShdw>
                </a:effectLst>
                <a:ea typeface="宋体" pitchFamily="2" charset="-122"/>
              </a:rPr>
              <a:t>…</a:t>
            </a:r>
            <a:r>
              <a:rPr lang="it-IT" altLang="zh-CN" b="1" i="1" dirty="0" smtClean="0">
                <a:solidFill>
                  <a:srgbClr val="00FF00"/>
                </a:solidFill>
                <a:effectLst>
                  <a:outerShdw blurRad="38100" dist="38100" dir="2700000" algn="tl">
                    <a:srgbClr val="C0C0C0"/>
                  </a:outerShdw>
                </a:effectLst>
                <a:ea typeface="宋体" pitchFamily="2" charset="-122"/>
              </a:rPr>
              <a:t>alimento</a:t>
            </a:r>
            <a:r>
              <a:rPr lang="it-IT" altLang="zh-CN" i="1" dirty="0" smtClean="0">
                <a:solidFill>
                  <a:srgbClr val="FFFFCC"/>
                </a:solidFill>
                <a:effectLst>
                  <a:outerShdw blurRad="38100" dist="38100" dir="2700000" algn="tl">
                    <a:srgbClr val="C0C0C0"/>
                  </a:outerShdw>
                </a:effectLst>
                <a:ea typeface="宋体" pitchFamily="2" charset="-122"/>
              </a:rPr>
              <a:t> è qualsiasi sostanza o prodotto trasformato, destinato ad essere ingerito, o di cui si prevede ragionevolmente che possa essere ingerito da esseri umani…</a:t>
            </a:r>
            <a:r>
              <a:rPr lang="it-IT" altLang="zh-CN" dirty="0" smtClean="0">
                <a:solidFill>
                  <a:srgbClr val="FFFFCC"/>
                </a:solidFill>
                <a:effectLst>
                  <a:outerShdw blurRad="38100" dist="38100" dir="2700000" algn="tl">
                    <a:srgbClr val="C0C0C0"/>
                  </a:outerShdw>
                </a:effectLst>
                <a:ea typeface="宋体" pitchFamily="2" charset="-122"/>
              </a:rPr>
              <a:t>” Reg CE 178/2002 </a:t>
            </a:r>
            <a:endParaRPr lang="it-IT" dirty="0">
              <a:solidFill>
                <a:srgbClr val="FFFFCC"/>
              </a:solidFill>
              <a:effectLst>
                <a:outerShdw blurRad="38100" dist="38100" dir="2700000" algn="tl">
                  <a:srgbClr val="C0C0C0"/>
                </a:outerShdw>
              </a:effectLst>
            </a:endParaRPr>
          </a:p>
        </p:txBody>
      </p:sp>
      <p:sp>
        <p:nvSpPr>
          <p:cNvPr id="35" name="Rectangle 12"/>
          <p:cNvSpPr>
            <a:spLocks noChangeArrowheads="1"/>
          </p:cNvSpPr>
          <p:nvPr/>
        </p:nvSpPr>
        <p:spPr bwMode="auto">
          <a:xfrm>
            <a:off x="1187624" y="4293096"/>
            <a:ext cx="8415337" cy="283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it-IT" sz="2000" b="1" i="0" dirty="0">
                <a:solidFill>
                  <a:srgbClr val="7030A0"/>
                </a:solidFill>
                <a:effectLst>
                  <a:outerShdw blurRad="38100" dist="38100" dir="2700000" algn="tl">
                    <a:srgbClr val="C0C0C0"/>
                  </a:outerShdw>
                </a:effectLst>
                <a:ea typeface="宋体" pitchFamily="2" charset="-122"/>
              </a:rPr>
              <a:t> 5 principi cardine:</a:t>
            </a:r>
          </a:p>
          <a:p>
            <a:pPr>
              <a:spcBef>
                <a:spcPct val="20000"/>
              </a:spcBef>
            </a:pPr>
            <a:endParaRPr lang="it-IT" sz="1200" b="1" i="0" dirty="0">
              <a:solidFill>
                <a:srgbClr val="7030A0"/>
              </a:solidFill>
              <a:effectLst>
                <a:outerShdw blurRad="38100" dist="38100" dir="2700000" algn="tl">
                  <a:srgbClr val="C0C0C0"/>
                </a:outerShdw>
              </a:effectLst>
              <a:ea typeface="宋体" pitchFamily="2" charset="-122"/>
            </a:endParaRPr>
          </a:p>
          <a:p>
            <a:pPr>
              <a:spcBef>
                <a:spcPct val="20000"/>
              </a:spcBef>
            </a:pPr>
            <a:r>
              <a:rPr lang="it-IT" sz="2000" b="1" i="0" dirty="0">
                <a:solidFill>
                  <a:srgbClr val="7030A0"/>
                </a:solidFill>
                <a:effectLst>
                  <a:outerShdw blurRad="38100" dist="38100" dir="2700000" algn="tl">
                    <a:srgbClr val="C0C0C0"/>
                  </a:outerShdw>
                </a:effectLst>
                <a:ea typeface="宋体" pitchFamily="2" charset="-122"/>
              </a:rPr>
              <a:t>1. la definizione di alimento</a:t>
            </a:r>
          </a:p>
          <a:p>
            <a:pPr>
              <a:spcBef>
                <a:spcPct val="20000"/>
              </a:spcBef>
            </a:pPr>
            <a:r>
              <a:rPr lang="it-IT" sz="2000" b="1" i="0" dirty="0">
                <a:solidFill>
                  <a:srgbClr val="7030A0"/>
                </a:solidFill>
                <a:effectLst>
                  <a:outerShdw blurRad="38100" dist="38100" dir="2700000" algn="tl">
                    <a:srgbClr val="C0C0C0"/>
                  </a:outerShdw>
                </a:effectLst>
                <a:ea typeface="宋体" pitchFamily="2" charset="-122"/>
              </a:rPr>
              <a:t>2. </a:t>
            </a:r>
            <a:r>
              <a:rPr lang="it-IT" sz="2000" b="1" i="0" u="sng" dirty="0">
                <a:solidFill>
                  <a:srgbClr val="7030A0"/>
                </a:solidFill>
                <a:effectLst>
                  <a:outerShdw blurRad="38100" dist="38100" dir="2700000" algn="tl">
                    <a:srgbClr val="C0C0C0"/>
                  </a:outerShdw>
                </a:effectLst>
                <a:ea typeface="宋体" pitchFamily="2" charset="-122"/>
              </a:rPr>
              <a:t>produzione, qualità, e presentazione</a:t>
            </a:r>
          </a:p>
          <a:p>
            <a:pPr>
              <a:spcBef>
                <a:spcPct val="20000"/>
              </a:spcBef>
            </a:pPr>
            <a:r>
              <a:rPr lang="it-IT" sz="2000" b="1" i="0" dirty="0">
                <a:solidFill>
                  <a:srgbClr val="7030A0"/>
                </a:solidFill>
                <a:effectLst>
                  <a:outerShdw blurRad="38100" dist="38100" dir="2700000" algn="tl">
                    <a:srgbClr val="C0C0C0"/>
                  </a:outerShdw>
                </a:effectLst>
                <a:ea typeface="宋体" pitchFamily="2" charset="-122"/>
              </a:rPr>
              <a:t>3. </a:t>
            </a:r>
            <a:r>
              <a:rPr lang="it-IT" sz="2000" b="1" i="0" u="sng" dirty="0">
                <a:solidFill>
                  <a:srgbClr val="7030A0"/>
                </a:solidFill>
                <a:effectLst>
                  <a:outerShdw blurRad="38100" dist="38100" dir="2700000" algn="tl">
                    <a:srgbClr val="C0C0C0"/>
                  </a:outerShdw>
                </a:effectLst>
                <a:ea typeface="宋体" pitchFamily="2" charset="-122"/>
              </a:rPr>
              <a:t>responsabilità e rintracciabilità </a:t>
            </a:r>
            <a:r>
              <a:rPr lang="it-IT" sz="2000" b="1" i="0" dirty="0">
                <a:solidFill>
                  <a:srgbClr val="7030A0"/>
                </a:solidFill>
                <a:effectLst>
                  <a:outerShdw blurRad="38100" dist="38100" dir="2700000" algn="tl">
                    <a:srgbClr val="C0C0C0"/>
                  </a:outerShdw>
                </a:effectLst>
                <a:ea typeface="宋体" pitchFamily="2" charset="-122"/>
              </a:rPr>
              <a:t>e principio di precauzione</a:t>
            </a:r>
          </a:p>
          <a:p>
            <a:pPr>
              <a:spcBef>
                <a:spcPct val="20000"/>
              </a:spcBef>
            </a:pPr>
            <a:r>
              <a:rPr lang="it-IT" sz="2000" b="1" i="0" dirty="0">
                <a:solidFill>
                  <a:srgbClr val="7030A0"/>
                </a:solidFill>
                <a:effectLst>
                  <a:outerShdw blurRad="38100" dist="38100" dir="2700000" algn="tl">
                    <a:srgbClr val="C0C0C0"/>
                  </a:outerShdw>
                </a:effectLst>
                <a:ea typeface="宋体" pitchFamily="2" charset="-122"/>
              </a:rPr>
              <a:t>4. sistema delle allerte e gestione delle </a:t>
            </a:r>
            <a:r>
              <a:rPr lang="it-IT" sz="2000" b="1" i="0" dirty="0" smtClean="0">
                <a:solidFill>
                  <a:srgbClr val="7030A0"/>
                </a:solidFill>
                <a:effectLst>
                  <a:outerShdw blurRad="38100" dist="38100" dir="2700000" algn="tl">
                    <a:srgbClr val="C0C0C0"/>
                  </a:outerShdw>
                </a:effectLst>
                <a:ea typeface="宋体" pitchFamily="2" charset="-122"/>
              </a:rPr>
              <a:t>crisi-analisi </a:t>
            </a:r>
            <a:r>
              <a:rPr lang="it-IT" sz="2000" b="1" i="0" dirty="0">
                <a:solidFill>
                  <a:srgbClr val="7030A0"/>
                </a:solidFill>
                <a:effectLst>
                  <a:outerShdw blurRad="38100" dist="38100" dir="2700000" algn="tl">
                    <a:srgbClr val="C0C0C0"/>
                  </a:outerShdw>
                </a:effectLst>
                <a:ea typeface="宋体" pitchFamily="2" charset="-122"/>
              </a:rPr>
              <a:t>del rischio</a:t>
            </a:r>
          </a:p>
          <a:p>
            <a:pPr>
              <a:spcBef>
                <a:spcPct val="20000"/>
              </a:spcBef>
            </a:pPr>
            <a:r>
              <a:rPr lang="it-IT" sz="2000" b="1" i="0" dirty="0">
                <a:solidFill>
                  <a:srgbClr val="7030A0"/>
                </a:solidFill>
                <a:effectLst>
                  <a:outerShdw blurRad="38100" dist="38100" dir="2700000" algn="tl">
                    <a:srgbClr val="C0C0C0"/>
                  </a:outerShdw>
                </a:effectLst>
                <a:ea typeface="宋体" pitchFamily="2" charset="-122"/>
              </a:rPr>
              <a:t>5. istituzione dell’ente europeo per la sicurezza alimentare EFSA</a:t>
            </a:r>
          </a:p>
          <a:p>
            <a:pPr>
              <a:spcBef>
                <a:spcPct val="20000"/>
              </a:spcBef>
            </a:pPr>
            <a:endParaRPr lang="it-IT" sz="2000" b="1" i="0" dirty="0">
              <a:solidFill>
                <a:srgbClr val="7030A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strips(downRight)">
                                      <p:cBhvr>
                                        <p:cTn id="7" dur="500"/>
                                        <p:tgtEl>
                                          <p:spTgt spid="3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dissolve">
                                      <p:cBhvr>
                                        <p:cTn id="11" dur="1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p:cNvSpPr txBox="1">
            <a:spLocks noChangeArrowheads="1"/>
          </p:cNvSpPr>
          <p:nvPr/>
        </p:nvSpPr>
        <p:spPr bwMode="auto">
          <a:xfrm>
            <a:off x="1449388" y="1052513"/>
            <a:ext cx="6934200" cy="2581275"/>
          </a:xfrm>
          <a:prstGeom prst="rect">
            <a:avLst/>
          </a:prstGeom>
          <a:noFill/>
          <a:ln w="38100" cmpd="dbl">
            <a:solidFill>
              <a:srgbClr val="00FF00"/>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it-IT" altLang="it-IT" sz="3200" b="1" smtClean="0">
                <a:solidFill>
                  <a:srgbClr val="FF0000"/>
                </a:solidFill>
                <a:effectLst>
                  <a:outerShdw blurRad="38100" dist="38100" dir="2700000" algn="tl">
                    <a:srgbClr val="C0C0C0"/>
                  </a:outerShdw>
                </a:effectLst>
                <a:latin typeface="Comic Sans MS" pitchFamily="66" charset="0"/>
              </a:rPr>
              <a:t>REGOLAMENTO CE N.178/2002</a:t>
            </a:r>
          </a:p>
          <a:p>
            <a:pPr algn="ctr" eaLnBrk="1" hangingPunct="1">
              <a:spcBef>
                <a:spcPct val="50000"/>
              </a:spcBef>
              <a:defRPr/>
            </a:pPr>
            <a:r>
              <a:rPr lang="it-IT" altLang="it-IT" smtClean="0">
                <a:solidFill>
                  <a:srgbClr val="990099"/>
                </a:solidFill>
                <a:effectLst>
                  <a:outerShdw blurRad="38100" dist="38100" dir="2700000" algn="tl">
                    <a:srgbClr val="C0C0C0"/>
                  </a:outerShdw>
                </a:effectLst>
                <a:latin typeface="Comic Sans MS" pitchFamily="66" charset="0"/>
              </a:rPr>
              <a:t>del 28 gennaio 2002 </a:t>
            </a:r>
          </a:p>
          <a:p>
            <a:pPr algn="ctr" eaLnBrk="1" hangingPunct="1">
              <a:spcBef>
                <a:spcPct val="50000"/>
              </a:spcBef>
              <a:defRPr/>
            </a:pPr>
            <a:endParaRPr lang="it-IT" altLang="it-IT" sz="1000" smtClean="0">
              <a:solidFill>
                <a:srgbClr val="990099"/>
              </a:solidFill>
              <a:effectLst>
                <a:outerShdw blurRad="38100" dist="38100" dir="2700000" algn="tl">
                  <a:srgbClr val="C0C0C0"/>
                </a:outerShdw>
              </a:effectLst>
              <a:latin typeface="Comic Sans MS" pitchFamily="66" charset="0"/>
            </a:endParaRPr>
          </a:p>
          <a:p>
            <a:pPr algn="ctr" eaLnBrk="1" hangingPunct="1">
              <a:spcBef>
                <a:spcPct val="50000"/>
              </a:spcBef>
              <a:defRPr/>
            </a:pPr>
            <a:r>
              <a:rPr lang="it-IT" altLang="it-IT" sz="2400" b="1" smtClean="0">
                <a:solidFill>
                  <a:srgbClr val="990099"/>
                </a:solidFill>
                <a:effectLst>
                  <a:outerShdw blurRad="38100" dist="38100" dir="2700000" algn="tl">
                    <a:srgbClr val="C0C0C0"/>
                  </a:outerShdw>
                </a:effectLst>
                <a:latin typeface="Comic Sans MS" pitchFamily="66" charset="0"/>
              </a:rPr>
              <a:t>CHE STABILISCE  I PRINCIPI E I REQUISITI GENERALI DELLA LEGISLAZIONE ALIMENTARE, </a:t>
            </a:r>
          </a:p>
        </p:txBody>
      </p:sp>
      <p:sp>
        <p:nvSpPr>
          <p:cNvPr id="21507" name="Rectangle 3"/>
          <p:cNvSpPr>
            <a:spLocks noChangeArrowheads="1"/>
          </p:cNvSpPr>
          <p:nvPr/>
        </p:nvSpPr>
        <p:spPr bwMode="auto">
          <a:xfrm>
            <a:off x="982663" y="115888"/>
            <a:ext cx="380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p>
        </p:txBody>
      </p:sp>
      <p:sp>
        <p:nvSpPr>
          <p:cNvPr id="21511" name="Text Box 2"/>
          <p:cNvSpPr txBox="1">
            <a:spLocks noChangeArrowheads="1"/>
          </p:cNvSpPr>
          <p:nvPr/>
        </p:nvSpPr>
        <p:spPr bwMode="auto">
          <a:xfrm>
            <a:off x="1373188" y="4021138"/>
            <a:ext cx="7086600" cy="2677656"/>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100000"/>
              </a:spcBef>
              <a:defRPr/>
            </a:pPr>
            <a:r>
              <a:rPr lang="it-IT" altLang="it-IT" sz="2400" b="1" dirty="0" smtClean="0">
                <a:solidFill>
                  <a:srgbClr val="00CC00"/>
                </a:solidFill>
                <a:effectLst>
                  <a:outerShdw blurRad="38100" dist="38100" dir="2700000" algn="tl">
                    <a:srgbClr val="C0C0C0"/>
                  </a:outerShdw>
                </a:effectLst>
                <a:latin typeface="Comic Sans MS" pitchFamily="66" charset="0"/>
              </a:rPr>
              <a:t>Per garantire la sicurezza degli alimenti occorre considerare tutti gli aspetti della catena di produzione alimentare come un unico processo, a partire dalla produzione primaria, passando per la produzione di mangimi, </a:t>
            </a:r>
            <a:r>
              <a:rPr lang="it-IT" altLang="it-IT" sz="2400" b="1" u="sng" dirty="0" smtClean="0">
                <a:solidFill>
                  <a:srgbClr val="FF0000"/>
                </a:solidFill>
                <a:effectLst>
                  <a:outerShdw blurRad="38100" dist="38100" dir="2700000" algn="tl">
                    <a:srgbClr val="C0C0C0"/>
                  </a:outerShdw>
                </a:effectLst>
                <a:latin typeface="Comic Sans MS" pitchFamily="66" charset="0"/>
              </a:rPr>
              <a:t>fino alla vendita o erogazione di alimenti al consumatore.</a:t>
            </a: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82663" y="115888"/>
            <a:ext cx="380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1" name="CasellaDiTesto 10"/>
          <p:cNvSpPr txBox="1"/>
          <p:nvPr/>
        </p:nvSpPr>
        <p:spPr>
          <a:xfrm>
            <a:off x="817138" y="836613"/>
            <a:ext cx="3276538" cy="40011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it-IT" b="1" dirty="0">
                <a:effectLst>
                  <a:outerShdw blurRad="38100" dist="38100" dir="2700000" algn="tl">
                    <a:srgbClr val="000000">
                      <a:alpha val="43137"/>
                    </a:srgbClr>
                  </a:outerShdw>
                </a:effectLst>
              </a:rPr>
              <a:t>	</a:t>
            </a:r>
            <a:r>
              <a:rPr lang="it-IT" b="1" dirty="0" smtClean="0">
                <a:effectLst>
                  <a:outerShdw blurRad="38100" dist="38100" dir="2700000" algn="tl">
                    <a:srgbClr val="000000">
                      <a:alpha val="43137"/>
                    </a:srgbClr>
                  </a:outerShdw>
                </a:effectLst>
              </a:rPr>
              <a:t>PROBLEMI E RESPNSABILITA’</a:t>
            </a:r>
            <a:endParaRPr lang="it-IT" b="1" dirty="0">
              <a:effectLst>
                <a:outerShdw blurRad="38100" dist="38100" dir="2700000" algn="tl">
                  <a:srgbClr val="000000">
                    <a:alpha val="43137"/>
                  </a:srgbClr>
                </a:outerShdw>
              </a:effectLst>
            </a:endParaRPr>
          </a:p>
        </p:txBody>
      </p:sp>
      <p:sp>
        <p:nvSpPr>
          <p:cNvPr id="2" name="CasellaDiTesto 1"/>
          <p:cNvSpPr txBox="1"/>
          <p:nvPr/>
        </p:nvSpPr>
        <p:spPr>
          <a:xfrm>
            <a:off x="839878" y="1556792"/>
            <a:ext cx="2815964" cy="147732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342900" indent="-342900">
              <a:buFont typeface="+mj-lt"/>
              <a:buAutoNum type="arabicPeriod"/>
            </a:pPr>
            <a:r>
              <a:rPr lang="it-IT" sz="1800" b="1" dirty="0" smtClean="0">
                <a:effectLst>
                  <a:outerShdw blurRad="38100" dist="38100" dir="2700000" algn="tl">
                    <a:srgbClr val="000000">
                      <a:alpha val="43137"/>
                    </a:srgbClr>
                  </a:outerShdw>
                </a:effectLst>
                <a:latin typeface="+mn-lt"/>
              </a:rPr>
              <a:t>COMPOSIZIONE</a:t>
            </a:r>
          </a:p>
          <a:p>
            <a:pPr marL="342900" indent="-342900">
              <a:buFont typeface="+mj-lt"/>
              <a:buAutoNum type="arabicPeriod"/>
            </a:pPr>
            <a:r>
              <a:rPr lang="it-IT" sz="1800" b="1" dirty="0" smtClean="0">
                <a:effectLst>
                  <a:outerShdw blurRad="38100" dist="38100" dir="2700000" algn="tl">
                    <a:srgbClr val="000000">
                      <a:alpha val="43137"/>
                    </a:srgbClr>
                  </a:outerShdw>
                </a:effectLst>
                <a:latin typeface="+mn-lt"/>
              </a:rPr>
              <a:t>PRESENTAZIONE</a:t>
            </a:r>
          </a:p>
          <a:p>
            <a:pPr marL="342900" indent="-342900">
              <a:buFont typeface="+mj-lt"/>
              <a:buAutoNum type="arabicPeriod"/>
            </a:pPr>
            <a:r>
              <a:rPr lang="it-IT" sz="1800" b="1" dirty="0" smtClean="0">
                <a:effectLst>
                  <a:outerShdw blurRad="38100" dist="38100" dir="2700000" algn="tl">
                    <a:srgbClr val="000000">
                      <a:alpha val="43137"/>
                    </a:srgbClr>
                  </a:outerShdw>
                </a:effectLst>
                <a:latin typeface="+mn-lt"/>
              </a:rPr>
              <a:t>PUBBLICITA’</a:t>
            </a:r>
          </a:p>
          <a:p>
            <a:pPr marL="342900" indent="-342900">
              <a:buFont typeface="+mj-lt"/>
              <a:buAutoNum type="arabicPeriod"/>
            </a:pPr>
            <a:r>
              <a:rPr lang="it-IT" sz="1800" b="1" dirty="0" smtClean="0">
                <a:effectLst>
                  <a:outerShdw blurRad="38100" dist="38100" dir="2700000" algn="tl">
                    <a:srgbClr val="000000">
                      <a:alpha val="43137"/>
                    </a:srgbClr>
                  </a:outerShdw>
                </a:effectLst>
                <a:latin typeface="+mn-lt"/>
              </a:rPr>
              <a:t>SICUREZZA</a:t>
            </a:r>
          </a:p>
          <a:p>
            <a:pPr marL="342900" indent="-342900">
              <a:buFont typeface="+mj-lt"/>
              <a:buAutoNum type="arabicPeriod"/>
            </a:pPr>
            <a:r>
              <a:rPr lang="it-IT" sz="1800" b="1" dirty="0" smtClean="0">
                <a:effectLst>
                  <a:outerShdw blurRad="38100" dist="38100" dir="2700000" algn="tl">
                    <a:srgbClr val="000000">
                      <a:alpha val="43137"/>
                    </a:srgbClr>
                  </a:outerShdw>
                </a:effectLst>
                <a:latin typeface="+mn-lt"/>
              </a:rPr>
              <a:t>NON INGANNEVOLEZZA</a:t>
            </a:r>
            <a:endParaRPr lang="it-IT" sz="1800" b="1" dirty="0">
              <a:effectLst>
                <a:outerShdw blurRad="38100" dist="38100" dir="2700000" algn="tl">
                  <a:srgbClr val="000000">
                    <a:alpha val="43137"/>
                  </a:srgbClr>
                </a:outerShdw>
              </a:effectLst>
              <a:latin typeface="+mn-lt"/>
            </a:endParaRPr>
          </a:p>
        </p:txBody>
      </p:sp>
      <p:grpSp>
        <p:nvGrpSpPr>
          <p:cNvPr id="20" name="Gruppo 19"/>
          <p:cNvGrpSpPr/>
          <p:nvPr/>
        </p:nvGrpSpPr>
        <p:grpSpPr>
          <a:xfrm rot="5400000">
            <a:off x="4108028" y="1343033"/>
            <a:ext cx="3050758" cy="6696224"/>
            <a:chOff x="2666310" y="130658"/>
            <a:chExt cx="2931120" cy="6764767"/>
          </a:xfrm>
        </p:grpSpPr>
        <p:sp>
          <p:nvSpPr>
            <p:cNvPr id="21" name="Figura a mano libera 20"/>
            <p:cNvSpPr/>
            <p:nvPr/>
          </p:nvSpPr>
          <p:spPr>
            <a:xfrm>
              <a:off x="3438469" y="3429000"/>
              <a:ext cx="506536" cy="965199"/>
            </a:xfrm>
            <a:custGeom>
              <a:avLst/>
              <a:gdLst>
                <a:gd name="connsiteX0" fmla="*/ 0 w 506536"/>
                <a:gd name="connsiteY0" fmla="*/ 0 h 965199"/>
                <a:gd name="connsiteX1" fmla="*/ 253268 w 506536"/>
                <a:gd name="connsiteY1" fmla="*/ 0 h 965199"/>
                <a:gd name="connsiteX2" fmla="*/ 253268 w 506536"/>
                <a:gd name="connsiteY2" fmla="*/ 965199 h 965199"/>
                <a:gd name="connsiteX3" fmla="*/ 506536 w 506536"/>
                <a:gd name="connsiteY3" fmla="*/ 965199 h 965199"/>
              </a:gdLst>
              <a:ahLst/>
              <a:cxnLst>
                <a:cxn ang="0">
                  <a:pos x="connsiteX0" y="connsiteY0"/>
                </a:cxn>
                <a:cxn ang="0">
                  <a:pos x="connsiteX1" y="connsiteY1"/>
                </a:cxn>
                <a:cxn ang="0">
                  <a:pos x="connsiteX2" y="connsiteY2"/>
                </a:cxn>
                <a:cxn ang="0">
                  <a:pos x="connsiteX3" y="connsiteY3"/>
                </a:cxn>
              </a:cxnLst>
              <a:rect l="l" t="t" r="r" b="b"/>
              <a:pathLst>
                <a:path w="506536" h="965199">
                  <a:moveTo>
                    <a:pt x="0" y="0"/>
                  </a:moveTo>
                  <a:lnTo>
                    <a:pt x="253268" y="0"/>
                  </a:lnTo>
                  <a:lnTo>
                    <a:pt x="253268" y="965199"/>
                  </a:lnTo>
                  <a:lnTo>
                    <a:pt x="506536" y="965199"/>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8"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22" name="Figura a mano libera 21"/>
            <p:cNvSpPr/>
            <p:nvPr/>
          </p:nvSpPr>
          <p:spPr>
            <a:xfrm>
              <a:off x="3438469" y="3383280"/>
              <a:ext cx="1386800" cy="91440"/>
            </a:xfrm>
            <a:custGeom>
              <a:avLst/>
              <a:gdLst>
                <a:gd name="connsiteX0" fmla="*/ 0 w 506536"/>
                <a:gd name="connsiteY0" fmla="*/ 45720 h 91440"/>
                <a:gd name="connsiteX1" fmla="*/ 506536 w 506536"/>
                <a:gd name="connsiteY1" fmla="*/ 45720 h 91440"/>
              </a:gdLst>
              <a:ahLst/>
              <a:cxnLst>
                <a:cxn ang="0">
                  <a:pos x="connsiteX0" y="connsiteY0"/>
                </a:cxn>
                <a:cxn ang="0">
                  <a:pos x="connsiteX1" y="connsiteY1"/>
                </a:cxn>
              </a:cxnLst>
              <a:rect l="l" t="t" r="r" b="b"/>
              <a:pathLst>
                <a:path w="506536" h="91440">
                  <a:moveTo>
                    <a:pt x="0" y="45720"/>
                  </a:moveTo>
                  <a:lnTo>
                    <a:pt x="506536" y="4572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53305" tIns="33056" rIns="253305" bIns="33058" numCol="1" spcCol="1270" anchor="ctr" anchorCtr="0">
              <a:noAutofit/>
            </a:bodyPr>
            <a:lstStyle/>
            <a:p>
              <a:pPr lvl="0" algn="ctr" defTabSz="222250">
                <a:lnSpc>
                  <a:spcPct val="90000"/>
                </a:lnSpc>
                <a:spcBef>
                  <a:spcPct val="0"/>
                </a:spcBef>
                <a:spcAft>
                  <a:spcPct val="35000"/>
                </a:spcAft>
              </a:pPr>
              <a:endParaRPr lang="it-IT" kern="1200"/>
            </a:p>
          </p:txBody>
        </p:sp>
        <p:sp>
          <p:nvSpPr>
            <p:cNvPr id="23" name="Figura a mano libera 22"/>
            <p:cNvSpPr/>
            <p:nvPr/>
          </p:nvSpPr>
          <p:spPr>
            <a:xfrm>
              <a:off x="3438469" y="2463799"/>
              <a:ext cx="506536" cy="965200"/>
            </a:xfrm>
            <a:custGeom>
              <a:avLst/>
              <a:gdLst>
                <a:gd name="connsiteX0" fmla="*/ 0 w 506536"/>
                <a:gd name="connsiteY0" fmla="*/ 965200 h 965200"/>
                <a:gd name="connsiteX1" fmla="*/ 253268 w 506536"/>
                <a:gd name="connsiteY1" fmla="*/ 965200 h 965200"/>
                <a:gd name="connsiteX2" fmla="*/ 253268 w 506536"/>
                <a:gd name="connsiteY2" fmla="*/ 0 h 965200"/>
                <a:gd name="connsiteX3" fmla="*/ 506536 w 506536"/>
                <a:gd name="connsiteY3" fmla="*/ 0 h 965200"/>
              </a:gdLst>
              <a:ahLst/>
              <a:cxnLst>
                <a:cxn ang="0">
                  <a:pos x="connsiteX0" y="connsiteY0"/>
                </a:cxn>
                <a:cxn ang="0">
                  <a:pos x="connsiteX1" y="connsiteY1"/>
                </a:cxn>
                <a:cxn ang="0">
                  <a:pos x="connsiteX2" y="connsiteY2"/>
                </a:cxn>
                <a:cxn ang="0">
                  <a:pos x="connsiteX3" y="connsiteY3"/>
                </a:cxn>
              </a:cxnLst>
              <a:rect l="l" t="t" r="r" b="b"/>
              <a:pathLst>
                <a:path w="506536" h="965200">
                  <a:moveTo>
                    <a:pt x="0" y="965200"/>
                  </a:moveTo>
                  <a:lnTo>
                    <a:pt x="253268" y="965200"/>
                  </a:lnTo>
                  <a:lnTo>
                    <a:pt x="253268" y="0"/>
                  </a:lnTo>
                  <a:lnTo>
                    <a:pt x="506536" y="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9"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24" name="Figura a mano libera 23"/>
            <p:cNvSpPr/>
            <p:nvPr/>
          </p:nvSpPr>
          <p:spPr>
            <a:xfrm rot="16200000">
              <a:off x="1020390" y="3042920"/>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Figura a mano libera 24"/>
            <p:cNvSpPr/>
            <p:nvPr/>
          </p:nvSpPr>
          <p:spPr>
            <a:xfrm rot="16200000">
              <a:off x="3048471" y="1010920"/>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Amministrativa</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Figura a mano libera 25"/>
            <p:cNvSpPr/>
            <p:nvPr/>
          </p:nvSpPr>
          <p:spPr>
            <a:xfrm rot="16200000">
              <a:off x="3945008" y="3042920"/>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Civile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Figura a mano libera 26"/>
            <p:cNvSpPr/>
            <p:nvPr/>
          </p:nvSpPr>
          <p:spPr>
            <a:xfrm rot="16200000">
              <a:off x="3048471" y="5243003"/>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Penale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06361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437" t="3427" r="1808"/>
          <a:stretch/>
        </p:blipFill>
        <p:spPr bwMode="auto">
          <a:xfrm>
            <a:off x="3514889" y="3828098"/>
            <a:ext cx="5629111" cy="3031527"/>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7" name="Rectangle 3"/>
          <p:cNvSpPr>
            <a:spLocks noChangeArrowheads="1"/>
          </p:cNvSpPr>
          <p:nvPr/>
        </p:nvSpPr>
        <p:spPr bwMode="auto">
          <a:xfrm>
            <a:off x="982663" y="115888"/>
            <a:ext cx="380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grpSp>
        <p:nvGrpSpPr>
          <p:cNvPr id="3" name="Gruppo 2"/>
          <p:cNvGrpSpPr/>
          <p:nvPr/>
        </p:nvGrpSpPr>
        <p:grpSpPr>
          <a:xfrm rot="5400000">
            <a:off x="1930237" y="-986021"/>
            <a:ext cx="3050758" cy="6696224"/>
            <a:chOff x="2666310" y="130658"/>
            <a:chExt cx="2931120" cy="6764767"/>
          </a:xfrm>
        </p:grpSpPr>
        <p:sp>
          <p:nvSpPr>
            <p:cNvPr id="4" name="Figura a mano libera 3"/>
            <p:cNvSpPr/>
            <p:nvPr/>
          </p:nvSpPr>
          <p:spPr>
            <a:xfrm>
              <a:off x="3438469" y="3429000"/>
              <a:ext cx="506536" cy="965199"/>
            </a:xfrm>
            <a:custGeom>
              <a:avLst/>
              <a:gdLst>
                <a:gd name="connsiteX0" fmla="*/ 0 w 506536"/>
                <a:gd name="connsiteY0" fmla="*/ 0 h 965199"/>
                <a:gd name="connsiteX1" fmla="*/ 253268 w 506536"/>
                <a:gd name="connsiteY1" fmla="*/ 0 h 965199"/>
                <a:gd name="connsiteX2" fmla="*/ 253268 w 506536"/>
                <a:gd name="connsiteY2" fmla="*/ 965199 h 965199"/>
                <a:gd name="connsiteX3" fmla="*/ 506536 w 506536"/>
                <a:gd name="connsiteY3" fmla="*/ 965199 h 965199"/>
              </a:gdLst>
              <a:ahLst/>
              <a:cxnLst>
                <a:cxn ang="0">
                  <a:pos x="connsiteX0" y="connsiteY0"/>
                </a:cxn>
                <a:cxn ang="0">
                  <a:pos x="connsiteX1" y="connsiteY1"/>
                </a:cxn>
                <a:cxn ang="0">
                  <a:pos x="connsiteX2" y="connsiteY2"/>
                </a:cxn>
                <a:cxn ang="0">
                  <a:pos x="connsiteX3" y="connsiteY3"/>
                </a:cxn>
              </a:cxnLst>
              <a:rect l="l" t="t" r="r" b="b"/>
              <a:pathLst>
                <a:path w="506536" h="965199">
                  <a:moveTo>
                    <a:pt x="0" y="0"/>
                  </a:moveTo>
                  <a:lnTo>
                    <a:pt x="253268" y="0"/>
                  </a:lnTo>
                  <a:lnTo>
                    <a:pt x="253268" y="965199"/>
                  </a:lnTo>
                  <a:lnTo>
                    <a:pt x="506536" y="965199"/>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8"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5" name="Figura a mano libera 4"/>
            <p:cNvSpPr/>
            <p:nvPr/>
          </p:nvSpPr>
          <p:spPr>
            <a:xfrm>
              <a:off x="3438469" y="3383280"/>
              <a:ext cx="1386800" cy="91440"/>
            </a:xfrm>
            <a:custGeom>
              <a:avLst/>
              <a:gdLst>
                <a:gd name="connsiteX0" fmla="*/ 0 w 506536"/>
                <a:gd name="connsiteY0" fmla="*/ 45720 h 91440"/>
                <a:gd name="connsiteX1" fmla="*/ 506536 w 506536"/>
                <a:gd name="connsiteY1" fmla="*/ 45720 h 91440"/>
              </a:gdLst>
              <a:ahLst/>
              <a:cxnLst>
                <a:cxn ang="0">
                  <a:pos x="connsiteX0" y="connsiteY0"/>
                </a:cxn>
                <a:cxn ang="0">
                  <a:pos x="connsiteX1" y="connsiteY1"/>
                </a:cxn>
              </a:cxnLst>
              <a:rect l="l" t="t" r="r" b="b"/>
              <a:pathLst>
                <a:path w="506536" h="91440">
                  <a:moveTo>
                    <a:pt x="0" y="45720"/>
                  </a:moveTo>
                  <a:lnTo>
                    <a:pt x="506536" y="4572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53305" tIns="33056" rIns="253305" bIns="33058" numCol="1" spcCol="1270" anchor="ctr" anchorCtr="0">
              <a:noAutofit/>
            </a:bodyPr>
            <a:lstStyle/>
            <a:p>
              <a:pPr lvl="0" algn="ctr" defTabSz="222250">
                <a:lnSpc>
                  <a:spcPct val="90000"/>
                </a:lnSpc>
                <a:spcBef>
                  <a:spcPct val="0"/>
                </a:spcBef>
                <a:spcAft>
                  <a:spcPct val="35000"/>
                </a:spcAft>
              </a:pPr>
              <a:endParaRPr lang="it-IT" kern="1200"/>
            </a:p>
          </p:txBody>
        </p:sp>
        <p:sp>
          <p:nvSpPr>
            <p:cNvPr id="6" name="Figura a mano libera 5"/>
            <p:cNvSpPr/>
            <p:nvPr/>
          </p:nvSpPr>
          <p:spPr>
            <a:xfrm>
              <a:off x="3438469" y="2463799"/>
              <a:ext cx="506536" cy="965200"/>
            </a:xfrm>
            <a:custGeom>
              <a:avLst/>
              <a:gdLst>
                <a:gd name="connsiteX0" fmla="*/ 0 w 506536"/>
                <a:gd name="connsiteY0" fmla="*/ 965200 h 965200"/>
                <a:gd name="connsiteX1" fmla="*/ 253268 w 506536"/>
                <a:gd name="connsiteY1" fmla="*/ 965200 h 965200"/>
                <a:gd name="connsiteX2" fmla="*/ 253268 w 506536"/>
                <a:gd name="connsiteY2" fmla="*/ 0 h 965200"/>
                <a:gd name="connsiteX3" fmla="*/ 506536 w 506536"/>
                <a:gd name="connsiteY3" fmla="*/ 0 h 965200"/>
              </a:gdLst>
              <a:ahLst/>
              <a:cxnLst>
                <a:cxn ang="0">
                  <a:pos x="connsiteX0" y="connsiteY0"/>
                </a:cxn>
                <a:cxn ang="0">
                  <a:pos x="connsiteX1" y="connsiteY1"/>
                </a:cxn>
                <a:cxn ang="0">
                  <a:pos x="connsiteX2" y="connsiteY2"/>
                </a:cxn>
                <a:cxn ang="0">
                  <a:pos x="connsiteX3" y="connsiteY3"/>
                </a:cxn>
              </a:cxnLst>
              <a:rect l="l" t="t" r="r" b="b"/>
              <a:pathLst>
                <a:path w="506536" h="965200">
                  <a:moveTo>
                    <a:pt x="0" y="965200"/>
                  </a:moveTo>
                  <a:lnTo>
                    <a:pt x="253268" y="965200"/>
                  </a:lnTo>
                  <a:lnTo>
                    <a:pt x="253268" y="0"/>
                  </a:lnTo>
                  <a:lnTo>
                    <a:pt x="506536" y="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9"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7" name="Figura a mano libera 6"/>
            <p:cNvSpPr/>
            <p:nvPr/>
          </p:nvSpPr>
          <p:spPr>
            <a:xfrm rot="16200000">
              <a:off x="1020390" y="3042920"/>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Figura a mano libera 7"/>
            <p:cNvSpPr/>
            <p:nvPr/>
          </p:nvSpPr>
          <p:spPr>
            <a:xfrm rot="16200000">
              <a:off x="3048471" y="1010920"/>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Amministrativa</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Figura a mano libera 8"/>
            <p:cNvSpPr/>
            <p:nvPr/>
          </p:nvSpPr>
          <p:spPr>
            <a:xfrm rot="16200000">
              <a:off x="3945008" y="3042920"/>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Civile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Figura a mano libera 9"/>
            <p:cNvSpPr/>
            <p:nvPr/>
          </p:nvSpPr>
          <p:spPr>
            <a:xfrm rot="16200000">
              <a:off x="3048471" y="5243003"/>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Penale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1" name="CasellaDiTesto 10"/>
          <p:cNvSpPr txBox="1"/>
          <p:nvPr/>
        </p:nvSpPr>
        <p:spPr>
          <a:xfrm>
            <a:off x="356797" y="4943751"/>
            <a:ext cx="2008435" cy="40011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it-IT" b="1" dirty="0" smtClean="0">
                <a:effectLst>
                  <a:outerShdw blurRad="38100" dist="38100" dir="2700000" algn="tl">
                    <a:srgbClr val="000000">
                      <a:alpha val="43137"/>
                    </a:srgbClr>
                  </a:outerShdw>
                </a:effectLst>
              </a:rPr>
              <a:t>CHI CONTROLLA?</a:t>
            </a:r>
            <a:endParaRPr lang="it-IT" b="1" dirty="0">
              <a:effectLst>
                <a:outerShdw blurRad="38100" dist="38100" dir="2700000" algn="tl">
                  <a:srgbClr val="000000">
                    <a:alpha val="43137"/>
                  </a:srgbClr>
                </a:outerShdw>
              </a:effectLst>
            </a:endParaRPr>
          </a:p>
        </p:txBody>
      </p:sp>
      <p:sp>
        <p:nvSpPr>
          <p:cNvPr id="12" name="Freccia a destra 11"/>
          <p:cNvSpPr/>
          <p:nvPr/>
        </p:nvSpPr>
        <p:spPr>
          <a:xfrm>
            <a:off x="2699792" y="5013176"/>
            <a:ext cx="576064" cy="30141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2817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89091"/>
                                        </p:tgtEl>
                                        <p:attrNameLst>
                                          <p:attrName>style.visibility</p:attrName>
                                        </p:attrNameLst>
                                      </p:cBhvr>
                                      <p:to>
                                        <p:strVal val="visible"/>
                                      </p:to>
                                    </p:set>
                                    <p:animEffect transition="in" filter="wipe(left)">
                                      <p:cBhvr>
                                        <p:cTn id="13" dur="500"/>
                                        <p:tgtEl>
                                          <p:spTgt spid="89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82663" y="115888"/>
            <a:ext cx="380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grpSp>
        <p:nvGrpSpPr>
          <p:cNvPr id="3" name="Gruppo 2"/>
          <p:cNvGrpSpPr/>
          <p:nvPr/>
        </p:nvGrpSpPr>
        <p:grpSpPr>
          <a:xfrm rot="5400000">
            <a:off x="1930237" y="-986021"/>
            <a:ext cx="3050758" cy="6696224"/>
            <a:chOff x="2666310" y="130658"/>
            <a:chExt cx="2931120" cy="6764767"/>
          </a:xfrm>
        </p:grpSpPr>
        <p:sp>
          <p:nvSpPr>
            <p:cNvPr id="4" name="Figura a mano libera 3"/>
            <p:cNvSpPr/>
            <p:nvPr/>
          </p:nvSpPr>
          <p:spPr>
            <a:xfrm>
              <a:off x="3438469" y="3429000"/>
              <a:ext cx="506536" cy="965199"/>
            </a:xfrm>
            <a:custGeom>
              <a:avLst/>
              <a:gdLst>
                <a:gd name="connsiteX0" fmla="*/ 0 w 506536"/>
                <a:gd name="connsiteY0" fmla="*/ 0 h 965199"/>
                <a:gd name="connsiteX1" fmla="*/ 253268 w 506536"/>
                <a:gd name="connsiteY1" fmla="*/ 0 h 965199"/>
                <a:gd name="connsiteX2" fmla="*/ 253268 w 506536"/>
                <a:gd name="connsiteY2" fmla="*/ 965199 h 965199"/>
                <a:gd name="connsiteX3" fmla="*/ 506536 w 506536"/>
                <a:gd name="connsiteY3" fmla="*/ 965199 h 965199"/>
              </a:gdLst>
              <a:ahLst/>
              <a:cxnLst>
                <a:cxn ang="0">
                  <a:pos x="connsiteX0" y="connsiteY0"/>
                </a:cxn>
                <a:cxn ang="0">
                  <a:pos x="connsiteX1" y="connsiteY1"/>
                </a:cxn>
                <a:cxn ang="0">
                  <a:pos x="connsiteX2" y="connsiteY2"/>
                </a:cxn>
                <a:cxn ang="0">
                  <a:pos x="connsiteX3" y="connsiteY3"/>
                </a:cxn>
              </a:cxnLst>
              <a:rect l="l" t="t" r="r" b="b"/>
              <a:pathLst>
                <a:path w="506536" h="965199">
                  <a:moveTo>
                    <a:pt x="0" y="0"/>
                  </a:moveTo>
                  <a:lnTo>
                    <a:pt x="253268" y="0"/>
                  </a:lnTo>
                  <a:lnTo>
                    <a:pt x="253268" y="965199"/>
                  </a:lnTo>
                  <a:lnTo>
                    <a:pt x="506536" y="965199"/>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8"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5" name="Figura a mano libera 4"/>
            <p:cNvSpPr/>
            <p:nvPr/>
          </p:nvSpPr>
          <p:spPr>
            <a:xfrm>
              <a:off x="3438469" y="3383280"/>
              <a:ext cx="1386800" cy="91440"/>
            </a:xfrm>
            <a:custGeom>
              <a:avLst/>
              <a:gdLst>
                <a:gd name="connsiteX0" fmla="*/ 0 w 506536"/>
                <a:gd name="connsiteY0" fmla="*/ 45720 h 91440"/>
                <a:gd name="connsiteX1" fmla="*/ 506536 w 506536"/>
                <a:gd name="connsiteY1" fmla="*/ 45720 h 91440"/>
              </a:gdLst>
              <a:ahLst/>
              <a:cxnLst>
                <a:cxn ang="0">
                  <a:pos x="connsiteX0" y="connsiteY0"/>
                </a:cxn>
                <a:cxn ang="0">
                  <a:pos x="connsiteX1" y="connsiteY1"/>
                </a:cxn>
              </a:cxnLst>
              <a:rect l="l" t="t" r="r" b="b"/>
              <a:pathLst>
                <a:path w="506536" h="91440">
                  <a:moveTo>
                    <a:pt x="0" y="45720"/>
                  </a:moveTo>
                  <a:lnTo>
                    <a:pt x="506536" y="4572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53305" tIns="33056" rIns="253305" bIns="33058" numCol="1" spcCol="1270" anchor="ctr" anchorCtr="0">
              <a:noAutofit/>
            </a:bodyPr>
            <a:lstStyle/>
            <a:p>
              <a:pPr lvl="0" algn="ctr" defTabSz="222250">
                <a:lnSpc>
                  <a:spcPct val="90000"/>
                </a:lnSpc>
                <a:spcBef>
                  <a:spcPct val="0"/>
                </a:spcBef>
                <a:spcAft>
                  <a:spcPct val="35000"/>
                </a:spcAft>
              </a:pPr>
              <a:endParaRPr lang="it-IT" kern="1200"/>
            </a:p>
          </p:txBody>
        </p:sp>
        <p:sp>
          <p:nvSpPr>
            <p:cNvPr id="6" name="Figura a mano libera 5"/>
            <p:cNvSpPr/>
            <p:nvPr/>
          </p:nvSpPr>
          <p:spPr>
            <a:xfrm>
              <a:off x="3438469" y="2463799"/>
              <a:ext cx="506536" cy="965200"/>
            </a:xfrm>
            <a:custGeom>
              <a:avLst/>
              <a:gdLst>
                <a:gd name="connsiteX0" fmla="*/ 0 w 506536"/>
                <a:gd name="connsiteY0" fmla="*/ 965200 h 965200"/>
                <a:gd name="connsiteX1" fmla="*/ 253268 w 506536"/>
                <a:gd name="connsiteY1" fmla="*/ 965200 h 965200"/>
                <a:gd name="connsiteX2" fmla="*/ 253268 w 506536"/>
                <a:gd name="connsiteY2" fmla="*/ 0 h 965200"/>
                <a:gd name="connsiteX3" fmla="*/ 506536 w 506536"/>
                <a:gd name="connsiteY3" fmla="*/ 0 h 965200"/>
              </a:gdLst>
              <a:ahLst/>
              <a:cxnLst>
                <a:cxn ang="0">
                  <a:pos x="connsiteX0" y="connsiteY0"/>
                </a:cxn>
                <a:cxn ang="0">
                  <a:pos x="connsiteX1" y="connsiteY1"/>
                </a:cxn>
                <a:cxn ang="0">
                  <a:pos x="connsiteX2" y="connsiteY2"/>
                </a:cxn>
                <a:cxn ang="0">
                  <a:pos x="connsiteX3" y="connsiteY3"/>
                </a:cxn>
              </a:cxnLst>
              <a:rect l="l" t="t" r="r" b="b"/>
              <a:pathLst>
                <a:path w="506536" h="965200">
                  <a:moveTo>
                    <a:pt x="0" y="965200"/>
                  </a:moveTo>
                  <a:lnTo>
                    <a:pt x="253268" y="965200"/>
                  </a:lnTo>
                  <a:lnTo>
                    <a:pt x="253268" y="0"/>
                  </a:lnTo>
                  <a:lnTo>
                    <a:pt x="506536" y="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9"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7" name="Figura a mano libera 6"/>
            <p:cNvSpPr/>
            <p:nvPr/>
          </p:nvSpPr>
          <p:spPr>
            <a:xfrm rot="16200000">
              <a:off x="1020390" y="3042920"/>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Figura a mano libera 7"/>
            <p:cNvSpPr/>
            <p:nvPr/>
          </p:nvSpPr>
          <p:spPr>
            <a:xfrm rot="16200000">
              <a:off x="3048471" y="1010920"/>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Amministrativa</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Figura a mano libera 8"/>
            <p:cNvSpPr/>
            <p:nvPr/>
          </p:nvSpPr>
          <p:spPr>
            <a:xfrm rot="16200000">
              <a:off x="3945008" y="3042920"/>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Civile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Figura a mano libera 9"/>
            <p:cNvSpPr/>
            <p:nvPr/>
          </p:nvSpPr>
          <p:spPr>
            <a:xfrm rot="16200000">
              <a:off x="3048471" y="5243003"/>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Penale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89092" name="Picture 4"/>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563888" y="3861048"/>
            <a:ext cx="5605194" cy="3005375"/>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asellaDiTesto 23"/>
          <p:cNvSpPr txBox="1"/>
          <p:nvPr/>
        </p:nvSpPr>
        <p:spPr>
          <a:xfrm>
            <a:off x="437140" y="4973106"/>
            <a:ext cx="1847750" cy="40011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it-IT" b="1" dirty="0" smtClean="0">
                <a:effectLst>
                  <a:outerShdw blurRad="38100" dist="38100" dir="2700000" algn="tl">
                    <a:srgbClr val="000000">
                      <a:alpha val="43137"/>
                    </a:srgbClr>
                  </a:outerShdw>
                </a:effectLst>
              </a:rPr>
              <a:t>CHI SANZIONA?</a:t>
            </a:r>
            <a:endParaRPr lang="it-IT" b="1" dirty="0">
              <a:effectLst>
                <a:outerShdw blurRad="38100" dist="38100" dir="2700000" algn="tl">
                  <a:srgbClr val="000000">
                    <a:alpha val="43137"/>
                  </a:srgbClr>
                </a:outerShdw>
              </a:effectLst>
            </a:endParaRPr>
          </a:p>
        </p:txBody>
      </p:sp>
      <p:sp>
        <p:nvSpPr>
          <p:cNvPr id="25" name="Freccia a destra 24"/>
          <p:cNvSpPr/>
          <p:nvPr/>
        </p:nvSpPr>
        <p:spPr>
          <a:xfrm>
            <a:off x="2699792" y="5022452"/>
            <a:ext cx="576064" cy="30141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7330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9092"/>
                                        </p:tgtEl>
                                        <p:attrNameLst>
                                          <p:attrName>style.visibility</p:attrName>
                                        </p:attrNameLst>
                                      </p:cBhvr>
                                      <p:to>
                                        <p:strVal val="visible"/>
                                      </p:to>
                                    </p:set>
                                    <p:anim calcmode="lin" valueType="num">
                                      <p:cBhvr additive="base">
                                        <p:cTn id="15" dur="500" fill="hold"/>
                                        <p:tgtEl>
                                          <p:spTgt spid="89092"/>
                                        </p:tgtEl>
                                        <p:attrNameLst>
                                          <p:attrName>ppt_x</p:attrName>
                                        </p:attrNameLst>
                                      </p:cBhvr>
                                      <p:tavLst>
                                        <p:tav tm="0">
                                          <p:val>
                                            <p:strVal val="#ppt_x"/>
                                          </p:val>
                                        </p:tav>
                                        <p:tav tm="100000">
                                          <p:val>
                                            <p:strVal val="#ppt_x"/>
                                          </p:val>
                                        </p:tav>
                                      </p:tavLst>
                                    </p:anim>
                                    <p:anim calcmode="lin" valueType="num">
                                      <p:cBhvr additive="base">
                                        <p:cTn id="16" dur="500" fill="hold"/>
                                        <p:tgtEl>
                                          <p:spTgt spid="890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82663" y="115888"/>
            <a:ext cx="2749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ALCUNI ESEMPI</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grpSp>
        <p:nvGrpSpPr>
          <p:cNvPr id="3" name="Gruppo 2"/>
          <p:cNvGrpSpPr/>
          <p:nvPr/>
        </p:nvGrpSpPr>
        <p:grpSpPr>
          <a:xfrm rot="5400000">
            <a:off x="1155307" y="-211091"/>
            <a:ext cx="1927216" cy="4022822"/>
            <a:chOff x="2666310" y="1397000"/>
            <a:chExt cx="1851639" cy="4064000"/>
          </a:xfrm>
        </p:grpSpPr>
        <p:sp>
          <p:nvSpPr>
            <p:cNvPr id="5" name="Figura a mano libera 4"/>
            <p:cNvSpPr/>
            <p:nvPr/>
          </p:nvSpPr>
          <p:spPr>
            <a:xfrm>
              <a:off x="3438469" y="3383281"/>
              <a:ext cx="1079480" cy="46187"/>
            </a:xfrm>
            <a:custGeom>
              <a:avLst/>
              <a:gdLst>
                <a:gd name="connsiteX0" fmla="*/ 0 w 506536"/>
                <a:gd name="connsiteY0" fmla="*/ 45720 h 91440"/>
                <a:gd name="connsiteX1" fmla="*/ 506536 w 506536"/>
                <a:gd name="connsiteY1" fmla="*/ 45720 h 91440"/>
              </a:gdLst>
              <a:ahLst/>
              <a:cxnLst>
                <a:cxn ang="0">
                  <a:pos x="connsiteX0" y="connsiteY0"/>
                </a:cxn>
                <a:cxn ang="0">
                  <a:pos x="connsiteX1" y="connsiteY1"/>
                </a:cxn>
              </a:cxnLst>
              <a:rect l="l" t="t" r="r" b="b"/>
              <a:pathLst>
                <a:path w="506536" h="91440">
                  <a:moveTo>
                    <a:pt x="0" y="45720"/>
                  </a:moveTo>
                  <a:lnTo>
                    <a:pt x="506536" y="4572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53305" tIns="33056" rIns="253305" bIns="33058" numCol="1" spcCol="1270" anchor="ctr" anchorCtr="0">
              <a:noAutofit/>
            </a:bodyPr>
            <a:lstStyle/>
            <a:p>
              <a:pPr lvl="0" algn="ctr" defTabSz="222250">
                <a:lnSpc>
                  <a:spcPct val="90000"/>
                </a:lnSpc>
                <a:spcBef>
                  <a:spcPct val="0"/>
                </a:spcBef>
                <a:spcAft>
                  <a:spcPct val="35000"/>
                </a:spcAft>
              </a:pPr>
              <a:endParaRPr lang="it-IT" kern="1200"/>
            </a:p>
          </p:txBody>
        </p:sp>
        <p:sp>
          <p:nvSpPr>
            <p:cNvPr id="7" name="Figura a mano libera 6"/>
            <p:cNvSpPr/>
            <p:nvPr/>
          </p:nvSpPr>
          <p:spPr>
            <a:xfrm rot="16200000">
              <a:off x="1020390" y="3042920"/>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Figura a mano libera 8"/>
            <p:cNvSpPr/>
            <p:nvPr/>
          </p:nvSpPr>
          <p:spPr>
            <a:xfrm rot="16200000">
              <a:off x="2865526" y="3029259"/>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Civile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 name="Rettangolo 1"/>
          <p:cNvSpPr/>
          <p:nvPr/>
        </p:nvSpPr>
        <p:spPr>
          <a:xfrm>
            <a:off x="611560" y="2996952"/>
            <a:ext cx="820859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800" b="1" dirty="0">
                <a:effectLst>
                  <a:outerShdw blurRad="38100" dist="38100" dir="2700000" algn="tl">
                    <a:srgbClr val="000000">
                      <a:alpha val="43137"/>
                    </a:srgbClr>
                  </a:outerShdw>
                </a:effectLst>
                <a:latin typeface="+mn-lt"/>
              </a:rPr>
              <a:t>Art. 2043 c.c. – Risarcimento per fatto illecito</a:t>
            </a:r>
          </a:p>
          <a:p>
            <a:r>
              <a:rPr lang="it-IT" sz="1800" dirty="0">
                <a:latin typeface="+mn-lt"/>
              </a:rPr>
              <a:t>Qualunque fatto doloso o colposo, che cagiona ad altri un danno ingiusto, obbliga colui che ha commesso il fatto a risarcire il danno.</a:t>
            </a:r>
          </a:p>
        </p:txBody>
      </p:sp>
      <p:sp>
        <p:nvSpPr>
          <p:cNvPr id="20" name="Rettangolo 19"/>
          <p:cNvSpPr/>
          <p:nvPr/>
        </p:nvSpPr>
        <p:spPr>
          <a:xfrm>
            <a:off x="611560" y="4077072"/>
            <a:ext cx="820859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800" b="1" dirty="0">
                <a:effectLst>
                  <a:outerShdw blurRad="38100" dist="38100" dir="2700000" algn="tl">
                    <a:srgbClr val="000000">
                      <a:alpha val="43137"/>
                    </a:srgbClr>
                  </a:outerShdw>
                </a:effectLst>
              </a:rPr>
              <a:t>Art. 1218 c.c. – Responsabilità del debitore</a:t>
            </a:r>
          </a:p>
          <a:p>
            <a:r>
              <a:rPr lang="it-IT" sz="1800" dirty="0"/>
              <a:t>Il debitore che non esegue esattamente la prestazione dovuta è tenuto al risarcimento del danno, se non prova che l’inadempimento o il ritardo è stato determinato da impossibilità della prestazione derivante da causa a lui non imputabile</a:t>
            </a:r>
          </a:p>
        </p:txBody>
      </p:sp>
      <p:sp>
        <p:nvSpPr>
          <p:cNvPr id="12" name="Rettangolo 11"/>
          <p:cNvSpPr/>
          <p:nvPr/>
        </p:nvSpPr>
        <p:spPr>
          <a:xfrm>
            <a:off x="4320381" y="1024834"/>
            <a:ext cx="4572000" cy="1231106"/>
          </a:xfrm>
          <a:prstGeom prst="rect">
            <a:avLst/>
          </a:prstGeom>
        </p:spPr>
        <p:txBody>
          <a:bodyPr>
            <a:spAutoFit/>
          </a:bodyPr>
          <a:lstStyle/>
          <a:p>
            <a:r>
              <a:rPr lang="it-IT" sz="1600" b="1" dirty="0" smtClean="0">
                <a:effectLst>
                  <a:outerShdw blurRad="38100" dist="38100" dir="2700000" algn="tl">
                    <a:srgbClr val="000000">
                      <a:alpha val="43137"/>
                    </a:srgbClr>
                  </a:outerShdw>
                </a:effectLst>
              </a:rPr>
              <a:t>Produttore/detentore marchio che fa realizzare da un terzo (farmacia/terzi)</a:t>
            </a:r>
          </a:p>
          <a:p>
            <a:r>
              <a:rPr lang="it-IT" sz="1400" dirty="0" smtClean="0"/>
              <a:t>Esiste un contratto in essere tra le parti il produttore da la ricetta ma se questa non viene applicata dal terzo non rispetta il contratto </a:t>
            </a:r>
            <a:endParaRPr lang="it-IT" sz="1400" dirty="0"/>
          </a:p>
        </p:txBody>
      </p:sp>
      <p:sp>
        <p:nvSpPr>
          <p:cNvPr id="23" name="Rettangolo 22"/>
          <p:cNvSpPr/>
          <p:nvPr/>
        </p:nvSpPr>
        <p:spPr>
          <a:xfrm>
            <a:off x="611560" y="5445224"/>
            <a:ext cx="820859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800" b="1" dirty="0">
                <a:effectLst>
                  <a:outerShdw blurRad="38100" dist="38100" dir="2700000" algn="tl">
                    <a:srgbClr val="000000">
                      <a:alpha val="43137"/>
                    </a:srgbClr>
                  </a:outerShdw>
                </a:effectLst>
              </a:rPr>
              <a:t>Art . 1497 c.c. Mancanza di qualità</a:t>
            </a:r>
          </a:p>
          <a:p>
            <a:r>
              <a:rPr lang="it-IT" sz="1800" dirty="0"/>
              <a:t>Quando la cosa venduta non ha le </a:t>
            </a:r>
            <a:r>
              <a:rPr lang="it-IT" sz="1800" dirty="0" smtClean="0"/>
              <a:t>qualità promesse </a:t>
            </a:r>
            <a:r>
              <a:rPr lang="it-IT" sz="1800" dirty="0"/>
              <a:t>ovvero quelle essenziali per l’uso </a:t>
            </a:r>
            <a:r>
              <a:rPr lang="it-IT" sz="1800" dirty="0" smtClean="0"/>
              <a:t>a cui </a:t>
            </a:r>
            <a:r>
              <a:rPr lang="it-IT" sz="1800" dirty="0"/>
              <a:t>è destinata il compratore ha diritto </a:t>
            </a:r>
            <a:r>
              <a:rPr lang="it-IT" sz="1800" dirty="0" smtClean="0"/>
              <a:t>di ottenere </a:t>
            </a:r>
            <a:r>
              <a:rPr lang="it-IT" sz="1800" dirty="0"/>
              <a:t>la risoluzione del contratto …</a:t>
            </a:r>
          </a:p>
        </p:txBody>
      </p:sp>
    </p:spTree>
    <p:extLst>
      <p:ext uri="{BB962C8B-B14F-4D97-AF65-F5344CB8AC3E}">
        <p14:creationId xmlns:p14="http://schemas.microsoft.com/office/powerpoint/2010/main" val="4218802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82663" y="115888"/>
            <a:ext cx="2749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ALCUNI ESEMPI</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grpSp>
        <p:nvGrpSpPr>
          <p:cNvPr id="3" name="Gruppo 2"/>
          <p:cNvGrpSpPr/>
          <p:nvPr/>
        </p:nvGrpSpPr>
        <p:grpSpPr>
          <a:xfrm rot="5400000">
            <a:off x="1155307" y="-211091"/>
            <a:ext cx="1927216" cy="4022822"/>
            <a:chOff x="2666310" y="1397000"/>
            <a:chExt cx="1851639" cy="4064000"/>
          </a:xfrm>
        </p:grpSpPr>
        <p:sp>
          <p:nvSpPr>
            <p:cNvPr id="5" name="Figura a mano libera 4"/>
            <p:cNvSpPr/>
            <p:nvPr/>
          </p:nvSpPr>
          <p:spPr>
            <a:xfrm>
              <a:off x="3438469" y="3383281"/>
              <a:ext cx="1079480" cy="46187"/>
            </a:xfrm>
            <a:custGeom>
              <a:avLst/>
              <a:gdLst>
                <a:gd name="connsiteX0" fmla="*/ 0 w 506536"/>
                <a:gd name="connsiteY0" fmla="*/ 45720 h 91440"/>
                <a:gd name="connsiteX1" fmla="*/ 506536 w 506536"/>
                <a:gd name="connsiteY1" fmla="*/ 45720 h 91440"/>
              </a:gdLst>
              <a:ahLst/>
              <a:cxnLst>
                <a:cxn ang="0">
                  <a:pos x="connsiteX0" y="connsiteY0"/>
                </a:cxn>
                <a:cxn ang="0">
                  <a:pos x="connsiteX1" y="connsiteY1"/>
                </a:cxn>
              </a:cxnLst>
              <a:rect l="l" t="t" r="r" b="b"/>
              <a:pathLst>
                <a:path w="506536" h="91440">
                  <a:moveTo>
                    <a:pt x="0" y="45720"/>
                  </a:moveTo>
                  <a:lnTo>
                    <a:pt x="506536" y="4572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53305" tIns="33056" rIns="253305" bIns="33058" numCol="1" spcCol="1270" anchor="ctr" anchorCtr="0">
              <a:noAutofit/>
            </a:bodyPr>
            <a:lstStyle/>
            <a:p>
              <a:pPr lvl="0" algn="ctr" defTabSz="222250">
                <a:lnSpc>
                  <a:spcPct val="90000"/>
                </a:lnSpc>
                <a:spcBef>
                  <a:spcPct val="0"/>
                </a:spcBef>
                <a:spcAft>
                  <a:spcPct val="35000"/>
                </a:spcAft>
              </a:pPr>
              <a:endParaRPr lang="it-IT" kern="1200"/>
            </a:p>
          </p:txBody>
        </p:sp>
        <p:sp>
          <p:nvSpPr>
            <p:cNvPr id="7" name="Figura a mano libera 6"/>
            <p:cNvSpPr/>
            <p:nvPr/>
          </p:nvSpPr>
          <p:spPr>
            <a:xfrm rot="16200000">
              <a:off x="1020390" y="3042920"/>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Figura a mano libera 8"/>
            <p:cNvSpPr/>
            <p:nvPr/>
          </p:nvSpPr>
          <p:spPr>
            <a:xfrm rot="16200000">
              <a:off x="2865526" y="3029259"/>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Civile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 name="Rettangolo 1"/>
          <p:cNvSpPr/>
          <p:nvPr/>
        </p:nvSpPr>
        <p:spPr>
          <a:xfrm>
            <a:off x="323527" y="2996952"/>
            <a:ext cx="8568853" cy="38472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800" b="1" dirty="0">
                <a:effectLst>
                  <a:outerShdw blurRad="38100" dist="38100" dir="2700000" algn="tl">
                    <a:srgbClr val="000000">
                      <a:alpha val="43137"/>
                    </a:srgbClr>
                  </a:outerShdw>
                </a:effectLst>
              </a:rPr>
              <a:t>Art. 118 Cod. </a:t>
            </a:r>
            <a:r>
              <a:rPr lang="it-IT" sz="1800" b="1" dirty="0" err="1">
                <a:effectLst>
                  <a:outerShdw blurRad="38100" dist="38100" dir="2700000" algn="tl">
                    <a:srgbClr val="000000">
                      <a:alpha val="43137"/>
                    </a:srgbClr>
                  </a:outerShdw>
                </a:effectLst>
              </a:rPr>
              <a:t>Cons</a:t>
            </a:r>
            <a:r>
              <a:rPr lang="it-IT" sz="1800" b="1" dirty="0">
                <a:effectLst>
                  <a:outerShdw blurRad="38100" dist="38100" dir="2700000" algn="tl">
                    <a:srgbClr val="000000">
                      <a:alpha val="43137"/>
                    </a:srgbClr>
                  </a:outerShdw>
                </a:effectLst>
              </a:rPr>
              <a:t>. Esclusione della responsabilità </a:t>
            </a:r>
          </a:p>
          <a:p>
            <a:r>
              <a:rPr lang="it-IT" sz="1800" dirty="0"/>
              <a:t>1. La responsabilità è esclusa: </a:t>
            </a:r>
          </a:p>
          <a:p>
            <a:r>
              <a:rPr lang="it-IT" sz="1600" dirty="0"/>
              <a:t>a) se il produttore non ha messo il prodotto in circolazione; </a:t>
            </a:r>
          </a:p>
          <a:p>
            <a:r>
              <a:rPr lang="it-IT" sz="1600" dirty="0"/>
              <a:t>b) se il difetto che ha cagionato il danno non esisteva quando il produttore ha messo il prodotto in circolazione; </a:t>
            </a:r>
          </a:p>
          <a:p>
            <a:r>
              <a:rPr lang="it-IT" sz="1600" dirty="0"/>
              <a:t>c) se il produttore non ha fabbricato il prodotto per la vendita o per qualsiasi altra forma di distribuzione a titolo oneroso, né lo ha fabbricato o distribuito nell'esercizio della sua attività professionale; </a:t>
            </a:r>
          </a:p>
          <a:p>
            <a:r>
              <a:rPr lang="it-IT" sz="1600" dirty="0"/>
              <a:t>d) se il difetto è dovuto alla conformità del prodotto a una norma giuridica imperativa o a un provvedimento vincolante; </a:t>
            </a:r>
          </a:p>
          <a:p>
            <a:r>
              <a:rPr lang="it-IT" sz="1600" dirty="0"/>
              <a:t>e) se lo stato delle conoscenze scientifiche e tecniche, al momento in cui il produttore ha messo in circolazione il prodotto, non permetteva ancora di considerare il prodotto come difettoso; </a:t>
            </a:r>
          </a:p>
          <a:p>
            <a:r>
              <a:rPr lang="it-IT" sz="1600" dirty="0"/>
              <a:t>f) nel caso del produttore o fornitore di una parte componente o di una materia prima, se il difetto è interamente dovuto alla concezione del prodotto in cui è stata incorporata la parte o materia prima o alla conformità di questa alle istruzioni date dal produttore che la ha utilizzata. </a:t>
            </a:r>
          </a:p>
        </p:txBody>
      </p:sp>
      <p:sp>
        <p:nvSpPr>
          <p:cNvPr id="12" name="Rettangolo 11"/>
          <p:cNvSpPr/>
          <p:nvPr/>
        </p:nvSpPr>
        <p:spPr>
          <a:xfrm>
            <a:off x="4320381" y="1024834"/>
            <a:ext cx="4572000" cy="1231106"/>
          </a:xfrm>
          <a:prstGeom prst="rect">
            <a:avLst/>
          </a:prstGeom>
        </p:spPr>
        <p:txBody>
          <a:bodyPr>
            <a:spAutoFit/>
          </a:bodyPr>
          <a:lstStyle/>
          <a:p>
            <a:r>
              <a:rPr lang="it-IT" sz="1600" b="1" dirty="0" smtClean="0">
                <a:effectLst>
                  <a:outerShdw blurRad="38100" dist="38100" dir="2700000" algn="tl">
                    <a:srgbClr val="000000">
                      <a:alpha val="43137"/>
                    </a:srgbClr>
                  </a:outerShdw>
                </a:effectLst>
              </a:rPr>
              <a:t>Produttore/detentore marchio che fa realizzare da un terzo (farmacia/terzi)</a:t>
            </a:r>
          </a:p>
          <a:p>
            <a:r>
              <a:rPr lang="it-IT" sz="1400" dirty="0" smtClean="0"/>
              <a:t>Esiste un contratto in essere tra le parti il produttore da la ricetta ma se questa non viene applicata dal terzo non rispetta il contratto </a:t>
            </a:r>
            <a:endParaRPr lang="it-IT" sz="1400" dirty="0"/>
          </a:p>
        </p:txBody>
      </p:sp>
    </p:spTree>
    <p:extLst>
      <p:ext uri="{BB962C8B-B14F-4D97-AF65-F5344CB8AC3E}">
        <p14:creationId xmlns:p14="http://schemas.microsoft.com/office/powerpoint/2010/main" val="2726971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82663" y="115888"/>
            <a:ext cx="380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grpSp>
        <p:nvGrpSpPr>
          <p:cNvPr id="3" name="Gruppo 2"/>
          <p:cNvGrpSpPr/>
          <p:nvPr/>
        </p:nvGrpSpPr>
        <p:grpSpPr>
          <a:xfrm rot="5400000">
            <a:off x="1155663" y="-330537"/>
            <a:ext cx="1891012" cy="4202332"/>
            <a:chOff x="2647041" y="2644031"/>
            <a:chExt cx="1816855" cy="4245348"/>
          </a:xfrm>
        </p:grpSpPr>
        <p:sp>
          <p:nvSpPr>
            <p:cNvPr id="4" name="Figura a mano libera 3"/>
            <p:cNvSpPr/>
            <p:nvPr/>
          </p:nvSpPr>
          <p:spPr>
            <a:xfrm>
              <a:off x="3438469" y="3429000"/>
              <a:ext cx="506536" cy="965199"/>
            </a:xfrm>
            <a:custGeom>
              <a:avLst/>
              <a:gdLst>
                <a:gd name="connsiteX0" fmla="*/ 0 w 506536"/>
                <a:gd name="connsiteY0" fmla="*/ 0 h 965199"/>
                <a:gd name="connsiteX1" fmla="*/ 253268 w 506536"/>
                <a:gd name="connsiteY1" fmla="*/ 0 h 965199"/>
                <a:gd name="connsiteX2" fmla="*/ 253268 w 506536"/>
                <a:gd name="connsiteY2" fmla="*/ 965199 h 965199"/>
                <a:gd name="connsiteX3" fmla="*/ 506536 w 506536"/>
                <a:gd name="connsiteY3" fmla="*/ 965199 h 965199"/>
              </a:gdLst>
              <a:ahLst/>
              <a:cxnLst>
                <a:cxn ang="0">
                  <a:pos x="connsiteX0" y="connsiteY0"/>
                </a:cxn>
                <a:cxn ang="0">
                  <a:pos x="connsiteX1" y="connsiteY1"/>
                </a:cxn>
                <a:cxn ang="0">
                  <a:pos x="connsiteX2" y="connsiteY2"/>
                </a:cxn>
                <a:cxn ang="0">
                  <a:pos x="connsiteX3" y="connsiteY3"/>
                </a:cxn>
              </a:cxnLst>
              <a:rect l="l" t="t" r="r" b="b"/>
              <a:pathLst>
                <a:path w="506536" h="965199">
                  <a:moveTo>
                    <a:pt x="0" y="0"/>
                  </a:moveTo>
                  <a:lnTo>
                    <a:pt x="253268" y="0"/>
                  </a:lnTo>
                  <a:lnTo>
                    <a:pt x="253268" y="965199"/>
                  </a:lnTo>
                  <a:lnTo>
                    <a:pt x="506536" y="965199"/>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8"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7" name="Figura a mano libera 6"/>
            <p:cNvSpPr/>
            <p:nvPr/>
          </p:nvSpPr>
          <p:spPr>
            <a:xfrm rot="16200000">
              <a:off x="1001121" y="4289951"/>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Figura a mano libera 9"/>
            <p:cNvSpPr/>
            <p:nvPr/>
          </p:nvSpPr>
          <p:spPr>
            <a:xfrm rot="16200000">
              <a:off x="2811474" y="5236957"/>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Penale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 name="Rettangolo 1"/>
          <p:cNvSpPr/>
          <p:nvPr/>
        </p:nvSpPr>
        <p:spPr>
          <a:xfrm>
            <a:off x="468635" y="2734181"/>
            <a:ext cx="8351837"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it-IT" sz="1600" b="1" dirty="0" smtClean="0">
                <a:effectLst>
                  <a:outerShdw blurRad="38100" dist="38100" dir="2700000" algn="tl">
                    <a:srgbClr val="000000">
                      <a:alpha val="43137"/>
                    </a:srgbClr>
                  </a:outerShdw>
                </a:effectLst>
              </a:rPr>
              <a:t>Art</a:t>
            </a:r>
            <a:r>
              <a:rPr lang="it-IT" sz="1600" b="1" dirty="0">
                <a:effectLst>
                  <a:outerShdw blurRad="38100" dist="38100" dir="2700000" algn="tl">
                    <a:srgbClr val="000000">
                      <a:alpha val="43137"/>
                    </a:srgbClr>
                  </a:outerShdw>
                </a:effectLst>
              </a:rPr>
              <a:t>. 452 c.p. – Delitti colposi contro la salute pubblica </a:t>
            </a:r>
            <a:endParaRPr lang="it-IT" sz="1600" dirty="0">
              <a:effectLst>
                <a:outerShdw blurRad="38100" dist="38100" dir="2700000" algn="tl">
                  <a:srgbClr val="000000">
                    <a:alpha val="43137"/>
                  </a:srgbClr>
                </a:outerShdw>
              </a:effectLst>
            </a:endParaRPr>
          </a:p>
          <a:p>
            <a:r>
              <a:rPr lang="it-IT" sz="1600" dirty="0"/>
              <a:t>Chiunque commette, per colpa, alcuno dei fatti preveduti dagli articoli 438 e 439 è punito: </a:t>
            </a:r>
          </a:p>
          <a:p>
            <a:r>
              <a:rPr lang="it-IT" sz="1600" dirty="0"/>
              <a:t>1. con la reclusione da tre a dodici anni, nei casi per i quali le dette disposizioni stabiliscono la pena di morte; </a:t>
            </a:r>
          </a:p>
          <a:p>
            <a:r>
              <a:rPr lang="it-IT" sz="1600" dirty="0"/>
              <a:t>2. con la reclusione da uno a cinque anni, nei casi per i quali esse stabiliscono l'ergastolo </a:t>
            </a:r>
          </a:p>
          <a:p>
            <a:r>
              <a:rPr lang="it-IT" sz="1600" dirty="0"/>
              <a:t>3. con la reclusione da sei mesi a tre anni, nel caso in cui </a:t>
            </a:r>
            <a:r>
              <a:rPr lang="it-IT" sz="1600" i="1" dirty="0"/>
              <a:t>l'articolo 439 </a:t>
            </a:r>
            <a:r>
              <a:rPr lang="it-IT" sz="1600" dirty="0"/>
              <a:t>stabilisce la pena della reclusione. </a:t>
            </a:r>
          </a:p>
          <a:p>
            <a:r>
              <a:rPr lang="it-IT" sz="1600" dirty="0"/>
              <a:t>Quando sia commesso per colpa alcuno dei fatti preveduti dagli articoli 440, 441, 442, 443, 444 e 445 si applicano le pene ivi rispettivamente stabilite ridotte da un terzo a un sesto. </a:t>
            </a:r>
            <a:endParaRPr lang="it-IT" sz="1600" dirty="0">
              <a:latin typeface="+mn-lt"/>
            </a:endParaRPr>
          </a:p>
        </p:txBody>
      </p:sp>
      <p:sp>
        <p:nvSpPr>
          <p:cNvPr id="20" name="Rettangolo 19"/>
          <p:cNvSpPr/>
          <p:nvPr/>
        </p:nvSpPr>
        <p:spPr>
          <a:xfrm>
            <a:off x="482005" y="5288340"/>
            <a:ext cx="8351837"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it-IT" sz="1600" b="1" dirty="0" smtClean="0">
                <a:effectLst>
                  <a:outerShdw blurRad="38100" dist="38100" dir="2700000" algn="tl">
                    <a:srgbClr val="000000">
                      <a:alpha val="43137"/>
                    </a:srgbClr>
                  </a:outerShdw>
                </a:effectLst>
              </a:rPr>
              <a:t>Art</a:t>
            </a:r>
            <a:r>
              <a:rPr lang="it-IT" sz="1600" b="1" dirty="0">
                <a:effectLst>
                  <a:outerShdw blurRad="38100" dist="38100" dir="2700000" algn="tl">
                    <a:srgbClr val="000000">
                      <a:alpha val="43137"/>
                    </a:srgbClr>
                  </a:outerShdw>
                </a:effectLst>
              </a:rPr>
              <a:t>. 515 c.p. – Frode nell’esercizio del commercio </a:t>
            </a:r>
            <a:endParaRPr lang="it-IT" sz="1600" dirty="0">
              <a:effectLst>
                <a:outerShdw blurRad="38100" dist="38100" dir="2700000" algn="tl">
                  <a:srgbClr val="000000">
                    <a:alpha val="43137"/>
                  </a:srgbClr>
                </a:outerShdw>
              </a:effectLst>
            </a:endParaRPr>
          </a:p>
          <a:p>
            <a:r>
              <a:rPr lang="it-IT" sz="1600" dirty="0"/>
              <a:t>Chiunque, nell'esercizio di un'attività commerciale, ovvero in uno spaccio aperto al pubblico, consegna all'acquirente una cosa mobile per un'altra, ovvero una cosa mobile, per origine, provenienza, qualità o quantità, diversa da quella dichiarata o pattuita, è punito, qualora il fatto non costituisca un più grave delitto, con la reclusione fino a due anni o con la multa fino a euro 2.065. </a:t>
            </a:r>
            <a:endParaRPr lang="it-IT" sz="1600" dirty="0">
              <a:latin typeface="+mn-lt"/>
            </a:endParaRPr>
          </a:p>
        </p:txBody>
      </p:sp>
      <p:sp>
        <p:nvSpPr>
          <p:cNvPr id="21" name="Rettangolo 20"/>
          <p:cNvSpPr/>
          <p:nvPr/>
        </p:nvSpPr>
        <p:spPr>
          <a:xfrm>
            <a:off x="6130156" y="2564904"/>
            <a:ext cx="2736304" cy="3385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it-IT" sz="1600" b="1" dirty="0" smtClean="0">
                <a:effectLst>
                  <a:outerShdw blurRad="38100" dist="38100" dir="2700000" algn="tl">
                    <a:srgbClr val="000000">
                      <a:alpha val="43137"/>
                    </a:srgbClr>
                  </a:outerShdw>
                </a:effectLst>
              </a:rPr>
              <a:t>Gravidanza/</a:t>
            </a:r>
            <a:r>
              <a:rPr lang="it-IT" sz="1600" b="1" dirty="0" err="1" smtClean="0">
                <a:effectLst>
                  <a:outerShdw blurRad="38100" dist="38100" dir="2700000" algn="tl">
                    <a:srgbClr val="000000">
                      <a:alpha val="43137"/>
                    </a:srgbClr>
                  </a:outerShdw>
                </a:effectLst>
              </a:rPr>
              <a:t>bioflavonoidi</a:t>
            </a:r>
            <a:endParaRPr lang="it-IT" sz="1400" dirty="0"/>
          </a:p>
        </p:txBody>
      </p:sp>
      <p:sp>
        <p:nvSpPr>
          <p:cNvPr id="22" name="Rettangolo 21"/>
          <p:cNvSpPr/>
          <p:nvPr/>
        </p:nvSpPr>
        <p:spPr>
          <a:xfrm>
            <a:off x="6130156" y="4995952"/>
            <a:ext cx="2736304"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it-IT" sz="1600" b="1" dirty="0" smtClean="0">
                <a:effectLst>
                  <a:outerShdw blurRad="38100" dist="38100" dir="2700000" algn="tl">
                    <a:srgbClr val="000000">
                      <a:alpha val="43137"/>
                    </a:srgbClr>
                  </a:outerShdw>
                </a:effectLst>
              </a:rPr>
              <a:t>Composizione dichiarata diversa per ingredienti</a:t>
            </a:r>
            <a:endParaRPr lang="it-IT" sz="1400" dirty="0"/>
          </a:p>
        </p:txBody>
      </p:sp>
    </p:spTree>
    <p:extLst>
      <p:ext uri="{BB962C8B-B14F-4D97-AF65-F5344CB8AC3E}">
        <p14:creationId xmlns:p14="http://schemas.microsoft.com/office/powerpoint/2010/main" val="3947216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82663" y="115888"/>
            <a:ext cx="380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grpSp>
        <p:nvGrpSpPr>
          <p:cNvPr id="3" name="Gruppo 2"/>
          <p:cNvGrpSpPr/>
          <p:nvPr/>
        </p:nvGrpSpPr>
        <p:grpSpPr>
          <a:xfrm rot="5400000">
            <a:off x="1039023" y="-239484"/>
            <a:ext cx="2087115" cy="4095492"/>
            <a:chOff x="2666310" y="1397000"/>
            <a:chExt cx="2005268" cy="4137414"/>
          </a:xfrm>
        </p:grpSpPr>
        <p:sp>
          <p:nvSpPr>
            <p:cNvPr id="6" name="Figura a mano libera 5"/>
            <p:cNvSpPr/>
            <p:nvPr/>
          </p:nvSpPr>
          <p:spPr>
            <a:xfrm flipV="1">
              <a:off x="3438469" y="3428999"/>
              <a:ext cx="460951" cy="577100"/>
            </a:xfrm>
            <a:custGeom>
              <a:avLst/>
              <a:gdLst>
                <a:gd name="connsiteX0" fmla="*/ 0 w 506536"/>
                <a:gd name="connsiteY0" fmla="*/ 965200 h 965200"/>
                <a:gd name="connsiteX1" fmla="*/ 253268 w 506536"/>
                <a:gd name="connsiteY1" fmla="*/ 965200 h 965200"/>
                <a:gd name="connsiteX2" fmla="*/ 253268 w 506536"/>
                <a:gd name="connsiteY2" fmla="*/ 0 h 965200"/>
                <a:gd name="connsiteX3" fmla="*/ 506536 w 506536"/>
                <a:gd name="connsiteY3" fmla="*/ 0 h 965200"/>
              </a:gdLst>
              <a:ahLst/>
              <a:cxnLst>
                <a:cxn ang="0">
                  <a:pos x="connsiteX0" y="connsiteY0"/>
                </a:cxn>
                <a:cxn ang="0">
                  <a:pos x="connsiteX1" y="connsiteY1"/>
                </a:cxn>
                <a:cxn ang="0">
                  <a:pos x="connsiteX2" y="connsiteY2"/>
                </a:cxn>
                <a:cxn ang="0">
                  <a:pos x="connsiteX3" y="connsiteY3"/>
                </a:cxn>
              </a:cxnLst>
              <a:rect l="l" t="t" r="r" b="b"/>
              <a:pathLst>
                <a:path w="506536" h="965200">
                  <a:moveTo>
                    <a:pt x="0" y="965200"/>
                  </a:moveTo>
                  <a:lnTo>
                    <a:pt x="253268" y="965200"/>
                  </a:lnTo>
                  <a:lnTo>
                    <a:pt x="253268" y="0"/>
                  </a:lnTo>
                  <a:lnTo>
                    <a:pt x="506536" y="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9"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7" name="Figura a mano libera 6"/>
            <p:cNvSpPr/>
            <p:nvPr/>
          </p:nvSpPr>
          <p:spPr>
            <a:xfrm rot="16200000">
              <a:off x="1020390" y="3042920"/>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Figura a mano libera 7"/>
            <p:cNvSpPr/>
            <p:nvPr/>
          </p:nvSpPr>
          <p:spPr>
            <a:xfrm rot="16200000">
              <a:off x="3019156" y="3881992"/>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Amministrativa</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 name="Rettangolo 1"/>
          <p:cNvSpPr/>
          <p:nvPr/>
        </p:nvSpPr>
        <p:spPr>
          <a:xfrm>
            <a:off x="2736304" y="1340768"/>
            <a:ext cx="6372200" cy="54784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a:r>
              <a:rPr lang="it-IT" sz="1400" b="1" dirty="0">
                <a:effectLst>
                  <a:outerShdw blurRad="38100" dist="38100" dir="2700000" algn="tl">
                    <a:srgbClr val="000000">
                      <a:alpha val="43137"/>
                    </a:srgbClr>
                  </a:outerShdw>
                </a:effectLst>
                <a:latin typeface="+mn-lt"/>
              </a:rPr>
              <a:t>Articolo 8 Reg UE 1169 DEL 2011 Responsabilità</a:t>
            </a:r>
          </a:p>
          <a:p>
            <a:r>
              <a:rPr lang="it-IT" sz="1400" dirty="0">
                <a:latin typeface="+mn-lt"/>
              </a:rPr>
              <a:t>•1. L'operatore del settore alimentare responsabile delle informazioni sugli alimenti è </a:t>
            </a:r>
            <a:r>
              <a:rPr lang="it-IT" sz="1400" u="sng" dirty="0">
                <a:effectLst>
                  <a:outerShdw blurRad="38100" dist="38100" dir="2700000" algn="tl">
                    <a:srgbClr val="000000">
                      <a:alpha val="43137"/>
                    </a:srgbClr>
                  </a:outerShdw>
                </a:effectLst>
                <a:latin typeface="+mn-lt"/>
              </a:rPr>
              <a:t>l'operatore con il cui nome o con la cui ragione sociale è commercializzato il prodotto </a:t>
            </a:r>
            <a:r>
              <a:rPr lang="it-IT" sz="1400" dirty="0">
                <a:latin typeface="+mn-lt"/>
              </a:rPr>
              <a:t>o, se tale operatore non è stabilito nell'Unione, l'importatore nel mercato dell'Unione.</a:t>
            </a:r>
          </a:p>
          <a:p>
            <a:r>
              <a:rPr lang="it-IT" sz="1400" dirty="0">
                <a:latin typeface="+mn-lt"/>
              </a:rPr>
              <a:t>•2. L'operatore del settore alimentare </a:t>
            </a:r>
            <a:r>
              <a:rPr lang="it-IT" sz="1400" u="sng" dirty="0">
                <a:effectLst>
                  <a:outerShdw blurRad="38100" dist="38100" dir="2700000" algn="tl">
                    <a:srgbClr val="000000">
                      <a:alpha val="43137"/>
                    </a:srgbClr>
                  </a:outerShdw>
                </a:effectLst>
                <a:latin typeface="+mn-lt"/>
              </a:rPr>
              <a:t>responsabile delle informazioni sugli alimenti assicura la presenza e l'esattezza delle informazioni sugli alimenti</a:t>
            </a:r>
            <a:r>
              <a:rPr lang="it-IT" sz="1400" dirty="0">
                <a:latin typeface="+mn-lt"/>
              </a:rPr>
              <a:t>, conformemente alla normativa applicabile in materia di informazioni sugli alimenti e ai requisiti delle pertinenti disposizioni nazionali.</a:t>
            </a:r>
          </a:p>
          <a:p>
            <a:r>
              <a:rPr lang="it-IT" sz="1400" dirty="0">
                <a:latin typeface="+mn-lt"/>
              </a:rPr>
              <a:t>•3. </a:t>
            </a:r>
            <a:r>
              <a:rPr lang="it-IT" sz="1400" u="sng" dirty="0">
                <a:latin typeface="+mn-lt"/>
              </a:rPr>
              <a:t>Gli operatori del settore alimentare che non influiscono sulle informazioni relative agli alimenti non forniscono alimenti di cui conoscono o presumono, in base alle informazioni in loro possesso in qualità di professionisti, la non conformità alla normativa in materia di informazioni sugli alimenti applicabile e ai requisiti delle pertinenti disposizioni nazionali.</a:t>
            </a:r>
          </a:p>
          <a:p>
            <a:r>
              <a:rPr lang="it-IT" sz="1400" dirty="0">
                <a:latin typeface="+mn-lt"/>
              </a:rPr>
              <a:t>•4. Gli operatori del settore alimentare, nell'ambito delle imprese che controllano, non modificano le informazioni che accompagnano un alimento se tale modifica può indurre in errore il consumatore finale o ridurre in qualunque altro modo il livello di protezione dei consumatori e le possibilità del consumatore finale di effettuare scelte consapevoli. Gli operatori del settore alimentare sono responsabili delle eventuali modifiche da essi apportate alle informazioni sugli alimenti che accompagnano il prodotto stesso.</a:t>
            </a:r>
          </a:p>
          <a:p>
            <a:r>
              <a:rPr lang="it-IT" sz="1400" dirty="0">
                <a:latin typeface="+mn-lt"/>
              </a:rPr>
              <a:t>•5. Fatti salvi i paragrafi da 2 a 4, gli operatori del settore alimentare, nell'ambito delle imprese che controllano, </a:t>
            </a:r>
            <a:r>
              <a:rPr lang="it-IT" sz="1400" u="sng" dirty="0">
                <a:effectLst>
                  <a:outerShdw blurRad="38100" dist="38100" dir="2700000" algn="tl">
                    <a:srgbClr val="000000">
                      <a:alpha val="43137"/>
                    </a:srgbClr>
                  </a:outerShdw>
                </a:effectLst>
                <a:latin typeface="+mn-lt"/>
              </a:rPr>
              <a:t>assicurano e verificano la conformità ai requisiti previsti dalla normativa in materia di informazioni sugli alimenti e dalle pertinenti disposizioni nazionali attinenti alle loro attività.</a:t>
            </a:r>
          </a:p>
        </p:txBody>
      </p:sp>
    </p:spTree>
    <p:extLst>
      <p:ext uri="{BB962C8B-B14F-4D97-AF65-F5344CB8AC3E}">
        <p14:creationId xmlns:p14="http://schemas.microsoft.com/office/powerpoint/2010/main" val="2822614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82663" y="115888"/>
            <a:ext cx="380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grpSp>
        <p:nvGrpSpPr>
          <p:cNvPr id="3" name="Gruppo 2"/>
          <p:cNvGrpSpPr/>
          <p:nvPr/>
        </p:nvGrpSpPr>
        <p:grpSpPr>
          <a:xfrm rot="5400000">
            <a:off x="1039023" y="-239484"/>
            <a:ext cx="2087115" cy="4095492"/>
            <a:chOff x="2666310" y="1397000"/>
            <a:chExt cx="2005268" cy="4137414"/>
          </a:xfrm>
        </p:grpSpPr>
        <p:sp>
          <p:nvSpPr>
            <p:cNvPr id="6" name="Figura a mano libera 5"/>
            <p:cNvSpPr/>
            <p:nvPr/>
          </p:nvSpPr>
          <p:spPr>
            <a:xfrm flipV="1">
              <a:off x="3438469" y="3428999"/>
              <a:ext cx="460951" cy="577100"/>
            </a:xfrm>
            <a:custGeom>
              <a:avLst/>
              <a:gdLst>
                <a:gd name="connsiteX0" fmla="*/ 0 w 506536"/>
                <a:gd name="connsiteY0" fmla="*/ 965200 h 965200"/>
                <a:gd name="connsiteX1" fmla="*/ 253268 w 506536"/>
                <a:gd name="connsiteY1" fmla="*/ 965200 h 965200"/>
                <a:gd name="connsiteX2" fmla="*/ 253268 w 506536"/>
                <a:gd name="connsiteY2" fmla="*/ 0 h 965200"/>
                <a:gd name="connsiteX3" fmla="*/ 506536 w 506536"/>
                <a:gd name="connsiteY3" fmla="*/ 0 h 965200"/>
              </a:gdLst>
              <a:ahLst/>
              <a:cxnLst>
                <a:cxn ang="0">
                  <a:pos x="connsiteX0" y="connsiteY0"/>
                </a:cxn>
                <a:cxn ang="0">
                  <a:pos x="connsiteX1" y="connsiteY1"/>
                </a:cxn>
                <a:cxn ang="0">
                  <a:pos x="connsiteX2" y="connsiteY2"/>
                </a:cxn>
                <a:cxn ang="0">
                  <a:pos x="connsiteX3" y="connsiteY3"/>
                </a:cxn>
              </a:cxnLst>
              <a:rect l="l" t="t" r="r" b="b"/>
              <a:pathLst>
                <a:path w="506536" h="965200">
                  <a:moveTo>
                    <a:pt x="0" y="965200"/>
                  </a:moveTo>
                  <a:lnTo>
                    <a:pt x="253268" y="965200"/>
                  </a:lnTo>
                  <a:lnTo>
                    <a:pt x="253268" y="0"/>
                  </a:lnTo>
                  <a:lnTo>
                    <a:pt x="506536" y="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9"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7" name="Figura a mano libera 6"/>
            <p:cNvSpPr/>
            <p:nvPr/>
          </p:nvSpPr>
          <p:spPr>
            <a:xfrm rot="16200000">
              <a:off x="1020390" y="3042920"/>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Figura a mano libera 7"/>
            <p:cNvSpPr/>
            <p:nvPr/>
          </p:nvSpPr>
          <p:spPr>
            <a:xfrm rot="16200000">
              <a:off x="3019156" y="3881992"/>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Amministrativa</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 name="Rettangolo 1"/>
          <p:cNvSpPr/>
          <p:nvPr/>
        </p:nvSpPr>
        <p:spPr>
          <a:xfrm>
            <a:off x="2736304" y="1545173"/>
            <a:ext cx="6372200" cy="461664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a:r>
              <a:rPr lang="it-IT" sz="1400" b="1" dirty="0" smtClean="0">
                <a:effectLst>
                  <a:outerShdw blurRad="38100" dist="38100" dir="2700000" algn="tl">
                    <a:srgbClr val="000000">
                      <a:alpha val="43137"/>
                    </a:srgbClr>
                  </a:outerShdw>
                </a:effectLst>
              </a:rPr>
              <a:t>Art</a:t>
            </a:r>
            <a:r>
              <a:rPr lang="it-IT" sz="1400" b="1" dirty="0">
                <a:effectLst>
                  <a:outerShdw blurRad="38100" dist="38100" dir="2700000" algn="tl">
                    <a:srgbClr val="000000">
                      <a:alpha val="43137"/>
                    </a:srgbClr>
                  </a:outerShdw>
                </a:effectLst>
              </a:rPr>
              <a:t>. 7 Reg. UE 1169/11 </a:t>
            </a:r>
          </a:p>
          <a:p>
            <a:pPr algn="r"/>
            <a:r>
              <a:rPr lang="it-IT" sz="1400" b="1" i="1" dirty="0">
                <a:effectLst>
                  <a:outerShdw blurRad="38100" dist="38100" dir="2700000" algn="tl">
                    <a:srgbClr val="000000">
                      <a:alpha val="43137"/>
                    </a:srgbClr>
                  </a:outerShdw>
                </a:effectLst>
              </a:rPr>
              <a:t>Pratiche leali </a:t>
            </a:r>
            <a:r>
              <a:rPr lang="it-IT" sz="1400" b="1" i="1" dirty="0" smtClean="0">
                <a:effectLst>
                  <a:outerShdw blurRad="38100" dist="38100" dir="2700000" algn="tl">
                    <a:srgbClr val="000000">
                      <a:alpha val="43137"/>
                    </a:srgbClr>
                  </a:outerShdw>
                </a:effectLst>
              </a:rPr>
              <a:t>d'informazione</a:t>
            </a:r>
          </a:p>
          <a:p>
            <a:pPr algn="r"/>
            <a:r>
              <a:rPr lang="it-IT" sz="1400" i="1" dirty="0" smtClean="0">
                <a:effectLst>
                  <a:outerShdw blurRad="38100" dist="38100" dir="2700000" algn="tl">
                    <a:srgbClr val="000000">
                      <a:alpha val="43137"/>
                    </a:srgbClr>
                  </a:outerShdw>
                </a:effectLst>
              </a:rPr>
              <a:t> </a:t>
            </a:r>
            <a:endParaRPr lang="it-IT" sz="1400" dirty="0">
              <a:effectLst>
                <a:outerShdw blurRad="38100" dist="38100" dir="2700000" algn="tl">
                  <a:srgbClr val="000000">
                    <a:alpha val="43137"/>
                  </a:srgbClr>
                </a:outerShdw>
              </a:effectLst>
            </a:endParaRPr>
          </a:p>
          <a:p>
            <a:pPr marL="342900" indent="-342900">
              <a:buAutoNum type="arabicParenR"/>
            </a:pPr>
            <a:r>
              <a:rPr lang="it-IT" sz="1400" dirty="0" smtClean="0"/>
              <a:t>Le </a:t>
            </a:r>
            <a:r>
              <a:rPr lang="it-IT" sz="1400" dirty="0"/>
              <a:t>informazioni sugli alimenti non inducono in errore, in particolare: </a:t>
            </a:r>
            <a:endParaRPr lang="it-IT" sz="1400" dirty="0" smtClean="0"/>
          </a:p>
          <a:p>
            <a:endParaRPr lang="it-IT" sz="1400" dirty="0"/>
          </a:p>
          <a:p>
            <a:pPr marL="342900" indent="-342900">
              <a:buAutoNum type="alphaLcParenR"/>
            </a:pPr>
            <a:r>
              <a:rPr lang="it-IT" sz="1400" dirty="0" smtClean="0"/>
              <a:t>per </a:t>
            </a:r>
            <a:r>
              <a:rPr lang="it-IT" sz="1400" dirty="0"/>
              <a:t>quanto riguarda le caratteristiche dell'alimento e, in particolare, </a:t>
            </a:r>
            <a:r>
              <a:rPr lang="it-IT" sz="1400" u="sng" dirty="0"/>
              <a:t>la natura, l'identità, le proprietà, la composizione, la quantità, la durata di conservazione</a:t>
            </a:r>
            <a:r>
              <a:rPr lang="it-IT" sz="1400" dirty="0"/>
              <a:t>, il paese d'origine o il luogo di provenienza, il metodo di fabbricazione o di produzione; </a:t>
            </a:r>
            <a:endParaRPr lang="it-IT" sz="1400" dirty="0" smtClean="0"/>
          </a:p>
          <a:p>
            <a:pPr marL="342900" indent="-342900">
              <a:buAutoNum type="alphaLcParenR"/>
            </a:pPr>
            <a:endParaRPr lang="it-IT" sz="1400" dirty="0"/>
          </a:p>
          <a:p>
            <a:r>
              <a:rPr lang="it-IT" sz="1400" dirty="0"/>
              <a:t>b) </a:t>
            </a:r>
            <a:r>
              <a:rPr lang="it-IT" sz="1400" u="sng" dirty="0"/>
              <a:t>attribuendo al prodotto alimentare effetti o proprietà che non possiede</a:t>
            </a:r>
            <a:r>
              <a:rPr lang="it-IT" sz="1400" dirty="0"/>
              <a:t>; </a:t>
            </a:r>
            <a:endParaRPr lang="it-IT" sz="1400" dirty="0" smtClean="0"/>
          </a:p>
          <a:p>
            <a:endParaRPr lang="it-IT" sz="1400" dirty="0"/>
          </a:p>
          <a:p>
            <a:r>
              <a:rPr lang="it-IT" sz="1400" dirty="0"/>
              <a:t>c) </a:t>
            </a:r>
            <a:r>
              <a:rPr lang="it-IT" sz="1400" u="sng" dirty="0"/>
              <a:t>suggerendo che l'alimento possiede caratteristiche particolari</a:t>
            </a:r>
            <a:r>
              <a:rPr lang="it-IT" sz="1400" dirty="0"/>
              <a:t>, quando in realtà tutti gli alimenti analoghi possiedono le stesse caratteristiche, in particolare evidenziando in modo esplicito la presenza o l'assenza di determinati ingredienti e/o sostanze nutritive; </a:t>
            </a:r>
            <a:endParaRPr lang="it-IT" sz="1400" dirty="0" smtClean="0"/>
          </a:p>
          <a:p>
            <a:endParaRPr lang="it-IT" sz="1400" dirty="0"/>
          </a:p>
          <a:p>
            <a:r>
              <a:rPr lang="it-IT" sz="1400" dirty="0"/>
              <a:t>d) </a:t>
            </a:r>
            <a:r>
              <a:rPr lang="it-IT" sz="1400" u="sng" dirty="0"/>
              <a:t>suggerendo, tramite l'aspetto, la descrizione o le illustrazioni, la presenza di un particolare alimento o di un ingrediente, mentre di fatto un componente </a:t>
            </a:r>
            <a:r>
              <a:rPr lang="it-IT" sz="1400" dirty="0"/>
              <a:t>naturalmente presente o un ingrediente normalmente utilizzato in tale alimento è stato sostituito con un diverso componente o un diverso ingrediente. </a:t>
            </a:r>
            <a:endParaRPr lang="it-IT" sz="1400" dirty="0">
              <a:latin typeface="+mn-lt"/>
            </a:endParaRPr>
          </a:p>
        </p:txBody>
      </p:sp>
    </p:spTree>
    <p:extLst>
      <p:ext uri="{BB962C8B-B14F-4D97-AF65-F5344CB8AC3E}">
        <p14:creationId xmlns:p14="http://schemas.microsoft.com/office/powerpoint/2010/main" val="2460804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p:cNvSpPr txBox="1">
            <a:spLocks noChangeArrowheads="1"/>
          </p:cNvSpPr>
          <p:nvPr/>
        </p:nvSpPr>
        <p:spPr bwMode="auto">
          <a:xfrm>
            <a:off x="1331913" y="908050"/>
            <a:ext cx="6934200" cy="585788"/>
          </a:xfrm>
          <a:prstGeom prst="rect">
            <a:avLst/>
          </a:prstGeom>
          <a:noFill/>
          <a:ln w="38100" cmpd="dbl">
            <a:solidFill>
              <a:srgbClr val="00FF00"/>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defRPr/>
            </a:pPr>
            <a:r>
              <a:rPr lang="it-IT" altLang="it-IT" sz="3200" b="1" dirty="0" smtClean="0">
                <a:solidFill>
                  <a:srgbClr val="FF0000"/>
                </a:solidFill>
                <a:effectLst>
                  <a:outerShdw blurRad="38100" dist="38100" dir="2700000" algn="tl">
                    <a:srgbClr val="C0C0C0"/>
                  </a:outerShdw>
                </a:effectLst>
                <a:latin typeface="Comic Sans MS" pitchFamily="66" charset="0"/>
              </a:rPr>
              <a:t>QUALI ?</a:t>
            </a:r>
          </a:p>
        </p:txBody>
      </p:sp>
      <p:sp>
        <p:nvSpPr>
          <p:cNvPr id="21507" name="Rectangle 3"/>
          <p:cNvSpPr>
            <a:spLocks noChangeArrowheads="1"/>
          </p:cNvSpPr>
          <p:nvPr/>
        </p:nvSpPr>
        <p:spPr bwMode="auto">
          <a:xfrm>
            <a:off x="974725" y="115888"/>
            <a:ext cx="66913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ALIMENTI IN FARMACIA</a:t>
            </a:r>
          </a:p>
        </p:txBody>
      </p:sp>
      <p:sp>
        <p:nvSpPr>
          <p:cNvPr id="21511" name="Text Box 2"/>
          <p:cNvSpPr txBox="1">
            <a:spLocks noChangeArrowheads="1"/>
          </p:cNvSpPr>
          <p:nvPr/>
        </p:nvSpPr>
        <p:spPr bwMode="auto">
          <a:xfrm>
            <a:off x="1357313" y="1844675"/>
            <a:ext cx="70866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algn="just" eaLnBrk="1" hangingPunct="1">
              <a:spcBef>
                <a:spcPct val="100000"/>
              </a:spcBef>
              <a:buFontTx/>
              <a:buAutoNum type="arabicPeriod"/>
              <a:defRPr/>
            </a:pPr>
            <a:r>
              <a:rPr lang="it-IT" altLang="it-IT" sz="1800" b="1" dirty="0" smtClean="0">
                <a:solidFill>
                  <a:srgbClr val="00CC00"/>
                </a:solidFill>
                <a:effectLst>
                  <a:outerShdw blurRad="38100" dist="38100" dir="2700000" algn="tl">
                    <a:srgbClr val="C0C0C0"/>
                  </a:outerShdw>
                </a:effectLst>
                <a:latin typeface="Comic Sans MS" pitchFamily="66" charset="0"/>
              </a:rPr>
              <a:t>Integratori alimentari</a:t>
            </a:r>
          </a:p>
          <a:p>
            <a:pPr marL="342900" indent="-342900" algn="just" eaLnBrk="1" hangingPunct="1">
              <a:spcBef>
                <a:spcPct val="100000"/>
              </a:spcBef>
              <a:buFontTx/>
              <a:buAutoNum type="arabicPeriod"/>
              <a:defRPr/>
            </a:pPr>
            <a:r>
              <a:rPr lang="it-IT" altLang="it-IT" sz="1800" b="1" dirty="0" smtClean="0">
                <a:solidFill>
                  <a:srgbClr val="00CC00"/>
                </a:solidFill>
                <a:effectLst>
                  <a:outerShdw blurRad="38100" dist="38100" dir="2700000" algn="tl">
                    <a:srgbClr val="C0C0C0"/>
                  </a:outerShdw>
                </a:effectLst>
                <a:latin typeface="Comic Sans MS" pitchFamily="66" charset="0"/>
              </a:rPr>
              <a:t>Alimenti </a:t>
            </a:r>
            <a:r>
              <a:rPr lang="it-IT" altLang="it-IT" sz="1800" b="1" dirty="0" err="1" smtClean="0">
                <a:solidFill>
                  <a:srgbClr val="00CC00"/>
                </a:solidFill>
                <a:effectLst>
                  <a:outerShdw blurRad="38100" dist="38100" dir="2700000" algn="tl">
                    <a:srgbClr val="C0C0C0"/>
                  </a:outerShdw>
                </a:effectLst>
                <a:latin typeface="Comic Sans MS" pitchFamily="66" charset="0"/>
              </a:rPr>
              <a:t>gluten</a:t>
            </a:r>
            <a:r>
              <a:rPr lang="it-IT" altLang="it-IT" sz="1800" b="1" dirty="0" smtClean="0">
                <a:solidFill>
                  <a:srgbClr val="00CC00"/>
                </a:solidFill>
                <a:effectLst>
                  <a:outerShdw blurRad="38100" dist="38100" dir="2700000" algn="tl">
                    <a:srgbClr val="C0C0C0"/>
                  </a:outerShdw>
                </a:effectLst>
                <a:latin typeface="Comic Sans MS" pitchFamily="66" charset="0"/>
              </a:rPr>
              <a:t>-free</a:t>
            </a:r>
          </a:p>
          <a:p>
            <a:pPr marL="342900" indent="-342900" algn="just" eaLnBrk="1" hangingPunct="1">
              <a:spcBef>
                <a:spcPct val="100000"/>
              </a:spcBef>
              <a:buFontTx/>
              <a:buAutoNum type="arabicPeriod"/>
              <a:defRPr/>
            </a:pPr>
            <a:r>
              <a:rPr lang="it-IT" altLang="it-IT" sz="1800" b="1" dirty="0" smtClean="0">
                <a:solidFill>
                  <a:srgbClr val="00CC00"/>
                </a:solidFill>
                <a:effectLst>
                  <a:outerShdw blurRad="38100" dist="38100" dir="2700000" algn="tl">
                    <a:srgbClr val="C0C0C0"/>
                  </a:outerShdw>
                </a:effectLst>
                <a:latin typeface="Comic Sans MS" pitchFamily="66" charset="0"/>
              </a:rPr>
              <a:t>Alimenti </a:t>
            </a:r>
            <a:r>
              <a:rPr lang="it-IT" altLang="it-IT" sz="1800" b="1" dirty="0" err="1" smtClean="0">
                <a:solidFill>
                  <a:srgbClr val="00CC00"/>
                </a:solidFill>
                <a:effectLst>
                  <a:outerShdw blurRad="38100" dist="38100" dir="2700000" algn="tl">
                    <a:srgbClr val="C0C0C0"/>
                  </a:outerShdw>
                </a:effectLst>
                <a:latin typeface="Comic Sans MS" pitchFamily="66" charset="0"/>
              </a:rPr>
              <a:t>dietoterapici</a:t>
            </a:r>
            <a:r>
              <a:rPr lang="it-IT" altLang="it-IT" sz="1800" b="1" dirty="0" smtClean="0">
                <a:solidFill>
                  <a:srgbClr val="00CC00"/>
                </a:solidFill>
                <a:effectLst>
                  <a:outerShdw blurRad="38100" dist="38100" dir="2700000" algn="tl">
                    <a:srgbClr val="C0C0C0"/>
                  </a:outerShdw>
                </a:effectLst>
                <a:latin typeface="Comic Sans MS" pitchFamily="66" charset="0"/>
              </a:rPr>
              <a:t> per malattie dismetaboliche</a:t>
            </a:r>
          </a:p>
          <a:p>
            <a:pPr lvl="1" algn="just" eaLnBrk="1" hangingPunct="1">
              <a:lnSpc>
                <a:spcPts val="800"/>
              </a:lnSpc>
              <a:spcBef>
                <a:spcPct val="100000"/>
              </a:spcBef>
              <a:defRPr/>
            </a:pPr>
            <a:r>
              <a:rPr lang="it-IT" altLang="it-IT" sz="1600" b="1" dirty="0" err="1" smtClean="0">
                <a:solidFill>
                  <a:srgbClr val="00CC00"/>
                </a:solidFill>
                <a:effectLst>
                  <a:outerShdw blurRad="38100" dist="38100" dir="2700000" algn="tl">
                    <a:srgbClr val="C0C0C0"/>
                  </a:outerShdw>
                </a:effectLst>
                <a:latin typeface="Comic Sans MS" pitchFamily="66" charset="0"/>
              </a:rPr>
              <a:t>Aproteici</a:t>
            </a:r>
            <a:endParaRPr lang="it-IT" altLang="it-IT" sz="1600" b="1" dirty="0" smtClean="0">
              <a:solidFill>
                <a:srgbClr val="00CC00"/>
              </a:solidFill>
              <a:effectLst>
                <a:outerShdw blurRad="38100" dist="38100" dir="2700000" algn="tl">
                  <a:srgbClr val="C0C0C0"/>
                </a:outerShdw>
              </a:effectLst>
              <a:latin typeface="Comic Sans MS" pitchFamily="66" charset="0"/>
            </a:endParaRPr>
          </a:p>
          <a:p>
            <a:pPr lvl="1" algn="just" eaLnBrk="1" hangingPunct="1">
              <a:lnSpc>
                <a:spcPts val="800"/>
              </a:lnSpc>
              <a:spcBef>
                <a:spcPct val="100000"/>
              </a:spcBef>
              <a:defRPr/>
            </a:pPr>
            <a:r>
              <a:rPr lang="it-IT" altLang="it-IT" sz="1600" b="1" dirty="0" smtClean="0">
                <a:solidFill>
                  <a:srgbClr val="00CC00"/>
                </a:solidFill>
                <a:effectLst>
                  <a:outerShdw blurRad="38100" dist="38100" dir="2700000" algn="tl">
                    <a:srgbClr val="C0C0C0"/>
                  </a:outerShdw>
                </a:effectLst>
                <a:latin typeface="Comic Sans MS" pitchFamily="66" charset="0"/>
              </a:rPr>
              <a:t>Ipoproteici</a:t>
            </a:r>
          </a:p>
          <a:p>
            <a:pPr lvl="1" algn="just" eaLnBrk="1" hangingPunct="1">
              <a:lnSpc>
                <a:spcPts val="800"/>
              </a:lnSpc>
              <a:spcBef>
                <a:spcPct val="100000"/>
              </a:spcBef>
              <a:defRPr/>
            </a:pPr>
            <a:r>
              <a:rPr lang="it-IT" altLang="it-IT" sz="1600" b="1" dirty="0" smtClean="0">
                <a:solidFill>
                  <a:srgbClr val="00CC00"/>
                </a:solidFill>
                <a:effectLst>
                  <a:outerShdw blurRad="38100" dist="38100" dir="2700000" algn="tl">
                    <a:srgbClr val="C0C0C0"/>
                  </a:outerShdw>
                </a:effectLst>
                <a:latin typeface="Comic Sans MS" pitchFamily="66" charset="0"/>
              </a:rPr>
              <a:t>Per diabetici</a:t>
            </a:r>
          </a:p>
          <a:p>
            <a:pPr lvl="1" algn="just" eaLnBrk="1" hangingPunct="1">
              <a:lnSpc>
                <a:spcPts val="800"/>
              </a:lnSpc>
              <a:spcBef>
                <a:spcPct val="100000"/>
              </a:spcBef>
              <a:defRPr/>
            </a:pPr>
            <a:r>
              <a:rPr lang="it-IT" altLang="it-IT" sz="1600" b="1" dirty="0" smtClean="0">
                <a:solidFill>
                  <a:srgbClr val="00CC00"/>
                </a:solidFill>
                <a:effectLst>
                  <a:outerShdw blurRad="38100" dist="38100" dir="2700000" algn="tl">
                    <a:srgbClr val="C0C0C0"/>
                  </a:outerShdw>
                </a:effectLst>
                <a:latin typeface="Comic Sans MS" pitchFamily="66" charset="0"/>
              </a:rPr>
              <a:t>Fibrosi cistica</a:t>
            </a:r>
          </a:p>
          <a:p>
            <a:pPr marL="342900" indent="-342900" algn="just" eaLnBrk="1" hangingPunct="1">
              <a:spcBef>
                <a:spcPct val="100000"/>
              </a:spcBef>
              <a:buFontTx/>
              <a:buAutoNum type="arabicPeriod"/>
              <a:defRPr/>
            </a:pPr>
            <a:r>
              <a:rPr lang="it-IT" altLang="it-IT" sz="1800" b="1" dirty="0" smtClean="0">
                <a:solidFill>
                  <a:srgbClr val="00CC00"/>
                </a:solidFill>
                <a:effectLst>
                  <a:outerShdw blurRad="38100" dist="38100" dir="2700000" algn="tl">
                    <a:srgbClr val="C0C0C0"/>
                  </a:outerShdw>
                </a:effectLst>
                <a:latin typeface="Comic Sans MS" pitchFamily="66" charset="0"/>
              </a:rPr>
              <a:t>Baby-</a:t>
            </a:r>
            <a:r>
              <a:rPr lang="it-IT" altLang="it-IT" sz="1800" b="1" dirty="0" err="1" smtClean="0">
                <a:solidFill>
                  <a:srgbClr val="00CC00"/>
                </a:solidFill>
                <a:effectLst>
                  <a:outerShdw blurRad="38100" dist="38100" dir="2700000" algn="tl">
                    <a:srgbClr val="C0C0C0"/>
                  </a:outerShdw>
                </a:effectLst>
                <a:latin typeface="Comic Sans MS" pitchFamily="66" charset="0"/>
              </a:rPr>
              <a:t>food</a:t>
            </a:r>
            <a:endParaRPr lang="it-IT" altLang="it-IT" sz="1800" b="1" dirty="0" smtClean="0">
              <a:solidFill>
                <a:srgbClr val="00CC00"/>
              </a:solidFill>
              <a:effectLst>
                <a:outerShdw blurRad="38100" dist="38100" dir="2700000" algn="tl">
                  <a:srgbClr val="C0C0C0"/>
                </a:outerShdw>
              </a:effectLst>
              <a:latin typeface="Comic Sans MS" pitchFamily="66" charset="0"/>
            </a:endParaRPr>
          </a:p>
          <a:p>
            <a:pPr marL="342900" indent="-342900" algn="just" eaLnBrk="1" hangingPunct="1">
              <a:spcBef>
                <a:spcPct val="100000"/>
              </a:spcBef>
              <a:buFontTx/>
              <a:buAutoNum type="arabicPeriod"/>
              <a:defRPr/>
            </a:pPr>
            <a:r>
              <a:rPr lang="it-IT" altLang="it-IT" sz="1800" b="1" dirty="0" smtClean="0">
                <a:solidFill>
                  <a:srgbClr val="00CC00"/>
                </a:solidFill>
                <a:effectLst>
                  <a:outerShdw blurRad="38100" dist="38100" dir="2700000" algn="tl">
                    <a:srgbClr val="C0C0C0"/>
                  </a:outerShdw>
                </a:effectLst>
                <a:latin typeface="Comic Sans MS" pitchFamily="66" charset="0"/>
              </a:rPr>
              <a:t>Alimenti per lo sportivo </a:t>
            </a:r>
          </a:p>
          <a:p>
            <a:pPr marL="342900" indent="-342900" algn="just" eaLnBrk="1" hangingPunct="1">
              <a:spcBef>
                <a:spcPct val="100000"/>
              </a:spcBef>
              <a:buFontTx/>
              <a:buAutoNum type="arabicPeriod"/>
              <a:defRPr/>
            </a:pPr>
            <a:r>
              <a:rPr lang="it-IT" altLang="it-IT" sz="1800" b="1" dirty="0" smtClean="0">
                <a:solidFill>
                  <a:srgbClr val="00CC00"/>
                </a:solidFill>
                <a:effectLst>
                  <a:outerShdw blurRad="38100" dist="38100" dir="2700000" algn="tl">
                    <a:srgbClr val="C0C0C0"/>
                  </a:outerShdw>
                </a:effectLst>
                <a:latin typeface="Comic Sans MS" pitchFamily="66" charset="0"/>
              </a:rPr>
              <a:t>Alimenti per la riduzione del peso</a:t>
            </a:r>
          </a:p>
        </p:txBody>
      </p:sp>
      <p:grpSp>
        <p:nvGrpSpPr>
          <p:cNvPr id="3077" name="Group 12"/>
          <p:cNvGrpSpPr>
            <a:grpSpLocks/>
          </p:cNvGrpSpPr>
          <p:nvPr/>
        </p:nvGrpSpPr>
        <p:grpSpPr bwMode="auto">
          <a:xfrm>
            <a:off x="468313" y="620713"/>
            <a:ext cx="8351837" cy="215900"/>
            <a:chOff x="295" y="391"/>
            <a:chExt cx="5261" cy="136"/>
          </a:xfrm>
        </p:grpSpPr>
        <p:sp>
          <p:nvSpPr>
            <p:cNvPr id="307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07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08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08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971550" y="1052513"/>
            <a:ext cx="7704138"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ALIMENTO</a:t>
            </a:r>
          </a:p>
          <a:p>
            <a:pPr algn="ctr" eaLnBrk="1" hangingPunct="1">
              <a:defRPr/>
            </a:pPr>
            <a:endParaRPr lang="it-IT" altLang="it-IT" sz="3200" b="1" smtClean="0">
              <a:solidFill>
                <a:srgbClr val="FF0000"/>
              </a:solidFill>
              <a:effectLst>
                <a:outerShdw blurRad="38100" dist="38100" dir="2700000" algn="tl">
                  <a:srgbClr val="C0C0C0"/>
                </a:outerShdw>
              </a:effectLst>
              <a:latin typeface="Comic Sans MS" pitchFamily="66" charset="0"/>
            </a:endParaRPr>
          </a:p>
          <a:p>
            <a:pPr algn="ctr" eaLnBrk="1" hangingPunct="1">
              <a:defRPr/>
            </a:pPr>
            <a:endParaRPr lang="it-IT" altLang="it-IT" sz="2800" b="1" smtClean="0">
              <a:solidFill>
                <a:srgbClr val="FF0000"/>
              </a:solidFill>
              <a:effectLst>
                <a:outerShdw blurRad="38100" dist="38100" dir="2700000" algn="tl">
                  <a:srgbClr val="C0C0C0"/>
                </a:outerShdw>
              </a:effectLst>
              <a:latin typeface="Comic Sans MS" pitchFamily="66" charset="0"/>
            </a:endParaRPr>
          </a:p>
          <a:p>
            <a:pPr algn="ctr" eaLnBrk="1" hangingPunct="1">
              <a:defRPr/>
            </a:pPr>
            <a:endParaRPr lang="it-IT" altLang="it-IT" sz="2800" b="1" smtClean="0">
              <a:solidFill>
                <a:srgbClr val="FF0000"/>
              </a:solidFill>
              <a:effectLst>
                <a:outerShdw blurRad="38100" dist="38100" dir="2700000" algn="tl">
                  <a:srgbClr val="C0C0C0"/>
                </a:outerShdw>
              </a:effectLst>
              <a:latin typeface="Comic Sans MS" pitchFamily="66" charset="0"/>
            </a:endParaRPr>
          </a:p>
          <a:p>
            <a:pPr algn="ctr" eaLnBrk="1" hangingPunct="1">
              <a:defRPr/>
            </a:pPr>
            <a:endParaRPr lang="it-IT" altLang="it-IT" sz="2800" b="1" smtClean="0">
              <a:solidFill>
                <a:srgbClr val="FF0000"/>
              </a:solidFill>
              <a:effectLst>
                <a:outerShdw blurRad="38100" dist="38100" dir="2700000" algn="tl">
                  <a:srgbClr val="C0C0C0"/>
                </a:outerShdw>
              </a:effectLst>
              <a:latin typeface="Comic Sans MS" pitchFamily="66" charset="0"/>
            </a:endParaRPr>
          </a:p>
        </p:txBody>
      </p:sp>
      <p:sp>
        <p:nvSpPr>
          <p:cNvPr id="71684" name="Rectangle 4"/>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p>
        </p:txBody>
      </p:sp>
      <p:sp>
        <p:nvSpPr>
          <p:cNvPr id="345093" name="Rectangle 5"/>
          <p:cNvSpPr>
            <a:spLocks noChangeArrowheads="1"/>
          </p:cNvSpPr>
          <p:nvPr/>
        </p:nvSpPr>
        <p:spPr bwMode="auto">
          <a:xfrm>
            <a:off x="6764497" y="182563"/>
            <a:ext cx="2068195"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178/2002</a:t>
            </a:r>
          </a:p>
        </p:txBody>
      </p:sp>
      <p:grpSp>
        <p:nvGrpSpPr>
          <p:cNvPr id="9221" name="Group 6"/>
          <p:cNvGrpSpPr>
            <a:grpSpLocks/>
          </p:cNvGrpSpPr>
          <p:nvPr/>
        </p:nvGrpSpPr>
        <p:grpSpPr bwMode="auto">
          <a:xfrm>
            <a:off x="468313" y="620713"/>
            <a:ext cx="8351837" cy="215900"/>
            <a:chOff x="295" y="391"/>
            <a:chExt cx="5261" cy="136"/>
          </a:xfrm>
        </p:grpSpPr>
        <p:sp>
          <p:nvSpPr>
            <p:cNvPr id="9248"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9249"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9250"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9251"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grpSp>
        <p:nvGrpSpPr>
          <p:cNvPr id="9222" name="Group 42"/>
          <p:cNvGrpSpPr>
            <a:grpSpLocks/>
          </p:cNvGrpSpPr>
          <p:nvPr/>
        </p:nvGrpSpPr>
        <p:grpSpPr bwMode="auto">
          <a:xfrm>
            <a:off x="1258888" y="1844675"/>
            <a:ext cx="7704137" cy="3673475"/>
            <a:chOff x="839" y="1525"/>
            <a:chExt cx="4853" cy="2314"/>
          </a:xfrm>
        </p:grpSpPr>
        <p:sp>
          <p:nvSpPr>
            <p:cNvPr id="9224" name="Oval 41"/>
            <p:cNvSpPr>
              <a:spLocks noChangeArrowheads="1"/>
            </p:cNvSpPr>
            <p:nvPr/>
          </p:nvSpPr>
          <p:spPr bwMode="auto">
            <a:xfrm>
              <a:off x="2789" y="2568"/>
              <a:ext cx="2903" cy="1134"/>
            </a:xfrm>
            <a:prstGeom prst="ellipse">
              <a:avLst/>
            </a:prstGeom>
            <a:solidFill>
              <a:srgbClr val="FFFF00">
                <a:alpha val="54117"/>
              </a:srgbClr>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01386" name="Text Box 10"/>
            <p:cNvSpPr txBox="1">
              <a:spLocks noChangeArrowheads="1"/>
            </p:cNvSpPr>
            <p:nvPr/>
          </p:nvSpPr>
          <p:spPr bwMode="auto">
            <a:xfrm>
              <a:off x="3606" y="3022"/>
              <a:ext cx="1396" cy="231"/>
            </a:xfrm>
            <a:prstGeom prst="rect">
              <a:avLst/>
            </a:prstGeom>
            <a:noFill/>
            <a:ln>
              <a:noFill/>
            </a:ln>
            <a:effectLs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b="1" smtClean="0">
                  <a:solidFill>
                    <a:srgbClr val="FF9900"/>
                  </a:solidFill>
                  <a:effectLst>
                    <a:outerShdw blurRad="38100" dist="38100" dir="2700000" algn="tl">
                      <a:srgbClr val="C0C0C0"/>
                    </a:outerShdw>
                  </a:effectLst>
                </a:rPr>
                <a:t>Alimenti funzionali</a:t>
              </a:r>
            </a:p>
          </p:txBody>
        </p:sp>
        <p:grpSp>
          <p:nvGrpSpPr>
            <p:cNvPr id="9226" name="Group 11"/>
            <p:cNvGrpSpPr>
              <a:grpSpLocks/>
            </p:cNvGrpSpPr>
            <p:nvPr/>
          </p:nvGrpSpPr>
          <p:grpSpPr bwMode="auto">
            <a:xfrm>
              <a:off x="839" y="2932"/>
              <a:ext cx="2766" cy="907"/>
              <a:chOff x="748" y="2478"/>
              <a:chExt cx="2766" cy="907"/>
            </a:xfrm>
          </p:grpSpPr>
          <p:sp>
            <p:nvSpPr>
              <p:cNvPr id="101388" name="Oval 12"/>
              <p:cNvSpPr>
                <a:spLocks noChangeArrowheads="1"/>
              </p:cNvSpPr>
              <p:nvPr/>
            </p:nvSpPr>
            <p:spPr bwMode="auto">
              <a:xfrm>
                <a:off x="748" y="2478"/>
                <a:ext cx="2766" cy="907"/>
              </a:xfrm>
              <a:prstGeom prst="ellipse">
                <a:avLst/>
              </a:prstGeom>
              <a:gradFill rotWithShape="1">
                <a:gsLst>
                  <a:gs pos="0">
                    <a:srgbClr val="00FF00">
                      <a:gamma/>
                      <a:shade val="46275"/>
                      <a:invGamma/>
                    </a:srgbClr>
                  </a:gs>
                  <a:gs pos="50000">
                    <a:srgbClr val="00FF00">
                      <a:alpha val="71001"/>
                    </a:srgbClr>
                  </a:gs>
                  <a:gs pos="100000">
                    <a:srgbClr val="00FF00">
                      <a:gamma/>
                      <a:shade val="46275"/>
                      <a:invGamma/>
                    </a:srgbClr>
                  </a:gs>
                </a:gsLst>
                <a:lin ang="5400000" scaled="1"/>
              </a:gradFill>
              <a:ln w="38100">
                <a:solidFill>
                  <a:srgbClr val="00FF00"/>
                </a:solidFill>
                <a:round/>
                <a:headEnd/>
                <a:tailEnd/>
              </a:ln>
              <a:effectLst/>
              <a:extLst/>
            </p:spPr>
            <p:txBody>
              <a:bodyPr wrap="none" anchor="ctr"/>
              <a:lstStyle/>
              <a:p>
                <a:pPr>
                  <a:defRPr/>
                </a:pPr>
                <a:endParaRPr lang="it-IT" sz="2400" b="1" i="1">
                  <a:solidFill>
                    <a:srgbClr val="FFFFCC"/>
                  </a:solidFill>
                  <a:effectLst>
                    <a:outerShdw blurRad="38100" dist="38100" dir="2700000" algn="tl">
                      <a:srgbClr val="000000">
                        <a:alpha val="43137"/>
                      </a:srgbClr>
                    </a:outerShdw>
                  </a:effectLst>
                </a:endParaRPr>
              </a:p>
            </p:txBody>
          </p:sp>
          <p:sp>
            <p:nvSpPr>
              <p:cNvPr id="101389" name="Text Box 13"/>
              <p:cNvSpPr txBox="1">
                <a:spLocks noChangeArrowheads="1"/>
              </p:cNvSpPr>
              <p:nvPr/>
            </p:nvSpPr>
            <p:spPr bwMode="auto">
              <a:xfrm>
                <a:off x="1020" y="2976"/>
                <a:ext cx="1332" cy="231"/>
              </a:xfrm>
              <a:prstGeom prst="rect">
                <a:avLst/>
              </a:prstGeom>
              <a:noFill/>
              <a:ln>
                <a:noFill/>
              </a:ln>
              <a:effectLs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b="1" smtClean="0">
                    <a:solidFill>
                      <a:srgbClr val="1A0005"/>
                    </a:solidFill>
                    <a:effectLst>
                      <a:outerShdw blurRad="38100" dist="38100" dir="2700000" algn="tl">
                        <a:srgbClr val="C0C0C0"/>
                      </a:outerShdw>
                    </a:effectLst>
                  </a:rPr>
                  <a:t>Alimenti arricchiti</a:t>
                </a:r>
              </a:p>
            </p:txBody>
          </p:sp>
        </p:grpSp>
        <p:grpSp>
          <p:nvGrpSpPr>
            <p:cNvPr id="9227" name="Group 14"/>
            <p:cNvGrpSpPr>
              <a:grpSpLocks/>
            </p:cNvGrpSpPr>
            <p:nvPr/>
          </p:nvGrpSpPr>
          <p:grpSpPr bwMode="auto">
            <a:xfrm>
              <a:off x="1338" y="2433"/>
              <a:ext cx="1859" cy="907"/>
              <a:chOff x="1247" y="1979"/>
              <a:chExt cx="1859" cy="907"/>
            </a:xfrm>
          </p:grpSpPr>
          <p:grpSp>
            <p:nvGrpSpPr>
              <p:cNvPr id="9236" name="Group 15"/>
              <p:cNvGrpSpPr>
                <a:grpSpLocks/>
              </p:cNvGrpSpPr>
              <p:nvPr/>
            </p:nvGrpSpPr>
            <p:grpSpPr bwMode="auto">
              <a:xfrm>
                <a:off x="1247" y="1979"/>
                <a:ext cx="1859" cy="907"/>
                <a:chOff x="1247" y="1979"/>
                <a:chExt cx="1859" cy="907"/>
              </a:xfrm>
            </p:grpSpPr>
            <p:sp>
              <p:nvSpPr>
                <p:cNvPr id="101392" name="Oval 16"/>
                <p:cNvSpPr>
                  <a:spLocks noChangeArrowheads="1"/>
                </p:cNvSpPr>
                <p:nvPr/>
              </p:nvSpPr>
              <p:spPr bwMode="auto">
                <a:xfrm>
                  <a:off x="1247" y="1979"/>
                  <a:ext cx="1859" cy="907"/>
                </a:xfrm>
                <a:prstGeom prst="ellipse">
                  <a:avLst/>
                </a:prstGeom>
                <a:gradFill rotWithShape="1">
                  <a:gsLst>
                    <a:gs pos="0">
                      <a:srgbClr val="FFCCFF">
                        <a:gamma/>
                        <a:shade val="46275"/>
                        <a:invGamma/>
                      </a:srgbClr>
                    </a:gs>
                    <a:gs pos="50000">
                      <a:srgbClr val="FFCCFF">
                        <a:alpha val="57001"/>
                      </a:srgbClr>
                    </a:gs>
                    <a:gs pos="100000">
                      <a:srgbClr val="FFCCFF">
                        <a:gamma/>
                        <a:shade val="46275"/>
                        <a:invGamma/>
                      </a:srgbClr>
                    </a:gs>
                  </a:gsLst>
                  <a:lin ang="5400000" scaled="1"/>
                </a:gradFill>
                <a:ln w="38100">
                  <a:solidFill>
                    <a:srgbClr val="FFCCFF"/>
                  </a:solidFill>
                  <a:round/>
                  <a:headEnd/>
                  <a:tailEnd/>
                </a:ln>
                <a:effectLst/>
                <a:extLst/>
              </p:spPr>
              <p:txBody>
                <a:bodyPr wrap="none" anchor="ctr"/>
                <a:lstStyle/>
                <a:p>
                  <a:pPr>
                    <a:defRPr/>
                  </a:pPr>
                  <a:endParaRPr lang="it-IT" sz="2400" b="1" i="1">
                    <a:solidFill>
                      <a:srgbClr val="FFFFCC"/>
                    </a:solidFill>
                    <a:effectLst>
                      <a:outerShdw blurRad="38100" dist="38100" dir="2700000" algn="tl">
                        <a:srgbClr val="000000">
                          <a:alpha val="43137"/>
                        </a:srgbClr>
                      </a:outerShdw>
                    </a:effectLst>
                  </a:endParaRPr>
                </a:p>
              </p:txBody>
            </p:sp>
            <p:sp>
              <p:nvSpPr>
                <p:cNvPr id="101393" name="Text Box 17"/>
                <p:cNvSpPr txBox="1">
                  <a:spLocks noChangeArrowheads="1"/>
                </p:cNvSpPr>
                <p:nvPr/>
              </p:nvSpPr>
              <p:spPr bwMode="auto">
                <a:xfrm>
                  <a:off x="1428" y="2519"/>
                  <a:ext cx="1316" cy="231"/>
                </a:xfrm>
                <a:prstGeom prst="rect">
                  <a:avLst/>
                </a:prstGeom>
                <a:noFill/>
                <a:ln>
                  <a:noFill/>
                </a:ln>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b="1" smtClean="0">
                      <a:solidFill>
                        <a:schemeClr val="folHlink"/>
                      </a:solidFill>
                      <a:effectLst>
                        <a:outerShdw blurRad="38100" dist="38100" dir="2700000" algn="tl">
                          <a:srgbClr val="C0C0C0"/>
                        </a:outerShdw>
                      </a:effectLst>
                    </a:rPr>
                    <a:t>ADAP</a:t>
                  </a:r>
                </a:p>
              </p:txBody>
            </p:sp>
          </p:grpSp>
          <p:grpSp>
            <p:nvGrpSpPr>
              <p:cNvPr id="9237" name="Group 18"/>
              <p:cNvGrpSpPr>
                <a:grpSpLocks/>
              </p:cNvGrpSpPr>
              <p:nvPr/>
            </p:nvGrpSpPr>
            <p:grpSpPr bwMode="auto">
              <a:xfrm>
                <a:off x="1473" y="2069"/>
                <a:ext cx="1362" cy="363"/>
                <a:chOff x="1473" y="2069"/>
                <a:chExt cx="1362" cy="363"/>
              </a:xfrm>
            </p:grpSpPr>
            <p:sp>
              <p:nvSpPr>
                <p:cNvPr id="101395" name="Oval 19"/>
                <p:cNvSpPr>
                  <a:spLocks noChangeArrowheads="1"/>
                </p:cNvSpPr>
                <p:nvPr/>
              </p:nvSpPr>
              <p:spPr bwMode="auto">
                <a:xfrm>
                  <a:off x="1473" y="2069"/>
                  <a:ext cx="680" cy="363"/>
                </a:xfrm>
                <a:prstGeom prst="ellipse">
                  <a:avLst/>
                </a:prstGeom>
                <a:solidFill>
                  <a:srgbClr val="800080">
                    <a:alpha val="34000"/>
                  </a:srgbClr>
                </a:solidFill>
                <a:ln w="38100">
                  <a:solidFill>
                    <a:srgbClr val="CC99FF"/>
                  </a:solidFill>
                  <a:round/>
                  <a:headEnd/>
                  <a:tailEnd/>
                </a:ln>
                <a:effectLst/>
                <a:extLst/>
              </p:spPr>
              <p:txBody>
                <a:bodyPr wrap="none" anchor="ctr"/>
                <a:lstStyle/>
                <a:p>
                  <a:pPr>
                    <a:defRPr/>
                  </a:pPr>
                  <a:endParaRPr lang="it-IT" sz="2400" b="1" i="1">
                    <a:solidFill>
                      <a:srgbClr val="FFFFCC"/>
                    </a:solidFill>
                    <a:effectLst>
                      <a:outerShdw blurRad="38100" dist="38100" dir="2700000" algn="tl">
                        <a:srgbClr val="000000">
                          <a:alpha val="43137"/>
                        </a:srgbClr>
                      </a:outerShdw>
                    </a:effectLst>
                  </a:endParaRPr>
                </a:p>
              </p:txBody>
            </p:sp>
            <p:sp>
              <p:nvSpPr>
                <p:cNvPr id="101396" name="Text Box 20"/>
                <p:cNvSpPr txBox="1">
                  <a:spLocks noChangeArrowheads="1"/>
                </p:cNvSpPr>
                <p:nvPr/>
              </p:nvSpPr>
              <p:spPr bwMode="auto">
                <a:xfrm>
                  <a:off x="1519" y="2115"/>
                  <a:ext cx="1316" cy="231"/>
                </a:xfrm>
                <a:prstGeom prst="rect">
                  <a:avLst/>
                </a:prstGeom>
                <a:noFill/>
                <a:ln>
                  <a:noFill/>
                </a:ln>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b="1" smtClean="0">
                      <a:solidFill>
                        <a:schemeClr val="folHlink"/>
                      </a:solidFill>
                      <a:effectLst>
                        <a:outerShdw blurRad="38100" dist="38100" dir="2700000" algn="tl">
                          <a:srgbClr val="C0C0C0"/>
                        </a:outerShdw>
                      </a:effectLst>
                    </a:rPr>
                    <a:t>AFMS</a:t>
                  </a:r>
                </a:p>
              </p:txBody>
            </p:sp>
          </p:grpSp>
        </p:grpSp>
        <p:grpSp>
          <p:nvGrpSpPr>
            <p:cNvPr id="9228" name="Group 21"/>
            <p:cNvGrpSpPr>
              <a:grpSpLocks/>
            </p:cNvGrpSpPr>
            <p:nvPr/>
          </p:nvGrpSpPr>
          <p:grpSpPr bwMode="auto">
            <a:xfrm>
              <a:off x="2381" y="1525"/>
              <a:ext cx="1407" cy="1406"/>
              <a:chOff x="2290" y="1071"/>
              <a:chExt cx="1407" cy="1406"/>
            </a:xfrm>
          </p:grpSpPr>
          <p:sp>
            <p:nvSpPr>
              <p:cNvPr id="101398" name="Oval 22"/>
              <p:cNvSpPr>
                <a:spLocks noChangeArrowheads="1"/>
              </p:cNvSpPr>
              <p:nvPr/>
            </p:nvSpPr>
            <p:spPr bwMode="auto">
              <a:xfrm rot="5400000">
                <a:off x="2086" y="1275"/>
                <a:ext cx="1406" cy="998"/>
              </a:xfrm>
              <a:prstGeom prst="ellipse">
                <a:avLst/>
              </a:prstGeom>
              <a:gradFill rotWithShape="0">
                <a:gsLst>
                  <a:gs pos="0">
                    <a:srgbClr val="767676"/>
                  </a:gs>
                  <a:gs pos="50000">
                    <a:schemeClr val="bg1">
                      <a:alpha val="95000"/>
                    </a:schemeClr>
                  </a:gs>
                  <a:gs pos="100000">
                    <a:srgbClr val="767676"/>
                  </a:gs>
                </a:gsLst>
                <a:lin ang="2700000" scaled="1"/>
              </a:gradFill>
              <a:ln w="38100">
                <a:solidFill>
                  <a:srgbClr val="808080"/>
                </a:solidFill>
                <a:round/>
                <a:headEnd/>
                <a:tailEnd/>
              </a:ln>
            </p:spPr>
            <p:txBody>
              <a:bodyPr rot="10800000" vert="eaVert" wrap="none" anchor="ctr"/>
              <a:lstStyle/>
              <a:p>
                <a:pPr>
                  <a:defRPr/>
                </a:pPr>
                <a:endParaRPr lang="it-IT" sz="2400" b="1" i="1">
                  <a:solidFill>
                    <a:srgbClr val="FFFFCC"/>
                  </a:solidFill>
                  <a:effectLst>
                    <a:outerShdw blurRad="38100" dist="38100" dir="2700000" algn="tl">
                      <a:srgbClr val="000000">
                        <a:alpha val="43137"/>
                      </a:srgbClr>
                    </a:outerShdw>
                  </a:effectLst>
                </a:endParaRPr>
              </a:p>
            </p:txBody>
          </p:sp>
          <p:sp>
            <p:nvSpPr>
              <p:cNvPr id="101399" name="Text Box 23"/>
              <p:cNvSpPr txBox="1">
                <a:spLocks noChangeArrowheads="1"/>
              </p:cNvSpPr>
              <p:nvPr/>
            </p:nvSpPr>
            <p:spPr bwMode="auto">
              <a:xfrm>
                <a:off x="2381" y="1348"/>
                <a:ext cx="1316" cy="404"/>
              </a:xfrm>
              <a:prstGeom prst="rect">
                <a:avLst/>
              </a:prstGeom>
              <a:noFill/>
              <a:ln>
                <a:noFill/>
              </a:ln>
              <a:effectLst/>
              <a:extLst/>
            </p:spPr>
            <p:txBody>
              <a:bodyPr>
                <a:spAutoFit/>
              </a:bodyPr>
              <a:lstStyle/>
              <a:p>
                <a:pPr>
                  <a:defRPr/>
                </a:pPr>
                <a:r>
                  <a:rPr lang="it-IT" sz="1800" b="1">
                    <a:solidFill>
                      <a:srgbClr val="4D4D4D"/>
                    </a:solidFill>
                    <a:effectLst>
                      <a:outerShdw blurRad="38100" dist="38100" dir="2700000" algn="tl">
                        <a:srgbClr val="C0C0C0"/>
                      </a:outerShdw>
                    </a:effectLst>
                  </a:rPr>
                  <a:t>Integratori</a:t>
                </a:r>
              </a:p>
              <a:p>
                <a:pPr>
                  <a:defRPr/>
                </a:pPr>
                <a:r>
                  <a:rPr lang="it-IT" sz="1800" b="1">
                    <a:solidFill>
                      <a:srgbClr val="4D4D4D"/>
                    </a:solidFill>
                    <a:effectLst>
                      <a:outerShdw blurRad="38100" dist="38100" dir="2700000" algn="tl">
                        <a:srgbClr val="C0C0C0"/>
                      </a:outerShdw>
                    </a:effectLst>
                  </a:rPr>
                  <a:t>alimentari</a:t>
                </a:r>
              </a:p>
            </p:txBody>
          </p:sp>
        </p:grpSp>
        <p:grpSp>
          <p:nvGrpSpPr>
            <p:cNvPr id="9229" name="Group 24"/>
            <p:cNvGrpSpPr>
              <a:grpSpLocks/>
            </p:cNvGrpSpPr>
            <p:nvPr/>
          </p:nvGrpSpPr>
          <p:grpSpPr bwMode="auto">
            <a:xfrm>
              <a:off x="2744" y="2614"/>
              <a:ext cx="862" cy="726"/>
              <a:chOff x="2653" y="2160"/>
              <a:chExt cx="862" cy="726"/>
            </a:xfrm>
          </p:grpSpPr>
          <p:sp>
            <p:nvSpPr>
              <p:cNvPr id="101401" name="Oval 25"/>
              <p:cNvSpPr>
                <a:spLocks noChangeArrowheads="1"/>
              </p:cNvSpPr>
              <p:nvPr/>
            </p:nvSpPr>
            <p:spPr bwMode="auto">
              <a:xfrm>
                <a:off x="2743" y="2160"/>
                <a:ext cx="726" cy="726"/>
              </a:xfrm>
              <a:prstGeom prst="ellipse">
                <a:avLst/>
              </a:prstGeom>
              <a:solidFill>
                <a:srgbClr val="FF0000">
                  <a:alpha val="58000"/>
                </a:srgbClr>
              </a:solidFill>
              <a:ln w="38100">
                <a:solidFill>
                  <a:srgbClr val="FF0000"/>
                </a:solidFill>
                <a:round/>
                <a:headEnd/>
                <a:tailEnd/>
              </a:ln>
              <a:effectLst/>
              <a:extLst/>
            </p:spPr>
            <p:txBody>
              <a:bodyPr wrap="none" anchor="ctr"/>
              <a:lstStyle/>
              <a:p>
                <a:pPr>
                  <a:defRPr/>
                </a:pPr>
                <a:endParaRPr lang="it-IT" sz="2400" b="1" i="1">
                  <a:solidFill>
                    <a:srgbClr val="FFFFCC"/>
                  </a:solidFill>
                  <a:effectLst>
                    <a:outerShdw blurRad="38100" dist="38100" dir="2700000" algn="tl">
                      <a:srgbClr val="000000">
                        <a:alpha val="43137"/>
                      </a:srgbClr>
                    </a:outerShdw>
                  </a:effectLst>
                </a:endParaRPr>
              </a:p>
            </p:txBody>
          </p:sp>
          <p:sp>
            <p:nvSpPr>
              <p:cNvPr id="101402" name="Text Box 26"/>
              <p:cNvSpPr txBox="1">
                <a:spLocks noChangeArrowheads="1"/>
              </p:cNvSpPr>
              <p:nvPr/>
            </p:nvSpPr>
            <p:spPr bwMode="auto">
              <a:xfrm>
                <a:off x="2653" y="2300"/>
                <a:ext cx="862" cy="404"/>
              </a:xfrm>
              <a:prstGeom prst="rect">
                <a:avLst/>
              </a:prstGeom>
              <a:noFill/>
              <a:ln>
                <a:noFill/>
              </a:ln>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b="1" smtClean="0">
                    <a:solidFill>
                      <a:srgbClr val="1A0005"/>
                    </a:solidFill>
                    <a:effectLst>
                      <a:outerShdw blurRad="38100" dist="38100" dir="2700000" algn="tl">
                        <a:srgbClr val="C0C0C0"/>
                      </a:outerShdw>
                    </a:effectLst>
                  </a:rPr>
                  <a:t>Novel foods</a:t>
                </a:r>
              </a:p>
            </p:txBody>
          </p:sp>
        </p:grpSp>
      </p:grpSp>
      <p:sp>
        <p:nvSpPr>
          <p:cNvPr id="71723" name="Oval 43"/>
          <p:cNvSpPr>
            <a:spLocks noChangeArrowheads="1"/>
          </p:cNvSpPr>
          <p:nvPr/>
        </p:nvSpPr>
        <p:spPr bwMode="auto">
          <a:xfrm>
            <a:off x="3708400" y="5373688"/>
            <a:ext cx="4824413" cy="1150937"/>
          </a:xfrm>
          <a:prstGeom prst="ellipse">
            <a:avLst/>
          </a:prstGeom>
          <a:solidFill>
            <a:schemeClr val="hlink">
              <a:alpha val="17999"/>
            </a:schemeClr>
          </a:solidFill>
          <a:ln w="381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it-IT" altLang="it-IT" sz="2400" b="1">
                <a:solidFill>
                  <a:srgbClr val="000099"/>
                </a:solidFill>
                <a:effectLst>
                  <a:outerShdw blurRad="38100" dist="38100" dir="2700000" algn="tl">
                    <a:srgbClr val="000000"/>
                  </a:outerShdw>
                </a:effectLst>
              </a:rPr>
              <a:t>CLAIMS</a:t>
            </a:r>
            <a:endParaRPr lang="it-IT" altLang="it-IT" sz="2400">
              <a:solidFill>
                <a:srgbClr val="00009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noChangeArrowheads="1"/>
          </p:cNvSpPr>
          <p:nvPr/>
        </p:nvSpPr>
        <p:spPr bwMode="auto">
          <a:xfrm>
            <a:off x="3492500" y="4365625"/>
            <a:ext cx="2879725" cy="719138"/>
          </a:xfrm>
          <a:prstGeom prst="rect">
            <a:avLst/>
          </a:prstGeom>
          <a:gradFill rotWithShape="1">
            <a:gsLst>
              <a:gs pos="0">
                <a:srgbClr val="66FF66"/>
              </a:gs>
              <a:gs pos="50000">
                <a:srgbClr val="7CC032"/>
              </a:gs>
              <a:gs pos="100000">
                <a:srgbClr val="66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91138" name="Rectangle 2"/>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p>
        </p:txBody>
      </p:sp>
      <p:sp>
        <p:nvSpPr>
          <p:cNvPr id="345093" name="Rectangle 5"/>
          <p:cNvSpPr>
            <a:spLocks noChangeArrowheads="1"/>
          </p:cNvSpPr>
          <p:nvPr/>
        </p:nvSpPr>
        <p:spPr bwMode="auto">
          <a:xfrm>
            <a:off x="6868590" y="182563"/>
            <a:ext cx="2209259"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1925/2006</a:t>
            </a:r>
          </a:p>
        </p:txBody>
      </p:sp>
      <p:sp>
        <p:nvSpPr>
          <p:cNvPr id="515074" name="Rectangle 2"/>
          <p:cNvSpPr>
            <a:spLocks noChangeArrowheads="1"/>
          </p:cNvSpPr>
          <p:nvPr/>
        </p:nvSpPr>
        <p:spPr bwMode="auto">
          <a:xfrm>
            <a:off x="1044575" y="2189163"/>
            <a:ext cx="7704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2800" b="1" smtClean="0">
                <a:solidFill>
                  <a:srgbClr val="FF0000"/>
                </a:solidFill>
                <a:effectLst>
                  <a:outerShdw blurRad="38100" dist="38100" dir="2700000" algn="tl">
                    <a:srgbClr val="C0C0C0"/>
                  </a:outerShdw>
                </a:effectLst>
                <a:latin typeface="Comic Sans MS" pitchFamily="66" charset="0"/>
              </a:rPr>
              <a:t>Regolamento (CE) 1925/2006</a:t>
            </a:r>
          </a:p>
        </p:txBody>
      </p:sp>
      <p:sp>
        <p:nvSpPr>
          <p:cNvPr id="91141" name="Rectangle 5"/>
          <p:cNvSpPr>
            <a:spLocks noChangeArrowheads="1"/>
          </p:cNvSpPr>
          <p:nvPr/>
        </p:nvSpPr>
        <p:spPr bwMode="auto">
          <a:xfrm>
            <a:off x="971550" y="2992438"/>
            <a:ext cx="817245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CC00"/>
              </a:buClr>
              <a:buFont typeface="Wingdings" pitchFamily="2" charset="2"/>
              <a:buNone/>
              <a:defRPr/>
            </a:pPr>
            <a:r>
              <a:rPr lang="it-IT" altLang="it-IT">
                <a:solidFill>
                  <a:srgbClr val="990099"/>
                </a:solidFill>
                <a:effectLst>
                  <a:outerShdw blurRad="38100" dist="38100" dir="2700000" algn="tl">
                    <a:srgbClr val="C0C0C0"/>
                  </a:outerShdw>
                </a:effectLst>
                <a:latin typeface="Comic Sans MS" pitchFamily="66" charset="0"/>
              </a:rPr>
              <a:t>riguarda, in particolare, ma non in via esclusiva, vitamine,  minerali, microelementi, amminoacidi, acidi grassi essenziali, fibre, varie piante ed estratti di erbe......che possono essere utilizzati nella preparazione degli alimenti</a:t>
            </a:r>
          </a:p>
          <a:p>
            <a:pPr>
              <a:buClr>
                <a:srgbClr val="00CC00"/>
              </a:buClr>
              <a:buFont typeface="Wingdings" pitchFamily="2" charset="2"/>
              <a:buNone/>
              <a:defRPr/>
            </a:pPr>
            <a:endParaRPr lang="it-IT" altLang="it-IT">
              <a:solidFill>
                <a:srgbClr val="990099"/>
              </a:solidFill>
              <a:effectLst>
                <a:outerShdw blurRad="38100" dist="38100" dir="2700000" algn="tl">
                  <a:srgbClr val="C0C0C0"/>
                </a:outerShdw>
              </a:effectLst>
              <a:latin typeface="Comic Sans MS" pitchFamily="66" charset="0"/>
            </a:endParaRPr>
          </a:p>
          <a:p>
            <a:pPr algn="ctr">
              <a:buClr>
                <a:srgbClr val="00CC00"/>
              </a:buClr>
              <a:buFont typeface="Wingdings" pitchFamily="2" charset="2"/>
              <a:buNone/>
              <a:defRPr/>
            </a:pPr>
            <a:r>
              <a:rPr lang="it-IT" altLang="it-IT" b="1">
                <a:solidFill>
                  <a:srgbClr val="003300"/>
                </a:solidFill>
                <a:effectLst>
                  <a:outerShdw blurRad="38100" dist="38100" dir="2700000" algn="tl">
                    <a:srgbClr val="C0C0C0"/>
                  </a:outerShdw>
                </a:effectLst>
                <a:latin typeface="Comic Sans MS" pitchFamily="66" charset="0"/>
              </a:rPr>
              <a:t>ARRICCHIMENTO</a:t>
            </a:r>
          </a:p>
          <a:p>
            <a:pPr algn="ctr">
              <a:buClr>
                <a:srgbClr val="00CC00"/>
              </a:buClr>
              <a:buFont typeface="Wingdings" pitchFamily="2" charset="2"/>
              <a:buNone/>
              <a:defRPr/>
            </a:pPr>
            <a:endParaRPr lang="it-IT" altLang="it-IT" b="1">
              <a:solidFill>
                <a:srgbClr val="003300"/>
              </a:solidFill>
              <a:effectLst>
                <a:outerShdw blurRad="38100" dist="38100" dir="2700000" algn="tl">
                  <a:srgbClr val="C0C0C0"/>
                </a:outerShdw>
              </a:effectLst>
              <a:latin typeface="Comic Sans MS" pitchFamily="66" charset="0"/>
            </a:endParaRPr>
          </a:p>
          <a:p>
            <a:pPr>
              <a:buClr>
                <a:srgbClr val="00CC00"/>
              </a:buClr>
              <a:buFont typeface="Wingdings" pitchFamily="2" charset="2"/>
              <a:buNone/>
              <a:defRPr/>
            </a:pPr>
            <a:r>
              <a:rPr lang="it-IT" altLang="it-IT">
                <a:solidFill>
                  <a:srgbClr val="990099"/>
                </a:solidFill>
                <a:effectLst>
                  <a:outerShdw blurRad="38100" dist="38100" dir="2700000" algn="tl">
                    <a:srgbClr val="C0C0C0"/>
                  </a:outerShdw>
                </a:effectLst>
                <a:latin typeface="Comic Sans MS" pitchFamily="66" charset="0"/>
              </a:rPr>
              <a:t>Vitamine e minerali non possono essere addizionati a:</a:t>
            </a:r>
          </a:p>
          <a:p>
            <a:pPr>
              <a:buClr>
                <a:srgbClr val="00CC00"/>
              </a:buClr>
              <a:buFont typeface="Wingdings" pitchFamily="2" charset="2"/>
              <a:buNone/>
              <a:defRPr/>
            </a:pPr>
            <a:endParaRPr lang="it-IT" altLang="it-IT">
              <a:solidFill>
                <a:srgbClr val="990099"/>
              </a:solidFill>
              <a:effectLst>
                <a:outerShdw blurRad="38100" dist="38100" dir="2700000" algn="tl">
                  <a:srgbClr val="C0C0C0"/>
                </a:outerShdw>
              </a:effectLst>
              <a:latin typeface="Comic Sans MS" pitchFamily="66" charset="0"/>
            </a:endParaRPr>
          </a:p>
          <a:p>
            <a:pPr>
              <a:buClr>
                <a:srgbClr val="00CC00"/>
              </a:buClr>
              <a:buFont typeface="Wingdings" pitchFamily="2" charset="2"/>
              <a:buNone/>
              <a:defRPr/>
            </a:pPr>
            <a:r>
              <a:rPr lang="it-IT" altLang="it-IT">
                <a:solidFill>
                  <a:srgbClr val="990099"/>
                </a:solidFill>
                <a:effectLst>
                  <a:outerShdw blurRad="38100" dist="38100" dir="2700000" algn="tl">
                    <a:srgbClr val="C0C0C0"/>
                  </a:outerShdw>
                </a:effectLst>
                <a:latin typeface="Comic Sans MS" pitchFamily="66" charset="0"/>
              </a:rPr>
              <a:t>a) prodotti non trasformati compresi, ma non limitati a, frutta, verdure, carne e pesce</a:t>
            </a:r>
          </a:p>
          <a:p>
            <a:pPr>
              <a:buClr>
                <a:srgbClr val="00CC00"/>
              </a:buClr>
              <a:buFont typeface="Wingdings" pitchFamily="2" charset="2"/>
              <a:buNone/>
              <a:defRPr/>
            </a:pPr>
            <a:r>
              <a:rPr lang="it-IT" altLang="it-IT">
                <a:solidFill>
                  <a:srgbClr val="990099"/>
                </a:solidFill>
                <a:effectLst>
                  <a:outerShdw blurRad="38100" dist="38100" dir="2700000" algn="tl">
                    <a:srgbClr val="C0C0C0"/>
                  </a:outerShdw>
                </a:effectLst>
                <a:latin typeface="Comic Sans MS" pitchFamily="66" charset="0"/>
              </a:rPr>
              <a:t>b) bevande contenenti più di 1,2% di volume alcolico</a:t>
            </a:r>
          </a:p>
        </p:txBody>
      </p:sp>
      <p:grpSp>
        <p:nvGrpSpPr>
          <p:cNvPr id="22535" name="Group 6"/>
          <p:cNvGrpSpPr>
            <a:grpSpLocks/>
          </p:cNvGrpSpPr>
          <p:nvPr/>
        </p:nvGrpSpPr>
        <p:grpSpPr bwMode="auto">
          <a:xfrm>
            <a:off x="468313" y="620713"/>
            <a:ext cx="8351837" cy="215900"/>
            <a:chOff x="295" y="391"/>
            <a:chExt cx="5261" cy="136"/>
          </a:xfrm>
        </p:grpSpPr>
        <p:sp>
          <p:nvSpPr>
            <p:cNvPr id="22537"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2538"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2539"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2540"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pic>
        <p:nvPicPr>
          <p:cNvPr id="225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052513"/>
            <a:ext cx="8018463"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86334" y="254000"/>
            <a:ext cx="1822935"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608/04</a:t>
            </a:r>
          </a:p>
        </p:txBody>
      </p:sp>
      <p:grpSp>
        <p:nvGrpSpPr>
          <p:cNvPr id="24580" name="Group 4"/>
          <p:cNvGrpSpPr>
            <a:grpSpLocks/>
          </p:cNvGrpSpPr>
          <p:nvPr/>
        </p:nvGrpSpPr>
        <p:grpSpPr bwMode="auto">
          <a:xfrm>
            <a:off x="468313" y="620713"/>
            <a:ext cx="8351837" cy="215900"/>
            <a:chOff x="295" y="391"/>
            <a:chExt cx="5261" cy="136"/>
          </a:xfrm>
        </p:grpSpPr>
        <p:sp>
          <p:nvSpPr>
            <p:cNvPr id="24584"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4585"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4586"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4587"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316418" name="Rectangle 2"/>
          <p:cNvSpPr>
            <a:spLocks noGrp="1" noChangeArrowheads="1"/>
          </p:cNvSpPr>
          <p:nvPr/>
        </p:nvSpPr>
        <p:spPr bwMode="auto">
          <a:xfrm>
            <a:off x="468313" y="1011238"/>
            <a:ext cx="8732837" cy="762000"/>
          </a:xfrm>
          <a:prstGeom prst="rect">
            <a:avLst/>
          </a:prstGeom>
          <a:noFill/>
          <a:ln w="9525">
            <a:noFill/>
            <a:miter lim="800000"/>
            <a:headEnd/>
            <a:tailEnd/>
          </a:ln>
          <a:effec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it-IT" altLang="it-IT" sz="2800" b="1" smtClean="0">
                <a:solidFill>
                  <a:srgbClr val="00FF00"/>
                </a:solidFill>
                <a:effectLst>
                  <a:outerShdw blurRad="38100" dist="38100" dir="2700000" algn="tl">
                    <a:srgbClr val="C0C0C0"/>
                  </a:outerShdw>
                </a:effectLst>
                <a:latin typeface="Comic Sans MS" pitchFamily="66" charset="0"/>
              </a:rPr>
              <a:t>Alimenti addizionati con fitosteroli</a:t>
            </a:r>
          </a:p>
        </p:txBody>
      </p:sp>
      <p:sp>
        <p:nvSpPr>
          <p:cNvPr id="515074" name="Rectangle 2"/>
          <p:cNvSpPr>
            <a:spLocks noChangeArrowheads="1"/>
          </p:cNvSpPr>
          <p:nvPr/>
        </p:nvSpPr>
        <p:spPr bwMode="auto">
          <a:xfrm>
            <a:off x="684213" y="3959225"/>
            <a:ext cx="824388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2400" b="1" smtClean="0">
                <a:solidFill>
                  <a:schemeClr val="folHlink"/>
                </a:solidFill>
                <a:effectLst>
                  <a:outerShdw blurRad="38100" dist="38100" dir="2700000" algn="tl">
                    <a:srgbClr val="C0C0C0"/>
                  </a:outerShdw>
                </a:effectLst>
                <a:latin typeface="Comic Sans MS" pitchFamily="66" charset="0"/>
              </a:rPr>
              <a:t>Specifiche disposizioni per l’etichettatura: limitazione della destinazione </a:t>
            </a:r>
          </a:p>
          <a:p>
            <a:pPr algn="ctr" eaLnBrk="1" hangingPunct="1">
              <a:defRPr/>
            </a:pPr>
            <a:endParaRPr lang="it-IT" altLang="it-IT" sz="2400" b="1" smtClean="0">
              <a:solidFill>
                <a:schemeClr val="folHlink"/>
              </a:solidFill>
              <a:effectLst>
                <a:outerShdw blurRad="38100" dist="38100" dir="2700000" algn="tl">
                  <a:srgbClr val="C0C0C0"/>
                </a:outerShdw>
              </a:effectLst>
              <a:latin typeface="Comic Sans MS" pitchFamily="66" charset="0"/>
            </a:endParaRPr>
          </a:p>
          <a:p>
            <a:pPr algn="ctr" eaLnBrk="1" hangingPunct="1">
              <a:defRPr/>
            </a:pPr>
            <a:r>
              <a:rPr lang="it-IT" altLang="it-IT" sz="2400" b="1" smtClean="0">
                <a:solidFill>
                  <a:schemeClr val="folHlink"/>
                </a:solidFill>
                <a:effectLst>
                  <a:outerShdw blurRad="38100" dist="38100" dir="2700000" algn="tl">
                    <a:srgbClr val="C0C0C0"/>
                  </a:outerShdw>
                </a:effectLst>
                <a:latin typeface="Comic Sans MS" pitchFamily="66" charset="0"/>
              </a:rPr>
              <a:t>“alle persone che intendono ridurre i livelli di colesterolo nel sangue”</a:t>
            </a:r>
          </a:p>
        </p:txBody>
      </p:sp>
      <p:sp>
        <p:nvSpPr>
          <p:cNvPr id="89104" name="Rectangle 16"/>
          <p:cNvSpPr>
            <a:spLocks noChangeArrowheads="1"/>
          </p:cNvSpPr>
          <p:nvPr/>
        </p:nvSpPr>
        <p:spPr bwMode="auto">
          <a:xfrm>
            <a:off x="1620838" y="2117725"/>
            <a:ext cx="61198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it-IT" altLang="it-IT" sz="3200" b="1">
                <a:solidFill>
                  <a:srgbClr val="FF0000"/>
                </a:solidFill>
                <a:effectLst>
                  <a:outerShdw blurRad="38100" dist="38100" dir="2700000" algn="tl">
                    <a:srgbClr val="C0C0C0"/>
                  </a:outerShdw>
                </a:effectLst>
                <a:latin typeface="Comic Sans MS" pitchFamily="66" charset="0"/>
              </a:rPr>
              <a:t>FITOSTEROLI</a:t>
            </a:r>
          </a:p>
          <a:p>
            <a:pPr algn="ctr">
              <a:spcBef>
                <a:spcPct val="50000"/>
              </a:spcBef>
              <a:defRPr/>
            </a:pPr>
            <a:r>
              <a:rPr lang="it-IT" altLang="it-IT" sz="3200" b="1">
                <a:solidFill>
                  <a:srgbClr val="FF0000"/>
                </a:solidFill>
                <a:effectLst>
                  <a:outerShdw blurRad="38100" dist="38100" dir="2700000" algn="tl">
                    <a:srgbClr val="C0C0C0"/>
                  </a:outerShdw>
                </a:effectLst>
                <a:latin typeface="Comic Sans MS" pitchFamily="66" charset="0"/>
              </a:rPr>
              <a:t>Regolamento (CE) 608/04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971550" y="1268413"/>
            <a:ext cx="770413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ALIMENTO</a:t>
            </a:r>
          </a:p>
          <a:p>
            <a:pPr algn="ctr" eaLnBrk="1" hangingPunct="1">
              <a:defRPr/>
            </a:pPr>
            <a:r>
              <a:rPr lang="it-IT" altLang="it-IT" sz="2800" b="1" smtClean="0">
                <a:solidFill>
                  <a:srgbClr val="990099"/>
                </a:solidFill>
                <a:effectLst>
                  <a:outerShdw blurRad="38100" dist="38100" dir="2700000" algn="tl">
                    <a:srgbClr val="C0C0C0"/>
                  </a:outerShdw>
                </a:effectLst>
                <a:latin typeface="Comic Sans MS" pitchFamily="66" charset="0"/>
              </a:rPr>
              <a:t>In assenza di storia di consumo</a:t>
            </a:r>
          </a:p>
          <a:p>
            <a:pPr algn="ctr" eaLnBrk="1" hangingPunct="1">
              <a:defRPr/>
            </a:pPr>
            <a:r>
              <a:rPr lang="it-IT" altLang="it-IT" sz="2800" b="1" smtClean="0">
                <a:solidFill>
                  <a:srgbClr val="990099"/>
                </a:solidFill>
                <a:effectLst>
                  <a:outerShdw blurRad="38100" dist="38100" dir="2700000" algn="tl">
                    <a:srgbClr val="C0C0C0"/>
                  </a:outerShdw>
                </a:effectLst>
                <a:latin typeface="Comic Sans MS" pitchFamily="66" charset="0"/>
              </a:rPr>
              <a:t>significativo a livello comunitario una</a:t>
            </a:r>
          </a:p>
          <a:p>
            <a:pPr algn="ctr" eaLnBrk="1" hangingPunct="1">
              <a:defRPr/>
            </a:pPr>
            <a:r>
              <a:rPr lang="it-IT" altLang="it-IT" sz="2800" b="1" smtClean="0">
                <a:solidFill>
                  <a:srgbClr val="990099"/>
                </a:solidFill>
                <a:effectLst>
                  <a:outerShdw blurRad="38100" dist="38100" dir="2700000" algn="tl">
                    <a:srgbClr val="C0C0C0"/>
                  </a:outerShdw>
                </a:effectLst>
                <a:latin typeface="Comic Sans MS" pitchFamily="66" charset="0"/>
              </a:rPr>
              <a:t>sostanza o un prodotto non possono</a:t>
            </a:r>
          </a:p>
          <a:p>
            <a:pPr algn="ctr" eaLnBrk="1" hangingPunct="1">
              <a:defRPr/>
            </a:pPr>
            <a:r>
              <a:rPr lang="it-IT" altLang="it-IT" sz="2800" b="1" smtClean="0">
                <a:solidFill>
                  <a:srgbClr val="990099"/>
                </a:solidFill>
                <a:effectLst>
                  <a:outerShdw blurRad="38100" dist="38100" dir="2700000" algn="tl">
                    <a:srgbClr val="C0C0C0"/>
                  </a:outerShdw>
                </a:effectLst>
                <a:latin typeface="Comic Sans MS" pitchFamily="66" charset="0"/>
              </a:rPr>
              <a:t>essere commercializzati come alimenti o</a:t>
            </a:r>
          </a:p>
          <a:p>
            <a:pPr algn="ctr" eaLnBrk="1" hangingPunct="1">
              <a:defRPr/>
            </a:pPr>
            <a:r>
              <a:rPr lang="it-IT" altLang="it-IT" sz="2800" b="1" smtClean="0">
                <a:solidFill>
                  <a:srgbClr val="990099"/>
                </a:solidFill>
                <a:effectLst>
                  <a:outerShdw blurRad="38100" dist="38100" dir="2700000" algn="tl">
                    <a:srgbClr val="C0C0C0"/>
                  </a:outerShdw>
                </a:effectLst>
                <a:latin typeface="Comic Sans MS" pitchFamily="66" charset="0"/>
              </a:rPr>
              <a:t>come ingredienti alimentari</a:t>
            </a:r>
          </a:p>
        </p:txBody>
      </p:sp>
      <p:sp>
        <p:nvSpPr>
          <p:cNvPr id="25603" name="AutoShape 5"/>
          <p:cNvSpPr>
            <a:spLocks noChangeArrowheads="1"/>
          </p:cNvSpPr>
          <p:nvPr/>
        </p:nvSpPr>
        <p:spPr bwMode="auto">
          <a:xfrm>
            <a:off x="4268788" y="4221163"/>
            <a:ext cx="720725" cy="792162"/>
          </a:xfrm>
          <a:prstGeom prst="downArrow">
            <a:avLst>
              <a:gd name="adj1" fmla="val 50000"/>
              <a:gd name="adj2" fmla="val 27478"/>
            </a:avLst>
          </a:prstGeom>
          <a:solidFill>
            <a:srgbClr val="00FF00"/>
          </a:solidFill>
          <a:ln w="254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9158" name="Rectangle 6"/>
          <p:cNvSpPr>
            <a:spLocks noChangeArrowheads="1"/>
          </p:cNvSpPr>
          <p:nvPr/>
        </p:nvSpPr>
        <p:spPr bwMode="auto">
          <a:xfrm>
            <a:off x="2339975" y="5257800"/>
            <a:ext cx="45767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it-IT" altLang="it-IT" sz="2800" b="1">
                <a:solidFill>
                  <a:srgbClr val="FF0000"/>
                </a:solidFill>
                <a:effectLst>
                  <a:outerShdw blurRad="38100" dist="38100" dir="2700000" algn="tl">
                    <a:srgbClr val="C0C0C0"/>
                  </a:outerShdw>
                </a:effectLst>
                <a:latin typeface="Comic Sans MS" pitchFamily="66" charset="0"/>
              </a:rPr>
              <a:t>Novel food</a:t>
            </a:r>
          </a:p>
          <a:p>
            <a:pPr algn="ctr">
              <a:defRPr/>
            </a:pPr>
            <a:r>
              <a:rPr lang="it-IT" altLang="it-IT" sz="2800" b="1">
                <a:solidFill>
                  <a:srgbClr val="990099"/>
                </a:solidFill>
                <a:effectLst>
                  <a:outerShdw blurRad="38100" dist="38100" dir="2700000" algn="tl">
                    <a:srgbClr val="C0C0C0"/>
                  </a:outerShdw>
                </a:effectLst>
                <a:latin typeface="Comic Sans MS" pitchFamily="66" charset="0"/>
              </a:rPr>
              <a:t>Regolamento (CE) 258/97</a:t>
            </a:r>
          </a:p>
        </p:txBody>
      </p:sp>
      <p:sp>
        <p:nvSpPr>
          <p:cNvPr id="49159" name="Rectangle 7"/>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86334" y="182563"/>
            <a:ext cx="1822935"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258/97</a:t>
            </a:r>
          </a:p>
        </p:txBody>
      </p:sp>
      <p:grpSp>
        <p:nvGrpSpPr>
          <p:cNvPr id="25607" name="Group 9"/>
          <p:cNvGrpSpPr>
            <a:grpSpLocks/>
          </p:cNvGrpSpPr>
          <p:nvPr/>
        </p:nvGrpSpPr>
        <p:grpSpPr bwMode="auto">
          <a:xfrm>
            <a:off x="468313" y="620713"/>
            <a:ext cx="8351837" cy="215900"/>
            <a:chOff x="295" y="391"/>
            <a:chExt cx="5261" cy="136"/>
          </a:xfrm>
        </p:grpSpPr>
        <p:sp>
          <p:nvSpPr>
            <p:cNvPr id="25608" name="Rectangle 10"/>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5609" name="Rectangle 11"/>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5610" name="Rectangle 12"/>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5611" name="Rectangle 13"/>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4"/>
          <p:cNvSpPr>
            <a:spLocks noChangeArrowheads="1"/>
          </p:cNvSpPr>
          <p:nvPr/>
        </p:nvSpPr>
        <p:spPr bwMode="auto">
          <a:xfrm>
            <a:off x="2916238" y="3573463"/>
            <a:ext cx="3816350" cy="1368425"/>
          </a:xfrm>
          <a:prstGeom prst="rect">
            <a:avLst/>
          </a:prstGeom>
          <a:gradFill rotWithShape="1">
            <a:gsLst>
              <a:gs pos="0">
                <a:srgbClr val="7CC032"/>
              </a:gs>
              <a:gs pos="50000">
                <a:srgbClr val="66FF66"/>
              </a:gs>
              <a:gs pos="100000">
                <a:srgbClr val="7CC03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5074" name="Rectangle 2"/>
          <p:cNvSpPr>
            <a:spLocks noChangeArrowheads="1"/>
          </p:cNvSpPr>
          <p:nvPr/>
        </p:nvSpPr>
        <p:spPr bwMode="auto">
          <a:xfrm>
            <a:off x="900113" y="981075"/>
            <a:ext cx="7704137"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NOVEL FOOD</a:t>
            </a:r>
          </a:p>
          <a:p>
            <a:pPr algn="ctr" eaLnBrk="1" hangingPunct="1">
              <a:defRPr/>
            </a:pPr>
            <a:r>
              <a:rPr lang="it-IT" altLang="it-IT" sz="2800" b="1" smtClean="0">
                <a:solidFill>
                  <a:schemeClr val="folHlink"/>
                </a:solidFill>
                <a:effectLst>
                  <a:outerShdw blurRad="38100" dist="38100" dir="2700000" algn="tl">
                    <a:srgbClr val="C0C0C0"/>
                  </a:outerShdw>
                </a:effectLst>
                <a:latin typeface="Comic Sans MS" pitchFamily="66" charset="0"/>
              </a:rPr>
              <a:t>CLAUSOLA DI SALVAGUARDIA DELLA LEGISLAZIONE ALIMENTARE</a:t>
            </a:r>
          </a:p>
          <a:p>
            <a:pPr algn="ctr" eaLnBrk="1" hangingPunct="1">
              <a:defRPr/>
            </a:pPr>
            <a:endParaRPr lang="it-IT" altLang="it-IT" sz="2800" b="1" smtClean="0">
              <a:solidFill>
                <a:schemeClr val="folHlink"/>
              </a:solidFill>
              <a:effectLst>
                <a:outerShdw blurRad="38100" dist="38100" dir="2700000" algn="tl">
                  <a:srgbClr val="C0C0C0"/>
                </a:outerShdw>
              </a:effectLst>
              <a:latin typeface="Comic Sans MS" pitchFamily="66" charset="0"/>
            </a:endParaRPr>
          </a:p>
        </p:txBody>
      </p:sp>
      <p:sp>
        <p:nvSpPr>
          <p:cNvPr id="26628" name="AutoShape 3"/>
          <p:cNvSpPr>
            <a:spLocks noChangeArrowheads="1"/>
          </p:cNvSpPr>
          <p:nvPr/>
        </p:nvSpPr>
        <p:spPr bwMode="auto">
          <a:xfrm>
            <a:off x="4356100" y="2565400"/>
            <a:ext cx="720725" cy="792163"/>
          </a:xfrm>
          <a:prstGeom prst="downArrow">
            <a:avLst>
              <a:gd name="adj1" fmla="val 50000"/>
              <a:gd name="adj2" fmla="val 27478"/>
            </a:avLst>
          </a:prstGeom>
          <a:solidFill>
            <a:srgbClr val="00FF00"/>
          </a:solidFill>
          <a:ln w="254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04452" name="Rectangle 4"/>
          <p:cNvSpPr>
            <a:spLocks noChangeArrowheads="1"/>
          </p:cNvSpPr>
          <p:nvPr/>
        </p:nvSpPr>
        <p:spPr bwMode="auto">
          <a:xfrm>
            <a:off x="1547813" y="5613400"/>
            <a:ext cx="210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it-IT" altLang="it-IT" b="1">
                <a:solidFill>
                  <a:srgbClr val="FF0000"/>
                </a:solidFill>
                <a:effectLst>
                  <a:outerShdw blurRad="38100" dist="38100" dir="2700000" algn="tl">
                    <a:srgbClr val="C0C0C0"/>
                  </a:outerShdw>
                </a:effectLst>
                <a:latin typeface="Comic Sans MS" pitchFamily="66" charset="0"/>
              </a:rPr>
              <a:t>tradizione d’uso</a:t>
            </a:r>
          </a:p>
        </p:txBody>
      </p:sp>
      <p:sp>
        <p:nvSpPr>
          <p:cNvPr id="104453" name="Rectangle 5"/>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grpSp>
        <p:nvGrpSpPr>
          <p:cNvPr id="26632" name="Group 7"/>
          <p:cNvGrpSpPr>
            <a:grpSpLocks/>
          </p:cNvGrpSpPr>
          <p:nvPr/>
        </p:nvGrpSpPr>
        <p:grpSpPr bwMode="auto">
          <a:xfrm>
            <a:off x="468313" y="620713"/>
            <a:ext cx="8351837" cy="215900"/>
            <a:chOff x="295" y="391"/>
            <a:chExt cx="5261" cy="136"/>
          </a:xfrm>
        </p:grpSpPr>
        <p:sp>
          <p:nvSpPr>
            <p:cNvPr id="26637"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6638"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6639"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6640"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04460" name="Rectangle 12"/>
          <p:cNvSpPr>
            <a:spLocks noChangeArrowheads="1"/>
          </p:cNvSpPr>
          <p:nvPr/>
        </p:nvSpPr>
        <p:spPr bwMode="auto">
          <a:xfrm>
            <a:off x="6588125" y="5607050"/>
            <a:ext cx="21510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b="1">
                <a:solidFill>
                  <a:srgbClr val="FF0000"/>
                </a:solidFill>
                <a:effectLst>
                  <a:outerShdw blurRad="38100" dist="38100" dir="2700000" algn="tl">
                    <a:srgbClr val="C0C0C0"/>
                  </a:outerShdw>
                </a:effectLst>
                <a:latin typeface="Comic Sans MS" pitchFamily="66" charset="0"/>
              </a:rPr>
              <a:t>Riconoscimento </a:t>
            </a:r>
          </a:p>
          <a:p>
            <a:pPr>
              <a:defRPr/>
            </a:pPr>
            <a:r>
              <a:rPr lang="it-IT" altLang="it-IT" b="1">
                <a:solidFill>
                  <a:srgbClr val="FF0000"/>
                </a:solidFill>
                <a:effectLst>
                  <a:outerShdw blurRad="38100" dist="38100" dir="2700000" algn="tl">
                    <a:srgbClr val="C0C0C0"/>
                  </a:outerShdw>
                </a:effectLst>
                <a:latin typeface="Comic Sans MS" pitchFamily="66" charset="0"/>
              </a:rPr>
              <a:t>come novel food</a:t>
            </a:r>
          </a:p>
        </p:txBody>
      </p:sp>
      <p:sp>
        <p:nvSpPr>
          <p:cNvPr id="104461" name="Rectangle 13"/>
          <p:cNvSpPr>
            <a:spLocks noChangeArrowheads="1"/>
          </p:cNvSpPr>
          <p:nvPr/>
        </p:nvSpPr>
        <p:spPr bwMode="auto">
          <a:xfrm>
            <a:off x="3635375" y="3917950"/>
            <a:ext cx="2308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800" b="1">
                <a:solidFill>
                  <a:srgbClr val="003300"/>
                </a:solidFill>
                <a:effectLst>
                  <a:outerShdw blurRad="38100" dist="38100" dir="2700000" algn="tl">
                    <a:srgbClr val="C0C0C0"/>
                  </a:outerShdw>
                </a:effectLst>
                <a:latin typeface="Comic Sans MS" pitchFamily="66" charset="0"/>
              </a:rPr>
              <a:t>SICUREZZA</a:t>
            </a:r>
          </a:p>
        </p:txBody>
      </p:sp>
      <p:sp>
        <p:nvSpPr>
          <p:cNvPr id="26635" name="AutoShape 15"/>
          <p:cNvSpPr>
            <a:spLocks noChangeArrowheads="1"/>
          </p:cNvSpPr>
          <p:nvPr/>
        </p:nvSpPr>
        <p:spPr bwMode="auto">
          <a:xfrm>
            <a:off x="1763713" y="4508500"/>
            <a:ext cx="576262" cy="1081088"/>
          </a:xfrm>
          <a:prstGeom prst="curvedRightArrow">
            <a:avLst>
              <a:gd name="adj1" fmla="val 37521"/>
              <a:gd name="adj2" fmla="val 75041"/>
              <a:gd name="adj3" fmla="val 33333"/>
            </a:avLst>
          </a:prstGeom>
          <a:solidFill>
            <a:srgbClr val="800080">
              <a:alpha val="34901"/>
            </a:srgbClr>
          </a:solidFill>
          <a:ln w="127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6636" name="AutoShape 17"/>
          <p:cNvSpPr>
            <a:spLocks noChangeArrowheads="1"/>
          </p:cNvSpPr>
          <p:nvPr/>
        </p:nvSpPr>
        <p:spPr bwMode="auto">
          <a:xfrm flipH="1">
            <a:off x="7235825" y="4508500"/>
            <a:ext cx="576263" cy="1081088"/>
          </a:xfrm>
          <a:prstGeom prst="curvedRightArrow">
            <a:avLst>
              <a:gd name="adj1" fmla="val 37521"/>
              <a:gd name="adj2" fmla="val 75041"/>
              <a:gd name="adj3" fmla="val 33333"/>
            </a:avLst>
          </a:prstGeom>
          <a:solidFill>
            <a:srgbClr val="800080">
              <a:alpha val="34901"/>
            </a:srgbClr>
          </a:solidFill>
          <a:ln w="127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8" name="Rectangle 5"/>
          <p:cNvSpPr>
            <a:spLocks noChangeArrowheads="1"/>
          </p:cNvSpPr>
          <p:nvPr/>
        </p:nvSpPr>
        <p:spPr bwMode="auto">
          <a:xfrm>
            <a:off x="6886334" y="182563"/>
            <a:ext cx="1822935"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258/97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grpSp>
        <p:nvGrpSpPr>
          <p:cNvPr id="28676" name="Group 6"/>
          <p:cNvGrpSpPr>
            <a:grpSpLocks/>
          </p:cNvGrpSpPr>
          <p:nvPr/>
        </p:nvGrpSpPr>
        <p:grpSpPr bwMode="auto">
          <a:xfrm>
            <a:off x="468313" y="620713"/>
            <a:ext cx="8351837" cy="215900"/>
            <a:chOff x="295" y="391"/>
            <a:chExt cx="5261" cy="136"/>
          </a:xfrm>
        </p:grpSpPr>
        <p:sp>
          <p:nvSpPr>
            <p:cNvPr id="28684"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8685"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8686"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8687"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8677" name="AutoShape 27"/>
          <p:cNvSpPr>
            <a:spLocks noChangeArrowheads="1"/>
          </p:cNvSpPr>
          <p:nvPr/>
        </p:nvSpPr>
        <p:spPr bwMode="auto">
          <a:xfrm>
            <a:off x="1620838" y="2419350"/>
            <a:ext cx="6119812" cy="2376488"/>
          </a:xfrm>
          <a:prstGeom prst="downArrowCallout">
            <a:avLst>
              <a:gd name="adj1" fmla="val 64379"/>
              <a:gd name="adj2" fmla="val 64379"/>
              <a:gd name="adj3" fmla="val 16667"/>
              <a:gd name="adj4" fmla="val 66667"/>
            </a:avLst>
          </a:prstGeom>
          <a:solidFill>
            <a:srgbClr val="66FF66"/>
          </a:solidFill>
          <a:ln w="9398">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15740" name="Rectangle 28"/>
          <p:cNvSpPr>
            <a:spLocks noChangeArrowheads="1"/>
          </p:cNvSpPr>
          <p:nvPr/>
        </p:nvSpPr>
        <p:spPr bwMode="auto">
          <a:xfrm>
            <a:off x="1619250" y="2203450"/>
            <a:ext cx="6191250" cy="188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gn="ct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tx1"/>
                </a:solidFill>
                <a:latin typeface="Calibri" pitchFamily="34" charset="0"/>
              </a:defRPr>
            </a:lvl1pPr>
            <a:lvl2pPr algn="ct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tx1"/>
                </a:solidFill>
                <a:latin typeface="Calibri" pitchFamily="34" charset="0"/>
              </a:defRPr>
            </a:lvl2pPr>
            <a:lvl3pPr algn="ct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tx1"/>
                </a:solidFill>
                <a:latin typeface="Calibri" pitchFamily="34" charset="0"/>
              </a:defRPr>
            </a:lvl3pPr>
            <a:lvl4pPr algn="ct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tx1"/>
                </a:solidFill>
                <a:latin typeface="Calibri" pitchFamily="34" charset="0"/>
              </a:defRPr>
            </a:lvl4pPr>
            <a:lvl5pPr algn="ct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tx1"/>
                </a:solidFill>
                <a:latin typeface="Calibri" pitchFamily="34" charset="0"/>
              </a:defRPr>
            </a:lvl5pPr>
            <a:lvl6pPr marL="457200" algn="ct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tx1"/>
                </a:solidFill>
                <a:latin typeface="Calibri" pitchFamily="34" charset="0"/>
              </a:defRPr>
            </a:lvl6pPr>
            <a:lvl7pPr marL="914400" algn="ct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tx1"/>
                </a:solidFill>
                <a:latin typeface="Calibri" pitchFamily="34" charset="0"/>
              </a:defRPr>
            </a:lvl7pPr>
            <a:lvl8pPr marL="1371600" algn="ct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tx1"/>
                </a:solidFill>
                <a:latin typeface="Calibri" pitchFamily="34" charset="0"/>
              </a:defRPr>
            </a:lvl8pPr>
            <a:lvl9pPr marL="1828800" algn="ct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tx1"/>
                </a:solidFill>
                <a:latin typeface="Calibri" pitchFamily="34" charset="0"/>
              </a:defRPr>
            </a:lvl9pPr>
          </a:lstStyle>
          <a:p>
            <a:pPr>
              <a:buClr>
                <a:srgbClr val="3333CC"/>
              </a:buClr>
              <a:defRPr/>
            </a:pPr>
            <a:r>
              <a:rPr lang="en-GB" altLang="it-IT" sz="2400" b="1" smtClean="0">
                <a:solidFill>
                  <a:srgbClr val="F22F0E"/>
                </a:solidFill>
                <a:effectLst>
                  <a:outerShdw blurRad="38100" dist="38100" dir="2700000" algn="tl">
                    <a:srgbClr val="C0C0C0"/>
                  </a:outerShdw>
                </a:effectLst>
                <a:latin typeface="Comic Sans MS" pitchFamily="66" charset="0"/>
              </a:rPr>
              <a:t>A livello comunitario</a:t>
            </a:r>
            <a:br>
              <a:rPr lang="en-GB" altLang="it-IT" sz="2400" b="1" smtClean="0">
                <a:solidFill>
                  <a:srgbClr val="F22F0E"/>
                </a:solidFill>
                <a:effectLst>
                  <a:outerShdw blurRad="38100" dist="38100" dir="2700000" algn="tl">
                    <a:srgbClr val="C0C0C0"/>
                  </a:outerShdw>
                </a:effectLst>
                <a:latin typeface="Comic Sans MS" pitchFamily="66" charset="0"/>
              </a:rPr>
            </a:br>
            <a:r>
              <a:rPr lang="en-GB" altLang="it-IT" sz="2400" b="1" smtClean="0">
                <a:solidFill>
                  <a:schemeClr val="folHlink"/>
                </a:solidFill>
                <a:effectLst>
                  <a:outerShdw blurRad="38100" dist="38100" dir="2700000" algn="tl">
                    <a:srgbClr val="C0C0C0"/>
                  </a:outerShdw>
                </a:effectLst>
                <a:latin typeface="Comic Sans MS" pitchFamily="66" charset="0"/>
              </a:rPr>
              <a:t>ricognizione sullo status di </a:t>
            </a:r>
            <a:br>
              <a:rPr lang="en-GB" altLang="it-IT" sz="2400" b="1" smtClean="0">
                <a:solidFill>
                  <a:schemeClr val="folHlink"/>
                </a:solidFill>
                <a:effectLst>
                  <a:outerShdw blurRad="38100" dist="38100" dir="2700000" algn="tl">
                    <a:srgbClr val="C0C0C0"/>
                  </a:outerShdw>
                </a:effectLst>
                <a:latin typeface="Comic Sans MS" pitchFamily="66" charset="0"/>
              </a:rPr>
            </a:br>
            <a:r>
              <a:rPr lang="en-GB" altLang="it-IT" sz="2400" b="1" smtClean="0">
                <a:solidFill>
                  <a:schemeClr val="folHlink"/>
                </a:solidFill>
                <a:effectLst>
                  <a:outerShdw blurRad="38100" dist="38100" dir="2700000" algn="tl">
                    <a:srgbClr val="C0C0C0"/>
                  </a:outerShdw>
                </a:effectLst>
                <a:latin typeface="Comic Sans MS" pitchFamily="66" charset="0"/>
              </a:rPr>
              <a:t>numerose piante nei vari Paesi</a:t>
            </a:r>
          </a:p>
        </p:txBody>
      </p:sp>
      <p:sp>
        <p:nvSpPr>
          <p:cNvPr id="115741" name="Text Box 29"/>
          <p:cNvSpPr txBox="1">
            <a:spLocks noChangeArrowheads="1"/>
          </p:cNvSpPr>
          <p:nvPr/>
        </p:nvSpPr>
        <p:spPr bwMode="auto">
          <a:xfrm>
            <a:off x="1619250" y="4941888"/>
            <a:ext cx="7993063" cy="169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eaLnBrk="1" hangingPunct="1">
              <a:spcBef>
                <a:spcPts val="2000"/>
              </a:spcBef>
              <a:buClr>
                <a:srgbClr val="003300"/>
              </a:buClr>
              <a:buFont typeface="Times New Roman" pitchFamily="18" charset="0"/>
              <a:buNone/>
            </a:pPr>
            <a:r>
              <a:rPr lang="en-GB" altLang="it-IT" sz="2400" b="1">
                <a:solidFill>
                  <a:srgbClr val="003300"/>
                </a:solidFill>
                <a:effectLst>
                  <a:outerShdw blurRad="38100" dist="38100" dir="2700000" algn="tl">
                    <a:srgbClr val="C0C0C0"/>
                  </a:outerShdw>
                </a:effectLst>
                <a:latin typeface="Comic Sans MS" pitchFamily="66" charset="0"/>
                <a:cs typeface="Lucida Sans Unicode" pitchFamily="34" charset="0"/>
              </a:rPr>
              <a:t> </a:t>
            </a:r>
            <a:r>
              <a:rPr lang="en-GB" altLang="it-IT" sz="2400" b="1">
                <a:solidFill>
                  <a:srgbClr val="006600"/>
                </a:solidFill>
                <a:effectLst>
                  <a:outerShdw blurRad="38100" dist="38100" dir="2700000" algn="tl">
                    <a:srgbClr val="C0C0C0"/>
                  </a:outerShdw>
                </a:effectLst>
                <a:latin typeface="Comic Sans MS" pitchFamily="66" charset="0"/>
                <a:cs typeface="Lucida Sans Unicode" pitchFamily="34" charset="0"/>
              </a:rPr>
              <a:t>Is a novel food</a:t>
            </a:r>
          </a:p>
          <a:p>
            <a:pPr eaLnBrk="1" hangingPunct="1">
              <a:spcBef>
                <a:spcPts val="2000"/>
              </a:spcBef>
              <a:buClr>
                <a:srgbClr val="003300"/>
              </a:buClr>
              <a:buFont typeface="Times New Roman" pitchFamily="18" charset="0"/>
              <a:buNone/>
            </a:pPr>
            <a:r>
              <a:rPr lang="en-GB" altLang="it-IT" sz="2400" b="1">
                <a:solidFill>
                  <a:srgbClr val="006600"/>
                </a:solidFill>
                <a:effectLst>
                  <a:outerShdw blurRad="38100" dist="38100" dir="2700000" algn="tl">
                    <a:srgbClr val="C0C0C0"/>
                  </a:outerShdw>
                </a:effectLst>
                <a:latin typeface="Comic Sans MS" pitchFamily="66" charset="0"/>
                <a:cs typeface="Lucida Sans Unicode" pitchFamily="34" charset="0"/>
              </a:rPr>
              <a:t> Is not a novel food supplement</a:t>
            </a:r>
          </a:p>
          <a:p>
            <a:pPr eaLnBrk="1" hangingPunct="1">
              <a:spcBef>
                <a:spcPts val="2000"/>
              </a:spcBef>
              <a:buClr>
                <a:srgbClr val="003300"/>
              </a:buClr>
              <a:buFont typeface="Times New Roman" pitchFamily="18" charset="0"/>
              <a:buNone/>
            </a:pPr>
            <a:r>
              <a:rPr lang="en-GB" altLang="it-IT" sz="2400" b="1">
                <a:solidFill>
                  <a:srgbClr val="006600"/>
                </a:solidFill>
                <a:effectLst>
                  <a:outerShdw blurRad="38100" dist="38100" dir="2700000" algn="tl">
                    <a:srgbClr val="C0C0C0"/>
                  </a:outerShdw>
                </a:effectLst>
                <a:latin typeface="Comic Sans MS" pitchFamily="66" charset="0"/>
                <a:cs typeface="Lucida Sans Unicode" pitchFamily="34" charset="0"/>
              </a:rPr>
              <a:t> Is not a novel food</a:t>
            </a:r>
          </a:p>
        </p:txBody>
      </p:sp>
      <p:pic>
        <p:nvPicPr>
          <p:cNvPr id="28680"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6021388"/>
            <a:ext cx="681038"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5743" name="Text Box 31"/>
          <p:cNvSpPr txBox="1">
            <a:spLocks noChangeArrowheads="1"/>
          </p:cNvSpPr>
          <p:nvPr/>
        </p:nvSpPr>
        <p:spPr bwMode="auto">
          <a:xfrm>
            <a:off x="7091363" y="5500688"/>
            <a:ext cx="865187" cy="52070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eaLnBrk="1" hangingPunct="1">
              <a:spcBef>
                <a:spcPts val="1750"/>
              </a:spcBef>
              <a:buClr>
                <a:srgbClr val="3333CC"/>
              </a:buClr>
              <a:buFont typeface="Times New Roman" pitchFamily="18" charset="0"/>
              <a:buNone/>
            </a:pPr>
            <a:r>
              <a:rPr lang="en-GB" altLang="it-IT" sz="2800" b="1" i="1">
                <a:solidFill>
                  <a:srgbClr val="3333CC"/>
                </a:solidFill>
                <a:effectLst>
                  <a:outerShdw blurRad="38100" dist="38100" dir="2700000" algn="tl">
                    <a:srgbClr val="C0C0C0"/>
                  </a:outerShdw>
                </a:effectLst>
                <a:latin typeface="Times New Roman" pitchFamily="18" charset="0"/>
                <a:cs typeface="Lucida Sans Unicode" pitchFamily="34" charset="0"/>
              </a:rPr>
              <a:t>FS</a:t>
            </a:r>
          </a:p>
        </p:txBody>
      </p:sp>
      <p:pic>
        <p:nvPicPr>
          <p:cNvPr id="2868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4868863"/>
            <a:ext cx="6477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5745" name="Text Box 33"/>
          <p:cNvSpPr txBox="1">
            <a:spLocks noChangeArrowheads="1"/>
          </p:cNvSpPr>
          <p:nvPr/>
        </p:nvSpPr>
        <p:spPr bwMode="auto">
          <a:xfrm>
            <a:off x="250825" y="763588"/>
            <a:ext cx="8497888" cy="1563687"/>
          </a:xfrm>
          <a:prstGeom prst="rect">
            <a:avLst/>
          </a:prstGeom>
          <a:noFill/>
          <a:ln>
            <a:noFill/>
          </a:ln>
          <a:effectLst/>
          <a:extLst>
            <a:ext uri="{909E8E84-426E-40DD-AFC4-6F175D3DCCD1}">
              <a14:hiddenFill xmlns:a14="http://schemas.microsoft.com/office/drawing/2010/main">
                <a:gradFill rotWithShape="0">
                  <a:gsLst>
                    <a:gs pos="0">
                      <a:srgbClr val="AFDB83"/>
                    </a:gs>
                    <a:gs pos="50000">
                      <a:srgbClr val="CCFF99"/>
                    </a:gs>
                    <a:gs pos="100000">
                      <a:srgbClr val="AFDB83"/>
                    </a:gs>
                  </a:gsLst>
                  <a:lin ang="5400000" scaled="1"/>
                </a:gra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eaLnBrk="1" hangingPunct="1">
              <a:spcBef>
                <a:spcPts val="1500"/>
              </a:spcBef>
              <a:buClr>
                <a:srgbClr val="006600"/>
              </a:buClr>
              <a:buFont typeface="Times New Roman" pitchFamily="18" charset="0"/>
              <a:buNone/>
            </a:pPr>
            <a:r>
              <a:rPr lang="en-GB" altLang="it-IT" sz="2800" b="1">
                <a:solidFill>
                  <a:srgbClr val="F2002E"/>
                </a:solidFill>
                <a:effectLst>
                  <a:outerShdw blurRad="38100" dist="38100" dir="2700000" algn="tl">
                    <a:srgbClr val="C0C0C0"/>
                  </a:outerShdw>
                </a:effectLst>
                <a:latin typeface="Comic Sans MS" pitchFamily="66" charset="0"/>
                <a:cs typeface="Lucida Sans Unicode" pitchFamily="34" charset="0"/>
              </a:rPr>
              <a:t>Catalogo Novel food                     </a:t>
            </a:r>
          </a:p>
          <a:p>
            <a:pPr algn="ctr" eaLnBrk="1" hangingPunct="1">
              <a:spcBef>
                <a:spcPts val="1500"/>
              </a:spcBef>
              <a:buClr>
                <a:srgbClr val="006600"/>
              </a:buClr>
              <a:buFont typeface="Times New Roman" pitchFamily="18" charset="0"/>
              <a:buNone/>
            </a:pPr>
            <a:r>
              <a:rPr lang="en-GB" altLang="it-IT" sz="2800" b="1">
                <a:solidFill>
                  <a:srgbClr val="F2002E"/>
                </a:solidFill>
                <a:effectLst>
                  <a:outerShdw blurRad="38100" dist="38100" dir="2700000" algn="tl">
                    <a:srgbClr val="C0C0C0"/>
                  </a:outerShdw>
                </a:effectLst>
                <a:latin typeface="Comic Sans MS" pitchFamily="66" charset="0"/>
                <a:cs typeface="Lucida Sans Unicode" pitchFamily="34" charset="0"/>
              </a:rPr>
              <a:t>The EU Catalogue on botanicals and various ingredients </a:t>
            </a:r>
          </a:p>
        </p:txBody>
      </p:sp>
      <p:sp>
        <p:nvSpPr>
          <p:cNvPr id="16" name="Rectangle 5"/>
          <p:cNvSpPr>
            <a:spLocks noChangeArrowheads="1"/>
          </p:cNvSpPr>
          <p:nvPr/>
        </p:nvSpPr>
        <p:spPr bwMode="auto">
          <a:xfrm>
            <a:off x="6886334" y="182563"/>
            <a:ext cx="1822935"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258/97</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p>
        </p:txBody>
      </p:sp>
      <p:sp>
        <p:nvSpPr>
          <p:cNvPr id="515074" name="Rectangle 2"/>
          <p:cNvSpPr>
            <a:spLocks noChangeArrowheads="1"/>
          </p:cNvSpPr>
          <p:nvPr/>
        </p:nvSpPr>
        <p:spPr bwMode="auto">
          <a:xfrm>
            <a:off x="1044575" y="981075"/>
            <a:ext cx="77041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2800" b="1" smtClean="0">
                <a:solidFill>
                  <a:srgbClr val="FF0000"/>
                </a:solidFill>
                <a:effectLst>
                  <a:outerShdw blurRad="38100" dist="38100" dir="2700000" algn="tl">
                    <a:srgbClr val="C0C0C0"/>
                  </a:outerShdw>
                </a:effectLst>
                <a:latin typeface="Comic Sans MS" pitchFamily="66" charset="0"/>
              </a:rPr>
              <a:t>SOSTANZE CON EFFETTI</a:t>
            </a:r>
          </a:p>
          <a:p>
            <a:pPr algn="ctr" eaLnBrk="1" hangingPunct="1">
              <a:defRPr/>
            </a:pPr>
            <a:r>
              <a:rPr lang="it-IT" altLang="it-IT" sz="2800" b="1" smtClean="0">
                <a:solidFill>
                  <a:srgbClr val="FF0000"/>
                </a:solidFill>
                <a:effectLst>
                  <a:outerShdw blurRad="38100" dist="38100" dir="2700000" algn="tl">
                    <a:srgbClr val="C0C0C0"/>
                  </a:outerShdw>
                </a:effectLst>
                <a:latin typeface="Comic Sans MS" pitchFamily="66" charset="0"/>
              </a:rPr>
              <a:t>FISIOLOGICO-FUNZIONALI</a:t>
            </a:r>
          </a:p>
        </p:txBody>
      </p:sp>
      <p:sp>
        <p:nvSpPr>
          <p:cNvPr id="98310" name="Rectangle 6"/>
          <p:cNvSpPr>
            <a:spLocks noChangeArrowheads="1"/>
          </p:cNvSpPr>
          <p:nvPr/>
        </p:nvSpPr>
        <p:spPr bwMode="auto">
          <a:xfrm>
            <a:off x="684213" y="1916113"/>
            <a:ext cx="43211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CC00"/>
              </a:buClr>
              <a:buFont typeface="Wingdings" pitchFamily="2" charset="2"/>
              <a:buNone/>
              <a:defRPr/>
            </a:pPr>
            <a:endParaRPr lang="it-IT" altLang="it-IT" sz="2400">
              <a:solidFill>
                <a:srgbClr val="990099"/>
              </a:solidFill>
              <a:effectLst>
                <a:outerShdw blurRad="38100" dist="38100" dir="2700000" algn="tl">
                  <a:srgbClr val="C0C0C0"/>
                </a:outerShdw>
              </a:effectLst>
              <a:latin typeface="Comic Sans MS" pitchFamily="66" charset="0"/>
            </a:endParaRP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ALIMENTO</a:t>
            </a: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FUNZIONALE</a:t>
            </a:r>
          </a:p>
          <a:p>
            <a:pPr algn="ctr">
              <a:buClr>
                <a:srgbClr val="00CC00"/>
              </a:buClr>
              <a:buFont typeface="Wingdings" pitchFamily="2" charset="2"/>
              <a:buNone/>
              <a:defRPr/>
            </a:pPr>
            <a:endParaRPr lang="it-IT" altLang="it-IT" sz="2400">
              <a:solidFill>
                <a:srgbClr val="990099"/>
              </a:solidFill>
              <a:effectLst>
                <a:outerShdw blurRad="38100" dist="38100" dir="2700000" algn="tl">
                  <a:srgbClr val="C0C0C0"/>
                </a:outerShdw>
              </a:effectLst>
              <a:latin typeface="Comic Sans MS" pitchFamily="66" charset="0"/>
            </a:endParaRP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 Apporto significativo con</a:t>
            </a: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le usuali quantità di</a:t>
            </a: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assunzione dell’alimento</a:t>
            </a:r>
          </a:p>
          <a:p>
            <a:pPr algn="ctr">
              <a:buClr>
                <a:srgbClr val="00CC00"/>
              </a:buClr>
              <a:buFont typeface="Wingdings" pitchFamily="2" charset="2"/>
              <a:buNone/>
              <a:defRPr/>
            </a:pPr>
            <a:endParaRPr lang="it-IT" altLang="it-IT" sz="2400">
              <a:solidFill>
                <a:srgbClr val="990099"/>
              </a:solidFill>
              <a:effectLst>
                <a:outerShdw blurRad="38100" dist="38100" dir="2700000" algn="tl">
                  <a:srgbClr val="C0C0C0"/>
                </a:outerShdw>
              </a:effectLst>
              <a:latin typeface="Comic Sans MS" pitchFamily="66" charset="0"/>
            </a:endParaRP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 Fornisce la sostanza nel</a:t>
            </a: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contesto di una matrice</a:t>
            </a: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nutrizionale che è parte</a:t>
            </a: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della razione alimentare</a:t>
            </a:r>
          </a:p>
        </p:txBody>
      </p:sp>
      <p:grpSp>
        <p:nvGrpSpPr>
          <p:cNvPr id="29702" name="Group 7"/>
          <p:cNvGrpSpPr>
            <a:grpSpLocks/>
          </p:cNvGrpSpPr>
          <p:nvPr/>
        </p:nvGrpSpPr>
        <p:grpSpPr bwMode="auto">
          <a:xfrm>
            <a:off x="468313" y="620713"/>
            <a:ext cx="8351837" cy="215900"/>
            <a:chOff x="295" y="391"/>
            <a:chExt cx="5261" cy="136"/>
          </a:xfrm>
        </p:grpSpPr>
        <p:sp>
          <p:nvSpPr>
            <p:cNvPr id="29706"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9707"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9708"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9709"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98316" name="Rectangle 12"/>
          <p:cNvSpPr>
            <a:spLocks noChangeArrowheads="1"/>
          </p:cNvSpPr>
          <p:nvPr/>
        </p:nvSpPr>
        <p:spPr bwMode="auto">
          <a:xfrm>
            <a:off x="4822825" y="2349500"/>
            <a:ext cx="43211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INTEGRATORE</a:t>
            </a: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ALIMENTARE</a:t>
            </a:r>
          </a:p>
          <a:p>
            <a:pPr algn="ctr">
              <a:buClr>
                <a:srgbClr val="00CC00"/>
              </a:buClr>
              <a:buFont typeface="Wingdings" pitchFamily="2" charset="2"/>
              <a:buNone/>
              <a:defRPr/>
            </a:pPr>
            <a:endParaRPr lang="it-IT" altLang="it-IT" sz="2400">
              <a:solidFill>
                <a:srgbClr val="990099"/>
              </a:solidFill>
              <a:effectLst>
                <a:outerShdw blurRad="38100" dist="38100" dir="2700000" algn="tl">
                  <a:srgbClr val="C0C0C0"/>
                </a:outerShdw>
              </a:effectLst>
              <a:latin typeface="Comic Sans MS" pitchFamily="66" charset="0"/>
            </a:endParaRP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 Quantità di assunzione</a:t>
            </a: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consigliata in funzione</a:t>
            </a: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di un apporto</a:t>
            </a: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Significativo</a:t>
            </a:r>
          </a:p>
          <a:p>
            <a:pPr algn="ctr">
              <a:buClr>
                <a:srgbClr val="00CC00"/>
              </a:buClr>
              <a:buFont typeface="Wingdings" pitchFamily="2" charset="2"/>
              <a:buNone/>
              <a:defRPr/>
            </a:pPr>
            <a:endParaRPr lang="it-IT" altLang="it-IT" sz="2400">
              <a:solidFill>
                <a:srgbClr val="990099"/>
              </a:solidFill>
              <a:effectLst>
                <a:outerShdw blurRad="38100" dist="38100" dir="2700000" algn="tl">
                  <a:srgbClr val="C0C0C0"/>
                </a:outerShdw>
              </a:effectLst>
              <a:latin typeface="Comic Sans MS" pitchFamily="66" charset="0"/>
            </a:endParaRP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 Fornisce solo la</a:t>
            </a: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sostanza “funzionale”</a:t>
            </a:r>
          </a:p>
        </p:txBody>
      </p:sp>
      <p:sp>
        <p:nvSpPr>
          <p:cNvPr id="29704" name="Rectangle 17"/>
          <p:cNvSpPr>
            <a:spLocks noChangeArrowheads="1"/>
          </p:cNvSpPr>
          <p:nvPr/>
        </p:nvSpPr>
        <p:spPr bwMode="auto">
          <a:xfrm>
            <a:off x="900113" y="2133600"/>
            <a:ext cx="3959225" cy="4391025"/>
          </a:xfrm>
          <a:prstGeom prst="rect">
            <a:avLst/>
          </a:prstGeom>
          <a:solidFill>
            <a:srgbClr val="00FF00">
              <a:alpha val="10980"/>
            </a:srgbClr>
          </a:soli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9705" name="Rectangle 19"/>
          <p:cNvSpPr>
            <a:spLocks noChangeArrowheads="1"/>
          </p:cNvSpPr>
          <p:nvPr/>
        </p:nvSpPr>
        <p:spPr bwMode="auto">
          <a:xfrm>
            <a:off x="5219700" y="2133600"/>
            <a:ext cx="3600450" cy="4391025"/>
          </a:xfrm>
          <a:prstGeom prst="rect">
            <a:avLst/>
          </a:prstGeom>
          <a:solidFill>
            <a:srgbClr val="FFCC99">
              <a:alpha val="10980"/>
            </a:srgbClr>
          </a:solidFill>
          <a:ln w="635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4" name="Rectangle 5"/>
          <p:cNvSpPr>
            <a:spLocks noChangeArrowheads="1"/>
          </p:cNvSpPr>
          <p:nvPr/>
        </p:nvSpPr>
        <p:spPr bwMode="auto">
          <a:xfrm>
            <a:off x="6763705" y="182563"/>
            <a:ext cx="2068195"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178/2002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p>
        </p:txBody>
      </p:sp>
      <p:sp>
        <p:nvSpPr>
          <p:cNvPr id="345093" name="Rectangle 5"/>
          <p:cNvSpPr>
            <a:spLocks noChangeArrowheads="1"/>
          </p:cNvSpPr>
          <p:nvPr/>
        </p:nvSpPr>
        <p:spPr bwMode="auto">
          <a:xfrm>
            <a:off x="6939122" y="182563"/>
            <a:ext cx="2068195"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178/2002</a:t>
            </a:r>
          </a:p>
        </p:txBody>
      </p:sp>
      <p:sp>
        <p:nvSpPr>
          <p:cNvPr id="515074" name="Rectangle 2"/>
          <p:cNvSpPr>
            <a:spLocks noChangeArrowheads="1"/>
          </p:cNvSpPr>
          <p:nvPr/>
        </p:nvSpPr>
        <p:spPr bwMode="auto">
          <a:xfrm>
            <a:off x="1044575" y="981075"/>
            <a:ext cx="77041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2800" b="1" smtClean="0">
                <a:solidFill>
                  <a:srgbClr val="FF0000"/>
                </a:solidFill>
                <a:effectLst>
                  <a:outerShdw blurRad="38100" dist="38100" dir="2700000" algn="tl">
                    <a:srgbClr val="C0C0C0"/>
                  </a:outerShdw>
                </a:effectLst>
                <a:latin typeface="Comic Sans MS" pitchFamily="66" charset="0"/>
              </a:rPr>
              <a:t>SOSTANZE CON EFFETTI</a:t>
            </a:r>
          </a:p>
          <a:p>
            <a:pPr algn="ctr" eaLnBrk="1" hangingPunct="1">
              <a:defRPr/>
            </a:pPr>
            <a:r>
              <a:rPr lang="it-IT" altLang="it-IT" sz="2800" b="1" smtClean="0">
                <a:solidFill>
                  <a:srgbClr val="FF0000"/>
                </a:solidFill>
                <a:effectLst>
                  <a:outerShdw blurRad="38100" dist="38100" dir="2700000" algn="tl">
                    <a:srgbClr val="C0C0C0"/>
                  </a:outerShdw>
                </a:effectLst>
                <a:latin typeface="Comic Sans MS" pitchFamily="66" charset="0"/>
              </a:rPr>
              <a:t>FISIOLOGICO-FUNZIONALI</a:t>
            </a:r>
          </a:p>
        </p:txBody>
      </p:sp>
      <p:sp>
        <p:nvSpPr>
          <p:cNvPr id="100357" name="Rectangle 5"/>
          <p:cNvSpPr>
            <a:spLocks noChangeArrowheads="1"/>
          </p:cNvSpPr>
          <p:nvPr/>
        </p:nvSpPr>
        <p:spPr bwMode="auto">
          <a:xfrm>
            <a:off x="2843213" y="2133600"/>
            <a:ext cx="4321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apporto nutrizionale</a:t>
            </a: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a:t>
            </a: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beneficio aggiuntivo</a:t>
            </a:r>
          </a:p>
        </p:txBody>
      </p:sp>
      <p:grpSp>
        <p:nvGrpSpPr>
          <p:cNvPr id="30726" name="Group 6"/>
          <p:cNvGrpSpPr>
            <a:grpSpLocks/>
          </p:cNvGrpSpPr>
          <p:nvPr/>
        </p:nvGrpSpPr>
        <p:grpSpPr bwMode="auto">
          <a:xfrm>
            <a:off x="468313" y="620713"/>
            <a:ext cx="8351837" cy="215900"/>
            <a:chOff x="295" y="391"/>
            <a:chExt cx="5261" cy="136"/>
          </a:xfrm>
        </p:grpSpPr>
        <p:sp>
          <p:nvSpPr>
            <p:cNvPr id="30730"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0731"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0732"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0733"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00363" name="Rectangle 11"/>
          <p:cNvSpPr>
            <a:spLocks noChangeArrowheads="1"/>
          </p:cNvSpPr>
          <p:nvPr/>
        </p:nvSpPr>
        <p:spPr bwMode="auto">
          <a:xfrm>
            <a:off x="2771775" y="5265738"/>
            <a:ext cx="4321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Sono alimenti, ma non sono</a:t>
            </a:r>
          </a:p>
          <a:p>
            <a:pPr algn="ct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alimenti funzionali</a:t>
            </a:r>
          </a:p>
          <a:p>
            <a:pPr algn="ctr">
              <a:buClr>
                <a:srgbClr val="00CC00"/>
              </a:buClr>
              <a:buFont typeface="Wingdings" pitchFamily="2" charset="2"/>
              <a:buNone/>
              <a:defRPr/>
            </a:pPr>
            <a:endParaRPr lang="it-IT" altLang="it-IT" sz="2400">
              <a:solidFill>
                <a:srgbClr val="990099"/>
              </a:solidFill>
              <a:effectLst>
                <a:outerShdw blurRad="38100" dist="38100" dir="2700000" algn="tl">
                  <a:srgbClr val="C0C0C0"/>
                </a:outerShdw>
              </a:effectLst>
              <a:latin typeface="Comic Sans MS" pitchFamily="66" charset="0"/>
            </a:endParaRPr>
          </a:p>
        </p:txBody>
      </p:sp>
      <p:sp>
        <p:nvSpPr>
          <p:cNvPr id="30728" name="Rectangle 14"/>
          <p:cNvSpPr>
            <a:spLocks noChangeArrowheads="1"/>
          </p:cNvSpPr>
          <p:nvPr/>
        </p:nvSpPr>
        <p:spPr bwMode="auto">
          <a:xfrm>
            <a:off x="1403350" y="3500438"/>
            <a:ext cx="6913563" cy="1368425"/>
          </a:xfrm>
          <a:prstGeom prst="rect">
            <a:avLst/>
          </a:prstGeom>
          <a:gradFill rotWithShape="1">
            <a:gsLst>
              <a:gs pos="0">
                <a:srgbClr val="7CC032"/>
              </a:gs>
              <a:gs pos="50000">
                <a:srgbClr val="66FF66"/>
              </a:gs>
              <a:gs pos="100000">
                <a:srgbClr val="7CC03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00367" name="Rectangle 15"/>
          <p:cNvSpPr>
            <a:spLocks noChangeArrowheads="1"/>
          </p:cNvSpPr>
          <p:nvPr/>
        </p:nvSpPr>
        <p:spPr bwMode="auto">
          <a:xfrm>
            <a:off x="1835150" y="3989388"/>
            <a:ext cx="64214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CC00"/>
              </a:buClr>
              <a:buFont typeface="Wingdings" pitchFamily="2" charset="2"/>
              <a:buNone/>
              <a:defRPr/>
            </a:pPr>
            <a:r>
              <a:rPr lang="it-IT" altLang="it-IT" sz="2800" b="1">
                <a:solidFill>
                  <a:srgbClr val="003300"/>
                </a:solidFill>
                <a:effectLst>
                  <a:outerShdw blurRad="38100" dist="38100" dir="2700000" algn="tl">
                    <a:srgbClr val="C0C0C0"/>
                  </a:outerShdw>
                </a:effectLst>
                <a:latin typeface="Comic Sans MS" pitchFamily="66" charset="0"/>
              </a:rPr>
              <a:t>INTEGRATORI = pillole o capsule….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780213" y="-26988"/>
            <a:ext cx="2324100"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2002/46/CE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169/2004 </a:t>
            </a:r>
          </a:p>
        </p:txBody>
      </p:sp>
      <p:sp>
        <p:nvSpPr>
          <p:cNvPr id="102405" name="Rectangle 5"/>
          <p:cNvSpPr>
            <a:spLocks noChangeArrowheads="1"/>
          </p:cNvSpPr>
          <p:nvPr/>
        </p:nvSpPr>
        <p:spPr bwMode="auto">
          <a:xfrm>
            <a:off x="755650" y="2636838"/>
            <a:ext cx="8424863"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a:t>
            </a:r>
            <a:r>
              <a:rPr lang="it-IT" altLang="it-IT" sz="2400" u="sng">
                <a:solidFill>
                  <a:srgbClr val="990099"/>
                </a:solidFill>
                <a:effectLst>
                  <a:outerShdw blurRad="38100" dist="38100" dir="2700000" algn="tl">
                    <a:srgbClr val="C0C0C0"/>
                  </a:outerShdw>
                </a:effectLst>
                <a:latin typeface="Comic Sans MS" pitchFamily="66" charset="0"/>
              </a:rPr>
              <a:t>Gli integratori o complementi</a:t>
            </a:r>
            <a:r>
              <a:rPr lang="it-IT" altLang="it-IT" sz="2400">
                <a:solidFill>
                  <a:srgbClr val="990099"/>
                </a:solidFill>
                <a:effectLst>
                  <a:outerShdw blurRad="38100" dist="38100" dir="2700000" algn="tl">
                    <a:srgbClr val="C0C0C0"/>
                  </a:outerShdw>
                </a:effectLst>
                <a:latin typeface="Comic Sans MS" pitchFamily="66" charset="0"/>
              </a:rPr>
              <a:t> alimentari sono prodotti che costituiscono una </a:t>
            </a:r>
            <a:r>
              <a:rPr lang="it-IT" altLang="it-IT" sz="2400" b="1" u="sng">
                <a:solidFill>
                  <a:srgbClr val="990099"/>
                </a:solidFill>
                <a:effectLst>
                  <a:outerShdw blurRad="38100" dist="38100" dir="2700000" algn="tl">
                    <a:srgbClr val="C0C0C0"/>
                  </a:outerShdw>
                </a:effectLst>
                <a:latin typeface="Comic Sans MS" pitchFamily="66" charset="0"/>
              </a:rPr>
              <a:t>fonte concentrata di nutrienti</a:t>
            </a:r>
            <a:r>
              <a:rPr lang="it-IT" altLang="it-IT" sz="2400">
                <a:solidFill>
                  <a:srgbClr val="990099"/>
                </a:solidFill>
                <a:effectLst>
                  <a:outerShdw blurRad="38100" dist="38100" dir="2700000" algn="tl">
                    <a:srgbClr val="C0C0C0"/>
                  </a:outerShdw>
                </a:effectLst>
                <a:latin typeface="Comic Sans MS" pitchFamily="66" charset="0"/>
              </a:rPr>
              <a:t>, </a:t>
            </a:r>
          </a:p>
          <a:p>
            <a:pP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quali vitamine e minerali, </a:t>
            </a:r>
            <a:r>
              <a:rPr lang="it-IT" altLang="it-IT" sz="2400" b="1" u="sng">
                <a:solidFill>
                  <a:srgbClr val="990099"/>
                </a:solidFill>
                <a:effectLst>
                  <a:outerShdw blurRad="38100" dist="38100" dir="2700000" algn="tl">
                    <a:srgbClr val="C0C0C0"/>
                  </a:outerShdw>
                </a:effectLst>
                <a:latin typeface="Comic Sans MS" pitchFamily="66" charset="0"/>
              </a:rPr>
              <a:t>o di altre sostanze ad effetto fisiologico</a:t>
            </a:r>
            <a:r>
              <a:rPr lang="it-IT" altLang="it-IT" sz="2400">
                <a:solidFill>
                  <a:srgbClr val="990099"/>
                </a:solidFill>
                <a:effectLst>
                  <a:outerShdw blurRad="38100" dist="38100" dir="2700000" algn="tl">
                    <a:srgbClr val="C0C0C0"/>
                  </a:outerShdw>
                </a:effectLst>
                <a:latin typeface="Comic Sans MS" pitchFamily="66" charset="0"/>
              </a:rPr>
              <a:t>, in particolare ma non in via esclusiva, aminoacidi, acidi grassi essenziali, fibre ed estratti vegetali,  sia mono che pluricomposti,  </a:t>
            </a:r>
            <a:r>
              <a:rPr lang="it-IT" altLang="it-IT" sz="2400" b="1" u="sng">
                <a:solidFill>
                  <a:srgbClr val="990099"/>
                </a:solidFill>
                <a:effectLst>
                  <a:outerShdw blurRad="38100" dist="38100" dir="2700000" algn="tl">
                    <a:srgbClr val="C0C0C0"/>
                  </a:outerShdw>
                </a:effectLst>
                <a:latin typeface="Comic Sans MS" pitchFamily="66" charset="0"/>
              </a:rPr>
              <a:t>destinati ad integrare o a  complementare la dieta.”</a:t>
            </a:r>
          </a:p>
          <a:p>
            <a:pPr>
              <a:buClr>
                <a:srgbClr val="00CC00"/>
              </a:buClr>
              <a:buFont typeface="Wingdings" pitchFamily="2" charset="2"/>
              <a:buNone/>
              <a:defRPr/>
            </a:pPr>
            <a:endParaRPr lang="it-IT" altLang="it-IT" sz="2400">
              <a:solidFill>
                <a:srgbClr val="990099"/>
              </a:solidFill>
              <a:effectLst>
                <a:outerShdw blurRad="38100" dist="38100" dir="2700000" algn="tl">
                  <a:srgbClr val="C0C0C0"/>
                </a:outerShdw>
              </a:effectLst>
              <a:latin typeface="Comic Sans MS" pitchFamily="66" charset="0"/>
            </a:endParaRPr>
          </a:p>
        </p:txBody>
      </p:sp>
      <p:grpSp>
        <p:nvGrpSpPr>
          <p:cNvPr id="31749" name="Group 6"/>
          <p:cNvGrpSpPr>
            <a:grpSpLocks/>
          </p:cNvGrpSpPr>
          <p:nvPr/>
        </p:nvGrpSpPr>
        <p:grpSpPr bwMode="auto">
          <a:xfrm>
            <a:off x="468313" y="620713"/>
            <a:ext cx="8351837" cy="215900"/>
            <a:chOff x="295" y="391"/>
            <a:chExt cx="5261" cy="136"/>
          </a:xfrm>
        </p:grpSpPr>
        <p:sp>
          <p:nvSpPr>
            <p:cNvPr id="31754"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1755"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1756"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1757"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31750" name="Rectangle 12"/>
          <p:cNvSpPr>
            <a:spLocks noChangeArrowheads="1"/>
          </p:cNvSpPr>
          <p:nvPr/>
        </p:nvSpPr>
        <p:spPr bwMode="auto">
          <a:xfrm>
            <a:off x="1187450" y="981075"/>
            <a:ext cx="6913563" cy="1368425"/>
          </a:xfrm>
          <a:prstGeom prst="rect">
            <a:avLst/>
          </a:prstGeom>
          <a:gradFill rotWithShape="1">
            <a:gsLst>
              <a:gs pos="0">
                <a:srgbClr val="7CC032"/>
              </a:gs>
              <a:gs pos="50000">
                <a:srgbClr val="66FF66"/>
              </a:gs>
              <a:gs pos="100000">
                <a:srgbClr val="7CC03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02413" name="Rectangle 13"/>
          <p:cNvSpPr>
            <a:spLocks noChangeArrowheads="1"/>
          </p:cNvSpPr>
          <p:nvPr/>
        </p:nvSpPr>
        <p:spPr bwMode="auto">
          <a:xfrm>
            <a:off x="2005013" y="1412875"/>
            <a:ext cx="5375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CC00"/>
              </a:buClr>
              <a:buFont typeface="Wingdings" pitchFamily="2" charset="2"/>
              <a:buNone/>
              <a:defRPr/>
            </a:pPr>
            <a:r>
              <a:rPr lang="it-IT" altLang="it-IT" sz="2800" b="1">
                <a:solidFill>
                  <a:srgbClr val="003300"/>
                </a:solidFill>
                <a:effectLst>
                  <a:outerShdw blurRad="38100" dist="38100" dir="2700000" algn="tl">
                    <a:srgbClr val="C0C0C0"/>
                  </a:outerShdw>
                </a:effectLst>
                <a:latin typeface="Comic Sans MS" pitchFamily="66" charset="0"/>
              </a:rPr>
              <a:t>INTEGRATORI ALIMENTARI</a:t>
            </a:r>
          </a:p>
        </p:txBody>
      </p:sp>
      <p:sp>
        <p:nvSpPr>
          <p:cNvPr id="102415" name="Rectangle 15"/>
          <p:cNvSpPr>
            <a:spLocks noChangeArrowheads="1"/>
          </p:cNvSpPr>
          <p:nvPr/>
        </p:nvSpPr>
        <p:spPr bwMode="auto">
          <a:xfrm>
            <a:off x="292100" y="5589588"/>
            <a:ext cx="8851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 typeface="Wingdings" pitchFamily="2" charset="2"/>
              <a:buNone/>
              <a:defRPr/>
            </a:pPr>
            <a:r>
              <a:rPr lang="it-IT" altLang="it-IT" sz="1800" b="1" u="sng">
                <a:solidFill>
                  <a:srgbClr val="003300"/>
                </a:solidFill>
                <a:effectLst>
                  <a:outerShdw blurRad="38100" dist="38100" dir="2700000" algn="tl">
                    <a:srgbClr val="C0C0C0"/>
                  </a:outerShdw>
                </a:effectLst>
                <a:latin typeface="Arial Narrow" pitchFamily="34" charset="0"/>
              </a:rPr>
              <a:t>Non</a:t>
            </a:r>
            <a:r>
              <a:rPr lang="it-IT" altLang="it-IT" sz="1800" b="1">
                <a:solidFill>
                  <a:srgbClr val="003300"/>
                </a:solidFill>
                <a:effectLst>
                  <a:outerShdw blurRad="38100" dist="38100" dir="2700000" algn="tl">
                    <a:srgbClr val="C0C0C0"/>
                  </a:outerShdw>
                </a:effectLst>
                <a:latin typeface="Arial Narrow" pitchFamily="34" charset="0"/>
              </a:rPr>
              <a:t> </a:t>
            </a:r>
            <a:r>
              <a:rPr lang="it-IT" altLang="it-IT" sz="1800">
                <a:solidFill>
                  <a:srgbClr val="003300"/>
                </a:solidFill>
                <a:latin typeface="Arial Narrow" pitchFamily="34" charset="0"/>
              </a:rPr>
              <a:t>è possibile attribuire loro </a:t>
            </a:r>
            <a:r>
              <a:rPr lang="it-IT" altLang="it-IT" sz="1800" b="1" u="sng">
                <a:solidFill>
                  <a:srgbClr val="003300"/>
                </a:solidFill>
                <a:effectLst>
                  <a:outerShdw blurRad="38100" dist="38100" dir="2700000" algn="tl">
                    <a:srgbClr val="C0C0C0"/>
                  </a:outerShdw>
                </a:effectLst>
                <a:latin typeface="Arial Narrow" pitchFamily="34" charset="0"/>
              </a:rPr>
              <a:t>proprietà terapeutiche</a:t>
            </a:r>
            <a:r>
              <a:rPr lang="it-IT" altLang="it-IT" sz="1800">
                <a:solidFill>
                  <a:srgbClr val="003300"/>
                </a:solidFill>
                <a:latin typeface="Arial Narrow" pitchFamily="34" charset="0"/>
              </a:rPr>
              <a:t> ed hanno solo funzione di integrazione della dieta</a:t>
            </a:r>
            <a:endParaRPr lang="en-US" altLang="it-IT" sz="1800">
              <a:solidFill>
                <a:srgbClr val="003300"/>
              </a:solidFill>
              <a:latin typeface="Arial Narrow" pitchFamily="34" charset="0"/>
            </a:endParaRPr>
          </a:p>
        </p:txBody>
      </p:sp>
      <p:sp>
        <p:nvSpPr>
          <p:cNvPr id="102416" name="Rectangle 16"/>
          <p:cNvSpPr>
            <a:spLocks noChangeArrowheads="1"/>
          </p:cNvSpPr>
          <p:nvPr/>
        </p:nvSpPr>
        <p:spPr bwMode="auto">
          <a:xfrm>
            <a:off x="371475" y="6027738"/>
            <a:ext cx="8521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800">
                <a:solidFill>
                  <a:srgbClr val="003300"/>
                </a:solidFill>
                <a:latin typeface="Arial Narrow" pitchFamily="34" charset="0"/>
              </a:rPr>
              <a:t>Tali prodotti </a:t>
            </a:r>
            <a:r>
              <a:rPr lang="it-IT" altLang="it-IT" sz="1800" u="sng">
                <a:solidFill>
                  <a:srgbClr val="003300"/>
                </a:solidFill>
                <a:latin typeface="Arial Narrow" pitchFamily="34" charset="0"/>
              </a:rPr>
              <a:t>non possono essere</a:t>
            </a:r>
            <a:r>
              <a:rPr lang="it-IT" altLang="it-IT" sz="1800">
                <a:solidFill>
                  <a:srgbClr val="003300"/>
                </a:solidFill>
                <a:latin typeface="Arial Narrow" pitchFamily="34" charset="0"/>
              </a:rPr>
              <a:t> considerati “</a:t>
            </a:r>
            <a:r>
              <a:rPr lang="it-IT" altLang="it-IT" sz="1800" b="1">
                <a:solidFill>
                  <a:srgbClr val="003300"/>
                </a:solidFill>
                <a:effectLst>
                  <a:outerShdw blurRad="38100" dist="38100" dir="2700000" algn="tl">
                    <a:srgbClr val="C0C0C0"/>
                  </a:outerShdw>
                </a:effectLst>
                <a:latin typeface="Arial Narrow" pitchFamily="34" charset="0"/>
              </a:rPr>
              <a:t>dietetici</a:t>
            </a:r>
            <a:r>
              <a:rPr lang="it-IT" altLang="it-IT" sz="1800">
                <a:solidFill>
                  <a:srgbClr val="003300"/>
                </a:solidFill>
                <a:latin typeface="Arial Narrow" pitchFamily="34" charset="0"/>
              </a:rPr>
              <a:t>” in quanto non sono concepiti per rispondere </a:t>
            </a:r>
          </a:p>
          <a:p>
            <a:pPr>
              <a:defRPr/>
            </a:pPr>
            <a:r>
              <a:rPr lang="it-IT" altLang="it-IT" sz="1800">
                <a:solidFill>
                  <a:srgbClr val="003300"/>
                </a:solidFill>
                <a:latin typeface="Arial Narrow" pitchFamily="34" charset="0"/>
              </a:rPr>
              <a:t>ad esigenze nutrizionali o condizioni fisiologiche particolari.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971550" y="-26988"/>
            <a:ext cx="8132763" cy="641351"/>
            <a:chOff x="971550" y="-26988"/>
            <a:chExt cx="8132763" cy="641351"/>
          </a:xfrm>
        </p:grpSpPr>
        <p:sp>
          <p:nvSpPr>
            <p:cNvPr id="123906" name="Rectangle 2"/>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780213" y="-26988"/>
              <a:ext cx="2324100"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Dir 2002/46/CE</a:t>
              </a:r>
            </a:p>
            <a:p>
              <a:pPr algn="ctr" eaLnBrk="1" hangingPunct="1">
                <a:defRPr/>
              </a:pPr>
              <a:r>
                <a:rPr lang="it-IT" altLang="it-IT" sz="1800" dirty="0" err="1" smtClean="0">
                  <a:solidFill>
                    <a:srgbClr val="7ABC32"/>
                  </a:solidFill>
                  <a:effectLst>
                    <a:outerShdw blurRad="38100" dist="38100" dir="2700000" algn="tl">
                      <a:srgbClr val="C0C0C0"/>
                    </a:outerShdw>
                  </a:effectLst>
                  <a:latin typeface="Comic Sans MS" pitchFamily="66" charset="0"/>
                  <a:cs typeface="Times New Roman" pitchFamily="18" charset="0"/>
                </a:rPr>
                <a:t>D.Lgs.</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 N. 169/2004 </a:t>
              </a:r>
            </a:p>
          </p:txBody>
        </p:sp>
      </p:grpSp>
      <p:grpSp>
        <p:nvGrpSpPr>
          <p:cNvPr id="32772" name="Group 5"/>
          <p:cNvGrpSpPr>
            <a:grpSpLocks/>
          </p:cNvGrpSpPr>
          <p:nvPr/>
        </p:nvGrpSpPr>
        <p:grpSpPr bwMode="auto">
          <a:xfrm>
            <a:off x="468313" y="620713"/>
            <a:ext cx="8351837" cy="215900"/>
            <a:chOff x="295" y="391"/>
            <a:chExt cx="5261" cy="136"/>
          </a:xfrm>
        </p:grpSpPr>
        <p:sp>
          <p:nvSpPr>
            <p:cNvPr id="32776" name="Rectangle 6"/>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2777" name="Rectangle 7"/>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2778" name="Rectangle 8"/>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2779" name="Rectangle 9"/>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32773" name="Rectangle 10"/>
          <p:cNvSpPr>
            <a:spLocks noChangeArrowheads="1"/>
          </p:cNvSpPr>
          <p:nvPr/>
        </p:nvSpPr>
        <p:spPr bwMode="auto">
          <a:xfrm>
            <a:off x="1187450" y="981075"/>
            <a:ext cx="6913563" cy="1368425"/>
          </a:xfrm>
          <a:prstGeom prst="rect">
            <a:avLst/>
          </a:prstGeom>
          <a:gradFill rotWithShape="1">
            <a:gsLst>
              <a:gs pos="0">
                <a:srgbClr val="7CC032"/>
              </a:gs>
              <a:gs pos="50000">
                <a:srgbClr val="66FF66"/>
              </a:gs>
              <a:gs pos="100000">
                <a:srgbClr val="7CC03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23915" name="Rectangle 11"/>
          <p:cNvSpPr>
            <a:spLocks noChangeArrowheads="1"/>
          </p:cNvSpPr>
          <p:nvPr/>
        </p:nvSpPr>
        <p:spPr bwMode="auto">
          <a:xfrm>
            <a:off x="2005013" y="1412875"/>
            <a:ext cx="5375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CC00"/>
              </a:buClr>
              <a:buFont typeface="Wingdings" pitchFamily="2" charset="2"/>
              <a:buNone/>
              <a:defRPr/>
            </a:pPr>
            <a:r>
              <a:rPr lang="it-IT" altLang="it-IT" sz="2800" b="1">
                <a:solidFill>
                  <a:srgbClr val="003300"/>
                </a:solidFill>
                <a:effectLst>
                  <a:outerShdw blurRad="38100" dist="38100" dir="2700000" algn="tl">
                    <a:srgbClr val="C0C0C0"/>
                  </a:outerShdw>
                </a:effectLst>
                <a:latin typeface="Comic Sans MS" pitchFamily="66" charset="0"/>
              </a:rPr>
              <a:t>INTEGRATORI ALIMENTARI</a:t>
            </a:r>
          </a:p>
        </p:txBody>
      </p:sp>
      <p:sp>
        <p:nvSpPr>
          <p:cNvPr id="123918" name="Rectangle 14"/>
          <p:cNvSpPr>
            <a:spLocks noChangeArrowheads="1"/>
          </p:cNvSpPr>
          <p:nvPr/>
        </p:nvSpPr>
        <p:spPr bwMode="auto">
          <a:xfrm>
            <a:off x="1260475" y="2511425"/>
            <a:ext cx="7272338" cy="417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660066"/>
                </a:solidFill>
                <a:effectLst>
                  <a:outerShdw blurRad="38100" dist="38100" dir="2700000" algn="tl">
                    <a:srgbClr val="C0C0C0"/>
                  </a:outerShdw>
                </a:effectLst>
                <a:latin typeface="Comic Sans MS" pitchFamily="66" charset="0"/>
              </a:rPr>
              <a:t>Linee Guida del </a:t>
            </a:r>
            <a:r>
              <a:rPr lang="it-IT" altLang="it-IT" sz="2400" b="1" dirty="0" err="1">
                <a:solidFill>
                  <a:srgbClr val="660066"/>
                </a:solidFill>
                <a:effectLst>
                  <a:outerShdw blurRad="38100" dist="38100" dir="2700000" algn="tl">
                    <a:srgbClr val="C0C0C0"/>
                  </a:outerShdw>
                </a:effectLst>
                <a:latin typeface="Comic Sans MS" pitchFamily="66" charset="0"/>
              </a:rPr>
              <a:t>Minisetro</a:t>
            </a:r>
            <a:r>
              <a:rPr lang="it-IT" altLang="it-IT" sz="2400" b="1" dirty="0">
                <a:solidFill>
                  <a:srgbClr val="660066"/>
                </a:solidFill>
                <a:effectLst>
                  <a:outerShdw blurRad="38100" dist="38100" dir="2700000" algn="tl">
                    <a:srgbClr val="C0C0C0"/>
                  </a:outerShdw>
                </a:effectLst>
                <a:latin typeface="Comic Sans MS" pitchFamily="66" charset="0"/>
              </a:rPr>
              <a:t> della Salute su integratori alimentari </a:t>
            </a:r>
            <a:r>
              <a:rPr lang="it-IT" altLang="it-IT" sz="2400" dirty="0">
                <a:solidFill>
                  <a:srgbClr val="660066"/>
                </a:solidFill>
                <a:effectLst>
                  <a:outerShdw blurRad="38100" dist="38100" dir="2700000" algn="tl">
                    <a:srgbClr val="C0C0C0"/>
                  </a:outerShdw>
                </a:effectLst>
                <a:latin typeface="Comic Sans MS" pitchFamily="66" charset="0"/>
              </a:rPr>
              <a:t>i</a:t>
            </a:r>
            <a:r>
              <a:rPr lang="it-IT" altLang="it-IT" dirty="0">
                <a:solidFill>
                  <a:srgbClr val="660066"/>
                </a:solidFill>
                <a:latin typeface="Comic Sans MS" pitchFamily="66" charset="0"/>
              </a:rPr>
              <a:t>ndicano le varie categorie di integratori :</a:t>
            </a:r>
          </a:p>
          <a:p>
            <a:pPr>
              <a:defRPr/>
            </a:pPr>
            <a:endParaRPr lang="it-IT" altLang="it-IT" sz="1400" dirty="0">
              <a:solidFill>
                <a:srgbClr val="660066"/>
              </a:solidFill>
              <a:latin typeface="Comic Sans MS" pitchFamily="66" charset="0"/>
            </a:endParaRPr>
          </a:p>
          <a:p>
            <a:pPr>
              <a:lnSpc>
                <a:spcPts val="2000"/>
              </a:lnSpc>
              <a:buFontTx/>
              <a:buChar char="•"/>
              <a:defRPr/>
            </a:pPr>
            <a:r>
              <a:rPr lang="it-IT" altLang="it-IT" dirty="0">
                <a:solidFill>
                  <a:srgbClr val="660066"/>
                </a:solidFill>
                <a:latin typeface="Comic Sans MS" pitchFamily="66" charset="0"/>
              </a:rPr>
              <a:t> Integratori </a:t>
            </a:r>
            <a:r>
              <a:rPr lang="it-IT" altLang="it-IT" dirty="0">
                <a:solidFill>
                  <a:srgbClr val="660066"/>
                </a:solidFill>
                <a:latin typeface="Comic Sans MS" pitchFamily="66" charset="0"/>
                <a:hlinkClick r:id="rId3" action="ppaction://hlinkfile"/>
              </a:rPr>
              <a:t>di vitamine e/o di minerali </a:t>
            </a:r>
            <a:r>
              <a:rPr lang="it-IT" altLang="it-IT" sz="1400" dirty="0">
                <a:solidFill>
                  <a:srgbClr val="660066"/>
                </a:solidFill>
                <a:latin typeface="Comic Sans MS" pitchFamily="66" charset="0"/>
              </a:rPr>
              <a:t>ELENCO POSITIVO DELLE FONTI AMMESSE Regolamento (CE) 1170/2009 </a:t>
            </a:r>
            <a:r>
              <a:rPr lang="it-IT" altLang="it-IT" sz="1400" dirty="0" smtClean="0">
                <a:solidFill>
                  <a:srgbClr val="660066"/>
                </a:solidFill>
                <a:latin typeface="Comic Sans MS" pitchFamily="66" charset="0"/>
              </a:rPr>
              <a:t>– Allegato</a:t>
            </a:r>
          </a:p>
          <a:p>
            <a:pPr>
              <a:lnSpc>
                <a:spcPts val="2000"/>
              </a:lnSpc>
              <a:buFontTx/>
              <a:buChar char="•"/>
              <a:defRPr/>
            </a:pPr>
            <a:endParaRPr lang="it-IT" altLang="it-IT" dirty="0">
              <a:solidFill>
                <a:srgbClr val="660066"/>
              </a:solidFill>
              <a:latin typeface="Comic Sans MS" pitchFamily="66" charset="0"/>
            </a:endParaRPr>
          </a:p>
          <a:p>
            <a:pPr>
              <a:lnSpc>
                <a:spcPts val="2000"/>
              </a:lnSpc>
              <a:buFontTx/>
              <a:buChar char="•"/>
              <a:defRPr/>
            </a:pPr>
            <a:r>
              <a:rPr lang="it-IT" altLang="it-IT" dirty="0" smtClean="0">
                <a:solidFill>
                  <a:srgbClr val="660066"/>
                </a:solidFill>
                <a:latin typeface="Comic Sans MS" pitchFamily="66" charset="0"/>
              </a:rPr>
              <a:t> Altre </a:t>
            </a:r>
            <a:r>
              <a:rPr lang="it-IT" altLang="it-IT" dirty="0">
                <a:solidFill>
                  <a:srgbClr val="660066"/>
                </a:solidFill>
                <a:latin typeface="Comic Sans MS" pitchFamily="66" charset="0"/>
              </a:rPr>
              <a:t>sostanze ad effetto nutritivo o </a:t>
            </a:r>
            <a:r>
              <a:rPr lang="it-IT" altLang="it-IT" dirty="0" smtClean="0">
                <a:solidFill>
                  <a:srgbClr val="660066"/>
                </a:solidFill>
                <a:latin typeface="Comic Sans MS" pitchFamily="66" charset="0"/>
              </a:rPr>
              <a:t>fisiologico</a:t>
            </a:r>
          </a:p>
          <a:p>
            <a:pPr>
              <a:lnSpc>
                <a:spcPts val="2000"/>
              </a:lnSpc>
              <a:buFontTx/>
              <a:buChar char="•"/>
              <a:defRPr/>
            </a:pPr>
            <a:endParaRPr lang="it-IT" altLang="it-IT" dirty="0" smtClean="0">
              <a:solidFill>
                <a:srgbClr val="660066"/>
              </a:solidFill>
              <a:latin typeface="Comic Sans MS" pitchFamily="66" charset="0"/>
            </a:endParaRPr>
          </a:p>
          <a:p>
            <a:pPr>
              <a:lnSpc>
                <a:spcPts val="2000"/>
              </a:lnSpc>
              <a:buFontTx/>
              <a:buChar char="•"/>
              <a:defRPr/>
            </a:pPr>
            <a:r>
              <a:rPr lang="it-IT" altLang="it-IT" dirty="0" smtClean="0">
                <a:solidFill>
                  <a:srgbClr val="660066"/>
                </a:solidFill>
                <a:latin typeface="Comic Sans MS" pitchFamily="66" charset="0"/>
              </a:rPr>
              <a:t> Probiotici </a:t>
            </a:r>
            <a:r>
              <a:rPr lang="it-IT" altLang="it-IT" dirty="0">
                <a:solidFill>
                  <a:srgbClr val="660066"/>
                </a:solidFill>
                <a:latin typeface="Comic Sans MS" pitchFamily="66" charset="0"/>
              </a:rPr>
              <a:t>e </a:t>
            </a:r>
            <a:r>
              <a:rPr lang="it-IT" altLang="it-IT" dirty="0" smtClean="0">
                <a:solidFill>
                  <a:srgbClr val="660066"/>
                </a:solidFill>
                <a:latin typeface="Comic Sans MS" pitchFamily="66" charset="0"/>
              </a:rPr>
              <a:t>prebiotici</a:t>
            </a:r>
          </a:p>
          <a:p>
            <a:pPr>
              <a:lnSpc>
                <a:spcPts val="2000"/>
              </a:lnSpc>
              <a:buFontTx/>
              <a:buChar char="•"/>
              <a:defRPr/>
            </a:pPr>
            <a:endParaRPr lang="it-IT" altLang="it-IT" dirty="0" smtClean="0">
              <a:solidFill>
                <a:srgbClr val="660066"/>
              </a:solidFill>
              <a:latin typeface="Comic Sans MS" pitchFamily="66" charset="0"/>
            </a:endParaRPr>
          </a:p>
          <a:p>
            <a:pPr>
              <a:lnSpc>
                <a:spcPts val="2000"/>
              </a:lnSpc>
              <a:buFontTx/>
              <a:buChar char="•"/>
              <a:defRPr/>
            </a:pPr>
            <a:r>
              <a:rPr lang="it-IT" altLang="it-IT" dirty="0" smtClean="0">
                <a:solidFill>
                  <a:srgbClr val="660066"/>
                </a:solidFill>
                <a:latin typeface="Comic Sans MS" pitchFamily="66" charset="0"/>
              </a:rPr>
              <a:t> </a:t>
            </a:r>
            <a:r>
              <a:rPr lang="it-IT" altLang="it-IT" dirty="0">
                <a:solidFill>
                  <a:srgbClr val="660066"/>
                </a:solidFill>
                <a:latin typeface="Comic Sans MS" pitchFamily="66" charset="0"/>
              </a:rPr>
              <a:t>Integratori coadiuvanti di diete </a:t>
            </a:r>
            <a:r>
              <a:rPr lang="it-IT" altLang="it-IT" dirty="0" smtClean="0">
                <a:solidFill>
                  <a:srgbClr val="660066"/>
                </a:solidFill>
                <a:latin typeface="Comic Sans MS" pitchFamily="66" charset="0"/>
              </a:rPr>
              <a:t>ipocaloriche</a:t>
            </a:r>
          </a:p>
          <a:p>
            <a:pPr>
              <a:lnSpc>
                <a:spcPts val="2000"/>
              </a:lnSpc>
              <a:buFontTx/>
              <a:buChar char="•"/>
              <a:defRPr/>
            </a:pPr>
            <a:endParaRPr lang="it-IT" altLang="it-IT" dirty="0">
              <a:solidFill>
                <a:srgbClr val="660066"/>
              </a:solidFill>
              <a:latin typeface="Comic Sans MS" pitchFamily="66" charset="0"/>
            </a:endParaRPr>
          </a:p>
          <a:p>
            <a:pPr>
              <a:lnSpc>
                <a:spcPts val="2000"/>
              </a:lnSpc>
              <a:buFontTx/>
              <a:buChar char="•"/>
              <a:defRPr/>
            </a:pPr>
            <a:r>
              <a:rPr lang="it-IT" altLang="it-IT" dirty="0">
                <a:solidFill>
                  <a:srgbClr val="660066"/>
                </a:solidFill>
                <a:latin typeface="Comic Sans MS" pitchFamily="66" charset="0"/>
              </a:rPr>
              <a:t> Integratori con </a:t>
            </a:r>
            <a:r>
              <a:rPr lang="it-IT" altLang="it-IT" dirty="0" smtClean="0">
                <a:solidFill>
                  <a:srgbClr val="660066"/>
                </a:solidFill>
                <a:latin typeface="Comic Sans MS" pitchFamily="66" charset="0"/>
              </a:rPr>
              <a:t>sostanze e preparati </a:t>
            </a:r>
            <a:r>
              <a:rPr lang="it-IT" altLang="it-IT" dirty="0">
                <a:solidFill>
                  <a:srgbClr val="660066"/>
                </a:solidFill>
                <a:latin typeface="Comic Sans MS" pitchFamily="66" charset="0"/>
              </a:rPr>
              <a:t>vegetali </a:t>
            </a:r>
            <a:r>
              <a:rPr lang="it-IT" altLang="it-IT" sz="1400" dirty="0" smtClean="0">
                <a:solidFill>
                  <a:srgbClr val="660066"/>
                </a:solidFill>
                <a:latin typeface="Comic Sans MS" pitchFamily="66" charset="0"/>
              </a:rPr>
              <a:t>(DM </a:t>
            </a:r>
            <a:r>
              <a:rPr lang="it-IT" altLang="it-IT" sz="1400" dirty="0">
                <a:solidFill>
                  <a:srgbClr val="660066"/>
                </a:solidFill>
                <a:latin typeface="Comic Sans MS" pitchFamily="66" charset="0"/>
              </a:rPr>
              <a:t>9 luglio 2012, </a:t>
            </a:r>
            <a:r>
              <a:rPr lang="it-IT" altLang="it-IT" sz="1400" dirty="0" smtClean="0">
                <a:solidFill>
                  <a:srgbClr val="660066"/>
                </a:solidFill>
                <a:latin typeface="Comic Sans MS" pitchFamily="66" charset="0"/>
              </a:rPr>
              <a:t>DM </a:t>
            </a:r>
            <a:r>
              <a:rPr lang="it-IT" altLang="it-IT" sz="1400" dirty="0">
                <a:solidFill>
                  <a:srgbClr val="660066"/>
                </a:solidFill>
                <a:latin typeface="Comic Sans MS" pitchFamily="66" charset="0"/>
              </a:rPr>
              <a:t>27 marzo </a:t>
            </a:r>
            <a:r>
              <a:rPr lang="it-IT" altLang="it-IT" sz="1400" dirty="0" smtClean="0">
                <a:solidFill>
                  <a:srgbClr val="660066"/>
                </a:solidFill>
                <a:latin typeface="Comic Sans MS" pitchFamily="66" charset="0"/>
              </a:rPr>
              <a:t>2014)</a:t>
            </a:r>
            <a:endParaRPr lang="it-IT" altLang="it-IT" sz="1400" dirty="0">
              <a:solidFill>
                <a:srgbClr val="660066"/>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3"/>
          <p:cNvGrpSpPr>
            <a:grpSpLocks/>
          </p:cNvGrpSpPr>
          <p:nvPr/>
        </p:nvGrpSpPr>
        <p:grpSpPr bwMode="auto">
          <a:xfrm>
            <a:off x="468313" y="620713"/>
            <a:ext cx="8351837" cy="215900"/>
            <a:chOff x="295" y="391"/>
            <a:chExt cx="5261" cy="136"/>
          </a:xfrm>
        </p:grpSpPr>
        <p:sp>
          <p:nvSpPr>
            <p:cNvPr id="4104"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105"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106"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107"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86600" name="Rectangle 232"/>
          <p:cNvSpPr>
            <a:spLocks noChangeArrowheads="1"/>
          </p:cNvSpPr>
          <p:nvPr/>
        </p:nvSpPr>
        <p:spPr bwMode="auto">
          <a:xfrm>
            <a:off x="3294063" y="6219825"/>
            <a:ext cx="25177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400" dirty="0">
                <a:solidFill>
                  <a:srgbClr val="00CC00"/>
                </a:solidFill>
                <a:effectLst>
                  <a:outerShdw blurRad="38100" dist="38100" dir="2700000" algn="tl">
                    <a:srgbClr val="C0C0C0"/>
                  </a:outerShdw>
                </a:effectLst>
                <a:latin typeface="Comic Sans MS" pitchFamily="66" charset="0"/>
              </a:rPr>
              <a:t>(Fonti: www.pharmaretail.it)</a:t>
            </a:r>
          </a:p>
        </p:txBody>
      </p:sp>
      <p:sp>
        <p:nvSpPr>
          <p:cNvPr id="186601" name="Rectangle 233"/>
          <p:cNvSpPr>
            <a:spLocks noChangeArrowheads="1"/>
          </p:cNvSpPr>
          <p:nvPr/>
        </p:nvSpPr>
        <p:spPr bwMode="auto">
          <a:xfrm>
            <a:off x="2248240" y="878314"/>
            <a:ext cx="46570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defRPr/>
            </a:pPr>
            <a:r>
              <a:rPr lang="it-IT" altLang="it-IT" sz="2400" b="1" dirty="0" smtClean="0">
                <a:solidFill>
                  <a:srgbClr val="FF0000"/>
                </a:solidFill>
                <a:effectLst>
                  <a:outerShdw blurRad="38100" dist="38100" dir="2700000" algn="tl">
                    <a:srgbClr val="000000">
                      <a:alpha val="43137"/>
                    </a:srgbClr>
                  </a:outerShdw>
                </a:effectLst>
                <a:latin typeface="Comic Sans MS" pitchFamily="66" charset="0"/>
              </a:rPr>
              <a:t>Dimensione del mercato </a:t>
            </a:r>
          </a:p>
          <a:p>
            <a:pPr algn="ctr" eaLnBrk="0" hangingPunct="0">
              <a:defRPr/>
            </a:pPr>
            <a:r>
              <a:rPr lang="it-IT" altLang="it-IT" sz="2400" b="1" dirty="0" smtClean="0">
                <a:solidFill>
                  <a:srgbClr val="FF0000"/>
                </a:solidFill>
                <a:effectLst>
                  <a:outerShdw blurRad="38100" dist="38100" dir="2700000" algn="tl">
                    <a:srgbClr val="000000">
                      <a:alpha val="43137"/>
                    </a:srgbClr>
                  </a:outerShdw>
                </a:effectLst>
                <a:latin typeface="Comic Sans MS" pitchFamily="66" charset="0"/>
              </a:rPr>
              <a:t>Dati Aprile 2014-Aprile 2015</a:t>
            </a:r>
            <a:endParaRPr lang="it-IT" altLang="it-IT" sz="2400" b="1" dirty="0">
              <a:solidFill>
                <a:srgbClr val="FF0000"/>
              </a:solidFill>
              <a:effectLst>
                <a:outerShdw blurRad="38100" dist="38100" dir="2700000" algn="tl">
                  <a:srgbClr val="000000">
                    <a:alpha val="43137"/>
                  </a:srgbClr>
                </a:outerShdw>
              </a:effectLst>
              <a:latin typeface="Comic Sans MS" pitchFamily="66" charset="0"/>
            </a:endParaRPr>
          </a:p>
        </p:txBody>
      </p:sp>
      <p:sp>
        <p:nvSpPr>
          <p:cNvPr id="14" name="Rectangle 3"/>
          <p:cNvSpPr>
            <a:spLocks noChangeArrowheads="1"/>
          </p:cNvSpPr>
          <p:nvPr/>
        </p:nvSpPr>
        <p:spPr bwMode="auto">
          <a:xfrm>
            <a:off x="974725" y="115888"/>
            <a:ext cx="66913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ALIMENTI IN FARMACIA</a:t>
            </a:r>
          </a:p>
        </p:txBody>
      </p:sp>
      <p:pic>
        <p:nvPicPr>
          <p:cNvPr id="83970" name="Picture 2" descr="B201505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1679028"/>
            <a:ext cx="5029200" cy="448627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199481" y="2708275"/>
            <a:ext cx="4706937" cy="431800"/>
          </a:xfrm>
          <a:prstGeom prst="rect">
            <a:avLst/>
          </a:prstGeom>
          <a:solidFill>
            <a:srgbClr val="FF000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3" name="Group 4"/>
          <p:cNvGrpSpPr>
            <a:grpSpLocks/>
          </p:cNvGrpSpPr>
          <p:nvPr/>
        </p:nvGrpSpPr>
        <p:grpSpPr bwMode="auto">
          <a:xfrm>
            <a:off x="468313" y="620713"/>
            <a:ext cx="8351837" cy="215900"/>
            <a:chOff x="295" y="391"/>
            <a:chExt cx="5261" cy="136"/>
          </a:xfrm>
        </p:grpSpPr>
        <p:sp>
          <p:nvSpPr>
            <p:cNvPr id="35846"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5847"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5848"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5849"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1" name="Rectangle 2"/>
          <p:cNvSpPr>
            <a:spLocks noChangeArrowheads="1"/>
          </p:cNvSpPr>
          <p:nvPr/>
        </p:nvSpPr>
        <p:spPr bwMode="auto">
          <a:xfrm>
            <a:off x="971550" y="92075"/>
            <a:ext cx="22797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BOTANICALS</a:t>
            </a:r>
          </a:p>
        </p:txBody>
      </p:sp>
      <p:sp>
        <p:nvSpPr>
          <p:cNvPr id="2" name="Rettangolo 1"/>
          <p:cNvSpPr/>
          <p:nvPr/>
        </p:nvSpPr>
        <p:spPr>
          <a:xfrm>
            <a:off x="755576" y="980728"/>
            <a:ext cx="7272337" cy="32316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1800" dirty="0" smtClean="0">
                <a:solidFill>
                  <a:schemeClr val="tx1"/>
                </a:solidFill>
                <a:latin typeface="Comic Sans MS" panose="030F0702030302020204" pitchFamily="66" charset="0"/>
              </a:rPr>
              <a:t>«</a:t>
            </a:r>
            <a:r>
              <a:rPr lang="it-IT" sz="1800" dirty="0" err="1">
                <a:solidFill>
                  <a:schemeClr val="tx1"/>
                </a:solidFill>
                <a:latin typeface="Comic Sans MS" panose="030F0702030302020204" pitchFamily="66" charset="0"/>
              </a:rPr>
              <a:t>Botanicals</a:t>
            </a:r>
            <a:r>
              <a:rPr lang="it-IT" sz="1800" dirty="0">
                <a:solidFill>
                  <a:schemeClr val="tx1"/>
                </a:solidFill>
                <a:latin typeface="Comic Sans MS" panose="030F0702030302020204" pitchFamily="66" charset="0"/>
              </a:rPr>
              <a:t>» </a:t>
            </a:r>
            <a:r>
              <a:rPr lang="it-IT" sz="1800" i="1" dirty="0">
                <a:solidFill>
                  <a:schemeClr val="tx1"/>
                </a:solidFill>
                <a:latin typeface="Comic Sans MS" panose="030F0702030302020204" pitchFamily="66" charset="0"/>
              </a:rPr>
              <a:t>sostanze e preparati vegetali </a:t>
            </a:r>
            <a:r>
              <a:rPr lang="it-IT" sz="1800" i="1" dirty="0" smtClean="0">
                <a:solidFill>
                  <a:schemeClr val="tx1"/>
                </a:solidFill>
                <a:latin typeface="Comic Sans MS" panose="030F0702030302020204" pitchFamily="66" charset="0"/>
              </a:rPr>
              <a:t>(+ </a:t>
            </a:r>
            <a:r>
              <a:rPr lang="it-IT" sz="1800" dirty="0">
                <a:solidFill>
                  <a:schemeClr val="tx1"/>
                </a:solidFill>
                <a:latin typeface="Comic Sans MS" panose="030F0702030302020204" pitchFamily="66" charset="0"/>
              </a:rPr>
              <a:t>alghe, funghi e licheni) che trovano impiego in: </a:t>
            </a:r>
            <a:endParaRPr lang="it-IT" sz="1800" dirty="0" smtClean="0">
              <a:solidFill>
                <a:schemeClr val="tx1"/>
              </a:solidFill>
              <a:latin typeface="Comic Sans MS" panose="030F0702030302020204" pitchFamily="66" charset="0"/>
            </a:endParaRPr>
          </a:p>
          <a:p>
            <a:endParaRPr lang="it-IT" sz="1600" dirty="0">
              <a:solidFill>
                <a:schemeClr val="tx1"/>
              </a:solidFill>
              <a:latin typeface="Comic Sans MS" panose="030F0702030302020204" pitchFamily="66" charset="0"/>
            </a:endParaRPr>
          </a:p>
          <a:p>
            <a:r>
              <a:rPr lang="it-IT" sz="1600" dirty="0">
                <a:solidFill>
                  <a:schemeClr val="tx1"/>
                </a:solidFill>
                <a:latin typeface="Comic Sans MS" panose="030F0702030302020204" pitchFamily="66" charset="0"/>
              </a:rPr>
              <a:t>•alimenti </a:t>
            </a:r>
          </a:p>
          <a:p>
            <a:r>
              <a:rPr lang="it-IT" sz="1600" dirty="0">
                <a:solidFill>
                  <a:schemeClr val="tx1"/>
                </a:solidFill>
                <a:latin typeface="Comic Sans MS" panose="030F0702030302020204" pitchFamily="66" charset="0"/>
              </a:rPr>
              <a:t>•integratori alimentari </a:t>
            </a:r>
          </a:p>
          <a:p>
            <a:r>
              <a:rPr lang="it-IT" sz="1600" dirty="0">
                <a:solidFill>
                  <a:schemeClr val="tx1"/>
                </a:solidFill>
                <a:latin typeface="Comic Sans MS" panose="030F0702030302020204" pitchFamily="66" charset="0"/>
              </a:rPr>
              <a:t>•farmaci (</a:t>
            </a:r>
            <a:r>
              <a:rPr lang="it-IT" sz="1600" dirty="0" err="1">
                <a:solidFill>
                  <a:schemeClr val="tx1"/>
                </a:solidFill>
                <a:latin typeface="Comic Sans MS" panose="030F0702030302020204" pitchFamily="66" charset="0"/>
              </a:rPr>
              <a:t>Herbals</a:t>
            </a:r>
            <a:r>
              <a:rPr lang="it-IT" sz="1600" dirty="0">
                <a:solidFill>
                  <a:schemeClr val="tx1"/>
                </a:solidFill>
                <a:latin typeface="Comic Sans MS" panose="030F0702030302020204" pitchFamily="66" charset="0"/>
              </a:rPr>
              <a:t>) </a:t>
            </a:r>
          </a:p>
          <a:p>
            <a:r>
              <a:rPr lang="it-IT" sz="1600" dirty="0">
                <a:solidFill>
                  <a:schemeClr val="tx1"/>
                </a:solidFill>
                <a:latin typeface="Comic Sans MS" panose="030F0702030302020204" pitchFamily="66" charset="0"/>
              </a:rPr>
              <a:t>•mangimi e additivi per la zootecnia </a:t>
            </a:r>
          </a:p>
          <a:p>
            <a:r>
              <a:rPr lang="it-IT" sz="1600" dirty="0">
                <a:solidFill>
                  <a:schemeClr val="tx1"/>
                </a:solidFill>
                <a:latin typeface="Comic Sans MS" panose="030F0702030302020204" pitchFamily="66" charset="0"/>
              </a:rPr>
              <a:t>•cosmetici </a:t>
            </a:r>
          </a:p>
          <a:p>
            <a:r>
              <a:rPr lang="it-IT" sz="1600" dirty="0">
                <a:solidFill>
                  <a:schemeClr val="tx1"/>
                </a:solidFill>
                <a:latin typeface="Comic Sans MS" panose="030F0702030302020204" pitchFamily="66" charset="0"/>
              </a:rPr>
              <a:t>•dispositivi medici </a:t>
            </a:r>
          </a:p>
          <a:p>
            <a:r>
              <a:rPr lang="it-IT" sz="1600" dirty="0">
                <a:solidFill>
                  <a:schemeClr val="tx1"/>
                </a:solidFill>
                <a:latin typeface="Comic Sans MS" panose="030F0702030302020204" pitchFamily="66" charset="0"/>
              </a:rPr>
              <a:t>•prodotti per l’industria tintoria e conciaria </a:t>
            </a:r>
          </a:p>
          <a:p>
            <a:r>
              <a:rPr lang="it-IT" sz="1600" dirty="0">
                <a:solidFill>
                  <a:schemeClr val="tx1"/>
                </a:solidFill>
                <a:latin typeface="Comic Sans MS" panose="030F0702030302020204" pitchFamily="66" charset="0"/>
              </a:rPr>
              <a:t>•</a:t>
            </a:r>
            <a:r>
              <a:rPr lang="it-IT" sz="1600" dirty="0" err="1">
                <a:solidFill>
                  <a:schemeClr val="tx1"/>
                </a:solidFill>
                <a:latin typeface="Comic Sans MS" panose="030F0702030302020204" pitchFamily="66" charset="0"/>
              </a:rPr>
              <a:t>agrofarmaci</a:t>
            </a:r>
            <a:r>
              <a:rPr lang="it-IT" sz="1600" dirty="0">
                <a:solidFill>
                  <a:schemeClr val="tx1"/>
                </a:solidFill>
                <a:latin typeface="Comic Sans MS" panose="030F0702030302020204" pitchFamily="66" charset="0"/>
              </a:rPr>
              <a:t> </a:t>
            </a:r>
          </a:p>
          <a:p>
            <a:r>
              <a:rPr lang="it-IT" sz="1600" dirty="0">
                <a:solidFill>
                  <a:schemeClr val="tx1"/>
                </a:solidFill>
                <a:latin typeface="Comic Sans MS" panose="030F0702030302020204" pitchFamily="66" charset="0"/>
              </a:rPr>
              <a:t>•prodotti per la casa </a:t>
            </a:r>
          </a:p>
        </p:txBody>
      </p:sp>
      <p:sp>
        <p:nvSpPr>
          <p:cNvPr id="3" name="Rettangolo 2"/>
          <p:cNvSpPr/>
          <p:nvPr/>
        </p:nvSpPr>
        <p:spPr>
          <a:xfrm>
            <a:off x="1197627" y="4665090"/>
            <a:ext cx="7776368" cy="209288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endParaRPr lang="it-IT" sz="1600" dirty="0" smtClean="0"/>
          </a:p>
          <a:p>
            <a:r>
              <a:rPr lang="it-IT" sz="1600" dirty="0" smtClean="0"/>
              <a:t>La </a:t>
            </a:r>
            <a:r>
              <a:rPr lang="it-IT" sz="1600" dirty="0"/>
              <a:t>stessa pianta o suo derivato possono essere impiegati in tipologie diverse di prodotti</a:t>
            </a:r>
            <a:r>
              <a:rPr lang="it-IT" sz="1600" dirty="0" smtClean="0"/>
              <a:t>…..</a:t>
            </a:r>
          </a:p>
          <a:p>
            <a:endParaRPr lang="it-IT" sz="900" dirty="0"/>
          </a:p>
          <a:p>
            <a:r>
              <a:rPr lang="it-IT" sz="1600" dirty="0"/>
              <a:t>•La stessa sostanza/singolo preparato vegetale potrebbe essere classificato in modi diversi in ragione della sua destinazione d’uso e presentazione</a:t>
            </a:r>
            <a:r>
              <a:rPr lang="it-IT" sz="1600" dirty="0" smtClean="0"/>
              <a:t>.</a:t>
            </a:r>
          </a:p>
          <a:p>
            <a:endParaRPr lang="it-IT" sz="900" dirty="0"/>
          </a:p>
          <a:p>
            <a:r>
              <a:rPr lang="it-IT" sz="1600" dirty="0"/>
              <a:t>•Eventuali restrizioni a tale possibilità nascono dalla compatibilità della pianta o del suo derivato allo specifico impiego e dalla conformità del prodotto finito che ne deriva alla legislazione specifica di riferimento</a:t>
            </a:r>
            <a:r>
              <a:rPr lang="it-IT" sz="1600" dirty="0" smtClean="0"/>
              <a:t>.</a:t>
            </a:r>
          </a:p>
        </p:txBody>
      </p:sp>
      <p:sp>
        <p:nvSpPr>
          <p:cNvPr id="4" name="CasellaDiTesto 3"/>
          <p:cNvSpPr txBox="1"/>
          <p:nvPr/>
        </p:nvSpPr>
        <p:spPr>
          <a:xfrm>
            <a:off x="974283" y="4509120"/>
            <a:ext cx="3584123"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it-IT" b="1" dirty="0" smtClean="0">
                <a:effectLst>
                  <a:outerShdw blurRad="38100" dist="38100" dir="2700000" algn="tl">
                    <a:srgbClr val="000000">
                      <a:alpha val="43137"/>
                    </a:srgbClr>
                  </a:outerShdw>
                </a:effectLst>
              </a:rPr>
              <a:t>DAL PUNTO DI VISTA GIURIDICO</a:t>
            </a:r>
            <a:endParaRPr lang="it-IT" b="1" dirty="0">
              <a:effectLst>
                <a:outerShdw blurRad="38100" dist="38100" dir="2700000" algn="tl">
                  <a:srgbClr val="000000">
                    <a:alpha val="43137"/>
                  </a:srgbClr>
                </a:outerShdw>
              </a:effectLst>
            </a:endParaRPr>
          </a:p>
        </p:txBody>
      </p:sp>
      <p:sp>
        <p:nvSpPr>
          <p:cNvPr id="5" name="Rettangolo 4"/>
          <p:cNvSpPr/>
          <p:nvPr/>
        </p:nvSpPr>
        <p:spPr>
          <a:xfrm rot="20393916">
            <a:off x="6490520" y="3858439"/>
            <a:ext cx="2202847"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NON </a:t>
            </a:r>
          </a:p>
          <a:p>
            <a:pPr algn="ctr"/>
            <a:r>
              <a:rPr lang="it-IT"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CUMULABILITÀ</a:t>
            </a:r>
            <a:endParaRPr lang="it-IT"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25718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3" name="Group 4"/>
          <p:cNvGrpSpPr>
            <a:grpSpLocks/>
          </p:cNvGrpSpPr>
          <p:nvPr/>
        </p:nvGrpSpPr>
        <p:grpSpPr bwMode="auto">
          <a:xfrm>
            <a:off x="468313" y="620713"/>
            <a:ext cx="8351837" cy="215900"/>
            <a:chOff x="295" y="391"/>
            <a:chExt cx="5261" cy="136"/>
          </a:xfrm>
        </p:grpSpPr>
        <p:sp>
          <p:nvSpPr>
            <p:cNvPr id="35846"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5847"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5848"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5849"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30064" name="Rectangle 16"/>
          <p:cNvSpPr>
            <a:spLocks noChangeArrowheads="1"/>
          </p:cNvSpPr>
          <p:nvPr/>
        </p:nvSpPr>
        <p:spPr bwMode="auto">
          <a:xfrm>
            <a:off x="2157007" y="877480"/>
            <a:ext cx="49616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b="1" dirty="0" smtClean="0">
                <a:solidFill>
                  <a:schemeClr val="tx2">
                    <a:lumMod val="75000"/>
                  </a:schemeClr>
                </a:solidFill>
                <a:effectLst>
                  <a:outerShdw blurRad="38100" dist="38100" dir="2700000" algn="tl">
                    <a:srgbClr val="C0C0C0"/>
                  </a:outerShdw>
                </a:effectLst>
                <a:latin typeface="Comic Sans MS" pitchFamily="66" charset="0"/>
              </a:rPr>
              <a:t>PRODOTTI </a:t>
            </a:r>
            <a:r>
              <a:rPr lang="it-IT" altLang="it-IT" b="1" dirty="0">
                <a:solidFill>
                  <a:schemeClr val="tx2">
                    <a:lumMod val="75000"/>
                  </a:schemeClr>
                </a:solidFill>
                <a:effectLst>
                  <a:outerShdw blurRad="38100" dist="38100" dir="2700000" algn="tl">
                    <a:srgbClr val="C0C0C0"/>
                  </a:outerShdw>
                </a:effectLst>
                <a:latin typeface="Comic Sans MS" pitchFamily="66" charset="0"/>
              </a:rPr>
              <a:t>A BASE DI </a:t>
            </a:r>
            <a:r>
              <a:rPr lang="it-IT" altLang="it-IT" b="1" dirty="0" smtClean="0">
                <a:solidFill>
                  <a:schemeClr val="tx2">
                    <a:lumMod val="75000"/>
                  </a:schemeClr>
                </a:solidFill>
                <a:effectLst>
                  <a:outerShdw blurRad="38100" dist="38100" dir="2700000" algn="tl">
                    <a:srgbClr val="C0C0C0"/>
                  </a:outerShdw>
                </a:effectLst>
                <a:latin typeface="Comic Sans MS" pitchFamily="66" charset="0"/>
              </a:rPr>
              <a:t>BOTANICALS</a:t>
            </a:r>
            <a:endParaRPr lang="it-IT" altLang="it-IT" b="1" dirty="0">
              <a:solidFill>
                <a:schemeClr val="tx2">
                  <a:lumMod val="75000"/>
                </a:schemeClr>
              </a:solidFill>
              <a:effectLst>
                <a:outerShdw blurRad="38100" dist="38100" dir="2700000" algn="tl">
                  <a:srgbClr val="C0C0C0"/>
                </a:outerShdw>
              </a:effectLst>
              <a:latin typeface="Comic Sans MS" pitchFamily="66" charset="0"/>
            </a:endParaRPr>
          </a:p>
        </p:txBody>
      </p:sp>
      <p:pic>
        <p:nvPicPr>
          <p:cNvPr id="880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03" r="3856"/>
          <a:stretch/>
        </p:blipFill>
        <p:spPr bwMode="auto">
          <a:xfrm>
            <a:off x="827584" y="1268760"/>
            <a:ext cx="3810231" cy="4686801"/>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6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94"/>
          <a:stretch/>
        </p:blipFill>
        <p:spPr bwMode="auto">
          <a:xfrm>
            <a:off x="5004048" y="1274352"/>
            <a:ext cx="4003667" cy="4628187"/>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827584" y="6093296"/>
            <a:ext cx="8180130" cy="73866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it-IT" sz="1400" b="1" dirty="0" smtClean="0">
                <a:effectLst>
                  <a:outerShdw blurRad="38100" dist="38100" dir="2700000" algn="tl">
                    <a:srgbClr val="000000">
                      <a:alpha val="43137"/>
                    </a:srgbClr>
                  </a:outerShdw>
                </a:effectLst>
              </a:rPr>
              <a:t>… </a:t>
            </a:r>
            <a:r>
              <a:rPr lang="it-IT" sz="1400" b="1" dirty="0">
                <a:effectLst>
                  <a:outerShdw blurRad="38100" dist="38100" dir="2700000" algn="tl">
                    <a:srgbClr val="000000">
                      <a:alpha val="43137"/>
                    </a:srgbClr>
                  </a:outerShdw>
                </a:effectLst>
              </a:rPr>
              <a:t>in caso di dubbio, se un prodotto, tenuto conto dell'insieme delle sue caratteristiche, può rientrare contemporaneamente nella definizione di medicinale e nella definizione di un prodotto disciplinato da un'altra normativa comunitaria, si applica la Direttiva 2001/83/CE sul farmaco.</a:t>
            </a:r>
          </a:p>
        </p:txBody>
      </p:sp>
      <p:pic>
        <p:nvPicPr>
          <p:cNvPr id="88069" name="Picture 5" descr="C:\Users\liberto\AppData\Local\Microsoft\Windows\Temporary Internet Files\Content.IE5\HL2OOC9G\question-mark-clip-art[1].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5164" r="20866"/>
          <a:stretch/>
        </p:blipFill>
        <p:spPr bwMode="auto">
          <a:xfrm>
            <a:off x="8532440" y="5768757"/>
            <a:ext cx="565668" cy="104461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
          <p:cNvSpPr>
            <a:spLocks noChangeArrowheads="1"/>
          </p:cNvSpPr>
          <p:nvPr/>
        </p:nvSpPr>
        <p:spPr bwMode="auto">
          <a:xfrm>
            <a:off x="971550" y="92075"/>
            <a:ext cx="22797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BOTANICALS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8" name="Group 4"/>
          <p:cNvGrpSpPr>
            <a:grpSpLocks/>
          </p:cNvGrpSpPr>
          <p:nvPr/>
        </p:nvGrpSpPr>
        <p:grpSpPr bwMode="auto">
          <a:xfrm>
            <a:off x="468313" y="620713"/>
            <a:ext cx="8351837" cy="215900"/>
            <a:chOff x="295" y="391"/>
            <a:chExt cx="5261" cy="136"/>
          </a:xfrm>
        </p:grpSpPr>
        <p:sp>
          <p:nvSpPr>
            <p:cNvPr id="36876"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7"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8"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9"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 name="Rectangle 2"/>
          <p:cNvSpPr>
            <a:spLocks noChangeArrowheads="1"/>
          </p:cNvSpPr>
          <p:nvPr/>
        </p:nvSpPr>
        <p:spPr bwMode="auto">
          <a:xfrm>
            <a:off x="395288" y="1700808"/>
            <a:ext cx="8424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500"/>
              </a:spcBef>
              <a:defRPr/>
            </a:pPr>
            <a:r>
              <a:rPr lang="it-IT" altLang="it-IT" sz="2400" b="1" dirty="0" smtClean="0">
                <a:solidFill>
                  <a:srgbClr val="FF0000"/>
                </a:solidFill>
                <a:effectLst>
                  <a:outerShdw blurRad="38100" dist="38100" dir="2700000" algn="tl">
                    <a:srgbClr val="C0C0C0"/>
                  </a:outerShdw>
                </a:effectLst>
                <a:latin typeface="Comic Sans MS" pitchFamily="66" charset="0"/>
              </a:rPr>
              <a:t>Il Ministero della Salute ha valutato le piante o le parti di piante da utilizzare per l’allestimento degli integratori e rivendicazione degli effetti:</a:t>
            </a:r>
          </a:p>
        </p:txBody>
      </p:sp>
      <p:sp>
        <p:nvSpPr>
          <p:cNvPr id="139280" name="Rectangle 16"/>
          <p:cNvSpPr>
            <a:spLocks noChangeArrowheads="1"/>
          </p:cNvSpPr>
          <p:nvPr/>
        </p:nvSpPr>
        <p:spPr bwMode="auto">
          <a:xfrm>
            <a:off x="539750" y="980728"/>
            <a:ext cx="82654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dirty="0">
                <a:solidFill>
                  <a:srgbClr val="660066"/>
                </a:solidFill>
                <a:effectLst>
                  <a:outerShdw blurRad="38100" dist="38100" dir="2700000" algn="tl">
                    <a:srgbClr val="C0C0C0"/>
                  </a:outerShdw>
                </a:effectLst>
                <a:latin typeface="Comic Sans MS" pitchFamily="66" charset="0"/>
              </a:rPr>
              <a:t>INTEGRATORI A BASE DI PIANTE E CON ESTRATTI </a:t>
            </a:r>
            <a:r>
              <a:rPr lang="it-IT" altLang="it-IT" dirty="0" smtClean="0">
                <a:solidFill>
                  <a:srgbClr val="660066"/>
                </a:solidFill>
                <a:effectLst>
                  <a:outerShdw blurRad="38100" dist="38100" dir="2700000" algn="tl">
                    <a:srgbClr val="C0C0C0"/>
                  </a:outerShdw>
                </a:effectLst>
                <a:latin typeface="Comic Sans MS" pitchFamily="66" charset="0"/>
              </a:rPr>
              <a:t>VEGETALI</a:t>
            </a:r>
          </a:p>
          <a:p>
            <a:pPr algn="ctr">
              <a:defRPr/>
            </a:pPr>
            <a:r>
              <a:rPr lang="it-IT" altLang="it-IT" dirty="0" smtClean="0">
                <a:solidFill>
                  <a:srgbClr val="660066"/>
                </a:solidFill>
                <a:effectLst>
                  <a:outerShdw blurRad="38100" dist="38100" dir="2700000" algn="tl">
                    <a:srgbClr val="C0C0C0"/>
                  </a:outerShdw>
                </a:effectLst>
                <a:latin typeface="Comic Sans MS" pitchFamily="66" charset="0"/>
              </a:rPr>
              <a:t>«BOTANICALS»</a:t>
            </a:r>
            <a:endParaRPr lang="it-IT" altLang="it-IT" dirty="0">
              <a:solidFill>
                <a:srgbClr val="660066"/>
              </a:solidFill>
              <a:effectLst>
                <a:outerShdw blurRad="38100" dist="38100" dir="2700000" algn="tl">
                  <a:srgbClr val="C0C0C0"/>
                </a:outerShdw>
              </a:effectLst>
              <a:latin typeface="Comic Sans MS" pitchFamily="66" charset="0"/>
            </a:endParaRPr>
          </a:p>
        </p:txBody>
      </p:sp>
      <p:grpSp>
        <p:nvGrpSpPr>
          <p:cNvPr id="3" name="Gruppo 2"/>
          <p:cNvGrpSpPr/>
          <p:nvPr/>
        </p:nvGrpSpPr>
        <p:grpSpPr>
          <a:xfrm>
            <a:off x="35870" y="2996952"/>
            <a:ext cx="9108130" cy="3676805"/>
            <a:chOff x="820471" y="2837574"/>
            <a:chExt cx="10147300" cy="4509109"/>
          </a:xfrm>
        </p:grpSpPr>
        <p:pic>
          <p:nvPicPr>
            <p:cNvPr id="3688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381" y="2837574"/>
              <a:ext cx="10146389"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1"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b="29839"/>
            <a:stretch/>
          </p:blipFill>
          <p:spPr bwMode="auto">
            <a:xfrm>
              <a:off x="820471" y="4244729"/>
              <a:ext cx="10147300" cy="310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uppo 12"/>
          <p:cNvGrpSpPr/>
          <p:nvPr/>
        </p:nvGrpSpPr>
        <p:grpSpPr>
          <a:xfrm>
            <a:off x="971550" y="-26988"/>
            <a:ext cx="8132763" cy="641351"/>
            <a:chOff x="971550" y="-26988"/>
            <a:chExt cx="8132763" cy="641351"/>
          </a:xfrm>
        </p:grpSpPr>
        <p:sp>
          <p:nvSpPr>
            <p:cNvPr id="14" name="Rectangle 2"/>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VERTICALE</a:t>
              </a:r>
            </a:p>
          </p:txBody>
        </p:sp>
        <p:sp>
          <p:nvSpPr>
            <p:cNvPr id="15" name="Rectangle 5"/>
            <p:cNvSpPr>
              <a:spLocks noChangeArrowheads="1"/>
            </p:cNvSpPr>
            <p:nvPr/>
          </p:nvSpPr>
          <p:spPr bwMode="auto">
            <a:xfrm>
              <a:off x="6780213" y="-26988"/>
              <a:ext cx="2324100"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Dir 2002/46/CE</a:t>
              </a:r>
            </a:p>
            <a:p>
              <a:pPr algn="ctr" eaLnBrk="1" hangingPunct="1">
                <a:defRPr/>
              </a:pPr>
              <a:r>
                <a:rPr lang="it-IT" altLang="it-IT" sz="1800" dirty="0" err="1" smtClean="0">
                  <a:solidFill>
                    <a:srgbClr val="7ABC32"/>
                  </a:solidFill>
                  <a:effectLst>
                    <a:outerShdw blurRad="38100" dist="38100" dir="2700000" algn="tl">
                      <a:srgbClr val="C0C0C0"/>
                    </a:outerShdw>
                  </a:effectLst>
                  <a:latin typeface="Comic Sans MS" pitchFamily="66" charset="0"/>
                  <a:cs typeface="Times New Roman" pitchFamily="18" charset="0"/>
                </a:rPr>
                <a:t>D.Lgs.</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 N. 169/2004 </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8" name="Group 4"/>
          <p:cNvGrpSpPr>
            <a:grpSpLocks/>
          </p:cNvGrpSpPr>
          <p:nvPr/>
        </p:nvGrpSpPr>
        <p:grpSpPr bwMode="auto">
          <a:xfrm>
            <a:off x="468313" y="764828"/>
            <a:ext cx="8351837" cy="215900"/>
            <a:chOff x="295" y="391"/>
            <a:chExt cx="5261" cy="136"/>
          </a:xfrm>
        </p:grpSpPr>
        <p:sp>
          <p:nvSpPr>
            <p:cNvPr id="36876"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7"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8"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9"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39280" name="Rectangle 16"/>
          <p:cNvSpPr>
            <a:spLocks noChangeArrowheads="1"/>
          </p:cNvSpPr>
          <p:nvPr/>
        </p:nvSpPr>
        <p:spPr bwMode="auto">
          <a:xfrm>
            <a:off x="500526" y="692696"/>
            <a:ext cx="2214068" cy="400110"/>
          </a:xfrm>
          <a:prstGeom prst="rect">
            <a:avLst/>
          </a:prstGeom>
          <a:ln/>
          <a:extLst/>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it-IT" altLang="it-IT" dirty="0" smtClean="0">
                <a:solidFill>
                  <a:srgbClr val="660066"/>
                </a:solidFill>
                <a:effectLst>
                  <a:outerShdw blurRad="38100" dist="38100" dir="2700000" algn="tl">
                    <a:srgbClr val="C0C0C0"/>
                  </a:outerShdw>
                </a:effectLst>
                <a:latin typeface="Comic Sans MS" pitchFamily="66" charset="0"/>
              </a:rPr>
              <a:t>«BOTANICALS»</a:t>
            </a:r>
            <a:endParaRPr lang="it-IT" altLang="it-IT" dirty="0">
              <a:solidFill>
                <a:srgbClr val="660066"/>
              </a:solidFill>
              <a:effectLst>
                <a:outerShdw blurRad="38100" dist="38100" dir="2700000" algn="tl">
                  <a:srgbClr val="C0C0C0"/>
                </a:outerShdw>
              </a:effectLst>
              <a:latin typeface="Comic Sans MS" pitchFamily="66" charset="0"/>
            </a:endParaRPr>
          </a:p>
        </p:txBody>
      </p:sp>
      <p:sp>
        <p:nvSpPr>
          <p:cNvPr id="12" name="Rectangle 2"/>
          <p:cNvSpPr>
            <a:spLocks noChangeArrowheads="1"/>
          </p:cNvSpPr>
          <p:nvPr/>
        </p:nvSpPr>
        <p:spPr bwMode="auto">
          <a:xfrm>
            <a:off x="827584" y="163488"/>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VERTICALE</a:t>
            </a:r>
          </a:p>
        </p:txBody>
      </p:sp>
      <p:sp>
        <p:nvSpPr>
          <p:cNvPr id="13" name="Rectangle 5"/>
          <p:cNvSpPr>
            <a:spLocks noChangeArrowheads="1"/>
          </p:cNvSpPr>
          <p:nvPr/>
        </p:nvSpPr>
        <p:spPr bwMode="auto">
          <a:xfrm>
            <a:off x="5436096" y="-21965"/>
            <a:ext cx="3626313" cy="830997"/>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600" dirty="0" smtClean="0">
                <a:solidFill>
                  <a:srgbClr val="7ABC32"/>
                </a:solidFill>
                <a:effectLst>
                  <a:outerShdw blurRad="38100" dist="38100" dir="2700000" algn="tl">
                    <a:srgbClr val="C0C0C0"/>
                  </a:outerShdw>
                </a:effectLst>
                <a:latin typeface="Comic Sans MS" pitchFamily="66" charset="0"/>
                <a:cs typeface="Times New Roman" pitchFamily="18" charset="0"/>
              </a:rPr>
              <a:t>Note ministeriali </a:t>
            </a:r>
          </a:p>
          <a:p>
            <a:pPr eaLnBrk="1" hangingPunct="1">
              <a:defRPr/>
            </a:pPr>
            <a:r>
              <a:rPr lang="it-IT" altLang="it-IT" sz="1600" dirty="0" smtClean="0">
                <a:solidFill>
                  <a:srgbClr val="7ABC32"/>
                </a:solidFill>
                <a:effectLst>
                  <a:outerShdw blurRad="38100" dist="38100" dir="2700000" algn="tl">
                    <a:srgbClr val="C0C0C0"/>
                  </a:outerShdw>
                </a:effectLst>
                <a:latin typeface="Comic Sans MS" pitchFamily="66" charset="0"/>
                <a:cs typeface="Times New Roman" pitchFamily="18" charset="0"/>
              </a:rPr>
              <a:t>600.12/AG 45.1/706 del 5/12/2002</a:t>
            </a:r>
          </a:p>
          <a:p>
            <a:pPr eaLnBrk="1" hangingPunct="1">
              <a:defRPr/>
            </a:pPr>
            <a:r>
              <a:rPr lang="it-IT" altLang="it-IT" sz="1600" dirty="0" smtClean="0">
                <a:solidFill>
                  <a:srgbClr val="7ABC32"/>
                </a:solidFill>
                <a:effectLst>
                  <a:outerShdw blurRad="38100" dist="38100" dir="2700000" algn="tl">
                    <a:srgbClr val="C0C0C0"/>
                  </a:outerShdw>
                </a:effectLst>
                <a:latin typeface="Comic Sans MS" pitchFamily="66" charset="0"/>
                <a:cs typeface="Times New Roman" pitchFamily="18" charset="0"/>
              </a:rPr>
              <a:t>600.12/AG 45.1/4 del 8/1/2003</a:t>
            </a:r>
          </a:p>
        </p:txBody>
      </p:sp>
      <p:sp>
        <p:nvSpPr>
          <p:cNvPr id="2" name="CasellaDiTesto 1"/>
          <p:cNvSpPr txBox="1"/>
          <p:nvPr/>
        </p:nvSpPr>
        <p:spPr>
          <a:xfrm>
            <a:off x="466298" y="1268760"/>
            <a:ext cx="8353851" cy="173664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sz="1600" dirty="0" smtClean="0">
                <a:effectLst>
                  <a:outerShdw blurRad="38100" dist="38100" dir="2700000" algn="tl">
                    <a:srgbClr val="000000">
                      <a:alpha val="43137"/>
                    </a:srgbClr>
                  </a:outerShdw>
                </a:effectLst>
              </a:rPr>
              <a:t>Il farmacista può allestire preparati estemporanei su richiesta del cliente e/o multipli a base di piante con finalità salutistiche, </a:t>
            </a:r>
            <a:r>
              <a:rPr lang="it-IT" sz="1600" dirty="0"/>
              <a:t> in entrambi i casi secondo le modalità previste dalle Norme di Buona Preparazione dei medicinali presenti nella FU XII ed. In particolare, nella seconda ipotesi le preparazioni multiple (ovvero in scala ridotta) devono essere allestite in quantitativi non superiori ai limiti fissati dalle NBP, cioè non più di 3 Kg di formulato, e devono essere destinate unicamente ai clienti della farmacia</a:t>
            </a:r>
            <a:endParaRPr lang="it-IT" sz="1600" dirty="0">
              <a:effectLst>
                <a:outerShdw blurRad="38100" dist="38100" dir="2700000" algn="tl">
                  <a:srgbClr val="000000">
                    <a:alpha val="43137"/>
                  </a:srgbClr>
                </a:outerShdw>
              </a:effectLst>
            </a:endParaRPr>
          </a:p>
        </p:txBody>
      </p:sp>
      <p:sp>
        <p:nvSpPr>
          <p:cNvPr id="3" name="Rettangolo 2"/>
          <p:cNvSpPr/>
          <p:nvPr/>
        </p:nvSpPr>
        <p:spPr>
          <a:xfrm>
            <a:off x="539552" y="4851737"/>
            <a:ext cx="8424168" cy="1169551"/>
          </a:xfrm>
          <a:prstGeom prst="rect">
            <a:avLst/>
          </a:prstGeom>
        </p:spPr>
        <p:txBody>
          <a:bodyPr wrap="square">
            <a:spAutoFit/>
          </a:bodyPr>
          <a:lstStyle/>
          <a:p>
            <a:pPr algn="just"/>
            <a:r>
              <a:rPr lang="it-IT" sz="1400" dirty="0">
                <a:latin typeface="+mn-lt"/>
              </a:rPr>
              <a:t>E’ stato esplicitato dal Ministero della salute (nota 600.12/AG 45.1/706 del 6 dicembre 2002: allegato 1) che alle preparazioni magistrali a base di piante ed estratti vegetali messe a punto nel laboratorio galenico di una farmacia non sono applicabili le disposizioni in materia di produzione e immissione in commercio introdotte con la Circolare 18 luglio 2002, n. 3, ferma restando la sola destinazione di tali preparati ai clienti della farmacia e l’esclusione degli altri canali commerciali. </a:t>
            </a:r>
          </a:p>
        </p:txBody>
      </p:sp>
      <p:sp>
        <p:nvSpPr>
          <p:cNvPr id="5" name="Rettangolo 4"/>
          <p:cNvSpPr/>
          <p:nvPr/>
        </p:nvSpPr>
        <p:spPr>
          <a:xfrm>
            <a:off x="539552" y="3501008"/>
            <a:ext cx="8233485"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it-IT" sz="1400" dirty="0">
                <a:latin typeface="+mn-lt"/>
              </a:rPr>
              <a:t>Per </a:t>
            </a:r>
            <a:r>
              <a:rPr lang="it-IT" sz="1400" b="1" dirty="0">
                <a:effectLst>
                  <a:outerShdw blurRad="38100" dist="38100" dir="2700000" algn="tl">
                    <a:srgbClr val="000000">
                      <a:alpha val="43137"/>
                    </a:srgbClr>
                  </a:outerShdw>
                </a:effectLst>
                <a:latin typeface="+mn-lt"/>
              </a:rPr>
              <a:t>“preparazione estemporanea</a:t>
            </a:r>
            <a:r>
              <a:rPr lang="it-IT" sz="1400" dirty="0">
                <a:latin typeface="+mn-lt"/>
              </a:rPr>
              <a:t>” si intende una preparazione destinata al singolo cliente </a:t>
            </a:r>
            <a:r>
              <a:rPr lang="it-IT" sz="1400" dirty="0" smtClean="0">
                <a:latin typeface="+mn-lt"/>
              </a:rPr>
              <a:t>che può </a:t>
            </a:r>
            <a:r>
              <a:rPr lang="it-IT" sz="1400" dirty="0">
                <a:latin typeface="+mn-lt"/>
              </a:rPr>
              <a:t>consistere nella miscelazione di erbe tal quali, estratti secchi o liquidi di piante di </a:t>
            </a:r>
            <a:r>
              <a:rPr lang="it-IT" sz="1400" dirty="0" smtClean="0">
                <a:latin typeface="+mn-lt"/>
              </a:rPr>
              <a:t>uso consolidato </a:t>
            </a:r>
            <a:r>
              <a:rPr lang="it-IT" sz="1400" dirty="0">
                <a:latin typeface="+mn-lt"/>
              </a:rPr>
              <a:t>nel settore alimentare e/o comprese nell’elenco delle piante impiegabili </a:t>
            </a:r>
            <a:r>
              <a:rPr lang="it-IT" sz="1400" dirty="0" smtClean="0">
                <a:latin typeface="+mn-lt"/>
              </a:rPr>
              <a:t>negli integratori </a:t>
            </a:r>
            <a:r>
              <a:rPr lang="it-IT" sz="1400" dirty="0">
                <a:latin typeface="+mn-lt"/>
              </a:rPr>
              <a:t>alimentari, pubblicato sul portale del Ministero della salute </a:t>
            </a:r>
            <a:r>
              <a:rPr lang="it-IT" sz="1400" dirty="0" smtClean="0">
                <a:latin typeface="+mn-lt"/>
              </a:rPr>
              <a:t>all’indirizzo www.salute.gov.it</a:t>
            </a:r>
            <a:r>
              <a:rPr lang="it-IT" sz="1400" dirty="0">
                <a:latin typeface="+mn-lt"/>
              </a:rPr>
              <a:t>.</a:t>
            </a:r>
          </a:p>
        </p:txBody>
      </p:sp>
    </p:spTree>
    <p:extLst>
      <p:ext uri="{BB962C8B-B14F-4D97-AF65-F5344CB8AC3E}">
        <p14:creationId xmlns:p14="http://schemas.microsoft.com/office/powerpoint/2010/main" val="4223287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8" name="Group 4"/>
          <p:cNvGrpSpPr>
            <a:grpSpLocks/>
          </p:cNvGrpSpPr>
          <p:nvPr/>
        </p:nvGrpSpPr>
        <p:grpSpPr bwMode="auto">
          <a:xfrm>
            <a:off x="468313" y="620713"/>
            <a:ext cx="8351837" cy="215900"/>
            <a:chOff x="295" y="391"/>
            <a:chExt cx="5261" cy="136"/>
          </a:xfrm>
        </p:grpSpPr>
        <p:sp>
          <p:nvSpPr>
            <p:cNvPr id="36876"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7"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8"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9"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 name="Rectangle 2"/>
          <p:cNvSpPr>
            <a:spLocks noChangeArrowheads="1"/>
          </p:cNvSpPr>
          <p:nvPr/>
        </p:nvSpPr>
        <p:spPr bwMode="auto">
          <a:xfrm>
            <a:off x="395288" y="1743199"/>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500"/>
              </a:spcBef>
              <a:defRPr/>
            </a:pPr>
            <a:r>
              <a:rPr lang="it-IT" altLang="it-IT" sz="2400" b="1" dirty="0" smtClean="0">
                <a:solidFill>
                  <a:srgbClr val="FF0000"/>
                </a:solidFill>
                <a:effectLst>
                  <a:outerShdw blurRad="38100" dist="38100" dir="2700000" algn="tl">
                    <a:srgbClr val="C0C0C0"/>
                  </a:outerShdw>
                </a:effectLst>
                <a:latin typeface="Comic Sans MS" pitchFamily="66" charset="0"/>
              </a:rPr>
              <a:t>LISTA BELFRIT </a:t>
            </a:r>
            <a:r>
              <a:rPr lang="it-IT" altLang="it-IT" sz="2400" dirty="0" smtClean="0">
                <a:solidFill>
                  <a:srgbClr val="FF0000"/>
                </a:solidFill>
                <a:latin typeface="Comic Sans MS" pitchFamily="66" charset="0"/>
              </a:rPr>
              <a:t>DM </a:t>
            </a:r>
            <a:r>
              <a:rPr lang="it-IT" altLang="it-IT" sz="2400" dirty="0">
                <a:solidFill>
                  <a:srgbClr val="FF0000"/>
                </a:solidFill>
                <a:latin typeface="Comic Sans MS" pitchFamily="66" charset="0"/>
              </a:rPr>
              <a:t>27 marzo 2014</a:t>
            </a:r>
            <a:r>
              <a:rPr lang="it-IT" altLang="it-IT" sz="2400" b="1" dirty="0" smtClean="0">
                <a:solidFill>
                  <a:srgbClr val="FF0000"/>
                </a:solidFill>
                <a:effectLst>
                  <a:outerShdw blurRad="38100" dist="38100" dir="2700000" algn="tl">
                    <a:srgbClr val="C0C0C0"/>
                  </a:outerShdw>
                </a:effectLst>
                <a:latin typeface="Comic Sans MS" pitchFamily="66" charset="0"/>
              </a:rPr>
              <a:t> </a:t>
            </a:r>
          </a:p>
        </p:txBody>
      </p:sp>
      <p:sp>
        <p:nvSpPr>
          <p:cNvPr id="139280" name="Rectangle 16"/>
          <p:cNvSpPr>
            <a:spLocks noChangeArrowheads="1"/>
          </p:cNvSpPr>
          <p:nvPr/>
        </p:nvSpPr>
        <p:spPr bwMode="auto">
          <a:xfrm>
            <a:off x="539750" y="980728"/>
            <a:ext cx="82654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dirty="0">
                <a:solidFill>
                  <a:srgbClr val="660066"/>
                </a:solidFill>
                <a:effectLst>
                  <a:outerShdw blurRad="38100" dist="38100" dir="2700000" algn="tl">
                    <a:srgbClr val="C0C0C0"/>
                  </a:outerShdw>
                </a:effectLst>
                <a:latin typeface="Comic Sans MS" pitchFamily="66" charset="0"/>
              </a:rPr>
              <a:t>INTEGRATORI A BASE DI PIANTE E CON ESTRATTI </a:t>
            </a:r>
            <a:r>
              <a:rPr lang="it-IT" altLang="it-IT" dirty="0" smtClean="0">
                <a:solidFill>
                  <a:srgbClr val="660066"/>
                </a:solidFill>
                <a:effectLst>
                  <a:outerShdw blurRad="38100" dist="38100" dir="2700000" algn="tl">
                    <a:srgbClr val="C0C0C0"/>
                  </a:outerShdw>
                </a:effectLst>
                <a:latin typeface="Comic Sans MS" pitchFamily="66" charset="0"/>
              </a:rPr>
              <a:t>VEGETALI</a:t>
            </a:r>
          </a:p>
          <a:p>
            <a:pPr algn="ctr">
              <a:defRPr/>
            </a:pPr>
            <a:r>
              <a:rPr lang="it-IT" altLang="it-IT" dirty="0" smtClean="0">
                <a:solidFill>
                  <a:srgbClr val="660066"/>
                </a:solidFill>
                <a:effectLst>
                  <a:outerShdw blurRad="38100" dist="38100" dir="2700000" algn="tl">
                    <a:srgbClr val="C0C0C0"/>
                  </a:outerShdw>
                </a:effectLst>
                <a:latin typeface="Comic Sans MS" pitchFamily="66" charset="0"/>
              </a:rPr>
              <a:t>«BOTANICALS»</a:t>
            </a:r>
            <a:endParaRPr lang="it-IT" altLang="it-IT" dirty="0">
              <a:solidFill>
                <a:srgbClr val="660066"/>
              </a:solidFill>
              <a:effectLst>
                <a:outerShdw blurRad="38100" dist="38100" dir="2700000" algn="tl">
                  <a:srgbClr val="C0C0C0"/>
                </a:outerShdw>
              </a:effectLst>
              <a:latin typeface="Comic Sans MS" pitchFamily="66" charset="0"/>
            </a:endParaRPr>
          </a:p>
        </p:txBody>
      </p:sp>
      <p:pic>
        <p:nvPicPr>
          <p:cNvPr id="190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8" y="2348880"/>
            <a:ext cx="788670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340768"/>
            <a:ext cx="1097581" cy="8701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uppo 11"/>
          <p:cNvGrpSpPr/>
          <p:nvPr/>
        </p:nvGrpSpPr>
        <p:grpSpPr>
          <a:xfrm>
            <a:off x="971550" y="-26988"/>
            <a:ext cx="8132763" cy="641351"/>
            <a:chOff x="971550" y="-26988"/>
            <a:chExt cx="8132763" cy="641351"/>
          </a:xfrm>
        </p:grpSpPr>
        <p:sp>
          <p:nvSpPr>
            <p:cNvPr id="13" name="Rectangle 2"/>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VERTICALE</a:t>
              </a:r>
            </a:p>
          </p:txBody>
        </p:sp>
        <p:sp>
          <p:nvSpPr>
            <p:cNvPr id="14" name="Rectangle 5"/>
            <p:cNvSpPr>
              <a:spLocks noChangeArrowheads="1"/>
            </p:cNvSpPr>
            <p:nvPr/>
          </p:nvSpPr>
          <p:spPr bwMode="auto">
            <a:xfrm>
              <a:off x="6780213" y="-26988"/>
              <a:ext cx="2324100"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Dir 2002/46/CE</a:t>
              </a:r>
            </a:p>
            <a:p>
              <a:pPr algn="ctr" eaLnBrk="1" hangingPunct="1">
                <a:defRPr/>
              </a:pPr>
              <a:r>
                <a:rPr lang="it-IT" altLang="it-IT" sz="1800" dirty="0" err="1" smtClean="0">
                  <a:solidFill>
                    <a:srgbClr val="7ABC32"/>
                  </a:solidFill>
                  <a:effectLst>
                    <a:outerShdw blurRad="38100" dist="38100" dir="2700000" algn="tl">
                      <a:srgbClr val="C0C0C0"/>
                    </a:outerShdw>
                  </a:effectLst>
                  <a:latin typeface="Comic Sans MS" pitchFamily="66" charset="0"/>
                  <a:cs typeface="Times New Roman" pitchFamily="18" charset="0"/>
                </a:rPr>
                <a:t>D.Lgs.</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 N. 169/2004 </a:t>
              </a:r>
            </a:p>
          </p:txBody>
        </p:sp>
      </p:grpSp>
    </p:spTree>
    <p:extLst>
      <p:ext uri="{BB962C8B-B14F-4D97-AF65-F5344CB8AC3E}">
        <p14:creationId xmlns:p14="http://schemas.microsoft.com/office/powerpoint/2010/main" val="24492637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909" r="10631" b="3918"/>
          <a:stretch/>
        </p:blipFill>
        <p:spPr bwMode="auto">
          <a:xfrm>
            <a:off x="323528" y="332656"/>
            <a:ext cx="8676456" cy="597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157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50825" y="765175"/>
            <a:ext cx="86042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PRODOTTI DESTINATI AD UNA</a:t>
            </a:r>
          </a:p>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ALIMENTAZIONE PARTICOLARE</a:t>
            </a:r>
          </a:p>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(ADAP)</a:t>
            </a:r>
          </a:p>
        </p:txBody>
      </p:sp>
      <p:grpSp>
        <p:nvGrpSpPr>
          <p:cNvPr id="51203" name="Group 10"/>
          <p:cNvGrpSpPr>
            <a:grpSpLocks/>
          </p:cNvGrpSpPr>
          <p:nvPr/>
        </p:nvGrpSpPr>
        <p:grpSpPr bwMode="auto">
          <a:xfrm>
            <a:off x="468313" y="620713"/>
            <a:ext cx="8351837" cy="215900"/>
            <a:chOff x="295" y="391"/>
            <a:chExt cx="5261" cy="136"/>
          </a:xfrm>
        </p:grpSpPr>
        <p:sp>
          <p:nvSpPr>
            <p:cNvPr id="51209" name="Rectangle 11"/>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210" name="Rectangle 12"/>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211" name="Rectangle 13"/>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212" name="Rectangle 14"/>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53264" name="Rectangle 16"/>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34188" y="-26988"/>
            <a:ext cx="2214562"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398/89/CE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111/1992 </a:t>
            </a:r>
          </a:p>
        </p:txBody>
      </p:sp>
      <p:sp>
        <p:nvSpPr>
          <p:cNvPr id="53268" name="Rectangle 20"/>
          <p:cNvSpPr>
            <a:spLocks noChangeArrowheads="1"/>
          </p:cNvSpPr>
          <p:nvPr/>
        </p:nvSpPr>
        <p:spPr bwMode="auto">
          <a:xfrm>
            <a:off x="1081088" y="2432050"/>
            <a:ext cx="8459787"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smtClean="0">
                <a:solidFill>
                  <a:schemeClr val="folHlink"/>
                </a:solidFill>
                <a:effectLst>
                  <a:outerShdw blurRad="38100" dist="38100" dir="2700000" algn="tl">
                    <a:srgbClr val="C0C0C0"/>
                  </a:outerShdw>
                </a:effectLst>
                <a:latin typeface="Comic Sans MS" pitchFamily="66" charset="0"/>
              </a:rPr>
              <a:t>		DIETETICI e tra le tipologie di PD</a:t>
            </a:r>
            <a:endParaRPr lang="it-IT" altLang="it-IT" sz="1800" b="1" smtClean="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smtClean="0">
              <a:solidFill>
                <a:schemeClr val="folHlink"/>
              </a:solidFill>
              <a:effectLst>
                <a:outerShdw blurRad="38100" dist="38100" dir="2700000" algn="tl">
                  <a:srgbClr val="C0C0C0"/>
                </a:outerShdw>
              </a:effectLst>
              <a:latin typeface="Comic Sans MS" pitchFamily="66" charset="0"/>
            </a:endParaRPr>
          </a:p>
          <a:p>
            <a:pPr eaLnBrk="1" hangingPunct="1">
              <a:defRPr/>
            </a:pPr>
            <a:r>
              <a:rPr lang="it-IT" altLang="it-IT" sz="1800" smtClean="0">
                <a:solidFill>
                  <a:schemeClr val="folHlink"/>
                </a:solidFill>
                <a:effectLst>
                  <a:outerShdw blurRad="38100" dist="38100" dir="2700000" algn="tl">
                    <a:srgbClr val="C0C0C0"/>
                  </a:outerShdw>
                </a:effectLst>
                <a:latin typeface="Comic Sans MS" pitchFamily="66" charset="0"/>
              </a:rPr>
              <a:t>		1.  alimenti dietetici a fini medici speciali</a:t>
            </a:r>
          </a:p>
          <a:p>
            <a:pPr eaLnBrk="1" hangingPunct="1">
              <a:defRPr/>
            </a:pPr>
            <a:r>
              <a:rPr lang="it-IT" altLang="it-IT" sz="1800" smtClean="0">
                <a:solidFill>
                  <a:schemeClr val="folHlink"/>
                </a:solidFill>
                <a:effectLst>
                  <a:outerShdw blurRad="38100" dist="38100" dir="2700000" algn="tl">
                    <a:srgbClr val="C0C0C0"/>
                  </a:outerShdw>
                </a:effectLst>
                <a:latin typeface="Comic Sans MS" pitchFamily="66" charset="0"/>
              </a:rPr>
              <a:t>		2. prodotti dietetici per il controllo e la riduzione del peso</a:t>
            </a:r>
          </a:p>
          <a:p>
            <a:pPr eaLnBrk="1" hangingPunct="1">
              <a:defRPr/>
            </a:pPr>
            <a:r>
              <a:rPr lang="it-IT" altLang="it-IT" sz="1800" smtClean="0">
                <a:solidFill>
                  <a:schemeClr val="folHlink"/>
                </a:solidFill>
                <a:effectLst>
                  <a:outerShdw blurRad="38100" dist="38100" dir="2700000" algn="tl">
                    <a:srgbClr val="C0C0C0"/>
                  </a:outerShdw>
                </a:effectLst>
                <a:latin typeface="Comic Sans MS" pitchFamily="66" charset="0"/>
              </a:rPr>
              <a:t>		3. alimenti senza glutine</a:t>
            </a:r>
          </a:p>
          <a:p>
            <a:pPr eaLnBrk="1" hangingPunct="1">
              <a:defRPr/>
            </a:pPr>
            <a:r>
              <a:rPr lang="it-IT" altLang="it-IT" sz="1800" smtClean="0">
                <a:solidFill>
                  <a:schemeClr val="folHlink"/>
                </a:solidFill>
                <a:effectLst>
                  <a:outerShdw blurRad="38100" dist="38100" dir="2700000" algn="tl">
                    <a:srgbClr val="C0C0C0"/>
                  </a:outerShdw>
                </a:effectLst>
                <a:latin typeface="Comic Sans MS" pitchFamily="66" charset="0"/>
              </a:rPr>
              <a:t>		4. sali iposodici</a:t>
            </a:r>
          </a:p>
          <a:p>
            <a:pPr eaLnBrk="1" hangingPunct="1">
              <a:defRPr/>
            </a:pPr>
            <a:r>
              <a:rPr lang="it-IT" altLang="it-IT" sz="1800" smtClean="0">
                <a:solidFill>
                  <a:schemeClr val="folHlink"/>
                </a:solidFill>
                <a:effectLst>
                  <a:outerShdw blurRad="38100" dist="38100" dir="2700000" algn="tl">
                    <a:srgbClr val="C0C0C0"/>
                  </a:outerShdw>
                </a:effectLst>
                <a:latin typeface="Comic Sans MS" pitchFamily="66" charset="0"/>
              </a:rPr>
              <a:t>		5. prodotti per sportivi</a:t>
            </a:r>
          </a:p>
          <a:p>
            <a:pPr eaLnBrk="1" hangingPunct="1">
              <a:defRPr/>
            </a:pPr>
            <a:r>
              <a:rPr lang="it-IT" altLang="it-IT" sz="1800" smtClean="0">
                <a:solidFill>
                  <a:schemeClr val="folHlink"/>
                </a:solidFill>
                <a:effectLst>
                  <a:outerShdw blurRad="38100" dist="38100" dir="2700000" algn="tl">
                    <a:srgbClr val="C0C0C0"/>
                  </a:outerShdw>
                </a:effectLst>
                <a:latin typeface="Comic Sans MS" pitchFamily="66" charset="0"/>
              </a:rPr>
              <a:t>		6. prodotti per diabetici</a:t>
            </a:r>
          </a:p>
        </p:txBody>
      </p:sp>
      <p:sp>
        <p:nvSpPr>
          <p:cNvPr id="53269" name="Rectangle 21"/>
          <p:cNvSpPr>
            <a:spLocks noChangeArrowheads="1"/>
          </p:cNvSpPr>
          <p:nvPr/>
        </p:nvSpPr>
        <p:spPr bwMode="auto">
          <a:xfrm>
            <a:off x="2017713" y="4868863"/>
            <a:ext cx="7667625"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smtClean="0">
                <a:solidFill>
                  <a:schemeClr val="folHlink"/>
                </a:solidFill>
                <a:effectLst>
                  <a:outerShdw blurRad="38100" dist="38100" dir="2700000" algn="tl">
                    <a:srgbClr val="C0C0C0"/>
                  </a:outerShdw>
                </a:effectLst>
                <a:latin typeface="Comic Sans MS" pitchFamily="66" charset="0"/>
              </a:rPr>
              <a:t>PRODOTTI PER LA PRIMA INFANZIA</a:t>
            </a:r>
          </a:p>
          <a:p>
            <a:pPr eaLnBrk="1" hangingPunct="1">
              <a:defRPr/>
            </a:pPr>
            <a:endParaRPr lang="it-IT" altLang="it-IT" sz="1000" smtClean="0">
              <a:solidFill>
                <a:schemeClr val="folHlink"/>
              </a:solidFill>
              <a:effectLst>
                <a:outerShdw blurRad="38100" dist="38100" dir="2700000" algn="tl">
                  <a:srgbClr val="C0C0C0"/>
                </a:outerShdw>
              </a:effectLst>
              <a:latin typeface="Comic Sans MS" pitchFamily="66" charset="0"/>
            </a:endParaRPr>
          </a:p>
          <a:p>
            <a:pPr eaLnBrk="1" hangingPunct="1">
              <a:buFontTx/>
              <a:buAutoNum type="arabicPeriod"/>
              <a:defRPr/>
            </a:pPr>
            <a:r>
              <a:rPr lang="en-US" altLang="it-IT" sz="1800" smtClean="0">
                <a:solidFill>
                  <a:schemeClr val="folHlink"/>
                </a:solidFill>
                <a:effectLst>
                  <a:outerShdw blurRad="38100" dist="38100" dir="2700000" algn="tl">
                    <a:srgbClr val="C0C0C0"/>
                  </a:outerShdw>
                </a:effectLst>
                <a:latin typeface="Comic Sans MS" pitchFamily="66" charset="0"/>
              </a:rPr>
              <a:t>Espressamente dedicati ai lattanti (0-12 mesi)</a:t>
            </a:r>
          </a:p>
          <a:p>
            <a:pPr eaLnBrk="1" hangingPunct="1">
              <a:buFontTx/>
              <a:buAutoNum type="arabicPeriod"/>
              <a:defRPr/>
            </a:pPr>
            <a:r>
              <a:rPr lang="it-IT" altLang="it-IT" sz="1800" smtClean="0">
                <a:solidFill>
                  <a:schemeClr val="folHlink"/>
                </a:solidFill>
                <a:effectLst>
                  <a:outerShdw blurRad="38100" dist="38100" dir="2700000" algn="tl">
                    <a:srgbClr val="C0C0C0"/>
                  </a:outerShdw>
                </a:effectLst>
                <a:latin typeface="Comic Sans MS" pitchFamily="66" charset="0"/>
              </a:rPr>
              <a:t>Alimenti a base di cereali e i baby foods</a:t>
            </a:r>
            <a:endParaRPr lang="en-US" altLang="it-IT" sz="1800" smtClean="0">
              <a:solidFill>
                <a:schemeClr val="folHlink"/>
              </a:solidFill>
              <a:effectLst>
                <a:outerShdw blurRad="38100" dist="38100" dir="2700000" algn="tl">
                  <a:srgbClr val="C0C0C0"/>
                </a:outerShdw>
              </a:effectLst>
              <a:latin typeface="Comic Sans MS" pitchFamily="66" charset="0"/>
            </a:endParaRPr>
          </a:p>
        </p:txBody>
      </p:sp>
      <p:sp>
        <p:nvSpPr>
          <p:cNvPr id="53272" name="Rectangle 24"/>
          <p:cNvSpPr>
            <a:spLocks noChangeArrowheads="1"/>
          </p:cNvSpPr>
          <p:nvPr/>
        </p:nvSpPr>
        <p:spPr bwMode="auto">
          <a:xfrm>
            <a:off x="2700338" y="6284913"/>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a:solidFill>
                  <a:srgbClr val="00FF00"/>
                </a:solidFill>
                <a:effectLst>
                  <a:outerShdw blurRad="38100" dist="38100" dir="2700000" algn="tl">
                    <a:srgbClr val="C0C0C0"/>
                  </a:outerShdw>
                </a:effectLst>
                <a:latin typeface="Comic Sans MS" pitchFamily="66" charset="0"/>
              </a:rPr>
              <a:t>DIRETTIVA 2009/39/CE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8" descr="858360_f5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825" b="26727"/>
          <a:stretch/>
        </p:blipFill>
        <p:spPr bwMode="auto">
          <a:xfrm rot="1523004">
            <a:off x="6569206" y="5431706"/>
            <a:ext cx="1901825" cy="8056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grpSp>
        <p:nvGrpSpPr>
          <p:cNvPr id="55300" name="Group 3"/>
          <p:cNvGrpSpPr>
            <a:grpSpLocks/>
          </p:cNvGrpSpPr>
          <p:nvPr/>
        </p:nvGrpSpPr>
        <p:grpSpPr bwMode="auto">
          <a:xfrm>
            <a:off x="468313" y="620713"/>
            <a:ext cx="8351837" cy="215900"/>
            <a:chOff x="295" y="391"/>
            <a:chExt cx="5261" cy="136"/>
          </a:xfrm>
        </p:grpSpPr>
        <p:sp>
          <p:nvSpPr>
            <p:cNvPr id="55308"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5309"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5310"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5311"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90472" name="Rectangle 8"/>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65938" y="-26988"/>
            <a:ext cx="2152650" cy="915988"/>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Dir 141/2006/CE</a:t>
            </a:r>
          </a:p>
          <a:p>
            <a:pPr algn="ctr" eaLnBrk="1" hangingPunct="1">
              <a:defRPr/>
            </a:pPr>
            <a:r>
              <a:rPr lang="it-IT" altLang="it-IT" sz="1800" dirty="0" err="1" smtClean="0">
                <a:solidFill>
                  <a:srgbClr val="7ABC32"/>
                </a:solidFill>
                <a:effectLst>
                  <a:outerShdw blurRad="38100" dist="38100" dir="2700000" algn="tl">
                    <a:srgbClr val="C0C0C0"/>
                  </a:outerShdw>
                </a:effectLst>
                <a:latin typeface="Comic Sans MS" pitchFamily="66" charset="0"/>
                <a:cs typeface="Times New Roman" pitchFamily="18" charset="0"/>
              </a:rPr>
              <a:t>D.Lgs.</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 N. 82/2009</a:t>
            </a:r>
          </a:p>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Dir 125/2006/CE</a:t>
            </a:r>
          </a:p>
        </p:txBody>
      </p:sp>
      <p:sp>
        <p:nvSpPr>
          <p:cNvPr id="190476" name="Rectangle 12"/>
          <p:cNvSpPr>
            <a:spLocks noChangeArrowheads="1"/>
          </p:cNvSpPr>
          <p:nvPr/>
        </p:nvSpPr>
        <p:spPr bwMode="auto">
          <a:xfrm>
            <a:off x="504825" y="1196752"/>
            <a:ext cx="84597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2800" b="1" dirty="0" smtClean="0">
                <a:solidFill>
                  <a:srgbClr val="00CC00"/>
                </a:solidFill>
                <a:effectLst>
                  <a:outerShdw blurRad="38100" dist="38100" dir="2700000" algn="tl">
                    <a:srgbClr val="C0C0C0"/>
                  </a:outerShdw>
                </a:effectLst>
                <a:latin typeface="Comic Sans MS" pitchFamily="66" charset="0"/>
              </a:rPr>
              <a:t>Alimenti per la prima infanzia</a:t>
            </a:r>
          </a:p>
        </p:txBody>
      </p:sp>
      <p:sp>
        <p:nvSpPr>
          <p:cNvPr id="190478" name="Text Box 14"/>
          <p:cNvSpPr txBox="1">
            <a:spLocks noChangeArrowheads="1"/>
          </p:cNvSpPr>
          <p:nvPr/>
        </p:nvSpPr>
        <p:spPr bwMode="auto">
          <a:xfrm>
            <a:off x="900113" y="2349500"/>
            <a:ext cx="80645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AutoNum type="alphaLcPeriod"/>
              <a:defRPr/>
            </a:pPr>
            <a:r>
              <a:rPr lang="it-IT" altLang="it-IT" sz="1600" b="1" u="sng" dirty="0" smtClean="0">
                <a:solidFill>
                  <a:srgbClr val="660066"/>
                </a:solidFill>
                <a:effectLst>
                  <a:outerShdw blurRad="38100" dist="38100" dir="2700000" algn="tl">
                    <a:srgbClr val="C0C0C0"/>
                  </a:outerShdw>
                </a:effectLst>
                <a:latin typeface="Comic Sans MS" pitchFamily="66" charset="0"/>
              </a:rPr>
              <a:t>formule per lattanti o alimenti per lattanti o preparati per lattanti quei prodotti alimentari destinati alla particolare alimentazione dei lattanti nei primi sei mesi di vita</a:t>
            </a:r>
            <a:r>
              <a:rPr lang="it-IT" altLang="it-IT" sz="1600" dirty="0" smtClean="0">
                <a:solidFill>
                  <a:srgbClr val="660066"/>
                </a:solidFill>
                <a:latin typeface="Comic Sans MS" pitchFamily="66" charset="0"/>
              </a:rPr>
              <a:t>, </a:t>
            </a:r>
          </a:p>
          <a:p>
            <a:pPr eaLnBrk="1" hangingPunct="1">
              <a:buFontTx/>
              <a:buAutoNum type="alphaLcPeriod"/>
              <a:defRPr/>
            </a:pPr>
            <a:endParaRPr lang="it-IT" altLang="it-IT" sz="1600" dirty="0" smtClean="0">
              <a:solidFill>
                <a:srgbClr val="660066"/>
              </a:solidFill>
              <a:latin typeface="Comic Sans MS" pitchFamily="66" charset="0"/>
            </a:endParaRPr>
          </a:p>
          <a:p>
            <a:pPr eaLnBrk="1" hangingPunct="1">
              <a:buFontTx/>
              <a:buAutoNum type="alphaLcPeriod"/>
              <a:defRPr/>
            </a:pPr>
            <a:endParaRPr lang="it-IT" altLang="it-IT" sz="1600" dirty="0" smtClean="0">
              <a:solidFill>
                <a:srgbClr val="660066"/>
              </a:solidFill>
              <a:latin typeface="Comic Sans MS" pitchFamily="66" charset="0"/>
            </a:endParaRPr>
          </a:p>
          <a:p>
            <a:pPr eaLnBrk="1" hangingPunct="1">
              <a:defRPr/>
            </a:pPr>
            <a:r>
              <a:rPr lang="it-IT" altLang="it-IT" sz="1600" dirty="0" smtClean="0">
                <a:solidFill>
                  <a:srgbClr val="660066"/>
                </a:solidFill>
                <a:latin typeface="Comic Sans MS" pitchFamily="66" charset="0"/>
              </a:rPr>
              <a:t>	</a:t>
            </a:r>
            <a:r>
              <a:rPr lang="it-IT" altLang="it-IT" sz="1600" b="1" dirty="0" smtClean="0">
                <a:solidFill>
                  <a:srgbClr val="660066"/>
                </a:solidFill>
                <a:effectLst>
                  <a:outerShdw blurRad="38100" dist="38100" dir="2700000" algn="tl">
                    <a:srgbClr val="C0C0C0"/>
                  </a:outerShdw>
                </a:effectLst>
                <a:latin typeface="Comic Sans MS" pitchFamily="66" charset="0"/>
              </a:rPr>
              <a:t>Le formule per lattanti sono alimenti destinati ad un’alimentazione particolare (ADAP). Ai sensi del decreto del 9 aprile 2009 n. 82, devono seguire la procedura di notifica al Ministero della Salute</a:t>
            </a:r>
            <a:r>
              <a:rPr lang="it-IT" altLang="it-IT" sz="1600" dirty="0" smtClean="0">
                <a:solidFill>
                  <a:srgbClr val="660066"/>
                </a:solidFill>
                <a:latin typeface="Comic Sans MS" pitchFamily="66" charset="0"/>
              </a:rPr>
              <a:t>. </a:t>
            </a:r>
          </a:p>
          <a:p>
            <a:pPr eaLnBrk="1" hangingPunct="1">
              <a:defRPr/>
            </a:pPr>
            <a:endParaRPr lang="it-IT" altLang="it-IT" sz="1600" dirty="0" smtClean="0">
              <a:solidFill>
                <a:srgbClr val="660066"/>
              </a:solidFill>
              <a:latin typeface="Comic Sans MS" pitchFamily="66" charset="0"/>
            </a:endParaRPr>
          </a:p>
          <a:p>
            <a:pPr eaLnBrk="1" hangingPunct="1">
              <a:defRPr/>
            </a:pPr>
            <a:endParaRPr lang="it-IT" altLang="it-IT" sz="1600" dirty="0" smtClean="0">
              <a:solidFill>
                <a:srgbClr val="660066"/>
              </a:solidFill>
              <a:latin typeface="Comic Sans MS" pitchFamily="66" charset="0"/>
            </a:endParaRPr>
          </a:p>
          <a:p>
            <a:pPr eaLnBrk="1" hangingPunct="1">
              <a:buFontTx/>
              <a:buAutoNum type="alphaLcPeriod" startAt="2"/>
              <a:defRPr/>
            </a:pPr>
            <a:r>
              <a:rPr lang="it-IT" altLang="it-IT" sz="1600" b="1" u="sng" dirty="0" smtClean="0">
                <a:solidFill>
                  <a:srgbClr val="660066"/>
                </a:solidFill>
                <a:effectLst>
                  <a:outerShdw blurRad="38100" dist="38100" dir="2700000" algn="tl">
                    <a:srgbClr val="C0C0C0"/>
                  </a:outerShdw>
                </a:effectLst>
                <a:latin typeface="Comic Sans MS" pitchFamily="66" charset="0"/>
              </a:rPr>
              <a:t>formule di proseguimento o alimenti di proseguimento quei prodotti alimentari destinati alla particolare alimentazione dei lattanti dopo il sesto mese di vita</a:t>
            </a:r>
            <a:r>
              <a:rPr lang="it-IT" altLang="it-IT" sz="1600" dirty="0" smtClean="0">
                <a:solidFill>
                  <a:srgbClr val="660066"/>
                </a:solidFill>
                <a:latin typeface="Comic Sans MS" pitchFamily="66" charset="0"/>
              </a:rPr>
              <a:t>, </a:t>
            </a:r>
          </a:p>
        </p:txBody>
      </p:sp>
      <p:grpSp>
        <p:nvGrpSpPr>
          <p:cNvPr id="55305" name="Group 17"/>
          <p:cNvGrpSpPr>
            <a:grpSpLocks/>
          </p:cNvGrpSpPr>
          <p:nvPr/>
        </p:nvGrpSpPr>
        <p:grpSpPr bwMode="auto">
          <a:xfrm rot="-978158">
            <a:off x="684213" y="836613"/>
            <a:ext cx="1355725" cy="1466850"/>
            <a:chOff x="3515" y="3413"/>
            <a:chExt cx="854" cy="924"/>
          </a:xfrm>
        </p:grpSpPr>
        <p:pic>
          <p:nvPicPr>
            <p:cNvPr id="55306" name="Picture 15" descr="imagesCAVTOY5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 y="3413"/>
              <a:ext cx="446" cy="9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6" descr="imagesCAVTOY5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 y="3413"/>
              <a:ext cx="446" cy="9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7"/>
          <p:cNvGrpSpPr>
            <a:grpSpLocks/>
          </p:cNvGrpSpPr>
          <p:nvPr/>
        </p:nvGrpSpPr>
        <p:grpSpPr bwMode="auto">
          <a:xfrm rot="-978158">
            <a:off x="633706" y="834174"/>
            <a:ext cx="1219686" cy="1074709"/>
            <a:chOff x="3515" y="3413"/>
            <a:chExt cx="854" cy="924"/>
          </a:xfrm>
        </p:grpSpPr>
        <p:pic>
          <p:nvPicPr>
            <p:cNvPr id="17" name="Picture 15" descr="imagesCAVTOY5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5" y="3413"/>
              <a:ext cx="446" cy="9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imagesCAVTOY5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 y="3413"/>
              <a:ext cx="446" cy="9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47" name="Group 3"/>
          <p:cNvGrpSpPr>
            <a:grpSpLocks/>
          </p:cNvGrpSpPr>
          <p:nvPr/>
        </p:nvGrpSpPr>
        <p:grpSpPr bwMode="auto">
          <a:xfrm>
            <a:off x="468313" y="620713"/>
            <a:ext cx="8351837" cy="215900"/>
            <a:chOff x="295" y="391"/>
            <a:chExt cx="5261" cy="136"/>
          </a:xfrm>
        </p:grpSpPr>
        <p:sp>
          <p:nvSpPr>
            <p:cNvPr id="57356"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7357"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7358"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7359"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96616" name="Rectangle 8"/>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65938" y="-26988"/>
            <a:ext cx="2152650" cy="915988"/>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141/2006/CE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82/2009</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125/2006/CE</a:t>
            </a:r>
          </a:p>
        </p:txBody>
      </p:sp>
      <p:sp>
        <p:nvSpPr>
          <p:cNvPr id="196621" name="Rectangle 13"/>
          <p:cNvSpPr>
            <a:spLocks noChangeArrowheads="1"/>
          </p:cNvSpPr>
          <p:nvPr/>
        </p:nvSpPr>
        <p:spPr bwMode="auto">
          <a:xfrm>
            <a:off x="1945272" y="1030185"/>
            <a:ext cx="3815556"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2800" b="1" dirty="0" smtClean="0">
                <a:solidFill>
                  <a:srgbClr val="00CC00"/>
                </a:solidFill>
                <a:effectLst>
                  <a:outerShdw blurRad="38100" dist="38100" dir="2700000" algn="tl">
                    <a:srgbClr val="C0C0C0"/>
                  </a:outerShdw>
                </a:effectLst>
                <a:latin typeface="Comic Sans MS" pitchFamily="66" charset="0"/>
              </a:rPr>
              <a:t>Composizione</a:t>
            </a:r>
          </a:p>
        </p:txBody>
      </p:sp>
      <p:sp>
        <p:nvSpPr>
          <p:cNvPr id="57352" name="Rectangle 14"/>
          <p:cNvSpPr>
            <a:spLocks noChangeArrowheads="1"/>
          </p:cNvSpPr>
          <p:nvPr/>
        </p:nvSpPr>
        <p:spPr bwMode="auto">
          <a:xfrm>
            <a:off x="647700" y="2160588"/>
            <a:ext cx="84963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ts val="500"/>
              </a:spcBef>
            </a:pPr>
            <a:r>
              <a:rPr lang="en-US" altLang="it-IT" sz="1600" dirty="0">
                <a:solidFill>
                  <a:srgbClr val="660066"/>
                </a:solidFill>
                <a:latin typeface="Comic Sans MS" pitchFamily="66" charset="0"/>
              </a:rPr>
              <a:t>•</a:t>
            </a:r>
            <a:r>
              <a:rPr lang="en-US" altLang="it-IT" sz="1600" b="1" dirty="0">
                <a:solidFill>
                  <a:srgbClr val="660066"/>
                </a:solidFill>
                <a:latin typeface="Comic Sans MS" pitchFamily="66" charset="0"/>
              </a:rPr>
              <a:t>PRODOTTI OGM: </a:t>
            </a:r>
            <a:r>
              <a:rPr lang="en-US" altLang="it-IT" sz="1600" b="1" dirty="0" err="1">
                <a:solidFill>
                  <a:srgbClr val="660066"/>
                </a:solidFill>
                <a:latin typeface="Comic Sans MS" pitchFamily="66" charset="0"/>
              </a:rPr>
              <a:t>messi</a:t>
            </a:r>
            <a:r>
              <a:rPr lang="en-US" altLang="it-IT" sz="1600" b="1" dirty="0">
                <a:solidFill>
                  <a:srgbClr val="660066"/>
                </a:solidFill>
                <a:latin typeface="Comic Sans MS" pitchFamily="66" charset="0"/>
              </a:rPr>
              <a:t> al </a:t>
            </a:r>
            <a:r>
              <a:rPr lang="en-US" altLang="it-IT" sz="1600" b="1" dirty="0" err="1">
                <a:solidFill>
                  <a:srgbClr val="660066"/>
                </a:solidFill>
                <a:latin typeface="Comic Sans MS" pitchFamily="66" charset="0"/>
              </a:rPr>
              <a:t>bando</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dai</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cibi</a:t>
            </a:r>
            <a:r>
              <a:rPr lang="en-US" altLang="it-IT" sz="1600" b="1" dirty="0">
                <a:solidFill>
                  <a:srgbClr val="660066"/>
                </a:solidFill>
                <a:latin typeface="Comic Sans MS" pitchFamily="66" charset="0"/>
              </a:rPr>
              <a:t> per </a:t>
            </a:r>
            <a:r>
              <a:rPr lang="en-US" altLang="it-IT" sz="1600" b="1" dirty="0" err="1">
                <a:solidFill>
                  <a:srgbClr val="660066"/>
                </a:solidFill>
                <a:latin typeface="Comic Sans MS" pitchFamily="66" charset="0"/>
              </a:rPr>
              <a:t>i</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più</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piccoli</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fino</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ai</a:t>
            </a:r>
            <a:r>
              <a:rPr lang="en-US" altLang="it-IT" sz="1600" b="1" dirty="0">
                <a:solidFill>
                  <a:srgbClr val="660066"/>
                </a:solidFill>
                <a:latin typeface="Comic Sans MS" pitchFamily="66" charset="0"/>
              </a:rPr>
              <a:t> 3 </a:t>
            </a:r>
            <a:r>
              <a:rPr lang="en-US" altLang="it-IT" sz="1600" b="1" dirty="0" err="1">
                <a:solidFill>
                  <a:srgbClr val="660066"/>
                </a:solidFill>
                <a:latin typeface="Comic Sans MS" pitchFamily="66" charset="0"/>
              </a:rPr>
              <a:t>anni</a:t>
            </a:r>
            <a:r>
              <a:rPr lang="en-US" altLang="it-IT" sz="1600" b="1" dirty="0">
                <a:solidFill>
                  <a:srgbClr val="660066"/>
                </a:solidFill>
                <a:latin typeface="Comic Sans MS" pitchFamily="66" charset="0"/>
              </a:rPr>
              <a:t>.</a:t>
            </a:r>
          </a:p>
          <a:p>
            <a:pPr eaLnBrk="1" hangingPunct="1">
              <a:spcBef>
                <a:spcPts val="500"/>
              </a:spcBef>
            </a:pPr>
            <a:r>
              <a:rPr lang="en-US" altLang="it-IT" sz="1600" dirty="0">
                <a:solidFill>
                  <a:srgbClr val="660066"/>
                </a:solidFill>
                <a:latin typeface="Comic Sans MS" pitchFamily="66" charset="0"/>
              </a:rPr>
              <a:t>•</a:t>
            </a:r>
            <a:r>
              <a:rPr lang="en-US" altLang="it-IT" sz="1600" b="1" dirty="0">
                <a:solidFill>
                  <a:srgbClr val="660066"/>
                </a:solidFill>
                <a:latin typeface="Comic Sans MS" pitchFamily="66" charset="0"/>
              </a:rPr>
              <a:t>ADDITIVI: </a:t>
            </a:r>
            <a:r>
              <a:rPr lang="en-US" altLang="it-IT" sz="1600" b="1" dirty="0" err="1">
                <a:solidFill>
                  <a:srgbClr val="660066"/>
                </a:solidFill>
                <a:latin typeface="Comic Sans MS" pitchFamily="66" charset="0"/>
              </a:rPr>
              <a:t>limitazioni</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rigide</a:t>
            </a:r>
            <a:r>
              <a:rPr lang="en-US" altLang="it-IT" sz="1600" b="1" dirty="0">
                <a:solidFill>
                  <a:srgbClr val="660066"/>
                </a:solidFill>
                <a:latin typeface="Comic Sans MS" pitchFamily="66" charset="0"/>
              </a:rPr>
              <a:t> con </a:t>
            </a:r>
            <a:r>
              <a:rPr lang="en-US" altLang="it-IT" sz="1600" b="1" dirty="0" err="1">
                <a:solidFill>
                  <a:srgbClr val="660066"/>
                </a:solidFill>
                <a:latin typeface="Comic Sans MS" pitchFamily="66" charset="0"/>
              </a:rPr>
              <a:t>elenco</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delle</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sostanze</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ammesse</a:t>
            </a:r>
            <a:r>
              <a:rPr lang="en-US" altLang="it-IT" sz="1600" b="1" dirty="0">
                <a:solidFill>
                  <a:srgbClr val="660066"/>
                </a:solidFill>
                <a:latin typeface="Comic Sans MS" pitchFamily="66" charset="0"/>
              </a:rPr>
              <a:t>.</a:t>
            </a:r>
            <a:r>
              <a:rPr lang="en-US" altLang="it-IT" sz="1600" dirty="0">
                <a:solidFill>
                  <a:srgbClr val="660066"/>
                </a:solidFill>
                <a:latin typeface="Comic Sans MS" pitchFamily="66" charset="0"/>
              </a:rPr>
              <a:t> </a:t>
            </a:r>
          </a:p>
          <a:p>
            <a:pPr eaLnBrk="1" hangingPunct="1">
              <a:spcBef>
                <a:spcPts val="500"/>
              </a:spcBef>
            </a:pPr>
            <a:r>
              <a:rPr lang="en-US" altLang="it-IT" sz="1600" dirty="0">
                <a:solidFill>
                  <a:srgbClr val="660066"/>
                </a:solidFill>
                <a:latin typeface="Comic Sans MS" pitchFamily="66" charset="0"/>
              </a:rPr>
              <a:t>•</a:t>
            </a:r>
            <a:r>
              <a:rPr lang="en-US" altLang="it-IT" sz="1600" b="1" dirty="0">
                <a:solidFill>
                  <a:srgbClr val="660066"/>
                </a:solidFill>
                <a:latin typeface="Comic Sans MS" pitchFamily="66" charset="0"/>
              </a:rPr>
              <a:t>RESIDUI CHIMICI</a:t>
            </a:r>
            <a:r>
              <a:rPr lang="en-US" altLang="it-IT" sz="1600" dirty="0">
                <a:solidFill>
                  <a:srgbClr val="660066"/>
                </a:solidFill>
                <a:latin typeface="Comic Sans MS" pitchFamily="66" charset="0"/>
              </a:rPr>
              <a:t>: </a:t>
            </a:r>
            <a:r>
              <a:rPr lang="en-US" altLang="it-IT" sz="1600" b="1" dirty="0">
                <a:solidFill>
                  <a:srgbClr val="660066"/>
                </a:solidFill>
                <a:latin typeface="Comic Sans MS" pitchFamily="66" charset="0"/>
              </a:rPr>
              <a:t>non </a:t>
            </a:r>
            <a:r>
              <a:rPr lang="en-US" altLang="it-IT" sz="1600" b="1" dirty="0" err="1">
                <a:solidFill>
                  <a:srgbClr val="660066"/>
                </a:solidFill>
                <a:latin typeface="Comic Sans MS" pitchFamily="66" charset="0"/>
              </a:rPr>
              <a:t>devono</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contenere</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residui</a:t>
            </a:r>
            <a:r>
              <a:rPr lang="en-US" altLang="it-IT" sz="1600" b="1" dirty="0">
                <a:solidFill>
                  <a:srgbClr val="660066"/>
                </a:solidFill>
                <a:latin typeface="Comic Sans MS" pitchFamily="66" charset="0"/>
              </a:rPr>
              <a:t> di </a:t>
            </a:r>
            <a:r>
              <a:rPr lang="en-US" altLang="it-IT" sz="1600" b="1" dirty="0" err="1">
                <a:solidFill>
                  <a:srgbClr val="660066"/>
                </a:solidFill>
                <a:latin typeface="Comic Sans MS" pitchFamily="66" charset="0"/>
              </a:rPr>
              <a:t>singoli</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antiparassitari</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superiori</a:t>
            </a:r>
            <a:r>
              <a:rPr lang="en-US" altLang="it-IT" sz="1600" b="1" dirty="0">
                <a:solidFill>
                  <a:srgbClr val="660066"/>
                </a:solidFill>
                <a:latin typeface="Comic Sans MS" pitchFamily="66" charset="0"/>
              </a:rPr>
              <a:t> a 0,01 mg/kg. </a:t>
            </a:r>
          </a:p>
        </p:txBody>
      </p:sp>
      <p:sp>
        <p:nvSpPr>
          <p:cNvPr id="196623" name="Rectangle 15"/>
          <p:cNvSpPr>
            <a:spLocks noChangeArrowheads="1"/>
          </p:cNvSpPr>
          <p:nvPr/>
        </p:nvSpPr>
        <p:spPr bwMode="auto">
          <a:xfrm>
            <a:off x="684213" y="3500438"/>
            <a:ext cx="8459787"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1000"/>
              </a:spcBef>
              <a:defRPr/>
            </a:pPr>
            <a:r>
              <a:rPr lang="en-US" altLang="it-IT" sz="1600" b="1" dirty="0">
                <a:solidFill>
                  <a:srgbClr val="660066"/>
                </a:solidFill>
                <a:latin typeface="Comic Sans MS" pitchFamily="66" charset="0"/>
              </a:rPr>
              <a:t>PRODOTTI REGOLAMENTATI:</a:t>
            </a:r>
          </a:p>
          <a:p>
            <a:pPr>
              <a:spcBef>
                <a:spcPts val="1000"/>
              </a:spcBef>
              <a:defRPr/>
            </a:pPr>
            <a:r>
              <a:rPr lang="en-US" altLang="it-IT" sz="1600" b="1" dirty="0">
                <a:solidFill>
                  <a:srgbClr val="660066"/>
                </a:solidFill>
                <a:effectLst>
                  <a:outerShdw blurRad="38100" dist="38100" dir="2700000" algn="tl">
                    <a:srgbClr val="C0C0C0"/>
                  </a:outerShdw>
                </a:effectLst>
                <a:latin typeface="Comic Sans MS" pitchFamily="66" charset="0"/>
              </a:rPr>
              <a:t>a)</a:t>
            </a:r>
            <a:r>
              <a:rPr lang="en-US" altLang="it-IT" sz="1600" b="1" dirty="0" err="1">
                <a:solidFill>
                  <a:srgbClr val="660066"/>
                </a:solidFill>
                <a:effectLst>
                  <a:outerShdw blurRad="38100" dist="38100" dir="2700000" algn="tl">
                    <a:srgbClr val="C0C0C0"/>
                  </a:outerShdw>
                </a:effectLst>
                <a:latin typeface="Comic Sans MS" pitchFamily="66" charset="0"/>
              </a:rPr>
              <a:t>alimenti</a:t>
            </a:r>
            <a:r>
              <a:rPr lang="en-US" altLang="it-IT" sz="1600" b="1" dirty="0">
                <a:solidFill>
                  <a:srgbClr val="660066"/>
                </a:solidFill>
                <a:effectLst>
                  <a:outerShdw blurRad="38100" dist="38100" dir="2700000" algn="tl">
                    <a:srgbClr val="C0C0C0"/>
                  </a:outerShdw>
                </a:effectLst>
                <a:latin typeface="Comic Sans MS" pitchFamily="66" charset="0"/>
              </a:rPr>
              <a:t> a base di </a:t>
            </a:r>
            <a:r>
              <a:rPr lang="en-US" altLang="it-IT" sz="1600" b="1" dirty="0" err="1">
                <a:solidFill>
                  <a:srgbClr val="660066"/>
                </a:solidFill>
                <a:effectLst>
                  <a:outerShdw blurRad="38100" dist="38100" dir="2700000" algn="tl">
                    <a:srgbClr val="C0C0C0"/>
                  </a:outerShdw>
                </a:effectLst>
                <a:latin typeface="Comic Sans MS" pitchFamily="66" charset="0"/>
              </a:rPr>
              <a:t>cereali</a:t>
            </a:r>
            <a:r>
              <a:rPr lang="en-US" altLang="it-IT" sz="1600" b="1" dirty="0">
                <a:solidFill>
                  <a:srgbClr val="660066"/>
                </a:solidFill>
                <a:effectLst>
                  <a:outerShdw blurRad="38100" dist="38100" dir="2700000" algn="tl">
                    <a:srgbClr val="C0C0C0"/>
                  </a:outerShdw>
                </a:effectLst>
                <a:latin typeface="Comic Sans MS" pitchFamily="66" charset="0"/>
              </a:rPr>
              <a:t> </a:t>
            </a:r>
            <a:r>
              <a:rPr lang="en-US" altLang="it-IT" sz="1600" b="1" dirty="0" err="1">
                <a:solidFill>
                  <a:srgbClr val="660066"/>
                </a:solidFill>
                <a:effectLst>
                  <a:outerShdw blurRad="38100" dist="38100" dir="2700000" algn="tl">
                    <a:srgbClr val="C0C0C0"/>
                  </a:outerShdw>
                </a:effectLst>
                <a:latin typeface="Comic Sans MS" pitchFamily="66" charset="0"/>
              </a:rPr>
              <a:t>suddivisi</a:t>
            </a:r>
            <a:r>
              <a:rPr lang="en-US" altLang="it-IT" sz="1600" b="1" dirty="0">
                <a:solidFill>
                  <a:srgbClr val="660066"/>
                </a:solidFill>
                <a:effectLst>
                  <a:outerShdw blurRad="38100" dist="38100" dir="2700000" algn="tl">
                    <a:srgbClr val="C0C0C0"/>
                  </a:outerShdw>
                </a:effectLst>
                <a:latin typeface="Comic Sans MS" pitchFamily="66" charset="0"/>
              </a:rPr>
              <a:t> in 4 </a:t>
            </a:r>
            <a:r>
              <a:rPr lang="en-US" altLang="it-IT" sz="1600" b="1" dirty="0" err="1">
                <a:solidFill>
                  <a:srgbClr val="660066"/>
                </a:solidFill>
                <a:effectLst>
                  <a:outerShdw blurRad="38100" dist="38100" dir="2700000" algn="tl">
                    <a:srgbClr val="C0C0C0"/>
                  </a:outerShdw>
                </a:effectLst>
                <a:latin typeface="Comic Sans MS" pitchFamily="66" charset="0"/>
              </a:rPr>
              <a:t>categorie</a:t>
            </a:r>
            <a:r>
              <a:rPr lang="en-US" altLang="it-IT" sz="1600" b="1" dirty="0">
                <a:solidFill>
                  <a:srgbClr val="660066"/>
                </a:solidFill>
                <a:effectLst>
                  <a:outerShdw blurRad="38100" dist="38100" dir="2700000" algn="tl">
                    <a:srgbClr val="C0C0C0"/>
                  </a:outerShdw>
                </a:effectLst>
                <a:latin typeface="Comic Sans MS" pitchFamily="66" charset="0"/>
              </a:rPr>
              <a:t>:</a:t>
            </a:r>
          </a:p>
          <a:p>
            <a:pPr>
              <a:spcBef>
                <a:spcPts val="1000"/>
              </a:spcBef>
              <a:defRPr/>
            </a:pPr>
            <a:r>
              <a:rPr lang="en-US" altLang="it-IT" sz="1600" b="1" dirty="0">
                <a:solidFill>
                  <a:srgbClr val="660066"/>
                </a:solidFill>
                <a:latin typeface="Comic Sans MS" pitchFamily="66" charset="0"/>
              </a:rPr>
              <a:t>1.cereali </a:t>
            </a:r>
            <a:r>
              <a:rPr lang="en-US" altLang="it-IT" sz="1600" b="1" dirty="0" err="1">
                <a:solidFill>
                  <a:srgbClr val="660066"/>
                </a:solidFill>
                <a:latin typeface="Comic Sans MS" pitchFamily="66" charset="0"/>
              </a:rPr>
              <a:t>semplici</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ricostituiti</a:t>
            </a:r>
            <a:r>
              <a:rPr lang="en-US" altLang="it-IT" sz="1600" b="1" dirty="0">
                <a:solidFill>
                  <a:srgbClr val="660066"/>
                </a:solidFill>
                <a:latin typeface="Comic Sans MS" pitchFamily="66" charset="0"/>
              </a:rPr>
              <a:t> o da </a:t>
            </a:r>
            <a:r>
              <a:rPr lang="en-US" altLang="it-IT" sz="1600" b="1" dirty="0" err="1">
                <a:solidFill>
                  <a:srgbClr val="660066"/>
                </a:solidFill>
                <a:latin typeface="Comic Sans MS" pitchFamily="66" charset="0"/>
              </a:rPr>
              <a:t>ricostruire</a:t>
            </a:r>
            <a:r>
              <a:rPr lang="en-US" altLang="it-IT" sz="1600" b="1" dirty="0">
                <a:solidFill>
                  <a:srgbClr val="660066"/>
                </a:solidFill>
                <a:latin typeface="Comic Sans MS" pitchFamily="66" charset="0"/>
              </a:rPr>
              <a:t> con latte o </a:t>
            </a:r>
            <a:r>
              <a:rPr lang="en-US" altLang="it-IT" sz="1600" b="1" dirty="0" err="1">
                <a:solidFill>
                  <a:srgbClr val="660066"/>
                </a:solidFill>
                <a:latin typeface="Comic Sans MS" pitchFamily="66" charset="0"/>
              </a:rPr>
              <a:t>altro</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liquido</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nutritivo</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appropiato</a:t>
            </a:r>
            <a:endParaRPr lang="en-US" altLang="it-IT" sz="1600" b="1" dirty="0">
              <a:solidFill>
                <a:srgbClr val="660066"/>
              </a:solidFill>
              <a:latin typeface="Comic Sans MS" pitchFamily="66" charset="0"/>
            </a:endParaRPr>
          </a:p>
          <a:p>
            <a:pPr>
              <a:spcBef>
                <a:spcPts val="1000"/>
              </a:spcBef>
              <a:defRPr/>
            </a:pPr>
            <a:r>
              <a:rPr lang="en-US" altLang="it-IT" sz="1600" b="1" dirty="0">
                <a:solidFill>
                  <a:srgbClr val="660066"/>
                </a:solidFill>
                <a:latin typeface="Comic Sans MS" pitchFamily="66" charset="0"/>
              </a:rPr>
              <a:t>2.cereali con </a:t>
            </a:r>
            <a:r>
              <a:rPr lang="en-US" altLang="it-IT" sz="1600" b="1" dirty="0" err="1">
                <a:solidFill>
                  <a:srgbClr val="660066"/>
                </a:solidFill>
                <a:latin typeface="Comic Sans MS" pitchFamily="66" charset="0"/>
              </a:rPr>
              <a:t>aggiunta</a:t>
            </a:r>
            <a:r>
              <a:rPr lang="en-US" altLang="it-IT" sz="1600" b="1" dirty="0">
                <a:solidFill>
                  <a:srgbClr val="660066"/>
                </a:solidFill>
                <a:latin typeface="Comic Sans MS" pitchFamily="66" charset="0"/>
              </a:rPr>
              <a:t> di un </a:t>
            </a:r>
            <a:r>
              <a:rPr lang="en-US" altLang="it-IT" sz="1600" b="1" dirty="0" err="1">
                <a:solidFill>
                  <a:srgbClr val="660066"/>
                </a:solidFill>
                <a:latin typeface="Comic Sans MS" pitchFamily="66" charset="0"/>
              </a:rPr>
              <a:t>alimento</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ricco</a:t>
            </a:r>
            <a:r>
              <a:rPr lang="en-US" altLang="it-IT" sz="1600" b="1" dirty="0">
                <a:solidFill>
                  <a:srgbClr val="660066"/>
                </a:solidFill>
                <a:latin typeface="Comic Sans MS" pitchFamily="66" charset="0"/>
              </a:rPr>
              <a:t> di </a:t>
            </a:r>
            <a:r>
              <a:rPr lang="en-US" altLang="it-IT" sz="1600" b="1" dirty="0" err="1">
                <a:solidFill>
                  <a:srgbClr val="660066"/>
                </a:solidFill>
                <a:latin typeface="Comic Sans MS" pitchFamily="66" charset="0"/>
              </a:rPr>
              <a:t>proteine</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ricostituiti</a:t>
            </a:r>
            <a:r>
              <a:rPr lang="en-US" altLang="it-IT" sz="1600" b="1" dirty="0">
                <a:solidFill>
                  <a:srgbClr val="660066"/>
                </a:solidFill>
                <a:latin typeface="Comic Sans MS" pitchFamily="66" charset="0"/>
              </a:rPr>
              <a:t> o da </a:t>
            </a:r>
            <a:r>
              <a:rPr lang="en-US" altLang="it-IT" sz="1600" b="1" dirty="0" err="1">
                <a:solidFill>
                  <a:srgbClr val="660066"/>
                </a:solidFill>
                <a:latin typeface="Comic Sans MS" pitchFamily="66" charset="0"/>
              </a:rPr>
              <a:t>ricostruire</a:t>
            </a:r>
            <a:r>
              <a:rPr lang="en-US" altLang="it-IT" sz="1600" b="1" dirty="0">
                <a:solidFill>
                  <a:srgbClr val="660066"/>
                </a:solidFill>
                <a:latin typeface="Comic Sans MS" pitchFamily="66" charset="0"/>
              </a:rPr>
              <a:t> con </a:t>
            </a:r>
            <a:r>
              <a:rPr lang="en-US" altLang="it-IT" sz="1600" b="1" dirty="0" err="1">
                <a:solidFill>
                  <a:srgbClr val="660066"/>
                </a:solidFill>
                <a:latin typeface="Comic Sans MS" pitchFamily="66" charset="0"/>
              </a:rPr>
              <a:t>acqua</a:t>
            </a:r>
            <a:r>
              <a:rPr lang="en-US" altLang="it-IT" sz="1600" b="1" dirty="0">
                <a:solidFill>
                  <a:srgbClr val="660066"/>
                </a:solidFill>
                <a:latin typeface="Comic Sans MS" pitchFamily="66" charset="0"/>
              </a:rPr>
              <a:t> o </a:t>
            </a:r>
            <a:r>
              <a:rPr lang="en-US" altLang="it-IT" sz="1600" b="1" dirty="0" err="1">
                <a:solidFill>
                  <a:srgbClr val="660066"/>
                </a:solidFill>
                <a:latin typeface="Comic Sans MS" pitchFamily="66" charset="0"/>
              </a:rPr>
              <a:t>altri</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liquidi</a:t>
            </a:r>
            <a:r>
              <a:rPr lang="en-US" altLang="it-IT" sz="1600" b="1" dirty="0">
                <a:solidFill>
                  <a:srgbClr val="660066"/>
                </a:solidFill>
                <a:latin typeface="Comic Sans MS" pitchFamily="66" charset="0"/>
              </a:rPr>
              <a:t> non </a:t>
            </a:r>
            <a:r>
              <a:rPr lang="en-US" altLang="it-IT" sz="1600" b="1" dirty="0" err="1">
                <a:solidFill>
                  <a:srgbClr val="660066"/>
                </a:solidFill>
                <a:latin typeface="Comic Sans MS" pitchFamily="66" charset="0"/>
              </a:rPr>
              <a:t>contenenti</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proteine</a:t>
            </a:r>
            <a:endParaRPr lang="en-US" altLang="it-IT" sz="1600" b="1" dirty="0">
              <a:solidFill>
                <a:srgbClr val="660066"/>
              </a:solidFill>
              <a:latin typeface="Comic Sans MS" pitchFamily="66" charset="0"/>
            </a:endParaRPr>
          </a:p>
          <a:p>
            <a:pPr>
              <a:spcBef>
                <a:spcPts val="1000"/>
              </a:spcBef>
              <a:defRPr/>
            </a:pPr>
            <a:r>
              <a:rPr lang="en-US" altLang="it-IT" sz="1600" b="1" dirty="0">
                <a:solidFill>
                  <a:srgbClr val="660066"/>
                </a:solidFill>
                <a:latin typeface="Comic Sans MS" pitchFamily="66" charset="0"/>
              </a:rPr>
              <a:t>3.pastina da </a:t>
            </a:r>
            <a:r>
              <a:rPr lang="en-US" altLang="it-IT" sz="1600" b="1" dirty="0" err="1">
                <a:solidFill>
                  <a:srgbClr val="660066"/>
                </a:solidFill>
                <a:latin typeface="Comic Sans MS" pitchFamily="66" charset="0"/>
              </a:rPr>
              <a:t>utilizzare</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dopo</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cottura</a:t>
            </a:r>
            <a:r>
              <a:rPr lang="en-US" altLang="it-IT" sz="1600" b="1" dirty="0">
                <a:solidFill>
                  <a:srgbClr val="660066"/>
                </a:solidFill>
                <a:latin typeface="Comic Sans MS" pitchFamily="66" charset="0"/>
              </a:rPr>
              <a:t> in </a:t>
            </a:r>
            <a:r>
              <a:rPr lang="en-US" altLang="it-IT" sz="1600" b="1" dirty="0" err="1">
                <a:solidFill>
                  <a:srgbClr val="660066"/>
                </a:solidFill>
                <a:latin typeface="Comic Sans MS" pitchFamily="66" charset="0"/>
              </a:rPr>
              <a:t>acqua</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bollente</a:t>
            </a:r>
            <a:r>
              <a:rPr lang="en-US" altLang="it-IT" sz="1600" b="1" dirty="0">
                <a:solidFill>
                  <a:srgbClr val="660066"/>
                </a:solidFill>
                <a:latin typeface="Comic Sans MS" pitchFamily="66" charset="0"/>
              </a:rPr>
              <a:t> o in </a:t>
            </a:r>
            <a:r>
              <a:rPr lang="en-US" altLang="it-IT" sz="1600" b="1" dirty="0" err="1">
                <a:solidFill>
                  <a:srgbClr val="660066"/>
                </a:solidFill>
                <a:latin typeface="Comic Sans MS" pitchFamily="66" charset="0"/>
              </a:rPr>
              <a:t>altro</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liquido</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adatto</a:t>
            </a:r>
            <a:endParaRPr lang="en-US" altLang="it-IT" sz="1600" b="1" dirty="0">
              <a:solidFill>
                <a:srgbClr val="660066"/>
              </a:solidFill>
              <a:latin typeface="Comic Sans MS" pitchFamily="66" charset="0"/>
            </a:endParaRPr>
          </a:p>
          <a:p>
            <a:pPr>
              <a:spcBef>
                <a:spcPts val="1000"/>
              </a:spcBef>
              <a:defRPr/>
            </a:pPr>
            <a:r>
              <a:rPr lang="en-US" altLang="it-IT" sz="1600" b="1" dirty="0">
                <a:solidFill>
                  <a:srgbClr val="660066"/>
                </a:solidFill>
                <a:latin typeface="Comic Sans MS" pitchFamily="66" charset="0"/>
              </a:rPr>
              <a:t>4.biscotti e </a:t>
            </a:r>
            <a:r>
              <a:rPr lang="en-US" altLang="it-IT" sz="1600" b="1" dirty="0" err="1">
                <a:solidFill>
                  <a:srgbClr val="660066"/>
                </a:solidFill>
                <a:latin typeface="Comic Sans MS" pitchFamily="66" charset="0"/>
              </a:rPr>
              <a:t>fette</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biscottate</a:t>
            </a:r>
            <a:r>
              <a:rPr lang="en-US" altLang="it-IT" sz="1600" b="1" dirty="0">
                <a:solidFill>
                  <a:srgbClr val="660066"/>
                </a:solidFill>
                <a:latin typeface="Comic Sans MS" pitchFamily="66" charset="0"/>
              </a:rPr>
              <a:t> da </a:t>
            </a:r>
            <a:r>
              <a:rPr lang="en-US" altLang="it-IT" sz="1600" b="1" dirty="0" err="1">
                <a:solidFill>
                  <a:srgbClr val="660066"/>
                </a:solidFill>
                <a:latin typeface="Comic Sans MS" pitchFamily="66" charset="0"/>
              </a:rPr>
              <a:t>utilizzare</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anche</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dopo</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essere</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stati</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sbriciolati</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ed</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uniti</a:t>
            </a:r>
            <a:r>
              <a:rPr lang="en-US" altLang="it-IT" sz="1600" b="1" dirty="0">
                <a:solidFill>
                  <a:srgbClr val="660066"/>
                </a:solidFill>
                <a:latin typeface="Comic Sans MS" pitchFamily="66" charset="0"/>
              </a:rPr>
              <a:t> ad </a:t>
            </a:r>
            <a:r>
              <a:rPr lang="en-US" altLang="it-IT" sz="1600" b="1" dirty="0" err="1">
                <a:solidFill>
                  <a:srgbClr val="660066"/>
                </a:solidFill>
                <a:latin typeface="Comic Sans MS" pitchFamily="66" charset="0"/>
              </a:rPr>
              <a:t>acqua</a:t>
            </a:r>
            <a:r>
              <a:rPr lang="en-US" altLang="it-IT" sz="1600" b="1" dirty="0">
                <a:solidFill>
                  <a:srgbClr val="660066"/>
                </a:solidFill>
                <a:latin typeface="Comic Sans MS" pitchFamily="66" charset="0"/>
              </a:rPr>
              <a:t>, latte o </a:t>
            </a:r>
            <a:r>
              <a:rPr lang="en-US" altLang="it-IT" sz="1600" b="1" dirty="0" err="1">
                <a:solidFill>
                  <a:srgbClr val="660066"/>
                </a:solidFill>
                <a:latin typeface="Comic Sans MS" pitchFamily="66" charset="0"/>
              </a:rPr>
              <a:t>altri</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liquidi</a:t>
            </a:r>
            <a:r>
              <a:rPr lang="en-US" altLang="it-IT" sz="1600" b="1" dirty="0">
                <a:solidFill>
                  <a:srgbClr val="660066"/>
                </a:solidFill>
                <a:latin typeface="Comic Sans MS" pitchFamily="66" charset="0"/>
              </a:rPr>
              <a:t> </a:t>
            </a:r>
            <a:r>
              <a:rPr lang="en-US" altLang="it-IT" sz="1600" b="1" dirty="0" err="1">
                <a:solidFill>
                  <a:srgbClr val="660066"/>
                </a:solidFill>
                <a:latin typeface="Comic Sans MS" pitchFamily="66" charset="0"/>
              </a:rPr>
              <a:t>adatti</a:t>
            </a:r>
            <a:endParaRPr lang="en-US" altLang="it-IT" sz="1600" b="1" dirty="0">
              <a:solidFill>
                <a:srgbClr val="660066"/>
              </a:solidFill>
              <a:latin typeface="Comic Sans MS" pitchFamily="66" charset="0"/>
            </a:endParaRPr>
          </a:p>
          <a:p>
            <a:pPr>
              <a:spcBef>
                <a:spcPts val="1000"/>
              </a:spcBef>
              <a:defRPr/>
            </a:pPr>
            <a:r>
              <a:rPr lang="en-US" altLang="it-IT" sz="1600" b="1" dirty="0">
                <a:solidFill>
                  <a:srgbClr val="660066"/>
                </a:solidFill>
                <a:effectLst>
                  <a:outerShdw blurRad="38100" dist="38100" dir="2700000" algn="tl">
                    <a:srgbClr val="C0C0C0"/>
                  </a:outerShdw>
                </a:effectLst>
                <a:latin typeface="Comic Sans MS" pitchFamily="66" charset="0"/>
              </a:rPr>
              <a:t>b)</a:t>
            </a:r>
            <a:r>
              <a:rPr lang="en-US" altLang="it-IT" sz="1600" b="1" dirty="0" err="1">
                <a:solidFill>
                  <a:srgbClr val="660066"/>
                </a:solidFill>
                <a:effectLst>
                  <a:outerShdw blurRad="38100" dist="38100" dir="2700000" algn="tl">
                    <a:srgbClr val="C0C0C0"/>
                  </a:outerShdw>
                </a:effectLst>
                <a:latin typeface="Comic Sans MS" pitchFamily="66" charset="0"/>
              </a:rPr>
              <a:t>alimenti</a:t>
            </a:r>
            <a:r>
              <a:rPr lang="en-US" altLang="it-IT" sz="1600" b="1" dirty="0">
                <a:solidFill>
                  <a:srgbClr val="660066"/>
                </a:solidFill>
                <a:effectLst>
                  <a:outerShdw blurRad="38100" dist="38100" dir="2700000" algn="tl">
                    <a:srgbClr val="C0C0C0"/>
                  </a:outerShdw>
                </a:effectLst>
                <a:latin typeface="Comic Sans MS" pitchFamily="66" charset="0"/>
              </a:rPr>
              <a:t> per </a:t>
            </a:r>
            <a:r>
              <a:rPr lang="en-US" altLang="it-IT" sz="1600" b="1" dirty="0" err="1">
                <a:solidFill>
                  <a:srgbClr val="660066"/>
                </a:solidFill>
                <a:effectLst>
                  <a:outerShdw blurRad="38100" dist="38100" dir="2700000" algn="tl">
                    <a:srgbClr val="C0C0C0"/>
                  </a:outerShdw>
                </a:effectLst>
                <a:latin typeface="Comic Sans MS" pitchFamily="66" charset="0"/>
              </a:rPr>
              <a:t>lattanti</a:t>
            </a:r>
            <a:r>
              <a:rPr lang="en-US" altLang="it-IT" sz="1600" b="1" dirty="0">
                <a:solidFill>
                  <a:srgbClr val="660066"/>
                </a:solidFill>
                <a:effectLst>
                  <a:outerShdw blurRad="38100" dist="38100" dir="2700000" algn="tl">
                    <a:srgbClr val="C0C0C0"/>
                  </a:outerShdw>
                </a:effectLst>
                <a:latin typeface="Comic Sans MS" pitchFamily="66" charset="0"/>
              </a:rPr>
              <a:t> e bambini, </a:t>
            </a:r>
            <a:r>
              <a:rPr lang="en-US" altLang="it-IT" sz="1600" b="1" dirty="0" err="1">
                <a:solidFill>
                  <a:srgbClr val="660066"/>
                </a:solidFill>
                <a:effectLst>
                  <a:outerShdw blurRad="38100" dist="38100" dir="2700000" algn="tl">
                    <a:srgbClr val="C0C0C0"/>
                  </a:outerShdw>
                </a:effectLst>
                <a:latin typeface="Comic Sans MS" pitchFamily="66" charset="0"/>
              </a:rPr>
              <a:t>diversi</a:t>
            </a:r>
            <a:r>
              <a:rPr lang="en-US" altLang="it-IT" sz="1600" b="1" dirty="0">
                <a:solidFill>
                  <a:srgbClr val="660066"/>
                </a:solidFill>
                <a:effectLst>
                  <a:outerShdw blurRad="38100" dist="38100" dir="2700000" algn="tl">
                    <a:srgbClr val="C0C0C0"/>
                  </a:outerShdw>
                </a:effectLst>
                <a:latin typeface="Comic Sans MS" pitchFamily="66" charset="0"/>
              </a:rPr>
              <a:t> </a:t>
            </a:r>
            <a:r>
              <a:rPr lang="en-US" altLang="it-IT" sz="1600" b="1" dirty="0" err="1">
                <a:solidFill>
                  <a:srgbClr val="660066"/>
                </a:solidFill>
                <a:effectLst>
                  <a:outerShdw blurRad="38100" dist="38100" dir="2700000" algn="tl">
                    <a:srgbClr val="C0C0C0"/>
                  </a:outerShdw>
                </a:effectLst>
                <a:latin typeface="Comic Sans MS" pitchFamily="66" charset="0"/>
              </a:rPr>
              <a:t>dagli</a:t>
            </a:r>
            <a:r>
              <a:rPr lang="en-US" altLang="it-IT" sz="1600" b="1" dirty="0">
                <a:solidFill>
                  <a:srgbClr val="660066"/>
                </a:solidFill>
                <a:effectLst>
                  <a:outerShdw blurRad="38100" dist="38100" dir="2700000" algn="tl">
                    <a:srgbClr val="C0C0C0"/>
                  </a:outerShdw>
                </a:effectLst>
                <a:latin typeface="Comic Sans MS" pitchFamily="66" charset="0"/>
              </a:rPr>
              <a:t> </a:t>
            </a:r>
            <a:r>
              <a:rPr lang="en-US" altLang="it-IT" sz="1600" b="1" dirty="0" err="1">
                <a:solidFill>
                  <a:srgbClr val="660066"/>
                </a:solidFill>
                <a:effectLst>
                  <a:outerShdw blurRad="38100" dist="38100" dir="2700000" algn="tl">
                    <a:srgbClr val="C0C0C0"/>
                  </a:outerShdw>
                </a:effectLst>
                <a:latin typeface="Comic Sans MS" pitchFamily="66" charset="0"/>
              </a:rPr>
              <a:t>alimenti</a:t>
            </a:r>
            <a:r>
              <a:rPr lang="en-US" altLang="it-IT" sz="1600" b="1" dirty="0">
                <a:solidFill>
                  <a:srgbClr val="660066"/>
                </a:solidFill>
                <a:effectLst>
                  <a:outerShdw blurRad="38100" dist="38100" dir="2700000" algn="tl">
                    <a:srgbClr val="C0C0C0"/>
                  </a:outerShdw>
                </a:effectLst>
                <a:latin typeface="Comic Sans MS" pitchFamily="66" charset="0"/>
              </a:rPr>
              <a:t> a base di </a:t>
            </a:r>
            <a:r>
              <a:rPr lang="en-US" altLang="it-IT" sz="1600" b="1" dirty="0" err="1">
                <a:solidFill>
                  <a:srgbClr val="660066"/>
                </a:solidFill>
                <a:effectLst>
                  <a:outerShdw blurRad="38100" dist="38100" dir="2700000" algn="tl">
                    <a:srgbClr val="C0C0C0"/>
                  </a:outerShdw>
                </a:effectLst>
                <a:latin typeface="Comic Sans MS" pitchFamily="66" charset="0"/>
              </a:rPr>
              <a:t>cereali</a:t>
            </a:r>
            <a:r>
              <a:rPr lang="en-US" altLang="it-IT" sz="1600" b="1" dirty="0">
                <a:solidFill>
                  <a:srgbClr val="660066"/>
                </a:solidFill>
                <a:effectLst>
                  <a:outerShdw blurRad="38100" dist="38100" dir="2700000" algn="tl">
                    <a:srgbClr val="C0C0C0"/>
                  </a:outerShdw>
                </a:effectLst>
                <a:latin typeface="Comic Sans MS" pitchFamily="66" charset="0"/>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3" name="Group 4"/>
          <p:cNvGrpSpPr>
            <a:grpSpLocks/>
          </p:cNvGrpSpPr>
          <p:nvPr/>
        </p:nvGrpSpPr>
        <p:grpSpPr bwMode="auto">
          <a:xfrm>
            <a:off x="468313" y="836836"/>
            <a:ext cx="8351837" cy="215900"/>
            <a:chOff x="295" y="391"/>
            <a:chExt cx="5261" cy="136"/>
          </a:xfrm>
        </p:grpSpPr>
        <p:sp>
          <p:nvSpPr>
            <p:cNvPr id="56332"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6333"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6334"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6335"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92521" name="Rectangle 9"/>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65938" y="-26988"/>
            <a:ext cx="2152650" cy="915988"/>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141/2006/CE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82/2009</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125/2006/CE</a:t>
            </a:r>
          </a:p>
        </p:txBody>
      </p:sp>
      <p:sp>
        <p:nvSpPr>
          <p:cNvPr id="56327" name="Rectangle 16"/>
          <p:cNvSpPr>
            <a:spLocks noChangeArrowheads="1"/>
          </p:cNvSpPr>
          <p:nvPr/>
        </p:nvSpPr>
        <p:spPr bwMode="auto">
          <a:xfrm>
            <a:off x="1295400" y="2060848"/>
            <a:ext cx="7956550" cy="431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ts val="1000"/>
              </a:spcBef>
              <a:buClr>
                <a:srgbClr val="FF0000"/>
              </a:buClr>
              <a:buFont typeface="Wingdings" pitchFamily="2" charset="2"/>
              <a:buChar char="q"/>
            </a:pPr>
            <a:r>
              <a:rPr lang="it-IT" altLang="it-IT" sz="1800" b="1" dirty="0">
                <a:solidFill>
                  <a:srgbClr val="660066"/>
                </a:solidFill>
                <a:latin typeface="Comic Sans MS" pitchFamily="66" charset="0"/>
                <a:sym typeface="Euclid Symbol" pitchFamily="18" charset="2"/>
              </a:rPr>
              <a:t>è vietato scoraggiare l’allattamento al seno</a:t>
            </a:r>
          </a:p>
          <a:p>
            <a:pPr eaLnBrk="1" hangingPunct="1">
              <a:spcBef>
                <a:spcPts val="1000"/>
              </a:spcBef>
              <a:buClr>
                <a:srgbClr val="FF0000"/>
              </a:buClr>
              <a:buFont typeface="Wingdings" pitchFamily="2" charset="2"/>
              <a:buChar char="q"/>
            </a:pPr>
            <a:r>
              <a:rPr lang="it-IT" altLang="it-IT" sz="1800" b="1" dirty="0">
                <a:solidFill>
                  <a:srgbClr val="660066"/>
                </a:solidFill>
                <a:latin typeface="Comic Sans MS" pitchFamily="66" charset="0"/>
                <a:sym typeface="Euclid Symbol" pitchFamily="18" charset="2"/>
              </a:rPr>
              <a:t>è vietato usare termini “umanizzato”, “</a:t>
            </a:r>
            <a:r>
              <a:rPr lang="it-IT" altLang="it-IT" sz="1800" b="1" dirty="0" err="1">
                <a:solidFill>
                  <a:srgbClr val="660066"/>
                </a:solidFill>
                <a:latin typeface="Comic Sans MS" pitchFamily="66" charset="0"/>
                <a:sym typeface="Euclid Symbol" pitchFamily="18" charset="2"/>
              </a:rPr>
              <a:t>maternizzato”consentito</a:t>
            </a:r>
            <a:r>
              <a:rPr lang="it-IT" altLang="it-IT" sz="1800" b="1" dirty="0">
                <a:solidFill>
                  <a:srgbClr val="660066"/>
                </a:solidFill>
                <a:latin typeface="Comic Sans MS" pitchFamily="66" charset="0"/>
                <a:sym typeface="Euclid Symbol" pitchFamily="18" charset="2"/>
              </a:rPr>
              <a:t> “adattato”</a:t>
            </a:r>
          </a:p>
          <a:p>
            <a:pPr eaLnBrk="1" hangingPunct="1">
              <a:spcBef>
                <a:spcPts val="1000"/>
              </a:spcBef>
              <a:buClr>
                <a:srgbClr val="FF0000"/>
              </a:buClr>
              <a:buFont typeface="Wingdings" pitchFamily="2" charset="2"/>
              <a:buChar char="q"/>
            </a:pPr>
            <a:r>
              <a:rPr lang="it-IT" altLang="it-IT" sz="1800" b="1" dirty="0">
                <a:solidFill>
                  <a:srgbClr val="660066"/>
                </a:solidFill>
                <a:latin typeface="Comic Sans MS" pitchFamily="66" charset="0"/>
                <a:sym typeface="Euclid Symbol" pitchFamily="18" charset="2"/>
              </a:rPr>
              <a:t>è vietato includere in etichetta immagini di lattanti o idealizzanti il prodotto</a:t>
            </a:r>
          </a:p>
          <a:p>
            <a:pPr eaLnBrk="1" hangingPunct="1">
              <a:spcBef>
                <a:spcPts val="1000"/>
              </a:spcBef>
              <a:buClr>
                <a:srgbClr val="FF0000"/>
              </a:buClr>
              <a:buFont typeface="Wingdings" pitchFamily="2" charset="2"/>
              <a:buChar char="q"/>
            </a:pPr>
            <a:r>
              <a:rPr lang="en-US" altLang="it-IT" sz="1800" b="1" dirty="0">
                <a:solidFill>
                  <a:srgbClr val="660066"/>
                </a:solidFill>
                <a:latin typeface="Comic Sans MS" pitchFamily="66" charset="0"/>
              </a:rPr>
              <a:t>eta’ cui </a:t>
            </a:r>
            <a:r>
              <a:rPr lang="en-US" altLang="it-IT" sz="1800" b="1" dirty="0" err="1">
                <a:solidFill>
                  <a:srgbClr val="660066"/>
                </a:solidFill>
                <a:latin typeface="Comic Sans MS" pitchFamily="66" charset="0"/>
              </a:rPr>
              <a:t>sono</a:t>
            </a:r>
            <a:r>
              <a:rPr lang="en-US" altLang="it-IT" sz="1800" b="1" dirty="0">
                <a:solidFill>
                  <a:srgbClr val="660066"/>
                </a:solidFill>
                <a:latin typeface="Comic Sans MS" pitchFamily="66" charset="0"/>
              </a:rPr>
              <a:t> </a:t>
            </a:r>
            <a:r>
              <a:rPr lang="en-US" altLang="it-IT" sz="1800" b="1" dirty="0" err="1" smtClean="0">
                <a:solidFill>
                  <a:srgbClr val="660066"/>
                </a:solidFill>
                <a:latin typeface="Comic Sans MS" pitchFamily="66" charset="0"/>
              </a:rPr>
              <a:t>destinati</a:t>
            </a:r>
            <a:r>
              <a:rPr lang="en-US" altLang="it-IT" sz="1800" b="1" dirty="0" smtClean="0">
                <a:solidFill>
                  <a:srgbClr val="660066"/>
                </a:solidFill>
                <a:latin typeface="Comic Sans MS" pitchFamily="66" charset="0"/>
              </a:rPr>
              <a:t> </a:t>
            </a:r>
            <a:r>
              <a:rPr lang="en-US" altLang="it-IT" sz="1800" b="1" dirty="0">
                <a:solidFill>
                  <a:srgbClr val="660066"/>
                </a:solidFill>
                <a:latin typeface="Comic Sans MS" pitchFamily="66" charset="0"/>
              </a:rPr>
              <a:t>in </a:t>
            </a:r>
            <a:r>
              <a:rPr lang="en-US" altLang="it-IT" sz="1800" b="1" dirty="0" err="1">
                <a:solidFill>
                  <a:srgbClr val="660066"/>
                </a:solidFill>
                <a:latin typeface="Comic Sans MS" pitchFamily="66" charset="0"/>
              </a:rPr>
              <a:t>nessun</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caso</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può</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essere</a:t>
            </a:r>
            <a:r>
              <a:rPr lang="en-US" altLang="it-IT" sz="1800" b="1" dirty="0">
                <a:solidFill>
                  <a:srgbClr val="660066"/>
                </a:solidFill>
                <a:latin typeface="Comic Sans MS" pitchFamily="66" charset="0"/>
              </a:rPr>
              <a:t> &lt; a 4 </a:t>
            </a:r>
            <a:r>
              <a:rPr lang="en-US" altLang="it-IT" sz="1800" b="1" dirty="0" err="1">
                <a:solidFill>
                  <a:srgbClr val="660066"/>
                </a:solidFill>
                <a:latin typeface="Comic Sans MS" pitchFamily="66" charset="0"/>
              </a:rPr>
              <a:t>mesi</a:t>
            </a:r>
            <a:r>
              <a:rPr lang="en-US" altLang="it-IT" sz="1800" b="1" dirty="0">
                <a:solidFill>
                  <a:srgbClr val="660066"/>
                </a:solidFill>
                <a:latin typeface="Comic Sans MS" pitchFamily="66" charset="0"/>
              </a:rPr>
              <a:t>. </a:t>
            </a:r>
          </a:p>
          <a:p>
            <a:pPr eaLnBrk="1" hangingPunct="1">
              <a:spcBef>
                <a:spcPts val="1000"/>
              </a:spcBef>
              <a:buClr>
                <a:srgbClr val="FF0000"/>
              </a:buClr>
              <a:buFont typeface="Wingdings" pitchFamily="2" charset="2"/>
              <a:buChar char="q"/>
            </a:pPr>
            <a:r>
              <a:rPr lang="en-US" altLang="it-IT" sz="1800" b="1" dirty="0" err="1">
                <a:solidFill>
                  <a:srgbClr val="660066"/>
                </a:solidFill>
                <a:latin typeface="Comic Sans MS" pitchFamily="66" charset="0"/>
              </a:rPr>
              <a:t>obbligatoria</a:t>
            </a:r>
            <a:r>
              <a:rPr lang="en-US" altLang="it-IT" sz="1800" b="1" dirty="0">
                <a:solidFill>
                  <a:srgbClr val="660066"/>
                </a:solidFill>
                <a:latin typeface="Comic Sans MS" pitchFamily="66" charset="0"/>
              </a:rPr>
              <a:t> la </a:t>
            </a:r>
            <a:r>
              <a:rPr lang="en-US" altLang="it-IT" sz="1800" b="1" dirty="0" err="1">
                <a:solidFill>
                  <a:srgbClr val="660066"/>
                </a:solidFill>
                <a:latin typeface="Comic Sans MS" pitchFamily="66" charset="0"/>
              </a:rPr>
              <a:t>dicitura</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indicati</a:t>
            </a:r>
            <a:r>
              <a:rPr lang="en-US" altLang="it-IT" sz="1800" b="1" dirty="0">
                <a:solidFill>
                  <a:srgbClr val="660066"/>
                </a:solidFill>
                <a:latin typeface="Comic Sans MS" pitchFamily="66" charset="0"/>
              </a:rPr>
              <a:t> a </a:t>
            </a:r>
            <a:r>
              <a:rPr lang="en-US" altLang="it-IT" sz="1800" b="1" dirty="0" err="1">
                <a:solidFill>
                  <a:srgbClr val="660066"/>
                </a:solidFill>
                <a:latin typeface="Comic Sans MS" pitchFamily="66" charset="0"/>
              </a:rPr>
              <a:t>partire</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dall’età</a:t>
            </a:r>
            <a:r>
              <a:rPr lang="en-US" altLang="it-IT" sz="1800" b="1" dirty="0">
                <a:solidFill>
                  <a:srgbClr val="660066"/>
                </a:solidFill>
                <a:latin typeface="Comic Sans MS" pitchFamily="66" charset="0"/>
              </a:rPr>
              <a:t> di</a:t>
            </a:r>
            <a:r>
              <a:rPr lang="en-US" altLang="it-IT" sz="1800" b="1" dirty="0" smtClean="0">
                <a:solidFill>
                  <a:srgbClr val="660066"/>
                </a:solidFill>
                <a:latin typeface="Comic Sans MS" pitchFamily="66" charset="0"/>
              </a:rPr>
              <a:t>…..”</a:t>
            </a:r>
            <a:endParaRPr lang="en-US" altLang="it-IT" sz="1800" b="1" dirty="0">
              <a:solidFill>
                <a:srgbClr val="660066"/>
              </a:solidFill>
              <a:latin typeface="Comic Sans MS" pitchFamily="66" charset="0"/>
            </a:endParaRPr>
          </a:p>
          <a:p>
            <a:pPr eaLnBrk="1" hangingPunct="1">
              <a:spcBef>
                <a:spcPts val="1000"/>
              </a:spcBef>
              <a:buClr>
                <a:srgbClr val="FF0000"/>
              </a:buClr>
              <a:buFont typeface="Wingdings" pitchFamily="2" charset="2"/>
              <a:buChar char="q"/>
            </a:pPr>
            <a:r>
              <a:rPr lang="en-US" altLang="it-IT" sz="1800" b="1" dirty="0" err="1">
                <a:solidFill>
                  <a:srgbClr val="660066"/>
                </a:solidFill>
                <a:latin typeface="Comic Sans MS" pitchFamily="66" charset="0"/>
              </a:rPr>
              <a:t>presenza</a:t>
            </a:r>
            <a:r>
              <a:rPr lang="en-US" altLang="it-IT" sz="1800" b="1" dirty="0">
                <a:solidFill>
                  <a:srgbClr val="660066"/>
                </a:solidFill>
                <a:latin typeface="Comic Sans MS" pitchFamily="66" charset="0"/>
              </a:rPr>
              <a:t>/</a:t>
            </a:r>
            <a:r>
              <a:rPr lang="en-US" altLang="it-IT" sz="1800" b="1" dirty="0" err="1">
                <a:solidFill>
                  <a:srgbClr val="660066"/>
                </a:solidFill>
                <a:latin typeface="Comic Sans MS" pitchFamily="66" charset="0"/>
              </a:rPr>
              <a:t>assenza</a:t>
            </a:r>
            <a:r>
              <a:rPr lang="en-US" altLang="it-IT" sz="1800" b="1" dirty="0">
                <a:solidFill>
                  <a:srgbClr val="660066"/>
                </a:solidFill>
                <a:latin typeface="Comic Sans MS" pitchFamily="66" charset="0"/>
              </a:rPr>
              <a:t> di </a:t>
            </a:r>
            <a:r>
              <a:rPr lang="en-US" altLang="it-IT" sz="1800" b="1" dirty="0" err="1">
                <a:solidFill>
                  <a:srgbClr val="660066"/>
                </a:solidFill>
                <a:latin typeface="Comic Sans MS" pitchFamily="66" charset="0"/>
              </a:rPr>
              <a:t>glutine</a:t>
            </a:r>
            <a:r>
              <a:rPr lang="en-US" altLang="it-IT" sz="1800" b="1" dirty="0">
                <a:solidFill>
                  <a:srgbClr val="660066"/>
                </a:solidFill>
                <a:latin typeface="Comic Sans MS" pitchFamily="66" charset="0"/>
              </a:rPr>
              <a:t>, se </a:t>
            </a:r>
            <a:r>
              <a:rPr lang="en-US" altLang="it-IT" sz="1800" b="1" dirty="0" err="1">
                <a:solidFill>
                  <a:srgbClr val="660066"/>
                </a:solidFill>
                <a:latin typeface="Comic Sans MS" pitchFamily="66" charset="0"/>
              </a:rPr>
              <a:t>il</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prodotto</a:t>
            </a:r>
            <a:r>
              <a:rPr lang="en-US" altLang="it-IT" sz="1800" b="1" dirty="0">
                <a:solidFill>
                  <a:srgbClr val="660066"/>
                </a:solidFill>
                <a:latin typeface="Comic Sans MS" pitchFamily="66" charset="0"/>
              </a:rPr>
              <a:t> è </a:t>
            </a:r>
            <a:r>
              <a:rPr lang="en-US" altLang="it-IT" sz="1800" b="1" dirty="0" err="1">
                <a:solidFill>
                  <a:srgbClr val="660066"/>
                </a:solidFill>
                <a:latin typeface="Comic Sans MS" pitchFamily="66" charset="0"/>
              </a:rPr>
              <a:t>indicato</a:t>
            </a:r>
            <a:r>
              <a:rPr lang="en-US" altLang="it-IT" sz="1800" b="1" dirty="0">
                <a:solidFill>
                  <a:srgbClr val="660066"/>
                </a:solidFill>
                <a:latin typeface="Comic Sans MS" pitchFamily="66" charset="0"/>
              </a:rPr>
              <a:t> da </a:t>
            </a:r>
            <a:r>
              <a:rPr lang="en-US" altLang="it-IT" sz="1800" b="1" dirty="0" err="1">
                <a:solidFill>
                  <a:srgbClr val="660066"/>
                </a:solidFill>
                <a:latin typeface="Comic Sans MS" pitchFamily="66" charset="0"/>
              </a:rPr>
              <a:t>un’età</a:t>
            </a:r>
            <a:r>
              <a:rPr lang="en-US" altLang="it-IT" sz="1800" b="1" dirty="0">
                <a:solidFill>
                  <a:srgbClr val="660066"/>
                </a:solidFill>
                <a:latin typeface="Comic Sans MS" pitchFamily="66" charset="0"/>
              </a:rPr>
              <a:t> &lt; 6 </a:t>
            </a:r>
            <a:r>
              <a:rPr lang="en-US" altLang="it-IT" sz="1800" b="1" dirty="0" err="1">
                <a:solidFill>
                  <a:srgbClr val="660066"/>
                </a:solidFill>
                <a:latin typeface="Comic Sans MS" pitchFamily="66" charset="0"/>
              </a:rPr>
              <a:t>mesi</a:t>
            </a:r>
            <a:endParaRPr lang="en-US" altLang="it-IT" sz="1800" b="1" dirty="0">
              <a:solidFill>
                <a:srgbClr val="660066"/>
              </a:solidFill>
              <a:latin typeface="Comic Sans MS" pitchFamily="66" charset="0"/>
            </a:endParaRPr>
          </a:p>
          <a:p>
            <a:pPr eaLnBrk="1" hangingPunct="1">
              <a:spcBef>
                <a:spcPts val="1000"/>
              </a:spcBef>
              <a:buClr>
                <a:srgbClr val="FF0000"/>
              </a:buClr>
              <a:buFont typeface="Wingdings" pitchFamily="2" charset="2"/>
              <a:buChar char="q"/>
            </a:pPr>
            <a:r>
              <a:rPr lang="en-US" altLang="it-IT" sz="1800" b="1" dirty="0" err="1" smtClean="0">
                <a:solidFill>
                  <a:srgbClr val="660066"/>
                </a:solidFill>
                <a:latin typeface="Comic Sans MS" pitchFamily="66" charset="0"/>
              </a:rPr>
              <a:t>contenuto</a:t>
            </a:r>
            <a:r>
              <a:rPr lang="en-US" altLang="it-IT" sz="1800" b="1" dirty="0" smtClean="0">
                <a:solidFill>
                  <a:srgbClr val="660066"/>
                </a:solidFill>
                <a:latin typeface="Comic Sans MS" pitchFamily="66" charset="0"/>
              </a:rPr>
              <a:t> </a:t>
            </a:r>
            <a:r>
              <a:rPr lang="en-US" altLang="it-IT" sz="1800" b="1" dirty="0">
                <a:solidFill>
                  <a:srgbClr val="660066"/>
                </a:solidFill>
                <a:latin typeface="Comic Sans MS" pitchFamily="66" charset="0"/>
              </a:rPr>
              <a:t>di </a:t>
            </a:r>
            <a:r>
              <a:rPr lang="en-US" altLang="it-IT" sz="1800" b="1" dirty="0" err="1">
                <a:solidFill>
                  <a:srgbClr val="660066"/>
                </a:solidFill>
                <a:latin typeface="Comic Sans MS" pitchFamily="66" charset="0"/>
              </a:rPr>
              <a:t>minerali</a:t>
            </a:r>
            <a:r>
              <a:rPr lang="en-US" altLang="it-IT" sz="1800" b="1" dirty="0">
                <a:solidFill>
                  <a:srgbClr val="660066"/>
                </a:solidFill>
                <a:latin typeface="Comic Sans MS" pitchFamily="66" charset="0"/>
              </a:rPr>
              <a:t> e </a:t>
            </a:r>
            <a:r>
              <a:rPr lang="en-US" altLang="it-IT" sz="1800" b="1" dirty="0" err="1">
                <a:solidFill>
                  <a:srgbClr val="660066"/>
                </a:solidFill>
                <a:latin typeface="Comic Sans MS" pitchFamily="66" charset="0"/>
              </a:rPr>
              <a:t>vitamine</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fissati</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limiti</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specifici</a:t>
            </a:r>
            <a:endParaRPr lang="en-US" altLang="it-IT" sz="1800" b="1" dirty="0">
              <a:solidFill>
                <a:srgbClr val="660066"/>
              </a:solidFill>
              <a:latin typeface="Comic Sans MS" pitchFamily="66" charset="0"/>
            </a:endParaRPr>
          </a:p>
          <a:p>
            <a:pPr eaLnBrk="1" hangingPunct="1">
              <a:spcBef>
                <a:spcPts val="1000"/>
              </a:spcBef>
              <a:buClr>
                <a:srgbClr val="FF0000"/>
              </a:buClr>
              <a:buFont typeface="Wingdings" pitchFamily="2" charset="2"/>
              <a:buChar char="q"/>
            </a:pPr>
            <a:r>
              <a:rPr lang="en-US" altLang="it-IT" sz="1800" b="1" dirty="0" err="1">
                <a:solidFill>
                  <a:srgbClr val="660066"/>
                </a:solidFill>
                <a:latin typeface="Comic Sans MS" pitchFamily="66" charset="0"/>
              </a:rPr>
              <a:t>istruzioni</a:t>
            </a:r>
            <a:r>
              <a:rPr lang="en-US" altLang="it-IT" sz="1800" b="1" dirty="0">
                <a:solidFill>
                  <a:srgbClr val="660066"/>
                </a:solidFill>
                <a:latin typeface="Comic Sans MS" pitchFamily="66" charset="0"/>
              </a:rPr>
              <a:t> di </a:t>
            </a:r>
            <a:r>
              <a:rPr lang="en-US" altLang="it-IT" sz="1800" b="1" dirty="0" err="1">
                <a:solidFill>
                  <a:srgbClr val="660066"/>
                </a:solidFill>
                <a:latin typeface="Comic Sans MS" pitchFamily="66" charset="0"/>
              </a:rPr>
              <a:t>preparazione</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ove</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necessario</a:t>
            </a:r>
            <a:r>
              <a:rPr lang="en-US" altLang="it-IT" sz="1800" b="1" dirty="0">
                <a:solidFill>
                  <a:srgbClr val="660066"/>
                </a:solidFill>
                <a:latin typeface="Comic Sans MS" pitchFamily="66" charset="0"/>
              </a:rPr>
              <a:t>, con </a:t>
            </a:r>
            <a:r>
              <a:rPr lang="en-US" altLang="it-IT" sz="1800" b="1" dirty="0" err="1">
                <a:solidFill>
                  <a:srgbClr val="660066"/>
                </a:solidFill>
                <a:latin typeface="Comic Sans MS" pitchFamily="66" charset="0"/>
              </a:rPr>
              <a:t>indicazione</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dell’importanza</a:t>
            </a:r>
            <a:r>
              <a:rPr lang="en-US" altLang="it-IT" sz="1800" b="1" dirty="0">
                <a:solidFill>
                  <a:srgbClr val="660066"/>
                </a:solidFill>
                <a:latin typeface="Comic Sans MS" pitchFamily="66" charset="0"/>
              </a:rPr>
              <a:t> di </a:t>
            </a:r>
            <a:r>
              <a:rPr lang="en-US" altLang="it-IT" sz="1800" b="1" dirty="0" err="1">
                <a:solidFill>
                  <a:srgbClr val="660066"/>
                </a:solidFill>
                <a:latin typeface="Comic Sans MS" pitchFamily="66" charset="0"/>
              </a:rPr>
              <a:t>seguire</a:t>
            </a:r>
            <a:r>
              <a:rPr lang="en-US" altLang="it-IT" sz="1800" b="1" dirty="0">
                <a:solidFill>
                  <a:srgbClr val="660066"/>
                </a:solidFill>
                <a:latin typeface="Comic Sans MS" pitchFamily="66" charset="0"/>
              </a:rPr>
              <a:t> le </a:t>
            </a:r>
            <a:r>
              <a:rPr lang="en-US" altLang="it-IT" sz="1800" b="1" dirty="0" err="1">
                <a:solidFill>
                  <a:srgbClr val="660066"/>
                </a:solidFill>
                <a:latin typeface="Comic Sans MS" pitchFamily="66" charset="0"/>
              </a:rPr>
              <a:t>istruzioni</a:t>
            </a:r>
            <a:r>
              <a:rPr lang="en-US" altLang="it-IT" sz="1800" b="1" dirty="0">
                <a:solidFill>
                  <a:srgbClr val="660066"/>
                </a:solidFill>
                <a:latin typeface="Comic Sans MS" pitchFamily="66" charset="0"/>
              </a:rPr>
              <a:t>.</a:t>
            </a:r>
            <a:endParaRPr lang="it-IT" altLang="it-IT" sz="1800" b="1" dirty="0">
              <a:solidFill>
                <a:srgbClr val="660066"/>
              </a:solidFill>
              <a:latin typeface="Comic Sans MS" pitchFamily="66" charset="0"/>
              <a:sym typeface="Euclid Symbol" pitchFamily="18" charset="2"/>
            </a:endParaRPr>
          </a:p>
        </p:txBody>
      </p:sp>
      <p:sp>
        <p:nvSpPr>
          <p:cNvPr id="192523" name="Rectangle 11"/>
          <p:cNvSpPr>
            <a:spLocks noChangeArrowheads="1"/>
          </p:cNvSpPr>
          <p:nvPr/>
        </p:nvSpPr>
        <p:spPr bwMode="auto">
          <a:xfrm>
            <a:off x="611560" y="1196752"/>
            <a:ext cx="8459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2800" b="1" dirty="0" smtClean="0">
                <a:solidFill>
                  <a:srgbClr val="00CC00"/>
                </a:solidFill>
                <a:effectLst>
                  <a:outerShdw blurRad="38100" dist="38100" dir="2700000" algn="tl">
                    <a:srgbClr val="C0C0C0"/>
                  </a:outerShdw>
                </a:effectLst>
                <a:latin typeface="Comic Sans MS" pitchFamily="66" charset="0"/>
              </a:rPr>
              <a:t>Peculiarità nella presentazione</a:t>
            </a:r>
          </a:p>
        </p:txBody>
      </p:sp>
      <p:grpSp>
        <p:nvGrpSpPr>
          <p:cNvPr id="16" name="Group 17"/>
          <p:cNvGrpSpPr>
            <a:grpSpLocks/>
          </p:cNvGrpSpPr>
          <p:nvPr/>
        </p:nvGrpSpPr>
        <p:grpSpPr bwMode="auto">
          <a:xfrm rot="-978158">
            <a:off x="633706" y="980571"/>
            <a:ext cx="1219686" cy="1074709"/>
            <a:chOff x="3515" y="3413"/>
            <a:chExt cx="854" cy="924"/>
          </a:xfrm>
        </p:grpSpPr>
        <p:pic>
          <p:nvPicPr>
            <p:cNvPr id="17" name="Picture 15" descr="imagesCAVTOY5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5" y="3413"/>
              <a:ext cx="446" cy="9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imagesCAVTOY5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 y="3413"/>
              <a:ext cx="446" cy="9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3"/>
          <p:cNvGrpSpPr>
            <a:grpSpLocks/>
          </p:cNvGrpSpPr>
          <p:nvPr/>
        </p:nvGrpSpPr>
        <p:grpSpPr bwMode="auto">
          <a:xfrm>
            <a:off x="468313" y="620713"/>
            <a:ext cx="8351837" cy="215900"/>
            <a:chOff x="295" y="391"/>
            <a:chExt cx="5261" cy="136"/>
          </a:xfrm>
        </p:grpSpPr>
        <p:sp>
          <p:nvSpPr>
            <p:cNvPr id="4104"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105"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106"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107"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86600" name="Rectangle 232"/>
          <p:cNvSpPr>
            <a:spLocks noChangeArrowheads="1"/>
          </p:cNvSpPr>
          <p:nvPr/>
        </p:nvSpPr>
        <p:spPr bwMode="auto">
          <a:xfrm>
            <a:off x="3294063" y="6219825"/>
            <a:ext cx="25177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400" dirty="0">
                <a:solidFill>
                  <a:srgbClr val="00CC00"/>
                </a:solidFill>
                <a:effectLst>
                  <a:outerShdw blurRad="38100" dist="38100" dir="2700000" algn="tl">
                    <a:srgbClr val="C0C0C0"/>
                  </a:outerShdw>
                </a:effectLst>
                <a:latin typeface="Comic Sans MS" pitchFamily="66" charset="0"/>
              </a:rPr>
              <a:t>(Fonti: www.pharmaretail.it)</a:t>
            </a:r>
          </a:p>
        </p:txBody>
      </p:sp>
      <p:sp>
        <p:nvSpPr>
          <p:cNvPr id="186601" name="Rectangle 233"/>
          <p:cNvSpPr>
            <a:spLocks noChangeArrowheads="1"/>
          </p:cNvSpPr>
          <p:nvPr/>
        </p:nvSpPr>
        <p:spPr bwMode="auto">
          <a:xfrm>
            <a:off x="2248240" y="878314"/>
            <a:ext cx="46570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defRPr/>
            </a:pPr>
            <a:r>
              <a:rPr lang="it-IT" altLang="it-IT" sz="2400" b="1" dirty="0" smtClean="0">
                <a:solidFill>
                  <a:srgbClr val="FF0000"/>
                </a:solidFill>
                <a:effectLst>
                  <a:outerShdw blurRad="38100" dist="38100" dir="2700000" algn="tl">
                    <a:srgbClr val="000000">
                      <a:alpha val="43137"/>
                    </a:srgbClr>
                  </a:outerShdw>
                </a:effectLst>
                <a:latin typeface="Comic Sans MS" pitchFamily="66" charset="0"/>
              </a:rPr>
              <a:t>Dimensione del mercato </a:t>
            </a:r>
          </a:p>
          <a:p>
            <a:pPr algn="ctr" eaLnBrk="0" hangingPunct="0">
              <a:defRPr/>
            </a:pPr>
            <a:r>
              <a:rPr lang="it-IT" altLang="it-IT" sz="2400" b="1" dirty="0" smtClean="0">
                <a:solidFill>
                  <a:srgbClr val="FF0000"/>
                </a:solidFill>
                <a:effectLst>
                  <a:outerShdw blurRad="38100" dist="38100" dir="2700000" algn="tl">
                    <a:srgbClr val="000000">
                      <a:alpha val="43137"/>
                    </a:srgbClr>
                  </a:outerShdw>
                </a:effectLst>
                <a:latin typeface="Comic Sans MS" pitchFamily="66" charset="0"/>
              </a:rPr>
              <a:t>Dati Aprile 2014-Aprile 2015</a:t>
            </a:r>
            <a:endParaRPr lang="it-IT" altLang="it-IT" sz="2400" b="1" dirty="0">
              <a:solidFill>
                <a:srgbClr val="FF0000"/>
              </a:solidFill>
              <a:effectLst>
                <a:outerShdw blurRad="38100" dist="38100" dir="2700000" algn="tl">
                  <a:srgbClr val="000000">
                    <a:alpha val="43137"/>
                  </a:srgbClr>
                </a:outerShdw>
              </a:effectLst>
              <a:latin typeface="Comic Sans MS" pitchFamily="66" charset="0"/>
            </a:endParaRPr>
          </a:p>
        </p:txBody>
      </p:sp>
      <p:sp>
        <p:nvSpPr>
          <p:cNvPr id="14" name="Rectangle 3"/>
          <p:cNvSpPr>
            <a:spLocks noChangeArrowheads="1"/>
          </p:cNvSpPr>
          <p:nvPr/>
        </p:nvSpPr>
        <p:spPr bwMode="auto">
          <a:xfrm>
            <a:off x="974725" y="115888"/>
            <a:ext cx="66913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ALIMENTI IN FARMACIA</a:t>
            </a: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57" t="33116" r="23848" b="25652"/>
          <a:stretch/>
        </p:blipFill>
        <p:spPr bwMode="auto">
          <a:xfrm>
            <a:off x="517663" y="2213044"/>
            <a:ext cx="8123565" cy="3520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506824" y="2924944"/>
            <a:ext cx="8097426" cy="360040"/>
          </a:xfrm>
          <a:prstGeom prst="rect">
            <a:avLst/>
          </a:prstGeom>
          <a:solidFill>
            <a:srgbClr val="FF000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Rettangolo 12"/>
          <p:cNvSpPr/>
          <p:nvPr/>
        </p:nvSpPr>
        <p:spPr>
          <a:xfrm>
            <a:off x="508409" y="3795235"/>
            <a:ext cx="8136706" cy="355827"/>
          </a:xfrm>
          <a:prstGeom prst="rect">
            <a:avLst/>
          </a:prstGeom>
          <a:solidFill>
            <a:srgbClr val="FF000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2645427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81" r="5984"/>
          <a:stretch/>
        </p:blipFill>
        <p:spPr bwMode="auto">
          <a:xfrm>
            <a:off x="667863" y="1628801"/>
            <a:ext cx="5992369" cy="204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6323" name="Group 4"/>
          <p:cNvGrpSpPr>
            <a:grpSpLocks/>
          </p:cNvGrpSpPr>
          <p:nvPr/>
        </p:nvGrpSpPr>
        <p:grpSpPr bwMode="auto">
          <a:xfrm>
            <a:off x="468313" y="836836"/>
            <a:ext cx="8351837" cy="215900"/>
            <a:chOff x="295" y="391"/>
            <a:chExt cx="5261" cy="136"/>
          </a:xfrm>
        </p:grpSpPr>
        <p:sp>
          <p:nvSpPr>
            <p:cNvPr id="56332"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6333"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6334"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6335"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92521" name="Rectangle 9"/>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65938" y="-26988"/>
            <a:ext cx="2152650" cy="915988"/>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141/2006/CE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82/2009</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125/2006/CE</a:t>
            </a:r>
          </a:p>
        </p:txBody>
      </p:sp>
      <p:sp>
        <p:nvSpPr>
          <p:cNvPr id="192523" name="Rectangle 11"/>
          <p:cNvSpPr>
            <a:spLocks noChangeArrowheads="1"/>
          </p:cNvSpPr>
          <p:nvPr/>
        </p:nvSpPr>
        <p:spPr bwMode="auto">
          <a:xfrm>
            <a:off x="1224780" y="1052736"/>
            <a:ext cx="8459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2800" b="1" dirty="0" smtClean="0">
                <a:solidFill>
                  <a:srgbClr val="00CC00"/>
                </a:solidFill>
                <a:effectLst>
                  <a:outerShdw blurRad="38100" dist="38100" dir="2700000" algn="tl">
                    <a:srgbClr val="C0C0C0"/>
                  </a:outerShdw>
                </a:effectLst>
                <a:latin typeface="Comic Sans MS" pitchFamily="66" charset="0"/>
              </a:rPr>
              <a:t>Peculiarità nella presentazione e sanzioni</a:t>
            </a:r>
          </a:p>
        </p:txBody>
      </p:sp>
      <p:grpSp>
        <p:nvGrpSpPr>
          <p:cNvPr id="16" name="Group 17"/>
          <p:cNvGrpSpPr>
            <a:grpSpLocks/>
          </p:cNvGrpSpPr>
          <p:nvPr/>
        </p:nvGrpSpPr>
        <p:grpSpPr bwMode="auto">
          <a:xfrm rot="-978158">
            <a:off x="633706" y="980571"/>
            <a:ext cx="1219686" cy="1074709"/>
            <a:chOff x="3515" y="3413"/>
            <a:chExt cx="854" cy="924"/>
          </a:xfrm>
        </p:grpSpPr>
        <p:pic>
          <p:nvPicPr>
            <p:cNvPr id="17" name="Picture 15" descr="imagesCAVTOY5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5" y="3413"/>
              <a:ext cx="446" cy="9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imagesCAVTOY5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 y="3413"/>
              <a:ext cx="446" cy="9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Tabella 2"/>
          <p:cNvGraphicFramePr>
            <a:graphicFrameLocks noGrp="1"/>
          </p:cNvGraphicFramePr>
          <p:nvPr>
            <p:extLst>
              <p:ext uri="{D42A27DB-BD31-4B8C-83A1-F6EECF244321}">
                <p14:modId xmlns:p14="http://schemas.microsoft.com/office/powerpoint/2010/main" val="2313851014"/>
              </p:ext>
            </p:extLst>
          </p:nvPr>
        </p:nvGraphicFramePr>
        <p:xfrm>
          <a:off x="671114" y="3717032"/>
          <a:ext cx="7933136" cy="3027680"/>
        </p:xfrm>
        <a:graphic>
          <a:graphicData uri="http://schemas.openxmlformats.org/drawingml/2006/table">
            <a:tbl>
              <a:tblPr firstRow="1" bandRow="1">
                <a:tableStyleId>{775DCB02-9BB8-47FD-8907-85C794F793BA}</a:tableStyleId>
              </a:tblPr>
              <a:tblGrid>
                <a:gridCol w="1534118"/>
                <a:gridCol w="6399018"/>
              </a:tblGrid>
              <a:tr h="370840">
                <a:tc>
                  <a:txBody>
                    <a:bodyPr/>
                    <a:lstStyle/>
                    <a:p>
                      <a:pPr algn="ctr"/>
                      <a:r>
                        <a:rPr lang="it-IT" sz="1400" dirty="0" smtClean="0"/>
                        <a:t>Sanzioni pecuniarie in euro</a:t>
                      </a:r>
                      <a:endParaRPr lang="it-IT" sz="1400" dirty="0"/>
                    </a:p>
                  </a:txBody>
                  <a:tcPr/>
                </a:tc>
                <a:tc>
                  <a:txBody>
                    <a:bodyPr/>
                    <a:lstStyle/>
                    <a:p>
                      <a:pPr algn="ctr"/>
                      <a:r>
                        <a:rPr lang="it-IT" sz="1400" dirty="0" smtClean="0"/>
                        <a:t>Violazioni</a:t>
                      </a:r>
                      <a:endParaRPr lang="it-IT" sz="1400" dirty="0"/>
                    </a:p>
                  </a:txBody>
                  <a:tcPr/>
                </a:tc>
              </a:tr>
              <a:tr h="370840">
                <a:tc>
                  <a:txBody>
                    <a:bodyPr/>
                    <a:lstStyle/>
                    <a:p>
                      <a:pPr algn="ctr"/>
                      <a:r>
                        <a:rPr lang="it-IT" sz="1400" dirty="0" smtClean="0"/>
                        <a:t>10.000-150.000</a:t>
                      </a:r>
                      <a:endParaRPr lang="it-IT" sz="1400" dirty="0"/>
                    </a:p>
                  </a:txBody>
                  <a:tcPr/>
                </a:tc>
                <a:tc>
                  <a:txBody>
                    <a:bodyPr/>
                    <a:lstStyle/>
                    <a:p>
                      <a:r>
                        <a:rPr lang="it-IT" sz="1400" dirty="0" smtClean="0"/>
                        <a:t>violazione degli obblighi in materia di sicurezza nella fabbricazione e immissione in commercio</a:t>
                      </a:r>
                      <a:endParaRPr lang="it-IT" sz="1400" dirty="0"/>
                    </a:p>
                  </a:txBody>
                  <a:tcPr/>
                </a:tc>
              </a:tr>
              <a:tr h="370840">
                <a:tc>
                  <a:txBody>
                    <a:bodyPr/>
                    <a:lstStyle/>
                    <a:p>
                      <a:pPr algn="ctr"/>
                      <a:r>
                        <a:rPr lang="it-IT" sz="1400" dirty="0" smtClean="0"/>
                        <a:t>3.000-72.000</a:t>
                      </a:r>
                      <a:endParaRPr lang="it-IT" sz="1400" dirty="0"/>
                    </a:p>
                  </a:txBody>
                  <a:tcPr/>
                </a:tc>
                <a:tc>
                  <a:txBody>
                    <a:bodyPr/>
                    <a:lstStyle/>
                    <a:p>
                      <a:r>
                        <a:rPr lang="it-IT" sz="1400" dirty="0" smtClean="0"/>
                        <a:t>violazione degli obblighi in materia di etichettatura e presentazione</a:t>
                      </a:r>
                      <a:endParaRPr lang="it-IT" sz="1400" dirty="0"/>
                    </a:p>
                  </a:txBody>
                  <a:tcPr/>
                </a:tc>
              </a:tr>
              <a:tr h="370840">
                <a:tc>
                  <a:txBody>
                    <a:bodyPr/>
                    <a:lstStyle/>
                    <a:p>
                      <a:pPr algn="ctr"/>
                      <a:r>
                        <a:rPr lang="it-IT" sz="1400" dirty="0" smtClean="0"/>
                        <a:t>10.000-90.000</a:t>
                      </a:r>
                      <a:endParaRPr lang="it-IT" sz="1400" dirty="0"/>
                    </a:p>
                  </a:txBody>
                  <a:tcPr/>
                </a:tc>
                <a:tc>
                  <a:txBody>
                    <a:bodyPr/>
                    <a:lstStyle/>
                    <a:p>
                      <a:r>
                        <a:rPr lang="it-IT" sz="1400" dirty="0" smtClean="0"/>
                        <a:t>violazione degli obblighi in materia di pubblicità</a:t>
                      </a:r>
                      <a:endParaRPr lang="it-IT" sz="1400" dirty="0"/>
                    </a:p>
                  </a:txBody>
                  <a:tcPr/>
                </a:tc>
              </a:tr>
              <a:tr h="370840">
                <a:tc>
                  <a:txBody>
                    <a:bodyPr/>
                    <a:lstStyle/>
                    <a:p>
                      <a:pPr algn="ctr"/>
                      <a:r>
                        <a:rPr lang="it-IT" sz="1400" dirty="0" smtClean="0"/>
                        <a:t>12.000-90.000</a:t>
                      </a:r>
                      <a:endParaRPr lang="it-IT" sz="1400" dirty="0"/>
                    </a:p>
                  </a:txBody>
                  <a:tcPr/>
                </a:tc>
                <a:tc>
                  <a:txBody>
                    <a:bodyPr/>
                    <a:lstStyle/>
                    <a:p>
                      <a:r>
                        <a:rPr lang="it-IT" sz="1400" dirty="0" smtClean="0"/>
                        <a:t>violazione degli obblighi in materia di modalità di commercializzazione, di distribuzione di campioni e forniture</a:t>
                      </a:r>
                      <a:endParaRPr lang="it-IT" sz="1400" dirty="0"/>
                    </a:p>
                  </a:txBody>
                  <a:tcPr/>
                </a:tc>
              </a:tr>
              <a:tr h="370840">
                <a:tc>
                  <a:txBody>
                    <a:bodyPr/>
                    <a:lstStyle/>
                    <a:p>
                      <a:pPr algn="ctr"/>
                      <a:r>
                        <a:rPr lang="it-IT" sz="1400" dirty="0" smtClean="0"/>
                        <a:t>12.000-72.000</a:t>
                      </a:r>
                      <a:endParaRPr lang="it-IT" sz="1400" dirty="0"/>
                    </a:p>
                  </a:txBody>
                  <a:tcPr/>
                </a:tc>
                <a:tc>
                  <a:txBody>
                    <a:bodyPr/>
                    <a:lstStyle/>
                    <a:p>
                      <a:r>
                        <a:rPr lang="it-IT" sz="1400" dirty="0" smtClean="0"/>
                        <a:t>violazione degli obblighi in materia di predisposizione e diffusione di materiale informativo e didattico nel settore dell’alimentazione dei lattanti e della prima infanzia</a:t>
                      </a:r>
                      <a:endParaRPr lang="it-IT" sz="1400" dirty="0"/>
                    </a:p>
                  </a:txBody>
                  <a:tcPr/>
                </a:tc>
              </a:tr>
            </a:tbl>
          </a:graphicData>
        </a:graphic>
      </p:graphicFrame>
      <p:pic>
        <p:nvPicPr>
          <p:cNvPr id="1955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146" y="5805264"/>
            <a:ext cx="971565" cy="8986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344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hlinkClick r:id="rId3" action="ppaction://hlinkfile"/>
          </p:cNvPr>
          <p:cNvPicPr>
            <a:picLocks noChangeAspect="1"/>
          </p:cNvPicPr>
          <p:nvPr/>
        </p:nvPicPr>
        <p:blipFill rotWithShape="1">
          <a:blip r:embed="rId4">
            <a:extLst>
              <a:ext uri="{28A0092B-C50C-407E-A947-70E740481C1C}">
                <a14:useLocalDpi xmlns:a14="http://schemas.microsoft.com/office/drawing/2010/main" val="0"/>
              </a:ext>
            </a:extLst>
          </a:blip>
          <a:srcRect t="14370" b="11325"/>
          <a:stretch/>
        </p:blipFill>
        <p:spPr>
          <a:xfrm>
            <a:off x="6084168" y="5517232"/>
            <a:ext cx="1800200" cy="1337627"/>
          </a:xfrm>
          <a:prstGeom prst="rect">
            <a:avLst/>
          </a:prstGeom>
          <a:ln>
            <a:noFill/>
          </a:ln>
          <a:effectLst>
            <a:softEdge rad="112500"/>
          </a:effectLst>
        </p:spPr>
      </p:pic>
      <p:pic>
        <p:nvPicPr>
          <p:cNvPr id="3" name="Immagine 2">
            <a:hlinkClick r:id="rId3" action="ppaction://hlinkfile"/>
          </p:cNvPr>
          <p:cNvPicPr>
            <a:picLocks noChangeAspect="1"/>
          </p:cNvPicPr>
          <p:nvPr/>
        </p:nvPicPr>
        <p:blipFill rotWithShape="1">
          <a:blip r:embed="rId5">
            <a:extLst>
              <a:ext uri="{28A0092B-C50C-407E-A947-70E740481C1C}">
                <a14:useLocalDpi xmlns:a14="http://schemas.microsoft.com/office/drawing/2010/main" val="0"/>
              </a:ext>
            </a:extLst>
          </a:blip>
          <a:srcRect l="10469" t="4184" r="14344" b="4184"/>
          <a:stretch/>
        </p:blipFill>
        <p:spPr>
          <a:xfrm>
            <a:off x="7743825" y="5094968"/>
            <a:ext cx="1289050" cy="1763032"/>
          </a:xfrm>
          <a:prstGeom prst="rect">
            <a:avLst/>
          </a:prstGeom>
          <a:ln>
            <a:noFill/>
          </a:ln>
          <a:effectLst>
            <a:softEdge rad="112500"/>
          </a:effec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51369">
            <a:off x="8075065" y="2437125"/>
            <a:ext cx="982761" cy="21054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443" name="Group 3"/>
          <p:cNvGrpSpPr>
            <a:grpSpLocks/>
          </p:cNvGrpSpPr>
          <p:nvPr/>
        </p:nvGrpSpPr>
        <p:grpSpPr bwMode="auto">
          <a:xfrm>
            <a:off x="468313" y="620713"/>
            <a:ext cx="8351837" cy="215900"/>
            <a:chOff x="295" y="391"/>
            <a:chExt cx="5261" cy="136"/>
          </a:xfrm>
        </p:grpSpPr>
        <p:sp>
          <p:nvSpPr>
            <p:cNvPr id="61448"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1449"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1450"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1451"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64872" name="Rectangle 8"/>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34188" y="-26988"/>
            <a:ext cx="2214562"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398/89/CE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111/1992 </a:t>
            </a:r>
          </a:p>
        </p:txBody>
      </p:sp>
      <p:sp>
        <p:nvSpPr>
          <p:cNvPr id="164874" name="Rectangle 10"/>
          <p:cNvSpPr>
            <a:spLocks noChangeArrowheads="1"/>
          </p:cNvSpPr>
          <p:nvPr/>
        </p:nvSpPr>
        <p:spPr bwMode="auto">
          <a:xfrm>
            <a:off x="683568" y="908720"/>
            <a:ext cx="7996237"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1800" b="1" dirty="0">
                <a:solidFill>
                  <a:srgbClr val="00CC00"/>
                </a:solidFill>
                <a:latin typeface="Comic Sans MS" pitchFamily="66" charset="0"/>
              </a:rPr>
              <a:t>ALIMENTI A FINI MEDICI SPECIALI</a:t>
            </a:r>
            <a:r>
              <a:rPr lang="it-IT" altLang="it-IT" sz="1800" b="1" dirty="0">
                <a:solidFill>
                  <a:schemeClr val="folHlink"/>
                </a:solidFill>
                <a:latin typeface="Comic Sans MS" pitchFamily="66" charset="0"/>
              </a:rPr>
              <a:t> </a:t>
            </a:r>
            <a:r>
              <a:rPr lang="it-IT" altLang="it-IT" sz="1600" b="1" dirty="0">
                <a:solidFill>
                  <a:srgbClr val="660066"/>
                </a:solidFill>
                <a:latin typeface="Comic Sans MS" pitchFamily="66" charset="0"/>
              </a:rPr>
              <a:t>Sono prodotti alimentare </a:t>
            </a:r>
            <a:r>
              <a:rPr lang="it-IT" altLang="it-IT" sz="1600" b="1" dirty="0">
                <a:solidFill>
                  <a:srgbClr val="FF0000"/>
                </a:solidFill>
                <a:effectLst>
                  <a:outerShdw blurRad="38100" dist="38100" dir="2700000" algn="tl">
                    <a:srgbClr val="C0C0C0"/>
                  </a:outerShdw>
                </a:effectLst>
                <a:latin typeface="Comic Sans MS" pitchFamily="66" charset="0"/>
              </a:rPr>
              <a:t>formulati e lavorati in maniera speciale</a:t>
            </a:r>
            <a:r>
              <a:rPr lang="it-IT" altLang="it-IT" sz="1600" b="1" dirty="0">
                <a:solidFill>
                  <a:srgbClr val="660066"/>
                </a:solidFill>
                <a:latin typeface="Comic Sans MS" pitchFamily="66" charset="0"/>
              </a:rPr>
              <a:t> e destinati alla dieta di pazienti da usare sotto controllo medico. Tali prodotti sono destinati all’alimentazione completa o parziale di pazienti  che presentano alterazioni e/o disturbi nell’ assunzione, Assorbimento, metabolismo, escrezione di alimenti comuni o di determinati nutrienti contenuti negli alimenti o di metaboliti. </a:t>
            </a:r>
            <a:r>
              <a:rPr lang="it-IT" altLang="it-IT" sz="1600" b="1" dirty="0">
                <a:solidFill>
                  <a:srgbClr val="FF0000"/>
                </a:solidFill>
                <a:effectLst>
                  <a:outerShdw blurRad="38100" dist="38100" dir="2700000" algn="tl">
                    <a:srgbClr val="C0C0C0"/>
                  </a:outerShdw>
                </a:effectLst>
                <a:latin typeface="Comic Sans MS" pitchFamily="66" charset="0"/>
              </a:rPr>
              <a:t>Essi sono altresì destinati a pazienti con esigenze nutrizionali dettate da motivi clinici e il cui equilibrio alimentare non può essere raggiunto semplicemente modificando il normale regime dietetico</a:t>
            </a:r>
            <a:r>
              <a:rPr lang="it-IT" altLang="it-IT" sz="1600" b="1" dirty="0">
                <a:solidFill>
                  <a:srgbClr val="660066"/>
                </a:solidFill>
                <a:latin typeface="Comic Sans MS" pitchFamily="66" charset="0"/>
              </a:rPr>
              <a:t>, né mediante alimentazione particolare, né con una combinazione di entrambe.</a:t>
            </a:r>
          </a:p>
        </p:txBody>
      </p:sp>
      <p:sp>
        <p:nvSpPr>
          <p:cNvPr id="61447" name="Rectangle 11"/>
          <p:cNvSpPr>
            <a:spLocks noChangeArrowheads="1"/>
          </p:cNvSpPr>
          <p:nvPr/>
        </p:nvSpPr>
        <p:spPr bwMode="auto">
          <a:xfrm>
            <a:off x="755576" y="3284984"/>
            <a:ext cx="795655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800100" indent="-342900" eaLnBrk="0" hangingPunct="0">
              <a:spcBef>
                <a:spcPct val="20000"/>
              </a:spcBef>
              <a:buFont typeface="Arial" pitchFamily="34" charset="0"/>
              <a:buChar char="–"/>
              <a:defRPr sz="2800">
                <a:solidFill>
                  <a:schemeClr val="tx1"/>
                </a:solidFill>
                <a:latin typeface="Calibri" pitchFamily="34" charset="0"/>
              </a:defRPr>
            </a:lvl2pPr>
            <a:lvl3pPr marL="1257300" indent="-342900" eaLnBrk="0" hangingPunct="0">
              <a:spcBef>
                <a:spcPct val="20000"/>
              </a:spcBef>
              <a:buFont typeface="Arial" pitchFamily="34" charset="0"/>
              <a:buChar char="•"/>
              <a:defRPr sz="2400">
                <a:solidFill>
                  <a:schemeClr val="tx1"/>
                </a:solidFill>
                <a:latin typeface="Calibri" pitchFamily="34" charset="0"/>
              </a:defRPr>
            </a:lvl3pPr>
            <a:lvl4pPr marL="1714500" indent="-342900" eaLnBrk="0" hangingPunct="0">
              <a:spcBef>
                <a:spcPct val="20000"/>
              </a:spcBef>
              <a:buFont typeface="Arial" pitchFamily="34" charset="0"/>
              <a:buChar char="–"/>
              <a:defRPr sz="2000">
                <a:solidFill>
                  <a:schemeClr val="tx1"/>
                </a:solidFill>
                <a:latin typeface="Calibri" pitchFamily="34" charset="0"/>
              </a:defRPr>
            </a:lvl4pPr>
            <a:lvl5pPr marL="2171700" indent="-342900" eaLnBrk="0" hangingPunct="0">
              <a:spcBef>
                <a:spcPct val="20000"/>
              </a:spcBef>
              <a:buFont typeface="Arial" pitchFamily="34" charset="0"/>
              <a:buChar char="»"/>
              <a:defRPr sz="2000">
                <a:solidFill>
                  <a:schemeClr val="tx1"/>
                </a:solidFill>
                <a:latin typeface="Calibri" pitchFamily="34" charset="0"/>
              </a:defRPr>
            </a:lvl5pPr>
            <a:lvl6pPr marL="2628900" indent="-3429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3086100" indent="-3429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543300" indent="-3429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4000500" indent="-3429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it-IT" altLang="it-IT" sz="1600" b="1" dirty="0">
                <a:solidFill>
                  <a:srgbClr val="00CC00"/>
                </a:solidFill>
                <a:latin typeface="Comic Sans MS" pitchFamily="66" charset="0"/>
              </a:rPr>
              <a:t>CATEGORIE:</a:t>
            </a:r>
          </a:p>
          <a:p>
            <a:pPr eaLnBrk="1" hangingPunct="1">
              <a:spcBef>
                <a:spcPct val="0"/>
              </a:spcBef>
              <a:buFontTx/>
              <a:buNone/>
            </a:pPr>
            <a:endParaRPr lang="it-IT" altLang="it-IT" sz="1600" b="1" dirty="0">
              <a:solidFill>
                <a:srgbClr val="00CC00"/>
              </a:solidFill>
              <a:latin typeface="Comic Sans MS" pitchFamily="66" charset="0"/>
            </a:endParaRPr>
          </a:p>
          <a:p>
            <a:pPr eaLnBrk="1" hangingPunct="1">
              <a:spcBef>
                <a:spcPct val="0"/>
              </a:spcBef>
              <a:buClr>
                <a:srgbClr val="FF0000"/>
              </a:buClr>
              <a:buFont typeface="Wingdings" pitchFamily="2" charset="2"/>
              <a:buChar char="Ø"/>
            </a:pPr>
            <a:r>
              <a:rPr lang="it-IT" altLang="it-IT" sz="1600" b="1" dirty="0">
                <a:solidFill>
                  <a:srgbClr val="660066"/>
                </a:solidFill>
                <a:latin typeface="Comic Sans MS" pitchFamily="66" charset="0"/>
              </a:rPr>
              <a:t>ALIMENTI COMPLETI DAL PUNTO DI VISTA NUTRIZIONALE CON FORMULAZIONE STANDARD </a:t>
            </a:r>
          </a:p>
          <a:p>
            <a:pPr eaLnBrk="1" hangingPunct="1">
              <a:spcBef>
                <a:spcPct val="0"/>
              </a:spcBef>
              <a:buClr>
                <a:srgbClr val="FF0000"/>
              </a:buClr>
              <a:buFont typeface="Wingdings" pitchFamily="2" charset="2"/>
              <a:buChar char="Ø"/>
            </a:pPr>
            <a:endParaRPr lang="it-IT" altLang="it-IT" sz="1600" b="1" dirty="0">
              <a:solidFill>
                <a:srgbClr val="660066"/>
              </a:solidFill>
              <a:latin typeface="Comic Sans MS" pitchFamily="66" charset="0"/>
            </a:endParaRPr>
          </a:p>
          <a:p>
            <a:pPr eaLnBrk="1" hangingPunct="1">
              <a:spcBef>
                <a:spcPct val="0"/>
              </a:spcBef>
              <a:buClr>
                <a:srgbClr val="FF0000"/>
              </a:buClr>
              <a:buFont typeface="Wingdings" pitchFamily="2" charset="2"/>
              <a:buChar char="Ø"/>
            </a:pPr>
            <a:r>
              <a:rPr lang="it-IT" altLang="it-IT" sz="1600" b="1" dirty="0">
                <a:solidFill>
                  <a:srgbClr val="660066"/>
                </a:solidFill>
                <a:latin typeface="Comic Sans MS" pitchFamily="66" charset="0"/>
              </a:rPr>
              <a:t>ALIMENTI COMPLETI DAL PUNTO DI VISTA NUTRIZIONALE CON FORMULAZIONE ADATTATA</a:t>
            </a:r>
          </a:p>
          <a:p>
            <a:pPr eaLnBrk="1" hangingPunct="1">
              <a:spcBef>
                <a:spcPct val="0"/>
              </a:spcBef>
              <a:buClr>
                <a:srgbClr val="FF0000"/>
              </a:buClr>
              <a:buFont typeface="Wingdings" pitchFamily="2" charset="2"/>
              <a:buChar char="Ø"/>
            </a:pPr>
            <a:endParaRPr lang="it-IT" altLang="it-IT" sz="1600" b="1" dirty="0">
              <a:solidFill>
                <a:srgbClr val="660066"/>
              </a:solidFill>
              <a:latin typeface="Comic Sans MS" pitchFamily="66" charset="0"/>
            </a:endParaRPr>
          </a:p>
          <a:p>
            <a:pPr eaLnBrk="1" hangingPunct="1">
              <a:spcBef>
                <a:spcPct val="0"/>
              </a:spcBef>
              <a:buClr>
                <a:srgbClr val="FF0000"/>
              </a:buClr>
              <a:buFont typeface="Wingdings" pitchFamily="2" charset="2"/>
              <a:buChar char="Ø"/>
            </a:pPr>
            <a:r>
              <a:rPr lang="it-IT" altLang="it-IT" sz="1600" b="1" dirty="0">
                <a:solidFill>
                  <a:srgbClr val="660066"/>
                </a:solidFill>
                <a:latin typeface="Comic Sans MS" pitchFamily="66" charset="0"/>
              </a:rPr>
              <a:t>ALIMENTI INCOMPLETI DAL PUNTO DI VISTA NUTRIZIONALE CON FORMULAZIONE STANDARD O ADATTATA</a:t>
            </a:r>
          </a:p>
        </p:txBody>
      </p:sp>
      <p:pic>
        <p:nvPicPr>
          <p:cNvPr id="2" name="Immagin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0032" y="5629108"/>
            <a:ext cx="1328284" cy="13282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50825" y="908050"/>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ADAP</a:t>
            </a:r>
          </a:p>
        </p:txBody>
      </p:sp>
      <p:grpSp>
        <p:nvGrpSpPr>
          <p:cNvPr id="63491" name="Group 3"/>
          <p:cNvGrpSpPr>
            <a:grpSpLocks/>
          </p:cNvGrpSpPr>
          <p:nvPr/>
        </p:nvGrpSpPr>
        <p:grpSpPr bwMode="auto">
          <a:xfrm>
            <a:off x="468313" y="620713"/>
            <a:ext cx="8351837" cy="215900"/>
            <a:chOff x="295" y="391"/>
            <a:chExt cx="5261" cy="136"/>
          </a:xfrm>
        </p:grpSpPr>
        <p:sp>
          <p:nvSpPr>
            <p:cNvPr id="63498"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3499"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3500"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3501"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69992" name="Rectangle 8"/>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34188" y="-26988"/>
            <a:ext cx="2214562"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398/89/CE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111/1992 </a:t>
            </a:r>
          </a:p>
        </p:txBody>
      </p:sp>
      <p:sp>
        <p:nvSpPr>
          <p:cNvPr id="169997" name="Rectangle 13"/>
          <p:cNvSpPr>
            <a:spLocks noChangeArrowheads="1"/>
          </p:cNvSpPr>
          <p:nvPr/>
        </p:nvSpPr>
        <p:spPr bwMode="auto">
          <a:xfrm>
            <a:off x="539750" y="1700213"/>
            <a:ext cx="82804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it-IT" altLang="it-IT" sz="1800" b="1">
                <a:solidFill>
                  <a:srgbClr val="660066"/>
                </a:solidFill>
                <a:latin typeface="Comic Sans MS" pitchFamily="66" charset="0"/>
              </a:rPr>
              <a:t>L’inclusione nel registro degli alimenti particolari che hanno avuto notifica positiva vengono inclusi nel registro nazionale e possono riportare il bollino relativo</a:t>
            </a:r>
            <a:endParaRPr lang="it-IT" altLang="it-IT" b="1">
              <a:solidFill>
                <a:srgbClr val="660066"/>
              </a:solidFill>
              <a:effectLst>
                <a:outerShdw blurRad="38100" dist="38100" dir="2700000" algn="tl">
                  <a:srgbClr val="C0C0C0"/>
                </a:outerShdw>
              </a:effectLst>
              <a:latin typeface="Comic Sans MS" pitchFamily="66" charset="0"/>
            </a:endParaRPr>
          </a:p>
        </p:txBody>
      </p:sp>
      <p:pic>
        <p:nvPicPr>
          <p:cNvPr id="63495" name="Immagine 3" descr="bl-b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141663"/>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Immagine 17" descr="C_17_primopiano_308_approfondimenti_approfondimento_3_paragrafi_paragrafo_1_immag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141663"/>
            <a:ext cx="20383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000" name="Rectangle 16"/>
          <p:cNvSpPr>
            <a:spLocks noChangeArrowheads="1"/>
          </p:cNvSpPr>
          <p:nvPr/>
        </p:nvSpPr>
        <p:spPr bwMode="auto">
          <a:xfrm>
            <a:off x="3132138" y="5516563"/>
            <a:ext cx="309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defRPr/>
            </a:pPr>
            <a:r>
              <a:rPr lang="it-IT" altLang="it-IT">
                <a:solidFill>
                  <a:srgbClr val="00CC00"/>
                </a:solidFill>
                <a:effectLst>
                  <a:outerShdw blurRad="38100" dist="38100" dir="2700000" algn="tl">
                    <a:srgbClr val="C0C0C0"/>
                  </a:outerShdw>
                </a:effectLst>
                <a:latin typeface="Comic Sans MS" pitchFamily="66" charset="0"/>
              </a:rPr>
              <a:t>Fonte: www.salute.gov.it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50825" y="833438"/>
            <a:ext cx="8604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Alimenti a fini medici speciali</a:t>
            </a:r>
          </a:p>
        </p:txBody>
      </p:sp>
      <p:grpSp>
        <p:nvGrpSpPr>
          <p:cNvPr id="69635" name="Group 3"/>
          <p:cNvGrpSpPr>
            <a:grpSpLocks/>
          </p:cNvGrpSpPr>
          <p:nvPr/>
        </p:nvGrpSpPr>
        <p:grpSpPr bwMode="auto">
          <a:xfrm>
            <a:off x="468313" y="620713"/>
            <a:ext cx="8351837" cy="215900"/>
            <a:chOff x="295" y="391"/>
            <a:chExt cx="5261" cy="136"/>
          </a:xfrm>
        </p:grpSpPr>
        <p:sp>
          <p:nvSpPr>
            <p:cNvPr id="69643"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9644"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9645"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9646"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82280" name="Rectangle 8"/>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34188" y="-26988"/>
            <a:ext cx="2214562"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398/89/CE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111/1992 </a:t>
            </a:r>
          </a:p>
        </p:txBody>
      </p:sp>
      <p:sp>
        <p:nvSpPr>
          <p:cNvPr id="182365" name="Rectangle 93"/>
          <p:cNvSpPr>
            <a:spLocks noChangeArrowheads="1"/>
          </p:cNvSpPr>
          <p:nvPr/>
        </p:nvSpPr>
        <p:spPr bwMode="auto">
          <a:xfrm>
            <a:off x="3492500" y="6461125"/>
            <a:ext cx="309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defRPr/>
            </a:pPr>
            <a:r>
              <a:rPr lang="it-IT" altLang="it-IT">
                <a:solidFill>
                  <a:srgbClr val="00CC00"/>
                </a:solidFill>
                <a:effectLst>
                  <a:outerShdw blurRad="38100" dist="38100" dir="2700000" algn="tl">
                    <a:srgbClr val="C0C0C0"/>
                  </a:outerShdw>
                </a:effectLst>
                <a:latin typeface="Comic Sans MS" pitchFamily="66" charset="0"/>
              </a:rPr>
              <a:t>Fonte: www.salute.gov.it </a:t>
            </a:r>
          </a:p>
        </p:txBody>
      </p:sp>
      <p:grpSp>
        <p:nvGrpSpPr>
          <p:cNvPr id="69639" name="Group 98"/>
          <p:cNvGrpSpPr>
            <a:grpSpLocks/>
          </p:cNvGrpSpPr>
          <p:nvPr/>
        </p:nvGrpSpPr>
        <p:grpSpPr bwMode="auto">
          <a:xfrm>
            <a:off x="971550" y="2187575"/>
            <a:ext cx="1584325" cy="1657350"/>
            <a:chOff x="612" y="935"/>
            <a:chExt cx="998" cy="1044"/>
          </a:xfrm>
        </p:grpSpPr>
        <p:pic>
          <p:nvPicPr>
            <p:cNvPr id="69641" name="Immagine 3" descr="bl-b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935"/>
              <a:ext cx="998" cy="924"/>
            </a:xfrm>
            <a:prstGeom prst="rect">
              <a:avLst/>
            </a:prstGeom>
            <a:solidFill>
              <a:srgbClr val="FFFFFF"/>
            </a:solidFill>
            <a:ln>
              <a:noFill/>
            </a:ln>
            <a:effectLst>
              <a:outerShdw dist="35921"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69642" name="Oval 96"/>
            <p:cNvSpPr>
              <a:spLocks noChangeArrowheads="1"/>
            </p:cNvSpPr>
            <p:nvPr/>
          </p:nvSpPr>
          <p:spPr bwMode="auto">
            <a:xfrm>
              <a:off x="703" y="1888"/>
              <a:ext cx="862" cy="91"/>
            </a:xfrm>
            <a:prstGeom prst="ellipse">
              <a:avLst/>
            </a:prstGeom>
            <a:solidFill>
              <a:schemeClr val="bg2">
                <a:alpha val="27058"/>
              </a:scheme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69640" name="Text Box 99"/>
          <p:cNvSpPr txBox="1">
            <a:spLocks noChangeArrowheads="1"/>
          </p:cNvSpPr>
          <p:nvPr/>
        </p:nvSpPr>
        <p:spPr bwMode="auto">
          <a:xfrm>
            <a:off x="2700338" y="1971675"/>
            <a:ext cx="6192837"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r>
              <a:rPr lang="it-IT" altLang="it-IT" sz="1800" b="1">
                <a:solidFill>
                  <a:srgbClr val="660066"/>
                </a:solidFill>
                <a:latin typeface="Comic Sans MS" pitchFamily="66" charset="0"/>
              </a:rPr>
              <a:t>L’erogazione gratuita</a:t>
            </a:r>
            <a:r>
              <a:rPr lang="it-IT" altLang="it-IT" sz="1800">
                <a:solidFill>
                  <a:srgbClr val="660066"/>
                </a:solidFill>
                <a:latin typeface="Comic Sans MS" pitchFamily="66" charset="0"/>
              </a:rPr>
              <a:t> è prevista per quei prodotti che sono all’interno del Registro Nazionale stabilito ed attuato dal Ministero della Salute d’intesa con la Conferenza Stato-Regioni. </a:t>
            </a:r>
          </a:p>
          <a:p>
            <a:pPr algn="just" eaLnBrk="1" hangingPunct="1"/>
            <a:r>
              <a:rPr lang="it-IT" altLang="it-IT" sz="1800">
                <a:solidFill>
                  <a:srgbClr val="660066"/>
                </a:solidFill>
                <a:latin typeface="Comic Sans MS" pitchFamily="66" charset="0"/>
              </a:rPr>
              <a:t>Naturalmente anche le regioni e le aziende di Unità Sanitaria Locale attivano adeguati sistemi di controllo sulla prevenzione e sulla prescrizione dei prodotti. </a:t>
            </a:r>
          </a:p>
          <a:p>
            <a:pPr algn="just" eaLnBrk="1" hangingPunct="1"/>
            <a:r>
              <a:rPr lang="it-IT" altLang="it-IT" sz="1800">
                <a:solidFill>
                  <a:srgbClr val="660066"/>
                </a:solidFill>
                <a:latin typeface="Comic Sans MS" pitchFamily="66" charset="0"/>
              </a:rPr>
              <a:t>La prescrizione avviene infatti solo per soggetti affetti da aminoacidopatie documentate e nefropatie (glomerulonefriti, reni policistici e malattie dei vasi renali, max rimborsato in SSN euro120/mensili) e fibrosi cistica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50825"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Alimenti a fini medici speciali</a:t>
            </a:r>
          </a:p>
        </p:txBody>
      </p:sp>
      <p:grpSp>
        <p:nvGrpSpPr>
          <p:cNvPr id="70659" name="Group 3"/>
          <p:cNvGrpSpPr>
            <a:grpSpLocks/>
          </p:cNvGrpSpPr>
          <p:nvPr/>
        </p:nvGrpSpPr>
        <p:grpSpPr bwMode="auto">
          <a:xfrm>
            <a:off x="468313" y="620713"/>
            <a:ext cx="8351837" cy="215900"/>
            <a:chOff x="295" y="391"/>
            <a:chExt cx="5261" cy="136"/>
          </a:xfrm>
        </p:grpSpPr>
        <p:sp>
          <p:nvSpPr>
            <p:cNvPr id="70667"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0668"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0669"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0670"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84328" name="Rectangle 8"/>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34188" y="-26988"/>
            <a:ext cx="2214562"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398/89/CE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111/1992 </a:t>
            </a:r>
          </a:p>
        </p:txBody>
      </p:sp>
      <p:sp>
        <p:nvSpPr>
          <p:cNvPr id="184330" name="Rectangle 10"/>
          <p:cNvSpPr>
            <a:spLocks noChangeArrowheads="1"/>
          </p:cNvSpPr>
          <p:nvPr/>
        </p:nvSpPr>
        <p:spPr bwMode="auto">
          <a:xfrm>
            <a:off x="3492500" y="6461125"/>
            <a:ext cx="309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defRPr/>
            </a:pPr>
            <a:r>
              <a:rPr lang="it-IT" altLang="it-IT">
                <a:solidFill>
                  <a:srgbClr val="00CC00"/>
                </a:solidFill>
                <a:effectLst>
                  <a:outerShdw blurRad="38100" dist="38100" dir="2700000" algn="tl">
                    <a:srgbClr val="C0C0C0"/>
                  </a:outerShdw>
                </a:effectLst>
                <a:latin typeface="Comic Sans MS" pitchFamily="66" charset="0"/>
              </a:rPr>
              <a:t>Fonte: www.salute.gov.it </a:t>
            </a:r>
          </a:p>
        </p:txBody>
      </p:sp>
      <p:grpSp>
        <p:nvGrpSpPr>
          <p:cNvPr id="70663" name="Group 11"/>
          <p:cNvGrpSpPr>
            <a:grpSpLocks/>
          </p:cNvGrpSpPr>
          <p:nvPr/>
        </p:nvGrpSpPr>
        <p:grpSpPr bwMode="auto">
          <a:xfrm>
            <a:off x="971550" y="2058988"/>
            <a:ext cx="1584325" cy="1657350"/>
            <a:chOff x="612" y="935"/>
            <a:chExt cx="998" cy="1044"/>
          </a:xfrm>
        </p:grpSpPr>
        <p:pic>
          <p:nvPicPr>
            <p:cNvPr id="70665" name="Immagine 3" descr="bl-b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935"/>
              <a:ext cx="998" cy="924"/>
            </a:xfrm>
            <a:prstGeom prst="rect">
              <a:avLst/>
            </a:prstGeom>
            <a:solidFill>
              <a:srgbClr val="FFFFFF"/>
            </a:solidFill>
            <a:ln>
              <a:noFill/>
            </a:ln>
            <a:effectLst>
              <a:outerShdw dist="35921"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70666" name="Oval 13"/>
            <p:cNvSpPr>
              <a:spLocks noChangeArrowheads="1"/>
            </p:cNvSpPr>
            <p:nvPr/>
          </p:nvSpPr>
          <p:spPr bwMode="auto">
            <a:xfrm>
              <a:off x="703" y="1888"/>
              <a:ext cx="862" cy="91"/>
            </a:xfrm>
            <a:prstGeom prst="ellipse">
              <a:avLst/>
            </a:prstGeom>
            <a:solidFill>
              <a:schemeClr val="bg2">
                <a:alpha val="27058"/>
              </a:scheme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70664" name="Rectangle 15"/>
          <p:cNvSpPr>
            <a:spLocks noChangeArrowheads="1"/>
          </p:cNvSpPr>
          <p:nvPr/>
        </p:nvSpPr>
        <p:spPr bwMode="auto">
          <a:xfrm>
            <a:off x="2627313" y="1417638"/>
            <a:ext cx="619283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1800" b="1">
                <a:solidFill>
                  <a:srgbClr val="00CC00"/>
                </a:solidFill>
                <a:latin typeface="Comic Sans MS" pitchFamily="66" charset="0"/>
              </a:rPr>
              <a:t>Modello a centralità regionale</a:t>
            </a:r>
            <a:r>
              <a:rPr lang="it-IT" altLang="it-IT" sz="1800" b="1">
                <a:solidFill>
                  <a:srgbClr val="660066"/>
                </a:solidFill>
                <a:latin typeface="Comic Sans MS" pitchFamily="66" charset="0"/>
              </a:rPr>
              <a:t>:</a:t>
            </a:r>
            <a:r>
              <a:rPr lang="it-IT" altLang="it-IT" sz="1800">
                <a:solidFill>
                  <a:srgbClr val="660066"/>
                </a:solidFill>
                <a:latin typeface="Comic Sans MS" pitchFamily="66" charset="0"/>
              </a:rPr>
              <a:t> (listino fissato dalla regione con distribuzione presso le farmacie aperte al pubblico e limite di spesa definito dalla regione). </a:t>
            </a:r>
          </a:p>
          <a:p>
            <a:pPr eaLnBrk="1" hangingPunct="1"/>
            <a:endParaRPr lang="it-IT" altLang="it-IT" sz="1800">
              <a:solidFill>
                <a:srgbClr val="660066"/>
              </a:solidFill>
              <a:latin typeface="Comic Sans MS" pitchFamily="66" charset="0"/>
            </a:endParaRPr>
          </a:p>
          <a:p>
            <a:pPr eaLnBrk="1" hangingPunct="1"/>
            <a:r>
              <a:rPr lang="it-IT" altLang="it-IT" sz="1800" b="1">
                <a:solidFill>
                  <a:srgbClr val="00CC00"/>
                </a:solidFill>
                <a:latin typeface="Comic Sans MS" pitchFamily="66" charset="0"/>
              </a:rPr>
              <a:t>Modello a centralità ASL</a:t>
            </a:r>
            <a:r>
              <a:rPr lang="it-IT" altLang="it-IT" sz="1800">
                <a:solidFill>
                  <a:srgbClr val="660066"/>
                </a:solidFill>
                <a:latin typeface="Comic Sans MS" pitchFamily="66" charset="0"/>
              </a:rPr>
              <a:t>: (acquisto con gara da parte delle ASL e distribuzione presso le farmacie aziendali con limite di spesa definito Le ASL  mediante gara d’appalto acquistano prodotti che verranno distribuiti attraverso le farmacie aziendali). </a:t>
            </a:r>
          </a:p>
          <a:p>
            <a:pPr eaLnBrk="1" hangingPunct="1"/>
            <a:endParaRPr lang="it-IT" altLang="it-IT" sz="1800">
              <a:solidFill>
                <a:srgbClr val="660066"/>
              </a:solidFill>
              <a:latin typeface="Comic Sans MS" pitchFamily="66" charset="0"/>
            </a:endParaRPr>
          </a:p>
          <a:p>
            <a:pPr eaLnBrk="1" hangingPunct="1"/>
            <a:r>
              <a:rPr lang="it-IT" altLang="it-IT" sz="1800" b="1">
                <a:solidFill>
                  <a:srgbClr val="00CC00"/>
                </a:solidFill>
                <a:latin typeface="Comic Sans MS" pitchFamily="66" charset="0"/>
              </a:rPr>
              <a:t>Modello a centralità territoriale</a:t>
            </a:r>
            <a:r>
              <a:rPr lang="it-IT" altLang="it-IT" sz="1800" b="1">
                <a:solidFill>
                  <a:srgbClr val="660066"/>
                </a:solidFill>
                <a:latin typeface="Comic Sans MS" pitchFamily="66" charset="0"/>
              </a:rPr>
              <a:t>: </a:t>
            </a:r>
            <a:r>
              <a:rPr lang="it-IT" altLang="it-IT" sz="1800">
                <a:solidFill>
                  <a:srgbClr val="660066"/>
                </a:solidFill>
                <a:latin typeface="Comic Sans MS" pitchFamily="66" charset="0"/>
              </a:rPr>
              <a:t>(distribuzione dei prodotti avverrà attraverso farmacie territoriali convenzionate ed il limite di spesa mensile è diverso a seconda delle scelte delle regioni.) </a:t>
            </a:r>
          </a:p>
          <a:p>
            <a:pPr eaLnBrk="1" hangingPunct="1"/>
            <a:endParaRPr lang="it-IT" altLang="it-IT" sz="1800">
              <a:solidFill>
                <a:srgbClr val="660066"/>
              </a:solidFill>
              <a:latin typeface="Comic Sans MS" pitchFamily="66" charset="0"/>
            </a:endParaRPr>
          </a:p>
          <a:p>
            <a:pPr eaLnBrk="1" hangingPunct="1"/>
            <a:r>
              <a:rPr lang="it-IT" altLang="it-IT" sz="1800" b="1">
                <a:solidFill>
                  <a:srgbClr val="00CC00"/>
                </a:solidFill>
                <a:latin typeface="Comic Sans MS" pitchFamily="66" charset="0"/>
              </a:rPr>
              <a:t>Accordi aziendali</a:t>
            </a:r>
            <a:r>
              <a:rPr lang="it-IT" altLang="it-IT" sz="1800">
                <a:solidFill>
                  <a:srgbClr val="660066"/>
                </a:solidFill>
                <a:latin typeface="Comic Sans MS" pitchFamily="66" charset="0"/>
              </a:rPr>
              <a:t> : (le ASL e le farmacie si accordano per definire il prezzo del rimborso, costituendo il listino dei prodotti; tutti i fornitori possono aderire.).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539750" y="761330"/>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Alimenti senza glutine</a:t>
            </a:r>
          </a:p>
        </p:txBody>
      </p:sp>
      <p:grpSp>
        <p:nvGrpSpPr>
          <p:cNvPr id="64515" name="Group 3"/>
          <p:cNvGrpSpPr>
            <a:grpSpLocks/>
          </p:cNvGrpSpPr>
          <p:nvPr/>
        </p:nvGrpSpPr>
        <p:grpSpPr bwMode="auto">
          <a:xfrm>
            <a:off x="468313" y="620713"/>
            <a:ext cx="8351837" cy="215900"/>
            <a:chOff x="295" y="391"/>
            <a:chExt cx="5261" cy="136"/>
          </a:xfrm>
        </p:grpSpPr>
        <p:sp>
          <p:nvSpPr>
            <p:cNvPr id="64520"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4521"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4522"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4523"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72040" name="Rectangle 8"/>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34188" y="-26988"/>
            <a:ext cx="2214562"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398/89/CE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111/1992 </a:t>
            </a:r>
          </a:p>
        </p:txBody>
      </p:sp>
      <p:sp>
        <p:nvSpPr>
          <p:cNvPr id="172047" name="Text Box 15"/>
          <p:cNvSpPr txBox="1">
            <a:spLocks noChangeArrowheads="1"/>
          </p:cNvSpPr>
          <p:nvPr/>
        </p:nvSpPr>
        <p:spPr bwMode="auto">
          <a:xfrm>
            <a:off x="755576" y="1252498"/>
            <a:ext cx="594906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a:solidFill>
                  <a:schemeClr val="tx1"/>
                </a:solidFill>
                <a:latin typeface="Arial" pitchFamily="34" charset="0"/>
                <a:cs typeface="Arial" pitchFamily="34" charset="0"/>
              </a:defRPr>
            </a:lvl1pPr>
            <a:lvl2pPr marL="914400" indent="-457200" eaLnBrk="0" hangingPunct="0">
              <a:defRPr>
                <a:solidFill>
                  <a:schemeClr val="tx1"/>
                </a:solidFill>
                <a:latin typeface="Arial" pitchFamily="34" charset="0"/>
                <a:cs typeface="Arial" pitchFamily="34" charset="0"/>
              </a:defRPr>
            </a:lvl2pPr>
            <a:lvl3pPr marL="1371600" indent="-457200" eaLnBrk="0" hangingPunct="0">
              <a:defRPr>
                <a:solidFill>
                  <a:schemeClr val="tx1"/>
                </a:solidFill>
                <a:latin typeface="Arial" pitchFamily="34" charset="0"/>
                <a:cs typeface="Arial" pitchFamily="34" charset="0"/>
              </a:defRPr>
            </a:lvl3pPr>
            <a:lvl4pPr marL="1943100" indent="-457200" eaLnBrk="0" hangingPunct="0">
              <a:defRPr>
                <a:solidFill>
                  <a:schemeClr val="tx1"/>
                </a:solidFill>
                <a:latin typeface="Arial" pitchFamily="34" charset="0"/>
                <a:cs typeface="Arial" pitchFamily="34" charset="0"/>
              </a:defRPr>
            </a:lvl4pPr>
            <a:lvl5pPr marL="2590800" indent="-457200" eaLnBrk="0" hangingPunct="0">
              <a:defRPr>
                <a:solidFill>
                  <a:schemeClr val="tx1"/>
                </a:solidFill>
                <a:latin typeface="Arial" pitchFamily="34" charset="0"/>
                <a:cs typeface="Arial" pitchFamily="34" charset="0"/>
              </a:defRPr>
            </a:lvl5pPr>
            <a:lvl6pPr marL="3048000" indent="-457200" eaLnBrk="0" fontAlgn="base" hangingPunct="0">
              <a:spcBef>
                <a:spcPct val="0"/>
              </a:spcBef>
              <a:spcAft>
                <a:spcPct val="0"/>
              </a:spcAft>
              <a:defRPr>
                <a:solidFill>
                  <a:schemeClr val="tx1"/>
                </a:solidFill>
                <a:latin typeface="Arial" pitchFamily="34" charset="0"/>
                <a:cs typeface="Arial" pitchFamily="34" charset="0"/>
              </a:defRPr>
            </a:lvl6pPr>
            <a:lvl7pPr marL="3505200" indent="-457200" eaLnBrk="0" fontAlgn="base" hangingPunct="0">
              <a:spcBef>
                <a:spcPct val="0"/>
              </a:spcBef>
              <a:spcAft>
                <a:spcPct val="0"/>
              </a:spcAft>
              <a:defRPr>
                <a:solidFill>
                  <a:schemeClr val="tx1"/>
                </a:solidFill>
                <a:latin typeface="Arial" pitchFamily="34" charset="0"/>
                <a:cs typeface="Arial" pitchFamily="34" charset="0"/>
              </a:defRPr>
            </a:lvl7pPr>
            <a:lvl8pPr marL="3962400" indent="-457200" eaLnBrk="0" fontAlgn="base" hangingPunct="0">
              <a:spcBef>
                <a:spcPct val="0"/>
              </a:spcBef>
              <a:spcAft>
                <a:spcPct val="0"/>
              </a:spcAft>
              <a:defRPr>
                <a:solidFill>
                  <a:schemeClr val="tx1"/>
                </a:solidFill>
                <a:latin typeface="Arial" pitchFamily="34" charset="0"/>
                <a:cs typeface="Arial" pitchFamily="34" charset="0"/>
              </a:defRPr>
            </a:lvl8pPr>
            <a:lvl9pPr marL="4419600" indent="-4572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defRPr/>
            </a:pPr>
            <a:r>
              <a:rPr lang="it-IT" altLang="it-IT" sz="1800" dirty="0" smtClean="0">
                <a:solidFill>
                  <a:srgbClr val="00D000"/>
                </a:solidFill>
                <a:effectLst>
                  <a:outerShdw blurRad="38100" dist="38100" dir="2700000" algn="tl">
                    <a:srgbClr val="C0C0C0"/>
                  </a:outerShdw>
                </a:effectLst>
                <a:latin typeface="Comic Sans MS" pitchFamily="66" charset="0"/>
              </a:rPr>
              <a:t>Limiti previsti dalla 41/2009</a:t>
            </a:r>
          </a:p>
          <a:p>
            <a:pPr eaLnBrk="1" hangingPunct="1">
              <a:buFontTx/>
              <a:buAutoNum type="arabicPeriod"/>
              <a:defRPr/>
            </a:pPr>
            <a:endParaRPr lang="it-IT" altLang="it-IT" sz="800" dirty="0" smtClean="0">
              <a:solidFill>
                <a:srgbClr val="00D000"/>
              </a:solidFill>
              <a:effectLst>
                <a:outerShdw blurRad="38100" dist="38100" dir="2700000" algn="tl">
                  <a:srgbClr val="C0C0C0"/>
                </a:outerShdw>
              </a:effectLst>
              <a:latin typeface="Comic Sans MS" pitchFamily="66" charset="0"/>
            </a:endParaRPr>
          </a:p>
          <a:p>
            <a:pPr lvl="2" eaLnBrk="1" hangingPunct="1">
              <a:defRPr/>
            </a:pPr>
            <a:r>
              <a:rPr lang="it-IT" altLang="it-IT" sz="1800" dirty="0" smtClean="0">
                <a:solidFill>
                  <a:srgbClr val="660066"/>
                </a:solidFill>
                <a:effectLst>
                  <a:outerShdw blurRad="38100" dist="38100" dir="2700000" algn="tl">
                    <a:srgbClr val="C0C0C0"/>
                  </a:outerShdw>
                </a:effectLst>
                <a:latin typeface="Comic Sans MS" pitchFamily="66" charset="0"/>
              </a:rPr>
              <a:t>20 </a:t>
            </a:r>
            <a:r>
              <a:rPr lang="it-IT" altLang="it-IT" sz="1800" dirty="0" err="1" smtClean="0">
                <a:solidFill>
                  <a:srgbClr val="660066"/>
                </a:solidFill>
                <a:effectLst>
                  <a:outerShdw blurRad="38100" dist="38100" dir="2700000" algn="tl">
                    <a:srgbClr val="C0C0C0"/>
                  </a:outerShdw>
                </a:effectLst>
                <a:latin typeface="Comic Sans MS" pitchFamily="66" charset="0"/>
              </a:rPr>
              <a:t>ppm</a:t>
            </a:r>
            <a:r>
              <a:rPr lang="it-IT" altLang="it-IT" sz="1800" dirty="0" smtClean="0">
                <a:solidFill>
                  <a:srgbClr val="660066"/>
                </a:solidFill>
                <a:effectLst>
                  <a:outerShdw blurRad="38100" dist="38100" dir="2700000" algn="tl">
                    <a:srgbClr val="C0C0C0"/>
                  </a:outerShdw>
                </a:effectLst>
                <a:latin typeface="Comic Sans MS" pitchFamily="66" charset="0"/>
              </a:rPr>
              <a:t> alimenti naturalmente privi di glutine</a:t>
            </a:r>
          </a:p>
          <a:p>
            <a:pPr lvl="2" eaLnBrk="1" hangingPunct="1">
              <a:defRPr/>
            </a:pPr>
            <a:r>
              <a:rPr lang="it-IT" altLang="it-IT" sz="1800" i="1" u="sng" dirty="0" smtClean="0">
                <a:solidFill>
                  <a:srgbClr val="660066"/>
                </a:solidFill>
                <a:effectLst>
                  <a:outerShdw blurRad="38100" dist="38100" dir="2700000" algn="tl">
                    <a:srgbClr val="C0C0C0"/>
                  </a:outerShdw>
                </a:effectLst>
                <a:latin typeface="Comic Sans MS" pitchFamily="66" charset="0"/>
              </a:rPr>
              <a:t>“senza glutine”</a:t>
            </a:r>
            <a:endParaRPr lang="it-IT" altLang="it-IT" sz="1800" dirty="0" smtClean="0">
              <a:solidFill>
                <a:srgbClr val="660066"/>
              </a:solidFill>
              <a:effectLst>
                <a:outerShdw blurRad="38100" dist="38100" dir="2700000" algn="tl">
                  <a:srgbClr val="C0C0C0"/>
                </a:outerShdw>
              </a:effectLst>
              <a:latin typeface="Comic Sans MS" pitchFamily="66" charset="0"/>
            </a:endParaRPr>
          </a:p>
          <a:p>
            <a:pPr lvl="2" eaLnBrk="1" hangingPunct="1">
              <a:defRPr/>
            </a:pPr>
            <a:r>
              <a:rPr lang="it-IT" altLang="it-IT" sz="1800" dirty="0" smtClean="0">
                <a:solidFill>
                  <a:srgbClr val="660066"/>
                </a:solidFill>
                <a:effectLst>
                  <a:outerShdw blurRad="38100" dist="38100" dir="2700000" algn="tl">
                    <a:srgbClr val="C0C0C0"/>
                  </a:outerShdw>
                </a:effectLst>
                <a:latin typeface="Comic Sans MS" pitchFamily="66" charset="0"/>
              </a:rPr>
              <a:t>100 </a:t>
            </a:r>
            <a:r>
              <a:rPr lang="it-IT" altLang="it-IT" sz="1800" dirty="0" err="1" smtClean="0">
                <a:solidFill>
                  <a:srgbClr val="660066"/>
                </a:solidFill>
                <a:effectLst>
                  <a:outerShdw blurRad="38100" dist="38100" dir="2700000" algn="tl">
                    <a:srgbClr val="C0C0C0"/>
                  </a:outerShdw>
                </a:effectLst>
                <a:latin typeface="Comic Sans MS" pitchFamily="66" charset="0"/>
              </a:rPr>
              <a:t>ppm</a:t>
            </a:r>
            <a:r>
              <a:rPr lang="it-IT" altLang="it-IT" sz="1800" dirty="0" smtClean="0">
                <a:solidFill>
                  <a:srgbClr val="660066"/>
                </a:solidFill>
                <a:effectLst>
                  <a:outerShdw blurRad="38100" dist="38100" dir="2700000" algn="tl">
                    <a:srgbClr val="C0C0C0"/>
                  </a:outerShdw>
                </a:effectLst>
                <a:latin typeface="Comic Sans MS" pitchFamily="66" charset="0"/>
              </a:rPr>
              <a:t> alimenti a cui è stato tolto il glutine </a:t>
            </a:r>
          </a:p>
          <a:p>
            <a:pPr lvl="2" eaLnBrk="1" hangingPunct="1">
              <a:defRPr/>
            </a:pPr>
            <a:r>
              <a:rPr lang="it-IT" altLang="it-IT" sz="1800" i="1" u="sng" dirty="0" smtClean="0">
                <a:solidFill>
                  <a:srgbClr val="660066"/>
                </a:solidFill>
                <a:effectLst>
                  <a:outerShdw blurRad="38100" dist="38100" dir="2700000" algn="tl">
                    <a:srgbClr val="C0C0C0"/>
                  </a:outerShdw>
                </a:effectLst>
                <a:latin typeface="Comic Sans MS" pitchFamily="66" charset="0"/>
              </a:rPr>
              <a:t>“con contenuto di glutine molto basso”</a:t>
            </a:r>
          </a:p>
        </p:txBody>
      </p:sp>
      <p:pic>
        <p:nvPicPr>
          <p:cNvPr id="18" name="Immagine 17" descr="Celiachia_spiga.jpg"/>
          <p:cNvPicPr>
            <a:picLocks noChangeAspect="1"/>
          </p:cNvPicPr>
          <p:nvPr/>
        </p:nvPicPr>
        <p:blipFill>
          <a:blip r:embed="rId3"/>
          <a:stretch>
            <a:fillRect/>
          </a:stretch>
        </p:blipFill>
        <p:spPr>
          <a:xfrm>
            <a:off x="7276306" y="1556792"/>
            <a:ext cx="864096" cy="8640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Rectangle 15"/>
          <p:cNvSpPr>
            <a:spLocks noChangeArrowheads="1"/>
          </p:cNvSpPr>
          <p:nvPr/>
        </p:nvSpPr>
        <p:spPr bwMode="auto">
          <a:xfrm>
            <a:off x="786606" y="3120776"/>
            <a:ext cx="6840538"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spcBef>
                <a:spcPct val="20000"/>
              </a:spcBef>
              <a:buFont typeface="Arial" pitchFamily="34" charset="0"/>
              <a:buChar char="•"/>
              <a:defRPr sz="2800">
                <a:solidFill>
                  <a:schemeClr val="tx1"/>
                </a:solidFill>
                <a:latin typeface="Calibri" pitchFamily="34" charset="0"/>
              </a:defRPr>
            </a:lvl1pPr>
            <a:lvl2pPr marL="914400" indent="-457200" eaLnBrk="0" hangingPunct="0">
              <a:spcBef>
                <a:spcPct val="20000"/>
              </a:spcBef>
              <a:buFont typeface="Arial" pitchFamily="34" charset="0"/>
              <a:buChar char="–"/>
              <a:defRPr sz="2400">
                <a:solidFill>
                  <a:schemeClr val="tx1"/>
                </a:solidFill>
                <a:latin typeface="Calibri" pitchFamily="34" charset="0"/>
              </a:defRPr>
            </a:lvl2pPr>
            <a:lvl3pPr marL="1295400" indent="-381000" eaLnBrk="0" hangingPunct="0">
              <a:spcBef>
                <a:spcPct val="20000"/>
              </a:spcBef>
              <a:buFont typeface="Arial" pitchFamily="34" charset="0"/>
              <a:buChar char="•"/>
              <a:defRPr sz="2000">
                <a:solidFill>
                  <a:schemeClr val="tx1"/>
                </a:solidFill>
                <a:latin typeface="Calibri" pitchFamily="34" charset="0"/>
              </a:defRPr>
            </a:lvl3pPr>
            <a:lvl4pPr marL="1714500" indent="-342900" eaLnBrk="0" hangingPunct="0">
              <a:spcBef>
                <a:spcPct val="20000"/>
              </a:spcBef>
              <a:buFont typeface="Arial" pitchFamily="34" charset="0"/>
              <a:buChar char="–"/>
              <a:defRPr>
                <a:solidFill>
                  <a:schemeClr val="tx1"/>
                </a:solidFill>
                <a:latin typeface="Calibri" pitchFamily="34" charset="0"/>
              </a:defRPr>
            </a:lvl4pPr>
            <a:lvl5pPr marL="2171700" indent="-342900" eaLnBrk="0" hangingPunct="0">
              <a:spcBef>
                <a:spcPct val="20000"/>
              </a:spcBef>
              <a:buFont typeface="Arial" pitchFamily="34" charset="0"/>
              <a:buChar char="»"/>
              <a:defRPr>
                <a:solidFill>
                  <a:schemeClr val="tx1"/>
                </a:solidFill>
                <a:latin typeface="Calibri" pitchFamily="34" charset="0"/>
              </a:defRPr>
            </a:lvl5pPr>
            <a:lvl6pPr marL="2628900" indent="-3429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3086100" indent="-3429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543300" indent="-3429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4000500" indent="-3429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0"/>
              </a:spcBef>
              <a:buFont typeface="Arial" pitchFamily="34" charset="0"/>
              <a:buNone/>
              <a:defRPr/>
            </a:pPr>
            <a:r>
              <a:rPr lang="it-IT" altLang="it-IT" sz="1800" b="1" u="sng" dirty="0" smtClean="0">
                <a:solidFill>
                  <a:srgbClr val="00CC00"/>
                </a:solidFill>
                <a:effectLst>
                  <a:outerShdw blurRad="38100" dist="38100" dir="2700000" algn="tl">
                    <a:srgbClr val="C0C0C0"/>
                  </a:outerShdw>
                </a:effectLst>
                <a:latin typeface="Comic Sans MS" pitchFamily="66" charset="0"/>
              </a:rPr>
              <a:t>Prodotti </a:t>
            </a:r>
            <a:r>
              <a:rPr lang="it-IT" altLang="it-IT" sz="1800" b="1" u="sng" dirty="0" err="1" smtClean="0">
                <a:solidFill>
                  <a:srgbClr val="00CC00"/>
                </a:solidFill>
                <a:effectLst>
                  <a:outerShdw blurRad="38100" dist="38100" dir="2700000" algn="tl">
                    <a:srgbClr val="C0C0C0"/>
                  </a:outerShdw>
                </a:effectLst>
                <a:latin typeface="Comic Sans MS" pitchFamily="66" charset="0"/>
              </a:rPr>
              <a:t>Gluten</a:t>
            </a:r>
            <a:r>
              <a:rPr lang="it-IT" altLang="it-IT" sz="1800" b="1" u="sng" dirty="0" smtClean="0">
                <a:solidFill>
                  <a:srgbClr val="00CC00"/>
                </a:solidFill>
                <a:effectLst>
                  <a:outerShdw blurRad="38100" dist="38100" dir="2700000" algn="tl">
                    <a:srgbClr val="C0C0C0"/>
                  </a:outerShdw>
                </a:effectLst>
                <a:latin typeface="Comic Sans MS" pitchFamily="66" charset="0"/>
              </a:rPr>
              <a:t>-free: UNIFORMITA</a:t>
            </a:r>
            <a:r>
              <a:rPr lang="it-IT" altLang="it-IT" sz="1800" b="1" u="sng" dirty="0" smtClean="0">
                <a:solidFill>
                  <a:srgbClr val="00CC00"/>
                </a:solidFill>
                <a:effectLst>
                  <a:outerShdw blurRad="38100" dist="38100" dir="2700000" algn="tl">
                    <a:srgbClr val="C0C0C0"/>
                  </a:outerShdw>
                </a:effectLst>
                <a:latin typeface="Calibri"/>
              </a:rPr>
              <a:t>’</a:t>
            </a:r>
            <a:r>
              <a:rPr lang="it-IT" altLang="it-IT" sz="1800" b="1" u="sng" dirty="0" smtClean="0">
                <a:solidFill>
                  <a:srgbClr val="00CC00"/>
                </a:solidFill>
                <a:effectLst>
                  <a:outerShdw blurRad="38100" dist="38100" dir="2700000" algn="tl">
                    <a:srgbClr val="C0C0C0"/>
                  </a:outerShdw>
                </a:effectLst>
                <a:latin typeface="Comic Sans MS" pitchFamily="66" charset="0"/>
              </a:rPr>
              <a:t> NAZIONALE</a:t>
            </a:r>
          </a:p>
          <a:p>
            <a:pPr>
              <a:spcBef>
                <a:spcPct val="0"/>
              </a:spcBef>
              <a:buFont typeface="Arial" pitchFamily="34" charset="0"/>
              <a:buNone/>
              <a:defRPr/>
            </a:pPr>
            <a:endParaRPr lang="it-IT" altLang="it-IT" sz="1800" b="1" dirty="0" smtClean="0">
              <a:solidFill>
                <a:srgbClr val="00CC00"/>
              </a:solidFill>
              <a:effectLst>
                <a:outerShdw blurRad="38100" dist="38100" dir="2700000" algn="tl">
                  <a:srgbClr val="C0C0C0"/>
                </a:outerShdw>
              </a:effectLst>
              <a:latin typeface="Comic Sans MS" pitchFamily="66" charset="0"/>
            </a:endParaRPr>
          </a:p>
          <a:p>
            <a:pPr>
              <a:spcBef>
                <a:spcPct val="0"/>
              </a:spcBef>
              <a:buFont typeface="Arial" pitchFamily="34" charset="0"/>
              <a:buNone/>
              <a:defRPr/>
            </a:pPr>
            <a:r>
              <a:rPr lang="it-IT" altLang="it-IT" sz="1800" b="1" dirty="0" smtClean="0">
                <a:solidFill>
                  <a:srgbClr val="00CC00"/>
                </a:solidFill>
                <a:effectLst>
                  <a:outerShdw blurRad="38100" dist="38100" dir="2700000" algn="tl">
                    <a:srgbClr val="C0C0C0"/>
                  </a:outerShdw>
                </a:effectLst>
                <a:latin typeface="Comic Sans MS" pitchFamily="66" charset="0"/>
              </a:rPr>
              <a:t>L</a:t>
            </a:r>
            <a:r>
              <a:rPr lang="it-IT" altLang="it-IT" sz="1800" b="1" dirty="0" smtClean="0">
                <a:solidFill>
                  <a:srgbClr val="00CC00"/>
                </a:solidFill>
                <a:effectLst>
                  <a:outerShdw blurRad="38100" dist="38100" dir="2700000" algn="tl">
                    <a:srgbClr val="C0C0C0"/>
                  </a:outerShdw>
                </a:effectLst>
                <a:latin typeface="Calibri"/>
              </a:rPr>
              <a:t>’</a:t>
            </a:r>
            <a:r>
              <a:rPr lang="it-IT" altLang="it-IT" sz="1800" b="1" dirty="0" smtClean="0">
                <a:solidFill>
                  <a:srgbClr val="00CC00"/>
                </a:solidFill>
                <a:effectLst>
                  <a:outerShdw blurRad="38100" dist="38100" dir="2700000" algn="tl">
                    <a:srgbClr val="C0C0C0"/>
                  </a:outerShdw>
                </a:effectLst>
                <a:latin typeface="Comic Sans MS" pitchFamily="66" charset="0"/>
              </a:rPr>
              <a:t>Associazione Italiana Celiachia</a:t>
            </a:r>
            <a:r>
              <a:rPr lang="it-IT" altLang="it-IT" sz="1800" b="1" dirty="0" smtClean="0">
                <a:solidFill>
                  <a:srgbClr val="A2287F"/>
                </a:solidFill>
                <a:effectLst>
                  <a:outerShdw blurRad="38100" dist="38100" dir="2700000" algn="tl">
                    <a:srgbClr val="C0C0C0"/>
                  </a:outerShdw>
                </a:effectLst>
                <a:latin typeface="Comic Sans MS" pitchFamily="66" charset="0"/>
              </a:rPr>
              <a:t> </a:t>
            </a:r>
            <a:r>
              <a:rPr lang="it-IT" altLang="it-IT" sz="1800" b="1" dirty="0" smtClean="0">
                <a:solidFill>
                  <a:srgbClr val="660066"/>
                </a:solidFill>
                <a:effectLst>
                  <a:outerShdw blurRad="38100" dist="38100" dir="2700000" algn="tl">
                    <a:srgbClr val="C0C0C0"/>
                  </a:outerShdw>
                </a:effectLst>
                <a:latin typeface="Comic Sans MS" pitchFamily="66" charset="0"/>
              </a:rPr>
              <a:t>ha uniformato nel tempo a livello nazionale molti degli aspetti legislativi  legati alla patologia celiaca.</a:t>
            </a:r>
          </a:p>
          <a:p>
            <a:pPr>
              <a:spcBef>
                <a:spcPct val="0"/>
              </a:spcBef>
              <a:buFont typeface="Arial" pitchFamily="34" charset="0"/>
              <a:buNone/>
              <a:defRPr/>
            </a:pPr>
            <a:endParaRPr lang="it-IT" altLang="it-IT" sz="1800" b="1" dirty="0" smtClean="0">
              <a:solidFill>
                <a:srgbClr val="660066"/>
              </a:solidFill>
              <a:effectLst>
                <a:outerShdw blurRad="38100" dist="38100" dir="2700000" algn="tl">
                  <a:srgbClr val="C0C0C0"/>
                </a:outerShdw>
              </a:effectLst>
              <a:latin typeface="Comic Sans MS" pitchFamily="66" charset="0"/>
            </a:endParaRPr>
          </a:p>
          <a:p>
            <a:pPr>
              <a:spcBef>
                <a:spcPct val="0"/>
              </a:spcBef>
              <a:buFont typeface="Arial" pitchFamily="34" charset="0"/>
              <a:buNone/>
              <a:defRPr/>
            </a:pPr>
            <a:endParaRPr lang="it-IT" altLang="it-IT" sz="1800" b="1" dirty="0" smtClean="0">
              <a:solidFill>
                <a:srgbClr val="660066"/>
              </a:solidFill>
              <a:effectLst>
                <a:outerShdw blurRad="38100" dist="38100" dir="2700000" algn="tl">
                  <a:srgbClr val="C0C0C0"/>
                </a:outerShdw>
              </a:effectLst>
              <a:latin typeface="Comic Sans MS" pitchFamily="66" charset="0"/>
            </a:endParaRPr>
          </a:p>
          <a:p>
            <a:pPr>
              <a:spcBef>
                <a:spcPct val="0"/>
              </a:spcBef>
              <a:buFont typeface="Calibri" pitchFamily="34" charset="0"/>
              <a:buAutoNum type="arabicPeriod"/>
              <a:defRPr/>
            </a:pPr>
            <a:r>
              <a:rPr lang="it-IT" altLang="it-IT" sz="1800" b="1" dirty="0" smtClean="0">
                <a:solidFill>
                  <a:srgbClr val="660066"/>
                </a:solidFill>
                <a:effectLst>
                  <a:outerShdw blurRad="38100" dist="38100" dir="2700000" algn="tl">
                    <a:srgbClr val="C0C0C0"/>
                  </a:outerShdw>
                </a:effectLst>
                <a:latin typeface="Comic Sans MS" pitchFamily="66" charset="0"/>
              </a:rPr>
              <a:t>Assistenza da parte delle A.S.L uguale su tutto il territorio nazionale </a:t>
            </a:r>
          </a:p>
          <a:p>
            <a:pPr>
              <a:spcBef>
                <a:spcPct val="0"/>
              </a:spcBef>
              <a:buFont typeface="Calibri" pitchFamily="34" charset="0"/>
              <a:buAutoNum type="arabicPeriod"/>
              <a:defRPr/>
            </a:pPr>
            <a:r>
              <a:rPr lang="it-IT" altLang="it-IT" sz="1800" b="1" dirty="0" smtClean="0">
                <a:solidFill>
                  <a:srgbClr val="660066"/>
                </a:solidFill>
                <a:effectLst>
                  <a:outerShdw blurRad="38100" dist="38100" dir="2700000" algn="tl">
                    <a:srgbClr val="C0C0C0"/>
                  </a:outerShdw>
                </a:effectLst>
                <a:latin typeface="Comic Sans MS" pitchFamily="66" charset="0"/>
              </a:rPr>
              <a:t>Bollino di riconoscimento: SPIGA BARRATA</a:t>
            </a:r>
          </a:p>
          <a:p>
            <a:pPr>
              <a:spcBef>
                <a:spcPct val="0"/>
              </a:spcBef>
              <a:buFont typeface="Calibri" pitchFamily="34" charset="0"/>
              <a:buAutoNum type="arabicPeriod"/>
              <a:defRPr/>
            </a:pPr>
            <a:r>
              <a:rPr lang="it-IT" altLang="it-IT" sz="1800" b="1" dirty="0" smtClean="0">
                <a:solidFill>
                  <a:srgbClr val="660066"/>
                </a:solidFill>
                <a:effectLst>
                  <a:outerShdw blurRad="38100" dist="38100" dir="2700000" algn="tl">
                    <a:srgbClr val="C0C0C0"/>
                  </a:outerShdw>
                </a:effectLst>
                <a:latin typeface="Comic Sans MS" pitchFamily="66" charset="0"/>
              </a:rPr>
              <a:t>Regolamento CE 41/2009 relativo alla composizione e </a:t>
            </a:r>
          </a:p>
          <a:p>
            <a:pPr>
              <a:spcBef>
                <a:spcPct val="0"/>
              </a:spcBef>
              <a:buFont typeface="+mj-lt"/>
              <a:buNone/>
              <a:defRPr/>
            </a:pPr>
            <a:r>
              <a:rPr lang="it-IT" altLang="it-IT" sz="1800" b="1" dirty="0" smtClean="0">
                <a:solidFill>
                  <a:srgbClr val="660066"/>
                </a:solidFill>
                <a:effectLst>
                  <a:outerShdw blurRad="38100" dist="38100" dir="2700000" algn="tl">
                    <a:srgbClr val="C0C0C0"/>
                  </a:outerShdw>
                </a:effectLst>
                <a:latin typeface="Comic Sans MS" pitchFamily="66" charset="0"/>
              </a:rPr>
              <a:t>       all</a:t>
            </a:r>
            <a:r>
              <a:rPr lang="it-IT" altLang="it-IT" sz="1800" b="1" dirty="0" smtClean="0">
                <a:solidFill>
                  <a:srgbClr val="660066"/>
                </a:solidFill>
                <a:effectLst>
                  <a:outerShdw blurRad="38100" dist="38100" dir="2700000" algn="tl">
                    <a:srgbClr val="C0C0C0"/>
                  </a:outerShdw>
                </a:effectLst>
                <a:latin typeface="Calibri"/>
              </a:rPr>
              <a:t>’</a:t>
            </a:r>
            <a:r>
              <a:rPr lang="it-IT" altLang="it-IT" sz="1800" b="1" dirty="0" smtClean="0">
                <a:solidFill>
                  <a:srgbClr val="660066"/>
                </a:solidFill>
                <a:effectLst>
                  <a:outerShdw blurRad="38100" dist="38100" dir="2700000" algn="tl">
                    <a:srgbClr val="C0C0C0"/>
                  </a:outerShdw>
                </a:effectLst>
                <a:latin typeface="Comic Sans MS" pitchFamily="66" charset="0"/>
              </a:rPr>
              <a:t>etichettatura dei prodotti senza glutine</a:t>
            </a:r>
          </a:p>
          <a:p>
            <a:pPr>
              <a:spcBef>
                <a:spcPct val="0"/>
              </a:spcBef>
              <a:buFont typeface="Calibri" pitchFamily="34" charset="0"/>
              <a:buAutoNum type="arabicPeriod" startAt="4"/>
              <a:defRPr/>
            </a:pPr>
            <a:r>
              <a:rPr lang="it-IT" altLang="it-IT" sz="1800" b="1" dirty="0" smtClean="0">
                <a:solidFill>
                  <a:srgbClr val="660066"/>
                </a:solidFill>
                <a:effectLst>
                  <a:outerShdw blurRad="38100" dist="38100" dir="2700000" algn="tl">
                    <a:srgbClr val="C0C0C0"/>
                  </a:outerShdw>
                </a:effectLst>
                <a:latin typeface="Comic Sans MS" pitchFamily="66" charset="0"/>
              </a:rPr>
              <a:t>Prontuario degli alimenti</a:t>
            </a:r>
            <a:r>
              <a:rPr lang="it-IT" altLang="it-IT" sz="1800" b="1" dirty="0" smtClean="0">
                <a:solidFill>
                  <a:srgbClr val="660066"/>
                </a:solidFill>
                <a:effectLst>
                  <a:outerShdw blurRad="38100" dist="38100" dir="2700000" algn="tl">
                    <a:srgbClr val="C0C0C0"/>
                  </a:outerShdw>
                </a:effectLst>
              </a:rPr>
              <a:t>  </a:t>
            </a:r>
          </a:p>
          <a:p>
            <a:pPr>
              <a:spcBef>
                <a:spcPct val="0"/>
              </a:spcBef>
              <a:buFont typeface="Arial" pitchFamily="34" charset="0"/>
              <a:buNone/>
              <a:defRPr/>
            </a:pPr>
            <a:endParaRPr lang="it-IT" altLang="it-IT" sz="1800" b="1" dirty="0" smtClean="0">
              <a:solidFill>
                <a:srgbClr val="660066"/>
              </a:solidFill>
              <a:effectLst>
                <a:outerShdw blurRad="38100" dist="38100" dir="2700000" algn="tl">
                  <a:srgbClr val="C0C0C0"/>
                </a:outerShdw>
              </a:effectLst>
            </a:endParaRPr>
          </a:p>
          <a:p>
            <a:pPr>
              <a:spcBef>
                <a:spcPct val="0"/>
              </a:spcBef>
              <a:buFont typeface="Arial" pitchFamily="34" charset="0"/>
              <a:buNone/>
              <a:defRPr/>
            </a:pPr>
            <a:endParaRPr lang="it-IT" altLang="it-IT" sz="1800" b="1" dirty="0" smtClean="0">
              <a:solidFill>
                <a:srgbClr val="002060"/>
              </a:solidFill>
              <a:effectLst>
                <a:outerShdw blurRad="38100" dist="38100" dir="2700000" algn="tl">
                  <a:srgbClr val="C0C0C0"/>
                </a:outerShdw>
              </a:effectLst>
            </a:endParaRPr>
          </a:p>
          <a:p>
            <a:pPr>
              <a:spcBef>
                <a:spcPct val="0"/>
              </a:spcBef>
              <a:buFont typeface="Arial" pitchFamily="34" charset="0"/>
              <a:buNone/>
              <a:defRPr/>
            </a:pPr>
            <a:endParaRPr lang="it-IT" altLang="it-IT" sz="1800" b="1" dirty="0" smtClean="0">
              <a:solidFill>
                <a:srgbClr val="FFFFFF"/>
              </a:solidFill>
            </a:endParaRPr>
          </a:p>
        </p:txBody>
      </p:sp>
      <p:pic>
        <p:nvPicPr>
          <p:cNvPr id="1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644" y="3429000"/>
            <a:ext cx="959644" cy="10961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5910" y="5013176"/>
            <a:ext cx="917766" cy="1336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Freccia a destra 3"/>
          <p:cNvSpPr/>
          <p:nvPr/>
        </p:nvSpPr>
        <p:spPr>
          <a:xfrm>
            <a:off x="755576" y="1772816"/>
            <a:ext cx="720080" cy="43204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3105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50825"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Alimenti senza glutine</a:t>
            </a:r>
          </a:p>
        </p:txBody>
      </p:sp>
      <p:grpSp>
        <p:nvGrpSpPr>
          <p:cNvPr id="67587" name="Group 3"/>
          <p:cNvGrpSpPr>
            <a:grpSpLocks/>
          </p:cNvGrpSpPr>
          <p:nvPr/>
        </p:nvGrpSpPr>
        <p:grpSpPr bwMode="auto">
          <a:xfrm>
            <a:off x="468313" y="620713"/>
            <a:ext cx="8351837" cy="215900"/>
            <a:chOff x="295" y="391"/>
            <a:chExt cx="5261" cy="136"/>
          </a:xfrm>
        </p:grpSpPr>
        <p:sp>
          <p:nvSpPr>
            <p:cNvPr id="67593"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7594"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7595"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7596"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76136" name="Rectangle 8"/>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34188" y="-26988"/>
            <a:ext cx="2214562"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398/89/CE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111/1992 </a:t>
            </a:r>
          </a:p>
        </p:txBody>
      </p:sp>
      <p:pic>
        <p:nvPicPr>
          <p:cNvPr id="6759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891" y="2146300"/>
            <a:ext cx="19399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142" name="Text Box 14"/>
          <p:cNvSpPr txBox="1">
            <a:spLocks noChangeArrowheads="1"/>
          </p:cNvSpPr>
          <p:nvPr/>
        </p:nvSpPr>
        <p:spPr bwMode="auto">
          <a:xfrm>
            <a:off x="1763688" y="1580599"/>
            <a:ext cx="68259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a:solidFill>
                  <a:schemeClr val="tx1"/>
                </a:solidFill>
                <a:latin typeface="Arial" pitchFamily="34" charset="0"/>
                <a:cs typeface="Arial" pitchFamily="34" charset="0"/>
              </a:defRPr>
            </a:lvl1pPr>
            <a:lvl2pPr marL="914400" indent="-457200" eaLnBrk="0" hangingPunct="0">
              <a:defRPr>
                <a:solidFill>
                  <a:schemeClr val="tx1"/>
                </a:solidFill>
                <a:latin typeface="Arial" pitchFamily="34" charset="0"/>
                <a:cs typeface="Arial" pitchFamily="34" charset="0"/>
              </a:defRPr>
            </a:lvl2pPr>
            <a:lvl3pPr marL="1371600" indent="-457200" eaLnBrk="0" hangingPunct="0">
              <a:defRPr>
                <a:solidFill>
                  <a:schemeClr val="tx1"/>
                </a:solidFill>
                <a:latin typeface="Arial" pitchFamily="34" charset="0"/>
                <a:cs typeface="Arial" pitchFamily="34" charset="0"/>
              </a:defRPr>
            </a:lvl3pPr>
            <a:lvl4pPr marL="1828800" indent="-457200" eaLnBrk="0" hangingPunct="0">
              <a:defRPr>
                <a:solidFill>
                  <a:schemeClr val="tx1"/>
                </a:solidFill>
                <a:latin typeface="Arial" pitchFamily="34" charset="0"/>
                <a:cs typeface="Arial" pitchFamily="34" charset="0"/>
              </a:defRPr>
            </a:lvl4pPr>
            <a:lvl5pPr marL="2286000" indent="-457200" eaLnBrk="0" hangingPunct="0">
              <a:defRPr>
                <a:solidFill>
                  <a:schemeClr val="tx1"/>
                </a:solidFill>
                <a:latin typeface="Arial" pitchFamily="34" charset="0"/>
                <a:cs typeface="Arial" pitchFamily="34" charset="0"/>
              </a:defRPr>
            </a:lvl5pPr>
            <a:lvl6pPr marL="2743200" indent="-457200" eaLnBrk="0" fontAlgn="base" hangingPunct="0">
              <a:spcBef>
                <a:spcPct val="0"/>
              </a:spcBef>
              <a:spcAft>
                <a:spcPct val="0"/>
              </a:spcAft>
              <a:defRPr>
                <a:solidFill>
                  <a:schemeClr val="tx1"/>
                </a:solidFill>
                <a:latin typeface="Arial" pitchFamily="34" charset="0"/>
                <a:cs typeface="Arial" pitchFamily="34" charset="0"/>
              </a:defRPr>
            </a:lvl6pPr>
            <a:lvl7pPr marL="3200400" indent="-457200" eaLnBrk="0" fontAlgn="base" hangingPunct="0">
              <a:spcBef>
                <a:spcPct val="0"/>
              </a:spcBef>
              <a:spcAft>
                <a:spcPct val="0"/>
              </a:spcAft>
              <a:defRPr>
                <a:solidFill>
                  <a:schemeClr val="tx1"/>
                </a:solidFill>
                <a:latin typeface="Arial" pitchFamily="34" charset="0"/>
                <a:cs typeface="Arial" pitchFamily="34" charset="0"/>
              </a:defRPr>
            </a:lvl7pPr>
            <a:lvl8pPr marL="3657600" indent="-457200" eaLnBrk="0" fontAlgn="base" hangingPunct="0">
              <a:spcBef>
                <a:spcPct val="0"/>
              </a:spcBef>
              <a:spcAft>
                <a:spcPct val="0"/>
              </a:spcAft>
              <a:defRPr>
                <a:solidFill>
                  <a:schemeClr val="tx1"/>
                </a:solidFill>
                <a:latin typeface="Arial" pitchFamily="34" charset="0"/>
                <a:cs typeface="Arial" pitchFamily="34" charset="0"/>
              </a:defRPr>
            </a:lvl8pPr>
            <a:lvl9pPr marL="4114800" indent="-4572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defRPr/>
            </a:pPr>
            <a:r>
              <a:rPr lang="it-IT" altLang="it-IT" sz="1800" dirty="0" smtClean="0">
                <a:solidFill>
                  <a:srgbClr val="660066"/>
                </a:solidFill>
                <a:effectLst>
                  <a:outerShdw blurRad="38100" dist="38100" dir="2700000" algn="tl">
                    <a:srgbClr val="C0C0C0"/>
                  </a:outerShdw>
                </a:effectLst>
                <a:latin typeface="Comic Sans MS" pitchFamily="66" charset="0"/>
              </a:rPr>
              <a:t> </a:t>
            </a:r>
            <a:r>
              <a:rPr lang="it-IT" altLang="it-IT" sz="1800" dirty="0" smtClean="0">
                <a:solidFill>
                  <a:srgbClr val="00CC00"/>
                </a:solidFill>
                <a:effectLst>
                  <a:outerShdw blurRad="38100" dist="38100" dir="2700000" algn="tl">
                    <a:srgbClr val="C0C0C0"/>
                  </a:outerShdw>
                </a:effectLst>
                <a:latin typeface="Comic Sans MS" pitchFamily="66" charset="0"/>
              </a:rPr>
              <a:t>gratuità di un quantitativo mensile </a:t>
            </a:r>
            <a:r>
              <a:rPr lang="it-IT" altLang="it-IT" sz="1800" dirty="0" smtClean="0">
                <a:solidFill>
                  <a:srgbClr val="660066"/>
                </a:solidFill>
                <a:effectLst>
                  <a:outerShdw blurRad="38100" dist="38100" dir="2700000" algn="tl">
                    <a:srgbClr val="C0C0C0"/>
                  </a:outerShdw>
                </a:effectLst>
                <a:latin typeface="Comic Sans MS" pitchFamily="66" charset="0"/>
              </a:rPr>
              <a:t>di prodotti senza glutine   </a:t>
            </a:r>
          </a:p>
          <a:p>
            <a:pPr eaLnBrk="1" hangingPunct="1">
              <a:defRPr/>
            </a:pPr>
            <a:r>
              <a:rPr lang="it-IT" altLang="it-IT" sz="1800" dirty="0" smtClean="0">
                <a:solidFill>
                  <a:srgbClr val="660066"/>
                </a:solidFill>
                <a:effectLst>
                  <a:outerShdw blurRad="38100" dist="38100" dir="2700000" algn="tl">
                    <a:srgbClr val="C0C0C0"/>
                  </a:outerShdw>
                </a:effectLst>
                <a:latin typeface="Comic Sans MS" pitchFamily="66" charset="0"/>
              </a:rPr>
              <a:t>  			ai soggetti cui sia diagnosticata la celiachia, </a:t>
            </a:r>
          </a:p>
          <a:p>
            <a:pPr eaLnBrk="1" hangingPunct="1">
              <a:defRPr/>
            </a:pPr>
            <a:r>
              <a:rPr lang="it-IT" altLang="it-IT" sz="1800" dirty="0" smtClean="0">
                <a:solidFill>
                  <a:srgbClr val="660066"/>
                </a:solidFill>
                <a:effectLst>
                  <a:outerShdw blurRad="38100" dist="38100" dir="2700000" algn="tl">
                    <a:srgbClr val="C0C0C0"/>
                  </a:outerShdw>
                </a:effectLst>
                <a:latin typeface="Comic Sans MS" pitchFamily="66" charset="0"/>
              </a:rPr>
              <a:t>			anche nella forma di dermatite erpetiforme</a:t>
            </a:r>
          </a:p>
          <a:p>
            <a:pPr eaLnBrk="1" hangingPunct="1">
              <a:defRPr/>
            </a:pPr>
            <a:endParaRPr lang="it-IT" altLang="it-IT" sz="1800" dirty="0" smtClean="0">
              <a:solidFill>
                <a:srgbClr val="660066"/>
              </a:solidFill>
              <a:effectLst>
                <a:outerShdw blurRad="38100" dist="38100" dir="2700000" algn="tl">
                  <a:srgbClr val="C0C0C0"/>
                </a:outerShdw>
              </a:effectLst>
              <a:latin typeface="Comic Sans MS" pitchFamily="66" charset="0"/>
            </a:endParaRPr>
          </a:p>
        </p:txBody>
      </p:sp>
      <p:sp>
        <p:nvSpPr>
          <p:cNvPr id="176143" name="Rectangle 15"/>
          <p:cNvSpPr>
            <a:spLocks noChangeArrowheads="1"/>
          </p:cNvSpPr>
          <p:nvPr/>
        </p:nvSpPr>
        <p:spPr bwMode="auto">
          <a:xfrm>
            <a:off x="1417638" y="3616325"/>
            <a:ext cx="8915400" cy="305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itchFamily="34" charset="0"/>
                <a:cs typeface="Arial" pitchFamily="34" charset="0"/>
              </a:defRPr>
            </a:lvl1pPr>
            <a:lvl2pPr marL="914400" indent="-457200" eaLnBrk="0" hangingPunct="0">
              <a:defRPr>
                <a:solidFill>
                  <a:schemeClr val="tx1"/>
                </a:solidFill>
                <a:latin typeface="Arial" pitchFamily="34" charset="0"/>
                <a:cs typeface="Arial" pitchFamily="34" charset="0"/>
              </a:defRPr>
            </a:lvl2pPr>
            <a:lvl3pPr marL="1371600" indent="-457200" eaLnBrk="0" hangingPunct="0">
              <a:defRPr>
                <a:solidFill>
                  <a:schemeClr val="tx1"/>
                </a:solidFill>
                <a:latin typeface="Arial" pitchFamily="34" charset="0"/>
                <a:cs typeface="Arial" pitchFamily="34" charset="0"/>
              </a:defRPr>
            </a:lvl3pPr>
            <a:lvl4pPr marL="1828800" indent="-457200" eaLnBrk="0" hangingPunct="0">
              <a:defRPr>
                <a:solidFill>
                  <a:schemeClr val="tx1"/>
                </a:solidFill>
                <a:latin typeface="Arial" pitchFamily="34" charset="0"/>
                <a:cs typeface="Arial" pitchFamily="34" charset="0"/>
              </a:defRPr>
            </a:lvl4pPr>
            <a:lvl5pPr marL="2286000" indent="-457200" eaLnBrk="0" hangingPunct="0">
              <a:defRPr>
                <a:solidFill>
                  <a:schemeClr val="tx1"/>
                </a:solidFill>
                <a:latin typeface="Arial" pitchFamily="34" charset="0"/>
                <a:cs typeface="Arial" pitchFamily="34" charset="0"/>
              </a:defRPr>
            </a:lvl5pPr>
            <a:lvl6pPr marL="2743200" indent="-457200" eaLnBrk="0" fontAlgn="base" hangingPunct="0">
              <a:spcBef>
                <a:spcPct val="0"/>
              </a:spcBef>
              <a:spcAft>
                <a:spcPct val="0"/>
              </a:spcAft>
              <a:defRPr>
                <a:solidFill>
                  <a:schemeClr val="tx1"/>
                </a:solidFill>
                <a:latin typeface="Arial" pitchFamily="34" charset="0"/>
                <a:cs typeface="Arial" pitchFamily="34" charset="0"/>
              </a:defRPr>
            </a:lvl6pPr>
            <a:lvl7pPr marL="3200400" indent="-457200" eaLnBrk="0" fontAlgn="base" hangingPunct="0">
              <a:spcBef>
                <a:spcPct val="0"/>
              </a:spcBef>
              <a:spcAft>
                <a:spcPct val="0"/>
              </a:spcAft>
              <a:defRPr>
                <a:solidFill>
                  <a:schemeClr val="tx1"/>
                </a:solidFill>
                <a:latin typeface="Arial" pitchFamily="34" charset="0"/>
                <a:cs typeface="Arial" pitchFamily="34" charset="0"/>
              </a:defRPr>
            </a:lvl7pPr>
            <a:lvl8pPr marL="3657600" indent="-457200" eaLnBrk="0" fontAlgn="base" hangingPunct="0">
              <a:spcBef>
                <a:spcPct val="0"/>
              </a:spcBef>
              <a:spcAft>
                <a:spcPct val="0"/>
              </a:spcAft>
              <a:defRPr>
                <a:solidFill>
                  <a:schemeClr val="tx1"/>
                </a:solidFill>
                <a:latin typeface="Arial" pitchFamily="34" charset="0"/>
                <a:cs typeface="Arial" pitchFamily="34" charset="0"/>
              </a:defRPr>
            </a:lvl8pPr>
            <a:lvl9pPr marL="4114800" indent="-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smtClean="0">
                <a:solidFill>
                  <a:srgbClr val="00CC00"/>
                </a:solidFill>
                <a:effectLst>
                  <a:outerShdw blurRad="38100" dist="38100" dir="2700000" algn="tl">
                    <a:srgbClr val="C0C0C0"/>
                  </a:outerShdw>
                </a:effectLst>
                <a:latin typeface="Comic Sans MS" pitchFamily="66" charset="0"/>
              </a:rPr>
              <a:t>		La procedura per usufruire gratuitamente </a:t>
            </a:r>
            <a:r>
              <a:rPr lang="it-IT" altLang="it-IT" sz="1800" u="sng" dirty="0" smtClean="0">
                <a:solidFill>
                  <a:srgbClr val="00CC00"/>
                </a:solidFill>
                <a:effectLst>
                  <a:outerShdw blurRad="38100" dist="38100" dir="2700000" algn="tl">
                    <a:srgbClr val="C0C0C0"/>
                  </a:outerShdw>
                </a:effectLst>
                <a:latin typeface="Comic Sans MS" pitchFamily="66" charset="0"/>
              </a:rPr>
              <a:t>dei prodotti </a:t>
            </a:r>
            <a:r>
              <a:rPr lang="it-IT" altLang="it-IT" sz="1800" dirty="0" smtClean="0">
                <a:solidFill>
                  <a:srgbClr val="00CC00"/>
                </a:solidFill>
                <a:effectLst>
                  <a:outerShdw blurRad="38100" dist="38100" dir="2700000" algn="tl">
                    <a:srgbClr val="C0C0C0"/>
                  </a:outerShdw>
                </a:effectLst>
                <a:latin typeface="Comic Sans MS" pitchFamily="66" charset="0"/>
              </a:rPr>
              <a:t>			</a:t>
            </a:r>
            <a:r>
              <a:rPr lang="it-IT" altLang="it-IT" sz="1800" u="sng" dirty="0" smtClean="0">
                <a:solidFill>
                  <a:srgbClr val="00CC00"/>
                </a:solidFill>
                <a:effectLst>
                  <a:outerShdw blurRad="38100" dist="38100" dir="2700000" algn="tl">
                    <a:srgbClr val="C0C0C0"/>
                  </a:outerShdw>
                </a:effectLst>
                <a:latin typeface="Comic Sans MS" pitchFamily="66" charset="0"/>
              </a:rPr>
              <a:t>speciali</a:t>
            </a:r>
            <a:r>
              <a:rPr lang="it-IT" altLang="it-IT" sz="1800" dirty="0" smtClean="0">
                <a:solidFill>
                  <a:srgbClr val="00CC00"/>
                </a:solidFill>
                <a:effectLst>
                  <a:outerShdw blurRad="38100" dist="38100" dir="2700000" algn="tl">
                    <a:srgbClr val="C0C0C0"/>
                  </a:outerShdw>
                </a:effectLst>
                <a:latin typeface="Comic Sans MS" pitchFamily="66" charset="0"/>
              </a:rPr>
              <a:t> per celiaci:</a:t>
            </a:r>
          </a:p>
          <a:p>
            <a:pPr eaLnBrk="1" hangingPunct="1">
              <a:defRPr/>
            </a:pPr>
            <a:endParaRPr lang="it-IT" altLang="it-IT" sz="1800" dirty="0" smtClean="0">
              <a:solidFill>
                <a:srgbClr val="00CC00"/>
              </a:solidFill>
              <a:effectLst>
                <a:outerShdw blurRad="38100" dist="38100" dir="2700000" algn="tl">
                  <a:srgbClr val="C0C0C0"/>
                </a:outerShdw>
              </a:effectLst>
              <a:latin typeface="Comic Sans MS" pitchFamily="66" charset="0"/>
            </a:endParaRPr>
          </a:p>
          <a:p>
            <a:pPr eaLnBrk="1" hangingPunct="1">
              <a:defRPr/>
            </a:pPr>
            <a:endParaRPr lang="it-IT" altLang="it-IT" sz="800" dirty="0" smtClean="0">
              <a:solidFill>
                <a:srgbClr val="00CC00"/>
              </a:solidFill>
              <a:effectLst>
                <a:outerShdw blurRad="38100" dist="38100" dir="2700000" algn="tl">
                  <a:srgbClr val="C0C0C0"/>
                </a:outerShdw>
              </a:effectLst>
              <a:latin typeface="Comic Sans MS" pitchFamily="66" charset="0"/>
            </a:endParaRPr>
          </a:p>
          <a:p>
            <a:pPr eaLnBrk="1" hangingPunct="1">
              <a:defRPr/>
            </a:pPr>
            <a:r>
              <a:rPr lang="it-IT" altLang="it-IT" sz="1800" dirty="0" smtClean="0">
                <a:solidFill>
                  <a:srgbClr val="660066"/>
                </a:solidFill>
                <a:effectLst>
                  <a:outerShdw blurRad="38100" dist="38100" dir="2700000" algn="tl">
                    <a:srgbClr val="C0C0C0"/>
                  </a:outerShdw>
                </a:effectLst>
                <a:latin typeface="Comic Sans MS" pitchFamily="66" charset="0"/>
              </a:rPr>
              <a:t>Diagnosi di celiachia</a:t>
            </a:r>
          </a:p>
          <a:p>
            <a:pPr eaLnBrk="1" hangingPunct="1">
              <a:defRPr/>
            </a:pPr>
            <a:endParaRPr lang="it-IT" altLang="it-IT" sz="1800" dirty="0" smtClean="0">
              <a:solidFill>
                <a:srgbClr val="660066"/>
              </a:solidFill>
              <a:effectLst>
                <a:outerShdw blurRad="38100" dist="38100" dir="2700000" algn="tl">
                  <a:srgbClr val="C0C0C0"/>
                </a:outerShdw>
              </a:effectLst>
              <a:latin typeface="Comic Sans MS" pitchFamily="66" charset="0"/>
            </a:endParaRPr>
          </a:p>
          <a:p>
            <a:pPr eaLnBrk="1" hangingPunct="1">
              <a:buFontTx/>
              <a:buChar char="•"/>
              <a:defRPr/>
            </a:pPr>
            <a:endParaRPr lang="it-IT" altLang="it-IT" sz="800" dirty="0" smtClean="0">
              <a:solidFill>
                <a:srgbClr val="660066"/>
              </a:solidFill>
              <a:effectLst>
                <a:outerShdw blurRad="38100" dist="38100" dir="2700000" algn="tl">
                  <a:srgbClr val="C0C0C0"/>
                </a:outerShdw>
              </a:effectLst>
              <a:latin typeface="Comic Sans MS" pitchFamily="66" charset="0"/>
            </a:endParaRPr>
          </a:p>
          <a:p>
            <a:pPr eaLnBrk="1" hangingPunct="1">
              <a:buFontTx/>
              <a:buChar char="•"/>
              <a:defRPr/>
            </a:pPr>
            <a:r>
              <a:rPr lang="it-IT" altLang="it-IT" sz="1800" dirty="0" smtClean="0">
                <a:solidFill>
                  <a:srgbClr val="660066"/>
                </a:solidFill>
                <a:effectLst>
                  <a:outerShdw blurRad="38100" dist="38100" dir="2700000" algn="tl">
                    <a:srgbClr val="C0C0C0"/>
                  </a:outerShdw>
                </a:effectLst>
                <a:latin typeface="Comic Sans MS" pitchFamily="66" charset="0"/>
              </a:rPr>
              <a:t>Autorizzazione dell’ASL a fruire gratuitamente di prodotti speciali</a:t>
            </a:r>
          </a:p>
          <a:p>
            <a:pPr eaLnBrk="1" hangingPunct="1">
              <a:buFontTx/>
              <a:buChar char="•"/>
              <a:defRPr/>
            </a:pPr>
            <a:endParaRPr lang="it-IT" altLang="it-IT" sz="800" dirty="0" smtClean="0">
              <a:solidFill>
                <a:srgbClr val="660066"/>
              </a:solidFill>
              <a:effectLst>
                <a:outerShdw blurRad="38100" dist="38100" dir="2700000" algn="tl">
                  <a:srgbClr val="C0C0C0"/>
                </a:outerShdw>
              </a:effectLst>
              <a:latin typeface="Comic Sans MS" pitchFamily="66" charset="0"/>
            </a:endParaRPr>
          </a:p>
          <a:p>
            <a:pPr eaLnBrk="1" hangingPunct="1">
              <a:buFontTx/>
              <a:buChar char="•"/>
              <a:defRPr/>
            </a:pPr>
            <a:r>
              <a:rPr lang="it-IT" altLang="it-IT" sz="1800" dirty="0" smtClean="0">
                <a:solidFill>
                  <a:srgbClr val="660066"/>
                </a:solidFill>
                <a:effectLst>
                  <a:outerShdw blurRad="38100" dist="38100" dir="2700000" algn="tl">
                    <a:srgbClr val="C0C0C0"/>
                  </a:outerShdw>
                </a:effectLst>
                <a:latin typeface="Comic Sans MS" pitchFamily="66" charset="0"/>
              </a:rPr>
              <a:t>Richiesta di una prescrizione mensile al medico curante, variabile </a:t>
            </a:r>
          </a:p>
          <a:p>
            <a:pPr eaLnBrk="1" hangingPunct="1">
              <a:defRPr/>
            </a:pPr>
            <a:r>
              <a:rPr lang="it-IT" altLang="it-IT" sz="1800" dirty="0" smtClean="0">
                <a:solidFill>
                  <a:srgbClr val="660066"/>
                </a:solidFill>
                <a:effectLst>
                  <a:outerShdw blurRad="38100" dist="38100" dir="2700000" algn="tl">
                    <a:srgbClr val="C0C0C0"/>
                  </a:outerShdw>
                </a:effectLst>
                <a:latin typeface="Comic Sans MS" pitchFamily="66" charset="0"/>
              </a:rPr>
              <a:t>	in funzione del fabbisogno calorico/</a:t>
            </a:r>
            <a:r>
              <a:rPr lang="it-IT" altLang="it-IT" sz="1800" dirty="0" err="1" smtClean="0">
                <a:solidFill>
                  <a:srgbClr val="660066"/>
                </a:solidFill>
                <a:effectLst>
                  <a:outerShdw blurRad="38100" dist="38100" dir="2700000" algn="tl">
                    <a:srgbClr val="C0C0C0"/>
                  </a:outerShdw>
                </a:effectLst>
                <a:latin typeface="Comic Sans MS" pitchFamily="66" charset="0"/>
              </a:rPr>
              <a:t>età,e</a:t>
            </a:r>
            <a:r>
              <a:rPr lang="it-IT" altLang="it-IT" sz="1800" dirty="0" smtClean="0">
                <a:solidFill>
                  <a:srgbClr val="660066"/>
                </a:solidFill>
                <a:effectLst>
                  <a:outerShdw blurRad="38100" dist="38100" dir="2700000" algn="tl">
                    <a:srgbClr val="C0C0C0"/>
                  </a:outerShdw>
                </a:effectLst>
                <a:latin typeface="Comic Sans MS" pitchFamily="66" charset="0"/>
              </a:rPr>
              <a:t> regione di appartenenza</a:t>
            </a:r>
          </a:p>
          <a:p>
            <a:pPr eaLnBrk="1" hangingPunct="1">
              <a:defRPr/>
            </a:pPr>
            <a:endParaRPr lang="it-IT" altLang="it-IT" sz="800" dirty="0" smtClean="0">
              <a:solidFill>
                <a:srgbClr val="660066"/>
              </a:solidFill>
              <a:effectLst>
                <a:outerShdw blurRad="38100" dist="38100" dir="2700000" algn="tl">
                  <a:srgbClr val="C0C0C0"/>
                </a:outerShdw>
              </a:effectLst>
              <a:latin typeface="Comic Sans MS" pitchFamily="66" charset="0"/>
            </a:endParaRPr>
          </a:p>
          <a:p>
            <a:pPr eaLnBrk="1" hangingPunct="1">
              <a:buFontTx/>
              <a:buChar char="•"/>
              <a:defRPr/>
            </a:pPr>
            <a:r>
              <a:rPr lang="it-IT" altLang="it-IT" sz="1800" dirty="0" smtClean="0">
                <a:solidFill>
                  <a:srgbClr val="660066"/>
                </a:solidFill>
                <a:effectLst>
                  <a:outerShdw blurRad="38100" dist="38100" dir="2700000" algn="tl">
                    <a:srgbClr val="C0C0C0"/>
                  </a:outerShdw>
                </a:effectLst>
                <a:latin typeface="Comic Sans MS" pitchFamily="66" charset="0"/>
              </a:rPr>
              <a:t>Richiesta dei prodotti presso le farmacie o GDO</a:t>
            </a:r>
            <a:endParaRPr lang="en-GB" altLang="it-IT" sz="1800" dirty="0" smtClean="0">
              <a:solidFill>
                <a:srgbClr val="660066"/>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6143">
                                            <p:txEl>
                                              <p:pRg st="0" end="0"/>
                                            </p:txEl>
                                          </p:spTgt>
                                        </p:tgtEl>
                                        <p:attrNameLst>
                                          <p:attrName>style.visibility</p:attrName>
                                        </p:attrNameLst>
                                      </p:cBhvr>
                                      <p:to>
                                        <p:strVal val="visible"/>
                                      </p:to>
                                    </p:set>
                                    <p:animEffect transition="in" filter="dissolve">
                                      <p:cBhvr>
                                        <p:cTn id="7" dur="500"/>
                                        <p:tgtEl>
                                          <p:spTgt spid="17614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76143">
                                            <p:txEl>
                                              <p:pRg st="3" end="3"/>
                                            </p:txEl>
                                          </p:spTgt>
                                        </p:tgtEl>
                                        <p:attrNameLst>
                                          <p:attrName>style.visibility</p:attrName>
                                        </p:attrNameLst>
                                      </p:cBhvr>
                                      <p:to>
                                        <p:strVal val="visible"/>
                                      </p:to>
                                    </p:set>
                                    <p:animEffect transition="in" filter="dissolve">
                                      <p:cBhvr>
                                        <p:cTn id="10" dur="500"/>
                                        <p:tgtEl>
                                          <p:spTgt spid="17614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76143">
                                            <p:txEl>
                                              <p:pRg st="6" end="6"/>
                                            </p:txEl>
                                          </p:spTgt>
                                        </p:tgtEl>
                                        <p:attrNameLst>
                                          <p:attrName>style.visibility</p:attrName>
                                        </p:attrNameLst>
                                      </p:cBhvr>
                                      <p:to>
                                        <p:strVal val="visible"/>
                                      </p:to>
                                    </p:set>
                                    <p:animEffect transition="in" filter="dissolve">
                                      <p:cBhvr>
                                        <p:cTn id="13" dur="500"/>
                                        <p:tgtEl>
                                          <p:spTgt spid="176143">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76143">
                                            <p:txEl>
                                              <p:pRg st="8" end="8"/>
                                            </p:txEl>
                                          </p:spTgt>
                                        </p:tgtEl>
                                        <p:attrNameLst>
                                          <p:attrName>style.visibility</p:attrName>
                                        </p:attrNameLst>
                                      </p:cBhvr>
                                      <p:to>
                                        <p:strVal val="visible"/>
                                      </p:to>
                                    </p:set>
                                    <p:animEffect transition="in" filter="dissolve">
                                      <p:cBhvr>
                                        <p:cTn id="16" dur="500"/>
                                        <p:tgtEl>
                                          <p:spTgt spid="176143">
                                            <p:txEl>
                                              <p:pRg st="8" end="8"/>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76143">
                                            <p:txEl>
                                              <p:pRg st="9" end="9"/>
                                            </p:txEl>
                                          </p:spTgt>
                                        </p:tgtEl>
                                        <p:attrNameLst>
                                          <p:attrName>style.visibility</p:attrName>
                                        </p:attrNameLst>
                                      </p:cBhvr>
                                      <p:to>
                                        <p:strVal val="visible"/>
                                      </p:to>
                                    </p:set>
                                    <p:animEffect transition="in" filter="dissolve">
                                      <p:cBhvr>
                                        <p:cTn id="19" dur="500"/>
                                        <p:tgtEl>
                                          <p:spTgt spid="176143">
                                            <p:txEl>
                                              <p:pRg st="9" end="9"/>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76143">
                                            <p:txEl>
                                              <p:pRg st="11" end="11"/>
                                            </p:txEl>
                                          </p:spTgt>
                                        </p:tgtEl>
                                        <p:attrNameLst>
                                          <p:attrName>style.visibility</p:attrName>
                                        </p:attrNameLst>
                                      </p:cBhvr>
                                      <p:to>
                                        <p:strVal val="visible"/>
                                      </p:to>
                                    </p:set>
                                    <p:animEffect transition="in" filter="dissolve">
                                      <p:cBhvr>
                                        <p:cTn id="22" dur="500"/>
                                        <p:tgtEl>
                                          <p:spTgt spid="1761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50825"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Alimenti senza glutine</a:t>
            </a:r>
          </a:p>
        </p:txBody>
      </p:sp>
      <p:grpSp>
        <p:nvGrpSpPr>
          <p:cNvPr id="68611" name="Group 3"/>
          <p:cNvGrpSpPr>
            <a:grpSpLocks/>
          </p:cNvGrpSpPr>
          <p:nvPr/>
        </p:nvGrpSpPr>
        <p:grpSpPr bwMode="auto">
          <a:xfrm>
            <a:off x="468313" y="620713"/>
            <a:ext cx="8351837" cy="215900"/>
            <a:chOff x="295" y="391"/>
            <a:chExt cx="5261" cy="136"/>
          </a:xfrm>
        </p:grpSpPr>
        <p:sp>
          <p:nvSpPr>
            <p:cNvPr id="68698"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8699"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8700"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8701"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80232" name="Rectangle 8"/>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34188" y="-26988"/>
            <a:ext cx="2214562"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398/89/CE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111/1992 </a:t>
            </a:r>
          </a:p>
        </p:txBody>
      </p:sp>
      <p:pic>
        <p:nvPicPr>
          <p:cNvPr id="686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88" y="1628775"/>
            <a:ext cx="19399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0333" name="Group 109"/>
          <p:cNvGraphicFramePr>
            <a:graphicFrameLocks noGrp="1"/>
          </p:cNvGraphicFramePr>
          <p:nvPr/>
        </p:nvGraphicFramePr>
        <p:xfrm>
          <a:off x="3025775" y="5013325"/>
          <a:ext cx="5218113" cy="1373190"/>
        </p:xfrm>
        <a:graphic>
          <a:graphicData uri="http://schemas.openxmlformats.org/drawingml/2006/table">
            <a:tbl>
              <a:tblPr/>
              <a:tblGrid>
                <a:gridCol w="1347788"/>
                <a:gridCol w="1990725"/>
                <a:gridCol w="1879600"/>
              </a:tblGrid>
              <a:tr h="274638">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Fascia d'età</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Tetto mensile M</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Tetto mensile F</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274638">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6 mesi - 1anno</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45,00 €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45,00 €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274638">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fino a 3,5 anni</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62,00 €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62,00 €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274638">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fino a 10 anni</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94,00 €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94,00 €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274638">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eta' adulta</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120,00 €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99,00 €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bl>
          </a:graphicData>
        </a:graphic>
      </p:graphicFrame>
      <p:graphicFrame>
        <p:nvGraphicFramePr>
          <p:cNvPr id="180608" name="Group 384"/>
          <p:cNvGraphicFramePr>
            <a:graphicFrameLocks noGrp="1"/>
          </p:cNvGraphicFramePr>
          <p:nvPr/>
        </p:nvGraphicFramePr>
        <p:xfrm>
          <a:off x="2916238" y="1916113"/>
          <a:ext cx="5472112" cy="2195724"/>
        </p:xfrm>
        <a:graphic>
          <a:graphicData uri="http://schemas.openxmlformats.org/drawingml/2006/table">
            <a:tbl>
              <a:tblPr/>
              <a:tblGrid>
                <a:gridCol w="1439862"/>
                <a:gridCol w="720725"/>
                <a:gridCol w="719138"/>
                <a:gridCol w="720725"/>
                <a:gridCol w="647700"/>
                <a:gridCol w="647700"/>
                <a:gridCol w="576262"/>
              </a:tblGrid>
              <a:tr h="822721">
                <a:tc gridSpan="3">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Fabbisogno calorico totale K/Cal</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it-IT"/>
                    </a:p>
                  </a:txBody>
                  <a:tcPr/>
                </a:tc>
                <a:tc hMerge="1">
                  <a:txBody>
                    <a:bodyPr/>
                    <a:lstStyle/>
                    <a:p>
                      <a:endParaRPr lang="it-IT"/>
                    </a:p>
                  </a:txBody>
                  <a:tcPr/>
                </a:tc>
                <a:tc gridSpan="2">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Fabbisogno calorie 35% in prodotti senza glutine</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it-IT"/>
                    </a:p>
                  </a:txBody>
                  <a:tcPr/>
                </a:tc>
                <a:tc gridSpan="2">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 </a:t>
                      </a: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Tetto di spesa in migliaia di lire /mese</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it-IT"/>
                    </a:p>
                  </a:txBody>
                  <a:tcPr/>
                </a:tc>
              </a:tr>
              <a:tr h="274558">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Età</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M</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F</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M</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F</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M</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F</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274558">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6mesi-1anno</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900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900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315</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315</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86</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86</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274558">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Fino a 3,5 an.</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1300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1300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455</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455</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120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120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274558">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Fino a 10 an.</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2000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2000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700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700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182</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182</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274558">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Età adulta</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3000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2200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1050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770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270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190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bl>
          </a:graphicData>
        </a:graphic>
      </p:graphicFrame>
      <p:sp>
        <p:nvSpPr>
          <p:cNvPr id="68695" name="Rectangle 385"/>
          <p:cNvSpPr>
            <a:spLocks noChangeArrowheads="1"/>
          </p:cNvSpPr>
          <p:nvPr/>
        </p:nvSpPr>
        <p:spPr bwMode="auto">
          <a:xfrm>
            <a:off x="2771775" y="1611313"/>
            <a:ext cx="4137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it-IT" altLang="it-IT" sz="1400">
                <a:solidFill>
                  <a:srgbClr val="660066"/>
                </a:solidFill>
                <a:latin typeface="Comic Sans MS" pitchFamily="66" charset="0"/>
              </a:rPr>
              <a:t> </a:t>
            </a:r>
            <a:r>
              <a:rPr lang="it-IT" altLang="it-IT" sz="1400" b="1">
                <a:solidFill>
                  <a:srgbClr val="660066"/>
                </a:solidFill>
                <a:latin typeface="Comic Sans MS" pitchFamily="66" charset="0"/>
              </a:rPr>
              <a:t>Allegato I  del Decreto legge 8 giugno 2001</a:t>
            </a:r>
            <a:r>
              <a:rPr lang="it-IT" altLang="it-IT" sz="1400">
                <a:solidFill>
                  <a:srgbClr val="660066"/>
                </a:solidFill>
                <a:latin typeface="Comic Sans MS" pitchFamily="66" charset="0"/>
              </a:rPr>
              <a:t> </a:t>
            </a:r>
          </a:p>
        </p:txBody>
      </p:sp>
      <p:sp>
        <p:nvSpPr>
          <p:cNvPr id="68696" name="Rectangle 386"/>
          <p:cNvSpPr>
            <a:spLocks noChangeArrowheads="1"/>
          </p:cNvSpPr>
          <p:nvPr/>
        </p:nvSpPr>
        <p:spPr bwMode="auto">
          <a:xfrm>
            <a:off x="2987675" y="4708525"/>
            <a:ext cx="330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it-IT" altLang="it-IT" sz="1400" b="1">
                <a:solidFill>
                  <a:srgbClr val="660066"/>
                </a:solidFill>
                <a:latin typeface="Comic Sans MS" pitchFamily="66" charset="0"/>
              </a:rPr>
              <a:t>Allegato I (Decreto 4 Maggio 2006)</a:t>
            </a:r>
          </a:p>
        </p:txBody>
      </p:sp>
      <p:sp>
        <p:nvSpPr>
          <p:cNvPr id="180611" name="Rectangle 387"/>
          <p:cNvSpPr>
            <a:spLocks noChangeArrowheads="1"/>
          </p:cNvSpPr>
          <p:nvPr/>
        </p:nvSpPr>
        <p:spPr bwMode="auto">
          <a:xfrm>
            <a:off x="3492500" y="6461125"/>
            <a:ext cx="309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defRPr/>
            </a:pPr>
            <a:r>
              <a:rPr lang="it-IT" altLang="it-IT">
                <a:solidFill>
                  <a:srgbClr val="00CC00"/>
                </a:solidFill>
                <a:effectLst>
                  <a:outerShdw blurRad="38100" dist="38100" dir="2700000" algn="tl">
                    <a:srgbClr val="C0C0C0"/>
                  </a:outerShdw>
                </a:effectLst>
                <a:latin typeface="Comic Sans MS" pitchFamily="66" charset="0"/>
              </a:rPr>
              <a:t>Fonte: www.salute.gov.it </a:t>
            </a:r>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40" y="1488475"/>
            <a:ext cx="8403432" cy="3092653"/>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3"/>
          <p:cNvGrpSpPr>
            <a:grpSpLocks/>
          </p:cNvGrpSpPr>
          <p:nvPr/>
        </p:nvGrpSpPr>
        <p:grpSpPr bwMode="auto">
          <a:xfrm>
            <a:off x="468313" y="620713"/>
            <a:ext cx="8351837" cy="215900"/>
            <a:chOff x="295" y="391"/>
            <a:chExt cx="5261" cy="136"/>
          </a:xfrm>
        </p:grpSpPr>
        <p:sp>
          <p:nvSpPr>
            <p:cNvPr id="43016"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3017"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3018"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3019"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28011" name="Rectangle 11"/>
          <p:cNvSpPr>
            <a:spLocks noChangeArrowheads="1"/>
          </p:cNvSpPr>
          <p:nvPr/>
        </p:nvSpPr>
        <p:spPr bwMode="auto">
          <a:xfrm>
            <a:off x="323850" y="1682750"/>
            <a:ext cx="8497888" cy="95408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it-IT" altLang="it-IT" sz="1800">
                <a:solidFill>
                  <a:srgbClr val="660066"/>
                </a:solidFill>
                <a:latin typeface="Comic Sans MS" pitchFamily="66" charset="0"/>
              </a:rPr>
              <a:t>La </a:t>
            </a:r>
            <a:r>
              <a:rPr lang="it-IT" altLang="it-IT" sz="1800" b="1" u="sng">
                <a:solidFill>
                  <a:srgbClr val="660066"/>
                </a:solidFill>
                <a:effectLst>
                  <a:outerShdw blurRad="38100" dist="38100" dir="2700000" algn="tl">
                    <a:srgbClr val="C0C0C0"/>
                  </a:outerShdw>
                </a:effectLst>
                <a:latin typeface="Comic Sans MS" pitchFamily="66" charset="0"/>
              </a:rPr>
              <a:t>produzione</a:t>
            </a:r>
            <a:r>
              <a:rPr lang="it-IT" altLang="it-IT" sz="1800" b="1">
                <a:solidFill>
                  <a:srgbClr val="660066"/>
                </a:solidFill>
                <a:effectLst>
                  <a:outerShdw blurRad="38100" dist="38100" dir="2700000" algn="tl">
                    <a:srgbClr val="C0C0C0"/>
                  </a:outerShdw>
                </a:effectLst>
                <a:latin typeface="Comic Sans MS" pitchFamily="66" charset="0"/>
              </a:rPr>
              <a:t> </a:t>
            </a:r>
            <a:r>
              <a:rPr lang="it-IT" altLang="it-IT" sz="1800">
                <a:solidFill>
                  <a:srgbClr val="660066"/>
                </a:solidFill>
                <a:latin typeface="Comic Sans MS" pitchFamily="66" charset="0"/>
              </a:rPr>
              <a:t>ed il </a:t>
            </a:r>
            <a:r>
              <a:rPr lang="it-IT" altLang="it-IT" sz="1800" b="1" u="sng">
                <a:solidFill>
                  <a:srgbClr val="660066"/>
                </a:solidFill>
                <a:effectLst>
                  <a:outerShdw blurRad="38100" dist="38100" dir="2700000" algn="tl">
                    <a:srgbClr val="C0C0C0"/>
                  </a:outerShdw>
                </a:effectLst>
                <a:latin typeface="Comic Sans MS" pitchFamily="66" charset="0"/>
              </a:rPr>
              <a:t>confezionamento</a:t>
            </a:r>
            <a:r>
              <a:rPr lang="it-IT" altLang="it-IT" sz="1800" b="1">
                <a:solidFill>
                  <a:srgbClr val="660066"/>
                </a:solidFill>
                <a:effectLst>
                  <a:outerShdw blurRad="38100" dist="38100" dir="2700000" algn="tl">
                    <a:srgbClr val="C0C0C0"/>
                  </a:outerShdw>
                </a:effectLst>
                <a:latin typeface="Comic Sans MS" pitchFamily="66" charset="0"/>
              </a:rPr>
              <a:t> </a:t>
            </a:r>
            <a:r>
              <a:rPr lang="it-IT" altLang="it-IT" sz="1800">
                <a:solidFill>
                  <a:srgbClr val="660066"/>
                </a:solidFill>
                <a:latin typeface="Comic Sans MS" pitchFamily="66" charset="0"/>
              </a:rPr>
              <a:t>degli integratori alimentari deve essere effettuata in stabilimenti autorizzati secondo le disposizioni dEl Ministero della salute di cui all’art.10 del DLvo n.111/92.</a:t>
            </a:r>
            <a:endParaRPr lang="en-US" altLang="it-IT" sz="1800">
              <a:solidFill>
                <a:srgbClr val="660066"/>
              </a:solidFill>
              <a:latin typeface="Comic Sans MS" pitchFamily="66" charset="0"/>
            </a:endParaRPr>
          </a:p>
        </p:txBody>
      </p:sp>
      <p:sp>
        <p:nvSpPr>
          <p:cNvPr id="128012" name="Rectangle 12"/>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780213" y="-26988"/>
            <a:ext cx="2324100"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2002/46/CE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169/2004 </a:t>
            </a:r>
          </a:p>
        </p:txBody>
      </p:sp>
      <p:sp>
        <p:nvSpPr>
          <p:cNvPr id="128014" name="Rectangle 14"/>
          <p:cNvSpPr>
            <a:spLocks noChangeArrowheads="1"/>
          </p:cNvSpPr>
          <p:nvPr/>
        </p:nvSpPr>
        <p:spPr bwMode="auto">
          <a:xfrm>
            <a:off x="2051050" y="401638"/>
            <a:ext cx="6192838"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it-IT" altLang="it-IT" sz="2800" b="1">
              <a:solidFill>
                <a:srgbClr val="FF0000"/>
              </a:solidFill>
              <a:effectLst>
                <a:outerShdw blurRad="38100" dist="38100" dir="2700000" algn="tl">
                  <a:srgbClr val="C0C0C0"/>
                </a:outerShdw>
              </a:effectLst>
              <a:latin typeface="Comic Sans MS" pitchFamily="66" charset="0"/>
            </a:endParaRPr>
          </a:p>
          <a:p>
            <a:pPr>
              <a:defRPr/>
            </a:pPr>
            <a:r>
              <a:rPr lang="it-IT" altLang="it-IT" sz="2800" b="1">
                <a:solidFill>
                  <a:srgbClr val="FF0000"/>
                </a:solidFill>
                <a:effectLst>
                  <a:outerShdw blurRad="38100" dist="38100" dir="2700000" algn="tl">
                    <a:srgbClr val="C0C0C0"/>
                  </a:outerShdw>
                </a:effectLst>
                <a:latin typeface="Comic Sans MS" pitchFamily="66" charset="0"/>
              </a:rPr>
              <a:t>Produzione e confezionamento</a:t>
            </a:r>
          </a:p>
          <a:p>
            <a:pPr>
              <a:spcBef>
                <a:spcPct val="50000"/>
              </a:spcBef>
              <a:defRPr/>
            </a:pPr>
            <a:endParaRPr lang="it-IT" altLang="it-IT" sz="2800" b="1">
              <a:solidFill>
                <a:srgbClr val="FF0000"/>
              </a:solidFill>
              <a:effectLst>
                <a:outerShdw blurRad="38100" dist="38100" dir="2700000" algn="tl">
                  <a:srgbClr val="C0C0C0"/>
                </a:outerShdw>
              </a:effectLst>
              <a:latin typeface="Comic Sans MS" pitchFamily="66" charset="0"/>
            </a:endParaRPr>
          </a:p>
        </p:txBody>
      </p:sp>
      <p:sp>
        <p:nvSpPr>
          <p:cNvPr id="128018" name="Rectangle 18"/>
          <p:cNvSpPr>
            <a:spLocks noChangeArrowheads="1"/>
          </p:cNvSpPr>
          <p:nvPr/>
        </p:nvSpPr>
        <p:spPr bwMode="auto">
          <a:xfrm>
            <a:off x="1727200" y="3213100"/>
            <a:ext cx="6948488"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FF00"/>
              </a:buClr>
              <a:buFont typeface="Wingdings" pitchFamily="2" charset="2"/>
              <a:buNone/>
              <a:defRPr/>
            </a:pPr>
            <a:r>
              <a:rPr lang="it-IT" altLang="it-IT" b="1">
                <a:solidFill>
                  <a:srgbClr val="003300"/>
                </a:solidFill>
                <a:effectLst>
                  <a:outerShdw blurRad="38100" dist="38100" dir="2700000" algn="tl">
                    <a:srgbClr val="C0C0C0"/>
                  </a:outerShdw>
                </a:effectLst>
                <a:latin typeface="Comic Sans MS" pitchFamily="66" charset="0"/>
              </a:rPr>
              <a:t> Requisiti degli stabilimenti</a:t>
            </a:r>
          </a:p>
          <a:p>
            <a:pPr>
              <a:buClr>
                <a:srgbClr val="00FF00"/>
              </a:buClr>
              <a:buFont typeface="Wingdings" pitchFamily="2" charset="2"/>
              <a:buChar char="q"/>
              <a:defRPr/>
            </a:pPr>
            <a:endParaRPr lang="it-IT" altLang="it-IT" b="1">
              <a:solidFill>
                <a:srgbClr val="003300"/>
              </a:solidFill>
              <a:effectLst>
                <a:outerShdw blurRad="38100" dist="38100" dir="2700000" algn="tl">
                  <a:srgbClr val="C0C0C0"/>
                </a:outerShdw>
              </a:effectLst>
              <a:latin typeface="Comic Sans MS" pitchFamily="66" charset="0"/>
            </a:endParaRPr>
          </a:p>
          <a:p>
            <a:pPr>
              <a:buClr>
                <a:srgbClr val="00FF00"/>
              </a:buClr>
              <a:buFont typeface="Wingdings" pitchFamily="2" charset="2"/>
              <a:buChar char="q"/>
              <a:defRPr/>
            </a:pPr>
            <a:r>
              <a:rPr lang="it-IT" altLang="it-IT" b="1">
                <a:solidFill>
                  <a:srgbClr val="003300"/>
                </a:solidFill>
                <a:effectLst>
                  <a:outerShdw blurRad="38100" dist="38100" dir="2700000" algn="tl">
                    <a:srgbClr val="C0C0C0"/>
                  </a:outerShdw>
                </a:effectLst>
                <a:latin typeface="Comic Sans MS" pitchFamily="66" charset="0"/>
              </a:rPr>
              <a:t> Magazzini di deposito</a:t>
            </a:r>
          </a:p>
          <a:p>
            <a:pPr>
              <a:buClr>
                <a:srgbClr val="00FF00"/>
              </a:buClr>
              <a:buFont typeface="Wingdings" pitchFamily="2" charset="2"/>
              <a:buChar char="q"/>
              <a:defRPr/>
            </a:pPr>
            <a:endParaRPr lang="it-IT" altLang="it-IT" b="1">
              <a:solidFill>
                <a:srgbClr val="003300"/>
              </a:solidFill>
              <a:effectLst>
                <a:outerShdw blurRad="38100" dist="38100" dir="2700000" algn="tl">
                  <a:srgbClr val="C0C0C0"/>
                </a:outerShdw>
              </a:effectLst>
              <a:latin typeface="Comic Sans MS" pitchFamily="66" charset="0"/>
            </a:endParaRPr>
          </a:p>
          <a:p>
            <a:pPr>
              <a:buClr>
                <a:srgbClr val="00FF00"/>
              </a:buClr>
              <a:buFont typeface="Wingdings" pitchFamily="2" charset="2"/>
              <a:buChar char="q"/>
              <a:defRPr/>
            </a:pPr>
            <a:r>
              <a:rPr lang="it-IT" altLang="it-IT" b="1">
                <a:solidFill>
                  <a:srgbClr val="003300"/>
                </a:solidFill>
                <a:effectLst>
                  <a:outerShdw blurRad="38100" dist="38100" dir="2700000" algn="tl">
                    <a:srgbClr val="C0C0C0"/>
                  </a:outerShdw>
                </a:effectLst>
                <a:latin typeface="Comic Sans MS" pitchFamily="66" charset="0"/>
              </a:rPr>
              <a:t> Locali di produzione e confezionamento</a:t>
            </a:r>
          </a:p>
          <a:p>
            <a:pPr>
              <a:buClr>
                <a:srgbClr val="00FF00"/>
              </a:buClr>
              <a:buFont typeface="Wingdings" pitchFamily="2" charset="2"/>
              <a:buChar char="q"/>
              <a:defRPr/>
            </a:pPr>
            <a:endParaRPr lang="it-IT" altLang="it-IT" b="1">
              <a:solidFill>
                <a:srgbClr val="003300"/>
              </a:solidFill>
              <a:effectLst>
                <a:outerShdw blurRad="38100" dist="38100" dir="2700000" algn="tl">
                  <a:srgbClr val="C0C0C0"/>
                </a:outerShdw>
              </a:effectLst>
              <a:latin typeface="Comic Sans MS" pitchFamily="66" charset="0"/>
            </a:endParaRPr>
          </a:p>
          <a:p>
            <a:pPr>
              <a:buClr>
                <a:srgbClr val="00FF00"/>
              </a:buClr>
              <a:buFont typeface="Wingdings" pitchFamily="2" charset="2"/>
              <a:buChar char="q"/>
              <a:defRPr/>
            </a:pPr>
            <a:r>
              <a:rPr lang="it-IT" altLang="it-IT" b="1">
                <a:solidFill>
                  <a:srgbClr val="003300"/>
                </a:solidFill>
                <a:effectLst>
                  <a:outerShdw blurRad="38100" dist="38100" dir="2700000" algn="tl">
                    <a:srgbClr val="C0C0C0"/>
                  </a:outerShdw>
                </a:effectLst>
                <a:latin typeface="Comic Sans MS" pitchFamily="66" charset="0"/>
              </a:rPr>
              <a:t> Responsabile del controllo di qualità</a:t>
            </a:r>
          </a:p>
          <a:p>
            <a:pPr>
              <a:buClr>
                <a:srgbClr val="00FF00"/>
              </a:buClr>
              <a:buFont typeface="Wingdings" pitchFamily="2" charset="2"/>
              <a:buChar char="q"/>
              <a:defRPr/>
            </a:pPr>
            <a:endParaRPr lang="it-IT" altLang="it-IT" b="1">
              <a:solidFill>
                <a:srgbClr val="003300"/>
              </a:solidFill>
              <a:effectLst>
                <a:outerShdw blurRad="38100" dist="38100" dir="2700000" algn="tl">
                  <a:srgbClr val="C0C0C0"/>
                </a:outerShdw>
              </a:effectLst>
              <a:latin typeface="Comic Sans MS" pitchFamily="66" charset="0"/>
            </a:endParaRPr>
          </a:p>
          <a:p>
            <a:pPr>
              <a:buClr>
                <a:srgbClr val="00FF00"/>
              </a:buClr>
              <a:buFont typeface="Wingdings" pitchFamily="2" charset="2"/>
              <a:buChar char="q"/>
              <a:defRPr/>
            </a:pPr>
            <a:r>
              <a:rPr lang="it-IT" altLang="it-IT" b="1">
                <a:solidFill>
                  <a:srgbClr val="003300"/>
                </a:solidFill>
                <a:effectLst>
                  <a:outerShdw blurRad="38100" dist="38100" dir="2700000" algn="tl">
                    <a:srgbClr val="C0C0C0"/>
                  </a:outerShdw>
                </a:effectLst>
                <a:latin typeface="Comic Sans MS" pitchFamily="66" charset="0"/>
              </a:rPr>
              <a:t> Laboratori di analisi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8"/>
          <p:cNvSpPr>
            <a:spLocks noChangeArrowheads="1"/>
          </p:cNvSpPr>
          <p:nvPr/>
        </p:nvSpPr>
        <p:spPr bwMode="auto">
          <a:xfrm>
            <a:off x="900113" y="5516563"/>
            <a:ext cx="7704137" cy="431800"/>
          </a:xfrm>
          <a:prstGeom prst="rect">
            <a:avLst/>
          </a:prstGeom>
          <a:gradFill rotWithShape="1">
            <a:gsLst>
              <a:gs pos="0">
                <a:srgbClr val="7CC032"/>
              </a:gs>
              <a:gs pos="50000">
                <a:srgbClr val="66FF66"/>
              </a:gs>
              <a:gs pos="100000">
                <a:srgbClr val="7CC03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4035" name="AutoShape 15"/>
          <p:cNvSpPr>
            <a:spLocks noChangeArrowheads="1"/>
          </p:cNvSpPr>
          <p:nvPr/>
        </p:nvSpPr>
        <p:spPr bwMode="auto">
          <a:xfrm>
            <a:off x="1328738" y="2565400"/>
            <a:ext cx="2881312" cy="2016125"/>
          </a:xfrm>
          <a:prstGeom prst="rightArrowCallout">
            <a:avLst>
              <a:gd name="adj1" fmla="val 25000"/>
              <a:gd name="adj2" fmla="val 25000"/>
              <a:gd name="adj3" fmla="val 23819"/>
              <a:gd name="adj4" fmla="val 66667"/>
            </a:avLst>
          </a:prstGeom>
          <a:gradFill rotWithShape="1">
            <a:gsLst>
              <a:gs pos="0">
                <a:srgbClr val="003300"/>
              </a:gs>
              <a:gs pos="50000">
                <a:srgbClr val="66FF66"/>
              </a:gs>
              <a:gs pos="100000">
                <a:srgbClr val="003300"/>
              </a:gs>
            </a:gsLst>
            <a:lin ang="5400000" scaled="1"/>
          </a:gradFill>
          <a:ln w="127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06498" name="Rectangle 2"/>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780213" y="-26988"/>
            <a:ext cx="2324100"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2002/46/CE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169/2004 </a:t>
            </a:r>
          </a:p>
        </p:txBody>
      </p:sp>
      <p:sp>
        <p:nvSpPr>
          <p:cNvPr id="106500" name="Rectangle 4"/>
          <p:cNvSpPr>
            <a:spLocks noChangeArrowheads="1"/>
          </p:cNvSpPr>
          <p:nvPr/>
        </p:nvSpPr>
        <p:spPr bwMode="auto">
          <a:xfrm>
            <a:off x="4716463" y="2571750"/>
            <a:ext cx="381635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CC00"/>
              </a:buClr>
              <a:buFontTx/>
              <a:buChar char="o"/>
              <a:defRPr/>
            </a:pPr>
            <a:r>
              <a:rPr lang="it-IT" altLang="it-IT">
                <a:solidFill>
                  <a:srgbClr val="990099"/>
                </a:solidFill>
                <a:effectLst>
                  <a:outerShdw blurRad="38100" dist="38100" dir="2700000" algn="tl">
                    <a:srgbClr val="C0C0C0"/>
                  </a:outerShdw>
                </a:effectLst>
                <a:latin typeface="Comic Sans MS" pitchFamily="66" charset="0"/>
              </a:rPr>
              <a:t> Integratori alimentari</a:t>
            </a:r>
          </a:p>
          <a:p>
            <a:pPr>
              <a:buClr>
                <a:srgbClr val="00CC00"/>
              </a:buClr>
              <a:buFontTx/>
              <a:buChar char="o"/>
              <a:defRPr/>
            </a:pPr>
            <a:r>
              <a:rPr lang="it-IT" altLang="it-IT">
                <a:solidFill>
                  <a:srgbClr val="990099"/>
                </a:solidFill>
                <a:effectLst>
                  <a:outerShdw blurRad="38100" dist="38100" dir="2700000" algn="tl">
                    <a:srgbClr val="C0C0C0"/>
                  </a:outerShdw>
                </a:effectLst>
                <a:latin typeface="Comic Sans MS" pitchFamily="66" charset="0"/>
              </a:rPr>
              <a:t> Prodotti dietetici</a:t>
            </a:r>
          </a:p>
          <a:p>
            <a:pPr>
              <a:buClr>
                <a:srgbClr val="00CC00"/>
              </a:buClr>
              <a:buFontTx/>
              <a:buChar char="o"/>
              <a:defRPr/>
            </a:pPr>
            <a:r>
              <a:rPr lang="it-IT" altLang="it-IT">
                <a:solidFill>
                  <a:srgbClr val="990099"/>
                </a:solidFill>
                <a:effectLst>
                  <a:outerShdw blurRad="38100" dist="38100" dir="2700000" algn="tl">
                    <a:srgbClr val="C0C0C0"/>
                  </a:outerShdw>
                </a:effectLst>
                <a:latin typeface="Comic Sans MS" pitchFamily="66" charset="0"/>
              </a:rPr>
              <a:t> Alimenti a fini medici speciali speciali</a:t>
            </a:r>
          </a:p>
          <a:p>
            <a:pPr>
              <a:buClr>
                <a:srgbClr val="00CC00"/>
              </a:buClr>
              <a:buFontTx/>
              <a:buChar char="o"/>
              <a:defRPr/>
            </a:pPr>
            <a:r>
              <a:rPr lang="it-IT" altLang="it-IT">
                <a:solidFill>
                  <a:srgbClr val="990099"/>
                </a:solidFill>
                <a:effectLst>
                  <a:outerShdw blurRad="38100" dist="38100" dir="2700000" algn="tl">
                    <a:srgbClr val="C0C0C0"/>
                  </a:outerShdw>
                </a:effectLst>
                <a:latin typeface="Comic Sans MS" pitchFamily="66" charset="0"/>
              </a:rPr>
              <a:t> Alimenti senza glutine </a:t>
            </a:r>
          </a:p>
          <a:p>
            <a:pPr>
              <a:buClr>
                <a:srgbClr val="00CC00"/>
              </a:buClr>
              <a:buFontTx/>
              <a:buChar char="o"/>
              <a:defRPr/>
            </a:pPr>
            <a:r>
              <a:rPr lang="it-IT" altLang="it-IT">
                <a:solidFill>
                  <a:srgbClr val="990099"/>
                </a:solidFill>
                <a:effectLst>
                  <a:outerShdw blurRad="38100" dist="38100" dir="2700000" algn="tl">
                    <a:srgbClr val="C0C0C0"/>
                  </a:outerShdw>
                </a:effectLst>
                <a:latin typeface="Comic Sans MS" pitchFamily="66" charset="0"/>
              </a:rPr>
              <a:t> Alimenti addizionati di vitamine e minerali</a:t>
            </a:r>
          </a:p>
        </p:txBody>
      </p:sp>
      <p:grpSp>
        <p:nvGrpSpPr>
          <p:cNvPr id="44039" name="Group 5"/>
          <p:cNvGrpSpPr>
            <a:grpSpLocks/>
          </p:cNvGrpSpPr>
          <p:nvPr/>
        </p:nvGrpSpPr>
        <p:grpSpPr bwMode="auto">
          <a:xfrm>
            <a:off x="468313" y="620713"/>
            <a:ext cx="8351837" cy="215900"/>
            <a:chOff x="295" y="391"/>
            <a:chExt cx="5261" cy="136"/>
          </a:xfrm>
        </p:grpSpPr>
        <p:sp>
          <p:nvSpPr>
            <p:cNvPr id="44044" name="Rectangle 6"/>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4045" name="Rectangle 7"/>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4046" name="Rectangle 8"/>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4047" name="Rectangle 9"/>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06507" name="Rectangle 11"/>
          <p:cNvSpPr>
            <a:spLocks noChangeArrowheads="1"/>
          </p:cNvSpPr>
          <p:nvPr/>
        </p:nvSpPr>
        <p:spPr bwMode="auto">
          <a:xfrm>
            <a:off x="1763713" y="1196975"/>
            <a:ext cx="57531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Clr>
                <a:srgbClr val="00CC00"/>
              </a:buClr>
              <a:buFont typeface="Wingdings" pitchFamily="2" charset="2"/>
              <a:buNone/>
              <a:defRPr/>
            </a:pPr>
            <a:r>
              <a:rPr lang="it-IT" altLang="it-IT" sz="2800" b="1">
                <a:solidFill>
                  <a:srgbClr val="FF0000"/>
                </a:solidFill>
                <a:effectLst>
                  <a:outerShdw blurRad="38100" dist="38100" dir="2700000" algn="tl">
                    <a:srgbClr val="C0C0C0"/>
                  </a:outerShdw>
                </a:effectLst>
                <a:latin typeface="Comic Sans MS" pitchFamily="66" charset="0"/>
              </a:rPr>
              <a:t>IMMISSIONE IN COMMERCIO</a:t>
            </a:r>
          </a:p>
          <a:p>
            <a:pPr algn="ctr">
              <a:buClr>
                <a:srgbClr val="00CC00"/>
              </a:buClr>
              <a:buFont typeface="Wingdings" pitchFamily="2" charset="2"/>
              <a:buNone/>
              <a:defRPr/>
            </a:pPr>
            <a:r>
              <a:rPr lang="it-IT" altLang="it-IT" sz="2800" b="1">
                <a:solidFill>
                  <a:srgbClr val="FF0000"/>
                </a:solidFill>
                <a:effectLst>
                  <a:outerShdw blurRad="38100" dist="38100" dir="2700000" algn="tl">
                    <a:srgbClr val="C0C0C0"/>
                  </a:outerShdw>
                </a:effectLst>
                <a:latin typeface="Comic Sans MS" pitchFamily="66" charset="0"/>
              </a:rPr>
              <a:t>PRODOTTI DA NOTIFICARE</a:t>
            </a:r>
          </a:p>
          <a:p>
            <a:pPr algn="ctr">
              <a:buClr>
                <a:srgbClr val="00CC00"/>
              </a:buClr>
              <a:buFont typeface="Wingdings" pitchFamily="2" charset="2"/>
              <a:buNone/>
              <a:defRPr/>
            </a:pPr>
            <a:endParaRPr lang="it-IT" altLang="it-IT" sz="2800" b="1">
              <a:solidFill>
                <a:srgbClr val="FF0000"/>
              </a:solidFill>
              <a:effectLst>
                <a:outerShdw blurRad="38100" dist="38100" dir="2700000" algn="tl">
                  <a:srgbClr val="C0C0C0"/>
                </a:outerShdw>
              </a:effectLst>
              <a:latin typeface="Comic Sans MS" pitchFamily="66" charset="0"/>
            </a:endParaRPr>
          </a:p>
        </p:txBody>
      </p:sp>
      <p:sp>
        <p:nvSpPr>
          <p:cNvPr id="44041" name="Rectangle 14">
            <a:hlinkClick r:id="rId3" action="ppaction://hlinkfile"/>
          </p:cNvPr>
          <p:cNvSpPr>
            <a:spLocks noChangeArrowheads="1"/>
          </p:cNvSpPr>
          <p:nvPr/>
        </p:nvSpPr>
        <p:spPr bwMode="auto">
          <a:xfrm>
            <a:off x="1331913" y="2924175"/>
            <a:ext cx="22304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b="1">
                <a:solidFill>
                  <a:schemeClr val="folHlink"/>
                </a:solidFill>
                <a:latin typeface="Comic Sans MS" pitchFamily="66" charset="0"/>
              </a:rPr>
              <a:t>Circolare</a:t>
            </a:r>
          </a:p>
          <a:p>
            <a:pPr eaLnBrk="1" hangingPunct="1"/>
            <a:r>
              <a:rPr lang="it-IT" altLang="it-IT" b="1">
                <a:solidFill>
                  <a:schemeClr val="folHlink"/>
                </a:solidFill>
                <a:latin typeface="Comic Sans MS" pitchFamily="66" charset="0"/>
              </a:rPr>
              <a:t>6 marzo 2008</a:t>
            </a:r>
          </a:p>
          <a:p>
            <a:pPr eaLnBrk="1" hangingPunct="1"/>
            <a:r>
              <a:rPr lang="it-IT" altLang="it-IT" b="1">
                <a:solidFill>
                  <a:schemeClr val="folHlink"/>
                </a:solidFill>
                <a:latin typeface="Comic Sans MS" pitchFamily="66" charset="0"/>
              </a:rPr>
              <a:t>n. 4075-P;</a:t>
            </a:r>
          </a:p>
          <a:p>
            <a:pPr eaLnBrk="1" hangingPunct="1"/>
            <a:r>
              <a:rPr lang="it-IT" altLang="it-IT" b="1">
                <a:solidFill>
                  <a:schemeClr val="folHlink"/>
                </a:solidFill>
                <a:latin typeface="Comic Sans MS" pitchFamily="66" charset="0"/>
              </a:rPr>
              <a:t>DL 111/92</a:t>
            </a:r>
          </a:p>
        </p:txBody>
      </p:sp>
      <p:sp>
        <p:nvSpPr>
          <p:cNvPr id="44042" name="Rectangle 16"/>
          <p:cNvSpPr>
            <a:spLocks noChangeArrowheads="1"/>
          </p:cNvSpPr>
          <p:nvPr/>
        </p:nvSpPr>
        <p:spPr bwMode="auto">
          <a:xfrm>
            <a:off x="900113" y="5551488"/>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b="1">
                <a:solidFill>
                  <a:schemeClr val="folHlink"/>
                </a:solidFill>
                <a:latin typeface="Comic Sans MS" pitchFamily="66" charset="0"/>
              </a:rPr>
              <a:t>Decreto 9 aprile 2009, n. 82</a:t>
            </a:r>
          </a:p>
        </p:txBody>
      </p:sp>
      <p:sp>
        <p:nvSpPr>
          <p:cNvPr id="44043" name="Rectangle 17"/>
          <p:cNvSpPr>
            <a:spLocks noChangeArrowheads="1"/>
          </p:cNvSpPr>
          <p:nvPr/>
        </p:nvSpPr>
        <p:spPr bwMode="auto">
          <a:xfrm>
            <a:off x="4987925" y="5557838"/>
            <a:ext cx="347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b="1">
                <a:solidFill>
                  <a:schemeClr val="folHlink"/>
                </a:solidFill>
                <a:latin typeface="Comic Sans MS" pitchFamily="66" charset="0"/>
              </a:rPr>
              <a:t>FORMULE PER LATTANTI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http://www.federsalus.it/drive/File/Dati_mercato/Scarica%20immagine%202%20-%20NOV14.jpg"/>
          <p:cNvPicPr>
            <a:picLocks noChangeAspect="1" noChangeArrowheads="1"/>
          </p:cNvPicPr>
          <p:nvPr/>
        </p:nvPicPr>
        <p:blipFill rotWithShape="1">
          <a:blip r:embed="rId3">
            <a:extLst>
              <a:ext uri="{28A0092B-C50C-407E-A947-70E740481C1C}">
                <a14:useLocalDpi xmlns:a14="http://schemas.microsoft.com/office/drawing/2010/main" val="0"/>
              </a:ext>
            </a:extLst>
          </a:blip>
          <a:srcRect l="8854" t="14695" r="4730" b="17967"/>
          <a:stretch/>
        </p:blipFill>
        <p:spPr bwMode="auto">
          <a:xfrm>
            <a:off x="919126" y="1268413"/>
            <a:ext cx="8189647" cy="4786288"/>
          </a:xfrm>
          <a:prstGeom prst="rect">
            <a:avLst/>
          </a:prstGeom>
          <a:noFill/>
          <a:extLst>
            <a:ext uri="{909E8E84-426E-40DD-AFC4-6F175D3DCCD1}">
              <a14:hiddenFill xmlns:a14="http://schemas.microsoft.com/office/drawing/2010/main">
                <a:solidFill>
                  <a:srgbClr val="FFFFFF"/>
                </a:solidFill>
              </a14:hiddenFill>
            </a:ext>
          </a:extLst>
        </p:spPr>
      </p:pic>
      <p:grpSp>
        <p:nvGrpSpPr>
          <p:cNvPr id="5122" name="Group 3"/>
          <p:cNvGrpSpPr>
            <a:grpSpLocks/>
          </p:cNvGrpSpPr>
          <p:nvPr/>
        </p:nvGrpSpPr>
        <p:grpSpPr bwMode="auto">
          <a:xfrm>
            <a:off x="468313" y="620713"/>
            <a:ext cx="8351837" cy="215900"/>
            <a:chOff x="295" y="391"/>
            <a:chExt cx="5261" cy="136"/>
          </a:xfrm>
        </p:grpSpPr>
        <p:sp>
          <p:nvSpPr>
            <p:cNvPr id="5132"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33"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34"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35"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4" name="Rectangle 3"/>
          <p:cNvSpPr>
            <a:spLocks noChangeArrowheads="1"/>
          </p:cNvSpPr>
          <p:nvPr/>
        </p:nvSpPr>
        <p:spPr bwMode="auto">
          <a:xfrm>
            <a:off x="974725" y="115888"/>
            <a:ext cx="66913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ALIMENTI IN FARMACIA</a:t>
            </a:r>
          </a:p>
        </p:txBody>
      </p:sp>
      <p:sp>
        <p:nvSpPr>
          <p:cNvPr id="5" name="Rettangolo 4"/>
          <p:cNvSpPr/>
          <p:nvPr/>
        </p:nvSpPr>
        <p:spPr>
          <a:xfrm>
            <a:off x="658813" y="868363"/>
            <a:ext cx="7945437" cy="400050"/>
          </a:xfrm>
          <a:prstGeom prst="rect">
            <a:avLst/>
          </a:prstGeom>
        </p:spPr>
        <p:txBody>
          <a:bodyPr wrap="none">
            <a:spAutoFit/>
          </a:bodyPr>
          <a:lstStyle/>
          <a:p>
            <a:pPr algn="ctr" eaLnBrk="0" hangingPunct="0">
              <a:defRPr/>
            </a:pPr>
            <a:r>
              <a:rPr lang="it-IT" altLang="it-IT" b="1" dirty="0">
                <a:solidFill>
                  <a:srgbClr val="FF0000"/>
                </a:solidFill>
                <a:effectLst>
                  <a:outerShdw blurRad="38100" dist="38100" dir="2700000" algn="tl">
                    <a:srgbClr val="000000">
                      <a:alpha val="43137"/>
                    </a:srgbClr>
                  </a:outerShdw>
                </a:effectLst>
                <a:latin typeface="Comic Sans MS" pitchFamily="66" charset="0"/>
              </a:rPr>
              <a:t>DOMINANO IL MERCATO GLI INTEGRATORI ALIMENTARI</a:t>
            </a:r>
          </a:p>
        </p:txBody>
      </p:sp>
      <p:sp>
        <p:nvSpPr>
          <p:cNvPr id="186600" name="Rectangle 232"/>
          <p:cNvSpPr>
            <a:spLocks noChangeArrowheads="1"/>
          </p:cNvSpPr>
          <p:nvPr/>
        </p:nvSpPr>
        <p:spPr bwMode="auto">
          <a:xfrm>
            <a:off x="3059113" y="6516688"/>
            <a:ext cx="29450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400" dirty="0">
                <a:solidFill>
                  <a:srgbClr val="00CC00"/>
                </a:solidFill>
                <a:effectLst>
                  <a:outerShdw blurRad="38100" dist="38100" dir="2700000" algn="tl">
                    <a:srgbClr val="C0C0C0"/>
                  </a:outerShdw>
                </a:effectLst>
                <a:latin typeface="Comic Sans MS" pitchFamily="66" charset="0"/>
              </a:rPr>
              <a:t>(Fonti: http</a:t>
            </a:r>
            <a:r>
              <a:rPr lang="it-IT" altLang="it-IT" sz="1400" dirty="0" smtClean="0">
                <a:solidFill>
                  <a:srgbClr val="00CC00"/>
                </a:solidFill>
                <a:effectLst>
                  <a:outerShdw blurRad="38100" dist="38100" dir="2700000" algn="tl">
                    <a:srgbClr val="C0C0C0"/>
                  </a:outerShdw>
                </a:effectLst>
                <a:latin typeface="Comic Sans MS" pitchFamily="66" charset="0"/>
              </a:rPr>
              <a:t>://www.federsalus.it)</a:t>
            </a:r>
            <a:endParaRPr lang="it-IT" altLang="it-IT" sz="1400" dirty="0">
              <a:solidFill>
                <a:srgbClr val="00CC00"/>
              </a:solidFill>
              <a:effectLst>
                <a:outerShdw blurRad="38100" dist="38100" dir="2700000" algn="tl">
                  <a:srgbClr val="C0C0C0"/>
                </a:outerShdw>
              </a:effectLst>
              <a:latin typeface="Comic Sans MS" pitchFamily="66" charset="0"/>
            </a:endParaRPr>
          </a:p>
        </p:txBody>
      </p:sp>
      <p:sp>
        <p:nvSpPr>
          <p:cNvPr id="6" name="Rettangolo 5"/>
          <p:cNvSpPr/>
          <p:nvPr/>
        </p:nvSpPr>
        <p:spPr>
          <a:xfrm rot="20704608">
            <a:off x="258380" y="1609171"/>
            <a:ext cx="2527282"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it-IT" sz="1800" dirty="0">
                <a:effectLst>
                  <a:outerShdw blurRad="38100" dist="38100" dir="2700000" algn="tl">
                    <a:srgbClr val="000000">
                      <a:alpha val="43137"/>
                    </a:srgbClr>
                  </a:outerShdw>
                </a:effectLst>
              </a:rPr>
              <a:t>Fatturato 205,7 mln euro</a:t>
            </a:r>
          </a:p>
          <a:p>
            <a:pPr>
              <a:defRPr/>
            </a:pPr>
            <a:r>
              <a:rPr lang="it-IT" sz="1800" dirty="0">
                <a:effectLst>
                  <a:outerShdw blurRad="38100" dist="38100" dir="2700000" algn="tl">
                    <a:srgbClr val="000000">
                      <a:alpha val="43137"/>
                    </a:srgbClr>
                  </a:outerShdw>
                </a:effectLst>
              </a:rPr>
              <a:t>14,7 mln </a:t>
            </a:r>
            <a:r>
              <a:rPr lang="it-IT" sz="1800" dirty="0" err="1">
                <a:effectLst>
                  <a:outerShdw blurRad="38100" dist="38100" dir="2700000" algn="tl">
                    <a:srgbClr val="000000">
                      <a:alpha val="43137"/>
                    </a:srgbClr>
                  </a:outerShdw>
                </a:effectLst>
              </a:rPr>
              <a:t>Conf</a:t>
            </a:r>
            <a:r>
              <a:rPr lang="it-IT" sz="1800" dirty="0">
                <a:effectLst>
                  <a:outerShdw blurRad="38100" dist="38100" dir="2700000" algn="tl">
                    <a:srgbClr val="000000">
                      <a:alpha val="43137"/>
                    </a:srgbClr>
                  </a:outerShdw>
                </a:effectLst>
              </a:rPr>
              <a:t>. vendute</a:t>
            </a:r>
          </a:p>
        </p:txBody>
      </p:sp>
      <p:pic>
        <p:nvPicPr>
          <p:cNvPr id="5130" name="Picture 4" descr="grow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1175" y="58864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ttangolo 16"/>
          <p:cNvSpPr/>
          <p:nvPr/>
        </p:nvSpPr>
        <p:spPr>
          <a:xfrm rot="1596424">
            <a:off x="6936693" y="5564475"/>
            <a:ext cx="1130300" cy="73818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it-IT" sz="1400" dirty="0">
                <a:effectLst>
                  <a:outerShdw blurRad="38100" dist="38100" dir="2700000" algn="tl">
                    <a:srgbClr val="000000">
                      <a:alpha val="43137"/>
                    </a:srgbClr>
                  </a:outerShdw>
                </a:effectLst>
              </a:rPr>
              <a:t>Integratori ad uso veterinario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3"/>
          <p:cNvSpPr>
            <a:spLocks noChangeArrowheads="1"/>
          </p:cNvSpPr>
          <p:nvPr/>
        </p:nvSpPr>
        <p:spPr bwMode="auto">
          <a:xfrm>
            <a:off x="684213" y="2709863"/>
            <a:ext cx="5111750" cy="3095625"/>
          </a:xfrm>
          <a:prstGeom prst="rightArrowCallout">
            <a:avLst>
              <a:gd name="adj1" fmla="val 15593"/>
              <a:gd name="adj2" fmla="val 14204"/>
              <a:gd name="adj3" fmla="val 26099"/>
              <a:gd name="adj4" fmla="val 66667"/>
            </a:avLst>
          </a:prstGeom>
          <a:gradFill rotWithShape="1">
            <a:gsLst>
              <a:gs pos="0">
                <a:srgbClr val="66FF66"/>
              </a:gs>
              <a:gs pos="50000">
                <a:srgbClr val="00D000"/>
              </a:gs>
              <a:gs pos="100000">
                <a:srgbClr val="66FF66"/>
              </a:gs>
            </a:gsLst>
            <a:lin ang="5400000" scaled="1"/>
          </a:gradFill>
          <a:ln w="127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19812" name="Rectangle 4"/>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780213" y="-26988"/>
            <a:ext cx="2324100"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2002/46/CE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169/2004 </a:t>
            </a:r>
          </a:p>
        </p:txBody>
      </p:sp>
      <p:sp>
        <p:nvSpPr>
          <p:cNvPr id="119814" name="Rectangle 6"/>
          <p:cNvSpPr>
            <a:spLocks noChangeArrowheads="1"/>
          </p:cNvSpPr>
          <p:nvPr/>
        </p:nvSpPr>
        <p:spPr bwMode="auto">
          <a:xfrm>
            <a:off x="684213" y="1952625"/>
            <a:ext cx="8459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CC00"/>
              </a:buClr>
              <a:defRPr/>
            </a:pPr>
            <a:r>
              <a:rPr lang="it-IT" altLang="it-IT">
                <a:solidFill>
                  <a:srgbClr val="990099"/>
                </a:solidFill>
                <a:effectLst>
                  <a:outerShdw blurRad="38100" dist="38100" dir="2700000" algn="tl">
                    <a:srgbClr val="C0C0C0"/>
                  </a:outerShdw>
                </a:effectLst>
                <a:latin typeface="Comic Sans MS" pitchFamily="66" charset="0"/>
              </a:rPr>
              <a:t>Trasmissione di un modello di etichetta in veste grafica al Ministero </a:t>
            </a:r>
          </a:p>
        </p:txBody>
      </p:sp>
      <p:grpSp>
        <p:nvGrpSpPr>
          <p:cNvPr id="45062" name="Group 7"/>
          <p:cNvGrpSpPr>
            <a:grpSpLocks/>
          </p:cNvGrpSpPr>
          <p:nvPr/>
        </p:nvGrpSpPr>
        <p:grpSpPr bwMode="auto">
          <a:xfrm>
            <a:off x="468313" y="620713"/>
            <a:ext cx="8351837" cy="215900"/>
            <a:chOff x="295" y="391"/>
            <a:chExt cx="5261" cy="136"/>
          </a:xfrm>
        </p:grpSpPr>
        <p:sp>
          <p:nvSpPr>
            <p:cNvPr id="45067"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5068"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5069"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5070"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19820" name="Rectangle 12"/>
          <p:cNvSpPr>
            <a:spLocks noChangeArrowheads="1"/>
          </p:cNvSpPr>
          <p:nvPr/>
        </p:nvSpPr>
        <p:spPr bwMode="auto">
          <a:xfrm>
            <a:off x="1763713" y="908050"/>
            <a:ext cx="57531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Clr>
                <a:srgbClr val="00CC00"/>
              </a:buClr>
              <a:buFont typeface="Wingdings" pitchFamily="2" charset="2"/>
              <a:buNone/>
              <a:defRPr/>
            </a:pPr>
            <a:r>
              <a:rPr lang="it-IT" altLang="it-IT" sz="2800" b="1">
                <a:solidFill>
                  <a:srgbClr val="FF0000"/>
                </a:solidFill>
                <a:effectLst>
                  <a:outerShdw blurRad="38100" dist="38100" dir="2700000" algn="tl">
                    <a:srgbClr val="C0C0C0"/>
                  </a:outerShdw>
                </a:effectLst>
                <a:latin typeface="Comic Sans MS" pitchFamily="66" charset="0"/>
              </a:rPr>
              <a:t>IMMISSIONE IN COMMERCIO</a:t>
            </a:r>
          </a:p>
          <a:p>
            <a:pPr algn="ctr">
              <a:buClr>
                <a:srgbClr val="00CC00"/>
              </a:buClr>
              <a:buFont typeface="Wingdings" pitchFamily="2" charset="2"/>
              <a:buNone/>
              <a:defRPr/>
            </a:pPr>
            <a:r>
              <a:rPr lang="it-IT" altLang="it-IT" sz="2800" b="1">
                <a:solidFill>
                  <a:srgbClr val="FF0000"/>
                </a:solidFill>
                <a:effectLst>
                  <a:outerShdw blurRad="38100" dist="38100" dir="2700000" algn="tl">
                    <a:srgbClr val="C0C0C0"/>
                  </a:outerShdw>
                </a:effectLst>
                <a:latin typeface="Comic Sans MS" pitchFamily="66" charset="0"/>
              </a:rPr>
              <a:t>PROCEDURA DI NOTIFICA</a:t>
            </a:r>
          </a:p>
          <a:p>
            <a:pPr algn="ctr">
              <a:buClr>
                <a:srgbClr val="00CC00"/>
              </a:buClr>
              <a:buFont typeface="Wingdings" pitchFamily="2" charset="2"/>
              <a:buNone/>
              <a:defRPr/>
            </a:pPr>
            <a:endParaRPr lang="it-IT" altLang="it-IT" sz="2800" b="1">
              <a:solidFill>
                <a:srgbClr val="FF0000"/>
              </a:solidFill>
              <a:effectLst>
                <a:outerShdw blurRad="38100" dist="38100" dir="2700000" algn="tl">
                  <a:srgbClr val="C0C0C0"/>
                </a:outerShdw>
              </a:effectLst>
              <a:latin typeface="Comic Sans MS" pitchFamily="66" charset="0"/>
            </a:endParaRPr>
          </a:p>
        </p:txBody>
      </p:sp>
      <p:sp>
        <p:nvSpPr>
          <p:cNvPr id="119824" name="Rectangle 16"/>
          <p:cNvSpPr>
            <a:spLocks noChangeArrowheads="1"/>
          </p:cNvSpPr>
          <p:nvPr/>
        </p:nvSpPr>
        <p:spPr bwMode="auto">
          <a:xfrm>
            <a:off x="754063" y="2800350"/>
            <a:ext cx="3382962" cy="289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defRPr/>
            </a:pPr>
            <a:r>
              <a:rPr lang="it-IT" altLang="it-IT">
                <a:solidFill>
                  <a:schemeClr val="folHlink"/>
                </a:solidFill>
                <a:effectLst>
                  <a:outerShdw blurRad="38100" dist="38100" dir="2700000" algn="tl">
                    <a:srgbClr val="C0C0C0"/>
                  </a:outerShdw>
                </a:effectLst>
                <a:latin typeface="Comic Sans MS" pitchFamily="66" charset="0"/>
                <a:cs typeface="Times New Roman" pitchFamily="18" charset="0"/>
              </a:rPr>
              <a:t> domanda del produttore o distributore</a:t>
            </a:r>
          </a:p>
          <a:p>
            <a:pPr>
              <a:buFontTx/>
              <a:buChar char="•"/>
              <a:defRPr/>
            </a:pPr>
            <a:endParaRPr lang="it-IT" altLang="it-IT" sz="800">
              <a:solidFill>
                <a:schemeClr val="folHlink"/>
              </a:solidFill>
              <a:effectLst>
                <a:outerShdw blurRad="38100" dist="38100" dir="2700000" algn="tl">
                  <a:srgbClr val="C0C0C0"/>
                </a:outerShdw>
              </a:effectLst>
              <a:latin typeface="Comic Sans MS" pitchFamily="66" charset="0"/>
              <a:cs typeface="Times New Roman" pitchFamily="18" charset="0"/>
            </a:endParaRPr>
          </a:p>
          <a:p>
            <a:pPr>
              <a:buFontTx/>
              <a:buChar char="•"/>
              <a:defRPr/>
            </a:pPr>
            <a:r>
              <a:rPr lang="it-IT" altLang="it-IT">
                <a:solidFill>
                  <a:schemeClr val="folHlink"/>
                </a:solidFill>
                <a:effectLst>
                  <a:outerShdw blurRad="38100" dist="38100" dir="2700000" algn="tl">
                    <a:srgbClr val="C0C0C0"/>
                  </a:outerShdw>
                </a:effectLst>
                <a:latin typeface="Comic Sans MS" pitchFamily="66" charset="0"/>
                <a:cs typeface="Times New Roman" pitchFamily="18" charset="0"/>
              </a:rPr>
              <a:t>Etichetta in veste grafica definitiva</a:t>
            </a:r>
          </a:p>
          <a:p>
            <a:pPr>
              <a:buFontTx/>
              <a:buChar char="•"/>
              <a:defRPr/>
            </a:pPr>
            <a:endParaRPr lang="it-IT" altLang="it-IT" sz="800">
              <a:solidFill>
                <a:schemeClr val="folHlink"/>
              </a:solidFill>
              <a:effectLst>
                <a:outerShdw blurRad="38100" dist="38100" dir="2700000" algn="tl">
                  <a:srgbClr val="C0C0C0"/>
                </a:outerShdw>
              </a:effectLst>
              <a:latin typeface="Comic Sans MS" pitchFamily="66" charset="0"/>
              <a:cs typeface="Times New Roman" pitchFamily="18" charset="0"/>
            </a:endParaRPr>
          </a:p>
          <a:p>
            <a:pPr>
              <a:buFontTx/>
              <a:buChar char="•"/>
              <a:defRPr/>
            </a:pPr>
            <a:r>
              <a:rPr lang="it-IT" altLang="it-IT">
                <a:solidFill>
                  <a:schemeClr val="folHlink"/>
                </a:solidFill>
                <a:effectLst>
                  <a:outerShdw blurRad="38100" dist="38100" dir="2700000" algn="tl">
                    <a:srgbClr val="C0C0C0"/>
                  </a:outerShdw>
                </a:effectLst>
                <a:latin typeface="Comic Sans MS" pitchFamily="66" charset="0"/>
              </a:rPr>
              <a:t> versamento dei diritti</a:t>
            </a:r>
          </a:p>
          <a:p>
            <a:pPr>
              <a:buFontTx/>
              <a:buChar char="•"/>
              <a:defRPr/>
            </a:pPr>
            <a:endParaRPr lang="it-IT" altLang="it-IT" sz="800">
              <a:solidFill>
                <a:schemeClr val="folHlink"/>
              </a:solidFill>
              <a:effectLst>
                <a:outerShdw blurRad="38100" dist="38100" dir="2700000" algn="tl">
                  <a:srgbClr val="C0C0C0"/>
                </a:outerShdw>
              </a:effectLst>
              <a:latin typeface="Comic Sans MS" pitchFamily="66" charset="0"/>
            </a:endParaRPr>
          </a:p>
          <a:p>
            <a:pPr>
              <a:buFontTx/>
              <a:buChar char="•"/>
              <a:defRPr/>
            </a:pPr>
            <a:r>
              <a:rPr lang="it-IT" altLang="it-IT">
                <a:solidFill>
                  <a:schemeClr val="folHlink"/>
                </a:solidFill>
                <a:effectLst>
                  <a:outerShdw blurRad="38100" dist="38100" dir="2700000" algn="tl">
                    <a:srgbClr val="C0C0C0"/>
                  </a:outerShdw>
                </a:effectLst>
                <a:latin typeface="Comic Sans MS" pitchFamily="66" charset="0"/>
              </a:rPr>
              <a:t> certificato di vendita del paese d0origine se non U.E.</a:t>
            </a:r>
          </a:p>
        </p:txBody>
      </p:sp>
      <p:sp>
        <p:nvSpPr>
          <p:cNvPr id="119826" name="Rectangle 18"/>
          <p:cNvSpPr>
            <a:spLocks noChangeArrowheads="1"/>
          </p:cNvSpPr>
          <p:nvPr/>
        </p:nvSpPr>
        <p:spPr bwMode="auto">
          <a:xfrm>
            <a:off x="5834063" y="3086100"/>
            <a:ext cx="3275012"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defRPr/>
            </a:pPr>
            <a:r>
              <a:rPr lang="it-IT" altLang="it-IT">
                <a:solidFill>
                  <a:schemeClr val="folHlink"/>
                </a:solidFill>
                <a:effectLst>
                  <a:outerShdw blurRad="38100" dist="38100" dir="2700000" algn="tl">
                    <a:srgbClr val="C0C0C0"/>
                  </a:outerShdw>
                </a:effectLst>
                <a:latin typeface="Comic Sans MS" pitchFamily="66" charset="0"/>
              </a:rPr>
              <a:t>Razionale</a:t>
            </a:r>
          </a:p>
          <a:p>
            <a:pPr>
              <a:buFontTx/>
              <a:buChar char="•"/>
              <a:defRPr/>
            </a:pPr>
            <a:endParaRPr lang="it-IT" altLang="it-IT" sz="800">
              <a:solidFill>
                <a:schemeClr val="folHlink"/>
              </a:solidFill>
              <a:effectLst>
                <a:outerShdw blurRad="38100" dist="38100" dir="2700000" algn="tl">
                  <a:srgbClr val="C0C0C0"/>
                </a:outerShdw>
              </a:effectLst>
              <a:latin typeface="Comic Sans MS" pitchFamily="66" charset="0"/>
            </a:endParaRPr>
          </a:p>
          <a:p>
            <a:pPr>
              <a:buFontTx/>
              <a:buChar char="•"/>
              <a:defRPr/>
            </a:pPr>
            <a:r>
              <a:rPr lang="it-IT" altLang="it-IT">
                <a:solidFill>
                  <a:schemeClr val="folHlink"/>
                </a:solidFill>
                <a:effectLst>
                  <a:outerShdw blurRad="38100" dist="38100" dir="2700000" algn="tl">
                    <a:srgbClr val="C0C0C0"/>
                  </a:outerShdw>
                </a:effectLst>
                <a:latin typeface="Comic Sans MS" pitchFamily="66" charset="0"/>
              </a:rPr>
              <a:t>Ingredienti e possibili inetrazioni</a:t>
            </a:r>
          </a:p>
          <a:p>
            <a:pPr>
              <a:buFontTx/>
              <a:buChar char="•"/>
              <a:defRPr/>
            </a:pPr>
            <a:endParaRPr lang="it-IT" altLang="it-IT" sz="800">
              <a:solidFill>
                <a:schemeClr val="folHlink"/>
              </a:solidFill>
              <a:effectLst>
                <a:outerShdw blurRad="38100" dist="38100" dir="2700000" algn="tl">
                  <a:srgbClr val="C0C0C0"/>
                </a:outerShdw>
              </a:effectLst>
              <a:latin typeface="Comic Sans MS" pitchFamily="66" charset="0"/>
            </a:endParaRPr>
          </a:p>
          <a:p>
            <a:pPr>
              <a:buFontTx/>
              <a:buChar char="•"/>
              <a:defRPr/>
            </a:pPr>
            <a:r>
              <a:rPr lang="it-IT" altLang="it-IT">
                <a:solidFill>
                  <a:schemeClr val="folHlink"/>
                </a:solidFill>
                <a:effectLst>
                  <a:outerShdw blurRad="38100" dist="38100" dir="2700000" algn="tl">
                    <a:srgbClr val="C0C0C0"/>
                  </a:outerShdw>
                </a:effectLst>
                <a:latin typeface="Comic Sans MS" pitchFamily="66" charset="0"/>
              </a:rPr>
              <a:t> Sicurezza d’uso</a:t>
            </a:r>
          </a:p>
          <a:p>
            <a:pPr>
              <a:buFontTx/>
              <a:buChar char="•"/>
              <a:defRPr/>
            </a:pPr>
            <a:endParaRPr lang="it-IT" altLang="it-IT" sz="800">
              <a:solidFill>
                <a:schemeClr val="folHlink"/>
              </a:solidFill>
              <a:effectLst>
                <a:outerShdw blurRad="38100" dist="38100" dir="2700000" algn="tl">
                  <a:srgbClr val="C0C0C0"/>
                </a:outerShdw>
              </a:effectLst>
              <a:latin typeface="Comic Sans MS" pitchFamily="66" charset="0"/>
            </a:endParaRPr>
          </a:p>
          <a:p>
            <a:pPr>
              <a:buFontTx/>
              <a:buChar char="•"/>
              <a:defRPr/>
            </a:pPr>
            <a:r>
              <a:rPr lang="it-IT" altLang="it-IT">
                <a:solidFill>
                  <a:schemeClr val="folHlink"/>
                </a:solidFill>
                <a:effectLst>
                  <a:outerShdw blurRad="38100" dist="38100" dir="2700000" algn="tl">
                    <a:srgbClr val="C0C0C0"/>
                  </a:outerShdw>
                </a:effectLst>
                <a:latin typeface="Comic Sans MS" pitchFamily="66" charset="0"/>
              </a:rPr>
              <a:t>Modifiche in etichetta (avvertenze!)</a:t>
            </a:r>
          </a:p>
        </p:txBody>
      </p:sp>
      <p:sp>
        <p:nvSpPr>
          <p:cNvPr id="119828" name="Rectangle 20"/>
          <p:cNvSpPr>
            <a:spLocks noChangeArrowheads="1"/>
          </p:cNvSpPr>
          <p:nvPr/>
        </p:nvSpPr>
        <p:spPr bwMode="auto">
          <a:xfrm>
            <a:off x="1331913" y="6088063"/>
            <a:ext cx="74533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it-IT" altLang="it-IT" sz="1600">
                <a:solidFill>
                  <a:srgbClr val="003300"/>
                </a:solidFill>
                <a:latin typeface="Comic Sans MS" pitchFamily="66" charset="0"/>
                <a:cs typeface="Times New Roman" pitchFamily="18" charset="0"/>
              </a:rPr>
              <a:t>La procedura di notifica e di controllo </a:t>
            </a:r>
            <a:r>
              <a:rPr lang="it-IT" altLang="it-IT" sz="1600" b="1">
                <a:solidFill>
                  <a:srgbClr val="003300"/>
                </a:solidFill>
                <a:effectLst>
                  <a:outerShdw blurRad="38100" dist="38100" dir="2700000" algn="tl">
                    <a:srgbClr val="C0C0C0"/>
                  </a:outerShdw>
                </a:effectLst>
                <a:latin typeface="Comic Sans MS" pitchFamily="66" charset="0"/>
                <a:cs typeface="Times New Roman" pitchFamily="18" charset="0"/>
              </a:rPr>
              <a:t>è basata sul </a:t>
            </a:r>
            <a:r>
              <a:rPr lang="it-IT" altLang="it-IT" sz="1600" b="1" u="sng">
                <a:solidFill>
                  <a:srgbClr val="003300"/>
                </a:solidFill>
                <a:effectLst>
                  <a:outerShdw blurRad="38100" dist="38100" dir="2700000" algn="tl">
                    <a:srgbClr val="C0C0C0"/>
                  </a:outerShdw>
                </a:effectLst>
                <a:latin typeface="Comic Sans MS" pitchFamily="66" charset="0"/>
                <a:cs typeface="Times New Roman" pitchFamily="18" charset="0"/>
              </a:rPr>
              <a:t>silenzio-assenso</a:t>
            </a:r>
            <a:r>
              <a:rPr lang="it-IT" altLang="it-IT" sz="1600">
                <a:solidFill>
                  <a:srgbClr val="003300"/>
                </a:solidFill>
                <a:latin typeface="Comic Sans MS" pitchFamily="66" charset="0"/>
                <a:cs typeface="Times New Roman" pitchFamily="18" charset="0"/>
              </a:rPr>
              <a:t> e non implica accettazione da parte del Ministero di messaggi pubblicitari</a:t>
            </a:r>
            <a:endParaRPr lang="it-IT" altLang="it-I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8" name="Rectangle 22"/>
          <p:cNvSpPr>
            <a:spLocks noChangeArrowheads="1"/>
          </p:cNvSpPr>
          <p:nvPr/>
        </p:nvSpPr>
        <p:spPr bwMode="auto">
          <a:xfrm>
            <a:off x="1258888" y="4078288"/>
            <a:ext cx="6697662" cy="2303462"/>
          </a:xfrm>
          <a:prstGeom prst="rect">
            <a:avLst/>
          </a:prstGeom>
          <a:solidFill>
            <a:srgbClr val="00FF00">
              <a:alpha val="10980"/>
            </a:srgbClr>
          </a:soli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0178" name="Rectangle 20"/>
          <p:cNvSpPr>
            <a:spLocks noChangeArrowheads="1"/>
          </p:cNvSpPr>
          <p:nvPr/>
        </p:nvSpPr>
        <p:spPr bwMode="auto">
          <a:xfrm>
            <a:off x="1258888" y="2997200"/>
            <a:ext cx="6697662" cy="1079500"/>
          </a:xfrm>
          <a:prstGeom prst="rect">
            <a:avLst/>
          </a:prstGeom>
          <a:solidFill>
            <a:srgbClr val="00FF00">
              <a:alpha val="10980"/>
            </a:srgbClr>
          </a:soli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0179" name="Rectangle 21"/>
          <p:cNvSpPr>
            <a:spLocks noChangeArrowheads="1"/>
          </p:cNvSpPr>
          <p:nvPr/>
        </p:nvSpPr>
        <p:spPr bwMode="auto">
          <a:xfrm>
            <a:off x="1258888" y="2133600"/>
            <a:ext cx="6697662" cy="719138"/>
          </a:xfrm>
          <a:prstGeom prst="rect">
            <a:avLst/>
          </a:prstGeom>
          <a:solidFill>
            <a:srgbClr val="FFCC99">
              <a:alpha val="10980"/>
            </a:srgbClr>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endParaRPr lang="it-IT" altLang="it-IT">
              <a:solidFill>
                <a:schemeClr val="folHlink"/>
              </a:solidFill>
            </a:endParaRPr>
          </a:p>
        </p:txBody>
      </p:sp>
      <p:sp>
        <p:nvSpPr>
          <p:cNvPr id="121859" name="Rectangle 3"/>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780213" y="-26988"/>
            <a:ext cx="2324100"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2002/46/CE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169/2004 </a:t>
            </a:r>
          </a:p>
        </p:txBody>
      </p:sp>
      <p:grpSp>
        <p:nvGrpSpPr>
          <p:cNvPr id="50182" name="Group 6"/>
          <p:cNvGrpSpPr>
            <a:grpSpLocks/>
          </p:cNvGrpSpPr>
          <p:nvPr/>
        </p:nvGrpSpPr>
        <p:grpSpPr bwMode="auto">
          <a:xfrm>
            <a:off x="468313" y="620713"/>
            <a:ext cx="8351837" cy="215900"/>
            <a:chOff x="295" y="391"/>
            <a:chExt cx="5261" cy="136"/>
          </a:xfrm>
        </p:grpSpPr>
        <p:sp>
          <p:nvSpPr>
            <p:cNvPr id="50189"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0190"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0191"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0192"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21867" name="Rectangle 11"/>
          <p:cNvSpPr>
            <a:spLocks noChangeArrowheads="1"/>
          </p:cNvSpPr>
          <p:nvPr/>
        </p:nvSpPr>
        <p:spPr bwMode="auto">
          <a:xfrm>
            <a:off x="2473325" y="908050"/>
            <a:ext cx="43465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Clr>
                <a:srgbClr val="00CC00"/>
              </a:buClr>
              <a:buFont typeface="Wingdings" pitchFamily="2" charset="2"/>
              <a:buNone/>
              <a:defRPr/>
            </a:pPr>
            <a:r>
              <a:rPr lang="it-IT" altLang="it-IT" sz="2800" b="1">
                <a:solidFill>
                  <a:srgbClr val="F2002E"/>
                </a:solidFill>
                <a:effectLst>
                  <a:outerShdw blurRad="38100" dist="38100" dir="2700000" algn="tl">
                    <a:srgbClr val="C0C0C0"/>
                  </a:outerShdw>
                </a:effectLst>
                <a:latin typeface="Comic Sans MS" pitchFamily="66" charset="0"/>
              </a:rPr>
              <a:t>REGISTRI PUBBLICATI</a:t>
            </a:r>
          </a:p>
          <a:p>
            <a:pPr algn="ctr">
              <a:buClr>
                <a:srgbClr val="00CC00"/>
              </a:buClr>
              <a:buFont typeface="Wingdings" pitchFamily="2" charset="2"/>
              <a:buNone/>
              <a:defRPr/>
            </a:pPr>
            <a:endParaRPr lang="it-IT" altLang="it-IT" sz="2800" b="1">
              <a:solidFill>
                <a:srgbClr val="003300"/>
              </a:solidFill>
              <a:effectLst>
                <a:outerShdw blurRad="38100" dist="38100" dir="2700000" algn="tl">
                  <a:srgbClr val="C0C0C0"/>
                </a:outerShdw>
              </a:effectLst>
              <a:latin typeface="Comic Sans MS" pitchFamily="66" charset="0"/>
            </a:endParaRPr>
          </a:p>
        </p:txBody>
      </p:sp>
      <p:sp>
        <p:nvSpPr>
          <p:cNvPr id="121871" name="Text Box 15"/>
          <p:cNvSpPr txBox="1">
            <a:spLocks noChangeArrowheads="1"/>
          </p:cNvSpPr>
          <p:nvPr/>
        </p:nvSpPr>
        <p:spPr bwMode="auto">
          <a:xfrm>
            <a:off x="3059113" y="1628775"/>
            <a:ext cx="3048000" cy="396875"/>
          </a:xfrm>
          <a:prstGeom prst="rect">
            <a:avLst/>
          </a:prstGeom>
          <a:gradFill rotWithShape="1">
            <a:gsLst>
              <a:gs pos="0">
                <a:srgbClr val="66FF66"/>
              </a:gs>
              <a:gs pos="50000">
                <a:srgbClr val="00D000"/>
              </a:gs>
              <a:gs pos="100000">
                <a:srgbClr val="66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a:solidFill>
                  <a:srgbClr val="1A0005"/>
                </a:solidFill>
                <a:effectLst>
                  <a:outerShdw blurRad="38100" dist="38100" dir="2700000" algn="tl">
                    <a:srgbClr val="000000"/>
                  </a:outerShdw>
                </a:effectLst>
                <a:latin typeface="Comic Sans MS" pitchFamily="66" charset="0"/>
              </a:rPr>
              <a:t>http://www.salute.gov.it</a:t>
            </a:r>
          </a:p>
        </p:txBody>
      </p:sp>
      <p:sp>
        <p:nvSpPr>
          <p:cNvPr id="50185" name="Rectangle 16"/>
          <p:cNvSpPr>
            <a:spLocks noChangeArrowheads="1"/>
          </p:cNvSpPr>
          <p:nvPr/>
        </p:nvSpPr>
        <p:spPr bwMode="auto">
          <a:xfrm>
            <a:off x="1547813" y="2349500"/>
            <a:ext cx="6188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b="1">
                <a:solidFill>
                  <a:schemeClr val="folHlink"/>
                </a:solidFill>
                <a:latin typeface="Comic Sans MS" pitchFamily="66" charset="0"/>
              </a:rPr>
              <a:t>A) </a:t>
            </a:r>
            <a:r>
              <a:rPr lang="it-IT" altLang="it-IT" b="1">
                <a:solidFill>
                  <a:schemeClr val="folHlink"/>
                </a:solidFill>
                <a:latin typeface="Comic Sans MS" pitchFamily="66" charset="0"/>
                <a:hlinkClick r:id="rId3"/>
              </a:rPr>
              <a:t>REGISTRO INTEGRATORI ALIMENTARI</a:t>
            </a:r>
            <a:endParaRPr lang="it-IT" altLang="it-IT" b="1">
              <a:solidFill>
                <a:schemeClr val="folHlink"/>
              </a:solidFill>
              <a:latin typeface="Comic Sans MS" pitchFamily="66" charset="0"/>
            </a:endParaRPr>
          </a:p>
        </p:txBody>
      </p:sp>
      <p:sp>
        <p:nvSpPr>
          <p:cNvPr id="50186" name="Rectangle 17"/>
          <p:cNvSpPr>
            <a:spLocks noChangeArrowheads="1"/>
          </p:cNvSpPr>
          <p:nvPr/>
        </p:nvSpPr>
        <p:spPr bwMode="auto">
          <a:xfrm>
            <a:off x="1620838" y="2997200"/>
            <a:ext cx="59039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b="1" dirty="0">
                <a:solidFill>
                  <a:srgbClr val="1A0005"/>
                </a:solidFill>
                <a:latin typeface="Comic Sans MS" pitchFamily="66" charset="0"/>
              </a:rPr>
              <a:t>B) REGISTRO NAZIONALE</a:t>
            </a:r>
          </a:p>
          <a:p>
            <a:pPr eaLnBrk="1" hangingPunct="1"/>
            <a:r>
              <a:rPr lang="it-IT" altLang="it-IT" b="1" dirty="0">
                <a:solidFill>
                  <a:srgbClr val="1A0005"/>
                </a:solidFill>
                <a:latin typeface="Comic Sans MS" pitchFamily="66" charset="0"/>
              </a:rPr>
              <a:t>dei prodotti destinati ad una alimentazione</a:t>
            </a:r>
          </a:p>
          <a:p>
            <a:pPr eaLnBrk="1" hangingPunct="1"/>
            <a:r>
              <a:rPr lang="it-IT" altLang="it-IT" b="1" dirty="0">
                <a:solidFill>
                  <a:srgbClr val="1A0005"/>
                </a:solidFill>
                <a:latin typeface="Comic Sans MS" pitchFamily="66" charset="0"/>
              </a:rPr>
              <a:t>particolare </a:t>
            </a:r>
            <a:r>
              <a:rPr lang="it-IT" altLang="it-IT" b="1" dirty="0" smtClean="0">
                <a:solidFill>
                  <a:srgbClr val="1A0005"/>
                </a:solidFill>
                <a:latin typeface="Comic Sans MS" pitchFamily="66" charset="0"/>
              </a:rPr>
              <a:t>erogabili:</a:t>
            </a:r>
            <a:endParaRPr lang="it-IT" altLang="it-IT" b="1" dirty="0">
              <a:solidFill>
                <a:srgbClr val="1A0005"/>
              </a:solidFill>
              <a:latin typeface="Comic Sans MS" pitchFamily="66" charset="0"/>
            </a:endParaRPr>
          </a:p>
        </p:txBody>
      </p:sp>
      <p:sp>
        <p:nvSpPr>
          <p:cNvPr id="50187" name="Rectangle 18"/>
          <p:cNvSpPr>
            <a:spLocks noChangeArrowheads="1"/>
          </p:cNvSpPr>
          <p:nvPr/>
        </p:nvSpPr>
        <p:spPr bwMode="auto">
          <a:xfrm>
            <a:off x="1908174" y="4221163"/>
            <a:ext cx="5472137"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dirty="0">
                <a:solidFill>
                  <a:srgbClr val="1A0005"/>
                </a:solidFill>
                <a:latin typeface="Comic Sans MS" pitchFamily="66" charset="0"/>
              </a:rPr>
              <a:t>• </a:t>
            </a:r>
            <a:r>
              <a:rPr lang="it-IT" altLang="it-IT" b="1" dirty="0">
                <a:solidFill>
                  <a:srgbClr val="1A0005"/>
                </a:solidFill>
                <a:latin typeface="Comic Sans MS" pitchFamily="66" charset="0"/>
              </a:rPr>
              <a:t>PRODOTTI A FINI MEDICI </a:t>
            </a:r>
            <a:r>
              <a:rPr lang="it-IT" altLang="it-IT" b="1" dirty="0" smtClean="0">
                <a:solidFill>
                  <a:srgbClr val="1A0005"/>
                </a:solidFill>
                <a:latin typeface="Comic Sans MS" pitchFamily="66" charset="0"/>
              </a:rPr>
              <a:t>SPECIALI</a:t>
            </a:r>
            <a:endParaRPr lang="it-IT" altLang="it-IT" b="1" dirty="0">
              <a:solidFill>
                <a:srgbClr val="1A0005"/>
              </a:solidFill>
              <a:latin typeface="Comic Sans MS" pitchFamily="66" charset="0"/>
            </a:endParaRPr>
          </a:p>
          <a:p>
            <a:pPr eaLnBrk="1" hangingPunct="1"/>
            <a:endParaRPr lang="it-IT" altLang="it-IT" sz="1000" b="1" dirty="0">
              <a:solidFill>
                <a:srgbClr val="1A0005"/>
              </a:solidFill>
              <a:latin typeface="Comic Sans MS" pitchFamily="66" charset="0"/>
            </a:endParaRPr>
          </a:p>
          <a:p>
            <a:pPr eaLnBrk="1" hangingPunct="1"/>
            <a:r>
              <a:rPr lang="it-IT" altLang="it-IT" b="1" dirty="0">
                <a:solidFill>
                  <a:srgbClr val="1A0005"/>
                </a:solidFill>
                <a:latin typeface="Comic Sans MS" pitchFamily="66" charset="0"/>
              </a:rPr>
              <a:t> a) Malattie metaboliche congenite </a:t>
            </a:r>
          </a:p>
          <a:p>
            <a:pPr eaLnBrk="1" hangingPunct="1"/>
            <a:r>
              <a:rPr lang="it-IT" altLang="it-IT" b="1" dirty="0">
                <a:solidFill>
                  <a:srgbClr val="1A0005"/>
                </a:solidFill>
                <a:latin typeface="Comic Sans MS" pitchFamily="66" charset="0"/>
              </a:rPr>
              <a:t> b) Fibrosi cistica </a:t>
            </a:r>
          </a:p>
          <a:p>
            <a:pPr eaLnBrk="1" hangingPunct="1"/>
            <a:endParaRPr lang="it-IT" altLang="it-IT" sz="1000" b="1" dirty="0">
              <a:solidFill>
                <a:srgbClr val="1A0005"/>
              </a:solidFill>
              <a:latin typeface="Comic Sans MS" pitchFamily="66" charset="0"/>
            </a:endParaRPr>
          </a:p>
          <a:p>
            <a:pPr eaLnBrk="1" hangingPunct="1"/>
            <a:r>
              <a:rPr lang="it-IT" altLang="it-IT" dirty="0">
                <a:solidFill>
                  <a:srgbClr val="1A0005"/>
                </a:solidFill>
                <a:latin typeface="Comic Sans MS" pitchFamily="66" charset="0"/>
              </a:rPr>
              <a:t>• </a:t>
            </a:r>
            <a:r>
              <a:rPr lang="it-IT" altLang="it-IT" b="1" dirty="0">
                <a:solidFill>
                  <a:srgbClr val="1A0005"/>
                </a:solidFill>
                <a:latin typeface="Comic Sans MS" pitchFamily="66" charset="0"/>
              </a:rPr>
              <a:t>PRODOTTI SENZA GLUTINE </a:t>
            </a:r>
          </a:p>
          <a:p>
            <a:pPr eaLnBrk="1" hangingPunct="1"/>
            <a:endParaRPr lang="it-IT" altLang="it-IT" sz="1000" b="1" dirty="0">
              <a:solidFill>
                <a:srgbClr val="1A0005"/>
              </a:solidFill>
              <a:latin typeface="Comic Sans MS" pitchFamily="66" charset="0"/>
            </a:endParaRPr>
          </a:p>
          <a:p>
            <a:pPr eaLnBrk="1" hangingPunct="1"/>
            <a:r>
              <a:rPr lang="it-IT" altLang="it-IT" dirty="0">
                <a:solidFill>
                  <a:srgbClr val="1A0005"/>
                </a:solidFill>
                <a:latin typeface="Comic Sans MS" pitchFamily="66" charset="0"/>
              </a:rPr>
              <a:t>• </a:t>
            </a:r>
            <a:r>
              <a:rPr lang="it-IT" altLang="it-IT" b="1" dirty="0">
                <a:solidFill>
                  <a:srgbClr val="1A0005"/>
                </a:solidFill>
                <a:latin typeface="Comic Sans MS" pitchFamily="66" charset="0"/>
              </a:rPr>
              <a:t>FORMULE PER LATTANTI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1801287753"/>
              </p:ext>
            </p:extLst>
          </p:nvPr>
        </p:nvGraphicFramePr>
        <p:xfrm>
          <a:off x="1068710" y="980728"/>
          <a:ext cx="7751762"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5074" name="Rectangle 2"/>
          <p:cNvSpPr>
            <a:spLocks noChangeArrowheads="1"/>
          </p:cNvSpPr>
          <p:nvPr/>
        </p:nvSpPr>
        <p:spPr bwMode="auto">
          <a:xfrm>
            <a:off x="3228951" y="3717032"/>
            <a:ext cx="34563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2400" b="1" dirty="0" smtClean="0">
                <a:solidFill>
                  <a:srgbClr val="FF0000"/>
                </a:solidFill>
                <a:effectLst>
                  <a:outerShdw blurRad="38100" dist="38100" dir="2700000" algn="tl">
                    <a:srgbClr val="C0C0C0"/>
                  </a:outerShdw>
                </a:effectLst>
                <a:latin typeface="Comic Sans MS" pitchFamily="66" charset="0"/>
              </a:rPr>
              <a:t>SICUREZZA </a:t>
            </a:r>
          </a:p>
          <a:p>
            <a:pPr algn="ctr" eaLnBrk="1" hangingPunct="1">
              <a:defRPr/>
            </a:pPr>
            <a:r>
              <a:rPr lang="it-IT" altLang="it-IT" sz="2400" b="1" dirty="0" smtClean="0">
                <a:solidFill>
                  <a:srgbClr val="FF0000"/>
                </a:solidFill>
                <a:effectLst>
                  <a:outerShdw blurRad="38100" dist="38100" dir="2700000" algn="tl">
                    <a:srgbClr val="C0C0C0"/>
                  </a:outerShdw>
                </a:effectLst>
                <a:latin typeface="Comic Sans MS" pitchFamily="66" charset="0"/>
              </a:rPr>
              <a:t>ALIMENTARE</a:t>
            </a:r>
          </a:p>
        </p:txBody>
      </p:sp>
      <p:grpSp>
        <p:nvGrpSpPr>
          <p:cNvPr id="71683" name="Group 5"/>
          <p:cNvGrpSpPr>
            <a:grpSpLocks/>
          </p:cNvGrpSpPr>
          <p:nvPr/>
        </p:nvGrpSpPr>
        <p:grpSpPr bwMode="auto">
          <a:xfrm>
            <a:off x="468313" y="620713"/>
            <a:ext cx="8351837" cy="215900"/>
            <a:chOff x="295" y="391"/>
            <a:chExt cx="5261" cy="136"/>
          </a:xfrm>
        </p:grpSpPr>
        <p:sp>
          <p:nvSpPr>
            <p:cNvPr id="71702" name="Rectangle 6"/>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1703" name="Rectangle 7"/>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1704" name="Rectangle 8"/>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1705" name="Rectangle 9"/>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98666" name="Rectangle 10"/>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 name="Rectangle 5"/>
          <p:cNvSpPr>
            <a:spLocks noChangeArrowheads="1"/>
          </p:cNvSpPr>
          <p:nvPr/>
        </p:nvSpPr>
        <p:spPr bwMode="auto">
          <a:xfrm>
            <a:off x="6467943" y="-27384"/>
            <a:ext cx="2661306" cy="92333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178/2002</a:t>
            </a:r>
          </a:p>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852-853…2004</a:t>
            </a:r>
          </a:p>
          <a:p>
            <a:pPr algn="ctr" eaLnBrk="1" hangingPunct="1">
              <a:defRPr/>
            </a:pPr>
            <a:endPar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endParaRPr>
          </a:p>
        </p:txBody>
      </p:sp>
      <p:pic>
        <p:nvPicPr>
          <p:cNvPr id="6" name="Immagin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229" y="909789"/>
            <a:ext cx="1641400" cy="13982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50825" y="765175"/>
            <a:ext cx="86042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SICUREZZA ALIMENTARE</a:t>
            </a:r>
          </a:p>
          <a:p>
            <a:pPr algn="ctr" eaLnBrk="1" hangingPunct="1">
              <a:defRPr/>
            </a:pPr>
            <a:r>
              <a:rPr lang="it-IT" altLang="it-IT" b="1" smtClean="0">
                <a:solidFill>
                  <a:srgbClr val="00CC00"/>
                </a:solidFill>
                <a:effectLst>
                  <a:outerShdw blurRad="38100" dist="38100" dir="2700000" algn="tl">
                    <a:srgbClr val="C0C0C0"/>
                  </a:outerShdw>
                </a:effectLst>
                <a:latin typeface="Comic Sans MS" pitchFamily="66" charset="0"/>
              </a:rPr>
              <a:t>COME E’ GESTITA?</a:t>
            </a:r>
          </a:p>
        </p:txBody>
      </p:sp>
      <p:grpSp>
        <p:nvGrpSpPr>
          <p:cNvPr id="73731" name="Group 3"/>
          <p:cNvGrpSpPr>
            <a:grpSpLocks/>
          </p:cNvGrpSpPr>
          <p:nvPr/>
        </p:nvGrpSpPr>
        <p:grpSpPr bwMode="auto">
          <a:xfrm>
            <a:off x="468313" y="620713"/>
            <a:ext cx="8351837" cy="215900"/>
            <a:chOff x="295" y="391"/>
            <a:chExt cx="5261" cy="136"/>
          </a:xfrm>
        </p:grpSpPr>
        <p:sp>
          <p:nvSpPr>
            <p:cNvPr id="73744"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3745"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3746"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3747"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04808"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04811" name="Text Box 11"/>
          <p:cNvSpPr txBox="1">
            <a:spLocks noChangeArrowheads="1"/>
          </p:cNvSpPr>
          <p:nvPr/>
        </p:nvSpPr>
        <p:spPr bwMode="auto">
          <a:xfrm>
            <a:off x="755650" y="1700213"/>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660066"/>
                </a:solidFill>
                <a:effectLst>
                  <a:outerShdw blurRad="38100" dist="38100" dir="2700000" algn="tl">
                    <a:srgbClr val="C0C0C0"/>
                  </a:outerShdw>
                </a:effectLst>
                <a:latin typeface="Comic Sans MS" pitchFamily="66" charset="0"/>
              </a:rPr>
              <a:t>Sistema integrato</a:t>
            </a:r>
          </a:p>
        </p:txBody>
      </p:sp>
      <p:grpSp>
        <p:nvGrpSpPr>
          <p:cNvPr id="73736" name="Group 12"/>
          <p:cNvGrpSpPr>
            <a:grpSpLocks/>
          </p:cNvGrpSpPr>
          <p:nvPr/>
        </p:nvGrpSpPr>
        <p:grpSpPr bwMode="auto">
          <a:xfrm>
            <a:off x="1619250" y="2565400"/>
            <a:ext cx="6048375" cy="4105275"/>
            <a:chOff x="612" y="799"/>
            <a:chExt cx="3810" cy="2586"/>
          </a:xfrm>
        </p:grpSpPr>
        <p:sp>
          <p:nvSpPr>
            <p:cNvPr id="73737" name="Oval 13"/>
            <p:cNvSpPr>
              <a:spLocks noChangeArrowheads="1"/>
            </p:cNvSpPr>
            <p:nvPr/>
          </p:nvSpPr>
          <p:spPr bwMode="auto">
            <a:xfrm rot="5400000">
              <a:off x="1344" y="1542"/>
              <a:ext cx="2109" cy="1578"/>
            </a:xfrm>
            <a:prstGeom prst="ellipse">
              <a:avLst/>
            </a:prstGeom>
            <a:noFill/>
            <a:ln w="12700">
              <a:solidFill>
                <a:srgbClr val="66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3738" name="Oval 14"/>
            <p:cNvSpPr>
              <a:spLocks noChangeArrowheads="1"/>
            </p:cNvSpPr>
            <p:nvPr/>
          </p:nvSpPr>
          <p:spPr bwMode="auto">
            <a:xfrm>
              <a:off x="2064" y="799"/>
              <a:ext cx="2358" cy="1578"/>
            </a:xfrm>
            <a:prstGeom prst="ellipse">
              <a:avLst/>
            </a:prstGeom>
            <a:solidFill>
              <a:srgbClr val="4D4D4D"/>
            </a:solidFill>
            <a:ln w="12700">
              <a:solidFill>
                <a:srgbClr val="4D4D4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3739" name="Oval 15"/>
            <p:cNvSpPr>
              <a:spLocks noChangeArrowheads="1"/>
            </p:cNvSpPr>
            <p:nvPr/>
          </p:nvSpPr>
          <p:spPr bwMode="auto">
            <a:xfrm>
              <a:off x="612" y="799"/>
              <a:ext cx="2177" cy="1578"/>
            </a:xfrm>
            <a:prstGeom prst="ellipse">
              <a:avLst/>
            </a:prstGeom>
            <a:solidFill>
              <a:schemeClr val="bg1">
                <a:alpha val="58038"/>
              </a:schemeClr>
            </a:solidFill>
            <a:ln w="127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04816" name="Text Box 16"/>
            <p:cNvSpPr txBox="1">
              <a:spLocks noChangeArrowheads="1"/>
            </p:cNvSpPr>
            <p:nvPr/>
          </p:nvSpPr>
          <p:spPr bwMode="auto">
            <a:xfrm>
              <a:off x="703" y="1298"/>
              <a:ext cx="10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800" b="1">
                  <a:solidFill>
                    <a:srgbClr val="00CC00"/>
                  </a:solidFill>
                  <a:effectLst>
                    <a:outerShdw blurRad="38100" dist="38100" dir="2700000" algn="tl">
                      <a:srgbClr val="C0C0C0"/>
                    </a:outerShdw>
                  </a:effectLst>
                  <a:latin typeface="Comic Sans MS" pitchFamily="66" charset="0"/>
                </a:rPr>
                <a:t>Autocontrollo</a:t>
              </a:r>
            </a:p>
          </p:txBody>
        </p:sp>
        <p:sp>
          <p:nvSpPr>
            <p:cNvPr id="204817" name="Text Box 17"/>
            <p:cNvSpPr txBox="1">
              <a:spLocks noChangeArrowheads="1"/>
            </p:cNvSpPr>
            <p:nvPr/>
          </p:nvSpPr>
          <p:spPr bwMode="auto">
            <a:xfrm>
              <a:off x="1848" y="2572"/>
              <a:ext cx="119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it-IT" altLang="it-IT" sz="1800" b="1">
                  <a:solidFill>
                    <a:srgbClr val="00CC00"/>
                  </a:solidFill>
                  <a:effectLst>
                    <a:outerShdw blurRad="38100" dist="38100" dir="2700000" algn="tl">
                      <a:srgbClr val="C0C0C0"/>
                    </a:outerShdw>
                  </a:effectLst>
                  <a:latin typeface="Comic Sans MS" pitchFamily="66" charset="0"/>
                </a:rPr>
                <a:t>Educazione del </a:t>
              </a:r>
            </a:p>
            <a:p>
              <a:pPr algn="ctr">
                <a:defRPr/>
              </a:pPr>
              <a:r>
                <a:rPr lang="it-IT" altLang="it-IT" sz="1800" b="1">
                  <a:solidFill>
                    <a:srgbClr val="00CC00"/>
                  </a:solidFill>
                  <a:effectLst>
                    <a:outerShdw blurRad="38100" dist="38100" dir="2700000" algn="tl">
                      <a:srgbClr val="C0C0C0"/>
                    </a:outerShdw>
                  </a:effectLst>
                  <a:latin typeface="Comic Sans MS" pitchFamily="66" charset="0"/>
                </a:rPr>
                <a:t>consumatore</a:t>
              </a:r>
            </a:p>
          </p:txBody>
        </p:sp>
        <p:sp>
          <p:nvSpPr>
            <p:cNvPr id="204818" name="Text Box 18"/>
            <p:cNvSpPr txBox="1">
              <a:spLocks noChangeArrowheads="1"/>
            </p:cNvSpPr>
            <p:nvPr/>
          </p:nvSpPr>
          <p:spPr bwMode="auto">
            <a:xfrm>
              <a:off x="2069" y="157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800" b="1">
                  <a:solidFill>
                    <a:srgbClr val="00CC00"/>
                  </a:solidFill>
                  <a:effectLst>
                    <a:outerShdw blurRad="38100" dist="38100" dir="2700000" algn="tl">
                      <a:srgbClr val="C0C0C0"/>
                    </a:outerShdw>
                  </a:effectLst>
                  <a:latin typeface="Comic Sans MS" pitchFamily="66" charset="0"/>
                </a:rPr>
                <a:t>Vigilanza</a:t>
              </a:r>
            </a:p>
          </p:txBody>
        </p:sp>
        <p:sp>
          <p:nvSpPr>
            <p:cNvPr id="204819" name="Text Box 19"/>
            <p:cNvSpPr txBox="1">
              <a:spLocks noChangeArrowheads="1"/>
            </p:cNvSpPr>
            <p:nvPr/>
          </p:nvSpPr>
          <p:spPr bwMode="auto">
            <a:xfrm>
              <a:off x="2789" y="1207"/>
              <a:ext cx="13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800" b="1">
                  <a:solidFill>
                    <a:srgbClr val="00CC00"/>
                  </a:solidFill>
                  <a:effectLst>
                    <a:outerShdw blurRad="38100" dist="38100" dir="2700000" algn="tl">
                      <a:srgbClr val="C0C0C0"/>
                    </a:outerShdw>
                  </a:effectLst>
                  <a:latin typeface="Comic Sans MS" pitchFamily="66" charset="0"/>
                </a:rPr>
                <a:t>Controllo ufficiale</a:t>
              </a:r>
            </a:p>
          </p:txBody>
        </p:sp>
      </p:grpSp>
      <p:sp>
        <p:nvSpPr>
          <p:cNvPr id="20" name="Rectangle 5"/>
          <p:cNvSpPr>
            <a:spLocks noChangeArrowheads="1"/>
          </p:cNvSpPr>
          <p:nvPr/>
        </p:nvSpPr>
        <p:spPr bwMode="auto">
          <a:xfrm>
            <a:off x="6467943" y="-27384"/>
            <a:ext cx="2661306" cy="92333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178/2002</a:t>
            </a:r>
          </a:p>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852-853…2004</a:t>
            </a:r>
          </a:p>
          <a:p>
            <a:pPr algn="ctr" eaLnBrk="1" hangingPunct="1">
              <a:defRPr/>
            </a:pPr>
            <a:endPar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ETICHETTATURA ALIMENTARE</a:t>
            </a:r>
          </a:p>
        </p:txBody>
      </p:sp>
      <p:grpSp>
        <p:nvGrpSpPr>
          <p:cNvPr id="74755" name="Group 3"/>
          <p:cNvGrpSpPr>
            <a:grpSpLocks/>
          </p:cNvGrpSpPr>
          <p:nvPr/>
        </p:nvGrpSpPr>
        <p:grpSpPr bwMode="auto">
          <a:xfrm>
            <a:off x="468313" y="620713"/>
            <a:ext cx="8351837" cy="215900"/>
            <a:chOff x="295" y="391"/>
            <a:chExt cx="5261" cy="136"/>
          </a:xfrm>
        </p:grpSpPr>
        <p:sp>
          <p:nvSpPr>
            <p:cNvPr id="74768"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69"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70"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71"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19144"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615434" name="Rectangle 10"/>
          <p:cNvSpPr>
            <a:spLocks noGrp="1" noChangeArrowheads="1"/>
          </p:cNvSpPr>
          <p:nvPr/>
        </p:nvSpPr>
        <p:spPr bwMode="auto">
          <a:xfrm>
            <a:off x="-1785392" y="1412776"/>
            <a:ext cx="8229600" cy="762000"/>
          </a:xfrm>
          <a:prstGeom prst="rect">
            <a:avLst/>
          </a:prstGeom>
          <a:noFill/>
          <a:ln w="9525">
            <a:noFill/>
            <a:miter lim="800000"/>
            <a:headEnd/>
            <a:tailEnd/>
          </a:ln>
          <a:effec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it-IT" altLang="it-IT" b="1" dirty="0" smtClean="0">
                <a:solidFill>
                  <a:srgbClr val="00CC00"/>
                </a:solidFill>
                <a:effectLst>
                  <a:outerShdw blurRad="38100" dist="38100" dir="2700000" algn="tl">
                    <a:srgbClr val="C0C0C0"/>
                  </a:outerShdw>
                </a:effectLst>
                <a:latin typeface="Comic Sans MS" pitchFamily="66" charset="0"/>
              </a:rPr>
              <a:t>3 LIVELLI DI SICUREZZA</a:t>
            </a:r>
          </a:p>
        </p:txBody>
      </p:sp>
      <p:grpSp>
        <p:nvGrpSpPr>
          <p:cNvPr id="7" name="Gruppo 6"/>
          <p:cNvGrpSpPr/>
          <p:nvPr/>
        </p:nvGrpSpPr>
        <p:grpSpPr>
          <a:xfrm>
            <a:off x="2051671" y="1829048"/>
            <a:ext cx="6480769" cy="4480272"/>
            <a:chOff x="1451992" y="1829048"/>
            <a:chExt cx="6480769" cy="4480272"/>
          </a:xfrm>
        </p:grpSpPr>
        <p:sp>
          <p:nvSpPr>
            <p:cNvPr id="22" name="Ovale 21"/>
            <p:cNvSpPr/>
            <p:nvPr/>
          </p:nvSpPr>
          <p:spPr>
            <a:xfrm>
              <a:off x="1451992" y="2400102"/>
              <a:ext cx="4104456" cy="3909218"/>
            </a:xfrm>
            <a:prstGeom prst="ellipse">
              <a:avLst/>
            </a:prstGeom>
            <a:solidFill>
              <a:srgbClr val="00CC00"/>
            </a:solidFill>
            <a:scene3d>
              <a:camera prst="orthographicFront"/>
              <a:lightRig rig="threePt" dir="t">
                <a:rot lat="0" lon="0" rev="7500000"/>
              </a:lightRig>
            </a:scene3d>
            <a:sp3d prstMaterial="plastic">
              <a:bevelT w="127000" h="25400" prst="relaxedInset"/>
            </a:sp3d>
          </p:spPr>
          <p:style>
            <a:lnRef idx="1">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graphicFrame>
          <p:nvGraphicFramePr>
            <p:cNvPr id="4" name="Diagramma 3"/>
            <p:cNvGraphicFramePr/>
            <p:nvPr>
              <p:extLst>
                <p:ext uri="{D42A27DB-BD31-4B8C-83A1-F6EECF244321}">
                  <p14:modId xmlns:p14="http://schemas.microsoft.com/office/powerpoint/2010/main" val="2651950850"/>
                </p:ext>
              </p:extLst>
            </p:nvPr>
          </p:nvGraphicFramePr>
          <p:xfrm>
            <a:off x="1500336" y="18290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po 5"/>
            <p:cNvGrpSpPr/>
            <p:nvPr/>
          </p:nvGrpSpPr>
          <p:grpSpPr>
            <a:xfrm>
              <a:off x="4856848" y="5085184"/>
              <a:ext cx="751632" cy="399422"/>
              <a:chOff x="7884368" y="5651499"/>
              <a:chExt cx="751632" cy="399422"/>
            </a:xfrm>
          </p:grpSpPr>
          <p:sp>
            <p:nvSpPr>
              <p:cNvPr id="24" name="Connettore 1 23"/>
              <p:cNvSpPr/>
              <p:nvPr/>
            </p:nvSpPr>
            <p:spPr>
              <a:xfrm>
                <a:off x="8255000" y="5651499"/>
                <a:ext cx="381000" cy="0"/>
              </a:xfrm>
              <a:prstGeom prst="line">
                <a:avLst/>
              </a:prstGeom>
              <a:scene3d>
                <a:camera prst="orthographicFront"/>
                <a:lightRig rig="threePt" dir="t">
                  <a:rot lat="0" lon="0" rev="7500000"/>
                </a:lightRig>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5" name="Connettore 1 24"/>
              <p:cNvSpPr/>
              <p:nvPr/>
            </p:nvSpPr>
            <p:spPr>
              <a:xfrm rot="5400000">
                <a:off x="7866867" y="5669000"/>
                <a:ext cx="399422" cy="364420"/>
              </a:xfrm>
              <a:prstGeom prst="line">
                <a:avLst/>
              </a:prstGeom>
              <a:scene3d>
                <a:camera prst="orthographicFront"/>
                <a:lightRig rig="threePt" dir="t">
                  <a:rot lat="0" lon="0" rev="7500000"/>
                </a:lightRig>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grpSp>
        <p:sp>
          <p:nvSpPr>
            <p:cNvPr id="27" name="Ovale 26"/>
            <p:cNvSpPr/>
            <p:nvPr/>
          </p:nvSpPr>
          <p:spPr>
            <a:xfrm>
              <a:off x="7323161" y="1916832"/>
              <a:ext cx="609600" cy="609600"/>
            </a:xfrm>
            <a:prstGeom prst="ellipse">
              <a:avLst/>
            </a:prstGeom>
            <a:scene3d>
              <a:camera prst="orthographicFront"/>
              <a:lightRig rig="threePt" dir="t">
                <a:rot lat="0" lon="0" rev="7500000"/>
              </a:lightRig>
            </a:scene3d>
            <a:sp3d prstMaterial="plastic">
              <a:bevelT w="127000" h="25400" prst="relaxedInset"/>
            </a:sp3d>
          </p:spPr>
          <p:style>
            <a:lnRef idx="1">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nvGrpSpPr>
            <p:cNvPr id="28" name="Gruppo 27"/>
            <p:cNvGrpSpPr/>
            <p:nvPr/>
          </p:nvGrpSpPr>
          <p:grpSpPr>
            <a:xfrm>
              <a:off x="5611513" y="4640684"/>
              <a:ext cx="2016448" cy="889000"/>
              <a:chOff x="4064000" y="1777999"/>
              <a:chExt cx="1524000" cy="889000"/>
            </a:xfrm>
          </p:grpSpPr>
          <p:sp>
            <p:nvSpPr>
              <p:cNvPr id="29" name="Rettangolo 28"/>
              <p:cNvSpPr/>
              <p:nvPr/>
            </p:nvSpPr>
            <p:spPr>
              <a:xfrm>
                <a:off x="4064000" y="1777999"/>
                <a:ext cx="1524000" cy="889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ttangolo 29"/>
              <p:cNvSpPr/>
              <p:nvPr/>
            </p:nvSpPr>
            <p:spPr>
              <a:xfrm>
                <a:off x="4064000" y="1777999"/>
                <a:ext cx="1524000" cy="889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it-IT" sz="1600" b="1" kern="1200" dirty="0" smtClean="0">
                    <a:solidFill>
                      <a:srgbClr val="00CC00"/>
                    </a:solidFill>
                    <a:effectLst>
                      <a:outerShdw blurRad="38100" dist="38100" dir="2700000" algn="tl">
                        <a:srgbClr val="000000">
                          <a:alpha val="43137"/>
                        </a:srgbClr>
                      </a:outerShdw>
                    </a:effectLst>
                    <a:latin typeface="Comic Sans MS" panose="030F0702030302020204" pitchFamily="66" charset="0"/>
                  </a:rPr>
                  <a:t>EDUCAZIONE AL CONSUMATORE</a:t>
                </a:r>
                <a:endParaRPr lang="it-IT" sz="1600" b="1" kern="1200" dirty="0">
                  <a:solidFill>
                    <a:srgbClr val="00CC00"/>
                  </a:solidFill>
                  <a:effectLst>
                    <a:outerShdw blurRad="38100" dist="38100" dir="2700000" algn="tl">
                      <a:srgbClr val="000000">
                        <a:alpha val="43137"/>
                      </a:srgbClr>
                    </a:outerShdw>
                  </a:effectLst>
                  <a:latin typeface="Comic Sans MS" panose="030F0702030302020204" pitchFamily="66" charset="0"/>
                </a:endParaRPr>
              </a:p>
            </p:txBody>
          </p:sp>
        </p:grpSp>
      </p:grpSp>
      <p:sp>
        <p:nvSpPr>
          <p:cNvPr id="23" name="Rectangle 5"/>
          <p:cNvSpPr>
            <a:spLocks noChangeArrowheads="1"/>
          </p:cNvSpPr>
          <p:nvPr/>
        </p:nvSpPr>
        <p:spPr bwMode="auto">
          <a:xfrm>
            <a:off x="6800463" y="116632"/>
            <a:ext cx="1994457"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a:solidFill>
                  <a:srgbClr val="7ABC32"/>
                </a:solidFill>
                <a:effectLst>
                  <a:outerShdw blurRad="38100" dist="38100" dir="2700000" algn="tl">
                    <a:srgbClr val="C0C0C0"/>
                  </a:outerShdw>
                </a:effectLst>
                <a:latin typeface="Comic Sans MS" pitchFamily="66" charset="0"/>
                <a:cs typeface="Times New Roman" pitchFamily="18" charset="0"/>
              </a:rPr>
              <a:t>Reg </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CE 169/2011</a:t>
            </a:r>
          </a:p>
        </p:txBody>
      </p:sp>
    </p:spTree>
    <p:extLst>
      <p:ext uri="{BB962C8B-B14F-4D97-AF65-F5344CB8AC3E}">
        <p14:creationId xmlns:p14="http://schemas.microsoft.com/office/powerpoint/2010/main" val="24880576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4" name="Group 6"/>
          <p:cNvGrpSpPr>
            <a:grpSpLocks/>
          </p:cNvGrpSpPr>
          <p:nvPr/>
        </p:nvGrpSpPr>
        <p:grpSpPr bwMode="auto">
          <a:xfrm>
            <a:off x="468313" y="836836"/>
            <a:ext cx="8351837" cy="215900"/>
            <a:chOff x="295" y="391"/>
            <a:chExt cx="5261" cy="136"/>
          </a:xfrm>
        </p:grpSpPr>
        <p:sp>
          <p:nvSpPr>
            <p:cNvPr id="37896"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7"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8"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9"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94219" name="Rectangle 11"/>
          <p:cNvSpPr>
            <a:spLocks noChangeArrowheads="1"/>
          </p:cNvSpPr>
          <p:nvPr/>
        </p:nvSpPr>
        <p:spPr bwMode="auto">
          <a:xfrm>
            <a:off x="921175" y="44624"/>
            <a:ext cx="38411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ETICHETTATURA</a:t>
            </a:r>
          </a:p>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NORMA ORIZZONTALE</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pic>
        <p:nvPicPr>
          <p:cNvPr id="191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956" y="1082408"/>
            <a:ext cx="3006773" cy="11521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1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59" y="908720"/>
            <a:ext cx="5606969" cy="29852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14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492896"/>
            <a:ext cx="4104456" cy="3663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a:spLocks noChangeArrowheads="1"/>
          </p:cNvSpPr>
          <p:nvPr/>
        </p:nvSpPr>
        <p:spPr bwMode="auto">
          <a:xfrm>
            <a:off x="1331640" y="3921730"/>
            <a:ext cx="2023715"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it-IT" altLang="it-IT" sz="1400" dirty="0">
                <a:solidFill>
                  <a:srgbClr val="00D000"/>
                </a:solidFill>
                <a:effectLst>
                  <a:outerShdw blurRad="38100" dist="38100" dir="2700000" algn="tl">
                    <a:srgbClr val="C0C0C0"/>
                  </a:outerShdw>
                </a:effectLst>
                <a:latin typeface="Comic Sans MS" pitchFamily="66" charset="0"/>
              </a:rPr>
              <a:t>PRINCIPI GENERALI</a:t>
            </a:r>
          </a:p>
          <a:p>
            <a:pPr>
              <a:defRPr/>
            </a:pPr>
            <a:endParaRPr lang="it-IT" altLang="it-IT" sz="900" dirty="0">
              <a:solidFill>
                <a:srgbClr val="00D000"/>
              </a:solidFill>
              <a:effectLst>
                <a:outerShdw blurRad="38100" dist="38100" dir="2700000" algn="tl">
                  <a:srgbClr val="C0C0C0"/>
                </a:outerShdw>
              </a:effectLst>
              <a:latin typeface="Comic Sans MS" pitchFamily="66" charset="0"/>
            </a:endParaRPr>
          </a:p>
          <a:p>
            <a:pPr>
              <a:buFont typeface="Wingdings" pitchFamily="2" charset="2"/>
              <a:buChar char="Ø"/>
              <a:defRPr/>
            </a:pPr>
            <a:r>
              <a:rPr lang="it-IT" altLang="it-IT" sz="1400" dirty="0">
                <a:solidFill>
                  <a:srgbClr val="660066"/>
                </a:solidFill>
                <a:effectLst>
                  <a:outerShdw blurRad="38100" dist="38100" dir="2700000" algn="tl">
                    <a:srgbClr val="C0C0C0"/>
                  </a:outerShdw>
                </a:effectLst>
                <a:latin typeface="Comic Sans MS" pitchFamily="66" charset="0"/>
              </a:rPr>
              <a:t>Chiarezza</a:t>
            </a:r>
          </a:p>
          <a:p>
            <a:pPr>
              <a:buFont typeface="Wingdings" pitchFamily="2" charset="2"/>
              <a:buChar char="Ø"/>
              <a:defRPr/>
            </a:pPr>
            <a:r>
              <a:rPr lang="it-IT" altLang="it-IT" sz="1400" dirty="0">
                <a:solidFill>
                  <a:srgbClr val="660066"/>
                </a:solidFill>
                <a:effectLst>
                  <a:outerShdw blurRad="38100" dist="38100" dir="2700000" algn="tl">
                    <a:srgbClr val="C0C0C0"/>
                  </a:outerShdw>
                </a:effectLst>
                <a:latin typeface="Comic Sans MS" pitchFamily="66" charset="0"/>
              </a:rPr>
              <a:t>Leggibilità</a:t>
            </a:r>
          </a:p>
          <a:p>
            <a:pPr>
              <a:buFont typeface="Wingdings" pitchFamily="2" charset="2"/>
              <a:buChar char="Ø"/>
              <a:defRPr/>
            </a:pPr>
            <a:r>
              <a:rPr lang="it-IT" altLang="it-IT" sz="1400" dirty="0">
                <a:solidFill>
                  <a:srgbClr val="660066"/>
                </a:solidFill>
                <a:effectLst>
                  <a:outerShdw blurRad="38100" dist="38100" dir="2700000" algn="tl">
                    <a:srgbClr val="C0C0C0"/>
                  </a:outerShdw>
                </a:effectLst>
                <a:latin typeface="Comic Sans MS" pitchFamily="66" charset="0"/>
              </a:rPr>
              <a:t>Facilità di lettura </a:t>
            </a:r>
          </a:p>
          <a:p>
            <a:pPr>
              <a:buFont typeface="Wingdings" pitchFamily="2" charset="2"/>
              <a:buChar char="Ø"/>
              <a:defRPr/>
            </a:pPr>
            <a:r>
              <a:rPr lang="it-IT" altLang="it-IT" sz="1400" dirty="0" err="1">
                <a:solidFill>
                  <a:srgbClr val="660066"/>
                </a:solidFill>
                <a:effectLst>
                  <a:outerShdw blurRad="38100" dist="38100" dir="2700000" algn="tl">
                    <a:srgbClr val="C0C0C0"/>
                  </a:outerShdw>
                </a:effectLst>
                <a:latin typeface="Comic Sans MS" pitchFamily="66" charset="0"/>
              </a:rPr>
              <a:t>Indelebilità</a:t>
            </a:r>
            <a:endParaRPr lang="it-IT" altLang="it-IT" sz="1400" dirty="0">
              <a:solidFill>
                <a:srgbClr val="660066"/>
              </a:solidFill>
              <a:effectLst>
                <a:outerShdw blurRad="38100" dist="38100" dir="2700000" algn="tl">
                  <a:srgbClr val="C0C0C0"/>
                </a:outerShdw>
              </a:effectLst>
              <a:latin typeface="Comic Sans MS" pitchFamily="66" charset="0"/>
            </a:endParaRPr>
          </a:p>
          <a:p>
            <a:pPr>
              <a:buFont typeface="Wingdings" pitchFamily="2" charset="2"/>
              <a:buChar char="Ø"/>
              <a:defRPr/>
            </a:pPr>
            <a:r>
              <a:rPr lang="it-IT" altLang="it-IT" sz="1400" dirty="0">
                <a:solidFill>
                  <a:srgbClr val="660066"/>
                </a:solidFill>
                <a:effectLst>
                  <a:outerShdw blurRad="38100" dist="38100" dir="2700000" algn="tl">
                    <a:srgbClr val="C0C0C0"/>
                  </a:outerShdw>
                </a:effectLst>
                <a:latin typeface="Comic Sans MS" pitchFamily="66" charset="0"/>
              </a:rPr>
              <a:t>Campo visivo</a:t>
            </a:r>
          </a:p>
        </p:txBody>
      </p:sp>
      <p:sp>
        <p:nvSpPr>
          <p:cNvPr id="14" name="Rectangle 5"/>
          <p:cNvSpPr>
            <a:spLocks noChangeArrowheads="1"/>
          </p:cNvSpPr>
          <p:nvPr/>
        </p:nvSpPr>
        <p:spPr bwMode="auto">
          <a:xfrm>
            <a:off x="6800463" y="116632"/>
            <a:ext cx="1994457"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a:solidFill>
                  <a:srgbClr val="7ABC32"/>
                </a:solidFill>
                <a:effectLst>
                  <a:outerShdw blurRad="38100" dist="38100" dir="2700000" algn="tl">
                    <a:srgbClr val="C0C0C0"/>
                  </a:outerShdw>
                </a:effectLst>
                <a:latin typeface="Comic Sans MS" pitchFamily="66" charset="0"/>
                <a:cs typeface="Times New Roman" pitchFamily="18" charset="0"/>
              </a:rPr>
              <a:t>Reg </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CE 169/2011</a:t>
            </a:r>
          </a:p>
        </p:txBody>
      </p:sp>
    </p:spTree>
    <p:extLst>
      <p:ext uri="{BB962C8B-B14F-4D97-AF65-F5344CB8AC3E}">
        <p14:creationId xmlns:p14="http://schemas.microsoft.com/office/powerpoint/2010/main" val="14831479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4" name="Group 6"/>
          <p:cNvGrpSpPr>
            <a:grpSpLocks/>
          </p:cNvGrpSpPr>
          <p:nvPr/>
        </p:nvGrpSpPr>
        <p:grpSpPr bwMode="auto">
          <a:xfrm>
            <a:off x="468313" y="836836"/>
            <a:ext cx="8351837" cy="215900"/>
            <a:chOff x="295" y="391"/>
            <a:chExt cx="5261" cy="136"/>
          </a:xfrm>
        </p:grpSpPr>
        <p:sp>
          <p:nvSpPr>
            <p:cNvPr id="37896"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7"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8"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9"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94219" name="Rectangle 11"/>
          <p:cNvSpPr>
            <a:spLocks noChangeArrowheads="1"/>
          </p:cNvSpPr>
          <p:nvPr/>
        </p:nvSpPr>
        <p:spPr bwMode="auto">
          <a:xfrm>
            <a:off x="921175" y="44624"/>
            <a:ext cx="38411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ETICHETTATURA</a:t>
            </a:r>
          </a:p>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NORMA ORIZZONTALE</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sp>
        <p:nvSpPr>
          <p:cNvPr id="12" name="Rectangle 13"/>
          <p:cNvSpPr>
            <a:spLocks noChangeArrowheads="1"/>
          </p:cNvSpPr>
          <p:nvPr/>
        </p:nvSpPr>
        <p:spPr bwMode="auto">
          <a:xfrm>
            <a:off x="406570" y="1113058"/>
            <a:ext cx="8388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eaLnBrk="0" hangingPunct="0">
              <a:defRPr>
                <a:solidFill>
                  <a:schemeClr val="tx1"/>
                </a:solidFill>
                <a:latin typeface="Arial" pitchFamily="34" charset="0"/>
                <a:cs typeface="Arial" pitchFamily="34" charset="0"/>
              </a:defRPr>
            </a:lvl1pPr>
            <a:lvl2pPr marL="914400" indent="-457200" eaLnBrk="0" hangingPunct="0">
              <a:defRPr>
                <a:solidFill>
                  <a:schemeClr val="tx1"/>
                </a:solidFill>
                <a:latin typeface="Arial" pitchFamily="34" charset="0"/>
                <a:cs typeface="Arial" pitchFamily="34" charset="0"/>
              </a:defRPr>
            </a:lvl2pPr>
            <a:lvl3pPr marL="1371600" indent="-457200" eaLnBrk="0" hangingPunct="0">
              <a:defRPr>
                <a:solidFill>
                  <a:schemeClr val="tx1"/>
                </a:solidFill>
                <a:latin typeface="Arial" pitchFamily="34" charset="0"/>
                <a:cs typeface="Arial" pitchFamily="34" charset="0"/>
              </a:defRPr>
            </a:lvl3pPr>
            <a:lvl4pPr marL="1828800" indent="-457200" eaLnBrk="0" hangingPunct="0">
              <a:defRPr>
                <a:solidFill>
                  <a:schemeClr val="tx1"/>
                </a:solidFill>
                <a:latin typeface="Arial" pitchFamily="34" charset="0"/>
                <a:cs typeface="Arial" pitchFamily="34" charset="0"/>
              </a:defRPr>
            </a:lvl4pPr>
            <a:lvl5pPr marL="2286000" indent="-457200" eaLnBrk="0" hangingPunct="0">
              <a:defRPr>
                <a:solidFill>
                  <a:schemeClr val="tx1"/>
                </a:solidFill>
                <a:latin typeface="Arial" pitchFamily="34" charset="0"/>
                <a:cs typeface="Arial" pitchFamily="34" charset="0"/>
              </a:defRPr>
            </a:lvl5pPr>
            <a:lvl6pPr marL="2743200" indent="-457200" eaLnBrk="0" fontAlgn="base" hangingPunct="0">
              <a:spcBef>
                <a:spcPct val="0"/>
              </a:spcBef>
              <a:spcAft>
                <a:spcPct val="0"/>
              </a:spcAft>
              <a:defRPr>
                <a:solidFill>
                  <a:schemeClr val="tx1"/>
                </a:solidFill>
                <a:latin typeface="Arial" pitchFamily="34" charset="0"/>
                <a:cs typeface="Arial" pitchFamily="34" charset="0"/>
              </a:defRPr>
            </a:lvl6pPr>
            <a:lvl7pPr marL="3200400" indent="-457200" eaLnBrk="0" fontAlgn="base" hangingPunct="0">
              <a:spcBef>
                <a:spcPct val="0"/>
              </a:spcBef>
              <a:spcAft>
                <a:spcPct val="0"/>
              </a:spcAft>
              <a:defRPr>
                <a:solidFill>
                  <a:schemeClr val="tx1"/>
                </a:solidFill>
                <a:latin typeface="Arial" pitchFamily="34" charset="0"/>
                <a:cs typeface="Arial" pitchFamily="34" charset="0"/>
              </a:defRPr>
            </a:lvl7pPr>
            <a:lvl8pPr marL="3657600" indent="-457200" eaLnBrk="0" fontAlgn="base" hangingPunct="0">
              <a:spcBef>
                <a:spcPct val="0"/>
              </a:spcBef>
              <a:spcAft>
                <a:spcPct val="0"/>
              </a:spcAft>
              <a:defRPr>
                <a:solidFill>
                  <a:schemeClr val="tx1"/>
                </a:solidFill>
                <a:latin typeface="Arial" pitchFamily="34" charset="0"/>
                <a:cs typeface="Arial" pitchFamily="34" charset="0"/>
              </a:defRPr>
            </a:lvl8pPr>
            <a:lvl9pPr marL="4114800" indent="-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b="1" u="sng" dirty="0">
                <a:solidFill>
                  <a:schemeClr val="accent2"/>
                </a:solidFill>
                <a:latin typeface="Comic Sans MS" pitchFamily="66" charset="0"/>
              </a:rPr>
              <a:t>REQUISITI OBBLIGATORI PER L’ETICHETTATURA DEI PRODOTTI</a:t>
            </a:r>
          </a:p>
          <a:p>
            <a:pPr eaLnBrk="1" hangingPunct="1">
              <a:defRPr/>
            </a:pPr>
            <a:r>
              <a:rPr lang="it-IT" altLang="it-IT" sz="1800" b="1" u="sng" dirty="0">
                <a:solidFill>
                  <a:schemeClr val="accent2"/>
                </a:solidFill>
                <a:latin typeface="Comic Sans MS" pitchFamily="66" charset="0"/>
              </a:rPr>
              <a:t>ALIMENTARI </a:t>
            </a:r>
            <a:r>
              <a:rPr lang="it-IT" altLang="it-IT" sz="1800" b="1" u="sng" dirty="0" smtClean="0">
                <a:solidFill>
                  <a:schemeClr val="accent2"/>
                </a:solidFill>
                <a:latin typeface="Comic Sans MS" pitchFamily="66" charset="0"/>
              </a:rPr>
              <a:t>PRECONFEZIONATI</a:t>
            </a:r>
          </a:p>
        </p:txBody>
      </p:sp>
      <p:sp>
        <p:nvSpPr>
          <p:cNvPr id="10" name="Rectangle 5"/>
          <p:cNvSpPr>
            <a:spLocks noChangeArrowheads="1"/>
          </p:cNvSpPr>
          <p:nvPr/>
        </p:nvSpPr>
        <p:spPr bwMode="auto">
          <a:xfrm>
            <a:off x="6800463" y="116632"/>
            <a:ext cx="1994457"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a:solidFill>
                  <a:srgbClr val="7ABC32"/>
                </a:solidFill>
                <a:effectLst>
                  <a:outerShdw blurRad="38100" dist="38100" dir="2700000" algn="tl">
                    <a:srgbClr val="C0C0C0"/>
                  </a:outerShdw>
                </a:effectLst>
                <a:latin typeface="Comic Sans MS" pitchFamily="66" charset="0"/>
                <a:cs typeface="Times New Roman" pitchFamily="18" charset="0"/>
              </a:rPr>
              <a:t>Reg </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CE 169/2011</a:t>
            </a:r>
          </a:p>
        </p:txBody>
      </p:sp>
      <p:grpSp>
        <p:nvGrpSpPr>
          <p:cNvPr id="3" name="Gruppo 2"/>
          <p:cNvGrpSpPr/>
          <p:nvPr/>
        </p:nvGrpSpPr>
        <p:grpSpPr>
          <a:xfrm>
            <a:off x="322570" y="1759389"/>
            <a:ext cx="8788667" cy="4718747"/>
            <a:chOff x="322570" y="1759389"/>
            <a:chExt cx="8788667" cy="4718747"/>
          </a:xfrm>
        </p:grpSpPr>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70" y="1759389"/>
              <a:ext cx="8788667" cy="4718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4817091" y="6165304"/>
              <a:ext cx="4219405"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grpSp>
    </p:spTree>
    <p:extLst>
      <p:ext uri="{BB962C8B-B14F-4D97-AF65-F5344CB8AC3E}">
        <p14:creationId xmlns:p14="http://schemas.microsoft.com/office/powerpoint/2010/main" val="27765001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4" name="Group 6"/>
          <p:cNvGrpSpPr>
            <a:grpSpLocks/>
          </p:cNvGrpSpPr>
          <p:nvPr/>
        </p:nvGrpSpPr>
        <p:grpSpPr bwMode="auto">
          <a:xfrm>
            <a:off x="468313" y="836836"/>
            <a:ext cx="8351837" cy="215900"/>
            <a:chOff x="295" y="391"/>
            <a:chExt cx="5261" cy="136"/>
          </a:xfrm>
        </p:grpSpPr>
        <p:sp>
          <p:nvSpPr>
            <p:cNvPr id="37896"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7"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8"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9"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94219" name="Rectangle 11"/>
          <p:cNvSpPr>
            <a:spLocks noChangeArrowheads="1"/>
          </p:cNvSpPr>
          <p:nvPr/>
        </p:nvSpPr>
        <p:spPr bwMode="auto">
          <a:xfrm>
            <a:off x="921175" y="44624"/>
            <a:ext cx="38411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ETICHETTATURA</a:t>
            </a:r>
          </a:p>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NORMA ORIZZONTALE</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sp>
        <p:nvSpPr>
          <p:cNvPr id="13" name="Rectangle 5"/>
          <p:cNvSpPr>
            <a:spLocks noChangeArrowheads="1"/>
          </p:cNvSpPr>
          <p:nvPr/>
        </p:nvSpPr>
        <p:spPr bwMode="auto">
          <a:xfrm>
            <a:off x="6800463" y="467380"/>
            <a:ext cx="2098651"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1169/2011</a:t>
            </a:r>
          </a:p>
        </p:txBody>
      </p:sp>
      <p:sp>
        <p:nvSpPr>
          <p:cNvPr id="12" name="Rectangle 13"/>
          <p:cNvSpPr>
            <a:spLocks noChangeArrowheads="1"/>
          </p:cNvSpPr>
          <p:nvPr/>
        </p:nvSpPr>
        <p:spPr bwMode="auto">
          <a:xfrm>
            <a:off x="720154" y="1021959"/>
            <a:ext cx="8388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eaLnBrk="0" hangingPunct="0">
              <a:defRPr>
                <a:solidFill>
                  <a:schemeClr val="tx1"/>
                </a:solidFill>
                <a:latin typeface="Arial" pitchFamily="34" charset="0"/>
                <a:cs typeface="Arial" pitchFamily="34" charset="0"/>
              </a:defRPr>
            </a:lvl1pPr>
            <a:lvl2pPr marL="914400" indent="-457200" eaLnBrk="0" hangingPunct="0">
              <a:defRPr>
                <a:solidFill>
                  <a:schemeClr val="tx1"/>
                </a:solidFill>
                <a:latin typeface="Arial" pitchFamily="34" charset="0"/>
                <a:cs typeface="Arial" pitchFamily="34" charset="0"/>
              </a:defRPr>
            </a:lvl2pPr>
            <a:lvl3pPr marL="1371600" indent="-457200" eaLnBrk="0" hangingPunct="0">
              <a:defRPr>
                <a:solidFill>
                  <a:schemeClr val="tx1"/>
                </a:solidFill>
                <a:latin typeface="Arial" pitchFamily="34" charset="0"/>
                <a:cs typeface="Arial" pitchFamily="34" charset="0"/>
              </a:defRPr>
            </a:lvl3pPr>
            <a:lvl4pPr marL="1828800" indent="-457200" eaLnBrk="0" hangingPunct="0">
              <a:defRPr>
                <a:solidFill>
                  <a:schemeClr val="tx1"/>
                </a:solidFill>
                <a:latin typeface="Arial" pitchFamily="34" charset="0"/>
                <a:cs typeface="Arial" pitchFamily="34" charset="0"/>
              </a:defRPr>
            </a:lvl4pPr>
            <a:lvl5pPr marL="2286000" indent="-457200" eaLnBrk="0" hangingPunct="0">
              <a:defRPr>
                <a:solidFill>
                  <a:schemeClr val="tx1"/>
                </a:solidFill>
                <a:latin typeface="Arial" pitchFamily="34" charset="0"/>
                <a:cs typeface="Arial" pitchFamily="34" charset="0"/>
              </a:defRPr>
            </a:lvl5pPr>
            <a:lvl6pPr marL="2743200" indent="-457200" eaLnBrk="0" fontAlgn="base" hangingPunct="0">
              <a:spcBef>
                <a:spcPct val="0"/>
              </a:spcBef>
              <a:spcAft>
                <a:spcPct val="0"/>
              </a:spcAft>
              <a:defRPr>
                <a:solidFill>
                  <a:schemeClr val="tx1"/>
                </a:solidFill>
                <a:latin typeface="Arial" pitchFamily="34" charset="0"/>
                <a:cs typeface="Arial" pitchFamily="34" charset="0"/>
              </a:defRPr>
            </a:lvl6pPr>
            <a:lvl7pPr marL="3200400" indent="-457200" eaLnBrk="0" fontAlgn="base" hangingPunct="0">
              <a:spcBef>
                <a:spcPct val="0"/>
              </a:spcBef>
              <a:spcAft>
                <a:spcPct val="0"/>
              </a:spcAft>
              <a:defRPr>
                <a:solidFill>
                  <a:schemeClr val="tx1"/>
                </a:solidFill>
                <a:latin typeface="Arial" pitchFamily="34" charset="0"/>
                <a:cs typeface="Arial" pitchFamily="34" charset="0"/>
              </a:defRPr>
            </a:lvl7pPr>
            <a:lvl8pPr marL="3657600" indent="-457200" eaLnBrk="0" fontAlgn="base" hangingPunct="0">
              <a:spcBef>
                <a:spcPct val="0"/>
              </a:spcBef>
              <a:spcAft>
                <a:spcPct val="0"/>
              </a:spcAft>
              <a:defRPr>
                <a:solidFill>
                  <a:schemeClr val="tx1"/>
                </a:solidFill>
                <a:latin typeface="Arial" pitchFamily="34" charset="0"/>
                <a:cs typeface="Arial" pitchFamily="34" charset="0"/>
              </a:defRPr>
            </a:lvl8pPr>
            <a:lvl9pPr marL="4114800" indent="-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b="1" dirty="0" smtClean="0">
                <a:solidFill>
                  <a:srgbClr val="FF0000"/>
                </a:solidFill>
                <a:latin typeface="Comic Sans MS" pitchFamily="66" charset="0"/>
              </a:rPr>
              <a:t>Tabella nutrizionale</a:t>
            </a:r>
            <a:endParaRPr lang="it-IT" altLang="it-IT" b="1" dirty="0">
              <a:solidFill>
                <a:srgbClr val="FF0000"/>
              </a:solidFill>
              <a:effectLst>
                <a:outerShdw blurRad="38100" dist="38100" dir="2700000" algn="tl">
                  <a:srgbClr val="000000">
                    <a:alpha val="43137"/>
                  </a:srgbClr>
                </a:outerShdw>
              </a:effectLst>
              <a:latin typeface="Comic Sans MS" pitchFamily="66" charset="0"/>
            </a:endParaRPr>
          </a:p>
          <a:p>
            <a:pPr eaLnBrk="1" hangingPunct="1">
              <a:buFontTx/>
              <a:buAutoNum type="alphaLcParenR"/>
              <a:defRPr/>
            </a:pPr>
            <a:endParaRPr lang="it-IT" altLang="it-IT" dirty="0" smtClean="0">
              <a:solidFill>
                <a:srgbClr val="FF0000"/>
              </a:solidFill>
              <a:latin typeface="Comic Sans MS" pitchFamily="66" charset="0"/>
            </a:endParaRPr>
          </a:p>
        </p:txBody>
      </p:sp>
      <p:pic>
        <p:nvPicPr>
          <p:cNvPr id="192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5620251" cy="4112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5996604" y="1844824"/>
            <a:ext cx="3111900"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400" dirty="0" smtClean="0"/>
              <a:t>Sono obbligatorie indicazioni su:</a:t>
            </a:r>
          </a:p>
          <a:p>
            <a:endParaRPr lang="it-IT" sz="1400" dirty="0" smtClean="0"/>
          </a:p>
          <a:p>
            <a:r>
              <a:rPr lang="it-IT" sz="1400" dirty="0" smtClean="0"/>
              <a:t>• valore energetico</a:t>
            </a:r>
          </a:p>
          <a:p>
            <a:r>
              <a:rPr lang="it-IT" sz="1400" dirty="0" smtClean="0"/>
              <a:t>• grassi</a:t>
            </a:r>
          </a:p>
          <a:p>
            <a:r>
              <a:rPr lang="it-IT" sz="1400" dirty="0" smtClean="0"/>
              <a:t>• acidi grassi saturi</a:t>
            </a:r>
          </a:p>
          <a:p>
            <a:r>
              <a:rPr lang="it-IT" sz="1400" dirty="0" smtClean="0"/>
              <a:t>• carboidrati</a:t>
            </a:r>
          </a:p>
          <a:p>
            <a:r>
              <a:rPr lang="it-IT" sz="1400" dirty="0" smtClean="0"/>
              <a:t>• zuccheri</a:t>
            </a:r>
          </a:p>
          <a:p>
            <a:r>
              <a:rPr lang="it-IT" sz="1400" dirty="0" smtClean="0"/>
              <a:t>• proteine</a:t>
            </a:r>
          </a:p>
          <a:p>
            <a:r>
              <a:rPr lang="it-IT" sz="1400" dirty="0" smtClean="0"/>
              <a:t>• sale</a:t>
            </a:r>
          </a:p>
          <a:p>
            <a:endParaRPr lang="it-IT" sz="1400" dirty="0" smtClean="0"/>
          </a:p>
          <a:p>
            <a:r>
              <a:rPr lang="it-IT" sz="1400" dirty="0" smtClean="0"/>
              <a:t>La dichiarazione nutrizionale può</a:t>
            </a:r>
          </a:p>
          <a:p>
            <a:r>
              <a:rPr lang="it-IT" sz="1400" dirty="0" smtClean="0"/>
              <a:t>essere integrata con l’indicazione su</a:t>
            </a:r>
          </a:p>
          <a:p>
            <a:r>
              <a:rPr lang="it-IT" sz="1400" dirty="0" smtClean="0"/>
              <a:t>acidi grassi monoinsaturi, acidi grassi polinsaturi, </a:t>
            </a:r>
            <a:r>
              <a:rPr lang="it-IT" sz="1400" dirty="0" err="1" smtClean="0"/>
              <a:t>polioli</a:t>
            </a:r>
            <a:r>
              <a:rPr lang="it-IT" sz="1400" dirty="0" smtClean="0"/>
              <a:t>, amido, fibre.</a:t>
            </a:r>
          </a:p>
          <a:p>
            <a:endParaRPr lang="it-IT" sz="1400" dirty="0" smtClean="0"/>
          </a:p>
        </p:txBody>
      </p:sp>
      <p:sp>
        <p:nvSpPr>
          <p:cNvPr id="4" name="Rettangolo 3"/>
          <p:cNvSpPr/>
          <p:nvPr/>
        </p:nvSpPr>
        <p:spPr>
          <a:xfrm>
            <a:off x="1127137" y="5930696"/>
            <a:ext cx="7860052" cy="73866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it-IT" sz="1400" dirty="0" smtClean="0"/>
              <a:t>L’indicazione del valore energetico è riferita a 100 g/100 ml dell’alimento, oppure alla singola porzione. Il valore energetico è espresso come percentuale delle assunzioni di riferimento per un adulto medio ossia circa 2000 kcal al giorno</a:t>
            </a:r>
            <a:endParaRPr lang="it-IT" sz="1400" dirty="0"/>
          </a:p>
        </p:txBody>
      </p:sp>
    </p:spTree>
    <p:extLst>
      <p:ext uri="{BB962C8B-B14F-4D97-AF65-F5344CB8AC3E}">
        <p14:creationId xmlns:p14="http://schemas.microsoft.com/office/powerpoint/2010/main" val="37384739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4" name="Group 6"/>
          <p:cNvGrpSpPr>
            <a:grpSpLocks/>
          </p:cNvGrpSpPr>
          <p:nvPr/>
        </p:nvGrpSpPr>
        <p:grpSpPr bwMode="auto">
          <a:xfrm>
            <a:off x="468313" y="836836"/>
            <a:ext cx="8351837" cy="215900"/>
            <a:chOff x="295" y="391"/>
            <a:chExt cx="5261" cy="136"/>
          </a:xfrm>
        </p:grpSpPr>
        <p:sp>
          <p:nvSpPr>
            <p:cNvPr id="37896"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7"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8"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9"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94219" name="Rectangle 11"/>
          <p:cNvSpPr>
            <a:spLocks noChangeArrowheads="1"/>
          </p:cNvSpPr>
          <p:nvPr/>
        </p:nvSpPr>
        <p:spPr bwMode="auto">
          <a:xfrm>
            <a:off x="921175" y="44624"/>
            <a:ext cx="38411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ETICHETTATURA</a:t>
            </a:r>
          </a:p>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NORMA ORIZZONTALE</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sp>
        <p:nvSpPr>
          <p:cNvPr id="12" name="Rectangle 13"/>
          <p:cNvSpPr>
            <a:spLocks noChangeArrowheads="1"/>
          </p:cNvSpPr>
          <p:nvPr/>
        </p:nvSpPr>
        <p:spPr bwMode="auto">
          <a:xfrm>
            <a:off x="406570" y="1113058"/>
            <a:ext cx="8388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eaLnBrk="0" hangingPunct="0">
              <a:defRPr>
                <a:solidFill>
                  <a:schemeClr val="tx1"/>
                </a:solidFill>
                <a:latin typeface="Arial" pitchFamily="34" charset="0"/>
                <a:cs typeface="Arial" pitchFamily="34" charset="0"/>
              </a:defRPr>
            </a:lvl1pPr>
            <a:lvl2pPr marL="914400" indent="-457200" eaLnBrk="0" hangingPunct="0">
              <a:defRPr>
                <a:solidFill>
                  <a:schemeClr val="tx1"/>
                </a:solidFill>
                <a:latin typeface="Arial" pitchFamily="34" charset="0"/>
                <a:cs typeface="Arial" pitchFamily="34" charset="0"/>
              </a:defRPr>
            </a:lvl2pPr>
            <a:lvl3pPr marL="1371600" indent="-457200" eaLnBrk="0" hangingPunct="0">
              <a:defRPr>
                <a:solidFill>
                  <a:schemeClr val="tx1"/>
                </a:solidFill>
                <a:latin typeface="Arial" pitchFamily="34" charset="0"/>
                <a:cs typeface="Arial" pitchFamily="34" charset="0"/>
              </a:defRPr>
            </a:lvl3pPr>
            <a:lvl4pPr marL="1828800" indent="-457200" eaLnBrk="0" hangingPunct="0">
              <a:defRPr>
                <a:solidFill>
                  <a:schemeClr val="tx1"/>
                </a:solidFill>
                <a:latin typeface="Arial" pitchFamily="34" charset="0"/>
                <a:cs typeface="Arial" pitchFamily="34" charset="0"/>
              </a:defRPr>
            </a:lvl4pPr>
            <a:lvl5pPr marL="2286000" indent="-457200" eaLnBrk="0" hangingPunct="0">
              <a:defRPr>
                <a:solidFill>
                  <a:schemeClr val="tx1"/>
                </a:solidFill>
                <a:latin typeface="Arial" pitchFamily="34" charset="0"/>
                <a:cs typeface="Arial" pitchFamily="34" charset="0"/>
              </a:defRPr>
            </a:lvl5pPr>
            <a:lvl6pPr marL="2743200" indent="-457200" eaLnBrk="0" fontAlgn="base" hangingPunct="0">
              <a:spcBef>
                <a:spcPct val="0"/>
              </a:spcBef>
              <a:spcAft>
                <a:spcPct val="0"/>
              </a:spcAft>
              <a:defRPr>
                <a:solidFill>
                  <a:schemeClr val="tx1"/>
                </a:solidFill>
                <a:latin typeface="Arial" pitchFamily="34" charset="0"/>
                <a:cs typeface="Arial" pitchFamily="34" charset="0"/>
              </a:defRPr>
            </a:lvl6pPr>
            <a:lvl7pPr marL="3200400" indent="-457200" eaLnBrk="0" fontAlgn="base" hangingPunct="0">
              <a:spcBef>
                <a:spcPct val="0"/>
              </a:spcBef>
              <a:spcAft>
                <a:spcPct val="0"/>
              </a:spcAft>
              <a:defRPr>
                <a:solidFill>
                  <a:schemeClr val="tx1"/>
                </a:solidFill>
                <a:latin typeface="Arial" pitchFamily="34" charset="0"/>
                <a:cs typeface="Arial" pitchFamily="34" charset="0"/>
              </a:defRPr>
            </a:lvl7pPr>
            <a:lvl8pPr marL="3657600" indent="-457200" eaLnBrk="0" fontAlgn="base" hangingPunct="0">
              <a:spcBef>
                <a:spcPct val="0"/>
              </a:spcBef>
              <a:spcAft>
                <a:spcPct val="0"/>
              </a:spcAft>
              <a:defRPr>
                <a:solidFill>
                  <a:schemeClr val="tx1"/>
                </a:solidFill>
                <a:latin typeface="Arial" pitchFamily="34" charset="0"/>
                <a:cs typeface="Arial" pitchFamily="34" charset="0"/>
              </a:defRPr>
            </a:lvl8pPr>
            <a:lvl9pPr marL="4114800" indent="-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b="1" u="sng" dirty="0">
                <a:solidFill>
                  <a:schemeClr val="accent2"/>
                </a:solidFill>
                <a:latin typeface="Comic Sans MS" pitchFamily="66" charset="0"/>
              </a:rPr>
              <a:t>REQUISITI OBBLIGATORI PER L’ETICHETTATURA DEI PRODOTTI</a:t>
            </a:r>
          </a:p>
          <a:p>
            <a:pPr eaLnBrk="1" hangingPunct="1">
              <a:defRPr/>
            </a:pPr>
            <a:r>
              <a:rPr lang="it-IT" altLang="it-IT" sz="1800" b="1" u="sng" dirty="0">
                <a:solidFill>
                  <a:schemeClr val="accent2"/>
                </a:solidFill>
                <a:latin typeface="Comic Sans MS" pitchFamily="66" charset="0"/>
              </a:rPr>
              <a:t>ALIMENTARI </a:t>
            </a:r>
            <a:r>
              <a:rPr lang="it-IT" altLang="it-IT" sz="1800" b="1" u="sng" dirty="0" smtClean="0">
                <a:solidFill>
                  <a:schemeClr val="accent2"/>
                </a:solidFill>
                <a:latin typeface="Comic Sans MS" pitchFamily="66" charset="0"/>
              </a:rPr>
              <a:t>PRECONFEZIONATI</a:t>
            </a:r>
          </a:p>
        </p:txBody>
      </p:sp>
      <p:sp>
        <p:nvSpPr>
          <p:cNvPr id="10" name="Rectangle 5"/>
          <p:cNvSpPr>
            <a:spLocks noChangeArrowheads="1"/>
          </p:cNvSpPr>
          <p:nvPr/>
        </p:nvSpPr>
        <p:spPr bwMode="auto">
          <a:xfrm>
            <a:off x="6800463" y="116632"/>
            <a:ext cx="1994457"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a:solidFill>
                  <a:srgbClr val="7ABC32"/>
                </a:solidFill>
                <a:effectLst>
                  <a:outerShdw blurRad="38100" dist="38100" dir="2700000" algn="tl">
                    <a:srgbClr val="C0C0C0"/>
                  </a:outerShdw>
                </a:effectLst>
                <a:latin typeface="Comic Sans MS" pitchFamily="66" charset="0"/>
                <a:cs typeface="Times New Roman" pitchFamily="18" charset="0"/>
              </a:rPr>
              <a:t>Reg </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CE 169/2011</a:t>
            </a:r>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88840"/>
            <a:ext cx="8247675"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281" y="1484784"/>
            <a:ext cx="2910177" cy="550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0659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1" name="Group 3"/>
          <p:cNvGrpSpPr>
            <a:grpSpLocks/>
          </p:cNvGrpSpPr>
          <p:nvPr/>
        </p:nvGrpSpPr>
        <p:grpSpPr bwMode="auto">
          <a:xfrm>
            <a:off x="468313" y="836836"/>
            <a:ext cx="8351837" cy="215900"/>
            <a:chOff x="295" y="391"/>
            <a:chExt cx="5261" cy="136"/>
          </a:xfrm>
        </p:grpSpPr>
        <p:sp>
          <p:nvSpPr>
            <p:cNvPr id="78870"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8871"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8872"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8873"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6" name="Rectangle 11"/>
          <p:cNvSpPr>
            <a:spLocks noChangeArrowheads="1"/>
          </p:cNvSpPr>
          <p:nvPr/>
        </p:nvSpPr>
        <p:spPr bwMode="auto">
          <a:xfrm>
            <a:off x="993183" y="44624"/>
            <a:ext cx="85473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Etichettatura integratori alimentari (</a:t>
            </a:r>
            <a:r>
              <a:rPr lang="it-IT" altLang="it-IT" sz="2400" b="1" dirty="0" smtClean="0">
                <a:solidFill>
                  <a:srgbClr val="7ABC32"/>
                </a:solidFill>
                <a:effectLst>
                  <a:outerShdw blurRad="38100" dist="38100" dir="2700000" algn="tl">
                    <a:srgbClr val="C0C0C0"/>
                  </a:outerShdw>
                </a:effectLst>
                <a:latin typeface="Comic Sans MS" pitchFamily="66" charset="0"/>
              </a:rPr>
              <a:t>D.lgs.169/2004): </a:t>
            </a:r>
            <a:r>
              <a:rPr lang="it-IT" altLang="it-IT" sz="2400" b="1" dirty="0">
                <a:solidFill>
                  <a:srgbClr val="7ABC32"/>
                </a:solidFill>
                <a:effectLst>
                  <a:outerShdw blurRad="38100" dist="38100" dir="2700000" algn="tl">
                    <a:srgbClr val="C0C0C0"/>
                  </a:outerShdw>
                </a:effectLst>
                <a:latin typeface="Comic Sans MS" pitchFamily="66" charset="0"/>
              </a:rPr>
              <a:t>norme </a:t>
            </a:r>
            <a:r>
              <a:rPr lang="it-IT" altLang="it-IT" sz="2400" b="1" dirty="0" smtClean="0">
                <a:solidFill>
                  <a:srgbClr val="7ABC32"/>
                </a:solidFill>
                <a:effectLst>
                  <a:outerShdw blurRad="38100" dist="38100" dir="2700000" algn="tl">
                    <a:srgbClr val="C0C0C0"/>
                  </a:outerShdw>
                </a:effectLst>
                <a:latin typeface="Comic Sans MS" pitchFamily="66" charset="0"/>
              </a:rPr>
              <a:t>specifiche</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sp>
        <p:nvSpPr>
          <p:cNvPr id="2" name="Rettangolo 1"/>
          <p:cNvSpPr/>
          <p:nvPr/>
        </p:nvSpPr>
        <p:spPr>
          <a:xfrm>
            <a:off x="608809" y="1199654"/>
            <a:ext cx="8351838"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600" dirty="0" smtClean="0">
                <a:effectLst>
                  <a:outerShdw blurRad="38100" dist="38100" dir="2700000" algn="tl">
                    <a:srgbClr val="000000">
                      <a:alpha val="43137"/>
                    </a:srgbClr>
                  </a:outerShdw>
                </a:effectLst>
                <a:latin typeface="Comic Sans MS" panose="030F0702030302020204" pitchFamily="66" charset="0"/>
              </a:rPr>
              <a:t>Nome </a:t>
            </a:r>
            <a:r>
              <a:rPr lang="it-IT" sz="1600" dirty="0">
                <a:effectLst>
                  <a:outerShdw blurRad="38100" dist="38100" dir="2700000" algn="tl">
                    <a:srgbClr val="000000">
                      <a:alpha val="43137"/>
                    </a:srgbClr>
                  </a:outerShdw>
                </a:effectLst>
                <a:latin typeface="Comic Sans MS" panose="030F0702030302020204" pitchFamily="66" charset="0"/>
              </a:rPr>
              <a:t>categoria di sostanze nutritive o altre sostanze </a:t>
            </a:r>
            <a:r>
              <a:rPr lang="it-IT" sz="1600" dirty="0" smtClean="0">
                <a:effectLst>
                  <a:outerShdw blurRad="38100" dist="38100" dir="2700000" algn="tl">
                    <a:srgbClr val="000000">
                      <a:alpha val="43137"/>
                    </a:srgbClr>
                  </a:outerShdw>
                </a:effectLst>
                <a:latin typeface="Comic Sans MS" panose="030F0702030302020204" pitchFamily="66" charset="0"/>
              </a:rPr>
              <a:t>che ne caratterizzano </a:t>
            </a:r>
            <a:r>
              <a:rPr lang="it-IT" sz="1600" dirty="0">
                <a:effectLst>
                  <a:outerShdw blurRad="38100" dist="38100" dir="2700000" algn="tl">
                    <a:srgbClr val="000000">
                      <a:alpha val="43137"/>
                    </a:srgbClr>
                  </a:outerShdw>
                </a:effectLst>
                <a:latin typeface="Comic Sans MS" panose="030F0702030302020204" pitchFamily="66" charset="0"/>
              </a:rPr>
              <a:t>l’integratore (</a:t>
            </a:r>
            <a:r>
              <a:rPr lang="it-IT" sz="1600" i="1" dirty="0">
                <a:effectLst>
                  <a:outerShdw blurRad="38100" dist="38100" dir="2700000" algn="tl">
                    <a:srgbClr val="000000">
                      <a:alpha val="43137"/>
                    </a:srgbClr>
                  </a:outerShdw>
                </a:effectLst>
                <a:latin typeface="Comic Sans MS" panose="030F0702030302020204" pitchFamily="66" charset="0"/>
              </a:rPr>
              <a:t>vitamine, minerali, probiotici </a:t>
            </a:r>
            <a:r>
              <a:rPr lang="it-IT" sz="1600" i="1" dirty="0" err="1">
                <a:effectLst>
                  <a:outerShdw blurRad="38100" dist="38100" dir="2700000" algn="tl">
                    <a:srgbClr val="000000">
                      <a:alpha val="43137"/>
                    </a:srgbClr>
                  </a:outerShdw>
                </a:effectLst>
                <a:latin typeface="Comic Sans MS" panose="030F0702030302020204" pitchFamily="66" charset="0"/>
              </a:rPr>
              <a:t>ecc</a:t>
            </a:r>
            <a:r>
              <a:rPr lang="it-IT" sz="1600" dirty="0">
                <a:effectLst>
                  <a:outerShdw blurRad="38100" dist="38100" dir="2700000" algn="tl">
                    <a:srgbClr val="000000">
                      <a:alpha val="43137"/>
                    </a:srgbClr>
                  </a:outerShdw>
                </a:effectLst>
                <a:latin typeface="Comic Sans MS" panose="030F0702030302020204" pitchFamily="66" charset="0"/>
              </a:rPr>
              <a:t>)</a:t>
            </a:r>
          </a:p>
          <a:p>
            <a:r>
              <a:rPr lang="it-IT" sz="1600" dirty="0">
                <a:effectLst>
                  <a:outerShdw blurRad="38100" dist="38100" dir="2700000" algn="tl">
                    <a:srgbClr val="000000">
                      <a:alpha val="43137"/>
                    </a:srgbClr>
                  </a:outerShdw>
                </a:effectLst>
                <a:latin typeface="Comic Sans MS" panose="030F0702030302020204" pitchFamily="66" charset="0"/>
              </a:rPr>
              <a:t>NOTA: </a:t>
            </a:r>
            <a:r>
              <a:rPr lang="it-IT" sz="1600" i="1" dirty="0">
                <a:effectLst>
                  <a:outerShdw blurRad="38100" dist="38100" dir="2700000" algn="tl">
                    <a:srgbClr val="000000">
                      <a:alpha val="43137"/>
                    </a:srgbClr>
                  </a:outerShdw>
                </a:effectLst>
                <a:latin typeface="Comic Sans MS" panose="030F0702030302020204" pitchFamily="66" charset="0"/>
              </a:rPr>
              <a:t>nome comune, nome scientifico e parte pianta per </a:t>
            </a:r>
            <a:r>
              <a:rPr lang="it-IT" sz="1600" i="1" dirty="0" smtClean="0">
                <a:effectLst>
                  <a:outerShdw blurRad="38100" dist="38100" dir="2700000" algn="tl">
                    <a:srgbClr val="000000">
                      <a:alpha val="43137"/>
                    </a:srgbClr>
                  </a:outerShdw>
                </a:effectLst>
                <a:latin typeface="Comic Sans MS" panose="030F0702030302020204" pitchFamily="66" charset="0"/>
              </a:rPr>
              <a:t>sostanze ne </a:t>
            </a:r>
            <a:r>
              <a:rPr lang="it-IT" sz="1600" i="1" dirty="0">
                <a:effectLst>
                  <a:outerShdw blurRad="38100" dist="38100" dir="2700000" algn="tl">
                    <a:srgbClr val="000000">
                      <a:alpha val="43137"/>
                    </a:srgbClr>
                  </a:outerShdw>
                </a:effectLst>
                <a:latin typeface="Comic Sans MS" panose="030F0702030302020204" pitchFamily="66" charset="0"/>
              </a:rPr>
              <a:t>preparati </a:t>
            </a:r>
            <a:r>
              <a:rPr lang="it-IT" sz="1600" i="1" dirty="0" smtClean="0">
                <a:effectLst>
                  <a:outerShdw blurRad="38100" dist="38100" dir="2700000" algn="tl">
                    <a:srgbClr val="000000">
                      <a:alpha val="43137"/>
                    </a:srgbClr>
                  </a:outerShdw>
                </a:effectLst>
                <a:latin typeface="Comic Sans MS" panose="030F0702030302020204" pitchFamily="66" charset="0"/>
              </a:rPr>
              <a:t>vegetali</a:t>
            </a:r>
            <a:endParaRPr lang="it-IT" sz="1600" i="1" dirty="0">
              <a:effectLst>
                <a:outerShdw blurRad="38100" dist="38100" dir="2700000" algn="tl">
                  <a:srgbClr val="000000">
                    <a:alpha val="43137"/>
                  </a:srgbClr>
                </a:outerShdw>
              </a:effectLst>
              <a:latin typeface="Comic Sans MS" panose="030F0702030302020204" pitchFamily="66" charset="0"/>
            </a:endParaRPr>
          </a:p>
        </p:txBody>
      </p:sp>
      <p:sp>
        <p:nvSpPr>
          <p:cNvPr id="3" name="Rettangolo 2"/>
          <p:cNvSpPr/>
          <p:nvPr/>
        </p:nvSpPr>
        <p:spPr>
          <a:xfrm>
            <a:off x="608810" y="5877272"/>
            <a:ext cx="835183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600" dirty="0" smtClean="0">
                <a:effectLst>
                  <a:outerShdw blurRad="38100" dist="38100" dir="2700000" algn="tl">
                    <a:srgbClr val="000000">
                      <a:alpha val="43137"/>
                    </a:srgbClr>
                  </a:outerShdw>
                </a:effectLst>
                <a:latin typeface="Comic Sans MS" panose="030F0702030302020204" pitchFamily="66" charset="0"/>
              </a:rPr>
              <a:t>Integratori </a:t>
            </a:r>
            <a:r>
              <a:rPr lang="it-IT" sz="1600" dirty="0">
                <a:effectLst>
                  <a:outerShdw blurRad="38100" dist="38100" dir="2700000" algn="tl">
                    <a:srgbClr val="000000">
                      <a:alpha val="43137"/>
                    </a:srgbClr>
                  </a:outerShdw>
                </a:effectLst>
                <a:latin typeface="Comic Sans MS" panose="030F0702030302020204" pitchFamily="66" charset="0"/>
              </a:rPr>
              <a:t>coadiuvanti regimi dietetici ipocalorici:</a:t>
            </a:r>
          </a:p>
          <a:p>
            <a:r>
              <a:rPr lang="it-IT" sz="1600" dirty="0">
                <a:effectLst>
                  <a:outerShdw blurRad="38100" dist="38100" dir="2700000" algn="tl">
                    <a:srgbClr val="000000">
                      <a:alpha val="43137"/>
                    </a:srgbClr>
                  </a:outerShdw>
                </a:effectLst>
                <a:latin typeface="Comic Sans MS" panose="030F0702030302020204" pitchFamily="66" charset="0"/>
              </a:rPr>
              <a:t>-vietato riferirsi a tempi e quantità di perdita di peso</a:t>
            </a:r>
          </a:p>
          <a:p>
            <a:r>
              <a:rPr lang="it-IT" sz="1600" dirty="0">
                <a:effectLst>
                  <a:outerShdw blurRad="38100" dist="38100" dir="2700000" algn="tl">
                    <a:srgbClr val="000000">
                      <a:alpha val="43137"/>
                    </a:srgbClr>
                  </a:outerShdw>
                </a:effectLst>
                <a:latin typeface="Comic Sans MS" panose="030F0702030302020204" pitchFamily="66" charset="0"/>
              </a:rPr>
              <a:t>- obbligo richiamo a dieta ipocalorica e a stili di vita non sedentari</a:t>
            </a:r>
          </a:p>
        </p:txBody>
      </p:sp>
      <p:sp>
        <p:nvSpPr>
          <p:cNvPr id="4" name="Rettangolo 3"/>
          <p:cNvSpPr/>
          <p:nvPr/>
        </p:nvSpPr>
        <p:spPr>
          <a:xfrm>
            <a:off x="604843" y="2738391"/>
            <a:ext cx="835977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it-IT" sz="1600" dirty="0">
                <a:effectLst>
                  <a:outerShdw blurRad="38100" dist="38100" dir="2700000" algn="tl">
                    <a:srgbClr val="000000">
                      <a:alpha val="43137"/>
                    </a:srgbClr>
                  </a:outerShdw>
                </a:effectLst>
                <a:latin typeface="Comic Sans MS" panose="030F0702030302020204" pitchFamily="66" charset="0"/>
              </a:rPr>
              <a:t>Dose giornaliera di prodotto raccomandata (capsula, fiala </a:t>
            </a:r>
            <a:r>
              <a:rPr lang="it-IT" sz="1600" dirty="0" err="1">
                <a:effectLst>
                  <a:outerShdw blurRad="38100" dist="38100" dir="2700000" algn="tl">
                    <a:srgbClr val="000000">
                      <a:alpha val="43137"/>
                    </a:srgbClr>
                  </a:outerShdw>
                </a:effectLst>
                <a:latin typeface="Comic Sans MS" panose="030F0702030302020204" pitchFamily="66" charset="0"/>
              </a:rPr>
              <a:t>ecc</a:t>
            </a:r>
            <a:r>
              <a:rPr lang="it-IT" sz="1600" dirty="0">
                <a:effectLst>
                  <a:outerShdw blurRad="38100" dist="38100" dir="2700000" algn="tl">
                    <a:srgbClr val="000000">
                      <a:alpha val="43137"/>
                    </a:srgbClr>
                  </a:outerShdw>
                </a:effectLst>
                <a:latin typeface="Comic Sans MS" panose="030F0702030302020204" pitchFamily="66" charset="0"/>
              </a:rPr>
              <a:t>)</a:t>
            </a:r>
          </a:p>
        </p:txBody>
      </p:sp>
      <p:sp>
        <p:nvSpPr>
          <p:cNvPr id="5" name="Rettangolo 4"/>
          <p:cNvSpPr/>
          <p:nvPr/>
        </p:nvSpPr>
        <p:spPr>
          <a:xfrm>
            <a:off x="604843" y="3538463"/>
            <a:ext cx="835977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600" dirty="0">
                <a:effectLst>
                  <a:outerShdw blurRad="38100" dist="38100" dir="2700000" algn="tl">
                    <a:srgbClr val="000000">
                      <a:alpha val="43137"/>
                    </a:srgbClr>
                  </a:outerShdw>
                </a:effectLst>
                <a:latin typeface="Comic Sans MS" panose="030F0702030302020204" pitchFamily="66" charset="0"/>
              </a:rPr>
              <a:t>Quantità sostanza nutritiva o sostanze con effetto nutritivo o fisiologico contenute nel prodotto riferite alla dose giornaliera di prodotto raccomandata</a:t>
            </a:r>
          </a:p>
        </p:txBody>
      </p:sp>
      <p:sp>
        <p:nvSpPr>
          <p:cNvPr id="6" name="Rettangolo 5"/>
          <p:cNvSpPr/>
          <p:nvPr/>
        </p:nvSpPr>
        <p:spPr>
          <a:xfrm>
            <a:off x="604843" y="4584756"/>
            <a:ext cx="835977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it-IT" sz="1600" dirty="0" smtClean="0">
                <a:effectLst>
                  <a:outerShdw blurRad="38100" dist="38100" dir="2700000" algn="tl">
                    <a:srgbClr val="000000">
                      <a:alpha val="43137"/>
                    </a:srgbClr>
                  </a:outerShdw>
                </a:effectLst>
                <a:latin typeface="Comic Sans MS" panose="030F0702030302020204" pitchFamily="66" charset="0"/>
              </a:rPr>
              <a:t>Avvertenze/Indicazioni</a:t>
            </a:r>
            <a:r>
              <a:rPr lang="it-IT" sz="1600" dirty="0">
                <a:effectLst>
                  <a:outerShdw blurRad="38100" dist="38100" dir="2700000" algn="tl">
                    <a:srgbClr val="000000">
                      <a:alpha val="43137"/>
                    </a:srgbClr>
                  </a:outerShdw>
                </a:effectLst>
                <a:latin typeface="Comic Sans MS" panose="030F0702030302020204" pitchFamily="66" charset="0"/>
              </a:rPr>
              <a:t>: non eccedere le dosi </a:t>
            </a:r>
            <a:r>
              <a:rPr lang="it-IT" sz="1600" dirty="0" err="1">
                <a:effectLst>
                  <a:outerShdw blurRad="38100" dist="38100" dir="2700000" algn="tl">
                    <a:srgbClr val="000000">
                      <a:alpha val="43137"/>
                    </a:srgbClr>
                  </a:outerShdw>
                </a:effectLst>
                <a:latin typeface="Comic Sans MS" panose="030F0702030302020204" pitchFamily="66" charset="0"/>
              </a:rPr>
              <a:t>giornaliere,integratori</a:t>
            </a:r>
            <a:r>
              <a:rPr lang="it-IT" sz="1600" dirty="0">
                <a:effectLst>
                  <a:outerShdw blurRad="38100" dist="38100" dir="2700000" algn="tl">
                    <a:srgbClr val="000000">
                      <a:alpha val="43137"/>
                    </a:srgbClr>
                  </a:outerShdw>
                </a:effectLst>
                <a:latin typeface="Comic Sans MS" panose="030F0702030302020204" pitchFamily="66" charset="0"/>
              </a:rPr>
              <a:t> alimentari non sostituiscono dieta variata, no diciture che sottovalutino dieta equilibrata e variata, fuori portata bambini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
          <p:cNvGrpSpPr>
            <a:grpSpLocks/>
          </p:cNvGrpSpPr>
          <p:nvPr/>
        </p:nvGrpSpPr>
        <p:grpSpPr bwMode="auto">
          <a:xfrm>
            <a:off x="468313" y="620713"/>
            <a:ext cx="8351837" cy="215900"/>
            <a:chOff x="295" y="391"/>
            <a:chExt cx="5261" cy="136"/>
          </a:xfrm>
        </p:grpSpPr>
        <p:sp>
          <p:nvSpPr>
            <p:cNvPr id="5132"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33"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34"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35"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4" name="Rectangle 3"/>
          <p:cNvSpPr>
            <a:spLocks noChangeArrowheads="1"/>
          </p:cNvSpPr>
          <p:nvPr/>
        </p:nvSpPr>
        <p:spPr bwMode="auto">
          <a:xfrm>
            <a:off x="974725" y="115888"/>
            <a:ext cx="66913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ALIMENTI IN FARMACIA</a:t>
            </a:r>
          </a:p>
        </p:txBody>
      </p:sp>
      <p:sp>
        <p:nvSpPr>
          <p:cNvPr id="5" name="Rettangolo 4"/>
          <p:cNvSpPr/>
          <p:nvPr/>
        </p:nvSpPr>
        <p:spPr>
          <a:xfrm>
            <a:off x="658813" y="868363"/>
            <a:ext cx="7945437" cy="400050"/>
          </a:xfrm>
          <a:prstGeom prst="rect">
            <a:avLst/>
          </a:prstGeom>
        </p:spPr>
        <p:txBody>
          <a:bodyPr wrap="none">
            <a:spAutoFit/>
          </a:bodyPr>
          <a:lstStyle/>
          <a:p>
            <a:pPr algn="ctr" eaLnBrk="0" hangingPunct="0">
              <a:defRPr/>
            </a:pPr>
            <a:r>
              <a:rPr lang="it-IT" altLang="it-IT" b="1" dirty="0">
                <a:solidFill>
                  <a:srgbClr val="FF0000"/>
                </a:solidFill>
                <a:effectLst>
                  <a:outerShdw blurRad="38100" dist="38100" dir="2700000" algn="tl">
                    <a:srgbClr val="000000">
                      <a:alpha val="43137"/>
                    </a:srgbClr>
                  </a:outerShdw>
                </a:effectLst>
                <a:latin typeface="Comic Sans MS" pitchFamily="66" charset="0"/>
              </a:rPr>
              <a:t>DOMINANO IL MERCATO GLI INTEGRATORI ALIMENTARI</a:t>
            </a:r>
          </a:p>
        </p:txBody>
      </p:sp>
      <p:sp>
        <p:nvSpPr>
          <p:cNvPr id="186600" name="Rectangle 232"/>
          <p:cNvSpPr>
            <a:spLocks noChangeArrowheads="1"/>
          </p:cNvSpPr>
          <p:nvPr/>
        </p:nvSpPr>
        <p:spPr bwMode="auto">
          <a:xfrm>
            <a:off x="3059113" y="6516688"/>
            <a:ext cx="29450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400" dirty="0">
                <a:solidFill>
                  <a:srgbClr val="00CC00"/>
                </a:solidFill>
                <a:effectLst>
                  <a:outerShdw blurRad="38100" dist="38100" dir="2700000" algn="tl">
                    <a:srgbClr val="C0C0C0"/>
                  </a:outerShdw>
                </a:effectLst>
                <a:latin typeface="Comic Sans MS" pitchFamily="66" charset="0"/>
              </a:rPr>
              <a:t>(Fonti: http</a:t>
            </a:r>
            <a:r>
              <a:rPr lang="it-IT" altLang="it-IT" sz="1400" dirty="0" smtClean="0">
                <a:solidFill>
                  <a:srgbClr val="00CC00"/>
                </a:solidFill>
                <a:effectLst>
                  <a:outerShdw blurRad="38100" dist="38100" dir="2700000" algn="tl">
                    <a:srgbClr val="C0C0C0"/>
                  </a:outerShdw>
                </a:effectLst>
                <a:latin typeface="Comic Sans MS" pitchFamily="66" charset="0"/>
              </a:rPr>
              <a:t>://www.federsalus.it)</a:t>
            </a:r>
            <a:endParaRPr lang="it-IT" altLang="it-IT" sz="1400" dirty="0">
              <a:solidFill>
                <a:srgbClr val="00CC00"/>
              </a:solidFill>
              <a:effectLst>
                <a:outerShdw blurRad="38100" dist="38100" dir="2700000" algn="tl">
                  <a:srgbClr val="C0C0C0"/>
                </a:outerShdw>
              </a:effectLst>
              <a:latin typeface="Comic Sans MS" pitchFamily="66" charset="0"/>
            </a:endParaRPr>
          </a:p>
        </p:txBody>
      </p:sp>
      <p:pic>
        <p:nvPicPr>
          <p:cNvPr id="88066" name="Picture 2" descr="http://www.federsalus.it/drive/File/Dati_mercato/Scarica%20immagine%203%20-%20NOV14.jpg"/>
          <p:cNvPicPr>
            <a:picLocks noChangeAspect="1" noChangeArrowheads="1"/>
          </p:cNvPicPr>
          <p:nvPr/>
        </p:nvPicPr>
        <p:blipFill rotWithShape="1">
          <a:blip r:embed="rId3">
            <a:extLst>
              <a:ext uri="{28A0092B-C50C-407E-A947-70E740481C1C}">
                <a14:useLocalDpi xmlns:a14="http://schemas.microsoft.com/office/drawing/2010/main" val="0"/>
              </a:ext>
            </a:extLst>
          </a:blip>
          <a:srcRect l="5419" t="10972" r="17948" b="21491"/>
          <a:stretch/>
        </p:blipFill>
        <p:spPr bwMode="auto">
          <a:xfrm>
            <a:off x="1187624" y="1556792"/>
            <a:ext cx="7007225" cy="463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8833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980901"/>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ETICHETTATURA ALIMENTARE</a:t>
            </a:r>
          </a:p>
        </p:txBody>
      </p:sp>
      <p:grpSp>
        <p:nvGrpSpPr>
          <p:cNvPr id="78851" name="Group 3"/>
          <p:cNvGrpSpPr>
            <a:grpSpLocks/>
          </p:cNvGrpSpPr>
          <p:nvPr/>
        </p:nvGrpSpPr>
        <p:grpSpPr bwMode="auto">
          <a:xfrm>
            <a:off x="468313" y="836836"/>
            <a:ext cx="8351837" cy="215900"/>
            <a:chOff x="295" y="391"/>
            <a:chExt cx="5261" cy="136"/>
          </a:xfrm>
        </p:grpSpPr>
        <p:sp>
          <p:nvSpPr>
            <p:cNvPr id="78870"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8871"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8872"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8873"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32459" name="Rectangle 11"/>
          <p:cNvSpPr>
            <a:spLocks noChangeArrowheads="1"/>
          </p:cNvSpPr>
          <p:nvPr/>
        </p:nvSpPr>
        <p:spPr bwMode="auto">
          <a:xfrm>
            <a:off x="792163" y="1628601"/>
            <a:ext cx="8351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1800">
                <a:solidFill>
                  <a:srgbClr val="00D000"/>
                </a:solidFill>
                <a:effectLst>
                  <a:outerShdw blurRad="38100" dist="38100" dir="2700000" algn="tl">
                    <a:srgbClr val="C0C0C0"/>
                  </a:outerShdw>
                </a:effectLst>
                <a:latin typeface="Comic Sans MS" pitchFamily="66" charset="0"/>
              </a:rPr>
              <a:t>ULTERIORI INDICAZIONI PRESENTI</a:t>
            </a:r>
          </a:p>
        </p:txBody>
      </p:sp>
      <p:pic>
        <p:nvPicPr>
          <p:cNvPr id="78856" name="Picture 12" descr="imag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644726"/>
            <a:ext cx="288131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131839"/>
            <a:ext cx="10572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8" name="Picture 14" descr="barcod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4076526"/>
            <a:ext cx="2951163"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9" name="AutoShape 15"/>
          <p:cNvSpPr>
            <a:spLocks/>
          </p:cNvSpPr>
          <p:nvPr/>
        </p:nvSpPr>
        <p:spPr bwMode="auto">
          <a:xfrm rot="-5400000">
            <a:off x="5491162" y="5462414"/>
            <a:ext cx="250825" cy="647700"/>
          </a:xfrm>
          <a:prstGeom prst="leftBracket">
            <a:avLst>
              <a:gd name="adj" fmla="val 21519"/>
            </a:avLst>
          </a:prstGeom>
          <a:noFill/>
          <a:ln w="254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8860" name="AutoShape 16"/>
          <p:cNvSpPr>
            <a:spLocks/>
          </p:cNvSpPr>
          <p:nvPr/>
        </p:nvSpPr>
        <p:spPr bwMode="auto">
          <a:xfrm rot="-5400000">
            <a:off x="6462712" y="5138564"/>
            <a:ext cx="250825" cy="1295400"/>
          </a:xfrm>
          <a:prstGeom prst="leftBracket">
            <a:avLst>
              <a:gd name="adj" fmla="val 43038"/>
            </a:avLst>
          </a:prstGeom>
          <a:noFill/>
          <a:ln w="254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8861" name="AutoShape 17"/>
          <p:cNvSpPr>
            <a:spLocks/>
          </p:cNvSpPr>
          <p:nvPr/>
        </p:nvSpPr>
        <p:spPr bwMode="auto">
          <a:xfrm rot="-5400000">
            <a:off x="7398544" y="5498132"/>
            <a:ext cx="250825" cy="576263"/>
          </a:xfrm>
          <a:prstGeom prst="leftBracket">
            <a:avLst>
              <a:gd name="adj" fmla="val 19146"/>
            </a:avLst>
          </a:prstGeom>
          <a:noFill/>
          <a:ln w="254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8862" name="AutoShape 18"/>
          <p:cNvSpPr>
            <a:spLocks/>
          </p:cNvSpPr>
          <p:nvPr/>
        </p:nvSpPr>
        <p:spPr bwMode="auto">
          <a:xfrm rot="-5400000">
            <a:off x="7902575" y="5570364"/>
            <a:ext cx="250825" cy="431800"/>
          </a:xfrm>
          <a:prstGeom prst="leftBracket">
            <a:avLst>
              <a:gd name="adj" fmla="val 14346"/>
            </a:avLst>
          </a:prstGeom>
          <a:noFill/>
          <a:ln w="254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8863" name="Text Box 19"/>
          <p:cNvSpPr txBox="1">
            <a:spLocks noChangeArrowheads="1"/>
          </p:cNvSpPr>
          <p:nvPr/>
        </p:nvSpPr>
        <p:spPr bwMode="auto">
          <a:xfrm>
            <a:off x="4956175" y="6035501"/>
            <a:ext cx="115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it-IT" altLang="it-IT" sz="1200"/>
              <a:t>Prefisso nazionale</a:t>
            </a:r>
          </a:p>
        </p:txBody>
      </p:sp>
      <p:sp>
        <p:nvSpPr>
          <p:cNvPr id="78864" name="Text Box 20"/>
          <p:cNvSpPr txBox="1">
            <a:spLocks noChangeArrowheads="1"/>
          </p:cNvSpPr>
          <p:nvPr/>
        </p:nvSpPr>
        <p:spPr bwMode="auto">
          <a:xfrm>
            <a:off x="5821363" y="6035501"/>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it-IT" altLang="it-IT" sz="1200"/>
              <a:t>Codice proprietario</a:t>
            </a:r>
          </a:p>
        </p:txBody>
      </p:sp>
      <p:sp>
        <p:nvSpPr>
          <p:cNvPr id="78865" name="Text Box 21"/>
          <p:cNvSpPr txBox="1">
            <a:spLocks noChangeArrowheads="1"/>
          </p:cNvSpPr>
          <p:nvPr/>
        </p:nvSpPr>
        <p:spPr bwMode="auto">
          <a:xfrm>
            <a:off x="6827838" y="6029151"/>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it-IT" altLang="it-IT" sz="1200"/>
              <a:t>Codice</a:t>
            </a:r>
            <a:br>
              <a:rPr lang="it-IT" altLang="it-IT" sz="1200"/>
            </a:br>
            <a:r>
              <a:rPr lang="it-IT" altLang="it-IT" sz="1200"/>
              <a:t>prodotto</a:t>
            </a:r>
          </a:p>
        </p:txBody>
      </p:sp>
      <p:sp>
        <p:nvSpPr>
          <p:cNvPr id="78866" name="Text Box 22"/>
          <p:cNvSpPr txBox="1">
            <a:spLocks noChangeArrowheads="1"/>
          </p:cNvSpPr>
          <p:nvPr/>
        </p:nvSpPr>
        <p:spPr bwMode="auto">
          <a:xfrm>
            <a:off x="7481888" y="6038676"/>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it-IT" altLang="it-IT" sz="1200"/>
              <a:t>Cifra di</a:t>
            </a:r>
            <a:br>
              <a:rPr lang="it-IT" altLang="it-IT" sz="1200"/>
            </a:br>
            <a:r>
              <a:rPr lang="it-IT" altLang="it-IT" sz="1200"/>
              <a:t>controllo</a:t>
            </a:r>
          </a:p>
        </p:txBody>
      </p:sp>
      <p:sp>
        <p:nvSpPr>
          <p:cNvPr id="232471" name="Rectangle 23"/>
          <p:cNvSpPr>
            <a:spLocks noChangeArrowheads="1"/>
          </p:cNvSpPr>
          <p:nvPr/>
        </p:nvSpPr>
        <p:spPr bwMode="auto">
          <a:xfrm>
            <a:off x="1116013" y="2636664"/>
            <a:ext cx="35639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it-IT" altLang="it-IT" sz="1800">
                <a:solidFill>
                  <a:srgbClr val="660066"/>
                </a:solidFill>
                <a:effectLst>
                  <a:outerShdw blurRad="38100" dist="38100" dir="2700000" algn="tl">
                    <a:srgbClr val="C0C0C0"/>
                  </a:outerShdw>
                </a:effectLst>
                <a:latin typeface="Comic Sans MS" pitchFamily="66" charset="0"/>
              </a:rPr>
              <a:t>INDICAZIONI METRONOMICHE E PITTOGRAMMI</a:t>
            </a:r>
          </a:p>
        </p:txBody>
      </p:sp>
      <p:sp>
        <p:nvSpPr>
          <p:cNvPr id="232472" name="Rectangle 24"/>
          <p:cNvSpPr>
            <a:spLocks noChangeArrowheads="1"/>
          </p:cNvSpPr>
          <p:nvPr/>
        </p:nvSpPr>
        <p:spPr bwMode="auto">
          <a:xfrm>
            <a:off x="4787900" y="2495376"/>
            <a:ext cx="4176713"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it-IT" altLang="it-IT" sz="1600">
                <a:solidFill>
                  <a:srgbClr val="660066"/>
                </a:solidFill>
                <a:effectLst>
                  <a:outerShdw blurRad="38100" dist="38100" dir="2700000" algn="tl">
                    <a:srgbClr val="C0C0C0"/>
                  </a:outerShdw>
                </a:effectLst>
                <a:latin typeface="Comic Sans MS" pitchFamily="66" charset="0"/>
              </a:rPr>
              <a:t> Codice a barre</a:t>
            </a:r>
          </a:p>
          <a:p>
            <a:pPr>
              <a:spcBef>
                <a:spcPct val="50000"/>
              </a:spcBef>
              <a:defRPr/>
            </a:pPr>
            <a:r>
              <a:rPr lang="it-IT" altLang="it-IT" sz="1600">
                <a:solidFill>
                  <a:srgbClr val="660066"/>
                </a:solidFill>
                <a:effectLst>
                  <a:outerShdw blurRad="38100" dist="38100" dir="2700000" algn="tl">
                    <a:srgbClr val="C0C0C0"/>
                  </a:outerShdw>
                </a:effectLst>
                <a:latin typeface="Comic Sans MS" pitchFamily="66" charset="0"/>
              </a:rPr>
              <a:t>Consente di individuare il Paese del fabbricante, il produttore, il prodotto.  La sua applicazione è facoltativa e deve essere richiesta all’INDICOD (Milano)</a:t>
            </a:r>
          </a:p>
        </p:txBody>
      </p:sp>
      <p:pic>
        <p:nvPicPr>
          <p:cNvPr id="78869"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4830589"/>
            <a:ext cx="4032250" cy="198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11"/>
          <p:cNvSpPr>
            <a:spLocks noChangeArrowheads="1"/>
          </p:cNvSpPr>
          <p:nvPr/>
        </p:nvSpPr>
        <p:spPr bwMode="auto">
          <a:xfrm>
            <a:off x="921175" y="44624"/>
            <a:ext cx="38411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ETICHETTATURA</a:t>
            </a:r>
          </a:p>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NORMA ORIZZONTALE</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sp>
        <p:nvSpPr>
          <p:cNvPr id="28" name="Rectangle 5"/>
          <p:cNvSpPr>
            <a:spLocks noChangeArrowheads="1"/>
          </p:cNvSpPr>
          <p:nvPr/>
        </p:nvSpPr>
        <p:spPr bwMode="auto">
          <a:xfrm>
            <a:off x="6800463" y="467380"/>
            <a:ext cx="2098651"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1169/2011</a:t>
            </a:r>
          </a:p>
        </p:txBody>
      </p:sp>
    </p:spTree>
    <p:extLst>
      <p:ext uri="{BB962C8B-B14F-4D97-AF65-F5344CB8AC3E}">
        <p14:creationId xmlns:p14="http://schemas.microsoft.com/office/powerpoint/2010/main" val="13157729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6" name="Group 6"/>
          <p:cNvGrpSpPr>
            <a:grpSpLocks/>
          </p:cNvGrpSpPr>
          <p:nvPr/>
        </p:nvGrpSpPr>
        <p:grpSpPr bwMode="auto">
          <a:xfrm>
            <a:off x="468313" y="764828"/>
            <a:ext cx="8351837" cy="215900"/>
            <a:chOff x="295" y="391"/>
            <a:chExt cx="5261" cy="136"/>
          </a:xfrm>
        </p:grpSpPr>
        <p:sp>
          <p:nvSpPr>
            <p:cNvPr id="15368"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69"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0"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1"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2" name="Rectangle 3"/>
          <p:cNvSpPr>
            <a:spLocks noChangeArrowheads="1"/>
          </p:cNvSpPr>
          <p:nvPr/>
        </p:nvSpPr>
        <p:spPr bwMode="auto">
          <a:xfrm>
            <a:off x="799480" y="302859"/>
            <a:ext cx="7300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RIVENDICAZIONE PROPRIETA’ ALIMENTI</a:t>
            </a:r>
          </a:p>
        </p:txBody>
      </p:sp>
      <p:sp>
        <p:nvSpPr>
          <p:cNvPr id="14" name="Rectangle 2"/>
          <p:cNvSpPr>
            <a:spLocks noChangeArrowheads="1"/>
          </p:cNvSpPr>
          <p:nvPr/>
        </p:nvSpPr>
        <p:spPr bwMode="auto">
          <a:xfrm>
            <a:off x="-215503" y="1163647"/>
            <a:ext cx="8243887"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2800" b="1" dirty="0" smtClean="0">
                <a:solidFill>
                  <a:srgbClr val="FF0000"/>
                </a:solidFill>
                <a:effectLst>
                  <a:outerShdw blurRad="38100" dist="38100" dir="2700000" algn="tl">
                    <a:srgbClr val="C0C0C0"/>
                  </a:outerShdw>
                </a:effectLst>
                <a:latin typeface="Comic Sans MS" pitchFamily="66" charset="0"/>
              </a:rPr>
              <a:t>relativo alle indicazioni nutrizionali e sulla salute fornite sui prodotti alimentari</a:t>
            </a:r>
          </a:p>
          <a:p>
            <a:pPr algn="ctr" eaLnBrk="1" hangingPunct="1">
              <a:defRPr/>
            </a:pPr>
            <a:endParaRPr lang="it-IT" altLang="it-IT" sz="2800" b="1" dirty="0" smtClean="0">
              <a:solidFill>
                <a:srgbClr val="FF0000"/>
              </a:solidFill>
              <a:effectLst>
                <a:outerShdw blurRad="38100" dist="38100" dir="2700000" algn="tl">
                  <a:srgbClr val="C0C0C0"/>
                </a:outerShdw>
              </a:effectLst>
              <a:latin typeface="Comic Sans MS" pitchFamily="66" charset="0"/>
            </a:endParaRPr>
          </a:p>
          <a:p>
            <a:pPr eaLnBrk="1" hangingPunct="1">
              <a:defRPr/>
            </a:pPr>
            <a:endParaRPr lang="it-IT" altLang="it-IT" sz="800" b="1" dirty="0" smtClean="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smtClean="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smtClean="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smtClean="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smtClean="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smtClean="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smtClean="0">
              <a:solidFill>
                <a:schemeClr val="folHlink"/>
              </a:solidFill>
              <a:effectLst>
                <a:outerShdw blurRad="38100" dist="38100" dir="2700000" algn="tl">
                  <a:srgbClr val="C0C0C0"/>
                </a:outerShdw>
              </a:effectLst>
              <a:latin typeface="Comic Sans MS" pitchFamily="66" charset="0"/>
            </a:endParaRPr>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41187">
            <a:off x="293412" y="2494400"/>
            <a:ext cx="7984865" cy="39858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6075" y="464155"/>
            <a:ext cx="1441451" cy="207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tangolo 15"/>
          <p:cNvSpPr/>
          <p:nvPr/>
        </p:nvSpPr>
        <p:spPr>
          <a:xfrm>
            <a:off x="7508629" y="2681049"/>
            <a:ext cx="1588897" cy="70788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it-IT" sz="4000" b="1" i="1" dirty="0" err="1" smtClean="0">
                <a:ln w="11430"/>
                <a:solidFill>
                  <a:srgbClr val="35DB49"/>
                </a:solidFill>
                <a:effectLst>
                  <a:outerShdw blurRad="80000" dist="40000" dir="5040000" algn="tl">
                    <a:srgbClr val="000000">
                      <a:alpha val="30000"/>
                    </a:srgbClr>
                  </a:outerShdw>
                </a:effectLst>
              </a:rPr>
              <a:t>Claims</a:t>
            </a:r>
            <a:endParaRPr lang="it-IT" sz="4000" b="1" i="1" dirty="0">
              <a:ln w="11430"/>
              <a:solidFill>
                <a:srgbClr val="35DB49"/>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1054794" y="379512"/>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sp>
        <p:nvSpPr>
          <p:cNvPr id="345093" name="Rectangle 5"/>
          <p:cNvSpPr>
            <a:spLocks noChangeArrowheads="1"/>
          </p:cNvSpPr>
          <p:nvPr/>
        </p:nvSpPr>
        <p:spPr bwMode="auto">
          <a:xfrm>
            <a:off x="6728430" y="404664"/>
            <a:ext cx="2140330"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CE1924/2006</a:t>
            </a:r>
          </a:p>
        </p:txBody>
      </p:sp>
      <p:grpSp>
        <p:nvGrpSpPr>
          <p:cNvPr id="15366" name="Group 6"/>
          <p:cNvGrpSpPr>
            <a:grpSpLocks/>
          </p:cNvGrpSpPr>
          <p:nvPr/>
        </p:nvGrpSpPr>
        <p:grpSpPr bwMode="auto">
          <a:xfrm>
            <a:off x="468313" y="764828"/>
            <a:ext cx="8351837" cy="215900"/>
            <a:chOff x="295" y="391"/>
            <a:chExt cx="5261" cy="136"/>
          </a:xfrm>
        </p:grpSpPr>
        <p:sp>
          <p:nvSpPr>
            <p:cNvPr id="15368"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69"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0"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1"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2" name="Rectangle 3"/>
          <p:cNvSpPr>
            <a:spLocks noChangeArrowheads="1"/>
          </p:cNvSpPr>
          <p:nvPr/>
        </p:nvSpPr>
        <p:spPr bwMode="auto">
          <a:xfrm>
            <a:off x="1015504" y="-52536"/>
            <a:ext cx="7300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RIVENDICAZIONE PROPRIETA’ ALIMENTI</a:t>
            </a:r>
          </a:p>
        </p:txBody>
      </p:sp>
      <p:pic>
        <p:nvPicPr>
          <p:cNvPr id="1935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0" t="1149" r="6298" b="16524"/>
          <a:stretch/>
        </p:blipFill>
        <p:spPr bwMode="auto">
          <a:xfrm>
            <a:off x="7820807" y="1103427"/>
            <a:ext cx="1277962" cy="121392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54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30" r="2974"/>
          <a:stretch/>
        </p:blipFill>
        <p:spPr bwMode="auto">
          <a:xfrm>
            <a:off x="564258" y="1205220"/>
            <a:ext cx="3166281" cy="1274097"/>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5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92" y="2708920"/>
            <a:ext cx="3166282" cy="161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5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257" y="4665938"/>
            <a:ext cx="3166282" cy="66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544"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3750" r="557" b="7428"/>
          <a:stretch/>
        </p:blipFill>
        <p:spPr bwMode="auto">
          <a:xfrm>
            <a:off x="3139634" y="5390229"/>
            <a:ext cx="3052651" cy="1317956"/>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545"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r="2973"/>
          <a:stretch/>
        </p:blipFill>
        <p:spPr bwMode="auto">
          <a:xfrm>
            <a:off x="4088798" y="1764800"/>
            <a:ext cx="3363309" cy="3118198"/>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5393" y="804997"/>
            <a:ext cx="1441451" cy="207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uppo 16"/>
          <p:cNvGrpSpPr/>
          <p:nvPr/>
        </p:nvGrpSpPr>
        <p:grpSpPr>
          <a:xfrm>
            <a:off x="6578904" y="4077072"/>
            <a:ext cx="2457592" cy="2708570"/>
            <a:chOff x="6705811" y="4060059"/>
            <a:chExt cx="2457592" cy="2708570"/>
          </a:xfrm>
        </p:grpSpPr>
        <p:pic>
          <p:nvPicPr>
            <p:cNvPr id="18"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811" y="5373216"/>
              <a:ext cx="1924050" cy="139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0197" y="4060059"/>
              <a:ext cx="1573206" cy="20137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322049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1054794" y="379512"/>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sp>
        <p:nvSpPr>
          <p:cNvPr id="345093" name="Rectangle 5"/>
          <p:cNvSpPr>
            <a:spLocks noChangeArrowheads="1"/>
          </p:cNvSpPr>
          <p:nvPr/>
        </p:nvSpPr>
        <p:spPr bwMode="auto">
          <a:xfrm>
            <a:off x="6728430" y="404664"/>
            <a:ext cx="2140330"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CE1924/2006</a:t>
            </a:r>
          </a:p>
        </p:txBody>
      </p:sp>
      <p:grpSp>
        <p:nvGrpSpPr>
          <p:cNvPr id="15366" name="Group 6"/>
          <p:cNvGrpSpPr>
            <a:grpSpLocks/>
          </p:cNvGrpSpPr>
          <p:nvPr/>
        </p:nvGrpSpPr>
        <p:grpSpPr bwMode="auto">
          <a:xfrm>
            <a:off x="468313" y="764828"/>
            <a:ext cx="8351837" cy="215900"/>
            <a:chOff x="295" y="391"/>
            <a:chExt cx="5261" cy="136"/>
          </a:xfrm>
        </p:grpSpPr>
        <p:sp>
          <p:nvSpPr>
            <p:cNvPr id="15368"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69"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0"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1"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2" name="Rectangle 3"/>
          <p:cNvSpPr>
            <a:spLocks noChangeArrowheads="1"/>
          </p:cNvSpPr>
          <p:nvPr/>
        </p:nvSpPr>
        <p:spPr bwMode="auto">
          <a:xfrm>
            <a:off x="1015504" y="-52536"/>
            <a:ext cx="7300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RIVENDICAZIONE PROPRIETA’ ALIMENTI</a:t>
            </a:r>
          </a:p>
        </p:txBody>
      </p:sp>
      <p:pic>
        <p:nvPicPr>
          <p:cNvPr id="194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80728"/>
            <a:ext cx="6840760" cy="428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403648" y="5301208"/>
            <a:ext cx="7560790" cy="1569660"/>
          </a:xfrm>
          <a:prstGeom prst="rect">
            <a:avLst/>
          </a:prstGeom>
        </p:spPr>
        <p:txBody>
          <a:bodyPr wrap="square">
            <a:spAutoFit/>
          </a:bodyPr>
          <a:lstStyle/>
          <a:p>
            <a:r>
              <a:rPr lang="it-IT" sz="1600" dirty="0" smtClean="0">
                <a:solidFill>
                  <a:schemeClr val="bg2">
                    <a:lumMod val="10000"/>
                  </a:schemeClr>
                </a:solidFill>
                <a:effectLst>
                  <a:outerShdw blurRad="38100" dist="38100" dir="2700000" algn="tl">
                    <a:srgbClr val="000000">
                      <a:alpha val="43137"/>
                    </a:srgbClr>
                  </a:outerShdw>
                </a:effectLst>
              </a:rPr>
              <a:t>Le indicazioni sulla salute sono consentite solo se sull’etichetta sono comprese le seguenti informazioni: </a:t>
            </a:r>
          </a:p>
          <a:p>
            <a:r>
              <a:rPr lang="it-IT" sz="1600" dirty="0" smtClean="0">
                <a:solidFill>
                  <a:schemeClr val="bg2">
                    <a:lumMod val="10000"/>
                  </a:schemeClr>
                </a:solidFill>
                <a:effectLst>
                  <a:outerShdw blurRad="38100" dist="38100" dir="2700000" algn="tl">
                    <a:srgbClr val="000000">
                      <a:alpha val="43137"/>
                    </a:srgbClr>
                  </a:outerShdw>
                </a:effectLst>
              </a:rPr>
              <a:t>• una dicitura relativa all’importanza di una dieta varia ed equilibrata e di uno stile di vita sano; </a:t>
            </a:r>
          </a:p>
          <a:p>
            <a:r>
              <a:rPr lang="it-IT" sz="1600" dirty="0" smtClean="0">
                <a:solidFill>
                  <a:schemeClr val="bg2">
                    <a:lumMod val="10000"/>
                  </a:schemeClr>
                </a:solidFill>
                <a:effectLst>
                  <a:outerShdw blurRad="38100" dist="38100" dir="2700000" algn="tl">
                    <a:srgbClr val="000000">
                      <a:alpha val="43137"/>
                    </a:srgbClr>
                  </a:outerShdw>
                </a:effectLst>
              </a:rPr>
              <a:t>• la quantità dell’alimento e le modalità di consumo necessarie per ottenere l’effetto benefico indicato</a:t>
            </a:r>
            <a:endParaRPr lang="it-IT" sz="1600" dirty="0">
              <a:solidFill>
                <a:schemeClr val="bg2">
                  <a:lumMod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97828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1054794" y="379512"/>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sp>
        <p:nvSpPr>
          <p:cNvPr id="345093" name="Rectangle 5"/>
          <p:cNvSpPr>
            <a:spLocks noChangeArrowheads="1"/>
          </p:cNvSpPr>
          <p:nvPr/>
        </p:nvSpPr>
        <p:spPr bwMode="auto">
          <a:xfrm>
            <a:off x="6728430" y="404664"/>
            <a:ext cx="2140330"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CE1924/2006</a:t>
            </a:r>
          </a:p>
        </p:txBody>
      </p:sp>
      <p:grpSp>
        <p:nvGrpSpPr>
          <p:cNvPr id="15366" name="Group 6"/>
          <p:cNvGrpSpPr>
            <a:grpSpLocks/>
          </p:cNvGrpSpPr>
          <p:nvPr/>
        </p:nvGrpSpPr>
        <p:grpSpPr bwMode="auto">
          <a:xfrm>
            <a:off x="468313" y="764828"/>
            <a:ext cx="8351837" cy="215900"/>
            <a:chOff x="295" y="391"/>
            <a:chExt cx="5261" cy="136"/>
          </a:xfrm>
        </p:grpSpPr>
        <p:sp>
          <p:nvSpPr>
            <p:cNvPr id="15368"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69"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0"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1"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2" name="Rectangle 3"/>
          <p:cNvSpPr>
            <a:spLocks noChangeArrowheads="1"/>
          </p:cNvSpPr>
          <p:nvPr/>
        </p:nvSpPr>
        <p:spPr bwMode="auto">
          <a:xfrm>
            <a:off x="1015504" y="-52536"/>
            <a:ext cx="7300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RIVENDICAZIONE PROPRIETA’ ALIMENTI</a:t>
            </a:r>
          </a:p>
        </p:txBody>
      </p:sp>
      <p:sp>
        <p:nvSpPr>
          <p:cNvPr id="2" name="Rettangolo 1"/>
          <p:cNvSpPr/>
          <p:nvPr/>
        </p:nvSpPr>
        <p:spPr>
          <a:xfrm>
            <a:off x="1043658" y="1220554"/>
            <a:ext cx="7560790" cy="5016758"/>
          </a:xfrm>
          <a:prstGeom prst="rect">
            <a:avLst/>
          </a:prstGeom>
        </p:spPr>
        <p:txBody>
          <a:bodyPr wrap="square">
            <a:spAutoFit/>
          </a:bodyPr>
          <a:lstStyle/>
          <a:p>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Vi sono diversi tipi di indicazioni sulla salute:</a:t>
            </a:r>
          </a:p>
          <a:p>
            <a:endPar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endParaRPr>
          </a:p>
          <a:p>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 dichiarazioni relative a sostanze nutritive o di altro genere che possono contribuire alla crescita, sviluppo e normali funzioni del nostro organismo, per esempio </a:t>
            </a:r>
          </a:p>
          <a:p>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a:t>
            </a:r>
            <a:r>
              <a:rPr lang="it-IT"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Il calcio è necessario per il mantenimento di ossa normali</a:t>
            </a:r>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a:t>
            </a:r>
          </a:p>
          <a:p>
            <a:endPar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endParaRPr>
          </a:p>
          <a:p>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 affermazioni sulla diminuzione del rischio di contrarre una malattia, per esempio “</a:t>
            </a:r>
            <a:r>
              <a:rPr lang="it-IT"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è dimostrato che la sostanza x</a:t>
            </a:r>
          </a:p>
          <a:p>
            <a:r>
              <a:rPr lang="it-IT"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abbassa/riduce il colesterolo nel sangue</a:t>
            </a:r>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a:t>
            </a:r>
          </a:p>
          <a:p>
            <a:endParaRPr lang="it-IT" b="1" dirty="0">
              <a:solidFill>
                <a:srgbClr val="7030A0"/>
              </a:solidFill>
              <a:effectLst>
                <a:outerShdw blurRad="38100" dist="38100" dir="2700000" algn="tl">
                  <a:srgbClr val="000000">
                    <a:alpha val="43137"/>
                  </a:srgbClr>
                </a:outerShdw>
              </a:effectLst>
              <a:latin typeface="Comic Sans MS" panose="030F0702030302020204" pitchFamily="66" charset="0"/>
            </a:endParaRPr>
          </a:p>
          <a:p>
            <a:endPar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endParaRPr>
          </a:p>
          <a:p>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Le indicazioni sulla salute fornite sui prodotti alimentari</a:t>
            </a:r>
          </a:p>
          <a:p>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devono essere preventivamente autorizzate e incluse in un</a:t>
            </a:r>
          </a:p>
          <a:p>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elenco di indicazioni consentite.</a:t>
            </a:r>
            <a:endParaRPr lang="it-IT" b="1" dirty="0">
              <a:solidFill>
                <a:srgbClr val="7030A0"/>
              </a:solidFill>
              <a:effectLst>
                <a:outerShdw blurRad="38100" dist="38100" dir="2700000" algn="tl">
                  <a:srgbClr val="000000">
                    <a:alpha val="43137"/>
                  </a:srgbClr>
                </a:outerShdw>
              </a:effectLst>
              <a:latin typeface="Comic Sans MS" panose="030F0702030302020204" pitchFamily="66" charset="0"/>
            </a:endParaRPr>
          </a:p>
        </p:txBody>
      </p:sp>
      <p:sp>
        <p:nvSpPr>
          <p:cNvPr id="11" name="Rectangle 4"/>
          <p:cNvSpPr>
            <a:spLocks noChangeArrowheads="1"/>
          </p:cNvSpPr>
          <p:nvPr/>
        </p:nvSpPr>
        <p:spPr bwMode="auto">
          <a:xfrm>
            <a:off x="1054794" y="379512"/>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14" name="Group 6"/>
          <p:cNvGrpSpPr>
            <a:grpSpLocks/>
          </p:cNvGrpSpPr>
          <p:nvPr/>
        </p:nvGrpSpPr>
        <p:grpSpPr bwMode="auto">
          <a:xfrm>
            <a:off x="468313" y="764828"/>
            <a:ext cx="8351837" cy="215900"/>
            <a:chOff x="295" y="391"/>
            <a:chExt cx="5261" cy="136"/>
          </a:xfrm>
        </p:grpSpPr>
        <p:sp>
          <p:nvSpPr>
            <p:cNvPr id="15"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6"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7"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8"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9" name="Rettangolo 18"/>
          <p:cNvSpPr/>
          <p:nvPr/>
        </p:nvSpPr>
        <p:spPr>
          <a:xfrm>
            <a:off x="1043658" y="1220554"/>
            <a:ext cx="7560790" cy="5016758"/>
          </a:xfrm>
          <a:prstGeom prst="rect">
            <a:avLst/>
          </a:prstGeom>
        </p:spPr>
        <p:txBody>
          <a:bodyPr wrap="square">
            <a:spAutoFit/>
          </a:bodyPr>
          <a:lstStyle/>
          <a:p>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Vi sono diversi tipi di indicazioni sulla salute:</a:t>
            </a:r>
          </a:p>
          <a:p>
            <a:endPar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endParaRPr>
          </a:p>
          <a:p>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 dichiarazioni relative a sostanze nutritive o di altro genere che possono contribuire alla crescita, sviluppo e normali funzioni del nostro organismo, per esempio </a:t>
            </a:r>
          </a:p>
          <a:p>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a:t>
            </a:r>
            <a:r>
              <a:rPr lang="it-IT"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Il calcio è necessario per il mantenimento di ossa normali</a:t>
            </a:r>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a:t>
            </a:r>
          </a:p>
          <a:p>
            <a:endPar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endParaRPr>
          </a:p>
          <a:p>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 affermazioni sulla diminuzione del rischio di contrarre una malattia, per esempio “</a:t>
            </a:r>
            <a:r>
              <a:rPr lang="it-IT"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è dimostrato che la sostanza x</a:t>
            </a:r>
          </a:p>
          <a:p>
            <a:r>
              <a:rPr lang="it-IT"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abbassa/riduce il colesterolo nel sangue</a:t>
            </a:r>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a:t>
            </a:r>
          </a:p>
          <a:p>
            <a:endParaRPr lang="it-IT" b="1" dirty="0">
              <a:solidFill>
                <a:srgbClr val="7030A0"/>
              </a:solidFill>
              <a:effectLst>
                <a:outerShdw blurRad="38100" dist="38100" dir="2700000" algn="tl">
                  <a:srgbClr val="000000">
                    <a:alpha val="43137"/>
                  </a:srgbClr>
                </a:outerShdw>
              </a:effectLst>
              <a:latin typeface="Comic Sans MS" panose="030F0702030302020204" pitchFamily="66" charset="0"/>
            </a:endParaRPr>
          </a:p>
          <a:p>
            <a:endPar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endParaRPr>
          </a:p>
          <a:p>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Le indicazioni sulla salute fornite sui prodotti alimentari</a:t>
            </a:r>
          </a:p>
          <a:p>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devono essere preventivamente autorizzate e incluse in un</a:t>
            </a:r>
          </a:p>
          <a:p>
            <a:r>
              <a:rPr lang="it-IT" b="1" dirty="0" smtClean="0">
                <a:solidFill>
                  <a:srgbClr val="7030A0"/>
                </a:solidFill>
                <a:effectLst>
                  <a:outerShdw blurRad="38100" dist="38100" dir="2700000" algn="tl">
                    <a:srgbClr val="000000">
                      <a:alpha val="43137"/>
                    </a:srgbClr>
                  </a:outerShdw>
                </a:effectLst>
                <a:latin typeface="Comic Sans MS" panose="030F0702030302020204" pitchFamily="66" charset="0"/>
              </a:rPr>
              <a:t>elenco di indicazioni consentite.</a:t>
            </a:r>
            <a:endParaRPr lang="it-IT" b="1" dirty="0">
              <a:solidFill>
                <a:srgbClr val="7030A0"/>
              </a:solidFill>
              <a:effectLst>
                <a:outerShdw blurRad="38100" dist="38100" dir="2700000" algn="tl">
                  <a:srgbClr val="000000">
                    <a:alpha val="43137"/>
                  </a:srgbClr>
                </a:outerShdw>
              </a:effectLst>
              <a:latin typeface="Comic Sans MS" panose="030F0702030302020204" pitchFamily="66"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155" y="1234480"/>
            <a:ext cx="6517189" cy="5002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4853818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1054794" y="379512"/>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sp>
        <p:nvSpPr>
          <p:cNvPr id="345093" name="Rectangle 5"/>
          <p:cNvSpPr>
            <a:spLocks noChangeArrowheads="1"/>
          </p:cNvSpPr>
          <p:nvPr/>
        </p:nvSpPr>
        <p:spPr bwMode="auto">
          <a:xfrm>
            <a:off x="6728430" y="404664"/>
            <a:ext cx="2140330"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CE1924/2006</a:t>
            </a:r>
          </a:p>
        </p:txBody>
      </p:sp>
      <p:grpSp>
        <p:nvGrpSpPr>
          <p:cNvPr id="15366" name="Group 6"/>
          <p:cNvGrpSpPr>
            <a:grpSpLocks/>
          </p:cNvGrpSpPr>
          <p:nvPr/>
        </p:nvGrpSpPr>
        <p:grpSpPr bwMode="auto">
          <a:xfrm>
            <a:off x="468313" y="764828"/>
            <a:ext cx="8351837" cy="215900"/>
            <a:chOff x="295" y="391"/>
            <a:chExt cx="5261" cy="136"/>
          </a:xfrm>
        </p:grpSpPr>
        <p:sp>
          <p:nvSpPr>
            <p:cNvPr id="15368"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69"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0"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1"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2" name="Rectangle 3"/>
          <p:cNvSpPr>
            <a:spLocks noChangeArrowheads="1"/>
          </p:cNvSpPr>
          <p:nvPr/>
        </p:nvSpPr>
        <p:spPr bwMode="auto">
          <a:xfrm>
            <a:off x="1015504" y="-52536"/>
            <a:ext cx="7300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RIVENDICAZIONE PROPRIETA’ ALIMENTI</a:t>
            </a:r>
          </a:p>
        </p:txBody>
      </p:sp>
      <p:sp>
        <p:nvSpPr>
          <p:cNvPr id="11" name="Rectangle 4"/>
          <p:cNvSpPr>
            <a:spLocks noChangeArrowheads="1"/>
          </p:cNvSpPr>
          <p:nvPr/>
        </p:nvSpPr>
        <p:spPr bwMode="auto">
          <a:xfrm>
            <a:off x="1054794" y="379512"/>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14" name="Group 6"/>
          <p:cNvGrpSpPr>
            <a:grpSpLocks/>
          </p:cNvGrpSpPr>
          <p:nvPr/>
        </p:nvGrpSpPr>
        <p:grpSpPr bwMode="auto">
          <a:xfrm>
            <a:off x="468313" y="764828"/>
            <a:ext cx="8351837" cy="215900"/>
            <a:chOff x="295" y="391"/>
            <a:chExt cx="5261" cy="136"/>
          </a:xfrm>
        </p:grpSpPr>
        <p:sp>
          <p:nvSpPr>
            <p:cNvPr id="15"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6"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7"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8"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234480"/>
            <a:ext cx="6517189" cy="5002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4700" y="623241"/>
            <a:ext cx="1562100" cy="6239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reccia circolare in su 22"/>
          <p:cNvSpPr/>
          <p:nvPr/>
        </p:nvSpPr>
        <p:spPr>
          <a:xfrm>
            <a:off x="4427984" y="6003150"/>
            <a:ext cx="2164961" cy="375620"/>
          </a:xfrm>
          <a:prstGeom prst="curved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70938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1054794" y="379512"/>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sp>
        <p:nvSpPr>
          <p:cNvPr id="345093" name="Rectangle 5"/>
          <p:cNvSpPr>
            <a:spLocks noChangeArrowheads="1"/>
          </p:cNvSpPr>
          <p:nvPr/>
        </p:nvSpPr>
        <p:spPr bwMode="auto">
          <a:xfrm>
            <a:off x="6728430" y="404664"/>
            <a:ext cx="2140330"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CE1924/2006</a:t>
            </a:r>
          </a:p>
        </p:txBody>
      </p:sp>
      <p:grpSp>
        <p:nvGrpSpPr>
          <p:cNvPr id="15366" name="Group 6"/>
          <p:cNvGrpSpPr>
            <a:grpSpLocks/>
          </p:cNvGrpSpPr>
          <p:nvPr/>
        </p:nvGrpSpPr>
        <p:grpSpPr bwMode="auto">
          <a:xfrm>
            <a:off x="468313" y="764828"/>
            <a:ext cx="8351837" cy="215900"/>
            <a:chOff x="295" y="391"/>
            <a:chExt cx="5261" cy="136"/>
          </a:xfrm>
        </p:grpSpPr>
        <p:sp>
          <p:nvSpPr>
            <p:cNvPr id="15368"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69"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0"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1"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2" name="Rectangle 3"/>
          <p:cNvSpPr>
            <a:spLocks noChangeArrowheads="1"/>
          </p:cNvSpPr>
          <p:nvPr/>
        </p:nvSpPr>
        <p:spPr bwMode="auto">
          <a:xfrm>
            <a:off x="1015504" y="-52536"/>
            <a:ext cx="7300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RIVENDICAZIONE PROPRIETA’ ALIMENTI</a:t>
            </a:r>
          </a:p>
        </p:txBody>
      </p:sp>
      <p:sp>
        <p:nvSpPr>
          <p:cNvPr id="11" name="Rectangle 4"/>
          <p:cNvSpPr>
            <a:spLocks noChangeArrowheads="1"/>
          </p:cNvSpPr>
          <p:nvPr/>
        </p:nvSpPr>
        <p:spPr bwMode="auto">
          <a:xfrm>
            <a:off x="1054794" y="379512"/>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14" name="Group 6"/>
          <p:cNvGrpSpPr>
            <a:grpSpLocks/>
          </p:cNvGrpSpPr>
          <p:nvPr/>
        </p:nvGrpSpPr>
        <p:grpSpPr bwMode="auto">
          <a:xfrm>
            <a:off x="468313" y="764828"/>
            <a:ext cx="8351837" cy="215900"/>
            <a:chOff x="295" y="391"/>
            <a:chExt cx="5261" cy="136"/>
          </a:xfrm>
        </p:grpSpPr>
        <p:sp>
          <p:nvSpPr>
            <p:cNvPr id="15"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6"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7"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8"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80819"/>
            <a:ext cx="5891317" cy="45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1" name="Gruppo 20"/>
          <p:cNvGrpSpPr/>
          <p:nvPr/>
        </p:nvGrpSpPr>
        <p:grpSpPr>
          <a:xfrm>
            <a:off x="919824" y="5545654"/>
            <a:ext cx="8154394" cy="1296144"/>
            <a:chOff x="919824" y="5545654"/>
            <a:chExt cx="8154394" cy="1296144"/>
          </a:xfrm>
        </p:grpSpPr>
        <p:grpSp>
          <p:nvGrpSpPr>
            <p:cNvPr id="24" name="Gruppo 23"/>
            <p:cNvGrpSpPr/>
            <p:nvPr/>
          </p:nvGrpSpPr>
          <p:grpSpPr>
            <a:xfrm>
              <a:off x="919824" y="5545654"/>
              <a:ext cx="8154394" cy="1296144"/>
              <a:chOff x="919824" y="5545654"/>
              <a:chExt cx="8154394" cy="1296144"/>
            </a:xfrm>
          </p:grpSpPr>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691" y="5545654"/>
                <a:ext cx="815052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11250"/>
                        </a14:imgEffect>
                        <a14:imgEffect>
                          <a14:saturation sat="400000"/>
                        </a14:imgEffect>
                        <a14:imgEffect>
                          <a14:brightnessContrast bright="45000" contrast="-37000"/>
                        </a14:imgEffect>
                      </a14:imgLayer>
                    </a14:imgProps>
                  </a:ext>
                  <a:ext uri="{28A0092B-C50C-407E-A947-70E740481C1C}">
                    <a14:useLocalDpi xmlns:a14="http://schemas.microsoft.com/office/drawing/2010/main" val="0"/>
                  </a:ext>
                </a:extLst>
              </a:blip>
              <a:srcRect l="76021" t="79359" r="11442" b="6116"/>
              <a:stretch/>
            </p:blipFill>
            <p:spPr bwMode="auto">
              <a:xfrm>
                <a:off x="919824" y="6054842"/>
                <a:ext cx="794448" cy="706582"/>
              </a:xfrm>
              <a:prstGeom prst="rect">
                <a:avLst/>
              </a:prstGeom>
              <a:ln>
                <a:noFill/>
              </a:ln>
              <a:effectLst>
                <a:softEdge rad="112500"/>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25" name="Rettangolo 24"/>
            <p:cNvSpPr/>
            <p:nvPr/>
          </p:nvSpPr>
          <p:spPr>
            <a:xfrm>
              <a:off x="2915816" y="5681304"/>
              <a:ext cx="1872208" cy="1160494"/>
            </a:xfrm>
            <a:prstGeom prst="rect">
              <a:avLst/>
            </a:prstGeom>
            <a:solidFill>
              <a:srgbClr val="35DB49">
                <a:alpha val="23000"/>
              </a:srgbClr>
            </a:solidFill>
            <a:ln>
              <a:solidFill>
                <a:srgbClr val="35D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6468" y="1180819"/>
            <a:ext cx="1441451" cy="207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51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900113" y="188913"/>
            <a:ext cx="7300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RIVENDICAZIONE PROPRIETA’ ALIMENTI</a:t>
            </a:r>
          </a:p>
        </p:txBody>
      </p:sp>
      <p:sp>
        <p:nvSpPr>
          <p:cNvPr id="515074" name="Rectangle 2"/>
          <p:cNvSpPr>
            <a:spLocks noChangeArrowheads="1"/>
          </p:cNvSpPr>
          <p:nvPr/>
        </p:nvSpPr>
        <p:spPr bwMode="auto">
          <a:xfrm>
            <a:off x="971550" y="1922463"/>
            <a:ext cx="3671888"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500"/>
              </a:spcBef>
              <a:defRPr/>
            </a:pPr>
            <a:r>
              <a:rPr lang="it-IT" altLang="it-IT" sz="2400" b="1" smtClean="0">
                <a:solidFill>
                  <a:srgbClr val="990099"/>
                </a:solidFill>
                <a:effectLst>
                  <a:outerShdw blurRad="38100" dist="38100" dir="2700000" algn="tl">
                    <a:srgbClr val="C0C0C0"/>
                  </a:outerShdw>
                </a:effectLst>
                <a:latin typeface="Comic Sans MS" pitchFamily="66" charset="0"/>
              </a:rPr>
              <a:t>FISIOLOGICI</a:t>
            </a:r>
          </a:p>
          <a:p>
            <a:pPr eaLnBrk="1" hangingPunct="1">
              <a:spcBef>
                <a:spcPts val="500"/>
              </a:spcBef>
              <a:defRPr/>
            </a:pPr>
            <a:endParaRPr lang="it-IT" altLang="it-IT" sz="2400" b="1" smtClean="0">
              <a:solidFill>
                <a:srgbClr val="990099"/>
              </a:solidFill>
              <a:effectLst>
                <a:outerShdw blurRad="38100" dist="38100" dir="2700000" algn="tl">
                  <a:srgbClr val="C0C0C0"/>
                </a:outerShdw>
              </a:effectLst>
              <a:latin typeface="Comic Sans MS" pitchFamily="66" charset="0"/>
            </a:endParaRPr>
          </a:p>
          <a:p>
            <a:pPr eaLnBrk="1" hangingPunct="1">
              <a:spcBef>
                <a:spcPts val="500"/>
              </a:spcBef>
              <a:defRPr/>
            </a:pPr>
            <a:r>
              <a:rPr lang="it-IT" altLang="it-IT" sz="2400" b="1" smtClean="0">
                <a:solidFill>
                  <a:srgbClr val="990099"/>
                </a:solidFill>
                <a:effectLst>
                  <a:outerShdw blurRad="38100" dist="38100" dir="2700000" algn="tl">
                    <a:srgbClr val="C0C0C0"/>
                  </a:outerShdw>
                </a:effectLst>
                <a:latin typeface="Comic Sans MS" pitchFamily="66" charset="0"/>
              </a:rPr>
              <a:t>favorisce il transito</a:t>
            </a:r>
          </a:p>
          <a:p>
            <a:pPr eaLnBrk="1" hangingPunct="1">
              <a:spcBef>
                <a:spcPts val="500"/>
              </a:spcBef>
              <a:defRPr/>
            </a:pPr>
            <a:r>
              <a:rPr lang="it-IT" altLang="it-IT" sz="2400" b="1" smtClean="0">
                <a:solidFill>
                  <a:srgbClr val="990099"/>
                </a:solidFill>
                <a:effectLst>
                  <a:outerShdw blurRad="38100" dist="38100" dir="2700000" algn="tl">
                    <a:srgbClr val="C0C0C0"/>
                  </a:outerShdw>
                </a:effectLst>
                <a:latin typeface="Comic Sans MS" pitchFamily="66" charset="0"/>
              </a:rPr>
              <a:t>Intestinale</a:t>
            </a:r>
          </a:p>
          <a:p>
            <a:pPr eaLnBrk="1" hangingPunct="1">
              <a:spcBef>
                <a:spcPts val="500"/>
              </a:spcBef>
              <a:defRPr/>
            </a:pPr>
            <a:endParaRPr lang="it-IT" altLang="it-IT" sz="2400" b="1" smtClean="0">
              <a:solidFill>
                <a:srgbClr val="990099"/>
              </a:solidFill>
              <a:effectLst>
                <a:outerShdw blurRad="38100" dist="38100" dir="2700000" algn="tl">
                  <a:srgbClr val="C0C0C0"/>
                </a:outerShdw>
              </a:effectLst>
              <a:latin typeface="Comic Sans MS" pitchFamily="66" charset="0"/>
            </a:endParaRPr>
          </a:p>
          <a:p>
            <a:pPr eaLnBrk="1" hangingPunct="1">
              <a:spcBef>
                <a:spcPts val="500"/>
              </a:spcBef>
              <a:defRPr/>
            </a:pPr>
            <a:r>
              <a:rPr lang="it-IT" altLang="it-IT" sz="2400" b="1" smtClean="0">
                <a:solidFill>
                  <a:srgbClr val="990099"/>
                </a:solidFill>
                <a:effectLst>
                  <a:outerShdw blurRad="38100" dist="38100" dir="2700000" algn="tl">
                    <a:srgbClr val="C0C0C0"/>
                  </a:outerShdw>
                </a:effectLst>
                <a:latin typeface="Comic Sans MS" pitchFamily="66" charset="0"/>
              </a:rPr>
              <a:t>favorisce il trofismo</a:t>
            </a:r>
          </a:p>
          <a:p>
            <a:pPr eaLnBrk="1" hangingPunct="1">
              <a:spcBef>
                <a:spcPts val="500"/>
              </a:spcBef>
              <a:defRPr/>
            </a:pPr>
            <a:r>
              <a:rPr lang="it-IT" altLang="it-IT" sz="2400" b="1" smtClean="0">
                <a:solidFill>
                  <a:srgbClr val="990099"/>
                </a:solidFill>
                <a:effectLst>
                  <a:outerShdw blurRad="38100" dist="38100" dir="2700000" algn="tl">
                    <a:srgbClr val="C0C0C0"/>
                  </a:outerShdw>
                </a:effectLst>
                <a:latin typeface="Comic Sans MS" pitchFamily="66" charset="0"/>
              </a:rPr>
              <a:t>Articolare</a:t>
            </a:r>
          </a:p>
          <a:p>
            <a:pPr eaLnBrk="1" hangingPunct="1">
              <a:spcBef>
                <a:spcPts val="500"/>
              </a:spcBef>
              <a:defRPr/>
            </a:pPr>
            <a:endParaRPr lang="it-IT" altLang="it-IT" sz="2400" b="1" smtClean="0">
              <a:solidFill>
                <a:srgbClr val="990099"/>
              </a:solidFill>
              <a:effectLst>
                <a:outerShdw blurRad="38100" dist="38100" dir="2700000" algn="tl">
                  <a:srgbClr val="C0C0C0"/>
                </a:outerShdw>
              </a:effectLst>
              <a:latin typeface="Comic Sans MS" pitchFamily="66" charset="0"/>
            </a:endParaRPr>
          </a:p>
          <a:p>
            <a:pPr eaLnBrk="1" hangingPunct="1">
              <a:spcBef>
                <a:spcPts val="500"/>
              </a:spcBef>
              <a:defRPr/>
            </a:pPr>
            <a:r>
              <a:rPr lang="it-IT" altLang="it-IT" sz="2400" b="1" smtClean="0">
                <a:solidFill>
                  <a:srgbClr val="990099"/>
                </a:solidFill>
                <a:effectLst>
                  <a:outerShdw blurRad="38100" dist="38100" dir="2700000" algn="tl">
                    <a:srgbClr val="C0C0C0"/>
                  </a:outerShdw>
                </a:effectLst>
                <a:latin typeface="Comic Sans MS" pitchFamily="66" charset="0"/>
              </a:rPr>
              <a:t>favorisce il trofismo</a:t>
            </a:r>
          </a:p>
          <a:p>
            <a:pPr eaLnBrk="1" hangingPunct="1">
              <a:spcBef>
                <a:spcPts val="500"/>
              </a:spcBef>
              <a:defRPr/>
            </a:pPr>
            <a:r>
              <a:rPr lang="it-IT" altLang="it-IT" sz="2400" b="1" smtClean="0">
                <a:solidFill>
                  <a:srgbClr val="990099"/>
                </a:solidFill>
                <a:effectLst>
                  <a:outerShdw blurRad="38100" dist="38100" dir="2700000" algn="tl">
                    <a:srgbClr val="C0C0C0"/>
                  </a:outerShdw>
                </a:effectLst>
                <a:latin typeface="Comic Sans MS" pitchFamily="66" charset="0"/>
              </a:rPr>
              <a:t>del microcircolo</a:t>
            </a:r>
          </a:p>
        </p:txBody>
      </p:sp>
      <p:grpSp>
        <p:nvGrpSpPr>
          <p:cNvPr id="40964" name="Group 4"/>
          <p:cNvGrpSpPr>
            <a:grpSpLocks/>
          </p:cNvGrpSpPr>
          <p:nvPr/>
        </p:nvGrpSpPr>
        <p:grpSpPr bwMode="auto">
          <a:xfrm>
            <a:off x="468313" y="620713"/>
            <a:ext cx="8351837" cy="215900"/>
            <a:chOff x="295" y="391"/>
            <a:chExt cx="5261" cy="136"/>
          </a:xfrm>
        </p:grpSpPr>
        <p:sp>
          <p:nvSpPr>
            <p:cNvPr id="40969"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0970"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0971"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0972"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65545" name="Rectangle 9"/>
          <p:cNvSpPr>
            <a:spLocks noChangeArrowheads="1"/>
          </p:cNvSpPr>
          <p:nvPr/>
        </p:nvSpPr>
        <p:spPr bwMode="auto">
          <a:xfrm>
            <a:off x="3851275" y="908050"/>
            <a:ext cx="1614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800" b="1">
                <a:solidFill>
                  <a:srgbClr val="7ABC32"/>
                </a:solidFill>
                <a:effectLst>
                  <a:outerShdw blurRad="38100" dist="38100" dir="2700000" algn="tl">
                    <a:srgbClr val="C0C0C0"/>
                  </a:outerShdw>
                </a:effectLst>
                <a:latin typeface="Comic Sans MS" pitchFamily="66" charset="0"/>
              </a:rPr>
              <a:t>CLAIMS</a:t>
            </a:r>
          </a:p>
        </p:txBody>
      </p:sp>
      <p:sp>
        <p:nvSpPr>
          <p:cNvPr id="2" name="Rectangle 2"/>
          <p:cNvSpPr>
            <a:spLocks noChangeArrowheads="1"/>
          </p:cNvSpPr>
          <p:nvPr/>
        </p:nvSpPr>
        <p:spPr bwMode="auto">
          <a:xfrm>
            <a:off x="5148263" y="1916113"/>
            <a:ext cx="3671887"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500"/>
              </a:spcBef>
              <a:defRPr/>
            </a:pPr>
            <a:r>
              <a:rPr lang="it-IT" altLang="it-IT" sz="2400" b="1" smtClean="0">
                <a:solidFill>
                  <a:srgbClr val="FF0000"/>
                </a:solidFill>
                <a:effectLst>
                  <a:outerShdw blurRad="38100" dist="38100" dir="2700000" algn="tl">
                    <a:srgbClr val="C0C0C0"/>
                  </a:outerShdw>
                </a:effectLst>
                <a:latin typeface="Comic Sans MS" pitchFamily="66" charset="0"/>
              </a:rPr>
              <a:t>TERAPEUTICI</a:t>
            </a:r>
          </a:p>
          <a:p>
            <a:pPr eaLnBrk="1" hangingPunct="1">
              <a:spcBef>
                <a:spcPts val="500"/>
              </a:spcBef>
              <a:defRPr/>
            </a:pPr>
            <a:endParaRPr lang="it-IT" altLang="it-IT" sz="2400" b="1" smtClean="0">
              <a:solidFill>
                <a:srgbClr val="FF0000"/>
              </a:solidFill>
              <a:effectLst>
                <a:outerShdw blurRad="38100" dist="38100" dir="2700000" algn="tl">
                  <a:srgbClr val="C0C0C0"/>
                </a:outerShdw>
              </a:effectLst>
              <a:latin typeface="Comic Sans MS" pitchFamily="66" charset="0"/>
            </a:endParaRPr>
          </a:p>
          <a:p>
            <a:pPr eaLnBrk="1" hangingPunct="1">
              <a:spcBef>
                <a:spcPts val="500"/>
              </a:spcBef>
              <a:defRPr/>
            </a:pPr>
            <a:r>
              <a:rPr lang="it-IT" altLang="it-IT" sz="2400" b="1" smtClean="0">
                <a:solidFill>
                  <a:srgbClr val="FF0000"/>
                </a:solidFill>
                <a:effectLst>
                  <a:outerShdw blurRad="38100" dist="38100" dir="2700000" algn="tl">
                    <a:srgbClr val="C0C0C0"/>
                  </a:outerShdw>
                </a:effectLst>
                <a:latin typeface="Comic Sans MS" pitchFamily="66" charset="0"/>
              </a:rPr>
              <a:t>trattamento della stipsi</a:t>
            </a:r>
          </a:p>
          <a:p>
            <a:pPr eaLnBrk="1" hangingPunct="1">
              <a:spcBef>
                <a:spcPts val="500"/>
              </a:spcBef>
              <a:defRPr/>
            </a:pPr>
            <a:endParaRPr lang="it-IT" altLang="it-IT" sz="2400" b="1" smtClean="0">
              <a:solidFill>
                <a:srgbClr val="FF0000"/>
              </a:solidFill>
              <a:effectLst>
                <a:outerShdw blurRad="38100" dist="38100" dir="2700000" algn="tl">
                  <a:srgbClr val="C0C0C0"/>
                </a:outerShdw>
              </a:effectLst>
              <a:latin typeface="Comic Sans MS" pitchFamily="66" charset="0"/>
            </a:endParaRPr>
          </a:p>
          <a:p>
            <a:pPr eaLnBrk="1" hangingPunct="1">
              <a:spcBef>
                <a:spcPts val="500"/>
              </a:spcBef>
              <a:defRPr/>
            </a:pPr>
            <a:r>
              <a:rPr lang="it-IT" altLang="it-IT" sz="2400" b="1" smtClean="0">
                <a:solidFill>
                  <a:srgbClr val="FF0000"/>
                </a:solidFill>
                <a:effectLst>
                  <a:outerShdw blurRad="38100" dist="38100" dir="2700000" algn="tl">
                    <a:srgbClr val="C0C0C0"/>
                  </a:outerShdw>
                </a:effectLst>
                <a:latin typeface="Comic Sans MS" pitchFamily="66" charset="0"/>
              </a:rPr>
              <a:t>trattamento</a:t>
            </a:r>
          </a:p>
          <a:p>
            <a:pPr eaLnBrk="1" hangingPunct="1">
              <a:spcBef>
                <a:spcPts val="500"/>
              </a:spcBef>
              <a:defRPr/>
            </a:pPr>
            <a:r>
              <a:rPr lang="it-IT" altLang="it-IT" sz="2400" b="1" smtClean="0">
                <a:solidFill>
                  <a:srgbClr val="FF0000"/>
                </a:solidFill>
                <a:effectLst>
                  <a:outerShdw blurRad="38100" dist="38100" dir="2700000" algn="tl">
                    <a:srgbClr val="C0C0C0"/>
                  </a:outerShdw>
                </a:effectLst>
                <a:latin typeface="Comic Sans MS" pitchFamily="66" charset="0"/>
              </a:rPr>
              <a:t>dell’osteoartrosi</a:t>
            </a:r>
          </a:p>
          <a:p>
            <a:pPr eaLnBrk="1" hangingPunct="1">
              <a:spcBef>
                <a:spcPts val="500"/>
              </a:spcBef>
              <a:defRPr/>
            </a:pPr>
            <a:endParaRPr lang="it-IT" altLang="it-IT" sz="2400" b="1" smtClean="0">
              <a:solidFill>
                <a:srgbClr val="FF0000"/>
              </a:solidFill>
              <a:effectLst>
                <a:outerShdw blurRad="38100" dist="38100" dir="2700000" algn="tl">
                  <a:srgbClr val="C0C0C0"/>
                </a:outerShdw>
              </a:effectLst>
              <a:latin typeface="Comic Sans MS" pitchFamily="66" charset="0"/>
            </a:endParaRPr>
          </a:p>
          <a:p>
            <a:pPr eaLnBrk="1" hangingPunct="1">
              <a:spcBef>
                <a:spcPts val="500"/>
              </a:spcBef>
              <a:defRPr/>
            </a:pPr>
            <a:r>
              <a:rPr lang="it-IT" altLang="it-IT" sz="2400" b="1" smtClean="0">
                <a:solidFill>
                  <a:srgbClr val="FF0000"/>
                </a:solidFill>
                <a:effectLst>
                  <a:outerShdw blurRad="38100" dist="38100" dir="2700000" algn="tl">
                    <a:srgbClr val="C0C0C0"/>
                  </a:outerShdw>
                </a:effectLst>
                <a:latin typeface="Comic Sans MS" pitchFamily="66" charset="0"/>
              </a:rPr>
              <a:t>trattamento</a:t>
            </a:r>
          </a:p>
          <a:p>
            <a:pPr eaLnBrk="1" hangingPunct="1">
              <a:spcBef>
                <a:spcPts val="500"/>
              </a:spcBef>
              <a:defRPr/>
            </a:pPr>
            <a:r>
              <a:rPr lang="it-IT" altLang="it-IT" sz="2400" b="1" smtClean="0">
                <a:solidFill>
                  <a:srgbClr val="FF0000"/>
                </a:solidFill>
                <a:effectLst>
                  <a:outerShdw blurRad="38100" dist="38100" dir="2700000" algn="tl">
                    <a:srgbClr val="C0C0C0"/>
                  </a:outerShdw>
                </a:effectLst>
                <a:latin typeface="Comic Sans MS" pitchFamily="66" charset="0"/>
              </a:rPr>
              <a:t>insufficienza venosa</a:t>
            </a:r>
          </a:p>
        </p:txBody>
      </p:sp>
      <p:sp>
        <p:nvSpPr>
          <p:cNvPr id="40967" name="Rectangle 11"/>
          <p:cNvSpPr>
            <a:spLocks noChangeArrowheads="1"/>
          </p:cNvSpPr>
          <p:nvPr/>
        </p:nvSpPr>
        <p:spPr bwMode="auto">
          <a:xfrm>
            <a:off x="755650" y="1700213"/>
            <a:ext cx="3529013" cy="4824412"/>
          </a:xfrm>
          <a:prstGeom prst="rect">
            <a:avLst/>
          </a:prstGeom>
          <a:solidFill>
            <a:srgbClr val="00FF00">
              <a:alpha val="10980"/>
            </a:srgbClr>
          </a:soli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0968" name="Rectangle 12"/>
          <p:cNvSpPr>
            <a:spLocks noChangeArrowheads="1"/>
          </p:cNvSpPr>
          <p:nvPr/>
        </p:nvSpPr>
        <p:spPr bwMode="auto">
          <a:xfrm>
            <a:off x="5003800" y="1700213"/>
            <a:ext cx="3529013" cy="4824412"/>
          </a:xfrm>
          <a:prstGeom prst="rect">
            <a:avLst/>
          </a:prstGeom>
          <a:solidFill>
            <a:srgbClr val="FFCC99">
              <a:alpha val="10980"/>
            </a:srgbClr>
          </a:solidFill>
          <a:ln w="635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p>
        </p:txBody>
      </p:sp>
      <p:sp>
        <p:nvSpPr>
          <p:cNvPr id="345093" name="Rectangle 5"/>
          <p:cNvSpPr>
            <a:spLocks noChangeArrowheads="1"/>
          </p:cNvSpPr>
          <p:nvPr/>
        </p:nvSpPr>
        <p:spPr bwMode="auto">
          <a:xfrm>
            <a:off x="6728430" y="182563"/>
            <a:ext cx="2140330"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CE1924/2006</a:t>
            </a:r>
          </a:p>
        </p:txBody>
      </p:sp>
      <p:grpSp>
        <p:nvGrpSpPr>
          <p:cNvPr id="20484" name="Group 4"/>
          <p:cNvGrpSpPr>
            <a:grpSpLocks/>
          </p:cNvGrpSpPr>
          <p:nvPr/>
        </p:nvGrpSpPr>
        <p:grpSpPr bwMode="auto">
          <a:xfrm>
            <a:off x="468313" y="620713"/>
            <a:ext cx="8351837" cy="215900"/>
            <a:chOff x="295" y="391"/>
            <a:chExt cx="5261" cy="136"/>
          </a:xfrm>
        </p:grpSpPr>
        <p:sp>
          <p:nvSpPr>
            <p:cNvPr id="20495"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0496"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0497"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0498"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13674" name="Rectangle 10"/>
          <p:cNvSpPr>
            <a:spLocks noChangeArrowheads="1"/>
          </p:cNvSpPr>
          <p:nvPr/>
        </p:nvSpPr>
        <p:spPr bwMode="auto">
          <a:xfrm>
            <a:off x="755650" y="908050"/>
            <a:ext cx="79930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a:defRPr/>
            </a:pPr>
            <a:r>
              <a:rPr lang="it-IT" altLang="it-IT" sz="5200" b="1" smtClean="0">
                <a:solidFill>
                  <a:srgbClr val="F2002E"/>
                </a:solidFill>
                <a:effectLst>
                  <a:outerShdw blurRad="38100" dist="38100" dir="2700000" algn="tl">
                    <a:srgbClr val="C0C0C0"/>
                  </a:outerShdw>
                </a:effectLst>
              </a:rPr>
              <a:t>Claims sulla salute</a:t>
            </a:r>
          </a:p>
        </p:txBody>
      </p:sp>
      <p:sp>
        <p:nvSpPr>
          <p:cNvPr id="20486" name="AutoShape 11"/>
          <p:cNvSpPr>
            <a:spLocks noChangeArrowheads="1"/>
          </p:cNvSpPr>
          <p:nvPr/>
        </p:nvSpPr>
        <p:spPr bwMode="auto">
          <a:xfrm rot="-1105715">
            <a:off x="1547813" y="4595813"/>
            <a:ext cx="1171575" cy="1512887"/>
          </a:xfrm>
          <a:prstGeom prst="curvedRightArrow">
            <a:avLst>
              <a:gd name="adj1" fmla="val 25827"/>
              <a:gd name="adj2" fmla="val 51653"/>
              <a:gd name="adj3" fmla="val 33333"/>
            </a:avLst>
          </a:prstGeom>
          <a:solidFill>
            <a:srgbClr val="66FF66"/>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0487" name="AutoShape 12"/>
          <p:cNvSpPr>
            <a:spLocks noChangeArrowheads="1"/>
          </p:cNvSpPr>
          <p:nvPr/>
        </p:nvSpPr>
        <p:spPr bwMode="auto">
          <a:xfrm rot="1844764">
            <a:off x="7159625" y="4557713"/>
            <a:ext cx="1181100" cy="1511300"/>
          </a:xfrm>
          <a:prstGeom prst="curvedLeftArrow">
            <a:avLst>
              <a:gd name="adj1" fmla="val 25591"/>
              <a:gd name="adj2" fmla="val 51183"/>
              <a:gd name="adj3" fmla="val 33333"/>
            </a:avLst>
          </a:prstGeom>
          <a:solidFill>
            <a:srgbClr val="66FF66"/>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13677" name="Text Box 13"/>
          <p:cNvSpPr txBox="1">
            <a:spLocks noChangeArrowheads="1"/>
          </p:cNvSpPr>
          <p:nvPr/>
        </p:nvSpPr>
        <p:spPr bwMode="auto">
          <a:xfrm>
            <a:off x="3194050" y="5589588"/>
            <a:ext cx="3465513" cy="552450"/>
          </a:xfrm>
          <a:prstGeom prst="rect">
            <a:avLst/>
          </a:prstGeom>
          <a:solidFill>
            <a:srgbClr val="66FF66"/>
          </a:solidFill>
          <a:ln w="9525">
            <a:solidFill>
              <a:srgbClr val="00FF00"/>
            </a:solidFill>
            <a:miter lim="800000"/>
            <a:headEnd/>
            <a:tailEnd/>
          </a:ln>
          <a:effectLst>
            <a:outerShdw sy="50000" kx="-2453608" rotWithShape="0">
              <a:schemeClr val="bg2">
                <a:alpha val="50000"/>
              </a:schemeClr>
            </a:outerShdw>
          </a:effectLst>
        </p:spPr>
        <p:txBody>
          <a:bodyPr>
            <a:spAutoFit/>
          </a:bodyPr>
          <a:lstStyle/>
          <a:p>
            <a:pPr algn="ctr">
              <a:lnSpc>
                <a:spcPct val="74000"/>
              </a:lnSpc>
              <a:spcBef>
                <a:spcPct val="50000"/>
              </a:spcBef>
              <a:buClr>
                <a:srgbClr val="FFFFFF"/>
              </a:buClr>
              <a:buSzPct val="100000"/>
              <a:buFont typeface="Times New Roman" pitchFamily="18" charset="0"/>
              <a:buNone/>
              <a:defRPr/>
            </a:pPr>
            <a:r>
              <a:rPr lang="it-IT" altLang="it-IT" sz="4000" b="1">
                <a:solidFill>
                  <a:schemeClr val="folHlink"/>
                </a:solidFill>
                <a:effectLst>
                  <a:outerShdw blurRad="38100" dist="38100" dir="2700000" algn="tl">
                    <a:srgbClr val="000000"/>
                  </a:outerShdw>
                </a:effectLst>
                <a:latin typeface="Comic Sans MS" pitchFamily="66" charset="0"/>
                <a:cs typeface="Lucida Sans Unicode" pitchFamily="34" charset="0"/>
                <a:hlinkClick r:id="rId3" action="ppaction://hlinkfile"/>
              </a:rPr>
              <a:t>REGISTRO</a:t>
            </a:r>
            <a:endParaRPr lang="it-IT" altLang="it-IT" sz="4000" b="1">
              <a:solidFill>
                <a:schemeClr val="folHlink"/>
              </a:solidFill>
              <a:effectLst>
                <a:outerShdw blurRad="38100" dist="38100" dir="2700000" algn="tl">
                  <a:srgbClr val="000000"/>
                </a:outerShdw>
              </a:effectLst>
              <a:latin typeface="Comic Sans MS" pitchFamily="66" charset="0"/>
              <a:cs typeface="Lucida Sans Unicode" pitchFamily="34" charset="0"/>
            </a:endParaRPr>
          </a:p>
        </p:txBody>
      </p:sp>
      <p:sp>
        <p:nvSpPr>
          <p:cNvPr id="113678" name="Text Box 14"/>
          <p:cNvSpPr txBox="1">
            <a:spLocks noChangeArrowheads="1"/>
          </p:cNvSpPr>
          <p:nvPr/>
        </p:nvSpPr>
        <p:spPr bwMode="auto">
          <a:xfrm>
            <a:off x="1979613" y="1917700"/>
            <a:ext cx="2519362" cy="631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4000"/>
              </a:lnSpc>
              <a:spcBef>
                <a:spcPct val="50000"/>
              </a:spcBef>
              <a:buClr>
                <a:srgbClr val="FFFFFF"/>
              </a:buClr>
              <a:buSzPct val="100000"/>
              <a:buFont typeface="Times New Roman" pitchFamily="18" charset="0"/>
              <a:buNone/>
              <a:defRPr/>
            </a:pPr>
            <a:r>
              <a:rPr lang="it-IT" altLang="it-IT" sz="2400" b="1">
                <a:solidFill>
                  <a:schemeClr val="folHlink"/>
                </a:solidFill>
                <a:effectLst>
                  <a:outerShdw blurRad="38100" dist="38100" dir="2700000" algn="tl">
                    <a:srgbClr val="C0C0C0"/>
                  </a:outerShdw>
                </a:effectLst>
                <a:latin typeface="Comic Sans MS" pitchFamily="66" charset="0"/>
                <a:cs typeface="Lucida Sans Unicode" pitchFamily="34" charset="0"/>
              </a:rPr>
              <a:t>Lista        Stati membri</a:t>
            </a:r>
          </a:p>
        </p:txBody>
      </p:sp>
      <p:sp>
        <p:nvSpPr>
          <p:cNvPr id="113679" name="Text Box 15"/>
          <p:cNvSpPr txBox="1">
            <a:spLocks noChangeArrowheads="1"/>
          </p:cNvSpPr>
          <p:nvPr/>
        </p:nvSpPr>
        <p:spPr bwMode="auto">
          <a:xfrm>
            <a:off x="5676900" y="2133600"/>
            <a:ext cx="3071813" cy="361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4000"/>
              </a:lnSpc>
              <a:spcBef>
                <a:spcPct val="50000"/>
              </a:spcBef>
              <a:buClr>
                <a:srgbClr val="FFFFFF"/>
              </a:buClr>
              <a:buSzPct val="100000"/>
              <a:buFont typeface="Times New Roman" pitchFamily="18" charset="0"/>
              <a:buNone/>
              <a:defRPr/>
            </a:pPr>
            <a:r>
              <a:rPr lang="it-IT" altLang="it-IT" sz="2400" b="1" dirty="0">
                <a:solidFill>
                  <a:schemeClr val="folHlink"/>
                </a:solidFill>
                <a:effectLst>
                  <a:outerShdw blurRad="38100" dist="38100" dir="2700000" algn="tl">
                    <a:srgbClr val="C0C0C0"/>
                  </a:outerShdw>
                </a:effectLst>
                <a:latin typeface="Comic Sans MS" pitchFamily="66" charset="0"/>
                <a:cs typeface="Lucida Sans Unicode" pitchFamily="34" charset="0"/>
              </a:rPr>
              <a:t>Autorizzazione</a:t>
            </a:r>
          </a:p>
        </p:txBody>
      </p:sp>
      <p:sp>
        <p:nvSpPr>
          <p:cNvPr id="20491" name="AutoShape 16"/>
          <p:cNvSpPr>
            <a:spLocks noChangeArrowheads="1"/>
          </p:cNvSpPr>
          <p:nvPr/>
        </p:nvSpPr>
        <p:spPr bwMode="auto">
          <a:xfrm>
            <a:off x="2951163" y="2924175"/>
            <a:ext cx="630237" cy="720725"/>
          </a:xfrm>
          <a:prstGeom prst="downArrow">
            <a:avLst>
              <a:gd name="adj1" fmla="val 50000"/>
              <a:gd name="adj2" fmla="val 28589"/>
            </a:avLst>
          </a:prstGeom>
          <a:solidFill>
            <a:srgbClr val="66FF66"/>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0492" name="AutoShape 17"/>
          <p:cNvSpPr>
            <a:spLocks noChangeArrowheads="1"/>
          </p:cNvSpPr>
          <p:nvPr/>
        </p:nvSpPr>
        <p:spPr bwMode="auto">
          <a:xfrm>
            <a:off x="6767513" y="2782888"/>
            <a:ext cx="630237" cy="719137"/>
          </a:xfrm>
          <a:prstGeom prst="downArrow">
            <a:avLst>
              <a:gd name="adj1" fmla="val 50000"/>
              <a:gd name="adj2" fmla="val 28526"/>
            </a:avLst>
          </a:prstGeom>
          <a:solidFill>
            <a:srgbClr val="66FF66"/>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13682" name="Text Box 18"/>
          <p:cNvSpPr txBox="1">
            <a:spLocks noChangeArrowheads="1"/>
          </p:cNvSpPr>
          <p:nvPr/>
        </p:nvSpPr>
        <p:spPr bwMode="auto">
          <a:xfrm>
            <a:off x="1992313" y="3717925"/>
            <a:ext cx="2363787" cy="631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4000"/>
              </a:lnSpc>
              <a:spcBef>
                <a:spcPct val="50000"/>
              </a:spcBef>
              <a:buClr>
                <a:srgbClr val="FFFFFF"/>
              </a:buClr>
              <a:buSzPct val="100000"/>
              <a:buFont typeface="Times New Roman" pitchFamily="18" charset="0"/>
              <a:buNone/>
              <a:defRPr/>
            </a:pPr>
            <a:r>
              <a:rPr lang="it-IT" altLang="it-IT" sz="2400" b="1">
                <a:solidFill>
                  <a:schemeClr val="folHlink"/>
                </a:solidFill>
                <a:effectLst>
                  <a:outerShdw blurRad="38100" dist="38100" dir="2700000" algn="tl">
                    <a:srgbClr val="C0C0C0"/>
                  </a:outerShdw>
                </a:effectLst>
                <a:latin typeface="Comic Sans MS" pitchFamily="66" charset="0"/>
                <a:cs typeface="Lucida Sans Unicode" pitchFamily="34" charset="0"/>
              </a:rPr>
              <a:t>Elenco comunitario</a:t>
            </a:r>
          </a:p>
        </p:txBody>
      </p:sp>
      <p:sp>
        <p:nvSpPr>
          <p:cNvPr id="113683" name="Text Box 19"/>
          <p:cNvSpPr txBox="1">
            <a:spLocks noChangeArrowheads="1"/>
          </p:cNvSpPr>
          <p:nvPr/>
        </p:nvSpPr>
        <p:spPr bwMode="auto">
          <a:xfrm>
            <a:off x="5808663" y="3717925"/>
            <a:ext cx="2363787" cy="631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4000"/>
              </a:lnSpc>
              <a:spcBef>
                <a:spcPct val="50000"/>
              </a:spcBef>
              <a:buClr>
                <a:srgbClr val="FFFFFF"/>
              </a:buClr>
              <a:buSzPct val="100000"/>
              <a:buFont typeface="Times New Roman" pitchFamily="18" charset="0"/>
              <a:buNone/>
              <a:defRPr/>
            </a:pPr>
            <a:r>
              <a:rPr lang="it-IT" altLang="it-IT" sz="2400" b="1" dirty="0">
                <a:solidFill>
                  <a:schemeClr val="folHlink"/>
                </a:solidFill>
                <a:effectLst>
                  <a:outerShdw blurRad="38100" dist="38100" dir="2700000" algn="tl">
                    <a:srgbClr val="C0C0C0"/>
                  </a:outerShdw>
                </a:effectLst>
                <a:latin typeface="Comic Sans MS" pitchFamily="66" charset="0"/>
                <a:cs typeface="Lucida Sans Unicode" pitchFamily="34" charset="0"/>
              </a:rPr>
              <a:t>Elenco comunitario</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ETICHETTATURA ALIMENTARE</a:t>
            </a:r>
          </a:p>
        </p:txBody>
      </p:sp>
      <p:grpSp>
        <p:nvGrpSpPr>
          <p:cNvPr id="74755" name="Group 3"/>
          <p:cNvGrpSpPr>
            <a:grpSpLocks/>
          </p:cNvGrpSpPr>
          <p:nvPr/>
        </p:nvGrpSpPr>
        <p:grpSpPr bwMode="auto">
          <a:xfrm>
            <a:off x="468313" y="620713"/>
            <a:ext cx="8351837" cy="215900"/>
            <a:chOff x="295" y="391"/>
            <a:chExt cx="5261" cy="136"/>
          </a:xfrm>
        </p:grpSpPr>
        <p:sp>
          <p:nvSpPr>
            <p:cNvPr id="74768"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69"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70"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71"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19144"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 name="Rectangle 5"/>
          <p:cNvSpPr>
            <a:spLocks noChangeArrowheads="1"/>
          </p:cNvSpPr>
          <p:nvPr/>
        </p:nvSpPr>
        <p:spPr bwMode="auto">
          <a:xfrm>
            <a:off x="6905639" y="182563"/>
            <a:ext cx="2098651"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1169/2011</a:t>
            </a:r>
          </a:p>
        </p:txBody>
      </p:sp>
      <p:sp>
        <p:nvSpPr>
          <p:cNvPr id="615434" name="Rectangle 10"/>
          <p:cNvSpPr>
            <a:spLocks noGrp="1" noChangeArrowheads="1"/>
          </p:cNvSpPr>
          <p:nvPr/>
        </p:nvSpPr>
        <p:spPr bwMode="auto">
          <a:xfrm>
            <a:off x="-1785392" y="1412776"/>
            <a:ext cx="8229600" cy="762000"/>
          </a:xfrm>
          <a:prstGeom prst="rect">
            <a:avLst/>
          </a:prstGeom>
          <a:noFill/>
          <a:ln w="9525">
            <a:noFill/>
            <a:miter lim="800000"/>
            <a:headEnd/>
            <a:tailEnd/>
          </a:ln>
          <a:effec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it-IT" altLang="it-IT" b="1" dirty="0" smtClean="0">
                <a:solidFill>
                  <a:srgbClr val="00CC00"/>
                </a:solidFill>
                <a:effectLst>
                  <a:outerShdw blurRad="38100" dist="38100" dir="2700000" algn="tl">
                    <a:srgbClr val="C0C0C0"/>
                  </a:outerShdw>
                </a:effectLst>
                <a:latin typeface="Comic Sans MS" pitchFamily="66" charset="0"/>
              </a:rPr>
              <a:t>2 LIVELLI DI SICUREZZA</a:t>
            </a:r>
          </a:p>
        </p:txBody>
      </p:sp>
      <p:grpSp>
        <p:nvGrpSpPr>
          <p:cNvPr id="3" name="Gruppo 2"/>
          <p:cNvGrpSpPr/>
          <p:nvPr/>
        </p:nvGrpSpPr>
        <p:grpSpPr>
          <a:xfrm>
            <a:off x="2100015" y="1829048"/>
            <a:ext cx="6432425" cy="4064000"/>
            <a:chOff x="2100015" y="1829048"/>
            <a:chExt cx="6432425" cy="4064000"/>
          </a:xfrm>
        </p:grpSpPr>
        <p:graphicFrame>
          <p:nvGraphicFramePr>
            <p:cNvPr id="4" name="Diagramma 3"/>
            <p:cNvGraphicFramePr/>
            <p:nvPr>
              <p:extLst>
                <p:ext uri="{D42A27DB-BD31-4B8C-83A1-F6EECF244321}">
                  <p14:modId xmlns:p14="http://schemas.microsoft.com/office/powerpoint/2010/main" val="1272527611"/>
                </p:ext>
              </p:extLst>
            </p:nvPr>
          </p:nvGraphicFramePr>
          <p:xfrm>
            <a:off x="2100015" y="18290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Ovale 26"/>
            <p:cNvSpPr/>
            <p:nvPr/>
          </p:nvSpPr>
          <p:spPr>
            <a:xfrm>
              <a:off x="7922840" y="1916832"/>
              <a:ext cx="609600" cy="609600"/>
            </a:xfrm>
            <a:prstGeom prst="ellipse">
              <a:avLst/>
            </a:prstGeom>
            <a:scene3d>
              <a:camera prst="orthographicFront"/>
              <a:lightRig rig="threePt" dir="t">
                <a:rot lat="0" lon="0" rev="7500000"/>
              </a:lightRig>
            </a:scene3d>
            <a:sp3d prstMaterial="plastic">
              <a:bevelT w="127000" h="25400" prst="relaxedInset"/>
            </a:sp3d>
          </p:spPr>
          <p:style>
            <a:lnRef idx="1">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spTree>
    <p:extLst>
      <p:ext uri="{BB962C8B-B14F-4D97-AF65-F5344CB8AC3E}">
        <p14:creationId xmlns:p14="http://schemas.microsoft.com/office/powerpoint/2010/main" val="1936484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
          <p:cNvGrpSpPr>
            <a:grpSpLocks/>
          </p:cNvGrpSpPr>
          <p:nvPr/>
        </p:nvGrpSpPr>
        <p:grpSpPr bwMode="auto">
          <a:xfrm>
            <a:off x="468313" y="620713"/>
            <a:ext cx="8351837" cy="215900"/>
            <a:chOff x="295" y="391"/>
            <a:chExt cx="5261" cy="136"/>
          </a:xfrm>
        </p:grpSpPr>
        <p:sp>
          <p:nvSpPr>
            <p:cNvPr id="5132"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33"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34"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35"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4" name="Rectangle 3"/>
          <p:cNvSpPr>
            <a:spLocks noChangeArrowheads="1"/>
          </p:cNvSpPr>
          <p:nvPr/>
        </p:nvSpPr>
        <p:spPr bwMode="auto">
          <a:xfrm>
            <a:off x="974725" y="115888"/>
            <a:ext cx="66913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ALIMENTI IN FARMACIA</a:t>
            </a:r>
          </a:p>
        </p:txBody>
      </p:sp>
      <p:sp>
        <p:nvSpPr>
          <p:cNvPr id="5" name="Rettangolo 4"/>
          <p:cNvSpPr/>
          <p:nvPr/>
        </p:nvSpPr>
        <p:spPr>
          <a:xfrm>
            <a:off x="362574" y="868363"/>
            <a:ext cx="8537915" cy="400110"/>
          </a:xfrm>
          <a:prstGeom prst="rect">
            <a:avLst/>
          </a:prstGeom>
        </p:spPr>
        <p:txBody>
          <a:bodyPr wrap="none">
            <a:spAutoFit/>
          </a:bodyPr>
          <a:lstStyle/>
          <a:p>
            <a:pPr algn="ctr" eaLnBrk="0" hangingPunct="0">
              <a:defRPr/>
            </a:pPr>
            <a:r>
              <a:rPr lang="it-IT" altLang="it-IT" b="1" dirty="0">
                <a:solidFill>
                  <a:srgbClr val="FF0000"/>
                </a:solidFill>
                <a:effectLst>
                  <a:outerShdw blurRad="38100" dist="38100" dir="2700000" algn="tl">
                    <a:srgbClr val="000000">
                      <a:alpha val="43137"/>
                    </a:srgbClr>
                  </a:outerShdw>
                </a:effectLst>
                <a:latin typeface="Comic Sans MS" pitchFamily="66" charset="0"/>
              </a:rPr>
              <a:t>INTEGRATORI SEMPRE PIÙ CONSIGLIATI DAGLI SPECIALISTI</a:t>
            </a:r>
          </a:p>
        </p:txBody>
      </p:sp>
      <p:sp>
        <p:nvSpPr>
          <p:cNvPr id="186600" name="Rectangle 232"/>
          <p:cNvSpPr>
            <a:spLocks noChangeArrowheads="1"/>
          </p:cNvSpPr>
          <p:nvPr/>
        </p:nvSpPr>
        <p:spPr bwMode="auto">
          <a:xfrm>
            <a:off x="3059113" y="6516688"/>
            <a:ext cx="30572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400" dirty="0">
                <a:solidFill>
                  <a:srgbClr val="00CC00"/>
                </a:solidFill>
                <a:effectLst>
                  <a:outerShdw blurRad="38100" dist="38100" dir="2700000" algn="tl">
                    <a:srgbClr val="C0C0C0"/>
                  </a:outerShdw>
                </a:effectLst>
                <a:latin typeface="Comic Sans MS" pitchFamily="66" charset="0"/>
              </a:rPr>
              <a:t>(Fonti: http://</a:t>
            </a:r>
            <a:r>
              <a:rPr lang="it-IT" altLang="it-IT" sz="1400" dirty="0" smtClean="0">
                <a:solidFill>
                  <a:srgbClr val="00CC00"/>
                </a:solidFill>
                <a:effectLst>
                  <a:outerShdw blurRad="38100" dist="38100" dir="2700000" algn="tl">
                    <a:srgbClr val="C0C0C0"/>
                  </a:outerShdw>
                </a:effectLst>
                <a:latin typeface="Comic Sans MS" pitchFamily="66" charset="0"/>
              </a:rPr>
              <a:t>www.imshealth.com)</a:t>
            </a:r>
            <a:endParaRPr lang="it-IT" altLang="it-IT" sz="1400" dirty="0">
              <a:solidFill>
                <a:srgbClr val="00CC00"/>
              </a:solidFill>
              <a:effectLst>
                <a:outerShdw blurRad="38100" dist="38100" dir="2700000" algn="tl">
                  <a:srgbClr val="C0C0C0"/>
                </a:outerShdw>
              </a:effectLst>
              <a:latin typeface="Comic Sans MS" pitchFamily="66" charset="0"/>
            </a:endParaRPr>
          </a:p>
        </p:txBody>
      </p:sp>
      <p:pic>
        <p:nvPicPr>
          <p:cNvPr id="86018" name="Picture 2" descr="Schermata 2015-03-20 alle 12.42.52"/>
          <p:cNvPicPr>
            <a:picLocks noChangeAspect="1" noChangeArrowheads="1"/>
          </p:cNvPicPr>
          <p:nvPr/>
        </p:nvPicPr>
        <p:blipFill rotWithShape="1">
          <a:blip r:embed="rId3">
            <a:extLst>
              <a:ext uri="{28A0092B-C50C-407E-A947-70E740481C1C}">
                <a14:useLocalDpi xmlns:a14="http://schemas.microsoft.com/office/drawing/2010/main" val="0"/>
              </a:ext>
            </a:extLst>
          </a:blip>
          <a:srcRect l="3958" r="8832"/>
          <a:stretch/>
        </p:blipFill>
        <p:spPr bwMode="auto">
          <a:xfrm>
            <a:off x="755576" y="1412776"/>
            <a:ext cx="4443211" cy="4032448"/>
          </a:xfrm>
          <a:prstGeom prst="rect">
            <a:avLst/>
          </a:prstGeom>
          <a:noFill/>
          <a:extLst>
            <a:ext uri="{909E8E84-426E-40DD-AFC4-6F175D3DCCD1}">
              <a14:hiddenFill xmlns:a14="http://schemas.microsoft.com/office/drawing/2010/main">
                <a:solidFill>
                  <a:srgbClr val="FFFFFF"/>
                </a:solidFill>
              </a14:hiddenFill>
            </a:ext>
          </a:extLst>
        </p:spPr>
      </p:pic>
      <p:pic>
        <p:nvPicPr>
          <p:cNvPr id="86020" name="Picture 4" descr="http://magazine.imshealth.it/wp-content/uploads/2015/03/Schermata-2015-03-20-alle-12.43.14.png"/>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5727384" y="1268760"/>
            <a:ext cx="2902742" cy="2653714"/>
          </a:xfrm>
          <a:prstGeom prst="rect">
            <a:avLst/>
          </a:prstGeom>
          <a:noFill/>
          <a:extLst>
            <a:ext uri="{909E8E84-426E-40DD-AFC4-6F175D3DCCD1}">
              <a14:hiddenFill xmlns:a14="http://schemas.microsoft.com/office/drawing/2010/main">
                <a:solidFill>
                  <a:srgbClr val="FFFFFF"/>
                </a:solidFill>
              </a14:hiddenFill>
            </a:ext>
          </a:extLst>
        </p:spPr>
      </p:pic>
      <p:pic>
        <p:nvPicPr>
          <p:cNvPr id="86022" name="Picture 6" descr="http://magazine.imshealth.it/wp-content/uploads/2015/03/Schermata-2015-03-20-alle-12.43.14.png"/>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5724128" y="4006559"/>
            <a:ext cx="2833916" cy="2590793"/>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737248" y="5562581"/>
            <a:ext cx="4986880" cy="73866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it-IT" sz="1400" b="1" dirty="0" smtClean="0">
                <a:effectLst>
                  <a:outerShdw blurRad="38100" dist="38100" dir="2700000" algn="tl">
                    <a:srgbClr val="000000">
                      <a:alpha val="43137"/>
                    </a:srgbClr>
                  </a:outerShdw>
                </a:effectLst>
                <a:latin typeface="+mn-lt"/>
              </a:rPr>
              <a:t>Consumatore medio: </a:t>
            </a:r>
            <a:r>
              <a:rPr lang="it-IT" sz="1400" b="1" dirty="0">
                <a:effectLst>
                  <a:outerShdw blurRad="38100" dist="38100" dir="2700000" algn="tl">
                    <a:srgbClr val="000000">
                      <a:alpha val="43137"/>
                    </a:srgbClr>
                  </a:outerShdw>
                </a:effectLst>
                <a:latin typeface="+mn-lt"/>
              </a:rPr>
              <a:t>in prevalenza donna, residente nel Centro-Nord e con un reddito superiore alla media, dimostra una ridotta </a:t>
            </a:r>
            <a:r>
              <a:rPr lang="it-IT" sz="1400" b="1" dirty="0" err="1">
                <a:effectLst>
                  <a:outerShdw blurRad="38100" dist="38100" dir="2700000" algn="tl">
                    <a:srgbClr val="000000">
                      <a:alpha val="43137"/>
                    </a:srgbClr>
                  </a:outerShdw>
                </a:effectLst>
                <a:latin typeface="+mn-lt"/>
              </a:rPr>
              <a:t>customer</a:t>
            </a:r>
            <a:r>
              <a:rPr lang="it-IT" sz="1400" b="1" dirty="0">
                <a:effectLst>
                  <a:outerShdw blurRad="38100" dist="38100" dir="2700000" algn="tl">
                    <a:srgbClr val="000000">
                      <a:alpha val="43137"/>
                    </a:srgbClr>
                  </a:outerShdw>
                </a:effectLst>
                <a:latin typeface="+mn-lt"/>
              </a:rPr>
              <a:t> </a:t>
            </a:r>
            <a:r>
              <a:rPr lang="it-IT" sz="1400" b="1" dirty="0" err="1">
                <a:effectLst>
                  <a:outerShdw blurRad="38100" dist="38100" dir="2700000" algn="tl">
                    <a:srgbClr val="000000">
                      <a:alpha val="43137"/>
                    </a:srgbClr>
                  </a:outerShdw>
                </a:effectLst>
                <a:latin typeface="+mn-lt"/>
              </a:rPr>
              <a:t>loyalty</a:t>
            </a:r>
            <a:r>
              <a:rPr lang="it-IT" sz="1400" b="1" dirty="0">
                <a:effectLst>
                  <a:outerShdw blurRad="38100" dist="38100" dir="2700000" algn="tl">
                    <a:srgbClr val="000000">
                      <a:alpha val="43137"/>
                    </a:srgbClr>
                  </a:outerShdw>
                </a:effectLst>
                <a:latin typeface="+mn-lt"/>
              </a:rPr>
              <a:t> che porta spesso a brevi cicli di vita dei prodotti</a:t>
            </a:r>
          </a:p>
        </p:txBody>
      </p:sp>
      <p:pic>
        <p:nvPicPr>
          <p:cNvPr id="86026" name="Picture 10" descr="Risultati immagini per donna stilizzata"/>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a:stretch/>
        </p:blipFill>
        <p:spPr bwMode="auto">
          <a:xfrm>
            <a:off x="5198787" y="4305280"/>
            <a:ext cx="457200" cy="1257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5526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6026"/>
                                        </p:tgtEl>
                                        <p:attrNameLst>
                                          <p:attrName>style.visibility</p:attrName>
                                        </p:attrNameLst>
                                      </p:cBhvr>
                                      <p:to>
                                        <p:strVal val="visible"/>
                                      </p:to>
                                    </p:set>
                                    <p:anim calcmode="lin" valueType="num">
                                      <p:cBhvr additive="base">
                                        <p:cTn id="11" dur="500" fill="hold"/>
                                        <p:tgtEl>
                                          <p:spTgt spid="86026"/>
                                        </p:tgtEl>
                                        <p:attrNameLst>
                                          <p:attrName>ppt_x</p:attrName>
                                        </p:attrNameLst>
                                      </p:cBhvr>
                                      <p:tavLst>
                                        <p:tav tm="0">
                                          <p:val>
                                            <p:strVal val="#ppt_x"/>
                                          </p:val>
                                        </p:tav>
                                        <p:tav tm="100000">
                                          <p:val>
                                            <p:strVal val="#ppt_x"/>
                                          </p:val>
                                        </p:tav>
                                      </p:tavLst>
                                    </p:anim>
                                    <p:anim calcmode="lin" valueType="num">
                                      <p:cBhvr additive="base">
                                        <p:cTn id="12" dur="500" fill="hold"/>
                                        <p:tgtEl>
                                          <p:spTgt spid="86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33"/>
          <p:cNvGrpSpPr>
            <a:grpSpLocks/>
          </p:cNvGrpSpPr>
          <p:nvPr/>
        </p:nvGrpSpPr>
        <p:grpSpPr bwMode="auto">
          <a:xfrm>
            <a:off x="5219700" y="908050"/>
            <a:ext cx="3683000" cy="4032250"/>
            <a:chOff x="3120" y="73"/>
            <a:chExt cx="2016" cy="2471"/>
          </a:xfrm>
        </p:grpSpPr>
        <p:graphicFrame>
          <p:nvGraphicFramePr>
            <p:cNvPr id="82960" name="Object 34"/>
            <p:cNvGraphicFramePr>
              <a:graphicFrameLocks noChangeAspect="1"/>
            </p:cNvGraphicFramePr>
            <p:nvPr/>
          </p:nvGraphicFramePr>
          <p:xfrm>
            <a:off x="3120" y="73"/>
            <a:ext cx="2016" cy="2423"/>
          </p:xfrm>
          <a:graphic>
            <a:graphicData uri="http://schemas.openxmlformats.org/presentationml/2006/ole">
              <mc:AlternateContent xmlns:mc="http://schemas.openxmlformats.org/markup-compatibility/2006">
                <mc:Choice xmlns:v="urn:schemas-microsoft-com:vml" Requires="v">
                  <p:oleObj spid="_x0000_s83099" name="Picture" r:id="rId4" imgW="6278361" imgH="8862851" progId="PhotoDraw.Document.2">
                    <p:embed/>
                  </p:oleObj>
                </mc:Choice>
                <mc:Fallback>
                  <p:oleObj name="Picture" r:id="rId4" imgW="6278361" imgH="8862851" progId="PhotoDraw.Document.2">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73"/>
                          <a:ext cx="2016" cy="2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61" name="Rectangle 35"/>
            <p:cNvSpPr>
              <a:spLocks noChangeArrowheads="1"/>
            </p:cNvSpPr>
            <p:nvPr/>
          </p:nvSpPr>
          <p:spPr bwMode="auto">
            <a:xfrm>
              <a:off x="3216" y="96"/>
              <a:ext cx="1872" cy="2448"/>
            </a:xfrm>
            <a:prstGeom prst="rect">
              <a:avLst/>
            </a:prstGeom>
            <a:noFill/>
            <a:ln w="25400">
              <a:solidFill>
                <a:srgbClr val="66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515074" name="Rectangle 2"/>
          <p:cNvSpPr>
            <a:spLocks noChangeArrowheads="1"/>
          </p:cNvSpPr>
          <p:nvPr/>
        </p:nvSpPr>
        <p:spPr bwMode="auto">
          <a:xfrm>
            <a:off x="-1476672" y="765175"/>
            <a:ext cx="8604251"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dirty="0" smtClean="0">
                <a:solidFill>
                  <a:srgbClr val="FF0000"/>
                </a:solidFill>
                <a:effectLst>
                  <a:outerShdw blurRad="38100" dist="38100" dir="2700000" algn="tl">
                    <a:srgbClr val="C0C0C0"/>
                  </a:outerShdw>
                </a:effectLst>
                <a:latin typeface="Comic Sans MS" pitchFamily="66" charset="0"/>
              </a:rPr>
              <a:t>CONTROLLO UFFICIALE</a:t>
            </a:r>
          </a:p>
        </p:txBody>
      </p:sp>
      <p:grpSp>
        <p:nvGrpSpPr>
          <p:cNvPr id="82948" name="Group 3"/>
          <p:cNvGrpSpPr>
            <a:grpSpLocks/>
          </p:cNvGrpSpPr>
          <p:nvPr/>
        </p:nvGrpSpPr>
        <p:grpSpPr bwMode="auto">
          <a:xfrm>
            <a:off x="468313" y="620713"/>
            <a:ext cx="8351837" cy="215900"/>
            <a:chOff x="295" y="391"/>
            <a:chExt cx="5261" cy="136"/>
          </a:xfrm>
        </p:grpSpPr>
        <p:sp>
          <p:nvSpPr>
            <p:cNvPr id="82956"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957"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958"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959"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02760"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 name="Rectangle 5"/>
          <p:cNvSpPr>
            <a:spLocks noChangeArrowheads="1"/>
          </p:cNvSpPr>
          <p:nvPr/>
        </p:nvSpPr>
        <p:spPr bwMode="auto">
          <a:xfrm>
            <a:off x="6681141" y="-25643"/>
            <a:ext cx="2234907" cy="64633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CE178/2002</a:t>
            </a:r>
          </a:p>
          <a:p>
            <a:pPr algn="ctr" eaLnBrk="1" hangingPunct="1">
              <a:defRPr/>
            </a:pPr>
            <a:r>
              <a:rPr lang="it-IT" altLang="it-IT" sz="1800" dirty="0">
                <a:solidFill>
                  <a:srgbClr val="7ABC32"/>
                </a:solidFill>
                <a:effectLst>
                  <a:outerShdw blurRad="38100" dist="38100" dir="2700000" algn="tl">
                    <a:srgbClr val="C0C0C0"/>
                  </a:outerShdw>
                </a:effectLst>
                <a:latin typeface="Comic Sans MS" pitchFamily="66" charset="0"/>
                <a:cs typeface="Times New Roman" pitchFamily="18" charset="0"/>
              </a:rPr>
              <a:t> </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 Reg CE 852-854…</a:t>
            </a:r>
          </a:p>
        </p:txBody>
      </p:sp>
      <p:sp>
        <p:nvSpPr>
          <p:cNvPr id="202781" name="Text Box 29"/>
          <p:cNvSpPr txBox="1">
            <a:spLocks noChangeArrowheads="1"/>
          </p:cNvSpPr>
          <p:nvPr/>
        </p:nvSpPr>
        <p:spPr bwMode="auto">
          <a:xfrm>
            <a:off x="468313" y="1316038"/>
            <a:ext cx="1760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00CC00"/>
                </a:solidFill>
                <a:effectLst>
                  <a:outerShdw blurRad="38100" dist="38100" dir="2700000" algn="tl">
                    <a:srgbClr val="C0C0C0"/>
                  </a:outerShdw>
                </a:effectLst>
                <a:latin typeface="Comic Sans MS" pitchFamily="66" charset="0"/>
              </a:rPr>
              <a:t>Attuazione</a:t>
            </a:r>
          </a:p>
        </p:txBody>
      </p:sp>
      <p:sp>
        <p:nvSpPr>
          <p:cNvPr id="202782" name="Text Box 30"/>
          <p:cNvSpPr txBox="1">
            <a:spLocks noChangeArrowheads="1"/>
          </p:cNvSpPr>
          <p:nvPr/>
        </p:nvSpPr>
        <p:spPr bwMode="auto">
          <a:xfrm>
            <a:off x="539750" y="1773238"/>
            <a:ext cx="4078288" cy="195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800" b="1">
                <a:solidFill>
                  <a:srgbClr val="660066"/>
                </a:solidFill>
                <a:effectLst>
                  <a:outerShdw blurRad="38100" dist="38100" dir="2700000" algn="tl">
                    <a:srgbClr val="C0C0C0"/>
                  </a:outerShdw>
                </a:effectLst>
                <a:latin typeface="Comic Sans MS" pitchFamily="66" charset="0"/>
              </a:rPr>
              <a:t>1.Ispezioni</a:t>
            </a:r>
          </a:p>
          <a:p>
            <a:pPr>
              <a:defRPr/>
            </a:pPr>
            <a:endParaRPr lang="it-IT" altLang="it-IT" sz="800" b="1">
              <a:solidFill>
                <a:srgbClr val="660066"/>
              </a:solidFill>
              <a:effectLst>
                <a:outerShdw blurRad="38100" dist="38100" dir="2700000" algn="tl">
                  <a:srgbClr val="C0C0C0"/>
                </a:outerShdw>
              </a:effectLst>
              <a:latin typeface="Comic Sans MS" pitchFamily="66" charset="0"/>
            </a:endParaRPr>
          </a:p>
          <a:p>
            <a:pPr>
              <a:defRPr/>
            </a:pPr>
            <a:r>
              <a:rPr lang="it-IT" altLang="it-IT" sz="1800" b="1">
                <a:solidFill>
                  <a:srgbClr val="660066"/>
                </a:solidFill>
                <a:effectLst>
                  <a:outerShdw blurRad="38100" dist="38100" dir="2700000" algn="tl">
                    <a:srgbClr val="C0C0C0"/>
                  </a:outerShdw>
                </a:effectLst>
                <a:latin typeface="Comic Sans MS" pitchFamily="66" charset="0"/>
              </a:rPr>
              <a:t>2.Prelievo campioni e analisi</a:t>
            </a:r>
          </a:p>
          <a:p>
            <a:pPr>
              <a:defRPr/>
            </a:pPr>
            <a:endParaRPr lang="it-IT" altLang="it-IT" sz="800" b="1">
              <a:solidFill>
                <a:srgbClr val="660066"/>
              </a:solidFill>
              <a:effectLst>
                <a:outerShdw blurRad="38100" dist="38100" dir="2700000" algn="tl">
                  <a:srgbClr val="C0C0C0"/>
                </a:outerShdw>
              </a:effectLst>
              <a:latin typeface="Comic Sans MS" pitchFamily="66" charset="0"/>
            </a:endParaRPr>
          </a:p>
          <a:p>
            <a:pPr>
              <a:defRPr/>
            </a:pPr>
            <a:r>
              <a:rPr lang="it-IT" altLang="it-IT" sz="1800" b="1">
                <a:solidFill>
                  <a:srgbClr val="660066"/>
                </a:solidFill>
                <a:effectLst>
                  <a:outerShdw blurRad="38100" dist="38100" dir="2700000" algn="tl">
                    <a:srgbClr val="C0C0C0"/>
                  </a:outerShdw>
                </a:effectLst>
                <a:latin typeface="Comic Sans MS" pitchFamily="66" charset="0"/>
              </a:rPr>
              <a:t>3.Controlli: igienici sul personale</a:t>
            </a:r>
          </a:p>
          <a:p>
            <a:pPr>
              <a:defRPr/>
            </a:pPr>
            <a:endParaRPr lang="it-IT" altLang="it-IT" sz="800" b="1">
              <a:solidFill>
                <a:srgbClr val="660066"/>
              </a:solidFill>
              <a:effectLst>
                <a:outerShdw blurRad="38100" dist="38100" dir="2700000" algn="tl">
                  <a:srgbClr val="C0C0C0"/>
                </a:outerShdw>
              </a:effectLst>
              <a:latin typeface="Comic Sans MS" pitchFamily="66" charset="0"/>
            </a:endParaRPr>
          </a:p>
          <a:p>
            <a:pPr>
              <a:defRPr/>
            </a:pPr>
            <a:r>
              <a:rPr lang="it-IT" altLang="it-IT" sz="1800" b="1">
                <a:solidFill>
                  <a:srgbClr val="660066"/>
                </a:solidFill>
                <a:effectLst>
                  <a:outerShdw blurRad="38100" dist="38100" dir="2700000" algn="tl">
                    <a:srgbClr val="C0C0C0"/>
                  </a:outerShdw>
                </a:effectLst>
                <a:latin typeface="Comic Sans MS" pitchFamily="66" charset="0"/>
              </a:rPr>
              <a:t>	    sulla documentazione</a:t>
            </a:r>
          </a:p>
          <a:p>
            <a:pPr>
              <a:defRPr/>
            </a:pPr>
            <a:endParaRPr lang="it-IT" altLang="it-IT" sz="800" b="1">
              <a:solidFill>
                <a:srgbClr val="660066"/>
              </a:solidFill>
              <a:effectLst>
                <a:outerShdw blurRad="38100" dist="38100" dir="2700000" algn="tl">
                  <a:srgbClr val="C0C0C0"/>
                </a:outerShdw>
              </a:effectLst>
              <a:latin typeface="Comic Sans MS" pitchFamily="66" charset="0"/>
            </a:endParaRPr>
          </a:p>
          <a:p>
            <a:pPr>
              <a:defRPr/>
            </a:pPr>
            <a:r>
              <a:rPr lang="it-IT" altLang="it-IT" sz="1800" b="1">
                <a:solidFill>
                  <a:srgbClr val="660066"/>
                </a:solidFill>
                <a:effectLst>
                  <a:outerShdw blurRad="38100" dist="38100" dir="2700000" algn="tl">
                    <a:srgbClr val="C0C0C0"/>
                  </a:outerShdw>
                </a:effectLst>
                <a:latin typeface="Comic Sans MS" pitchFamily="66" charset="0"/>
              </a:rPr>
              <a:t>	    verifica sistema qualità</a:t>
            </a:r>
          </a:p>
        </p:txBody>
      </p:sp>
      <p:sp>
        <p:nvSpPr>
          <p:cNvPr id="202783" name="Text Box 31"/>
          <p:cNvSpPr txBox="1">
            <a:spLocks noChangeArrowheads="1"/>
          </p:cNvSpPr>
          <p:nvPr/>
        </p:nvSpPr>
        <p:spPr bwMode="auto">
          <a:xfrm>
            <a:off x="1692275" y="4398963"/>
            <a:ext cx="126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00CC00"/>
                </a:solidFill>
                <a:effectLst>
                  <a:outerShdw blurRad="38100" dist="38100" dir="2700000" algn="tl">
                    <a:srgbClr val="C0C0C0"/>
                  </a:outerShdw>
                </a:effectLst>
                <a:latin typeface="Comic Sans MS" pitchFamily="66" charset="0"/>
              </a:rPr>
              <a:t>Finalità</a:t>
            </a:r>
          </a:p>
        </p:txBody>
      </p:sp>
      <p:sp>
        <p:nvSpPr>
          <p:cNvPr id="202784" name="Text Box 32"/>
          <p:cNvSpPr txBox="1">
            <a:spLocks noChangeArrowheads="1"/>
          </p:cNvSpPr>
          <p:nvPr/>
        </p:nvSpPr>
        <p:spPr bwMode="auto">
          <a:xfrm>
            <a:off x="1692275" y="4903788"/>
            <a:ext cx="7231063" cy="195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it-IT" altLang="it-IT" sz="1800" b="1">
                <a:solidFill>
                  <a:srgbClr val="660066"/>
                </a:solidFill>
                <a:effectLst>
                  <a:outerShdw blurRad="38100" dist="38100" dir="2700000" algn="tl">
                    <a:srgbClr val="C0C0C0"/>
                  </a:outerShdw>
                </a:effectLst>
                <a:latin typeface="Comic Sans MS" pitchFamily="66" charset="0"/>
              </a:rPr>
              <a:t> Assicurare conformità alle norme legislative</a:t>
            </a:r>
          </a:p>
          <a:p>
            <a:pPr>
              <a:buFont typeface="Wingdings" pitchFamily="2" charset="2"/>
              <a:buChar char="ü"/>
              <a:defRPr/>
            </a:pPr>
            <a:endParaRPr lang="it-IT" altLang="it-IT" sz="800" b="1">
              <a:solidFill>
                <a:srgbClr val="660066"/>
              </a:solidFill>
              <a:effectLst>
                <a:outerShdw blurRad="38100" dist="38100" dir="2700000" algn="tl">
                  <a:srgbClr val="C0C0C0"/>
                </a:outerShdw>
              </a:effectLst>
              <a:latin typeface="Comic Sans MS" pitchFamily="66" charset="0"/>
            </a:endParaRPr>
          </a:p>
          <a:p>
            <a:pPr>
              <a:buFont typeface="Wingdings" pitchFamily="2" charset="2"/>
              <a:buChar char="ü"/>
              <a:defRPr/>
            </a:pPr>
            <a:r>
              <a:rPr lang="it-IT" altLang="it-IT" sz="1800" b="1">
                <a:solidFill>
                  <a:srgbClr val="660066"/>
                </a:solidFill>
                <a:effectLst>
                  <a:outerShdw blurRad="38100" dist="38100" dir="2700000" algn="tl">
                    <a:srgbClr val="C0C0C0"/>
                  </a:outerShdw>
                </a:effectLst>
                <a:latin typeface="Comic Sans MS" pitchFamily="66" charset="0"/>
              </a:rPr>
              <a:t> prevenire i rischi riducendo/eliminando i contaminanti</a:t>
            </a:r>
          </a:p>
          <a:p>
            <a:pPr>
              <a:buFont typeface="Wingdings" pitchFamily="2" charset="2"/>
              <a:buChar char="ü"/>
              <a:defRPr/>
            </a:pPr>
            <a:endParaRPr lang="it-IT" altLang="it-IT" sz="800" b="1">
              <a:solidFill>
                <a:srgbClr val="660066"/>
              </a:solidFill>
              <a:effectLst>
                <a:outerShdw blurRad="38100" dist="38100" dir="2700000" algn="tl">
                  <a:srgbClr val="C0C0C0"/>
                </a:outerShdw>
              </a:effectLst>
              <a:latin typeface="Comic Sans MS" pitchFamily="66" charset="0"/>
            </a:endParaRPr>
          </a:p>
          <a:p>
            <a:pPr>
              <a:buFont typeface="Wingdings" pitchFamily="2" charset="2"/>
              <a:buChar char="ü"/>
              <a:defRPr/>
            </a:pPr>
            <a:r>
              <a:rPr lang="it-IT" altLang="it-IT" sz="1800" b="1">
                <a:solidFill>
                  <a:srgbClr val="660066"/>
                </a:solidFill>
                <a:effectLst>
                  <a:outerShdw blurRad="38100" dist="38100" dir="2700000" algn="tl">
                    <a:srgbClr val="C0C0C0"/>
                  </a:outerShdw>
                </a:effectLst>
                <a:latin typeface="Comic Sans MS" pitchFamily="66" charset="0"/>
              </a:rPr>
              <a:t> tutelare interessi consumatori evitando sofisticazioni e frodi</a:t>
            </a:r>
          </a:p>
          <a:p>
            <a:pPr>
              <a:buFont typeface="Wingdings" pitchFamily="2" charset="2"/>
              <a:buChar char="ü"/>
              <a:defRPr/>
            </a:pPr>
            <a:endParaRPr lang="it-IT" altLang="it-IT" sz="800" b="1">
              <a:solidFill>
                <a:srgbClr val="660066"/>
              </a:solidFill>
              <a:effectLst>
                <a:outerShdw blurRad="38100" dist="38100" dir="2700000" algn="tl">
                  <a:srgbClr val="C0C0C0"/>
                </a:outerShdw>
              </a:effectLst>
              <a:latin typeface="Comic Sans MS" pitchFamily="66" charset="0"/>
            </a:endParaRPr>
          </a:p>
          <a:p>
            <a:pPr>
              <a:buFont typeface="Wingdings" pitchFamily="2" charset="2"/>
              <a:buChar char="ü"/>
              <a:defRPr/>
            </a:pPr>
            <a:r>
              <a:rPr lang="it-IT" altLang="it-IT" sz="1800" b="1">
                <a:solidFill>
                  <a:srgbClr val="660066"/>
                </a:solidFill>
                <a:effectLst>
                  <a:outerShdw blurRad="38100" dist="38100" dir="2700000" algn="tl">
                    <a:srgbClr val="C0C0C0"/>
                  </a:outerShdw>
                </a:effectLst>
                <a:latin typeface="Comic Sans MS" pitchFamily="66" charset="0"/>
              </a:rPr>
              <a:t> promuovere comportamenti corretti attraverso l’informazione</a:t>
            </a:r>
          </a:p>
          <a:p>
            <a:pPr>
              <a:buFont typeface="Wingdings" pitchFamily="2" charset="2"/>
              <a:buChar char="ü"/>
              <a:defRPr/>
            </a:pPr>
            <a:endParaRPr lang="it-IT" altLang="it-IT" sz="800" b="1">
              <a:solidFill>
                <a:srgbClr val="660066"/>
              </a:solidFill>
              <a:effectLst>
                <a:outerShdw blurRad="38100" dist="38100" dir="2700000" algn="tl">
                  <a:srgbClr val="C0C0C0"/>
                </a:outerShdw>
              </a:effectLst>
              <a:latin typeface="Comic Sans MS" pitchFamily="66" charset="0"/>
            </a:endParaRPr>
          </a:p>
          <a:p>
            <a:pPr>
              <a:buFont typeface="Wingdings" pitchFamily="2" charset="2"/>
              <a:buChar char="ü"/>
              <a:defRPr/>
            </a:pPr>
            <a:r>
              <a:rPr lang="it-IT" altLang="it-IT" sz="1800" b="1">
                <a:solidFill>
                  <a:srgbClr val="660066"/>
                </a:solidFill>
                <a:effectLst>
                  <a:outerShdw blurRad="38100" dist="38100" dir="2700000" algn="tl">
                    <a:srgbClr val="C0C0C0"/>
                  </a:outerShdw>
                </a:effectLst>
                <a:latin typeface="Comic Sans MS" pitchFamily="66" charset="0"/>
              </a:rPr>
              <a:t> assicurare regolarità delle transizioni commerciali</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1058863"/>
            <a:ext cx="8604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ETICHETTATURA ALIMENTARE</a:t>
            </a:r>
          </a:p>
          <a:p>
            <a:pPr algn="ctr" eaLnBrk="1" hangingPunct="1">
              <a:defRPr/>
            </a:pPr>
            <a:endParaRPr lang="it-IT" altLang="it-IT" sz="1200" b="1" smtClean="0">
              <a:solidFill>
                <a:srgbClr val="FF0000"/>
              </a:solidFill>
              <a:effectLst>
                <a:outerShdw blurRad="38100" dist="38100" dir="2700000" algn="tl">
                  <a:srgbClr val="C0C0C0"/>
                </a:outerShdw>
              </a:effectLst>
              <a:latin typeface="Comic Sans MS" pitchFamily="66" charset="0"/>
            </a:endParaRPr>
          </a:p>
          <a:p>
            <a:pPr algn="ctr" eaLnBrk="1" hangingPunct="1">
              <a:defRPr/>
            </a:pPr>
            <a:r>
              <a:rPr lang="it-IT" altLang="it-IT" b="1" smtClean="0">
                <a:solidFill>
                  <a:srgbClr val="00CC00"/>
                </a:solidFill>
                <a:effectLst>
                  <a:outerShdw blurRad="38100" dist="38100" dir="2700000" algn="tl">
                    <a:srgbClr val="C0C0C0"/>
                  </a:outerShdw>
                </a:effectLst>
                <a:latin typeface="Comic Sans MS" pitchFamily="66" charset="0"/>
              </a:rPr>
              <a:t>CONTROLLI E REGIME SANZIONATORIO</a:t>
            </a:r>
          </a:p>
        </p:txBody>
      </p:sp>
      <p:grpSp>
        <p:nvGrpSpPr>
          <p:cNvPr id="79875" name="Group 3"/>
          <p:cNvGrpSpPr>
            <a:grpSpLocks/>
          </p:cNvGrpSpPr>
          <p:nvPr/>
        </p:nvGrpSpPr>
        <p:grpSpPr bwMode="auto">
          <a:xfrm>
            <a:off x="468313" y="620713"/>
            <a:ext cx="8351837" cy="215900"/>
            <a:chOff x="295" y="391"/>
            <a:chExt cx="5261" cy="136"/>
          </a:xfrm>
        </p:grpSpPr>
        <p:sp>
          <p:nvSpPr>
            <p:cNvPr id="79882"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9883"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9884"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9885"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34504"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34521" name="Rectangle 25"/>
          <p:cNvSpPr>
            <a:spLocks noChangeArrowheads="1"/>
          </p:cNvSpPr>
          <p:nvPr/>
        </p:nvSpPr>
        <p:spPr bwMode="auto">
          <a:xfrm>
            <a:off x="611188" y="22225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a:defRPr/>
            </a:pPr>
            <a:r>
              <a:rPr lang="it-IT" altLang="it-IT" sz="2000" smtClean="0">
                <a:solidFill>
                  <a:srgbClr val="660066"/>
                </a:solidFill>
                <a:effectLst>
                  <a:outerShdw blurRad="38100" dist="38100" dir="2700000" algn="tl">
                    <a:srgbClr val="C0C0C0"/>
                  </a:outerShdw>
                </a:effectLst>
                <a:latin typeface="Comic Sans MS" pitchFamily="66" charset="0"/>
              </a:rPr>
              <a:t>Autorità competenti in materia di controlli e applicazione delle sanzioni</a:t>
            </a:r>
          </a:p>
        </p:txBody>
      </p:sp>
      <p:sp>
        <p:nvSpPr>
          <p:cNvPr id="234522" name="Rectangle 26"/>
          <p:cNvSpPr>
            <a:spLocks noChangeArrowheads="1"/>
          </p:cNvSpPr>
          <p:nvPr/>
        </p:nvSpPr>
        <p:spPr bwMode="auto">
          <a:xfrm>
            <a:off x="1109663" y="3290888"/>
            <a:ext cx="4038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pitchFamily="34" charset="0"/>
              <a:buChar char="•"/>
              <a:defRPr sz="2800">
                <a:solidFill>
                  <a:schemeClr val="tx1"/>
                </a:solidFill>
                <a:latin typeface="Calibri" pitchFamily="34" charset="0"/>
              </a:defRPr>
            </a:lvl1pPr>
            <a:lvl2pPr marL="742950" indent="-28575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defRPr>
            </a:lvl3pPr>
            <a:lvl4pPr marL="1600200" indent="-228600" eaLnBrk="0" hangingPunct="0">
              <a:spcBef>
                <a:spcPct val="20000"/>
              </a:spcBef>
              <a:buFont typeface="Arial" pitchFamily="34" charset="0"/>
              <a:buChar char="–"/>
              <a:defRPr>
                <a:solidFill>
                  <a:schemeClr val="tx1"/>
                </a:solidFill>
                <a:latin typeface="Calibri" pitchFamily="34" charset="0"/>
              </a:defRPr>
            </a:lvl4pPr>
            <a:lvl5pPr marL="2057400" indent="-228600" eaLnBrk="0" hangingPunct="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buFont typeface="Arial" pitchFamily="34" charset="0"/>
              <a:buNone/>
              <a:defRPr/>
            </a:pPr>
            <a:r>
              <a:rPr lang="it-IT" altLang="it-IT" sz="1800" smtClean="0">
                <a:solidFill>
                  <a:srgbClr val="00D000"/>
                </a:solidFill>
                <a:effectLst>
                  <a:outerShdw blurRad="38100" dist="38100" dir="2700000" algn="tl">
                    <a:srgbClr val="C0C0C0"/>
                  </a:outerShdw>
                </a:effectLst>
                <a:latin typeface="Comic Sans MS" pitchFamily="66" charset="0"/>
              </a:rPr>
              <a:t>CONTROLLI</a:t>
            </a:r>
          </a:p>
          <a:p>
            <a:pPr>
              <a:defRPr/>
            </a:pPr>
            <a:r>
              <a:rPr lang="it-IT" altLang="it-IT" sz="1800" smtClean="0">
                <a:solidFill>
                  <a:srgbClr val="00D000"/>
                </a:solidFill>
                <a:effectLst>
                  <a:outerShdw blurRad="38100" dist="38100" dir="2700000" algn="tl">
                    <a:srgbClr val="C0C0C0"/>
                  </a:outerShdw>
                </a:effectLst>
                <a:latin typeface="Comic Sans MS" pitchFamily="66" charset="0"/>
              </a:rPr>
              <a:t>Aziende Sanitarie Locali </a:t>
            </a:r>
          </a:p>
          <a:p>
            <a:pPr>
              <a:defRPr/>
            </a:pPr>
            <a:r>
              <a:rPr lang="it-IT" altLang="it-IT" sz="1800" smtClean="0">
                <a:solidFill>
                  <a:srgbClr val="00D000"/>
                </a:solidFill>
                <a:effectLst>
                  <a:outerShdw blurRad="38100" dist="38100" dir="2700000" algn="tl">
                    <a:srgbClr val="C0C0C0"/>
                  </a:outerShdw>
                </a:effectLst>
                <a:latin typeface="Comic Sans MS" pitchFamily="66" charset="0"/>
              </a:rPr>
              <a:t>Agenzie Ambientali delle Regioni </a:t>
            </a:r>
          </a:p>
          <a:p>
            <a:pPr>
              <a:defRPr/>
            </a:pPr>
            <a:r>
              <a:rPr lang="it-IT" altLang="it-IT" sz="1800" smtClean="0">
                <a:solidFill>
                  <a:srgbClr val="00D000"/>
                </a:solidFill>
                <a:effectLst>
                  <a:outerShdw blurRad="38100" dist="38100" dir="2700000" algn="tl">
                    <a:srgbClr val="C0C0C0"/>
                  </a:outerShdw>
                </a:effectLst>
                <a:latin typeface="Comic Sans MS" pitchFamily="66" charset="0"/>
              </a:rPr>
              <a:t>Nucleo Antisofisticazioni</a:t>
            </a:r>
          </a:p>
          <a:p>
            <a:pPr>
              <a:defRPr/>
            </a:pPr>
            <a:r>
              <a:rPr lang="it-IT" altLang="it-IT" sz="1800" smtClean="0">
                <a:solidFill>
                  <a:srgbClr val="00D000"/>
                </a:solidFill>
                <a:effectLst>
                  <a:outerShdw blurRad="38100" dist="38100" dir="2700000" algn="tl">
                    <a:srgbClr val="C0C0C0"/>
                  </a:outerShdw>
                </a:effectLst>
                <a:latin typeface="Comic Sans MS" pitchFamily="66" charset="0"/>
              </a:rPr>
              <a:t>Ispettorato Controllo Qualità</a:t>
            </a:r>
          </a:p>
          <a:p>
            <a:pPr>
              <a:defRPr/>
            </a:pPr>
            <a:r>
              <a:rPr lang="it-IT" altLang="it-IT" sz="1800" smtClean="0">
                <a:solidFill>
                  <a:srgbClr val="00D000"/>
                </a:solidFill>
                <a:effectLst>
                  <a:outerShdw blurRad="38100" dist="38100" dir="2700000" algn="tl">
                    <a:srgbClr val="C0C0C0"/>
                  </a:outerShdw>
                </a:effectLst>
                <a:latin typeface="Comic Sans MS" pitchFamily="66" charset="0"/>
              </a:rPr>
              <a:t>Autorità Garante della Concorrenza del Mercato</a:t>
            </a:r>
          </a:p>
        </p:txBody>
      </p:sp>
      <p:sp>
        <p:nvSpPr>
          <p:cNvPr id="234523" name="Rectangle 27"/>
          <p:cNvSpPr>
            <a:spLocks noChangeArrowheads="1"/>
          </p:cNvSpPr>
          <p:nvPr/>
        </p:nvSpPr>
        <p:spPr bwMode="auto">
          <a:xfrm>
            <a:off x="5070475" y="3290888"/>
            <a:ext cx="4038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pitchFamily="34" charset="0"/>
              <a:buChar char="•"/>
              <a:defRPr sz="2800">
                <a:solidFill>
                  <a:schemeClr val="tx1"/>
                </a:solidFill>
                <a:latin typeface="Calibri" pitchFamily="34" charset="0"/>
              </a:defRPr>
            </a:lvl1pPr>
            <a:lvl2pPr marL="742950" indent="-28575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defRPr>
            </a:lvl3pPr>
            <a:lvl4pPr marL="1600200" indent="-228600" eaLnBrk="0" hangingPunct="0">
              <a:spcBef>
                <a:spcPct val="20000"/>
              </a:spcBef>
              <a:buFont typeface="Arial" pitchFamily="34" charset="0"/>
              <a:buChar char="–"/>
              <a:defRPr>
                <a:solidFill>
                  <a:schemeClr val="tx1"/>
                </a:solidFill>
                <a:latin typeface="Calibri" pitchFamily="34" charset="0"/>
              </a:defRPr>
            </a:lvl4pPr>
            <a:lvl5pPr marL="2057400" indent="-228600" eaLnBrk="0" hangingPunct="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buFont typeface="Arial" pitchFamily="34" charset="0"/>
              <a:buNone/>
              <a:defRPr/>
            </a:pPr>
            <a:r>
              <a:rPr lang="it-IT" altLang="it-IT" sz="1800" smtClean="0">
                <a:solidFill>
                  <a:srgbClr val="FF0000"/>
                </a:solidFill>
                <a:effectLst>
                  <a:outerShdw blurRad="38100" dist="38100" dir="2700000" algn="tl">
                    <a:srgbClr val="C0C0C0"/>
                  </a:outerShdw>
                </a:effectLst>
                <a:latin typeface="Comic Sans MS" pitchFamily="66" charset="0"/>
              </a:rPr>
              <a:t>SANZIONI</a:t>
            </a:r>
          </a:p>
          <a:p>
            <a:pPr>
              <a:defRPr/>
            </a:pPr>
            <a:r>
              <a:rPr lang="it-IT" altLang="it-IT" sz="1800" smtClean="0">
                <a:solidFill>
                  <a:srgbClr val="FF0000"/>
                </a:solidFill>
                <a:effectLst>
                  <a:outerShdw blurRad="38100" dist="38100" dir="2700000" algn="tl">
                    <a:srgbClr val="C0C0C0"/>
                  </a:outerShdw>
                </a:effectLst>
                <a:latin typeface="Comic Sans MS" pitchFamily="66" charset="0"/>
              </a:rPr>
              <a:t>Regioni</a:t>
            </a:r>
          </a:p>
          <a:p>
            <a:pPr>
              <a:defRPr/>
            </a:pPr>
            <a:r>
              <a:rPr lang="it-IT" altLang="it-IT" sz="1800" smtClean="0">
                <a:solidFill>
                  <a:srgbClr val="FF0000"/>
                </a:solidFill>
                <a:effectLst>
                  <a:outerShdw blurRad="38100" dist="38100" dir="2700000" algn="tl">
                    <a:srgbClr val="C0C0C0"/>
                  </a:outerShdw>
                </a:effectLst>
                <a:latin typeface="Comic Sans MS" pitchFamily="66" charset="0"/>
              </a:rPr>
              <a:t>Province e Province Autonome competenti sul territorio.</a:t>
            </a:r>
          </a:p>
          <a:p>
            <a:pPr>
              <a:defRPr/>
            </a:pPr>
            <a:r>
              <a:rPr lang="it-IT" altLang="it-IT" sz="1800" smtClean="0">
                <a:solidFill>
                  <a:srgbClr val="FF0000"/>
                </a:solidFill>
                <a:effectLst>
                  <a:outerShdw blurRad="38100" dist="38100" dir="2700000" algn="tl">
                    <a:srgbClr val="C0C0C0"/>
                  </a:outerShdw>
                </a:effectLst>
                <a:latin typeface="Comic Sans MS" pitchFamily="66" charset="0"/>
              </a:rPr>
              <a:t>Tribunale civile/penale</a:t>
            </a:r>
          </a:p>
        </p:txBody>
      </p:sp>
      <p:sp>
        <p:nvSpPr>
          <p:cNvPr id="14" name="Rectangle 5"/>
          <p:cNvSpPr>
            <a:spLocks noChangeArrowheads="1"/>
          </p:cNvSpPr>
          <p:nvPr/>
        </p:nvSpPr>
        <p:spPr bwMode="auto">
          <a:xfrm>
            <a:off x="6516216" y="-27384"/>
            <a:ext cx="2661306" cy="64633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1169/2011</a:t>
            </a:r>
          </a:p>
          <a:p>
            <a:pP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852-854…2004</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908720"/>
            <a:ext cx="8604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dirty="0" smtClean="0">
                <a:solidFill>
                  <a:srgbClr val="FF0000"/>
                </a:solidFill>
                <a:effectLst>
                  <a:outerShdw blurRad="38100" dist="38100" dir="2700000" algn="tl">
                    <a:srgbClr val="C0C0C0"/>
                  </a:outerShdw>
                </a:effectLst>
                <a:latin typeface="Comic Sans MS" pitchFamily="66" charset="0"/>
              </a:rPr>
              <a:t>ETICHETTATURA ALIMENTARE</a:t>
            </a:r>
          </a:p>
          <a:p>
            <a:pPr algn="ctr" eaLnBrk="1" hangingPunct="1">
              <a:defRPr/>
            </a:pPr>
            <a:endParaRPr lang="it-IT" altLang="it-IT" sz="1200" b="1" dirty="0" smtClean="0">
              <a:solidFill>
                <a:srgbClr val="FF0000"/>
              </a:solidFill>
              <a:effectLst>
                <a:outerShdw blurRad="38100" dist="38100" dir="2700000" algn="tl">
                  <a:srgbClr val="C0C0C0"/>
                </a:outerShdw>
              </a:effectLst>
              <a:latin typeface="Comic Sans MS" pitchFamily="66" charset="0"/>
            </a:endParaRPr>
          </a:p>
          <a:p>
            <a:pPr algn="ctr" eaLnBrk="1" hangingPunct="1">
              <a:defRPr/>
            </a:pPr>
            <a:r>
              <a:rPr lang="it-IT" altLang="it-IT" b="1" dirty="0" smtClean="0">
                <a:solidFill>
                  <a:srgbClr val="00CC00"/>
                </a:solidFill>
                <a:effectLst>
                  <a:outerShdw blurRad="38100" dist="38100" dir="2700000" algn="tl">
                    <a:srgbClr val="C0C0C0"/>
                  </a:outerShdw>
                </a:effectLst>
                <a:latin typeface="Comic Sans MS" pitchFamily="66" charset="0"/>
              </a:rPr>
              <a:t>SANZIONI</a:t>
            </a:r>
          </a:p>
        </p:txBody>
      </p:sp>
      <p:grpSp>
        <p:nvGrpSpPr>
          <p:cNvPr id="80899" name="Group 3"/>
          <p:cNvGrpSpPr>
            <a:grpSpLocks/>
          </p:cNvGrpSpPr>
          <p:nvPr/>
        </p:nvGrpSpPr>
        <p:grpSpPr bwMode="auto">
          <a:xfrm>
            <a:off x="468313" y="620713"/>
            <a:ext cx="8351837" cy="215900"/>
            <a:chOff x="295" y="391"/>
            <a:chExt cx="5261" cy="136"/>
          </a:xfrm>
        </p:grpSpPr>
        <p:sp>
          <p:nvSpPr>
            <p:cNvPr id="81077"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078"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079"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080"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36552"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 name="Rectangle 5"/>
          <p:cNvSpPr>
            <a:spLocks noChangeArrowheads="1"/>
          </p:cNvSpPr>
          <p:nvPr/>
        </p:nvSpPr>
        <p:spPr bwMode="auto">
          <a:xfrm>
            <a:off x="6905639" y="182563"/>
            <a:ext cx="2098651"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1169/2011</a:t>
            </a:r>
          </a:p>
        </p:txBody>
      </p:sp>
      <p:sp>
        <p:nvSpPr>
          <p:cNvPr id="80903" name="Rectangle 15"/>
          <p:cNvSpPr>
            <a:spLocks noChangeArrowheads="1"/>
          </p:cNvSpPr>
          <p:nvPr/>
        </p:nvSpPr>
        <p:spPr bwMode="auto">
          <a:xfrm>
            <a:off x="1403350" y="5300663"/>
            <a:ext cx="7561263"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ts val="500"/>
              </a:spcBef>
            </a:pPr>
            <a:r>
              <a:rPr lang="it-IT" altLang="it-IT" sz="1600">
                <a:latin typeface="Comic Sans MS" pitchFamily="66" charset="0"/>
              </a:rPr>
              <a:t>D. Lgs. 109/1992</a:t>
            </a:r>
          </a:p>
          <a:p>
            <a:pPr eaLnBrk="1" hangingPunct="1">
              <a:spcBef>
                <a:spcPts val="500"/>
              </a:spcBef>
            </a:pPr>
            <a:r>
              <a:rPr lang="it-IT" altLang="it-IT" sz="1600">
                <a:latin typeface="Comic Sans MS" pitchFamily="66" charset="0"/>
              </a:rPr>
              <a:t>D. Lgs. 146/2007 (Codice al consumo)</a:t>
            </a:r>
          </a:p>
          <a:p>
            <a:pPr eaLnBrk="1" hangingPunct="1">
              <a:spcBef>
                <a:spcPts val="500"/>
              </a:spcBef>
            </a:pPr>
            <a:r>
              <a:rPr lang="it-IT" altLang="it-IT" sz="1600">
                <a:latin typeface="Comic Sans MS" pitchFamily="66" charset="0"/>
              </a:rPr>
              <a:t>C.p. artt. 515 (Frode in commercio) e 517 (Vendita di prodotti industriali con segni mendaci) </a:t>
            </a:r>
          </a:p>
          <a:p>
            <a:pPr eaLnBrk="1" hangingPunct="1">
              <a:spcBef>
                <a:spcPts val="500"/>
              </a:spcBef>
            </a:pPr>
            <a:r>
              <a:rPr lang="it-IT" altLang="it-IT" sz="1600">
                <a:latin typeface="Comic Sans MS" pitchFamily="66" charset="0"/>
              </a:rPr>
              <a:t>C.c.  Artt. 1218 e 2043 (Risarcimento per fatto illecito)</a:t>
            </a:r>
          </a:p>
        </p:txBody>
      </p:sp>
      <p:grpSp>
        <p:nvGrpSpPr>
          <p:cNvPr id="80904" name="Gruppo 2"/>
          <p:cNvGrpSpPr>
            <a:grpSpLocks/>
          </p:cNvGrpSpPr>
          <p:nvPr/>
        </p:nvGrpSpPr>
        <p:grpSpPr bwMode="auto">
          <a:xfrm>
            <a:off x="1907059" y="2132856"/>
            <a:ext cx="5329237" cy="3005139"/>
            <a:chOff x="1763713" y="2205037"/>
            <a:chExt cx="5329237" cy="3005139"/>
          </a:xfrm>
          <a:solidFill>
            <a:srgbClr val="92D050"/>
          </a:solidFill>
        </p:grpSpPr>
        <p:sp>
          <p:nvSpPr>
            <p:cNvPr id="80909" name="AutoShape 16"/>
            <p:cNvSpPr>
              <a:spLocks noChangeAspect="1" noChangeArrowheads="1" noTextEdit="1"/>
            </p:cNvSpPr>
            <p:nvPr/>
          </p:nvSpPr>
          <p:spPr bwMode="auto">
            <a:xfrm>
              <a:off x="1763713" y="2205037"/>
              <a:ext cx="5329237" cy="30003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solidFill>
                  <a:schemeClr val="bg1"/>
                </a:solidFill>
              </a:endParaRPr>
            </a:p>
          </p:txBody>
        </p:sp>
        <p:sp>
          <p:nvSpPr>
            <p:cNvPr id="80910" name="Rectangle 18"/>
            <p:cNvSpPr>
              <a:spLocks noChangeArrowheads="1"/>
            </p:cNvSpPr>
            <p:nvPr/>
          </p:nvSpPr>
          <p:spPr bwMode="auto">
            <a:xfrm>
              <a:off x="1893888" y="2232025"/>
              <a:ext cx="523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11" name="Rectangle 19"/>
            <p:cNvSpPr>
              <a:spLocks noChangeArrowheads="1"/>
            </p:cNvSpPr>
            <p:nvPr/>
          </p:nvSpPr>
          <p:spPr bwMode="auto">
            <a:xfrm>
              <a:off x="3119438" y="2232025"/>
              <a:ext cx="619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12" name="Rectangle 20"/>
            <p:cNvSpPr>
              <a:spLocks noChangeArrowheads="1"/>
            </p:cNvSpPr>
            <p:nvPr/>
          </p:nvSpPr>
          <p:spPr bwMode="auto">
            <a:xfrm>
              <a:off x="1893888" y="2393950"/>
              <a:ext cx="128746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13" name="Rectangle 21"/>
            <p:cNvSpPr>
              <a:spLocks noChangeArrowheads="1"/>
            </p:cNvSpPr>
            <p:nvPr/>
          </p:nvSpPr>
          <p:spPr bwMode="auto">
            <a:xfrm>
              <a:off x="1946276" y="2232025"/>
              <a:ext cx="117316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14" name="Rectangle 22"/>
            <p:cNvSpPr>
              <a:spLocks noChangeArrowheads="1"/>
            </p:cNvSpPr>
            <p:nvPr/>
          </p:nvSpPr>
          <p:spPr bwMode="auto">
            <a:xfrm>
              <a:off x="2044701" y="2232025"/>
              <a:ext cx="844783"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Importo sanzione</a:t>
              </a:r>
              <a:endParaRPr lang="it-IT" altLang="it-IT">
                <a:solidFill>
                  <a:schemeClr val="bg1"/>
                </a:solidFill>
                <a:latin typeface="Calibri" pitchFamily="34" charset="0"/>
              </a:endParaRPr>
            </a:p>
          </p:txBody>
        </p:sp>
        <p:sp>
          <p:nvSpPr>
            <p:cNvPr id="80915" name="Rectangle 23"/>
            <p:cNvSpPr>
              <a:spLocks noChangeArrowheads="1"/>
            </p:cNvSpPr>
            <p:nvPr/>
          </p:nvSpPr>
          <p:spPr bwMode="auto">
            <a:xfrm>
              <a:off x="3021013" y="2232025"/>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 </a:t>
              </a:r>
              <a:endParaRPr lang="it-IT" altLang="it-IT">
                <a:solidFill>
                  <a:schemeClr val="bg1"/>
                </a:solidFill>
                <a:latin typeface="Calibri" pitchFamily="34" charset="0"/>
              </a:endParaRPr>
            </a:p>
          </p:txBody>
        </p:sp>
        <p:sp>
          <p:nvSpPr>
            <p:cNvPr id="80916" name="Rectangle 24"/>
            <p:cNvSpPr>
              <a:spLocks noChangeArrowheads="1"/>
            </p:cNvSpPr>
            <p:nvPr/>
          </p:nvSpPr>
          <p:spPr bwMode="auto">
            <a:xfrm>
              <a:off x="3189288" y="2232025"/>
              <a:ext cx="619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17" name="Rectangle 25"/>
            <p:cNvSpPr>
              <a:spLocks noChangeArrowheads="1"/>
            </p:cNvSpPr>
            <p:nvPr/>
          </p:nvSpPr>
          <p:spPr bwMode="auto">
            <a:xfrm>
              <a:off x="5614987" y="2232025"/>
              <a:ext cx="619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18" name="Rectangle 26"/>
            <p:cNvSpPr>
              <a:spLocks noChangeArrowheads="1"/>
            </p:cNvSpPr>
            <p:nvPr/>
          </p:nvSpPr>
          <p:spPr bwMode="auto">
            <a:xfrm>
              <a:off x="3189288" y="2393950"/>
              <a:ext cx="24876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19" name="Rectangle 27"/>
            <p:cNvSpPr>
              <a:spLocks noChangeArrowheads="1"/>
            </p:cNvSpPr>
            <p:nvPr/>
          </p:nvSpPr>
          <p:spPr bwMode="auto">
            <a:xfrm>
              <a:off x="3251201" y="2232025"/>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20" name="Rectangle 28"/>
            <p:cNvSpPr>
              <a:spLocks noChangeArrowheads="1"/>
            </p:cNvSpPr>
            <p:nvPr/>
          </p:nvSpPr>
          <p:spPr bwMode="auto">
            <a:xfrm>
              <a:off x="4135438" y="2232025"/>
              <a:ext cx="520976"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Fattispecie</a:t>
              </a:r>
              <a:endParaRPr lang="it-IT" altLang="it-IT">
                <a:solidFill>
                  <a:schemeClr val="bg1"/>
                </a:solidFill>
                <a:latin typeface="Calibri" pitchFamily="34" charset="0"/>
              </a:endParaRPr>
            </a:p>
          </p:txBody>
        </p:sp>
        <p:sp>
          <p:nvSpPr>
            <p:cNvPr id="80921" name="Rectangle 29"/>
            <p:cNvSpPr>
              <a:spLocks noChangeArrowheads="1"/>
            </p:cNvSpPr>
            <p:nvPr/>
          </p:nvSpPr>
          <p:spPr bwMode="auto">
            <a:xfrm>
              <a:off x="4730750" y="2232025"/>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 </a:t>
              </a:r>
              <a:endParaRPr lang="it-IT" altLang="it-IT">
                <a:solidFill>
                  <a:schemeClr val="bg1"/>
                </a:solidFill>
                <a:latin typeface="Calibri" pitchFamily="34" charset="0"/>
              </a:endParaRPr>
            </a:p>
          </p:txBody>
        </p:sp>
        <p:sp>
          <p:nvSpPr>
            <p:cNvPr id="80922" name="Rectangle 30"/>
            <p:cNvSpPr>
              <a:spLocks noChangeArrowheads="1"/>
            </p:cNvSpPr>
            <p:nvPr/>
          </p:nvSpPr>
          <p:spPr bwMode="auto">
            <a:xfrm>
              <a:off x="5684837" y="2232025"/>
              <a:ext cx="619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23" name="Rectangle 31"/>
            <p:cNvSpPr>
              <a:spLocks noChangeArrowheads="1"/>
            </p:cNvSpPr>
            <p:nvPr/>
          </p:nvSpPr>
          <p:spPr bwMode="auto">
            <a:xfrm>
              <a:off x="6918325" y="2232025"/>
              <a:ext cx="52388"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24" name="Rectangle 32"/>
            <p:cNvSpPr>
              <a:spLocks noChangeArrowheads="1"/>
            </p:cNvSpPr>
            <p:nvPr/>
          </p:nvSpPr>
          <p:spPr bwMode="auto">
            <a:xfrm>
              <a:off x="5746750" y="2232025"/>
              <a:ext cx="1171575"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25" name="Rectangle 33"/>
            <p:cNvSpPr>
              <a:spLocks noChangeArrowheads="1"/>
            </p:cNvSpPr>
            <p:nvPr/>
          </p:nvSpPr>
          <p:spPr bwMode="auto">
            <a:xfrm>
              <a:off x="5942012" y="2232025"/>
              <a:ext cx="681277"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Riferimenti al </a:t>
              </a:r>
              <a:endParaRPr lang="it-IT" altLang="it-IT">
                <a:solidFill>
                  <a:schemeClr val="bg1"/>
                </a:solidFill>
                <a:latin typeface="Calibri" pitchFamily="34" charset="0"/>
              </a:endParaRPr>
            </a:p>
          </p:txBody>
        </p:sp>
        <p:sp>
          <p:nvSpPr>
            <p:cNvPr id="80926" name="Rectangle 34"/>
            <p:cNvSpPr>
              <a:spLocks noChangeArrowheads="1"/>
            </p:cNvSpPr>
            <p:nvPr/>
          </p:nvSpPr>
          <p:spPr bwMode="auto">
            <a:xfrm>
              <a:off x="6754812" y="2232025"/>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 </a:t>
              </a:r>
              <a:endParaRPr lang="it-IT" altLang="it-IT">
                <a:solidFill>
                  <a:schemeClr val="bg1"/>
                </a:solidFill>
                <a:latin typeface="Calibri" pitchFamily="34" charset="0"/>
              </a:endParaRPr>
            </a:p>
          </p:txBody>
        </p:sp>
        <p:sp>
          <p:nvSpPr>
            <p:cNvPr id="80927" name="Rectangle 35"/>
            <p:cNvSpPr>
              <a:spLocks noChangeArrowheads="1"/>
            </p:cNvSpPr>
            <p:nvPr/>
          </p:nvSpPr>
          <p:spPr bwMode="auto">
            <a:xfrm>
              <a:off x="5746750" y="2393950"/>
              <a:ext cx="11715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28" name="Rectangle 36"/>
            <p:cNvSpPr>
              <a:spLocks noChangeArrowheads="1"/>
            </p:cNvSpPr>
            <p:nvPr/>
          </p:nvSpPr>
          <p:spPr bwMode="auto">
            <a:xfrm>
              <a:off x="5953125" y="2393950"/>
              <a:ext cx="671659"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D. Lgs. 109/92</a:t>
              </a:r>
              <a:endParaRPr lang="it-IT" altLang="it-IT">
                <a:solidFill>
                  <a:schemeClr val="bg1"/>
                </a:solidFill>
                <a:latin typeface="Calibri" pitchFamily="34" charset="0"/>
              </a:endParaRPr>
            </a:p>
          </p:txBody>
        </p:sp>
        <p:sp>
          <p:nvSpPr>
            <p:cNvPr id="80929" name="Rectangle 37"/>
            <p:cNvSpPr>
              <a:spLocks noChangeArrowheads="1"/>
            </p:cNvSpPr>
            <p:nvPr/>
          </p:nvSpPr>
          <p:spPr bwMode="auto">
            <a:xfrm>
              <a:off x="6711950" y="2393950"/>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 </a:t>
              </a:r>
              <a:endParaRPr lang="it-IT" altLang="it-IT">
                <a:solidFill>
                  <a:schemeClr val="bg1"/>
                </a:solidFill>
                <a:latin typeface="Calibri" pitchFamily="34" charset="0"/>
              </a:endParaRPr>
            </a:p>
          </p:txBody>
        </p:sp>
        <p:sp>
          <p:nvSpPr>
            <p:cNvPr id="80930" name="Rectangle 38"/>
            <p:cNvSpPr>
              <a:spLocks noChangeArrowheads="1"/>
            </p:cNvSpPr>
            <p:nvPr/>
          </p:nvSpPr>
          <p:spPr bwMode="auto">
            <a:xfrm>
              <a:off x="1866901" y="2205037"/>
              <a:ext cx="2698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1" name="Rectangle 39"/>
            <p:cNvSpPr>
              <a:spLocks noChangeArrowheads="1"/>
            </p:cNvSpPr>
            <p:nvPr/>
          </p:nvSpPr>
          <p:spPr bwMode="auto">
            <a:xfrm>
              <a:off x="1866901" y="2205037"/>
              <a:ext cx="269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2" name="Rectangle 40"/>
            <p:cNvSpPr>
              <a:spLocks noChangeArrowheads="1"/>
            </p:cNvSpPr>
            <p:nvPr/>
          </p:nvSpPr>
          <p:spPr bwMode="auto">
            <a:xfrm>
              <a:off x="1893888" y="2205037"/>
              <a:ext cx="128746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3" name="Rectangle 41"/>
            <p:cNvSpPr>
              <a:spLocks noChangeArrowheads="1"/>
            </p:cNvSpPr>
            <p:nvPr/>
          </p:nvSpPr>
          <p:spPr bwMode="auto">
            <a:xfrm>
              <a:off x="1893888" y="2230437"/>
              <a:ext cx="1287463"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4" name="Rectangle 42"/>
            <p:cNvSpPr>
              <a:spLocks noChangeArrowheads="1"/>
            </p:cNvSpPr>
            <p:nvPr/>
          </p:nvSpPr>
          <p:spPr bwMode="auto">
            <a:xfrm>
              <a:off x="3189288" y="2230437"/>
              <a:ext cx="17463"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5" name="Rectangle 43"/>
            <p:cNvSpPr>
              <a:spLocks noChangeArrowheads="1"/>
            </p:cNvSpPr>
            <p:nvPr/>
          </p:nvSpPr>
          <p:spPr bwMode="auto">
            <a:xfrm>
              <a:off x="3181351" y="2230437"/>
              <a:ext cx="793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6" name="Rectangle 44"/>
            <p:cNvSpPr>
              <a:spLocks noChangeArrowheads="1"/>
            </p:cNvSpPr>
            <p:nvPr/>
          </p:nvSpPr>
          <p:spPr bwMode="auto">
            <a:xfrm>
              <a:off x="3181351" y="2205037"/>
              <a:ext cx="2540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7" name="Rectangle 45"/>
            <p:cNvSpPr>
              <a:spLocks noChangeArrowheads="1"/>
            </p:cNvSpPr>
            <p:nvPr/>
          </p:nvSpPr>
          <p:spPr bwMode="auto">
            <a:xfrm>
              <a:off x="3206751" y="2205037"/>
              <a:ext cx="247015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8" name="Rectangle 46"/>
            <p:cNvSpPr>
              <a:spLocks noChangeArrowheads="1"/>
            </p:cNvSpPr>
            <p:nvPr/>
          </p:nvSpPr>
          <p:spPr bwMode="auto">
            <a:xfrm>
              <a:off x="3206751" y="2230437"/>
              <a:ext cx="24701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9" name="Rectangle 47"/>
            <p:cNvSpPr>
              <a:spLocks noChangeArrowheads="1"/>
            </p:cNvSpPr>
            <p:nvPr/>
          </p:nvSpPr>
          <p:spPr bwMode="auto">
            <a:xfrm>
              <a:off x="5684837" y="2230437"/>
              <a:ext cx="17463"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0" name="Rectangle 48"/>
            <p:cNvSpPr>
              <a:spLocks noChangeArrowheads="1"/>
            </p:cNvSpPr>
            <p:nvPr/>
          </p:nvSpPr>
          <p:spPr bwMode="auto">
            <a:xfrm>
              <a:off x="5676900" y="2230437"/>
              <a:ext cx="793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1" name="Rectangle 49"/>
            <p:cNvSpPr>
              <a:spLocks noChangeArrowheads="1"/>
            </p:cNvSpPr>
            <p:nvPr/>
          </p:nvSpPr>
          <p:spPr bwMode="auto">
            <a:xfrm>
              <a:off x="5676900" y="2205037"/>
              <a:ext cx="2540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2" name="Rectangle 50"/>
            <p:cNvSpPr>
              <a:spLocks noChangeArrowheads="1"/>
            </p:cNvSpPr>
            <p:nvPr/>
          </p:nvSpPr>
          <p:spPr bwMode="auto">
            <a:xfrm>
              <a:off x="5702300" y="2205037"/>
              <a:ext cx="126841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3" name="Rectangle 51"/>
            <p:cNvSpPr>
              <a:spLocks noChangeArrowheads="1"/>
            </p:cNvSpPr>
            <p:nvPr/>
          </p:nvSpPr>
          <p:spPr bwMode="auto">
            <a:xfrm>
              <a:off x="5702300" y="2230437"/>
              <a:ext cx="1268413"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4" name="Rectangle 52"/>
            <p:cNvSpPr>
              <a:spLocks noChangeArrowheads="1"/>
            </p:cNvSpPr>
            <p:nvPr/>
          </p:nvSpPr>
          <p:spPr bwMode="auto">
            <a:xfrm>
              <a:off x="6970712" y="2205037"/>
              <a:ext cx="2698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5" name="Rectangle 53"/>
            <p:cNvSpPr>
              <a:spLocks noChangeArrowheads="1"/>
            </p:cNvSpPr>
            <p:nvPr/>
          </p:nvSpPr>
          <p:spPr bwMode="auto">
            <a:xfrm>
              <a:off x="6970712" y="2205037"/>
              <a:ext cx="269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6" name="Rectangle 54"/>
            <p:cNvSpPr>
              <a:spLocks noChangeArrowheads="1"/>
            </p:cNvSpPr>
            <p:nvPr/>
          </p:nvSpPr>
          <p:spPr bwMode="auto">
            <a:xfrm>
              <a:off x="1866901" y="2232025"/>
              <a:ext cx="26988"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7" name="Rectangle 55"/>
            <p:cNvSpPr>
              <a:spLocks noChangeArrowheads="1"/>
            </p:cNvSpPr>
            <p:nvPr/>
          </p:nvSpPr>
          <p:spPr bwMode="auto">
            <a:xfrm>
              <a:off x="3181351" y="2232025"/>
              <a:ext cx="7938"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8" name="Rectangle 56"/>
            <p:cNvSpPr>
              <a:spLocks noChangeArrowheads="1"/>
            </p:cNvSpPr>
            <p:nvPr/>
          </p:nvSpPr>
          <p:spPr bwMode="auto">
            <a:xfrm>
              <a:off x="5676900" y="2232025"/>
              <a:ext cx="7938"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9" name="Rectangle 57"/>
            <p:cNvSpPr>
              <a:spLocks noChangeArrowheads="1"/>
            </p:cNvSpPr>
            <p:nvPr/>
          </p:nvSpPr>
          <p:spPr bwMode="auto">
            <a:xfrm>
              <a:off x="6970712" y="2232025"/>
              <a:ext cx="26988"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0" name="Rectangle 58"/>
            <p:cNvSpPr>
              <a:spLocks noChangeArrowheads="1"/>
            </p:cNvSpPr>
            <p:nvPr/>
          </p:nvSpPr>
          <p:spPr bwMode="auto">
            <a:xfrm>
              <a:off x="1893888" y="2563812"/>
              <a:ext cx="52388"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1" name="Rectangle 59"/>
            <p:cNvSpPr>
              <a:spLocks noChangeArrowheads="1"/>
            </p:cNvSpPr>
            <p:nvPr/>
          </p:nvSpPr>
          <p:spPr bwMode="auto">
            <a:xfrm>
              <a:off x="3119438" y="2563812"/>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2" name="Rectangle 60"/>
            <p:cNvSpPr>
              <a:spLocks noChangeArrowheads="1"/>
            </p:cNvSpPr>
            <p:nvPr/>
          </p:nvSpPr>
          <p:spPr bwMode="auto">
            <a:xfrm>
              <a:off x="1893888" y="2727325"/>
              <a:ext cx="1287463"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3" name="Rectangle 61"/>
            <p:cNvSpPr>
              <a:spLocks noChangeArrowheads="1"/>
            </p:cNvSpPr>
            <p:nvPr/>
          </p:nvSpPr>
          <p:spPr bwMode="auto">
            <a:xfrm>
              <a:off x="1946276" y="2563812"/>
              <a:ext cx="117316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4" name="Rectangle 62"/>
            <p:cNvSpPr>
              <a:spLocks noChangeArrowheads="1"/>
            </p:cNvSpPr>
            <p:nvPr/>
          </p:nvSpPr>
          <p:spPr bwMode="auto">
            <a:xfrm>
              <a:off x="1946276" y="2565400"/>
              <a:ext cx="856004"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Da € 600 a € 3.500</a:t>
              </a:r>
              <a:endParaRPr lang="it-IT" altLang="it-IT">
                <a:solidFill>
                  <a:schemeClr val="bg1"/>
                </a:solidFill>
                <a:latin typeface="Calibri" pitchFamily="34" charset="0"/>
              </a:endParaRPr>
            </a:p>
          </p:txBody>
        </p:sp>
        <p:sp>
          <p:nvSpPr>
            <p:cNvPr id="80955" name="Rectangle 63"/>
            <p:cNvSpPr>
              <a:spLocks noChangeArrowheads="1"/>
            </p:cNvSpPr>
            <p:nvPr/>
          </p:nvSpPr>
          <p:spPr bwMode="auto">
            <a:xfrm>
              <a:off x="2894013" y="2565400"/>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0956" name="Rectangle 64"/>
            <p:cNvSpPr>
              <a:spLocks noChangeArrowheads="1"/>
            </p:cNvSpPr>
            <p:nvPr/>
          </p:nvSpPr>
          <p:spPr bwMode="auto">
            <a:xfrm>
              <a:off x="3189288" y="2563812"/>
              <a:ext cx="61913" cy="809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7" name="Rectangle 65"/>
            <p:cNvSpPr>
              <a:spLocks noChangeArrowheads="1"/>
            </p:cNvSpPr>
            <p:nvPr/>
          </p:nvSpPr>
          <p:spPr bwMode="auto">
            <a:xfrm>
              <a:off x="5614987" y="2563812"/>
              <a:ext cx="61913" cy="809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8" name="Rectangle 66"/>
            <p:cNvSpPr>
              <a:spLocks noChangeArrowheads="1"/>
            </p:cNvSpPr>
            <p:nvPr/>
          </p:nvSpPr>
          <p:spPr bwMode="auto">
            <a:xfrm>
              <a:off x="3189288" y="3373437"/>
              <a:ext cx="2487613"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9" name="Rectangle 67"/>
            <p:cNvSpPr>
              <a:spLocks noChangeArrowheads="1"/>
            </p:cNvSpPr>
            <p:nvPr/>
          </p:nvSpPr>
          <p:spPr bwMode="auto">
            <a:xfrm>
              <a:off x="3251201" y="2563812"/>
              <a:ext cx="2363788"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60" name="Rectangle 68"/>
            <p:cNvSpPr>
              <a:spLocks noChangeArrowheads="1"/>
            </p:cNvSpPr>
            <p:nvPr/>
          </p:nvSpPr>
          <p:spPr bwMode="auto">
            <a:xfrm>
              <a:off x="3251201" y="2565400"/>
              <a:ext cx="1982915"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Irregolarità nei contenuti delle indicazioni </a:t>
              </a:r>
              <a:endParaRPr lang="it-IT" altLang="it-IT">
                <a:solidFill>
                  <a:schemeClr val="bg1"/>
                </a:solidFill>
                <a:latin typeface="Calibri" pitchFamily="34" charset="0"/>
              </a:endParaRPr>
            </a:p>
          </p:txBody>
        </p:sp>
        <p:sp>
          <p:nvSpPr>
            <p:cNvPr id="80961" name="Rectangle 69"/>
            <p:cNvSpPr>
              <a:spLocks noChangeArrowheads="1"/>
            </p:cNvSpPr>
            <p:nvPr/>
          </p:nvSpPr>
          <p:spPr bwMode="auto">
            <a:xfrm>
              <a:off x="3251201" y="2727325"/>
              <a:ext cx="2363788"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62" name="Rectangle 70"/>
            <p:cNvSpPr>
              <a:spLocks noChangeArrowheads="1"/>
            </p:cNvSpPr>
            <p:nvPr/>
          </p:nvSpPr>
          <p:spPr bwMode="auto">
            <a:xfrm>
              <a:off x="3251201" y="2728912"/>
              <a:ext cx="1909177"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riportate in etichetta per una o più delle </a:t>
              </a:r>
              <a:endParaRPr lang="it-IT" altLang="it-IT">
                <a:solidFill>
                  <a:schemeClr val="bg1"/>
                </a:solidFill>
                <a:latin typeface="Calibri" pitchFamily="34" charset="0"/>
              </a:endParaRPr>
            </a:p>
          </p:txBody>
        </p:sp>
        <p:sp>
          <p:nvSpPr>
            <p:cNvPr id="80963" name="Rectangle 71"/>
            <p:cNvSpPr>
              <a:spLocks noChangeArrowheads="1"/>
            </p:cNvSpPr>
            <p:nvPr/>
          </p:nvSpPr>
          <p:spPr bwMode="auto">
            <a:xfrm>
              <a:off x="3251201" y="2887662"/>
              <a:ext cx="2363788"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64" name="Rectangle 72"/>
            <p:cNvSpPr>
              <a:spLocks noChangeArrowheads="1"/>
            </p:cNvSpPr>
            <p:nvPr/>
          </p:nvSpPr>
          <p:spPr bwMode="auto">
            <a:xfrm>
              <a:off x="3251201" y="2889250"/>
              <a:ext cx="1816203"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indicazioni previste ed errori di natura </a:t>
              </a:r>
              <a:endParaRPr lang="it-IT" altLang="it-IT">
                <a:solidFill>
                  <a:schemeClr val="bg1"/>
                </a:solidFill>
                <a:latin typeface="Calibri" pitchFamily="34" charset="0"/>
              </a:endParaRPr>
            </a:p>
          </p:txBody>
        </p:sp>
        <p:sp>
          <p:nvSpPr>
            <p:cNvPr id="80965" name="Rectangle 73"/>
            <p:cNvSpPr>
              <a:spLocks noChangeArrowheads="1"/>
            </p:cNvSpPr>
            <p:nvPr/>
          </p:nvSpPr>
          <p:spPr bwMode="auto">
            <a:xfrm>
              <a:off x="3251201" y="3051175"/>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66" name="Rectangle 74"/>
            <p:cNvSpPr>
              <a:spLocks noChangeArrowheads="1"/>
            </p:cNvSpPr>
            <p:nvPr/>
          </p:nvSpPr>
          <p:spPr bwMode="auto">
            <a:xfrm>
              <a:off x="3251201" y="3052762"/>
              <a:ext cx="397545"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formale.</a:t>
              </a:r>
              <a:endParaRPr lang="it-IT" altLang="it-IT">
                <a:solidFill>
                  <a:schemeClr val="bg1"/>
                </a:solidFill>
                <a:latin typeface="Calibri" pitchFamily="34" charset="0"/>
              </a:endParaRPr>
            </a:p>
          </p:txBody>
        </p:sp>
        <p:sp>
          <p:nvSpPr>
            <p:cNvPr id="80967" name="Rectangle 75"/>
            <p:cNvSpPr>
              <a:spLocks noChangeArrowheads="1"/>
            </p:cNvSpPr>
            <p:nvPr/>
          </p:nvSpPr>
          <p:spPr bwMode="auto">
            <a:xfrm>
              <a:off x="3698876" y="3052762"/>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0968" name="Rectangle 76"/>
            <p:cNvSpPr>
              <a:spLocks noChangeArrowheads="1"/>
            </p:cNvSpPr>
            <p:nvPr/>
          </p:nvSpPr>
          <p:spPr bwMode="auto">
            <a:xfrm>
              <a:off x="3251201" y="3213100"/>
              <a:ext cx="2363788"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69" name="Rectangle 77"/>
            <p:cNvSpPr>
              <a:spLocks noChangeArrowheads="1"/>
            </p:cNvSpPr>
            <p:nvPr/>
          </p:nvSpPr>
          <p:spPr bwMode="auto">
            <a:xfrm>
              <a:off x="3251201" y="3214687"/>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0970" name="Rectangle 78"/>
            <p:cNvSpPr>
              <a:spLocks noChangeArrowheads="1"/>
            </p:cNvSpPr>
            <p:nvPr/>
          </p:nvSpPr>
          <p:spPr bwMode="auto">
            <a:xfrm>
              <a:off x="5684837" y="2563812"/>
              <a:ext cx="619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71" name="Rectangle 79"/>
            <p:cNvSpPr>
              <a:spLocks noChangeArrowheads="1"/>
            </p:cNvSpPr>
            <p:nvPr/>
          </p:nvSpPr>
          <p:spPr bwMode="auto">
            <a:xfrm>
              <a:off x="6918325" y="2563812"/>
              <a:ext cx="52388"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72" name="Rectangle 80"/>
            <p:cNvSpPr>
              <a:spLocks noChangeArrowheads="1"/>
            </p:cNvSpPr>
            <p:nvPr/>
          </p:nvSpPr>
          <p:spPr bwMode="auto">
            <a:xfrm>
              <a:off x="5684837" y="2887662"/>
              <a:ext cx="1285875" cy="487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73" name="Rectangle 81"/>
            <p:cNvSpPr>
              <a:spLocks noChangeArrowheads="1"/>
            </p:cNvSpPr>
            <p:nvPr/>
          </p:nvSpPr>
          <p:spPr bwMode="auto">
            <a:xfrm>
              <a:off x="5746750" y="2563812"/>
              <a:ext cx="11715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74" name="Rectangle 82"/>
            <p:cNvSpPr>
              <a:spLocks noChangeArrowheads="1"/>
            </p:cNvSpPr>
            <p:nvPr/>
          </p:nvSpPr>
          <p:spPr bwMode="auto">
            <a:xfrm>
              <a:off x="5746750" y="2565400"/>
              <a:ext cx="969817"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dirty="0">
                  <a:solidFill>
                    <a:schemeClr val="bg1"/>
                  </a:solidFill>
                  <a:latin typeface="Calibri" pitchFamily="34" charset="0"/>
                </a:rPr>
                <a:t>Artt. 4, 5, 6, 8, 9, 10, </a:t>
              </a:r>
              <a:endParaRPr lang="it-IT" altLang="it-IT" dirty="0">
                <a:solidFill>
                  <a:schemeClr val="bg1"/>
                </a:solidFill>
                <a:latin typeface="Calibri" pitchFamily="34" charset="0"/>
              </a:endParaRPr>
            </a:p>
          </p:txBody>
        </p:sp>
        <p:sp>
          <p:nvSpPr>
            <p:cNvPr id="80975" name="Rectangle 83"/>
            <p:cNvSpPr>
              <a:spLocks noChangeArrowheads="1"/>
            </p:cNvSpPr>
            <p:nvPr/>
          </p:nvSpPr>
          <p:spPr bwMode="auto">
            <a:xfrm>
              <a:off x="5746750" y="2727325"/>
              <a:ext cx="1171575"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76" name="Rectangle 84"/>
            <p:cNvSpPr>
              <a:spLocks noChangeArrowheads="1"/>
            </p:cNvSpPr>
            <p:nvPr/>
          </p:nvSpPr>
          <p:spPr bwMode="auto">
            <a:xfrm>
              <a:off x="5746750" y="2728912"/>
              <a:ext cx="1019510"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dirty="0">
                  <a:solidFill>
                    <a:schemeClr val="bg1"/>
                  </a:solidFill>
                  <a:latin typeface="Calibri" pitchFamily="34" charset="0"/>
                </a:rPr>
                <a:t>11, 12, 13, 15, 16 e 17</a:t>
              </a:r>
              <a:endParaRPr lang="it-IT" altLang="it-IT" dirty="0">
                <a:solidFill>
                  <a:schemeClr val="bg1"/>
                </a:solidFill>
                <a:latin typeface="Calibri" pitchFamily="34" charset="0"/>
              </a:endParaRPr>
            </a:p>
          </p:txBody>
        </p:sp>
        <p:sp>
          <p:nvSpPr>
            <p:cNvPr id="80977" name="Rectangle 85"/>
            <p:cNvSpPr>
              <a:spLocks noChangeArrowheads="1"/>
            </p:cNvSpPr>
            <p:nvPr/>
          </p:nvSpPr>
          <p:spPr bwMode="auto">
            <a:xfrm>
              <a:off x="6840537" y="2728912"/>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0978" name="Rectangle 86"/>
            <p:cNvSpPr>
              <a:spLocks noChangeArrowheads="1"/>
            </p:cNvSpPr>
            <p:nvPr/>
          </p:nvSpPr>
          <p:spPr bwMode="auto">
            <a:xfrm>
              <a:off x="1866901" y="2555875"/>
              <a:ext cx="2698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79" name="Rectangle 87"/>
            <p:cNvSpPr>
              <a:spLocks noChangeArrowheads="1"/>
            </p:cNvSpPr>
            <p:nvPr/>
          </p:nvSpPr>
          <p:spPr bwMode="auto">
            <a:xfrm>
              <a:off x="1893888" y="2555875"/>
              <a:ext cx="128746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0" name="Rectangle 88"/>
            <p:cNvSpPr>
              <a:spLocks noChangeArrowheads="1"/>
            </p:cNvSpPr>
            <p:nvPr/>
          </p:nvSpPr>
          <p:spPr bwMode="auto">
            <a:xfrm>
              <a:off x="3181351" y="2555875"/>
              <a:ext cx="793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1" name="Rectangle 89"/>
            <p:cNvSpPr>
              <a:spLocks noChangeArrowheads="1"/>
            </p:cNvSpPr>
            <p:nvPr/>
          </p:nvSpPr>
          <p:spPr bwMode="auto">
            <a:xfrm>
              <a:off x="3189288" y="2555875"/>
              <a:ext cx="248761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2" name="Rectangle 90"/>
            <p:cNvSpPr>
              <a:spLocks noChangeArrowheads="1"/>
            </p:cNvSpPr>
            <p:nvPr/>
          </p:nvSpPr>
          <p:spPr bwMode="auto">
            <a:xfrm>
              <a:off x="5676900" y="2555875"/>
              <a:ext cx="793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3" name="Rectangle 91"/>
            <p:cNvSpPr>
              <a:spLocks noChangeArrowheads="1"/>
            </p:cNvSpPr>
            <p:nvPr/>
          </p:nvSpPr>
          <p:spPr bwMode="auto">
            <a:xfrm>
              <a:off x="5684837" y="2555875"/>
              <a:ext cx="12858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4" name="Rectangle 92"/>
            <p:cNvSpPr>
              <a:spLocks noChangeArrowheads="1"/>
            </p:cNvSpPr>
            <p:nvPr/>
          </p:nvSpPr>
          <p:spPr bwMode="auto">
            <a:xfrm>
              <a:off x="6970712" y="2555875"/>
              <a:ext cx="2698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5" name="Rectangle 93"/>
            <p:cNvSpPr>
              <a:spLocks noChangeArrowheads="1"/>
            </p:cNvSpPr>
            <p:nvPr/>
          </p:nvSpPr>
          <p:spPr bwMode="auto">
            <a:xfrm>
              <a:off x="1866901" y="2563812"/>
              <a:ext cx="26988" cy="811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6" name="Rectangle 94"/>
            <p:cNvSpPr>
              <a:spLocks noChangeArrowheads="1"/>
            </p:cNvSpPr>
            <p:nvPr/>
          </p:nvSpPr>
          <p:spPr bwMode="auto">
            <a:xfrm>
              <a:off x="3181351" y="2563812"/>
              <a:ext cx="7938" cy="811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7" name="Rectangle 95"/>
            <p:cNvSpPr>
              <a:spLocks noChangeArrowheads="1"/>
            </p:cNvSpPr>
            <p:nvPr/>
          </p:nvSpPr>
          <p:spPr bwMode="auto">
            <a:xfrm>
              <a:off x="5676900" y="2563812"/>
              <a:ext cx="7938" cy="811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8" name="Rectangle 96"/>
            <p:cNvSpPr>
              <a:spLocks noChangeArrowheads="1"/>
            </p:cNvSpPr>
            <p:nvPr/>
          </p:nvSpPr>
          <p:spPr bwMode="auto">
            <a:xfrm>
              <a:off x="6970712" y="2563812"/>
              <a:ext cx="26988" cy="811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9" name="Rectangle 97"/>
            <p:cNvSpPr>
              <a:spLocks noChangeArrowheads="1"/>
            </p:cNvSpPr>
            <p:nvPr/>
          </p:nvSpPr>
          <p:spPr bwMode="auto">
            <a:xfrm>
              <a:off x="1893888" y="3384550"/>
              <a:ext cx="523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0" name="Rectangle 98"/>
            <p:cNvSpPr>
              <a:spLocks noChangeArrowheads="1"/>
            </p:cNvSpPr>
            <p:nvPr/>
          </p:nvSpPr>
          <p:spPr bwMode="auto">
            <a:xfrm>
              <a:off x="3119438" y="3384550"/>
              <a:ext cx="619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1" name="Rectangle 99"/>
            <p:cNvSpPr>
              <a:spLocks noChangeArrowheads="1"/>
            </p:cNvSpPr>
            <p:nvPr/>
          </p:nvSpPr>
          <p:spPr bwMode="auto">
            <a:xfrm>
              <a:off x="1893888" y="3546475"/>
              <a:ext cx="1287463" cy="811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2" name="Rectangle 100"/>
            <p:cNvSpPr>
              <a:spLocks noChangeArrowheads="1"/>
            </p:cNvSpPr>
            <p:nvPr/>
          </p:nvSpPr>
          <p:spPr bwMode="auto">
            <a:xfrm>
              <a:off x="1946276" y="3384550"/>
              <a:ext cx="117316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3" name="Rectangle 101"/>
            <p:cNvSpPr>
              <a:spLocks noChangeArrowheads="1"/>
            </p:cNvSpPr>
            <p:nvPr/>
          </p:nvSpPr>
          <p:spPr bwMode="auto">
            <a:xfrm>
              <a:off x="1946276" y="3386137"/>
              <a:ext cx="942566"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Da € 1.600 a € 9.500</a:t>
              </a:r>
              <a:endParaRPr lang="it-IT" altLang="it-IT">
                <a:solidFill>
                  <a:schemeClr val="bg1"/>
                </a:solidFill>
                <a:latin typeface="Calibri" pitchFamily="34" charset="0"/>
              </a:endParaRPr>
            </a:p>
          </p:txBody>
        </p:sp>
        <p:sp>
          <p:nvSpPr>
            <p:cNvPr id="80994" name="Rectangle 102"/>
            <p:cNvSpPr>
              <a:spLocks noChangeArrowheads="1"/>
            </p:cNvSpPr>
            <p:nvPr/>
          </p:nvSpPr>
          <p:spPr bwMode="auto">
            <a:xfrm>
              <a:off x="2984501" y="3386137"/>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0995" name="Rectangle 103"/>
            <p:cNvSpPr>
              <a:spLocks noChangeArrowheads="1"/>
            </p:cNvSpPr>
            <p:nvPr/>
          </p:nvSpPr>
          <p:spPr bwMode="auto">
            <a:xfrm>
              <a:off x="3189288" y="3384550"/>
              <a:ext cx="61913" cy="971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6" name="Rectangle 104"/>
            <p:cNvSpPr>
              <a:spLocks noChangeArrowheads="1"/>
            </p:cNvSpPr>
            <p:nvPr/>
          </p:nvSpPr>
          <p:spPr bwMode="auto">
            <a:xfrm>
              <a:off x="5614987" y="3384550"/>
              <a:ext cx="61913" cy="971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7" name="Rectangle 105"/>
            <p:cNvSpPr>
              <a:spLocks noChangeArrowheads="1"/>
            </p:cNvSpPr>
            <p:nvPr/>
          </p:nvSpPr>
          <p:spPr bwMode="auto">
            <a:xfrm>
              <a:off x="3189288" y="4356099"/>
              <a:ext cx="2487613"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8" name="Rectangle 106"/>
            <p:cNvSpPr>
              <a:spLocks noChangeArrowheads="1"/>
            </p:cNvSpPr>
            <p:nvPr/>
          </p:nvSpPr>
          <p:spPr bwMode="auto">
            <a:xfrm>
              <a:off x="3251201" y="3384550"/>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9" name="Rectangle 107"/>
            <p:cNvSpPr>
              <a:spLocks noChangeArrowheads="1"/>
            </p:cNvSpPr>
            <p:nvPr/>
          </p:nvSpPr>
          <p:spPr bwMode="auto">
            <a:xfrm>
              <a:off x="3251201" y="3386137"/>
              <a:ext cx="1223092"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Irregolarità nelle informaz</a:t>
              </a:r>
              <a:endParaRPr lang="it-IT" altLang="it-IT">
                <a:solidFill>
                  <a:schemeClr val="bg1"/>
                </a:solidFill>
                <a:latin typeface="Calibri" pitchFamily="34" charset="0"/>
              </a:endParaRPr>
            </a:p>
          </p:txBody>
        </p:sp>
        <p:sp>
          <p:nvSpPr>
            <p:cNvPr id="81000" name="Rectangle 108"/>
            <p:cNvSpPr>
              <a:spLocks noChangeArrowheads="1"/>
            </p:cNvSpPr>
            <p:nvPr/>
          </p:nvSpPr>
          <p:spPr bwMode="auto">
            <a:xfrm>
              <a:off x="4443412" y="3386137"/>
              <a:ext cx="783869"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dirty="0">
                  <a:solidFill>
                    <a:schemeClr val="bg1"/>
                  </a:solidFill>
                  <a:latin typeface="Calibri" pitchFamily="34" charset="0"/>
                </a:rPr>
                <a:t>ioni di maggiore </a:t>
              </a:r>
              <a:endParaRPr lang="it-IT" altLang="it-IT" dirty="0">
                <a:solidFill>
                  <a:schemeClr val="bg1"/>
                </a:solidFill>
                <a:latin typeface="Calibri" pitchFamily="34" charset="0"/>
              </a:endParaRPr>
            </a:p>
          </p:txBody>
        </p:sp>
        <p:sp>
          <p:nvSpPr>
            <p:cNvPr id="81001" name="Rectangle 109"/>
            <p:cNvSpPr>
              <a:spLocks noChangeArrowheads="1"/>
            </p:cNvSpPr>
            <p:nvPr/>
          </p:nvSpPr>
          <p:spPr bwMode="auto">
            <a:xfrm>
              <a:off x="3251201" y="3546475"/>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02" name="Rectangle 110"/>
            <p:cNvSpPr>
              <a:spLocks noChangeArrowheads="1"/>
            </p:cNvSpPr>
            <p:nvPr/>
          </p:nvSpPr>
          <p:spPr bwMode="auto">
            <a:xfrm>
              <a:off x="3251201" y="3546475"/>
              <a:ext cx="1986121"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rilievo che devono essere contenute nelle </a:t>
              </a:r>
              <a:endParaRPr lang="it-IT" altLang="it-IT">
                <a:solidFill>
                  <a:schemeClr val="bg1"/>
                </a:solidFill>
                <a:latin typeface="Calibri" pitchFamily="34" charset="0"/>
              </a:endParaRPr>
            </a:p>
          </p:txBody>
        </p:sp>
        <p:sp>
          <p:nvSpPr>
            <p:cNvPr id="81003" name="Rectangle 111"/>
            <p:cNvSpPr>
              <a:spLocks noChangeArrowheads="1"/>
            </p:cNvSpPr>
            <p:nvPr/>
          </p:nvSpPr>
          <p:spPr bwMode="auto">
            <a:xfrm>
              <a:off x="3251201" y="3708399"/>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04" name="Rectangle 112"/>
            <p:cNvSpPr>
              <a:spLocks noChangeArrowheads="1"/>
            </p:cNvSpPr>
            <p:nvPr/>
          </p:nvSpPr>
          <p:spPr bwMode="auto">
            <a:xfrm>
              <a:off x="3251201" y="3709986"/>
              <a:ext cx="1471557"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etichette (es. data di scadenza, </a:t>
              </a:r>
              <a:endParaRPr lang="it-IT" altLang="it-IT">
                <a:solidFill>
                  <a:schemeClr val="bg1"/>
                </a:solidFill>
                <a:latin typeface="Calibri" pitchFamily="34" charset="0"/>
              </a:endParaRPr>
            </a:p>
          </p:txBody>
        </p:sp>
        <p:sp>
          <p:nvSpPr>
            <p:cNvPr id="81005" name="Rectangle 113"/>
            <p:cNvSpPr>
              <a:spLocks noChangeArrowheads="1"/>
            </p:cNvSpPr>
            <p:nvPr/>
          </p:nvSpPr>
          <p:spPr bwMode="auto">
            <a:xfrm>
              <a:off x="3251201" y="3870324"/>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06" name="Rectangle 114"/>
            <p:cNvSpPr>
              <a:spLocks noChangeArrowheads="1"/>
            </p:cNvSpPr>
            <p:nvPr/>
          </p:nvSpPr>
          <p:spPr bwMode="auto">
            <a:xfrm>
              <a:off x="3251201" y="3871911"/>
              <a:ext cx="1869101"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denominazione di vendita) o assenza di </a:t>
              </a:r>
              <a:endParaRPr lang="it-IT" altLang="it-IT">
                <a:solidFill>
                  <a:schemeClr val="bg1"/>
                </a:solidFill>
                <a:latin typeface="Calibri" pitchFamily="34" charset="0"/>
              </a:endParaRPr>
            </a:p>
          </p:txBody>
        </p:sp>
        <p:sp>
          <p:nvSpPr>
            <p:cNvPr id="81007" name="Rectangle 115"/>
            <p:cNvSpPr>
              <a:spLocks noChangeArrowheads="1"/>
            </p:cNvSpPr>
            <p:nvPr/>
          </p:nvSpPr>
          <p:spPr bwMode="auto">
            <a:xfrm>
              <a:off x="3251201" y="4032249"/>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08" name="Rectangle 116"/>
            <p:cNvSpPr>
              <a:spLocks noChangeArrowheads="1"/>
            </p:cNvSpPr>
            <p:nvPr/>
          </p:nvSpPr>
          <p:spPr bwMode="auto">
            <a:xfrm>
              <a:off x="3251201" y="4032249"/>
              <a:ext cx="1845057"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una o più delle indicazioni obbligatorie.</a:t>
              </a:r>
              <a:endParaRPr lang="it-IT" altLang="it-IT">
                <a:solidFill>
                  <a:schemeClr val="bg1"/>
                </a:solidFill>
                <a:latin typeface="Calibri" pitchFamily="34" charset="0"/>
              </a:endParaRPr>
            </a:p>
          </p:txBody>
        </p:sp>
        <p:sp>
          <p:nvSpPr>
            <p:cNvPr id="81009" name="Rectangle 117"/>
            <p:cNvSpPr>
              <a:spLocks noChangeArrowheads="1"/>
            </p:cNvSpPr>
            <p:nvPr/>
          </p:nvSpPr>
          <p:spPr bwMode="auto">
            <a:xfrm>
              <a:off x="5400675" y="4032249"/>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1010" name="Rectangle 118"/>
            <p:cNvSpPr>
              <a:spLocks noChangeArrowheads="1"/>
            </p:cNvSpPr>
            <p:nvPr/>
          </p:nvSpPr>
          <p:spPr bwMode="auto">
            <a:xfrm>
              <a:off x="3251201" y="4194174"/>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11" name="Rectangle 119"/>
            <p:cNvSpPr>
              <a:spLocks noChangeArrowheads="1"/>
            </p:cNvSpPr>
            <p:nvPr/>
          </p:nvSpPr>
          <p:spPr bwMode="auto">
            <a:xfrm>
              <a:off x="3251201" y="4195761"/>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1012" name="Rectangle 120"/>
            <p:cNvSpPr>
              <a:spLocks noChangeArrowheads="1"/>
            </p:cNvSpPr>
            <p:nvPr/>
          </p:nvSpPr>
          <p:spPr bwMode="auto">
            <a:xfrm>
              <a:off x="5684837" y="3384550"/>
              <a:ext cx="619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13" name="Rectangle 121"/>
            <p:cNvSpPr>
              <a:spLocks noChangeArrowheads="1"/>
            </p:cNvSpPr>
            <p:nvPr/>
          </p:nvSpPr>
          <p:spPr bwMode="auto">
            <a:xfrm>
              <a:off x="6918325" y="3384550"/>
              <a:ext cx="523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14" name="Rectangle 122"/>
            <p:cNvSpPr>
              <a:spLocks noChangeArrowheads="1"/>
            </p:cNvSpPr>
            <p:nvPr/>
          </p:nvSpPr>
          <p:spPr bwMode="auto">
            <a:xfrm>
              <a:off x="5684837" y="3546475"/>
              <a:ext cx="1285875" cy="811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15" name="Rectangle 123"/>
            <p:cNvSpPr>
              <a:spLocks noChangeArrowheads="1"/>
            </p:cNvSpPr>
            <p:nvPr/>
          </p:nvSpPr>
          <p:spPr bwMode="auto">
            <a:xfrm>
              <a:off x="5746750" y="3384550"/>
              <a:ext cx="1171575"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16" name="Rectangle 124"/>
            <p:cNvSpPr>
              <a:spLocks noChangeArrowheads="1"/>
            </p:cNvSpPr>
            <p:nvPr/>
          </p:nvSpPr>
          <p:spPr bwMode="auto">
            <a:xfrm>
              <a:off x="5746750" y="3386137"/>
              <a:ext cx="466474"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Artt. 3, 10</a:t>
              </a:r>
              <a:endParaRPr lang="it-IT" altLang="it-IT">
                <a:solidFill>
                  <a:schemeClr val="bg1"/>
                </a:solidFill>
                <a:latin typeface="Calibri" pitchFamily="34" charset="0"/>
              </a:endParaRPr>
            </a:p>
          </p:txBody>
        </p:sp>
        <p:sp>
          <p:nvSpPr>
            <p:cNvPr id="81017" name="Rectangle 125"/>
            <p:cNvSpPr>
              <a:spLocks noChangeArrowheads="1"/>
            </p:cNvSpPr>
            <p:nvPr/>
          </p:nvSpPr>
          <p:spPr bwMode="auto">
            <a:xfrm>
              <a:off x="6273800" y="3386137"/>
              <a:ext cx="35266"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a:t>
              </a:r>
              <a:endParaRPr lang="it-IT" altLang="it-IT">
                <a:solidFill>
                  <a:schemeClr val="bg1"/>
                </a:solidFill>
                <a:latin typeface="Calibri" pitchFamily="34" charset="0"/>
              </a:endParaRPr>
            </a:p>
          </p:txBody>
        </p:sp>
        <p:sp>
          <p:nvSpPr>
            <p:cNvPr id="81018" name="Rectangle 126"/>
            <p:cNvSpPr>
              <a:spLocks noChangeArrowheads="1"/>
            </p:cNvSpPr>
            <p:nvPr/>
          </p:nvSpPr>
          <p:spPr bwMode="auto">
            <a:xfrm>
              <a:off x="6315075" y="3386137"/>
              <a:ext cx="52738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bis, 14 e 18</a:t>
              </a:r>
              <a:endParaRPr lang="it-IT" altLang="it-IT">
                <a:solidFill>
                  <a:schemeClr val="bg1"/>
                </a:solidFill>
                <a:latin typeface="Calibri" pitchFamily="34" charset="0"/>
              </a:endParaRPr>
            </a:p>
          </p:txBody>
        </p:sp>
        <p:sp>
          <p:nvSpPr>
            <p:cNvPr id="81019" name="Rectangle 127"/>
            <p:cNvSpPr>
              <a:spLocks noChangeArrowheads="1"/>
            </p:cNvSpPr>
            <p:nvPr/>
          </p:nvSpPr>
          <p:spPr bwMode="auto">
            <a:xfrm>
              <a:off x="6892925" y="3386137"/>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1020" name="Rectangle 128"/>
            <p:cNvSpPr>
              <a:spLocks noChangeArrowheads="1"/>
            </p:cNvSpPr>
            <p:nvPr/>
          </p:nvSpPr>
          <p:spPr bwMode="auto">
            <a:xfrm>
              <a:off x="1866901" y="3375025"/>
              <a:ext cx="26988"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1" name="Rectangle 129"/>
            <p:cNvSpPr>
              <a:spLocks noChangeArrowheads="1"/>
            </p:cNvSpPr>
            <p:nvPr/>
          </p:nvSpPr>
          <p:spPr bwMode="auto">
            <a:xfrm>
              <a:off x="1893888" y="3375025"/>
              <a:ext cx="128746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2" name="Rectangle 130"/>
            <p:cNvSpPr>
              <a:spLocks noChangeArrowheads="1"/>
            </p:cNvSpPr>
            <p:nvPr/>
          </p:nvSpPr>
          <p:spPr bwMode="auto">
            <a:xfrm>
              <a:off x="3181351" y="3375025"/>
              <a:ext cx="7938"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3" name="Rectangle 131"/>
            <p:cNvSpPr>
              <a:spLocks noChangeArrowheads="1"/>
            </p:cNvSpPr>
            <p:nvPr/>
          </p:nvSpPr>
          <p:spPr bwMode="auto">
            <a:xfrm>
              <a:off x="3189288" y="3375025"/>
              <a:ext cx="24876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4" name="Rectangle 132"/>
            <p:cNvSpPr>
              <a:spLocks noChangeArrowheads="1"/>
            </p:cNvSpPr>
            <p:nvPr/>
          </p:nvSpPr>
          <p:spPr bwMode="auto">
            <a:xfrm>
              <a:off x="5676900" y="3375025"/>
              <a:ext cx="7938"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5" name="Rectangle 133"/>
            <p:cNvSpPr>
              <a:spLocks noChangeArrowheads="1"/>
            </p:cNvSpPr>
            <p:nvPr/>
          </p:nvSpPr>
          <p:spPr bwMode="auto">
            <a:xfrm>
              <a:off x="5684837" y="3375025"/>
              <a:ext cx="128587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6" name="Rectangle 134"/>
            <p:cNvSpPr>
              <a:spLocks noChangeArrowheads="1"/>
            </p:cNvSpPr>
            <p:nvPr/>
          </p:nvSpPr>
          <p:spPr bwMode="auto">
            <a:xfrm>
              <a:off x="6970712" y="3375025"/>
              <a:ext cx="26988"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7" name="Rectangle 135"/>
            <p:cNvSpPr>
              <a:spLocks noChangeArrowheads="1"/>
            </p:cNvSpPr>
            <p:nvPr/>
          </p:nvSpPr>
          <p:spPr bwMode="auto">
            <a:xfrm>
              <a:off x="1866901" y="3384550"/>
              <a:ext cx="26988" cy="973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8" name="Rectangle 136"/>
            <p:cNvSpPr>
              <a:spLocks noChangeArrowheads="1"/>
            </p:cNvSpPr>
            <p:nvPr/>
          </p:nvSpPr>
          <p:spPr bwMode="auto">
            <a:xfrm>
              <a:off x="3181351" y="3384550"/>
              <a:ext cx="7938" cy="973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9" name="Rectangle 137"/>
            <p:cNvSpPr>
              <a:spLocks noChangeArrowheads="1"/>
            </p:cNvSpPr>
            <p:nvPr/>
          </p:nvSpPr>
          <p:spPr bwMode="auto">
            <a:xfrm>
              <a:off x="5676900" y="3384550"/>
              <a:ext cx="7938" cy="973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0" name="Rectangle 138"/>
            <p:cNvSpPr>
              <a:spLocks noChangeArrowheads="1"/>
            </p:cNvSpPr>
            <p:nvPr/>
          </p:nvSpPr>
          <p:spPr bwMode="auto">
            <a:xfrm>
              <a:off x="6970712" y="3384550"/>
              <a:ext cx="26988" cy="973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1" name="Rectangle 139"/>
            <p:cNvSpPr>
              <a:spLocks noChangeArrowheads="1"/>
            </p:cNvSpPr>
            <p:nvPr/>
          </p:nvSpPr>
          <p:spPr bwMode="auto">
            <a:xfrm>
              <a:off x="1893888" y="4365624"/>
              <a:ext cx="523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2" name="Rectangle 140"/>
            <p:cNvSpPr>
              <a:spLocks noChangeArrowheads="1"/>
            </p:cNvSpPr>
            <p:nvPr/>
          </p:nvSpPr>
          <p:spPr bwMode="auto">
            <a:xfrm>
              <a:off x="3119438" y="4365624"/>
              <a:ext cx="619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3" name="Rectangle 141"/>
            <p:cNvSpPr>
              <a:spLocks noChangeArrowheads="1"/>
            </p:cNvSpPr>
            <p:nvPr/>
          </p:nvSpPr>
          <p:spPr bwMode="auto">
            <a:xfrm>
              <a:off x="1893888" y="4527549"/>
              <a:ext cx="1287463" cy="487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4" name="Rectangle 142"/>
            <p:cNvSpPr>
              <a:spLocks noChangeArrowheads="1"/>
            </p:cNvSpPr>
            <p:nvPr/>
          </p:nvSpPr>
          <p:spPr bwMode="auto">
            <a:xfrm>
              <a:off x="1946276" y="4365624"/>
              <a:ext cx="117316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5" name="Rectangle 143"/>
            <p:cNvSpPr>
              <a:spLocks noChangeArrowheads="1"/>
            </p:cNvSpPr>
            <p:nvPr/>
          </p:nvSpPr>
          <p:spPr bwMode="auto">
            <a:xfrm>
              <a:off x="1946276" y="4367211"/>
              <a:ext cx="1000274"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Da € 3.500 a € 18.000</a:t>
              </a:r>
              <a:endParaRPr lang="it-IT" altLang="it-IT">
                <a:solidFill>
                  <a:schemeClr val="bg1"/>
                </a:solidFill>
                <a:latin typeface="Calibri" pitchFamily="34" charset="0"/>
              </a:endParaRPr>
            </a:p>
          </p:txBody>
        </p:sp>
        <p:sp>
          <p:nvSpPr>
            <p:cNvPr id="81036" name="Rectangle 144"/>
            <p:cNvSpPr>
              <a:spLocks noChangeArrowheads="1"/>
            </p:cNvSpPr>
            <p:nvPr/>
          </p:nvSpPr>
          <p:spPr bwMode="auto">
            <a:xfrm>
              <a:off x="3046413" y="4367211"/>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1037" name="Rectangle 145"/>
            <p:cNvSpPr>
              <a:spLocks noChangeArrowheads="1"/>
            </p:cNvSpPr>
            <p:nvPr/>
          </p:nvSpPr>
          <p:spPr bwMode="auto">
            <a:xfrm>
              <a:off x="3189288" y="4365624"/>
              <a:ext cx="61913"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8" name="Rectangle 146"/>
            <p:cNvSpPr>
              <a:spLocks noChangeArrowheads="1"/>
            </p:cNvSpPr>
            <p:nvPr/>
          </p:nvSpPr>
          <p:spPr bwMode="auto">
            <a:xfrm>
              <a:off x="5614987" y="4365624"/>
              <a:ext cx="61913"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9" name="Rectangle 147"/>
            <p:cNvSpPr>
              <a:spLocks noChangeArrowheads="1"/>
            </p:cNvSpPr>
            <p:nvPr/>
          </p:nvSpPr>
          <p:spPr bwMode="auto">
            <a:xfrm>
              <a:off x="3189288" y="5013324"/>
              <a:ext cx="2487613"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40" name="Rectangle 148"/>
            <p:cNvSpPr>
              <a:spLocks noChangeArrowheads="1"/>
            </p:cNvSpPr>
            <p:nvPr/>
          </p:nvSpPr>
          <p:spPr bwMode="auto">
            <a:xfrm>
              <a:off x="3251201" y="4365624"/>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41" name="Rectangle 149"/>
            <p:cNvSpPr>
              <a:spLocks noChangeArrowheads="1"/>
            </p:cNvSpPr>
            <p:nvPr/>
          </p:nvSpPr>
          <p:spPr bwMode="auto">
            <a:xfrm>
              <a:off x="3251201" y="4367211"/>
              <a:ext cx="14667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Violazioni dei principi dell’etich</a:t>
              </a:r>
              <a:endParaRPr lang="it-IT" altLang="it-IT">
                <a:solidFill>
                  <a:schemeClr val="bg1"/>
                </a:solidFill>
                <a:latin typeface="Calibri" pitchFamily="34" charset="0"/>
              </a:endParaRPr>
            </a:p>
          </p:txBody>
        </p:sp>
        <p:sp>
          <p:nvSpPr>
            <p:cNvPr id="81042" name="Rectangle 150"/>
            <p:cNvSpPr>
              <a:spLocks noChangeArrowheads="1"/>
            </p:cNvSpPr>
            <p:nvPr/>
          </p:nvSpPr>
          <p:spPr bwMode="auto">
            <a:xfrm>
              <a:off x="4716462" y="4367211"/>
              <a:ext cx="437620"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ettatura, </a:t>
              </a:r>
              <a:endParaRPr lang="it-IT" altLang="it-IT">
                <a:solidFill>
                  <a:schemeClr val="bg1"/>
                </a:solidFill>
                <a:latin typeface="Calibri" pitchFamily="34" charset="0"/>
              </a:endParaRPr>
            </a:p>
          </p:txBody>
        </p:sp>
        <p:sp>
          <p:nvSpPr>
            <p:cNvPr id="81043" name="Rectangle 151"/>
            <p:cNvSpPr>
              <a:spLocks noChangeArrowheads="1"/>
            </p:cNvSpPr>
            <p:nvPr/>
          </p:nvSpPr>
          <p:spPr bwMode="auto">
            <a:xfrm>
              <a:off x="3251201" y="4527549"/>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44" name="Rectangle 152"/>
            <p:cNvSpPr>
              <a:spLocks noChangeArrowheads="1"/>
            </p:cNvSpPr>
            <p:nvPr/>
          </p:nvSpPr>
          <p:spPr bwMode="auto">
            <a:xfrm>
              <a:off x="3251201" y="4529136"/>
              <a:ext cx="1625445"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informazioni false e ingannevoli al </a:t>
              </a:r>
              <a:endParaRPr lang="it-IT" altLang="it-IT">
                <a:solidFill>
                  <a:schemeClr val="bg1"/>
                </a:solidFill>
                <a:latin typeface="Calibri" pitchFamily="34" charset="0"/>
              </a:endParaRPr>
            </a:p>
          </p:txBody>
        </p:sp>
        <p:sp>
          <p:nvSpPr>
            <p:cNvPr id="81045" name="Rectangle 153"/>
            <p:cNvSpPr>
              <a:spLocks noChangeArrowheads="1"/>
            </p:cNvSpPr>
            <p:nvPr/>
          </p:nvSpPr>
          <p:spPr bwMode="auto">
            <a:xfrm>
              <a:off x="3251201" y="4689474"/>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46" name="Rectangle 154"/>
            <p:cNvSpPr>
              <a:spLocks noChangeArrowheads="1"/>
            </p:cNvSpPr>
            <p:nvPr/>
          </p:nvSpPr>
          <p:spPr bwMode="auto">
            <a:xfrm>
              <a:off x="3251201" y="4691061"/>
              <a:ext cx="1758495"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consumatore, infrazioni in materia di </a:t>
              </a:r>
              <a:endParaRPr lang="it-IT" altLang="it-IT">
                <a:solidFill>
                  <a:schemeClr val="bg1"/>
                </a:solidFill>
                <a:latin typeface="Calibri" pitchFamily="34" charset="0"/>
              </a:endParaRPr>
            </a:p>
          </p:txBody>
        </p:sp>
        <p:sp>
          <p:nvSpPr>
            <p:cNvPr id="81047" name="Rectangle 155"/>
            <p:cNvSpPr>
              <a:spLocks noChangeArrowheads="1"/>
            </p:cNvSpPr>
            <p:nvPr/>
          </p:nvSpPr>
          <p:spPr bwMode="auto">
            <a:xfrm>
              <a:off x="3251201" y="4851399"/>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48" name="Rectangle 156"/>
            <p:cNvSpPr>
              <a:spLocks noChangeArrowheads="1"/>
            </p:cNvSpPr>
            <p:nvPr/>
          </p:nvSpPr>
          <p:spPr bwMode="auto">
            <a:xfrm>
              <a:off x="3251201" y="4852986"/>
              <a:ext cx="460062"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messaggi.</a:t>
              </a:r>
              <a:endParaRPr lang="it-IT" altLang="it-IT">
                <a:solidFill>
                  <a:schemeClr val="bg1"/>
                </a:solidFill>
                <a:latin typeface="Calibri" pitchFamily="34" charset="0"/>
              </a:endParaRPr>
            </a:p>
          </p:txBody>
        </p:sp>
        <p:sp>
          <p:nvSpPr>
            <p:cNvPr id="81049" name="Rectangle 157"/>
            <p:cNvSpPr>
              <a:spLocks noChangeArrowheads="1"/>
            </p:cNvSpPr>
            <p:nvPr/>
          </p:nvSpPr>
          <p:spPr bwMode="auto">
            <a:xfrm>
              <a:off x="3783013" y="4852986"/>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1050" name="Rectangle 158"/>
            <p:cNvSpPr>
              <a:spLocks noChangeArrowheads="1"/>
            </p:cNvSpPr>
            <p:nvPr/>
          </p:nvSpPr>
          <p:spPr bwMode="auto">
            <a:xfrm>
              <a:off x="5684837" y="4365624"/>
              <a:ext cx="619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51" name="Rectangle 159"/>
            <p:cNvSpPr>
              <a:spLocks noChangeArrowheads="1"/>
            </p:cNvSpPr>
            <p:nvPr/>
          </p:nvSpPr>
          <p:spPr bwMode="auto">
            <a:xfrm>
              <a:off x="6918325" y="4365624"/>
              <a:ext cx="523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52" name="Rectangle 160"/>
            <p:cNvSpPr>
              <a:spLocks noChangeArrowheads="1"/>
            </p:cNvSpPr>
            <p:nvPr/>
          </p:nvSpPr>
          <p:spPr bwMode="auto">
            <a:xfrm>
              <a:off x="5684837" y="4527549"/>
              <a:ext cx="1285875" cy="487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53" name="Rectangle 161"/>
            <p:cNvSpPr>
              <a:spLocks noChangeArrowheads="1"/>
            </p:cNvSpPr>
            <p:nvPr/>
          </p:nvSpPr>
          <p:spPr bwMode="auto">
            <a:xfrm>
              <a:off x="5746750" y="4365624"/>
              <a:ext cx="1171575"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54" name="Rectangle 162"/>
            <p:cNvSpPr>
              <a:spLocks noChangeArrowheads="1"/>
            </p:cNvSpPr>
            <p:nvPr/>
          </p:nvSpPr>
          <p:spPr bwMode="auto">
            <a:xfrm>
              <a:off x="5746750" y="4367211"/>
              <a:ext cx="258084"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Art. 2</a:t>
              </a:r>
              <a:endParaRPr lang="it-IT" altLang="it-IT">
                <a:solidFill>
                  <a:schemeClr val="bg1"/>
                </a:solidFill>
                <a:latin typeface="Calibri" pitchFamily="34" charset="0"/>
              </a:endParaRPr>
            </a:p>
          </p:txBody>
        </p:sp>
        <p:sp>
          <p:nvSpPr>
            <p:cNvPr id="81055" name="Rectangle 163"/>
            <p:cNvSpPr>
              <a:spLocks noChangeArrowheads="1"/>
            </p:cNvSpPr>
            <p:nvPr/>
          </p:nvSpPr>
          <p:spPr bwMode="auto">
            <a:xfrm>
              <a:off x="6051550" y="4367211"/>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1056" name="Rectangle 164"/>
            <p:cNvSpPr>
              <a:spLocks noChangeArrowheads="1"/>
            </p:cNvSpPr>
            <p:nvPr/>
          </p:nvSpPr>
          <p:spPr bwMode="auto">
            <a:xfrm>
              <a:off x="1866901" y="4357686"/>
              <a:ext cx="2698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57" name="Rectangle 165"/>
            <p:cNvSpPr>
              <a:spLocks noChangeArrowheads="1"/>
            </p:cNvSpPr>
            <p:nvPr/>
          </p:nvSpPr>
          <p:spPr bwMode="auto">
            <a:xfrm>
              <a:off x="1893888" y="4357686"/>
              <a:ext cx="128746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58" name="Rectangle 166"/>
            <p:cNvSpPr>
              <a:spLocks noChangeArrowheads="1"/>
            </p:cNvSpPr>
            <p:nvPr/>
          </p:nvSpPr>
          <p:spPr bwMode="auto">
            <a:xfrm>
              <a:off x="3181351" y="4357686"/>
              <a:ext cx="793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59" name="Rectangle 167"/>
            <p:cNvSpPr>
              <a:spLocks noChangeArrowheads="1"/>
            </p:cNvSpPr>
            <p:nvPr/>
          </p:nvSpPr>
          <p:spPr bwMode="auto">
            <a:xfrm>
              <a:off x="3189288" y="4357686"/>
              <a:ext cx="248761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0" name="Rectangle 168"/>
            <p:cNvSpPr>
              <a:spLocks noChangeArrowheads="1"/>
            </p:cNvSpPr>
            <p:nvPr/>
          </p:nvSpPr>
          <p:spPr bwMode="auto">
            <a:xfrm>
              <a:off x="5676900" y="4357686"/>
              <a:ext cx="793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1" name="Rectangle 169"/>
            <p:cNvSpPr>
              <a:spLocks noChangeArrowheads="1"/>
            </p:cNvSpPr>
            <p:nvPr/>
          </p:nvSpPr>
          <p:spPr bwMode="auto">
            <a:xfrm>
              <a:off x="5684837" y="4357686"/>
              <a:ext cx="12858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2" name="Rectangle 170"/>
            <p:cNvSpPr>
              <a:spLocks noChangeArrowheads="1"/>
            </p:cNvSpPr>
            <p:nvPr/>
          </p:nvSpPr>
          <p:spPr bwMode="auto">
            <a:xfrm>
              <a:off x="6970712" y="4357686"/>
              <a:ext cx="2698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3" name="Rectangle 171"/>
            <p:cNvSpPr>
              <a:spLocks noChangeArrowheads="1"/>
            </p:cNvSpPr>
            <p:nvPr/>
          </p:nvSpPr>
          <p:spPr bwMode="auto">
            <a:xfrm>
              <a:off x="1866901" y="4365624"/>
              <a:ext cx="26988"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4" name="Rectangle 172"/>
            <p:cNvSpPr>
              <a:spLocks noChangeArrowheads="1"/>
            </p:cNvSpPr>
            <p:nvPr/>
          </p:nvSpPr>
          <p:spPr bwMode="auto">
            <a:xfrm>
              <a:off x="1866901" y="5013324"/>
              <a:ext cx="269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5" name="Rectangle 173"/>
            <p:cNvSpPr>
              <a:spLocks noChangeArrowheads="1"/>
            </p:cNvSpPr>
            <p:nvPr/>
          </p:nvSpPr>
          <p:spPr bwMode="auto">
            <a:xfrm>
              <a:off x="1866901" y="5013324"/>
              <a:ext cx="269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6" name="Rectangle 174"/>
            <p:cNvSpPr>
              <a:spLocks noChangeArrowheads="1"/>
            </p:cNvSpPr>
            <p:nvPr/>
          </p:nvSpPr>
          <p:spPr bwMode="auto">
            <a:xfrm>
              <a:off x="1893888" y="5013324"/>
              <a:ext cx="128746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7" name="Rectangle 175"/>
            <p:cNvSpPr>
              <a:spLocks noChangeArrowheads="1"/>
            </p:cNvSpPr>
            <p:nvPr/>
          </p:nvSpPr>
          <p:spPr bwMode="auto">
            <a:xfrm>
              <a:off x="3181351" y="4365624"/>
              <a:ext cx="7938"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8" name="Rectangle 176"/>
            <p:cNvSpPr>
              <a:spLocks noChangeArrowheads="1"/>
            </p:cNvSpPr>
            <p:nvPr/>
          </p:nvSpPr>
          <p:spPr bwMode="auto">
            <a:xfrm>
              <a:off x="3181351" y="5013324"/>
              <a:ext cx="2540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9" name="Rectangle 177"/>
            <p:cNvSpPr>
              <a:spLocks noChangeArrowheads="1"/>
            </p:cNvSpPr>
            <p:nvPr/>
          </p:nvSpPr>
          <p:spPr bwMode="auto">
            <a:xfrm>
              <a:off x="3206751" y="5013324"/>
              <a:ext cx="247015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70" name="Rectangle 178"/>
            <p:cNvSpPr>
              <a:spLocks noChangeArrowheads="1"/>
            </p:cNvSpPr>
            <p:nvPr/>
          </p:nvSpPr>
          <p:spPr bwMode="auto">
            <a:xfrm>
              <a:off x="5676900" y="4365624"/>
              <a:ext cx="7938"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71" name="Rectangle 179"/>
            <p:cNvSpPr>
              <a:spLocks noChangeArrowheads="1"/>
            </p:cNvSpPr>
            <p:nvPr/>
          </p:nvSpPr>
          <p:spPr bwMode="auto">
            <a:xfrm>
              <a:off x="5676900" y="5013324"/>
              <a:ext cx="2540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72" name="Rectangle 180"/>
            <p:cNvSpPr>
              <a:spLocks noChangeArrowheads="1"/>
            </p:cNvSpPr>
            <p:nvPr/>
          </p:nvSpPr>
          <p:spPr bwMode="auto">
            <a:xfrm>
              <a:off x="5702300" y="5013324"/>
              <a:ext cx="126841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73" name="Rectangle 181"/>
            <p:cNvSpPr>
              <a:spLocks noChangeArrowheads="1"/>
            </p:cNvSpPr>
            <p:nvPr/>
          </p:nvSpPr>
          <p:spPr bwMode="auto">
            <a:xfrm>
              <a:off x="6970712" y="4365624"/>
              <a:ext cx="26988"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74" name="Rectangle 182"/>
            <p:cNvSpPr>
              <a:spLocks noChangeArrowheads="1"/>
            </p:cNvSpPr>
            <p:nvPr/>
          </p:nvSpPr>
          <p:spPr bwMode="auto">
            <a:xfrm>
              <a:off x="6970712" y="5013324"/>
              <a:ext cx="269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75" name="Rectangle 183"/>
            <p:cNvSpPr>
              <a:spLocks noChangeArrowheads="1"/>
            </p:cNvSpPr>
            <p:nvPr/>
          </p:nvSpPr>
          <p:spPr bwMode="auto">
            <a:xfrm>
              <a:off x="6970712" y="5013324"/>
              <a:ext cx="269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76" name="Rectangle 184"/>
            <p:cNvSpPr>
              <a:spLocks noChangeArrowheads="1"/>
            </p:cNvSpPr>
            <p:nvPr/>
          </p:nvSpPr>
          <p:spPr bwMode="auto">
            <a:xfrm>
              <a:off x="1844676" y="5041901"/>
              <a:ext cx="317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1100">
                  <a:solidFill>
                    <a:schemeClr val="bg1"/>
                  </a:solidFill>
                  <a:latin typeface="Calibri" pitchFamily="34" charset="0"/>
                </a:rPr>
                <a:t> </a:t>
              </a:r>
              <a:endParaRPr lang="it-IT" altLang="it-IT">
                <a:solidFill>
                  <a:schemeClr val="bg1"/>
                </a:solidFill>
                <a:latin typeface="Calibri" pitchFamily="34" charset="0"/>
              </a:endParaRPr>
            </a:p>
          </p:txBody>
        </p:sp>
      </p:grpSp>
      <p:sp>
        <p:nvSpPr>
          <p:cNvPr id="80905" name="Rectangle 188"/>
          <p:cNvSpPr>
            <a:spLocks noChangeArrowheads="1"/>
          </p:cNvSpPr>
          <p:nvPr/>
        </p:nvSpPr>
        <p:spPr bwMode="auto">
          <a:xfrm>
            <a:off x="7758113" y="1471613"/>
            <a:ext cx="6350"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0906" name="Rectangle 189"/>
          <p:cNvSpPr>
            <a:spLocks noChangeArrowheads="1"/>
          </p:cNvSpPr>
          <p:nvPr/>
        </p:nvSpPr>
        <p:spPr bwMode="auto">
          <a:xfrm>
            <a:off x="7758113" y="1471613"/>
            <a:ext cx="6350"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0907" name="Rectangle 195"/>
          <p:cNvSpPr>
            <a:spLocks noChangeArrowheads="1"/>
          </p:cNvSpPr>
          <p:nvPr/>
        </p:nvSpPr>
        <p:spPr bwMode="auto">
          <a:xfrm>
            <a:off x="7758113" y="11002963"/>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0908" name="Rectangle 196"/>
          <p:cNvSpPr>
            <a:spLocks noChangeArrowheads="1"/>
          </p:cNvSpPr>
          <p:nvPr/>
        </p:nvSpPr>
        <p:spPr bwMode="auto">
          <a:xfrm>
            <a:off x="7758113" y="11002963"/>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dirty="0" smtClean="0">
                <a:solidFill>
                  <a:srgbClr val="FF0000"/>
                </a:solidFill>
                <a:effectLst>
                  <a:outerShdw blurRad="38100" dist="38100" dir="2700000" algn="tl">
                    <a:srgbClr val="C0C0C0"/>
                  </a:outerShdw>
                </a:effectLst>
                <a:latin typeface="Comic Sans MS" pitchFamily="66" charset="0"/>
              </a:rPr>
              <a:t>AUTOCONTROLLO</a:t>
            </a:r>
          </a:p>
        </p:txBody>
      </p:sp>
      <p:grpSp>
        <p:nvGrpSpPr>
          <p:cNvPr id="74755" name="Group 3"/>
          <p:cNvGrpSpPr>
            <a:grpSpLocks/>
          </p:cNvGrpSpPr>
          <p:nvPr/>
        </p:nvGrpSpPr>
        <p:grpSpPr bwMode="auto">
          <a:xfrm>
            <a:off x="468313" y="620713"/>
            <a:ext cx="8351837" cy="215900"/>
            <a:chOff x="295" y="391"/>
            <a:chExt cx="5261" cy="136"/>
          </a:xfrm>
        </p:grpSpPr>
        <p:sp>
          <p:nvSpPr>
            <p:cNvPr id="74768"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69"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70"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71"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19144"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 name="Rectangle 5"/>
          <p:cNvSpPr>
            <a:spLocks noChangeArrowheads="1"/>
          </p:cNvSpPr>
          <p:nvPr/>
        </p:nvSpPr>
        <p:spPr bwMode="auto">
          <a:xfrm>
            <a:off x="6871174" y="182563"/>
            <a:ext cx="2167581"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1169/2011</a:t>
            </a:r>
          </a:p>
        </p:txBody>
      </p:sp>
      <p:sp>
        <p:nvSpPr>
          <p:cNvPr id="615434" name="Rectangle 10"/>
          <p:cNvSpPr>
            <a:spLocks noGrp="1" noChangeArrowheads="1"/>
          </p:cNvSpPr>
          <p:nvPr/>
        </p:nvSpPr>
        <p:spPr bwMode="auto">
          <a:xfrm>
            <a:off x="-1620688" y="1285397"/>
            <a:ext cx="8229600" cy="762000"/>
          </a:xfrm>
          <a:prstGeom prst="rect">
            <a:avLst/>
          </a:prstGeom>
          <a:noFill/>
          <a:ln w="9525">
            <a:noFill/>
            <a:miter lim="800000"/>
            <a:headEnd/>
            <a:tailEnd/>
          </a:ln>
          <a:effec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it-IT" altLang="it-IT" b="1" dirty="0" smtClean="0">
                <a:solidFill>
                  <a:srgbClr val="00CC00"/>
                </a:solidFill>
                <a:effectLst>
                  <a:outerShdw blurRad="38100" dist="38100" dir="2700000" algn="tl">
                    <a:srgbClr val="C0C0C0"/>
                  </a:outerShdw>
                </a:effectLst>
                <a:latin typeface="Comic Sans MS" pitchFamily="66" charset="0"/>
              </a:rPr>
              <a:t>1 LIVELLI DI SICUREZZA</a:t>
            </a:r>
          </a:p>
        </p:txBody>
      </p:sp>
      <p:grpSp>
        <p:nvGrpSpPr>
          <p:cNvPr id="19" name="Gruppo 18"/>
          <p:cNvGrpSpPr/>
          <p:nvPr/>
        </p:nvGrpSpPr>
        <p:grpSpPr>
          <a:xfrm>
            <a:off x="2123728" y="1196752"/>
            <a:ext cx="5314825" cy="3454399"/>
            <a:chOff x="3217615" y="1829048"/>
            <a:chExt cx="5314825" cy="3454399"/>
          </a:xfrm>
        </p:grpSpPr>
        <p:sp>
          <p:nvSpPr>
            <p:cNvPr id="7" name="Ovale 6"/>
            <p:cNvSpPr/>
            <p:nvPr/>
          </p:nvSpPr>
          <p:spPr>
            <a:xfrm>
              <a:off x="3217615" y="3454647"/>
              <a:ext cx="1828800" cy="1828800"/>
            </a:xfrm>
            <a:prstGeom prst="ellipse">
              <a:avLst/>
            </a:prstGeom>
            <a:scene3d>
              <a:camera prst="orthographicFront"/>
              <a:lightRig rig="threePt" dir="t">
                <a:rot lat="0" lon="0" rev="7500000"/>
              </a:lightRig>
            </a:scene3d>
            <a:sp3d prstMaterial="plastic">
              <a:bevelT w="127000" h="25400" prst="relaxedInset"/>
            </a:sp3d>
          </p:spPr>
          <p:style>
            <a:lnRef idx="1">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8" name="Ovale 7"/>
            <p:cNvSpPr/>
            <p:nvPr/>
          </p:nvSpPr>
          <p:spPr>
            <a:xfrm>
              <a:off x="3827215" y="4064248"/>
              <a:ext cx="609600" cy="609600"/>
            </a:xfrm>
            <a:prstGeom prst="ellipse">
              <a:avLst/>
            </a:prstGeom>
            <a:scene3d>
              <a:camera prst="orthographicFront"/>
              <a:lightRig rig="threePt" dir="t">
                <a:rot lat="0" lon="0" rev="7500000"/>
              </a:lightRig>
            </a:scene3d>
            <a:sp3d prstMaterial="plastic">
              <a:bevelT w="127000" h="25400" prst="relaxedInset"/>
            </a:sp3d>
          </p:spPr>
          <p:style>
            <a:lnRef idx="1">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Figura a mano libera 8"/>
            <p:cNvSpPr/>
            <p:nvPr/>
          </p:nvSpPr>
          <p:spPr>
            <a:xfrm>
              <a:off x="6164015" y="1829048"/>
              <a:ext cx="1524000" cy="889000"/>
            </a:xfrm>
            <a:custGeom>
              <a:avLst/>
              <a:gdLst>
                <a:gd name="connsiteX0" fmla="*/ 0 w 1524000"/>
                <a:gd name="connsiteY0" fmla="*/ 0 h 889000"/>
                <a:gd name="connsiteX1" fmla="*/ 1524000 w 1524000"/>
                <a:gd name="connsiteY1" fmla="*/ 0 h 889000"/>
                <a:gd name="connsiteX2" fmla="*/ 1524000 w 1524000"/>
                <a:gd name="connsiteY2" fmla="*/ 889000 h 889000"/>
                <a:gd name="connsiteX3" fmla="*/ 0 w 1524000"/>
                <a:gd name="connsiteY3" fmla="*/ 889000 h 889000"/>
                <a:gd name="connsiteX4" fmla="*/ 0 w 1524000"/>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889000">
                  <a:moveTo>
                    <a:pt x="0" y="0"/>
                  </a:moveTo>
                  <a:lnTo>
                    <a:pt x="1524000" y="0"/>
                  </a:lnTo>
                  <a:lnTo>
                    <a:pt x="1524000"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it-IT" sz="1800" b="1" kern="1200" dirty="0" smtClean="0">
                  <a:solidFill>
                    <a:srgbClr val="C00000"/>
                  </a:solidFill>
                  <a:effectLst>
                    <a:outerShdw blurRad="38100" dist="38100" dir="2700000" algn="tl">
                      <a:srgbClr val="000000">
                        <a:alpha val="43137"/>
                      </a:srgbClr>
                    </a:outerShdw>
                  </a:effectLst>
                  <a:latin typeface="Comic Sans MS" panose="030F0702030302020204" pitchFamily="66" charset="0"/>
                </a:rPr>
                <a:t>ALIMENTO SICURO</a:t>
              </a:r>
              <a:endParaRPr lang="it-IT" sz="1800" b="1" kern="120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10" name="Connettore 1 9"/>
            <p:cNvSpPr/>
            <p:nvPr/>
          </p:nvSpPr>
          <p:spPr>
            <a:xfrm>
              <a:off x="5783015" y="2273547"/>
              <a:ext cx="381000" cy="0"/>
            </a:xfrm>
            <a:prstGeom prst="line">
              <a:avLst/>
            </a:prstGeom>
            <a:scene3d>
              <a:camera prst="orthographicFront"/>
              <a:lightRig rig="threePt" dir="t">
                <a:rot lat="0" lon="0" rev="7500000"/>
              </a:lightRig>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1" name="Connettore 1 10"/>
            <p:cNvSpPr/>
            <p:nvPr/>
          </p:nvSpPr>
          <p:spPr>
            <a:xfrm rot="5400000">
              <a:off x="3909257" y="2496814"/>
              <a:ext cx="2094991" cy="1649476"/>
            </a:xfrm>
            <a:prstGeom prst="line">
              <a:avLst/>
            </a:prstGeom>
            <a:scene3d>
              <a:camera prst="orthographicFront"/>
              <a:lightRig rig="threePt" dir="t">
                <a:rot lat="0" lon="0" rev="7500000"/>
              </a:lightRig>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2" name="Figura a mano libera 11"/>
            <p:cNvSpPr/>
            <p:nvPr/>
          </p:nvSpPr>
          <p:spPr>
            <a:xfrm>
              <a:off x="6164015" y="2718047"/>
              <a:ext cx="1524000" cy="889000"/>
            </a:xfrm>
            <a:custGeom>
              <a:avLst/>
              <a:gdLst>
                <a:gd name="connsiteX0" fmla="*/ 0 w 1524000"/>
                <a:gd name="connsiteY0" fmla="*/ 0 h 889000"/>
                <a:gd name="connsiteX1" fmla="*/ 1524000 w 1524000"/>
                <a:gd name="connsiteY1" fmla="*/ 0 h 889000"/>
                <a:gd name="connsiteX2" fmla="*/ 1524000 w 1524000"/>
                <a:gd name="connsiteY2" fmla="*/ 889000 h 889000"/>
                <a:gd name="connsiteX3" fmla="*/ 0 w 1524000"/>
                <a:gd name="connsiteY3" fmla="*/ 889000 h 889000"/>
                <a:gd name="connsiteX4" fmla="*/ 0 w 1524000"/>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889000">
                  <a:moveTo>
                    <a:pt x="0" y="0"/>
                  </a:moveTo>
                  <a:lnTo>
                    <a:pt x="1524000" y="0"/>
                  </a:lnTo>
                  <a:lnTo>
                    <a:pt x="1524000"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it-IT" sz="1600" b="1" kern="1200" dirty="0" smtClean="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HACCP</a:t>
              </a:r>
              <a:endParaRPr lang="it-IT" sz="1600" b="1" kern="1200"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13" name="Connettore 1 12"/>
            <p:cNvSpPr/>
            <p:nvPr/>
          </p:nvSpPr>
          <p:spPr>
            <a:xfrm>
              <a:off x="5783015" y="3162547"/>
              <a:ext cx="381000" cy="0"/>
            </a:xfrm>
            <a:prstGeom prst="line">
              <a:avLst/>
            </a:prstGeom>
            <a:scene3d>
              <a:camera prst="orthographicFront"/>
              <a:lightRig rig="threePt" dir="t">
                <a:rot lat="0" lon="0" rev="7500000"/>
              </a:lightRig>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4" name="Connettore 1 13"/>
            <p:cNvSpPr/>
            <p:nvPr/>
          </p:nvSpPr>
          <p:spPr>
            <a:xfrm rot="5400000">
              <a:off x="4358938" y="3371945"/>
              <a:ext cx="1632508" cy="1212596"/>
            </a:xfrm>
            <a:prstGeom prst="line">
              <a:avLst/>
            </a:prstGeom>
            <a:scene3d>
              <a:camera prst="orthographicFront"/>
              <a:lightRig rig="threePt" dir="t">
                <a:rot lat="0" lon="0" rev="7500000"/>
              </a:lightRig>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7" name="Ovale 26"/>
            <p:cNvSpPr/>
            <p:nvPr/>
          </p:nvSpPr>
          <p:spPr>
            <a:xfrm>
              <a:off x="7922840" y="1916832"/>
              <a:ext cx="609600" cy="609600"/>
            </a:xfrm>
            <a:prstGeom prst="ellipse">
              <a:avLst/>
            </a:prstGeom>
            <a:scene3d>
              <a:camera prst="orthographicFront"/>
              <a:lightRig rig="threePt" dir="t">
                <a:rot lat="0" lon="0" rev="7500000"/>
              </a:lightRig>
            </a:scene3d>
            <a:sp3d prstMaterial="plastic">
              <a:bevelT w="127000" h="25400" prst="relaxedInset"/>
            </a:sp3d>
          </p:spPr>
          <p:style>
            <a:lnRef idx="1">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sp>
        <p:nvSpPr>
          <p:cNvPr id="18" name="Rettangolo 17"/>
          <p:cNvSpPr/>
          <p:nvPr/>
        </p:nvSpPr>
        <p:spPr>
          <a:xfrm>
            <a:off x="1363985" y="4869160"/>
            <a:ext cx="7888535" cy="1870961"/>
          </a:xfrm>
          <a:prstGeom prst="rect">
            <a:avLst/>
          </a:prstGeom>
        </p:spPr>
        <p:txBody>
          <a:bodyPr wrap="square">
            <a:spAutoFit/>
          </a:bodyPr>
          <a:lstStyle/>
          <a:p>
            <a:pPr>
              <a:lnSpc>
                <a:spcPts val="2000"/>
              </a:lnSpc>
            </a:pPr>
            <a:r>
              <a:rPr lang="it-IT" sz="1400" dirty="0">
                <a:solidFill>
                  <a:srgbClr val="003300"/>
                </a:solidFill>
                <a:effectLst>
                  <a:outerShdw blurRad="38100" dist="38100" dir="2700000" algn="tl">
                    <a:srgbClr val="000000">
                      <a:alpha val="43137"/>
                    </a:srgbClr>
                  </a:outerShdw>
                </a:effectLst>
                <a:latin typeface="+mn-lt"/>
              </a:rPr>
              <a:t>I principi sui quali si basa l'elaborazione di un piano HACCP sono</a:t>
            </a:r>
            <a:r>
              <a:rPr lang="it-IT" sz="1400" dirty="0" smtClean="0">
                <a:solidFill>
                  <a:srgbClr val="003300"/>
                </a:solidFill>
                <a:effectLst>
                  <a:outerShdw blurRad="38100" dist="38100" dir="2700000" algn="tl">
                    <a:srgbClr val="000000">
                      <a:alpha val="43137"/>
                    </a:srgbClr>
                  </a:outerShdw>
                </a:effectLst>
                <a:latin typeface="+mn-lt"/>
              </a:rPr>
              <a:t>:</a:t>
            </a:r>
            <a:endParaRPr lang="it-IT" sz="1400" dirty="0">
              <a:solidFill>
                <a:srgbClr val="003300"/>
              </a:solidFill>
              <a:effectLst>
                <a:outerShdw blurRad="38100" dist="38100" dir="2700000" algn="tl">
                  <a:srgbClr val="000000">
                    <a:alpha val="43137"/>
                  </a:srgbClr>
                </a:outerShdw>
              </a:effectLst>
              <a:latin typeface="+mn-lt"/>
            </a:endParaRPr>
          </a:p>
          <a:p>
            <a:pPr>
              <a:lnSpc>
                <a:spcPts val="2000"/>
              </a:lnSpc>
            </a:pPr>
            <a:r>
              <a:rPr lang="it-IT" sz="1400" dirty="0" smtClean="0">
                <a:solidFill>
                  <a:srgbClr val="003300"/>
                </a:solidFill>
                <a:effectLst>
                  <a:outerShdw blurRad="38100" dist="38100" dir="2700000" algn="tl">
                    <a:srgbClr val="000000">
                      <a:alpha val="43137"/>
                    </a:srgbClr>
                  </a:outerShdw>
                </a:effectLst>
                <a:latin typeface="+mn-lt"/>
              </a:rPr>
              <a:t>a</a:t>
            </a:r>
            <a:r>
              <a:rPr lang="it-IT" sz="1400" dirty="0">
                <a:solidFill>
                  <a:srgbClr val="003300"/>
                </a:solidFill>
                <a:effectLst>
                  <a:outerShdw blurRad="38100" dist="38100" dir="2700000" algn="tl">
                    <a:srgbClr val="000000">
                      <a:alpha val="43137"/>
                    </a:srgbClr>
                  </a:outerShdw>
                </a:effectLst>
                <a:latin typeface="+mn-lt"/>
              </a:rPr>
              <a:t>) </a:t>
            </a:r>
            <a:r>
              <a:rPr lang="it-IT" sz="1400" dirty="0">
                <a:solidFill>
                  <a:srgbClr val="C00000"/>
                </a:solidFill>
                <a:effectLst>
                  <a:outerShdw blurRad="38100" dist="38100" dir="2700000" algn="tl">
                    <a:srgbClr val="000000">
                      <a:alpha val="43137"/>
                    </a:srgbClr>
                  </a:outerShdw>
                </a:effectLst>
                <a:latin typeface="+mn-lt"/>
              </a:rPr>
              <a:t>analisi dei potenziali rischi </a:t>
            </a:r>
            <a:r>
              <a:rPr lang="it-IT" sz="1400" dirty="0">
                <a:solidFill>
                  <a:srgbClr val="003300"/>
                </a:solidFill>
                <a:effectLst>
                  <a:outerShdw blurRad="38100" dist="38100" dir="2700000" algn="tl">
                    <a:srgbClr val="000000">
                      <a:alpha val="43137"/>
                    </a:srgbClr>
                  </a:outerShdw>
                </a:effectLst>
                <a:latin typeface="+mn-lt"/>
              </a:rPr>
              <a:t>per gli alimenti;</a:t>
            </a:r>
          </a:p>
          <a:p>
            <a:pPr>
              <a:lnSpc>
                <a:spcPts val="2000"/>
              </a:lnSpc>
            </a:pPr>
            <a:r>
              <a:rPr lang="it-IT" sz="1400" dirty="0">
                <a:solidFill>
                  <a:srgbClr val="003300"/>
                </a:solidFill>
                <a:effectLst>
                  <a:outerShdw blurRad="38100" dist="38100" dir="2700000" algn="tl">
                    <a:srgbClr val="000000">
                      <a:alpha val="43137"/>
                    </a:srgbClr>
                  </a:outerShdw>
                </a:effectLst>
                <a:latin typeface="+mn-lt"/>
              </a:rPr>
              <a:t>b) </a:t>
            </a:r>
            <a:r>
              <a:rPr lang="it-IT" sz="1400" dirty="0">
                <a:solidFill>
                  <a:srgbClr val="C00000"/>
                </a:solidFill>
                <a:effectLst>
                  <a:outerShdw blurRad="38100" dist="38100" dir="2700000" algn="tl">
                    <a:srgbClr val="000000">
                      <a:alpha val="43137"/>
                    </a:srgbClr>
                  </a:outerShdw>
                </a:effectLst>
                <a:latin typeface="+mn-lt"/>
              </a:rPr>
              <a:t>individuazione </a:t>
            </a:r>
            <a:r>
              <a:rPr lang="it-IT" sz="1400" dirty="0">
                <a:solidFill>
                  <a:srgbClr val="003300"/>
                </a:solidFill>
                <a:effectLst>
                  <a:outerShdw blurRad="38100" dist="38100" dir="2700000" algn="tl">
                    <a:srgbClr val="000000">
                      <a:alpha val="43137"/>
                    </a:srgbClr>
                  </a:outerShdw>
                </a:effectLst>
                <a:latin typeface="+mn-lt"/>
              </a:rPr>
              <a:t>dei punti in cui possono verificarsi dei rischi per gli alimenti;</a:t>
            </a:r>
          </a:p>
          <a:p>
            <a:pPr>
              <a:lnSpc>
                <a:spcPts val="2000"/>
              </a:lnSpc>
            </a:pPr>
            <a:r>
              <a:rPr lang="it-IT" sz="1400" dirty="0">
                <a:solidFill>
                  <a:srgbClr val="003300"/>
                </a:solidFill>
                <a:effectLst>
                  <a:outerShdw blurRad="38100" dist="38100" dir="2700000" algn="tl">
                    <a:srgbClr val="000000">
                      <a:alpha val="43137"/>
                    </a:srgbClr>
                  </a:outerShdw>
                </a:effectLst>
                <a:latin typeface="+mn-lt"/>
              </a:rPr>
              <a:t>c) </a:t>
            </a:r>
            <a:r>
              <a:rPr lang="it-IT" sz="1400" dirty="0">
                <a:solidFill>
                  <a:srgbClr val="C00000"/>
                </a:solidFill>
                <a:effectLst>
                  <a:outerShdw blurRad="38100" dist="38100" dir="2700000" algn="tl">
                    <a:srgbClr val="000000">
                      <a:alpha val="43137"/>
                    </a:srgbClr>
                  </a:outerShdw>
                </a:effectLst>
                <a:latin typeface="+mn-lt"/>
              </a:rPr>
              <a:t>decisioni </a:t>
            </a:r>
            <a:r>
              <a:rPr lang="it-IT" sz="1400" dirty="0">
                <a:solidFill>
                  <a:srgbClr val="003300"/>
                </a:solidFill>
                <a:effectLst>
                  <a:outerShdw blurRad="38100" dist="38100" dir="2700000" algn="tl">
                    <a:srgbClr val="000000">
                      <a:alpha val="43137"/>
                    </a:srgbClr>
                  </a:outerShdw>
                </a:effectLst>
                <a:latin typeface="+mn-lt"/>
              </a:rPr>
              <a:t>da adottare riguardo ai punti critici individuati, </a:t>
            </a:r>
          </a:p>
          <a:p>
            <a:pPr>
              <a:lnSpc>
                <a:spcPts val="2000"/>
              </a:lnSpc>
            </a:pPr>
            <a:r>
              <a:rPr lang="it-IT" sz="1400" dirty="0">
                <a:solidFill>
                  <a:srgbClr val="003300"/>
                </a:solidFill>
                <a:effectLst>
                  <a:outerShdw blurRad="38100" dist="38100" dir="2700000" algn="tl">
                    <a:srgbClr val="000000">
                      <a:alpha val="43137"/>
                    </a:srgbClr>
                  </a:outerShdw>
                </a:effectLst>
                <a:latin typeface="+mn-lt"/>
              </a:rPr>
              <a:t>d) </a:t>
            </a:r>
            <a:r>
              <a:rPr lang="it-IT" sz="1400" dirty="0">
                <a:solidFill>
                  <a:srgbClr val="C00000"/>
                </a:solidFill>
                <a:effectLst>
                  <a:outerShdw blurRad="38100" dist="38100" dir="2700000" algn="tl">
                    <a:srgbClr val="000000">
                      <a:alpha val="43137"/>
                    </a:srgbClr>
                  </a:outerShdw>
                </a:effectLst>
                <a:latin typeface="+mn-lt"/>
              </a:rPr>
              <a:t>individuazione ed applicazione </a:t>
            </a:r>
            <a:r>
              <a:rPr lang="it-IT" sz="1400" dirty="0">
                <a:solidFill>
                  <a:srgbClr val="003300"/>
                </a:solidFill>
                <a:effectLst>
                  <a:outerShdw blurRad="38100" dist="38100" dir="2700000" algn="tl">
                    <a:srgbClr val="000000">
                      <a:alpha val="43137"/>
                    </a:srgbClr>
                  </a:outerShdw>
                </a:effectLst>
                <a:latin typeface="+mn-lt"/>
              </a:rPr>
              <a:t>di procedure di controllo e di sorveglianza dei punti critici;</a:t>
            </a:r>
          </a:p>
          <a:p>
            <a:pPr>
              <a:lnSpc>
                <a:spcPts val="2000"/>
              </a:lnSpc>
            </a:pPr>
            <a:r>
              <a:rPr lang="it-IT" sz="1400" dirty="0">
                <a:solidFill>
                  <a:srgbClr val="003300"/>
                </a:solidFill>
                <a:effectLst>
                  <a:outerShdw blurRad="38100" dist="38100" dir="2700000" algn="tl">
                    <a:srgbClr val="000000">
                      <a:alpha val="43137"/>
                    </a:srgbClr>
                  </a:outerShdw>
                </a:effectLst>
                <a:latin typeface="+mn-lt"/>
              </a:rPr>
              <a:t>e) </a:t>
            </a:r>
            <a:r>
              <a:rPr lang="it-IT" sz="1400" dirty="0">
                <a:solidFill>
                  <a:srgbClr val="C00000"/>
                </a:solidFill>
                <a:effectLst>
                  <a:outerShdw blurRad="38100" dist="38100" dir="2700000" algn="tl">
                    <a:srgbClr val="000000">
                      <a:alpha val="43137"/>
                    </a:srgbClr>
                  </a:outerShdw>
                </a:effectLst>
                <a:latin typeface="+mn-lt"/>
              </a:rPr>
              <a:t>riesame periodico</a:t>
            </a:r>
            <a:r>
              <a:rPr lang="it-IT" sz="1400" dirty="0">
                <a:solidFill>
                  <a:srgbClr val="003300"/>
                </a:solidFill>
                <a:effectLst>
                  <a:outerShdw blurRad="38100" dist="38100" dir="2700000" algn="tl">
                    <a:srgbClr val="000000">
                      <a:alpha val="43137"/>
                    </a:srgbClr>
                  </a:outerShdw>
                </a:effectLst>
                <a:latin typeface="+mn-lt"/>
              </a:rPr>
              <a:t>, ed in occasione di variazioni di ogni processo e della tipologia d'attività, dell'analisi dei rischi, dei punti critici e delle procedure di controllo e di sorveglianza</a:t>
            </a:r>
          </a:p>
        </p:txBody>
      </p:sp>
      <p:pic>
        <p:nvPicPr>
          <p:cNvPr id="30" name="Immagin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2382993"/>
            <a:ext cx="2453166" cy="24861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0">
              <a:rot lat="20275921" lon="21528002" rev="20431894"/>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522831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dirty="0">
                <a:solidFill>
                  <a:srgbClr val="FF0000"/>
                </a:solidFill>
                <a:effectLst>
                  <a:outerShdw blurRad="38100" dist="38100" dir="2700000" algn="tl">
                    <a:srgbClr val="C0C0C0"/>
                  </a:outerShdw>
                </a:effectLst>
                <a:latin typeface="Comic Sans MS" pitchFamily="66" charset="0"/>
              </a:rPr>
              <a:t>AUTOCONTROLLO</a:t>
            </a:r>
          </a:p>
        </p:txBody>
      </p:sp>
      <p:grpSp>
        <p:nvGrpSpPr>
          <p:cNvPr id="86019" name="Group 3"/>
          <p:cNvGrpSpPr>
            <a:grpSpLocks/>
          </p:cNvGrpSpPr>
          <p:nvPr/>
        </p:nvGrpSpPr>
        <p:grpSpPr bwMode="auto">
          <a:xfrm>
            <a:off x="468313" y="620713"/>
            <a:ext cx="8351837" cy="215900"/>
            <a:chOff x="295" y="391"/>
            <a:chExt cx="5261" cy="136"/>
          </a:xfrm>
        </p:grpSpPr>
        <p:sp>
          <p:nvSpPr>
            <p:cNvPr id="86027"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6028"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6029"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6030"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17096"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 name="Rectangle 5"/>
          <p:cNvSpPr>
            <a:spLocks noChangeArrowheads="1"/>
          </p:cNvSpPr>
          <p:nvPr/>
        </p:nvSpPr>
        <p:spPr bwMode="auto">
          <a:xfrm>
            <a:off x="6764497" y="-27384"/>
            <a:ext cx="2068195" cy="64633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178/2002</a:t>
            </a:r>
          </a:p>
          <a:p>
            <a:pP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852</a:t>
            </a:r>
          </a:p>
        </p:txBody>
      </p:sp>
      <p:pic>
        <p:nvPicPr>
          <p:cNvPr id="8602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134" y="1924050"/>
            <a:ext cx="5005388" cy="4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102" name="Rectangle 14"/>
          <p:cNvSpPr>
            <a:spLocks noChangeArrowheads="1"/>
          </p:cNvSpPr>
          <p:nvPr/>
        </p:nvSpPr>
        <p:spPr bwMode="auto">
          <a:xfrm>
            <a:off x="1763713" y="1341438"/>
            <a:ext cx="5402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800" b="1" dirty="0">
                <a:solidFill>
                  <a:srgbClr val="00CC00"/>
                </a:solidFill>
                <a:effectLst>
                  <a:outerShdw blurRad="38100" dist="38100" dir="2700000" algn="tl">
                    <a:srgbClr val="C0C0C0"/>
                  </a:outerShdw>
                </a:effectLst>
                <a:latin typeface="Comic Sans MS" pitchFamily="66" charset="0"/>
                <a:cs typeface="Times New Roman" pitchFamily="18" charset="0"/>
              </a:rPr>
              <a:t>GESTIONE AUTOCONTROLLO IN FARMACIA</a:t>
            </a:r>
          </a:p>
        </p:txBody>
      </p:sp>
      <p:sp>
        <p:nvSpPr>
          <p:cNvPr id="217105" name="Rectangle 17"/>
          <p:cNvSpPr>
            <a:spLocks noChangeArrowheads="1"/>
          </p:cNvSpPr>
          <p:nvPr/>
        </p:nvSpPr>
        <p:spPr bwMode="auto">
          <a:xfrm>
            <a:off x="3996059" y="5516563"/>
            <a:ext cx="482441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1800" b="1" dirty="0">
                <a:solidFill>
                  <a:srgbClr val="660066"/>
                </a:solidFill>
                <a:effectLst>
                  <a:outerShdw blurRad="38100" dist="38100" dir="2700000" algn="tl">
                    <a:srgbClr val="C0C0C0"/>
                  </a:outerShdw>
                </a:effectLst>
                <a:latin typeface="Comic Sans MS" pitchFamily="66" charset="0"/>
                <a:cs typeface="Times New Roman" pitchFamily="18" charset="0"/>
              </a:rPr>
              <a:t>DOCUMENTO SEMPLIFICATO PER LA GESTIONE DI UN PIANO DI AUTOCONTROLLO IN FARMACIA</a:t>
            </a:r>
          </a:p>
          <a:p>
            <a:pPr>
              <a:defRPr/>
            </a:pPr>
            <a:r>
              <a:rPr lang="it-IT" altLang="it-IT" sz="1200" b="1" i="1" dirty="0" err="1">
                <a:solidFill>
                  <a:srgbClr val="660066"/>
                </a:solidFill>
                <a:effectLst>
                  <a:outerShdw blurRad="38100" dist="38100" dir="2700000" algn="tl">
                    <a:srgbClr val="C0C0C0"/>
                  </a:outerShdw>
                </a:effectLst>
                <a:latin typeface="Comic Sans MS" pitchFamily="66" charset="0"/>
                <a:cs typeface="Times New Roman" pitchFamily="18" charset="0"/>
              </a:rPr>
              <a:t>Federfarma</a:t>
            </a:r>
            <a:r>
              <a:rPr lang="it-IT" altLang="it-IT" sz="1200" b="1" i="1" dirty="0">
                <a:solidFill>
                  <a:srgbClr val="660066"/>
                </a:solidFill>
                <a:effectLst>
                  <a:outerShdw blurRad="38100" dist="38100" dir="2700000" algn="tl">
                    <a:srgbClr val="C0C0C0"/>
                  </a:outerShdw>
                </a:effectLst>
                <a:latin typeface="Comic Sans MS" pitchFamily="66" charset="0"/>
                <a:cs typeface="Times New Roman" pitchFamily="18" charset="0"/>
              </a:rPr>
              <a:t>-Roma 2009</a:t>
            </a:r>
          </a:p>
        </p:txBody>
      </p:sp>
      <p:pic>
        <p:nvPicPr>
          <p:cNvPr id="15" name="Immagin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8324" y="2382992"/>
            <a:ext cx="1600539" cy="16220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0">
              <a:rot lat="20275921" lon="21528002" rev="20431894"/>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SICUREZZA ALIMENTARE</a:t>
            </a:r>
          </a:p>
        </p:txBody>
      </p:sp>
      <p:grpSp>
        <p:nvGrpSpPr>
          <p:cNvPr id="88067" name="Group 3"/>
          <p:cNvGrpSpPr>
            <a:grpSpLocks/>
          </p:cNvGrpSpPr>
          <p:nvPr/>
        </p:nvGrpSpPr>
        <p:grpSpPr bwMode="auto">
          <a:xfrm>
            <a:off x="468313" y="620713"/>
            <a:ext cx="8351837" cy="215900"/>
            <a:chOff x="295" y="391"/>
            <a:chExt cx="5261" cy="136"/>
          </a:xfrm>
        </p:grpSpPr>
        <p:sp>
          <p:nvSpPr>
            <p:cNvPr id="88073"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8074"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8075"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8076"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15048"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 name="Rectangle 5"/>
          <p:cNvSpPr>
            <a:spLocks noChangeArrowheads="1"/>
          </p:cNvSpPr>
          <p:nvPr/>
        </p:nvSpPr>
        <p:spPr bwMode="auto">
          <a:xfrm>
            <a:off x="6764497" y="182563"/>
            <a:ext cx="2068195"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178/2002</a:t>
            </a:r>
          </a:p>
        </p:txBody>
      </p:sp>
      <p:sp>
        <p:nvSpPr>
          <p:cNvPr id="215051" name="Text Box 11"/>
          <p:cNvSpPr txBox="1">
            <a:spLocks noChangeArrowheads="1"/>
          </p:cNvSpPr>
          <p:nvPr/>
        </p:nvSpPr>
        <p:spPr bwMode="auto">
          <a:xfrm>
            <a:off x="430213" y="1341438"/>
            <a:ext cx="8534400" cy="5478423"/>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FFFFFF"/>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647700" eaLnBrk="0" hangingPunct="0">
              <a:defRPr>
                <a:solidFill>
                  <a:schemeClr val="tx1"/>
                </a:solidFill>
                <a:latin typeface="Arial" pitchFamily="34" charset="0"/>
                <a:cs typeface="Arial" pitchFamily="34" charset="0"/>
              </a:defRPr>
            </a:lvl2pPr>
            <a:lvl3pPr marL="1562100" indent="-457200" eaLnBrk="0" hangingPunct="0">
              <a:defRPr>
                <a:solidFill>
                  <a:schemeClr val="tx1"/>
                </a:solidFill>
                <a:latin typeface="Arial" pitchFamily="34" charset="0"/>
                <a:cs typeface="Arial" pitchFamily="34" charset="0"/>
              </a:defRPr>
            </a:lvl3pPr>
            <a:lvl4pPr marL="2209800" indent="-457200" eaLnBrk="0" hangingPunct="0">
              <a:defRPr>
                <a:solidFill>
                  <a:schemeClr val="tx1"/>
                </a:solidFill>
                <a:latin typeface="Arial" pitchFamily="34" charset="0"/>
                <a:cs typeface="Arial" pitchFamily="34" charset="0"/>
              </a:defRPr>
            </a:lvl4pPr>
            <a:lvl5pPr marL="2857500" indent="-457200" eaLnBrk="0" hangingPunct="0">
              <a:defRPr>
                <a:solidFill>
                  <a:schemeClr val="tx1"/>
                </a:solidFill>
                <a:latin typeface="Arial" pitchFamily="34" charset="0"/>
                <a:cs typeface="Arial" pitchFamily="34" charset="0"/>
              </a:defRPr>
            </a:lvl5pPr>
            <a:lvl6pPr marL="3314700" indent="-457200" eaLnBrk="0" fontAlgn="base" hangingPunct="0">
              <a:spcBef>
                <a:spcPct val="0"/>
              </a:spcBef>
              <a:spcAft>
                <a:spcPct val="0"/>
              </a:spcAft>
              <a:defRPr>
                <a:solidFill>
                  <a:schemeClr val="tx1"/>
                </a:solidFill>
                <a:latin typeface="Arial" pitchFamily="34" charset="0"/>
                <a:cs typeface="Arial" pitchFamily="34" charset="0"/>
              </a:defRPr>
            </a:lvl6pPr>
            <a:lvl7pPr marL="3771900" indent="-457200" eaLnBrk="0" fontAlgn="base" hangingPunct="0">
              <a:spcBef>
                <a:spcPct val="0"/>
              </a:spcBef>
              <a:spcAft>
                <a:spcPct val="0"/>
              </a:spcAft>
              <a:defRPr>
                <a:solidFill>
                  <a:schemeClr val="tx1"/>
                </a:solidFill>
                <a:latin typeface="Arial" pitchFamily="34" charset="0"/>
                <a:cs typeface="Arial" pitchFamily="34" charset="0"/>
              </a:defRPr>
            </a:lvl7pPr>
            <a:lvl8pPr marL="4229100" indent="-457200" eaLnBrk="0" fontAlgn="base" hangingPunct="0">
              <a:spcBef>
                <a:spcPct val="0"/>
              </a:spcBef>
              <a:spcAft>
                <a:spcPct val="0"/>
              </a:spcAft>
              <a:defRPr>
                <a:solidFill>
                  <a:schemeClr val="tx1"/>
                </a:solidFill>
                <a:latin typeface="Arial" pitchFamily="34" charset="0"/>
                <a:cs typeface="Arial" pitchFamily="34" charset="0"/>
              </a:defRPr>
            </a:lvl8pPr>
            <a:lvl9pPr marL="4686300" indent="-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defRPr/>
            </a:pPr>
            <a:endParaRPr lang="it-IT" altLang="it-IT" sz="1000" b="1" dirty="0" smtClean="0">
              <a:solidFill>
                <a:srgbClr val="00CC00"/>
              </a:solidFill>
              <a:effectLst>
                <a:outerShdw blurRad="38100" dist="38100" dir="2700000" algn="tl">
                  <a:srgbClr val="C0C0C0"/>
                </a:outerShdw>
              </a:effectLst>
              <a:latin typeface="Comic Sans MS" pitchFamily="66" charset="0"/>
              <a:cs typeface="Times New Roman" pitchFamily="18" charset="0"/>
            </a:endParaRPr>
          </a:p>
          <a:p>
            <a:pPr algn="just" eaLnBrk="1" hangingPunct="1">
              <a:buFont typeface="Wingdings" pitchFamily="2" charset="2"/>
              <a:buNone/>
              <a:defRPr/>
            </a:pPr>
            <a:r>
              <a:rPr lang="it-IT" altLang="it-IT" sz="2800" b="1" dirty="0" smtClean="0">
                <a:solidFill>
                  <a:srgbClr val="660066"/>
                </a:solidFill>
                <a:effectLst>
                  <a:outerShdw blurRad="38100" dist="38100" dir="2700000" algn="tl">
                    <a:srgbClr val="C0C0C0"/>
                  </a:outerShdw>
                </a:effectLst>
                <a:latin typeface="Comic Sans MS" pitchFamily="66" charset="0"/>
                <a:cs typeface="Times New Roman" pitchFamily="18" charset="0"/>
              </a:rPr>
              <a:t>Sistema di allerta</a:t>
            </a:r>
          </a:p>
          <a:p>
            <a:pPr algn="just" eaLnBrk="1" hangingPunct="1">
              <a:buFont typeface="Wingdings" pitchFamily="2" charset="2"/>
              <a:buNone/>
              <a:defRPr/>
            </a:pPr>
            <a:endParaRPr lang="it-IT" altLang="it-IT" sz="1000" b="1" dirty="0" smtClean="0">
              <a:solidFill>
                <a:srgbClr val="660066"/>
              </a:solidFill>
              <a:latin typeface="Comic Sans MS" pitchFamily="66" charset="0"/>
              <a:cs typeface="Times New Roman" pitchFamily="18" charset="0"/>
            </a:endParaRPr>
          </a:p>
          <a:p>
            <a:pPr algn="just" eaLnBrk="1" hangingPunct="1">
              <a:buFont typeface="Wingdings" pitchFamily="2" charset="2"/>
              <a:buNone/>
              <a:defRPr/>
            </a:pPr>
            <a:r>
              <a:rPr lang="it-IT" altLang="it-IT" sz="1600" dirty="0" smtClean="0">
                <a:solidFill>
                  <a:srgbClr val="660066"/>
                </a:solidFill>
                <a:latin typeface="Comic Sans MS" pitchFamily="66" charset="0"/>
                <a:cs typeface="Times New Roman" pitchFamily="18" charset="0"/>
              </a:rPr>
              <a:t>Per notificare in tempo reale i rischi diretti o indiretti per la salute pubblica connessi al consumo di alimenti o mangimi è stato istituito il sistema rapido di allerta comunitario, a cui partecipano la Commissione Europea e gli Stati membri dell'Unione.</a:t>
            </a:r>
          </a:p>
          <a:p>
            <a:pPr algn="just" eaLnBrk="1" hangingPunct="1">
              <a:buFont typeface="Wingdings" pitchFamily="2" charset="2"/>
              <a:buNone/>
              <a:defRPr/>
            </a:pPr>
            <a:endParaRPr lang="it-IT" altLang="it-IT" sz="1000" dirty="0" smtClean="0">
              <a:solidFill>
                <a:srgbClr val="660066"/>
              </a:solidFill>
              <a:latin typeface="Comic Sans MS" pitchFamily="66" charset="0"/>
              <a:cs typeface="Times New Roman" pitchFamily="18" charset="0"/>
            </a:endParaRPr>
          </a:p>
          <a:p>
            <a:pPr algn="just" eaLnBrk="1" hangingPunct="1">
              <a:buFont typeface="Wingdings" pitchFamily="2" charset="2"/>
              <a:buNone/>
              <a:defRPr/>
            </a:pPr>
            <a:r>
              <a:rPr lang="it-IT" altLang="it-IT" sz="1600" dirty="0" smtClean="0">
                <a:solidFill>
                  <a:srgbClr val="660066"/>
                </a:solidFill>
                <a:latin typeface="Comic Sans MS" pitchFamily="66" charset="0"/>
                <a:cs typeface="Times New Roman" pitchFamily="18" charset="0"/>
              </a:rPr>
              <a:t>L'Ufficio VI della Direzione Generale della Sanità Veterinaria e degli Alimenti del Ministero della Salute è il punto di contatto italiano per il sistema di allerta comunitario. </a:t>
            </a:r>
          </a:p>
          <a:p>
            <a:pPr algn="just" eaLnBrk="1" hangingPunct="1">
              <a:buFont typeface="Wingdings" pitchFamily="2" charset="2"/>
              <a:buNone/>
              <a:defRPr/>
            </a:pPr>
            <a:endParaRPr lang="it-IT" altLang="it-IT" sz="1600" dirty="0" smtClean="0">
              <a:solidFill>
                <a:srgbClr val="660066"/>
              </a:solidFill>
              <a:latin typeface="Comic Sans MS" pitchFamily="66" charset="0"/>
              <a:cs typeface="Times New Roman" pitchFamily="18" charset="0"/>
            </a:endParaRPr>
          </a:p>
          <a:p>
            <a:pPr algn="just" eaLnBrk="1" hangingPunct="1">
              <a:buFont typeface="Wingdings" pitchFamily="2" charset="2"/>
              <a:buNone/>
              <a:defRPr/>
            </a:pPr>
            <a:r>
              <a:rPr lang="it-IT" altLang="it-IT" sz="1600" dirty="0" smtClean="0">
                <a:solidFill>
                  <a:srgbClr val="660066"/>
                </a:solidFill>
                <a:latin typeface="Comic Sans MS" pitchFamily="66" charset="0"/>
                <a:cs typeface="Times New Roman" pitchFamily="18" charset="0"/>
              </a:rPr>
              <a:t>Il flusso delle "allerte" deve garantire sia la completezza delle informazioni che la tempestività della comunicazione. Ciò si realizza con apposite procedure operative che prevedono: </a:t>
            </a:r>
          </a:p>
          <a:p>
            <a:pPr algn="just" eaLnBrk="1" hangingPunct="1">
              <a:buFont typeface="Wingdings" pitchFamily="2" charset="2"/>
              <a:buNone/>
              <a:defRPr/>
            </a:pPr>
            <a:endParaRPr lang="it-IT" altLang="it-IT" sz="1000" dirty="0" smtClean="0">
              <a:solidFill>
                <a:srgbClr val="660066"/>
              </a:solidFill>
              <a:latin typeface="Comic Sans MS" pitchFamily="66" charset="0"/>
              <a:cs typeface="Times New Roman" pitchFamily="18" charset="0"/>
            </a:endParaRPr>
          </a:p>
          <a:p>
            <a:pPr algn="just" eaLnBrk="1" hangingPunct="1">
              <a:buFont typeface="Wingdings" pitchFamily="2" charset="2"/>
              <a:buNone/>
              <a:defRPr/>
            </a:pPr>
            <a:r>
              <a:rPr lang="it-IT" altLang="it-IT" sz="1600" dirty="0" smtClean="0">
                <a:solidFill>
                  <a:srgbClr val="660066"/>
                </a:solidFill>
                <a:latin typeface="Comic Sans MS" pitchFamily="66" charset="0"/>
                <a:cs typeface="Times New Roman" pitchFamily="18" charset="0"/>
              </a:rPr>
              <a:t>    * schede di notifica standard (completezza delle informazioni); </a:t>
            </a:r>
          </a:p>
          <a:p>
            <a:pPr algn="just" eaLnBrk="1" hangingPunct="1">
              <a:buFont typeface="Wingdings" pitchFamily="2" charset="2"/>
              <a:buNone/>
              <a:defRPr/>
            </a:pPr>
            <a:r>
              <a:rPr lang="it-IT" altLang="it-IT" sz="1600" dirty="0" smtClean="0">
                <a:solidFill>
                  <a:srgbClr val="660066"/>
                </a:solidFill>
                <a:latin typeface="Comic Sans MS" pitchFamily="66" charset="0"/>
                <a:cs typeface="Times New Roman" pitchFamily="18" charset="0"/>
              </a:rPr>
              <a:t>    * uso della posta elettronica (tempestività della comunicazione).</a:t>
            </a:r>
          </a:p>
          <a:p>
            <a:pPr algn="just" eaLnBrk="1" hangingPunct="1">
              <a:buFont typeface="Wingdings" pitchFamily="2" charset="2"/>
              <a:buNone/>
              <a:defRPr/>
            </a:pPr>
            <a:endParaRPr lang="it-IT" altLang="it-IT" sz="1000" dirty="0" smtClean="0">
              <a:solidFill>
                <a:srgbClr val="660066"/>
              </a:solidFill>
              <a:latin typeface="Comic Sans MS" pitchFamily="66" charset="0"/>
              <a:cs typeface="Times New Roman" pitchFamily="18" charset="0"/>
            </a:endParaRPr>
          </a:p>
          <a:p>
            <a:pPr algn="just" eaLnBrk="1" hangingPunct="1">
              <a:buFont typeface="Wingdings" pitchFamily="2" charset="2"/>
              <a:buNone/>
              <a:defRPr/>
            </a:pPr>
            <a:r>
              <a:rPr lang="it-IT" altLang="it-IT" sz="1600" dirty="0" smtClean="0">
                <a:solidFill>
                  <a:srgbClr val="660066"/>
                </a:solidFill>
                <a:latin typeface="Comic Sans MS" pitchFamily="66" charset="0"/>
                <a:cs typeface="Times New Roman" pitchFamily="18" charset="0"/>
              </a:rPr>
              <a:t>L’attività del sistema di allerta prevede il </a:t>
            </a:r>
            <a:r>
              <a:rPr lang="it-IT" altLang="it-IT" sz="1600" b="1" dirty="0" smtClean="0">
                <a:solidFill>
                  <a:srgbClr val="660066"/>
                </a:solidFill>
                <a:effectLst>
                  <a:outerShdw blurRad="38100" dist="38100" dir="2700000" algn="tl">
                    <a:srgbClr val="C0C0C0"/>
                  </a:outerShdw>
                </a:effectLst>
                <a:latin typeface="Comic Sans MS" pitchFamily="66" charset="0"/>
                <a:cs typeface="Times New Roman" pitchFamily="18" charset="0"/>
              </a:rPr>
              <a:t>ritiro di prodotti pericolosi</a:t>
            </a:r>
            <a:r>
              <a:rPr lang="it-IT" altLang="it-IT" sz="1600" dirty="0" smtClean="0">
                <a:solidFill>
                  <a:srgbClr val="660066"/>
                </a:solidFill>
                <a:latin typeface="Comic Sans MS" pitchFamily="66" charset="0"/>
                <a:cs typeface="Times New Roman" pitchFamily="18" charset="0"/>
              </a:rPr>
              <a:t> per la salute umana o animale. Nel caso di rischio grave ed immediato (esempio tossina botulinica), oltre a disporre immediatamente il sequestro dei prodotti tramite l’intervento del Comando Carabinieri della Sanità e degli Assessorati Regionali, la procedura di emergenza può essere integrata con comunicati stampa.</a:t>
            </a:r>
          </a:p>
        </p:txBody>
      </p:sp>
      <p:pic>
        <p:nvPicPr>
          <p:cNvPr id="83971" name="Picture 3">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5389" y="4653136"/>
            <a:ext cx="1224855" cy="489942"/>
          </a:xfrm>
          <a:prstGeom prst="rect">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26" t="4384" r="37189" b="6250"/>
          <a:stretch/>
        </p:blipFill>
        <p:spPr bwMode="auto">
          <a:xfrm>
            <a:off x="439735" y="276051"/>
            <a:ext cx="6985095" cy="653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067" name="Group 3"/>
          <p:cNvGrpSpPr>
            <a:grpSpLocks/>
          </p:cNvGrpSpPr>
          <p:nvPr/>
        </p:nvGrpSpPr>
        <p:grpSpPr bwMode="auto">
          <a:xfrm>
            <a:off x="468313" y="620713"/>
            <a:ext cx="8351837" cy="215900"/>
            <a:chOff x="295" y="391"/>
            <a:chExt cx="5261" cy="136"/>
          </a:xfrm>
        </p:grpSpPr>
        <p:sp>
          <p:nvSpPr>
            <p:cNvPr id="88073"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8074"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8075"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8076"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15048" name="Rectangle 8"/>
          <p:cNvSpPr>
            <a:spLocks noChangeArrowheads="1"/>
          </p:cNvSpPr>
          <p:nvPr/>
        </p:nvSpPr>
        <p:spPr bwMode="auto">
          <a:xfrm>
            <a:off x="4791959" y="0"/>
            <a:ext cx="43172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NORMATIVA DI SETTORE</a:t>
            </a:r>
            <a:endParaRPr lang="it-IT" altLang="it-IT" b="1" dirty="0">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Tree>
    <p:extLst>
      <p:ext uri="{BB962C8B-B14F-4D97-AF65-F5344CB8AC3E}">
        <p14:creationId xmlns:p14="http://schemas.microsoft.com/office/powerpoint/2010/main" val="3066258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2"/>
          <p:cNvSpPr txBox="1">
            <a:spLocks noGrp="1"/>
          </p:cNvSpPr>
          <p:nvPr/>
        </p:nvSpPr>
        <p:spPr bwMode="auto">
          <a:xfrm>
            <a:off x="7239000" y="0"/>
            <a:ext cx="1905000" cy="457200"/>
          </a:xfrm>
          <a:prstGeom prst="rect">
            <a:avLst/>
          </a:prstGeom>
          <a:noFill/>
          <a:ln>
            <a:miter lim="800000"/>
            <a:headEnd/>
            <a:tailEnd/>
          </a:ln>
        </p:spPr>
        <p:txBody>
          <a:bodyPr/>
          <a:lstStyle/>
          <a:p>
            <a:pPr algn="r">
              <a:defRPr/>
            </a:pPr>
            <a:endParaRPr lang="it-IT" sz="600">
              <a:latin typeface="+mn-lt"/>
              <a:cs typeface="+mn-cs"/>
            </a:endParaRPr>
          </a:p>
          <a:p>
            <a:pPr algn="r">
              <a:defRPr/>
            </a:pPr>
            <a:fld id="{5A26DE8A-BE30-43E6-8039-00D00EFB7E51}" type="slidenum">
              <a:rPr lang="it-IT" sz="1400">
                <a:solidFill>
                  <a:srgbClr val="FFFF66"/>
                </a:solidFill>
                <a:latin typeface="Comic Sans MS" pitchFamily="66" charset="0"/>
                <a:cs typeface="+mn-cs"/>
              </a:rPr>
              <a:pPr algn="r">
                <a:defRPr/>
              </a:pPr>
              <a:t>8</a:t>
            </a:fld>
            <a:endParaRPr lang="it-IT" sz="1400">
              <a:solidFill>
                <a:srgbClr val="FFFF66"/>
              </a:solidFill>
              <a:latin typeface="Comic Sans MS" pitchFamily="66" charset="0"/>
              <a:cs typeface="+mn-cs"/>
            </a:endParaRPr>
          </a:p>
        </p:txBody>
      </p:sp>
      <p:grpSp>
        <p:nvGrpSpPr>
          <p:cNvPr id="19459" name="Group 3"/>
          <p:cNvGrpSpPr>
            <a:grpSpLocks/>
          </p:cNvGrpSpPr>
          <p:nvPr/>
        </p:nvGrpSpPr>
        <p:grpSpPr bwMode="auto">
          <a:xfrm>
            <a:off x="85725" y="261938"/>
            <a:ext cx="8839200" cy="2057400"/>
            <a:chOff x="54" y="165"/>
            <a:chExt cx="5568" cy="1296"/>
          </a:xfrm>
        </p:grpSpPr>
        <p:grpSp>
          <p:nvGrpSpPr>
            <p:cNvPr id="7181" name="Group 19"/>
            <p:cNvGrpSpPr>
              <a:grpSpLocks/>
            </p:cNvGrpSpPr>
            <p:nvPr/>
          </p:nvGrpSpPr>
          <p:grpSpPr bwMode="auto">
            <a:xfrm>
              <a:off x="1830" y="213"/>
              <a:ext cx="3696" cy="1179"/>
              <a:chOff x="1872" y="144"/>
              <a:chExt cx="3696" cy="1179"/>
            </a:xfrm>
          </p:grpSpPr>
          <p:sp>
            <p:nvSpPr>
              <p:cNvPr id="320518" name="Rectangle 6"/>
              <p:cNvSpPr>
                <a:spLocks noChangeArrowheads="1"/>
              </p:cNvSpPr>
              <p:nvPr/>
            </p:nvSpPr>
            <p:spPr bwMode="auto">
              <a:xfrm>
                <a:off x="1872" y="222"/>
                <a:ext cx="1872" cy="940"/>
              </a:xfrm>
              <a:prstGeom prst="rect">
                <a:avLst/>
              </a:prstGeom>
              <a:noFill/>
              <a:ln w="9525">
                <a:no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2400" b="1" smtClean="0">
                    <a:solidFill>
                      <a:srgbClr val="00FF00"/>
                    </a:solidFill>
                    <a:effectLst>
                      <a:outerShdw blurRad="38100" dist="38100" dir="2700000" algn="tl">
                        <a:srgbClr val="C0C0C0"/>
                      </a:outerShdw>
                    </a:effectLst>
                    <a:latin typeface="Comic Sans MS" pitchFamily="66" charset="0"/>
                  </a:rPr>
                  <a:t>NORME ORIZZONTALI</a:t>
                </a:r>
              </a:p>
              <a:p>
                <a:pPr algn="ctr" eaLnBrk="1" hangingPunct="1">
                  <a:defRPr/>
                </a:pPr>
                <a:r>
                  <a:rPr lang="it-IT" altLang="it-IT" sz="2200" smtClean="0">
                    <a:solidFill>
                      <a:srgbClr val="008000"/>
                    </a:solidFill>
                    <a:latin typeface="Comic Sans MS" pitchFamily="66" charset="0"/>
                  </a:rPr>
                  <a:t>Applicabili a tutti gli alimenti</a:t>
                </a:r>
              </a:p>
            </p:txBody>
          </p:sp>
          <p:pic>
            <p:nvPicPr>
              <p:cNvPr id="7184" name="Picture 10" descr="http://www.unict.it/dofata/slim2006/foto%20alimen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144"/>
                <a:ext cx="1776"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82" name="Rectangle 11"/>
            <p:cNvSpPr>
              <a:spLocks noChangeArrowheads="1"/>
            </p:cNvSpPr>
            <p:nvPr/>
          </p:nvSpPr>
          <p:spPr bwMode="auto">
            <a:xfrm>
              <a:off x="54" y="165"/>
              <a:ext cx="5568" cy="1296"/>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2400">
                <a:latin typeface="Times New Roman" pitchFamily="18" charset="0"/>
              </a:endParaRPr>
            </a:p>
          </p:txBody>
        </p:sp>
      </p:grpSp>
      <p:grpSp>
        <p:nvGrpSpPr>
          <p:cNvPr id="19464" name="Group 8"/>
          <p:cNvGrpSpPr>
            <a:grpSpLocks/>
          </p:cNvGrpSpPr>
          <p:nvPr/>
        </p:nvGrpSpPr>
        <p:grpSpPr bwMode="auto">
          <a:xfrm>
            <a:off x="58738" y="254000"/>
            <a:ext cx="2836862" cy="6270625"/>
            <a:chOff x="37" y="160"/>
            <a:chExt cx="1787" cy="3950"/>
          </a:xfrm>
        </p:grpSpPr>
        <p:sp>
          <p:nvSpPr>
            <p:cNvPr id="320515" name="Rectangle 3"/>
            <p:cNvSpPr>
              <a:spLocks noChangeArrowheads="1"/>
            </p:cNvSpPr>
            <p:nvPr/>
          </p:nvSpPr>
          <p:spPr bwMode="auto">
            <a:xfrm>
              <a:off x="37" y="1652"/>
              <a:ext cx="1787" cy="1392"/>
            </a:xfrm>
            <a:prstGeom prst="rect">
              <a:avLst/>
            </a:prstGeom>
            <a:noFill/>
            <a:ln w="9525">
              <a:noFill/>
              <a:miter lim="800000"/>
              <a:headEnd/>
              <a:tailEnd/>
            </a:ln>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Clr>
                  <a:schemeClr val="bg1"/>
                </a:buClr>
                <a:buSzPts val="2800"/>
                <a:buFont typeface="Wingdings" pitchFamily="2" charset="2"/>
                <a:buNone/>
                <a:defRPr/>
              </a:pPr>
              <a:r>
                <a:rPr lang="it-IT" altLang="it-IT" sz="2400" b="1" smtClean="0">
                  <a:solidFill>
                    <a:srgbClr val="00FF00"/>
                  </a:solidFill>
                  <a:effectLst>
                    <a:outerShdw blurRad="38100" dist="38100" dir="2700000" algn="tl">
                      <a:srgbClr val="C0C0C0"/>
                    </a:outerShdw>
                  </a:effectLst>
                  <a:latin typeface="Comic Sans MS" pitchFamily="66" charset="0"/>
                </a:rPr>
                <a:t>NORME VERTICALI</a:t>
              </a:r>
            </a:p>
            <a:p>
              <a:pPr algn="ctr">
                <a:buClr>
                  <a:schemeClr val="bg1"/>
                </a:buClr>
                <a:buSzPts val="2800"/>
                <a:buFont typeface="Wingdings" pitchFamily="2" charset="2"/>
                <a:buNone/>
                <a:defRPr/>
              </a:pPr>
              <a:r>
                <a:rPr lang="it-IT" altLang="it-IT" sz="2200" smtClean="0">
                  <a:solidFill>
                    <a:srgbClr val="008000"/>
                  </a:solidFill>
                  <a:latin typeface="Comic Sans MS" pitchFamily="66" charset="0"/>
                </a:rPr>
                <a:t>Specifiche per un determinato settore</a:t>
              </a:r>
            </a:p>
          </p:txBody>
        </p:sp>
        <p:sp>
          <p:nvSpPr>
            <p:cNvPr id="7180" name="Rectangle 12"/>
            <p:cNvSpPr>
              <a:spLocks noChangeArrowheads="1"/>
            </p:cNvSpPr>
            <p:nvPr/>
          </p:nvSpPr>
          <p:spPr bwMode="auto">
            <a:xfrm>
              <a:off x="54" y="160"/>
              <a:ext cx="1728" cy="395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2400">
                <a:latin typeface="Times New Roman" pitchFamily="18" charset="0"/>
              </a:endParaRPr>
            </a:p>
          </p:txBody>
        </p:sp>
      </p:grpSp>
      <p:sp>
        <p:nvSpPr>
          <p:cNvPr id="320526" name="Rectangle 14"/>
          <p:cNvSpPr>
            <a:spLocks noChangeArrowheads="1"/>
          </p:cNvSpPr>
          <p:nvPr/>
        </p:nvSpPr>
        <p:spPr bwMode="auto">
          <a:xfrm>
            <a:off x="161925" y="338138"/>
            <a:ext cx="2590800" cy="1905000"/>
          </a:xfrm>
          <a:prstGeom prst="rect">
            <a:avLst/>
          </a:prstGeom>
          <a:solidFill>
            <a:srgbClr val="FFFF66"/>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it-IT" altLang="it-IT" sz="2800" b="1">
                <a:latin typeface="Comic Sans MS" pitchFamily="66" charset="0"/>
              </a:rPr>
              <a:t>DIRITTO</a:t>
            </a:r>
          </a:p>
          <a:p>
            <a:pPr algn="ctr" eaLnBrk="1" hangingPunct="1">
              <a:spcBef>
                <a:spcPct val="0"/>
              </a:spcBef>
              <a:buFontTx/>
              <a:buNone/>
            </a:pPr>
            <a:r>
              <a:rPr lang="it-IT" altLang="it-IT" sz="2800" b="1">
                <a:latin typeface="Comic Sans MS" pitchFamily="66" charset="0"/>
              </a:rPr>
              <a:t>ALIMENTARE</a:t>
            </a:r>
          </a:p>
        </p:txBody>
      </p:sp>
      <p:sp>
        <p:nvSpPr>
          <p:cNvPr id="320529" name="Text Box 17"/>
          <p:cNvSpPr txBox="1">
            <a:spLocks noChangeArrowheads="1"/>
          </p:cNvSpPr>
          <p:nvPr/>
        </p:nvSpPr>
        <p:spPr bwMode="auto">
          <a:xfrm>
            <a:off x="3276600" y="2933700"/>
            <a:ext cx="5638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15000"/>
              </a:spcBef>
              <a:spcAft>
                <a:spcPct val="15000"/>
              </a:spcAft>
              <a:defRPr/>
            </a:pPr>
            <a:r>
              <a:rPr lang="it-IT" altLang="it-IT" smtClean="0">
                <a:solidFill>
                  <a:srgbClr val="990099"/>
                </a:solidFill>
                <a:effectLst>
                  <a:outerShdw blurRad="38100" dist="38100" dir="2700000" algn="tl">
                    <a:srgbClr val="C0C0C0"/>
                  </a:outerShdw>
                </a:effectLst>
                <a:latin typeface="Comic Sans MS" pitchFamily="66" charset="0"/>
                <a:cs typeface="Times New Roman" pitchFamily="18" charset="0"/>
              </a:rPr>
              <a:t>L'attività delle Istituzioni per assicurare la sicurezza degli alimenti e dell'intera catena alimentare si basa su di un approccio legislativo in cui tutte le fasi di produzione e trasformazione sono regolamentate e controllate da precise procedure</a:t>
            </a:r>
            <a:r>
              <a:rPr lang="it-IT" altLang="it-IT" smtClean="0">
                <a:solidFill>
                  <a:srgbClr val="990099"/>
                </a:solidFill>
                <a:latin typeface="Comic Sans MS" pitchFamily="66" charset="0"/>
                <a:cs typeface="Times New Roman" pitchFamily="18" charset="0"/>
              </a:rPr>
              <a:t>. </a:t>
            </a:r>
          </a:p>
          <a:p>
            <a:pPr eaLnBrk="1" hangingPunct="1">
              <a:spcBef>
                <a:spcPct val="15000"/>
              </a:spcBef>
              <a:spcAft>
                <a:spcPct val="15000"/>
              </a:spcAft>
              <a:defRPr/>
            </a:pPr>
            <a:r>
              <a:rPr lang="it-IT" altLang="it-IT" smtClean="0">
                <a:solidFill>
                  <a:srgbClr val="5F5F5F"/>
                </a:solidFill>
                <a:effectLst>
                  <a:outerShdw blurRad="38100" dist="38100" dir="2700000" algn="tl">
                    <a:srgbClr val="C0C0C0"/>
                  </a:outerShdw>
                </a:effectLst>
                <a:latin typeface="Comic Sans MS" pitchFamily="66" charset="0"/>
                <a:cs typeface="Times New Roman" pitchFamily="18" charset="0"/>
              </a:rPr>
              <a:t>Le regole sono determinate a livello di Unione Europea, che ha provveduto ad uniformare su principi e requisiti di sicurezza la legislazione dei singoli Stati.</a:t>
            </a:r>
          </a:p>
        </p:txBody>
      </p:sp>
      <p:pic>
        <p:nvPicPr>
          <p:cNvPr id="19469" name="Picture 13" descr="Power_Sport_Me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5300663"/>
            <a:ext cx="136842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4" descr="images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4435475"/>
            <a:ext cx="14398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15" descr="food-colors"/>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5300663"/>
            <a:ext cx="11525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6" descr="images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4435475"/>
            <a:ext cx="11525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0526"/>
                                        </p:tgtEl>
                                        <p:attrNameLst>
                                          <p:attrName>style.visibility</p:attrName>
                                        </p:attrNameLst>
                                      </p:cBhvr>
                                      <p:to>
                                        <p:strVal val="visible"/>
                                      </p:to>
                                    </p:set>
                                    <p:animEffect transition="in" filter="dissolve">
                                      <p:cBhvr>
                                        <p:cTn id="7" dur="500"/>
                                        <p:tgtEl>
                                          <p:spTgt spid="3205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strips(downRight)">
                                      <p:cBhvr>
                                        <p:cTn id="12" dur="500"/>
                                        <p:tgtEl>
                                          <p:spTgt spid="194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9464"/>
                                        </p:tgtEl>
                                        <p:attrNameLst>
                                          <p:attrName>style.visibility</p:attrName>
                                        </p:attrNameLst>
                                      </p:cBhvr>
                                      <p:to>
                                        <p:strVal val="visible"/>
                                      </p:to>
                                    </p:set>
                                    <p:animEffect transition="in" filter="strips(downRight)">
                                      <p:cBhvr>
                                        <p:cTn id="17" dur="500"/>
                                        <p:tgtEl>
                                          <p:spTgt spid="19464"/>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19472"/>
                                        </p:tgtEl>
                                        <p:attrNameLst>
                                          <p:attrName>style.visibility</p:attrName>
                                        </p:attrNameLst>
                                      </p:cBhvr>
                                      <p:to>
                                        <p:strVal val="visible"/>
                                      </p:to>
                                    </p:set>
                                    <p:animEffect transition="in" filter="wipe(down)">
                                      <p:cBhvr>
                                        <p:cTn id="21" dur="500"/>
                                        <p:tgtEl>
                                          <p:spTgt spid="19472"/>
                                        </p:tgtEl>
                                      </p:cBhvr>
                                    </p:animEffect>
                                  </p:childTnLst>
                                </p:cTn>
                              </p:par>
                            </p:childTnLst>
                          </p:cTn>
                        </p:par>
                        <p:par>
                          <p:cTn id="22" fill="hold" nodeType="afterGroup">
                            <p:stCondLst>
                              <p:cond delay="1000"/>
                            </p:stCondLst>
                            <p:childTnLst>
                              <p:par>
                                <p:cTn id="23" presetID="3" presetClass="entr" presetSubtype="10" fill="hold" nodeType="afterEffect">
                                  <p:stCondLst>
                                    <p:cond delay="0"/>
                                  </p:stCondLst>
                                  <p:childTnLst>
                                    <p:set>
                                      <p:cBhvr>
                                        <p:cTn id="24" dur="1" fill="hold">
                                          <p:stCondLst>
                                            <p:cond delay="0"/>
                                          </p:stCondLst>
                                        </p:cTn>
                                        <p:tgtEl>
                                          <p:spTgt spid="19470"/>
                                        </p:tgtEl>
                                        <p:attrNameLst>
                                          <p:attrName>style.visibility</p:attrName>
                                        </p:attrNameLst>
                                      </p:cBhvr>
                                      <p:to>
                                        <p:strVal val="visible"/>
                                      </p:to>
                                    </p:set>
                                    <p:animEffect transition="in" filter="blinds(horizontal)">
                                      <p:cBhvr>
                                        <p:cTn id="25" dur="500"/>
                                        <p:tgtEl>
                                          <p:spTgt spid="19470"/>
                                        </p:tgtEl>
                                      </p:cBhvr>
                                    </p:animEffect>
                                  </p:childTnLst>
                                </p:cTn>
                              </p:par>
                            </p:childTnLst>
                          </p:cTn>
                        </p:par>
                        <p:par>
                          <p:cTn id="26" fill="hold" nodeType="afterGroup">
                            <p:stCondLst>
                              <p:cond delay="1500"/>
                            </p:stCondLst>
                            <p:childTnLst>
                              <p:par>
                                <p:cTn id="27" presetID="18" presetClass="entr" presetSubtype="12" fill="hold" nodeType="afterEffect">
                                  <p:stCondLst>
                                    <p:cond delay="0"/>
                                  </p:stCondLst>
                                  <p:childTnLst>
                                    <p:set>
                                      <p:cBhvr>
                                        <p:cTn id="28" dur="1" fill="hold">
                                          <p:stCondLst>
                                            <p:cond delay="0"/>
                                          </p:stCondLst>
                                        </p:cTn>
                                        <p:tgtEl>
                                          <p:spTgt spid="19471"/>
                                        </p:tgtEl>
                                        <p:attrNameLst>
                                          <p:attrName>style.visibility</p:attrName>
                                        </p:attrNameLst>
                                      </p:cBhvr>
                                      <p:to>
                                        <p:strVal val="visible"/>
                                      </p:to>
                                    </p:set>
                                    <p:animEffect transition="in" filter="strips(downLeft)">
                                      <p:cBhvr>
                                        <p:cTn id="29" dur="500"/>
                                        <p:tgtEl>
                                          <p:spTgt spid="19471"/>
                                        </p:tgtEl>
                                      </p:cBhvr>
                                    </p:animEffect>
                                  </p:childTnLst>
                                </p:cTn>
                              </p:par>
                              <p:par>
                                <p:cTn id="30" presetID="4" presetClass="entr" presetSubtype="16" fill="hold" nodeType="withEffect">
                                  <p:stCondLst>
                                    <p:cond delay="0"/>
                                  </p:stCondLst>
                                  <p:childTnLst>
                                    <p:set>
                                      <p:cBhvr>
                                        <p:cTn id="31" dur="1" fill="hold">
                                          <p:stCondLst>
                                            <p:cond delay="0"/>
                                          </p:stCondLst>
                                        </p:cTn>
                                        <p:tgtEl>
                                          <p:spTgt spid="19469"/>
                                        </p:tgtEl>
                                        <p:attrNameLst>
                                          <p:attrName>style.visibility</p:attrName>
                                        </p:attrNameLst>
                                      </p:cBhvr>
                                      <p:to>
                                        <p:strVal val="visible"/>
                                      </p:to>
                                    </p:set>
                                    <p:animEffect transition="in" filter="box(in)">
                                      <p:cBhvr>
                                        <p:cTn id="32" dur="500"/>
                                        <p:tgtEl>
                                          <p:spTgt spid="19469"/>
                                        </p:tgtEl>
                                      </p:cBhvr>
                                    </p:animEffect>
                                  </p:childTnLst>
                                </p:cTn>
                              </p:par>
                            </p:childTnLst>
                          </p:cTn>
                        </p:par>
                        <p:par>
                          <p:cTn id="33" fill="hold" nodeType="afterGroup">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320529"/>
                                        </p:tgtEl>
                                        <p:attrNameLst>
                                          <p:attrName>style.visibility</p:attrName>
                                        </p:attrNameLst>
                                      </p:cBhvr>
                                      <p:to>
                                        <p:strVal val="visible"/>
                                      </p:to>
                                    </p:set>
                                    <p:animEffect transition="in" filter="wipe(up)">
                                      <p:cBhvr>
                                        <p:cTn id="36" dur="500"/>
                                        <p:tgtEl>
                                          <p:spTgt spid="320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6" grpId="0" animBg="1" autoUpdateAnimBg="0"/>
      <p:bldP spid="32052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3157950570"/>
              </p:ext>
            </p:extLst>
          </p:nvPr>
        </p:nvGraphicFramePr>
        <p:xfrm>
          <a:off x="251520" y="-531440"/>
          <a:ext cx="86409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ma 12"/>
          <p:cNvGraphicFramePr/>
          <p:nvPr>
            <p:extLst>
              <p:ext uri="{D42A27DB-BD31-4B8C-83A1-F6EECF244321}">
                <p14:modId xmlns:p14="http://schemas.microsoft.com/office/powerpoint/2010/main" val="3203195029"/>
              </p:ext>
            </p:extLst>
          </p:nvPr>
        </p:nvGraphicFramePr>
        <p:xfrm>
          <a:off x="1500336" y="270892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2"/>
          <p:cNvSpPr>
            <a:spLocks noChangeArrowheads="1"/>
          </p:cNvSpPr>
          <p:nvPr/>
        </p:nvSpPr>
        <p:spPr bwMode="auto">
          <a:xfrm>
            <a:off x="971550" y="92075"/>
            <a:ext cx="42001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IL QUADRO NORMATIVO</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102404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3" grpId="0">
        <p:bldAsOne/>
      </p:bldGraphic>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2515</TotalTime>
  <Words>9338</Words>
  <Application>Microsoft Office PowerPoint</Application>
  <PresentationFormat>Presentazione su schermo (4:3)</PresentationFormat>
  <Paragraphs>1146</Paragraphs>
  <Slides>76</Slides>
  <Notes>76</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76</vt:i4>
      </vt:variant>
    </vt:vector>
  </HeadingPairs>
  <TitlesOfParts>
    <vt:vector size="78" baseType="lpstr">
      <vt:lpstr>Tema di Office</vt:lpstr>
      <vt:lpstr>Picture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Antonino</dc:creator>
  <cp:lastModifiedBy>Paola Brusa</cp:lastModifiedBy>
  <cp:revision>341</cp:revision>
  <cp:lastPrinted>2015-06-10T08:23:29Z</cp:lastPrinted>
  <dcterms:created xsi:type="dcterms:W3CDTF">2010-06-23T12:10:11Z</dcterms:created>
  <dcterms:modified xsi:type="dcterms:W3CDTF">2015-06-10T10:48:06Z</dcterms:modified>
</cp:coreProperties>
</file>