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8" r:id="rId3"/>
    <p:sldId id="379" r:id="rId4"/>
    <p:sldId id="381" r:id="rId5"/>
    <p:sldId id="380" r:id="rId6"/>
    <p:sldId id="382" r:id="rId7"/>
    <p:sldId id="377" r:id="rId8"/>
    <p:sldId id="383" r:id="rId9"/>
    <p:sldId id="384" r:id="rId10"/>
    <p:sldId id="311" r:id="rId11"/>
    <p:sldId id="312" r:id="rId12"/>
    <p:sldId id="322" r:id="rId13"/>
    <p:sldId id="315" r:id="rId14"/>
    <p:sldId id="317" r:id="rId15"/>
    <p:sldId id="318" r:id="rId16"/>
    <p:sldId id="345" r:id="rId17"/>
    <p:sldId id="373" r:id="rId18"/>
    <p:sldId id="374" r:id="rId19"/>
    <p:sldId id="375" r:id="rId20"/>
    <p:sldId id="376" r:id="rId21"/>
    <p:sldId id="385" r:id="rId22"/>
  </p:sldIdLst>
  <p:sldSz cx="9144000" cy="5143500" type="screen16x9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71"/>
    <a:srgbClr val="CDCD1B"/>
    <a:srgbClr val="70706F"/>
    <a:srgbClr val="536075"/>
    <a:srgbClr val="738AC8"/>
    <a:srgbClr val="B4BCCA"/>
    <a:srgbClr val="7887A0"/>
    <a:srgbClr val="3B4453"/>
    <a:srgbClr val="435FAA"/>
    <a:srgbClr val="00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280" autoAdjust="0"/>
  </p:normalViewPr>
  <p:slideViewPr>
    <p:cSldViewPr>
      <p:cViewPr varScale="1">
        <p:scale>
          <a:sx n="90" d="100"/>
          <a:sy n="90" d="100"/>
        </p:scale>
        <p:origin x="6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08"/>
    </p:cViewPr>
  </p:sorterViewPr>
  <p:notesViewPr>
    <p:cSldViewPr>
      <p:cViewPr varScale="1">
        <p:scale>
          <a:sx n="47" d="100"/>
          <a:sy n="47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olpini.INGINO_FP\Desktop\PPT_NL\2016\PRESENTAZIONE%20BAYER\PRESENTAZIONE%20BAYER\Materiali\Lavoro%20Vera\file%20lavoro%20vera%20v1_e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lpini.INGINO_FP\Desktop\PPT_NL\2016\PRESENTAZIONE%20BAYER\PRESENTAZIONE%20BAYER\Materiali\Lavoro%20Vera\file%20lavoro%20vera%20v1_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73314603280212E-2"/>
          <c:y val="0"/>
          <c:w val="0.79713405542617233"/>
          <c:h val="0.848947769028874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AAB-4D4C-913A-BAB32EBCD50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DAAB-4D4C-913A-BAB32EBCD509}"/>
              </c:ext>
            </c:extLst>
          </c:dPt>
          <c:dLbls>
            <c:delete val="1"/>
          </c:dLbls>
          <c:cat>
            <c:strRef>
              <c:f>'[file lavoro vera v1_ef.xlsx]comparti primo liv'!$E$3:$E$4</c:f>
              <c:strCache>
                <c:ptCount val="2"/>
                <c:pt idx="0">
                  <c:v>ETICO 60,7%</c:v>
                </c:pt>
                <c:pt idx="1">
                  <c:v>COMMERCIALE 39,3%</c:v>
                </c:pt>
              </c:strCache>
            </c:strRef>
          </c:cat>
          <c:val>
            <c:numRef>
              <c:f>'[file lavoro vera v1_ef.xlsx]comparti primo liv'!$F$3:$F$4</c:f>
              <c:numCache>
                <c:formatCode>0.0%</c:formatCode>
                <c:ptCount val="2"/>
                <c:pt idx="0">
                  <c:v>0.60654009950055465</c:v>
                </c:pt>
                <c:pt idx="1">
                  <c:v>0.39345986002903593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AB-4D4C-913A-BAB32EBCD5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2"/>
        <c:holeSize val="90"/>
      </c:doughnutChart>
    </c:plotArea>
    <c:legend>
      <c:legendPos val="b"/>
      <c:layout>
        <c:manualLayout>
          <c:xMode val="edge"/>
          <c:yMode val="edge"/>
          <c:x val="4.8939657190738509E-3"/>
          <c:y val="0.90561443569554023"/>
          <c:w val="0.99334195901568645"/>
          <c:h val="5.7718897637795537E-2"/>
        </c:manualLayout>
      </c:layout>
      <c:overlay val="0"/>
      <c:spPr>
        <a:noFill/>
      </c:spPr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5265732628512"/>
          <c:y val="3.6666666666666681E-2"/>
          <c:w val="0.77209493179550026"/>
          <c:h val="0.7276822224508852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B24-4C92-AD4B-31572FD01F7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B24-4C92-AD4B-31572FD01F7F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B24-4C92-AD4B-31572FD01F7F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8B24-4C92-AD4B-31572FD01F7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8B24-4C92-AD4B-31572FD01F7F}"/>
              </c:ext>
            </c:extLst>
          </c:dPt>
          <c:dLbls>
            <c:delete val="1"/>
          </c:dLbls>
          <c:cat>
            <c:strRef>
              <c:f>'[file lavoro vera v1_ef.xlsx]comparti primo liv'!$B$23:$B$27</c:f>
              <c:strCache>
                <c:ptCount val="5"/>
                <c:pt idx="0">
                  <c:v>Ricetta</c:v>
                </c:pt>
                <c:pt idx="1">
                  <c:v>OTC + SOP</c:v>
                </c:pt>
                <c:pt idx="2">
                  <c:v>Parafarmaco cura</c:v>
                </c:pt>
                <c:pt idx="3">
                  <c:v>Parafarmaco benessere</c:v>
                </c:pt>
                <c:pt idx="4">
                  <c:v>Parafarmaco mass market</c:v>
                </c:pt>
              </c:strCache>
            </c:strRef>
          </c:cat>
          <c:val>
            <c:numRef>
              <c:f>'[file lavoro vera v1_ef.xlsx]comparti primo liv'!$C$23:$C$27</c:f>
              <c:numCache>
                <c:formatCode>0.0%</c:formatCode>
                <c:ptCount val="5"/>
                <c:pt idx="0">
                  <c:v>0.60654009950055465</c:v>
                </c:pt>
                <c:pt idx="1">
                  <c:v>8.7820581308902163E-2</c:v>
                </c:pt>
                <c:pt idx="2">
                  <c:v>0.16500000000000001</c:v>
                </c:pt>
                <c:pt idx="3">
                  <c:v>8.5000000000000006E-2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24-4C92-AD4B-31572FD01F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7"/>
        <c:holeSize val="86"/>
      </c:doughnutChart>
    </c:plotArea>
    <c:legend>
      <c:legendPos val="b"/>
      <c:layout>
        <c:manualLayout>
          <c:xMode val="edge"/>
          <c:yMode val="edge"/>
          <c:x val="0"/>
          <c:y val="0.78730886903586661"/>
          <c:w val="0.99772774882012949"/>
          <c:h val="0.19368876863696169"/>
        </c:manualLayout>
      </c:layout>
      <c:overlay val="0"/>
      <c:spPr>
        <a:noFill/>
      </c:spPr>
      <c:txPr>
        <a:bodyPr/>
        <a:lstStyle/>
        <a:p>
          <a:pPr>
            <a:defRPr sz="1600" b="0">
              <a:latin typeface="Arial Narrow" panose="020B0606020202030204" pitchFamily="34" charset="0"/>
            </a:defRPr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0.25466</cdr:x>
      <cdr:y>0.16841</cdr:y>
    </cdr:from>
    <cdr:to>
      <cdr:x>0.73212</cdr:x>
      <cdr:y>0.67016</cdr:y>
    </cdr:to>
    <cdr:pic>
      <cdr:nvPicPr>
        <cdr:cNvPr id="2" name="Immagine 1" descr="omino.png">
          <a:extLst xmlns:a="http://schemas.openxmlformats.org/drawingml/2006/main">
            <a:ext uri="{FF2B5EF4-FFF2-40B4-BE49-F238E27FC236}">
              <a16:creationId xmlns:a16="http://schemas.microsoft.com/office/drawing/2014/main" id="{1B50848A-4F93-43D2-92DE-0F4E081A59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aturation sat="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33321" y="641642"/>
          <a:ext cx="1937366" cy="191166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F68E-FD96-4150-8851-947B0E5530F6}" type="datetimeFigureOut">
              <a:rPr lang="it-IT" smtClean="0"/>
              <a:t>23/06/2017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874A-CC7A-4441-8AC9-D7D04F7E86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94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A14455D-8158-4C72-82A5-53179EFC4EDB}" type="datetimeFigureOut">
              <a:rPr lang="it-IT" smtClean="0"/>
              <a:pPr/>
              <a:t>23/06/2017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9B19DE9-7BC4-4F9F-80CA-A5D5C8A77CD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09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88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73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37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438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563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05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164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99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43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60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9DE9-7BC4-4F9F-80CA-A5D5C8A77CD4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095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3708" y="1203598"/>
            <a:ext cx="5256584" cy="21242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4040" b="5598"/>
          <a:stretch>
            <a:fillRect/>
          </a:stretch>
        </p:blipFill>
        <p:spPr bwMode="auto">
          <a:xfrm>
            <a:off x="107505" y="123480"/>
            <a:ext cx="1075849" cy="168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1 7"/>
          <p:cNvCxnSpPr/>
          <p:nvPr userDrawn="1"/>
        </p:nvCxnSpPr>
        <p:spPr>
          <a:xfrm>
            <a:off x="1979712" y="1131590"/>
            <a:ext cx="518457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1979712" y="3435846"/>
            <a:ext cx="5184576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3635896" y="47319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0" i="0" spc="3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newl.it</a:t>
            </a:r>
            <a:endParaRPr lang="it-IT" sz="1600" b="0" i="0" spc="3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7764" y="1815666"/>
            <a:ext cx="5256584" cy="1512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3707904" y="4815031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newl.it</a:t>
            </a:r>
            <a:endParaRPr lang="it-IT" sz="12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411760" y="11315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0" i="0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NewLine</a:t>
            </a:r>
            <a:r>
              <a:rPr lang="it-IT" sz="16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2017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86" y="730250"/>
            <a:ext cx="20510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2123728" y="0"/>
            <a:ext cx="7020272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7764" y="1815666"/>
            <a:ext cx="5256584" cy="1512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483768" y="1707654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2483768" y="3435846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3707904" y="4815031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baseline="0" dirty="0">
                <a:solidFill>
                  <a:schemeClr val="bg1"/>
                </a:solidFill>
                <a:latin typeface="Arial Narrow" pitchFamily="34" charset="0"/>
              </a:rPr>
              <a:t>newl.it</a:t>
            </a:r>
            <a:endParaRPr lang="it-IT" sz="1200" b="0" i="0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411760" y="113159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0" i="0" spc="300" dirty="0">
                <a:solidFill>
                  <a:schemeClr val="tx2"/>
                </a:solidFill>
                <a:latin typeface="Arial Narrow" pitchFamily="34" charset="0"/>
              </a:rPr>
              <a:t>&lt;N° sezione&gt;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30250"/>
            <a:ext cx="20510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2131725" y="0"/>
            <a:ext cx="7020272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7764" y="1815666"/>
            <a:ext cx="5256584" cy="15121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l"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2483768" y="1707654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2483768" y="3435846"/>
            <a:ext cx="5184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 userDrawn="1"/>
        </p:nvSpPr>
        <p:spPr>
          <a:xfrm>
            <a:off x="3707904" y="4815031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baseline="0" dirty="0">
                <a:solidFill>
                  <a:schemeClr val="bg1"/>
                </a:solidFill>
                <a:latin typeface="Arial Narrow" pitchFamily="34" charset="0"/>
              </a:rPr>
              <a:t>newl.it</a:t>
            </a:r>
            <a:endParaRPr lang="it-IT" sz="1200" b="0" i="0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30250"/>
            <a:ext cx="205105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1_N°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971600" y="1059582"/>
            <a:ext cx="7200800" cy="326501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just">
              <a:lnSpc>
                <a:spcPct val="114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just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SzPct val="140000"/>
              <a:buFont typeface="Arial Narrow" pitchFamily="34" charset="0"/>
              <a:buChar char="■"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2_Agg.dati_N°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971600" y="1059582"/>
            <a:ext cx="7200800" cy="326501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just">
              <a:lnSpc>
                <a:spcPct val="114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just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SzPct val="140000"/>
              <a:buFont typeface="Arial Narrow" pitchFamily="34" charset="0"/>
              <a:buChar char="■"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843808" y="4671015"/>
            <a:ext cx="53285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newl.it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3_Rif._N°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843808" y="4671015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newl.it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/>
          </p:nvPr>
        </p:nvSpPr>
        <p:spPr>
          <a:xfrm>
            <a:off x="971600" y="1059582"/>
            <a:ext cx="7200800" cy="3265011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just">
              <a:lnSpc>
                <a:spcPct val="114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just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SzPct val="140000"/>
              <a:buFont typeface="Arial Narrow" pitchFamily="34" charset="0"/>
              <a:buChar char="■"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04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5148064" y="1383619"/>
            <a:ext cx="3024336" cy="2940974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447675" indent="-447675" algn="l">
              <a:lnSpc>
                <a:spcPct val="100000"/>
              </a:lnSpc>
              <a:buClr>
                <a:schemeClr val="tx2"/>
              </a:buClr>
              <a:buSzPct val="140000"/>
              <a:buFont typeface="Arial Narrow" pitchFamily="34" charset="0"/>
              <a:buChar char="■"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2pPr>
            <a:lvl3pPr algn="just">
              <a:defRPr sz="2400"/>
            </a:lvl3pPr>
            <a:lvl4pPr algn="just">
              <a:defRPr sz="2400"/>
            </a:lvl4pPr>
            <a:lvl5pPr algn="just">
              <a:defRPr sz="2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6416" y="4422142"/>
            <a:ext cx="432048" cy="5258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</a:lstStyle>
          <a:p>
            <a:fld id="{F018A867-6F57-4D83-AA6C-6BA58870383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99592" y="318984"/>
            <a:ext cx="0" cy="18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048" t="6936" r="9643" b="56652"/>
          <a:stretch>
            <a:fillRect/>
          </a:stretch>
        </p:blipFill>
        <p:spPr bwMode="auto">
          <a:xfrm>
            <a:off x="107495" y="75228"/>
            <a:ext cx="524024" cy="423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2843808" y="4671015"/>
            <a:ext cx="53285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&lt;aggiornamento</a:t>
            </a:r>
            <a:r>
              <a:rPr lang="it-IT" sz="1200" b="0" i="0" spc="3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dati</a:t>
            </a:r>
            <a:r>
              <a:rPr lang="it-IT" sz="1200" b="0" i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3" r:id="rId4"/>
    <p:sldLayoutId id="2147483651" r:id="rId5"/>
    <p:sldLayoutId id="2147483655" r:id="rId6"/>
    <p:sldLayoutId id="2147483657" r:id="rId7"/>
    <p:sldLayoutId id="214748365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CAcQjRxqFQoTCMvV67b5o8gCFYkILAodJcQAsA&amp;url=http://ita24.it/cartina-italia/cartina-italia-muta&amp;bvm=bv.104317490,d.bGg&amp;psig=AFQjCNEuEBVzlELHSOOQ6Qv4-qm8LphWog&amp;ust=144388083171927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CAcQjRxqFQoTCMvV67b5o8gCFYkILAodJcQAsA&amp;url=http://ita24.it/cartina-italia/cartina-italia-muta&amp;bvm=bv.104317490,d.bGg&amp;psig=AFQjCNEuEBVzlELHSOOQ6Qv4-qm8LphWog&amp;ust=144388083171927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58775" indent="-358775">
              <a:buClr>
                <a:schemeClr val="tx2"/>
              </a:buClr>
              <a:buSzPct val="140000"/>
              <a:buFont typeface="Arial Narrow" pitchFamily="34" charset="0"/>
              <a:buChar char="■"/>
            </a:pPr>
            <a:r>
              <a:rPr lang="it-IT" sz="2000" dirty="0"/>
              <a:t>I dati di mercato: l’importanza del confronto</a:t>
            </a: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Chi è New Line</a:t>
            </a:r>
          </a:p>
        </p:txBody>
      </p:sp>
      <p:sp>
        <p:nvSpPr>
          <p:cNvPr id="17" name="Segnaposto contenuto 3"/>
          <p:cNvSpPr>
            <a:spLocks noGrp="1"/>
          </p:cNvSpPr>
          <p:nvPr>
            <p:ph idx="13"/>
          </p:nvPr>
        </p:nvSpPr>
        <p:spPr>
          <a:xfrm>
            <a:off x="971600" y="843558"/>
            <a:ext cx="7200800" cy="3481035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sz="2000" b="1" dirty="0">
                <a:solidFill>
                  <a:schemeClr val="tx2"/>
                </a:solidFill>
              </a:rPr>
              <a:t>1992</a:t>
            </a:r>
          </a:p>
          <a:p>
            <a:pPr lvl="1" indent="-3175">
              <a:lnSpc>
                <a:spcPct val="150000"/>
              </a:lnSpc>
              <a:spcBef>
                <a:spcPct val="0"/>
              </a:spcBef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prima analisi statistica su micro-area destinata alla farmacia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30 farmacie a Milano</a:t>
            </a:r>
          </a:p>
          <a:p>
            <a:pPr lvl="1" indent="-3175">
              <a:lnSpc>
                <a:spcPct val="150000"/>
              </a:lnSpc>
              <a:spcBef>
                <a:spcPct val="0"/>
              </a:spcBef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Sta.F.F.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Statistiche dalla Farmacia alla Farmacia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è stato il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primo strumento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 ha permesso alla farmacia di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confrontare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 proprie performance con quelle dell’effettivo mercato di appartenenza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it-IT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sz="2000" b="1" dirty="0">
                <a:solidFill>
                  <a:schemeClr val="tx2"/>
                </a:solidFill>
              </a:rPr>
              <a:t>Maggio 2017</a:t>
            </a:r>
          </a:p>
          <a:p>
            <a:pPr marL="809625" lvl="1" indent="-36195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oltre 8.200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farmacie collegate da tutta Italia</a:t>
            </a:r>
          </a:p>
          <a:p>
            <a:pPr marL="809625" lvl="1" indent="-36195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100.056 report  personalizzati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singola farmacia prodotti negli ultimi 12 mesi</a:t>
            </a:r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Chi è New Line _ </a:t>
            </a:r>
            <a:r>
              <a:rPr lang="it-IT" i="1" dirty="0"/>
              <a:t>il Panel</a:t>
            </a:r>
          </a:p>
        </p:txBody>
      </p:sp>
      <p:pic>
        <p:nvPicPr>
          <p:cNvPr id="6" name="Picture 2" descr="http://ita24.it/wp-content/uploads/2012/03/cartina-mu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9992" y="267494"/>
            <a:ext cx="3724275" cy="4667251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7" name="Segnaposto contenuto 1"/>
          <p:cNvSpPr>
            <a:spLocks noGrp="1"/>
          </p:cNvSpPr>
          <p:nvPr>
            <p:ph idx="13"/>
          </p:nvPr>
        </p:nvSpPr>
        <p:spPr>
          <a:xfrm>
            <a:off x="971600" y="699542"/>
            <a:ext cx="2520280" cy="4104456"/>
          </a:xfrm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Rileviamo continuativamente le vendite di oltre</a:t>
            </a:r>
          </a:p>
          <a:p>
            <a:pPr algn="l"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8.200 Farmacie</a:t>
            </a:r>
          </a:p>
          <a:p>
            <a:pPr algn="l"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distribuite su tutto il territorio nazionale</a:t>
            </a:r>
          </a:p>
          <a:p>
            <a:pPr algn="l">
              <a:defRPr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panel in continua espansione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grazie alla forte specializzazione nei servizi per la farmacia, utilizzati anche dalle Aziende come base nei progetti di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loyalty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dedicati ai propri clienti diretti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Chi è New Line _ </a:t>
            </a:r>
            <a:r>
              <a:rPr lang="it-IT" i="1" dirty="0"/>
              <a:t>il Panel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971600" y="627534"/>
            <a:ext cx="7200800" cy="3960440"/>
          </a:xfrm>
        </p:spPr>
        <p:txBody>
          <a:bodyPr anchor="ctr"/>
          <a:lstStyle/>
          <a:p>
            <a:pPr lvl="0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Ciascuna Farmacia collaborante con New Line ha sottoscritto un preciso contratto, nel quale sono definite le regole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la raccolta dei dati e per il relativo trattamento, in particolare riguardo a:</a:t>
            </a:r>
          </a:p>
          <a:p>
            <a:pPr lvl="0"/>
            <a:endParaRPr lang="it-I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-457200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Proprietà dei dati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None/>
            </a:pP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La proprietà dei dati è del Farmacista. La diffusione dei dati analitici della singola Farmacia è riservata </a:t>
            </a:r>
            <a:r>
              <a:rPr lang="it-IT" sz="1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esclusivamente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titolare della Farmacia stessa. I dati delle singole Farmacie sono utilizzati […] esclusivamente in forma aggregata in modo da garantire il più </a:t>
            </a:r>
            <a:r>
              <a:rPr lang="it-IT" sz="1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assoluto anonimato</a:t>
            </a:r>
          </a:p>
          <a:p>
            <a:pPr lvl="1">
              <a:buNone/>
            </a:pPr>
            <a:endParaRPr lang="it-I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-457200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Riservatezza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None/>
            </a:pP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[…] New Line RDM si impegna a mantenere, anche all’interno della propria struttura, la più assoluta riservatezza relativamente ai dati ricevuti da ogni Farmacia. […] Al fine di garantire un rigido controllo sul corretto trattamento dei dati ricevuti, sono definite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precise procedure certificate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 9001:2015 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ISO 27001:2013 </a:t>
            </a:r>
            <a:r>
              <a:rPr lang="it-IT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(aggiornamento certificazione giugno 2016)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23" t="12770" r="4332" b="14538"/>
          <a:stretch>
            <a:fillRect/>
          </a:stretch>
        </p:blipFill>
        <p:spPr bwMode="auto">
          <a:xfrm>
            <a:off x="1440000" y="4587974"/>
            <a:ext cx="30963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" name="Picture 2" descr="http://ita24.it/wp-content/uploads/2012/03/cartina-mu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9992" y="267494"/>
            <a:ext cx="3724275" cy="4667251"/>
          </a:xfrm>
          <a:prstGeom prst="rect">
            <a:avLst/>
          </a:prstGeom>
          <a:noFill/>
        </p:spPr>
      </p:pic>
      <p:sp>
        <p:nvSpPr>
          <p:cNvPr id="8" name="Segnaposto contenuto 7"/>
          <p:cNvSpPr>
            <a:spLocks noGrp="1"/>
          </p:cNvSpPr>
          <p:nvPr>
            <p:ph idx="13"/>
          </p:nvPr>
        </p:nvSpPr>
        <p:spPr>
          <a:xfrm>
            <a:off x="971600" y="915566"/>
            <a:ext cx="2664296" cy="3744416"/>
          </a:xfrm>
        </p:spPr>
        <p:txBody>
          <a:bodyPr/>
          <a:lstStyle/>
          <a:p>
            <a:pPr marL="0" lvl="1" algn="l">
              <a:buNone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2010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 campione è stato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certificato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dall’Università di Bologna</a:t>
            </a:r>
          </a:p>
          <a:p>
            <a:pPr marL="0" lvl="1" algn="l">
              <a:buNone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(Facoltà di Economia Dipartimento di Scienze Economiche - Prof. A. Ichino) </a:t>
            </a:r>
          </a:p>
          <a:p>
            <a:pPr marL="0" lvl="1" algn="l">
              <a:buNone/>
              <a:defRPr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algn="l">
              <a:buNone/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Grazie al processo di pesatura il campione risulta rappresentativo a livello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nazionale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regionale e provinciale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971600" y="195486"/>
            <a:ext cx="8172400" cy="378042"/>
          </a:xfrm>
        </p:spPr>
        <p:txBody>
          <a:bodyPr/>
          <a:lstStyle/>
          <a:p>
            <a:r>
              <a:rPr lang="it-IT" dirty="0"/>
              <a:t>Chi è New Line _ </a:t>
            </a:r>
            <a:r>
              <a:rPr lang="it-IT" i="1" dirty="0"/>
              <a:t>il Panel</a:t>
            </a:r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Chi è New Line _ </a:t>
            </a:r>
            <a:r>
              <a:rPr lang="it-IT" i="1" dirty="0"/>
              <a:t>il Controllo Qualità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hlink"/>
              </a:buClr>
              <a:defRPr/>
            </a:pPr>
            <a:r>
              <a:rPr lang="it-IT" dirty="0"/>
              <a:t>Il passaggio più importante dell’intero flusso consiste nella validazione dei dati ricevuti, gli errori nella gestione delle vendite sono frequenti e devono essere filtrati  per evitare distorsioni nelle elaborazioni finali:</a:t>
            </a:r>
          </a:p>
          <a:p>
            <a:pPr>
              <a:defRPr/>
            </a:pPr>
            <a:endParaRPr lang="it-IT" dirty="0"/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Passaggi da una farmacia all’altra</a:t>
            </a:r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Resi</a:t>
            </a:r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Prenotazioni</a:t>
            </a:r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Rettifiche di magazzino</a:t>
            </a:r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Omaggi</a:t>
            </a:r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Promozioni 2 x 1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436288" y="2211710"/>
            <a:ext cx="1728000" cy="1728192"/>
            <a:chOff x="6804248" y="2067694"/>
            <a:chExt cx="1728000" cy="1728192"/>
          </a:xfrm>
        </p:grpSpPr>
        <p:sp>
          <p:nvSpPr>
            <p:cNvPr id="6" name="Anello 5"/>
            <p:cNvSpPr/>
            <p:nvPr/>
          </p:nvSpPr>
          <p:spPr>
            <a:xfrm>
              <a:off x="6804248" y="2067694"/>
              <a:ext cx="1728000" cy="1728192"/>
            </a:xfrm>
            <a:prstGeom prst="donut">
              <a:avLst>
                <a:gd name="adj" fmla="val 1029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7092280" y="2635047"/>
              <a:ext cx="11521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tx2"/>
                  </a:solidFill>
                  <a:latin typeface="Arial Narrow" pitchFamily="34" charset="0"/>
                </a:rPr>
                <a:t>Controllo</a:t>
              </a:r>
            </a:p>
            <a:p>
              <a:pPr algn="ctr"/>
              <a:r>
                <a:rPr lang="it-IT" sz="1600" b="1" dirty="0">
                  <a:solidFill>
                    <a:schemeClr val="tx2"/>
                  </a:solidFill>
                  <a:latin typeface="Arial Narrow" pitchFamily="34" charset="0"/>
                </a:rPr>
                <a:t>Qualità</a:t>
              </a:r>
              <a:endParaRPr lang="it-IT" sz="1400" dirty="0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Chi è New Line _ </a:t>
            </a:r>
            <a:r>
              <a:rPr lang="it-IT" i="1" dirty="0"/>
              <a:t>il Controllo Qualità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hlink"/>
              </a:buClr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Oltre alle procedure automatiche che analizzano la singola riga di vendita, controllando sia i pezzi esitati che il prezzo effettivamente praticato, è prevista la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verifica telefonica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delle anomalie</a:t>
            </a:r>
          </a:p>
          <a:p>
            <a:pPr>
              <a:spcBef>
                <a:spcPct val="50000"/>
              </a:spcBef>
              <a:buClr>
                <a:schemeClr val="hlink"/>
              </a:buClr>
              <a:defRPr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rettifiche e scarti devono essere confermati dal Farmacista perché il report finale potrebbe risultare non attendibile, il raggiungimento degli obiettivi di sell-out concordati con l’azienda sponsor non correttamente misurati</a:t>
            </a:r>
          </a:p>
        </p:txBody>
      </p:sp>
      <p:pic>
        <p:nvPicPr>
          <p:cNvPr id="1026" name="Picture 2" descr="C:\Users\folpini\Downloads\Pretty-Office-Icons\contact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36" y="3250406"/>
            <a:ext cx="1625600" cy="1625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classificazione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971600" y="771550"/>
            <a:ext cx="7200800" cy="4032448"/>
          </a:xfrm>
        </p:spPr>
        <p:txBody>
          <a:bodyPr anchor="ctr"/>
          <a:lstStyle/>
          <a:p>
            <a:pPr algn="l"/>
            <a:r>
              <a:rPr lang="it-IT" dirty="0"/>
              <a:t>L’organizzazione delle banche dati nei diversi mercati è basata sulla valutazione delle </a:t>
            </a:r>
            <a:r>
              <a:rPr lang="it-IT" b="1" dirty="0"/>
              <a:t>diverse variabili che influenzano il sell-out</a:t>
            </a:r>
            <a:r>
              <a:rPr lang="it-IT" dirty="0"/>
              <a:t>, a prescindere dalla categoria di registrazione dei prodotti</a:t>
            </a:r>
            <a:r>
              <a:rPr lang="en-US" dirty="0"/>
              <a:t>:</a:t>
            </a:r>
          </a:p>
          <a:p>
            <a:pPr algn="l"/>
            <a:endParaRPr lang="en-US" dirty="0"/>
          </a:p>
          <a:p>
            <a:pPr lvl="1">
              <a:lnSpc>
                <a:spcPct val="113000"/>
              </a:lnSpc>
              <a:defRPr/>
            </a:pPr>
            <a:r>
              <a:rPr lang="it-IT" dirty="0"/>
              <a:t>Area di bisogno</a:t>
            </a:r>
          </a:p>
          <a:p>
            <a:pPr lvl="1">
              <a:lnSpc>
                <a:spcPct val="113000"/>
              </a:lnSpc>
              <a:defRPr/>
            </a:pPr>
            <a:r>
              <a:rPr lang="it-IT" dirty="0"/>
              <a:t>Categorie di consiglio</a:t>
            </a:r>
          </a:p>
          <a:p>
            <a:pPr lvl="1">
              <a:lnSpc>
                <a:spcPct val="113000"/>
              </a:lnSpc>
              <a:defRPr/>
            </a:pPr>
            <a:r>
              <a:rPr lang="it-IT" dirty="0"/>
              <a:t>Tipologia e origine dei componenti</a:t>
            </a:r>
          </a:p>
          <a:p>
            <a:pPr lvl="1">
              <a:lnSpc>
                <a:spcPct val="113000"/>
              </a:lnSpc>
              <a:defRPr/>
            </a:pPr>
            <a:r>
              <a:rPr lang="it-IT" dirty="0"/>
              <a:t>Modalità di assunzione</a:t>
            </a:r>
          </a:p>
          <a:p>
            <a:pPr lvl="1">
              <a:lnSpc>
                <a:spcPct val="113000"/>
              </a:lnSpc>
              <a:defRPr/>
            </a:pPr>
            <a:r>
              <a:rPr lang="it-IT" dirty="0"/>
              <a:t>Strategie delle aziende per promozione e informazione</a:t>
            </a:r>
          </a:p>
          <a:p>
            <a:pPr lvl="1">
              <a:lnSpc>
                <a:spcPct val="100000"/>
              </a:lnSpc>
              <a:defRPr/>
            </a:pPr>
            <a:endParaRPr lang="it-IT" dirty="0"/>
          </a:p>
          <a:p>
            <a:r>
              <a:rPr lang="it-IT" dirty="0"/>
              <a:t>Per questo motivo è possibile tener conto delle diverse componenti farmaco ed extra-farmaco significative (OTC, SOP, parafarmaco, integratori, dispositivi medici, etico), costruendo panieri trasversali, omogenei dal punto di vista del fabbisogno che muove l’acquisto</a:t>
            </a:r>
          </a:p>
          <a:p>
            <a:pPr marL="0" lvl="1" indent="0"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70467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classificazione</a:t>
            </a:r>
          </a:p>
        </p:txBody>
      </p:sp>
      <p:sp>
        <p:nvSpPr>
          <p:cNvPr id="7" name="Segnaposto contenuto 1"/>
          <p:cNvSpPr>
            <a:spLocks noGrp="1"/>
          </p:cNvSpPr>
          <p:nvPr/>
        </p:nvSpPr>
        <p:spPr>
          <a:xfrm>
            <a:off x="457200" y="666675"/>
            <a:ext cx="8229600" cy="39212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3B4453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675" indent="-447675" algn="just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3B4453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L’impostazione tradizionale vede la farmacia divisa nettamente in due aree:</a:t>
            </a:r>
          </a:p>
          <a:p>
            <a:pPr lvl="1">
              <a:buClr>
                <a:schemeClr val="tx2"/>
              </a:buClr>
              <a:buFont typeface="Arial Narrow" panose="020B0606020202030204" pitchFamily="34" charset="0"/>
              <a:buChar char="■"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Etico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60,7%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sul totale fatturato)</a:t>
            </a:r>
          </a:p>
          <a:p>
            <a:pPr lvl="1">
              <a:buClr>
                <a:schemeClr val="tx2"/>
              </a:buClr>
              <a:buFont typeface="Arial Narrow" panose="020B0606020202030204" pitchFamily="34" charset="0"/>
              <a:buChar char="■"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Commerciale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39,3%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343997"/>
              </p:ext>
            </p:extLst>
          </p:nvPr>
        </p:nvGraphicFramePr>
        <p:xfrm>
          <a:off x="3178646" y="1210022"/>
          <a:ext cx="40576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505413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classificazione</a:t>
            </a:r>
          </a:p>
        </p:txBody>
      </p:sp>
      <p:sp>
        <p:nvSpPr>
          <p:cNvPr id="6" name="Segnaposto contenuto 1"/>
          <p:cNvSpPr>
            <a:spLocks noGrp="1"/>
          </p:cNvSpPr>
          <p:nvPr/>
        </p:nvSpPr>
        <p:spPr>
          <a:xfrm>
            <a:off x="503827" y="937382"/>
            <a:ext cx="8229600" cy="3650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3B4453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675" indent="-447675" algn="just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3B4453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Quando si parla di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Commerciale nel mercato della Farmacia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 intende tutto ciò che può essere venduto senza Ricetta Medica applicando logiche di prezzo e promozione in modo </a:t>
            </a:r>
            <a:r>
              <a:rPr lang="it-IT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molto libero</a:t>
            </a:r>
          </a:p>
          <a:p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1950" indent="-36195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OTC</a:t>
            </a:r>
          </a:p>
          <a:p>
            <a:pPr marL="361950" indent="-36195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SOP</a:t>
            </a:r>
          </a:p>
          <a:p>
            <a:pPr marL="361950" indent="-36195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Integratori</a:t>
            </a:r>
          </a:p>
          <a:p>
            <a:pPr marL="361950" indent="-36195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Parafarmaco</a:t>
            </a:r>
          </a:p>
          <a:p>
            <a:pPr marL="361950" indent="-361950">
              <a:buClr>
                <a:schemeClr val="tx2"/>
              </a:buClr>
              <a:buSzPct val="2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Dispositivi Medici</a:t>
            </a:r>
          </a:p>
          <a:p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questo non significa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però che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tutte le categorie di prodotti all’interno di questi segmenti seguano le stesse dinamiche e siano sensibili agli stessi </a:t>
            </a:r>
            <a:r>
              <a:rPr lang="it-IT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driver</a:t>
            </a:r>
            <a:endParaRPr lang="it-IT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1950" indent="-361950"/>
            <a:endParaRPr lang="it-IT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3409528" y="1635646"/>
            <a:ext cx="5211663" cy="1748435"/>
            <a:chOff x="3419872" y="2775569"/>
            <a:chExt cx="5211663" cy="1748435"/>
          </a:xfrm>
        </p:grpSpPr>
        <p:pic>
          <p:nvPicPr>
            <p:cNvPr id="10" name="Picture 4" descr="Risultati immagini per sciroppo per la tosse diseg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2775569"/>
              <a:ext cx="2638425" cy="1733551"/>
            </a:xfrm>
            <a:prstGeom prst="rect">
              <a:avLst/>
            </a:prstGeom>
            <a:noFill/>
          </p:spPr>
        </p:pic>
        <p:pic>
          <p:nvPicPr>
            <p:cNvPr id="11" name="Picture 8" descr="Risultati immagini per pubblicità dentifricio"/>
            <p:cNvPicPr>
              <a:picLocks noChangeAspect="1" noChangeArrowheads="1"/>
            </p:cNvPicPr>
            <p:nvPr/>
          </p:nvPicPr>
          <p:blipFill>
            <a:blip r:embed="rId5" cstate="print"/>
            <a:srcRect l="5498"/>
            <a:stretch>
              <a:fillRect/>
            </a:stretch>
          </p:blipFill>
          <p:spPr bwMode="auto">
            <a:xfrm>
              <a:off x="6156176" y="2780928"/>
              <a:ext cx="2475359" cy="17430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98042046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4584" y="104639"/>
            <a:ext cx="8172400" cy="378042"/>
          </a:xfrm>
        </p:spPr>
        <p:txBody>
          <a:bodyPr/>
          <a:lstStyle/>
          <a:p>
            <a:r>
              <a:rPr lang="it-IT" dirty="0"/>
              <a:t>La classificazione</a:t>
            </a:r>
          </a:p>
        </p:txBody>
      </p:sp>
      <p:pic>
        <p:nvPicPr>
          <p:cNvPr id="8" name="Immagin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700640" y="555526"/>
            <a:ext cx="7742720" cy="39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719728" y="1779660"/>
            <a:ext cx="1476000" cy="1692000"/>
          </a:xfrm>
          <a:prstGeom prst="rect">
            <a:avLst/>
          </a:prstGeom>
          <a:solidFill>
            <a:schemeClr val="accent3">
              <a:lumMod val="75000"/>
              <a:alpha val="9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latin typeface="Arial Narrow" pitchFamily="34" charset="0"/>
              </a:rPr>
              <a:t>Il SSN copre la &gt; parte della spesa del paziente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267744" y="1779846"/>
            <a:ext cx="1476000" cy="1692000"/>
          </a:xfrm>
          <a:prstGeom prst="rect">
            <a:avLst/>
          </a:prstGeom>
          <a:solidFill>
            <a:schemeClr val="accent6">
              <a:lumMod val="75000"/>
              <a:alpha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latin typeface="Arial Narrow" pitchFamily="34" charset="0"/>
              </a:rPr>
              <a:t>Prevale la notorietà del prodotto e il  consiglio del medico /</a:t>
            </a:r>
          </a:p>
          <a:p>
            <a:r>
              <a:rPr lang="it-IT" sz="1600" b="1" dirty="0">
                <a:solidFill>
                  <a:schemeClr val="bg1"/>
                </a:solidFill>
                <a:latin typeface="Arial Narrow" pitchFamily="34" charset="0"/>
              </a:rPr>
              <a:t>farmacista </a:t>
            </a:r>
            <a:endParaRPr lang="it-IT" sz="16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826800" y="1779846"/>
            <a:ext cx="1476000" cy="1692000"/>
          </a:xfrm>
          <a:prstGeom prst="rect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Prevenzione, cura, alternativa al farmaco tradizionale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400256" y="1779846"/>
            <a:ext cx="1476000" cy="1692000"/>
          </a:xfrm>
          <a:prstGeom prst="rect">
            <a:avLst/>
          </a:prstGeom>
          <a:solidFill>
            <a:schemeClr val="tx2">
              <a:alpha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Area dei bisogni voluttuari</a:t>
            </a:r>
          </a:p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&gt; attenzione alla qualità e all’efficacia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948264" y="1779846"/>
            <a:ext cx="1476000" cy="1692000"/>
          </a:xfrm>
          <a:prstGeom prst="rect">
            <a:avLst/>
          </a:prstGeom>
          <a:solidFill>
            <a:schemeClr val="accent2">
              <a:alpha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Area del rifornimento delle famiglie</a:t>
            </a:r>
          </a:p>
          <a:p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&gt; attenzione alla convenienza</a:t>
            </a:r>
          </a:p>
        </p:txBody>
      </p:sp>
    </p:spTree>
    <p:extLst>
      <p:ext uri="{BB962C8B-B14F-4D97-AF65-F5344CB8AC3E}">
        <p14:creationId xmlns:p14="http://schemas.microsoft.com/office/powerpoint/2010/main" val="18060339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build="p" animBg="1"/>
      <p:bldP spid="14" grpId="0" build="p" animBg="1"/>
      <p:bldP spid="15" grpId="0" build="p" animBg="1"/>
      <p:bldP spid="1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450" y="1059582"/>
            <a:ext cx="62611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788317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classificazione</a:t>
            </a:r>
          </a:p>
        </p:txBody>
      </p:sp>
      <p:graphicFrame>
        <p:nvGraphicFramePr>
          <p:cNvPr id="4" name="Grafic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74518"/>
              </p:ext>
            </p:extLst>
          </p:nvPr>
        </p:nvGraphicFramePr>
        <p:xfrm>
          <a:off x="2273050" y="555526"/>
          <a:ext cx="5035254" cy="457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magine 5" descr="omino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1994" y="1419622"/>
            <a:ext cx="1937366" cy="191166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95536" y="1115299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latin typeface="Arial Narrow" pitchFamily="34" charset="0"/>
              </a:rPr>
              <a:t>risposta ad un</a:t>
            </a:r>
          </a:p>
          <a:p>
            <a:r>
              <a:rPr lang="it-IT" sz="2000" b="1" dirty="0">
                <a:latin typeface="Arial Narrow" pitchFamily="34" charset="0"/>
              </a:rPr>
              <a:t>bisogno di salute</a:t>
            </a:r>
          </a:p>
          <a:p>
            <a:endParaRPr lang="it-IT" sz="2000" b="1" dirty="0">
              <a:latin typeface="Arial Narrow" pitchFamily="34" charset="0"/>
            </a:endParaRPr>
          </a:p>
          <a:p>
            <a:r>
              <a:rPr lang="it-IT" sz="4400" b="1" dirty="0">
                <a:solidFill>
                  <a:schemeClr val="tx2"/>
                </a:solidFill>
                <a:latin typeface="Arial Narrow" pitchFamily="34" charset="0"/>
              </a:rPr>
              <a:t>85,9%</a:t>
            </a:r>
          </a:p>
          <a:p>
            <a:endParaRPr lang="it-IT" dirty="0">
              <a:latin typeface="Arial Narrow" pitchFamily="34" charset="0"/>
            </a:endParaRPr>
          </a:p>
          <a:p>
            <a:r>
              <a:rPr lang="it-IT" dirty="0">
                <a:latin typeface="Arial Narrow" pitchFamily="34" charset="0"/>
              </a:rPr>
              <a:t>del fatturato totale</a:t>
            </a:r>
          </a:p>
          <a:p>
            <a:r>
              <a:rPr lang="it-IT" dirty="0">
                <a:latin typeface="Arial Narrow" pitchFamily="34" charset="0"/>
              </a:rPr>
              <a:t>della farmacia</a:t>
            </a:r>
            <a:endParaRPr lang="it-IT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80663"/>
      </p:ext>
    </p:extLst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01AC2553-4577-45F1-BB40-B077426D4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  <a:p>
            <a:r>
              <a:rPr lang="it-IT" b="0" dirty="0"/>
              <a:t>folpini@newl.it</a:t>
            </a:r>
          </a:p>
        </p:txBody>
      </p:sp>
    </p:spTree>
    <p:extLst>
      <p:ext uri="{BB962C8B-B14F-4D97-AF65-F5344CB8AC3E}">
        <p14:creationId xmlns:p14="http://schemas.microsoft.com/office/powerpoint/2010/main" val="274960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1120874"/>
            <a:ext cx="6254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475628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1059532"/>
            <a:ext cx="6413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102792"/>
      </p:ext>
    </p:ext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150" y="1146274"/>
            <a:ext cx="6235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5815692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sp>
        <p:nvSpPr>
          <p:cNvPr id="17" name="Segnaposto contenuto 3"/>
          <p:cNvSpPr>
            <a:spLocks noGrp="1"/>
          </p:cNvSpPr>
          <p:nvPr>
            <p:ph idx="13"/>
          </p:nvPr>
        </p:nvSpPr>
        <p:spPr>
          <a:xfrm>
            <a:off x="971600" y="843558"/>
            <a:ext cx="7200800" cy="3744416"/>
          </a:xfrm>
        </p:spPr>
        <p:txBody>
          <a:bodyPr anchor="ctr"/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dirty="0"/>
              <a:t>In un contesto in cui tutto si muove a velocità elevata, in cui l’instabilità coinvolge tutte le dimensioni, dagli </a:t>
            </a:r>
            <a:r>
              <a:rPr lang="it-IT" b="1" dirty="0"/>
              <a:t>aspetti normativi </a:t>
            </a:r>
            <a:r>
              <a:rPr lang="it-IT" dirty="0"/>
              <a:t>alle </a:t>
            </a:r>
            <a:r>
              <a:rPr lang="it-IT" b="1" dirty="0"/>
              <a:t>attese dei cittadini</a:t>
            </a:r>
            <a:r>
              <a:rPr lang="it-IT" dirty="0"/>
              <a:t>, è importante avere </a:t>
            </a:r>
            <a:r>
              <a:rPr lang="it-IT" b="1" dirty="0"/>
              <a:t>punti di riferimento precisi</a:t>
            </a:r>
            <a:r>
              <a:rPr lang="it-IT" dirty="0"/>
              <a:t> per poter disegnare il percorso della propria azienda, monitorarlo e affinarlo strada facendo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dirty="0"/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9782"/>
            <a:ext cx="2476500" cy="184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581235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sp>
        <p:nvSpPr>
          <p:cNvPr id="17" name="Segnaposto contenuto 3"/>
          <p:cNvSpPr>
            <a:spLocks noGrp="1"/>
          </p:cNvSpPr>
          <p:nvPr>
            <p:ph idx="13"/>
          </p:nvPr>
        </p:nvSpPr>
        <p:spPr>
          <a:xfrm>
            <a:off x="971600" y="843558"/>
            <a:ext cx="7200800" cy="3744416"/>
          </a:xfrm>
        </p:spPr>
        <p:txBody>
          <a:bodyPr anchor="ctr"/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b="1" dirty="0"/>
              <a:t>Il confronto è il modo migliore per misurare una grandezza, un valore, un risultato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it-IT" dirty="0"/>
              <a:t>Occorre utilizzare </a:t>
            </a:r>
            <a:r>
              <a:rPr lang="it-IT" b="1" dirty="0"/>
              <a:t>metodi rigorosi </a:t>
            </a:r>
            <a:r>
              <a:rPr lang="it-IT" dirty="0"/>
              <a:t>per ottenere </a:t>
            </a:r>
            <a:r>
              <a:rPr lang="it-IT" b="1" dirty="0"/>
              <a:t>misure affidabili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None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None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Dizionario Treccani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sz="1400" dirty="0"/>
              <a:t>Misurare una data grandezza significa </a:t>
            </a:r>
            <a:r>
              <a:rPr lang="it-IT" sz="1400" b="1" dirty="0"/>
              <a:t>confrontarla</a:t>
            </a:r>
            <a:r>
              <a:rPr lang="it-IT" sz="1400" dirty="0"/>
              <a:t> con una unità di misura, determinando quante volte l’unità scelta è contenuta nella grandezza assegnata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sz="1400" dirty="0"/>
              <a:t>L’unità di misura, naturalmente, deve essere </a:t>
            </a:r>
            <a:r>
              <a:rPr lang="it-IT" sz="1400" b="1" dirty="0"/>
              <a:t>omogenea</a:t>
            </a:r>
            <a:r>
              <a:rPr lang="it-IT" sz="1400" dirty="0"/>
              <a:t> alla grandezza […] e deve inoltre essere </a:t>
            </a:r>
            <a:r>
              <a:rPr lang="it-IT" sz="1400" b="1" dirty="0"/>
              <a:t>nota</a:t>
            </a:r>
            <a:r>
              <a:rPr lang="it-IT" sz="1400" dirty="0"/>
              <a:t> […]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74328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sp>
        <p:nvSpPr>
          <p:cNvPr id="17" name="Segnaposto contenuto 3"/>
          <p:cNvSpPr>
            <a:spLocks noGrp="1"/>
          </p:cNvSpPr>
          <p:nvPr>
            <p:ph idx="13"/>
          </p:nvPr>
        </p:nvSpPr>
        <p:spPr>
          <a:xfrm>
            <a:off x="971600" y="627534"/>
            <a:ext cx="7200800" cy="4032448"/>
          </a:xfrm>
        </p:spPr>
        <p:txBody>
          <a:bodyPr anchor="ctr"/>
          <a:lstStyle/>
          <a:p>
            <a:pPr marL="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it-IT" dirty="0"/>
              <a:t>Quali caratteristiche deve avere il dato di mercato affinché sia utile alla farmacia per confrontarsi, </a:t>
            </a:r>
            <a:r>
              <a:rPr lang="it-IT" b="1" dirty="0"/>
              <a:t>misurare le performance </a:t>
            </a:r>
            <a:r>
              <a:rPr lang="it-IT" dirty="0"/>
              <a:t>e </a:t>
            </a:r>
            <a:r>
              <a:rPr lang="it-IT" b="1" dirty="0"/>
              <a:t>valutare le opportunità</a:t>
            </a:r>
            <a:r>
              <a:rPr lang="it-IT" dirty="0"/>
              <a:t>?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it-IT" sz="800" dirty="0"/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mercato di confronto deve essere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robusto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quindi sufficientemente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ampio e validato statisticamente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 essere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noto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(il territorio, il cluster di farmacie utilizzato)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il mercato è solido permetterà di capire realmente quali siano le aziende e i prodotti più richiesti, in sostanza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descriverà la domanda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una corretta interpretazione, le categorie (</a:t>
            </a:r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filtri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devono essere organizzate in modo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funzionale alla lettura dei bisogni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it-I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driver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 mostrare le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opportunità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guidare cioè l’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offerta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(es. confronto coi best performer)</a:t>
            </a:r>
          </a:p>
        </p:txBody>
      </p:sp>
    </p:spTree>
    <p:extLst>
      <p:ext uri="{BB962C8B-B14F-4D97-AF65-F5344CB8AC3E}">
        <p14:creationId xmlns:p14="http://schemas.microsoft.com/office/powerpoint/2010/main" val="2883167724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18A867-6F57-4D83-AA6C-6BA58870383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dati mercato _ </a:t>
            </a:r>
            <a:r>
              <a:rPr lang="it-IT" i="1" dirty="0"/>
              <a:t>L’importanza del confronto</a:t>
            </a:r>
            <a:endParaRPr lang="it-IT" dirty="0"/>
          </a:p>
        </p:txBody>
      </p:sp>
      <p:sp>
        <p:nvSpPr>
          <p:cNvPr id="17" name="Segnaposto contenuto 3"/>
          <p:cNvSpPr>
            <a:spLocks noGrp="1"/>
          </p:cNvSpPr>
          <p:nvPr>
            <p:ph idx="13"/>
          </p:nvPr>
        </p:nvSpPr>
        <p:spPr>
          <a:xfrm>
            <a:off x="5004048" y="699542"/>
            <a:ext cx="3744416" cy="3888432"/>
          </a:xfrm>
        </p:spPr>
        <p:txBody>
          <a:bodyPr anchor="ctr"/>
          <a:lstStyle/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Monotype Sorts" panose="01010601010101010101" pitchFamily="2" charset="2"/>
              <a:buChar char=""/>
            </a:pPr>
            <a:r>
              <a:rPr lang="it-IT" sz="1800" dirty="0"/>
              <a:t>basare le proprie decisioni su coordinate imprecise è molto rischioso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it-IT" sz="1800" dirty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Monotype Sorts" panose="01010601010101010101" pitchFamily="2" charset="2"/>
              <a:buChar char=""/>
            </a:pPr>
            <a:r>
              <a:rPr lang="it-IT" sz="1800" dirty="0"/>
              <a:t>porta fuori strada, non permette di individuare e di raggiungere la meta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429891"/>
            <a:ext cx="3810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4182"/>
      </p:ext>
    </p:extLst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Tema di Office">
  <a:themeElements>
    <a:clrScheme name="Master_NL_01">
      <a:dk1>
        <a:sysClr val="windowText" lastClr="000000"/>
      </a:dk1>
      <a:lt1>
        <a:sysClr val="window" lastClr="FFFFFF"/>
      </a:lt1>
      <a:dk2>
        <a:srgbClr val="BFD115"/>
      </a:dk2>
      <a:lt2>
        <a:srgbClr val="CC99CC"/>
      </a:lt2>
      <a:accent1>
        <a:srgbClr val="9C2739"/>
      </a:accent1>
      <a:accent2>
        <a:srgbClr val="F08921"/>
      </a:accent2>
      <a:accent3>
        <a:srgbClr val="005D7E"/>
      </a:accent3>
      <a:accent4>
        <a:srgbClr val="295151"/>
      </a:accent4>
      <a:accent5>
        <a:srgbClr val="AA1950"/>
      </a:accent5>
      <a:accent6>
        <a:srgbClr val="81BDBA"/>
      </a:accent6>
      <a:hlink>
        <a:srgbClr val="B6BBDD"/>
      </a:hlink>
      <a:folHlink>
        <a:srgbClr val="838B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949</Words>
  <Application>Microsoft Office PowerPoint</Application>
  <PresentationFormat>Presentazione su schermo (16:9)</PresentationFormat>
  <Paragraphs>146</Paragraphs>
  <Slides>21</Slides>
  <Notes>11</Notes>
  <HiddenSlides>8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Monotype Sorts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folpini</dc:creator>
  <cp:lastModifiedBy>folpini</cp:lastModifiedBy>
  <cp:revision>1085</cp:revision>
  <dcterms:created xsi:type="dcterms:W3CDTF">2014-03-26T14:01:58Z</dcterms:created>
  <dcterms:modified xsi:type="dcterms:W3CDTF">2017-06-23T16:39:15Z</dcterms:modified>
</cp:coreProperties>
</file>