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handoutMasterIdLst>
    <p:handoutMasterId r:id="rId61"/>
  </p:handoutMasterIdLst>
  <p:sldIdLst>
    <p:sldId id="414" r:id="rId2"/>
    <p:sldId id="257" r:id="rId3"/>
    <p:sldId id="258" r:id="rId4"/>
    <p:sldId id="259" r:id="rId5"/>
    <p:sldId id="416" r:id="rId6"/>
    <p:sldId id="417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402" r:id="rId15"/>
    <p:sldId id="268" r:id="rId16"/>
    <p:sldId id="270" r:id="rId17"/>
    <p:sldId id="273" r:id="rId18"/>
    <p:sldId id="274" r:id="rId19"/>
    <p:sldId id="401" r:id="rId20"/>
    <p:sldId id="275" r:id="rId21"/>
    <p:sldId id="276" r:id="rId22"/>
    <p:sldId id="277" r:id="rId23"/>
    <p:sldId id="279" r:id="rId24"/>
    <p:sldId id="280" r:id="rId25"/>
    <p:sldId id="395" r:id="rId26"/>
    <p:sldId id="281" r:id="rId27"/>
    <p:sldId id="282" r:id="rId28"/>
    <p:sldId id="407" r:id="rId29"/>
    <p:sldId id="291" r:id="rId30"/>
    <p:sldId id="404" r:id="rId31"/>
    <p:sldId id="408" r:id="rId32"/>
    <p:sldId id="403" r:id="rId33"/>
    <p:sldId id="287" r:id="rId34"/>
    <p:sldId id="418" r:id="rId35"/>
    <p:sldId id="294" r:id="rId36"/>
    <p:sldId id="293" r:id="rId37"/>
    <p:sldId id="290" r:id="rId38"/>
    <p:sldId id="295" r:id="rId39"/>
    <p:sldId id="296" r:id="rId40"/>
    <p:sldId id="297" r:id="rId41"/>
    <p:sldId id="298" r:id="rId42"/>
    <p:sldId id="415" r:id="rId43"/>
    <p:sldId id="400" r:id="rId44"/>
    <p:sldId id="398" r:id="rId45"/>
    <p:sldId id="301" r:id="rId46"/>
    <p:sldId id="299" r:id="rId47"/>
    <p:sldId id="300" r:id="rId48"/>
    <p:sldId id="387" r:id="rId49"/>
    <p:sldId id="419" r:id="rId50"/>
    <p:sldId id="409" r:id="rId51"/>
    <p:sldId id="391" r:id="rId52"/>
    <p:sldId id="394" r:id="rId53"/>
    <p:sldId id="410" r:id="rId54"/>
    <p:sldId id="411" r:id="rId55"/>
    <p:sldId id="313" r:id="rId56"/>
    <p:sldId id="314" r:id="rId57"/>
    <p:sldId id="316" r:id="rId58"/>
    <p:sldId id="397" r:id="rId59"/>
    <p:sldId id="317" r:id="rId60"/>
  </p:sldIdLst>
  <p:sldSz cx="12192000" cy="6858000"/>
  <p:notesSz cx="7315200" cy="96012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66"/>
    <a:srgbClr val="003300"/>
    <a:srgbClr val="333333"/>
    <a:srgbClr val="292929"/>
    <a:srgbClr val="620013"/>
    <a:srgbClr val="80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82" autoAdjust="0"/>
    <p:restoredTop sz="94660"/>
  </p:normalViewPr>
  <p:slideViewPr>
    <p:cSldViewPr showGuides="1">
      <p:cViewPr varScale="1">
        <p:scale>
          <a:sx n="89" d="100"/>
          <a:sy n="89" d="100"/>
        </p:scale>
        <p:origin x="734" y="5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552" cy="48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78" tIns="47439" rIns="94878" bIns="47439" numCol="1" anchor="t" anchorCtr="0" compatLnSpc="1">
            <a:prstTxWarp prst="textNoShape">
              <a:avLst/>
            </a:prstTxWarp>
          </a:bodyPr>
          <a:lstStyle>
            <a:lvl1pPr defTabSz="948896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924" y="1"/>
            <a:ext cx="3170551" cy="48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78" tIns="47439" rIns="94878" bIns="47439" numCol="1" anchor="t" anchorCtr="0" compatLnSpc="1">
            <a:prstTxWarp prst="textNoShape">
              <a:avLst/>
            </a:prstTxWarp>
          </a:bodyPr>
          <a:lstStyle>
            <a:lvl1pPr algn="r" defTabSz="948896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909"/>
            <a:ext cx="3170552" cy="47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78" tIns="47439" rIns="94878" bIns="47439" numCol="1" anchor="b" anchorCtr="0" compatLnSpc="1">
            <a:prstTxWarp prst="textNoShape">
              <a:avLst/>
            </a:prstTxWarp>
          </a:bodyPr>
          <a:lstStyle>
            <a:lvl1pPr defTabSz="948896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924" y="9120909"/>
            <a:ext cx="3170551" cy="47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78" tIns="47439" rIns="94878" bIns="47439" numCol="1" anchor="b" anchorCtr="0" compatLnSpc="1">
            <a:prstTxWarp prst="textNoShape">
              <a:avLst/>
            </a:prstTxWarp>
          </a:bodyPr>
          <a:lstStyle>
            <a:lvl1pPr algn="r" defTabSz="948896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3F989091-D790-4BED-8C00-BFC364A2B8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ABB7BD34-EA8D-47DC-9235-9EDAFFC58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E43F9AC-BEB6-4F8F-9184-BEE2E741A5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618" y="371739"/>
            <a:ext cx="4909374" cy="22068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CEE721E-D886-4007-A622-C11C65A2B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191" y="1187677"/>
            <a:ext cx="5873809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1FC323D-ADD8-49BA-A2B6-6A2C76FEB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191" y="3667352"/>
            <a:ext cx="587380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1763B4-184A-4405-ADA2-B255997C9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2C6FDF-8832-4C98-9162-40617821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24C37C-CF40-4C5C-B0A1-F3FC9F0E6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CE00B4AF-B22F-40DB-9DF8-C299832E254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832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51E42FD3-3742-46EB-8C4D-A18602634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719B9ED-A2D4-4D14-9126-1A37837F39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152" y="377104"/>
            <a:ext cx="3131428" cy="14076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949507E-162E-49A6-B8C1-92467599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383" y="2366963"/>
            <a:ext cx="6237065" cy="2852737"/>
          </a:xfrm>
        </p:spPr>
        <p:txBody>
          <a:bodyPr anchor="b">
            <a:noAutofit/>
          </a:bodyPr>
          <a:lstStyle>
            <a:lvl1pPr>
              <a:defRPr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FAC042D-BC05-4E4C-AF58-425D7F72C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6735" y="5554767"/>
            <a:ext cx="6237065" cy="6032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EF5AEC-772E-4600-9C4B-E23EE1E8E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236877-1BBF-4085-963D-DC8BEC354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49E9CC-CDE6-4140-944E-C7836B1C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62933505-06D7-4C71-A522-ADA0FAD399E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715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92105622-A72D-4D37-A4B0-7D98EFCF3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096F70F-7CDD-4FEE-87F3-07F4D4A7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72514" cy="1325563"/>
          </a:xfrm>
        </p:spPr>
        <p:txBody>
          <a:bodyPr>
            <a:normAutofit/>
          </a:bodyPr>
          <a:lstStyle>
            <a:lvl1pPr>
              <a:defRPr sz="4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B3A6EA-1A65-4A30-874F-A662F8DE4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F9D8DD-08A6-47B2-86DD-9DC833155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9ED4A4-D9FA-4F41-938A-95D90C16B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597ADE-0D96-4EA0-B3C3-D13315982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8A274521-E0F8-4065-BE89-BCD74E7CDF1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D73C076-1254-4B00-BDD4-FB4062FE0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948" y="377104"/>
            <a:ext cx="3131428" cy="14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8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F056F3D-6D0C-464B-90B3-FFC852675F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61"/>
          <a:stretch/>
        </p:blipFill>
        <p:spPr>
          <a:xfrm>
            <a:off x="3167517" y="886890"/>
            <a:ext cx="5856967" cy="3430800"/>
          </a:xfrm>
          <a:prstGeom prst="rect">
            <a:avLst/>
          </a:prstGeom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CBDD3F3-498E-46F8-9A2C-23E97D7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4B18460-2184-4893-B511-A78D803B5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394182E-F57D-4FCE-A8AF-3B03CCE68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324FB3F2-012F-498D-97BC-9ABF82032CC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08EA5E69-80AE-4506-8C30-BBBCBDCEB9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90447" y="4657351"/>
            <a:ext cx="6611106" cy="1219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400" i="0">
                <a:solidFill>
                  <a:srgbClr val="545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it-IT" dirty="0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213263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C0F2FC7-183A-4DB3-A918-D1A065331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514CAED-F6A8-48F7-9787-972894E06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8F7E23-CC75-493D-B184-D03D1E0614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DA85A8-EEA2-48A1-93E1-232D47B44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E20A6D-DF50-462E-B3F2-37008D2C7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4FB3F2-012F-498D-97BC-9ABF82032CC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489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152400" y="3962400"/>
            <a:ext cx="82296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4400" b="0" dirty="0">
                <a:solidFill>
                  <a:schemeClr val="bg1"/>
                </a:solidFill>
              </a:rPr>
              <a:t>CEREALI, </a:t>
            </a:r>
          </a:p>
          <a:p>
            <a:pPr>
              <a:defRPr/>
            </a:pPr>
            <a:r>
              <a:rPr lang="it-IT" sz="4400" b="0" dirty="0">
                <a:solidFill>
                  <a:schemeClr val="bg1"/>
                </a:solidFill>
              </a:rPr>
              <a:t>PASTA e PRODOTTI da FORNO - I</a:t>
            </a:r>
            <a:endParaRPr lang="it-IT" sz="4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990600" y="685006"/>
            <a:ext cx="35163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dirty="0">
                <a:solidFill>
                  <a:srgbClr val="142800"/>
                </a:solidFill>
              </a:rPr>
              <a:t>Classificazione:</a:t>
            </a:r>
          </a:p>
          <a:p>
            <a:r>
              <a:rPr lang="it-IT" sz="1800" dirty="0">
                <a:solidFill>
                  <a:srgbClr val="142800"/>
                </a:solidFill>
              </a:rPr>
              <a:t>Famiglia	</a:t>
            </a:r>
            <a:r>
              <a:rPr lang="it-IT" sz="1800" i="1" dirty="0" err="1">
                <a:solidFill>
                  <a:srgbClr val="142800"/>
                </a:solidFill>
              </a:rPr>
              <a:t>Graminaceae</a:t>
            </a:r>
            <a:endParaRPr lang="it-IT" sz="1800" i="1" dirty="0">
              <a:solidFill>
                <a:srgbClr val="142800"/>
              </a:solidFill>
            </a:endParaRPr>
          </a:p>
          <a:p>
            <a:r>
              <a:rPr lang="it-IT" sz="1800" dirty="0">
                <a:solidFill>
                  <a:srgbClr val="142800"/>
                </a:solidFill>
              </a:rPr>
              <a:t>Genere		</a:t>
            </a:r>
            <a:r>
              <a:rPr lang="it-IT" sz="1800" i="1" dirty="0" err="1">
                <a:solidFill>
                  <a:srgbClr val="142800"/>
                </a:solidFill>
              </a:rPr>
              <a:t>Triticum</a:t>
            </a:r>
            <a:endParaRPr lang="it-IT" sz="1800" i="1" dirty="0">
              <a:solidFill>
                <a:srgbClr val="142800"/>
              </a:solidFill>
            </a:endParaRPr>
          </a:p>
        </p:txBody>
      </p:sp>
      <p:pic>
        <p:nvPicPr>
          <p:cNvPr id="10244" name="Picture 10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23125" t="24001" r="20000" b="26001"/>
          <a:stretch>
            <a:fillRect/>
          </a:stretch>
        </p:blipFill>
        <p:spPr bwMode="auto">
          <a:xfrm>
            <a:off x="838200" y="1981200"/>
            <a:ext cx="804367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U1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8"/>
          <p:cNvPicPr>
            <a:picLocks noChangeAspect="1" noChangeArrowheads="1"/>
          </p:cNvPicPr>
          <p:nvPr/>
        </p:nvPicPr>
        <p:blipFill rotWithShape="1">
          <a:blip r:embed="rId2" cstate="print">
            <a:lum contrast="6000"/>
          </a:blip>
          <a:srcRect l="30000" t="31934" r="25626" b="18000"/>
          <a:stretch/>
        </p:blipFill>
        <p:spPr bwMode="auto">
          <a:xfrm>
            <a:off x="6248400" y="2722564"/>
            <a:ext cx="5358099" cy="3778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2117725" y="2622551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 b="0"/>
          </a:p>
        </p:txBody>
      </p:sp>
      <p:sp>
        <p:nvSpPr>
          <p:cNvPr id="8" name="CasellaDiTesto 7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U1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 l="20625" t="14999" r="20625" b="14000"/>
          <a:stretch>
            <a:fillRect/>
          </a:stretch>
        </p:blipFill>
        <p:spPr bwMode="auto">
          <a:xfrm>
            <a:off x="457200" y="1000126"/>
            <a:ext cx="5486400" cy="3978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20625" t="14000" r="21249" b="17000"/>
          <a:stretch>
            <a:fillRect/>
          </a:stretch>
        </p:blipFill>
        <p:spPr bwMode="auto">
          <a:xfrm>
            <a:off x="990600" y="879987"/>
            <a:ext cx="7543800" cy="55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117725" y="2622551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 b="0"/>
          </a:p>
        </p:txBody>
      </p:sp>
      <p:sp>
        <p:nvSpPr>
          <p:cNvPr id="6" name="CasellaDiTesto 5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U1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2117725" y="2622551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 b="0"/>
          </a:p>
        </p:txBody>
      </p:sp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20000" t="25999" r="20000" b="14000"/>
          <a:stretch>
            <a:fillRect/>
          </a:stretch>
        </p:blipFill>
        <p:spPr bwMode="auto">
          <a:xfrm>
            <a:off x="838200" y="1371600"/>
            <a:ext cx="816864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U1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2117725" y="2622551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 b="0"/>
          </a:p>
        </p:txBody>
      </p:sp>
      <p:grpSp>
        <p:nvGrpSpPr>
          <p:cNvPr id="15364" name="Group 16"/>
          <p:cNvGrpSpPr>
            <a:grpSpLocks/>
          </p:cNvGrpSpPr>
          <p:nvPr/>
        </p:nvGrpSpPr>
        <p:grpSpPr bwMode="auto">
          <a:xfrm>
            <a:off x="914400" y="609600"/>
            <a:ext cx="7162800" cy="5832475"/>
            <a:chOff x="1008" y="384"/>
            <a:chExt cx="4512" cy="3674"/>
          </a:xfrm>
        </p:grpSpPr>
        <p:pic>
          <p:nvPicPr>
            <p:cNvPr id="15368" name="Picture 9"/>
            <p:cNvPicPr>
              <a:picLocks noChangeAspect="1" noChangeArrowheads="1"/>
            </p:cNvPicPr>
            <p:nvPr/>
          </p:nvPicPr>
          <p:blipFill>
            <a:blip r:embed="rId2" cstate="print">
              <a:lum contrast="6000"/>
            </a:blip>
            <a:srcRect/>
            <a:stretch>
              <a:fillRect/>
            </a:stretch>
          </p:blipFill>
          <p:spPr bwMode="auto">
            <a:xfrm>
              <a:off x="1008" y="816"/>
              <a:ext cx="4512" cy="3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12"/>
            <p:cNvPicPr>
              <a:picLocks noChangeAspect="1" noChangeArrowheads="1"/>
            </p:cNvPicPr>
            <p:nvPr/>
          </p:nvPicPr>
          <p:blipFill>
            <a:blip r:embed="rId3" cstate="print">
              <a:lum contrast="6000"/>
            </a:blip>
            <a:srcRect/>
            <a:stretch>
              <a:fillRect/>
            </a:stretch>
          </p:blipFill>
          <p:spPr bwMode="auto">
            <a:xfrm>
              <a:off x="4656" y="384"/>
              <a:ext cx="658" cy="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7" name="Text Box 13"/>
            <p:cNvSpPr txBox="1">
              <a:spLocks noChangeArrowheads="1"/>
            </p:cNvSpPr>
            <p:nvPr/>
          </p:nvSpPr>
          <p:spPr bwMode="auto">
            <a:xfrm>
              <a:off x="3312" y="2688"/>
              <a:ext cx="1013" cy="231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800" dirty="0">
                  <a:solidFill>
                    <a:schemeClr val="bg1"/>
                  </a:solidFill>
                </a:rPr>
                <a:t>Endosperma</a:t>
              </a:r>
            </a:p>
          </p:txBody>
        </p:sp>
        <p:sp>
          <p:nvSpPr>
            <p:cNvPr id="19468" name="Text Box 14"/>
            <p:cNvSpPr txBox="1">
              <a:spLocks noChangeArrowheads="1"/>
            </p:cNvSpPr>
            <p:nvPr/>
          </p:nvSpPr>
          <p:spPr bwMode="auto">
            <a:xfrm>
              <a:off x="1872" y="2640"/>
              <a:ext cx="864" cy="404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800" dirty="0">
                  <a:solidFill>
                    <a:schemeClr val="bg1"/>
                  </a:solidFill>
                </a:rPr>
                <a:t>Germe e scutello</a:t>
              </a:r>
            </a:p>
          </p:txBody>
        </p:sp>
        <p:sp>
          <p:nvSpPr>
            <p:cNvPr id="19469" name="Text Box 15"/>
            <p:cNvSpPr txBox="1">
              <a:spLocks noChangeArrowheads="1"/>
            </p:cNvSpPr>
            <p:nvPr/>
          </p:nvSpPr>
          <p:spPr bwMode="auto">
            <a:xfrm>
              <a:off x="3696" y="2112"/>
              <a:ext cx="1728" cy="404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800" dirty="0">
                  <a:solidFill>
                    <a:schemeClr val="bg1"/>
                  </a:solidFill>
                </a:rPr>
                <a:t>Tegumenti e strato </a:t>
              </a:r>
              <a:r>
                <a:rPr lang="it-IT" sz="1800" dirty="0" err="1">
                  <a:solidFill>
                    <a:schemeClr val="bg1"/>
                  </a:solidFill>
                </a:rPr>
                <a:t>aleuronico</a:t>
              </a:r>
              <a:endParaRPr lang="it-IT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CasellaDiTesto 11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U1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2117725" y="2622551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 b="0"/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 l="19873" t="35446" r="20105" b="11243"/>
          <a:stretch>
            <a:fillRect/>
          </a:stretch>
        </p:blipFill>
        <p:spPr bwMode="auto">
          <a:xfrm>
            <a:off x="533400" y="1524000"/>
            <a:ext cx="8382000" cy="466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2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9181590" y="4114800"/>
            <a:ext cx="1963738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sellaDiTesto 6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U1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873250" y="1846262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 b="0">
              <a:latin typeface="+mn-lt"/>
            </a:endParaRPr>
          </a:p>
        </p:txBody>
      </p:sp>
      <p:sp>
        <p:nvSpPr>
          <p:cNvPr id="21507" name="Text Box 10"/>
          <p:cNvSpPr txBox="1">
            <a:spLocks noChangeArrowheads="1"/>
          </p:cNvSpPr>
          <p:nvPr/>
        </p:nvSpPr>
        <p:spPr bwMode="auto">
          <a:xfrm>
            <a:off x="6373483" y="762000"/>
            <a:ext cx="2667000" cy="3046413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  <a:defRPr/>
            </a:pPr>
            <a:r>
              <a:rPr lang="it-IT" sz="1600" dirty="0">
                <a:solidFill>
                  <a:srgbClr val="142800"/>
                </a:solidFill>
                <a:latin typeface="+mn-lt"/>
              </a:rPr>
              <a:t>L’embrione</a:t>
            </a:r>
            <a:r>
              <a:rPr lang="it-IT" sz="1600" b="0" dirty="0">
                <a:solidFill>
                  <a:srgbClr val="142800"/>
                </a:solidFill>
                <a:latin typeface="+mn-lt"/>
              </a:rPr>
              <a:t>, o germe, consiste in un abbozzo della futura pianta (asse embrionale) e in una regione (scutello) in grado di fornire principi nutritivi alla pianta durante la germinazione. </a:t>
            </a:r>
          </a:p>
          <a:p>
            <a:pPr>
              <a:buFont typeface="Symbol" pitchFamily="18" charset="2"/>
              <a:buNone/>
              <a:defRPr/>
            </a:pPr>
            <a:r>
              <a:rPr lang="it-IT" sz="1600" b="0" dirty="0">
                <a:solidFill>
                  <a:srgbClr val="142800"/>
                </a:solidFill>
                <a:latin typeface="+mn-lt"/>
              </a:rPr>
              <a:t>La composizione dell’embrione è caratterizzata da un’elevata presenza in </a:t>
            </a:r>
            <a:r>
              <a:rPr lang="it-IT" sz="1600" u="sng" dirty="0">
                <a:solidFill>
                  <a:srgbClr val="142800"/>
                </a:solidFill>
                <a:latin typeface="+mn-lt"/>
              </a:rPr>
              <a:t>proteine, lipidi, zuccheri solubili e vitamine</a:t>
            </a:r>
            <a:r>
              <a:rPr lang="it-IT" sz="1600" b="0" dirty="0">
                <a:solidFill>
                  <a:srgbClr val="142800"/>
                </a:solidFill>
                <a:latin typeface="+mn-lt"/>
              </a:rPr>
              <a:t>.</a:t>
            </a:r>
          </a:p>
        </p:txBody>
      </p:sp>
      <p:pic>
        <p:nvPicPr>
          <p:cNvPr id="17413" name="Picture 13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35068" t="62000" r="30624" b="20000"/>
          <a:stretch>
            <a:fillRect/>
          </a:stretch>
        </p:blipFill>
        <p:spPr bwMode="auto">
          <a:xfrm>
            <a:off x="2209800" y="762000"/>
            <a:ext cx="4038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0" name="Picture 14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33145" t="32036" r="16272" b="38994"/>
          <a:stretch>
            <a:fillRect/>
          </a:stretch>
        </p:blipFill>
        <p:spPr bwMode="auto">
          <a:xfrm>
            <a:off x="762000" y="2670175"/>
            <a:ext cx="4040188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1066800" y="4191000"/>
            <a:ext cx="6781800" cy="2246313"/>
          </a:xfrm>
          <a:prstGeom prst="rect">
            <a:avLst/>
          </a:prstGeom>
          <a:solidFill>
            <a:schemeClr val="bg1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2000" dirty="0">
                <a:solidFill>
                  <a:srgbClr val="142800"/>
                </a:solidFill>
                <a:latin typeface="+mn-lt"/>
              </a:rPr>
              <a:t>L’endosperma</a:t>
            </a:r>
            <a:r>
              <a:rPr lang="it-IT" sz="2000" b="0" dirty="0">
                <a:solidFill>
                  <a:srgbClr val="142800"/>
                </a:solidFill>
                <a:latin typeface="+mn-lt"/>
              </a:rPr>
              <a:t> è composto da </a:t>
            </a:r>
            <a:r>
              <a:rPr lang="it-IT" sz="2000" dirty="0">
                <a:solidFill>
                  <a:srgbClr val="142800"/>
                </a:solidFill>
                <a:latin typeface="+mn-lt"/>
              </a:rPr>
              <a:t>due regioni</a:t>
            </a:r>
            <a:r>
              <a:rPr lang="it-IT" sz="2000" b="0" dirty="0">
                <a:solidFill>
                  <a:srgbClr val="142800"/>
                </a:solidFill>
                <a:latin typeface="+mn-lt"/>
              </a:rPr>
              <a:t>:</a:t>
            </a:r>
          </a:p>
          <a:p>
            <a:pPr algn="just">
              <a:defRPr/>
            </a:pPr>
            <a:r>
              <a:rPr lang="it-IT" sz="2000" b="0" dirty="0">
                <a:solidFill>
                  <a:srgbClr val="142800"/>
                </a:solidFill>
                <a:latin typeface="+mn-lt"/>
              </a:rPr>
              <a:t>1) </a:t>
            </a:r>
            <a:r>
              <a:rPr lang="it-IT" sz="2000" u="sng" dirty="0">
                <a:solidFill>
                  <a:srgbClr val="142800"/>
                </a:solidFill>
                <a:latin typeface="+mn-lt"/>
              </a:rPr>
              <a:t>lo strato </a:t>
            </a:r>
            <a:r>
              <a:rPr lang="it-IT" sz="2000" u="sng" dirty="0" err="1">
                <a:solidFill>
                  <a:srgbClr val="142800"/>
                </a:solidFill>
                <a:latin typeface="+mn-lt"/>
              </a:rPr>
              <a:t>aleuronico</a:t>
            </a:r>
            <a:r>
              <a:rPr lang="it-IT" sz="2000" b="0" dirty="0">
                <a:solidFill>
                  <a:srgbClr val="142800"/>
                </a:solidFill>
                <a:latin typeface="+mn-lt"/>
              </a:rPr>
              <a:t> </a:t>
            </a:r>
          </a:p>
          <a:p>
            <a:pPr algn="just">
              <a:defRPr/>
            </a:pPr>
            <a:r>
              <a:rPr lang="it-IT" sz="2000" b="0" dirty="0">
                <a:solidFill>
                  <a:srgbClr val="142800"/>
                </a:solidFill>
                <a:latin typeface="+mn-lt"/>
              </a:rPr>
              <a:t>2) </a:t>
            </a:r>
            <a:r>
              <a:rPr lang="it-IT" sz="2000" u="sng" dirty="0">
                <a:solidFill>
                  <a:srgbClr val="142800"/>
                </a:solidFill>
                <a:latin typeface="+mn-lt"/>
              </a:rPr>
              <a:t>la mandorla, o albume</a:t>
            </a:r>
            <a:r>
              <a:rPr lang="it-IT" sz="2000" b="0" dirty="0">
                <a:solidFill>
                  <a:srgbClr val="142800"/>
                </a:solidFill>
                <a:latin typeface="+mn-lt"/>
              </a:rPr>
              <a:t>. </a:t>
            </a:r>
          </a:p>
          <a:p>
            <a:pPr lvl="2">
              <a:defRPr/>
            </a:pPr>
            <a:r>
              <a:rPr lang="it-IT" sz="2000" b="0" dirty="0">
                <a:solidFill>
                  <a:srgbClr val="142800"/>
                </a:solidFill>
                <a:latin typeface="+mn-lt"/>
              </a:rPr>
              <a:t>La </a:t>
            </a:r>
            <a:r>
              <a:rPr lang="it-IT" sz="2000" dirty="0">
                <a:solidFill>
                  <a:srgbClr val="142800"/>
                </a:solidFill>
                <a:latin typeface="+mn-lt"/>
              </a:rPr>
              <a:t>frazione glucidica,</a:t>
            </a:r>
            <a:r>
              <a:rPr lang="it-IT" sz="2000" b="0" dirty="0">
                <a:solidFill>
                  <a:srgbClr val="142800"/>
                </a:solidFill>
                <a:latin typeface="+mn-lt"/>
              </a:rPr>
              <a:t> è per la maggior parte rappresentata </a:t>
            </a:r>
            <a:r>
              <a:rPr lang="it-IT" sz="2000" dirty="0">
                <a:solidFill>
                  <a:srgbClr val="142800"/>
                </a:solidFill>
                <a:latin typeface="+mn-lt"/>
              </a:rPr>
              <a:t>dall’amido</a:t>
            </a:r>
            <a:r>
              <a:rPr lang="it-IT" sz="2000" b="0" dirty="0">
                <a:solidFill>
                  <a:srgbClr val="142800"/>
                </a:solidFill>
                <a:latin typeface="+mn-lt"/>
              </a:rPr>
              <a:t>, sotto forma di </a:t>
            </a:r>
            <a:r>
              <a:rPr lang="it-IT" sz="2000" dirty="0">
                <a:solidFill>
                  <a:srgbClr val="142800"/>
                </a:solidFill>
                <a:latin typeface="+mn-lt"/>
              </a:rPr>
              <a:t>granuli</a:t>
            </a:r>
            <a:r>
              <a:rPr lang="it-IT" sz="2000" b="0" dirty="0">
                <a:solidFill>
                  <a:srgbClr val="142800"/>
                </a:solidFill>
                <a:latin typeface="+mn-lt"/>
              </a:rPr>
              <a:t>; il secondo costituente, in termini percentuali, sono le </a:t>
            </a:r>
            <a:r>
              <a:rPr lang="it-IT" sz="2000" dirty="0">
                <a:solidFill>
                  <a:srgbClr val="142800"/>
                </a:solidFill>
                <a:latin typeface="+mn-lt"/>
              </a:rPr>
              <a:t>proteine</a:t>
            </a:r>
            <a:r>
              <a:rPr lang="it-IT" sz="2000" b="0" dirty="0">
                <a:solidFill>
                  <a:srgbClr val="142800"/>
                </a:solidFill>
                <a:latin typeface="+mn-lt"/>
              </a:rPr>
              <a:t>.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U1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9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35620" t="54712" r="16873" b="26996"/>
          <a:stretch>
            <a:fillRect/>
          </a:stretch>
        </p:blipFill>
        <p:spPr bwMode="auto">
          <a:xfrm>
            <a:off x="4114800" y="1554163"/>
            <a:ext cx="5183188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1066800" y="2895600"/>
            <a:ext cx="7848600" cy="31400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1800" b="0" dirty="0">
                <a:solidFill>
                  <a:srgbClr val="142800"/>
                </a:solidFill>
                <a:latin typeface="+mj-lt"/>
              </a:rPr>
              <a:t>I </a:t>
            </a:r>
            <a:r>
              <a:rPr lang="it-IT" sz="1800" dirty="0">
                <a:solidFill>
                  <a:srgbClr val="142800"/>
                </a:solidFill>
                <a:latin typeface="+mj-lt"/>
              </a:rPr>
              <a:t>tegumenti</a:t>
            </a:r>
            <a:r>
              <a:rPr lang="it-IT" sz="1800" b="0" dirty="0">
                <a:solidFill>
                  <a:srgbClr val="142800"/>
                </a:solidFill>
                <a:latin typeface="+mj-lt"/>
              </a:rPr>
              <a:t> sono composti da numerosi strati:</a:t>
            </a:r>
          </a:p>
          <a:p>
            <a:pPr algn="just">
              <a:defRPr/>
            </a:pPr>
            <a:r>
              <a:rPr lang="it-IT" sz="1800" b="0" dirty="0">
                <a:solidFill>
                  <a:srgbClr val="142800"/>
                </a:solidFill>
                <a:latin typeface="+mj-lt"/>
              </a:rPr>
              <a:t>afferenti al frutto (</a:t>
            </a:r>
            <a:r>
              <a:rPr lang="it-IT" sz="1800" dirty="0">
                <a:solidFill>
                  <a:srgbClr val="142800"/>
                </a:solidFill>
                <a:latin typeface="+mj-lt"/>
              </a:rPr>
              <a:t>pericarpo</a:t>
            </a:r>
            <a:r>
              <a:rPr lang="it-IT" sz="1800" b="0" dirty="0">
                <a:solidFill>
                  <a:srgbClr val="142800"/>
                </a:solidFill>
                <a:latin typeface="+mj-lt"/>
              </a:rPr>
              <a:t>),</a:t>
            </a:r>
          </a:p>
          <a:p>
            <a:pPr algn="just">
              <a:defRPr/>
            </a:pPr>
            <a:r>
              <a:rPr lang="it-IT" sz="1800" b="0" dirty="0">
                <a:solidFill>
                  <a:srgbClr val="142800"/>
                </a:solidFill>
                <a:latin typeface="+mj-lt"/>
              </a:rPr>
              <a:t>afferenti al seme (</a:t>
            </a:r>
            <a:r>
              <a:rPr lang="it-IT" sz="1800" dirty="0">
                <a:solidFill>
                  <a:srgbClr val="142800"/>
                </a:solidFill>
                <a:latin typeface="+mj-lt"/>
              </a:rPr>
              <a:t>testa</a:t>
            </a:r>
            <a:r>
              <a:rPr lang="it-IT" sz="1800" b="0" dirty="0">
                <a:solidFill>
                  <a:srgbClr val="142800"/>
                </a:solidFill>
                <a:latin typeface="+mj-lt"/>
              </a:rPr>
              <a:t>), </a:t>
            </a:r>
          </a:p>
          <a:p>
            <a:pPr algn="just">
              <a:defRPr/>
            </a:pPr>
            <a:r>
              <a:rPr lang="it-IT" sz="1800" b="0" dirty="0">
                <a:solidFill>
                  <a:srgbClr val="142800"/>
                </a:solidFill>
                <a:latin typeface="+mj-lt"/>
              </a:rPr>
              <a:t>con funzione protettiva garantita dalla presenza di </a:t>
            </a:r>
            <a:r>
              <a:rPr lang="it-IT" sz="1800" dirty="0">
                <a:solidFill>
                  <a:srgbClr val="142800"/>
                </a:solidFill>
                <a:latin typeface="+mj-lt"/>
              </a:rPr>
              <a:t>fibre</a:t>
            </a:r>
            <a:r>
              <a:rPr lang="it-IT" sz="1800" b="0" dirty="0">
                <a:solidFill>
                  <a:srgbClr val="142800"/>
                </a:solidFill>
                <a:latin typeface="+mj-lt"/>
              </a:rPr>
              <a:t> </a:t>
            </a:r>
            <a:r>
              <a:rPr lang="it-IT" sz="1800" dirty="0">
                <a:solidFill>
                  <a:srgbClr val="142800"/>
                </a:solidFill>
                <a:latin typeface="+mj-lt"/>
              </a:rPr>
              <a:t>cellulosiche</a:t>
            </a:r>
            <a:r>
              <a:rPr lang="it-IT" sz="1800" b="0" dirty="0">
                <a:solidFill>
                  <a:srgbClr val="142800"/>
                </a:solidFill>
                <a:latin typeface="+mj-lt"/>
              </a:rPr>
              <a:t> ed </a:t>
            </a:r>
            <a:r>
              <a:rPr lang="it-IT" sz="1800" dirty="0" err="1">
                <a:solidFill>
                  <a:srgbClr val="142800"/>
                </a:solidFill>
                <a:latin typeface="+mj-lt"/>
              </a:rPr>
              <a:t>emicellulosiche</a:t>
            </a:r>
            <a:r>
              <a:rPr lang="it-IT" sz="1800" b="0" dirty="0">
                <a:solidFill>
                  <a:srgbClr val="142800"/>
                </a:solidFill>
                <a:latin typeface="+mj-lt"/>
              </a:rPr>
              <a:t>, </a:t>
            </a:r>
            <a:r>
              <a:rPr lang="it-IT" sz="1800" dirty="0">
                <a:solidFill>
                  <a:srgbClr val="142800"/>
                </a:solidFill>
                <a:latin typeface="+mj-lt"/>
              </a:rPr>
              <a:t>sali minerali e </a:t>
            </a:r>
            <a:r>
              <a:rPr lang="it-IT" sz="1800" dirty="0" err="1">
                <a:solidFill>
                  <a:srgbClr val="142800"/>
                </a:solidFill>
                <a:latin typeface="+mj-lt"/>
              </a:rPr>
              <a:t>fitati</a:t>
            </a:r>
            <a:r>
              <a:rPr lang="it-IT" sz="1800" b="0" dirty="0">
                <a:solidFill>
                  <a:srgbClr val="142800"/>
                </a:solidFill>
                <a:latin typeface="+mj-lt"/>
              </a:rPr>
              <a:t>. </a:t>
            </a:r>
          </a:p>
          <a:p>
            <a:pPr algn="just">
              <a:defRPr/>
            </a:pPr>
            <a:endParaRPr lang="it-IT" sz="1800" b="0" dirty="0">
              <a:solidFill>
                <a:srgbClr val="142800"/>
              </a:solidFill>
              <a:latin typeface="+mj-lt"/>
            </a:endParaRPr>
          </a:p>
          <a:p>
            <a:pPr algn="just">
              <a:defRPr/>
            </a:pPr>
            <a:r>
              <a:rPr lang="it-IT" sz="1800" b="0" dirty="0">
                <a:solidFill>
                  <a:srgbClr val="142800"/>
                </a:solidFill>
                <a:latin typeface="+mj-lt"/>
              </a:rPr>
              <a:t>La cariosside all’interno della spiga è protetta dalle </a:t>
            </a:r>
            <a:r>
              <a:rPr lang="it-IT" sz="1800" dirty="0">
                <a:solidFill>
                  <a:srgbClr val="142800"/>
                </a:solidFill>
                <a:latin typeface="+mj-lt"/>
              </a:rPr>
              <a:t>glume o brattee</a:t>
            </a:r>
            <a:r>
              <a:rPr lang="it-IT" sz="1800" b="0" dirty="0">
                <a:solidFill>
                  <a:srgbClr val="142800"/>
                </a:solidFill>
                <a:latin typeface="+mj-lt"/>
              </a:rPr>
              <a:t>. </a:t>
            </a:r>
          </a:p>
          <a:p>
            <a:pPr algn="just">
              <a:defRPr/>
            </a:pPr>
            <a:r>
              <a:rPr lang="it-IT" sz="1800" b="0" i="1" dirty="0">
                <a:solidFill>
                  <a:srgbClr val="142800"/>
                </a:solidFill>
                <a:latin typeface="+mj-lt"/>
              </a:rPr>
              <a:t>Cariossidi “vestite” - “nude” o “svestite”</a:t>
            </a:r>
          </a:p>
          <a:p>
            <a:pPr algn="just">
              <a:defRPr/>
            </a:pPr>
            <a:endParaRPr lang="it-IT" sz="1800" dirty="0">
              <a:solidFill>
                <a:srgbClr val="142800"/>
              </a:solidFill>
              <a:latin typeface="+mj-lt"/>
            </a:endParaRPr>
          </a:p>
          <a:p>
            <a:pPr algn="just">
              <a:defRPr/>
            </a:pPr>
            <a:r>
              <a:rPr lang="it-IT" sz="1800" dirty="0">
                <a:solidFill>
                  <a:srgbClr val="142800"/>
                </a:solidFill>
                <a:latin typeface="+mj-lt"/>
              </a:rPr>
              <a:t>L’eliminazione delle glume nelle cariossidi vestite è indispensabile se il cereale è destinato ad usi alimentari, a causa dell’elevato contenuto in silice</a:t>
            </a:r>
            <a:r>
              <a:rPr lang="it-IT" sz="1800" b="0" dirty="0">
                <a:solidFill>
                  <a:srgbClr val="142800"/>
                </a:solidFill>
                <a:latin typeface="+mj-lt"/>
              </a:rPr>
              <a:t>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U1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3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3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8"/>
          <p:cNvPicPr>
            <a:picLocks noChangeAspect="1" noChangeArrowheads="1"/>
          </p:cNvPicPr>
          <p:nvPr/>
        </p:nvPicPr>
        <p:blipFill>
          <a:blip r:embed="rId2" cstate="print">
            <a:lum bright="-18000" contrast="24000"/>
          </a:blip>
          <a:srcRect l="18721" t="17764" r="15797" b="22441"/>
          <a:stretch>
            <a:fillRect/>
          </a:stretch>
        </p:blipFill>
        <p:spPr bwMode="auto">
          <a:xfrm>
            <a:off x="762000" y="1600200"/>
            <a:ext cx="8243888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1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9220200" y="4830762"/>
            <a:ext cx="1346200" cy="146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llaDiTesto 5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U1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283" y="838200"/>
            <a:ext cx="7620000" cy="3675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8610600" y="3194050"/>
            <a:ext cx="1044575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6629400" y="4724400"/>
            <a:ext cx="1846263" cy="16192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0" dirty="0" err="1">
                <a:latin typeface="+mn-lt"/>
              </a:rPr>
              <a:t>wheat</a:t>
            </a:r>
            <a:r>
              <a:rPr lang="it-IT" sz="1400" b="0" dirty="0">
                <a:latin typeface="+mn-lt"/>
              </a:rPr>
              <a:t>	frumento</a:t>
            </a:r>
          </a:p>
          <a:p>
            <a:pPr>
              <a:defRPr/>
            </a:pPr>
            <a:r>
              <a:rPr lang="it-IT" sz="1400" b="0" dirty="0" err="1">
                <a:latin typeface="+mn-lt"/>
              </a:rPr>
              <a:t>rye</a:t>
            </a:r>
            <a:r>
              <a:rPr lang="it-IT" sz="1400" b="0" dirty="0">
                <a:latin typeface="+mn-lt"/>
              </a:rPr>
              <a:t> 	segale</a:t>
            </a:r>
          </a:p>
          <a:p>
            <a:pPr>
              <a:defRPr/>
            </a:pPr>
            <a:r>
              <a:rPr lang="it-IT" sz="1400" b="0" dirty="0" err="1" smtClean="0">
                <a:latin typeface="+mn-lt"/>
              </a:rPr>
              <a:t>corn</a:t>
            </a:r>
            <a:r>
              <a:rPr lang="it-IT" sz="1400" b="0" dirty="0" smtClean="0">
                <a:latin typeface="+mn-lt"/>
              </a:rPr>
              <a:t> </a:t>
            </a:r>
            <a:r>
              <a:rPr lang="it-IT" sz="1400" b="0" dirty="0">
                <a:latin typeface="+mn-lt"/>
              </a:rPr>
              <a:t>	mais</a:t>
            </a:r>
          </a:p>
          <a:p>
            <a:pPr>
              <a:defRPr/>
            </a:pPr>
            <a:r>
              <a:rPr lang="it-IT" sz="1400" b="0" dirty="0" err="1">
                <a:latin typeface="+mn-lt"/>
              </a:rPr>
              <a:t>barley</a:t>
            </a:r>
            <a:r>
              <a:rPr lang="it-IT" sz="1400" b="0" dirty="0">
                <a:latin typeface="+mn-lt"/>
              </a:rPr>
              <a:t> 	orzo</a:t>
            </a:r>
          </a:p>
          <a:p>
            <a:pPr>
              <a:defRPr/>
            </a:pPr>
            <a:r>
              <a:rPr lang="it-IT" sz="1400" b="0" dirty="0" err="1">
                <a:latin typeface="+mn-lt"/>
              </a:rPr>
              <a:t>oats</a:t>
            </a:r>
            <a:r>
              <a:rPr lang="it-IT" sz="1400" b="0" dirty="0">
                <a:latin typeface="+mn-lt"/>
              </a:rPr>
              <a:t> 	avena</a:t>
            </a:r>
          </a:p>
          <a:p>
            <a:pPr>
              <a:defRPr/>
            </a:pPr>
            <a:r>
              <a:rPr lang="it-IT" sz="1400" b="0" dirty="0" err="1">
                <a:latin typeface="+mn-lt"/>
              </a:rPr>
              <a:t>rice</a:t>
            </a:r>
            <a:r>
              <a:rPr lang="it-IT" sz="1400" b="0" dirty="0">
                <a:latin typeface="+mn-lt"/>
              </a:rPr>
              <a:t> 	riso</a:t>
            </a:r>
          </a:p>
          <a:p>
            <a:pPr>
              <a:defRPr/>
            </a:pPr>
            <a:r>
              <a:rPr lang="it-IT" sz="1400" b="0" dirty="0" err="1">
                <a:latin typeface="+mn-lt"/>
              </a:rPr>
              <a:t>millet</a:t>
            </a:r>
            <a:r>
              <a:rPr lang="it-IT" sz="1400" b="0" dirty="0">
                <a:latin typeface="+mn-lt"/>
              </a:rPr>
              <a:t> 	miglio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U1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09600" y="609600"/>
            <a:ext cx="8686800" cy="5940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2000" dirty="0" smtClean="0">
                <a:solidFill>
                  <a:srgbClr val="FF0000"/>
                </a:solidFill>
                <a:latin typeface="+mn-lt"/>
              </a:rPr>
              <a:t>Unità 1: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2000" b="0" dirty="0" smtClean="0">
                <a:latin typeface="+mn-lt"/>
              </a:rPr>
              <a:t>Principali </a:t>
            </a:r>
            <a:r>
              <a:rPr lang="it-IT" sz="2000" b="0" dirty="0">
                <a:latin typeface="+mn-lt"/>
              </a:rPr>
              <a:t>Cereali coltivati (frumento, riso, mais, orzo, avena, segale, sorgo e miglio). Caratteristiche ecologiche (cereali microtermi e </a:t>
            </a:r>
            <a:r>
              <a:rPr lang="it-IT" sz="2000" b="0" dirty="0" err="1">
                <a:latin typeface="+mn-lt"/>
              </a:rPr>
              <a:t>macrotermi</a:t>
            </a:r>
            <a:r>
              <a:rPr lang="it-IT" sz="2000" b="0" dirty="0">
                <a:latin typeface="+mn-lt"/>
              </a:rPr>
              <a:t>) dei principali cereali. Frumento: cenni botanici, distribuzione di macro e </a:t>
            </a:r>
            <a:r>
              <a:rPr lang="it-IT" sz="2000" b="0" dirty="0" err="1">
                <a:latin typeface="+mn-lt"/>
              </a:rPr>
              <a:t>micronutirenti</a:t>
            </a:r>
            <a:r>
              <a:rPr lang="it-IT" sz="2000" b="0" dirty="0">
                <a:latin typeface="+mn-lt"/>
              </a:rPr>
              <a:t>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  <a:defRPr/>
            </a:pPr>
            <a:endParaRPr lang="it-IT" sz="2000" b="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  <a:defRPr/>
            </a:pPr>
            <a:r>
              <a:rPr lang="it-IT" sz="2000" dirty="0" smtClean="0">
                <a:solidFill>
                  <a:srgbClr val="FF0000"/>
                </a:solidFill>
                <a:latin typeface="+mn-lt"/>
              </a:rPr>
              <a:t>Unità 2: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  <a:defRPr/>
            </a:pPr>
            <a:r>
              <a:rPr lang="it-IT" sz="2000" b="0" dirty="0" smtClean="0">
                <a:latin typeface="+mn-lt"/>
              </a:rPr>
              <a:t>Frazione </a:t>
            </a:r>
            <a:r>
              <a:rPr lang="it-IT" sz="2000" b="0" dirty="0">
                <a:latin typeface="+mn-lt"/>
              </a:rPr>
              <a:t>proteica (albumine, globuline, gliadine, glutenine), classificazione chimica di Osborne e </a:t>
            </a:r>
            <a:r>
              <a:rPr lang="it-IT" sz="2000" b="0" dirty="0" err="1">
                <a:latin typeface="+mn-lt"/>
              </a:rPr>
              <a:t>Shewry</a:t>
            </a:r>
            <a:r>
              <a:rPr lang="it-IT" sz="2000" b="0" dirty="0">
                <a:latin typeface="+mn-lt"/>
              </a:rPr>
              <a:t>, caratteristiche costitutive e tecnologiche, il glutine, forza delle farine di frumento.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  <a:defRPr/>
            </a:pPr>
            <a:r>
              <a:rPr lang="it-IT" sz="2000" b="0" dirty="0">
                <a:latin typeface="+mn-lt"/>
              </a:rPr>
              <a:t>Frazione glicidica (amido, pentosani e zuccheri liberi), caratteristiche chimiche di amilosio ed amilopectina, gelatinizzazione dell’amido, idrolisi enzimatica ed industriale. </a:t>
            </a:r>
            <a:r>
              <a:rPr lang="it-IT" sz="2000" b="0" dirty="0" smtClean="0">
                <a:latin typeface="+mn-lt"/>
              </a:rPr>
              <a:t>Lipidi</a:t>
            </a:r>
            <a:r>
              <a:rPr lang="it-IT" sz="2000" b="0" dirty="0">
                <a:latin typeface="+mn-lt"/>
              </a:rPr>
              <a:t>, minerali, vitamine;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  <a:defRPr/>
            </a:pPr>
            <a:endParaRPr lang="it-IT" sz="2000" b="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  <a:defRPr/>
            </a:pPr>
            <a:r>
              <a:rPr lang="it-IT" sz="2000" dirty="0" smtClean="0">
                <a:solidFill>
                  <a:srgbClr val="FF0000"/>
                </a:solidFill>
                <a:latin typeface="+mn-lt"/>
              </a:rPr>
              <a:t>Unità 3: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  <a:defRPr/>
            </a:pPr>
            <a:r>
              <a:rPr lang="it-IT" sz="2000" b="0" dirty="0" smtClean="0">
                <a:latin typeface="+mn-lt"/>
              </a:rPr>
              <a:t>Cenni </a:t>
            </a:r>
            <a:r>
              <a:rPr lang="it-IT" sz="2000" b="0" dirty="0">
                <a:latin typeface="+mn-lt"/>
              </a:rPr>
              <a:t>di tecnologia e legislazione: </a:t>
            </a:r>
            <a:r>
              <a:rPr lang="it-IT" sz="2000" b="0" dirty="0" smtClean="0">
                <a:latin typeface="+mn-lt"/>
              </a:rPr>
              <a:t>la </a:t>
            </a:r>
            <a:r>
              <a:rPr lang="it-IT" sz="2000" b="0" dirty="0">
                <a:latin typeface="+mn-lt"/>
              </a:rPr>
              <a:t>molitura e gli sfarinati, farine e semole</a:t>
            </a:r>
            <a:r>
              <a:rPr lang="it-IT" sz="2000" b="0" dirty="0" smtClean="0">
                <a:latin typeface="+mn-lt"/>
              </a:rPr>
              <a:t>; pasta</a:t>
            </a:r>
            <a:r>
              <a:rPr lang="it-IT" sz="2000" b="0" dirty="0">
                <a:latin typeface="+mn-lt"/>
              </a:rPr>
              <a:t>, pane e prodotti da forno;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it-IT" sz="2000" b="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2000" dirty="0" smtClean="0">
                <a:solidFill>
                  <a:srgbClr val="FF0000"/>
                </a:solidFill>
                <a:latin typeface="+mn-lt"/>
              </a:rPr>
              <a:t>Unità 4: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2000" b="0" dirty="0" smtClean="0">
                <a:latin typeface="+mn-lt"/>
              </a:rPr>
              <a:t>Riso</a:t>
            </a:r>
            <a:endParaRPr lang="it-IT" sz="2000" b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865" name="Group 4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917256"/>
              </p:ext>
            </p:extLst>
          </p:nvPr>
        </p:nvGraphicFramePr>
        <p:xfrm>
          <a:off x="762000" y="2286000"/>
          <a:ext cx="9067799" cy="3167063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869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1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3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97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89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Regione anatomica della cariosside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peso rispetto alla cariosside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Amido e altri carboidrati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E1F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 Proteine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21E1F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Lipidi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 Cellulosa Emicellulosa Pentosani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Minerali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Tegumento frutto (pericarpo)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14-16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10-14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1-3 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60-74 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3-5 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Tegumento seme (testa) 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 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9-11 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13-19 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3-5 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53-63 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9-15 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Strato aleuronico 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 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10-14 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29-35 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7-9 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35-41 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5-15 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Germe 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 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19-21 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36-40 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13-17 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20-24 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4-6 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Endosperma 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82 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80-85 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8-14 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2-3 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1-3 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0,5-1,5 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U1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552" name="Group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463268"/>
              </p:ext>
            </p:extLst>
          </p:nvPr>
        </p:nvGraphicFramePr>
        <p:xfrm>
          <a:off x="1981200" y="1828800"/>
          <a:ext cx="5105400" cy="334670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257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6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8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2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8163">
                <a:tc rowSpan="2"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TASSO DI ABBURATTAMENTO*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65%</a:t>
                      </a:r>
                      <a:endParaRPr kumimoji="0" 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80%</a:t>
                      </a:r>
                      <a:endParaRPr kumimoji="0" 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kumimoji="0" 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57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180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ACQUA</a:t>
                      </a:r>
                    </a:p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PROTEINE</a:t>
                      </a:r>
                    </a:p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LIPIDI</a:t>
                      </a:r>
                    </a:p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GLUCIDI</a:t>
                      </a:r>
                    </a:p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CENERI</a:t>
                      </a:r>
                    </a:p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180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14,5</a:t>
                      </a: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74</a:t>
                      </a: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0,5</a:t>
                      </a: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14,5</a:t>
                      </a: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9-10</a:t>
                      </a: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73,5</a:t>
                      </a: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0,8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14,5</a:t>
                      </a: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11,5</a:t>
                      </a: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1,6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644" name="Text Box 102"/>
          <p:cNvSpPr txBox="1">
            <a:spLocks noChangeArrowheads="1"/>
          </p:cNvSpPr>
          <p:nvPr/>
        </p:nvSpPr>
        <p:spPr bwMode="auto">
          <a:xfrm>
            <a:off x="1981200" y="5347094"/>
            <a:ext cx="5181600" cy="120032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>
              <a:defRPr/>
            </a:pPr>
            <a:r>
              <a:rPr lang="it-IT" sz="1800" b="0" dirty="0">
                <a:latin typeface="+mj-lt"/>
              </a:rPr>
              <a:t>NB – la composizione della farina (o della semola quando si tratta di frumento duro) dipende dalla varietà di frumento  (o dalle varietà usate quando si tratta di una miscela</a:t>
            </a:r>
            <a:r>
              <a:rPr lang="it-IT" sz="1800" b="0" dirty="0" smtClean="0">
                <a:latin typeface="+mj-lt"/>
              </a:rPr>
              <a:t>)</a:t>
            </a:r>
            <a:endParaRPr lang="it-IT" sz="1800" b="0" dirty="0">
              <a:latin typeface="+mj-lt"/>
            </a:endParaRPr>
          </a:p>
        </p:txBody>
      </p:sp>
      <p:sp>
        <p:nvSpPr>
          <p:cNvPr id="61543" name="AutoShape 103"/>
          <p:cNvSpPr>
            <a:spLocks noChangeArrowheads="1"/>
          </p:cNvSpPr>
          <p:nvPr/>
        </p:nvSpPr>
        <p:spPr bwMode="auto">
          <a:xfrm rot="1069134">
            <a:off x="7052851" y="1673462"/>
            <a:ext cx="2346325" cy="806426"/>
          </a:xfrm>
          <a:prstGeom prst="curvedDownArrow">
            <a:avLst>
              <a:gd name="adj1" fmla="val 65284"/>
              <a:gd name="adj2" fmla="val 130591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44" name="Text Box 104"/>
          <p:cNvSpPr txBox="1">
            <a:spLocks noChangeArrowheads="1"/>
          </p:cNvSpPr>
          <p:nvPr/>
        </p:nvSpPr>
        <p:spPr bwMode="auto">
          <a:xfrm>
            <a:off x="7543800" y="2895601"/>
            <a:ext cx="2971800" cy="314007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800" dirty="0">
                <a:latin typeface="+mj-lt"/>
              </a:rPr>
              <a:t>tasso di abburattamento</a:t>
            </a:r>
            <a:r>
              <a:rPr lang="it-IT" sz="1800" b="0" dirty="0">
                <a:latin typeface="+mj-lt"/>
              </a:rPr>
              <a:t> della farina la quantità di prodotto (in kg) ottenuto macinando 100 kg di grano. Tanto più alto è questo indice, tanto più grezza è la farina. Comunemente si definisce abburattata una farina più raffinata, cioè con un minor tasso di abburattamento.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U1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3" grpId="0" animBg="1"/>
      <p:bldP spid="615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92" name="Text Box 28"/>
          <p:cNvSpPr txBox="1">
            <a:spLocks noChangeArrowheads="1"/>
          </p:cNvSpPr>
          <p:nvPr/>
        </p:nvSpPr>
        <p:spPr bwMode="auto">
          <a:xfrm>
            <a:off x="379562" y="1498633"/>
            <a:ext cx="4114800" cy="4247317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800" dirty="0">
                <a:solidFill>
                  <a:srgbClr val="142800"/>
                </a:solidFill>
                <a:latin typeface="+mn-lt"/>
              </a:rPr>
              <a:t>MORFOLOGIA</a:t>
            </a:r>
          </a:p>
          <a:p>
            <a:pPr>
              <a:defRPr/>
            </a:pPr>
            <a:r>
              <a:rPr lang="it-IT" sz="1800" b="0" dirty="0">
                <a:solidFill>
                  <a:srgbClr val="142800"/>
                </a:solidFill>
                <a:latin typeface="+mn-lt"/>
              </a:rPr>
              <a:t>proteine endosperma</a:t>
            </a:r>
          </a:p>
          <a:p>
            <a:pPr>
              <a:defRPr/>
            </a:pPr>
            <a:r>
              <a:rPr lang="it-IT" sz="1800" b="0" dirty="0">
                <a:solidFill>
                  <a:srgbClr val="142800"/>
                </a:solidFill>
                <a:latin typeface="+mn-lt"/>
              </a:rPr>
              <a:t>proteine strato </a:t>
            </a:r>
            <a:r>
              <a:rPr lang="it-IT" sz="1800" b="0" dirty="0" err="1">
                <a:solidFill>
                  <a:srgbClr val="142800"/>
                </a:solidFill>
                <a:latin typeface="+mn-lt"/>
              </a:rPr>
              <a:t>aleuronico</a:t>
            </a:r>
            <a:endParaRPr lang="it-IT" sz="1800" b="0" dirty="0">
              <a:solidFill>
                <a:srgbClr val="142800"/>
              </a:solidFill>
              <a:latin typeface="+mn-lt"/>
            </a:endParaRPr>
          </a:p>
          <a:p>
            <a:pPr>
              <a:defRPr/>
            </a:pPr>
            <a:r>
              <a:rPr lang="it-IT" sz="1800" b="0" dirty="0">
                <a:solidFill>
                  <a:srgbClr val="142800"/>
                </a:solidFill>
                <a:latin typeface="+mn-lt"/>
              </a:rPr>
              <a:t>proteine embrione</a:t>
            </a:r>
          </a:p>
          <a:p>
            <a:pPr>
              <a:defRPr/>
            </a:pPr>
            <a:endParaRPr lang="it-IT" sz="1800" b="0" dirty="0">
              <a:solidFill>
                <a:srgbClr val="142800"/>
              </a:solidFill>
              <a:latin typeface="+mn-lt"/>
            </a:endParaRPr>
          </a:p>
          <a:p>
            <a:pPr>
              <a:defRPr/>
            </a:pPr>
            <a:r>
              <a:rPr lang="it-IT" sz="1800" dirty="0">
                <a:solidFill>
                  <a:srgbClr val="142800"/>
                </a:solidFill>
                <a:latin typeface="+mn-lt"/>
              </a:rPr>
              <a:t>FUNZIONI BIOLOGICHE</a:t>
            </a:r>
          </a:p>
          <a:p>
            <a:pPr>
              <a:defRPr/>
            </a:pPr>
            <a:r>
              <a:rPr lang="it-IT" sz="1800" b="0" dirty="0" err="1">
                <a:solidFill>
                  <a:srgbClr val="142800"/>
                </a:solidFill>
                <a:latin typeface="+mn-lt"/>
              </a:rPr>
              <a:t>metabolicamente</a:t>
            </a:r>
            <a:r>
              <a:rPr lang="it-IT" sz="1800" b="0" dirty="0">
                <a:solidFill>
                  <a:srgbClr val="142800"/>
                </a:solidFill>
                <a:latin typeface="+mn-lt"/>
              </a:rPr>
              <a:t> attive (es. enzimi) o </a:t>
            </a:r>
            <a:r>
              <a:rPr lang="it-IT" sz="1800" b="0" dirty="0" smtClean="0">
                <a:solidFill>
                  <a:srgbClr val="142800"/>
                </a:solidFill>
                <a:latin typeface="+mn-lt"/>
              </a:rPr>
              <a:t>citoplasmatiche</a:t>
            </a:r>
            <a:endParaRPr lang="it-IT" sz="1800" b="0" dirty="0">
              <a:solidFill>
                <a:srgbClr val="142800"/>
              </a:solidFill>
              <a:latin typeface="+mn-lt"/>
            </a:endParaRPr>
          </a:p>
          <a:p>
            <a:pPr>
              <a:defRPr/>
            </a:pPr>
            <a:r>
              <a:rPr lang="it-IT" sz="1800" b="0" dirty="0">
                <a:solidFill>
                  <a:srgbClr val="142800"/>
                </a:solidFill>
                <a:latin typeface="+mn-lt"/>
              </a:rPr>
              <a:t>proteine </a:t>
            </a:r>
            <a:r>
              <a:rPr lang="it-IT" sz="1800" b="0" dirty="0" smtClean="0">
                <a:solidFill>
                  <a:srgbClr val="142800"/>
                </a:solidFill>
                <a:latin typeface="+mn-lt"/>
              </a:rPr>
              <a:t>di riserva </a:t>
            </a:r>
            <a:r>
              <a:rPr lang="it-IT" sz="1800" b="0" dirty="0">
                <a:solidFill>
                  <a:srgbClr val="142800"/>
                </a:solidFill>
                <a:latin typeface="+mn-lt"/>
              </a:rPr>
              <a:t>(alto e basso peso molecolare)</a:t>
            </a:r>
          </a:p>
          <a:p>
            <a:pPr>
              <a:defRPr/>
            </a:pPr>
            <a:endParaRPr lang="it-IT" sz="1800" b="0" dirty="0">
              <a:solidFill>
                <a:srgbClr val="142800"/>
              </a:solidFill>
              <a:latin typeface="+mn-lt"/>
            </a:endParaRPr>
          </a:p>
          <a:p>
            <a:pPr>
              <a:defRPr/>
            </a:pPr>
            <a:r>
              <a:rPr lang="it-IT" sz="1800" dirty="0">
                <a:solidFill>
                  <a:srgbClr val="142800"/>
                </a:solidFill>
                <a:latin typeface="+mn-lt"/>
              </a:rPr>
              <a:t>COMPOSIZIONE CHIMICA</a:t>
            </a:r>
          </a:p>
          <a:p>
            <a:pPr>
              <a:defRPr/>
            </a:pPr>
            <a:r>
              <a:rPr lang="it-IT" sz="1800" b="0" dirty="0">
                <a:solidFill>
                  <a:srgbClr val="142800"/>
                </a:solidFill>
                <a:latin typeface="+mn-lt"/>
              </a:rPr>
              <a:t>proteine semplici</a:t>
            </a:r>
          </a:p>
          <a:p>
            <a:pPr>
              <a:defRPr/>
            </a:pPr>
            <a:r>
              <a:rPr lang="it-IT" sz="1800" b="0" dirty="0">
                <a:solidFill>
                  <a:srgbClr val="142800"/>
                </a:solidFill>
                <a:latin typeface="+mn-lt"/>
              </a:rPr>
              <a:t>proteine complesse (es. </a:t>
            </a:r>
            <a:r>
              <a:rPr lang="it-IT" sz="1800" b="0" dirty="0" err="1">
                <a:solidFill>
                  <a:srgbClr val="142800"/>
                </a:solidFill>
                <a:latin typeface="+mn-lt"/>
              </a:rPr>
              <a:t>glicoproteine</a:t>
            </a:r>
            <a:r>
              <a:rPr lang="it-IT" sz="1800" b="0" dirty="0">
                <a:solidFill>
                  <a:srgbClr val="142800"/>
                </a:solidFill>
                <a:latin typeface="+mn-lt"/>
              </a:rPr>
              <a:t>, lipoproteine)</a:t>
            </a:r>
          </a:p>
        </p:txBody>
      </p:sp>
      <p:sp>
        <p:nvSpPr>
          <p:cNvPr id="23559" name="Titolo 7"/>
          <p:cNvSpPr>
            <a:spLocks noGrp="1"/>
          </p:cNvSpPr>
          <p:nvPr>
            <p:ph type="title"/>
          </p:nvPr>
        </p:nvSpPr>
        <p:spPr>
          <a:xfrm>
            <a:off x="383875" y="173070"/>
            <a:ext cx="7972514" cy="1325563"/>
          </a:xfrm>
        </p:spPr>
        <p:txBody>
          <a:bodyPr/>
          <a:lstStyle/>
          <a:p>
            <a:pPr eaLnBrk="1" hangingPunct="1"/>
            <a:r>
              <a:rPr lang="it-IT" dirty="0" smtClean="0">
                <a:latin typeface="+mn-lt"/>
              </a:rPr>
              <a:t>Proteine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U2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8760" r="2370"/>
          <a:stretch/>
        </p:blipFill>
        <p:spPr>
          <a:xfrm>
            <a:off x="5257800" y="3077931"/>
            <a:ext cx="5715000" cy="2668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4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4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4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4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7"/>
          <p:cNvSpPr>
            <a:spLocks noChangeArrowheads="1"/>
          </p:cNvSpPr>
          <p:nvPr/>
        </p:nvSpPr>
        <p:spPr bwMode="auto">
          <a:xfrm>
            <a:off x="381000" y="1752600"/>
            <a:ext cx="9144000" cy="5029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376209" y="588362"/>
            <a:ext cx="3990195" cy="89255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solidFill>
                  <a:schemeClr val="folHlink"/>
                </a:solidFill>
                <a:latin typeface="+mj-lt"/>
              </a:rPr>
              <a:t>Proteine</a:t>
            </a:r>
          </a:p>
          <a:p>
            <a:pPr>
              <a:defRPr/>
            </a:pPr>
            <a:r>
              <a:rPr lang="it-IT" sz="2000" dirty="0">
                <a:solidFill>
                  <a:schemeClr val="folHlink"/>
                </a:solidFill>
                <a:latin typeface="+mj-lt"/>
              </a:rPr>
              <a:t>Classificazione di </a:t>
            </a:r>
            <a:r>
              <a:rPr lang="it-IT" sz="2000" dirty="0" err="1">
                <a:solidFill>
                  <a:schemeClr val="folHlink"/>
                </a:solidFill>
                <a:latin typeface="+mj-lt"/>
              </a:rPr>
              <a:t>Osborne</a:t>
            </a:r>
            <a:r>
              <a:rPr lang="it-IT" sz="2000" dirty="0">
                <a:solidFill>
                  <a:schemeClr val="folHlink"/>
                </a:solidFill>
                <a:latin typeface="+mj-lt"/>
              </a:rPr>
              <a:t> e </a:t>
            </a:r>
            <a:r>
              <a:rPr lang="it-IT" sz="2000" dirty="0" err="1">
                <a:solidFill>
                  <a:schemeClr val="folHlink"/>
                </a:solidFill>
                <a:latin typeface="+mj-lt"/>
              </a:rPr>
              <a:t>Shewry</a:t>
            </a:r>
            <a:endParaRPr lang="it-IT" sz="2000" dirty="0">
              <a:solidFill>
                <a:schemeClr val="folHlink"/>
              </a:solidFill>
              <a:latin typeface="+mj-lt"/>
            </a:endParaRPr>
          </a:p>
        </p:txBody>
      </p:sp>
      <p:grpSp>
        <p:nvGrpSpPr>
          <p:cNvPr id="25605" name="Group 67"/>
          <p:cNvGrpSpPr>
            <a:grpSpLocks/>
          </p:cNvGrpSpPr>
          <p:nvPr/>
        </p:nvGrpSpPr>
        <p:grpSpPr bwMode="auto">
          <a:xfrm>
            <a:off x="533400" y="1905000"/>
            <a:ext cx="9372600" cy="4648200"/>
            <a:chOff x="96" y="1344"/>
            <a:chExt cx="5904" cy="2928"/>
          </a:xfrm>
        </p:grpSpPr>
        <p:grpSp>
          <p:nvGrpSpPr>
            <p:cNvPr id="25609" name="Group 48"/>
            <p:cNvGrpSpPr>
              <a:grpSpLocks/>
            </p:cNvGrpSpPr>
            <p:nvPr/>
          </p:nvGrpSpPr>
          <p:grpSpPr bwMode="auto">
            <a:xfrm>
              <a:off x="96" y="1344"/>
              <a:ext cx="5904" cy="2928"/>
              <a:chOff x="96" y="1344"/>
              <a:chExt cx="5904" cy="2928"/>
            </a:xfrm>
          </p:grpSpPr>
          <p:sp>
            <p:nvSpPr>
              <p:cNvPr id="25625" name="Text Box 18"/>
              <p:cNvSpPr txBox="1">
                <a:spLocks noChangeArrowheads="1"/>
              </p:cNvSpPr>
              <p:nvPr/>
            </p:nvSpPr>
            <p:spPr bwMode="auto">
              <a:xfrm>
                <a:off x="1872" y="1344"/>
                <a:ext cx="29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2400" b="0"/>
              </a:p>
            </p:txBody>
          </p:sp>
          <p:sp>
            <p:nvSpPr>
              <p:cNvPr id="25626" name="Text Box 19"/>
              <p:cNvSpPr txBox="1">
                <a:spLocks noChangeArrowheads="1"/>
              </p:cNvSpPr>
              <p:nvPr/>
            </p:nvSpPr>
            <p:spPr bwMode="auto">
              <a:xfrm>
                <a:off x="2976" y="1632"/>
                <a:ext cx="20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1800" b="0" dirty="0"/>
                  <a:t>Proteine di Riserva (80-85%) </a:t>
                </a:r>
              </a:p>
            </p:txBody>
          </p:sp>
          <p:sp>
            <p:nvSpPr>
              <p:cNvPr id="25627" name="Text Box 20"/>
              <p:cNvSpPr txBox="1">
                <a:spLocks noChangeArrowheads="1"/>
              </p:cNvSpPr>
              <p:nvPr/>
            </p:nvSpPr>
            <p:spPr bwMode="auto">
              <a:xfrm>
                <a:off x="96" y="1632"/>
                <a:ext cx="235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1800" b="0"/>
                  <a:t>Proteine Citoplasmatiche (15-20%)</a:t>
                </a:r>
              </a:p>
            </p:txBody>
          </p:sp>
          <p:sp>
            <p:nvSpPr>
              <p:cNvPr id="25628" name="Text Box 21"/>
              <p:cNvSpPr txBox="1">
                <a:spLocks noChangeArrowheads="1"/>
              </p:cNvSpPr>
              <p:nvPr/>
            </p:nvSpPr>
            <p:spPr bwMode="auto">
              <a:xfrm>
                <a:off x="1488" y="2064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1800" b="0"/>
                  <a:t>Globuline</a:t>
                </a:r>
              </a:p>
            </p:txBody>
          </p:sp>
          <p:sp>
            <p:nvSpPr>
              <p:cNvPr id="25629" name="Text Box 22"/>
              <p:cNvSpPr txBox="1">
                <a:spLocks noChangeArrowheads="1"/>
              </p:cNvSpPr>
              <p:nvPr/>
            </p:nvSpPr>
            <p:spPr bwMode="auto">
              <a:xfrm>
                <a:off x="192" y="2064"/>
                <a:ext cx="7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1800" b="0"/>
                  <a:t>Albumine</a:t>
                </a:r>
              </a:p>
            </p:txBody>
          </p:sp>
          <p:sp>
            <p:nvSpPr>
              <p:cNvPr id="25630" name="Text Box 23"/>
              <p:cNvSpPr txBox="1">
                <a:spLocks noChangeArrowheads="1"/>
              </p:cNvSpPr>
              <p:nvPr/>
            </p:nvSpPr>
            <p:spPr bwMode="auto">
              <a:xfrm>
                <a:off x="2496" y="2064"/>
                <a:ext cx="13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1800" b="0"/>
                  <a:t>Gliadine (30-40%)</a:t>
                </a:r>
              </a:p>
            </p:txBody>
          </p:sp>
          <p:sp>
            <p:nvSpPr>
              <p:cNvPr id="25631" name="Text Box 24"/>
              <p:cNvSpPr txBox="1">
                <a:spLocks noChangeArrowheads="1"/>
              </p:cNvSpPr>
              <p:nvPr/>
            </p:nvSpPr>
            <p:spPr bwMode="auto">
              <a:xfrm>
                <a:off x="4176" y="2064"/>
                <a:ext cx="14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1800" b="0" dirty="0"/>
                  <a:t>Glutenine </a:t>
                </a:r>
                <a:r>
                  <a:rPr lang="it-IT" sz="1800" b="0"/>
                  <a:t>(60-70</a:t>
                </a:r>
                <a:r>
                  <a:rPr lang="it-IT" sz="1800" b="0" dirty="0"/>
                  <a:t>%)</a:t>
                </a:r>
              </a:p>
            </p:txBody>
          </p:sp>
          <p:sp>
            <p:nvSpPr>
              <p:cNvPr id="25632" name="Text Box 25"/>
              <p:cNvSpPr txBox="1">
                <a:spLocks noChangeArrowheads="1"/>
              </p:cNvSpPr>
              <p:nvPr/>
            </p:nvSpPr>
            <p:spPr bwMode="auto">
              <a:xfrm>
                <a:off x="2496" y="2361"/>
                <a:ext cx="139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it-IT" sz="1800" b="0"/>
                  <a:t>Monomeriche</a:t>
                </a:r>
              </a:p>
              <a:p>
                <a:pPr algn="ctr"/>
                <a:r>
                  <a:rPr lang="it-IT" sz="1800" b="0"/>
                  <a:t>PM=25-75kDa</a:t>
                </a:r>
              </a:p>
            </p:txBody>
          </p:sp>
          <p:sp>
            <p:nvSpPr>
              <p:cNvPr id="25633" name="Text Box 26"/>
              <p:cNvSpPr txBox="1">
                <a:spLocks noChangeArrowheads="1"/>
              </p:cNvSpPr>
              <p:nvPr/>
            </p:nvSpPr>
            <p:spPr bwMode="auto">
              <a:xfrm>
                <a:off x="4176" y="2352"/>
                <a:ext cx="139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it-IT" sz="1800" b="0"/>
                  <a:t>Polimeriche</a:t>
                </a:r>
              </a:p>
              <a:p>
                <a:pPr algn="ctr"/>
                <a:r>
                  <a:rPr lang="it-IT" sz="1800" b="0"/>
                  <a:t>PM&gt;100kDa</a:t>
                </a:r>
              </a:p>
            </p:txBody>
          </p:sp>
          <p:sp>
            <p:nvSpPr>
              <p:cNvPr id="25634" name="Text Box 27"/>
              <p:cNvSpPr txBox="1">
                <a:spLocks noChangeArrowheads="1"/>
              </p:cNvSpPr>
              <p:nvPr/>
            </p:nvSpPr>
            <p:spPr bwMode="auto">
              <a:xfrm>
                <a:off x="2256" y="2832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1800" b="0">
                    <a:latin typeface="Symbol" pitchFamily="18" charset="2"/>
                  </a:rPr>
                  <a:t>w-</a:t>
                </a:r>
                <a:r>
                  <a:rPr lang="it-IT" sz="1800" b="0"/>
                  <a:t>gliadine</a:t>
                </a:r>
              </a:p>
            </p:txBody>
          </p:sp>
          <p:sp>
            <p:nvSpPr>
              <p:cNvPr id="25635" name="Text Box 28"/>
              <p:cNvSpPr txBox="1">
                <a:spLocks noChangeArrowheads="1"/>
              </p:cNvSpPr>
              <p:nvPr/>
            </p:nvSpPr>
            <p:spPr bwMode="auto">
              <a:xfrm>
                <a:off x="3216" y="2832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1800" b="0">
                    <a:latin typeface="Symbol" pitchFamily="18" charset="2"/>
                  </a:rPr>
                  <a:t>b-</a:t>
                </a:r>
                <a:r>
                  <a:rPr lang="it-IT" sz="1800" b="0"/>
                  <a:t>gliadine</a:t>
                </a:r>
              </a:p>
            </p:txBody>
          </p:sp>
          <p:sp>
            <p:nvSpPr>
              <p:cNvPr id="25636" name="Text Box 29"/>
              <p:cNvSpPr txBox="1">
                <a:spLocks noChangeArrowheads="1"/>
              </p:cNvSpPr>
              <p:nvPr/>
            </p:nvSpPr>
            <p:spPr bwMode="auto">
              <a:xfrm>
                <a:off x="3216" y="3024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1800" b="0">
                    <a:latin typeface="Symbol" pitchFamily="18" charset="2"/>
                  </a:rPr>
                  <a:t>a-</a:t>
                </a:r>
                <a:r>
                  <a:rPr lang="it-IT" sz="1800" b="0"/>
                  <a:t>gliadine</a:t>
                </a:r>
              </a:p>
            </p:txBody>
          </p:sp>
          <p:sp>
            <p:nvSpPr>
              <p:cNvPr id="25637" name="Text Box 30"/>
              <p:cNvSpPr txBox="1">
                <a:spLocks noChangeArrowheads="1"/>
              </p:cNvSpPr>
              <p:nvPr/>
            </p:nvSpPr>
            <p:spPr bwMode="auto">
              <a:xfrm>
                <a:off x="3216" y="3216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1800" b="0">
                    <a:latin typeface="Symbol" pitchFamily="18" charset="2"/>
                  </a:rPr>
                  <a:t>g-</a:t>
                </a:r>
                <a:r>
                  <a:rPr lang="it-IT" sz="1800" b="0"/>
                  <a:t>gliadine</a:t>
                </a:r>
              </a:p>
            </p:txBody>
          </p:sp>
          <p:sp>
            <p:nvSpPr>
              <p:cNvPr id="25638" name="Text Box 31"/>
              <p:cNvSpPr txBox="1">
                <a:spLocks noChangeArrowheads="1"/>
              </p:cNvSpPr>
              <p:nvPr/>
            </p:nvSpPr>
            <p:spPr bwMode="auto">
              <a:xfrm>
                <a:off x="3744" y="2812"/>
                <a:ext cx="139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it-IT" sz="1800" b="0"/>
                  <a:t>SGLPM</a:t>
                </a:r>
              </a:p>
              <a:p>
                <a:pPr algn="ctr"/>
                <a:r>
                  <a:rPr lang="it-IT" sz="1000" b="0"/>
                  <a:t>subunità a basso PM</a:t>
                </a:r>
              </a:p>
            </p:txBody>
          </p:sp>
          <p:sp>
            <p:nvSpPr>
              <p:cNvPr id="25639" name="Text Box 32"/>
              <p:cNvSpPr txBox="1">
                <a:spLocks noChangeArrowheads="1"/>
              </p:cNvSpPr>
              <p:nvPr/>
            </p:nvSpPr>
            <p:spPr bwMode="auto">
              <a:xfrm>
                <a:off x="4608" y="2819"/>
                <a:ext cx="139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it-IT" sz="1800" b="0"/>
                  <a:t>SGHPM</a:t>
                </a:r>
              </a:p>
              <a:p>
                <a:pPr algn="ctr"/>
                <a:r>
                  <a:rPr lang="it-IT" sz="1000" b="0"/>
                  <a:t>subunità ad alto PM</a:t>
                </a:r>
              </a:p>
            </p:txBody>
          </p:sp>
          <p:sp>
            <p:nvSpPr>
              <p:cNvPr id="25640" name="Line 35"/>
              <p:cNvSpPr>
                <a:spLocks noChangeShapeType="1"/>
              </p:cNvSpPr>
              <p:nvPr/>
            </p:nvSpPr>
            <p:spPr bwMode="auto">
              <a:xfrm>
                <a:off x="2304" y="3744"/>
                <a:ext cx="720" cy="0"/>
              </a:xfrm>
              <a:prstGeom prst="line">
                <a:avLst/>
              </a:prstGeom>
              <a:noFill/>
              <a:ln w="38100">
                <a:solidFill>
                  <a:schemeClr val="accent5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1" name="Line 37"/>
              <p:cNvSpPr>
                <a:spLocks noChangeShapeType="1"/>
              </p:cNvSpPr>
              <p:nvPr/>
            </p:nvSpPr>
            <p:spPr bwMode="auto">
              <a:xfrm>
                <a:off x="3120" y="3744"/>
                <a:ext cx="1728" cy="0"/>
              </a:xfrm>
              <a:prstGeom prst="line">
                <a:avLst/>
              </a:prstGeom>
              <a:noFill/>
              <a:ln w="38100">
                <a:solidFill>
                  <a:schemeClr val="accent5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2" name="Line 38"/>
              <p:cNvSpPr>
                <a:spLocks noChangeShapeType="1"/>
              </p:cNvSpPr>
              <p:nvPr/>
            </p:nvSpPr>
            <p:spPr bwMode="auto">
              <a:xfrm>
                <a:off x="4944" y="3744"/>
                <a:ext cx="720" cy="0"/>
              </a:xfrm>
              <a:prstGeom prst="line">
                <a:avLst/>
              </a:prstGeom>
              <a:noFill/>
              <a:ln w="38100">
                <a:solidFill>
                  <a:schemeClr val="accent5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3" name="Line 39"/>
              <p:cNvSpPr>
                <a:spLocks noChangeShapeType="1"/>
              </p:cNvSpPr>
              <p:nvPr/>
            </p:nvSpPr>
            <p:spPr bwMode="auto">
              <a:xfrm>
                <a:off x="2304" y="4032"/>
                <a:ext cx="3360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4" name="Text Box 40"/>
              <p:cNvSpPr txBox="1">
                <a:spLocks noChangeArrowheads="1"/>
              </p:cNvSpPr>
              <p:nvPr/>
            </p:nvSpPr>
            <p:spPr bwMode="auto">
              <a:xfrm>
                <a:off x="3158" y="4041"/>
                <a:ext cx="136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800" b="0">
                    <a:solidFill>
                      <a:srgbClr val="FF0000"/>
                    </a:solidFill>
                  </a:rPr>
                  <a:t>Proteine del Glutine</a:t>
                </a:r>
              </a:p>
            </p:txBody>
          </p:sp>
          <p:sp>
            <p:nvSpPr>
              <p:cNvPr id="25645" name="Text Box 41"/>
              <p:cNvSpPr txBox="1">
                <a:spLocks noChangeArrowheads="1"/>
              </p:cNvSpPr>
              <p:nvPr/>
            </p:nvSpPr>
            <p:spPr bwMode="auto">
              <a:xfrm>
                <a:off x="3504" y="3504"/>
                <a:ext cx="86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800" b="0" dirty="0">
                    <a:solidFill>
                      <a:schemeClr val="accent5">
                        <a:lumMod val="50000"/>
                      </a:schemeClr>
                    </a:solidFill>
                  </a:rPr>
                  <a:t>Prolammine</a:t>
                </a:r>
              </a:p>
            </p:txBody>
          </p:sp>
          <p:sp>
            <p:nvSpPr>
              <p:cNvPr id="25646" name="Text Box 42"/>
              <p:cNvSpPr txBox="1">
                <a:spLocks noChangeArrowheads="1"/>
              </p:cNvSpPr>
              <p:nvPr/>
            </p:nvSpPr>
            <p:spPr bwMode="auto">
              <a:xfrm>
                <a:off x="2255" y="3785"/>
                <a:ext cx="84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400" b="0">
                    <a:solidFill>
                      <a:schemeClr val="accent5">
                        <a:lumMod val="50000"/>
                      </a:schemeClr>
                    </a:solidFill>
                  </a:rPr>
                  <a:t>povere in zolfo</a:t>
                </a:r>
              </a:p>
            </p:txBody>
          </p:sp>
          <p:sp>
            <p:nvSpPr>
              <p:cNvPr id="25647" name="Text Box 43"/>
              <p:cNvSpPr txBox="1">
                <a:spLocks noChangeArrowheads="1"/>
              </p:cNvSpPr>
              <p:nvPr/>
            </p:nvSpPr>
            <p:spPr bwMode="auto">
              <a:xfrm>
                <a:off x="3552" y="3792"/>
                <a:ext cx="79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400" b="0">
                    <a:solidFill>
                      <a:schemeClr val="accent5">
                        <a:lumMod val="50000"/>
                      </a:schemeClr>
                    </a:solidFill>
                  </a:rPr>
                  <a:t>ricche in zolfo</a:t>
                </a:r>
              </a:p>
            </p:txBody>
          </p:sp>
          <p:sp>
            <p:nvSpPr>
              <p:cNvPr id="25648" name="Text Box 44"/>
              <p:cNvSpPr txBox="1">
                <a:spLocks noChangeArrowheads="1"/>
              </p:cNvSpPr>
              <p:nvPr/>
            </p:nvSpPr>
            <p:spPr bwMode="auto">
              <a:xfrm>
                <a:off x="4961" y="3792"/>
                <a:ext cx="48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400" b="0">
                    <a:solidFill>
                      <a:schemeClr val="accent5">
                        <a:lumMod val="50000"/>
                      </a:schemeClr>
                    </a:solidFill>
                  </a:rPr>
                  <a:t>alto PM</a:t>
                </a:r>
              </a:p>
            </p:txBody>
          </p:sp>
          <p:sp>
            <p:nvSpPr>
              <p:cNvPr id="25649" name="Line 45"/>
              <p:cNvSpPr>
                <a:spLocks noChangeShapeType="1"/>
              </p:cNvSpPr>
              <p:nvPr/>
            </p:nvSpPr>
            <p:spPr bwMode="auto">
              <a:xfrm>
                <a:off x="96" y="4032"/>
                <a:ext cx="2064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0" name="Text Box 46"/>
              <p:cNvSpPr txBox="1">
                <a:spLocks noChangeArrowheads="1"/>
              </p:cNvSpPr>
              <p:nvPr/>
            </p:nvSpPr>
            <p:spPr bwMode="auto">
              <a:xfrm>
                <a:off x="480" y="4041"/>
                <a:ext cx="131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800" b="0">
                    <a:solidFill>
                      <a:srgbClr val="FF0000"/>
                    </a:solidFill>
                  </a:rPr>
                  <a:t>Proteine Funzionali</a:t>
                </a:r>
              </a:p>
            </p:txBody>
          </p:sp>
        </p:grpSp>
        <p:grpSp>
          <p:nvGrpSpPr>
            <p:cNvPr id="25610" name="Group 66"/>
            <p:cNvGrpSpPr>
              <a:grpSpLocks/>
            </p:cNvGrpSpPr>
            <p:nvPr/>
          </p:nvGrpSpPr>
          <p:grpSpPr bwMode="auto">
            <a:xfrm>
              <a:off x="144" y="1824"/>
              <a:ext cx="5568" cy="1632"/>
              <a:chOff x="144" y="1824"/>
              <a:chExt cx="5568" cy="1632"/>
            </a:xfrm>
          </p:grpSpPr>
          <p:sp>
            <p:nvSpPr>
              <p:cNvPr id="25611" name="Line 49"/>
              <p:cNvSpPr>
                <a:spLocks noChangeShapeType="1"/>
              </p:cNvSpPr>
              <p:nvPr/>
            </p:nvSpPr>
            <p:spPr bwMode="auto">
              <a:xfrm flipH="1">
                <a:off x="672" y="1872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2" name="Line 50"/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3" name="Line 51"/>
              <p:cNvSpPr>
                <a:spLocks noChangeShapeType="1"/>
              </p:cNvSpPr>
              <p:nvPr/>
            </p:nvSpPr>
            <p:spPr bwMode="auto">
              <a:xfrm flipH="1">
                <a:off x="3024" y="1824"/>
                <a:ext cx="52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4" name="Line 52"/>
              <p:cNvSpPr>
                <a:spLocks noChangeShapeType="1"/>
              </p:cNvSpPr>
              <p:nvPr/>
            </p:nvSpPr>
            <p:spPr bwMode="auto">
              <a:xfrm>
                <a:off x="3648" y="1824"/>
                <a:ext cx="62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5" name="Rectangle 56"/>
              <p:cNvSpPr>
                <a:spLocks noChangeArrowheads="1"/>
              </p:cNvSpPr>
              <p:nvPr/>
            </p:nvSpPr>
            <p:spPr bwMode="auto">
              <a:xfrm>
                <a:off x="2208" y="2784"/>
                <a:ext cx="912" cy="33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6" name="Rectangle 57"/>
              <p:cNvSpPr>
                <a:spLocks noChangeArrowheads="1"/>
              </p:cNvSpPr>
              <p:nvPr/>
            </p:nvSpPr>
            <p:spPr bwMode="auto">
              <a:xfrm>
                <a:off x="3168" y="2784"/>
                <a:ext cx="816" cy="67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7" name="Rectangle 58"/>
              <p:cNvSpPr>
                <a:spLocks noChangeArrowheads="1"/>
              </p:cNvSpPr>
              <p:nvPr/>
            </p:nvSpPr>
            <p:spPr bwMode="auto">
              <a:xfrm>
                <a:off x="4032" y="2784"/>
                <a:ext cx="816" cy="384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8" name="Rectangle 59"/>
              <p:cNvSpPr>
                <a:spLocks noChangeArrowheads="1"/>
              </p:cNvSpPr>
              <p:nvPr/>
            </p:nvSpPr>
            <p:spPr bwMode="auto">
              <a:xfrm>
                <a:off x="4896" y="2784"/>
                <a:ext cx="816" cy="384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9" name="Rectangle 60"/>
              <p:cNvSpPr>
                <a:spLocks noChangeArrowheads="1"/>
              </p:cNvSpPr>
              <p:nvPr/>
            </p:nvSpPr>
            <p:spPr bwMode="auto">
              <a:xfrm>
                <a:off x="2544" y="2400"/>
                <a:ext cx="1344" cy="336"/>
              </a:xfrm>
              <a:prstGeom prst="rect">
                <a:avLst/>
              </a:prstGeom>
              <a:noFill/>
              <a:ln w="254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0" name="Rectangle 61"/>
              <p:cNvSpPr>
                <a:spLocks noChangeArrowheads="1"/>
              </p:cNvSpPr>
              <p:nvPr/>
            </p:nvSpPr>
            <p:spPr bwMode="auto">
              <a:xfrm>
                <a:off x="4176" y="2400"/>
                <a:ext cx="1344" cy="336"/>
              </a:xfrm>
              <a:prstGeom prst="rect">
                <a:avLst/>
              </a:prstGeom>
              <a:noFill/>
              <a:ln w="254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1" name="Oval 62"/>
              <p:cNvSpPr>
                <a:spLocks noChangeArrowheads="1"/>
              </p:cNvSpPr>
              <p:nvPr/>
            </p:nvSpPr>
            <p:spPr bwMode="auto">
              <a:xfrm>
                <a:off x="144" y="2016"/>
                <a:ext cx="864" cy="384"/>
              </a:xfrm>
              <a:prstGeom prst="ellips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2" name="Oval 63"/>
              <p:cNvSpPr>
                <a:spLocks noChangeArrowheads="1"/>
              </p:cNvSpPr>
              <p:nvPr/>
            </p:nvSpPr>
            <p:spPr bwMode="auto">
              <a:xfrm>
                <a:off x="1440" y="2016"/>
                <a:ext cx="864" cy="384"/>
              </a:xfrm>
              <a:prstGeom prst="ellips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3" name="Oval 64"/>
              <p:cNvSpPr>
                <a:spLocks noChangeArrowheads="1"/>
              </p:cNvSpPr>
              <p:nvPr/>
            </p:nvSpPr>
            <p:spPr bwMode="auto">
              <a:xfrm>
                <a:off x="2496" y="2016"/>
                <a:ext cx="1440" cy="384"/>
              </a:xfrm>
              <a:prstGeom prst="ellips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4" name="Oval 65"/>
              <p:cNvSpPr>
                <a:spLocks noChangeArrowheads="1"/>
              </p:cNvSpPr>
              <p:nvPr/>
            </p:nvSpPr>
            <p:spPr bwMode="auto">
              <a:xfrm>
                <a:off x="4128" y="2016"/>
                <a:ext cx="1440" cy="384"/>
              </a:xfrm>
              <a:prstGeom prst="ellips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9" name="CasellaDiTesto 48"/>
          <p:cNvSpPr txBox="1"/>
          <p:nvPr/>
        </p:nvSpPr>
        <p:spPr>
          <a:xfrm>
            <a:off x="11125200" y="977325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U2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381000" y="762000"/>
            <a:ext cx="35125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sz="2800" dirty="0">
                <a:solidFill>
                  <a:srgbClr val="FF0000"/>
                </a:solidFill>
                <a:latin typeface="+mn-lt"/>
              </a:rPr>
              <a:t>Distribuzione Proteine</a:t>
            </a:r>
          </a:p>
        </p:txBody>
      </p:sp>
      <p:pic>
        <p:nvPicPr>
          <p:cNvPr id="26628" name="Picture 124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457200" y="1676400"/>
            <a:ext cx="9546032" cy="312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25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7467600" y="1828800"/>
            <a:ext cx="1044575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U2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50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685799" y="1219201"/>
            <a:ext cx="8617619" cy="503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U2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125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9525000" y="4572000"/>
            <a:ext cx="1044575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1371601"/>
            <a:ext cx="8680395" cy="518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34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9753600" y="5237673"/>
            <a:ext cx="1044575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U2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421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609600" y="762000"/>
            <a:ext cx="74676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22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7162801" y="5181601"/>
            <a:ext cx="1044575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424"/>
          <p:cNvSpPr>
            <a:spLocks noChangeArrowheads="1"/>
          </p:cNvSpPr>
          <p:nvPr/>
        </p:nvSpPr>
        <p:spPr bwMode="auto">
          <a:xfrm>
            <a:off x="838200" y="3810000"/>
            <a:ext cx="6096000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Rectangle 425"/>
          <p:cNvSpPr>
            <a:spLocks noChangeArrowheads="1"/>
          </p:cNvSpPr>
          <p:nvPr/>
        </p:nvSpPr>
        <p:spPr bwMode="auto">
          <a:xfrm>
            <a:off x="838200" y="4648200"/>
            <a:ext cx="6096000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Rectangle 426"/>
          <p:cNvSpPr>
            <a:spLocks noChangeArrowheads="1"/>
          </p:cNvSpPr>
          <p:nvPr/>
        </p:nvSpPr>
        <p:spPr bwMode="auto">
          <a:xfrm>
            <a:off x="838200" y="5257800"/>
            <a:ext cx="6096000" cy="3048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427"/>
          <p:cNvSpPr>
            <a:spLocks noChangeArrowheads="1"/>
          </p:cNvSpPr>
          <p:nvPr/>
        </p:nvSpPr>
        <p:spPr bwMode="auto">
          <a:xfrm>
            <a:off x="838200" y="3352800"/>
            <a:ext cx="6096000" cy="3048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Rectangle 428"/>
          <p:cNvSpPr>
            <a:spLocks noChangeArrowheads="1"/>
          </p:cNvSpPr>
          <p:nvPr/>
        </p:nvSpPr>
        <p:spPr bwMode="auto">
          <a:xfrm>
            <a:off x="838200" y="1905000"/>
            <a:ext cx="6096000" cy="3048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Text Box 429"/>
          <p:cNvSpPr txBox="1">
            <a:spLocks noChangeArrowheads="1"/>
          </p:cNvSpPr>
          <p:nvPr/>
        </p:nvSpPr>
        <p:spPr bwMode="auto">
          <a:xfrm>
            <a:off x="7239000" y="1524000"/>
            <a:ext cx="1676400" cy="32321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200" b="0">
                <a:solidFill>
                  <a:srgbClr val="142800"/>
                </a:solidFill>
                <a:latin typeface="+mj-lt"/>
              </a:rPr>
              <a:t>Gli aa evidenziati in rosso sono cosiddetti essenziali mentre quelli evidenziati in verde semi-essenziali.</a:t>
            </a:r>
          </a:p>
          <a:p>
            <a:pPr>
              <a:defRPr/>
            </a:pPr>
            <a:endParaRPr lang="it-IT" sz="1200" b="0">
              <a:solidFill>
                <a:srgbClr val="142800"/>
              </a:solidFill>
              <a:latin typeface="+mj-lt"/>
            </a:endParaRPr>
          </a:p>
          <a:p>
            <a:pPr>
              <a:defRPr/>
            </a:pPr>
            <a:r>
              <a:rPr lang="it-IT" sz="1200" b="0">
                <a:solidFill>
                  <a:srgbClr val="142800"/>
                </a:solidFill>
                <a:latin typeface="+mj-lt"/>
              </a:rPr>
              <a:t>La Lys è l’aa limitante!</a:t>
            </a:r>
          </a:p>
          <a:p>
            <a:pPr>
              <a:defRPr/>
            </a:pPr>
            <a:r>
              <a:rPr lang="it-IT" sz="1200" b="0">
                <a:solidFill>
                  <a:srgbClr val="142800"/>
                </a:solidFill>
                <a:latin typeface="+mj-lt"/>
              </a:rPr>
              <a:t>Se si compara il pattern aa della proteina di riferimento (FAO/WHO) si osserva come in generale i cereali presentino una distribuzione della Lys inferiore a quella ideale per un apporto nutrizionale corretto.</a:t>
            </a:r>
          </a:p>
        </p:txBody>
      </p:sp>
      <p:sp>
        <p:nvSpPr>
          <p:cNvPr id="29707" name="Line 430"/>
          <p:cNvSpPr>
            <a:spLocks noChangeShapeType="1"/>
          </p:cNvSpPr>
          <p:nvPr/>
        </p:nvSpPr>
        <p:spPr bwMode="auto">
          <a:xfrm flipH="1">
            <a:off x="6629400" y="3352800"/>
            <a:ext cx="60960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CasellaDiTesto 12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U2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81200"/>
            <a:ext cx="929870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U2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21"/>
          <p:cNvSpPr txBox="1">
            <a:spLocks noChangeArrowheads="1"/>
          </p:cNvSpPr>
          <p:nvPr/>
        </p:nvSpPr>
        <p:spPr bwMode="auto">
          <a:xfrm>
            <a:off x="762000" y="1679419"/>
            <a:ext cx="8305800" cy="13239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2000" b="0" dirty="0">
                <a:solidFill>
                  <a:srgbClr val="142800"/>
                </a:solidFill>
                <a:latin typeface="+mn-lt"/>
              </a:rPr>
              <a:t>Il glutine è una massa </a:t>
            </a:r>
            <a:r>
              <a:rPr lang="it-IT" sz="2000" b="0" dirty="0" err="1">
                <a:solidFill>
                  <a:srgbClr val="142800"/>
                </a:solidFill>
                <a:latin typeface="+mn-lt"/>
              </a:rPr>
              <a:t>visco-elastica</a:t>
            </a:r>
            <a:r>
              <a:rPr lang="it-IT" sz="2000" b="0" dirty="0">
                <a:solidFill>
                  <a:srgbClr val="142800"/>
                </a:solidFill>
                <a:latin typeface="+mn-lt"/>
              </a:rPr>
              <a:t> costituita da alcune frazioni proteiche presenti nei cereali: </a:t>
            </a:r>
            <a:r>
              <a:rPr lang="it-IT" sz="2000" u="sng" dirty="0">
                <a:solidFill>
                  <a:srgbClr val="FF0000"/>
                </a:solidFill>
                <a:latin typeface="+mn-lt"/>
              </a:rPr>
              <a:t>gliadine</a:t>
            </a:r>
            <a:r>
              <a:rPr lang="it-IT" sz="2000" b="0" dirty="0">
                <a:solidFill>
                  <a:srgbClr val="142800"/>
                </a:solidFill>
                <a:latin typeface="+mn-lt"/>
              </a:rPr>
              <a:t> e </a:t>
            </a:r>
            <a:r>
              <a:rPr lang="it-IT" sz="2000" u="sng" dirty="0">
                <a:solidFill>
                  <a:srgbClr val="FF0000"/>
                </a:solidFill>
                <a:latin typeface="+mn-lt"/>
              </a:rPr>
              <a:t>glutenine</a:t>
            </a:r>
            <a:r>
              <a:rPr lang="it-IT" sz="2000" b="0" dirty="0">
                <a:solidFill>
                  <a:srgbClr val="142800"/>
                </a:solidFill>
                <a:latin typeface="+mn-lt"/>
              </a:rPr>
              <a:t> le quali formano legami primari (legami a ponte disolfuro, legami ionici) e secondari (legami a ponte idrogeno, forze di dispersione ecc.) </a:t>
            </a:r>
            <a:r>
              <a:rPr lang="it-IT" sz="2000" b="0" dirty="0" err="1">
                <a:solidFill>
                  <a:srgbClr val="142800"/>
                </a:solidFill>
                <a:latin typeface="+mn-lt"/>
              </a:rPr>
              <a:t>intra-</a:t>
            </a:r>
            <a:r>
              <a:rPr lang="it-IT" sz="2000" b="0" dirty="0">
                <a:solidFill>
                  <a:srgbClr val="142800"/>
                </a:solidFill>
                <a:latin typeface="+mn-lt"/>
              </a:rPr>
              <a:t> ed inter-molecolari.</a:t>
            </a:r>
          </a:p>
        </p:txBody>
      </p:sp>
      <p:pic>
        <p:nvPicPr>
          <p:cNvPr id="31748" name="Picture 222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3657600" y="3352800"/>
            <a:ext cx="7238999" cy="2972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845" name="Text Box 228"/>
          <p:cNvSpPr txBox="1">
            <a:spLocks noChangeArrowheads="1"/>
          </p:cNvSpPr>
          <p:nvPr/>
        </p:nvSpPr>
        <p:spPr bwMode="auto">
          <a:xfrm>
            <a:off x="838200" y="297523"/>
            <a:ext cx="3533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FF0000"/>
                </a:solidFill>
                <a:latin typeface="+mj-lt"/>
              </a:rPr>
              <a:t>Proteine del glutine</a:t>
            </a:r>
          </a:p>
        </p:txBody>
      </p:sp>
      <p:sp>
        <p:nvSpPr>
          <p:cNvPr id="7" name="Text Box 224"/>
          <p:cNvSpPr txBox="1">
            <a:spLocks noChangeArrowheads="1"/>
          </p:cNvSpPr>
          <p:nvPr/>
        </p:nvSpPr>
        <p:spPr bwMode="auto">
          <a:xfrm>
            <a:off x="914400" y="3433364"/>
            <a:ext cx="2286000" cy="2892425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400" b="0" dirty="0">
                <a:solidFill>
                  <a:srgbClr val="142800"/>
                </a:solidFill>
                <a:latin typeface="+mn-lt"/>
              </a:rPr>
              <a:t>Le </a:t>
            </a:r>
            <a:r>
              <a:rPr lang="it-IT" sz="1400" b="0" dirty="0" err="1">
                <a:solidFill>
                  <a:srgbClr val="142800"/>
                </a:solidFill>
                <a:latin typeface="+mn-lt"/>
              </a:rPr>
              <a:t>subunità</a:t>
            </a:r>
            <a:r>
              <a:rPr lang="it-IT" sz="1400" b="0" dirty="0">
                <a:solidFill>
                  <a:srgbClr val="142800"/>
                </a:solidFill>
                <a:latin typeface="+mn-lt"/>
              </a:rPr>
              <a:t> ad alto peso molecolare (HMW) delle </a:t>
            </a:r>
            <a:r>
              <a:rPr lang="it-IT" sz="1400" dirty="0">
                <a:solidFill>
                  <a:srgbClr val="142800"/>
                </a:solidFill>
                <a:latin typeface="+mn-lt"/>
              </a:rPr>
              <a:t>glutenine</a:t>
            </a:r>
            <a:r>
              <a:rPr lang="it-IT" sz="1400" b="0" dirty="0">
                <a:solidFill>
                  <a:srgbClr val="142800"/>
                </a:solidFill>
                <a:latin typeface="+mn-lt"/>
              </a:rPr>
              <a:t> di tipo x  hanno buone attitudini a formare aggregati lineari </a:t>
            </a:r>
            <a:r>
              <a:rPr lang="it-IT" sz="1400" b="0" dirty="0" err="1">
                <a:solidFill>
                  <a:srgbClr val="142800"/>
                </a:solidFill>
                <a:latin typeface="+mn-lt"/>
              </a:rPr>
              <a:t>mediente</a:t>
            </a:r>
            <a:r>
              <a:rPr lang="it-IT" sz="1400" b="0" dirty="0">
                <a:solidFill>
                  <a:srgbClr val="142800"/>
                </a:solidFill>
                <a:latin typeface="+mn-lt"/>
              </a:rPr>
              <a:t> legami S-S tra le </a:t>
            </a:r>
            <a:r>
              <a:rPr lang="it-IT" sz="1400" b="0" dirty="0" err="1">
                <a:solidFill>
                  <a:srgbClr val="142800"/>
                </a:solidFill>
                <a:latin typeface="+mn-lt"/>
              </a:rPr>
              <a:t>Cys</a:t>
            </a:r>
            <a:r>
              <a:rPr lang="it-IT" sz="1400" b="0" dirty="0">
                <a:solidFill>
                  <a:srgbClr val="142800"/>
                </a:solidFill>
                <a:latin typeface="+mn-lt"/>
              </a:rPr>
              <a:t> C</a:t>
            </a:r>
            <a:r>
              <a:rPr lang="it-IT" sz="1400" b="0" baseline="30000" dirty="0">
                <a:solidFill>
                  <a:srgbClr val="142800"/>
                </a:solidFill>
                <a:latin typeface="+mn-lt"/>
              </a:rPr>
              <a:t>d</a:t>
            </a:r>
            <a:r>
              <a:rPr lang="it-IT" sz="1400" b="0" dirty="0">
                <a:solidFill>
                  <a:srgbClr val="142800"/>
                </a:solidFill>
                <a:latin typeface="+mn-lt"/>
              </a:rPr>
              <a:t> e </a:t>
            </a:r>
            <a:r>
              <a:rPr lang="it-IT" sz="1400" b="0" dirty="0" err="1">
                <a:solidFill>
                  <a:srgbClr val="142800"/>
                </a:solidFill>
                <a:latin typeface="+mn-lt"/>
              </a:rPr>
              <a:t>C</a:t>
            </a:r>
            <a:r>
              <a:rPr lang="it-IT" sz="1400" b="0" baseline="30000" dirty="0" err="1">
                <a:solidFill>
                  <a:srgbClr val="142800"/>
                </a:solidFill>
                <a:latin typeface="+mn-lt"/>
              </a:rPr>
              <a:t>z</a:t>
            </a:r>
            <a:r>
              <a:rPr lang="it-IT" sz="1400" b="0" dirty="0">
                <a:solidFill>
                  <a:srgbClr val="142800"/>
                </a:solidFill>
                <a:latin typeface="+mn-lt"/>
              </a:rPr>
              <a:t>.</a:t>
            </a:r>
          </a:p>
          <a:p>
            <a:pPr>
              <a:defRPr/>
            </a:pPr>
            <a:endParaRPr lang="it-IT" sz="1400" b="0" dirty="0">
              <a:solidFill>
                <a:srgbClr val="142800"/>
              </a:solidFill>
              <a:latin typeface="+mn-lt"/>
            </a:endParaRPr>
          </a:p>
          <a:p>
            <a:pPr>
              <a:defRPr/>
            </a:pPr>
            <a:r>
              <a:rPr lang="it-IT" sz="1400" b="0" dirty="0">
                <a:solidFill>
                  <a:srgbClr val="142800"/>
                </a:solidFill>
                <a:latin typeface="+mn-lt"/>
              </a:rPr>
              <a:t>Le </a:t>
            </a:r>
            <a:r>
              <a:rPr lang="it-IT" sz="1400" b="0" dirty="0" err="1">
                <a:solidFill>
                  <a:srgbClr val="142800"/>
                </a:solidFill>
                <a:latin typeface="+mn-lt"/>
              </a:rPr>
              <a:t>subunità</a:t>
            </a:r>
            <a:r>
              <a:rPr lang="it-IT" sz="1400" b="0" dirty="0">
                <a:solidFill>
                  <a:srgbClr val="142800"/>
                </a:solidFill>
                <a:latin typeface="+mn-lt"/>
              </a:rPr>
              <a:t> HMW di tipo y invece formano legami S-S prevalentemente con le LMW e non contribuiscono alla formazione di aggregati intermolecolari.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U2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Picture 334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10210800" y="2773758"/>
            <a:ext cx="1044575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6" descr="cereal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>
          <a:xfrm>
            <a:off x="304800" y="363535"/>
            <a:ext cx="8001000" cy="3633413"/>
          </a:xfrm>
          <a:noFill/>
          <a:ln w="38100">
            <a:solidFill>
              <a:schemeClr val="bg1"/>
            </a:solidFill>
          </a:ln>
        </p:spPr>
      </p:pic>
      <p:pic>
        <p:nvPicPr>
          <p:cNvPr id="9220" name="Picture 12" descr="sor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2853948"/>
            <a:ext cx="188595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5" name="Text Box 13"/>
          <p:cNvSpPr txBox="1">
            <a:spLocks noChangeArrowheads="1"/>
          </p:cNvSpPr>
          <p:nvPr/>
        </p:nvSpPr>
        <p:spPr bwMode="auto">
          <a:xfrm>
            <a:off x="8953500" y="5257800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b="0" dirty="0"/>
              <a:t>sorgo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U1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594485"/>
            <a:ext cx="619125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868" name="Text Box 9"/>
          <p:cNvSpPr txBox="1">
            <a:spLocks noChangeArrowheads="1"/>
          </p:cNvSpPr>
          <p:nvPr/>
        </p:nvSpPr>
        <p:spPr bwMode="auto">
          <a:xfrm>
            <a:off x="1219200" y="2760541"/>
            <a:ext cx="2362200" cy="378565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600" b="0" dirty="0">
                <a:solidFill>
                  <a:srgbClr val="142800"/>
                </a:solidFill>
                <a:latin typeface="+mn-lt"/>
              </a:rPr>
              <a:t>Le </a:t>
            </a:r>
            <a:r>
              <a:rPr lang="it-IT" sz="1600" dirty="0">
                <a:solidFill>
                  <a:srgbClr val="142800"/>
                </a:solidFill>
                <a:latin typeface="+mn-lt"/>
              </a:rPr>
              <a:t>gliadine</a:t>
            </a:r>
            <a:r>
              <a:rPr lang="it-IT" sz="1600" b="0" dirty="0">
                <a:solidFill>
                  <a:srgbClr val="142800"/>
                </a:solidFill>
                <a:latin typeface="+mn-lt"/>
              </a:rPr>
              <a:t> (</a:t>
            </a:r>
            <a:r>
              <a:rPr lang="it-IT" sz="1600" b="0" dirty="0">
                <a:solidFill>
                  <a:srgbClr val="142800"/>
                </a:solidFill>
                <a:latin typeface="Symbol" pitchFamily="18" charset="2"/>
              </a:rPr>
              <a:t>a</a:t>
            </a:r>
            <a:r>
              <a:rPr lang="it-IT" sz="1600" b="0" dirty="0">
                <a:solidFill>
                  <a:srgbClr val="142800"/>
                </a:solidFill>
                <a:latin typeface="+mn-lt"/>
              </a:rPr>
              <a:t> e </a:t>
            </a:r>
            <a:r>
              <a:rPr lang="it-IT" sz="1600" b="0" dirty="0">
                <a:solidFill>
                  <a:srgbClr val="142800"/>
                </a:solidFill>
                <a:latin typeface="Symbol" pitchFamily="18" charset="2"/>
              </a:rPr>
              <a:t>g</a:t>
            </a:r>
            <a:r>
              <a:rPr lang="it-IT" sz="1600" b="0" dirty="0">
                <a:solidFill>
                  <a:srgbClr val="142800"/>
                </a:solidFill>
                <a:latin typeface="+mn-lt"/>
              </a:rPr>
              <a:t>) svolgono un ruolo di tipo solvente (definito </a:t>
            </a:r>
            <a:r>
              <a:rPr lang="it-IT" sz="1600" b="0" i="1" dirty="0">
                <a:solidFill>
                  <a:srgbClr val="142800"/>
                </a:solidFill>
                <a:latin typeface="+mn-lt"/>
              </a:rPr>
              <a:t>lubrificante</a:t>
            </a:r>
            <a:r>
              <a:rPr lang="it-IT" sz="1600" b="0" dirty="0">
                <a:solidFill>
                  <a:srgbClr val="142800"/>
                </a:solidFill>
                <a:latin typeface="+mn-lt"/>
              </a:rPr>
              <a:t>). Formando aggregati con le </a:t>
            </a:r>
            <a:r>
              <a:rPr lang="it-IT" sz="1600" dirty="0">
                <a:solidFill>
                  <a:srgbClr val="142800"/>
                </a:solidFill>
                <a:latin typeface="+mn-lt"/>
              </a:rPr>
              <a:t>glutenine</a:t>
            </a:r>
            <a:r>
              <a:rPr lang="it-IT" sz="1600" b="0" dirty="0">
                <a:solidFill>
                  <a:srgbClr val="142800"/>
                </a:solidFill>
                <a:latin typeface="+mn-lt"/>
              </a:rPr>
              <a:t> esse aumentano la viscosità dell’impasto.</a:t>
            </a:r>
          </a:p>
          <a:p>
            <a:pPr>
              <a:defRPr/>
            </a:pPr>
            <a:endParaRPr lang="it-IT" sz="1600" b="0" dirty="0">
              <a:solidFill>
                <a:srgbClr val="142800"/>
              </a:solidFill>
              <a:latin typeface="+mn-lt"/>
            </a:endParaRPr>
          </a:p>
          <a:p>
            <a:pPr>
              <a:defRPr/>
            </a:pPr>
            <a:r>
              <a:rPr lang="it-IT" sz="1600" b="0" dirty="0">
                <a:solidFill>
                  <a:srgbClr val="142800"/>
                </a:solidFill>
                <a:latin typeface="+mn-lt"/>
              </a:rPr>
              <a:t>NB: le caratteristiche </a:t>
            </a:r>
          </a:p>
          <a:p>
            <a:pPr>
              <a:defRPr/>
            </a:pPr>
            <a:r>
              <a:rPr lang="it-IT" sz="1600" b="0" dirty="0">
                <a:solidFill>
                  <a:srgbClr val="142800"/>
                </a:solidFill>
                <a:latin typeface="+mn-lt"/>
              </a:rPr>
              <a:t>visco-elastiche del glutine dipendono dal rapporto glutenine/gliadine e non tanto dalle quantità assolute presenti nel cereale.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9600" y="769099"/>
            <a:ext cx="8458200" cy="1754326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800" b="0" dirty="0">
                <a:solidFill>
                  <a:srgbClr val="142800"/>
                </a:solidFill>
                <a:latin typeface="+mn-lt"/>
              </a:rPr>
              <a:t>Le costituenti a basso PM delle </a:t>
            </a:r>
            <a:r>
              <a:rPr lang="it-IT" sz="1800" dirty="0">
                <a:solidFill>
                  <a:srgbClr val="142800"/>
                </a:solidFill>
                <a:latin typeface="+mn-lt"/>
              </a:rPr>
              <a:t>glutenine</a:t>
            </a:r>
            <a:r>
              <a:rPr lang="it-IT" sz="1800" b="0" dirty="0">
                <a:solidFill>
                  <a:srgbClr val="142800"/>
                </a:solidFill>
                <a:latin typeface="+mn-lt"/>
              </a:rPr>
              <a:t> (LMW) contribuiscono ad aumentare la forza dell’impasto avendo una buona attitudine a formare legami tra i residui </a:t>
            </a:r>
            <a:r>
              <a:rPr lang="it-IT" sz="1800" b="0" dirty="0" err="1">
                <a:solidFill>
                  <a:srgbClr val="142800"/>
                </a:solidFill>
                <a:latin typeface="+mn-lt"/>
              </a:rPr>
              <a:t>cisteinici</a:t>
            </a:r>
            <a:r>
              <a:rPr lang="it-IT" sz="1800" b="0" dirty="0">
                <a:solidFill>
                  <a:srgbClr val="142800"/>
                </a:solidFill>
                <a:latin typeface="+mn-lt"/>
              </a:rPr>
              <a:t> </a:t>
            </a:r>
            <a:r>
              <a:rPr lang="it-IT" sz="1800" b="0" dirty="0" err="1">
                <a:solidFill>
                  <a:srgbClr val="142800"/>
                </a:solidFill>
                <a:latin typeface="+mn-lt"/>
              </a:rPr>
              <a:t>Cys</a:t>
            </a:r>
            <a:r>
              <a:rPr lang="it-IT" sz="1800" b="0" dirty="0">
                <a:solidFill>
                  <a:srgbClr val="142800"/>
                </a:solidFill>
                <a:latin typeface="+mn-lt"/>
              </a:rPr>
              <a:t> </a:t>
            </a:r>
            <a:r>
              <a:rPr lang="it-IT" sz="1800" b="0" dirty="0" err="1">
                <a:solidFill>
                  <a:srgbClr val="142800"/>
                </a:solidFill>
                <a:latin typeface="+mn-lt"/>
              </a:rPr>
              <a:t>Cb*</a:t>
            </a:r>
            <a:r>
              <a:rPr lang="it-IT" sz="1800" b="0" dirty="0">
                <a:solidFill>
                  <a:srgbClr val="142800"/>
                </a:solidFill>
                <a:latin typeface="+mn-lt"/>
              </a:rPr>
              <a:t> e </a:t>
            </a:r>
            <a:r>
              <a:rPr lang="it-IT" sz="1800" b="0" dirty="0" err="1">
                <a:solidFill>
                  <a:srgbClr val="142800"/>
                </a:solidFill>
                <a:latin typeface="+mn-lt"/>
              </a:rPr>
              <a:t>Cx</a:t>
            </a:r>
            <a:r>
              <a:rPr lang="it-IT" sz="1800" b="0" dirty="0">
                <a:solidFill>
                  <a:srgbClr val="142800"/>
                </a:solidFill>
                <a:latin typeface="+mn-lt"/>
              </a:rPr>
              <a:t>. Di fatto però per ottenere lo stesso effetto di resistenza meccanica prodotto dall’interazione delle HMW è necessario il doppio delle LMW. Le HMW inoltre formano legami S-S altamente direzionali rispetto alle LMW i cui legami tra residui di </a:t>
            </a:r>
            <a:r>
              <a:rPr lang="it-IT" sz="1800" b="0" dirty="0" err="1">
                <a:solidFill>
                  <a:srgbClr val="142800"/>
                </a:solidFill>
                <a:latin typeface="+mn-lt"/>
              </a:rPr>
              <a:t>Cys</a:t>
            </a:r>
            <a:r>
              <a:rPr lang="it-IT" sz="1800" b="0" dirty="0">
                <a:solidFill>
                  <a:srgbClr val="142800"/>
                </a:solidFill>
                <a:latin typeface="+mn-lt"/>
              </a:rPr>
              <a:t> hanno una direzionalità variabile.</a:t>
            </a:r>
          </a:p>
        </p:txBody>
      </p:sp>
      <p:pic>
        <p:nvPicPr>
          <p:cNvPr id="8" name="Picture 334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10206846" y="2591610"/>
            <a:ext cx="1044575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U2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Text Box 228"/>
          <p:cNvSpPr txBox="1">
            <a:spLocks noChangeArrowheads="1"/>
          </p:cNvSpPr>
          <p:nvPr/>
        </p:nvSpPr>
        <p:spPr bwMode="auto">
          <a:xfrm>
            <a:off x="609600" y="113839"/>
            <a:ext cx="3533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FF0000"/>
                </a:solidFill>
                <a:latin typeface="+mj-lt"/>
              </a:rPr>
              <a:t>Proteine del glutine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841374" y="1218739"/>
            <a:ext cx="506412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2988" y="1143000"/>
            <a:ext cx="33909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1905000" y="4432301"/>
            <a:ext cx="6705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819808" y="4968979"/>
            <a:ext cx="8247992" cy="14773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Le gliadine sono principalmente monomeriche e presentano legami intramolecolari di tipo ponte disolfuro (S-S) tra residui </a:t>
            </a:r>
            <a:r>
              <a:rPr lang="it-IT" sz="1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Cys</a:t>
            </a:r>
            <a:r>
              <a:rPr lang="it-IT" sz="1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</a:p>
          <a:p>
            <a:pPr>
              <a:defRPr/>
            </a:pPr>
            <a:r>
              <a:rPr lang="it-IT" sz="1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Hanno una ridotta tendenza a formare aggregati; questa peculiarità dà ragione del fatto che il loro contributo alle caratteristiche meccaniche del glutine è di aumentare l’elasticità dell’impasto.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U2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 Box 228"/>
          <p:cNvSpPr txBox="1">
            <a:spLocks noChangeArrowheads="1"/>
          </p:cNvSpPr>
          <p:nvPr/>
        </p:nvSpPr>
        <p:spPr bwMode="auto">
          <a:xfrm>
            <a:off x="609600" y="113839"/>
            <a:ext cx="3533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FF0000"/>
                </a:solidFill>
                <a:latin typeface="+mj-lt"/>
              </a:rPr>
              <a:t>Proteine del glutine</a:t>
            </a:r>
          </a:p>
        </p:txBody>
      </p:sp>
      <p:pic>
        <p:nvPicPr>
          <p:cNvPr id="12" name="Picture 334"/>
          <p:cNvPicPr>
            <a:picLocks noChangeAspect="1" noChangeArrowheads="1"/>
          </p:cNvPicPr>
          <p:nvPr/>
        </p:nvPicPr>
        <p:blipFill>
          <a:blip r:embed="rId5" cstate="print">
            <a:lum contrast="6000"/>
          </a:blip>
          <a:srcRect/>
          <a:stretch>
            <a:fillRect/>
          </a:stretch>
        </p:blipFill>
        <p:spPr bwMode="auto">
          <a:xfrm>
            <a:off x="10206846" y="2591610"/>
            <a:ext cx="1044575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0" descr="Stretching Gluten, Gliadin, Gluteni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101612"/>
              </a:clrFrom>
              <a:clrTo>
                <a:srgbClr val="10161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2286000"/>
            <a:ext cx="6033357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916" name="Text Box 22"/>
          <p:cNvSpPr txBox="1">
            <a:spLocks noChangeArrowheads="1"/>
          </p:cNvSpPr>
          <p:nvPr/>
        </p:nvSpPr>
        <p:spPr bwMode="auto">
          <a:xfrm>
            <a:off x="609599" y="1219200"/>
            <a:ext cx="4031821" cy="5355312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800" b="0" dirty="0">
                <a:solidFill>
                  <a:srgbClr val="142800"/>
                </a:solidFill>
                <a:latin typeface="+mj-lt"/>
              </a:rPr>
              <a:t>Durante la formazione (sviluppo del glutine) è possibile individuare alcuni passaggi:</a:t>
            </a:r>
          </a:p>
          <a:p>
            <a:pPr>
              <a:defRPr/>
            </a:pPr>
            <a:r>
              <a:rPr lang="it-IT" sz="1800" b="0" dirty="0">
                <a:solidFill>
                  <a:srgbClr val="142800"/>
                </a:solidFill>
                <a:latin typeface="+mj-lt"/>
              </a:rPr>
              <a:t>1)</a:t>
            </a:r>
            <a:r>
              <a:rPr lang="it-IT" sz="1800" dirty="0">
                <a:solidFill>
                  <a:srgbClr val="142800"/>
                </a:solidFill>
                <a:latin typeface="+mj-lt"/>
              </a:rPr>
              <a:t> idratazione</a:t>
            </a:r>
            <a:r>
              <a:rPr lang="it-IT" sz="1800" b="0" dirty="0">
                <a:solidFill>
                  <a:srgbClr val="142800"/>
                </a:solidFill>
                <a:latin typeface="+mj-lt"/>
              </a:rPr>
              <a:t> &gt; assorbimento di acqua (</a:t>
            </a:r>
            <a:r>
              <a:rPr lang="it-IT" sz="1800" b="0" dirty="0" err="1">
                <a:solidFill>
                  <a:srgbClr val="142800"/>
                </a:solidFill>
                <a:latin typeface="+mj-lt"/>
              </a:rPr>
              <a:t>T</a:t>
            </a:r>
            <a:r>
              <a:rPr lang="it-IT" sz="1800" b="0" baseline="-25000" dirty="0" err="1">
                <a:solidFill>
                  <a:srgbClr val="142800"/>
                </a:solidFill>
                <a:latin typeface="+mj-lt"/>
              </a:rPr>
              <a:t>amb</a:t>
            </a:r>
            <a:r>
              <a:rPr lang="it-IT" sz="1800" b="0" dirty="0">
                <a:solidFill>
                  <a:srgbClr val="142800"/>
                </a:solidFill>
                <a:latin typeface="+mj-lt"/>
              </a:rPr>
              <a:t>) e formazione di una dispersione stabile a cui corrisponde un aumento della viscosità del sistema.</a:t>
            </a:r>
          </a:p>
          <a:p>
            <a:pPr>
              <a:defRPr/>
            </a:pPr>
            <a:r>
              <a:rPr lang="it-IT" sz="1800" b="0" dirty="0">
                <a:solidFill>
                  <a:srgbClr val="142800"/>
                </a:solidFill>
                <a:latin typeface="+mj-lt"/>
              </a:rPr>
              <a:t>2) </a:t>
            </a:r>
            <a:r>
              <a:rPr lang="it-IT" sz="1800" dirty="0">
                <a:solidFill>
                  <a:srgbClr val="142800"/>
                </a:solidFill>
                <a:latin typeface="+mj-lt"/>
              </a:rPr>
              <a:t>formazione di legami </a:t>
            </a:r>
            <a:r>
              <a:rPr lang="it-IT" sz="1800" dirty="0" err="1">
                <a:solidFill>
                  <a:srgbClr val="142800"/>
                </a:solidFill>
                <a:latin typeface="+mj-lt"/>
              </a:rPr>
              <a:t>intra-</a:t>
            </a:r>
            <a:r>
              <a:rPr lang="it-IT" sz="1800" dirty="0">
                <a:solidFill>
                  <a:srgbClr val="142800"/>
                </a:solidFill>
                <a:latin typeface="+mj-lt"/>
              </a:rPr>
              <a:t> ed inter-molecolari</a:t>
            </a:r>
            <a:r>
              <a:rPr lang="it-IT" sz="1800" b="0" dirty="0">
                <a:solidFill>
                  <a:srgbClr val="142800"/>
                </a:solidFill>
                <a:latin typeface="+mj-lt"/>
              </a:rPr>
              <a:t> &gt; formazione di legami S-S, legami a ponte idrogeno (residui </a:t>
            </a:r>
            <a:r>
              <a:rPr lang="it-IT" sz="1800" b="0" dirty="0" err="1">
                <a:solidFill>
                  <a:srgbClr val="142800"/>
                </a:solidFill>
                <a:latin typeface="+mj-lt"/>
              </a:rPr>
              <a:t>aa</a:t>
            </a:r>
            <a:r>
              <a:rPr lang="it-IT" sz="1800" b="0" dirty="0">
                <a:solidFill>
                  <a:srgbClr val="142800"/>
                </a:solidFill>
                <a:latin typeface="+mj-lt"/>
              </a:rPr>
              <a:t> polari –OH, -NH</a:t>
            </a:r>
            <a:r>
              <a:rPr lang="it-IT" sz="1800" b="0" baseline="-25000" dirty="0">
                <a:solidFill>
                  <a:srgbClr val="142800"/>
                </a:solidFill>
                <a:latin typeface="+mj-lt"/>
              </a:rPr>
              <a:t>2</a:t>
            </a:r>
            <a:r>
              <a:rPr lang="it-IT" sz="1800" b="0" dirty="0">
                <a:solidFill>
                  <a:srgbClr val="142800"/>
                </a:solidFill>
                <a:latin typeface="+mj-lt"/>
              </a:rPr>
              <a:t> ecc), legami ionici (residui </a:t>
            </a:r>
            <a:r>
              <a:rPr lang="it-IT" sz="1800" b="0" dirty="0" err="1">
                <a:solidFill>
                  <a:srgbClr val="142800"/>
                </a:solidFill>
                <a:latin typeface="+mj-lt"/>
              </a:rPr>
              <a:t>aa</a:t>
            </a:r>
            <a:r>
              <a:rPr lang="it-IT" sz="1800" b="0" dirty="0">
                <a:solidFill>
                  <a:srgbClr val="142800"/>
                </a:solidFill>
                <a:latin typeface="+mj-lt"/>
              </a:rPr>
              <a:t> –COOH) e perdita della struttura nativa. Formazione aggregati ad alto peso molecolare.</a:t>
            </a:r>
          </a:p>
          <a:p>
            <a:pPr>
              <a:defRPr/>
            </a:pPr>
            <a:r>
              <a:rPr lang="it-IT" sz="1800" b="0" dirty="0">
                <a:solidFill>
                  <a:srgbClr val="142800"/>
                </a:solidFill>
                <a:latin typeface="+mj-lt"/>
              </a:rPr>
              <a:t>3) </a:t>
            </a:r>
            <a:r>
              <a:rPr lang="it-IT" sz="1800" dirty="0">
                <a:solidFill>
                  <a:srgbClr val="142800"/>
                </a:solidFill>
                <a:latin typeface="+mj-lt"/>
              </a:rPr>
              <a:t>denaturazione</a:t>
            </a:r>
            <a:r>
              <a:rPr lang="it-IT" sz="1800" b="0" dirty="0">
                <a:solidFill>
                  <a:srgbClr val="142800"/>
                </a:solidFill>
                <a:latin typeface="+mj-lt"/>
              </a:rPr>
              <a:t> &gt; dovuta a variazioni di pH, aumento della temperatura (cottura) presenza di sostanze denaturanti con conseguente perdita delle proprietà funzionali.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U2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 Box 228"/>
          <p:cNvSpPr txBox="1">
            <a:spLocks noChangeArrowheads="1"/>
          </p:cNvSpPr>
          <p:nvPr/>
        </p:nvSpPr>
        <p:spPr bwMode="auto">
          <a:xfrm>
            <a:off x="609600" y="113839"/>
            <a:ext cx="3533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FF0000"/>
                </a:solidFill>
                <a:latin typeface="+mj-lt"/>
              </a:rPr>
              <a:t>Proteine del glutine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9" name="Picture 19" descr="Risultati immagini per alveografo di Chopi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447800"/>
            <a:ext cx="8521460" cy="500429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CasellaDiTesto 4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U2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 Box 228"/>
          <p:cNvSpPr txBox="1">
            <a:spLocks noChangeArrowheads="1"/>
          </p:cNvSpPr>
          <p:nvPr/>
        </p:nvSpPr>
        <p:spPr bwMode="auto">
          <a:xfrm>
            <a:off x="609600" y="113839"/>
            <a:ext cx="3533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FF0000"/>
                </a:solidFill>
                <a:latin typeface="+mj-lt"/>
              </a:rPr>
              <a:t>Proteine del glutine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Risultati immagini per alveografo di Chop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05000"/>
            <a:ext cx="8172091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U2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 Box 228"/>
          <p:cNvSpPr txBox="1">
            <a:spLocks noChangeArrowheads="1"/>
          </p:cNvSpPr>
          <p:nvPr/>
        </p:nvSpPr>
        <p:spPr bwMode="auto">
          <a:xfrm>
            <a:off x="609600" y="113839"/>
            <a:ext cx="3533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FF0000"/>
                </a:solidFill>
                <a:latin typeface="+mj-lt"/>
              </a:rPr>
              <a:t>Proteine del glutine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8749" t="19000" r="60001" b="39999"/>
          <a:stretch>
            <a:fillRect/>
          </a:stretch>
        </p:blipFill>
        <p:spPr bwMode="auto">
          <a:xfrm>
            <a:off x="685800" y="3367558"/>
            <a:ext cx="3791432" cy="3109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868" name="Text Box 8"/>
          <p:cNvSpPr txBox="1">
            <a:spLocks noChangeArrowheads="1"/>
          </p:cNvSpPr>
          <p:nvPr/>
        </p:nvSpPr>
        <p:spPr bwMode="auto">
          <a:xfrm>
            <a:off x="609600" y="836382"/>
            <a:ext cx="2987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 err="1"/>
              <a:t>Alveografo</a:t>
            </a:r>
            <a:r>
              <a:rPr lang="it-IT" sz="2000" dirty="0"/>
              <a:t> di Chopin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876800" y="1600200"/>
            <a:ext cx="3886200" cy="4948238"/>
            <a:chOff x="2880" y="720"/>
            <a:chExt cx="2736" cy="3407"/>
          </a:xfrm>
        </p:grpSpPr>
        <p:pic>
          <p:nvPicPr>
            <p:cNvPr id="36874" name="Picture 5"/>
            <p:cNvPicPr>
              <a:picLocks noChangeAspect="1" noChangeArrowheads="1"/>
            </p:cNvPicPr>
            <p:nvPr/>
          </p:nvPicPr>
          <p:blipFill>
            <a:blip r:embed="rId3" cstate="print">
              <a:lum contrast="6000"/>
            </a:blip>
            <a:srcRect l="46875" t="20000" r="17500" b="10001"/>
            <a:stretch>
              <a:fillRect/>
            </a:stretch>
          </p:blipFill>
          <p:spPr bwMode="auto">
            <a:xfrm>
              <a:off x="2880" y="720"/>
              <a:ext cx="2736" cy="33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6875" name="Text Box 9"/>
            <p:cNvSpPr txBox="1">
              <a:spLocks noChangeArrowheads="1"/>
            </p:cNvSpPr>
            <p:nvPr/>
          </p:nvSpPr>
          <p:spPr bwMode="auto">
            <a:xfrm>
              <a:off x="4262" y="1700"/>
              <a:ext cx="19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200">
                  <a:solidFill>
                    <a:schemeClr val="bg1"/>
                  </a:solidFill>
                </a:rPr>
                <a:t>L</a:t>
              </a:r>
            </a:p>
          </p:txBody>
        </p:sp>
        <p:sp>
          <p:nvSpPr>
            <p:cNvPr id="36876" name="Text Box 10"/>
            <p:cNvSpPr txBox="1">
              <a:spLocks noChangeArrowheads="1"/>
            </p:cNvSpPr>
            <p:nvPr/>
          </p:nvSpPr>
          <p:spPr bwMode="auto">
            <a:xfrm>
              <a:off x="4272" y="2707"/>
              <a:ext cx="19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200">
                  <a:solidFill>
                    <a:schemeClr val="bg1"/>
                  </a:solidFill>
                </a:rPr>
                <a:t>L</a:t>
              </a:r>
            </a:p>
          </p:txBody>
        </p:sp>
        <p:sp>
          <p:nvSpPr>
            <p:cNvPr id="36877" name="Text Box 11"/>
            <p:cNvSpPr txBox="1">
              <a:spLocks noChangeArrowheads="1"/>
            </p:cNvSpPr>
            <p:nvPr/>
          </p:nvSpPr>
          <p:spPr bwMode="auto">
            <a:xfrm>
              <a:off x="4272" y="3936"/>
              <a:ext cx="19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200">
                  <a:solidFill>
                    <a:schemeClr val="bg1"/>
                  </a:solidFill>
                </a:rPr>
                <a:t>L</a:t>
              </a:r>
            </a:p>
          </p:txBody>
        </p:sp>
        <p:sp>
          <p:nvSpPr>
            <p:cNvPr id="36878" name="Text Box 12"/>
            <p:cNvSpPr txBox="1">
              <a:spLocks noChangeArrowheads="1"/>
            </p:cNvSpPr>
            <p:nvPr/>
          </p:nvSpPr>
          <p:spPr bwMode="auto">
            <a:xfrm>
              <a:off x="2880" y="1296"/>
              <a:ext cx="20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200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36879" name="Text Box 13"/>
            <p:cNvSpPr txBox="1">
              <a:spLocks noChangeArrowheads="1"/>
            </p:cNvSpPr>
            <p:nvPr/>
          </p:nvSpPr>
          <p:spPr bwMode="auto">
            <a:xfrm>
              <a:off x="2880" y="2323"/>
              <a:ext cx="20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200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36880" name="Text Box 14"/>
            <p:cNvSpPr txBox="1">
              <a:spLocks noChangeArrowheads="1"/>
            </p:cNvSpPr>
            <p:nvPr/>
          </p:nvSpPr>
          <p:spPr bwMode="auto">
            <a:xfrm>
              <a:off x="2880" y="3456"/>
              <a:ext cx="20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200">
                  <a:solidFill>
                    <a:schemeClr val="bg1"/>
                  </a:solidFill>
                </a:rPr>
                <a:t>P</a:t>
              </a:r>
            </a:p>
          </p:txBody>
        </p:sp>
      </p:grpSp>
      <p:pic>
        <p:nvPicPr>
          <p:cNvPr id="36870" name="Picture 17" descr="alveo-1-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799" y="1366231"/>
            <a:ext cx="2445559" cy="1834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CasellaDiTesto 14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U2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Text Box 228"/>
          <p:cNvSpPr txBox="1">
            <a:spLocks noChangeArrowheads="1"/>
          </p:cNvSpPr>
          <p:nvPr/>
        </p:nvSpPr>
        <p:spPr bwMode="auto">
          <a:xfrm>
            <a:off x="609600" y="113839"/>
            <a:ext cx="3533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FF0000"/>
                </a:solidFill>
                <a:latin typeface="+mj-lt"/>
              </a:rPr>
              <a:t>Proteine del glutine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22260" t="53943" r="44380" b="20999"/>
          <a:stretch>
            <a:fillRect/>
          </a:stretch>
        </p:blipFill>
        <p:spPr bwMode="auto">
          <a:xfrm>
            <a:off x="798512" y="1263419"/>
            <a:ext cx="43830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2" name="Picture 10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b="29630"/>
          <a:stretch>
            <a:fillRect/>
          </a:stretch>
        </p:blipFill>
        <p:spPr bwMode="auto">
          <a:xfrm>
            <a:off x="5184475" y="2822575"/>
            <a:ext cx="324485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3" name="Picture 11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5525" t="70370"/>
          <a:stretch>
            <a:fillRect/>
          </a:stretch>
        </p:blipFill>
        <p:spPr bwMode="auto">
          <a:xfrm>
            <a:off x="784330" y="4191000"/>
            <a:ext cx="4354513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5" name="Picture 13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8648701" y="4648200"/>
            <a:ext cx="1044575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 Box 14"/>
          <p:cNvSpPr txBox="1">
            <a:spLocks noChangeArrowheads="1"/>
          </p:cNvSpPr>
          <p:nvPr/>
        </p:nvSpPr>
        <p:spPr bwMode="auto">
          <a:xfrm>
            <a:off x="5334000" y="1006693"/>
            <a:ext cx="4114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400" b="0" dirty="0">
                <a:latin typeface="+mj-lt"/>
              </a:rPr>
              <a:t>W: area dell’</a:t>
            </a:r>
            <a:r>
              <a:rPr lang="it-IT" sz="1400" b="0" dirty="0" err="1">
                <a:latin typeface="+mj-lt"/>
              </a:rPr>
              <a:t>alveogramma</a:t>
            </a:r>
            <a:r>
              <a:rPr lang="it-IT" sz="1400" b="0" dirty="0">
                <a:latin typeface="+mj-lt"/>
              </a:rPr>
              <a:t> esprime la forza della farina</a:t>
            </a:r>
          </a:p>
          <a:p>
            <a:pPr>
              <a:defRPr/>
            </a:pPr>
            <a:r>
              <a:rPr lang="it-IT" sz="1400" b="0" dirty="0">
                <a:latin typeface="+mj-lt"/>
              </a:rPr>
              <a:t>P: tenacità</a:t>
            </a:r>
          </a:p>
          <a:p>
            <a:pPr>
              <a:defRPr/>
            </a:pPr>
            <a:r>
              <a:rPr lang="it-IT" sz="1400" b="0" dirty="0">
                <a:latin typeface="+mj-lt"/>
              </a:rPr>
              <a:t>L: estensibilità</a:t>
            </a:r>
          </a:p>
          <a:p>
            <a:pPr>
              <a:defRPr/>
            </a:pPr>
            <a:r>
              <a:rPr lang="it-IT" sz="1400" b="0" dirty="0">
                <a:latin typeface="+mj-lt"/>
              </a:rPr>
              <a:t>P/L: rapporto tra tenacità ed estensibilità, indica le caratteristiche di viscosità ed elasticità dell’impasto. E’ un indice importante per valutare la “lavorabilità”.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U2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 Box 228"/>
          <p:cNvSpPr txBox="1">
            <a:spLocks noChangeArrowheads="1"/>
          </p:cNvSpPr>
          <p:nvPr/>
        </p:nvSpPr>
        <p:spPr bwMode="auto">
          <a:xfrm>
            <a:off x="609600" y="113839"/>
            <a:ext cx="3533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FF0000"/>
                </a:solidFill>
                <a:latin typeface="+mj-lt"/>
              </a:rPr>
              <a:t>Proteine del glutine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9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22499" t="19000" r="19376" b="11000"/>
          <a:stretch>
            <a:fillRect/>
          </a:stretch>
        </p:blipFill>
        <p:spPr bwMode="auto">
          <a:xfrm>
            <a:off x="990600" y="914400"/>
            <a:ext cx="7545388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U2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 Box 228"/>
          <p:cNvSpPr txBox="1">
            <a:spLocks noChangeArrowheads="1"/>
          </p:cNvSpPr>
          <p:nvPr/>
        </p:nvSpPr>
        <p:spPr bwMode="auto">
          <a:xfrm>
            <a:off x="609600" y="113839"/>
            <a:ext cx="3533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FF0000"/>
                </a:solidFill>
                <a:latin typeface="+mj-lt"/>
              </a:rPr>
              <a:t>Proteine del glutine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626853" y="1405195"/>
            <a:ext cx="8001000" cy="4092575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2000" b="0" dirty="0">
                <a:solidFill>
                  <a:srgbClr val="142800"/>
                </a:solidFill>
                <a:latin typeface="+mj-lt"/>
              </a:rPr>
              <a:t>La maggior parte dei carboidrati presenti nella cariosside dei cereali è rappresentata </a:t>
            </a:r>
            <a:r>
              <a:rPr lang="it-IT" sz="2000" dirty="0">
                <a:solidFill>
                  <a:srgbClr val="142800"/>
                </a:solidFill>
                <a:latin typeface="+mj-lt"/>
              </a:rPr>
              <a:t>dall’amido</a:t>
            </a:r>
            <a:r>
              <a:rPr lang="it-IT" sz="2000" b="0" dirty="0">
                <a:solidFill>
                  <a:srgbClr val="142800"/>
                </a:solidFill>
                <a:latin typeface="+mj-lt"/>
              </a:rPr>
              <a:t>, macromolecola con funzioni di riserva, localizzata esclusivamente </a:t>
            </a:r>
            <a:r>
              <a:rPr lang="it-IT" sz="2000" dirty="0">
                <a:solidFill>
                  <a:srgbClr val="142800"/>
                </a:solidFill>
                <a:latin typeface="+mj-lt"/>
              </a:rPr>
              <a:t>nell’endosperma</a:t>
            </a:r>
            <a:r>
              <a:rPr lang="it-IT" sz="2000" b="0" dirty="0">
                <a:solidFill>
                  <a:srgbClr val="142800"/>
                </a:solidFill>
                <a:latin typeface="+mj-lt"/>
              </a:rPr>
              <a:t>. </a:t>
            </a:r>
          </a:p>
          <a:p>
            <a:pPr>
              <a:defRPr/>
            </a:pPr>
            <a:endParaRPr lang="it-IT" sz="2000" b="0" dirty="0">
              <a:solidFill>
                <a:srgbClr val="142800"/>
              </a:solidFill>
              <a:latin typeface="+mj-lt"/>
            </a:endParaRPr>
          </a:p>
          <a:p>
            <a:pPr>
              <a:defRPr/>
            </a:pPr>
            <a:r>
              <a:rPr lang="it-IT" sz="2000" b="0" dirty="0">
                <a:solidFill>
                  <a:srgbClr val="142800"/>
                </a:solidFill>
                <a:latin typeface="+mj-lt"/>
              </a:rPr>
              <a:t>La pianta, a partire dal glucosio, sintetizza due diversi polimeri, </a:t>
            </a:r>
            <a:r>
              <a:rPr lang="it-IT" sz="2000" dirty="0">
                <a:solidFill>
                  <a:srgbClr val="142800"/>
                </a:solidFill>
                <a:latin typeface="+mj-lt"/>
              </a:rPr>
              <a:t>l’amilosio</a:t>
            </a:r>
            <a:r>
              <a:rPr lang="it-IT" sz="2000" b="0" dirty="0">
                <a:solidFill>
                  <a:srgbClr val="142800"/>
                </a:solidFill>
                <a:latin typeface="+mj-lt"/>
              </a:rPr>
              <a:t> e </a:t>
            </a:r>
            <a:r>
              <a:rPr lang="it-IT" sz="2000" dirty="0">
                <a:solidFill>
                  <a:srgbClr val="142800"/>
                </a:solidFill>
                <a:latin typeface="+mj-lt"/>
              </a:rPr>
              <a:t>l’</a:t>
            </a:r>
            <a:r>
              <a:rPr lang="it-IT" sz="2000" dirty="0" err="1">
                <a:solidFill>
                  <a:srgbClr val="142800"/>
                </a:solidFill>
                <a:latin typeface="+mj-lt"/>
              </a:rPr>
              <a:t>amilopectina</a:t>
            </a:r>
            <a:r>
              <a:rPr lang="it-IT" sz="2000" b="0" dirty="0">
                <a:solidFill>
                  <a:srgbClr val="142800"/>
                </a:solidFill>
                <a:latin typeface="+mj-lt"/>
              </a:rPr>
              <a:t>, stoccati nelle cellule sotto forma di granuli. </a:t>
            </a:r>
          </a:p>
          <a:p>
            <a:pPr>
              <a:defRPr/>
            </a:pPr>
            <a:endParaRPr lang="it-IT" sz="2000" b="0" dirty="0">
              <a:solidFill>
                <a:srgbClr val="142800"/>
              </a:solidFill>
              <a:latin typeface="+mj-lt"/>
            </a:endParaRPr>
          </a:p>
          <a:p>
            <a:pPr>
              <a:defRPr/>
            </a:pPr>
            <a:r>
              <a:rPr lang="it-IT" sz="2000" b="0" dirty="0">
                <a:solidFill>
                  <a:srgbClr val="142800"/>
                </a:solidFill>
                <a:latin typeface="+mj-lt"/>
              </a:rPr>
              <a:t>La sintesi dell’amido avviene in organuli cellulari, detti </a:t>
            </a:r>
            <a:r>
              <a:rPr lang="it-IT" sz="2000" dirty="0">
                <a:solidFill>
                  <a:srgbClr val="142800"/>
                </a:solidFill>
                <a:latin typeface="+mj-lt"/>
              </a:rPr>
              <a:t>AMILOPLASTI</a:t>
            </a:r>
            <a:r>
              <a:rPr lang="it-IT" sz="2000" b="0" dirty="0">
                <a:solidFill>
                  <a:srgbClr val="142800"/>
                </a:solidFill>
                <a:latin typeface="+mj-lt"/>
              </a:rPr>
              <a:t>. A partire da un punto detto </a:t>
            </a:r>
            <a:r>
              <a:rPr lang="it-IT" sz="2000" dirty="0">
                <a:solidFill>
                  <a:srgbClr val="142800"/>
                </a:solidFill>
                <a:latin typeface="+mj-lt"/>
              </a:rPr>
              <a:t>ILO</a:t>
            </a:r>
            <a:r>
              <a:rPr lang="it-IT" sz="2000" b="0" dirty="0">
                <a:solidFill>
                  <a:srgbClr val="142800"/>
                </a:solidFill>
                <a:latin typeface="+mj-lt"/>
              </a:rPr>
              <a:t> e per deposizione successiva di strati esterni, si formano dei granuli (crescita dall’interno verso l’esterno).</a:t>
            </a:r>
          </a:p>
          <a:p>
            <a:pPr>
              <a:defRPr/>
            </a:pPr>
            <a:endParaRPr lang="it-IT" sz="2000" b="0" dirty="0">
              <a:solidFill>
                <a:srgbClr val="142800"/>
              </a:solidFill>
              <a:latin typeface="+mj-lt"/>
            </a:endParaRPr>
          </a:p>
          <a:p>
            <a:pPr>
              <a:defRPr/>
            </a:pPr>
            <a:r>
              <a:rPr lang="it-IT" sz="2000" i="1" dirty="0">
                <a:solidFill>
                  <a:srgbClr val="142800"/>
                </a:solidFill>
                <a:latin typeface="+mj-lt"/>
              </a:rPr>
              <a:t>La morfologia e le dimensioni di questi ultimi sono diversi a seconda della specie botanica.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U2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ext Box 228"/>
          <p:cNvSpPr txBox="1">
            <a:spLocks noChangeArrowheads="1"/>
          </p:cNvSpPr>
          <p:nvPr/>
        </p:nvSpPr>
        <p:spPr bwMode="auto">
          <a:xfrm>
            <a:off x="626853" y="457200"/>
            <a:ext cx="20906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 smtClean="0">
                <a:solidFill>
                  <a:srgbClr val="FF0000"/>
                </a:solidFill>
                <a:latin typeface="+mn-lt"/>
              </a:rPr>
              <a:t>Carboidrati</a:t>
            </a:r>
            <a:endParaRPr lang="it-IT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82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310199"/>
              </p:ext>
            </p:extLst>
          </p:nvPr>
        </p:nvGraphicFramePr>
        <p:xfrm>
          <a:off x="914400" y="1905000"/>
          <a:ext cx="8610600" cy="3548998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381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83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1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654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CEREALE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AMIDO 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ZUCCHERI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LIBERI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PROTEINE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LIPIDI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CELLULOSA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EMICELLU-LOSA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PENTOSANI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MINERALI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avena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frumento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orzo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segale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triticale</a:t>
                      </a:r>
                      <a:endParaRPr kumimoji="0" lang="it-IT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16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61,8 (+/- 8)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75,6 (+/- 5)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69,8 (+/- 6)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70,6 (+/- 5)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74,2 (+/- 4)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74,4 (+/- 5)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13,5 (+/- 3)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14,5 (+/- 4)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11,6 (+/- 3)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11,8 (+/- 3)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13,5 (+/- 4)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14,5 (+/- 4)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16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6,0 (+/- 2)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2,0 (+/- 1)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5,8 (+/- 2)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2,6 (+/- 1)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2,0 (+/- 0,5)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2,0 (+/- 0,5)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16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16,0 (+/- 2)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5,7 (+/- 1)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11,6 (+/- 1)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12,0 (+/- 1)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8,0 (+/- 1)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6,8 (+/- 1)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3,5 (+/-0,5)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2,2 (+/-0,3)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1,2 (+/-0,1)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3,0 (+/-0,2)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2,3 (+/-0,2)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2,3 (+/-0,2)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U2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 Box 228"/>
          <p:cNvSpPr txBox="1">
            <a:spLocks noChangeArrowheads="1"/>
          </p:cNvSpPr>
          <p:nvPr/>
        </p:nvSpPr>
        <p:spPr bwMode="auto">
          <a:xfrm>
            <a:off x="626853" y="457200"/>
            <a:ext cx="20906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 smtClean="0">
                <a:solidFill>
                  <a:srgbClr val="FF0000"/>
                </a:solidFill>
                <a:latin typeface="+mn-lt"/>
              </a:rPr>
              <a:t>Carboidrati</a:t>
            </a:r>
            <a:endParaRPr lang="it-IT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4" name="Picture 60" descr="http://www.fao.org/fileadmin/templates/worldfood/images/home-graph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762000"/>
            <a:ext cx="4222172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" name="CasellaDiTesto 58"/>
          <p:cNvSpPr txBox="1"/>
          <p:nvPr/>
        </p:nvSpPr>
        <p:spPr>
          <a:xfrm>
            <a:off x="4724400" y="760562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+mj-lt"/>
              </a:rPr>
              <a:t>Based on FAO’s latest market assessment, global cereal production is seen heading toward a new record level in 2017. As a result, world cereal supplies in 2017/18 should reach even higher levels than previously projected, boosting world ending stocks of cereals by the close of seasons in 2018 to an all-time high</a:t>
            </a:r>
          </a:p>
        </p:txBody>
      </p:sp>
      <p:pic>
        <p:nvPicPr>
          <p:cNvPr id="60" name="Picture 4" descr="World cereal production to remain elevated in 2016: FA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895600"/>
            <a:ext cx="4572000" cy="3611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sellaDiTesto 6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U1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27"/>
          <p:cNvSpPr txBox="1">
            <a:spLocks noChangeArrowheads="1"/>
          </p:cNvSpPr>
          <p:nvPr/>
        </p:nvSpPr>
        <p:spPr bwMode="auto">
          <a:xfrm>
            <a:off x="1927225" y="317976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 b="0">
              <a:solidFill>
                <a:schemeClr val="bg1"/>
              </a:solidFill>
            </a:endParaRPr>
          </a:p>
        </p:txBody>
      </p:sp>
      <p:graphicFrame>
        <p:nvGraphicFramePr>
          <p:cNvPr id="84040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351098"/>
              </p:ext>
            </p:extLst>
          </p:nvPr>
        </p:nvGraphicFramePr>
        <p:xfrm>
          <a:off x="1143000" y="2209800"/>
          <a:ext cx="8077201" cy="380390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17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1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6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3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41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75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CEREALE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glucosio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(%)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fruttosio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(%)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maltosio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(%)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saccarosio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(%)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raffinosio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(%)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zuccheri liberi totali (%)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65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18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avena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frumento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mais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orzo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segale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riso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0,05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0,02-0,03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0,2-0,5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0,1-0,2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0,12-0,13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18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0,09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0,02-0,04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0,1-0,4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0,11-0,13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0,1-0,2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0,57-0,80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0,9-1,9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1,9-2,2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0,60-0,66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0,54-0,70 0,1-0,3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0,1-0,2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1,4-1,5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1,0-3,0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2,0-3,0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0,96-1,10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U2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 Box 228"/>
          <p:cNvSpPr txBox="1">
            <a:spLocks noChangeArrowheads="1"/>
          </p:cNvSpPr>
          <p:nvPr/>
        </p:nvSpPr>
        <p:spPr bwMode="auto">
          <a:xfrm>
            <a:off x="626853" y="457200"/>
            <a:ext cx="20906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 smtClean="0">
                <a:solidFill>
                  <a:srgbClr val="FF0000"/>
                </a:solidFill>
                <a:latin typeface="+mn-lt"/>
              </a:rPr>
              <a:t>Carboidrati</a:t>
            </a:r>
            <a:endParaRPr lang="it-IT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67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18124" t="23000" r="22501" b="21001"/>
          <a:stretch>
            <a:fillRect/>
          </a:stretch>
        </p:blipFill>
        <p:spPr bwMode="auto">
          <a:xfrm>
            <a:off x="685800" y="1600200"/>
            <a:ext cx="8580407" cy="5058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U2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 Box 228"/>
          <p:cNvSpPr txBox="1">
            <a:spLocks noChangeArrowheads="1"/>
          </p:cNvSpPr>
          <p:nvPr/>
        </p:nvSpPr>
        <p:spPr bwMode="auto">
          <a:xfrm>
            <a:off x="626853" y="457200"/>
            <a:ext cx="33746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 smtClean="0">
                <a:solidFill>
                  <a:srgbClr val="FF0000"/>
                </a:solidFill>
                <a:latin typeface="+mn-lt"/>
              </a:rPr>
              <a:t>Carboidrati: amido</a:t>
            </a:r>
            <a:endParaRPr lang="it-IT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74825" y="1736726"/>
            <a:ext cx="4364038" cy="38846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6553200" y="2209800"/>
          <a:ext cx="3630488" cy="2839212"/>
        </p:xfrm>
        <a:graphic>
          <a:graphicData uri="http://schemas.openxmlformats.org/drawingml/2006/table">
            <a:tbl>
              <a:tblPr firstRow="1">
                <a:tableStyleId>{69C7853C-536D-4A76-A0AE-DD22124D55A5}</a:tableStyleId>
              </a:tblPr>
              <a:tblGrid>
                <a:gridCol w="2038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2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0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/>
                        <a:t>Plant source</a:t>
                      </a:r>
                      <a:endParaRPr lang="en-US" sz="1800" noProof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smtClean="0"/>
                        <a:t>Amylose content (%)</a:t>
                      </a:r>
                      <a:endParaRPr lang="en-US" sz="1800" noProof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smtClean="0">
                          <a:solidFill>
                            <a:srgbClr val="80A331"/>
                          </a:solidFill>
                        </a:rPr>
                        <a:t>Potato</a:t>
                      </a:r>
                      <a:endParaRPr lang="en-US" sz="1800" noProof="0">
                        <a:solidFill>
                          <a:srgbClr val="80A33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rgbClr val="80A331"/>
                          </a:solidFill>
                        </a:rPr>
                        <a:t>23.2</a:t>
                      </a:r>
                      <a:endParaRPr lang="en-US" sz="1800" noProof="0" dirty="0">
                        <a:solidFill>
                          <a:srgbClr val="80A33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smtClean="0">
                          <a:solidFill>
                            <a:srgbClr val="80A331"/>
                          </a:solidFill>
                        </a:rPr>
                        <a:t>Tapioca</a:t>
                      </a:r>
                      <a:endParaRPr lang="en-US" sz="1800" noProof="0">
                        <a:solidFill>
                          <a:srgbClr val="80A33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rgbClr val="80A331"/>
                          </a:solidFill>
                        </a:rPr>
                        <a:t>19.9</a:t>
                      </a:r>
                      <a:endParaRPr lang="en-US" sz="1800" noProof="0" dirty="0">
                        <a:solidFill>
                          <a:srgbClr val="80A33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smtClean="0">
                          <a:solidFill>
                            <a:srgbClr val="80A331"/>
                          </a:solidFill>
                        </a:rPr>
                        <a:t>Waxy Maize</a:t>
                      </a:r>
                      <a:endParaRPr lang="en-US" sz="1800" noProof="0">
                        <a:solidFill>
                          <a:srgbClr val="80A33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rgbClr val="80A331"/>
                          </a:solidFill>
                        </a:rPr>
                        <a:t>3.0</a:t>
                      </a:r>
                      <a:endParaRPr lang="en-US" sz="1800" noProof="0" dirty="0">
                        <a:solidFill>
                          <a:srgbClr val="80A33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smtClean="0">
                          <a:solidFill>
                            <a:srgbClr val="80A331"/>
                          </a:solidFill>
                        </a:rPr>
                        <a:t>High amylose Maize</a:t>
                      </a:r>
                      <a:endParaRPr lang="en-US" sz="1800" noProof="0">
                        <a:solidFill>
                          <a:srgbClr val="80A33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rgbClr val="80A331"/>
                          </a:solidFill>
                        </a:rPr>
                        <a:t>43.5</a:t>
                      </a:r>
                      <a:endParaRPr lang="en-US" sz="1800" noProof="0" dirty="0">
                        <a:solidFill>
                          <a:srgbClr val="80A33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smtClean="0">
                          <a:solidFill>
                            <a:srgbClr val="80A331"/>
                          </a:solidFill>
                        </a:rPr>
                        <a:t>Maize</a:t>
                      </a:r>
                      <a:endParaRPr lang="en-US" sz="1800" noProof="0">
                        <a:solidFill>
                          <a:srgbClr val="80A33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rgbClr val="80A331"/>
                          </a:solidFill>
                        </a:rPr>
                        <a:t>25.1</a:t>
                      </a:r>
                      <a:endParaRPr lang="en-US" sz="1800" noProof="0" dirty="0">
                        <a:solidFill>
                          <a:srgbClr val="80A33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smtClean="0">
                          <a:solidFill>
                            <a:srgbClr val="80A331"/>
                          </a:solidFill>
                        </a:rPr>
                        <a:t>Rice</a:t>
                      </a:r>
                      <a:endParaRPr lang="en-US" sz="1800" noProof="0">
                        <a:solidFill>
                          <a:srgbClr val="80A33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rgbClr val="80A331"/>
                          </a:solidFill>
                        </a:rPr>
                        <a:t>16.4</a:t>
                      </a:r>
                      <a:endParaRPr lang="en-US" sz="1800" noProof="0" dirty="0">
                        <a:solidFill>
                          <a:srgbClr val="80A33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smtClean="0">
                          <a:solidFill>
                            <a:srgbClr val="80A331"/>
                          </a:solidFill>
                        </a:rPr>
                        <a:t>Pea</a:t>
                      </a:r>
                      <a:endParaRPr lang="en-US" sz="1800" noProof="0">
                        <a:solidFill>
                          <a:srgbClr val="80A33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rgbClr val="80A331"/>
                          </a:solidFill>
                        </a:rPr>
                        <a:t>28.1</a:t>
                      </a:r>
                      <a:endParaRPr lang="en-US" sz="1800" noProof="0" dirty="0">
                        <a:solidFill>
                          <a:srgbClr val="80A33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4086225" y="1447801"/>
            <a:ext cx="2160588" cy="442913"/>
          </a:xfrm>
          <a:prstGeom prst="round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80A331"/>
                </a:solidFill>
              </a:rPr>
              <a:t>Amylose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079875" y="2960688"/>
            <a:ext cx="2160588" cy="442912"/>
          </a:xfrm>
          <a:prstGeom prst="round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rgbClr val="80A331"/>
                </a:solidFill>
              </a:rPr>
              <a:t>Amylopectin</a:t>
            </a:r>
            <a:endParaRPr lang="en-US" sz="2000" dirty="0">
              <a:solidFill>
                <a:srgbClr val="80A33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U2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 Box 228"/>
          <p:cNvSpPr txBox="1">
            <a:spLocks noChangeArrowheads="1"/>
          </p:cNvSpPr>
          <p:nvPr/>
        </p:nvSpPr>
        <p:spPr bwMode="auto">
          <a:xfrm>
            <a:off x="626853" y="457200"/>
            <a:ext cx="33746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 smtClean="0">
                <a:solidFill>
                  <a:srgbClr val="FF0000"/>
                </a:solidFill>
                <a:latin typeface="+mn-lt"/>
              </a:rPr>
              <a:t>Carboidrati: amido</a:t>
            </a:r>
            <a:endParaRPr lang="it-IT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626853" y="1676400"/>
            <a:ext cx="7677150" cy="433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U2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 Box 228"/>
          <p:cNvSpPr txBox="1">
            <a:spLocks noChangeArrowheads="1"/>
          </p:cNvSpPr>
          <p:nvPr/>
        </p:nvSpPr>
        <p:spPr bwMode="auto">
          <a:xfrm>
            <a:off x="626853" y="457200"/>
            <a:ext cx="33746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 smtClean="0">
                <a:solidFill>
                  <a:srgbClr val="FF0000"/>
                </a:solidFill>
                <a:latin typeface="+mn-lt"/>
              </a:rPr>
              <a:t>Carboidrati: amido</a:t>
            </a:r>
            <a:endParaRPr lang="it-IT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8648701" y="4648200"/>
            <a:ext cx="1044575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5164" y="1447801"/>
            <a:ext cx="8320087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U2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 Box 228"/>
          <p:cNvSpPr txBox="1">
            <a:spLocks noChangeArrowheads="1"/>
          </p:cNvSpPr>
          <p:nvPr/>
        </p:nvSpPr>
        <p:spPr bwMode="auto">
          <a:xfrm>
            <a:off x="626853" y="457200"/>
            <a:ext cx="33746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 smtClean="0">
                <a:solidFill>
                  <a:srgbClr val="FF0000"/>
                </a:solidFill>
                <a:latin typeface="+mn-lt"/>
              </a:rPr>
              <a:t>Carboidrati: amido</a:t>
            </a:r>
            <a:endParaRPr lang="it-IT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C:\Documents and Settings\Utente\Desktop\FERRERO New\Risultati\Amido\Meritena 400 (Syral) Patata\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738" y="4878386"/>
            <a:ext cx="1979613" cy="161925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 descr="C:\Documents and Settings\Utente\Desktop\FERRERO New\Risultati\Amido\Amido di tapioca (NI)\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6263" y="4878386"/>
            <a:ext cx="1979613" cy="161925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Immagine 13" descr="C:\Documents and Settings\Utente\Desktop\FERRERO New\Risultati\Amido\Amido di riso Remy\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9738" y="1204911"/>
            <a:ext cx="1979613" cy="162083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Immagine 14" descr="C:\Documents and Settings\Utente\Desktop\FERRERO New\Risultati\Amido\Amido Meritena 200 frumento(Syral)\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6263" y="1204911"/>
            <a:ext cx="1979613" cy="162083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Immagine 15" descr="C:\Documents and Settings\Utente\Desktop\FERRERO New\Risultati\Amido\Amido di Maritena 100 di mais (tereos-syral)\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1219200"/>
            <a:ext cx="1979612" cy="1620837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Immagine 16" descr="C:\Documents and Settings\Utente\Desktop\FERRERO New\Risultati\Amido\Amido D'amylo Mais (roquette)\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86263" y="3005136"/>
            <a:ext cx="1979613" cy="162083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Immagine 17" descr="C:\Documents and Settings\Utente\Desktop\FERRERO New\Risultati\Amido\Amido de Waxy Mais\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09738" y="3005136"/>
            <a:ext cx="1979613" cy="162083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Immagine 18" descr="C:\Documents and Settings\Utente\Desktop\FERRERO New\Risultati\Amido\Nastar native pea starch Pisello\3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4878386"/>
            <a:ext cx="1979612" cy="161925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Immagine 19" descr="C:\Documents and Settings\Utente\Desktop\FERRERO New\Risultati\Amido\Cleargum MB70 Amido idrolizzato di mais\2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86600" y="3005136"/>
            <a:ext cx="1979612" cy="162083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Rettangolo arrotondato 20"/>
          <p:cNvSpPr/>
          <p:nvPr/>
        </p:nvSpPr>
        <p:spPr>
          <a:xfrm>
            <a:off x="1709737" y="2487611"/>
            <a:ext cx="1047750" cy="37465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0000"/>
                </a:solidFill>
                <a:latin typeface="Calibri" pitchFamily="34" charset="0"/>
              </a:rPr>
              <a:t>Rice</a:t>
            </a:r>
            <a:r>
              <a:rPr lang="en-GB" sz="16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it-IT" sz="1600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4 μm</a:t>
            </a:r>
            <a:endParaRPr lang="it-IT" sz="16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" name="Rettangolo arrotondato 21"/>
          <p:cNvSpPr/>
          <p:nvPr/>
        </p:nvSpPr>
        <p:spPr>
          <a:xfrm>
            <a:off x="4386263" y="2487611"/>
            <a:ext cx="1655763" cy="37465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schemeClr val="tx2"/>
                </a:solidFill>
                <a:latin typeface="Calibri" pitchFamily="34" charset="0"/>
              </a:rPr>
              <a:t>Wheat </a:t>
            </a:r>
            <a:r>
              <a:rPr lang="it-IT" sz="1600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28 μm</a:t>
            </a:r>
            <a:endParaRPr lang="it-IT" sz="16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3" name="Rettangolo arrotondato 22"/>
          <p:cNvSpPr/>
          <p:nvPr/>
        </p:nvSpPr>
        <p:spPr>
          <a:xfrm>
            <a:off x="7088188" y="2487611"/>
            <a:ext cx="1476375" cy="37465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Maize</a:t>
            </a:r>
            <a:r>
              <a:rPr lang="en-GB" sz="16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it-IT" sz="1600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14 μm</a:t>
            </a:r>
            <a:endParaRPr lang="it-IT" sz="16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4" name="Rettangolo arrotondato 23"/>
          <p:cNvSpPr/>
          <p:nvPr/>
        </p:nvSpPr>
        <p:spPr>
          <a:xfrm>
            <a:off x="4386263" y="4400549"/>
            <a:ext cx="1846263" cy="37465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>
                <a:solidFill>
                  <a:srgbClr val="FFC000"/>
                </a:solidFill>
                <a:latin typeface="Calibri" pitchFamily="34" charset="0"/>
              </a:rPr>
              <a:t>Amylomaize </a:t>
            </a:r>
            <a:r>
              <a:rPr lang="it-IT" sz="16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14 μm</a:t>
            </a:r>
            <a:endParaRPr lang="it-IT" sz="160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25" name="Rettangolo arrotondato 24"/>
          <p:cNvSpPr/>
          <p:nvPr/>
        </p:nvSpPr>
        <p:spPr>
          <a:xfrm>
            <a:off x="1709737" y="4403724"/>
            <a:ext cx="1830388" cy="37465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Waxy Maize </a:t>
            </a:r>
            <a:r>
              <a:rPr lang="it-IT" sz="1600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14 μm</a:t>
            </a:r>
            <a:endParaRPr lang="it-IT" sz="16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6" name="Rettangolo arrotondato 25"/>
          <p:cNvSpPr/>
          <p:nvPr/>
        </p:nvSpPr>
        <p:spPr>
          <a:xfrm>
            <a:off x="1709737" y="6321424"/>
            <a:ext cx="1454150" cy="37465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accent4"/>
                </a:solidFill>
                <a:latin typeface="Calibri" pitchFamily="34" charset="0"/>
              </a:rPr>
              <a:t>Potato</a:t>
            </a: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it-IT" sz="1600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37 μm</a:t>
            </a:r>
            <a:endParaRPr lang="it-IT" sz="16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7" name="Rettangolo arrotondato 26"/>
          <p:cNvSpPr/>
          <p:nvPr/>
        </p:nvSpPr>
        <p:spPr>
          <a:xfrm>
            <a:off x="4386263" y="6321424"/>
            <a:ext cx="2303463" cy="37465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</a:rPr>
              <a:t>Tapioca</a:t>
            </a:r>
            <a:r>
              <a:rPr lang="en-GB" sz="1600" dirty="0">
                <a:solidFill>
                  <a:srgbClr val="953735"/>
                </a:solidFill>
                <a:latin typeface="Calibri" pitchFamily="34" charset="0"/>
              </a:rPr>
              <a:t> </a:t>
            </a:r>
            <a:r>
              <a:rPr lang="it-IT" sz="1600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16</a:t>
            </a:r>
            <a:r>
              <a:rPr lang="it-IT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it-IT" sz="1600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μm</a:t>
            </a:r>
            <a:endParaRPr lang="it-IT" sz="1600" dirty="0">
              <a:solidFill>
                <a:srgbClr val="953735"/>
              </a:solidFill>
              <a:latin typeface="Calibri" pitchFamily="34" charset="0"/>
            </a:endParaRPr>
          </a:p>
        </p:txBody>
      </p:sp>
      <p:sp>
        <p:nvSpPr>
          <p:cNvPr id="28" name="Rettangolo arrotondato 27"/>
          <p:cNvSpPr/>
          <p:nvPr/>
        </p:nvSpPr>
        <p:spPr>
          <a:xfrm>
            <a:off x="7086600" y="6321424"/>
            <a:ext cx="1435100" cy="37465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00B050"/>
                </a:solidFill>
                <a:latin typeface="Calibri" pitchFamily="34" charset="0"/>
              </a:rPr>
              <a:t>Pea  </a:t>
            </a:r>
            <a:r>
              <a:rPr lang="it-IT" sz="1600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19</a:t>
            </a:r>
            <a:r>
              <a:rPr lang="it-IT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it-IT" sz="1600" dirty="0" err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μm</a:t>
            </a:r>
            <a:r>
              <a:rPr lang="en-GB" sz="1600" dirty="0">
                <a:solidFill>
                  <a:srgbClr val="00B050"/>
                </a:solidFill>
                <a:latin typeface="Calibri" pitchFamily="34" charset="0"/>
              </a:rPr>
              <a:t> </a:t>
            </a:r>
            <a:endParaRPr lang="it-IT" sz="16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9" name="Rettangolo arrotondato 28"/>
          <p:cNvSpPr/>
          <p:nvPr/>
        </p:nvSpPr>
        <p:spPr>
          <a:xfrm>
            <a:off x="7086601" y="4400549"/>
            <a:ext cx="2301875" cy="37465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>
                <a:solidFill>
                  <a:srgbClr val="FFC000"/>
                </a:solidFill>
                <a:latin typeface="Calibri" pitchFamily="34" charset="0"/>
              </a:rPr>
              <a:t>Hydrolyzed Maize </a:t>
            </a:r>
            <a:r>
              <a:rPr lang="it-IT" sz="16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14 μm</a:t>
            </a:r>
            <a:endParaRPr lang="it-IT" sz="1600">
              <a:solidFill>
                <a:srgbClr val="FFC000"/>
              </a:solidFill>
              <a:latin typeface="Calibri" pitchFamily="34" charset="0"/>
            </a:endParaRPr>
          </a:p>
        </p:txBody>
      </p:sp>
      <p:grpSp>
        <p:nvGrpSpPr>
          <p:cNvPr id="48152" name="Gruppo 39"/>
          <p:cNvGrpSpPr>
            <a:grpSpLocks/>
          </p:cNvGrpSpPr>
          <p:nvPr/>
        </p:nvGrpSpPr>
        <p:grpSpPr bwMode="auto">
          <a:xfrm>
            <a:off x="1724025" y="1204912"/>
            <a:ext cx="647700" cy="288925"/>
            <a:chOff x="179512" y="2060848"/>
            <a:chExt cx="648072" cy="288032"/>
          </a:xfrm>
        </p:grpSpPr>
        <p:cxnSp>
          <p:nvCxnSpPr>
            <p:cNvPr id="31" name="Connettore 1 30"/>
            <p:cNvCxnSpPr/>
            <p:nvPr/>
          </p:nvCxnSpPr>
          <p:spPr>
            <a:xfrm>
              <a:off x="179512" y="2348880"/>
              <a:ext cx="57659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8178" name="CasellaDiTesto 38"/>
            <p:cNvSpPr txBox="1">
              <a:spLocks noChangeArrowheads="1"/>
            </p:cNvSpPr>
            <p:nvPr/>
          </p:nvSpPr>
          <p:spPr bwMode="auto">
            <a:xfrm>
              <a:off x="179512" y="2060848"/>
              <a:ext cx="64807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100">
                  <a:solidFill>
                    <a:schemeClr val="bg1"/>
                  </a:solidFill>
                </a:rPr>
                <a:t>50 </a:t>
              </a:r>
              <a:r>
                <a:rPr lang="it-IT" sz="1100">
                  <a:solidFill>
                    <a:schemeClr val="bg1"/>
                  </a:solidFill>
                  <a:latin typeface="Symbol" pitchFamily="18" charset="2"/>
                </a:rPr>
                <a:t>m</a:t>
              </a:r>
              <a:r>
                <a:rPr lang="it-IT" sz="1100">
                  <a:solidFill>
                    <a:schemeClr val="bg1"/>
                  </a:solidFill>
                </a:rPr>
                <a:t>m</a:t>
              </a:r>
            </a:p>
          </p:txBody>
        </p:sp>
      </p:grpSp>
      <p:grpSp>
        <p:nvGrpSpPr>
          <p:cNvPr id="48153" name="Gruppo 49"/>
          <p:cNvGrpSpPr>
            <a:grpSpLocks/>
          </p:cNvGrpSpPr>
          <p:nvPr/>
        </p:nvGrpSpPr>
        <p:grpSpPr bwMode="auto">
          <a:xfrm>
            <a:off x="7124700" y="4878386"/>
            <a:ext cx="647700" cy="287338"/>
            <a:chOff x="179512" y="2060848"/>
            <a:chExt cx="648072" cy="288032"/>
          </a:xfrm>
        </p:grpSpPr>
        <p:cxnSp>
          <p:nvCxnSpPr>
            <p:cNvPr id="34" name="Connettore 1 33"/>
            <p:cNvCxnSpPr/>
            <p:nvPr/>
          </p:nvCxnSpPr>
          <p:spPr>
            <a:xfrm>
              <a:off x="179512" y="2348880"/>
              <a:ext cx="57659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8176" name="CasellaDiTesto 51"/>
            <p:cNvSpPr txBox="1">
              <a:spLocks noChangeArrowheads="1"/>
            </p:cNvSpPr>
            <p:nvPr/>
          </p:nvSpPr>
          <p:spPr bwMode="auto">
            <a:xfrm>
              <a:off x="179512" y="2060848"/>
              <a:ext cx="64807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100">
                  <a:solidFill>
                    <a:schemeClr val="bg1"/>
                  </a:solidFill>
                </a:rPr>
                <a:t>50 </a:t>
              </a:r>
              <a:r>
                <a:rPr lang="it-IT" sz="1100">
                  <a:solidFill>
                    <a:schemeClr val="bg1"/>
                  </a:solidFill>
                  <a:latin typeface="Symbol" pitchFamily="18" charset="2"/>
                </a:rPr>
                <a:t>m</a:t>
              </a:r>
              <a:r>
                <a:rPr lang="it-IT" sz="1100">
                  <a:solidFill>
                    <a:schemeClr val="bg1"/>
                  </a:solidFill>
                </a:rPr>
                <a:t>m</a:t>
              </a:r>
            </a:p>
          </p:txBody>
        </p:sp>
      </p:grpSp>
      <p:grpSp>
        <p:nvGrpSpPr>
          <p:cNvPr id="48154" name="Gruppo 52"/>
          <p:cNvGrpSpPr>
            <a:grpSpLocks/>
          </p:cNvGrpSpPr>
          <p:nvPr/>
        </p:nvGrpSpPr>
        <p:grpSpPr bwMode="auto">
          <a:xfrm>
            <a:off x="4387850" y="4878386"/>
            <a:ext cx="647700" cy="287338"/>
            <a:chOff x="179512" y="2060848"/>
            <a:chExt cx="648072" cy="288032"/>
          </a:xfrm>
        </p:grpSpPr>
        <p:cxnSp>
          <p:nvCxnSpPr>
            <p:cNvPr id="37" name="Connettore 1 36"/>
            <p:cNvCxnSpPr/>
            <p:nvPr/>
          </p:nvCxnSpPr>
          <p:spPr>
            <a:xfrm>
              <a:off x="179512" y="2348880"/>
              <a:ext cx="57659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8174" name="CasellaDiTesto 54"/>
            <p:cNvSpPr txBox="1">
              <a:spLocks noChangeArrowheads="1"/>
            </p:cNvSpPr>
            <p:nvPr/>
          </p:nvSpPr>
          <p:spPr bwMode="auto">
            <a:xfrm>
              <a:off x="179512" y="2060848"/>
              <a:ext cx="64807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100">
                  <a:solidFill>
                    <a:schemeClr val="bg1"/>
                  </a:solidFill>
                </a:rPr>
                <a:t>50 </a:t>
              </a:r>
              <a:r>
                <a:rPr lang="it-IT" sz="1100">
                  <a:solidFill>
                    <a:schemeClr val="bg1"/>
                  </a:solidFill>
                  <a:latin typeface="Symbol" pitchFamily="18" charset="2"/>
                </a:rPr>
                <a:t>m</a:t>
              </a:r>
              <a:r>
                <a:rPr lang="it-IT" sz="1100">
                  <a:solidFill>
                    <a:schemeClr val="bg1"/>
                  </a:solidFill>
                </a:rPr>
                <a:t>m</a:t>
              </a:r>
            </a:p>
          </p:txBody>
        </p:sp>
      </p:grpSp>
      <p:grpSp>
        <p:nvGrpSpPr>
          <p:cNvPr id="48155" name="Gruppo 55"/>
          <p:cNvGrpSpPr>
            <a:grpSpLocks/>
          </p:cNvGrpSpPr>
          <p:nvPr/>
        </p:nvGrpSpPr>
        <p:grpSpPr bwMode="auto">
          <a:xfrm>
            <a:off x="1724025" y="4878386"/>
            <a:ext cx="647700" cy="287338"/>
            <a:chOff x="179512" y="2060848"/>
            <a:chExt cx="648072" cy="288032"/>
          </a:xfrm>
        </p:grpSpPr>
        <p:cxnSp>
          <p:nvCxnSpPr>
            <p:cNvPr id="40" name="Connettore 1 39"/>
            <p:cNvCxnSpPr/>
            <p:nvPr/>
          </p:nvCxnSpPr>
          <p:spPr>
            <a:xfrm>
              <a:off x="179512" y="2348880"/>
              <a:ext cx="576593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172" name="CasellaDiTesto 57"/>
            <p:cNvSpPr txBox="1">
              <a:spLocks noChangeArrowheads="1"/>
            </p:cNvSpPr>
            <p:nvPr/>
          </p:nvSpPr>
          <p:spPr bwMode="auto">
            <a:xfrm>
              <a:off x="179512" y="2060848"/>
              <a:ext cx="64807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100"/>
                <a:t>50 </a:t>
              </a:r>
              <a:r>
                <a:rPr lang="it-IT" sz="1100">
                  <a:latin typeface="Symbol" pitchFamily="18" charset="2"/>
                </a:rPr>
                <a:t>m</a:t>
              </a:r>
              <a:r>
                <a:rPr lang="it-IT" sz="1100"/>
                <a:t>m</a:t>
              </a:r>
            </a:p>
          </p:txBody>
        </p:sp>
      </p:grpSp>
      <p:grpSp>
        <p:nvGrpSpPr>
          <p:cNvPr id="48156" name="Gruppo 58"/>
          <p:cNvGrpSpPr>
            <a:grpSpLocks/>
          </p:cNvGrpSpPr>
          <p:nvPr/>
        </p:nvGrpSpPr>
        <p:grpSpPr bwMode="auto">
          <a:xfrm>
            <a:off x="7051675" y="3005137"/>
            <a:ext cx="647700" cy="288925"/>
            <a:chOff x="179512" y="2060848"/>
            <a:chExt cx="648072" cy="288032"/>
          </a:xfrm>
        </p:grpSpPr>
        <p:cxnSp>
          <p:nvCxnSpPr>
            <p:cNvPr id="43" name="Connettore 1 42"/>
            <p:cNvCxnSpPr/>
            <p:nvPr/>
          </p:nvCxnSpPr>
          <p:spPr>
            <a:xfrm>
              <a:off x="179512" y="2348880"/>
              <a:ext cx="57659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8170" name="CasellaDiTesto 60"/>
            <p:cNvSpPr txBox="1">
              <a:spLocks noChangeArrowheads="1"/>
            </p:cNvSpPr>
            <p:nvPr/>
          </p:nvSpPr>
          <p:spPr bwMode="auto">
            <a:xfrm>
              <a:off x="179512" y="2060848"/>
              <a:ext cx="64807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100">
                  <a:solidFill>
                    <a:schemeClr val="bg1"/>
                  </a:solidFill>
                </a:rPr>
                <a:t>50 </a:t>
              </a:r>
              <a:r>
                <a:rPr lang="it-IT" sz="1100">
                  <a:solidFill>
                    <a:schemeClr val="bg1"/>
                  </a:solidFill>
                  <a:latin typeface="Symbol" pitchFamily="18" charset="2"/>
                </a:rPr>
                <a:t>m</a:t>
              </a:r>
              <a:r>
                <a:rPr lang="it-IT" sz="1100">
                  <a:solidFill>
                    <a:schemeClr val="bg1"/>
                  </a:solidFill>
                </a:rPr>
                <a:t>m</a:t>
              </a:r>
            </a:p>
          </p:txBody>
        </p:sp>
      </p:grpSp>
      <p:grpSp>
        <p:nvGrpSpPr>
          <p:cNvPr id="48157" name="Gruppo 61"/>
          <p:cNvGrpSpPr>
            <a:grpSpLocks/>
          </p:cNvGrpSpPr>
          <p:nvPr/>
        </p:nvGrpSpPr>
        <p:grpSpPr bwMode="auto">
          <a:xfrm>
            <a:off x="4387850" y="3005137"/>
            <a:ext cx="647700" cy="288925"/>
            <a:chOff x="179512" y="2060848"/>
            <a:chExt cx="648072" cy="288032"/>
          </a:xfrm>
        </p:grpSpPr>
        <p:cxnSp>
          <p:nvCxnSpPr>
            <p:cNvPr id="46" name="Connettore 1 45"/>
            <p:cNvCxnSpPr/>
            <p:nvPr/>
          </p:nvCxnSpPr>
          <p:spPr>
            <a:xfrm>
              <a:off x="179512" y="2348880"/>
              <a:ext cx="57659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8168" name="CasellaDiTesto 63"/>
            <p:cNvSpPr txBox="1">
              <a:spLocks noChangeArrowheads="1"/>
            </p:cNvSpPr>
            <p:nvPr/>
          </p:nvSpPr>
          <p:spPr bwMode="auto">
            <a:xfrm>
              <a:off x="179512" y="2060848"/>
              <a:ext cx="64807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100">
                  <a:solidFill>
                    <a:schemeClr val="bg1"/>
                  </a:solidFill>
                </a:rPr>
                <a:t>50 </a:t>
              </a:r>
              <a:r>
                <a:rPr lang="it-IT" sz="1100">
                  <a:solidFill>
                    <a:schemeClr val="bg1"/>
                  </a:solidFill>
                  <a:latin typeface="Symbol" pitchFamily="18" charset="2"/>
                </a:rPr>
                <a:t>m</a:t>
              </a:r>
              <a:r>
                <a:rPr lang="it-IT" sz="1100">
                  <a:solidFill>
                    <a:schemeClr val="bg1"/>
                  </a:solidFill>
                </a:rPr>
                <a:t>m</a:t>
              </a:r>
            </a:p>
          </p:txBody>
        </p:sp>
      </p:grpSp>
      <p:grpSp>
        <p:nvGrpSpPr>
          <p:cNvPr id="48158" name="Gruppo 64"/>
          <p:cNvGrpSpPr>
            <a:grpSpLocks/>
          </p:cNvGrpSpPr>
          <p:nvPr/>
        </p:nvGrpSpPr>
        <p:grpSpPr bwMode="auto">
          <a:xfrm>
            <a:off x="1724025" y="3005137"/>
            <a:ext cx="647700" cy="288925"/>
            <a:chOff x="179512" y="2060848"/>
            <a:chExt cx="648072" cy="288032"/>
          </a:xfrm>
        </p:grpSpPr>
        <p:cxnSp>
          <p:nvCxnSpPr>
            <p:cNvPr id="49" name="Connettore 1 48"/>
            <p:cNvCxnSpPr/>
            <p:nvPr/>
          </p:nvCxnSpPr>
          <p:spPr>
            <a:xfrm>
              <a:off x="179512" y="2348880"/>
              <a:ext cx="57659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8166" name="CasellaDiTesto 66"/>
            <p:cNvSpPr txBox="1">
              <a:spLocks noChangeArrowheads="1"/>
            </p:cNvSpPr>
            <p:nvPr/>
          </p:nvSpPr>
          <p:spPr bwMode="auto">
            <a:xfrm>
              <a:off x="179512" y="2060848"/>
              <a:ext cx="64807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100">
                  <a:solidFill>
                    <a:schemeClr val="bg1"/>
                  </a:solidFill>
                </a:rPr>
                <a:t>50 </a:t>
              </a:r>
              <a:r>
                <a:rPr lang="it-IT" sz="1100">
                  <a:solidFill>
                    <a:schemeClr val="bg1"/>
                  </a:solidFill>
                  <a:latin typeface="Symbol" pitchFamily="18" charset="2"/>
                </a:rPr>
                <a:t>m</a:t>
              </a:r>
              <a:r>
                <a:rPr lang="it-IT" sz="1100">
                  <a:solidFill>
                    <a:schemeClr val="bg1"/>
                  </a:solidFill>
                </a:rPr>
                <a:t>m</a:t>
              </a:r>
            </a:p>
          </p:txBody>
        </p:sp>
      </p:grpSp>
      <p:grpSp>
        <p:nvGrpSpPr>
          <p:cNvPr id="48159" name="Gruppo 67"/>
          <p:cNvGrpSpPr>
            <a:grpSpLocks/>
          </p:cNvGrpSpPr>
          <p:nvPr/>
        </p:nvGrpSpPr>
        <p:grpSpPr bwMode="auto">
          <a:xfrm>
            <a:off x="7124700" y="1204912"/>
            <a:ext cx="647700" cy="288925"/>
            <a:chOff x="179512" y="2060848"/>
            <a:chExt cx="648072" cy="288032"/>
          </a:xfrm>
        </p:grpSpPr>
        <p:cxnSp>
          <p:nvCxnSpPr>
            <p:cNvPr id="52" name="Connettore 1 51"/>
            <p:cNvCxnSpPr/>
            <p:nvPr/>
          </p:nvCxnSpPr>
          <p:spPr>
            <a:xfrm>
              <a:off x="179512" y="2348880"/>
              <a:ext cx="57659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8164" name="CasellaDiTesto 69"/>
            <p:cNvSpPr txBox="1">
              <a:spLocks noChangeArrowheads="1"/>
            </p:cNvSpPr>
            <p:nvPr/>
          </p:nvSpPr>
          <p:spPr bwMode="auto">
            <a:xfrm>
              <a:off x="179512" y="2060848"/>
              <a:ext cx="64807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100">
                  <a:solidFill>
                    <a:schemeClr val="bg1"/>
                  </a:solidFill>
                </a:rPr>
                <a:t>50 </a:t>
              </a:r>
              <a:r>
                <a:rPr lang="it-IT" sz="1100">
                  <a:solidFill>
                    <a:schemeClr val="bg1"/>
                  </a:solidFill>
                  <a:latin typeface="Symbol" pitchFamily="18" charset="2"/>
                </a:rPr>
                <a:t>m</a:t>
              </a:r>
              <a:r>
                <a:rPr lang="it-IT" sz="1100">
                  <a:solidFill>
                    <a:schemeClr val="bg1"/>
                  </a:solidFill>
                </a:rPr>
                <a:t>m</a:t>
              </a:r>
            </a:p>
          </p:txBody>
        </p:sp>
      </p:grpSp>
      <p:grpSp>
        <p:nvGrpSpPr>
          <p:cNvPr id="48160" name="Gruppo 70"/>
          <p:cNvGrpSpPr>
            <a:grpSpLocks/>
          </p:cNvGrpSpPr>
          <p:nvPr/>
        </p:nvGrpSpPr>
        <p:grpSpPr bwMode="auto">
          <a:xfrm>
            <a:off x="4459287" y="1204912"/>
            <a:ext cx="649288" cy="288925"/>
            <a:chOff x="179512" y="2060848"/>
            <a:chExt cx="648072" cy="288032"/>
          </a:xfrm>
        </p:grpSpPr>
        <p:cxnSp>
          <p:nvCxnSpPr>
            <p:cNvPr id="55" name="Connettore 1 54"/>
            <p:cNvCxnSpPr/>
            <p:nvPr/>
          </p:nvCxnSpPr>
          <p:spPr>
            <a:xfrm>
              <a:off x="179512" y="2348880"/>
              <a:ext cx="57676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8162" name="CasellaDiTesto 72"/>
            <p:cNvSpPr txBox="1">
              <a:spLocks noChangeArrowheads="1"/>
            </p:cNvSpPr>
            <p:nvPr/>
          </p:nvSpPr>
          <p:spPr bwMode="auto">
            <a:xfrm>
              <a:off x="179512" y="2060848"/>
              <a:ext cx="64807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100">
                  <a:solidFill>
                    <a:schemeClr val="bg1"/>
                  </a:solidFill>
                </a:rPr>
                <a:t>50 </a:t>
              </a:r>
              <a:r>
                <a:rPr lang="it-IT" sz="1100">
                  <a:solidFill>
                    <a:schemeClr val="bg1"/>
                  </a:solidFill>
                  <a:latin typeface="Symbol" pitchFamily="18" charset="2"/>
                </a:rPr>
                <a:t>m</a:t>
              </a:r>
              <a:r>
                <a:rPr lang="it-IT" sz="1100">
                  <a:solidFill>
                    <a:schemeClr val="bg1"/>
                  </a:solidFill>
                </a:rPr>
                <a:t>m</a:t>
              </a:r>
            </a:p>
          </p:txBody>
        </p:sp>
      </p:grpSp>
      <p:sp>
        <p:nvSpPr>
          <p:cNvPr id="50" name="CasellaDiTesto 49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U2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1" name="Text Box 228"/>
          <p:cNvSpPr txBox="1">
            <a:spLocks noChangeArrowheads="1"/>
          </p:cNvSpPr>
          <p:nvPr/>
        </p:nvSpPr>
        <p:spPr bwMode="auto">
          <a:xfrm>
            <a:off x="626853" y="457200"/>
            <a:ext cx="33746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 smtClean="0">
                <a:solidFill>
                  <a:srgbClr val="FF0000"/>
                </a:solidFill>
                <a:latin typeface="+mn-lt"/>
              </a:rPr>
              <a:t>Carboidrati: amido</a:t>
            </a:r>
            <a:endParaRPr lang="it-IT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4" descr="PARTICOLARI"/>
          <p:cNvPicPr>
            <a:picLocks noChangeAspect="1" noChangeArrowheads="1"/>
          </p:cNvPicPr>
          <p:nvPr/>
        </p:nvPicPr>
        <p:blipFill>
          <a:blip r:embed="rId2" cstate="print"/>
          <a:srcRect l="54231"/>
          <a:stretch>
            <a:fillRect/>
          </a:stretch>
        </p:blipFill>
        <p:spPr bwMode="auto">
          <a:xfrm>
            <a:off x="2301876" y="1524000"/>
            <a:ext cx="37941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 Box 8"/>
          <p:cNvSpPr txBox="1">
            <a:spLocks noChangeArrowheads="1"/>
          </p:cNvSpPr>
          <p:nvPr/>
        </p:nvSpPr>
        <p:spPr bwMode="auto">
          <a:xfrm>
            <a:off x="2438400" y="1143000"/>
            <a:ext cx="50561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it-IT" sz="1600" b="0" dirty="0">
                <a:solidFill>
                  <a:srgbClr val="142800"/>
                </a:solidFill>
                <a:latin typeface="+mn-lt"/>
              </a:rPr>
              <a:t>RAPPRESENTAZIONE SCHEMATICA DELLA STRUTTURA A “GRAPPOLO” DELL’AMILOPECTINA CON ALTERNANZA DI ZONE CRISTALLINE (1) E ZONE AMORFE (2)</a:t>
            </a:r>
          </a:p>
        </p:txBody>
      </p:sp>
      <p:sp>
        <p:nvSpPr>
          <p:cNvPr id="49157" name="Text Box 9"/>
          <p:cNvSpPr txBox="1">
            <a:spLocks noChangeArrowheads="1"/>
          </p:cNvSpPr>
          <p:nvPr/>
        </p:nvSpPr>
        <p:spPr bwMode="auto">
          <a:xfrm>
            <a:off x="3733801" y="6019800"/>
            <a:ext cx="10080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1200">
                <a:solidFill>
                  <a:srgbClr val="142800"/>
                </a:solidFill>
              </a:rPr>
              <a:t>40 – 50 A </a:t>
            </a:r>
          </a:p>
        </p:txBody>
      </p:sp>
      <p:sp>
        <p:nvSpPr>
          <p:cNvPr id="49158" name="Text Box 11"/>
          <p:cNvSpPr txBox="1">
            <a:spLocks noChangeArrowheads="1"/>
          </p:cNvSpPr>
          <p:nvPr/>
        </p:nvSpPr>
        <p:spPr bwMode="auto">
          <a:xfrm>
            <a:off x="5867401" y="3733801"/>
            <a:ext cx="13192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1000">
                <a:solidFill>
                  <a:srgbClr val="142800"/>
                </a:solidFill>
              </a:rPr>
              <a:t>CATENE B </a:t>
            </a:r>
          </a:p>
        </p:txBody>
      </p:sp>
      <p:sp>
        <p:nvSpPr>
          <p:cNvPr id="49162" name="Text Box 11"/>
          <p:cNvSpPr txBox="1">
            <a:spLocks noChangeArrowheads="1"/>
          </p:cNvSpPr>
          <p:nvPr/>
        </p:nvSpPr>
        <p:spPr bwMode="auto">
          <a:xfrm>
            <a:off x="5435601" y="2667001"/>
            <a:ext cx="13192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1000">
                <a:solidFill>
                  <a:srgbClr val="142800"/>
                </a:solidFill>
              </a:rPr>
              <a:t>CATENE B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U2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Text Box 228"/>
          <p:cNvSpPr txBox="1">
            <a:spLocks noChangeArrowheads="1"/>
          </p:cNvSpPr>
          <p:nvPr/>
        </p:nvSpPr>
        <p:spPr bwMode="auto">
          <a:xfrm>
            <a:off x="626853" y="457200"/>
            <a:ext cx="33746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 smtClean="0">
                <a:solidFill>
                  <a:srgbClr val="FF0000"/>
                </a:solidFill>
                <a:latin typeface="+mn-lt"/>
              </a:rPr>
              <a:t>Carboidrati: amido</a:t>
            </a:r>
            <a:endParaRPr lang="it-IT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2860" y="1600200"/>
            <a:ext cx="434498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33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5867400" y="1600200"/>
            <a:ext cx="3200400" cy="451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U2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ext Box 228"/>
          <p:cNvSpPr txBox="1">
            <a:spLocks noChangeArrowheads="1"/>
          </p:cNvSpPr>
          <p:nvPr/>
        </p:nvSpPr>
        <p:spPr bwMode="auto">
          <a:xfrm>
            <a:off x="626853" y="457200"/>
            <a:ext cx="33746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 smtClean="0">
                <a:solidFill>
                  <a:srgbClr val="FF0000"/>
                </a:solidFill>
                <a:latin typeface="+mn-lt"/>
              </a:rPr>
              <a:t>Carboidrati: amido</a:t>
            </a:r>
            <a:endParaRPr lang="it-IT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9574212" y="4791618"/>
            <a:ext cx="1044575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U2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 Box 228"/>
          <p:cNvSpPr txBox="1">
            <a:spLocks noChangeArrowheads="1"/>
          </p:cNvSpPr>
          <p:nvPr/>
        </p:nvSpPr>
        <p:spPr bwMode="auto">
          <a:xfrm>
            <a:off x="626853" y="457200"/>
            <a:ext cx="33746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 smtClean="0">
                <a:solidFill>
                  <a:srgbClr val="FF0000"/>
                </a:solidFill>
                <a:latin typeface="+mn-lt"/>
              </a:rPr>
              <a:t>Carboidrati: amido</a:t>
            </a:r>
            <a:endParaRPr lang="it-IT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244025"/>
            <a:ext cx="7476892" cy="4181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asellaDiTesto 10"/>
          <p:cNvSpPr txBox="1"/>
          <p:nvPr/>
        </p:nvSpPr>
        <p:spPr>
          <a:xfrm>
            <a:off x="3429000" y="5562600"/>
            <a:ext cx="7476892" cy="83099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0" dirty="0">
                <a:solidFill>
                  <a:schemeClr val="bg1"/>
                </a:solidFill>
                <a:latin typeface="+mn-lt"/>
              </a:rPr>
              <a:t>Diagramma di fase che mostra lo stato e la transizione di fase dell'amido </a:t>
            </a:r>
            <a:r>
              <a:rPr lang="it-IT" sz="1200" b="0" dirty="0" smtClean="0">
                <a:solidFill>
                  <a:schemeClr val="bg1"/>
                </a:solidFill>
                <a:latin typeface="+mn-lt"/>
              </a:rPr>
              <a:t>durante riscaldamento in dispersione acquosa. </a:t>
            </a:r>
            <a:r>
              <a:rPr lang="it-IT" sz="1200" b="0" dirty="0">
                <a:solidFill>
                  <a:schemeClr val="bg1"/>
                </a:solidFill>
                <a:latin typeface="+mn-lt"/>
              </a:rPr>
              <a:t>L'amido subisce una transizione da una struttura </a:t>
            </a:r>
            <a:r>
              <a:rPr lang="it-IT" sz="1200" b="0" dirty="0" smtClean="0">
                <a:solidFill>
                  <a:schemeClr val="bg1"/>
                </a:solidFill>
                <a:latin typeface="+mn-lt"/>
              </a:rPr>
              <a:t>pseudo-cristallina </a:t>
            </a:r>
            <a:r>
              <a:rPr lang="it-IT" sz="1200" b="0" dirty="0">
                <a:solidFill>
                  <a:schemeClr val="bg1"/>
                </a:solidFill>
                <a:latin typeface="+mn-lt"/>
              </a:rPr>
              <a:t>ad una struttura amorfa quando viene riscaldato e una successiva ricristallizzazione quando viene raffreddato e durante la conservazione (Tg, temperatura di gelatinizzazione; AM, amilosio; AP, amilopectina).</a:t>
            </a:r>
            <a:endParaRPr lang="en-US" sz="1200" b="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U2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 Box 228"/>
          <p:cNvSpPr txBox="1">
            <a:spLocks noChangeArrowheads="1"/>
          </p:cNvSpPr>
          <p:nvPr/>
        </p:nvSpPr>
        <p:spPr bwMode="auto">
          <a:xfrm>
            <a:off x="626853" y="457200"/>
            <a:ext cx="33746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 smtClean="0">
                <a:solidFill>
                  <a:srgbClr val="FF0000"/>
                </a:solidFill>
                <a:latin typeface="+mn-lt"/>
              </a:rPr>
              <a:t>Carboidrati: amido</a:t>
            </a:r>
            <a:endParaRPr lang="it-IT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5791200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133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 l="21669" t="4167" r="15666" b="44792"/>
          <a:stretch>
            <a:fillRect/>
          </a:stretch>
        </p:blipFill>
        <p:spPr bwMode="auto">
          <a:xfrm>
            <a:off x="685800" y="470475"/>
            <a:ext cx="5491065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8070" name="Picture 6" descr="Risultati immagini per cereali produzione mondi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429000"/>
            <a:ext cx="5105400" cy="297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U1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U2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 Box 228"/>
          <p:cNvSpPr txBox="1">
            <a:spLocks noChangeArrowheads="1"/>
          </p:cNvSpPr>
          <p:nvPr/>
        </p:nvSpPr>
        <p:spPr bwMode="auto">
          <a:xfrm>
            <a:off x="626853" y="457200"/>
            <a:ext cx="33746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 smtClean="0">
                <a:solidFill>
                  <a:srgbClr val="FF0000"/>
                </a:solidFill>
                <a:latin typeface="+mn-lt"/>
              </a:rPr>
              <a:t>Carboidrati: amido</a:t>
            </a:r>
            <a:endParaRPr lang="it-IT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6947008" cy="4462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 descr="fig3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1143000" y="2007230"/>
            <a:ext cx="63246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7670321" y="4114800"/>
            <a:ext cx="347069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0" dirty="0">
                <a:solidFill>
                  <a:srgbClr val="333333"/>
                </a:solidFill>
                <a:latin typeface="+mn-lt"/>
              </a:rPr>
              <a:t>Tracciato DSC di campioni di riso conservati a 10°C per tempi differenti. La transizione endotermica (30-55°C) </a:t>
            </a:r>
            <a:r>
              <a:rPr lang="it-IT" sz="2000" b="0" dirty="0" err="1">
                <a:solidFill>
                  <a:srgbClr val="333333"/>
                </a:solidFill>
                <a:latin typeface="+mn-lt"/>
              </a:rPr>
              <a:t>attribubile</a:t>
            </a:r>
            <a:r>
              <a:rPr lang="it-IT" sz="2000" b="0" dirty="0">
                <a:solidFill>
                  <a:srgbClr val="333333"/>
                </a:solidFill>
                <a:latin typeface="+mn-lt"/>
              </a:rPr>
              <a:t> alla fusione dei cristalli di </a:t>
            </a:r>
            <a:r>
              <a:rPr lang="it-IT" sz="2000" b="0" dirty="0" err="1">
                <a:solidFill>
                  <a:srgbClr val="333333"/>
                </a:solidFill>
                <a:latin typeface="+mn-lt"/>
              </a:rPr>
              <a:t>amilopectina</a:t>
            </a:r>
            <a:r>
              <a:rPr lang="it-IT" sz="2000" b="0" dirty="0">
                <a:solidFill>
                  <a:srgbClr val="333333"/>
                </a:solidFill>
                <a:latin typeface="+mn-lt"/>
              </a:rPr>
              <a:t>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U2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 Box 228"/>
          <p:cNvSpPr txBox="1">
            <a:spLocks noChangeArrowheads="1"/>
          </p:cNvSpPr>
          <p:nvPr/>
        </p:nvSpPr>
        <p:spPr bwMode="auto">
          <a:xfrm>
            <a:off x="626853" y="457200"/>
            <a:ext cx="33746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 smtClean="0">
                <a:solidFill>
                  <a:srgbClr val="FF0000"/>
                </a:solidFill>
                <a:latin typeface="+mn-lt"/>
              </a:rPr>
              <a:t>Carboidrati: amido</a:t>
            </a:r>
            <a:endParaRPr lang="it-IT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377539" y="392070"/>
            <a:ext cx="4876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FF0000"/>
                </a:solidFill>
              </a:rPr>
              <a:t>Idrolisi Enzimatica dell’amido</a:t>
            </a:r>
          </a:p>
          <a:p>
            <a:pPr>
              <a:defRPr/>
            </a:pPr>
            <a:endParaRPr lang="it-IT" sz="1800" dirty="0">
              <a:solidFill>
                <a:srgbClr val="FF0000"/>
              </a:solidFill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85534" y="1128647"/>
            <a:ext cx="7948866" cy="5486400"/>
            <a:chOff x="336" y="624"/>
            <a:chExt cx="5184" cy="3648"/>
          </a:xfrm>
          <a:noFill/>
        </p:grpSpPr>
        <p:sp>
          <p:nvSpPr>
            <p:cNvPr id="64520" name="Rectangle 2"/>
            <p:cNvSpPr>
              <a:spLocks noChangeArrowheads="1"/>
            </p:cNvSpPr>
            <p:nvPr/>
          </p:nvSpPr>
          <p:spPr bwMode="auto">
            <a:xfrm>
              <a:off x="336" y="624"/>
              <a:ext cx="5184" cy="3648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1400">
                <a:solidFill>
                  <a:srgbClr val="142800"/>
                </a:solidFill>
                <a:latin typeface="+mn-lt"/>
              </a:endParaRPr>
            </a:p>
          </p:txBody>
        </p:sp>
        <p:pic>
          <p:nvPicPr>
            <p:cNvPr id="64521" name="Picture 5" descr="ENZIMATICA"/>
            <p:cNvPicPr>
              <a:picLocks noChangeAspect="1" noChangeArrowheads="1"/>
            </p:cNvPicPr>
            <p:nvPr/>
          </p:nvPicPr>
          <p:blipFill>
            <a:blip r:embed="rId2" cstate="print"/>
            <a:srcRect r="2937"/>
            <a:stretch>
              <a:fillRect/>
            </a:stretch>
          </p:blipFill>
          <p:spPr bwMode="auto">
            <a:xfrm>
              <a:off x="747" y="1008"/>
              <a:ext cx="4725" cy="28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64522" name="Text Box 7"/>
            <p:cNvSpPr txBox="1">
              <a:spLocks noChangeArrowheads="1"/>
            </p:cNvSpPr>
            <p:nvPr/>
          </p:nvSpPr>
          <p:spPr bwMode="auto">
            <a:xfrm>
              <a:off x="747" y="3905"/>
              <a:ext cx="4437" cy="3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it-IT" sz="1400" dirty="0">
                  <a:solidFill>
                    <a:srgbClr val="142800"/>
                  </a:solidFill>
                  <a:latin typeface="+mn-lt"/>
                </a:rPr>
                <a:t>LE AMILASI SONO PRESENTI NEL GRANO: LE ALFA NEI TEGUMENTI E STRATO ALEURONICO, E LE BETA NELL’ENDOSPERMA</a:t>
              </a:r>
            </a:p>
          </p:txBody>
        </p:sp>
        <p:sp>
          <p:nvSpPr>
            <p:cNvPr id="64523" name="Text Box 8"/>
            <p:cNvSpPr txBox="1">
              <a:spLocks noChangeArrowheads="1"/>
            </p:cNvSpPr>
            <p:nvPr/>
          </p:nvSpPr>
          <p:spPr bwMode="auto">
            <a:xfrm>
              <a:off x="2030" y="1344"/>
              <a:ext cx="1054" cy="3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1400">
                  <a:solidFill>
                    <a:srgbClr val="142800"/>
                  </a:solidFill>
                  <a:latin typeface="+mn-lt"/>
                </a:rPr>
                <a:t>a-AMILASI</a:t>
              </a:r>
            </a:p>
            <a:p>
              <a:pPr algn="ctr" eaLnBrk="0" hangingPunct="0">
                <a:defRPr/>
              </a:pPr>
              <a:r>
                <a:rPr lang="it-IT" sz="1400">
                  <a:solidFill>
                    <a:srgbClr val="142800"/>
                  </a:solidFill>
                  <a:latin typeface="+mn-lt"/>
                </a:rPr>
                <a:t>legame a(1-4)</a:t>
              </a:r>
            </a:p>
          </p:txBody>
        </p:sp>
        <p:sp>
          <p:nvSpPr>
            <p:cNvPr id="64524" name="Rectangle 9"/>
            <p:cNvSpPr>
              <a:spLocks noChangeArrowheads="1"/>
            </p:cNvSpPr>
            <p:nvPr/>
          </p:nvSpPr>
          <p:spPr bwMode="auto">
            <a:xfrm>
              <a:off x="2058" y="1248"/>
              <a:ext cx="1022" cy="497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4525" name="Text Box 10"/>
            <p:cNvSpPr txBox="1">
              <a:spLocks noChangeArrowheads="1"/>
            </p:cNvSpPr>
            <p:nvPr/>
          </p:nvSpPr>
          <p:spPr bwMode="auto">
            <a:xfrm>
              <a:off x="3640" y="1256"/>
              <a:ext cx="1420" cy="3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1400">
                  <a:solidFill>
                    <a:srgbClr val="142800"/>
                  </a:solidFill>
                  <a:latin typeface="+mn-lt"/>
                </a:rPr>
                <a:t>a-(1,6) GLUCOSIOSSIDASI</a:t>
              </a:r>
            </a:p>
            <a:p>
              <a:pPr algn="ctr" eaLnBrk="0" hangingPunct="0">
                <a:defRPr/>
              </a:pPr>
              <a:r>
                <a:rPr lang="it-IT" sz="1400">
                  <a:solidFill>
                    <a:srgbClr val="142800"/>
                  </a:solidFill>
                  <a:latin typeface="+mn-lt"/>
                </a:rPr>
                <a:t>O PULLULANASI</a:t>
              </a:r>
            </a:p>
          </p:txBody>
        </p:sp>
        <p:sp>
          <p:nvSpPr>
            <p:cNvPr id="64526" name="Rectangle 11"/>
            <p:cNvSpPr>
              <a:spLocks noChangeArrowheads="1"/>
            </p:cNvSpPr>
            <p:nvPr/>
          </p:nvSpPr>
          <p:spPr bwMode="auto">
            <a:xfrm>
              <a:off x="3662" y="1257"/>
              <a:ext cx="1296" cy="497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4527" name="Text Box 12"/>
            <p:cNvSpPr txBox="1">
              <a:spLocks noChangeArrowheads="1"/>
            </p:cNvSpPr>
            <p:nvPr/>
          </p:nvSpPr>
          <p:spPr bwMode="auto">
            <a:xfrm>
              <a:off x="2774" y="2976"/>
              <a:ext cx="1054" cy="3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1400">
                  <a:solidFill>
                    <a:srgbClr val="142800"/>
                  </a:solidFill>
                  <a:latin typeface="+mn-lt"/>
                </a:rPr>
                <a:t>b-AMILASI</a:t>
              </a:r>
            </a:p>
            <a:p>
              <a:pPr algn="ctr" eaLnBrk="0" hangingPunct="0">
                <a:defRPr/>
              </a:pPr>
              <a:r>
                <a:rPr lang="it-IT" sz="1400">
                  <a:solidFill>
                    <a:srgbClr val="142800"/>
                  </a:solidFill>
                  <a:latin typeface="+mn-lt"/>
                </a:rPr>
                <a:t>legame a(1-4)</a:t>
              </a:r>
            </a:p>
          </p:txBody>
        </p:sp>
        <p:sp>
          <p:nvSpPr>
            <p:cNvPr id="64528" name="Rectangle 13"/>
            <p:cNvSpPr>
              <a:spLocks noChangeArrowheads="1"/>
            </p:cNvSpPr>
            <p:nvPr/>
          </p:nvSpPr>
          <p:spPr bwMode="auto">
            <a:xfrm>
              <a:off x="2802" y="2911"/>
              <a:ext cx="1022" cy="497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4529" name="Text Box 14"/>
            <p:cNvSpPr txBox="1">
              <a:spLocks noChangeArrowheads="1"/>
            </p:cNvSpPr>
            <p:nvPr/>
          </p:nvSpPr>
          <p:spPr bwMode="auto">
            <a:xfrm>
              <a:off x="384" y="2256"/>
              <a:ext cx="1724" cy="3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1400">
                  <a:solidFill>
                    <a:srgbClr val="142800"/>
                  </a:solidFill>
                  <a:latin typeface="+mn-lt"/>
                </a:rPr>
                <a:t>AMILOGLUCOSIDASI</a:t>
              </a:r>
            </a:p>
            <a:p>
              <a:pPr algn="ctr" eaLnBrk="0" hangingPunct="0">
                <a:defRPr/>
              </a:pPr>
              <a:r>
                <a:rPr lang="it-IT" sz="1400">
                  <a:solidFill>
                    <a:srgbClr val="142800"/>
                  </a:solidFill>
                  <a:latin typeface="+mn-lt"/>
                </a:rPr>
                <a:t>legame a(1-4) e a(1-6)</a:t>
              </a:r>
            </a:p>
          </p:txBody>
        </p:sp>
        <p:sp>
          <p:nvSpPr>
            <p:cNvPr id="64530" name="Rectangle 15"/>
            <p:cNvSpPr>
              <a:spLocks noChangeArrowheads="1"/>
            </p:cNvSpPr>
            <p:nvPr/>
          </p:nvSpPr>
          <p:spPr bwMode="auto">
            <a:xfrm>
              <a:off x="432" y="2256"/>
              <a:ext cx="1648" cy="416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4531" name="Text Box 6"/>
            <p:cNvSpPr txBox="1">
              <a:spLocks noChangeArrowheads="1"/>
            </p:cNvSpPr>
            <p:nvPr/>
          </p:nvSpPr>
          <p:spPr bwMode="auto">
            <a:xfrm>
              <a:off x="747" y="672"/>
              <a:ext cx="4677" cy="3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it-IT" sz="1400" dirty="0">
                  <a:solidFill>
                    <a:srgbClr val="142800"/>
                  </a:solidFill>
                  <a:latin typeface="+mn-lt"/>
                </a:rPr>
                <a:t>LEGAME GLICOSIDICO = LEGAME COVALENTE AD ALTA ENERGIA MA FACILMENTE IDROLIZZABILE DA ENZIMI SPECIFICI</a:t>
              </a:r>
            </a:p>
          </p:txBody>
        </p:sp>
      </p:grpSp>
      <p:sp>
        <p:nvSpPr>
          <p:cNvPr id="18" name="CasellaDiTesto 17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U2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25658" t="11668" r="25034" b="3999"/>
          <a:stretch>
            <a:fillRect/>
          </a:stretch>
        </p:blipFill>
        <p:spPr bwMode="auto">
          <a:xfrm>
            <a:off x="3810000" y="838200"/>
            <a:ext cx="548798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7539" y="392070"/>
            <a:ext cx="4876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FF0000"/>
                </a:solidFill>
              </a:rPr>
              <a:t>Idrolisi Enzimatica dell’amido</a:t>
            </a:r>
          </a:p>
          <a:p>
            <a:pPr>
              <a:defRPr/>
            </a:pPr>
            <a:endParaRPr lang="it-IT" sz="1800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U2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5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24374" t="30000" r="25626" b="10001"/>
          <a:stretch>
            <a:fillRect/>
          </a:stretch>
        </p:blipFill>
        <p:spPr bwMode="auto">
          <a:xfrm>
            <a:off x="384728" y="1123908"/>
            <a:ext cx="723527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7539" y="392070"/>
            <a:ext cx="4876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FF0000"/>
                </a:solidFill>
              </a:rPr>
              <a:t>Idrolisi Enzimatica dell’amido</a:t>
            </a:r>
          </a:p>
          <a:p>
            <a:pPr>
              <a:defRPr/>
            </a:pPr>
            <a:endParaRPr lang="it-IT" sz="1800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U2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6"/>
          <p:cNvSpPr txBox="1">
            <a:spLocks noChangeArrowheads="1"/>
          </p:cNvSpPr>
          <p:nvPr/>
        </p:nvSpPr>
        <p:spPr bwMode="auto">
          <a:xfrm>
            <a:off x="685800" y="619780"/>
            <a:ext cx="34651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sz="2800" dirty="0">
                <a:solidFill>
                  <a:srgbClr val="FF0000"/>
                </a:solidFill>
                <a:latin typeface="+mn-lt"/>
              </a:rPr>
              <a:t>Carboidrati Strutturali</a:t>
            </a:r>
          </a:p>
        </p:txBody>
      </p:sp>
      <p:sp>
        <p:nvSpPr>
          <p:cNvPr id="57348" name="Text Box 7"/>
          <p:cNvSpPr txBox="1">
            <a:spLocks noChangeArrowheads="1"/>
          </p:cNvSpPr>
          <p:nvPr/>
        </p:nvSpPr>
        <p:spPr bwMode="auto">
          <a:xfrm>
            <a:off x="1927225" y="317976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 b="0"/>
          </a:p>
        </p:txBody>
      </p:sp>
      <p:sp>
        <p:nvSpPr>
          <p:cNvPr id="102430" name="Text Box 30"/>
          <p:cNvSpPr txBox="1">
            <a:spLocks noChangeArrowheads="1"/>
          </p:cNvSpPr>
          <p:nvPr/>
        </p:nvSpPr>
        <p:spPr bwMode="auto">
          <a:xfrm>
            <a:off x="533400" y="1828800"/>
            <a:ext cx="4724400" cy="4493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200" b="0" dirty="0">
                <a:latin typeface="+mj-lt"/>
              </a:rPr>
              <a:t>La </a:t>
            </a:r>
            <a:r>
              <a:rPr lang="it-IT" sz="2200" dirty="0">
                <a:latin typeface="+mj-lt"/>
              </a:rPr>
              <a:t>cellulosa</a:t>
            </a:r>
            <a:r>
              <a:rPr lang="it-IT" sz="2200" b="0" dirty="0">
                <a:latin typeface="+mj-lt"/>
              </a:rPr>
              <a:t> polimero di </a:t>
            </a:r>
            <a:r>
              <a:rPr lang="it-IT" sz="2200" dirty="0">
                <a:latin typeface="+mj-lt"/>
              </a:rPr>
              <a:t>solo glucosio (legame </a:t>
            </a:r>
            <a:r>
              <a:rPr lang="it-IT" sz="2200" dirty="0">
                <a:latin typeface="Symbol" pitchFamily="18" charset="2"/>
              </a:rPr>
              <a:t>b</a:t>
            </a:r>
            <a:r>
              <a:rPr lang="it-IT" sz="2200" dirty="0">
                <a:latin typeface="+mj-lt"/>
              </a:rPr>
              <a:t>-1,6) non è idrolizzabile da parte dei sistemi </a:t>
            </a:r>
            <a:r>
              <a:rPr lang="it-IT" sz="2200" dirty="0" err="1">
                <a:latin typeface="+mj-lt"/>
              </a:rPr>
              <a:t>amilolitici</a:t>
            </a:r>
            <a:r>
              <a:rPr lang="it-IT" sz="2200" dirty="0">
                <a:latin typeface="+mj-lt"/>
              </a:rPr>
              <a:t>,</a:t>
            </a:r>
            <a:r>
              <a:rPr lang="it-IT" sz="2200" b="0" dirty="0">
                <a:latin typeface="+mj-lt"/>
              </a:rPr>
              <a:t> è </a:t>
            </a:r>
            <a:r>
              <a:rPr lang="it-IT" sz="2200" dirty="0">
                <a:latin typeface="+mj-lt"/>
              </a:rPr>
              <a:t>completamente insolubile in acqua e assicura rigidità alla parete cellulare. </a:t>
            </a:r>
          </a:p>
          <a:p>
            <a:pPr>
              <a:defRPr/>
            </a:pPr>
            <a:r>
              <a:rPr lang="it-IT" sz="2200" b="0" dirty="0">
                <a:latin typeface="+mj-lt"/>
              </a:rPr>
              <a:t>Rappresenta una frazione importante della </a:t>
            </a:r>
            <a:r>
              <a:rPr lang="it-IT" sz="2200" dirty="0">
                <a:latin typeface="+mj-lt"/>
              </a:rPr>
              <a:t>fibra alimentare</a:t>
            </a:r>
            <a:r>
              <a:rPr lang="it-IT" sz="2200" b="0" dirty="0">
                <a:latin typeface="+mj-lt"/>
              </a:rPr>
              <a:t>.</a:t>
            </a:r>
          </a:p>
          <a:p>
            <a:pPr>
              <a:defRPr/>
            </a:pPr>
            <a:endParaRPr lang="it-IT" sz="2200" b="0" dirty="0">
              <a:latin typeface="+mj-lt"/>
            </a:endParaRPr>
          </a:p>
          <a:p>
            <a:pPr>
              <a:defRPr/>
            </a:pPr>
            <a:endParaRPr lang="it-IT" sz="2200" b="0" dirty="0">
              <a:latin typeface="+mj-lt"/>
            </a:endParaRPr>
          </a:p>
          <a:p>
            <a:pPr>
              <a:defRPr/>
            </a:pPr>
            <a:r>
              <a:rPr lang="it-IT" sz="2200" b="0" dirty="0">
                <a:latin typeface="+mj-lt"/>
              </a:rPr>
              <a:t>Altro interessante componente delle pareti cellulari è la </a:t>
            </a:r>
            <a:r>
              <a:rPr lang="it-IT" sz="2200" dirty="0">
                <a:latin typeface="+mj-lt"/>
              </a:rPr>
              <a:t>frazione dei pentosani,</a:t>
            </a:r>
            <a:r>
              <a:rPr lang="it-IT" sz="2200" b="0" dirty="0">
                <a:latin typeface="+mj-lt"/>
              </a:rPr>
              <a:t> polimeri formati da pentosi. </a:t>
            </a:r>
          </a:p>
          <a:p>
            <a:pPr>
              <a:defRPr/>
            </a:pPr>
            <a:endParaRPr lang="it-IT" sz="2200" b="0" dirty="0">
              <a:latin typeface="+mj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U2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133600"/>
            <a:ext cx="4876800" cy="333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6"/>
          <p:cNvSpPr txBox="1">
            <a:spLocks noChangeArrowheads="1"/>
          </p:cNvSpPr>
          <p:nvPr/>
        </p:nvSpPr>
        <p:spPr bwMode="auto">
          <a:xfrm>
            <a:off x="1927225" y="317976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 b="0"/>
          </a:p>
        </p:txBody>
      </p:sp>
      <p:sp>
        <p:nvSpPr>
          <p:cNvPr id="71684" name="Text Box 9"/>
          <p:cNvSpPr txBox="1">
            <a:spLocks noChangeArrowheads="1"/>
          </p:cNvSpPr>
          <p:nvPr/>
        </p:nvSpPr>
        <p:spPr bwMode="auto">
          <a:xfrm>
            <a:off x="685800" y="1295400"/>
            <a:ext cx="7924800" cy="529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it-IT" sz="1800" u="sng" dirty="0">
                <a:solidFill>
                  <a:srgbClr val="333333"/>
                </a:solidFill>
                <a:latin typeface="+mn-lt"/>
              </a:rPr>
              <a:t>DENOMINAZIONE</a:t>
            </a:r>
            <a:r>
              <a:rPr lang="it-IT" sz="1800" b="0" dirty="0">
                <a:solidFill>
                  <a:srgbClr val="333333"/>
                </a:solidFill>
                <a:latin typeface="+mn-lt"/>
              </a:rPr>
              <a:t>: zuccheri pentosi (</a:t>
            </a:r>
            <a:r>
              <a:rPr lang="it-IT" sz="1800" b="0" dirty="0" err="1">
                <a:solidFill>
                  <a:srgbClr val="333333"/>
                </a:solidFill>
                <a:latin typeface="+mn-lt"/>
              </a:rPr>
              <a:t>arabinosio</a:t>
            </a:r>
            <a:r>
              <a:rPr lang="it-IT" sz="1800" b="0" dirty="0">
                <a:solidFill>
                  <a:srgbClr val="333333"/>
                </a:solidFill>
                <a:latin typeface="+mn-lt"/>
              </a:rPr>
              <a:t>, </a:t>
            </a:r>
            <a:r>
              <a:rPr lang="it-IT" sz="1800" b="0" dirty="0" err="1">
                <a:solidFill>
                  <a:srgbClr val="333333"/>
                </a:solidFill>
                <a:latin typeface="+mn-lt"/>
              </a:rPr>
              <a:t>xylosio</a:t>
            </a:r>
            <a:r>
              <a:rPr lang="it-IT" sz="1800" b="0" dirty="0">
                <a:solidFill>
                  <a:srgbClr val="333333"/>
                </a:solidFill>
                <a:latin typeface="+mn-lt"/>
              </a:rPr>
              <a:t>)</a:t>
            </a:r>
          </a:p>
          <a:p>
            <a:pPr marL="342900" indent="-342900">
              <a:defRPr/>
            </a:pPr>
            <a:endParaRPr lang="it-IT" sz="800" u="sng" dirty="0">
              <a:solidFill>
                <a:srgbClr val="333333"/>
              </a:solidFill>
              <a:latin typeface="+mn-lt"/>
            </a:endParaRPr>
          </a:p>
          <a:p>
            <a:pPr marL="342900" indent="-342900">
              <a:defRPr/>
            </a:pPr>
            <a:r>
              <a:rPr lang="it-IT" sz="1800" u="sng" dirty="0">
                <a:solidFill>
                  <a:srgbClr val="333333"/>
                </a:solidFill>
                <a:latin typeface="+mn-lt"/>
              </a:rPr>
              <a:t>LOCALIZZAZIONE</a:t>
            </a:r>
            <a:r>
              <a:rPr lang="it-IT" sz="1800" b="0" dirty="0">
                <a:solidFill>
                  <a:srgbClr val="333333"/>
                </a:solidFill>
                <a:latin typeface="+mn-lt"/>
              </a:rPr>
              <a:t>: componenti delle pareti cellulari (fanno parte delle emicellulose)</a:t>
            </a:r>
          </a:p>
          <a:p>
            <a:pPr marL="342900" indent="-342900">
              <a:defRPr/>
            </a:pPr>
            <a:endParaRPr lang="it-IT" sz="800" u="sng" dirty="0">
              <a:solidFill>
                <a:srgbClr val="333333"/>
              </a:solidFill>
              <a:latin typeface="+mn-lt"/>
            </a:endParaRPr>
          </a:p>
          <a:p>
            <a:pPr marL="342900" indent="-342900">
              <a:defRPr/>
            </a:pPr>
            <a:r>
              <a:rPr lang="it-IT" sz="1800" u="sng" dirty="0">
                <a:solidFill>
                  <a:srgbClr val="333333"/>
                </a:solidFill>
                <a:latin typeface="+mn-lt"/>
              </a:rPr>
              <a:t>SUDDIVISIONE</a:t>
            </a:r>
            <a:r>
              <a:rPr lang="it-IT" sz="1800" b="0" dirty="0">
                <a:solidFill>
                  <a:srgbClr val="333333"/>
                </a:solidFill>
                <a:latin typeface="+mn-lt"/>
              </a:rPr>
              <a:t>: in base alla solubilità in acqua fredda</a:t>
            </a:r>
          </a:p>
          <a:p>
            <a:pPr marL="342900" indent="-342900">
              <a:buFontTx/>
              <a:buAutoNum type="arabicPeriod"/>
              <a:defRPr/>
            </a:pPr>
            <a:r>
              <a:rPr lang="it-IT" sz="1800" b="0" u="sng" dirty="0">
                <a:solidFill>
                  <a:srgbClr val="333333"/>
                </a:solidFill>
                <a:latin typeface="+mn-lt"/>
              </a:rPr>
              <a:t>PENTOSANI SOLUBILI </a:t>
            </a:r>
            <a:r>
              <a:rPr lang="it-IT" sz="1800" b="0" dirty="0">
                <a:solidFill>
                  <a:srgbClr val="333333"/>
                </a:solidFill>
                <a:latin typeface="+mn-lt"/>
              </a:rPr>
              <a:t>1-1,5% farina </a:t>
            </a:r>
          </a:p>
          <a:p>
            <a:pPr marL="342900" indent="-342900">
              <a:defRPr/>
            </a:pPr>
            <a:r>
              <a:rPr lang="it-IT" sz="1800" b="0" dirty="0">
                <a:solidFill>
                  <a:srgbClr val="333333"/>
                </a:solidFill>
                <a:latin typeface="+mn-lt"/>
              </a:rPr>
              <a:t>	contengono </a:t>
            </a:r>
            <a:r>
              <a:rPr lang="it-IT" sz="1800" b="0" dirty="0" err="1">
                <a:solidFill>
                  <a:srgbClr val="333333"/>
                </a:solidFill>
                <a:latin typeface="+mn-lt"/>
              </a:rPr>
              <a:t>xylosio</a:t>
            </a:r>
            <a:r>
              <a:rPr lang="it-IT" sz="1800" b="0" dirty="0">
                <a:solidFill>
                  <a:srgbClr val="333333"/>
                </a:solidFill>
                <a:latin typeface="+mn-lt"/>
              </a:rPr>
              <a:t>, </a:t>
            </a:r>
            <a:r>
              <a:rPr lang="it-IT" sz="1800" b="0" dirty="0" err="1">
                <a:solidFill>
                  <a:srgbClr val="333333"/>
                </a:solidFill>
                <a:latin typeface="+mn-lt"/>
              </a:rPr>
              <a:t>arabinosio</a:t>
            </a:r>
            <a:r>
              <a:rPr lang="it-IT" sz="1800" b="0" dirty="0">
                <a:solidFill>
                  <a:srgbClr val="333333"/>
                </a:solidFill>
                <a:latin typeface="+mn-lt"/>
              </a:rPr>
              <a:t> (glucosio, galattosio, mannosio)</a:t>
            </a:r>
          </a:p>
          <a:p>
            <a:pPr marL="342900" indent="-342900">
              <a:defRPr/>
            </a:pPr>
            <a:r>
              <a:rPr lang="it-IT" sz="1800" b="0" dirty="0">
                <a:solidFill>
                  <a:srgbClr val="333333"/>
                </a:solidFill>
                <a:latin typeface="+mn-lt"/>
              </a:rPr>
              <a:t>2.  </a:t>
            </a:r>
            <a:r>
              <a:rPr lang="it-IT" sz="1800" b="0" u="sng" dirty="0">
                <a:solidFill>
                  <a:srgbClr val="333333"/>
                </a:solidFill>
                <a:latin typeface="+mn-lt"/>
              </a:rPr>
              <a:t>PENTOSANI INSOLUBILI </a:t>
            </a:r>
            <a:r>
              <a:rPr lang="it-IT" sz="1800" b="0" dirty="0">
                <a:solidFill>
                  <a:srgbClr val="333333"/>
                </a:solidFill>
                <a:latin typeface="+mn-lt"/>
              </a:rPr>
              <a:t>ca. 2,5%</a:t>
            </a:r>
          </a:p>
          <a:p>
            <a:pPr marL="342900" indent="-342900">
              <a:defRPr/>
            </a:pPr>
            <a:r>
              <a:rPr lang="it-IT" sz="1800" b="0" dirty="0">
                <a:solidFill>
                  <a:srgbClr val="333333"/>
                </a:solidFill>
                <a:latin typeface="+mn-lt"/>
              </a:rPr>
              <a:t>	presentano un numero maggiore di ramificazioni </a:t>
            </a:r>
          </a:p>
          <a:p>
            <a:pPr marL="342900" indent="-342900">
              <a:defRPr/>
            </a:pPr>
            <a:r>
              <a:rPr lang="it-IT" sz="1800" b="0" dirty="0">
                <a:solidFill>
                  <a:srgbClr val="333333"/>
                </a:solidFill>
                <a:latin typeface="+mn-lt"/>
              </a:rPr>
              <a:t>	il 60% dei residui di </a:t>
            </a:r>
            <a:r>
              <a:rPr lang="it-IT" sz="1800" b="0" dirty="0" err="1">
                <a:solidFill>
                  <a:srgbClr val="333333"/>
                </a:solidFill>
                <a:latin typeface="+mn-lt"/>
              </a:rPr>
              <a:t>xylosio</a:t>
            </a:r>
            <a:r>
              <a:rPr lang="it-IT" sz="1800" b="0" dirty="0">
                <a:solidFill>
                  <a:srgbClr val="333333"/>
                </a:solidFill>
                <a:latin typeface="+mn-lt"/>
              </a:rPr>
              <a:t> porta  ramificazione (posizioni C2 o C3); la metà di questi residui  porta ramificazione in entrambe le posizioni </a:t>
            </a:r>
          </a:p>
          <a:p>
            <a:pPr marL="342900" indent="-342900">
              <a:defRPr/>
            </a:pPr>
            <a:endParaRPr lang="it-IT" sz="800" u="sng" dirty="0">
              <a:solidFill>
                <a:srgbClr val="333333"/>
              </a:solidFill>
              <a:latin typeface="+mn-lt"/>
            </a:endParaRPr>
          </a:p>
          <a:p>
            <a:pPr marL="342900" indent="-342900">
              <a:defRPr/>
            </a:pPr>
            <a:r>
              <a:rPr lang="it-IT" sz="1800" u="sng" dirty="0">
                <a:solidFill>
                  <a:srgbClr val="333333"/>
                </a:solidFill>
                <a:latin typeface="+mn-lt"/>
              </a:rPr>
              <a:t>RUOLO</a:t>
            </a:r>
            <a:r>
              <a:rPr lang="it-IT" sz="1800" b="0" dirty="0">
                <a:solidFill>
                  <a:srgbClr val="333333"/>
                </a:solidFill>
                <a:latin typeface="+mn-lt"/>
              </a:rPr>
              <a:t>: assorbono acqua e contribuiscono a conferire CONSISTENZA all’impasto</a:t>
            </a:r>
          </a:p>
          <a:p>
            <a:pPr marL="342900" indent="-342900">
              <a:defRPr/>
            </a:pPr>
            <a:endParaRPr lang="it-IT" sz="800" u="sng" dirty="0">
              <a:solidFill>
                <a:srgbClr val="333333"/>
              </a:solidFill>
              <a:latin typeface="+mn-lt"/>
            </a:endParaRPr>
          </a:p>
          <a:p>
            <a:pPr marL="342900" indent="-342900">
              <a:defRPr/>
            </a:pPr>
            <a:r>
              <a:rPr lang="it-IT" sz="1800" u="sng" dirty="0">
                <a:solidFill>
                  <a:srgbClr val="333333"/>
                </a:solidFill>
                <a:latin typeface="+mn-lt"/>
              </a:rPr>
              <a:t>CARATTERISTICHE</a:t>
            </a:r>
          </a:p>
          <a:p>
            <a:pPr marL="342900" indent="-342900">
              <a:defRPr/>
            </a:pPr>
            <a:r>
              <a:rPr lang="it-IT" sz="1800" b="0" dirty="0">
                <a:solidFill>
                  <a:srgbClr val="333333"/>
                </a:solidFill>
                <a:latin typeface="+mn-lt"/>
              </a:rPr>
              <a:t>	    - Assorbimento di grandi quantità di acqua (da 4,4 a 11 volte il peso)</a:t>
            </a:r>
          </a:p>
          <a:p>
            <a:pPr marL="342900" indent="-342900">
              <a:defRPr/>
            </a:pPr>
            <a:r>
              <a:rPr lang="it-IT" sz="1800" b="0" dirty="0">
                <a:solidFill>
                  <a:srgbClr val="333333"/>
                </a:solidFill>
                <a:latin typeface="+mn-lt"/>
              </a:rPr>
              <a:t>	    - Aumento viscosità</a:t>
            </a:r>
          </a:p>
          <a:p>
            <a:pPr marL="342900" indent="-342900">
              <a:defRPr/>
            </a:pPr>
            <a:r>
              <a:rPr lang="it-IT" sz="1800" b="0" dirty="0">
                <a:solidFill>
                  <a:srgbClr val="333333"/>
                </a:solidFill>
                <a:latin typeface="+mn-lt"/>
              </a:rPr>
              <a:t>	    - Interazione con proteine (aumento volume)</a:t>
            </a:r>
          </a:p>
          <a:p>
            <a:pPr marL="342900" indent="-342900">
              <a:defRPr/>
            </a:pPr>
            <a:r>
              <a:rPr lang="it-IT" sz="1800" b="0" dirty="0">
                <a:solidFill>
                  <a:srgbClr val="333333"/>
                </a:solidFill>
                <a:latin typeface="+mn-lt"/>
              </a:rPr>
              <a:t>	    - Formazione gel per addizione di agenti ossidanti</a:t>
            </a:r>
          </a:p>
          <a:p>
            <a:pPr marL="342900" indent="-342900">
              <a:defRPr/>
            </a:pPr>
            <a:r>
              <a:rPr lang="it-IT" sz="1800" b="0" dirty="0">
                <a:solidFill>
                  <a:srgbClr val="333333"/>
                </a:solidFill>
                <a:latin typeface="+mn-lt"/>
              </a:rPr>
              <a:t>	    - Ritardo della retrogradazione</a:t>
            </a:r>
          </a:p>
          <a:p>
            <a:pPr marL="342900" indent="-342900">
              <a:defRPr/>
            </a:pPr>
            <a:r>
              <a:rPr lang="it-IT" sz="1800" b="0" dirty="0">
                <a:solidFill>
                  <a:srgbClr val="333333"/>
                </a:solidFill>
                <a:latin typeface="+mn-lt"/>
              </a:rPr>
              <a:t>	    - Nessuna gelatinizzazione alle alte temperature</a:t>
            </a:r>
            <a:endParaRPr lang="it-IT" sz="18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5800" y="619780"/>
            <a:ext cx="34651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sz="2800" dirty="0">
                <a:solidFill>
                  <a:srgbClr val="FF0000"/>
                </a:solidFill>
                <a:latin typeface="+mn-lt"/>
              </a:rPr>
              <a:t>Carboidrati Strutturali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U2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6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6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6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6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6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6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68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68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68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68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68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68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68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68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68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68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68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68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68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68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6"/>
          <p:cNvSpPr txBox="1">
            <a:spLocks noChangeArrowheads="1"/>
          </p:cNvSpPr>
          <p:nvPr/>
        </p:nvSpPr>
        <p:spPr bwMode="auto">
          <a:xfrm>
            <a:off x="1927225" y="317976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 b="0"/>
          </a:p>
        </p:txBody>
      </p:sp>
      <p:sp>
        <p:nvSpPr>
          <p:cNvPr id="105655" name="Text Box 183"/>
          <p:cNvSpPr txBox="1">
            <a:spLocks noChangeArrowheads="1"/>
          </p:cNvSpPr>
          <p:nvPr/>
        </p:nvSpPr>
        <p:spPr bwMode="auto">
          <a:xfrm>
            <a:off x="533400" y="1143000"/>
            <a:ext cx="4038600" cy="5355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800" b="0" dirty="0">
                <a:latin typeface="+mj-lt"/>
              </a:rPr>
              <a:t>I lipidi dei cereali costituiscono una </a:t>
            </a:r>
            <a:r>
              <a:rPr lang="it-IT" sz="1800" b="0" u="sng" dirty="0">
                <a:latin typeface="+mj-lt"/>
              </a:rPr>
              <a:t>classe estremamente eterogenea di sostanze</a:t>
            </a:r>
            <a:r>
              <a:rPr lang="it-IT" sz="1800" b="0" dirty="0">
                <a:latin typeface="+mj-lt"/>
              </a:rPr>
              <a:t>, </a:t>
            </a:r>
            <a:r>
              <a:rPr lang="it-IT" sz="1800" b="0" u="sng" dirty="0">
                <a:latin typeface="+mj-lt"/>
              </a:rPr>
              <a:t>distribuita in maniera assai diversificata nei diversi tessuti del chicco</a:t>
            </a:r>
            <a:r>
              <a:rPr lang="it-IT" sz="1800" b="0" dirty="0">
                <a:latin typeface="+mj-lt"/>
              </a:rPr>
              <a:t>.</a:t>
            </a:r>
          </a:p>
          <a:p>
            <a:pPr>
              <a:defRPr/>
            </a:pPr>
            <a:endParaRPr lang="it-IT" sz="1800" b="0" dirty="0">
              <a:latin typeface="+mj-lt"/>
            </a:endParaRPr>
          </a:p>
          <a:p>
            <a:pPr>
              <a:defRPr/>
            </a:pPr>
            <a:r>
              <a:rPr lang="it-IT" sz="1800" b="0" dirty="0">
                <a:latin typeface="+mj-lt"/>
              </a:rPr>
              <a:t>Accanto ai </a:t>
            </a:r>
            <a:r>
              <a:rPr lang="it-IT" sz="1800" dirty="0">
                <a:latin typeface="+mj-lt"/>
              </a:rPr>
              <a:t>trigliceridi</a:t>
            </a:r>
            <a:r>
              <a:rPr lang="it-IT" sz="1800" b="0" dirty="0">
                <a:latin typeface="+mj-lt"/>
              </a:rPr>
              <a:t>, i più rappresentati nel </a:t>
            </a:r>
            <a:r>
              <a:rPr lang="it-IT" sz="1800" dirty="0">
                <a:latin typeface="+mj-lt"/>
              </a:rPr>
              <a:t>tessuto dell’endosperma</a:t>
            </a:r>
            <a:r>
              <a:rPr lang="it-IT" sz="1800" b="0" dirty="0">
                <a:latin typeface="+mj-lt"/>
              </a:rPr>
              <a:t>, la </a:t>
            </a:r>
            <a:r>
              <a:rPr lang="it-IT" sz="1800" dirty="0">
                <a:latin typeface="+mj-lt"/>
              </a:rPr>
              <a:t>cariosside contiene lipidi polari</a:t>
            </a:r>
            <a:r>
              <a:rPr lang="it-IT" sz="1800" b="0" dirty="0">
                <a:latin typeface="+mj-lt"/>
              </a:rPr>
              <a:t>, le cui proprietà funzionali (</a:t>
            </a:r>
            <a:r>
              <a:rPr lang="it-IT" sz="1800" b="0" u="sng" dirty="0">
                <a:latin typeface="+mj-lt"/>
              </a:rPr>
              <a:t>emulsionanti, stabilizzanti</a:t>
            </a:r>
            <a:r>
              <a:rPr lang="it-IT" sz="1800" b="0" dirty="0">
                <a:latin typeface="+mj-lt"/>
              </a:rPr>
              <a:t>) consentono </a:t>
            </a:r>
            <a:r>
              <a:rPr lang="it-IT" sz="1800" dirty="0">
                <a:latin typeface="+mj-lt"/>
              </a:rPr>
              <a:t>interazioni con molecole proteiche ed amilacee e sono strategiche per le trasformazioni tecnologiche</a:t>
            </a:r>
            <a:r>
              <a:rPr lang="it-IT" sz="1800" b="0" dirty="0">
                <a:latin typeface="+mj-lt"/>
              </a:rPr>
              <a:t>. </a:t>
            </a:r>
          </a:p>
          <a:p>
            <a:pPr>
              <a:defRPr/>
            </a:pPr>
            <a:endParaRPr lang="it-IT" sz="1800" b="0" dirty="0">
              <a:latin typeface="+mj-lt"/>
            </a:endParaRPr>
          </a:p>
          <a:p>
            <a:pPr>
              <a:defRPr/>
            </a:pPr>
            <a:r>
              <a:rPr lang="it-IT" sz="1800" b="0" dirty="0">
                <a:latin typeface="+mj-lt"/>
              </a:rPr>
              <a:t>La presenza rilevante di </a:t>
            </a:r>
            <a:r>
              <a:rPr lang="it-IT" sz="1800" dirty="0">
                <a:latin typeface="+mj-lt"/>
              </a:rPr>
              <a:t>acidi grassi insaturi e polinsaturi nei lipidi dei cereali rende purtroppo assai frequenti i fenomeni di deterioramento,</a:t>
            </a:r>
            <a:r>
              <a:rPr lang="it-IT" sz="1800" b="0" dirty="0">
                <a:latin typeface="+mj-lt"/>
              </a:rPr>
              <a:t> quali l’irrancidimento. </a:t>
            </a:r>
            <a:endParaRPr lang="it-IT" sz="1800" b="0" i="1" dirty="0">
              <a:latin typeface="+mj-l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85800" y="362425"/>
            <a:ext cx="9861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Lipidi</a:t>
            </a:r>
            <a:endParaRPr lang="it-IT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4572000" y="1569723"/>
            <a:ext cx="7391400" cy="49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11277600" y="2590800"/>
            <a:ext cx="522288" cy="659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asellaDiTesto 10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U2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1927225" y="317976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 b="0"/>
          </a:p>
        </p:txBody>
      </p:sp>
      <p:pic>
        <p:nvPicPr>
          <p:cNvPr id="6144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394" y="1519238"/>
            <a:ext cx="37576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6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4275685" y="2895600"/>
            <a:ext cx="579120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8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2902169" y="386553"/>
            <a:ext cx="1044575" cy="1319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85800" y="362425"/>
            <a:ext cx="9861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Lipidi</a:t>
            </a:r>
            <a:endParaRPr lang="it-IT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U2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6"/>
          <p:cNvSpPr txBox="1">
            <a:spLocks noChangeArrowheads="1"/>
          </p:cNvSpPr>
          <p:nvPr/>
        </p:nvSpPr>
        <p:spPr bwMode="auto">
          <a:xfrm>
            <a:off x="1927225" y="317976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 b="0"/>
          </a:p>
        </p:txBody>
      </p:sp>
      <p:sp>
        <p:nvSpPr>
          <p:cNvPr id="64516" name="Text Box 7"/>
          <p:cNvSpPr txBox="1">
            <a:spLocks noChangeArrowheads="1"/>
          </p:cNvSpPr>
          <p:nvPr/>
        </p:nvSpPr>
        <p:spPr bwMode="auto">
          <a:xfrm>
            <a:off x="381000" y="919883"/>
            <a:ext cx="8763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000" b="0" dirty="0">
                <a:latin typeface="+mj-lt"/>
              </a:rPr>
              <a:t>La maggior parte delle sostanze minerali contenute nella cariosside dei cereali è localizzata nelle </a:t>
            </a:r>
            <a:r>
              <a:rPr lang="it-IT" sz="2000" dirty="0">
                <a:latin typeface="+mj-lt"/>
              </a:rPr>
              <a:t>parti tegumentali</a:t>
            </a:r>
            <a:r>
              <a:rPr lang="it-IT" sz="2000" b="0" dirty="0">
                <a:latin typeface="+mj-lt"/>
              </a:rPr>
              <a:t> ed è costituita da </a:t>
            </a:r>
            <a:r>
              <a:rPr lang="it-IT" sz="2000" dirty="0">
                <a:latin typeface="+mj-lt"/>
              </a:rPr>
              <a:t>fosfati</a:t>
            </a:r>
            <a:r>
              <a:rPr lang="it-IT" sz="2000" b="0" dirty="0">
                <a:latin typeface="+mj-lt"/>
              </a:rPr>
              <a:t> e </a:t>
            </a:r>
            <a:r>
              <a:rPr lang="it-IT" sz="2000" dirty="0">
                <a:latin typeface="+mj-lt"/>
              </a:rPr>
              <a:t>solfati</a:t>
            </a:r>
            <a:r>
              <a:rPr lang="it-IT" sz="2000" b="0" dirty="0">
                <a:latin typeface="+mj-lt"/>
              </a:rPr>
              <a:t> di potassio. Il fosforo è presente inoltre come </a:t>
            </a:r>
            <a:r>
              <a:rPr lang="it-IT" sz="2000" dirty="0" err="1">
                <a:latin typeface="+mj-lt"/>
              </a:rPr>
              <a:t>fitati</a:t>
            </a:r>
            <a:r>
              <a:rPr lang="it-IT" sz="2000" b="0" dirty="0">
                <a:latin typeface="+mj-lt"/>
              </a:rPr>
              <a:t>. </a:t>
            </a:r>
          </a:p>
          <a:p>
            <a:pPr>
              <a:defRPr/>
            </a:pPr>
            <a:r>
              <a:rPr lang="it-IT" sz="2000" dirty="0" smtClean="0">
                <a:latin typeface="+mj-lt"/>
              </a:rPr>
              <a:t>Capacità </a:t>
            </a:r>
            <a:r>
              <a:rPr lang="it-IT" sz="2000" dirty="0">
                <a:latin typeface="+mj-lt"/>
              </a:rPr>
              <a:t>di formazione di complessi con i minerali, riducendone la biodisponibilità</a:t>
            </a:r>
            <a:r>
              <a:rPr lang="it-IT" sz="2000" b="0" dirty="0">
                <a:latin typeface="+mj-lt"/>
              </a:rPr>
              <a:t>. </a:t>
            </a:r>
          </a:p>
          <a:p>
            <a:pPr>
              <a:defRPr/>
            </a:pPr>
            <a:r>
              <a:rPr lang="it-IT" sz="2000" b="0" dirty="0" smtClean="0">
                <a:latin typeface="+mj-lt"/>
              </a:rPr>
              <a:t>I </a:t>
            </a:r>
            <a:r>
              <a:rPr lang="it-IT" sz="2000" b="0" dirty="0">
                <a:latin typeface="+mj-lt"/>
              </a:rPr>
              <a:t>cereali contengono in tracce numerosi elementi, tra cui </a:t>
            </a:r>
            <a:r>
              <a:rPr lang="it-IT" sz="2000" dirty="0">
                <a:latin typeface="+mj-lt"/>
              </a:rPr>
              <a:t>ferro, rame e zinco</a:t>
            </a:r>
            <a:r>
              <a:rPr lang="it-IT" sz="2000" b="0" dirty="0">
                <a:latin typeface="+mj-lt"/>
              </a:rPr>
              <a:t>.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81000" y="362425"/>
            <a:ext cx="14351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Minerali</a:t>
            </a:r>
            <a:endParaRPr lang="it-IT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81000" y="2947236"/>
            <a:ext cx="1536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2800" dirty="0">
                <a:solidFill>
                  <a:srgbClr val="FF0000"/>
                </a:solidFill>
                <a:latin typeface="+mj-lt"/>
              </a:rPr>
              <a:t>Vitamine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43618" y="3471111"/>
            <a:ext cx="880038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000" b="0" dirty="0">
                <a:latin typeface="+mj-lt"/>
              </a:rPr>
              <a:t>I cereali rappresentano una importantissima fonte di vitamine, soprattutto del </a:t>
            </a:r>
            <a:r>
              <a:rPr lang="it-IT" sz="2000" dirty="0">
                <a:latin typeface="+mj-lt"/>
              </a:rPr>
              <a:t>gruppo B</a:t>
            </a:r>
            <a:r>
              <a:rPr lang="it-IT" sz="2000" b="0" dirty="0">
                <a:latin typeface="+mj-lt"/>
              </a:rPr>
              <a:t>. Esse sono localizzate </a:t>
            </a:r>
            <a:r>
              <a:rPr lang="it-IT" sz="2000" dirty="0">
                <a:latin typeface="+mj-lt"/>
              </a:rPr>
              <a:t>prevalentemente nei tessuti del germe ed in quelli più periferici dell’endosperma.</a:t>
            </a:r>
            <a:r>
              <a:rPr lang="it-IT" sz="2000" b="0" dirty="0">
                <a:latin typeface="+mj-lt"/>
              </a:rPr>
              <a:t> </a:t>
            </a:r>
            <a:endParaRPr lang="it-IT" sz="2000" b="0" u="sng" dirty="0">
              <a:latin typeface="+mj-lt"/>
            </a:endParaRPr>
          </a:p>
        </p:txBody>
      </p:sp>
      <p:graphicFrame>
        <p:nvGraphicFramePr>
          <p:cNvPr id="12" name="Group 2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424363"/>
              </p:ext>
            </p:extLst>
          </p:nvPr>
        </p:nvGraphicFramePr>
        <p:xfrm>
          <a:off x="4953000" y="4516185"/>
          <a:ext cx="4904232" cy="192024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382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0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Vitamina 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Nome chimico 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Localizzazione 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B1 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Tiamina 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Embrione (scutello) 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B2 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Riboflavina 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Più parti del chicco 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B6 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Piridossina 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Strato aleuronico 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B3 o PP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Niacina 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Strato </a:t>
                      </a:r>
                      <a:r>
                        <a:rPr kumimoji="0" lang="it-IT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aleuronico</a:t>
                      </a:r>
                      <a:r>
                        <a:rPr kumimoji="0" lang="it-IT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Acido pantotenico 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Strato aleuronico, endosperma 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 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Tocoferolo 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Embrione 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U2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Grano_import_export_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8718756" cy="5299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U1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13" name="Text Box 57"/>
          <p:cNvSpPr txBox="1">
            <a:spLocks noChangeArrowheads="1"/>
          </p:cNvSpPr>
          <p:nvPr/>
        </p:nvSpPr>
        <p:spPr bwMode="auto">
          <a:xfrm>
            <a:off x="990600" y="1127125"/>
            <a:ext cx="7848600" cy="4664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000" dirty="0">
                <a:solidFill>
                  <a:srgbClr val="142800"/>
                </a:solidFill>
                <a:latin typeface="+mn-lt"/>
              </a:rPr>
              <a:t>Frumento (duro e tenero), orzo, avena e segale</a:t>
            </a:r>
            <a:r>
              <a:rPr lang="it-IT" sz="2000" b="0" dirty="0">
                <a:solidFill>
                  <a:srgbClr val="142800"/>
                </a:solidFill>
                <a:latin typeface="+mn-lt"/>
              </a:rPr>
              <a:t> </a:t>
            </a:r>
          </a:p>
          <a:p>
            <a:pPr>
              <a:defRPr/>
            </a:pPr>
            <a:r>
              <a:rPr lang="it-IT" sz="2000" b="0" dirty="0">
                <a:solidFill>
                  <a:srgbClr val="142800"/>
                </a:solidFill>
                <a:latin typeface="+mn-lt"/>
              </a:rPr>
              <a:t>sono tutte specie con caratteri morfologici, fisiologici ed ecologici simili e </a:t>
            </a:r>
            <a:r>
              <a:rPr lang="it-IT" sz="2000" b="0" dirty="0" err="1">
                <a:solidFill>
                  <a:srgbClr val="142800"/>
                </a:solidFill>
                <a:latin typeface="+mn-lt"/>
              </a:rPr>
              <a:t>costituisscono</a:t>
            </a:r>
            <a:r>
              <a:rPr lang="it-IT" sz="2000" b="0" dirty="0">
                <a:solidFill>
                  <a:srgbClr val="142800"/>
                </a:solidFill>
                <a:latin typeface="+mn-lt"/>
              </a:rPr>
              <a:t> il gruppo dei cereali </a:t>
            </a:r>
            <a:r>
              <a:rPr lang="it-IT" sz="2000" dirty="0">
                <a:solidFill>
                  <a:srgbClr val="1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MICROTERMI</a:t>
            </a:r>
          </a:p>
          <a:p>
            <a:pPr>
              <a:defRPr/>
            </a:pPr>
            <a:endParaRPr lang="it-IT" sz="2000" dirty="0">
              <a:solidFill>
                <a:srgbClr val="1428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lvl="4">
              <a:defRPr/>
            </a:pPr>
            <a:endParaRPr lang="it-IT" sz="2000" b="0" dirty="0">
              <a:solidFill>
                <a:srgbClr val="142800"/>
              </a:solidFill>
              <a:latin typeface="+mn-lt"/>
            </a:endParaRPr>
          </a:p>
          <a:p>
            <a:pPr lvl="4">
              <a:defRPr/>
            </a:pPr>
            <a:r>
              <a:rPr lang="it-IT" sz="2000" b="0" dirty="0">
                <a:solidFill>
                  <a:srgbClr val="142800"/>
                </a:solidFill>
                <a:latin typeface="+mn-lt"/>
              </a:rPr>
              <a:t>con basse esigenze termiche e coltivati, in Italia, in prevalenza con ciclo </a:t>
            </a:r>
            <a:r>
              <a:rPr lang="it-IT" sz="2000" b="0" dirty="0" err="1">
                <a:solidFill>
                  <a:srgbClr val="142800"/>
                </a:solidFill>
                <a:latin typeface="+mn-lt"/>
              </a:rPr>
              <a:t>autunnale-primaverile</a:t>
            </a:r>
            <a:endParaRPr lang="it-IT" sz="2000" b="0" dirty="0">
              <a:solidFill>
                <a:srgbClr val="142800"/>
              </a:solidFill>
              <a:latin typeface="+mn-lt"/>
            </a:endParaRPr>
          </a:p>
          <a:p>
            <a:pPr>
              <a:defRPr/>
            </a:pPr>
            <a:endParaRPr lang="it-IT" sz="2000" b="0" dirty="0">
              <a:solidFill>
                <a:srgbClr val="142800"/>
              </a:solidFill>
              <a:latin typeface="+mn-lt"/>
            </a:endParaRPr>
          </a:p>
          <a:p>
            <a:pPr>
              <a:defRPr/>
            </a:pPr>
            <a:endParaRPr lang="it-IT" sz="2000" dirty="0">
              <a:solidFill>
                <a:srgbClr val="142800"/>
              </a:solidFill>
              <a:latin typeface="+mn-lt"/>
            </a:endParaRPr>
          </a:p>
          <a:p>
            <a:pPr>
              <a:defRPr/>
            </a:pPr>
            <a:r>
              <a:rPr lang="it-IT" sz="2000" dirty="0">
                <a:solidFill>
                  <a:srgbClr val="142800"/>
                </a:solidFill>
                <a:latin typeface="+mn-lt"/>
              </a:rPr>
              <a:t>Riso, mais, sorgo e miglio</a:t>
            </a:r>
          </a:p>
          <a:p>
            <a:pPr>
              <a:defRPr/>
            </a:pPr>
            <a:r>
              <a:rPr lang="it-IT" sz="2000" b="0" dirty="0">
                <a:solidFill>
                  <a:srgbClr val="142800"/>
                </a:solidFill>
                <a:latin typeface="+mn-lt"/>
              </a:rPr>
              <a:t>Costituiscono il gruppo dei cereali </a:t>
            </a:r>
            <a:r>
              <a:rPr lang="it-IT" sz="2000" dirty="0">
                <a:solidFill>
                  <a:srgbClr val="1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MACROTERMI </a:t>
            </a:r>
          </a:p>
          <a:p>
            <a:pPr>
              <a:defRPr/>
            </a:pPr>
            <a:endParaRPr lang="it-IT" sz="2000" b="0" dirty="0">
              <a:solidFill>
                <a:srgbClr val="142800"/>
              </a:solidFill>
              <a:latin typeface="+mn-lt"/>
            </a:endParaRPr>
          </a:p>
          <a:p>
            <a:pPr lvl="4">
              <a:defRPr/>
            </a:pPr>
            <a:endParaRPr lang="it-IT" sz="2000" b="0" dirty="0">
              <a:solidFill>
                <a:srgbClr val="142800"/>
              </a:solidFill>
              <a:latin typeface="+mn-lt"/>
            </a:endParaRPr>
          </a:p>
          <a:p>
            <a:pPr lvl="4">
              <a:defRPr/>
            </a:pPr>
            <a:r>
              <a:rPr lang="it-IT" sz="2000" b="0" dirty="0">
                <a:solidFill>
                  <a:srgbClr val="142800"/>
                </a:solidFill>
                <a:latin typeface="+mn-lt"/>
              </a:rPr>
              <a:t>hanno elevate esigenze termiche e svolgono il loro ciclo nel periodo </a:t>
            </a:r>
            <a:r>
              <a:rPr lang="it-IT" sz="2000" b="0" dirty="0" err="1">
                <a:solidFill>
                  <a:srgbClr val="142800"/>
                </a:solidFill>
                <a:latin typeface="+mn-lt"/>
              </a:rPr>
              <a:t>primaverile-estivo</a:t>
            </a:r>
            <a:r>
              <a:rPr lang="it-IT" sz="2000" b="0" dirty="0">
                <a:solidFill>
                  <a:srgbClr val="142800"/>
                </a:solidFill>
                <a:latin typeface="+mn-lt"/>
              </a:rPr>
              <a:t>.</a:t>
            </a:r>
          </a:p>
        </p:txBody>
      </p:sp>
      <p:sp>
        <p:nvSpPr>
          <p:cNvPr id="7172" name="AutoShape 58"/>
          <p:cNvSpPr>
            <a:spLocks noChangeArrowheads="1"/>
          </p:cNvSpPr>
          <p:nvPr/>
        </p:nvSpPr>
        <p:spPr bwMode="auto">
          <a:xfrm>
            <a:off x="1905000" y="2209800"/>
            <a:ext cx="609600" cy="990600"/>
          </a:xfrm>
          <a:prstGeom prst="curvedRightArrow">
            <a:avLst>
              <a:gd name="adj1" fmla="val 32500"/>
              <a:gd name="adj2" fmla="val 65000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15" name="AutoShape 59"/>
          <p:cNvSpPr>
            <a:spLocks noChangeArrowheads="1"/>
          </p:cNvSpPr>
          <p:nvPr/>
        </p:nvSpPr>
        <p:spPr bwMode="auto">
          <a:xfrm>
            <a:off x="1981200" y="4648200"/>
            <a:ext cx="609600" cy="990600"/>
          </a:xfrm>
          <a:prstGeom prst="curvedRightArrow">
            <a:avLst>
              <a:gd name="adj1" fmla="val 32500"/>
              <a:gd name="adj2" fmla="val 65000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U1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1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1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15900"/>
            <a:ext cx="8229600" cy="622300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it-IT" sz="4800"/>
              <a:t>			</a:t>
            </a:r>
            <a:r>
              <a:rPr lang="it-IT" sz="4800" i="1">
                <a:solidFill>
                  <a:schemeClr val="bg1"/>
                </a:solidFill>
              </a:rPr>
              <a:t>Frumento	</a:t>
            </a:r>
            <a:r>
              <a:rPr lang="it-IT" sz="4800"/>
              <a:t>	</a:t>
            </a:r>
            <a:endParaRPr lang="it-IT" sz="3200"/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"/>
          </a:blip>
          <a:srcRect l="20000" t="50313" r="19376" b="11000"/>
          <a:stretch>
            <a:fillRect/>
          </a:stretch>
        </p:blipFill>
        <p:spPr bwMode="auto">
          <a:xfrm>
            <a:off x="5562600" y="3657600"/>
            <a:ext cx="6449390" cy="257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4597" t="29167" r="29722" b="9375"/>
          <a:stretch>
            <a:fillRect/>
          </a:stretch>
        </p:blipFill>
        <p:spPr bwMode="auto">
          <a:xfrm>
            <a:off x="5715000" y="1143000"/>
            <a:ext cx="2820691" cy="2133600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U1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1859"/>
            <a:ext cx="4980128" cy="5527423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8991600" y="4343400"/>
            <a:ext cx="533400" cy="457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23125" t="20000" r="25626" b="17000"/>
          <a:stretch>
            <a:fillRect/>
          </a:stretch>
        </p:blipFill>
        <p:spPr bwMode="auto">
          <a:xfrm>
            <a:off x="762000" y="914400"/>
            <a:ext cx="6645275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11125200" y="1143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U1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230221_com_templateEN_Dru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20230221_com_templateEN_Drug</Template>
  <TotalTime>2146</TotalTime>
  <Words>2249</Words>
  <Application>Microsoft Office PowerPoint</Application>
  <PresentationFormat>Widescreen</PresentationFormat>
  <Paragraphs>514</Paragraphs>
  <Slides>59</Slides>
  <Notes>0</Notes>
  <HiddenSlides>5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59</vt:i4>
      </vt:variant>
    </vt:vector>
  </HeadingPairs>
  <TitlesOfParts>
    <vt:vector size="66" baseType="lpstr">
      <vt:lpstr>Arial</vt:lpstr>
      <vt:lpstr>Calibri</vt:lpstr>
      <vt:lpstr>Courier New</vt:lpstr>
      <vt:lpstr>Symbol</vt:lpstr>
      <vt:lpstr>Tahoma</vt:lpstr>
      <vt:lpstr>Times New Roman</vt:lpstr>
      <vt:lpstr>20230221_com_templateEN_Drug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Frumento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Proteine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Scienza e Tecnologia del Farmaco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CEREALI e PRODOTTI da FORNO</dc:title>
  <dc:creator>Univesità di Torino</dc:creator>
  <cp:lastModifiedBy>CORDERO</cp:lastModifiedBy>
  <cp:revision>402</cp:revision>
  <dcterms:created xsi:type="dcterms:W3CDTF">2008-08-04T16:51:06Z</dcterms:created>
  <dcterms:modified xsi:type="dcterms:W3CDTF">2024-02-29T09:02:21Z</dcterms:modified>
</cp:coreProperties>
</file>