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5" r:id="rId2"/>
    <p:sldId id="344" r:id="rId3"/>
    <p:sldId id="345" r:id="rId4"/>
    <p:sldId id="359" r:id="rId5"/>
    <p:sldId id="346" r:id="rId6"/>
    <p:sldId id="347" r:id="rId7"/>
    <p:sldId id="371" r:id="rId8"/>
    <p:sldId id="307" r:id="rId9"/>
    <p:sldId id="360" r:id="rId10"/>
    <p:sldId id="361" r:id="rId11"/>
    <p:sldId id="362" r:id="rId12"/>
    <p:sldId id="363" r:id="rId13"/>
    <p:sldId id="364" r:id="rId14"/>
    <p:sldId id="349" r:id="rId15"/>
    <p:sldId id="365" r:id="rId16"/>
    <p:sldId id="367" r:id="rId17"/>
    <p:sldId id="333" r:id="rId18"/>
    <p:sldId id="368" r:id="rId19"/>
    <p:sldId id="353" r:id="rId20"/>
    <p:sldId id="354" r:id="rId21"/>
    <p:sldId id="369" r:id="rId22"/>
    <p:sldId id="355" r:id="rId23"/>
    <p:sldId id="356" r:id="rId24"/>
    <p:sldId id="357" r:id="rId25"/>
    <p:sldId id="370" r:id="rId26"/>
    <p:sldId id="358" r:id="rId27"/>
    <p:sldId id="37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F00"/>
    <a:srgbClr val="5C8E26"/>
    <a:srgbClr val="BEE395"/>
    <a:srgbClr val="926F00"/>
    <a:srgbClr val="D2A000"/>
    <a:srgbClr val="745800"/>
    <a:srgbClr val="00FF00"/>
    <a:srgbClr val="CCE9AD"/>
    <a:srgbClr val="771755"/>
    <a:srgbClr val="F1B9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E206-9429-4F9F-AE40-F2244D527580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5E88-3957-46C0-8999-5CB726ED9DF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DA7E-6842-4617-9D97-506EFD2994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5A25E7-3D1E-489F-AEAB-6D4CFCC1029B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92CB-7E56-4F47-98D8-96BFFA6669C1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85118-D7EA-4F42-863B-9A414928B833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14A5F-C25E-45E3-A72B-476962FE3282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3652B-BF15-46FF-B488-8B3061F0E4A7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62E13-17B3-4E0E-8C10-0AEBA107FB6B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75DF4-8231-4398-A07E-0958354E8CF7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FB3F-186E-461A-BF42-BB7982298931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A445C-5DDE-45F4-9DD2-130EC3F470C8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24DC03-7D2D-4FCE-AE4E-672264614A94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A11C0-A37A-4825-B318-BE35CAEA8FBD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E68821-57C7-413C-8049-C42DDED9C8DA}" type="datetime1">
              <a:rPr lang="it-IT" smtClean="0"/>
              <a:pPr/>
              <a:t>13/11/2015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17C5CA-22E2-4D03-A8BE-4720BDDCA1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7.png"/><Relationship Id="rId7" Type="http://schemas.openxmlformats.org/officeDocument/2006/relationships/image" Target="../media/image3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jpeg"/><Relationship Id="rId5" Type="http://schemas.openxmlformats.org/officeDocument/2006/relationships/image" Target="../media/image35.png"/><Relationship Id="rId10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3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10.jpeg"/><Relationship Id="rId2" Type="http://schemas.openxmlformats.org/officeDocument/2006/relationships/image" Target="../media/image35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4.png"/><Relationship Id="rId5" Type="http://schemas.openxmlformats.org/officeDocument/2006/relationships/image" Target="../media/image38.jpeg"/><Relationship Id="rId1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7.emf"/><Relationship Id="rId9" Type="http://schemas.openxmlformats.org/officeDocument/2006/relationships/image" Target="../media/image62.png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emf"/><Relationship Id="rId3" Type="http://schemas.openxmlformats.org/officeDocument/2006/relationships/image" Target="../media/image74.emf"/><Relationship Id="rId7" Type="http://schemas.openxmlformats.org/officeDocument/2006/relationships/image" Target="../media/image78.jpeg"/><Relationship Id="rId12" Type="http://schemas.openxmlformats.org/officeDocument/2006/relationships/image" Target="../media/image83.e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82.png"/><Relationship Id="rId5" Type="http://schemas.openxmlformats.org/officeDocument/2006/relationships/image" Target="../media/image76.emf"/><Relationship Id="rId10" Type="http://schemas.openxmlformats.org/officeDocument/2006/relationships/image" Target="../media/image81.png"/><Relationship Id="rId4" Type="http://schemas.openxmlformats.org/officeDocument/2006/relationships/image" Target="../media/image75.emf"/><Relationship Id="rId9" Type="http://schemas.openxmlformats.org/officeDocument/2006/relationships/image" Target="../media/image80.png"/><Relationship Id="rId1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jpeg"/><Relationship Id="rId7" Type="http://schemas.openxmlformats.org/officeDocument/2006/relationships/image" Target="../media/image9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10.jpeg"/><Relationship Id="rId4" Type="http://schemas.openxmlformats.org/officeDocument/2006/relationships/image" Target="../media/image88.wmf"/><Relationship Id="rId9" Type="http://schemas.openxmlformats.org/officeDocument/2006/relationships/image" Target="../media/image9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wmf"/><Relationship Id="rId5" Type="http://schemas.openxmlformats.org/officeDocument/2006/relationships/image" Target="../media/image88.wmf"/><Relationship Id="rId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12" Type="http://schemas.openxmlformats.org/officeDocument/2006/relationships/image" Target="../media/image10.jpe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emf"/><Relationship Id="rId11" Type="http://schemas.openxmlformats.org/officeDocument/2006/relationships/image" Target="../media/image15.jpeg"/><Relationship Id="rId5" Type="http://schemas.openxmlformats.org/officeDocument/2006/relationships/image" Target="../media/image103.emf"/><Relationship Id="rId10" Type="http://schemas.openxmlformats.org/officeDocument/2006/relationships/image" Target="../media/image99.jpeg"/><Relationship Id="rId4" Type="http://schemas.openxmlformats.org/officeDocument/2006/relationships/image" Target="../media/image102.emf"/><Relationship Id="rId9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2.emf"/><Relationship Id="rId7" Type="http://schemas.openxmlformats.org/officeDocument/2006/relationships/image" Target="../media/image11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0.jpeg"/><Relationship Id="rId5" Type="http://schemas.openxmlformats.org/officeDocument/2006/relationships/image" Target="../media/image113.emf"/><Relationship Id="rId10" Type="http://schemas.openxmlformats.org/officeDocument/2006/relationships/image" Target="../media/image99.jpeg"/><Relationship Id="rId4" Type="http://schemas.openxmlformats.org/officeDocument/2006/relationships/image" Target="../media/image110.emf"/><Relationship Id="rId9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17.emf"/><Relationship Id="rId7" Type="http://schemas.openxmlformats.org/officeDocument/2006/relationships/image" Target="../media/image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11" Type="http://schemas.openxmlformats.org/officeDocument/2006/relationships/image" Target="../media/image110.emf"/><Relationship Id="rId5" Type="http://schemas.openxmlformats.org/officeDocument/2006/relationships/image" Target="../media/image98.jpeg"/><Relationship Id="rId10" Type="http://schemas.openxmlformats.org/officeDocument/2006/relationships/image" Target="../media/image112.emf"/><Relationship Id="rId4" Type="http://schemas.openxmlformats.org/officeDocument/2006/relationships/image" Target="../media/image118.png"/><Relationship Id="rId9" Type="http://schemas.openxmlformats.org/officeDocument/2006/relationships/image" Target="../media/image1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6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image" Target="../media/image21.emf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jpeg"/><Relationship Id="rId14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10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emf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613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539552" y="2027867"/>
            <a:ext cx="7772400" cy="1829761"/>
          </a:xfrm>
        </p:spPr>
        <p:txBody>
          <a:bodyPr anchor="t">
            <a:noAutofit/>
          </a:bodyPr>
          <a:lstStyle/>
          <a:p>
            <a:pPr algn="ctr"/>
            <a:r>
              <a:rPr lang="it-IT" sz="3000" dirty="0" err="1" smtClean="0">
                <a:latin typeface="Calibri" pitchFamily="34" charset="0"/>
              </a:rPr>
              <a:t>Advanced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analytical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approaches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for</a:t>
            </a:r>
            <a:r>
              <a:rPr lang="it-IT" sz="3000" dirty="0" smtClean="0">
                <a:latin typeface="Calibri" pitchFamily="34" charset="0"/>
              </a:rPr>
              <a:t> “</a:t>
            </a:r>
            <a:r>
              <a:rPr lang="it-IT" sz="3000" dirty="0" err="1" smtClean="0">
                <a:latin typeface="Calibri" pitchFamily="34" charset="0"/>
              </a:rPr>
              <a:t>sensomic</a:t>
            </a:r>
            <a:r>
              <a:rPr lang="it-IT" sz="3000" dirty="0" smtClean="0">
                <a:latin typeface="Calibri" pitchFamily="34" charset="0"/>
              </a:rPr>
              <a:t>” </a:t>
            </a:r>
            <a:r>
              <a:rPr lang="it-IT" sz="3000" dirty="0" err="1" smtClean="0">
                <a:latin typeface="Calibri" pitchFamily="34" charset="0"/>
              </a:rPr>
              <a:t>investigations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of</a:t>
            </a:r>
            <a:r>
              <a:rPr lang="it-IT" sz="3000" dirty="0" smtClean="0">
                <a:latin typeface="Calibri" pitchFamily="34" charset="0"/>
              </a:rPr>
              <a:t> high </a:t>
            </a:r>
            <a:r>
              <a:rPr lang="it-IT" sz="3000" dirty="0" err="1" smtClean="0">
                <a:latin typeface="Calibri" pitchFamily="34" charset="0"/>
              </a:rPr>
              <a:t>quality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food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matrices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of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vegetable</a:t>
            </a:r>
            <a:r>
              <a:rPr lang="it-IT" sz="3000" dirty="0" smtClean="0">
                <a:latin typeface="Calibri" pitchFamily="34" charset="0"/>
              </a:rPr>
              <a:t> </a:t>
            </a:r>
            <a:r>
              <a:rPr lang="it-IT" sz="3000" dirty="0" err="1" smtClean="0">
                <a:latin typeface="Calibri" pitchFamily="34" charset="0"/>
              </a:rPr>
              <a:t>origin</a:t>
            </a:r>
            <a:endParaRPr lang="en-US" sz="3000" dirty="0"/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3800307"/>
            <a:ext cx="462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PhD Student: </a:t>
            </a:r>
            <a:r>
              <a:rPr lang="en-US" sz="2400" dirty="0" smtClean="0"/>
              <a:t>Federico </a:t>
            </a:r>
            <a:r>
              <a:rPr lang="en-US" sz="2400" dirty="0" err="1" smtClean="0"/>
              <a:t>Magagna</a:t>
            </a:r>
            <a:r>
              <a:rPr lang="en-US" sz="2400" dirty="0" smtClean="0"/>
              <a:t> </a:t>
            </a:r>
          </a:p>
          <a:p>
            <a:endParaRPr lang="en-US" sz="2400" b="1" dirty="0"/>
          </a:p>
          <a:p>
            <a:r>
              <a:rPr lang="en-US" sz="2400" b="1" dirty="0" smtClean="0"/>
              <a:t>Tutor: Prof. </a:t>
            </a:r>
            <a:r>
              <a:rPr lang="en-US" sz="2400" dirty="0" err="1" smtClean="0"/>
              <a:t>Chiara</a:t>
            </a:r>
            <a:r>
              <a:rPr lang="en-US" sz="2400" dirty="0" smtClean="0"/>
              <a:t> Emilia Cordero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535753" y="1266480"/>
            <a:ext cx="8072495" cy="5162916"/>
            <a:chOff x="785786" y="1123604"/>
            <a:chExt cx="8072495" cy="516291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1123604"/>
              <a:ext cx="6012180" cy="277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3863211"/>
              <a:ext cx="6016752" cy="242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ngolo ripiegato 4"/>
            <p:cNvSpPr>
              <a:spLocks noChangeAspect="1"/>
            </p:cNvSpPr>
            <p:nvPr/>
          </p:nvSpPr>
          <p:spPr bwMode="auto">
            <a:xfrm>
              <a:off x="6732241" y="2000240"/>
              <a:ext cx="2126040" cy="1657686"/>
            </a:xfrm>
            <a:prstGeom prst="foldedCorner">
              <a:avLst/>
            </a:prstGeom>
            <a:solidFill>
              <a:srgbClr val="FFFF00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spcBef>
                  <a:spcPts val="0"/>
                </a:spcBef>
                <a:defRPr/>
              </a:pPr>
              <a:r>
                <a:rPr lang="it-IT" sz="1600" dirty="0" err="1" smtClean="0">
                  <a:solidFill>
                    <a:schemeClr val="tx1"/>
                  </a:solidFill>
                </a:rPr>
                <a:t>Quality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Markers</a:t>
              </a:r>
              <a:r>
                <a:rPr lang="it-IT" sz="1600" dirty="0" smtClean="0">
                  <a:solidFill>
                    <a:schemeClr val="tx1"/>
                  </a:solidFill>
                </a:rPr>
                <a:t> 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of</a:t>
              </a:r>
              <a:r>
                <a:rPr lang="it-IT" sz="1600" dirty="0" smtClean="0">
                  <a:solidFill>
                    <a:schemeClr val="tx1"/>
                  </a:solidFill>
                </a:rPr>
                <a:t> tea</a:t>
              </a:r>
              <a:r>
                <a:rPr lang="it-IT" sz="1600" dirty="0"/>
                <a:t> </a:t>
              </a:r>
              <a:r>
                <a:rPr lang="it-IT" sz="1600" dirty="0" smtClean="0">
                  <a:solidFill>
                    <a:schemeClr val="tx1"/>
                  </a:solidFill>
                </a:rPr>
                <a:t>(</a:t>
              </a:r>
              <a:r>
                <a:rPr lang="it-IT" sz="1600" i="1" dirty="0" err="1" smtClean="0">
                  <a:solidFill>
                    <a:schemeClr val="tx1"/>
                  </a:solidFill>
                </a:rPr>
                <a:t>Camellia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i="1" dirty="0" err="1" smtClean="0">
                  <a:solidFill>
                    <a:schemeClr val="tx1"/>
                  </a:solidFill>
                </a:rPr>
                <a:t>sinensis</a:t>
              </a:r>
              <a:r>
                <a:rPr lang="it-IT" sz="1600" i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smtClean="0">
                  <a:solidFill>
                    <a:schemeClr val="tx1"/>
                  </a:solidFill>
                </a:rPr>
                <a:t>L.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Kuntze</a:t>
              </a:r>
              <a:r>
                <a:rPr lang="it-IT" sz="1600" dirty="0" smtClean="0">
                  <a:solidFill>
                    <a:schemeClr val="tx1"/>
                  </a:solidFill>
                </a:rPr>
                <a:t>)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infusions</a:t>
              </a:r>
              <a:endParaRPr lang="it-IT" sz="1600" dirty="0" smtClean="0">
                <a:solidFill>
                  <a:schemeClr val="tx1"/>
                </a:solidFill>
              </a:endParaRPr>
            </a:p>
            <a:p>
              <a:pPr algn="l">
                <a:spcBef>
                  <a:spcPts val="0"/>
                </a:spcBef>
                <a:defRPr/>
              </a:pPr>
              <a:endParaRPr lang="it-IT" sz="1600" dirty="0" smtClean="0">
                <a:solidFill>
                  <a:schemeClr val="tx1"/>
                </a:solidFill>
              </a:endParaRPr>
            </a:p>
            <a:p>
              <a:pPr algn="l">
                <a:spcBef>
                  <a:spcPts val="0"/>
                </a:spcBef>
                <a:buFont typeface="Wingdings" pitchFamily="2" charset="2"/>
                <a:buChar char="ü"/>
                <a:defRPr/>
              </a:pPr>
              <a:r>
                <a:rPr lang="it-IT" sz="1600" dirty="0" smtClean="0"/>
                <a:t>Flavan-3-ols</a:t>
              </a:r>
            </a:p>
            <a:p>
              <a:pPr algn="l">
                <a:spcBef>
                  <a:spcPts val="0"/>
                </a:spcBef>
                <a:buFont typeface="Wingdings" pitchFamily="2" charset="2"/>
                <a:buChar char="ü"/>
                <a:defRPr/>
              </a:pPr>
              <a:r>
                <a:rPr lang="it-IT" sz="1600" dirty="0" err="1" smtClean="0">
                  <a:solidFill>
                    <a:schemeClr val="tx1"/>
                  </a:solidFill>
                </a:rPr>
                <a:t>Theaflavins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6572264" y="4000504"/>
              <a:ext cx="2214578" cy="1285884"/>
              <a:chOff x="6572264" y="4214818"/>
              <a:chExt cx="2214578" cy="1285884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6715140" y="4357694"/>
                <a:ext cx="2071702" cy="11430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 smtClean="0"/>
                  <a:t>Puckering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Astringency</a:t>
                </a:r>
                <a:endParaRPr lang="it-IT" dirty="0" smtClean="0"/>
              </a:p>
              <a:p>
                <a:pPr algn="ctr"/>
                <a:r>
                  <a:rPr lang="it-IT" dirty="0" err="1" smtClean="0"/>
                  <a:t>Rough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Oral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sensation</a:t>
                </a:r>
                <a:endParaRPr lang="it-IT" dirty="0"/>
              </a:p>
            </p:txBody>
          </p:sp>
          <p:pic>
            <p:nvPicPr>
              <p:cNvPr id="8" name="Immagine 6"/>
              <p:cNvPicPr>
                <a:picLocks noChangeAspect="1"/>
              </p:cNvPicPr>
              <p:nvPr/>
            </p:nvPicPr>
            <p:blipFill>
              <a:blip r:embed="rId4" cstate="print"/>
              <a:srcRect l="33124" t="17570" r="32455" b="16586"/>
              <a:stretch>
                <a:fillRect/>
              </a:stretch>
            </p:blipFill>
            <p:spPr bwMode="auto">
              <a:xfrm>
                <a:off x="6572264" y="4214818"/>
                <a:ext cx="282125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tangolo 16"/>
          <p:cNvSpPr/>
          <p:nvPr/>
        </p:nvSpPr>
        <p:spPr>
          <a:xfrm>
            <a:off x="2000232" y="214290"/>
            <a:ext cx="4786346" cy="648000"/>
          </a:xfrm>
          <a:prstGeom prst="rect">
            <a:avLst/>
          </a:prstGeom>
          <a:solidFill>
            <a:srgbClr val="BEE39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TEA             Key-Taste </a:t>
            </a:r>
            <a:r>
              <a:rPr lang="it-IT" sz="2000" b="1" dirty="0" err="1" smtClean="0"/>
              <a:t>Compounds</a:t>
            </a:r>
            <a:endParaRPr lang="it-IT" sz="2000" b="1" dirty="0"/>
          </a:p>
        </p:txBody>
      </p:sp>
      <p:grpSp>
        <p:nvGrpSpPr>
          <p:cNvPr id="10" name="Gruppo 20"/>
          <p:cNvGrpSpPr>
            <a:grpSpLocks noChangeAspect="1"/>
          </p:cNvGrpSpPr>
          <p:nvPr/>
        </p:nvGrpSpPr>
        <p:grpSpPr>
          <a:xfrm>
            <a:off x="1484681" y="-24"/>
            <a:ext cx="872741" cy="1044000"/>
            <a:chOff x="1636648" y="1486686"/>
            <a:chExt cx="2006658" cy="2400416"/>
          </a:xfrm>
        </p:grpSpPr>
        <p:grpSp>
          <p:nvGrpSpPr>
            <p:cNvPr id="11" name="Gruppo 18"/>
            <p:cNvGrpSpPr/>
            <p:nvPr/>
          </p:nvGrpSpPr>
          <p:grpSpPr>
            <a:xfrm>
              <a:off x="1636648" y="1486686"/>
              <a:ext cx="2006658" cy="2400416"/>
              <a:chOff x="1636648" y="1486686"/>
              <a:chExt cx="2006658" cy="2400416"/>
            </a:xfrm>
          </p:grpSpPr>
          <p:pic>
            <p:nvPicPr>
              <p:cNvPr id="13" name="Immagine 12" descr="Linalool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7372"/>
              <a:stretch>
                <a:fillRect/>
              </a:stretch>
            </p:blipFill>
            <p:spPr>
              <a:xfrm rot="19631835">
                <a:off x="2494717" y="3084738"/>
                <a:ext cx="707669" cy="657827"/>
              </a:xfrm>
              <a:prstGeom prst="rect">
                <a:avLst/>
              </a:prstGeom>
            </p:spPr>
          </p:pic>
          <p:pic>
            <p:nvPicPr>
              <p:cNvPr id="14" name="Immagine 13" descr="rutina.pn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195372">
                <a:off x="1636648" y="3229275"/>
                <a:ext cx="684731" cy="657827"/>
              </a:xfrm>
              <a:prstGeom prst="rect">
                <a:avLst/>
              </a:prstGeom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52820" y="1486686"/>
                <a:ext cx="1990486" cy="172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Immagine 15" descr="beta damascenone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042" b="31855"/>
              <a:stretch>
                <a:fillRect/>
              </a:stretch>
            </p:blipFill>
            <p:spPr>
              <a:xfrm>
                <a:off x="2086427" y="3203349"/>
                <a:ext cx="651457" cy="418617"/>
              </a:xfrm>
              <a:prstGeom prst="rect">
                <a:avLst/>
              </a:prstGeom>
            </p:spPr>
          </p:pic>
        </p:grpSp>
        <p:pic>
          <p:nvPicPr>
            <p:cNvPr id="12" name="Immagine 11" descr="hexanal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2" t="8042" r="3257" b="13286"/>
            <a:stretch>
              <a:fillRect/>
            </a:stretch>
          </p:blipFill>
          <p:spPr>
            <a:xfrm rot="1498918">
              <a:off x="2162176" y="3537908"/>
              <a:ext cx="771454" cy="269111"/>
            </a:xfrm>
            <a:prstGeom prst="rect">
              <a:avLst/>
            </a:prstGeom>
          </p:spPr>
        </p:pic>
      </p:grpSp>
      <p:pic>
        <p:nvPicPr>
          <p:cNvPr id="21" name="Immagine 20" descr="miele-limone-e-acqua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285728"/>
            <a:ext cx="1132583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MARCHIO DST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000232" y="214290"/>
            <a:ext cx="4786346" cy="648000"/>
          </a:xfrm>
          <a:prstGeom prst="rect">
            <a:avLst/>
          </a:prstGeom>
          <a:solidFill>
            <a:srgbClr val="BEE39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TEA             Key-Taste</a:t>
            </a:r>
            <a:r>
              <a:rPr lang="it-IT" sz="2000" b="1" i="1" dirty="0" smtClean="0"/>
              <a:t> </a:t>
            </a:r>
            <a:r>
              <a:rPr lang="it-IT" sz="2000" b="1" dirty="0" err="1" smtClean="0"/>
              <a:t>Compounds</a:t>
            </a:r>
            <a:endParaRPr lang="it-IT" sz="2000" b="1" dirty="0"/>
          </a:p>
        </p:txBody>
      </p:sp>
      <p:grpSp>
        <p:nvGrpSpPr>
          <p:cNvPr id="5" name="Gruppo 20"/>
          <p:cNvGrpSpPr>
            <a:grpSpLocks noChangeAspect="1"/>
          </p:cNvGrpSpPr>
          <p:nvPr/>
        </p:nvGrpSpPr>
        <p:grpSpPr>
          <a:xfrm>
            <a:off x="1484681" y="-24"/>
            <a:ext cx="872741" cy="1044000"/>
            <a:chOff x="1636648" y="1486686"/>
            <a:chExt cx="2006658" cy="2400416"/>
          </a:xfrm>
        </p:grpSpPr>
        <p:grpSp>
          <p:nvGrpSpPr>
            <p:cNvPr id="7" name="Gruppo 18"/>
            <p:cNvGrpSpPr/>
            <p:nvPr/>
          </p:nvGrpSpPr>
          <p:grpSpPr>
            <a:xfrm>
              <a:off x="1636648" y="1486686"/>
              <a:ext cx="2006658" cy="2400416"/>
              <a:chOff x="1636648" y="1486686"/>
              <a:chExt cx="2006658" cy="2400416"/>
            </a:xfrm>
          </p:grpSpPr>
          <p:pic>
            <p:nvPicPr>
              <p:cNvPr id="9" name="Immagine 8" descr="Linaloo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7372"/>
              <a:stretch>
                <a:fillRect/>
              </a:stretch>
            </p:blipFill>
            <p:spPr>
              <a:xfrm rot="19631835">
                <a:off x="2494717" y="3084738"/>
                <a:ext cx="707669" cy="657827"/>
              </a:xfrm>
              <a:prstGeom prst="rect">
                <a:avLst/>
              </a:prstGeom>
            </p:spPr>
          </p:pic>
          <p:pic>
            <p:nvPicPr>
              <p:cNvPr id="10" name="Immagine 9" descr="rutina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195372">
                <a:off x="1636648" y="3229275"/>
                <a:ext cx="684731" cy="657827"/>
              </a:xfrm>
              <a:prstGeom prst="rect">
                <a:avLst/>
              </a:prstGeom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2820" y="1486686"/>
                <a:ext cx="1990486" cy="172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Immagine 11" descr="beta damascenone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042" b="31855"/>
              <a:stretch>
                <a:fillRect/>
              </a:stretch>
            </p:blipFill>
            <p:spPr>
              <a:xfrm>
                <a:off x="2086427" y="3203349"/>
                <a:ext cx="651457" cy="418617"/>
              </a:xfrm>
              <a:prstGeom prst="rect">
                <a:avLst/>
              </a:prstGeom>
            </p:spPr>
          </p:pic>
        </p:grpSp>
        <p:pic>
          <p:nvPicPr>
            <p:cNvPr id="8" name="Immagine 7" descr="hexana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2" t="8042" r="3257" b="13286"/>
            <a:stretch>
              <a:fillRect/>
            </a:stretch>
          </p:blipFill>
          <p:spPr>
            <a:xfrm rot="1498918">
              <a:off x="2162176" y="3537908"/>
              <a:ext cx="771454" cy="269111"/>
            </a:xfrm>
            <a:prstGeom prst="rect">
              <a:avLst/>
            </a:prstGeom>
          </p:spPr>
        </p:pic>
      </p:grpSp>
      <p:sp>
        <p:nvSpPr>
          <p:cNvPr id="46" name="Angolo ripiegato 45"/>
          <p:cNvSpPr>
            <a:spLocks noChangeAspect="1"/>
          </p:cNvSpPr>
          <p:nvPr/>
        </p:nvSpPr>
        <p:spPr bwMode="auto">
          <a:xfrm>
            <a:off x="6689617" y="1643050"/>
            <a:ext cx="2318931" cy="2357454"/>
          </a:xfrm>
          <a:prstGeom prst="foldedCorner">
            <a:avLst/>
          </a:prstGeom>
          <a:solidFill>
            <a:srgbClr val="FFFF00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it-IT" sz="1600" dirty="0" smtClean="0"/>
              <a:t>Taste </a:t>
            </a:r>
            <a:r>
              <a:rPr lang="it-IT" sz="1600" dirty="0" err="1" smtClean="0"/>
              <a:t>active</a:t>
            </a:r>
            <a:r>
              <a:rPr lang="it-IT" sz="1600" dirty="0" smtClean="0"/>
              <a:t> </a:t>
            </a:r>
            <a:r>
              <a:rPr lang="it-IT" sz="1600" dirty="0" err="1" smtClean="0"/>
              <a:t>compounds</a:t>
            </a:r>
            <a:endParaRPr lang="it-IT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(</a:t>
            </a:r>
            <a:r>
              <a:rPr lang="it-IT" sz="1600" i="1" dirty="0" err="1" smtClean="0">
                <a:solidFill>
                  <a:schemeClr val="tx1"/>
                </a:solidFill>
              </a:rPr>
              <a:t>Camellia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sinensis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L. </a:t>
            </a:r>
            <a:r>
              <a:rPr lang="it-IT" sz="1600" dirty="0" err="1" smtClean="0">
                <a:solidFill>
                  <a:schemeClr val="tx1"/>
                </a:solidFill>
              </a:rPr>
              <a:t>Kuntze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t-IT" sz="1600" dirty="0" err="1" smtClean="0"/>
              <a:t>Flavonol</a:t>
            </a:r>
            <a:r>
              <a:rPr lang="it-IT" sz="1600" dirty="0" smtClean="0"/>
              <a:t> </a:t>
            </a:r>
            <a:r>
              <a:rPr lang="it-IT" sz="1600" dirty="0" err="1" smtClean="0"/>
              <a:t>glycosides</a:t>
            </a:r>
            <a:r>
              <a:rPr lang="it-IT" sz="1600" dirty="0" smtClean="0"/>
              <a:t> </a:t>
            </a:r>
            <a:r>
              <a:rPr lang="it-IT" sz="1600" dirty="0" err="1" smtClean="0"/>
              <a:t>derivates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Quercetin</a:t>
            </a:r>
            <a:r>
              <a:rPr lang="it-IT" sz="1600" dirty="0" smtClean="0"/>
              <a:t>, </a:t>
            </a:r>
            <a:r>
              <a:rPr lang="it-IT" sz="1600" dirty="0" err="1" smtClean="0"/>
              <a:t>Kaempferol</a:t>
            </a:r>
            <a:r>
              <a:rPr lang="it-IT" sz="1600" dirty="0"/>
              <a:t> </a:t>
            </a:r>
            <a:r>
              <a:rPr lang="it-IT" sz="1600" dirty="0" smtClean="0"/>
              <a:t>and </a:t>
            </a:r>
            <a:r>
              <a:rPr lang="it-IT" sz="1600" dirty="0" err="1" smtClean="0"/>
              <a:t>Myricetin</a:t>
            </a:r>
            <a:endParaRPr lang="it-IT" sz="1600" dirty="0" smtClean="0"/>
          </a:p>
          <a:p>
            <a:pPr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it-IT" sz="1600" dirty="0" err="1" smtClean="0"/>
              <a:t>Methyl</a:t>
            </a:r>
            <a:r>
              <a:rPr lang="it-IT" sz="1600" dirty="0" smtClean="0"/>
              <a:t> </a:t>
            </a:r>
            <a:r>
              <a:rPr lang="it-IT" sz="1600" dirty="0" err="1" smtClean="0"/>
              <a:t>xantines</a:t>
            </a:r>
            <a:r>
              <a:rPr lang="it-IT" sz="1600" dirty="0" smtClean="0"/>
              <a:t> (Caffeine)</a:t>
            </a:r>
            <a:endParaRPr lang="it-IT" dirty="0" smtClean="0"/>
          </a:p>
        </p:txBody>
      </p:sp>
      <p:grpSp>
        <p:nvGrpSpPr>
          <p:cNvPr id="47" name="Gruppo 36"/>
          <p:cNvGrpSpPr/>
          <p:nvPr/>
        </p:nvGrpSpPr>
        <p:grpSpPr>
          <a:xfrm>
            <a:off x="-32" y="1650346"/>
            <a:ext cx="6357881" cy="3921794"/>
            <a:chOff x="13617" y="1285860"/>
            <a:chExt cx="6357881" cy="3921794"/>
          </a:xfrm>
        </p:grpSpPr>
        <p:grpSp>
          <p:nvGrpSpPr>
            <p:cNvPr id="48" name="Gruppo 2"/>
            <p:cNvGrpSpPr>
              <a:grpSpLocks noChangeAspect="1"/>
            </p:cNvGrpSpPr>
            <p:nvPr/>
          </p:nvGrpSpPr>
          <p:grpSpPr>
            <a:xfrm>
              <a:off x="13617" y="1285860"/>
              <a:ext cx="6357880" cy="3899888"/>
              <a:chOff x="0" y="-125896"/>
              <a:chExt cx="8153400" cy="5001256"/>
            </a:xfrm>
          </p:grpSpPr>
          <p:grpSp>
            <p:nvGrpSpPr>
              <p:cNvPr id="51" name="Gruppo 4"/>
              <p:cNvGrpSpPr/>
              <p:nvPr/>
            </p:nvGrpSpPr>
            <p:grpSpPr>
              <a:xfrm>
                <a:off x="0" y="-26504"/>
                <a:ext cx="2057400" cy="2140106"/>
                <a:chOff x="685800" y="1219200"/>
                <a:chExt cx="2057400" cy="2140106"/>
              </a:xfrm>
            </p:grpSpPr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9384" t="36015" r="71458" b="34665"/>
                <a:stretch>
                  <a:fillRect/>
                </a:stretch>
              </p:blipFill>
              <p:spPr bwMode="auto">
                <a:xfrm>
                  <a:off x="990600" y="1447800"/>
                  <a:ext cx="1752600" cy="167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7" name="Rettangolo 2"/>
                <p:cNvSpPr/>
                <p:nvPr/>
              </p:nvSpPr>
              <p:spPr>
                <a:xfrm>
                  <a:off x="685800" y="1219200"/>
                  <a:ext cx="10668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" name="CasellaDiTesto 3"/>
                <p:cNvSpPr txBox="1"/>
                <p:nvPr/>
              </p:nvSpPr>
              <p:spPr>
                <a:xfrm>
                  <a:off x="865691" y="3097695"/>
                  <a:ext cx="1707519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Kaempferol-3-o-rutinoside</a:t>
                  </a:r>
                  <a:endParaRPr lang="it-IT" sz="1600" dirty="0" smtClean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2" name="Gruppo 8"/>
              <p:cNvGrpSpPr/>
              <p:nvPr/>
            </p:nvGrpSpPr>
            <p:grpSpPr>
              <a:xfrm>
                <a:off x="2091063" y="-49696"/>
                <a:ext cx="1828800" cy="2166610"/>
                <a:chOff x="5562600" y="1219200"/>
                <a:chExt cx="1828800" cy="2166610"/>
              </a:xfrm>
            </p:grpSpPr>
            <p:pic>
              <p:nvPicPr>
                <p:cNvPr id="73" name="Picture 3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 l="9687" t="36430" r="72337" b="28214"/>
                <a:stretch>
                  <a:fillRect/>
                </a:stretch>
              </p:blipFill>
              <p:spPr bwMode="auto">
                <a:xfrm>
                  <a:off x="5791200" y="1447800"/>
                  <a:ext cx="1600200" cy="167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4" name="Rettangolo 6"/>
                <p:cNvSpPr/>
                <p:nvPr/>
              </p:nvSpPr>
              <p:spPr>
                <a:xfrm>
                  <a:off x="5562600" y="1219200"/>
                  <a:ext cx="9906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" name="CasellaDiTesto 7"/>
                <p:cNvSpPr txBox="1"/>
                <p:nvPr/>
              </p:nvSpPr>
              <p:spPr>
                <a:xfrm>
                  <a:off x="5630262" y="3124201"/>
                  <a:ext cx="1673856" cy="261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Quercetin-3-o-galactoside</a:t>
                  </a:r>
                  <a:endParaRPr lang="it-IT" sz="1600" dirty="0" smtClean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3" name="Gruppo 12"/>
              <p:cNvGrpSpPr/>
              <p:nvPr/>
            </p:nvGrpSpPr>
            <p:grpSpPr>
              <a:xfrm>
                <a:off x="4165775" y="-125896"/>
                <a:ext cx="2085300" cy="2508707"/>
                <a:chOff x="3657600" y="2438400"/>
                <a:chExt cx="2085300" cy="2508707"/>
              </a:xfrm>
            </p:grpSpPr>
            <p:pic>
              <p:nvPicPr>
                <p:cNvPr id="70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9557" t="29292" r="71877" b="39712"/>
                <a:stretch>
                  <a:fillRect/>
                </a:stretch>
              </p:blipFill>
              <p:spPr bwMode="auto">
                <a:xfrm>
                  <a:off x="3886200" y="2667000"/>
                  <a:ext cx="17526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1" name="Rettangolo 70"/>
                <p:cNvSpPr/>
                <p:nvPr/>
              </p:nvSpPr>
              <p:spPr>
                <a:xfrm>
                  <a:off x="3657600" y="2438400"/>
                  <a:ext cx="10668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" name="CasellaDiTesto 71"/>
                <p:cNvSpPr txBox="1"/>
                <p:nvPr/>
              </p:nvSpPr>
              <p:spPr>
                <a:xfrm>
                  <a:off x="3770244" y="4419600"/>
                  <a:ext cx="1972656" cy="527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Quercetin-3-o-rutinoside</a:t>
                  </a:r>
                </a:p>
                <a:p>
                  <a:pPr algn="ctr"/>
                  <a:r>
                    <a:rPr lang="it-IT" sz="1100" dirty="0" smtClean="0">
                      <a:latin typeface="Calibri" pitchFamily="34" charset="0"/>
                    </a:rPr>
                    <a:t>(</a:t>
                  </a:r>
                  <a:r>
                    <a:rPr lang="it-IT" sz="1100" dirty="0" err="1" smtClean="0">
                      <a:latin typeface="Calibri" pitchFamily="34" charset="0"/>
                    </a:rPr>
                    <a:t>Rutin</a:t>
                  </a:r>
                  <a:r>
                    <a:rPr lang="it-IT" sz="1100" dirty="0" smtClean="0">
                      <a:latin typeface="Calibri" pitchFamily="34" charset="0"/>
                    </a:rPr>
                    <a:t>)</a:t>
                  </a:r>
                </a:p>
              </p:txBody>
            </p:sp>
          </p:grpSp>
          <p:grpSp>
            <p:nvGrpSpPr>
              <p:cNvPr id="54" name="Gruppo 16"/>
              <p:cNvGrpSpPr/>
              <p:nvPr/>
            </p:nvGrpSpPr>
            <p:grpSpPr>
              <a:xfrm>
                <a:off x="6400800" y="-76200"/>
                <a:ext cx="1752600" cy="2183296"/>
                <a:chOff x="2819400" y="2819400"/>
                <a:chExt cx="1752600" cy="2183296"/>
              </a:xfrm>
            </p:grpSpPr>
            <p:pic>
              <p:nvPicPr>
                <p:cNvPr id="67" name="Picture 5"/>
                <p:cNvPicPr>
                  <a:picLocks noChangeArrowheads="1"/>
                </p:cNvPicPr>
                <p:nvPr/>
              </p:nvPicPr>
              <p:blipFill>
                <a:blip r:embed="rId10" cstate="print"/>
                <a:srcRect l="9606" t="47411" r="71562" b="17311"/>
                <a:stretch>
                  <a:fillRect/>
                </a:stretch>
              </p:blipFill>
              <p:spPr bwMode="auto">
                <a:xfrm>
                  <a:off x="2895600" y="2895600"/>
                  <a:ext cx="1676400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8" name="Rettangolo 67"/>
                <p:cNvSpPr/>
                <p:nvPr/>
              </p:nvSpPr>
              <p:spPr>
                <a:xfrm>
                  <a:off x="2819400" y="2819400"/>
                  <a:ext cx="8382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9" name="CasellaDiTesto 68"/>
                <p:cNvSpPr txBox="1"/>
                <p:nvPr/>
              </p:nvSpPr>
              <p:spPr>
                <a:xfrm>
                  <a:off x="2857427" y="4741087"/>
                  <a:ext cx="1566454" cy="261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Quercetin-3-o-glucoside</a:t>
                  </a:r>
                </a:p>
              </p:txBody>
            </p:sp>
          </p:grpSp>
          <p:grpSp>
            <p:nvGrpSpPr>
              <p:cNvPr id="55" name="Gruppo 22"/>
              <p:cNvGrpSpPr/>
              <p:nvPr/>
            </p:nvGrpSpPr>
            <p:grpSpPr>
              <a:xfrm>
                <a:off x="49696" y="2590800"/>
                <a:ext cx="1905000" cy="2284560"/>
                <a:chOff x="838200" y="2945296"/>
                <a:chExt cx="1905000" cy="2284560"/>
              </a:xfrm>
            </p:grpSpPr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9582" t="51719" r="72110" b="13663"/>
                <a:stretch>
                  <a:fillRect/>
                </a:stretch>
              </p:blipFill>
              <p:spPr bwMode="auto">
                <a:xfrm>
                  <a:off x="1066800" y="3048000"/>
                  <a:ext cx="1676400" cy="198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5" name="Rettangolo 64"/>
                <p:cNvSpPr/>
                <p:nvPr/>
              </p:nvSpPr>
              <p:spPr>
                <a:xfrm>
                  <a:off x="838200" y="2945296"/>
                  <a:ext cx="9906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6" name="CasellaDiTesto 65"/>
                <p:cNvSpPr txBox="1"/>
                <p:nvPr/>
              </p:nvSpPr>
              <p:spPr>
                <a:xfrm>
                  <a:off x="924807" y="4968247"/>
                  <a:ext cx="1662635" cy="261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Kaempferol-3-o-glucoside</a:t>
                  </a:r>
                </a:p>
              </p:txBody>
            </p:sp>
          </p:grpSp>
          <p:grpSp>
            <p:nvGrpSpPr>
              <p:cNvPr id="56" name="Gruppo 25"/>
              <p:cNvGrpSpPr/>
              <p:nvPr/>
            </p:nvGrpSpPr>
            <p:grpSpPr>
              <a:xfrm>
                <a:off x="2158725" y="2769704"/>
                <a:ext cx="1614831" cy="2090410"/>
                <a:chOff x="2118969" y="3200400"/>
                <a:chExt cx="1614831" cy="2090410"/>
              </a:xfrm>
            </p:grpSpPr>
            <p:sp>
              <p:nvSpPr>
                <p:cNvPr id="61" name="CasellaDiTesto 60"/>
                <p:cNvSpPr txBox="1"/>
                <p:nvPr/>
              </p:nvSpPr>
              <p:spPr>
                <a:xfrm>
                  <a:off x="2118969" y="5029201"/>
                  <a:ext cx="1544012" cy="261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Myricetin-3-o-glucoside</a:t>
                  </a:r>
                </a:p>
              </p:txBody>
            </p:sp>
            <p:pic>
              <p:nvPicPr>
                <p:cNvPr id="62" name="Picture 3"/>
                <p:cNvPicPr>
                  <a:picLocks noChangeArrowheads="1"/>
                </p:cNvPicPr>
                <p:nvPr/>
              </p:nvPicPr>
              <p:blipFill>
                <a:blip r:embed="rId12" cstate="print"/>
                <a:srcRect l="10429" t="25034" r="72780" b="38559"/>
                <a:stretch>
                  <a:fillRect/>
                </a:stretch>
              </p:blipFill>
              <p:spPr bwMode="auto">
                <a:xfrm>
                  <a:off x="2209800" y="3276600"/>
                  <a:ext cx="15240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3" name="Rettangolo 62"/>
                <p:cNvSpPr/>
                <p:nvPr/>
              </p:nvSpPr>
              <p:spPr>
                <a:xfrm>
                  <a:off x="2133600" y="3200400"/>
                  <a:ext cx="8382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7" name="Gruppo 28"/>
              <p:cNvGrpSpPr/>
              <p:nvPr/>
            </p:nvGrpSpPr>
            <p:grpSpPr>
              <a:xfrm>
                <a:off x="4137560" y="2667000"/>
                <a:ext cx="1694576" cy="2179862"/>
                <a:chOff x="4325224" y="2667000"/>
                <a:chExt cx="1694576" cy="2179862"/>
              </a:xfrm>
            </p:grpSpPr>
            <p:sp>
              <p:nvSpPr>
                <p:cNvPr id="58" name="CasellaDiTesto 10"/>
                <p:cNvSpPr txBox="1"/>
                <p:nvPr/>
              </p:nvSpPr>
              <p:spPr>
                <a:xfrm>
                  <a:off x="4325224" y="4585253"/>
                  <a:ext cx="1651414" cy="261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 smtClean="0">
                      <a:latin typeface="Calibri" pitchFamily="34" charset="0"/>
                    </a:rPr>
                    <a:t>Myricetin-3-o-galactoside</a:t>
                  </a:r>
                </a:p>
              </p:txBody>
            </p:sp>
            <p:pic>
              <p:nvPicPr>
                <p:cNvPr id="59" name="Picture 4"/>
                <p:cNvPicPr>
                  <a:picLocks noChangeArrowheads="1"/>
                </p:cNvPicPr>
                <p:nvPr/>
              </p:nvPicPr>
              <p:blipFill>
                <a:blip r:embed="rId13" cstate="print"/>
                <a:srcRect l="10543" t="46844" r="72337" b="17602"/>
                <a:stretch>
                  <a:fillRect/>
                </a:stretch>
              </p:blipFill>
              <p:spPr bwMode="auto">
                <a:xfrm>
                  <a:off x="4495800" y="2743200"/>
                  <a:ext cx="1524000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0" name="Rettangolo 12"/>
                <p:cNvSpPr/>
                <p:nvPr/>
              </p:nvSpPr>
              <p:spPr>
                <a:xfrm>
                  <a:off x="4343400" y="2667000"/>
                  <a:ext cx="8382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49" name="Immagine 48" descr="index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63548" y="3704302"/>
              <a:ext cx="1143000" cy="1028700"/>
            </a:xfrm>
            <a:prstGeom prst="rect">
              <a:avLst/>
            </a:prstGeom>
          </p:spPr>
        </p:pic>
        <p:sp>
          <p:nvSpPr>
            <p:cNvPr id="50" name="CasellaDiTesto 49"/>
            <p:cNvSpPr txBox="1"/>
            <p:nvPr/>
          </p:nvSpPr>
          <p:spPr>
            <a:xfrm>
              <a:off x="5414638" y="4946044"/>
              <a:ext cx="660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>
                  <a:latin typeface="Calibri" pitchFamily="34" charset="0"/>
                </a:rPr>
                <a:t>Caffeine</a:t>
              </a:r>
            </a:p>
          </p:txBody>
        </p:sp>
      </p:grpSp>
      <p:sp>
        <p:nvSpPr>
          <p:cNvPr id="79" name="Rettangolo 78"/>
          <p:cNvSpPr/>
          <p:nvPr/>
        </p:nvSpPr>
        <p:spPr>
          <a:xfrm>
            <a:off x="6715140" y="4500570"/>
            <a:ext cx="2143140" cy="1285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Velvety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Astringency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Mouth-drying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Flavonol</a:t>
            </a:r>
            <a:r>
              <a:rPr lang="it-IT" dirty="0" smtClean="0"/>
              <a:t> </a:t>
            </a:r>
            <a:r>
              <a:rPr lang="it-IT" dirty="0" err="1" smtClean="0"/>
              <a:t>derivates</a:t>
            </a:r>
            <a:r>
              <a:rPr lang="it-IT" dirty="0" smtClean="0"/>
              <a:t>)</a:t>
            </a:r>
          </a:p>
          <a:p>
            <a:pPr algn="ctr"/>
            <a:r>
              <a:rPr lang="it-IT" dirty="0" err="1" smtClean="0"/>
              <a:t>Bitterness</a:t>
            </a:r>
            <a:r>
              <a:rPr lang="it-IT" dirty="0" smtClean="0"/>
              <a:t> (caffeine) </a:t>
            </a:r>
            <a:endParaRPr lang="it-IT" dirty="0"/>
          </a:p>
        </p:txBody>
      </p:sp>
      <p:pic>
        <p:nvPicPr>
          <p:cNvPr id="80" name="Immagine 6"/>
          <p:cNvPicPr>
            <a:picLocks noChangeAspect="1"/>
          </p:cNvPicPr>
          <p:nvPr/>
        </p:nvPicPr>
        <p:blipFill>
          <a:blip r:embed="rId15" cstate="print"/>
          <a:srcRect l="33124" t="17570" r="32455" b="16586"/>
          <a:stretch>
            <a:fillRect/>
          </a:stretch>
        </p:blipFill>
        <p:spPr bwMode="auto">
          <a:xfrm>
            <a:off x="6572264" y="4357694"/>
            <a:ext cx="28212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magine 80" descr="miele-limone-e-acqua-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7950" y="285728"/>
            <a:ext cx="1132583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Picture 2" descr="MARCHIO DST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67544" y="-24"/>
            <a:ext cx="8229600" cy="525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Tea </a:t>
            </a:r>
            <a:r>
              <a:rPr lang="it-IT" sz="24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samples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735835" y="500042"/>
            <a:ext cx="7672330" cy="4680000"/>
            <a:chOff x="735835" y="857232"/>
            <a:chExt cx="7672330" cy="4680000"/>
          </a:xfrm>
        </p:grpSpPr>
        <p:grpSp>
          <p:nvGrpSpPr>
            <p:cNvPr id="16" name="Gruppo 15"/>
            <p:cNvGrpSpPr/>
            <p:nvPr/>
          </p:nvGrpSpPr>
          <p:grpSpPr>
            <a:xfrm>
              <a:off x="735835" y="857232"/>
              <a:ext cx="7672330" cy="4680000"/>
              <a:chOff x="714348" y="857232"/>
              <a:chExt cx="7672330" cy="4680000"/>
            </a:xfrm>
          </p:grpSpPr>
          <p:pic>
            <p:nvPicPr>
              <p:cNvPr id="17" name="Immagine 16" descr="Planisfero 027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4348" y="857232"/>
                <a:ext cx="7672330" cy="4680000"/>
              </a:xfrm>
              <a:prstGeom prst="rect">
                <a:avLst/>
              </a:prstGeom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5524507" y="3967166"/>
                <a:ext cx="831767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err="1" smtClean="0"/>
                  <a:t>Ceylon</a:t>
                </a:r>
                <a:endParaRPr lang="it-IT" b="1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857620" y="3895728"/>
                <a:ext cx="761170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Kenya</a:t>
                </a:r>
                <a:endParaRPr lang="it-IT" b="1" dirty="0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6072198" y="2513764"/>
                <a:ext cx="723275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China</a:t>
                </a:r>
                <a:endParaRPr lang="it-IT" b="1" dirty="0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5754325" y="2928934"/>
                <a:ext cx="662361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India</a:t>
                </a:r>
                <a:endParaRPr lang="it-IT" b="1" dirty="0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957225" y="2657469"/>
                <a:ext cx="820930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err="1" smtClean="0"/>
                  <a:t>Azores</a:t>
                </a:r>
                <a:endParaRPr lang="it-IT" b="1" dirty="0"/>
              </a:p>
            </p:txBody>
          </p:sp>
        </p:grpSp>
        <p:cxnSp>
          <p:nvCxnSpPr>
            <p:cNvPr id="27" name="Connettore 1 26"/>
            <p:cNvCxnSpPr/>
            <p:nvPr/>
          </p:nvCxnSpPr>
          <p:spPr>
            <a:xfrm flipV="1">
              <a:off x="3786182" y="2656830"/>
              <a:ext cx="428628" cy="21431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>
              <a:stCxn id="20" idx="3"/>
            </p:cNvCxnSpPr>
            <p:nvPr/>
          </p:nvCxnSpPr>
          <p:spPr>
            <a:xfrm flipV="1">
              <a:off x="4640277" y="3571876"/>
              <a:ext cx="646103" cy="50851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rot="5400000" flipH="1" flipV="1">
              <a:off x="5890512" y="3573000"/>
              <a:ext cx="540000" cy="25200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678629" y="5214950"/>
            <a:ext cx="7786742" cy="1569660"/>
            <a:chOff x="928662" y="5214950"/>
            <a:chExt cx="7786742" cy="1569660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928662" y="5214950"/>
              <a:ext cx="271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600" dirty="0" smtClean="0"/>
                <a:t> </a:t>
              </a:r>
              <a:r>
                <a:rPr lang="it-IT" sz="1600" u="sng" dirty="0" err="1" smtClean="0"/>
                <a:t>Ceylon</a:t>
              </a:r>
              <a:r>
                <a:rPr lang="it-IT" sz="1600" u="sng" dirty="0" smtClean="0"/>
                <a:t> tea </a:t>
              </a:r>
              <a:r>
                <a:rPr lang="it-IT" sz="1600" dirty="0" smtClean="0"/>
                <a:t>(Sri Lanka) </a:t>
              </a:r>
              <a:r>
                <a:rPr lang="it-IT" sz="1600" dirty="0" err="1" smtClean="0"/>
                <a:t>supplied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by</a:t>
              </a:r>
              <a:r>
                <a:rPr lang="it-IT" sz="1600" dirty="0" smtClean="0"/>
                <a:t> Ferrero </a:t>
              </a:r>
              <a:r>
                <a:rPr lang="it-IT" sz="1600" dirty="0" err="1" smtClean="0"/>
                <a:t>industry</a:t>
              </a:r>
              <a:endParaRPr lang="it-IT" sz="1600" dirty="0"/>
            </a:p>
          </p:txBody>
        </p:sp>
        <p:pic>
          <p:nvPicPr>
            <p:cNvPr id="36" name="Picture 4" descr="http://www.mimilab.com/wp-content/uploads/2012/10/soremartec_thum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 l="3390" t="31638" b="18644"/>
            <a:stretch>
              <a:fillRect/>
            </a:stretch>
          </p:blipFill>
          <p:spPr bwMode="auto">
            <a:xfrm>
              <a:off x="1206348" y="5852272"/>
              <a:ext cx="1865454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8" name="CasellaDiTesto 37"/>
            <p:cNvSpPr txBox="1"/>
            <p:nvPr/>
          </p:nvSpPr>
          <p:spPr>
            <a:xfrm>
              <a:off x="4519447" y="5214950"/>
              <a:ext cx="41959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600" dirty="0" smtClean="0"/>
                <a:t> </a:t>
              </a:r>
              <a:r>
                <a:rPr lang="it-IT" sz="1600" u="sng" dirty="0" smtClean="0"/>
                <a:t>Commercial tea </a:t>
              </a:r>
              <a:r>
                <a:rPr lang="it-IT" sz="1600" u="sng" dirty="0" err="1" smtClean="0"/>
                <a:t>samples</a:t>
              </a:r>
              <a:r>
                <a:rPr lang="it-IT" sz="1600" dirty="0" smtClean="0"/>
                <a:t>:</a:t>
              </a:r>
            </a:p>
            <a:p>
              <a:r>
                <a:rPr lang="it-IT" sz="1600" dirty="0" smtClean="0"/>
                <a:t>     </a:t>
              </a:r>
              <a:r>
                <a:rPr lang="it-IT" sz="1600" dirty="0" err="1" smtClean="0"/>
                <a:t>Darjeeling</a:t>
              </a:r>
              <a:r>
                <a:rPr lang="it-IT" sz="1600" dirty="0" smtClean="0"/>
                <a:t> (Testa Valley and </a:t>
              </a:r>
              <a:r>
                <a:rPr lang="it-IT" sz="1600" dirty="0" err="1" smtClean="0"/>
                <a:t>Castleton</a:t>
              </a:r>
              <a:r>
                <a:rPr lang="it-IT" sz="1600" dirty="0" smtClean="0"/>
                <a:t> – India)</a:t>
              </a:r>
            </a:p>
            <a:p>
              <a:r>
                <a:rPr lang="it-IT" sz="1600" dirty="0" smtClean="0"/>
                <a:t>     Assam (</a:t>
              </a:r>
              <a:r>
                <a:rPr lang="it-IT" sz="1600" dirty="0" err="1" smtClean="0"/>
                <a:t>North-east</a:t>
              </a:r>
              <a:r>
                <a:rPr lang="it-IT" sz="1600" dirty="0" smtClean="0"/>
                <a:t> India)</a:t>
              </a:r>
            </a:p>
            <a:p>
              <a:r>
                <a:rPr lang="it-IT" sz="1600" dirty="0" smtClean="0"/>
                <a:t>     </a:t>
              </a:r>
              <a:r>
                <a:rPr lang="it-IT" sz="1600" dirty="0" err="1" smtClean="0"/>
                <a:t>Yunnan</a:t>
              </a:r>
              <a:r>
                <a:rPr lang="it-IT" sz="1600" dirty="0" smtClean="0"/>
                <a:t> (China)</a:t>
              </a:r>
            </a:p>
            <a:p>
              <a:r>
                <a:rPr lang="it-IT" sz="1600" dirty="0" smtClean="0"/>
                <a:t>     Kenya (Africa)</a:t>
              </a:r>
            </a:p>
            <a:p>
              <a:r>
                <a:rPr lang="it-IT" sz="1600" dirty="0" smtClean="0"/>
                <a:t>     </a:t>
              </a:r>
              <a:r>
                <a:rPr lang="it-IT" sz="1600" dirty="0" err="1" smtClean="0"/>
                <a:t>Azores</a:t>
              </a:r>
              <a:r>
                <a:rPr lang="it-IT" sz="1600" dirty="0" smtClean="0"/>
                <a:t> (</a:t>
              </a:r>
              <a:r>
                <a:rPr lang="it-IT" sz="1600" dirty="0" err="1" smtClean="0"/>
                <a:t>Portugal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</p:grpSp>
      <p:pic>
        <p:nvPicPr>
          <p:cNvPr id="21" name="Picture 2" descr="MARCHIO DST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643669" y="357166"/>
            <a:ext cx="785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KEY-AROMA COMPOUNDS QUANTITATIVE PROFILING</a:t>
            </a:r>
            <a:endParaRPr lang="en-US" sz="2000" b="1" dirty="0"/>
          </a:p>
        </p:txBody>
      </p:sp>
      <p:pic>
        <p:nvPicPr>
          <p:cNvPr id="24" name="Picture 2" descr="MARCHIO DST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1306568"/>
            <a:ext cx="181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GC-MS</a:t>
            </a:r>
            <a:endParaRPr lang="it-IT" sz="4000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0" y="1176802"/>
            <a:ext cx="9144000" cy="5181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7" name="Freccia a destra 6"/>
          <p:cNvSpPr/>
          <p:nvPr/>
        </p:nvSpPr>
        <p:spPr>
          <a:xfrm>
            <a:off x="818269" y="3250784"/>
            <a:ext cx="5266124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0" y="2530704"/>
            <a:ext cx="2915816" cy="3267655"/>
            <a:chOff x="0" y="2530704"/>
            <a:chExt cx="2915816" cy="3267655"/>
          </a:xfrm>
        </p:grpSpPr>
        <p:pic>
          <p:nvPicPr>
            <p:cNvPr id="5" name="Immagine 4" descr="Immagine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0704"/>
              <a:ext cx="1624439" cy="1728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CasellaDiTesto 19"/>
            <p:cNvSpPr txBox="1"/>
            <p:nvPr/>
          </p:nvSpPr>
          <p:spPr>
            <a:xfrm>
              <a:off x="251520" y="4474920"/>
              <a:ext cx="26642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Authentic infusion</a:t>
              </a:r>
            </a:p>
            <a:p>
              <a:r>
                <a:rPr lang="en-US" sz="1600" b="1" dirty="0" smtClean="0"/>
                <a:t>European Pharmacopeia (FUXII) </a:t>
              </a:r>
              <a:r>
                <a:rPr lang="en-US" sz="1600" dirty="0" smtClean="0"/>
                <a:t>conditions;</a:t>
              </a:r>
              <a:endParaRPr lang="en-US" sz="1600" b="1" dirty="0" smtClean="0"/>
            </a:p>
            <a:p>
              <a:r>
                <a:rPr lang="en-US" sz="1600" dirty="0" smtClean="0"/>
                <a:t>3 g of dried tea leaves in 300 </a:t>
              </a:r>
              <a:r>
                <a:rPr lang="en-US" sz="1600" dirty="0" err="1" smtClean="0"/>
                <a:t>mL</a:t>
              </a:r>
              <a:r>
                <a:rPr lang="en-US" sz="1600" dirty="0" smtClean="0"/>
                <a:t> of boiling water</a:t>
              </a:r>
              <a:endParaRPr lang="en-US" sz="1600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286116" y="1378576"/>
            <a:ext cx="5820051" cy="4320480"/>
            <a:chOff x="3286116" y="1378576"/>
            <a:chExt cx="5820051" cy="4320480"/>
          </a:xfrm>
        </p:grpSpPr>
        <p:grpSp>
          <p:nvGrpSpPr>
            <p:cNvPr id="29" name="Gruppo 28"/>
            <p:cNvGrpSpPr/>
            <p:nvPr/>
          </p:nvGrpSpPr>
          <p:grpSpPr>
            <a:xfrm>
              <a:off x="5868369" y="1378576"/>
              <a:ext cx="3237798" cy="4320480"/>
              <a:chOff x="5868369" y="1378576"/>
              <a:chExt cx="3237798" cy="432048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0152" y="4258896"/>
                <a:ext cx="2880320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06" t="14584" r="11346" b="38541"/>
              <a:stretch>
                <a:fillRect/>
              </a:stretch>
            </p:blipFill>
            <p:spPr bwMode="auto">
              <a:xfrm>
                <a:off x="5940375" y="1810624"/>
                <a:ext cx="2880360" cy="1473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5868369" y="1378576"/>
                <a:ext cx="3094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/>
                  <a:t>Acquisition</a:t>
                </a:r>
                <a:r>
                  <a:rPr lang="it-IT" sz="1600" b="1" dirty="0" smtClean="0"/>
                  <a:t> </a:t>
                </a:r>
                <a:r>
                  <a:rPr lang="it-IT" sz="1600" b="1" dirty="0" err="1" smtClean="0"/>
                  <a:t>of</a:t>
                </a:r>
                <a:r>
                  <a:rPr lang="it-IT" sz="1600" b="1" dirty="0" smtClean="0"/>
                  <a:t> the </a:t>
                </a:r>
                <a:r>
                  <a:rPr lang="it-IT" sz="1600" b="1" dirty="0" err="1" smtClean="0"/>
                  <a:t>entire</a:t>
                </a:r>
                <a:r>
                  <a:rPr lang="it-IT" sz="1600" b="1" dirty="0" smtClean="0"/>
                  <a:t> </a:t>
                </a:r>
                <a:r>
                  <a:rPr lang="it-IT" sz="1600" b="1" dirty="0" err="1" smtClean="0"/>
                  <a:t>spectrum</a:t>
                </a:r>
                <a:endParaRPr lang="it-IT" sz="1600" b="1" dirty="0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5929322" y="3898856"/>
                <a:ext cx="2069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/>
                  <a:t>Single </a:t>
                </a:r>
                <a:r>
                  <a:rPr lang="it-IT" sz="1600" b="1" dirty="0" err="1" smtClean="0"/>
                  <a:t>Ion</a:t>
                </a:r>
                <a:r>
                  <a:rPr lang="it-IT" sz="1600" b="1" dirty="0" smtClean="0"/>
                  <a:t> </a:t>
                </a:r>
                <a:r>
                  <a:rPr lang="it-IT" sz="1600" b="1" dirty="0" err="1" smtClean="0"/>
                  <a:t>Monitoring</a:t>
                </a:r>
                <a:r>
                  <a:rPr lang="it-IT" sz="1600" b="1" dirty="0" smtClean="0"/>
                  <a:t> </a:t>
                </a:r>
                <a:endParaRPr lang="it-IT" sz="1600" b="1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6803678" y="1857364"/>
                <a:ext cx="21974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 smtClean="0"/>
                  <a:t>Identification</a:t>
                </a:r>
                <a:r>
                  <a:rPr lang="it-IT" sz="1400" b="1" dirty="0" smtClean="0"/>
                  <a:t> </a:t>
                </a:r>
                <a:r>
                  <a:rPr lang="it-IT" sz="1400" b="1" dirty="0" err="1" smtClean="0"/>
                  <a:t>of</a:t>
                </a:r>
                <a:r>
                  <a:rPr lang="it-IT" sz="1400" b="1" dirty="0" smtClean="0"/>
                  <a:t> the </a:t>
                </a:r>
                <a:r>
                  <a:rPr lang="it-IT" sz="1400" b="1" dirty="0" err="1" smtClean="0"/>
                  <a:t>entire</a:t>
                </a:r>
                <a:r>
                  <a:rPr lang="it-IT" sz="1400" b="1" dirty="0" smtClean="0"/>
                  <a:t> tea  volatile </a:t>
                </a:r>
                <a:r>
                  <a:rPr lang="it-IT" sz="1400" b="1" dirty="0" err="1" smtClean="0"/>
                  <a:t>fraction</a:t>
                </a:r>
                <a:endParaRPr lang="it-IT" sz="1400" b="1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6500826" y="4407107"/>
                <a:ext cx="26053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/>
                  <a:t>KEY-AROMA COMPOUNDS</a:t>
                </a:r>
                <a:endParaRPr lang="it-IT" sz="1400" b="1" dirty="0"/>
              </a:p>
            </p:txBody>
          </p:sp>
        </p:grpSp>
        <p:sp>
          <p:nvSpPr>
            <p:cNvPr id="12" name="CasellaDiTesto 11"/>
            <p:cNvSpPr txBox="1"/>
            <p:nvPr/>
          </p:nvSpPr>
          <p:spPr>
            <a:xfrm>
              <a:off x="3431914" y="2504855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cs typeface="Times New Roman" pitchFamily="18" charset="0"/>
                </a:rPr>
                <a:t>GC-MS</a:t>
              </a:r>
              <a:endParaRPr lang="it-IT" b="1" dirty="0">
                <a:cs typeface="Times New Roman" pitchFamily="18" charset="0"/>
              </a:endParaRPr>
            </a:p>
          </p:txBody>
        </p:sp>
        <p:pic>
          <p:nvPicPr>
            <p:cNvPr id="10" name="Immagine 9" descr="spme-multi-fiber-exchange-system-gc-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0601" y="2616834"/>
              <a:ext cx="1797688" cy="1498046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CasellaDiTesto 20"/>
            <p:cNvSpPr txBox="1"/>
            <p:nvPr/>
          </p:nvSpPr>
          <p:spPr>
            <a:xfrm>
              <a:off x="3286116" y="4241077"/>
              <a:ext cx="23042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Gas chromatography</a:t>
              </a:r>
            </a:p>
            <a:p>
              <a:pPr algn="ctr"/>
              <a:r>
                <a:rPr lang="en-US" sz="1600" dirty="0" smtClean="0"/>
                <a:t>coupled with</a:t>
              </a:r>
            </a:p>
            <a:p>
              <a:pPr algn="ctr"/>
              <a:r>
                <a:rPr lang="en-US" sz="1600" dirty="0" smtClean="0"/>
                <a:t>Mass Spectrometry</a:t>
              </a:r>
              <a:endParaRPr lang="en-US" sz="1600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857224" y="1630908"/>
            <a:ext cx="4276555" cy="2699996"/>
            <a:chOff x="857224" y="1630908"/>
            <a:chExt cx="4276555" cy="269999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411760" y="224267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SPME</a:t>
              </a:r>
              <a:endParaRPr lang="it-IT" b="1" dirty="0"/>
            </a:p>
          </p:txBody>
        </p:sp>
        <p:pic>
          <p:nvPicPr>
            <p:cNvPr id="8" name="Immagine 7" descr="jaic44-01-002-ch2fg1.jpg"/>
            <p:cNvPicPr>
              <a:picLocks noChangeAspect="1"/>
            </p:cNvPicPr>
            <p:nvPr/>
          </p:nvPicPr>
          <p:blipFill>
            <a:blip r:embed="rId7" cstate="print"/>
            <a:srcRect l="33447" t="8617" r="48288" b="48405"/>
            <a:stretch>
              <a:fillRect/>
            </a:stretch>
          </p:blipFill>
          <p:spPr>
            <a:xfrm flipH="1">
              <a:off x="2556001" y="2674720"/>
              <a:ext cx="361451" cy="1656184"/>
            </a:xfrm>
            <a:prstGeom prst="roundRect">
              <a:avLst/>
            </a:prstGeom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CasellaDiTesto 18"/>
            <p:cNvSpPr txBox="1"/>
            <p:nvPr/>
          </p:nvSpPr>
          <p:spPr>
            <a:xfrm>
              <a:off x="857224" y="1630908"/>
              <a:ext cx="42765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In solution Solid Phase Micro Extraction (SPME):</a:t>
              </a:r>
            </a:p>
            <a:p>
              <a:pPr algn="ctr"/>
              <a:r>
                <a:rPr lang="en-US" sz="1600" dirty="0" smtClean="0"/>
                <a:t>direct sampling of 20 </a:t>
              </a:r>
              <a:r>
                <a:rPr lang="en-US" sz="1600" dirty="0" err="1" smtClean="0"/>
                <a:t>mL</a:t>
              </a:r>
              <a:r>
                <a:rPr lang="en-US" sz="1600" dirty="0" smtClean="0"/>
                <a:t> of black tea infusion </a:t>
              </a:r>
              <a:endParaRPr lang="en-US" sz="1600" dirty="0"/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2668574" y="3784602"/>
              <a:ext cx="144000" cy="432000"/>
            </a:xfrm>
            <a:prstGeom prst="roundRect">
              <a:avLst>
                <a:gd name="adj" fmla="val 7848"/>
              </a:avLst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webdesigner.it/wp-content/uploads/2012/08/line_paper0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240" y="710825"/>
            <a:ext cx="8964000" cy="594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272953" y="785794"/>
            <a:ext cx="422760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Analysis of the original sample followed by analysis of the sample </a:t>
            </a:r>
            <a:r>
              <a:rPr lang="en-US" sz="1600" b="1" u="sng" dirty="0" smtClean="0">
                <a:solidFill>
                  <a:srgbClr val="FF0000"/>
                </a:solidFill>
              </a:rPr>
              <a:t>spiked</a:t>
            </a:r>
            <a:r>
              <a:rPr lang="en-US" sz="1600" u="sng" dirty="0" smtClean="0">
                <a:solidFill>
                  <a:srgbClr val="FF0000"/>
                </a:solidFill>
              </a:rPr>
              <a:t> with </a:t>
            </a:r>
            <a:r>
              <a:rPr lang="en-US" sz="1600" b="1" u="sng" dirty="0" smtClean="0">
                <a:solidFill>
                  <a:srgbClr val="FF0000"/>
                </a:solidFill>
              </a:rPr>
              <a:t>known concentration </a:t>
            </a:r>
            <a:r>
              <a:rPr lang="en-US" sz="1600" u="sng" dirty="0" smtClean="0">
                <a:solidFill>
                  <a:srgbClr val="FF0000"/>
                </a:solidFill>
              </a:rPr>
              <a:t>of a standard mixture </a:t>
            </a:r>
            <a:r>
              <a:rPr lang="en-US" sz="1600" dirty="0" smtClean="0">
                <a:solidFill>
                  <a:srgbClr val="FF0000"/>
                </a:solidFill>
              </a:rPr>
              <a:t>containing the reference compounds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 </a:t>
            </a:r>
            <a:r>
              <a:rPr lang="it-IT" sz="1400" dirty="0" smtClean="0"/>
              <a:t>Three standard </a:t>
            </a:r>
            <a:r>
              <a:rPr lang="it-IT" sz="1400" dirty="0" err="1" smtClean="0"/>
              <a:t>additions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</a:t>
            </a:r>
            <a:r>
              <a:rPr lang="it-IT" sz="1400" dirty="0" err="1" smtClean="0"/>
              <a:t>each</a:t>
            </a:r>
            <a:r>
              <a:rPr lang="it-IT" sz="1400" dirty="0" smtClean="0"/>
              <a:t> sample;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it-IT" sz="1400" dirty="0" err="1" smtClean="0"/>
              <a:t>Two</a:t>
            </a:r>
            <a:r>
              <a:rPr lang="it-IT" sz="1400" dirty="0" smtClean="0"/>
              <a:t> </a:t>
            </a:r>
            <a:r>
              <a:rPr lang="it-IT" sz="1400" dirty="0" err="1" smtClean="0"/>
              <a:t>replicates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calibration</a:t>
            </a:r>
            <a:r>
              <a:rPr lang="it-IT" sz="1400" dirty="0" smtClean="0"/>
              <a:t> </a:t>
            </a:r>
            <a:r>
              <a:rPr lang="it-IT" sz="1400" dirty="0" err="1" smtClean="0"/>
              <a:t>step</a:t>
            </a:r>
            <a:r>
              <a:rPr lang="it-IT" sz="1400" dirty="0" smtClean="0"/>
              <a:t> (</a:t>
            </a:r>
            <a:r>
              <a:rPr lang="it-IT" sz="1400" dirty="0" err="1" smtClean="0"/>
              <a:t>evaluation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repeatability</a:t>
            </a:r>
            <a:r>
              <a:rPr lang="it-IT" sz="1400" dirty="0" smtClean="0"/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it-IT" sz="1400" b="1" dirty="0" err="1" smtClean="0"/>
              <a:t>Calibration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Range</a:t>
            </a:r>
            <a:r>
              <a:rPr lang="it-IT" sz="1400" b="1" dirty="0" smtClean="0"/>
              <a:t> : 2 ng-1000 ng</a:t>
            </a:r>
            <a:endParaRPr lang="en-US" sz="1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999397" y="163760"/>
            <a:ext cx="5145207" cy="436729"/>
          </a:xfrm>
          <a:prstGeom prst="rect">
            <a:avLst/>
          </a:prstGeom>
          <a:gradFill>
            <a:gsLst>
              <a:gs pos="0">
                <a:srgbClr val="95D4EE"/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Quantitation</a:t>
            </a:r>
            <a:r>
              <a:rPr lang="it-IT" b="1" dirty="0" smtClean="0">
                <a:solidFill>
                  <a:schemeClr val="tx1"/>
                </a:solidFill>
              </a:rPr>
              <a:t> &gt;&gt; STANDARD ADDITION TECHNIQUE</a:t>
            </a:r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418161" y="996257"/>
            <a:ext cx="3138985" cy="1869765"/>
            <a:chOff x="5418161" y="1419345"/>
            <a:chExt cx="3138985" cy="1869765"/>
          </a:xfrm>
        </p:grpSpPr>
        <p:sp>
          <p:nvSpPr>
            <p:cNvPr id="6" name="Rettangolo 5"/>
            <p:cNvSpPr/>
            <p:nvPr/>
          </p:nvSpPr>
          <p:spPr>
            <a:xfrm>
              <a:off x="5418161" y="1419345"/>
              <a:ext cx="3138985" cy="1869765"/>
            </a:xfrm>
            <a:prstGeom prst="rect">
              <a:avLst/>
            </a:prstGeom>
            <a:gradFill>
              <a:gsLst>
                <a:gs pos="0">
                  <a:srgbClr val="95D4EE"/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40"/>
            <p:cNvGrpSpPr/>
            <p:nvPr/>
          </p:nvGrpSpPr>
          <p:grpSpPr>
            <a:xfrm>
              <a:off x="5527344" y="1487580"/>
              <a:ext cx="2879020" cy="1658417"/>
              <a:chOff x="5527344" y="2702252"/>
              <a:chExt cx="2879020" cy="165841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8166" y="3015017"/>
                <a:ext cx="299830" cy="13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47327" y="3028658"/>
                <a:ext cx="299830" cy="13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1311" y="3028665"/>
                <a:ext cx="299830" cy="13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56910" y="3028669"/>
                <a:ext cx="304734" cy="13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5527344" y="2702252"/>
                <a:ext cx="6871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Infusion</a:t>
                </a:r>
                <a:endParaRPr lang="it-IT" sz="1200" dirty="0"/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6444032" y="2704524"/>
                <a:ext cx="19623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Infusion</a:t>
                </a:r>
                <a:r>
                  <a:rPr lang="it-IT" sz="1200" dirty="0" smtClean="0"/>
                  <a:t> + Standard </a:t>
                </a:r>
                <a:r>
                  <a:rPr lang="it-IT" sz="1200" dirty="0" err="1" smtClean="0"/>
                  <a:t>Addition</a:t>
                </a:r>
                <a:endParaRPr lang="it-IT" sz="1200" dirty="0"/>
              </a:p>
            </p:txBody>
          </p:sp>
          <p:sp>
            <p:nvSpPr>
              <p:cNvPr id="14" name="Freccia a destra 13"/>
              <p:cNvSpPr/>
              <p:nvPr/>
            </p:nvSpPr>
            <p:spPr>
              <a:xfrm>
                <a:off x="6277971" y="3562066"/>
                <a:ext cx="395785" cy="272955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5" name="Picture 16" descr="http://sr.photos3.fotosearch.com/bthumb/CSP/CSP741/k741942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-150128" y="375281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2344" t="18750" r="10937" b="47500"/>
          <a:stretch>
            <a:fillRect/>
          </a:stretch>
        </p:blipFill>
        <p:spPr bwMode="auto">
          <a:xfrm>
            <a:off x="3606402" y="3272030"/>
            <a:ext cx="5469358" cy="171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http://www.flatpackassemblyuk.co.uk/wp-content/uploads/2012/10/hammer-and-screwdri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3352" y="547256"/>
            <a:ext cx="640003" cy="64800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 l="33582" t="20060" r="55112" b="47524"/>
          <a:stretch>
            <a:fillRect/>
          </a:stretch>
        </p:blipFill>
        <p:spPr bwMode="auto">
          <a:xfrm>
            <a:off x="7069600" y="3398339"/>
            <a:ext cx="803540" cy="14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Angolo ripiegato 19"/>
          <p:cNvSpPr>
            <a:spLocks noChangeAspect="1"/>
          </p:cNvSpPr>
          <p:nvPr/>
        </p:nvSpPr>
        <p:spPr bwMode="auto">
          <a:xfrm>
            <a:off x="5919517" y="3462288"/>
            <a:ext cx="1313796" cy="216278"/>
          </a:xfrm>
          <a:prstGeom prst="foldedCorner">
            <a:avLst/>
          </a:prstGeom>
          <a:solidFill>
            <a:srgbClr val="FFFF00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050" b="1" dirty="0" smtClean="0"/>
              <a:t>GERANIOL</a:t>
            </a:r>
            <a:endParaRPr lang="it-IT" sz="11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811439" y="538165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y = 25.807x + 2.021.041
R² = 0.996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454560" y="5434077"/>
            <a:ext cx="2570329" cy="721059"/>
          </a:xfrm>
          <a:prstGeom prst="rect">
            <a:avLst/>
          </a:prstGeom>
          <a:gradFill>
            <a:gsLst>
              <a:gs pos="0">
                <a:srgbClr val="95D4EE"/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Quantitation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of</a:t>
            </a:r>
            <a:r>
              <a:rPr lang="it-IT" b="1" dirty="0" smtClean="0">
                <a:solidFill>
                  <a:schemeClr val="tx1"/>
                </a:solidFill>
              </a:rPr>
              <a:t> 13            Key Aroma </a:t>
            </a:r>
            <a:r>
              <a:rPr lang="it-IT" b="1" dirty="0" err="1" smtClean="0">
                <a:solidFill>
                  <a:schemeClr val="tx1"/>
                </a:solidFill>
              </a:rPr>
              <a:t>compounds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3" name="Picture 5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964" y="5293842"/>
            <a:ext cx="761609" cy="5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026" y="4555710"/>
            <a:ext cx="405112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8354" y="5472752"/>
            <a:ext cx="870004" cy="7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asellaDiTesto 25"/>
          <p:cNvSpPr txBox="1"/>
          <p:nvPr/>
        </p:nvSpPr>
        <p:spPr>
          <a:xfrm>
            <a:off x="2879678" y="5390863"/>
            <a:ext cx="13869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 smtClean="0"/>
              <a:t>y = 25806x + 2021041</a:t>
            </a:r>
          </a:p>
          <a:p>
            <a:pPr algn="ctr"/>
            <a:r>
              <a:rPr lang="it-IT" sz="1050" dirty="0" smtClean="0"/>
              <a:t>R</a:t>
            </a:r>
            <a:r>
              <a:rPr lang="it-IT" sz="1050" baseline="30000" dirty="0" smtClean="0"/>
              <a:t>2 </a:t>
            </a:r>
            <a:r>
              <a:rPr lang="it-IT" sz="1050" dirty="0" smtClean="0"/>
              <a:t>= 0.996</a:t>
            </a:r>
            <a:endParaRPr lang="it-IT" sz="1050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85720" y="2928934"/>
            <a:ext cx="3286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Increase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dirty="0" err="1" smtClean="0"/>
              <a:t>instrumental</a:t>
            </a:r>
            <a:r>
              <a:rPr lang="it-IT" sz="1400" dirty="0" smtClean="0"/>
              <a:t> </a:t>
            </a:r>
            <a:r>
              <a:rPr lang="it-IT" sz="1400" dirty="0" err="1" smtClean="0"/>
              <a:t>response</a:t>
            </a:r>
            <a:endParaRPr lang="it-IT" sz="1400" dirty="0" smtClean="0"/>
          </a:p>
          <a:p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b="1" dirty="0" err="1" smtClean="0"/>
              <a:t>Geraniol</a:t>
            </a:r>
            <a:r>
              <a:rPr lang="it-IT" sz="1400" dirty="0" smtClean="0"/>
              <a:t> due </a:t>
            </a:r>
            <a:r>
              <a:rPr lang="it-IT" sz="1400" dirty="0" err="1" smtClean="0"/>
              <a:t>to</a:t>
            </a:r>
            <a:r>
              <a:rPr lang="it-IT" sz="1400" dirty="0" smtClean="0"/>
              <a:t> the </a:t>
            </a:r>
            <a:r>
              <a:rPr lang="it-IT" sz="1400" dirty="0" err="1" smtClean="0"/>
              <a:t>addition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suitable</a:t>
            </a:r>
            <a:r>
              <a:rPr lang="it-IT" sz="1400" dirty="0" smtClean="0"/>
              <a:t> </a:t>
            </a:r>
            <a:r>
              <a:rPr lang="it-IT" sz="1400" dirty="0" err="1" smtClean="0"/>
              <a:t>volumes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stardard</a:t>
            </a:r>
            <a:r>
              <a:rPr lang="it-IT" sz="1400" dirty="0" smtClean="0"/>
              <a:t> </a:t>
            </a:r>
            <a:r>
              <a:rPr lang="it-IT" sz="1400" dirty="0" err="1" smtClean="0"/>
              <a:t>mixtures</a:t>
            </a:r>
            <a:r>
              <a:rPr lang="it-IT" sz="1400" dirty="0" smtClean="0"/>
              <a:t>.</a:t>
            </a:r>
          </a:p>
          <a:p>
            <a:r>
              <a:rPr lang="it-IT" sz="1400" dirty="0" err="1" smtClean="0"/>
              <a:t>By</a:t>
            </a:r>
            <a:r>
              <a:rPr lang="it-IT" sz="1400" dirty="0" smtClean="0"/>
              <a:t> </a:t>
            </a:r>
            <a:r>
              <a:rPr lang="it-IT" sz="1400" dirty="0" err="1" smtClean="0"/>
              <a:t>plotting</a:t>
            </a:r>
            <a:r>
              <a:rPr lang="it-IT" sz="1400" dirty="0" smtClean="0"/>
              <a:t> the </a:t>
            </a:r>
            <a:r>
              <a:rPr lang="it-IT" sz="1400" dirty="0" err="1" smtClean="0"/>
              <a:t>amount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standard </a:t>
            </a:r>
            <a:r>
              <a:rPr lang="it-IT" sz="1400" dirty="0" err="1" smtClean="0"/>
              <a:t>addition</a:t>
            </a:r>
            <a:r>
              <a:rPr lang="it-IT" sz="1400" dirty="0" smtClean="0"/>
              <a:t> and the relative </a:t>
            </a:r>
            <a:r>
              <a:rPr lang="it-IT" sz="1400" dirty="0" err="1" smtClean="0"/>
              <a:t>instrumental</a:t>
            </a:r>
            <a:r>
              <a:rPr lang="it-IT" sz="1400" dirty="0" smtClean="0"/>
              <a:t> </a:t>
            </a:r>
            <a:r>
              <a:rPr lang="it-IT" sz="1400" dirty="0" err="1" smtClean="0"/>
              <a:t>responce</a:t>
            </a:r>
            <a:r>
              <a:rPr lang="it-IT" sz="1400" dirty="0" smtClean="0"/>
              <a:t>, a </a:t>
            </a:r>
            <a:r>
              <a:rPr lang="it-IT" sz="1400" dirty="0" err="1" smtClean="0"/>
              <a:t>calibration</a:t>
            </a:r>
            <a:r>
              <a:rPr lang="it-IT" sz="1400" dirty="0" smtClean="0"/>
              <a:t> curve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obtained</a:t>
            </a:r>
            <a:endParaRPr lang="it-IT" sz="1400" dirty="0" smtClean="0"/>
          </a:p>
          <a:p>
            <a:r>
              <a:rPr lang="it-IT" sz="1400" dirty="0" smtClean="0"/>
              <a:t>and can </a:t>
            </a:r>
            <a:r>
              <a:rPr lang="it-IT" sz="1400" dirty="0" err="1" smtClean="0"/>
              <a:t>be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</a:t>
            </a:r>
            <a:r>
              <a:rPr lang="it-IT" sz="1400" dirty="0" err="1" smtClean="0"/>
              <a:t>quantitation</a:t>
            </a:r>
            <a:r>
              <a:rPr lang="it-IT" sz="1400" dirty="0" smtClean="0"/>
              <a:t>.</a:t>
            </a:r>
          </a:p>
        </p:txBody>
      </p:sp>
      <p:pic>
        <p:nvPicPr>
          <p:cNvPr id="28" name="Picture 2" descr="MARCHIO DST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312084" y="6072206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179512" y="1268760"/>
            <a:ext cx="8784976" cy="4017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690468"/>
            <a:ext cx="2195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IDENTIFICATION</a:t>
            </a:r>
          </a:p>
          <a:p>
            <a:pPr algn="ctr"/>
            <a:r>
              <a:rPr lang="it-IT" sz="1600" b="1" dirty="0" smtClean="0"/>
              <a:t>and QUANTITATION</a:t>
            </a:r>
          </a:p>
          <a:p>
            <a:pPr algn="ctr"/>
            <a:r>
              <a:rPr lang="it-IT" sz="1600" b="1" dirty="0" err="1" smtClean="0"/>
              <a:t>of</a:t>
            </a:r>
            <a:endParaRPr lang="it-IT" sz="1600" b="1" dirty="0" smtClean="0"/>
          </a:p>
          <a:p>
            <a:pPr algn="ctr"/>
            <a:r>
              <a:rPr lang="it-IT" sz="1600" b="1" dirty="0" smtClean="0"/>
              <a:t>KEY-TASTE COMPOUNDS</a:t>
            </a:r>
            <a:endParaRPr lang="it-IT" sz="1600" b="1" dirty="0"/>
          </a:p>
        </p:txBody>
      </p:sp>
      <p:sp>
        <p:nvSpPr>
          <p:cNvPr id="16" name="Freccia a destra 15"/>
          <p:cNvSpPr/>
          <p:nvPr/>
        </p:nvSpPr>
        <p:spPr>
          <a:xfrm>
            <a:off x="1097868" y="2564904"/>
            <a:ext cx="4554252" cy="50405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788" y="2060848"/>
            <a:ext cx="1368152" cy="137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 descr="sistema-depurazione-liquido-32598-38547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988840"/>
            <a:ext cx="1904758" cy="127160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060" y="2059708"/>
            <a:ext cx="25415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sellaDiTesto 19"/>
          <p:cNvSpPr txBox="1"/>
          <p:nvPr/>
        </p:nvSpPr>
        <p:spPr>
          <a:xfrm>
            <a:off x="3387372" y="1628800"/>
            <a:ext cx="111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LC-UV-Vis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3462883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Authentic infusion</a:t>
            </a:r>
          </a:p>
          <a:p>
            <a:r>
              <a:rPr lang="en-US" sz="1600" b="1" dirty="0" smtClean="0"/>
              <a:t>European Pharmacopeia (FUXII) </a:t>
            </a:r>
            <a:r>
              <a:rPr lang="en-US" sz="1600" dirty="0" smtClean="0"/>
              <a:t>conditions;</a:t>
            </a:r>
            <a:endParaRPr lang="en-US" sz="1600" b="1" dirty="0" smtClean="0"/>
          </a:p>
          <a:p>
            <a:r>
              <a:rPr lang="en-US" sz="1600" dirty="0" smtClean="0"/>
              <a:t>3 g of dried tea leaves in 300 </a:t>
            </a:r>
            <a:r>
              <a:rPr lang="en-US" sz="1600" dirty="0" err="1" smtClean="0"/>
              <a:t>mL</a:t>
            </a:r>
            <a:r>
              <a:rPr lang="en-US" sz="1600" dirty="0" smtClean="0"/>
              <a:t> of boiling water</a:t>
            </a:r>
            <a:endParaRPr lang="en-US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15816" y="3291488"/>
            <a:ext cx="2442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Liquid Chromatography</a:t>
            </a:r>
          </a:p>
          <a:p>
            <a:pPr algn="ctr"/>
            <a:r>
              <a:rPr lang="en-US" dirty="0" smtClean="0"/>
              <a:t>coupled with</a:t>
            </a:r>
          </a:p>
          <a:p>
            <a:pPr algn="ctr"/>
            <a:r>
              <a:rPr lang="en-US" dirty="0" smtClean="0"/>
              <a:t>UV-Vis/DAD detector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43669" y="457122"/>
            <a:ext cx="785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KEY-TASTE COMPOUNDS QUANTITATIVE PROFILING</a:t>
            </a:r>
            <a:endParaRPr lang="en-US" sz="2000" b="1" dirty="0"/>
          </a:p>
        </p:txBody>
      </p:sp>
      <p:pic>
        <p:nvPicPr>
          <p:cNvPr id="15" name="Picture 2" descr="MARCHIO DST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iwebdesigner.it/wp-content/uploads/2012/08/line_paper0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BEE39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3313" y="533400"/>
            <a:ext cx="7957373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www.comune.sossano.vi.it/homepage/Agenda/News/Il-Corso-sul-Te/imageBinary/una-tazza-di-te-materiale-vettore_15-7633%5b1%5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25355" y="71414"/>
            <a:ext cx="703439" cy="792000"/>
          </a:xfrm>
          <a:prstGeom prst="rect">
            <a:avLst/>
          </a:prstGeom>
          <a:noFill/>
        </p:spPr>
      </p:pic>
      <p:sp>
        <p:nvSpPr>
          <p:cNvPr id="4" name="Rettangolo arrotondato 3"/>
          <p:cNvSpPr/>
          <p:nvPr/>
        </p:nvSpPr>
        <p:spPr>
          <a:xfrm>
            <a:off x="2214546" y="260648"/>
            <a:ext cx="3509582" cy="500066"/>
          </a:xfrm>
          <a:prstGeom prst="roundRect">
            <a:avLst>
              <a:gd name="adj" fmla="val 0"/>
            </a:avLst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LC-UV/DAD </a:t>
            </a:r>
            <a:r>
              <a:rPr lang="it-IT" b="1" dirty="0" err="1" smtClean="0">
                <a:solidFill>
                  <a:schemeClr val="tx1"/>
                </a:solidFill>
              </a:rPr>
              <a:t>analytical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method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100010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Monitoring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bioactive</a:t>
            </a:r>
            <a:r>
              <a:rPr lang="it-IT" sz="1400" dirty="0" smtClean="0"/>
              <a:t> </a:t>
            </a:r>
            <a:r>
              <a:rPr lang="it-IT" sz="1400" dirty="0" err="1" smtClean="0"/>
              <a:t>compounds</a:t>
            </a:r>
            <a:r>
              <a:rPr lang="it-IT" sz="1400" dirty="0" smtClean="0"/>
              <a:t> (flavan-3-ols and </a:t>
            </a:r>
            <a:r>
              <a:rPr lang="it-IT" sz="1400" dirty="0" err="1" smtClean="0"/>
              <a:t>theaflavins</a:t>
            </a:r>
            <a:r>
              <a:rPr lang="it-IT" sz="1400" dirty="0" smtClean="0"/>
              <a:t>), taste </a:t>
            </a:r>
            <a:r>
              <a:rPr lang="it-IT" sz="1400" dirty="0" err="1" smtClean="0"/>
              <a:t>active</a:t>
            </a:r>
            <a:r>
              <a:rPr lang="it-IT" sz="1400" dirty="0" smtClean="0"/>
              <a:t> </a:t>
            </a:r>
            <a:r>
              <a:rPr lang="it-IT" sz="1400" dirty="0" err="1" smtClean="0"/>
              <a:t>analytes</a:t>
            </a:r>
            <a:r>
              <a:rPr lang="it-IT" sz="1400" dirty="0" smtClean="0"/>
              <a:t> (</a:t>
            </a:r>
            <a:r>
              <a:rPr lang="it-IT" sz="1400" dirty="0" err="1" smtClean="0"/>
              <a:t>flavonols</a:t>
            </a:r>
            <a:r>
              <a:rPr lang="it-IT" sz="1400" dirty="0" smtClean="0"/>
              <a:t>, caffeine) 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152747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Application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a </a:t>
            </a:r>
            <a:r>
              <a:rPr lang="it-IT" sz="1400" dirty="0" err="1" smtClean="0"/>
              <a:t>previous</a:t>
            </a:r>
            <a:r>
              <a:rPr lang="it-IT" sz="1400" dirty="0" smtClean="0"/>
              <a:t> </a:t>
            </a:r>
            <a:r>
              <a:rPr lang="it-IT" sz="1400" dirty="0" err="1" smtClean="0"/>
              <a:t>method</a:t>
            </a:r>
            <a:r>
              <a:rPr lang="it-IT" sz="1400" dirty="0" smtClean="0"/>
              <a:t> </a:t>
            </a:r>
            <a:r>
              <a:rPr lang="it-IT" sz="1400" dirty="0" err="1" smtClean="0"/>
              <a:t>developed</a:t>
            </a:r>
            <a:r>
              <a:rPr lang="it-IT" sz="1400" dirty="0" smtClean="0"/>
              <a:t> in </a:t>
            </a:r>
            <a:r>
              <a:rPr lang="it-IT" sz="1400" dirty="0" err="1" smtClean="0"/>
              <a:t>our</a:t>
            </a:r>
            <a:r>
              <a:rPr lang="it-IT" sz="1400" dirty="0" smtClean="0"/>
              <a:t> </a:t>
            </a:r>
            <a:r>
              <a:rPr lang="it-IT" sz="1400" dirty="0" err="1" smtClean="0"/>
              <a:t>laboratory</a:t>
            </a:r>
            <a:r>
              <a:rPr lang="it-IT" sz="1400" dirty="0" smtClean="0"/>
              <a:t>  </a:t>
            </a:r>
            <a:r>
              <a:rPr lang="it-IT" sz="1400" dirty="0" err="1" smtClean="0"/>
              <a:t>for</a:t>
            </a:r>
            <a:r>
              <a:rPr lang="it-IT" sz="1400" dirty="0" smtClean="0"/>
              <a:t> the </a:t>
            </a:r>
            <a:r>
              <a:rPr lang="it-IT" sz="1400" dirty="0" err="1" smtClean="0"/>
              <a:t>identification</a:t>
            </a:r>
            <a:r>
              <a:rPr lang="it-IT" sz="1400" dirty="0" smtClean="0"/>
              <a:t> and </a:t>
            </a:r>
            <a:r>
              <a:rPr lang="it-IT" sz="1400" dirty="0" err="1" smtClean="0"/>
              <a:t>quantitation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tea </a:t>
            </a:r>
            <a:r>
              <a:rPr lang="it-IT" sz="1400" dirty="0" err="1" smtClean="0"/>
              <a:t>polyphenols</a:t>
            </a:r>
            <a:r>
              <a:rPr lang="it-IT" sz="1400" dirty="0" smtClean="0"/>
              <a:t> </a:t>
            </a:r>
            <a:r>
              <a:rPr lang="it-IT" sz="1400" dirty="0" err="1" smtClean="0"/>
              <a:t>with</a:t>
            </a:r>
            <a:r>
              <a:rPr lang="it-IT" sz="1400" dirty="0" smtClean="0"/>
              <a:t> </a:t>
            </a:r>
            <a:r>
              <a:rPr lang="it-IT" sz="1400" b="1" dirty="0" smtClean="0"/>
              <a:t>some </a:t>
            </a:r>
            <a:r>
              <a:rPr lang="it-IT" sz="1400" b="1" dirty="0" err="1" smtClean="0"/>
              <a:t>variations</a:t>
            </a:r>
            <a:r>
              <a:rPr lang="it-IT" sz="1400" dirty="0" smtClean="0"/>
              <a:t>:</a:t>
            </a:r>
          </a:p>
        </p:txBody>
      </p:sp>
      <p:grpSp>
        <p:nvGrpSpPr>
          <p:cNvPr id="3" name="Gruppo 19"/>
          <p:cNvGrpSpPr/>
          <p:nvPr/>
        </p:nvGrpSpPr>
        <p:grpSpPr>
          <a:xfrm>
            <a:off x="813082" y="2214554"/>
            <a:ext cx="7318915" cy="2714644"/>
            <a:chOff x="813082" y="2214554"/>
            <a:chExt cx="7318915" cy="2714644"/>
          </a:xfrm>
        </p:grpSpPr>
        <p:pic>
          <p:nvPicPr>
            <p:cNvPr id="12" name="Picture 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2631590"/>
              <a:ext cx="2983933" cy="1797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ttangolo 10"/>
            <p:cNvSpPr/>
            <p:nvPr/>
          </p:nvSpPr>
          <p:spPr>
            <a:xfrm>
              <a:off x="813082" y="2214554"/>
              <a:ext cx="4187546" cy="2714644"/>
            </a:xfrm>
            <a:prstGeom prst="rect">
              <a:avLst/>
            </a:prstGeom>
            <a:solidFill>
              <a:srgbClr val="5C8E2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Selection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of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another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stationary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phase</a:t>
              </a:r>
              <a:r>
                <a:rPr lang="it-IT" sz="1400" dirty="0" smtClean="0">
                  <a:solidFill>
                    <a:schemeClr val="bg1"/>
                  </a:solidFill>
                </a:rPr>
                <a:t> (</a:t>
              </a:r>
              <a:r>
                <a:rPr lang="it-IT" sz="1400" u="sng" dirty="0" smtClean="0">
                  <a:solidFill>
                    <a:schemeClr val="bg1"/>
                  </a:solidFill>
                </a:rPr>
                <a:t>RP C18 </a:t>
              </a:r>
              <a:r>
                <a:rPr lang="it-IT" sz="1400" u="sng" dirty="0" err="1" smtClean="0">
                  <a:solidFill>
                    <a:schemeClr val="bg1"/>
                  </a:solidFill>
                </a:rPr>
                <a:t>Ascentis</a:t>
              </a:r>
              <a:r>
                <a:rPr lang="it-IT" sz="1400" u="sng" dirty="0" smtClean="0">
                  <a:solidFill>
                    <a:schemeClr val="bg1"/>
                  </a:solidFill>
                </a:rPr>
                <a:t> Express </a:t>
              </a:r>
              <a:r>
                <a:rPr lang="it-IT" sz="1400" u="sng" dirty="0" err="1" smtClean="0">
                  <a:solidFill>
                    <a:schemeClr val="bg1"/>
                  </a:solidFill>
                </a:rPr>
                <a:t>Column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with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Core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Shell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particles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instead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of</a:t>
              </a:r>
              <a:r>
                <a:rPr lang="it-IT" sz="1400" dirty="0" smtClean="0">
                  <a:solidFill>
                    <a:schemeClr val="bg1"/>
                  </a:solidFill>
                </a:rPr>
                <a:t> RP-AMIDE)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to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obtain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better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separation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of</a:t>
              </a:r>
              <a:r>
                <a:rPr lang="it-IT" sz="1400" dirty="0" smtClean="0">
                  <a:solidFill>
                    <a:schemeClr val="bg1"/>
                  </a:solidFill>
                </a:rPr>
                <a:t> tea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flavonol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glycosides</a:t>
              </a:r>
              <a:r>
                <a:rPr lang="it-IT" sz="1400" dirty="0" smtClean="0">
                  <a:solidFill>
                    <a:schemeClr val="bg1"/>
                  </a:solidFill>
                </a:rPr>
                <a:t>;</a:t>
              </a:r>
            </a:p>
            <a:p>
              <a:endParaRPr lang="it-IT" sz="1400" dirty="0" smtClean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Ø"/>
              </a:pP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Increase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of</a:t>
              </a:r>
              <a:r>
                <a:rPr lang="it-IT" sz="1400" dirty="0" smtClean="0">
                  <a:solidFill>
                    <a:schemeClr val="bg1"/>
                  </a:solidFill>
                </a:rPr>
                <a:t> the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analysis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time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to</a:t>
              </a:r>
              <a:r>
                <a:rPr lang="it-IT" sz="1400" dirty="0" smtClean="0">
                  <a:solidFill>
                    <a:schemeClr val="bg1"/>
                  </a:solidFill>
                </a:rPr>
                <a:t> 40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minutes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to</a:t>
              </a:r>
              <a:r>
                <a:rPr lang="it-IT" sz="1400" dirty="0" smtClean="0">
                  <a:solidFill>
                    <a:schemeClr val="bg1"/>
                  </a:solidFill>
                </a:rPr>
                <a:t> separate in a single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run</a:t>
              </a:r>
              <a:r>
                <a:rPr lang="it-IT" sz="1400" dirty="0" smtClean="0">
                  <a:solidFill>
                    <a:schemeClr val="bg1"/>
                  </a:solidFill>
                </a:rPr>
                <a:t> the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compounds</a:t>
              </a:r>
              <a:r>
                <a:rPr lang="it-IT" sz="1400" dirty="0" smtClean="0">
                  <a:solidFill>
                    <a:schemeClr val="bg1"/>
                  </a:solidFill>
                </a:rPr>
                <a:t> (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19</a:t>
              </a:r>
              <a:r>
                <a:rPr lang="it-IT" sz="1400" dirty="0" smtClean="0">
                  <a:solidFill>
                    <a:schemeClr val="bg1"/>
                  </a:solidFill>
                </a:rPr>
                <a:t>) under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study</a:t>
              </a:r>
              <a:r>
                <a:rPr lang="it-IT" sz="1400" dirty="0" smtClean="0">
                  <a:solidFill>
                    <a:schemeClr val="bg1"/>
                  </a:solidFill>
                </a:rPr>
                <a:t>;</a:t>
              </a:r>
            </a:p>
            <a:p>
              <a:pPr>
                <a:buFont typeface="Wingdings" pitchFamily="2" charset="2"/>
                <a:buChar char="Ø"/>
              </a:pPr>
              <a:endParaRPr lang="it-IT" sz="1400" dirty="0" smtClean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Ø"/>
              </a:pP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Acquisition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wavelenghts</a:t>
              </a:r>
              <a:r>
                <a:rPr lang="it-IT" sz="1400" dirty="0" smtClean="0">
                  <a:solidFill>
                    <a:schemeClr val="bg1"/>
                  </a:solidFill>
                </a:rPr>
                <a:t>: 280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nm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for</a:t>
              </a:r>
              <a:r>
                <a:rPr lang="it-IT" sz="1400" dirty="0" smtClean="0">
                  <a:solidFill>
                    <a:schemeClr val="bg1"/>
                  </a:solidFill>
                </a:rPr>
                <a:t> flavan-3-ols and caffeine, 380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nm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for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theaflavins</a:t>
              </a:r>
              <a:r>
                <a:rPr lang="it-IT" sz="1400" dirty="0" smtClean="0">
                  <a:solidFill>
                    <a:schemeClr val="bg1"/>
                  </a:solidFill>
                </a:rPr>
                <a:t>, 350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nm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for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flavonol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1"/>
                  </a:solidFill>
                </a:rPr>
                <a:t>glycosides</a:t>
              </a:r>
              <a:r>
                <a:rPr lang="it-IT" sz="1400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14348" y="4934469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19" name="Picture 2" descr="MARCHIO DST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312084" y="6072206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714348" y="50059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Quantitation</a:t>
            </a:r>
            <a:r>
              <a:rPr lang="it-IT" sz="1400" dirty="0" smtClean="0"/>
              <a:t> </a:t>
            </a:r>
            <a:r>
              <a:rPr lang="it-IT" sz="1400" dirty="0" err="1" smtClean="0"/>
              <a:t>by</a:t>
            </a:r>
            <a:r>
              <a:rPr lang="it-IT" sz="1400" dirty="0" smtClean="0"/>
              <a:t> </a:t>
            </a:r>
            <a:r>
              <a:rPr lang="it-IT" sz="1400" dirty="0" err="1" smtClean="0"/>
              <a:t>means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External</a:t>
            </a:r>
            <a:r>
              <a:rPr lang="it-IT" sz="1400" dirty="0" smtClean="0"/>
              <a:t> Standard </a:t>
            </a:r>
            <a:r>
              <a:rPr lang="it-IT" sz="1400" dirty="0" err="1" smtClean="0"/>
              <a:t>Calibration</a:t>
            </a:r>
            <a:r>
              <a:rPr lang="it-IT" sz="1400" dirty="0" smtClean="0"/>
              <a:t>. </a:t>
            </a:r>
            <a:r>
              <a:rPr lang="it-IT" sz="1400" dirty="0" err="1" smtClean="0"/>
              <a:t>Calibration</a:t>
            </a:r>
            <a:r>
              <a:rPr lang="it-IT" sz="1400" dirty="0" smtClean="0"/>
              <a:t> </a:t>
            </a:r>
            <a:r>
              <a:rPr lang="it-IT" sz="1400" dirty="0" err="1" smtClean="0"/>
              <a:t>range</a:t>
            </a:r>
            <a:r>
              <a:rPr lang="it-IT" sz="1400" dirty="0" smtClean="0"/>
              <a:t> 1mg/L-100 mg/L </a:t>
            </a:r>
            <a:endParaRPr lang="it-IT" sz="1400" dirty="0"/>
          </a:p>
        </p:txBody>
      </p:sp>
      <p:grpSp>
        <p:nvGrpSpPr>
          <p:cNvPr id="5" name="Gruppo 24"/>
          <p:cNvGrpSpPr/>
          <p:nvPr/>
        </p:nvGrpSpPr>
        <p:grpSpPr>
          <a:xfrm>
            <a:off x="734274" y="5286388"/>
            <a:ext cx="6879898" cy="936000"/>
            <a:chOff x="734274" y="5286388"/>
            <a:chExt cx="6879898" cy="936000"/>
          </a:xfrm>
        </p:grpSpPr>
        <p:pic>
          <p:nvPicPr>
            <p:cNvPr id="23" name="Immagine 22" descr="imag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359"/>
            <a:stretch>
              <a:fillRect/>
            </a:stretch>
          </p:blipFill>
          <p:spPr>
            <a:xfrm>
              <a:off x="734274" y="5286388"/>
              <a:ext cx="694454" cy="936000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1529829" y="5715017"/>
              <a:ext cx="608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Validation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of</a:t>
              </a:r>
              <a:r>
                <a:rPr lang="it-IT" sz="1400" b="1" dirty="0" smtClean="0"/>
                <a:t> the </a:t>
              </a:r>
              <a:r>
                <a:rPr lang="it-IT" sz="1400" b="1" dirty="0" err="1" smtClean="0"/>
                <a:t>method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for</a:t>
              </a:r>
              <a:r>
                <a:rPr lang="it-IT" sz="1400" b="1" dirty="0" smtClean="0"/>
                <a:t> the </a:t>
              </a:r>
              <a:r>
                <a:rPr lang="it-IT" sz="1400" b="1" dirty="0" err="1" smtClean="0"/>
                <a:t>quantitation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of</a:t>
              </a:r>
              <a:r>
                <a:rPr lang="it-IT" sz="1400" b="1" dirty="0" smtClean="0"/>
                <a:t> taste </a:t>
              </a:r>
              <a:r>
                <a:rPr lang="it-IT" sz="1400" b="1" dirty="0" err="1" smtClean="0"/>
                <a:t>active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compounds</a:t>
              </a:r>
              <a:endParaRPr lang="it-IT" sz="1400" b="1" dirty="0"/>
            </a:p>
          </p:txBody>
        </p:sp>
        <p:pic>
          <p:nvPicPr>
            <p:cNvPr id="17" name="Picture 5" descr="http://www.clker.com/cliparts/f/0/2/3/12161809281371254023jean_victor_balin_tick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480" y="5643578"/>
              <a:ext cx="624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ttp://www.flatpackassemblyuk.co.uk/wp-content/uploads/2012/10/hammer-and-screwdri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260648"/>
            <a:ext cx="792088" cy="801989"/>
          </a:xfrm>
          <a:prstGeom prst="rect">
            <a:avLst/>
          </a:prstGeom>
          <a:noFill/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347910"/>
            <a:ext cx="942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66"/>
          <p:cNvGrpSpPr/>
          <p:nvPr/>
        </p:nvGrpSpPr>
        <p:grpSpPr>
          <a:xfrm>
            <a:off x="197436" y="276222"/>
            <a:ext cx="8858312" cy="6581802"/>
            <a:chOff x="197436" y="276222"/>
            <a:chExt cx="8858312" cy="6581802"/>
          </a:xfrm>
        </p:grpSpPr>
        <p:grpSp>
          <p:nvGrpSpPr>
            <p:cNvPr id="18" name="Gruppo 63"/>
            <p:cNvGrpSpPr/>
            <p:nvPr/>
          </p:nvGrpSpPr>
          <p:grpSpPr>
            <a:xfrm>
              <a:off x="214282" y="874842"/>
              <a:ext cx="8783972" cy="5983182"/>
              <a:chOff x="214282" y="785794"/>
              <a:chExt cx="8783972" cy="5983182"/>
            </a:xfrm>
          </p:grpSpPr>
          <p:grpSp>
            <p:nvGrpSpPr>
              <p:cNvPr id="19" name="Gruppo 57"/>
              <p:cNvGrpSpPr/>
              <p:nvPr/>
            </p:nvGrpSpPr>
            <p:grpSpPr>
              <a:xfrm>
                <a:off x="214282" y="785794"/>
                <a:ext cx="8783972" cy="5374696"/>
                <a:chOff x="214282" y="785794"/>
                <a:chExt cx="8783972" cy="5374696"/>
              </a:xfrm>
            </p:grpSpPr>
            <p:grpSp>
              <p:nvGrpSpPr>
                <p:cNvPr id="22" name="Gruppo 21"/>
                <p:cNvGrpSpPr/>
                <p:nvPr/>
              </p:nvGrpSpPr>
              <p:grpSpPr>
                <a:xfrm>
                  <a:off x="214282" y="785794"/>
                  <a:ext cx="8783972" cy="5374696"/>
                  <a:chOff x="9562" y="554634"/>
                  <a:chExt cx="8783972" cy="5374696"/>
                </a:xfrm>
              </p:grpSpPr>
              <p:grpSp>
                <p:nvGrpSpPr>
                  <p:cNvPr id="23" name="Gruppo 15"/>
                  <p:cNvGrpSpPr>
                    <a:grpSpLocks/>
                  </p:cNvGrpSpPr>
                  <p:nvPr/>
                </p:nvGrpSpPr>
                <p:grpSpPr>
                  <a:xfrm>
                    <a:off x="143218" y="602135"/>
                    <a:ext cx="4248000" cy="2638289"/>
                    <a:chOff x="-532503" y="432488"/>
                    <a:chExt cx="10210800" cy="6336488"/>
                  </a:xfrm>
                </p:grpSpPr>
                <p:pic>
                  <p:nvPicPr>
                    <p:cNvPr id="2" name="Picture 2" descr="MARCHIO DST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DFDFD"/>
                        </a:clrFrom>
                        <a:clrTo>
                          <a:srgbClr val="FDFDFD">
                            <a:alpha val="0"/>
                          </a:srgbClr>
                        </a:clrTo>
                      </a:clrChange>
                    </a:blip>
                    <a:srcRect r="65351"/>
                    <a:stretch>
                      <a:fillRect/>
                    </a:stretch>
                  </p:blipFill>
                  <p:spPr bwMode="auto">
                    <a:xfrm>
                      <a:off x="8312084" y="6072206"/>
                      <a:ext cx="474758" cy="6967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" name="Picture 4"/>
                    <p:cNvPicPr preferRelativeResize="0">
                      <a:picLocks noChangeArrowheads="1"/>
                    </p:cNvPicPr>
                    <p:nvPr/>
                  </p:nvPicPr>
                  <p:blipFill>
                    <a:blip r:embed="rId3" cstate="print"/>
                    <a:srcRect l="2837" t="1874" r="2158" b="2336"/>
                    <a:stretch>
                      <a:fillRect/>
                    </a:stretch>
                  </p:blipFill>
                  <p:spPr bwMode="auto">
                    <a:xfrm>
                      <a:off x="-532503" y="432488"/>
                      <a:ext cx="10210800" cy="63117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" name="CasellaDiTesto 3"/>
                    <p:cNvSpPr txBox="1"/>
                    <p:nvPr/>
                  </p:nvSpPr>
                  <p:spPr>
                    <a:xfrm>
                      <a:off x="2573529" y="5503417"/>
                      <a:ext cx="848453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EGC</a:t>
                      </a:r>
                      <a:endParaRPr lang="it-IT" sz="800" dirty="0"/>
                    </a:p>
                  </p:txBody>
                </p:sp>
                <p:sp>
                  <p:nvSpPr>
                    <p:cNvPr id="5" name="CasellaDiTesto 4"/>
                    <p:cNvSpPr txBox="1"/>
                    <p:nvPr/>
                  </p:nvSpPr>
                  <p:spPr>
                    <a:xfrm>
                      <a:off x="2888266" y="5160266"/>
                      <a:ext cx="574882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C</a:t>
                      </a:r>
                      <a:endParaRPr lang="it-IT" sz="800" dirty="0"/>
                    </a:p>
                  </p:txBody>
                </p:sp>
                <p:sp>
                  <p:nvSpPr>
                    <p:cNvPr id="6" name="CasellaDiTesto 5"/>
                    <p:cNvSpPr txBox="1"/>
                    <p:nvPr/>
                  </p:nvSpPr>
                  <p:spPr>
                    <a:xfrm>
                      <a:off x="3731006" y="5026542"/>
                      <a:ext cx="694330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EC</a:t>
                      </a:r>
                      <a:endParaRPr lang="it-IT" sz="1000" dirty="0"/>
                    </a:p>
                  </p:txBody>
                </p:sp>
                <p:sp>
                  <p:nvSpPr>
                    <p:cNvPr id="7" name="CasellaDiTesto 6"/>
                    <p:cNvSpPr txBox="1"/>
                    <p:nvPr/>
                  </p:nvSpPr>
                  <p:spPr>
                    <a:xfrm>
                      <a:off x="3705192" y="4729271"/>
                      <a:ext cx="1002577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EGCG</a:t>
                      </a:r>
                      <a:endParaRPr lang="it-IT" sz="1000" dirty="0"/>
                    </a:p>
                  </p:txBody>
                </p:sp>
                <p:sp>
                  <p:nvSpPr>
                    <p:cNvPr id="8" name="CasellaDiTesto 7"/>
                    <p:cNvSpPr txBox="1"/>
                    <p:nvPr/>
                  </p:nvSpPr>
                  <p:spPr>
                    <a:xfrm>
                      <a:off x="4247076" y="4558399"/>
                      <a:ext cx="883128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GCG</a:t>
                      </a:r>
                      <a:endParaRPr lang="it-IT" sz="800" dirty="0"/>
                    </a:p>
                  </p:txBody>
                </p:sp>
                <p:sp>
                  <p:nvSpPr>
                    <p:cNvPr id="9" name="CasellaDiTesto 8"/>
                    <p:cNvSpPr txBox="1"/>
                    <p:nvPr/>
                  </p:nvSpPr>
                  <p:spPr>
                    <a:xfrm>
                      <a:off x="4850004" y="4017673"/>
                      <a:ext cx="848453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ECG</a:t>
                      </a:r>
                      <a:endParaRPr lang="it-IT" sz="800" dirty="0"/>
                    </a:p>
                  </p:txBody>
                </p:sp>
                <p:sp>
                  <p:nvSpPr>
                    <p:cNvPr id="10" name="CasellaDiTesto 9"/>
                    <p:cNvSpPr txBox="1"/>
                    <p:nvPr/>
                  </p:nvSpPr>
                  <p:spPr>
                    <a:xfrm>
                      <a:off x="5217155" y="4461943"/>
                      <a:ext cx="729005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CG</a:t>
                      </a:r>
                      <a:endParaRPr lang="it-IT" sz="800" dirty="0"/>
                    </a:p>
                  </p:txBody>
                </p:sp>
                <p:sp>
                  <p:nvSpPr>
                    <p:cNvPr id="11" name="CasellaDiTesto 10"/>
                    <p:cNvSpPr txBox="1"/>
                    <p:nvPr/>
                  </p:nvSpPr>
                  <p:spPr>
                    <a:xfrm>
                      <a:off x="63437" y="3202409"/>
                      <a:ext cx="740567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AG</a:t>
                      </a:r>
                      <a:endParaRPr lang="it-IT" sz="800" dirty="0"/>
                    </a:p>
                  </p:txBody>
                </p:sp>
                <p:sp>
                  <p:nvSpPr>
                    <p:cNvPr id="12" name="CasellaDiTesto 11"/>
                    <p:cNvSpPr txBox="1"/>
                    <p:nvPr/>
                  </p:nvSpPr>
                  <p:spPr>
                    <a:xfrm>
                      <a:off x="7441052" y="4302388"/>
                      <a:ext cx="798361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TF4</a:t>
                      </a:r>
                      <a:endParaRPr lang="it-IT" sz="800" dirty="0"/>
                    </a:p>
                  </p:txBody>
                </p:sp>
                <p:sp>
                  <p:nvSpPr>
                    <p:cNvPr id="13" name="CasellaDiTesto 12"/>
                    <p:cNvSpPr txBox="1"/>
                    <p:nvPr/>
                  </p:nvSpPr>
                  <p:spPr>
                    <a:xfrm>
                      <a:off x="7096894" y="5221669"/>
                      <a:ext cx="798361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TF3</a:t>
                      </a:r>
                      <a:endParaRPr lang="it-IT" sz="800" dirty="0"/>
                    </a:p>
                  </p:txBody>
                </p:sp>
                <p:sp>
                  <p:nvSpPr>
                    <p:cNvPr id="14" name="CasellaDiTesto 13"/>
                    <p:cNvSpPr txBox="1"/>
                    <p:nvPr/>
                  </p:nvSpPr>
                  <p:spPr>
                    <a:xfrm>
                      <a:off x="6918116" y="5060063"/>
                      <a:ext cx="798361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TF2</a:t>
                      </a:r>
                      <a:endParaRPr lang="it-IT" sz="800" dirty="0"/>
                    </a:p>
                  </p:txBody>
                </p:sp>
                <p:sp>
                  <p:nvSpPr>
                    <p:cNvPr id="15" name="CasellaDiTesto 14"/>
                    <p:cNvSpPr txBox="1"/>
                    <p:nvPr/>
                  </p:nvSpPr>
                  <p:spPr>
                    <a:xfrm>
                      <a:off x="6663604" y="5430428"/>
                      <a:ext cx="798361" cy="517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800" dirty="0" smtClean="0"/>
                        <a:t>TF1</a:t>
                      </a:r>
                      <a:endParaRPr lang="it-IT" sz="800" dirty="0"/>
                    </a:p>
                  </p:txBody>
                </p:sp>
              </p:grpSp>
              <p:pic>
                <p:nvPicPr>
                  <p:cNvPr id="17" name="Picture 4"/>
                  <p:cNvPicPr preferRelativeResize="0"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329534" y="554634"/>
                    <a:ext cx="4464000" cy="2736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0" name="Picture 4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62" y="3229330"/>
                    <a:ext cx="4482000" cy="2700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338303" y="3229330"/>
                    <a:ext cx="4448539" cy="2700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24" name="CasellaDiTesto 23"/>
                <p:cNvSpPr txBox="1"/>
                <p:nvPr/>
              </p:nvSpPr>
              <p:spPr>
                <a:xfrm>
                  <a:off x="1670590" y="1536749"/>
                  <a:ext cx="58221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CAFFEINE</a:t>
                  </a:r>
                  <a:endParaRPr lang="it-IT" sz="800" dirty="0"/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6017606" y="1301576"/>
                  <a:ext cx="7152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M-3-O-GLUC</a:t>
                  </a:r>
                  <a:endParaRPr lang="it-IT" sz="800" dirty="0"/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>
                  <a:off x="6203670" y="1714488"/>
                  <a:ext cx="65434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M-3-O-GAL</a:t>
                  </a:r>
                  <a:endParaRPr lang="it-IT" sz="800" dirty="0"/>
                </a:p>
              </p:txBody>
            </p:sp>
            <p:cxnSp>
              <p:nvCxnSpPr>
                <p:cNvPr id="28" name="Connettore 2 27"/>
                <p:cNvCxnSpPr/>
                <p:nvPr/>
              </p:nvCxnSpPr>
              <p:spPr>
                <a:xfrm>
                  <a:off x="6662138" y="1452670"/>
                  <a:ext cx="285312" cy="14174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2 32"/>
                <p:cNvCxnSpPr/>
                <p:nvPr/>
              </p:nvCxnSpPr>
              <p:spPr>
                <a:xfrm>
                  <a:off x="6644142" y="1887054"/>
                  <a:ext cx="285312" cy="14174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33"/>
                <p:cNvSpPr txBox="1"/>
                <p:nvPr/>
              </p:nvSpPr>
              <p:spPr>
                <a:xfrm>
                  <a:off x="6512390" y="1182798"/>
                  <a:ext cx="4475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RUTIN</a:t>
                  </a:r>
                  <a:endParaRPr lang="it-IT" sz="800" dirty="0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6486750" y="928670"/>
                  <a:ext cx="6351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Q-3-O-GAL</a:t>
                  </a:r>
                  <a:endParaRPr lang="it-IT" sz="800" dirty="0"/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7024134" y="927540"/>
                  <a:ext cx="6960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Q-3-O-GLUC</a:t>
                  </a:r>
                  <a:endParaRPr lang="it-IT" sz="800" dirty="0"/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7591449" y="1030602"/>
                  <a:ext cx="62388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K-3-O-RUT</a:t>
                  </a:r>
                  <a:endParaRPr lang="it-IT" sz="800" dirty="0"/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7678220" y="1428736"/>
                  <a:ext cx="67999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800" dirty="0" smtClean="0"/>
                    <a:t>K-3-O-GLUC</a:t>
                  </a:r>
                  <a:endParaRPr lang="it-IT" sz="800" dirty="0"/>
                </a:p>
              </p:txBody>
            </p:sp>
            <p:cxnSp>
              <p:nvCxnSpPr>
                <p:cNvPr id="39" name="Connettore 2 38"/>
                <p:cNvCxnSpPr/>
                <p:nvPr/>
              </p:nvCxnSpPr>
              <p:spPr>
                <a:xfrm rot="16200000" flipH="1">
                  <a:off x="6804398" y="1375118"/>
                  <a:ext cx="278072" cy="2577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2 39"/>
                <p:cNvCxnSpPr/>
                <p:nvPr/>
              </p:nvCxnSpPr>
              <p:spPr>
                <a:xfrm rot="10800000" flipV="1">
                  <a:off x="7286645" y="1149380"/>
                  <a:ext cx="357193" cy="1364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2 40"/>
                <p:cNvCxnSpPr/>
                <p:nvPr/>
              </p:nvCxnSpPr>
              <p:spPr>
                <a:xfrm rot="10800000" flipV="1">
                  <a:off x="7439970" y="1574810"/>
                  <a:ext cx="285752" cy="2294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2 49"/>
                <p:cNvCxnSpPr/>
                <p:nvPr/>
              </p:nvCxnSpPr>
              <p:spPr>
                <a:xfrm rot="5400000">
                  <a:off x="7138543" y="1188725"/>
                  <a:ext cx="201094" cy="614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2 50"/>
                <p:cNvCxnSpPr/>
                <p:nvPr/>
              </p:nvCxnSpPr>
              <p:spPr>
                <a:xfrm>
                  <a:off x="6929454" y="1142984"/>
                  <a:ext cx="161926" cy="16192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2" descr="MARCHIO DSTF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 r="65351"/>
              <a:stretch>
                <a:fillRect/>
              </a:stretch>
            </p:blipFill>
            <p:spPr bwMode="auto">
              <a:xfrm>
                <a:off x="8312084" y="6072206"/>
                <a:ext cx="474758" cy="69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CasellaDiTesto 59"/>
              <p:cNvSpPr txBox="1"/>
              <p:nvPr/>
            </p:nvSpPr>
            <p:spPr>
              <a:xfrm>
                <a:off x="3667404" y="1214422"/>
                <a:ext cx="2824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a</a:t>
                </a:r>
                <a:endParaRPr lang="it-IT" sz="1600" dirty="0"/>
              </a:p>
            </p:txBody>
          </p:sp>
          <p:sp>
            <p:nvSpPr>
              <p:cNvPr id="61" name="CasellaDiTesto 60"/>
              <p:cNvSpPr txBox="1"/>
              <p:nvPr/>
            </p:nvSpPr>
            <p:spPr>
              <a:xfrm>
                <a:off x="3656028" y="4071942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c</a:t>
                </a:r>
                <a:endParaRPr lang="it-IT" sz="1600" dirty="0"/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5092966" y="1228070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b</a:t>
                </a:r>
                <a:endParaRPr lang="it-IT" sz="1600" dirty="0"/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5082596" y="4071942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d</a:t>
                </a:r>
                <a:endParaRPr lang="it-IT" sz="1600" dirty="0"/>
              </a:p>
            </p:txBody>
          </p:sp>
        </p:grpSp>
        <p:sp>
          <p:nvSpPr>
            <p:cNvPr id="65" name="CasellaDiTesto 64"/>
            <p:cNvSpPr txBox="1"/>
            <p:nvPr/>
          </p:nvSpPr>
          <p:spPr>
            <a:xfrm>
              <a:off x="197436" y="276222"/>
              <a:ext cx="8858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Chromatographic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profiles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of</a:t>
              </a:r>
              <a:r>
                <a:rPr lang="it-IT" sz="1400" dirty="0" smtClean="0"/>
                <a:t>: standard </a:t>
              </a:r>
              <a:r>
                <a:rPr lang="it-IT" sz="1400" dirty="0" err="1" smtClean="0"/>
                <a:t>mixture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of</a:t>
              </a:r>
              <a:r>
                <a:rPr lang="it-IT" sz="1400" dirty="0" smtClean="0"/>
                <a:t> flavan-3-ols, </a:t>
              </a:r>
              <a:r>
                <a:rPr lang="it-IT" sz="1400" dirty="0" err="1" smtClean="0"/>
                <a:t>theaflavins</a:t>
              </a:r>
              <a:r>
                <a:rPr lang="it-IT" sz="1400" dirty="0" smtClean="0"/>
                <a:t> and caffeine at 280 </a:t>
              </a:r>
              <a:r>
                <a:rPr lang="it-IT" sz="1400" dirty="0" err="1" smtClean="0"/>
                <a:t>nm</a:t>
              </a:r>
              <a:r>
                <a:rPr lang="it-IT" sz="1400" dirty="0" smtClean="0"/>
                <a:t> (a), standard </a:t>
              </a:r>
              <a:r>
                <a:rPr lang="it-IT" sz="1400" dirty="0" err="1" smtClean="0"/>
                <a:t>mixture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of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flavonol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glycosides</a:t>
              </a:r>
              <a:r>
                <a:rPr lang="it-IT" sz="1400" dirty="0" smtClean="0"/>
                <a:t> at 350 </a:t>
              </a:r>
              <a:r>
                <a:rPr lang="it-IT" sz="1400" dirty="0" err="1" smtClean="0"/>
                <a:t>nm</a:t>
              </a:r>
              <a:r>
                <a:rPr lang="it-IT" sz="1400" dirty="0" smtClean="0"/>
                <a:t> (b), </a:t>
              </a:r>
              <a:r>
                <a:rPr lang="it-IT" sz="1400" dirty="0" err="1" smtClean="0"/>
                <a:t>black</a:t>
              </a:r>
              <a:r>
                <a:rPr lang="it-IT" sz="1400" dirty="0" smtClean="0"/>
                <a:t> tea </a:t>
              </a:r>
              <a:r>
                <a:rPr lang="it-IT" sz="1400" dirty="0" err="1" smtClean="0"/>
                <a:t>infusion</a:t>
              </a:r>
              <a:r>
                <a:rPr lang="it-IT" sz="1400" dirty="0" smtClean="0"/>
                <a:t> at 280 </a:t>
              </a:r>
              <a:r>
                <a:rPr lang="it-IT" sz="1400" dirty="0" err="1" smtClean="0"/>
                <a:t>nm</a:t>
              </a:r>
              <a:r>
                <a:rPr lang="it-IT" sz="1400" dirty="0" smtClean="0"/>
                <a:t> (c) and 350 </a:t>
              </a:r>
              <a:r>
                <a:rPr lang="it-IT" sz="1400" dirty="0" err="1" smtClean="0"/>
                <a:t>nm</a:t>
              </a:r>
              <a:r>
                <a:rPr lang="it-IT" sz="1400" dirty="0" smtClean="0"/>
                <a:t> (d)</a:t>
              </a:r>
              <a:endParaRPr lang="it-IT" sz="1400" dirty="0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507985" y="1214422"/>
              <a:ext cx="45719" cy="2000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2179683" y="5265025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EGCG</a:t>
            </a:r>
            <a:endParaRPr lang="it-IT" sz="10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157738" y="5529962"/>
            <a:ext cx="288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EC</a:t>
            </a:r>
            <a:endParaRPr lang="it-IT" sz="10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668372" y="521325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ECG</a:t>
            </a:r>
            <a:endParaRPr lang="it-IT" sz="8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6155511" y="364218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RUTIN</a:t>
            </a:r>
            <a:endParaRPr lang="it-IT" sz="8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6959873" y="4499440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Q-3-O-GLUC</a:t>
            </a:r>
            <a:endParaRPr lang="it-IT" sz="8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524895" y="5125221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K-3-O-GLUC</a:t>
            </a:r>
            <a:endParaRPr lang="it-IT" sz="800" dirty="0"/>
          </a:p>
        </p:txBody>
      </p:sp>
      <p:cxnSp>
        <p:nvCxnSpPr>
          <p:cNvPr id="70" name="Connettore 2 69"/>
          <p:cNvCxnSpPr/>
          <p:nvPr/>
        </p:nvCxnSpPr>
        <p:spPr>
          <a:xfrm rot="10800000" flipV="1">
            <a:off x="7286645" y="5271295"/>
            <a:ext cx="285752" cy="229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7377135" y="4816815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K-3-O-RUT</a:t>
            </a:r>
            <a:endParaRPr lang="it-IT" sz="800" dirty="0"/>
          </a:p>
        </p:txBody>
      </p:sp>
      <p:cxnSp>
        <p:nvCxnSpPr>
          <p:cNvPr id="72" name="Connettore 2 71"/>
          <p:cNvCxnSpPr/>
          <p:nvPr/>
        </p:nvCxnSpPr>
        <p:spPr>
          <a:xfrm rot="10800000" flipV="1">
            <a:off x="7072331" y="4935593"/>
            <a:ext cx="357193" cy="136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rot="10800000" flipV="1">
            <a:off x="6655766" y="4625903"/>
            <a:ext cx="357193" cy="136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5643570" y="4910150"/>
            <a:ext cx="635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Q-3-O-GAL</a:t>
            </a:r>
            <a:endParaRPr lang="it-IT" sz="800" dirty="0"/>
          </a:p>
        </p:txBody>
      </p:sp>
      <p:cxnSp>
        <p:nvCxnSpPr>
          <p:cNvPr id="75" name="Connettore 2 74"/>
          <p:cNvCxnSpPr/>
          <p:nvPr/>
        </p:nvCxnSpPr>
        <p:spPr>
          <a:xfrm>
            <a:off x="6086274" y="5124464"/>
            <a:ext cx="343114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5000628" y="5000636"/>
            <a:ext cx="715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M-3-O-GLUC</a:t>
            </a:r>
            <a:endParaRPr lang="it-IT" sz="800" dirty="0"/>
          </a:p>
        </p:txBody>
      </p:sp>
      <p:cxnSp>
        <p:nvCxnSpPr>
          <p:cNvPr id="78" name="Connettore 2 77"/>
          <p:cNvCxnSpPr/>
          <p:nvPr/>
        </p:nvCxnSpPr>
        <p:spPr>
          <a:xfrm rot="16200000" flipH="1">
            <a:off x="5612755" y="5184135"/>
            <a:ext cx="206096" cy="141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1714480" y="3713622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CAFFEINE</a:t>
            </a:r>
            <a:endParaRPr lang="it-IT" sz="800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3714744" y="5643578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TF4</a:t>
            </a:r>
            <a:endParaRPr lang="it-IT" sz="800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3454040" y="5571010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TF2</a:t>
            </a:r>
            <a:endParaRPr lang="it-IT" sz="800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3382602" y="5642448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TF1</a:t>
            </a:r>
            <a:endParaRPr lang="it-IT" sz="800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3525478" y="5643578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TF3</a:t>
            </a:r>
            <a:endParaRPr lang="it-IT" sz="800" dirty="0"/>
          </a:p>
        </p:txBody>
      </p:sp>
      <p:sp>
        <p:nvSpPr>
          <p:cNvPr id="85" name="Segnaposto numero diapositiva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0" name="Rettangolo arrotondato 79"/>
          <p:cNvSpPr/>
          <p:nvPr/>
        </p:nvSpPr>
        <p:spPr>
          <a:xfrm>
            <a:off x="500034" y="928670"/>
            <a:ext cx="857256" cy="35719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280 </a:t>
            </a:r>
            <a:r>
              <a:rPr lang="it-IT" sz="1600" b="1" dirty="0" err="1" smtClean="0"/>
              <a:t>nm</a:t>
            </a:r>
            <a:endParaRPr lang="it-IT" sz="1600" b="1" dirty="0"/>
          </a:p>
        </p:txBody>
      </p:sp>
      <p:sp>
        <p:nvSpPr>
          <p:cNvPr id="86" name="Rettangolo arrotondato 85"/>
          <p:cNvSpPr/>
          <p:nvPr/>
        </p:nvSpPr>
        <p:spPr>
          <a:xfrm>
            <a:off x="486386" y="3643314"/>
            <a:ext cx="857256" cy="35719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280 </a:t>
            </a:r>
            <a:r>
              <a:rPr lang="it-IT" sz="1600" b="1" dirty="0" err="1" smtClean="0"/>
              <a:t>nm</a:t>
            </a:r>
            <a:endParaRPr lang="it-IT" sz="1600" b="1" dirty="0"/>
          </a:p>
        </p:txBody>
      </p:sp>
      <p:sp>
        <p:nvSpPr>
          <p:cNvPr id="87" name="Rettangolo arrotondato 86"/>
          <p:cNvSpPr/>
          <p:nvPr/>
        </p:nvSpPr>
        <p:spPr>
          <a:xfrm>
            <a:off x="7929586" y="928670"/>
            <a:ext cx="857256" cy="35719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350 </a:t>
            </a:r>
            <a:r>
              <a:rPr lang="it-IT" sz="1600" b="1" dirty="0" err="1" smtClean="0"/>
              <a:t>nm</a:t>
            </a:r>
            <a:endParaRPr lang="it-IT" sz="1600" b="1" dirty="0"/>
          </a:p>
        </p:txBody>
      </p:sp>
      <p:sp>
        <p:nvSpPr>
          <p:cNvPr id="88" name="Rettangolo arrotondato 87"/>
          <p:cNvSpPr/>
          <p:nvPr/>
        </p:nvSpPr>
        <p:spPr>
          <a:xfrm>
            <a:off x="7929586" y="3602370"/>
            <a:ext cx="857256" cy="35719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350 </a:t>
            </a:r>
            <a:r>
              <a:rPr lang="it-IT" sz="1600" b="1" dirty="0" err="1" smtClean="0"/>
              <a:t>nm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899592" y="980728"/>
            <a:ext cx="7344816" cy="3301823"/>
            <a:chOff x="-36893" y="193186"/>
            <a:chExt cx="7421446" cy="35321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3186"/>
              <a:ext cx="3676649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196254"/>
              <a:ext cx="3676649" cy="325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asellaDiTesto 5"/>
            <p:cNvSpPr txBox="1"/>
            <p:nvPr/>
          </p:nvSpPr>
          <p:spPr>
            <a:xfrm>
              <a:off x="-36893" y="3429003"/>
              <a:ext cx="3710723" cy="29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Scores</a:t>
              </a:r>
              <a:r>
                <a:rPr lang="it-IT" sz="1200" b="1" dirty="0" smtClean="0"/>
                <a:t> plot  </a:t>
              </a:r>
              <a:r>
                <a:rPr lang="it-IT" sz="1200" b="1" dirty="0" err="1" smtClean="0"/>
                <a:t>of</a:t>
              </a:r>
              <a:r>
                <a:rPr lang="it-IT" sz="1200" b="1" dirty="0" smtClean="0"/>
                <a:t> the </a:t>
              </a:r>
              <a:r>
                <a:rPr lang="it-IT" sz="1200" b="1" dirty="0" err="1" smtClean="0"/>
                <a:t>samples</a:t>
              </a:r>
              <a:r>
                <a:rPr lang="it-IT" sz="1200" b="1" dirty="0" smtClean="0"/>
                <a:t> – </a:t>
              </a:r>
              <a:r>
                <a:rPr lang="it-IT" sz="1200" b="1" dirty="0" err="1" smtClean="0"/>
                <a:t>Concentration</a:t>
              </a:r>
              <a:r>
                <a:rPr lang="it-IT" sz="1200" b="1" dirty="0" smtClean="0"/>
                <a:t> data (µg/L)</a:t>
              </a:r>
              <a:endParaRPr lang="it-IT" sz="1200" b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707904" y="3429000"/>
              <a:ext cx="3600400" cy="29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Loadings</a:t>
              </a:r>
              <a:r>
                <a:rPr lang="it-IT" sz="1200" b="1" dirty="0" smtClean="0"/>
                <a:t> plot </a:t>
              </a:r>
              <a:r>
                <a:rPr lang="it-IT" sz="1200" b="1" dirty="0" err="1" smtClean="0"/>
                <a:t>of</a:t>
              </a:r>
              <a:r>
                <a:rPr lang="it-IT" sz="1200" b="1" dirty="0" smtClean="0"/>
                <a:t> the </a:t>
              </a:r>
              <a:r>
                <a:rPr lang="it-IT" sz="1200" b="1" dirty="0" err="1" smtClean="0"/>
                <a:t>variables</a:t>
              </a:r>
              <a:r>
                <a:rPr lang="it-IT" sz="1200" b="1" dirty="0" smtClean="0"/>
                <a:t> (aroma </a:t>
              </a:r>
              <a:r>
                <a:rPr lang="it-IT" sz="1200" b="1" dirty="0" err="1" smtClean="0"/>
                <a:t>compounds</a:t>
              </a:r>
              <a:r>
                <a:rPr lang="it-IT" sz="1200" b="1" dirty="0" smtClean="0"/>
                <a:t>)</a:t>
              </a:r>
              <a:endParaRPr lang="it-IT" sz="1200" b="1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262505" y="260648"/>
            <a:ext cx="661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</a:rPr>
              <a:t>Principal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Component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Analysis</a:t>
            </a:r>
            <a:r>
              <a:rPr lang="it-IT" sz="2000" b="1" dirty="0" smtClean="0">
                <a:solidFill>
                  <a:srgbClr val="C00000"/>
                </a:solidFill>
              </a:rPr>
              <a:t> (PCA) - key-aroma </a:t>
            </a:r>
            <a:r>
              <a:rPr lang="it-IT" sz="2000" b="1" dirty="0" err="1" smtClean="0">
                <a:solidFill>
                  <a:srgbClr val="C00000"/>
                </a:solidFill>
              </a:rPr>
              <a:t>compounds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4564285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/>
          </a:p>
          <a:p>
            <a:r>
              <a:rPr lang="it-IT" sz="1400" b="1" dirty="0" err="1" smtClean="0">
                <a:solidFill>
                  <a:schemeClr val="accent4">
                    <a:lumMod val="75000"/>
                  </a:schemeClr>
                </a:solidFill>
              </a:rPr>
              <a:t>Darjeeling</a:t>
            </a:r>
            <a:r>
              <a:rPr lang="it-IT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4">
                    <a:lumMod val="75000"/>
                  </a:schemeClr>
                </a:solidFill>
              </a:rPr>
              <a:t>T.Valley</a:t>
            </a:r>
            <a:endParaRPr lang="it-IT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400" dirty="0" err="1" smtClean="0"/>
              <a:t>Geraniol</a:t>
            </a:r>
            <a:endParaRPr lang="it-IT" sz="1400" dirty="0" smtClean="0"/>
          </a:p>
          <a:p>
            <a:r>
              <a:rPr lang="it-IT" sz="1400" dirty="0" err="1" smtClean="0"/>
              <a:t>Linalool</a:t>
            </a:r>
            <a:endParaRPr lang="it-IT" sz="1400" dirty="0" smtClean="0"/>
          </a:p>
          <a:p>
            <a:r>
              <a:rPr lang="it-IT" sz="1400" dirty="0" smtClean="0"/>
              <a:t>2-methyl </a:t>
            </a:r>
            <a:r>
              <a:rPr lang="it-IT" sz="1400" dirty="0" err="1" smtClean="0"/>
              <a:t>butanal</a:t>
            </a:r>
            <a:endParaRPr lang="it-IT" sz="1400" dirty="0" smtClean="0"/>
          </a:p>
          <a:p>
            <a:r>
              <a:rPr lang="it-IT" sz="1400" dirty="0" smtClean="0"/>
              <a:t>3-methyl </a:t>
            </a:r>
            <a:r>
              <a:rPr lang="it-IT" sz="1400" dirty="0" err="1" smtClean="0"/>
              <a:t>butanal</a:t>
            </a:r>
            <a:endParaRPr lang="it-IT" sz="1400" dirty="0"/>
          </a:p>
        </p:txBody>
      </p:sp>
      <p:sp>
        <p:nvSpPr>
          <p:cNvPr id="10" name="Ovale 9"/>
          <p:cNvSpPr/>
          <p:nvPr/>
        </p:nvSpPr>
        <p:spPr>
          <a:xfrm>
            <a:off x="3563888" y="2636912"/>
            <a:ext cx="1008112" cy="57606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483768" y="1700808"/>
            <a:ext cx="1008112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827584" y="4357694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C00000"/>
                </a:solidFill>
              </a:rPr>
              <a:t>Discriminating</a:t>
            </a:r>
            <a:r>
              <a:rPr lang="it-IT" sz="1400" b="1" dirty="0" smtClean="0">
                <a:solidFill>
                  <a:srgbClr val="C00000"/>
                </a:solidFill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</a:rPr>
              <a:t>variables</a:t>
            </a:r>
            <a:endParaRPr lang="it-IT" sz="1400" b="1" dirty="0" smtClean="0">
              <a:solidFill>
                <a:srgbClr val="C00000"/>
              </a:solidFill>
            </a:endParaRPr>
          </a:p>
          <a:p>
            <a:endParaRPr lang="it-IT" sz="1400" b="1" dirty="0" smtClean="0">
              <a:solidFill>
                <a:srgbClr val="C00000"/>
              </a:solidFill>
            </a:endParaRPr>
          </a:p>
          <a:p>
            <a:r>
              <a:rPr lang="it-IT" sz="1400" b="1" dirty="0" err="1" smtClean="0">
                <a:solidFill>
                  <a:srgbClr val="339966"/>
                </a:solidFill>
              </a:rPr>
              <a:t>Ceylon</a:t>
            </a:r>
            <a:endParaRPr lang="it-IT" sz="1400" b="1" dirty="0" smtClean="0">
              <a:solidFill>
                <a:srgbClr val="339966"/>
              </a:solidFill>
            </a:endParaRPr>
          </a:p>
          <a:p>
            <a:r>
              <a:rPr lang="it-IT" sz="1400" dirty="0" smtClean="0"/>
              <a:t>(</a:t>
            </a:r>
            <a:r>
              <a:rPr lang="it-IT" sz="1400" i="1" dirty="0" smtClean="0"/>
              <a:t>E,Z</a:t>
            </a:r>
            <a:r>
              <a:rPr lang="it-IT" sz="1400" dirty="0" smtClean="0"/>
              <a:t>)-2,6-nonadienal</a:t>
            </a:r>
          </a:p>
          <a:p>
            <a:r>
              <a:rPr lang="it-IT" sz="1400" dirty="0" smtClean="0"/>
              <a:t>(</a:t>
            </a:r>
            <a:r>
              <a:rPr lang="it-IT" sz="1400" i="1" dirty="0" smtClean="0"/>
              <a:t>Z</a:t>
            </a:r>
            <a:r>
              <a:rPr lang="it-IT" sz="1400" dirty="0" smtClean="0"/>
              <a:t>)-4-heptenal</a:t>
            </a:r>
          </a:p>
          <a:p>
            <a:r>
              <a:rPr lang="it-IT" sz="1400" dirty="0" err="1" smtClean="0"/>
              <a:t>β-damascenone</a:t>
            </a:r>
            <a:endParaRPr lang="it-IT" sz="1400" dirty="0" smtClean="0"/>
          </a:p>
          <a:p>
            <a:endParaRPr lang="it-IT" sz="140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827584" y="4714884"/>
            <a:ext cx="1800200" cy="12241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699792" y="4714884"/>
            <a:ext cx="1800200" cy="122413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4716016" y="4500570"/>
            <a:ext cx="3528392" cy="20159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PCA confirms the great variability</a:t>
            </a:r>
          </a:p>
          <a:p>
            <a:r>
              <a:rPr lang="en-US" sz="1600" dirty="0" smtClean="0"/>
              <a:t>of the quantitative profile of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key-aroma compounds</a:t>
            </a:r>
            <a:r>
              <a:rPr lang="en-US" sz="1600" dirty="0" smtClean="0"/>
              <a:t>.</a:t>
            </a:r>
            <a:endParaRPr lang="en-US" dirty="0" smtClean="0"/>
          </a:p>
          <a:p>
            <a:r>
              <a:rPr lang="en-US" sz="1600" dirty="0" smtClean="0"/>
              <a:t>Clear separation of Ceylon and Darjeeling </a:t>
            </a:r>
            <a:r>
              <a:rPr lang="en-US" sz="1600" dirty="0" err="1" smtClean="0"/>
              <a:t>T.Valley</a:t>
            </a:r>
            <a:r>
              <a:rPr lang="en-US" sz="1600" dirty="0" smtClean="0"/>
              <a:t> teas from the others.</a:t>
            </a:r>
          </a:p>
          <a:p>
            <a:endParaRPr lang="en-US" sz="800" dirty="0" smtClean="0"/>
          </a:p>
          <a:p>
            <a:r>
              <a:rPr lang="it-IT" sz="1600" b="1" dirty="0" err="1" smtClean="0"/>
              <a:t>Predictable</a:t>
            </a:r>
            <a:r>
              <a:rPr lang="it-IT" sz="1600" b="1" dirty="0" smtClean="0"/>
              <a:t>: </a:t>
            </a:r>
            <a:r>
              <a:rPr lang="en-US" sz="1600" dirty="0" smtClean="0"/>
              <a:t>different geographical origin and manufacturing processing</a:t>
            </a:r>
            <a:endParaRPr lang="en-US" sz="1600" dirty="0"/>
          </a:p>
        </p:txBody>
      </p:sp>
      <p:pic>
        <p:nvPicPr>
          <p:cNvPr id="17" name="Picture 2" descr="MARCHIO DST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0" y="-24"/>
            <a:ext cx="1214414" cy="57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RESULTS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714348" y="171546"/>
            <a:ext cx="7257982" cy="900000"/>
            <a:chOff x="714348" y="171546"/>
            <a:chExt cx="7257982" cy="900000"/>
          </a:xfrm>
        </p:grpSpPr>
        <p:sp>
          <p:nvSpPr>
            <p:cNvPr id="3" name="Rettangolo 2"/>
            <p:cNvSpPr/>
            <p:nvPr/>
          </p:nvSpPr>
          <p:spPr>
            <a:xfrm>
              <a:off x="1453487" y="214290"/>
              <a:ext cx="6237026" cy="792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Correlation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between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the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sensory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perception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and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Key-aroma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compounds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distribution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 </a:t>
              </a:r>
              <a:endParaRPr lang="it-IT" sz="20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4" name="Immagine 3" descr="tazza tè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357166"/>
              <a:ext cx="911345" cy="61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2" descr="http://us.cdn2.123rf.com/168nwm/scotttalent/scotttalent1312/scotttalent131201159/24465400-investigator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71546"/>
              <a:ext cx="900000" cy="900000"/>
            </a:xfrm>
            <a:prstGeom prst="rect">
              <a:avLst/>
            </a:prstGeom>
            <a:noFill/>
          </p:spPr>
        </p:pic>
      </p:grpSp>
      <p:grpSp>
        <p:nvGrpSpPr>
          <p:cNvPr id="6" name="Gruppo 5"/>
          <p:cNvGrpSpPr/>
          <p:nvPr/>
        </p:nvGrpSpPr>
        <p:grpSpPr>
          <a:xfrm>
            <a:off x="689294" y="1071546"/>
            <a:ext cx="7883234" cy="3455962"/>
            <a:chOff x="689294" y="1678685"/>
            <a:chExt cx="7883234" cy="3455962"/>
          </a:xfrm>
        </p:grpSpPr>
        <p:grpSp>
          <p:nvGrpSpPr>
            <p:cNvPr id="7" name="Gruppo 15"/>
            <p:cNvGrpSpPr/>
            <p:nvPr/>
          </p:nvGrpSpPr>
          <p:grpSpPr>
            <a:xfrm>
              <a:off x="689294" y="1678685"/>
              <a:ext cx="7883234" cy="3455962"/>
              <a:chOff x="555761" y="1678685"/>
              <a:chExt cx="7883234" cy="3455962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2442437" y="1678685"/>
                <a:ext cx="83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 smtClean="0"/>
                  <a:t>Ceylon</a:t>
                </a:r>
                <a:endParaRPr lang="it-IT" b="1" dirty="0"/>
              </a:p>
            </p:txBody>
          </p:sp>
          <p:grpSp>
            <p:nvGrpSpPr>
              <p:cNvPr id="10" name="Gruppo 14"/>
              <p:cNvGrpSpPr/>
              <p:nvPr/>
            </p:nvGrpSpPr>
            <p:grpSpPr>
              <a:xfrm>
                <a:off x="5554263" y="2634021"/>
                <a:ext cx="2884732" cy="1528550"/>
                <a:chOff x="3343319" y="3057095"/>
                <a:chExt cx="2884732" cy="1528550"/>
              </a:xfrm>
            </p:grpSpPr>
            <p:sp>
              <p:nvSpPr>
                <p:cNvPr id="12" name="Rettangolo arrotondato 11"/>
                <p:cNvSpPr/>
                <p:nvPr/>
              </p:nvSpPr>
              <p:spPr>
                <a:xfrm>
                  <a:off x="3343319" y="3057095"/>
                  <a:ext cx="2813293" cy="152855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E07B28">
                        <a:shade val="30000"/>
                        <a:satMod val="115000"/>
                      </a:srgbClr>
                    </a:gs>
                    <a:gs pos="50000">
                      <a:srgbClr val="E07B28">
                        <a:shade val="67500"/>
                        <a:satMod val="115000"/>
                      </a:srgbClr>
                    </a:gs>
                    <a:gs pos="100000">
                      <a:srgbClr val="E07B2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28575">
                  <a:solidFill>
                    <a:srgbClr val="9650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13" name="Gruppo 12"/>
                <p:cNvGrpSpPr/>
                <p:nvPr/>
              </p:nvGrpSpPr>
              <p:grpSpPr>
                <a:xfrm>
                  <a:off x="3411559" y="3357352"/>
                  <a:ext cx="2816492" cy="993006"/>
                  <a:chOff x="3220872" y="3357352"/>
                  <a:chExt cx="2816492" cy="993006"/>
                </a:xfrm>
              </p:grpSpPr>
              <p:sp>
                <p:nvSpPr>
                  <p:cNvPr id="14" name="CasellaDiTesto 13"/>
                  <p:cNvSpPr txBox="1"/>
                  <p:nvPr/>
                </p:nvSpPr>
                <p:spPr>
                  <a:xfrm>
                    <a:off x="3220872" y="3589358"/>
                    <a:ext cx="81721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000" b="1" dirty="0" smtClean="0"/>
                      <a:t>OAV</a:t>
                    </a:r>
                    <a:r>
                      <a:rPr lang="it-IT" b="1" dirty="0" smtClean="0"/>
                      <a:t> =</a:t>
                    </a:r>
                    <a:endParaRPr lang="it-IT" b="1" dirty="0"/>
                  </a:p>
                </p:txBody>
              </p:sp>
              <p:sp>
                <p:nvSpPr>
                  <p:cNvPr id="15" name="CasellaDiTesto 14"/>
                  <p:cNvSpPr txBox="1"/>
                  <p:nvPr/>
                </p:nvSpPr>
                <p:spPr>
                  <a:xfrm>
                    <a:off x="4075673" y="3357352"/>
                    <a:ext cx="196169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600" b="1" dirty="0" err="1" smtClean="0"/>
                      <a:t>Concentration</a:t>
                    </a:r>
                    <a:r>
                      <a:rPr lang="it-IT" sz="1600" b="1" dirty="0" smtClean="0"/>
                      <a:t> </a:t>
                    </a:r>
                    <a:r>
                      <a:rPr lang="it-IT" sz="1400" b="1" dirty="0" smtClean="0"/>
                      <a:t>(µg/L)</a:t>
                    </a:r>
                    <a:endParaRPr lang="it-IT" sz="1600" b="1" dirty="0"/>
                  </a:p>
                </p:txBody>
              </p:sp>
              <p:sp>
                <p:nvSpPr>
                  <p:cNvPr id="16" name="CasellaDiTesto 15"/>
                  <p:cNvSpPr txBox="1"/>
                  <p:nvPr/>
                </p:nvSpPr>
                <p:spPr>
                  <a:xfrm>
                    <a:off x="4081242" y="3796360"/>
                    <a:ext cx="1625060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600" b="1" dirty="0" err="1" smtClean="0"/>
                      <a:t>Odour</a:t>
                    </a:r>
                    <a:r>
                      <a:rPr lang="it-IT" sz="1600" b="1" dirty="0" smtClean="0"/>
                      <a:t> </a:t>
                    </a:r>
                    <a:r>
                      <a:rPr lang="it-IT" sz="1600" b="1" dirty="0" err="1" smtClean="0"/>
                      <a:t>Threshold</a:t>
                    </a:r>
                    <a:endParaRPr lang="it-IT" sz="1600" b="1" dirty="0" smtClean="0"/>
                  </a:p>
                  <a:p>
                    <a:pPr algn="ctr"/>
                    <a:r>
                      <a:rPr lang="it-IT" sz="1400" b="1" dirty="0" smtClean="0"/>
                      <a:t>(µg/L)</a:t>
                    </a:r>
                    <a:endParaRPr lang="it-IT" sz="1600" b="1" dirty="0"/>
                  </a:p>
                </p:txBody>
              </p:sp>
              <p:cxnSp>
                <p:nvCxnSpPr>
                  <p:cNvPr id="17" name="Connettore 1 16"/>
                  <p:cNvCxnSpPr/>
                  <p:nvPr/>
                </p:nvCxnSpPr>
                <p:spPr>
                  <a:xfrm flipV="1">
                    <a:off x="4094331" y="3780430"/>
                    <a:ext cx="1800000" cy="136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5761" y="1930647"/>
                <a:ext cx="4647568" cy="32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CasellaDiTesto 7"/>
            <p:cNvSpPr txBox="1"/>
            <p:nvPr/>
          </p:nvSpPr>
          <p:spPr>
            <a:xfrm>
              <a:off x="5619472" y="2165103"/>
              <a:ext cx="2893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ODOUR ACTIVITY VALUES</a:t>
              </a:r>
              <a:endParaRPr lang="it-IT" sz="2000" b="1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285720" y="463779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Spider </a:t>
            </a:r>
            <a:r>
              <a:rPr lang="it-IT" sz="1600" dirty="0" err="1" smtClean="0"/>
              <a:t>diagram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OAV </a:t>
            </a:r>
            <a:r>
              <a:rPr lang="it-IT" sz="1600" dirty="0" err="1" smtClean="0"/>
              <a:t>values</a:t>
            </a:r>
            <a:r>
              <a:rPr lang="it-IT" sz="1600" dirty="0" smtClean="0"/>
              <a:t>: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each</a:t>
            </a:r>
            <a:r>
              <a:rPr lang="it-IT" sz="1600" dirty="0" smtClean="0"/>
              <a:t> </a:t>
            </a:r>
            <a:r>
              <a:rPr lang="it-IT" sz="1600" dirty="0" err="1" smtClean="0"/>
              <a:t>compound</a:t>
            </a:r>
            <a:r>
              <a:rPr lang="it-IT" sz="1600" dirty="0" smtClean="0"/>
              <a:t>, the </a:t>
            </a:r>
            <a:r>
              <a:rPr lang="it-IT" sz="1600" dirty="0" err="1" smtClean="0"/>
              <a:t>concentration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</a:t>
            </a:r>
            <a:r>
              <a:rPr lang="it-IT" sz="1600" dirty="0" err="1" smtClean="0"/>
              <a:t>Odour</a:t>
            </a:r>
            <a:r>
              <a:rPr lang="it-IT" sz="1600" dirty="0" smtClean="0"/>
              <a:t> </a:t>
            </a:r>
            <a:r>
              <a:rPr lang="it-IT" sz="1600" dirty="0" err="1" smtClean="0"/>
              <a:t>Threshold</a:t>
            </a:r>
            <a:r>
              <a:rPr lang="it-IT" sz="1600" dirty="0" smtClean="0"/>
              <a:t> in water and the </a:t>
            </a:r>
            <a:r>
              <a:rPr lang="it-IT" sz="1600" dirty="0" err="1" smtClean="0"/>
              <a:t>Odour</a:t>
            </a:r>
            <a:r>
              <a:rPr lang="it-IT" sz="1600" dirty="0" smtClean="0"/>
              <a:t> </a:t>
            </a:r>
            <a:r>
              <a:rPr lang="it-IT" sz="1600" dirty="0" err="1" smtClean="0"/>
              <a:t>descriptor</a:t>
            </a:r>
            <a:r>
              <a:rPr lang="it-IT" sz="1600" dirty="0" smtClean="0"/>
              <a:t> (</a:t>
            </a:r>
            <a:r>
              <a:rPr lang="it-IT" sz="1600" dirty="0" err="1" smtClean="0"/>
              <a:t>available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literature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802438" y="4214818"/>
            <a:ext cx="2555776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OAV &gt; 1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It shows when the concentration of an odorant exceeds its </a:t>
            </a:r>
            <a:r>
              <a:rPr lang="en-US" sz="1400" dirty="0" err="1" smtClean="0">
                <a:latin typeface="Calibri" pitchFamily="34" charset="0"/>
              </a:rPr>
              <a:t>odour</a:t>
            </a:r>
            <a:r>
              <a:rPr lang="en-US" sz="1400" dirty="0" smtClean="0">
                <a:latin typeface="Calibri" pitchFamily="34" charset="0"/>
              </a:rPr>
              <a:t> threshold</a:t>
            </a:r>
          </a:p>
          <a:p>
            <a:pPr algn="ctr"/>
            <a:endParaRPr lang="en-US" sz="1400" dirty="0" smtClean="0">
              <a:latin typeface="Calibri" pitchFamily="34" charset="0"/>
            </a:endParaRPr>
          </a:p>
          <a:p>
            <a:pPr algn="ctr"/>
            <a:r>
              <a:rPr lang="en-US" sz="1400" b="1" dirty="0" smtClean="0">
                <a:latin typeface="Calibri" pitchFamily="34" charset="0"/>
              </a:rPr>
              <a:t>The higher the OAV value</a:t>
            </a:r>
          </a:p>
          <a:p>
            <a:pPr algn="ctr"/>
            <a:r>
              <a:rPr lang="en-US" sz="1400" b="1" dirty="0" smtClean="0">
                <a:latin typeface="Calibri" pitchFamily="34" charset="0"/>
              </a:rPr>
              <a:t>the higher the potency of an odorant and its contribution to the sensory perception 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4786314" y="4929198"/>
            <a:ext cx="714380" cy="4286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" descr="MARCHIO DST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866033" y="709671"/>
            <a:ext cx="562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Focus</a:t>
            </a:r>
            <a:r>
              <a:rPr lang="it-IT" sz="1600" dirty="0" smtClean="0"/>
              <a:t> on </a:t>
            </a:r>
            <a:r>
              <a:rPr lang="it-IT" sz="1600" dirty="0" err="1" smtClean="0"/>
              <a:t>sensory-active</a:t>
            </a:r>
            <a:r>
              <a:rPr lang="it-IT" sz="1600" dirty="0" smtClean="0"/>
              <a:t> </a:t>
            </a:r>
            <a:r>
              <a:rPr lang="it-IT" sz="1600" dirty="0" err="1" smtClean="0"/>
              <a:t>compounds</a:t>
            </a:r>
            <a:r>
              <a:rPr lang="it-IT" sz="1600" dirty="0" smtClean="0"/>
              <a:t> </a:t>
            </a:r>
            <a:r>
              <a:rPr lang="en-US" sz="1600" dirty="0" smtClean="0"/>
              <a:t>responsible for multimodal   perception (</a:t>
            </a:r>
            <a:r>
              <a:rPr lang="en-US" sz="1600" b="1" dirty="0" smtClean="0"/>
              <a:t>aroma, taste, texture, </a:t>
            </a:r>
            <a:r>
              <a:rPr lang="en-US" sz="1600" b="1" dirty="0" err="1" smtClean="0"/>
              <a:t>chemesthesis</a:t>
            </a:r>
            <a:r>
              <a:rPr lang="en-US" sz="1600" dirty="0" smtClean="0"/>
              <a:t>) in order to link food chemical composition and sensory quality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6041" y="1623527"/>
            <a:ext cx="446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Correlation</a:t>
            </a:r>
            <a:r>
              <a:rPr lang="it-IT" sz="1600" dirty="0" smtClean="0"/>
              <a:t>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</a:t>
            </a:r>
            <a:r>
              <a:rPr lang="it-IT" sz="1600" dirty="0" err="1" smtClean="0"/>
              <a:t>analytical</a:t>
            </a:r>
            <a:r>
              <a:rPr lang="it-IT" sz="1600" dirty="0" smtClean="0"/>
              <a:t> data and </a:t>
            </a:r>
            <a:r>
              <a:rPr lang="it-IT" sz="1600" dirty="0" err="1" smtClean="0"/>
              <a:t>perception</a:t>
            </a:r>
            <a:endParaRPr lang="it-IT" sz="16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85464" y="245648"/>
            <a:ext cx="2199554" cy="2032648"/>
            <a:chOff x="140056" y="873456"/>
            <a:chExt cx="2199554" cy="203264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056" y="1142104"/>
              <a:ext cx="2199554" cy="17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CasellaDiTesto 19"/>
            <p:cNvSpPr txBox="1"/>
            <p:nvPr/>
          </p:nvSpPr>
          <p:spPr>
            <a:xfrm>
              <a:off x="272955" y="873456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it-IT" sz="2800" b="1" spc="50" dirty="0" err="1" smtClean="0">
                  <a:ln w="11430"/>
                  <a:solidFill>
                    <a:srgbClr val="92D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Sensomics</a:t>
              </a:r>
              <a:endParaRPr lang="it-IT" sz="2800" b="1" spc="50" dirty="0">
                <a:ln w="11430"/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1" name="Freccia a destra 20"/>
          <p:cNvSpPr/>
          <p:nvPr/>
        </p:nvSpPr>
        <p:spPr>
          <a:xfrm>
            <a:off x="2210939" y="1078163"/>
            <a:ext cx="614149" cy="477672"/>
          </a:xfrm>
          <a:prstGeom prst="right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4328556" y="2060386"/>
            <a:ext cx="486888" cy="396000"/>
          </a:xfrm>
          <a:prstGeom prst="down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44937" y="2600763"/>
            <a:ext cx="7211206" cy="1446550"/>
          </a:xfrm>
          <a:prstGeom prst="rect">
            <a:avLst/>
          </a:prstGeom>
          <a:solidFill>
            <a:srgbClr val="CCE9AD"/>
          </a:solidFill>
          <a:ln>
            <a:solidFill>
              <a:srgbClr val="5C8E26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 smtClean="0"/>
              <a:t>Sensomics</a:t>
            </a:r>
            <a:endParaRPr lang="en-US" b="1" baseline="30000" dirty="0" smtClean="0"/>
          </a:p>
          <a:p>
            <a:r>
              <a:rPr lang="en-US" i="1" dirty="0" smtClean="0"/>
              <a:t>“…</a:t>
            </a:r>
            <a:r>
              <a:rPr lang="en-US" sz="1600" i="1" dirty="0" smtClean="0"/>
              <a:t>investigation strategy that helps to </a:t>
            </a:r>
            <a:r>
              <a:rPr lang="en-US" sz="1600" i="1" dirty="0" smtClean="0">
                <a:solidFill>
                  <a:srgbClr val="FF0000"/>
                </a:solidFill>
              </a:rPr>
              <a:t>map the combinatorial code of aroma and taste-active key molecules</a:t>
            </a:r>
            <a:r>
              <a:rPr lang="en-US" sz="1600" i="1" dirty="0" smtClean="0"/>
              <a:t>, which are sensed by human chemosensory receptors and are then integrated by the brain…”</a:t>
            </a:r>
          </a:p>
          <a:p>
            <a:r>
              <a:rPr lang="en-US" sz="1600" b="1" i="1" dirty="0" smtClean="0"/>
              <a:t>                                                                 </a:t>
            </a:r>
            <a:r>
              <a:rPr lang="en-US" sz="2000" b="1" dirty="0" smtClean="0"/>
              <a:t>Chemical </a:t>
            </a:r>
            <a:r>
              <a:rPr lang="en-US" sz="2000" b="1" dirty="0" err="1" smtClean="0"/>
              <a:t>Odour</a:t>
            </a:r>
            <a:r>
              <a:rPr lang="en-US" sz="2000" b="1" dirty="0" smtClean="0"/>
              <a:t> and Taste Code</a:t>
            </a:r>
            <a:endParaRPr lang="en-US" b="1" dirty="0" smtClean="0"/>
          </a:p>
        </p:txBody>
      </p:sp>
      <p:grpSp>
        <p:nvGrpSpPr>
          <p:cNvPr id="24" name="Gruppo 23"/>
          <p:cNvGrpSpPr/>
          <p:nvPr/>
        </p:nvGrpSpPr>
        <p:grpSpPr>
          <a:xfrm>
            <a:off x="7397577" y="2634761"/>
            <a:ext cx="1660547" cy="1457075"/>
            <a:chOff x="5336763" y="4954891"/>
            <a:chExt cx="1660547" cy="1457075"/>
          </a:xfrm>
        </p:grpSpPr>
        <p:grpSp>
          <p:nvGrpSpPr>
            <p:cNvPr id="25" name="Gruppo 21"/>
            <p:cNvGrpSpPr/>
            <p:nvPr/>
          </p:nvGrpSpPr>
          <p:grpSpPr>
            <a:xfrm>
              <a:off x="5732060" y="4954891"/>
              <a:ext cx="1265250" cy="1438276"/>
              <a:chOff x="6072198" y="2357430"/>
              <a:chExt cx="1265250" cy="1438276"/>
            </a:xfrm>
          </p:grpSpPr>
          <p:pic>
            <p:nvPicPr>
              <p:cNvPr id="35" name="Picture 6" descr="http://beersensoryscience.files.wordpress.com/2010/11/head_olfactory_nerv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72198" y="2357430"/>
                <a:ext cx="1265250" cy="14382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6" name="CasellaDiTesto 35"/>
              <p:cNvSpPr txBox="1"/>
              <p:nvPr/>
            </p:nvSpPr>
            <p:spPr>
              <a:xfrm>
                <a:off x="6407443" y="2430580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700" b="1" dirty="0" err="1" smtClean="0">
                    <a:solidFill>
                      <a:srgbClr val="FFFF00"/>
                    </a:solidFill>
                  </a:rPr>
                  <a:t>Olfactory</a:t>
                </a:r>
                <a:r>
                  <a:rPr lang="it-IT" sz="7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it-IT" sz="700" b="1" dirty="0" err="1" smtClean="0">
                    <a:solidFill>
                      <a:srgbClr val="FFFF00"/>
                    </a:solidFill>
                  </a:rPr>
                  <a:t>Receptors</a:t>
                </a:r>
                <a:endParaRPr lang="it-IT" sz="7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6495223" y="3247837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700" b="1" dirty="0" smtClean="0">
                    <a:solidFill>
                      <a:srgbClr val="FFFF00"/>
                    </a:solidFill>
                  </a:rPr>
                  <a:t>Taste </a:t>
                </a:r>
              </a:p>
              <a:p>
                <a:pPr algn="ctr"/>
                <a:r>
                  <a:rPr lang="it-IT" sz="700" b="1" dirty="0" err="1" smtClean="0">
                    <a:solidFill>
                      <a:srgbClr val="FFFF00"/>
                    </a:solidFill>
                  </a:rPr>
                  <a:t>Receptors</a:t>
                </a:r>
                <a:endParaRPr lang="it-IT" sz="7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6" name="Immagine 25" descr="rutin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327769">
              <a:off x="5369695" y="6035692"/>
              <a:ext cx="336830" cy="324000"/>
            </a:xfrm>
            <a:prstGeom prst="rect">
              <a:avLst/>
            </a:prstGeom>
          </p:spPr>
        </p:pic>
        <p:grpSp>
          <p:nvGrpSpPr>
            <p:cNvPr id="27" name="Gruppo 36"/>
            <p:cNvGrpSpPr/>
            <p:nvPr/>
          </p:nvGrpSpPr>
          <p:grpSpPr>
            <a:xfrm>
              <a:off x="5336763" y="5151950"/>
              <a:ext cx="616613" cy="484619"/>
              <a:chOff x="5129097" y="5142670"/>
              <a:chExt cx="616613" cy="484619"/>
            </a:xfrm>
          </p:grpSpPr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251435">
                <a:off x="5236331" y="5142670"/>
                <a:ext cx="509379" cy="262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29097" y="5324097"/>
                <a:ext cx="576000" cy="30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Freccia ad arco 27"/>
            <p:cNvSpPr/>
            <p:nvPr/>
          </p:nvSpPr>
          <p:spPr>
            <a:xfrm rot="1805006" flipV="1">
              <a:off x="5616637" y="5525615"/>
              <a:ext cx="288000" cy="324000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Freccia curva 28"/>
            <p:cNvSpPr/>
            <p:nvPr/>
          </p:nvSpPr>
          <p:spPr>
            <a:xfrm>
              <a:off x="5685767" y="5927058"/>
              <a:ext cx="177420" cy="218364"/>
            </a:xfrm>
            <a:prstGeom prst="ben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pic>
          <p:nvPicPr>
            <p:cNvPr id="30" name="Immagine 29" descr="index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5164" y="6159966"/>
              <a:ext cx="280000" cy="252000"/>
            </a:xfrm>
            <a:prstGeom prst="rect">
              <a:avLst/>
            </a:prstGeom>
          </p:spPr>
        </p:pic>
        <p:sp>
          <p:nvSpPr>
            <p:cNvPr id="31" name="Freccia curva 30"/>
            <p:cNvSpPr/>
            <p:nvPr/>
          </p:nvSpPr>
          <p:spPr>
            <a:xfrm rot="3125306" flipH="1">
              <a:off x="6479200" y="5476660"/>
              <a:ext cx="528540" cy="252000"/>
            </a:xfrm>
            <a:prstGeom prst="bentArrow">
              <a:avLst>
                <a:gd name="adj1" fmla="val 21783"/>
                <a:gd name="adj2" fmla="val 35305"/>
                <a:gd name="adj3" fmla="val 25000"/>
                <a:gd name="adj4" fmla="val 70798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5837530" y="5866790"/>
              <a:ext cx="929030" cy="14631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163773" y="4232690"/>
            <a:ext cx="8243248" cy="1704077"/>
            <a:chOff x="163773" y="4232690"/>
            <a:chExt cx="8243248" cy="1704077"/>
          </a:xfrm>
        </p:grpSpPr>
        <p:sp>
          <p:nvSpPr>
            <p:cNvPr id="39" name="Freccia in giù 38"/>
            <p:cNvSpPr/>
            <p:nvPr/>
          </p:nvSpPr>
          <p:spPr>
            <a:xfrm>
              <a:off x="4328556" y="4232690"/>
              <a:ext cx="486888" cy="3960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arrotondato 39"/>
            <p:cNvSpPr/>
            <p:nvPr/>
          </p:nvSpPr>
          <p:spPr>
            <a:xfrm>
              <a:off x="163773" y="4858594"/>
              <a:ext cx="8243248" cy="1078173"/>
            </a:xfrm>
            <a:prstGeom prst="roundRect">
              <a:avLst/>
            </a:prstGeom>
            <a:solidFill>
              <a:srgbClr val="BEE395"/>
            </a:solidFill>
            <a:ln>
              <a:solidFill>
                <a:srgbClr val="5C8E2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it-IT" b="1" dirty="0" err="1" smtClean="0">
                  <a:solidFill>
                    <a:schemeClr val="tx1"/>
                  </a:solidFill>
                </a:rPr>
                <a:t>Omics</a:t>
              </a:r>
              <a:r>
                <a:rPr lang="it-IT" b="1" dirty="0" smtClean="0">
                  <a:solidFill>
                    <a:schemeClr val="tx1"/>
                  </a:solidFill>
                </a:rPr>
                <a:t> </a:t>
              </a:r>
              <a:r>
                <a:rPr lang="it-IT" b="1" dirty="0" err="1" smtClean="0">
                  <a:solidFill>
                    <a:schemeClr val="tx1"/>
                  </a:solidFill>
                </a:rPr>
                <a:t>approach</a:t>
              </a:r>
              <a:endParaRPr lang="it-IT" b="1" dirty="0" smtClean="0">
                <a:solidFill>
                  <a:schemeClr val="tx1"/>
                </a:solidFill>
              </a:endParaRPr>
            </a:p>
            <a:p>
              <a:r>
                <a:rPr lang="it-IT" sz="1600" u="sng" dirty="0" err="1" smtClean="0">
                  <a:solidFill>
                    <a:schemeClr val="tx1"/>
                  </a:solidFill>
                </a:rPr>
                <a:t>Multidimensional</a:t>
              </a:r>
              <a:r>
                <a:rPr lang="it-IT" sz="1600" u="sng" dirty="0" smtClean="0">
                  <a:solidFill>
                    <a:schemeClr val="tx1"/>
                  </a:solidFill>
                </a:rPr>
                <a:t> </a:t>
              </a:r>
              <a:r>
                <a:rPr lang="it-IT" sz="1600" u="sng" dirty="0" err="1" smtClean="0">
                  <a:solidFill>
                    <a:schemeClr val="tx1"/>
                  </a:solidFill>
                </a:rPr>
                <a:t>analytical</a:t>
              </a:r>
              <a:r>
                <a:rPr lang="it-IT" sz="1600" u="sng" dirty="0" smtClean="0">
                  <a:solidFill>
                    <a:schemeClr val="tx1"/>
                  </a:solidFill>
                </a:rPr>
                <a:t> </a:t>
              </a:r>
              <a:r>
                <a:rPr lang="it-IT" sz="1600" u="sng" dirty="0" err="1" smtClean="0">
                  <a:solidFill>
                    <a:schemeClr val="tx1"/>
                  </a:solidFill>
                </a:rPr>
                <a:t>platform</a:t>
              </a:r>
              <a:r>
                <a:rPr lang="it-IT" sz="1600" dirty="0" smtClean="0">
                  <a:solidFill>
                    <a:schemeClr val="tx1"/>
                  </a:solidFill>
                </a:rPr>
                <a:t>: Sample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preparation-Separation-Detection</a:t>
              </a:r>
              <a:r>
                <a:rPr lang="it-IT" sz="1600" dirty="0" smtClean="0">
                  <a:solidFill>
                    <a:schemeClr val="tx1"/>
                  </a:solidFill>
                </a:rPr>
                <a:t> (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Identification</a:t>
              </a:r>
              <a:r>
                <a:rPr lang="it-IT" sz="1600" dirty="0" smtClean="0">
                  <a:solidFill>
                    <a:schemeClr val="tx1"/>
                  </a:solidFill>
                </a:rPr>
                <a:t> and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Quantitation</a:t>
              </a:r>
              <a:r>
                <a:rPr lang="it-IT" sz="1600" dirty="0" smtClean="0">
                  <a:solidFill>
                    <a:schemeClr val="tx1"/>
                  </a:solidFill>
                </a:rPr>
                <a:t>),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Odour</a:t>
              </a:r>
              <a:r>
                <a:rPr lang="it-IT" sz="1600" dirty="0" smtClean="0">
                  <a:solidFill>
                    <a:schemeClr val="tx1"/>
                  </a:solidFill>
                </a:rPr>
                <a:t>/Taste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Description</a:t>
              </a:r>
              <a:r>
                <a:rPr lang="it-IT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Olfactometry</a:t>
              </a:r>
              <a:r>
                <a:rPr lang="en-US" sz="1600" dirty="0" smtClean="0">
                  <a:solidFill>
                    <a:schemeClr val="tx1"/>
                  </a:solidFill>
                </a:rPr>
                <a:t> &amp; Sensory analysis)</a:t>
              </a:r>
              <a:endParaRPr lang="it-IT" sz="1600" dirty="0" smtClean="0">
                <a:solidFill>
                  <a:schemeClr val="tx1"/>
                </a:solidFill>
              </a:endParaRPr>
            </a:p>
            <a:p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2" descr="http://coffeesnobs.com.au/Attachments/coffee_tasting_flavor_wheel_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563257" y="3448911"/>
            <a:ext cx="872411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MARCHIO DST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360799" y="1116126"/>
            <a:ext cx="8422402" cy="5787243"/>
            <a:chOff x="360799" y="1105469"/>
            <a:chExt cx="8422402" cy="5787243"/>
          </a:xfrm>
        </p:grpSpPr>
        <p:sp>
          <p:nvSpPr>
            <p:cNvPr id="10" name="CasellaDiTesto 9"/>
            <p:cNvSpPr txBox="1"/>
            <p:nvPr/>
          </p:nvSpPr>
          <p:spPr>
            <a:xfrm>
              <a:off x="1678149" y="1105469"/>
              <a:ext cx="689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Ceylon</a:t>
              </a:r>
              <a:endParaRPr lang="it-IT" sz="1400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098774" y="1135033"/>
              <a:ext cx="632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Kenya</a:t>
              </a:r>
              <a:endParaRPr lang="it-IT" sz="14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055270" y="1121385"/>
              <a:ext cx="1194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Assam (India)</a:t>
              </a:r>
              <a:endParaRPr lang="it-IT" sz="1400" b="1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3343320" y="3057095"/>
              <a:ext cx="2729552" cy="1528550"/>
            </a:xfrm>
            <a:prstGeom prst="roundRect">
              <a:avLst/>
            </a:prstGeom>
            <a:gradFill flip="none" rotWithShape="1">
              <a:gsLst>
                <a:gs pos="0">
                  <a:srgbClr val="E07B28">
                    <a:shade val="30000"/>
                    <a:satMod val="115000"/>
                  </a:srgbClr>
                </a:gs>
                <a:gs pos="50000">
                  <a:srgbClr val="E07B28">
                    <a:shade val="67500"/>
                    <a:satMod val="115000"/>
                  </a:srgbClr>
                </a:gs>
                <a:gs pos="100000">
                  <a:srgbClr val="E07B28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rgbClr val="965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054982" y="3007081"/>
              <a:ext cx="1941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Darjeeling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T.Vall</a:t>
              </a:r>
              <a:r>
                <a:rPr lang="it-IT" sz="1400" b="1" dirty="0" smtClean="0"/>
                <a:t>. (India)</a:t>
              </a:r>
              <a:endParaRPr lang="it-IT" sz="1400" b="1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530102" y="2982057"/>
              <a:ext cx="1873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Darjeeling</a:t>
              </a:r>
              <a:r>
                <a:rPr lang="it-IT" sz="1400" b="1" dirty="0" smtClean="0"/>
                <a:t> Cast. (India)</a:t>
              </a:r>
              <a:endParaRPr lang="it-IT" sz="1400" b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405019" y="4858479"/>
              <a:ext cx="1462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Azores</a:t>
              </a:r>
              <a:r>
                <a:rPr lang="it-IT" sz="1400" b="1" dirty="0" smtClean="0"/>
                <a:t> (</a:t>
              </a:r>
              <a:r>
                <a:rPr lang="it-IT" sz="1400" b="1" dirty="0" err="1" smtClean="0"/>
                <a:t>Portugal</a:t>
              </a:r>
              <a:r>
                <a:rPr lang="it-IT" sz="1400" b="1" dirty="0" smtClean="0"/>
                <a:t>)</a:t>
              </a:r>
              <a:endParaRPr lang="it-IT" sz="14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027707" y="4847103"/>
              <a:ext cx="1314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Yunnan</a:t>
              </a:r>
              <a:r>
                <a:rPr lang="it-IT" sz="1400" b="1" dirty="0" smtClean="0"/>
                <a:t> (China)</a:t>
              </a:r>
              <a:endParaRPr lang="it-IT" sz="1400" b="1" dirty="0"/>
            </a:p>
          </p:txBody>
        </p:sp>
        <p:grpSp>
          <p:nvGrpSpPr>
            <p:cNvPr id="18" name="Gruppo 31"/>
            <p:cNvGrpSpPr/>
            <p:nvPr/>
          </p:nvGrpSpPr>
          <p:grpSpPr>
            <a:xfrm>
              <a:off x="3411559" y="3357352"/>
              <a:ext cx="2698671" cy="993006"/>
              <a:chOff x="3220872" y="3357352"/>
              <a:chExt cx="2698671" cy="993006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3220872" y="3589358"/>
                <a:ext cx="8172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/>
                  <a:t>OAV</a:t>
                </a:r>
                <a:r>
                  <a:rPr lang="it-IT" b="1" dirty="0" smtClean="0"/>
                  <a:t> =</a:t>
                </a:r>
                <a:endParaRPr lang="it-IT" b="1" dirty="0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3957852" y="3357352"/>
                <a:ext cx="1961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/>
                  <a:t>Concentration</a:t>
                </a:r>
                <a:r>
                  <a:rPr lang="it-IT" sz="1600" b="1" dirty="0" smtClean="0"/>
                  <a:t> </a:t>
                </a:r>
                <a:r>
                  <a:rPr lang="it-IT" sz="1400" b="1" dirty="0" smtClean="0"/>
                  <a:t>(µg/L)</a:t>
                </a:r>
                <a:endParaRPr lang="it-IT" sz="1600" b="1" dirty="0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4028364" y="3796360"/>
                <a:ext cx="162506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/>
                  <a:t>Odour</a:t>
                </a:r>
                <a:r>
                  <a:rPr lang="it-IT" sz="1600" b="1" dirty="0" smtClean="0"/>
                  <a:t> </a:t>
                </a:r>
                <a:r>
                  <a:rPr lang="it-IT" sz="1600" b="1" dirty="0" err="1" smtClean="0"/>
                  <a:t>Threshold</a:t>
                </a:r>
                <a:endParaRPr lang="it-IT" sz="1600" b="1" dirty="0" smtClean="0"/>
              </a:p>
              <a:p>
                <a:pPr algn="ctr"/>
                <a:r>
                  <a:rPr lang="it-IT" sz="1400" b="1" dirty="0" smtClean="0"/>
                  <a:t>(µg/L)</a:t>
                </a:r>
                <a:endParaRPr lang="it-IT" sz="1600" b="1" dirty="0"/>
              </a:p>
            </p:txBody>
          </p:sp>
          <p:cxnSp>
            <p:nvCxnSpPr>
              <p:cNvPr id="30" name="Connettore 1 29"/>
              <p:cNvCxnSpPr/>
              <p:nvPr/>
            </p:nvCxnSpPr>
            <p:spPr>
              <a:xfrm flipV="1">
                <a:off x="3985147" y="3780430"/>
                <a:ext cx="1800000" cy="136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ccia in su 18"/>
            <p:cNvSpPr/>
            <p:nvPr/>
          </p:nvSpPr>
          <p:spPr>
            <a:xfrm>
              <a:off x="360799" y="1160059"/>
              <a:ext cx="518615" cy="5022376"/>
            </a:xfrm>
            <a:prstGeom prst="upArrow">
              <a:avLst/>
            </a:prstGeom>
            <a:gradFill flip="none" rotWithShape="1">
              <a:gsLst>
                <a:gs pos="0">
                  <a:srgbClr val="A45718"/>
                </a:gs>
                <a:gs pos="50000">
                  <a:srgbClr val="FF8337">
                    <a:shade val="67500"/>
                    <a:satMod val="115000"/>
                  </a:srgbClr>
                </a:gs>
                <a:gs pos="100000">
                  <a:srgbClr val="FF8337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A457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b="1" dirty="0" smtClean="0"/>
                <a:t>CONCENTRATION</a:t>
              </a:r>
              <a:endParaRPr lang="it-IT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945" y="1289191"/>
              <a:ext cx="2700000" cy="186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1498" y="1292240"/>
              <a:ext cx="2700000" cy="18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3201" y="1302841"/>
              <a:ext cx="2700000" cy="18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919" y="3186258"/>
              <a:ext cx="2700000" cy="18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0731" y="3161966"/>
              <a:ext cx="2700000" cy="18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5031337"/>
              <a:ext cx="2700000" cy="18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11575" y="5034850"/>
              <a:ext cx="2700000" cy="185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uppo 30"/>
          <p:cNvGrpSpPr/>
          <p:nvPr/>
        </p:nvGrpSpPr>
        <p:grpSpPr>
          <a:xfrm>
            <a:off x="714348" y="171546"/>
            <a:ext cx="7257982" cy="900000"/>
            <a:chOff x="714348" y="171546"/>
            <a:chExt cx="7257982" cy="900000"/>
          </a:xfrm>
        </p:grpSpPr>
        <p:sp>
          <p:nvSpPr>
            <p:cNvPr id="32" name="Rettangolo 31"/>
            <p:cNvSpPr/>
            <p:nvPr/>
          </p:nvSpPr>
          <p:spPr>
            <a:xfrm>
              <a:off x="1453487" y="214290"/>
              <a:ext cx="6237026" cy="792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Correlation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between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the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sensory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perception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and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Key-aroma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compounds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distribution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 </a:t>
              </a:r>
              <a:endParaRPr lang="it-IT" sz="20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33" name="Immagine 32" descr="tazza tè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348" y="357166"/>
              <a:ext cx="911345" cy="61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2" descr="http://us.cdn2.123rf.com/168nwm/scotttalent/scotttalent1312/scotttalent131201159/24465400-investigator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71546"/>
              <a:ext cx="900000" cy="900000"/>
            </a:xfrm>
            <a:prstGeom prst="rect">
              <a:avLst/>
            </a:prstGeom>
            <a:noFill/>
          </p:spPr>
        </p:pic>
      </p:grpSp>
      <p:grpSp>
        <p:nvGrpSpPr>
          <p:cNvPr id="40" name="Gruppo 39"/>
          <p:cNvGrpSpPr/>
          <p:nvPr/>
        </p:nvGrpSpPr>
        <p:grpSpPr>
          <a:xfrm>
            <a:off x="5929322" y="5143512"/>
            <a:ext cx="3248402" cy="1714512"/>
            <a:chOff x="5929322" y="5143512"/>
            <a:chExt cx="3248402" cy="1714512"/>
          </a:xfrm>
        </p:grpSpPr>
        <p:pic>
          <p:nvPicPr>
            <p:cNvPr id="36" name="Picture 2" descr="http://www.polyvore.com/cgi/img-thing?.out=jpg&amp;size=l&amp;tid=41335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95272" y="6138024"/>
              <a:ext cx="720000" cy="720000"/>
            </a:xfrm>
            <a:prstGeom prst="rect">
              <a:avLst/>
            </a:prstGeom>
            <a:noFill/>
          </p:spPr>
        </p:pic>
        <p:sp>
          <p:nvSpPr>
            <p:cNvPr id="37" name="Freccia a destra 36"/>
            <p:cNvSpPr/>
            <p:nvPr/>
          </p:nvSpPr>
          <p:spPr>
            <a:xfrm>
              <a:off x="5929322" y="5357826"/>
              <a:ext cx="576064" cy="648072"/>
            </a:xfrm>
            <a:prstGeom prst="rightArrow">
              <a:avLst/>
            </a:prstGeom>
            <a:solidFill>
              <a:srgbClr val="DE6F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463080" y="5143512"/>
              <a:ext cx="2714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Less complex aroma profile</a:t>
              </a:r>
            </a:p>
            <a:p>
              <a:r>
                <a:rPr lang="en-US" sz="1600" dirty="0" smtClean="0"/>
                <a:t>for </a:t>
              </a:r>
              <a:r>
                <a:rPr lang="en-US" sz="1600" b="1" dirty="0" smtClean="0"/>
                <a:t>Azores</a:t>
              </a:r>
              <a:r>
                <a:rPr lang="en-US" sz="1600" dirty="0" smtClean="0"/>
                <a:t> and </a:t>
              </a:r>
              <a:r>
                <a:rPr lang="en-US" sz="1600" b="1" dirty="0" smtClean="0"/>
                <a:t>Yunnan</a:t>
              </a:r>
              <a:r>
                <a:rPr lang="en-US" sz="1600" dirty="0" smtClean="0"/>
                <a:t> Teas:</a:t>
              </a:r>
            </a:p>
            <a:p>
              <a:r>
                <a:rPr lang="en-US" sz="1600" dirty="0" smtClean="0"/>
                <a:t>many </a:t>
              </a:r>
              <a:r>
                <a:rPr lang="en-US" sz="1600" i="1" dirty="0" smtClean="0"/>
                <a:t>key-Aroma</a:t>
              </a:r>
              <a:r>
                <a:rPr lang="en-US" sz="1600" dirty="0" smtClean="0"/>
                <a:t> compounds below method LOQ</a:t>
              </a:r>
            </a:p>
          </p:txBody>
        </p:sp>
      </p:grpSp>
      <p:pic>
        <p:nvPicPr>
          <p:cNvPr id="39" name="Picture 2" descr="MARCHIO DST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21</a:t>
            </a:fld>
            <a:endParaRPr lang="it-IT"/>
          </a:p>
        </p:txBody>
      </p:sp>
      <p:grpSp>
        <p:nvGrpSpPr>
          <p:cNvPr id="3" name="Gruppo 13"/>
          <p:cNvGrpSpPr/>
          <p:nvPr/>
        </p:nvGrpSpPr>
        <p:grpSpPr>
          <a:xfrm>
            <a:off x="955958" y="908720"/>
            <a:ext cx="7144434" cy="3328276"/>
            <a:chOff x="159346" y="188640"/>
            <a:chExt cx="7513240" cy="35345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88640"/>
              <a:ext cx="3676650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188640"/>
              <a:ext cx="3676650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asellaDiTesto 5"/>
            <p:cNvSpPr txBox="1"/>
            <p:nvPr/>
          </p:nvSpPr>
          <p:spPr>
            <a:xfrm>
              <a:off x="159346" y="3429002"/>
              <a:ext cx="3886940" cy="29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Scores</a:t>
              </a:r>
              <a:r>
                <a:rPr lang="it-IT" sz="1200" b="1" dirty="0" smtClean="0"/>
                <a:t> plot </a:t>
              </a:r>
              <a:r>
                <a:rPr lang="it-IT" sz="1200" b="1" dirty="0" err="1" smtClean="0"/>
                <a:t>of</a:t>
              </a:r>
              <a:r>
                <a:rPr lang="it-IT" sz="1200" b="1" dirty="0" smtClean="0"/>
                <a:t> the </a:t>
              </a:r>
              <a:r>
                <a:rPr lang="it-IT" sz="1200" b="1" dirty="0" err="1" smtClean="0"/>
                <a:t>samples</a:t>
              </a:r>
              <a:r>
                <a:rPr lang="it-IT" sz="1200" b="1" dirty="0" smtClean="0"/>
                <a:t> – </a:t>
              </a:r>
              <a:r>
                <a:rPr lang="it-IT" sz="1200" b="1" dirty="0" err="1" smtClean="0"/>
                <a:t>Concentration</a:t>
              </a:r>
              <a:r>
                <a:rPr lang="it-IT" sz="1200" b="1" dirty="0" smtClean="0"/>
                <a:t> data (mg/L)</a:t>
              </a:r>
              <a:endParaRPr lang="it-IT" sz="1200" b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995937" y="3429001"/>
              <a:ext cx="3466177" cy="29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Loadings</a:t>
              </a:r>
              <a:r>
                <a:rPr lang="it-IT" sz="1200" b="1" dirty="0" smtClean="0"/>
                <a:t> plot </a:t>
              </a:r>
              <a:r>
                <a:rPr lang="it-IT" sz="1200" b="1" dirty="0" err="1" smtClean="0"/>
                <a:t>of</a:t>
              </a:r>
              <a:r>
                <a:rPr lang="it-IT" sz="1200" b="1" dirty="0" smtClean="0"/>
                <a:t> the </a:t>
              </a:r>
              <a:r>
                <a:rPr lang="it-IT" sz="1200" b="1" dirty="0" err="1" smtClean="0"/>
                <a:t>variables</a:t>
              </a:r>
              <a:r>
                <a:rPr lang="it-IT" sz="1200" b="1" dirty="0" smtClean="0"/>
                <a:t> (taste </a:t>
              </a:r>
              <a:r>
                <a:rPr lang="it-IT" sz="1200" b="1" dirty="0" err="1" smtClean="0"/>
                <a:t>compounds</a:t>
              </a:r>
              <a:r>
                <a:rPr lang="it-IT" sz="1200" b="1" dirty="0" smtClean="0"/>
                <a:t>)</a:t>
              </a:r>
              <a:endParaRPr lang="it-IT" sz="1200" b="1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342943" y="260648"/>
            <a:ext cx="645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</a:rPr>
              <a:t>Principal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Component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Analysis</a:t>
            </a:r>
            <a:r>
              <a:rPr lang="it-IT" sz="2000" b="1" dirty="0" smtClean="0">
                <a:solidFill>
                  <a:srgbClr val="C00000"/>
                </a:solidFill>
              </a:rPr>
              <a:t> (PCA) - key-taste </a:t>
            </a:r>
            <a:r>
              <a:rPr lang="it-IT" sz="2000" b="1" dirty="0" err="1" smtClean="0">
                <a:solidFill>
                  <a:srgbClr val="C00000"/>
                </a:solidFill>
              </a:rPr>
              <a:t>compounds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9792" y="4564285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/>
          </a:p>
          <a:p>
            <a:r>
              <a:rPr lang="it-IT" sz="1400" b="1" dirty="0" err="1" smtClean="0">
                <a:solidFill>
                  <a:schemeClr val="accent4">
                    <a:lumMod val="75000"/>
                  </a:schemeClr>
                </a:solidFill>
              </a:rPr>
              <a:t>Darjeeling</a:t>
            </a:r>
            <a:r>
              <a:rPr lang="it-IT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4">
                    <a:lumMod val="75000"/>
                  </a:schemeClr>
                </a:solidFill>
              </a:rPr>
              <a:t>T.Valley</a:t>
            </a:r>
            <a:endParaRPr lang="it-IT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400" b="1" u="sng" dirty="0" err="1" smtClean="0"/>
              <a:t>Epigallocatechingallate</a:t>
            </a:r>
            <a:endParaRPr lang="it-IT" sz="1400" b="1" u="sng" dirty="0" smtClean="0"/>
          </a:p>
          <a:p>
            <a:r>
              <a:rPr lang="it-IT" sz="1400" dirty="0" err="1" smtClean="0"/>
              <a:t>Epicatechingallate</a:t>
            </a:r>
            <a:endParaRPr lang="it-IT" sz="1400" dirty="0" smtClean="0"/>
          </a:p>
          <a:p>
            <a:r>
              <a:rPr lang="it-IT" sz="1400" dirty="0" err="1" smtClean="0"/>
              <a:t>Epigallocatechin</a:t>
            </a:r>
            <a:endParaRPr lang="it-IT" sz="14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32436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C00000"/>
                </a:solidFill>
              </a:rPr>
              <a:t>Discriminating</a:t>
            </a:r>
            <a:r>
              <a:rPr lang="it-IT" sz="1400" b="1" dirty="0" smtClean="0">
                <a:solidFill>
                  <a:srgbClr val="C00000"/>
                </a:solidFill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</a:rPr>
              <a:t>Variables</a:t>
            </a:r>
            <a:endParaRPr lang="it-IT" sz="1400" b="1" dirty="0" smtClean="0">
              <a:solidFill>
                <a:srgbClr val="C00000"/>
              </a:solidFill>
            </a:endParaRPr>
          </a:p>
          <a:p>
            <a:endParaRPr lang="it-IT" sz="1400" b="1" dirty="0" smtClean="0">
              <a:solidFill>
                <a:srgbClr val="C00000"/>
              </a:solidFill>
            </a:endParaRPr>
          </a:p>
          <a:p>
            <a:r>
              <a:rPr lang="it-IT" sz="1400" b="1" dirty="0" err="1" smtClean="0">
                <a:solidFill>
                  <a:srgbClr val="339966"/>
                </a:solidFill>
              </a:rPr>
              <a:t>Ceylon</a:t>
            </a:r>
            <a:endParaRPr lang="it-IT" sz="1400" b="1" dirty="0" smtClean="0">
              <a:solidFill>
                <a:srgbClr val="339966"/>
              </a:solidFill>
            </a:endParaRPr>
          </a:p>
          <a:p>
            <a:r>
              <a:rPr lang="it-IT" sz="1400" b="1" u="sng" dirty="0" err="1" smtClean="0"/>
              <a:t>Theaflavins</a:t>
            </a:r>
            <a:endParaRPr lang="it-IT" sz="1400" b="1" u="sng" dirty="0" smtClean="0"/>
          </a:p>
          <a:p>
            <a:r>
              <a:rPr lang="it-IT" sz="1400" dirty="0" err="1" smtClean="0"/>
              <a:t>Rutin</a:t>
            </a:r>
            <a:endParaRPr lang="it-IT" sz="1400" dirty="0" smtClean="0"/>
          </a:p>
          <a:p>
            <a:r>
              <a:rPr lang="it-IT" sz="1400" dirty="0" smtClean="0"/>
              <a:t>Quercetin-3-O-gal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7584" y="4725144"/>
            <a:ext cx="1800200" cy="10801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699792" y="4725144"/>
            <a:ext cx="1872208" cy="108012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4500570"/>
            <a:ext cx="3528392" cy="21390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PCA confirms the great variability</a:t>
            </a:r>
          </a:p>
          <a:p>
            <a:r>
              <a:rPr lang="en-US" sz="1600" dirty="0" smtClean="0"/>
              <a:t>of the quantitative profile of</a:t>
            </a:r>
          </a:p>
          <a:p>
            <a:pPr>
              <a:spcAft>
                <a:spcPts val="600"/>
              </a:spcAft>
            </a:pPr>
            <a:r>
              <a:rPr lang="en-US" sz="1600" i="1" dirty="0" smtClean="0"/>
              <a:t>key-aroma compounds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Clear separation of Ceylon and Darjeeling </a:t>
            </a:r>
            <a:r>
              <a:rPr lang="en-US" sz="1600" dirty="0" err="1" smtClean="0"/>
              <a:t>T.Valley</a:t>
            </a:r>
            <a:r>
              <a:rPr lang="en-US" sz="1600" dirty="0" smtClean="0"/>
              <a:t> teas from the others.</a:t>
            </a:r>
          </a:p>
          <a:p>
            <a:endParaRPr lang="en-US" sz="1600" dirty="0" smtClean="0"/>
          </a:p>
          <a:p>
            <a:r>
              <a:rPr lang="it-IT" sz="1600" b="1" dirty="0" err="1" smtClean="0"/>
              <a:t>Predictable</a:t>
            </a:r>
            <a:r>
              <a:rPr lang="it-IT" sz="1600" b="1" dirty="0" smtClean="0"/>
              <a:t>: </a:t>
            </a:r>
            <a:r>
              <a:rPr lang="en-US" sz="1600" dirty="0" smtClean="0"/>
              <a:t>different geographical origin and manufacturing processing</a:t>
            </a:r>
            <a:endParaRPr lang="en-US" sz="1600" dirty="0"/>
          </a:p>
        </p:txBody>
      </p:sp>
      <p:sp>
        <p:nvSpPr>
          <p:cNvPr id="14" name="Ovale 13"/>
          <p:cNvSpPr/>
          <p:nvPr/>
        </p:nvSpPr>
        <p:spPr>
          <a:xfrm>
            <a:off x="2339752" y="1358184"/>
            <a:ext cx="1008112" cy="57606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3706764" y="2352870"/>
            <a:ext cx="1008112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1305990" y="1142984"/>
            <a:ext cx="6480720" cy="3041808"/>
            <a:chOff x="827584" y="1196752"/>
            <a:chExt cx="6480720" cy="3041808"/>
          </a:xfrm>
        </p:grpSpPr>
        <p:pic>
          <p:nvPicPr>
            <p:cNvPr id="16" name="Immagine 15" descr="DSCF2227.JPG"/>
            <p:cNvPicPr/>
            <p:nvPr/>
          </p:nvPicPr>
          <p:blipFill>
            <a:blip r:embed="rId4" cstate="print">
              <a:lum bright="20000" contrast="30000"/>
            </a:blip>
            <a:stretch>
              <a:fillRect/>
            </a:stretch>
          </p:blipFill>
          <p:spPr>
            <a:xfrm>
              <a:off x="827584" y="2204864"/>
              <a:ext cx="6480720" cy="2033696"/>
            </a:xfrm>
            <a:prstGeom prst="rect">
              <a:avLst/>
            </a:prstGeom>
          </p:spPr>
        </p:pic>
        <p:sp>
          <p:nvSpPr>
            <p:cNvPr id="17" name="Freccia in giù 16"/>
            <p:cNvSpPr/>
            <p:nvPr/>
          </p:nvSpPr>
          <p:spPr>
            <a:xfrm>
              <a:off x="5652120" y="1196752"/>
              <a:ext cx="792088" cy="1152128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ccia in giù 17"/>
            <p:cNvSpPr/>
            <p:nvPr/>
          </p:nvSpPr>
          <p:spPr>
            <a:xfrm>
              <a:off x="1043608" y="1196752"/>
              <a:ext cx="792088" cy="1152128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MARCHIO DST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22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488947" y="1241375"/>
            <a:ext cx="8212508" cy="3473515"/>
            <a:chOff x="488947" y="1801471"/>
            <a:chExt cx="8212508" cy="3473515"/>
          </a:xfrm>
        </p:grpSpPr>
        <p:grpSp>
          <p:nvGrpSpPr>
            <p:cNvPr id="4" name="Gruppo 16"/>
            <p:cNvGrpSpPr/>
            <p:nvPr/>
          </p:nvGrpSpPr>
          <p:grpSpPr>
            <a:xfrm>
              <a:off x="488947" y="1801471"/>
              <a:ext cx="8166107" cy="3473515"/>
              <a:chOff x="161128" y="1801471"/>
              <a:chExt cx="8166107" cy="3473515"/>
            </a:xfrm>
          </p:grpSpPr>
          <p:grpSp>
            <p:nvGrpSpPr>
              <p:cNvPr id="6" name="Gruppo 6"/>
              <p:cNvGrpSpPr>
                <a:grpSpLocks noChangeAspect="1"/>
              </p:cNvGrpSpPr>
              <p:nvPr/>
            </p:nvGrpSpPr>
            <p:grpSpPr>
              <a:xfrm>
                <a:off x="161128" y="1801471"/>
                <a:ext cx="5076000" cy="3473515"/>
                <a:chOff x="-193704" y="1009933"/>
                <a:chExt cx="3204279" cy="2192682"/>
              </a:xfrm>
            </p:grpSpPr>
            <p:sp>
              <p:nvSpPr>
                <p:cNvPr id="14" name="CasellaDiTesto 7"/>
                <p:cNvSpPr txBox="1"/>
                <p:nvPr/>
              </p:nvSpPr>
              <p:spPr>
                <a:xfrm>
                  <a:off x="1163436" y="1009933"/>
                  <a:ext cx="479493" cy="21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400" b="1" dirty="0" err="1" smtClean="0"/>
                    <a:t>Ceylon</a:t>
                  </a:r>
                  <a:endParaRPr lang="it-IT" sz="1400" b="1" dirty="0"/>
                </a:p>
              </p:txBody>
            </p:sp>
            <p:pic>
              <p:nvPicPr>
                <p:cNvPr id="15" name="Picture 1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-193704" y="1186615"/>
                  <a:ext cx="3204279" cy="2016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uppo 9"/>
              <p:cNvGrpSpPr/>
              <p:nvPr/>
            </p:nvGrpSpPr>
            <p:grpSpPr>
              <a:xfrm>
                <a:off x="5581933" y="2743202"/>
                <a:ext cx="2745302" cy="1528550"/>
                <a:chOff x="3084393" y="3179927"/>
                <a:chExt cx="2745302" cy="1528550"/>
              </a:xfrm>
            </p:grpSpPr>
            <p:sp>
              <p:nvSpPr>
                <p:cNvPr id="8" name="Rettangolo arrotondato 7"/>
                <p:cNvSpPr/>
                <p:nvPr/>
              </p:nvSpPr>
              <p:spPr>
                <a:xfrm>
                  <a:off x="3084393" y="3179927"/>
                  <a:ext cx="2729552" cy="152855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8337">
                        <a:tint val="66000"/>
                        <a:satMod val="160000"/>
                      </a:srgbClr>
                    </a:gs>
                    <a:gs pos="50000">
                      <a:srgbClr val="FF8337">
                        <a:tint val="44500"/>
                        <a:satMod val="160000"/>
                      </a:srgbClr>
                    </a:gs>
                    <a:gs pos="100000">
                      <a:srgbClr val="FF8337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12700">
                  <a:solidFill>
                    <a:srgbClr val="9650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9" name="Gruppo 20"/>
                <p:cNvGrpSpPr/>
                <p:nvPr/>
              </p:nvGrpSpPr>
              <p:grpSpPr>
                <a:xfrm>
                  <a:off x="3152632" y="3480184"/>
                  <a:ext cx="2677063" cy="993006"/>
                  <a:chOff x="3220872" y="3357352"/>
                  <a:chExt cx="2677063" cy="993006"/>
                </a:xfrm>
              </p:grpSpPr>
              <p:sp>
                <p:nvSpPr>
                  <p:cNvPr id="10" name="CasellaDiTesto 9"/>
                  <p:cNvSpPr txBox="1"/>
                  <p:nvPr/>
                </p:nvSpPr>
                <p:spPr>
                  <a:xfrm>
                    <a:off x="3220872" y="3589358"/>
                    <a:ext cx="77938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000" b="1" dirty="0" err="1" smtClean="0"/>
                      <a:t>DoT</a:t>
                    </a:r>
                    <a:r>
                      <a:rPr lang="it-IT" b="1" dirty="0" smtClean="0"/>
                      <a:t> =</a:t>
                    </a:r>
                    <a:endParaRPr lang="it-IT" b="1" dirty="0"/>
                  </a:p>
                </p:txBody>
              </p:sp>
              <p:sp>
                <p:nvSpPr>
                  <p:cNvPr id="11" name="CasellaDiTesto 10"/>
                  <p:cNvSpPr txBox="1"/>
                  <p:nvPr/>
                </p:nvSpPr>
                <p:spPr>
                  <a:xfrm>
                    <a:off x="3957852" y="3357352"/>
                    <a:ext cx="194008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600" b="1" dirty="0" err="1" smtClean="0"/>
                      <a:t>Concentration</a:t>
                    </a:r>
                    <a:r>
                      <a:rPr lang="it-IT" sz="1600" b="1" dirty="0" smtClean="0"/>
                      <a:t> </a:t>
                    </a:r>
                    <a:r>
                      <a:rPr lang="it-IT" sz="1400" b="1" dirty="0" smtClean="0"/>
                      <a:t>(mg/L)</a:t>
                    </a:r>
                    <a:endParaRPr lang="it-IT" sz="1600" b="1" dirty="0"/>
                  </a:p>
                </p:txBody>
              </p:sp>
              <p:sp>
                <p:nvSpPr>
                  <p:cNvPr id="12" name="CasellaDiTesto 11"/>
                  <p:cNvSpPr txBox="1"/>
                  <p:nvPr/>
                </p:nvSpPr>
                <p:spPr>
                  <a:xfrm>
                    <a:off x="4028364" y="3796360"/>
                    <a:ext cx="1516569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600" b="1" dirty="0" smtClean="0"/>
                      <a:t>Taste </a:t>
                    </a:r>
                    <a:r>
                      <a:rPr lang="it-IT" sz="1600" b="1" dirty="0" err="1" smtClean="0"/>
                      <a:t>Threshold</a:t>
                    </a:r>
                    <a:endParaRPr lang="it-IT" sz="1600" b="1" dirty="0" smtClean="0"/>
                  </a:p>
                  <a:p>
                    <a:pPr algn="ctr"/>
                    <a:r>
                      <a:rPr lang="it-IT" sz="1400" b="1" dirty="0" smtClean="0"/>
                      <a:t>(mg/L)</a:t>
                    </a:r>
                    <a:endParaRPr lang="it-IT" sz="1600" b="1" dirty="0"/>
                  </a:p>
                </p:txBody>
              </p:sp>
              <p:cxnSp>
                <p:nvCxnSpPr>
                  <p:cNvPr id="13" name="Connettore 1 12"/>
                  <p:cNvCxnSpPr/>
                  <p:nvPr/>
                </p:nvCxnSpPr>
                <p:spPr>
                  <a:xfrm flipV="1">
                    <a:off x="4039739" y="3780430"/>
                    <a:ext cx="1800000" cy="136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" name="CasellaDiTesto 4"/>
            <p:cNvSpPr txBox="1"/>
            <p:nvPr/>
          </p:nvSpPr>
          <p:spPr>
            <a:xfrm>
              <a:off x="5824192" y="2318726"/>
              <a:ext cx="2877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DOSE OVER THRESHOLDS</a:t>
              </a:r>
              <a:endParaRPr lang="it-IT" sz="2000" b="1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797433" y="100108"/>
            <a:ext cx="7166111" cy="900000"/>
            <a:chOff x="797433" y="100108"/>
            <a:chExt cx="7166111" cy="900000"/>
          </a:xfrm>
        </p:grpSpPr>
        <p:sp>
          <p:nvSpPr>
            <p:cNvPr id="16" name="Rettangolo 15"/>
            <p:cNvSpPr/>
            <p:nvPr/>
          </p:nvSpPr>
          <p:spPr>
            <a:xfrm>
              <a:off x="1453487" y="136476"/>
              <a:ext cx="6237026" cy="792193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err="1" smtClean="0">
                  <a:solidFill>
                    <a:schemeClr val="tx1"/>
                  </a:solidFill>
                </a:rPr>
                <a:t>Correlation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between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the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sensory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perception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and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Key-taste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compounds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distribution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 </a:t>
              </a:r>
              <a:endParaRPr lang="it-IT" sz="20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Immagine 16" descr="tazza t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33" y="295986"/>
              <a:ext cx="911345" cy="61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2" descr="http://us.cdn2.123rf.com/168nwm/scotttalent/scotttalent1312/scotttalent131201159/24465400-investigator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3544" y="100108"/>
              <a:ext cx="900000" cy="900000"/>
            </a:xfrm>
            <a:prstGeom prst="rect">
              <a:avLst/>
            </a:prstGeom>
            <a:noFill/>
          </p:spPr>
        </p:pic>
      </p:grpSp>
      <p:sp>
        <p:nvSpPr>
          <p:cNvPr id="19" name="CasellaDiTesto 18"/>
          <p:cNvSpPr txBox="1"/>
          <p:nvPr/>
        </p:nvSpPr>
        <p:spPr>
          <a:xfrm>
            <a:off x="2357422" y="492355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Spider </a:t>
            </a:r>
            <a:r>
              <a:rPr lang="it-IT" sz="1600" dirty="0" err="1" smtClean="0"/>
              <a:t>diagram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DoT</a:t>
            </a:r>
            <a:r>
              <a:rPr lang="it-IT" sz="1600" dirty="0" smtClean="0"/>
              <a:t> </a:t>
            </a:r>
            <a:r>
              <a:rPr lang="it-IT" sz="1600" dirty="0" err="1" smtClean="0"/>
              <a:t>values</a:t>
            </a:r>
            <a:r>
              <a:rPr lang="it-IT" sz="1600" dirty="0" smtClean="0"/>
              <a:t>: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each</a:t>
            </a:r>
            <a:r>
              <a:rPr lang="it-IT" sz="1600" dirty="0" smtClean="0"/>
              <a:t> </a:t>
            </a:r>
            <a:r>
              <a:rPr lang="it-IT" sz="1600" dirty="0" err="1" smtClean="0"/>
              <a:t>marker</a:t>
            </a:r>
            <a:r>
              <a:rPr lang="it-IT" sz="1600" dirty="0" smtClean="0"/>
              <a:t>, the </a:t>
            </a:r>
            <a:r>
              <a:rPr lang="it-IT" sz="1600" dirty="0" err="1" smtClean="0"/>
              <a:t>concentration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Taste </a:t>
            </a:r>
            <a:r>
              <a:rPr lang="it-IT" sz="1600" dirty="0" err="1" smtClean="0"/>
              <a:t>Threshold</a:t>
            </a:r>
            <a:r>
              <a:rPr lang="it-IT" sz="1600" dirty="0" smtClean="0"/>
              <a:t> in water and the Taste </a:t>
            </a:r>
            <a:r>
              <a:rPr lang="it-IT" sz="1600" dirty="0" err="1" smtClean="0"/>
              <a:t>descriptor</a:t>
            </a:r>
            <a:r>
              <a:rPr lang="it-IT" sz="1600" dirty="0" smtClean="0"/>
              <a:t> (</a:t>
            </a:r>
            <a:r>
              <a:rPr lang="it-IT" sz="1600" dirty="0" err="1" smtClean="0"/>
              <a:t>available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literature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22" name="Picture 2" descr="MARCHIO DST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23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-193704" y="941693"/>
            <a:ext cx="9487951" cy="2228863"/>
            <a:chOff x="-193704" y="941693"/>
            <a:chExt cx="9487951" cy="2228863"/>
          </a:xfrm>
        </p:grpSpPr>
        <p:sp>
          <p:nvSpPr>
            <p:cNvPr id="4" name="CasellaDiTesto 3"/>
            <p:cNvSpPr txBox="1"/>
            <p:nvPr/>
          </p:nvSpPr>
          <p:spPr>
            <a:xfrm>
              <a:off x="7372119" y="971257"/>
              <a:ext cx="632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Kenya</a:t>
              </a:r>
              <a:endParaRPr lang="it-IT" sz="1400" b="1" dirty="0"/>
            </a:p>
          </p:txBody>
        </p:sp>
        <p:grpSp>
          <p:nvGrpSpPr>
            <p:cNvPr id="5" name="Gruppo 30"/>
            <p:cNvGrpSpPr/>
            <p:nvPr/>
          </p:nvGrpSpPr>
          <p:grpSpPr>
            <a:xfrm>
              <a:off x="2972625" y="984905"/>
              <a:ext cx="3196228" cy="2185651"/>
              <a:chOff x="2767905" y="1053145"/>
              <a:chExt cx="3196228" cy="2185651"/>
            </a:xfrm>
          </p:grpSpPr>
          <p:sp>
            <p:nvSpPr>
              <p:cNvPr id="10" name="CasellaDiTesto 8"/>
              <p:cNvSpPr txBox="1"/>
              <p:nvPr/>
            </p:nvSpPr>
            <p:spPr>
              <a:xfrm>
                <a:off x="3796343" y="1053145"/>
                <a:ext cx="1194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/>
                  <a:t>Assam (India)</a:t>
                </a:r>
                <a:endParaRPr lang="it-IT" sz="1400" b="1" dirty="0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67905" y="1222796"/>
                <a:ext cx="3196228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8018" y="1140908"/>
              <a:ext cx="3196229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uppo 28"/>
            <p:cNvGrpSpPr/>
            <p:nvPr/>
          </p:nvGrpSpPr>
          <p:grpSpPr>
            <a:xfrm>
              <a:off x="-193704" y="941693"/>
              <a:ext cx="3204279" cy="2192682"/>
              <a:chOff x="-193704" y="1009933"/>
              <a:chExt cx="3204279" cy="2192682"/>
            </a:xfrm>
          </p:grpSpPr>
          <p:sp>
            <p:nvSpPr>
              <p:cNvPr id="8" name="CasellaDiTesto 7"/>
              <p:cNvSpPr txBox="1"/>
              <p:nvPr/>
            </p:nvSpPr>
            <p:spPr>
              <a:xfrm>
                <a:off x="1078022" y="1009933"/>
                <a:ext cx="689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Ceylon</a:t>
                </a:r>
                <a:endParaRPr lang="it-IT" sz="1400" b="1" dirty="0"/>
              </a:p>
            </p:txBody>
          </p:sp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93704" y="1186615"/>
                <a:ext cx="3204279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2" name="Gruppo 11"/>
          <p:cNvGrpSpPr/>
          <p:nvPr/>
        </p:nvGrpSpPr>
        <p:grpSpPr>
          <a:xfrm>
            <a:off x="-144681" y="2982063"/>
            <a:ext cx="9460659" cy="4012423"/>
            <a:chOff x="-180062" y="2913817"/>
            <a:chExt cx="9460659" cy="4012423"/>
          </a:xfrm>
        </p:grpSpPr>
        <p:grpSp>
          <p:nvGrpSpPr>
            <p:cNvPr id="13" name="Gruppo 36"/>
            <p:cNvGrpSpPr/>
            <p:nvPr/>
          </p:nvGrpSpPr>
          <p:grpSpPr>
            <a:xfrm>
              <a:off x="3084393" y="3111687"/>
              <a:ext cx="2745302" cy="1528550"/>
              <a:chOff x="3084393" y="3179927"/>
              <a:chExt cx="2745302" cy="1528550"/>
            </a:xfrm>
          </p:grpSpPr>
          <p:sp>
            <p:nvSpPr>
              <p:cNvPr id="26" name="Rettangolo arrotondato 25"/>
              <p:cNvSpPr/>
              <p:nvPr/>
            </p:nvSpPr>
            <p:spPr>
              <a:xfrm>
                <a:off x="3084393" y="3179927"/>
                <a:ext cx="2729552" cy="15285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8337">
                      <a:tint val="66000"/>
                      <a:satMod val="160000"/>
                    </a:srgbClr>
                  </a:gs>
                  <a:gs pos="50000">
                    <a:srgbClr val="FF8337">
                      <a:tint val="44500"/>
                      <a:satMod val="160000"/>
                    </a:srgbClr>
                  </a:gs>
                  <a:gs pos="100000">
                    <a:srgbClr val="FF8337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>
                <a:solidFill>
                  <a:srgbClr val="9650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27" name="Gruppo 37"/>
              <p:cNvGrpSpPr/>
              <p:nvPr/>
            </p:nvGrpSpPr>
            <p:grpSpPr>
              <a:xfrm>
                <a:off x="3152632" y="3480184"/>
                <a:ext cx="2677063" cy="993006"/>
                <a:chOff x="3220872" y="3357352"/>
                <a:chExt cx="2677063" cy="993006"/>
              </a:xfrm>
            </p:grpSpPr>
            <p:sp>
              <p:nvSpPr>
                <p:cNvPr id="28" name="CasellaDiTesto 27"/>
                <p:cNvSpPr txBox="1"/>
                <p:nvPr/>
              </p:nvSpPr>
              <p:spPr>
                <a:xfrm>
                  <a:off x="3220872" y="3589358"/>
                  <a:ext cx="7793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dirty="0" err="1" smtClean="0"/>
                    <a:t>DoT</a:t>
                  </a:r>
                  <a:r>
                    <a:rPr lang="it-IT" b="1" dirty="0" smtClean="0"/>
                    <a:t> =</a:t>
                  </a:r>
                  <a:endParaRPr lang="it-IT" b="1" dirty="0"/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>
                  <a:off x="3957852" y="3357352"/>
                  <a:ext cx="19400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err="1" smtClean="0"/>
                    <a:t>Concentration</a:t>
                  </a:r>
                  <a:r>
                    <a:rPr lang="it-IT" sz="1600" b="1" dirty="0" smtClean="0"/>
                    <a:t> </a:t>
                  </a:r>
                  <a:r>
                    <a:rPr lang="it-IT" sz="1400" b="1" dirty="0" smtClean="0"/>
                    <a:t>(mg/L)</a:t>
                  </a:r>
                  <a:endParaRPr lang="it-IT" sz="1600" b="1" dirty="0"/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4028364" y="3796360"/>
                  <a:ext cx="151656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smtClean="0"/>
                    <a:t>Taste </a:t>
                  </a:r>
                  <a:r>
                    <a:rPr lang="it-IT" sz="1600" b="1" dirty="0" err="1" smtClean="0"/>
                    <a:t>Threshold</a:t>
                  </a:r>
                  <a:endParaRPr lang="it-IT" sz="1600" b="1" dirty="0" smtClean="0"/>
                </a:p>
                <a:p>
                  <a:pPr algn="ctr"/>
                  <a:r>
                    <a:rPr lang="it-IT" sz="1400" b="1" dirty="0" smtClean="0"/>
                    <a:t>(mg/L)</a:t>
                  </a:r>
                  <a:endParaRPr lang="it-IT" sz="1600" b="1" dirty="0"/>
                </a:p>
              </p:txBody>
            </p:sp>
            <p:cxnSp>
              <p:nvCxnSpPr>
                <p:cNvPr id="31" name="Connettore 1 30"/>
                <p:cNvCxnSpPr/>
                <p:nvPr/>
              </p:nvCxnSpPr>
              <p:spPr>
                <a:xfrm flipV="1">
                  <a:off x="3985147" y="3780430"/>
                  <a:ext cx="1800000" cy="136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o 33"/>
            <p:cNvGrpSpPr/>
            <p:nvPr/>
          </p:nvGrpSpPr>
          <p:grpSpPr>
            <a:xfrm>
              <a:off x="-180062" y="2925193"/>
              <a:ext cx="3196229" cy="2169731"/>
              <a:chOff x="-180062" y="3757721"/>
              <a:chExt cx="3196229" cy="2169731"/>
            </a:xfrm>
          </p:grpSpPr>
          <p:sp>
            <p:nvSpPr>
              <p:cNvPr id="24" name="CasellaDiTesto 23"/>
              <p:cNvSpPr txBox="1"/>
              <p:nvPr/>
            </p:nvSpPr>
            <p:spPr>
              <a:xfrm>
                <a:off x="495799" y="3757721"/>
                <a:ext cx="1941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Darjeeling</a:t>
                </a:r>
                <a:r>
                  <a:rPr lang="it-IT" sz="1400" b="1" dirty="0" smtClean="0"/>
                  <a:t> </a:t>
                </a:r>
                <a:r>
                  <a:rPr lang="it-IT" sz="1400" b="1" dirty="0" err="1" smtClean="0"/>
                  <a:t>T.Vall</a:t>
                </a:r>
                <a:r>
                  <a:rPr lang="it-IT" sz="1400" b="1" dirty="0" smtClean="0"/>
                  <a:t>. (India)</a:t>
                </a:r>
                <a:endParaRPr lang="it-IT" sz="1400" b="1" dirty="0"/>
              </a:p>
            </p:txBody>
          </p:sp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180062" y="3911452"/>
                <a:ext cx="3196229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5" name="Gruppo 35"/>
            <p:cNvGrpSpPr/>
            <p:nvPr/>
          </p:nvGrpSpPr>
          <p:grpSpPr>
            <a:xfrm>
              <a:off x="6084369" y="2913817"/>
              <a:ext cx="3196228" cy="2167459"/>
              <a:chOff x="6084369" y="3691753"/>
              <a:chExt cx="3196228" cy="2167459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6762503" y="3691753"/>
                <a:ext cx="1873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Darjeeling</a:t>
                </a:r>
                <a:r>
                  <a:rPr lang="it-IT" sz="1400" b="1" dirty="0" smtClean="0"/>
                  <a:t> Cast. (India)</a:t>
                </a:r>
                <a:endParaRPr lang="it-IT" sz="1400" b="1" dirty="0"/>
              </a:p>
            </p:txBody>
          </p:sp>
          <p:pic>
            <p:nvPicPr>
              <p:cNvPr id="23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84369" y="3843212"/>
                <a:ext cx="3196228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Gruppo 37"/>
            <p:cNvGrpSpPr/>
            <p:nvPr/>
          </p:nvGrpSpPr>
          <p:grpSpPr>
            <a:xfrm>
              <a:off x="1375808" y="4744894"/>
              <a:ext cx="3196229" cy="2167698"/>
              <a:chOff x="1553232" y="4813134"/>
              <a:chExt cx="3196229" cy="2167698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2479376" y="4813134"/>
                <a:ext cx="1462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Azores</a:t>
                </a:r>
                <a:r>
                  <a:rPr lang="it-IT" sz="1400" b="1" dirty="0" smtClean="0"/>
                  <a:t> (</a:t>
                </a:r>
                <a:r>
                  <a:rPr lang="it-IT" sz="1400" b="1" dirty="0" err="1" smtClean="0"/>
                  <a:t>Portugal</a:t>
                </a:r>
                <a:r>
                  <a:rPr lang="it-IT" sz="1400" b="1" dirty="0" smtClean="0"/>
                  <a:t>)</a:t>
                </a:r>
                <a:endParaRPr lang="it-IT" sz="1400" b="1" dirty="0"/>
              </a:p>
            </p:txBody>
          </p:sp>
          <p:pic>
            <p:nvPicPr>
              <p:cNvPr id="21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53232" y="4964832"/>
                <a:ext cx="3196229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7" name="Gruppo 40"/>
            <p:cNvGrpSpPr/>
            <p:nvPr/>
          </p:nvGrpSpPr>
          <p:grpSpPr>
            <a:xfrm>
              <a:off x="4282786" y="4733518"/>
              <a:ext cx="3196228" cy="2192722"/>
              <a:chOff x="4241842" y="4801758"/>
              <a:chExt cx="3196228" cy="2192722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5211248" y="4801758"/>
                <a:ext cx="13140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Yunnan</a:t>
                </a:r>
                <a:r>
                  <a:rPr lang="it-IT" sz="1400" b="1" dirty="0" smtClean="0"/>
                  <a:t> (China)</a:t>
                </a:r>
                <a:endParaRPr lang="it-IT" sz="1400" b="1" dirty="0"/>
              </a:p>
            </p:txBody>
          </p:sp>
          <p:pic>
            <p:nvPicPr>
              <p:cNvPr id="19" name="Picture 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41842" y="4978480"/>
                <a:ext cx="3196228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5" name="Gruppo 34"/>
          <p:cNvGrpSpPr/>
          <p:nvPr/>
        </p:nvGrpSpPr>
        <p:grpSpPr>
          <a:xfrm>
            <a:off x="797433" y="100108"/>
            <a:ext cx="7166111" cy="900000"/>
            <a:chOff x="797433" y="100108"/>
            <a:chExt cx="7166111" cy="900000"/>
          </a:xfrm>
        </p:grpSpPr>
        <p:sp>
          <p:nvSpPr>
            <p:cNvPr id="36" name="Rettangolo 35"/>
            <p:cNvSpPr/>
            <p:nvPr/>
          </p:nvSpPr>
          <p:spPr>
            <a:xfrm>
              <a:off x="1453487" y="136476"/>
              <a:ext cx="6237026" cy="792193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err="1" smtClean="0">
                  <a:solidFill>
                    <a:schemeClr val="tx1"/>
                  </a:solidFill>
                </a:rPr>
                <a:t>Correlation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between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the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sensory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perception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and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Key-taste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compounds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distribution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 </a:t>
              </a:r>
              <a:endParaRPr lang="it-IT" sz="20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37" name="Immagine 36" descr="tazza tè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433" y="295986"/>
              <a:ext cx="911345" cy="61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2" descr="http://us.cdn2.123rf.com/168nwm/scotttalent/scotttalent1312/scotttalent131201159/24465400-investigator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3544" y="100108"/>
              <a:ext cx="900000" cy="900000"/>
            </a:xfrm>
            <a:prstGeom prst="rect">
              <a:avLst/>
            </a:prstGeom>
            <a:noFill/>
          </p:spPr>
        </p:pic>
      </p:grpSp>
      <p:pic>
        <p:nvPicPr>
          <p:cNvPr id="40" name="Picture 2" descr="MARCHIO DST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21" name="Immagine 20" descr="DSCF2227.JPG"/>
          <p:cNvPicPr/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331640" y="1214422"/>
            <a:ext cx="6480720" cy="2033696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214282" y="3357562"/>
            <a:ext cx="8715436" cy="2582067"/>
            <a:chOff x="-71470" y="3617247"/>
            <a:chExt cx="8715436" cy="258206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70" y="3643314"/>
              <a:ext cx="6344801" cy="25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 descr="http://lyndahaviland.com/wp-content/uploads/2009/07/post-it-note.jpg"/>
            <p:cNvPicPr>
              <a:picLocks noChangeAspect="1" noChangeArrowheads="1"/>
            </p:cNvPicPr>
            <p:nvPr/>
          </p:nvPicPr>
          <p:blipFill>
            <a:blip r:embed="rId4" cstate="print"/>
            <a:srcRect l="16196" t="8514" r="18039" b="15437"/>
            <a:stretch>
              <a:fillRect/>
            </a:stretch>
          </p:blipFill>
          <p:spPr bwMode="auto">
            <a:xfrm>
              <a:off x="6087966" y="3617247"/>
              <a:ext cx="2556000" cy="238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CasellaDiTesto 24"/>
            <p:cNvSpPr txBox="1"/>
            <p:nvPr/>
          </p:nvSpPr>
          <p:spPr>
            <a:xfrm>
              <a:off x="6500826" y="4117313"/>
              <a:ext cx="17859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it-IT" sz="1400" dirty="0" smtClean="0"/>
                <a:t> </a:t>
              </a:r>
              <a:r>
                <a:rPr lang="it-IT" sz="1400" dirty="0" err="1" smtClean="0"/>
                <a:t>Similar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amount</a:t>
              </a:r>
              <a:r>
                <a:rPr lang="it-IT" sz="1400" dirty="0" smtClean="0"/>
                <a:t> in </a:t>
              </a:r>
              <a:r>
                <a:rPr lang="it-IT" sz="1400" dirty="0" err="1" smtClean="0"/>
                <a:t>all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teas</a:t>
              </a:r>
              <a:r>
                <a:rPr lang="it-IT" sz="1400" dirty="0" smtClean="0"/>
                <a:t> (</a:t>
              </a:r>
              <a:r>
                <a:rPr lang="it-IT" sz="1400" dirty="0" err="1" smtClean="0"/>
                <a:t>exception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Azores</a:t>
              </a:r>
              <a:r>
                <a:rPr lang="it-IT" sz="1400" dirty="0" smtClean="0"/>
                <a:t> tea)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sz="1400" dirty="0" smtClean="0"/>
                <a:t> </a:t>
              </a:r>
              <a:r>
                <a:rPr lang="it-IT" sz="1400" dirty="0" err="1" smtClean="0"/>
                <a:t>Similar</a:t>
              </a:r>
              <a:r>
                <a:rPr lang="it-IT" sz="1400" dirty="0" smtClean="0"/>
                <a:t> </a:t>
              </a:r>
              <a:r>
                <a:rPr lang="it-IT" sz="1400" b="1" dirty="0" smtClean="0"/>
                <a:t>Bitter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perception</a:t>
              </a:r>
              <a:endParaRPr lang="it-IT" sz="1400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97433" y="100108"/>
            <a:ext cx="7166111" cy="900000"/>
            <a:chOff x="797433" y="100108"/>
            <a:chExt cx="7166111" cy="900000"/>
          </a:xfrm>
        </p:grpSpPr>
        <p:sp>
          <p:nvSpPr>
            <p:cNvPr id="27" name="Rettangolo 26"/>
            <p:cNvSpPr/>
            <p:nvPr/>
          </p:nvSpPr>
          <p:spPr>
            <a:xfrm>
              <a:off x="1453487" y="136476"/>
              <a:ext cx="6237026" cy="792193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err="1" smtClean="0">
                  <a:solidFill>
                    <a:schemeClr val="tx1"/>
                  </a:solidFill>
                </a:rPr>
                <a:t>Correlation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between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the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sensory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perception</a:t>
              </a:r>
              <a:endParaRPr lang="it-IT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2000" b="1" dirty="0" smtClean="0">
                  <a:solidFill>
                    <a:schemeClr val="tx1"/>
                  </a:solidFill>
                </a:rPr>
                <a:t>and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Key-taste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compounds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</a:t>
              </a:r>
              <a:r>
                <a:rPr lang="it-IT" sz="2000" b="1" dirty="0" err="1" smtClean="0">
                  <a:solidFill>
                    <a:schemeClr val="tx1"/>
                  </a:solidFill>
                </a:rPr>
                <a:t>distribution</a:t>
              </a:r>
              <a:r>
                <a:rPr lang="it-IT" sz="2000" b="1" dirty="0" smtClean="0">
                  <a:solidFill>
                    <a:schemeClr val="tx1"/>
                  </a:solidFill>
                </a:rPr>
                <a:t>  </a:t>
              </a:r>
              <a:endParaRPr lang="it-IT" sz="20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28" name="Immagine 27" descr="tazza tè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433" y="295986"/>
              <a:ext cx="911345" cy="61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" descr="http://us.cdn2.123rf.com/168nwm/scotttalent/scotttalent1312/scotttalent131201159/24465400-investigator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3544" y="100108"/>
              <a:ext cx="900000" cy="900000"/>
            </a:xfrm>
            <a:prstGeom prst="rect">
              <a:avLst/>
            </a:prstGeom>
            <a:noFill/>
          </p:spPr>
        </p:pic>
      </p:grpSp>
      <p:pic>
        <p:nvPicPr>
          <p:cNvPr id="31" name="Picture 2" descr="MARCHIO DST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31"/>
          <p:cNvGrpSpPr/>
          <p:nvPr/>
        </p:nvGrpSpPr>
        <p:grpSpPr>
          <a:xfrm>
            <a:off x="409040" y="3143248"/>
            <a:ext cx="8325921" cy="3202126"/>
            <a:chOff x="357158" y="3084394"/>
            <a:chExt cx="8325921" cy="3202126"/>
          </a:xfrm>
        </p:grpSpPr>
        <p:grpSp>
          <p:nvGrpSpPr>
            <p:cNvPr id="16" name="Gruppo 42"/>
            <p:cNvGrpSpPr/>
            <p:nvPr/>
          </p:nvGrpSpPr>
          <p:grpSpPr>
            <a:xfrm>
              <a:off x="5325851" y="3084394"/>
              <a:ext cx="3357228" cy="3130688"/>
              <a:chOff x="9143997" y="1388124"/>
              <a:chExt cx="3357228" cy="3130688"/>
            </a:xfrm>
          </p:grpSpPr>
          <p:pic>
            <p:nvPicPr>
              <p:cNvPr id="18" name="Picture 2" descr="http://lyndahaviland.com/wp-content/uploads/2009/07/post-it-not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6196" t="8514" r="18039" b="15437"/>
              <a:stretch>
                <a:fillRect/>
              </a:stretch>
            </p:blipFill>
            <p:spPr bwMode="auto">
              <a:xfrm>
                <a:off x="9143997" y="1388124"/>
                <a:ext cx="3357228" cy="313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CasellaDiTesto 18"/>
              <p:cNvSpPr txBox="1"/>
              <p:nvPr/>
            </p:nvSpPr>
            <p:spPr>
              <a:xfrm>
                <a:off x="9615028" y="2064507"/>
                <a:ext cx="234701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Wingdings" pitchFamily="2" charset="2"/>
                  <a:buChar char="ü"/>
                </a:pPr>
                <a:r>
                  <a:rPr lang="it-IT" sz="1400" dirty="0" smtClean="0"/>
                  <a:t> </a:t>
                </a:r>
                <a:r>
                  <a:rPr lang="it-IT" sz="1400" dirty="0" err="1" smtClean="0"/>
                  <a:t>Similar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trends</a:t>
                </a:r>
                <a:r>
                  <a:rPr lang="it-IT" sz="1400" dirty="0" smtClean="0"/>
                  <a:t> </a:t>
                </a:r>
                <a:r>
                  <a:rPr lang="it-IT" sz="1400" b="1" dirty="0" smtClean="0"/>
                  <a:t>BUT</a:t>
                </a:r>
                <a:r>
                  <a:rPr lang="it-IT" sz="1400" dirty="0" smtClean="0"/>
                  <a:t> quantitative </a:t>
                </a:r>
                <a:r>
                  <a:rPr lang="it-IT" sz="1400" dirty="0" err="1" smtClean="0"/>
                  <a:t>differences</a:t>
                </a:r>
                <a:r>
                  <a:rPr lang="it-IT" sz="1400" dirty="0" smtClean="0"/>
                  <a:t> in Flavan-3-ols and </a:t>
                </a:r>
                <a:r>
                  <a:rPr lang="it-IT" sz="1400" dirty="0" err="1" smtClean="0"/>
                  <a:t>Flavonol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derivates</a:t>
                </a:r>
                <a:r>
                  <a:rPr lang="it-IT" sz="1400" dirty="0" smtClean="0"/>
                  <a:t>; </a:t>
                </a:r>
                <a:r>
                  <a:rPr lang="it-IT" sz="1400" dirty="0" err="1" smtClean="0"/>
                  <a:t>great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contribution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of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flavonol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glycosides</a:t>
                </a:r>
                <a:r>
                  <a:rPr lang="it-IT" sz="1400" dirty="0" smtClean="0"/>
                  <a:t> in the </a:t>
                </a:r>
                <a:r>
                  <a:rPr lang="it-IT" sz="1400" dirty="0" err="1" smtClean="0"/>
                  <a:t>definition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of</a:t>
                </a:r>
                <a:r>
                  <a:rPr lang="it-IT" sz="1400" dirty="0" smtClean="0"/>
                  <a:t> the taste </a:t>
                </a:r>
                <a:r>
                  <a:rPr lang="it-IT" sz="1400" dirty="0" err="1" smtClean="0"/>
                  <a:t>of</a:t>
                </a:r>
                <a:r>
                  <a:rPr lang="it-IT" sz="1400" dirty="0" smtClean="0"/>
                  <a:t> tea </a:t>
                </a:r>
                <a:r>
                  <a:rPr lang="it-IT" sz="1400" dirty="0" err="1" smtClean="0"/>
                  <a:t>infusions</a:t>
                </a:r>
                <a:r>
                  <a:rPr lang="it-IT" sz="1400" dirty="0" smtClean="0"/>
                  <a:t>.</a:t>
                </a: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9580730" y="3638402"/>
                <a:ext cx="259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it-IT" sz="1400" dirty="0" smtClean="0"/>
                  <a:t> </a:t>
                </a:r>
                <a:r>
                  <a:rPr lang="it-IT" sz="1400" b="1" dirty="0" smtClean="0"/>
                  <a:t>RUTIN</a:t>
                </a:r>
                <a:r>
                  <a:rPr lang="it-IT" sz="1400" dirty="0" smtClean="0"/>
                  <a:t>: </a:t>
                </a:r>
                <a:r>
                  <a:rPr lang="it-IT" sz="1400" dirty="0" err="1" smtClean="0"/>
                  <a:t>Velvety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astringency</a:t>
                </a:r>
                <a:r>
                  <a:rPr lang="it-IT" sz="1400" dirty="0" smtClean="0"/>
                  <a:t>;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it-IT" sz="1400" b="1" dirty="0" smtClean="0"/>
                  <a:t> EGCG</a:t>
                </a:r>
                <a:r>
                  <a:rPr lang="it-IT" sz="1400" dirty="0" smtClean="0"/>
                  <a:t>: </a:t>
                </a:r>
                <a:r>
                  <a:rPr lang="it-IT" sz="1400" dirty="0" err="1" smtClean="0"/>
                  <a:t>Puckering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astringency</a:t>
                </a:r>
                <a:r>
                  <a:rPr lang="it-IT" sz="1400" dirty="0" smtClean="0"/>
                  <a:t>; </a:t>
                </a:r>
                <a:endParaRPr lang="it-IT" sz="1400" dirty="0"/>
              </a:p>
            </p:txBody>
          </p:sp>
        </p:grp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58" y="3190520"/>
              <a:ext cx="5416324" cy="3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uppo 29"/>
          <p:cNvGrpSpPr/>
          <p:nvPr/>
        </p:nvGrpSpPr>
        <p:grpSpPr>
          <a:xfrm>
            <a:off x="-193704" y="941693"/>
            <a:ext cx="9487951" cy="2228863"/>
            <a:chOff x="-193704" y="941693"/>
            <a:chExt cx="9487951" cy="2228863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7372119" y="971257"/>
              <a:ext cx="632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Kenya</a:t>
              </a:r>
              <a:endParaRPr lang="it-IT" sz="1400" b="1" dirty="0"/>
            </a:p>
          </p:txBody>
        </p:sp>
        <p:grpSp>
          <p:nvGrpSpPr>
            <p:cNvPr id="34" name="Gruppo 30"/>
            <p:cNvGrpSpPr/>
            <p:nvPr/>
          </p:nvGrpSpPr>
          <p:grpSpPr>
            <a:xfrm>
              <a:off x="2972625" y="984905"/>
              <a:ext cx="3196228" cy="2185651"/>
              <a:chOff x="2767905" y="1053145"/>
              <a:chExt cx="3196228" cy="2185651"/>
            </a:xfrm>
          </p:grpSpPr>
          <p:sp>
            <p:nvSpPr>
              <p:cNvPr id="39" name="CasellaDiTesto 8"/>
              <p:cNvSpPr txBox="1"/>
              <p:nvPr/>
            </p:nvSpPr>
            <p:spPr>
              <a:xfrm>
                <a:off x="3796343" y="1053145"/>
                <a:ext cx="1194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/>
                  <a:t>Assam (India)</a:t>
                </a:r>
                <a:endParaRPr lang="it-IT" sz="1400" b="1" dirty="0"/>
              </a:p>
            </p:txBody>
          </p:sp>
          <p:pic>
            <p:nvPicPr>
              <p:cNvPr id="40" name="Picture 1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67905" y="1222796"/>
                <a:ext cx="3196228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8018" y="1140908"/>
              <a:ext cx="3196229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" name="Gruppo 28"/>
            <p:cNvGrpSpPr/>
            <p:nvPr/>
          </p:nvGrpSpPr>
          <p:grpSpPr>
            <a:xfrm>
              <a:off x="-193704" y="941693"/>
              <a:ext cx="3204279" cy="2192682"/>
              <a:chOff x="-193704" y="1009933"/>
              <a:chExt cx="3204279" cy="2192682"/>
            </a:xfrm>
          </p:grpSpPr>
          <p:sp>
            <p:nvSpPr>
              <p:cNvPr id="37" name="CasellaDiTesto 36"/>
              <p:cNvSpPr txBox="1"/>
              <p:nvPr/>
            </p:nvSpPr>
            <p:spPr>
              <a:xfrm>
                <a:off x="1078022" y="1009933"/>
                <a:ext cx="689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/>
                  <a:t>Ceylon</a:t>
                </a:r>
                <a:endParaRPr lang="it-IT" sz="1400" b="1" dirty="0"/>
              </a:p>
            </p:txBody>
          </p:sp>
          <p:pic>
            <p:nvPicPr>
              <p:cNvPr id="38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193704" y="1186615"/>
                <a:ext cx="3204279" cy="201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25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1241710" y="1340768"/>
            <a:ext cx="7364147" cy="3464576"/>
            <a:chOff x="-83397" y="0"/>
            <a:chExt cx="8508236" cy="3492182"/>
          </a:xfrm>
        </p:grpSpPr>
        <p:grpSp>
          <p:nvGrpSpPr>
            <p:cNvPr id="4" name="Gruppo 5"/>
            <p:cNvGrpSpPr/>
            <p:nvPr/>
          </p:nvGrpSpPr>
          <p:grpSpPr>
            <a:xfrm>
              <a:off x="-83397" y="0"/>
              <a:ext cx="7611967" cy="3492182"/>
              <a:chOff x="-83397" y="0"/>
              <a:chExt cx="7611967" cy="349218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676650" cy="325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1920" y="0"/>
                <a:ext cx="3676650" cy="325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-83397" y="3212976"/>
                <a:ext cx="3776244" cy="2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/>
                  <a:t>Scores</a:t>
                </a:r>
                <a:r>
                  <a:rPr lang="it-IT" sz="1200" b="1" dirty="0" smtClean="0"/>
                  <a:t> plot  </a:t>
                </a:r>
                <a:r>
                  <a:rPr lang="it-IT" sz="1200" b="1" dirty="0" err="1" smtClean="0"/>
                  <a:t>of</a:t>
                </a:r>
                <a:r>
                  <a:rPr lang="it-IT" sz="1200" b="1" dirty="0" smtClean="0"/>
                  <a:t> the </a:t>
                </a:r>
                <a:r>
                  <a:rPr lang="it-IT" sz="1200" b="1" dirty="0" err="1" smtClean="0"/>
                  <a:t>samples</a:t>
                </a:r>
                <a:r>
                  <a:rPr lang="it-IT" sz="1200" b="1" dirty="0" smtClean="0"/>
                  <a:t> – </a:t>
                </a:r>
                <a:r>
                  <a:rPr lang="it-IT" sz="1200" b="1" dirty="0" err="1" smtClean="0"/>
                  <a:t>Concentration</a:t>
                </a:r>
                <a:r>
                  <a:rPr lang="it-IT" sz="1200" b="1" dirty="0" smtClean="0"/>
                  <a:t> data</a:t>
                </a:r>
                <a:endParaRPr lang="it-IT" sz="1200" b="1" dirty="0"/>
              </a:p>
            </p:txBody>
          </p:sp>
        </p:grpSp>
        <p:sp>
          <p:nvSpPr>
            <p:cNvPr id="5" name="CasellaDiTesto 4"/>
            <p:cNvSpPr txBox="1"/>
            <p:nvPr/>
          </p:nvSpPr>
          <p:spPr>
            <a:xfrm>
              <a:off x="3779912" y="3210783"/>
              <a:ext cx="4644927" cy="2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Loadings</a:t>
              </a:r>
              <a:r>
                <a:rPr lang="it-IT" sz="1200" b="1" dirty="0" smtClean="0"/>
                <a:t> plot </a:t>
              </a:r>
              <a:r>
                <a:rPr lang="it-IT" sz="1200" b="1" dirty="0" err="1" smtClean="0"/>
                <a:t>of</a:t>
              </a:r>
              <a:r>
                <a:rPr lang="it-IT" sz="1200" b="1" dirty="0" smtClean="0"/>
                <a:t> the </a:t>
              </a:r>
              <a:r>
                <a:rPr lang="it-IT" sz="1200" b="1" dirty="0" err="1" smtClean="0"/>
                <a:t>variables</a:t>
              </a:r>
              <a:r>
                <a:rPr lang="it-IT" sz="1200" b="1" dirty="0" smtClean="0"/>
                <a:t> (aroma and taste </a:t>
              </a:r>
              <a:r>
                <a:rPr lang="it-IT" sz="1200" b="1" dirty="0" err="1" smtClean="0"/>
                <a:t>compounds</a:t>
              </a:r>
              <a:r>
                <a:rPr lang="it-IT" sz="1200" b="1" dirty="0" smtClean="0"/>
                <a:t>)</a:t>
              </a:r>
              <a:endParaRPr lang="it-IT" sz="1200" b="1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840256" y="260648"/>
            <a:ext cx="546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</a:rPr>
              <a:t>Principal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Component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Analysis</a:t>
            </a:r>
            <a:r>
              <a:rPr lang="it-IT" sz="2000" b="1" dirty="0" smtClean="0">
                <a:solidFill>
                  <a:srgbClr val="C00000"/>
                </a:solidFill>
              </a:rPr>
              <a:t> (PCA) 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key-taste e key-aroma </a:t>
            </a:r>
            <a:r>
              <a:rPr lang="it-IT" sz="2000" b="1" dirty="0" err="1" smtClean="0">
                <a:solidFill>
                  <a:srgbClr val="C00000"/>
                </a:solidFill>
              </a:rPr>
              <a:t>compounds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3059832" y="3573016"/>
            <a:ext cx="1008112" cy="57606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3305432" y="2000240"/>
            <a:ext cx="1008112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>
            <a:off x="2267744" y="3212976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779912" y="2348880"/>
            <a:ext cx="0" cy="1368152"/>
          </a:xfrm>
          <a:prstGeom prst="straightConnector1">
            <a:avLst/>
          </a:prstGeom>
          <a:ln w="28575">
            <a:solidFill>
              <a:srgbClr val="FF66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539552" y="4899266"/>
            <a:ext cx="8280920" cy="1819872"/>
            <a:chOff x="539552" y="4899266"/>
            <a:chExt cx="8280920" cy="181987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259632" y="4899266"/>
              <a:ext cx="7560840" cy="181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sz="1600" u="sng" dirty="0" smtClean="0"/>
                <a:t>Similar results</a:t>
              </a:r>
              <a:r>
                <a:rPr lang="en-US" sz="1600" dirty="0" smtClean="0"/>
                <a:t> are obtained when all data (concentration of aroma and taste compounds) are put together and treated with PCA statistical analysis;</a:t>
              </a:r>
            </a:p>
            <a:p>
              <a:pPr>
                <a:buFont typeface="Wingdings" pitchFamily="2" charset="2"/>
                <a:buChar char="ü"/>
              </a:pPr>
              <a:endParaRPr lang="en-US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en-US" sz="1600" dirty="0" smtClean="0"/>
                <a:t>Increase in the separation between most different samples (Ceylon and Darjeeling </a:t>
              </a:r>
              <a:r>
                <a:rPr lang="en-US" sz="1600" dirty="0" err="1" smtClean="0"/>
                <a:t>T.Vall</a:t>
              </a:r>
              <a:r>
                <a:rPr lang="en-US" sz="1600" dirty="0" smtClean="0"/>
                <a:t>);</a:t>
              </a:r>
            </a:p>
            <a:p>
              <a:pPr>
                <a:buFont typeface="Wingdings" pitchFamily="2" charset="2"/>
                <a:buChar char="ü"/>
              </a:pPr>
              <a:endParaRPr lang="en-US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en-US" sz="1600" u="sng" dirty="0" smtClean="0"/>
                <a:t>Ceylon and Darjeeling </a:t>
              </a:r>
              <a:r>
                <a:rPr lang="en-US" sz="1600" u="sng" dirty="0" err="1" smtClean="0"/>
                <a:t>Testa</a:t>
              </a:r>
              <a:r>
                <a:rPr lang="en-US" sz="1600" u="sng" dirty="0" smtClean="0"/>
                <a:t> Valley</a:t>
              </a:r>
              <a:r>
                <a:rPr lang="en-US" sz="1600" dirty="0" smtClean="0"/>
                <a:t> have a “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strong</a:t>
              </a:r>
              <a:r>
                <a:rPr lang="en-US" sz="1600" dirty="0" smtClean="0"/>
                <a:t>” and “</a:t>
              </a:r>
              <a:r>
                <a:rPr lang="en-US" sz="1600" b="1" dirty="0" smtClean="0">
                  <a:solidFill>
                    <a:srgbClr val="FF66CC"/>
                  </a:solidFill>
                </a:rPr>
                <a:t>distinctive</a:t>
              </a:r>
              <a:r>
                <a:rPr lang="en-US" sz="1600" dirty="0" smtClean="0"/>
                <a:t>” sensory profile. </a:t>
              </a:r>
              <a:endParaRPr lang="en-US" sz="1600" dirty="0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539552" y="4929198"/>
              <a:ext cx="648072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539552" y="5551082"/>
              <a:ext cx="648072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539552" y="6215082"/>
              <a:ext cx="648072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MARCHIO DST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67544" y="314010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CONCLUSIONS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75656" y="1154275"/>
            <a:ext cx="7002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analytical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i="1" dirty="0" smtClean="0"/>
              <a:t>aroma</a:t>
            </a:r>
            <a:r>
              <a:rPr lang="it-IT" dirty="0" smtClean="0"/>
              <a:t> and </a:t>
            </a:r>
            <a:r>
              <a:rPr lang="it-IT" i="1" dirty="0" smtClean="0"/>
              <a:t>taste </a:t>
            </a:r>
            <a:r>
              <a:rPr lang="it-IT" i="1" dirty="0" err="1" smtClean="0"/>
              <a:t>profiles</a:t>
            </a:r>
            <a:r>
              <a:rPr lang="it-IT" i="1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perception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fermented</a:t>
            </a:r>
            <a:r>
              <a:rPr lang="it-IT" dirty="0" smtClean="0"/>
              <a:t> </a:t>
            </a:r>
            <a:r>
              <a:rPr lang="it-IT" dirty="0" err="1" smtClean="0"/>
              <a:t>black</a:t>
            </a:r>
            <a:r>
              <a:rPr lang="it-IT" dirty="0" smtClean="0"/>
              <a:t> tea </a:t>
            </a:r>
            <a:r>
              <a:rPr lang="it-IT" dirty="0" err="1" smtClean="0"/>
              <a:t>infusions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en-GB" dirty="0" smtClean="0"/>
              <a:t>D</a:t>
            </a:r>
            <a:r>
              <a:rPr lang="it-IT" dirty="0" err="1" smtClean="0"/>
              <a:t>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analytical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b="1" dirty="0" err="1" smtClean="0"/>
              <a:t>qualification</a:t>
            </a:r>
            <a:r>
              <a:rPr lang="it-IT" dirty="0" smtClean="0"/>
              <a:t> and </a:t>
            </a:r>
            <a:r>
              <a:rPr lang="it-IT" b="1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/tea </a:t>
            </a:r>
            <a:r>
              <a:rPr lang="it-IT" dirty="0" err="1" smtClean="0"/>
              <a:t>infusions</a:t>
            </a:r>
            <a:r>
              <a:rPr lang="it-IT" dirty="0" smtClean="0"/>
              <a:t>. 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839726"/>
            <a:ext cx="1272037" cy="11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54172"/>
            <a:ext cx="1272037" cy="11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MARCHIO DST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472870" y="3143248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Analyzed</a:t>
            </a:r>
            <a:r>
              <a:rPr lang="it-IT" b="1" dirty="0" smtClean="0"/>
              <a:t> </a:t>
            </a:r>
            <a:r>
              <a:rPr lang="it-IT" b="1" dirty="0" err="1" smtClean="0"/>
              <a:t>samples</a:t>
            </a:r>
            <a:r>
              <a:rPr lang="it-IT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i="1" dirty="0" smtClean="0"/>
              <a:t>aroma</a:t>
            </a:r>
            <a:r>
              <a:rPr lang="it-IT" dirty="0" smtClean="0"/>
              <a:t> and </a:t>
            </a:r>
            <a:r>
              <a:rPr lang="it-IT" i="1" dirty="0" smtClean="0"/>
              <a:t>taste</a:t>
            </a:r>
            <a:r>
              <a:rPr lang="it-IT" dirty="0" smtClean="0"/>
              <a:t> </a:t>
            </a:r>
            <a:r>
              <a:rPr lang="it-IT" dirty="0" err="1" smtClean="0"/>
              <a:t>profiles</a:t>
            </a:r>
            <a:r>
              <a:rPr lang="it-IT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Objectification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sensory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 quantitative data (Odor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e Dose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)</a:t>
            </a:r>
            <a:endParaRPr lang="it-IT" i="1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Database on </a:t>
            </a:r>
            <a:r>
              <a:rPr lang="it-IT" dirty="0" err="1" smtClean="0"/>
              <a:t>fermented</a:t>
            </a:r>
            <a:r>
              <a:rPr lang="it-IT" dirty="0" smtClean="0"/>
              <a:t> tea aroma and taste data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67544" y="4714884"/>
            <a:ext cx="7947451" cy="1477328"/>
            <a:chOff x="467544" y="4714884"/>
            <a:chExt cx="7947451" cy="1477328"/>
          </a:xfrm>
        </p:grpSpPr>
        <p:pic>
          <p:nvPicPr>
            <p:cNvPr id="26" name="Picture 2" descr="http://pad2.whstatic.com/images/thumb/0/06/Carry-out-Sensory-Evaluation-Step-4.jpg/670px-Carry-out-Sensory-Evaluation-Step-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911692"/>
              <a:ext cx="1342215" cy="1007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4" descr="http://pad1.whstatic.com/images/thumb/8/88/Carry-out-Sensory-Evaluation-Step-2.jpg/670px-Carry-out-Sensory-Evaluation-Step-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9680" y="4911692"/>
              <a:ext cx="1344168" cy="1009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magine 11" descr="uomo-d-che-spinge-parola-di-sfida-4682114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81179" y="5027644"/>
              <a:ext cx="1520550" cy="1116000"/>
            </a:xfrm>
            <a:prstGeom prst="rect">
              <a:avLst/>
            </a:prstGeom>
          </p:spPr>
        </p:pic>
        <p:pic>
          <p:nvPicPr>
            <p:cNvPr id="13" name="Immagine 12" descr="9617222-futuro-segno-su-sfondo-bianco-su-posti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5861">
              <a:off x="7759795" y="4735887"/>
              <a:ext cx="655200" cy="468000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1571604" y="4714884"/>
              <a:ext cx="57864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endParaRPr lang="it-IT" dirty="0" smtClean="0"/>
            </a:p>
            <a:p>
              <a:pPr lvl="4">
                <a:buFont typeface="Wingdings" pitchFamily="2" charset="2"/>
                <a:buChar char="ü"/>
              </a:pPr>
              <a:r>
                <a:rPr lang="it-IT" dirty="0" smtClean="0"/>
                <a:t> Training </a:t>
              </a:r>
              <a:r>
                <a:rPr lang="it-IT" dirty="0" err="1" smtClean="0"/>
                <a:t>of</a:t>
              </a:r>
              <a:r>
                <a:rPr lang="it-IT" dirty="0" smtClean="0"/>
                <a:t> a “</a:t>
              </a:r>
              <a:r>
                <a:rPr lang="it-IT" dirty="0" err="1" smtClean="0"/>
                <a:t>sensory</a:t>
              </a:r>
              <a:r>
                <a:rPr lang="it-IT" dirty="0" smtClean="0"/>
                <a:t> </a:t>
              </a:r>
              <a:r>
                <a:rPr lang="it-IT" dirty="0" err="1" smtClean="0"/>
                <a:t>panel</a:t>
              </a:r>
              <a:r>
                <a:rPr lang="it-IT" dirty="0" smtClean="0"/>
                <a:t>” </a:t>
              </a:r>
              <a:r>
                <a:rPr lang="it-IT" dirty="0" err="1" smtClean="0"/>
                <a:t>able</a:t>
              </a:r>
              <a:endParaRPr lang="it-IT" dirty="0" smtClean="0"/>
            </a:p>
            <a:p>
              <a:pPr lvl="4"/>
              <a:r>
                <a:rPr lang="it-IT" dirty="0" err="1" smtClean="0"/>
                <a:t>to</a:t>
              </a:r>
              <a:r>
                <a:rPr lang="it-IT" dirty="0" smtClean="0"/>
                <a:t> validate and </a:t>
              </a:r>
              <a:r>
                <a:rPr lang="it-IT" dirty="0" err="1" smtClean="0"/>
                <a:t>confirm</a:t>
              </a:r>
              <a:r>
                <a:rPr lang="it-IT" dirty="0" smtClean="0"/>
                <a:t> the </a:t>
              </a:r>
              <a:r>
                <a:rPr lang="it-IT" dirty="0" err="1" smtClean="0"/>
                <a:t>robustness</a:t>
              </a:r>
              <a:endParaRPr lang="it-IT" dirty="0" smtClean="0"/>
            </a:p>
            <a:p>
              <a:pPr lvl="4"/>
              <a:r>
                <a:rPr lang="it-IT" dirty="0" err="1" smtClean="0"/>
                <a:t>of</a:t>
              </a:r>
              <a:r>
                <a:rPr lang="it-IT" dirty="0" smtClean="0"/>
                <a:t> </a:t>
              </a:r>
              <a:r>
                <a:rPr lang="it-IT" dirty="0" err="1" smtClean="0"/>
                <a:t>analytical</a:t>
              </a:r>
              <a:r>
                <a:rPr lang="it-IT" dirty="0" smtClean="0"/>
                <a:t> data</a:t>
              </a:r>
            </a:p>
            <a:p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27</a:t>
            </a:fld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1707273" y="1292354"/>
            <a:ext cx="5729454" cy="4146114"/>
            <a:chOff x="1281484" y="1292354"/>
            <a:chExt cx="5729454" cy="4146114"/>
          </a:xfrm>
        </p:grpSpPr>
        <p:sp>
          <p:nvSpPr>
            <p:cNvPr id="4" name="CasellaDiTesto 3"/>
            <p:cNvSpPr txBox="1"/>
            <p:nvPr/>
          </p:nvSpPr>
          <p:spPr>
            <a:xfrm>
              <a:off x="1281484" y="1292354"/>
              <a:ext cx="57294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it-IT" sz="4000" b="1" i="1" cap="all" dirty="0" smtClean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+mj-lt"/>
                  <a:cs typeface="Times New Roman" pitchFamily="18" charset="0"/>
                </a:rPr>
                <a:t>GRAZIE PER L’ATTENZIONE</a:t>
              </a:r>
              <a:endParaRPr lang="it-IT" sz="4000" b="1" i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endParaRPr>
            </a:p>
          </p:txBody>
        </p:sp>
        <p:pic>
          <p:nvPicPr>
            <p:cNvPr id="5" name="Immagine 4" descr="cappellaio matt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0" b="100000" l="0" r="100000">
                          <a14:foregroundMark x1="84000" y1="6061" x2="94333" y2="20455"/>
                          <a14:foregroundMark x1="11667" y1="55682" x2="7000" y2="6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00" y="2428868"/>
              <a:ext cx="3420000" cy="30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9" name="Picture 2" descr="MARCHIO DST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214290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931158" y="177421"/>
            <a:ext cx="5281684" cy="465497"/>
          </a:xfrm>
          <a:prstGeom prst="rect">
            <a:avLst/>
          </a:prstGeom>
          <a:gradFill flip="none" rotWithShape="1">
            <a:gsLst>
              <a:gs pos="0">
                <a:srgbClr val="95D4EE">
                  <a:tint val="66000"/>
                  <a:satMod val="160000"/>
                </a:srgbClr>
              </a:gs>
              <a:gs pos="50000">
                <a:srgbClr val="95D4EE">
                  <a:tint val="44500"/>
                  <a:satMod val="160000"/>
                </a:srgbClr>
              </a:gs>
              <a:gs pos="100000">
                <a:srgbClr val="95D4EE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AIM OF THE PROJECT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2" name="Immagine 11" descr="mad-scientist-or-professor-in-the-laboratory_1513378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600" y="30356"/>
            <a:ext cx="785260" cy="684000"/>
          </a:xfrm>
          <a:prstGeom prst="rect">
            <a:avLst/>
          </a:prstGeom>
        </p:spPr>
      </p:pic>
      <p:grpSp>
        <p:nvGrpSpPr>
          <p:cNvPr id="27" name="Gruppo 26"/>
          <p:cNvGrpSpPr/>
          <p:nvPr/>
        </p:nvGrpSpPr>
        <p:grpSpPr>
          <a:xfrm>
            <a:off x="1347167" y="844420"/>
            <a:ext cx="6449667" cy="2274938"/>
            <a:chOff x="938073" y="956802"/>
            <a:chExt cx="6449667" cy="2274938"/>
          </a:xfrm>
        </p:grpSpPr>
        <p:pic>
          <p:nvPicPr>
            <p:cNvPr id="24" name="Picture 2" descr="http://www.bigtreemarketing.com/wp-content/uploads/2012/12/SLEPPINS_TARGE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34144" y="956802"/>
              <a:ext cx="1023938" cy="972000"/>
            </a:xfrm>
            <a:prstGeom prst="rect">
              <a:avLst/>
            </a:prstGeom>
            <a:noFill/>
          </p:spPr>
        </p:pic>
        <p:sp>
          <p:nvSpPr>
            <p:cNvPr id="13" name="Rettangolo arrotondato 12"/>
            <p:cNvSpPr/>
            <p:nvPr/>
          </p:nvSpPr>
          <p:spPr>
            <a:xfrm>
              <a:off x="938073" y="1408918"/>
              <a:ext cx="2385789" cy="1193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>
                  <a:solidFill>
                    <a:schemeClr val="tx1"/>
                  </a:solidFill>
                </a:rPr>
                <a:t>Sensomics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investigation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of</a:t>
              </a:r>
              <a:r>
                <a:rPr lang="it-IT" sz="1600" dirty="0" smtClean="0">
                  <a:solidFill>
                    <a:schemeClr val="tx1"/>
                  </a:solidFill>
                </a:rPr>
                <a:t> high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quality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food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matrices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of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vegetable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</a:rPr>
                <a:t>origin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4500562" y="1013756"/>
              <a:ext cx="2286000" cy="89618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/>
                <a:t>Development</a:t>
              </a:r>
              <a:endParaRPr lang="it-IT" sz="1600" dirty="0" smtClean="0"/>
            </a:p>
            <a:p>
              <a:pPr algn="ctr"/>
              <a:r>
                <a:rPr lang="it-IT" sz="1600" dirty="0" err="1" smtClean="0"/>
                <a:t>of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advanced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analytical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platforms</a:t>
              </a:r>
              <a:endParaRPr lang="it-IT" sz="1600" dirty="0"/>
            </a:p>
          </p:txBody>
        </p:sp>
        <p:pic>
          <p:nvPicPr>
            <p:cNvPr id="18" name="Picture 2" descr="http://www.bigtreemarketing.com/wp-content/uploads/2012/12/SLEPPINS_TARGE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6389771" y="2193183"/>
              <a:ext cx="1023938" cy="972000"/>
            </a:xfrm>
            <a:prstGeom prst="rect">
              <a:avLst/>
            </a:prstGeom>
            <a:noFill/>
          </p:spPr>
        </p:pic>
        <p:sp>
          <p:nvSpPr>
            <p:cNvPr id="19" name="Rettangolo arrotondato 18"/>
            <p:cNvSpPr/>
            <p:nvPr/>
          </p:nvSpPr>
          <p:spPr>
            <a:xfrm>
              <a:off x="4524660" y="2153566"/>
              <a:ext cx="2286015" cy="107817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/>
                <a:t>Validation</a:t>
              </a:r>
              <a:endParaRPr lang="it-IT" sz="1600" dirty="0" smtClean="0"/>
            </a:p>
            <a:p>
              <a:pPr algn="ctr"/>
              <a:r>
                <a:rPr lang="it-IT" sz="1600" dirty="0" smtClean="0"/>
                <a:t>and </a:t>
              </a:r>
              <a:r>
                <a:rPr lang="it-IT" sz="1600" b="1" dirty="0" err="1" smtClean="0">
                  <a:solidFill>
                    <a:srgbClr val="FFFF00"/>
                  </a:solidFill>
                </a:rPr>
                <a:t>application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of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these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methods</a:t>
              </a:r>
              <a:r>
                <a:rPr lang="it-IT" sz="1600" dirty="0" smtClean="0"/>
                <a:t> on </a:t>
              </a:r>
            </a:p>
            <a:p>
              <a:pPr algn="ctr"/>
              <a:r>
                <a:rPr lang="it-IT" sz="1600" b="1" dirty="0" smtClean="0">
                  <a:solidFill>
                    <a:srgbClr val="FFFF00"/>
                  </a:solidFill>
                </a:rPr>
                <a:t>REAL-WORLD SAMPLES</a:t>
              </a:r>
              <a:endParaRPr lang="it-IT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Freccia in giù 24"/>
            <p:cNvSpPr/>
            <p:nvPr/>
          </p:nvSpPr>
          <p:spPr>
            <a:xfrm rot="15244317">
              <a:off x="3689529" y="1439045"/>
              <a:ext cx="428628" cy="64294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in giù 25"/>
            <p:cNvSpPr/>
            <p:nvPr/>
          </p:nvSpPr>
          <p:spPr>
            <a:xfrm rot="17667716">
              <a:off x="3670700" y="2056793"/>
              <a:ext cx="428628" cy="64294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681246" y="3351942"/>
            <a:ext cx="8256538" cy="3264472"/>
            <a:chOff x="681246" y="3351942"/>
            <a:chExt cx="8256538" cy="3264472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4500562" y="4862088"/>
              <a:ext cx="27860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/>
                <a:t>Practical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application</a:t>
              </a:r>
              <a:r>
                <a:rPr lang="it-IT" b="1" dirty="0" smtClean="0"/>
                <a:t> in the </a:t>
              </a:r>
              <a:r>
                <a:rPr lang="it-IT" b="1" dirty="0" err="1" smtClean="0"/>
                <a:t>industry</a:t>
              </a:r>
              <a:endParaRPr lang="it-IT" b="1" dirty="0" smtClean="0"/>
            </a:p>
            <a:p>
              <a:pPr algn="ctr"/>
              <a:r>
                <a:rPr lang="it-IT" dirty="0" err="1" smtClean="0"/>
                <a:t>Qualification</a:t>
              </a:r>
              <a:r>
                <a:rPr lang="it-IT" dirty="0" smtClean="0"/>
                <a:t> and </a:t>
              </a:r>
              <a:r>
                <a:rPr lang="it-IT" dirty="0" err="1" smtClean="0"/>
                <a:t>authentication</a:t>
              </a:r>
              <a:endParaRPr lang="it-IT" dirty="0" smtClean="0"/>
            </a:p>
            <a:p>
              <a:pPr algn="ctr"/>
              <a:r>
                <a:rPr lang="it-IT" dirty="0" err="1" smtClean="0"/>
                <a:t>of</a:t>
              </a:r>
              <a:r>
                <a:rPr lang="it-IT" dirty="0" smtClean="0"/>
                <a:t> the </a:t>
              </a:r>
              <a:r>
                <a:rPr lang="it-IT" dirty="0" err="1" smtClean="0"/>
                <a:t>product</a:t>
              </a:r>
              <a:endParaRPr lang="it-IT" dirty="0" smtClean="0"/>
            </a:p>
            <a:p>
              <a:endParaRPr lang="it-IT" dirty="0"/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2174091" y="3351942"/>
              <a:ext cx="4795819" cy="1005752"/>
              <a:chOff x="2214546" y="3214686"/>
              <a:chExt cx="4795819" cy="1005752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2214546" y="3214686"/>
                <a:ext cx="4071966" cy="720000"/>
                <a:chOff x="2579534" y="172108"/>
                <a:chExt cx="4071966" cy="720000"/>
              </a:xfrm>
            </p:grpSpPr>
            <p:sp>
              <p:nvSpPr>
                <p:cNvPr id="4" name="Rettangolo arrotondato 3"/>
                <p:cNvSpPr/>
                <p:nvPr/>
              </p:nvSpPr>
              <p:spPr>
                <a:xfrm>
                  <a:off x="3079600" y="386422"/>
                  <a:ext cx="3571900" cy="4342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000" b="1" dirty="0" smtClean="0"/>
                    <a:t>WHY</a:t>
                  </a:r>
                  <a:r>
                    <a:rPr lang="it-IT" sz="2000" dirty="0" smtClean="0"/>
                    <a:t> the </a:t>
                  </a:r>
                  <a:r>
                    <a:rPr lang="it-IT" sz="2000" dirty="0" err="1" smtClean="0"/>
                    <a:t>choice</a:t>
                  </a:r>
                  <a:r>
                    <a:rPr lang="it-IT" sz="2000" dirty="0" smtClean="0"/>
                    <a:t> </a:t>
                  </a:r>
                  <a:r>
                    <a:rPr lang="it-IT" sz="2000" dirty="0" err="1" smtClean="0"/>
                    <a:t>of</a:t>
                  </a:r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Tea</a:t>
                  </a:r>
                  <a:r>
                    <a:rPr lang="it-IT" sz="2000" dirty="0" smtClean="0"/>
                    <a:t>?</a:t>
                  </a:r>
                  <a:endParaRPr lang="it-IT" sz="2000" dirty="0"/>
                </a:p>
              </p:txBody>
            </p:sp>
            <p:pic>
              <p:nvPicPr>
                <p:cNvPr id="5" name="Immagine 20"/>
                <p:cNvPicPr>
                  <a:picLocks noChangeAspect="1"/>
                </p:cNvPicPr>
                <p:nvPr/>
              </p:nvPicPr>
              <p:blipFill>
                <a:blip r:embed="rId5" cstate="print"/>
                <a:srcRect r="70222"/>
                <a:stretch>
                  <a:fillRect/>
                </a:stretch>
              </p:blipFill>
              <p:spPr bwMode="auto">
                <a:xfrm>
                  <a:off x="2579534" y="172108"/>
                  <a:ext cx="376657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" name="Immagine 28" descr="Sinensis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>
              <a:xfrm>
                <a:off x="6286512" y="3286124"/>
                <a:ext cx="723853" cy="684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  <a:alpha val="94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8" name="Picture 2" descr="http://www.polyvore.com/cgi/img-thing?.out=jpg&amp;size=l&amp;tid=41335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2198" y="3500438"/>
                <a:ext cx="720000" cy="7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Gruppo 41"/>
            <p:cNvGrpSpPr/>
            <p:nvPr/>
          </p:nvGrpSpPr>
          <p:grpSpPr>
            <a:xfrm>
              <a:off x="3428992" y="4071942"/>
              <a:ext cx="2143140" cy="642942"/>
              <a:chOff x="3357554" y="4214818"/>
              <a:chExt cx="2143140" cy="642942"/>
            </a:xfrm>
          </p:grpSpPr>
          <p:cxnSp>
            <p:nvCxnSpPr>
              <p:cNvPr id="38" name="Connettore 2 37"/>
              <p:cNvCxnSpPr/>
              <p:nvPr/>
            </p:nvCxnSpPr>
            <p:spPr>
              <a:xfrm rot="10800000" flipV="1">
                <a:off x="3357554" y="4214818"/>
                <a:ext cx="1071570" cy="64294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/>
              <p:cNvCxnSpPr/>
              <p:nvPr/>
            </p:nvCxnSpPr>
            <p:spPr>
              <a:xfrm>
                <a:off x="4429124" y="4222139"/>
                <a:ext cx="1071570" cy="63562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/>
            <p:cNvGrpSpPr/>
            <p:nvPr/>
          </p:nvGrpSpPr>
          <p:grpSpPr>
            <a:xfrm>
              <a:off x="681246" y="4633925"/>
              <a:ext cx="8256538" cy="1724033"/>
              <a:chOff x="681246" y="4633925"/>
              <a:chExt cx="8256538" cy="1724033"/>
            </a:xfrm>
          </p:grpSpPr>
          <p:pic>
            <p:nvPicPr>
              <p:cNvPr id="30" name="Immagine 29" descr="mad-scientist-or-professor-in-the-laboratory_151337819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246" y="4886454"/>
                <a:ext cx="1033234" cy="900000"/>
              </a:xfrm>
              <a:prstGeom prst="rect">
                <a:avLst/>
              </a:prstGeom>
            </p:spPr>
          </p:pic>
          <p:sp>
            <p:nvSpPr>
              <p:cNvPr id="31" name="CasellaDiTesto 30"/>
              <p:cNvSpPr txBox="1"/>
              <p:nvPr/>
            </p:nvSpPr>
            <p:spPr>
              <a:xfrm>
                <a:off x="1643042" y="4871408"/>
                <a:ext cx="21431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err="1" smtClean="0"/>
                  <a:t>Academic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Research</a:t>
                </a:r>
                <a:r>
                  <a:rPr lang="it-IT" dirty="0" smtClean="0"/>
                  <a:t>:</a:t>
                </a:r>
              </a:p>
              <a:p>
                <a:pPr algn="ctr"/>
                <a:r>
                  <a:rPr lang="it-IT" dirty="0" err="1" smtClean="0"/>
                  <a:t>increase</a:t>
                </a:r>
                <a:r>
                  <a:rPr lang="it-IT" dirty="0" smtClean="0"/>
                  <a:t> in the </a:t>
                </a:r>
                <a:r>
                  <a:rPr lang="it-IT" dirty="0" err="1" smtClean="0"/>
                  <a:t>knowledge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of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kind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of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matrix</a:t>
                </a:r>
                <a:endParaRPr lang="it-IT" dirty="0"/>
              </a:p>
            </p:txBody>
          </p:sp>
          <p:grpSp>
            <p:nvGrpSpPr>
              <p:cNvPr id="34" name="Gruppo 33"/>
              <p:cNvGrpSpPr/>
              <p:nvPr/>
            </p:nvGrpSpPr>
            <p:grpSpPr>
              <a:xfrm>
                <a:off x="7072330" y="4846520"/>
                <a:ext cx="1865454" cy="1511438"/>
                <a:chOff x="6500826" y="5072074"/>
                <a:chExt cx="1865454" cy="1511438"/>
              </a:xfrm>
            </p:grpSpPr>
            <p:pic>
              <p:nvPicPr>
                <p:cNvPr id="32" name="Immagine 31" descr="12065559172064609959chlopaya_Building.svg.hi.pn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43703" y="5072074"/>
                  <a:ext cx="1497034" cy="1008000"/>
                </a:xfrm>
                <a:prstGeom prst="rect">
                  <a:avLst/>
                </a:prstGeom>
              </p:spPr>
            </p:pic>
            <p:pic>
              <p:nvPicPr>
                <p:cNvPr id="33" name="Picture 4" descr="http://www.mimilab.com/wp-content/uploads/2012/10/soremartec_thumb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</a:blip>
                <a:srcRect l="3390" t="31638" b="18644"/>
                <a:stretch>
                  <a:fillRect/>
                </a:stretch>
              </p:blipFill>
              <p:spPr bwMode="auto">
                <a:xfrm>
                  <a:off x="6500826" y="5863512"/>
                  <a:ext cx="1865454" cy="7200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5602" name="Picture 2" descr="C:\Users\Federico\AppData\Local\Temp\segno-di-punteggiatura-immagine-animata-0005.gif"/>
              <p:cNvPicPr>
                <a:picLocks noChangeAspect="1" noChangeArrowheads="1" noCrop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286776" y="4633925"/>
                <a:ext cx="581025" cy="58102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35" name="Freccia in giù 34"/>
          <p:cNvSpPr/>
          <p:nvPr/>
        </p:nvSpPr>
        <p:spPr>
          <a:xfrm>
            <a:off x="1907704" y="2852936"/>
            <a:ext cx="1008112" cy="374441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2" y="4141788"/>
            <a:ext cx="138442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22663"/>
            <a:ext cx="139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186"/>
          <p:cNvSpPr>
            <a:spLocks noChangeArrowheads="1"/>
          </p:cNvSpPr>
          <p:nvPr/>
        </p:nvSpPr>
        <p:spPr bwMode="auto">
          <a:xfrm>
            <a:off x="1144588" y="5254626"/>
            <a:ext cx="52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23528" y="3140968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-Receptor Interaction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Olfactory receptors (ORs):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G-protein coupled receptors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 Activation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(Action Potential)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Olfactory Bulb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43360" y="820806"/>
            <a:ext cx="2028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Odorant</a:t>
            </a:r>
            <a:r>
              <a:rPr lang="it-IT" sz="1600" dirty="0" smtClean="0"/>
              <a:t>:</a:t>
            </a:r>
          </a:p>
          <a:p>
            <a:r>
              <a:rPr lang="it-IT" sz="1600" dirty="0" smtClean="0"/>
              <a:t>Low </a:t>
            </a:r>
            <a:r>
              <a:rPr lang="it-IT" sz="1600" dirty="0" err="1" smtClean="0"/>
              <a:t>Molecular</a:t>
            </a:r>
            <a:r>
              <a:rPr lang="it-IT" sz="1600" dirty="0" smtClean="0"/>
              <a:t> </a:t>
            </a:r>
            <a:r>
              <a:rPr lang="it-IT" sz="1600" dirty="0" err="1" smtClean="0"/>
              <a:t>weight</a:t>
            </a:r>
            <a:endParaRPr lang="it-IT" sz="1600" dirty="0" smtClean="0"/>
          </a:p>
          <a:p>
            <a:r>
              <a:rPr lang="it-IT" sz="1600" dirty="0" smtClean="0"/>
              <a:t>Volatile</a:t>
            </a:r>
          </a:p>
          <a:p>
            <a:r>
              <a:rPr lang="it-IT" sz="1600" dirty="0" err="1" smtClean="0"/>
              <a:t>Hydrophobic</a:t>
            </a:r>
            <a:endParaRPr lang="it-IT" sz="1600" dirty="0"/>
          </a:p>
        </p:txBody>
      </p:sp>
      <p:pic>
        <p:nvPicPr>
          <p:cNvPr id="49" name="Picture 2" descr="http://www.winetasting-demystified.com/images/OlfactoryPathways.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734" b="24682"/>
          <a:stretch>
            <a:fillRect/>
          </a:stretch>
        </p:blipFill>
        <p:spPr bwMode="auto">
          <a:xfrm>
            <a:off x="2286000" y="403487"/>
            <a:ext cx="2389632" cy="2133600"/>
          </a:xfrm>
          <a:prstGeom prst="rect">
            <a:avLst/>
          </a:prstGeom>
          <a:noFill/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348880"/>
            <a:ext cx="847725" cy="4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394087"/>
            <a:ext cx="847725" cy="4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132856"/>
            <a:ext cx="762000" cy="3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uppo 26"/>
          <p:cNvGrpSpPr/>
          <p:nvPr/>
        </p:nvGrpSpPr>
        <p:grpSpPr>
          <a:xfrm>
            <a:off x="5043880" y="581378"/>
            <a:ext cx="4128859" cy="5819422"/>
            <a:chOff x="4953000" y="581378"/>
            <a:chExt cx="4128859" cy="5819422"/>
          </a:xfrm>
        </p:grpSpPr>
        <p:pic>
          <p:nvPicPr>
            <p:cNvPr id="54" name="Picture 4" descr="http://www.nature.com/nature/journal/v413/n6852/images/413211aa.2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061"/>
            <a:stretch>
              <a:fillRect/>
            </a:stretch>
          </p:blipFill>
          <p:spPr bwMode="auto">
            <a:xfrm>
              <a:off x="4953000" y="581378"/>
              <a:ext cx="3048000" cy="5695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ttangolo 54"/>
            <p:cNvSpPr/>
            <p:nvPr/>
          </p:nvSpPr>
          <p:spPr>
            <a:xfrm>
              <a:off x="5029200" y="685800"/>
              <a:ext cx="3048000" cy="28194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8153400" y="3867090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Olfactory Bulb</a:t>
              </a:r>
              <a:endParaRPr lang="en-US" sz="1000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8153400" y="1524000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Olfactory</a:t>
              </a:r>
            </a:p>
            <a:p>
              <a:r>
                <a:rPr lang="en-US" sz="1000" dirty="0" err="1" smtClean="0"/>
                <a:t>Epitelium</a:t>
              </a:r>
              <a:endParaRPr lang="en-US" sz="1000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5105400" y="3581400"/>
              <a:ext cx="30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5105400" y="914400"/>
              <a:ext cx="30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5029200" y="3810000"/>
              <a:ext cx="3048000" cy="2590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ttangolo 60"/>
          <p:cNvSpPr/>
          <p:nvPr/>
        </p:nvSpPr>
        <p:spPr>
          <a:xfrm>
            <a:off x="3704456" y="548680"/>
            <a:ext cx="838200" cy="609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nettore 1 61"/>
          <p:cNvCxnSpPr>
            <a:stCxn id="61" idx="2"/>
          </p:cNvCxnSpPr>
          <p:nvPr/>
        </p:nvCxnSpPr>
        <p:spPr>
          <a:xfrm>
            <a:off x="4123556" y="1158280"/>
            <a:ext cx="952500" cy="1752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ccia curva 62"/>
          <p:cNvSpPr/>
          <p:nvPr/>
        </p:nvSpPr>
        <p:spPr>
          <a:xfrm rot="20508247">
            <a:off x="2911168" y="1511776"/>
            <a:ext cx="367376" cy="346482"/>
          </a:xfrm>
          <a:prstGeom prst="bentArrow">
            <a:avLst>
              <a:gd name="adj1" fmla="val 21783"/>
              <a:gd name="adj2" fmla="val 35305"/>
              <a:gd name="adj3" fmla="val 25000"/>
              <a:gd name="adj4" fmla="val 707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ccia curva 63"/>
          <p:cNvSpPr/>
          <p:nvPr/>
        </p:nvSpPr>
        <p:spPr>
          <a:xfrm rot="3125306" flipH="1">
            <a:off x="3936603" y="1248939"/>
            <a:ext cx="917450" cy="346482"/>
          </a:xfrm>
          <a:prstGeom prst="bentArrow">
            <a:avLst>
              <a:gd name="adj1" fmla="val 21783"/>
              <a:gd name="adj2" fmla="val 35305"/>
              <a:gd name="adj3" fmla="val 25000"/>
              <a:gd name="adj4" fmla="val 707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383042" y="152400"/>
            <a:ext cx="1260000" cy="39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Olfaction</a:t>
            </a:r>
          </a:p>
        </p:txBody>
      </p:sp>
      <p:pic>
        <p:nvPicPr>
          <p:cNvPr id="66" name="Immagine 3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045" y="1571612"/>
            <a:ext cx="744179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MARCHIO DST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ccia in giù 43"/>
          <p:cNvSpPr/>
          <p:nvPr/>
        </p:nvSpPr>
        <p:spPr>
          <a:xfrm>
            <a:off x="2483768" y="1484784"/>
            <a:ext cx="648072" cy="24482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/>
          <p:cNvSpPr/>
          <p:nvPr/>
        </p:nvSpPr>
        <p:spPr>
          <a:xfrm>
            <a:off x="1331640" y="2996952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+mj-lt"/>
              </a:rPr>
              <a:t>COMBINATORIAL CODE</a:t>
            </a:r>
            <a:endParaRPr lang="it-IT" b="1" dirty="0">
              <a:latin typeface="+mj-lt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83568" y="1988840"/>
            <a:ext cx="41764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+mj-lt"/>
              </a:rPr>
              <a:t>Simultaneous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activation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of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many</a:t>
            </a:r>
            <a:r>
              <a:rPr lang="it-IT" b="1" dirty="0" smtClean="0">
                <a:latin typeface="+mj-lt"/>
              </a:rPr>
              <a:t> </a:t>
            </a:r>
            <a:r>
              <a:rPr lang="it-IT" b="1" dirty="0" err="1" smtClean="0">
                <a:latin typeface="+mj-lt"/>
              </a:rPr>
              <a:t>receptors</a:t>
            </a:r>
            <a:r>
              <a:rPr lang="it-IT" b="1" dirty="0" smtClean="0">
                <a:latin typeface="+mj-lt"/>
              </a:rPr>
              <a:t> </a:t>
            </a:r>
            <a:endParaRPr lang="it-IT" b="1" dirty="0">
              <a:latin typeface="+mj-lt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1857356" y="1142984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+mj-lt"/>
              </a:rPr>
              <a:t>Odorant</a:t>
            </a:r>
            <a:endParaRPr lang="it-IT" b="1" dirty="0">
              <a:latin typeface="+mj-lt"/>
            </a:endParaRPr>
          </a:p>
        </p:txBody>
      </p:sp>
      <p:sp>
        <p:nvSpPr>
          <p:cNvPr id="49" name="Titolo 100"/>
          <p:cNvSpPr txBox="1">
            <a:spLocks/>
          </p:cNvSpPr>
          <p:nvPr/>
        </p:nvSpPr>
        <p:spPr>
          <a:xfrm>
            <a:off x="251520" y="142852"/>
            <a:ext cx="8496944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Ligand-Receptor</a:t>
            </a:r>
            <a:r>
              <a:rPr lang="it-IT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it-IT" sz="20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Interaction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“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Combinatorial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Code”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2" descr="http://www.plosone.org/article/info:doi/10.1371/journal.pone.0022996.g002/larger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09"/>
          <a:stretch>
            <a:fillRect/>
          </a:stretch>
        </p:blipFill>
        <p:spPr bwMode="auto">
          <a:xfrm>
            <a:off x="5220072" y="1094926"/>
            <a:ext cx="3657600" cy="2838130"/>
          </a:xfrm>
          <a:prstGeom prst="rect">
            <a:avLst/>
          </a:prstGeom>
          <a:noFill/>
        </p:spPr>
      </p:pic>
      <p:grpSp>
        <p:nvGrpSpPr>
          <p:cNvPr id="21" name="Gruppo 20"/>
          <p:cNvGrpSpPr/>
          <p:nvPr/>
        </p:nvGrpSpPr>
        <p:grpSpPr>
          <a:xfrm>
            <a:off x="5508104" y="4221088"/>
            <a:ext cx="3240360" cy="2448272"/>
            <a:chOff x="5508104" y="4221088"/>
            <a:chExt cx="3240360" cy="2448272"/>
          </a:xfrm>
        </p:grpSpPr>
        <p:sp>
          <p:nvSpPr>
            <p:cNvPr id="43" name="Freccia in giù 42"/>
            <p:cNvSpPr/>
            <p:nvPr/>
          </p:nvSpPr>
          <p:spPr>
            <a:xfrm rot="5400000" flipH="1">
              <a:off x="5220072" y="4941169"/>
              <a:ext cx="1584176" cy="1008112"/>
            </a:xfrm>
            <a:prstGeom prst="down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+mj-lt"/>
              </a:endParaRPr>
            </a:p>
          </p:txBody>
        </p:sp>
        <p:sp>
          <p:nvSpPr>
            <p:cNvPr id="55" name="Ovale 54"/>
            <p:cNvSpPr/>
            <p:nvPr/>
          </p:nvSpPr>
          <p:spPr>
            <a:xfrm>
              <a:off x="6224720" y="5705872"/>
              <a:ext cx="2520280" cy="9634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 smtClean="0">
                  <a:latin typeface="+mj-lt"/>
                </a:rPr>
                <a:t>Interaction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among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odorants</a:t>
              </a:r>
              <a:endParaRPr lang="it-IT" sz="1400" b="1" dirty="0">
                <a:latin typeface="+mj-lt"/>
              </a:endParaRPr>
            </a:p>
          </p:txBody>
        </p:sp>
        <p:sp>
          <p:nvSpPr>
            <p:cNvPr id="56" name="Ovale 55"/>
            <p:cNvSpPr/>
            <p:nvPr/>
          </p:nvSpPr>
          <p:spPr>
            <a:xfrm>
              <a:off x="6224720" y="4221088"/>
              <a:ext cx="2523744" cy="9864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 smtClean="0">
                  <a:latin typeface="+mj-lt"/>
                </a:rPr>
                <a:t>Mixture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of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odorants</a:t>
              </a:r>
              <a:endParaRPr lang="it-IT" sz="1400" b="1" dirty="0">
                <a:latin typeface="+mj-lt"/>
              </a:endParaRPr>
            </a:p>
          </p:txBody>
        </p:sp>
        <p:sp>
          <p:nvSpPr>
            <p:cNvPr id="57" name="Ovale 56"/>
            <p:cNvSpPr/>
            <p:nvPr/>
          </p:nvSpPr>
          <p:spPr>
            <a:xfrm>
              <a:off x="6224720" y="4941168"/>
              <a:ext cx="2523744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 smtClean="0">
                  <a:latin typeface="+mj-lt"/>
                </a:rPr>
                <a:t>Concentration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of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each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compound</a:t>
              </a:r>
              <a:endParaRPr lang="it-IT" sz="1400" b="1" dirty="0">
                <a:latin typeface="+mj-lt"/>
              </a:endParaRP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3059832" y="492919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+mj-lt"/>
              </a:rPr>
              <a:t>VARIATION</a:t>
            </a:r>
          </a:p>
          <a:p>
            <a:pPr algn="ctr"/>
            <a:r>
              <a:rPr lang="it-IT" b="1" dirty="0" smtClean="0">
                <a:latin typeface="+mj-lt"/>
              </a:rPr>
              <a:t>in the</a:t>
            </a:r>
          </a:p>
          <a:p>
            <a:pPr algn="ctr"/>
            <a:r>
              <a:rPr lang="it-IT" b="1" dirty="0" smtClean="0">
                <a:latin typeface="+mj-lt"/>
              </a:rPr>
              <a:t>SENSORY PERCEPTION</a:t>
            </a:r>
          </a:p>
          <a:p>
            <a:pPr algn="ctr"/>
            <a:endParaRPr lang="it-IT" b="1" dirty="0">
              <a:latin typeface="+mj-lt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0" y="3857628"/>
            <a:ext cx="3491880" cy="2811732"/>
            <a:chOff x="0" y="3857628"/>
            <a:chExt cx="3491880" cy="2811732"/>
          </a:xfrm>
        </p:grpSpPr>
        <p:sp>
          <p:nvSpPr>
            <p:cNvPr id="48" name="Ovale 47"/>
            <p:cNvSpPr/>
            <p:nvPr/>
          </p:nvSpPr>
          <p:spPr>
            <a:xfrm>
              <a:off x="251520" y="5705872"/>
              <a:ext cx="2520280" cy="9634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400" b="1" dirty="0" smtClean="0">
                <a:latin typeface="+mj-lt"/>
              </a:endParaRPr>
            </a:p>
            <a:p>
              <a:pPr algn="ctr"/>
              <a:r>
                <a:rPr lang="it-IT" sz="1400" b="1" dirty="0" err="1" smtClean="0">
                  <a:latin typeface="+mj-lt"/>
                </a:rPr>
                <a:t>Stereochemical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variations</a:t>
              </a:r>
              <a:endParaRPr lang="it-IT" sz="1400" b="1" dirty="0" smtClean="0">
                <a:latin typeface="+mj-lt"/>
              </a:endParaRPr>
            </a:p>
            <a:p>
              <a:pPr algn="ctr"/>
              <a:endParaRPr lang="it-IT" sz="1400" b="1" dirty="0">
                <a:latin typeface="+mj-lt"/>
              </a:endParaRPr>
            </a:p>
          </p:txBody>
        </p:sp>
        <p:sp>
          <p:nvSpPr>
            <p:cNvPr id="50" name="Ovale 49"/>
            <p:cNvSpPr/>
            <p:nvPr/>
          </p:nvSpPr>
          <p:spPr>
            <a:xfrm>
              <a:off x="251520" y="4221088"/>
              <a:ext cx="2523744" cy="9864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 smtClean="0">
                  <a:latin typeface="+mj-lt"/>
                </a:rPr>
                <a:t>Variations</a:t>
              </a:r>
              <a:r>
                <a:rPr lang="it-IT" sz="1400" b="1" dirty="0" smtClean="0">
                  <a:latin typeface="+mj-lt"/>
                </a:rPr>
                <a:t> in the </a:t>
              </a:r>
              <a:r>
                <a:rPr lang="it-IT" sz="1400" b="1" dirty="0" err="1" smtClean="0">
                  <a:latin typeface="+mj-lt"/>
                </a:rPr>
                <a:t>chemical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b="1" dirty="0" err="1" smtClean="0">
                  <a:latin typeface="+mj-lt"/>
                </a:rPr>
                <a:t>structure</a:t>
              </a:r>
              <a:endParaRPr lang="it-IT" sz="1400" b="1" dirty="0" smtClean="0">
                <a:latin typeface="+mj-lt"/>
              </a:endParaRPr>
            </a:p>
          </p:txBody>
        </p:sp>
        <p:sp>
          <p:nvSpPr>
            <p:cNvPr id="51" name="Freccia in giù 50"/>
            <p:cNvSpPr/>
            <p:nvPr/>
          </p:nvSpPr>
          <p:spPr>
            <a:xfrm rot="16200000">
              <a:off x="2195736" y="4941168"/>
              <a:ext cx="1584176" cy="1008112"/>
            </a:xfrm>
            <a:prstGeom prst="down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+mj-lt"/>
              </a:endParaRPr>
            </a:p>
          </p:txBody>
        </p:sp>
        <p:sp>
          <p:nvSpPr>
            <p:cNvPr id="53" name="Ovale 52"/>
            <p:cNvSpPr/>
            <p:nvPr/>
          </p:nvSpPr>
          <p:spPr>
            <a:xfrm>
              <a:off x="251520" y="4941168"/>
              <a:ext cx="2523744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 smtClean="0"/>
                <a:t>Variations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of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little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parts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of</a:t>
              </a:r>
              <a:r>
                <a:rPr lang="it-IT" sz="1400" b="1" dirty="0" smtClean="0"/>
                <a:t> the </a:t>
              </a:r>
              <a:r>
                <a:rPr lang="it-IT" sz="1400" b="1" dirty="0" err="1" smtClean="0"/>
                <a:t>molecule</a:t>
              </a:r>
              <a:endParaRPr lang="it-IT" sz="1400" b="1" dirty="0"/>
            </a:p>
          </p:txBody>
        </p:sp>
        <p:pic>
          <p:nvPicPr>
            <p:cNvPr id="58" name="Picture 2" descr="http://previews.123rf.com/images/chudtsankov/chudtsankov1308/chudtsankov130800468/21699447-Funny-Scientist-Or-Professor-Cartoon-Characters-Set-Collection-4-Stock-Vect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0" b="51408" l="47538" r="100000">
                          <a14:foregroundMark x1="58154" y1="31153" x2="67923" y2="33333"/>
                          <a14:foregroundMark x1="72846" y1="33061" x2="78615" y2="30064"/>
                          <a14:foregroundMark x1="79308" y1="29519" x2="79308" y2="32243"/>
                          <a14:foregroundMark x1="72385" y1="30790" x2="73846" y2="30699"/>
                          <a14:foregroundMark x1="74692" y1="30064" x2="75846" y2="29337"/>
                          <a14:foregroundMark x1="82462" y1="30245" x2="84154" y2="30790"/>
                          <a14:foregroundMark x1="85000" y1="30790" x2="87231" y2="28883"/>
                          <a14:foregroundMark x1="64462" y1="2543" x2="65769" y2="2180"/>
                          <a14:foregroundMark x1="71615" y1="1907" x2="72231" y2="2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236" t="-1413" b="48775"/>
            <a:stretch/>
          </p:blipFill>
          <p:spPr bwMode="auto">
            <a:xfrm>
              <a:off x="0" y="3857628"/>
              <a:ext cx="1192142" cy="100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MARCHIO DST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6361" r="7134" b="37424"/>
          <a:stretch>
            <a:fillRect/>
          </a:stretch>
        </p:blipFill>
        <p:spPr bwMode="auto">
          <a:xfrm>
            <a:off x="4298766" y="571480"/>
            <a:ext cx="43452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tangolo 12"/>
          <p:cNvSpPr/>
          <p:nvPr/>
        </p:nvSpPr>
        <p:spPr>
          <a:xfrm>
            <a:off x="1000101" y="1357298"/>
            <a:ext cx="3143272" cy="1357322"/>
          </a:xfrm>
          <a:prstGeom prst="rect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Taste compounds</a:t>
            </a:r>
            <a:r>
              <a:rPr lang="en-US" sz="1600" dirty="0" smtClean="0"/>
              <a:t>: low volatility or non volatile at all</a:t>
            </a:r>
          </a:p>
          <a:p>
            <a:r>
              <a:rPr lang="en-US" sz="1600" b="1" u="sng" dirty="0" smtClean="0"/>
              <a:t>Taste receptors </a:t>
            </a:r>
            <a:r>
              <a:rPr lang="en-US" sz="1600" dirty="0" smtClean="0"/>
              <a:t>in the oral cavity: </a:t>
            </a:r>
            <a:r>
              <a:rPr lang="en-US" sz="1600" b="1" dirty="0" smtClean="0"/>
              <a:t>Taste Buds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786182" y="3500438"/>
            <a:ext cx="4679189" cy="642942"/>
          </a:xfrm>
          <a:prstGeom prst="rect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Five basic taste modalities</a:t>
            </a:r>
          </a:p>
          <a:p>
            <a:pPr algn="ctr"/>
            <a:r>
              <a:rPr lang="en-US" sz="1600" b="1" dirty="0" smtClean="0"/>
              <a:t>Sour</a:t>
            </a:r>
            <a:r>
              <a:rPr lang="en-US" sz="1600" dirty="0" smtClean="0"/>
              <a:t>, </a:t>
            </a:r>
            <a:r>
              <a:rPr lang="en-US" sz="1600" b="1" dirty="0" smtClean="0"/>
              <a:t>Salty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Bitter</a:t>
            </a:r>
            <a:r>
              <a:rPr lang="en-US" sz="1600" dirty="0" smtClean="0"/>
              <a:t>, </a:t>
            </a:r>
            <a:r>
              <a:rPr lang="en-US" sz="1600" b="1" dirty="0" smtClean="0"/>
              <a:t>Sweet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Umami</a:t>
            </a:r>
            <a:endParaRPr lang="en-US" sz="1600" b="1" dirty="0"/>
          </a:p>
        </p:txBody>
      </p:sp>
      <p:sp>
        <p:nvSpPr>
          <p:cNvPr id="17" name="Rettangolo 16"/>
          <p:cNvSpPr/>
          <p:nvPr/>
        </p:nvSpPr>
        <p:spPr>
          <a:xfrm>
            <a:off x="285720" y="214290"/>
            <a:ext cx="1219200" cy="381000"/>
          </a:xfrm>
          <a:prstGeom prst="rect">
            <a:avLst/>
          </a:prstGeom>
          <a:solidFill>
            <a:srgbClr val="BEE395"/>
          </a:solidFill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Taste</a:t>
            </a:r>
          </a:p>
        </p:txBody>
      </p:sp>
      <p:pic>
        <p:nvPicPr>
          <p:cNvPr id="20" name="Immagin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045" y="1428736"/>
            <a:ext cx="744179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18912" r="9385"/>
          <a:stretch>
            <a:fillRect/>
          </a:stretch>
        </p:blipFill>
        <p:spPr bwMode="auto">
          <a:xfrm>
            <a:off x="179511" y="4437112"/>
            <a:ext cx="2157261" cy="165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ccia circolare a destra 21"/>
          <p:cNvSpPr/>
          <p:nvPr/>
        </p:nvSpPr>
        <p:spPr>
          <a:xfrm rot="18868987">
            <a:off x="1514395" y="5411956"/>
            <a:ext cx="583849" cy="1786944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3286124"/>
            <a:ext cx="117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STIMULUS</a:t>
            </a:r>
            <a:endParaRPr lang="it-IT" b="1" dirty="0"/>
          </a:p>
        </p:txBody>
      </p:sp>
      <p:sp>
        <p:nvSpPr>
          <p:cNvPr id="24" name="Freccia circolare a destra 23"/>
          <p:cNvSpPr/>
          <p:nvPr/>
        </p:nvSpPr>
        <p:spPr>
          <a:xfrm>
            <a:off x="323528" y="3645024"/>
            <a:ext cx="576064" cy="864096"/>
          </a:xfrm>
          <a:prstGeom prst="curv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49080"/>
            <a:ext cx="6300192" cy="25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1428728" y="5643578"/>
            <a:ext cx="166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PROPAGATION </a:t>
            </a:r>
            <a:r>
              <a:rPr lang="it-IT" b="1" dirty="0" err="1" smtClean="0"/>
              <a:t>of</a:t>
            </a:r>
            <a:r>
              <a:rPr lang="it-IT" b="1" dirty="0" smtClean="0"/>
              <a:t> the SIGNAL</a:t>
            </a:r>
            <a:endParaRPr lang="it-IT" b="1" dirty="0"/>
          </a:p>
        </p:txBody>
      </p:sp>
      <p:pic>
        <p:nvPicPr>
          <p:cNvPr id="15" name="Picture 2" descr="MARCHIO DST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669242" y="214290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285984" y="142852"/>
            <a:ext cx="4679189" cy="642942"/>
          </a:xfrm>
          <a:prstGeom prst="rect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Five basic taste modalities</a:t>
            </a:r>
          </a:p>
          <a:p>
            <a:pPr algn="ctr"/>
            <a:r>
              <a:rPr lang="en-US" sz="1600" b="1" dirty="0" smtClean="0"/>
              <a:t>Sour</a:t>
            </a:r>
            <a:r>
              <a:rPr lang="en-US" sz="1600" dirty="0" smtClean="0"/>
              <a:t>, </a:t>
            </a:r>
            <a:r>
              <a:rPr lang="en-US" sz="1600" b="1" dirty="0" smtClean="0"/>
              <a:t>Salty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Bitter</a:t>
            </a:r>
            <a:r>
              <a:rPr lang="en-US" sz="1600" dirty="0" smtClean="0"/>
              <a:t>, </a:t>
            </a:r>
            <a:r>
              <a:rPr lang="en-US" sz="1600" b="1" dirty="0" smtClean="0"/>
              <a:t>Sweet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Umami</a:t>
            </a:r>
            <a:endParaRPr lang="en-US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707" y="857232"/>
            <a:ext cx="5746587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7158" y="3188989"/>
            <a:ext cx="85011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Receptors responsible for the </a:t>
            </a:r>
            <a:r>
              <a:rPr lang="en-US" sz="1600" b="1" dirty="0" smtClean="0">
                <a:solidFill>
                  <a:srgbClr val="FF0000"/>
                </a:solidFill>
              </a:rPr>
              <a:t>Bitter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Sweet </a:t>
            </a:r>
            <a:r>
              <a:rPr lang="en-US" sz="1600" b="1" dirty="0" smtClean="0"/>
              <a:t>and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Umani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perception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are </a:t>
            </a:r>
            <a:r>
              <a:rPr lang="en-US" sz="1600" b="1" dirty="0" err="1" smtClean="0">
                <a:solidFill>
                  <a:srgbClr val="FF0000"/>
                </a:solidFill>
              </a:rPr>
              <a:t>metabotropic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receptors: </a:t>
            </a:r>
            <a:r>
              <a:rPr lang="en-US" sz="1600" b="1" dirty="0" smtClean="0">
                <a:solidFill>
                  <a:srgbClr val="FF0000"/>
                </a:solidFill>
              </a:rPr>
              <a:t>Taste Receptor type 1 e Type 2 (T1R e T2R) </a:t>
            </a:r>
          </a:p>
          <a:p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i="1" dirty="0" smtClean="0"/>
              <a:t>G-protein coupled receptors</a:t>
            </a:r>
            <a:r>
              <a:rPr lang="en-US" sz="1600" dirty="0" smtClean="0"/>
              <a:t>: activation of complex signal pathways that lead to the increase of the intracellular Ca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 concentration and, as a consequence, to the release of a neurotransmitter in the inter-</a:t>
            </a:r>
            <a:r>
              <a:rPr lang="en-US" sz="1600" dirty="0" err="1" smtClean="0"/>
              <a:t>sinaptic</a:t>
            </a:r>
            <a:r>
              <a:rPr lang="en-US" sz="1600" dirty="0" smtClean="0"/>
              <a:t> space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Sour perception</a:t>
            </a:r>
            <a:r>
              <a:rPr lang="en-US" sz="1600" dirty="0" smtClean="0"/>
              <a:t>: variation of the concentration of 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ions on the surface of the tongue lead to the activation of membrane ionic channels with increase of Na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and Ca</a:t>
            </a:r>
            <a:r>
              <a:rPr lang="en-US" sz="1600" baseline="30000" dirty="0" smtClean="0"/>
              <a:t>2+ </a:t>
            </a:r>
            <a:r>
              <a:rPr lang="en-US" sz="1600" dirty="0" smtClean="0"/>
              <a:t>intracellular concentration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Salty perception</a:t>
            </a:r>
            <a:r>
              <a:rPr lang="en-US" sz="1600" dirty="0" smtClean="0"/>
              <a:t>: sensation generated by ionic flow due to the presence of </a:t>
            </a:r>
            <a:r>
              <a:rPr lang="en-US" sz="1600" dirty="0" err="1" smtClean="0"/>
              <a:t>cations</a:t>
            </a:r>
            <a:r>
              <a:rPr lang="en-US" sz="1600" dirty="0" smtClean="0"/>
              <a:t> such as Na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, 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and Ca</a:t>
            </a:r>
            <a:r>
              <a:rPr lang="en-US" sz="1600" baseline="30000" dirty="0" smtClean="0"/>
              <a:t>2+</a:t>
            </a:r>
          </a:p>
        </p:txBody>
      </p:sp>
      <p:pic>
        <p:nvPicPr>
          <p:cNvPr id="6" name="Picture 2" descr="MARCHIO DST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251520" y="1052736"/>
            <a:ext cx="8892480" cy="5616624"/>
            <a:chOff x="251520" y="1052736"/>
            <a:chExt cx="8892480" cy="5616624"/>
          </a:xfrm>
        </p:grpSpPr>
        <p:sp>
          <p:nvSpPr>
            <p:cNvPr id="20" name="Rettangolo 19"/>
            <p:cNvSpPr/>
            <p:nvPr/>
          </p:nvSpPr>
          <p:spPr>
            <a:xfrm>
              <a:off x="251520" y="1052736"/>
              <a:ext cx="4536504" cy="54726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51520" y="1214422"/>
              <a:ext cx="4283968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C00000"/>
                  </a:solidFill>
                </a:rPr>
                <a:t>Somatosensation</a:t>
              </a:r>
              <a:r>
                <a:rPr lang="en-US" dirty="0" smtClean="0">
                  <a:solidFill>
                    <a:srgbClr val="FF0000"/>
                  </a:solidFill>
                </a:rPr>
                <a:t>: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/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Trigeminal</a:t>
              </a:r>
              <a:r>
                <a:rPr lang="en-US" dirty="0" smtClean="0"/>
                <a:t> Nerve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/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Vagus</a:t>
              </a:r>
              <a:r>
                <a:rPr lang="en-US" dirty="0" smtClean="0"/>
                <a:t> Nerve</a:t>
              </a:r>
              <a:endParaRPr lang="en-US" b="1" dirty="0" smtClean="0">
                <a:solidFill>
                  <a:srgbClr val="C00000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en-US" dirty="0" smtClean="0"/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Glossofaringeo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/>
                <a:t>Nerve</a:t>
              </a:r>
              <a:endParaRPr lang="en-US" b="1" dirty="0" smtClean="0">
                <a:solidFill>
                  <a:srgbClr val="C00000"/>
                </a:solidFill>
              </a:endParaRPr>
            </a:p>
            <a:p>
              <a:endParaRPr lang="en-US" b="1" dirty="0" smtClean="0">
                <a:solidFill>
                  <a:srgbClr val="C00000"/>
                </a:solidFill>
              </a:endParaRPr>
            </a:p>
            <a:p>
              <a:endParaRPr lang="en-US" dirty="0" smtClean="0"/>
            </a:p>
            <a:p>
              <a:r>
                <a:rPr lang="en-US" dirty="0" smtClean="0"/>
                <a:t>Receptors:</a:t>
              </a:r>
            </a:p>
            <a:p>
              <a:r>
                <a:rPr lang="en-US" dirty="0" smtClean="0"/>
                <a:t> “</a:t>
              </a:r>
              <a:r>
                <a:rPr lang="en-US" b="1" i="1" dirty="0" smtClean="0">
                  <a:solidFill>
                    <a:srgbClr val="FF0000"/>
                  </a:solidFill>
                </a:rPr>
                <a:t>Transient Receptor Potential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n-US" i="1" dirty="0" smtClean="0"/>
                <a:t>“</a:t>
              </a:r>
            </a:p>
            <a:p>
              <a:r>
                <a:rPr lang="en-US" i="1" dirty="0" smtClean="0"/>
                <a:t>(TRP; </a:t>
              </a:r>
              <a:r>
                <a:rPr lang="en-US" i="1" dirty="0" err="1" smtClean="0"/>
                <a:t>nocicettori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polimodali</a:t>
              </a:r>
              <a:r>
                <a:rPr lang="en-US" i="1" dirty="0" smtClean="0"/>
                <a:t>)</a:t>
              </a:r>
            </a:p>
            <a:p>
              <a:endParaRPr lang="en-US" i="1" dirty="0" smtClean="0"/>
            </a:p>
            <a:p>
              <a:endParaRPr lang="en-US" i="1" dirty="0" smtClean="0"/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/>
                <a:t>Cooling </a:t>
              </a:r>
              <a:r>
                <a:rPr lang="en-US" dirty="0" smtClean="0"/>
                <a:t>(</a:t>
              </a:r>
              <a:r>
                <a:rPr lang="en-US" dirty="0" err="1" smtClean="0"/>
                <a:t>rinfrescante</a:t>
              </a:r>
              <a:r>
                <a:rPr lang="en-US" dirty="0" smtClean="0"/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/>
                <a:t>Pungent </a:t>
              </a:r>
              <a:r>
                <a:rPr lang="en-US" dirty="0" smtClean="0"/>
                <a:t>(</a:t>
              </a:r>
              <a:r>
                <a:rPr lang="en-US" dirty="0" err="1" smtClean="0"/>
                <a:t>pungente</a:t>
              </a:r>
              <a:r>
                <a:rPr lang="en-US" dirty="0" smtClean="0"/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>
                  <a:solidFill>
                    <a:srgbClr val="C00000"/>
                  </a:solidFill>
                </a:rPr>
                <a:t>Astringent </a:t>
              </a:r>
              <a:r>
                <a:rPr lang="en-US" dirty="0" smtClean="0">
                  <a:solidFill>
                    <a:srgbClr val="C00000"/>
                  </a:solidFill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</a:rPr>
                <a:t>astringente</a:t>
              </a:r>
              <a:r>
                <a:rPr lang="en-US" dirty="0" smtClean="0">
                  <a:solidFill>
                    <a:srgbClr val="C00000"/>
                  </a:solidFill>
                </a:rPr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/>
                <a:t>Burning </a:t>
              </a:r>
              <a:r>
                <a:rPr lang="en-US" dirty="0" smtClean="0"/>
                <a:t>(</a:t>
              </a:r>
              <a:r>
                <a:rPr lang="en-US" dirty="0" err="1" smtClean="0"/>
                <a:t>piccante</a:t>
              </a:r>
              <a:r>
                <a:rPr lang="en-US" dirty="0" smtClean="0"/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/>
                <a:t>Hot </a:t>
              </a:r>
              <a:r>
                <a:rPr lang="en-US" dirty="0" smtClean="0"/>
                <a:t>(</a:t>
              </a:r>
              <a:r>
                <a:rPr lang="en-US" dirty="0" err="1" smtClean="0"/>
                <a:t>bruciante</a:t>
              </a:r>
              <a:r>
                <a:rPr lang="en-US" dirty="0" smtClean="0"/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b="1" dirty="0" smtClean="0"/>
                <a:t>Tingling </a:t>
              </a:r>
              <a:r>
                <a:rPr lang="en-US" dirty="0" smtClean="0"/>
                <a:t>(</a:t>
              </a:r>
              <a:r>
                <a:rPr lang="en-US" dirty="0" err="1" smtClean="0"/>
                <a:t>formicolio</a:t>
              </a:r>
              <a:r>
                <a:rPr lang="en-US" dirty="0" smtClean="0"/>
                <a:t>/</a:t>
              </a:r>
              <a:r>
                <a:rPr lang="en-US" dirty="0" err="1" smtClean="0"/>
                <a:t>pizzicore</a:t>
              </a:r>
              <a:r>
                <a:rPr lang="en-US" dirty="0" smtClean="0"/>
                <a:t>)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1124744"/>
              <a:ext cx="4067944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" name="Gruppo 7"/>
            <p:cNvGrpSpPr/>
            <p:nvPr/>
          </p:nvGrpSpPr>
          <p:grpSpPr>
            <a:xfrm>
              <a:off x="3214678" y="4071942"/>
              <a:ext cx="929057" cy="1648694"/>
              <a:chOff x="3214678" y="4071942"/>
              <a:chExt cx="929057" cy="1648694"/>
            </a:xfrm>
          </p:grpSpPr>
          <p:pic>
            <p:nvPicPr>
              <p:cNvPr id="24" name="Picture 4" descr="http://www.tlloh.com/wp-content/uploads/2011/04/Red-pepp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5000636"/>
                <a:ext cx="720001" cy="72000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www.renaissanceherbs.com.au/system/0000/0969/MINT_CLOS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8992" y="4071942"/>
                <a:ext cx="714743" cy="54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Rettangolo 25"/>
          <p:cNvSpPr/>
          <p:nvPr/>
        </p:nvSpPr>
        <p:spPr>
          <a:xfrm>
            <a:off x="241578" y="129204"/>
            <a:ext cx="2330158" cy="728028"/>
          </a:xfrm>
          <a:prstGeom prst="rect">
            <a:avLst/>
          </a:prstGeom>
          <a:solidFill>
            <a:srgbClr val="BEE395"/>
          </a:solidFill>
          <a:ln>
            <a:solidFill>
              <a:srgbClr val="BEE39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Chemesthesis</a:t>
            </a:r>
            <a:endParaRPr lang="en-US" sz="2000" b="1" dirty="0" smtClean="0"/>
          </a:p>
          <a:p>
            <a:pPr algn="ctr"/>
            <a:r>
              <a:rPr lang="en-US" sz="2000" b="1" i="1" dirty="0" err="1" smtClean="0"/>
              <a:t>Somatosensation</a:t>
            </a:r>
            <a:endParaRPr lang="en-US" sz="2000" b="1" i="1" dirty="0" smtClean="0"/>
          </a:p>
        </p:txBody>
      </p:sp>
      <p:pic>
        <p:nvPicPr>
          <p:cNvPr id="27" name="Picture 2" descr="http://www.comune.sossano.vi.it/homepage/Agenda/News/Il-Corso-sul-Te/imageBinary/una-tazza-di-te-materiale-vettore_15-7633%5b1%5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42706" y="4497372"/>
            <a:ext cx="639490" cy="720000"/>
          </a:xfrm>
          <a:prstGeom prst="rect">
            <a:avLst/>
          </a:prstGeom>
          <a:noFill/>
        </p:spPr>
      </p:pic>
      <p:pic>
        <p:nvPicPr>
          <p:cNvPr id="12" name="Picture 2" descr="MARCHIO DST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429652" y="214290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C5CA-22E2-4D03-A8BE-4720BDDCA190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000232" y="214290"/>
            <a:ext cx="4786346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TEA           Key-Aroma </a:t>
            </a:r>
            <a:r>
              <a:rPr lang="it-IT" sz="2000" b="1" dirty="0" err="1" smtClean="0"/>
              <a:t>Compounds</a:t>
            </a:r>
            <a:endParaRPr lang="it-IT" sz="2000" b="1" dirty="0"/>
          </a:p>
        </p:txBody>
      </p:sp>
      <p:grpSp>
        <p:nvGrpSpPr>
          <p:cNvPr id="25" name="Gruppo 20"/>
          <p:cNvGrpSpPr>
            <a:grpSpLocks noChangeAspect="1"/>
          </p:cNvGrpSpPr>
          <p:nvPr/>
        </p:nvGrpSpPr>
        <p:grpSpPr>
          <a:xfrm>
            <a:off x="1484681" y="-24"/>
            <a:ext cx="872741" cy="1044000"/>
            <a:chOff x="1636648" y="1486686"/>
            <a:chExt cx="2006658" cy="2400416"/>
          </a:xfrm>
        </p:grpSpPr>
        <p:grpSp>
          <p:nvGrpSpPr>
            <p:cNvPr id="26" name="Gruppo 18"/>
            <p:cNvGrpSpPr/>
            <p:nvPr/>
          </p:nvGrpSpPr>
          <p:grpSpPr>
            <a:xfrm>
              <a:off x="1636648" y="1486686"/>
              <a:ext cx="2006658" cy="2400416"/>
              <a:chOff x="1636648" y="1486686"/>
              <a:chExt cx="2006658" cy="2400416"/>
            </a:xfrm>
          </p:grpSpPr>
          <p:pic>
            <p:nvPicPr>
              <p:cNvPr id="28" name="Immagine 27" descr="Linaloo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7372"/>
              <a:stretch>
                <a:fillRect/>
              </a:stretch>
            </p:blipFill>
            <p:spPr>
              <a:xfrm rot="19631835">
                <a:off x="2494717" y="3084738"/>
                <a:ext cx="707669" cy="657827"/>
              </a:xfrm>
              <a:prstGeom prst="rect">
                <a:avLst/>
              </a:prstGeom>
            </p:spPr>
          </p:pic>
          <p:pic>
            <p:nvPicPr>
              <p:cNvPr id="29" name="Immagine 28" descr="rutina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195372">
                <a:off x="1636648" y="3229275"/>
                <a:ext cx="684731" cy="657827"/>
              </a:xfrm>
              <a:prstGeom prst="rect">
                <a:avLst/>
              </a:prstGeom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2820" y="1486686"/>
                <a:ext cx="1990486" cy="172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Immagine 30" descr="beta damascenone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042" b="31855"/>
              <a:stretch>
                <a:fillRect/>
              </a:stretch>
            </p:blipFill>
            <p:spPr>
              <a:xfrm>
                <a:off x="2086427" y="3203349"/>
                <a:ext cx="651457" cy="418617"/>
              </a:xfrm>
              <a:prstGeom prst="rect">
                <a:avLst/>
              </a:prstGeom>
            </p:spPr>
          </p:pic>
        </p:grpSp>
        <p:pic>
          <p:nvPicPr>
            <p:cNvPr id="27" name="Immagine 26" descr="hexana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2" t="8042" r="3257" b="13286"/>
            <a:stretch>
              <a:fillRect/>
            </a:stretch>
          </p:blipFill>
          <p:spPr>
            <a:xfrm rot="1498918">
              <a:off x="2162176" y="3537908"/>
              <a:ext cx="771454" cy="269111"/>
            </a:xfrm>
            <a:prstGeom prst="rect">
              <a:avLst/>
            </a:prstGeom>
          </p:spPr>
        </p:pic>
      </p:grpSp>
      <p:pic>
        <p:nvPicPr>
          <p:cNvPr id="3" name="Immagine 2" descr="imagestazzat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988" y="1428736"/>
            <a:ext cx="2304221" cy="3312000"/>
          </a:xfrm>
          <a:prstGeom prst="rect">
            <a:avLst/>
          </a:prstGeom>
        </p:spPr>
      </p:pic>
      <p:grpSp>
        <p:nvGrpSpPr>
          <p:cNvPr id="32" name="Gruppo 31"/>
          <p:cNvGrpSpPr/>
          <p:nvPr/>
        </p:nvGrpSpPr>
        <p:grpSpPr>
          <a:xfrm>
            <a:off x="391906" y="1357298"/>
            <a:ext cx="3000396" cy="1397256"/>
            <a:chOff x="357158" y="1571612"/>
            <a:chExt cx="3000396" cy="1397256"/>
          </a:xfrm>
        </p:grpSpPr>
        <p:sp>
          <p:nvSpPr>
            <p:cNvPr id="5" name="Rettangolo 4"/>
            <p:cNvSpPr/>
            <p:nvPr/>
          </p:nvSpPr>
          <p:spPr>
            <a:xfrm>
              <a:off x="357158" y="1571612"/>
              <a:ext cx="3000396" cy="9286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it-IT" sz="1600" b="1" dirty="0" err="1" smtClean="0">
                  <a:solidFill>
                    <a:schemeClr val="tx1"/>
                  </a:solidFill>
                </a:rPr>
                <a:t>Phenyl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propanoid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derivates</a:t>
              </a:r>
              <a:r>
                <a:rPr lang="it-IT" sz="14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Phenylacetaldehyde</a:t>
              </a:r>
              <a:r>
                <a:rPr lang="it-IT" sz="1400" dirty="0" smtClean="0">
                  <a:solidFill>
                    <a:schemeClr val="tx1"/>
                  </a:solidFill>
                </a:rPr>
                <a:t>  </a:t>
              </a:r>
              <a:r>
                <a:rPr lang="it-IT" sz="1600" b="1" dirty="0" smtClean="0">
                  <a:solidFill>
                    <a:srgbClr val="FFC000"/>
                  </a:solidFill>
                </a:rPr>
                <a:t>HONEY-LIKE</a:t>
              </a:r>
            </a:p>
          </p:txBody>
        </p:sp>
        <p:pic>
          <p:nvPicPr>
            <p:cNvPr id="12" name="Immagine 11" descr="miele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4480" y="2357430"/>
              <a:ext cx="576000" cy="588969"/>
            </a:xfrm>
            <a:prstGeom prst="rect">
              <a:avLst/>
            </a:prstGeom>
          </p:spPr>
        </p:pic>
        <p:pic>
          <p:nvPicPr>
            <p:cNvPr id="15" name="Immagine 14" descr="phenylacetaldehyd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348" y="2428868"/>
              <a:ext cx="1053658" cy="5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4" name="Gruppo 33"/>
          <p:cNvGrpSpPr/>
          <p:nvPr/>
        </p:nvGrpSpPr>
        <p:grpSpPr>
          <a:xfrm>
            <a:off x="5544531" y="1285860"/>
            <a:ext cx="2705555" cy="1578380"/>
            <a:chOff x="5786446" y="1357298"/>
            <a:chExt cx="2705555" cy="1578380"/>
          </a:xfrm>
        </p:grpSpPr>
        <p:sp>
          <p:nvSpPr>
            <p:cNvPr id="6" name="Rettangolo 5"/>
            <p:cNvSpPr/>
            <p:nvPr/>
          </p:nvSpPr>
          <p:spPr>
            <a:xfrm>
              <a:off x="5857884" y="1357298"/>
              <a:ext cx="2625190" cy="10001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it-IT" sz="1600" b="1" dirty="0" err="1" smtClean="0">
                  <a:solidFill>
                    <a:schemeClr val="tx1"/>
                  </a:solidFill>
                </a:rPr>
                <a:t>Carotenoid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derivates</a:t>
              </a:r>
              <a:r>
                <a:rPr lang="it-IT" sz="14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β</a:t>
              </a:r>
              <a:r>
                <a:rPr lang="en-US" sz="1400" dirty="0" smtClean="0">
                  <a:solidFill>
                    <a:schemeClr val="tx1"/>
                  </a:solidFill>
                </a:rPr>
                <a:t>-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Damascenone</a:t>
              </a:r>
              <a:r>
                <a:rPr lang="en-US" sz="14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FRUITY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β</a:t>
              </a:r>
              <a:r>
                <a:rPr lang="en-GB" sz="1400" dirty="0" smtClean="0">
                  <a:solidFill>
                    <a:schemeClr val="tx1"/>
                  </a:solidFill>
                </a:rPr>
                <a:t>-Ionone   </a:t>
              </a:r>
              <a:r>
                <a:rPr lang="en-GB" sz="1600" b="1" dirty="0" smtClean="0">
                  <a:solidFill>
                    <a:srgbClr val="7030A0"/>
                  </a:solidFill>
                </a:rPr>
                <a:t>VIOLET-LIKE</a:t>
              </a:r>
              <a:endParaRPr lang="it-IT" sz="1400" b="1" dirty="0" smtClean="0">
                <a:solidFill>
                  <a:srgbClr val="7030A0"/>
                </a:solidFill>
              </a:endParaRPr>
            </a:p>
          </p:txBody>
        </p:sp>
        <p:pic>
          <p:nvPicPr>
            <p:cNvPr id="9" name="Immagine 8" descr="beta damascenone.jpg"/>
            <p:cNvPicPr>
              <a:picLocks noChangeAspect="1"/>
            </p:cNvPicPr>
            <p:nvPr/>
          </p:nvPicPr>
          <p:blipFill>
            <a:blip r:embed="rId10" cstate="print"/>
            <a:srcRect b="33854"/>
            <a:stretch>
              <a:fillRect/>
            </a:stretch>
          </p:blipFill>
          <p:spPr>
            <a:xfrm rot="522330">
              <a:off x="6455380" y="2411528"/>
              <a:ext cx="690406" cy="3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magine 15" descr="violett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5206" y="2281496"/>
              <a:ext cx="865577" cy="57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magine 16" descr="beta ionone.png"/>
            <p:cNvPicPr>
              <a:picLocks noChangeAspect="1"/>
            </p:cNvPicPr>
            <p:nvPr/>
          </p:nvPicPr>
          <p:blipFill>
            <a:blip r:embed="rId12" cstate="print"/>
            <a:srcRect b="24719"/>
            <a:stretch>
              <a:fillRect/>
            </a:stretch>
          </p:blipFill>
          <p:spPr>
            <a:xfrm rot="763683">
              <a:off x="7769854" y="2287915"/>
              <a:ext cx="722147" cy="50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0" name="Immagine 19" descr="frutta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6446" y="2071678"/>
              <a:ext cx="864000" cy="864000"/>
            </a:xfrm>
            <a:prstGeom prst="rect">
              <a:avLst/>
            </a:prstGeom>
          </p:spPr>
        </p:pic>
      </p:grpSp>
      <p:grpSp>
        <p:nvGrpSpPr>
          <p:cNvPr id="33" name="Gruppo 32"/>
          <p:cNvGrpSpPr/>
          <p:nvPr/>
        </p:nvGrpSpPr>
        <p:grpSpPr>
          <a:xfrm>
            <a:off x="261682" y="3357562"/>
            <a:ext cx="2487678" cy="1648694"/>
            <a:chOff x="369810" y="3571876"/>
            <a:chExt cx="2487678" cy="1648694"/>
          </a:xfrm>
        </p:grpSpPr>
        <p:sp>
          <p:nvSpPr>
            <p:cNvPr id="7" name="Rettangolo 6"/>
            <p:cNvSpPr/>
            <p:nvPr/>
          </p:nvSpPr>
          <p:spPr>
            <a:xfrm>
              <a:off x="428596" y="3571876"/>
              <a:ext cx="2428892" cy="10001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it-IT" sz="1600" b="1" dirty="0" smtClean="0">
                  <a:solidFill>
                    <a:schemeClr val="tx1"/>
                  </a:solidFill>
                </a:rPr>
                <a:t>Volatile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Terpenes</a:t>
              </a:r>
              <a:r>
                <a:rPr lang="it-IT" sz="14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Linalool</a:t>
              </a:r>
              <a:r>
                <a:rPr lang="it-IT" sz="1400" dirty="0" smtClean="0">
                  <a:solidFill>
                    <a:schemeClr val="tx1"/>
                  </a:solidFill>
                </a:rPr>
                <a:t>   </a:t>
              </a:r>
              <a:r>
                <a:rPr lang="it-IT" sz="1600" b="1" dirty="0" smtClean="0">
                  <a:solidFill>
                    <a:srgbClr val="FFC000"/>
                  </a:solidFill>
                </a:rPr>
                <a:t>CITRUS</a:t>
              </a:r>
              <a:endParaRPr lang="it-IT" sz="1400" b="1" dirty="0" smtClean="0">
                <a:solidFill>
                  <a:srgbClr val="FFC000"/>
                </a:solidFill>
              </a:endParaRP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Geraniol</a:t>
              </a:r>
              <a:r>
                <a:rPr lang="it-IT" sz="1400" dirty="0" smtClean="0">
                  <a:solidFill>
                    <a:schemeClr val="tx1"/>
                  </a:solidFill>
                </a:rPr>
                <a:t>   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ROSE-LIKE</a:t>
              </a:r>
              <a:endParaRPr lang="it-IT" sz="20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8" name="Immagine 7" descr="Linalool.png"/>
            <p:cNvPicPr>
              <a:picLocks noChangeAspect="1"/>
            </p:cNvPicPr>
            <p:nvPr/>
          </p:nvPicPr>
          <p:blipFill>
            <a:blip r:embed="rId2" cstate="print"/>
            <a:srcRect b="21052"/>
            <a:stretch>
              <a:fillRect/>
            </a:stretch>
          </p:blipFill>
          <p:spPr>
            <a:xfrm rot="21012572">
              <a:off x="901475" y="4516566"/>
              <a:ext cx="648530" cy="57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magine 12" descr="citrus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9810" y="4500570"/>
              <a:ext cx="688080" cy="46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Immagine 20" descr="rose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9065" y="4500570"/>
              <a:ext cx="961233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magine 21" descr="geranio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672653">
              <a:off x="2196788" y="4553960"/>
              <a:ext cx="609280" cy="61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uppo 37"/>
          <p:cNvGrpSpPr/>
          <p:nvPr/>
        </p:nvGrpSpPr>
        <p:grpSpPr>
          <a:xfrm>
            <a:off x="2553062" y="5143512"/>
            <a:ext cx="2642973" cy="1571636"/>
            <a:chOff x="2661190" y="5143512"/>
            <a:chExt cx="2642973" cy="1571636"/>
          </a:xfrm>
        </p:grpSpPr>
        <p:sp>
          <p:nvSpPr>
            <p:cNvPr id="35" name="Rettangolo 34"/>
            <p:cNvSpPr/>
            <p:nvPr/>
          </p:nvSpPr>
          <p:spPr>
            <a:xfrm>
              <a:off x="2661190" y="5143512"/>
              <a:ext cx="2625190" cy="10001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it-IT" sz="1600" b="1" dirty="0" err="1" smtClean="0">
                  <a:solidFill>
                    <a:schemeClr val="tx1"/>
                  </a:solidFill>
                </a:rPr>
                <a:t>Strecker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aldehydes</a:t>
              </a:r>
              <a:r>
                <a:rPr lang="it-IT" sz="14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2-Methyl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butanal</a:t>
              </a:r>
              <a:r>
                <a:rPr lang="it-IT" sz="1400" dirty="0" smtClean="0">
                  <a:solidFill>
                    <a:schemeClr val="tx1"/>
                  </a:solidFill>
                </a:rPr>
                <a:t>   </a:t>
              </a:r>
              <a:r>
                <a:rPr lang="it-IT" sz="1400" b="1" dirty="0" smtClean="0">
                  <a:solidFill>
                    <a:srgbClr val="926F00"/>
                  </a:solidFill>
                </a:rPr>
                <a:t>MALTY</a:t>
              </a:r>
            </a:p>
            <a:p>
              <a:pPr algn="ctr">
                <a:spcAft>
                  <a:spcPts val="600"/>
                </a:spcAft>
                <a:buFont typeface="Wingdings" pitchFamily="2" charset="2"/>
                <a:buChar char="v"/>
              </a:pPr>
              <a:r>
                <a:rPr lang="it-IT" sz="1400" dirty="0" smtClean="0">
                  <a:solidFill>
                    <a:schemeClr val="tx1"/>
                  </a:solidFill>
                </a:rPr>
                <a:t> 3-Methyl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butanal</a:t>
              </a:r>
              <a:r>
                <a:rPr lang="it-IT" sz="1400" dirty="0" smtClean="0">
                  <a:solidFill>
                    <a:schemeClr val="tx1"/>
                  </a:solidFill>
                </a:rPr>
                <a:t>   </a:t>
              </a:r>
              <a:r>
                <a:rPr lang="it-IT" sz="1400" b="1" dirty="0" smtClean="0">
                  <a:solidFill>
                    <a:srgbClr val="926F00"/>
                  </a:solidFill>
                </a:rPr>
                <a:t>MALTY</a:t>
              </a:r>
              <a:endParaRPr lang="en-US" sz="1400" b="1" dirty="0" smtClean="0">
                <a:solidFill>
                  <a:srgbClr val="926F00"/>
                </a:solidFill>
              </a:endParaRPr>
            </a:p>
          </p:txBody>
        </p:sp>
        <p:pic>
          <p:nvPicPr>
            <p:cNvPr id="11" name="Immagine 10" descr="3-methyl butanal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1934" y="6072206"/>
              <a:ext cx="762510" cy="43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Immagine 13" descr="malto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14876" y="5923148"/>
              <a:ext cx="589287" cy="79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9" name="Gruppo 38"/>
          <p:cNvGrpSpPr/>
          <p:nvPr/>
        </p:nvGrpSpPr>
        <p:grpSpPr>
          <a:xfrm>
            <a:off x="5481919" y="3500438"/>
            <a:ext cx="3400399" cy="2487852"/>
            <a:chOff x="5590047" y="3500438"/>
            <a:chExt cx="3400399" cy="2487852"/>
          </a:xfrm>
        </p:grpSpPr>
        <p:sp>
          <p:nvSpPr>
            <p:cNvPr id="10" name="Rettangolo 9"/>
            <p:cNvSpPr/>
            <p:nvPr/>
          </p:nvSpPr>
          <p:spPr>
            <a:xfrm>
              <a:off x="5786446" y="3500438"/>
              <a:ext cx="3204000" cy="19288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it-IT" sz="1600" b="1" dirty="0" err="1" smtClean="0">
                  <a:solidFill>
                    <a:schemeClr val="tx1"/>
                  </a:solidFill>
                </a:rPr>
                <a:t>Fatty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acids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derivates</a:t>
              </a:r>
              <a:r>
                <a:rPr lang="it-IT" sz="1400" dirty="0" smtClean="0">
                  <a:solidFill>
                    <a:schemeClr val="tx1"/>
                  </a:solidFill>
                </a:rPr>
                <a:t>:</a:t>
              </a:r>
              <a:r>
                <a:rPr lang="it-IT" sz="1600" dirty="0" smtClean="0">
                  <a:solidFill>
                    <a:schemeClr val="tx1"/>
                  </a:solidFill>
                </a:rPr>
                <a:t> </a:t>
              </a:r>
            </a:p>
            <a:p>
              <a:pPr>
                <a:buFont typeface="Wingdings" pitchFamily="2" charset="2"/>
                <a:buChar char="v"/>
              </a:pPr>
              <a:r>
                <a:rPr lang="en-GB" sz="1200" dirty="0" smtClean="0">
                  <a:solidFill>
                    <a:schemeClr val="tx1"/>
                  </a:solidFill>
                </a:rPr>
                <a:t> (</a:t>
              </a:r>
              <a:r>
                <a:rPr lang="en-GB" sz="1400" dirty="0" smtClean="0">
                  <a:solidFill>
                    <a:schemeClr val="tx1"/>
                  </a:solidFill>
                </a:rPr>
                <a:t>E)-2-Nonenal   </a:t>
              </a:r>
              <a:r>
                <a:rPr lang="en-GB" sz="1400" b="1" dirty="0" smtClean="0">
                  <a:solidFill>
                    <a:srgbClr val="D2A000"/>
                  </a:solidFill>
                </a:rPr>
                <a:t>FATTY/GREEN</a:t>
              </a:r>
            </a:p>
            <a:p>
              <a:pPr>
                <a:buFont typeface="Wingdings" pitchFamily="2" charset="2"/>
                <a:buChar char="v"/>
              </a:pPr>
              <a:r>
                <a:rPr lang="en-GB" sz="1400" dirty="0" smtClean="0">
                  <a:solidFill>
                    <a:schemeClr val="tx1"/>
                  </a:solidFill>
                </a:rPr>
                <a:t> (E,E)-2,4-Nonadienal   </a:t>
              </a:r>
              <a:r>
                <a:rPr lang="en-GB" sz="1400" b="1" dirty="0" smtClean="0">
                  <a:solidFill>
                    <a:srgbClr val="D2A000"/>
                  </a:solidFill>
                </a:rPr>
                <a:t>FATTY/GREEN</a:t>
              </a:r>
              <a:endParaRPr lang="en-GB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GB" sz="1400" dirty="0" smtClean="0">
                  <a:solidFill>
                    <a:schemeClr val="tx1"/>
                  </a:solidFill>
                </a:rPr>
                <a:t> (E,E)-2,4-Decadienal   </a:t>
              </a:r>
              <a:r>
                <a:rPr lang="en-GB" sz="1400" b="1" dirty="0" smtClean="0">
                  <a:solidFill>
                    <a:srgbClr val="D2A000"/>
                  </a:solidFill>
                </a:rPr>
                <a:t>FATTY/FRIED</a:t>
              </a:r>
              <a:endParaRPr lang="en-GB" sz="1400" dirty="0" smtClean="0">
                <a:solidFill>
                  <a:schemeClr val="tx1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GB" sz="1400" dirty="0" smtClean="0">
                  <a:solidFill>
                    <a:schemeClr val="tx1"/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/>
                  </a:solidFill>
                </a:rPr>
                <a:t>Hexanal</a:t>
              </a:r>
              <a:r>
                <a:rPr lang="en-GB" sz="1400" dirty="0" smtClean="0">
                  <a:solidFill>
                    <a:schemeClr val="tx1"/>
                  </a:solidFill>
                </a:rPr>
                <a:t>  </a:t>
              </a:r>
              <a:r>
                <a:rPr lang="en-GB" sz="1400" b="1" dirty="0" smtClean="0">
                  <a:solidFill>
                    <a:srgbClr val="00B050"/>
                  </a:solidFill>
                </a:rPr>
                <a:t> GRASSY/GREEN</a:t>
              </a:r>
            </a:p>
            <a:p>
              <a:pPr>
                <a:buFont typeface="Wingdings" pitchFamily="2" charset="2"/>
                <a:buChar char="v"/>
              </a:pPr>
              <a:r>
                <a:rPr lang="en-GB" sz="1400" dirty="0" smtClean="0">
                  <a:solidFill>
                    <a:schemeClr val="tx1"/>
                  </a:solidFill>
                </a:rPr>
                <a:t> (Z)-4-Heptenal   </a:t>
              </a: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FISHY</a:t>
              </a:r>
            </a:p>
            <a:p>
              <a:pPr>
                <a:buFont typeface="Wingdings" pitchFamily="2" charset="2"/>
                <a:buChar char="v"/>
              </a:pPr>
              <a:r>
                <a:rPr lang="en-GB" sz="1400" dirty="0" smtClean="0">
                  <a:solidFill>
                    <a:schemeClr val="tx1"/>
                  </a:solidFill>
                </a:rPr>
                <a:t>(E,Z)-2,6-Nonadienal   </a:t>
              </a:r>
              <a:r>
                <a:rPr lang="en-GB" sz="1400" b="1" dirty="0" smtClean="0">
                  <a:solidFill>
                    <a:srgbClr val="5C8E26"/>
                  </a:solidFill>
                </a:rPr>
                <a:t>CUCUMBER-LIKE</a:t>
              </a:r>
            </a:p>
          </p:txBody>
        </p:sp>
        <p:pic>
          <p:nvPicPr>
            <p:cNvPr id="18" name="Immagine 17" descr="erba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35575" y="5309867"/>
              <a:ext cx="979829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magine 18" descr="hexan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908036">
              <a:off x="7386819" y="5459566"/>
              <a:ext cx="888675" cy="3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Immagine 35" descr="heptenal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21223181">
              <a:off x="5590047" y="5335634"/>
              <a:ext cx="1248264" cy="39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Immagine 36" descr="index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55619" flipH="1">
              <a:off x="6429388" y="5430873"/>
              <a:ext cx="754835" cy="360000"/>
            </a:xfrm>
            <a:prstGeom prst="rect">
              <a:avLst/>
            </a:prstGeom>
          </p:spPr>
        </p:pic>
      </p:grpSp>
      <p:pic>
        <p:nvPicPr>
          <p:cNvPr id="41" name="Immagine 40" descr="arom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29388" y="214290"/>
            <a:ext cx="859622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MARCHIO DST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65351"/>
          <a:stretch>
            <a:fillRect/>
          </a:stretch>
        </p:blipFill>
        <p:spPr bwMode="auto">
          <a:xfrm>
            <a:off x="8501090" y="142852"/>
            <a:ext cx="474758" cy="6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1837</Words>
  <Application>Microsoft Office PowerPoint</Application>
  <PresentationFormat>Presentazione su schermo (4:3)</PresentationFormat>
  <Paragraphs>403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Viale</vt:lpstr>
      <vt:lpstr>Advanced analytical approaches for “sensomic” investigations of high quality food matrices of vegetable origin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Federico</dc:creator>
  <cp:lastModifiedBy>Chiara</cp:lastModifiedBy>
  <cp:revision>211</cp:revision>
  <dcterms:created xsi:type="dcterms:W3CDTF">2015-04-20T08:11:18Z</dcterms:created>
  <dcterms:modified xsi:type="dcterms:W3CDTF">2015-11-13T10:00:13Z</dcterms:modified>
</cp:coreProperties>
</file>