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75" r:id="rId2"/>
    <p:sldId id="344" r:id="rId3"/>
    <p:sldId id="345" r:id="rId4"/>
    <p:sldId id="359" r:id="rId5"/>
    <p:sldId id="346" r:id="rId6"/>
    <p:sldId id="347" r:id="rId7"/>
    <p:sldId id="371" r:id="rId8"/>
    <p:sldId id="307" r:id="rId9"/>
    <p:sldId id="360" r:id="rId10"/>
    <p:sldId id="361" r:id="rId11"/>
    <p:sldId id="362" r:id="rId12"/>
    <p:sldId id="363" r:id="rId13"/>
    <p:sldId id="364" r:id="rId14"/>
    <p:sldId id="349" r:id="rId15"/>
    <p:sldId id="365" r:id="rId16"/>
    <p:sldId id="367" r:id="rId17"/>
    <p:sldId id="333" r:id="rId18"/>
    <p:sldId id="368" r:id="rId19"/>
    <p:sldId id="353" r:id="rId20"/>
    <p:sldId id="354" r:id="rId21"/>
    <p:sldId id="369" r:id="rId22"/>
    <p:sldId id="355" r:id="rId23"/>
    <p:sldId id="356" r:id="rId24"/>
    <p:sldId id="357" r:id="rId25"/>
    <p:sldId id="370" r:id="rId26"/>
    <p:sldId id="358" r:id="rId27"/>
    <p:sldId id="372" r:id="rId2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6F00"/>
    <a:srgbClr val="5C8E26"/>
    <a:srgbClr val="BEE395"/>
    <a:srgbClr val="926F00"/>
    <a:srgbClr val="D2A000"/>
    <a:srgbClr val="745800"/>
    <a:srgbClr val="00FF00"/>
    <a:srgbClr val="CCE9AD"/>
    <a:srgbClr val="771755"/>
    <a:srgbClr val="F1B9D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1E206-9429-4F9F-AE40-F2244D527580}" type="datetimeFigureOut">
              <a:rPr lang="it-IT" smtClean="0"/>
              <a:pPr/>
              <a:t>13/11/2015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B15E88-3957-46C0-8999-5CB726ED9DF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5BDA7E-6842-4617-9D97-506EFD299489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olo rettango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grpSp>
        <p:nvGrpSpPr>
          <p:cNvPr id="2" name="Grup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igura a mano libera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igura a mano libera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igura a mano libera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ttore 1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35A25E7-3D1E-489F-AEAB-6D4CFCC1029B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14B92CB-7E56-4F47-98D8-96BFFA6669C1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0285118-D7EA-4F42-863B-9A414928B833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514A5F-C25E-45E3-A72B-476962FE3282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Tito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C3652B-BF15-46FF-B488-8B3061F0E4A7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Gallone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Gallone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262E13-17B3-4E0E-8C10-0AEBA107FB6B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A175DF4-8231-4398-A07E-0958354E8CF7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F28FB3F-186E-461A-BF42-BB7982298931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A445C-5DDE-45F4-9DD2-130EC3F470C8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F24DC03-7D2D-4FCE-AE4E-672264614A94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14A11C0-A37A-4825-B318-BE35CAEA8FBD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igura a mano libera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angolo rettango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nettore 1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Gallone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Gallone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igura a mano libera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igura a mano libera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angolo rettango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nettore 1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8E68821-57C7-413C-8049-C42DDED9C8DA}" type="datetime1">
              <a:rPr lang="it-IT" smtClean="0"/>
              <a:pPr/>
              <a:t>13/11/2015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B17C5CA-22E2-4D03-A8BE-4720BDDCA190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57.png"/><Relationship Id="rId7" Type="http://schemas.openxmlformats.org/officeDocument/2006/relationships/image" Target="../media/image37.e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10.jpeg"/><Relationship Id="rId5" Type="http://schemas.openxmlformats.org/officeDocument/2006/relationships/image" Target="../media/image35.png"/><Relationship Id="rId10" Type="http://schemas.openxmlformats.org/officeDocument/2006/relationships/image" Target="../media/image59.jpeg"/><Relationship Id="rId4" Type="http://schemas.openxmlformats.org/officeDocument/2006/relationships/image" Target="../media/image58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3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10.jpeg"/><Relationship Id="rId2" Type="http://schemas.openxmlformats.org/officeDocument/2006/relationships/image" Target="../media/image35.png"/><Relationship Id="rId16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64.png"/><Relationship Id="rId5" Type="http://schemas.openxmlformats.org/officeDocument/2006/relationships/image" Target="../media/image38.jpeg"/><Relationship Id="rId1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37.emf"/><Relationship Id="rId9" Type="http://schemas.openxmlformats.org/officeDocument/2006/relationships/image" Target="../media/image62.png"/><Relationship Id="rId1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emf"/><Relationship Id="rId3" Type="http://schemas.openxmlformats.org/officeDocument/2006/relationships/image" Target="../media/image74.emf"/><Relationship Id="rId7" Type="http://schemas.openxmlformats.org/officeDocument/2006/relationships/image" Target="../media/image78.jpeg"/><Relationship Id="rId12" Type="http://schemas.openxmlformats.org/officeDocument/2006/relationships/image" Target="../media/image83.emf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emf"/><Relationship Id="rId11" Type="http://schemas.openxmlformats.org/officeDocument/2006/relationships/image" Target="../media/image82.png"/><Relationship Id="rId5" Type="http://schemas.openxmlformats.org/officeDocument/2006/relationships/image" Target="../media/image76.emf"/><Relationship Id="rId10" Type="http://schemas.openxmlformats.org/officeDocument/2006/relationships/image" Target="../media/image81.png"/><Relationship Id="rId4" Type="http://schemas.openxmlformats.org/officeDocument/2006/relationships/image" Target="../media/image75.emf"/><Relationship Id="rId9" Type="http://schemas.openxmlformats.org/officeDocument/2006/relationships/image" Target="../media/image80.png"/><Relationship Id="rId1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86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7.jpeg"/><Relationship Id="rId7" Type="http://schemas.openxmlformats.org/officeDocument/2006/relationships/image" Target="../media/image90.pn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10.jpeg"/><Relationship Id="rId4" Type="http://schemas.openxmlformats.org/officeDocument/2006/relationships/image" Target="../media/image88.wmf"/><Relationship Id="rId9" Type="http://schemas.openxmlformats.org/officeDocument/2006/relationships/image" Target="../media/image9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w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wmf"/><Relationship Id="rId5" Type="http://schemas.openxmlformats.org/officeDocument/2006/relationships/image" Target="../media/image88.wmf"/><Relationship Id="rId4" Type="http://schemas.openxmlformats.org/officeDocument/2006/relationships/image" Target="../media/image9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image" Target="../media/image9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100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emf"/><Relationship Id="rId3" Type="http://schemas.openxmlformats.org/officeDocument/2006/relationships/image" Target="../media/image101.emf"/><Relationship Id="rId7" Type="http://schemas.openxmlformats.org/officeDocument/2006/relationships/image" Target="../media/image105.emf"/><Relationship Id="rId12" Type="http://schemas.openxmlformats.org/officeDocument/2006/relationships/image" Target="../media/image10.jpeg"/><Relationship Id="rId2" Type="http://schemas.openxmlformats.org/officeDocument/2006/relationships/image" Target="../media/image100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emf"/><Relationship Id="rId11" Type="http://schemas.openxmlformats.org/officeDocument/2006/relationships/image" Target="../media/image15.jpeg"/><Relationship Id="rId5" Type="http://schemas.openxmlformats.org/officeDocument/2006/relationships/image" Target="../media/image103.emf"/><Relationship Id="rId10" Type="http://schemas.openxmlformats.org/officeDocument/2006/relationships/image" Target="../media/image99.jpeg"/><Relationship Id="rId4" Type="http://schemas.openxmlformats.org/officeDocument/2006/relationships/image" Target="../media/image102.emf"/><Relationship Id="rId9" Type="http://schemas.openxmlformats.org/officeDocument/2006/relationships/image" Target="../media/image9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image" Target="../media/image10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10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9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emf"/><Relationship Id="rId3" Type="http://schemas.openxmlformats.org/officeDocument/2006/relationships/image" Target="../media/image112.emf"/><Relationship Id="rId7" Type="http://schemas.openxmlformats.org/officeDocument/2006/relationships/image" Target="../media/image115.emf"/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emf"/><Relationship Id="rId11" Type="http://schemas.openxmlformats.org/officeDocument/2006/relationships/image" Target="../media/image10.jpeg"/><Relationship Id="rId5" Type="http://schemas.openxmlformats.org/officeDocument/2006/relationships/image" Target="../media/image113.emf"/><Relationship Id="rId10" Type="http://schemas.openxmlformats.org/officeDocument/2006/relationships/image" Target="../media/image99.jpeg"/><Relationship Id="rId4" Type="http://schemas.openxmlformats.org/officeDocument/2006/relationships/image" Target="../media/image110.emf"/><Relationship Id="rId9" Type="http://schemas.openxmlformats.org/officeDocument/2006/relationships/image" Target="../media/image98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3" Type="http://schemas.openxmlformats.org/officeDocument/2006/relationships/image" Target="../media/image117.emf"/><Relationship Id="rId7" Type="http://schemas.openxmlformats.org/officeDocument/2006/relationships/image" Target="../media/image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jpeg"/><Relationship Id="rId11" Type="http://schemas.openxmlformats.org/officeDocument/2006/relationships/image" Target="../media/image110.emf"/><Relationship Id="rId5" Type="http://schemas.openxmlformats.org/officeDocument/2006/relationships/image" Target="../media/image98.jpeg"/><Relationship Id="rId10" Type="http://schemas.openxmlformats.org/officeDocument/2006/relationships/image" Target="../media/image112.emf"/><Relationship Id="rId4" Type="http://schemas.openxmlformats.org/officeDocument/2006/relationships/image" Target="../media/image118.png"/><Relationship Id="rId9" Type="http://schemas.openxmlformats.org/officeDocument/2006/relationships/image" Target="../media/image111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2" Type="http://schemas.openxmlformats.org/officeDocument/2006/relationships/image" Target="../media/image12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6.jpe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5.jpeg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11" Type="http://schemas.openxmlformats.org/officeDocument/2006/relationships/image" Target="../media/image19.gif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0.emf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0.jpeg"/><Relationship Id="rId5" Type="http://schemas.openxmlformats.org/officeDocument/2006/relationships/image" Target="../media/image22.jpeg"/><Relationship Id="rId10" Type="http://schemas.openxmlformats.org/officeDocument/2006/relationships/image" Target="../media/image25.png"/><Relationship Id="rId4" Type="http://schemas.openxmlformats.org/officeDocument/2006/relationships/image" Target="../media/image21.emf"/><Relationship Id="rId9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0.jpeg"/><Relationship Id="rId14" Type="http://schemas.microsoft.com/office/2007/relationships/hdphoto" Target="../media/hdphoto17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eg"/><Relationship Id="rId18" Type="http://schemas.openxmlformats.org/officeDocument/2006/relationships/image" Target="../media/image51.jpeg"/><Relationship Id="rId3" Type="http://schemas.openxmlformats.org/officeDocument/2006/relationships/image" Target="../media/image36.png"/><Relationship Id="rId21" Type="http://schemas.openxmlformats.org/officeDocument/2006/relationships/image" Target="../media/image54.jpeg"/><Relationship Id="rId7" Type="http://schemas.openxmlformats.org/officeDocument/2006/relationships/image" Target="../media/image40.jpeg"/><Relationship Id="rId12" Type="http://schemas.openxmlformats.org/officeDocument/2006/relationships/image" Target="../media/image45.png"/><Relationship Id="rId17" Type="http://schemas.openxmlformats.org/officeDocument/2006/relationships/image" Target="../media/image50.jpeg"/><Relationship Id="rId2" Type="http://schemas.openxmlformats.org/officeDocument/2006/relationships/image" Target="../media/image35.png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5" Type="http://schemas.openxmlformats.org/officeDocument/2006/relationships/image" Target="../media/image48.jpeg"/><Relationship Id="rId23" Type="http://schemas.openxmlformats.org/officeDocument/2006/relationships/image" Target="../media/image10.jpeg"/><Relationship Id="rId10" Type="http://schemas.openxmlformats.org/officeDocument/2006/relationships/image" Target="../media/image43.jpeg"/><Relationship Id="rId19" Type="http://schemas.openxmlformats.org/officeDocument/2006/relationships/image" Target="../media/image52.jpeg"/><Relationship Id="rId4" Type="http://schemas.openxmlformats.org/officeDocument/2006/relationships/image" Target="../media/image37.emf"/><Relationship Id="rId9" Type="http://schemas.openxmlformats.org/officeDocument/2006/relationships/image" Target="../media/image42.png"/><Relationship Id="rId14" Type="http://schemas.openxmlformats.org/officeDocument/2006/relationships/image" Target="../media/image47.jpeg"/><Relationship Id="rId22" Type="http://schemas.openxmlformats.org/officeDocument/2006/relationships/image" Target="../media/image5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746131" cy="16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olo 6"/>
          <p:cNvSpPr>
            <a:spLocks noGrp="1"/>
          </p:cNvSpPr>
          <p:nvPr>
            <p:ph type="ctrTitle"/>
          </p:nvPr>
        </p:nvSpPr>
        <p:spPr>
          <a:xfrm>
            <a:off x="539552" y="2027867"/>
            <a:ext cx="7772400" cy="1829761"/>
          </a:xfrm>
        </p:spPr>
        <p:txBody>
          <a:bodyPr anchor="t">
            <a:noAutofit/>
          </a:bodyPr>
          <a:lstStyle/>
          <a:p>
            <a:pPr algn="ctr"/>
            <a:r>
              <a:rPr lang="it-IT" sz="3000" dirty="0" err="1" smtClean="0">
                <a:latin typeface="Calibri" pitchFamily="34" charset="0"/>
              </a:rPr>
              <a:t>Advanced</a:t>
            </a:r>
            <a:r>
              <a:rPr lang="it-IT" sz="3000" dirty="0" smtClean="0">
                <a:latin typeface="Calibri" pitchFamily="34" charset="0"/>
              </a:rPr>
              <a:t> </a:t>
            </a:r>
            <a:r>
              <a:rPr lang="it-IT" sz="3000" dirty="0" err="1" smtClean="0">
                <a:latin typeface="Calibri" pitchFamily="34" charset="0"/>
              </a:rPr>
              <a:t>analytical</a:t>
            </a:r>
            <a:r>
              <a:rPr lang="it-IT" sz="3000" dirty="0" smtClean="0">
                <a:latin typeface="Calibri" pitchFamily="34" charset="0"/>
              </a:rPr>
              <a:t> </a:t>
            </a:r>
            <a:r>
              <a:rPr lang="it-IT" sz="3000" dirty="0" err="1" smtClean="0">
                <a:latin typeface="Calibri" pitchFamily="34" charset="0"/>
              </a:rPr>
              <a:t>approaches</a:t>
            </a:r>
            <a:r>
              <a:rPr lang="it-IT" sz="3000" dirty="0" smtClean="0">
                <a:latin typeface="Calibri" pitchFamily="34" charset="0"/>
              </a:rPr>
              <a:t> </a:t>
            </a:r>
            <a:r>
              <a:rPr lang="it-IT" sz="3000" dirty="0" err="1" smtClean="0">
                <a:latin typeface="Calibri" pitchFamily="34" charset="0"/>
              </a:rPr>
              <a:t>for</a:t>
            </a:r>
            <a:r>
              <a:rPr lang="it-IT" sz="3000" dirty="0" smtClean="0">
                <a:latin typeface="Calibri" pitchFamily="34" charset="0"/>
              </a:rPr>
              <a:t> “</a:t>
            </a:r>
            <a:r>
              <a:rPr lang="it-IT" sz="3000" dirty="0" err="1" smtClean="0">
                <a:latin typeface="Calibri" pitchFamily="34" charset="0"/>
              </a:rPr>
              <a:t>sensomic</a:t>
            </a:r>
            <a:r>
              <a:rPr lang="it-IT" sz="3000" dirty="0" smtClean="0">
                <a:latin typeface="Calibri" pitchFamily="34" charset="0"/>
              </a:rPr>
              <a:t>” </a:t>
            </a:r>
            <a:r>
              <a:rPr lang="it-IT" sz="3000" dirty="0" err="1" smtClean="0">
                <a:latin typeface="Calibri" pitchFamily="34" charset="0"/>
              </a:rPr>
              <a:t>investigations</a:t>
            </a:r>
            <a:r>
              <a:rPr lang="it-IT" sz="3000" dirty="0" smtClean="0">
                <a:latin typeface="Calibri" pitchFamily="34" charset="0"/>
              </a:rPr>
              <a:t> </a:t>
            </a:r>
            <a:r>
              <a:rPr lang="it-IT" sz="3000" dirty="0" err="1" smtClean="0">
                <a:latin typeface="Calibri" pitchFamily="34" charset="0"/>
              </a:rPr>
              <a:t>of</a:t>
            </a:r>
            <a:r>
              <a:rPr lang="it-IT" sz="3000" dirty="0" smtClean="0">
                <a:latin typeface="Calibri" pitchFamily="34" charset="0"/>
              </a:rPr>
              <a:t> high </a:t>
            </a:r>
            <a:r>
              <a:rPr lang="it-IT" sz="3000" dirty="0" err="1" smtClean="0">
                <a:latin typeface="Calibri" pitchFamily="34" charset="0"/>
              </a:rPr>
              <a:t>quality</a:t>
            </a:r>
            <a:r>
              <a:rPr lang="it-IT" sz="3000" dirty="0" smtClean="0">
                <a:latin typeface="Calibri" pitchFamily="34" charset="0"/>
              </a:rPr>
              <a:t> </a:t>
            </a:r>
            <a:r>
              <a:rPr lang="it-IT" sz="3000" dirty="0" err="1" smtClean="0">
                <a:latin typeface="Calibri" pitchFamily="34" charset="0"/>
              </a:rPr>
              <a:t>food</a:t>
            </a:r>
            <a:r>
              <a:rPr lang="it-IT" sz="3000" dirty="0" smtClean="0">
                <a:latin typeface="Calibri" pitchFamily="34" charset="0"/>
              </a:rPr>
              <a:t> </a:t>
            </a:r>
            <a:r>
              <a:rPr lang="it-IT" sz="3000" dirty="0" err="1" smtClean="0">
                <a:latin typeface="Calibri" pitchFamily="34" charset="0"/>
              </a:rPr>
              <a:t>matrices</a:t>
            </a:r>
            <a:r>
              <a:rPr lang="it-IT" sz="3000" dirty="0" smtClean="0">
                <a:latin typeface="Calibri" pitchFamily="34" charset="0"/>
              </a:rPr>
              <a:t> </a:t>
            </a:r>
            <a:r>
              <a:rPr lang="it-IT" sz="3000" dirty="0" err="1" smtClean="0">
                <a:latin typeface="Calibri" pitchFamily="34" charset="0"/>
              </a:rPr>
              <a:t>of</a:t>
            </a:r>
            <a:r>
              <a:rPr lang="it-IT" sz="3000" dirty="0" smtClean="0">
                <a:latin typeface="Calibri" pitchFamily="34" charset="0"/>
              </a:rPr>
              <a:t> </a:t>
            </a:r>
            <a:r>
              <a:rPr lang="it-IT" sz="3000" dirty="0" err="1" smtClean="0">
                <a:latin typeface="Calibri" pitchFamily="34" charset="0"/>
              </a:rPr>
              <a:t>vegetable</a:t>
            </a:r>
            <a:r>
              <a:rPr lang="it-IT" sz="3000" dirty="0" smtClean="0">
                <a:latin typeface="Calibri" pitchFamily="34" charset="0"/>
              </a:rPr>
              <a:t> </a:t>
            </a:r>
            <a:r>
              <a:rPr lang="it-IT" sz="3000" dirty="0" err="1" smtClean="0">
                <a:latin typeface="Calibri" pitchFamily="34" charset="0"/>
              </a:rPr>
              <a:t>origin</a:t>
            </a:r>
            <a:endParaRPr lang="en-US" sz="3000" dirty="0"/>
          </a:p>
        </p:txBody>
      </p:sp>
      <p:sp>
        <p:nvSpPr>
          <p:cNvPr id="6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71472" y="3800307"/>
            <a:ext cx="4629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PhD Student: </a:t>
            </a:r>
            <a:r>
              <a:rPr lang="en-US" sz="2400" dirty="0" smtClean="0"/>
              <a:t>Federico </a:t>
            </a:r>
            <a:r>
              <a:rPr lang="en-US" sz="2400" dirty="0" err="1" smtClean="0"/>
              <a:t>Magagna</a:t>
            </a:r>
            <a:r>
              <a:rPr lang="en-US" sz="2400" dirty="0" smtClean="0"/>
              <a:t> </a:t>
            </a:r>
          </a:p>
          <a:p>
            <a:endParaRPr lang="en-US" sz="2400" b="1" dirty="0"/>
          </a:p>
          <a:p>
            <a:r>
              <a:rPr lang="en-US" sz="2400" b="1" dirty="0" smtClean="0"/>
              <a:t>Tutor: Prof. </a:t>
            </a:r>
            <a:r>
              <a:rPr lang="en-US" sz="2400" dirty="0" err="1" smtClean="0"/>
              <a:t>Chiara</a:t>
            </a:r>
            <a:r>
              <a:rPr lang="en-US" sz="2400" dirty="0" smtClean="0"/>
              <a:t> Emilia Cordero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10</a:t>
            </a:fld>
            <a:endParaRPr lang="it-IT"/>
          </a:p>
        </p:txBody>
      </p:sp>
      <p:grpSp>
        <p:nvGrpSpPr>
          <p:cNvPr id="19" name="Gruppo 18"/>
          <p:cNvGrpSpPr/>
          <p:nvPr/>
        </p:nvGrpSpPr>
        <p:grpSpPr>
          <a:xfrm>
            <a:off x="535753" y="1266480"/>
            <a:ext cx="8072495" cy="5162916"/>
            <a:chOff x="785786" y="1123604"/>
            <a:chExt cx="8072495" cy="5162916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5786" y="1123604"/>
              <a:ext cx="6012180" cy="2773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28662" y="3863211"/>
              <a:ext cx="6016752" cy="24233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Angolo ripiegato 4"/>
            <p:cNvSpPr>
              <a:spLocks noChangeAspect="1"/>
            </p:cNvSpPr>
            <p:nvPr/>
          </p:nvSpPr>
          <p:spPr bwMode="auto">
            <a:xfrm>
              <a:off x="6732241" y="2000240"/>
              <a:ext cx="2126040" cy="1657686"/>
            </a:xfrm>
            <a:prstGeom prst="foldedCorner">
              <a:avLst/>
            </a:prstGeom>
            <a:solidFill>
              <a:srgbClr val="FFFF00"/>
            </a:solidFill>
            <a:ln w="9525" cap="rnd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l">
                <a:spcBef>
                  <a:spcPts val="0"/>
                </a:spcBef>
                <a:defRPr/>
              </a:pPr>
              <a:r>
                <a:rPr lang="it-IT" sz="1600" dirty="0" err="1" smtClean="0">
                  <a:solidFill>
                    <a:schemeClr val="tx1"/>
                  </a:solidFill>
                </a:rPr>
                <a:t>Quality</a:t>
              </a:r>
              <a:r>
                <a:rPr lang="it-IT" sz="1600" dirty="0" smtClean="0">
                  <a:solidFill>
                    <a:schemeClr val="tx1"/>
                  </a:solidFill>
                </a:rPr>
                <a:t>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Markers</a:t>
              </a:r>
              <a:r>
                <a:rPr lang="it-IT" sz="1600" dirty="0" smtClean="0">
                  <a:solidFill>
                    <a:schemeClr val="tx1"/>
                  </a:solidFill>
                </a:rPr>
                <a:t> 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of</a:t>
              </a:r>
              <a:r>
                <a:rPr lang="it-IT" sz="1600" dirty="0" smtClean="0">
                  <a:solidFill>
                    <a:schemeClr val="tx1"/>
                  </a:solidFill>
                </a:rPr>
                <a:t> tea</a:t>
              </a:r>
              <a:r>
                <a:rPr lang="it-IT" sz="1600" dirty="0"/>
                <a:t> </a:t>
              </a:r>
              <a:r>
                <a:rPr lang="it-IT" sz="1600" dirty="0" smtClean="0">
                  <a:solidFill>
                    <a:schemeClr val="tx1"/>
                  </a:solidFill>
                </a:rPr>
                <a:t>(</a:t>
              </a:r>
              <a:r>
                <a:rPr lang="it-IT" sz="1600" i="1" dirty="0" err="1" smtClean="0">
                  <a:solidFill>
                    <a:schemeClr val="tx1"/>
                  </a:solidFill>
                </a:rPr>
                <a:t>Camellia</a:t>
              </a:r>
              <a:r>
                <a:rPr lang="it-IT" sz="1600" i="1" dirty="0" smtClean="0">
                  <a:solidFill>
                    <a:schemeClr val="tx1"/>
                  </a:solidFill>
                </a:rPr>
                <a:t> </a:t>
              </a:r>
              <a:r>
                <a:rPr lang="it-IT" sz="1600" i="1" dirty="0" err="1" smtClean="0">
                  <a:solidFill>
                    <a:schemeClr val="tx1"/>
                  </a:solidFill>
                </a:rPr>
                <a:t>sinensis</a:t>
              </a:r>
              <a:r>
                <a:rPr lang="it-IT" sz="1600" i="1" dirty="0" smtClean="0">
                  <a:solidFill>
                    <a:schemeClr val="tx1"/>
                  </a:solidFill>
                </a:rPr>
                <a:t> </a:t>
              </a:r>
              <a:r>
                <a:rPr lang="it-IT" sz="1600" dirty="0" smtClean="0">
                  <a:solidFill>
                    <a:schemeClr val="tx1"/>
                  </a:solidFill>
                </a:rPr>
                <a:t>L.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Kuntze</a:t>
              </a:r>
              <a:r>
                <a:rPr lang="it-IT" sz="1600" dirty="0" smtClean="0">
                  <a:solidFill>
                    <a:schemeClr val="tx1"/>
                  </a:solidFill>
                </a:rPr>
                <a:t>)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infusions</a:t>
              </a:r>
              <a:endParaRPr lang="it-IT" sz="1600" dirty="0" smtClean="0">
                <a:solidFill>
                  <a:schemeClr val="tx1"/>
                </a:solidFill>
              </a:endParaRPr>
            </a:p>
            <a:p>
              <a:pPr algn="l">
                <a:spcBef>
                  <a:spcPts val="0"/>
                </a:spcBef>
                <a:defRPr/>
              </a:pPr>
              <a:endParaRPr lang="it-IT" sz="1600" dirty="0" smtClean="0">
                <a:solidFill>
                  <a:schemeClr val="tx1"/>
                </a:solidFill>
              </a:endParaRPr>
            </a:p>
            <a:p>
              <a:pPr algn="l">
                <a:spcBef>
                  <a:spcPts val="0"/>
                </a:spcBef>
                <a:buFont typeface="Wingdings" pitchFamily="2" charset="2"/>
                <a:buChar char="ü"/>
                <a:defRPr/>
              </a:pPr>
              <a:r>
                <a:rPr lang="it-IT" sz="1600" dirty="0" smtClean="0"/>
                <a:t>Flavan-3-ols</a:t>
              </a:r>
            </a:p>
            <a:p>
              <a:pPr algn="l">
                <a:spcBef>
                  <a:spcPts val="0"/>
                </a:spcBef>
                <a:buFont typeface="Wingdings" pitchFamily="2" charset="2"/>
                <a:buChar char="ü"/>
                <a:defRPr/>
              </a:pPr>
              <a:r>
                <a:rPr lang="it-IT" sz="1600" dirty="0" err="1" smtClean="0">
                  <a:solidFill>
                    <a:schemeClr val="tx1"/>
                  </a:solidFill>
                </a:rPr>
                <a:t>Theaflavins</a:t>
              </a:r>
              <a:endParaRPr lang="it-IT" dirty="0">
                <a:solidFill>
                  <a:schemeClr val="tx1"/>
                </a:solidFill>
              </a:endParaRPr>
            </a:p>
          </p:txBody>
        </p:sp>
        <p:grpSp>
          <p:nvGrpSpPr>
            <p:cNvPr id="18" name="Gruppo 17"/>
            <p:cNvGrpSpPr/>
            <p:nvPr/>
          </p:nvGrpSpPr>
          <p:grpSpPr>
            <a:xfrm>
              <a:off x="6572264" y="4000504"/>
              <a:ext cx="2214578" cy="1285884"/>
              <a:chOff x="6572264" y="4214818"/>
              <a:chExt cx="2214578" cy="1285884"/>
            </a:xfrm>
          </p:grpSpPr>
          <p:sp>
            <p:nvSpPr>
              <p:cNvPr id="7" name="Rettangolo 6"/>
              <p:cNvSpPr/>
              <p:nvPr/>
            </p:nvSpPr>
            <p:spPr>
              <a:xfrm>
                <a:off x="6715140" y="4357694"/>
                <a:ext cx="2071702" cy="1143008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it-IT" dirty="0" err="1" smtClean="0"/>
                  <a:t>Puckering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Astringency</a:t>
                </a:r>
                <a:endParaRPr lang="it-IT" dirty="0" smtClean="0"/>
              </a:p>
              <a:p>
                <a:pPr algn="ctr"/>
                <a:r>
                  <a:rPr lang="it-IT" dirty="0" err="1" smtClean="0"/>
                  <a:t>Rough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Oral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sensation</a:t>
                </a:r>
                <a:endParaRPr lang="it-IT" dirty="0"/>
              </a:p>
            </p:txBody>
          </p:sp>
          <p:pic>
            <p:nvPicPr>
              <p:cNvPr id="8" name="Immagine 6"/>
              <p:cNvPicPr>
                <a:picLocks noChangeAspect="1"/>
              </p:cNvPicPr>
              <p:nvPr/>
            </p:nvPicPr>
            <p:blipFill>
              <a:blip r:embed="rId4" cstate="print"/>
              <a:srcRect l="33124" t="17570" r="32455" b="16586"/>
              <a:stretch>
                <a:fillRect/>
              </a:stretch>
            </p:blipFill>
            <p:spPr bwMode="auto">
              <a:xfrm>
                <a:off x="6572264" y="4214818"/>
                <a:ext cx="282125" cy="36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7" name="Rettangolo 16"/>
          <p:cNvSpPr/>
          <p:nvPr/>
        </p:nvSpPr>
        <p:spPr>
          <a:xfrm>
            <a:off x="2000232" y="214290"/>
            <a:ext cx="4786346" cy="648000"/>
          </a:xfrm>
          <a:prstGeom prst="rect">
            <a:avLst/>
          </a:prstGeom>
          <a:solidFill>
            <a:srgbClr val="BEE395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/>
              <a:t>TEA             Key-Taste </a:t>
            </a:r>
            <a:r>
              <a:rPr lang="it-IT" sz="2000" b="1" dirty="0" err="1" smtClean="0"/>
              <a:t>Compounds</a:t>
            </a:r>
            <a:endParaRPr lang="it-IT" sz="2000" b="1" dirty="0"/>
          </a:p>
        </p:txBody>
      </p:sp>
      <p:grpSp>
        <p:nvGrpSpPr>
          <p:cNvPr id="10" name="Gruppo 20"/>
          <p:cNvGrpSpPr>
            <a:grpSpLocks noChangeAspect="1"/>
          </p:cNvGrpSpPr>
          <p:nvPr/>
        </p:nvGrpSpPr>
        <p:grpSpPr>
          <a:xfrm>
            <a:off x="1484681" y="-24"/>
            <a:ext cx="872741" cy="1044000"/>
            <a:chOff x="1636648" y="1486686"/>
            <a:chExt cx="2006658" cy="2400416"/>
          </a:xfrm>
        </p:grpSpPr>
        <p:grpSp>
          <p:nvGrpSpPr>
            <p:cNvPr id="11" name="Gruppo 18"/>
            <p:cNvGrpSpPr/>
            <p:nvPr/>
          </p:nvGrpSpPr>
          <p:grpSpPr>
            <a:xfrm>
              <a:off x="1636648" y="1486686"/>
              <a:ext cx="2006658" cy="2400416"/>
              <a:chOff x="1636648" y="1486686"/>
              <a:chExt cx="2006658" cy="2400416"/>
            </a:xfrm>
          </p:grpSpPr>
          <p:pic>
            <p:nvPicPr>
              <p:cNvPr id="13" name="Immagine 12" descr="Linalool.png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b="17372"/>
              <a:stretch>
                <a:fillRect/>
              </a:stretch>
            </p:blipFill>
            <p:spPr>
              <a:xfrm rot="19631835">
                <a:off x="2494717" y="3084738"/>
                <a:ext cx="707669" cy="657827"/>
              </a:xfrm>
              <a:prstGeom prst="rect">
                <a:avLst/>
              </a:prstGeom>
            </p:spPr>
          </p:pic>
          <p:pic>
            <p:nvPicPr>
              <p:cNvPr id="14" name="Immagine 13" descr="rutina.png"/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20195372">
                <a:off x="1636648" y="3229275"/>
                <a:ext cx="684731" cy="657827"/>
              </a:xfrm>
              <a:prstGeom prst="rect">
                <a:avLst/>
              </a:prstGeom>
            </p:spPr>
          </p:pic>
          <p:pic>
            <p:nvPicPr>
              <p:cNvPr id="15" name="Picture 8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652820" y="1486686"/>
                <a:ext cx="1990486" cy="1727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6" name="Immagine 15" descr="beta damascenone.jpg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8042" b="31855"/>
              <a:stretch>
                <a:fillRect/>
              </a:stretch>
            </p:blipFill>
            <p:spPr>
              <a:xfrm>
                <a:off x="2086427" y="3203349"/>
                <a:ext cx="651457" cy="418617"/>
              </a:xfrm>
              <a:prstGeom prst="rect">
                <a:avLst/>
              </a:prstGeom>
            </p:spPr>
          </p:pic>
        </p:grpSp>
        <p:pic>
          <p:nvPicPr>
            <p:cNvPr id="12" name="Immagine 11" descr="hexanal.png"/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382" t="8042" r="3257" b="13286"/>
            <a:stretch>
              <a:fillRect/>
            </a:stretch>
          </p:blipFill>
          <p:spPr>
            <a:xfrm rot="1498918">
              <a:off x="2162176" y="3537908"/>
              <a:ext cx="771454" cy="269111"/>
            </a:xfrm>
            <a:prstGeom prst="rect">
              <a:avLst/>
            </a:prstGeom>
          </p:spPr>
        </p:pic>
      </p:grpSp>
      <p:pic>
        <p:nvPicPr>
          <p:cNvPr id="21" name="Immagine 20" descr="miele-limone-e-acqua-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357950" y="285728"/>
            <a:ext cx="1132583" cy="7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" descr="MARCHIO DST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2000232" y="214290"/>
            <a:ext cx="4786346" cy="648000"/>
          </a:xfrm>
          <a:prstGeom prst="rect">
            <a:avLst/>
          </a:prstGeom>
          <a:solidFill>
            <a:srgbClr val="BEE395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/>
              <a:t>TEA             Key-Taste</a:t>
            </a:r>
            <a:r>
              <a:rPr lang="it-IT" sz="2000" b="1" i="1" dirty="0" smtClean="0"/>
              <a:t> </a:t>
            </a:r>
            <a:r>
              <a:rPr lang="it-IT" sz="2000" b="1" dirty="0" err="1" smtClean="0"/>
              <a:t>Compounds</a:t>
            </a:r>
            <a:endParaRPr lang="it-IT" sz="2000" b="1" dirty="0"/>
          </a:p>
        </p:txBody>
      </p:sp>
      <p:grpSp>
        <p:nvGrpSpPr>
          <p:cNvPr id="5" name="Gruppo 20"/>
          <p:cNvGrpSpPr>
            <a:grpSpLocks noChangeAspect="1"/>
          </p:cNvGrpSpPr>
          <p:nvPr/>
        </p:nvGrpSpPr>
        <p:grpSpPr>
          <a:xfrm>
            <a:off x="1484681" y="-24"/>
            <a:ext cx="872741" cy="1044000"/>
            <a:chOff x="1636648" y="1486686"/>
            <a:chExt cx="2006658" cy="2400416"/>
          </a:xfrm>
        </p:grpSpPr>
        <p:grpSp>
          <p:nvGrpSpPr>
            <p:cNvPr id="7" name="Gruppo 18"/>
            <p:cNvGrpSpPr/>
            <p:nvPr/>
          </p:nvGrpSpPr>
          <p:grpSpPr>
            <a:xfrm>
              <a:off x="1636648" y="1486686"/>
              <a:ext cx="2006658" cy="2400416"/>
              <a:chOff x="1636648" y="1486686"/>
              <a:chExt cx="2006658" cy="2400416"/>
            </a:xfrm>
          </p:grpSpPr>
          <p:pic>
            <p:nvPicPr>
              <p:cNvPr id="9" name="Immagine 8" descr="Linalool.png"/>
              <p:cNvPicPr>
                <a:picLocks noChangeAspect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b="17372"/>
              <a:stretch>
                <a:fillRect/>
              </a:stretch>
            </p:blipFill>
            <p:spPr>
              <a:xfrm rot="19631835">
                <a:off x="2494717" y="3084738"/>
                <a:ext cx="707669" cy="657827"/>
              </a:xfrm>
              <a:prstGeom prst="rect">
                <a:avLst/>
              </a:prstGeom>
            </p:spPr>
          </p:pic>
          <p:pic>
            <p:nvPicPr>
              <p:cNvPr id="10" name="Immagine 9" descr="rutina.png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20195372">
                <a:off x="1636648" y="3229275"/>
                <a:ext cx="684731" cy="657827"/>
              </a:xfrm>
              <a:prstGeom prst="rect">
                <a:avLst/>
              </a:prstGeom>
            </p:spPr>
          </p:pic>
          <p:pic>
            <p:nvPicPr>
              <p:cNvPr id="11" name="Picture 8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652820" y="1486686"/>
                <a:ext cx="1990486" cy="1727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2" name="Immagine 11" descr="beta damascenone.jpg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8042" b="31855"/>
              <a:stretch>
                <a:fillRect/>
              </a:stretch>
            </p:blipFill>
            <p:spPr>
              <a:xfrm>
                <a:off x="2086427" y="3203349"/>
                <a:ext cx="651457" cy="418617"/>
              </a:xfrm>
              <a:prstGeom prst="rect">
                <a:avLst/>
              </a:prstGeom>
            </p:spPr>
          </p:pic>
        </p:grpSp>
        <p:pic>
          <p:nvPicPr>
            <p:cNvPr id="8" name="Immagine 7" descr="hexanal.pn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382" t="8042" r="3257" b="13286"/>
            <a:stretch>
              <a:fillRect/>
            </a:stretch>
          </p:blipFill>
          <p:spPr>
            <a:xfrm rot="1498918">
              <a:off x="2162176" y="3537908"/>
              <a:ext cx="771454" cy="269111"/>
            </a:xfrm>
            <a:prstGeom prst="rect">
              <a:avLst/>
            </a:prstGeom>
          </p:spPr>
        </p:pic>
      </p:grpSp>
      <p:sp>
        <p:nvSpPr>
          <p:cNvPr id="46" name="Angolo ripiegato 45"/>
          <p:cNvSpPr>
            <a:spLocks noChangeAspect="1"/>
          </p:cNvSpPr>
          <p:nvPr/>
        </p:nvSpPr>
        <p:spPr bwMode="auto">
          <a:xfrm>
            <a:off x="6689617" y="1643050"/>
            <a:ext cx="2318931" cy="2357454"/>
          </a:xfrm>
          <a:prstGeom prst="foldedCorner">
            <a:avLst/>
          </a:prstGeom>
          <a:solidFill>
            <a:srgbClr val="FFFF00"/>
          </a:solidFill>
          <a:ln w="9525" cap="rnd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>
              <a:spcBef>
                <a:spcPts val="0"/>
              </a:spcBef>
              <a:defRPr/>
            </a:pPr>
            <a:r>
              <a:rPr lang="it-IT" sz="1600" dirty="0" smtClean="0"/>
              <a:t>Taste </a:t>
            </a:r>
            <a:r>
              <a:rPr lang="it-IT" sz="1600" dirty="0" err="1" smtClean="0"/>
              <a:t>active</a:t>
            </a:r>
            <a:r>
              <a:rPr lang="it-IT" sz="1600" dirty="0" smtClean="0"/>
              <a:t> </a:t>
            </a:r>
            <a:r>
              <a:rPr lang="it-IT" sz="1600" dirty="0" err="1" smtClean="0"/>
              <a:t>compounds</a:t>
            </a:r>
            <a:endParaRPr lang="it-IT" sz="1600" dirty="0" smtClean="0">
              <a:solidFill>
                <a:schemeClr val="tx1"/>
              </a:solidFill>
            </a:endParaRPr>
          </a:p>
          <a:p>
            <a:pPr algn="l">
              <a:spcBef>
                <a:spcPts val="0"/>
              </a:spcBef>
              <a:defRPr/>
            </a:pPr>
            <a:r>
              <a:rPr lang="it-IT" sz="1600" dirty="0" smtClean="0">
                <a:solidFill>
                  <a:schemeClr val="tx1"/>
                </a:solidFill>
              </a:rPr>
              <a:t>(</a:t>
            </a:r>
            <a:r>
              <a:rPr lang="it-IT" sz="1600" i="1" dirty="0" err="1" smtClean="0">
                <a:solidFill>
                  <a:schemeClr val="tx1"/>
                </a:solidFill>
              </a:rPr>
              <a:t>Camellia</a:t>
            </a:r>
            <a:r>
              <a:rPr lang="it-IT" sz="1600" i="1" dirty="0" smtClean="0">
                <a:solidFill>
                  <a:schemeClr val="tx1"/>
                </a:solidFill>
              </a:rPr>
              <a:t> </a:t>
            </a:r>
            <a:r>
              <a:rPr lang="it-IT" sz="1600" i="1" dirty="0" err="1" smtClean="0">
                <a:solidFill>
                  <a:schemeClr val="tx1"/>
                </a:solidFill>
              </a:rPr>
              <a:t>sinensis</a:t>
            </a:r>
            <a:r>
              <a:rPr lang="it-IT" sz="1600" i="1" dirty="0" smtClean="0">
                <a:solidFill>
                  <a:schemeClr val="tx1"/>
                </a:solidFill>
              </a:rPr>
              <a:t> </a:t>
            </a:r>
            <a:r>
              <a:rPr lang="it-IT" sz="1600" dirty="0" smtClean="0">
                <a:solidFill>
                  <a:schemeClr val="tx1"/>
                </a:solidFill>
              </a:rPr>
              <a:t>L. </a:t>
            </a:r>
            <a:r>
              <a:rPr lang="it-IT" sz="1600" dirty="0" err="1" smtClean="0">
                <a:solidFill>
                  <a:schemeClr val="tx1"/>
                </a:solidFill>
              </a:rPr>
              <a:t>Kuntze</a:t>
            </a:r>
            <a:r>
              <a:rPr lang="it-IT" sz="1600" dirty="0" smtClean="0">
                <a:solidFill>
                  <a:schemeClr val="tx1"/>
                </a:solidFill>
              </a:rPr>
              <a:t>)</a:t>
            </a:r>
          </a:p>
          <a:p>
            <a:pPr algn="l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it-IT" sz="1600" dirty="0" err="1" smtClean="0"/>
              <a:t>Flavonol</a:t>
            </a:r>
            <a:r>
              <a:rPr lang="it-IT" sz="1600" dirty="0" smtClean="0"/>
              <a:t> </a:t>
            </a:r>
            <a:r>
              <a:rPr lang="it-IT" sz="1600" dirty="0" err="1" smtClean="0"/>
              <a:t>glycosides</a:t>
            </a:r>
            <a:r>
              <a:rPr lang="it-IT" sz="1600" dirty="0" smtClean="0"/>
              <a:t> </a:t>
            </a:r>
            <a:r>
              <a:rPr lang="it-IT" sz="1600" dirty="0" err="1" smtClean="0"/>
              <a:t>derivates</a:t>
            </a:r>
            <a:r>
              <a:rPr lang="it-IT" sz="1600" dirty="0" smtClean="0"/>
              <a:t> </a:t>
            </a:r>
            <a:r>
              <a:rPr lang="it-IT" sz="1600" dirty="0" err="1" smtClean="0"/>
              <a:t>of</a:t>
            </a:r>
            <a:r>
              <a:rPr lang="it-IT" sz="1600" dirty="0" smtClean="0"/>
              <a:t> </a:t>
            </a:r>
            <a:r>
              <a:rPr lang="it-IT" sz="1600" dirty="0" err="1" smtClean="0"/>
              <a:t>Quercetin</a:t>
            </a:r>
            <a:r>
              <a:rPr lang="it-IT" sz="1600" dirty="0" smtClean="0"/>
              <a:t>, </a:t>
            </a:r>
            <a:r>
              <a:rPr lang="it-IT" sz="1600" dirty="0" err="1" smtClean="0"/>
              <a:t>Kaempferol</a:t>
            </a:r>
            <a:r>
              <a:rPr lang="it-IT" sz="1600" dirty="0"/>
              <a:t> </a:t>
            </a:r>
            <a:r>
              <a:rPr lang="it-IT" sz="1600" dirty="0" smtClean="0"/>
              <a:t>and </a:t>
            </a:r>
            <a:r>
              <a:rPr lang="it-IT" sz="1600" dirty="0" err="1" smtClean="0"/>
              <a:t>Myricetin</a:t>
            </a:r>
            <a:endParaRPr lang="it-IT" sz="1600" dirty="0" smtClean="0"/>
          </a:p>
          <a:p>
            <a:pPr algn="l">
              <a:spcBef>
                <a:spcPts val="0"/>
              </a:spcBef>
              <a:buFont typeface="Wingdings" pitchFamily="2" charset="2"/>
              <a:buChar char="ü"/>
              <a:defRPr/>
            </a:pPr>
            <a:r>
              <a:rPr lang="it-IT" sz="1600" dirty="0" err="1" smtClean="0"/>
              <a:t>Methyl</a:t>
            </a:r>
            <a:r>
              <a:rPr lang="it-IT" sz="1600" dirty="0" smtClean="0"/>
              <a:t> </a:t>
            </a:r>
            <a:r>
              <a:rPr lang="it-IT" sz="1600" dirty="0" err="1" smtClean="0"/>
              <a:t>xantines</a:t>
            </a:r>
            <a:r>
              <a:rPr lang="it-IT" sz="1600" dirty="0" smtClean="0"/>
              <a:t> (Caffeine)</a:t>
            </a:r>
            <a:endParaRPr lang="it-IT" dirty="0" smtClean="0"/>
          </a:p>
        </p:txBody>
      </p:sp>
      <p:grpSp>
        <p:nvGrpSpPr>
          <p:cNvPr id="47" name="Gruppo 36"/>
          <p:cNvGrpSpPr/>
          <p:nvPr/>
        </p:nvGrpSpPr>
        <p:grpSpPr>
          <a:xfrm>
            <a:off x="-32" y="1650346"/>
            <a:ext cx="6357881" cy="3921794"/>
            <a:chOff x="13617" y="1285860"/>
            <a:chExt cx="6357881" cy="3921794"/>
          </a:xfrm>
        </p:grpSpPr>
        <p:grpSp>
          <p:nvGrpSpPr>
            <p:cNvPr id="48" name="Gruppo 2"/>
            <p:cNvGrpSpPr>
              <a:grpSpLocks noChangeAspect="1"/>
            </p:cNvGrpSpPr>
            <p:nvPr/>
          </p:nvGrpSpPr>
          <p:grpSpPr>
            <a:xfrm>
              <a:off x="13617" y="1285860"/>
              <a:ext cx="6357880" cy="3899888"/>
              <a:chOff x="0" y="-125896"/>
              <a:chExt cx="8153400" cy="5001256"/>
            </a:xfrm>
          </p:grpSpPr>
          <p:grpSp>
            <p:nvGrpSpPr>
              <p:cNvPr id="51" name="Gruppo 4"/>
              <p:cNvGrpSpPr/>
              <p:nvPr/>
            </p:nvGrpSpPr>
            <p:grpSpPr>
              <a:xfrm>
                <a:off x="0" y="-26504"/>
                <a:ext cx="2057400" cy="2140106"/>
                <a:chOff x="685800" y="1219200"/>
                <a:chExt cx="2057400" cy="2140106"/>
              </a:xfrm>
            </p:grpSpPr>
            <p:pic>
              <p:nvPicPr>
                <p:cNvPr id="76" name="Picture 2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 l="9384" t="36015" r="71458" b="34665"/>
                <a:stretch>
                  <a:fillRect/>
                </a:stretch>
              </p:blipFill>
              <p:spPr bwMode="auto">
                <a:xfrm>
                  <a:off x="990600" y="1447800"/>
                  <a:ext cx="1752600" cy="16764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77" name="Rettangolo 2"/>
                <p:cNvSpPr/>
                <p:nvPr/>
              </p:nvSpPr>
              <p:spPr>
                <a:xfrm>
                  <a:off x="685800" y="1219200"/>
                  <a:ext cx="1066800" cy="457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8" name="CasellaDiTesto 3"/>
                <p:cNvSpPr txBox="1"/>
                <p:nvPr/>
              </p:nvSpPr>
              <p:spPr>
                <a:xfrm>
                  <a:off x="865691" y="3097695"/>
                  <a:ext cx="1707519" cy="26161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100" dirty="0" smtClean="0">
                      <a:latin typeface="Calibri" pitchFamily="34" charset="0"/>
                    </a:rPr>
                    <a:t>Kaempferol-3-o-rutinoside</a:t>
                  </a:r>
                  <a:endParaRPr lang="it-IT" sz="1600" dirty="0" smtClean="0">
                    <a:latin typeface="Calibri" pitchFamily="34" charset="0"/>
                  </a:endParaRPr>
                </a:p>
              </p:txBody>
            </p:sp>
          </p:grpSp>
          <p:grpSp>
            <p:nvGrpSpPr>
              <p:cNvPr id="52" name="Gruppo 8"/>
              <p:cNvGrpSpPr/>
              <p:nvPr/>
            </p:nvGrpSpPr>
            <p:grpSpPr>
              <a:xfrm>
                <a:off x="2091063" y="-49696"/>
                <a:ext cx="1828800" cy="2166610"/>
                <a:chOff x="5562600" y="1219200"/>
                <a:chExt cx="1828800" cy="2166610"/>
              </a:xfrm>
            </p:grpSpPr>
            <p:pic>
              <p:nvPicPr>
                <p:cNvPr id="73" name="Picture 3"/>
                <p:cNvPicPr>
                  <a:picLocks noChangeArrowheads="1"/>
                </p:cNvPicPr>
                <p:nvPr/>
              </p:nvPicPr>
              <p:blipFill>
                <a:blip r:embed="rId8" cstate="print"/>
                <a:srcRect l="9687" t="36430" r="72337" b="28214"/>
                <a:stretch>
                  <a:fillRect/>
                </a:stretch>
              </p:blipFill>
              <p:spPr bwMode="auto">
                <a:xfrm>
                  <a:off x="5791200" y="1447800"/>
                  <a:ext cx="1600200" cy="16764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74" name="Rettangolo 6"/>
                <p:cNvSpPr/>
                <p:nvPr/>
              </p:nvSpPr>
              <p:spPr>
                <a:xfrm>
                  <a:off x="5562600" y="1219200"/>
                  <a:ext cx="990600" cy="4572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5" name="CasellaDiTesto 7"/>
                <p:cNvSpPr txBox="1"/>
                <p:nvPr/>
              </p:nvSpPr>
              <p:spPr>
                <a:xfrm>
                  <a:off x="5630262" y="3124201"/>
                  <a:ext cx="1673856" cy="2616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100" dirty="0" smtClean="0">
                      <a:latin typeface="Calibri" pitchFamily="34" charset="0"/>
                    </a:rPr>
                    <a:t>Quercetin-3-o-galactoside</a:t>
                  </a:r>
                  <a:endParaRPr lang="it-IT" sz="1600" dirty="0" smtClean="0">
                    <a:latin typeface="Calibri" pitchFamily="34" charset="0"/>
                  </a:endParaRPr>
                </a:p>
              </p:txBody>
            </p:sp>
          </p:grpSp>
          <p:grpSp>
            <p:nvGrpSpPr>
              <p:cNvPr id="53" name="Gruppo 12"/>
              <p:cNvGrpSpPr/>
              <p:nvPr/>
            </p:nvGrpSpPr>
            <p:grpSpPr>
              <a:xfrm>
                <a:off x="4165775" y="-125896"/>
                <a:ext cx="2085300" cy="2508707"/>
                <a:chOff x="3657600" y="2438400"/>
                <a:chExt cx="2085300" cy="2508707"/>
              </a:xfrm>
            </p:grpSpPr>
            <p:pic>
              <p:nvPicPr>
                <p:cNvPr id="70" name="Picture 4"/>
                <p:cNvPicPr>
                  <a:picLocks noChangeAspect="1" noChangeArrowheads="1"/>
                </p:cNvPicPr>
                <p:nvPr/>
              </p:nvPicPr>
              <p:blipFill>
                <a:blip r:embed="rId9" cstate="print"/>
                <a:srcRect l="9557" t="29292" r="71877" b="39712"/>
                <a:stretch>
                  <a:fillRect/>
                </a:stretch>
              </p:blipFill>
              <p:spPr bwMode="auto">
                <a:xfrm>
                  <a:off x="3886200" y="2667000"/>
                  <a:ext cx="1752600" cy="1828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71" name="Rettangolo 70"/>
                <p:cNvSpPr/>
                <p:nvPr/>
              </p:nvSpPr>
              <p:spPr>
                <a:xfrm>
                  <a:off x="3657600" y="2438400"/>
                  <a:ext cx="10668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72" name="CasellaDiTesto 71"/>
                <p:cNvSpPr txBox="1"/>
                <p:nvPr/>
              </p:nvSpPr>
              <p:spPr>
                <a:xfrm>
                  <a:off x="3770244" y="4419600"/>
                  <a:ext cx="1972656" cy="52750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100" dirty="0" smtClean="0">
                      <a:latin typeface="Calibri" pitchFamily="34" charset="0"/>
                    </a:rPr>
                    <a:t>Quercetin-3-o-rutinoside</a:t>
                  </a:r>
                </a:p>
                <a:p>
                  <a:pPr algn="ctr"/>
                  <a:r>
                    <a:rPr lang="it-IT" sz="1100" dirty="0" smtClean="0">
                      <a:latin typeface="Calibri" pitchFamily="34" charset="0"/>
                    </a:rPr>
                    <a:t>(</a:t>
                  </a:r>
                  <a:r>
                    <a:rPr lang="it-IT" sz="1100" dirty="0" err="1" smtClean="0">
                      <a:latin typeface="Calibri" pitchFamily="34" charset="0"/>
                    </a:rPr>
                    <a:t>Rutin</a:t>
                  </a:r>
                  <a:r>
                    <a:rPr lang="it-IT" sz="1100" dirty="0" smtClean="0">
                      <a:latin typeface="Calibri" pitchFamily="34" charset="0"/>
                    </a:rPr>
                    <a:t>)</a:t>
                  </a:r>
                </a:p>
              </p:txBody>
            </p:sp>
          </p:grpSp>
          <p:grpSp>
            <p:nvGrpSpPr>
              <p:cNvPr id="54" name="Gruppo 16"/>
              <p:cNvGrpSpPr/>
              <p:nvPr/>
            </p:nvGrpSpPr>
            <p:grpSpPr>
              <a:xfrm>
                <a:off x="6400800" y="-76200"/>
                <a:ext cx="1752600" cy="2183296"/>
                <a:chOff x="2819400" y="2819400"/>
                <a:chExt cx="1752600" cy="2183296"/>
              </a:xfrm>
            </p:grpSpPr>
            <p:pic>
              <p:nvPicPr>
                <p:cNvPr id="67" name="Picture 5"/>
                <p:cNvPicPr>
                  <a:picLocks noChangeArrowheads="1"/>
                </p:cNvPicPr>
                <p:nvPr/>
              </p:nvPicPr>
              <p:blipFill>
                <a:blip r:embed="rId10" cstate="print"/>
                <a:srcRect l="9606" t="47411" r="71562" b="17311"/>
                <a:stretch>
                  <a:fillRect/>
                </a:stretch>
              </p:blipFill>
              <p:spPr bwMode="auto">
                <a:xfrm>
                  <a:off x="2895600" y="2895600"/>
                  <a:ext cx="1676400" cy="1905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68" name="Rettangolo 67"/>
                <p:cNvSpPr/>
                <p:nvPr/>
              </p:nvSpPr>
              <p:spPr>
                <a:xfrm>
                  <a:off x="2819400" y="2819400"/>
                  <a:ext cx="838200" cy="381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69" name="CasellaDiTesto 68"/>
                <p:cNvSpPr txBox="1"/>
                <p:nvPr/>
              </p:nvSpPr>
              <p:spPr>
                <a:xfrm>
                  <a:off x="2857427" y="4741087"/>
                  <a:ext cx="1566454" cy="2616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100" dirty="0" smtClean="0">
                      <a:latin typeface="Calibri" pitchFamily="34" charset="0"/>
                    </a:rPr>
                    <a:t>Quercetin-3-o-glucoside</a:t>
                  </a:r>
                </a:p>
              </p:txBody>
            </p:sp>
          </p:grpSp>
          <p:grpSp>
            <p:nvGrpSpPr>
              <p:cNvPr id="55" name="Gruppo 22"/>
              <p:cNvGrpSpPr/>
              <p:nvPr/>
            </p:nvGrpSpPr>
            <p:grpSpPr>
              <a:xfrm>
                <a:off x="49696" y="2590800"/>
                <a:ext cx="1905000" cy="2284560"/>
                <a:chOff x="838200" y="2945296"/>
                <a:chExt cx="1905000" cy="2284560"/>
              </a:xfrm>
            </p:grpSpPr>
            <p:pic>
              <p:nvPicPr>
                <p:cNvPr id="64" name="Picture 2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 l="9582" t="51719" r="72110" b="13663"/>
                <a:stretch>
                  <a:fillRect/>
                </a:stretch>
              </p:blipFill>
              <p:spPr bwMode="auto">
                <a:xfrm>
                  <a:off x="1066800" y="3048000"/>
                  <a:ext cx="1676400" cy="19812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65" name="Rettangolo 64"/>
                <p:cNvSpPr/>
                <p:nvPr/>
              </p:nvSpPr>
              <p:spPr>
                <a:xfrm>
                  <a:off x="838200" y="2945296"/>
                  <a:ext cx="990600" cy="381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  <p:sp>
              <p:nvSpPr>
                <p:cNvPr id="66" name="CasellaDiTesto 65"/>
                <p:cNvSpPr txBox="1"/>
                <p:nvPr/>
              </p:nvSpPr>
              <p:spPr>
                <a:xfrm>
                  <a:off x="924807" y="4968247"/>
                  <a:ext cx="1662635" cy="2616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100" dirty="0" smtClean="0">
                      <a:latin typeface="Calibri" pitchFamily="34" charset="0"/>
                    </a:rPr>
                    <a:t>Kaempferol-3-o-glucoside</a:t>
                  </a:r>
                </a:p>
              </p:txBody>
            </p:sp>
          </p:grpSp>
          <p:grpSp>
            <p:nvGrpSpPr>
              <p:cNvPr id="56" name="Gruppo 25"/>
              <p:cNvGrpSpPr/>
              <p:nvPr/>
            </p:nvGrpSpPr>
            <p:grpSpPr>
              <a:xfrm>
                <a:off x="2158725" y="2769704"/>
                <a:ext cx="1614831" cy="2090410"/>
                <a:chOff x="2118969" y="3200400"/>
                <a:chExt cx="1614831" cy="2090410"/>
              </a:xfrm>
            </p:grpSpPr>
            <p:sp>
              <p:nvSpPr>
                <p:cNvPr id="61" name="CasellaDiTesto 60"/>
                <p:cNvSpPr txBox="1"/>
                <p:nvPr/>
              </p:nvSpPr>
              <p:spPr>
                <a:xfrm>
                  <a:off x="2118969" y="5029201"/>
                  <a:ext cx="1544012" cy="2616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100" dirty="0" smtClean="0">
                      <a:latin typeface="Calibri" pitchFamily="34" charset="0"/>
                    </a:rPr>
                    <a:t>Myricetin-3-o-glucoside</a:t>
                  </a:r>
                </a:p>
              </p:txBody>
            </p:sp>
            <p:pic>
              <p:nvPicPr>
                <p:cNvPr id="62" name="Picture 3"/>
                <p:cNvPicPr>
                  <a:picLocks noChangeArrowheads="1"/>
                </p:cNvPicPr>
                <p:nvPr/>
              </p:nvPicPr>
              <p:blipFill>
                <a:blip r:embed="rId12" cstate="print"/>
                <a:srcRect l="10429" t="25034" r="72780" b="38559"/>
                <a:stretch>
                  <a:fillRect/>
                </a:stretch>
              </p:blipFill>
              <p:spPr bwMode="auto">
                <a:xfrm>
                  <a:off x="2209800" y="3276600"/>
                  <a:ext cx="1524000" cy="18288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63" name="Rettangolo 62"/>
                <p:cNvSpPr/>
                <p:nvPr/>
              </p:nvSpPr>
              <p:spPr>
                <a:xfrm>
                  <a:off x="2133600" y="3200400"/>
                  <a:ext cx="838200" cy="3048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  <p:grpSp>
            <p:nvGrpSpPr>
              <p:cNvPr id="57" name="Gruppo 28"/>
              <p:cNvGrpSpPr/>
              <p:nvPr/>
            </p:nvGrpSpPr>
            <p:grpSpPr>
              <a:xfrm>
                <a:off x="4137560" y="2667000"/>
                <a:ext cx="1694576" cy="2179862"/>
                <a:chOff x="4325224" y="2667000"/>
                <a:chExt cx="1694576" cy="2179862"/>
              </a:xfrm>
            </p:grpSpPr>
            <p:sp>
              <p:nvSpPr>
                <p:cNvPr id="58" name="CasellaDiTesto 10"/>
                <p:cNvSpPr txBox="1"/>
                <p:nvPr/>
              </p:nvSpPr>
              <p:spPr>
                <a:xfrm>
                  <a:off x="4325224" y="4585253"/>
                  <a:ext cx="1651414" cy="26160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100" dirty="0" smtClean="0">
                      <a:latin typeface="Calibri" pitchFamily="34" charset="0"/>
                    </a:rPr>
                    <a:t>Myricetin-3-o-galactoside</a:t>
                  </a:r>
                </a:p>
              </p:txBody>
            </p:sp>
            <p:pic>
              <p:nvPicPr>
                <p:cNvPr id="59" name="Picture 4"/>
                <p:cNvPicPr>
                  <a:picLocks noChangeArrowheads="1"/>
                </p:cNvPicPr>
                <p:nvPr/>
              </p:nvPicPr>
              <p:blipFill>
                <a:blip r:embed="rId13" cstate="print"/>
                <a:srcRect l="10543" t="46844" r="72337" b="17602"/>
                <a:stretch>
                  <a:fillRect/>
                </a:stretch>
              </p:blipFill>
              <p:spPr bwMode="auto">
                <a:xfrm>
                  <a:off x="4495800" y="2743200"/>
                  <a:ext cx="1524000" cy="1905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60" name="Rettangolo 12"/>
                <p:cNvSpPr/>
                <p:nvPr/>
              </p:nvSpPr>
              <p:spPr>
                <a:xfrm>
                  <a:off x="4343400" y="2667000"/>
                  <a:ext cx="838200" cy="3048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/>
                </a:p>
              </p:txBody>
            </p:sp>
          </p:grpSp>
        </p:grpSp>
        <p:pic>
          <p:nvPicPr>
            <p:cNvPr id="49" name="Immagine 48" descr="index.jp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63548" y="3704302"/>
              <a:ext cx="1143000" cy="1028700"/>
            </a:xfrm>
            <a:prstGeom prst="rect">
              <a:avLst/>
            </a:prstGeom>
          </p:spPr>
        </p:pic>
        <p:sp>
          <p:nvSpPr>
            <p:cNvPr id="50" name="CasellaDiTesto 49"/>
            <p:cNvSpPr txBox="1"/>
            <p:nvPr/>
          </p:nvSpPr>
          <p:spPr>
            <a:xfrm>
              <a:off x="5414638" y="4946044"/>
              <a:ext cx="66075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dirty="0" smtClean="0">
                  <a:latin typeface="Calibri" pitchFamily="34" charset="0"/>
                </a:rPr>
                <a:t>Caffeine</a:t>
              </a:r>
            </a:p>
          </p:txBody>
        </p:sp>
      </p:grpSp>
      <p:sp>
        <p:nvSpPr>
          <p:cNvPr id="79" name="Rettangolo 78"/>
          <p:cNvSpPr/>
          <p:nvPr/>
        </p:nvSpPr>
        <p:spPr>
          <a:xfrm>
            <a:off x="6715140" y="4500570"/>
            <a:ext cx="2143140" cy="12858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err="1" smtClean="0">
                <a:solidFill>
                  <a:schemeClr val="tx1"/>
                </a:solidFill>
              </a:rPr>
              <a:t>Velvety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 err="1" smtClean="0">
                <a:solidFill>
                  <a:schemeClr val="tx1"/>
                </a:solidFill>
              </a:rPr>
              <a:t>Astringency</a:t>
            </a:r>
            <a:endParaRPr lang="it-IT" dirty="0" smtClean="0">
              <a:solidFill>
                <a:schemeClr val="tx1"/>
              </a:solidFill>
            </a:endParaRPr>
          </a:p>
          <a:p>
            <a:pPr algn="ctr"/>
            <a:r>
              <a:rPr lang="it-IT" dirty="0" err="1" smtClean="0">
                <a:solidFill>
                  <a:schemeClr val="tx1"/>
                </a:solidFill>
              </a:rPr>
              <a:t>Mouth-drying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 smtClean="0"/>
              <a:t>(</a:t>
            </a:r>
            <a:r>
              <a:rPr lang="it-IT" dirty="0" err="1" smtClean="0"/>
              <a:t>Flavonol</a:t>
            </a:r>
            <a:r>
              <a:rPr lang="it-IT" dirty="0" smtClean="0"/>
              <a:t> </a:t>
            </a:r>
            <a:r>
              <a:rPr lang="it-IT" dirty="0" err="1" smtClean="0"/>
              <a:t>derivates</a:t>
            </a:r>
            <a:r>
              <a:rPr lang="it-IT" dirty="0" smtClean="0"/>
              <a:t>)</a:t>
            </a:r>
          </a:p>
          <a:p>
            <a:pPr algn="ctr"/>
            <a:r>
              <a:rPr lang="it-IT" dirty="0" err="1" smtClean="0"/>
              <a:t>Bitterness</a:t>
            </a:r>
            <a:r>
              <a:rPr lang="it-IT" dirty="0" smtClean="0"/>
              <a:t> (caffeine) </a:t>
            </a:r>
            <a:endParaRPr lang="it-IT" dirty="0"/>
          </a:p>
        </p:txBody>
      </p:sp>
      <p:pic>
        <p:nvPicPr>
          <p:cNvPr id="80" name="Immagine 6"/>
          <p:cNvPicPr>
            <a:picLocks noChangeAspect="1"/>
          </p:cNvPicPr>
          <p:nvPr/>
        </p:nvPicPr>
        <p:blipFill>
          <a:blip r:embed="rId15" cstate="print"/>
          <a:srcRect l="33124" t="17570" r="32455" b="16586"/>
          <a:stretch>
            <a:fillRect/>
          </a:stretch>
        </p:blipFill>
        <p:spPr bwMode="auto">
          <a:xfrm>
            <a:off x="6572264" y="4357694"/>
            <a:ext cx="282125" cy="3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" name="Immagine 80" descr="miele-limone-e-acqua-2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6357950" y="285728"/>
            <a:ext cx="1132583" cy="75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3" name="Picture 2" descr="MARCHIO DSTF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3" name="Titolo 1"/>
          <p:cNvSpPr txBox="1">
            <a:spLocks/>
          </p:cNvSpPr>
          <p:nvPr/>
        </p:nvSpPr>
        <p:spPr>
          <a:xfrm>
            <a:off x="467544" y="-24"/>
            <a:ext cx="8229600" cy="5257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imes New Roman" pitchFamily="18" charset="0"/>
              </a:rPr>
              <a:t>Tea </a:t>
            </a:r>
            <a:r>
              <a:rPr lang="it-IT" sz="2400" b="1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imes New Roman" pitchFamily="18" charset="0"/>
              </a:rPr>
              <a:t>samples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34" name="Gruppo 33"/>
          <p:cNvGrpSpPr/>
          <p:nvPr/>
        </p:nvGrpSpPr>
        <p:grpSpPr>
          <a:xfrm>
            <a:off x="735835" y="500042"/>
            <a:ext cx="7672330" cy="4680000"/>
            <a:chOff x="735835" y="857232"/>
            <a:chExt cx="7672330" cy="4680000"/>
          </a:xfrm>
        </p:grpSpPr>
        <p:grpSp>
          <p:nvGrpSpPr>
            <p:cNvPr id="16" name="Gruppo 15"/>
            <p:cNvGrpSpPr/>
            <p:nvPr/>
          </p:nvGrpSpPr>
          <p:grpSpPr>
            <a:xfrm>
              <a:off x="735835" y="857232"/>
              <a:ext cx="7672330" cy="4680000"/>
              <a:chOff x="714348" y="857232"/>
              <a:chExt cx="7672330" cy="4680000"/>
            </a:xfrm>
          </p:grpSpPr>
          <p:pic>
            <p:nvPicPr>
              <p:cNvPr id="17" name="Immagine 16" descr="Planisfero 027.jpg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14348" y="857232"/>
                <a:ext cx="7672330" cy="4680000"/>
              </a:xfrm>
              <a:prstGeom prst="rect">
                <a:avLst/>
              </a:prstGeom>
            </p:spPr>
          </p:pic>
          <p:sp>
            <p:nvSpPr>
              <p:cNvPr id="18" name="CasellaDiTesto 17"/>
              <p:cNvSpPr txBox="1"/>
              <p:nvPr/>
            </p:nvSpPr>
            <p:spPr>
              <a:xfrm>
                <a:off x="5524507" y="3967166"/>
                <a:ext cx="831767" cy="36933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b="1" dirty="0" err="1" smtClean="0"/>
                  <a:t>Ceylon</a:t>
                </a:r>
                <a:endParaRPr lang="it-IT" b="1" dirty="0"/>
              </a:p>
            </p:txBody>
          </p:sp>
          <p:sp>
            <p:nvSpPr>
              <p:cNvPr id="20" name="CasellaDiTesto 19"/>
              <p:cNvSpPr txBox="1"/>
              <p:nvPr/>
            </p:nvSpPr>
            <p:spPr>
              <a:xfrm>
                <a:off x="3857620" y="3895728"/>
                <a:ext cx="761170" cy="36933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b="1" dirty="0" smtClean="0"/>
                  <a:t>Kenya</a:t>
                </a:r>
                <a:endParaRPr lang="it-IT" b="1" dirty="0"/>
              </a:p>
            </p:txBody>
          </p:sp>
          <p:sp>
            <p:nvSpPr>
              <p:cNvPr id="22" name="CasellaDiTesto 21"/>
              <p:cNvSpPr txBox="1"/>
              <p:nvPr/>
            </p:nvSpPr>
            <p:spPr>
              <a:xfrm>
                <a:off x="6072198" y="2513764"/>
                <a:ext cx="723275" cy="36933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b="1" dirty="0" smtClean="0"/>
                  <a:t>China</a:t>
                </a:r>
                <a:endParaRPr lang="it-IT" b="1" dirty="0"/>
              </a:p>
            </p:txBody>
          </p:sp>
          <p:sp>
            <p:nvSpPr>
              <p:cNvPr id="23" name="CasellaDiTesto 22"/>
              <p:cNvSpPr txBox="1"/>
              <p:nvPr/>
            </p:nvSpPr>
            <p:spPr>
              <a:xfrm>
                <a:off x="5754325" y="2928934"/>
                <a:ext cx="662361" cy="36933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b="1" dirty="0" smtClean="0"/>
                  <a:t>India</a:t>
                </a:r>
                <a:endParaRPr lang="it-IT" b="1" dirty="0"/>
              </a:p>
            </p:txBody>
          </p:sp>
          <p:sp>
            <p:nvSpPr>
              <p:cNvPr id="24" name="CasellaDiTesto 23"/>
              <p:cNvSpPr txBox="1"/>
              <p:nvPr/>
            </p:nvSpPr>
            <p:spPr>
              <a:xfrm>
                <a:off x="2957225" y="2657469"/>
                <a:ext cx="820930" cy="36933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accent1">
                    <a:lumMod val="50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b="1" dirty="0" err="1" smtClean="0"/>
                  <a:t>Azores</a:t>
                </a:r>
                <a:endParaRPr lang="it-IT" b="1" dirty="0"/>
              </a:p>
            </p:txBody>
          </p:sp>
        </p:grpSp>
        <p:cxnSp>
          <p:nvCxnSpPr>
            <p:cNvPr id="27" name="Connettore 1 26"/>
            <p:cNvCxnSpPr/>
            <p:nvPr/>
          </p:nvCxnSpPr>
          <p:spPr>
            <a:xfrm flipV="1">
              <a:off x="3786182" y="2656830"/>
              <a:ext cx="428628" cy="214314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1 28"/>
            <p:cNvCxnSpPr>
              <a:stCxn id="20" idx="3"/>
            </p:cNvCxnSpPr>
            <p:nvPr/>
          </p:nvCxnSpPr>
          <p:spPr>
            <a:xfrm flipV="1">
              <a:off x="4640277" y="3571876"/>
              <a:ext cx="646103" cy="508518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ttore 1 31"/>
            <p:cNvCxnSpPr/>
            <p:nvPr/>
          </p:nvCxnSpPr>
          <p:spPr>
            <a:xfrm rot="5400000" flipH="1" flipV="1">
              <a:off x="5890512" y="3573000"/>
              <a:ext cx="540000" cy="252000"/>
            </a:xfrm>
            <a:prstGeom prst="line">
              <a:avLst/>
            </a:prstGeom>
            <a:ln w="28575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uppo 38"/>
          <p:cNvGrpSpPr/>
          <p:nvPr/>
        </p:nvGrpSpPr>
        <p:grpSpPr>
          <a:xfrm>
            <a:off x="678629" y="5214950"/>
            <a:ext cx="7786742" cy="1569660"/>
            <a:chOff x="928662" y="5214950"/>
            <a:chExt cx="7786742" cy="1569660"/>
          </a:xfrm>
        </p:grpSpPr>
        <p:sp>
          <p:nvSpPr>
            <p:cNvPr id="35" name="CasellaDiTesto 34"/>
            <p:cNvSpPr txBox="1"/>
            <p:nvPr/>
          </p:nvSpPr>
          <p:spPr>
            <a:xfrm>
              <a:off x="928662" y="5214950"/>
              <a:ext cx="271464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it-IT" sz="1600" dirty="0" smtClean="0"/>
                <a:t> </a:t>
              </a:r>
              <a:r>
                <a:rPr lang="it-IT" sz="1600" u="sng" dirty="0" err="1" smtClean="0"/>
                <a:t>Ceylon</a:t>
              </a:r>
              <a:r>
                <a:rPr lang="it-IT" sz="1600" u="sng" dirty="0" smtClean="0"/>
                <a:t> tea </a:t>
              </a:r>
              <a:r>
                <a:rPr lang="it-IT" sz="1600" dirty="0" smtClean="0"/>
                <a:t>(Sri Lanka) </a:t>
              </a:r>
              <a:r>
                <a:rPr lang="it-IT" sz="1600" dirty="0" err="1" smtClean="0"/>
                <a:t>supplied</a:t>
              </a:r>
              <a:r>
                <a:rPr lang="it-IT" sz="1600" dirty="0" smtClean="0"/>
                <a:t> </a:t>
              </a:r>
              <a:r>
                <a:rPr lang="it-IT" sz="1600" dirty="0" err="1" smtClean="0"/>
                <a:t>by</a:t>
              </a:r>
              <a:r>
                <a:rPr lang="it-IT" sz="1600" dirty="0" smtClean="0"/>
                <a:t> Ferrero </a:t>
              </a:r>
              <a:r>
                <a:rPr lang="it-IT" sz="1600" dirty="0" err="1" smtClean="0"/>
                <a:t>industry</a:t>
              </a:r>
              <a:endParaRPr lang="it-IT" sz="1600" dirty="0"/>
            </a:p>
          </p:txBody>
        </p:sp>
        <p:pic>
          <p:nvPicPr>
            <p:cNvPr id="36" name="Picture 4" descr="http://www.mimilab.com/wp-content/uploads/2012/10/soremartec_thumb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</a:blip>
            <a:srcRect l="3390" t="31638" b="18644"/>
            <a:stretch>
              <a:fillRect/>
            </a:stretch>
          </p:blipFill>
          <p:spPr bwMode="auto">
            <a:xfrm>
              <a:off x="1206348" y="5852272"/>
              <a:ext cx="1865454" cy="720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38" name="CasellaDiTesto 37"/>
            <p:cNvSpPr txBox="1"/>
            <p:nvPr/>
          </p:nvSpPr>
          <p:spPr>
            <a:xfrm>
              <a:off x="4519447" y="5214950"/>
              <a:ext cx="4195957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it-IT" sz="1600" dirty="0" smtClean="0"/>
                <a:t> </a:t>
              </a:r>
              <a:r>
                <a:rPr lang="it-IT" sz="1600" u="sng" dirty="0" smtClean="0"/>
                <a:t>Commercial tea </a:t>
              </a:r>
              <a:r>
                <a:rPr lang="it-IT" sz="1600" u="sng" dirty="0" err="1" smtClean="0"/>
                <a:t>samples</a:t>
              </a:r>
              <a:r>
                <a:rPr lang="it-IT" sz="1600" dirty="0" smtClean="0"/>
                <a:t>:</a:t>
              </a:r>
            </a:p>
            <a:p>
              <a:r>
                <a:rPr lang="it-IT" sz="1600" dirty="0" smtClean="0"/>
                <a:t>     </a:t>
              </a:r>
              <a:r>
                <a:rPr lang="it-IT" sz="1600" dirty="0" err="1" smtClean="0"/>
                <a:t>Darjeeling</a:t>
              </a:r>
              <a:r>
                <a:rPr lang="it-IT" sz="1600" dirty="0" smtClean="0"/>
                <a:t> (Testa Valley and </a:t>
              </a:r>
              <a:r>
                <a:rPr lang="it-IT" sz="1600" dirty="0" err="1" smtClean="0"/>
                <a:t>Castleton</a:t>
              </a:r>
              <a:r>
                <a:rPr lang="it-IT" sz="1600" dirty="0" smtClean="0"/>
                <a:t> – India)</a:t>
              </a:r>
            </a:p>
            <a:p>
              <a:r>
                <a:rPr lang="it-IT" sz="1600" dirty="0" smtClean="0"/>
                <a:t>     Assam (</a:t>
              </a:r>
              <a:r>
                <a:rPr lang="it-IT" sz="1600" dirty="0" err="1" smtClean="0"/>
                <a:t>North-east</a:t>
              </a:r>
              <a:r>
                <a:rPr lang="it-IT" sz="1600" dirty="0" smtClean="0"/>
                <a:t> India)</a:t>
              </a:r>
            </a:p>
            <a:p>
              <a:r>
                <a:rPr lang="it-IT" sz="1600" dirty="0" smtClean="0"/>
                <a:t>     </a:t>
              </a:r>
              <a:r>
                <a:rPr lang="it-IT" sz="1600" dirty="0" err="1" smtClean="0"/>
                <a:t>Yunnan</a:t>
              </a:r>
              <a:r>
                <a:rPr lang="it-IT" sz="1600" dirty="0" smtClean="0"/>
                <a:t> (China)</a:t>
              </a:r>
            </a:p>
            <a:p>
              <a:r>
                <a:rPr lang="it-IT" sz="1600" dirty="0" smtClean="0"/>
                <a:t>     Kenya (Africa)</a:t>
              </a:r>
            </a:p>
            <a:p>
              <a:r>
                <a:rPr lang="it-IT" sz="1600" dirty="0" smtClean="0"/>
                <a:t>     </a:t>
              </a:r>
              <a:r>
                <a:rPr lang="it-IT" sz="1600" dirty="0" err="1" smtClean="0"/>
                <a:t>Azores</a:t>
              </a:r>
              <a:r>
                <a:rPr lang="it-IT" sz="1600" dirty="0" smtClean="0"/>
                <a:t> (</a:t>
              </a:r>
              <a:r>
                <a:rPr lang="it-IT" sz="1600" dirty="0" err="1" smtClean="0"/>
                <a:t>Portugal</a:t>
              </a:r>
              <a:r>
                <a:rPr lang="it-IT" sz="1600" dirty="0" smtClean="0"/>
                <a:t>)</a:t>
              </a:r>
              <a:endParaRPr lang="it-IT" sz="1600" dirty="0"/>
            </a:p>
          </p:txBody>
        </p:sp>
      </p:grpSp>
      <p:pic>
        <p:nvPicPr>
          <p:cNvPr id="21" name="Picture 2" descr="MARCHIO DST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asellaDiTesto 17"/>
          <p:cNvSpPr txBox="1"/>
          <p:nvPr/>
        </p:nvSpPr>
        <p:spPr>
          <a:xfrm>
            <a:off x="643669" y="357166"/>
            <a:ext cx="7856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KEY-AROMA COMPOUNDS QUANTITATIVE PROFILING</a:t>
            </a:r>
            <a:endParaRPr lang="en-US" sz="2000" b="1" dirty="0"/>
          </a:p>
        </p:txBody>
      </p:sp>
      <p:pic>
        <p:nvPicPr>
          <p:cNvPr id="24" name="Picture 2" descr="MARCHIO DST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467544" y="1306568"/>
            <a:ext cx="1810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>
                <a:solidFill>
                  <a:srgbClr val="00B050"/>
                </a:solidFill>
                <a:latin typeface="+mj-lt"/>
                <a:cs typeface="Times New Roman" pitchFamily="18" charset="0"/>
              </a:rPr>
              <a:t>GC-MS</a:t>
            </a:r>
            <a:endParaRPr lang="it-IT" sz="4000" dirty="0">
              <a:solidFill>
                <a:srgbClr val="00B05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4" name="Rettangolo arrotondato 3"/>
          <p:cNvSpPr/>
          <p:nvPr/>
        </p:nvSpPr>
        <p:spPr>
          <a:xfrm>
            <a:off x="0" y="1176802"/>
            <a:ext cx="9144000" cy="51811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600" dirty="0"/>
          </a:p>
        </p:txBody>
      </p:sp>
      <p:sp>
        <p:nvSpPr>
          <p:cNvPr id="7" name="Freccia a destra 6"/>
          <p:cNvSpPr/>
          <p:nvPr/>
        </p:nvSpPr>
        <p:spPr>
          <a:xfrm>
            <a:off x="818269" y="3250784"/>
            <a:ext cx="5266124" cy="648072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7" name="Gruppo 26"/>
          <p:cNvGrpSpPr/>
          <p:nvPr/>
        </p:nvGrpSpPr>
        <p:grpSpPr>
          <a:xfrm>
            <a:off x="0" y="2530704"/>
            <a:ext cx="2915816" cy="3267655"/>
            <a:chOff x="0" y="2530704"/>
            <a:chExt cx="2915816" cy="3267655"/>
          </a:xfrm>
        </p:grpSpPr>
        <p:pic>
          <p:nvPicPr>
            <p:cNvPr id="5" name="Immagine 4" descr="Immagine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530704"/>
              <a:ext cx="1624439" cy="17281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0" name="CasellaDiTesto 19"/>
            <p:cNvSpPr txBox="1"/>
            <p:nvPr/>
          </p:nvSpPr>
          <p:spPr>
            <a:xfrm>
              <a:off x="251520" y="4474920"/>
              <a:ext cx="266429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/>
                <a:t>Authentic infusion</a:t>
              </a:r>
            </a:p>
            <a:p>
              <a:r>
                <a:rPr lang="en-US" sz="1600" b="1" dirty="0" smtClean="0"/>
                <a:t>European Pharmacopeia (FUXII) </a:t>
              </a:r>
              <a:r>
                <a:rPr lang="en-US" sz="1600" dirty="0" smtClean="0"/>
                <a:t>conditions;</a:t>
              </a:r>
              <a:endParaRPr lang="en-US" sz="1600" b="1" dirty="0" smtClean="0"/>
            </a:p>
            <a:p>
              <a:r>
                <a:rPr lang="en-US" sz="1600" dirty="0" smtClean="0"/>
                <a:t>3 g of dried tea leaves in 300 </a:t>
              </a:r>
              <a:r>
                <a:rPr lang="en-US" sz="1600" dirty="0" err="1" smtClean="0"/>
                <a:t>mL</a:t>
              </a:r>
              <a:r>
                <a:rPr lang="en-US" sz="1600" dirty="0" smtClean="0"/>
                <a:t> of boiling water</a:t>
              </a:r>
              <a:endParaRPr lang="en-US" sz="1600" dirty="0"/>
            </a:p>
          </p:txBody>
        </p:sp>
      </p:grpSp>
      <p:grpSp>
        <p:nvGrpSpPr>
          <p:cNvPr id="30" name="Gruppo 29"/>
          <p:cNvGrpSpPr/>
          <p:nvPr/>
        </p:nvGrpSpPr>
        <p:grpSpPr>
          <a:xfrm>
            <a:off x="3286116" y="1378576"/>
            <a:ext cx="5820051" cy="4320480"/>
            <a:chOff x="3286116" y="1378576"/>
            <a:chExt cx="5820051" cy="4320480"/>
          </a:xfrm>
        </p:grpSpPr>
        <p:grpSp>
          <p:nvGrpSpPr>
            <p:cNvPr id="29" name="Gruppo 28"/>
            <p:cNvGrpSpPr/>
            <p:nvPr/>
          </p:nvGrpSpPr>
          <p:grpSpPr>
            <a:xfrm>
              <a:off x="5868369" y="1378576"/>
              <a:ext cx="3237798" cy="4320480"/>
              <a:chOff x="5868369" y="1378576"/>
              <a:chExt cx="3237798" cy="4320480"/>
            </a:xfrm>
          </p:grpSpPr>
          <p:pic>
            <p:nvPicPr>
              <p:cNvPr id="13" name="Picture 3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940152" y="4258896"/>
                <a:ext cx="2880320" cy="1440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" name="Picture 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806" t="14584" r="11346" b="38541"/>
              <a:stretch>
                <a:fillRect/>
              </a:stretch>
            </p:blipFill>
            <p:spPr bwMode="auto">
              <a:xfrm>
                <a:off x="5940375" y="1810624"/>
                <a:ext cx="2880360" cy="14731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CasellaDiTesto 13"/>
              <p:cNvSpPr txBox="1"/>
              <p:nvPr/>
            </p:nvSpPr>
            <p:spPr>
              <a:xfrm>
                <a:off x="5868369" y="1378576"/>
                <a:ext cx="309469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 err="1" smtClean="0"/>
                  <a:t>Acquisition</a:t>
                </a:r>
                <a:r>
                  <a:rPr lang="it-IT" sz="1600" b="1" dirty="0" smtClean="0"/>
                  <a:t> </a:t>
                </a:r>
                <a:r>
                  <a:rPr lang="it-IT" sz="1600" b="1" dirty="0" err="1" smtClean="0"/>
                  <a:t>of</a:t>
                </a:r>
                <a:r>
                  <a:rPr lang="it-IT" sz="1600" b="1" dirty="0" smtClean="0"/>
                  <a:t> the </a:t>
                </a:r>
                <a:r>
                  <a:rPr lang="it-IT" sz="1600" b="1" dirty="0" err="1" smtClean="0"/>
                  <a:t>entire</a:t>
                </a:r>
                <a:r>
                  <a:rPr lang="it-IT" sz="1600" b="1" dirty="0" smtClean="0"/>
                  <a:t> </a:t>
                </a:r>
                <a:r>
                  <a:rPr lang="it-IT" sz="1600" b="1" dirty="0" err="1" smtClean="0"/>
                  <a:t>spectrum</a:t>
                </a:r>
                <a:endParaRPr lang="it-IT" sz="1600" b="1" dirty="0"/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>
                <a:off x="5929322" y="3898856"/>
                <a:ext cx="206941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 smtClean="0"/>
                  <a:t>Single </a:t>
                </a:r>
                <a:r>
                  <a:rPr lang="it-IT" sz="1600" b="1" dirty="0" err="1" smtClean="0"/>
                  <a:t>Ion</a:t>
                </a:r>
                <a:r>
                  <a:rPr lang="it-IT" sz="1600" b="1" dirty="0" smtClean="0"/>
                  <a:t> </a:t>
                </a:r>
                <a:r>
                  <a:rPr lang="it-IT" sz="1600" b="1" dirty="0" err="1" smtClean="0"/>
                  <a:t>Monitoring</a:t>
                </a:r>
                <a:r>
                  <a:rPr lang="it-IT" sz="1600" b="1" dirty="0" smtClean="0"/>
                  <a:t> </a:t>
                </a:r>
                <a:endParaRPr lang="it-IT" sz="1600" b="1" dirty="0"/>
              </a:p>
            </p:txBody>
          </p:sp>
          <p:sp>
            <p:nvSpPr>
              <p:cNvPr id="16" name="CasellaDiTesto 15"/>
              <p:cNvSpPr txBox="1"/>
              <p:nvPr/>
            </p:nvSpPr>
            <p:spPr>
              <a:xfrm>
                <a:off x="6803678" y="1857364"/>
                <a:ext cx="21974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 err="1" smtClean="0"/>
                  <a:t>Identification</a:t>
                </a:r>
                <a:r>
                  <a:rPr lang="it-IT" sz="1400" b="1" dirty="0" smtClean="0"/>
                  <a:t> </a:t>
                </a:r>
                <a:r>
                  <a:rPr lang="it-IT" sz="1400" b="1" dirty="0" err="1" smtClean="0"/>
                  <a:t>of</a:t>
                </a:r>
                <a:r>
                  <a:rPr lang="it-IT" sz="1400" b="1" dirty="0" smtClean="0"/>
                  <a:t> the </a:t>
                </a:r>
                <a:r>
                  <a:rPr lang="it-IT" sz="1400" b="1" dirty="0" err="1" smtClean="0"/>
                  <a:t>entire</a:t>
                </a:r>
                <a:r>
                  <a:rPr lang="it-IT" sz="1400" b="1" dirty="0" smtClean="0"/>
                  <a:t> tea  volatile </a:t>
                </a:r>
                <a:r>
                  <a:rPr lang="it-IT" sz="1400" b="1" dirty="0" err="1" smtClean="0"/>
                  <a:t>fraction</a:t>
                </a:r>
                <a:endParaRPr lang="it-IT" sz="1400" b="1" dirty="0"/>
              </a:p>
            </p:txBody>
          </p:sp>
          <p:sp>
            <p:nvSpPr>
              <p:cNvPr id="17" name="CasellaDiTesto 16"/>
              <p:cNvSpPr txBox="1"/>
              <p:nvPr/>
            </p:nvSpPr>
            <p:spPr>
              <a:xfrm>
                <a:off x="6500826" y="4407107"/>
                <a:ext cx="260534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 smtClean="0"/>
                  <a:t>KEY-AROMA COMPOUNDS</a:t>
                </a:r>
                <a:endParaRPr lang="it-IT" sz="1400" b="1" dirty="0"/>
              </a:p>
            </p:txBody>
          </p:sp>
        </p:grpSp>
        <p:sp>
          <p:nvSpPr>
            <p:cNvPr id="12" name="CasellaDiTesto 11"/>
            <p:cNvSpPr txBox="1"/>
            <p:nvPr/>
          </p:nvSpPr>
          <p:spPr>
            <a:xfrm>
              <a:off x="3431914" y="2504855"/>
              <a:ext cx="8354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>
                  <a:cs typeface="Times New Roman" pitchFamily="18" charset="0"/>
                </a:rPr>
                <a:t>GC-MS</a:t>
              </a:r>
              <a:endParaRPr lang="it-IT" b="1" dirty="0">
                <a:cs typeface="Times New Roman" pitchFamily="18" charset="0"/>
              </a:endParaRPr>
            </a:p>
          </p:txBody>
        </p:sp>
        <p:pic>
          <p:nvPicPr>
            <p:cNvPr id="10" name="Immagine 9" descr="spme-multi-fiber-exchange-system-gc-ms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50601" y="2616834"/>
              <a:ext cx="1797688" cy="1498046"/>
            </a:xfrm>
            <a:prstGeom prst="rect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CasellaDiTesto 20"/>
            <p:cNvSpPr txBox="1"/>
            <p:nvPr/>
          </p:nvSpPr>
          <p:spPr>
            <a:xfrm>
              <a:off x="3286116" y="4241077"/>
              <a:ext cx="230425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/>
                <a:t>Gas chromatography</a:t>
              </a:r>
            </a:p>
            <a:p>
              <a:pPr algn="ctr"/>
              <a:r>
                <a:rPr lang="en-US" sz="1600" dirty="0" smtClean="0"/>
                <a:t>coupled with</a:t>
              </a:r>
            </a:p>
            <a:p>
              <a:pPr algn="ctr"/>
              <a:r>
                <a:rPr lang="en-US" sz="1600" dirty="0" smtClean="0"/>
                <a:t>Mass Spectrometry</a:t>
              </a:r>
              <a:endParaRPr lang="en-US" sz="1600" dirty="0"/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857224" y="1630908"/>
            <a:ext cx="4276555" cy="2699996"/>
            <a:chOff x="857224" y="1630908"/>
            <a:chExt cx="4276555" cy="2699996"/>
          </a:xfrm>
        </p:grpSpPr>
        <p:sp>
          <p:nvSpPr>
            <p:cNvPr id="9" name="CasellaDiTesto 8"/>
            <p:cNvSpPr txBox="1"/>
            <p:nvPr/>
          </p:nvSpPr>
          <p:spPr>
            <a:xfrm>
              <a:off x="2411760" y="2242672"/>
              <a:ext cx="7312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 smtClean="0"/>
                <a:t>SPME</a:t>
              </a:r>
              <a:endParaRPr lang="it-IT" b="1" dirty="0"/>
            </a:p>
          </p:txBody>
        </p:sp>
        <p:pic>
          <p:nvPicPr>
            <p:cNvPr id="8" name="Immagine 7" descr="jaic44-01-002-ch2fg1.jpg"/>
            <p:cNvPicPr>
              <a:picLocks noChangeAspect="1"/>
            </p:cNvPicPr>
            <p:nvPr/>
          </p:nvPicPr>
          <p:blipFill>
            <a:blip r:embed="rId7" cstate="print"/>
            <a:srcRect l="33447" t="8617" r="48288" b="48405"/>
            <a:stretch>
              <a:fillRect/>
            </a:stretch>
          </p:blipFill>
          <p:spPr>
            <a:xfrm flipH="1">
              <a:off x="2556001" y="2674720"/>
              <a:ext cx="361451" cy="1656184"/>
            </a:xfrm>
            <a:prstGeom prst="roundRect">
              <a:avLst/>
            </a:prstGeom>
            <a:ln w="12700">
              <a:solidFill>
                <a:srgbClr val="C00000"/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CasellaDiTesto 18"/>
            <p:cNvSpPr txBox="1"/>
            <p:nvPr/>
          </p:nvSpPr>
          <p:spPr>
            <a:xfrm>
              <a:off x="857224" y="1630908"/>
              <a:ext cx="427655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/>
                <a:t>In solution Solid Phase Micro Extraction (SPME):</a:t>
              </a:r>
            </a:p>
            <a:p>
              <a:pPr algn="ctr"/>
              <a:r>
                <a:rPr lang="en-US" sz="1600" dirty="0" smtClean="0"/>
                <a:t>direct sampling of 20 </a:t>
              </a:r>
              <a:r>
                <a:rPr lang="en-US" sz="1600" dirty="0" err="1" smtClean="0"/>
                <a:t>mL</a:t>
              </a:r>
              <a:r>
                <a:rPr lang="en-US" sz="1600" dirty="0" smtClean="0"/>
                <a:t> of black tea infusion </a:t>
              </a:r>
              <a:endParaRPr lang="en-US" sz="1600" dirty="0"/>
            </a:p>
          </p:txBody>
        </p:sp>
        <p:sp>
          <p:nvSpPr>
            <p:cNvPr id="25" name="Rettangolo arrotondato 24"/>
            <p:cNvSpPr/>
            <p:nvPr/>
          </p:nvSpPr>
          <p:spPr>
            <a:xfrm>
              <a:off x="2668574" y="3784602"/>
              <a:ext cx="144000" cy="432000"/>
            </a:xfrm>
            <a:prstGeom prst="roundRect">
              <a:avLst>
                <a:gd name="adj" fmla="val 7848"/>
              </a:avLst>
            </a:prstGeom>
            <a:solidFill>
              <a:srgbClr val="FFC0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iwebdesigner.it/wp-content/uploads/2012/08/line_paper003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8240" y="710825"/>
            <a:ext cx="8964000" cy="59492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asellaDiTesto 2"/>
          <p:cNvSpPr txBox="1"/>
          <p:nvPr/>
        </p:nvSpPr>
        <p:spPr>
          <a:xfrm>
            <a:off x="272953" y="785794"/>
            <a:ext cx="4227609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Analysis of the original sample followed by analysis of the sample </a:t>
            </a:r>
            <a:r>
              <a:rPr lang="en-US" sz="1600" b="1" u="sng" dirty="0" smtClean="0">
                <a:solidFill>
                  <a:srgbClr val="FF0000"/>
                </a:solidFill>
              </a:rPr>
              <a:t>spiked</a:t>
            </a:r>
            <a:r>
              <a:rPr lang="en-US" sz="1600" u="sng" dirty="0" smtClean="0">
                <a:solidFill>
                  <a:srgbClr val="FF0000"/>
                </a:solidFill>
              </a:rPr>
              <a:t> with </a:t>
            </a:r>
            <a:r>
              <a:rPr lang="en-US" sz="1600" b="1" u="sng" dirty="0" smtClean="0">
                <a:solidFill>
                  <a:srgbClr val="FF0000"/>
                </a:solidFill>
              </a:rPr>
              <a:t>known concentration </a:t>
            </a:r>
            <a:r>
              <a:rPr lang="en-US" sz="1600" u="sng" dirty="0" smtClean="0">
                <a:solidFill>
                  <a:srgbClr val="FF0000"/>
                </a:solidFill>
              </a:rPr>
              <a:t>of a standard mixture </a:t>
            </a:r>
            <a:r>
              <a:rPr lang="en-US" sz="1600" dirty="0" smtClean="0">
                <a:solidFill>
                  <a:srgbClr val="FF0000"/>
                </a:solidFill>
              </a:rPr>
              <a:t>containing the reference compounds</a:t>
            </a:r>
            <a:endParaRPr lang="en-US" sz="1600" dirty="0" smtClean="0"/>
          </a:p>
          <a:p>
            <a:pPr>
              <a:buFont typeface="Wingdings" pitchFamily="2" charset="2"/>
              <a:buChar char="ü"/>
            </a:pPr>
            <a:r>
              <a:rPr lang="en-US" sz="1600" dirty="0" smtClean="0"/>
              <a:t> </a:t>
            </a:r>
            <a:r>
              <a:rPr lang="it-IT" sz="1400" dirty="0" smtClean="0"/>
              <a:t>Three standard </a:t>
            </a:r>
            <a:r>
              <a:rPr lang="it-IT" sz="1400" dirty="0" err="1" smtClean="0"/>
              <a:t>additions</a:t>
            </a:r>
            <a:r>
              <a:rPr lang="it-IT" sz="1400" dirty="0" smtClean="0"/>
              <a:t> </a:t>
            </a:r>
            <a:r>
              <a:rPr lang="it-IT" sz="1400" dirty="0" err="1" smtClean="0"/>
              <a:t>for</a:t>
            </a:r>
            <a:r>
              <a:rPr lang="it-IT" sz="1400" dirty="0" smtClean="0"/>
              <a:t> </a:t>
            </a:r>
            <a:r>
              <a:rPr lang="it-IT" sz="1400" dirty="0" err="1" smtClean="0"/>
              <a:t>each</a:t>
            </a:r>
            <a:r>
              <a:rPr lang="it-IT" sz="1400" dirty="0" smtClean="0"/>
              <a:t> sample;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/>
              <a:t> </a:t>
            </a:r>
            <a:r>
              <a:rPr lang="it-IT" sz="1400" dirty="0" err="1" smtClean="0"/>
              <a:t>Two</a:t>
            </a:r>
            <a:r>
              <a:rPr lang="it-IT" sz="1400" dirty="0" smtClean="0"/>
              <a:t> </a:t>
            </a:r>
            <a:r>
              <a:rPr lang="it-IT" sz="1400" dirty="0" err="1" smtClean="0"/>
              <a:t>replicates</a:t>
            </a:r>
            <a:r>
              <a:rPr lang="it-IT" sz="1400" dirty="0" smtClean="0"/>
              <a:t> </a:t>
            </a:r>
            <a:r>
              <a:rPr lang="it-IT" sz="1400" dirty="0" err="1" smtClean="0"/>
              <a:t>for</a:t>
            </a:r>
            <a:r>
              <a:rPr lang="it-IT" sz="1400" dirty="0" smtClean="0"/>
              <a:t> </a:t>
            </a:r>
            <a:r>
              <a:rPr lang="it-IT" sz="1400" dirty="0" err="1" smtClean="0"/>
              <a:t>each</a:t>
            </a:r>
            <a:r>
              <a:rPr lang="it-IT" sz="1400" dirty="0" smtClean="0"/>
              <a:t> </a:t>
            </a:r>
            <a:r>
              <a:rPr lang="it-IT" sz="1400" dirty="0" err="1" smtClean="0"/>
              <a:t>calibration</a:t>
            </a:r>
            <a:r>
              <a:rPr lang="it-IT" sz="1400" dirty="0" smtClean="0"/>
              <a:t> </a:t>
            </a:r>
            <a:r>
              <a:rPr lang="it-IT" sz="1400" dirty="0" err="1" smtClean="0"/>
              <a:t>step</a:t>
            </a:r>
            <a:r>
              <a:rPr lang="it-IT" sz="1400" dirty="0" smtClean="0"/>
              <a:t> (</a:t>
            </a:r>
            <a:r>
              <a:rPr lang="it-IT" sz="1400" dirty="0" err="1" smtClean="0"/>
              <a:t>evaluation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repeatability</a:t>
            </a:r>
            <a:r>
              <a:rPr lang="it-IT" sz="1400" dirty="0" smtClean="0"/>
              <a:t>); 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smtClean="0"/>
              <a:t> </a:t>
            </a:r>
            <a:r>
              <a:rPr lang="it-IT" sz="1400" b="1" dirty="0" err="1" smtClean="0"/>
              <a:t>Calibration</a:t>
            </a:r>
            <a:r>
              <a:rPr lang="it-IT" sz="1400" b="1" dirty="0" smtClean="0"/>
              <a:t> </a:t>
            </a:r>
            <a:r>
              <a:rPr lang="it-IT" sz="1400" b="1" dirty="0" err="1" smtClean="0"/>
              <a:t>Range</a:t>
            </a:r>
            <a:r>
              <a:rPr lang="it-IT" sz="1400" b="1" dirty="0" smtClean="0"/>
              <a:t> : 2 ng-1000 ng</a:t>
            </a:r>
            <a:endParaRPr lang="en-US" sz="1400" dirty="0" smtClean="0"/>
          </a:p>
        </p:txBody>
      </p:sp>
      <p:sp>
        <p:nvSpPr>
          <p:cNvPr id="4" name="Rettangolo 3"/>
          <p:cNvSpPr/>
          <p:nvPr/>
        </p:nvSpPr>
        <p:spPr>
          <a:xfrm>
            <a:off x="1999397" y="163760"/>
            <a:ext cx="5145207" cy="436729"/>
          </a:xfrm>
          <a:prstGeom prst="rect">
            <a:avLst/>
          </a:prstGeom>
          <a:gradFill>
            <a:gsLst>
              <a:gs pos="0">
                <a:srgbClr val="95D4EE"/>
              </a:gs>
              <a:gs pos="65000">
                <a:schemeClr val="accent1">
                  <a:tint val="32000"/>
                  <a:satMod val="250000"/>
                </a:schemeClr>
              </a:gs>
              <a:gs pos="100000">
                <a:schemeClr val="accent1">
                  <a:tint val="23000"/>
                  <a:satMod val="300000"/>
                </a:schemeClr>
              </a:gs>
            </a:gsLst>
            <a:lin ang="16200000" scaled="0"/>
          </a:gra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err="1" smtClean="0">
                <a:solidFill>
                  <a:schemeClr val="tx1"/>
                </a:solidFill>
              </a:rPr>
              <a:t>Quantitation</a:t>
            </a:r>
            <a:r>
              <a:rPr lang="it-IT" b="1" dirty="0" smtClean="0">
                <a:solidFill>
                  <a:schemeClr val="tx1"/>
                </a:solidFill>
              </a:rPr>
              <a:t> &gt;&gt; STANDARD ADDITION TECHNIQUE</a:t>
            </a:r>
            <a:endParaRPr lang="it-IT" b="1" dirty="0">
              <a:solidFill>
                <a:schemeClr val="tx1"/>
              </a:solidFill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5418161" y="996257"/>
            <a:ext cx="3138985" cy="1869765"/>
            <a:chOff x="5418161" y="1419345"/>
            <a:chExt cx="3138985" cy="1869765"/>
          </a:xfrm>
        </p:grpSpPr>
        <p:sp>
          <p:nvSpPr>
            <p:cNvPr id="6" name="Rettangolo 5"/>
            <p:cNvSpPr/>
            <p:nvPr/>
          </p:nvSpPr>
          <p:spPr>
            <a:xfrm>
              <a:off x="5418161" y="1419345"/>
              <a:ext cx="3138985" cy="1869765"/>
            </a:xfrm>
            <a:prstGeom prst="rect">
              <a:avLst/>
            </a:prstGeom>
            <a:gradFill>
              <a:gsLst>
                <a:gs pos="0">
                  <a:srgbClr val="95D4EE"/>
                </a:gs>
                <a:gs pos="65000">
                  <a:schemeClr val="accent1">
                    <a:tint val="32000"/>
                    <a:satMod val="250000"/>
                  </a:schemeClr>
                </a:gs>
                <a:gs pos="100000">
                  <a:schemeClr val="accent1">
                    <a:tint val="23000"/>
                    <a:satMod val="300000"/>
                  </a:schemeClr>
                </a:gs>
              </a:gsLst>
              <a:lin ang="162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7" name="Gruppo 40"/>
            <p:cNvGrpSpPr/>
            <p:nvPr/>
          </p:nvGrpSpPr>
          <p:grpSpPr>
            <a:xfrm>
              <a:off x="5527344" y="1487580"/>
              <a:ext cx="2879020" cy="1658417"/>
              <a:chOff x="5527344" y="2702252"/>
              <a:chExt cx="2879020" cy="1658417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5728166" y="3015017"/>
                <a:ext cx="299830" cy="133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9" name="Picture 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6847327" y="3028658"/>
                <a:ext cx="299830" cy="133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0" name="Picture 5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7311311" y="3028665"/>
                <a:ext cx="299830" cy="133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11" name="Picture 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7756910" y="3028669"/>
                <a:ext cx="304734" cy="133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2" name="CasellaDiTesto 11"/>
              <p:cNvSpPr txBox="1"/>
              <p:nvPr/>
            </p:nvSpPr>
            <p:spPr>
              <a:xfrm>
                <a:off x="5527344" y="2702252"/>
                <a:ext cx="68711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err="1" smtClean="0"/>
                  <a:t>Infusion</a:t>
                </a:r>
                <a:endParaRPr lang="it-IT" sz="1200" dirty="0"/>
              </a:p>
            </p:txBody>
          </p:sp>
          <p:sp>
            <p:nvSpPr>
              <p:cNvPr id="13" name="CasellaDiTesto 12"/>
              <p:cNvSpPr txBox="1"/>
              <p:nvPr/>
            </p:nvSpPr>
            <p:spPr>
              <a:xfrm>
                <a:off x="6444032" y="2704524"/>
                <a:ext cx="196233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dirty="0" err="1" smtClean="0"/>
                  <a:t>Infusion</a:t>
                </a:r>
                <a:r>
                  <a:rPr lang="it-IT" sz="1200" dirty="0" smtClean="0"/>
                  <a:t> + Standard </a:t>
                </a:r>
                <a:r>
                  <a:rPr lang="it-IT" sz="1200" dirty="0" err="1" smtClean="0"/>
                  <a:t>Addition</a:t>
                </a:r>
                <a:endParaRPr lang="it-IT" sz="1200" dirty="0"/>
              </a:p>
            </p:txBody>
          </p:sp>
          <p:sp>
            <p:nvSpPr>
              <p:cNvPr id="14" name="Freccia a destra 13"/>
              <p:cNvSpPr/>
              <p:nvPr/>
            </p:nvSpPr>
            <p:spPr>
              <a:xfrm>
                <a:off x="6277971" y="3562066"/>
                <a:ext cx="395785" cy="272955"/>
              </a:xfrm>
              <a:prstGeom prst="rightArrow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pic>
        <p:nvPicPr>
          <p:cNvPr id="15" name="Picture 16" descr="http://sr.photos3.fotosearch.com/bthumb/CSP/CSP741/k7419427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-150128" y="375281"/>
            <a:ext cx="864000" cy="86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rcRect l="2344" t="18750" r="10937" b="47500"/>
          <a:stretch>
            <a:fillRect/>
          </a:stretch>
        </p:blipFill>
        <p:spPr bwMode="auto">
          <a:xfrm>
            <a:off x="3606402" y="3272030"/>
            <a:ext cx="5469358" cy="17144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2" descr="http://www.flatpackassemblyuk.co.uk/wp-content/uploads/2012/10/hammer-and-screwdriver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373352" y="547256"/>
            <a:ext cx="640003" cy="648000"/>
          </a:xfrm>
          <a:prstGeom prst="rect">
            <a:avLst/>
          </a:prstGeom>
          <a:noFill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0" cstate="print"/>
          <a:srcRect l="33582" t="20060" r="55112" b="47524"/>
          <a:stretch>
            <a:fillRect/>
          </a:stretch>
        </p:blipFill>
        <p:spPr bwMode="auto">
          <a:xfrm>
            <a:off x="7069600" y="3398339"/>
            <a:ext cx="803540" cy="144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Angolo ripiegato 19"/>
          <p:cNvSpPr>
            <a:spLocks noChangeAspect="1"/>
          </p:cNvSpPr>
          <p:nvPr/>
        </p:nvSpPr>
        <p:spPr bwMode="auto">
          <a:xfrm>
            <a:off x="5919517" y="3462288"/>
            <a:ext cx="1313796" cy="216278"/>
          </a:xfrm>
          <a:prstGeom prst="foldedCorner">
            <a:avLst/>
          </a:prstGeom>
          <a:solidFill>
            <a:srgbClr val="FFFF00"/>
          </a:solidFill>
          <a:ln w="9525" cap="rnd" cmpd="sng" algn="ctr">
            <a:noFill/>
            <a:prstDash val="sysDot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t-IT" sz="1050" b="1" dirty="0" smtClean="0"/>
              <a:t>GERANIOL</a:t>
            </a:r>
            <a:endParaRPr lang="it-IT" sz="1100" b="1" dirty="0"/>
          </a:p>
        </p:txBody>
      </p:sp>
      <p:sp>
        <p:nvSpPr>
          <p:cNvPr id="21" name="CasellaDiTesto 20"/>
          <p:cNvSpPr txBox="1"/>
          <p:nvPr/>
        </p:nvSpPr>
        <p:spPr>
          <a:xfrm>
            <a:off x="2811439" y="5381659"/>
            <a:ext cx="1284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 smtClean="0"/>
              <a:t>y = 25.807x + 2.021.041
R² = 0.996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5454560" y="5434077"/>
            <a:ext cx="2570329" cy="721059"/>
          </a:xfrm>
          <a:prstGeom prst="rect">
            <a:avLst/>
          </a:prstGeom>
          <a:gradFill>
            <a:gsLst>
              <a:gs pos="0">
                <a:srgbClr val="95D4EE"/>
              </a:gs>
              <a:gs pos="65000">
                <a:schemeClr val="accent1">
                  <a:tint val="32000"/>
                  <a:satMod val="250000"/>
                </a:schemeClr>
              </a:gs>
              <a:gs pos="100000">
                <a:schemeClr val="accent1">
                  <a:tint val="23000"/>
                  <a:satMod val="300000"/>
                </a:schemeClr>
              </a:gs>
            </a:gsLst>
            <a:lin ang="16200000" scaled="0"/>
          </a:gra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err="1" smtClean="0">
                <a:solidFill>
                  <a:schemeClr val="tx1"/>
                </a:solidFill>
              </a:rPr>
              <a:t>Quantitation</a:t>
            </a:r>
            <a:r>
              <a:rPr lang="it-IT" b="1" dirty="0" smtClean="0">
                <a:solidFill>
                  <a:schemeClr val="tx1"/>
                </a:solidFill>
              </a:rPr>
              <a:t> </a:t>
            </a:r>
            <a:r>
              <a:rPr lang="it-IT" b="1" dirty="0" err="1" smtClean="0">
                <a:solidFill>
                  <a:schemeClr val="tx1"/>
                </a:solidFill>
              </a:rPr>
              <a:t>of</a:t>
            </a:r>
            <a:r>
              <a:rPr lang="it-IT" b="1" dirty="0" smtClean="0">
                <a:solidFill>
                  <a:schemeClr val="tx1"/>
                </a:solidFill>
              </a:rPr>
              <a:t> 13            Key Aroma </a:t>
            </a:r>
            <a:r>
              <a:rPr lang="it-IT" b="1" dirty="0" err="1" smtClean="0">
                <a:solidFill>
                  <a:schemeClr val="tx1"/>
                </a:solidFill>
              </a:rPr>
              <a:t>compounds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23" name="Picture 5" descr="http://www.clker.com/cliparts/f/0/2/3/12161809281371254023jean_victor_balin_tick.svg.hi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09964" y="5293842"/>
            <a:ext cx="761609" cy="57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57026" y="4555710"/>
            <a:ext cx="4051129" cy="19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Picture 4"/>
          <p:cNvPicPr preferRelativeResize="0"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58354" y="5472752"/>
            <a:ext cx="870004" cy="745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CasellaDiTesto 25"/>
          <p:cNvSpPr txBox="1"/>
          <p:nvPr/>
        </p:nvSpPr>
        <p:spPr>
          <a:xfrm>
            <a:off x="2879678" y="5390863"/>
            <a:ext cx="13869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050" dirty="0" smtClean="0"/>
              <a:t>y = 25806x + 2021041</a:t>
            </a:r>
          </a:p>
          <a:p>
            <a:pPr algn="ctr"/>
            <a:r>
              <a:rPr lang="it-IT" sz="1050" dirty="0" smtClean="0"/>
              <a:t>R</a:t>
            </a:r>
            <a:r>
              <a:rPr lang="it-IT" sz="1050" baseline="30000" dirty="0" smtClean="0"/>
              <a:t>2 </a:t>
            </a:r>
            <a:r>
              <a:rPr lang="it-IT" sz="1050" dirty="0" smtClean="0"/>
              <a:t>= 0.996</a:t>
            </a:r>
            <a:endParaRPr lang="it-IT" sz="1050" dirty="0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285720" y="2928934"/>
            <a:ext cx="32861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Increase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the </a:t>
            </a:r>
            <a:r>
              <a:rPr lang="it-IT" sz="1400" dirty="0" err="1" smtClean="0"/>
              <a:t>instrumental</a:t>
            </a:r>
            <a:r>
              <a:rPr lang="it-IT" sz="1400" dirty="0" smtClean="0"/>
              <a:t> </a:t>
            </a:r>
            <a:r>
              <a:rPr lang="it-IT" sz="1400" dirty="0" err="1" smtClean="0"/>
              <a:t>response</a:t>
            </a:r>
            <a:endParaRPr lang="it-IT" sz="1400" dirty="0" smtClean="0"/>
          </a:p>
          <a:p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b="1" dirty="0" err="1" smtClean="0"/>
              <a:t>Geraniol</a:t>
            </a:r>
            <a:r>
              <a:rPr lang="it-IT" sz="1400" dirty="0" smtClean="0"/>
              <a:t> due </a:t>
            </a:r>
            <a:r>
              <a:rPr lang="it-IT" sz="1400" dirty="0" err="1" smtClean="0"/>
              <a:t>to</a:t>
            </a:r>
            <a:r>
              <a:rPr lang="it-IT" sz="1400" dirty="0" smtClean="0"/>
              <a:t> the </a:t>
            </a:r>
            <a:r>
              <a:rPr lang="it-IT" sz="1400" dirty="0" err="1" smtClean="0"/>
              <a:t>addition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suitable</a:t>
            </a:r>
            <a:r>
              <a:rPr lang="it-IT" sz="1400" dirty="0" smtClean="0"/>
              <a:t> </a:t>
            </a:r>
            <a:r>
              <a:rPr lang="it-IT" sz="1400" dirty="0" err="1" smtClean="0"/>
              <a:t>volumes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stardard</a:t>
            </a:r>
            <a:r>
              <a:rPr lang="it-IT" sz="1400" dirty="0" smtClean="0"/>
              <a:t> </a:t>
            </a:r>
            <a:r>
              <a:rPr lang="it-IT" sz="1400" dirty="0" err="1" smtClean="0"/>
              <a:t>mixtures</a:t>
            </a:r>
            <a:r>
              <a:rPr lang="it-IT" sz="1400" dirty="0" smtClean="0"/>
              <a:t>.</a:t>
            </a:r>
          </a:p>
          <a:p>
            <a:r>
              <a:rPr lang="it-IT" sz="1400" dirty="0" err="1" smtClean="0"/>
              <a:t>By</a:t>
            </a:r>
            <a:r>
              <a:rPr lang="it-IT" sz="1400" dirty="0" smtClean="0"/>
              <a:t> </a:t>
            </a:r>
            <a:r>
              <a:rPr lang="it-IT" sz="1400" dirty="0" err="1" smtClean="0"/>
              <a:t>plotting</a:t>
            </a:r>
            <a:r>
              <a:rPr lang="it-IT" sz="1400" dirty="0" smtClean="0"/>
              <a:t> the </a:t>
            </a:r>
            <a:r>
              <a:rPr lang="it-IT" sz="1400" dirty="0" err="1" smtClean="0"/>
              <a:t>amount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the standard </a:t>
            </a:r>
            <a:r>
              <a:rPr lang="it-IT" sz="1400" dirty="0" err="1" smtClean="0"/>
              <a:t>addition</a:t>
            </a:r>
            <a:r>
              <a:rPr lang="it-IT" sz="1400" dirty="0" smtClean="0"/>
              <a:t> and the relative </a:t>
            </a:r>
            <a:r>
              <a:rPr lang="it-IT" sz="1400" dirty="0" err="1" smtClean="0"/>
              <a:t>instrumental</a:t>
            </a:r>
            <a:r>
              <a:rPr lang="it-IT" sz="1400" dirty="0" smtClean="0"/>
              <a:t> </a:t>
            </a:r>
            <a:r>
              <a:rPr lang="it-IT" sz="1400" dirty="0" err="1" smtClean="0"/>
              <a:t>responce</a:t>
            </a:r>
            <a:r>
              <a:rPr lang="it-IT" sz="1400" dirty="0" smtClean="0"/>
              <a:t>, a </a:t>
            </a:r>
            <a:r>
              <a:rPr lang="it-IT" sz="1400" dirty="0" err="1" smtClean="0"/>
              <a:t>calibration</a:t>
            </a:r>
            <a:r>
              <a:rPr lang="it-IT" sz="1400" dirty="0" smtClean="0"/>
              <a:t> curve </a:t>
            </a:r>
            <a:r>
              <a:rPr lang="it-IT" sz="1400" dirty="0" err="1" smtClean="0"/>
              <a:t>is</a:t>
            </a:r>
            <a:r>
              <a:rPr lang="it-IT" sz="1400" dirty="0" smtClean="0"/>
              <a:t> </a:t>
            </a:r>
            <a:r>
              <a:rPr lang="it-IT" sz="1400" dirty="0" err="1" smtClean="0"/>
              <a:t>obtained</a:t>
            </a:r>
            <a:endParaRPr lang="it-IT" sz="1400" dirty="0" smtClean="0"/>
          </a:p>
          <a:p>
            <a:r>
              <a:rPr lang="it-IT" sz="1400" dirty="0" smtClean="0"/>
              <a:t>and can </a:t>
            </a:r>
            <a:r>
              <a:rPr lang="it-IT" sz="1400" dirty="0" err="1" smtClean="0"/>
              <a:t>be</a:t>
            </a:r>
            <a:r>
              <a:rPr lang="it-IT" sz="1400" dirty="0" smtClean="0"/>
              <a:t> </a:t>
            </a:r>
            <a:r>
              <a:rPr lang="it-IT" sz="1400" dirty="0" err="1" smtClean="0"/>
              <a:t>used</a:t>
            </a:r>
            <a:r>
              <a:rPr lang="it-IT" sz="1400" dirty="0" smtClean="0"/>
              <a:t> </a:t>
            </a:r>
            <a:r>
              <a:rPr lang="it-IT" sz="1400" dirty="0" err="1" smtClean="0"/>
              <a:t>for</a:t>
            </a:r>
            <a:r>
              <a:rPr lang="it-IT" sz="1400" dirty="0" smtClean="0"/>
              <a:t> </a:t>
            </a:r>
            <a:r>
              <a:rPr lang="it-IT" sz="1400" dirty="0" err="1" smtClean="0"/>
              <a:t>quantitation</a:t>
            </a:r>
            <a:r>
              <a:rPr lang="it-IT" sz="1400" dirty="0" smtClean="0"/>
              <a:t>.</a:t>
            </a:r>
          </a:p>
        </p:txBody>
      </p:sp>
      <p:pic>
        <p:nvPicPr>
          <p:cNvPr id="28" name="Picture 2" descr="MARCHIO DSTF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312084" y="6072206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13" name="Rettangolo arrotondato 12"/>
          <p:cNvSpPr/>
          <p:nvPr/>
        </p:nvSpPr>
        <p:spPr>
          <a:xfrm>
            <a:off x="179512" y="1268760"/>
            <a:ext cx="8784976" cy="401762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CasellaDiTesto 13"/>
          <p:cNvSpPr txBox="1"/>
          <p:nvPr/>
        </p:nvSpPr>
        <p:spPr>
          <a:xfrm>
            <a:off x="5857884" y="3690468"/>
            <a:ext cx="2195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 smtClean="0"/>
              <a:t>IDENTIFICATION</a:t>
            </a:r>
          </a:p>
          <a:p>
            <a:pPr algn="ctr"/>
            <a:r>
              <a:rPr lang="it-IT" sz="1600" b="1" dirty="0" smtClean="0"/>
              <a:t>and QUANTITATION</a:t>
            </a:r>
          </a:p>
          <a:p>
            <a:pPr algn="ctr"/>
            <a:r>
              <a:rPr lang="it-IT" sz="1600" b="1" dirty="0" err="1" smtClean="0"/>
              <a:t>of</a:t>
            </a:r>
            <a:endParaRPr lang="it-IT" sz="1600" b="1" dirty="0" smtClean="0"/>
          </a:p>
          <a:p>
            <a:pPr algn="ctr"/>
            <a:r>
              <a:rPr lang="it-IT" sz="1600" b="1" dirty="0" smtClean="0"/>
              <a:t>KEY-TASTE COMPOUNDS</a:t>
            </a:r>
            <a:endParaRPr lang="it-IT" sz="1600" b="1" dirty="0"/>
          </a:p>
        </p:txBody>
      </p:sp>
      <p:sp>
        <p:nvSpPr>
          <p:cNvPr id="16" name="Freccia a destra 15"/>
          <p:cNvSpPr/>
          <p:nvPr/>
        </p:nvSpPr>
        <p:spPr>
          <a:xfrm>
            <a:off x="1097868" y="2564904"/>
            <a:ext cx="4554252" cy="504056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 descr="Immagin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788" y="2060848"/>
            <a:ext cx="1368152" cy="13797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magine 17" descr="sistema-depurazione-liquido-32598-3854779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5816" y="1988840"/>
            <a:ext cx="1904758" cy="1271607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68060" y="2059708"/>
            <a:ext cx="254153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CasellaDiTesto 19"/>
          <p:cNvSpPr txBox="1"/>
          <p:nvPr/>
        </p:nvSpPr>
        <p:spPr>
          <a:xfrm>
            <a:off x="3387372" y="1628800"/>
            <a:ext cx="11131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/>
              <a:t>LC-UV-Vis</a:t>
            </a:r>
            <a:endParaRPr lang="it-IT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251520" y="3462883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Authentic infusion</a:t>
            </a:r>
          </a:p>
          <a:p>
            <a:r>
              <a:rPr lang="en-US" sz="1600" b="1" dirty="0" smtClean="0"/>
              <a:t>European Pharmacopeia (FUXII) </a:t>
            </a:r>
            <a:r>
              <a:rPr lang="en-US" sz="1600" dirty="0" smtClean="0"/>
              <a:t>conditions;</a:t>
            </a:r>
            <a:endParaRPr lang="en-US" sz="1600" b="1" dirty="0" smtClean="0"/>
          </a:p>
          <a:p>
            <a:r>
              <a:rPr lang="en-US" sz="1600" dirty="0" smtClean="0"/>
              <a:t>3 g of dried tea leaves in 300 </a:t>
            </a:r>
            <a:r>
              <a:rPr lang="en-US" sz="1600" dirty="0" err="1" smtClean="0"/>
              <a:t>mL</a:t>
            </a:r>
            <a:r>
              <a:rPr lang="en-US" sz="1600" dirty="0" smtClean="0"/>
              <a:t> of boiling water</a:t>
            </a:r>
            <a:endParaRPr lang="en-US" sz="1600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2915816" y="3291488"/>
            <a:ext cx="24420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Liquid Chromatography</a:t>
            </a:r>
          </a:p>
          <a:p>
            <a:pPr algn="ctr"/>
            <a:r>
              <a:rPr lang="en-US" dirty="0" smtClean="0"/>
              <a:t>coupled with</a:t>
            </a:r>
          </a:p>
          <a:p>
            <a:pPr algn="ctr"/>
            <a:r>
              <a:rPr lang="en-US" dirty="0" smtClean="0"/>
              <a:t>UV-Vis/DAD detector</a:t>
            </a:r>
            <a:endParaRPr lang="en-US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643669" y="457122"/>
            <a:ext cx="78566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KEY-TASTE COMPOUNDS QUANTITATIVE PROFILING</a:t>
            </a:r>
            <a:endParaRPr lang="en-US" sz="2000" b="1" dirty="0"/>
          </a:p>
        </p:txBody>
      </p:sp>
      <p:pic>
        <p:nvPicPr>
          <p:cNvPr id="15" name="Picture 2" descr="MARCHIO DST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6" descr="http://iwebdesigner.it/wp-content/uploads/2012/08/line_paper003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EE395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593313" y="533400"/>
            <a:ext cx="7957373" cy="579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2" descr="http://www.comune.sossano.vi.it/homepage/Agenda/News/Il-Corso-sul-Te/imageBinary/una-tazza-di-te-materiale-vettore_15-7633%5b1%5d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225355" y="71414"/>
            <a:ext cx="703439" cy="792000"/>
          </a:xfrm>
          <a:prstGeom prst="rect">
            <a:avLst/>
          </a:prstGeom>
          <a:noFill/>
        </p:spPr>
      </p:pic>
      <p:sp>
        <p:nvSpPr>
          <p:cNvPr id="4" name="Rettangolo arrotondato 3"/>
          <p:cNvSpPr/>
          <p:nvPr/>
        </p:nvSpPr>
        <p:spPr>
          <a:xfrm>
            <a:off x="2214546" y="260648"/>
            <a:ext cx="3509582" cy="500066"/>
          </a:xfrm>
          <a:prstGeom prst="roundRect">
            <a:avLst>
              <a:gd name="adj" fmla="val 0"/>
            </a:avLst>
          </a:prstGeom>
          <a:solidFill>
            <a:srgbClr val="BEE395"/>
          </a:solidFill>
          <a:ln>
            <a:solidFill>
              <a:srgbClr val="BEE3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b="1" dirty="0" smtClean="0">
                <a:solidFill>
                  <a:schemeClr val="tx1"/>
                </a:solidFill>
              </a:rPr>
              <a:t>LC-UV/DAD </a:t>
            </a:r>
            <a:r>
              <a:rPr lang="it-IT" b="1" dirty="0" err="1" smtClean="0">
                <a:solidFill>
                  <a:schemeClr val="tx1"/>
                </a:solidFill>
              </a:rPr>
              <a:t>analytical</a:t>
            </a:r>
            <a:r>
              <a:rPr lang="it-IT" b="1" dirty="0" smtClean="0">
                <a:solidFill>
                  <a:schemeClr val="tx1"/>
                </a:solidFill>
              </a:rPr>
              <a:t> </a:t>
            </a:r>
            <a:r>
              <a:rPr lang="it-IT" b="1" dirty="0" err="1" smtClean="0">
                <a:solidFill>
                  <a:schemeClr val="tx1"/>
                </a:solidFill>
              </a:rPr>
              <a:t>method</a:t>
            </a:r>
            <a:r>
              <a:rPr lang="it-IT" b="1" dirty="0" smtClean="0">
                <a:solidFill>
                  <a:schemeClr val="tx1"/>
                </a:solidFill>
              </a:rPr>
              <a:t> 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14348" y="1000108"/>
            <a:ext cx="8286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Monitoring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bioactive</a:t>
            </a:r>
            <a:r>
              <a:rPr lang="it-IT" sz="1400" dirty="0" smtClean="0"/>
              <a:t> </a:t>
            </a:r>
            <a:r>
              <a:rPr lang="it-IT" sz="1400" dirty="0" err="1" smtClean="0"/>
              <a:t>compounds</a:t>
            </a:r>
            <a:r>
              <a:rPr lang="it-IT" sz="1400" dirty="0" smtClean="0"/>
              <a:t> (flavan-3-ols and </a:t>
            </a:r>
            <a:r>
              <a:rPr lang="it-IT" sz="1400" dirty="0" err="1" smtClean="0"/>
              <a:t>theaflavins</a:t>
            </a:r>
            <a:r>
              <a:rPr lang="it-IT" sz="1400" dirty="0" smtClean="0"/>
              <a:t>), taste </a:t>
            </a:r>
            <a:r>
              <a:rPr lang="it-IT" sz="1400" dirty="0" err="1" smtClean="0"/>
              <a:t>active</a:t>
            </a:r>
            <a:r>
              <a:rPr lang="it-IT" sz="1400" dirty="0" smtClean="0"/>
              <a:t> </a:t>
            </a:r>
            <a:r>
              <a:rPr lang="it-IT" sz="1400" dirty="0" err="1" smtClean="0"/>
              <a:t>analytes</a:t>
            </a:r>
            <a:r>
              <a:rPr lang="it-IT" sz="1400" dirty="0" smtClean="0"/>
              <a:t> (</a:t>
            </a:r>
            <a:r>
              <a:rPr lang="it-IT" sz="1400" dirty="0" err="1" smtClean="0"/>
              <a:t>flavonols</a:t>
            </a:r>
            <a:r>
              <a:rPr lang="it-IT" sz="1400" dirty="0" smtClean="0"/>
              <a:t>, caffeine) </a:t>
            </a:r>
            <a:endParaRPr lang="it-IT" sz="14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714348" y="1527470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Application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a </a:t>
            </a:r>
            <a:r>
              <a:rPr lang="it-IT" sz="1400" dirty="0" err="1" smtClean="0"/>
              <a:t>previous</a:t>
            </a:r>
            <a:r>
              <a:rPr lang="it-IT" sz="1400" dirty="0" smtClean="0"/>
              <a:t> </a:t>
            </a:r>
            <a:r>
              <a:rPr lang="it-IT" sz="1400" dirty="0" err="1" smtClean="0"/>
              <a:t>method</a:t>
            </a:r>
            <a:r>
              <a:rPr lang="it-IT" sz="1400" dirty="0" smtClean="0"/>
              <a:t> </a:t>
            </a:r>
            <a:r>
              <a:rPr lang="it-IT" sz="1400" dirty="0" err="1" smtClean="0"/>
              <a:t>developed</a:t>
            </a:r>
            <a:r>
              <a:rPr lang="it-IT" sz="1400" dirty="0" smtClean="0"/>
              <a:t> in </a:t>
            </a:r>
            <a:r>
              <a:rPr lang="it-IT" sz="1400" dirty="0" err="1" smtClean="0"/>
              <a:t>our</a:t>
            </a:r>
            <a:r>
              <a:rPr lang="it-IT" sz="1400" dirty="0" smtClean="0"/>
              <a:t> </a:t>
            </a:r>
            <a:r>
              <a:rPr lang="it-IT" sz="1400" dirty="0" err="1" smtClean="0"/>
              <a:t>laboratory</a:t>
            </a:r>
            <a:r>
              <a:rPr lang="it-IT" sz="1400" dirty="0" smtClean="0"/>
              <a:t>  </a:t>
            </a:r>
            <a:r>
              <a:rPr lang="it-IT" sz="1400" dirty="0" err="1" smtClean="0"/>
              <a:t>for</a:t>
            </a:r>
            <a:r>
              <a:rPr lang="it-IT" sz="1400" dirty="0" smtClean="0"/>
              <a:t> the </a:t>
            </a:r>
            <a:r>
              <a:rPr lang="it-IT" sz="1400" dirty="0" err="1" smtClean="0"/>
              <a:t>identification</a:t>
            </a:r>
            <a:r>
              <a:rPr lang="it-IT" sz="1400" dirty="0" smtClean="0"/>
              <a:t> and </a:t>
            </a:r>
            <a:r>
              <a:rPr lang="it-IT" sz="1400" dirty="0" err="1" smtClean="0"/>
              <a:t>quantitation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tea </a:t>
            </a:r>
            <a:r>
              <a:rPr lang="it-IT" sz="1400" dirty="0" err="1" smtClean="0"/>
              <a:t>polyphenols</a:t>
            </a:r>
            <a:r>
              <a:rPr lang="it-IT" sz="1400" dirty="0" smtClean="0"/>
              <a:t> </a:t>
            </a:r>
            <a:r>
              <a:rPr lang="it-IT" sz="1400" dirty="0" err="1" smtClean="0"/>
              <a:t>with</a:t>
            </a:r>
            <a:r>
              <a:rPr lang="it-IT" sz="1400" dirty="0" smtClean="0"/>
              <a:t> </a:t>
            </a:r>
            <a:r>
              <a:rPr lang="it-IT" sz="1400" b="1" dirty="0" smtClean="0"/>
              <a:t>some </a:t>
            </a:r>
            <a:r>
              <a:rPr lang="it-IT" sz="1400" b="1" dirty="0" err="1" smtClean="0"/>
              <a:t>variations</a:t>
            </a:r>
            <a:r>
              <a:rPr lang="it-IT" sz="1400" dirty="0" smtClean="0"/>
              <a:t>:</a:t>
            </a:r>
          </a:p>
        </p:txBody>
      </p:sp>
      <p:grpSp>
        <p:nvGrpSpPr>
          <p:cNvPr id="3" name="Gruppo 19"/>
          <p:cNvGrpSpPr/>
          <p:nvPr/>
        </p:nvGrpSpPr>
        <p:grpSpPr>
          <a:xfrm>
            <a:off x="813082" y="2214554"/>
            <a:ext cx="7318915" cy="2714644"/>
            <a:chOff x="813082" y="2214554"/>
            <a:chExt cx="7318915" cy="2714644"/>
          </a:xfrm>
        </p:grpSpPr>
        <p:pic>
          <p:nvPicPr>
            <p:cNvPr id="12" name="Picture 4"/>
            <p:cNvPicPr preferRelativeResize="0"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48064" y="2631590"/>
              <a:ext cx="2983933" cy="179754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1" name="Rettangolo 10"/>
            <p:cNvSpPr/>
            <p:nvPr/>
          </p:nvSpPr>
          <p:spPr>
            <a:xfrm>
              <a:off x="813082" y="2214554"/>
              <a:ext cx="4187546" cy="2714644"/>
            </a:xfrm>
            <a:prstGeom prst="rect">
              <a:avLst/>
            </a:prstGeom>
            <a:solidFill>
              <a:srgbClr val="5C8E26"/>
            </a:solidFill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itchFamily="2" charset="2"/>
                <a:buChar char="Ø"/>
              </a:pP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Selection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of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another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stationary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phase</a:t>
              </a:r>
              <a:r>
                <a:rPr lang="it-IT" sz="1400" dirty="0" smtClean="0">
                  <a:solidFill>
                    <a:schemeClr val="bg1"/>
                  </a:solidFill>
                </a:rPr>
                <a:t> (</a:t>
              </a:r>
              <a:r>
                <a:rPr lang="it-IT" sz="1400" u="sng" dirty="0" smtClean="0">
                  <a:solidFill>
                    <a:schemeClr val="bg1"/>
                  </a:solidFill>
                </a:rPr>
                <a:t>RP C18 </a:t>
              </a:r>
              <a:r>
                <a:rPr lang="it-IT" sz="1400" u="sng" dirty="0" err="1" smtClean="0">
                  <a:solidFill>
                    <a:schemeClr val="bg1"/>
                  </a:solidFill>
                </a:rPr>
                <a:t>Ascentis</a:t>
              </a:r>
              <a:r>
                <a:rPr lang="it-IT" sz="1400" u="sng" dirty="0" smtClean="0">
                  <a:solidFill>
                    <a:schemeClr val="bg1"/>
                  </a:solidFill>
                </a:rPr>
                <a:t> Express </a:t>
              </a:r>
              <a:r>
                <a:rPr lang="it-IT" sz="1400" u="sng" dirty="0" err="1" smtClean="0">
                  <a:solidFill>
                    <a:schemeClr val="bg1"/>
                  </a:solidFill>
                </a:rPr>
                <a:t>Column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with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Core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Shell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particles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instead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of</a:t>
              </a:r>
              <a:r>
                <a:rPr lang="it-IT" sz="1400" dirty="0" smtClean="0">
                  <a:solidFill>
                    <a:schemeClr val="bg1"/>
                  </a:solidFill>
                </a:rPr>
                <a:t> RP-AMIDE)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to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obtain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better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separation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of</a:t>
              </a:r>
              <a:r>
                <a:rPr lang="it-IT" sz="1400" dirty="0" smtClean="0">
                  <a:solidFill>
                    <a:schemeClr val="bg1"/>
                  </a:solidFill>
                </a:rPr>
                <a:t> tea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flavonol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glycosides</a:t>
              </a:r>
              <a:r>
                <a:rPr lang="it-IT" sz="1400" dirty="0" smtClean="0">
                  <a:solidFill>
                    <a:schemeClr val="bg1"/>
                  </a:solidFill>
                </a:rPr>
                <a:t>;</a:t>
              </a:r>
            </a:p>
            <a:p>
              <a:endParaRPr lang="it-IT" sz="1400" dirty="0" smtClean="0">
                <a:solidFill>
                  <a:schemeClr val="bg1"/>
                </a:solidFill>
              </a:endParaRPr>
            </a:p>
            <a:p>
              <a:pPr>
                <a:buFont typeface="Wingdings" pitchFamily="2" charset="2"/>
                <a:buChar char="Ø"/>
              </a:pP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Increase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of</a:t>
              </a:r>
              <a:r>
                <a:rPr lang="it-IT" sz="1400" dirty="0" smtClean="0">
                  <a:solidFill>
                    <a:schemeClr val="bg1"/>
                  </a:solidFill>
                </a:rPr>
                <a:t> the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analysis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time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to</a:t>
              </a:r>
              <a:r>
                <a:rPr lang="it-IT" sz="1400" dirty="0" smtClean="0">
                  <a:solidFill>
                    <a:schemeClr val="bg1"/>
                  </a:solidFill>
                </a:rPr>
                <a:t> 40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minutes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to</a:t>
              </a:r>
              <a:r>
                <a:rPr lang="it-IT" sz="1400" dirty="0" smtClean="0">
                  <a:solidFill>
                    <a:schemeClr val="bg1"/>
                  </a:solidFill>
                </a:rPr>
                <a:t> separate in a single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run</a:t>
              </a:r>
              <a:r>
                <a:rPr lang="it-IT" sz="1400" dirty="0" smtClean="0">
                  <a:solidFill>
                    <a:schemeClr val="bg1"/>
                  </a:solidFill>
                </a:rPr>
                <a:t> the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compounds</a:t>
              </a:r>
              <a:r>
                <a:rPr lang="it-IT" sz="1400" dirty="0" smtClean="0">
                  <a:solidFill>
                    <a:schemeClr val="bg1"/>
                  </a:solidFill>
                </a:rPr>
                <a:t> (</a:t>
              </a:r>
              <a:r>
                <a:rPr lang="it-IT" sz="1600" b="1" dirty="0" smtClean="0">
                  <a:solidFill>
                    <a:schemeClr val="bg1"/>
                  </a:solidFill>
                </a:rPr>
                <a:t>19</a:t>
              </a:r>
              <a:r>
                <a:rPr lang="it-IT" sz="1400" dirty="0" smtClean="0">
                  <a:solidFill>
                    <a:schemeClr val="bg1"/>
                  </a:solidFill>
                </a:rPr>
                <a:t>) under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study</a:t>
              </a:r>
              <a:r>
                <a:rPr lang="it-IT" sz="1400" dirty="0" smtClean="0">
                  <a:solidFill>
                    <a:schemeClr val="bg1"/>
                  </a:solidFill>
                </a:rPr>
                <a:t>;</a:t>
              </a:r>
            </a:p>
            <a:p>
              <a:pPr>
                <a:buFont typeface="Wingdings" pitchFamily="2" charset="2"/>
                <a:buChar char="Ø"/>
              </a:pPr>
              <a:endParaRPr lang="it-IT" sz="1400" dirty="0" smtClean="0">
                <a:solidFill>
                  <a:schemeClr val="bg1"/>
                </a:solidFill>
              </a:endParaRPr>
            </a:p>
            <a:p>
              <a:pPr>
                <a:buFont typeface="Wingdings" pitchFamily="2" charset="2"/>
                <a:buChar char="Ø"/>
              </a:pP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Acquisition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wavelenghts</a:t>
              </a:r>
              <a:r>
                <a:rPr lang="it-IT" sz="1400" dirty="0" smtClean="0">
                  <a:solidFill>
                    <a:schemeClr val="bg1"/>
                  </a:solidFill>
                </a:rPr>
                <a:t>: 280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nm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for</a:t>
              </a:r>
              <a:r>
                <a:rPr lang="it-IT" sz="1400" dirty="0" smtClean="0">
                  <a:solidFill>
                    <a:schemeClr val="bg1"/>
                  </a:solidFill>
                </a:rPr>
                <a:t> flavan-3-ols and caffeine, 380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nm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for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theaflavins</a:t>
              </a:r>
              <a:r>
                <a:rPr lang="it-IT" sz="1400" dirty="0" smtClean="0">
                  <a:solidFill>
                    <a:schemeClr val="bg1"/>
                  </a:solidFill>
                </a:rPr>
                <a:t>, 350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nm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for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flavonol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bg1"/>
                  </a:solidFill>
                </a:rPr>
                <a:t>glycosides</a:t>
              </a:r>
              <a:r>
                <a:rPr lang="it-IT" sz="1400" dirty="0" smtClean="0">
                  <a:solidFill>
                    <a:schemeClr val="bg1"/>
                  </a:solidFill>
                </a:rPr>
                <a:t> </a:t>
              </a:r>
            </a:p>
          </p:txBody>
        </p:sp>
      </p:grpSp>
      <p:sp>
        <p:nvSpPr>
          <p:cNvPr id="18" name="CasellaDiTesto 17"/>
          <p:cNvSpPr txBox="1"/>
          <p:nvPr/>
        </p:nvSpPr>
        <p:spPr>
          <a:xfrm>
            <a:off x="714348" y="4934469"/>
            <a:ext cx="8286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 </a:t>
            </a:r>
            <a:endParaRPr lang="it-IT" sz="1400" dirty="0"/>
          </a:p>
        </p:txBody>
      </p:sp>
      <p:pic>
        <p:nvPicPr>
          <p:cNvPr id="19" name="Picture 2" descr="MARCHIO DST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312084" y="6072206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CasellaDiTesto 20"/>
          <p:cNvSpPr txBox="1"/>
          <p:nvPr/>
        </p:nvSpPr>
        <p:spPr>
          <a:xfrm>
            <a:off x="714348" y="5005907"/>
            <a:ext cx="8286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 smtClean="0"/>
              <a:t>Quantitation</a:t>
            </a:r>
            <a:r>
              <a:rPr lang="it-IT" sz="1400" dirty="0" smtClean="0"/>
              <a:t> </a:t>
            </a:r>
            <a:r>
              <a:rPr lang="it-IT" sz="1400" dirty="0" err="1" smtClean="0"/>
              <a:t>by</a:t>
            </a:r>
            <a:r>
              <a:rPr lang="it-IT" sz="1400" dirty="0" smtClean="0"/>
              <a:t> </a:t>
            </a:r>
            <a:r>
              <a:rPr lang="it-IT" sz="1400" dirty="0" err="1" smtClean="0"/>
              <a:t>means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External</a:t>
            </a:r>
            <a:r>
              <a:rPr lang="it-IT" sz="1400" dirty="0" smtClean="0"/>
              <a:t> Standard </a:t>
            </a:r>
            <a:r>
              <a:rPr lang="it-IT" sz="1400" dirty="0" err="1" smtClean="0"/>
              <a:t>Calibration</a:t>
            </a:r>
            <a:r>
              <a:rPr lang="it-IT" sz="1400" dirty="0" smtClean="0"/>
              <a:t>. </a:t>
            </a:r>
            <a:r>
              <a:rPr lang="it-IT" sz="1400" dirty="0" err="1" smtClean="0"/>
              <a:t>Calibration</a:t>
            </a:r>
            <a:r>
              <a:rPr lang="it-IT" sz="1400" dirty="0" smtClean="0"/>
              <a:t> </a:t>
            </a:r>
            <a:r>
              <a:rPr lang="it-IT" sz="1400" dirty="0" err="1" smtClean="0"/>
              <a:t>range</a:t>
            </a:r>
            <a:r>
              <a:rPr lang="it-IT" sz="1400" dirty="0" smtClean="0"/>
              <a:t> 1mg/L-100 mg/L </a:t>
            </a:r>
            <a:endParaRPr lang="it-IT" sz="1400" dirty="0"/>
          </a:p>
        </p:txBody>
      </p:sp>
      <p:grpSp>
        <p:nvGrpSpPr>
          <p:cNvPr id="5" name="Gruppo 24"/>
          <p:cNvGrpSpPr/>
          <p:nvPr/>
        </p:nvGrpSpPr>
        <p:grpSpPr>
          <a:xfrm>
            <a:off x="734274" y="5286388"/>
            <a:ext cx="6879898" cy="936000"/>
            <a:chOff x="734274" y="5286388"/>
            <a:chExt cx="6879898" cy="936000"/>
          </a:xfrm>
        </p:grpSpPr>
        <p:pic>
          <p:nvPicPr>
            <p:cNvPr id="23" name="Immagine 22" descr="images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r="9359"/>
            <a:stretch>
              <a:fillRect/>
            </a:stretch>
          </p:blipFill>
          <p:spPr>
            <a:xfrm>
              <a:off x="734274" y="5286388"/>
              <a:ext cx="694454" cy="936000"/>
            </a:xfrm>
            <a:prstGeom prst="rect">
              <a:avLst/>
            </a:prstGeom>
          </p:spPr>
        </p:pic>
        <p:sp>
          <p:nvSpPr>
            <p:cNvPr id="24" name="CasellaDiTesto 23"/>
            <p:cNvSpPr txBox="1"/>
            <p:nvPr/>
          </p:nvSpPr>
          <p:spPr>
            <a:xfrm>
              <a:off x="1529829" y="5715017"/>
              <a:ext cx="6084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 err="1" smtClean="0"/>
                <a:t>Validation</a:t>
              </a:r>
              <a:r>
                <a:rPr lang="it-IT" sz="1400" b="1" dirty="0" smtClean="0"/>
                <a:t> </a:t>
              </a:r>
              <a:r>
                <a:rPr lang="it-IT" sz="1400" b="1" dirty="0" err="1" smtClean="0"/>
                <a:t>of</a:t>
              </a:r>
              <a:r>
                <a:rPr lang="it-IT" sz="1400" b="1" dirty="0" smtClean="0"/>
                <a:t> the </a:t>
              </a:r>
              <a:r>
                <a:rPr lang="it-IT" sz="1400" b="1" dirty="0" err="1" smtClean="0"/>
                <a:t>method</a:t>
              </a:r>
              <a:r>
                <a:rPr lang="it-IT" sz="1400" b="1" dirty="0" smtClean="0"/>
                <a:t> </a:t>
              </a:r>
              <a:r>
                <a:rPr lang="it-IT" sz="1400" b="1" dirty="0" err="1" smtClean="0"/>
                <a:t>for</a:t>
              </a:r>
              <a:r>
                <a:rPr lang="it-IT" sz="1400" b="1" dirty="0" smtClean="0"/>
                <a:t> the </a:t>
              </a:r>
              <a:r>
                <a:rPr lang="it-IT" sz="1400" b="1" dirty="0" err="1" smtClean="0"/>
                <a:t>quantitation</a:t>
              </a:r>
              <a:r>
                <a:rPr lang="it-IT" sz="1400" b="1" dirty="0" smtClean="0"/>
                <a:t> </a:t>
              </a:r>
              <a:r>
                <a:rPr lang="it-IT" sz="1400" b="1" dirty="0" err="1" smtClean="0"/>
                <a:t>of</a:t>
              </a:r>
              <a:r>
                <a:rPr lang="it-IT" sz="1400" b="1" dirty="0" smtClean="0"/>
                <a:t> taste </a:t>
              </a:r>
              <a:r>
                <a:rPr lang="it-IT" sz="1400" b="1" dirty="0" err="1" smtClean="0"/>
                <a:t>active</a:t>
              </a:r>
              <a:r>
                <a:rPr lang="it-IT" sz="1400" b="1" dirty="0" smtClean="0"/>
                <a:t> </a:t>
              </a:r>
              <a:r>
                <a:rPr lang="it-IT" sz="1400" b="1" dirty="0" err="1" smtClean="0"/>
                <a:t>compounds</a:t>
              </a:r>
              <a:endParaRPr lang="it-IT" sz="1400" b="1" dirty="0"/>
            </a:p>
          </p:txBody>
        </p:sp>
        <p:pic>
          <p:nvPicPr>
            <p:cNvPr id="17" name="Picture 5" descr="http://www.clker.com/cliparts/f/0/2/3/12161809281371254023jean_victor_balin_tick.svg.hi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0480" y="5643578"/>
              <a:ext cx="624000" cy="468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2" descr="http://www.flatpackassemblyuk.co.uk/wp-content/uploads/2012/10/hammer-and-screwdriver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100392" y="260648"/>
            <a:ext cx="792088" cy="801989"/>
          </a:xfrm>
          <a:prstGeom prst="rect">
            <a:avLst/>
          </a:prstGeom>
          <a:noFill/>
        </p:spPr>
      </p:pic>
      <p:sp>
        <p:nvSpPr>
          <p:cNvPr id="22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16</a:t>
            </a:fld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58082" y="2347910"/>
            <a:ext cx="9429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po 66"/>
          <p:cNvGrpSpPr/>
          <p:nvPr/>
        </p:nvGrpSpPr>
        <p:grpSpPr>
          <a:xfrm>
            <a:off x="197436" y="276222"/>
            <a:ext cx="8858312" cy="6581802"/>
            <a:chOff x="197436" y="276222"/>
            <a:chExt cx="8858312" cy="6581802"/>
          </a:xfrm>
        </p:grpSpPr>
        <p:grpSp>
          <p:nvGrpSpPr>
            <p:cNvPr id="18" name="Gruppo 63"/>
            <p:cNvGrpSpPr/>
            <p:nvPr/>
          </p:nvGrpSpPr>
          <p:grpSpPr>
            <a:xfrm>
              <a:off x="214282" y="874842"/>
              <a:ext cx="8783972" cy="5983182"/>
              <a:chOff x="214282" y="785794"/>
              <a:chExt cx="8783972" cy="5983182"/>
            </a:xfrm>
          </p:grpSpPr>
          <p:grpSp>
            <p:nvGrpSpPr>
              <p:cNvPr id="19" name="Gruppo 57"/>
              <p:cNvGrpSpPr/>
              <p:nvPr/>
            </p:nvGrpSpPr>
            <p:grpSpPr>
              <a:xfrm>
                <a:off x="214282" y="785794"/>
                <a:ext cx="8783972" cy="5374696"/>
                <a:chOff x="214282" y="785794"/>
                <a:chExt cx="8783972" cy="5374696"/>
              </a:xfrm>
            </p:grpSpPr>
            <p:grpSp>
              <p:nvGrpSpPr>
                <p:cNvPr id="22" name="Gruppo 21"/>
                <p:cNvGrpSpPr/>
                <p:nvPr/>
              </p:nvGrpSpPr>
              <p:grpSpPr>
                <a:xfrm>
                  <a:off x="214282" y="785794"/>
                  <a:ext cx="8783972" cy="5374696"/>
                  <a:chOff x="9562" y="554634"/>
                  <a:chExt cx="8783972" cy="5374696"/>
                </a:xfrm>
              </p:grpSpPr>
              <p:grpSp>
                <p:nvGrpSpPr>
                  <p:cNvPr id="23" name="Gruppo 15"/>
                  <p:cNvGrpSpPr>
                    <a:grpSpLocks/>
                  </p:cNvGrpSpPr>
                  <p:nvPr/>
                </p:nvGrpSpPr>
                <p:grpSpPr>
                  <a:xfrm>
                    <a:off x="143218" y="602135"/>
                    <a:ext cx="4248000" cy="2638289"/>
                    <a:chOff x="-532503" y="432488"/>
                    <a:chExt cx="10210800" cy="6336488"/>
                  </a:xfrm>
                </p:grpSpPr>
                <p:pic>
                  <p:nvPicPr>
                    <p:cNvPr id="2" name="Picture 2" descr="MARCHIO DSTF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2" cstate="print">
                      <a:clrChange>
                        <a:clrFrom>
                          <a:srgbClr val="FDFDFD"/>
                        </a:clrFrom>
                        <a:clrTo>
                          <a:srgbClr val="FDFDFD">
                            <a:alpha val="0"/>
                          </a:srgbClr>
                        </a:clrTo>
                      </a:clrChange>
                    </a:blip>
                    <a:srcRect r="65351"/>
                    <a:stretch>
                      <a:fillRect/>
                    </a:stretch>
                  </p:blipFill>
                  <p:spPr bwMode="auto">
                    <a:xfrm>
                      <a:off x="8312084" y="6072206"/>
                      <a:ext cx="474758" cy="69677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pic>
                  <p:nvPicPr>
                    <p:cNvPr id="3" name="Picture 4"/>
                    <p:cNvPicPr preferRelativeResize="0">
                      <a:picLocks noChangeArrowheads="1"/>
                    </p:cNvPicPr>
                    <p:nvPr/>
                  </p:nvPicPr>
                  <p:blipFill>
                    <a:blip r:embed="rId3" cstate="print"/>
                    <a:srcRect l="2837" t="1874" r="2158" b="2336"/>
                    <a:stretch>
                      <a:fillRect/>
                    </a:stretch>
                  </p:blipFill>
                  <p:spPr bwMode="auto">
                    <a:xfrm>
                      <a:off x="-532503" y="432488"/>
                      <a:ext cx="10210800" cy="6311776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sp>
                  <p:nvSpPr>
                    <p:cNvPr id="4" name="CasellaDiTesto 3"/>
                    <p:cNvSpPr txBox="1"/>
                    <p:nvPr/>
                  </p:nvSpPr>
                  <p:spPr>
                    <a:xfrm>
                      <a:off x="2573529" y="5503417"/>
                      <a:ext cx="848453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EGC</a:t>
                      </a:r>
                      <a:endParaRPr lang="it-IT" sz="800" dirty="0"/>
                    </a:p>
                  </p:txBody>
                </p:sp>
                <p:sp>
                  <p:nvSpPr>
                    <p:cNvPr id="5" name="CasellaDiTesto 4"/>
                    <p:cNvSpPr txBox="1"/>
                    <p:nvPr/>
                  </p:nvSpPr>
                  <p:spPr>
                    <a:xfrm>
                      <a:off x="2888266" y="5160266"/>
                      <a:ext cx="574882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C</a:t>
                      </a:r>
                      <a:endParaRPr lang="it-IT" sz="800" dirty="0"/>
                    </a:p>
                  </p:txBody>
                </p:sp>
                <p:sp>
                  <p:nvSpPr>
                    <p:cNvPr id="6" name="CasellaDiTesto 5"/>
                    <p:cNvSpPr txBox="1"/>
                    <p:nvPr/>
                  </p:nvSpPr>
                  <p:spPr>
                    <a:xfrm>
                      <a:off x="3731006" y="5026542"/>
                      <a:ext cx="694330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EC</a:t>
                      </a:r>
                      <a:endParaRPr lang="it-IT" sz="1000" dirty="0"/>
                    </a:p>
                  </p:txBody>
                </p:sp>
                <p:sp>
                  <p:nvSpPr>
                    <p:cNvPr id="7" name="CasellaDiTesto 6"/>
                    <p:cNvSpPr txBox="1"/>
                    <p:nvPr/>
                  </p:nvSpPr>
                  <p:spPr>
                    <a:xfrm>
                      <a:off x="3705192" y="4729271"/>
                      <a:ext cx="1002577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EGCG</a:t>
                      </a:r>
                      <a:endParaRPr lang="it-IT" sz="1000" dirty="0"/>
                    </a:p>
                  </p:txBody>
                </p:sp>
                <p:sp>
                  <p:nvSpPr>
                    <p:cNvPr id="8" name="CasellaDiTesto 7"/>
                    <p:cNvSpPr txBox="1"/>
                    <p:nvPr/>
                  </p:nvSpPr>
                  <p:spPr>
                    <a:xfrm>
                      <a:off x="4247076" y="4558399"/>
                      <a:ext cx="883128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GCG</a:t>
                      </a:r>
                      <a:endParaRPr lang="it-IT" sz="800" dirty="0"/>
                    </a:p>
                  </p:txBody>
                </p:sp>
                <p:sp>
                  <p:nvSpPr>
                    <p:cNvPr id="9" name="CasellaDiTesto 8"/>
                    <p:cNvSpPr txBox="1"/>
                    <p:nvPr/>
                  </p:nvSpPr>
                  <p:spPr>
                    <a:xfrm>
                      <a:off x="4850004" y="4017673"/>
                      <a:ext cx="848453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ECG</a:t>
                      </a:r>
                      <a:endParaRPr lang="it-IT" sz="800" dirty="0"/>
                    </a:p>
                  </p:txBody>
                </p:sp>
                <p:sp>
                  <p:nvSpPr>
                    <p:cNvPr id="10" name="CasellaDiTesto 9"/>
                    <p:cNvSpPr txBox="1"/>
                    <p:nvPr/>
                  </p:nvSpPr>
                  <p:spPr>
                    <a:xfrm>
                      <a:off x="5217155" y="4461943"/>
                      <a:ext cx="729005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CG</a:t>
                      </a:r>
                      <a:endParaRPr lang="it-IT" sz="800" dirty="0"/>
                    </a:p>
                  </p:txBody>
                </p:sp>
                <p:sp>
                  <p:nvSpPr>
                    <p:cNvPr id="11" name="CasellaDiTesto 10"/>
                    <p:cNvSpPr txBox="1"/>
                    <p:nvPr/>
                  </p:nvSpPr>
                  <p:spPr>
                    <a:xfrm>
                      <a:off x="63437" y="3202409"/>
                      <a:ext cx="740567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AG</a:t>
                      </a:r>
                      <a:endParaRPr lang="it-IT" sz="800" dirty="0"/>
                    </a:p>
                  </p:txBody>
                </p:sp>
                <p:sp>
                  <p:nvSpPr>
                    <p:cNvPr id="12" name="CasellaDiTesto 11"/>
                    <p:cNvSpPr txBox="1"/>
                    <p:nvPr/>
                  </p:nvSpPr>
                  <p:spPr>
                    <a:xfrm>
                      <a:off x="7441052" y="4302388"/>
                      <a:ext cx="798361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TF4</a:t>
                      </a:r>
                      <a:endParaRPr lang="it-IT" sz="800" dirty="0"/>
                    </a:p>
                  </p:txBody>
                </p:sp>
                <p:sp>
                  <p:nvSpPr>
                    <p:cNvPr id="13" name="CasellaDiTesto 12"/>
                    <p:cNvSpPr txBox="1"/>
                    <p:nvPr/>
                  </p:nvSpPr>
                  <p:spPr>
                    <a:xfrm>
                      <a:off x="7096894" y="5221669"/>
                      <a:ext cx="798361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TF3</a:t>
                      </a:r>
                      <a:endParaRPr lang="it-IT" sz="800" dirty="0"/>
                    </a:p>
                  </p:txBody>
                </p:sp>
                <p:sp>
                  <p:nvSpPr>
                    <p:cNvPr id="14" name="CasellaDiTesto 13"/>
                    <p:cNvSpPr txBox="1"/>
                    <p:nvPr/>
                  </p:nvSpPr>
                  <p:spPr>
                    <a:xfrm>
                      <a:off x="6918116" y="5060063"/>
                      <a:ext cx="798361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TF2</a:t>
                      </a:r>
                      <a:endParaRPr lang="it-IT" sz="800" dirty="0"/>
                    </a:p>
                  </p:txBody>
                </p:sp>
                <p:sp>
                  <p:nvSpPr>
                    <p:cNvPr id="15" name="CasellaDiTesto 14"/>
                    <p:cNvSpPr txBox="1"/>
                    <p:nvPr/>
                  </p:nvSpPr>
                  <p:spPr>
                    <a:xfrm>
                      <a:off x="6663604" y="5430428"/>
                      <a:ext cx="798361" cy="51744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it-IT" sz="800" dirty="0" smtClean="0"/>
                        <a:t>TF1</a:t>
                      </a:r>
                      <a:endParaRPr lang="it-IT" sz="800" dirty="0"/>
                    </a:p>
                  </p:txBody>
                </p:sp>
              </p:grpSp>
              <p:pic>
                <p:nvPicPr>
                  <p:cNvPr id="17" name="Picture 4"/>
                  <p:cNvPicPr preferRelativeResize="0">
                    <a:picLocks noChangeArrowheads="1"/>
                  </p:cNvPicPr>
                  <p:nvPr/>
                </p:nvPicPr>
                <p:blipFill>
                  <a:blip r:embed="rId4" cstate="print"/>
                  <a:srcRect/>
                  <a:stretch>
                    <a:fillRect/>
                  </a:stretch>
                </p:blipFill>
                <p:spPr bwMode="auto">
                  <a:xfrm>
                    <a:off x="4329534" y="554634"/>
                    <a:ext cx="4464000" cy="27360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20" name="Picture 4"/>
                  <p:cNvPicPr preferRelativeResize="0">
                    <a:picLocks noChangeArrowheads="1"/>
                  </p:cNvPicPr>
                  <p:nvPr/>
                </p:nvPicPr>
                <p:blipFill>
                  <a:blip r:embed="rId5" cstate="print"/>
                  <a:srcRect/>
                  <a:stretch>
                    <a:fillRect/>
                  </a:stretch>
                </p:blipFill>
                <p:spPr bwMode="auto">
                  <a:xfrm>
                    <a:off x="9562" y="3229330"/>
                    <a:ext cx="4482000" cy="27000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21" name="Picture 4"/>
                  <p:cNvPicPr>
                    <a:picLocks noChangeAspect="1" noChangeArrowheads="1"/>
                  </p:cNvPicPr>
                  <p:nvPr/>
                </p:nvPicPr>
                <p:blipFill>
                  <a:blip r:embed="rId6" cstate="print"/>
                  <a:srcRect/>
                  <a:stretch>
                    <a:fillRect/>
                  </a:stretch>
                </p:blipFill>
                <p:spPr bwMode="auto">
                  <a:xfrm>
                    <a:off x="4338303" y="3229330"/>
                    <a:ext cx="4448539" cy="27000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sp>
              <p:nvSpPr>
                <p:cNvPr id="24" name="CasellaDiTesto 23"/>
                <p:cNvSpPr txBox="1"/>
                <p:nvPr/>
              </p:nvSpPr>
              <p:spPr>
                <a:xfrm>
                  <a:off x="1670590" y="1536749"/>
                  <a:ext cx="582211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800" dirty="0" smtClean="0"/>
                    <a:t>CAFFEINE</a:t>
                  </a:r>
                  <a:endParaRPr lang="it-IT" sz="800" dirty="0"/>
                </a:p>
              </p:txBody>
            </p:sp>
            <p:sp>
              <p:nvSpPr>
                <p:cNvPr id="25" name="CasellaDiTesto 24"/>
                <p:cNvSpPr txBox="1"/>
                <p:nvPr/>
              </p:nvSpPr>
              <p:spPr>
                <a:xfrm>
                  <a:off x="6017606" y="1301576"/>
                  <a:ext cx="71526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800" dirty="0" smtClean="0"/>
                    <a:t>M-3-O-GLUC</a:t>
                  </a:r>
                  <a:endParaRPr lang="it-IT" sz="800" dirty="0"/>
                </a:p>
              </p:txBody>
            </p:sp>
            <p:sp>
              <p:nvSpPr>
                <p:cNvPr id="26" name="CasellaDiTesto 25"/>
                <p:cNvSpPr txBox="1"/>
                <p:nvPr/>
              </p:nvSpPr>
              <p:spPr>
                <a:xfrm>
                  <a:off x="6203670" y="1714488"/>
                  <a:ext cx="654346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800" dirty="0" smtClean="0"/>
                    <a:t>M-3-O-GAL</a:t>
                  </a:r>
                  <a:endParaRPr lang="it-IT" sz="800" dirty="0"/>
                </a:p>
              </p:txBody>
            </p:sp>
            <p:cxnSp>
              <p:nvCxnSpPr>
                <p:cNvPr id="28" name="Connettore 2 27"/>
                <p:cNvCxnSpPr/>
                <p:nvPr/>
              </p:nvCxnSpPr>
              <p:spPr>
                <a:xfrm>
                  <a:off x="6662138" y="1452670"/>
                  <a:ext cx="285312" cy="14174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nettore 2 32"/>
                <p:cNvCxnSpPr/>
                <p:nvPr/>
              </p:nvCxnSpPr>
              <p:spPr>
                <a:xfrm>
                  <a:off x="6644142" y="1887054"/>
                  <a:ext cx="285312" cy="14174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4" name="CasellaDiTesto 33"/>
                <p:cNvSpPr txBox="1"/>
                <p:nvPr/>
              </p:nvSpPr>
              <p:spPr>
                <a:xfrm>
                  <a:off x="6512390" y="1182798"/>
                  <a:ext cx="447558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800" dirty="0" smtClean="0"/>
                    <a:t>RUTIN</a:t>
                  </a:r>
                  <a:endParaRPr lang="it-IT" sz="800" dirty="0"/>
                </a:p>
              </p:txBody>
            </p:sp>
            <p:sp>
              <p:nvSpPr>
                <p:cNvPr id="35" name="CasellaDiTesto 34"/>
                <p:cNvSpPr txBox="1"/>
                <p:nvPr/>
              </p:nvSpPr>
              <p:spPr>
                <a:xfrm>
                  <a:off x="6486750" y="928670"/>
                  <a:ext cx="635110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800" dirty="0" smtClean="0"/>
                    <a:t>Q-3-O-GAL</a:t>
                  </a:r>
                  <a:endParaRPr lang="it-IT" sz="800" dirty="0"/>
                </a:p>
              </p:txBody>
            </p:sp>
            <p:sp>
              <p:nvSpPr>
                <p:cNvPr id="36" name="CasellaDiTesto 35"/>
                <p:cNvSpPr txBox="1"/>
                <p:nvPr/>
              </p:nvSpPr>
              <p:spPr>
                <a:xfrm>
                  <a:off x="7024134" y="927540"/>
                  <a:ext cx="696024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800" dirty="0" smtClean="0"/>
                    <a:t>Q-3-O-GLUC</a:t>
                  </a:r>
                  <a:endParaRPr lang="it-IT" sz="800" dirty="0"/>
                </a:p>
              </p:txBody>
            </p:sp>
            <p:sp>
              <p:nvSpPr>
                <p:cNvPr id="37" name="CasellaDiTesto 36"/>
                <p:cNvSpPr txBox="1"/>
                <p:nvPr/>
              </p:nvSpPr>
              <p:spPr>
                <a:xfrm>
                  <a:off x="7591449" y="1030602"/>
                  <a:ext cx="623889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800" dirty="0" smtClean="0"/>
                    <a:t>K-3-O-RUT</a:t>
                  </a:r>
                  <a:endParaRPr lang="it-IT" sz="800" dirty="0"/>
                </a:p>
              </p:txBody>
            </p:sp>
            <p:sp>
              <p:nvSpPr>
                <p:cNvPr id="38" name="CasellaDiTesto 37"/>
                <p:cNvSpPr txBox="1"/>
                <p:nvPr/>
              </p:nvSpPr>
              <p:spPr>
                <a:xfrm>
                  <a:off x="7678220" y="1428736"/>
                  <a:ext cx="679994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800" dirty="0" smtClean="0"/>
                    <a:t>K-3-O-GLUC</a:t>
                  </a:r>
                  <a:endParaRPr lang="it-IT" sz="800" dirty="0"/>
                </a:p>
              </p:txBody>
            </p:sp>
            <p:cxnSp>
              <p:nvCxnSpPr>
                <p:cNvPr id="39" name="Connettore 2 38"/>
                <p:cNvCxnSpPr/>
                <p:nvPr/>
              </p:nvCxnSpPr>
              <p:spPr>
                <a:xfrm rot="16200000" flipH="1">
                  <a:off x="6804398" y="1375118"/>
                  <a:ext cx="278072" cy="25779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Connettore 2 39"/>
                <p:cNvCxnSpPr/>
                <p:nvPr/>
              </p:nvCxnSpPr>
              <p:spPr>
                <a:xfrm rot="10800000" flipV="1">
                  <a:off x="7286645" y="1149380"/>
                  <a:ext cx="357193" cy="13648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Connettore 2 40"/>
                <p:cNvCxnSpPr/>
                <p:nvPr/>
              </p:nvCxnSpPr>
              <p:spPr>
                <a:xfrm rot="10800000" flipV="1">
                  <a:off x="7439970" y="1574810"/>
                  <a:ext cx="285752" cy="2294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Connettore 2 49"/>
                <p:cNvCxnSpPr/>
                <p:nvPr/>
              </p:nvCxnSpPr>
              <p:spPr>
                <a:xfrm rot="5400000">
                  <a:off x="7138543" y="1188725"/>
                  <a:ext cx="201094" cy="6141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Connettore 2 50"/>
                <p:cNvCxnSpPr/>
                <p:nvPr/>
              </p:nvCxnSpPr>
              <p:spPr>
                <a:xfrm>
                  <a:off x="6929454" y="1142984"/>
                  <a:ext cx="161926" cy="161924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59" name="Picture 2" descr="MARCHIO DSTF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DFDFD"/>
                  </a:clrFrom>
                  <a:clrTo>
                    <a:srgbClr val="FDFDFD">
                      <a:alpha val="0"/>
                    </a:srgbClr>
                  </a:clrTo>
                </a:clrChange>
              </a:blip>
              <a:srcRect r="65351"/>
              <a:stretch>
                <a:fillRect/>
              </a:stretch>
            </p:blipFill>
            <p:spPr bwMode="auto">
              <a:xfrm>
                <a:off x="8312084" y="6072206"/>
                <a:ext cx="474758" cy="6967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CasellaDiTesto 59"/>
              <p:cNvSpPr txBox="1"/>
              <p:nvPr/>
            </p:nvSpPr>
            <p:spPr>
              <a:xfrm>
                <a:off x="3667404" y="1214422"/>
                <a:ext cx="28245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dirty="0" smtClean="0"/>
                  <a:t>a</a:t>
                </a:r>
                <a:endParaRPr lang="it-IT" sz="1600" dirty="0"/>
              </a:p>
            </p:txBody>
          </p:sp>
          <p:sp>
            <p:nvSpPr>
              <p:cNvPr id="61" name="CasellaDiTesto 60"/>
              <p:cNvSpPr txBox="1"/>
              <p:nvPr/>
            </p:nvSpPr>
            <p:spPr>
              <a:xfrm>
                <a:off x="3656028" y="4071942"/>
                <a:ext cx="27122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dirty="0" smtClean="0"/>
                  <a:t>c</a:t>
                </a:r>
                <a:endParaRPr lang="it-IT" sz="1600" dirty="0"/>
              </a:p>
            </p:txBody>
          </p:sp>
          <p:sp>
            <p:nvSpPr>
              <p:cNvPr id="62" name="CasellaDiTesto 61"/>
              <p:cNvSpPr txBox="1"/>
              <p:nvPr/>
            </p:nvSpPr>
            <p:spPr>
              <a:xfrm>
                <a:off x="5092966" y="1228070"/>
                <a:ext cx="29206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dirty="0" smtClean="0"/>
                  <a:t>b</a:t>
                </a:r>
                <a:endParaRPr lang="it-IT" sz="1600" dirty="0"/>
              </a:p>
            </p:txBody>
          </p:sp>
          <p:sp>
            <p:nvSpPr>
              <p:cNvPr id="63" name="CasellaDiTesto 62"/>
              <p:cNvSpPr txBox="1"/>
              <p:nvPr/>
            </p:nvSpPr>
            <p:spPr>
              <a:xfrm>
                <a:off x="5082596" y="4071942"/>
                <a:ext cx="29206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dirty="0" smtClean="0"/>
                  <a:t>d</a:t>
                </a:r>
                <a:endParaRPr lang="it-IT" sz="1600" dirty="0"/>
              </a:p>
            </p:txBody>
          </p:sp>
        </p:grpSp>
        <p:sp>
          <p:nvSpPr>
            <p:cNvPr id="65" name="CasellaDiTesto 64"/>
            <p:cNvSpPr txBox="1"/>
            <p:nvPr/>
          </p:nvSpPr>
          <p:spPr>
            <a:xfrm>
              <a:off x="197436" y="276222"/>
              <a:ext cx="88583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 err="1" smtClean="0"/>
                <a:t>Chromatographic</a:t>
              </a:r>
              <a:r>
                <a:rPr lang="it-IT" sz="1400" dirty="0" smtClean="0"/>
                <a:t> </a:t>
              </a:r>
              <a:r>
                <a:rPr lang="it-IT" sz="1400" dirty="0" err="1" smtClean="0"/>
                <a:t>profiles</a:t>
              </a:r>
              <a:r>
                <a:rPr lang="it-IT" sz="1400" dirty="0" smtClean="0"/>
                <a:t> </a:t>
              </a:r>
              <a:r>
                <a:rPr lang="it-IT" sz="1400" dirty="0" err="1" smtClean="0"/>
                <a:t>of</a:t>
              </a:r>
              <a:r>
                <a:rPr lang="it-IT" sz="1400" dirty="0" smtClean="0"/>
                <a:t>: standard </a:t>
              </a:r>
              <a:r>
                <a:rPr lang="it-IT" sz="1400" dirty="0" err="1" smtClean="0"/>
                <a:t>mixture</a:t>
              </a:r>
              <a:r>
                <a:rPr lang="it-IT" sz="1400" dirty="0" smtClean="0"/>
                <a:t> </a:t>
              </a:r>
              <a:r>
                <a:rPr lang="it-IT" sz="1400" dirty="0" err="1" smtClean="0"/>
                <a:t>of</a:t>
              </a:r>
              <a:r>
                <a:rPr lang="it-IT" sz="1400" dirty="0" smtClean="0"/>
                <a:t> flavan-3-ols, </a:t>
              </a:r>
              <a:r>
                <a:rPr lang="it-IT" sz="1400" dirty="0" err="1" smtClean="0"/>
                <a:t>theaflavins</a:t>
              </a:r>
              <a:r>
                <a:rPr lang="it-IT" sz="1400" dirty="0" smtClean="0"/>
                <a:t> and caffeine at 280 </a:t>
              </a:r>
              <a:r>
                <a:rPr lang="it-IT" sz="1400" dirty="0" err="1" smtClean="0"/>
                <a:t>nm</a:t>
              </a:r>
              <a:r>
                <a:rPr lang="it-IT" sz="1400" dirty="0" smtClean="0"/>
                <a:t> (a), standard </a:t>
              </a:r>
              <a:r>
                <a:rPr lang="it-IT" sz="1400" dirty="0" err="1" smtClean="0"/>
                <a:t>mixture</a:t>
              </a:r>
              <a:r>
                <a:rPr lang="it-IT" sz="1400" dirty="0" smtClean="0"/>
                <a:t> </a:t>
              </a:r>
              <a:r>
                <a:rPr lang="it-IT" sz="1400" dirty="0" err="1" smtClean="0"/>
                <a:t>of</a:t>
              </a:r>
              <a:r>
                <a:rPr lang="it-IT" sz="1400" dirty="0" smtClean="0"/>
                <a:t> </a:t>
              </a:r>
              <a:r>
                <a:rPr lang="it-IT" sz="1400" dirty="0" err="1" smtClean="0"/>
                <a:t>flavonol</a:t>
              </a:r>
              <a:r>
                <a:rPr lang="it-IT" sz="1400" dirty="0" smtClean="0"/>
                <a:t> </a:t>
              </a:r>
              <a:r>
                <a:rPr lang="it-IT" sz="1400" dirty="0" err="1" smtClean="0"/>
                <a:t>glycosides</a:t>
              </a:r>
              <a:r>
                <a:rPr lang="it-IT" sz="1400" dirty="0" smtClean="0"/>
                <a:t> at 350 </a:t>
              </a:r>
              <a:r>
                <a:rPr lang="it-IT" sz="1400" dirty="0" err="1" smtClean="0"/>
                <a:t>nm</a:t>
              </a:r>
              <a:r>
                <a:rPr lang="it-IT" sz="1400" dirty="0" smtClean="0"/>
                <a:t> (b), </a:t>
              </a:r>
              <a:r>
                <a:rPr lang="it-IT" sz="1400" dirty="0" err="1" smtClean="0"/>
                <a:t>black</a:t>
              </a:r>
              <a:r>
                <a:rPr lang="it-IT" sz="1400" dirty="0" smtClean="0"/>
                <a:t> tea </a:t>
              </a:r>
              <a:r>
                <a:rPr lang="it-IT" sz="1400" dirty="0" err="1" smtClean="0"/>
                <a:t>infusion</a:t>
              </a:r>
              <a:r>
                <a:rPr lang="it-IT" sz="1400" dirty="0" smtClean="0"/>
                <a:t> at 280 </a:t>
              </a:r>
              <a:r>
                <a:rPr lang="it-IT" sz="1400" dirty="0" err="1" smtClean="0"/>
                <a:t>nm</a:t>
              </a:r>
              <a:r>
                <a:rPr lang="it-IT" sz="1400" dirty="0" smtClean="0"/>
                <a:t> (c) and 350 </a:t>
              </a:r>
              <a:r>
                <a:rPr lang="it-IT" sz="1400" dirty="0" err="1" smtClean="0"/>
                <a:t>nm</a:t>
              </a:r>
              <a:r>
                <a:rPr lang="it-IT" sz="1400" dirty="0" smtClean="0"/>
                <a:t> (d)</a:t>
              </a:r>
              <a:endParaRPr lang="it-IT" sz="1400" dirty="0"/>
            </a:p>
          </p:txBody>
        </p:sp>
        <p:sp>
          <p:nvSpPr>
            <p:cNvPr id="66" name="Rettangolo 65"/>
            <p:cNvSpPr/>
            <p:nvPr/>
          </p:nvSpPr>
          <p:spPr>
            <a:xfrm>
              <a:off x="507985" y="1214422"/>
              <a:ext cx="45719" cy="200026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6" name="CasellaDiTesto 45"/>
          <p:cNvSpPr txBox="1"/>
          <p:nvPr/>
        </p:nvSpPr>
        <p:spPr>
          <a:xfrm>
            <a:off x="2179683" y="5265025"/>
            <a:ext cx="4171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EGCG</a:t>
            </a:r>
            <a:endParaRPr lang="it-IT" sz="1000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2157738" y="5529962"/>
            <a:ext cx="28886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EC</a:t>
            </a:r>
            <a:endParaRPr lang="it-IT" sz="1000" dirty="0"/>
          </a:p>
        </p:txBody>
      </p:sp>
      <p:sp>
        <p:nvSpPr>
          <p:cNvPr id="48" name="CasellaDiTesto 47"/>
          <p:cNvSpPr txBox="1"/>
          <p:nvPr/>
        </p:nvSpPr>
        <p:spPr>
          <a:xfrm>
            <a:off x="2668372" y="5213256"/>
            <a:ext cx="3529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ECG</a:t>
            </a:r>
            <a:endParaRPr lang="it-IT" sz="800" dirty="0"/>
          </a:p>
        </p:txBody>
      </p:sp>
      <p:sp>
        <p:nvSpPr>
          <p:cNvPr id="52" name="CasellaDiTesto 51"/>
          <p:cNvSpPr txBox="1"/>
          <p:nvPr/>
        </p:nvSpPr>
        <p:spPr>
          <a:xfrm>
            <a:off x="6155511" y="3642184"/>
            <a:ext cx="4475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RUTIN</a:t>
            </a:r>
            <a:endParaRPr lang="it-IT" sz="800" dirty="0"/>
          </a:p>
        </p:txBody>
      </p:sp>
      <p:sp>
        <p:nvSpPr>
          <p:cNvPr id="53" name="CasellaDiTesto 52"/>
          <p:cNvSpPr txBox="1"/>
          <p:nvPr/>
        </p:nvSpPr>
        <p:spPr>
          <a:xfrm>
            <a:off x="6959873" y="4499440"/>
            <a:ext cx="6960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Q-3-O-GLUC</a:t>
            </a:r>
            <a:endParaRPr lang="it-IT" sz="800" dirty="0"/>
          </a:p>
        </p:txBody>
      </p:sp>
      <p:sp>
        <p:nvSpPr>
          <p:cNvPr id="69" name="CasellaDiTesto 68"/>
          <p:cNvSpPr txBox="1"/>
          <p:nvPr/>
        </p:nvSpPr>
        <p:spPr>
          <a:xfrm>
            <a:off x="7524895" y="5125221"/>
            <a:ext cx="67999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K-3-O-GLUC</a:t>
            </a:r>
            <a:endParaRPr lang="it-IT" sz="800" dirty="0"/>
          </a:p>
        </p:txBody>
      </p:sp>
      <p:cxnSp>
        <p:nvCxnSpPr>
          <p:cNvPr id="70" name="Connettore 2 69"/>
          <p:cNvCxnSpPr/>
          <p:nvPr/>
        </p:nvCxnSpPr>
        <p:spPr>
          <a:xfrm rot="10800000" flipV="1">
            <a:off x="7286645" y="5271295"/>
            <a:ext cx="285752" cy="22940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CasellaDiTesto 70"/>
          <p:cNvSpPr txBox="1"/>
          <p:nvPr/>
        </p:nvSpPr>
        <p:spPr>
          <a:xfrm>
            <a:off x="7377135" y="4816815"/>
            <a:ext cx="62388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K-3-O-RUT</a:t>
            </a:r>
            <a:endParaRPr lang="it-IT" sz="800" dirty="0"/>
          </a:p>
        </p:txBody>
      </p:sp>
      <p:cxnSp>
        <p:nvCxnSpPr>
          <p:cNvPr id="72" name="Connettore 2 71"/>
          <p:cNvCxnSpPr/>
          <p:nvPr/>
        </p:nvCxnSpPr>
        <p:spPr>
          <a:xfrm rot="10800000" flipV="1">
            <a:off x="7072331" y="4935593"/>
            <a:ext cx="357193" cy="1364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ttore 2 72"/>
          <p:cNvCxnSpPr/>
          <p:nvPr/>
        </p:nvCxnSpPr>
        <p:spPr>
          <a:xfrm rot="10800000" flipV="1">
            <a:off x="6655766" y="4625903"/>
            <a:ext cx="357193" cy="13648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asellaDiTesto 73"/>
          <p:cNvSpPr txBox="1"/>
          <p:nvPr/>
        </p:nvSpPr>
        <p:spPr>
          <a:xfrm>
            <a:off x="5643570" y="4910150"/>
            <a:ext cx="6351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smtClean="0"/>
              <a:t>Q-3-O-GAL</a:t>
            </a:r>
            <a:endParaRPr lang="it-IT" sz="800" dirty="0"/>
          </a:p>
        </p:txBody>
      </p:sp>
      <p:cxnSp>
        <p:nvCxnSpPr>
          <p:cNvPr id="75" name="Connettore 2 74"/>
          <p:cNvCxnSpPr/>
          <p:nvPr/>
        </p:nvCxnSpPr>
        <p:spPr>
          <a:xfrm>
            <a:off x="6086274" y="5124464"/>
            <a:ext cx="343114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CasellaDiTesto 76"/>
          <p:cNvSpPr txBox="1"/>
          <p:nvPr/>
        </p:nvSpPr>
        <p:spPr>
          <a:xfrm>
            <a:off x="5000628" y="5000636"/>
            <a:ext cx="7152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smtClean="0"/>
              <a:t>M-3-O-GLUC</a:t>
            </a:r>
            <a:endParaRPr lang="it-IT" sz="800" dirty="0"/>
          </a:p>
        </p:txBody>
      </p:sp>
      <p:cxnSp>
        <p:nvCxnSpPr>
          <p:cNvPr id="78" name="Connettore 2 77"/>
          <p:cNvCxnSpPr/>
          <p:nvPr/>
        </p:nvCxnSpPr>
        <p:spPr>
          <a:xfrm rot="16200000" flipH="1">
            <a:off x="5612755" y="5184135"/>
            <a:ext cx="206096" cy="14128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CasellaDiTesto 63"/>
          <p:cNvSpPr txBox="1"/>
          <p:nvPr/>
        </p:nvSpPr>
        <p:spPr>
          <a:xfrm>
            <a:off x="1714480" y="3713622"/>
            <a:ext cx="58221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CAFFEINE</a:t>
            </a:r>
            <a:endParaRPr lang="it-IT" sz="800" dirty="0"/>
          </a:p>
        </p:txBody>
      </p:sp>
      <p:sp>
        <p:nvSpPr>
          <p:cNvPr id="81" name="CasellaDiTesto 80"/>
          <p:cNvSpPr txBox="1"/>
          <p:nvPr/>
        </p:nvSpPr>
        <p:spPr>
          <a:xfrm>
            <a:off x="3714744" y="5643578"/>
            <a:ext cx="3321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TF4</a:t>
            </a:r>
            <a:endParaRPr lang="it-IT" sz="800" dirty="0"/>
          </a:p>
        </p:txBody>
      </p:sp>
      <p:sp>
        <p:nvSpPr>
          <p:cNvPr id="82" name="CasellaDiTesto 81"/>
          <p:cNvSpPr txBox="1"/>
          <p:nvPr/>
        </p:nvSpPr>
        <p:spPr>
          <a:xfrm>
            <a:off x="3454040" y="5571010"/>
            <a:ext cx="3321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TF2</a:t>
            </a:r>
            <a:endParaRPr lang="it-IT" sz="800" dirty="0"/>
          </a:p>
        </p:txBody>
      </p:sp>
      <p:sp>
        <p:nvSpPr>
          <p:cNvPr id="83" name="CasellaDiTesto 82"/>
          <p:cNvSpPr txBox="1"/>
          <p:nvPr/>
        </p:nvSpPr>
        <p:spPr>
          <a:xfrm>
            <a:off x="3382602" y="5642448"/>
            <a:ext cx="3321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TF1</a:t>
            </a:r>
            <a:endParaRPr lang="it-IT" sz="800" dirty="0"/>
          </a:p>
        </p:txBody>
      </p:sp>
      <p:sp>
        <p:nvSpPr>
          <p:cNvPr id="84" name="CasellaDiTesto 83"/>
          <p:cNvSpPr txBox="1"/>
          <p:nvPr/>
        </p:nvSpPr>
        <p:spPr>
          <a:xfrm>
            <a:off x="3525478" y="5643578"/>
            <a:ext cx="3321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dirty="0" smtClean="0"/>
              <a:t>TF3</a:t>
            </a:r>
            <a:endParaRPr lang="it-IT" sz="800" dirty="0"/>
          </a:p>
        </p:txBody>
      </p:sp>
      <p:sp>
        <p:nvSpPr>
          <p:cNvPr id="85" name="Segnaposto numero diapositiva 8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80" name="Rettangolo arrotondato 79"/>
          <p:cNvSpPr/>
          <p:nvPr/>
        </p:nvSpPr>
        <p:spPr>
          <a:xfrm>
            <a:off x="500034" y="928670"/>
            <a:ext cx="857256" cy="357190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FF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b="1" dirty="0" smtClean="0"/>
              <a:t>280 </a:t>
            </a:r>
            <a:r>
              <a:rPr lang="it-IT" sz="1600" b="1" dirty="0" err="1" smtClean="0"/>
              <a:t>nm</a:t>
            </a:r>
            <a:endParaRPr lang="it-IT" sz="1600" b="1" dirty="0"/>
          </a:p>
        </p:txBody>
      </p:sp>
      <p:sp>
        <p:nvSpPr>
          <p:cNvPr id="86" name="Rettangolo arrotondato 85"/>
          <p:cNvSpPr/>
          <p:nvPr/>
        </p:nvSpPr>
        <p:spPr>
          <a:xfrm>
            <a:off x="486386" y="3643314"/>
            <a:ext cx="857256" cy="357190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FF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b="1" dirty="0" smtClean="0"/>
              <a:t>280 </a:t>
            </a:r>
            <a:r>
              <a:rPr lang="it-IT" sz="1600" b="1" dirty="0" err="1" smtClean="0"/>
              <a:t>nm</a:t>
            </a:r>
            <a:endParaRPr lang="it-IT" sz="1600" b="1" dirty="0"/>
          </a:p>
        </p:txBody>
      </p:sp>
      <p:sp>
        <p:nvSpPr>
          <p:cNvPr id="87" name="Rettangolo arrotondato 86"/>
          <p:cNvSpPr/>
          <p:nvPr/>
        </p:nvSpPr>
        <p:spPr>
          <a:xfrm>
            <a:off x="7929586" y="928670"/>
            <a:ext cx="857256" cy="357190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FF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b="1" dirty="0" smtClean="0"/>
              <a:t>350 </a:t>
            </a:r>
            <a:r>
              <a:rPr lang="it-IT" sz="1600" b="1" dirty="0" err="1" smtClean="0"/>
              <a:t>nm</a:t>
            </a:r>
            <a:endParaRPr lang="it-IT" sz="1600" b="1" dirty="0"/>
          </a:p>
        </p:txBody>
      </p:sp>
      <p:sp>
        <p:nvSpPr>
          <p:cNvPr id="88" name="Rettangolo arrotondato 87"/>
          <p:cNvSpPr/>
          <p:nvPr/>
        </p:nvSpPr>
        <p:spPr>
          <a:xfrm>
            <a:off x="7929586" y="3602370"/>
            <a:ext cx="857256" cy="357190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FF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1600" b="1" dirty="0" smtClean="0"/>
              <a:t>350 </a:t>
            </a:r>
            <a:r>
              <a:rPr lang="it-IT" sz="1600" b="1" dirty="0" err="1" smtClean="0"/>
              <a:t>nm</a:t>
            </a:r>
            <a:endParaRPr lang="it-IT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18</a:t>
            </a:fld>
            <a:endParaRPr lang="it-IT"/>
          </a:p>
        </p:txBody>
      </p:sp>
      <p:grpSp>
        <p:nvGrpSpPr>
          <p:cNvPr id="3" name="Gruppo 2"/>
          <p:cNvGrpSpPr/>
          <p:nvPr/>
        </p:nvGrpSpPr>
        <p:grpSpPr>
          <a:xfrm>
            <a:off x="899592" y="980728"/>
            <a:ext cx="7344816" cy="3301823"/>
            <a:chOff x="-36893" y="193186"/>
            <a:chExt cx="7421446" cy="3532138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93186"/>
              <a:ext cx="3676649" cy="3257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07904" y="196254"/>
              <a:ext cx="3676649" cy="3257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CasellaDiTesto 5"/>
            <p:cNvSpPr txBox="1"/>
            <p:nvPr/>
          </p:nvSpPr>
          <p:spPr>
            <a:xfrm>
              <a:off x="-36893" y="3429003"/>
              <a:ext cx="3710723" cy="296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/>
                <a:t>Scores</a:t>
              </a:r>
              <a:r>
                <a:rPr lang="it-IT" sz="1200" b="1" dirty="0" smtClean="0"/>
                <a:t> plot  </a:t>
              </a:r>
              <a:r>
                <a:rPr lang="it-IT" sz="1200" b="1" dirty="0" err="1" smtClean="0"/>
                <a:t>of</a:t>
              </a:r>
              <a:r>
                <a:rPr lang="it-IT" sz="1200" b="1" dirty="0" smtClean="0"/>
                <a:t> the </a:t>
              </a:r>
              <a:r>
                <a:rPr lang="it-IT" sz="1200" b="1" dirty="0" err="1" smtClean="0"/>
                <a:t>samples</a:t>
              </a:r>
              <a:r>
                <a:rPr lang="it-IT" sz="1200" b="1" dirty="0" smtClean="0"/>
                <a:t> – </a:t>
              </a:r>
              <a:r>
                <a:rPr lang="it-IT" sz="1200" b="1" dirty="0" err="1" smtClean="0"/>
                <a:t>Concentration</a:t>
              </a:r>
              <a:r>
                <a:rPr lang="it-IT" sz="1200" b="1" dirty="0" smtClean="0"/>
                <a:t> data (µg/L)</a:t>
              </a:r>
              <a:endParaRPr lang="it-IT" sz="1200" b="1" dirty="0"/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3707904" y="3429000"/>
              <a:ext cx="3600400" cy="296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200" b="1" dirty="0" err="1" smtClean="0"/>
                <a:t>Loadings</a:t>
              </a:r>
              <a:r>
                <a:rPr lang="it-IT" sz="1200" b="1" dirty="0" smtClean="0"/>
                <a:t> plot </a:t>
              </a:r>
              <a:r>
                <a:rPr lang="it-IT" sz="1200" b="1" dirty="0" err="1" smtClean="0"/>
                <a:t>of</a:t>
              </a:r>
              <a:r>
                <a:rPr lang="it-IT" sz="1200" b="1" dirty="0" smtClean="0"/>
                <a:t> the </a:t>
              </a:r>
              <a:r>
                <a:rPr lang="it-IT" sz="1200" b="1" dirty="0" err="1" smtClean="0"/>
                <a:t>variables</a:t>
              </a:r>
              <a:r>
                <a:rPr lang="it-IT" sz="1200" b="1" dirty="0" smtClean="0"/>
                <a:t> (aroma </a:t>
              </a:r>
              <a:r>
                <a:rPr lang="it-IT" sz="1200" b="1" dirty="0" err="1" smtClean="0"/>
                <a:t>compounds</a:t>
              </a:r>
              <a:r>
                <a:rPr lang="it-IT" sz="1200" b="1" dirty="0" smtClean="0"/>
                <a:t>)</a:t>
              </a:r>
              <a:endParaRPr lang="it-IT" sz="1200" b="1" dirty="0"/>
            </a:p>
          </p:txBody>
        </p:sp>
      </p:grpSp>
      <p:sp>
        <p:nvSpPr>
          <p:cNvPr id="8" name="CasellaDiTesto 7"/>
          <p:cNvSpPr txBox="1"/>
          <p:nvPr/>
        </p:nvSpPr>
        <p:spPr>
          <a:xfrm>
            <a:off x="1262505" y="260648"/>
            <a:ext cx="66189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>
                <a:solidFill>
                  <a:srgbClr val="C00000"/>
                </a:solidFill>
              </a:rPr>
              <a:t>Principal</a:t>
            </a:r>
            <a:r>
              <a:rPr lang="it-IT" sz="2000" b="1" dirty="0" smtClean="0">
                <a:solidFill>
                  <a:srgbClr val="C00000"/>
                </a:solidFill>
              </a:rPr>
              <a:t> </a:t>
            </a:r>
            <a:r>
              <a:rPr lang="it-IT" sz="2000" b="1" dirty="0" err="1" smtClean="0">
                <a:solidFill>
                  <a:srgbClr val="C00000"/>
                </a:solidFill>
              </a:rPr>
              <a:t>Component</a:t>
            </a:r>
            <a:r>
              <a:rPr lang="it-IT" sz="2000" b="1" dirty="0" smtClean="0">
                <a:solidFill>
                  <a:srgbClr val="C00000"/>
                </a:solidFill>
              </a:rPr>
              <a:t> </a:t>
            </a:r>
            <a:r>
              <a:rPr lang="it-IT" sz="2000" b="1" dirty="0" err="1" smtClean="0">
                <a:solidFill>
                  <a:srgbClr val="C00000"/>
                </a:solidFill>
              </a:rPr>
              <a:t>Analysis</a:t>
            </a:r>
            <a:r>
              <a:rPr lang="it-IT" sz="2000" b="1" dirty="0" smtClean="0">
                <a:solidFill>
                  <a:srgbClr val="C00000"/>
                </a:solidFill>
              </a:rPr>
              <a:t> (PCA) - key-aroma </a:t>
            </a:r>
            <a:r>
              <a:rPr lang="it-IT" sz="2000" b="1" dirty="0" err="1" smtClean="0">
                <a:solidFill>
                  <a:srgbClr val="C00000"/>
                </a:solidFill>
              </a:rPr>
              <a:t>compounds</a:t>
            </a:r>
            <a:endParaRPr lang="it-IT" sz="2000" b="1" dirty="0">
              <a:solidFill>
                <a:srgbClr val="C0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771800" y="4564285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dirty="0" smtClean="0"/>
          </a:p>
          <a:p>
            <a:r>
              <a:rPr lang="it-IT" sz="1400" b="1" dirty="0" err="1" smtClean="0">
                <a:solidFill>
                  <a:schemeClr val="accent4">
                    <a:lumMod val="75000"/>
                  </a:schemeClr>
                </a:solidFill>
              </a:rPr>
              <a:t>Darjeeling</a:t>
            </a:r>
            <a:r>
              <a:rPr lang="it-IT" sz="1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it-IT" sz="1400" b="1" dirty="0" err="1" smtClean="0">
                <a:solidFill>
                  <a:schemeClr val="accent4">
                    <a:lumMod val="75000"/>
                  </a:schemeClr>
                </a:solidFill>
              </a:rPr>
              <a:t>T.Valley</a:t>
            </a:r>
            <a:endParaRPr lang="it-IT" sz="1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it-IT" sz="1400" dirty="0" err="1" smtClean="0"/>
              <a:t>Geraniol</a:t>
            </a:r>
            <a:endParaRPr lang="it-IT" sz="1400" dirty="0" smtClean="0"/>
          </a:p>
          <a:p>
            <a:r>
              <a:rPr lang="it-IT" sz="1400" dirty="0" err="1" smtClean="0"/>
              <a:t>Linalool</a:t>
            </a:r>
            <a:endParaRPr lang="it-IT" sz="1400" dirty="0" smtClean="0"/>
          </a:p>
          <a:p>
            <a:r>
              <a:rPr lang="it-IT" sz="1400" dirty="0" smtClean="0"/>
              <a:t>2-methyl </a:t>
            </a:r>
            <a:r>
              <a:rPr lang="it-IT" sz="1400" dirty="0" err="1" smtClean="0"/>
              <a:t>butanal</a:t>
            </a:r>
            <a:endParaRPr lang="it-IT" sz="1400" dirty="0" smtClean="0"/>
          </a:p>
          <a:p>
            <a:r>
              <a:rPr lang="it-IT" sz="1400" dirty="0" smtClean="0"/>
              <a:t>3-methyl </a:t>
            </a:r>
            <a:r>
              <a:rPr lang="it-IT" sz="1400" dirty="0" err="1" smtClean="0"/>
              <a:t>butanal</a:t>
            </a:r>
            <a:endParaRPr lang="it-IT" sz="1400" dirty="0"/>
          </a:p>
        </p:txBody>
      </p:sp>
      <p:sp>
        <p:nvSpPr>
          <p:cNvPr id="10" name="Ovale 9"/>
          <p:cNvSpPr/>
          <p:nvPr/>
        </p:nvSpPr>
        <p:spPr>
          <a:xfrm>
            <a:off x="3563888" y="2636912"/>
            <a:ext cx="1008112" cy="576064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e 10"/>
          <p:cNvSpPr/>
          <p:nvPr/>
        </p:nvSpPr>
        <p:spPr>
          <a:xfrm>
            <a:off x="2483768" y="1700808"/>
            <a:ext cx="1008112" cy="57606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asellaDiTesto 11"/>
          <p:cNvSpPr txBox="1"/>
          <p:nvPr/>
        </p:nvSpPr>
        <p:spPr>
          <a:xfrm>
            <a:off x="827584" y="4357694"/>
            <a:ext cx="36004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err="1" smtClean="0">
                <a:solidFill>
                  <a:srgbClr val="C00000"/>
                </a:solidFill>
              </a:rPr>
              <a:t>Discriminating</a:t>
            </a:r>
            <a:r>
              <a:rPr lang="it-IT" sz="1400" b="1" dirty="0" smtClean="0">
                <a:solidFill>
                  <a:srgbClr val="C00000"/>
                </a:solidFill>
              </a:rPr>
              <a:t> </a:t>
            </a:r>
            <a:r>
              <a:rPr lang="it-IT" sz="1400" b="1" dirty="0" err="1" smtClean="0">
                <a:solidFill>
                  <a:srgbClr val="C00000"/>
                </a:solidFill>
              </a:rPr>
              <a:t>variables</a:t>
            </a:r>
            <a:endParaRPr lang="it-IT" sz="1400" b="1" dirty="0" smtClean="0">
              <a:solidFill>
                <a:srgbClr val="C00000"/>
              </a:solidFill>
            </a:endParaRPr>
          </a:p>
          <a:p>
            <a:endParaRPr lang="it-IT" sz="1400" b="1" dirty="0" smtClean="0">
              <a:solidFill>
                <a:srgbClr val="C00000"/>
              </a:solidFill>
            </a:endParaRPr>
          </a:p>
          <a:p>
            <a:r>
              <a:rPr lang="it-IT" sz="1400" b="1" dirty="0" err="1" smtClean="0">
                <a:solidFill>
                  <a:srgbClr val="339966"/>
                </a:solidFill>
              </a:rPr>
              <a:t>Ceylon</a:t>
            </a:r>
            <a:endParaRPr lang="it-IT" sz="1400" b="1" dirty="0" smtClean="0">
              <a:solidFill>
                <a:srgbClr val="339966"/>
              </a:solidFill>
            </a:endParaRPr>
          </a:p>
          <a:p>
            <a:r>
              <a:rPr lang="it-IT" sz="1400" dirty="0" smtClean="0"/>
              <a:t>(</a:t>
            </a:r>
            <a:r>
              <a:rPr lang="it-IT" sz="1400" i="1" dirty="0" smtClean="0"/>
              <a:t>E,Z</a:t>
            </a:r>
            <a:r>
              <a:rPr lang="it-IT" sz="1400" dirty="0" smtClean="0"/>
              <a:t>)-2,6-nonadienal</a:t>
            </a:r>
          </a:p>
          <a:p>
            <a:r>
              <a:rPr lang="it-IT" sz="1400" dirty="0" smtClean="0"/>
              <a:t>(</a:t>
            </a:r>
            <a:r>
              <a:rPr lang="it-IT" sz="1400" i="1" dirty="0" smtClean="0"/>
              <a:t>Z</a:t>
            </a:r>
            <a:r>
              <a:rPr lang="it-IT" sz="1400" dirty="0" smtClean="0"/>
              <a:t>)-4-heptenal</a:t>
            </a:r>
          </a:p>
          <a:p>
            <a:r>
              <a:rPr lang="it-IT" sz="1400" dirty="0" err="1" smtClean="0"/>
              <a:t>β-damascenone</a:t>
            </a:r>
            <a:endParaRPr lang="it-IT" sz="1400" dirty="0" smtClean="0"/>
          </a:p>
          <a:p>
            <a:endParaRPr lang="it-IT" sz="1400" dirty="0" smtClean="0"/>
          </a:p>
        </p:txBody>
      </p:sp>
      <p:sp>
        <p:nvSpPr>
          <p:cNvPr id="13" name="Rettangolo 12"/>
          <p:cNvSpPr/>
          <p:nvPr/>
        </p:nvSpPr>
        <p:spPr>
          <a:xfrm>
            <a:off x="827584" y="4714884"/>
            <a:ext cx="1800200" cy="122413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ttangolo 13"/>
          <p:cNvSpPr/>
          <p:nvPr/>
        </p:nvSpPr>
        <p:spPr>
          <a:xfrm>
            <a:off x="2699792" y="4714884"/>
            <a:ext cx="1800200" cy="1224136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asellaDiTesto 14"/>
          <p:cNvSpPr txBox="1"/>
          <p:nvPr/>
        </p:nvSpPr>
        <p:spPr>
          <a:xfrm>
            <a:off x="4716016" y="4500570"/>
            <a:ext cx="3528392" cy="201593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PCA confirms the great variability</a:t>
            </a:r>
          </a:p>
          <a:p>
            <a:r>
              <a:rPr lang="en-US" sz="1600" dirty="0" smtClean="0"/>
              <a:t>of the quantitative profile of</a:t>
            </a:r>
          </a:p>
          <a:p>
            <a:pPr>
              <a:spcAft>
                <a:spcPts val="600"/>
              </a:spcAft>
            </a:pPr>
            <a:r>
              <a:rPr lang="en-US" sz="1600" i="1" dirty="0" smtClean="0"/>
              <a:t>key-aroma compounds</a:t>
            </a:r>
            <a:r>
              <a:rPr lang="en-US" sz="1600" dirty="0" smtClean="0"/>
              <a:t>.</a:t>
            </a:r>
            <a:endParaRPr lang="en-US" dirty="0" smtClean="0"/>
          </a:p>
          <a:p>
            <a:r>
              <a:rPr lang="en-US" sz="1600" dirty="0" smtClean="0"/>
              <a:t>Clear separation of Ceylon and Darjeeling </a:t>
            </a:r>
            <a:r>
              <a:rPr lang="en-US" sz="1600" dirty="0" err="1" smtClean="0"/>
              <a:t>T.Valley</a:t>
            </a:r>
            <a:r>
              <a:rPr lang="en-US" sz="1600" dirty="0" smtClean="0"/>
              <a:t> teas from the others.</a:t>
            </a:r>
          </a:p>
          <a:p>
            <a:endParaRPr lang="en-US" sz="800" dirty="0" smtClean="0"/>
          </a:p>
          <a:p>
            <a:r>
              <a:rPr lang="it-IT" sz="1600" b="1" dirty="0" err="1" smtClean="0"/>
              <a:t>Predictable</a:t>
            </a:r>
            <a:r>
              <a:rPr lang="it-IT" sz="1600" b="1" dirty="0" smtClean="0"/>
              <a:t>: </a:t>
            </a:r>
            <a:r>
              <a:rPr lang="en-US" sz="1600" dirty="0" smtClean="0"/>
              <a:t>different geographical origin and manufacturing processing</a:t>
            </a:r>
            <a:endParaRPr lang="en-US" sz="1600" dirty="0"/>
          </a:p>
        </p:txBody>
      </p:sp>
      <p:pic>
        <p:nvPicPr>
          <p:cNvPr id="17" name="Picture 2" descr="MARCHIO DST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tangolo 17"/>
          <p:cNvSpPr/>
          <p:nvPr/>
        </p:nvSpPr>
        <p:spPr>
          <a:xfrm>
            <a:off x="0" y="-24"/>
            <a:ext cx="1214414" cy="5714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/>
              <a:t>RESULTS</a:t>
            </a:r>
            <a:endParaRPr lang="it-IT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19</a:t>
            </a:fld>
            <a:endParaRPr lang="it-IT"/>
          </a:p>
        </p:txBody>
      </p:sp>
      <p:grpSp>
        <p:nvGrpSpPr>
          <p:cNvPr id="21" name="Gruppo 20"/>
          <p:cNvGrpSpPr/>
          <p:nvPr/>
        </p:nvGrpSpPr>
        <p:grpSpPr>
          <a:xfrm>
            <a:off x="714348" y="171546"/>
            <a:ext cx="7257982" cy="900000"/>
            <a:chOff x="714348" y="171546"/>
            <a:chExt cx="7257982" cy="900000"/>
          </a:xfrm>
        </p:grpSpPr>
        <p:sp>
          <p:nvSpPr>
            <p:cNvPr id="3" name="Rettangolo 2"/>
            <p:cNvSpPr/>
            <p:nvPr/>
          </p:nvSpPr>
          <p:spPr>
            <a:xfrm>
              <a:off x="1453487" y="214290"/>
              <a:ext cx="6237026" cy="792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Correlation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between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the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sensory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perception</a:t>
              </a:r>
              <a:endParaRPr lang="it-IT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it-IT" sz="2000" b="1" dirty="0" smtClean="0">
                  <a:solidFill>
                    <a:schemeClr val="tx1"/>
                  </a:solidFill>
                </a:rPr>
                <a:t>and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Key-aroma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compounds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distribution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 </a:t>
              </a:r>
              <a:endParaRPr lang="it-IT" sz="2000" b="1" i="1" dirty="0">
                <a:solidFill>
                  <a:schemeClr val="tx1"/>
                </a:solidFill>
              </a:endParaRPr>
            </a:p>
          </p:txBody>
        </p:sp>
        <p:pic>
          <p:nvPicPr>
            <p:cNvPr id="4" name="Immagine 3" descr="tazza tè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4348" y="357166"/>
              <a:ext cx="911345" cy="612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5" name="Picture 2" descr="http://us.cdn2.123rf.com/168nwm/scotttalent/scotttalent1312/scotttalent131201159/24465400-investigatore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72330" y="171546"/>
              <a:ext cx="900000" cy="900000"/>
            </a:xfrm>
            <a:prstGeom prst="rect">
              <a:avLst/>
            </a:prstGeom>
            <a:noFill/>
          </p:spPr>
        </p:pic>
      </p:grpSp>
      <p:grpSp>
        <p:nvGrpSpPr>
          <p:cNvPr id="6" name="Gruppo 5"/>
          <p:cNvGrpSpPr/>
          <p:nvPr/>
        </p:nvGrpSpPr>
        <p:grpSpPr>
          <a:xfrm>
            <a:off x="689294" y="1071546"/>
            <a:ext cx="7883234" cy="3455962"/>
            <a:chOff x="689294" y="1678685"/>
            <a:chExt cx="7883234" cy="3455962"/>
          </a:xfrm>
        </p:grpSpPr>
        <p:grpSp>
          <p:nvGrpSpPr>
            <p:cNvPr id="7" name="Gruppo 15"/>
            <p:cNvGrpSpPr/>
            <p:nvPr/>
          </p:nvGrpSpPr>
          <p:grpSpPr>
            <a:xfrm>
              <a:off x="689294" y="1678685"/>
              <a:ext cx="7883234" cy="3455962"/>
              <a:chOff x="555761" y="1678685"/>
              <a:chExt cx="7883234" cy="3455962"/>
            </a:xfrm>
          </p:grpSpPr>
          <p:sp>
            <p:nvSpPr>
              <p:cNvPr id="9" name="CasellaDiTesto 8"/>
              <p:cNvSpPr txBox="1"/>
              <p:nvPr/>
            </p:nvSpPr>
            <p:spPr>
              <a:xfrm>
                <a:off x="2442437" y="1678685"/>
                <a:ext cx="8317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b="1" dirty="0" err="1" smtClean="0"/>
                  <a:t>Ceylon</a:t>
                </a:r>
                <a:endParaRPr lang="it-IT" b="1" dirty="0"/>
              </a:p>
            </p:txBody>
          </p:sp>
          <p:grpSp>
            <p:nvGrpSpPr>
              <p:cNvPr id="10" name="Gruppo 14"/>
              <p:cNvGrpSpPr/>
              <p:nvPr/>
            </p:nvGrpSpPr>
            <p:grpSpPr>
              <a:xfrm>
                <a:off x="5554263" y="2634021"/>
                <a:ext cx="2884732" cy="1528550"/>
                <a:chOff x="3343319" y="3057095"/>
                <a:chExt cx="2884732" cy="1528550"/>
              </a:xfrm>
            </p:grpSpPr>
            <p:sp>
              <p:nvSpPr>
                <p:cNvPr id="12" name="Rettangolo arrotondato 11"/>
                <p:cNvSpPr/>
                <p:nvPr/>
              </p:nvSpPr>
              <p:spPr>
                <a:xfrm>
                  <a:off x="3343319" y="3057095"/>
                  <a:ext cx="2813293" cy="1528550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rgbClr val="E07B28">
                        <a:shade val="30000"/>
                        <a:satMod val="115000"/>
                      </a:srgbClr>
                    </a:gs>
                    <a:gs pos="50000">
                      <a:srgbClr val="E07B28">
                        <a:shade val="67500"/>
                        <a:satMod val="115000"/>
                      </a:srgbClr>
                    </a:gs>
                    <a:gs pos="100000">
                      <a:srgbClr val="E07B28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n w="28575">
                  <a:solidFill>
                    <a:srgbClr val="96501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/>
                </a:p>
              </p:txBody>
            </p:sp>
            <p:grpSp>
              <p:nvGrpSpPr>
                <p:cNvPr id="13" name="Gruppo 12"/>
                <p:cNvGrpSpPr/>
                <p:nvPr/>
              </p:nvGrpSpPr>
              <p:grpSpPr>
                <a:xfrm>
                  <a:off x="3411559" y="3357352"/>
                  <a:ext cx="2816492" cy="993006"/>
                  <a:chOff x="3220872" y="3357352"/>
                  <a:chExt cx="2816492" cy="993006"/>
                </a:xfrm>
              </p:grpSpPr>
              <p:sp>
                <p:nvSpPr>
                  <p:cNvPr id="14" name="CasellaDiTesto 13"/>
                  <p:cNvSpPr txBox="1"/>
                  <p:nvPr/>
                </p:nvSpPr>
                <p:spPr>
                  <a:xfrm>
                    <a:off x="3220872" y="3589358"/>
                    <a:ext cx="81721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2000" b="1" dirty="0" smtClean="0"/>
                      <a:t>OAV</a:t>
                    </a:r>
                    <a:r>
                      <a:rPr lang="it-IT" b="1" dirty="0" smtClean="0"/>
                      <a:t> =</a:t>
                    </a:r>
                    <a:endParaRPr lang="it-IT" b="1" dirty="0"/>
                  </a:p>
                </p:txBody>
              </p:sp>
              <p:sp>
                <p:nvSpPr>
                  <p:cNvPr id="15" name="CasellaDiTesto 14"/>
                  <p:cNvSpPr txBox="1"/>
                  <p:nvPr/>
                </p:nvSpPr>
                <p:spPr>
                  <a:xfrm>
                    <a:off x="4075673" y="3357352"/>
                    <a:ext cx="1961691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1600" b="1" dirty="0" err="1" smtClean="0"/>
                      <a:t>Concentration</a:t>
                    </a:r>
                    <a:r>
                      <a:rPr lang="it-IT" sz="1600" b="1" dirty="0" smtClean="0"/>
                      <a:t> </a:t>
                    </a:r>
                    <a:r>
                      <a:rPr lang="it-IT" sz="1400" b="1" dirty="0" smtClean="0"/>
                      <a:t>(µg/L)</a:t>
                    </a:r>
                    <a:endParaRPr lang="it-IT" sz="1600" b="1" dirty="0"/>
                  </a:p>
                </p:txBody>
              </p:sp>
              <p:sp>
                <p:nvSpPr>
                  <p:cNvPr id="16" name="CasellaDiTesto 15"/>
                  <p:cNvSpPr txBox="1"/>
                  <p:nvPr/>
                </p:nvSpPr>
                <p:spPr>
                  <a:xfrm>
                    <a:off x="4081242" y="3796360"/>
                    <a:ext cx="1625060" cy="5539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1600" b="1" dirty="0" err="1" smtClean="0"/>
                      <a:t>Odour</a:t>
                    </a:r>
                    <a:r>
                      <a:rPr lang="it-IT" sz="1600" b="1" dirty="0" smtClean="0"/>
                      <a:t> </a:t>
                    </a:r>
                    <a:r>
                      <a:rPr lang="it-IT" sz="1600" b="1" dirty="0" err="1" smtClean="0"/>
                      <a:t>Threshold</a:t>
                    </a:r>
                    <a:endParaRPr lang="it-IT" sz="1600" b="1" dirty="0" smtClean="0"/>
                  </a:p>
                  <a:p>
                    <a:pPr algn="ctr"/>
                    <a:r>
                      <a:rPr lang="it-IT" sz="1400" b="1" dirty="0" smtClean="0"/>
                      <a:t>(µg/L)</a:t>
                    </a:r>
                    <a:endParaRPr lang="it-IT" sz="1600" b="1" dirty="0"/>
                  </a:p>
                </p:txBody>
              </p:sp>
              <p:cxnSp>
                <p:nvCxnSpPr>
                  <p:cNvPr id="17" name="Connettore 1 16"/>
                  <p:cNvCxnSpPr/>
                  <p:nvPr/>
                </p:nvCxnSpPr>
                <p:spPr>
                  <a:xfrm flipV="1">
                    <a:off x="4094331" y="3780430"/>
                    <a:ext cx="1800000" cy="1364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555761" y="1930647"/>
                <a:ext cx="4647568" cy="3204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8" name="CasellaDiTesto 7"/>
            <p:cNvSpPr txBox="1"/>
            <p:nvPr/>
          </p:nvSpPr>
          <p:spPr>
            <a:xfrm>
              <a:off x="5619472" y="2165103"/>
              <a:ext cx="28936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 smtClean="0"/>
                <a:t>ODOUR ACTIVITY VALUES</a:t>
              </a:r>
              <a:endParaRPr lang="it-IT" sz="2000" b="1" dirty="0"/>
            </a:p>
          </p:txBody>
        </p:sp>
      </p:grpSp>
      <p:sp>
        <p:nvSpPr>
          <p:cNvPr id="18" name="CasellaDiTesto 17"/>
          <p:cNvSpPr txBox="1"/>
          <p:nvPr/>
        </p:nvSpPr>
        <p:spPr>
          <a:xfrm>
            <a:off x="285720" y="4637798"/>
            <a:ext cx="4429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Spider </a:t>
            </a:r>
            <a:r>
              <a:rPr lang="it-IT" sz="1600" dirty="0" err="1" smtClean="0"/>
              <a:t>diagram</a:t>
            </a:r>
            <a:r>
              <a:rPr lang="it-IT" sz="1600" dirty="0" smtClean="0"/>
              <a:t> </a:t>
            </a:r>
            <a:r>
              <a:rPr lang="it-IT" sz="1600" dirty="0" err="1" smtClean="0"/>
              <a:t>with</a:t>
            </a:r>
            <a:r>
              <a:rPr lang="it-IT" sz="1600" dirty="0" smtClean="0"/>
              <a:t> OAV </a:t>
            </a:r>
            <a:r>
              <a:rPr lang="it-IT" sz="1600" dirty="0" err="1" smtClean="0"/>
              <a:t>values</a:t>
            </a:r>
            <a:r>
              <a:rPr lang="it-IT" sz="1600" dirty="0" smtClean="0"/>
              <a:t>: </a:t>
            </a:r>
            <a:r>
              <a:rPr lang="it-IT" sz="1600" dirty="0" err="1" smtClean="0"/>
              <a:t>for</a:t>
            </a:r>
            <a:r>
              <a:rPr lang="it-IT" sz="1600" dirty="0" smtClean="0"/>
              <a:t> </a:t>
            </a:r>
            <a:r>
              <a:rPr lang="it-IT" sz="1600" dirty="0" err="1" smtClean="0"/>
              <a:t>each</a:t>
            </a:r>
            <a:r>
              <a:rPr lang="it-IT" sz="1600" dirty="0" smtClean="0"/>
              <a:t> </a:t>
            </a:r>
            <a:r>
              <a:rPr lang="it-IT" sz="1600" dirty="0" err="1" smtClean="0"/>
              <a:t>compound</a:t>
            </a:r>
            <a:r>
              <a:rPr lang="it-IT" sz="1600" dirty="0" smtClean="0"/>
              <a:t>, the </a:t>
            </a:r>
            <a:r>
              <a:rPr lang="it-IT" sz="1600" dirty="0" err="1" smtClean="0"/>
              <a:t>concentration</a:t>
            </a:r>
            <a:r>
              <a:rPr lang="it-IT" sz="1600" dirty="0" smtClean="0"/>
              <a:t> </a:t>
            </a:r>
            <a:r>
              <a:rPr lang="it-IT" sz="1600" dirty="0" err="1" smtClean="0"/>
              <a:t>is</a:t>
            </a:r>
            <a:r>
              <a:rPr lang="it-IT" sz="1600" dirty="0" smtClean="0"/>
              <a:t> </a:t>
            </a:r>
            <a:r>
              <a:rPr lang="it-IT" sz="1600" dirty="0" err="1" smtClean="0"/>
              <a:t>associated</a:t>
            </a:r>
            <a:r>
              <a:rPr lang="it-IT" sz="1600" dirty="0" smtClean="0"/>
              <a:t> </a:t>
            </a:r>
            <a:r>
              <a:rPr lang="it-IT" sz="1600" dirty="0" err="1" smtClean="0"/>
              <a:t>with</a:t>
            </a:r>
            <a:r>
              <a:rPr lang="it-IT" sz="1600" dirty="0" smtClean="0"/>
              <a:t> the </a:t>
            </a:r>
            <a:r>
              <a:rPr lang="it-IT" sz="1600" dirty="0" err="1" smtClean="0"/>
              <a:t>Odour</a:t>
            </a:r>
            <a:r>
              <a:rPr lang="it-IT" sz="1600" dirty="0" smtClean="0"/>
              <a:t> </a:t>
            </a:r>
            <a:r>
              <a:rPr lang="it-IT" sz="1600" dirty="0" err="1" smtClean="0"/>
              <a:t>Threshold</a:t>
            </a:r>
            <a:r>
              <a:rPr lang="it-IT" sz="1600" dirty="0" smtClean="0"/>
              <a:t> in water and the </a:t>
            </a:r>
            <a:r>
              <a:rPr lang="it-IT" sz="1600" dirty="0" err="1" smtClean="0"/>
              <a:t>Odour</a:t>
            </a:r>
            <a:r>
              <a:rPr lang="it-IT" sz="1600" dirty="0" smtClean="0"/>
              <a:t> </a:t>
            </a:r>
            <a:r>
              <a:rPr lang="it-IT" sz="1600" dirty="0" err="1" smtClean="0"/>
              <a:t>descriptor</a:t>
            </a:r>
            <a:r>
              <a:rPr lang="it-IT" sz="1600" dirty="0" smtClean="0"/>
              <a:t> (</a:t>
            </a:r>
            <a:r>
              <a:rPr lang="it-IT" sz="1600" dirty="0" err="1" smtClean="0"/>
              <a:t>available</a:t>
            </a:r>
            <a:r>
              <a:rPr lang="it-IT" sz="1600" dirty="0" smtClean="0"/>
              <a:t> in the </a:t>
            </a:r>
            <a:r>
              <a:rPr lang="it-IT" sz="1600" dirty="0" err="1" smtClean="0"/>
              <a:t>literature</a:t>
            </a:r>
            <a:r>
              <a:rPr lang="it-IT" sz="1600" dirty="0" smtClean="0"/>
              <a:t>)</a:t>
            </a:r>
            <a:endParaRPr lang="it-IT" sz="1600" dirty="0"/>
          </a:p>
        </p:txBody>
      </p:sp>
      <p:sp>
        <p:nvSpPr>
          <p:cNvPr id="19" name="CasellaDiTesto 18"/>
          <p:cNvSpPr txBox="1"/>
          <p:nvPr/>
        </p:nvSpPr>
        <p:spPr>
          <a:xfrm>
            <a:off x="5802438" y="4214818"/>
            <a:ext cx="2555776" cy="206210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Calibri" pitchFamily="34" charset="0"/>
              </a:rPr>
              <a:t>OAV &gt; 1</a:t>
            </a:r>
          </a:p>
          <a:p>
            <a:pPr algn="ctr"/>
            <a:r>
              <a:rPr lang="en-US" sz="1400" dirty="0" smtClean="0">
                <a:latin typeface="Calibri" pitchFamily="34" charset="0"/>
              </a:rPr>
              <a:t>It shows when the concentration of an odorant exceeds its </a:t>
            </a:r>
            <a:r>
              <a:rPr lang="en-US" sz="1400" dirty="0" err="1" smtClean="0">
                <a:latin typeface="Calibri" pitchFamily="34" charset="0"/>
              </a:rPr>
              <a:t>odour</a:t>
            </a:r>
            <a:r>
              <a:rPr lang="en-US" sz="1400" dirty="0" smtClean="0">
                <a:latin typeface="Calibri" pitchFamily="34" charset="0"/>
              </a:rPr>
              <a:t> threshold</a:t>
            </a:r>
          </a:p>
          <a:p>
            <a:pPr algn="ctr"/>
            <a:endParaRPr lang="en-US" sz="1400" dirty="0" smtClean="0">
              <a:latin typeface="Calibri" pitchFamily="34" charset="0"/>
            </a:endParaRPr>
          </a:p>
          <a:p>
            <a:pPr algn="ctr"/>
            <a:r>
              <a:rPr lang="en-US" sz="1400" b="1" dirty="0" smtClean="0">
                <a:latin typeface="Calibri" pitchFamily="34" charset="0"/>
              </a:rPr>
              <a:t>The higher the OAV value</a:t>
            </a:r>
          </a:p>
          <a:p>
            <a:pPr algn="ctr"/>
            <a:r>
              <a:rPr lang="en-US" sz="1400" b="1" dirty="0" smtClean="0">
                <a:latin typeface="Calibri" pitchFamily="34" charset="0"/>
              </a:rPr>
              <a:t>the higher the potency of an odorant and its contribution to the sensory perception </a:t>
            </a:r>
            <a:endParaRPr lang="en-US" sz="1400" b="1" dirty="0">
              <a:latin typeface="Calibri" pitchFamily="34" charset="0"/>
            </a:endParaRPr>
          </a:p>
        </p:txBody>
      </p:sp>
      <p:sp>
        <p:nvSpPr>
          <p:cNvPr id="20" name="Freccia a destra 19"/>
          <p:cNvSpPr/>
          <p:nvPr/>
        </p:nvSpPr>
        <p:spPr>
          <a:xfrm>
            <a:off x="4786314" y="4929198"/>
            <a:ext cx="714380" cy="428628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3" name="Picture 2" descr="MARCHIO DST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numero diapositiva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16" name="CasellaDiTesto 15"/>
          <p:cNvSpPr txBox="1"/>
          <p:nvPr/>
        </p:nvSpPr>
        <p:spPr>
          <a:xfrm>
            <a:off x="2866033" y="709671"/>
            <a:ext cx="56228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Focus</a:t>
            </a:r>
            <a:r>
              <a:rPr lang="it-IT" sz="1600" dirty="0" smtClean="0"/>
              <a:t> on </a:t>
            </a:r>
            <a:r>
              <a:rPr lang="it-IT" sz="1600" dirty="0" err="1" smtClean="0"/>
              <a:t>sensory-active</a:t>
            </a:r>
            <a:r>
              <a:rPr lang="it-IT" sz="1600" dirty="0" smtClean="0"/>
              <a:t> </a:t>
            </a:r>
            <a:r>
              <a:rPr lang="it-IT" sz="1600" dirty="0" err="1" smtClean="0"/>
              <a:t>compounds</a:t>
            </a:r>
            <a:r>
              <a:rPr lang="it-IT" sz="1600" dirty="0" smtClean="0"/>
              <a:t> </a:t>
            </a:r>
            <a:r>
              <a:rPr lang="en-US" sz="1600" dirty="0" smtClean="0"/>
              <a:t>responsible for multimodal   perception (</a:t>
            </a:r>
            <a:r>
              <a:rPr lang="en-US" sz="1600" b="1" dirty="0" smtClean="0"/>
              <a:t>aroma, taste, texture, </a:t>
            </a:r>
            <a:r>
              <a:rPr lang="en-US" sz="1600" b="1" dirty="0" err="1" smtClean="0"/>
              <a:t>chemesthesis</a:t>
            </a:r>
            <a:r>
              <a:rPr lang="en-US" sz="1600" dirty="0" smtClean="0"/>
              <a:t>) in order to link food chemical composition and sensory quality</a:t>
            </a:r>
            <a:endParaRPr lang="it-IT" sz="1600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2866041" y="1623527"/>
            <a:ext cx="4464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err="1" smtClean="0"/>
              <a:t>Correlation</a:t>
            </a:r>
            <a:r>
              <a:rPr lang="it-IT" sz="1600" dirty="0" smtClean="0"/>
              <a:t> </a:t>
            </a:r>
            <a:r>
              <a:rPr lang="it-IT" sz="1600" dirty="0" err="1" smtClean="0"/>
              <a:t>between</a:t>
            </a:r>
            <a:r>
              <a:rPr lang="it-IT" sz="1600" dirty="0" smtClean="0"/>
              <a:t> </a:t>
            </a:r>
            <a:r>
              <a:rPr lang="it-IT" sz="1600" dirty="0" err="1" smtClean="0"/>
              <a:t>analytical</a:t>
            </a:r>
            <a:r>
              <a:rPr lang="it-IT" sz="1600" dirty="0" smtClean="0"/>
              <a:t> data and </a:t>
            </a:r>
            <a:r>
              <a:rPr lang="it-IT" sz="1600" dirty="0" err="1" smtClean="0"/>
              <a:t>perception</a:t>
            </a:r>
            <a:endParaRPr lang="it-IT" sz="1600" dirty="0"/>
          </a:p>
        </p:txBody>
      </p:sp>
      <p:grpSp>
        <p:nvGrpSpPr>
          <p:cNvPr id="18" name="Gruppo 17"/>
          <p:cNvGrpSpPr/>
          <p:nvPr/>
        </p:nvGrpSpPr>
        <p:grpSpPr>
          <a:xfrm>
            <a:off x="85464" y="245648"/>
            <a:ext cx="2199554" cy="2032648"/>
            <a:chOff x="140056" y="873456"/>
            <a:chExt cx="2199554" cy="2032648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0056" y="1142104"/>
              <a:ext cx="2199554" cy="176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CasellaDiTesto 19"/>
            <p:cNvSpPr txBox="1"/>
            <p:nvPr/>
          </p:nvSpPr>
          <p:spPr>
            <a:xfrm>
              <a:off x="272955" y="873456"/>
              <a:ext cx="17940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it-IT" sz="2800" b="1" spc="50" dirty="0" err="1" smtClean="0">
                  <a:ln w="11430"/>
                  <a:solidFill>
                    <a:srgbClr val="92D050"/>
                  </a:solidFill>
                  <a:effectLst>
                    <a:glow rad="63500">
                      <a:schemeClr val="accent6">
                        <a:satMod val="175000"/>
                        <a:alpha val="40000"/>
                      </a:schemeClr>
                    </a:glow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Sensomics</a:t>
              </a:r>
              <a:endParaRPr lang="it-IT" sz="2800" b="1" spc="50" dirty="0">
                <a:ln w="11430"/>
                <a:solidFill>
                  <a:srgbClr val="92D05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sp>
        <p:nvSpPr>
          <p:cNvPr id="21" name="Freccia a destra 20"/>
          <p:cNvSpPr/>
          <p:nvPr/>
        </p:nvSpPr>
        <p:spPr>
          <a:xfrm>
            <a:off x="2210939" y="1078163"/>
            <a:ext cx="614149" cy="477672"/>
          </a:xfrm>
          <a:prstGeom prst="rightArrow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Freccia in giù 21"/>
          <p:cNvSpPr/>
          <p:nvPr/>
        </p:nvSpPr>
        <p:spPr>
          <a:xfrm>
            <a:off x="4328556" y="2060386"/>
            <a:ext cx="486888" cy="396000"/>
          </a:xfrm>
          <a:prstGeom prst="downArrow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Rettangolo 22"/>
          <p:cNvSpPr/>
          <p:nvPr/>
        </p:nvSpPr>
        <p:spPr>
          <a:xfrm>
            <a:off x="144937" y="2600763"/>
            <a:ext cx="7211206" cy="1446550"/>
          </a:xfrm>
          <a:prstGeom prst="rect">
            <a:avLst/>
          </a:prstGeom>
          <a:solidFill>
            <a:srgbClr val="CCE9AD"/>
          </a:solidFill>
          <a:ln>
            <a:solidFill>
              <a:srgbClr val="5C8E26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 err="1" smtClean="0"/>
              <a:t>Sensomics</a:t>
            </a:r>
            <a:endParaRPr lang="en-US" b="1" baseline="30000" dirty="0" smtClean="0"/>
          </a:p>
          <a:p>
            <a:r>
              <a:rPr lang="en-US" i="1" dirty="0" smtClean="0"/>
              <a:t>“…</a:t>
            </a:r>
            <a:r>
              <a:rPr lang="en-US" sz="1600" i="1" dirty="0" smtClean="0"/>
              <a:t>investigation strategy that helps to </a:t>
            </a:r>
            <a:r>
              <a:rPr lang="en-US" sz="1600" i="1" dirty="0" smtClean="0">
                <a:solidFill>
                  <a:srgbClr val="FF0000"/>
                </a:solidFill>
              </a:rPr>
              <a:t>map the combinatorial code of aroma and taste-active key molecules</a:t>
            </a:r>
            <a:r>
              <a:rPr lang="en-US" sz="1600" i="1" dirty="0" smtClean="0"/>
              <a:t>, which are sensed by human chemosensory receptors and are then integrated by the brain…”</a:t>
            </a:r>
          </a:p>
          <a:p>
            <a:r>
              <a:rPr lang="en-US" sz="1600" b="1" i="1" dirty="0" smtClean="0"/>
              <a:t>                                                                 </a:t>
            </a:r>
            <a:r>
              <a:rPr lang="en-US" sz="2000" b="1" dirty="0" smtClean="0"/>
              <a:t>Chemical </a:t>
            </a:r>
            <a:r>
              <a:rPr lang="en-US" sz="2000" b="1" dirty="0" err="1" smtClean="0"/>
              <a:t>Odour</a:t>
            </a:r>
            <a:r>
              <a:rPr lang="en-US" sz="2000" b="1" dirty="0" smtClean="0"/>
              <a:t> and Taste Code</a:t>
            </a:r>
            <a:endParaRPr lang="en-US" b="1" dirty="0" smtClean="0"/>
          </a:p>
        </p:txBody>
      </p:sp>
      <p:grpSp>
        <p:nvGrpSpPr>
          <p:cNvPr id="24" name="Gruppo 23"/>
          <p:cNvGrpSpPr/>
          <p:nvPr/>
        </p:nvGrpSpPr>
        <p:grpSpPr>
          <a:xfrm>
            <a:off x="7397577" y="2634761"/>
            <a:ext cx="1660547" cy="1457075"/>
            <a:chOff x="5336763" y="4954891"/>
            <a:chExt cx="1660547" cy="1457075"/>
          </a:xfrm>
        </p:grpSpPr>
        <p:grpSp>
          <p:nvGrpSpPr>
            <p:cNvPr id="25" name="Gruppo 21"/>
            <p:cNvGrpSpPr/>
            <p:nvPr/>
          </p:nvGrpSpPr>
          <p:grpSpPr>
            <a:xfrm>
              <a:off x="5732060" y="4954891"/>
              <a:ext cx="1265250" cy="1438276"/>
              <a:chOff x="6072198" y="2357430"/>
              <a:chExt cx="1265250" cy="1438276"/>
            </a:xfrm>
          </p:grpSpPr>
          <p:pic>
            <p:nvPicPr>
              <p:cNvPr id="35" name="Picture 6" descr="http://beersensoryscience.files.wordpress.com/2010/11/head_olfactory_nerve.jpg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6072198" y="2357430"/>
                <a:ext cx="1265250" cy="1438276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sp>
            <p:nvSpPr>
              <p:cNvPr id="36" name="CasellaDiTesto 35"/>
              <p:cNvSpPr txBox="1"/>
              <p:nvPr/>
            </p:nvSpPr>
            <p:spPr>
              <a:xfrm>
                <a:off x="6407443" y="2430580"/>
                <a:ext cx="78581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700" b="1" dirty="0" err="1" smtClean="0">
                    <a:solidFill>
                      <a:srgbClr val="FFFF00"/>
                    </a:solidFill>
                  </a:rPr>
                  <a:t>Olfactory</a:t>
                </a:r>
                <a:r>
                  <a:rPr lang="it-IT" sz="700" b="1" dirty="0" smtClean="0">
                    <a:solidFill>
                      <a:srgbClr val="FFFF00"/>
                    </a:solidFill>
                  </a:rPr>
                  <a:t> </a:t>
                </a:r>
                <a:r>
                  <a:rPr lang="it-IT" sz="700" b="1" dirty="0" err="1" smtClean="0">
                    <a:solidFill>
                      <a:srgbClr val="FFFF00"/>
                    </a:solidFill>
                  </a:rPr>
                  <a:t>Receptors</a:t>
                </a:r>
                <a:endParaRPr lang="it-IT" sz="700" b="1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37" name="CasellaDiTesto 36"/>
              <p:cNvSpPr txBox="1"/>
              <p:nvPr/>
            </p:nvSpPr>
            <p:spPr>
              <a:xfrm>
                <a:off x="6495223" y="3247837"/>
                <a:ext cx="55335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it-IT" sz="700" b="1" dirty="0" smtClean="0">
                    <a:solidFill>
                      <a:srgbClr val="FFFF00"/>
                    </a:solidFill>
                  </a:rPr>
                  <a:t>Taste </a:t>
                </a:r>
              </a:p>
              <a:p>
                <a:pPr algn="ctr"/>
                <a:r>
                  <a:rPr lang="it-IT" sz="700" b="1" dirty="0" err="1" smtClean="0">
                    <a:solidFill>
                      <a:srgbClr val="FFFF00"/>
                    </a:solidFill>
                  </a:rPr>
                  <a:t>Receptors</a:t>
                </a:r>
                <a:endParaRPr lang="it-IT" sz="700" b="1" dirty="0">
                  <a:solidFill>
                    <a:srgbClr val="FFFF00"/>
                  </a:solidFill>
                </a:endParaRPr>
              </a:p>
            </p:txBody>
          </p:sp>
        </p:grpSp>
        <p:pic>
          <p:nvPicPr>
            <p:cNvPr id="26" name="Immagine 25" descr="rutina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20327769">
              <a:off x="5369695" y="6035692"/>
              <a:ext cx="336830" cy="324000"/>
            </a:xfrm>
            <a:prstGeom prst="rect">
              <a:avLst/>
            </a:prstGeom>
          </p:spPr>
        </p:pic>
        <p:grpSp>
          <p:nvGrpSpPr>
            <p:cNvPr id="27" name="Gruppo 36"/>
            <p:cNvGrpSpPr/>
            <p:nvPr/>
          </p:nvGrpSpPr>
          <p:grpSpPr>
            <a:xfrm>
              <a:off x="5336763" y="5151950"/>
              <a:ext cx="616613" cy="484619"/>
              <a:chOff x="5129097" y="5142670"/>
              <a:chExt cx="616613" cy="484619"/>
            </a:xfrm>
          </p:grpSpPr>
          <p:pic>
            <p:nvPicPr>
              <p:cNvPr id="33" name="Picture 4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 rot="2251435">
                <a:off x="5236331" y="5142670"/>
                <a:ext cx="509379" cy="262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4" name="Picture 1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5129097" y="5324097"/>
                <a:ext cx="576000" cy="303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28" name="Freccia ad arco 27"/>
            <p:cNvSpPr/>
            <p:nvPr/>
          </p:nvSpPr>
          <p:spPr>
            <a:xfrm rot="1805006" flipV="1">
              <a:off x="5616637" y="5525615"/>
              <a:ext cx="288000" cy="324000"/>
            </a:xfrm>
            <a:prstGeom prst="circularArrow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29" name="Freccia curva 28"/>
            <p:cNvSpPr/>
            <p:nvPr/>
          </p:nvSpPr>
          <p:spPr>
            <a:xfrm>
              <a:off x="5685767" y="5927058"/>
              <a:ext cx="177420" cy="218364"/>
            </a:xfrm>
            <a:prstGeom prst="bentArrow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pic>
          <p:nvPicPr>
            <p:cNvPr id="30" name="Immagine 29" descr="index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85164" y="6159966"/>
              <a:ext cx="280000" cy="252000"/>
            </a:xfrm>
            <a:prstGeom prst="rect">
              <a:avLst/>
            </a:prstGeom>
          </p:spPr>
        </p:pic>
        <p:sp>
          <p:nvSpPr>
            <p:cNvPr id="31" name="Freccia curva 30"/>
            <p:cNvSpPr/>
            <p:nvPr/>
          </p:nvSpPr>
          <p:spPr>
            <a:xfrm rot="3125306" flipH="1">
              <a:off x="6479200" y="5476660"/>
              <a:ext cx="528540" cy="252000"/>
            </a:xfrm>
            <a:prstGeom prst="bentArrow">
              <a:avLst>
                <a:gd name="adj1" fmla="val 21783"/>
                <a:gd name="adj2" fmla="val 35305"/>
                <a:gd name="adj3" fmla="val 25000"/>
                <a:gd name="adj4" fmla="val 70798"/>
              </a:avLst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2" name="Connettore 2 31"/>
            <p:cNvCxnSpPr/>
            <p:nvPr/>
          </p:nvCxnSpPr>
          <p:spPr>
            <a:xfrm>
              <a:off x="5837530" y="5866790"/>
              <a:ext cx="929030" cy="14631"/>
            </a:xfrm>
            <a:prstGeom prst="straightConnector1">
              <a:avLst/>
            </a:prstGeom>
            <a:ln w="19050">
              <a:solidFill>
                <a:schemeClr val="accent1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o 37"/>
          <p:cNvGrpSpPr/>
          <p:nvPr/>
        </p:nvGrpSpPr>
        <p:grpSpPr>
          <a:xfrm>
            <a:off x="163773" y="4232690"/>
            <a:ext cx="8243248" cy="1704077"/>
            <a:chOff x="163773" y="4232690"/>
            <a:chExt cx="8243248" cy="1704077"/>
          </a:xfrm>
        </p:grpSpPr>
        <p:sp>
          <p:nvSpPr>
            <p:cNvPr id="39" name="Freccia in giù 38"/>
            <p:cNvSpPr/>
            <p:nvPr/>
          </p:nvSpPr>
          <p:spPr>
            <a:xfrm>
              <a:off x="4328556" y="4232690"/>
              <a:ext cx="486888" cy="396000"/>
            </a:xfrm>
            <a:prstGeom prst="downArrow">
              <a:avLst/>
            </a:prstGeom>
            <a:solidFill>
              <a:srgbClr val="92D05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0" name="Rettangolo arrotondato 39"/>
            <p:cNvSpPr/>
            <p:nvPr/>
          </p:nvSpPr>
          <p:spPr>
            <a:xfrm>
              <a:off x="163773" y="4858594"/>
              <a:ext cx="8243248" cy="1078173"/>
            </a:xfrm>
            <a:prstGeom prst="roundRect">
              <a:avLst/>
            </a:prstGeom>
            <a:solidFill>
              <a:srgbClr val="BEE395"/>
            </a:solidFill>
            <a:ln>
              <a:solidFill>
                <a:srgbClr val="5C8E26"/>
              </a:solidFill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it-IT" b="1" dirty="0" err="1" smtClean="0">
                  <a:solidFill>
                    <a:schemeClr val="tx1"/>
                  </a:solidFill>
                </a:rPr>
                <a:t>Omics</a:t>
              </a:r>
              <a:r>
                <a:rPr lang="it-IT" b="1" dirty="0" smtClean="0">
                  <a:solidFill>
                    <a:schemeClr val="tx1"/>
                  </a:solidFill>
                </a:rPr>
                <a:t> </a:t>
              </a:r>
              <a:r>
                <a:rPr lang="it-IT" b="1" dirty="0" err="1" smtClean="0">
                  <a:solidFill>
                    <a:schemeClr val="tx1"/>
                  </a:solidFill>
                </a:rPr>
                <a:t>approach</a:t>
              </a:r>
              <a:endParaRPr lang="it-IT" b="1" dirty="0" smtClean="0">
                <a:solidFill>
                  <a:schemeClr val="tx1"/>
                </a:solidFill>
              </a:endParaRPr>
            </a:p>
            <a:p>
              <a:r>
                <a:rPr lang="it-IT" sz="1600" u="sng" dirty="0" err="1" smtClean="0">
                  <a:solidFill>
                    <a:schemeClr val="tx1"/>
                  </a:solidFill>
                </a:rPr>
                <a:t>Multidimensional</a:t>
              </a:r>
              <a:r>
                <a:rPr lang="it-IT" sz="1600" u="sng" dirty="0" smtClean="0">
                  <a:solidFill>
                    <a:schemeClr val="tx1"/>
                  </a:solidFill>
                </a:rPr>
                <a:t> </a:t>
              </a:r>
              <a:r>
                <a:rPr lang="it-IT" sz="1600" u="sng" dirty="0" err="1" smtClean="0">
                  <a:solidFill>
                    <a:schemeClr val="tx1"/>
                  </a:solidFill>
                </a:rPr>
                <a:t>analytical</a:t>
              </a:r>
              <a:r>
                <a:rPr lang="it-IT" sz="1600" u="sng" dirty="0" smtClean="0">
                  <a:solidFill>
                    <a:schemeClr val="tx1"/>
                  </a:solidFill>
                </a:rPr>
                <a:t> </a:t>
              </a:r>
              <a:r>
                <a:rPr lang="it-IT" sz="1600" u="sng" dirty="0" err="1" smtClean="0">
                  <a:solidFill>
                    <a:schemeClr val="tx1"/>
                  </a:solidFill>
                </a:rPr>
                <a:t>platform</a:t>
              </a:r>
              <a:r>
                <a:rPr lang="it-IT" sz="1600" dirty="0" smtClean="0">
                  <a:solidFill>
                    <a:schemeClr val="tx1"/>
                  </a:solidFill>
                </a:rPr>
                <a:t>: Sample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preparation-Separation-Detection</a:t>
              </a:r>
              <a:r>
                <a:rPr lang="it-IT" sz="1600" dirty="0" smtClean="0">
                  <a:solidFill>
                    <a:schemeClr val="tx1"/>
                  </a:solidFill>
                </a:rPr>
                <a:t> (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Identification</a:t>
              </a:r>
              <a:r>
                <a:rPr lang="it-IT" sz="1600" dirty="0" smtClean="0">
                  <a:solidFill>
                    <a:schemeClr val="tx1"/>
                  </a:solidFill>
                </a:rPr>
                <a:t> and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Quantitation</a:t>
              </a:r>
              <a:r>
                <a:rPr lang="it-IT" sz="1600" dirty="0" smtClean="0">
                  <a:solidFill>
                    <a:schemeClr val="tx1"/>
                  </a:solidFill>
                </a:rPr>
                <a:t>),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Odour</a:t>
              </a:r>
              <a:r>
                <a:rPr lang="it-IT" sz="1600" dirty="0" smtClean="0">
                  <a:solidFill>
                    <a:schemeClr val="tx1"/>
                  </a:solidFill>
                </a:rPr>
                <a:t>/Taste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Description</a:t>
              </a:r>
              <a:r>
                <a:rPr lang="it-IT" sz="1600" dirty="0" smtClean="0">
                  <a:solidFill>
                    <a:schemeClr val="tx1"/>
                  </a:solidFill>
                </a:rPr>
                <a:t> (</a:t>
              </a:r>
              <a:r>
                <a:rPr lang="en-US" sz="1600" dirty="0" err="1" smtClean="0">
                  <a:solidFill>
                    <a:schemeClr val="tx1"/>
                  </a:solidFill>
                </a:rPr>
                <a:t>Olfactometry</a:t>
              </a:r>
              <a:r>
                <a:rPr lang="en-US" sz="1600" dirty="0" smtClean="0">
                  <a:solidFill>
                    <a:schemeClr val="tx1"/>
                  </a:solidFill>
                </a:rPr>
                <a:t> &amp; Sensory analysis)</a:t>
              </a:r>
              <a:endParaRPr lang="it-IT" sz="1600" dirty="0" smtClean="0">
                <a:solidFill>
                  <a:schemeClr val="tx1"/>
                </a:solidFill>
              </a:endParaRPr>
            </a:p>
            <a:p>
              <a:r>
                <a:rPr lang="it-IT" sz="1600" dirty="0" smtClean="0">
                  <a:solidFill>
                    <a:schemeClr val="tx1"/>
                  </a:solidFill>
                </a:rPr>
                <a:t> </a:t>
              </a:r>
              <a:endParaRPr lang="it-IT" sz="16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41" name="Picture 2" descr="http://coffeesnobs.com.au/Attachments/coffee_tasting_flavor_wheel_00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0800000">
            <a:off x="6563257" y="3448911"/>
            <a:ext cx="872411" cy="9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2" descr="MARCHIO DSTF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20</a:t>
            </a:fld>
            <a:endParaRPr lang="it-IT"/>
          </a:p>
        </p:txBody>
      </p:sp>
      <p:grpSp>
        <p:nvGrpSpPr>
          <p:cNvPr id="9" name="Gruppo 8"/>
          <p:cNvGrpSpPr/>
          <p:nvPr/>
        </p:nvGrpSpPr>
        <p:grpSpPr>
          <a:xfrm>
            <a:off x="360799" y="1116126"/>
            <a:ext cx="8422402" cy="5787243"/>
            <a:chOff x="360799" y="1105469"/>
            <a:chExt cx="8422402" cy="5787243"/>
          </a:xfrm>
        </p:grpSpPr>
        <p:sp>
          <p:nvSpPr>
            <p:cNvPr id="10" name="CasellaDiTesto 9"/>
            <p:cNvSpPr txBox="1"/>
            <p:nvPr/>
          </p:nvSpPr>
          <p:spPr>
            <a:xfrm>
              <a:off x="1678149" y="1105469"/>
              <a:ext cx="6895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err="1" smtClean="0"/>
                <a:t>Ceylon</a:t>
              </a:r>
              <a:endParaRPr lang="it-IT" sz="1400" b="1" dirty="0"/>
            </a:p>
          </p:txBody>
        </p:sp>
        <p:sp>
          <p:nvSpPr>
            <p:cNvPr id="11" name="CasellaDiTesto 10"/>
            <p:cNvSpPr txBox="1"/>
            <p:nvPr/>
          </p:nvSpPr>
          <p:spPr>
            <a:xfrm>
              <a:off x="7098774" y="1135033"/>
              <a:ext cx="6322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/>
                <a:t>Kenya</a:t>
              </a:r>
              <a:endParaRPr lang="it-IT" sz="1400" b="1" dirty="0"/>
            </a:p>
          </p:txBody>
        </p:sp>
        <p:sp>
          <p:nvSpPr>
            <p:cNvPr id="12" name="CasellaDiTesto 11"/>
            <p:cNvSpPr txBox="1"/>
            <p:nvPr/>
          </p:nvSpPr>
          <p:spPr>
            <a:xfrm>
              <a:off x="4055270" y="1121385"/>
              <a:ext cx="11945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/>
                <a:t>Assam (India)</a:t>
              </a:r>
              <a:endParaRPr lang="it-IT" sz="1400" b="1" dirty="0"/>
            </a:p>
          </p:txBody>
        </p:sp>
        <p:sp>
          <p:nvSpPr>
            <p:cNvPr id="13" name="Rettangolo arrotondato 12"/>
            <p:cNvSpPr/>
            <p:nvPr/>
          </p:nvSpPr>
          <p:spPr>
            <a:xfrm>
              <a:off x="3343320" y="3057095"/>
              <a:ext cx="2729552" cy="1528550"/>
            </a:xfrm>
            <a:prstGeom prst="roundRect">
              <a:avLst/>
            </a:prstGeom>
            <a:gradFill flip="none" rotWithShape="1">
              <a:gsLst>
                <a:gs pos="0">
                  <a:srgbClr val="E07B28">
                    <a:shade val="30000"/>
                    <a:satMod val="115000"/>
                  </a:srgbClr>
                </a:gs>
                <a:gs pos="50000">
                  <a:srgbClr val="E07B28">
                    <a:shade val="67500"/>
                    <a:satMod val="115000"/>
                  </a:srgbClr>
                </a:gs>
                <a:gs pos="100000">
                  <a:srgbClr val="E07B28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 w="28575">
              <a:solidFill>
                <a:srgbClr val="96501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4" name="CasellaDiTesto 13"/>
            <p:cNvSpPr txBox="1"/>
            <p:nvPr/>
          </p:nvSpPr>
          <p:spPr>
            <a:xfrm>
              <a:off x="1054982" y="3007081"/>
              <a:ext cx="19416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err="1" smtClean="0"/>
                <a:t>Darjeeling</a:t>
              </a:r>
              <a:r>
                <a:rPr lang="it-IT" sz="1400" b="1" dirty="0" smtClean="0"/>
                <a:t> </a:t>
              </a:r>
              <a:r>
                <a:rPr lang="it-IT" sz="1400" b="1" dirty="0" err="1" smtClean="0"/>
                <a:t>T.Vall</a:t>
              </a:r>
              <a:r>
                <a:rPr lang="it-IT" sz="1400" b="1" dirty="0" smtClean="0"/>
                <a:t>. (India)</a:t>
              </a:r>
              <a:endParaRPr lang="it-IT" sz="1400" b="1" dirty="0"/>
            </a:p>
          </p:txBody>
        </p:sp>
        <p:sp>
          <p:nvSpPr>
            <p:cNvPr id="15" name="CasellaDiTesto 14"/>
            <p:cNvSpPr txBox="1"/>
            <p:nvPr/>
          </p:nvSpPr>
          <p:spPr>
            <a:xfrm>
              <a:off x="6530102" y="2982057"/>
              <a:ext cx="187384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err="1" smtClean="0"/>
                <a:t>Darjeeling</a:t>
              </a:r>
              <a:r>
                <a:rPr lang="it-IT" sz="1400" b="1" dirty="0" smtClean="0"/>
                <a:t> Cast. (India)</a:t>
              </a:r>
              <a:endParaRPr lang="it-IT" sz="1400" b="1" dirty="0"/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1405019" y="4858479"/>
              <a:ext cx="14624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err="1" smtClean="0"/>
                <a:t>Azores</a:t>
              </a:r>
              <a:r>
                <a:rPr lang="it-IT" sz="1400" b="1" dirty="0" smtClean="0"/>
                <a:t> (</a:t>
              </a:r>
              <a:r>
                <a:rPr lang="it-IT" sz="1400" b="1" dirty="0" err="1" smtClean="0"/>
                <a:t>Portugal</a:t>
              </a:r>
              <a:r>
                <a:rPr lang="it-IT" sz="1400" b="1" dirty="0" smtClean="0"/>
                <a:t>)</a:t>
              </a:r>
              <a:endParaRPr lang="it-IT" sz="1400" b="1" dirty="0"/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4027707" y="4847103"/>
              <a:ext cx="131401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err="1" smtClean="0"/>
                <a:t>Yunnan</a:t>
              </a:r>
              <a:r>
                <a:rPr lang="it-IT" sz="1400" b="1" dirty="0" smtClean="0"/>
                <a:t> (China)</a:t>
              </a:r>
              <a:endParaRPr lang="it-IT" sz="1400" b="1" dirty="0"/>
            </a:p>
          </p:txBody>
        </p:sp>
        <p:grpSp>
          <p:nvGrpSpPr>
            <p:cNvPr id="18" name="Gruppo 31"/>
            <p:cNvGrpSpPr/>
            <p:nvPr/>
          </p:nvGrpSpPr>
          <p:grpSpPr>
            <a:xfrm>
              <a:off x="3411559" y="3357352"/>
              <a:ext cx="2698671" cy="993006"/>
              <a:chOff x="3220872" y="3357352"/>
              <a:chExt cx="2698671" cy="993006"/>
            </a:xfrm>
          </p:grpSpPr>
          <p:sp>
            <p:nvSpPr>
              <p:cNvPr id="27" name="CasellaDiTesto 26"/>
              <p:cNvSpPr txBox="1"/>
              <p:nvPr/>
            </p:nvSpPr>
            <p:spPr>
              <a:xfrm>
                <a:off x="3220872" y="3589358"/>
                <a:ext cx="81721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2000" b="1" dirty="0" smtClean="0"/>
                  <a:t>OAV</a:t>
                </a:r>
                <a:r>
                  <a:rPr lang="it-IT" b="1" dirty="0" smtClean="0"/>
                  <a:t> =</a:t>
                </a:r>
                <a:endParaRPr lang="it-IT" b="1" dirty="0"/>
              </a:p>
            </p:txBody>
          </p:sp>
          <p:sp>
            <p:nvSpPr>
              <p:cNvPr id="28" name="CasellaDiTesto 27"/>
              <p:cNvSpPr txBox="1"/>
              <p:nvPr/>
            </p:nvSpPr>
            <p:spPr>
              <a:xfrm>
                <a:off x="3957852" y="3357352"/>
                <a:ext cx="196169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 err="1" smtClean="0"/>
                  <a:t>Concentration</a:t>
                </a:r>
                <a:r>
                  <a:rPr lang="it-IT" sz="1600" b="1" dirty="0" smtClean="0"/>
                  <a:t> </a:t>
                </a:r>
                <a:r>
                  <a:rPr lang="it-IT" sz="1400" b="1" dirty="0" smtClean="0"/>
                  <a:t>(µg/L)</a:t>
                </a:r>
                <a:endParaRPr lang="it-IT" sz="1600" b="1" dirty="0"/>
              </a:p>
            </p:txBody>
          </p:sp>
          <p:sp>
            <p:nvSpPr>
              <p:cNvPr id="29" name="CasellaDiTesto 28"/>
              <p:cNvSpPr txBox="1"/>
              <p:nvPr/>
            </p:nvSpPr>
            <p:spPr>
              <a:xfrm>
                <a:off x="4028364" y="3796360"/>
                <a:ext cx="1625060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 err="1" smtClean="0"/>
                  <a:t>Odour</a:t>
                </a:r>
                <a:r>
                  <a:rPr lang="it-IT" sz="1600" b="1" dirty="0" smtClean="0"/>
                  <a:t> </a:t>
                </a:r>
                <a:r>
                  <a:rPr lang="it-IT" sz="1600" b="1" dirty="0" err="1" smtClean="0"/>
                  <a:t>Threshold</a:t>
                </a:r>
                <a:endParaRPr lang="it-IT" sz="1600" b="1" dirty="0" smtClean="0"/>
              </a:p>
              <a:p>
                <a:pPr algn="ctr"/>
                <a:r>
                  <a:rPr lang="it-IT" sz="1400" b="1" dirty="0" smtClean="0"/>
                  <a:t>(µg/L)</a:t>
                </a:r>
                <a:endParaRPr lang="it-IT" sz="1600" b="1" dirty="0"/>
              </a:p>
            </p:txBody>
          </p:sp>
          <p:cxnSp>
            <p:nvCxnSpPr>
              <p:cNvPr id="30" name="Connettore 1 29"/>
              <p:cNvCxnSpPr/>
              <p:nvPr/>
            </p:nvCxnSpPr>
            <p:spPr>
              <a:xfrm flipV="1">
                <a:off x="3985147" y="3780430"/>
                <a:ext cx="1800000" cy="13647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Freccia in su 18"/>
            <p:cNvSpPr/>
            <p:nvPr/>
          </p:nvSpPr>
          <p:spPr>
            <a:xfrm>
              <a:off x="360799" y="1160059"/>
              <a:ext cx="518615" cy="5022376"/>
            </a:xfrm>
            <a:prstGeom prst="upArrow">
              <a:avLst/>
            </a:prstGeom>
            <a:gradFill flip="none" rotWithShape="1">
              <a:gsLst>
                <a:gs pos="0">
                  <a:srgbClr val="A45718"/>
                </a:gs>
                <a:gs pos="50000">
                  <a:srgbClr val="FF8337">
                    <a:shade val="67500"/>
                    <a:satMod val="115000"/>
                  </a:srgbClr>
                </a:gs>
                <a:gs pos="100000">
                  <a:srgbClr val="FF8337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>
              <a:solidFill>
                <a:srgbClr val="A4571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/>
              <a:r>
                <a:rPr lang="it-IT" b="1" dirty="0" smtClean="0"/>
                <a:t>CONCENTRATION</a:t>
              </a:r>
              <a:endParaRPr lang="it-IT" b="1" dirty="0"/>
            </a:p>
          </p:txBody>
        </p:sp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64945" y="1289191"/>
              <a:ext cx="2700000" cy="1861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21498" y="1292240"/>
              <a:ext cx="2700000" cy="1857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83201" y="1302841"/>
              <a:ext cx="2700000" cy="1861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3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64919" y="3186258"/>
              <a:ext cx="2700000" cy="1861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80731" y="3161966"/>
              <a:ext cx="2700000" cy="1861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5" name="Picture 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85786" y="5031337"/>
              <a:ext cx="2700000" cy="1861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6" name="Picture 8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311575" y="5034850"/>
              <a:ext cx="2700000" cy="1857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1" name="Gruppo 30"/>
          <p:cNvGrpSpPr/>
          <p:nvPr/>
        </p:nvGrpSpPr>
        <p:grpSpPr>
          <a:xfrm>
            <a:off x="714348" y="171546"/>
            <a:ext cx="7257982" cy="900000"/>
            <a:chOff x="714348" y="171546"/>
            <a:chExt cx="7257982" cy="900000"/>
          </a:xfrm>
        </p:grpSpPr>
        <p:sp>
          <p:nvSpPr>
            <p:cNvPr id="32" name="Rettangolo 31"/>
            <p:cNvSpPr/>
            <p:nvPr/>
          </p:nvSpPr>
          <p:spPr>
            <a:xfrm>
              <a:off x="1453487" y="214290"/>
              <a:ext cx="6237026" cy="7920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Correlation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between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the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sensory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perception</a:t>
              </a:r>
              <a:endParaRPr lang="it-IT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it-IT" sz="2000" b="1" dirty="0" smtClean="0">
                  <a:solidFill>
                    <a:schemeClr val="tx1"/>
                  </a:solidFill>
                </a:rPr>
                <a:t>and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Key-aroma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compounds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distribution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 </a:t>
              </a:r>
              <a:endParaRPr lang="it-IT" sz="2000" b="1" i="1" dirty="0">
                <a:solidFill>
                  <a:schemeClr val="tx1"/>
                </a:solidFill>
              </a:endParaRPr>
            </a:p>
          </p:txBody>
        </p:sp>
        <p:pic>
          <p:nvPicPr>
            <p:cNvPr id="33" name="Immagine 32" descr="tazza tè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4348" y="357166"/>
              <a:ext cx="911345" cy="612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4" name="Picture 2" descr="http://us.cdn2.123rf.com/168nwm/scotttalent/scotttalent1312/scotttalent131201159/24465400-investigatore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72330" y="171546"/>
              <a:ext cx="900000" cy="900000"/>
            </a:xfrm>
            <a:prstGeom prst="rect">
              <a:avLst/>
            </a:prstGeom>
            <a:noFill/>
          </p:spPr>
        </p:pic>
      </p:grpSp>
      <p:grpSp>
        <p:nvGrpSpPr>
          <p:cNvPr id="40" name="Gruppo 39"/>
          <p:cNvGrpSpPr/>
          <p:nvPr/>
        </p:nvGrpSpPr>
        <p:grpSpPr>
          <a:xfrm>
            <a:off x="5929322" y="5143512"/>
            <a:ext cx="3248402" cy="1714512"/>
            <a:chOff x="5929322" y="5143512"/>
            <a:chExt cx="3248402" cy="1714512"/>
          </a:xfrm>
        </p:grpSpPr>
        <p:pic>
          <p:nvPicPr>
            <p:cNvPr id="36" name="Picture 2" descr="http://www.polyvore.com/cgi/img-thing?.out=jpg&amp;size=l&amp;tid=413357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995272" y="6138024"/>
              <a:ext cx="720000" cy="720000"/>
            </a:xfrm>
            <a:prstGeom prst="rect">
              <a:avLst/>
            </a:prstGeom>
            <a:noFill/>
          </p:spPr>
        </p:pic>
        <p:sp>
          <p:nvSpPr>
            <p:cNvPr id="37" name="Freccia a destra 36"/>
            <p:cNvSpPr/>
            <p:nvPr/>
          </p:nvSpPr>
          <p:spPr>
            <a:xfrm>
              <a:off x="5929322" y="5357826"/>
              <a:ext cx="576064" cy="648072"/>
            </a:xfrm>
            <a:prstGeom prst="rightArrow">
              <a:avLst/>
            </a:prstGeom>
            <a:solidFill>
              <a:srgbClr val="DE6F00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CasellaDiTesto 37"/>
            <p:cNvSpPr txBox="1"/>
            <p:nvPr/>
          </p:nvSpPr>
          <p:spPr>
            <a:xfrm>
              <a:off x="6463080" y="5143512"/>
              <a:ext cx="271464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Less complex aroma profile</a:t>
              </a:r>
            </a:p>
            <a:p>
              <a:r>
                <a:rPr lang="en-US" sz="1600" dirty="0" smtClean="0"/>
                <a:t>for </a:t>
              </a:r>
              <a:r>
                <a:rPr lang="en-US" sz="1600" b="1" dirty="0" smtClean="0"/>
                <a:t>Azores</a:t>
              </a:r>
              <a:r>
                <a:rPr lang="en-US" sz="1600" dirty="0" smtClean="0"/>
                <a:t> and </a:t>
              </a:r>
              <a:r>
                <a:rPr lang="en-US" sz="1600" b="1" dirty="0" smtClean="0"/>
                <a:t>Yunnan</a:t>
              </a:r>
              <a:r>
                <a:rPr lang="en-US" sz="1600" dirty="0" smtClean="0"/>
                <a:t> Teas:</a:t>
              </a:r>
            </a:p>
            <a:p>
              <a:r>
                <a:rPr lang="en-US" sz="1600" dirty="0" smtClean="0"/>
                <a:t>many </a:t>
              </a:r>
              <a:r>
                <a:rPr lang="en-US" sz="1600" i="1" dirty="0" smtClean="0"/>
                <a:t>key-Aroma</a:t>
              </a:r>
              <a:r>
                <a:rPr lang="en-US" sz="1600" dirty="0" smtClean="0"/>
                <a:t> compounds below method LOQ</a:t>
              </a:r>
            </a:p>
          </p:txBody>
        </p:sp>
      </p:grpSp>
      <p:pic>
        <p:nvPicPr>
          <p:cNvPr id="39" name="Picture 2" descr="MARCHIO DSTF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21</a:t>
            </a:fld>
            <a:endParaRPr lang="it-IT"/>
          </a:p>
        </p:txBody>
      </p:sp>
      <p:grpSp>
        <p:nvGrpSpPr>
          <p:cNvPr id="3" name="Gruppo 13"/>
          <p:cNvGrpSpPr/>
          <p:nvPr/>
        </p:nvGrpSpPr>
        <p:grpSpPr>
          <a:xfrm>
            <a:off x="955958" y="908720"/>
            <a:ext cx="7144434" cy="3328276"/>
            <a:chOff x="159346" y="188640"/>
            <a:chExt cx="7513240" cy="3534526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1520" y="188640"/>
              <a:ext cx="3676650" cy="3257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95936" y="188640"/>
              <a:ext cx="3676650" cy="3257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CasellaDiTesto 5"/>
            <p:cNvSpPr txBox="1"/>
            <p:nvPr/>
          </p:nvSpPr>
          <p:spPr>
            <a:xfrm>
              <a:off x="159346" y="3429002"/>
              <a:ext cx="3886940" cy="294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Scores</a:t>
              </a:r>
              <a:r>
                <a:rPr lang="it-IT" sz="1200" b="1" dirty="0" smtClean="0"/>
                <a:t> plot </a:t>
              </a:r>
              <a:r>
                <a:rPr lang="it-IT" sz="1200" b="1" dirty="0" err="1" smtClean="0"/>
                <a:t>of</a:t>
              </a:r>
              <a:r>
                <a:rPr lang="it-IT" sz="1200" b="1" dirty="0" smtClean="0"/>
                <a:t> the </a:t>
              </a:r>
              <a:r>
                <a:rPr lang="it-IT" sz="1200" b="1" dirty="0" err="1" smtClean="0"/>
                <a:t>samples</a:t>
              </a:r>
              <a:r>
                <a:rPr lang="it-IT" sz="1200" b="1" dirty="0" smtClean="0"/>
                <a:t> – </a:t>
              </a:r>
              <a:r>
                <a:rPr lang="it-IT" sz="1200" b="1" dirty="0" err="1" smtClean="0"/>
                <a:t>Concentration</a:t>
              </a:r>
              <a:r>
                <a:rPr lang="it-IT" sz="1200" b="1" dirty="0" smtClean="0"/>
                <a:t> data (mg/L)</a:t>
              </a:r>
              <a:endParaRPr lang="it-IT" sz="1200" b="1" dirty="0"/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3995937" y="3429001"/>
              <a:ext cx="3466177" cy="294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Loadings</a:t>
              </a:r>
              <a:r>
                <a:rPr lang="it-IT" sz="1200" b="1" dirty="0" smtClean="0"/>
                <a:t> plot </a:t>
              </a:r>
              <a:r>
                <a:rPr lang="it-IT" sz="1200" b="1" dirty="0" err="1" smtClean="0"/>
                <a:t>of</a:t>
              </a:r>
              <a:r>
                <a:rPr lang="it-IT" sz="1200" b="1" dirty="0" smtClean="0"/>
                <a:t> the </a:t>
              </a:r>
              <a:r>
                <a:rPr lang="it-IT" sz="1200" b="1" dirty="0" err="1" smtClean="0"/>
                <a:t>variables</a:t>
              </a:r>
              <a:r>
                <a:rPr lang="it-IT" sz="1200" b="1" dirty="0" smtClean="0"/>
                <a:t> (taste </a:t>
              </a:r>
              <a:r>
                <a:rPr lang="it-IT" sz="1200" b="1" dirty="0" err="1" smtClean="0"/>
                <a:t>compounds</a:t>
              </a:r>
              <a:r>
                <a:rPr lang="it-IT" sz="1200" b="1" dirty="0" smtClean="0"/>
                <a:t>)</a:t>
              </a:r>
              <a:endParaRPr lang="it-IT" sz="1200" b="1" dirty="0"/>
            </a:p>
          </p:txBody>
        </p:sp>
      </p:grpSp>
      <p:sp>
        <p:nvSpPr>
          <p:cNvPr id="8" name="CasellaDiTesto 7"/>
          <p:cNvSpPr txBox="1"/>
          <p:nvPr/>
        </p:nvSpPr>
        <p:spPr>
          <a:xfrm>
            <a:off x="1342943" y="260648"/>
            <a:ext cx="64581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 err="1" smtClean="0">
                <a:solidFill>
                  <a:srgbClr val="C00000"/>
                </a:solidFill>
              </a:rPr>
              <a:t>Principal</a:t>
            </a:r>
            <a:r>
              <a:rPr lang="it-IT" sz="2000" b="1" dirty="0" smtClean="0">
                <a:solidFill>
                  <a:srgbClr val="C00000"/>
                </a:solidFill>
              </a:rPr>
              <a:t> </a:t>
            </a:r>
            <a:r>
              <a:rPr lang="it-IT" sz="2000" b="1" dirty="0" err="1" smtClean="0">
                <a:solidFill>
                  <a:srgbClr val="C00000"/>
                </a:solidFill>
              </a:rPr>
              <a:t>Component</a:t>
            </a:r>
            <a:r>
              <a:rPr lang="it-IT" sz="2000" b="1" dirty="0" smtClean="0">
                <a:solidFill>
                  <a:srgbClr val="C00000"/>
                </a:solidFill>
              </a:rPr>
              <a:t> </a:t>
            </a:r>
            <a:r>
              <a:rPr lang="it-IT" sz="2000" b="1" dirty="0" err="1" smtClean="0">
                <a:solidFill>
                  <a:srgbClr val="C00000"/>
                </a:solidFill>
              </a:rPr>
              <a:t>Analysis</a:t>
            </a:r>
            <a:r>
              <a:rPr lang="it-IT" sz="2000" b="1" dirty="0" smtClean="0">
                <a:solidFill>
                  <a:srgbClr val="C00000"/>
                </a:solidFill>
              </a:rPr>
              <a:t> (PCA) - key-taste </a:t>
            </a:r>
            <a:r>
              <a:rPr lang="it-IT" sz="2000" b="1" dirty="0" err="1" smtClean="0">
                <a:solidFill>
                  <a:srgbClr val="C00000"/>
                </a:solidFill>
              </a:rPr>
              <a:t>compounds</a:t>
            </a:r>
            <a:endParaRPr lang="it-IT" sz="2000" b="1" dirty="0">
              <a:solidFill>
                <a:srgbClr val="C0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699792" y="4564285"/>
            <a:ext cx="360040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dirty="0" smtClean="0"/>
          </a:p>
          <a:p>
            <a:r>
              <a:rPr lang="it-IT" sz="1400" b="1" dirty="0" err="1" smtClean="0">
                <a:solidFill>
                  <a:schemeClr val="accent4">
                    <a:lumMod val="75000"/>
                  </a:schemeClr>
                </a:solidFill>
              </a:rPr>
              <a:t>Darjeeling</a:t>
            </a:r>
            <a:r>
              <a:rPr lang="it-IT" sz="14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it-IT" sz="1400" b="1" dirty="0" err="1" smtClean="0">
                <a:solidFill>
                  <a:schemeClr val="accent4">
                    <a:lumMod val="75000"/>
                  </a:schemeClr>
                </a:solidFill>
              </a:rPr>
              <a:t>T.Valley</a:t>
            </a:r>
            <a:endParaRPr lang="it-IT" sz="14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it-IT" sz="1400" b="1" u="sng" dirty="0" err="1" smtClean="0"/>
              <a:t>Epigallocatechingallate</a:t>
            </a:r>
            <a:endParaRPr lang="it-IT" sz="1400" b="1" u="sng" dirty="0" smtClean="0"/>
          </a:p>
          <a:p>
            <a:r>
              <a:rPr lang="it-IT" sz="1400" dirty="0" err="1" smtClean="0"/>
              <a:t>Epicatechingallate</a:t>
            </a:r>
            <a:endParaRPr lang="it-IT" sz="1400" dirty="0" smtClean="0"/>
          </a:p>
          <a:p>
            <a:r>
              <a:rPr lang="it-IT" sz="1400" dirty="0" err="1" smtClean="0"/>
              <a:t>Epigallocatechin</a:t>
            </a:r>
            <a:endParaRPr lang="it-IT" sz="1400" dirty="0" smtClean="0"/>
          </a:p>
        </p:txBody>
      </p:sp>
      <p:sp>
        <p:nvSpPr>
          <p:cNvPr id="10" name="CasellaDiTesto 9"/>
          <p:cNvSpPr txBox="1"/>
          <p:nvPr/>
        </p:nvSpPr>
        <p:spPr>
          <a:xfrm>
            <a:off x="899592" y="4324360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err="1" smtClean="0">
                <a:solidFill>
                  <a:srgbClr val="C00000"/>
                </a:solidFill>
              </a:rPr>
              <a:t>Discriminating</a:t>
            </a:r>
            <a:r>
              <a:rPr lang="it-IT" sz="1400" b="1" dirty="0" smtClean="0">
                <a:solidFill>
                  <a:srgbClr val="C00000"/>
                </a:solidFill>
              </a:rPr>
              <a:t> </a:t>
            </a:r>
            <a:r>
              <a:rPr lang="it-IT" sz="1400" b="1" dirty="0" err="1" smtClean="0">
                <a:solidFill>
                  <a:srgbClr val="C00000"/>
                </a:solidFill>
              </a:rPr>
              <a:t>Variables</a:t>
            </a:r>
            <a:endParaRPr lang="it-IT" sz="1400" b="1" dirty="0" smtClean="0">
              <a:solidFill>
                <a:srgbClr val="C00000"/>
              </a:solidFill>
            </a:endParaRPr>
          </a:p>
          <a:p>
            <a:endParaRPr lang="it-IT" sz="1400" b="1" dirty="0" smtClean="0">
              <a:solidFill>
                <a:srgbClr val="C00000"/>
              </a:solidFill>
            </a:endParaRPr>
          </a:p>
          <a:p>
            <a:r>
              <a:rPr lang="it-IT" sz="1400" b="1" dirty="0" err="1" smtClean="0">
                <a:solidFill>
                  <a:srgbClr val="339966"/>
                </a:solidFill>
              </a:rPr>
              <a:t>Ceylon</a:t>
            </a:r>
            <a:endParaRPr lang="it-IT" sz="1400" b="1" dirty="0" smtClean="0">
              <a:solidFill>
                <a:srgbClr val="339966"/>
              </a:solidFill>
            </a:endParaRPr>
          </a:p>
          <a:p>
            <a:r>
              <a:rPr lang="it-IT" sz="1400" b="1" u="sng" dirty="0" err="1" smtClean="0"/>
              <a:t>Theaflavins</a:t>
            </a:r>
            <a:endParaRPr lang="it-IT" sz="1400" b="1" u="sng" dirty="0" smtClean="0"/>
          </a:p>
          <a:p>
            <a:r>
              <a:rPr lang="it-IT" sz="1400" dirty="0" err="1" smtClean="0"/>
              <a:t>Rutin</a:t>
            </a:r>
            <a:endParaRPr lang="it-IT" sz="1400" dirty="0" smtClean="0"/>
          </a:p>
          <a:p>
            <a:r>
              <a:rPr lang="it-IT" sz="1400" dirty="0" smtClean="0"/>
              <a:t>Quercetin-3-O-gal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827584" y="4725144"/>
            <a:ext cx="1800200" cy="108012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tangolo 11"/>
          <p:cNvSpPr/>
          <p:nvPr/>
        </p:nvSpPr>
        <p:spPr>
          <a:xfrm>
            <a:off x="2699792" y="4725144"/>
            <a:ext cx="1872208" cy="108012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asellaDiTesto 12"/>
          <p:cNvSpPr txBox="1"/>
          <p:nvPr/>
        </p:nvSpPr>
        <p:spPr>
          <a:xfrm>
            <a:off x="4716016" y="4500570"/>
            <a:ext cx="3528392" cy="213904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dirty="0" smtClean="0"/>
              <a:t>PCA confirms the great variability</a:t>
            </a:r>
          </a:p>
          <a:p>
            <a:r>
              <a:rPr lang="en-US" sz="1600" dirty="0" smtClean="0"/>
              <a:t>of the quantitative profile of</a:t>
            </a:r>
          </a:p>
          <a:p>
            <a:pPr>
              <a:spcAft>
                <a:spcPts val="600"/>
              </a:spcAft>
            </a:pPr>
            <a:r>
              <a:rPr lang="en-US" sz="1600" i="1" dirty="0" smtClean="0"/>
              <a:t>key-aroma compounds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Clear separation of Ceylon and Darjeeling </a:t>
            </a:r>
            <a:r>
              <a:rPr lang="en-US" sz="1600" dirty="0" err="1" smtClean="0"/>
              <a:t>T.Valley</a:t>
            </a:r>
            <a:r>
              <a:rPr lang="en-US" sz="1600" dirty="0" smtClean="0"/>
              <a:t> teas from the others.</a:t>
            </a:r>
          </a:p>
          <a:p>
            <a:endParaRPr lang="en-US" sz="1600" dirty="0" smtClean="0"/>
          </a:p>
          <a:p>
            <a:r>
              <a:rPr lang="it-IT" sz="1600" b="1" dirty="0" err="1" smtClean="0"/>
              <a:t>Predictable</a:t>
            </a:r>
            <a:r>
              <a:rPr lang="it-IT" sz="1600" b="1" dirty="0" smtClean="0"/>
              <a:t>: </a:t>
            </a:r>
            <a:r>
              <a:rPr lang="en-US" sz="1600" dirty="0" smtClean="0"/>
              <a:t>different geographical origin and manufacturing processing</a:t>
            </a:r>
            <a:endParaRPr lang="en-US" sz="1600" dirty="0"/>
          </a:p>
        </p:txBody>
      </p:sp>
      <p:sp>
        <p:nvSpPr>
          <p:cNvPr id="14" name="Ovale 13"/>
          <p:cNvSpPr/>
          <p:nvPr/>
        </p:nvSpPr>
        <p:spPr>
          <a:xfrm>
            <a:off x="2339752" y="1358184"/>
            <a:ext cx="1008112" cy="576064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e 14"/>
          <p:cNvSpPr/>
          <p:nvPr/>
        </p:nvSpPr>
        <p:spPr>
          <a:xfrm>
            <a:off x="3706764" y="2352870"/>
            <a:ext cx="1008112" cy="57606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uppo 18"/>
          <p:cNvGrpSpPr/>
          <p:nvPr/>
        </p:nvGrpSpPr>
        <p:grpSpPr>
          <a:xfrm>
            <a:off x="1305990" y="1142984"/>
            <a:ext cx="6480720" cy="3041808"/>
            <a:chOff x="827584" y="1196752"/>
            <a:chExt cx="6480720" cy="3041808"/>
          </a:xfrm>
        </p:grpSpPr>
        <p:pic>
          <p:nvPicPr>
            <p:cNvPr id="16" name="Immagine 15" descr="DSCF2227.JPG"/>
            <p:cNvPicPr/>
            <p:nvPr/>
          </p:nvPicPr>
          <p:blipFill>
            <a:blip r:embed="rId4" cstate="print">
              <a:lum bright="20000" contrast="30000"/>
            </a:blip>
            <a:stretch>
              <a:fillRect/>
            </a:stretch>
          </p:blipFill>
          <p:spPr>
            <a:xfrm>
              <a:off x="827584" y="2204864"/>
              <a:ext cx="6480720" cy="2033696"/>
            </a:xfrm>
            <a:prstGeom prst="rect">
              <a:avLst/>
            </a:prstGeom>
          </p:spPr>
        </p:pic>
        <p:sp>
          <p:nvSpPr>
            <p:cNvPr id="17" name="Freccia in giù 16"/>
            <p:cNvSpPr/>
            <p:nvPr/>
          </p:nvSpPr>
          <p:spPr>
            <a:xfrm>
              <a:off x="5652120" y="1196752"/>
              <a:ext cx="792088" cy="1152128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ccia in giù 17"/>
            <p:cNvSpPr/>
            <p:nvPr/>
          </p:nvSpPr>
          <p:spPr>
            <a:xfrm>
              <a:off x="1043608" y="1196752"/>
              <a:ext cx="792088" cy="1152128"/>
            </a:xfrm>
            <a:prstGeom prst="downArrow">
              <a:avLst/>
            </a:prstGeom>
            <a:solidFill>
              <a:srgbClr val="92D050"/>
            </a:solidFill>
            <a:ln>
              <a:solidFill>
                <a:srgbClr val="92D050"/>
              </a:solidFill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2" name="Picture 2" descr="MARCHIO DST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22</a:t>
            </a:fld>
            <a:endParaRPr lang="it-IT"/>
          </a:p>
        </p:txBody>
      </p:sp>
      <p:grpSp>
        <p:nvGrpSpPr>
          <p:cNvPr id="3" name="Gruppo 2"/>
          <p:cNvGrpSpPr/>
          <p:nvPr/>
        </p:nvGrpSpPr>
        <p:grpSpPr>
          <a:xfrm>
            <a:off x="488947" y="1241375"/>
            <a:ext cx="8212508" cy="3473515"/>
            <a:chOff x="488947" y="1801471"/>
            <a:chExt cx="8212508" cy="3473515"/>
          </a:xfrm>
        </p:grpSpPr>
        <p:grpSp>
          <p:nvGrpSpPr>
            <p:cNvPr id="4" name="Gruppo 16"/>
            <p:cNvGrpSpPr/>
            <p:nvPr/>
          </p:nvGrpSpPr>
          <p:grpSpPr>
            <a:xfrm>
              <a:off x="488947" y="1801471"/>
              <a:ext cx="8166107" cy="3473515"/>
              <a:chOff x="161128" y="1801471"/>
              <a:chExt cx="8166107" cy="3473515"/>
            </a:xfrm>
          </p:grpSpPr>
          <p:grpSp>
            <p:nvGrpSpPr>
              <p:cNvPr id="6" name="Gruppo 6"/>
              <p:cNvGrpSpPr>
                <a:grpSpLocks noChangeAspect="1"/>
              </p:cNvGrpSpPr>
              <p:nvPr/>
            </p:nvGrpSpPr>
            <p:grpSpPr>
              <a:xfrm>
                <a:off x="161128" y="1801471"/>
                <a:ext cx="5076000" cy="3473515"/>
                <a:chOff x="-193704" y="1009933"/>
                <a:chExt cx="3204279" cy="2192682"/>
              </a:xfrm>
            </p:grpSpPr>
            <p:sp>
              <p:nvSpPr>
                <p:cNvPr id="14" name="CasellaDiTesto 7"/>
                <p:cNvSpPr txBox="1"/>
                <p:nvPr/>
              </p:nvSpPr>
              <p:spPr>
                <a:xfrm>
                  <a:off x="1163436" y="1009933"/>
                  <a:ext cx="479493" cy="21401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it-IT" sz="1400" b="1" dirty="0" err="1" smtClean="0"/>
                    <a:t>Ceylon</a:t>
                  </a:r>
                  <a:endParaRPr lang="it-IT" sz="1400" b="1" dirty="0"/>
                </a:p>
              </p:txBody>
            </p:sp>
            <p:pic>
              <p:nvPicPr>
                <p:cNvPr id="15" name="Picture 11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-193704" y="1186615"/>
                  <a:ext cx="3204279" cy="2016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7" name="Gruppo 9"/>
              <p:cNvGrpSpPr/>
              <p:nvPr/>
            </p:nvGrpSpPr>
            <p:grpSpPr>
              <a:xfrm>
                <a:off x="5581933" y="2743202"/>
                <a:ext cx="2745302" cy="1528550"/>
                <a:chOff x="3084393" y="3179927"/>
                <a:chExt cx="2745302" cy="1528550"/>
              </a:xfrm>
            </p:grpSpPr>
            <p:sp>
              <p:nvSpPr>
                <p:cNvPr id="8" name="Rettangolo arrotondato 7"/>
                <p:cNvSpPr/>
                <p:nvPr/>
              </p:nvSpPr>
              <p:spPr>
                <a:xfrm>
                  <a:off x="3084393" y="3179927"/>
                  <a:ext cx="2729552" cy="1528550"/>
                </a:xfrm>
                <a:prstGeom prst="roundRect">
                  <a:avLst/>
                </a:prstGeom>
                <a:gradFill flip="none" rotWithShape="1">
                  <a:gsLst>
                    <a:gs pos="0">
                      <a:srgbClr val="FF8337">
                        <a:tint val="66000"/>
                        <a:satMod val="160000"/>
                      </a:srgbClr>
                    </a:gs>
                    <a:gs pos="50000">
                      <a:srgbClr val="FF8337">
                        <a:tint val="44500"/>
                        <a:satMod val="160000"/>
                      </a:srgbClr>
                    </a:gs>
                    <a:gs pos="100000">
                      <a:srgbClr val="FF8337">
                        <a:tint val="23500"/>
                        <a:satMod val="160000"/>
                      </a:srgbClr>
                    </a:gs>
                  </a:gsLst>
                  <a:lin ang="5400000" scaled="1"/>
                  <a:tileRect/>
                </a:gradFill>
                <a:ln w="12700">
                  <a:solidFill>
                    <a:srgbClr val="96501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/>
                </a:p>
              </p:txBody>
            </p:sp>
            <p:grpSp>
              <p:nvGrpSpPr>
                <p:cNvPr id="9" name="Gruppo 20"/>
                <p:cNvGrpSpPr/>
                <p:nvPr/>
              </p:nvGrpSpPr>
              <p:grpSpPr>
                <a:xfrm>
                  <a:off x="3152632" y="3480184"/>
                  <a:ext cx="2677063" cy="993006"/>
                  <a:chOff x="3220872" y="3357352"/>
                  <a:chExt cx="2677063" cy="993006"/>
                </a:xfrm>
              </p:grpSpPr>
              <p:sp>
                <p:nvSpPr>
                  <p:cNvPr id="10" name="CasellaDiTesto 9"/>
                  <p:cNvSpPr txBox="1"/>
                  <p:nvPr/>
                </p:nvSpPr>
                <p:spPr>
                  <a:xfrm>
                    <a:off x="3220872" y="3589358"/>
                    <a:ext cx="779381" cy="40011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2000" b="1" dirty="0" err="1" smtClean="0"/>
                      <a:t>DoT</a:t>
                    </a:r>
                    <a:r>
                      <a:rPr lang="it-IT" b="1" dirty="0" smtClean="0"/>
                      <a:t> =</a:t>
                    </a:r>
                    <a:endParaRPr lang="it-IT" b="1" dirty="0"/>
                  </a:p>
                </p:txBody>
              </p:sp>
              <p:sp>
                <p:nvSpPr>
                  <p:cNvPr id="11" name="CasellaDiTesto 10"/>
                  <p:cNvSpPr txBox="1"/>
                  <p:nvPr/>
                </p:nvSpPr>
                <p:spPr>
                  <a:xfrm>
                    <a:off x="3957852" y="3357352"/>
                    <a:ext cx="1940083" cy="3385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1600" b="1" dirty="0" err="1" smtClean="0"/>
                      <a:t>Concentration</a:t>
                    </a:r>
                    <a:r>
                      <a:rPr lang="it-IT" sz="1600" b="1" dirty="0" smtClean="0"/>
                      <a:t> </a:t>
                    </a:r>
                    <a:r>
                      <a:rPr lang="it-IT" sz="1400" b="1" dirty="0" smtClean="0"/>
                      <a:t>(mg/L)</a:t>
                    </a:r>
                    <a:endParaRPr lang="it-IT" sz="1600" b="1" dirty="0"/>
                  </a:p>
                </p:txBody>
              </p:sp>
              <p:sp>
                <p:nvSpPr>
                  <p:cNvPr id="12" name="CasellaDiTesto 11"/>
                  <p:cNvSpPr txBox="1"/>
                  <p:nvPr/>
                </p:nvSpPr>
                <p:spPr>
                  <a:xfrm>
                    <a:off x="4028364" y="3796360"/>
                    <a:ext cx="1516569" cy="5539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it-IT" sz="1600" b="1" dirty="0" smtClean="0"/>
                      <a:t>Taste </a:t>
                    </a:r>
                    <a:r>
                      <a:rPr lang="it-IT" sz="1600" b="1" dirty="0" err="1" smtClean="0"/>
                      <a:t>Threshold</a:t>
                    </a:r>
                    <a:endParaRPr lang="it-IT" sz="1600" b="1" dirty="0" smtClean="0"/>
                  </a:p>
                  <a:p>
                    <a:pPr algn="ctr"/>
                    <a:r>
                      <a:rPr lang="it-IT" sz="1400" b="1" dirty="0" smtClean="0"/>
                      <a:t>(mg/L)</a:t>
                    </a:r>
                    <a:endParaRPr lang="it-IT" sz="1600" b="1" dirty="0"/>
                  </a:p>
                </p:txBody>
              </p:sp>
              <p:cxnSp>
                <p:nvCxnSpPr>
                  <p:cNvPr id="13" name="Connettore 1 12"/>
                  <p:cNvCxnSpPr/>
                  <p:nvPr/>
                </p:nvCxnSpPr>
                <p:spPr>
                  <a:xfrm flipV="1">
                    <a:off x="4039739" y="3780430"/>
                    <a:ext cx="1800000" cy="13647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5" name="CasellaDiTesto 4"/>
            <p:cNvSpPr txBox="1"/>
            <p:nvPr/>
          </p:nvSpPr>
          <p:spPr>
            <a:xfrm>
              <a:off x="5824192" y="2318726"/>
              <a:ext cx="28772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 smtClean="0"/>
                <a:t>DOSE OVER THRESHOLDS</a:t>
              </a:r>
              <a:endParaRPr lang="it-IT" sz="2000" b="1" dirty="0"/>
            </a:p>
          </p:txBody>
        </p:sp>
      </p:grpSp>
      <p:grpSp>
        <p:nvGrpSpPr>
          <p:cNvPr id="20" name="Gruppo 19"/>
          <p:cNvGrpSpPr/>
          <p:nvPr/>
        </p:nvGrpSpPr>
        <p:grpSpPr>
          <a:xfrm>
            <a:off x="797433" y="100108"/>
            <a:ext cx="7166111" cy="900000"/>
            <a:chOff x="797433" y="100108"/>
            <a:chExt cx="7166111" cy="900000"/>
          </a:xfrm>
        </p:grpSpPr>
        <p:sp>
          <p:nvSpPr>
            <p:cNvPr id="16" name="Rettangolo 15"/>
            <p:cNvSpPr/>
            <p:nvPr/>
          </p:nvSpPr>
          <p:spPr>
            <a:xfrm>
              <a:off x="1453487" y="136476"/>
              <a:ext cx="6237026" cy="792193"/>
            </a:xfrm>
            <a:prstGeom prst="rect">
              <a:avLst/>
            </a:prstGeom>
            <a:solidFill>
              <a:srgbClr val="BEE395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b="1" dirty="0" err="1" smtClean="0">
                  <a:solidFill>
                    <a:schemeClr val="tx1"/>
                  </a:solidFill>
                </a:rPr>
                <a:t>Correlation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between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the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sensory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perception</a:t>
              </a:r>
              <a:endParaRPr lang="it-IT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it-IT" sz="2000" b="1" dirty="0" smtClean="0">
                  <a:solidFill>
                    <a:schemeClr val="tx1"/>
                  </a:solidFill>
                </a:rPr>
                <a:t>and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Key-taste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compounds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distribution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 </a:t>
              </a:r>
              <a:endParaRPr lang="it-IT" sz="2000" b="1" i="1" dirty="0">
                <a:solidFill>
                  <a:schemeClr val="tx1"/>
                </a:solidFill>
              </a:endParaRPr>
            </a:p>
          </p:txBody>
        </p:sp>
        <p:pic>
          <p:nvPicPr>
            <p:cNvPr id="17" name="Immagine 16" descr="tazza tè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7433" y="295986"/>
              <a:ext cx="911345" cy="612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8" name="Picture 2" descr="http://us.cdn2.123rf.com/168nwm/scotttalent/scotttalent1312/scotttalent131201159/24465400-investigatore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63544" y="100108"/>
              <a:ext cx="900000" cy="900000"/>
            </a:xfrm>
            <a:prstGeom prst="rect">
              <a:avLst/>
            </a:prstGeom>
            <a:noFill/>
          </p:spPr>
        </p:pic>
      </p:grpSp>
      <p:sp>
        <p:nvSpPr>
          <p:cNvPr id="19" name="CasellaDiTesto 18"/>
          <p:cNvSpPr txBox="1"/>
          <p:nvPr/>
        </p:nvSpPr>
        <p:spPr>
          <a:xfrm>
            <a:off x="2357422" y="4923550"/>
            <a:ext cx="44291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 smtClean="0"/>
              <a:t>Spider </a:t>
            </a:r>
            <a:r>
              <a:rPr lang="it-IT" sz="1600" dirty="0" err="1" smtClean="0"/>
              <a:t>diagram</a:t>
            </a:r>
            <a:r>
              <a:rPr lang="it-IT" sz="1600" dirty="0" smtClean="0"/>
              <a:t> </a:t>
            </a:r>
            <a:r>
              <a:rPr lang="it-IT" sz="1600" dirty="0" err="1" smtClean="0"/>
              <a:t>with</a:t>
            </a:r>
            <a:r>
              <a:rPr lang="it-IT" sz="1600" dirty="0" smtClean="0"/>
              <a:t> </a:t>
            </a:r>
            <a:r>
              <a:rPr lang="it-IT" sz="1600" dirty="0" err="1" smtClean="0"/>
              <a:t>DoT</a:t>
            </a:r>
            <a:r>
              <a:rPr lang="it-IT" sz="1600" dirty="0" smtClean="0"/>
              <a:t> </a:t>
            </a:r>
            <a:r>
              <a:rPr lang="it-IT" sz="1600" dirty="0" err="1" smtClean="0"/>
              <a:t>values</a:t>
            </a:r>
            <a:r>
              <a:rPr lang="it-IT" sz="1600" dirty="0" smtClean="0"/>
              <a:t>: </a:t>
            </a:r>
            <a:r>
              <a:rPr lang="it-IT" sz="1600" dirty="0" err="1" smtClean="0"/>
              <a:t>for</a:t>
            </a:r>
            <a:r>
              <a:rPr lang="it-IT" sz="1600" dirty="0" smtClean="0"/>
              <a:t> </a:t>
            </a:r>
            <a:r>
              <a:rPr lang="it-IT" sz="1600" dirty="0" err="1" smtClean="0"/>
              <a:t>each</a:t>
            </a:r>
            <a:r>
              <a:rPr lang="it-IT" sz="1600" dirty="0" smtClean="0"/>
              <a:t> </a:t>
            </a:r>
            <a:r>
              <a:rPr lang="it-IT" sz="1600" dirty="0" err="1" smtClean="0"/>
              <a:t>marker</a:t>
            </a:r>
            <a:r>
              <a:rPr lang="it-IT" sz="1600" dirty="0" smtClean="0"/>
              <a:t>, the </a:t>
            </a:r>
            <a:r>
              <a:rPr lang="it-IT" sz="1600" dirty="0" err="1" smtClean="0"/>
              <a:t>concentration</a:t>
            </a:r>
            <a:r>
              <a:rPr lang="it-IT" sz="1600" dirty="0" smtClean="0"/>
              <a:t> </a:t>
            </a:r>
            <a:r>
              <a:rPr lang="it-IT" sz="1600" dirty="0" err="1" smtClean="0"/>
              <a:t>is</a:t>
            </a:r>
            <a:r>
              <a:rPr lang="it-IT" sz="1600" dirty="0" smtClean="0"/>
              <a:t> </a:t>
            </a:r>
            <a:r>
              <a:rPr lang="it-IT" sz="1600" dirty="0" err="1" smtClean="0"/>
              <a:t>associated</a:t>
            </a:r>
            <a:r>
              <a:rPr lang="it-IT" sz="1600" dirty="0" smtClean="0"/>
              <a:t> </a:t>
            </a:r>
            <a:r>
              <a:rPr lang="it-IT" sz="1600" dirty="0" err="1" smtClean="0"/>
              <a:t>with</a:t>
            </a:r>
            <a:r>
              <a:rPr lang="it-IT" sz="1600" dirty="0" smtClean="0"/>
              <a:t> the Taste </a:t>
            </a:r>
            <a:r>
              <a:rPr lang="it-IT" sz="1600" dirty="0" err="1" smtClean="0"/>
              <a:t>Threshold</a:t>
            </a:r>
            <a:r>
              <a:rPr lang="it-IT" sz="1600" dirty="0" smtClean="0"/>
              <a:t> in water and the Taste </a:t>
            </a:r>
            <a:r>
              <a:rPr lang="it-IT" sz="1600" dirty="0" err="1" smtClean="0"/>
              <a:t>descriptor</a:t>
            </a:r>
            <a:r>
              <a:rPr lang="it-IT" sz="1600" dirty="0" smtClean="0"/>
              <a:t> (</a:t>
            </a:r>
            <a:r>
              <a:rPr lang="it-IT" sz="1600" dirty="0" err="1" smtClean="0"/>
              <a:t>available</a:t>
            </a:r>
            <a:r>
              <a:rPr lang="it-IT" sz="1600" dirty="0" smtClean="0"/>
              <a:t> in the </a:t>
            </a:r>
            <a:r>
              <a:rPr lang="it-IT" sz="1600" dirty="0" err="1" smtClean="0"/>
              <a:t>literature</a:t>
            </a:r>
            <a:r>
              <a:rPr lang="it-IT" sz="1600" dirty="0" smtClean="0"/>
              <a:t>)</a:t>
            </a:r>
            <a:endParaRPr lang="it-IT" sz="1600" dirty="0"/>
          </a:p>
        </p:txBody>
      </p:sp>
      <p:pic>
        <p:nvPicPr>
          <p:cNvPr id="22" name="Picture 2" descr="MARCHIO DST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23</a:t>
            </a:fld>
            <a:endParaRPr lang="it-IT"/>
          </a:p>
        </p:txBody>
      </p:sp>
      <p:grpSp>
        <p:nvGrpSpPr>
          <p:cNvPr id="3" name="Gruppo 2"/>
          <p:cNvGrpSpPr/>
          <p:nvPr/>
        </p:nvGrpSpPr>
        <p:grpSpPr>
          <a:xfrm>
            <a:off x="-193704" y="941693"/>
            <a:ext cx="9487951" cy="2228863"/>
            <a:chOff x="-193704" y="941693"/>
            <a:chExt cx="9487951" cy="2228863"/>
          </a:xfrm>
        </p:grpSpPr>
        <p:sp>
          <p:nvSpPr>
            <p:cNvPr id="4" name="CasellaDiTesto 3"/>
            <p:cNvSpPr txBox="1"/>
            <p:nvPr/>
          </p:nvSpPr>
          <p:spPr>
            <a:xfrm>
              <a:off x="7372119" y="971257"/>
              <a:ext cx="6322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/>
                <a:t>Kenya</a:t>
              </a:r>
              <a:endParaRPr lang="it-IT" sz="1400" b="1" dirty="0"/>
            </a:p>
          </p:txBody>
        </p:sp>
        <p:grpSp>
          <p:nvGrpSpPr>
            <p:cNvPr id="5" name="Gruppo 30"/>
            <p:cNvGrpSpPr/>
            <p:nvPr/>
          </p:nvGrpSpPr>
          <p:grpSpPr>
            <a:xfrm>
              <a:off x="2972625" y="984905"/>
              <a:ext cx="3196228" cy="2185651"/>
              <a:chOff x="2767905" y="1053145"/>
              <a:chExt cx="3196228" cy="2185651"/>
            </a:xfrm>
          </p:grpSpPr>
          <p:sp>
            <p:nvSpPr>
              <p:cNvPr id="10" name="CasellaDiTesto 8"/>
              <p:cNvSpPr txBox="1"/>
              <p:nvPr/>
            </p:nvSpPr>
            <p:spPr>
              <a:xfrm>
                <a:off x="3796343" y="1053145"/>
                <a:ext cx="119455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smtClean="0"/>
                  <a:t>Assam (India)</a:t>
                </a:r>
                <a:endParaRPr lang="it-IT" sz="1400" b="1" dirty="0"/>
              </a:p>
            </p:txBody>
          </p:sp>
          <p:pic>
            <p:nvPicPr>
              <p:cNvPr id="11" name="Picture 1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2767905" y="1222796"/>
                <a:ext cx="3196228" cy="201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6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98018" y="1140908"/>
              <a:ext cx="3196229" cy="2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7" name="Gruppo 28"/>
            <p:cNvGrpSpPr/>
            <p:nvPr/>
          </p:nvGrpSpPr>
          <p:grpSpPr>
            <a:xfrm>
              <a:off x="-193704" y="941693"/>
              <a:ext cx="3204279" cy="2192682"/>
              <a:chOff x="-193704" y="1009933"/>
              <a:chExt cx="3204279" cy="2192682"/>
            </a:xfrm>
          </p:grpSpPr>
          <p:sp>
            <p:nvSpPr>
              <p:cNvPr id="8" name="CasellaDiTesto 7"/>
              <p:cNvSpPr txBox="1"/>
              <p:nvPr/>
            </p:nvSpPr>
            <p:spPr>
              <a:xfrm>
                <a:off x="1078022" y="1009933"/>
                <a:ext cx="6895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err="1" smtClean="0"/>
                  <a:t>Ceylon</a:t>
                </a:r>
                <a:endParaRPr lang="it-IT" sz="1400" b="1" dirty="0"/>
              </a:p>
            </p:txBody>
          </p:sp>
          <p:pic>
            <p:nvPicPr>
              <p:cNvPr id="9" name="Picture 11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-193704" y="1186615"/>
                <a:ext cx="3204279" cy="201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12" name="Gruppo 11"/>
          <p:cNvGrpSpPr/>
          <p:nvPr/>
        </p:nvGrpSpPr>
        <p:grpSpPr>
          <a:xfrm>
            <a:off x="-144681" y="2982063"/>
            <a:ext cx="9460659" cy="4012423"/>
            <a:chOff x="-180062" y="2913817"/>
            <a:chExt cx="9460659" cy="4012423"/>
          </a:xfrm>
        </p:grpSpPr>
        <p:grpSp>
          <p:nvGrpSpPr>
            <p:cNvPr id="13" name="Gruppo 36"/>
            <p:cNvGrpSpPr/>
            <p:nvPr/>
          </p:nvGrpSpPr>
          <p:grpSpPr>
            <a:xfrm>
              <a:off x="3084393" y="3111687"/>
              <a:ext cx="2745302" cy="1528550"/>
              <a:chOff x="3084393" y="3179927"/>
              <a:chExt cx="2745302" cy="1528550"/>
            </a:xfrm>
          </p:grpSpPr>
          <p:sp>
            <p:nvSpPr>
              <p:cNvPr id="26" name="Rettangolo arrotondato 25"/>
              <p:cNvSpPr/>
              <p:nvPr/>
            </p:nvSpPr>
            <p:spPr>
              <a:xfrm>
                <a:off x="3084393" y="3179927"/>
                <a:ext cx="2729552" cy="1528550"/>
              </a:xfrm>
              <a:prstGeom prst="roundRect">
                <a:avLst/>
              </a:prstGeom>
              <a:gradFill flip="none" rotWithShape="1">
                <a:gsLst>
                  <a:gs pos="0">
                    <a:srgbClr val="FF8337">
                      <a:tint val="66000"/>
                      <a:satMod val="160000"/>
                    </a:srgbClr>
                  </a:gs>
                  <a:gs pos="50000">
                    <a:srgbClr val="FF8337">
                      <a:tint val="44500"/>
                      <a:satMod val="160000"/>
                    </a:srgbClr>
                  </a:gs>
                  <a:gs pos="100000">
                    <a:srgbClr val="FF8337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 w="12700">
                <a:solidFill>
                  <a:srgbClr val="96501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grpSp>
            <p:nvGrpSpPr>
              <p:cNvPr id="27" name="Gruppo 37"/>
              <p:cNvGrpSpPr/>
              <p:nvPr/>
            </p:nvGrpSpPr>
            <p:grpSpPr>
              <a:xfrm>
                <a:off x="3152632" y="3480184"/>
                <a:ext cx="2677063" cy="993006"/>
                <a:chOff x="3220872" y="3357352"/>
                <a:chExt cx="2677063" cy="993006"/>
              </a:xfrm>
            </p:grpSpPr>
            <p:sp>
              <p:nvSpPr>
                <p:cNvPr id="28" name="CasellaDiTesto 27"/>
                <p:cNvSpPr txBox="1"/>
                <p:nvPr/>
              </p:nvSpPr>
              <p:spPr>
                <a:xfrm>
                  <a:off x="3220872" y="3589358"/>
                  <a:ext cx="77938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2000" b="1" dirty="0" err="1" smtClean="0"/>
                    <a:t>DoT</a:t>
                  </a:r>
                  <a:r>
                    <a:rPr lang="it-IT" b="1" dirty="0" smtClean="0"/>
                    <a:t> =</a:t>
                  </a:r>
                  <a:endParaRPr lang="it-IT" b="1" dirty="0"/>
                </a:p>
              </p:txBody>
            </p:sp>
            <p:sp>
              <p:nvSpPr>
                <p:cNvPr id="29" name="CasellaDiTesto 28"/>
                <p:cNvSpPr txBox="1"/>
                <p:nvPr/>
              </p:nvSpPr>
              <p:spPr>
                <a:xfrm>
                  <a:off x="3957852" y="3357352"/>
                  <a:ext cx="1940083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600" b="1" dirty="0" err="1" smtClean="0"/>
                    <a:t>Concentration</a:t>
                  </a:r>
                  <a:r>
                    <a:rPr lang="it-IT" sz="1600" b="1" dirty="0" smtClean="0"/>
                    <a:t> </a:t>
                  </a:r>
                  <a:r>
                    <a:rPr lang="it-IT" sz="1400" b="1" dirty="0" smtClean="0"/>
                    <a:t>(mg/L)</a:t>
                  </a:r>
                  <a:endParaRPr lang="it-IT" sz="1600" b="1" dirty="0"/>
                </a:p>
              </p:txBody>
            </p:sp>
            <p:sp>
              <p:nvSpPr>
                <p:cNvPr id="30" name="CasellaDiTesto 29"/>
                <p:cNvSpPr txBox="1"/>
                <p:nvPr/>
              </p:nvSpPr>
              <p:spPr>
                <a:xfrm>
                  <a:off x="4028364" y="3796360"/>
                  <a:ext cx="1516569" cy="55399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it-IT" sz="1600" b="1" dirty="0" smtClean="0"/>
                    <a:t>Taste </a:t>
                  </a:r>
                  <a:r>
                    <a:rPr lang="it-IT" sz="1600" b="1" dirty="0" err="1" smtClean="0"/>
                    <a:t>Threshold</a:t>
                  </a:r>
                  <a:endParaRPr lang="it-IT" sz="1600" b="1" dirty="0" smtClean="0"/>
                </a:p>
                <a:p>
                  <a:pPr algn="ctr"/>
                  <a:r>
                    <a:rPr lang="it-IT" sz="1400" b="1" dirty="0" smtClean="0"/>
                    <a:t>(mg/L)</a:t>
                  </a:r>
                  <a:endParaRPr lang="it-IT" sz="1600" b="1" dirty="0"/>
                </a:p>
              </p:txBody>
            </p:sp>
            <p:cxnSp>
              <p:nvCxnSpPr>
                <p:cNvPr id="31" name="Connettore 1 30"/>
                <p:cNvCxnSpPr/>
                <p:nvPr/>
              </p:nvCxnSpPr>
              <p:spPr>
                <a:xfrm flipV="1">
                  <a:off x="3985147" y="3780430"/>
                  <a:ext cx="1800000" cy="13647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" name="Gruppo 33"/>
            <p:cNvGrpSpPr/>
            <p:nvPr/>
          </p:nvGrpSpPr>
          <p:grpSpPr>
            <a:xfrm>
              <a:off x="-180062" y="2925193"/>
              <a:ext cx="3196229" cy="2169731"/>
              <a:chOff x="-180062" y="3757721"/>
              <a:chExt cx="3196229" cy="2169731"/>
            </a:xfrm>
          </p:grpSpPr>
          <p:sp>
            <p:nvSpPr>
              <p:cNvPr id="24" name="CasellaDiTesto 23"/>
              <p:cNvSpPr txBox="1"/>
              <p:nvPr/>
            </p:nvSpPr>
            <p:spPr>
              <a:xfrm>
                <a:off x="495799" y="3757721"/>
                <a:ext cx="194168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err="1" smtClean="0"/>
                  <a:t>Darjeeling</a:t>
                </a:r>
                <a:r>
                  <a:rPr lang="it-IT" sz="1400" b="1" dirty="0" smtClean="0"/>
                  <a:t> </a:t>
                </a:r>
                <a:r>
                  <a:rPr lang="it-IT" sz="1400" b="1" dirty="0" err="1" smtClean="0"/>
                  <a:t>T.Vall</a:t>
                </a:r>
                <a:r>
                  <a:rPr lang="it-IT" sz="1400" b="1" dirty="0" smtClean="0"/>
                  <a:t>. (India)</a:t>
                </a:r>
                <a:endParaRPr lang="it-IT" sz="1400" b="1" dirty="0"/>
              </a:p>
            </p:txBody>
          </p:sp>
          <p:pic>
            <p:nvPicPr>
              <p:cNvPr id="25" name="Picture 14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-180062" y="3911452"/>
                <a:ext cx="3196229" cy="201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5" name="Gruppo 35"/>
            <p:cNvGrpSpPr/>
            <p:nvPr/>
          </p:nvGrpSpPr>
          <p:grpSpPr>
            <a:xfrm>
              <a:off x="6084369" y="2913817"/>
              <a:ext cx="3196228" cy="2167459"/>
              <a:chOff x="6084369" y="3691753"/>
              <a:chExt cx="3196228" cy="2167459"/>
            </a:xfrm>
          </p:grpSpPr>
          <p:sp>
            <p:nvSpPr>
              <p:cNvPr id="22" name="CasellaDiTesto 21"/>
              <p:cNvSpPr txBox="1"/>
              <p:nvPr/>
            </p:nvSpPr>
            <p:spPr>
              <a:xfrm>
                <a:off x="6762503" y="3691753"/>
                <a:ext cx="187384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err="1" smtClean="0"/>
                  <a:t>Darjeeling</a:t>
                </a:r>
                <a:r>
                  <a:rPr lang="it-IT" sz="1400" b="1" dirty="0" smtClean="0"/>
                  <a:t> Cast. (India)</a:t>
                </a:r>
                <a:endParaRPr lang="it-IT" sz="1400" b="1" dirty="0"/>
              </a:p>
            </p:txBody>
          </p:sp>
          <p:pic>
            <p:nvPicPr>
              <p:cNvPr id="23" name="Picture 15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6084369" y="3843212"/>
                <a:ext cx="3196228" cy="201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6" name="Gruppo 37"/>
            <p:cNvGrpSpPr/>
            <p:nvPr/>
          </p:nvGrpSpPr>
          <p:grpSpPr>
            <a:xfrm>
              <a:off x="1375808" y="4744894"/>
              <a:ext cx="3196229" cy="2167698"/>
              <a:chOff x="1553232" y="4813134"/>
              <a:chExt cx="3196229" cy="2167698"/>
            </a:xfrm>
          </p:grpSpPr>
          <p:sp>
            <p:nvSpPr>
              <p:cNvPr id="20" name="CasellaDiTesto 19"/>
              <p:cNvSpPr txBox="1"/>
              <p:nvPr/>
            </p:nvSpPr>
            <p:spPr>
              <a:xfrm>
                <a:off x="2479376" y="4813134"/>
                <a:ext cx="14624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err="1" smtClean="0"/>
                  <a:t>Azores</a:t>
                </a:r>
                <a:r>
                  <a:rPr lang="it-IT" sz="1400" b="1" dirty="0" smtClean="0"/>
                  <a:t> (</a:t>
                </a:r>
                <a:r>
                  <a:rPr lang="it-IT" sz="1400" b="1" dirty="0" err="1" smtClean="0"/>
                  <a:t>Portugal</a:t>
                </a:r>
                <a:r>
                  <a:rPr lang="it-IT" sz="1400" b="1" dirty="0" smtClean="0"/>
                  <a:t>)</a:t>
                </a:r>
                <a:endParaRPr lang="it-IT" sz="1400" b="1" dirty="0"/>
              </a:p>
            </p:txBody>
          </p:sp>
          <p:pic>
            <p:nvPicPr>
              <p:cNvPr id="21" name="Picture 1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1553232" y="4964832"/>
                <a:ext cx="3196229" cy="201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7" name="Gruppo 40"/>
            <p:cNvGrpSpPr/>
            <p:nvPr/>
          </p:nvGrpSpPr>
          <p:grpSpPr>
            <a:xfrm>
              <a:off x="4282786" y="4733518"/>
              <a:ext cx="3196228" cy="2192722"/>
              <a:chOff x="4241842" y="4801758"/>
              <a:chExt cx="3196228" cy="2192722"/>
            </a:xfrm>
          </p:grpSpPr>
          <p:sp>
            <p:nvSpPr>
              <p:cNvPr id="18" name="CasellaDiTesto 17"/>
              <p:cNvSpPr txBox="1"/>
              <p:nvPr/>
            </p:nvSpPr>
            <p:spPr>
              <a:xfrm>
                <a:off x="5211248" y="4801758"/>
                <a:ext cx="131401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err="1" smtClean="0"/>
                  <a:t>Yunnan</a:t>
                </a:r>
                <a:r>
                  <a:rPr lang="it-IT" sz="1400" b="1" dirty="0" smtClean="0"/>
                  <a:t> (China)</a:t>
                </a:r>
                <a:endParaRPr lang="it-IT" sz="1400" b="1" dirty="0"/>
              </a:p>
            </p:txBody>
          </p:sp>
          <p:pic>
            <p:nvPicPr>
              <p:cNvPr id="19" name="Picture 1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4241842" y="4978480"/>
                <a:ext cx="3196228" cy="201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grpSp>
        <p:nvGrpSpPr>
          <p:cNvPr id="35" name="Gruppo 34"/>
          <p:cNvGrpSpPr/>
          <p:nvPr/>
        </p:nvGrpSpPr>
        <p:grpSpPr>
          <a:xfrm>
            <a:off x="797433" y="100108"/>
            <a:ext cx="7166111" cy="900000"/>
            <a:chOff x="797433" y="100108"/>
            <a:chExt cx="7166111" cy="900000"/>
          </a:xfrm>
        </p:grpSpPr>
        <p:sp>
          <p:nvSpPr>
            <p:cNvPr id="36" name="Rettangolo 35"/>
            <p:cNvSpPr/>
            <p:nvPr/>
          </p:nvSpPr>
          <p:spPr>
            <a:xfrm>
              <a:off x="1453487" y="136476"/>
              <a:ext cx="6237026" cy="792193"/>
            </a:xfrm>
            <a:prstGeom prst="rect">
              <a:avLst/>
            </a:prstGeom>
            <a:solidFill>
              <a:srgbClr val="BEE395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b="1" dirty="0" err="1" smtClean="0">
                  <a:solidFill>
                    <a:schemeClr val="tx1"/>
                  </a:solidFill>
                </a:rPr>
                <a:t>Correlation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between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the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sensory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perception</a:t>
              </a:r>
              <a:endParaRPr lang="it-IT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it-IT" sz="2000" b="1" dirty="0" smtClean="0">
                  <a:solidFill>
                    <a:schemeClr val="tx1"/>
                  </a:solidFill>
                </a:rPr>
                <a:t>and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Key-taste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compounds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distribution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 </a:t>
              </a:r>
              <a:endParaRPr lang="it-IT" sz="2000" b="1" i="1" dirty="0">
                <a:solidFill>
                  <a:schemeClr val="tx1"/>
                </a:solidFill>
              </a:endParaRPr>
            </a:p>
          </p:txBody>
        </p:sp>
        <p:pic>
          <p:nvPicPr>
            <p:cNvPr id="37" name="Immagine 36" descr="tazza tè.jp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97433" y="295986"/>
              <a:ext cx="911345" cy="612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8" name="Picture 2" descr="http://us.cdn2.123rf.com/168nwm/scotttalent/scotttalent1312/scotttalent131201159/24465400-investigatore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63544" y="100108"/>
              <a:ext cx="900000" cy="900000"/>
            </a:xfrm>
            <a:prstGeom prst="rect">
              <a:avLst/>
            </a:prstGeom>
            <a:noFill/>
          </p:spPr>
        </p:pic>
      </p:grpSp>
      <p:pic>
        <p:nvPicPr>
          <p:cNvPr id="40" name="Picture 2" descr="MARCHIO DST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24</a:t>
            </a:fld>
            <a:endParaRPr lang="it-IT"/>
          </a:p>
        </p:txBody>
      </p:sp>
      <p:pic>
        <p:nvPicPr>
          <p:cNvPr id="21" name="Immagine 20" descr="DSCF2227.JPG"/>
          <p:cNvPicPr/>
          <p:nvPr/>
        </p:nvPicPr>
        <p:blipFill>
          <a:blip r:embed="rId2" cstate="print">
            <a:lum bright="20000" contrast="30000"/>
          </a:blip>
          <a:stretch>
            <a:fillRect/>
          </a:stretch>
        </p:blipFill>
        <p:spPr>
          <a:xfrm>
            <a:off x="1331640" y="1214422"/>
            <a:ext cx="6480720" cy="2033696"/>
          </a:xfrm>
          <a:prstGeom prst="rect">
            <a:avLst/>
          </a:prstGeom>
        </p:spPr>
      </p:pic>
      <p:grpSp>
        <p:nvGrpSpPr>
          <p:cNvPr id="22" name="Gruppo 21"/>
          <p:cNvGrpSpPr/>
          <p:nvPr/>
        </p:nvGrpSpPr>
        <p:grpSpPr>
          <a:xfrm>
            <a:off x="214282" y="3357562"/>
            <a:ext cx="8715436" cy="2582067"/>
            <a:chOff x="-71470" y="3617247"/>
            <a:chExt cx="8715436" cy="2582067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-71470" y="3643314"/>
              <a:ext cx="6344801" cy="255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4" name="Picture 2" descr="http://lyndahaviland.com/wp-content/uploads/2009/07/post-it-note.jpg"/>
            <p:cNvPicPr>
              <a:picLocks noChangeAspect="1" noChangeArrowheads="1"/>
            </p:cNvPicPr>
            <p:nvPr/>
          </p:nvPicPr>
          <p:blipFill>
            <a:blip r:embed="rId4" cstate="print"/>
            <a:srcRect l="16196" t="8514" r="18039" b="15437"/>
            <a:stretch>
              <a:fillRect/>
            </a:stretch>
          </p:blipFill>
          <p:spPr bwMode="auto">
            <a:xfrm>
              <a:off x="6087966" y="3617247"/>
              <a:ext cx="2556000" cy="23835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CasellaDiTesto 24"/>
            <p:cNvSpPr txBox="1"/>
            <p:nvPr/>
          </p:nvSpPr>
          <p:spPr>
            <a:xfrm>
              <a:off x="6500826" y="4117313"/>
              <a:ext cx="1785950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  <a:buFont typeface="Wingdings" pitchFamily="2" charset="2"/>
                <a:buChar char="ü"/>
              </a:pPr>
              <a:r>
                <a:rPr lang="it-IT" sz="1400" dirty="0" smtClean="0"/>
                <a:t> </a:t>
              </a:r>
              <a:r>
                <a:rPr lang="it-IT" sz="1400" dirty="0" err="1" smtClean="0"/>
                <a:t>Similar</a:t>
              </a:r>
              <a:r>
                <a:rPr lang="it-IT" sz="1400" dirty="0" smtClean="0"/>
                <a:t> </a:t>
              </a:r>
              <a:r>
                <a:rPr lang="it-IT" sz="1400" dirty="0" err="1" smtClean="0"/>
                <a:t>amount</a:t>
              </a:r>
              <a:r>
                <a:rPr lang="it-IT" sz="1400" dirty="0" smtClean="0"/>
                <a:t> in </a:t>
              </a:r>
              <a:r>
                <a:rPr lang="it-IT" sz="1400" dirty="0" err="1" smtClean="0"/>
                <a:t>all</a:t>
              </a:r>
              <a:r>
                <a:rPr lang="it-IT" sz="1400" dirty="0" smtClean="0"/>
                <a:t> </a:t>
              </a:r>
              <a:r>
                <a:rPr lang="it-IT" sz="1400" dirty="0" err="1" smtClean="0"/>
                <a:t>teas</a:t>
              </a:r>
              <a:r>
                <a:rPr lang="it-IT" sz="1400" dirty="0" smtClean="0"/>
                <a:t> (</a:t>
              </a:r>
              <a:r>
                <a:rPr lang="it-IT" sz="1400" dirty="0" err="1" smtClean="0"/>
                <a:t>exception</a:t>
              </a:r>
              <a:r>
                <a:rPr lang="it-IT" sz="1400" dirty="0" smtClean="0"/>
                <a:t> </a:t>
              </a:r>
              <a:r>
                <a:rPr lang="it-IT" sz="1400" dirty="0" err="1" smtClean="0"/>
                <a:t>Azores</a:t>
              </a:r>
              <a:r>
                <a:rPr lang="it-IT" sz="1400" dirty="0" smtClean="0"/>
                <a:t> tea)</a:t>
              </a:r>
            </a:p>
            <a:p>
              <a:pPr>
                <a:buFont typeface="Wingdings" pitchFamily="2" charset="2"/>
                <a:buChar char="ü"/>
              </a:pPr>
              <a:r>
                <a:rPr lang="it-IT" sz="1400" dirty="0" smtClean="0"/>
                <a:t> </a:t>
              </a:r>
              <a:r>
                <a:rPr lang="it-IT" sz="1400" dirty="0" err="1" smtClean="0"/>
                <a:t>Similar</a:t>
              </a:r>
              <a:r>
                <a:rPr lang="it-IT" sz="1400" dirty="0" smtClean="0"/>
                <a:t> </a:t>
              </a:r>
              <a:r>
                <a:rPr lang="it-IT" sz="1400" b="1" dirty="0" smtClean="0"/>
                <a:t>Bitter</a:t>
              </a:r>
              <a:r>
                <a:rPr lang="it-IT" sz="1400" dirty="0" smtClean="0"/>
                <a:t> </a:t>
              </a:r>
              <a:r>
                <a:rPr lang="it-IT" sz="1400" dirty="0" err="1" smtClean="0"/>
                <a:t>perception</a:t>
              </a:r>
              <a:endParaRPr lang="it-IT" sz="1400" dirty="0"/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797433" y="100108"/>
            <a:ext cx="7166111" cy="900000"/>
            <a:chOff x="797433" y="100108"/>
            <a:chExt cx="7166111" cy="900000"/>
          </a:xfrm>
        </p:grpSpPr>
        <p:sp>
          <p:nvSpPr>
            <p:cNvPr id="27" name="Rettangolo 26"/>
            <p:cNvSpPr/>
            <p:nvPr/>
          </p:nvSpPr>
          <p:spPr>
            <a:xfrm>
              <a:off x="1453487" y="136476"/>
              <a:ext cx="6237026" cy="792193"/>
            </a:xfrm>
            <a:prstGeom prst="rect">
              <a:avLst/>
            </a:prstGeom>
            <a:solidFill>
              <a:srgbClr val="BEE395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2000" b="1" dirty="0" err="1" smtClean="0">
                  <a:solidFill>
                    <a:schemeClr val="tx1"/>
                  </a:solidFill>
                </a:rPr>
                <a:t>Correlation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between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the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sensory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perception</a:t>
              </a:r>
              <a:endParaRPr lang="it-IT" sz="2000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it-IT" sz="2000" b="1" dirty="0" smtClean="0">
                  <a:solidFill>
                    <a:schemeClr val="tx1"/>
                  </a:solidFill>
                </a:rPr>
                <a:t>and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Key-taste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compounds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</a:t>
              </a:r>
              <a:r>
                <a:rPr lang="it-IT" sz="2000" b="1" dirty="0" err="1" smtClean="0">
                  <a:solidFill>
                    <a:schemeClr val="tx1"/>
                  </a:solidFill>
                </a:rPr>
                <a:t>distribution</a:t>
              </a:r>
              <a:r>
                <a:rPr lang="it-IT" sz="2000" b="1" dirty="0" smtClean="0">
                  <a:solidFill>
                    <a:schemeClr val="tx1"/>
                  </a:solidFill>
                </a:rPr>
                <a:t>  </a:t>
              </a:r>
              <a:endParaRPr lang="it-IT" sz="2000" b="1" i="1" dirty="0">
                <a:solidFill>
                  <a:schemeClr val="tx1"/>
                </a:solidFill>
              </a:endParaRPr>
            </a:p>
          </p:txBody>
        </p:sp>
        <p:pic>
          <p:nvPicPr>
            <p:cNvPr id="28" name="Immagine 27" descr="tazza tè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7433" y="295986"/>
              <a:ext cx="911345" cy="612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9" name="Picture 2" descr="http://us.cdn2.123rf.com/168nwm/scotttalent/scotttalent1312/scotttalent131201159/24465400-investigatore.jpg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063544" y="100108"/>
              <a:ext cx="900000" cy="900000"/>
            </a:xfrm>
            <a:prstGeom prst="rect">
              <a:avLst/>
            </a:prstGeom>
            <a:noFill/>
          </p:spPr>
        </p:pic>
      </p:grpSp>
      <p:pic>
        <p:nvPicPr>
          <p:cNvPr id="31" name="Picture 2" descr="MARCHIO DSTF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Gruppo 31"/>
          <p:cNvGrpSpPr/>
          <p:nvPr/>
        </p:nvGrpSpPr>
        <p:grpSpPr>
          <a:xfrm>
            <a:off x="409040" y="3143248"/>
            <a:ext cx="8325921" cy="3202126"/>
            <a:chOff x="357158" y="3084394"/>
            <a:chExt cx="8325921" cy="3202126"/>
          </a:xfrm>
        </p:grpSpPr>
        <p:grpSp>
          <p:nvGrpSpPr>
            <p:cNvPr id="16" name="Gruppo 42"/>
            <p:cNvGrpSpPr/>
            <p:nvPr/>
          </p:nvGrpSpPr>
          <p:grpSpPr>
            <a:xfrm>
              <a:off x="5325851" y="3084394"/>
              <a:ext cx="3357228" cy="3130688"/>
              <a:chOff x="9143997" y="1388124"/>
              <a:chExt cx="3357228" cy="3130688"/>
            </a:xfrm>
          </p:grpSpPr>
          <p:pic>
            <p:nvPicPr>
              <p:cNvPr id="18" name="Picture 2" descr="http://lyndahaviland.com/wp-content/uploads/2009/07/post-it-note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6196" t="8514" r="18039" b="15437"/>
              <a:stretch>
                <a:fillRect/>
              </a:stretch>
            </p:blipFill>
            <p:spPr bwMode="auto">
              <a:xfrm>
                <a:off x="9143997" y="1388124"/>
                <a:ext cx="3357228" cy="31306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" name="CasellaDiTesto 18"/>
              <p:cNvSpPr txBox="1"/>
              <p:nvPr/>
            </p:nvSpPr>
            <p:spPr>
              <a:xfrm>
                <a:off x="9615028" y="2064507"/>
                <a:ext cx="2347018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buFont typeface="Wingdings" pitchFamily="2" charset="2"/>
                  <a:buChar char="ü"/>
                </a:pPr>
                <a:r>
                  <a:rPr lang="it-IT" sz="1400" dirty="0" smtClean="0"/>
                  <a:t> </a:t>
                </a:r>
                <a:r>
                  <a:rPr lang="it-IT" sz="1400" dirty="0" err="1" smtClean="0"/>
                  <a:t>Similar</a:t>
                </a:r>
                <a:r>
                  <a:rPr lang="it-IT" sz="1400" dirty="0" smtClean="0"/>
                  <a:t> </a:t>
                </a:r>
                <a:r>
                  <a:rPr lang="it-IT" sz="1400" dirty="0" err="1" smtClean="0"/>
                  <a:t>trends</a:t>
                </a:r>
                <a:r>
                  <a:rPr lang="it-IT" sz="1400" dirty="0" smtClean="0"/>
                  <a:t> </a:t>
                </a:r>
                <a:r>
                  <a:rPr lang="it-IT" sz="1400" b="1" dirty="0" smtClean="0"/>
                  <a:t>BUT</a:t>
                </a:r>
                <a:r>
                  <a:rPr lang="it-IT" sz="1400" dirty="0" smtClean="0"/>
                  <a:t> quantitative </a:t>
                </a:r>
                <a:r>
                  <a:rPr lang="it-IT" sz="1400" dirty="0" err="1" smtClean="0"/>
                  <a:t>differences</a:t>
                </a:r>
                <a:r>
                  <a:rPr lang="it-IT" sz="1400" dirty="0" smtClean="0"/>
                  <a:t> in Flavan-3-ols and </a:t>
                </a:r>
                <a:r>
                  <a:rPr lang="it-IT" sz="1400" dirty="0" err="1" smtClean="0"/>
                  <a:t>Flavonol</a:t>
                </a:r>
                <a:r>
                  <a:rPr lang="it-IT" sz="1400" dirty="0" smtClean="0"/>
                  <a:t> </a:t>
                </a:r>
                <a:r>
                  <a:rPr lang="it-IT" sz="1400" dirty="0" err="1" smtClean="0"/>
                  <a:t>derivates</a:t>
                </a:r>
                <a:r>
                  <a:rPr lang="it-IT" sz="1400" dirty="0" smtClean="0"/>
                  <a:t>; </a:t>
                </a:r>
                <a:r>
                  <a:rPr lang="it-IT" sz="1400" dirty="0" err="1" smtClean="0"/>
                  <a:t>great</a:t>
                </a:r>
                <a:r>
                  <a:rPr lang="it-IT" sz="1400" dirty="0" smtClean="0"/>
                  <a:t> </a:t>
                </a:r>
                <a:r>
                  <a:rPr lang="it-IT" sz="1400" dirty="0" err="1" smtClean="0"/>
                  <a:t>contribution</a:t>
                </a:r>
                <a:r>
                  <a:rPr lang="it-IT" sz="1400" dirty="0" smtClean="0"/>
                  <a:t> </a:t>
                </a:r>
                <a:r>
                  <a:rPr lang="it-IT" sz="1400" dirty="0" err="1" smtClean="0"/>
                  <a:t>of</a:t>
                </a:r>
                <a:r>
                  <a:rPr lang="it-IT" sz="1400" dirty="0" smtClean="0"/>
                  <a:t> </a:t>
                </a:r>
                <a:r>
                  <a:rPr lang="it-IT" sz="1400" dirty="0" err="1" smtClean="0"/>
                  <a:t>flavonol</a:t>
                </a:r>
                <a:r>
                  <a:rPr lang="it-IT" sz="1400" dirty="0" smtClean="0"/>
                  <a:t> </a:t>
                </a:r>
                <a:r>
                  <a:rPr lang="it-IT" sz="1400" dirty="0" err="1" smtClean="0"/>
                  <a:t>glycosides</a:t>
                </a:r>
                <a:r>
                  <a:rPr lang="it-IT" sz="1400" dirty="0" smtClean="0"/>
                  <a:t> in the </a:t>
                </a:r>
                <a:r>
                  <a:rPr lang="it-IT" sz="1400" dirty="0" err="1" smtClean="0"/>
                  <a:t>definition</a:t>
                </a:r>
                <a:r>
                  <a:rPr lang="it-IT" sz="1400" dirty="0" smtClean="0"/>
                  <a:t> </a:t>
                </a:r>
                <a:r>
                  <a:rPr lang="it-IT" sz="1400" dirty="0" err="1" smtClean="0"/>
                  <a:t>of</a:t>
                </a:r>
                <a:r>
                  <a:rPr lang="it-IT" sz="1400" dirty="0" smtClean="0"/>
                  <a:t> the taste </a:t>
                </a:r>
                <a:r>
                  <a:rPr lang="it-IT" sz="1400" dirty="0" err="1" smtClean="0"/>
                  <a:t>of</a:t>
                </a:r>
                <a:r>
                  <a:rPr lang="it-IT" sz="1400" dirty="0" smtClean="0"/>
                  <a:t> tea </a:t>
                </a:r>
                <a:r>
                  <a:rPr lang="it-IT" sz="1400" dirty="0" err="1" smtClean="0"/>
                  <a:t>infusions</a:t>
                </a:r>
                <a:r>
                  <a:rPr lang="it-IT" sz="1400" dirty="0" smtClean="0"/>
                  <a:t>.</a:t>
                </a:r>
              </a:p>
            </p:txBody>
          </p:sp>
          <p:sp>
            <p:nvSpPr>
              <p:cNvPr id="20" name="CasellaDiTesto 19"/>
              <p:cNvSpPr txBox="1"/>
              <p:nvPr/>
            </p:nvSpPr>
            <p:spPr>
              <a:xfrm>
                <a:off x="9580730" y="3638402"/>
                <a:ext cx="259563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 typeface="Wingdings" pitchFamily="2" charset="2"/>
                  <a:buChar char="ü"/>
                </a:pPr>
                <a:r>
                  <a:rPr lang="it-IT" sz="1400" dirty="0" smtClean="0"/>
                  <a:t> </a:t>
                </a:r>
                <a:r>
                  <a:rPr lang="it-IT" sz="1400" b="1" dirty="0" smtClean="0"/>
                  <a:t>RUTIN</a:t>
                </a:r>
                <a:r>
                  <a:rPr lang="it-IT" sz="1400" dirty="0" smtClean="0"/>
                  <a:t>: </a:t>
                </a:r>
                <a:r>
                  <a:rPr lang="it-IT" sz="1400" dirty="0" err="1" smtClean="0"/>
                  <a:t>Velvety</a:t>
                </a:r>
                <a:r>
                  <a:rPr lang="it-IT" sz="1400" dirty="0" smtClean="0"/>
                  <a:t> </a:t>
                </a:r>
                <a:r>
                  <a:rPr lang="it-IT" sz="1400" dirty="0" err="1" smtClean="0"/>
                  <a:t>astringency</a:t>
                </a:r>
                <a:r>
                  <a:rPr lang="it-IT" sz="1400" dirty="0" smtClean="0"/>
                  <a:t>;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it-IT" sz="1400" b="1" dirty="0" smtClean="0"/>
                  <a:t> EGCG</a:t>
                </a:r>
                <a:r>
                  <a:rPr lang="it-IT" sz="1400" dirty="0" smtClean="0"/>
                  <a:t>: </a:t>
                </a:r>
                <a:r>
                  <a:rPr lang="it-IT" sz="1400" dirty="0" err="1" smtClean="0"/>
                  <a:t>Puckering</a:t>
                </a:r>
                <a:r>
                  <a:rPr lang="it-IT" sz="1400" dirty="0" smtClean="0"/>
                  <a:t> </a:t>
                </a:r>
                <a:r>
                  <a:rPr lang="it-IT" sz="1400" dirty="0" err="1" smtClean="0"/>
                  <a:t>astringency</a:t>
                </a:r>
                <a:r>
                  <a:rPr lang="it-IT" sz="1400" dirty="0" smtClean="0"/>
                  <a:t>; </a:t>
                </a:r>
                <a:endParaRPr lang="it-IT" sz="1400" dirty="0"/>
              </a:p>
            </p:txBody>
          </p:sp>
        </p:grpSp>
        <p:pic>
          <p:nvPicPr>
            <p:cNvPr id="3073" name="Picture 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7158" y="3190520"/>
              <a:ext cx="5416324" cy="309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30" name="Gruppo 29"/>
          <p:cNvGrpSpPr/>
          <p:nvPr/>
        </p:nvGrpSpPr>
        <p:grpSpPr>
          <a:xfrm>
            <a:off x="-193704" y="941693"/>
            <a:ext cx="9487951" cy="2228863"/>
            <a:chOff x="-193704" y="941693"/>
            <a:chExt cx="9487951" cy="2228863"/>
          </a:xfrm>
        </p:grpSpPr>
        <p:sp>
          <p:nvSpPr>
            <p:cNvPr id="33" name="CasellaDiTesto 32"/>
            <p:cNvSpPr txBox="1"/>
            <p:nvPr/>
          </p:nvSpPr>
          <p:spPr>
            <a:xfrm>
              <a:off x="7372119" y="971257"/>
              <a:ext cx="6322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 smtClean="0"/>
                <a:t>Kenya</a:t>
              </a:r>
              <a:endParaRPr lang="it-IT" sz="1400" b="1" dirty="0"/>
            </a:p>
          </p:txBody>
        </p:sp>
        <p:grpSp>
          <p:nvGrpSpPr>
            <p:cNvPr id="34" name="Gruppo 30"/>
            <p:cNvGrpSpPr/>
            <p:nvPr/>
          </p:nvGrpSpPr>
          <p:grpSpPr>
            <a:xfrm>
              <a:off x="2972625" y="984905"/>
              <a:ext cx="3196228" cy="2185651"/>
              <a:chOff x="2767905" y="1053145"/>
              <a:chExt cx="3196228" cy="2185651"/>
            </a:xfrm>
          </p:grpSpPr>
          <p:sp>
            <p:nvSpPr>
              <p:cNvPr id="39" name="CasellaDiTesto 8"/>
              <p:cNvSpPr txBox="1"/>
              <p:nvPr/>
            </p:nvSpPr>
            <p:spPr>
              <a:xfrm>
                <a:off x="3796343" y="1053145"/>
                <a:ext cx="119455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smtClean="0"/>
                  <a:t>Assam (India)</a:t>
                </a:r>
                <a:endParaRPr lang="it-IT" sz="1400" b="1" dirty="0"/>
              </a:p>
            </p:txBody>
          </p:sp>
          <p:pic>
            <p:nvPicPr>
              <p:cNvPr id="40" name="Picture 12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2767905" y="1222796"/>
                <a:ext cx="3196228" cy="201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pic>
          <p:nvPicPr>
            <p:cNvPr id="35" name="Picture 13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98018" y="1140908"/>
              <a:ext cx="3196229" cy="201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6" name="Gruppo 28"/>
            <p:cNvGrpSpPr/>
            <p:nvPr/>
          </p:nvGrpSpPr>
          <p:grpSpPr>
            <a:xfrm>
              <a:off x="-193704" y="941693"/>
              <a:ext cx="3204279" cy="2192682"/>
              <a:chOff x="-193704" y="1009933"/>
              <a:chExt cx="3204279" cy="2192682"/>
            </a:xfrm>
          </p:grpSpPr>
          <p:sp>
            <p:nvSpPr>
              <p:cNvPr id="37" name="CasellaDiTesto 36"/>
              <p:cNvSpPr txBox="1"/>
              <p:nvPr/>
            </p:nvSpPr>
            <p:spPr>
              <a:xfrm>
                <a:off x="1078022" y="1009933"/>
                <a:ext cx="68954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400" b="1" dirty="0" err="1" smtClean="0"/>
                  <a:t>Ceylon</a:t>
                </a:r>
                <a:endParaRPr lang="it-IT" sz="1400" b="1" dirty="0"/>
              </a:p>
            </p:txBody>
          </p:sp>
          <p:pic>
            <p:nvPicPr>
              <p:cNvPr id="38" name="Picture 11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-193704" y="1186615"/>
                <a:ext cx="3204279" cy="2016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25</a:t>
            </a:fld>
            <a:endParaRPr lang="it-IT"/>
          </a:p>
        </p:txBody>
      </p:sp>
      <p:grpSp>
        <p:nvGrpSpPr>
          <p:cNvPr id="3" name="Gruppo 2"/>
          <p:cNvGrpSpPr/>
          <p:nvPr/>
        </p:nvGrpSpPr>
        <p:grpSpPr>
          <a:xfrm>
            <a:off x="1241710" y="1340768"/>
            <a:ext cx="7364147" cy="3464576"/>
            <a:chOff x="-83397" y="0"/>
            <a:chExt cx="8508236" cy="3492182"/>
          </a:xfrm>
        </p:grpSpPr>
        <p:grpSp>
          <p:nvGrpSpPr>
            <p:cNvPr id="4" name="Gruppo 5"/>
            <p:cNvGrpSpPr/>
            <p:nvPr/>
          </p:nvGrpSpPr>
          <p:grpSpPr>
            <a:xfrm>
              <a:off x="-83397" y="0"/>
              <a:ext cx="7611967" cy="3492182"/>
              <a:chOff x="-83397" y="0"/>
              <a:chExt cx="7611967" cy="3492182"/>
            </a:xfrm>
          </p:grpSpPr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0" y="0"/>
                <a:ext cx="3676650" cy="3257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7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851920" y="0"/>
                <a:ext cx="3676650" cy="3257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CasellaDiTesto 7"/>
              <p:cNvSpPr txBox="1"/>
              <p:nvPr/>
            </p:nvSpPr>
            <p:spPr>
              <a:xfrm>
                <a:off x="-83397" y="3212976"/>
                <a:ext cx="3776244" cy="2792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200" b="1" dirty="0" err="1" smtClean="0"/>
                  <a:t>Scores</a:t>
                </a:r>
                <a:r>
                  <a:rPr lang="it-IT" sz="1200" b="1" dirty="0" smtClean="0"/>
                  <a:t> plot  </a:t>
                </a:r>
                <a:r>
                  <a:rPr lang="it-IT" sz="1200" b="1" dirty="0" err="1" smtClean="0"/>
                  <a:t>of</a:t>
                </a:r>
                <a:r>
                  <a:rPr lang="it-IT" sz="1200" b="1" dirty="0" smtClean="0"/>
                  <a:t> the </a:t>
                </a:r>
                <a:r>
                  <a:rPr lang="it-IT" sz="1200" b="1" dirty="0" err="1" smtClean="0"/>
                  <a:t>samples</a:t>
                </a:r>
                <a:r>
                  <a:rPr lang="it-IT" sz="1200" b="1" dirty="0" smtClean="0"/>
                  <a:t> – </a:t>
                </a:r>
                <a:r>
                  <a:rPr lang="it-IT" sz="1200" b="1" dirty="0" err="1" smtClean="0"/>
                  <a:t>Concentration</a:t>
                </a:r>
                <a:r>
                  <a:rPr lang="it-IT" sz="1200" b="1" dirty="0" smtClean="0"/>
                  <a:t> data</a:t>
                </a:r>
                <a:endParaRPr lang="it-IT" sz="1200" b="1" dirty="0"/>
              </a:p>
            </p:txBody>
          </p:sp>
        </p:grpSp>
        <p:sp>
          <p:nvSpPr>
            <p:cNvPr id="5" name="CasellaDiTesto 4"/>
            <p:cNvSpPr txBox="1"/>
            <p:nvPr/>
          </p:nvSpPr>
          <p:spPr>
            <a:xfrm>
              <a:off x="3779912" y="3210783"/>
              <a:ext cx="4644927" cy="279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 err="1" smtClean="0"/>
                <a:t>Loadings</a:t>
              </a:r>
              <a:r>
                <a:rPr lang="it-IT" sz="1200" b="1" dirty="0" smtClean="0"/>
                <a:t> plot </a:t>
              </a:r>
              <a:r>
                <a:rPr lang="it-IT" sz="1200" b="1" dirty="0" err="1" smtClean="0"/>
                <a:t>of</a:t>
              </a:r>
              <a:r>
                <a:rPr lang="it-IT" sz="1200" b="1" dirty="0" smtClean="0"/>
                <a:t> the </a:t>
              </a:r>
              <a:r>
                <a:rPr lang="it-IT" sz="1200" b="1" dirty="0" err="1" smtClean="0"/>
                <a:t>variables</a:t>
              </a:r>
              <a:r>
                <a:rPr lang="it-IT" sz="1200" b="1" dirty="0" smtClean="0"/>
                <a:t> (aroma and taste </a:t>
              </a:r>
              <a:r>
                <a:rPr lang="it-IT" sz="1200" b="1" dirty="0" err="1" smtClean="0"/>
                <a:t>compounds</a:t>
              </a:r>
              <a:r>
                <a:rPr lang="it-IT" sz="1200" b="1" dirty="0" smtClean="0"/>
                <a:t>)</a:t>
              </a:r>
              <a:endParaRPr lang="it-IT" sz="1200" b="1" dirty="0"/>
            </a:p>
          </p:txBody>
        </p:sp>
      </p:grpSp>
      <p:sp>
        <p:nvSpPr>
          <p:cNvPr id="9" name="CasellaDiTesto 8"/>
          <p:cNvSpPr txBox="1"/>
          <p:nvPr/>
        </p:nvSpPr>
        <p:spPr>
          <a:xfrm>
            <a:off x="1840256" y="260648"/>
            <a:ext cx="5463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err="1" smtClean="0">
                <a:solidFill>
                  <a:srgbClr val="C00000"/>
                </a:solidFill>
              </a:rPr>
              <a:t>Principal</a:t>
            </a:r>
            <a:r>
              <a:rPr lang="it-IT" sz="2000" b="1" dirty="0" smtClean="0">
                <a:solidFill>
                  <a:srgbClr val="C00000"/>
                </a:solidFill>
              </a:rPr>
              <a:t> </a:t>
            </a:r>
            <a:r>
              <a:rPr lang="it-IT" sz="2000" b="1" dirty="0" err="1" smtClean="0">
                <a:solidFill>
                  <a:srgbClr val="C00000"/>
                </a:solidFill>
              </a:rPr>
              <a:t>Component</a:t>
            </a:r>
            <a:r>
              <a:rPr lang="it-IT" sz="2000" b="1" dirty="0" smtClean="0">
                <a:solidFill>
                  <a:srgbClr val="C00000"/>
                </a:solidFill>
              </a:rPr>
              <a:t> </a:t>
            </a:r>
            <a:r>
              <a:rPr lang="it-IT" sz="2000" b="1" dirty="0" err="1" smtClean="0">
                <a:solidFill>
                  <a:srgbClr val="C00000"/>
                </a:solidFill>
              </a:rPr>
              <a:t>Analysis</a:t>
            </a:r>
            <a:r>
              <a:rPr lang="it-IT" sz="2000" b="1" dirty="0" smtClean="0">
                <a:solidFill>
                  <a:srgbClr val="C00000"/>
                </a:solidFill>
              </a:rPr>
              <a:t> (PCA) </a:t>
            </a:r>
          </a:p>
          <a:p>
            <a:pPr algn="ctr"/>
            <a:r>
              <a:rPr lang="it-IT" sz="2000" b="1" dirty="0" smtClean="0">
                <a:solidFill>
                  <a:srgbClr val="C00000"/>
                </a:solidFill>
              </a:rPr>
              <a:t>key-taste e key-aroma </a:t>
            </a:r>
            <a:r>
              <a:rPr lang="it-IT" sz="2000" b="1" dirty="0" err="1" smtClean="0">
                <a:solidFill>
                  <a:srgbClr val="C00000"/>
                </a:solidFill>
              </a:rPr>
              <a:t>compounds</a:t>
            </a:r>
            <a:endParaRPr lang="it-IT" sz="2000" b="1" dirty="0">
              <a:solidFill>
                <a:srgbClr val="C00000"/>
              </a:solidFill>
            </a:endParaRPr>
          </a:p>
        </p:txBody>
      </p:sp>
      <p:sp>
        <p:nvSpPr>
          <p:cNvPr id="10" name="Ovale 9"/>
          <p:cNvSpPr/>
          <p:nvPr/>
        </p:nvSpPr>
        <p:spPr>
          <a:xfrm>
            <a:off x="3059832" y="3573016"/>
            <a:ext cx="1008112" cy="576064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e 10"/>
          <p:cNvSpPr/>
          <p:nvPr/>
        </p:nvSpPr>
        <p:spPr>
          <a:xfrm>
            <a:off x="3305432" y="2000240"/>
            <a:ext cx="1008112" cy="576064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Connettore 2 12"/>
          <p:cNvCxnSpPr/>
          <p:nvPr/>
        </p:nvCxnSpPr>
        <p:spPr>
          <a:xfrm>
            <a:off x="2267744" y="3212976"/>
            <a:ext cx="1872208" cy="0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V="1">
            <a:off x="3779912" y="2348880"/>
            <a:ext cx="0" cy="1368152"/>
          </a:xfrm>
          <a:prstGeom prst="straightConnector1">
            <a:avLst/>
          </a:prstGeom>
          <a:ln w="28575">
            <a:solidFill>
              <a:srgbClr val="FF66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uppo 19"/>
          <p:cNvGrpSpPr/>
          <p:nvPr/>
        </p:nvGrpSpPr>
        <p:grpSpPr>
          <a:xfrm>
            <a:off x="539552" y="4899266"/>
            <a:ext cx="8280920" cy="1819872"/>
            <a:chOff x="539552" y="4899266"/>
            <a:chExt cx="8280920" cy="1819872"/>
          </a:xfrm>
        </p:grpSpPr>
        <p:sp>
          <p:nvSpPr>
            <p:cNvPr id="12" name="CasellaDiTesto 11"/>
            <p:cNvSpPr txBox="1"/>
            <p:nvPr/>
          </p:nvSpPr>
          <p:spPr>
            <a:xfrm>
              <a:off x="1259632" y="4899266"/>
              <a:ext cx="7560840" cy="18158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r>
                <a:rPr lang="en-US" sz="1600" u="sng" dirty="0" smtClean="0"/>
                <a:t>Similar results</a:t>
              </a:r>
              <a:r>
                <a:rPr lang="en-US" sz="1600" dirty="0" smtClean="0"/>
                <a:t> are obtained when all data (concentration of aroma and taste compounds) are put together and treated with PCA statistical analysis;</a:t>
              </a:r>
            </a:p>
            <a:p>
              <a:pPr>
                <a:buFont typeface="Wingdings" pitchFamily="2" charset="2"/>
                <a:buChar char="ü"/>
              </a:pPr>
              <a:endParaRPr lang="en-US" sz="1600" dirty="0" smtClean="0"/>
            </a:p>
            <a:p>
              <a:pPr>
                <a:buFont typeface="Wingdings" pitchFamily="2" charset="2"/>
                <a:buChar char="ü"/>
              </a:pPr>
              <a:r>
                <a:rPr lang="en-US" sz="1600" dirty="0" smtClean="0"/>
                <a:t>Increase in the separation between most different samples (Ceylon and Darjeeling </a:t>
              </a:r>
              <a:r>
                <a:rPr lang="en-US" sz="1600" dirty="0" err="1" smtClean="0"/>
                <a:t>T.Vall</a:t>
              </a:r>
              <a:r>
                <a:rPr lang="en-US" sz="1600" dirty="0" smtClean="0"/>
                <a:t>);</a:t>
              </a:r>
            </a:p>
            <a:p>
              <a:pPr>
                <a:buFont typeface="Wingdings" pitchFamily="2" charset="2"/>
                <a:buChar char="ü"/>
              </a:pPr>
              <a:endParaRPr lang="en-US" sz="1600" dirty="0" smtClean="0"/>
            </a:p>
            <a:p>
              <a:pPr>
                <a:buFont typeface="Wingdings" pitchFamily="2" charset="2"/>
                <a:buChar char="ü"/>
              </a:pPr>
              <a:r>
                <a:rPr lang="en-US" sz="1600" u="sng" dirty="0" smtClean="0"/>
                <a:t>Ceylon and Darjeeling </a:t>
              </a:r>
              <a:r>
                <a:rPr lang="en-US" sz="1600" u="sng" dirty="0" err="1" smtClean="0"/>
                <a:t>Testa</a:t>
              </a:r>
              <a:r>
                <a:rPr lang="en-US" sz="1600" u="sng" dirty="0" smtClean="0"/>
                <a:t> Valley</a:t>
              </a:r>
              <a:r>
                <a:rPr lang="en-US" sz="1600" dirty="0" smtClean="0"/>
                <a:t> have a “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strong</a:t>
              </a:r>
              <a:r>
                <a:rPr lang="en-US" sz="1600" dirty="0" smtClean="0"/>
                <a:t>” and “</a:t>
              </a:r>
              <a:r>
                <a:rPr lang="en-US" sz="1600" b="1" dirty="0" smtClean="0">
                  <a:solidFill>
                    <a:srgbClr val="FF66CC"/>
                  </a:solidFill>
                </a:rPr>
                <a:t>distinctive</a:t>
              </a:r>
              <a:r>
                <a:rPr lang="en-US" sz="1600" dirty="0" smtClean="0"/>
                <a:t>” sensory profile. </a:t>
              </a:r>
              <a:endParaRPr lang="en-US" sz="1600" dirty="0"/>
            </a:p>
          </p:txBody>
        </p:sp>
        <p:sp>
          <p:nvSpPr>
            <p:cNvPr id="15" name="Freccia a destra 14"/>
            <p:cNvSpPr/>
            <p:nvPr/>
          </p:nvSpPr>
          <p:spPr>
            <a:xfrm>
              <a:off x="539552" y="4929198"/>
              <a:ext cx="648072" cy="504056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ccia a destra 15"/>
            <p:cNvSpPr/>
            <p:nvPr/>
          </p:nvSpPr>
          <p:spPr>
            <a:xfrm>
              <a:off x="539552" y="5551082"/>
              <a:ext cx="648072" cy="504056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ccia a destra 16"/>
            <p:cNvSpPr/>
            <p:nvPr/>
          </p:nvSpPr>
          <p:spPr>
            <a:xfrm>
              <a:off x="539552" y="6215082"/>
              <a:ext cx="648072" cy="504056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9" name="Picture 2" descr="MARCHIO DSTF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20" name="Titolo 1"/>
          <p:cNvSpPr txBox="1">
            <a:spLocks/>
          </p:cNvSpPr>
          <p:nvPr/>
        </p:nvSpPr>
        <p:spPr>
          <a:xfrm>
            <a:off x="467544" y="314010"/>
            <a:ext cx="8229600" cy="70609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+mj-lt"/>
                <a:ea typeface="+mj-ea"/>
                <a:cs typeface="Times New Roman" pitchFamily="18" charset="0"/>
              </a:rPr>
              <a:t>CONCLUSIONS</a:t>
            </a:r>
            <a:endParaRPr kumimoji="0" lang="it-IT" sz="28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1475656" y="1154275"/>
            <a:ext cx="70025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Development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dirty="0" err="1" smtClean="0"/>
              <a:t>analytical</a:t>
            </a:r>
            <a:r>
              <a:rPr lang="it-IT" dirty="0" smtClean="0"/>
              <a:t> </a:t>
            </a:r>
            <a:r>
              <a:rPr lang="it-IT" dirty="0" err="1" smtClean="0"/>
              <a:t>method</a:t>
            </a:r>
            <a:r>
              <a:rPr lang="it-IT" dirty="0" smtClean="0"/>
              <a:t> </a:t>
            </a:r>
            <a:r>
              <a:rPr lang="it-IT" dirty="0" err="1" smtClean="0"/>
              <a:t>able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define</a:t>
            </a:r>
            <a:r>
              <a:rPr lang="it-IT" dirty="0" smtClean="0"/>
              <a:t> the </a:t>
            </a:r>
            <a:r>
              <a:rPr lang="it-IT" i="1" dirty="0" smtClean="0"/>
              <a:t>aroma</a:t>
            </a:r>
            <a:r>
              <a:rPr lang="it-IT" dirty="0" smtClean="0"/>
              <a:t> and </a:t>
            </a:r>
            <a:r>
              <a:rPr lang="it-IT" i="1" dirty="0" smtClean="0"/>
              <a:t>taste </a:t>
            </a:r>
            <a:r>
              <a:rPr lang="it-IT" i="1" dirty="0" err="1" smtClean="0"/>
              <a:t>profiles</a:t>
            </a:r>
            <a:r>
              <a:rPr lang="it-IT" i="1" dirty="0" smtClean="0"/>
              <a:t> </a:t>
            </a:r>
            <a:r>
              <a:rPr lang="it-IT" dirty="0" err="1" smtClean="0"/>
              <a:t>responsible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the </a:t>
            </a:r>
            <a:r>
              <a:rPr lang="it-IT" dirty="0" err="1" smtClean="0"/>
              <a:t>sensory</a:t>
            </a:r>
            <a:r>
              <a:rPr lang="it-IT" dirty="0" smtClean="0"/>
              <a:t> </a:t>
            </a:r>
            <a:r>
              <a:rPr lang="it-IT" dirty="0" err="1" smtClean="0"/>
              <a:t>perception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fermented</a:t>
            </a:r>
            <a:r>
              <a:rPr lang="it-IT" dirty="0" smtClean="0"/>
              <a:t> </a:t>
            </a:r>
            <a:r>
              <a:rPr lang="it-IT" dirty="0" err="1" smtClean="0"/>
              <a:t>black</a:t>
            </a:r>
            <a:r>
              <a:rPr lang="it-IT" dirty="0" smtClean="0"/>
              <a:t> tea </a:t>
            </a:r>
            <a:r>
              <a:rPr lang="it-IT" dirty="0" err="1" smtClean="0"/>
              <a:t>infusions</a:t>
            </a:r>
            <a:r>
              <a:rPr lang="it-IT" dirty="0" smtClean="0"/>
              <a:t>. </a:t>
            </a:r>
          </a:p>
          <a:p>
            <a:endParaRPr lang="it-IT" dirty="0" smtClean="0"/>
          </a:p>
          <a:p>
            <a:r>
              <a:rPr lang="en-GB" dirty="0" smtClean="0"/>
              <a:t>D</a:t>
            </a:r>
            <a:r>
              <a:rPr lang="it-IT" dirty="0" err="1" smtClean="0"/>
              <a:t>evelopment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dirty="0" err="1" smtClean="0"/>
              <a:t>analytical</a:t>
            </a:r>
            <a:r>
              <a:rPr lang="it-IT" dirty="0" smtClean="0"/>
              <a:t> </a:t>
            </a:r>
            <a:r>
              <a:rPr lang="it-IT" dirty="0" err="1" smtClean="0"/>
              <a:t>method</a:t>
            </a:r>
            <a:r>
              <a:rPr lang="it-IT" dirty="0" smtClean="0"/>
              <a:t> </a:t>
            </a:r>
            <a:r>
              <a:rPr lang="it-IT" dirty="0" err="1" smtClean="0"/>
              <a:t>useful</a:t>
            </a:r>
            <a:r>
              <a:rPr lang="it-IT" dirty="0" smtClean="0"/>
              <a:t> </a:t>
            </a:r>
            <a:r>
              <a:rPr lang="it-IT" dirty="0" err="1" smtClean="0"/>
              <a:t>for</a:t>
            </a:r>
            <a:r>
              <a:rPr lang="it-IT" dirty="0" smtClean="0"/>
              <a:t> the </a:t>
            </a:r>
            <a:r>
              <a:rPr lang="it-IT" b="1" dirty="0" err="1" smtClean="0"/>
              <a:t>qualification</a:t>
            </a:r>
            <a:r>
              <a:rPr lang="it-IT" dirty="0" smtClean="0"/>
              <a:t> and </a:t>
            </a:r>
            <a:r>
              <a:rPr lang="it-IT" b="1" dirty="0" err="1" smtClean="0"/>
              <a:t>classification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raw</a:t>
            </a:r>
            <a:r>
              <a:rPr lang="it-IT" dirty="0" smtClean="0"/>
              <a:t> </a:t>
            </a:r>
            <a:r>
              <a:rPr lang="it-IT" dirty="0" err="1" smtClean="0"/>
              <a:t>matrix</a:t>
            </a:r>
            <a:r>
              <a:rPr lang="it-IT" dirty="0" smtClean="0"/>
              <a:t>/tea </a:t>
            </a:r>
            <a:r>
              <a:rPr lang="it-IT" dirty="0" err="1" smtClean="0"/>
              <a:t>infusions</a:t>
            </a:r>
            <a:r>
              <a:rPr lang="it-IT" dirty="0" smtClean="0"/>
              <a:t>. </a:t>
            </a: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839726"/>
            <a:ext cx="1272037" cy="113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2" y="2054172"/>
            <a:ext cx="1272037" cy="1137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MARCHIO DST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asellaDiTesto 13"/>
          <p:cNvSpPr txBox="1"/>
          <p:nvPr/>
        </p:nvSpPr>
        <p:spPr>
          <a:xfrm>
            <a:off x="1472870" y="3143248"/>
            <a:ext cx="70009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Analyzed</a:t>
            </a:r>
            <a:r>
              <a:rPr lang="it-IT" b="1" dirty="0" smtClean="0"/>
              <a:t> </a:t>
            </a:r>
            <a:r>
              <a:rPr lang="it-IT" b="1" dirty="0" err="1" smtClean="0"/>
              <a:t>samples</a:t>
            </a:r>
            <a:r>
              <a:rPr lang="it-IT" b="1" dirty="0" smtClean="0"/>
              <a:t>: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 </a:t>
            </a:r>
            <a:r>
              <a:rPr lang="it-IT" dirty="0" err="1" smtClean="0"/>
              <a:t>Definition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i="1" dirty="0" smtClean="0"/>
              <a:t>aroma</a:t>
            </a:r>
            <a:r>
              <a:rPr lang="it-IT" dirty="0" smtClean="0"/>
              <a:t> and </a:t>
            </a:r>
            <a:r>
              <a:rPr lang="it-IT" i="1" dirty="0" smtClean="0"/>
              <a:t>taste</a:t>
            </a:r>
            <a:r>
              <a:rPr lang="it-IT" dirty="0" smtClean="0"/>
              <a:t> </a:t>
            </a:r>
            <a:r>
              <a:rPr lang="it-IT" dirty="0" err="1" smtClean="0"/>
              <a:t>profiles</a:t>
            </a:r>
            <a:r>
              <a:rPr lang="it-IT" dirty="0" smtClean="0"/>
              <a:t>;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 </a:t>
            </a:r>
            <a:r>
              <a:rPr lang="it-IT" dirty="0" err="1" smtClean="0"/>
              <a:t>Objectification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the </a:t>
            </a:r>
            <a:r>
              <a:rPr lang="it-IT" dirty="0" err="1" smtClean="0"/>
              <a:t>sensory</a:t>
            </a:r>
            <a:r>
              <a:rPr lang="it-IT" dirty="0" smtClean="0"/>
              <a:t> </a:t>
            </a:r>
            <a:r>
              <a:rPr lang="it-IT" dirty="0" err="1" smtClean="0"/>
              <a:t>profile</a:t>
            </a:r>
            <a:r>
              <a:rPr lang="it-IT" dirty="0" smtClean="0"/>
              <a:t> </a:t>
            </a:r>
            <a:r>
              <a:rPr lang="it-IT" dirty="0" err="1" smtClean="0"/>
              <a:t>by</a:t>
            </a:r>
            <a:r>
              <a:rPr lang="it-IT" dirty="0" smtClean="0"/>
              <a:t> </a:t>
            </a:r>
            <a:r>
              <a:rPr lang="it-IT" dirty="0" err="1" smtClean="0"/>
              <a:t>means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true</a:t>
            </a:r>
            <a:r>
              <a:rPr lang="it-IT" dirty="0" smtClean="0"/>
              <a:t> quantitative data (Odor </a:t>
            </a:r>
            <a:r>
              <a:rPr lang="it-IT" dirty="0" err="1" smtClean="0"/>
              <a:t>Activity</a:t>
            </a:r>
            <a:r>
              <a:rPr lang="it-IT" dirty="0" smtClean="0"/>
              <a:t> </a:t>
            </a:r>
            <a:r>
              <a:rPr lang="it-IT" dirty="0" err="1" smtClean="0"/>
              <a:t>Value</a:t>
            </a:r>
            <a:r>
              <a:rPr lang="it-IT" dirty="0" smtClean="0"/>
              <a:t> e Dose </a:t>
            </a:r>
            <a:r>
              <a:rPr lang="it-IT" dirty="0" err="1" smtClean="0"/>
              <a:t>Over</a:t>
            </a:r>
            <a:r>
              <a:rPr lang="it-IT" dirty="0" smtClean="0"/>
              <a:t> </a:t>
            </a:r>
            <a:r>
              <a:rPr lang="it-IT" dirty="0" err="1" smtClean="0"/>
              <a:t>Threshold</a:t>
            </a:r>
            <a:r>
              <a:rPr lang="it-IT" dirty="0" smtClean="0"/>
              <a:t>)</a:t>
            </a:r>
            <a:endParaRPr lang="it-IT" i="1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 Database on </a:t>
            </a:r>
            <a:r>
              <a:rPr lang="it-IT" dirty="0" err="1" smtClean="0"/>
              <a:t>fermented</a:t>
            </a:r>
            <a:r>
              <a:rPr lang="it-IT" dirty="0" smtClean="0"/>
              <a:t> tea aroma and taste data</a:t>
            </a:r>
          </a:p>
        </p:txBody>
      </p:sp>
      <p:grpSp>
        <p:nvGrpSpPr>
          <p:cNvPr id="16" name="Gruppo 15"/>
          <p:cNvGrpSpPr/>
          <p:nvPr/>
        </p:nvGrpSpPr>
        <p:grpSpPr>
          <a:xfrm>
            <a:off x="467544" y="4714884"/>
            <a:ext cx="7947451" cy="1477328"/>
            <a:chOff x="467544" y="4714884"/>
            <a:chExt cx="7947451" cy="1477328"/>
          </a:xfrm>
        </p:grpSpPr>
        <p:pic>
          <p:nvPicPr>
            <p:cNvPr id="26" name="Picture 2" descr="http://pad2.whstatic.com/images/thumb/0/06/Carry-out-Sensory-Evaluation-Step-4.jpg/670px-Carry-out-Sensory-Evaluation-Step-4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7544" y="4911692"/>
              <a:ext cx="1342215" cy="100779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7" name="Picture 4" descr="http://pad1.whstatic.com/images/thumb/8/88/Carry-out-Sensory-Evaluation-Step-2.jpg/670px-Carry-out-Sensory-Evaluation-Step-2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59680" y="4911692"/>
              <a:ext cx="1344168" cy="100925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Immagine 11" descr="uomo-d-che-spinge-parola-di-sfida-46821144.jp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81179" y="5027644"/>
              <a:ext cx="1520550" cy="1116000"/>
            </a:xfrm>
            <a:prstGeom prst="rect">
              <a:avLst/>
            </a:prstGeom>
          </p:spPr>
        </p:pic>
        <p:pic>
          <p:nvPicPr>
            <p:cNvPr id="13" name="Immagine 12" descr="9617222-futuro-segno-su-sfondo-bianco-su-posti.jpg"/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225861">
              <a:off x="7759795" y="4735887"/>
              <a:ext cx="655200" cy="468000"/>
            </a:xfrm>
            <a:prstGeom prst="rect">
              <a:avLst/>
            </a:prstGeom>
          </p:spPr>
        </p:pic>
        <p:sp>
          <p:nvSpPr>
            <p:cNvPr id="15" name="CasellaDiTesto 14"/>
            <p:cNvSpPr txBox="1"/>
            <p:nvPr/>
          </p:nvSpPr>
          <p:spPr>
            <a:xfrm>
              <a:off x="1571604" y="4714884"/>
              <a:ext cx="5786478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ü"/>
              </a:pPr>
              <a:endParaRPr lang="it-IT" dirty="0" smtClean="0"/>
            </a:p>
            <a:p>
              <a:pPr lvl="4">
                <a:buFont typeface="Wingdings" pitchFamily="2" charset="2"/>
                <a:buChar char="ü"/>
              </a:pPr>
              <a:r>
                <a:rPr lang="it-IT" dirty="0" smtClean="0"/>
                <a:t> Training </a:t>
              </a:r>
              <a:r>
                <a:rPr lang="it-IT" dirty="0" err="1" smtClean="0"/>
                <a:t>of</a:t>
              </a:r>
              <a:r>
                <a:rPr lang="it-IT" dirty="0" smtClean="0"/>
                <a:t> a “</a:t>
              </a:r>
              <a:r>
                <a:rPr lang="it-IT" dirty="0" err="1" smtClean="0"/>
                <a:t>sensory</a:t>
              </a:r>
              <a:r>
                <a:rPr lang="it-IT" dirty="0" smtClean="0"/>
                <a:t> </a:t>
              </a:r>
              <a:r>
                <a:rPr lang="it-IT" dirty="0" err="1" smtClean="0"/>
                <a:t>panel</a:t>
              </a:r>
              <a:r>
                <a:rPr lang="it-IT" dirty="0" smtClean="0"/>
                <a:t>” </a:t>
              </a:r>
              <a:r>
                <a:rPr lang="it-IT" dirty="0" err="1" smtClean="0"/>
                <a:t>able</a:t>
              </a:r>
              <a:endParaRPr lang="it-IT" dirty="0" smtClean="0"/>
            </a:p>
            <a:p>
              <a:pPr lvl="4"/>
              <a:r>
                <a:rPr lang="it-IT" dirty="0" err="1" smtClean="0"/>
                <a:t>to</a:t>
              </a:r>
              <a:r>
                <a:rPr lang="it-IT" dirty="0" smtClean="0"/>
                <a:t> validate and </a:t>
              </a:r>
              <a:r>
                <a:rPr lang="it-IT" dirty="0" err="1" smtClean="0"/>
                <a:t>confirm</a:t>
              </a:r>
              <a:r>
                <a:rPr lang="it-IT" dirty="0" smtClean="0"/>
                <a:t> the </a:t>
              </a:r>
              <a:r>
                <a:rPr lang="it-IT" dirty="0" err="1" smtClean="0"/>
                <a:t>robustness</a:t>
              </a:r>
              <a:endParaRPr lang="it-IT" dirty="0" smtClean="0"/>
            </a:p>
            <a:p>
              <a:pPr lvl="4"/>
              <a:r>
                <a:rPr lang="it-IT" dirty="0" err="1" smtClean="0"/>
                <a:t>of</a:t>
              </a:r>
              <a:r>
                <a:rPr lang="it-IT" dirty="0" smtClean="0"/>
                <a:t> </a:t>
              </a:r>
              <a:r>
                <a:rPr lang="it-IT" dirty="0" err="1" smtClean="0"/>
                <a:t>analytical</a:t>
              </a:r>
              <a:r>
                <a:rPr lang="it-IT" dirty="0" smtClean="0"/>
                <a:t> data</a:t>
              </a:r>
            </a:p>
            <a:p>
              <a:endParaRPr lang="it-IT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27</a:t>
            </a:fld>
            <a:endParaRPr lang="it-IT"/>
          </a:p>
        </p:txBody>
      </p:sp>
      <p:grpSp>
        <p:nvGrpSpPr>
          <p:cNvPr id="3" name="Gruppo 2"/>
          <p:cNvGrpSpPr/>
          <p:nvPr/>
        </p:nvGrpSpPr>
        <p:grpSpPr>
          <a:xfrm>
            <a:off x="1707273" y="1292354"/>
            <a:ext cx="5729454" cy="4146114"/>
            <a:chOff x="1281484" y="1292354"/>
            <a:chExt cx="5729454" cy="4146114"/>
          </a:xfrm>
        </p:grpSpPr>
        <p:sp>
          <p:nvSpPr>
            <p:cNvPr id="4" name="CasellaDiTesto 3"/>
            <p:cNvSpPr txBox="1"/>
            <p:nvPr/>
          </p:nvSpPr>
          <p:spPr>
            <a:xfrm>
              <a:off x="1281484" y="1292354"/>
              <a:ext cx="5729454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r>
                <a:rPr lang="it-IT" sz="4000" b="1" i="1" cap="all" dirty="0" smtClean="0">
                  <a:ln w="0"/>
                  <a:solidFill>
                    <a:srgbClr val="00B050"/>
                  </a:solidFill>
                  <a:effectLst>
                    <a:reflection blurRad="12700" stA="50000" endPos="50000" dist="5000" dir="5400000" sy="-100000" rotWithShape="0"/>
                  </a:effectLst>
                  <a:latin typeface="+mj-lt"/>
                  <a:cs typeface="Times New Roman" pitchFamily="18" charset="0"/>
                </a:rPr>
                <a:t>GRAZIE PER L’ATTENZIONE</a:t>
              </a:r>
              <a:endParaRPr lang="it-IT" sz="4000" b="1" i="1" cap="all" dirty="0">
                <a:ln w="0"/>
                <a:solidFill>
                  <a:srgbClr val="00B050"/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  <a:cs typeface="Times New Roman" pitchFamily="18" charset="0"/>
              </a:endParaRPr>
            </a:p>
          </p:txBody>
        </p:sp>
        <p:pic>
          <p:nvPicPr>
            <p:cNvPr id="5" name="Immagine 4" descr="cappellaio matto.jpg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backgroundRemoval t="0" b="100000" l="0" r="100000">
                          <a14:foregroundMark x1="84000" y1="6061" x2="94333" y2="20455"/>
                          <a14:foregroundMark x1="11667" y1="55682" x2="7000" y2="6022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2000" y="2428868"/>
              <a:ext cx="3420000" cy="3009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3</a:t>
            </a:fld>
            <a:endParaRPr lang="it-IT"/>
          </a:p>
        </p:txBody>
      </p:sp>
      <p:pic>
        <p:nvPicPr>
          <p:cNvPr id="9" name="Picture 2" descr="MARCHIO DST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214290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tangolo 10"/>
          <p:cNvSpPr/>
          <p:nvPr/>
        </p:nvSpPr>
        <p:spPr>
          <a:xfrm>
            <a:off x="1931158" y="177421"/>
            <a:ext cx="5281684" cy="465497"/>
          </a:xfrm>
          <a:prstGeom prst="rect">
            <a:avLst/>
          </a:prstGeom>
          <a:gradFill flip="none" rotWithShape="1">
            <a:gsLst>
              <a:gs pos="0">
                <a:srgbClr val="95D4EE">
                  <a:tint val="66000"/>
                  <a:satMod val="160000"/>
                </a:srgbClr>
              </a:gs>
              <a:gs pos="50000">
                <a:srgbClr val="95D4EE">
                  <a:tint val="44500"/>
                  <a:satMod val="160000"/>
                </a:srgbClr>
              </a:gs>
              <a:gs pos="100000">
                <a:srgbClr val="95D4EE">
                  <a:tint val="23500"/>
                  <a:satMod val="160000"/>
                </a:srgbClr>
              </a:gs>
            </a:gsLst>
            <a:lin ang="16200000" scaled="1"/>
            <a:tileRect/>
          </a:gradFill>
          <a:ln w="19050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chemeClr val="tx1"/>
                </a:solidFill>
              </a:rPr>
              <a:t>AIM OF THE PROJECT</a:t>
            </a:r>
            <a:endParaRPr lang="it-IT" sz="2000" b="1" dirty="0">
              <a:solidFill>
                <a:schemeClr val="tx1"/>
              </a:solidFill>
            </a:endParaRPr>
          </a:p>
        </p:txBody>
      </p:sp>
      <p:pic>
        <p:nvPicPr>
          <p:cNvPr id="12" name="Immagine 11" descr="mad-scientist-or-professor-in-the-laboratory_151337819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600" y="30356"/>
            <a:ext cx="785260" cy="684000"/>
          </a:xfrm>
          <a:prstGeom prst="rect">
            <a:avLst/>
          </a:prstGeom>
        </p:spPr>
      </p:pic>
      <p:grpSp>
        <p:nvGrpSpPr>
          <p:cNvPr id="27" name="Gruppo 26"/>
          <p:cNvGrpSpPr/>
          <p:nvPr/>
        </p:nvGrpSpPr>
        <p:grpSpPr>
          <a:xfrm>
            <a:off x="1347167" y="844420"/>
            <a:ext cx="6449667" cy="2274938"/>
            <a:chOff x="938073" y="956802"/>
            <a:chExt cx="6449667" cy="2274938"/>
          </a:xfrm>
        </p:grpSpPr>
        <p:pic>
          <p:nvPicPr>
            <p:cNvPr id="24" name="Picture 2" descr="http://www.bigtreemarketing.com/wp-content/uploads/2012/12/SLEPPINS_TARGET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6334144" y="956802"/>
              <a:ext cx="1023938" cy="972000"/>
            </a:xfrm>
            <a:prstGeom prst="rect">
              <a:avLst/>
            </a:prstGeom>
            <a:noFill/>
          </p:spPr>
        </p:pic>
        <p:sp>
          <p:nvSpPr>
            <p:cNvPr id="13" name="Rettangolo arrotondato 12"/>
            <p:cNvSpPr/>
            <p:nvPr/>
          </p:nvSpPr>
          <p:spPr>
            <a:xfrm>
              <a:off x="938073" y="1408918"/>
              <a:ext cx="2385789" cy="119332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600" dirty="0" err="1" smtClean="0">
                  <a:solidFill>
                    <a:schemeClr val="tx1"/>
                  </a:solidFill>
                </a:rPr>
                <a:t>Sensomics</a:t>
              </a:r>
              <a:r>
                <a:rPr lang="it-IT" sz="1600" dirty="0" smtClean="0">
                  <a:solidFill>
                    <a:schemeClr val="tx1"/>
                  </a:solidFill>
                </a:rPr>
                <a:t>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investigation</a:t>
              </a:r>
              <a:r>
                <a:rPr lang="it-IT" sz="1600" dirty="0" smtClean="0">
                  <a:solidFill>
                    <a:schemeClr val="tx1"/>
                  </a:solidFill>
                </a:rPr>
                <a:t>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of</a:t>
              </a:r>
              <a:r>
                <a:rPr lang="it-IT" sz="1600" dirty="0" smtClean="0">
                  <a:solidFill>
                    <a:schemeClr val="tx1"/>
                  </a:solidFill>
                </a:rPr>
                <a:t> high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quality</a:t>
              </a:r>
              <a:r>
                <a:rPr lang="it-IT" sz="1600" dirty="0" smtClean="0">
                  <a:solidFill>
                    <a:schemeClr val="tx1"/>
                  </a:solidFill>
                </a:rPr>
                <a:t>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food</a:t>
              </a:r>
              <a:r>
                <a:rPr lang="it-IT" sz="1600" dirty="0" smtClean="0">
                  <a:solidFill>
                    <a:schemeClr val="tx1"/>
                  </a:solidFill>
                </a:rPr>
                <a:t>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matrices</a:t>
              </a:r>
              <a:r>
                <a:rPr lang="it-IT" sz="1600" dirty="0" smtClean="0">
                  <a:solidFill>
                    <a:schemeClr val="tx1"/>
                  </a:solidFill>
                </a:rPr>
                <a:t>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of</a:t>
              </a:r>
              <a:r>
                <a:rPr lang="it-IT" sz="1600" dirty="0" smtClean="0">
                  <a:solidFill>
                    <a:schemeClr val="tx1"/>
                  </a:solidFill>
                </a:rPr>
                <a:t>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vegetable</a:t>
              </a:r>
              <a:r>
                <a:rPr lang="it-IT" sz="1600" dirty="0" smtClean="0">
                  <a:solidFill>
                    <a:schemeClr val="tx1"/>
                  </a:solidFill>
                </a:rPr>
                <a:t> </a:t>
              </a:r>
              <a:r>
                <a:rPr lang="it-IT" sz="1600" dirty="0" err="1" smtClean="0">
                  <a:solidFill>
                    <a:schemeClr val="tx1"/>
                  </a:solidFill>
                </a:rPr>
                <a:t>origin</a:t>
              </a:r>
              <a:endParaRPr lang="it-IT" sz="1600" dirty="0">
                <a:solidFill>
                  <a:schemeClr val="tx1"/>
                </a:solidFill>
              </a:endParaRPr>
            </a:p>
          </p:txBody>
        </p:sp>
        <p:sp>
          <p:nvSpPr>
            <p:cNvPr id="21" name="Rettangolo arrotondato 20"/>
            <p:cNvSpPr/>
            <p:nvPr/>
          </p:nvSpPr>
          <p:spPr>
            <a:xfrm>
              <a:off x="4500562" y="1013756"/>
              <a:ext cx="2286000" cy="896180"/>
            </a:xfrm>
            <a:prstGeom prst="round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600" dirty="0" err="1" smtClean="0"/>
                <a:t>Development</a:t>
              </a:r>
              <a:endParaRPr lang="it-IT" sz="1600" dirty="0" smtClean="0"/>
            </a:p>
            <a:p>
              <a:pPr algn="ctr"/>
              <a:r>
                <a:rPr lang="it-IT" sz="1600" dirty="0" err="1" smtClean="0"/>
                <a:t>of</a:t>
              </a:r>
              <a:r>
                <a:rPr lang="it-IT" sz="1600" dirty="0" smtClean="0"/>
                <a:t> </a:t>
              </a:r>
              <a:r>
                <a:rPr lang="it-IT" sz="1600" dirty="0" err="1" smtClean="0"/>
                <a:t>advanced</a:t>
              </a:r>
              <a:r>
                <a:rPr lang="it-IT" sz="1600" dirty="0" smtClean="0"/>
                <a:t> </a:t>
              </a:r>
              <a:r>
                <a:rPr lang="it-IT" sz="1600" dirty="0" err="1" smtClean="0"/>
                <a:t>analytical</a:t>
              </a:r>
              <a:r>
                <a:rPr lang="it-IT" sz="1600" dirty="0" smtClean="0"/>
                <a:t> </a:t>
              </a:r>
              <a:r>
                <a:rPr lang="it-IT" sz="1600" dirty="0" err="1" smtClean="0"/>
                <a:t>platforms</a:t>
              </a:r>
              <a:endParaRPr lang="it-IT" sz="1600" dirty="0"/>
            </a:p>
          </p:txBody>
        </p:sp>
        <p:pic>
          <p:nvPicPr>
            <p:cNvPr id="18" name="Picture 2" descr="http://www.bigtreemarketing.com/wp-content/uploads/2012/12/SLEPPINS_TARGET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6389771" y="2193183"/>
              <a:ext cx="1023938" cy="972000"/>
            </a:xfrm>
            <a:prstGeom prst="rect">
              <a:avLst/>
            </a:prstGeom>
            <a:noFill/>
          </p:spPr>
        </p:pic>
        <p:sp>
          <p:nvSpPr>
            <p:cNvPr id="19" name="Rettangolo arrotondato 18"/>
            <p:cNvSpPr/>
            <p:nvPr/>
          </p:nvSpPr>
          <p:spPr>
            <a:xfrm>
              <a:off x="4524660" y="2153566"/>
              <a:ext cx="2286015" cy="1078174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t-IT" sz="1600" dirty="0" err="1" smtClean="0"/>
                <a:t>Validation</a:t>
              </a:r>
              <a:endParaRPr lang="it-IT" sz="1600" dirty="0" smtClean="0"/>
            </a:p>
            <a:p>
              <a:pPr algn="ctr"/>
              <a:r>
                <a:rPr lang="it-IT" sz="1600" dirty="0" smtClean="0"/>
                <a:t>and </a:t>
              </a:r>
              <a:r>
                <a:rPr lang="it-IT" sz="1600" b="1" dirty="0" err="1" smtClean="0">
                  <a:solidFill>
                    <a:srgbClr val="FFFF00"/>
                  </a:solidFill>
                </a:rPr>
                <a:t>application</a:t>
              </a:r>
              <a:r>
                <a:rPr lang="it-IT" sz="1600" dirty="0" smtClean="0"/>
                <a:t> </a:t>
              </a:r>
              <a:r>
                <a:rPr lang="it-IT" sz="1600" dirty="0" err="1" smtClean="0"/>
                <a:t>of</a:t>
              </a:r>
              <a:r>
                <a:rPr lang="it-IT" sz="1600" dirty="0" smtClean="0"/>
                <a:t> </a:t>
              </a:r>
              <a:r>
                <a:rPr lang="it-IT" sz="1600" dirty="0" err="1" smtClean="0"/>
                <a:t>these</a:t>
              </a:r>
              <a:r>
                <a:rPr lang="it-IT" sz="1600" dirty="0" smtClean="0"/>
                <a:t> </a:t>
              </a:r>
              <a:r>
                <a:rPr lang="it-IT" sz="1600" dirty="0" err="1" smtClean="0"/>
                <a:t>methods</a:t>
              </a:r>
              <a:r>
                <a:rPr lang="it-IT" sz="1600" dirty="0" smtClean="0"/>
                <a:t> on </a:t>
              </a:r>
            </a:p>
            <a:p>
              <a:pPr algn="ctr"/>
              <a:r>
                <a:rPr lang="it-IT" sz="1600" b="1" dirty="0" smtClean="0">
                  <a:solidFill>
                    <a:srgbClr val="FFFF00"/>
                  </a:solidFill>
                </a:rPr>
                <a:t>REAL-WORLD SAMPLES</a:t>
              </a:r>
              <a:endParaRPr lang="it-IT" sz="1600" b="1" dirty="0">
                <a:solidFill>
                  <a:srgbClr val="FFFF00"/>
                </a:solidFill>
              </a:endParaRPr>
            </a:p>
          </p:txBody>
        </p:sp>
        <p:sp>
          <p:nvSpPr>
            <p:cNvPr id="25" name="Freccia in giù 24"/>
            <p:cNvSpPr/>
            <p:nvPr/>
          </p:nvSpPr>
          <p:spPr>
            <a:xfrm rot="15244317">
              <a:off x="3689529" y="1439045"/>
              <a:ext cx="428628" cy="642942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" name="Freccia in giù 25"/>
            <p:cNvSpPr/>
            <p:nvPr/>
          </p:nvSpPr>
          <p:spPr>
            <a:xfrm rot="17667716">
              <a:off x="3670700" y="2056793"/>
              <a:ext cx="428628" cy="642942"/>
            </a:xfrm>
            <a:prstGeom prst="down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8" name="Gruppo 47"/>
          <p:cNvGrpSpPr/>
          <p:nvPr/>
        </p:nvGrpSpPr>
        <p:grpSpPr>
          <a:xfrm>
            <a:off x="681246" y="3351942"/>
            <a:ext cx="8256538" cy="3264472"/>
            <a:chOff x="681246" y="3351942"/>
            <a:chExt cx="8256538" cy="3264472"/>
          </a:xfrm>
        </p:grpSpPr>
        <p:sp>
          <p:nvSpPr>
            <p:cNvPr id="36" name="CasellaDiTesto 35"/>
            <p:cNvSpPr txBox="1"/>
            <p:nvPr/>
          </p:nvSpPr>
          <p:spPr>
            <a:xfrm>
              <a:off x="4500562" y="4862088"/>
              <a:ext cx="2786082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b="1" dirty="0" err="1" smtClean="0"/>
                <a:t>Practical</a:t>
              </a:r>
              <a:r>
                <a:rPr lang="it-IT" b="1" dirty="0" smtClean="0"/>
                <a:t> </a:t>
              </a:r>
              <a:r>
                <a:rPr lang="it-IT" b="1" dirty="0" err="1" smtClean="0"/>
                <a:t>application</a:t>
              </a:r>
              <a:r>
                <a:rPr lang="it-IT" b="1" dirty="0" smtClean="0"/>
                <a:t> in the </a:t>
              </a:r>
              <a:r>
                <a:rPr lang="it-IT" b="1" dirty="0" err="1" smtClean="0"/>
                <a:t>industry</a:t>
              </a:r>
              <a:endParaRPr lang="it-IT" b="1" dirty="0" smtClean="0"/>
            </a:p>
            <a:p>
              <a:pPr algn="ctr"/>
              <a:r>
                <a:rPr lang="it-IT" dirty="0" err="1" smtClean="0"/>
                <a:t>Qualification</a:t>
              </a:r>
              <a:r>
                <a:rPr lang="it-IT" dirty="0" smtClean="0"/>
                <a:t> and </a:t>
              </a:r>
              <a:r>
                <a:rPr lang="it-IT" dirty="0" err="1" smtClean="0"/>
                <a:t>authentication</a:t>
              </a:r>
              <a:endParaRPr lang="it-IT" dirty="0" smtClean="0"/>
            </a:p>
            <a:p>
              <a:pPr algn="ctr"/>
              <a:r>
                <a:rPr lang="it-IT" dirty="0" err="1" smtClean="0"/>
                <a:t>of</a:t>
              </a:r>
              <a:r>
                <a:rPr lang="it-IT" dirty="0" smtClean="0"/>
                <a:t> the </a:t>
              </a:r>
              <a:r>
                <a:rPr lang="it-IT" dirty="0" err="1" smtClean="0"/>
                <a:t>product</a:t>
              </a:r>
              <a:endParaRPr lang="it-IT" dirty="0" smtClean="0"/>
            </a:p>
            <a:p>
              <a:endParaRPr lang="it-IT" dirty="0"/>
            </a:p>
          </p:txBody>
        </p:sp>
        <p:grpSp>
          <p:nvGrpSpPr>
            <p:cNvPr id="35" name="Gruppo 34"/>
            <p:cNvGrpSpPr/>
            <p:nvPr/>
          </p:nvGrpSpPr>
          <p:grpSpPr>
            <a:xfrm>
              <a:off x="2174091" y="3351942"/>
              <a:ext cx="4795819" cy="1005752"/>
              <a:chOff x="2214546" y="3214686"/>
              <a:chExt cx="4795819" cy="1005752"/>
            </a:xfrm>
          </p:grpSpPr>
          <p:grpSp>
            <p:nvGrpSpPr>
              <p:cNvPr id="6" name="Gruppo 5"/>
              <p:cNvGrpSpPr/>
              <p:nvPr/>
            </p:nvGrpSpPr>
            <p:grpSpPr>
              <a:xfrm>
                <a:off x="2214546" y="3214686"/>
                <a:ext cx="4071966" cy="720000"/>
                <a:chOff x="2579534" y="172108"/>
                <a:chExt cx="4071966" cy="720000"/>
              </a:xfrm>
            </p:grpSpPr>
            <p:sp>
              <p:nvSpPr>
                <p:cNvPr id="4" name="Rettangolo arrotondato 3"/>
                <p:cNvSpPr/>
                <p:nvPr/>
              </p:nvSpPr>
              <p:spPr>
                <a:xfrm>
                  <a:off x="3079600" y="386422"/>
                  <a:ext cx="3571900" cy="434248"/>
                </a:xfrm>
                <a:prstGeom prst="roundRect">
                  <a:avLst/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it-IT" sz="2000" b="1" dirty="0" smtClean="0"/>
                    <a:t>WHY</a:t>
                  </a:r>
                  <a:r>
                    <a:rPr lang="it-IT" sz="2000" dirty="0" smtClean="0"/>
                    <a:t> the </a:t>
                  </a:r>
                  <a:r>
                    <a:rPr lang="it-IT" sz="2000" dirty="0" err="1" smtClean="0"/>
                    <a:t>choice</a:t>
                  </a:r>
                  <a:r>
                    <a:rPr lang="it-IT" sz="2000" dirty="0" smtClean="0"/>
                    <a:t> </a:t>
                  </a:r>
                  <a:r>
                    <a:rPr lang="it-IT" sz="2000" dirty="0" err="1" smtClean="0"/>
                    <a:t>of</a:t>
                  </a:r>
                  <a:r>
                    <a:rPr lang="it-IT" sz="2000" dirty="0" smtClean="0"/>
                    <a:t> </a:t>
                  </a:r>
                  <a:r>
                    <a:rPr lang="it-IT" sz="2000" b="1" dirty="0" smtClean="0"/>
                    <a:t>Tea</a:t>
                  </a:r>
                  <a:r>
                    <a:rPr lang="it-IT" sz="2000" dirty="0" smtClean="0"/>
                    <a:t>?</a:t>
                  </a:r>
                  <a:endParaRPr lang="it-IT" sz="2000" dirty="0"/>
                </a:p>
              </p:txBody>
            </p:sp>
            <p:pic>
              <p:nvPicPr>
                <p:cNvPr id="5" name="Immagine 20"/>
                <p:cNvPicPr>
                  <a:picLocks noChangeAspect="1"/>
                </p:cNvPicPr>
                <p:nvPr/>
              </p:nvPicPr>
              <p:blipFill>
                <a:blip r:embed="rId5" cstate="print"/>
                <a:srcRect r="70222"/>
                <a:stretch>
                  <a:fillRect/>
                </a:stretch>
              </p:blipFill>
              <p:spPr bwMode="auto">
                <a:xfrm>
                  <a:off x="2579534" y="172108"/>
                  <a:ext cx="376657" cy="720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29" name="Immagine 28" descr="Sinensis.jpg"/>
              <p:cNvPicPr>
                <a:picLocks noChangeAspect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>
              <a:xfrm>
                <a:off x="6286512" y="3286124"/>
                <a:ext cx="723853" cy="684000"/>
              </a:xfrm>
              <a:prstGeom prst="roundRect">
                <a:avLst>
                  <a:gd name="adj" fmla="val 8594"/>
                </a:avLst>
              </a:prstGeom>
              <a:solidFill>
                <a:srgbClr val="FFFFFF">
                  <a:shade val="85000"/>
                  <a:alpha val="94000"/>
                </a:srgbClr>
              </a:solidFill>
              <a:ln>
                <a:noFill/>
              </a:ln>
              <a:effectLst>
                <a:reflection blurRad="12700" stA="38000" endPos="28000" dist="5000" dir="5400000" sy="-100000" algn="bl" rotWithShape="0"/>
              </a:effectLst>
            </p:spPr>
          </p:pic>
          <p:pic>
            <p:nvPicPr>
              <p:cNvPr id="28" name="Picture 2" descr="http://www.polyvore.com/cgi/img-thing?.out=jpg&amp;size=l&amp;tid=413357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072198" y="3500438"/>
                <a:ext cx="720000" cy="720000"/>
              </a:xfrm>
              <a:prstGeom prst="rect">
                <a:avLst/>
              </a:prstGeom>
              <a:noFill/>
            </p:spPr>
          </p:pic>
        </p:grpSp>
        <p:grpSp>
          <p:nvGrpSpPr>
            <p:cNvPr id="42" name="Gruppo 41"/>
            <p:cNvGrpSpPr/>
            <p:nvPr/>
          </p:nvGrpSpPr>
          <p:grpSpPr>
            <a:xfrm>
              <a:off x="3428992" y="4071942"/>
              <a:ext cx="2143140" cy="642942"/>
              <a:chOff x="3357554" y="4214818"/>
              <a:chExt cx="2143140" cy="642942"/>
            </a:xfrm>
          </p:grpSpPr>
          <p:cxnSp>
            <p:nvCxnSpPr>
              <p:cNvPr id="38" name="Connettore 2 37"/>
              <p:cNvCxnSpPr/>
              <p:nvPr/>
            </p:nvCxnSpPr>
            <p:spPr>
              <a:xfrm rot="10800000" flipV="1">
                <a:off x="3357554" y="4214818"/>
                <a:ext cx="1071570" cy="642942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nettore 2 40"/>
              <p:cNvCxnSpPr/>
              <p:nvPr/>
            </p:nvCxnSpPr>
            <p:spPr>
              <a:xfrm>
                <a:off x="4429124" y="4222139"/>
                <a:ext cx="1071570" cy="635621"/>
              </a:xfrm>
              <a:prstGeom prst="straightConnector1">
                <a:avLst/>
              </a:prstGeom>
              <a:ln w="28575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" name="Gruppo 45"/>
            <p:cNvGrpSpPr/>
            <p:nvPr/>
          </p:nvGrpSpPr>
          <p:grpSpPr>
            <a:xfrm>
              <a:off x="681246" y="4633925"/>
              <a:ext cx="8256538" cy="1724033"/>
              <a:chOff x="681246" y="4633925"/>
              <a:chExt cx="8256538" cy="1724033"/>
            </a:xfrm>
          </p:grpSpPr>
          <p:pic>
            <p:nvPicPr>
              <p:cNvPr id="30" name="Immagine 29" descr="mad-scientist-or-professor-in-the-laboratory_151337819.jpg"/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681246" y="4886454"/>
                <a:ext cx="1033234" cy="900000"/>
              </a:xfrm>
              <a:prstGeom prst="rect">
                <a:avLst/>
              </a:prstGeom>
            </p:spPr>
          </p:pic>
          <p:sp>
            <p:nvSpPr>
              <p:cNvPr id="31" name="CasellaDiTesto 30"/>
              <p:cNvSpPr txBox="1"/>
              <p:nvPr/>
            </p:nvSpPr>
            <p:spPr>
              <a:xfrm>
                <a:off x="1643042" y="4871408"/>
                <a:ext cx="214314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b="1" dirty="0" err="1" smtClean="0"/>
                  <a:t>Academic</a:t>
                </a:r>
                <a:r>
                  <a:rPr lang="it-IT" b="1" dirty="0" smtClean="0"/>
                  <a:t> </a:t>
                </a:r>
                <a:r>
                  <a:rPr lang="it-IT" b="1" dirty="0" err="1" smtClean="0"/>
                  <a:t>Research</a:t>
                </a:r>
                <a:r>
                  <a:rPr lang="it-IT" dirty="0" smtClean="0"/>
                  <a:t>:</a:t>
                </a:r>
              </a:p>
              <a:p>
                <a:pPr algn="ctr"/>
                <a:r>
                  <a:rPr lang="it-IT" dirty="0" err="1" smtClean="0"/>
                  <a:t>increase</a:t>
                </a:r>
                <a:r>
                  <a:rPr lang="it-IT" dirty="0" smtClean="0"/>
                  <a:t> in the </a:t>
                </a:r>
                <a:r>
                  <a:rPr lang="it-IT" dirty="0" err="1" smtClean="0"/>
                  <a:t>knowledge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of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this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kind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of</a:t>
                </a:r>
                <a:r>
                  <a:rPr lang="it-IT" dirty="0" smtClean="0"/>
                  <a:t> </a:t>
                </a:r>
                <a:r>
                  <a:rPr lang="it-IT" dirty="0" err="1" smtClean="0"/>
                  <a:t>matrix</a:t>
                </a:r>
                <a:endParaRPr lang="it-IT" dirty="0"/>
              </a:p>
            </p:txBody>
          </p:sp>
          <p:grpSp>
            <p:nvGrpSpPr>
              <p:cNvPr id="34" name="Gruppo 33"/>
              <p:cNvGrpSpPr/>
              <p:nvPr/>
            </p:nvGrpSpPr>
            <p:grpSpPr>
              <a:xfrm>
                <a:off x="7072330" y="4846520"/>
                <a:ext cx="1865454" cy="1511438"/>
                <a:chOff x="6500826" y="5072074"/>
                <a:chExt cx="1865454" cy="1511438"/>
              </a:xfrm>
            </p:grpSpPr>
            <p:pic>
              <p:nvPicPr>
                <p:cNvPr id="32" name="Immagine 31" descr="12065559172064609959chlopaya_Building.svg.hi.png"/>
                <p:cNvPicPr>
                  <a:picLocks noChangeAspect="1"/>
                </p:cNvPicPr>
                <p:nvPr/>
              </p:nvPicPr>
              <p:blipFill>
                <a:blip r:embed="rId9" cstate="print">
                  <a:clrChange>
                    <a:clrFrom>
                      <a:srgbClr val="000000">
                        <a:alpha val="0"/>
                      </a:srgbClr>
                    </a:clrFrom>
                    <a:clrTo>
                      <a:srgbClr val="000000">
                        <a:alpha val="0"/>
                      </a:srgbClr>
                    </a:clrTo>
                  </a:clrChange>
                </a:blip>
                <a:stretch>
                  <a:fillRect/>
                </a:stretch>
              </p:blipFill>
              <p:spPr>
                <a:xfrm>
                  <a:off x="6643703" y="5072074"/>
                  <a:ext cx="1497034" cy="1008000"/>
                </a:xfrm>
                <a:prstGeom prst="rect">
                  <a:avLst/>
                </a:prstGeom>
              </p:spPr>
            </p:pic>
            <p:pic>
              <p:nvPicPr>
                <p:cNvPr id="33" name="Picture 4" descr="http://www.mimilab.com/wp-content/uploads/2012/10/soremartec_thumb.jpg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clrChange>
                    <a:clrFrom>
                      <a:srgbClr val="FBFBFB"/>
                    </a:clrFrom>
                    <a:clrTo>
                      <a:srgbClr val="FBFBFB">
                        <a:alpha val="0"/>
                      </a:srgbClr>
                    </a:clrTo>
                  </a:clrChange>
                </a:blip>
                <a:srcRect l="3390" t="31638" b="18644"/>
                <a:stretch>
                  <a:fillRect/>
                </a:stretch>
              </p:blipFill>
              <p:spPr bwMode="auto">
                <a:xfrm>
                  <a:off x="6500826" y="5863512"/>
                  <a:ext cx="1865454" cy="720000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</p:grpSp>
          <p:pic>
            <p:nvPicPr>
              <p:cNvPr id="25602" name="Picture 2" descr="C:\Users\Federico\AppData\Local\Temp\segno-di-punteggiatura-immagine-animata-0005.gif"/>
              <p:cNvPicPr>
                <a:picLocks noChangeAspect="1" noChangeArrowheads="1" noCrop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8286776" y="4633925"/>
                <a:ext cx="581025" cy="581025"/>
              </a:xfrm>
              <a:prstGeom prst="rect">
                <a:avLst/>
              </a:prstGeom>
              <a:noFill/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/>
              <a:t>4</a:t>
            </a:fld>
            <a:endParaRPr kumimoji="0" lang="en-US" dirty="0"/>
          </a:p>
        </p:txBody>
      </p:sp>
      <p:sp>
        <p:nvSpPr>
          <p:cNvPr id="35" name="Freccia in giù 34"/>
          <p:cNvSpPr/>
          <p:nvPr/>
        </p:nvSpPr>
        <p:spPr>
          <a:xfrm>
            <a:off x="1907704" y="2852936"/>
            <a:ext cx="1008112" cy="3744416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12" y="4141788"/>
            <a:ext cx="138442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13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313" y="3522663"/>
            <a:ext cx="13906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Rectangle 186"/>
          <p:cNvSpPr>
            <a:spLocks noChangeArrowheads="1"/>
          </p:cNvSpPr>
          <p:nvPr/>
        </p:nvSpPr>
        <p:spPr bwMode="auto">
          <a:xfrm>
            <a:off x="1144588" y="5254626"/>
            <a:ext cx="529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itchFamily="34" charset="0"/>
              </a:rPr>
              <a:t> </a:t>
            </a:r>
            <a:endParaRPr kumimoji="0" 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47" name="CasellaDiTesto 46"/>
          <p:cNvSpPr txBox="1"/>
          <p:nvPr/>
        </p:nvSpPr>
        <p:spPr>
          <a:xfrm>
            <a:off x="323528" y="3140968"/>
            <a:ext cx="42484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Ligand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-Receptor Interaction</a:t>
            </a: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Olfactory receptors (ORs):</a:t>
            </a: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G-protein coupled receptors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</a:t>
            </a:r>
            <a:r>
              <a:rPr lang="en-US" b="1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olf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b="1" baseline="-25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Receptors Activation</a:t>
            </a:r>
          </a:p>
          <a:p>
            <a:pPr algn="ctr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(Action Potential)</a:t>
            </a:r>
          </a:p>
          <a:p>
            <a:pPr algn="ctr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Olfactory Bulb</a:t>
            </a:r>
          </a:p>
          <a:p>
            <a:pPr algn="ctr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SNC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CasellaDiTesto 47"/>
          <p:cNvSpPr txBox="1"/>
          <p:nvPr/>
        </p:nvSpPr>
        <p:spPr>
          <a:xfrm>
            <a:off x="543360" y="820806"/>
            <a:ext cx="202837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/>
              <a:t>Odorant</a:t>
            </a:r>
            <a:r>
              <a:rPr lang="it-IT" sz="1600" dirty="0" smtClean="0"/>
              <a:t>:</a:t>
            </a:r>
          </a:p>
          <a:p>
            <a:r>
              <a:rPr lang="it-IT" sz="1600" dirty="0" smtClean="0"/>
              <a:t>Low </a:t>
            </a:r>
            <a:r>
              <a:rPr lang="it-IT" sz="1600" dirty="0" err="1" smtClean="0"/>
              <a:t>Molecular</a:t>
            </a:r>
            <a:r>
              <a:rPr lang="it-IT" sz="1600" dirty="0" smtClean="0"/>
              <a:t> </a:t>
            </a:r>
            <a:r>
              <a:rPr lang="it-IT" sz="1600" dirty="0" err="1" smtClean="0"/>
              <a:t>weight</a:t>
            </a:r>
            <a:endParaRPr lang="it-IT" sz="1600" dirty="0" smtClean="0"/>
          </a:p>
          <a:p>
            <a:r>
              <a:rPr lang="it-IT" sz="1600" dirty="0" smtClean="0"/>
              <a:t>Volatile</a:t>
            </a:r>
          </a:p>
          <a:p>
            <a:r>
              <a:rPr lang="it-IT" sz="1600" dirty="0" err="1" smtClean="0"/>
              <a:t>Hydrophobic</a:t>
            </a:r>
            <a:endParaRPr lang="it-IT" sz="1600" dirty="0"/>
          </a:p>
        </p:txBody>
      </p:sp>
      <p:pic>
        <p:nvPicPr>
          <p:cNvPr id="49" name="Picture 2" descr="http://www.winetasting-demystified.com/images/OlfactoryPathways.00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36734" b="24682"/>
          <a:stretch>
            <a:fillRect/>
          </a:stretch>
        </p:blipFill>
        <p:spPr bwMode="auto">
          <a:xfrm>
            <a:off x="2286000" y="403487"/>
            <a:ext cx="2389632" cy="2133600"/>
          </a:xfrm>
          <a:prstGeom prst="rect">
            <a:avLst/>
          </a:prstGeom>
          <a:noFill/>
        </p:spPr>
      </p:pic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2348880"/>
            <a:ext cx="847725" cy="485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394087"/>
            <a:ext cx="847725" cy="44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4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2132856"/>
            <a:ext cx="762000" cy="392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3" name="Gruppo 26"/>
          <p:cNvGrpSpPr/>
          <p:nvPr/>
        </p:nvGrpSpPr>
        <p:grpSpPr>
          <a:xfrm>
            <a:off x="5043880" y="581378"/>
            <a:ext cx="4128859" cy="5819422"/>
            <a:chOff x="4953000" y="581378"/>
            <a:chExt cx="4128859" cy="5819422"/>
          </a:xfrm>
        </p:grpSpPr>
        <p:pic>
          <p:nvPicPr>
            <p:cNvPr id="54" name="Picture 4" descr="http://www.nature.com/nature/journal/v413/n6852/images/413211aa.2.jpg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3061"/>
            <a:stretch>
              <a:fillRect/>
            </a:stretch>
          </p:blipFill>
          <p:spPr bwMode="auto">
            <a:xfrm>
              <a:off x="4953000" y="581378"/>
              <a:ext cx="3048000" cy="56952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" name="Rettangolo 54"/>
            <p:cNvSpPr/>
            <p:nvPr/>
          </p:nvSpPr>
          <p:spPr>
            <a:xfrm>
              <a:off x="5029200" y="685800"/>
              <a:ext cx="3048000" cy="2819400"/>
            </a:xfrm>
            <a:prstGeom prst="rect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CasellaDiTesto 55"/>
            <p:cNvSpPr txBox="1"/>
            <p:nvPr/>
          </p:nvSpPr>
          <p:spPr>
            <a:xfrm>
              <a:off x="8153400" y="3867090"/>
              <a:ext cx="92845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Olfactory Bulb</a:t>
              </a:r>
              <a:endParaRPr lang="en-US" sz="1000" dirty="0"/>
            </a:p>
          </p:txBody>
        </p:sp>
        <p:sp>
          <p:nvSpPr>
            <p:cNvPr id="57" name="CasellaDiTesto 56"/>
            <p:cNvSpPr txBox="1"/>
            <p:nvPr/>
          </p:nvSpPr>
          <p:spPr>
            <a:xfrm>
              <a:off x="8153400" y="1524000"/>
              <a:ext cx="6783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Olfactory</a:t>
              </a:r>
            </a:p>
            <a:p>
              <a:r>
                <a:rPr lang="en-US" sz="1000" dirty="0" err="1" smtClean="0"/>
                <a:t>Epitelium</a:t>
              </a:r>
              <a:endParaRPr lang="en-US" sz="1000" dirty="0"/>
            </a:p>
          </p:txBody>
        </p:sp>
        <p:sp>
          <p:nvSpPr>
            <p:cNvPr id="58" name="CasellaDiTesto 57"/>
            <p:cNvSpPr txBox="1"/>
            <p:nvPr/>
          </p:nvSpPr>
          <p:spPr>
            <a:xfrm>
              <a:off x="5105400" y="3581400"/>
              <a:ext cx="3048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9" name="CasellaDiTesto 58"/>
            <p:cNvSpPr txBox="1"/>
            <p:nvPr/>
          </p:nvSpPr>
          <p:spPr>
            <a:xfrm>
              <a:off x="5105400" y="914400"/>
              <a:ext cx="3048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0" name="Rettangolo 59"/>
            <p:cNvSpPr/>
            <p:nvPr/>
          </p:nvSpPr>
          <p:spPr>
            <a:xfrm>
              <a:off x="5029200" y="3810000"/>
              <a:ext cx="3048000" cy="2590800"/>
            </a:xfrm>
            <a:prstGeom prst="rect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Rettangolo 60"/>
          <p:cNvSpPr/>
          <p:nvPr/>
        </p:nvSpPr>
        <p:spPr>
          <a:xfrm>
            <a:off x="3704456" y="548680"/>
            <a:ext cx="838200" cy="60960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Connettore 1 61"/>
          <p:cNvCxnSpPr>
            <a:stCxn id="61" idx="2"/>
          </p:cNvCxnSpPr>
          <p:nvPr/>
        </p:nvCxnSpPr>
        <p:spPr>
          <a:xfrm>
            <a:off x="4123556" y="1158280"/>
            <a:ext cx="952500" cy="17526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Freccia curva 62"/>
          <p:cNvSpPr/>
          <p:nvPr/>
        </p:nvSpPr>
        <p:spPr>
          <a:xfrm rot="20508247">
            <a:off x="2911168" y="1511776"/>
            <a:ext cx="367376" cy="346482"/>
          </a:xfrm>
          <a:prstGeom prst="bentArrow">
            <a:avLst>
              <a:gd name="adj1" fmla="val 21783"/>
              <a:gd name="adj2" fmla="val 35305"/>
              <a:gd name="adj3" fmla="val 25000"/>
              <a:gd name="adj4" fmla="val 70798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Freccia curva 63"/>
          <p:cNvSpPr/>
          <p:nvPr/>
        </p:nvSpPr>
        <p:spPr>
          <a:xfrm rot="3125306" flipH="1">
            <a:off x="3936603" y="1248939"/>
            <a:ext cx="917450" cy="346482"/>
          </a:xfrm>
          <a:prstGeom prst="bentArrow">
            <a:avLst>
              <a:gd name="adj1" fmla="val 21783"/>
              <a:gd name="adj2" fmla="val 35305"/>
              <a:gd name="adj3" fmla="val 25000"/>
              <a:gd name="adj4" fmla="val 70798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Rettangolo 64"/>
          <p:cNvSpPr/>
          <p:nvPr/>
        </p:nvSpPr>
        <p:spPr>
          <a:xfrm>
            <a:off x="383042" y="152400"/>
            <a:ext cx="1260000" cy="396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Olfaction</a:t>
            </a:r>
          </a:p>
        </p:txBody>
      </p:sp>
      <p:pic>
        <p:nvPicPr>
          <p:cNvPr id="66" name="Immagine 32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3045" y="1571612"/>
            <a:ext cx="744179" cy="11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" descr="MARCHIO DSTF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ccia in giù 43"/>
          <p:cNvSpPr/>
          <p:nvPr/>
        </p:nvSpPr>
        <p:spPr>
          <a:xfrm>
            <a:off x="2483768" y="1484784"/>
            <a:ext cx="648072" cy="244827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ttangolo 44"/>
          <p:cNvSpPr/>
          <p:nvPr/>
        </p:nvSpPr>
        <p:spPr>
          <a:xfrm>
            <a:off x="1331640" y="2996952"/>
            <a:ext cx="288032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latin typeface="+mj-lt"/>
              </a:rPr>
              <a:t>COMBINATORIAL CODE</a:t>
            </a:r>
            <a:endParaRPr lang="it-IT" b="1" dirty="0">
              <a:latin typeface="+mj-lt"/>
            </a:endParaRPr>
          </a:p>
        </p:txBody>
      </p:sp>
      <p:sp>
        <p:nvSpPr>
          <p:cNvPr id="46" name="Rettangolo 45"/>
          <p:cNvSpPr/>
          <p:nvPr/>
        </p:nvSpPr>
        <p:spPr>
          <a:xfrm>
            <a:off x="683568" y="1988840"/>
            <a:ext cx="4176464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err="1" smtClean="0">
                <a:latin typeface="+mj-lt"/>
              </a:rPr>
              <a:t>Simultaneous</a:t>
            </a:r>
            <a:r>
              <a:rPr lang="it-IT" b="1" dirty="0" smtClean="0">
                <a:latin typeface="+mj-lt"/>
              </a:rPr>
              <a:t> </a:t>
            </a:r>
            <a:r>
              <a:rPr lang="it-IT" b="1" dirty="0" err="1" smtClean="0">
                <a:latin typeface="+mj-lt"/>
              </a:rPr>
              <a:t>activation</a:t>
            </a:r>
            <a:r>
              <a:rPr lang="it-IT" b="1" dirty="0" smtClean="0">
                <a:latin typeface="+mj-lt"/>
              </a:rPr>
              <a:t> </a:t>
            </a:r>
            <a:r>
              <a:rPr lang="it-IT" b="1" dirty="0" err="1" smtClean="0">
                <a:latin typeface="+mj-lt"/>
              </a:rPr>
              <a:t>of</a:t>
            </a:r>
            <a:r>
              <a:rPr lang="it-IT" b="1" dirty="0" smtClean="0">
                <a:latin typeface="+mj-lt"/>
              </a:rPr>
              <a:t> </a:t>
            </a:r>
            <a:r>
              <a:rPr lang="it-IT" b="1" dirty="0" err="1" smtClean="0">
                <a:latin typeface="+mj-lt"/>
              </a:rPr>
              <a:t>many</a:t>
            </a:r>
            <a:r>
              <a:rPr lang="it-IT" b="1" dirty="0" smtClean="0">
                <a:latin typeface="+mj-lt"/>
              </a:rPr>
              <a:t> </a:t>
            </a:r>
            <a:r>
              <a:rPr lang="it-IT" b="1" dirty="0" err="1" smtClean="0">
                <a:latin typeface="+mj-lt"/>
              </a:rPr>
              <a:t>receptors</a:t>
            </a:r>
            <a:r>
              <a:rPr lang="it-IT" b="1" dirty="0" smtClean="0">
                <a:latin typeface="+mj-lt"/>
              </a:rPr>
              <a:t> </a:t>
            </a:r>
            <a:endParaRPr lang="it-IT" b="1" dirty="0">
              <a:latin typeface="+mj-lt"/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1857356" y="1142984"/>
            <a:ext cx="194421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err="1" smtClean="0">
                <a:latin typeface="+mj-lt"/>
              </a:rPr>
              <a:t>Odorant</a:t>
            </a:r>
            <a:endParaRPr lang="it-IT" b="1" dirty="0">
              <a:latin typeface="+mj-lt"/>
            </a:endParaRPr>
          </a:p>
        </p:txBody>
      </p:sp>
      <p:sp>
        <p:nvSpPr>
          <p:cNvPr id="49" name="Titolo 100"/>
          <p:cNvSpPr txBox="1">
            <a:spLocks/>
          </p:cNvSpPr>
          <p:nvPr/>
        </p:nvSpPr>
        <p:spPr>
          <a:xfrm>
            <a:off x="251520" y="142852"/>
            <a:ext cx="8496944" cy="83671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imes New Roman" pitchFamily="18" charset="0"/>
              </a:rPr>
              <a:t>Ligand-Receptor</a:t>
            </a:r>
            <a:r>
              <a:rPr lang="it-IT" sz="2000" b="1" dirty="0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imes New Roman" pitchFamily="18" charset="0"/>
              </a:rPr>
              <a:t> </a:t>
            </a:r>
            <a:r>
              <a:rPr lang="it-IT" sz="2000" b="1" dirty="0" err="1" smtClean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imes New Roman" pitchFamily="18" charset="0"/>
              </a:rPr>
              <a:t>Interaction</a:t>
            </a: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/>
            </a:r>
            <a:b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</a:b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“</a:t>
            </a:r>
            <a:r>
              <a:rPr kumimoji="0" lang="it-IT" sz="2000" b="1" i="0" u="none" strike="noStrike" kern="1200" cap="none" spc="0" normalizeH="0" baseline="0" noProof="0" dirty="0" err="1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Combinatorial</a:t>
            </a:r>
            <a:r>
              <a:rPr kumimoji="0" lang="it-IT" sz="2000" b="1" i="0" u="none" strike="noStrike" kern="1200" cap="none" spc="0" normalizeH="0" baseline="0" noProof="0" dirty="0" smtClean="0">
                <a:ln>
                  <a:noFill/>
                </a:ln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Times New Roman" pitchFamily="18" charset="0"/>
              </a:rPr>
              <a:t> Code”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4" name="Picture 2" descr="http://www.plosone.org/article/info:doi/10.1371/journal.pone.0022996.g002/largerimage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4209"/>
          <a:stretch>
            <a:fillRect/>
          </a:stretch>
        </p:blipFill>
        <p:spPr bwMode="auto">
          <a:xfrm>
            <a:off x="5220072" y="1094926"/>
            <a:ext cx="3657600" cy="2838130"/>
          </a:xfrm>
          <a:prstGeom prst="rect">
            <a:avLst/>
          </a:prstGeom>
          <a:noFill/>
        </p:spPr>
      </p:pic>
      <p:grpSp>
        <p:nvGrpSpPr>
          <p:cNvPr id="21" name="Gruppo 20"/>
          <p:cNvGrpSpPr/>
          <p:nvPr/>
        </p:nvGrpSpPr>
        <p:grpSpPr>
          <a:xfrm>
            <a:off x="5508104" y="4221088"/>
            <a:ext cx="3240360" cy="2448272"/>
            <a:chOff x="5508104" y="4221088"/>
            <a:chExt cx="3240360" cy="2448272"/>
          </a:xfrm>
        </p:grpSpPr>
        <p:sp>
          <p:nvSpPr>
            <p:cNvPr id="43" name="Freccia in giù 42"/>
            <p:cNvSpPr/>
            <p:nvPr/>
          </p:nvSpPr>
          <p:spPr>
            <a:xfrm rot="5400000" flipH="1">
              <a:off x="5220072" y="4941169"/>
              <a:ext cx="1584176" cy="1008112"/>
            </a:xfrm>
            <a:prstGeom prst="downArrow">
              <a:avLst>
                <a:gd name="adj1" fmla="val 50000"/>
                <a:gd name="adj2" fmla="val 50000"/>
              </a:avLst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+mj-lt"/>
              </a:endParaRPr>
            </a:p>
          </p:txBody>
        </p:sp>
        <p:sp>
          <p:nvSpPr>
            <p:cNvPr id="55" name="Ovale 54"/>
            <p:cNvSpPr/>
            <p:nvPr/>
          </p:nvSpPr>
          <p:spPr>
            <a:xfrm>
              <a:off x="6224720" y="5705872"/>
              <a:ext cx="2520280" cy="96348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b="1" dirty="0" err="1" smtClean="0">
                  <a:latin typeface="+mj-lt"/>
                </a:rPr>
                <a:t>Interaction</a:t>
              </a:r>
              <a:r>
                <a:rPr lang="it-IT" sz="1400" b="1" dirty="0" smtClean="0">
                  <a:latin typeface="+mj-lt"/>
                </a:rPr>
                <a:t> </a:t>
              </a:r>
              <a:r>
                <a:rPr lang="it-IT" sz="1400" b="1" dirty="0" err="1" smtClean="0">
                  <a:latin typeface="+mj-lt"/>
                </a:rPr>
                <a:t>among</a:t>
              </a:r>
              <a:r>
                <a:rPr lang="it-IT" sz="1400" b="1" dirty="0" smtClean="0">
                  <a:latin typeface="+mj-lt"/>
                </a:rPr>
                <a:t> </a:t>
              </a:r>
              <a:r>
                <a:rPr lang="it-IT" sz="1400" b="1" dirty="0" err="1" smtClean="0">
                  <a:latin typeface="+mj-lt"/>
                </a:rPr>
                <a:t>odorants</a:t>
              </a:r>
              <a:endParaRPr lang="it-IT" sz="1400" b="1" dirty="0">
                <a:latin typeface="+mj-lt"/>
              </a:endParaRPr>
            </a:p>
          </p:txBody>
        </p:sp>
        <p:sp>
          <p:nvSpPr>
            <p:cNvPr id="56" name="Ovale 55"/>
            <p:cNvSpPr/>
            <p:nvPr/>
          </p:nvSpPr>
          <p:spPr>
            <a:xfrm>
              <a:off x="6224720" y="4221088"/>
              <a:ext cx="2523744" cy="98640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b="1" dirty="0" err="1" smtClean="0">
                  <a:latin typeface="+mj-lt"/>
                </a:rPr>
                <a:t>Mixture</a:t>
              </a:r>
              <a:r>
                <a:rPr lang="it-IT" sz="1400" b="1" dirty="0" smtClean="0">
                  <a:latin typeface="+mj-lt"/>
                </a:rPr>
                <a:t> </a:t>
              </a:r>
              <a:r>
                <a:rPr lang="it-IT" sz="1400" b="1" dirty="0" err="1" smtClean="0">
                  <a:latin typeface="+mj-lt"/>
                </a:rPr>
                <a:t>of</a:t>
              </a:r>
              <a:r>
                <a:rPr lang="it-IT" sz="1400" b="1" dirty="0" smtClean="0">
                  <a:latin typeface="+mj-lt"/>
                </a:rPr>
                <a:t> </a:t>
              </a:r>
              <a:r>
                <a:rPr lang="it-IT" sz="1400" b="1" dirty="0" err="1" smtClean="0">
                  <a:latin typeface="+mj-lt"/>
                </a:rPr>
                <a:t>odorants</a:t>
              </a:r>
              <a:endParaRPr lang="it-IT" sz="1400" b="1" dirty="0">
                <a:latin typeface="+mj-lt"/>
              </a:endParaRPr>
            </a:p>
          </p:txBody>
        </p:sp>
        <p:sp>
          <p:nvSpPr>
            <p:cNvPr id="57" name="Ovale 56"/>
            <p:cNvSpPr/>
            <p:nvPr/>
          </p:nvSpPr>
          <p:spPr>
            <a:xfrm>
              <a:off x="6224720" y="4941168"/>
              <a:ext cx="2523744" cy="10081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b="1" dirty="0" err="1" smtClean="0">
                  <a:latin typeface="+mj-lt"/>
                </a:rPr>
                <a:t>Concentration</a:t>
              </a:r>
              <a:r>
                <a:rPr lang="it-IT" sz="1400" b="1" dirty="0" smtClean="0">
                  <a:latin typeface="+mj-lt"/>
                </a:rPr>
                <a:t> </a:t>
              </a:r>
              <a:r>
                <a:rPr lang="it-IT" sz="1400" b="1" dirty="0" err="1" smtClean="0">
                  <a:latin typeface="+mj-lt"/>
                </a:rPr>
                <a:t>of</a:t>
              </a:r>
              <a:r>
                <a:rPr lang="it-IT" sz="1400" b="1" dirty="0" smtClean="0">
                  <a:latin typeface="+mj-lt"/>
                </a:rPr>
                <a:t> </a:t>
              </a:r>
              <a:r>
                <a:rPr lang="it-IT" sz="1400" b="1" dirty="0" err="1" smtClean="0">
                  <a:latin typeface="+mj-lt"/>
                </a:rPr>
                <a:t>each</a:t>
              </a:r>
              <a:r>
                <a:rPr lang="it-IT" sz="1400" b="1" dirty="0" smtClean="0">
                  <a:latin typeface="+mj-lt"/>
                </a:rPr>
                <a:t> </a:t>
              </a:r>
              <a:r>
                <a:rPr lang="it-IT" sz="1400" b="1" dirty="0" err="1" smtClean="0">
                  <a:latin typeface="+mj-lt"/>
                </a:rPr>
                <a:t>compound</a:t>
              </a:r>
              <a:endParaRPr lang="it-IT" sz="1400" b="1" dirty="0">
                <a:latin typeface="+mj-lt"/>
              </a:endParaRPr>
            </a:p>
          </p:txBody>
        </p:sp>
      </p:grpSp>
      <p:sp>
        <p:nvSpPr>
          <p:cNvPr id="52" name="CasellaDiTesto 51"/>
          <p:cNvSpPr txBox="1"/>
          <p:nvPr/>
        </p:nvSpPr>
        <p:spPr>
          <a:xfrm>
            <a:off x="3059832" y="4929198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latin typeface="+mj-lt"/>
              </a:rPr>
              <a:t>VARIATION</a:t>
            </a:r>
          </a:p>
          <a:p>
            <a:pPr algn="ctr"/>
            <a:r>
              <a:rPr lang="it-IT" b="1" dirty="0" smtClean="0">
                <a:latin typeface="+mj-lt"/>
              </a:rPr>
              <a:t>in the</a:t>
            </a:r>
          </a:p>
          <a:p>
            <a:pPr algn="ctr"/>
            <a:r>
              <a:rPr lang="it-IT" b="1" dirty="0" smtClean="0">
                <a:latin typeface="+mj-lt"/>
              </a:rPr>
              <a:t>SENSORY PERCEPTION</a:t>
            </a:r>
          </a:p>
          <a:p>
            <a:pPr algn="ctr"/>
            <a:endParaRPr lang="it-IT" b="1" dirty="0">
              <a:latin typeface="+mj-lt"/>
            </a:endParaRPr>
          </a:p>
        </p:txBody>
      </p:sp>
      <p:grpSp>
        <p:nvGrpSpPr>
          <p:cNvPr id="22" name="Gruppo 21"/>
          <p:cNvGrpSpPr/>
          <p:nvPr/>
        </p:nvGrpSpPr>
        <p:grpSpPr>
          <a:xfrm>
            <a:off x="0" y="3857628"/>
            <a:ext cx="3491880" cy="2811732"/>
            <a:chOff x="0" y="3857628"/>
            <a:chExt cx="3491880" cy="2811732"/>
          </a:xfrm>
        </p:grpSpPr>
        <p:sp>
          <p:nvSpPr>
            <p:cNvPr id="48" name="Ovale 47"/>
            <p:cNvSpPr/>
            <p:nvPr/>
          </p:nvSpPr>
          <p:spPr>
            <a:xfrm>
              <a:off x="251520" y="5705872"/>
              <a:ext cx="2520280" cy="96348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 sz="1400" b="1" dirty="0" smtClean="0">
                <a:latin typeface="+mj-lt"/>
              </a:endParaRPr>
            </a:p>
            <a:p>
              <a:pPr algn="ctr"/>
              <a:r>
                <a:rPr lang="it-IT" sz="1400" b="1" dirty="0" err="1" smtClean="0">
                  <a:latin typeface="+mj-lt"/>
                </a:rPr>
                <a:t>Stereochemical</a:t>
              </a:r>
              <a:r>
                <a:rPr lang="it-IT" sz="1400" b="1" dirty="0" smtClean="0">
                  <a:latin typeface="+mj-lt"/>
                </a:rPr>
                <a:t> </a:t>
              </a:r>
              <a:r>
                <a:rPr lang="it-IT" sz="1400" b="1" dirty="0" err="1" smtClean="0">
                  <a:latin typeface="+mj-lt"/>
                </a:rPr>
                <a:t>variations</a:t>
              </a:r>
              <a:endParaRPr lang="it-IT" sz="1400" b="1" dirty="0" smtClean="0">
                <a:latin typeface="+mj-lt"/>
              </a:endParaRPr>
            </a:p>
            <a:p>
              <a:pPr algn="ctr"/>
              <a:endParaRPr lang="it-IT" sz="1400" b="1" dirty="0">
                <a:latin typeface="+mj-lt"/>
              </a:endParaRPr>
            </a:p>
          </p:txBody>
        </p:sp>
        <p:sp>
          <p:nvSpPr>
            <p:cNvPr id="50" name="Ovale 49"/>
            <p:cNvSpPr/>
            <p:nvPr/>
          </p:nvSpPr>
          <p:spPr>
            <a:xfrm>
              <a:off x="251520" y="4221088"/>
              <a:ext cx="2523744" cy="98640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b="1" dirty="0" err="1" smtClean="0">
                  <a:latin typeface="+mj-lt"/>
                </a:rPr>
                <a:t>Variations</a:t>
              </a:r>
              <a:r>
                <a:rPr lang="it-IT" sz="1400" b="1" dirty="0" smtClean="0">
                  <a:latin typeface="+mj-lt"/>
                </a:rPr>
                <a:t> in the </a:t>
              </a:r>
              <a:r>
                <a:rPr lang="it-IT" sz="1400" b="1" dirty="0" err="1" smtClean="0">
                  <a:latin typeface="+mj-lt"/>
                </a:rPr>
                <a:t>chemical</a:t>
              </a:r>
              <a:r>
                <a:rPr lang="it-IT" sz="1400" b="1" dirty="0" smtClean="0">
                  <a:latin typeface="+mj-lt"/>
                </a:rPr>
                <a:t> </a:t>
              </a:r>
              <a:r>
                <a:rPr lang="it-IT" sz="1400" b="1" dirty="0" err="1" smtClean="0">
                  <a:latin typeface="+mj-lt"/>
                </a:rPr>
                <a:t>structure</a:t>
              </a:r>
              <a:endParaRPr lang="it-IT" sz="1400" b="1" dirty="0" smtClean="0">
                <a:latin typeface="+mj-lt"/>
              </a:endParaRPr>
            </a:p>
          </p:txBody>
        </p:sp>
        <p:sp>
          <p:nvSpPr>
            <p:cNvPr id="51" name="Freccia in giù 50"/>
            <p:cNvSpPr/>
            <p:nvPr/>
          </p:nvSpPr>
          <p:spPr>
            <a:xfrm rot="16200000">
              <a:off x="2195736" y="4941168"/>
              <a:ext cx="1584176" cy="1008112"/>
            </a:xfrm>
            <a:prstGeom prst="downArrow">
              <a:avLst>
                <a:gd name="adj1" fmla="val 50000"/>
                <a:gd name="adj2" fmla="val 50000"/>
              </a:avLst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atin typeface="+mj-lt"/>
              </a:endParaRPr>
            </a:p>
          </p:txBody>
        </p:sp>
        <p:sp>
          <p:nvSpPr>
            <p:cNvPr id="53" name="Ovale 52"/>
            <p:cNvSpPr/>
            <p:nvPr/>
          </p:nvSpPr>
          <p:spPr>
            <a:xfrm>
              <a:off x="251520" y="4941168"/>
              <a:ext cx="2523744" cy="1008112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400" b="1" dirty="0" err="1" smtClean="0"/>
                <a:t>Variations</a:t>
              </a:r>
              <a:r>
                <a:rPr lang="it-IT" sz="1400" b="1" dirty="0" smtClean="0"/>
                <a:t> </a:t>
              </a:r>
              <a:r>
                <a:rPr lang="it-IT" sz="1400" b="1" dirty="0" err="1" smtClean="0"/>
                <a:t>of</a:t>
              </a:r>
              <a:r>
                <a:rPr lang="it-IT" sz="1400" b="1" dirty="0" smtClean="0"/>
                <a:t> </a:t>
              </a:r>
              <a:r>
                <a:rPr lang="it-IT" sz="1400" b="1" dirty="0" err="1" smtClean="0"/>
                <a:t>little</a:t>
              </a:r>
              <a:r>
                <a:rPr lang="it-IT" sz="1400" b="1" dirty="0" smtClean="0"/>
                <a:t> </a:t>
              </a:r>
              <a:r>
                <a:rPr lang="it-IT" sz="1400" b="1" dirty="0" err="1" smtClean="0"/>
                <a:t>parts</a:t>
              </a:r>
              <a:r>
                <a:rPr lang="it-IT" sz="1400" b="1" dirty="0" smtClean="0"/>
                <a:t> </a:t>
              </a:r>
              <a:r>
                <a:rPr lang="it-IT" sz="1400" b="1" dirty="0" err="1" smtClean="0"/>
                <a:t>of</a:t>
              </a:r>
              <a:r>
                <a:rPr lang="it-IT" sz="1400" b="1" dirty="0" smtClean="0"/>
                <a:t> the </a:t>
              </a:r>
              <a:r>
                <a:rPr lang="it-IT" sz="1400" b="1" dirty="0" err="1" smtClean="0"/>
                <a:t>molecule</a:t>
              </a:r>
              <a:endParaRPr lang="it-IT" sz="1400" b="1" dirty="0"/>
            </a:p>
          </p:txBody>
        </p:sp>
        <p:pic>
          <p:nvPicPr>
            <p:cNvPr id="58" name="Picture 2" descr="http://previews.123rf.com/images/chudtsankov/chudtsankov1308/chudtsankov130800468/21699447-Funny-Scientist-Or-Professor-Cartoon-Characters-Set-Collection-4-Stock-Vector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="" xmlns:a14="http://schemas.microsoft.com/office/drawing/2010/main">
                    <a14:imgLayer r:embed="rId14">
                      <a14:imgEffect>
                        <a14:backgroundRemoval t="0" b="51408" l="47538" r="100000">
                          <a14:foregroundMark x1="58154" y1="31153" x2="67923" y2="33333"/>
                          <a14:foregroundMark x1="72846" y1="33061" x2="78615" y2="30064"/>
                          <a14:foregroundMark x1="79308" y1="29519" x2="79308" y2="32243"/>
                          <a14:foregroundMark x1="72385" y1="30790" x2="73846" y2="30699"/>
                          <a14:foregroundMark x1="74692" y1="30064" x2="75846" y2="29337"/>
                          <a14:foregroundMark x1="82462" y1="30245" x2="84154" y2="30790"/>
                          <a14:foregroundMark x1="85000" y1="30790" x2="87231" y2="28883"/>
                          <a14:foregroundMark x1="64462" y1="2543" x2="65769" y2="2180"/>
                          <a14:foregroundMark x1="71615" y1="1907" x2="72231" y2="2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47236" t="-1413" b="48775"/>
            <a:stretch/>
          </p:blipFill>
          <p:spPr bwMode="auto">
            <a:xfrm>
              <a:off x="0" y="3857628"/>
              <a:ext cx="1192142" cy="100800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2" descr="MARCHIO DSTF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numero diapositiva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/>
          <a:srcRect l="6361" r="7134" b="37424"/>
          <a:stretch>
            <a:fillRect/>
          </a:stretch>
        </p:blipFill>
        <p:spPr bwMode="auto">
          <a:xfrm>
            <a:off x="4298766" y="571480"/>
            <a:ext cx="4345200" cy="255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ettangolo 12"/>
          <p:cNvSpPr/>
          <p:nvPr/>
        </p:nvSpPr>
        <p:spPr>
          <a:xfrm>
            <a:off x="1000101" y="1357298"/>
            <a:ext cx="3143272" cy="1357322"/>
          </a:xfrm>
          <a:prstGeom prst="rect">
            <a:avLst/>
          </a:prstGeom>
          <a:solidFill>
            <a:srgbClr val="BEE395"/>
          </a:solidFill>
          <a:ln>
            <a:solidFill>
              <a:srgbClr val="BEE39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b="1" u="sng" dirty="0" smtClean="0"/>
              <a:t>Taste compounds</a:t>
            </a:r>
            <a:r>
              <a:rPr lang="en-US" sz="1600" dirty="0" smtClean="0"/>
              <a:t>: low volatility or non volatile at all</a:t>
            </a:r>
          </a:p>
          <a:p>
            <a:r>
              <a:rPr lang="en-US" sz="1600" b="1" u="sng" dirty="0" smtClean="0"/>
              <a:t>Taste receptors </a:t>
            </a:r>
            <a:r>
              <a:rPr lang="en-US" sz="1600" dirty="0" smtClean="0"/>
              <a:t>in the oral cavity: </a:t>
            </a:r>
            <a:r>
              <a:rPr lang="en-US" sz="1600" b="1" dirty="0" smtClean="0"/>
              <a:t>Taste Buds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3786182" y="3500438"/>
            <a:ext cx="4679189" cy="642942"/>
          </a:xfrm>
          <a:prstGeom prst="rect">
            <a:avLst/>
          </a:prstGeom>
          <a:solidFill>
            <a:srgbClr val="BEE395"/>
          </a:solidFill>
          <a:ln>
            <a:solidFill>
              <a:srgbClr val="BEE39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Five basic taste modalities</a:t>
            </a:r>
          </a:p>
          <a:p>
            <a:pPr algn="ctr"/>
            <a:r>
              <a:rPr lang="en-US" sz="1600" b="1" dirty="0" smtClean="0"/>
              <a:t>Sour</a:t>
            </a:r>
            <a:r>
              <a:rPr lang="en-US" sz="1600" dirty="0" smtClean="0"/>
              <a:t>, </a:t>
            </a:r>
            <a:r>
              <a:rPr lang="en-US" sz="1600" b="1" dirty="0" smtClean="0"/>
              <a:t>Salty</a:t>
            </a:r>
            <a:r>
              <a:rPr lang="en-US" sz="1600" dirty="0" smtClean="0"/>
              <a:t>, </a:t>
            </a:r>
            <a:r>
              <a:rPr lang="en-US" sz="1600" b="1" dirty="0" smtClean="0">
                <a:solidFill>
                  <a:srgbClr val="FF0000"/>
                </a:solidFill>
              </a:rPr>
              <a:t>Bitter</a:t>
            </a:r>
            <a:r>
              <a:rPr lang="en-US" sz="1600" dirty="0" smtClean="0"/>
              <a:t>, </a:t>
            </a:r>
            <a:r>
              <a:rPr lang="en-US" sz="1600" b="1" dirty="0" smtClean="0"/>
              <a:t>Sweet</a:t>
            </a:r>
            <a:r>
              <a:rPr lang="en-US" sz="1600" dirty="0" smtClean="0"/>
              <a:t>, </a:t>
            </a:r>
            <a:r>
              <a:rPr lang="en-US" sz="1600" b="1" dirty="0" err="1" smtClean="0"/>
              <a:t>Umami</a:t>
            </a:r>
            <a:endParaRPr lang="en-US" sz="1600" b="1" dirty="0"/>
          </a:p>
        </p:txBody>
      </p:sp>
      <p:sp>
        <p:nvSpPr>
          <p:cNvPr id="17" name="Rettangolo 16"/>
          <p:cNvSpPr/>
          <p:nvPr/>
        </p:nvSpPr>
        <p:spPr>
          <a:xfrm>
            <a:off x="285720" y="214290"/>
            <a:ext cx="1219200" cy="381000"/>
          </a:xfrm>
          <a:prstGeom prst="rect">
            <a:avLst/>
          </a:prstGeom>
          <a:solidFill>
            <a:srgbClr val="BEE395"/>
          </a:solidFill>
          <a:ln>
            <a:solidFill>
              <a:srgbClr val="5C8E26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Taste</a:t>
            </a:r>
          </a:p>
        </p:txBody>
      </p:sp>
      <p:pic>
        <p:nvPicPr>
          <p:cNvPr id="20" name="Immagine 3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3045" y="1428736"/>
            <a:ext cx="744179" cy="11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4" cstate="print"/>
          <a:srcRect l="18912" r="9385"/>
          <a:stretch>
            <a:fillRect/>
          </a:stretch>
        </p:blipFill>
        <p:spPr bwMode="auto">
          <a:xfrm>
            <a:off x="179511" y="4437112"/>
            <a:ext cx="2157261" cy="1658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Freccia circolare a destra 21"/>
          <p:cNvSpPr/>
          <p:nvPr/>
        </p:nvSpPr>
        <p:spPr>
          <a:xfrm rot="18868987">
            <a:off x="1514395" y="5411956"/>
            <a:ext cx="583849" cy="1786944"/>
          </a:xfrm>
          <a:prstGeom prst="curvedRightArrow">
            <a:avLst/>
          </a:prstGeom>
          <a:solidFill>
            <a:srgbClr val="92D05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251520" y="3286124"/>
            <a:ext cx="1170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STIMULUS</a:t>
            </a:r>
            <a:endParaRPr lang="it-IT" b="1" dirty="0"/>
          </a:p>
        </p:txBody>
      </p:sp>
      <p:sp>
        <p:nvSpPr>
          <p:cNvPr id="24" name="Freccia circolare a destra 23"/>
          <p:cNvSpPr/>
          <p:nvPr/>
        </p:nvSpPr>
        <p:spPr>
          <a:xfrm>
            <a:off x="323528" y="3645024"/>
            <a:ext cx="576064" cy="864096"/>
          </a:xfrm>
          <a:prstGeom prst="curvedRightArrow">
            <a:avLst/>
          </a:prstGeom>
          <a:solidFill>
            <a:srgbClr val="92D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4149080"/>
            <a:ext cx="6300192" cy="2525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CasellaDiTesto 25"/>
          <p:cNvSpPr txBox="1"/>
          <p:nvPr/>
        </p:nvSpPr>
        <p:spPr>
          <a:xfrm>
            <a:off x="1428728" y="5643578"/>
            <a:ext cx="1667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PROPAGATION </a:t>
            </a:r>
            <a:r>
              <a:rPr lang="it-IT" b="1" dirty="0" err="1" smtClean="0"/>
              <a:t>of</a:t>
            </a:r>
            <a:r>
              <a:rPr lang="it-IT" b="1" dirty="0" smtClean="0"/>
              <a:t> the SIGNAL</a:t>
            </a:r>
            <a:endParaRPr lang="it-IT" b="1" dirty="0"/>
          </a:p>
        </p:txBody>
      </p:sp>
      <p:pic>
        <p:nvPicPr>
          <p:cNvPr id="15" name="Picture 2" descr="MARCHIO DSTF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669242" y="214290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2285984" y="142852"/>
            <a:ext cx="4679189" cy="642942"/>
          </a:xfrm>
          <a:prstGeom prst="rect">
            <a:avLst/>
          </a:prstGeom>
          <a:solidFill>
            <a:srgbClr val="BEE395"/>
          </a:solidFill>
          <a:ln>
            <a:solidFill>
              <a:srgbClr val="BEE395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Five basic taste modalities</a:t>
            </a:r>
          </a:p>
          <a:p>
            <a:pPr algn="ctr"/>
            <a:r>
              <a:rPr lang="en-US" sz="1600" b="1" dirty="0" smtClean="0"/>
              <a:t>Sour</a:t>
            </a:r>
            <a:r>
              <a:rPr lang="en-US" sz="1600" dirty="0" smtClean="0"/>
              <a:t>, </a:t>
            </a:r>
            <a:r>
              <a:rPr lang="en-US" sz="1600" b="1" dirty="0" smtClean="0"/>
              <a:t>Salty</a:t>
            </a:r>
            <a:r>
              <a:rPr lang="en-US" sz="1600" dirty="0" smtClean="0"/>
              <a:t>, </a:t>
            </a:r>
            <a:r>
              <a:rPr lang="en-US" sz="1600" b="1" dirty="0" smtClean="0">
                <a:solidFill>
                  <a:srgbClr val="FF0000"/>
                </a:solidFill>
              </a:rPr>
              <a:t>Bitter</a:t>
            </a:r>
            <a:r>
              <a:rPr lang="en-US" sz="1600" dirty="0" smtClean="0"/>
              <a:t>, </a:t>
            </a:r>
            <a:r>
              <a:rPr lang="en-US" sz="1600" b="1" dirty="0" smtClean="0"/>
              <a:t>Sweet</a:t>
            </a:r>
            <a:r>
              <a:rPr lang="en-US" sz="1600" dirty="0" smtClean="0"/>
              <a:t>, </a:t>
            </a:r>
            <a:r>
              <a:rPr lang="en-US" sz="1600" b="1" dirty="0" err="1" smtClean="0"/>
              <a:t>Umami</a:t>
            </a:r>
            <a:endParaRPr lang="en-US" sz="16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8707" y="857232"/>
            <a:ext cx="5746587" cy="230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357158" y="3188989"/>
            <a:ext cx="850112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1600" dirty="0" smtClean="0"/>
              <a:t> Receptors responsible for the </a:t>
            </a:r>
            <a:r>
              <a:rPr lang="en-US" sz="1600" b="1" dirty="0" smtClean="0">
                <a:solidFill>
                  <a:srgbClr val="FF0000"/>
                </a:solidFill>
              </a:rPr>
              <a:t>Bitter</a:t>
            </a:r>
            <a:r>
              <a:rPr lang="en-US" sz="1600" dirty="0" smtClean="0"/>
              <a:t>, </a:t>
            </a:r>
            <a:r>
              <a:rPr lang="en-US" sz="1600" b="1" dirty="0" smtClean="0">
                <a:solidFill>
                  <a:srgbClr val="FF0000"/>
                </a:solidFill>
              </a:rPr>
              <a:t>Sweet </a:t>
            </a:r>
            <a:r>
              <a:rPr lang="en-US" sz="1600" b="1" dirty="0" smtClean="0"/>
              <a:t>and</a:t>
            </a:r>
            <a:r>
              <a:rPr lang="en-US" sz="1600" dirty="0" smtClean="0"/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Umani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dirty="0" smtClean="0"/>
              <a:t>perception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dirty="0" smtClean="0"/>
              <a:t>are </a:t>
            </a:r>
            <a:r>
              <a:rPr lang="en-US" sz="1600" b="1" dirty="0" err="1" smtClean="0">
                <a:solidFill>
                  <a:srgbClr val="FF0000"/>
                </a:solidFill>
              </a:rPr>
              <a:t>metabotropic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dirty="0" smtClean="0"/>
              <a:t>receptors: </a:t>
            </a:r>
            <a:r>
              <a:rPr lang="en-US" sz="1600" b="1" dirty="0" smtClean="0">
                <a:solidFill>
                  <a:srgbClr val="FF0000"/>
                </a:solidFill>
              </a:rPr>
              <a:t>Taste Receptor type 1 e Type 2 (T1R e T2R) </a:t>
            </a:r>
          </a:p>
          <a:p>
            <a:endParaRPr lang="en-US" sz="1600" dirty="0" smtClean="0"/>
          </a:p>
          <a:p>
            <a:pPr>
              <a:spcAft>
                <a:spcPts val="600"/>
              </a:spcAft>
            </a:pPr>
            <a:r>
              <a:rPr lang="en-US" sz="1600" i="1" dirty="0" smtClean="0"/>
              <a:t>G-protein coupled receptors</a:t>
            </a:r>
            <a:r>
              <a:rPr lang="en-US" sz="1600" dirty="0" smtClean="0"/>
              <a:t>: activation of complex signal pathways that lead to the increase of the intracellular Ca</a:t>
            </a:r>
            <a:r>
              <a:rPr lang="en-US" sz="1600" baseline="30000" dirty="0" smtClean="0"/>
              <a:t>2+</a:t>
            </a:r>
            <a:r>
              <a:rPr lang="en-US" sz="1600" dirty="0" smtClean="0"/>
              <a:t> concentration and, as a consequence, to the release of a neurotransmitter in the inter-</a:t>
            </a:r>
            <a:r>
              <a:rPr lang="en-US" sz="1600" dirty="0" err="1" smtClean="0"/>
              <a:t>sinaptic</a:t>
            </a:r>
            <a:r>
              <a:rPr lang="en-US" sz="1600" dirty="0" smtClean="0"/>
              <a:t> space</a:t>
            </a:r>
          </a:p>
          <a:p>
            <a:pPr>
              <a:spcAft>
                <a:spcPts val="600"/>
              </a:spcAft>
              <a:buFont typeface="Wingdings" pitchFamily="2" charset="2"/>
              <a:buChar char="Ø"/>
            </a:pP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Sour perception</a:t>
            </a:r>
            <a:r>
              <a:rPr lang="en-US" sz="1600" dirty="0" smtClean="0"/>
              <a:t>: variation of the concentration of H</a:t>
            </a:r>
            <a:r>
              <a:rPr lang="en-US" sz="1600" baseline="30000" dirty="0" smtClean="0"/>
              <a:t>+</a:t>
            </a:r>
            <a:r>
              <a:rPr lang="en-US" sz="1600" dirty="0" smtClean="0"/>
              <a:t> ions on the surface of the tongue lead to the activation of membrane ionic channels with increase of Na</a:t>
            </a:r>
            <a:r>
              <a:rPr lang="en-US" sz="1600" baseline="30000" dirty="0" smtClean="0"/>
              <a:t>+</a:t>
            </a:r>
            <a:r>
              <a:rPr lang="en-US" sz="1600" dirty="0" smtClean="0"/>
              <a:t> and Ca</a:t>
            </a:r>
            <a:r>
              <a:rPr lang="en-US" sz="1600" baseline="30000" dirty="0" smtClean="0"/>
              <a:t>2+ </a:t>
            </a:r>
            <a:r>
              <a:rPr lang="en-US" sz="1600" dirty="0" smtClean="0"/>
              <a:t>intracellular concentration</a:t>
            </a:r>
          </a:p>
          <a:p>
            <a:pPr>
              <a:buFont typeface="Wingdings" pitchFamily="2" charset="2"/>
              <a:buChar char="Ø"/>
            </a:pPr>
            <a:r>
              <a:rPr lang="en-US" sz="1600" dirty="0" smtClean="0"/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Salty perception</a:t>
            </a:r>
            <a:r>
              <a:rPr lang="en-US" sz="1600" dirty="0" smtClean="0"/>
              <a:t>: sensation generated by ionic flow due to the presence of </a:t>
            </a:r>
            <a:r>
              <a:rPr lang="en-US" sz="1600" dirty="0" err="1" smtClean="0"/>
              <a:t>cations</a:t>
            </a:r>
            <a:r>
              <a:rPr lang="en-US" sz="1600" dirty="0" smtClean="0"/>
              <a:t> such as Na</a:t>
            </a:r>
            <a:r>
              <a:rPr lang="en-US" sz="1600" baseline="30000" dirty="0" smtClean="0"/>
              <a:t>+</a:t>
            </a:r>
            <a:r>
              <a:rPr lang="en-US" sz="1600" dirty="0" smtClean="0"/>
              <a:t>, K</a:t>
            </a:r>
            <a:r>
              <a:rPr lang="en-US" sz="1600" baseline="30000" dirty="0" smtClean="0"/>
              <a:t>+</a:t>
            </a:r>
            <a:r>
              <a:rPr lang="en-US" sz="1600" dirty="0" smtClean="0"/>
              <a:t> and Ca</a:t>
            </a:r>
            <a:r>
              <a:rPr lang="en-US" sz="1600" baseline="30000" dirty="0" smtClean="0"/>
              <a:t>2+</a:t>
            </a:r>
          </a:p>
        </p:txBody>
      </p:sp>
      <p:pic>
        <p:nvPicPr>
          <p:cNvPr id="6" name="Picture 2" descr="MARCHIO DST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</p:spPr>
        <p:txBody>
          <a:bodyPr/>
          <a:lstStyle/>
          <a:p>
            <a:fld id="{D5BBC35B-A44B-4119-B8DA-DE9E3DFADA20}" type="slidenum">
              <a:rPr kumimoji="0" lang="en-US" smtClean="0"/>
              <a:pPr/>
              <a:t>8</a:t>
            </a:fld>
            <a:endParaRPr kumimoji="0" lang="en-US"/>
          </a:p>
        </p:txBody>
      </p:sp>
      <p:grpSp>
        <p:nvGrpSpPr>
          <p:cNvPr id="19" name="Gruppo 18"/>
          <p:cNvGrpSpPr/>
          <p:nvPr/>
        </p:nvGrpSpPr>
        <p:grpSpPr>
          <a:xfrm>
            <a:off x="251520" y="1052736"/>
            <a:ext cx="8892480" cy="5616624"/>
            <a:chOff x="251520" y="1052736"/>
            <a:chExt cx="8892480" cy="5616624"/>
          </a:xfrm>
        </p:grpSpPr>
        <p:sp>
          <p:nvSpPr>
            <p:cNvPr id="20" name="Rettangolo 19"/>
            <p:cNvSpPr/>
            <p:nvPr/>
          </p:nvSpPr>
          <p:spPr>
            <a:xfrm>
              <a:off x="251520" y="1052736"/>
              <a:ext cx="4536504" cy="547260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251520" y="1214422"/>
              <a:ext cx="4283968" cy="4801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 err="1" smtClean="0">
                  <a:solidFill>
                    <a:srgbClr val="C00000"/>
                  </a:solidFill>
                </a:rPr>
                <a:t>Somatosensation</a:t>
              </a:r>
              <a:r>
                <a:rPr lang="en-US" dirty="0" smtClean="0">
                  <a:solidFill>
                    <a:srgbClr val="FF0000"/>
                  </a:solidFill>
                </a:rPr>
                <a:t>:</a:t>
              </a:r>
            </a:p>
            <a:p>
              <a:pPr>
                <a:buFont typeface="Wingdings" pitchFamily="2" charset="2"/>
                <a:buChar char="ü"/>
              </a:pPr>
              <a:r>
                <a:rPr lang="en-US" dirty="0" smtClean="0"/>
                <a:t> </a:t>
              </a:r>
              <a:r>
                <a:rPr lang="en-US" b="1" dirty="0" smtClean="0">
                  <a:solidFill>
                    <a:srgbClr val="C00000"/>
                  </a:solidFill>
                </a:rPr>
                <a:t>Trigeminal</a:t>
              </a:r>
              <a:r>
                <a:rPr lang="en-US" dirty="0" smtClean="0"/>
                <a:t> Nerve</a:t>
              </a:r>
            </a:p>
            <a:p>
              <a:pPr>
                <a:buFont typeface="Wingdings" pitchFamily="2" charset="2"/>
                <a:buChar char="ü"/>
              </a:pPr>
              <a:r>
                <a:rPr lang="en-US" dirty="0" smtClean="0"/>
                <a:t> </a:t>
              </a:r>
              <a:r>
                <a:rPr lang="en-US" b="1" dirty="0" err="1" smtClean="0">
                  <a:solidFill>
                    <a:srgbClr val="C00000"/>
                  </a:solidFill>
                </a:rPr>
                <a:t>Vagus</a:t>
              </a:r>
              <a:r>
                <a:rPr lang="en-US" dirty="0" smtClean="0"/>
                <a:t> Nerve</a:t>
              </a:r>
              <a:endParaRPr lang="en-US" b="1" dirty="0" smtClean="0">
                <a:solidFill>
                  <a:srgbClr val="C00000"/>
                </a:solidFill>
              </a:endParaRPr>
            </a:p>
            <a:p>
              <a:pPr>
                <a:buFont typeface="Wingdings" pitchFamily="2" charset="2"/>
                <a:buChar char="ü"/>
              </a:pPr>
              <a:r>
                <a:rPr lang="en-US" dirty="0" smtClean="0"/>
                <a:t> </a:t>
              </a:r>
              <a:r>
                <a:rPr lang="en-US" b="1" dirty="0" err="1" smtClean="0">
                  <a:solidFill>
                    <a:srgbClr val="C00000"/>
                  </a:solidFill>
                </a:rPr>
                <a:t>Glossofaringeo</a:t>
              </a:r>
              <a:r>
                <a:rPr lang="en-US" b="1" dirty="0" smtClean="0">
                  <a:solidFill>
                    <a:srgbClr val="C00000"/>
                  </a:solidFill>
                </a:rPr>
                <a:t> </a:t>
              </a:r>
              <a:r>
                <a:rPr lang="en-US" dirty="0" smtClean="0"/>
                <a:t>Nerve</a:t>
              </a:r>
              <a:endParaRPr lang="en-US" b="1" dirty="0" smtClean="0">
                <a:solidFill>
                  <a:srgbClr val="C00000"/>
                </a:solidFill>
              </a:endParaRPr>
            </a:p>
            <a:p>
              <a:endParaRPr lang="en-US" b="1" dirty="0" smtClean="0">
                <a:solidFill>
                  <a:srgbClr val="C00000"/>
                </a:solidFill>
              </a:endParaRPr>
            </a:p>
            <a:p>
              <a:endParaRPr lang="en-US" dirty="0" smtClean="0"/>
            </a:p>
            <a:p>
              <a:r>
                <a:rPr lang="en-US" dirty="0" smtClean="0"/>
                <a:t>Receptors:</a:t>
              </a:r>
            </a:p>
            <a:p>
              <a:r>
                <a:rPr lang="en-US" dirty="0" smtClean="0"/>
                <a:t> “</a:t>
              </a:r>
              <a:r>
                <a:rPr lang="en-US" b="1" i="1" dirty="0" smtClean="0">
                  <a:solidFill>
                    <a:srgbClr val="FF0000"/>
                  </a:solidFill>
                </a:rPr>
                <a:t>Transient Receptor Potential</a:t>
              </a:r>
              <a:r>
                <a:rPr lang="en-US" i="1" dirty="0" smtClean="0">
                  <a:solidFill>
                    <a:srgbClr val="FF0000"/>
                  </a:solidFill>
                </a:rPr>
                <a:t> </a:t>
              </a:r>
              <a:r>
                <a:rPr lang="en-US" i="1" dirty="0" smtClean="0"/>
                <a:t>“</a:t>
              </a:r>
            </a:p>
            <a:p>
              <a:r>
                <a:rPr lang="en-US" i="1" dirty="0" smtClean="0"/>
                <a:t>(TRP; </a:t>
              </a:r>
              <a:r>
                <a:rPr lang="en-US" i="1" dirty="0" err="1" smtClean="0"/>
                <a:t>nocicettori</a:t>
              </a:r>
              <a:r>
                <a:rPr lang="en-US" i="1" dirty="0" smtClean="0"/>
                <a:t> </a:t>
              </a:r>
              <a:r>
                <a:rPr lang="en-US" i="1" dirty="0" err="1" smtClean="0"/>
                <a:t>polimodali</a:t>
              </a:r>
              <a:r>
                <a:rPr lang="en-US" i="1" dirty="0" smtClean="0"/>
                <a:t>)</a:t>
              </a:r>
            </a:p>
            <a:p>
              <a:endParaRPr lang="en-US" i="1" dirty="0" smtClean="0"/>
            </a:p>
            <a:p>
              <a:endParaRPr lang="en-US" i="1" dirty="0" smtClean="0"/>
            </a:p>
            <a:p>
              <a:pPr>
                <a:buFont typeface="Wingdings" pitchFamily="2" charset="2"/>
                <a:buChar char="ü"/>
              </a:pPr>
              <a:r>
                <a:rPr lang="en-US" b="1" dirty="0" smtClean="0"/>
                <a:t>Cooling </a:t>
              </a:r>
              <a:r>
                <a:rPr lang="en-US" dirty="0" smtClean="0"/>
                <a:t>(</a:t>
              </a:r>
              <a:r>
                <a:rPr lang="en-US" dirty="0" err="1" smtClean="0"/>
                <a:t>rinfrescante</a:t>
              </a:r>
              <a:r>
                <a:rPr lang="en-US" dirty="0" smtClean="0"/>
                <a:t>)</a:t>
              </a:r>
            </a:p>
            <a:p>
              <a:pPr>
                <a:buFont typeface="Wingdings" pitchFamily="2" charset="2"/>
                <a:buChar char="ü"/>
              </a:pPr>
              <a:r>
                <a:rPr lang="en-US" b="1" dirty="0" smtClean="0"/>
                <a:t>Pungent </a:t>
              </a:r>
              <a:r>
                <a:rPr lang="en-US" dirty="0" smtClean="0"/>
                <a:t>(</a:t>
              </a:r>
              <a:r>
                <a:rPr lang="en-US" dirty="0" err="1" smtClean="0"/>
                <a:t>pungente</a:t>
              </a:r>
              <a:r>
                <a:rPr lang="en-US" dirty="0" smtClean="0"/>
                <a:t>)</a:t>
              </a:r>
            </a:p>
            <a:p>
              <a:pPr>
                <a:buFont typeface="Wingdings" pitchFamily="2" charset="2"/>
                <a:buChar char="ü"/>
              </a:pPr>
              <a:r>
                <a:rPr lang="en-US" b="1" dirty="0" smtClean="0">
                  <a:solidFill>
                    <a:srgbClr val="C00000"/>
                  </a:solidFill>
                </a:rPr>
                <a:t>Astringent </a:t>
              </a:r>
              <a:r>
                <a:rPr lang="en-US" dirty="0" smtClean="0">
                  <a:solidFill>
                    <a:srgbClr val="C00000"/>
                  </a:solidFill>
                </a:rPr>
                <a:t>(</a:t>
              </a:r>
              <a:r>
                <a:rPr lang="en-US" dirty="0" err="1" smtClean="0">
                  <a:solidFill>
                    <a:srgbClr val="C00000"/>
                  </a:solidFill>
                </a:rPr>
                <a:t>astringente</a:t>
              </a:r>
              <a:r>
                <a:rPr lang="en-US" dirty="0" smtClean="0">
                  <a:solidFill>
                    <a:srgbClr val="C00000"/>
                  </a:solidFill>
                </a:rPr>
                <a:t>)</a:t>
              </a:r>
            </a:p>
            <a:p>
              <a:pPr>
                <a:buFont typeface="Wingdings" pitchFamily="2" charset="2"/>
                <a:buChar char="ü"/>
              </a:pPr>
              <a:r>
                <a:rPr lang="en-US" b="1" dirty="0" smtClean="0"/>
                <a:t>Burning </a:t>
              </a:r>
              <a:r>
                <a:rPr lang="en-US" dirty="0" smtClean="0"/>
                <a:t>(</a:t>
              </a:r>
              <a:r>
                <a:rPr lang="en-US" dirty="0" err="1" smtClean="0"/>
                <a:t>piccante</a:t>
              </a:r>
              <a:r>
                <a:rPr lang="en-US" dirty="0" smtClean="0"/>
                <a:t>)</a:t>
              </a:r>
            </a:p>
            <a:p>
              <a:pPr>
                <a:buFont typeface="Wingdings" pitchFamily="2" charset="2"/>
                <a:buChar char="ü"/>
              </a:pPr>
              <a:r>
                <a:rPr lang="en-US" b="1" dirty="0" smtClean="0"/>
                <a:t>Hot </a:t>
              </a:r>
              <a:r>
                <a:rPr lang="en-US" dirty="0" smtClean="0"/>
                <a:t>(</a:t>
              </a:r>
              <a:r>
                <a:rPr lang="en-US" dirty="0" err="1" smtClean="0"/>
                <a:t>bruciante</a:t>
              </a:r>
              <a:r>
                <a:rPr lang="en-US" dirty="0" smtClean="0"/>
                <a:t>)</a:t>
              </a:r>
            </a:p>
            <a:p>
              <a:pPr>
                <a:buFont typeface="Wingdings" pitchFamily="2" charset="2"/>
                <a:buChar char="ü"/>
              </a:pPr>
              <a:r>
                <a:rPr lang="en-US" b="1" dirty="0" smtClean="0"/>
                <a:t>Tingling </a:t>
              </a:r>
              <a:r>
                <a:rPr lang="en-US" dirty="0" smtClean="0"/>
                <a:t>(</a:t>
              </a:r>
              <a:r>
                <a:rPr lang="en-US" dirty="0" err="1" smtClean="0"/>
                <a:t>formicolio</a:t>
              </a:r>
              <a:r>
                <a:rPr lang="en-US" dirty="0" smtClean="0"/>
                <a:t>/</a:t>
              </a:r>
              <a:r>
                <a:rPr lang="en-US" dirty="0" err="1" smtClean="0"/>
                <a:t>pizzicore</a:t>
              </a:r>
              <a:r>
                <a:rPr lang="en-US" dirty="0" smtClean="0"/>
                <a:t>)</a:t>
              </a:r>
            </a:p>
          </p:txBody>
        </p:sp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76056" y="1124744"/>
              <a:ext cx="4067944" cy="55446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3" name="Gruppo 7"/>
            <p:cNvGrpSpPr/>
            <p:nvPr/>
          </p:nvGrpSpPr>
          <p:grpSpPr>
            <a:xfrm>
              <a:off x="3214678" y="4071942"/>
              <a:ext cx="929057" cy="1648694"/>
              <a:chOff x="3214678" y="4071942"/>
              <a:chExt cx="929057" cy="1648694"/>
            </a:xfrm>
          </p:grpSpPr>
          <p:pic>
            <p:nvPicPr>
              <p:cNvPr id="24" name="Picture 4" descr="http://www.tlloh.com/wp-content/uploads/2011/04/Red-pepper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214678" y="5000636"/>
                <a:ext cx="720001" cy="720000"/>
              </a:xfrm>
              <a:prstGeom prst="rect">
                <a:avLst/>
              </a:prstGeom>
              <a:noFill/>
            </p:spPr>
          </p:pic>
          <p:pic>
            <p:nvPicPr>
              <p:cNvPr id="25" name="Picture 2" descr="http://www.renaissanceherbs.com.au/system/0000/0969/MINT_CLOSE.jp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428992" y="4071942"/>
                <a:ext cx="714743" cy="540000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26" name="Rettangolo 25"/>
          <p:cNvSpPr/>
          <p:nvPr/>
        </p:nvSpPr>
        <p:spPr>
          <a:xfrm>
            <a:off x="241578" y="129204"/>
            <a:ext cx="2330158" cy="728028"/>
          </a:xfrm>
          <a:prstGeom prst="rect">
            <a:avLst/>
          </a:prstGeom>
          <a:solidFill>
            <a:srgbClr val="BEE395"/>
          </a:solidFill>
          <a:ln>
            <a:solidFill>
              <a:srgbClr val="BEE395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Chemesthesis</a:t>
            </a:r>
            <a:endParaRPr lang="en-US" sz="2000" b="1" dirty="0" smtClean="0"/>
          </a:p>
          <a:p>
            <a:pPr algn="ctr"/>
            <a:r>
              <a:rPr lang="en-US" sz="2000" b="1" i="1" dirty="0" err="1" smtClean="0"/>
              <a:t>Somatosensation</a:t>
            </a:r>
            <a:endParaRPr lang="en-US" sz="2000" b="1" i="1" dirty="0" smtClean="0"/>
          </a:p>
        </p:txBody>
      </p:sp>
      <p:pic>
        <p:nvPicPr>
          <p:cNvPr id="27" name="Picture 2" descr="http://www.comune.sossano.vi.it/homepage/Agenda/News/Il-Corso-sul-Te/imageBinary/una-tazza-di-te-materiale-vettore_15-7633%5b1%5d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942706" y="4497372"/>
            <a:ext cx="639490" cy="720000"/>
          </a:xfrm>
          <a:prstGeom prst="rect">
            <a:avLst/>
          </a:prstGeom>
          <a:noFill/>
        </p:spPr>
      </p:pic>
      <p:pic>
        <p:nvPicPr>
          <p:cNvPr id="12" name="Picture 2" descr="MARCHIO DSTF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429652" y="214290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7C5CA-22E2-4D03-A8BE-4720BDDCA190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23" name="Rettangolo 22"/>
          <p:cNvSpPr/>
          <p:nvPr/>
        </p:nvSpPr>
        <p:spPr>
          <a:xfrm>
            <a:off x="2000232" y="214290"/>
            <a:ext cx="4786346" cy="648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sz="2000" b="1" dirty="0" smtClean="0"/>
              <a:t>TEA           Key-Aroma </a:t>
            </a:r>
            <a:r>
              <a:rPr lang="it-IT" sz="2000" b="1" dirty="0" err="1" smtClean="0"/>
              <a:t>Compounds</a:t>
            </a:r>
            <a:endParaRPr lang="it-IT" sz="2000" b="1" dirty="0"/>
          </a:p>
        </p:txBody>
      </p:sp>
      <p:grpSp>
        <p:nvGrpSpPr>
          <p:cNvPr id="25" name="Gruppo 20"/>
          <p:cNvGrpSpPr>
            <a:grpSpLocks noChangeAspect="1"/>
          </p:cNvGrpSpPr>
          <p:nvPr/>
        </p:nvGrpSpPr>
        <p:grpSpPr>
          <a:xfrm>
            <a:off x="1484681" y="-24"/>
            <a:ext cx="872741" cy="1044000"/>
            <a:chOff x="1636648" y="1486686"/>
            <a:chExt cx="2006658" cy="2400416"/>
          </a:xfrm>
        </p:grpSpPr>
        <p:grpSp>
          <p:nvGrpSpPr>
            <p:cNvPr id="26" name="Gruppo 18"/>
            <p:cNvGrpSpPr/>
            <p:nvPr/>
          </p:nvGrpSpPr>
          <p:grpSpPr>
            <a:xfrm>
              <a:off x="1636648" y="1486686"/>
              <a:ext cx="2006658" cy="2400416"/>
              <a:chOff x="1636648" y="1486686"/>
              <a:chExt cx="2006658" cy="2400416"/>
            </a:xfrm>
          </p:grpSpPr>
          <p:pic>
            <p:nvPicPr>
              <p:cNvPr id="28" name="Immagine 27" descr="Linalool.png"/>
              <p:cNvPicPr>
                <a:picLocks noChangeAspect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b="17372"/>
              <a:stretch>
                <a:fillRect/>
              </a:stretch>
            </p:blipFill>
            <p:spPr>
              <a:xfrm rot="19631835">
                <a:off x="2494717" y="3084738"/>
                <a:ext cx="707669" cy="657827"/>
              </a:xfrm>
              <a:prstGeom prst="rect">
                <a:avLst/>
              </a:prstGeom>
            </p:spPr>
          </p:pic>
          <p:pic>
            <p:nvPicPr>
              <p:cNvPr id="29" name="Immagine 28" descr="rutina.png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 rot="20195372">
                <a:off x="1636648" y="3229275"/>
                <a:ext cx="684731" cy="657827"/>
              </a:xfrm>
              <a:prstGeom prst="rect">
                <a:avLst/>
              </a:prstGeom>
            </p:spPr>
          </p:pic>
          <p:pic>
            <p:nvPicPr>
              <p:cNvPr id="30" name="Picture 8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1652820" y="1486686"/>
                <a:ext cx="1990486" cy="17279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31" name="Immagine 30" descr="beta damascenone.jpg"/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8042" b="31855"/>
              <a:stretch>
                <a:fillRect/>
              </a:stretch>
            </p:blipFill>
            <p:spPr>
              <a:xfrm>
                <a:off x="2086427" y="3203349"/>
                <a:ext cx="651457" cy="418617"/>
              </a:xfrm>
              <a:prstGeom prst="rect">
                <a:avLst/>
              </a:prstGeom>
            </p:spPr>
          </p:pic>
        </p:grpSp>
        <p:pic>
          <p:nvPicPr>
            <p:cNvPr id="27" name="Immagine 26" descr="hexanal.png"/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382" t="8042" r="3257" b="13286"/>
            <a:stretch>
              <a:fillRect/>
            </a:stretch>
          </p:blipFill>
          <p:spPr>
            <a:xfrm rot="1498918">
              <a:off x="2162176" y="3537908"/>
              <a:ext cx="771454" cy="269111"/>
            </a:xfrm>
            <a:prstGeom prst="rect">
              <a:avLst/>
            </a:prstGeom>
          </p:spPr>
        </p:pic>
      </p:grpSp>
      <p:pic>
        <p:nvPicPr>
          <p:cNvPr id="3" name="Immagine 2" descr="imagestazzate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7988" y="1428736"/>
            <a:ext cx="2304221" cy="3312000"/>
          </a:xfrm>
          <a:prstGeom prst="rect">
            <a:avLst/>
          </a:prstGeom>
        </p:spPr>
      </p:pic>
      <p:grpSp>
        <p:nvGrpSpPr>
          <p:cNvPr id="32" name="Gruppo 31"/>
          <p:cNvGrpSpPr/>
          <p:nvPr/>
        </p:nvGrpSpPr>
        <p:grpSpPr>
          <a:xfrm>
            <a:off x="391906" y="1357298"/>
            <a:ext cx="3000396" cy="1397256"/>
            <a:chOff x="357158" y="1571612"/>
            <a:chExt cx="3000396" cy="1397256"/>
          </a:xfrm>
        </p:grpSpPr>
        <p:sp>
          <p:nvSpPr>
            <p:cNvPr id="5" name="Rettangolo 4"/>
            <p:cNvSpPr/>
            <p:nvPr/>
          </p:nvSpPr>
          <p:spPr>
            <a:xfrm>
              <a:off x="357158" y="1571612"/>
              <a:ext cx="3000396" cy="92869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it-IT" sz="1600" b="1" dirty="0" err="1" smtClean="0">
                  <a:solidFill>
                    <a:schemeClr val="tx1"/>
                  </a:solidFill>
                </a:rPr>
                <a:t>Phenyl</a:t>
              </a:r>
              <a:r>
                <a:rPr lang="it-IT" sz="1600" b="1" dirty="0" smtClean="0">
                  <a:solidFill>
                    <a:schemeClr val="tx1"/>
                  </a:solidFill>
                </a:rPr>
                <a:t> </a:t>
              </a:r>
              <a:r>
                <a:rPr lang="it-IT" sz="1600" b="1" dirty="0" err="1" smtClean="0">
                  <a:solidFill>
                    <a:schemeClr val="tx1"/>
                  </a:solidFill>
                </a:rPr>
                <a:t>propanoid</a:t>
              </a:r>
              <a:r>
                <a:rPr lang="it-IT" sz="1600" b="1" dirty="0" smtClean="0">
                  <a:solidFill>
                    <a:schemeClr val="tx1"/>
                  </a:solidFill>
                </a:rPr>
                <a:t> </a:t>
              </a:r>
              <a:r>
                <a:rPr lang="it-IT" sz="1600" b="1" dirty="0" err="1" smtClean="0">
                  <a:solidFill>
                    <a:schemeClr val="tx1"/>
                  </a:solidFill>
                </a:rPr>
                <a:t>derivates</a:t>
              </a:r>
              <a:r>
                <a:rPr lang="it-IT" sz="1400" dirty="0" smtClean="0">
                  <a:solidFill>
                    <a:schemeClr val="tx1"/>
                  </a:solidFill>
                </a:rPr>
                <a:t>:</a:t>
              </a:r>
            </a:p>
            <a:p>
              <a:pPr algn="ctr">
                <a:buFont typeface="Wingdings" pitchFamily="2" charset="2"/>
                <a:buChar char="v"/>
              </a:pPr>
              <a:r>
                <a:rPr lang="it-IT" sz="1400" dirty="0" smtClean="0">
                  <a:solidFill>
                    <a:schemeClr val="tx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tx1"/>
                  </a:solidFill>
                </a:rPr>
                <a:t>Phenylacetaldehyde</a:t>
              </a:r>
              <a:r>
                <a:rPr lang="it-IT" sz="1400" dirty="0" smtClean="0">
                  <a:solidFill>
                    <a:schemeClr val="tx1"/>
                  </a:solidFill>
                </a:rPr>
                <a:t>  </a:t>
              </a:r>
              <a:r>
                <a:rPr lang="it-IT" sz="1600" b="1" dirty="0" smtClean="0">
                  <a:solidFill>
                    <a:srgbClr val="FFC000"/>
                  </a:solidFill>
                </a:rPr>
                <a:t>HONEY-LIKE</a:t>
              </a:r>
            </a:p>
          </p:txBody>
        </p:sp>
        <p:pic>
          <p:nvPicPr>
            <p:cNvPr id="12" name="Immagine 11" descr="miele.jpg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14480" y="2357430"/>
              <a:ext cx="576000" cy="588969"/>
            </a:xfrm>
            <a:prstGeom prst="rect">
              <a:avLst/>
            </a:prstGeom>
          </p:spPr>
        </p:pic>
        <p:pic>
          <p:nvPicPr>
            <p:cNvPr id="15" name="Immagine 14" descr="phenylacetaldehyde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4348" y="2428868"/>
              <a:ext cx="1053658" cy="540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grpSp>
        <p:nvGrpSpPr>
          <p:cNvPr id="34" name="Gruppo 33"/>
          <p:cNvGrpSpPr/>
          <p:nvPr/>
        </p:nvGrpSpPr>
        <p:grpSpPr>
          <a:xfrm>
            <a:off x="5544531" y="1285860"/>
            <a:ext cx="2705555" cy="1578380"/>
            <a:chOff x="5786446" y="1357298"/>
            <a:chExt cx="2705555" cy="1578380"/>
          </a:xfrm>
        </p:grpSpPr>
        <p:sp>
          <p:nvSpPr>
            <p:cNvPr id="6" name="Rettangolo 5"/>
            <p:cNvSpPr/>
            <p:nvPr/>
          </p:nvSpPr>
          <p:spPr>
            <a:xfrm>
              <a:off x="5857884" y="1357298"/>
              <a:ext cx="2625190" cy="10001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it-IT" sz="1600" b="1" dirty="0" err="1" smtClean="0">
                  <a:solidFill>
                    <a:schemeClr val="tx1"/>
                  </a:solidFill>
                </a:rPr>
                <a:t>Carotenoid</a:t>
              </a:r>
              <a:r>
                <a:rPr lang="it-IT" sz="1600" b="1" dirty="0" smtClean="0">
                  <a:solidFill>
                    <a:schemeClr val="tx1"/>
                  </a:solidFill>
                </a:rPr>
                <a:t> </a:t>
              </a:r>
              <a:r>
                <a:rPr lang="it-IT" sz="1600" b="1" dirty="0" err="1" smtClean="0">
                  <a:solidFill>
                    <a:schemeClr val="tx1"/>
                  </a:solidFill>
                </a:rPr>
                <a:t>derivates</a:t>
              </a:r>
              <a:r>
                <a:rPr lang="it-IT" sz="1400" dirty="0" smtClean="0">
                  <a:solidFill>
                    <a:schemeClr val="tx1"/>
                  </a:solidFill>
                </a:rPr>
                <a:t>:</a:t>
              </a:r>
            </a:p>
            <a:p>
              <a:pPr algn="ctr">
                <a:buFont typeface="Wingdings" pitchFamily="2" charset="2"/>
                <a:buChar char="v"/>
              </a:pPr>
              <a:r>
                <a:rPr lang="it-IT" sz="1400" dirty="0" smtClean="0">
                  <a:solidFill>
                    <a:schemeClr val="tx1"/>
                  </a:solidFill>
                </a:rPr>
                <a:t> β</a:t>
              </a:r>
              <a:r>
                <a:rPr lang="en-US" sz="1400" dirty="0" smtClean="0">
                  <a:solidFill>
                    <a:schemeClr val="tx1"/>
                  </a:solidFill>
                </a:rPr>
                <a:t>-</a:t>
              </a:r>
              <a:r>
                <a:rPr lang="en-US" sz="1400" dirty="0" err="1" smtClean="0">
                  <a:solidFill>
                    <a:schemeClr val="tx1"/>
                  </a:solidFill>
                </a:rPr>
                <a:t>Damascenone</a:t>
              </a:r>
              <a:r>
                <a:rPr lang="en-US" sz="1400" dirty="0" smtClean="0">
                  <a:solidFill>
                    <a:schemeClr val="tx1"/>
                  </a:solidFill>
                </a:rPr>
                <a:t>   </a:t>
              </a:r>
              <a:r>
                <a:rPr lang="en-US" sz="1600" b="1" dirty="0" smtClean="0">
                  <a:solidFill>
                    <a:srgbClr val="FFFF00"/>
                  </a:solidFill>
                </a:rPr>
                <a:t>FRUITY</a:t>
              </a:r>
              <a:r>
                <a:rPr lang="en-US" sz="1400" dirty="0" smtClean="0">
                  <a:solidFill>
                    <a:schemeClr val="tx1"/>
                  </a:solidFill>
                </a:rPr>
                <a:t> </a:t>
              </a:r>
            </a:p>
            <a:p>
              <a:pPr algn="ctr">
                <a:buFont typeface="Wingdings" pitchFamily="2" charset="2"/>
                <a:buChar char="v"/>
              </a:pPr>
              <a:r>
                <a:rPr lang="it-IT" sz="1400" dirty="0" smtClean="0">
                  <a:solidFill>
                    <a:schemeClr val="tx1"/>
                  </a:solidFill>
                </a:rPr>
                <a:t>β</a:t>
              </a:r>
              <a:r>
                <a:rPr lang="en-GB" sz="1400" dirty="0" smtClean="0">
                  <a:solidFill>
                    <a:schemeClr val="tx1"/>
                  </a:solidFill>
                </a:rPr>
                <a:t>-Ionone   </a:t>
              </a:r>
              <a:r>
                <a:rPr lang="en-GB" sz="1600" b="1" dirty="0" smtClean="0">
                  <a:solidFill>
                    <a:srgbClr val="7030A0"/>
                  </a:solidFill>
                </a:rPr>
                <a:t>VIOLET-LIKE</a:t>
              </a:r>
              <a:endParaRPr lang="it-IT" sz="1400" b="1" dirty="0" smtClean="0">
                <a:solidFill>
                  <a:srgbClr val="7030A0"/>
                </a:solidFill>
              </a:endParaRPr>
            </a:p>
          </p:txBody>
        </p:sp>
        <p:pic>
          <p:nvPicPr>
            <p:cNvPr id="9" name="Immagine 8" descr="beta damascenone.jpg"/>
            <p:cNvPicPr>
              <a:picLocks noChangeAspect="1"/>
            </p:cNvPicPr>
            <p:nvPr/>
          </p:nvPicPr>
          <p:blipFill>
            <a:blip r:embed="rId10" cstate="print"/>
            <a:srcRect b="33854"/>
            <a:stretch>
              <a:fillRect/>
            </a:stretch>
          </p:blipFill>
          <p:spPr>
            <a:xfrm rot="522330">
              <a:off x="6455380" y="2411528"/>
              <a:ext cx="690406" cy="396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6" name="Immagine 15" descr="violetta.jp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15206" y="2281496"/>
              <a:ext cx="865577" cy="576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7" name="Immagine 16" descr="beta ionone.png"/>
            <p:cNvPicPr>
              <a:picLocks noChangeAspect="1"/>
            </p:cNvPicPr>
            <p:nvPr/>
          </p:nvPicPr>
          <p:blipFill>
            <a:blip r:embed="rId12" cstate="print"/>
            <a:srcRect b="24719"/>
            <a:stretch>
              <a:fillRect/>
            </a:stretch>
          </p:blipFill>
          <p:spPr>
            <a:xfrm rot="763683">
              <a:off x="7769854" y="2287915"/>
              <a:ext cx="722147" cy="504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pic>
          <p:nvPicPr>
            <p:cNvPr id="20" name="Immagine 19" descr="frutta.jpg"/>
            <p:cNvPicPr>
              <a:picLocks noChangeAspect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786446" y="2071678"/>
              <a:ext cx="864000" cy="864000"/>
            </a:xfrm>
            <a:prstGeom prst="rect">
              <a:avLst/>
            </a:prstGeom>
          </p:spPr>
        </p:pic>
      </p:grpSp>
      <p:grpSp>
        <p:nvGrpSpPr>
          <p:cNvPr id="33" name="Gruppo 32"/>
          <p:cNvGrpSpPr/>
          <p:nvPr/>
        </p:nvGrpSpPr>
        <p:grpSpPr>
          <a:xfrm>
            <a:off x="261682" y="3357562"/>
            <a:ext cx="2487678" cy="1648694"/>
            <a:chOff x="369810" y="3571876"/>
            <a:chExt cx="2487678" cy="1648694"/>
          </a:xfrm>
        </p:grpSpPr>
        <p:sp>
          <p:nvSpPr>
            <p:cNvPr id="7" name="Rettangolo 6"/>
            <p:cNvSpPr/>
            <p:nvPr/>
          </p:nvSpPr>
          <p:spPr>
            <a:xfrm>
              <a:off x="428596" y="3571876"/>
              <a:ext cx="2428892" cy="10001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it-IT" sz="1600" b="1" dirty="0" smtClean="0">
                  <a:solidFill>
                    <a:schemeClr val="tx1"/>
                  </a:solidFill>
                </a:rPr>
                <a:t>Volatile </a:t>
              </a:r>
              <a:r>
                <a:rPr lang="it-IT" sz="1600" b="1" dirty="0" err="1" smtClean="0">
                  <a:solidFill>
                    <a:schemeClr val="tx1"/>
                  </a:solidFill>
                </a:rPr>
                <a:t>Terpenes</a:t>
              </a:r>
              <a:r>
                <a:rPr lang="it-IT" sz="1400" dirty="0" smtClean="0">
                  <a:solidFill>
                    <a:schemeClr val="tx1"/>
                  </a:solidFill>
                </a:rPr>
                <a:t>:</a:t>
              </a:r>
            </a:p>
            <a:p>
              <a:pPr algn="ctr">
                <a:buFont typeface="Wingdings" pitchFamily="2" charset="2"/>
                <a:buChar char="v"/>
              </a:pPr>
              <a:r>
                <a:rPr lang="it-IT" sz="1400" dirty="0" smtClean="0">
                  <a:solidFill>
                    <a:schemeClr val="tx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tx1"/>
                  </a:solidFill>
                </a:rPr>
                <a:t>Linalool</a:t>
              </a:r>
              <a:r>
                <a:rPr lang="it-IT" sz="1400" dirty="0" smtClean="0">
                  <a:solidFill>
                    <a:schemeClr val="tx1"/>
                  </a:solidFill>
                </a:rPr>
                <a:t>   </a:t>
              </a:r>
              <a:r>
                <a:rPr lang="it-IT" sz="1600" b="1" dirty="0" smtClean="0">
                  <a:solidFill>
                    <a:srgbClr val="FFC000"/>
                  </a:solidFill>
                </a:rPr>
                <a:t>CITRUS</a:t>
              </a:r>
              <a:endParaRPr lang="it-IT" sz="1400" b="1" dirty="0" smtClean="0">
                <a:solidFill>
                  <a:srgbClr val="FFC000"/>
                </a:solidFill>
              </a:endParaRPr>
            </a:p>
            <a:p>
              <a:pPr algn="ctr">
                <a:buFont typeface="Wingdings" pitchFamily="2" charset="2"/>
                <a:buChar char="v"/>
              </a:pPr>
              <a:r>
                <a:rPr lang="it-IT" sz="1400" dirty="0" smtClean="0">
                  <a:solidFill>
                    <a:schemeClr val="tx1"/>
                  </a:solidFill>
                </a:rPr>
                <a:t> </a:t>
              </a:r>
              <a:r>
                <a:rPr lang="it-IT" sz="1400" dirty="0" err="1" smtClean="0">
                  <a:solidFill>
                    <a:schemeClr val="tx1"/>
                  </a:solidFill>
                </a:rPr>
                <a:t>Geraniol</a:t>
              </a:r>
              <a:r>
                <a:rPr lang="it-IT" sz="1400" dirty="0" smtClean="0">
                  <a:solidFill>
                    <a:schemeClr val="tx1"/>
                  </a:solidFill>
                </a:rPr>
                <a:t>   </a:t>
              </a:r>
              <a:r>
                <a:rPr lang="it-IT" sz="1600" b="1" dirty="0" smtClean="0">
                  <a:solidFill>
                    <a:srgbClr val="FF0000"/>
                  </a:solidFill>
                </a:rPr>
                <a:t>ROSE-LIKE</a:t>
              </a:r>
              <a:endParaRPr lang="it-IT" sz="2000" b="1" dirty="0" smtClean="0">
                <a:solidFill>
                  <a:schemeClr val="tx1"/>
                </a:solidFill>
              </a:endParaRPr>
            </a:p>
          </p:txBody>
        </p:sp>
        <p:pic>
          <p:nvPicPr>
            <p:cNvPr id="8" name="Immagine 7" descr="Linalool.png"/>
            <p:cNvPicPr>
              <a:picLocks noChangeAspect="1"/>
            </p:cNvPicPr>
            <p:nvPr/>
          </p:nvPicPr>
          <p:blipFill>
            <a:blip r:embed="rId2" cstate="print"/>
            <a:srcRect b="21052"/>
            <a:stretch>
              <a:fillRect/>
            </a:stretch>
          </p:blipFill>
          <p:spPr>
            <a:xfrm rot="21012572">
              <a:off x="901475" y="4516566"/>
              <a:ext cx="648530" cy="576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Immagine 12" descr="citrus.jp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9810" y="4500570"/>
              <a:ext cx="688080" cy="468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1" name="Immagine 20" descr="rose.jp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39065" y="4500570"/>
              <a:ext cx="961233" cy="720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2" name="Immagine 21" descr="geraniol.pn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672653">
              <a:off x="2196788" y="4553960"/>
              <a:ext cx="609280" cy="612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38" name="Gruppo 37"/>
          <p:cNvGrpSpPr/>
          <p:nvPr/>
        </p:nvGrpSpPr>
        <p:grpSpPr>
          <a:xfrm>
            <a:off x="2553062" y="5143512"/>
            <a:ext cx="2642973" cy="1571636"/>
            <a:chOff x="2661190" y="5143512"/>
            <a:chExt cx="2642973" cy="1571636"/>
          </a:xfrm>
        </p:grpSpPr>
        <p:sp>
          <p:nvSpPr>
            <p:cNvPr id="35" name="Rettangolo 34"/>
            <p:cNvSpPr/>
            <p:nvPr/>
          </p:nvSpPr>
          <p:spPr>
            <a:xfrm>
              <a:off x="2661190" y="5143512"/>
              <a:ext cx="2625190" cy="10001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it-IT" sz="1600" b="1" dirty="0" err="1" smtClean="0">
                  <a:solidFill>
                    <a:schemeClr val="tx1"/>
                  </a:solidFill>
                </a:rPr>
                <a:t>Strecker</a:t>
              </a:r>
              <a:r>
                <a:rPr lang="it-IT" sz="1600" b="1" dirty="0" smtClean="0">
                  <a:solidFill>
                    <a:schemeClr val="tx1"/>
                  </a:solidFill>
                </a:rPr>
                <a:t> </a:t>
              </a:r>
              <a:r>
                <a:rPr lang="it-IT" sz="1600" b="1" dirty="0" err="1" smtClean="0">
                  <a:solidFill>
                    <a:schemeClr val="tx1"/>
                  </a:solidFill>
                </a:rPr>
                <a:t>aldehydes</a:t>
              </a:r>
              <a:r>
                <a:rPr lang="it-IT" sz="1400" dirty="0" smtClean="0">
                  <a:solidFill>
                    <a:schemeClr val="tx1"/>
                  </a:solidFill>
                </a:rPr>
                <a:t>:</a:t>
              </a:r>
            </a:p>
            <a:p>
              <a:pPr algn="ctr">
                <a:buFont typeface="Wingdings" pitchFamily="2" charset="2"/>
                <a:buChar char="v"/>
              </a:pPr>
              <a:r>
                <a:rPr lang="it-IT" sz="1400" dirty="0" smtClean="0">
                  <a:solidFill>
                    <a:schemeClr val="tx1"/>
                  </a:solidFill>
                </a:rPr>
                <a:t> 2-Methyl </a:t>
              </a:r>
              <a:r>
                <a:rPr lang="it-IT" sz="1400" dirty="0" err="1" smtClean="0">
                  <a:solidFill>
                    <a:schemeClr val="tx1"/>
                  </a:solidFill>
                </a:rPr>
                <a:t>butanal</a:t>
              </a:r>
              <a:r>
                <a:rPr lang="it-IT" sz="1400" dirty="0" smtClean="0">
                  <a:solidFill>
                    <a:schemeClr val="tx1"/>
                  </a:solidFill>
                </a:rPr>
                <a:t>   </a:t>
              </a:r>
              <a:r>
                <a:rPr lang="it-IT" sz="1400" b="1" dirty="0" smtClean="0">
                  <a:solidFill>
                    <a:srgbClr val="926F00"/>
                  </a:solidFill>
                </a:rPr>
                <a:t>MALTY</a:t>
              </a:r>
            </a:p>
            <a:p>
              <a:pPr algn="ctr">
                <a:spcAft>
                  <a:spcPts val="600"/>
                </a:spcAft>
                <a:buFont typeface="Wingdings" pitchFamily="2" charset="2"/>
                <a:buChar char="v"/>
              </a:pPr>
              <a:r>
                <a:rPr lang="it-IT" sz="1400" dirty="0" smtClean="0">
                  <a:solidFill>
                    <a:schemeClr val="tx1"/>
                  </a:solidFill>
                </a:rPr>
                <a:t> 3-Methyl </a:t>
              </a:r>
              <a:r>
                <a:rPr lang="it-IT" sz="1400" dirty="0" err="1" smtClean="0">
                  <a:solidFill>
                    <a:schemeClr val="tx1"/>
                  </a:solidFill>
                </a:rPr>
                <a:t>butanal</a:t>
              </a:r>
              <a:r>
                <a:rPr lang="it-IT" sz="1400" dirty="0" smtClean="0">
                  <a:solidFill>
                    <a:schemeClr val="tx1"/>
                  </a:solidFill>
                </a:rPr>
                <a:t>   </a:t>
              </a:r>
              <a:r>
                <a:rPr lang="it-IT" sz="1400" b="1" dirty="0" smtClean="0">
                  <a:solidFill>
                    <a:srgbClr val="926F00"/>
                  </a:solidFill>
                </a:rPr>
                <a:t>MALTY</a:t>
              </a:r>
              <a:endParaRPr lang="en-US" sz="1400" b="1" dirty="0" smtClean="0">
                <a:solidFill>
                  <a:srgbClr val="926F00"/>
                </a:solidFill>
              </a:endParaRPr>
            </a:p>
          </p:txBody>
        </p:sp>
        <p:pic>
          <p:nvPicPr>
            <p:cNvPr id="11" name="Immagine 10" descr="3-methyl butanal.jp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071934" y="6072206"/>
              <a:ext cx="762510" cy="4320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4" name="Immagine 13" descr="malto.jpg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714876" y="5923148"/>
              <a:ext cx="589287" cy="7920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9" name="Gruppo 38"/>
          <p:cNvGrpSpPr/>
          <p:nvPr/>
        </p:nvGrpSpPr>
        <p:grpSpPr>
          <a:xfrm>
            <a:off x="5481919" y="3500438"/>
            <a:ext cx="3400399" cy="2487852"/>
            <a:chOff x="5590047" y="3500438"/>
            <a:chExt cx="3400399" cy="2487852"/>
          </a:xfrm>
        </p:grpSpPr>
        <p:sp>
          <p:nvSpPr>
            <p:cNvPr id="10" name="Rettangolo 9"/>
            <p:cNvSpPr/>
            <p:nvPr/>
          </p:nvSpPr>
          <p:spPr>
            <a:xfrm>
              <a:off x="5786446" y="3500438"/>
              <a:ext cx="3204000" cy="192882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600"/>
                </a:spcAft>
              </a:pPr>
              <a:r>
                <a:rPr lang="it-IT" sz="1600" b="1" dirty="0" err="1" smtClean="0">
                  <a:solidFill>
                    <a:schemeClr val="tx1"/>
                  </a:solidFill>
                </a:rPr>
                <a:t>Fatty</a:t>
              </a:r>
              <a:r>
                <a:rPr lang="it-IT" sz="1600" b="1" dirty="0" smtClean="0">
                  <a:solidFill>
                    <a:schemeClr val="tx1"/>
                  </a:solidFill>
                </a:rPr>
                <a:t> </a:t>
              </a:r>
              <a:r>
                <a:rPr lang="it-IT" sz="1600" b="1" dirty="0" err="1" smtClean="0">
                  <a:solidFill>
                    <a:schemeClr val="tx1"/>
                  </a:solidFill>
                </a:rPr>
                <a:t>acids</a:t>
              </a:r>
              <a:r>
                <a:rPr lang="it-IT" sz="1600" b="1" dirty="0" smtClean="0">
                  <a:solidFill>
                    <a:schemeClr val="tx1"/>
                  </a:solidFill>
                </a:rPr>
                <a:t> </a:t>
              </a:r>
              <a:r>
                <a:rPr lang="it-IT" sz="1600" b="1" dirty="0" err="1" smtClean="0">
                  <a:solidFill>
                    <a:schemeClr val="tx1"/>
                  </a:solidFill>
                </a:rPr>
                <a:t>derivates</a:t>
              </a:r>
              <a:r>
                <a:rPr lang="it-IT" sz="1400" dirty="0" smtClean="0">
                  <a:solidFill>
                    <a:schemeClr val="tx1"/>
                  </a:solidFill>
                </a:rPr>
                <a:t>:</a:t>
              </a:r>
              <a:r>
                <a:rPr lang="it-IT" sz="1600" dirty="0" smtClean="0">
                  <a:solidFill>
                    <a:schemeClr val="tx1"/>
                  </a:solidFill>
                </a:rPr>
                <a:t> </a:t>
              </a:r>
            </a:p>
            <a:p>
              <a:pPr>
                <a:buFont typeface="Wingdings" pitchFamily="2" charset="2"/>
                <a:buChar char="v"/>
              </a:pPr>
              <a:r>
                <a:rPr lang="en-GB" sz="1200" dirty="0" smtClean="0">
                  <a:solidFill>
                    <a:schemeClr val="tx1"/>
                  </a:solidFill>
                </a:rPr>
                <a:t> (</a:t>
              </a:r>
              <a:r>
                <a:rPr lang="en-GB" sz="1400" dirty="0" smtClean="0">
                  <a:solidFill>
                    <a:schemeClr val="tx1"/>
                  </a:solidFill>
                </a:rPr>
                <a:t>E)-2-Nonenal   </a:t>
              </a:r>
              <a:r>
                <a:rPr lang="en-GB" sz="1400" b="1" dirty="0" smtClean="0">
                  <a:solidFill>
                    <a:srgbClr val="D2A000"/>
                  </a:solidFill>
                </a:rPr>
                <a:t>FATTY/GREEN</a:t>
              </a:r>
            </a:p>
            <a:p>
              <a:pPr>
                <a:buFont typeface="Wingdings" pitchFamily="2" charset="2"/>
                <a:buChar char="v"/>
              </a:pPr>
              <a:r>
                <a:rPr lang="en-GB" sz="1400" dirty="0" smtClean="0">
                  <a:solidFill>
                    <a:schemeClr val="tx1"/>
                  </a:solidFill>
                </a:rPr>
                <a:t> (E,E)-2,4-Nonadienal   </a:t>
              </a:r>
              <a:r>
                <a:rPr lang="en-GB" sz="1400" b="1" dirty="0" smtClean="0">
                  <a:solidFill>
                    <a:srgbClr val="D2A000"/>
                  </a:solidFill>
                </a:rPr>
                <a:t>FATTY/GREEN</a:t>
              </a:r>
              <a:endParaRPr lang="en-GB" sz="1400" dirty="0" smtClean="0">
                <a:solidFill>
                  <a:schemeClr val="tx1"/>
                </a:solidFill>
              </a:endParaRPr>
            </a:p>
            <a:p>
              <a:pPr>
                <a:buFont typeface="Wingdings" pitchFamily="2" charset="2"/>
                <a:buChar char="v"/>
              </a:pPr>
              <a:r>
                <a:rPr lang="en-GB" sz="1400" dirty="0" smtClean="0">
                  <a:solidFill>
                    <a:schemeClr val="tx1"/>
                  </a:solidFill>
                </a:rPr>
                <a:t> (E,E)-2,4-Decadienal   </a:t>
              </a:r>
              <a:r>
                <a:rPr lang="en-GB" sz="1400" b="1" dirty="0" smtClean="0">
                  <a:solidFill>
                    <a:srgbClr val="D2A000"/>
                  </a:solidFill>
                </a:rPr>
                <a:t>FATTY/FRIED</a:t>
              </a:r>
              <a:endParaRPr lang="en-GB" sz="1400" dirty="0" smtClean="0">
                <a:solidFill>
                  <a:schemeClr val="tx1"/>
                </a:solidFill>
              </a:endParaRPr>
            </a:p>
            <a:p>
              <a:pPr>
                <a:buFont typeface="Wingdings" pitchFamily="2" charset="2"/>
                <a:buChar char="v"/>
              </a:pPr>
              <a:r>
                <a:rPr lang="en-GB" sz="1400" dirty="0" smtClean="0">
                  <a:solidFill>
                    <a:schemeClr val="tx1"/>
                  </a:solidFill>
                </a:rPr>
                <a:t> </a:t>
              </a:r>
              <a:r>
                <a:rPr lang="en-GB" sz="1400" dirty="0" err="1" smtClean="0">
                  <a:solidFill>
                    <a:schemeClr val="tx1"/>
                  </a:solidFill>
                </a:rPr>
                <a:t>Hexanal</a:t>
              </a:r>
              <a:r>
                <a:rPr lang="en-GB" sz="1400" dirty="0" smtClean="0">
                  <a:solidFill>
                    <a:schemeClr val="tx1"/>
                  </a:solidFill>
                </a:rPr>
                <a:t>  </a:t>
              </a:r>
              <a:r>
                <a:rPr lang="en-GB" sz="1400" b="1" dirty="0" smtClean="0">
                  <a:solidFill>
                    <a:srgbClr val="00B050"/>
                  </a:solidFill>
                </a:rPr>
                <a:t> GRASSY/GREEN</a:t>
              </a:r>
            </a:p>
            <a:p>
              <a:pPr>
                <a:buFont typeface="Wingdings" pitchFamily="2" charset="2"/>
                <a:buChar char="v"/>
              </a:pPr>
              <a:r>
                <a:rPr lang="en-GB" sz="1400" dirty="0" smtClean="0">
                  <a:solidFill>
                    <a:schemeClr val="tx1"/>
                  </a:solidFill>
                </a:rPr>
                <a:t> (Z)-4-Heptenal   </a:t>
              </a:r>
              <a:r>
                <a:rPr lang="en-GB" sz="14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FISHY</a:t>
              </a:r>
            </a:p>
            <a:p>
              <a:pPr>
                <a:buFont typeface="Wingdings" pitchFamily="2" charset="2"/>
                <a:buChar char="v"/>
              </a:pPr>
              <a:r>
                <a:rPr lang="en-GB" sz="1400" dirty="0" smtClean="0">
                  <a:solidFill>
                    <a:schemeClr val="tx1"/>
                  </a:solidFill>
                </a:rPr>
                <a:t>(E,Z)-2,6-Nonadienal   </a:t>
              </a:r>
              <a:r>
                <a:rPr lang="en-GB" sz="1400" b="1" dirty="0" smtClean="0">
                  <a:solidFill>
                    <a:srgbClr val="5C8E26"/>
                  </a:solidFill>
                </a:rPr>
                <a:t>CUCUMBER-LIKE</a:t>
              </a:r>
            </a:p>
          </p:txBody>
        </p:sp>
        <p:pic>
          <p:nvPicPr>
            <p:cNvPr id="18" name="Immagine 17" descr="erba.jpg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735575" y="5309867"/>
              <a:ext cx="979829" cy="504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9" name="Immagine 18" descr="hexanal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 rot="908036">
              <a:off x="7386819" y="5459566"/>
              <a:ext cx="888675" cy="3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6" name="Immagine 35" descr="heptenal.png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 rot="21223181">
              <a:off x="5590047" y="5335634"/>
              <a:ext cx="1248264" cy="396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7" name="Immagine 36" descr="index.jpg"/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rot="18855619" flipH="1">
              <a:off x="6429388" y="5430873"/>
              <a:ext cx="754835" cy="360000"/>
            </a:xfrm>
            <a:prstGeom prst="rect">
              <a:avLst/>
            </a:prstGeom>
          </p:spPr>
        </p:pic>
      </p:grpSp>
      <p:pic>
        <p:nvPicPr>
          <p:cNvPr id="41" name="Immagine 40" descr="aroma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429388" y="214290"/>
            <a:ext cx="859622" cy="8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" name="Picture 2" descr="MARCHIO DSTF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r="65351"/>
          <a:stretch>
            <a:fillRect/>
          </a:stretch>
        </p:blipFill>
        <p:spPr bwMode="auto">
          <a:xfrm>
            <a:off x="8501090" y="142852"/>
            <a:ext cx="474758" cy="69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le">
  <a:themeElements>
    <a:clrScheme name="Vial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ial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3806</TotalTime>
  <Words>1837</Words>
  <Application>Microsoft Office PowerPoint</Application>
  <PresentationFormat>Presentazione su schermo (4:3)</PresentationFormat>
  <Paragraphs>403</Paragraphs>
  <Slides>27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28" baseType="lpstr">
      <vt:lpstr>Viale</vt:lpstr>
      <vt:lpstr>Advanced analytical approaches for “sensomic” investigations of high quality food matrices of vegetable origin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Federico</dc:creator>
  <cp:lastModifiedBy>Chiara</cp:lastModifiedBy>
  <cp:revision>211</cp:revision>
  <dcterms:created xsi:type="dcterms:W3CDTF">2015-04-20T08:11:18Z</dcterms:created>
  <dcterms:modified xsi:type="dcterms:W3CDTF">2015-11-13T10:00:13Z</dcterms:modified>
</cp:coreProperties>
</file>