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media/image40.jpg" ContentType="image/jpeg"/>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5" r:id="rId2"/>
  </p:sldMasterIdLst>
  <p:notesMasterIdLst>
    <p:notesMasterId r:id="rId77"/>
  </p:notesMasterIdLst>
  <p:handoutMasterIdLst>
    <p:handoutMasterId r:id="rId78"/>
  </p:handoutMasterIdLst>
  <p:sldIdLst>
    <p:sldId id="497" r:id="rId3"/>
    <p:sldId id="459" r:id="rId4"/>
    <p:sldId id="552" r:id="rId5"/>
    <p:sldId id="551" r:id="rId6"/>
    <p:sldId id="553" r:id="rId7"/>
    <p:sldId id="606" r:id="rId8"/>
    <p:sldId id="652" r:id="rId9"/>
    <p:sldId id="653" r:id="rId10"/>
    <p:sldId id="655" r:id="rId11"/>
    <p:sldId id="656" r:id="rId12"/>
    <p:sldId id="654" r:id="rId13"/>
    <p:sldId id="596" r:id="rId14"/>
    <p:sldId id="315" r:id="rId15"/>
    <p:sldId id="427" r:id="rId16"/>
    <p:sldId id="529" r:id="rId17"/>
    <p:sldId id="539" r:id="rId18"/>
    <p:sldId id="531" r:id="rId19"/>
    <p:sldId id="590" r:id="rId20"/>
    <p:sldId id="657" r:id="rId21"/>
    <p:sldId id="658" r:id="rId22"/>
    <p:sldId id="659" r:id="rId23"/>
    <p:sldId id="660" r:id="rId24"/>
    <p:sldId id="661" r:id="rId25"/>
    <p:sldId id="662" r:id="rId26"/>
    <p:sldId id="536" r:id="rId27"/>
    <p:sldId id="592" r:id="rId28"/>
    <p:sldId id="591" r:id="rId29"/>
    <p:sldId id="593" r:id="rId30"/>
    <p:sldId id="594" r:id="rId31"/>
    <p:sldId id="601" r:id="rId32"/>
    <p:sldId id="540" r:id="rId33"/>
    <p:sldId id="541" r:id="rId34"/>
    <p:sldId id="542" r:id="rId35"/>
    <p:sldId id="543" r:id="rId36"/>
    <p:sldId id="550" r:id="rId37"/>
    <p:sldId id="548" r:id="rId38"/>
    <p:sldId id="549" r:id="rId39"/>
    <p:sldId id="583" r:id="rId40"/>
    <p:sldId id="581" r:id="rId41"/>
    <p:sldId id="582" r:id="rId42"/>
    <p:sldId id="604" r:id="rId43"/>
    <p:sldId id="544" r:id="rId44"/>
    <p:sldId id="545" r:id="rId45"/>
    <p:sldId id="597" r:id="rId46"/>
    <p:sldId id="599" r:id="rId47"/>
    <p:sldId id="579" r:id="rId48"/>
    <p:sldId id="626" r:id="rId49"/>
    <p:sldId id="554" r:id="rId50"/>
    <p:sldId id="555" r:id="rId51"/>
    <p:sldId id="557" r:id="rId52"/>
    <p:sldId id="560" r:id="rId53"/>
    <p:sldId id="574" r:id="rId54"/>
    <p:sldId id="618" r:id="rId55"/>
    <p:sldId id="619" r:id="rId56"/>
    <p:sldId id="621" r:id="rId57"/>
    <p:sldId id="622" r:id="rId58"/>
    <p:sldId id="623" r:id="rId59"/>
    <p:sldId id="569" r:id="rId60"/>
    <p:sldId id="624" r:id="rId61"/>
    <p:sldId id="625" r:id="rId62"/>
    <p:sldId id="610" r:id="rId63"/>
    <p:sldId id="613" r:id="rId64"/>
    <p:sldId id="614" r:id="rId65"/>
    <p:sldId id="615" r:id="rId66"/>
    <p:sldId id="612" r:id="rId67"/>
    <p:sldId id="609" r:id="rId68"/>
    <p:sldId id="668" r:id="rId69"/>
    <p:sldId id="664" r:id="rId70"/>
    <p:sldId id="665" r:id="rId71"/>
    <p:sldId id="666" r:id="rId72"/>
    <p:sldId id="667" r:id="rId73"/>
    <p:sldId id="598" r:id="rId74"/>
    <p:sldId id="644" r:id="rId75"/>
    <p:sldId id="607" r:id="rId76"/>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5050"/>
    <a:srgbClr val="B9FB9F"/>
    <a:srgbClr val="FEC2B8"/>
    <a:srgbClr val="D6FDC7"/>
    <a:srgbClr val="005024"/>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103" d="100"/>
          <a:sy n="103" d="100"/>
        </p:scale>
        <p:origin x="-18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E:\Cannabis\Grafico.xlsx" TargetMode="External"/><Relationship Id="rId1" Type="http://schemas.openxmlformats.org/officeDocument/2006/relationships/themeOverride" Target="../theme/themeOverride3.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E:\Cannabis\Grafico.xlsx" TargetMode="External"/><Relationship Id="rId1" Type="http://schemas.openxmlformats.org/officeDocument/2006/relationships/themeOverride" Target="../theme/themeOverride4.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E:\Cannabis\Grafico.xlsx" TargetMode="External"/><Relationship Id="rId1" Type="http://schemas.openxmlformats.org/officeDocument/2006/relationships/themeOverride" Target="../theme/themeOverride5.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dirty="0"/>
              <a:t>Andamento vendita</a:t>
            </a:r>
            <a:r>
              <a:rPr lang="it-IT" b="1" dirty="0"/>
              <a:t> BEDROCAN</a:t>
            </a:r>
            <a:r>
              <a:rPr lang="it-IT" b="1" baseline="0" dirty="0"/>
              <a:t> </a:t>
            </a:r>
            <a:r>
              <a:rPr lang="it-IT" baseline="0" dirty="0"/>
              <a:t>in Piemonte</a:t>
            </a:r>
            <a:endParaRPr lang="it-IT" dirty="0"/>
          </a:p>
        </c:rich>
      </c:tx>
      <c:layout>
        <c:manualLayout>
          <c:xMode val="edge"/>
          <c:yMode val="edge"/>
          <c:x val="0.15655627759773888"/>
          <c:y val="2.0994830973426165E-2"/>
        </c:manualLayout>
      </c:layout>
      <c:overlay val="0"/>
      <c:spPr>
        <a:noFill/>
        <a:ln>
          <a:solidFill>
            <a:srgbClr val="0070C0"/>
          </a:solidFill>
        </a:ln>
        <a:effectLst/>
      </c:spPr>
    </c:title>
    <c:autoTitleDeleted val="0"/>
    <c:plotArea>
      <c:layout/>
      <c:barChart>
        <c:barDir val="col"/>
        <c:grouping val="clustered"/>
        <c:varyColors val="0"/>
        <c:ser>
          <c:idx val="0"/>
          <c:order val="0"/>
          <c:tx>
            <c:strRef>
              <c:f>Foglio1!$A$2</c:f>
              <c:strCache>
                <c:ptCount val="1"/>
                <c:pt idx="0">
                  <c:v>Farmacia territoriale</c:v>
                </c:pt>
              </c:strCache>
            </c:strRef>
          </c:tx>
          <c:spPr>
            <a:solidFill>
              <a:schemeClr val="accent1"/>
            </a:solidFill>
            <a:ln>
              <a:noFill/>
            </a:ln>
            <a:effectLst/>
          </c:spPr>
          <c:invertIfNegative val="0"/>
          <c:cat>
            <c:strRef>
              <c:f>Foglio1!$B$1:$D$1</c:f>
              <c:strCache>
                <c:ptCount val="3"/>
                <c:pt idx="0">
                  <c:v>1^ semestre 2016</c:v>
                </c:pt>
                <c:pt idx="1">
                  <c:v>2^ semestre 2016</c:v>
                </c:pt>
                <c:pt idx="2">
                  <c:v>1^ trimestre 2017</c:v>
                </c:pt>
              </c:strCache>
            </c:strRef>
          </c:cat>
          <c:val>
            <c:numRef>
              <c:f>Foglio1!$B$2:$D$2</c:f>
              <c:numCache>
                <c:formatCode>General</c:formatCode>
                <c:ptCount val="3"/>
                <c:pt idx="0">
                  <c:v>130</c:v>
                </c:pt>
                <c:pt idx="1">
                  <c:v>255</c:v>
                </c:pt>
                <c:pt idx="2">
                  <c:v>140</c:v>
                </c:pt>
              </c:numCache>
            </c:numRef>
          </c:val>
          <c:extLst xmlns:c16r2="http://schemas.microsoft.com/office/drawing/2015/06/chart">
            <c:ext xmlns:c16="http://schemas.microsoft.com/office/drawing/2014/chart" uri="{C3380CC4-5D6E-409C-BE32-E72D297353CC}">
              <c16:uniqueId val="{00000000-169F-482D-86D6-1E9EE0C237C2}"/>
            </c:ext>
          </c:extLst>
        </c:ser>
        <c:ser>
          <c:idx val="1"/>
          <c:order val="1"/>
          <c:tx>
            <c:strRef>
              <c:f>Foglio1!$A$3</c:f>
              <c:strCache>
                <c:ptCount val="1"/>
                <c:pt idx="0">
                  <c:v>ASL/OSPEDALI</c:v>
                </c:pt>
              </c:strCache>
            </c:strRef>
          </c:tx>
          <c:spPr>
            <a:solidFill>
              <a:schemeClr val="accent2"/>
            </a:solidFill>
            <a:ln>
              <a:noFill/>
            </a:ln>
            <a:effectLst/>
          </c:spPr>
          <c:invertIfNegative val="0"/>
          <c:cat>
            <c:strRef>
              <c:f>Foglio1!$B$1:$D$1</c:f>
              <c:strCache>
                <c:ptCount val="3"/>
                <c:pt idx="0">
                  <c:v>1^ semestre 2016</c:v>
                </c:pt>
                <c:pt idx="1">
                  <c:v>2^ semestre 2016</c:v>
                </c:pt>
                <c:pt idx="2">
                  <c:v>1^ trimestre 2017</c:v>
                </c:pt>
              </c:strCache>
            </c:strRef>
          </c:cat>
          <c:val>
            <c:numRef>
              <c:f>Foglio1!$B$3:$D$3</c:f>
              <c:numCache>
                <c:formatCode>General</c:formatCode>
                <c:ptCount val="3"/>
                <c:pt idx="0">
                  <c:v>645</c:v>
                </c:pt>
                <c:pt idx="1">
                  <c:v>3730</c:v>
                </c:pt>
                <c:pt idx="2">
                  <c:v>1235</c:v>
                </c:pt>
              </c:numCache>
            </c:numRef>
          </c:val>
          <c:extLst xmlns:c16r2="http://schemas.microsoft.com/office/drawing/2015/06/chart">
            <c:ext xmlns:c16="http://schemas.microsoft.com/office/drawing/2014/chart" uri="{C3380CC4-5D6E-409C-BE32-E72D297353CC}">
              <c16:uniqueId val="{00000001-169F-482D-86D6-1E9EE0C237C2}"/>
            </c:ext>
          </c:extLst>
        </c:ser>
        <c:dLbls>
          <c:showLegendKey val="0"/>
          <c:showVal val="0"/>
          <c:showCatName val="0"/>
          <c:showSerName val="0"/>
          <c:showPercent val="0"/>
          <c:showBubbleSize val="0"/>
        </c:dLbls>
        <c:gapWidth val="150"/>
        <c:axId val="150016000"/>
        <c:axId val="150017536"/>
      </c:barChart>
      <c:catAx>
        <c:axId val="15001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0017536"/>
        <c:crosses val="autoZero"/>
        <c:auto val="1"/>
        <c:lblAlgn val="ctr"/>
        <c:lblOffset val="100"/>
        <c:noMultiLvlLbl val="0"/>
      </c:catAx>
      <c:valAx>
        <c:axId val="150017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grammi</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0016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ysClr val="window" lastClr="FFFFFF"/>
    </a:solidFill>
    <a:ln>
      <a:solidFill>
        <a:srgbClr val="0070C0"/>
      </a:solidFill>
    </a:ln>
    <a:effectLst/>
  </c:spPr>
  <c:txPr>
    <a:bodyPr/>
    <a:lstStyle/>
    <a:p>
      <a:pPr>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400" b="0" i="0" baseline="0" dirty="0">
                <a:effectLst/>
              </a:rPr>
              <a:t>Andamento vendita </a:t>
            </a:r>
            <a:r>
              <a:rPr lang="it-IT" sz="1400" b="1" i="0" baseline="0" dirty="0">
                <a:effectLst/>
              </a:rPr>
              <a:t>BEDIOL</a:t>
            </a:r>
            <a:r>
              <a:rPr lang="it-IT" sz="1400" b="0" i="0" baseline="0" dirty="0">
                <a:effectLst/>
              </a:rPr>
              <a:t> in Piemonte</a:t>
            </a:r>
            <a:endParaRPr lang="it-IT" sz="1100" dirty="0">
              <a:effectLst/>
            </a:endParaRPr>
          </a:p>
        </c:rich>
      </c:tx>
      <c:layout/>
      <c:overlay val="0"/>
      <c:spPr>
        <a:noFill/>
        <a:ln>
          <a:solidFill>
            <a:srgbClr val="0070C0"/>
          </a:solidFill>
        </a:ln>
        <a:effectLst/>
      </c:spPr>
    </c:title>
    <c:autoTitleDeleted val="0"/>
    <c:plotArea>
      <c:layout/>
      <c:barChart>
        <c:barDir val="col"/>
        <c:grouping val="clustered"/>
        <c:varyColors val="0"/>
        <c:ser>
          <c:idx val="0"/>
          <c:order val="0"/>
          <c:tx>
            <c:strRef>
              <c:f>Foglio1!$A$20</c:f>
              <c:strCache>
                <c:ptCount val="1"/>
                <c:pt idx="0">
                  <c:v>Farmacia territoriale</c:v>
                </c:pt>
              </c:strCache>
            </c:strRef>
          </c:tx>
          <c:spPr>
            <a:solidFill>
              <a:schemeClr val="accent1"/>
            </a:solidFill>
            <a:ln>
              <a:noFill/>
            </a:ln>
            <a:effectLst/>
          </c:spPr>
          <c:invertIfNegative val="0"/>
          <c:cat>
            <c:strRef>
              <c:f>Foglio1!$B$19:$D$19</c:f>
              <c:strCache>
                <c:ptCount val="3"/>
                <c:pt idx="0">
                  <c:v>1^ semestre 2016</c:v>
                </c:pt>
                <c:pt idx="1">
                  <c:v>2^ semestre 2016</c:v>
                </c:pt>
                <c:pt idx="2">
                  <c:v>1^ trimestre 2017</c:v>
                </c:pt>
              </c:strCache>
            </c:strRef>
          </c:cat>
          <c:val>
            <c:numRef>
              <c:f>Foglio1!$B$20:$D$20</c:f>
              <c:numCache>
                <c:formatCode>General</c:formatCode>
                <c:ptCount val="3"/>
                <c:pt idx="0">
                  <c:v>30</c:v>
                </c:pt>
                <c:pt idx="1">
                  <c:v>110</c:v>
                </c:pt>
                <c:pt idx="2">
                  <c:v>15</c:v>
                </c:pt>
              </c:numCache>
            </c:numRef>
          </c:val>
          <c:extLst xmlns:c16r2="http://schemas.microsoft.com/office/drawing/2015/06/chart">
            <c:ext xmlns:c16="http://schemas.microsoft.com/office/drawing/2014/chart" uri="{C3380CC4-5D6E-409C-BE32-E72D297353CC}">
              <c16:uniqueId val="{00000000-A467-4131-9464-5AEE86D92421}"/>
            </c:ext>
          </c:extLst>
        </c:ser>
        <c:ser>
          <c:idx val="1"/>
          <c:order val="1"/>
          <c:tx>
            <c:strRef>
              <c:f>Foglio1!$A$21</c:f>
              <c:strCache>
                <c:ptCount val="1"/>
                <c:pt idx="0">
                  <c:v>ASL/OSPEDALI</c:v>
                </c:pt>
              </c:strCache>
            </c:strRef>
          </c:tx>
          <c:spPr>
            <a:solidFill>
              <a:schemeClr val="accent2"/>
            </a:solidFill>
            <a:ln>
              <a:noFill/>
            </a:ln>
            <a:effectLst/>
          </c:spPr>
          <c:invertIfNegative val="0"/>
          <c:cat>
            <c:strRef>
              <c:f>Foglio1!$B$19:$D$19</c:f>
              <c:strCache>
                <c:ptCount val="3"/>
                <c:pt idx="0">
                  <c:v>1^ semestre 2016</c:v>
                </c:pt>
                <c:pt idx="1">
                  <c:v>2^ semestre 2016</c:v>
                </c:pt>
                <c:pt idx="2">
                  <c:v>1^ trimestre 2017</c:v>
                </c:pt>
              </c:strCache>
            </c:strRef>
          </c:cat>
          <c:val>
            <c:numRef>
              <c:f>Foglio1!$B$21:$D$21</c:f>
              <c:numCache>
                <c:formatCode>General</c:formatCode>
                <c:ptCount val="3"/>
                <c:pt idx="0">
                  <c:v>80</c:v>
                </c:pt>
                <c:pt idx="1">
                  <c:v>580</c:v>
                </c:pt>
                <c:pt idx="2">
                  <c:v>110</c:v>
                </c:pt>
              </c:numCache>
            </c:numRef>
          </c:val>
          <c:extLst xmlns:c16r2="http://schemas.microsoft.com/office/drawing/2015/06/chart">
            <c:ext xmlns:c16="http://schemas.microsoft.com/office/drawing/2014/chart" uri="{C3380CC4-5D6E-409C-BE32-E72D297353CC}">
              <c16:uniqueId val="{00000001-A467-4131-9464-5AEE86D92421}"/>
            </c:ext>
          </c:extLst>
        </c:ser>
        <c:dLbls>
          <c:showLegendKey val="0"/>
          <c:showVal val="0"/>
          <c:showCatName val="0"/>
          <c:showSerName val="0"/>
          <c:showPercent val="0"/>
          <c:showBubbleSize val="0"/>
        </c:dLbls>
        <c:gapWidth val="150"/>
        <c:axId val="150048128"/>
        <c:axId val="150070400"/>
      </c:barChart>
      <c:catAx>
        <c:axId val="15004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0070400"/>
        <c:crosses val="autoZero"/>
        <c:auto val="1"/>
        <c:lblAlgn val="ctr"/>
        <c:lblOffset val="100"/>
        <c:noMultiLvlLbl val="0"/>
      </c:catAx>
      <c:valAx>
        <c:axId val="150070400"/>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grammi</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0048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ysClr val="window" lastClr="FFFFFF"/>
    </a:solidFill>
    <a:ln>
      <a:solidFill>
        <a:srgbClr val="0070C0"/>
      </a:solidFill>
    </a:ln>
    <a:effectLst/>
  </c:spPr>
  <c:txPr>
    <a:bodyPr/>
    <a:lstStyle/>
    <a:p>
      <a:pPr>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BEDROCAN </a:t>
            </a:r>
            <a:r>
              <a:rPr lang="it-IT" b="1" i="1" dirty="0"/>
              <a:t>vs</a:t>
            </a:r>
            <a:r>
              <a:rPr lang="it-IT" b="1" dirty="0"/>
              <a:t> BEDIOL</a:t>
            </a:r>
          </a:p>
        </c:rich>
      </c:tx>
      <c:layout/>
      <c:overlay val="0"/>
      <c:spPr>
        <a:noFill/>
        <a:ln>
          <a:solidFill>
            <a:srgbClr val="0070C0"/>
          </a:solidFill>
        </a:ln>
        <a:effectLst/>
      </c:spPr>
    </c:title>
    <c:autoTitleDeleted val="0"/>
    <c:plotArea>
      <c:layout/>
      <c:barChart>
        <c:barDir val="col"/>
        <c:grouping val="clustered"/>
        <c:varyColors val="0"/>
        <c:ser>
          <c:idx val="0"/>
          <c:order val="0"/>
          <c:tx>
            <c:strRef>
              <c:f>Foglio1!$A$29</c:f>
              <c:strCache>
                <c:ptCount val="1"/>
                <c:pt idx="0">
                  <c:v>BEDROCAN</c:v>
                </c:pt>
              </c:strCache>
            </c:strRef>
          </c:tx>
          <c:spPr>
            <a:solidFill>
              <a:srgbClr val="92D050"/>
            </a:solidFill>
            <a:ln>
              <a:noFill/>
            </a:ln>
            <a:effectLst/>
          </c:spPr>
          <c:invertIfNegative val="0"/>
          <c:cat>
            <c:strRef>
              <c:f>Foglio1!$B$28:$D$28</c:f>
              <c:strCache>
                <c:ptCount val="3"/>
                <c:pt idx="0">
                  <c:v>1^ semestre 2016</c:v>
                </c:pt>
                <c:pt idx="1">
                  <c:v>2^ semestre 2016</c:v>
                </c:pt>
                <c:pt idx="2">
                  <c:v>1^ trimestre 2017</c:v>
                </c:pt>
              </c:strCache>
            </c:strRef>
          </c:cat>
          <c:val>
            <c:numRef>
              <c:f>Foglio1!$B$29:$D$29</c:f>
              <c:numCache>
                <c:formatCode>General</c:formatCode>
                <c:ptCount val="3"/>
                <c:pt idx="0">
                  <c:v>775</c:v>
                </c:pt>
                <c:pt idx="1">
                  <c:v>3985</c:v>
                </c:pt>
                <c:pt idx="2">
                  <c:v>1375</c:v>
                </c:pt>
              </c:numCache>
            </c:numRef>
          </c:val>
          <c:extLst xmlns:c16r2="http://schemas.microsoft.com/office/drawing/2015/06/chart">
            <c:ext xmlns:c16="http://schemas.microsoft.com/office/drawing/2014/chart" uri="{C3380CC4-5D6E-409C-BE32-E72D297353CC}">
              <c16:uniqueId val="{00000000-81A7-4A53-9B01-047FC0C7F7C9}"/>
            </c:ext>
          </c:extLst>
        </c:ser>
        <c:ser>
          <c:idx val="1"/>
          <c:order val="1"/>
          <c:tx>
            <c:strRef>
              <c:f>Foglio1!$A$30</c:f>
              <c:strCache>
                <c:ptCount val="1"/>
                <c:pt idx="0">
                  <c:v>BEDIOL</c:v>
                </c:pt>
              </c:strCache>
            </c:strRef>
          </c:tx>
          <c:spPr>
            <a:solidFill>
              <a:srgbClr val="FFFF99"/>
            </a:solidFill>
            <a:ln>
              <a:noFill/>
            </a:ln>
            <a:effectLst/>
          </c:spPr>
          <c:invertIfNegative val="0"/>
          <c:cat>
            <c:strRef>
              <c:f>Foglio1!$B$28:$D$28</c:f>
              <c:strCache>
                <c:ptCount val="3"/>
                <c:pt idx="0">
                  <c:v>1^ semestre 2016</c:v>
                </c:pt>
                <c:pt idx="1">
                  <c:v>2^ semestre 2016</c:v>
                </c:pt>
                <c:pt idx="2">
                  <c:v>1^ trimestre 2017</c:v>
                </c:pt>
              </c:strCache>
            </c:strRef>
          </c:cat>
          <c:val>
            <c:numRef>
              <c:f>Foglio1!$B$30:$D$30</c:f>
              <c:numCache>
                <c:formatCode>General</c:formatCode>
                <c:ptCount val="3"/>
                <c:pt idx="0">
                  <c:v>110</c:v>
                </c:pt>
                <c:pt idx="1">
                  <c:v>690</c:v>
                </c:pt>
                <c:pt idx="2">
                  <c:v>125</c:v>
                </c:pt>
              </c:numCache>
            </c:numRef>
          </c:val>
          <c:extLst xmlns:c16r2="http://schemas.microsoft.com/office/drawing/2015/06/chart">
            <c:ext xmlns:c16="http://schemas.microsoft.com/office/drawing/2014/chart" uri="{C3380CC4-5D6E-409C-BE32-E72D297353CC}">
              <c16:uniqueId val="{00000001-81A7-4A53-9B01-047FC0C7F7C9}"/>
            </c:ext>
          </c:extLst>
        </c:ser>
        <c:dLbls>
          <c:showLegendKey val="0"/>
          <c:showVal val="0"/>
          <c:showCatName val="0"/>
          <c:showSerName val="0"/>
          <c:showPercent val="0"/>
          <c:showBubbleSize val="0"/>
        </c:dLbls>
        <c:gapWidth val="150"/>
        <c:axId val="150424576"/>
        <c:axId val="150450944"/>
      </c:barChart>
      <c:catAx>
        <c:axId val="15042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0450944"/>
        <c:crosses val="autoZero"/>
        <c:auto val="1"/>
        <c:lblAlgn val="ctr"/>
        <c:lblOffset val="100"/>
        <c:noMultiLvlLbl val="0"/>
      </c:catAx>
      <c:valAx>
        <c:axId val="150450944"/>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grammi</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0424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ysClr val="window" lastClr="FFFFFF"/>
    </a:solidFill>
    <a:ln>
      <a:solidFill>
        <a:srgbClr val="0070C0"/>
      </a:solidFill>
    </a:ln>
    <a:effectLst/>
  </c:spPr>
  <c:txPr>
    <a:bodyPr/>
    <a:lstStyle/>
    <a:p>
      <a:pPr>
        <a:defRPr/>
      </a:pPr>
      <a:endParaRPr lang="it-IT"/>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A75FEDC-1F99-4A08-AD1F-8C27E35D2F23}" type="datetimeFigureOut">
              <a:rPr lang="it-IT"/>
              <a:pPr>
                <a:defRPr/>
              </a:pPr>
              <a:t>01/10/2017</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DF9FC7-FA96-4B20-A683-9AE6793C7449}" type="slidenum">
              <a:rPr lang="it-IT"/>
              <a:pPr>
                <a:defRPr/>
              </a:pPr>
              <a:t>‹N›</a:t>
            </a:fld>
            <a:endParaRPr lang="it-IT"/>
          </a:p>
        </p:txBody>
      </p:sp>
    </p:spTree>
    <p:extLst>
      <p:ext uri="{BB962C8B-B14F-4D97-AF65-F5344CB8AC3E}">
        <p14:creationId xmlns:p14="http://schemas.microsoft.com/office/powerpoint/2010/main" val="1962439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A821C6-B0B7-4527-86FC-282A2652AB5D}" type="datetimeFigureOut">
              <a:rPr lang="it-IT"/>
              <a:pPr>
                <a:defRPr/>
              </a:pPr>
              <a:t>01/10/2017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75104F-BDE8-4A9D-8181-380E98A927E8}" type="slidenum">
              <a:rPr lang="it-IT"/>
              <a:pPr>
                <a:defRPr/>
              </a:pPr>
              <a:t>‹N›</a:t>
            </a:fld>
            <a:endParaRPr lang="it-IT"/>
          </a:p>
        </p:txBody>
      </p:sp>
    </p:spTree>
    <p:extLst>
      <p:ext uri="{BB962C8B-B14F-4D97-AF65-F5344CB8AC3E}">
        <p14:creationId xmlns:p14="http://schemas.microsoft.com/office/powerpoint/2010/main" val="370969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TextEdit="1"/>
          </p:cNvSpPr>
          <p:nvPr>
            <p:ph type="sldImg"/>
          </p:nvPr>
        </p:nvSpPr>
        <p:spPr bwMode="auto">
          <a:noFill/>
          <a:ln>
            <a:solidFill>
              <a:srgbClr val="000000"/>
            </a:solidFill>
            <a:miter lim="800000"/>
            <a:headEnd/>
            <a:tailEnd/>
          </a:ln>
        </p:spPr>
      </p:sp>
      <p:sp>
        <p:nvSpPr>
          <p:cNvPr id="249858" name="Rectangle 3"/>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Tree>
    <p:extLst>
      <p:ext uri="{BB962C8B-B14F-4D97-AF65-F5344CB8AC3E}">
        <p14:creationId xmlns:p14="http://schemas.microsoft.com/office/powerpoint/2010/main" val="7027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TextEdit="1"/>
          </p:cNvSpPr>
          <p:nvPr>
            <p:ph type="sldImg"/>
          </p:nvPr>
        </p:nvSpPr>
        <p:spPr bwMode="auto">
          <a:noFill/>
          <a:ln>
            <a:solidFill>
              <a:srgbClr val="000000"/>
            </a:solidFill>
            <a:miter lim="800000"/>
            <a:headEnd/>
            <a:tailEnd/>
          </a:ln>
        </p:spPr>
      </p:sp>
      <p:sp>
        <p:nvSpPr>
          <p:cNvPr id="249858" name="Rectangle 3"/>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Tree>
    <p:extLst>
      <p:ext uri="{BB962C8B-B14F-4D97-AF65-F5344CB8AC3E}">
        <p14:creationId xmlns:p14="http://schemas.microsoft.com/office/powerpoint/2010/main" val="129892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a:ln/>
        </p:spPr>
      </p:sp>
      <p:sp>
        <p:nvSpPr>
          <p:cNvPr id="747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29" name="Titolo 28"/>
          <p:cNvSpPr>
            <a:spLocks noGrp="1"/>
          </p:cNvSpPr>
          <p:nvPr>
            <p:ph type="ctrTitle"/>
          </p:nvPr>
        </p:nvSpPr>
        <p:spPr>
          <a:xfrm>
            <a:off x="381000" y="4853413"/>
            <a:ext cx="8458200" cy="1222375"/>
          </a:xfrm>
        </p:spPr>
        <p:txBody>
          <a:bodyPr anchor="t"/>
          <a:lstStyle/>
          <a:p>
            <a:r>
              <a:rPr lang="it-IT" smtClean="0"/>
              <a:t>Fare clic per modificare lo stile del titolo</a:t>
            </a:r>
            <a:endParaRPr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it-IT" smtClean="0"/>
              <a:t>Fare clic per modificare lo stile del sottotitolo dello schema</a:t>
            </a:r>
            <a:endParaRPr lang="en-US"/>
          </a:p>
        </p:txBody>
      </p:sp>
      <p:sp>
        <p:nvSpPr>
          <p:cNvPr id="5" name="Segnaposto data 15"/>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6" name="Segnaposto piè di pagina 1"/>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7" name="Segnaposto numero diapositiva 14"/>
          <p:cNvSpPr>
            <a:spLocks noGrp="1"/>
          </p:cNvSpPr>
          <p:nvPr>
            <p:ph type="sldNum" sz="quarter" idx="12"/>
          </p:nvPr>
        </p:nvSpPr>
        <p:spPr>
          <a:xfrm>
            <a:off x="8229601" y="6473825"/>
            <a:ext cx="758825" cy="247650"/>
          </a:xfrm>
        </p:spPr>
        <p:txBody>
          <a:bodyPr/>
          <a:lstStyle>
            <a:lvl1pPr>
              <a:defRPr/>
            </a:lvl1pPr>
          </a:lstStyle>
          <a:p>
            <a:pPr>
              <a:defRPr/>
            </a:pPr>
            <a:fld id="{3BCB2361-172D-4ED0-9A39-5B4E460A2CAC}"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22444138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5" name="Connettore 1 4"/>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6" name="Connettore 1 5"/>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22" name="Titolo 21"/>
          <p:cNvSpPr>
            <a:spLocks noGrp="1"/>
          </p:cNvSpPr>
          <p:nvPr>
            <p:ph type="title"/>
          </p:nvPr>
        </p:nvSpPr>
        <p:spPr/>
        <p:txBody>
          <a:bodyPr/>
          <a:lstStyle/>
          <a:p>
            <a:r>
              <a:rPr lang="it-IT" smtClean="0"/>
              <a:t>Fare clic per modificare lo stile del titolo</a:t>
            </a:r>
            <a:endParaRPr lang="en-US"/>
          </a:p>
        </p:txBody>
      </p:sp>
      <p:sp>
        <p:nvSpPr>
          <p:cNvPr id="27" name="Segnaposto contenuto 26"/>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24"/>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8" name="Segnaposto piè di pagina 18"/>
          <p:cNvSpPr>
            <a:spLocks noGrp="1"/>
          </p:cNvSpPr>
          <p:nvPr>
            <p:ph type="ftr" sz="quarter" idx="11"/>
          </p:nvPr>
        </p:nvSpPr>
        <p:spPr>
          <a:xfrm>
            <a:off x="3581400" y="76202"/>
            <a:ext cx="2895600" cy="288925"/>
          </a:xfrm>
        </p:spPr>
        <p:txBody>
          <a:bodyPr/>
          <a:lstStyle>
            <a:lvl1pPr>
              <a:defRPr/>
            </a:lvl1pPr>
          </a:lstStyle>
          <a:p>
            <a:pPr>
              <a:defRPr/>
            </a:pPr>
            <a:endParaRPr lang="it-IT">
              <a:solidFill>
                <a:srgbClr val="DDDDDD">
                  <a:shade val="75000"/>
                </a:srgbClr>
              </a:solidFill>
            </a:endParaRPr>
          </a:p>
        </p:txBody>
      </p:sp>
      <p:sp>
        <p:nvSpPr>
          <p:cNvPr id="9" name="Segnaposto numero diapositiva 15"/>
          <p:cNvSpPr>
            <a:spLocks noGrp="1"/>
          </p:cNvSpPr>
          <p:nvPr>
            <p:ph type="sldNum" sz="quarter" idx="12"/>
          </p:nvPr>
        </p:nvSpPr>
        <p:spPr>
          <a:xfrm>
            <a:off x="8229601" y="6473825"/>
            <a:ext cx="758825" cy="247650"/>
          </a:xfrm>
        </p:spPr>
        <p:txBody>
          <a:bodyPr/>
          <a:lstStyle>
            <a:lvl1pPr>
              <a:defRPr/>
            </a:lvl1pPr>
          </a:lstStyle>
          <a:p>
            <a:pPr>
              <a:defRPr/>
            </a:pPr>
            <a:fld id="{DD80DDB4-B0C2-445E-B768-3960E46C0974}"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36426269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white"/>
              </a:solidFill>
              <a:latin typeface="Arial" pitchFamily="34" charset="0"/>
              <a:cs typeface="Arial" pitchFamily="34" charset="0"/>
            </a:endParaRPr>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it-IT" smtClean="0"/>
              <a:t>Fare clic per modificare stili del testo dello schema</a:t>
            </a:r>
          </a:p>
        </p:txBody>
      </p:sp>
      <p:sp>
        <p:nvSpPr>
          <p:cNvPr id="8" name="Titolo 7"/>
          <p:cNvSpPr>
            <a:spLocks noGrp="1"/>
          </p:cNvSpPr>
          <p:nvPr>
            <p:ph type="title"/>
          </p:nvPr>
        </p:nvSpPr>
        <p:spPr>
          <a:xfrm>
            <a:off x="180475" y="2947087"/>
            <a:ext cx="8686800" cy="1184825"/>
          </a:xfrm>
        </p:spPr>
        <p:txBody>
          <a:bodyPr rtlCol="0" anchor="t"/>
          <a:lstStyle>
            <a:lvl1pPr algn="r">
              <a:defRPr/>
            </a:lvl1pPr>
          </a:lstStyle>
          <a:p>
            <a:r>
              <a:rPr lang="it-IT" smtClean="0"/>
              <a:t>Fare clic per modificare lo stile del titolo</a:t>
            </a:r>
            <a:endParaRPr lang="en-US"/>
          </a:p>
        </p:txBody>
      </p:sp>
      <p:sp>
        <p:nvSpPr>
          <p:cNvPr id="5" name="Segnaposto data 18"/>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7" name="Segnaposto piè di pagina 10"/>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9" name="Segnaposto numero diapositiva 15"/>
          <p:cNvSpPr>
            <a:spLocks noGrp="1"/>
          </p:cNvSpPr>
          <p:nvPr>
            <p:ph type="sldNum" sz="quarter" idx="12"/>
          </p:nvPr>
        </p:nvSpPr>
        <p:spPr/>
        <p:txBody>
          <a:bodyPr/>
          <a:lstStyle>
            <a:lvl1pPr>
              <a:defRPr/>
            </a:lvl1pPr>
          </a:lstStyle>
          <a:p>
            <a:pPr>
              <a:defRPr/>
            </a:pPr>
            <a:fld id="{AEA14C3A-DE66-4A2B-A6CB-8E70D816EF51}"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26944354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29" name="Titolo 28"/>
          <p:cNvSpPr>
            <a:spLocks noGrp="1"/>
          </p:cNvSpPr>
          <p:nvPr>
            <p:ph type="title"/>
          </p:nvPr>
        </p:nvSpPr>
        <p:spPr>
          <a:xfrm>
            <a:off x="304800" y="5410200"/>
            <a:ext cx="8610600" cy="882650"/>
          </a:xfrm>
        </p:spPr>
        <p:txBody>
          <a:bodyPr/>
          <a:lstStyle>
            <a:lvl1pPr>
              <a:defRPr/>
            </a:lvl1pPr>
          </a:lstStyle>
          <a:p>
            <a:r>
              <a:rPr lang="it-IT" smtClean="0"/>
              <a:t>Fare clic per modificare lo stile del titolo</a:t>
            </a:r>
            <a:endParaRPr lang="en-US"/>
          </a:p>
        </p:txBody>
      </p:sp>
      <p:sp>
        <p:nvSpPr>
          <p:cNvPr id="13" name="Segnaposto testo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it-IT" smtClean="0"/>
              <a:t>Fare clic per modificare stili del testo dello schema</a:t>
            </a:r>
          </a:p>
        </p:txBody>
      </p:sp>
      <p:sp>
        <p:nvSpPr>
          <p:cNvPr id="4" name="Segnaposto contenuto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8" name="Segnaposto contenuto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Segnaposto data 9"/>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9" name="Segnaposto piè di pagina 5"/>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10" name="Segnaposto numero diapositiva 6"/>
          <p:cNvSpPr>
            <a:spLocks noGrp="1"/>
          </p:cNvSpPr>
          <p:nvPr>
            <p:ph type="sldNum" sz="quarter" idx="12"/>
          </p:nvPr>
        </p:nvSpPr>
        <p:spPr>
          <a:xfrm>
            <a:off x="8229600" y="6477000"/>
            <a:ext cx="762000" cy="247650"/>
          </a:xfrm>
        </p:spPr>
        <p:txBody>
          <a:bodyPr/>
          <a:lstStyle>
            <a:lvl1pPr>
              <a:defRPr/>
            </a:lvl1pPr>
          </a:lstStyle>
          <a:p>
            <a:pPr>
              <a:defRPr/>
            </a:pPr>
            <a:fld id="{1ED2F323-AD65-4E84-8229-8BCD3CEDBA7B}"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5597651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12" name="Titolo 11"/>
          <p:cNvSpPr>
            <a:spLocks noGrp="1"/>
          </p:cNvSpPr>
          <p:nvPr>
            <p:ph type="title"/>
          </p:nvPr>
        </p:nvSpPr>
        <p:spPr>
          <a:xfrm>
            <a:off x="457200" y="5486400"/>
            <a:ext cx="8458200" cy="520700"/>
          </a:xfrm>
        </p:spPr>
        <p:txBody>
          <a:bodyPr/>
          <a:lstStyle>
            <a:lvl1pPr algn="l">
              <a:buNone/>
              <a:defRPr sz="1500" b="1"/>
            </a:lvl1pPr>
          </a:lstStyle>
          <a:p>
            <a:r>
              <a:rPr lang="it-IT" smtClean="0"/>
              <a:t>Fare clic per modificare lo stile del titolo</a:t>
            </a:r>
            <a:endParaRPr lang="en-US"/>
          </a:p>
        </p:txBody>
      </p:sp>
      <p:sp>
        <p:nvSpPr>
          <p:cNvPr id="26" name="Segnaposto testo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a:r>
              <a:rPr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24"/>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7" name="Segnaposto piè di pagina 28"/>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8" name="Segnaposto numero diapositiva 6"/>
          <p:cNvSpPr>
            <a:spLocks noGrp="1"/>
          </p:cNvSpPr>
          <p:nvPr>
            <p:ph type="sldNum" sz="quarter" idx="12"/>
          </p:nvPr>
        </p:nvSpPr>
        <p:spPr/>
        <p:txBody>
          <a:bodyPr/>
          <a:lstStyle>
            <a:lvl1pPr>
              <a:defRPr/>
            </a:lvl1pPr>
          </a:lstStyle>
          <a:p>
            <a:pPr>
              <a:defRPr/>
            </a:pPr>
            <a:fld id="{5BE31F44-8673-4BD9-95B1-3A557A75CE27}"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24416838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2400"/>
            </a:lvl1pPr>
          </a:lstStyle>
          <a:p>
            <a:pPr lvl="0"/>
            <a:r>
              <a:rPr lang="it-IT" noProof="0" smtClean="0"/>
              <a:t>Fare clic sull'icona per inserire un'immagine</a:t>
            </a:r>
            <a:endParaRPr lang="en-US" noProof="0" dirty="0"/>
          </a:p>
        </p:txBody>
      </p:sp>
      <p:sp>
        <p:nvSpPr>
          <p:cNvPr id="17" name="Titolo 16"/>
          <p:cNvSpPr>
            <a:spLocks noGrp="1"/>
          </p:cNvSpPr>
          <p:nvPr>
            <p:ph type="title"/>
          </p:nvPr>
        </p:nvSpPr>
        <p:spPr>
          <a:xfrm>
            <a:off x="381000" y="4993760"/>
            <a:ext cx="5867400" cy="522288"/>
          </a:xfrm>
        </p:spPr>
        <p:txBody>
          <a:bodyPr/>
          <a:lstStyle>
            <a:lvl1pPr algn="l">
              <a:buNone/>
              <a:defRPr sz="1500" b="1"/>
            </a:lvl1pPr>
          </a:lstStyle>
          <a:p>
            <a:r>
              <a:rPr lang="it-IT" smtClean="0"/>
              <a:t>Fare clic per modificare lo stile del titolo</a:t>
            </a:r>
            <a:endParaRPr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F89EB13-1176-4DE0-A997-49E395DC7960}"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54245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8"/>
            <a:ext cx="18288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549278"/>
            <a:ext cx="6248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845431-0993-43F7-943E-DD380EE02779}"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22805914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15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5" name="Connettore 1 4"/>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6" name="Connettore 1 5"/>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22" name="Titolo 21"/>
          <p:cNvSpPr>
            <a:spLocks noGrp="1"/>
          </p:cNvSpPr>
          <p:nvPr>
            <p:ph type="title"/>
          </p:nvPr>
        </p:nvSpPr>
        <p:spPr/>
        <p:txBody>
          <a:bodyPr/>
          <a:lstStyle/>
          <a:p>
            <a:r>
              <a:rPr lang="it-IT" smtClean="0"/>
              <a:t>Fare clic per modificare lo stile del titolo</a:t>
            </a:r>
            <a:endParaRPr lang="en-US"/>
          </a:p>
        </p:txBody>
      </p:sp>
      <p:sp>
        <p:nvSpPr>
          <p:cNvPr id="27" name="Segnaposto contenuto 26"/>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24"/>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8" name="Segnaposto piè di pagina 18"/>
          <p:cNvSpPr>
            <a:spLocks noGrp="1"/>
          </p:cNvSpPr>
          <p:nvPr>
            <p:ph type="ftr" sz="quarter" idx="11"/>
          </p:nvPr>
        </p:nvSpPr>
        <p:spPr>
          <a:xfrm>
            <a:off x="3581400" y="76202"/>
            <a:ext cx="2895600" cy="288925"/>
          </a:xfrm>
        </p:spPr>
        <p:txBody>
          <a:bodyPr/>
          <a:lstStyle>
            <a:lvl1pPr>
              <a:defRPr/>
            </a:lvl1pPr>
          </a:lstStyle>
          <a:p>
            <a:pPr>
              <a:defRPr/>
            </a:pPr>
            <a:endParaRPr lang="it-IT">
              <a:solidFill>
                <a:srgbClr val="DDDDDD">
                  <a:shade val="75000"/>
                </a:srgbClr>
              </a:solidFill>
            </a:endParaRPr>
          </a:p>
        </p:txBody>
      </p:sp>
      <p:sp>
        <p:nvSpPr>
          <p:cNvPr id="9" name="Segnaposto numero diapositiva 15"/>
          <p:cNvSpPr>
            <a:spLocks noGrp="1"/>
          </p:cNvSpPr>
          <p:nvPr>
            <p:ph type="sldNum" sz="quarter" idx="12"/>
          </p:nvPr>
        </p:nvSpPr>
        <p:spPr>
          <a:xfrm>
            <a:off x="8229601" y="6473825"/>
            <a:ext cx="758825" cy="247650"/>
          </a:xfrm>
        </p:spPr>
        <p:txBody>
          <a:bodyPr/>
          <a:lstStyle>
            <a:lvl1pPr>
              <a:defRPr/>
            </a:lvl1pPr>
          </a:lstStyle>
          <a:p>
            <a:pPr>
              <a:defRPr/>
            </a:pPr>
            <a:fld id="{DD80DDB4-B0C2-445E-B768-3960E46C0974}"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31823508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white"/>
              </a:solidFill>
              <a:latin typeface="Arial" pitchFamily="34" charset="0"/>
              <a:cs typeface="Arial" pitchFamily="34" charset="0"/>
            </a:endParaRPr>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it-IT" smtClean="0"/>
              <a:t>Fare clic per modificare stili del testo dello schema</a:t>
            </a:r>
          </a:p>
        </p:txBody>
      </p:sp>
      <p:sp>
        <p:nvSpPr>
          <p:cNvPr id="8" name="Titolo 7"/>
          <p:cNvSpPr>
            <a:spLocks noGrp="1"/>
          </p:cNvSpPr>
          <p:nvPr>
            <p:ph type="title"/>
          </p:nvPr>
        </p:nvSpPr>
        <p:spPr>
          <a:xfrm>
            <a:off x="180475" y="2947087"/>
            <a:ext cx="8686800" cy="1184825"/>
          </a:xfrm>
        </p:spPr>
        <p:txBody>
          <a:bodyPr rtlCol="0" anchor="t"/>
          <a:lstStyle>
            <a:lvl1pPr algn="r">
              <a:defRPr/>
            </a:lvl1pPr>
          </a:lstStyle>
          <a:p>
            <a:r>
              <a:rPr lang="it-IT" smtClean="0"/>
              <a:t>Fare clic per modificare lo stile del titolo</a:t>
            </a:r>
            <a:endParaRPr lang="en-US"/>
          </a:p>
        </p:txBody>
      </p:sp>
      <p:sp>
        <p:nvSpPr>
          <p:cNvPr id="5" name="Segnaposto data 18"/>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7" name="Segnaposto piè di pagina 10"/>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9" name="Segnaposto numero diapositiva 15"/>
          <p:cNvSpPr>
            <a:spLocks noGrp="1"/>
          </p:cNvSpPr>
          <p:nvPr>
            <p:ph type="sldNum" sz="quarter" idx="12"/>
          </p:nvPr>
        </p:nvSpPr>
        <p:spPr/>
        <p:txBody>
          <a:bodyPr/>
          <a:lstStyle>
            <a:lvl1pPr>
              <a:defRPr/>
            </a:lvl1pPr>
          </a:lstStyle>
          <a:p>
            <a:pPr>
              <a:defRPr/>
            </a:pPr>
            <a:fld id="{AEA14C3A-DE66-4A2B-A6CB-8E70D816EF51}"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2137903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29" name="Titolo 28"/>
          <p:cNvSpPr>
            <a:spLocks noGrp="1"/>
          </p:cNvSpPr>
          <p:nvPr>
            <p:ph type="title"/>
          </p:nvPr>
        </p:nvSpPr>
        <p:spPr>
          <a:xfrm>
            <a:off x="304800" y="5410200"/>
            <a:ext cx="8610600" cy="882650"/>
          </a:xfrm>
        </p:spPr>
        <p:txBody>
          <a:bodyPr/>
          <a:lstStyle>
            <a:lvl1pPr>
              <a:defRPr/>
            </a:lvl1pPr>
          </a:lstStyle>
          <a:p>
            <a:r>
              <a:rPr lang="it-IT" smtClean="0"/>
              <a:t>Fare clic per modificare lo stile del titolo</a:t>
            </a:r>
            <a:endParaRPr lang="en-US"/>
          </a:p>
        </p:txBody>
      </p:sp>
      <p:sp>
        <p:nvSpPr>
          <p:cNvPr id="13" name="Segnaposto testo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it-IT" smtClean="0"/>
              <a:t>Fare clic per modificare stili del testo dello schema</a:t>
            </a:r>
          </a:p>
        </p:txBody>
      </p:sp>
      <p:sp>
        <p:nvSpPr>
          <p:cNvPr id="4" name="Segnaposto contenuto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8" name="Segnaposto contenuto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Segnaposto data 9"/>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9" name="Segnaposto piè di pagina 5"/>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10" name="Segnaposto numero diapositiva 6"/>
          <p:cNvSpPr>
            <a:spLocks noGrp="1"/>
          </p:cNvSpPr>
          <p:nvPr>
            <p:ph type="sldNum" sz="quarter" idx="12"/>
          </p:nvPr>
        </p:nvSpPr>
        <p:spPr>
          <a:xfrm>
            <a:off x="8229600" y="6477000"/>
            <a:ext cx="762000" cy="247650"/>
          </a:xfrm>
        </p:spPr>
        <p:txBody>
          <a:bodyPr/>
          <a:lstStyle>
            <a:lvl1pPr>
              <a:defRPr/>
            </a:lvl1pPr>
          </a:lstStyle>
          <a:p>
            <a:pPr>
              <a:defRPr/>
            </a:pPr>
            <a:fld id="{1ED2F323-AD65-4E84-8229-8BCD3CEDBA7B}"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110594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12" name="Titolo 11"/>
          <p:cNvSpPr>
            <a:spLocks noGrp="1"/>
          </p:cNvSpPr>
          <p:nvPr>
            <p:ph type="title"/>
          </p:nvPr>
        </p:nvSpPr>
        <p:spPr>
          <a:xfrm>
            <a:off x="457200" y="5486400"/>
            <a:ext cx="8458200" cy="520700"/>
          </a:xfrm>
        </p:spPr>
        <p:txBody>
          <a:bodyPr/>
          <a:lstStyle>
            <a:lvl1pPr algn="l">
              <a:buNone/>
              <a:defRPr sz="1500" b="1"/>
            </a:lvl1pPr>
          </a:lstStyle>
          <a:p>
            <a:r>
              <a:rPr lang="it-IT" smtClean="0"/>
              <a:t>Fare clic per modificare lo stile del titolo</a:t>
            </a:r>
            <a:endParaRPr lang="en-US"/>
          </a:p>
        </p:txBody>
      </p:sp>
      <p:sp>
        <p:nvSpPr>
          <p:cNvPr id="26" name="Segnaposto testo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a:r>
              <a:rPr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24"/>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7" name="Segnaposto piè di pagina 28"/>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8" name="Segnaposto numero diapositiva 6"/>
          <p:cNvSpPr>
            <a:spLocks noGrp="1"/>
          </p:cNvSpPr>
          <p:nvPr>
            <p:ph type="sldNum" sz="quarter" idx="12"/>
          </p:nvPr>
        </p:nvSpPr>
        <p:spPr/>
        <p:txBody>
          <a:bodyPr/>
          <a:lstStyle>
            <a:lvl1pPr>
              <a:defRPr/>
            </a:lvl1pPr>
          </a:lstStyle>
          <a:p>
            <a:pPr>
              <a:defRPr/>
            </a:pPr>
            <a:fld id="{5BE31F44-8673-4BD9-95B1-3A557A75CE27}"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33239012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2400"/>
            </a:lvl1pPr>
          </a:lstStyle>
          <a:p>
            <a:pPr lvl="0"/>
            <a:r>
              <a:rPr lang="it-IT" noProof="0" smtClean="0"/>
              <a:t>Fare clic sull'icona per inserire un'immagine</a:t>
            </a:r>
            <a:endParaRPr lang="en-US" noProof="0" dirty="0"/>
          </a:p>
        </p:txBody>
      </p:sp>
      <p:sp>
        <p:nvSpPr>
          <p:cNvPr id="17" name="Titolo 16"/>
          <p:cNvSpPr>
            <a:spLocks noGrp="1"/>
          </p:cNvSpPr>
          <p:nvPr>
            <p:ph type="title"/>
          </p:nvPr>
        </p:nvSpPr>
        <p:spPr>
          <a:xfrm>
            <a:off x="381000" y="4993760"/>
            <a:ext cx="5867400" cy="522288"/>
          </a:xfrm>
        </p:spPr>
        <p:txBody>
          <a:bodyPr/>
          <a:lstStyle>
            <a:lvl1pPr algn="l">
              <a:buNone/>
              <a:defRPr sz="1500" b="1"/>
            </a:lvl1pPr>
          </a:lstStyle>
          <a:p>
            <a:r>
              <a:rPr lang="it-IT" smtClean="0"/>
              <a:t>Fare clic per modificare lo stile del titolo</a:t>
            </a:r>
            <a:endParaRPr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F89EB13-1176-4DE0-A997-49E395DC7960}"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38897296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8"/>
            <a:ext cx="18288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549278"/>
            <a:ext cx="6248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1845431-0993-43F7-943E-DD380EE02779}"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15565477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7313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350">
              <a:solidFill>
                <a:prstClr val="black"/>
              </a:solidFill>
              <a:latin typeface="Arial" pitchFamily="34" charset="0"/>
              <a:cs typeface="Arial" pitchFamily="34" charset="0"/>
            </a:endParaRPr>
          </a:p>
        </p:txBody>
      </p:sp>
      <p:sp>
        <p:nvSpPr>
          <p:cNvPr id="29" name="Titolo 28"/>
          <p:cNvSpPr>
            <a:spLocks noGrp="1"/>
          </p:cNvSpPr>
          <p:nvPr>
            <p:ph type="ctrTitle"/>
          </p:nvPr>
        </p:nvSpPr>
        <p:spPr>
          <a:xfrm>
            <a:off x="381000" y="4853413"/>
            <a:ext cx="8458200" cy="1222375"/>
          </a:xfrm>
        </p:spPr>
        <p:txBody>
          <a:bodyPr anchor="t"/>
          <a:lstStyle/>
          <a:p>
            <a:r>
              <a:rPr lang="it-IT" smtClean="0"/>
              <a:t>Fare clic per modificare lo stile del titolo</a:t>
            </a:r>
            <a:endParaRPr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it-IT" smtClean="0"/>
              <a:t>Fare clic per modificare lo stile del sottotitolo dello schema</a:t>
            </a:r>
            <a:endParaRPr lang="en-US"/>
          </a:p>
        </p:txBody>
      </p:sp>
      <p:sp>
        <p:nvSpPr>
          <p:cNvPr id="5" name="Segnaposto data 15"/>
          <p:cNvSpPr>
            <a:spLocks noGrp="1"/>
          </p:cNvSpPr>
          <p:nvPr>
            <p:ph type="dt" sz="half" idx="10"/>
          </p:nvPr>
        </p:nvSpPr>
        <p:spPr/>
        <p:txBody>
          <a:bodyPr/>
          <a:lstStyle>
            <a:lvl1pPr>
              <a:defRPr/>
            </a:lvl1pPr>
          </a:lstStyle>
          <a:p>
            <a:pPr>
              <a:defRPr/>
            </a:pPr>
            <a:endParaRPr lang="it-IT">
              <a:solidFill>
                <a:srgbClr val="DDDDDD">
                  <a:shade val="75000"/>
                </a:srgbClr>
              </a:solidFill>
            </a:endParaRPr>
          </a:p>
        </p:txBody>
      </p:sp>
      <p:sp>
        <p:nvSpPr>
          <p:cNvPr id="6" name="Segnaposto piè di pagina 1"/>
          <p:cNvSpPr>
            <a:spLocks noGrp="1"/>
          </p:cNvSpPr>
          <p:nvPr>
            <p:ph type="ftr" sz="quarter" idx="11"/>
          </p:nvPr>
        </p:nvSpPr>
        <p:spPr/>
        <p:txBody>
          <a:bodyPr/>
          <a:lstStyle>
            <a:lvl1pPr>
              <a:defRPr/>
            </a:lvl1pPr>
          </a:lstStyle>
          <a:p>
            <a:pPr>
              <a:defRPr/>
            </a:pPr>
            <a:endParaRPr lang="it-IT">
              <a:solidFill>
                <a:srgbClr val="DDDDDD">
                  <a:shade val="75000"/>
                </a:srgbClr>
              </a:solidFill>
            </a:endParaRPr>
          </a:p>
        </p:txBody>
      </p:sp>
      <p:sp>
        <p:nvSpPr>
          <p:cNvPr id="7" name="Segnaposto numero diapositiva 14"/>
          <p:cNvSpPr>
            <a:spLocks noGrp="1"/>
          </p:cNvSpPr>
          <p:nvPr>
            <p:ph type="sldNum" sz="quarter" idx="12"/>
          </p:nvPr>
        </p:nvSpPr>
        <p:spPr>
          <a:xfrm>
            <a:off x="8229601" y="6473825"/>
            <a:ext cx="758825" cy="247650"/>
          </a:xfrm>
        </p:spPr>
        <p:txBody>
          <a:bodyPr/>
          <a:lstStyle>
            <a:lvl1pPr>
              <a:defRPr/>
            </a:lvl1pPr>
          </a:lstStyle>
          <a:p>
            <a:pPr>
              <a:defRPr/>
            </a:pPr>
            <a:fld id="{3BCB2361-172D-4ED0-9A39-5B4E460A2CAC}"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33070403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Segnaposto tes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lang="it-IT" smtClean="0"/>
              <a:t>Fare clic per modificare lo stile del titolo</a:t>
            </a:r>
            <a:endParaRPr lang="en-US"/>
          </a:p>
        </p:txBody>
      </p:sp>
      <p:sp>
        <p:nvSpPr>
          <p:cNvPr id="13" name="Segnaposto data 3"/>
          <p:cNvSpPr>
            <a:spLocks noGrp="1"/>
          </p:cNvSpPr>
          <p:nvPr>
            <p:ph type="dt" sz="half" idx="2"/>
          </p:nvPr>
        </p:nvSpPr>
        <p:spPr>
          <a:xfrm>
            <a:off x="6477000" y="76202"/>
            <a:ext cx="2514600" cy="288925"/>
          </a:xfrm>
          <a:prstGeom prst="rect">
            <a:avLst/>
          </a:prstGeom>
        </p:spPr>
        <p:txBody>
          <a:bodyPr vert="horz"/>
          <a:lstStyle>
            <a:lvl1pPr>
              <a:defRPr sz="900" b="0">
                <a:solidFill>
                  <a:schemeClr val="accent1">
                    <a:shade val="75000"/>
                  </a:schemeClr>
                </a:solidFill>
                <a:latin typeface="Arial" pitchFamily="34" charset="0"/>
                <a:cs typeface="Arial" pitchFamily="34" charset="0"/>
              </a:defRPr>
            </a:lvl1pPr>
          </a:lstStyle>
          <a:p>
            <a:pPr>
              <a:defRPr/>
            </a:pPr>
            <a:endParaRPr lang="it-IT">
              <a:solidFill>
                <a:srgbClr val="DDDDDD">
                  <a:shade val="75000"/>
                </a:srgbClr>
              </a:solidFill>
            </a:endParaRPr>
          </a:p>
        </p:txBody>
      </p:sp>
      <p:sp>
        <p:nvSpPr>
          <p:cNvPr id="14" name="Segnaposto piè di pagina 4"/>
          <p:cNvSpPr>
            <a:spLocks noGrp="1"/>
          </p:cNvSpPr>
          <p:nvPr>
            <p:ph type="ftr" sz="quarter" idx="3"/>
          </p:nvPr>
        </p:nvSpPr>
        <p:spPr>
          <a:xfrm>
            <a:off x="3124200" y="76202"/>
            <a:ext cx="3352800" cy="288925"/>
          </a:xfrm>
          <a:prstGeom prst="rect">
            <a:avLst/>
          </a:prstGeom>
        </p:spPr>
        <p:txBody>
          <a:bodyPr vert="horz"/>
          <a:lstStyle>
            <a:lvl1pPr algn="r">
              <a:defRPr sz="900" b="0">
                <a:solidFill>
                  <a:schemeClr val="accent1">
                    <a:shade val="75000"/>
                  </a:schemeClr>
                </a:solidFill>
                <a:latin typeface="Arial" pitchFamily="34" charset="0"/>
                <a:cs typeface="Arial" pitchFamily="34" charset="0"/>
              </a:defRPr>
            </a:lvl1pPr>
          </a:lstStyle>
          <a:p>
            <a:pPr>
              <a:defRPr/>
            </a:pPr>
            <a:endParaRPr lang="it-IT">
              <a:solidFill>
                <a:srgbClr val="DDDDDD">
                  <a:shade val="75000"/>
                </a:srgbClr>
              </a:solidFill>
            </a:endParaRPr>
          </a:p>
        </p:txBody>
      </p:sp>
      <p:sp>
        <p:nvSpPr>
          <p:cNvPr id="15" name="Segnaposto numero diapositiva 5"/>
          <p:cNvSpPr>
            <a:spLocks noGrp="1"/>
          </p:cNvSpPr>
          <p:nvPr>
            <p:ph type="sldNum" sz="quarter" idx="4"/>
          </p:nvPr>
        </p:nvSpPr>
        <p:spPr>
          <a:xfrm>
            <a:off x="8229600" y="6477002"/>
            <a:ext cx="762000" cy="244475"/>
          </a:xfrm>
          <a:prstGeom prst="rect">
            <a:avLst/>
          </a:prstGeom>
        </p:spPr>
        <p:txBody>
          <a:bodyPr vert="horz"/>
          <a:lstStyle>
            <a:lvl1pPr algn="r">
              <a:defRPr sz="900" b="0">
                <a:solidFill>
                  <a:schemeClr val="accent1">
                    <a:shade val="75000"/>
                  </a:schemeClr>
                </a:solidFill>
                <a:latin typeface="Arial" pitchFamily="34" charset="0"/>
                <a:cs typeface="Arial" pitchFamily="34" charset="0"/>
              </a:defRPr>
            </a:lvl1pPr>
          </a:lstStyle>
          <a:p>
            <a:pPr>
              <a:defRPr/>
            </a:pPr>
            <a:fld id="{4F02A3CA-0D4F-43D3-8E09-2B329BA4FCAB}"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37552203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p:fade/>
  </p:transition>
  <p:txStyles>
    <p:titleStyle>
      <a:lvl1pPr algn="l" rtl="0" eaLnBrk="1" fontAlgn="base" hangingPunct="1">
        <a:spcBef>
          <a:spcPct val="0"/>
        </a:spcBef>
        <a:spcAft>
          <a:spcPct val="0"/>
        </a:spcAft>
        <a:defRPr sz="27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1" fontAlgn="base" hangingPunct="1">
        <a:spcBef>
          <a:spcPct val="0"/>
        </a:spcBef>
        <a:spcAft>
          <a:spcPct val="0"/>
        </a:spcAft>
        <a:defRPr sz="2700">
          <a:solidFill>
            <a:schemeClr val="tx2"/>
          </a:solidFill>
          <a:latin typeface="Arial" pitchFamily="34" charset="0"/>
        </a:defRPr>
      </a:lvl2pPr>
      <a:lvl3pPr algn="l" rtl="0" eaLnBrk="1" fontAlgn="base" hangingPunct="1">
        <a:spcBef>
          <a:spcPct val="0"/>
        </a:spcBef>
        <a:spcAft>
          <a:spcPct val="0"/>
        </a:spcAft>
        <a:defRPr sz="2700">
          <a:solidFill>
            <a:schemeClr val="tx2"/>
          </a:solidFill>
          <a:latin typeface="Arial" pitchFamily="34" charset="0"/>
        </a:defRPr>
      </a:lvl3pPr>
      <a:lvl4pPr algn="l" rtl="0" eaLnBrk="1" fontAlgn="base" hangingPunct="1">
        <a:spcBef>
          <a:spcPct val="0"/>
        </a:spcBef>
        <a:spcAft>
          <a:spcPct val="0"/>
        </a:spcAft>
        <a:defRPr sz="2700">
          <a:solidFill>
            <a:schemeClr val="tx2"/>
          </a:solidFill>
          <a:latin typeface="Arial" pitchFamily="34" charset="0"/>
        </a:defRPr>
      </a:lvl4pPr>
      <a:lvl5pPr algn="l" rtl="0" eaLnBrk="1" fontAlgn="base" hangingPunct="1">
        <a:spcBef>
          <a:spcPct val="0"/>
        </a:spcBef>
        <a:spcAft>
          <a:spcPct val="0"/>
        </a:spcAft>
        <a:defRPr sz="2700">
          <a:solidFill>
            <a:schemeClr val="tx2"/>
          </a:solidFill>
          <a:latin typeface="Arial" pitchFamily="34" charset="0"/>
        </a:defRPr>
      </a:lvl5pPr>
      <a:lvl6pPr marL="342900" algn="l" rtl="0" eaLnBrk="1" fontAlgn="base" hangingPunct="1">
        <a:spcBef>
          <a:spcPct val="0"/>
        </a:spcBef>
        <a:spcAft>
          <a:spcPct val="0"/>
        </a:spcAft>
        <a:defRPr sz="2700">
          <a:solidFill>
            <a:schemeClr val="tx2"/>
          </a:solidFill>
          <a:latin typeface="Franklin Gothic Medium" pitchFamily="34" charset="0"/>
        </a:defRPr>
      </a:lvl6pPr>
      <a:lvl7pPr marL="685800" algn="l" rtl="0" eaLnBrk="1" fontAlgn="base" hangingPunct="1">
        <a:spcBef>
          <a:spcPct val="0"/>
        </a:spcBef>
        <a:spcAft>
          <a:spcPct val="0"/>
        </a:spcAft>
        <a:defRPr sz="2700">
          <a:solidFill>
            <a:schemeClr val="tx2"/>
          </a:solidFill>
          <a:latin typeface="Franklin Gothic Medium" pitchFamily="34" charset="0"/>
        </a:defRPr>
      </a:lvl7pPr>
      <a:lvl8pPr marL="1028700" algn="l" rtl="0" eaLnBrk="1" fontAlgn="base" hangingPunct="1">
        <a:spcBef>
          <a:spcPct val="0"/>
        </a:spcBef>
        <a:spcAft>
          <a:spcPct val="0"/>
        </a:spcAft>
        <a:defRPr sz="2700">
          <a:solidFill>
            <a:schemeClr val="tx2"/>
          </a:solidFill>
          <a:latin typeface="Franklin Gothic Medium" pitchFamily="34" charset="0"/>
        </a:defRPr>
      </a:lvl8pPr>
      <a:lvl9pPr marL="1371600" algn="l" rtl="0" eaLnBrk="1" fontAlgn="base" hangingPunct="1">
        <a:spcBef>
          <a:spcPct val="0"/>
        </a:spcBef>
        <a:spcAft>
          <a:spcPct val="0"/>
        </a:spcAft>
        <a:defRPr sz="2700">
          <a:solidFill>
            <a:schemeClr val="tx2"/>
          </a:solidFill>
          <a:latin typeface="Franklin Gothic Medium" pitchFamily="34" charset="0"/>
        </a:defRPr>
      </a:lvl9pPr>
    </p:titleStyle>
    <p:bodyStyle>
      <a:lvl1pPr marL="257175" indent="-257175"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1pPr>
      <a:lvl2pPr marL="557213" indent="-214313" algn="l" rtl="0" eaLnBrk="1" fontAlgn="base" hangingPunct="1">
        <a:spcBef>
          <a:spcPct val="20000"/>
        </a:spcBef>
        <a:spcAft>
          <a:spcPct val="0"/>
        </a:spcAft>
        <a:buClr>
          <a:schemeClr val="accent1"/>
        </a:buClr>
        <a:buSzPct val="70000"/>
        <a:buFont typeface="Wingdings 2" pitchFamily="18" charset="2"/>
        <a:buChar char=""/>
        <a:defRPr sz="2100" kern="1200">
          <a:solidFill>
            <a:schemeClr val="tx2"/>
          </a:solidFill>
          <a:latin typeface="Arial" pitchFamily="34" charset="0"/>
          <a:ea typeface="+mn-ea"/>
          <a:cs typeface="+mn-cs"/>
        </a:defRPr>
      </a:lvl2pPr>
      <a:lvl3pPr marL="857250" indent="-171450" algn="l" rtl="0" eaLnBrk="1" fontAlgn="base" hangingPunct="1">
        <a:spcBef>
          <a:spcPct val="20000"/>
        </a:spcBef>
        <a:spcAft>
          <a:spcPct val="0"/>
        </a:spcAft>
        <a:buClr>
          <a:schemeClr val="accent1"/>
        </a:buClr>
        <a:buSzPct val="70000"/>
        <a:buFont typeface="Wingdings 2" pitchFamily="18" charset="2"/>
        <a:buChar char=""/>
        <a:defRPr sz="1800" kern="1200">
          <a:solidFill>
            <a:schemeClr val="tx2"/>
          </a:solidFill>
          <a:latin typeface="Arial" pitchFamily="34" charset="0"/>
          <a:ea typeface="+mn-ea"/>
          <a:cs typeface="+mn-cs"/>
        </a:defRPr>
      </a:lvl3pPr>
      <a:lvl4pPr marL="1200150" indent="-171450" algn="l" rtl="0" eaLnBrk="1" fontAlgn="base" hangingPunct="1">
        <a:spcBef>
          <a:spcPct val="20000"/>
        </a:spcBef>
        <a:spcAft>
          <a:spcPct val="0"/>
        </a:spcAft>
        <a:buClr>
          <a:schemeClr val="accent1"/>
        </a:buClr>
        <a:buSzPct val="70000"/>
        <a:buFont typeface="Wingdings 2" pitchFamily="18" charset="2"/>
        <a:buChar char=""/>
        <a:defRPr sz="1500" kern="1200">
          <a:solidFill>
            <a:schemeClr val="tx2"/>
          </a:solidFill>
          <a:latin typeface="Arial" pitchFamily="34" charset="0"/>
          <a:ea typeface="+mn-ea"/>
          <a:cs typeface="+mn-cs"/>
        </a:defRPr>
      </a:lvl4pPr>
      <a:lvl5pPr marL="1543050" indent="-171450" algn="l" rtl="0" eaLnBrk="1" fontAlgn="base" hangingPunct="1">
        <a:spcBef>
          <a:spcPct val="20000"/>
        </a:spcBef>
        <a:spcAft>
          <a:spcPct val="0"/>
        </a:spcAft>
        <a:buClr>
          <a:schemeClr val="accent1"/>
        </a:buClr>
        <a:buSzPct val="60000"/>
        <a:buFont typeface="Wingdings 2" pitchFamily="18" charset="2"/>
        <a:buChar char=""/>
        <a:defRPr sz="1500" kern="1200">
          <a:solidFill>
            <a:schemeClr val="tx2"/>
          </a:solidFill>
          <a:latin typeface="Arial" pitchFamily="34" charset="0"/>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Segnaposto tes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lang="it-IT" smtClean="0"/>
              <a:t>Fare clic per modificare lo stile del titolo</a:t>
            </a:r>
            <a:endParaRPr lang="en-US"/>
          </a:p>
        </p:txBody>
      </p:sp>
      <p:sp>
        <p:nvSpPr>
          <p:cNvPr id="13" name="Segnaposto data 3"/>
          <p:cNvSpPr>
            <a:spLocks noGrp="1"/>
          </p:cNvSpPr>
          <p:nvPr>
            <p:ph type="dt" sz="half" idx="2"/>
          </p:nvPr>
        </p:nvSpPr>
        <p:spPr>
          <a:xfrm>
            <a:off x="6477000" y="76202"/>
            <a:ext cx="2514600" cy="288925"/>
          </a:xfrm>
          <a:prstGeom prst="rect">
            <a:avLst/>
          </a:prstGeom>
        </p:spPr>
        <p:txBody>
          <a:bodyPr vert="horz"/>
          <a:lstStyle>
            <a:lvl1pPr>
              <a:defRPr sz="900" b="0">
                <a:solidFill>
                  <a:schemeClr val="accent1">
                    <a:shade val="75000"/>
                  </a:schemeClr>
                </a:solidFill>
                <a:latin typeface="Arial" pitchFamily="34" charset="0"/>
                <a:cs typeface="Arial" pitchFamily="34" charset="0"/>
              </a:defRPr>
            </a:lvl1pPr>
          </a:lstStyle>
          <a:p>
            <a:pPr>
              <a:defRPr/>
            </a:pPr>
            <a:endParaRPr lang="it-IT">
              <a:solidFill>
                <a:srgbClr val="DDDDDD">
                  <a:shade val="75000"/>
                </a:srgbClr>
              </a:solidFill>
            </a:endParaRPr>
          </a:p>
        </p:txBody>
      </p:sp>
      <p:sp>
        <p:nvSpPr>
          <p:cNvPr id="14" name="Segnaposto piè di pagina 4"/>
          <p:cNvSpPr>
            <a:spLocks noGrp="1"/>
          </p:cNvSpPr>
          <p:nvPr>
            <p:ph type="ftr" sz="quarter" idx="3"/>
          </p:nvPr>
        </p:nvSpPr>
        <p:spPr>
          <a:xfrm>
            <a:off x="3124200" y="76202"/>
            <a:ext cx="3352800" cy="288925"/>
          </a:xfrm>
          <a:prstGeom prst="rect">
            <a:avLst/>
          </a:prstGeom>
        </p:spPr>
        <p:txBody>
          <a:bodyPr vert="horz"/>
          <a:lstStyle>
            <a:lvl1pPr algn="r">
              <a:defRPr sz="900" b="0">
                <a:solidFill>
                  <a:schemeClr val="accent1">
                    <a:shade val="75000"/>
                  </a:schemeClr>
                </a:solidFill>
                <a:latin typeface="Arial" pitchFamily="34" charset="0"/>
                <a:cs typeface="Arial" pitchFamily="34" charset="0"/>
              </a:defRPr>
            </a:lvl1pPr>
          </a:lstStyle>
          <a:p>
            <a:pPr>
              <a:defRPr/>
            </a:pPr>
            <a:endParaRPr lang="it-IT">
              <a:solidFill>
                <a:srgbClr val="DDDDDD">
                  <a:shade val="75000"/>
                </a:srgbClr>
              </a:solidFill>
            </a:endParaRPr>
          </a:p>
        </p:txBody>
      </p:sp>
      <p:sp>
        <p:nvSpPr>
          <p:cNvPr id="15" name="Segnaposto numero diapositiva 5"/>
          <p:cNvSpPr>
            <a:spLocks noGrp="1"/>
          </p:cNvSpPr>
          <p:nvPr>
            <p:ph type="sldNum" sz="quarter" idx="4"/>
          </p:nvPr>
        </p:nvSpPr>
        <p:spPr>
          <a:xfrm>
            <a:off x="8229600" y="6477002"/>
            <a:ext cx="762000" cy="244475"/>
          </a:xfrm>
          <a:prstGeom prst="rect">
            <a:avLst/>
          </a:prstGeom>
        </p:spPr>
        <p:txBody>
          <a:bodyPr vert="horz"/>
          <a:lstStyle>
            <a:lvl1pPr algn="r">
              <a:defRPr sz="900" b="0">
                <a:solidFill>
                  <a:schemeClr val="accent1">
                    <a:shade val="75000"/>
                  </a:schemeClr>
                </a:solidFill>
                <a:latin typeface="Arial" pitchFamily="34" charset="0"/>
                <a:cs typeface="Arial" pitchFamily="34" charset="0"/>
              </a:defRPr>
            </a:lvl1pPr>
          </a:lstStyle>
          <a:p>
            <a:pPr>
              <a:defRPr/>
            </a:pPr>
            <a:fld id="{4F02A3CA-0D4F-43D3-8E09-2B329BA4FCAB}" type="slidenum">
              <a:rPr lang="it-IT">
                <a:solidFill>
                  <a:srgbClr val="DDDDDD">
                    <a:shade val="75000"/>
                  </a:srgbClr>
                </a:solidFill>
              </a:rPr>
              <a:pPr>
                <a:defRPr/>
              </a:pPr>
              <a:t>‹N›</a:t>
            </a:fld>
            <a:endParaRPr lang="it-IT">
              <a:solidFill>
                <a:srgbClr val="DDDDDD">
                  <a:shade val="75000"/>
                </a:srgbClr>
              </a:solidFill>
            </a:endParaRPr>
          </a:p>
        </p:txBody>
      </p:sp>
    </p:spTree>
    <p:extLst>
      <p:ext uri="{BB962C8B-B14F-4D97-AF65-F5344CB8AC3E}">
        <p14:creationId xmlns:p14="http://schemas.microsoft.com/office/powerpoint/2010/main" val="556654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ransition>
    <p:fade/>
  </p:transition>
  <p:txStyles>
    <p:titleStyle>
      <a:lvl1pPr algn="l" rtl="0" eaLnBrk="1" fontAlgn="base" hangingPunct="1">
        <a:spcBef>
          <a:spcPct val="0"/>
        </a:spcBef>
        <a:spcAft>
          <a:spcPct val="0"/>
        </a:spcAft>
        <a:defRPr sz="27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1" fontAlgn="base" hangingPunct="1">
        <a:spcBef>
          <a:spcPct val="0"/>
        </a:spcBef>
        <a:spcAft>
          <a:spcPct val="0"/>
        </a:spcAft>
        <a:defRPr sz="2700">
          <a:solidFill>
            <a:schemeClr val="tx2"/>
          </a:solidFill>
          <a:latin typeface="Arial" pitchFamily="34" charset="0"/>
        </a:defRPr>
      </a:lvl2pPr>
      <a:lvl3pPr algn="l" rtl="0" eaLnBrk="1" fontAlgn="base" hangingPunct="1">
        <a:spcBef>
          <a:spcPct val="0"/>
        </a:spcBef>
        <a:spcAft>
          <a:spcPct val="0"/>
        </a:spcAft>
        <a:defRPr sz="2700">
          <a:solidFill>
            <a:schemeClr val="tx2"/>
          </a:solidFill>
          <a:latin typeface="Arial" pitchFamily="34" charset="0"/>
        </a:defRPr>
      </a:lvl3pPr>
      <a:lvl4pPr algn="l" rtl="0" eaLnBrk="1" fontAlgn="base" hangingPunct="1">
        <a:spcBef>
          <a:spcPct val="0"/>
        </a:spcBef>
        <a:spcAft>
          <a:spcPct val="0"/>
        </a:spcAft>
        <a:defRPr sz="2700">
          <a:solidFill>
            <a:schemeClr val="tx2"/>
          </a:solidFill>
          <a:latin typeface="Arial" pitchFamily="34" charset="0"/>
        </a:defRPr>
      </a:lvl4pPr>
      <a:lvl5pPr algn="l" rtl="0" eaLnBrk="1" fontAlgn="base" hangingPunct="1">
        <a:spcBef>
          <a:spcPct val="0"/>
        </a:spcBef>
        <a:spcAft>
          <a:spcPct val="0"/>
        </a:spcAft>
        <a:defRPr sz="2700">
          <a:solidFill>
            <a:schemeClr val="tx2"/>
          </a:solidFill>
          <a:latin typeface="Arial" pitchFamily="34" charset="0"/>
        </a:defRPr>
      </a:lvl5pPr>
      <a:lvl6pPr marL="342900" algn="l" rtl="0" eaLnBrk="1" fontAlgn="base" hangingPunct="1">
        <a:spcBef>
          <a:spcPct val="0"/>
        </a:spcBef>
        <a:spcAft>
          <a:spcPct val="0"/>
        </a:spcAft>
        <a:defRPr sz="2700">
          <a:solidFill>
            <a:schemeClr val="tx2"/>
          </a:solidFill>
          <a:latin typeface="Franklin Gothic Medium" pitchFamily="34" charset="0"/>
        </a:defRPr>
      </a:lvl6pPr>
      <a:lvl7pPr marL="685800" algn="l" rtl="0" eaLnBrk="1" fontAlgn="base" hangingPunct="1">
        <a:spcBef>
          <a:spcPct val="0"/>
        </a:spcBef>
        <a:spcAft>
          <a:spcPct val="0"/>
        </a:spcAft>
        <a:defRPr sz="2700">
          <a:solidFill>
            <a:schemeClr val="tx2"/>
          </a:solidFill>
          <a:latin typeface="Franklin Gothic Medium" pitchFamily="34" charset="0"/>
        </a:defRPr>
      </a:lvl7pPr>
      <a:lvl8pPr marL="1028700" algn="l" rtl="0" eaLnBrk="1" fontAlgn="base" hangingPunct="1">
        <a:spcBef>
          <a:spcPct val="0"/>
        </a:spcBef>
        <a:spcAft>
          <a:spcPct val="0"/>
        </a:spcAft>
        <a:defRPr sz="2700">
          <a:solidFill>
            <a:schemeClr val="tx2"/>
          </a:solidFill>
          <a:latin typeface="Franklin Gothic Medium" pitchFamily="34" charset="0"/>
        </a:defRPr>
      </a:lvl8pPr>
      <a:lvl9pPr marL="1371600" algn="l" rtl="0" eaLnBrk="1" fontAlgn="base" hangingPunct="1">
        <a:spcBef>
          <a:spcPct val="0"/>
        </a:spcBef>
        <a:spcAft>
          <a:spcPct val="0"/>
        </a:spcAft>
        <a:defRPr sz="2700">
          <a:solidFill>
            <a:schemeClr val="tx2"/>
          </a:solidFill>
          <a:latin typeface="Franklin Gothic Medium" pitchFamily="34" charset="0"/>
        </a:defRPr>
      </a:lvl9pPr>
    </p:titleStyle>
    <p:bodyStyle>
      <a:lvl1pPr marL="257175" indent="-257175"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1pPr>
      <a:lvl2pPr marL="557213" indent="-214313" algn="l" rtl="0" eaLnBrk="1" fontAlgn="base" hangingPunct="1">
        <a:spcBef>
          <a:spcPct val="20000"/>
        </a:spcBef>
        <a:spcAft>
          <a:spcPct val="0"/>
        </a:spcAft>
        <a:buClr>
          <a:schemeClr val="accent1"/>
        </a:buClr>
        <a:buSzPct val="70000"/>
        <a:buFont typeface="Wingdings 2" pitchFamily="18" charset="2"/>
        <a:buChar char=""/>
        <a:defRPr sz="2100" kern="1200">
          <a:solidFill>
            <a:schemeClr val="tx2"/>
          </a:solidFill>
          <a:latin typeface="Arial" pitchFamily="34" charset="0"/>
          <a:ea typeface="+mn-ea"/>
          <a:cs typeface="+mn-cs"/>
        </a:defRPr>
      </a:lvl2pPr>
      <a:lvl3pPr marL="857250" indent="-171450" algn="l" rtl="0" eaLnBrk="1" fontAlgn="base" hangingPunct="1">
        <a:spcBef>
          <a:spcPct val="20000"/>
        </a:spcBef>
        <a:spcAft>
          <a:spcPct val="0"/>
        </a:spcAft>
        <a:buClr>
          <a:schemeClr val="accent1"/>
        </a:buClr>
        <a:buSzPct val="70000"/>
        <a:buFont typeface="Wingdings 2" pitchFamily="18" charset="2"/>
        <a:buChar char=""/>
        <a:defRPr sz="1800" kern="1200">
          <a:solidFill>
            <a:schemeClr val="tx2"/>
          </a:solidFill>
          <a:latin typeface="Arial" pitchFamily="34" charset="0"/>
          <a:ea typeface="+mn-ea"/>
          <a:cs typeface="+mn-cs"/>
        </a:defRPr>
      </a:lvl3pPr>
      <a:lvl4pPr marL="1200150" indent="-171450" algn="l" rtl="0" eaLnBrk="1" fontAlgn="base" hangingPunct="1">
        <a:spcBef>
          <a:spcPct val="20000"/>
        </a:spcBef>
        <a:spcAft>
          <a:spcPct val="0"/>
        </a:spcAft>
        <a:buClr>
          <a:schemeClr val="accent1"/>
        </a:buClr>
        <a:buSzPct val="70000"/>
        <a:buFont typeface="Wingdings 2" pitchFamily="18" charset="2"/>
        <a:buChar char=""/>
        <a:defRPr sz="1500" kern="1200">
          <a:solidFill>
            <a:schemeClr val="tx2"/>
          </a:solidFill>
          <a:latin typeface="Arial" pitchFamily="34" charset="0"/>
          <a:ea typeface="+mn-ea"/>
          <a:cs typeface="+mn-cs"/>
        </a:defRPr>
      </a:lvl4pPr>
      <a:lvl5pPr marL="1543050" indent="-171450" algn="l" rtl="0" eaLnBrk="1" fontAlgn="base" hangingPunct="1">
        <a:spcBef>
          <a:spcPct val="20000"/>
        </a:spcBef>
        <a:spcAft>
          <a:spcPct val="0"/>
        </a:spcAft>
        <a:buClr>
          <a:schemeClr val="accent1"/>
        </a:buClr>
        <a:buSzPct val="60000"/>
        <a:buFont typeface="Wingdings 2" pitchFamily="18" charset="2"/>
        <a:buChar char=""/>
        <a:defRPr sz="1500" kern="1200">
          <a:solidFill>
            <a:schemeClr val="tx2"/>
          </a:solidFill>
          <a:latin typeface="Arial" pitchFamily="34" charset="0"/>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www.salute.gov.it/imgs/C_17_pagineAree_3729_listaFile_itemName_1_file.pdf" TargetMode="External"/><Relationship Id="rId2" Type="http://schemas.openxmlformats.org/officeDocument/2006/relationships/hyperlink" Target="http://www.salute.gov.it/imgs/C_17_pagineAree_3729_listaFile_itemName_0_file.pdf" TargetMode="Externa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hyperlink" Target="http://www.salute.gov.it/imgs/C_17_pagineAree_3729_listaFile_itemName_4_file.xls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ttangolo 6"/>
          <p:cNvSpPr/>
          <p:nvPr/>
        </p:nvSpPr>
        <p:spPr>
          <a:xfrm>
            <a:off x="3347864" y="5892564"/>
            <a:ext cx="4643968" cy="830997"/>
          </a:xfrm>
          <a:prstGeom prst="rect">
            <a:avLst/>
          </a:prstGeom>
        </p:spPr>
        <p:txBody>
          <a:bodyPr wrap="square">
            <a:spAutoFit/>
          </a:bodyPr>
          <a:lstStyle/>
          <a:p>
            <a:pPr algn="r" eaLnBrk="0" hangingPunct="0"/>
            <a:r>
              <a:rPr lang="it-IT" sz="1600" i="1" dirty="0" smtClean="0">
                <a:solidFill>
                  <a:srgbClr val="0070C0"/>
                </a:solidFill>
                <a:latin typeface="Arial Narrow"/>
                <a:ea typeface="Times New Roman" pitchFamily="18" charset="0"/>
                <a:cs typeface="Arial" pitchFamily="34" charset="0"/>
              </a:rPr>
              <a:t>Paola Brusa</a:t>
            </a:r>
            <a:endParaRPr lang="it-IT" sz="1600" dirty="0" smtClean="0">
              <a:solidFill>
                <a:srgbClr val="0070C0"/>
              </a:solidFill>
              <a:latin typeface="Arial Narrow"/>
              <a:cs typeface="Arial" pitchFamily="34" charset="0"/>
            </a:endParaRPr>
          </a:p>
          <a:p>
            <a:pPr algn="r" eaLnBrk="0" hangingPunct="0"/>
            <a:r>
              <a:rPr lang="it-IT" sz="1600" i="1" dirty="0" smtClean="0">
                <a:solidFill>
                  <a:srgbClr val="0070C0"/>
                </a:solidFill>
                <a:latin typeface="Arial Narrow"/>
                <a:ea typeface="Times New Roman" pitchFamily="18" charset="0"/>
                <a:cs typeface="Arial" pitchFamily="34" charset="0"/>
              </a:rPr>
              <a:t>Dipartimento di Scienza e Tecnologia del Farmaco, Università degli Studi di Torino</a:t>
            </a:r>
            <a:endParaRPr lang="it-IT" sz="1600" dirty="0" smtClean="0">
              <a:solidFill>
                <a:srgbClr val="0070C0"/>
              </a:solidFill>
              <a:latin typeface="Arial Narrow"/>
              <a:cs typeface="Arial" pitchFamily="34" charset="0"/>
            </a:endParaRPr>
          </a:p>
        </p:txBody>
      </p:sp>
      <p:pic>
        <p:nvPicPr>
          <p:cNvPr id="9" name="Immagine 4" descr="mole.bmp"/>
          <p:cNvPicPr>
            <a:picLocks noChangeAspect="1"/>
          </p:cNvPicPr>
          <p:nvPr/>
        </p:nvPicPr>
        <p:blipFill>
          <a:blip r:embed="rId2" cstate="print"/>
          <a:srcRect/>
          <a:stretch>
            <a:fillRect/>
          </a:stretch>
        </p:blipFill>
        <p:spPr bwMode="auto">
          <a:xfrm>
            <a:off x="-36512" y="0"/>
            <a:ext cx="2676525" cy="6858000"/>
          </a:xfrm>
          <a:prstGeom prst="rect">
            <a:avLst/>
          </a:prstGeom>
          <a:noFill/>
          <a:ln w="9525">
            <a:solidFill>
              <a:schemeClr val="accent4"/>
            </a:solidFill>
            <a:miter lim="800000"/>
            <a:headEnd/>
            <a:tailEnd/>
          </a:ln>
          <a:effectLst>
            <a:outerShdw blurRad="50800" dist="38100" algn="l" rotWithShape="0">
              <a:prstClr val="black">
                <a:alpha val="40000"/>
              </a:prstClr>
            </a:outerShdw>
          </a:effectLst>
        </p:spPr>
      </p:pic>
      <p:pic>
        <p:nvPicPr>
          <p:cNvPr id="10" name="Picture 4" descr="Logo universit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787457"/>
            <a:ext cx="888929"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2977161" y="2721114"/>
            <a:ext cx="5940152" cy="707886"/>
          </a:xfrm>
          <a:prstGeom prst="rect">
            <a:avLst/>
          </a:prstGeom>
          <a:noFill/>
          <a:ln w="9525">
            <a:solidFill>
              <a:schemeClr val="bg1">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smtClean="0">
                <a:solidFill>
                  <a:srgbClr val="0070C0"/>
                </a:solidFill>
              </a:rPr>
              <a:t>LE NOVITÀ </a:t>
            </a:r>
            <a:r>
              <a:rPr lang="it-IT" sz="2000" b="1" dirty="0">
                <a:solidFill>
                  <a:srgbClr val="0070C0"/>
                </a:solidFill>
              </a:rPr>
              <a:t>IN FARMACIA</a:t>
            </a:r>
            <a:r>
              <a:rPr lang="it-IT" sz="2000" dirty="0">
                <a:solidFill>
                  <a:srgbClr val="0070C0"/>
                </a:solidFill>
              </a:rPr>
              <a:t>: </a:t>
            </a:r>
            <a:endParaRPr lang="it-IT" sz="2000" dirty="0" smtClean="0">
              <a:solidFill>
                <a:srgbClr val="0070C0"/>
              </a:solidFill>
            </a:endParaRPr>
          </a:p>
          <a:p>
            <a:pPr algn="ctr"/>
            <a:r>
              <a:rPr lang="it-IT" sz="2000" b="1" dirty="0" smtClean="0">
                <a:solidFill>
                  <a:srgbClr val="0070C0"/>
                </a:solidFill>
              </a:rPr>
              <a:t>ASPETTI </a:t>
            </a:r>
            <a:r>
              <a:rPr lang="it-IT" sz="2000" b="1" dirty="0" smtClean="0">
                <a:solidFill>
                  <a:srgbClr val="0070C0"/>
                </a:solidFill>
              </a:rPr>
              <a:t>NORMATIVI</a:t>
            </a:r>
            <a:endParaRPr lang="it-IT" sz="2000" b="1" dirty="0" smtClean="0">
              <a:solidFill>
                <a:srgbClr val="0070C0"/>
              </a:solidFill>
              <a:ea typeface="Times New Roman" pitchFamily="18" charset="0"/>
              <a:cs typeface="Arial" pitchFamily="34" charset="0"/>
            </a:endParaRPr>
          </a:p>
        </p:txBody>
      </p:sp>
    </p:spTree>
    <p:extLst>
      <p:ext uri="{BB962C8B-B14F-4D97-AF65-F5344CB8AC3E}">
        <p14:creationId xmlns:p14="http://schemas.microsoft.com/office/powerpoint/2010/main" val="413849812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17563"/>
            <a:ext cx="91440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0718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930650"/>
            <a:ext cx="4175125" cy="938213"/>
          </a:xfrm>
          <a:prstGeom prst="rect">
            <a:avLst/>
          </a:prstGeom>
        </p:spPr>
        <p:txBody>
          <a:bodyPr>
            <a:spAutoFit/>
          </a:bodyPr>
          <a:lstStyle/>
          <a:p>
            <a:pPr algn="jus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t-IT" altLang="it-IT" sz="1100" b="1" dirty="0">
                <a:solidFill>
                  <a:srgbClr val="00B050"/>
                </a:solidFill>
                <a:latin typeface="Arial Narrow" panose="020B0606020202030204" pitchFamily="34" charset="0"/>
                <a:ea typeface="Calibri" panose="020F0502020204030204" pitchFamily="34" charset="0"/>
                <a:cs typeface="Courier New" panose="02070309020205020404" pitchFamily="49" charset="0"/>
              </a:rPr>
              <a:t>In base all’’art.1 del </a:t>
            </a:r>
            <a:r>
              <a:rPr lang="it-IT" altLang="it-IT" sz="1100" b="1" dirty="0" err="1">
                <a:solidFill>
                  <a:srgbClr val="00B050"/>
                </a:solidFill>
                <a:latin typeface="Arial Narrow" panose="020B0606020202030204" pitchFamily="34" charset="0"/>
                <a:ea typeface="Calibri" panose="020F0502020204030204" pitchFamily="34" charset="0"/>
                <a:cs typeface="Courier New" panose="02070309020205020404" pitchFamily="49" charset="0"/>
              </a:rPr>
              <a:t>Dlgs</a:t>
            </a:r>
            <a:r>
              <a:rPr lang="it-IT" altLang="it-IT" sz="1100" b="1" dirty="0">
                <a:solidFill>
                  <a:srgbClr val="00B050"/>
                </a:solidFill>
                <a:latin typeface="Arial Narrow" panose="020B0606020202030204" pitchFamily="34" charset="0"/>
                <a:ea typeface="Calibri" panose="020F0502020204030204" pitchFamily="34" charset="0"/>
                <a:cs typeface="Courier New" panose="02070309020205020404" pitchFamily="49" charset="0"/>
              </a:rPr>
              <a:t> 219/2006</a:t>
            </a:r>
          </a:p>
          <a:p>
            <a:pPr algn="jus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t-IT" altLang="it-IT" sz="1050" i="1" dirty="0">
                <a:latin typeface="Arial Narrow" panose="020B0606020202030204" pitchFamily="34" charset="0"/>
                <a:ea typeface="Times New Roman" panose="02020603050405020304" pitchFamily="18" charset="0"/>
                <a:cs typeface="Courier New" panose="02070309020205020404" pitchFamily="49" charset="0"/>
              </a:rPr>
              <a:t>“I</a:t>
            </a:r>
            <a:r>
              <a:rPr lang="it-IT" altLang="it-IT" sz="1050" i="1" dirty="0">
                <a:latin typeface="Arial Narrow" panose="020B0606020202030204" pitchFamily="34" charset="0"/>
                <a:ea typeface="Calibri" panose="020F0502020204030204" pitchFamily="34" charset="0"/>
                <a:cs typeface="Courier New" panose="02070309020205020404" pitchFamily="49" charset="0"/>
              </a:rPr>
              <a:t>l </a:t>
            </a:r>
            <a:r>
              <a:rPr lang="it-IT" altLang="it-IT" sz="1050" i="1" dirty="0">
                <a:latin typeface="Arial Narrow" panose="020B0606020202030204" pitchFamily="34" charset="0"/>
                <a:ea typeface="Times New Roman" panose="02020603050405020304" pitchFamily="18" charset="0"/>
                <a:cs typeface="Courier New" panose="02070309020205020404" pitchFamily="49" charset="0"/>
              </a:rPr>
              <a:t>medicinale di origine vegetale o fitoterapico è ogni medicinale che contiene esclusivamente come sostanze attive una o più sostanze vegetali o una o più </a:t>
            </a:r>
            <a:r>
              <a:rPr lang="it-IT" altLang="it-IT" sz="1050" b="1" i="1" u="sng" dirty="0">
                <a:latin typeface="Arial Narrow" panose="020B0606020202030204" pitchFamily="34" charset="0"/>
                <a:ea typeface="Times New Roman" panose="02020603050405020304" pitchFamily="18" charset="0"/>
                <a:cs typeface="Courier New" panose="02070309020205020404" pitchFamily="49" charset="0"/>
              </a:rPr>
              <a:t>preparazioni vegetali</a:t>
            </a:r>
            <a:r>
              <a:rPr lang="it-IT" altLang="it-IT" sz="1050" i="1" dirty="0">
                <a:latin typeface="Arial Narrow" panose="020B0606020202030204" pitchFamily="34" charset="0"/>
                <a:ea typeface="Times New Roman" panose="02020603050405020304" pitchFamily="18" charset="0"/>
                <a:cs typeface="Courier New" panose="02070309020205020404" pitchFamily="49" charset="0"/>
              </a:rPr>
              <a:t>, oppure una o più sostanze vegetali in associazione ad una o più preparazioni vegetali” </a:t>
            </a:r>
          </a:p>
        </p:txBody>
      </p:sp>
      <p:sp>
        <p:nvSpPr>
          <p:cNvPr id="8" name="Rettangolo 7"/>
          <p:cNvSpPr/>
          <p:nvPr/>
        </p:nvSpPr>
        <p:spPr>
          <a:xfrm>
            <a:off x="2557463" y="1082675"/>
            <a:ext cx="3016250" cy="1200150"/>
          </a:xfrm>
          <a:prstGeom prst="rect">
            <a:avLst/>
          </a:prstGeom>
          <a:ln>
            <a:noFill/>
          </a:ln>
        </p:spPr>
        <p:txBody>
          <a:bodyPr>
            <a:spAutoFit/>
          </a:bodyPr>
          <a:lstStyle/>
          <a:p>
            <a:pPr>
              <a:defRPr/>
            </a:pPr>
            <a:r>
              <a:rPr lang="it-IT" sz="1200" b="1" dirty="0">
                <a:latin typeface="+mn-lt"/>
              </a:rPr>
              <a:t>Note.</a:t>
            </a:r>
            <a:r>
              <a:rPr lang="it-IT" sz="1200" dirty="0">
                <a:latin typeface="+mn-lt"/>
              </a:rPr>
              <a:t/>
            </a:r>
            <a:br>
              <a:rPr lang="it-IT" sz="1200" dirty="0">
                <a:latin typeface="+mn-lt"/>
              </a:rPr>
            </a:br>
            <a:r>
              <a:rPr lang="it-IT" sz="1200" dirty="0">
                <a:latin typeface="+mn-lt"/>
              </a:rPr>
              <a:t>1) Le prescrizioni dell'art. 146 del T.U. delle Leggi Sanitarie </a:t>
            </a:r>
            <a:r>
              <a:rPr lang="it-IT" sz="1200" b="1" dirty="0">
                <a:latin typeface="+mn-lt"/>
              </a:rPr>
              <a:t>si applicano alle sostanze e non ai medicinali che le contengono </a:t>
            </a:r>
            <a:r>
              <a:rPr lang="it-IT" sz="1200" dirty="0">
                <a:latin typeface="+mn-lt"/>
              </a:rPr>
              <a:t>sia nel caso di preparati soggetti ad A.I.C. che di preparati magistrali ed officinali…</a:t>
            </a:r>
          </a:p>
        </p:txBody>
      </p:sp>
      <p:cxnSp>
        <p:nvCxnSpPr>
          <p:cNvPr id="9" name="Connettore 2 8"/>
          <p:cNvCxnSpPr/>
          <p:nvPr/>
        </p:nvCxnSpPr>
        <p:spPr>
          <a:xfrm>
            <a:off x="4584700" y="2484438"/>
            <a:ext cx="0" cy="368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189" name="Rettangolo 12"/>
          <p:cNvSpPr>
            <a:spLocks noChangeArrowheads="1"/>
          </p:cNvSpPr>
          <p:nvPr/>
        </p:nvSpPr>
        <p:spPr bwMode="auto">
          <a:xfrm>
            <a:off x="3128963" y="2781300"/>
            <a:ext cx="3211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400" b="1">
                <a:latin typeface="Arial Narrow" pitchFamily="34" charset="0"/>
                <a:cs typeface="Times New Roman" pitchFamily="18" charset="0"/>
              </a:rPr>
              <a:t>Le T.M. sono considerate sostanze o medicinali??</a:t>
            </a:r>
            <a:endParaRPr lang="it-IT" altLang="it-IT" sz="2400" b="1">
              <a:latin typeface="Tahoma" pitchFamily="34" charset="0"/>
            </a:endParaRPr>
          </a:p>
        </p:txBody>
      </p:sp>
      <p:sp>
        <p:nvSpPr>
          <p:cNvPr id="18" name="Rectangle 2"/>
          <p:cNvSpPr>
            <a:spLocks noChangeArrowheads="1"/>
          </p:cNvSpPr>
          <p:nvPr/>
        </p:nvSpPr>
        <p:spPr bwMode="auto">
          <a:xfrm>
            <a:off x="546100" y="4735513"/>
            <a:ext cx="4038600" cy="8540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just">
              <a:defRPr/>
            </a:pPr>
            <a:r>
              <a:rPr lang="it-IT" altLang="it-IT" sz="1050" dirty="0">
                <a:latin typeface="Arial Narrow" panose="020B0606020202030204" pitchFamily="34" charset="0"/>
                <a:ea typeface="Times New Roman" panose="02020603050405020304" pitchFamily="18" charset="0"/>
                <a:cs typeface="Courier New" panose="02070309020205020404" pitchFamily="49" charset="0"/>
              </a:rPr>
              <a:t>«Le preparazioni vegetali sono </a:t>
            </a:r>
            <a:r>
              <a:rPr lang="it-IT" altLang="it-IT" sz="1050" i="1" dirty="0">
                <a:latin typeface="Arial Narrow" panose="020B0606020202030204" pitchFamily="34" charset="0"/>
                <a:ea typeface="Times New Roman" panose="02020603050405020304" pitchFamily="18" charset="0"/>
                <a:cs typeface="Courier New" panose="02070309020205020404" pitchFamily="49" charset="0"/>
              </a:rPr>
              <a:t>preparazioni ottenute sottoponendo le sostanze vegetali a trattamenti quali estrazione, distillazione, spremitura, frazionamento, purificazione, concentrazione o fermentazione. In tale definizione rientrano anche sostanze vegetali triturate o polverizzate, </a:t>
            </a:r>
            <a:r>
              <a:rPr lang="it-IT" altLang="it-IT" sz="1050" b="1" i="1" u="sng" dirty="0">
                <a:latin typeface="Arial Narrow" panose="020B0606020202030204" pitchFamily="34" charset="0"/>
                <a:ea typeface="Times New Roman" panose="02020603050405020304" pitchFamily="18" charset="0"/>
                <a:cs typeface="Courier New" panose="02070309020205020404" pitchFamily="49" charset="0"/>
              </a:rPr>
              <a:t>tinture</a:t>
            </a:r>
            <a:r>
              <a:rPr lang="it-IT" altLang="it-IT" sz="1050" i="1" dirty="0">
                <a:latin typeface="Arial Narrow" panose="020B0606020202030204" pitchFamily="34" charset="0"/>
                <a:ea typeface="Times New Roman" panose="02020603050405020304" pitchFamily="18" charset="0"/>
                <a:cs typeface="Courier New" panose="02070309020205020404" pitchFamily="49" charset="0"/>
              </a:rPr>
              <a:t>, estratti, olii essenziali, succhi ottenuti per spremitura ed essudati lavorati”</a:t>
            </a:r>
            <a:r>
              <a:rPr lang="it-IT" altLang="it-IT" sz="1050" dirty="0">
                <a:latin typeface="Arial Narrow" panose="020B0606020202030204" pitchFamily="34" charset="0"/>
              </a:rPr>
              <a:t> </a:t>
            </a:r>
          </a:p>
        </p:txBody>
      </p:sp>
      <p:sp>
        <p:nvSpPr>
          <p:cNvPr id="93191" name="Rettangolo 21"/>
          <p:cNvSpPr>
            <a:spLocks noChangeArrowheads="1"/>
          </p:cNvSpPr>
          <p:nvPr/>
        </p:nvSpPr>
        <p:spPr bwMode="auto">
          <a:xfrm>
            <a:off x="5413375" y="3933825"/>
            <a:ext cx="31321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3200">
                <a:solidFill>
                  <a:schemeClr val="tx1"/>
                </a:solidFill>
                <a:latin typeface="Arial" charset="0"/>
              </a:defRPr>
            </a:lvl1pPr>
            <a:lvl2pPr marL="742950" indent="-28575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800">
                <a:solidFill>
                  <a:schemeClr val="tx1"/>
                </a:solidFill>
                <a:latin typeface="Arial" charset="0"/>
              </a:defRPr>
            </a:lvl2pPr>
            <a:lvl3pPr marL="1143000" indent="-22860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400">
                <a:solidFill>
                  <a:schemeClr val="tx1"/>
                </a:solidFill>
                <a:latin typeface="Arial" charset="0"/>
              </a:defRPr>
            </a:lvl3pPr>
            <a:lvl4pPr marL="1600200" indent="-22860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charset="0"/>
              </a:defRPr>
            </a:lvl4pPr>
            <a:lvl5pPr marL="2057400" indent="-22860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charset="0"/>
              </a:defRPr>
            </a:lvl5pPr>
            <a:lvl6pPr marL="25146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charset="0"/>
              </a:defRPr>
            </a:lvl6pPr>
            <a:lvl7pPr marL="29718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charset="0"/>
              </a:defRPr>
            </a:lvl7pPr>
            <a:lvl8pPr marL="34290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charset="0"/>
              </a:defRPr>
            </a:lvl8pPr>
            <a:lvl9pPr marL="38862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charset="0"/>
              </a:defRPr>
            </a:lvl9pPr>
          </a:lstStyle>
          <a:p>
            <a:pPr algn="just">
              <a:lnSpc>
                <a:spcPct val="115000"/>
              </a:lnSpc>
              <a:spcBef>
                <a:spcPct val="0"/>
              </a:spcBef>
              <a:buFontTx/>
              <a:buNone/>
            </a:pPr>
            <a:r>
              <a:rPr lang="it-IT" altLang="it-IT" sz="1100" b="1">
                <a:solidFill>
                  <a:srgbClr val="00B0F0"/>
                </a:solidFill>
                <a:latin typeface="Arial Narrow" pitchFamily="34" charset="0"/>
                <a:cs typeface="Times New Roman" pitchFamily="18" charset="0"/>
              </a:rPr>
              <a:t>Il regolamento CE n. 1272/2008 (detto “CLP”) entrato in vigore il 1° dicembre 2010</a:t>
            </a:r>
          </a:p>
          <a:p>
            <a:pPr algn="just">
              <a:spcBef>
                <a:spcPct val="0"/>
              </a:spcBef>
              <a:buFontTx/>
              <a:buNone/>
            </a:pPr>
            <a:r>
              <a:rPr lang="it-IT" altLang="it-IT" sz="1100">
                <a:latin typeface="Arial Narrow" pitchFamily="34" charset="0"/>
                <a:cs typeface="Times New Roman" pitchFamily="18" charset="0"/>
              </a:rPr>
              <a:t> </a:t>
            </a:r>
            <a:r>
              <a:rPr lang="it-IT" altLang="it-IT" sz="1100" b="1">
                <a:latin typeface="Arial Narrow" pitchFamily="34" charset="0"/>
                <a:cs typeface="Times New Roman" pitchFamily="18" charset="0"/>
              </a:rPr>
              <a:t>riclassifica tutte le sostanze tossiche; </a:t>
            </a:r>
            <a:r>
              <a:rPr lang="it-IT" altLang="it-IT" sz="1100">
                <a:latin typeface="Arial Narrow" pitchFamily="34" charset="0"/>
                <a:cs typeface="Times New Roman" pitchFamily="18" charset="0"/>
              </a:rPr>
              <a:t>la TM di ipecacuana è stata classificata come “Nocivo”</a:t>
            </a:r>
            <a:r>
              <a:rPr lang="it-IT" altLang="it-IT" sz="1100">
                <a:latin typeface="Times New Roman" pitchFamily="18" charset="0"/>
                <a:cs typeface="Times New Roman" pitchFamily="18" charset="0"/>
              </a:rPr>
              <a:t>.</a:t>
            </a:r>
            <a:endParaRPr lang="it-IT" altLang="it-IT" sz="1100">
              <a:latin typeface="Arial Narrow" pitchFamily="34" charset="0"/>
              <a:cs typeface="Times New Roman" pitchFamily="18" charset="0"/>
            </a:endParaRPr>
          </a:p>
        </p:txBody>
      </p:sp>
      <p:sp>
        <p:nvSpPr>
          <p:cNvPr id="93192" name="Rettangolo 22"/>
          <p:cNvSpPr>
            <a:spLocks noChangeArrowheads="1"/>
          </p:cNvSpPr>
          <p:nvPr/>
        </p:nvSpPr>
        <p:spPr bwMode="auto">
          <a:xfrm>
            <a:off x="-66675" y="6457950"/>
            <a:ext cx="8801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200" b="1" u="sng">
                <a:solidFill>
                  <a:srgbClr val="FF0000"/>
                </a:solidFill>
                <a:latin typeface="Arial Narrow" pitchFamily="34" charset="0"/>
                <a:cs typeface="Times New Roman" pitchFamily="18" charset="0"/>
              </a:rPr>
              <a:t>Discrezione del farmacista seguire l’una o l’altra indicazione, ma è più cautelativo tenere la TM di ipecacuana in armadio chiuso a chiave. </a:t>
            </a:r>
            <a:endParaRPr lang="it-IT" altLang="it-IT" sz="1200" b="1" u="sng">
              <a:solidFill>
                <a:srgbClr val="FF0000"/>
              </a:solidFill>
              <a:latin typeface="Times New Roman" pitchFamily="18" charset="0"/>
              <a:cs typeface="Times New Roman" pitchFamily="18" charset="0"/>
            </a:endParaRPr>
          </a:p>
        </p:txBody>
      </p:sp>
      <p:sp>
        <p:nvSpPr>
          <p:cNvPr id="93193" name="Rectangle 3"/>
          <p:cNvSpPr>
            <a:spLocks noChangeArrowheads="1"/>
          </p:cNvSpPr>
          <p:nvPr/>
        </p:nvSpPr>
        <p:spPr bwMode="auto">
          <a:xfrm>
            <a:off x="1308100" y="5683250"/>
            <a:ext cx="3551238" cy="554038"/>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1100">
                <a:latin typeface="Arial Narrow" pitchFamily="34" charset="0"/>
                <a:ea typeface="Times New Roman" pitchFamily="18" charset="0"/>
                <a:cs typeface="Courier New" pitchFamily="49" charset="0"/>
              </a:rPr>
              <a:t>Le T.M. quindi  possono essere anche considerate come un componente di un medicinale. La TM di ipecacuana dovrebbe rispettarne gli obblighi di detenzione in armadio chiuso a chiave. </a:t>
            </a:r>
            <a:endParaRPr lang="it-IT" altLang="it-IT" sz="1600">
              <a:ea typeface="Times New Roman" pitchFamily="18" charset="0"/>
              <a:cs typeface="Courier New" pitchFamily="49" charset="0"/>
            </a:endParaRPr>
          </a:p>
        </p:txBody>
      </p:sp>
      <p:sp>
        <p:nvSpPr>
          <p:cNvPr id="93194" name="Rettangolo 36"/>
          <p:cNvSpPr>
            <a:spLocks noChangeArrowheads="1"/>
          </p:cNvSpPr>
          <p:nvPr/>
        </p:nvSpPr>
        <p:spPr bwMode="auto">
          <a:xfrm>
            <a:off x="5130800" y="4832350"/>
            <a:ext cx="3154363" cy="600075"/>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1100">
                <a:latin typeface="Arial Narrow" pitchFamily="34" charset="0"/>
                <a:cs typeface="Times New Roman" pitchFamily="18" charset="0"/>
              </a:rPr>
              <a:t> Condizione che non richiede l’obbligo di detenzione in armadio chiuso a chiave e pertanto non sarebbe necessario conservare la T.M. di ipecacuana in tal modo.</a:t>
            </a:r>
            <a:endParaRPr lang="it-IT" altLang="it-IT" sz="1100">
              <a:latin typeface="Tahoma" pitchFamily="34" charset="0"/>
            </a:endParaRPr>
          </a:p>
        </p:txBody>
      </p:sp>
      <p:pic>
        <p:nvPicPr>
          <p:cNvPr id="44" name="Immagine 43"/>
          <p:cNvPicPr>
            <a:picLocks noChangeAspect="1"/>
          </p:cNvPicPr>
          <p:nvPr/>
        </p:nvPicPr>
        <p:blipFill>
          <a:blip r:embed="rId2"/>
          <a:stretch>
            <a:fillRect/>
          </a:stretch>
        </p:blipFill>
        <p:spPr>
          <a:xfrm>
            <a:off x="463550" y="846138"/>
            <a:ext cx="1914525" cy="2798762"/>
          </a:xfrm>
          <a:prstGeom prst="rect">
            <a:avLst/>
          </a:prstGeom>
          <a:ln>
            <a:noFill/>
          </a:ln>
          <a:effectLst>
            <a:outerShdw blurRad="190500" algn="tl" rotWithShape="0">
              <a:srgbClr val="000000">
                <a:alpha val="70000"/>
              </a:srgbClr>
            </a:outerShdw>
          </a:effectLst>
        </p:spPr>
      </p:pic>
      <p:sp>
        <p:nvSpPr>
          <p:cNvPr id="93196" name="Rettangolo 44"/>
          <p:cNvSpPr>
            <a:spLocks noChangeArrowheads="1"/>
          </p:cNvSpPr>
          <p:nvPr/>
        </p:nvSpPr>
        <p:spPr bwMode="auto">
          <a:xfrm>
            <a:off x="468313" y="466725"/>
            <a:ext cx="1874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1200" b="1">
                <a:latin typeface="Tahoma" pitchFamily="34" charset="0"/>
              </a:rPr>
              <a:t>TABELLA 3 - FU XII ed</a:t>
            </a:r>
            <a:r>
              <a:rPr lang="it-IT" altLang="it-IT" sz="1800" b="1">
                <a:latin typeface="Tahoma" pitchFamily="34" charset="0"/>
              </a:rPr>
              <a:t>.</a:t>
            </a:r>
          </a:p>
        </p:txBody>
      </p:sp>
      <p:sp>
        <p:nvSpPr>
          <p:cNvPr id="46" name="Ovale 45"/>
          <p:cNvSpPr/>
          <p:nvPr/>
        </p:nvSpPr>
        <p:spPr>
          <a:xfrm>
            <a:off x="1335088" y="2060575"/>
            <a:ext cx="1062037" cy="498475"/>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3198" name="Rettangolo 47"/>
          <p:cNvSpPr>
            <a:spLocks noChangeArrowheads="1"/>
          </p:cNvSpPr>
          <p:nvPr/>
        </p:nvSpPr>
        <p:spPr bwMode="auto">
          <a:xfrm>
            <a:off x="196850" y="2382838"/>
            <a:ext cx="1020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1200" b="1">
                <a:latin typeface="Tahoma" pitchFamily="34" charset="0"/>
              </a:rPr>
              <a:t>Ipecacuana</a:t>
            </a:r>
            <a:endParaRPr lang="it-IT" altLang="it-IT" sz="700" b="1">
              <a:latin typeface="Tahoma" pitchFamily="34" charset="0"/>
            </a:endParaRPr>
          </a:p>
        </p:txBody>
      </p:sp>
      <p:pic>
        <p:nvPicPr>
          <p:cNvPr id="53" name="Immagine 52"/>
          <p:cNvPicPr>
            <a:picLocks noChangeAspect="1"/>
          </p:cNvPicPr>
          <p:nvPr/>
        </p:nvPicPr>
        <p:blipFill>
          <a:blip r:embed="rId3"/>
          <a:stretch>
            <a:fillRect/>
          </a:stretch>
        </p:blipFill>
        <p:spPr>
          <a:xfrm>
            <a:off x="6832600" y="827088"/>
            <a:ext cx="1858963" cy="2898775"/>
          </a:xfrm>
          <a:prstGeom prst="rect">
            <a:avLst/>
          </a:prstGeom>
          <a:ln>
            <a:solidFill>
              <a:schemeClr val="tx1">
                <a:lumMod val="95000"/>
                <a:lumOff val="5000"/>
              </a:schemeClr>
            </a:solidFill>
          </a:ln>
        </p:spPr>
      </p:pic>
      <p:pic>
        <p:nvPicPr>
          <p:cNvPr id="93200" name="Picture 8" descr="Risultati immagini per omino che pen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3" y="3249613"/>
            <a:ext cx="1236662" cy="617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 name="Documento multiplo 55"/>
          <p:cNvSpPr/>
          <p:nvPr/>
        </p:nvSpPr>
        <p:spPr>
          <a:xfrm>
            <a:off x="2595563" y="836613"/>
            <a:ext cx="3167062" cy="1722437"/>
          </a:xfrm>
          <a:prstGeom prst="flowChartMultidocumen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60" name="Connettore 1 59"/>
          <p:cNvCxnSpPr/>
          <p:nvPr/>
        </p:nvCxnSpPr>
        <p:spPr>
          <a:xfrm flipV="1">
            <a:off x="2241550" y="1857375"/>
            <a:ext cx="271463" cy="27622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203" name="Sottotitolo 2"/>
          <p:cNvSpPr txBox="1">
            <a:spLocks/>
          </p:cNvSpPr>
          <p:nvPr/>
        </p:nvSpPr>
        <p:spPr bwMode="auto">
          <a:xfrm>
            <a:off x="1797050" y="44450"/>
            <a:ext cx="58753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ts val="1000"/>
              </a:spcBef>
              <a:buFontTx/>
              <a:buNone/>
            </a:pPr>
            <a:r>
              <a:rPr lang="it-IT" altLang="it-IT" sz="2800" b="1">
                <a:solidFill>
                  <a:srgbClr val="FF0000"/>
                </a:solidFill>
                <a:latin typeface="Arial Narrow" pitchFamily="34" charset="0"/>
              </a:rPr>
              <a:t>IPECACUANA SCIROPPO EMETICO </a:t>
            </a:r>
          </a:p>
        </p:txBody>
      </p:sp>
      <p:cxnSp>
        <p:nvCxnSpPr>
          <p:cNvPr id="20" name="Connettore 2 19"/>
          <p:cNvCxnSpPr/>
          <p:nvPr/>
        </p:nvCxnSpPr>
        <p:spPr>
          <a:xfrm>
            <a:off x="5413375" y="3644900"/>
            <a:ext cx="238125" cy="285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3708400" y="3683000"/>
            <a:ext cx="265113" cy="258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2864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47862" y="692696"/>
            <a:ext cx="2517933" cy="523220"/>
          </a:xfrm>
          <a:prstGeom prst="rect">
            <a:avLst/>
          </a:prstGeom>
        </p:spPr>
        <p:txBody>
          <a:bodyPr wrap="none">
            <a:spAutoFit/>
          </a:bodyPr>
          <a:lstStyle/>
          <a:p>
            <a:r>
              <a:rPr lang="it-IT" sz="2800" b="1" dirty="0" smtClean="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FU XII - Tabella </a:t>
            </a:r>
            <a:r>
              <a:rPr lang="it-IT" sz="2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2</a:t>
            </a:r>
            <a:endParaRPr lang="it-IT" sz="2800" b="1" dirty="0">
              <a:solidFill>
                <a:srgbClr val="FF0000"/>
              </a:solidFill>
            </a:endParaRPr>
          </a:p>
        </p:txBody>
      </p:sp>
      <p:sp>
        <p:nvSpPr>
          <p:cNvPr id="2" name="Rettangolo 1"/>
          <p:cNvSpPr/>
          <p:nvPr/>
        </p:nvSpPr>
        <p:spPr>
          <a:xfrm>
            <a:off x="214341" y="1700808"/>
            <a:ext cx="8784976" cy="1477328"/>
          </a:xfrm>
          <a:prstGeom prst="rect">
            <a:avLst/>
          </a:prstGeom>
        </p:spPr>
        <p:txBody>
          <a:bodyPr wrap="square">
            <a:spAutoFit/>
          </a:bodyPr>
          <a:lstStyle/>
          <a:p>
            <a:pPr algn="just">
              <a:spcAft>
                <a:spcPts val="0"/>
              </a:spcAft>
            </a:pPr>
            <a:r>
              <a:rPr lang="it-IT" dirty="0" smtClean="0">
                <a:solidFill>
                  <a:prstClr val="black"/>
                </a:solidFill>
                <a:latin typeface="Arial Narrow"/>
                <a:ea typeface="Times New Roman" panose="02020603050405020304" pitchFamily="18" charset="0"/>
              </a:rPr>
              <a:t>Nel corso del 2016 si sono verificate, durante lo svolgimento di alcune ispezioni, delle segnalazioni </a:t>
            </a:r>
            <a:r>
              <a:rPr lang="it-IT" dirty="0">
                <a:solidFill>
                  <a:prstClr val="black"/>
                </a:solidFill>
                <a:latin typeface="Arial Narrow"/>
                <a:ea typeface="Times New Roman" panose="02020603050405020304" pitchFamily="18" charset="0"/>
              </a:rPr>
              <a:t>relative </a:t>
            </a:r>
            <a:r>
              <a:rPr lang="it-IT" dirty="0" smtClean="0">
                <a:solidFill>
                  <a:prstClr val="black"/>
                </a:solidFill>
                <a:latin typeface="Arial Narrow"/>
                <a:ea typeface="Times New Roman" panose="02020603050405020304" pitchFamily="18" charset="0"/>
              </a:rPr>
              <a:t>alla riscontrata mancanza di medicinali </a:t>
            </a:r>
            <a:r>
              <a:rPr lang="it-IT" dirty="0">
                <a:solidFill>
                  <a:prstClr val="black"/>
                </a:solidFill>
                <a:latin typeface="Arial Narrow"/>
                <a:ea typeface="Times New Roman" panose="02020603050405020304" pitchFamily="18" charset="0"/>
              </a:rPr>
              <a:t>a base di </a:t>
            </a:r>
            <a:r>
              <a:rPr lang="it-IT" dirty="0" smtClean="0">
                <a:solidFill>
                  <a:prstClr val="black"/>
                </a:solidFill>
                <a:latin typeface="Arial Narrow"/>
                <a:ea typeface="Times New Roman" panose="02020603050405020304" pitchFamily="18" charset="0"/>
              </a:rPr>
              <a:t>naloxone la cui detenzione è obbligatoria ai </a:t>
            </a:r>
            <a:r>
              <a:rPr lang="it-IT" dirty="0">
                <a:solidFill>
                  <a:prstClr val="black"/>
                </a:solidFill>
                <a:latin typeface="Arial Narrow"/>
                <a:ea typeface="Times New Roman" panose="02020603050405020304" pitchFamily="18" charset="0"/>
              </a:rPr>
              <a:t>sensi degli artt. 123 TULS e 34 RD n. </a:t>
            </a:r>
            <a:r>
              <a:rPr lang="it-IT" dirty="0" smtClean="0">
                <a:solidFill>
                  <a:prstClr val="black"/>
                </a:solidFill>
                <a:latin typeface="Arial Narrow"/>
                <a:ea typeface="Times New Roman" panose="02020603050405020304" pitchFamily="18" charset="0"/>
              </a:rPr>
              <a:t>1706/38. A tale proposito si sottolinea che </a:t>
            </a:r>
            <a:r>
              <a:rPr lang="it-IT" b="1" dirty="0" smtClean="0">
                <a:solidFill>
                  <a:prstClr val="black"/>
                </a:solidFill>
                <a:latin typeface="Arial Narrow"/>
                <a:ea typeface="Times New Roman" panose="02020603050405020304" pitchFamily="18" charset="0"/>
              </a:rPr>
              <a:t>l’obbligo </a:t>
            </a:r>
            <a:r>
              <a:rPr lang="it-IT" b="1" dirty="0">
                <a:solidFill>
                  <a:prstClr val="black"/>
                </a:solidFill>
                <a:latin typeface="Arial Narrow"/>
                <a:ea typeface="Times New Roman" panose="02020603050405020304" pitchFamily="18" charset="0"/>
              </a:rPr>
              <a:t>di detenzione può essere assolto </a:t>
            </a:r>
            <a:r>
              <a:rPr lang="it-IT" b="1" dirty="0" smtClean="0">
                <a:solidFill>
                  <a:prstClr val="black"/>
                </a:solidFill>
                <a:latin typeface="Arial Narrow"/>
                <a:ea typeface="Times New Roman" panose="02020603050405020304" pitchFamily="18" charset="0"/>
              </a:rPr>
              <a:t>non solo dal NARCAN ma anche dai corrispondenti medicinali equivalenti</a:t>
            </a:r>
            <a:r>
              <a:rPr lang="it-IT" dirty="0" smtClean="0">
                <a:solidFill>
                  <a:prstClr val="black"/>
                </a:solidFill>
                <a:latin typeface="Arial Narrow"/>
                <a:ea typeface="Times New Roman" panose="02020603050405020304" pitchFamily="18" charset="0"/>
              </a:rPr>
              <a:t>:</a:t>
            </a:r>
            <a:endParaRPr lang="it-IT" sz="1200" dirty="0">
              <a:solidFill>
                <a:prstClr val="black"/>
              </a:solidFill>
              <a:latin typeface="Arial Narrow"/>
              <a:ea typeface="Times New Roman" panose="02020603050405020304" pitchFamily="18"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055714401"/>
              </p:ext>
            </p:extLst>
          </p:nvPr>
        </p:nvGraphicFramePr>
        <p:xfrm>
          <a:off x="1102550" y="3789040"/>
          <a:ext cx="7008559" cy="1097280"/>
        </p:xfrm>
        <a:graphic>
          <a:graphicData uri="http://schemas.openxmlformats.org/drawingml/2006/table">
            <a:tbl>
              <a:tblPr>
                <a:tableStyleId>{5C22544A-7EE6-4342-B048-85BDC9FD1C3A}</a:tableStyleId>
              </a:tblPr>
              <a:tblGrid>
                <a:gridCol w="1230503"/>
                <a:gridCol w="3098991"/>
                <a:gridCol w="915670"/>
                <a:gridCol w="1763395"/>
              </a:tblGrid>
              <a:tr h="161925">
                <a:tc>
                  <a:txBody>
                    <a:bodyPr/>
                    <a:lstStyle/>
                    <a:p>
                      <a:pPr marL="36195">
                        <a:spcAft>
                          <a:spcPts val="0"/>
                        </a:spcAft>
                      </a:pPr>
                      <a:r>
                        <a:rPr lang="it-IT" sz="2400" dirty="0">
                          <a:effectLst/>
                        </a:rPr>
                        <a:t> </a:t>
                      </a:r>
                      <a:r>
                        <a:rPr lang="it-IT" sz="1600" dirty="0">
                          <a:effectLst/>
                        </a:rPr>
                        <a:t>DITTA </a:t>
                      </a:r>
                      <a:endParaRPr lang="it-IT"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indent="-635" algn="just">
                        <a:spcAft>
                          <a:spcPts val="0"/>
                        </a:spcAft>
                      </a:pPr>
                      <a:r>
                        <a:rPr lang="it-IT" sz="1600" dirty="0">
                          <a:effectLst/>
                        </a:rPr>
                        <a:t> MEDICINALE</a:t>
                      </a:r>
                      <a:endParaRPr lang="it-IT" sz="2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it-IT" sz="1600">
                          <a:effectLst/>
                        </a:rPr>
                        <a:t>AIC</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it-IT" sz="1600">
                          <a:effectLst/>
                        </a:rPr>
                        <a:t>REGIME FORNITURA</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36195">
                        <a:spcAft>
                          <a:spcPts val="0"/>
                        </a:spcAft>
                      </a:pPr>
                      <a:r>
                        <a:rPr lang="it-IT" sz="1600">
                          <a:effectLst/>
                        </a:rPr>
                        <a:t>MOLTENI &amp; C. </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en-US" sz="1600">
                          <a:effectLst/>
                        </a:rPr>
                        <a:t>NALOXONE CLOR MOLT*F 0,4MG 1ML</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en-US" sz="1600">
                          <a:effectLst/>
                        </a:rPr>
                        <a:t>029612013</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lgn="ctr">
                        <a:spcAft>
                          <a:spcPts val="0"/>
                        </a:spcAft>
                      </a:pPr>
                      <a:r>
                        <a:rPr lang="en-US" sz="1600">
                          <a:effectLst/>
                        </a:rPr>
                        <a:t>SOP</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36195">
                        <a:spcAft>
                          <a:spcPts val="0"/>
                        </a:spcAft>
                      </a:pPr>
                      <a:r>
                        <a:rPr lang="en-US" sz="1600">
                          <a:effectLst/>
                        </a:rPr>
                        <a:t>SALF SPA</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en-US" sz="1600">
                          <a:effectLst/>
                        </a:rPr>
                        <a:t>NALOXONE CLOR*5F 0,04MG 2ML</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en-US" sz="1600">
                          <a:effectLst/>
                        </a:rPr>
                        <a:t>030678015</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lgn="ctr">
                        <a:spcAft>
                          <a:spcPts val="0"/>
                        </a:spcAft>
                      </a:pPr>
                      <a:r>
                        <a:rPr lang="en-US" sz="1600">
                          <a:effectLst/>
                        </a:rPr>
                        <a:t>SOP</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marL="36195">
                        <a:spcAft>
                          <a:spcPts val="0"/>
                        </a:spcAft>
                      </a:pPr>
                      <a:r>
                        <a:rPr lang="en-US" sz="1600">
                          <a:effectLst/>
                        </a:rPr>
                        <a:t>SALF SPA</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en-US" sz="1600">
                          <a:effectLst/>
                        </a:rPr>
                        <a:t>NALOXONE CLOR*5F 0,4MG 1ML</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spcAft>
                          <a:spcPts val="0"/>
                        </a:spcAft>
                      </a:pPr>
                      <a:r>
                        <a:rPr lang="en-US" sz="1600">
                          <a:effectLst/>
                        </a:rPr>
                        <a:t>030678039</a:t>
                      </a:r>
                      <a:endParaRPr lang="it-IT" sz="1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lgn="ctr">
                        <a:spcAft>
                          <a:spcPts val="0"/>
                        </a:spcAft>
                      </a:pPr>
                      <a:r>
                        <a:rPr lang="en-US" sz="1600" dirty="0">
                          <a:effectLst/>
                        </a:rPr>
                        <a:t>RR</a:t>
                      </a:r>
                      <a:endParaRPr lang="it-IT"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72412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3" name="CasellaDiTesto 1"/>
          <p:cNvSpPr txBox="1">
            <a:spLocks noChangeArrowheads="1"/>
          </p:cNvSpPr>
          <p:nvPr/>
        </p:nvSpPr>
        <p:spPr bwMode="auto">
          <a:xfrm>
            <a:off x="1258888" y="2636838"/>
            <a:ext cx="6480175" cy="646331"/>
          </a:xfrm>
          <a:prstGeom prst="rect">
            <a:avLst/>
          </a:prstGeom>
          <a:noFill/>
          <a:ln w="9525">
            <a:noFill/>
            <a:miter lim="800000"/>
            <a:headEnd/>
            <a:tailEnd/>
          </a:ln>
        </p:spPr>
        <p:txBody>
          <a:bodyPr>
            <a:spAutoFit/>
          </a:bodyPr>
          <a:lstStyle/>
          <a:p>
            <a:pPr algn="ctr"/>
            <a:r>
              <a:rPr lang="it-IT" sz="3600" b="1" dirty="0" smtClean="0">
                <a:solidFill>
                  <a:srgbClr val="99CC00"/>
                </a:solidFill>
                <a:latin typeface="Calibri" pitchFamily="34" charset="0"/>
              </a:rPr>
              <a:t>FARMACIE </a:t>
            </a:r>
            <a:r>
              <a:rPr lang="it-IT" sz="3600" b="1" i="1" dirty="0" smtClean="0">
                <a:solidFill>
                  <a:srgbClr val="99CC00"/>
                </a:solidFill>
                <a:latin typeface="Calibri" pitchFamily="34" charset="0"/>
              </a:rPr>
              <a:t>ON LINE</a:t>
            </a:r>
            <a:endParaRPr lang="it-IT" sz="3600" b="1" i="1" dirty="0">
              <a:solidFill>
                <a:srgbClr val="99CC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07504" y="825961"/>
            <a:ext cx="8892000" cy="51090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a:r>
              <a:rPr lang="it-IT" sz="1600" b="1" dirty="0" smtClean="0">
                <a:solidFill>
                  <a:srgbClr val="FF0000"/>
                </a:solidFill>
                <a:latin typeface="Tahoma" pitchFamily="34" charset="0"/>
                <a:ea typeface="Tahoma" pitchFamily="34" charset="0"/>
                <a:cs typeface="Tahoma" pitchFamily="34" charset="0"/>
              </a:rPr>
              <a:t>DECRETO LEGISLATIVO 19 febbraio 2014, n. 17 </a:t>
            </a:r>
          </a:p>
          <a:p>
            <a:pPr algn="just"/>
            <a:r>
              <a:rPr lang="it-IT" sz="1200" dirty="0" smtClean="0">
                <a:latin typeface="Tahoma" pitchFamily="34" charset="0"/>
                <a:ea typeface="Tahoma" pitchFamily="34" charset="0"/>
                <a:cs typeface="Tahoma" pitchFamily="34" charset="0"/>
              </a:rPr>
              <a:t>Attuazione della direttiva 2011/62/UE, che modifica la direttiva 2001/83/CE, recante un codice comunitario relativo ai medicinali per uso umano, al fine di impedire l'ingresso di medicinali falsificati nella catena di fornitura legale.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400" b="0" i="1" u="none" strike="noStrike" cap="none" normalizeH="0" baseline="0" dirty="0" smtClean="0">
              <a:ln>
                <a:noFill/>
              </a:ln>
              <a:effectLst/>
              <a:latin typeface="Tahoma" pitchFamily="34" charset="0"/>
              <a:ea typeface="Tahoma" pitchFamily="34" charset="0"/>
              <a:cs typeface="Tahoma" pitchFamily="34" charset="0"/>
            </a:endParaRPr>
          </a:p>
          <a:p>
            <a:pPr lvl="0" algn="just"/>
            <a:r>
              <a:rPr lang="it-IT" sz="1400" i="1" dirty="0" smtClean="0">
                <a:latin typeface="Tahoma" pitchFamily="34" charset="0"/>
                <a:ea typeface="Tahoma" pitchFamily="34" charset="0"/>
                <a:cs typeface="Tahoma" pitchFamily="34" charset="0"/>
              </a:rPr>
              <a:t>…2. La </a:t>
            </a:r>
            <a:r>
              <a:rPr lang="it-IT" sz="1400" b="1" i="1" dirty="0" smtClean="0">
                <a:solidFill>
                  <a:srgbClr val="FF0000"/>
                </a:solidFill>
                <a:latin typeface="Tahoma" pitchFamily="34" charset="0"/>
                <a:ea typeface="Tahoma" pitchFamily="34" charset="0"/>
                <a:cs typeface="Tahoma" pitchFamily="34" charset="0"/>
              </a:rPr>
              <a:t>fornitura a distanza al pubblico dei medicinali </a:t>
            </a:r>
            <a:r>
              <a:rPr lang="it-IT" sz="1400" b="1" i="1" u="sng" dirty="0" smtClean="0">
                <a:solidFill>
                  <a:srgbClr val="FF0000"/>
                </a:solidFill>
                <a:latin typeface="Tahoma" pitchFamily="34" charset="0"/>
                <a:ea typeface="Tahoma" pitchFamily="34" charset="0"/>
                <a:cs typeface="Tahoma" pitchFamily="34" charset="0"/>
              </a:rPr>
              <a:t>senza obbligo di prescrizione </a:t>
            </a:r>
            <a:r>
              <a:rPr lang="it-IT" sz="1400" i="1" dirty="0" smtClean="0">
                <a:latin typeface="Tahoma" pitchFamily="34" charset="0"/>
                <a:ea typeface="Tahoma" pitchFamily="34" charset="0"/>
                <a:cs typeface="Tahoma" pitchFamily="34" charset="0"/>
              </a:rPr>
              <a:t>mediante i servizi della società dell'informazione, quali definiti dalla legge 21 giugno 1986, n 317, e successive modificazioni, </a:t>
            </a:r>
            <a:r>
              <a:rPr lang="it-IT" sz="1400" i="1" u="sng" dirty="0" smtClean="0">
                <a:latin typeface="Tahoma" pitchFamily="34" charset="0"/>
                <a:ea typeface="Tahoma" pitchFamily="34" charset="0"/>
                <a:cs typeface="Tahoma" pitchFamily="34" charset="0"/>
              </a:rPr>
              <a:t>è consentita alle condizioni specificate nel presente titolo</a:t>
            </a:r>
            <a:r>
              <a:rPr lang="it-IT" sz="1400" i="1" dirty="0" smtClean="0">
                <a:latin typeface="Tahoma" pitchFamily="34" charset="0"/>
                <a:ea typeface="Tahoma" pitchFamily="34" charset="0"/>
                <a:cs typeface="Tahoma" pitchFamily="34" charset="0"/>
              </a:rPr>
              <a:t>. </a:t>
            </a:r>
          </a:p>
          <a:p>
            <a:pPr lvl="0" algn="just"/>
            <a:endParaRPr lang="it-IT" sz="1400" i="1" dirty="0" smtClean="0">
              <a:latin typeface="Tahoma" pitchFamily="34" charset="0"/>
              <a:ea typeface="Tahoma" pitchFamily="34" charset="0"/>
              <a:cs typeface="Tahoma" pitchFamily="34" charset="0"/>
            </a:endParaRPr>
          </a:p>
          <a:p>
            <a:pPr lvl="0" algn="just"/>
            <a:r>
              <a:rPr kumimoji="0" lang="it-IT" sz="1400" b="0" i="1" u="none" strike="noStrike" cap="none" normalizeH="0" baseline="0" dirty="0" smtClean="0">
                <a:ln>
                  <a:noFill/>
                </a:ln>
                <a:effectLst/>
                <a:latin typeface="Tahoma" pitchFamily="34" charset="0"/>
                <a:ea typeface="Tahoma" pitchFamily="34" charset="0"/>
                <a:cs typeface="Tahoma" pitchFamily="34" charset="0"/>
              </a:rPr>
              <a:t>3. Le </a:t>
            </a:r>
            <a:r>
              <a:rPr kumimoji="0" lang="it-IT" sz="1400" b="0" i="1" u="sng" strike="noStrike" cap="none" normalizeH="0" baseline="0" dirty="0" smtClean="0">
                <a:ln>
                  <a:noFill/>
                </a:ln>
                <a:effectLst/>
                <a:latin typeface="Tahoma" pitchFamily="34" charset="0"/>
                <a:ea typeface="Tahoma" pitchFamily="34" charset="0"/>
                <a:cs typeface="Tahoma" pitchFamily="34" charset="0"/>
              </a:rPr>
              <a:t>farmacie e gli esercizi commerciali</a:t>
            </a:r>
            <a:r>
              <a:rPr kumimoji="0" lang="it-IT" sz="1400" b="0" i="1" strike="noStrike" cap="none" normalizeH="0" baseline="0" dirty="0" smtClean="0">
                <a:ln>
                  <a:noFill/>
                </a:ln>
                <a:effectLst/>
                <a:latin typeface="Tahoma" pitchFamily="34" charset="0"/>
                <a:ea typeface="Tahoma" pitchFamily="34" charset="0"/>
                <a:cs typeface="Tahoma" pitchFamily="34" charset="0"/>
              </a:rPr>
              <a:t> </a:t>
            </a:r>
            <a:r>
              <a:rPr kumimoji="0" lang="it-IT" sz="1400" b="0" i="1" u="none" strike="noStrike" cap="none" normalizeH="0" baseline="0" dirty="0" smtClean="0">
                <a:ln>
                  <a:noFill/>
                </a:ln>
                <a:effectLst/>
                <a:latin typeface="Tahoma" pitchFamily="34" charset="0"/>
                <a:ea typeface="Tahoma" pitchFamily="34" charset="0"/>
                <a:cs typeface="Tahoma" pitchFamily="34" charset="0"/>
              </a:rPr>
              <a:t>di cui all'articolo 5, comma 1, del decreto-legge 4 luglio 2006, n. 223, convertito, con modificazioni, dalla legge 4 agosto 2006, n. 248, </a:t>
            </a:r>
            <a:r>
              <a:rPr kumimoji="0" lang="it-IT" sz="1400" b="1" i="1" u="none" strike="noStrike" cap="none" normalizeH="0" baseline="0" dirty="0" smtClean="0">
                <a:ln>
                  <a:noFill/>
                </a:ln>
                <a:solidFill>
                  <a:srgbClr val="FF0000"/>
                </a:solidFill>
                <a:effectLst/>
                <a:latin typeface="Tahoma" pitchFamily="34" charset="0"/>
                <a:ea typeface="Tahoma" pitchFamily="34" charset="0"/>
                <a:cs typeface="Tahoma" pitchFamily="34" charset="0"/>
              </a:rPr>
              <a:t>sono autorizzati dalla regione o dalla provincia autonoma ovvero dalle altre autorità</a:t>
            </a:r>
            <a:r>
              <a:rPr kumimoji="0" lang="it-IT" sz="1400" b="1" i="1" u="none" strike="noStrike" cap="none" normalizeH="0" dirty="0" smtClean="0">
                <a:ln>
                  <a:noFill/>
                </a:ln>
                <a:solidFill>
                  <a:srgbClr val="FF0000"/>
                </a:solidFill>
                <a:effectLst/>
                <a:latin typeface="Tahoma" pitchFamily="34" charset="0"/>
                <a:ea typeface="Tahoma" pitchFamily="34" charset="0"/>
                <a:cs typeface="Tahoma" pitchFamily="34" charset="0"/>
              </a:rPr>
              <a:t> </a:t>
            </a:r>
            <a:r>
              <a:rPr kumimoji="0" lang="it-IT" sz="1400" b="1" i="1" u="none" strike="noStrike" cap="none" normalizeH="0" baseline="0" dirty="0" smtClean="0">
                <a:ln>
                  <a:noFill/>
                </a:ln>
                <a:solidFill>
                  <a:srgbClr val="FF0000"/>
                </a:solidFill>
                <a:effectLst/>
                <a:latin typeface="Tahoma" pitchFamily="34" charset="0"/>
                <a:ea typeface="Tahoma" pitchFamily="34" charset="0"/>
                <a:cs typeface="Tahoma" pitchFamily="34" charset="0"/>
              </a:rPr>
              <a:t>competenti</a:t>
            </a:r>
            <a:r>
              <a:rPr kumimoji="0" lang="it-IT" sz="1400" b="0" i="1" u="none" strike="noStrike" cap="none" normalizeH="0" baseline="0" dirty="0" smtClean="0">
                <a:ln>
                  <a:noFill/>
                </a:ln>
                <a:effectLst/>
                <a:latin typeface="Tahoma" pitchFamily="34" charset="0"/>
                <a:ea typeface="Tahoma" pitchFamily="34" charset="0"/>
                <a:cs typeface="Tahoma" pitchFamily="34" charset="0"/>
              </a:rPr>
              <a:t>, individuate dalla legislazione delle regioni o delle province autonome </a:t>
            </a:r>
            <a:r>
              <a:rPr kumimoji="0" lang="it-IT" sz="1400" b="1" i="1" u="none" strike="noStrike" cap="none" normalizeH="0" baseline="0" dirty="0" smtClean="0">
                <a:ln>
                  <a:noFill/>
                </a:ln>
                <a:effectLst/>
                <a:latin typeface="Tahoma" pitchFamily="34" charset="0"/>
                <a:ea typeface="Tahoma" pitchFamily="34" charset="0"/>
                <a:cs typeface="Tahoma" pitchFamily="34" charset="0"/>
              </a:rPr>
              <a:t>a fornire medicinali a distanza al pubblico</a:t>
            </a:r>
            <a:r>
              <a:rPr kumimoji="0" lang="it-IT" sz="1400" b="0" i="1" u="none" strike="noStrike" cap="none" normalizeH="0" baseline="0" dirty="0" smtClean="0">
                <a:ln>
                  <a:noFill/>
                </a:ln>
                <a:effectLst/>
                <a:latin typeface="Tahoma" pitchFamily="34" charset="0"/>
                <a:ea typeface="Tahoma" pitchFamily="34" charset="0"/>
                <a:cs typeface="Tahoma"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400" i="1" dirty="0" smtClean="0">
              <a:latin typeface="Tahoma" pitchFamily="34" charset="0"/>
              <a:ea typeface="Tahoma" pitchFamily="34" charset="0"/>
              <a:cs typeface="Tahoma" pitchFamily="34" charset="0"/>
            </a:endParaRPr>
          </a:p>
          <a:p>
            <a:r>
              <a:rPr lang="it-IT" sz="800" dirty="0" smtClean="0"/>
              <a:t>Il titolare di farmacia dovrà comunicare all’Autorità competente:</a:t>
            </a:r>
          </a:p>
          <a:p>
            <a:pPr marL="361950" indent="-188913">
              <a:buFont typeface="Wingdings" pitchFamily="2" charset="2"/>
              <a:buChar char="Ø"/>
            </a:pPr>
            <a:r>
              <a:rPr lang="it-IT" sz="800" dirty="0" smtClean="0"/>
              <a:t> denominazione, partita IVA e indirizzo completo del sito logistico;</a:t>
            </a:r>
          </a:p>
          <a:p>
            <a:pPr marL="361950" indent="-188913">
              <a:buFont typeface="Wingdings" pitchFamily="2" charset="2"/>
              <a:buChar char="Ø"/>
            </a:pPr>
            <a:r>
              <a:rPr lang="it-IT" sz="800" dirty="0" smtClean="0"/>
              <a:t> data d’inizio dell’attività di vendita a distanza;</a:t>
            </a:r>
          </a:p>
          <a:p>
            <a:pPr marL="361950" indent="-188913">
              <a:buFont typeface="Wingdings" pitchFamily="2" charset="2"/>
              <a:buChar char="Ø"/>
            </a:pPr>
            <a:r>
              <a:rPr lang="it-IT" sz="800" dirty="0" smtClean="0"/>
              <a:t> indirizzo del sito web e ogni informazione pertinente ad identificare tale sito;</a:t>
            </a:r>
          </a:p>
          <a:p>
            <a:pPr marL="361950" indent="-188913">
              <a:buFont typeface="Wingdings" pitchFamily="2" charset="2"/>
              <a:buChar char="Ø"/>
            </a:pPr>
            <a:r>
              <a:rPr lang="it-IT" sz="800" dirty="0" smtClean="0"/>
              <a:t> comunicazione, entro 30 giorni, di ogni cambiamento delle informazioni trasmesse,di cui ai precedenti 3 punti, pena decadenza dell’autorizzazione.</a:t>
            </a:r>
          </a:p>
          <a:p>
            <a:endParaRPr lang="it-IT" sz="800" i="1" dirty="0" smtClean="0">
              <a:latin typeface="Tahoma" pitchFamily="34" charset="0"/>
              <a:ea typeface="Tahoma" pitchFamily="34" charset="0"/>
              <a:cs typeface="Tahoma" pitchFamily="34" charset="0"/>
            </a:endParaRPr>
          </a:p>
          <a:p>
            <a:pPr algn="just"/>
            <a:r>
              <a:rPr lang="it-IT" sz="800" dirty="0" smtClean="0"/>
              <a:t>Il sito </a:t>
            </a:r>
            <a:r>
              <a:rPr lang="it-IT" sz="800" i="1" dirty="0" smtClean="0"/>
              <a:t>web della farmacia dovrà contenere almeno:</a:t>
            </a:r>
          </a:p>
          <a:p>
            <a:pPr marL="361950" indent="-188913" algn="just">
              <a:buFont typeface="Wingdings" pitchFamily="2" charset="2"/>
              <a:buChar char="Ø"/>
            </a:pPr>
            <a:r>
              <a:rPr lang="it-IT" sz="800" dirty="0" smtClean="0"/>
              <a:t>il recapito dell’Autorità locale che ha concesso l’autorizzazione alla vendita;</a:t>
            </a:r>
          </a:p>
          <a:p>
            <a:pPr marL="361950" indent="-188913" algn="just">
              <a:buFont typeface="Wingdings" pitchFamily="2" charset="2"/>
              <a:buChar char="Ø"/>
            </a:pPr>
            <a:r>
              <a:rPr lang="it-IT" sz="800" dirty="0" smtClean="0"/>
              <a:t>il collegamento ipertestuale al sito </a:t>
            </a:r>
            <a:r>
              <a:rPr lang="it-IT" sz="800" i="1" dirty="0" smtClean="0"/>
              <a:t>web del Ministero della Salute, che dovrà </a:t>
            </a:r>
            <a:r>
              <a:rPr lang="it-IT" sz="800" dirty="0" smtClean="0"/>
              <a:t>garantire ai cittadini tutte le informazioni disponibili sulla legislazione vigente e sui rischi connessi all’acquisto illegale di farmaci </a:t>
            </a:r>
            <a:r>
              <a:rPr lang="it-IT" sz="800" i="1" dirty="0" smtClean="0"/>
              <a:t>online;</a:t>
            </a:r>
          </a:p>
          <a:p>
            <a:pPr marL="361950" indent="-188913" algn="just">
              <a:buFont typeface="Wingdings" pitchFamily="2" charset="2"/>
              <a:buChar char="Ø"/>
            </a:pPr>
            <a:r>
              <a:rPr lang="it-IT" sz="800" dirty="0" smtClean="0"/>
              <a:t>il </a:t>
            </a:r>
            <a:r>
              <a:rPr lang="it-IT" sz="800" b="1" dirty="0" smtClean="0"/>
              <a:t>logo comune europeo </a:t>
            </a:r>
            <a:r>
              <a:rPr lang="it-IT" sz="800" dirty="0" smtClean="0"/>
              <a:t>su ciascuna pagina del sito </a:t>
            </a:r>
            <a:r>
              <a:rPr lang="it-IT" sz="800" i="1" dirty="0" smtClean="0"/>
              <a:t>web. </a:t>
            </a:r>
            <a:r>
              <a:rPr lang="it-IT" sz="800" dirty="0" smtClean="0"/>
              <a:t>Tale logo dovrà contenere un collegamento ipertestuale che rimandi alla lista di farmacie autorizzate posta sul sito del Ministero della Salute di cui al precedente punto</a:t>
            </a:r>
          </a:p>
          <a:p>
            <a:pPr marL="361950" indent="-188913" algn="just">
              <a:buFont typeface="Wingdings" pitchFamily="2" charset="2"/>
              <a:buChar char="Ø"/>
            </a:pPr>
            <a:endParaRPr lang="it-IT" sz="1400" i="1" dirty="0" smtClean="0">
              <a:latin typeface="Tahoma" pitchFamily="34" charset="0"/>
              <a:ea typeface="Tahoma" pitchFamily="34" charset="0"/>
              <a:cs typeface="Tahoma" pitchFamily="34" charset="0"/>
            </a:endParaRPr>
          </a:p>
          <a:p>
            <a:pPr algn="just"/>
            <a:r>
              <a:rPr lang="it-IT" sz="1400" i="1" dirty="0" smtClean="0"/>
              <a:t>Sul sito web del Ministero della salute sono pubblicate:… </a:t>
            </a:r>
          </a:p>
          <a:p>
            <a:pPr algn="just"/>
            <a:r>
              <a:rPr lang="it-IT" sz="1400" i="1" dirty="0" smtClean="0"/>
              <a:t>c) </a:t>
            </a:r>
            <a:r>
              <a:rPr lang="it-IT" sz="1400" b="1" i="1" dirty="0" smtClean="0">
                <a:solidFill>
                  <a:srgbClr val="FF0000"/>
                </a:solidFill>
              </a:rPr>
              <a:t>l'elenco delle farmacie e degli esercizi commerciali </a:t>
            </a:r>
            <a:r>
              <a:rPr lang="it-IT" sz="1400" i="1" dirty="0" smtClean="0"/>
              <a:t>di cui al comma 3</a:t>
            </a:r>
            <a:r>
              <a:rPr lang="it-IT" sz="1400" b="1" i="1" dirty="0" smtClean="0"/>
              <a:t>, </a:t>
            </a:r>
            <a:r>
              <a:rPr lang="it-IT" sz="1400" b="1" i="1" dirty="0" smtClean="0">
                <a:solidFill>
                  <a:srgbClr val="FF0000"/>
                </a:solidFill>
              </a:rPr>
              <a:t>autorizzati</a:t>
            </a:r>
            <a:r>
              <a:rPr lang="it-IT" sz="1400" b="1" i="1" dirty="0" smtClean="0"/>
              <a:t> </a:t>
            </a:r>
            <a:r>
              <a:rPr lang="it-IT" sz="1400" i="1" dirty="0" smtClean="0"/>
              <a:t>alla vendita a distanza al pubblico dei medicinali mediante i servizi della società dell'informazione e l'indirizzo dei loro siti web;</a:t>
            </a:r>
            <a:endParaRPr kumimoji="0" lang="it-IT" sz="1400" b="0" i="1" u="none" strike="noStrike" cap="none" normalizeH="0" baseline="0" dirty="0" smtClean="0">
              <a:ln>
                <a:noFill/>
              </a:ln>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496481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496" y="116632"/>
            <a:ext cx="8991600" cy="4331955"/>
          </a:xfrm>
          <a:prstGeom prst="rect">
            <a:avLst/>
          </a:prstGeom>
        </p:spPr>
        <p:txBody>
          <a:bodyPr wrap="square">
            <a:spAutoFit/>
          </a:bodyPr>
          <a:lstStyle/>
          <a:p>
            <a:pPr algn="ctr">
              <a:spcBef>
                <a:spcPts val="600"/>
              </a:spcBef>
              <a:spcAft>
                <a:spcPts val="0"/>
              </a:spcAft>
            </a:pPr>
            <a:r>
              <a:rPr lang="x-none" sz="2000" b="1" cap="all" dirty="0" smtClean="0">
                <a:solidFill>
                  <a:srgbClr val="FF0000"/>
                </a:solidFill>
                <a:latin typeface="Arial Narrow" panose="020B0606020202030204" pitchFamily="34" charset="0"/>
              </a:rPr>
              <a:t>DM 6 luglio 2015</a:t>
            </a:r>
            <a:r>
              <a:rPr lang="it-IT" sz="2000" b="1" cap="all" dirty="0" smtClean="0">
                <a:solidFill>
                  <a:srgbClr val="FF0000"/>
                </a:solidFill>
                <a:latin typeface="Arial Narrow" panose="020B0606020202030204" pitchFamily="34" charset="0"/>
              </a:rPr>
              <a:t>, </a:t>
            </a:r>
            <a:r>
              <a:rPr lang="x-none" sz="2000" b="1" cap="all" dirty="0" smtClean="0">
                <a:solidFill>
                  <a:srgbClr val="FF0000"/>
                </a:solidFill>
                <a:latin typeface="Arial Narrow" panose="020B0606020202030204" pitchFamily="34" charset="0"/>
              </a:rPr>
              <a:t>Predisposizione del logo identificativo nazionale per la vendita </a:t>
            </a:r>
            <a:r>
              <a:rPr lang="x-none" sz="2000" b="1" i="1" cap="all" dirty="0" smtClean="0">
                <a:solidFill>
                  <a:srgbClr val="FF0000"/>
                </a:solidFill>
                <a:latin typeface="Arial Narrow" panose="020B0606020202030204" pitchFamily="34" charset="0"/>
              </a:rPr>
              <a:t>on</a:t>
            </a:r>
            <a:r>
              <a:rPr lang="it-IT" sz="2000" b="1" i="1" cap="all" dirty="0" smtClean="0">
                <a:solidFill>
                  <a:srgbClr val="FF0000"/>
                </a:solidFill>
                <a:latin typeface="Arial Narrow" panose="020B0606020202030204" pitchFamily="34" charset="0"/>
              </a:rPr>
              <a:t> </a:t>
            </a:r>
            <a:r>
              <a:rPr lang="x-none" sz="2000" b="1" i="1" cap="all" dirty="0" smtClean="0">
                <a:solidFill>
                  <a:srgbClr val="FF0000"/>
                </a:solidFill>
                <a:latin typeface="Arial Narrow" panose="020B0606020202030204" pitchFamily="34" charset="0"/>
              </a:rPr>
              <a:t>line</a:t>
            </a:r>
            <a:r>
              <a:rPr lang="x-none" sz="2000" b="1" cap="all" dirty="0" smtClean="0">
                <a:solidFill>
                  <a:srgbClr val="FF0000"/>
                </a:solidFill>
                <a:latin typeface="Arial Narrow" panose="020B0606020202030204" pitchFamily="34" charset="0"/>
              </a:rPr>
              <a:t> dei medicinali.</a:t>
            </a:r>
            <a:endParaRPr lang="it-IT" sz="2000" b="1" cap="all" dirty="0" smtClean="0">
              <a:solidFill>
                <a:srgbClr val="FF0000"/>
              </a:solidFill>
              <a:latin typeface="Arial Narrow" panose="020B0606020202030204" pitchFamily="34" charset="0"/>
            </a:endParaRPr>
          </a:p>
          <a:p>
            <a:pPr algn="just">
              <a:spcAft>
                <a:spcPts val="0"/>
              </a:spcAft>
            </a:pPr>
            <a:r>
              <a:rPr lang="it-IT" sz="1200" i="1" dirty="0" smtClean="0">
                <a:latin typeface="Arial Narrow" panose="020B0606020202030204" pitchFamily="34" charset="0"/>
                <a:ea typeface="Times New Roman" panose="02020603050405020304" pitchFamily="18" charset="0"/>
                <a:cs typeface="Times New Roman" panose="02020603050405020304" pitchFamily="18" charset="0"/>
              </a:rPr>
              <a:t>Art. 1</a:t>
            </a:r>
            <a:endParaRPr lang="it-IT" sz="1200" dirty="0" smtClean="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i="1" dirty="0" smtClean="0">
                <a:latin typeface="Arial Narrow" panose="020B0606020202030204" pitchFamily="34" charset="0"/>
                <a:ea typeface="Times New Roman" panose="02020603050405020304" pitchFamily="18" charset="0"/>
                <a:cs typeface="Times New Roman" panose="02020603050405020304" pitchFamily="18" charset="0"/>
              </a:rPr>
              <a:t>1. Il disegno del logo identificativo nazionale… che identifica la farmacia o l'esercizio commerciale di cui al decreto-legge 4 luglio 2006, n. 223, convertito, con modificazioni, dalla legge 4 agosto 2006, n. 248, autorizzati alla vendita di medicinali al pubblico a distanza, di seguito, </a:t>
            </a:r>
            <a:r>
              <a:rPr lang="it-IT" sz="1200" b="1" i="1" dirty="0" smtClean="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logo identificativo nazionale</a:t>
            </a:r>
            <a:r>
              <a:rPr lang="it-IT" sz="1200" i="1" dirty="0" smtClean="0">
                <a:latin typeface="Arial Narrow" panose="020B0606020202030204" pitchFamily="34" charset="0"/>
                <a:ea typeface="Times New Roman" panose="02020603050405020304" pitchFamily="18" charset="0"/>
                <a:cs typeface="Times New Roman" panose="02020603050405020304" pitchFamily="18" charset="0"/>
              </a:rPr>
              <a:t>, è conforme al marchio combinato (Composite Mark) </a:t>
            </a:r>
            <a:r>
              <a:rPr lang="it-IT" sz="1200" b="1" i="1" dirty="0" smtClean="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di cui all'allegato al presente decreto</a:t>
            </a:r>
            <a:r>
              <a:rPr lang="it-IT" sz="1200" i="1" dirty="0" smtClean="0">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r>
              <a:rPr lang="it-IT" sz="1200" i="1" dirty="0" smtClean="0">
                <a:latin typeface="Arial Narrow" panose="020B0606020202030204" pitchFamily="34" charset="0"/>
                <a:ea typeface="Times New Roman" panose="02020603050405020304" pitchFamily="18" charset="0"/>
                <a:cs typeface="Times New Roman" panose="02020603050405020304" pitchFamily="18" charset="0"/>
              </a:rPr>
              <a:t>2</a:t>
            </a:r>
            <a:r>
              <a:rPr lang="it-IT" sz="1200" i="1" dirty="0">
                <a:latin typeface="Arial Narrow" panose="020B0606020202030204" pitchFamily="34" charset="0"/>
                <a:ea typeface="Times New Roman" panose="02020603050405020304" pitchFamily="18" charset="0"/>
                <a:cs typeface="Times New Roman" panose="02020603050405020304" pitchFamily="18" charset="0"/>
              </a:rPr>
              <a:t>. </a:t>
            </a:r>
            <a:r>
              <a:rPr lang="it-IT" sz="12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Il Ministero assegna un'unica copia digitale, non trasferibile, del logo </a:t>
            </a:r>
            <a:r>
              <a:rPr lang="it-IT" sz="1200" i="1" dirty="0">
                <a:latin typeface="Arial Narrow" panose="020B0606020202030204" pitchFamily="34" charset="0"/>
                <a:ea typeface="Times New Roman" panose="02020603050405020304" pitchFamily="18" charset="0"/>
                <a:cs typeface="Times New Roman" panose="02020603050405020304" pitchFamily="18" charset="0"/>
              </a:rPr>
              <a:t>di cui al comma 1, </a:t>
            </a:r>
            <a:r>
              <a:rPr lang="it-IT" sz="12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nonché il collegamento ipertestuale… a ciascuna farmacia o esercizio commerciale autorizzati</a:t>
            </a:r>
            <a:r>
              <a:rPr lang="it-IT" sz="1200" i="1" dirty="0">
                <a:latin typeface="Arial Narrow" panose="020B0606020202030204" pitchFamily="34" charset="0"/>
                <a:ea typeface="Times New Roman" panose="02020603050405020304" pitchFamily="18" charset="0"/>
                <a:cs typeface="Times New Roman" panose="02020603050405020304" pitchFamily="18" charset="0"/>
              </a:rPr>
              <a:t>, dalla regione o dalla provincia autonoma ovvero dalle altre autorità competenti, individuate dalla legislazione delle regioni o delle province autonome, a fornire medicinali a distanza al pubblico, previa istanza formulata secondo la procedura pubblicata sul portale del Ministero della salute. </a:t>
            </a:r>
            <a:endParaRPr lang="it-IT" sz="1200" i="1" dirty="0" smtClean="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b="1" i="1" dirty="0" smtClean="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3</a:t>
            </a:r>
            <a:r>
              <a:rPr lang="it-IT" sz="12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Il logo identificativo nazionale di cui al comma 1, contenente il collegamento ipertestuale succitato, deve essere chiaramente </a:t>
            </a:r>
            <a:r>
              <a:rPr lang="it-IT" sz="1200" b="1" i="1" u="sng"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visibile su ciascuna pagina del sito web </a:t>
            </a:r>
            <a:r>
              <a:rPr lang="it-IT" sz="12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dedicata alla vendita dei medicinali senza obbligo di prescrizione della farmacia o esercizio commerciale autorizzati</a:t>
            </a:r>
            <a:r>
              <a:rPr lang="it-IT" sz="1200" b="1" i="1" dirty="0" smtClean="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t>
            </a:r>
          </a:p>
          <a:p>
            <a:pPr algn="just">
              <a:spcAft>
                <a:spcPts val="0"/>
              </a:spcAft>
            </a:pP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Art. 2</a:t>
            </a:r>
            <a:endParaRPr lang="it-IT" sz="8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1. Nessuno può utilizzare il logo di cui all'art. 1, al di fuori dei soggetti singolarmente autorizzati. </a:t>
            </a:r>
            <a:endParaRPr lang="it-IT" sz="8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2. </a:t>
            </a:r>
            <a:r>
              <a:rPr lang="it-IT" sz="800" b="1" i="1" dirty="0">
                <a:latin typeface="Arial Narrow" panose="020B0606020202030204" pitchFamily="34" charset="0"/>
                <a:ea typeface="Times New Roman" panose="02020603050405020304" pitchFamily="18" charset="0"/>
                <a:cs typeface="Times New Roman" panose="02020603050405020304" pitchFamily="18" charset="0"/>
              </a:rPr>
              <a:t>Non è consentito ne' per se ne' per terzi:</a:t>
            </a:r>
            <a:endParaRPr lang="it-IT" sz="800" b="1"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a) </a:t>
            </a:r>
            <a:r>
              <a:rPr lang="it-IT" sz="800" b="1" i="1" dirty="0">
                <a:latin typeface="Arial Narrow" panose="020B0606020202030204" pitchFamily="34" charset="0"/>
                <a:ea typeface="Times New Roman" panose="02020603050405020304" pitchFamily="18" charset="0"/>
                <a:cs typeface="Times New Roman" panose="02020603050405020304" pitchFamily="18" charset="0"/>
              </a:rPr>
              <a:t>affittare</a:t>
            </a:r>
            <a:r>
              <a:rPr lang="it-IT" sz="800" i="1" dirty="0">
                <a:latin typeface="Arial Narrow" panose="020B0606020202030204" pitchFamily="34" charset="0"/>
                <a:ea typeface="Times New Roman" panose="02020603050405020304" pitchFamily="18" charset="0"/>
                <a:cs typeface="Times New Roman" panose="02020603050405020304" pitchFamily="18" charset="0"/>
              </a:rPr>
              <a:t>, dare in locazione, cedere o trasferire a qualsiasi titolo qualsivoglia tipo di diritto relativo al logo comune ed al logo identificativo nazionale a terze parti;</a:t>
            </a:r>
            <a:endParaRPr lang="it-IT" sz="8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b) </a:t>
            </a:r>
            <a:r>
              <a:rPr lang="it-IT" sz="800" b="1" i="1" dirty="0">
                <a:latin typeface="Arial Narrow" panose="020B0606020202030204" pitchFamily="34" charset="0"/>
                <a:ea typeface="Times New Roman" panose="02020603050405020304" pitchFamily="18" charset="0"/>
                <a:cs typeface="Times New Roman" panose="02020603050405020304" pitchFamily="18" charset="0"/>
              </a:rPr>
              <a:t>modificare</a:t>
            </a:r>
            <a:r>
              <a:rPr lang="it-IT" sz="800" i="1" dirty="0">
                <a:latin typeface="Arial Narrow" panose="020B0606020202030204" pitchFamily="34" charset="0"/>
                <a:ea typeface="Times New Roman" panose="02020603050405020304" pitchFamily="18" charset="0"/>
                <a:cs typeface="Times New Roman" panose="02020603050405020304" pitchFamily="18" charset="0"/>
              </a:rPr>
              <a:t> l'aspetto del logo comune o del logo identificativo nazionale, nonché creare, sviluppare e/o utilizzare derivazioni o variazioni basate su qualsiasi loro parte, eccetto che aumentare o diminuire proporzionalmente le dimensioni del logo identificativo nazionale;</a:t>
            </a:r>
            <a:endParaRPr lang="it-IT" sz="8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c) sviluppare o acquisire qualsiasi diritto di marchio registrato associato con il logo istituzionale della Commissione europea, l'emblema europeo, il logo identificativo nazionale e ogni derivazione dello stesso, tra cui qualsiasi registrazione nazionale, comunitaria o internazionale dei marchi registrati, immagine commerciale, nomi commerciali, marchi di servizio, simboli, slogan, emblemi, loghi, disegni che incorporano, integralmente o parzialmente, il logo identificativo nazionale di cui all'art. 1;</a:t>
            </a:r>
            <a:endParaRPr lang="it-IT" sz="8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d) unire il logo identificativo nazionale o qualsiasi parte di esso con qualsiasi altro oggetto che possa trarre in inganno terzi circa il significato e la forma del logo medesimo;</a:t>
            </a:r>
            <a:endParaRPr lang="it-IT" sz="8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800" i="1" dirty="0">
                <a:latin typeface="Arial Narrow" panose="020B0606020202030204" pitchFamily="34" charset="0"/>
                <a:ea typeface="Times New Roman" panose="02020603050405020304" pitchFamily="18" charset="0"/>
                <a:cs typeface="Times New Roman" panose="02020603050405020304" pitchFamily="18" charset="0"/>
              </a:rPr>
              <a:t>e) </a:t>
            </a:r>
            <a:r>
              <a:rPr lang="it-IT" sz="800" b="1" i="1" dirty="0">
                <a:latin typeface="Arial Narrow" panose="020B0606020202030204" pitchFamily="34" charset="0"/>
                <a:ea typeface="Times New Roman" panose="02020603050405020304" pitchFamily="18" charset="0"/>
                <a:cs typeface="Times New Roman" panose="02020603050405020304" pitchFamily="18" charset="0"/>
              </a:rPr>
              <a:t>utilizzare il logo identificativo nazionale per attività che non rientrano nelle finalità stabilite </a:t>
            </a:r>
            <a:r>
              <a:rPr lang="it-IT" sz="800" i="1" dirty="0">
                <a:latin typeface="Arial Narrow" panose="020B0606020202030204" pitchFamily="34" charset="0"/>
                <a:ea typeface="Times New Roman" panose="02020603050405020304" pitchFamily="18" charset="0"/>
                <a:cs typeface="Times New Roman" panose="02020603050405020304" pitchFamily="18" charset="0"/>
              </a:rPr>
              <a:t>dal decreto legislativo 24 aprile 2006, n. 219</a:t>
            </a:r>
            <a:r>
              <a:rPr lang="it-IT" sz="1200" i="1" dirty="0">
                <a:latin typeface="Arial Narrow" panose="020B0606020202030204" pitchFamily="34" charset="0"/>
                <a:ea typeface="Times New Roman" panose="02020603050405020304" pitchFamily="18" charset="0"/>
                <a:cs typeface="Times New Roman" panose="02020603050405020304" pitchFamily="18" charset="0"/>
              </a:rPr>
              <a:t>.</a:t>
            </a:r>
            <a:endParaRPr lang="it-IT" sz="115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150" i="1" dirty="0">
                <a:latin typeface="Arial Narrow" panose="020B0606020202030204" pitchFamily="34" charset="0"/>
                <a:ea typeface="Times New Roman" panose="02020603050405020304" pitchFamily="18" charset="0"/>
                <a:cs typeface="Times New Roman" panose="02020603050405020304" pitchFamily="18" charset="0"/>
              </a:rPr>
              <a:t> </a:t>
            </a:r>
            <a:endParaRPr lang="it-IT" sz="115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5"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336" y="5481376"/>
            <a:ext cx="1554640" cy="13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4392488" y="5521587"/>
            <a:ext cx="4572000" cy="1169551"/>
          </a:xfrm>
          <a:prstGeom prst="rect">
            <a:avLst/>
          </a:prstGeom>
        </p:spPr>
        <p:txBody>
          <a:bodyPr>
            <a:spAutoFit/>
          </a:bodyPr>
          <a:lstStyle/>
          <a:p>
            <a:pPr algn="just">
              <a:spcAft>
                <a:spcPts val="0"/>
              </a:spcAft>
            </a:pPr>
            <a:r>
              <a:rPr lang="it-IT" sz="1000" i="1" dirty="0">
                <a:latin typeface="Arial Narrow" panose="020B0606020202030204" pitchFamily="34" charset="0"/>
                <a:ea typeface="Times New Roman" panose="02020603050405020304" pitchFamily="18" charset="0"/>
                <a:cs typeface="Times New Roman" panose="02020603050405020304" pitchFamily="18" charset="0"/>
              </a:rPr>
              <a:t>I colori di riferimento sono: PANTONE 421 CMYK 13/11/8/26 RGB 204/204/204; PANTONE 7731 CMYK 79/0/89/22 RGB 0/153/51; PANTONE 376 CMYK 54/0/100/0 RGB 153/204/51; PANTONE 7480 CMYK 75/0/71/0.</a:t>
            </a:r>
            <a:endParaRPr lang="it-IT" sz="10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000" i="1" dirty="0">
                <a:latin typeface="Arial Narrow" panose="020B0606020202030204" pitchFamily="34" charset="0"/>
                <a:ea typeface="Times New Roman" panose="02020603050405020304" pitchFamily="18" charset="0"/>
                <a:cs typeface="Times New Roman" panose="02020603050405020304" pitchFamily="18" charset="0"/>
              </a:rPr>
              <a:t>La bandiera riportata è la bandiera della Repubblica italiana. </a:t>
            </a:r>
            <a:endParaRPr lang="it-IT" sz="10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000" i="1" dirty="0">
                <a:latin typeface="Arial Narrow" panose="020B0606020202030204" pitchFamily="34" charset="0"/>
                <a:ea typeface="Times New Roman" panose="02020603050405020304" pitchFamily="18" charset="0"/>
                <a:cs typeface="Times New Roman" panose="02020603050405020304" pitchFamily="18" charset="0"/>
              </a:rPr>
              <a:t>La parte testuale è in lingua italiana. </a:t>
            </a:r>
            <a:endParaRPr lang="it-IT" sz="10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000" i="1" dirty="0">
                <a:latin typeface="Arial Narrow" panose="020B0606020202030204" pitchFamily="34" charset="0"/>
                <a:ea typeface="Times New Roman" panose="02020603050405020304" pitchFamily="18" charset="0"/>
                <a:cs typeface="Times New Roman" panose="02020603050405020304" pitchFamily="18" charset="0"/>
              </a:rPr>
              <a:t>Il logo ha la lunghezza minima di 90 pixel. </a:t>
            </a:r>
            <a:endParaRPr lang="it-IT" sz="10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000" i="1" dirty="0">
                <a:latin typeface="Arial Narrow" panose="020B0606020202030204" pitchFamily="34" charset="0"/>
                <a:ea typeface="Times New Roman" panose="02020603050405020304" pitchFamily="18" charset="0"/>
                <a:cs typeface="Times New Roman" panose="02020603050405020304" pitchFamily="18" charset="0"/>
              </a:rPr>
              <a:t>Il logo è statico.</a:t>
            </a:r>
            <a:endParaRPr lang="it-IT" sz="10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ttangolo 2"/>
          <p:cNvSpPr/>
          <p:nvPr/>
        </p:nvSpPr>
        <p:spPr>
          <a:xfrm>
            <a:off x="35496" y="5521587"/>
            <a:ext cx="4572000" cy="461665"/>
          </a:xfrm>
          <a:prstGeom prst="rect">
            <a:avLst/>
          </a:prstGeom>
        </p:spPr>
        <p:txBody>
          <a:bodyPr>
            <a:spAutoFit/>
          </a:bodyPr>
          <a:lstStyle/>
          <a:p>
            <a:pPr lvl="0" algn="just">
              <a:spcAft>
                <a:spcPts val="0"/>
              </a:spcAft>
            </a:pPr>
            <a:r>
              <a:rPr lang="it-IT" sz="1200" i="1"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Allegato</a:t>
            </a:r>
            <a:endParaRPr lang="it-IT"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lvl="0" algn="just">
              <a:spcAft>
                <a:spcPts val="0"/>
              </a:spcAft>
            </a:pPr>
            <a:r>
              <a:rPr lang="it-IT" sz="1200" i="1"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Il logo identificativo nazionale… è il seguente:</a:t>
            </a:r>
            <a:endParaRPr lang="it-IT" sz="1200"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677" y="3501008"/>
            <a:ext cx="4265827" cy="1915644"/>
          </a:xfrm>
          <a:prstGeom prst="rect">
            <a:avLst/>
          </a:prstGeom>
        </p:spPr>
      </p:pic>
    </p:spTree>
    <p:extLst>
      <p:ext uri="{BB962C8B-B14F-4D97-AF65-F5344CB8AC3E}">
        <p14:creationId xmlns:p14="http://schemas.microsoft.com/office/powerpoint/2010/main" val="23229499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7504" y="1414373"/>
            <a:ext cx="8856984"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Arial" panose="020B0604020202020204" pitchFamily="34" charset="0"/>
              </a:rPr>
              <a:t>Per i medicinali galenici</a:t>
            </a:r>
            <a:r>
              <a:rPr kumimoji="0" lang="it-IT" altLang="it-IT" sz="1400" b="0" i="0" u="none" strike="noStrike" cap="none" normalizeH="0" baseline="0" dirty="0" smtClean="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1) in base all’articolo 3 i medicinali galenici non rientrano nell'ambito di applicazione del 219/06 e cioè del testo di legge che di fatto governa la vendita </a:t>
            </a:r>
            <a:r>
              <a:rPr kumimoji="0" lang="it-IT" altLang="it-IT" sz="1400" b="0" i="1" u="none" strike="noStrike" cap="none" normalizeH="0" baseline="0" dirty="0" smtClean="0">
                <a:ln>
                  <a:noFill/>
                </a:ln>
                <a:solidFill>
                  <a:schemeClr val="tx1"/>
                </a:solidFill>
                <a:effectLst/>
                <a:latin typeface="Arial" panose="020B0604020202020204" pitchFamily="34" charset="0"/>
              </a:rPr>
              <a:t>on</a:t>
            </a:r>
            <a:r>
              <a:rPr kumimoji="0" lang="it-IT" altLang="it-IT" sz="1400" b="0" i="1" u="none" strike="noStrike" cap="none" normalizeH="0" dirty="0" smtClean="0">
                <a:ln>
                  <a:noFill/>
                </a:ln>
                <a:solidFill>
                  <a:schemeClr val="tx1"/>
                </a:solidFill>
                <a:effectLst/>
                <a:latin typeface="Arial" panose="020B0604020202020204" pitchFamily="34" charset="0"/>
              </a:rPr>
              <a:t> l</a:t>
            </a:r>
            <a:r>
              <a:rPr kumimoji="0" lang="it-IT" altLang="it-IT" sz="1400" b="0" i="1" u="none" strike="noStrike" cap="none" normalizeH="0" baseline="0" dirty="0" smtClean="0">
                <a:ln>
                  <a:noFill/>
                </a:ln>
                <a:solidFill>
                  <a:schemeClr val="tx1"/>
                </a:solidFill>
                <a:effectLst/>
                <a:latin typeface="Arial" panose="020B0604020202020204" pitchFamily="34" charset="0"/>
              </a:rPr>
              <a:t>ine</a:t>
            </a:r>
            <a:endParaRPr kumimoji="0" lang="it-IT" altLang="it-IT"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2) la definizione di medicinale galenico officinale riportata dalle NBP presuppone </a:t>
            </a:r>
            <a:r>
              <a:rPr kumimoji="0" lang="it-IT" altLang="it-IT" sz="1400" b="1" i="0" u="none" strike="noStrike" cap="none" normalizeH="0" baseline="0" dirty="0" smtClean="0">
                <a:ln>
                  <a:noFill/>
                </a:ln>
                <a:solidFill>
                  <a:schemeClr val="tx1"/>
                </a:solidFill>
                <a:effectLst/>
                <a:latin typeface="Arial" panose="020B0604020202020204" pitchFamily="34" charset="0"/>
              </a:rPr>
              <a:t>la vendita </a:t>
            </a:r>
            <a:r>
              <a:rPr kumimoji="0" lang="it-IT" altLang="it-IT" sz="1400" b="1" i="0" u="sng" strike="noStrike" cap="none" normalizeH="0" baseline="0" dirty="0" smtClean="0">
                <a:ln>
                  <a:noFill/>
                </a:ln>
                <a:solidFill>
                  <a:schemeClr val="tx1"/>
                </a:solidFill>
                <a:effectLst/>
                <a:latin typeface="Arial" panose="020B0604020202020204" pitchFamily="34" charset="0"/>
              </a:rPr>
              <a:t>in farmacia</a:t>
            </a:r>
            <a:r>
              <a:rPr kumimoji="0" lang="it-IT" altLang="it-IT" sz="1400" b="1" i="0" u="none" strike="noStrike" cap="none" normalizeH="0" baseline="0" dirty="0" smtClean="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(la definizione di preparato officinale riportata dal 219 è poco utile in questo senso perché, parlando semplicemente di “</a:t>
            </a:r>
            <a:r>
              <a:rPr kumimoji="0" lang="it-IT" altLang="it-IT" sz="1400" b="1" i="0" u="sng" strike="noStrike" cap="none" normalizeH="0" baseline="0" dirty="0" smtClean="0">
                <a:ln>
                  <a:noFill/>
                </a:ln>
                <a:solidFill>
                  <a:schemeClr val="tx1"/>
                </a:solidFill>
                <a:effectLst/>
                <a:latin typeface="Arial" panose="020B0604020202020204" pitchFamily="34" charset="0"/>
              </a:rPr>
              <a:t>pazienti serviti da tale farmacia</a:t>
            </a:r>
            <a:r>
              <a:rPr kumimoji="0" lang="it-IT" altLang="it-IT" sz="1400" b="0" i="0" u="none" strike="noStrike" cap="none" normalizeH="0" baseline="0" dirty="0" smtClean="0">
                <a:ln>
                  <a:noFill/>
                </a:ln>
                <a:solidFill>
                  <a:schemeClr val="tx1"/>
                </a:solidFill>
                <a:effectLst/>
                <a:latin typeface="Arial" panose="020B0604020202020204" pitchFamily="34" charset="0"/>
              </a:rPr>
              <a:t>”, non implica necessariamente che il paziente si rechi fisicamente in farmacia)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1" u="none" strike="noStrike" cap="none" normalizeH="0" baseline="0" dirty="0" smtClean="0">
                <a:ln>
                  <a:noFill/>
                </a:ln>
                <a:solidFill>
                  <a:srgbClr val="FF0000"/>
                </a:solidFill>
                <a:effectLst/>
                <a:latin typeface="Arial" panose="020B0604020202020204" pitchFamily="34" charset="0"/>
              </a:rPr>
              <a:t>DECRETO LEGISLATIVO 24 aprile 2006, n. 219</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smtClean="0">
                <a:ln>
                  <a:noFill/>
                </a:ln>
                <a:solidFill>
                  <a:schemeClr val="tx1"/>
                </a:solidFill>
                <a:effectLst/>
                <a:latin typeface="Arial" panose="020B0604020202020204" pitchFamily="34" charset="0"/>
              </a:rPr>
              <a:t>Art. 3. Fattispecie escluse dalla disciplina </a:t>
            </a:r>
            <a:endParaRPr kumimoji="0" lang="it-IT" altLang="it-IT"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smtClean="0">
                <a:ln>
                  <a:noFill/>
                </a:ln>
                <a:solidFill>
                  <a:schemeClr val="tx1"/>
                </a:solidFill>
                <a:effectLst/>
                <a:latin typeface="Arial" panose="020B0604020202020204" pitchFamily="34" charset="0"/>
              </a:rPr>
              <a:t>1. Le disposizioni del presente decreto non si applicano: …b) ai medicinali preparati in farmacia in base alle indicazioni della Farmacopea europea o delle Farmacopee nazionali in vigore negli Stati membri dell'Unione europea, detti "formule officinali", e destinati ad essere forniti direttamente ai </a:t>
            </a:r>
            <a:r>
              <a:rPr kumimoji="0" lang="it-IT" altLang="it-IT" sz="1000" b="0" i="1" u="sng" strike="noStrike" cap="none" normalizeH="0" baseline="0" dirty="0" smtClean="0">
                <a:ln>
                  <a:noFill/>
                </a:ln>
                <a:solidFill>
                  <a:schemeClr val="tx1"/>
                </a:solidFill>
                <a:effectLst/>
                <a:latin typeface="Arial" panose="020B0604020202020204" pitchFamily="34" charset="0"/>
              </a:rPr>
              <a:t>pazienti serviti da tale farmacia</a:t>
            </a:r>
            <a:endParaRPr kumimoji="0" lang="it-IT" altLang="it-IT"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1" u="none" strike="noStrike" cap="none" normalizeH="0" baseline="0" dirty="0" smtClean="0">
                <a:ln>
                  <a:noFill/>
                </a:ln>
                <a:solidFill>
                  <a:schemeClr val="tx1"/>
                </a:solidFill>
                <a:effectLst/>
                <a:latin typeface="Arial" panose="020B0604020202020204" pitchFamily="34" charset="0"/>
              </a:rPr>
              <a:t> </a:t>
            </a:r>
            <a:endParaRPr kumimoji="0" lang="it-IT" altLang="it-IT"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1" u="none" strike="noStrike" cap="none" normalizeH="0" baseline="0" dirty="0" smtClean="0">
                <a:ln>
                  <a:noFill/>
                </a:ln>
                <a:solidFill>
                  <a:srgbClr val="FF0000"/>
                </a:solidFill>
                <a:effectLst/>
                <a:latin typeface="Arial" panose="020B0604020202020204" pitchFamily="34" charset="0"/>
              </a:rPr>
              <a:t>FU XII - NBP</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1" u="none" strike="noStrike" cap="none" normalizeH="0" baseline="0" dirty="0" smtClean="0">
                <a:ln>
                  <a:noFill/>
                </a:ln>
                <a:solidFill>
                  <a:schemeClr val="tx1"/>
                </a:solidFill>
                <a:effectLst/>
                <a:latin typeface="Arial" panose="020B0604020202020204" pitchFamily="34" charset="0"/>
              </a:rPr>
              <a:t>Preparato officinale o Formula officinale: medicinale preparato in farmacia in base alle indicazioni di una farmacopea e destinato ad essere fornito direttamente ai pazienti che si servono </a:t>
            </a:r>
            <a:r>
              <a:rPr kumimoji="0" lang="it-IT" altLang="it-IT" sz="1100" b="0" i="1" u="sng" strike="noStrike" cap="none" normalizeH="0" baseline="0" dirty="0" smtClean="0">
                <a:ln>
                  <a:noFill/>
                </a:ln>
                <a:solidFill>
                  <a:schemeClr val="tx1"/>
                </a:solidFill>
                <a:effectLst/>
                <a:latin typeface="Arial" panose="020B0604020202020204" pitchFamily="34" charset="0"/>
              </a:rPr>
              <a:t>in tale farmacia</a:t>
            </a:r>
            <a:endParaRPr kumimoji="0" lang="it-IT" altLang="it-IT" sz="1100" b="0" i="0" u="sng"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400" b="1" dirty="0" smtClean="0">
                <a:latin typeface="Arial" panose="020B0604020202020204" pitchFamily="34" charset="0"/>
              </a:rPr>
              <a:t>Per </a:t>
            </a:r>
            <a:r>
              <a:rPr kumimoji="0" lang="it-IT" altLang="it-IT" sz="1400" b="1" i="0" u="none" strike="noStrike" cap="none" normalizeH="0" baseline="0" dirty="0" smtClean="0">
                <a:ln>
                  <a:noFill/>
                </a:ln>
                <a:solidFill>
                  <a:schemeClr val="tx1"/>
                </a:solidFill>
                <a:effectLst/>
                <a:latin typeface="Arial" panose="020B0604020202020204" pitchFamily="34" charset="0"/>
              </a:rPr>
              <a:t>i medicinali veterinari: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1) il </a:t>
            </a:r>
            <a:r>
              <a:rPr kumimoji="0" lang="it-IT" altLang="it-IT" sz="1400" b="0" i="0" u="none" strike="noStrike" cap="none" normalizeH="0" baseline="0" dirty="0" err="1" smtClean="0">
                <a:ln>
                  <a:noFill/>
                </a:ln>
                <a:solidFill>
                  <a:schemeClr val="tx1"/>
                </a:solidFill>
                <a:effectLst/>
                <a:latin typeface="Arial" panose="020B0604020202020204" pitchFamily="34" charset="0"/>
              </a:rPr>
              <a:t>Dlgs</a:t>
            </a:r>
            <a:r>
              <a:rPr kumimoji="0" lang="it-IT" altLang="it-IT" sz="1400" b="0" i="0" u="none" strike="noStrike" cap="none" normalizeH="0" baseline="0" dirty="0" smtClean="0">
                <a:ln>
                  <a:noFill/>
                </a:ln>
                <a:solidFill>
                  <a:schemeClr val="tx1"/>
                </a:solidFill>
                <a:effectLst/>
                <a:latin typeface="Arial" panose="020B0604020202020204" pitchFamily="34" charset="0"/>
              </a:rPr>
              <a:t> 219/06 riguarda solo i medicinali per uso umano</a:t>
            </a:r>
          </a:p>
          <a:p>
            <a:pPr lvl="0" eaLnBrk="0" hangingPunct="0"/>
            <a:r>
              <a:rPr kumimoji="0" lang="it-IT" altLang="it-IT" sz="1400" b="0" i="0" u="none" strike="noStrike" cap="none" normalizeH="0" baseline="0" dirty="0" smtClean="0">
                <a:ln>
                  <a:noFill/>
                </a:ln>
                <a:solidFill>
                  <a:schemeClr val="tx1"/>
                </a:solidFill>
                <a:effectLst/>
                <a:latin typeface="Arial" panose="020B0604020202020204" pitchFamily="34" charset="0"/>
              </a:rPr>
              <a:t>2) sul </a:t>
            </a:r>
            <a:r>
              <a:rPr kumimoji="0" lang="it-IT" altLang="it-IT" sz="1400" b="0" i="0" u="none" strike="noStrike" cap="none" normalizeH="0" baseline="0" dirty="0" err="1" smtClean="0">
                <a:ln>
                  <a:noFill/>
                </a:ln>
                <a:solidFill>
                  <a:schemeClr val="tx1"/>
                </a:solidFill>
                <a:effectLst/>
                <a:latin typeface="Arial" panose="020B0604020202020204" pitchFamily="34" charset="0"/>
              </a:rPr>
              <a:t>Dlgs</a:t>
            </a:r>
            <a:r>
              <a:rPr kumimoji="0" lang="it-IT" altLang="it-IT" sz="1400" b="0" i="0" u="none" strike="noStrike" cap="none" normalizeH="0" baseline="0" dirty="0" smtClean="0">
                <a:ln>
                  <a:noFill/>
                </a:ln>
                <a:solidFill>
                  <a:schemeClr val="tx1"/>
                </a:solidFill>
                <a:effectLst/>
                <a:latin typeface="Arial" panose="020B0604020202020204" pitchFamily="34" charset="0"/>
              </a:rPr>
              <a:t> 193/06 è riportato </a:t>
            </a:r>
            <a:r>
              <a:rPr lang="it-IT" altLang="it-IT" sz="1400" dirty="0" smtClean="0">
                <a:latin typeface="Arial" panose="020B0604020202020204" pitchFamily="34" charset="0"/>
              </a:rPr>
              <a:t>che </a:t>
            </a:r>
            <a:r>
              <a:rPr lang="it-IT" altLang="it-IT" sz="1400" dirty="0">
                <a:latin typeface="Arial" panose="020B0604020202020204" pitchFamily="34" charset="0"/>
              </a:rPr>
              <a:t>"</a:t>
            </a:r>
            <a:r>
              <a:rPr lang="it-IT" altLang="it-IT" sz="1400" i="1" dirty="0">
                <a:latin typeface="Arial" panose="020B0604020202020204" pitchFamily="34" charset="0"/>
              </a:rPr>
              <a:t>La  vendita  al  dettaglio  dei  medicinali   </a:t>
            </a:r>
            <a:r>
              <a:rPr lang="it-IT" altLang="it-IT" sz="1400" i="1" dirty="0" smtClean="0">
                <a:latin typeface="Arial" panose="020B0604020202020204" pitchFamily="34" charset="0"/>
              </a:rPr>
              <a:t>veterinari è effettuata </a:t>
            </a:r>
            <a:r>
              <a:rPr lang="it-IT" altLang="it-IT" sz="1400" i="1" dirty="0">
                <a:latin typeface="Arial" panose="020B0604020202020204" pitchFamily="34" charset="0"/>
              </a:rPr>
              <a:t>soltanto dal  farmacista  </a:t>
            </a:r>
            <a:r>
              <a:rPr lang="it-IT" altLang="it-IT" sz="1400" i="1" u="sng" dirty="0">
                <a:latin typeface="Arial" panose="020B0604020202020204" pitchFamily="34" charset="0"/>
              </a:rPr>
              <a:t>in  farmacia  </a:t>
            </a:r>
            <a:r>
              <a:rPr lang="it-IT" altLang="it-IT" sz="1400" i="1" dirty="0">
                <a:latin typeface="Arial" panose="020B0604020202020204" pitchFamily="34" charset="0"/>
              </a:rPr>
              <a:t>e  negli  </a:t>
            </a:r>
            <a:r>
              <a:rPr lang="it-IT" altLang="it-IT" sz="1400" i="1" dirty="0" smtClean="0">
                <a:latin typeface="Arial" panose="020B0604020202020204" pitchFamily="34" charset="0"/>
              </a:rPr>
              <a:t>esercizi…</a:t>
            </a:r>
            <a:r>
              <a:rPr lang="it-IT" altLang="it-IT" sz="1400" dirty="0" smtClean="0">
                <a:latin typeface="Arial" panose="020B0604020202020204" pitchFamily="34" charset="0"/>
              </a:rPr>
              <a:t>"</a:t>
            </a:r>
            <a:r>
              <a:rPr kumimoji="0" lang="it-IT" altLang="it-IT" sz="1400" b="0" i="0" u="none" strike="noStrike" cap="none" normalizeH="0" baseline="0" dirty="0" smtClean="0">
                <a:ln>
                  <a:noFill/>
                </a:ln>
                <a:solidFill>
                  <a:schemeClr val="tx1"/>
                </a:solidFill>
                <a:effectLst/>
                <a:latin typeface="Arial" panose="020B0604020202020204" pitchFamily="34" charset="0"/>
              </a:rPr>
              <a:t>  </a:t>
            </a:r>
          </a:p>
        </p:txBody>
      </p:sp>
      <p:sp>
        <p:nvSpPr>
          <p:cNvPr id="2" name="CasellaDiTesto 1"/>
          <p:cNvSpPr txBox="1"/>
          <p:nvPr/>
        </p:nvSpPr>
        <p:spPr>
          <a:xfrm>
            <a:off x="251520" y="260648"/>
            <a:ext cx="8712968" cy="646331"/>
          </a:xfrm>
          <a:prstGeom prst="rect">
            <a:avLst/>
          </a:prstGeom>
          <a:noFill/>
        </p:spPr>
        <p:txBody>
          <a:bodyPr wrap="square" rtlCol="0">
            <a:spAutoFit/>
          </a:bodyPr>
          <a:lstStyle/>
          <a:p>
            <a:pPr algn="ctr"/>
            <a:r>
              <a:rPr lang="it-IT" b="1" dirty="0" smtClean="0">
                <a:solidFill>
                  <a:srgbClr val="FF0000"/>
                </a:solidFill>
              </a:rPr>
              <a:t>VENDITA </a:t>
            </a:r>
            <a:r>
              <a:rPr lang="it-IT" b="1" i="1" dirty="0" smtClean="0">
                <a:solidFill>
                  <a:srgbClr val="FF0000"/>
                </a:solidFill>
              </a:rPr>
              <a:t>ON LINE</a:t>
            </a:r>
            <a:r>
              <a:rPr lang="it-IT" b="1" dirty="0" smtClean="0">
                <a:solidFill>
                  <a:srgbClr val="FF0000"/>
                </a:solidFill>
              </a:rPr>
              <a:t>: </a:t>
            </a:r>
          </a:p>
          <a:p>
            <a:pPr algn="ctr"/>
            <a:r>
              <a:rPr lang="it-IT" b="1" u="sng" dirty="0" smtClean="0">
                <a:solidFill>
                  <a:srgbClr val="FF0000"/>
                </a:solidFill>
              </a:rPr>
              <a:t>NON  AMMESSA</a:t>
            </a:r>
            <a:r>
              <a:rPr lang="it-IT" b="1" dirty="0" smtClean="0">
                <a:solidFill>
                  <a:srgbClr val="FF0000"/>
                </a:solidFill>
              </a:rPr>
              <a:t> PER PREPARATI GALENICI E MEDICINALI VETERINARI</a:t>
            </a:r>
            <a:endParaRPr lang="it-IT" b="1" dirty="0">
              <a:solidFill>
                <a:srgbClr val="FF0000"/>
              </a:solidFill>
            </a:endParaRPr>
          </a:p>
        </p:txBody>
      </p:sp>
    </p:spTree>
    <p:extLst>
      <p:ext uri="{BB962C8B-B14F-4D97-AF65-F5344CB8AC3E}">
        <p14:creationId xmlns:p14="http://schemas.microsoft.com/office/powerpoint/2010/main" val="21373117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907" y="611684"/>
            <a:ext cx="8862193" cy="2385268"/>
          </a:xfrm>
          <a:prstGeom prst="rect">
            <a:avLst/>
          </a:prstGeom>
        </p:spPr>
        <p:txBody>
          <a:bodyPr wrap="square">
            <a:spAutoFit/>
          </a:bodyPr>
          <a:lstStyle/>
          <a:p>
            <a:pPr algn="just"/>
            <a:r>
              <a:rPr lang="it-IT" dirty="0">
                <a:latin typeface="Arial Narrow" panose="020B0606020202030204" pitchFamily="34" charset="0"/>
                <a:ea typeface="Times New Roman" panose="02020603050405020304" pitchFamily="18" charset="0"/>
                <a:cs typeface="Times New Roman" panose="02020603050405020304" pitchFamily="18" charset="0"/>
              </a:rPr>
              <a:t>È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recentemente stato oggetto </a:t>
            </a:r>
            <a:r>
              <a:rPr lang="it-IT" dirty="0">
                <a:latin typeface="Arial Narrow" panose="020B0606020202030204" pitchFamily="34" charset="0"/>
                <a:ea typeface="Times New Roman" panose="02020603050405020304" pitchFamily="18" charset="0"/>
                <a:cs typeface="Times New Roman" panose="02020603050405020304" pitchFamily="18" charset="0"/>
              </a:rPr>
              <a:t>di discussione se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fosse legittima </a:t>
            </a:r>
            <a:r>
              <a:rPr lang="it-IT" dirty="0">
                <a:latin typeface="Arial Narrow" panose="020B0606020202030204" pitchFamily="34" charset="0"/>
                <a:ea typeface="Times New Roman" panose="02020603050405020304" pitchFamily="18" charset="0"/>
                <a:cs typeface="Times New Roman" panose="02020603050405020304" pitchFamily="18" charset="0"/>
              </a:rPr>
              <a:t>la vendita </a:t>
            </a:r>
            <a:r>
              <a:rPr lang="it-IT" i="1" dirty="0">
                <a:latin typeface="Arial Narrow" panose="020B0606020202030204" pitchFamily="34" charset="0"/>
                <a:ea typeface="Times New Roman" panose="02020603050405020304" pitchFamily="18" charset="0"/>
                <a:cs typeface="Times New Roman" panose="02020603050405020304" pitchFamily="18" charset="0"/>
              </a:rPr>
              <a:t>on line</a:t>
            </a:r>
            <a:r>
              <a:rPr lang="it-IT" dirty="0">
                <a:latin typeface="Arial Narrow" panose="020B0606020202030204" pitchFamily="34" charset="0"/>
                <a:ea typeface="Times New Roman" panose="02020603050405020304" pitchFamily="18" charset="0"/>
                <a:cs typeface="Times New Roman" panose="02020603050405020304" pitchFamily="18" charset="0"/>
              </a:rPr>
              <a:t> di medicinali classificati come SOP in ragione del fatto che non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era </a:t>
            </a:r>
            <a:r>
              <a:rPr lang="it-IT" dirty="0">
                <a:latin typeface="Arial Narrow" panose="020B0606020202030204" pitchFamily="34" charset="0"/>
                <a:ea typeface="Times New Roman" panose="02020603050405020304" pitchFamily="18" charset="0"/>
                <a:cs typeface="Times New Roman" panose="02020603050405020304" pitchFamily="18" charset="0"/>
              </a:rPr>
              <a:t>previsto dalla normativa vigente che questa categoria di medicinali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potesse essere </a:t>
            </a:r>
            <a:r>
              <a:rPr lang="it-IT" dirty="0">
                <a:latin typeface="Arial Narrow" panose="020B0606020202030204" pitchFamily="34" charset="0"/>
                <a:ea typeface="Times New Roman" panose="02020603050405020304" pitchFamily="18" charset="0"/>
                <a:cs typeface="Times New Roman" panose="02020603050405020304" pitchFamily="18" charset="0"/>
              </a:rPr>
              <a:t>oggetto di pubblicità e di fatto la vendita </a:t>
            </a:r>
            <a:r>
              <a:rPr lang="it-IT" i="1" dirty="0">
                <a:latin typeface="Arial Narrow" panose="020B0606020202030204" pitchFamily="34" charset="0"/>
                <a:ea typeface="Times New Roman" panose="02020603050405020304" pitchFamily="18" charset="0"/>
                <a:cs typeface="Times New Roman" panose="02020603050405020304" pitchFamily="18" charset="0"/>
              </a:rPr>
              <a:t>on line</a:t>
            </a:r>
            <a:r>
              <a:rPr lang="it-IT" dirty="0">
                <a:latin typeface="Arial Narrow" panose="020B0606020202030204" pitchFamily="34" charset="0"/>
                <a:ea typeface="Times New Roman" panose="02020603050405020304" pitchFamily="18" charset="0"/>
                <a:cs typeface="Times New Roman" panose="02020603050405020304" pitchFamily="18" charset="0"/>
              </a:rPr>
              <a:t>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avrebbe potuto comportare </a:t>
            </a:r>
            <a:r>
              <a:rPr lang="it-IT" dirty="0">
                <a:latin typeface="Arial Narrow" panose="020B0606020202030204" pitchFamily="34" charset="0"/>
                <a:ea typeface="Times New Roman" panose="02020603050405020304" pitchFamily="18" charset="0"/>
                <a:cs typeface="Times New Roman" panose="02020603050405020304" pitchFamily="18" charset="0"/>
              </a:rPr>
              <a:t>una certa visibilità per prodotti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appartenenti </a:t>
            </a:r>
            <a:r>
              <a:rPr lang="it-IT" dirty="0">
                <a:latin typeface="Arial Narrow" panose="020B0606020202030204" pitchFamily="34" charset="0"/>
                <a:ea typeface="Times New Roman" panose="02020603050405020304" pitchFamily="18" charset="0"/>
                <a:cs typeface="Times New Roman" panose="02020603050405020304" pitchFamily="18" charset="0"/>
              </a:rPr>
              <a:t>alla categoria in questione. </a:t>
            </a:r>
            <a:endParaRPr lang="it-IT" dirty="0" smtClean="0">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600"/>
              </a:spcBef>
            </a:pPr>
            <a:r>
              <a:rPr lang="it-IT" dirty="0" smtClean="0">
                <a:latin typeface="Arial Narrow" panose="020B0606020202030204" pitchFamily="34" charset="0"/>
                <a:ea typeface="Times New Roman" panose="02020603050405020304" pitchFamily="18" charset="0"/>
                <a:cs typeface="Times New Roman" panose="02020603050405020304" pitchFamily="18" charset="0"/>
              </a:rPr>
              <a:t>In </a:t>
            </a:r>
            <a:r>
              <a:rPr lang="it-IT" dirty="0">
                <a:latin typeface="Arial Narrow" panose="020B0606020202030204" pitchFamily="34" charset="0"/>
                <a:ea typeface="Times New Roman" panose="02020603050405020304" pitchFamily="18" charset="0"/>
                <a:cs typeface="Times New Roman" panose="02020603050405020304" pitchFamily="18" charset="0"/>
              </a:rPr>
              <a:t>tale contesto una recente </a:t>
            </a:r>
            <a:r>
              <a:rPr lang="it-IT" b="1" dirty="0">
                <a:latin typeface="Arial Narrow" panose="020B0606020202030204" pitchFamily="34" charset="0"/>
                <a:ea typeface="Times New Roman" panose="02020603050405020304" pitchFamily="18" charset="0"/>
                <a:cs typeface="Times New Roman" panose="02020603050405020304" pitchFamily="18" charset="0"/>
              </a:rPr>
              <a:t>sentenza </a:t>
            </a:r>
            <a:r>
              <a:rPr lang="it-IT" b="1" dirty="0" smtClean="0">
                <a:latin typeface="Arial Narrow" panose="020B0606020202030204" pitchFamily="34" charset="0"/>
                <a:ea typeface="Times New Roman" panose="02020603050405020304" pitchFamily="18" charset="0"/>
                <a:cs typeface="Times New Roman" panose="02020603050405020304" pitchFamily="18" charset="0"/>
              </a:rPr>
              <a:t>del Consiglio </a:t>
            </a:r>
            <a:r>
              <a:rPr lang="it-IT" b="1" dirty="0">
                <a:latin typeface="Arial Narrow" panose="020B0606020202030204" pitchFamily="34" charset="0"/>
                <a:ea typeface="Times New Roman" panose="02020603050405020304" pitchFamily="18" charset="0"/>
                <a:cs typeface="Times New Roman" panose="02020603050405020304" pitchFamily="18" charset="0"/>
              </a:rPr>
              <a:t>di </a:t>
            </a:r>
            <a:r>
              <a:rPr lang="it-IT" b="1" dirty="0" smtClean="0">
                <a:latin typeface="Arial Narrow" panose="020B0606020202030204" pitchFamily="34" charset="0"/>
                <a:ea typeface="Times New Roman" panose="02020603050405020304" pitchFamily="18" charset="0"/>
                <a:cs typeface="Times New Roman" panose="02020603050405020304" pitchFamily="18" charset="0"/>
              </a:rPr>
              <a:t>Stato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(sentenza </a:t>
            </a:r>
            <a:r>
              <a:rPr lang="it-IT" dirty="0">
                <a:latin typeface="Arial Narrow" panose="020B0606020202030204" pitchFamily="34" charset="0"/>
                <a:ea typeface="Times New Roman" panose="02020603050405020304" pitchFamily="18" charset="0"/>
                <a:cs typeface="Times New Roman" panose="02020603050405020304" pitchFamily="18" charset="0"/>
              </a:rPr>
              <a:t>n. 2217 del 12 maggio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2017) </a:t>
            </a:r>
            <a:r>
              <a:rPr lang="it-IT" b="1" dirty="0" smtClean="0">
                <a:latin typeface="Arial Narrow" panose="020B0606020202030204" pitchFamily="34" charset="0"/>
                <a:ea typeface="Times New Roman" panose="02020603050405020304" pitchFamily="18" charset="0"/>
                <a:cs typeface="Times New Roman" panose="02020603050405020304" pitchFamily="18" charset="0"/>
              </a:rPr>
              <a:t>ha confermato la </a:t>
            </a:r>
            <a:r>
              <a:rPr lang="it-IT" b="1" dirty="0">
                <a:latin typeface="Arial Narrow" panose="020B0606020202030204" pitchFamily="34" charset="0"/>
                <a:ea typeface="Times New Roman" panose="02020603050405020304" pitchFamily="18" charset="0"/>
                <a:cs typeface="Times New Roman" panose="02020603050405020304" pitchFamily="18" charset="0"/>
              </a:rPr>
              <a:t>piena ammissibilità della pubblicità presso il pubblico dei medicinali senza obbligo di prescrizione (</a:t>
            </a:r>
            <a:r>
              <a:rPr lang="it-IT" b="1" dirty="0" smtClean="0">
                <a:latin typeface="Arial Narrow" panose="020B0606020202030204" pitchFamily="34" charset="0"/>
                <a:ea typeface="Times New Roman" panose="02020603050405020304" pitchFamily="18" charset="0"/>
                <a:cs typeface="Times New Roman" panose="02020603050405020304" pitchFamily="18" charset="0"/>
              </a:rPr>
              <a:t>SOP)</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 Di conseguenza non sussistono ulteriori dubbi relativamente alla possibilità di vendita </a:t>
            </a:r>
            <a:r>
              <a:rPr lang="it-IT" i="1" dirty="0">
                <a:latin typeface="Arial Narrow" panose="020B0606020202030204" pitchFamily="34" charset="0"/>
                <a:ea typeface="Times New Roman" panose="02020603050405020304" pitchFamily="18" charset="0"/>
                <a:cs typeface="Times New Roman" panose="02020603050405020304" pitchFamily="18" charset="0"/>
              </a:rPr>
              <a:t>on </a:t>
            </a:r>
            <a:r>
              <a:rPr lang="it-IT" i="1" dirty="0" smtClean="0">
                <a:latin typeface="Arial Narrow" panose="020B0606020202030204" pitchFamily="34" charset="0"/>
                <a:ea typeface="Times New Roman" panose="02020603050405020304" pitchFamily="18" charset="0"/>
                <a:cs typeface="Times New Roman" panose="02020603050405020304" pitchFamily="18" charset="0"/>
              </a:rPr>
              <a:t>line </a:t>
            </a:r>
            <a:r>
              <a:rPr lang="it-IT" dirty="0" smtClean="0">
                <a:latin typeface="Arial Narrow" panose="020B0606020202030204" pitchFamily="34" charset="0"/>
                <a:ea typeface="Times New Roman" panose="02020603050405020304" pitchFamily="18" charset="0"/>
                <a:cs typeface="Times New Roman" panose="02020603050405020304" pitchFamily="18" charset="0"/>
              </a:rPr>
              <a:t>per questi medicinali.</a:t>
            </a:r>
            <a:endParaRPr lang="it-IT"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CasellaDiTesto 2"/>
          <p:cNvSpPr txBox="1"/>
          <p:nvPr/>
        </p:nvSpPr>
        <p:spPr>
          <a:xfrm>
            <a:off x="251520" y="116632"/>
            <a:ext cx="8712968" cy="369332"/>
          </a:xfrm>
          <a:prstGeom prst="rect">
            <a:avLst/>
          </a:prstGeom>
          <a:noFill/>
        </p:spPr>
        <p:txBody>
          <a:bodyPr wrap="square" rtlCol="0">
            <a:spAutoFit/>
          </a:bodyPr>
          <a:lstStyle/>
          <a:p>
            <a:pPr algn="ctr"/>
            <a:r>
              <a:rPr lang="it-IT" b="1" dirty="0" smtClean="0">
                <a:solidFill>
                  <a:srgbClr val="FF0000"/>
                </a:solidFill>
              </a:rPr>
              <a:t>VENDITA </a:t>
            </a:r>
            <a:r>
              <a:rPr lang="it-IT" b="1" i="1" u="sng" dirty="0" smtClean="0">
                <a:solidFill>
                  <a:srgbClr val="FF0000"/>
                </a:solidFill>
              </a:rPr>
              <a:t>ON LINE</a:t>
            </a:r>
            <a:r>
              <a:rPr lang="it-IT" b="1" i="1" dirty="0" smtClean="0">
                <a:solidFill>
                  <a:srgbClr val="FF0000"/>
                </a:solidFill>
              </a:rPr>
              <a:t> e </a:t>
            </a:r>
            <a:r>
              <a:rPr lang="it-IT" b="1" u="sng" dirty="0" smtClean="0">
                <a:solidFill>
                  <a:srgbClr val="FF0000"/>
                </a:solidFill>
              </a:rPr>
              <a:t>PUBBLICITÀ</a:t>
            </a:r>
            <a:r>
              <a:rPr lang="it-IT" b="1" dirty="0" smtClean="0">
                <a:solidFill>
                  <a:srgbClr val="FF0000"/>
                </a:solidFill>
              </a:rPr>
              <a:t>: AMMESSE PER I </a:t>
            </a:r>
            <a:r>
              <a:rPr lang="it-IT" b="1" u="sng" dirty="0" smtClean="0">
                <a:solidFill>
                  <a:srgbClr val="FF0000"/>
                </a:solidFill>
              </a:rPr>
              <a:t>SOP</a:t>
            </a:r>
            <a:endParaRPr lang="it-IT" b="1" dirty="0">
              <a:solidFill>
                <a:srgbClr val="FF0000"/>
              </a:solidFill>
            </a:endParaRPr>
          </a:p>
        </p:txBody>
      </p:sp>
      <p:sp>
        <p:nvSpPr>
          <p:cNvPr id="4" name="Rettangolo 3"/>
          <p:cNvSpPr/>
          <p:nvPr/>
        </p:nvSpPr>
        <p:spPr>
          <a:xfrm>
            <a:off x="251520" y="3192358"/>
            <a:ext cx="8712968" cy="1892826"/>
          </a:xfrm>
          <a:prstGeom prst="rect">
            <a:avLst/>
          </a:prstGeom>
          <a:ln>
            <a:solidFill>
              <a:srgbClr val="99CC00"/>
            </a:solidFill>
          </a:ln>
        </p:spPr>
        <p:txBody>
          <a:bodyPr wrap="square">
            <a:spAutoFit/>
          </a:bodyPr>
          <a:lstStyle/>
          <a:p>
            <a:pPr algn="just">
              <a:spcAft>
                <a:spcPts val="600"/>
              </a:spcAft>
            </a:pPr>
            <a:r>
              <a:rPr lang="it-IT" sz="1600" i="1" dirty="0" smtClean="0"/>
              <a:t>…</a:t>
            </a:r>
            <a:r>
              <a:rPr lang="it-IT" sz="1600" i="1" dirty="0" smtClean="0">
                <a:solidFill>
                  <a:srgbClr val="FF0000"/>
                </a:solidFill>
              </a:rPr>
              <a:t>se </a:t>
            </a:r>
            <a:r>
              <a:rPr lang="it-IT" sz="1600" i="1" dirty="0">
                <a:solidFill>
                  <a:srgbClr val="FF0000"/>
                </a:solidFill>
              </a:rPr>
              <a:t>il legislatore avesse davvero inteso operare tale distinguo tra i farmaci SOP ai fini della pubblicità, lo avrebbe fatto </a:t>
            </a:r>
            <a:r>
              <a:rPr lang="it-IT" sz="1600" i="1" dirty="0" smtClean="0">
                <a:solidFill>
                  <a:srgbClr val="FF0000"/>
                </a:solidFill>
              </a:rPr>
              <a:t>espressamente</a:t>
            </a:r>
            <a:r>
              <a:rPr lang="it-IT" sz="1600" i="1" dirty="0" smtClean="0"/>
              <a:t>…</a:t>
            </a:r>
          </a:p>
          <a:p>
            <a:pPr algn="just"/>
            <a:r>
              <a:rPr lang="it-IT" sz="1600" i="1" dirty="0" smtClean="0"/>
              <a:t>…l’art</a:t>
            </a:r>
            <a:r>
              <a:rPr lang="it-IT" sz="1600" i="1" dirty="0"/>
              <a:t>. 88 della direttiva </a:t>
            </a:r>
            <a:r>
              <a:rPr lang="it-IT" sz="1600" i="1" dirty="0" smtClean="0"/>
              <a:t>2001/83/CE ha </a:t>
            </a:r>
            <a:r>
              <a:rPr lang="it-IT" sz="1600" i="1" dirty="0">
                <a:solidFill>
                  <a:srgbClr val="FF0000"/>
                </a:solidFill>
              </a:rPr>
              <a:t>stabilito in generale il divieto </a:t>
            </a:r>
            <a:r>
              <a:rPr lang="it-IT" sz="1600" i="1" dirty="0" smtClean="0">
                <a:solidFill>
                  <a:srgbClr val="FF0000"/>
                </a:solidFill>
              </a:rPr>
              <a:t>di pubblicità </a:t>
            </a:r>
            <a:r>
              <a:rPr lang="it-IT" sz="1600" i="1" dirty="0">
                <a:solidFill>
                  <a:srgbClr val="FF0000"/>
                </a:solidFill>
              </a:rPr>
              <a:t>per determinate categorie di farmaci, non può che desumersene, </a:t>
            </a:r>
            <a:r>
              <a:rPr lang="it-IT" sz="1600" i="1" dirty="0" smtClean="0">
                <a:solidFill>
                  <a:srgbClr val="FF0000"/>
                </a:solidFill>
              </a:rPr>
              <a:t>a contrario</a:t>
            </a:r>
            <a:r>
              <a:rPr lang="it-IT" sz="1600" i="1" dirty="0">
                <a:solidFill>
                  <a:srgbClr val="FF0000"/>
                </a:solidFill>
              </a:rPr>
              <a:t>, </a:t>
            </a:r>
            <a:r>
              <a:rPr lang="it-IT" sz="1600" i="1" dirty="0"/>
              <a:t>che la pubblicità deve intendersi sempre consentita per le </a:t>
            </a:r>
            <a:r>
              <a:rPr lang="it-IT" sz="1600" i="1" dirty="0" smtClean="0"/>
              <a:t>restanti: pertanto</a:t>
            </a:r>
            <a:r>
              <a:rPr lang="it-IT" sz="1600" i="1" dirty="0"/>
              <a:t>, una legislazione che introducesse in via generale, in assenza </a:t>
            </a:r>
            <a:r>
              <a:rPr lang="it-IT" sz="1600" i="1" dirty="0" smtClean="0"/>
              <a:t>di specifiche </a:t>
            </a:r>
            <a:r>
              <a:rPr lang="it-IT" sz="1600" i="1" dirty="0"/>
              <a:t>necessità, divieti ulteriori, travalicando i limiti tracciati dal citato art</a:t>
            </a:r>
            <a:r>
              <a:rPr lang="it-IT" sz="1600" i="1" dirty="0" smtClean="0"/>
              <a:t>. 88</a:t>
            </a:r>
            <a:r>
              <a:rPr lang="it-IT" sz="1600" i="1" dirty="0"/>
              <a:t>, </a:t>
            </a:r>
            <a:r>
              <a:rPr lang="it-IT" sz="1600" i="1" u="sng" dirty="0"/>
              <a:t>si esporrebbe al serio rischio di incompatibilità </a:t>
            </a:r>
            <a:r>
              <a:rPr lang="it-IT" sz="1600" i="1" u="sng" dirty="0" smtClean="0"/>
              <a:t>comunitaria</a:t>
            </a:r>
            <a:r>
              <a:rPr lang="it-IT" sz="1600" i="1" dirty="0" smtClean="0"/>
              <a:t>…</a:t>
            </a:r>
            <a:endParaRPr lang="it-IT" sz="1600" i="1" dirty="0"/>
          </a:p>
        </p:txBody>
      </p:sp>
      <p:sp>
        <p:nvSpPr>
          <p:cNvPr id="5" name="Rettangolo 4"/>
          <p:cNvSpPr/>
          <p:nvPr/>
        </p:nvSpPr>
        <p:spPr>
          <a:xfrm>
            <a:off x="254396" y="5356373"/>
            <a:ext cx="8710092" cy="1384995"/>
          </a:xfrm>
          <a:prstGeom prst="rect">
            <a:avLst/>
          </a:prstGeom>
        </p:spPr>
        <p:txBody>
          <a:bodyPr wrap="square">
            <a:spAutoFit/>
          </a:bodyPr>
          <a:lstStyle/>
          <a:p>
            <a:pPr algn="just"/>
            <a:r>
              <a:rPr lang="it-IT" sz="1400" i="1" dirty="0"/>
              <a:t>«La sentenza del </a:t>
            </a:r>
            <a:r>
              <a:rPr lang="it-IT" sz="1400" i="1" dirty="0" err="1"/>
              <a:t>CdS</a:t>
            </a:r>
            <a:r>
              <a:rPr lang="it-IT" sz="1400" i="1" dirty="0"/>
              <a:t> non modifica il posizionamento dei </a:t>
            </a:r>
            <a:r>
              <a:rPr lang="it-IT" sz="1400" i="1" dirty="0" smtClean="0"/>
              <a:t>SOP </a:t>
            </a:r>
            <a:r>
              <a:rPr lang="it-IT" sz="1400" i="1" dirty="0"/>
              <a:t>all'interno della </a:t>
            </a:r>
            <a:r>
              <a:rPr lang="it-IT" sz="1400" i="1" dirty="0" smtClean="0"/>
              <a:t>farmacia… pertanto </a:t>
            </a:r>
            <a:r>
              <a:rPr lang="it-IT" sz="1400" i="1" dirty="0"/>
              <a:t>viene ribadito il ruolo centrale del professionista presente in tutti i luoghi in cui questi farmaci vengono </a:t>
            </a:r>
            <a:r>
              <a:rPr lang="it-IT" sz="1400" i="1" dirty="0" smtClean="0"/>
              <a:t>dispensati… </a:t>
            </a:r>
            <a:r>
              <a:rPr lang="it-IT" sz="1400" b="1" i="1" dirty="0" smtClean="0">
                <a:solidFill>
                  <a:srgbClr val="FF0000"/>
                </a:solidFill>
              </a:rPr>
              <a:t>laddove </a:t>
            </a:r>
            <a:r>
              <a:rPr lang="it-IT" sz="1400" b="1" i="1" dirty="0">
                <a:solidFill>
                  <a:srgbClr val="FF0000"/>
                </a:solidFill>
              </a:rPr>
              <a:t>la competenza del farmacista è riconosciuta dall'utente, la pubblicità non potrà comportare uno svilimento del ruolo professionale</a:t>
            </a:r>
            <a:r>
              <a:rPr lang="it-IT" sz="1400" i="1" dirty="0" smtClean="0"/>
              <a:t>».</a:t>
            </a:r>
            <a:endParaRPr lang="it-IT" sz="1400" i="1" dirty="0"/>
          </a:p>
          <a:p>
            <a:pPr algn="r"/>
            <a:r>
              <a:rPr lang="it-IT" sz="1400" i="1" dirty="0" smtClean="0"/>
              <a:t>Dott. Carlo </a:t>
            </a:r>
            <a:r>
              <a:rPr lang="it-IT" sz="1400" i="1" dirty="0" err="1"/>
              <a:t>Ranaudo</a:t>
            </a:r>
            <a:r>
              <a:rPr lang="it-IT" sz="1400" i="1" dirty="0"/>
              <a:t> </a:t>
            </a:r>
            <a:endParaRPr lang="it-IT" sz="1400" i="1" dirty="0" smtClean="0"/>
          </a:p>
          <a:p>
            <a:pPr algn="r"/>
            <a:r>
              <a:rPr lang="it-IT" sz="1400" i="1" dirty="0" err="1" smtClean="0"/>
              <a:t>Dip</a:t>
            </a:r>
            <a:r>
              <a:rPr lang="it-IT" sz="1400" i="1" dirty="0" smtClean="0"/>
              <a:t>. </a:t>
            </a:r>
            <a:r>
              <a:rPr lang="it-IT" sz="1400" i="1" dirty="0"/>
              <a:t>Marketing </a:t>
            </a:r>
            <a:r>
              <a:rPr lang="it-IT" sz="1400" i="1" dirty="0" smtClean="0"/>
              <a:t>Farmaceutico, Università </a:t>
            </a:r>
            <a:r>
              <a:rPr lang="it-IT" sz="1400" i="1" dirty="0" err="1" smtClean="0"/>
              <a:t>Unimeier</a:t>
            </a:r>
            <a:r>
              <a:rPr lang="it-IT" sz="1400" i="1" dirty="0" smtClean="0"/>
              <a:t>, </a:t>
            </a:r>
            <a:r>
              <a:rPr lang="it-IT" sz="1400" i="1" dirty="0"/>
              <a:t>Milano</a:t>
            </a:r>
          </a:p>
        </p:txBody>
      </p:sp>
    </p:spTree>
    <p:extLst>
      <p:ext uri="{BB962C8B-B14F-4D97-AF65-F5344CB8AC3E}">
        <p14:creationId xmlns:p14="http://schemas.microsoft.com/office/powerpoint/2010/main" val="36952355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3" name="CasellaDiTesto 1"/>
          <p:cNvSpPr txBox="1">
            <a:spLocks noChangeArrowheads="1"/>
          </p:cNvSpPr>
          <p:nvPr/>
        </p:nvSpPr>
        <p:spPr bwMode="auto">
          <a:xfrm>
            <a:off x="1547664" y="2780928"/>
            <a:ext cx="6480175" cy="646331"/>
          </a:xfrm>
          <a:prstGeom prst="rect">
            <a:avLst/>
          </a:prstGeom>
          <a:noFill/>
          <a:ln w="9525">
            <a:noFill/>
            <a:miter lim="800000"/>
            <a:headEnd/>
            <a:tailEnd/>
          </a:ln>
        </p:spPr>
        <p:txBody>
          <a:bodyPr>
            <a:spAutoFit/>
          </a:bodyPr>
          <a:lstStyle/>
          <a:p>
            <a:pPr algn="ctr"/>
            <a:r>
              <a:rPr lang="it-IT" sz="3600" b="1" dirty="0" smtClean="0">
                <a:solidFill>
                  <a:srgbClr val="99CC00"/>
                </a:solidFill>
                <a:latin typeface="Calibri" pitchFamily="34" charset="0"/>
              </a:rPr>
              <a:t>ANORESSIZZANTI e DIMAGRANTI</a:t>
            </a:r>
            <a:endParaRPr lang="it-IT" sz="3600" b="1" i="1" dirty="0">
              <a:solidFill>
                <a:srgbClr val="99CC00"/>
              </a:solidFill>
              <a:latin typeface="Calibri" pitchFamily="34" charset="0"/>
            </a:endParaRPr>
          </a:p>
        </p:txBody>
      </p:sp>
    </p:spTree>
    <p:extLst>
      <p:ext uri="{BB962C8B-B14F-4D97-AF65-F5344CB8AC3E}">
        <p14:creationId xmlns:p14="http://schemas.microsoft.com/office/powerpoint/2010/main" val="22623995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sellaDiTesto 1"/>
          <p:cNvSpPr txBox="1">
            <a:spLocks noChangeArrowheads="1"/>
          </p:cNvSpPr>
          <p:nvPr/>
        </p:nvSpPr>
        <p:spPr bwMode="auto">
          <a:xfrm>
            <a:off x="250825" y="1412875"/>
            <a:ext cx="871378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t">
              <a:spcBef>
                <a:spcPct val="0"/>
              </a:spcBef>
              <a:buFontTx/>
              <a:buNone/>
            </a:pPr>
            <a:r>
              <a:rPr lang="it-IT" altLang="it-IT" sz="1400" b="1">
                <a:solidFill>
                  <a:srgbClr val="00B050"/>
                </a:solidFill>
                <a:latin typeface="Tahoma" pitchFamily="34" charset="0"/>
              </a:rPr>
              <a:t>ANORESSIZANTI</a:t>
            </a:r>
            <a:r>
              <a:rPr lang="it-IT" altLang="it-IT" sz="1400">
                <a:latin typeface="Tahoma" pitchFamily="34" charset="0"/>
              </a:rPr>
              <a:t>: …quei farmaci che, </a:t>
            </a:r>
            <a:r>
              <a:rPr lang="it-IT" altLang="it-IT" sz="1400" b="1">
                <a:latin typeface="Tahoma" pitchFamily="34" charset="0"/>
              </a:rPr>
              <a:t>inibendo la sensazione di fame o favorendo la sazietà, a livello centrale, sono in grado di ridurre il consumo di cibo</a:t>
            </a:r>
            <a:r>
              <a:rPr lang="it-IT" altLang="it-IT" sz="1400">
                <a:latin typeface="Tahoma" pitchFamily="34" charset="0"/>
              </a:rPr>
              <a:t>. La loro azione sul comportamento alimentare si riflette in una riduzione del peso e dell'insorgenza  delle malattie correlate all'obesità e, quindi, del rischio cardiovascolare…</a:t>
            </a:r>
          </a:p>
          <a:p>
            <a:pPr algn="just" fontAlgn="t">
              <a:spcBef>
                <a:spcPct val="0"/>
              </a:spcBef>
              <a:buFontTx/>
              <a:buNone/>
            </a:pPr>
            <a:r>
              <a:rPr lang="it-IT" altLang="it-IT" sz="1400">
                <a:latin typeface="Tahoma" pitchFamily="34" charset="0"/>
              </a:rPr>
              <a:t>F. Rossi, V. Cuomo, C. Riccardi; Farmacologia Principi di Base e Applicazioni Terapeutiche; Edizione Minerva Medica Torino 2005</a:t>
            </a:r>
          </a:p>
          <a:p>
            <a:pPr algn="just" fontAlgn="t">
              <a:spcBef>
                <a:spcPct val="0"/>
              </a:spcBef>
              <a:buFontTx/>
              <a:buNone/>
            </a:pPr>
            <a:endParaRPr lang="it-IT" altLang="it-IT" sz="1400">
              <a:latin typeface="Tahoma" pitchFamily="34" charset="0"/>
            </a:endParaRPr>
          </a:p>
          <a:p>
            <a:pPr algn="just" fontAlgn="t">
              <a:spcBef>
                <a:spcPct val="0"/>
              </a:spcBef>
              <a:buFontTx/>
              <a:buNone/>
            </a:pPr>
            <a:r>
              <a:rPr lang="it-IT" altLang="it-IT" sz="1400" b="1">
                <a:solidFill>
                  <a:srgbClr val="00B050"/>
                </a:solidFill>
                <a:latin typeface="Tahoma" pitchFamily="34" charset="0"/>
              </a:rPr>
              <a:t>DIMAGRANTI</a:t>
            </a:r>
            <a:r>
              <a:rPr lang="it-IT" altLang="it-IT" sz="1400">
                <a:latin typeface="Tahoma" pitchFamily="34" charset="0"/>
              </a:rPr>
              <a:t>: prodotti utilizzati per il trattamento del sovrappeso e dell'obesità.</a:t>
            </a:r>
            <a:br>
              <a:rPr lang="it-IT" altLang="it-IT" sz="1400">
                <a:latin typeface="Tahoma" pitchFamily="34" charset="0"/>
              </a:rPr>
            </a:br>
            <a:r>
              <a:rPr lang="it-IT" altLang="it-IT" sz="1400" b="1">
                <a:solidFill>
                  <a:srgbClr val="00B050"/>
                </a:solidFill>
                <a:latin typeface="Tahoma" pitchFamily="34" charset="0"/>
              </a:rPr>
              <a:t>I prodotti vegetali </a:t>
            </a:r>
            <a:r>
              <a:rPr lang="it-IT" altLang="it-IT" sz="1400">
                <a:latin typeface="Tahoma" pitchFamily="34" charset="0"/>
              </a:rPr>
              <a:t>utilizzati per il trattamento del sovrappeso e dell'obesità contengono </a:t>
            </a:r>
            <a:r>
              <a:rPr lang="it-IT" altLang="it-IT" sz="1400" b="1">
                <a:latin typeface="Tahoma" pitchFamily="34" charset="0"/>
              </a:rPr>
              <a:t>sostanze che influenzano il metabolismo, in grado di aumentare la termogenesi, in grado di impedire l'assorbimento di nutrienti oltre che ad aumentare il senso di sazietà</a:t>
            </a:r>
            <a:r>
              <a:rPr lang="it-IT" altLang="it-IT" sz="1400">
                <a:latin typeface="Tahoma" pitchFamily="34" charset="0"/>
              </a:rPr>
              <a:t>.</a:t>
            </a:r>
          </a:p>
          <a:p>
            <a:pPr algn="just" fontAlgn="t">
              <a:spcBef>
                <a:spcPct val="0"/>
              </a:spcBef>
              <a:buFontTx/>
              <a:buNone/>
            </a:pPr>
            <a:r>
              <a:rPr lang="it-IT" altLang="it-IT" sz="1400">
                <a:latin typeface="Tahoma" pitchFamily="34" charset="0"/>
              </a:rPr>
              <a:t>F. Capasso, G. Grandolini, A.A.Izzo: Fitoterapia Impiego razionale delle droghe vegetali; Springer- Verlag Italia 2009</a:t>
            </a:r>
          </a:p>
          <a:p>
            <a:pPr algn="just" fontAlgn="t">
              <a:spcBef>
                <a:spcPct val="0"/>
              </a:spcBef>
              <a:buFontTx/>
              <a:buNone/>
            </a:pPr>
            <a:endParaRPr lang="it-IT" altLang="it-IT" sz="1400">
              <a:latin typeface="Tahoma" pitchFamily="34" charset="0"/>
            </a:endParaRPr>
          </a:p>
          <a:p>
            <a:pPr algn="just" fontAlgn="t">
              <a:spcBef>
                <a:spcPct val="0"/>
              </a:spcBef>
              <a:buFontTx/>
              <a:buNone/>
            </a:pPr>
            <a:r>
              <a:rPr lang="it-IT" altLang="it-IT" sz="1400" b="1">
                <a:solidFill>
                  <a:srgbClr val="00B050"/>
                </a:solidFill>
                <a:latin typeface="Tahoma" pitchFamily="34" charset="0"/>
              </a:rPr>
              <a:t>I FARMACI anti-obesità: </a:t>
            </a:r>
            <a:r>
              <a:rPr lang="it-IT" altLang="it-IT" sz="1400">
                <a:latin typeface="Tahoma" pitchFamily="34" charset="0"/>
              </a:rPr>
              <a:t>…hanno un ruolo nella riduzione del peso in pazienti la cui condizione è refrattaria alle misure non farmacologiche ( restrizione calorica, esercizio fisico e modificazioni comportamentali)...Finora questi farmaci si sono dimostrati limitati nell'efficacia e non soddisfacenti per le reazioni avverse.</a:t>
            </a:r>
          </a:p>
          <a:p>
            <a:pPr algn="just" fontAlgn="t">
              <a:spcBef>
                <a:spcPct val="0"/>
              </a:spcBef>
              <a:buFontTx/>
              <a:buNone/>
            </a:pPr>
            <a:r>
              <a:rPr lang="it-IT" altLang="it-IT" sz="1400" b="1">
                <a:solidFill>
                  <a:srgbClr val="00B050"/>
                </a:solidFill>
                <a:latin typeface="Tahoma" pitchFamily="34" charset="0"/>
              </a:rPr>
              <a:t>I principi attivi </a:t>
            </a:r>
            <a:r>
              <a:rPr lang="it-IT" altLang="it-IT" sz="1400">
                <a:latin typeface="Tahoma" pitchFamily="34" charset="0"/>
              </a:rPr>
              <a:t>più recenti </a:t>
            </a:r>
            <a:r>
              <a:rPr lang="it-IT" altLang="it-IT" sz="1400" b="1">
                <a:latin typeface="Tahoma" pitchFamily="34" charset="0"/>
              </a:rPr>
              <a:t>agiscono sul metabolismo lipidico</a:t>
            </a:r>
            <a:r>
              <a:rPr lang="it-IT" altLang="it-IT" sz="1400">
                <a:latin typeface="Tahoma" pitchFamily="34" charset="0"/>
              </a:rPr>
              <a:t>: la sibutramina attiva il dispendio energetico a livello centrale attraverso un'aumentata termogenesi, l'orlistat (unico medicinale presente in commercio in Italia) inibisce a livello intestinale la lipasi pancreatica impedendo l'assorbimento dei lipidi assunti dalla dieta.</a:t>
            </a:r>
          </a:p>
          <a:p>
            <a:pPr algn="just" fontAlgn="t">
              <a:spcBef>
                <a:spcPct val="0"/>
              </a:spcBef>
              <a:buFontTx/>
              <a:buNone/>
            </a:pPr>
            <a:r>
              <a:rPr lang="it-IT" altLang="it-IT" sz="1400">
                <a:latin typeface="Tahoma" pitchFamily="34" charset="0"/>
              </a:rPr>
              <a:t>F. Rossi, V. Cuomo, C. Riccardi; Farmacologia Principi di Base e Applicazioni Terapeutiche; Edizione Minerva Medica Torino 2005</a:t>
            </a:r>
          </a:p>
        </p:txBody>
      </p:sp>
      <p:sp>
        <p:nvSpPr>
          <p:cNvPr id="3" name="Rettangolo 2"/>
          <p:cNvSpPr/>
          <p:nvPr/>
        </p:nvSpPr>
        <p:spPr>
          <a:xfrm>
            <a:off x="395288" y="620713"/>
            <a:ext cx="8424862" cy="400050"/>
          </a:xfrm>
          <a:prstGeom prst="rect">
            <a:avLst/>
          </a:prstGeom>
        </p:spPr>
        <p:txBody>
          <a:bodyPr>
            <a:spAutoFit/>
          </a:bodyPr>
          <a:lstStyle/>
          <a:p>
            <a:pPr algn="ctr">
              <a:spcAft>
                <a:spcPts val="0"/>
              </a:spcAft>
              <a:tabLst>
                <a:tab pos="5130800" algn="r"/>
              </a:tabLst>
              <a:defRPr/>
            </a:pPr>
            <a:r>
              <a:rPr lang="it-IT" sz="2000" b="1" cap="all" dirty="0">
                <a:ea typeface="Times New Roman" panose="02020603050405020304" pitchFamily="18" charset="0"/>
                <a:cs typeface="Times New Roman" panose="02020603050405020304" pitchFamily="18" charset="0"/>
              </a:rPr>
              <a:t>PREPARAZIONI A SCOPO DIMAGRANTE</a:t>
            </a:r>
            <a:endParaRPr lang="it-IT" sz="2400" b="1" cap="all"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995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476672"/>
            <a:ext cx="8458200" cy="720080"/>
          </a:xfrm>
        </p:spPr>
        <p:txBody>
          <a:bodyPr>
            <a:normAutofit fontScale="90000"/>
          </a:bodyPr>
          <a:lstStyle/>
          <a:p>
            <a:r>
              <a:rPr lang="it-IT" dirty="0"/>
              <a:t>Indice</a:t>
            </a:r>
            <a:br>
              <a:rPr lang="it-IT" dirty="0"/>
            </a:br>
            <a:r>
              <a:rPr lang="it-IT" dirty="0"/>
              <a:t/>
            </a:r>
            <a:br>
              <a:rPr lang="it-IT" dirty="0"/>
            </a:br>
            <a:r>
              <a:rPr lang="it-IT" sz="2000" cap="none" dirty="0" smtClean="0">
                <a:latin typeface="+mn-lt"/>
              </a:rPr>
              <a:t/>
            </a:r>
            <a:br>
              <a:rPr lang="it-IT" sz="2000" cap="none" dirty="0" smtClean="0">
                <a:latin typeface="+mn-lt"/>
              </a:rPr>
            </a:br>
            <a:endParaRPr lang="it-IT" sz="2000" dirty="0">
              <a:latin typeface="+mn-lt"/>
            </a:endParaRPr>
          </a:p>
        </p:txBody>
      </p:sp>
      <p:sp>
        <p:nvSpPr>
          <p:cNvPr id="3" name="CasellaDiTesto 2"/>
          <p:cNvSpPr txBox="1"/>
          <p:nvPr/>
        </p:nvSpPr>
        <p:spPr>
          <a:xfrm>
            <a:off x="1403648" y="1628800"/>
            <a:ext cx="4790607" cy="4524315"/>
          </a:xfrm>
          <a:prstGeom prst="rect">
            <a:avLst/>
          </a:prstGeom>
          <a:noFill/>
        </p:spPr>
        <p:txBody>
          <a:bodyPr wrap="none" rtlCol="0">
            <a:spAutoFit/>
          </a:bodyPr>
          <a:lstStyle/>
          <a:p>
            <a:pPr marL="285750" indent="-285750">
              <a:buFont typeface="Wingdings" panose="05000000000000000000" pitchFamily="2" charset="2"/>
              <a:buChar char="q"/>
            </a:pPr>
            <a:r>
              <a:rPr lang="it-IT" dirty="0">
                <a:solidFill>
                  <a:srgbClr val="0070C0"/>
                </a:solidFill>
              </a:rPr>
              <a:t>Tabella </a:t>
            </a:r>
            <a:r>
              <a:rPr lang="it-IT" dirty="0" smtClean="0">
                <a:solidFill>
                  <a:srgbClr val="0070C0"/>
                </a:solidFill>
              </a:rPr>
              <a:t>medicinali, Allegato III-bis</a:t>
            </a:r>
          </a:p>
          <a:p>
            <a:pPr marL="285750" indent="-285750">
              <a:buFont typeface="Wingdings" panose="05000000000000000000" pitchFamily="2" charset="2"/>
              <a:buChar char="q"/>
            </a:pPr>
            <a:r>
              <a:rPr lang="it-IT" dirty="0">
                <a:solidFill>
                  <a:srgbClr val="0070C0"/>
                </a:solidFill>
              </a:rPr>
              <a:t>FU XII- Tabella 2</a:t>
            </a:r>
          </a:p>
          <a:p>
            <a:pPr marL="285750" indent="-285750">
              <a:buFont typeface="Wingdings" panose="05000000000000000000" pitchFamily="2" charset="2"/>
              <a:buChar char="q"/>
            </a:pPr>
            <a:r>
              <a:rPr lang="it-IT" dirty="0" smtClean="0">
                <a:solidFill>
                  <a:srgbClr val="0070C0"/>
                </a:solidFill>
              </a:rPr>
              <a:t>Farmacie </a:t>
            </a:r>
            <a:r>
              <a:rPr lang="it-IT" i="1" dirty="0" smtClean="0">
                <a:solidFill>
                  <a:srgbClr val="0070C0"/>
                </a:solidFill>
              </a:rPr>
              <a:t>on line</a:t>
            </a:r>
          </a:p>
          <a:p>
            <a:pPr marL="285750" indent="-285750">
              <a:buFont typeface="Wingdings" panose="05000000000000000000" pitchFamily="2" charset="2"/>
              <a:buChar char="q"/>
            </a:pPr>
            <a:r>
              <a:rPr lang="it-IT" dirty="0">
                <a:solidFill>
                  <a:srgbClr val="0070C0"/>
                </a:solidFill>
              </a:rPr>
              <a:t>Prescrizioni a scopo dimagrante</a:t>
            </a:r>
          </a:p>
          <a:p>
            <a:pPr marL="285750" indent="-285750">
              <a:buFont typeface="Wingdings" panose="05000000000000000000" pitchFamily="2" charset="2"/>
              <a:buChar char="q"/>
            </a:pPr>
            <a:r>
              <a:rPr lang="it-IT" dirty="0" smtClean="0">
                <a:solidFill>
                  <a:srgbClr val="0070C0"/>
                </a:solidFill>
              </a:rPr>
              <a:t>LEA</a:t>
            </a:r>
            <a:endParaRPr lang="it-IT" dirty="0">
              <a:solidFill>
                <a:srgbClr val="0070C0"/>
              </a:solidFill>
            </a:endParaRPr>
          </a:p>
          <a:p>
            <a:pPr marL="285750" indent="-285750">
              <a:buFont typeface="Wingdings" panose="05000000000000000000" pitchFamily="2" charset="2"/>
              <a:buChar char="q"/>
            </a:pPr>
            <a:r>
              <a:rPr lang="it-IT" dirty="0">
                <a:solidFill>
                  <a:srgbClr val="0070C0"/>
                </a:solidFill>
              </a:rPr>
              <a:t>Equivalenza terapeutica</a:t>
            </a:r>
          </a:p>
          <a:p>
            <a:pPr marL="285750" indent="-285750">
              <a:buFont typeface="Wingdings" panose="05000000000000000000" pitchFamily="2" charset="2"/>
              <a:buChar char="q"/>
            </a:pPr>
            <a:r>
              <a:rPr lang="it-IT" dirty="0" smtClean="0">
                <a:solidFill>
                  <a:srgbClr val="0070C0"/>
                </a:solidFill>
              </a:rPr>
              <a:t>Alimenti, </a:t>
            </a:r>
            <a:r>
              <a:rPr lang="it-IT" dirty="0">
                <a:solidFill>
                  <a:srgbClr val="0070C0"/>
                </a:solidFill>
              </a:rPr>
              <a:t>nuovo regolamento </a:t>
            </a:r>
            <a:endParaRPr lang="it-IT" dirty="0" smtClean="0">
              <a:solidFill>
                <a:srgbClr val="0070C0"/>
              </a:solidFill>
            </a:endParaRPr>
          </a:p>
          <a:p>
            <a:pPr marL="285750" indent="-285750">
              <a:buFont typeface="Wingdings" panose="05000000000000000000" pitchFamily="2" charset="2"/>
              <a:buChar char="q"/>
            </a:pPr>
            <a:r>
              <a:rPr lang="it-IT" dirty="0">
                <a:solidFill>
                  <a:srgbClr val="0070C0"/>
                </a:solidFill>
              </a:rPr>
              <a:t>Farmacista </a:t>
            </a:r>
            <a:r>
              <a:rPr lang="it-IT" dirty="0" smtClean="0">
                <a:solidFill>
                  <a:srgbClr val="0070C0"/>
                </a:solidFill>
              </a:rPr>
              <a:t> – grossista</a:t>
            </a:r>
          </a:p>
          <a:p>
            <a:pPr marL="285750" indent="-285750">
              <a:buFont typeface="Wingdings" panose="05000000000000000000" pitchFamily="2" charset="2"/>
              <a:buChar char="q"/>
            </a:pPr>
            <a:r>
              <a:rPr lang="it-IT" dirty="0" smtClean="0">
                <a:solidFill>
                  <a:srgbClr val="0070C0"/>
                </a:solidFill>
              </a:rPr>
              <a:t>Donazione </a:t>
            </a:r>
            <a:r>
              <a:rPr lang="it-IT" dirty="0">
                <a:solidFill>
                  <a:srgbClr val="0070C0"/>
                </a:solidFill>
              </a:rPr>
              <a:t>medicinali</a:t>
            </a:r>
          </a:p>
          <a:p>
            <a:pPr marL="285750" indent="-285750">
              <a:buFont typeface="Wingdings" panose="05000000000000000000" pitchFamily="2" charset="2"/>
              <a:buChar char="q"/>
            </a:pPr>
            <a:r>
              <a:rPr lang="it-IT" dirty="0">
                <a:solidFill>
                  <a:srgbClr val="0070C0"/>
                </a:solidFill>
              </a:rPr>
              <a:t>DPC, </a:t>
            </a:r>
            <a:r>
              <a:rPr lang="it-IT" dirty="0" smtClean="0">
                <a:solidFill>
                  <a:srgbClr val="0070C0"/>
                </a:solidFill>
              </a:rPr>
              <a:t>consuntivo 2016 Piemonte</a:t>
            </a:r>
          </a:p>
          <a:p>
            <a:pPr marL="285750" indent="-285750">
              <a:buFont typeface="Wingdings" panose="05000000000000000000" pitchFamily="2" charset="2"/>
              <a:buChar char="q"/>
            </a:pPr>
            <a:r>
              <a:rPr lang="it-IT" dirty="0" smtClean="0">
                <a:solidFill>
                  <a:srgbClr val="0070C0"/>
                </a:solidFill>
              </a:rPr>
              <a:t>Ricetta dematerializzata</a:t>
            </a:r>
          </a:p>
          <a:p>
            <a:pPr marL="285750" indent="-285750">
              <a:buFont typeface="Wingdings" panose="05000000000000000000" pitchFamily="2" charset="2"/>
              <a:buChar char="q"/>
            </a:pPr>
            <a:r>
              <a:rPr lang="it-IT" dirty="0" smtClean="0">
                <a:solidFill>
                  <a:srgbClr val="0070C0"/>
                </a:solidFill>
              </a:rPr>
              <a:t>Autodiagnostica in farmacia</a:t>
            </a:r>
            <a:endParaRPr lang="it-IT" dirty="0">
              <a:solidFill>
                <a:srgbClr val="0070C0"/>
              </a:solidFill>
            </a:endParaRPr>
          </a:p>
          <a:p>
            <a:pPr marL="285750" indent="-285750">
              <a:buFont typeface="Wingdings" panose="05000000000000000000" pitchFamily="2" charset="2"/>
              <a:buChar char="q"/>
            </a:pPr>
            <a:r>
              <a:rPr lang="it-IT" i="1" dirty="0">
                <a:solidFill>
                  <a:srgbClr val="0070C0"/>
                </a:solidFill>
              </a:rPr>
              <a:t>Cannabis</a:t>
            </a:r>
            <a:r>
              <a:rPr lang="it-IT" dirty="0">
                <a:solidFill>
                  <a:srgbClr val="0070C0"/>
                </a:solidFill>
              </a:rPr>
              <a:t> ad uso </a:t>
            </a:r>
            <a:r>
              <a:rPr lang="it-IT" dirty="0" smtClean="0">
                <a:solidFill>
                  <a:srgbClr val="0070C0"/>
                </a:solidFill>
              </a:rPr>
              <a:t>medico</a:t>
            </a:r>
          </a:p>
          <a:p>
            <a:pPr marL="285750" indent="-285750">
              <a:buFont typeface="Wingdings" panose="05000000000000000000" pitchFamily="2" charset="2"/>
              <a:buChar char="q"/>
            </a:pPr>
            <a:r>
              <a:rPr lang="it-IT" dirty="0" err="1" smtClean="0">
                <a:solidFill>
                  <a:srgbClr val="0070C0"/>
                </a:solidFill>
              </a:rPr>
              <a:t>Sconfezionamento</a:t>
            </a:r>
            <a:r>
              <a:rPr lang="it-IT" dirty="0" smtClean="0">
                <a:solidFill>
                  <a:srgbClr val="0070C0"/>
                </a:solidFill>
              </a:rPr>
              <a:t> medicinali </a:t>
            </a:r>
          </a:p>
          <a:p>
            <a:pPr marL="285750" indent="-285750">
              <a:buFont typeface="Wingdings" panose="05000000000000000000" pitchFamily="2" charset="2"/>
              <a:buChar char="q"/>
            </a:pPr>
            <a:r>
              <a:rPr lang="it-IT" dirty="0" smtClean="0">
                <a:solidFill>
                  <a:srgbClr val="0070C0"/>
                </a:solidFill>
              </a:rPr>
              <a:t>Validità graduatorie concorso </a:t>
            </a:r>
            <a:r>
              <a:rPr lang="it-IT" dirty="0" smtClean="0">
                <a:solidFill>
                  <a:srgbClr val="0070C0"/>
                </a:solidFill>
              </a:rPr>
              <a:t>straordinario</a:t>
            </a:r>
          </a:p>
          <a:p>
            <a:pPr marL="285750" indent="-285750">
              <a:buFont typeface="Wingdings" panose="05000000000000000000" pitchFamily="2" charset="2"/>
              <a:buChar char="q"/>
            </a:pPr>
            <a:r>
              <a:rPr lang="it-IT" dirty="0" smtClean="0">
                <a:solidFill>
                  <a:srgbClr val="0070C0"/>
                </a:solidFill>
              </a:rPr>
              <a:t>TNM</a:t>
            </a:r>
          </a:p>
        </p:txBody>
      </p:sp>
    </p:spTree>
    <p:extLst>
      <p:ext uri="{BB962C8B-B14F-4D97-AF65-F5344CB8AC3E}">
        <p14:creationId xmlns:p14="http://schemas.microsoft.com/office/powerpoint/2010/main" val="810516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ttangolo 1"/>
          <p:cNvSpPr>
            <a:spLocks noChangeArrowheads="1"/>
          </p:cNvSpPr>
          <p:nvPr/>
        </p:nvSpPr>
        <p:spPr bwMode="auto">
          <a:xfrm>
            <a:off x="395288" y="222250"/>
            <a:ext cx="835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it-IT" altLang="it-IT" sz="2400" b="1">
                <a:solidFill>
                  <a:srgbClr val="FF0000"/>
                </a:solidFill>
              </a:rPr>
              <a:t>LIMITAZIONI RELATIVE ALLA DISPENSAZIONE DI MEDICINALI ANORESSIZZANTI AD AZIONE CENTRALE</a:t>
            </a:r>
          </a:p>
        </p:txBody>
      </p:sp>
      <p:sp>
        <p:nvSpPr>
          <p:cNvPr id="75779" name="Rectangle 1"/>
          <p:cNvSpPr>
            <a:spLocks noChangeArrowheads="1"/>
          </p:cNvSpPr>
          <p:nvPr/>
        </p:nvSpPr>
        <p:spPr bwMode="auto">
          <a:xfrm>
            <a:off x="71438" y="1441450"/>
            <a:ext cx="89646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it-IT" altLang="it-IT" sz="1800">
                <a:solidFill>
                  <a:srgbClr val="000000"/>
                </a:solidFill>
                <a:ea typeface="Times New Roman" pitchFamily="18" charset="0"/>
                <a:cs typeface="Tahoma" pitchFamily="34" charset="0"/>
              </a:rPr>
              <a:t>Con DM 2 agosto 2011 le sostanze Amfepramone, Fendimetrazina, Fentermina e Mazindolo sono state ricollocate dalla tabella II sez. B alla tabella I del D.P.R. 309/90 ed s.m.i. tra le sostanze suscettibili ad abuso. </a:t>
            </a:r>
          </a:p>
          <a:p>
            <a:pPr algn="just" eaLnBrk="1" hangingPunct="1">
              <a:spcBef>
                <a:spcPct val="0"/>
              </a:spcBef>
              <a:buFontTx/>
              <a:buNone/>
            </a:pPr>
            <a:endParaRPr lang="it-IT" altLang="it-IT" sz="1800">
              <a:solidFill>
                <a:srgbClr val="000000"/>
              </a:solidFill>
              <a:ea typeface="Times New Roman" pitchFamily="18" charset="0"/>
              <a:cs typeface="Tahoma" pitchFamily="34" charset="0"/>
            </a:endParaRPr>
          </a:p>
          <a:p>
            <a:pPr algn="just" eaLnBrk="1" hangingPunct="1">
              <a:spcBef>
                <a:spcPct val="0"/>
              </a:spcBef>
              <a:buFontTx/>
              <a:buNone/>
            </a:pPr>
            <a:r>
              <a:rPr lang="it-IT" altLang="it-IT" sz="1800">
                <a:solidFill>
                  <a:srgbClr val="000000"/>
                </a:solidFill>
                <a:ea typeface="Times New Roman" pitchFamily="18" charset="0"/>
                <a:cs typeface="Tahoma" pitchFamily="34" charset="0"/>
              </a:rPr>
              <a:t>Pertanto è fatto divieto ai farmacisti di eseguire preparazioni magistrali contenenti le predette sostanze ed i medici sono tenuti ad esentarsi dal prescriverle.</a:t>
            </a:r>
          </a:p>
          <a:p>
            <a:pPr algn="just" eaLnBrk="1" hangingPunct="1">
              <a:spcBef>
                <a:spcPct val="0"/>
              </a:spcBef>
              <a:buFontTx/>
              <a:buNone/>
            </a:pPr>
            <a:r>
              <a:rPr lang="it-IT" altLang="it-IT" sz="1800">
                <a:solidFill>
                  <a:srgbClr val="000000"/>
                </a:solidFill>
                <a:ea typeface="Times New Roman" pitchFamily="18" charset="0"/>
                <a:cs typeface="Tahoma" pitchFamily="34" charset="0"/>
              </a:rPr>
              <a:t> </a:t>
            </a:r>
            <a:endParaRPr lang="it-IT" altLang="it-IT" sz="1800">
              <a:solidFill>
                <a:srgbClr val="000000"/>
              </a:solidFill>
              <a:ea typeface="Times New Roman" pitchFamily="18" charset="0"/>
              <a:cs typeface="Arial" charset="0"/>
            </a:endParaRPr>
          </a:p>
          <a:p>
            <a:pPr algn="just">
              <a:spcBef>
                <a:spcPct val="0"/>
              </a:spcBef>
              <a:buFontTx/>
              <a:buNone/>
            </a:pPr>
            <a:r>
              <a:rPr lang="it-IT" altLang="it-IT" sz="1800">
                <a:solidFill>
                  <a:srgbClr val="000000"/>
                </a:solidFill>
                <a:ea typeface="Times New Roman" pitchFamily="18" charset="0"/>
                <a:cs typeface="Tahoma" pitchFamily="34" charset="0"/>
              </a:rPr>
              <a:t>In seguito all’entrata in vigore del DM 2 agosto 2011 sono state presentate numerose istanze al T.A.R. del Lazio al fine di ottenerne l’annullamento. In data 6 dicembre 2011 il T.A.R. del Lazio ha rigettato le istanze di cui sopra confermando che il decreto in questione è pienamente vigente.</a:t>
            </a:r>
            <a:endParaRPr lang="it-IT" altLang="it-IT" sz="1800">
              <a:solidFill>
                <a:srgbClr val="000000"/>
              </a:solidFill>
              <a:cs typeface="Arial" charset="0"/>
            </a:endParaRPr>
          </a:p>
        </p:txBody>
      </p:sp>
      <p:sp>
        <p:nvSpPr>
          <p:cNvPr id="75780" name="Rettangolo 3"/>
          <p:cNvSpPr>
            <a:spLocks noChangeArrowheads="1"/>
          </p:cNvSpPr>
          <p:nvPr/>
        </p:nvSpPr>
        <p:spPr bwMode="auto">
          <a:xfrm>
            <a:off x="179388" y="5084763"/>
            <a:ext cx="8785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it-IT" altLang="it-IT" b="1">
                <a:solidFill>
                  <a:srgbClr val="FF0000"/>
                </a:solidFill>
              </a:rPr>
              <a:t>Ad oggi non è consentito l’uso di nessuna sostanza ad azione anoressizzante per l’allestimento di medicinali galenici.</a:t>
            </a:r>
            <a:endParaRPr lang="it-IT" altLang="it-IT">
              <a:solidFill>
                <a:srgbClr val="FF0000"/>
              </a:solidFill>
            </a:endParaRPr>
          </a:p>
        </p:txBody>
      </p:sp>
    </p:spTree>
    <p:extLst>
      <p:ext uri="{BB962C8B-B14F-4D97-AF65-F5344CB8AC3E}">
        <p14:creationId xmlns:p14="http://schemas.microsoft.com/office/powerpoint/2010/main" val="389505078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925" y="333375"/>
            <a:ext cx="9036050" cy="6462713"/>
          </a:xfrm>
          <a:prstGeom prst="rect">
            <a:avLst/>
          </a:prstGeom>
        </p:spPr>
        <p:txBody>
          <a:bodyPr>
            <a:spAutoFit/>
          </a:bodyPr>
          <a:lstStyle/>
          <a:p>
            <a:pPr algn="ctr">
              <a:spcAft>
                <a:spcPts val="0"/>
              </a:spcAft>
              <a:tabLst>
                <a:tab pos="5130800" algn="r"/>
              </a:tabLst>
              <a:defRPr/>
            </a:pPr>
            <a:r>
              <a:rPr lang="it-IT" sz="2400" b="1" cap="all" dirty="0">
                <a:solidFill>
                  <a:srgbClr val="FF0000"/>
                </a:solidFill>
                <a:latin typeface="+mn-lt"/>
                <a:ea typeface="Times New Roman" panose="02020603050405020304" pitchFamily="18" charset="0"/>
                <a:cs typeface="Times New Roman" panose="02020603050405020304" pitchFamily="18" charset="0"/>
              </a:rPr>
              <a:t>PREPARAZIONI A SCOPO DIMAGRANTE</a:t>
            </a:r>
            <a:endParaRPr lang="it-IT" sz="2800" b="1" cap="all" dirty="0">
              <a:solidFill>
                <a:srgbClr val="FF0000"/>
              </a:solidFill>
              <a:latin typeface="+mn-lt"/>
              <a:ea typeface="Times New Roman" panose="02020603050405020304" pitchFamily="18" charset="0"/>
              <a:cs typeface="Times New Roman" panose="02020603050405020304" pitchFamily="18" charset="0"/>
            </a:endParaRPr>
          </a:p>
          <a:p>
            <a:pPr algn="just">
              <a:defRPr/>
            </a:pPr>
            <a:r>
              <a:rPr lang="it-IT" sz="1400" dirty="0"/>
              <a:t>Con i decreti del Ministero della salute emessi tra maggio 2015 e luglio 2017 sono stati vietati nella preparazioni magistrali alcuni principi attivi. Il divieto è rivolto a medici e farmacisti. </a:t>
            </a:r>
          </a:p>
          <a:p>
            <a:pPr algn="just">
              <a:defRPr/>
            </a:pPr>
            <a:r>
              <a:rPr lang="it-IT" sz="1400" dirty="0"/>
              <a:t>Alcuni dei decreti in questione sono stati oggetto di ricorso ed abrogati dal Tribunale Amministrativo Regionale competente. </a:t>
            </a:r>
            <a:r>
              <a:rPr lang="it-IT" sz="1400" dirty="0"/>
              <a:t>Di seguito è stato riportato un riassunto della situazione attuale ed il testo dei decreti attualmente in vigore:</a:t>
            </a:r>
          </a:p>
          <a:p>
            <a:pPr algn="just">
              <a:defRPr/>
            </a:pPr>
            <a:r>
              <a:rPr lang="it-IT" sz="1600" dirty="0"/>
              <a:t> </a:t>
            </a:r>
          </a:p>
          <a:p>
            <a:pPr algn="just">
              <a:defRPr/>
            </a:pPr>
            <a:r>
              <a:rPr lang="it-IT" sz="1600" dirty="0"/>
              <a:t>Alcuni principi attivi sono stati </a:t>
            </a:r>
            <a:r>
              <a:rPr lang="it-IT" sz="1600" b="1" dirty="0"/>
              <a:t>vietati in senso assoluto </a:t>
            </a:r>
            <a:r>
              <a:rPr lang="it-IT" sz="1600" dirty="0"/>
              <a:t>(</a:t>
            </a:r>
            <a:r>
              <a:rPr lang="it-IT" sz="1600" dirty="0" err="1" smtClean="0"/>
              <a:t>norefedrina</a:t>
            </a:r>
            <a:r>
              <a:rPr lang="it-IT" sz="1600" dirty="0" smtClean="0"/>
              <a:t>). </a:t>
            </a:r>
            <a:endParaRPr lang="it-IT" sz="1600" dirty="0"/>
          </a:p>
          <a:p>
            <a:pPr algn="just">
              <a:defRPr/>
            </a:pPr>
            <a:r>
              <a:rPr lang="it-IT" sz="1600" dirty="0"/>
              <a:t> </a:t>
            </a:r>
          </a:p>
          <a:p>
            <a:pPr algn="just">
              <a:defRPr/>
            </a:pPr>
            <a:r>
              <a:rPr lang="it-IT" sz="1600" dirty="0"/>
              <a:t>Altre sostanze sono invece state vietate:</a:t>
            </a:r>
          </a:p>
          <a:p>
            <a:pPr marL="285750" indent="-285750" algn="just">
              <a:buFont typeface="Arial" panose="020B0604020202020204" pitchFamily="34" charset="0"/>
              <a:buChar char="•"/>
              <a:defRPr/>
            </a:pPr>
            <a:r>
              <a:rPr lang="it-IT" sz="1600" b="1" dirty="0"/>
              <a:t>sempre quando prescritte in associazione, </a:t>
            </a:r>
          </a:p>
          <a:p>
            <a:pPr marL="285750" indent="-285750" algn="just">
              <a:buFont typeface="Arial" panose="020B0604020202020204" pitchFamily="34" charset="0"/>
              <a:buChar char="•"/>
              <a:defRPr/>
            </a:pPr>
            <a:r>
              <a:rPr lang="it-IT" sz="1600" b="1" dirty="0"/>
              <a:t>quando prescritte singolarmente specificamente a scopo dimagrante e </a:t>
            </a:r>
          </a:p>
          <a:p>
            <a:pPr marL="285750" indent="-285750" algn="just">
              <a:buFont typeface="Arial" panose="020B0604020202020204" pitchFamily="34" charset="0"/>
              <a:buChar char="•"/>
              <a:defRPr/>
            </a:pPr>
            <a:r>
              <a:rPr lang="it-IT" sz="1600" b="1" dirty="0"/>
              <a:t>quando due o più di esse siano prescritte singolarmente ma per il medesimo paziente</a:t>
            </a:r>
            <a:endParaRPr lang="it-IT" sz="1600" u="sng" dirty="0"/>
          </a:p>
          <a:p>
            <a:pPr algn="just">
              <a:defRPr/>
            </a:pPr>
            <a:r>
              <a:rPr lang="it-IT" sz="1600" dirty="0"/>
              <a:t>Tali sostanze sono: </a:t>
            </a:r>
            <a:r>
              <a:rPr lang="it-IT" sz="1600" dirty="0" err="1"/>
              <a:t>triac</a:t>
            </a:r>
            <a:r>
              <a:rPr lang="it-IT" sz="1600" dirty="0"/>
              <a:t>, </a:t>
            </a:r>
            <a:r>
              <a:rPr lang="it-IT" sz="1600" dirty="0" err="1"/>
              <a:t>clorazepato</a:t>
            </a:r>
            <a:r>
              <a:rPr lang="it-IT" sz="1600" dirty="0"/>
              <a:t>, </a:t>
            </a:r>
            <a:r>
              <a:rPr lang="it-IT" sz="1600" dirty="0" err="1"/>
              <a:t>fluoxetina</a:t>
            </a:r>
            <a:r>
              <a:rPr lang="it-IT" sz="1600" dirty="0"/>
              <a:t>, </a:t>
            </a:r>
            <a:r>
              <a:rPr lang="it-IT" sz="1600" dirty="0" err="1"/>
              <a:t>furosemide</a:t>
            </a:r>
            <a:r>
              <a:rPr lang="it-IT" sz="1600" dirty="0"/>
              <a:t>, </a:t>
            </a:r>
            <a:r>
              <a:rPr lang="it-IT" sz="1600" dirty="0" err="1"/>
              <a:t>metformina</a:t>
            </a:r>
            <a:r>
              <a:rPr lang="it-IT" sz="1600" dirty="0"/>
              <a:t>, bupropione, </a:t>
            </a:r>
            <a:r>
              <a:rPr lang="it-IT" sz="1600" dirty="0" err="1"/>
              <a:t>topiramato</a:t>
            </a:r>
            <a:r>
              <a:rPr lang="it-IT" sz="1600" dirty="0"/>
              <a:t>, </a:t>
            </a:r>
          </a:p>
          <a:p>
            <a:pPr algn="just">
              <a:defRPr/>
            </a:pPr>
            <a:endParaRPr lang="it-IT" sz="1600" dirty="0"/>
          </a:p>
          <a:p>
            <a:pPr algn="just">
              <a:defRPr/>
            </a:pPr>
            <a:r>
              <a:rPr lang="it-IT" sz="1600" dirty="0"/>
              <a:t>Altre sostanze sono invece state vietate:</a:t>
            </a:r>
          </a:p>
          <a:p>
            <a:pPr marL="285750" indent="-285750" algn="just">
              <a:buFont typeface="Arial" panose="020B0604020202020204" pitchFamily="34" charset="0"/>
              <a:buChar char="•"/>
              <a:defRPr/>
            </a:pPr>
            <a:r>
              <a:rPr lang="it-IT" sz="1600" b="1" dirty="0"/>
              <a:t>quando prescritte in associazione a scopo dimagrante</a:t>
            </a:r>
          </a:p>
          <a:p>
            <a:pPr marL="285750" indent="-285750" algn="just">
              <a:buFont typeface="Arial" panose="020B0604020202020204" pitchFamily="34" charset="0"/>
              <a:buChar char="•"/>
              <a:defRPr/>
            </a:pPr>
            <a:r>
              <a:rPr lang="it-IT" sz="1600" b="1" dirty="0"/>
              <a:t>quando prescritte singolarmente specificamente a scopo dimagrante </a:t>
            </a:r>
          </a:p>
          <a:p>
            <a:pPr algn="just">
              <a:defRPr/>
            </a:pPr>
            <a:r>
              <a:rPr lang="it-IT" sz="1600" dirty="0"/>
              <a:t>Tali sostanze sono: </a:t>
            </a:r>
          </a:p>
          <a:p>
            <a:pPr algn="just">
              <a:defRPr/>
            </a:pPr>
            <a:r>
              <a:rPr lang="it-IT" sz="1600" dirty="0" err="1"/>
              <a:t>sertralina</a:t>
            </a:r>
            <a:r>
              <a:rPr lang="it-IT" sz="1600" dirty="0"/>
              <a:t>, </a:t>
            </a:r>
            <a:r>
              <a:rPr lang="it-IT" sz="1600" dirty="0" err="1"/>
              <a:t>buspirone</a:t>
            </a:r>
            <a:r>
              <a:rPr lang="it-IT" sz="1600" dirty="0"/>
              <a:t>, acido </a:t>
            </a:r>
            <a:r>
              <a:rPr lang="it-IT" sz="1600" dirty="0" err="1"/>
              <a:t>ursodesossicolico</a:t>
            </a:r>
            <a:r>
              <a:rPr lang="it-IT" sz="1600" dirty="0"/>
              <a:t>, pancreatina, acido </a:t>
            </a:r>
            <a:r>
              <a:rPr lang="it-IT" sz="1600" dirty="0" err="1"/>
              <a:t>deidrocolico</a:t>
            </a:r>
            <a:r>
              <a:rPr lang="it-IT" sz="1600" dirty="0"/>
              <a:t>, d-fenilalanina, </a:t>
            </a:r>
            <a:r>
              <a:rPr lang="it-IT" sz="1600" dirty="0" err="1"/>
              <a:t>deanolo</a:t>
            </a:r>
            <a:r>
              <a:rPr lang="it-IT" sz="1600" dirty="0"/>
              <a:t>-p-</a:t>
            </a:r>
            <a:r>
              <a:rPr lang="it-IT" sz="1600" dirty="0" err="1"/>
              <a:t>acetamido</a:t>
            </a:r>
            <a:r>
              <a:rPr lang="it-IT" sz="1600" dirty="0"/>
              <a:t> benzoato, </a:t>
            </a:r>
            <a:r>
              <a:rPr lang="it-IT" sz="1600" dirty="0" err="1"/>
              <a:t>fenilefrina</a:t>
            </a:r>
            <a:r>
              <a:rPr lang="it-IT" sz="1600" dirty="0"/>
              <a:t>, </a:t>
            </a:r>
            <a:r>
              <a:rPr lang="it-IT" sz="1600" dirty="0" err="1"/>
              <a:t>spironolattone</a:t>
            </a:r>
            <a:r>
              <a:rPr lang="it-IT" sz="1600" dirty="0"/>
              <a:t>, L-tiroxina, </a:t>
            </a:r>
            <a:r>
              <a:rPr lang="it-IT" sz="1600" dirty="0" err="1"/>
              <a:t>triiodotironina</a:t>
            </a:r>
            <a:r>
              <a:rPr lang="it-IT" sz="1600" dirty="0"/>
              <a:t>, </a:t>
            </a:r>
            <a:r>
              <a:rPr lang="it-IT" sz="1600" dirty="0" err="1"/>
              <a:t>zonisamide</a:t>
            </a:r>
            <a:r>
              <a:rPr lang="it-IT" sz="1600" dirty="0"/>
              <a:t>, </a:t>
            </a:r>
            <a:r>
              <a:rPr lang="it-IT" sz="1600" dirty="0" err="1"/>
              <a:t>naltrexone</a:t>
            </a:r>
            <a:r>
              <a:rPr lang="it-IT" sz="1600" dirty="0"/>
              <a:t>, </a:t>
            </a:r>
            <a:r>
              <a:rPr lang="it-IT" sz="1600" dirty="0" err="1"/>
              <a:t>oxedrina</a:t>
            </a:r>
            <a:r>
              <a:rPr lang="it-IT" sz="1600" dirty="0"/>
              <a:t>, </a:t>
            </a:r>
            <a:r>
              <a:rPr lang="it-IT" sz="1600" dirty="0" err="1"/>
              <a:t>fluvoxamina</a:t>
            </a:r>
            <a:r>
              <a:rPr lang="it-IT" sz="1600" dirty="0"/>
              <a:t>, </a:t>
            </a:r>
            <a:r>
              <a:rPr lang="it-IT" sz="1600" dirty="0" err="1"/>
              <a:t>idrossizina</a:t>
            </a:r>
            <a:r>
              <a:rPr lang="it-IT" sz="1600" dirty="0"/>
              <a:t>. </a:t>
            </a:r>
          </a:p>
          <a:p>
            <a:pPr algn="just">
              <a:defRPr/>
            </a:pPr>
            <a:endParaRPr lang="it-IT" sz="1600" dirty="0"/>
          </a:p>
          <a:p>
            <a:pPr algn="just">
              <a:defRPr/>
            </a:pPr>
            <a:r>
              <a:rPr lang="it-IT" sz="1600" dirty="0"/>
              <a:t>Altre molecole sono state </a:t>
            </a:r>
            <a:r>
              <a:rPr lang="it-IT" sz="1600" b="1" dirty="0"/>
              <a:t>vietate a scopo dimagrante </a:t>
            </a:r>
            <a:r>
              <a:rPr lang="it-IT" sz="1600" dirty="0"/>
              <a:t>(efedrina, </a:t>
            </a:r>
            <a:r>
              <a:rPr lang="it-IT" sz="1600" dirty="0" err="1" smtClean="0"/>
              <a:t>pseudoefedrina</a:t>
            </a:r>
            <a:r>
              <a:rPr lang="it-IT" sz="1600" dirty="0" smtClean="0"/>
              <a:t> </a:t>
            </a:r>
            <a:r>
              <a:rPr lang="it-IT" sz="1600" dirty="0"/>
              <a:t>in quantitativi superiori a 2400 mg per ricetta).</a:t>
            </a:r>
          </a:p>
        </p:txBody>
      </p:sp>
    </p:spTree>
    <p:extLst>
      <p:ext uri="{BB962C8B-B14F-4D97-AF65-F5344CB8AC3E}">
        <p14:creationId xmlns:p14="http://schemas.microsoft.com/office/powerpoint/2010/main" val="14002579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ttangolo 2"/>
          <p:cNvSpPr>
            <a:spLocks noChangeArrowheads="1"/>
          </p:cNvSpPr>
          <p:nvPr/>
        </p:nvSpPr>
        <p:spPr bwMode="auto">
          <a:xfrm>
            <a:off x="107950" y="404813"/>
            <a:ext cx="8928100" cy="1384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1400" b="1" i="1" u="sng">
                <a:solidFill>
                  <a:srgbClr val="0070C0"/>
                </a:solidFill>
                <a:ea typeface="Times New Roman" pitchFamily="18" charset="0"/>
                <a:cs typeface="Tahoma" pitchFamily="34" charset="0"/>
              </a:rPr>
              <a:t>DECRETO 20 MAGGIO 2015</a:t>
            </a:r>
            <a:endParaRPr lang="it-IT" altLang="it-IT" sz="1400" b="1" u="sng">
              <a:solidFill>
                <a:srgbClr val="0070C0"/>
              </a:solidFill>
              <a:ea typeface="Times New Roman" pitchFamily="18" charset="0"/>
              <a:cs typeface="Tahoma" pitchFamily="34" charset="0"/>
            </a:endParaRPr>
          </a:p>
          <a:p>
            <a:pPr algn="just">
              <a:spcBef>
                <a:spcPct val="0"/>
              </a:spcBef>
              <a:buFontTx/>
              <a:buNone/>
            </a:pPr>
            <a:r>
              <a:rPr lang="it-IT" altLang="it-IT" sz="1400" i="1">
                <a:ea typeface="Times New Roman" pitchFamily="18" charset="0"/>
                <a:cs typeface="Tahoma" pitchFamily="34" charset="0"/>
              </a:rPr>
              <a:t>Divieto di prescrizione di medicinali galenici e preparazioni contenenti il principio attivo della </a:t>
            </a:r>
            <a:r>
              <a:rPr lang="it-IT" altLang="it-IT" sz="1400" b="1" i="1">
                <a:solidFill>
                  <a:srgbClr val="FF0000"/>
                </a:solidFill>
                <a:ea typeface="Times New Roman" pitchFamily="18" charset="0"/>
                <a:cs typeface="Tahoma" pitchFamily="34" charset="0"/>
              </a:rPr>
              <a:t>fenilpropanolamina/norefedrina</a:t>
            </a:r>
            <a:r>
              <a:rPr lang="it-IT" altLang="it-IT" sz="1400" i="1">
                <a:ea typeface="Times New Roman" pitchFamily="18" charset="0"/>
                <a:cs typeface="Tahoma" pitchFamily="34" charset="0"/>
              </a:rPr>
              <a:t>.</a:t>
            </a:r>
            <a:endParaRPr lang="it-IT" altLang="it-IT" sz="1400">
              <a:ea typeface="Times New Roman" pitchFamily="18" charset="0"/>
              <a:cs typeface="Tahoma" pitchFamily="34" charset="0"/>
            </a:endParaRPr>
          </a:p>
          <a:p>
            <a:pPr algn="just">
              <a:spcBef>
                <a:spcPct val="0"/>
              </a:spcBef>
              <a:buFontTx/>
              <a:buNone/>
            </a:pPr>
            <a:r>
              <a:rPr lang="it-IT" altLang="it-IT" sz="1400" i="1">
                <a:ea typeface="Times New Roman" pitchFamily="18" charset="0"/>
                <a:cs typeface="Tahoma" pitchFamily="34" charset="0"/>
              </a:rPr>
              <a:t>1. È fatto </a:t>
            </a:r>
            <a:r>
              <a:rPr lang="it-IT" altLang="it-IT" sz="1400" b="1" i="1">
                <a:ea typeface="Times New Roman" pitchFamily="18" charset="0"/>
                <a:cs typeface="Tahoma" pitchFamily="34" charset="0"/>
              </a:rPr>
              <a:t>divieto ai medici di prescrivere</a:t>
            </a:r>
            <a:r>
              <a:rPr lang="it-IT" altLang="it-IT" sz="1400" i="1">
                <a:ea typeface="Times New Roman" pitchFamily="18" charset="0"/>
                <a:cs typeface="Tahoma" pitchFamily="34" charset="0"/>
              </a:rPr>
              <a:t> preparazioni magistrali contenenti il principio attivo della fenilpropanolamina/norefedrina </a:t>
            </a:r>
            <a:r>
              <a:rPr lang="it-IT" altLang="it-IT" sz="1400" b="1" i="1">
                <a:ea typeface="Times New Roman" pitchFamily="18" charset="0"/>
                <a:cs typeface="Tahoma" pitchFamily="34" charset="0"/>
              </a:rPr>
              <a:t>e ai farmacisti di eseguire preparazioni magistrali </a:t>
            </a:r>
            <a:r>
              <a:rPr lang="it-IT" altLang="it-IT" sz="1400" i="1">
                <a:ea typeface="Times New Roman" pitchFamily="18" charset="0"/>
                <a:cs typeface="Tahoma" pitchFamily="34" charset="0"/>
              </a:rPr>
              <a:t>contenenti il predetto principio attivo.</a:t>
            </a:r>
            <a:endParaRPr lang="it-IT" altLang="it-IT" sz="1400">
              <a:ea typeface="Times New Roman" pitchFamily="18" charset="0"/>
              <a:cs typeface="Tahoma" pitchFamily="34" charset="0"/>
            </a:endParaRPr>
          </a:p>
        </p:txBody>
      </p:sp>
      <p:sp>
        <p:nvSpPr>
          <p:cNvPr id="3" name="Rettangolo 2"/>
          <p:cNvSpPr>
            <a:spLocks noChangeArrowheads="1"/>
          </p:cNvSpPr>
          <p:nvPr/>
        </p:nvSpPr>
        <p:spPr bwMode="auto">
          <a:xfrm>
            <a:off x="107950" y="2339975"/>
            <a:ext cx="8928100" cy="4402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endParaRPr lang="it-IT" altLang="it-IT" sz="1400" dirty="0" smtClean="0">
              <a:cs typeface="Times New Roman" panose="02020603050405020304" pitchFamily="18" charset="0"/>
            </a:endParaRPr>
          </a:p>
          <a:p>
            <a:pPr algn="just">
              <a:spcBef>
                <a:spcPct val="0"/>
              </a:spcBef>
              <a:buFontTx/>
              <a:buNone/>
              <a:defRPr/>
            </a:pPr>
            <a:r>
              <a:rPr lang="it-IT" altLang="it-IT" sz="1400" b="1" i="1" u="sng" dirty="0" smtClean="0">
                <a:solidFill>
                  <a:srgbClr val="0070C0"/>
                </a:solidFill>
                <a:cs typeface="Times New Roman" panose="02020603050405020304" pitchFamily="18" charset="0"/>
              </a:rPr>
              <a:t>DECRETO 4 AGOSTO 2015  </a:t>
            </a:r>
            <a:endParaRPr lang="it-IT" altLang="it-IT" sz="1400" b="1" u="sng" dirty="0" smtClean="0">
              <a:solidFill>
                <a:srgbClr val="0070C0"/>
              </a:solidFill>
              <a:cs typeface="Times New Roman" panose="02020603050405020304" pitchFamily="18" charset="0"/>
            </a:endParaRPr>
          </a:p>
          <a:p>
            <a:pPr algn="just">
              <a:spcBef>
                <a:spcPct val="0"/>
              </a:spcBef>
              <a:buFontTx/>
              <a:buNone/>
              <a:defRPr/>
            </a:pPr>
            <a:r>
              <a:rPr lang="it-IT" altLang="it-IT" sz="1400" i="1" dirty="0" smtClean="0">
                <a:cs typeface="Times New Roman" panose="02020603050405020304" pitchFamily="18" charset="0"/>
              </a:rPr>
              <a:t>Divieto di prescrizione di preparazioni magistrali contenenti i principi attivi </a:t>
            </a:r>
            <a:r>
              <a:rPr lang="it-IT" altLang="it-IT" sz="1400" b="1" i="1" dirty="0" err="1" smtClean="0">
                <a:solidFill>
                  <a:srgbClr val="FF0000"/>
                </a:solidFill>
                <a:cs typeface="Times New Roman" panose="02020603050405020304" pitchFamily="18" charset="0"/>
              </a:rPr>
              <a:t>triac</a:t>
            </a:r>
            <a:r>
              <a:rPr lang="it-IT" altLang="it-IT" sz="1400" b="1" i="1" dirty="0" smtClean="0">
                <a:solidFill>
                  <a:srgbClr val="FF0000"/>
                </a:solidFill>
                <a:cs typeface="Times New Roman" panose="02020603050405020304" pitchFamily="18" charset="0"/>
              </a:rPr>
              <a:t>, </a:t>
            </a:r>
            <a:r>
              <a:rPr lang="it-IT" altLang="it-IT" sz="1400" b="1" i="1" dirty="0" err="1" smtClean="0">
                <a:solidFill>
                  <a:srgbClr val="FF0000"/>
                </a:solidFill>
                <a:cs typeface="Times New Roman" panose="02020603050405020304" pitchFamily="18" charset="0"/>
              </a:rPr>
              <a:t>clorazepato</a:t>
            </a:r>
            <a:r>
              <a:rPr lang="it-IT" altLang="it-IT" sz="1400" b="1" i="1" dirty="0" smtClean="0">
                <a:solidFill>
                  <a:srgbClr val="FF0000"/>
                </a:solidFill>
                <a:cs typeface="Times New Roman" panose="02020603050405020304" pitchFamily="18" charset="0"/>
              </a:rPr>
              <a:t>, </a:t>
            </a:r>
            <a:r>
              <a:rPr lang="it-IT" altLang="it-IT" sz="1400" b="1" i="1" dirty="0" err="1" smtClean="0">
                <a:solidFill>
                  <a:srgbClr val="FF0000"/>
                </a:solidFill>
                <a:cs typeface="Times New Roman" panose="02020603050405020304" pitchFamily="18" charset="0"/>
              </a:rPr>
              <a:t>fluoxetina</a:t>
            </a:r>
            <a:r>
              <a:rPr lang="it-IT" altLang="it-IT" sz="1400" b="1" i="1" dirty="0" smtClean="0">
                <a:solidFill>
                  <a:srgbClr val="FF0000"/>
                </a:solidFill>
                <a:cs typeface="Times New Roman" panose="02020603050405020304" pitchFamily="18" charset="0"/>
              </a:rPr>
              <a:t>, </a:t>
            </a:r>
            <a:r>
              <a:rPr lang="it-IT" altLang="it-IT" sz="1400" b="1" i="1" dirty="0" err="1" smtClean="0">
                <a:solidFill>
                  <a:srgbClr val="FF0000"/>
                </a:solidFill>
                <a:cs typeface="Times New Roman" panose="02020603050405020304" pitchFamily="18" charset="0"/>
              </a:rPr>
              <a:t>furosemide</a:t>
            </a:r>
            <a:r>
              <a:rPr lang="it-IT" altLang="it-IT" sz="1400" b="1" i="1" dirty="0" smtClean="0">
                <a:solidFill>
                  <a:srgbClr val="FF0000"/>
                </a:solidFill>
                <a:cs typeface="Times New Roman" panose="02020603050405020304" pitchFamily="18" charset="0"/>
              </a:rPr>
              <a:t>, </a:t>
            </a:r>
            <a:r>
              <a:rPr lang="it-IT" altLang="it-IT" sz="1400" b="1" i="1" dirty="0" err="1" smtClean="0">
                <a:solidFill>
                  <a:srgbClr val="FF0000"/>
                </a:solidFill>
                <a:cs typeface="Times New Roman" panose="02020603050405020304" pitchFamily="18" charset="0"/>
              </a:rPr>
              <a:t>metformina</a:t>
            </a:r>
            <a:r>
              <a:rPr lang="it-IT" altLang="it-IT" sz="1400" b="1" i="1" dirty="0" smtClean="0">
                <a:solidFill>
                  <a:srgbClr val="FF0000"/>
                </a:solidFill>
                <a:cs typeface="Times New Roman" panose="02020603050405020304" pitchFamily="18" charset="0"/>
              </a:rPr>
              <a:t>, bupropione e </a:t>
            </a:r>
            <a:r>
              <a:rPr lang="it-IT" altLang="it-IT" sz="1400" b="1" i="1" dirty="0" err="1" smtClean="0">
                <a:solidFill>
                  <a:srgbClr val="FF0000"/>
                </a:solidFill>
                <a:cs typeface="Times New Roman" panose="02020603050405020304" pitchFamily="18" charset="0"/>
              </a:rPr>
              <a:t>topiramato</a:t>
            </a:r>
            <a:r>
              <a:rPr lang="it-IT" altLang="it-IT" sz="1400" i="1" dirty="0" smtClean="0">
                <a:cs typeface="Times New Roman" panose="02020603050405020304" pitchFamily="18" charset="0"/>
              </a:rPr>
              <a:t>. </a:t>
            </a:r>
            <a:endParaRPr lang="it-IT" altLang="it-IT" sz="1400" dirty="0" smtClean="0">
              <a:cs typeface="Times New Roman" panose="02020603050405020304" pitchFamily="18" charset="0"/>
            </a:endParaRPr>
          </a:p>
          <a:p>
            <a:pPr algn="just">
              <a:spcBef>
                <a:spcPct val="0"/>
              </a:spcBef>
              <a:buFontTx/>
              <a:buNone/>
              <a:defRPr/>
            </a:pPr>
            <a:r>
              <a:rPr lang="it-IT" altLang="it-IT" sz="1400" i="1" dirty="0" smtClean="0">
                <a:cs typeface="Times New Roman" panose="02020603050405020304" pitchFamily="18" charset="0"/>
              </a:rPr>
              <a:t>1. È fatto divieto ai medici di prescrivere e ai farmacisti di eseguire preparazioni magistrali </a:t>
            </a:r>
            <a:r>
              <a:rPr lang="it-IT" altLang="it-IT" sz="1400" b="1" i="1" dirty="0" smtClean="0">
                <a:cs typeface="Times New Roman" panose="02020603050405020304" pitchFamily="18" charset="0"/>
              </a:rPr>
              <a:t>a scopo dimagrante</a:t>
            </a:r>
            <a:r>
              <a:rPr lang="it-IT" altLang="it-IT" sz="1400" i="1" dirty="0" smtClean="0">
                <a:cs typeface="Times New Roman" panose="02020603050405020304" pitchFamily="18" charset="0"/>
              </a:rPr>
              <a:t> contenenti i principi attivi </a:t>
            </a:r>
            <a:r>
              <a:rPr lang="it-IT" altLang="it-IT" sz="1400" i="1" dirty="0" err="1" smtClean="0">
                <a:cs typeface="Times New Roman" panose="02020603050405020304" pitchFamily="18" charset="0"/>
              </a:rPr>
              <a:t>triac</a:t>
            </a:r>
            <a:r>
              <a:rPr lang="it-IT" altLang="it-IT" sz="1400" i="1" dirty="0" smtClean="0">
                <a:cs typeface="Times New Roman" panose="02020603050405020304" pitchFamily="18" charset="0"/>
              </a:rPr>
              <a:t>, </a:t>
            </a:r>
            <a:r>
              <a:rPr lang="it-IT" altLang="it-IT" sz="1400" i="1" dirty="0" err="1" smtClean="0">
                <a:cs typeface="Times New Roman" panose="02020603050405020304" pitchFamily="18" charset="0"/>
              </a:rPr>
              <a:t>clorazepato</a:t>
            </a:r>
            <a:r>
              <a:rPr lang="it-IT" altLang="it-IT" sz="1400" i="1" dirty="0" smtClean="0">
                <a:cs typeface="Times New Roman" panose="02020603050405020304" pitchFamily="18" charset="0"/>
              </a:rPr>
              <a:t>, </a:t>
            </a:r>
            <a:r>
              <a:rPr lang="it-IT" altLang="it-IT" sz="1400" i="1" dirty="0" err="1" smtClean="0">
                <a:cs typeface="Times New Roman" panose="02020603050405020304" pitchFamily="18" charset="0"/>
              </a:rPr>
              <a:t>fluoxetina</a:t>
            </a:r>
            <a:r>
              <a:rPr lang="it-IT" altLang="it-IT" sz="1400" i="1" dirty="0" smtClean="0">
                <a:cs typeface="Times New Roman" panose="02020603050405020304" pitchFamily="18" charset="0"/>
              </a:rPr>
              <a:t>, </a:t>
            </a:r>
            <a:r>
              <a:rPr lang="it-IT" altLang="it-IT" sz="1400" i="1" dirty="0" err="1" smtClean="0">
                <a:cs typeface="Times New Roman" panose="02020603050405020304" pitchFamily="18" charset="0"/>
              </a:rPr>
              <a:t>furosemide</a:t>
            </a:r>
            <a:r>
              <a:rPr lang="it-IT" altLang="it-IT" sz="1400" i="1" dirty="0" smtClean="0">
                <a:cs typeface="Times New Roman" panose="02020603050405020304" pitchFamily="18" charset="0"/>
              </a:rPr>
              <a:t>, </a:t>
            </a:r>
            <a:r>
              <a:rPr lang="it-IT" altLang="it-IT" sz="1400" i="1" dirty="0" err="1" smtClean="0">
                <a:cs typeface="Times New Roman" panose="02020603050405020304" pitchFamily="18" charset="0"/>
              </a:rPr>
              <a:t>metformina</a:t>
            </a:r>
            <a:r>
              <a:rPr lang="it-IT" altLang="it-IT" sz="1400" i="1" dirty="0" smtClean="0">
                <a:cs typeface="Times New Roman" panose="02020603050405020304" pitchFamily="18" charset="0"/>
              </a:rPr>
              <a:t>, bupropione e </a:t>
            </a:r>
            <a:r>
              <a:rPr lang="it-IT" altLang="it-IT" sz="1400" i="1" dirty="0" err="1" smtClean="0">
                <a:cs typeface="Times New Roman" panose="02020603050405020304" pitchFamily="18" charset="0"/>
              </a:rPr>
              <a:t>topiramato</a:t>
            </a:r>
            <a:r>
              <a:rPr lang="it-IT" altLang="it-IT" sz="1400" i="1" dirty="0" smtClean="0">
                <a:cs typeface="Times New Roman" panose="02020603050405020304" pitchFamily="18" charset="0"/>
              </a:rPr>
              <a:t>, nonché preparazioni magistrali contenenti i medesimi principi attivi </a:t>
            </a:r>
            <a:r>
              <a:rPr lang="it-IT" altLang="it-IT" sz="1400" b="1" i="1" dirty="0" smtClean="0">
                <a:cs typeface="Times New Roman" panose="02020603050405020304" pitchFamily="18" charset="0"/>
              </a:rPr>
              <a:t>in combinazione associata tra loro</a:t>
            </a:r>
            <a:r>
              <a:rPr lang="it-IT" altLang="it-IT" sz="1400" i="1" dirty="0" smtClean="0">
                <a:cs typeface="Times New Roman" panose="02020603050405020304" pitchFamily="18" charset="0"/>
              </a:rPr>
              <a:t>. </a:t>
            </a:r>
            <a:endParaRPr lang="it-IT" altLang="it-IT" sz="1400" dirty="0" smtClean="0">
              <a:cs typeface="Times New Roman" panose="02020603050405020304" pitchFamily="18" charset="0"/>
            </a:endParaRPr>
          </a:p>
          <a:p>
            <a:pPr algn="just">
              <a:spcBef>
                <a:spcPct val="0"/>
              </a:spcBef>
              <a:buFontTx/>
              <a:buNone/>
              <a:defRPr/>
            </a:pPr>
            <a:r>
              <a:rPr lang="it-IT" altLang="it-IT" sz="1400" i="1" dirty="0" smtClean="0">
                <a:cs typeface="Times New Roman" panose="02020603050405020304" pitchFamily="18" charset="0"/>
              </a:rPr>
              <a:t>2. È fatto, altresì, divieto ai medici di prescrivere e ai farmacisti di allestire </a:t>
            </a:r>
            <a:r>
              <a:rPr lang="it-IT" altLang="it-IT" sz="1400" b="1" i="1" dirty="0" smtClean="0">
                <a:cs typeface="Times New Roman" panose="02020603050405020304" pitchFamily="18" charset="0"/>
              </a:rPr>
              <a:t>per il medesimo paziente due o più preparazioni magistrali singole </a:t>
            </a:r>
            <a:r>
              <a:rPr lang="it-IT" altLang="it-IT" sz="1400" i="1" dirty="0" smtClean="0">
                <a:cs typeface="Times New Roman" panose="02020603050405020304" pitchFamily="18" charset="0"/>
              </a:rPr>
              <a:t>contenenti uno dei principi attivi di cui al comma 1. </a:t>
            </a:r>
            <a:endParaRPr lang="it-IT" altLang="it-IT" sz="1400" dirty="0" smtClean="0">
              <a:cs typeface="Times New Roman" panose="02020603050405020304" pitchFamily="18" charset="0"/>
            </a:endParaRPr>
          </a:p>
          <a:p>
            <a:pPr algn="just">
              <a:spcBef>
                <a:spcPct val="0"/>
              </a:spcBef>
              <a:buFontTx/>
              <a:buNone/>
              <a:defRPr/>
            </a:pPr>
            <a:r>
              <a:rPr lang="it-IT" altLang="it-IT" sz="1400" dirty="0" smtClean="0">
                <a:cs typeface="Times New Roman" panose="02020603050405020304" pitchFamily="18" charset="0"/>
              </a:rPr>
              <a:t> </a:t>
            </a:r>
          </a:p>
          <a:p>
            <a:pPr algn="just">
              <a:spcBef>
                <a:spcPct val="0"/>
              </a:spcBef>
              <a:buFontTx/>
              <a:buNone/>
              <a:defRPr/>
            </a:pPr>
            <a:r>
              <a:rPr lang="it-IT" altLang="it-IT" sz="1400" b="1" dirty="0" smtClean="0">
                <a:solidFill>
                  <a:schemeClr val="accent3">
                    <a:lumMod val="50000"/>
                  </a:schemeClr>
                </a:solidFill>
                <a:cs typeface="Times New Roman" panose="02020603050405020304" pitchFamily="18" charset="0"/>
              </a:rPr>
              <a:t>In una nota del Ministero della salute è stato specificato che il decreto del 4 agosto</a:t>
            </a:r>
            <a:r>
              <a:rPr lang="it-IT" altLang="it-IT" sz="1400" b="1" i="1" dirty="0" smtClean="0">
                <a:solidFill>
                  <a:schemeClr val="accent3">
                    <a:lumMod val="50000"/>
                  </a:schemeClr>
                </a:solidFill>
                <a:cs typeface="Times New Roman" panose="02020603050405020304" pitchFamily="18" charset="0"/>
              </a:rPr>
              <a:t> 2015 è stato </a:t>
            </a:r>
            <a:r>
              <a:rPr lang="it-IT" altLang="it-IT" sz="1400" b="1" i="1" u="sng" dirty="0" smtClean="0">
                <a:solidFill>
                  <a:schemeClr val="accent3">
                    <a:lumMod val="50000"/>
                  </a:schemeClr>
                </a:solidFill>
                <a:cs typeface="Times New Roman" panose="02020603050405020304" pitchFamily="18" charset="0"/>
              </a:rPr>
              <a:t>adottato su impulso dell’Agenzia Italiana del Farmaco, che ha trasmesso al Ministero segnalazioni di sospetta reazione avversa della Rete Nazionale di Farmacovigilanza</a:t>
            </a:r>
            <a:r>
              <a:rPr lang="it-IT" altLang="it-IT" sz="1400" b="1" i="1" dirty="0" smtClean="0">
                <a:solidFill>
                  <a:schemeClr val="accent3">
                    <a:lumMod val="50000"/>
                  </a:schemeClr>
                </a:solidFill>
                <a:cs typeface="Times New Roman" panose="02020603050405020304" pitchFamily="18" charset="0"/>
              </a:rPr>
              <a:t>. Dalla segnalazione dell’AIFA è emerso che le preparazioni magistrali contenenti i citati principi attivi singolarmente, ma più spesso in associazione combinata tra di loro quando utilizzati a scopo dimagrante, hanno un rapporto beneficio-rischio estremamente sfavorevole e possono essere pericolose per i soggetti che ne fanno uso. Il rischio che insorgano reazioni avverse aumenta, poi, in relazione al numero di principi attivi associati nella preparazione che possono causare anche disturbi psichiatrici e reazioni a carico del sistema cardiovascolare</a:t>
            </a:r>
            <a:r>
              <a:rPr lang="it-IT" altLang="it-IT" sz="1400" b="1" i="1" dirty="0" smtClean="0">
                <a:solidFill>
                  <a:srgbClr val="0070C0"/>
                </a:solidFill>
                <a:cs typeface="Times New Roman" panose="02020603050405020304" pitchFamily="18" charset="0"/>
              </a:rPr>
              <a:t>.</a:t>
            </a:r>
            <a:r>
              <a:rPr lang="it-IT" altLang="it-IT" sz="1400" dirty="0" smtClean="0">
                <a:cs typeface="Times New Roman" panose="02020603050405020304" pitchFamily="18" charset="0"/>
              </a:rPr>
              <a:t> </a:t>
            </a:r>
          </a:p>
        </p:txBody>
      </p:sp>
    </p:spTree>
    <p:extLst>
      <p:ext uri="{BB962C8B-B14F-4D97-AF65-F5344CB8AC3E}">
        <p14:creationId xmlns:p14="http://schemas.microsoft.com/office/powerpoint/2010/main" val="13863750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ttangolo 2"/>
          <p:cNvSpPr>
            <a:spLocks noChangeArrowheads="1"/>
          </p:cNvSpPr>
          <p:nvPr/>
        </p:nvSpPr>
        <p:spPr bwMode="auto">
          <a:xfrm>
            <a:off x="107950" y="339725"/>
            <a:ext cx="8928100" cy="6184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1200" b="1" i="1" u="sng" dirty="0">
                <a:solidFill>
                  <a:srgbClr val="0070C0"/>
                </a:solidFill>
                <a:latin typeface="Arial Narrow" pitchFamily="34" charset="0"/>
                <a:cs typeface="Times New Roman" pitchFamily="18" charset="0"/>
              </a:rPr>
              <a:t>DECRETO 22 DICEMBRE 2016</a:t>
            </a:r>
            <a:r>
              <a:rPr lang="it-IT" altLang="it-IT" sz="1200" b="1" i="1" dirty="0">
                <a:solidFill>
                  <a:srgbClr val="0070C0"/>
                </a:solidFill>
                <a:latin typeface="Arial Narrow" pitchFamily="34" charset="0"/>
                <a:cs typeface="Times New Roman" pitchFamily="18" charset="0"/>
              </a:rPr>
              <a:t>  (</a:t>
            </a:r>
            <a:r>
              <a:rPr lang="it-IT" altLang="it-IT" sz="1200" b="1" i="1" dirty="0">
                <a:solidFill>
                  <a:srgbClr val="0070C0"/>
                </a:solidFill>
                <a:latin typeface="Arial Narrow" pitchFamily="34" charset="0"/>
                <a:ea typeface="Times New Roman" pitchFamily="18" charset="0"/>
                <a:cs typeface="Courier New" pitchFamily="49" charset="0"/>
              </a:rPr>
              <a:t>Divieto di prescrizione magistrali contenenti il principio attivo </a:t>
            </a:r>
            <a:r>
              <a:rPr lang="it-IT" altLang="it-IT" sz="1200" b="1" i="1" dirty="0" err="1">
                <a:solidFill>
                  <a:srgbClr val="0070C0"/>
                </a:solidFill>
                <a:latin typeface="Arial Narrow" pitchFamily="34" charset="0"/>
                <a:ea typeface="Times New Roman" pitchFamily="18" charset="0"/>
                <a:cs typeface="Courier New" pitchFamily="49" charset="0"/>
              </a:rPr>
              <a:t>sertralina</a:t>
            </a:r>
            <a:r>
              <a:rPr lang="it-IT" altLang="it-IT" sz="1200" b="1" i="1" dirty="0">
                <a:solidFill>
                  <a:srgbClr val="0070C0"/>
                </a:solidFill>
                <a:latin typeface="Arial Narrow" pitchFamily="34" charset="0"/>
                <a:ea typeface="Times New Roman" pitchFamily="18" charset="0"/>
                <a:cs typeface="Courier New" pitchFamily="49" charset="0"/>
              </a:rPr>
              <a:t> e altri) COME MODIFICATO dal decreto 31 marzo 2017 (Modifiche al decreto 22 dicembre 2016, recante: «Divieto di prescrizione di preparazioni magistrali contenenti il principio attivo </a:t>
            </a:r>
            <a:r>
              <a:rPr lang="it-IT" altLang="it-IT" sz="1200" b="1" i="1" dirty="0" err="1">
                <a:solidFill>
                  <a:srgbClr val="0070C0"/>
                </a:solidFill>
                <a:latin typeface="Arial Narrow" pitchFamily="34" charset="0"/>
                <a:ea typeface="Times New Roman" pitchFamily="18" charset="0"/>
                <a:cs typeface="Courier New" pitchFamily="49" charset="0"/>
              </a:rPr>
              <a:t>sertralina</a:t>
            </a:r>
            <a:r>
              <a:rPr lang="it-IT" altLang="it-IT" sz="1200" b="1" i="1" dirty="0">
                <a:solidFill>
                  <a:srgbClr val="0070C0"/>
                </a:solidFill>
                <a:latin typeface="Arial Narrow" pitchFamily="34" charset="0"/>
                <a:ea typeface="Times New Roman" pitchFamily="18" charset="0"/>
                <a:cs typeface="Courier New" pitchFamily="49" charset="0"/>
              </a:rPr>
              <a:t> ed altri» e disposizioni in materia di preparazioni galeniche a scopo dimagrante)</a:t>
            </a:r>
            <a:endParaRPr lang="it-IT" altLang="it-IT" sz="1200" b="1" dirty="0">
              <a:solidFill>
                <a:srgbClr val="0070C0"/>
              </a:solidFill>
              <a:latin typeface="Arial Narrow" pitchFamily="34" charset="0"/>
              <a:cs typeface="Times New Roman" pitchFamily="18" charset="0"/>
            </a:endParaRPr>
          </a:p>
          <a:p>
            <a:pPr algn="just">
              <a:spcBef>
                <a:spcPct val="0"/>
              </a:spcBef>
              <a:buFontTx/>
              <a:buNone/>
            </a:pPr>
            <a:endParaRPr lang="it-IT" altLang="it-IT" sz="1200" i="1" dirty="0">
              <a:latin typeface="Arial Narrow" pitchFamily="34" charset="0"/>
              <a:cs typeface="Times New Roman" pitchFamily="18" charset="0"/>
            </a:endParaRPr>
          </a:p>
          <a:p>
            <a:pPr algn="just">
              <a:spcBef>
                <a:spcPct val="0"/>
              </a:spcBef>
              <a:buFontTx/>
              <a:buNone/>
            </a:pPr>
            <a:r>
              <a:rPr lang="it-IT" altLang="it-IT" sz="1200" i="1" dirty="0">
                <a:latin typeface="Arial Narrow" pitchFamily="34" charset="0"/>
                <a:cs typeface="Times New Roman" pitchFamily="18" charset="0"/>
              </a:rPr>
              <a:t>Art.1</a:t>
            </a:r>
            <a:endParaRPr lang="it-IT" altLang="it-IT" sz="1200" dirty="0">
              <a:latin typeface="Arial Narrow" pitchFamily="34" charset="0"/>
              <a:cs typeface="Times New Roman" pitchFamily="18" charset="0"/>
            </a:endParaRPr>
          </a:p>
          <a:p>
            <a:pPr algn="just">
              <a:spcBef>
                <a:spcPct val="0"/>
              </a:spcBef>
              <a:buFontTx/>
              <a:buAutoNum type="arabicPeriod"/>
            </a:pPr>
            <a:r>
              <a:rPr lang="it-IT" altLang="it-IT" sz="1200" i="1" dirty="0">
                <a:latin typeface="Arial Narrow" pitchFamily="34" charset="0"/>
                <a:cs typeface="Times New Roman" pitchFamily="18" charset="0"/>
              </a:rPr>
              <a:t>È fatto divieto ai medici di prescrivere e  ai  farmacisti  di eseguire preparazioni magistrali a  scopo  dimagrante  contenenti  le seguenti sostanze medicinali </a:t>
            </a:r>
          </a:p>
          <a:p>
            <a:pPr>
              <a:spcBef>
                <a:spcPct val="0"/>
              </a:spcBef>
              <a:buFontTx/>
              <a:buNone/>
            </a:pPr>
            <a:r>
              <a:rPr lang="it-IT" altLang="it-IT" sz="1200" b="1" i="1" dirty="0" err="1">
                <a:solidFill>
                  <a:srgbClr val="FF0000"/>
                </a:solidFill>
                <a:latin typeface="Arial Narrow" pitchFamily="34" charset="0"/>
              </a:rPr>
              <a:t>sertralina</a:t>
            </a:r>
            <a:r>
              <a:rPr lang="it-IT" altLang="it-IT" sz="1200" b="1" i="1" dirty="0">
                <a:solidFill>
                  <a:srgbClr val="FF0000"/>
                </a:solidFill>
                <a:latin typeface="Arial Narrow" pitchFamily="34" charset="0"/>
              </a:rPr>
              <a:t>; </a:t>
            </a:r>
          </a:p>
          <a:p>
            <a:pPr>
              <a:spcBef>
                <a:spcPct val="0"/>
              </a:spcBef>
              <a:buFontTx/>
              <a:buNone/>
            </a:pPr>
            <a:r>
              <a:rPr lang="it-IT" altLang="it-IT" sz="1200" b="1" i="1" dirty="0" err="1">
                <a:solidFill>
                  <a:srgbClr val="FF0000"/>
                </a:solidFill>
                <a:latin typeface="Arial Narrow" pitchFamily="34" charset="0"/>
              </a:rPr>
              <a:t>buspirone</a:t>
            </a:r>
            <a:r>
              <a:rPr lang="it-IT" altLang="it-IT" sz="1200" b="1" i="1" dirty="0">
                <a:solidFill>
                  <a:srgbClr val="FF0000"/>
                </a:solidFill>
                <a:latin typeface="Arial Narrow" pitchFamily="34" charset="0"/>
              </a:rPr>
              <a:t>; </a:t>
            </a:r>
          </a:p>
          <a:p>
            <a:pPr>
              <a:spcBef>
                <a:spcPct val="0"/>
              </a:spcBef>
              <a:buFontTx/>
              <a:buNone/>
            </a:pPr>
            <a:r>
              <a:rPr lang="it-IT" altLang="it-IT" sz="1200" b="1" i="1" dirty="0">
                <a:solidFill>
                  <a:srgbClr val="FF0000"/>
                </a:solidFill>
                <a:latin typeface="Arial Narrow" pitchFamily="34" charset="0"/>
              </a:rPr>
              <a:t>acido </a:t>
            </a:r>
            <a:r>
              <a:rPr lang="it-IT" altLang="it-IT" sz="1200" b="1" i="1" dirty="0" err="1">
                <a:solidFill>
                  <a:srgbClr val="FF0000"/>
                </a:solidFill>
                <a:latin typeface="Arial Narrow" pitchFamily="34" charset="0"/>
              </a:rPr>
              <a:t>ursodesossicolico</a:t>
            </a:r>
            <a:r>
              <a:rPr lang="it-IT" altLang="it-IT" sz="1200" b="1" i="1" dirty="0">
                <a:solidFill>
                  <a:srgbClr val="FF0000"/>
                </a:solidFill>
                <a:latin typeface="Arial Narrow" pitchFamily="34" charset="0"/>
              </a:rPr>
              <a:t>; </a:t>
            </a:r>
          </a:p>
          <a:p>
            <a:pPr>
              <a:spcBef>
                <a:spcPct val="0"/>
              </a:spcBef>
              <a:buFontTx/>
              <a:buNone/>
            </a:pPr>
            <a:r>
              <a:rPr lang="it-IT" altLang="it-IT" sz="1200" b="1" i="1" dirty="0">
                <a:solidFill>
                  <a:srgbClr val="FF0000"/>
                </a:solidFill>
                <a:latin typeface="Arial Narrow" pitchFamily="34" charset="0"/>
              </a:rPr>
              <a:t>pancreatina; </a:t>
            </a:r>
          </a:p>
          <a:p>
            <a:pPr>
              <a:spcBef>
                <a:spcPct val="0"/>
              </a:spcBef>
              <a:buFontTx/>
              <a:buNone/>
            </a:pPr>
            <a:endParaRPr lang="it-IT" altLang="it-IT" sz="1200" b="1" dirty="0">
              <a:solidFill>
                <a:srgbClr val="FF0000"/>
              </a:solidFill>
              <a:latin typeface="Arial Narrow" pitchFamily="34" charset="0"/>
              <a:cs typeface="Times New Roman" pitchFamily="18" charset="0"/>
            </a:endParaRPr>
          </a:p>
          <a:p>
            <a:pPr algn="just">
              <a:spcBef>
                <a:spcPct val="0"/>
              </a:spcBef>
              <a:buFontTx/>
              <a:buAutoNum type="arabicPeriod" startAt="2"/>
            </a:pPr>
            <a:r>
              <a:rPr lang="it-IT" altLang="it-IT" sz="1200" i="1" dirty="0">
                <a:latin typeface="Arial Narrow" pitchFamily="34" charset="0"/>
                <a:cs typeface="Times New Roman" pitchFamily="18" charset="0"/>
              </a:rPr>
              <a:t>È fatto divieto ai medici di prescrivere e  ai  farmacisti  di eseguire preparazioni magistrali contenenti le sostanze medicinali di cui  al  comma  1  </a:t>
            </a:r>
            <a:r>
              <a:rPr lang="it-IT" altLang="it-IT" sz="1200" b="1" i="1" dirty="0">
                <a:latin typeface="Arial Narrow" pitchFamily="34" charset="0"/>
                <a:cs typeface="Times New Roman" pitchFamily="18" charset="0"/>
              </a:rPr>
              <a:t>in  combinazione  associata  tra  loro,  a   scopo dimagrante</a:t>
            </a:r>
            <a:r>
              <a:rPr lang="it-IT" altLang="it-IT" sz="1200" i="1" dirty="0">
                <a:latin typeface="Arial Narrow" pitchFamily="34" charset="0"/>
                <a:cs typeface="Times New Roman" pitchFamily="18" charset="0"/>
              </a:rPr>
              <a:t>.</a:t>
            </a:r>
          </a:p>
          <a:p>
            <a:pPr algn="just">
              <a:spcBef>
                <a:spcPct val="0"/>
              </a:spcBef>
              <a:buFontTx/>
              <a:buAutoNum type="arabicPeriod" startAt="2"/>
            </a:pPr>
            <a:r>
              <a:rPr lang="it-IT" altLang="it-IT" sz="1200" i="1" dirty="0">
                <a:latin typeface="Arial Narrow" pitchFamily="34" charset="0"/>
                <a:cs typeface="Times New Roman" pitchFamily="18" charset="0"/>
              </a:rPr>
              <a:t>È fatto, altresì, divieto ai medici di prescrivere e ai farmacisti di allestire per il medesimo paziente due o più </a:t>
            </a:r>
            <a:r>
              <a:rPr lang="it-IT" altLang="it-IT" sz="1200" b="1" i="1" dirty="0">
                <a:latin typeface="Arial Narrow" pitchFamily="34" charset="0"/>
                <a:cs typeface="Times New Roman" pitchFamily="18" charset="0"/>
              </a:rPr>
              <a:t>preparazioni magistrali  singole contenenti una delle sostanze medicinali di cui al comma 1, a scopo dimagrante</a:t>
            </a:r>
            <a:r>
              <a:rPr lang="it-IT" altLang="it-IT" sz="1200" i="1" dirty="0">
                <a:latin typeface="Arial Narrow" pitchFamily="34" charset="0"/>
                <a:cs typeface="Times New Roman" pitchFamily="18" charset="0"/>
              </a:rPr>
              <a:t>.</a:t>
            </a:r>
          </a:p>
          <a:p>
            <a:pPr algn="just">
              <a:spcBef>
                <a:spcPct val="0"/>
              </a:spcBef>
              <a:buFontTx/>
              <a:buAutoNum type="arabicPeriod" startAt="2"/>
            </a:pPr>
            <a:endParaRPr lang="it-IT" altLang="it-IT" sz="1200" i="1" dirty="0">
              <a:latin typeface="Arial Narrow" pitchFamily="34" charset="0"/>
              <a:cs typeface="Times New Roman" pitchFamily="18" charset="0"/>
            </a:endParaRPr>
          </a:p>
          <a:p>
            <a:pPr algn="just">
              <a:spcBef>
                <a:spcPct val="0"/>
              </a:spcBef>
              <a:buFontTx/>
              <a:buNone/>
            </a:pPr>
            <a:r>
              <a:rPr lang="it-IT" altLang="it-IT" sz="1200" i="1" dirty="0">
                <a:solidFill>
                  <a:srgbClr val="000000"/>
                </a:solidFill>
                <a:latin typeface="Arial Narrow" pitchFamily="34" charset="0"/>
                <a:cs typeface="Times New Roman" pitchFamily="18" charset="0"/>
              </a:rPr>
              <a:t>Art. 2</a:t>
            </a:r>
            <a:endParaRPr lang="it-IT" altLang="it-IT" sz="1200" dirty="0">
              <a:solidFill>
                <a:srgbClr val="000000"/>
              </a:solidFill>
              <a:latin typeface="Arial Narrow" pitchFamily="34" charset="0"/>
              <a:cs typeface="Times New Roman" pitchFamily="18" charset="0"/>
            </a:endParaRPr>
          </a:p>
          <a:p>
            <a:pPr algn="just">
              <a:spcBef>
                <a:spcPct val="0"/>
              </a:spcBef>
              <a:buFontTx/>
              <a:buNone/>
            </a:pPr>
            <a:r>
              <a:rPr lang="it-IT" altLang="it-IT" sz="1200" i="1" dirty="0">
                <a:solidFill>
                  <a:srgbClr val="000000"/>
                </a:solidFill>
                <a:latin typeface="Arial Narrow" pitchFamily="34" charset="0"/>
                <a:cs typeface="Times New Roman" pitchFamily="18" charset="0"/>
              </a:rPr>
              <a:t>1. Al fine di monitorare  l'uso  e  la  sicurezza  delle preparazioni magistrali a scopo dimagrante, la Direzione generale dei dispositivi medici e del servizio farmaceutico  del  Ministero  della salute trasmette copia ... </a:t>
            </a:r>
          </a:p>
          <a:p>
            <a:pPr algn="just">
              <a:spcBef>
                <a:spcPct val="0"/>
              </a:spcBef>
              <a:buFontTx/>
              <a:buNone/>
            </a:pPr>
            <a:r>
              <a:rPr lang="it-IT" altLang="it-IT" sz="1200" i="1" dirty="0">
                <a:solidFill>
                  <a:srgbClr val="000000"/>
                </a:solidFill>
                <a:latin typeface="Arial Narrow" pitchFamily="34" charset="0"/>
                <a:cs typeface="Times New Roman" pitchFamily="18" charset="0"/>
              </a:rPr>
              <a:t>2. Ai fini del comma 1, fermi restando i divieti e  le  limitazioni vigenti alla data di entrata in vigore del presente decreto circa  la prescrizione e la preparazione di  preparazioni  magistrali  a  scopo dimagrante, </a:t>
            </a:r>
            <a:r>
              <a:rPr lang="it-IT" altLang="it-IT" sz="1200" b="1" i="1" dirty="0">
                <a:solidFill>
                  <a:srgbClr val="000000"/>
                </a:solidFill>
                <a:latin typeface="Arial Narrow" pitchFamily="34" charset="0"/>
                <a:cs typeface="Times New Roman" pitchFamily="18" charset="0"/>
              </a:rPr>
              <a:t>il medico</a:t>
            </a:r>
            <a:r>
              <a:rPr lang="it-IT" altLang="it-IT" sz="1200" i="1" dirty="0">
                <a:solidFill>
                  <a:srgbClr val="000000"/>
                </a:solidFill>
                <a:latin typeface="Arial Narrow" pitchFamily="34" charset="0"/>
                <a:cs typeface="Times New Roman" pitchFamily="18" charset="0"/>
              </a:rPr>
              <a:t> </a:t>
            </a:r>
            <a:r>
              <a:rPr lang="it-IT" altLang="it-IT" sz="1200" b="1" i="1" dirty="0">
                <a:solidFill>
                  <a:srgbClr val="000000"/>
                </a:solidFill>
                <a:latin typeface="Arial Narrow" pitchFamily="34" charset="0"/>
                <a:cs typeface="Times New Roman" pitchFamily="18" charset="0"/>
              </a:rPr>
              <a:t>che</a:t>
            </a:r>
            <a:r>
              <a:rPr lang="it-IT" altLang="it-IT" sz="1200" i="1" dirty="0">
                <a:solidFill>
                  <a:srgbClr val="000000"/>
                </a:solidFill>
                <a:latin typeface="Arial Narrow" pitchFamily="34" charset="0"/>
                <a:cs typeface="Times New Roman" pitchFamily="18" charset="0"/>
              </a:rPr>
              <a:t>, </a:t>
            </a:r>
            <a:r>
              <a:rPr lang="it-IT" altLang="it-IT" sz="1200" b="1" i="1" dirty="0">
                <a:solidFill>
                  <a:srgbClr val="000000"/>
                </a:solidFill>
                <a:latin typeface="Arial Narrow" pitchFamily="34" charset="0"/>
                <a:cs typeface="Times New Roman" pitchFamily="18" charset="0"/>
              </a:rPr>
              <a:t>ai sensi </a:t>
            </a:r>
            <a:r>
              <a:rPr lang="it-IT" altLang="it-IT" sz="1200" i="1" dirty="0">
                <a:solidFill>
                  <a:srgbClr val="000000"/>
                </a:solidFill>
                <a:latin typeface="Arial Narrow" pitchFamily="34" charset="0"/>
                <a:cs typeface="Times New Roman" pitchFamily="18" charset="0"/>
              </a:rPr>
              <a:t>dell'art. 5 del decreto-legge  17 febbraio 1998, n. 23, convertito, con modificazioni,  dalla  </a:t>
            </a:r>
            <a:r>
              <a:rPr lang="it-IT" altLang="it-IT" sz="1200" b="1" i="1" dirty="0">
                <a:solidFill>
                  <a:srgbClr val="000000"/>
                </a:solidFill>
                <a:latin typeface="Arial Narrow" pitchFamily="34" charset="0"/>
                <a:cs typeface="Times New Roman" pitchFamily="18" charset="0"/>
              </a:rPr>
              <a:t>legge  8 aprile 1998, n. 94</a:t>
            </a:r>
            <a:r>
              <a:rPr lang="it-IT" altLang="it-IT" sz="1200" i="1" dirty="0">
                <a:solidFill>
                  <a:srgbClr val="000000"/>
                </a:solidFill>
                <a:latin typeface="Arial Narrow" pitchFamily="34" charset="0"/>
                <a:cs typeface="Times New Roman" pitchFamily="18" charset="0"/>
              </a:rPr>
              <a:t>, </a:t>
            </a:r>
            <a:r>
              <a:rPr lang="it-IT" altLang="it-IT" sz="1200" b="1" i="1" dirty="0">
                <a:solidFill>
                  <a:srgbClr val="000000"/>
                </a:solidFill>
                <a:latin typeface="Arial Narrow" pitchFamily="34" charset="0"/>
                <a:cs typeface="Times New Roman" pitchFamily="18" charset="0"/>
              </a:rPr>
              <a:t>prescrive dette preparazioni è tenuto a indicare detta finalità nella ricetta</a:t>
            </a:r>
            <a:r>
              <a:rPr lang="it-IT" altLang="it-IT" sz="1200" i="1" dirty="0">
                <a:solidFill>
                  <a:srgbClr val="000000"/>
                </a:solidFill>
                <a:latin typeface="Arial Narrow" pitchFamily="34" charset="0"/>
                <a:cs typeface="Times New Roman" pitchFamily="18" charset="0"/>
              </a:rPr>
              <a:t>. Inoltre, per dette preparazioni: </a:t>
            </a:r>
          </a:p>
          <a:p>
            <a:pPr algn="just">
              <a:spcBef>
                <a:spcPct val="0"/>
              </a:spcBef>
              <a:buFontTx/>
              <a:buNone/>
            </a:pPr>
            <a:r>
              <a:rPr lang="it-IT" altLang="it-IT" sz="1200" i="1" dirty="0">
                <a:solidFill>
                  <a:srgbClr val="000000"/>
                </a:solidFill>
                <a:latin typeface="Arial Narrow" pitchFamily="34" charset="0"/>
                <a:cs typeface="Times New Roman" pitchFamily="18" charset="0"/>
              </a:rPr>
              <a:t>    a) il medico deve ottenere  il  </a:t>
            </a:r>
            <a:r>
              <a:rPr lang="it-IT" altLang="it-IT" sz="1200" i="1" u="sng" dirty="0">
                <a:solidFill>
                  <a:srgbClr val="000000"/>
                </a:solidFill>
                <a:latin typeface="Arial Narrow" pitchFamily="34" charset="0"/>
                <a:cs typeface="Times New Roman" pitchFamily="18" charset="0"/>
              </a:rPr>
              <a:t>consenso  informato  scritto</a:t>
            </a:r>
            <a:r>
              <a:rPr lang="it-IT" altLang="it-IT" sz="1200" i="1" dirty="0">
                <a:solidFill>
                  <a:srgbClr val="000000"/>
                </a:solidFill>
                <a:latin typeface="Arial Narrow" pitchFamily="34" charset="0"/>
                <a:cs typeface="Times New Roman" pitchFamily="18" charset="0"/>
              </a:rPr>
              <a:t>  del paziente al trattamento medico; </a:t>
            </a:r>
          </a:p>
          <a:p>
            <a:pPr algn="just">
              <a:spcBef>
                <a:spcPct val="0"/>
              </a:spcBef>
              <a:buFontTx/>
              <a:buNone/>
            </a:pPr>
            <a:r>
              <a:rPr lang="it-IT" altLang="it-IT" sz="1200" i="1" dirty="0">
                <a:solidFill>
                  <a:srgbClr val="000000"/>
                </a:solidFill>
                <a:latin typeface="Arial Narrow" pitchFamily="34" charset="0"/>
                <a:cs typeface="Times New Roman" pitchFamily="18" charset="0"/>
              </a:rPr>
              <a:t>    b)  il  medico  deve  </a:t>
            </a:r>
            <a:r>
              <a:rPr lang="it-IT" altLang="it-IT" sz="1200" b="1" i="1" dirty="0">
                <a:solidFill>
                  <a:srgbClr val="FF0000"/>
                </a:solidFill>
                <a:latin typeface="Arial Narrow" pitchFamily="34" charset="0"/>
                <a:cs typeface="Times New Roman" pitchFamily="18" charset="0"/>
              </a:rPr>
              <a:t>specificare  nella  ricetta   le   esigenze particolari  di  trattamento  che  giustificano   il   ricorso   alla prescrizione estemporanea e </a:t>
            </a:r>
            <a:r>
              <a:rPr lang="it-IT" altLang="it-IT" sz="1200" b="1" i="1" u="sng" dirty="0">
                <a:solidFill>
                  <a:srgbClr val="FF0000"/>
                </a:solidFill>
                <a:latin typeface="Arial Narrow" pitchFamily="34" charset="0"/>
                <a:cs typeface="Times New Roman" pitchFamily="18" charset="0"/>
              </a:rPr>
              <a:t>le indicazioni d'uso</a:t>
            </a:r>
            <a:r>
              <a:rPr lang="it-IT" altLang="it-IT" sz="1200" b="1" i="1" dirty="0">
                <a:solidFill>
                  <a:srgbClr val="FF0000"/>
                </a:solidFill>
                <a:latin typeface="Arial Narrow" pitchFamily="34" charset="0"/>
                <a:cs typeface="Times New Roman" pitchFamily="18" charset="0"/>
              </a:rPr>
              <a:t> </a:t>
            </a:r>
            <a:r>
              <a:rPr lang="it-IT" altLang="it-IT" sz="1200" i="1" dirty="0">
                <a:solidFill>
                  <a:srgbClr val="000000"/>
                </a:solidFill>
                <a:latin typeface="Arial Narrow" pitchFamily="34" charset="0"/>
                <a:cs typeface="Times New Roman" pitchFamily="18" charset="0"/>
              </a:rPr>
              <a:t>nonché' trascrivere, senza riportare le generalità del paziente, un </a:t>
            </a:r>
            <a:r>
              <a:rPr lang="it-IT" altLang="it-IT" sz="1200" b="1" i="1" dirty="0">
                <a:solidFill>
                  <a:srgbClr val="FF0000"/>
                </a:solidFill>
                <a:latin typeface="Arial Narrow" pitchFamily="34" charset="0"/>
                <a:cs typeface="Times New Roman" pitchFamily="18" charset="0"/>
              </a:rPr>
              <a:t>riferimento  numerico o alfanumerico</a:t>
            </a:r>
            <a:r>
              <a:rPr lang="it-IT" altLang="it-IT" sz="1200" i="1" dirty="0">
                <a:solidFill>
                  <a:srgbClr val="FF0000"/>
                </a:solidFill>
                <a:latin typeface="Arial Narrow" pitchFamily="34" charset="0"/>
                <a:cs typeface="Times New Roman" pitchFamily="18" charset="0"/>
              </a:rPr>
              <a:t> </a:t>
            </a:r>
            <a:r>
              <a:rPr lang="it-IT" altLang="it-IT" sz="1200" i="1" dirty="0">
                <a:solidFill>
                  <a:srgbClr val="000000"/>
                </a:solidFill>
                <a:latin typeface="Arial Narrow" pitchFamily="34" charset="0"/>
                <a:cs typeface="Times New Roman" pitchFamily="18" charset="0"/>
              </a:rPr>
              <a:t>di collegamento a dati d'archivio in proprio  possesso che consenta, in caso di richiesta da parte dell'autorità sanitaria, di risalire all'identità del paziente trattato; </a:t>
            </a:r>
          </a:p>
          <a:p>
            <a:pPr algn="just">
              <a:spcBef>
                <a:spcPct val="0"/>
              </a:spcBef>
              <a:buFontTx/>
              <a:buNone/>
            </a:pPr>
            <a:r>
              <a:rPr lang="it-IT" altLang="it-IT" sz="1200" i="1" dirty="0">
                <a:solidFill>
                  <a:srgbClr val="000000"/>
                </a:solidFill>
                <a:latin typeface="Arial Narrow" pitchFamily="34" charset="0"/>
                <a:cs typeface="Times New Roman" pitchFamily="18" charset="0"/>
              </a:rPr>
              <a:t>    c) </a:t>
            </a:r>
            <a:r>
              <a:rPr lang="it-IT" altLang="it-IT" sz="1200" b="1" i="1" dirty="0">
                <a:solidFill>
                  <a:srgbClr val="FF0000"/>
                </a:solidFill>
                <a:latin typeface="Arial Narrow" pitchFamily="34" charset="0"/>
                <a:cs typeface="Times New Roman" pitchFamily="18" charset="0"/>
              </a:rPr>
              <a:t>il farmacista deve trasmettere mensilmente le ricette</a:t>
            </a:r>
            <a:r>
              <a:rPr lang="it-IT" altLang="it-IT" sz="1200" i="1" dirty="0">
                <a:solidFill>
                  <a:srgbClr val="FF0000"/>
                </a:solidFill>
                <a:latin typeface="Arial Narrow" pitchFamily="34" charset="0"/>
                <a:cs typeface="Times New Roman" pitchFamily="18" charset="0"/>
              </a:rPr>
              <a:t>  </a:t>
            </a:r>
            <a:r>
              <a:rPr lang="it-IT" altLang="it-IT" sz="1200" i="1" dirty="0">
                <a:solidFill>
                  <a:srgbClr val="000000"/>
                </a:solidFill>
                <a:latin typeface="Arial Narrow" pitchFamily="34" charset="0"/>
                <a:cs typeface="Times New Roman" pitchFamily="18" charset="0"/>
              </a:rPr>
              <a:t>di  cui alla  lettera  b),  in  originale  o  in  copia,  </a:t>
            </a:r>
            <a:r>
              <a:rPr lang="it-IT" altLang="it-IT" sz="1200" b="1" i="1" dirty="0">
                <a:solidFill>
                  <a:srgbClr val="FF0000"/>
                </a:solidFill>
                <a:latin typeface="Arial Narrow" pitchFamily="34" charset="0"/>
                <a:cs typeface="Times New Roman" pitchFamily="18" charset="0"/>
              </a:rPr>
              <a:t>all'azienda  unità sanitaria locale o all'azienda  ospedaliera</a:t>
            </a:r>
            <a:r>
              <a:rPr lang="it-IT" altLang="it-IT" sz="1200" i="1" dirty="0">
                <a:solidFill>
                  <a:srgbClr val="000000"/>
                </a:solidFill>
                <a:latin typeface="Arial Narrow" pitchFamily="34" charset="0"/>
                <a:cs typeface="Times New Roman" pitchFamily="18" charset="0"/>
              </a:rPr>
              <a:t>,  che  provvede  al  loro inoltro  al  Ministero  della  salute  -   Direzione   generale   dei</a:t>
            </a:r>
          </a:p>
          <a:p>
            <a:pPr algn="just">
              <a:spcBef>
                <a:spcPct val="0"/>
              </a:spcBef>
              <a:buFontTx/>
              <a:buNone/>
            </a:pPr>
            <a:r>
              <a:rPr lang="it-IT" altLang="it-IT" sz="1200" i="1" dirty="0">
                <a:solidFill>
                  <a:srgbClr val="000000"/>
                </a:solidFill>
                <a:latin typeface="Arial Narrow" pitchFamily="34" charset="0"/>
                <a:cs typeface="Times New Roman" pitchFamily="18" charset="0"/>
              </a:rPr>
              <a:t>dispositivi medici e del  servizio  farmaceutico,  per  le  opportune verifiche.</a:t>
            </a:r>
          </a:p>
          <a:p>
            <a:pPr algn="just">
              <a:spcBef>
                <a:spcPct val="0"/>
              </a:spcBef>
              <a:buFontTx/>
              <a:buNone/>
            </a:pPr>
            <a:endParaRPr lang="it-IT" altLang="it-IT" sz="1200" dirty="0">
              <a:solidFill>
                <a:srgbClr val="000000"/>
              </a:solidFill>
              <a:latin typeface="Arial Narrow" pitchFamily="34" charset="0"/>
              <a:cs typeface="Times New Roman" pitchFamily="18" charset="0"/>
            </a:endParaRPr>
          </a:p>
          <a:p>
            <a:pPr algn="just">
              <a:spcBef>
                <a:spcPct val="0"/>
              </a:spcBef>
              <a:buFontTx/>
              <a:buNone/>
            </a:pPr>
            <a:r>
              <a:rPr lang="it-IT" altLang="it-IT" sz="1200" dirty="0">
                <a:solidFill>
                  <a:srgbClr val="000000"/>
                </a:solidFill>
                <a:latin typeface="Arial Narrow" pitchFamily="34" charset="0"/>
                <a:cs typeface="Times New Roman" pitchFamily="18" charset="0"/>
              </a:rPr>
              <a:t>Art. 3. </a:t>
            </a:r>
          </a:p>
          <a:p>
            <a:pPr algn="just">
              <a:spcBef>
                <a:spcPct val="0"/>
              </a:spcBef>
              <a:buFontTx/>
              <a:buNone/>
            </a:pPr>
            <a:r>
              <a:rPr lang="it-IT" altLang="it-IT" sz="1200" dirty="0">
                <a:solidFill>
                  <a:srgbClr val="000000"/>
                </a:solidFill>
                <a:latin typeface="Arial Narrow" pitchFamily="34" charset="0"/>
                <a:cs typeface="Times New Roman" pitchFamily="18" charset="0"/>
              </a:rPr>
              <a:t>1. Le aziende sanitarie locali o le aziende  ospedaliere sono tenute a trasmettere  al  Ministero  della  salute  -  Direzione generale dei  dispositivi  medici  e  del  servizio  farmaceutico  le ricette…</a:t>
            </a:r>
            <a:endParaRPr lang="it-IT" altLang="it-IT" sz="1200" i="1" dirty="0">
              <a:latin typeface="Arial Narrow" pitchFamily="34" charset="0"/>
              <a:cs typeface="Times New Roman" pitchFamily="18" charset="0"/>
            </a:endParaRPr>
          </a:p>
        </p:txBody>
      </p:sp>
      <p:sp>
        <p:nvSpPr>
          <p:cNvPr id="78851" name="Rettangolo 2"/>
          <p:cNvSpPr>
            <a:spLocks noChangeArrowheads="1"/>
          </p:cNvSpPr>
          <p:nvPr/>
        </p:nvSpPr>
        <p:spPr bwMode="auto">
          <a:xfrm>
            <a:off x="3851275" y="1419225"/>
            <a:ext cx="1296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1200" b="1" i="1">
                <a:solidFill>
                  <a:srgbClr val="FF0000"/>
                </a:solidFill>
                <a:latin typeface="Arial Narrow" pitchFamily="34" charset="0"/>
              </a:rPr>
              <a:t>spironolattone; </a:t>
            </a:r>
          </a:p>
          <a:p>
            <a:pPr>
              <a:spcBef>
                <a:spcPct val="0"/>
              </a:spcBef>
              <a:buFontTx/>
              <a:buNone/>
            </a:pPr>
            <a:r>
              <a:rPr lang="it-IT" altLang="it-IT" sz="1200" b="1" i="1">
                <a:solidFill>
                  <a:srgbClr val="FF0000"/>
                </a:solidFill>
                <a:latin typeface="Arial Narrow" pitchFamily="34" charset="0"/>
              </a:rPr>
              <a:t>l-tiroxina; </a:t>
            </a:r>
          </a:p>
          <a:p>
            <a:pPr>
              <a:spcBef>
                <a:spcPct val="0"/>
              </a:spcBef>
              <a:buFontTx/>
              <a:buNone/>
            </a:pPr>
            <a:r>
              <a:rPr lang="it-IT" altLang="it-IT" sz="1200" b="1" i="1">
                <a:solidFill>
                  <a:srgbClr val="FF0000"/>
                </a:solidFill>
                <a:latin typeface="Arial Narrow" pitchFamily="34" charset="0"/>
              </a:rPr>
              <a:t>triiodotironina; </a:t>
            </a:r>
          </a:p>
          <a:p>
            <a:pPr>
              <a:spcBef>
                <a:spcPct val="0"/>
              </a:spcBef>
              <a:buFontTx/>
              <a:buNone/>
            </a:pPr>
            <a:r>
              <a:rPr lang="it-IT" altLang="it-IT" sz="1200" b="1" i="1">
                <a:solidFill>
                  <a:srgbClr val="FF0000"/>
                </a:solidFill>
                <a:latin typeface="Arial Narrow" pitchFamily="34" charset="0"/>
              </a:rPr>
              <a:t>zonisamide; </a:t>
            </a:r>
          </a:p>
        </p:txBody>
      </p:sp>
      <p:sp>
        <p:nvSpPr>
          <p:cNvPr id="78852" name="Rettangolo 4"/>
          <p:cNvSpPr>
            <a:spLocks noChangeArrowheads="1"/>
          </p:cNvSpPr>
          <p:nvPr/>
        </p:nvSpPr>
        <p:spPr bwMode="auto">
          <a:xfrm>
            <a:off x="1835150" y="1419225"/>
            <a:ext cx="223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1200" b="1" i="1">
                <a:solidFill>
                  <a:srgbClr val="FF0000"/>
                </a:solidFill>
                <a:latin typeface="Arial Narrow" pitchFamily="34" charset="0"/>
              </a:rPr>
              <a:t>acido deidrocolico; </a:t>
            </a:r>
          </a:p>
          <a:p>
            <a:pPr>
              <a:spcBef>
                <a:spcPct val="0"/>
              </a:spcBef>
              <a:buFontTx/>
              <a:buNone/>
            </a:pPr>
            <a:r>
              <a:rPr lang="it-IT" altLang="it-IT" sz="1200" b="1" i="1">
                <a:solidFill>
                  <a:srgbClr val="FF0000"/>
                </a:solidFill>
                <a:latin typeface="Arial Narrow" pitchFamily="34" charset="0"/>
              </a:rPr>
              <a:t>d-fenilalanina; </a:t>
            </a:r>
          </a:p>
          <a:p>
            <a:pPr>
              <a:spcBef>
                <a:spcPct val="0"/>
              </a:spcBef>
              <a:buFontTx/>
              <a:buNone/>
            </a:pPr>
            <a:r>
              <a:rPr lang="it-IT" altLang="it-IT" sz="1200" b="1" i="1">
                <a:solidFill>
                  <a:srgbClr val="FF0000"/>
                </a:solidFill>
                <a:latin typeface="Arial Narrow" pitchFamily="34" charset="0"/>
              </a:rPr>
              <a:t>deanolo-p-acetamido benzoato; </a:t>
            </a:r>
          </a:p>
          <a:p>
            <a:pPr>
              <a:spcBef>
                <a:spcPct val="0"/>
              </a:spcBef>
              <a:buFontTx/>
              <a:buNone/>
            </a:pPr>
            <a:r>
              <a:rPr lang="it-IT" altLang="it-IT" sz="1200" b="1" i="1">
                <a:solidFill>
                  <a:srgbClr val="FF0000"/>
                </a:solidFill>
                <a:latin typeface="Arial Narrow" pitchFamily="34" charset="0"/>
              </a:rPr>
              <a:t>fenilefrina; </a:t>
            </a:r>
          </a:p>
        </p:txBody>
      </p:sp>
      <p:sp>
        <p:nvSpPr>
          <p:cNvPr id="78853" name="Rettangolo 6"/>
          <p:cNvSpPr>
            <a:spLocks noChangeArrowheads="1"/>
          </p:cNvSpPr>
          <p:nvPr/>
        </p:nvSpPr>
        <p:spPr bwMode="auto">
          <a:xfrm>
            <a:off x="5087938" y="1419225"/>
            <a:ext cx="99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1200" b="1" i="1">
                <a:solidFill>
                  <a:srgbClr val="FF0000"/>
                </a:solidFill>
                <a:latin typeface="Arial Narrow" pitchFamily="34" charset="0"/>
              </a:rPr>
              <a:t>naltrexone; </a:t>
            </a:r>
          </a:p>
          <a:p>
            <a:pPr>
              <a:spcBef>
                <a:spcPct val="0"/>
              </a:spcBef>
              <a:buFontTx/>
              <a:buNone/>
            </a:pPr>
            <a:r>
              <a:rPr lang="it-IT" altLang="it-IT" sz="1200" b="1" i="1">
                <a:solidFill>
                  <a:srgbClr val="FF0000"/>
                </a:solidFill>
                <a:latin typeface="Arial Narrow" pitchFamily="34" charset="0"/>
              </a:rPr>
              <a:t>oxedrina; </a:t>
            </a:r>
          </a:p>
          <a:p>
            <a:pPr>
              <a:spcBef>
                <a:spcPct val="0"/>
              </a:spcBef>
              <a:buFontTx/>
              <a:buNone/>
            </a:pPr>
            <a:r>
              <a:rPr lang="it-IT" altLang="it-IT" sz="1200" b="1" i="1">
                <a:solidFill>
                  <a:srgbClr val="FF0000"/>
                </a:solidFill>
                <a:latin typeface="Arial Narrow" pitchFamily="34" charset="0"/>
              </a:rPr>
              <a:t>fluvoxamina; </a:t>
            </a:r>
          </a:p>
          <a:p>
            <a:pPr>
              <a:spcBef>
                <a:spcPct val="0"/>
              </a:spcBef>
              <a:buFontTx/>
              <a:buNone/>
            </a:pPr>
            <a:r>
              <a:rPr lang="it-IT" altLang="it-IT" sz="1200" b="1" i="1">
                <a:solidFill>
                  <a:srgbClr val="FF0000"/>
                </a:solidFill>
                <a:latin typeface="Arial Narrow" pitchFamily="34" charset="0"/>
              </a:rPr>
              <a:t>idrossizina.</a:t>
            </a:r>
          </a:p>
        </p:txBody>
      </p:sp>
    </p:spTree>
    <p:extLst>
      <p:ext uri="{BB962C8B-B14F-4D97-AF65-F5344CB8AC3E}">
        <p14:creationId xmlns:p14="http://schemas.microsoft.com/office/powerpoint/2010/main" val="23357002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ttangolo 2"/>
          <p:cNvSpPr>
            <a:spLocks noChangeArrowheads="1"/>
          </p:cNvSpPr>
          <p:nvPr/>
        </p:nvSpPr>
        <p:spPr bwMode="auto">
          <a:xfrm>
            <a:off x="201613" y="692150"/>
            <a:ext cx="86185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3200">
                <a:solidFill>
                  <a:schemeClr val="tx1"/>
                </a:solidFill>
                <a:latin typeface="Arial" panose="020B0604020202020204" pitchFamily="34" charset="0"/>
              </a:defRPr>
            </a:lvl1pPr>
            <a:lvl2pPr marL="742950" indent="-28575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800">
                <a:solidFill>
                  <a:schemeClr val="tx1"/>
                </a:solidFill>
                <a:latin typeface="Arial" panose="020B0604020202020204" pitchFamily="34" charset="0"/>
              </a:defRPr>
            </a:lvl2pPr>
            <a:lvl3pPr marL="1143000" indent="-22860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400">
                <a:solidFill>
                  <a:schemeClr val="tx1"/>
                </a:solidFill>
                <a:latin typeface="Arial" panose="020B0604020202020204" pitchFamily="34" charset="0"/>
              </a:defRPr>
            </a:lvl3pPr>
            <a:lvl4pPr marL="1600200" indent="-22860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defRPr>
            </a:lvl4pPr>
            <a:lvl5pPr marL="2057400" indent="-228600">
              <a:spcBef>
                <a:spcPct val="20000"/>
              </a:spcBef>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Arial" panose="020B0604020202020204" pitchFamily="34" charset="0"/>
              </a:defRPr>
            </a:lvl9pPr>
          </a:lstStyle>
          <a:p>
            <a:pPr algn="just">
              <a:spcBef>
                <a:spcPct val="0"/>
              </a:spcBef>
              <a:buFontTx/>
              <a:buNone/>
              <a:defRPr/>
            </a:pPr>
            <a:r>
              <a:rPr lang="it-IT" altLang="it-IT" sz="1800" b="1"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DECRETO 27 luglio 2017 </a:t>
            </a:r>
          </a:p>
          <a:p>
            <a:pPr algn="just">
              <a:spcBef>
                <a:spcPct val="0"/>
              </a:spcBef>
              <a:buFontTx/>
              <a:buNone/>
              <a:defRPr/>
            </a:pPr>
            <a:r>
              <a:rPr lang="it-IT" altLang="it-IT" sz="1800" b="1"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Divieto di prescrizione e di esecuzione di preparazioni magistrali  a scopo  dimagrante  contenenti  le  sostanze  medicinali  efedrina   e </a:t>
            </a:r>
            <a:r>
              <a:rPr lang="it-IT" altLang="it-IT" sz="1800" b="1" dirty="0" err="1"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pseudoefedrina</a:t>
            </a:r>
            <a:r>
              <a:rPr lang="it-IT" altLang="it-IT" sz="1800" b="1"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a:t>
            </a:r>
          </a:p>
          <a:p>
            <a:pPr algn="just">
              <a:spcBef>
                <a:spcPct val="0"/>
              </a:spcBef>
              <a:buFontTx/>
              <a:buNone/>
              <a:defRPr/>
            </a:pPr>
            <a:endPar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endParaRPr>
          </a:p>
          <a:p>
            <a:pPr algn="just">
              <a:spcBef>
                <a:spcPct val="0"/>
              </a:spcBef>
              <a:buFontTx/>
              <a:buNone/>
              <a:defRPr/>
            </a:pPr>
            <a:r>
              <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Art. 1 È fatto divieto ai medici di prescrivere  e  ai  farmacisti  di eseguire preparazioni magistrali </a:t>
            </a:r>
            <a:r>
              <a:rPr lang="it-IT" altLang="it-IT" sz="1800" b="1"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a  scopo  dimagrante  </a:t>
            </a:r>
            <a:r>
              <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contenenti  le seguenti sostanze medicinali: </a:t>
            </a:r>
          </a:p>
          <a:p>
            <a:pPr marL="357188" algn="just">
              <a:spcBef>
                <a:spcPct val="0"/>
              </a:spcBef>
              <a:buFontTx/>
              <a:buNone/>
              <a:defRPr/>
            </a:pPr>
            <a:r>
              <a:rPr lang="it-IT" altLang="it-IT" sz="1800" b="1" dirty="0" smtClean="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efedrina; </a:t>
            </a:r>
          </a:p>
          <a:p>
            <a:pPr marL="357188" algn="just">
              <a:spcBef>
                <a:spcPct val="0"/>
              </a:spcBef>
              <a:buFontTx/>
              <a:buNone/>
              <a:defRPr/>
            </a:pPr>
            <a:r>
              <a:rPr lang="it-IT" altLang="it-IT" sz="1800" b="1" dirty="0" err="1" smtClean="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pseudoefedrina</a:t>
            </a:r>
            <a:r>
              <a:rPr lang="it-IT" altLang="it-IT" sz="1800" b="1" dirty="0" smtClean="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 in quantitativi superiori a 2400 mg per ricetta</a:t>
            </a:r>
            <a:r>
              <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 </a:t>
            </a:r>
          </a:p>
          <a:p>
            <a:pPr algn="just">
              <a:spcBef>
                <a:spcPct val="0"/>
              </a:spcBef>
              <a:buFontTx/>
              <a:buNone/>
              <a:defRPr/>
            </a:pPr>
            <a:endPar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endParaRPr>
          </a:p>
          <a:p>
            <a:pPr algn="just">
              <a:spcBef>
                <a:spcPct val="0"/>
              </a:spcBef>
              <a:buFontTx/>
              <a:buNone/>
              <a:defRPr/>
            </a:pPr>
            <a:r>
              <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Art. 2  Al presente decreto </a:t>
            </a:r>
            <a:r>
              <a:rPr lang="it-IT" altLang="it-IT" sz="1800" b="1"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si applicano le  disposizioni  di  cui  agli articoli 2 e 3 </a:t>
            </a:r>
            <a:r>
              <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rPr>
              <a:t>del decreto del  Ministro  della  salute  22  dicembre 2016, come modificato dal decreto del Ministro della salute 31  marzo 2017, citati in premessa. </a:t>
            </a:r>
          </a:p>
          <a:p>
            <a:pPr algn="just">
              <a:spcBef>
                <a:spcPct val="0"/>
              </a:spcBef>
              <a:buFontTx/>
              <a:buNone/>
              <a:defRPr/>
            </a:pPr>
            <a:endParaRPr lang="it-IT" altLang="it-IT" sz="1800" dirty="0" smtClean="0">
              <a:solidFill>
                <a:srgbClr val="000000"/>
              </a:solidFill>
              <a:latin typeface="Arial Narrow" panose="020B0606020202030204" pitchFamily="34"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282419376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2564904"/>
            <a:ext cx="7997574" cy="646331"/>
          </a:xfrm>
          <a:prstGeom prst="rect">
            <a:avLst/>
          </a:prstGeom>
        </p:spPr>
        <p:txBody>
          <a:bodyPr wrap="none">
            <a:spAutoFit/>
          </a:bodyPr>
          <a:lstStyle/>
          <a:p>
            <a:r>
              <a:rPr lang="it-IT" sz="3600" b="1" dirty="0">
                <a:solidFill>
                  <a:srgbClr val="99CC00"/>
                </a:solidFill>
                <a:latin typeface="Calibri" panose="020F0502020204030204" pitchFamily="34" charset="0"/>
                <a:ea typeface="Times New Roman" panose="02020603050405020304" pitchFamily="18" charset="0"/>
                <a:cs typeface="Times New Roman" panose="02020603050405020304" pitchFamily="18" charset="0"/>
              </a:rPr>
              <a:t>I LIVELLI ESSENZIALI DI ASSISTENZA (LEA)</a:t>
            </a:r>
            <a:endParaRPr lang="it-IT" sz="3600" b="1" dirty="0">
              <a:solidFill>
                <a:srgbClr val="99CC00"/>
              </a:solidFill>
              <a:latin typeface="Calibri" panose="020F0502020204030204" pitchFamily="34" charset="0"/>
            </a:endParaRPr>
          </a:p>
        </p:txBody>
      </p:sp>
    </p:spTree>
    <p:extLst>
      <p:ext uri="{BB962C8B-B14F-4D97-AF65-F5344CB8AC3E}">
        <p14:creationId xmlns:p14="http://schemas.microsoft.com/office/powerpoint/2010/main" val="5243639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83152" y="836712"/>
            <a:ext cx="7877280" cy="5868000"/>
          </a:xfrm>
          <a:prstGeom prst="rect">
            <a:avLst/>
          </a:prstGeom>
        </p:spPr>
      </p:pic>
      <p:sp>
        <p:nvSpPr>
          <p:cNvPr id="3" name="Rettangolo 2"/>
          <p:cNvSpPr/>
          <p:nvPr/>
        </p:nvSpPr>
        <p:spPr>
          <a:xfrm>
            <a:off x="1043608" y="121225"/>
            <a:ext cx="7272808" cy="646331"/>
          </a:xfrm>
          <a:prstGeom prst="rect">
            <a:avLst/>
          </a:prstGeom>
        </p:spPr>
        <p:txBody>
          <a:bodyPr wrap="square">
            <a:spAutoFit/>
          </a:bodyPr>
          <a:lstStyle/>
          <a:p>
            <a:pPr algn="ctr">
              <a:spcAft>
                <a:spcPts val="0"/>
              </a:spcAft>
              <a:tabLst>
                <a:tab pos="5130800" algn="r"/>
              </a:tabLst>
            </a:pPr>
            <a:r>
              <a:rPr lang="it-IT" b="1" dirty="0" smtClean="0">
                <a:solidFill>
                  <a:srgbClr val="FF0000"/>
                </a:solidFill>
                <a:latin typeface="+mn-lt"/>
              </a:rPr>
              <a:t>DECRETO DEL PRESIDENTE DEL CONSIGLIO DEL 22 GIUGNO 2016:</a:t>
            </a:r>
          </a:p>
          <a:p>
            <a:pPr algn="ctr">
              <a:spcAft>
                <a:spcPts val="0"/>
              </a:spcAft>
              <a:tabLst>
                <a:tab pos="5130800" algn="r"/>
              </a:tabLst>
            </a:pPr>
            <a:r>
              <a:rPr lang="it-IT" b="1" dirty="0" smtClean="0">
                <a:solidFill>
                  <a:srgbClr val="FF0000"/>
                </a:solidFill>
                <a:latin typeface="+mn-lt"/>
              </a:rPr>
              <a:t>INTRODUZIONE DEI NUOVI LIVELLI ESSENZIALI DI ASSISTENZA</a:t>
            </a:r>
            <a:r>
              <a:rPr lang="it-IT" dirty="0" smtClean="0">
                <a:solidFill>
                  <a:srgbClr val="FF0000"/>
                </a:solidFill>
                <a:latin typeface="+mn-lt"/>
              </a:rPr>
              <a:t> </a:t>
            </a:r>
            <a:endParaRPr lang="it-IT" b="1" dirty="0">
              <a:solidFill>
                <a:srgbClr val="FF0000"/>
              </a:solidFill>
              <a:effectLst/>
              <a:latin typeface="+mn-lt"/>
            </a:endParaRPr>
          </a:p>
        </p:txBody>
      </p:sp>
    </p:spTree>
    <p:extLst>
      <p:ext uri="{BB962C8B-B14F-4D97-AF65-F5344CB8AC3E}">
        <p14:creationId xmlns:p14="http://schemas.microsoft.com/office/powerpoint/2010/main" val="38792846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1520" y="549320"/>
            <a:ext cx="8561563" cy="5760000"/>
          </a:xfrm>
          <a:prstGeom prst="rect">
            <a:avLst/>
          </a:prstGeom>
        </p:spPr>
      </p:pic>
    </p:spTree>
    <p:extLst>
      <p:ext uri="{BB962C8B-B14F-4D97-AF65-F5344CB8AC3E}">
        <p14:creationId xmlns:p14="http://schemas.microsoft.com/office/powerpoint/2010/main" val="413214244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1520" y="462229"/>
            <a:ext cx="8712000" cy="5919099"/>
          </a:xfrm>
          <a:prstGeom prst="rect">
            <a:avLst/>
          </a:prstGeom>
        </p:spPr>
      </p:pic>
    </p:spTree>
    <p:extLst>
      <p:ext uri="{BB962C8B-B14F-4D97-AF65-F5344CB8AC3E}">
        <p14:creationId xmlns:p14="http://schemas.microsoft.com/office/powerpoint/2010/main" val="182283545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32472" y="332656"/>
            <a:ext cx="8388000" cy="6269814"/>
          </a:xfrm>
          <a:prstGeom prst="rect">
            <a:avLst/>
          </a:prstGeom>
        </p:spPr>
      </p:pic>
    </p:spTree>
    <p:extLst>
      <p:ext uri="{BB962C8B-B14F-4D97-AF65-F5344CB8AC3E}">
        <p14:creationId xmlns:p14="http://schemas.microsoft.com/office/powerpoint/2010/main" val="41811849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p:cNvSpPr txBox="1">
            <a:spLocks noChangeArrowheads="1"/>
          </p:cNvSpPr>
          <p:nvPr/>
        </p:nvSpPr>
        <p:spPr bwMode="auto">
          <a:xfrm>
            <a:off x="1258888" y="2636838"/>
            <a:ext cx="6480175" cy="646331"/>
          </a:xfrm>
          <a:prstGeom prst="rect">
            <a:avLst/>
          </a:prstGeom>
          <a:noFill/>
          <a:ln w="9525">
            <a:noFill/>
            <a:miter lim="800000"/>
            <a:headEnd/>
            <a:tailEnd/>
          </a:ln>
        </p:spPr>
        <p:txBody>
          <a:bodyPr>
            <a:spAutoFit/>
          </a:bodyPr>
          <a:lstStyle/>
          <a:p>
            <a:pPr algn="ctr"/>
            <a:r>
              <a:rPr lang="it-IT" sz="3600" b="1" dirty="0" smtClean="0">
                <a:solidFill>
                  <a:srgbClr val="99CC00"/>
                </a:solidFill>
                <a:latin typeface="Calibri" pitchFamily="34" charset="0"/>
              </a:rPr>
              <a:t>ALLEGATO </a:t>
            </a:r>
            <a:r>
              <a:rPr lang="it-IT" sz="3600" b="1" i="1" dirty="0" smtClean="0">
                <a:solidFill>
                  <a:srgbClr val="99CC00"/>
                </a:solidFill>
                <a:latin typeface="Calibri" pitchFamily="34" charset="0"/>
              </a:rPr>
              <a:t>III-BIS</a:t>
            </a:r>
            <a:endParaRPr lang="it-IT" sz="3600" b="1" i="1" dirty="0">
              <a:solidFill>
                <a:srgbClr val="99CC00"/>
              </a:solidFill>
              <a:latin typeface="Calibri" pitchFamily="34" charset="0"/>
            </a:endParaRPr>
          </a:p>
        </p:txBody>
      </p:sp>
    </p:spTree>
    <p:extLst>
      <p:ext uri="{BB962C8B-B14F-4D97-AF65-F5344CB8AC3E}">
        <p14:creationId xmlns:p14="http://schemas.microsoft.com/office/powerpoint/2010/main" val="429408072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6687" y="179981"/>
            <a:ext cx="8748000" cy="6327539"/>
          </a:xfrm>
          <a:prstGeom prst="rect">
            <a:avLst/>
          </a:prstGeom>
        </p:spPr>
      </p:pic>
    </p:spTree>
    <p:extLst>
      <p:ext uri="{BB962C8B-B14F-4D97-AF65-F5344CB8AC3E}">
        <p14:creationId xmlns:p14="http://schemas.microsoft.com/office/powerpoint/2010/main" val="54116233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2780928"/>
            <a:ext cx="5640968" cy="646331"/>
          </a:xfrm>
          <a:prstGeom prst="rect">
            <a:avLst/>
          </a:prstGeom>
        </p:spPr>
        <p:txBody>
          <a:bodyPr wrap="none">
            <a:spAutoFit/>
          </a:bodyPr>
          <a:lstStyle/>
          <a:p>
            <a:r>
              <a:rPr lang="it-IT" sz="3600" b="1" dirty="0" smtClean="0">
                <a:solidFill>
                  <a:srgbClr val="99CC00"/>
                </a:solidFill>
                <a:latin typeface="Calibri" panose="020F0502020204030204" pitchFamily="34" charset="0"/>
                <a:cs typeface="Times New Roman" panose="02020603050405020304" pitchFamily="18" charset="0"/>
              </a:rPr>
              <a:t>EQUIVALENZA TERAPEUTICA</a:t>
            </a:r>
            <a:endParaRPr lang="it-IT" sz="3600" b="1" dirty="0">
              <a:solidFill>
                <a:srgbClr val="99CC00"/>
              </a:solidFill>
              <a:latin typeface="Calibri" panose="020F0502020204030204" pitchFamily="34" charset="0"/>
            </a:endParaRPr>
          </a:p>
        </p:txBody>
      </p:sp>
    </p:spTree>
    <p:extLst>
      <p:ext uri="{BB962C8B-B14F-4D97-AF65-F5344CB8AC3E}">
        <p14:creationId xmlns:p14="http://schemas.microsoft.com/office/powerpoint/2010/main" val="9938153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ttangolo 2"/>
          <p:cNvSpPr>
            <a:spLocks noChangeArrowheads="1"/>
          </p:cNvSpPr>
          <p:nvPr/>
        </p:nvSpPr>
        <p:spPr bwMode="auto">
          <a:xfrm>
            <a:off x="82550" y="1125538"/>
            <a:ext cx="8999538"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9pPr>
          </a:lstStyle>
          <a:p>
            <a:pPr algn="just">
              <a:spcBef>
                <a:spcPct val="0"/>
              </a:spcBef>
              <a:buClrTx/>
              <a:buSzTx/>
              <a:buFontTx/>
              <a:buNone/>
            </a:pPr>
            <a:r>
              <a:rPr lang="it-IT" altLang="it-IT" sz="2000" dirty="0">
                <a:solidFill>
                  <a:srgbClr val="CC0000"/>
                </a:solidFill>
              </a:rPr>
              <a:t>Determinazione 458/2016 </a:t>
            </a:r>
          </a:p>
          <a:p>
            <a:pPr algn="just">
              <a:spcBef>
                <a:spcPct val="0"/>
              </a:spcBef>
              <a:buClrTx/>
              <a:buSzTx/>
              <a:buFontTx/>
              <a:buNone/>
            </a:pPr>
            <a:r>
              <a:rPr lang="it-IT" altLang="it-IT" sz="1400" b="0" dirty="0">
                <a:solidFill>
                  <a:schemeClr val="tx1"/>
                </a:solidFill>
              </a:rPr>
              <a:t>“Riforma della determinazione n.434/2016.</a:t>
            </a:r>
          </a:p>
          <a:p>
            <a:pPr algn="just">
              <a:spcBef>
                <a:spcPct val="0"/>
              </a:spcBef>
              <a:buClrTx/>
              <a:buSzTx/>
              <a:buFontTx/>
              <a:buNone/>
            </a:pPr>
            <a:endParaRPr lang="it-IT" altLang="it-IT" sz="1400" b="0" dirty="0">
              <a:solidFill>
                <a:schemeClr val="tx1"/>
              </a:solidFill>
            </a:endParaRPr>
          </a:p>
          <a:p>
            <a:pPr algn="just">
              <a:spcBef>
                <a:spcPct val="0"/>
              </a:spcBef>
              <a:buClrTx/>
              <a:buSzTx/>
              <a:buFontTx/>
              <a:buNone/>
            </a:pPr>
            <a:r>
              <a:rPr lang="it-IT" altLang="it-IT" sz="1400" b="0" i="1" dirty="0">
                <a:solidFill>
                  <a:schemeClr val="tx1"/>
                </a:solidFill>
              </a:rPr>
              <a:t>..Sono adottate le "Linee guida sulla procedura di applicazione de/l'articolo 15, comma 11 ter del decreto legge 6 luglio 2012, n. 95 (Disposizioni urgenti per la revisione della spesa pubblica con invarianza dei servizi ai cittadini nonché misure di rafforzamento patrimoniale delle imprese del settore bancario), convertito con modificazioni in legge 7 agosto 2012, n. 135" (di seguito "Linee Guida"), al cui interno sono stati anche inseriti i "</a:t>
            </a:r>
            <a:r>
              <a:rPr lang="it-IT" altLang="it-IT" sz="1400" i="1" dirty="0">
                <a:solidFill>
                  <a:srgbClr val="CC0000"/>
                </a:solidFill>
              </a:rPr>
              <a:t>Criteri da applicare per la valutazione da parte di AIFA delle richieste di equivalenza terapeutica fra due o più farmaci</a:t>
            </a:r>
            <a:r>
              <a:rPr lang="it-IT" altLang="it-IT" sz="1400" b="0" i="1" dirty="0">
                <a:solidFill>
                  <a:schemeClr val="tx1"/>
                </a:solidFill>
              </a:rPr>
              <a:t>", individuati ed approvati dalla Commissione Tecnico Scientifica dell' AIFA nel corso della seduta del 12 febbraio 2016... </a:t>
            </a:r>
          </a:p>
        </p:txBody>
      </p:sp>
      <p:sp>
        <p:nvSpPr>
          <p:cNvPr id="38915" name="Rettangolo 3"/>
          <p:cNvSpPr>
            <a:spLocks noChangeArrowheads="1"/>
          </p:cNvSpPr>
          <p:nvPr/>
        </p:nvSpPr>
        <p:spPr bwMode="auto">
          <a:xfrm>
            <a:off x="82550" y="3644900"/>
            <a:ext cx="8964613" cy="1077913"/>
          </a:xfrm>
          <a:prstGeom prst="rect">
            <a:avLst/>
          </a:prstGeom>
          <a:noFill/>
          <a:ln w="38100">
            <a:solidFill>
              <a:srgbClr val="00B0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9pPr>
          </a:lstStyle>
          <a:p>
            <a:pPr algn="just">
              <a:spcBef>
                <a:spcPct val="0"/>
              </a:spcBef>
              <a:buClrTx/>
              <a:buSzTx/>
              <a:buFontTx/>
              <a:buNone/>
            </a:pPr>
            <a:r>
              <a:rPr lang="it-IT" altLang="it-IT" sz="1600" i="1">
                <a:solidFill>
                  <a:srgbClr val="00B0F0"/>
                </a:solidFill>
              </a:rPr>
              <a:t>…La valutazione dell'equivalenza terapeutica è un metodo attraverso cui è possibile </a:t>
            </a:r>
            <a:r>
              <a:rPr lang="it-IT" altLang="it-IT" sz="1600" i="1" u="sng">
                <a:solidFill>
                  <a:srgbClr val="00B0F0"/>
                </a:solidFill>
              </a:rPr>
              <a:t>confrontare principi attivi diversi al fine di identificare, per le stesse indicazioni, aree di sovrapponibilità terapeutica nelle quali non siano rinvenibili, alla luce delle conoscenze scientifiche, differenze cliniche rilevanti in termini di efficacia e di sicurezza</a:t>
            </a:r>
            <a:r>
              <a:rPr lang="it-IT" altLang="it-IT" sz="1600" i="1">
                <a:solidFill>
                  <a:srgbClr val="00B0F0"/>
                </a:solidFill>
              </a:rPr>
              <a:t>…</a:t>
            </a:r>
          </a:p>
        </p:txBody>
      </p:sp>
      <p:pic>
        <p:nvPicPr>
          <p:cNvPr id="2867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233363"/>
            <a:ext cx="40862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CasellaDiTesto 1"/>
          <p:cNvSpPr txBox="1">
            <a:spLocks noChangeArrowheads="1"/>
          </p:cNvSpPr>
          <p:nvPr/>
        </p:nvSpPr>
        <p:spPr bwMode="auto">
          <a:xfrm>
            <a:off x="250825" y="233363"/>
            <a:ext cx="351948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9pPr>
          </a:lstStyle>
          <a:p>
            <a:pPr>
              <a:spcBef>
                <a:spcPct val="0"/>
              </a:spcBef>
              <a:buClrTx/>
              <a:buSzTx/>
              <a:buFontTx/>
              <a:buNone/>
            </a:pPr>
            <a:r>
              <a:rPr lang="it-IT" altLang="it-IT" sz="1800">
                <a:solidFill>
                  <a:schemeClr val="tx1"/>
                </a:solidFill>
              </a:rPr>
              <a:t>EQUIVALENZA TERAPEUTICA</a:t>
            </a:r>
          </a:p>
        </p:txBody>
      </p:sp>
      <p:sp>
        <p:nvSpPr>
          <p:cNvPr id="28678" name="Rettangolo 3"/>
          <p:cNvSpPr>
            <a:spLocks noChangeArrowheads="1"/>
          </p:cNvSpPr>
          <p:nvPr/>
        </p:nvSpPr>
        <p:spPr bwMode="auto">
          <a:xfrm>
            <a:off x="179512" y="5733256"/>
            <a:ext cx="8651875" cy="738664"/>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9pPr>
          </a:lstStyle>
          <a:p>
            <a:pPr algn="just">
              <a:buNone/>
            </a:pPr>
            <a:r>
              <a:rPr lang="it-IT" sz="1400" dirty="0"/>
              <a:t>La </a:t>
            </a:r>
            <a:r>
              <a:rPr lang="it-IT" sz="1400" dirty="0" smtClean="0"/>
              <a:t>Determina </a:t>
            </a:r>
            <a:r>
              <a:rPr lang="it-IT" sz="1400" dirty="0"/>
              <a:t>è stata sospesa il 19 maggio 2016 (Determina 697/2016) ed il 17 agosto 2016 la sospensione è stata prorogata (Determina 1134/2016). La Determina 458/2016 è stata infine </a:t>
            </a:r>
            <a:r>
              <a:rPr lang="it-IT" sz="1400" b="1" u="sng" dirty="0" smtClean="0"/>
              <a:t>REVOCATA</a:t>
            </a:r>
            <a:r>
              <a:rPr lang="it-IT" sz="1400" dirty="0" smtClean="0"/>
              <a:t> il </a:t>
            </a:r>
            <a:r>
              <a:rPr lang="it-IT" sz="1400" dirty="0"/>
              <a:t>20 dicembre 2016 (Determina 1571/2016).</a:t>
            </a:r>
          </a:p>
        </p:txBody>
      </p:sp>
    </p:spTree>
    <p:extLst>
      <p:ext uri="{BB962C8B-B14F-4D97-AF65-F5344CB8AC3E}">
        <p14:creationId xmlns:p14="http://schemas.microsoft.com/office/powerpoint/2010/main" val="33668265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1000" fill="hold"/>
                                        <p:tgtEl>
                                          <p:spTgt spid="38915"/>
                                        </p:tgtEl>
                                        <p:attrNameLst>
                                          <p:attrName>ppt_w</p:attrName>
                                        </p:attrNameLst>
                                      </p:cBhvr>
                                      <p:tavLst>
                                        <p:tav tm="0">
                                          <p:val>
                                            <p:fltVal val="0"/>
                                          </p:val>
                                        </p:tav>
                                        <p:tav tm="100000">
                                          <p:val>
                                            <p:strVal val="#ppt_w"/>
                                          </p:val>
                                        </p:tav>
                                      </p:tavLst>
                                    </p:anim>
                                    <p:anim calcmode="lin" valueType="num">
                                      <p:cBhvr>
                                        <p:cTn id="8" dur="1000" fill="hold"/>
                                        <p:tgtEl>
                                          <p:spTgt spid="38915"/>
                                        </p:tgtEl>
                                        <p:attrNameLst>
                                          <p:attrName>ppt_h</p:attrName>
                                        </p:attrNameLst>
                                      </p:cBhvr>
                                      <p:tavLst>
                                        <p:tav tm="0">
                                          <p:val>
                                            <p:fltVal val="0"/>
                                          </p:val>
                                        </p:tav>
                                        <p:tav tm="100000">
                                          <p:val>
                                            <p:strVal val="#ppt_h"/>
                                          </p:val>
                                        </p:tav>
                                      </p:tavLst>
                                    </p:anim>
                                    <p:anim calcmode="lin" valueType="num">
                                      <p:cBhvr>
                                        <p:cTn id="9" dur="1000" fill="hold"/>
                                        <p:tgtEl>
                                          <p:spTgt spid="38915"/>
                                        </p:tgtEl>
                                        <p:attrNameLst>
                                          <p:attrName>style.rotation</p:attrName>
                                        </p:attrNameLst>
                                      </p:cBhvr>
                                      <p:tavLst>
                                        <p:tav tm="0">
                                          <p:val>
                                            <p:fltVal val="90"/>
                                          </p:val>
                                        </p:tav>
                                        <p:tav tm="100000">
                                          <p:val>
                                            <p:fltVal val="0"/>
                                          </p:val>
                                        </p:tav>
                                      </p:tavLst>
                                    </p:anim>
                                    <p:animEffect transition="in" filter="fade">
                                      <p:cBhvr>
                                        <p:cTn id="10"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0825" y="549275"/>
            <a:ext cx="8713788" cy="5908675"/>
          </a:xfrm>
          <a:prstGeom prst="rect">
            <a:avLst/>
          </a:prstGeom>
        </p:spPr>
        <p:txBody>
          <a:bodyPr>
            <a:spAutoFit/>
          </a:bodyPr>
          <a:lstStyle/>
          <a:p>
            <a:pPr algn="just">
              <a:defRPr/>
            </a:pPr>
            <a:r>
              <a:rPr lang="it-IT" b="0" i="1" dirty="0"/>
              <a:t>Possono essere </a:t>
            </a:r>
            <a:r>
              <a:rPr lang="it-IT" i="1" dirty="0">
                <a:solidFill>
                  <a:srgbClr val="CC0000"/>
                </a:solidFill>
              </a:rPr>
              <a:t>ammessi alla valutazione di equivalenza terapeutica </a:t>
            </a:r>
            <a:r>
              <a:rPr lang="it-IT" b="0" i="1" dirty="0"/>
              <a:t>farmaci in possesso dei seguenti requisiti:</a:t>
            </a:r>
          </a:p>
          <a:p>
            <a:pPr algn="just">
              <a:defRPr/>
            </a:pPr>
            <a:endParaRPr lang="it-IT" b="0" i="1" dirty="0"/>
          </a:p>
          <a:p>
            <a:pPr marL="342900" indent="-342900" algn="just">
              <a:buFont typeface="+mj-lt"/>
              <a:buAutoNum type="arabicPeriod"/>
              <a:defRPr/>
            </a:pPr>
            <a:r>
              <a:rPr lang="it-IT" b="0" i="1" dirty="0"/>
              <a:t>essere dei principi attivi per i quali vi sia </a:t>
            </a:r>
            <a:r>
              <a:rPr lang="it-IT" i="1" dirty="0"/>
              <a:t>esperienza d'uso</a:t>
            </a:r>
            <a:r>
              <a:rPr lang="it-IT" b="0" i="1" dirty="0"/>
              <a:t>, intesa come periodo di rimborsabilità a carico del SSN di almeno </a:t>
            </a:r>
            <a:r>
              <a:rPr lang="it-IT" i="1" dirty="0"/>
              <a:t>12 mesi</a:t>
            </a:r>
            <a:r>
              <a:rPr lang="it-IT" b="0" i="1" dirty="0"/>
              <a:t>;</a:t>
            </a:r>
          </a:p>
          <a:p>
            <a:pPr marL="342900" indent="-342900" algn="just">
              <a:buFont typeface="+mj-lt"/>
              <a:buAutoNum type="arabicPeriod"/>
              <a:defRPr/>
            </a:pPr>
            <a:endParaRPr lang="it-IT" b="0" i="1" dirty="0"/>
          </a:p>
          <a:p>
            <a:pPr marL="342900" indent="-342900" algn="just">
              <a:buFont typeface="+mj-lt"/>
              <a:buAutoNum type="arabicPeriod"/>
              <a:defRPr/>
            </a:pPr>
            <a:r>
              <a:rPr lang="it-IT" b="0" i="1" dirty="0"/>
              <a:t>presentare </a:t>
            </a:r>
            <a:r>
              <a:rPr lang="it-IT" i="1" dirty="0"/>
              <a:t>prove di efficacia</a:t>
            </a:r>
            <a:r>
              <a:rPr lang="it-IT" b="0" i="1" dirty="0"/>
              <a:t>: che derivano da studi che non consentono la dimostrazione di superiorità di un farmaco rispetto all'altro (ad esempio studi vs placebo), oppure che derivano da studi testa a testa che non prevedono un'ipotesi di superiorità (ad esempio confronti attraverso studi di equivalenza o non inferiorità);</a:t>
            </a:r>
          </a:p>
          <a:p>
            <a:pPr marL="342900" indent="-342900" algn="just">
              <a:buFont typeface="+mj-lt"/>
              <a:buAutoNum type="arabicPeriod"/>
              <a:defRPr/>
            </a:pPr>
            <a:endParaRPr lang="it-IT" b="0" i="1" dirty="0"/>
          </a:p>
          <a:p>
            <a:pPr marL="342900" indent="-342900" algn="just">
              <a:buFont typeface="+mj-lt"/>
              <a:buAutoNum type="arabicPeriod"/>
              <a:defRPr/>
            </a:pPr>
            <a:r>
              <a:rPr lang="it-IT" b="0" i="1" dirty="0"/>
              <a:t>appartenere alla </a:t>
            </a:r>
            <a:r>
              <a:rPr lang="it-IT" i="1" dirty="0">
                <a:solidFill>
                  <a:srgbClr val="0070C0"/>
                </a:solidFill>
              </a:rPr>
              <a:t>stessa classificazione ATC di 4° livello</a:t>
            </a:r>
            <a:r>
              <a:rPr lang="it-IT" b="0" i="1" dirty="0"/>
              <a:t>;</a:t>
            </a:r>
          </a:p>
          <a:p>
            <a:pPr marL="342900" indent="-342900" algn="just">
              <a:buFont typeface="+mj-lt"/>
              <a:buAutoNum type="arabicPeriod"/>
              <a:defRPr/>
            </a:pPr>
            <a:endParaRPr lang="it-IT" b="0" i="1" dirty="0"/>
          </a:p>
          <a:p>
            <a:pPr marL="342900" indent="-342900" algn="just">
              <a:buFont typeface="+mj-lt"/>
              <a:buAutoNum type="arabicPeriod"/>
              <a:defRPr/>
            </a:pPr>
            <a:r>
              <a:rPr lang="it-IT" b="0" i="1" dirty="0"/>
              <a:t>possedere </a:t>
            </a:r>
            <a:r>
              <a:rPr lang="it-IT" i="1" dirty="0"/>
              <a:t>indicazioni terapeutiche principali sovrapponibili </a:t>
            </a:r>
            <a:r>
              <a:rPr lang="it-IT" b="0" i="1" dirty="0"/>
              <a:t>(anche per quanto riguarda le sottopopolazioni target), come da sezione 4.1 del RCP;</a:t>
            </a:r>
          </a:p>
          <a:p>
            <a:pPr marL="342900" indent="-342900" algn="just">
              <a:buFont typeface="+mj-lt"/>
              <a:buAutoNum type="arabicPeriod"/>
              <a:defRPr/>
            </a:pPr>
            <a:endParaRPr lang="it-IT" b="0" i="1" dirty="0"/>
          </a:p>
          <a:p>
            <a:pPr marL="342900" indent="-342900" algn="just">
              <a:buFont typeface="+mj-lt"/>
              <a:buAutoNum type="arabicPeriod"/>
              <a:defRPr/>
            </a:pPr>
            <a:r>
              <a:rPr lang="it-IT" b="0" i="1" dirty="0"/>
              <a:t>utilizzare la </a:t>
            </a:r>
            <a:r>
              <a:rPr lang="it-IT" i="1" dirty="0"/>
              <a:t>medesima via di somministrazione</a:t>
            </a:r>
          </a:p>
          <a:p>
            <a:pPr marL="342900" indent="-342900" algn="just">
              <a:buFont typeface="+mj-lt"/>
              <a:buAutoNum type="arabicPeriod"/>
              <a:defRPr/>
            </a:pPr>
            <a:endParaRPr lang="it-IT" i="1" dirty="0"/>
          </a:p>
          <a:p>
            <a:pPr marL="342900" indent="-342900" algn="just">
              <a:buFont typeface="+mj-lt"/>
              <a:buAutoNum type="arabicPeriod"/>
              <a:defRPr/>
            </a:pPr>
            <a:r>
              <a:rPr lang="it-IT" b="0" i="1" dirty="0"/>
              <a:t>prevedere uno </a:t>
            </a:r>
            <a:r>
              <a:rPr lang="it-IT" i="1" dirty="0"/>
              <a:t>schema posologico </a:t>
            </a:r>
            <a:r>
              <a:rPr lang="it-IT" b="0" i="1" dirty="0"/>
              <a:t>che consenta di effettuare un intervento terapeutico di intensità e durata sostanzialmente </a:t>
            </a:r>
            <a:r>
              <a:rPr lang="it-IT" i="1" dirty="0"/>
              <a:t>sovrapponibili</a:t>
            </a:r>
          </a:p>
        </p:txBody>
      </p:sp>
      <p:pic>
        <p:nvPicPr>
          <p:cNvPr id="2969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4450"/>
            <a:ext cx="2514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7295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388" y="223838"/>
            <a:ext cx="8964612" cy="5756275"/>
          </a:xfrm>
          <a:prstGeom prst="rect">
            <a:avLst/>
          </a:prstGeom>
        </p:spPr>
        <p:txBody>
          <a:bodyPr>
            <a:spAutoFit/>
          </a:bodyPr>
          <a:lstStyle/>
          <a:p>
            <a:pPr algn="ctr">
              <a:defRPr/>
            </a:pPr>
            <a:r>
              <a:rPr lang="it-IT" dirty="0">
                <a:solidFill>
                  <a:srgbClr val="0070C0"/>
                </a:solidFill>
              </a:rPr>
              <a:t>ATC: </a:t>
            </a:r>
            <a:r>
              <a:rPr lang="it-IT" i="1" dirty="0" err="1">
                <a:solidFill>
                  <a:srgbClr val="0070C0"/>
                </a:solidFill>
              </a:rPr>
              <a:t>Anatomic</a:t>
            </a:r>
            <a:r>
              <a:rPr lang="it-IT" i="1" dirty="0">
                <a:solidFill>
                  <a:srgbClr val="0070C0"/>
                </a:solidFill>
              </a:rPr>
              <a:t>, </a:t>
            </a:r>
            <a:r>
              <a:rPr lang="it-IT" i="1" dirty="0" err="1">
                <a:solidFill>
                  <a:srgbClr val="0070C0"/>
                </a:solidFill>
              </a:rPr>
              <a:t>Therapeutic</a:t>
            </a:r>
            <a:r>
              <a:rPr lang="it-IT" i="1" dirty="0">
                <a:solidFill>
                  <a:srgbClr val="0070C0"/>
                </a:solidFill>
              </a:rPr>
              <a:t>, </a:t>
            </a:r>
            <a:r>
              <a:rPr lang="it-IT" i="1" dirty="0" err="1">
                <a:solidFill>
                  <a:srgbClr val="0070C0"/>
                </a:solidFill>
              </a:rPr>
              <a:t>Chemical</a:t>
            </a:r>
            <a:r>
              <a:rPr lang="it-IT" i="1" dirty="0">
                <a:solidFill>
                  <a:srgbClr val="0070C0"/>
                </a:solidFill>
              </a:rPr>
              <a:t> </a:t>
            </a:r>
            <a:r>
              <a:rPr lang="it-IT" i="1" dirty="0" err="1">
                <a:solidFill>
                  <a:srgbClr val="0070C0"/>
                </a:solidFill>
              </a:rPr>
              <a:t>Classification</a:t>
            </a:r>
            <a:r>
              <a:rPr lang="it-IT" i="1" dirty="0">
                <a:solidFill>
                  <a:srgbClr val="0070C0"/>
                </a:solidFill>
              </a:rPr>
              <a:t> </a:t>
            </a:r>
          </a:p>
          <a:p>
            <a:pPr algn="just">
              <a:defRPr/>
            </a:pPr>
            <a:endParaRPr lang="it-IT" sz="1400" b="0" dirty="0"/>
          </a:p>
          <a:p>
            <a:pPr algn="just">
              <a:defRPr/>
            </a:pPr>
            <a:r>
              <a:rPr lang="it-IT" sz="1400" b="0" dirty="0"/>
              <a:t>Classificazione terapeutica di tipo alfa-numerico, secondo lo standard dell'Organizzazione Mondiale della Sanità.</a:t>
            </a:r>
          </a:p>
          <a:p>
            <a:pPr algn="just">
              <a:defRPr/>
            </a:pPr>
            <a:endParaRPr lang="it-IT" sz="1400" b="0" dirty="0"/>
          </a:p>
          <a:p>
            <a:pPr algn="just">
              <a:defRPr/>
            </a:pPr>
            <a:r>
              <a:rPr lang="it-IT" sz="1400" b="0" dirty="0"/>
              <a:t>Il sistema base divide i farmaci in 14 gruppi "Anatomici" principali (1° livello) con due sottogruppi "Terapeutici" (2° e 3° livello). La classificazione ATC comprende due ulteriori sottogruppi "Chimico/Terapeutico" e "Chimico" per un totale di 5 livelli gerarchici secondo il seguente schema:</a:t>
            </a:r>
          </a:p>
          <a:p>
            <a:pPr algn="just">
              <a:defRPr/>
            </a:pPr>
            <a:endParaRPr lang="it-IT" sz="1400" b="0" dirty="0"/>
          </a:p>
          <a:p>
            <a:pPr marL="171450" indent="-171450" algn="just">
              <a:buFont typeface="Wingdings" panose="05000000000000000000" pitchFamily="2" charset="2"/>
              <a:buChar char="§"/>
              <a:defRPr/>
            </a:pPr>
            <a:r>
              <a:rPr lang="it-IT" sz="1400" b="0" dirty="0"/>
              <a:t>1° liv. - Gruppo Anatomico Principale (contraddistinto da una lettera dell'alfabeto: A, B, C, D, G, H, J, L, M, N, P, R, S, V)</a:t>
            </a:r>
          </a:p>
          <a:p>
            <a:pPr marL="171450" indent="-171450" algn="just">
              <a:buFont typeface="Wingdings" panose="05000000000000000000" pitchFamily="2" charset="2"/>
              <a:buChar char="§"/>
              <a:defRPr/>
            </a:pPr>
            <a:r>
              <a:rPr lang="it-IT" sz="1400" b="0" dirty="0"/>
              <a:t>2° liv. - Gruppo Terapeutico Principale (contraddistinto da un numero di due cifre)</a:t>
            </a:r>
          </a:p>
          <a:p>
            <a:pPr marL="171450" indent="-171450" algn="just">
              <a:buFont typeface="Wingdings" panose="05000000000000000000" pitchFamily="2" charset="2"/>
              <a:buChar char="§"/>
              <a:defRPr/>
            </a:pPr>
            <a:r>
              <a:rPr lang="it-IT" sz="1400" b="0" dirty="0"/>
              <a:t>3° liv. - Sottogruppo Terapeutico Farmacologico (contraddistinto da una lettera dell'alfabeto)</a:t>
            </a:r>
          </a:p>
          <a:p>
            <a:pPr marL="171450" indent="-171450" algn="just">
              <a:buFont typeface="Wingdings" panose="05000000000000000000" pitchFamily="2" charset="2"/>
              <a:buChar char="§"/>
              <a:defRPr/>
            </a:pPr>
            <a:r>
              <a:rPr lang="it-IT" sz="1400" b="0" dirty="0">
                <a:solidFill>
                  <a:srgbClr val="0070C0"/>
                </a:solidFill>
              </a:rPr>
              <a:t>4° liv. - Sottogruppo Chimico/Terapeutico Farmacologico (contraddistinto da una lettera dell'alfabeto)</a:t>
            </a:r>
          </a:p>
          <a:p>
            <a:pPr marL="171450" indent="-171450" algn="just">
              <a:buFont typeface="Wingdings" panose="05000000000000000000" pitchFamily="2" charset="2"/>
              <a:buChar char="§"/>
              <a:defRPr/>
            </a:pPr>
            <a:r>
              <a:rPr lang="it-IT" sz="1400" b="0" dirty="0"/>
              <a:t>5° liv. - Sottogruppo Chimico (contraddistinto da un numero di due cifre, specifico per ogni singola sostanza chimica).</a:t>
            </a:r>
          </a:p>
          <a:p>
            <a:pPr algn="just">
              <a:defRPr/>
            </a:pPr>
            <a:endParaRPr lang="it-IT" sz="1400" b="0" dirty="0"/>
          </a:p>
          <a:p>
            <a:pPr algn="just">
              <a:defRPr/>
            </a:pPr>
            <a:r>
              <a:rPr lang="it-IT" sz="1400" b="0" dirty="0"/>
              <a:t>Esempio di  classificazione ATC:</a:t>
            </a:r>
          </a:p>
          <a:p>
            <a:pPr algn="just">
              <a:defRPr/>
            </a:pPr>
            <a:endParaRPr lang="it-IT" sz="1400" b="0" dirty="0"/>
          </a:p>
          <a:p>
            <a:pPr marL="542925" algn="just">
              <a:defRPr/>
            </a:pPr>
            <a:r>
              <a:rPr lang="it-IT" sz="1400" b="0" dirty="0"/>
              <a:t>N  Sistema nervoso</a:t>
            </a:r>
          </a:p>
          <a:p>
            <a:pPr marL="542925" algn="just">
              <a:defRPr/>
            </a:pPr>
            <a:endParaRPr lang="it-IT" sz="1400" b="0" dirty="0"/>
          </a:p>
          <a:p>
            <a:pPr marL="542925" algn="just">
              <a:defRPr/>
            </a:pPr>
            <a:r>
              <a:rPr lang="it-IT" sz="1400" b="0" dirty="0"/>
              <a:t>_05  Psicolettici</a:t>
            </a:r>
          </a:p>
          <a:p>
            <a:pPr marL="542925" algn="just">
              <a:defRPr/>
            </a:pPr>
            <a:endParaRPr lang="it-IT" sz="1400" b="0" dirty="0"/>
          </a:p>
          <a:p>
            <a:pPr marL="542925" algn="just">
              <a:defRPr/>
            </a:pPr>
            <a:r>
              <a:rPr lang="it-IT" sz="1400" b="0" dirty="0"/>
              <a:t>     _C  </a:t>
            </a:r>
            <a:r>
              <a:rPr lang="it-IT" sz="1400" b="0" dirty="0" err="1"/>
              <a:t>Ipnotoci</a:t>
            </a:r>
            <a:r>
              <a:rPr lang="it-IT" sz="1400" b="0" dirty="0"/>
              <a:t> e sedativi</a:t>
            </a:r>
          </a:p>
          <a:p>
            <a:pPr marL="542925" algn="just">
              <a:defRPr/>
            </a:pPr>
            <a:endParaRPr lang="it-IT" sz="1400" b="0" dirty="0"/>
          </a:p>
          <a:p>
            <a:pPr marL="542925" algn="just">
              <a:defRPr/>
            </a:pPr>
            <a:r>
              <a:rPr lang="it-IT" sz="1400" b="0" dirty="0">
                <a:solidFill>
                  <a:srgbClr val="0070C0"/>
                </a:solidFill>
              </a:rPr>
              <a:t>        _D BENZODIAZEPINE E DERIVATI</a:t>
            </a:r>
          </a:p>
        </p:txBody>
      </p:sp>
      <p:sp>
        <p:nvSpPr>
          <p:cNvPr id="7" name="Rettangolo 6"/>
          <p:cNvSpPr/>
          <p:nvPr/>
        </p:nvSpPr>
        <p:spPr>
          <a:xfrm>
            <a:off x="4227427" y="4452393"/>
            <a:ext cx="4464496" cy="1656184"/>
          </a:xfrm>
          <a:prstGeom prst="rect">
            <a:avLst/>
          </a:prstGeom>
        </p:spPr>
        <p:txBody>
          <a:bodyPr numCol="2">
            <a:spAutoFit/>
          </a:bodyPr>
          <a:lstStyle/>
          <a:p>
            <a:pPr marL="542925">
              <a:defRPr/>
            </a:pPr>
            <a:r>
              <a:rPr lang="it-IT" sz="1400" b="0" dirty="0">
                <a:solidFill>
                  <a:prstClr val="black"/>
                </a:solidFill>
              </a:rPr>
              <a:t>_01 </a:t>
            </a:r>
            <a:r>
              <a:rPr lang="it-IT" sz="1400" b="0" dirty="0" err="1">
                <a:solidFill>
                  <a:prstClr val="black"/>
                </a:solidFill>
              </a:rPr>
              <a:t>flurazepam</a:t>
            </a:r>
            <a:r>
              <a:rPr lang="it-IT" sz="1400" b="0" dirty="0">
                <a:solidFill>
                  <a:prstClr val="black"/>
                </a:solidFill>
              </a:rPr>
              <a:t> </a:t>
            </a:r>
          </a:p>
          <a:p>
            <a:pPr marL="542925">
              <a:defRPr/>
            </a:pPr>
            <a:r>
              <a:rPr lang="it-IT" sz="1400" b="0" dirty="0">
                <a:solidFill>
                  <a:prstClr val="black"/>
                </a:solidFill>
              </a:rPr>
              <a:t>_02 </a:t>
            </a:r>
            <a:r>
              <a:rPr lang="it-IT" sz="1400" b="0" dirty="0" err="1">
                <a:solidFill>
                  <a:prstClr val="black"/>
                </a:solidFill>
              </a:rPr>
              <a:t>nitrazepam</a:t>
            </a:r>
            <a:r>
              <a:rPr lang="it-IT" sz="1400" b="0" dirty="0">
                <a:solidFill>
                  <a:prstClr val="black"/>
                </a:solidFill>
              </a:rPr>
              <a:t> </a:t>
            </a:r>
          </a:p>
          <a:p>
            <a:pPr marL="542925">
              <a:defRPr/>
            </a:pPr>
            <a:r>
              <a:rPr lang="it-IT" sz="1400" dirty="0">
                <a:solidFill>
                  <a:srgbClr val="FF0000"/>
                </a:solidFill>
              </a:rPr>
              <a:t>_03 </a:t>
            </a:r>
            <a:r>
              <a:rPr lang="it-IT" sz="1400" dirty="0" err="1">
                <a:solidFill>
                  <a:srgbClr val="FF0000"/>
                </a:solidFill>
              </a:rPr>
              <a:t>flunitrazepam</a:t>
            </a:r>
            <a:r>
              <a:rPr lang="it-IT" sz="1400" dirty="0">
                <a:solidFill>
                  <a:srgbClr val="FF0000"/>
                </a:solidFill>
              </a:rPr>
              <a:t> </a:t>
            </a:r>
          </a:p>
          <a:p>
            <a:pPr marL="542925">
              <a:defRPr/>
            </a:pPr>
            <a:r>
              <a:rPr lang="it-IT" sz="1400" b="0" dirty="0">
                <a:solidFill>
                  <a:prstClr val="black"/>
                </a:solidFill>
              </a:rPr>
              <a:t>_04 </a:t>
            </a:r>
            <a:r>
              <a:rPr lang="it-IT" sz="1400" b="0" dirty="0" err="1">
                <a:solidFill>
                  <a:prstClr val="black"/>
                </a:solidFill>
              </a:rPr>
              <a:t>estazolam</a:t>
            </a:r>
            <a:r>
              <a:rPr lang="it-IT" sz="1400" b="0" dirty="0">
                <a:solidFill>
                  <a:prstClr val="black"/>
                </a:solidFill>
              </a:rPr>
              <a:t> </a:t>
            </a:r>
          </a:p>
          <a:p>
            <a:pPr marL="542925">
              <a:defRPr/>
            </a:pPr>
            <a:r>
              <a:rPr lang="it-IT" sz="1400" b="0" dirty="0">
                <a:solidFill>
                  <a:prstClr val="black"/>
                </a:solidFill>
              </a:rPr>
              <a:t>_05 </a:t>
            </a:r>
            <a:r>
              <a:rPr lang="it-IT" sz="1400" b="0" dirty="0" err="1">
                <a:solidFill>
                  <a:prstClr val="black"/>
                </a:solidFill>
              </a:rPr>
              <a:t>triazolam</a:t>
            </a:r>
            <a:r>
              <a:rPr lang="it-IT" sz="1400" b="0" dirty="0">
                <a:solidFill>
                  <a:prstClr val="black"/>
                </a:solidFill>
              </a:rPr>
              <a:t> </a:t>
            </a:r>
          </a:p>
          <a:p>
            <a:pPr marL="542925">
              <a:defRPr/>
            </a:pPr>
            <a:r>
              <a:rPr lang="it-IT" sz="1400" dirty="0">
                <a:solidFill>
                  <a:srgbClr val="FF0000"/>
                </a:solidFill>
              </a:rPr>
              <a:t>_06 </a:t>
            </a:r>
            <a:r>
              <a:rPr lang="it-IT" sz="1400" dirty="0" err="1">
                <a:solidFill>
                  <a:srgbClr val="FF0000"/>
                </a:solidFill>
              </a:rPr>
              <a:t>lormetazepam</a:t>
            </a:r>
            <a:r>
              <a:rPr lang="it-IT" sz="1400" dirty="0">
                <a:solidFill>
                  <a:srgbClr val="FF0000"/>
                </a:solidFill>
              </a:rPr>
              <a:t> </a:t>
            </a:r>
          </a:p>
          <a:p>
            <a:pPr marL="542925">
              <a:defRPr/>
            </a:pPr>
            <a:r>
              <a:rPr lang="it-IT" sz="1400" b="0" dirty="0">
                <a:solidFill>
                  <a:prstClr val="black"/>
                </a:solidFill>
              </a:rPr>
              <a:t>_07 </a:t>
            </a:r>
            <a:r>
              <a:rPr lang="it-IT" sz="1400" b="0" dirty="0" err="1">
                <a:solidFill>
                  <a:prstClr val="black"/>
                </a:solidFill>
              </a:rPr>
              <a:t>temazepam</a:t>
            </a:r>
            <a:r>
              <a:rPr lang="it-IT" sz="1400" b="0" dirty="0">
                <a:solidFill>
                  <a:prstClr val="black"/>
                </a:solidFill>
              </a:rPr>
              <a:t> </a:t>
            </a:r>
          </a:p>
          <a:p>
            <a:pPr marL="542925">
              <a:defRPr/>
            </a:pPr>
            <a:r>
              <a:rPr lang="it-IT" sz="1400" b="0" dirty="0">
                <a:solidFill>
                  <a:prstClr val="black"/>
                </a:solidFill>
              </a:rPr>
              <a:t>_08 </a:t>
            </a:r>
            <a:r>
              <a:rPr lang="it-IT" sz="1400" b="0" dirty="0" err="1">
                <a:solidFill>
                  <a:prstClr val="black"/>
                </a:solidFill>
              </a:rPr>
              <a:t>midazolam</a:t>
            </a:r>
            <a:r>
              <a:rPr lang="it-IT" sz="1400" b="0" dirty="0">
                <a:solidFill>
                  <a:prstClr val="black"/>
                </a:solidFill>
              </a:rPr>
              <a:t> </a:t>
            </a:r>
          </a:p>
          <a:p>
            <a:pPr marL="542925">
              <a:defRPr/>
            </a:pPr>
            <a:r>
              <a:rPr lang="it-IT" sz="1400" b="0" dirty="0">
                <a:solidFill>
                  <a:prstClr val="black"/>
                </a:solidFill>
              </a:rPr>
              <a:t>_09 </a:t>
            </a:r>
            <a:r>
              <a:rPr lang="it-IT" sz="1400" b="0" dirty="0" err="1">
                <a:solidFill>
                  <a:prstClr val="black"/>
                </a:solidFill>
              </a:rPr>
              <a:t>brotizolam</a:t>
            </a:r>
            <a:r>
              <a:rPr lang="it-IT" sz="1400" b="0" dirty="0">
                <a:solidFill>
                  <a:prstClr val="black"/>
                </a:solidFill>
              </a:rPr>
              <a:t> </a:t>
            </a:r>
          </a:p>
          <a:p>
            <a:pPr marL="542925">
              <a:defRPr/>
            </a:pPr>
            <a:r>
              <a:rPr lang="it-IT" sz="1400" b="0" dirty="0">
                <a:solidFill>
                  <a:prstClr val="black"/>
                </a:solidFill>
              </a:rPr>
              <a:t>_10 </a:t>
            </a:r>
            <a:r>
              <a:rPr lang="it-IT" sz="1400" b="0" dirty="0" err="1">
                <a:solidFill>
                  <a:prstClr val="black"/>
                </a:solidFill>
              </a:rPr>
              <a:t>quazepam</a:t>
            </a:r>
            <a:r>
              <a:rPr lang="it-IT" sz="1400" b="0" dirty="0">
                <a:solidFill>
                  <a:prstClr val="black"/>
                </a:solidFill>
              </a:rPr>
              <a:t> </a:t>
            </a:r>
          </a:p>
          <a:p>
            <a:pPr marL="542925">
              <a:defRPr/>
            </a:pPr>
            <a:r>
              <a:rPr lang="it-IT" sz="1400" b="0" dirty="0">
                <a:solidFill>
                  <a:prstClr val="black"/>
                </a:solidFill>
              </a:rPr>
              <a:t>_11 </a:t>
            </a:r>
            <a:r>
              <a:rPr lang="it-IT" sz="1400" b="0" dirty="0" err="1">
                <a:solidFill>
                  <a:prstClr val="black"/>
                </a:solidFill>
              </a:rPr>
              <a:t>loprazolam</a:t>
            </a:r>
            <a:r>
              <a:rPr lang="it-IT" sz="1400" b="0" dirty="0">
                <a:solidFill>
                  <a:prstClr val="black"/>
                </a:solidFill>
              </a:rPr>
              <a:t> </a:t>
            </a:r>
          </a:p>
          <a:p>
            <a:pPr marL="542925">
              <a:defRPr/>
            </a:pPr>
            <a:r>
              <a:rPr lang="it-IT" sz="1400" b="0" dirty="0">
                <a:solidFill>
                  <a:prstClr val="black"/>
                </a:solidFill>
              </a:rPr>
              <a:t>_12 </a:t>
            </a:r>
            <a:r>
              <a:rPr lang="it-IT" sz="1400" b="0" dirty="0" err="1">
                <a:solidFill>
                  <a:prstClr val="black"/>
                </a:solidFill>
              </a:rPr>
              <a:t>doxefazepam</a:t>
            </a:r>
            <a:r>
              <a:rPr lang="it-IT" sz="1400" b="0" dirty="0">
                <a:solidFill>
                  <a:prstClr val="black"/>
                </a:solidFill>
              </a:rPr>
              <a:t> </a:t>
            </a:r>
          </a:p>
          <a:p>
            <a:pPr marL="542925">
              <a:defRPr/>
            </a:pPr>
            <a:r>
              <a:rPr lang="it-IT" sz="1400" b="0" dirty="0">
                <a:solidFill>
                  <a:prstClr val="black"/>
                </a:solidFill>
              </a:rPr>
              <a:t>_13 </a:t>
            </a:r>
            <a:r>
              <a:rPr lang="it-IT" sz="1400" b="0" dirty="0" err="1">
                <a:solidFill>
                  <a:prstClr val="black"/>
                </a:solidFill>
              </a:rPr>
              <a:t>cinolazepam</a:t>
            </a:r>
            <a:r>
              <a:rPr lang="it-IT" sz="1400" b="0" dirty="0">
                <a:solidFill>
                  <a:prstClr val="black"/>
                </a:solidFill>
              </a:rPr>
              <a:t> </a:t>
            </a:r>
          </a:p>
        </p:txBody>
      </p:sp>
      <p:sp>
        <p:nvSpPr>
          <p:cNvPr id="8" name="Freccia circolare a destra 7"/>
          <p:cNvSpPr/>
          <p:nvPr/>
        </p:nvSpPr>
        <p:spPr>
          <a:xfrm>
            <a:off x="395288" y="4581525"/>
            <a:ext cx="288925"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9" name="Freccia circolare a destra 8"/>
          <p:cNvSpPr/>
          <p:nvPr/>
        </p:nvSpPr>
        <p:spPr>
          <a:xfrm>
            <a:off x="508000" y="5064125"/>
            <a:ext cx="288925"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0" name="Freccia circolare a destra 9"/>
          <p:cNvSpPr/>
          <p:nvPr/>
        </p:nvSpPr>
        <p:spPr>
          <a:xfrm>
            <a:off x="755650" y="5445125"/>
            <a:ext cx="287338"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1" name="Freccia circolare a destra 10"/>
          <p:cNvSpPr/>
          <p:nvPr/>
        </p:nvSpPr>
        <p:spPr>
          <a:xfrm rot="14974866" flipH="1">
            <a:off x="4094957" y="4774406"/>
            <a:ext cx="558800" cy="8747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30728" name="Rettangolo 14"/>
          <p:cNvSpPr>
            <a:spLocks noChangeArrowheads="1"/>
          </p:cNvSpPr>
          <p:nvPr/>
        </p:nvSpPr>
        <p:spPr bwMode="auto">
          <a:xfrm>
            <a:off x="4392613" y="6381750"/>
            <a:ext cx="4676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9pPr>
          </a:lstStyle>
          <a:p>
            <a:pPr>
              <a:spcBef>
                <a:spcPct val="0"/>
              </a:spcBef>
              <a:buClrTx/>
              <a:buSzTx/>
              <a:buFontTx/>
              <a:buNone/>
            </a:pPr>
            <a:r>
              <a:rPr lang="it-IT" altLang="it-IT" sz="1800" b="0" i="1">
                <a:solidFill>
                  <a:srgbClr val="333333"/>
                </a:solidFill>
                <a:latin typeface="Open Sans"/>
              </a:rPr>
              <a:t>«Trattamento a breve termine dell’insonnia»</a:t>
            </a:r>
          </a:p>
        </p:txBody>
      </p:sp>
      <p:sp>
        <p:nvSpPr>
          <p:cNvPr id="30729" name="CasellaDiTesto 15"/>
          <p:cNvSpPr txBox="1">
            <a:spLocks noChangeArrowheads="1"/>
          </p:cNvSpPr>
          <p:nvPr/>
        </p:nvSpPr>
        <p:spPr bwMode="auto">
          <a:xfrm>
            <a:off x="6227763" y="4581525"/>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9pPr>
          </a:lstStyle>
          <a:p>
            <a:pPr>
              <a:spcBef>
                <a:spcPct val="0"/>
              </a:spcBef>
              <a:buClrTx/>
              <a:buSzTx/>
              <a:buFontTx/>
              <a:buNone/>
            </a:pPr>
            <a:r>
              <a:rPr lang="it-IT" altLang="it-IT" sz="1800">
                <a:solidFill>
                  <a:schemeClr val="tx1"/>
                </a:solidFill>
              </a:rPr>
              <a:t>RRM</a:t>
            </a:r>
          </a:p>
        </p:txBody>
      </p:sp>
      <p:sp>
        <p:nvSpPr>
          <p:cNvPr id="30730" name="CasellaDiTesto 16"/>
          <p:cNvSpPr txBox="1">
            <a:spLocks noChangeArrowheads="1"/>
          </p:cNvSpPr>
          <p:nvPr/>
        </p:nvSpPr>
        <p:spPr bwMode="auto">
          <a:xfrm>
            <a:off x="6375400" y="5754688"/>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Arial" panose="020B0604020202020204" pitchFamily="34" charset="0"/>
              </a:defRPr>
            </a:lvl9pPr>
          </a:lstStyle>
          <a:p>
            <a:pPr>
              <a:spcBef>
                <a:spcPct val="0"/>
              </a:spcBef>
              <a:buClrTx/>
              <a:buSzTx/>
              <a:buFontTx/>
              <a:buNone/>
            </a:pPr>
            <a:r>
              <a:rPr lang="it-IT" altLang="it-IT" sz="1800">
                <a:solidFill>
                  <a:schemeClr val="tx1"/>
                </a:solidFill>
              </a:rPr>
              <a:t>RR</a:t>
            </a:r>
          </a:p>
        </p:txBody>
      </p:sp>
      <p:sp>
        <p:nvSpPr>
          <p:cNvPr id="19" name="Ovale 18"/>
          <p:cNvSpPr/>
          <p:nvPr/>
        </p:nvSpPr>
        <p:spPr>
          <a:xfrm>
            <a:off x="6237288" y="4524375"/>
            <a:ext cx="711200" cy="488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Ovale 19"/>
          <p:cNvSpPr/>
          <p:nvPr/>
        </p:nvSpPr>
        <p:spPr>
          <a:xfrm>
            <a:off x="6310313" y="5764213"/>
            <a:ext cx="638175" cy="401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1" name="Ovale 20"/>
          <p:cNvSpPr/>
          <p:nvPr/>
        </p:nvSpPr>
        <p:spPr>
          <a:xfrm>
            <a:off x="4375150" y="6324600"/>
            <a:ext cx="4694238" cy="488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0"/>
          </a:p>
        </p:txBody>
      </p:sp>
    </p:spTree>
    <p:extLst>
      <p:ext uri="{BB962C8B-B14F-4D97-AF65-F5344CB8AC3E}">
        <p14:creationId xmlns:p14="http://schemas.microsoft.com/office/powerpoint/2010/main" val="32682270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47864" y="2996952"/>
            <a:ext cx="2274982" cy="707886"/>
          </a:xfrm>
          <a:prstGeom prst="rect">
            <a:avLst/>
          </a:prstGeom>
        </p:spPr>
        <p:txBody>
          <a:bodyPr wrap="none">
            <a:spAutoFit/>
          </a:bodyPr>
          <a:lstStyle/>
          <a:p>
            <a:r>
              <a:rPr lang="it-IT" sz="4000" b="1" dirty="0" smtClean="0">
                <a:solidFill>
                  <a:srgbClr val="99CC00"/>
                </a:solidFill>
                <a:latin typeface="Calibri" panose="020F0502020204030204" pitchFamily="34" charset="0"/>
                <a:cs typeface="Times New Roman" panose="02020603050405020304" pitchFamily="18" charset="0"/>
              </a:rPr>
              <a:t>ALIMENTI</a:t>
            </a:r>
            <a:endParaRPr lang="it-IT" sz="4000" b="1" dirty="0">
              <a:solidFill>
                <a:srgbClr val="99CC00"/>
              </a:solidFill>
              <a:latin typeface="Calibri" panose="020F0502020204030204" pitchFamily="34" charset="0"/>
            </a:endParaRPr>
          </a:p>
        </p:txBody>
      </p:sp>
    </p:spTree>
    <p:extLst>
      <p:ext uri="{BB962C8B-B14F-4D97-AF65-F5344CB8AC3E}">
        <p14:creationId xmlns:p14="http://schemas.microsoft.com/office/powerpoint/2010/main" val="6960333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188640"/>
            <a:ext cx="8136904" cy="4462760"/>
          </a:xfrm>
          <a:prstGeom prst="rect">
            <a:avLst/>
          </a:prstGeom>
        </p:spPr>
        <p:txBody>
          <a:bodyPr wrap="square">
            <a:spAutoFit/>
          </a:bodyPr>
          <a:lstStyle/>
          <a:p>
            <a:pPr lvl="1" algn="ctr">
              <a:spcAft>
                <a:spcPts val="0"/>
              </a:spcAft>
            </a:pPr>
            <a:r>
              <a:rPr lang="x-none" sz="2800" b="1" dirty="0">
                <a:solidFill>
                  <a:srgbClr val="FF0000"/>
                </a:solidFill>
                <a:latin typeface="Arial Narrow" panose="020B0606020202030204" pitchFamily="34" charset="0"/>
                <a:ea typeface="Arial Unicode MS" panose="020B0604020202020204" pitchFamily="34" charset="-128"/>
                <a:cs typeface="Tahoma" panose="020B0604030504040204" pitchFamily="34" charset="0"/>
              </a:rPr>
              <a:t>CLASSI DI ALIMENTI E DEFINIZIONI</a:t>
            </a:r>
            <a:endParaRPr lang="it-IT" sz="2800" b="1" dirty="0">
              <a:solidFill>
                <a:srgbClr val="FF0000"/>
              </a:solidFill>
              <a:latin typeface="Arial Narrow" panose="020B0606020202030204" pitchFamily="34" charset="0"/>
              <a:ea typeface="Arial Unicode MS" panose="020B0604020202020204" pitchFamily="34" charset="-128"/>
            </a:endParaRPr>
          </a:p>
          <a:p>
            <a:pPr algn="just">
              <a:spcAft>
                <a:spcPts val="0"/>
              </a:spcAft>
            </a:pPr>
            <a:endParaRPr lang="it-IT" sz="1600" dirty="0" smtClean="0">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sz="1600" dirty="0" smtClean="0">
                <a:latin typeface="Arial Narrow" panose="020B0606020202030204" pitchFamily="34" charset="0"/>
                <a:ea typeface="Times New Roman" panose="02020603050405020304" pitchFamily="18" charset="0"/>
                <a:cs typeface="Tahoma" panose="020B0604030504040204" pitchFamily="34" charset="0"/>
              </a:rPr>
              <a:t>Qualsiasi </a:t>
            </a:r>
            <a:r>
              <a:rPr lang="it-IT" sz="1600" dirty="0">
                <a:latin typeface="Arial Narrow" panose="020B0606020202030204" pitchFamily="34" charset="0"/>
                <a:ea typeface="Times New Roman" panose="02020603050405020304" pitchFamily="18" charset="0"/>
                <a:cs typeface="Tahoma" panose="020B0604030504040204" pitchFamily="34" charset="0"/>
              </a:rPr>
              <a:t>sostanza utilizzabile dall’uomo per la propria alimentazione direttamente o per effetto di apposita trasformazione o manipolazione. </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100"/>
              <a:buFont typeface="Wingdings" panose="05000000000000000000" pitchFamily="2" charset="2"/>
              <a:buChar char=""/>
              <a:tabLst>
                <a:tab pos="457200" algn="l"/>
              </a:tabLst>
            </a:pPr>
            <a:r>
              <a:rPr lang="it-IT" sz="1600" dirty="0">
                <a:latin typeface="Arial Narrow" panose="020B0606020202030204" pitchFamily="34" charset="0"/>
                <a:ea typeface="Times New Roman" panose="02020603050405020304" pitchFamily="18" charset="0"/>
                <a:cs typeface="Tahoma" panose="020B0604030504040204" pitchFamily="34" charset="0"/>
              </a:rPr>
              <a:t>“</a:t>
            </a:r>
            <a:r>
              <a:rPr lang="it-IT" sz="1600" i="1" dirty="0">
                <a:latin typeface="Arial Narrow" panose="020B0606020202030204" pitchFamily="34" charset="0"/>
                <a:ea typeface="Times New Roman" panose="02020603050405020304" pitchFamily="18" charset="0"/>
                <a:cs typeface="Tahoma" panose="020B0604030504040204" pitchFamily="34" charset="0"/>
              </a:rPr>
              <a:t>Per </a:t>
            </a:r>
            <a:r>
              <a:rPr lang="it-IT" sz="1600" i="1" dirty="0">
                <a:solidFill>
                  <a:srgbClr val="0070C0"/>
                </a:solidFill>
                <a:latin typeface="Arial Narrow" panose="020B0606020202030204" pitchFamily="34" charset="0"/>
                <a:ea typeface="Times New Roman" panose="02020603050405020304" pitchFamily="18" charset="0"/>
                <a:cs typeface="Tahoma" panose="020B0604030504040204" pitchFamily="34" charset="0"/>
              </a:rPr>
              <a:t>sostanza alimentare </a:t>
            </a:r>
            <a:r>
              <a:rPr lang="it-IT" sz="1600" i="1" dirty="0">
                <a:latin typeface="Arial Narrow" panose="020B0606020202030204" pitchFamily="34" charset="0"/>
                <a:ea typeface="Times New Roman" panose="02020603050405020304" pitchFamily="18" charset="0"/>
                <a:cs typeface="Tahoma" panose="020B0604030504040204" pitchFamily="34" charset="0"/>
              </a:rPr>
              <a:t>si intende qualsiasi materia, solida, liquida o gassosa, destinata alla alimentazione, cioè al nutrimento corporale” (cfr. </a:t>
            </a:r>
            <a:r>
              <a:rPr lang="it-IT" sz="1600" i="1" dirty="0" err="1">
                <a:latin typeface="Arial Narrow" panose="020B0606020202030204" pitchFamily="34" charset="0"/>
                <a:ea typeface="Times New Roman" panose="02020603050405020304" pitchFamily="18" charset="0"/>
                <a:cs typeface="Tahoma" panose="020B0604030504040204" pitchFamily="34" charset="0"/>
              </a:rPr>
              <a:t>Cass</a:t>
            </a:r>
            <a:r>
              <a:rPr lang="it-IT" sz="1600" i="1" dirty="0">
                <a:latin typeface="Arial Narrow" panose="020B0606020202030204" pitchFamily="34" charset="0"/>
                <a:ea typeface="Times New Roman" panose="02020603050405020304" pitchFamily="18" charset="0"/>
                <a:cs typeface="Tahoma" panose="020B0604030504040204" pitchFamily="34" charset="0"/>
              </a:rPr>
              <a:t>. Pen., 5.6.1998);</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100"/>
              <a:buFont typeface="Wingdings" panose="05000000000000000000" pitchFamily="2" charset="2"/>
              <a:buChar char=""/>
              <a:tabLst>
                <a:tab pos="457200" algn="l"/>
              </a:tabLst>
            </a:pPr>
            <a:r>
              <a:rPr lang="it-IT" sz="1600" dirty="0">
                <a:latin typeface="Arial Narrow" panose="020B0606020202030204" pitchFamily="34" charset="0"/>
                <a:ea typeface="Times New Roman" panose="02020603050405020304" pitchFamily="18" charset="0"/>
                <a:cs typeface="Tahoma" panose="020B0604030504040204" pitchFamily="34" charset="0"/>
              </a:rPr>
              <a:t>Per </a:t>
            </a:r>
            <a:r>
              <a:rPr lang="it-IT" sz="1600" dirty="0">
                <a:solidFill>
                  <a:srgbClr val="0070C0"/>
                </a:solidFill>
                <a:latin typeface="Arial Narrow" panose="020B0606020202030204" pitchFamily="34" charset="0"/>
                <a:ea typeface="Times New Roman" panose="02020603050405020304" pitchFamily="18" charset="0"/>
                <a:cs typeface="Tahoma" panose="020B0604030504040204" pitchFamily="34" charset="0"/>
              </a:rPr>
              <a:t>alimento</a:t>
            </a:r>
            <a:r>
              <a:rPr lang="it-IT" sz="1600"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 </a:t>
            </a:r>
            <a:r>
              <a:rPr lang="it-IT" sz="1600" dirty="0">
                <a:latin typeface="Arial Narrow" panose="020B0606020202030204" pitchFamily="34" charset="0"/>
                <a:ea typeface="Times New Roman" panose="02020603050405020304" pitchFamily="18" charset="0"/>
                <a:cs typeface="Tahoma" panose="020B0604030504040204" pitchFamily="34" charset="0"/>
              </a:rPr>
              <a:t>deve intendersi “</a:t>
            </a:r>
            <a:r>
              <a:rPr lang="it-IT" sz="1600" i="1" dirty="0">
                <a:latin typeface="Arial Narrow" panose="020B0606020202030204" pitchFamily="34" charset="0"/>
                <a:ea typeface="Times New Roman" panose="02020603050405020304" pitchFamily="18" charset="0"/>
                <a:cs typeface="Tahoma" panose="020B0604030504040204" pitchFamily="34" charset="0"/>
              </a:rPr>
              <a:t>qualsiasi sostanza o prodotto trasformato, parzialmente trasformato o non trasformato, destinato ad essere ingerito, o di cui si prevede ragionevolmente che possa essere ingerito da esseri umani” (art. 2 reg. CE 178/2002). </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it-IT" sz="1600" dirty="0" smtClean="0">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sz="1600" dirty="0" smtClean="0">
                <a:latin typeface="Arial Narrow" panose="020B0606020202030204" pitchFamily="34" charset="0"/>
                <a:ea typeface="Times New Roman" panose="02020603050405020304" pitchFamily="18" charset="0"/>
                <a:cs typeface="Tahoma" panose="020B0604030504040204" pitchFamily="34" charset="0"/>
              </a:rPr>
              <a:t>Gli </a:t>
            </a:r>
            <a:r>
              <a:rPr lang="it-IT" sz="1600" dirty="0">
                <a:solidFill>
                  <a:srgbClr val="0070C0"/>
                </a:solidFill>
                <a:latin typeface="Arial Narrow" panose="020B0606020202030204" pitchFamily="34" charset="0"/>
                <a:ea typeface="Times New Roman" panose="02020603050405020304" pitchFamily="18" charset="0"/>
                <a:cs typeface="Tahoma" panose="020B0604030504040204" pitchFamily="34" charset="0"/>
              </a:rPr>
              <a:t>alimenti</a:t>
            </a:r>
            <a:r>
              <a:rPr lang="it-IT" sz="1600" dirty="0">
                <a:latin typeface="Arial Narrow" panose="020B0606020202030204" pitchFamily="34" charset="0"/>
                <a:ea typeface="Times New Roman" panose="02020603050405020304" pitchFamily="18" charset="0"/>
                <a:cs typeface="Tahoma" panose="020B0604030504040204" pitchFamily="34" charset="0"/>
              </a:rPr>
              <a:t> si distinguono in:</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100"/>
              <a:buFont typeface="Wingdings" panose="05000000000000000000" pitchFamily="2" charset="2"/>
              <a:buChar char=""/>
            </a:pPr>
            <a:r>
              <a:rPr lang="it-IT" sz="1600" dirty="0">
                <a:latin typeface="Arial Narrow" panose="020B0606020202030204" pitchFamily="34" charset="0"/>
                <a:ea typeface="Times New Roman" panose="02020603050405020304" pitchFamily="18" charset="0"/>
                <a:cs typeface="Tahoma" panose="020B0604030504040204" pitchFamily="34" charset="0"/>
              </a:rPr>
              <a:t>Alimenti di consumo corrente;</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100"/>
              <a:buFont typeface="Wingdings" panose="05000000000000000000" pitchFamily="2" charset="2"/>
              <a:buChar char=""/>
            </a:pPr>
            <a:r>
              <a:rPr lang="it-IT" sz="1600" dirty="0">
                <a:latin typeface="Arial Narrow" panose="020B0606020202030204" pitchFamily="34" charset="0"/>
                <a:ea typeface="Times New Roman" panose="02020603050405020304" pitchFamily="18" charset="0"/>
                <a:cs typeface="Tahoma" panose="020B0604030504040204" pitchFamily="34" charset="0"/>
              </a:rPr>
              <a:t>Alimenti addizionati di vitamine, minerali ed altre sostanze (Reg. CE 1925/2006);</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100"/>
              <a:buFont typeface="Wingdings" panose="05000000000000000000" pitchFamily="2" charset="2"/>
              <a:buChar char=""/>
            </a:pPr>
            <a:r>
              <a:rPr lang="it-IT" sz="1600" i="1" dirty="0" err="1">
                <a:latin typeface="Arial Narrow" panose="020B0606020202030204" pitchFamily="34" charset="0"/>
                <a:ea typeface="Times New Roman" panose="02020603050405020304" pitchFamily="18" charset="0"/>
                <a:cs typeface="Tahoma" panose="020B0604030504040204" pitchFamily="34" charset="0"/>
              </a:rPr>
              <a:t>Novel</a:t>
            </a:r>
            <a:r>
              <a:rPr lang="it-IT" sz="1600" i="1" dirty="0">
                <a:latin typeface="Arial Narrow" panose="020B0606020202030204" pitchFamily="34" charset="0"/>
                <a:ea typeface="Times New Roman" panose="02020603050405020304" pitchFamily="18" charset="0"/>
                <a:cs typeface="Tahoma" panose="020B0604030504040204" pitchFamily="34" charset="0"/>
              </a:rPr>
              <a:t> </a:t>
            </a:r>
            <a:r>
              <a:rPr lang="it-IT" sz="1600" i="1" dirty="0" err="1">
                <a:latin typeface="Arial Narrow" panose="020B0606020202030204" pitchFamily="34" charset="0"/>
                <a:ea typeface="Times New Roman" panose="02020603050405020304" pitchFamily="18" charset="0"/>
                <a:cs typeface="Tahoma" panose="020B0604030504040204" pitchFamily="34" charset="0"/>
              </a:rPr>
              <a:t>food</a:t>
            </a:r>
            <a:r>
              <a:rPr lang="it-IT" sz="1600" i="1" dirty="0">
                <a:latin typeface="Arial Narrow" panose="020B0606020202030204" pitchFamily="34" charset="0"/>
                <a:ea typeface="Times New Roman" panose="02020603050405020304" pitchFamily="18" charset="0"/>
                <a:cs typeface="Tahoma" panose="020B0604030504040204" pitchFamily="34" charset="0"/>
              </a:rPr>
              <a:t> </a:t>
            </a:r>
            <a:r>
              <a:rPr lang="it-IT" sz="1600" dirty="0">
                <a:latin typeface="Arial Narrow" panose="020B0606020202030204" pitchFamily="34" charset="0"/>
                <a:ea typeface="Times New Roman" panose="02020603050405020304" pitchFamily="18" charset="0"/>
                <a:cs typeface="Tahoma" panose="020B0604030504040204" pitchFamily="34" charset="0"/>
              </a:rPr>
              <a:t>(</a:t>
            </a:r>
            <a:r>
              <a:rPr lang="it-IT" sz="16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Reg. CE 258/97)</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100"/>
              <a:buFont typeface="Wingdings" panose="05000000000000000000" pitchFamily="2" charset="2"/>
              <a:buChar char=""/>
            </a:pPr>
            <a:r>
              <a:rPr lang="it-IT" sz="1600" b="1" dirty="0">
                <a:latin typeface="Arial Narrow" panose="020B0606020202030204" pitchFamily="34" charset="0"/>
                <a:ea typeface="Times New Roman" panose="02020603050405020304" pitchFamily="18" charset="0"/>
                <a:cs typeface="Times New Roman" panose="02020603050405020304" pitchFamily="18" charset="0"/>
              </a:rPr>
              <a:t>Alimenti destinati ai lattanti e ai bambini nella prima infanzia (Reg. UE 609/2013);</a:t>
            </a:r>
          </a:p>
          <a:p>
            <a:pPr marL="342900" lvl="0" indent="-342900" algn="just">
              <a:spcAft>
                <a:spcPts val="0"/>
              </a:spcAft>
              <a:buSzPts val="1100"/>
              <a:buFont typeface="Wingdings" panose="05000000000000000000" pitchFamily="2" charset="2"/>
              <a:buChar char=""/>
            </a:pPr>
            <a:r>
              <a:rPr lang="it-IT" sz="1600" b="1" dirty="0" smtClean="0">
                <a:latin typeface="Arial Narrow" panose="020B0606020202030204" pitchFamily="34" charset="0"/>
                <a:ea typeface="Times New Roman" panose="02020603050405020304" pitchFamily="18" charset="0"/>
                <a:cs typeface="Times New Roman" panose="02020603050405020304" pitchFamily="18" charset="0"/>
              </a:rPr>
              <a:t>Alimenti </a:t>
            </a:r>
            <a:r>
              <a:rPr lang="it-IT" sz="1600" b="1" dirty="0">
                <a:latin typeface="Arial Narrow" panose="020B0606020202030204" pitchFamily="34" charset="0"/>
                <a:ea typeface="Times New Roman" panose="02020603050405020304" pitchFamily="18" charset="0"/>
                <a:cs typeface="Times New Roman" panose="02020603050405020304" pitchFamily="18" charset="0"/>
              </a:rPr>
              <a:t>a fini medici speciali (Reg. UE 609/2013);</a:t>
            </a:r>
          </a:p>
          <a:p>
            <a:pPr marL="342900" lvl="0" indent="-342900" algn="just">
              <a:spcAft>
                <a:spcPts val="0"/>
              </a:spcAft>
              <a:buSzPts val="1100"/>
              <a:buFont typeface="Wingdings" panose="05000000000000000000" pitchFamily="2" charset="2"/>
              <a:buChar char=""/>
            </a:pPr>
            <a:r>
              <a:rPr lang="it-IT" sz="1600" b="1" dirty="0">
                <a:latin typeface="Arial Narrow" panose="020B0606020202030204" pitchFamily="34" charset="0"/>
                <a:ea typeface="Times New Roman" panose="02020603050405020304" pitchFamily="18" charset="0"/>
                <a:cs typeface="Times New Roman" panose="02020603050405020304" pitchFamily="18" charset="0"/>
              </a:rPr>
              <a:t>Sostituti dell’intera razione alimentare giornaliera per il controllo del peso (Reg. UE 609/2013</a:t>
            </a:r>
            <a:r>
              <a:rPr lang="it-IT" sz="1600" b="1" dirty="0" smtClean="0">
                <a:latin typeface="Arial Narrow" panose="020B0606020202030204" pitchFamily="34" charset="0"/>
                <a:ea typeface="Times New Roman" panose="02020603050405020304" pitchFamily="18" charset="0"/>
                <a:cs typeface="Times New Roman" panose="02020603050405020304" pitchFamily="18" charset="0"/>
              </a:rPr>
              <a:t>).</a:t>
            </a:r>
            <a:endParaRPr lang="it-IT" sz="1600" b="1"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2" name="Rettangolo 1"/>
          <p:cNvSpPr/>
          <p:nvPr/>
        </p:nvSpPr>
        <p:spPr>
          <a:xfrm>
            <a:off x="1475656" y="5085184"/>
            <a:ext cx="7200800" cy="1169551"/>
          </a:xfrm>
          <a:prstGeom prst="rect">
            <a:avLst/>
          </a:prstGeom>
          <a:ln>
            <a:solidFill>
              <a:srgbClr val="FF0000"/>
            </a:solidFill>
          </a:ln>
        </p:spPr>
        <p:txBody>
          <a:bodyPr wrap="square">
            <a:spAutoFit/>
          </a:bodyPr>
          <a:lstStyle/>
          <a:p>
            <a:pPr algn="just">
              <a:spcAft>
                <a:spcPts val="0"/>
              </a:spcAft>
            </a:pPr>
            <a:r>
              <a:rPr lang="it-IT" sz="1400" dirty="0">
                <a:latin typeface="Arial Narrow" panose="020B0606020202030204" pitchFamily="34" charset="0"/>
                <a:ea typeface="Times New Roman" panose="02020603050405020304" pitchFamily="18" charset="0"/>
                <a:cs typeface="Tahoma" panose="020B0604030504040204" pitchFamily="34" charset="0"/>
              </a:rPr>
              <a:t>La necessità di varare tale Regolamento nasce dalla </a:t>
            </a:r>
            <a:r>
              <a:rPr lang="it-IT" sz="1400" b="1" dirty="0">
                <a:latin typeface="Arial Narrow" panose="020B0606020202030204" pitchFamily="34" charset="0"/>
                <a:ea typeface="Times New Roman" panose="02020603050405020304" pitchFamily="18" charset="0"/>
                <a:cs typeface="Tahoma" panose="020B0604030504040204" pitchFamily="34" charset="0"/>
              </a:rPr>
              <a:t>volontà di superare la precedente regolamentazione </a:t>
            </a:r>
            <a:r>
              <a:rPr lang="it-IT" sz="1400" dirty="0">
                <a:latin typeface="Arial Narrow" panose="020B0606020202030204" pitchFamily="34" charset="0"/>
                <a:ea typeface="Times New Roman" panose="02020603050405020304" pitchFamily="18" charset="0"/>
                <a:cs typeface="Tahoma" panose="020B0604030504040204" pitchFamily="34" charset="0"/>
              </a:rPr>
              <a:t>sui prodotti alimentari destinati ad un’alimentazione particolare </a:t>
            </a:r>
            <a:r>
              <a:rPr lang="it-IT" sz="1400" b="1" dirty="0">
                <a:latin typeface="Arial Narrow" panose="020B0606020202030204" pitchFamily="34" charset="0"/>
                <a:ea typeface="Times New Roman" panose="02020603050405020304" pitchFamily="18" charset="0"/>
                <a:cs typeface="Tahoma" panose="020B0604030504040204" pitchFamily="34" charset="0"/>
              </a:rPr>
              <a:t>in quanto la stessa definizione di ADAP si prestava a diverse interpretazioni da parte delle Autorità nazionali cui venivano notificati i prodotti. </a:t>
            </a:r>
            <a:r>
              <a:rPr lang="it-IT" sz="1400" dirty="0">
                <a:latin typeface="Arial Narrow" panose="020B0606020202030204" pitchFamily="34" charset="0"/>
                <a:ea typeface="Times New Roman" panose="02020603050405020304" pitchFamily="18" charset="0"/>
                <a:cs typeface="Tahoma" panose="020B0604030504040204" pitchFamily="34" charset="0"/>
              </a:rPr>
              <a:t>Da qui la necessità di varare un </a:t>
            </a:r>
            <a:r>
              <a:rPr lang="it-IT" sz="1400" u="sng" dirty="0">
                <a:latin typeface="Arial Narrow" panose="020B0606020202030204" pitchFamily="34" charset="0"/>
                <a:ea typeface="Times New Roman" panose="02020603050405020304" pitchFamily="18" charset="0"/>
                <a:cs typeface="Tahoma" panose="020B0604030504040204" pitchFamily="34" charset="0"/>
              </a:rPr>
              <a:t>Regolamento, che in quanto tale non ha bisogno di recepimento e le cui norme sono le medesime in tutta l’UE. </a:t>
            </a:r>
            <a:endParaRPr lang="it-IT" sz="1400" u="sng"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Ovale 3"/>
          <p:cNvSpPr/>
          <p:nvPr/>
        </p:nvSpPr>
        <p:spPr>
          <a:xfrm>
            <a:off x="323528" y="3717032"/>
            <a:ext cx="8496944"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p:cNvSpPr/>
          <p:nvPr/>
        </p:nvSpPr>
        <p:spPr>
          <a:xfrm>
            <a:off x="4788024" y="4651400"/>
            <a:ext cx="288032" cy="433784"/>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0758323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60648"/>
            <a:ext cx="9036496" cy="6370975"/>
          </a:xfrm>
          <a:prstGeom prst="rect">
            <a:avLst/>
          </a:prstGeom>
        </p:spPr>
        <p:txBody>
          <a:bodyPr wrap="square">
            <a:spAutoFit/>
          </a:bodyPr>
          <a:lstStyle/>
          <a:p>
            <a:pPr algn="just">
              <a:spcBef>
                <a:spcPts val="600"/>
              </a:spcBef>
              <a:spcAft>
                <a:spcPts val="0"/>
              </a:spcAft>
            </a:pPr>
            <a:r>
              <a:rPr lang="x-none" b="1" cap="all" dirty="0">
                <a:solidFill>
                  <a:srgbClr val="FF0000"/>
                </a:solidFill>
                <a:latin typeface="Arial Narrow" panose="020B0606020202030204" pitchFamily="34" charset="0"/>
              </a:rPr>
              <a:t>alimenti per la prima infanzia, alimenti a fini medici speciali e alimenti presentati come diete totali per la riduzione del peso corporeo</a:t>
            </a:r>
            <a:r>
              <a:rPr lang="it-IT" b="1" cap="all" dirty="0">
                <a:solidFill>
                  <a:srgbClr val="FF0000"/>
                </a:solidFill>
                <a:latin typeface="Arial Narrow" panose="020B0606020202030204" pitchFamily="34" charset="0"/>
              </a:rPr>
              <a:t>:</a:t>
            </a:r>
            <a:r>
              <a:rPr lang="x-none" b="1" cap="all" dirty="0">
                <a:solidFill>
                  <a:srgbClr val="FF0000"/>
                </a:solidFill>
                <a:latin typeface="Arial Narrow" panose="020B0606020202030204" pitchFamily="34" charset="0"/>
              </a:rPr>
              <a:t> REGOLAMENTO UE N. 609/2013 </a:t>
            </a:r>
            <a:endParaRPr lang="it-IT" b="1" cap="all" dirty="0">
              <a:solidFill>
                <a:srgbClr val="FF0000"/>
              </a:solidFill>
              <a:latin typeface="Arial Narrow" panose="020B0606020202030204" pitchFamily="34" charset="0"/>
            </a:endParaRPr>
          </a:p>
          <a:p>
            <a:pPr algn="just">
              <a:spcAft>
                <a:spcPts val="0"/>
              </a:spcAft>
            </a:pPr>
            <a:r>
              <a:rPr lang="it-IT" sz="1200" i="1" dirty="0">
                <a:latin typeface="Arial Narrow" panose="020B0606020202030204" pitchFamily="34" charset="0"/>
                <a:ea typeface="Times New Roman" panose="02020603050405020304" pitchFamily="18" charset="0"/>
                <a:cs typeface="Tahoma" panose="020B0604030504040204" pitchFamily="34" charset="0"/>
              </a:rPr>
              <a:t> </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a:t>
            </a:r>
            <a:r>
              <a:rPr lang="it-IT" sz="1200" dirty="0">
                <a:latin typeface="Arial Narrow" panose="020B0606020202030204" pitchFamily="34" charset="0"/>
                <a:ea typeface="Times New Roman" panose="02020603050405020304" pitchFamily="18" charset="0"/>
                <a:cs typeface="Times New Roman" panose="02020603050405020304" pitchFamily="18" charset="0"/>
              </a:rPr>
              <a:t> partire dal 20 luglio 2016 è entrato in applicazione il </a:t>
            </a:r>
            <a:r>
              <a:rPr lang="it-IT" sz="12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Regolamento UE 609/2013, comunemente definito FSG (</a:t>
            </a:r>
            <a:r>
              <a:rPr lang="it-IT" sz="1200" b="1" i="1" dirty="0" err="1">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Food</a:t>
            </a:r>
            <a:r>
              <a:rPr lang="it-IT" sz="1200"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for </a:t>
            </a:r>
            <a:r>
              <a:rPr lang="it-IT" sz="1200" b="1" i="1" dirty="0" err="1">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Specific</a:t>
            </a:r>
            <a:r>
              <a:rPr lang="it-IT" sz="1200"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a:t>
            </a:r>
            <a:r>
              <a:rPr lang="it-IT" sz="1200" b="1" i="1" dirty="0" err="1">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Groups</a:t>
            </a:r>
            <a:r>
              <a:rPr lang="it-IT" sz="12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a:t>
            </a:r>
            <a:r>
              <a:rPr lang="it-IT" sz="1200"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che, </a:t>
            </a:r>
            <a:r>
              <a:rPr lang="it-IT" sz="12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abrogando il settore dei prodotti destinati ad una alimentazione particolare (ADAP)</a:t>
            </a:r>
            <a:r>
              <a:rPr lang="it-IT" sz="1200" dirty="0">
                <a:latin typeface="Arial Narrow" panose="020B0606020202030204" pitchFamily="34" charset="0"/>
                <a:ea typeface="Times New Roman" panose="02020603050405020304" pitchFamily="18" charset="0"/>
                <a:cs typeface="Times New Roman" panose="02020603050405020304" pitchFamily="18" charset="0"/>
              </a:rPr>
              <a:t>, ha incluso nel suo campo di applicazione le disposizioni normative specifiche sugli alimenti per la prima infanzia, gli alimenti a fini medici speciali e gli alimenti presentati come diete totali per la riduzione del peso corporeo.</a:t>
            </a:r>
          </a:p>
          <a:p>
            <a:pPr algn="just">
              <a:spcAft>
                <a:spcPts val="0"/>
              </a:spcAft>
            </a:pPr>
            <a:r>
              <a:rPr lang="it-IT" sz="1200" dirty="0">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r>
              <a:rPr lang="it-IT" sz="1200" u="sng"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Le disposizioni sugli </a:t>
            </a:r>
            <a:r>
              <a:rPr lang="it-IT" sz="1200" b="1" u="sng"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alimenti senza glutine </a:t>
            </a:r>
            <a:r>
              <a:rPr lang="it-IT" sz="1200" u="sng"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destinati ai celiaci e sugli </a:t>
            </a:r>
            <a:r>
              <a:rPr lang="it-IT" sz="1200" b="1" u="sng"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alimenti delattosati</a:t>
            </a:r>
            <a:r>
              <a:rPr lang="it-IT" sz="1200" u="sng"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 relative alle condizioni per dichiararne l’assenza negli alimenti, o il contenuto ridotto, non sono state incluse nel regolamento FSG perché a livello europeo è stato individuato nel </a:t>
            </a:r>
            <a:r>
              <a:rPr lang="it-IT" sz="1200" b="1" u="sng"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Regolamento UE 1169/2011</a:t>
            </a:r>
            <a:r>
              <a:rPr lang="it-IT" sz="1200" u="sng"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 il campo normativo adatto alla loro ricollocazione.</a:t>
            </a:r>
          </a:p>
          <a:p>
            <a:pPr algn="just">
              <a:spcAft>
                <a:spcPts val="0"/>
              </a:spcAft>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Le disposizioni per indicare in etichetta l’assenza di glutine o il suo contenuto molto basso, come quelle per indicare l’assenza di lattosio o il suo contenuto ridotto, rientrano oggi nella disciplina generale sulle informazioni da fornire ai consumatori sugli alimenti, che comprende anche le informazioni utili ai soggetti intolleranti o allergici per effettuare scelte consapevoli per la loro sicurezza.</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dirty="0">
                <a:solidFill>
                  <a:srgbClr val="222222"/>
                </a:solidFill>
                <a:latin typeface="Arial Narrow" panose="020B0606020202030204" pitchFamily="34" charset="0"/>
                <a:ea typeface="Times New Roman" panose="02020603050405020304" pitchFamily="18" charset="0"/>
                <a:cs typeface="Times New Roman" panose="02020603050405020304" pitchFamily="18" charset="0"/>
              </a:rPr>
              <a:t>Sulla base di tale evoluzione normativa l’</a:t>
            </a: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autorizzazione in forma di riconoscimento richiesta precedentemente per la produzione e il confezionamento degli ADAP è oggi richiesta per la produzione e il confezionamento dei seguenti prodotti, coperti dal regolamento FSG:</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marL="742950" lvl="1" indent="-285750" algn="just">
              <a:spcAft>
                <a:spcPts val="0"/>
              </a:spcAft>
              <a:buFont typeface="Wingdings" panose="05000000000000000000" pitchFamily="2" charset="2"/>
              <a:buChar char=""/>
            </a:pPr>
            <a:r>
              <a:rPr lang="it-IT" sz="12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formule per lattanti e formule di proseguimento;</a:t>
            </a:r>
          </a:p>
          <a:p>
            <a:pPr marL="742950" lvl="1" indent="-285750" algn="just">
              <a:spcAft>
                <a:spcPts val="0"/>
              </a:spcAft>
              <a:buFont typeface="Wingdings" panose="05000000000000000000" pitchFamily="2" charset="2"/>
              <a:buChar char=""/>
            </a:pPr>
            <a:r>
              <a:rPr lang="it-IT" sz="12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alimenti a base di cereali e altri alimenti per lattanti e bambini;</a:t>
            </a:r>
          </a:p>
          <a:p>
            <a:pPr marL="742950" lvl="1" indent="-285750" algn="just">
              <a:spcAft>
                <a:spcPts val="0"/>
              </a:spcAft>
              <a:buFont typeface="Wingdings" panose="05000000000000000000" pitchFamily="2" charset="2"/>
              <a:buChar char=""/>
            </a:pPr>
            <a:r>
              <a:rPr lang="it-IT" sz="12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alimenti a fini medici speciali;</a:t>
            </a:r>
          </a:p>
          <a:p>
            <a:pPr marL="742950" lvl="1" indent="-285750" algn="just">
              <a:spcAft>
                <a:spcPts val="0"/>
              </a:spcAft>
              <a:buFont typeface="Wingdings" panose="05000000000000000000" pitchFamily="2" charset="2"/>
              <a:buChar char=""/>
            </a:pPr>
            <a:r>
              <a:rPr lang="it-IT" sz="12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alimenti presentati come diete totali per la riduzione del peso corporeo </a:t>
            </a: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(con l’esclusione dei sostituti del pasto, che oggi rientrano tra gli alimenti addizionati di vitamine e minerali ai sensi del regolamento CE 1925/2006).</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L’autorizzazione in forma di riconoscimento già rilasciata per la produzione e il confezionamento come ADAP resta valida per la produzione e il confezionamento:</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marL="742950" lvl="1" indent="-285750" algn="just">
              <a:spcAft>
                <a:spcPts val="0"/>
              </a:spcAft>
              <a:buFont typeface="Wingdings" panose="05000000000000000000" pitchFamily="2" charset="2"/>
              <a:buChar char=""/>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dei prodotti appartenenti alle quattro categorie sopra indicate, confluite nel campo di applicazione del regolamento FSG;</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marL="742950" lvl="1" indent="-285750" algn="just">
              <a:spcAft>
                <a:spcPts val="0"/>
              </a:spcAft>
              <a:buFont typeface="Wingdings" panose="05000000000000000000" pitchFamily="2" charset="2"/>
              <a:buChar char=""/>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degli </a:t>
            </a:r>
            <a:r>
              <a:rPr lang="it-IT" sz="1200" u="sng"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ex prodotti dietetici per sportivi che eventualmente vengono riclassificati come integratori alimentari o come alimenti addizionati di vitamine e/o minerali</a:t>
            </a: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ai sensi del regolamento CE 1925/2006;</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marL="742950" lvl="1" indent="-285750" algn="just">
              <a:spcAft>
                <a:spcPts val="0"/>
              </a:spcAft>
              <a:buFont typeface="Wingdings" panose="05000000000000000000" pitchFamily="2" charset="2"/>
              <a:buChar char=""/>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dei </a:t>
            </a:r>
            <a:r>
              <a:rPr lang="it-IT" sz="1200" u="sng"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“latti di crescita”, ricadenti oggi nel campo di applicazione del regolamento CE 1925/2006 per l’aggiunta di vitamine e minerali</a:t>
            </a: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it-IT" sz="12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200"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Per quanto concerne la produzione e il confezionamento degli </a:t>
            </a:r>
            <a:r>
              <a:rPr lang="it-IT" sz="1200" b="1"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ex prodotti dietetici senza glutine e degli ex prodotti dietetici delattosati, </a:t>
            </a:r>
            <a:r>
              <a:rPr lang="it-IT" sz="1200"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l’autorizzazione in forma di riconoscimento viene meno per la confluenza delle disposizioni sull’assenza di glutine o il suo contenuto molto basso, come di quelle sull’assenza di lattosio o il suo contenuto ridotto, tra le informazioni fornite con l’etichettatura ai sensi del Regolamento UE 1169/2011 a beneficio dei soggetti allergici o intolleranti.</a:t>
            </a:r>
            <a:endParaRPr lang="it-IT" sz="1200" dirty="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06103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71800" y="2689756"/>
            <a:ext cx="3690306" cy="523220"/>
          </a:xfrm>
          <a:prstGeom prst="rect">
            <a:avLst/>
          </a:prstGeom>
        </p:spPr>
        <p:txBody>
          <a:bodyPr wrap="none">
            <a:spAutoFit/>
          </a:bodyPr>
          <a:lstStyle/>
          <a:p>
            <a:r>
              <a:rPr lang="it-IT" sz="2800" b="1" dirty="0" smtClean="0">
                <a:solidFill>
                  <a:srgbClr val="99CC00"/>
                </a:solidFill>
                <a:latin typeface="Arial Narrow" panose="020B0606020202030204" pitchFamily="34" charset="0"/>
                <a:ea typeface="Times New Roman" panose="02020603050405020304" pitchFamily="18" charset="0"/>
                <a:cs typeface="Tahoma" panose="020B0604030504040204" pitchFamily="34" charset="0"/>
              </a:rPr>
              <a:t>FARMACISTI-GROSSISTI</a:t>
            </a:r>
            <a:endParaRPr lang="it-IT" sz="2800" b="1" dirty="0">
              <a:solidFill>
                <a:srgbClr val="99CC00"/>
              </a:solidFill>
            </a:endParaRPr>
          </a:p>
        </p:txBody>
      </p:sp>
    </p:spTree>
    <p:extLst>
      <p:ext uri="{BB962C8B-B14F-4D97-AF65-F5344CB8AC3E}">
        <p14:creationId xmlns:p14="http://schemas.microsoft.com/office/powerpoint/2010/main" val="251072818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436578"/>
            <a:ext cx="8568952" cy="5262979"/>
          </a:xfrm>
          <a:prstGeom prst="rect">
            <a:avLst/>
          </a:prstGeom>
        </p:spPr>
        <p:txBody>
          <a:bodyPr wrap="square">
            <a:spAutoFit/>
          </a:bodyPr>
          <a:lstStyle/>
          <a:p>
            <a:pPr algn="ctr">
              <a:spcAft>
                <a:spcPts val="0"/>
              </a:spcAft>
            </a:pPr>
            <a:r>
              <a:rPr lang="it-IT" sz="1600" b="1" cap="small" dirty="0">
                <a:latin typeface="Arial Narrow" panose="020B0606020202030204" pitchFamily="34" charset="0"/>
                <a:cs typeface="Tahoma" panose="020B0604030504040204" pitchFamily="34" charset="0"/>
              </a:rPr>
              <a:t>Dlgs 274/07</a:t>
            </a:r>
          </a:p>
          <a:p>
            <a:pPr algn="ctr">
              <a:spcAft>
                <a:spcPts val="0"/>
              </a:spcAft>
            </a:pPr>
            <a:r>
              <a:rPr lang="it-IT" sz="1600" b="1" cap="small" dirty="0">
                <a:latin typeface="Arial Narrow" panose="020B0606020202030204" pitchFamily="34" charset="0"/>
                <a:cs typeface="Tahoma" panose="020B0604030504040204" pitchFamily="34" charset="0"/>
              </a:rPr>
              <a:t>Art. 2 - Modifiche al decreto legislativo 24 aprile 2006, n. 219</a:t>
            </a:r>
          </a:p>
          <a:p>
            <a:pPr algn="just">
              <a:spcAft>
                <a:spcPts val="0"/>
              </a:spcAft>
            </a:pPr>
            <a:r>
              <a:rPr lang="it-IT" sz="1600" i="1" dirty="0">
                <a:latin typeface="Arial Narrow" panose="020B0606020202030204" pitchFamily="34" charset="0"/>
                <a:ea typeface="Times New Roman" panose="02020603050405020304" pitchFamily="18" charset="0"/>
                <a:cs typeface="Tahoma" panose="020B0604030504040204" pitchFamily="34" charset="0"/>
              </a:rPr>
              <a:t>16. All'articolo 100, dopo il comma 1 sono inseriti i seguenti:</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600" i="1" dirty="0">
                <a:latin typeface="Arial Narrow" panose="020B0606020202030204" pitchFamily="34" charset="0"/>
                <a:ea typeface="Times New Roman" panose="02020603050405020304" pitchFamily="18" charset="0"/>
                <a:cs typeface="Tahoma" panose="020B0604030504040204" pitchFamily="34" charset="0"/>
              </a:rPr>
              <a:t>«1-bis. </a:t>
            </a:r>
            <a:r>
              <a:rPr lang="it-IT" sz="1600" b="1" i="1" dirty="0">
                <a:latin typeface="Arial Narrow" panose="020B0606020202030204" pitchFamily="34" charset="0"/>
                <a:ea typeface="Times New Roman" panose="02020603050405020304" pitchFamily="18" charset="0"/>
                <a:cs typeface="Tahoma" panose="020B0604030504040204" pitchFamily="34" charset="0"/>
              </a:rPr>
              <a:t>I farmacisti e le società di farmacisti, titolari di farmacia</a:t>
            </a:r>
            <a:r>
              <a:rPr lang="it-IT" sz="1600" i="1" dirty="0">
                <a:latin typeface="Arial Narrow" panose="020B0606020202030204" pitchFamily="34" charset="0"/>
                <a:ea typeface="Times New Roman" panose="02020603050405020304" pitchFamily="18" charset="0"/>
                <a:cs typeface="Tahoma" panose="020B0604030504040204" pitchFamily="34" charset="0"/>
              </a:rPr>
              <a:t> ai sensi dell'articolo 7 della legge 8 novembre 1991, n. 362, </a:t>
            </a:r>
            <a:r>
              <a:rPr lang="it-IT" sz="1600" i="1" dirty="0" smtClean="0">
                <a:latin typeface="Arial Narrow" panose="020B0606020202030204" pitchFamily="34" charset="0"/>
                <a:ea typeface="Times New Roman" panose="02020603050405020304" pitchFamily="18" charset="0"/>
                <a:cs typeface="Tahoma" panose="020B0604030504040204" pitchFamily="34" charset="0"/>
              </a:rPr>
              <a:t>nonché </a:t>
            </a:r>
            <a:r>
              <a:rPr lang="it-IT" sz="1600" i="1" dirty="0">
                <a:latin typeface="Arial Narrow" panose="020B0606020202030204" pitchFamily="34" charset="0"/>
                <a:ea typeface="Times New Roman" panose="02020603050405020304" pitchFamily="18" charset="0"/>
                <a:cs typeface="Tahoma" panose="020B0604030504040204" pitchFamily="34" charset="0"/>
              </a:rPr>
              <a:t>le società che gestiscono farmacie comunali </a:t>
            </a:r>
            <a:r>
              <a:rPr lang="it-IT" sz="1600" b="1" i="1" dirty="0">
                <a:latin typeface="Arial Narrow" panose="020B0606020202030204" pitchFamily="34" charset="0"/>
                <a:ea typeface="Times New Roman" panose="02020603050405020304" pitchFamily="18" charset="0"/>
                <a:cs typeface="Tahoma" panose="020B0604030504040204" pitchFamily="34" charset="0"/>
              </a:rPr>
              <a:t>possono svolgere attività di distribuzione all'ingrosso dei medicinali</a:t>
            </a:r>
            <a:r>
              <a:rPr lang="it-IT" sz="1600" i="1" dirty="0">
                <a:latin typeface="Arial Narrow" panose="020B0606020202030204" pitchFamily="34" charset="0"/>
                <a:ea typeface="Times New Roman" panose="02020603050405020304" pitchFamily="18" charset="0"/>
                <a:cs typeface="Tahoma" panose="020B0604030504040204" pitchFamily="34" charset="0"/>
              </a:rPr>
              <a:t>, nel rispetto delle disposizioni del presente titolo. Parimenti le società che svolgono attività di distribuzione all'ingrosso di medicinali possono svolgere attività di vendita al pubblico di medicinali attraverso la gestione di farmacie comunali.</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r>
              <a:rPr lang="it-IT" sz="1600" u="sng" dirty="0">
                <a:latin typeface="Arial Narrow" panose="020B0606020202030204" pitchFamily="34" charset="0"/>
                <a:ea typeface="Times New Roman" panose="02020603050405020304" pitchFamily="18" charset="0"/>
                <a:cs typeface="Tahoma" panose="020B0604030504040204" pitchFamily="34" charset="0"/>
              </a:rPr>
              <a:t>Fino al 2 ottobre 2015, alcuni di questi “farmacisti-grossisti” hanno svolto tale doppia funzione senza tenere distinte le due attività vendendo quindi i medicinali all’ingrosso in qualità di farmacisti, anziché in qualità di grossisti. </a:t>
            </a:r>
            <a:endParaRPr lang="it-IT" sz="1600" u="sng" dirty="0" smtClean="0">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sz="1600" dirty="0" smtClean="0">
                <a:latin typeface="Arial Narrow" panose="020B0606020202030204" pitchFamily="34" charset="0"/>
                <a:ea typeface="Times New Roman" panose="02020603050405020304" pitchFamily="18" charset="0"/>
                <a:cs typeface="Tahoma" panose="020B0604030504040204" pitchFamily="34" charset="0"/>
              </a:rPr>
              <a:t>La </a:t>
            </a:r>
            <a:r>
              <a:rPr lang="it-IT" sz="1600" dirty="0">
                <a:latin typeface="Arial Narrow" panose="020B0606020202030204" pitchFamily="34" charset="0"/>
                <a:ea typeface="Times New Roman" panose="02020603050405020304" pitchFamily="18" charset="0"/>
                <a:cs typeface="Tahoma" panose="020B0604030504040204" pitchFamily="34" charset="0"/>
              </a:rPr>
              <a:t>data del 2 ottobre fa riferimento al parere 46884-P-02/10/2015 che il Ministero della Salute ha emesso in risposta ad un quesito della ASL di Mantova, in cui si chiedevano chiarimenti in merito ad una farmacia che avesse ottenuto anche l’autorizzazione per la distribuzione all’ingrosso dei medicinali. Su tale questione, il Ministero ha ritenuto che “</a:t>
            </a:r>
            <a:r>
              <a:rPr lang="it-IT" sz="1600" b="1" i="1" dirty="0">
                <a:latin typeface="Arial Narrow" panose="020B0606020202030204" pitchFamily="34" charset="0"/>
                <a:ea typeface="Times New Roman" panose="02020603050405020304" pitchFamily="18" charset="0"/>
                <a:cs typeface="Tahoma" panose="020B0604030504040204" pitchFamily="34" charset="0"/>
              </a:rPr>
              <a:t>i medicinali acquistati dalla farmacia</a:t>
            </a:r>
            <a:r>
              <a:rPr lang="it-IT" sz="1600" i="1" dirty="0">
                <a:latin typeface="Arial Narrow" panose="020B0606020202030204" pitchFamily="34" charset="0"/>
                <a:ea typeface="Times New Roman" panose="02020603050405020304" pitchFamily="18" charset="0"/>
                <a:cs typeface="Tahoma" panose="020B0604030504040204" pitchFamily="34" charset="0"/>
              </a:rPr>
              <a:t>, utilizzando il codice univoco della farmacia, debbono essere conservati nei magazzini annessi alla farmacia, quali risultano dall’autorizzazione all’esercizio di farmacia, e </a:t>
            </a:r>
            <a:r>
              <a:rPr lang="it-IT" sz="1600" b="1" i="1" dirty="0">
                <a:latin typeface="Arial Narrow" panose="020B0606020202030204" pitchFamily="34" charset="0"/>
                <a:ea typeface="Times New Roman" panose="02020603050405020304" pitchFamily="18" charset="0"/>
                <a:cs typeface="Tahoma" panose="020B0604030504040204" pitchFamily="34" charset="0"/>
              </a:rPr>
              <a:t>non possono che essere venduti al pubblico</a:t>
            </a:r>
            <a:r>
              <a:rPr lang="it-IT" sz="1600" i="1" dirty="0">
                <a:latin typeface="Arial Narrow" panose="020B0606020202030204" pitchFamily="34" charset="0"/>
                <a:ea typeface="Times New Roman" panose="02020603050405020304" pitchFamily="18" charset="0"/>
                <a:cs typeface="Tahoma" panose="020B0604030504040204" pitchFamily="34" charset="0"/>
              </a:rPr>
              <a:t>, in quanto destinati all’esercizio di farmacia. </a:t>
            </a:r>
            <a:r>
              <a:rPr lang="it-IT" sz="1600" b="1" i="1" dirty="0">
                <a:latin typeface="Arial Narrow" panose="020B0606020202030204" pitchFamily="34" charset="0"/>
                <a:ea typeface="Times New Roman" panose="02020603050405020304" pitchFamily="18" charset="0"/>
                <a:cs typeface="Tahoma" panose="020B0604030504040204" pitchFamily="34" charset="0"/>
              </a:rPr>
              <a:t>La farmacia</a:t>
            </a:r>
            <a:r>
              <a:rPr lang="it-IT" sz="1600" i="1" dirty="0">
                <a:latin typeface="Arial Narrow" panose="020B0606020202030204" pitchFamily="34" charset="0"/>
                <a:ea typeface="Times New Roman" panose="02020603050405020304" pitchFamily="18" charset="0"/>
                <a:cs typeface="Tahoma" panose="020B0604030504040204" pitchFamily="34" charset="0"/>
              </a:rPr>
              <a:t> in quanto tale è deputata all’erogazione dell’assistenza farmaceutica e </a:t>
            </a:r>
            <a:r>
              <a:rPr lang="it-IT" sz="1600" b="1" i="1" dirty="0">
                <a:latin typeface="Arial Narrow" panose="020B0606020202030204" pitchFamily="34" charset="0"/>
                <a:ea typeface="Times New Roman" panose="02020603050405020304" pitchFamily="18" charset="0"/>
                <a:cs typeface="Tahoma" panose="020B0604030504040204" pitchFamily="34" charset="0"/>
              </a:rPr>
              <a:t>non può svolgere attività di distribuzione all’ingrosso di medicinali, anche se il suo titolare possiede l’autorizzazione all’esercizio di detta attività”</a:t>
            </a:r>
            <a:r>
              <a:rPr lang="it-IT" sz="1600" dirty="0">
                <a:latin typeface="Arial Narrow" panose="020B0606020202030204" pitchFamily="34" charset="0"/>
                <a:ea typeface="Times New Roman" panose="02020603050405020304" pitchFamily="18" charset="0"/>
                <a:cs typeface="Tahoma" panose="020B0604030504040204" pitchFamily="34" charset="0"/>
              </a:rPr>
              <a:t>. </a:t>
            </a:r>
            <a:endParaRPr lang="it-IT" sz="16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Rettangolo 5"/>
          <p:cNvSpPr/>
          <p:nvPr/>
        </p:nvSpPr>
        <p:spPr>
          <a:xfrm>
            <a:off x="2771800" y="476672"/>
            <a:ext cx="3690306" cy="523220"/>
          </a:xfrm>
          <a:prstGeom prst="rect">
            <a:avLst/>
          </a:prstGeom>
        </p:spPr>
        <p:txBody>
          <a:bodyPr wrap="none">
            <a:spAutoFit/>
          </a:bodyPr>
          <a:lstStyle/>
          <a:p>
            <a:r>
              <a:rPr lang="it-IT" sz="2800" b="1"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FARMACISTI-GROSSISTI</a:t>
            </a:r>
            <a:endParaRPr lang="it-IT" sz="2800" b="1" dirty="0">
              <a:solidFill>
                <a:srgbClr val="FF0000"/>
              </a:solidFill>
            </a:endParaRPr>
          </a:p>
        </p:txBody>
      </p:sp>
    </p:spTree>
    <p:extLst>
      <p:ext uri="{BB962C8B-B14F-4D97-AF65-F5344CB8AC3E}">
        <p14:creationId xmlns:p14="http://schemas.microsoft.com/office/powerpoint/2010/main" val="32420880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528" y="1987093"/>
            <a:ext cx="8496944" cy="3170099"/>
          </a:xfrm>
          <a:prstGeom prst="rect">
            <a:avLst/>
          </a:prstGeom>
        </p:spPr>
        <p:txBody>
          <a:bodyPr wrap="square">
            <a:spAutoFit/>
          </a:bodyPr>
          <a:lstStyle/>
          <a:p>
            <a:pPr algn="just"/>
            <a:r>
              <a:rPr lang="it-IT" sz="2000" b="1" dirty="0">
                <a:latin typeface="Arial Narrow" panose="020B0606020202030204" pitchFamily="34" charset="0"/>
                <a:ea typeface="Times New Roman" panose="02020603050405020304" pitchFamily="18" charset="0"/>
                <a:cs typeface="Tahoma" panose="020B0604030504040204" pitchFamily="34" charset="0"/>
              </a:rPr>
              <a:t>DM 1 agosto 2016</a:t>
            </a:r>
            <a:r>
              <a:rPr lang="it-IT" sz="2000" dirty="0">
                <a:latin typeface="Arial Narrow" panose="020B0606020202030204" pitchFamily="34" charset="0"/>
                <a:ea typeface="Times New Roman" panose="02020603050405020304" pitchFamily="18" charset="0"/>
                <a:cs typeface="Tahoma" panose="020B0604030504040204" pitchFamily="34" charset="0"/>
              </a:rPr>
              <a:t> “</a:t>
            </a:r>
            <a:r>
              <a:rPr lang="it-IT" sz="2000" i="1" dirty="0">
                <a:latin typeface="Arial Narrow" panose="020B0606020202030204" pitchFamily="34" charset="0"/>
                <a:ea typeface="Times New Roman" panose="02020603050405020304" pitchFamily="18" charset="0"/>
                <a:cs typeface="Tahoma" panose="020B0604030504040204" pitchFamily="34" charset="0"/>
              </a:rPr>
              <a:t>Aggiornamento delle tabelle contenenti l’indicazione delle sostanze stupefacenti e psicotrope, di cui al decreto del Presidente della Repubblica 9 ottobre, n.309 e successive </a:t>
            </a:r>
            <a:r>
              <a:rPr lang="it-IT" sz="2000" i="1" dirty="0" smtClean="0">
                <a:latin typeface="Arial Narrow" panose="020B0606020202030204" pitchFamily="34" charset="0"/>
                <a:ea typeface="Times New Roman" panose="02020603050405020304" pitchFamily="18" charset="0"/>
                <a:cs typeface="Tahoma" panose="020B0604030504040204" pitchFamily="34" charset="0"/>
              </a:rPr>
              <a:t>modificazioni </a:t>
            </a:r>
            <a:r>
              <a:rPr lang="it-IT" sz="2000" i="1" dirty="0">
                <a:latin typeface="Arial Narrow" panose="020B0606020202030204" pitchFamily="34" charset="0"/>
                <a:ea typeface="Times New Roman" panose="02020603050405020304" pitchFamily="18" charset="0"/>
                <a:cs typeface="Tahoma" panose="020B0604030504040204" pitchFamily="34" charset="0"/>
              </a:rPr>
              <a:t>e integrazioni. Inserimenti e ricollocazione di sostanze stupefacenti o psicotrope nelle tabelle I e IV, nella tabella dei medicinali sezioni A-B-D e nell’allegato III bis</a:t>
            </a:r>
            <a:r>
              <a:rPr lang="it-IT" sz="2000" dirty="0">
                <a:latin typeface="Arial Narrow" panose="020B0606020202030204" pitchFamily="34" charset="0"/>
                <a:ea typeface="Times New Roman" panose="02020603050405020304" pitchFamily="18" charset="0"/>
                <a:cs typeface="Tahoma" panose="020B0604030504040204" pitchFamily="34" charset="0"/>
              </a:rPr>
              <a:t>”. </a:t>
            </a:r>
            <a:endParaRPr lang="it-IT" sz="2000" dirty="0" smtClean="0">
              <a:latin typeface="Arial Narrow" panose="020B0606020202030204" pitchFamily="34" charset="0"/>
              <a:ea typeface="Times New Roman" panose="02020603050405020304" pitchFamily="18" charset="0"/>
              <a:cs typeface="Tahoma" panose="020B0604030504040204" pitchFamily="34" charset="0"/>
            </a:endParaRPr>
          </a:p>
          <a:p>
            <a:pPr algn="just"/>
            <a:endParaRPr lang="it-IT" sz="2000" dirty="0">
              <a:latin typeface="Arial Narrow" panose="020B0606020202030204" pitchFamily="34" charset="0"/>
              <a:ea typeface="Times New Roman" panose="02020603050405020304" pitchFamily="18" charset="0"/>
              <a:cs typeface="Tahoma" panose="020B0604030504040204" pitchFamily="34" charset="0"/>
            </a:endParaRPr>
          </a:p>
          <a:p>
            <a:pPr algn="just"/>
            <a:endParaRPr lang="it-IT" sz="2000" dirty="0" smtClean="0">
              <a:latin typeface="Arial Narrow" panose="020B0606020202030204" pitchFamily="34" charset="0"/>
              <a:ea typeface="Times New Roman" panose="02020603050405020304" pitchFamily="18" charset="0"/>
              <a:cs typeface="Tahoma" panose="020B0604030504040204" pitchFamily="34" charset="0"/>
            </a:endParaRPr>
          </a:p>
          <a:p>
            <a:pPr algn="just"/>
            <a:r>
              <a:rPr lang="it-IT" sz="2000" dirty="0" smtClean="0">
                <a:latin typeface="Arial Narrow" panose="020B0606020202030204" pitchFamily="34" charset="0"/>
                <a:ea typeface="Times New Roman" panose="02020603050405020304" pitchFamily="18" charset="0"/>
                <a:cs typeface="Tahoma" panose="020B0604030504040204" pitchFamily="34" charset="0"/>
              </a:rPr>
              <a:t>Viene </a:t>
            </a:r>
            <a:r>
              <a:rPr lang="it-IT" sz="2000" dirty="0">
                <a:latin typeface="Arial Narrow" panose="020B0606020202030204" pitchFamily="34" charset="0"/>
                <a:ea typeface="Times New Roman" panose="02020603050405020304" pitchFamily="18" charset="0"/>
                <a:cs typeface="Tahoma" panose="020B0604030504040204" pitchFamily="34" charset="0"/>
              </a:rPr>
              <a:t>disposta l’inclusione nell’</a:t>
            </a:r>
            <a:r>
              <a:rPr lang="it-IT" sz="2000" b="1" dirty="0">
                <a:latin typeface="Arial Narrow" panose="020B0606020202030204" pitchFamily="34" charset="0"/>
                <a:ea typeface="Times New Roman" panose="02020603050405020304" pitchFamily="18" charset="0"/>
                <a:cs typeface="Tahoma" panose="020B0604030504040204" pitchFamily="34" charset="0"/>
              </a:rPr>
              <a:t>allegato </a:t>
            </a:r>
            <a:r>
              <a:rPr lang="it-IT" sz="2000" b="1" i="1" dirty="0">
                <a:latin typeface="Arial Narrow" panose="020B0606020202030204" pitchFamily="34" charset="0"/>
                <a:ea typeface="Times New Roman" panose="02020603050405020304" pitchFamily="18" charset="0"/>
                <a:cs typeface="Tahoma" panose="020B0604030504040204" pitchFamily="34" charset="0"/>
              </a:rPr>
              <a:t>III-bis</a:t>
            </a:r>
            <a:r>
              <a:rPr lang="it-IT" sz="2000" dirty="0">
                <a:latin typeface="Arial Narrow" panose="020B0606020202030204" pitchFamily="34" charset="0"/>
                <a:ea typeface="Times New Roman" panose="02020603050405020304" pitchFamily="18" charset="0"/>
                <a:cs typeface="Tahoma" panose="020B0604030504040204" pitchFamily="34" charset="0"/>
              </a:rPr>
              <a:t> delle composizioni ad uso sublinguale a base di </a:t>
            </a:r>
            <a:r>
              <a:rPr lang="it-IT" sz="2000" b="1" dirty="0" err="1">
                <a:latin typeface="Arial Narrow" panose="020B0606020202030204" pitchFamily="34" charset="0"/>
                <a:ea typeface="Times New Roman" panose="02020603050405020304" pitchFamily="18" charset="0"/>
                <a:cs typeface="Tahoma" panose="020B0604030504040204" pitchFamily="34" charset="0"/>
              </a:rPr>
              <a:t>sufentanil</a:t>
            </a:r>
            <a:r>
              <a:rPr lang="it-IT" sz="2000" dirty="0">
                <a:latin typeface="Arial Narrow" panose="020B0606020202030204" pitchFamily="34" charset="0"/>
                <a:ea typeface="Times New Roman" panose="02020603050405020304" pitchFamily="18" charset="0"/>
                <a:cs typeface="Tahoma" panose="020B0604030504040204" pitchFamily="34" charset="0"/>
              </a:rPr>
              <a:t>. I relativi medicinali </a:t>
            </a:r>
            <a:r>
              <a:rPr lang="it-IT" sz="2000" dirty="0" smtClean="0">
                <a:latin typeface="Arial Narrow" panose="020B0606020202030204" pitchFamily="34" charset="0"/>
                <a:ea typeface="Times New Roman" panose="02020603050405020304" pitchFamily="18" charset="0"/>
                <a:cs typeface="Tahoma" panose="020B0604030504040204" pitchFamily="34" charset="0"/>
              </a:rPr>
              <a:t>(attualmente disponibili soltanto in ambito ospedaliero) sono </a:t>
            </a:r>
            <a:r>
              <a:rPr lang="it-IT" sz="2000" dirty="0">
                <a:latin typeface="Arial Narrow" panose="020B0606020202030204" pitchFamily="34" charset="0"/>
                <a:ea typeface="Times New Roman" panose="02020603050405020304" pitchFamily="18" charset="0"/>
                <a:cs typeface="Tahoma" panose="020B0604030504040204" pitchFamily="34" charset="0"/>
              </a:rPr>
              <a:t>inseriti nella sezione D della tabella Medicinali.</a:t>
            </a:r>
            <a:endParaRPr lang="it-IT" sz="2000" dirty="0"/>
          </a:p>
        </p:txBody>
      </p:sp>
      <p:sp>
        <p:nvSpPr>
          <p:cNvPr id="6" name="Freccia in giù 5"/>
          <p:cNvSpPr/>
          <p:nvPr/>
        </p:nvSpPr>
        <p:spPr>
          <a:xfrm>
            <a:off x="4427984" y="3427253"/>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1"/>
          <p:cNvSpPr>
            <a:spLocks noChangeArrowheads="1"/>
          </p:cNvSpPr>
          <p:nvPr/>
        </p:nvSpPr>
        <p:spPr bwMode="auto">
          <a:xfrm>
            <a:off x="1511424" y="574516"/>
            <a:ext cx="6553200" cy="461665"/>
          </a:xfrm>
          <a:prstGeom prst="rect">
            <a:avLst/>
          </a:prstGeom>
          <a:noFill/>
          <a:ln w="9525">
            <a:noFill/>
            <a:miter lim="800000"/>
            <a:headEnd/>
            <a:tailEnd/>
          </a:ln>
        </p:spPr>
        <p:txBody>
          <a:bodyPr>
            <a:spAutoFit/>
          </a:bodyPr>
          <a:lstStyle/>
          <a:p>
            <a:pPr algn="ctr"/>
            <a:r>
              <a:rPr lang="it-IT" sz="2400" b="1" dirty="0" smtClean="0">
                <a:solidFill>
                  <a:srgbClr val="FF0000"/>
                </a:solidFill>
                <a:latin typeface="Arial Narrow" panose="020B0606020202030204" pitchFamily="34" charset="0"/>
              </a:rPr>
              <a:t>SUFENTANIL SUBLINGUALE</a:t>
            </a:r>
            <a:endParaRPr lang="it-IT" sz="2400" b="1"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80505201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04664"/>
            <a:ext cx="8568952" cy="6247864"/>
          </a:xfrm>
          <a:prstGeom prst="rect">
            <a:avLst/>
          </a:prstGeom>
        </p:spPr>
        <p:txBody>
          <a:bodyPr wrap="square">
            <a:spAutoFit/>
          </a:bodyPr>
          <a:lstStyle/>
          <a:p>
            <a:pPr algn="ctr">
              <a:spcAft>
                <a:spcPts val="0"/>
              </a:spcAft>
            </a:pPr>
            <a:r>
              <a:rPr lang="it-IT" sz="1600" u="sng" dirty="0" smtClean="0">
                <a:latin typeface="Arial Narrow" panose="020B0606020202030204" pitchFamily="34" charset="0"/>
                <a:ea typeface="Times New Roman" panose="02020603050405020304" pitchFamily="18" charset="0"/>
                <a:cs typeface="Tahoma" panose="020B0604030504040204" pitchFamily="34" charset="0"/>
              </a:rPr>
              <a:t>È </a:t>
            </a:r>
            <a:r>
              <a:rPr lang="it-IT" sz="1600" u="sng" dirty="0">
                <a:latin typeface="Arial Narrow" panose="020B0606020202030204" pitchFamily="34" charset="0"/>
                <a:ea typeface="Times New Roman" panose="02020603050405020304" pitchFamily="18" charset="0"/>
                <a:cs typeface="Tahoma" panose="020B0604030504040204" pitchFamily="34" charset="0"/>
              </a:rPr>
              <a:t>bene evidenziare che il parere ministeriale non afferma alcun principio innovativo, ma si limita a ribadire il concetto già presente, pur in maniera implicita, nell’art. 104 del Dlgs 219/06 </a:t>
            </a:r>
            <a:endParaRPr lang="it-IT" sz="1600" u="sng" dirty="0" smtClean="0">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sz="1600" dirty="0" smtClean="0">
                <a:latin typeface="Arial Narrow" panose="020B0606020202030204" pitchFamily="34" charset="0"/>
                <a:ea typeface="Times New Roman" panose="02020603050405020304" pitchFamily="18" charset="0"/>
                <a:cs typeface="Tahoma" panose="020B0604030504040204" pitchFamily="34" charset="0"/>
              </a:rPr>
              <a:t>per </a:t>
            </a:r>
            <a:r>
              <a:rPr lang="it-IT" sz="1600" dirty="0">
                <a:latin typeface="Arial Narrow" panose="020B0606020202030204" pitchFamily="34" charset="0"/>
                <a:ea typeface="Times New Roman" panose="02020603050405020304" pitchFamily="18" charset="0"/>
                <a:cs typeface="Tahoma" panose="020B0604030504040204" pitchFamily="34" charset="0"/>
              </a:rPr>
              <a:t>cui l’attività di farmacista e quella di grossista debbono essere esercitate senza indebite commistioni fra di esse.</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Il grossista deve necessariamente approvvigionarsi da un altro grossista</a:t>
            </a:r>
            <a:r>
              <a:rPr lang="it-IT" sz="1600"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a:t>
            </a:r>
            <a:endParaRPr lang="it-IT" sz="1600"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Se il grossista si rifornisce da un “farmacista-grossista”, si rivolge a questo nella sua qualità di grossista e non nella sua qualità di farmacista;</a:t>
            </a:r>
            <a:endParaRPr lang="it-IT" sz="1600"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Il farmacista-grossista può vendere i medicinali all’ingrosso, </a:t>
            </a:r>
            <a:r>
              <a:rPr lang="it-IT" sz="1600" b="1"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purché </a:t>
            </a:r>
            <a:r>
              <a:rPr lang="it-IT" sz="16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lo faccia in qualità di grossista (dotato di un proprio autonomo magazzino, di un distinto codice identificativo, ecc.);</a:t>
            </a:r>
            <a:endParaRPr lang="it-IT" sz="1600"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I farmacisti sono tenuti a dispensare i medicinali esclusivamente al pubblico, e non ai grossisti.</a:t>
            </a:r>
            <a:endParaRPr lang="it-IT" sz="1600"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it-IT" sz="1600" dirty="0" smtClean="0">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sz="1600" dirty="0" smtClean="0">
                <a:latin typeface="Arial Narrow" panose="020B0606020202030204" pitchFamily="34" charset="0"/>
                <a:ea typeface="Times New Roman" panose="02020603050405020304" pitchFamily="18" charset="0"/>
                <a:cs typeface="Tahoma" panose="020B0604030504040204" pitchFamily="34" charset="0"/>
              </a:rPr>
              <a:t>Nel </a:t>
            </a:r>
            <a:r>
              <a:rPr lang="it-IT" sz="1600" dirty="0">
                <a:latin typeface="Arial Narrow" panose="020B0606020202030204" pitchFamily="34" charset="0"/>
                <a:ea typeface="Times New Roman" panose="02020603050405020304" pitchFamily="18" charset="0"/>
                <a:cs typeface="Tahoma" panose="020B0604030504040204" pitchFamily="34" charset="0"/>
              </a:rPr>
              <a:t>contesto normativo di cui si è detto sopra, un intervento chiarificatore come quello in esame non avrebbe forse dovuto assumere le vesti di un semplice parere ministeriale, che non ha forza di legge e non garantisce perciò né che il principio da esso affermato venga applicato, né che ne venga fatta uniforme applicazione sul territorio nazionale. </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latin typeface="Arial Narrow" panose="020B0606020202030204" pitchFamily="34" charset="0"/>
                <a:ea typeface="Times New Roman" panose="02020603050405020304" pitchFamily="18" charset="0"/>
                <a:cs typeface="Tahoma" panose="020B0604030504040204" pitchFamily="34" charset="0"/>
              </a:rPr>
              <a:t>Quanto riportato nel </a:t>
            </a:r>
            <a:r>
              <a:rPr lang="it-IT" sz="1600" u="sng" dirty="0">
                <a:latin typeface="Arial Narrow" panose="020B0606020202030204" pitchFamily="34" charset="0"/>
                <a:ea typeface="Times New Roman" panose="02020603050405020304" pitchFamily="18" charset="0"/>
                <a:cs typeface="Tahoma" panose="020B0604030504040204" pitchFamily="34" charset="0"/>
              </a:rPr>
              <a:t>parere ministeriale è stato però rafforzato da una sentenza del TAR Campania </a:t>
            </a:r>
            <a:r>
              <a:rPr lang="it-IT" sz="1600" dirty="0">
                <a:latin typeface="Arial Narrow" panose="020B0606020202030204" pitchFamily="34" charset="0"/>
                <a:ea typeface="Times New Roman" panose="02020603050405020304" pitchFamily="18" charset="0"/>
                <a:cs typeface="Tahoma" panose="020B0604030504040204" pitchFamily="34" charset="0"/>
              </a:rPr>
              <a:t>a gennaio 2017: il Tribunale Amministrativo Regionale ha infatti bocciato un ricorso presentato da alcuni farmacisti-grossisti locali che volevano impugnare il parere del Ministero della salute del 2015 che aveva sostenuto la non sovrapponibilità delle due attività in questione. Il Tar Campania ha ribadito anche la necessità per i distributori intermedi di rispondere ai requisiti previsti dal </a:t>
            </a:r>
            <a:r>
              <a:rPr lang="it-IT" sz="1600" dirty="0" err="1" smtClean="0">
                <a:latin typeface="Arial Narrow" panose="020B0606020202030204" pitchFamily="34" charset="0"/>
                <a:ea typeface="Times New Roman" panose="02020603050405020304" pitchFamily="18" charset="0"/>
                <a:cs typeface="Tahoma" panose="020B0604030504040204" pitchFamily="34" charset="0"/>
              </a:rPr>
              <a:t>Dlgs</a:t>
            </a:r>
            <a:r>
              <a:rPr lang="it-IT" sz="1600" dirty="0" smtClean="0">
                <a:latin typeface="Arial Narrow" panose="020B0606020202030204" pitchFamily="34" charset="0"/>
                <a:ea typeface="Times New Roman" panose="02020603050405020304" pitchFamily="18" charset="0"/>
                <a:cs typeface="Tahoma" panose="020B0604030504040204" pitchFamily="34" charset="0"/>
              </a:rPr>
              <a:t> 219/06, </a:t>
            </a:r>
            <a:r>
              <a:rPr lang="it-IT" sz="1600" dirty="0">
                <a:latin typeface="Arial Narrow" panose="020B0606020202030204" pitchFamily="34" charset="0"/>
                <a:ea typeface="Times New Roman" panose="02020603050405020304" pitchFamily="18" charset="0"/>
                <a:cs typeface="Tahoma" panose="020B0604030504040204" pitchFamily="34" charset="0"/>
              </a:rPr>
              <a:t>come quello di detenere almeno il 90% dell'offerta farmacologica, e l'impossibilità di passaggio di materiale dal magazzino della farmacia a quello del grossista.</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it-IT" sz="1600" b="1" dirty="0" smtClean="0">
              <a:latin typeface="Arial Narrow" panose="020B0606020202030204" pitchFamily="34" charset="0"/>
              <a:ea typeface="Times New Roman" panose="02020603050405020304" pitchFamily="18" charset="0"/>
              <a:cs typeface="Tahoma" panose="020B0604030504040204" pitchFamily="34" charset="0"/>
            </a:endParaRPr>
          </a:p>
          <a:p>
            <a:pPr algn="ctr">
              <a:spcAft>
                <a:spcPts val="0"/>
              </a:spcAft>
            </a:pPr>
            <a:r>
              <a:rPr lang="it-IT" sz="1600" b="1" dirty="0" smtClean="0">
                <a:latin typeface="Arial Narrow" panose="020B0606020202030204" pitchFamily="34" charset="0"/>
                <a:ea typeface="Times New Roman" panose="02020603050405020304" pitchFamily="18" charset="0"/>
                <a:cs typeface="Tahoma" panose="020B0604030504040204" pitchFamily="34" charset="0"/>
              </a:rPr>
              <a:t>Considerato </a:t>
            </a:r>
            <a:r>
              <a:rPr lang="it-IT" sz="1600" b="1" dirty="0">
                <a:latin typeface="Arial Narrow" panose="020B0606020202030204" pitchFamily="34" charset="0"/>
                <a:ea typeface="Times New Roman" panose="02020603050405020304" pitchFamily="18" charset="0"/>
                <a:cs typeface="Tahoma" panose="020B0604030504040204" pitchFamily="34" charset="0"/>
              </a:rPr>
              <a:t>che vi è l’esigenza di sancire in maniera inequivocabile i confini dell’attività dei “farmacisti-grossisti”, dovrebbe essere il legislatore, magari intervenendo sul Testo Unico dei medicinali in maniera netta ed esplicita, a fugare ogni possibile dubbio</a:t>
            </a:r>
            <a:r>
              <a:rPr lang="it-IT" sz="1600" dirty="0">
                <a:latin typeface="Arial Narrow" panose="020B0606020202030204" pitchFamily="34" charset="0"/>
                <a:ea typeface="Times New Roman" panose="02020603050405020304" pitchFamily="18" charset="0"/>
                <a:cs typeface="Tahoma" panose="020B0604030504040204" pitchFamily="34" charset="0"/>
              </a:rPr>
              <a:t>. </a:t>
            </a:r>
            <a:endParaRPr lang="it-IT" sz="16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22865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343184"/>
            <a:ext cx="8712968" cy="1200329"/>
          </a:xfrm>
          <a:prstGeom prst="rect">
            <a:avLst/>
          </a:prstGeom>
          <a:noFill/>
        </p:spPr>
        <p:txBody>
          <a:bodyPr wrap="square" rtlCol="0">
            <a:spAutoFit/>
          </a:bodyPr>
          <a:lstStyle/>
          <a:p>
            <a:pPr algn="ctr"/>
            <a:r>
              <a:rPr lang="it-IT" b="1" dirty="0"/>
              <a:t>TAVOLO TECNICO SULLE </a:t>
            </a:r>
            <a:r>
              <a:rPr lang="it-IT" b="1" dirty="0" smtClean="0"/>
              <a:t>INDISPONIBILITÀ</a:t>
            </a:r>
          </a:p>
          <a:p>
            <a:pPr algn="ctr"/>
            <a:endParaRPr lang="it-IT" b="1" dirty="0" smtClean="0"/>
          </a:p>
          <a:p>
            <a:pPr algn="ctr"/>
            <a:r>
              <a:rPr lang="it-IT" sz="1200" dirty="0"/>
              <a:t>istituito da AIFA e Ministero della Salute in collaborazione con Regione Lazio, Regione Lombardia</a:t>
            </a:r>
          </a:p>
          <a:p>
            <a:pPr algn="ctr"/>
            <a:r>
              <a:rPr lang="it-IT" sz="1200" dirty="0"/>
              <a:t>e il supporto del Comando Carabinieri </a:t>
            </a:r>
            <a:r>
              <a:rPr lang="it-IT" sz="1200" dirty="0" smtClean="0"/>
              <a:t>NAS</a:t>
            </a:r>
            <a:endParaRPr lang="it-IT" sz="1400" dirty="0" smtClean="0"/>
          </a:p>
          <a:p>
            <a:pPr algn="ctr"/>
            <a:r>
              <a:rPr lang="it-IT" sz="1200" dirty="0" smtClean="0"/>
              <a:t> e</a:t>
            </a:r>
            <a:endParaRPr lang="it-IT" sz="1200" dirty="0"/>
          </a:p>
        </p:txBody>
      </p:sp>
      <p:sp>
        <p:nvSpPr>
          <p:cNvPr id="3" name="CasellaDiTesto 2"/>
          <p:cNvSpPr txBox="1"/>
          <p:nvPr/>
        </p:nvSpPr>
        <p:spPr>
          <a:xfrm>
            <a:off x="1043608" y="1510144"/>
            <a:ext cx="7272808" cy="815608"/>
          </a:xfrm>
          <a:prstGeom prst="rect">
            <a:avLst/>
          </a:prstGeom>
          <a:noFill/>
        </p:spPr>
        <p:txBody>
          <a:bodyPr wrap="square" rtlCol="0">
            <a:spAutoFit/>
          </a:bodyPr>
          <a:lstStyle/>
          <a:p>
            <a:endParaRPr lang="it-IT" sz="1100" dirty="0" smtClean="0"/>
          </a:p>
          <a:p>
            <a:r>
              <a:rPr lang="it-IT" sz="1100" dirty="0" smtClean="0"/>
              <a:t>FEDERFARMA  FARMINDUSTRIA  F.O.F.I  FEDERFARMA SERVIZI  A.D.F. ASSOGENERICI  A.I.P. </a:t>
            </a:r>
          </a:p>
          <a:p>
            <a:r>
              <a:rPr lang="it-IT" sz="1100" dirty="0" smtClean="0"/>
              <a:t>ASSORAM  ASSOFARM  Regione Veneto  Regione Friuli Venezia Giulia</a:t>
            </a:r>
          </a:p>
          <a:p>
            <a:endParaRPr lang="it-IT" sz="1400" dirty="0"/>
          </a:p>
        </p:txBody>
      </p:sp>
      <p:sp>
        <p:nvSpPr>
          <p:cNvPr id="6" name="Rectangle 2"/>
          <p:cNvSpPr>
            <a:spLocks noChangeArrowheads="1"/>
          </p:cNvSpPr>
          <p:nvPr/>
        </p:nvSpPr>
        <p:spPr bwMode="auto">
          <a:xfrm flipH="1">
            <a:off x="179512" y="2302708"/>
            <a:ext cx="87849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it-IT" altLang="it-IT" sz="1400" b="1" i="0" u="none" strike="noStrike" cap="none" normalizeH="0" baseline="0" dirty="0" smtClean="0">
                <a:ln>
                  <a:noFill/>
                </a:ln>
                <a:solidFill>
                  <a:schemeClr val="tx1"/>
                </a:solidFill>
                <a:effectLst/>
              </a:rPr>
              <a:t>AIFA</a:t>
            </a:r>
            <a:r>
              <a:rPr kumimoji="0" lang="it-IT" altLang="it-IT" sz="1400" b="0" i="0" u="none" strike="noStrike" cap="none" normalizeH="0" baseline="0" dirty="0" smtClean="0">
                <a:ln>
                  <a:noFill/>
                </a:ln>
                <a:solidFill>
                  <a:schemeClr val="tx1"/>
                </a:solidFill>
                <a:effectLst/>
              </a:rPr>
              <a:t> ha ritenuto necessario chiarire la differenza - formale, sostanziale, normativa e di competenza istituzionale – che contraddistingue gli “</a:t>
            </a:r>
            <a:r>
              <a:rPr kumimoji="0" lang="it-IT" altLang="it-IT" sz="1400" b="1" i="0" u="none" strike="noStrike" cap="none" normalizeH="0" baseline="0" dirty="0" smtClean="0">
                <a:ln>
                  <a:noFill/>
                </a:ln>
                <a:solidFill>
                  <a:schemeClr val="tx1"/>
                </a:solidFill>
                <a:effectLst/>
              </a:rPr>
              <a:t>stati di carenza</a:t>
            </a:r>
            <a:r>
              <a:rPr kumimoji="0" lang="it-IT" altLang="it-IT" sz="1400" b="0" i="0" u="none" strike="noStrike" cap="none" normalizeH="0" baseline="0" dirty="0" smtClean="0">
                <a:ln>
                  <a:noFill/>
                </a:ln>
                <a:solidFill>
                  <a:schemeClr val="tx1"/>
                </a:solidFill>
                <a:effectLst/>
              </a:rPr>
              <a:t>” dei medicinali rispetto alle situazioni di “</a:t>
            </a:r>
            <a:r>
              <a:rPr kumimoji="0" lang="it-IT" altLang="it-IT" sz="1400" b="1" i="0" u="none" strike="noStrike" cap="none" normalizeH="0" baseline="0" dirty="0" smtClean="0">
                <a:ln>
                  <a:noFill/>
                </a:ln>
                <a:solidFill>
                  <a:schemeClr val="tx1"/>
                </a:solidFill>
                <a:effectLst/>
              </a:rPr>
              <a:t>temporanea indisponibilità</a:t>
            </a:r>
            <a:r>
              <a:rPr kumimoji="0" lang="it-IT" altLang="it-IT" sz="1400" b="0" i="0" u="none" strike="noStrike" cap="none" normalizeH="0" baseline="0" dirty="0" smtClean="0">
                <a:ln>
                  <a:noFill/>
                </a:ln>
                <a:solidFill>
                  <a:schemeClr val="tx1"/>
                </a:solidFill>
                <a:effectLst/>
              </a:rPr>
              <a:t>” sul territorio…</a:t>
            </a:r>
          </a:p>
          <a:p>
            <a:pPr marL="0" marR="0" lvl="0" indent="0" algn="just"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tabLst/>
            </a:pPr>
            <a:r>
              <a:rPr lang="it-IT" altLang="it-IT" sz="1400" dirty="0" smtClean="0"/>
              <a:t>P</a:t>
            </a:r>
            <a:r>
              <a:rPr kumimoji="0" lang="it-IT" altLang="it-IT" sz="1400" b="0" i="0" u="none" strike="noStrike" cap="none" normalizeH="0" baseline="0" dirty="0" smtClean="0">
                <a:ln>
                  <a:noFill/>
                </a:ln>
                <a:solidFill>
                  <a:schemeClr val="tx1"/>
                </a:solidFill>
                <a:effectLst/>
              </a:rPr>
              <a:t>er medicinale “</a:t>
            </a:r>
            <a:r>
              <a:rPr kumimoji="0" lang="it-IT" altLang="it-IT" sz="1400" b="1" i="0" u="none" strike="noStrike" cap="none" normalizeH="0" baseline="0" dirty="0" smtClean="0">
                <a:ln>
                  <a:noFill/>
                </a:ln>
                <a:solidFill>
                  <a:schemeClr val="tx1"/>
                </a:solidFill>
                <a:effectLst/>
              </a:rPr>
              <a:t>carente</a:t>
            </a:r>
            <a:r>
              <a:rPr kumimoji="0" lang="it-IT" altLang="it-IT" sz="1400" b="0" i="0" u="none" strike="noStrike" cap="none" normalizeH="0" baseline="0" dirty="0" smtClean="0">
                <a:ln>
                  <a:noFill/>
                </a:ln>
                <a:solidFill>
                  <a:schemeClr val="tx1"/>
                </a:solidFill>
                <a:effectLst/>
              </a:rPr>
              <a:t>” si intende un medicinale non disponibile o reperibile in commercio su tutto il territorio nazionale in quanto il titolare A.I.C. non ne assicura la fornitura appropriata e continua in modo da soddisfare le esigenze dei pazienti, a causa di problemi produttivi, pendenza di procedure </a:t>
            </a:r>
            <a:r>
              <a:rPr kumimoji="0" lang="it-IT" altLang="it-IT" sz="1400" b="0" i="0" u="none" strike="noStrike" cap="none" normalizeH="0" baseline="0" dirty="0" err="1" smtClean="0">
                <a:ln>
                  <a:noFill/>
                </a:ln>
                <a:solidFill>
                  <a:schemeClr val="tx1"/>
                </a:solidFill>
                <a:effectLst/>
              </a:rPr>
              <a:t>regolatorie</a:t>
            </a:r>
            <a:r>
              <a:rPr kumimoji="0" lang="it-IT" altLang="it-IT" sz="1400" b="0" i="0" u="none" strike="noStrike" cap="none" normalizeH="0" baseline="0" dirty="0" smtClean="0">
                <a:ln>
                  <a:noFill/>
                </a:ln>
                <a:solidFill>
                  <a:schemeClr val="tx1"/>
                </a:solidFill>
                <a:effectLst/>
              </a:rPr>
              <a:t>, strategie commerciali dell’azienda.</a:t>
            </a:r>
          </a:p>
          <a:p>
            <a:pPr marL="0" marR="0" lvl="0" indent="0" algn="just" defTabSz="914400" rtl="0" eaLnBrk="0" fontAlgn="base" latinLnBrk="0" hangingPunct="0">
              <a:lnSpc>
                <a:spcPct val="100000"/>
              </a:lnSpc>
              <a:spcBef>
                <a:spcPct val="0"/>
              </a:spcBef>
              <a:spcAft>
                <a:spcPct val="0"/>
              </a:spcAft>
              <a:buClrTx/>
              <a:buSzTx/>
              <a:tabLst/>
            </a:pPr>
            <a:endParaRPr lang="it-IT" altLang="it-IT" sz="1400" dirty="0" smtClean="0"/>
          </a:p>
          <a:p>
            <a:pPr marL="0" marR="0" lvl="0" indent="0" algn="just"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smtClean="0">
                <a:ln>
                  <a:noFill/>
                </a:ln>
                <a:solidFill>
                  <a:schemeClr val="tx1"/>
                </a:solidFill>
                <a:effectLst/>
              </a:rPr>
              <a:t>L’</a:t>
            </a:r>
            <a:r>
              <a:rPr kumimoji="0" lang="it-IT" altLang="it-IT" sz="1400" b="1" i="0" u="none" strike="noStrike" cap="none" normalizeH="0" baseline="0" dirty="0" smtClean="0">
                <a:ln>
                  <a:noFill/>
                </a:ln>
                <a:solidFill>
                  <a:schemeClr val="tx1"/>
                </a:solidFill>
                <a:effectLst/>
              </a:rPr>
              <a:t>irreperibilità </a:t>
            </a:r>
            <a:r>
              <a:rPr kumimoji="0" lang="it-IT" altLang="it-IT" sz="1400" b="0" i="0" u="none" strike="noStrike" cap="none" normalizeH="0" baseline="0" dirty="0" smtClean="0">
                <a:ln>
                  <a:noFill/>
                </a:ln>
                <a:solidFill>
                  <a:schemeClr val="tx1"/>
                </a:solidFill>
                <a:effectLst/>
              </a:rPr>
              <a:t>di un medicinale nella rete di distribuzione deve essere valutata e gestita individuandone la causa – quale, in maniera sempre più consistente, l’esportazione parallela di medicinali destinati al mercato italiano verso mercati esteri più remunerativi.</a:t>
            </a:r>
          </a:p>
          <a:p>
            <a:pPr marL="0" marR="0" lvl="0" indent="0" algn="just" defTabSz="914400" rtl="0" eaLnBrk="0" fontAlgn="base" latinLnBrk="0" hangingPunct="0">
              <a:lnSpc>
                <a:spcPct val="100000"/>
              </a:lnSpc>
              <a:spcBef>
                <a:spcPct val="0"/>
              </a:spcBef>
              <a:spcAft>
                <a:spcPct val="0"/>
              </a:spcAft>
              <a:buClrTx/>
              <a:buSzTx/>
              <a:tabLst/>
            </a:pPr>
            <a:endParaRPr kumimoji="0" lang="it-IT" altLang="it-IT"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rPr>
              <a:t>    …</a:t>
            </a:r>
            <a:r>
              <a:rPr kumimoji="0" lang="it-IT" altLang="it-IT" sz="1400" b="1" i="0" u="none" strike="noStrike" cap="none" normalizeH="0" baseline="0" dirty="0" smtClean="0">
                <a:ln>
                  <a:noFill/>
                </a:ln>
                <a:solidFill>
                  <a:schemeClr val="tx1"/>
                </a:solidFill>
                <a:effectLst/>
              </a:rPr>
              <a:t>L’obiettivo quindi è quello di garantire il corretto funzionamento del sistema distributivo</a:t>
            </a:r>
            <a:r>
              <a:rPr kumimoji="0" lang="it-IT" altLang="it-IT" sz="1400" b="0" i="0" u="none" strike="noStrike" cap="none" normalizeH="0" baseline="0" dirty="0" smtClean="0">
                <a:ln>
                  <a:noFill/>
                </a:ln>
                <a:solidFill>
                  <a:schemeClr val="tx1"/>
                </a:solidFill>
                <a:effectLst/>
              </a:rPr>
              <a:t>, arginando le distorsioni che spogliano il mercato di farmaci sottraendoli alla disponibilità dei cittadini, impedendo condotte illegittime o elusive delle normative vigenti in materia, attraverso la sistematizzazione e intensificazione delle attività di vigilanza, a tutela non solo dei pazienti ma anche di tutti gli operatori che, nel nostro paese, svolgono la propria attività con rigore e correttezza.</a:t>
            </a:r>
          </a:p>
        </p:txBody>
      </p:sp>
    </p:spTree>
    <p:extLst>
      <p:ext uri="{BB962C8B-B14F-4D97-AF65-F5344CB8AC3E}">
        <p14:creationId xmlns:p14="http://schemas.microsoft.com/office/powerpoint/2010/main" val="192828898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2924944"/>
            <a:ext cx="6174432" cy="523220"/>
          </a:xfrm>
          <a:prstGeom prst="rect">
            <a:avLst/>
          </a:prstGeom>
        </p:spPr>
        <p:txBody>
          <a:bodyPr wrap="square">
            <a:spAutoFit/>
          </a:bodyPr>
          <a:lstStyle/>
          <a:p>
            <a:pPr lvl="1" algn="ctr">
              <a:spcAft>
                <a:spcPts val="0"/>
              </a:spcAft>
            </a:pPr>
            <a:r>
              <a:rPr lang="it-IT" sz="2800" b="1" dirty="0" smtClean="0">
                <a:solidFill>
                  <a:srgbClr val="99CC00"/>
                </a:solidFill>
                <a:latin typeface="Arial Narrow" panose="020B0606020202030204" pitchFamily="34" charset="0"/>
                <a:ea typeface="Arial Unicode MS" panose="020B0604020202020204" pitchFamily="34" charset="-128"/>
              </a:rPr>
              <a:t>ARGOMENTI VARI</a:t>
            </a:r>
            <a:endParaRPr lang="it-IT" sz="2800" b="1" dirty="0">
              <a:solidFill>
                <a:srgbClr val="99CC00"/>
              </a:solidFill>
              <a:latin typeface="Arial Narrow" panose="020B0606020202030204" pitchFamily="34" charset="0"/>
              <a:ea typeface="Arial Unicode MS" panose="020B0604020202020204" pitchFamily="34" charset="-128"/>
            </a:endParaRPr>
          </a:p>
        </p:txBody>
      </p:sp>
    </p:spTree>
    <p:extLst>
      <p:ext uri="{BB962C8B-B14F-4D97-AF65-F5344CB8AC3E}">
        <p14:creationId xmlns:p14="http://schemas.microsoft.com/office/powerpoint/2010/main" val="207195466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18905"/>
            <a:ext cx="8424936" cy="6417141"/>
          </a:xfrm>
          <a:prstGeom prst="rect">
            <a:avLst/>
          </a:prstGeom>
        </p:spPr>
        <p:txBody>
          <a:bodyPr wrap="square">
            <a:spAutoFit/>
          </a:bodyPr>
          <a:lstStyle/>
          <a:p>
            <a:pPr lvl="1" algn="ctr">
              <a:spcAft>
                <a:spcPts val="0"/>
              </a:spcAft>
            </a:pPr>
            <a:r>
              <a:rPr lang="x-none" sz="1600" b="1" dirty="0">
                <a:solidFill>
                  <a:srgbClr val="FF0000"/>
                </a:solidFill>
                <a:latin typeface="Arial Narrow" panose="020B0606020202030204" pitchFamily="34" charset="0"/>
                <a:ea typeface="Arial Unicode MS" panose="020B0604020202020204" pitchFamily="34" charset="-128"/>
              </a:rPr>
              <a:t>DONAZIONE E DISTRIBUZIONE DI PRODOTTI FARMACEUTICI A FINI DI SOLIDARIETÀ SOCIALE E PER LA LIMITAZIONE DEGLI SPRECHI</a:t>
            </a:r>
            <a:endParaRPr lang="it-IT" sz="2000" b="1" dirty="0">
              <a:solidFill>
                <a:srgbClr val="FF0000"/>
              </a:solidFill>
              <a:latin typeface="Arial Narrow" panose="020B0606020202030204" pitchFamily="34" charset="0"/>
              <a:ea typeface="Arial Unicode MS" panose="020B0604020202020204" pitchFamily="34" charset="-128"/>
            </a:endParaRPr>
          </a:p>
          <a:p>
            <a:pPr algn="just">
              <a:spcAft>
                <a:spcPts val="0"/>
              </a:spcAft>
            </a:pPr>
            <a:r>
              <a:rPr lang="it-IT" sz="1100" dirty="0">
                <a:latin typeface="Arial Narrow" panose="020B0606020202030204" pitchFamily="34" charset="0"/>
                <a:ea typeface="Times New Roman" panose="02020603050405020304" pitchFamily="18" charset="0"/>
                <a:cs typeface="Tahoma" panose="020B0604030504040204" pitchFamily="34" charset="0"/>
              </a:rPr>
              <a:t> </a:t>
            </a:r>
            <a:endParaRPr lang="it-IT" sz="105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latin typeface="Arial Narrow" panose="020B0606020202030204" pitchFamily="34" charset="0"/>
                <a:ea typeface="Times New Roman" panose="02020603050405020304" pitchFamily="18" charset="0"/>
                <a:cs typeface="Tahoma" panose="020B0604030504040204" pitchFamily="34" charset="0"/>
              </a:rPr>
              <a:t>Nella Gazzetta Ufficiale n. 202 del 30 agosto 2016 è stata pubblicata la </a:t>
            </a:r>
            <a:r>
              <a:rPr lang="it-IT" sz="1600" b="1" dirty="0">
                <a:latin typeface="Arial Narrow" panose="020B0606020202030204" pitchFamily="34" charset="0"/>
                <a:ea typeface="Times New Roman" panose="02020603050405020304" pitchFamily="18" charset="0"/>
                <a:cs typeface="Tahoma" panose="020B0604030504040204" pitchFamily="34" charset="0"/>
              </a:rPr>
              <a:t>Legge 19 agosto 2016, n. 166 </a:t>
            </a:r>
            <a:r>
              <a:rPr lang="it-IT" sz="1600" b="1" i="1" dirty="0">
                <a:latin typeface="Arial Narrow" panose="020B0606020202030204" pitchFamily="34" charset="0"/>
                <a:ea typeface="Times New Roman" panose="02020603050405020304" pitchFamily="18" charset="0"/>
                <a:cs typeface="Tahoma" panose="020B0604030504040204" pitchFamily="34" charset="0"/>
              </a:rPr>
              <a:t>"Disposizioni concernenti la donazione e la distribuzione di prodotti alimentari e farmaceutici a fini di solidarietà sociale e per la limitazione degli sprechi</a:t>
            </a:r>
            <a:r>
              <a:rPr lang="it-IT" sz="1600" i="1" dirty="0">
                <a:latin typeface="Arial Narrow" panose="020B0606020202030204" pitchFamily="34" charset="0"/>
                <a:ea typeface="Times New Roman" panose="02020603050405020304" pitchFamily="18" charset="0"/>
                <a:cs typeface="Tahoma" panose="020B0604030504040204" pitchFamily="34" charset="0"/>
              </a:rPr>
              <a:t>"</a:t>
            </a:r>
            <a:r>
              <a:rPr lang="it-IT" sz="1600" dirty="0">
                <a:latin typeface="Arial Narrow" panose="020B0606020202030204" pitchFamily="34" charset="0"/>
                <a:ea typeface="Times New Roman" panose="02020603050405020304" pitchFamily="18" charset="0"/>
                <a:cs typeface="Tahoma" panose="020B0604030504040204" pitchFamily="34" charset="0"/>
              </a:rPr>
              <a:t> le cui disposizioni sono entrate in vigore il 14 settembre 2016; un intervento finalizzato a favorire, a fini di solidarietà sociale, il recupero e la donazione di beni alimentari, farmaceutici ed altri prodotti in favore di soggetti che operano senza scopo di lucro.</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it-IT" sz="1600" dirty="0" smtClean="0">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sz="1600" dirty="0" smtClean="0">
                <a:latin typeface="Arial Narrow" panose="020B0606020202030204" pitchFamily="34" charset="0"/>
                <a:ea typeface="Times New Roman" panose="02020603050405020304" pitchFamily="18" charset="0"/>
                <a:cs typeface="Tahoma" panose="020B0604030504040204" pitchFamily="34" charset="0"/>
              </a:rPr>
              <a:t>Con </a:t>
            </a:r>
            <a:r>
              <a:rPr lang="it-IT" sz="1600" dirty="0">
                <a:latin typeface="Arial Narrow" panose="020B0606020202030204" pitchFamily="34" charset="0"/>
                <a:ea typeface="Times New Roman" panose="02020603050405020304" pitchFamily="18" charset="0"/>
                <a:cs typeface="Tahoma" panose="020B0604030504040204" pitchFamily="34" charset="0"/>
              </a:rPr>
              <a:t>il provvedimento in esame il legislatore ha inteso perseguire l’obiettivo di ridurre gli sprechi per ciascuna delle fasi di produzione, trasformazione, distribuzione e somministrazione di prodotti alimentari, farmaceutici e di altri prodotti, attraverso:</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dirty="0">
                <a:latin typeface="Arial Narrow" panose="020B0606020202030204" pitchFamily="34" charset="0"/>
                <a:ea typeface="Times New Roman" panose="02020603050405020304" pitchFamily="18" charset="0"/>
                <a:cs typeface="Tahoma" panose="020B0604030504040204" pitchFamily="34" charset="0"/>
              </a:rPr>
              <a:t>la </a:t>
            </a:r>
            <a:r>
              <a:rPr lang="it-IT" sz="16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riduzione degli sprechi alimentari e farmaceutici </a:t>
            </a:r>
            <a:r>
              <a:rPr lang="it-IT" sz="1600" dirty="0">
                <a:latin typeface="Arial Narrow" panose="020B0606020202030204" pitchFamily="34" charset="0"/>
                <a:ea typeface="Times New Roman" panose="02020603050405020304" pitchFamily="18" charset="0"/>
                <a:cs typeface="Tahoma" panose="020B0604030504040204" pitchFamily="34" charset="0"/>
              </a:rPr>
              <a:t>(l'insieme dei prodotti scartati dalla catena agroalimentare ancora consumabili, pertanto destinabili al consumo e che sarebbero destinati a essere smaltiti come rifiuti);</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dirty="0">
                <a:latin typeface="Arial Narrow" panose="020B0606020202030204" pitchFamily="34" charset="0"/>
                <a:ea typeface="Times New Roman" panose="02020603050405020304" pitchFamily="18" charset="0"/>
                <a:cs typeface="Tahoma" panose="020B0604030504040204" pitchFamily="34" charset="0"/>
              </a:rPr>
              <a:t>il recupero e donazione delle eccedenze (i prodotti alimentari che, fermo restando il mantenimento dei requisiti di igiene e sicurezza, rimangono invenduti per varie cause (motivi commerciali/estetici, prodotti aventi scadenza ravvicinata, </a:t>
            </a:r>
            <a:r>
              <a:rPr lang="it-IT" sz="1600" dirty="0" err="1">
                <a:latin typeface="Arial Narrow" panose="020B0606020202030204" pitchFamily="34" charset="0"/>
                <a:ea typeface="Times New Roman" panose="02020603050405020304" pitchFamily="18" charset="0"/>
                <a:cs typeface="Tahoma" panose="020B0604030504040204" pitchFamily="34" charset="0"/>
              </a:rPr>
              <a:t>etc</a:t>
            </a:r>
            <a:r>
              <a:rPr lang="it-IT" sz="1600" dirty="0">
                <a:latin typeface="Arial Narrow" panose="020B0606020202030204" pitchFamily="34" charset="0"/>
                <a:ea typeface="Times New Roman" panose="02020603050405020304" pitchFamily="18" charset="0"/>
                <a:cs typeface="Tahoma" panose="020B0604030504040204" pitchFamily="34" charset="0"/>
              </a:rPr>
              <a:t>);</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dirty="0">
                <a:latin typeface="Arial Narrow" panose="020B0606020202030204" pitchFamily="34" charset="0"/>
                <a:ea typeface="Times New Roman" panose="02020603050405020304" pitchFamily="18" charset="0"/>
                <a:cs typeface="Tahoma" panose="020B0604030504040204" pitchFamily="34" charset="0"/>
              </a:rPr>
              <a:t>la limitazione degli impatti negativi sull'ambiente; </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dirty="0">
                <a:latin typeface="Arial Narrow" panose="020B0606020202030204" pitchFamily="34" charset="0"/>
                <a:ea typeface="Times New Roman" panose="02020603050405020304" pitchFamily="18" charset="0"/>
                <a:cs typeface="Tahoma" panose="020B0604030504040204" pitchFamily="34" charset="0"/>
              </a:rPr>
              <a:t>il raggiungimento degli obiettivi generali stabiliti dal Programma nazionale di prevenzione dei rifiuti; </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it-IT" sz="1600" dirty="0">
                <a:latin typeface="Arial Narrow" panose="020B0606020202030204" pitchFamily="34" charset="0"/>
                <a:ea typeface="Times New Roman" panose="02020603050405020304" pitchFamily="18" charset="0"/>
                <a:cs typeface="Tahoma" panose="020B0604030504040204" pitchFamily="34" charset="0"/>
              </a:rPr>
              <a:t>la promozione di attività di ricerca e informazione dei consumatori.</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latin typeface="Arial Narrow" panose="020B0606020202030204" pitchFamily="34" charset="0"/>
                <a:ea typeface="Times New Roman" panose="02020603050405020304" pitchFamily="18" charset="0"/>
                <a:cs typeface="Tahoma" panose="020B0604030504040204" pitchFamily="34" charset="0"/>
              </a:rPr>
              <a:t> </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latin typeface="Arial Narrow" panose="020B0606020202030204" pitchFamily="34" charset="0"/>
                <a:ea typeface="Times New Roman" panose="02020603050405020304" pitchFamily="18" charset="0"/>
                <a:cs typeface="Tahoma" panose="020B0604030504040204" pitchFamily="34" charset="0"/>
              </a:rPr>
              <a:t>Il provvedimento dispone che </a:t>
            </a:r>
            <a:r>
              <a:rPr lang="it-IT" sz="16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i prodotti che vengono scartati per motivi diversi da quelli che possono diminuire il livello elevato di sicurezza per il cittadino o, nel caso di medicinali, per motivi diversi da quelli relativi alla qualità, sicurezza ed efficacia dei medesimi, possono essere </a:t>
            </a:r>
            <a:r>
              <a:rPr lang="it-IT" sz="1600" b="1" u="sng"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ceduti gratuitamente a soggetti donatari che destinano prioritariamente tali prodotti a favore di persone indigenti</a:t>
            </a:r>
            <a:r>
              <a:rPr lang="it-IT" sz="1600" dirty="0" smtClean="0">
                <a:latin typeface="Arial Narrow" panose="020B0606020202030204" pitchFamily="34" charset="0"/>
                <a:ea typeface="Times New Roman" panose="02020603050405020304" pitchFamily="18" charset="0"/>
                <a:cs typeface="Tahoma" panose="020B0604030504040204" pitchFamily="34" charset="0"/>
              </a:rPr>
              <a:t>.</a:t>
            </a:r>
            <a:endParaRPr lang="it-IT" sz="1600" dirty="0">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17730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60648"/>
            <a:ext cx="8424936" cy="6340197"/>
          </a:xfrm>
          <a:prstGeom prst="rect">
            <a:avLst/>
          </a:prstGeom>
        </p:spPr>
        <p:txBody>
          <a:bodyPr wrap="square">
            <a:spAutoFit/>
          </a:bodyPr>
          <a:lstStyle/>
          <a:p>
            <a:pPr lvl="1" algn="ctr">
              <a:spcAft>
                <a:spcPts val="0"/>
              </a:spcAft>
            </a:pPr>
            <a:r>
              <a:rPr lang="x-none" b="1" dirty="0">
                <a:solidFill>
                  <a:srgbClr val="FF0000"/>
                </a:solidFill>
                <a:latin typeface="Arial Narrow" panose="020B0606020202030204" pitchFamily="34" charset="0"/>
                <a:ea typeface="Arial Unicode MS" panose="020B0604020202020204" pitchFamily="34" charset="-128"/>
              </a:rPr>
              <a:t>DONAZIONE E DISTRIBUZIONE </a:t>
            </a:r>
            <a:r>
              <a:rPr lang="x-none" b="1">
                <a:solidFill>
                  <a:srgbClr val="FF0000"/>
                </a:solidFill>
                <a:latin typeface="Arial Narrow" panose="020B0606020202030204" pitchFamily="34" charset="0"/>
                <a:ea typeface="Arial Unicode MS" panose="020B0604020202020204" pitchFamily="34" charset="-128"/>
              </a:rPr>
              <a:t>DI </a:t>
            </a:r>
            <a:r>
              <a:rPr lang="x-none" b="1" smtClean="0">
                <a:solidFill>
                  <a:srgbClr val="FF0000"/>
                </a:solidFill>
                <a:latin typeface="Arial Narrow" panose="020B0606020202030204" pitchFamily="34" charset="0"/>
                <a:ea typeface="Arial Unicode MS" panose="020B0604020202020204" pitchFamily="34" charset="-128"/>
              </a:rPr>
              <a:t>PRODOTTI</a:t>
            </a:r>
            <a:r>
              <a:rPr lang="it-IT" b="1" dirty="0" smtClean="0">
                <a:solidFill>
                  <a:srgbClr val="FF0000"/>
                </a:solidFill>
                <a:latin typeface="Arial Narrow" panose="020B0606020202030204" pitchFamily="34" charset="0"/>
                <a:ea typeface="Arial Unicode MS" panose="020B0604020202020204" pitchFamily="34" charset="-128"/>
              </a:rPr>
              <a:t> </a:t>
            </a:r>
            <a:r>
              <a:rPr lang="x-none" b="1" smtClean="0">
                <a:solidFill>
                  <a:srgbClr val="FF0000"/>
                </a:solidFill>
                <a:latin typeface="Arial Narrow" panose="020B0606020202030204" pitchFamily="34" charset="0"/>
                <a:ea typeface="Arial Unicode MS" panose="020B0604020202020204" pitchFamily="34" charset="-128"/>
              </a:rPr>
              <a:t>FARMACEUTICI</a:t>
            </a:r>
            <a:r>
              <a:rPr lang="it-IT" b="1" dirty="0" smtClean="0">
                <a:solidFill>
                  <a:srgbClr val="FF0000"/>
                </a:solidFill>
                <a:latin typeface="Arial Narrow" panose="020B0606020202030204" pitchFamily="34" charset="0"/>
                <a:ea typeface="Arial Unicode MS" panose="020B0604020202020204" pitchFamily="34" charset="-128"/>
              </a:rPr>
              <a:t> </a:t>
            </a:r>
            <a:r>
              <a:rPr lang="x-none" b="1" smtClean="0">
                <a:solidFill>
                  <a:srgbClr val="FF0000"/>
                </a:solidFill>
                <a:latin typeface="Arial Narrow" panose="020B0606020202030204" pitchFamily="34" charset="0"/>
                <a:ea typeface="Arial Unicode MS" panose="020B0604020202020204" pitchFamily="34" charset="-128"/>
              </a:rPr>
              <a:t>A </a:t>
            </a:r>
            <a:r>
              <a:rPr lang="x-none" b="1" dirty="0">
                <a:solidFill>
                  <a:srgbClr val="FF0000"/>
                </a:solidFill>
                <a:latin typeface="Arial Narrow" panose="020B0606020202030204" pitchFamily="34" charset="0"/>
                <a:ea typeface="Arial Unicode MS" panose="020B0604020202020204" pitchFamily="34" charset="-128"/>
              </a:rPr>
              <a:t>FINI DI SOLIDARIETÀ SOCIALE E PER LA LIMITAZIONE DEGLI SPRECHI</a:t>
            </a:r>
            <a:endParaRPr lang="it-IT" sz="2400" b="1" dirty="0">
              <a:solidFill>
                <a:srgbClr val="FF0000"/>
              </a:solidFill>
              <a:latin typeface="Arial Narrow" panose="020B0606020202030204" pitchFamily="34" charset="0"/>
              <a:ea typeface="Arial Unicode MS" panose="020B0604020202020204" pitchFamily="34" charset="-128"/>
            </a:endParaRPr>
          </a:p>
          <a:p>
            <a:pPr algn="just">
              <a:spcAft>
                <a:spcPts val="0"/>
              </a:spcAft>
            </a:pPr>
            <a:r>
              <a:rPr lang="it-IT" sz="1100"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 </a:t>
            </a:r>
            <a:endParaRPr lang="it-IT" sz="12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Limitando l’esame del provvedimento alla parte di immediato interesse delle farmacie, ossia quella relativa ai medicinali, si osserva che l’art. 15 della Legge in questione aggiunge all’articolo 157 del Dlgs 219/2006 un nuovo comma 1-bis secondo il quale verranno individuate le modalità che rendono possibile la donazione di medicinali non utilizzati a organizzazioni non lucrative di utilità sociale (ONLUS). </a:t>
            </a:r>
            <a:r>
              <a:rPr lang="it-IT"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I medicinali donati, ai fini del successivo riutilizzo da parte delle ONLUS, devono essere in </a:t>
            </a:r>
            <a:r>
              <a:rPr lang="it-IT" b="1" u="sng"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confezioni integre, correttamente conservati e ancora nel periodo di validità</a:t>
            </a:r>
            <a:r>
              <a:rPr lang="it-IT"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 in modo tale da garantire la qualità, la sicurezza e l’efficacia originarie</a:t>
            </a: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 </a:t>
            </a:r>
            <a:endParaRPr lang="it-IT"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it-IT" dirty="0" smtClean="0">
              <a:solidFill>
                <a:prstClr val="black"/>
              </a:solidFill>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dirty="0" smtClean="0">
                <a:solidFill>
                  <a:prstClr val="black"/>
                </a:solidFill>
                <a:latin typeface="Arial Narrow" panose="020B0606020202030204" pitchFamily="34" charset="0"/>
                <a:ea typeface="Times New Roman" panose="02020603050405020304" pitchFamily="18" charset="0"/>
                <a:cs typeface="Tahoma" panose="020B0604030504040204" pitchFamily="34" charset="0"/>
              </a:rPr>
              <a:t>Sono </a:t>
            </a:r>
            <a:r>
              <a:rPr lang="it-IT" u="sng"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esclusi dalla donazione</a:t>
            </a: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 e dal successivo riutilizzo: </a:t>
            </a:r>
            <a:endParaRPr lang="it-IT"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
              <a:tabLst>
                <a:tab pos="457200" algn="l"/>
              </a:tabLst>
            </a:pP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i medicinali da conservare in frigorifero a temperature controllate;</a:t>
            </a:r>
            <a:endParaRPr lang="it-IT"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
              <a:tabLst>
                <a:tab pos="457200" algn="l"/>
              </a:tabLst>
            </a:pP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i medicinali stupefacenti;</a:t>
            </a:r>
            <a:endParaRPr lang="it-IT"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
              <a:tabLst>
                <a:tab pos="457200" algn="l"/>
              </a:tabLst>
            </a:pP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i medicinali dispensabili solo in strutture ospedaliere.</a:t>
            </a:r>
            <a:endParaRPr lang="it-IT"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it-IT" dirty="0" smtClean="0">
              <a:solidFill>
                <a:prstClr val="black"/>
              </a:solidFill>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dirty="0" smtClean="0">
                <a:solidFill>
                  <a:prstClr val="black"/>
                </a:solidFill>
                <a:latin typeface="Arial Narrow" panose="020B0606020202030204" pitchFamily="34" charset="0"/>
                <a:ea typeface="Times New Roman" panose="02020603050405020304" pitchFamily="18" charset="0"/>
                <a:cs typeface="Tahoma" panose="020B0604030504040204" pitchFamily="34" charset="0"/>
              </a:rPr>
              <a:t>Alle </a:t>
            </a: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ONLUS è </a:t>
            </a:r>
            <a:r>
              <a:rPr lang="it-IT"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consentita la distribuzione gratuita di medicinali non utilizzati direttamente ai soggetti indigenti o bisognosi, dietro presentazione di </a:t>
            </a:r>
            <a:r>
              <a:rPr lang="it-IT" b="1" u="sng"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prescrizione medica</a:t>
            </a:r>
            <a:r>
              <a:rPr lang="it-IT"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 ove necessaria, </a:t>
            </a:r>
            <a:r>
              <a:rPr lang="it-IT" b="1" u="sng"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a condizione che dispongano di personale sanitario ai sensi di quanto disposto dalla normativa vigente</a:t>
            </a: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 </a:t>
            </a:r>
            <a:endParaRPr lang="it-IT" dirty="0" smtClean="0">
              <a:solidFill>
                <a:prstClr val="black"/>
              </a:solidFill>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dirty="0" smtClean="0">
                <a:solidFill>
                  <a:prstClr val="black"/>
                </a:solidFill>
                <a:latin typeface="Arial Narrow" panose="020B0606020202030204" pitchFamily="34" charset="0"/>
                <a:ea typeface="Times New Roman" panose="02020603050405020304" pitchFamily="18" charset="0"/>
                <a:cs typeface="Tahoma" panose="020B0604030504040204" pitchFamily="34" charset="0"/>
              </a:rPr>
              <a:t>Gli </a:t>
            </a:r>
            <a:r>
              <a:rPr lang="it-IT"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enti che svolgono attività assistenziale sono equiparati, nei limiti del servizio prestato, al consumatore finale rispetto alla detenzione e alla conservazione dei medicinali.</a:t>
            </a:r>
            <a:endParaRPr lang="it-IT"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sz="1100" dirty="0">
                <a:solidFill>
                  <a:prstClr val="black"/>
                </a:solidFill>
                <a:latin typeface="Arial Narrow" panose="020B0606020202030204" pitchFamily="34" charset="0"/>
                <a:ea typeface="Times New Roman" panose="02020603050405020304" pitchFamily="18" charset="0"/>
                <a:cs typeface="Tahoma" panose="020B0604030504040204" pitchFamily="34" charset="0"/>
              </a:rPr>
              <a:t> </a:t>
            </a:r>
            <a:endParaRPr lang="it-IT" sz="11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73638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404664"/>
            <a:ext cx="8856984" cy="4678204"/>
          </a:xfrm>
          <a:prstGeom prst="rect">
            <a:avLst/>
          </a:prstGeom>
        </p:spPr>
        <p:txBody>
          <a:bodyPr wrap="square">
            <a:spAutoFit/>
          </a:bodyPr>
          <a:lstStyle/>
          <a:p>
            <a:pPr algn="ctr" fontAlgn="base">
              <a:spcBef>
                <a:spcPct val="0"/>
              </a:spcBef>
              <a:tabLst>
                <a:tab pos="5130800" algn="r"/>
              </a:tabLst>
            </a:pPr>
            <a:r>
              <a:rPr lang="it-IT" sz="2800" b="1" cap="all" dirty="0">
                <a:solidFill>
                  <a:srgbClr val="FF0000"/>
                </a:solidFill>
                <a:cs typeface="Arial" charset="0"/>
              </a:rPr>
              <a:t>DPC: CONSUNTIVO 2016 PIEMONTE</a:t>
            </a:r>
          </a:p>
          <a:p>
            <a:pPr algn="just" fontAlgn="base">
              <a:spcBef>
                <a:spcPct val="0"/>
              </a:spcBef>
            </a:pPr>
            <a:endParaRPr lang="it-IT" dirty="0">
              <a:solidFill>
                <a:prstClr val="black"/>
              </a:solidFill>
              <a:ea typeface="Times New Roman" panose="02020603050405020304" pitchFamily="18" charset="0"/>
              <a:cs typeface="Times New Roman" panose="02020603050405020304" pitchFamily="18" charset="0"/>
            </a:endParaRPr>
          </a:p>
          <a:p>
            <a:pPr algn="just" fontAlgn="base">
              <a:spcBef>
                <a:spcPct val="0"/>
              </a:spcBef>
            </a:pPr>
            <a:r>
              <a:rPr lang="it-IT" dirty="0">
                <a:solidFill>
                  <a:prstClr val="black"/>
                </a:solidFill>
                <a:ea typeface="Times New Roman" panose="02020603050405020304" pitchFamily="18" charset="0"/>
                <a:cs typeface="Times New Roman" panose="02020603050405020304" pitchFamily="18" charset="0"/>
              </a:rPr>
              <a:t>Nel 2016 sono state fatturate </a:t>
            </a:r>
            <a:r>
              <a:rPr lang="it-IT" b="1" dirty="0">
                <a:solidFill>
                  <a:prstClr val="black"/>
                </a:solidFill>
                <a:ea typeface="Times New Roman" panose="02020603050405020304" pitchFamily="18" charset="0"/>
                <a:cs typeface="Times New Roman" panose="02020603050405020304" pitchFamily="18" charset="0"/>
              </a:rPr>
              <a:t>2.807.859</a:t>
            </a:r>
            <a:r>
              <a:rPr lang="it-IT" dirty="0">
                <a:solidFill>
                  <a:prstClr val="black"/>
                </a:solidFill>
                <a:ea typeface="Times New Roman" panose="02020603050405020304" pitchFamily="18" charset="0"/>
                <a:cs typeface="Times New Roman" panose="02020603050405020304" pitchFamily="18" charset="0"/>
              </a:rPr>
              <a:t> </a:t>
            </a:r>
            <a:r>
              <a:rPr lang="it-IT" b="1" dirty="0">
                <a:solidFill>
                  <a:prstClr val="black"/>
                </a:solidFill>
                <a:ea typeface="Times New Roman" panose="02020603050405020304" pitchFamily="18" charset="0"/>
                <a:cs typeface="Times New Roman" panose="02020603050405020304" pitchFamily="18" charset="0"/>
              </a:rPr>
              <a:t>confezioni</a:t>
            </a:r>
            <a:r>
              <a:rPr lang="it-IT" dirty="0">
                <a:solidFill>
                  <a:prstClr val="black"/>
                </a:solidFill>
                <a:ea typeface="Times New Roman" panose="02020603050405020304" pitchFamily="18" charset="0"/>
                <a:cs typeface="Times New Roman" panose="02020603050405020304" pitchFamily="18" charset="0"/>
              </a:rPr>
              <a:t>, </a:t>
            </a:r>
            <a:r>
              <a:rPr lang="it-IT" dirty="0" smtClean="0">
                <a:solidFill>
                  <a:prstClr val="black"/>
                </a:solidFill>
                <a:ea typeface="Times New Roman" panose="02020603050405020304" pitchFamily="18" charset="0"/>
                <a:cs typeface="Times New Roman" panose="02020603050405020304" pitchFamily="18" charset="0"/>
              </a:rPr>
              <a:t>quasi </a:t>
            </a:r>
            <a:r>
              <a:rPr lang="it-IT" dirty="0">
                <a:solidFill>
                  <a:prstClr val="black"/>
                </a:solidFill>
                <a:ea typeface="Times New Roman" panose="02020603050405020304" pitchFamily="18" charset="0"/>
                <a:cs typeface="Times New Roman" panose="02020603050405020304" pitchFamily="18" charset="0"/>
              </a:rPr>
              <a:t>130.000 confezioni in più rispetto al 2015, con un </a:t>
            </a:r>
            <a:r>
              <a:rPr lang="it-IT" b="1" dirty="0">
                <a:solidFill>
                  <a:prstClr val="black"/>
                </a:solidFill>
                <a:ea typeface="Times New Roman" panose="02020603050405020304" pitchFamily="18" charset="0"/>
                <a:cs typeface="Times New Roman" panose="02020603050405020304" pitchFamily="18" charset="0"/>
              </a:rPr>
              <a:t>incremento quindi del 4,8%</a:t>
            </a:r>
            <a:r>
              <a:rPr lang="it-IT" dirty="0">
                <a:solidFill>
                  <a:prstClr val="black"/>
                </a:solidFill>
                <a:ea typeface="Times New Roman" panose="02020603050405020304" pitchFamily="18" charset="0"/>
                <a:cs typeface="Times New Roman" panose="02020603050405020304" pitchFamily="18" charset="0"/>
              </a:rPr>
              <a:t>, nonostante il </a:t>
            </a:r>
            <a:r>
              <a:rPr lang="it-IT" dirty="0" smtClean="0">
                <a:solidFill>
                  <a:prstClr val="black"/>
                </a:solidFill>
                <a:ea typeface="Times New Roman" panose="02020603050405020304" pitchFamily="18" charset="0"/>
                <a:cs typeface="Times New Roman" panose="02020603050405020304" pitchFamily="18" charset="0"/>
              </a:rPr>
              <a:t>ridottissimo </a:t>
            </a:r>
            <a:r>
              <a:rPr lang="it-IT" dirty="0">
                <a:solidFill>
                  <a:prstClr val="black"/>
                </a:solidFill>
                <a:ea typeface="Times New Roman" panose="02020603050405020304" pitchFamily="18" charset="0"/>
                <a:cs typeface="Times New Roman" panose="02020603050405020304" pitchFamily="18" charset="0"/>
              </a:rPr>
              <a:t>contributo del </a:t>
            </a:r>
            <a:r>
              <a:rPr lang="it-IT" dirty="0" err="1" smtClean="0">
                <a:solidFill>
                  <a:prstClr val="black"/>
                </a:solidFill>
                <a:ea typeface="Times New Roman" panose="02020603050405020304" pitchFamily="18" charset="0"/>
                <a:cs typeface="Times New Roman" panose="02020603050405020304" pitchFamily="18" charset="0"/>
              </a:rPr>
              <a:t>pramipexolo</a:t>
            </a:r>
            <a:r>
              <a:rPr lang="it-IT" dirty="0" smtClean="0">
                <a:solidFill>
                  <a:prstClr val="black"/>
                </a:solidFill>
                <a:ea typeface="Times New Roman" panose="02020603050405020304" pitchFamily="18" charset="0"/>
                <a:cs typeface="Times New Roman" panose="02020603050405020304" pitchFamily="18" charset="0"/>
              </a:rPr>
              <a:t> (-120mila confezioni), </a:t>
            </a:r>
            <a:r>
              <a:rPr lang="it-IT" dirty="0">
                <a:solidFill>
                  <a:prstClr val="black"/>
                </a:solidFill>
                <a:ea typeface="Times New Roman" panose="02020603050405020304" pitchFamily="18" charset="0"/>
                <a:cs typeface="Times New Roman" panose="02020603050405020304" pitchFamily="18" charset="0"/>
              </a:rPr>
              <a:t>trasferito in modalità distributiva convenzionata</a:t>
            </a:r>
            <a:r>
              <a:rPr lang="it-IT" dirty="0" smtClean="0">
                <a:solidFill>
                  <a:prstClr val="black"/>
                </a:solidFill>
                <a:ea typeface="Times New Roman" panose="02020603050405020304" pitchFamily="18" charset="0"/>
                <a:cs typeface="Times New Roman" panose="02020603050405020304" pitchFamily="18" charset="0"/>
              </a:rPr>
              <a:t>.</a:t>
            </a:r>
          </a:p>
          <a:p>
            <a:pPr algn="just" fontAlgn="base">
              <a:spcBef>
                <a:spcPct val="0"/>
              </a:spcBef>
            </a:pPr>
            <a:r>
              <a:rPr lang="it-IT" dirty="0" smtClean="0">
                <a:solidFill>
                  <a:prstClr val="black"/>
                </a:solidFill>
                <a:ea typeface="Times New Roman" panose="02020603050405020304" pitchFamily="18" charset="0"/>
                <a:cs typeface="Times New Roman" panose="02020603050405020304" pitchFamily="18" charset="0"/>
              </a:rPr>
              <a:t>Pur con un </a:t>
            </a:r>
            <a:r>
              <a:rPr lang="it-IT" b="1" dirty="0" smtClean="0">
                <a:solidFill>
                  <a:prstClr val="black"/>
                </a:solidFill>
                <a:ea typeface="Times New Roman" panose="02020603050405020304" pitchFamily="18" charset="0"/>
                <a:cs typeface="Times New Roman" panose="02020603050405020304" pitchFamily="18" charset="0"/>
              </a:rPr>
              <a:t>valore</a:t>
            </a:r>
            <a:r>
              <a:rPr lang="it-IT" dirty="0" smtClean="0">
                <a:solidFill>
                  <a:prstClr val="black"/>
                </a:solidFill>
                <a:ea typeface="Times New Roman" panose="02020603050405020304" pitchFamily="18" charset="0"/>
                <a:cs typeface="Times New Roman" panose="02020603050405020304" pitchFamily="18" charset="0"/>
              </a:rPr>
              <a:t> </a:t>
            </a:r>
            <a:r>
              <a:rPr lang="it-IT" b="1" dirty="0" smtClean="0">
                <a:solidFill>
                  <a:prstClr val="black"/>
                </a:solidFill>
                <a:ea typeface="Times New Roman" panose="02020603050405020304" pitchFamily="18" charset="0"/>
                <a:cs typeface="Times New Roman" panose="02020603050405020304" pitchFamily="18" charset="0"/>
              </a:rPr>
              <a:t>medio</a:t>
            </a:r>
            <a:r>
              <a:rPr lang="it-IT" dirty="0" smtClean="0">
                <a:solidFill>
                  <a:prstClr val="black"/>
                </a:solidFill>
                <a:ea typeface="Times New Roman" panose="02020603050405020304" pitchFamily="18" charset="0"/>
                <a:cs typeface="Times New Roman" panose="02020603050405020304" pitchFamily="18" charset="0"/>
              </a:rPr>
              <a:t> delle confezioni (in termini di prezzo al pubblico) </a:t>
            </a:r>
            <a:r>
              <a:rPr lang="it-IT" b="1" dirty="0" smtClean="0">
                <a:solidFill>
                  <a:prstClr val="black"/>
                </a:solidFill>
                <a:ea typeface="Times New Roman" panose="02020603050405020304" pitchFamily="18" charset="0"/>
                <a:cs typeface="Times New Roman" panose="02020603050405020304" pitchFamily="18" charset="0"/>
              </a:rPr>
              <a:t>in crescita </a:t>
            </a:r>
            <a:r>
              <a:rPr lang="it-IT" dirty="0" smtClean="0">
                <a:solidFill>
                  <a:prstClr val="black"/>
                </a:solidFill>
                <a:ea typeface="Times New Roman" panose="02020603050405020304" pitchFamily="18" charset="0"/>
                <a:cs typeface="Times New Roman" panose="02020603050405020304" pitchFamily="18" charset="0"/>
              </a:rPr>
              <a:t>di 1,3 euro, il </a:t>
            </a:r>
            <a:r>
              <a:rPr lang="it-IT" b="1" dirty="0" smtClean="0">
                <a:solidFill>
                  <a:prstClr val="black"/>
                </a:solidFill>
                <a:ea typeface="Times New Roman" panose="02020603050405020304" pitchFamily="18" charset="0"/>
                <a:cs typeface="Times New Roman" panose="02020603050405020304" pitchFamily="18" charset="0"/>
              </a:rPr>
              <a:t>costo </a:t>
            </a:r>
            <a:r>
              <a:rPr lang="it-IT" b="1" dirty="0">
                <a:solidFill>
                  <a:prstClr val="black"/>
                </a:solidFill>
                <a:ea typeface="Times New Roman" panose="02020603050405020304" pitchFamily="18" charset="0"/>
                <a:cs typeface="Times New Roman" panose="02020603050405020304" pitchFamily="18" charset="0"/>
              </a:rPr>
              <a:t>di acquisto </a:t>
            </a:r>
            <a:r>
              <a:rPr lang="it-IT" dirty="0">
                <a:solidFill>
                  <a:prstClr val="black"/>
                </a:solidFill>
                <a:ea typeface="Times New Roman" panose="02020603050405020304" pitchFamily="18" charset="0"/>
                <a:cs typeface="Times New Roman" panose="02020603050405020304" pitchFamily="18" charset="0"/>
              </a:rPr>
              <a:t>complessivo </a:t>
            </a:r>
            <a:r>
              <a:rPr lang="it-IT" dirty="0" smtClean="0">
                <a:solidFill>
                  <a:prstClr val="black"/>
                </a:solidFill>
                <a:ea typeface="Times New Roman" panose="02020603050405020304" pitchFamily="18" charset="0"/>
                <a:cs typeface="Times New Roman" panose="02020603050405020304" pitchFamily="18" charset="0"/>
              </a:rPr>
              <a:t>- di </a:t>
            </a:r>
            <a:r>
              <a:rPr lang="it-IT" dirty="0">
                <a:solidFill>
                  <a:prstClr val="black"/>
                </a:solidFill>
                <a:ea typeface="Times New Roman" panose="02020603050405020304" pitchFamily="18" charset="0"/>
                <a:cs typeface="Times New Roman" panose="02020603050405020304" pitchFamily="18" charset="0"/>
              </a:rPr>
              <a:t>oltre 102,6 milioni di euro </a:t>
            </a:r>
            <a:r>
              <a:rPr lang="it-IT" dirty="0" smtClean="0">
                <a:solidFill>
                  <a:prstClr val="black"/>
                </a:solidFill>
                <a:ea typeface="Times New Roman" panose="02020603050405020304" pitchFamily="18" charset="0"/>
                <a:cs typeface="Times New Roman" panose="02020603050405020304" pitchFamily="18" charset="0"/>
              </a:rPr>
              <a:t>– si è </a:t>
            </a:r>
            <a:r>
              <a:rPr lang="it-IT" b="1" dirty="0" smtClean="0">
                <a:solidFill>
                  <a:prstClr val="black"/>
                </a:solidFill>
                <a:ea typeface="Times New Roman" panose="02020603050405020304" pitchFamily="18" charset="0"/>
                <a:cs typeface="Times New Roman" panose="02020603050405020304" pitchFamily="18" charset="0"/>
              </a:rPr>
              <a:t>ridotto del </a:t>
            </a:r>
            <a:r>
              <a:rPr lang="it-IT" b="1" dirty="0">
                <a:solidFill>
                  <a:prstClr val="black"/>
                </a:solidFill>
                <a:ea typeface="Times New Roman" panose="02020603050405020304" pitchFamily="18" charset="0"/>
                <a:cs typeface="Times New Roman" panose="02020603050405020304" pitchFamily="18" charset="0"/>
              </a:rPr>
              <a:t>2</a:t>
            </a:r>
            <a:r>
              <a:rPr lang="it-IT" b="1" dirty="0" smtClean="0">
                <a:solidFill>
                  <a:prstClr val="black"/>
                </a:solidFill>
                <a:ea typeface="Times New Roman" panose="02020603050405020304" pitchFamily="18" charset="0"/>
                <a:cs typeface="Times New Roman" panose="02020603050405020304" pitchFamily="18" charset="0"/>
              </a:rPr>
              <a:t>%, </a:t>
            </a:r>
            <a:r>
              <a:rPr lang="it-IT" dirty="0" smtClean="0">
                <a:solidFill>
                  <a:prstClr val="black"/>
                </a:solidFill>
                <a:ea typeface="Times New Roman" panose="02020603050405020304" pitchFamily="18" charset="0"/>
                <a:cs typeface="Times New Roman" panose="02020603050405020304" pitchFamily="18" charset="0"/>
              </a:rPr>
              <a:t>grazie ai sempre maggiori sconti ottenuti in gara. </a:t>
            </a:r>
          </a:p>
          <a:p>
            <a:pPr algn="just" fontAlgn="base">
              <a:spcBef>
                <a:spcPct val="0"/>
              </a:spcBef>
            </a:pPr>
            <a:r>
              <a:rPr lang="it-IT" dirty="0" smtClean="0">
                <a:solidFill>
                  <a:prstClr val="black"/>
                </a:solidFill>
                <a:ea typeface="Times New Roman" panose="02020603050405020304" pitchFamily="18" charset="0"/>
                <a:cs typeface="Times New Roman" panose="02020603050405020304" pitchFamily="18" charset="0"/>
              </a:rPr>
              <a:t>Il </a:t>
            </a:r>
            <a:r>
              <a:rPr lang="it-IT" b="1" dirty="0" smtClean="0">
                <a:solidFill>
                  <a:prstClr val="black"/>
                </a:solidFill>
                <a:ea typeface="Times New Roman" panose="02020603050405020304" pitchFamily="18" charset="0"/>
                <a:cs typeface="Times New Roman" panose="02020603050405020304" pitchFamily="18" charset="0"/>
              </a:rPr>
              <a:t>nuovo accordo regionale</a:t>
            </a:r>
            <a:r>
              <a:rPr lang="it-IT" dirty="0" smtClean="0">
                <a:solidFill>
                  <a:prstClr val="black"/>
                </a:solidFill>
                <a:ea typeface="Times New Roman" panose="02020603050405020304" pitchFamily="18" charset="0"/>
                <a:cs typeface="Times New Roman" panose="02020603050405020304" pitchFamily="18" charset="0"/>
              </a:rPr>
              <a:t>, entrato in vigore a metà anno, </a:t>
            </a:r>
            <a:r>
              <a:rPr lang="it-IT" b="1" dirty="0" smtClean="0">
                <a:solidFill>
                  <a:prstClr val="black"/>
                </a:solidFill>
                <a:ea typeface="Times New Roman" panose="02020603050405020304" pitchFamily="18" charset="0"/>
                <a:cs typeface="Times New Roman" panose="02020603050405020304" pitchFamily="18" charset="0"/>
              </a:rPr>
              <a:t>ha</a:t>
            </a:r>
            <a:r>
              <a:rPr lang="it-IT" dirty="0" smtClean="0">
                <a:solidFill>
                  <a:prstClr val="black"/>
                </a:solidFill>
                <a:ea typeface="Times New Roman" panose="02020603050405020304" pitchFamily="18" charset="0"/>
                <a:cs typeface="Times New Roman" panose="02020603050405020304" pitchFamily="18" charset="0"/>
              </a:rPr>
              <a:t> più che </a:t>
            </a:r>
            <a:r>
              <a:rPr lang="it-IT" b="1" dirty="0" smtClean="0">
                <a:solidFill>
                  <a:prstClr val="black"/>
                </a:solidFill>
                <a:ea typeface="Times New Roman" panose="02020603050405020304" pitchFamily="18" charset="0"/>
                <a:cs typeface="Times New Roman" panose="02020603050405020304" pitchFamily="18" charset="0"/>
              </a:rPr>
              <a:t>dimezzato</a:t>
            </a:r>
            <a:r>
              <a:rPr lang="it-IT" dirty="0" smtClean="0">
                <a:solidFill>
                  <a:prstClr val="black"/>
                </a:solidFill>
                <a:ea typeface="Times New Roman" panose="02020603050405020304" pitchFamily="18" charset="0"/>
                <a:cs typeface="Times New Roman" panose="02020603050405020304" pitchFamily="18" charset="0"/>
              </a:rPr>
              <a:t> l’impatto sull’</a:t>
            </a:r>
            <a:r>
              <a:rPr lang="it-IT" b="1" dirty="0" smtClean="0">
                <a:solidFill>
                  <a:prstClr val="black"/>
                </a:solidFill>
                <a:ea typeface="Times New Roman" panose="02020603050405020304" pitchFamily="18" charset="0"/>
                <a:cs typeface="Times New Roman" panose="02020603050405020304" pitchFamily="18" charset="0"/>
              </a:rPr>
              <a:t>onorario</a:t>
            </a:r>
            <a:r>
              <a:rPr lang="it-IT" dirty="0" smtClean="0">
                <a:solidFill>
                  <a:prstClr val="black"/>
                </a:solidFill>
                <a:ea typeface="Times New Roman" panose="02020603050405020304" pitchFamily="18" charset="0"/>
                <a:cs typeface="Times New Roman" panose="02020603050405020304" pitchFamily="18" charset="0"/>
              </a:rPr>
              <a:t> dell’aumento del numero di confezioni distribuite: l’applicazione del taglio extra soglia (-1,45 euro su circa 120mila confezioni) e la riduzione degli importi base hanno infatti limitato al 2% la crescita dell’onorario e contribuito a far sì che complessivamente - </a:t>
            </a:r>
            <a:r>
              <a:rPr lang="it-IT" dirty="0">
                <a:solidFill>
                  <a:prstClr val="black"/>
                </a:solidFill>
                <a:ea typeface="Times New Roman" panose="02020603050405020304" pitchFamily="18" charset="0"/>
                <a:cs typeface="Times New Roman" panose="02020603050405020304" pitchFamily="18" charset="0"/>
              </a:rPr>
              <a:t>a fronte </a:t>
            </a:r>
            <a:r>
              <a:rPr lang="it-IT" dirty="0" smtClean="0">
                <a:solidFill>
                  <a:prstClr val="black"/>
                </a:solidFill>
                <a:ea typeface="Times New Roman" panose="02020603050405020304" pitchFamily="18" charset="0"/>
                <a:cs typeface="Times New Roman" panose="02020603050405020304" pitchFamily="18" charset="0"/>
              </a:rPr>
              <a:t>appunto di </a:t>
            </a:r>
            <a:r>
              <a:rPr lang="it-IT" dirty="0">
                <a:solidFill>
                  <a:prstClr val="black"/>
                </a:solidFill>
                <a:ea typeface="Times New Roman" panose="02020603050405020304" pitchFamily="18" charset="0"/>
                <a:cs typeface="Times New Roman" panose="02020603050405020304" pitchFamily="18" charset="0"/>
              </a:rPr>
              <a:t>un aumento del 4,8% del numero di confezioni distribuite agli </a:t>
            </a:r>
            <a:r>
              <a:rPr lang="it-IT" dirty="0" smtClean="0">
                <a:solidFill>
                  <a:prstClr val="black"/>
                </a:solidFill>
                <a:ea typeface="Times New Roman" panose="02020603050405020304" pitchFamily="18" charset="0"/>
                <a:cs typeface="Times New Roman" panose="02020603050405020304" pitchFamily="18" charset="0"/>
              </a:rPr>
              <a:t>assistiti - </a:t>
            </a:r>
            <a:r>
              <a:rPr lang="it-IT" b="1" dirty="0">
                <a:solidFill>
                  <a:prstClr val="black"/>
                </a:solidFill>
                <a:ea typeface="Times New Roman" panose="02020603050405020304" pitchFamily="18" charset="0"/>
                <a:cs typeface="Times New Roman" panose="02020603050405020304" pitchFamily="18" charset="0"/>
              </a:rPr>
              <a:t>la Regione Piemonte </a:t>
            </a:r>
            <a:r>
              <a:rPr lang="it-IT" b="1" dirty="0" smtClean="0">
                <a:solidFill>
                  <a:prstClr val="black"/>
                </a:solidFill>
                <a:ea typeface="Times New Roman" panose="02020603050405020304" pitchFamily="18" charset="0"/>
                <a:cs typeface="Times New Roman" panose="02020603050405020304" pitchFamily="18" charset="0"/>
              </a:rPr>
              <a:t>abbia </a:t>
            </a:r>
            <a:r>
              <a:rPr lang="it-IT" b="1" dirty="0">
                <a:solidFill>
                  <a:prstClr val="black"/>
                </a:solidFill>
                <a:ea typeface="Times New Roman" panose="02020603050405020304" pitchFamily="18" charset="0"/>
                <a:cs typeface="Times New Roman" panose="02020603050405020304" pitchFamily="18" charset="0"/>
              </a:rPr>
              <a:t>speso nel 2016 circa 1,7 milioni di euro in meno rispetto al 2015 </a:t>
            </a:r>
            <a:r>
              <a:rPr lang="it-IT" dirty="0">
                <a:solidFill>
                  <a:prstClr val="black"/>
                </a:solidFill>
                <a:ea typeface="Times New Roman" panose="02020603050405020304" pitchFamily="18" charset="0"/>
                <a:cs typeface="Times New Roman" panose="02020603050405020304" pitchFamily="18" charset="0"/>
              </a:rPr>
              <a:t>(121,8 </a:t>
            </a:r>
            <a:r>
              <a:rPr lang="it-IT" i="1" dirty="0">
                <a:solidFill>
                  <a:prstClr val="black"/>
                </a:solidFill>
                <a:ea typeface="Times New Roman" panose="02020603050405020304" pitchFamily="18" charset="0"/>
                <a:cs typeface="Times New Roman" panose="02020603050405020304" pitchFamily="18" charset="0"/>
              </a:rPr>
              <a:t>v</a:t>
            </a:r>
            <a:r>
              <a:rPr lang="it-IT" dirty="0">
                <a:solidFill>
                  <a:prstClr val="black"/>
                </a:solidFill>
                <a:ea typeface="Times New Roman" panose="02020603050405020304" pitchFamily="18" charset="0"/>
                <a:cs typeface="Times New Roman" panose="02020603050405020304" pitchFamily="18" charset="0"/>
              </a:rPr>
              <a:t>s 123,5</a:t>
            </a:r>
            <a:r>
              <a:rPr lang="it-IT" dirty="0" smtClean="0">
                <a:solidFill>
                  <a:prstClr val="black"/>
                </a:solidFill>
                <a:ea typeface="Times New Roman" panose="02020603050405020304" pitchFamily="18" charset="0"/>
                <a:cs typeface="Times New Roman" panose="02020603050405020304" pitchFamily="18" charset="0"/>
              </a:rPr>
              <a:t>).</a:t>
            </a:r>
          </a:p>
        </p:txBody>
      </p:sp>
      <p:sp>
        <p:nvSpPr>
          <p:cNvPr id="4" name="CasellaDiTesto 3"/>
          <p:cNvSpPr txBox="1"/>
          <p:nvPr/>
        </p:nvSpPr>
        <p:spPr>
          <a:xfrm>
            <a:off x="755576" y="5345832"/>
            <a:ext cx="2441695" cy="1200329"/>
          </a:xfrm>
          <a:prstGeom prst="rect">
            <a:avLst/>
          </a:prstGeom>
          <a:solidFill>
            <a:srgbClr val="FFFF00"/>
          </a:solidFill>
          <a:ln>
            <a:solidFill>
              <a:srgbClr val="FF0000"/>
            </a:solidFill>
          </a:ln>
        </p:spPr>
        <p:txBody>
          <a:bodyPr wrap="none" rtlCol="0">
            <a:spAutoFit/>
          </a:bodyPr>
          <a:lstStyle/>
          <a:p>
            <a:pPr algn="ctr"/>
            <a:r>
              <a:rPr lang="it-IT" b="1" dirty="0"/>
              <a:t>C</a:t>
            </a:r>
            <a:r>
              <a:rPr lang="it-IT" b="1" dirty="0" smtClean="0"/>
              <a:t>onfezioni</a:t>
            </a:r>
            <a:r>
              <a:rPr lang="it-IT" dirty="0" smtClean="0"/>
              <a:t>: </a:t>
            </a:r>
          </a:p>
          <a:p>
            <a:pPr algn="ctr"/>
            <a:r>
              <a:rPr lang="it-IT" dirty="0" smtClean="0"/>
              <a:t>+4,8% n° confezioni</a:t>
            </a:r>
          </a:p>
          <a:p>
            <a:pPr algn="ctr"/>
            <a:r>
              <a:rPr lang="it-IT" dirty="0" smtClean="0"/>
              <a:t>+1,3 € valore medio</a:t>
            </a:r>
          </a:p>
          <a:p>
            <a:pPr algn="ctr"/>
            <a:r>
              <a:rPr lang="it-IT" dirty="0" smtClean="0"/>
              <a:t>- 2% costo di acquisto</a:t>
            </a:r>
            <a:endParaRPr lang="it-IT" dirty="0"/>
          </a:p>
        </p:txBody>
      </p:sp>
      <p:sp>
        <p:nvSpPr>
          <p:cNvPr id="6" name="CasellaDiTesto 5"/>
          <p:cNvSpPr txBox="1"/>
          <p:nvPr/>
        </p:nvSpPr>
        <p:spPr>
          <a:xfrm>
            <a:off x="3419872" y="5877272"/>
            <a:ext cx="1755609" cy="369332"/>
          </a:xfrm>
          <a:prstGeom prst="rect">
            <a:avLst/>
          </a:prstGeom>
          <a:solidFill>
            <a:srgbClr val="99CC00"/>
          </a:solidFill>
          <a:ln>
            <a:solidFill>
              <a:srgbClr val="00B050"/>
            </a:solidFill>
          </a:ln>
        </p:spPr>
        <p:txBody>
          <a:bodyPr wrap="none" rtlCol="0">
            <a:spAutoFit/>
          </a:bodyPr>
          <a:lstStyle/>
          <a:p>
            <a:r>
              <a:rPr lang="it-IT" b="1" dirty="0" smtClean="0"/>
              <a:t>Onorario</a:t>
            </a:r>
            <a:r>
              <a:rPr lang="it-IT" dirty="0" smtClean="0"/>
              <a:t>: +2%</a:t>
            </a:r>
            <a:endParaRPr lang="it-IT" dirty="0"/>
          </a:p>
        </p:txBody>
      </p:sp>
      <p:sp>
        <p:nvSpPr>
          <p:cNvPr id="8" name="CasellaDiTesto 7"/>
          <p:cNvSpPr txBox="1"/>
          <p:nvPr/>
        </p:nvSpPr>
        <p:spPr>
          <a:xfrm>
            <a:off x="5413615" y="5733256"/>
            <a:ext cx="2864887" cy="646331"/>
          </a:xfrm>
          <a:prstGeom prst="rect">
            <a:avLst/>
          </a:prstGeom>
          <a:solidFill>
            <a:srgbClr val="FFC000"/>
          </a:solidFill>
          <a:ln>
            <a:solidFill>
              <a:srgbClr val="002060"/>
            </a:solidFill>
          </a:ln>
        </p:spPr>
        <p:txBody>
          <a:bodyPr wrap="none" rtlCol="0">
            <a:spAutoFit/>
          </a:bodyPr>
          <a:lstStyle/>
          <a:p>
            <a:pPr algn="ctr"/>
            <a:r>
              <a:rPr lang="it-IT" b="1" dirty="0" smtClean="0"/>
              <a:t>Spesa</a:t>
            </a:r>
            <a:r>
              <a:rPr lang="it-IT" dirty="0" smtClean="0"/>
              <a:t> Regione Piemonte:</a:t>
            </a:r>
          </a:p>
          <a:p>
            <a:pPr algn="ctr"/>
            <a:r>
              <a:rPr lang="it-IT" b="1" dirty="0" smtClean="0">
                <a:solidFill>
                  <a:srgbClr val="FF0000"/>
                </a:solidFill>
              </a:rPr>
              <a:t> -1,7mln di €</a:t>
            </a:r>
            <a:endParaRPr lang="it-IT" b="1" dirty="0">
              <a:solidFill>
                <a:srgbClr val="FF0000"/>
              </a:solidFill>
            </a:endParaRPr>
          </a:p>
        </p:txBody>
      </p:sp>
    </p:spTree>
    <p:extLst>
      <p:ext uri="{BB962C8B-B14F-4D97-AF65-F5344CB8AC3E}">
        <p14:creationId xmlns:p14="http://schemas.microsoft.com/office/powerpoint/2010/main" val="375623053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1556792"/>
            <a:ext cx="8676456" cy="4401205"/>
          </a:xfrm>
          <a:prstGeom prst="rect">
            <a:avLst/>
          </a:prstGeom>
        </p:spPr>
        <p:txBody>
          <a:bodyPr wrap="square">
            <a:spAutoFit/>
          </a:bodyPr>
          <a:lstStyle/>
          <a:p>
            <a:pPr algn="just">
              <a:spcBef>
                <a:spcPts val="600"/>
              </a:spcBef>
              <a:spcAft>
                <a:spcPts val="0"/>
              </a:spcAft>
            </a:pPr>
            <a:r>
              <a:rPr lang="x-none" sz="2800" b="1" cap="all" dirty="0">
                <a:latin typeface="Arial Narrow" panose="020B0606020202030204" pitchFamily="34" charset="0"/>
              </a:rPr>
              <a:t>DPCM 14 novembre 2015</a:t>
            </a:r>
            <a:endParaRPr lang="it-IT" sz="2800" b="1" cap="all" dirty="0">
              <a:latin typeface="Arial Narrow" panose="020B0606020202030204" pitchFamily="34" charset="0"/>
            </a:endParaRPr>
          </a:p>
          <a:p>
            <a:pPr algn="just">
              <a:spcAft>
                <a:spcPts val="0"/>
              </a:spcAft>
            </a:pPr>
            <a:r>
              <a:rPr lang="it-IT" b="1" i="1" dirty="0">
                <a:latin typeface="Arial Narrow" panose="020B0606020202030204" pitchFamily="34" charset="0"/>
                <a:ea typeface="Times New Roman" panose="02020603050405020304" pitchFamily="18" charset="0"/>
                <a:cs typeface="Tahoma" panose="020B0604030504040204" pitchFamily="34" charset="0"/>
              </a:rPr>
              <a:t>Articolo 1 - Modalità di dispensazione dei medicinali prescritti su ricetta farmaceutica dematerializzata</a:t>
            </a:r>
            <a:endParaRPr lang="it-IT"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i="1" dirty="0">
                <a:latin typeface="Arial Narrow" panose="020B0606020202030204" pitchFamily="34" charset="0"/>
                <a:ea typeface="Times New Roman" panose="02020603050405020304" pitchFamily="18" charset="0"/>
                <a:cs typeface="Tahoma" panose="020B0604030504040204" pitchFamily="34" charset="0"/>
              </a:rPr>
              <a:t>1. […] </a:t>
            </a:r>
            <a:r>
              <a:rPr lang="it-IT" b="1" i="1" dirty="0">
                <a:latin typeface="Arial Narrow" panose="020B0606020202030204" pitchFamily="34" charset="0"/>
                <a:ea typeface="Times New Roman" panose="02020603050405020304" pitchFamily="18" charset="0"/>
                <a:cs typeface="Tahoma" panose="020B0604030504040204" pitchFamily="34" charset="0"/>
              </a:rPr>
              <a:t>il prelievo</a:t>
            </a:r>
            <a:r>
              <a:rPr lang="it-IT" i="1" dirty="0">
                <a:latin typeface="Arial Narrow" panose="020B0606020202030204" pitchFamily="34" charset="0"/>
                <a:ea typeface="Times New Roman" panose="02020603050405020304" pitchFamily="18" charset="0"/>
                <a:cs typeface="Tahoma" panose="020B0604030504040204" pitchFamily="34" charset="0"/>
              </a:rPr>
              <a:t> dei medicinali inclusi nei LEA prescritti su ricetta farmaceutica dematerializzata a carico del Servizio sanitario nazionale (SSN) </a:t>
            </a:r>
            <a:r>
              <a:rPr lang="it-IT" b="1" i="1" dirty="0">
                <a:latin typeface="Arial Narrow" panose="020B0606020202030204" pitchFamily="34" charset="0"/>
                <a:ea typeface="Times New Roman" panose="02020603050405020304" pitchFamily="18" charset="0"/>
                <a:cs typeface="Tahoma" panose="020B0604030504040204" pitchFamily="34" charset="0"/>
              </a:rPr>
              <a:t>è effettuabile, presso qualsiasi farmacia pubblica e privata convenzionata con il SSN del territorio nazionale.</a:t>
            </a:r>
            <a:endParaRPr lang="it-IT"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it-IT" i="1" dirty="0">
                <a:latin typeface="Arial Narrow" panose="020B0606020202030204" pitchFamily="34" charset="0"/>
                <a:ea typeface="Times New Roman" panose="02020603050405020304" pitchFamily="18" charset="0"/>
                <a:cs typeface="Tahoma" panose="020B0604030504040204" pitchFamily="34" charset="0"/>
              </a:rPr>
              <a:t>2. </a:t>
            </a:r>
            <a:r>
              <a:rPr lang="it-IT" b="1" i="1" dirty="0">
                <a:latin typeface="Arial Narrow" panose="020B0606020202030204" pitchFamily="34" charset="0"/>
                <a:ea typeface="Times New Roman" panose="02020603050405020304" pitchFamily="18" charset="0"/>
                <a:cs typeface="Tahoma" panose="020B0604030504040204" pitchFamily="34" charset="0"/>
              </a:rPr>
              <a:t>La farmacia,</a:t>
            </a:r>
            <a:r>
              <a:rPr lang="it-IT" i="1" dirty="0">
                <a:latin typeface="Arial Narrow" panose="020B0606020202030204" pitchFamily="34" charset="0"/>
                <a:ea typeface="Times New Roman" panose="02020603050405020304" pitchFamily="18" charset="0"/>
                <a:cs typeface="Tahoma" panose="020B0604030504040204" pitchFamily="34" charset="0"/>
              </a:rPr>
              <a:t> all'atto della dispensazione del medicinale, </a:t>
            </a:r>
            <a:r>
              <a:rPr lang="it-IT" b="1" i="1" dirty="0">
                <a:latin typeface="Arial Narrow" panose="020B0606020202030204" pitchFamily="34" charset="0"/>
                <a:ea typeface="Times New Roman" panose="02020603050405020304" pitchFamily="18" charset="0"/>
                <a:cs typeface="Tahoma" panose="020B0604030504040204" pitchFamily="34" charset="0"/>
              </a:rPr>
              <a:t>riscuote l'eventuale quota di partecipazione a carico dell'assistito prevista dalla normativa vigente nella regione cui appartiene l'azienda sanitaria di iscrizione dell'assistito,</a:t>
            </a:r>
            <a:r>
              <a:rPr lang="it-IT" i="1" dirty="0">
                <a:latin typeface="Arial Narrow" panose="020B0606020202030204" pitchFamily="34" charset="0"/>
                <a:ea typeface="Times New Roman" panose="02020603050405020304" pitchFamily="18" charset="0"/>
                <a:cs typeface="Tahoma" panose="020B0604030504040204" pitchFamily="34" charset="0"/>
              </a:rPr>
              <a:t> anche con riferimento al regime di esenzione o di partecipazione.</a:t>
            </a:r>
            <a:endParaRPr lang="it-IT"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it-IT" dirty="0" smtClean="0">
              <a:latin typeface="Arial Narrow" panose="020B0606020202030204" pitchFamily="34" charset="0"/>
              <a:ea typeface="Times New Roman" panose="02020603050405020304" pitchFamily="18" charset="0"/>
              <a:cs typeface="Tahoma" panose="020B0604030504040204" pitchFamily="34" charset="0"/>
            </a:endParaRPr>
          </a:p>
          <a:p>
            <a:pPr algn="just">
              <a:spcAft>
                <a:spcPts val="0"/>
              </a:spcAft>
            </a:pPr>
            <a:r>
              <a:rPr lang="it-IT" dirty="0" smtClean="0">
                <a:latin typeface="Arial Narrow" panose="020B0606020202030204" pitchFamily="34" charset="0"/>
                <a:ea typeface="Times New Roman" panose="02020603050405020304" pitchFamily="18" charset="0"/>
                <a:cs typeface="Tahoma" panose="020B0604030504040204" pitchFamily="34" charset="0"/>
              </a:rPr>
              <a:t>Dal </a:t>
            </a:r>
            <a:r>
              <a:rPr lang="it-IT" dirty="0">
                <a:latin typeface="Arial Narrow" panose="020B0606020202030204" pitchFamily="34" charset="0"/>
                <a:ea typeface="Times New Roman" panose="02020603050405020304" pitchFamily="18" charset="0"/>
                <a:cs typeface="Tahoma" panose="020B0604030504040204" pitchFamily="34" charset="0"/>
              </a:rPr>
              <a:t>1° marzo, la piattaforma SAC rende disponibile direttamente ed automaticamente alla farmacia </a:t>
            </a:r>
            <a:r>
              <a:rPr lang="it-IT"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ticket e quote</a:t>
            </a:r>
            <a:r>
              <a:rPr lang="it-IT" dirty="0">
                <a:latin typeface="Arial Narrow" panose="020B0606020202030204" pitchFamily="34" charset="0"/>
                <a:ea typeface="Times New Roman" panose="02020603050405020304" pitchFamily="18" charset="0"/>
                <a:cs typeface="Tahoma" panose="020B0604030504040204" pitchFamily="34" charset="0"/>
              </a:rPr>
              <a:t> di cui </a:t>
            </a:r>
            <a:r>
              <a:rPr lang="it-IT"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sopra in base alle regole ed alle esenzioni della Regione di provenienza dell’assistito</a:t>
            </a:r>
            <a:r>
              <a:rPr lang="it-IT" dirty="0">
                <a:latin typeface="Arial Narrow" panose="020B0606020202030204" pitchFamily="34" charset="0"/>
                <a:ea typeface="Times New Roman" panose="02020603050405020304" pitchFamily="18" charset="0"/>
                <a:cs typeface="Tahoma" panose="020B0604030504040204" pitchFamily="34" charset="0"/>
              </a:rPr>
              <a:t>, fornendo inoltre a Regioni ed ASL la reportistica utile ad effettuare eventuali compensazioni di spesa.</a:t>
            </a:r>
            <a:endParaRPr lang="it-IT"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Rettangolo 3"/>
          <p:cNvSpPr/>
          <p:nvPr/>
        </p:nvSpPr>
        <p:spPr>
          <a:xfrm>
            <a:off x="2411760" y="260648"/>
            <a:ext cx="4427109" cy="523220"/>
          </a:xfrm>
          <a:prstGeom prst="rect">
            <a:avLst/>
          </a:prstGeom>
        </p:spPr>
        <p:txBody>
          <a:bodyPr wrap="none">
            <a:spAutoFit/>
          </a:bodyPr>
          <a:lstStyle/>
          <a:p>
            <a:r>
              <a:rPr lang="it-IT" sz="2800" b="1" dirty="0" smtClean="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RICETTA DEMATERIALIZZATA</a:t>
            </a:r>
            <a:endParaRPr lang="it-IT" sz="2800" b="1" dirty="0">
              <a:solidFill>
                <a:srgbClr val="FF0000"/>
              </a:solidFill>
            </a:endParaRPr>
          </a:p>
        </p:txBody>
      </p:sp>
    </p:spTree>
    <p:extLst>
      <p:ext uri="{BB962C8B-B14F-4D97-AF65-F5344CB8AC3E}">
        <p14:creationId xmlns:p14="http://schemas.microsoft.com/office/powerpoint/2010/main" val="70490704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04502" y="327919"/>
            <a:ext cx="6768752" cy="461665"/>
          </a:xfrm>
          <a:prstGeom prst="rect">
            <a:avLst/>
          </a:prstGeom>
        </p:spPr>
        <p:txBody>
          <a:bodyPr wrap="square">
            <a:spAutoFit/>
          </a:bodyPr>
          <a:lstStyle/>
          <a:p>
            <a:pPr algn="ctr"/>
            <a:r>
              <a:rPr lang="it-IT" sz="2400" b="1" dirty="0">
                <a:solidFill>
                  <a:srgbClr val="FF0000"/>
                </a:solidFill>
              </a:rPr>
              <a:t>ESAMI AUTODIAGNOSTICI IN </a:t>
            </a:r>
            <a:r>
              <a:rPr lang="it-IT" sz="2400" b="1" dirty="0" smtClean="0">
                <a:solidFill>
                  <a:srgbClr val="FF0000"/>
                </a:solidFill>
              </a:rPr>
              <a:t>FARMACIA</a:t>
            </a:r>
            <a:endParaRPr lang="it-IT" sz="2400" b="1" dirty="0">
              <a:solidFill>
                <a:srgbClr val="FF0000"/>
              </a:solidFill>
            </a:endParaRPr>
          </a:p>
        </p:txBody>
      </p:sp>
      <p:sp>
        <p:nvSpPr>
          <p:cNvPr id="3" name="Rettangolo 2"/>
          <p:cNvSpPr/>
          <p:nvPr/>
        </p:nvSpPr>
        <p:spPr>
          <a:xfrm>
            <a:off x="196390" y="1556792"/>
            <a:ext cx="8784976" cy="2031325"/>
          </a:xfrm>
          <a:prstGeom prst="rect">
            <a:avLst/>
          </a:prstGeom>
        </p:spPr>
        <p:txBody>
          <a:bodyPr wrap="square">
            <a:spAutoFit/>
          </a:bodyPr>
          <a:lstStyle/>
          <a:p>
            <a:pPr algn="just"/>
            <a:r>
              <a:rPr lang="it-IT" dirty="0"/>
              <a:t>Il Ministero della </a:t>
            </a:r>
            <a:r>
              <a:rPr lang="it-IT" dirty="0" smtClean="0"/>
              <a:t>salute, </a:t>
            </a:r>
            <a:r>
              <a:rPr lang="it-IT" dirty="0"/>
              <a:t>nella nota </a:t>
            </a:r>
            <a:r>
              <a:rPr lang="it-IT" dirty="0" err="1"/>
              <a:t>prot</a:t>
            </a:r>
            <a:r>
              <a:rPr lang="it-IT" dirty="0" smtClean="0"/>
              <a:t>. 28709 </a:t>
            </a:r>
            <a:r>
              <a:rPr lang="it-IT" dirty="0"/>
              <a:t>del 10 maggio </a:t>
            </a:r>
            <a:r>
              <a:rPr lang="it-IT" dirty="0" smtClean="0"/>
              <a:t>2017, </a:t>
            </a:r>
            <a:r>
              <a:rPr lang="it-IT" dirty="0"/>
              <a:t>ha </a:t>
            </a:r>
            <a:r>
              <a:rPr lang="it-IT" dirty="0" smtClean="0"/>
              <a:t>espresso </a:t>
            </a:r>
            <a:r>
              <a:rPr lang="it-IT" dirty="0"/>
              <a:t>un parere relativamente allo svolgimento di </a:t>
            </a:r>
            <a:r>
              <a:rPr lang="it-IT" b="1" dirty="0">
                <a:solidFill>
                  <a:srgbClr val="FF0000"/>
                </a:solidFill>
              </a:rPr>
              <a:t>esami ematici ulteriori e diversi da quelli previsti dal predetto DM 16 ottobre 2010</a:t>
            </a:r>
            <a:r>
              <a:rPr lang="it-IT" dirty="0"/>
              <a:t>: in base a quanto riportato dal Ministero </a:t>
            </a:r>
            <a:r>
              <a:rPr lang="it-IT" b="1" dirty="0"/>
              <a:t>lo svolgimento - in modalità di autocontrollo – di tali esami non viola il DM medesimo né configura esercizio abusivo di professione </a:t>
            </a:r>
            <a:r>
              <a:rPr lang="it-IT" dirty="0"/>
              <a:t>ai sensi dell’art. 348 codice penale, </a:t>
            </a:r>
            <a:r>
              <a:rPr lang="it-IT" u="sng" dirty="0"/>
              <a:t>ferma restando ovviamente l’esclusione in ogni caso di qualsiasi attività di diagnosi da parte del farmacista</a:t>
            </a:r>
            <a:r>
              <a:rPr lang="it-IT" dirty="0"/>
              <a:t>.</a:t>
            </a:r>
          </a:p>
        </p:txBody>
      </p:sp>
      <p:sp>
        <p:nvSpPr>
          <p:cNvPr id="4" name="Rettangolo 3"/>
          <p:cNvSpPr/>
          <p:nvPr/>
        </p:nvSpPr>
        <p:spPr>
          <a:xfrm>
            <a:off x="285278" y="4676943"/>
            <a:ext cx="8607201" cy="1200329"/>
          </a:xfrm>
          <a:prstGeom prst="rect">
            <a:avLst/>
          </a:prstGeom>
        </p:spPr>
        <p:txBody>
          <a:bodyPr wrap="square">
            <a:spAutoFit/>
          </a:bodyPr>
          <a:lstStyle/>
          <a:p>
            <a:pPr algn="just"/>
            <a:r>
              <a:rPr lang="it-IT" dirty="0" smtClean="0"/>
              <a:t>La </a:t>
            </a:r>
            <a:r>
              <a:rPr lang="it-IT" b="1" dirty="0">
                <a:solidFill>
                  <a:srgbClr val="FF0000"/>
                </a:solidFill>
              </a:rPr>
              <a:t>Corte Costituzionale</a:t>
            </a:r>
            <a:r>
              <a:rPr lang="it-IT" dirty="0"/>
              <a:t>, con propria sentenza n°66/2017, ha dichiarato l’</a:t>
            </a:r>
            <a:r>
              <a:rPr lang="it-IT" b="1" dirty="0">
                <a:solidFill>
                  <a:srgbClr val="FF0000"/>
                </a:solidFill>
              </a:rPr>
              <a:t>illegittimità della legge piemontese </a:t>
            </a:r>
            <a:r>
              <a:rPr lang="it-IT" dirty="0"/>
              <a:t>n°11/2016 nella parte in cui aveva </a:t>
            </a:r>
            <a:r>
              <a:rPr lang="it-IT" b="1" dirty="0">
                <a:solidFill>
                  <a:srgbClr val="FF0000"/>
                </a:solidFill>
              </a:rPr>
              <a:t>previsto l’estensione alle parafarmacie della possibilità di utilizzare apparecchi di autodiagnostica</a:t>
            </a:r>
            <a:r>
              <a:rPr lang="it-IT" dirty="0"/>
              <a:t> per l’effettuazione di taluni esami.</a:t>
            </a:r>
          </a:p>
        </p:txBody>
      </p:sp>
    </p:spTree>
    <p:extLst>
      <p:ext uri="{BB962C8B-B14F-4D97-AF65-F5344CB8AC3E}">
        <p14:creationId xmlns:p14="http://schemas.microsoft.com/office/powerpoint/2010/main" val="52733948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51720" y="2852936"/>
            <a:ext cx="5098960" cy="523220"/>
          </a:xfrm>
          <a:prstGeom prst="rect">
            <a:avLst/>
          </a:prstGeom>
          <a:noFill/>
        </p:spPr>
        <p:txBody>
          <a:bodyPr wrap="none" rtlCol="0">
            <a:spAutoFit/>
          </a:bodyPr>
          <a:lstStyle/>
          <a:p>
            <a:r>
              <a:rPr lang="it-IT" sz="2800" b="1" i="1" dirty="0" smtClean="0">
                <a:solidFill>
                  <a:srgbClr val="99CC00"/>
                </a:solidFill>
              </a:rPr>
              <a:t>CANNABIS</a:t>
            </a:r>
            <a:r>
              <a:rPr lang="it-IT" sz="2800" b="1" dirty="0" smtClean="0">
                <a:solidFill>
                  <a:srgbClr val="99CC00"/>
                </a:solidFill>
              </a:rPr>
              <a:t> AD USO MEDICO</a:t>
            </a:r>
            <a:endParaRPr lang="it-IT" sz="2800" b="1" dirty="0">
              <a:solidFill>
                <a:srgbClr val="99CC00"/>
              </a:solidFill>
            </a:endParaRPr>
          </a:p>
        </p:txBody>
      </p:sp>
    </p:spTree>
    <p:extLst>
      <p:ext uri="{BB962C8B-B14F-4D97-AF65-F5344CB8AC3E}">
        <p14:creationId xmlns:p14="http://schemas.microsoft.com/office/powerpoint/2010/main" val="384942870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1910" y="5298591"/>
            <a:ext cx="6980403" cy="954107"/>
          </a:xfrm>
          <a:prstGeom prst="rect">
            <a:avLst/>
          </a:prstGeom>
        </p:spPr>
        <p:txBody>
          <a:bodyPr wrap="square">
            <a:spAutoFit/>
          </a:bodyPr>
          <a:lstStyle/>
          <a:p>
            <a:pPr algn="just" fontAlgn="auto">
              <a:spcBef>
                <a:spcPts val="0"/>
              </a:spcBef>
              <a:spcAft>
                <a:spcPts val="0"/>
              </a:spcAft>
            </a:pPr>
            <a:r>
              <a:rPr lang="it-IT" sz="1400" b="1" dirty="0">
                <a:solidFill>
                  <a:prstClr val="black"/>
                </a:solidFill>
                <a:latin typeface="Arial Narrow"/>
                <a:ea typeface="Times New Roman" panose="02020603050405020304" pitchFamily="18" charset="0"/>
                <a:cs typeface="Courier New" panose="02070309020205020404" pitchFamily="49" charset="0"/>
              </a:rPr>
              <a:t>Legge regionale 15 giugno 2015, n. 11</a:t>
            </a:r>
          </a:p>
          <a:p>
            <a:pPr algn="just" fontAlgn="auto">
              <a:spcBef>
                <a:spcPts val="0"/>
              </a:spcBef>
              <a:spcAft>
                <a:spcPts val="0"/>
              </a:spcAft>
            </a:pPr>
            <a:r>
              <a:rPr lang="it-IT" sz="1400" dirty="0" smtClean="0">
                <a:solidFill>
                  <a:prstClr val="black"/>
                </a:solidFill>
                <a:latin typeface="Arial Narrow"/>
                <a:ea typeface="Times New Roman" panose="02020603050405020304" pitchFamily="18" charset="0"/>
                <a:cs typeface="Courier New" panose="02070309020205020404" pitchFamily="49" charset="0"/>
              </a:rPr>
              <a:t>"</a:t>
            </a:r>
            <a:r>
              <a:rPr lang="it-IT" sz="1400" dirty="0">
                <a:solidFill>
                  <a:prstClr val="black"/>
                </a:solidFill>
                <a:latin typeface="Arial Narrow"/>
                <a:ea typeface="Times New Roman" panose="02020603050405020304" pitchFamily="18" charset="0"/>
                <a:cs typeface="Courier New" panose="02070309020205020404" pitchFamily="49" charset="0"/>
              </a:rPr>
              <a:t>Uso terapeutico della canapa. Disposizioni in materia di utilizzo di farmaci cannabinoidi per finalità terapeutiche e promozione della ricerca e di azioni sperimentali prodromiche alla produzione da parte di soggetti autorizzati</a:t>
            </a:r>
            <a:r>
              <a:rPr lang="it-IT" sz="1400" dirty="0" smtClean="0">
                <a:solidFill>
                  <a:prstClr val="black"/>
                </a:solidFill>
                <a:latin typeface="Arial Narrow"/>
                <a:ea typeface="Times New Roman" panose="02020603050405020304" pitchFamily="18" charset="0"/>
                <a:cs typeface="Courier New" panose="02070309020205020404" pitchFamily="49" charset="0"/>
              </a:rPr>
              <a:t>".</a:t>
            </a:r>
          </a:p>
        </p:txBody>
      </p:sp>
      <p:pic>
        <p:nvPicPr>
          <p:cNvPr id="8" name="Immagine 7"/>
          <p:cNvPicPr>
            <a:picLocks noChangeAspect="1"/>
          </p:cNvPicPr>
          <p:nvPr/>
        </p:nvPicPr>
        <p:blipFill>
          <a:blip r:embed="rId2"/>
          <a:stretch>
            <a:fillRect/>
          </a:stretch>
        </p:blipFill>
        <p:spPr>
          <a:xfrm>
            <a:off x="3416105" y="4654883"/>
            <a:ext cx="2351610" cy="720000"/>
          </a:xfrm>
          <a:prstGeom prst="rect">
            <a:avLst/>
          </a:prstGeom>
        </p:spPr>
      </p:pic>
      <p:sp>
        <p:nvSpPr>
          <p:cNvPr id="3" name="CasellaDiTesto 2"/>
          <p:cNvSpPr txBox="1"/>
          <p:nvPr/>
        </p:nvSpPr>
        <p:spPr>
          <a:xfrm>
            <a:off x="91911" y="585316"/>
            <a:ext cx="4708689" cy="1461939"/>
          </a:xfrm>
          <a:prstGeom prst="rect">
            <a:avLst/>
          </a:prstGeom>
          <a:noFill/>
        </p:spPr>
        <p:txBody>
          <a:bodyPr wrap="square" rtlCol="0">
            <a:spAutoFit/>
          </a:bodyPr>
          <a:lstStyle/>
          <a:p>
            <a:pPr algn="just" fontAlgn="auto">
              <a:spcBef>
                <a:spcPts val="0"/>
              </a:spcBef>
              <a:spcAft>
                <a:spcPts val="0"/>
              </a:spcAft>
            </a:pPr>
            <a:r>
              <a:rPr lang="it-IT" sz="1400" b="1" dirty="0">
                <a:solidFill>
                  <a:prstClr val="black"/>
                </a:solidFill>
                <a:latin typeface="Arial Narrow"/>
                <a:cs typeface="+mn-cs"/>
              </a:rPr>
              <a:t>DM </a:t>
            </a:r>
            <a:r>
              <a:rPr lang="it-IT" sz="1400" b="1" dirty="0" smtClean="0">
                <a:solidFill>
                  <a:prstClr val="black"/>
                </a:solidFill>
                <a:latin typeface="Arial Narrow"/>
                <a:cs typeface="+mn-cs"/>
              </a:rPr>
              <a:t>18/04/2007 </a:t>
            </a:r>
          </a:p>
          <a:p>
            <a:pPr algn="just" fontAlgn="auto">
              <a:spcBef>
                <a:spcPts val="0"/>
              </a:spcBef>
              <a:spcAft>
                <a:spcPts val="0"/>
              </a:spcAft>
            </a:pPr>
            <a:r>
              <a:rPr lang="it-IT" sz="1400" dirty="0" smtClean="0">
                <a:solidFill>
                  <a:prstClr val="black"/>
                </a:solidFill>
                <a:latin typeface="Arial Narrow"/>
                <a:cs typeface="+mn-cs"/>
              </a:rPr>
              <a:t>Aggiornamento  </a:t>
            </a:r>
            <a:r>
              <a:rPr lang="it-IT" sz="1400" dirty="0">
                <a:solidFill>
                  <a:prstClr val="black"/>
                </a:solidFill>
                <a:latin typeface="Arial Narrow"/>
                <a:cs typeface="+mn-cs"/>
              </a:rPr>
              <a:t>e completamento delle tabelle contenenti </a:t>
            </a:r>
            <a:r>
              <a:rPr lang="it-IT" sz="1400" dirty="0" smtClean="0">
                <a:solidFill>
                  <a:prstClr val="black"/>
                </a:solidFill>
                <a:latin typeface="Arial Narrow"/>
                <a:cs typeface="+mn-cs"/>
              </a:rPr>
              <a:t>l'indicazione delle  </a:t>
            </a:r>
            <a:r>
              <a:rPr lang="it-IT" sz="1400" dirty="0">
                <a:solidFill>
                  <a:prstClr val="black"/>
                </a:solidFill>
                <a:latin typeface="Arial Narrow"/>
                <a:cs typeface="+mn-cs"/>
              </a:rPr>
              <a:t>sostanze  stupefacenti  e  psicotrope </a:t>
            </a:r>
            <a:r>
              <a:rPr lang="it-IT" sz="1400" dirty="0" smtClean="0">
                <a:solidFill>
                  <a:prstClr val="black"/>
                </a:solidFill>
                <a:latin typeface="Arial Narrow"/>
                <a:cs typeface="+mn-cs"/>
              </a:rPr>
              <a:t>…</a:t>
            </a:r>
          </a:p>
          <a:p>
            <a:pPr algn="just" fontAlgn="auto">
              <a:spcBef>
                <a:spcPts val="0"/>
              </a:spcBef>
              <a:spcAft>
                <a:spcPts val="0"/>
              </a:spcAft>
            </a:pPr>
            <a:endParaRPr lang="it-IT" sz="500" dirty="0">
              <a:solidFill>
                <a:prstClr val="black"/>
              </a:solidFill>
              <a:latin typeface="Arial Narrow"/>
              <a:cs typeface="+mn-cs"/>
            </a:endParaRPr>
          </a:p>
          <a:p>
            <a:pPr algn="just" fontAlgn="auto">
              <a:spcBef>
                <a:spcPts val="0"/>
              </a:spcBef>
              <a:spcAft>
                <a:spcPts val="0"/>
              </a:spcAft>
            </a:pPr>
            <a:r>
              <a:rPr lang="it-IT" sz="1400" b="1" dirty="0" smtClean="0">
                <a:solidFill>
                  <a:prstClr val="black"/>
                </a:solidFill>
                <a:latin typeface="Arial Narrow"/>
                <a:cs typeface="+mn-cs"/>
              </a:rPr>
              <a:t>DM </a:t>
            </a:r>
            <a:r>
              <a:rPr lang="it-IT" sz="1400" b="1" dirty="0">
                <a:solidFill>
                  <a:prstClr val="black"/>
                </a:solidFill>
                <a:latin typeface="Arial Narrow"/>
                <a:cs typeface="+mn-cs"/>
              </a:rPr>
              <a:t>23 gennaio 2013 </a:t>
            </a:r>
            <a:endParaRPr lang="it-IT" sz="1400" b="1" dirty="0" smtClean="0">
              <a:solidFill>
                <a:prstClr val="black"/>
              </a:solidFill>
              <a:latin typeface="Arial Narrow"/>
              <a:cs typeface="+mn-cs"/>
            </a:endParaRPr>
          </a:p>
          <a:p>
            <a:pPr algn="just" fontAlgn="auto">
              <a:spcBef>
                <a:spcPts val="0"/>
              </a:spcBef>
              <a:spcAft>
                <a:spcPts val="0"/>
              </a:spcAft>
            </a:pPr>
            <a:r>
              <a:rPr lang="it-IT" sz="1400" dirty="0">
                <a:solidFill>
                  <a:prstClr val="black"/>
                </a:solidFill>
                <a:latin typeface="Arial Narrow"/>
                <a:cs typeface="+mn-cs"/>
              </a:rPr>
              <a:t>Aggiornamento delle tabelle contenenti l'indicazione delle sostanze stupefacenti e </a:t>
            </a:r>
            <a:r>
              <a:rPr lang="it-IT" sz="1400" dirty="0" smtClean="0">
                <a:solidFill>
                  <a:prstClr val="black"/>
                </a:solidFill>
                <a:latin typeface="Arial Narrow"/>
                <a:cs typeface="+mn-cs"/>
              </a:rPr>
              <a:t>psicotrope…</a:t>
            </a:r>
            <a:endParaRPr lang="it-IT" sz="1400" dirty="0">
              <a:solidFill>
                <a:prstClr val="black"/>
              </a:solidFill>
              <a:latin typeface="Arial Narrow"/>
              <a:cs typeface="+mn-cs"/>
            </a:endParaRPr>
          </a:p>
        </p:txBody>
      </p:sp>
      <p:sp>
        <p:nvSpPr>
          <p:cNvPr id="11" name="Rettangolo 10"/>
          <p:cNvSpPr/>
          <p:nvPr/>
        </p:nvSpPr>
        <p:spPr>
          <a:xfrm>
            <a:off x="5064582" y="946953"/>
            <a:ext cx="3914772" cy="738664"/>
          </a:xfrm>
          <a:prstGeom prst="rect">
            <a:avLst/>
          </a:prstGeom>
          <a:ln>
            <a:solidFill>
              <a:schemeClr val="tx1">
                <a:lumMod val="65000"/>
                <a:lumOff val="35000"/>
              </a:schemeClr>
            </a:solidFill>
          </a:ln>
        </p:spPr>
        <p:txBody>
          <a:bodyPr wrap="square">
            <a:spAutoFit/>
          </a:bodyPr>
          <a:lstStyle/>
          <a:p>
            <a:pPr algn="ctr" fontAlgn="auto">
              <a:spcBef>
                <a:spcPts val="0"/>
              </a:spcBef>
              <a:spcAft>
                <a:spcPts val="0"/>
              </a:spcAft>
            </a:pPr>
            <a:r>
              <a:rPr lang="it-IT" sz="1400" dirty="0" smtClean="0">
                <a:solidFill>
                  <a:prstClr val="black"/>
                </a:solidFill>
                <a:latin typeface="Arial Narrow"/>
                <a:cs typeface="+mn-cs"/>
              </a:rPr>
              <a:t>Inserimento </a:t>
            </a:r>
            <a:r>
              <a:rPr lang="it-IT" sz="1400" dirty="0">
                <a:solidFill>
                  <a:prstClr val="black"/>
                </a:solidFill>
                <a:latin typeface="Arial Narrow"/>
                <a:cs typeface="+mn-cs"/>
              </a:rPr>
              <a:t>nella tabella Medicinali </a:t>
            </a:r>
            <a:r>
              <a:rPr lang="it-IT" sz="1400" dirty="0" smtClean="0">
                <a:solidFill>
                  <a:prstClr val="black"/>
                </a:solidFill>
                <a:latin typeface="Arial Narrow"/>
                <a:cs typeface="+mn-cs"/>
              </a:rPr>
              <a:t>sez. </a:t>
            </a:r>
            <a:r>
              <a:rPr lang="it-IT" sz="1400" dirty="0">
                <a:solidFill>
                  <a:prstClr val="black"/>
                </a:solidFill>
                <a:latin typeface="Arial Narrow"/>
                <a:cs typeface="+mn-cs"/>
              </a:rPr>
              <a:t>B </a:t>
            </a:r>
            <a:r>
              <a:rPr lang="it-IT" sz="1400" dirty="0" smtClean="0">
                <a:solidFill>
                  <a:prstClr val="black"/>
                </a:solidFill>
                <a:latin typeface="Arial Narrow"/>
                <a:cs typeface="+mn-cs"/>
              </a:rPr>
              <a:t>di: </a:t>
            </a:r>
          </a:p>
          <a:p>
            <a:pPr algn="ctr" fontAlgn="auto">
              <a:spcBef>
                <a:spcPts val="0"/>
              </a:spcBef>
              <a:spcAft>
                <a:spcPts val="0"/>
              </a:spcAft>
            </a:pPr>
            <a:r>
              <a:rPr lang="it-IT" sz="1400" dirty="0" smtClean="0">
                <a:solidFill>
                  <a:prstClr val="black"/>
                </a:solidFill>
                <a:latin typeface="Arial Narrow"/>
                <a:cs typeface="+mn-cs"/>
              </a:rPr>
              <a:t>delta-9-THC, trans-delta-9-THC </a:t>
            </a:r>
            <a:r>
              <a:rPr lang="it-IT" sz="1400" dirty="0">
                <a:solidFill>
                  <a:prstClr val="black"/>
                </a:solidFill>
                <a:latin typeface="Arial Narrow"/>
                <a:cs typeface="+mn-cs"/>
              </a:rPr>
              <a:t>(</a:t>
            </a:r>
            <a:r>
              <a:rPr lang="it-IT" sz="1400" dirty="0" smtClean="0">
                <a:solidFill>
                  <a:prstClr val="black"/>
                </a:solidFill>
                <a:latin typeface="Arial Narrow"/>
                <a:cs typeface="+mn-cs"/>
              </a:rPr>
              <a:t>dronabinol</a:t>
            </a:r>
            <a:r>
              <a:rPr lang="it-IT" sz="1400" dirty="0">
                <a:solidFill>
                  <a:prstClr val="black"/>
                </a:solidFill>
                <a:latin typeface="Arial Narrow"/>
                <a:cs typeface="+mn-cs"/>
              </a:rPr>
              <a:t>), </a:t>
            </a:r>
            <a:r>
              <a:rPr lang="it-IT" sz="1400" dirty="0" smtClean="0">
                <a:solidFill>
                  <a:prstClr val="black"/>
                </a:solidFill>
                <a:latin typeface="Arial Narrow"/>
                <a:cs typeface="+mn-cs"/>
              </a:rPr>
              <a:t>nabilone, medicinali </a:t>
            </a:r>
            <a:r>
              <a:rPr lang="it-IT" sz="1400" dirty="0">
                <a:solidFill>
                  <a:prstClr val="black"/>
                </a:solidFill>
                <a:latin typeface="Arial Narrow"/>
                <a:cs typeface="+mn-cs"/>
              </a:rPr>
              <a:t>di origine vegetale  a  base  di  </a:t>
            </a:r>
            <a:r>
              <a:rPr lang="it-IT" sz="1400" i="1" dirty="0" smtClean="0">
                <a:solidFill>
                  <a:prstClr val="black"/>
                </a:solidFill>
                <a:latin typeface="Arial Narrow"/>
                <a:cs typeface="+mn-cs"/>
              </a:rPr>
              <a:t>Cannabis</a:t>
            </a:r>
            <a:endParaRPr lang="it-IT" sz="1400" dirty="0">
              <a:solidFill>
                <a:prstClr val="black"/>
              </a:solidFill>
              <a:latin typeface="Arial Narrow"/>
              <a:cs typeface="+mn-cs"/>
            </a:endParaRPr>
          </a:p>
        </p:txBody>
      </p:sp>
      <p:sp>
        <p:nvSpPr>
          <p:cNvPr id="13" name="Rettangolo 12"/>
          <p:cNvSpPr/>
          <p:nvPr/>
        </p:nvSpPr>
        <p:spPr>
          <a:xfrm>
            <a:off x="91910" y="2029649"/>
            <a:ext cx="9000000" cy="2400657"/>
          </a:xfrm>
          <a:prstGeom prst="rect">
            <a:avLst/>
          </a:prstGeom>
        </p:spPr>
        <p:txBody>
          <a:bodyPr wrap="square">
            <a:spAutoFit/>
          </a:bodyPr>
          <a:lstStyle/>
          <a:p>
            <a:pPr algn="just" fontAlgn="auto">
              <a:spcBef>
                <a:spcPts val="0"/>
              </a:spcBef>
              <a:spcAft>
                <a:spcPts val="0"/>
              </a:spcAft>
            </a:pPr>
            <a:r>
              <a:rPr lang="it-IT" sz="1400" b="1" dirty="0" smtClean="0">
                <a:solidFill>
                  <a:prstClr val="black"/>
                </a:solidFill>
                <a:latin typeface="Arial Narrow"/>
                <a:cs typeface="+mn-cs"/>
              </a:rPr>
              <a:t>18 settembre 2014</a:t>
            </a:r>
          </a:p>
          <a:p>
            <a:pPr algn="just" fontAlgn="auto">
              <a:spcBef>
                <a:spcPts val="0"/>
              </a:spcBef>
              <a:spcAft>
                <a:spcPts val="0"/>
              </a:spcAft>
            </a:pPr>
            <a:r>
              <a:rPr lang="it-IT" sz="1400" dirty="0">
                <a:solidFill>
                  <a:prstClr val="black"/>
                </a:solidFill>
                <a:latin typeface="Arial Narrow"/>
                <a:cs typeface="+mn-cs"/>
              </a:rPr>
              <a:t>A</a:t>
            </a:r>
            <a:r>
              <a:rPr lang="it-IT" sz="1400" dirty="0" smtClean="0">
                <a:solidFill>
                  <a:prstClr val="black"/>
                </a:solidFill>
                <a:latin typeface="Arial Narrow"/>
                <a:cs typeface="+mn-cs"/>
              </a:rPr>
              <a:t>ccordo </a:t>
            </a:r>
            <a:r>
              <a:rPr lang="it-IT" sz="1400" dirty="0">
                <a:solidFill>
                  <a:prstClr val="black"/>
                </a:solidFill>
                <a:latin typeface="Arial Narrow"/>
                <a:cs typeface="+mn-cs"/>
              </a:rPr>
              <a:t>di collaborazione per l'avvio di un progetto pilota per la produzione nazionale di sostanze e preparazioni di origine vegetale a base di </a:t>
            </a:r>
            <a:r>
              <a:rPr lang="it-IT" sz="1400" i="1" dirty="0">
                <a:solidFill>
                  <a:prstClr val="black"/>
                </a:solidFill>
                <a:latin typeface="Arial Narrow"/>
                <a:cs typeface="+mn-cs"/>
              </a:rPr>
              <a:t>cannabis</a:t>
            </a:r>
            <a:r>
              <a:rPr lang="it-IT" sz="1400" dirty="0" smtClean="0">
                <a:solidFill>
                  <a:prstClr val="black"/>
                </a:solidFill>
                <a:latin typeface="Arial Narrow"/>
                <a:cs typeface="+mn-cs"/>
              </a:rPr>
              <a:t>.</a:t>
            </a:r>
          </a:p>
          <a:p>
            <a:pPr algn="just" fontAlgn="auto">
              <a:spcBef>
                <a:spcPts val="0"/>
              </a:spcBef>
              <a:spcAft>
                <a:spcPts val="0"/>
              </a:spcAft>
            </a:pPr>
            <a:endParaRPr lang="it-IT" sz="500" dirty="0" smtClean="0">
              <a:solidFill>
                <a:prstClr val="black"/>
              </a:solidFill>
              <a:latin typeface="Arial Narrow"/>
              <a:cs typeface="+mn-cs"/>
            </a:endParaRPr>
          </a:p>
          <a:p>
            <a:pPr algn="just" fontAlgn="auto">
              <a:spcBef>
                <a:spcPts val="0"/>
              </a:spcBef>
              <a:spcAft>
                <a:spcPts val="0"/>
              </a:spcAft>
            </a:pPr>
            <a:r>
              <a:rPr lang="it-IT" sz="1400" b="1" dirty="0" smtClean="0">
                <a:solidFill>
                  <a:prstClr val="black"/>
                </a:solidFill>
                <a:latin typeface="Arial Narrow"/>
                <a:cs typeface="+mn-cs"/>
              </a:rPr>
              <a:t>DM </a:t>
            </a:r>
            <a:r>
              <a:rPr lang="it-IT" sz="1400" b="1" dirty="0">
                <a:solidFill>
                  <a:prstClr val="black"/>
                </a:solidFill>
                <a:latin typeface="Arial Narrow"/>
                <a:cs typeface="+mn-cs"/>
              </a:rPr>
              <a:t>9 novembre 2015 </a:t>
            </a:r>
          </a:p>
          <a:p>
            <a:pPr algn="just" fontAlgn="auto">
              <a:spcBef>
                <a:spcPts val="0"/>
              </a:spcBef>
              <a:spcAft>
                <a:spcPts val="0"/>
              </a:spcAft>
            </a:pPr>
            <a:r>
              <a:rPr lang="it-IT" sz="1400" dirty="0">
                <a:solidFill>
                  <a:prstClr val="black"/>
                </a:solidFill>
                <a:latin typeface="Arial Narrow"/>
                <a:cs typeface="+mn-cs"/>
              </a:rPr>
              <a:t>“Funzioni di Organismo statale per la cannabis previsto dagli articoli 23 e 28 della convenzione unica sugli stupefacenti del 1961, come modificata nel 1972”.</a:t>
            </a:r>
          </a:p>
          <a:p>
            <a:pPr algn="just" fontAlgn="auto">
              <a:spcBef>
                <a:spcPts val="0"/>
              </a:spcBef>
              <a:spcAft>
                <a:spcPts val="0"/>
              </a:spcAft>
            </a:pPr>
            <a:endParaRPr lang="it-IT" sz="500" dirty="0">
              <a:solidFill>
                <a:prstClr val="black"/>
              </a:solidFill>
              <a:latin typeface="Arial Narrow"/>
              <a:cs typeface="+mn-cs"/>
            </a:endParaRPr>
          </a:p>
          <a:p>
            <a:pPr algn="just" fontAlgn="auto">
              <a:spcBef>
                <a:spcPts val="0"/>
              </a:spcBef>
              <a:spcAft>
                <a:spcPts val="0"/>
              </a:spcAft>
            </a:pPr>
            <a:r>
              <a:rPr lang="it-IT" sz="1400" b="1" dirty="0">
                <a:solidFill>
                  <a:prstClr val="black"/>
                </a:solidFill>
                <a:latin typeface="Arial Narrow"/>
                <a:cs typeface="+mn-cs"/>
              </a:rPr>
              <a:t>Comunicato 07 gennaio 2016</a:t>
            </a:r>
          </a:p>
          <a:p>
            <a:pPr algn="just" fontAlgn="auto">
              <a:spcBef>
                <a:spcPts val="0"/>
              </a:spcBef>
              <a:spcAft>
                <a:spcPts val="0"/>
              </a:spcAft>
            </a:pPr>
            <a:r>
              <a:rPr lang="it-IT" sz="1400" dirty="0">
                <a:solidFill>
                  <a:prstClr val="black"/>
                </a:solidFill>
                <a:latin typeface="Arial Narrow"/>
                <a:cs typeface="+mn-cs"/>
              </a:rPr>
              <a:t>Comunicato di rettifica relativo all'Allegato tecnico per la produzione nazionale </a:t>
            </a:r>
            <a:r>
              <a:rPr lang="it-IT" sz="1400" dirty="0" smtClean="0">
                <a:solidFill>
                  <a:prstClr val="black"/>
                </a:solidFill>
                <a:latin typeface="Arial Narrow"/>
                <a:cs typeface="+mn-cs"/>
              </a:rPr>
              <a:t>di sostanze </a:t>
            </a:r>
            <a:r>
              <a:rPr lang="it-IT" sz="1400" dirty="0">
                <a:solidFill>
                  <a:prstClr val="black"/>
                </a:solidFill>
                <a:latin typeface="Arial Narrow"/>
                <a:cs typeface="+mn-cs"/>
              </a:rPr>
              <a:t>e preparazioni di origine vegetale a base di cannabis al decreto 9 </a:t>
            </a:r>
            <a:r>
              <a:rPr lang="it-IT" sz="1400" dirty="0" smtClean="0">
                <a:solidFill>
                  <a:prstClr val="black"/>
                </a:solidFill>
                <a:latin typeface="Arial Narrow"/>
                <a:cs typeface="+mn-cs"/>
              </a:rPr>
              <a:t>novembre 2015</a:t>
            </a:r>
            <a:r>
              <a:rPr lang="it-IT" sz="1400" dirty="0">
                <a:solidFill>
                  <a:prstClr val="black"/>
                </a:solidFill>
                <a:latin typeface="Arial Narrow"/>
                <a:cs typeface="+mn-cs"/>
              </a:rPr>
              <a:t>, recante: «Funzioni di Organismo statale per la cannabis previsto dagli articoli </a:t>
            </a:r>
            <a:r>
              <a:rPr lang="it-IT" sz="1400" dirty="0" smtClean="0">
                <a:solidFill>
                  <a:prstClr val="black"/>
                </a:solidFill>
                <a:latin typeface="Arial Narrow"/>
                <a:cs typeface="+mn-cs"/>
              </a:rPr>
              <a:t>23 e </a:t>
            </a:r>
            <a:r>
              <a:rPr lang="it-IT" sz="1400" dirty="0">
                <a:solidFill>
                  <a:prstClr val="black"/>
                </a:solidFill>
                <a:latin typeface="Arial Narrow"/>
                <a:cs typeface="+mn-cs"/>
              </a:rPr>
              <a:t>28 della convenzione unica sugli stupefacenti del 1961, come modificata nel 1972</a:t>
            </a:r>
            <a:r>
              <a:rPr lang="it-IT" sz="1400" dirty="0" smtClean="0">
                <a:solidFill>
                  <a:prstClr val="black"/>
                </a:solidFill>
                <a:latin typeface="Arial Narrow"/>
                <a:cs typeface="+mn-cs"/>
              </a:rPr>
              <a:t>».</a:t>
            </a:r>
            <a:endParaRPr lang="it-IT" sz="1400" dirty="0">
              <a:solidFill>
                <a:prstClr val="black"/>
              </a:solidFill>
              <a:latin typeface="Arial Narrow"/>
              <a:cs typeface="+mn-cs"/>
            </a:endParaRPr>
          </a:p>
        </p:txBody>
      </p:sp>
      <p:pic>
        <p:nvPicPr>
          <p:cNvPr id="16" name="Immagine 15"/>
          <p:cNvPicPr>
            <a:picLocks noChangeAspect="1"/>
          </p:cNvPicPr>
          <p:nvPr/>
        </p:nvPicPr>
        <p:blipFill>
          <a:blip r:embed="rId3"/>
          <a:stretch>
            <a:fillRect/>
          </a:stretch>
        </p:blipFill>
        <p:spPr>
          <a:xfrm>
            <a:off x="3119445" y="39291"/>
            <a:ext cx="2911384" cy="684000"/>
          </a:xfrm>
          <a:prstGeom prst="rect">
            <a:avLst/>
          </a:prstGeom>
        </p:spPr>
      </p:pic>
      <p:pic>
        <p:nvPicPr>
          <p:cNvPr id="18" name="Immagine 17"/>
          <p:cNvPicPr>
            <a:picLocks noChangeAspect="1"/>
          </p:cNvPicPr>
          <p:nvPr/>
        </p:nvPicPr>
        <p:blipFill>
          <a:blip r:embed="rId4"/>
          <a:stretch>
            <a:fillRect/>
          </a:stretch>
        </p:blipFill>
        <p:spPr>
          <a:xfrm>
            <a:off x="7434266" y="4627189"/>
            <a:ext cx="1540725" cy="1800000"/>
          </a:xfrm>
          <a:prstGeom prst="rect">
            <a:avLst/>
          </a:prstGeom>
          <a:ln>
            <a:solidFill>
              <a:srgbClr val="FFC000"/>
            </a:solidFill>
          </a:ln>
        </p:spPr>
      </p:pic>
      <p:sp>
        <p:nvSpPr>
          <p:cNvPr id="20" name="Rettangolo 19"/>
          <p:cNvSpPr/>
          <p:nvPr/>
        </p:nvSpPr>
        <p:spPr>
          <a:xfrm>
            <a:off x="91910" y="6263274"/>
            <a:ext cx="8980650" cy="523220"/>
          </a:xfrm>
          <a:prstGeom prst="rect">
            <a:avLst/>
          </a:prstGeom>
        </p:spPr>
        <p:txBody>
          <a:bodyPr wrap="square">
            <a:spAutoFit/>
          </a:bodyPr>
          <a:lstStyle/>
          <a:p>
            <a:pPr algn="just" fontAlgn="auto">
              <a:spcBef>
                <a:spcPts val="0"/>
              </a:spcBef>
              <a:spcAft>
                <a:spcPts val="0"/>
              </a:spcAft>
            </a:pPr>
            <a:r>
              <a:rPr lang="it-IT" sz="1400" b="1" dirty="0">
                <a:solidFill>
                  <a:prstClr val="black"/>
                </a:solidFill>
                <a:latin typeface="Arial Narrow"/>
                <a:ea typeface="Times New Roman" panose="02020603050405020304" pitchFamily="18" charset="0"/>
                <a:cs typeface="Courier New" panose="02070309020205020404" pitchFamily="49" charset="0"/>
              </a:rPr>
              <a:t>Deliberazione della Giunta Regionale 15 febbraio 2016, n. 24-2920</a:t>
            </a:r>
          </a:p>
          <a:p>
            <a:pPr algn="just" fontAlgn="auto">
              <a:spcBef>
                <a:spcPts val="0"/>
              </a:spcBef>
              <a:spcAft>
                <a:spcPts val="0"/>
              </a:spcAft>
            </a:pPr>
            <a:r>
              <a:rPr lang="it-IT" sz="1400" dirty="0">
                <a:solidFill>
                  <a:prstClr val="black"/>
                </a:solidFill>
                <a:latin typeface="Arial Narrow"/>
                <a:ea typeface="Times New Roman" panose="02020603050405020304" pitchFamily="18" charset="0"/>
                <a:cs typeface="Courier New" panose="02070309020205020404" pitchFamily="49" charset="0"/>
              </a:rPr>
              <a:t>Indirizzi procedurali ed organizzativi per l'attuazione della Legge Regionale n. 11 del 15 giugno 2015 - Uso terapeutico della canapa. </a:t>
            </a:r>
          </a:p>
        </p:txBody>
      </p:sp>
    </p:spTree>
    <p:extLst>
      <p:ext uri="{BB962C8B-B14F-4D97-AF65-F5344CB8AC3E}">
        <p14:creationId xmlns:p14="http://schemas.microsoft.com/office/powerpoint/2010/main" val="1425299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932040" y="674112"/>
            <a:ext cx="3959880" cy="738664"/>
          </a:xfrm>
          <a:prstGeom prst="rect">
            <a:avLst/>
          </a:prstGeom>
        </p:spPr>
        <p:txBody>
          <a:bodyPr wrap="square">
            <a:spAutoFit/>
          </a:bodyPr>
          <a:lstStyle/>
          <a:p>
            <a:r>
              <a:rPr lang="it-IT" sz="1400" dirty="0"/>
              <a:t>http://www.salute.gov.it/portale/temi/p2_6.jsp?lingua=italiano&amp;id=3729&amp;area=sostanzeStupefacenti&amp;menu=vuoto</a:t>
            </a:r>
          </a:p>
        </p:txBody>
      </p:sp>
      <p:pic>
        <p:nvPicPr>
          <p:cNvPr id="9" name="Immagine 8"/>
          <p:cNvPicPr>
            <a:picLocks noChangeAspect="1"/>
          </p:cNvPicPr>
          <p:nvPr/>
        </p:nvPicPr>
        <p:blipFill>
          <a:blip r:embed="rId2"/>
          <a:stretch>
            <a:fillRect/>
          </a:stretch>
        </p:blipFill>
        <p:spPr>
          <a:xfrm>
            <a:off x="35496" y="45224"/>
            <a:ext cx="4672925" cy="6768000"/>
          </a:xfrm>
          <a:prstGeom prst="rect">
            <a:avLst/>
          </a:prstGeom>
          <a:ln>
            <a:solidFill>
              <a:schemeClr val="tx1"/>
            </a:solidFill>
          </a:ln>
        </p:spPr>
      </p:pic>
      <p:pic>
        <p:nvPicPr>
          <p:cNvPr id="7" name="Immagine 6"/>
          <p:cNvPicPr>
            <a:picLocks noChangeAspect="1"/>
          </p:cNvPicPr>
          <p:nvPr/>
        </p:nvPicPr>
        <p:blipFill>
          <a:blip r:embed="rId3"/>
          <a:stretch>
            <a:fillRect/>
          </a:stretch>
        </p:blipFill>
        <p:spPr>
          <a:xfrm>
            <a:off x="2842869" y="2104605"/>
            <a:ext cx="6121619" cy="4753395"/>
          </a:xfrm>
          <a:prstGeom prst="rect">
            <a:avLst/>
          </a:prstGeom>
          <a:ln>
            <a:solidFill>
              <a:schemeClr val="tx1"/>
            </a:solidFill>
          </a:ln>
        </p:spPr>
      </p:pic>
      <p:sp>
        <p:nvSpPr>
          <p:cNvPr id="2" name="Ovale 1"/>
          <p:cNvSpPr/>
          <p:nvPr/>
        </p:nvSpPr>
        <p:spPr>
          <a:xfrm>
            <a:off x="4139952" y="4725144"/>
            <a:ext cx="1025669"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79512" y="6453336"/>
            <a:ext cx="1025669"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160093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77" y="120364"/>
            <a:ext cx="8928000" cy="4832092"/>
          </a:xfrm>
          <a:prstGeom prst="rect">
            <a:avLst/>
          </a:prstGeom>
        </p:spPr>
        <p:txBody>
          <a:bodyPr wrap="square">
            <a:spAutoFit/>
          </a:bodyPr>
          <a:lstStyle/>
          <a:p>
            <a:pPr algn="ctr" fontAlgn="auto">
              <a:spcBef>
                <a:spcPts val="0"/>
              </a:spcBef>
              <a:spcAft>
                <a:spcPts val="0"/>
              </a:spcAft>
            </a:pPr>
            <a:r>
              <a:rPr lang="it-IT" sz="2800" b="1" dirty="0" smtClean="0">
                <a:solidFill>
                  <a:srgbClr val="FF0000"/>
                </a:solidFill>
                <a:latin typeface="Arial Narrow"/>
                <a:cs typeface="+mn-cs"/>
              </a:rPr>
              <a:t>TABELLE DELLE SOSTANZE STUPEFACENTI E PSICOTROPE</a:t>
            </a:r>
          </a:p>
          <a:p>
            <a:pPr algn="just" fontAlgn="auto">
              <a:spcBef>
                <a:spcPts val="0"/>
              </a:spcBef>
              <a:spcAft>
                <a:spcPts val="0"/>
              </a:spcAft>
            </a:pPr>
            <a:endParaRPr lang="it-IT" sz="1400" dirty="0" smtClean="0">
              <a:solidFill>
                <a:prstClr val="black"/>
              </a:solidFill>
              <a:latin typeface="Arial Narrow"/>
              <a:cs typeface="+mn-cs"/>
            </a:endParaRPr>
          </a:p>
          <a:p>
            <a:pPr algn="just" fontAlgn="auto">
              <a:spcBef>
                <a:spcPts val="0"/>
              </a:spcBef>
              <a:spcAft>
                <a:spcPts val="0"/>
              </a:spcAft>
            </a:pPr>
            <a:r>
              <a:rPr lang="it-IT" sz="1400" dirty="0" smtClean="0">
                <a:solidFill>
                  <a:prstClr val="black"/>
                </a:solidFill>
                <a:latin typeface="Arial Narrow"/>
                <a:cs typeface="+mn-cs"/>
              </a:rPr>
              <a:t>Tutti </a:t>
            </a:r>
            <a:r>
              <a:rPr lang="it-IT" sz="1400" dirty="0">
                <a:solidFill>
                  <a:prstClr val="black"/>
                </a:solidFill>
                <a:latin typeface="Arial Narrow"/>
                <a:cs typeface="+mn-cs"/>
              </a:rPr>
              <a:t>gli stupefacenti e le sostanze psicotrope sono iscritti in cinque tabelle che vengono aggiornate ogni qualvolta si presenti la necessità di inserire una nuova sostanza o di variarne la collocazione o di provvedere ad una eventuale cancellazione. </a:t>
            </a:r>
            <a:endParaRPr lang="it-IT" sz="1400" dirty="0" smtClean="0">
              <a:solidFill>
                <a:prstClr val="black"/>
              </a:solidFill>
              <a:latin typeface="Arial Narrow"/>
              <a:cs typeface="+mn-cs"/>
            </a:endParaRPr>
          </a:p>
          <a:p>
            <a:pPr algn="just" fontAlgn="auto">
              <a:spcBef>
                <a:spcPts val="0"/>
              </a:spcBef>
              <a:spcAft>
                <a:spcPts val="0"/>
              </a:spcAft>
            </a:pPr>
            <a:endParaRPr lang="it-IT" sz="1400" dirty="0">
              <a:solidFill>
                <a:prstClr val="black"/>
              </a:solidFill>
              <a:latin typeface="Arial Narrow"/>
              <a:cs typeface="+mn-cs"/>
            </a:endParaRPr>
          </a:p>
          <a:p>
            <a:pPr algn="just" fontAlgn="auto">
              <a:spcBef>
                <a:spcPts val="0"/>
              </a:spcBef>
              <a:spcAft>
                <a:spcPts val="0"/>
              </a:spcAft>
            </a:pPr>
            <a:r>
              <a:rPr lang="it-IT" sz="1400" dirty="0">
                <a:solidFill>
                  <a:prstClr val="black"/>
                </a:solidFill>
                <a:latin typeface="Arial Narrow"/>
                <a:cs typeface="+mn-cs"/>
              </a:rPr>
              <a:t>Nelle </a:t>
            </a:r>
            <a:r>
              <a:rPr lang="it-IT" sz="1400" b="1" dirty="0">
                <a:solidFill>
                  <a:prstClr val="black"/>
                </a:solidFill>
                <a:latin typeface="Arial Narrow"/>
                <a:cs typeface="+mn-cs"/>
              </a:rPr>
              <a:t>prime quattro</a:t>
            </a:r>
            <a:r>
              <a:rPr lang="it-IT" sz="1400" dirty="0">
                <a:solidFill>
                  <a:prstClr val="black"/>
                </a:solidFill>
                <a:latin typeface="Arial Narrow"/>
                <a:cs typeface="+mn-cs"/>
              </a:rPr>
              <a:t> tabelle, collegate al sistema sanzionatorio per gli </a:t>
            </a:r>
            <a:r>
              <a:rPr lang="it-IT" sz="1400" b="1" dirty="0">
                <a:solidFill>
                  <a:srgbClr val="FF0000"/>
                </a:solidFill>
                <a:latin typeface="Arial Narrow"/>
                <a:cs typeface="+mn-cs"/>
              </a:rPr>
              <a:t>usi illeciti</a:t>
            </a:r>
            <a:r>
              <a:rPr lang="it-IT" sz="1400" dirty="0">
                <a:solidFill>
                  <a:prstClr val="black"/>
                </a:solidFill>
                <a:latin typeface="Arial Narrow"/>
                <a:cs typeface="+mn-cs"/>
              </a:rPr>
              <a:t>, sono elencate le sostanze stupefacenti e psicotrope poste sotto controllo internazionale e nazionale.</a:t>
            </a:r>
          </a:p>
          <a:p>
            <a:pPr algn="just" fontAlgn="auto">
              <a:spcBef>
                <a:spcPts val="0"/>
              </a:spcBef>
              <a:spcAft>
                <a:spcPts val="0"/>
              </a:spcAft>
            </a:pPr>
            <a:endParaRPr lang="it-IT" sz="1400" b="1" dirty="0" smtClean="0">
              <a:solidFill>
                <a:srgbClr val="9F0038"/>
              </a:solidFill>
              <a:latin typeface="Arial Narrow"/>
              <a:cs typeface="+mn-cs"/>
              <a:hlinkClick r:id="rId2" tooltip="apre documento xls"/>
            </a:endParaRPr>
          </a:p>
          <a:p>
            <a:pPr algn="just" fontAlgn="auto">
              <a:spcBef>
                <a:spcPts val="0"/>
              </a:spcBef>
              <a:spcAft>
                <a:spcPts val="0"/>
              </a:spcAft>
              <a:buFont typeface="Arial" panose="020B0604020202020204" pitchFamily="34" charset="0"/>
              <a:buChar char="•"/>
            </a:pPr>
            <a:endParaRPr lang="it-IT" sz="1400" b="1" dirty="0" smtClean="0">
              <a:solidFill>
                <a:srgbClr val="2A2A25"/>
              </a:solidFill>
              <a:latin typeface="Arial Narrow"/>
              <a:cs typeface="+mn-cs"/>
              <a:hlinkClick r:id="rId3" tooltip="apre collegamento pdf"/>
            </a:endParaRPr>
          </a:p>
          <a:p>
            <a:pPr algn="just" fontAlgn="auto">
              <a:spcBef>
                <a:spcPts val="0"/>
              </a:spcBef>
              <a:spcAft>
                <a:spcPts val="0"/>
              </a:spcAft>
              <a:buFont typeface="Arial" panose="020B0604020202020204" pitchFamily="34" charset="0"/>
              <a:buChar char="•"/>
            </a:pPr>
            <a:endParaRPr lang="it-IT" sz="1400" b="1" dirty="0">
              <a:solidFill>
                <a:srgbClr val="2A2A25"/>
              </a:solidFill>
              <a:latin typeface="Arial Narrow"/>
              <a:cs typeface="+mn-cs"/>
              <a:hlinkClick r:id="rId3" tooltip="apre collegamento pdf"/>
            </a:endParaRPr>
          </a:p>
          <a:p>
            <a:pPr algn="just" fontAlgn="auto">
              <a:spcBef>
                <a:spcPts val="0"/>
              </a:spcBef>
              <a:spcAft>
                <a:spcPts val="0"/>
              </a:spcAft>
              <a:buFont typeface="Arial" panose="020B0604020202020204" pitchFamily="34" charset="0"/>
              <a:buChar char="•"/>
            </a:pPr>
            <a:endParaRPr lang="it-IT" sz="1400" b="1" dirty="0" smtClean="0">
              <a:solidFill>
                <a:srgbClr val="2A2A25"/>
              </a:solidFill>
              <a:latin typeface="Arial Narrow"/>
              <a:cs typeface="+mn-cs"/>
              <a:hlinkClick r:id="rId3" tooltip="apre collegamento pdf"/>
            </a:endParaRPr>
          </a:p>
          <a:p>
            <a:pPr algn="just" fontAlgn="auto">
              <a:spcBef>
                <a:spcPts val="0"/>
              </a:spcBef>
              <a:spcAft>
                <a:spcPts val="0"/>
              </a:spcAft>
              <a:buFont typeface="Arial" panose="020B0604020202020204" pitchFamily="34" charset="0"/>
              <a:buChar char="•"/>
            </a:pPr>
            <a:endParaRPr lang="it-IT" sz="1400" b="1" dirty="0">
              <a:solidFill>
                <a:srgbClr val="2A2A25"/>
              </a:solidFill>
              <a:latin typeface="Arial Narrow"/>
              <a:cs typeface="+mn-cs"/>
              <a:hlinkClick r:id="rId3" tooltip="apre collegamento pdf"/>
            </a:endParaRPr>
          </a:p>
          <a:p>
            <a:pPr algn="just" fontAlgn="auto">
              <a:spcBef>
                <a:spcPts val="0"/>
              </a:spcBef>
              <a:spcAft>
                <a:spcPts val="0"/>
              </a:spcAft>
              <a:buFont typeface="Arial" panose="020B0604020202020204" pitchFamily="34" charset="0"/>
              <a:buChar char="•"/>
            </a:pPr>
            <a:endParaRPr lang="it-IT" sz="1400" b="1" dirty="0" smtClean="0">
              <a:solidFill>
                <a:srgbClr val="2A2A25"/>
              </a:solidFill>
              <a:latin typeface="Arial Narrow"/>
              <a:cs typeface="+mn-cs"/>
              <a:hlinkClick r:id="rId3" tooltip="apre collegamento pdf"/>
            </a:endParaRPr>
          </a:p>
          <a:p>
            <a:pPr algn="just" fontAlgn="auto">
              <a:spcBef>
                <a:spcPts val="0"/>
              </a:spcBef>
              <a:spcAft>
                <a:spcPts val="0"/>
              </a:spcAft>
              <a:buFont typeface="Arial" panose="020B0604020202020204" pitchFamily="34" charset="0"/>
              <a:buChar char="•"/>
            </a:pPr>
            <a:endParaRPr lang="it-IT" sz="1400" b="1" dirty="0">
              <a:solidFill>
                <a:srgbClr val="2A2A25"/>
              </a:solidFill>
              <a:latin typeface="Arial Narrow"/>
              <a:cs typeface="+mn-cs"/>
              <a:hlinkClick r:id="rId3" tooltip="apre collegamento pdf"/>
            </a:endParaRPr>
          </a:p>
          <a:p>
            <a:pPr algn="just" fontAlgn="auto">
              <a:spcBef>
                <a:spcPts val="0"/>
              </a:spcBef>
              <a:spcAft>
                <a:spcPts val="0"/>
              </a:spcAft>
              <a:buFont typeface="Arial" panose="020B0604020202020204" pitchFamily="34" charset="0"/>
              <a:buChar char="•"/>
            </a:pPr>
            <a:endParaRPr lang="it-IT" sz="1400" b="1" dirty="0" smtClean="0">
              <a:solidFill>
                <a:srgbClr val="2A2A25"/>
              </a:solidFill>
              <a:latin typeface="Arial Narrow"/>
              <a:cs typeface="+mn-cs"/>
              <a:hlinkClick r:id="rId3" tooltip="apre collegamento pdf"/>
            </a:endParaRPr>
          </a:p>
          <a:p>
            <a:pPr algn="just" fontAlgn="auto">
              <a:spcBef>
                <a:spcPts val="0"/>
              </a:spcBef>
              <a:spcAft>
                <a:spcPts val="0"/>
              </a:spcAft>
              <a:buFont typeface="Arial" panose="020B0604020202020204" pitchFamily="34" charset="0"/>
              <a:buChar char="•"/>
            </a:pPr>
            <a:endParaRPr lang="it-IT" sz="1400" b="1" dirty="0">
              <a:solidFill>
                <a:srgbClr val="2A2A25"/>
              </a:solidFill>
              <a:latin typeface="Arial Narrow"/>
              <a:cs typeface="+mn-cs"/>
              <a:hlinkClick r:id="rId3" tooltip="apre collegamento pdf"/>
            </a:endParaRPr>
          </a:p>
          <a:p>
            <a:pPr algn="just" fontAlgn="auto">
              <a:spcBef>
                <a:spcPts val="0"/>
              </a:spcBef>
              <a:spcAft>
                <a:spcPts val="0"/>
              </a:spcAft>
            </a:pPr>
            <a:r>
              <a:rPr lang="it-IT" sz="1400" b="1" dirty="0" smtClean="0">
                <a:solidFill>
                  <a:prstClr val="black">
                    <a:lumMod val="95000"/>
                    <a:lumOff val="5000"/>
                  </a:prstClr>
                </a:solidFill>
                <a:latin typeface="Arial Narrow"/>
                <a:cs typeface="+mn-cs"/>
                <a:hlinkClick r:id="rId4" tooltip="apre documento xls"/>
              </a:rPr>
              <a:t/>
            </a:r>
            <a:br>
              <a:rPr lang="it-IT" sz="1400" b="1" dirty="0" smtClean="0">
                <a:solidFill>
                  <a:prstClr val="black">
                    <a:lumMod val="95000"/>
                    <a:lumOff val="5000"/>
                  </a:prstClr>
                </a:solidFill>
                <a:latin typeface="Arial Narrow"/>
                <a:cs typeface="+mn-cs"/>
                <a:hlinkClick r:id="rId4" tooltip="apre documento xls"/>
              </a:rPr>
            </a:br>
            <a:r>
              <a:rPr lang="it-IT" sz="1400" b="1" dirty="0">
                <a:solidFill>
                  <a:prstClr val="black">
                    <a:lumMod val="95000"/>
                    <a:lumOff val="5000"/>
                  </a:prstClr>
                </a:solidFill>
                <a:latin typeface="Arial Narrow"/>
                <a:cs typeface="+mn-cs"/>
              </a:rPr>
              <a:t>Tabella dei medicinali</a:t>
            </a:r>
          </a:p>
          <a:p>
            <a:pPr algn="just" fontAlgn="auto">
              <a:spcBef>
                <a:spcPts val="0"/>
              </a:spcBef>
              <a:spcAft>
                <a:spcPts val="0"/>
              </a:spcAft>
            </a:pPr>
            <a:r>
              <a:rPr lang="it-IT" sz="1400" dirty="0" smtClean="0">
                <a:solidFill>
                  <a:srgbClr val="2A2A25"/>
                </a:solidFill>
                <a:latin typeface="Arial Narrow"/>
                <a:cs typeface="+mn-cs"/>
              </a:rPr>
              <a:t>Nella Tabella dei medicinali  sono inserite le sostanze attive che hanno attività farmacologica e pertanto sono usate in terapia e le relative preparazioni farmaceutiche. La tabella  è suddivisa in cinque sezioni indicate con le lettere A, B, C, D ed E dove sono distribuiti i medicinali in relazione al decrescere del loro potenziale di abuso, nelle tabelle è anche indicato il regime di dispensazione.</a:t>
            </a:r>
            <a:endParaRPr lang="it-IT" sz="1400" dirty="0">
              <a:solidFill>
                <a:srgbClr val="2A2A25"/>
              </a:solidFill>
              <a:latin typeface="Arial Narrow"/>
              <a:cs typeface="+mn-cs"/>
            </a:endParaRPr>
          </a:p>
        </p:txBody>
      </p:sp>
      <p:graphicFrame>
        <p:nvGraphicFramePr>
          <p:cNvPr id="3" name="Tabella 2"/>
          <p:cNvGraphicFramePr>
            <a:graphicFrameLocks noGrp="1"/>
          </p:cNvGraphicFramePr>
          <p:nvPr>
            <p:extLst/>
          </p:nvPr>
        </p:nvGraphicFramePr>
        <p:xfrm>
          <a:off x="379228" y="2000183"/>
          <a:ext cx="3990119" cy="1684260"/>
        </p:xfrm>
        <a:graphic>
          <a:graphicData uri="http://schemas.openxmlformats.org/drawingml/2006/table">
            <a:tbl>
              <a:tblPr firstRow="1" bandRow="1">
                <a:tableStyleId>{5C22544A-7EE6-4342-B048-85BDC9FD1C3A}</a:tableStyleId>
              </a:tblPr>
              <a:tblGrid>
                <a:gridCol w="2679933"/>
                <a:gridCol w="1310186"/>
              </a:tblGrid>
              <a:tr h="1166100">
                <a:tc>
                  <a:txBody>
                    <a:bodyPr/>
                    <a:lstStyle/>
                    <a:p>
                      <a:pPr algn="just">
                        <a:buFont typeface="Arial" panose="020B0604020202020204" pitchFamily="34" charset="0"/>
                        <a:buNone/>
                      </a:pPr>
                      <a:r>
                        <a:rPr lang="it-IT" sz="1400" b="1" dirty="0" smtClean="0">
                          <a:solidFill>
                            <a:schemeClr val="tx1"/>
                          </a:solidFill>
                        </a:rPr>
                        <a:t>Tabella I</a:t>
                      </a:r>
                    </a:p>
                    <a:p>
                      <a:pPr algn="just">
                        <a:buFont typeface="Arial" panose="020B0604020202020204" pitchFamily="34" charset="0"/>
                        <a:buChar char="•"/>
                      </a:pPr>
                      <a:r>
                        <a:rPr lang="it-IT" sz="1400" b="0" dirty="0" smtClean="0">
                          <a:solidFill>
                            <a:schemeClr val="tx1"/>
                          </a:solidFill>
                        </a:rPr>
                        <a:t>Oppio e derivati oppiacei </a:t>
                      </a:r>
                    </a:p>
                    <a:p>
                      <a:pPr algn="just">
                        <a:buFont typeface="Arial" panose="020B0604020202020204" pitchFamily="34" charset="0"/>
                        <a:buChar char="•"/>
                      </a:pPr>
                      <a:r>
                        <a:rPr lang="it-IT" sz="1400" b="0" dirty="0" smtClean="0">
                          <a:solidFill>
                            <a:schemeClr val="tx1"/>
                          </a:solidFill>
                        </a:rPr>
                        <a:t>Foglie di Coca e derivati</a:t>
                      </a:r>
                    </a:p>
                    <a:p>
                      <a:pPr algn="just">
                        <a:buFont typeface="Arial" panose="020B0604020202020204" pitchFamily="34" charset="0"/>
                        <a:buChar char="•"/>
                      </a:pPr>
                      <a:r>
                        <a:rPr lang="it-IT" sz="1400" b="0" dirty="0" smtClean="0">
                          <a:solidFill>
                            <a:schemeClr val="tx1"/>
                          </a:solidFill>
                        </a:rPr>
                        <a:t>Anfetamina e derivati anfetaminici </a:t>
                      </a:r>
                    </a:p>
                    <a:p>
                      <a:pPr algn="just">
                        <a:buFont typeface="Arial" panose="020B0604020202020204" pitchFamily="34" charset="0"/>
                        <a:buChar char="•"/>
                      </a:pPr>
                      <a:r>
                        <a:rPr lang="it-IT" sz="1400" b="0" dirty="0" smtClean="0">
                          <a:solidFill>
                            <a:schemeClr val="tx1"/>
                          </a:solidFill>
                        </a:rPr>
                        <a:t>Allucinogeni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buFont typeface="Arial" panose="020B0604020202020204" pitchFamily="34" charset="0"/>
                        <a:buNone/>
                      </a:pPr>
                      <a:r>
                        <a:rPr lang="it-IT" sz="1400" b="1" dirty="0" smtClean="0">
                          <a:solidFill>
                            <a:schemeClr val="tx1"/>
                          </a:solidFill>
                        </a:rPr>
                        <a:t>Tabella II</a:t>
                      </a:r>
                    </a:p>
                    <a:p>
                      <a:pPr algn="just">
                        <a:buFont typeface="Arial" panose="020B0604020202020204" pitchFamily="34" charset="0"/>
                        <a:buChar char="•"/>
                      </a:pPr>
                      <a:r>
                        <a:rPr lang="it-IT" sz="1400" b="0" i="1" dirty="0" smtClean="0">
                          <a:solidFill>
                            <a:srgbClr val="FF0000"/>
                          </a:solidFill>
                        </a:rPr>
                        <a:t>Cannabis</a:t>
                      </a:r>
                      <a:r>
                        <a:rPr lang="it-IT" sz="1400" b="0" dirty="0" smtClean="0">
                          <a:solidFill>
                            <a:schemeClr val="tx1"/>
                          </a:solidFill>
                        </a:rPr>
                        <a:t> </a:t>
                      </a:r>
                    </a:p>
                    <a:p>
                      <a:endParaRPr lang="it-IT"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6264">
                <a:tc>
                  <a:txBody>
                    <a:bodyPr/>
                    <a:lstStyle/>
                    <a:p>
                      <a:pPr algn="just">
                        <a:buFont typeface="Arial" panose="020B0604020202020204" pitchFamily="34" charset="0"/>
                        <a:buNone/>
                      </a:pPr>
                      <a:r>
                        <a:rPr lang="it-IT" sz="1400" b="1" dirty="0" smtClean="0">
                          <a:solidFill>
                            <a:schemeClr val="tx1"/>
                          </a:solidFill>
                        </a:rPr>
                        <a:t>Tabella III</a:t>
                      </a:r>
                    </a:p>
                    <a:p>
                      <a:pPr algn="just">
                        <a:buFont typeface="Arial" panose="020B0604020202020204" pitchFamily="34" charset="0"/>
                        <a:buChar char="•"/>
                      </a:pPr>
                      <a:r>
                        <a:rPr lang="it-IT" sz="1400" b="0" dirty="0" smtClean="0">
                          <a:solidFill>
                            <a:schemeClr val="tx1"/>
                          </a:solidFill>
                        </a:rPr>
                        <a:t>Barbiturici</a:t>
                      </a:r>
                      <a:endParaRPr lang="it-IT"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buFont typeface="Arial" panose="020B0604020202020204" pitchFamily="34" charset="0"/>
                        <a:buNone/>
                      </a:pPr>
                      <a:r>
                        <a:rPr lang="it-IT" sz="1400" b="1" dirty="0" smtClean="0">
                          <a:solidFill>
                            <a:schemeClr val="tx1"/>
                          </a:solidFill>
                        </a:rPr>
                        <a:t>Tabella IV</a:t>
                      </a:r>
                    </a:p>
                    <a:p>
                      <a:pPr algn="just">
                        <a:buFont typeface="Arial" panose="020B0604020202020204" pitchFamily="34" charset="0"/>
                        <a:buChar char="•"/>
                      </a:pPr>
                      <a:r>
                        <a:rPr lang="it-IT" sz="1400" b="0" dirty="0" smtClean="0">
                          <a:solidFill>
                            <a:schemeClr val="tx1"/>
                          </a:solidFill>
                        </a:rPr>
                        <a:t>Benzodiazepine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Ovale 4"/>
          <p:cNvSpPr/>
          <p:nvPr/>
        </p:nvSpPr>
        <p:spPr>
          <a:xfrm>
            <a:off x="2975212" y="2000183"/>
            <a:ext cx="1023583" cy="579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pic>
        <p:nvPicPr>
          <p:cNvPr id="6" name="Immagine 5"/>
          <p:cNvPicPr>
            <a:picLocks noChangeAspect="1"/>
          </p:cNvPicPr>
          <p:nvPr/>
        </p:nvPicPr>
        <p:blipFill>
          <a:blip r:embed="rId5"/>
          <a:stretch>
            <a:fillRect/>
          </a:stretch>
        </p:blipFill>
        <p:spPr>
          <a:xfrm>
            <a:off x="4825002" y="1942313"/>
            <a:ext cx="4210575" cy="1800000"/>
          </a:xfrm>
          <a:prstGeom prst="rect">
            <a:avLst/>
          </a:prstGeom>
          <a:ln>
            <a:solidFill>
              <a:srgbClr val="FF0000"/>
            </a:solidFill>
          </a:ln>
        </p:spPr>
      </p:pic>
      <p:sp>
        <p:nvSpPr>
          <p:cNvPr id="7" name="Freccia a destra 6"/>
          <p:cNvSpPr/>
          <p:nvPr/>
        </p:nvSpPr>
        <p:spPr>
          <a:xfrm>
            <a:off x="4121624" y="2101754"/>
            <a:ext cx="600501" cy="380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8" name="Rettangolo 7"/>
          <p:cNvSpPr/>
          <p:nvPr/>
        </p:nvSpPr>
        <p:spPr>
          <a:xfrm>
            <a:off x="176617" y="5045640"/>
            <a:ext cx="8789917" cy="1754326"/>
          </a:xfrm>
          <a:prstGeom prst="rect">
            <a:avLst/>
          </a:prstGeom>
          <a:ln>
            <a:solidFill>
              <a:srgbClr val="0070C0"/>
            </a:solidFill>
          </a:ln>
        </p:spPr>
        <p:txBody>
          <a:bodyPr wrap="square">
            <a:spAutoFit/>
          </a:bodyPr>
          <a:lstStyle/>
          <a:p>
            <a:pPr fontAlgn="auto">
              <a:spcBef>
                <a:spcPts val="0"/>
              </a:spcBef>
              <a:spcAft>
                <a:spcPts val="0"/>
              </a:spcAft>
            </a:pPr>
            <a:r>
              <a:rPr lang="it-IT" b="1" dirty="0">
                <a:solidFill>
                  <a:srgbClr val="0070C0"/>
                </a:solidFill>
                <a:latin typeface="Arial Narrow"/>
                <a:cs typeface="+mn-cs"/>
              </a:rPr>
              <a:t>TABELLA </a:t>
            </a:r>
            <a:r>
              <a:rPr lang="it-IT" b="1" dirty="0">
                <a:solidFill>
                  <a:srgbClr val="FF0000"/>
                </a:solidFill>
                <a:latin typeface="Arial Narrow"/>
                <a:cs typeface="+mn-cs"/>
              </a:rPr>
              <a:t>MEDICINALI</a:t>
            </a:r>
            <a:r>
              <a:rPr lang="it-IT" b="1" dirty="0">
                <a:solidFill>
                  <a:srgbClr val="0070C0"/>
                </a:solidFill>
                <a:latin typeface="Arial Narrow"/>
                <a:cs typeface="+mn-cs"/>
              </a:rPr>
              <a:t> SEZIONE </a:t>
            </a:r>
            <a:r>
              <a:rPr lang="it-IT" b="1" dirty="0" smtClean="0">
                <a:solidFill>
                  <a:srgbClr val="0070C0"/>
                </a:solidFill>
                <a:latin typeface="Arial Narrow"/>
                <a:cs typeface="+mn-cs"/>
              </a:rPr>
              <a:t>B</a:t>
            </a:r>
          </a:p>
          <a:p>
            <a:pPr marL="742950" lvl="1" indent="-285750" fontAlgn="auto">
              <a:spcBef>
                <a:spcPts val="0"/>
              </a:spcBef>
              <a:spcAft>
                <a:spcPts val="0"/>
              </a:spcAft>
              <a:buFont typeface="Arial" panose="020B0604020202020204" pitchFamily="34" charset="0"/>
              <a:buChar char="•"/>
            </a:pPr>
            <a:r>
              <a:rPr lang="it-IT" b="1" dirty="0" smtClean="0">
                <a:solidFill>
                  <a:srgbClr val="0070C0"/>
                </a:solidFill>
                <a:latin typeface="Arial Narrow"/>
                <a:cs typeface="+mn-cs"/>
              </a:rPr>
              <a:t>Delta-9-tetraidrocannabinolo </a:t>
            </a:r>
          </a:p>
          <a:p>
            <a:pPr marL="742950" lvl="1" indent="-285750" fontAlgn="auto">
              <a:spcBef>
                <a:spcPts val="0"/>
              </a:spcBef>
              <a:spcAft>
                <a:spcPts val="0"/>
              </a:spcAft>
              <a:buFont typeface="Arial" panose="020B0604020202020204" pitchFamily="34" charset="0"/>
              <a:buChar char="•"/>
            </a:pPr>
            <a:r>
              <a:rPr lang="it-IT" b="1" dirty="0" smtClean="0">
                <a:solidFill>
                  <a:srgbClr val="0070C0"/>
                </a:solidFill>
                <a:latin typeface="Arial Narrow"/>
                <a:cs typeface="+mn-cs"/>
              </a:rPr>
              <a:t>Medicinali </a:t>
            </a:r>
            <a:r>
              <a:rPr lang="it-IT" b="1" dirty="0">
                <a:solidFill>
                  <a:srgbClr val="0070C0"/>
                </a:solidFill>
                <a:latin typeface="Arial Narrow"/>
                <a:cs typeface="+mn-cs"/>
              </a:rPr>
              <a:t>di origine vegetale  a  base  di  </a:t>
            </a:r>
            <a:r>
              <a:rPr lang="it-IT" b="1" i="1" dirty="0">
                <a:solidFill>
                  <a:srgbClr val="FF0000"/>
                </a:solidFill>
                <a:latin typeface="Arial Narrow"/>
                <a:cs typeface="+mn-cs"/>
              </a:rPr>
              <a:t>Cannabis</a:t>
            </a:r>
            <a:r>
              <a:rPr lang="it-IT" b="1" dirty="0">
                <a:solidFill>
                  <a:srgbClr val="0070C0"/>
                </a:solidFill>
                <a:latin typeface="Arial Narrow"/>
                <a:cs typeface="+mn-cs"/>
              </a:rPr>
              <a:t>  (sostanze  </a:t>
            </a:r>
            <a:r>
              <a:rPr lang="it-IT" b="1" dirty="0" smtClean="0">
                <a:solidFill>
                  <a:srgbClr val="0070C0"/>
                </a:solidFill>
                <a:latin typeface="Arial Narrow"/>
                <a:cs typeface="+mn-cs"/>
              </a:rPr>
              <a:t>e preparazioni </a:t>
            </a:r>
            <a:r>
              <a:rPr lang="it-IT" b="1" dirty="0">
                <a:solidFill>
                  <a:srgbClr val="0070C0"/>
                </a:solidFill>
                <a:latin typeface="Arial Narrow"/>
                <a:cs typeface="+mn-cs"/>
              </a:rPr>
              <a:t>vegetali, inclusi estratti e tinture</a:t>
            </a:r>
            <a:r>
              <a:rPr lang="it-IT" b="1" dirty="0" smtClean="0">
                <a:solidFill>
                  <a:srgbClr val="0070C0"/>
                </a:solidFill>
                <a:latin typeface="Arial Narrow"/>
                <a:cs typeface="+mn-cs"/>
              </a:rPr>
              <a:t>)</a:t>
            </a:r>
          </a:p>
          <a:p>
            <a:pPr marL="742950" lvl="1" indent="-285750" fontAlgn="auto">
              <a:spcBef>
                <a:spcPts val="0"/>
              </a:spcBef>
              <a:spcAft>
                <a:spcPts val="0"/>
              </a:spcAft>
              <a:buFont typeface="Arial" panose="020B0604020202020204" pitchFamily="34" charset="0"/>
              <a:buChar char="•"/>
            </a:pPr>
            <a:r>
              <a:rPr lang="it-IT" b="1" dirty="0" err="1" smtClean="0">
                <a:solidFill>
                  <a:srgbClr val="0070C0"/>
                </a:solidFill>
                <a:latin typeface="Arial Narrow"/>
                <a:cs typeface="+mn-cs"/>
              </a:rPr>
              <a:t>Nabilone</a:t>
            </a:r>
            <a:endParaRPr lang="it-IT" b="1" dirty="0" smtClean="0">
              <a:solidFill>
                <a:srgbClr val="0070C0"/>
              </a:solidFill>
              <a:latin typeface="Arial Narrow"/>
              <a:cs typeface="+mn-cs"/>
            </a:endParaRPr>
          </a:p>
          <a:p>
            <a:pPr marL="742950" lvl="1" indent="-285750" fontAlgn="auto">
              <a:spcBef>
                <a:spcPts val="0"/>
              </a:spcBef>
              <a:spcAft>
                <a:spcPts val="0"/>
              </a:spcAft>
              <a:buFont typeface="Arial" panose="020B0604020202020204" pitchFamily="34" charset="0"/>
              <a:buChar char="•"/>
            </a:pPr>
            <a:r>
              <a:rPr lang="it-IT" b="1" dirty="0" smtClean="0">
                <a:solidFill>
                  <a:srgbClr val="0070C0"/>
                </a:solidFill>
                <a:latin typeface="Arial Narrow"/>
                <a:cs typeface="+mn-cs"/>
              </a:rPr>
              <a:t>Trans-delta-9-tetraidrocannabinolo (THC o </a:t>
            </a:r>
            <a:r>
              <a:rPr lang="it-IT" b="1" dirty="0" err="1" smtClean="0">
                <a:solidFill>
                  <a:srgbClr val="0070C0"/>
                </a:solidFill>
                <a:latin typeface="Arial Narrow"/>
                <a:cs typeface="+mn-cs"/>
              </a:rPr>
              <a:t>dronabinol</a:t>
            </a:r>
            <a:r>
              <a:rPr lang="it-IT" b="1" dirty="0" smtClean="0">
                <a:solidFill>
                  <a:srgbClr val="0070C0"/>
                </a:solidFill>
                <a:latin typeface="Arial Narrow"/>
                <a:cs typeface="+mn-cs"/>
              </a:rPr>
              <a:t>)</a:t>
            </a:r>
            <a:endParaRPr lang="it-IT" b="1" dirty="0">
              <a:solidFill>
                <a:srgbClr val="0070C0"/>
              </a:solidFill>
              <a:latin typeface="Arial Narrow"/>
              <a:cs typeface="+mn-cs"/>
            </a:endParaRPr>
          </a:p>
        </p:txBody>
      </p:sp>
    </p:spTree>
    <p:extLst>
      <p:ext uri="{BB962C8B-B14F-4D97-AF65-F5344CB8AC3E}">
        <p14:creationId xmlns:p14="http://schemas.microsoft.com/office/powerpoint/2010/main" val="190032535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32909" y="1629296"/>
            <a:ext cx="8873390" cy="4464000"/>
          </a:xfrm>
          <a:prstGeom prst="rect">
            <a:avLst/>
          </a:prstGeom>
          <a:solidFill>
            <a:srgbClr val="FFFFC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2" name="Rettangolo 1"/>
          <p:cNvSpPr/>
          <p:nvPr/>
        </p:nvSpPr>
        <p:spPr>
          <a:xfrm>
            <a:off x="132909" y="572487"/>
            <a:ext cx="8892000" cy="1200329"/>
          </a:xfrm>
          <a:prstGeom prst="rect">
            <a:avLst/>
          </a:prstGeom>
          <a:solidFill>
            <a:srgbClr val="D6FDC7"/>
          </a:solidFill>
          <a:ln w="28575">
            <a:solidFill>
              <a:schemeClr val="bg1">
                <a:lumMod val="50000"/>
              </a:schemeClr>
            </a:solidFill>
          </a:ln>
        </p:spPr>
        <p:txBody>
          <a:bodyPr wrap="square">
            <a:spAutoFit/>
          </a:bodyPr>
          <a:lstStyle/>
          <a:p>
            <a:pPr algn="just" fontAlgn="auto">
              <a:spcBef>
                <a:spcPts val="0"/>
              </a:spcBef>
              <a:spcAft>
                <a:spcPts val="0"/>
              </a:spcAft>
            </a:pPr>
            <a:r>
              <a:rPr lang="it-IT" b="1" dirty="0" err="1" smtClean="0">
                <a:solidFill>
                  <a:srgbClr val="005024"/>
                </a:solidFill>
                <a:latin typeface="Arial Narrow"/>
                <a:cs typeface="+mn-cs"/>
              </a:rPr>
              <a:t>Dronabinol</a:t>
            </a:r>
            <a:r>
              <a:rPr lang="it-IT" b="1" dirty="0" smtClean="0">
                <a:solidFill>
                  <a:srgbClr val="005024"/>
                </a:solidFill>
                <a:latin typeface="Arial Narrow"/>
                <a:cs typeface="+mn-cs"/>
              </a:rPr>
              <a:t> </a:t>
            </a:r>
            <a:r>
              <a:rPr lang="it-IT" dirty="0" smtClean="0">
                <a:solidFill>
                  <a:srgbClr val="005024"/>
                </a:solidFill>
                <a:latin typeface="Arial Narrow"/>
                <a:cs typeface="+mn-cs"/>
              </a:rPr>
              <a:t>- </a:t>
            </a:r>
            <a:r>
              <a:rPr lang="it-IT" i="1" dirty="0" smtClean="0">
                <a:solidFill>
                  <a:srgbClr val="005024"/>
                </a:solidFill>
                <a:latin typeface="Arial Narrow"/>
                <a:cs typeface="+mn-cs"/>
              </a:rPr>
              <a:t>perdita appetito per pazienti Aids </a:t>
            </a:r>
            <a:r>
              <a:rPr lang="it-IT" dirty="0" smtClean="0">
                <a:solidFill>
                  <a:srgbClr val="005024"/>
                </a:solidFill>
                <a:latin typeface="Arial Narrow"/>
                <a:cs typeface="+mn-cs"/>
              </a:rPr>
              <a:t>- </a:t>
            </a:r>
            <a:r>
              <a:rPr lang="it-IT" dirty="0" smtClean="0">
                <a:solidFill>
                  <a:prstClr val="black"/>
                </a:solidFill>
                <a:latin typeface="Arial Narrow"/>
                <a:cs typeface="+mn-cs"/>
              </a:rPr>
              <a:t>(</a:t>
            </a:r>
            <a:r>
              <a:rPr lang="it-IT" dirty="0" err="1" smtClean="0">
                <a:solidFill>
                  <a:prstClr val="black"/>
                </a:solidFill>
                <a:latin typeface="Arial Narrow"/>
                <a:cs typeface="+mn-cs"/>
              </a:rPr>
              <a:t>Marinol</a:t>
            </a:r>
            <a:r>
              <a:rPr lang="it-IT" baseline="30000" dirty="0" smtClean="0">
                <a:solidFill>
                  <a:prstClr val="black"/>
                </a:solidFill>
                <a:latin typeface="Arial Narrow"/>
                <a:cs typeface="+mn-cs"/>
              </a:rPr>
              <a:t>®</a:t>
            </a:r>
            <a:r>
              <a:rPr lang="it-IT" dirty="0" smtClean="0">
                <a:solidFill>
                  <a:prstClr val="black"/>
                </a:solidFill>
                <a:latin typeface="Arial Narrow"/>
                <a:cs typeface="+mn-cs"/>
              </a:rPr>
              <a:t>) e </a:t>
            </a:r>
            <a:r>
              <a:rPr lang="it-IT" b="1" dirty="0" err="1" smtClean="0">
                <a:solidFill>
                  <a:srgbClr val="005024"/>
                </a:solidFill>
                <a:latin typeface="Arial Narrow"/>
                <a:cs typeface="+mn-cs"/>
              </a:rPr>
              <a:t>Nabilone</a:t>
            </a:r>
            <a:r>
              <a:rPr lang="it-IT" dirty="0" smtClean="0">
                <a:solidFill>
                  <a:srgbClr val="005024"/>
                </a:solidFill>
                <a:latin typeface="Arial Narrow"/>
                <a:cs typeface="+mn-cs"/>
              </a:rPr>
              <a:t> - </a:t>
            </a:r>
            <a:r>
              <a:rPr lang="it-IT" i="1" dirty="0" smtClean="0">
                <a:solidFill>
                  <a:srgbClr val="005024"/>
                </a:solidFill>
                <a:latin typeface="Arial Narrow"/>
                <a:cs typeface="+mn-cs"/>
              </a:rPr>
              <a:t>antiemetico in trattamenti chemioterapici</a:t>
            </a:r>
            <a:r>
              <a:rPr lang="it-IT" dirty="0" smtClean="0">
                <a:solidFill>
                  <a:srgbClr val="005024"/>
                </a:solidFill>
                <a:latin typeface="Arial Narrow"/>
                <a:cs typeface="+mn-cs"/>
              </a:rPr>
              <a:t> - </a:t>
            </a:r>
            <a:r>
              <a:rPr lang="it-IT" dirty="0" smtClean="0">
                <a:solidFill>
                  <a:prstClr val="black"/>
                </a:solidFill>
                <a:latin typeface="Arial Narrow"/>
                <a:cs typeface="+mn-cs"/>
              </a:rPr>
              <a:t>(</a:t>
            </a:r>
            <a:r>
              <a:rPr lang="it-IT" dirty="0" err="1" smtClean="0">
                <a:solidFill>
                  <a:prstClr val="black"/>
                </a:solidFill>
                <a:latin typeface="Arial Narrow"/>
                <a:cs typeface="+mn-cs"/>
              </a:rPr>
              <a:t>Cesamet</a:t>
            </a:r>
            <a:r>
              <a:rPr lang="it-IT" baseline="30000" dirty="0" smtClean="0">
                <a:solidFill>
                  <a:prstClr val="black"/>
                </a:solidFill>
                <a:latin typeface="Arial Narrow"/>
                <a:cs typeface="+mn-cs"/>
              </a:rPr>
              <a:t>®</a:t>
            </a:r>
            <a:r>
              <a:rPr lang="it-IT" dirty="0" smtClean="0">
                <a:solidFill>
                  <a:prstClr val="black"/>
                </a:solidFill>
                <a:latin typeface="Arial Narrow"/>
                <a:cs typeface="+mn-cs"/>
              </a:rPr>
              <a:t>): </a:t>
            </a:r>
            <a:r>
              <a:rPr lang="it-IT" u="sng" dirty="0" smtClean="0">
                <a:solidFill>
                  <a:prstClr val="black"/>
                </a:solidFill>
                <a:latin typeface="Arial Narrow"/>
                <a:cs typeface="+mn-cs"/>
              </a:rPr>
              <a:t>indicazione terapeutica approvata in USA</a:t>
            </a:r>
          </a:p>
          <a:p>
            <a:pPr algn="just" fontAlgn="auto">
              <a:spcBef>
                <a:spcPts val="0"/>
              </a:spcBef>
              <a:spcAft>
                <a:spcPts val="0"/>
              </a:spcAft>
            </a:pPr>
            <a:r>
              <a:rPr lang="it-IT" dirty="0" smtClean="0">
                <a:solidFill>
                  <a:prstClr val="black"/>
                </a:solidFill>
                <a:latin typeface="Arial Narrow"/>
                <a:cs typeface="+mn-cs"/>
              </a:rPr>
              <a:t>Tali </a:t>
            </a:r>
            <a:r>
              <a:rPr lang="it-IT" dirty="0">
                <a:solidFill>
                  <a:prstClr val="black"/>
                </a:solidFill>
                <a:latin typeface="Arial Narrow"/>
                <a:cs typeface="+mn-cs"/>
              </a:rPr>
              <a:t>prodotti possono essere utilizzati sul territorio </a:t>
            </a:r>
            <a:r>
              <a:rPr lang="it-IT" dirty="0" smtClean="0">
                <a:solidFill>
                  <a:prstClr val="black"/>
                </a:solidFill>
                <a:latin typeface="Arial Narrow"/>
                <a:cs typeface="+mn-cs"/>
              </a:rPr>
              <a:t>italiano se </a:t>
            </a:r>
            <a:r>
              <a:rPr lang="it-IT" b="1" dirty="0" smtClean="0">
                <a:solidFill>
                  <a:srgbClr val="005024"/>
                </a:solidFill>
                <a:latin typeface="Arial Narrow"/>
                <a:cs typeface="+mn-cs"/>
              </a:rPr>
              <a:t>importati dall’estero</a:t>
            </a:r>
            <a:r>
              <a:rPr lang="it-IT" b="1" dirty="0" smtClean="0">
                <a:solidFill>
                  <a:prstClr val="black"/>
                </a:solidFill>
                <a:latin typeface="Arial Narrow"/>
                <a:cs typeface="+mn-cs"/>
              </a:rPr>
              <a:t> </a:t>
            </a:r>
            <a:r>
              <a:rPr lang="it-IT" dirty="0">
                <a:solidFill>
                  <a:prstClr val="black"/>
                </a:solidFill>
                <a:latin typeface="Arial Narrow"/>
                <a:cs typeface="+mn-cs"/>
              </a:rPr>
              <a:t>in base a quanto previsto dal DM 11 febbraio </a:t>
            </a:r>
            <a:r>
              <a:rPr lang="it-IT" dirty="0" smtClean="0">
                <a:solidFill>
                  <a:prstClr val="black"/>
                </a:solidFill>
                <a:latin typeface="Arial Narrow"/>
                <a:cs typeface="+mn-cs"/>
              </a:rPr>
              <a:t>1997</a:t>
            </a:r>
            <a:endParaRPr lang="it-IT" dirty="0">
              <a:solidFill>
                <a:prstClr val="black"/>
              </a:solidFill>
              <a:latin typeface="Arial Narrow"/>
              <a:cs typeface="+mn-cs"/>
            </a:endParaRPr>
          </a:p>
        </p:txBody>
      </p:sp>
      <p:sp>
        <p:nvSpPr>
          <p:cNvPr id="3" name="Freccia a destra 2"/>
          <p:cNvSpPr/>
          <p:nvPr/>
        </p:nvSpPr>
        <p:spPr>
          <a:xfrm>
            <a:off x="195306" y="5013176"/>
            <a:ext cx="324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4" name="Freccia a destra 3"/>
          <p:cNvSpPr/>
          <p:nvPr/>
        </p:nvSpPr>
        <p:spPr>
          <a:xfrm>
            <a:off x="195306" y="5573509"/>
            <a:ext cx="324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5" name="Rettangolo 4"/>
          <p:cNvSpPr/>
          <p:nvPr/>
        </p:nvSpPr>
        <p:spPr>
          <a:xfrm>
            <a:off x="237842" y="6167045"/>
            <a:ext cx="8677553" cy="646331"/>
          </a:xfrm>
          <a:prstGeom prst="rect">
            <a:avLst/>
          </a:prstGeom>
        </p:spPr>
        <p:txBody>
          <a:bodyPr wrap="square">
            <a:spAutoFit/>
          </a:bodyPr>
          <a:lstStyle/>
          <a:p>
            <a:pPr algn="ctr" fontAlgn="auto">
              <a:spcBef>
                <a:spcPts val="0"/>
              </a:spcBef>
              <a:spcAft>
                <a:spcPts val="0"/>
              </a:spcAft>
            </a:pPr>
            <a:r>
              <a:rPr lang="it-IT" dirty="0">
                <a:solidFill>
                  <a:srgbClr val="000000"/>
                </a:solidFill>
                <a:latin typeface="Arial Narrow" panose="020B0606020202030204" pitchFamily="34" charset="0"/>
                <a:ea typeface="Times New Roman" panose="02020603050405020304" pitchFamily="18" charset="0"/>
                <a:cs typeface="Helvetica" panose="020B0604020202020204" pitchFamily="34" charset="0"/>
              </a:rPr>
              <a:t>L</a:t>
            </a:r>
            <a:r>
              <a:rPr lang="it-IT" dirty="0" smtClean="0">
                <a:solidFill>
                  <a:srgbClr val="000000"/>
                </a:solidFill>
                <a:latin typeface="Arial Narrow" panose="020B0606020202030204" pitchFamily="34" charset="0"/>
                <a:ea typeface="Times New Roman" panose="02020603050405020304" pitchFamily="18" charset="0"/>
                <a:cs typeface="Helvetica" panose="020B0604020202020204" pitchFamily="34" charset="0"/>
              </a:rPr>
              <a:t>’acquisto </a:t>
            </a:r>
            <a:r>
              <a:rPr lang="it-IT" dirty="0">
                <a:solidFill>
                  <a:srgbClr val="000000"/>
                </a:solidFill>
                <a:latin typeface="Arial Narrow" panose="020B0606020202030204" pitchFamily="34" charset="0"/>
                <a:ea typeface="Times New Roman" panose="02020603050405020304" pitchFamily="18" charset="0"/>
                <a:cs typeface="Helvetica" panose="020B0604020202020204" pitchFamily="34" charset="0"/>
              </a:rPr>
              <a:t>dei medicinali registrati all’estero </a:t>
            </a:r>
            <a:r>
              <a:rPr lang="it-IT" b="1" dirty="0">
                <a:solidFill>
                  <a:srgbClr val="FF0000"/>
                </a:solidFill>
                <a:latin typeface="Arial Narrow" panose="020B0606020202030204" pitchFamily="34" charset="0"/>
                <a:ea typeface="Times New Roman" panose="02020603050405020304" pitchFamily="18" charset="0"/>
                <a:cs typeface="Helvetica" panose="020B0604020202020204" pitchFamily="34" charset="0"/>
              </a:rPr>
              <a:t>non deve essere imputato a fondi pubblici</a:t>
            </a:r>
            <a:r>
              <a:rPr lang="it-IT" dirty="0">
                <a:solidFill>
                  <a:srgbClr val="000000"/>
                </a:solidFill>
                <a:latin typeface="Arial Narrow" panose="020B0606020202030204" pitchFamily="34" charset="0"/>
                <a:ea typeface="Times New Roman" panose="02020603050405020304" pitchFamily="18" charset="0"/>
                <a:cs typeface="Helvetica" panose="020B0604020202020204" pitchFamily="34" charset="0"/>
              </a:rPr>
              <a:t>, </a:t>
            </a:r>
            <a:r>
              <a:rPr lang="it-IT" b="1" dirty="0">
                <a:solidFill>
                  <a:srgbClr val="FF0000"/>
                </a:solidFill>
                <a:latin typeface="Arial Narrow" panose="020B0606020202030204" pitchFamily="34" charset="0"/>
                <a:ea typeface="Times New Roman" panose="02020603050405020304" pitchFamily="18" charset="0"/>
                <a:cs typeface="Helvetica" panose="020B0604020202020204" pitchFamily="34" charset="0"/>
              </a:rPr>
              <a:t>tranne il caso </a:t>
            </a:r>
            <a:r>
              <a:rPr lang="it-IT" dirty="0">
                <a:solidFill>
                  <a:srgbClr val="000000"/>
                </a:solidFill>
                <a:latin typeface="Arial Narrow" panose="020B0606020202030204" pitchFamily="34" charset="0"/>
                <a:ea typeface="Times New Roman" panose="02020603050405020304" pitchFamily="18" charset="0"/>
                <a:cs typeface="Helvetica" panose="020B0604020202020204" pitchFamily="34" charset="0"/>
              </a:rPr>
              <a:t>in cui l’acquisto medesimo venga </a:t>
            </a:r>
            <a:r>
              <a:rPr lang="it-IT" b="1" dirty="0">
                <a:solidFill>
                  <a:srgbClr val="FF0000"/>
                </a:solidFill>
                <a:latin typeface="Arial Narrow" panose="020B0606020202030204" pitchFamily="34" charset="0"/>
                <a:ea typeface="Times New Roman" panose="02020603050405020304" pitchFamily="18" charset="0"/>
                <a:cs typeface="Helvetica" panose="020B0604020202020204" pitchFamily="34" charset="0"/>
              </a:rPr>
              <a:t>richiesto da una struttura </a:t>
            </a:r>
            <a:r>
              <a:rPr lang="it-IT" b="1" dirty="0" smtClean="0">
                <a:solidFill>
                  <a:srgbClr val="FF0000"/>
                </a:solidFill>
                <a:latin typeface="Arial Narrow" panose="020B0606020202030204" pitchFamily="34" charset="0"/>
                <a:ea typeface="Times New Roman" panose="02020603050405020304" pitchFamily="18" charset="0"/>
                <a:cs typeface="Helvetica" panose="020B0604020202020204" pitchFamily="34" charset="0"/>
              </a:rPr>
              <a:t>ospedaliera</a:t>
            </a:r>
            <a:endParaRPr lang="it-IT" dirty="0">
              <a:solidFill>
                <a:prstClr val="black"/>
              </a:solidFill>
              <a:latin typeface="Arial Narrow"/>
              <a:cs typeface="+mn-cs"/>
            </a:endParaRPr>
          </a:p>
        </p:txBody>
      </p:sp>
      <p:pic>
        <p:nvPicPr>
          <p:cNvPr id="7" name="Picture 2" descr="http://www.homolaicus.com/storia/moderna/monarchie_nazionali/images/paesi-bas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468" y="2450355"/>
            <a:ext cx="1472114" cy="140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a 7"/>
          <p:cNvGraphicFramePr>
            <a:graphicFrameLocks noGrp="1"/>
          </p:cNvGraphicFramePr>
          <p:nvPr>
            <p:extLst>
              <p:ext uri="{D42A27DB-BD31-4B8C-83A1-F6EECF244321}">
                <p14:modId xmlns:p14="http://schemas.microsoft.com/office/powerpoint/2010/main" val="558357630"/>
              </p:ext>
            </p:extLst>
          </p:nvPr>
        </p:nvGraphicFramePr>
        <p:xfrm>
          <a:off x="258294" y="1835656"/>
          <a:ext cx="5696174" cy="1737360"/>
        </p:xfrm>
        <a:graphic>
          <a:graphicData uri="http://schemas.openxmlformats.org/drawingml/2006/table">
            <a:tbl>
              <a:tblPr>
                <a:tableStyleId>{3C2FFA5D-87B4-456A-9821-1D502468CF0F}</a:tableStyleId>
              </a:tblPr>
              <a:tblGrid>
                <a:gridCol w="1070129"/>
                <a:gridCol w="1590745"/>
                <a:gridCol w="1481138"/>
                <a:gridCol w="1554162"/>
              </a:tblGrid>
              <a:tr h="240792">
                <a:tc>
                  <a:txBody>
                    <a:bodyPr/>
                    <a:lstStyle/>
                    <a:p>
                      <a:pPr algn="l"/>
                      <a:endParaRPr lang="it-IT" sz="1400" dirty="0">
                        <a:solidFill>
                          <a:srgbClr val="2B2B2B"/>
                        </a:solidFill>
                        <a:effectLst/>
                      </a:endParaRPr>
                    </a:p>
                  </a:txBody>
                  <a:tcPr marL="1143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err="1" smtClean="0">
                          <a:solidFill>
                            <a:srgbClr val="2B2B2B"/>
                          </a:solidFill>
                          <a:effectLst/>
                        </a:rPr>
                        <a:t>Dosage</a:t>
                      </a:r>
                      <a:r>
                        <a:rPr lang="it-IT" sz="1400" b="1" dirty="0" smtClean="0">
                          <a:solidFill>
                            <a:srgbClr val="2B2B2B"/>
                          </a:solidFill>
                          <a:effectLst/>
                        </a:rPr>
                        <a:t> </a:t>
                      </a:r>
                      <a:r>
                        <a:rPr lang="it-IT" sz="1400" b="1" dirty="0" err="1" smtClean="0">
                          <a:solidFill>
                            <a:srgbClr val="2B2B2B"/>
                          </a:solidFill>
                          <a:effectLst/>
                        </a:rPr>
                        <a:t>form</a:t>
                      </a:r>
                      <a:endParaRPr lang="it-IT" sz="1400" b="1" dirty="0">
                        <a:solidFill>
                          <a:srgbClr val="2B2B2B"/>
                        </a:solidFill>
                        <a:effectLst/>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effectLst/>
                        </a:rPr>
                        <a:t>% </a:t>
                      </a:r>
                      <a:r>
                        <a:rPr lang="it-IT" sz="1400" b="1" dirty="0" err="1">
                          <a:effectLst/>
                        </a:rPr>
                        <a:t>dronabinol</a:t>
                      </a:r>
                      <a:r>
                        <a:rPr lang="it-IT" sz="1400" b="1" dirty="0">
                          <a:effectLst/>
                        </a:rPr>
                        <a:t> (THC)</a:t>
                      </a:r>
                      <a:endParaRPr lang="it-IT" sz="1400" b="1" dirty="0">
                        <a:solidFill>
                          <a:srgbClr val="2B2B2B"/>
                        </a:solidFill>
                        <a:effectLst/>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effectLst/>
                        </a:rPr>
                        <a:t>% </a:t>
                      </a:r>
                      <a:r>
                        <a:rPr lang="it-IT" sz="1400" b="1" dirty="0" err="1">
                          <a:effectLst/>
                        </a:rPr>
                        <a:t>cannabidiol</a:t>
                      </a:r>
                      <a:r>
                        <a:rPr lang="it-IT" sz="1400" b="1" dirty="0">
                          <a:effectLst/>
                        </a:rPr>
                        <a:t> (CBD)</a:t>
                      </a:r>
                      <a:endParaRPr lang="it-IT" sz="1400" b="1" dirty="0">
                        <a:solidFill>
                          <a:srgbClr val="2B2B2B"/>
                        </a:solidFill>
                        <a:effectLst/>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92">
                <a:tc>
                  <a:txBody>
                    <a:bodyPr/>
                    <a:lstStyle/>
                    <a:p>
                      <a:pPr fontAlgn="t" latinLnBrk="1"/>
                      <a:r>
                        <a:rPr lang="it-IT" sz="1400" dirty="0" err="1" smtClean="0">
                          <a:effectLst/>
                        </a:rPr>
                        <a:t>Bedrobinol</a:t>
                      </a:r>
                      <a:r>
                        <a:rPr lang="it-IT" sz="1400" baseline="30000" dirty="0" smtClean="0">
                          <a:latin typeface="Arial Narrow" panose="020B0606020202030204" pitchFamily="34" charset="0"/>
                          <a:ea typeface="Times New Roman" panose="02020603050405020304" pitchFamily="18" charset="0"/>
                          <a:cs typeface="Times New Roman" panose="02020603050405020304" pitchFamily="18" charset="0"/>
                        </a:rPr>
                        <a:t>®*</a:t>
                      </a:r>
                      <a:endParaRPr lang="it-IT" sz="1400" dirty="0">
                        <a:effectLst/>
                      </a:endParaRPr>
                    </a:p>
                  </a:txBody>
                  <a:tcPr marL="1143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dirty="0" err="1" smtClean="0"/>
                        <a:t>flowers</a:t>
                      </a:r>
                      <a:endParaRPr lang="it-IT" sz="1400" dirty="0">
                        <a:effectLst/>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dirty="0" err="1">
                          <a:effectLst/>
                        </a:rPr>
                        <a:t>approx</a:t>
                      </a:r>
                      <a:r>
                        <a:rPr lang="it-IT" sz="1400" dirty="0">
                          <a:effectLst/>
                        </a:rPr>
                        <a:t>. 13,5</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a:effectLst/>
                        </a:rPr>
                        <a:t>&lt;1</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92">
                <a:tc>
                  <a:txBody>
                    <a:bodyPr/>
                    <a:lstStyle/>
                    <a:p>
                      <a:pPr fontAlgn="t" latinLnBrk="1"/>
                      <a:r>
                        <a:rPr lang="it-IT" sz="1400" dirty="0" err="1" smtClean="0">
                          <a:effectLst/>
                        </a:rPr>
                        <a:t>Bedrocan</a:t>
                      </a:r>
                      <a:r>
                        <a:rPr lang="it-IT" sz="1400" baseline="30000" dirty="0" smtClean="0">
                          <a:latin typeface="Arial Narrow" panose="020B0606020202030204" pitchFamily="34" charset="0"/>
                          <a:ea typeface="Times New Roman" panose="02020603050405020304" pitchFamily="18" charset="0"/>
                          <a:cs typeface="Times New Roman" panose="02020603050405020304" pitchFamily="18" charset="0"/>
                        </a:rPr>
                        <a:t>®*</a:t>
                      </a:r>
                      <a:endParaRPr lang="it-IT" sz="1400" dirty="0">
                        <a:effectLst/>
                      </a:endParaRPr>
                    </a:p>
                  </a:txBody>
                  <a:tcPr marL="1143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dirty="0" err="1" smtClean="0"/>
                        <a:t>flowers</a:t>
                      </a:r>
                      <a:endParaRPr lang="it-IT" sz="1400" dirty="0">
                        <a:effectLst/>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dirty="0" err="1">
                          <a:effectLst/>
                        </a:rPr>
                        <a:t>approx</a:t>
                      </a:r>
                      <a:r>
                        <a:rPr lang="it-IT" sz="1400" dirty="0">
                          <a:effectLst/>
                        </a:rPr>
                        <a:t>. 22</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a:effectLst/>
                        </a:rPr>
                        <a:t>&lt;1</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92">
                <a:tc>
                  <a:txBody>
                    <a:bodyPr/>
                    <a:lstStyle/>
                    <a:p>
                      <a:pPr fontAlgn="t" latinLnBrk="1"/>
                      <a:r>
                        <a:rPr lang="it-IT" sz="1400" b="1" dirty="0" err="1" smtClean="0">
                          <a:solidFill>
                            <a:schemeClr val="tx1"/>
                          </a:solidFill>
                          <a:effectLst/>
                        </a:rPr>
                        <a:t>Bediol</a:t>
                      </a:r>
                      <a:r>
                        <a:rPr lang="it-IT" sz="1400" b="1" baseline="30000" dirty="0" smtClean="0">
                          <a:solidFill>
                            <a:schemeClr val="tx1"/>
                          </a:solidFill>
                          <a:latin typeface="Arial Narrow" panose="020B0606020202030204" pitchFamily="34" charset="0"/>
                          <a:ea typeface="Times New Roman" panose="02020603050405020304" pitchFamily="18" charset="0"/>
                          <a:cs typeface="Times New Roman" panose="02020603050405020304" pitchFamily="18" charset="0"/>
                        </a:rPr>
                        <a:t>®*</a:t>
                      </a:r>
                      <a:endParaRPr lang="it-IT" sz="1400" b="1" dirty="0">
                        <a:solidFill>
                          <a:schemeClr val="tx1"/>
                        </a:solidFill>
                        <a:effectLst/>
                      </a:endParaRPr>
                    </a:p>
                  </a:txBody>
                  <a:tcPr marL="1143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b="1" dirty="0" err="1" smtClean="0">
                          <a:solidFill>
                            <a:schemeClr val="tx1"/>
                          </a:solidFill>
                        </a:rPr>
                        <a:t>flowers</a:t>
                      </a:r>
                      <a:r>
                        <a:rPr lang="it-IT" sz="1400" b="1" dirty="0" smtClean="0">
                          <a:solidFill>
                            <a:schemeClr val="tx1"/>
                          </a:solidFill>
                        </a:rPr>
                        <a:t>, </a:t>
                      </a:r>
                      <a:r>
                        <a:rPr lang="it-IT" sz="1400" b="1" dirty="0" err="1" smtClean="0">
                          <a:solidFill>
                            <a:schemeClr val="tx1"/>
                          </a:solidFill>
                        </a:rPr>
                        <a:t>granulated</a:t>
                      </a:r>
                      <a:r>
                        <a:rPr lang="it-IT" sz="1400" b="1" dirty="0" smtClean="0">
                          <a:solidFill>
                            <a:schemeClr val="tx1"/>
                          </a:solidFill>
                        </a:rPr>
                        <a:t>***</a:t>
                      </a:r>
                      <a:endParaRPr lang="it-IT" sz="1400" b="1" dirty="0">
                        <a:solidFill>
                          <a:schemeClr val="tx1"/>
                        </a:solidFill>
                        <a:effectLst/>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b="1" dirty="0" err="1">
                          <a:solidFill>
                            <a:schemeClr val="tx1"/>
                          </a:solidFill>
                          <a:effectLst/>
                        </a:rPr>
                        <a:t>approx</a:t>
                      </a:r>
                      <a:r>
                        <a:rPr lang="it-IT" sz="1400" b="1" dirty="0">
                          <a:solidFill>
                            <a:schemeClr val="tx1"/>
                          </a:solidFill>
                          <a:effectLst/>
                        </a:rPr>
                        <a:t>. 6,3</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b="1" dirty="0" err="1">
                          <a:solidFill>
                            <a:schemeClr val="tx1"/>
                          </a:solidFill>
                          <a:effectLst/>
                        </a:rPr>
                        <a:t>approx</a:t>
                      </a:r>
                      <a:r>
                        <a:rPr lang="it-IT" sz="1400" b="1" dirty="0">
                          <a:solidFill>
                            <a:schemeClr val="tx1"/>
                          </a:solidFill>
                          <a:effectLst/>
                        </a:rPr>
                        <a:t>. 8</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92">
                <a:tc>
                  <a:txBody>
                    <a:bodyPr/>
                    <a:lstStyle/>
                    <a:p>
                      <a:pPr fontAlgn="t" latinLnBrk="1"/>
                      <a:r>
                        <a:rPr lang="it-IT" sz="1400" dirty="0" err="1" smtClean="0">
                          <a:solidFill>
                            <a:schemeClr val="tx1"/>
                          </a:solidFill>
                          <a:effectLst/>
                        </a:rPr>
                        <a:t>Bedica</a:t>
                      </a:r>
                      <a:r>
                        <a:rPr lang="it-IT" sz="1400" baseline="30000" dirty="0" smtClean="0">
                          <a:solidFill>
                            <a:schemeClr val="tx1"/>
                          </a:solidFill>
                          <a:latin typeface="Arial Narrow" panose="020B0606020202030204" pitchFamily="34" charset="0"/>
                          <a:ea typeface="Times New Roman" panose="02020603050405020304" pitchFamily="18" charset="0"/>
                          <a:cs typeface="Times New Roman" panose="02020603050405020304" pitchFamily="18" charset="0"/>
                        </a:rPr>
                        <a:t>®**</a:t>
                      </a:r>
                      <a:endParaRPr lang="it-IT" sz="1400" dirty="0">
                        <a:solidFill>
                          <a:schemeClr val="tx1"/>
                        </a:solidFill>
                        <a:effectLst/>
                      </a:endParaRPr>
                    </a:p>
                  </a:txBody>
                  <a:tcPr marL="1143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dirty="0" err="1" smtClean="0">
                          <a:solidFill>
                            <a:schemeClr val="tx1"/>
                          </a:solidFill>
                        </a:rPr>
                        <a:t>flowers</a:t>
                      </a:r>
                      <a:r>
                        <a:rPr lang="it-IT" sz="1400" dirty="0" smtClean="0">
                          <a:solidFill>
                            <a:schemeClr val="tx1"/>
                          </a:solidFill>
                        </a:rPr>
                        <a:t>, </a:t>
                      </a:r>
                      <a:r>
                        <a:rPr lang="it-IT" sz="1400" dirty="0" err="1" smtClean="0">
                          <a:solidFill>
                            <a:schemeClr val="tx1"/>
                          </a:solidFill>
                        </a:rPr>
                        <a:t>granulated</a:t>
                      </a:r>
                      <a:r>
                        <a:rPr lang="it-IT" sz="1400" dirty="0" smtClean="0">
                          <a:solidFill>
                            <a:schemeClr val="tx1"/>
                          </a:solidFill>
                        </a:rPr>
                        <a:t>***</a:t>
                      </a:r>
                      <a:endParaRPr lang="it-IT" sz="1400" dirty="0">
                        <a:solidFill>
                          <a:schemeClr val="tx1"/>
                        </a:solidFill>
                        <a:effectLst/>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dirty="0" err="1">
                          <a:solidFill>
                            <a:schemeClr val="tx1"/>
                          </a:solidFill>
                          <a:effectLst/>
                        </a:rPr>
                        <a:t>approx</a:t>
                      </a:r>
                      <a:r>
                        <a:rPr lang="it-IT" sz="1400" dirty="0">
                          <a:solidFill>
                            <a:schemeClr val="tx1"/>
                          </a:solidFill>
                          <a:effectLst/>
                        </a:rPr>
                        <a:t>. 14</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a:solidFill>
                            <a:schemeClr val="tx1"/>
                          </a:solidFill>
                          <a:effectLst/>
                        </a:rPr>
                        <a:t>&lt;1</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92">
                <a:tc>
                  <a:txBody>
                    <a:bodyPr/>
                    <a:lstStyle/>
                    <a:p>
                      <a:pPr fontAlgn="t" latinLnBrk="1"/>
                      <a:r>
                        <a:rPr lang="it-IT" sz="1400" b="1" dirty="0" err="1" smtClean="0">
                          <a:solidFill>
                            <a:schemeClr val="tx1"/>
                          </a:solidFill>
                          <a:effectLst/>
                        </a:rPr>
                        <a:t>Bedrolite</a:t>
                      </a:r>
                      <a:r>
                        <a:rPr lang="it-IT" sz="1400" b="1" baseline="30000" dirty="0" smtClean="0">
                          <a:solidFill>
                            <a:schemeClr val="tx1"/>
                          </a:solidFill>
                          <a:latin typeface="Arial Narrow" panose="020B0606020202030204" pitchFamily="34" charset="0"/>
                          <a:ea typeface="Times New Roman" panose="02020603050405020304" pitchFamily="18" charset="0"/>
                          <a:cs typeface="Times New Roman" panose="02020603050405020304" pitchFamily="18" charset="0"/>
                        </a:rPr>
                        <a:t>®*</a:t>
                      </a:r>
                      <a:endParaRPr lang="it-IT" sz="1400" b="1" dirty="0">
                        <a:solidFill>
                          <a:schemeClr val="tx1"/>
                        </a:solidFill>
                        <a:effectLst/>
                      </a:endParaRPr>
                    </a:p>
                  </a:txBody>
                  <a:tcPr marL="1143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b="1" dirty="0" err="1" smtClean="0">
                          <a:solidFill>
                            <a:schemeClr val="tx1"/>
                          </a:solidFill>
                        </a:rPr>
                        <a:t>flowers</a:t>
                      </a:r>
                      <a:r>
                        <a:rPr lang="it-IT" sz="1400" b="1" dirty="0" smtClean="0">
                          <a:solidFill>
                            <a:schemeClr val="tx1"/>
                          </a:solidFill>
                        </a:rPr>
                        <a:t>, </a:t>
                      </a:r>
                      <a:r>
                        <a:rPr lang="it-IT" sz="1400" b="1" dirty="0" err="1" smtClean="0">
                          <a:solidFill>
                            <a:schemeClr val="tx1"/>
                          </a:solidFill>
                        </a:rPr>
                        <a:t>granulated</a:t>
                      </a:r>
                      <a:r>
                        <a:rPr lang="it-IT" sz="1400" b="1" dirty="0" smtClean="0">
                          <a:solidFill>
                            <a:schemeClr val="tx1"/>
                          </a:solidFill>
                        </a:rPr>
                        <a:t>***</a:t>
                      </a:r>
                      <a:endParaRPr lang="it-IT" sz="1400" b="1" dirty="0">
                        <a:solidFill>
                          <a:schemeClr val="tx1"/>
                        </a:solidFill>
                        <a:effectLst/>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b="1" dirty="0">
                          <a:solidFill>
                            <a:schemeClr val="tx1"/>
                          </a:solidFill>
                          <a:effectLst/>
                        </a:rPr>
                        <a:t>&lt;1</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it-IT" sz="1400" b="1" dirty="0" err="1">
                          <a:solidFill>
                            <a:schemeClr val="tx1"/>
                          </a:solidFill>
                          <a:effectLst/>
                        </a:rPr>
                        <a:t>approx</a:t>
                      </a:r>
                      <a:r>
                        <a:rPr lang="it-IT" sz="1400" b="1" dirty="0">
                          <a:solidFill>
                            <a:schemeClr val="tx1"/>
                          </a:solidFill>
                          <a:effectLst/>
                        </a:rPr>
                        <a:t>. 9</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magine 8"/>
          <p:cNvPicPr>
            <a:picLocks noChangeAspect="1"/>
          </p:cNvPicPr>
          <p:nvPr/>
        </p:nvPicPr>
        <p:blipFill>
          <a:blip r:embed="rId3"/>
          <a:stretch>
            <a:fillRect/>
          </a:stretch>
        </p:blipFill>
        <p:spPr>
          <a:xfrm>
            <a:off x="6964525" y="1918732"/>
            <a:ext cx="1849441" cy="500156"/>
          </a:xfrm>
          <a:prstGeom prst="rect">
            <a:avLst/>
          </a:prstGeom>
          <a:ln>
            <a:solidFill>
              <a:schemeClr val="bg1">
                <a:lumMod val="50000"/>
              </a:schemeClr>
            </a:solidFill>
          </a:ln>
        </p:spPr>
      </p:pic>
      <p:sp>
        <p:nvSpPr>
          <p:cNvPr id="10" name="Rettangolo 9"/>
          <p:cNvSpPr/>
          <p:nvPr/>
        </p:nvSpPr>
        <p:spPr>
          <a:xfrm>
            <a:off x="190114" y="3585497"/>
            <a:ext cx="8623851" cy="2723823"/>
          </a:xfrm>
          <a:prstGeom prst="rect">
            <a:avLst/>
          </a:prstGeom>
        </p:spPr>
        <p:txBody>
          <a:bodyPr wrap="square">
            <a:spAutoFit/>
          </a:bodyPr>
          <a:lstStyle/>
          <a:p>
            <a:pPr fontAlgn="auto">
              <a:spcBef>
                <a:spcPts val="0"/>
              </a:spcBef>
              <a:spcAft>
                <a:spcPts val="0"/>
              </a:spcAft>
            </a:pPr>
            <a:r>
              <a:rPr lang="it-IT" sz="1400" dirty="0" smtClean="0">
                <a:solidFill>
                  <a:prstClr val="black"/>
                </a:solidFill>
                <a:latin typeface="Arial Narrow"/>
                <a:ea typeface="Times New Roman" panose="02020603050405020304" pitchFamily="18" charset="0"/>
                <a:cs typeface="+mn-cs"/>
              </a:rPr>
              <a:t>*</a:t>
            </a:r>
            <a:r>
              <a:rPr lang="it-IT" sz="1400" dirty="0">
                <a:solidFill>
                  <a:prstClr val="black"/>
                </a:solidFill>
                <a:latin typeface="Arial Narrow"/>
                <a:cs typeface="+mn-cs"/>
              </a:rPr>
              <a:t>per la preparazione è utilizzata </a:t>
            </a:r>
            <a:r>
              <a:rPr lang="it-IT" sz="1400" i="1" dirty="0">
                <a:solidFill>
                  <a:prstClr val="black"/>
                </a:solidFill>
                <a:latin typeface="Arial Narrow"/>
                <a:cs typeface="+mn-cs"/>
              </a:rPr>
              <a:t>Cannabis </a:t>
            </a:r>
            <a:r>
              <a:rPr lang="it-IT" sz="1400" i="1" dirty="0" smtClean="0">
                <a:solidFill>
                  <a:prstClr val="black"/>
                </a:solidFill>
                <a:latin typeface="Arial Narrow"/>
                <a:cs typeface="+mn-cs"/>
              </a:rPr>
              <a:t>sativa 	</a:t>
            </a:r>
          </a:p>
          <a:p>
            <a:pPr fontAlgn="auto">
              <a:spcBef>
                <a:spcPts val="0"/>
              </a:spcBef>
              <a:spcAft>
                <a:spcPts val="0"/>
              </a:spcAft>
            </a:pPr>
            <a:r>
              <a:rPr lang="it-IT" sz="1400" dirty="0" smtClean="0">
                <a:solidFill>
                  <a:prstClr val="black"/>
                </a:solidFill>
                <a:latin typeface="Arial Narrow"/>
                <a:ea typeface="Times New Roman" panose="02020603050405020304" pitchFamily="18" charset="0"/>
                <a:cs typeface="+mn-cs"/>
              </a:rPr>
              <a:t>**per </a:t>
            </a:r>
            <a:r>
              <a:rPr lang="it-IT" sz="1400" dirty="0">
                <a:solidFill>
                  <a:prstClr val="black"/>
                </a:solidFill>
                <a:latin typeface="Arial Narrow"/>
                <a:ea typeface="Times New Roman" panose="02020603050405020304" pitchFamily="18" charset="0"/>
                <a:cs typeface="+mn-cs"/>
              </a:rPr>
              <a:t>la preparazione è utilizzata </a:t>
            </a:r>
            <a:r>
              <a:rPr lang="it-IT" sz="1400" i="1" dirty="0">
                <a:solidFill>
                  <a:prstClr val="black"/>
                </a:solidFill>
                <a:latin typeface="Arial Narrow"/>
                <a:ea typeface="Times New Roman" panose="02020603050405020304" pitchFamily="18" charset="0"/>
                <a:cs typeface="+mn-cs"/>
              </a:rPr>
              <a:t>Cannabis </a:t>
            </a:r>
            <a:r>
              <a:rPr lang="it-IT" sz="1400" i="1" dirty="0" smtClean="0">
                <a:solidFill>
                  <a:prstClr val="black"/>
                </a:solidFill>
                <a:latin typeface="Arial Narrow"/>
                <a:ea typeface="Times New Roman" panose="02020603050405020304" pitchFamily="18" charset="0"/>
                <a:cs typeface="+mn-cs"/>
              </a:rPr>
              <a:t>indica</a:t>
            </a:r>
          </a:p>
          <a:p>
            <a:pPr fontAlgn="auto">
              <a:spcBef>
                <a:spcPts val="0"/>
              </a:spcBef>
              <a:spcAft>
                <a:spcPts val="0"/>
              </a:spcAft>
            </a:pPr>
            <a:r>
              <a:rPr lang="it-IT" sz="1400" i="1" dirty="0" smtClean="0">
                <a:solidFill>
                  <a:prstClr val="black"/>
                </a:solidFill>
                <a:latin typeface="Arial Narrow"/>
                <a:cs typeface="+mn-cs"/>
              </a:rPr>
              <a:t>*** </a:t>
            </a:r>
            <a:r>
              <a:rPr lang="it-IT" sz="1400" dirty="0">
                <a:solidFill>
                  <a:prstClr val="black"/>
                </a:solidFill>
                <a:latin typeface="Arial Narrow"/>
                <a:cs typeface="+mn-cs"/>
              </a:rPr>
              <a:t>il prodotto è commercializzato in forma granulare, </a:t>
            </a:r>
            <a:r>
              <a:rPr lang="it-IT" sz="1400" dirty="0" smtClean="0">
                <a:solidFill>
                  <a:prstClr val="black"/>
                </a:solidFill>
                <a:latin typeface="Arial Narrow"/>
                <a:cs typeface="+mn-cs"/>
              </a:rPr>
              <a:t>cioè </a:t>
            </a:r>
            <a:r>
              <a:rPr lang="it-IT" sz="1400" dirty="0">
                <a:solidFill>
                  <a:prstClr val="black"/>
                </a:solidFill>
                <a:latin typeface="Arial Narrow"/>
                <a:cs typeface="+mn-cs"/>
              </a:rPr>
              <a:t>i fiori essiccati vengono triturati per ottenere particelle </a:t>
            </a:r>
            <a:r>
              <a:rPr lang="it-IT" sz="1400" dirty="0" smtClean="0">
                <a:solidFill>
                  <a:prstClr val="black"/>
                </a:solidFill>
                <a:latin typeface="Arial Narrow"/>
                <a:cs typeface="+mn-cs"/>
              </a:rPr>
              <a:t>di 5 mm</a:t>
            </a:r>
          </a:p>
          <a:p>
            <a:pPr algn="just" fontAlgn="auto">
              <a:spcBef>
                <a:spcPts val="0"/>
              </a:spcBef>
              <a:spcAft>
                <a:spcPts val="0"/>
              </a:spcAft>
            </a:pPr>
            <a:endParaRPr lang="it-IT" sz="1050" dirty="0" smtClean="0">
              <a:solidFill>
                <a:prstClr val="black"/>
              </a:solidFill>
              <a:latin typeface="Arial Narrow"/>
            </a:endParaRPr>
          </a:p>
          <a:p>
            <a:pPr algn="just" fontAlgn="auto">
              <a:spcBef>
                <a:spcPts val="0"/>
              </a:spcBef>
              <a:spcAft>
                <a:spcPts val="0"/>
              </a:spcAft>
            </a:pPr>
            <a:r>
              <a:rPr lang="it-IT" dirty="0" smtClean="0">
                <a:solidFill>
                  <a:prstClr val="black"/>
                </a:solidFill>
                <a:latin typeface="Arial Narrow"/>
              </a:rPr>
              <a:t>Tali </a:t>
            </a:r>
            <a:r>
              <a:rPr lang="it-IT" dirty="0">
                <a:solidFill>
                  <a:prstClr val="black"/>
                </a:solidFill>
                <a:latin typeface="Arial Narrow"/>
              </a:rPr>
              <a:t>prodotti possono essere utilizzati sul territorio italiano scegliendo tra </a:t>
            </a:r>
            <a:r>
              <a:rPr lang="it-IT" b="1" dirty="0">
                <a:solidFill>
                  <a:prstClr val="black"/>
                </a:solidFill>
                <a:latin typeface="Arial Narrow"/>
              </a:rPr>
              <a:t>due diverse modalità d’acquisto</a:t>
            </a:r>
            <a:r>
              <a:rPr lang="it-IT" dirty="0">
                <a:solidFill>
                  <a:prstClr val="black"/>
                </a:solidFill>
                <a:latin typeface="Arial Narrow"/>
              </a:rPr>
              <a:t>:</a:t>
            </a:r>
          </a:p>
          <a:p>
            <a:pPr marL="357188" lvl="1" algn="just" fontAlgn="auto">
              <a:spcBef>
                <a:spcPts val="0"/>
              </a:spcBef>
              <a:spcAft>
                <a:spcPts val="0"/>
              </a:spcAft>
              <a:tabLst>
                <a:tab pos="712788" algn="l"/>
              </a:tabLst>
            </a:pPr>
            <a:r>
              <a:rPr lang="it-IT" b="1" dirty="0">
                <a:solidFill>
                  <a:srgbClr val="0070C0"/>
                </a:solidFill>
                <a:latin typeface="Arial Narrow"/>
              </a:rPr>
              <a:t>Importazione dall’estero</a:t>
            </a:r>
            <a:r>
              <a:rPr lang="it-IT" b="1" dirty="0">
                <a:solidFill>
                  <a:prstClr val="black"/>
                </a:solidFill>
                <a:latin typeface="Arial Narrow"/>
              </a:rPr>
              <a:t> </a:t>
            </a:r>
            <a:r>
              <a:rPr lang="it-IT" dirty="0">
                <a:solidFill>
                  <a:prstClr val="black"/>
                </a:solidFill>
                <a:latin typeface="Arial Narrow"/>
              </a:rPr>
              <a:t>in base a quanto previsto dal DM 11 febbraio 1997 (opzione in disuso</a:t>
            </a:r>
            <a:r>
              <a:rPr lang="it-IT" dirty="0" smtClean="0">
                <a:solidFill>
                  <a:prstClr val="black"/>
                </a:solidFill>
                <a:latin typeface="Arial Narrow"/>
              </a:rPr>
              <a:t>)</a:t>
            </a:r>
          </a:p>
          <a:p>
            <a:pPr marL="357188" algn="just" fontAlgn="auto">
              <a:spcBef>
                <a:spcPts val="0"/>
              </a:spcBef>
              <a:spcAft>
                <a:spcPts val="0"/>
              </a:spcAft>
            </a:pPr>
            <a:endParaRPr lang="it-IT" sz="900" dirty="0">
              <a:solidFill>
                <a:prstClr val="black"/>
              </a:solidFill>
              <a:latin typeface="Arial Narrow"/>
            </a:endParaRPr>
          </a:p>
          <a:p>
            <a:pPr marL="357188" lvl="1" algn="just" fontAlgn="auto">
              <a:spcBef>
                <a:spcPts val="0"/>
              </a:spcBef>
              <a:spcAft>
                <a:spcPts val="0"/>
              </a:spcAft>
            </a:pPr>
            <a:r>
              <a:rPr lang="it-IT" dirty="0" smtClean="0">
                <a:solidFill>
                  <a:prstClr val="black"/>
                </a:solidFill>
                <a:latin typeface="Arial Narrow"/>
              </a:rPr>
              <a:t>Acquisito </a:t>
            </a:r>
            <a:r>
              <a:rPr lang="it-IT" dirty="0">
                <a:solidFill>
                  <a:prstClr val="black"/>
                </a:solidFill>
                <a:latin typeface="Arial Narrow"/>
              </a:rPr>
              <a:t>tramite </a:t>
            </a:r>
            <a:r>
              <a:rPr lang="it-IT" b="1" dirty="0">
                <a:solidFill>
                  <a:srgbClr val="0070C0"/>
                </a:solidFill>
                <a:latin typeface="Arial Narrow"/>
              </a:rPr>
              <a:t>buono acquisti </a:t>
            </a:r>
            <a:r>
              <a:rPr lang="it-IT" dirty="0">
                <a:solidFill>
                  <a:prstClr val="black"/>
                </a:solidFill>
                <a:latin typeface="Arial Narrow"/>
              </a:rPr>
              <a:t>da  </a:t>
            </a:r>
            <a:r>
              <a:rPr lang="it-IT" b="1" dirty="0">
                <a:solidFill>
                  <a:srgbClr val="0070C0"/>
                </a:solidFill>
                <a:latin typeface="Arial Narrow"/>
              </a:rPr>
              <a:t>aziende nazionali </a:t>
            </a:r>
            <a:r>
              <a:rPr lang="it-IT" dirty="0">
                <a:solidFill>
                  <a:prstClr val="black"/>
                </a:solidFill>
                <a:latin typeface="Arial Narrow"/>
              </a:rPr>
              <a:t>che sono state </a:t>
            </a:r>
            <a:r>
              <a:rPr lang="it-IT" b="1" dirty="0">
                <a:solidFill>
                  <a:srgbClr val="0070C0"/>
                </a:solidFill>
                <a:latin typeface="Arial Narrow"/>
              </a:rPr>
              <a:t>autorizzate al commercio all’ingrosso</a:t>
            </a:r>
            <a:r>
              <a:rPr lang="it-IT" b="1" dirty="0">
                <a:solidFill>
                  <a:prstClr val="black"/>
                </a:solidFill>
                <a:latin typeface="Arial Narrow"/>
              </a:rPr>
              <a:t> </a:t>
            </a:r>
            <a:r>
              <a:rPr lang="it-IT" dirty="0">
                <a:solidFill>
                  <a:prstClr val="black"/>
                </a:solidFill>
                <a:latin typeface="Arial Narrow"/>
              </a:rPr>
              <a:t>di preparazioni vegetali a base di </a:t>
            </a:r>
            <a:r>
              <a:rPr lang="it-IT" i="1" dirty="0">
                <a:solidFill>
                  <a:prstClr val="black"/>
                </a:solidFill>
                <a:latin typeface="Arial Narrow"/>
              </a:rPr>
              <a:t>Cannabis</a:t>
            </a:r>
            <a:endParaRPr lang="it-IT" dirty="0">
              <a:solidFill>
                <a:prstClr val="black"/>
              </a:solidFill>
              <a:latin typeface="Arial Narrow"/>
            </a:endParaRPr>
          </a:p>
          <a:p>
            <a:pPr fontAlgn="auto">
              <a:spcBef>
                <a:spcPts val="0"/>
              </a:spcBef>
              <a:spcAft>
                <a:spcPts val="0"/>
              </a:spcAft>
            </a:pPr>
            <a:endParaRPr lang="it-IT" sz="1400" dirty="0">
              <a:solidFill>
                <a:prstClr val="black"/>
              </a:solidFill>
              <a:latin typeface="Arial Narrow"/>
              <a:cs typeface="+mn-cs"/>
            </a:endParaRPr>
          </a:p>
        </p:txBody>
      </p:sp>
      <p:sp>
        <p:nvSpPr>
          <p:cNvPr id="11" name="Rettangolo 10"/>
          <p:cNvSpPr/>
          <p:nvPr/>
        </p:nvSpPr>
        <p:spPr>
          <a:xfrm>
            <a:off x="2434920" y="44624"/>
            <a:ext cx="4289636" cy="400110"/>
          </a:xfrm>
          <a:prstGeom prst="rect">
            <a:avLst/>
          </a:prstGeom>
        </p:spPr>
        <p:txBody>
          <a:bodyPr wrap="none">
            <a:spAutoFit/>
          </a:bodyPr>
          <a:lstStyle/>
          <a:p>
            <a:pPr algn="ctr" fontAlgn="auto">
              <a:spcBef>
                <a:spcPts val="0"/>
              </a:spcBef>
              <a:spcAft>
                <a:spcPts val="0"/>
              </a:spcAft>
            </a:pPr>
            <a:r>
              <a:rPr lang="it-IT" sz="2000" b="1" dirty="0" smtClean="0">
                <a:solidFill>
                  <a:srgbClr val="F8F8F8">
                    <a:lumMod val="50000"/>
                  </a:srgbClr>
                </a:solidFill>
                <a:latin typeface="Arial Narrow"/>
                <a:ea typeface="Times New Roman" panose="02020603050405020304" pitchFamily="18" charset="0"/>
                <a:cs typeface="Times New Roman" panose="02020603050405020304" pitchFamily="18" charset="0"/>
              </a:rPr>
              <a:t>PRODOTTI PROVENIENTI DALL’ESTERO</a:t>
            </a:r>
            <a:endParaRPr lang="it-IT" sz="2000" b="1" dirty="0">
              <a:solidFill>
                <a:srgbClr val="F8F8F8">
                  <a:lumMod val="50000"/>
                </a:srgbClr>
              </a:solidFill>
              <a:latin typeface="Arial Narrow"/>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75631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6094" y="1602205"/>
            <a:ext cx="3762375" cy="5105400"/>
          </a:xfrm>
          <a:prstGeom prst="rect">
            <a:avLst/>
          </a:prstGeom>
        </p:spPr>
      </p:pic>
      <p:pic>
        <p:nvPicPr>
          <p:cNvPr id="3" name="Immagine 2"/>
          <p:cNvPicPr>
            <a:picLocks noChangeAspect="1"/>
          </p:cNvPicPr>
          <p:nvPr/>
        </p:nvPicPr>
        <p:blipFill>
          <a:blip r:embed="rId3"/>
          <a:stretch>
            <a:fillRect/>
          </a:stretch>
        </p:blipFill>
        <p:spPr>
          <a:xfrm>
            <a:off x="2107281" y="4678780"/>
            <a:ext cx="6896100" cy="466725"/>
          </a:xfrm>
          <a:prstGeom prst="rect">
            <a:avLst/>
          </a:prstGeom>
          <a:ln w="28575">
            <a:solidFill>
              <a:srgbClr val="00B050"/>
            </a:solidFill>
          </a:ln>
        </p:spPr>
      </p:pic>
      <p:pic>
        <p:nvPicPr>
          <p:cNvPr id="4" name="Immagine 3"/>
          <p:cNvPicPr>
            <a:picLocks noChangeAspect="1"/>
          </p:cNvPicPr>
          <p:nvPr/>
        </p:nvPicPr>
        <p:blipFill>
          <a:blip r:embed="rId4"/>
          <a:stretch>
            <a:fillRect/>
          </a:stretch>
        </p:blipFill>
        <p:spPr>
          <a:xfrm>
            <a:off x="2088231" y="3302417"/>
            <a:ext cx="6915150" cy="914400"/>
          </a:xfrm>
          <a:prstGeom prst="rect">
            <a:avLst/>
          </a:prstGeom>
          <a:ln w="28575">
            <a:solidFill>
              <a:srgbClr val="00B050"/>
            </a:solidFill>
          </a:ln>
        </p:spPr>
      </p:pic>
      <p:pic>
        <p:nvPicPr>
          <p:cNvPr id="5" name="Immagine 4"/>
          <p:cNvPicPr>
            <a:picLocks noChangeAspect="1"/>
          </p:cNvPicPr>
          <p:nvPr/>
        </p:nvPicPr>
        <p:blipFill>
          <a:blip r:embed="rId5"/>
          <a:stretch>
            <a:fillRect/>
          </a:stretch>
        </p:blipFill>
        <p:spPr>
          <a:xfrm>
            <a:off x="2107281" y="5607468"/>
            <a:ext cx="6219825" cy="219075"/>
          </a:xfrm>
          <a:prstGeom prst="rect">
            <a:avLst/>
          </a:prstGeom>
          <a:ln w="28575">
            <a:solidFill>
              <a:srgbClr val="00B050"/>
            </a:solidFill>
          </a:ln>
        </p:spPr>
      </p:pic>
      <p:pic>
        <p:nvPicPr>
          <p:cNvPr id="6" name="Immagine 5"/>
          <p:cNvPicPr>
            <a:picLocks noChangeAspect="1"/>
          </p:cNvPicPr>
          <p:nvPr/>
        </p:nvPicPr>
        <p:blipFill>
          <a:blip r:embed="rId6"/>
          <a:stretch>
            <a:fillRect/>
          </a:stretch>
        </p:blipFill>
        <p:spPr>
          <a:xfrm>
            <a:off x="1511216" y="340142"/>
            <a:ext cx="6896100" cy="800100"/>
          </a:xfrm>
          <a:prstGeom prst="rect">
            <a:avLst/>
          </a:prstGeom>
          <a:ln w="28575">
            <a:solidFill>
              <a:srgbClr val="00B050"/>
            </a:solidFill>
          </a:ln>
        </p:spPr>
      </p:pic>
      <p:pic>
        <p:nvPicPr>
          <p:cNvPr id="7" name="Immagine 6"/>
          <p:cNvPicPr>
            <a:picLocks noChangeAspect="1"/>
          </p:cNvPicPr>
          <p:nvPr/>
        </p:nvPicPr>
        <p:blipFill>
          <a:blip r:embed="rId7"/>
          <a:stretch>
            <a:fillRect/>
          </a:stretch>
        </p:blipFill>
        <p:spPr>
          <a:xfrm>
            <a:off x="645445" y="218192"/>
            <a:ext cx="762164" cy="1044000"/>
          </a:xfrm>
          <a:prstGeom prst="rect">
            <a:avLst/>
          </a:prstGeom>
        </p:spPr>
      </p:pic>
      <p:sp>
        <p:nvSpPr>
          <p:cNvPr id="8" name="Rettangolo 7"/>
          <p:cNvSpPr/>
          <p:nvPr/>
        </p:nvSpPr>
        <p:spPr>
          <a:xfrm>
            <a:off x="2473233" y="340141"/>
            <a:ext cx="5940000" cy="216000"/>
          </a:xfrm>
          <a:prstGeom prst="rect">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9" name="Rettangolo 8"/>
          <p:cNvSpPr/>
          <p:nvPr/>
        </p:nvSpPr>
        <p:spPr>
          <a:xfrm>
            <a:off x="1516579" y="564828"/>
            <a:ext cx="2304000" cy="216000"/>
          </a:xfrm>
          <a:prstGeom prst="rect">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10" name="Rettangolo 9"/>
          <p:cNvSpPr/>
          <p:nvPr/>
        </p:nvSpPr>
        <p:spPr>
          <a:xfrm>
            <a:off x="3159399" y="3981420"/>
            <a:ext cx="4032000" cy="251439"/>
          </a:xfrm>
          <a:prstGeom prst="rect">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11" name="Rettangolo 10"/>
          <p:cNvSpPr/>
          <p:nvPr/>
        </p:nvSpPr>
        <p:spPr>
          <a:xfrm>
            <a:off x="3508198" y="4910108"/>
            <a:ext cx="2016000" cy="252000"/>
          </a:xfrm>
          <a:prstGeom prst="rect">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12" name="Rettangolo 11"/>
          <p:cNvSpPr/>
          <p:nvPr/>
        </p:nvSpPr>
        <p:spPr>
          <a:xfrm>
            <a:off x="5571373" y="5595377"/>
            <a:ext cx="2772000" cy="251439"/>
          </a:xfrm>
          <a:prstGeom prst="rect">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13" name="CasellaDiTesto 12"/>
          <p:cNvSpPr txBox="1"/>
          <p:nvPr/>
        </p:nvSpPr>
        <p:spPr>
          <a:xfrm>
            <a:off x="5148064" y="5157192"/>
            <a:ext cx="3852337" cy="369332"/>
          </a:xfrm>
          <a:prstGeom prst="rect">
            <a:avLst/>
          </a:prstGeom>
          <a:solidFill>
            <a:srgbClr val="FF5050"/>
          </a:solidFill>
          <a:ln w="38100">
            <a:solidFill>
              <a:srgbClr val="C00000"/>
            </a:solidFill>
          </a:ln>
        </p:spPr>
        <p:txBody>
          <a:bodyPr wrap="none" rtlCol="0">
            <a:spAutoFit/>
          </a:bodyPr>
          <a:lstStyle/>
          <a:p>
            <a:r>
              <a:rPr lang="it-IT" dirty="0" smtClean="0"/>
              <a:t>SPESE DI SPEDIZIONE ESCLUSE</a:t>
            </a:r>
            <a:endParaRPr lang="it-IT" dirty="0"/>
          </a:p>
        </p:txBody>
      </p:sp>
    </p:spTree>
    <p:extLst>
      <p:ext uri="{BB962C8B-B14F-4D97-AF65-F5344CB8AC3E}">
        <p14:creationId xmlns:p14="http://schemas.microsoft.com/office/powerpoint/2010/main" val="168410911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1629925" y="85728"/>
            <a:ext cx="7020000" cy="6326223"/>
          </a:xfrm>
          <a:prstGeom prst="rect">
            <a:avLst/>
          </a:prstGeom>
        </p:spPr>
      </p:pic>
      <p:pic>
        <p:nvPicPr>
          <p:cNvPr id="3" name="Immagine 2"/>
          <p:cNvPicPr>
            <a:picLocks noChangeAspect="1"/>
          </p:cNvPicPr>
          <p:nvPr/>
        </p:nvPicPr>
        <p:blipFill>
          <a:blip r:embed="rId3"/>
          <a:stretch>
            <a:fillRect/>
          </a:stretch>
        </p:blipFill>
        <p:spPr>
          <a:xfrm>
            <a:off x="251520" y="80744"/>
            <a:ext cx="762164" cy="1044000"/>
          </a:xfrm>
          <a:prstGeom prst="rect">
            <a:avLst/>
          </a:prstGeom>
        </p:spPr>
      </p:pic>
      <p:sp>
        <p:nvSpPr>
          <p:cNvPr id="4" name="Rettangolo 3"/>
          <p:cNvSpPr/>
          <p:nvPr/>
        </p:nvSpPr>
        <p:spPr>
          <a:xfrm>
            <a:off x="1013684" y="6554830"/>
            <a:ext cx="8042045" cy="276999"/>
          </a:xfrm>
          <a:prstGeom prst="rect">
            <a:avLst/>
          </a:prstGeom>
        </p:spPr>
        <p:txBody>
          <a:bodyPr wrap="square">
            <a:spAutoFit/>
          </a:bodyPr>
          <a:lstStyle/>
          <a:p>
            <a:pPr algn="r" fontAlgn="auto">
              <a:spcBef>
                <a:spcPts val="0"/>
              </a:spcBef>
              <a:spcAft>
                <a:spcPts val="0"/>
              </a:spcAft>
            </a:pPr>
            <a:r>
              <a:rPr lang="it-IT" sz="1200" dirty="0">
                <a:solidFill>
                  <a:prstClr val="black"/>
                </a:solidFill>
                <a:latin typeface="Arial Narrow"/>
                <a:cs typeface="+mn-cs"/>
              </a:rPr>
              <a:t>http://</a:t>
            </a:r>
            <a:r>
              <a:rPr lang="it-IT" sz="1200" dirty="0" smtClean="0">
                <a:solidFill>
                  <a:prstClr val="black"/>
                </a:solidFill>
                <a:latin typeface="Arial Narrow"/>
                <a:cs typeface="+mn-cs"/>
              </a:rPr>
              <a:t>www.salute.gov.it/portale/temi/p2_6.jsp?lingua=</a:t>
            </a:r>
            <a:r>
              <a:rPr lang="it-IT" sz="1200" dirty="0" err="1" smtClean="0">
                <a:solidFill>
                  <a:prstClr val="black"/>
                </a:solidFill>
                <a:latin typeface="Arial Narrow"/>
                <a:cs typeface="+mn-cs"/>
              </a:rPr>
              <a:t>italiano&amp;id</a:t>
            </a:r>
            <a:r>
              <a:rPr lang="it-IT" sz="1200" dirty="0" smtClean="0">
                <a:solidFill>
                  <a:prstClr val="black"/>
                </a:solidFill>
                <a:latin typeface="Arial Narrow"/>
                <a:cs typeface="+mn-cs"/>
              </a:rPr>
              <a:t>=4588&amp;area=</a:t>
            </a:r>
            <a:r>
              <a:rPr lang="it-IT" sz="1200" dirty="0" err="1" smtClean="0">
                <a:solidFill>
                  <a:prstClr val="black"/>
                </a:solidFill>
                <a:latin typeface="Arial Narrow"/>
                <a:cs typeface="+mn-cs"/>
              </a:rPr>
              <a:t>sostanzeStupefacenti&amp;menu</a:t>
            </a:r>
            <a:r>
              <a:rPr lang="it-IT" sz="1200" dirty="0" smtClean="0">
                <a:solidFill>
                  <a:prstClr val="black"/>
                </a:solidFill>
                <a:latin typeface="Arial Narrow"/>
                <a:cs typeface="+mn-cs"/>
              </a:rPr>
              <a:t>=organismo, maggio 2017 </a:t>
            </a:r>
            <a:endParaRPr lang="it-IT" sz="1200" dirty="0">
              <a:solidFill>
                <a:prstClr val="black"/>
              </a:solidFill>
              <a:latin typeface="Arial Narrow"/>
              <a:cs typeface="+mn-cs"/>
            </a:endParaRPr>
          </a:p>
        </p:txBody>
      </p:sp>
      <p:sp>
        <p:nvSpPr>
          <p:cNvPr id="5" name="Rettangolo 4"/>
          <p:cNvSpPr/>
          <p:nvPr/>
        </p:nvSpPr>
        <p:spPr>
          <a:xfrm>
            <a:off x="1629926" y="80744"/>
            <a:ext cx="7040806" cy="539944"/>
          </a:xfrm>
          <a:prstGeom prst="rect">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6" name="CasellaDiTesto 5"/>
          <p:cNvSpPr txBox="1"/>
          <p:nvPr/>
        </p:nvSpPr>
        <p:spPr>
          <a:xfrm>
            <a:off x="5735528" y="3762562"/>
            <a:ext cx="2505814" cy="369332"/>
          </a:xfrm>
          <a:prstGeom prst="rect">
            <a:avLst/>
          </a:prstGeom>
          <a:solidFill>
            <a:srgbClr val="FFFF00"/>
          </a:solidFill>
          <a:ln>
            <a:solidFill>
              <a:srgbClr val="FF0000"/>
            </a:solidFill>
          </a:ln>
        </p:spPr>
        <p:txBody>
          <a:bodyPr wrap="none" rtlCol="0">
            <a:spAutoFit/>
          </a:bodyPr>
          <a:lstStyle/>
          <a:p>
            <a:pPr fontAlgn="auto">
              <a:spcBef>
                <a:spcPts val="0"/>
              </a:spcBef>
              <a:spcAft>
                <a:spcPts val="0"/>
              </a:spcAft>
            </a:pPr>
            <a:r>
              <a:rPr lang="it-IT" dirty="0">
                <a:solidFill>
                  <a:srgbClr val="FF0000"/>
                </a:solidFill>
                <a:latin typeface="Arial Narrow"/>
                <a:cs typeface="+mn-cs"/>
              </a:rPr>
              <a:t>Consumi di quale prodotto?</a:t>
            </a:r>
          </a:p>
        </p:txBody>
      </p:sp>
      <p:sp>
        <p:nvSpPr>
          <p:cNvPr id="8" name="Ovale 7"/>
          <p:cNvSpPr/>
          <p:nvPr/>
        </p:nvSpPr>
        <p:spPr>
          <a:xfrm>
            <a:off x="1907128" y="1316271"/>
            <a:ext cx="1807621" cy="269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Tree>
    <p:extLst>
      <p:ext uri="{BB962C8B-B14F-4D97-AF65-F5344CB8AC3E}">
        <p14:creationId xmlns:p14="http://schemas.microsoft.com/office/powerpoint/2010/main" val="175486677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ttore 2 17"/>
          <p:cNvCxnSpPr/>
          <p:nvPr/>
        </p:nvCxnSpPr>
        <p:spPr>
          <a:xfrm>
            <a:off x="10156874" y="292608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Grafico 14">
            <a:extLst>
              <a:ext uri="{FF2B5EF4-FFF2-40B4-BE49-F238E27FC236}">
                <a16:creationId xmlns="" xmlns:a16="http://schemas.microsoft.com/office/drawing/2014/main" id="{8434DA51-5A65-4F95-943D-E4ECBE5343D0}"/>
              </a:ext>
            </a:extLst>
          </p:cNvPr>
          <p:cNvGraphicFramePr>
            <a:graphicFrameLocks/>
          </p:cNvGraphicFramePr>
          <p:nvPr>
            <p:extLst/>
          </p:nvPr>
        </p:nvGraphicFramePr>
        <p:xfrm>
          <a:off x="57443" y="119574"/>
          <a:ext cx="4417255" cy="30245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fico 15">
            <a:extLst>
              <a:ext uri="{FF2B5EF4-FFF2-40B4-BE49-F238E27FC236}">
                <a16:creationId xmlns="" xmlns:a16="http://schemas.microsoft.com/office/drawing/2014/main" id="{0320E553-CA97-4691-B923-E01CE0F61CE4}"/>
              </a:ext>
            </a:extLst>
          </p:cNvPr>
          <p:cNvGraphicFramePr>
            <a:graphicFrameLocks/>
          </p:cNvGraphicFramePr>
          <p:nvPr>
            <p:extLst/>
          </p:nvPr>
        </p:nvGraphicFramePr>
        <p:xfrm>
          <a:off x="4614203" y="119574"/>
          <a:ext cx="4417255" cy="3024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co 16">
            <a:extLst>
              <a:ext uri="{FF2B5EF4-FFF2-40B4-BE49-F238E27FC236}">
                <a16:creationId xmlns="" xmlns:a16="http://schemas.microsoft.com/office/drawing/2014/main" id="{577C8A67-5837-4821-8057-492CE506ADD4}"/>
              </a:ext>
            </a:extLst>
          </p:cNvPr>
          <p:cNvGraphicFramePr>
            <a:graphicFrameLocks/>
          </p:cNvGraphicFramePr>
          <p:nvPr>
            <p:extLst/>
          </p:nvPr>
        </p:nvGraphicFramePr>
        <p:xfrm>
          <a:off x="2120704" y="3924888"/>
          <a:ext cx="4958862" cy="2848707"/>
        </p:xfrm>
        <a:graphic>
          <a:graphicData uri="http://schemas.openxmlformats.org/drawingml/2006/chart">
            <c:chart xmlns:c="http://schemas.openxmlformats.org/drawingml/2006/chart" xmlns:r="http://schemas.openxmlformats.org/officeDocument/2006/relationships" r:id="rId4"/>
          </a:graphicData>
        </a:graphic>
      </p:graphicFrame>
      <p:sp>
        <p:nvSpPr>
          <p:cNvPr id="10" name="Parentesi graffa chiusa 9"/>
          <p:cNvSpPr/>
          <p:nvPr/>
        </p:nvSpPr>
        <p:spPr>
          <a:xfrm rot="5400000">
            <a:off x="4294163" y="84406"/>
            <a:ext cx="611944" cy="6900204"/>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it-IT">
              <a:solidFill>
                <a:prstClr val="black"/>
              </a:solidFill>
            </a:endParaRPr>
          </a:p>
        </p:txBody>
      </p:sp>
      <p:sp>
        <p:nvSpPr>
          <p:cNvPr id="11" name="CasellaDiTesto 10"/>
          <p:cNvSpPr txBox="1"/>
          <p:nvPr/>
        </p:nvSpPr>
        <p:spPr>
          <a:xfrm>
            <a:off x="7353887" y="6211669"/>
            <a:ext cx="1790113" cy="646331"/>
          </a:xfrm>
          <a:prstGeom prst="rect">
            <a:avLst/>
          </a:prstGeom>
          <a:noFill/>
        </p:spPr>
        <p:txBody>
          <a:bodyPr wrap="square" rtlCol="0">
            <a:spAutoFit/>
          </a:bodyPr>
          <a:lstStyle/>
          <a:p>
            <a:pPr algn="r" fontAlgn="auto">
              <a:spcBef>
                <a:spcPts val="0"/>
              </a:spcBef>
              <a:spcAft>
                <a:spcPts val="0"/>
              </a:spcAft>
            </a:pPr>
            <a:r>
              <a:rPr lang="it-IT" i="1" dirty="0">
                <a:solidFill>
                  <a:prstClr val="black"/>
                </a:solidFill>
                <a:latin typeface="Arial Narrow"/>
                <a:cs typeface="+mn-cs"/>
              </a:rPr>
              <a:t>Dati forniti da un distributore italiano</a:t>
            </a:r>
          </a:p>
        </p:txBody>
      </p:sp>
      <p:sp>
        <p:nvSpPr>
          <p:cNvPr id="5" name="Rettangolo con angoli arrotondati 4"/>
          <p:cNvSpPr/>
          <p:nvPr/>
        </p:nvSpPr>
        <p:spPr>
          <a:xfrm>
            <a:off x="3446584" y="2616592"/>
            <a:ext cx="464234" cy="16881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12" name="Rettangolo con angoli arrotondati 11"/>
          <p:cNvSpPr/>
          <p:nvPr/>
        </p:nvSpPr>
        <p:spPr>
          <a:xfrm>
            <a:off x="7988690" y="2616592"/>
            <a:ext cx="464234" cy="16881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13" name="Rettangolo con angoli arrotondati 12"/>
          <p:cNvSpPr/>
          <p:nvPr/>
        </p:nvSpPr>
        <p:spPr>
          <a:xfrm>
            <a:off x="5962356" y="6239805"/>
            <a:ext cx="464234" cy="16881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6" name="Rettangolo con angoli arrotondati 5"/>
          <p:cNvSpPr/>
          <p:nvPr/>
        </p:nvSpPr>
        <p:spPr>
          <a:xfrm>
            <a:off x="7353888" y="3924887"/>
            <a:ext cx="1382150" cy="7877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t-IT" dirty="0">
                <a:solidFill>
                  <a:prstClr val="black"/>
                </a:solidFill>
              </a:rPr>
              <a:t>Dati primo </a:t>
            </a:r>
            <a:r>
              <a:rPr lang="it-IT" u="sng" dirty="0">
                <a:solidFill>
                  <a:prstClr val="black"/>
                </a:solidFill>
              </a:rPr>
              <a:t>TRIMESTRE</a:t>
            </a:r>
            <a:r>
              <a:rPr lang="it-IT" dirty="0">
                <a:solidFill>
                  <a:prstClr val="black"/>
                </a:solidFill>
              </a:rPr>
              <a:t> 2017!</a:t>
            </a:r>
          </a:p>
        </p:txBody>
      </p:sp>
      <p:cxnSp>
        <p:nvCxnSpPr>
          <p:cNvPr id="8" name="Connettore diritto 7"/>
          <p:cNvCxnSpPr>
            <a:cxnSpLocks/>
            <a:endCxn id="6" idx="0"/>
          </p:cNvCxnSpPr>
          <p:nvPr/>
        </p:nvCxnSpPr>
        <p:spPr>
          <a:xfrm flipH="1">
            <a:off x="8044963" y="2813540"/>
            <a:ext cx="211010" cy="111134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a:cxnSpLocks/>
            <a:stCxn id="6" idx="2"/>
          </p:cNvCxnSpPr>
          <p:nvPr/>
        </p:nvCxnSpPr>
        <p:spPr>
          <a:xfrm flipH="1">
            <a:off x="6412522" y="4712677"/>
            <a:ext cx="1632441" cy="152712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a:cxnSpLocks/>
          </p:cNvCxnSpPr>
          <p:nvPr/>
        </p:nvCxnSpPr>
        <p:spPr>
          <a:xfrm>
            <a:off x="3889711" y="2813539"/>
            <a:ext cx="3567048" cy="11113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2257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008" y="1658916"/>
            <a:ext cx="9036496" cy="4801314"/>
          </a:xfrm>
          <a:prstGeom prst="rect">
            <a:avLst/>
          </a:prstGeom>
        </p:spPr>
        <p:txBody>
          <a:bodyPr wrap="square">
            <a:spAutoFit/>
          </a:bodyPr>
          <a:lstStyle/>
          <a:p>
            <a:pPr algn="just" fontAlgn="auto">
              <a:spcBef>
                <a:spcPts val="0"/>
              </a:spcBef>
              <a:spcAft>
                <a:spcPts val="0"/>
              </a:spcAft>
            </a:pPr>
            <a:r>
              <a:rPr lang="it-IT" i="1" dirty="0">
                <a:solidFill>
                  <a:prstClr val="black"/>
                </a:solidFill>
                <a:latin typeface="Arial Narrow"/>
                <a:ea typeface="Times New Roman" panose="02020603050405020304" pitchFamily="18" charset="0"/>
                <a:cs typeface="Times New Roman" panose="02020603050405020304" pitchFamily="18" charset="0"/>
              </a:rPr>
              <a:t>Il farmacista acquista la sostanza attiva di origine vegetale a base di Cannabis mediante il modello di </a:t>
            </a:r>
            <a:r>
              <a:rPr lang="it-IT" b="1" i="1" dirty="0">
                <a:solidFill>
                  <a:srgbClr val="FF0000"/>
                </a:solidFill>
                <a:latin typeface="Arial Narrow"/>
                <a:ea typeface="Times New Roman" panose="02020603050405020304" pitchFamily="18" charset="0"/>
                <a:cs typeface="Times New Roman" panose="02020603050405020304" pitchFamily="18" charset="0"/>
              </a:rPr>
              <a:t>buono acquisto </a:t>
            </a:r>
            <a:r>
              <a:rPr lang="it-IT" i="1" dirty="0">
                <a:solidFill>
                  <a:prstClr val="black"/>
                </a:solidFill>
                <a:latin typeface="Arial Narrow"/>
                <a:ea typeface="Times New Roman" panose="02020603050405020304" pitchFamily="18" charset="0"/>
                <a:cs typeface="Times New Roman" panose="02020603050405020304" pitchFamily="18" charset="0"/>
              </a:rPr>
              <a:t>previsto dal decreto ministeriale 18 dicembre 2006 (cfr art. 38 T.U.) e ne registra la movimentazione sul </a:t>
            </a:r>
            <a:r>
              <a:rPr lang="it-IT" b="1" i="1" dirty="0">
                <a:solidFill>
                  <a:srgbClr val="FF0000"/>
                </a:solidFill>
                <a:latin typeface="Arial Narrow"/>
                <a:ea typeface="Times New Roman" panose="02020603050405020304" pitchFamily="18" charset="0"/>
                <a:cs typeface="Times New Roman" panose="02020603050405020304" pitchFamily="18" charset="0"/>
              </a:rPr>
              <a:t>registro di entrata uscita </a:t>
            </a:r>
            <a:r>
              <a:rPr lang="it-IT" i="1" dirty="0">
                <a:solidFill>
                  <a:prstClr val="black"/>
                </a:solidFill>
                <a:latin typeface="Arial Narrow"/>
                <a:ea typeface="Times New Roman" panose="02020603050405020304" pitchFamily="18" charset="0"/>
                <a:cs typeface="Times New Roman" panose="02020603050405020304" pitchFamily="18" charset="0"/>
              </a:rPr>
              <a:t>degli stupefacenti in farmacia (art. 60 e 62 del T.U</a:t>
            </a:r>
            <a:r>
              <a:rPr lang="it-IT" i="1" dirty="0" smtClean="0">
                <a:solidFill>
                  <a:prstClr val="black"/>
                </a:solidFill>
                <a:latin typeface="Arial Narrow"/>
                <a:ea typeface="Times New Roman" panose="02020603050405020304" pitchFamily="18" charset="0"/>
                <a:cs typeface="Times New Roman" panose="02020603050405020304" pitchFamily="18" charset="0"/>
              </a:rPr>
              <a:t>.).</a:t>
            </a:r>
          </a:p>
          <a:p>
            <a:pPr algn="just" fontAlgn="auto">
              <a:spcBef>
                <a:spcPts val="0"/>
              </a:spcBef>
              <a:spcAft>
                <a:spcPts val="0"/>
              </a:spcAft>
            </a:pPr>
            <a:endParaRPr lang="it-IT" i="1" dirty="0">
              <a:solidFill>
                <a:prstClr val="black"/>
              </a:solidFill>
              <a:latin typeface="Arial Narrow"/>
              <a:ea typeface="Times New Roman" panose="02020603050405020304" pitchFamily="18" charset="0"/>
              <a:cs typeface="Times New Roman" panose="02020603050405020304" pitchFamily="18" charset="0"/>
            </a:endParaRPr>
          </a:p>
          <a:p>
            <a:pPr algn="just" fontAlgn="auto">
              <a:spcBef>
                <a:spcPts val="0"/>
              </a:spcBef>
              <a:spcAft>
                <a:spcPts val="0"/>
              </a:spcAft>
            </a:pPr>
            <a:r>
              <a:rPr lang="it-IT" i="1" dirty="0" smtClean="0">
                <a:solidFill>
                  <a:prstClr val="black"/>
                </a:solidFill>
                <a:latin typeface="Arial Narrow"/>
                <a:ea typeface="Times New Roman" panose="02020603050405020304" pitchFamily="18" charset="0"/>
                <a:cs typeface="Times New Roman" panose="02020603050405020304" pitchFamily="18" charset="0"/>
              </a:rPr>
              <a:t>Il farmacista allestisce in farmacia, in osservanza delle Norme di Buona Preparazione (NBP), preparazioni magistrali a base di Cannabis che comportino la ripartizione della sostanza attiva in dose e forma di medicamento, secondo la posologia e le modalità di assunzione indicate dal medico prescrittore, in conformità alle indicazioni fornite nel successivo paragrafo relativo alla posologia e alle istruzioni per l’uso medico della Cannabis che prevedono l’</a:t>
            </a:r>
            <a:r>
              <a:rPr lang="it-IT" b="1" i="1" dirty="0" smtClean="0">
                <a:solidFill>
                  <a:prstClr val="black"/>
                </a:solidFill>
                <a:latin typeface="Arial Narrow"/>
                <a:ea typeface="Times New Roman" panose="02020603050405020304" pitchFamily="18" charset="0"/>
                <a:cs typeface="Times New Roman" panose="02020603050405020304" pitchFamily="18" charset="0"/>
              </a:rPr>
              <a:t>assunzione </a:t>
            </a:r>
            <a:r>
              <a:rPr lang="it-IT" b="1" i="1" dirty="0" smtClean="0">
                <a:solidFill>
                  <a:srgbClr val="00B050"/>
                </a:solidFill>
                <a:latin typeface="Arial Narrow"/>
                <a:ea typeface="Times New Roman" panose="02020603050405020304" pitchFamily="18" charset="0"/>
                <a:cs typeface="Times New Roman" panose="02020603050405020304" pitchFamily="18" charset="0"/>
              </a:rPr>
              <a:t>orale </a:t>
            </a:r>
            <a:r>
              <a:rPr lang="it-IT" b="1" i="1" dirty="0" smtClean="0">
                <a:solidFill>
                  <a:prstClr val="black"/>
                </a:solidFill>
                <a:latin typeface="Arial Narrow"/>
                <a:ea typeface="Times New Roman" panose="02020603050405020304" pitchFamily="18" charset="0"/>
                <a:cs typeface="Times New Roman" panose="02020603050405020304" pitchFamily="18" charset="0"/>
              </a:rPr>
              <a:t>del </a:t>
            </a:r>
            <a:r>
              <a:rPr lang="it-IT" b="1" i="1" dirty="0" smtClean="0">
                <a:solidFill>
                  <a:srgbClr val="00B050"/>
                </a:solidFill>
                <a:latin typeface="Arial Narrow"/>
                <a:ea typeface="Times New Roman" panose="02020603050405020304" pitchFamily="18" charset="0"/>
                <a:cs typeface="Times New Roman" panose="02020603050405020304" pitchFamily="18" charset="0"/>
              </a:rPr>
              <a:t>decotto </a:t>
            </a:r>
            <a:r>
              <a:rPr lang="it-IT" b="1" i="1" dirty="0" smtClean="0">
                <a:solidFill>
                  <a:prstClr val="black"/>
                </a:solidFill>
                <a:latin typeface="Arial Narrow"/>
                <a:ea typeface="Times New Roman" panose="02020603050405020304" pitchFamily="18" charset="0"/>
                <a:cs typeface="Times New Roman" panose="02020603050405020304" pitchFamily="18" charset="0"/>
              </a:rPr>
              <a:t>e la somministrazione per via </a:t>
            </a:r>
            <a:r>
              <a:rPr lang="it-IT" b="1" i="1" dirty="0" smtClean="0">
                <a:solidFill>
                  <a:srgbClr val="7030A0"/>
                </a:solidFill>
                <a:latin typeface="Arial Narrow"/>
                <a:ea typeface="Times New Roman" panose="02020603050405020304" pitchFamily="18" charset="0"/>
                <a:cs typeface="Times New Roman" panose="02020603050405020304" pitchFamily="18" charset="0"/>
              </a:rPr>
              <a:t>inalatoria</a:t>
            </a:r>
            <a:r>
              <a:rPr lang="it-IT" b="1" i="1" dirty="0" smtClean="0">
                <a:solidFill>
                  <a:prstClr val="black"/>
                </a:solidFill>
                <a:latin typeface="Arial Narrow"/>
                <a:ea typeface="Times New Roman" panose="02020603050405020304" pitchFamily="18" charset="0"/>
                <a:cs typeface="Times New Roman" panose="02020603050405020304" pitchFamily="18" charset="0"/>
              </a:rPr>
              <a:t>, mediante l’uso di uno specifico </a:t>
            </a:r>
            <a:r>
              <a:rPr lang="it-IT" b="1" i="1" dirty="0" smtClean="0">
                <a:solidFill>
                  <a:srgbClr val="7030A0"/>
                </a:solidFill>
                <a:latin typeface="Arial Narrow"/>
                <a:ea typeface="Times New Roman" panose="02020603050405020304" pitchFamily="18" charset="0"/>
                <a:cs typeface="Times New Roman" panose="02020603050405020304" pitchFamily="18" charset="0"/>
              </a:rPr>
              <a:t>vaporizzatore</a:t>
            </a:r>
            <a:r>
              <a:rPr lang="it-IT" b="1" i="1" dirty="0" smtClean="0">
                <a:solidFill>
                  <a:prstClr val="black"/>
                </a:solidFill>
                <a:latin typeface="Arial Narrow"/>
                <a:ea typeface="Times New Roman" panose="02020603050405020304" pitchFamily="18" charset="0"/>
                <a:cs typeface="Times New Roman" panose="02020603050405020304" pitchFamily="18" charset="0"/>
              </a:rPr>
              <a:t>. </a:t>
            </a:r>
          </a:p>
          <a:p>
            <a:pPr algn="just" fontAlgn="auto">
              <a:spcBef>
                <a:spcPts val="0"/>
              </a:spcBef>
              <a:spcAft>
                <a:spcPts val="0"/>
              </a:spcAft>
            </a:pPr>
            <a:endParaRPr lang="it-IT" b="1" i="1" dirty="0">
              <a:solidFill>
                <a:prstClr val="black"/>
              </a:solidFill>
              <a:latin typeface="Arial Narrow"/>
              <a:ea typeface="Times New Roman" panose="02020603050405020304" pitchFamily="18" charset="0"/>
              <a:cs typeface="Times New Roman" panose="02020603050405020304" pitchFamily="18" charset="0"/>
            </a:endParaRPr>
          </a:p>
          <a:p>
            <a:pPr algn="just" fontAlgn="auto">
              <a:spcBef>
                <a:spcPts val="0"/>
              </a:spcBef>
              <a:spcAft>
                <a:spcPts val="0"/>
              </a:spcAft>
            </a:pPr>
            <a:r>
              <a:rPr lang="it-IT" i="1" dirty="0" smtClean="0">
                <a:solidFill>
                  <a:prstClr val="black"/>
                </a:solidFill>
                <a:latin typeface="Arial Narrow"/>
                <a:ea typeface="Times New Roman" panose="02020603050405020304" pitchFamily="18" charset="0"/>
                <a:cs typeface="Times New Roman" panose="02020603050405020304" pitchFamily="18" charset="0"/>
              </a:rPr>
              <a:t>Al </a:t>
            </a:r>
            <a:r>
              <a:rPr lang="it-IT" i="1" dirty="0">
                <a:solidFill>
                  <a:prstClr val="black"/>
                </a:solidFill>
                <a:latin typeface="Arial Narrow"/>
                <a:ea typeface="Times New Roman" panose="02020603050405020304" pitchFamily="18" charset="0"/>
                <a:cs typeface="Times New Roman" panose="02020603050405020304" pitchFamily="18" charset="0"/>
              </a:rPr>
              <a:t>momento non esistono studi su eventuali effetti collaterali o tossicità acuta di preparazioni vegetali definite come </a:t>
            </a:r>
            <a:r>
              <a:rPr lang="it-IT" b="1" i="1" dirty="0">
                <a:solidFill>
                  <a:srgbClr val="1C829F"/>
                </a:solidFill>
                <a:latin typeface="Arial Narrow"/>
                <a:ea typeface="Times New Roman" panose="02020603050405020304" pitchFamily="18" charset="0"/>
                <a:cs typeface="Times New Roman" panose="02020603050405020304" pitchFamily="18" charset="0"/>
              </a:rPr>
              <a:t>«olio» o «soluzione oleosa» </a:t>
            </a:r>
            <a:r>
              <a:rPr lang="it-IT" i="1" dirty="0">
                <a:solidFill>
                  <a:prstClr val="black"/>
                </a:solidFill>
                <a:latin typeface="Arial Narrow"/>
                <a:ea typeface="Times New Roman" panose="02020603050405020304" pitchFamily="18" charset="0"/>
                <a:cs typeface="Times New Roman" panose="02020603050405020304" pitchFamily="18" charset="0"/>
              </a:rPr>
              <a:t>di </a:t>
            </a:r>
            <a:r>
              <a:rPr lang="it-IT" i="1" dirty="0" smtClean="0">
                <a:solidFill>
                  <a:prstClr val="black"/>
                </a:solidFill>
                <a:latin typeface="Arial Narrow"/>
                <a:ea typeface="Times New Roman" panose="02020603050405020304" pitchFamily="18" charset="0"/>
                <a:cs typeface="Times New Roman" panose="02020603050405020304" pitchFamily="18" charset="0"/>
              </a:rPr>
              <a:t>Cannabis</a:t>
            </a:r>
            <a:r>
              <a:rPr lang="it-IT" i="1" dirty="0">
                <a:solidFill>
                  <a:prstClr val="black"/>
                </a:solidFill>
                <a:latin typeface="Arial Narrow"/>
                <a:ea typeface="Times New Roman" panose="02020603050405020304" pitchFamily="18" charset="0"/>
                <a:cs typeface="Times New Roman" panose="02020603050405020304" pitchFamily="18" charset="0"/>
              </a:rPr>
              <a:t>, che consistono in non meglio specificati estratti di </a:t>
            </a:r>
            <a:r>
              <a:rPr lang="it-IT" i="1" dirty="0" smtClean="0">
                <a:solidFill>
                  <a:prstClr val="black"/>
                </a:solidFill>
                <a:latin typeface="Arial Narrow"/>
                <a:ea typeface="Times New Roman" panose="02020603050405020304" pitchFamily="18" charset="0"/>
                <a:cs typeface="Times New Roman" panose="02020603050405020304" pitchFamily="18" charset="0"/>
              </a:rPr>
              <a:t>Cannabis </a:t>
            </a:r>
            <a:r>
              <a:rPr lang="it-IT" i="1" dirty="0">
                <a:solidFill>
                  <a:prstClr val="black"/>
                </a:solidFill>
                <a:latin typeface="Arial Narrow"/>
                <a:ea typeface="Times New Roman" panose="02020603050405020304" pitchFamily="18" charset="0"/>
                <a:cs typeface="Times New Roman" panose="02020603050405020304" pitchFamily="18" charset="0"/>
              </a:rPr>
              <a:t>in olio e/o altri solventi. Pertanto, per assicurare la qualità del prodotto, </a:t>
            </a:r>
            <a:r>
              <a:rPr lang="it-IT" b="1" i="1" dirty="0">
                <a:solidFill>
                  <a:prstClr val="black"/>
                </a:solidFill>
                <a:latin typeface="Arial Narrow"/>
                <a:ea typeface="Times New Roman" panose="02020603050405020304" pitchFamily="18" charset="0"/>
                <a:cs typeface="Times New Roman" panose="02020603050405020304" pitchFamily="18" charset="0"/>
              </a:rPr>
              <a:t>la </a:t>
            </a:r>
            <a:r>
              <a:rPr lang="it-IT" b="1" i="1" dirty="0">
                <a:solidFill>
                  <a:srgbClr val="1C829F"/>
                </a:solidFill>
                <a:latin typeface="Arial Narrow"/>
                <a:ea typeface="Times New Roman" panose="02020603050405020304" pitchFamily="18" charset="0"/>
                <a:cs typeface="Times New Roman" panose="02020603050405020304" pitchFamily="18" charset="0"/>
              </a:rPr>
              <a:t>titolazione</a:t>
            </a:r>
            <a:r>
              <a:rPr lang="it-IT" b="1" i="1" dirty="0">
                <a:solidFill>
                  <a:prstClr val="black"/>
                </a:solidFill>
                <a:latin typeface="Arial Narrow"/>
                <a:ea typeface="Times New Roman" panose="02020603050405020304" pitchFamily="18" charset="0"/>
                <a:cs typeface="Times New Roman" panose="02020603050405020304" pitchFamily="18" charset="0"/>
              </a:rPr>
              <a:t> del/i principio/i attivo/i deve essere effettuata per ciascuna preparazione magistrale con metodologie sensibili e specifiche quali la </a:t>
            </a:r>
            <a:r>
              <a:rPr lang="it-IT" b="1" i="1" dirty="0">
                <a:solidFill>
                  <a:srgbClr val="1C829F"/>
                </a:solidFill>
                <a:latin typeface="Arial Narrow"/>
                <a:ea typeface="Times New Roman" panose="02020603050405020304" pitchFamily="18" charset="0"/>
                <a:cs typeface="Times New Roman" panose="02020603050405020304" pitchFamily="18" charset="0"/>
              </a:rPr>
              <a:t>cromatografia liquida o gassosa accoppiate alla spettrometria di massa </a:t>
            </a:r>
            <a:r>
              <a:rPr lang="it-IT" i="1" dirty="0">
                <a:solidFill>
                  <a:prstClr val="black"/>
                </a:solidFill>
                <a:latin typeface="Arial Narrow"/>
                <a:ea typeface="Times New Roman" panose="02020603050405020304" pitchFamily="18" charset="0"/>
                <a:cs typeface="Times New Roman" panose="02020603050405020304" pitchFamily="18" charset="0"/>
              </a:rPr>
              <a:t>ovvero il metodo di estrazione deve essere autorizzato ai sensi della normativa vigente</a:t>
            </a:r>
            <a:r>
              <a:rPr lang="it-IT" i="1" dirty="0" smtClean="0">
                <a:solidFill>
                  <a:prstClr val="black"/>
                </a:solidFill>
                <a:latin typeface="Arial Narrow"/>
                <a:ea typeface="Times New Roman" panose="02020603050405020304" pitchFamily="18" charset="0"/>
                <a:cs typeface="Times New Roman" panose="02020603050405020304" pitchFamily="18" charset="0"/>
              </a:rPr>
              <a:t>.</a:t>
            </a:r>
          </a:p>
        </p:txBody>
      </p:sp>
      <p:sp>
        <p:nvSpPr>
          <p:cNvPr id="4" name="Rettangolo 3"/>
          <p:cNvSpPr/>
          <p:nvPr/>
        </p:nvSpPr>
        <p:spPr>
          <a:xfrm>
            <a:off x="76679" y="23238"/>
            <a:ext cx="9031825" cy="1077218"/>
          </a:xfrm>
          <a:prstGeom prst="rect">
            <a:avLst/>
          </a:prstGeom>
          <a:ln>
            <a:solidFill>
              <a:schemeClr val="bg1">
                <a:lumMod val="50000"/>
              </a:schemeClr>
            </a:solidFill>
          </a:ln>
        </p:spPr>
        <p:txBody>
          <a:bodyPr wrap="square">
            <a:spAutoFit/>
          </a:bodyPr>
          <a:lstStyle/>
          <a:p>
            <a:pPr algn="ctr" fontAlgn="auto">
              <a:spcBef>
                <a:spcPts val="0"/>
              </a:spcBef>
              <a:spcAft>
                <a:spcPts val="0"/>
              </a:spcAft>
            </a:pPr>
            <a:r>
              <a:rPr lang="it-IT" sz="1600" b="1" dirty="0">
                <a:solidFill>
                  <a:prstClr val="black"/>
                </a:solidFill>
                <a:latin typeface="Arial Narrow"/>
                <a:ea typeface="Times New Roman" panose="02020603050405020304" pitchFamily="18" charset="0"/>
                <a:cs typeface="Times New Roman" panose="02020603050405020304" pitchFamily="18" charset="0"/>
              </a:rPr>
              <a:t>DM 9 novembre 2015</a:t>
            </a:r>
            <a:endParaRPr lang="it-IT" sz="1600" dirty="0">
              <a:solidFill>
                <a:prstClr val="black"/>
              </a:solidFill>
              <a:latin typeface="Arial Narrow"/>
              <a:ea typeface="Times New Roman" panose="02020603050405020304" pitchFamily="18" charset="0"/>
              <a:cs typeface="Times New Roman" panose="02020603050405020304" pitchFamily="18" charset="0"/>
            </a:endParaRPr>
          </a:p>
          <a:p>
            <a:pPr algn="ctr" fontAlgn="auto">
              <a:spcBef>
                <a:spcPts val="0"/>
              </a:spcBef>
              <a:spcAft>
                <a:spcPts val="0"/>
              </a:spcAft>
            </a:pPr>
            <a:r>
              <a:rPr lang="it-IT" sz="1600" dirty="0">
                <a:solidFill>
                  <a:prstClr val="black"/>
                </a:solidFill>
                <a:latin typeface="Arial Narrow"/>
                <a:ea typeface="Times New Roman" panose="02020603050405020304" pitchFamily="18" charset="0"/>
                <a:cs typeface="Times New Roman" panose="02020603050405020304" pitchFamily="18" charset="0"/>
              </a:rPr>
              <a:t> “</a:t>
            </a:r>
            <a:r>
              <a:rPr lang="it-IT" sz="1600" i="1" dirty="0">
                <a:solidFill>
                  <a:prstClr val="black"/>
                </a:solidFill>
                <a:latin typeface="Arial Narrow"/>
                <a:ea typeface="Times New Roman" panose="02020603050405020304" pitchFamily="18" charset="0"/>
                <a:cs typeface="Times New Roman" panose="02020603050405020304" pitchFamily="18" charset="0"/>
              </a:rPr>
              <a:t>Funzioni di Organismo statale per la </a:t>
            </a:r>
            <a:r>
              <a:rPr lang="it-IT" sz="1600" i="1" dirty="0" smtClean="0">
                <a:solidFill>
                  <a:prstClr val="black"/>
                </a:solidFill>
                <a:latin typeface="Arial Narrow"/>
                <a:ea typeface="Times New Roman" panose="02020603050405020304" pitchFamily="18" charset="0"/>
                <a:cs typeface="Times New Roman" panose="02020603050405020304" pitchFamily="18" charset="0"/>
              </a:rPr>
              <a:t>Cannabis </a:t>
            </a:r>
            <a:r>
              <a:rPr lang="it-IT" sz="1600" i="1" dirty="0">
                <a:solidFill>
                  <a:prstClr val="black"/>
                </a:solidFill>
                <a:latin typeface="Arial Narrow"/>
                <a:ea typeface="Times New Roman" panose="02020603050405020304" pitchFamily="18" charset="0"/>
                <a:cs typeface="Times New Roman" panose="02020603050405020304" pitchFamily="18" charset="0"/>
              </a:rPr>
              <a:t>previsto dagli articoli 23 e 28 della convenzione unica sugli stupefacenti del 1961, come modificata nel 1972</a:t>
            </a:r>
            <a:r>
              <a:rPr lang="it-IT" sz="1600" dirty="0" smtClean="0">
                <a:solidFill>
                  <a:prstClr val="black"/>
                </a:solidFill>
                <a:latin typeface="Arial Narrow"/>
                <a:ea typeface="Times New Roman" panose="02020603050405020304" pitchFamily="18" charset="0"/>
                <a:cs typeface="Times New Roman" panose="02020603050405020304" pitchFamily="18" charset="0"/>
              </a:rPr>
              <a:t>”.</a:t>
            </a:r>
          </a:p>
          <a:p>
            <a:pPr algn="ctr" fontAlgn="auto">
              <a:spcBef>
                <a:spcPts val="0"/>
              </a:spcBef>
              <a:spcAft>
                <a:spcPts val="0"/>
              </a:spcAft>
            </a:pPr>
            <a:r>
              <a:rPr lang="it-IT" sz="1600" b="1" i="1" dirty="0">
                <a:solidFill>
                  <a:srgbClr val="FF9900"/>
                </a:solidFill>
                <a:latin typeface="Arial Narrow"/>
                <a:ea typeface="Times New Roman" panose="02020603050405020304" pitchFamily="18" charset="0"/>
                <a:cs typeface="Times New Roman" panose="02020603050405020304" pitchFamily="18" charset="0"/>
              </a:rPr>
              <a:t>ALLEGATO TECNICO, PUNTO 3, APPROPRIATEZZA PRESCRITTIVA E MODALITÀ DI </a:t>
            </a:r>
            <a:r>
              <a:rPr lang="it-IT" sz="1600" b="1" i="1" dirty="0" smtClean="0">
                <a:solidFill>
                  <a:srgbClr val="FF9900"/>
                </a:solidFill>
                <a:latin typeface="Arial Narrow"/>
                <a:ea typeface="Times New Roman" panose="02020603050405020304" pitchFamily="18" charset="0"/>
                <a:cs typeface="Times New Roman" panose="02020603050405020304" pitchFamily="18" charset="0"/>
              </a:rPr>
              <a:t>DISPENSAZIONE</a:t>
            </a:r>
            <a:endParaRPr lang="it-IT" sz="1600" b="1" i="1" dirty="0">
              <a:solidFill>
                <a:srgbClr val="FF9900"/>
              </a:solidFill>
              <a:latin typeface="Arial Narrow"/>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3833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72356" y="80744"/>
            <a:ext cx="6962775" cy="1314450"/>
          </a:xfrm>
          <a:prstGeom prst="rect">
            <a:avLst/>
          </a:prstGeom>
        </p:spPr>
      </p:pic>
      <p:sp>
        <p:nvSpPr>
          <p:cNvPr id="2" name="Rettangolo 1"/>
          <p:cNvSpPr/>
          <p:nvPr/>
        </p:nvSpPr>
        <p:spPr>
          <a:xfrm>
            <a:off x="1013684" y="6061302"/>
            <a:ext cx="8058308" cy="307777"/>
          </a:xfrm>
          <a:prstGeom prst="rect">
            <a:avLst/>
          </a:prstGeom>
        </p:spPr>
        <p:txBody>
          <a:bodyPr wrap="square">
            <a:spAutoFit/>
          </a:bodyPr>
          <a:lstStyle/>
          <a:p>
            <a:pPr algn="r" fontAlgn="auto">
              <a:spcBef>
                <a:spcPts val="0"/>
              </a:spcBef>
              <a:spcAft>
                <a:spcPts val="0"/>
              </a:spcAft>
            </a:pPr>
            <a:r>
              <a:rPr lang="it-IT" sz="1400" dirty="0">
                <a:solidFill>
                  <a:prstClr val="black"/>
                </a:solidFill>
                <a:latin typeface="Arial Narrow"/>
                <a:cs typeface="+mn-cs"/>
              </a:rPr>
              <a:t>http://www.salute.gov.it/portale/temi/p2_6.jsp?lingua=italiano&amp;id=4589&amp;area=sostanzeStupefacenti&amp;menu=organismo</a:t>
            </a:r>
          </a:p>
        </p:txBody>
      </p:sp>
      <p:pic>
        <p:nvPicPr>
          <p:cNvPr id="6" name="Immagine 5"/>
          <p:cNvPicPr>
            <a:picLocks noChangeAspect="1"/>
          </p:cNvPicPr>
          <p:nvPr/>
        </p:nvPicPr>
        <p:blipFill>
          <a:blip r:embed="rId3"/>
          <a:stretch>
            <a:fillRect/>
          </a:stretch>
        </p:blipFill>
        <p:spPr>
          <a:xfrm>
            <a:off x="251520" y="80744"/>
            <a:ext cx="762164" cy="1044000"/>
          </a:xfrm>
          <a:prstGeom prst="rect">
            <a:avLst/>
          </a:prstGeom>
        </p:spPr>
      </p:pic>
      <p:pic>
        <p:nvPicPr>
          <p:cNvPr id="8" name="Immagine 7"/>
          <p:cNvPicPr>
            <a:picLocks noChangeAspect="1"/>
          </p:cNvPicPr>
          <p:nvPr/>
        </p:nvPicPr>
        <p:blipFill>
          <a:blip r:embed="rId4"/>
          <a:stretch>
            <a:fillRect/>
          </a:stretch>
        </p:blipFill>
        <p:spPr>
          <a:xfrm>
            <a:off x="1691680" y="4394427"/>
            <a:ext cx="6200775" cy="1666875"/>
          </a:xfrm>
          <a:prstGeom prst="rect">
            <a:avLst/>
          </a:prstGeom>
        </p:spPr>
      </p:pic>
      <p:sp>
        <p:nvSpPr>
          <p:cNvPr id="9" name="Ovale 8"/>
          <p:cNvSpPr/>
          <p:nvPr/>
        </p:nvSpPr>
        <p:spPr>
          <a:xfrm>
            <a:off x="1040783" y="1001625"/>
            <a:ext cx="61206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10" name="CasellaDiTesto 9"/>
          <p:cNvSpPr txBox="1"/>
          <p:nvPr/>
        </p:nvSpPr>
        <p:spPr>
          <a:xfrm>
            <a:off x="2603947" y="6288642"/>
            <a:ext cx="6540053" cy="307777"/>
          </a:xfrm>
          <a:prstGeom prst="rect">
            <a:avLst/>
          </a:prstGeom>
          <a:noFill/>
        </p:spPr>
        <p:txBody>
          <a:bodyPr wrap="square" rtlCol="0">
            <a:spAutoFit/>
          </a:bodyPr>
          <a:lstStyle/>
          <a:p>
            <a:pPr fontAlgn="auto">
              <a:spcBef>
                <a:spcPts val="0"/>
              </a:spcBef>
              <a:spcAft>
                <a:spcPts val="0"/>
              </a:spcAft>
            </a:pPr>
            <a:r>
              <a:rPr lang="it-IT" sz="1400" i="1" dirty="0" smtClean="0">
                <a:solidFill>
                  <a:prstClr val="black"/>
                </a:solidFill>
                <a:latin typeface="Arial Narrow" panose="020B0606020202030204" pitchFamily="34" charset="0"/>
                <a:cs typeface="+mn-cs"/>
              </a:rPr>
              <a:t>Informazioni </a:t>
            </a:r>
            <a:r>
              <a:rPr lang="it-IT" sz="1400" i="1" dirty="0">
                <a:solidFill>
                  <a:prstClr val="black"/>
                </a:solidFill>
                <a:latin typeface="Arial Narrow" panose="020B0606020202030204" pitchFamily="34" charset="0"/>
                <a:cs typeface="+mn-cs"/>
              </a:rPr>
              <a:t>per la preparazione del decotto con cannabis FM2 di accompagnamento al prodotto</a:t>
            </a:r>
          </a:p>
        </p:txBody>
      </p:sp>
      <p:sp>
        <p:nvSpPr>
          <p:cNvPr id="7" name="Rettangolo 6"/>
          <p:cNvSpPr/>
          <p:nvPr/>
        </p:nvSpPr>
        <p:spPr>
          <a:xfrm>
            <a:off x="0" y="1733021"/>
            <a:ext cx="9071992" cy="2462213"/>
          </a:xfrm>
          <a:prstGeom prst="rect">
            <a:avLst/>
          </a:prstGeom>
        </p:spPr>
        <p:txBody>
          <a:bodyPr wrap="square">
            <a:spAutoFit/>
          </a:bodyPr>
          <a:lstStyle/>
          <a:p>
            <a:pPr algn="just" fontAlgn="auto">
              <a:spcBef>
                <a:spcPts val="0"/>
              </a:spcBef>
              <a:spcAft>
                <a:spcPts val="0"/>
              </a:spcAft>
            </a:pPr>
            <a:r>
              <a:rPr lang="it-IT" sz="1400" b="1" dirty="0">
                <a:solidFill>
                  <a:prstClr val="black"/>
                </a:solidFill>
                <a:latin typeface="Arial Narrow"/>
                <a:cs typeface="+mn-cs"/>
              </a:rPr>
              <a:t>Preparazione del decotto di </a:t>
            </a:r>
            <a:r>
              <a:rPr lang="it-IT" sz="1400" b="1" i="1" dirty="0">
                <a:solidFill>
                  <a:prstClr val="black"/>
                </a:solidFill>
                <a:latin typeface="Arial Narrow"/>
                <a:cs typeface="+mn-cs"/>
              </a:rPr>
              <a:t>Cannabis</a:t>
            </a:r>
            <a:r>
              <a:rPr lang="it-IT" sz="1400" b="1" dirty="0">
                <a:solidFill>
                  <a:prstClr val="black"/>
                </a:solidFill>
                <a:latin typeface="Arial Narrow"/>
                <a:cs typeface="+mn-cs"/>
              </a:rPr>
              <a:t> FM2</a:t>
            </a:r>
          </a:p>
          <a:p>
            <a:pPr algn="just" fontAlgn="auto">
              <a:spcBef>
                <a:spcPts val="0"/>
              </a:spcBef>
              <a:spcAft>
                <a:spcPts val="0"/>
              </a:spcAft>
            </a:pPr>
            <a:r>
              <a:rPr lang="it-IT" sz="1400" dirty="0" smtClean="0">
                <a:solidFill>
                  <a:prstClr val="black"/>
                </a:solidFill>
                <a:latin typeface="Arial Narrow"/>
                <a:cs typeface="+mn-cs"/>
              </a:rPr>
              <a:t>Per </a:t>
            </a:r>
            <a:r>
              <a:rPr lang="it-IT" sz="1400" dirty="0">
                <a:solidFill>
                  <a:prstClr val="black"/>
                </a:solidFill>
                <a:latin typeface="Arial Narrow"/>
                <a:cs typeface="+mn-cs"/>
              </a:rPr>
              <a:t>la preparazione del decotto di </a:t>
            </a:r>
            <a:r>
              <a:rPr lang="it-IT" sz="1400" i="1" dirty="0">
                <a:solidFill>
                  <a:prstClr val="black"/>
                </a:solidFill>
                <a:latin typeface="Arial Narrow"/>
                <a:cs typeface="+mn-cs"/>
              </a:rPr>
              <a:t>Cannabis</a:t>
            </a:r>
            <a:r>
              <a:rPr lang="it-IT" sz="1400" dirty="0">
                <a:solidFill>
                  <a:prstClr val="black"/>
                </a:solidFill>
                <a:latin typeface="Arial Narrow"/>
                <a:cs typeface="+mn-cs"/>
              </a:rPr>
              <a:t> FM2, in un recipiente si introducono quantità di </a:t>
            </a:r>
            <a:r>
              <a:rPr lang="it-IT" sz="1400" i="1" dirty="0">
                <a:solidFill>
                  <a:prstClr val="black"/>
                </a:solidFill>
                <a:latin typeface="Arial Narrow"/>
                <a:cs typeface="+mn-cs"/>
              </a:rPr>
              <a:t>C</a:t>
            </a:r>
            <a:r>
              <a:rPr lang="it-IT" sz="1400" i="1" dirty="0" smtClean="0">
                <a:solidFill>
                  <a:prstClr val="black"/>
                </a:solidFill>
                <a:latin typeface="Arial Narrow"/>
                <a:cs typeface="+mn-cs"/>
              </a:rPr>
              <a:t>annabis</a:t>
            </a:r>
            <a:r>
              <a:rPr lang="it-IT" sz="1400" dirty="0" smtClean="0">
                <a:solidFill>
                  <a:prstClr val="black"/>
                </a:solidFill>
                <a:latin typeface="Arial Narrow"/>
                <a:cs typeface="+mn-cs"/>
              </a:rPr>
              <a:t> </a:t>
            </a:r>
            <a:r>
              <a:rPr lang="it-IT" sz="1400" dirty="0">
                <a:solidFill>
                  <a:prstClr val="black"/>
                </a:solidFill>
                <a:latin typeface="Arial Narrow"/>
                <a:cs typeface="+mn-cs"/>
              </a:rPr>
              <a:t>FM2 </a:t>
            </a:r>
            <a:r>
              <a:rPr lang="it-IT" sz="1400" dirty="0" smtClean="0">
                <a:solidFill>
                  <a:prstClr val="black"/>
                </a:solidFill>
                <a:latin typeface="Arial Narrow"/>
                <a:cs typeface="+mn-cs"/>
              </a:rPr>
              <a:t>e di </a:t>
            </a:r>
            <a:r>
              <a:rPr lang="it-IT" sz="1400" dirty="0">
                <a:solidFill>
                  <a:prstClr val="black"/>
                </a:solidFill>
                <a:latin typeface="Arial Narrow"/>
                <a:cs typeface="+mn-cs"/>
              </a:rPr>
              <a:t>acqua fredda secondo il seguente rapporto: </a:t>
            </a:r>
            <a:r>
              <a:rPr lang="it-IT" sz="1400" b="1" dirty="0">
                <a:solidFill>
                  <a:srgbClr val="FF0000"/>
                </a:solidFill>
                <a:latin typeface="Arial Narrow"/>
                <a:cs typeface="+mn-cs"/>
              </a:rPr>
              <a:t>100 ml di acqua fredda per ogni 100 mg di cannabis </a:t>
            </a:r>
            <a:r>
              <a:rPr lang="it-IT" sz="1400" b="1" dirty="0" smtClean="0">
                <a:solidFill>
                  <a:srgbClr val="FF0000"/>
                </a:solidFill>
                <a:latin typeface="Arial Narrow"/>
                <a:cs typeface="+mn-cs"/>
              </a:rPr>
              <a:t>FM2 utilizzata</a:t>
            </a:r>
            <a:r>
              <a:rPr lang="it-IT" sz="1400" dirty="0" smtClean="0">
                <a:solidFill>
                  <a:prstClr val="black"/>
                </a:solidFill>
                <a:latin typeface="Arial Narrow"/>
                <a:cs typeface="+mn-cs"/>
              </a:rPr>
              <a:t>. Si </a:t>
            </a:r>
            <a:r>
              <a:rPr lang="it-IT" sz="1400" dirty="0">
                <a:solidFill>
                  <a:prstClr val="black"/>
                </a:solidFill>
                <a:latin typeface="Arial Narrow"/>
                <a:cs typeface="+mn-cs"/>
              </a:rPr>
              <a:t>raccomanda di non utilizzare quantità di acqua inferiori a 100 ml</a:t>
            </a:r>
            <a:r>
              <a:rPr lang="it-IT" sz="1400" dirty="0" smtClean="0">
                <a:solidFill>
                  <a:prstClr val="black"/>
                </a:solidFill>
                <a:latin typeface="Arial Narrow"/>
                <a:cs typeface="+mn-cs"/>
              </a:rPr>
              <a:t>. </a:t>
            </a:r>
            <a:r>
              <a:rPr lang="it-IT" sz="1400" b="1" dirty="0" smtClean="0">
                <a:solidFill>
                  <a:srgbClr val="FF0000"/>
                </a:solidFill>
                <a:latin typeface="Arial Narrow"/>
                <a:cs typeface="+mn-cs"/>
              </a:rPr>
              <a:t>Riscaldare </a:t>
            </a:r>
            <a:r>
              <a:rPr lang="it-IT" sz="1400" b="1" dirty="0">
                <a:solidFill>
                  <a:srgbClr val="FF0000"/>
                </a:solidFill>
                <a:latin typeface="Arial Narrow"/>
                <a:cs typeface="+mn-cs"/>
              </a:rPr>
              <a:t>ad ebollizione e lasciar sobbollire, mantenendo coperto, a fuoco lento per 15 minuti</a:t>
            </a:r>
            <a:r>
              <a:rPr lang="it-IT" sz="1400" dirty="0">
                <a:solidFill>
                  <a:prstClr val="black"/>
                </a:solidFill>
                <a:latin typeface="Arial Narrow"/>
                <a:cs typeface="+mn-cs"/>
              </a:rPr>
              <a:t>. </a:t>
            </a:r>
            <a:r>
              <a:rPr lang="it-IT" sz="1400" dirty="0" smtClean="0">
                <a:solidFill>
                  <a:prstClr val="black"/>
                </a:solidFill>
                <a:latin typeface="Arial Narrow"/>
                <a:cs typeface="+mn-cs"/>
              </a:rPr>
              <a:t>Si raccomanda </a:t>
            </a:r>
            <a:r>
              <a:rPr lang="it-IT" sz="1400" dirty="0">
                <a:solidFill>
                  <a:prstClr val="black"/>
                </a:solidFill>
                <a:latin typeface="Arial Narrow"/>
                <a:cs typeface="+mn-cs"/>
              </a:rPr>
              <a:t>di non superare i 30 minuti di decozione e di mescolare a intervalli regolari. </a:t>
            </a:r>
            <a:r>
              <a:rPr lang="it-IT" sz="1400" b="1" dirty="0">
                <a:solidFill>
                  <a:srgbClr val="FF0000"/>
                </a:solidFill>
                <a:latin typeface="Arial Narrow"/>
                <a:cs typeface="+mn-cs"/>
              </a:rPr>
              <a:t>Lasciar raffreddare il decotto per circa 15 minuti prima di filtrarlo</a:t>
            </a:r>
            <a:r>
              <a:rPr lang="it-IT" sz="1400" dirty="0">
                <a:solidFill>
                  <a:prstClr val="black"/>
                </a:solidFill>
                <a:latin typeface="Arial Narrow"/>
                <a:cs typeface="+mn-cs"/>
              </a:rPr>
              <a:t>. Mescolare prima di filtrare su colino </a:t>
            </a:r>
            <a:r>
              <a:rPr lang="it-IT" sz="1400" dirty="0" smtClean="0">
                <a:solidFill>
                  <a:prstClr val="black"/>
                </a:solidFill>
                <a:latin typeface="Arial Narrow"/>
                <a:cs typeface="+mn-cs"/>
              </a:rPr>
              <a:t>e </a:t>
            </a:r>
            <a:r>
              <a:rPr lang="it-IT" sz="1400" b="1" dirty="0" smtClean="0">
                <a:solidFill>
                  <a:srgbClr val="FF0000"/>
                </a:solidFill>
                <a:latin typeface="Arial Narrow"/>
                <a:cs typeface="+mn-cs"/>
              </a:rPr>
              <a:t>pressare </a:t>
            </a:r>
            <a:r>
              <a:rPr lang="it-IT" sz="1400" b="1" dirty="0">
                <a:solidFill>
                  <a:srgbClr val="FF0000"/>
                </a:solidFill>
                <a:latin typeface="Arial Narrow"/>
                <a:cs typeface="+mn-cs"/>
              </a:rPr>
              <a:t>con un cucchiaio il residuo rimasto sul filtro</a:t>
            </a:r>
            <a:r>
              <a:rPr lang="it-IT" sz="1400" dirty="0">
                <a:solidFill>
                  <a:prstClr val="black"/>
                </a:solidFill>
                <a:latin typeface="Arial Narrow"/>
                <a:cs typeface="+mn-cs"/>
              </a:rPr>
              <a:t> per recuperare più liquido ed arricchire la </a:t>
            </a:r>
            <a:r>
              <a:rPr lang="it-IT" sz="1400" dirty="0" smtClean="0">
                <a:solidFill>
                  <a:prstClr val="black"/>
                </a:solidFill>
                <a:latin typeface="Arial Narrow"/>
                <a:cs typeface="+mn-cs"/>
              </a:rPr>
              <a:t>soluzione finale. </a:t>
            </a:r>
          </a:p>
          <a:p>
            <a:pPr algn="just" fontAlgn="auto">
              <a:spcBef>
                <a:spcPts val="0"/>
              </a:spcBef>
              <a:spcAft>
                <a:spcPts val="0"/>
              </a:spcAft>
            </a:pPr>
            <a:r>
              <a:rPr lang="it-IT" sz="1400" dirty="0" smtClean="0">
                <a:solidFill>
                  <a:prstClr val="black"/>
                </a:solidFill>
                <a:latin typeface="Arial Narrow"/>
                <a:cs typeface="+mn-cs"/>
              </a:rPr>
              <a:t>Assumere </a:t>
            </a:r>
            <a:r>
              <a:rPr lang="it-IT" sz="1400" dirty="0">
                <a:solidFill>
                  <a:prstClr val="black"/>
                </a:solidFill>
                <a:latin typeface="Arial Narrow"/>
                <a:cs typeface="+mn-cs"/>
              </a:rPr>
              <a:t>il decotto preparato di fresco: se non viene consumato al momento della preparazione, è </a:t>
            </a:r>
            <a:r>
              <a:rPr lang="it-IT" sz="1400" dirty="0" smtClean="0">
                <a:solidFill>
                  <a:prstClr val="black"/>
                </a:solidFill>
                <a:latin typeface="Arial Narrow"/>
                <a:cs typeface="+mn-cs"/>
              </a:rPr>
              <a:t>possibile </a:t>
            </a:r>
            <a:r>
              <a:rPr lang="it-IT" sz="1400" b="1" dirty="0" smtClean="0">
                <a:solidFill>
                  <a:srgbClr val="FF0000"/>
                </a:solidFill>
                <a:latin typeface="Arial Narrow"/>
                <a:cs typeface="+mn-cs"/>
              </a:rPr>
              <a:t>conservarlo </a:t>
            </a:r>
            <a:r>
              <a:rPr lang="it-IT" sz="1400" b="1" dirty="0">
                <a:solidFill>
                  <a:srgbClr val="FF0000"/>
                </a:solidFill>
                <a:latin typeface="Arial Narrow"/>
                <a:cs typeface="+mn-cs"/>
              </a:rPr>
              <a:t>in recipiente chiuso in frigorifero per un massimo di 24 ore</a:t>
            </a:r>
            <a:r>
              <a:rPr lang="it-IT" sz="1400" dirty="0" smtClean="0">
                <a:solidFill>
                  <a:prstClr val="black"/>
                </a:solidFill>
                <a:latin typeface="Arial Narrow"/>
                <a:cs typeface="+mn-cs"/>
              </a:rPr>
              <a:t>. </a:t>
            </a:r>
          </a:p>
          <a:p>
            <a:pPr algn="just" fontAlgn="auto">
              <a:spcBef>
                <a:spcPts val="0"/>
              </a:spcBef>
              <a:spcAft>
                <a:spcPts val="0"/>
              </a:spcAft>
            </a:pPr>
            <a:r>
              <a:rPr lang="it-IT" sz="1400" dirty="0" smtClean="0">
                <a:solidFill>
                  <a:prstClr val="black"/>
                </a:solidFill>
                <a:latin typeface="Arial Narrow"/>
                <a:cs typeface="+mn-cs"/>
              </a:rPr>
              <a:t>A </a:t>
            </a:r>
            <a:r>
              <a:rPr lang="it-IT" sz="1400" dirty="0">
                <a:solidFill>
                  <a:prstClr val="black"/>
                </a:solidFill>
                <a:latin typeface="Arial Narrow"/>
                <a:cs typeface="+mn-cs"/>
              </a:rPr>
              <a:t>titolo esemplificativo si riporta la tabella con le quantità medie di principio attivo (THC e CBD) </a:t>
            </a:r>
            <a:r>
              <a:rPr lang="it-IT" sz="1400" dirty="0" smtClean="0">
                <a:solidFill>
                  <a:prstClr val="black"/>
                </a:solidFill>
                <a:latin typeface="Arial Narrow"/>
                <a:cs typeface="+mn-cs"/>
              </a:rPr>
              <a:t>che sono </a:t>
            </a:r>
            <a:r>
              <a:rPr lang="it-IT" sz="1400" dirty="0">
                <a:solidFill>
                  <a:prstClr val="black"/>
                </a:solidFill>
                <a:latin typeface="Arial Narrow"/>
                <a:cs typeface="+mn-cs"/>
              </a:rPr>
              <a:t>contenute nei ml di decotto preparato secondo le modalità </a:t>
            </a:r>
            <a:r>
              <a:rPr lang="it-IT" sz="1400" dirty="0" smtClean="0">
                <a:solidFill>
                  <a:prstClr val="black"/>
                </a:solidFill>
                <a:latin typeface="Arial Narrow"/>
                <a:cs typeface="+mn-cs"/>
              </a:rPr>
              <a:t>sopra indicate.</a:t>
            </a:r>
            <a:endParaRPr lang="it-IT" sz="1400" dirty="0">
              <a:solidFill>
                <a:prstClr val="black"/>
              </a:solidFill>
              <a:latin typeface="Arial Narrow"/>
              <a:cs typeface="+mn-cs"/>
            </a:endParaRPr>
          </a:p>
        </p:txBody>
      </p:sp>
    </p:spTree>
    <p:extLst>
      <p:ext uri="{BB962C8B-B14F-4D97-AF65-F5344CB8AC3E}">
        <p14:creationId xmlns:p14="http://schemas.microsoft.com/office/powerpoint/2010/main" val="246253884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461764"/>
            <a:ext cx="8784976" cy="2308324"/>
          </a:xfrm>
          <a:prstGeom prst="rect">
            <a:avLst/>
          </a:prstGeom>
        </p:spPr>
        <p:txBody>
          <a:bodyPr wrap="square">
            <a:spAutoFit/>
          </a:bodyPr>
          <a:lstStyle/>
          <a:p>
            <a:pPr algn="just" fontAlgn="auto">
              <a:spcBef>
                <a:spcPts val="0"/>
              </a:spcBef>
              <a:spcAft>
                <a:spcPts val="0"/>
              </a:spcAft>
            </a:pPr>
            <a:r>
              <a:rPr lang="it-IT" b="1" dirty="0">
                <a:solidFill>
                  <a:prstClr val="black"/>
                </a:solidFill>
                <a:latin typeface="Arial Narrow"/>
                <a:cs typeface="+mn-cs"/>
              </a:rPr>
              <a:t>Uso inalatorio:</a:t>
            </a:r>
          </a:p>
          <a:p>
            <a:pPr algn="just" fontAlgn="auto">
              <a:spcBef>
                <a:spcPts val="0"/>
              </a:spcBef>
              <a:spcAft>
                <a:spcPts val="0"/>
              </a:spcAft>
            </a:pPr>
            <a:r>
              <a:rPr lang="it-IT" b="1" dirty="0">
                <a:solidFill>
                  <a:srgbClr val="FF0000"/>
                </a:solidFill>
                <a:latin typeface="Arial Narrow"/>
                <a:cs typeface="+mn-cs"/>
              </a:rPr>
              <a:t>Qualora la somministrazione orale non produca gli effetti farmacologici desiderati o quando il medico curante lo ritenga opportuno</a:t>
            </a:r>
            <a:r>
              <a:rPr lang="it-IT" dirty="0">
                <a:solidFill>
                  <a:prstClr val="black"/>
                </a:solidFill>
                <a:latin typeface="Arial Narrow"/>
                <a:cs typeface="+mn-cs"/>
              </a:rPr>
              <a:t>, è possibile utilizzare il modo di somministrazione per via inalatoria mediante l’utilizzo di un </a:t>
            </a:r>
            <a:r>
              <a:rPr lang="it-IT" b="1" dirty="0">
                <a:solidFill>
                  <a:srgbClr val="FF0000"/>
                </a:solidFill>
                <a:latin typeface="Arial Narrow"/>
                <a:cs typeface="+mn-cs"/>
              </a:rPr>
              <a:t>vaporizzatore</a:t>
            </a:r>
            <a:r>
              <a:rPr lang="it-IT" dirty="0">
                <a:solidFill>
                  <a:srgbClr val="FF0000"/>
                </a:solidFill>
                <a:latin typeface="Arial Narrow"/>
                <a:cs typeface="+mn-cs"/>
              </a:rPr>
              <a:t> </a:t>
            </a:r>
            <a:r>
              <a:rPr lang="it-IT" dirty="0">
                <a:solidFill>
                  <a:prstClr val="black"/>
                </a:solidFill>
                <a:latin typeface="Arial Narrow"/>
                <a:cs typeface="+mn-cs"/>
              </a:rPr>
              <a:t>(dispositivo medico marcato CE) </a:t>
            </a:r>
            <a:r>
              <a:rPr lang="it-IT" b="1" dirty="0">
                <a:solidFill>
                  <a:srgbClr val="FF0000"/>
                </a:solidFill>
                <a:latin typeface="Arial Narrow"/>
                <a:cs typeface="+mn-cs"/>
              </a:rPr>
              <a:t>ad aria calda e filtrata</a:t>
            </a:r>
            <a:r>
              <a:rPr lang="it-IT" dirty="0">
                <a:solidFill>
                  <a:prstClr val="black"/>
                </a:solidFill>
                <a:latin typeface="Arial Narrow"/>
                <a:cs typeface="+mn-cs"/>
              </a:rPr>
              <a:t>. </a:t>
            </a:r>
            <a:r>
              <a:rPr lang="it-IT" u="sng" dirty="0">
                <a:solidFill>
                  <a:prstClr val="black"/>
                </a:solidFill>
                <a:latin typeface="Arial Narrow"/>
                <a:cs typeface="+mn-cs"/>
              </a:rPr>
              <a:t>Non sono idonei i comuni apparecchi per aerosol.</a:t>
            </a:r>
          </a:p>
          <a:p>
            <a:pPr algn="just" fontAlgn="auto">
              <a:spcBef>
                <a:spcPts val="0"/>
              </a:spcBef>
              <a:spcAft>
                <a:spcPts val="0"/>
              </a:spcAft>
            </a:pPr>
            <a:r>
              <a:rPr lang="it-IT" dirty="0">
                <a:solidFill>
                  <a:prstClr val="black"/>
                </a:solidFill>
                <a:latin typeface="Arial Narrow"/>
                <a:cs typeface="+mn-cs"/>
              </a:rPr>
              <a:t>Anche nel caso della somministrazione per via inalatoria, il medico curante indica al paziente le quantità di infiorescenze da utilizzare (usualmente </a:t>
            </a:r>
            <a:r>
              <a:rPr lang="it-IT" b="1" dirty="0">
                <a:solidFill>
                  <a:srgbClr val="FF0000"/>
                </a:solidFill>
                <a:latin typeface="Arial Narrow"/>
                <a:cs typeface="+mn-cs"/>
              </a:rPr>
              <a:t>200 mg di infiorescenze</a:t>
            </a:r>
            <a:r>
              <a:rPr lang="it-IT" dirty="0">
                <a:solidFill>
                  <a:prstClr val="black"/>
                </a:solidFill>
                <a:latin typeface="Arial Narrow"/>
                <a:cs typeface="+mn-cs"/>
              </a:rPr>
              <a:t>), gli intervalli di tempo tra inalazioni successive ed il numero di inalazioni da effettuare nella giornata. </a:t>
            </a:r>
          </a:p>
        </p:txBody>
      </p:sp>
      <p:sp>
        <p:nvSpPr>
          <p:cNvPr id="8" name="Rettangolo 7"/>
          <p:cNvSpPr/>
          <p:nvPr/>
        </p:nvSpPr>
        <p:spPr>
          <a:xfrm>
            <a:off x="1013684" y="5661248"/>
            <a:ext cx="8058308" cy="307777"/>
          </a:xfrm>
          <a:prstGeom prst="rect">
            <a:avLst/>
          </a:prstGeom>
        </p:spPr>
        <p:txBody>
          <a:bodyPr wrap="square">
            <a:spAutoFit/>
          </a:bodyPr>
          <a:lstStyle/>
          <a:p>
            <a:pPr algn="r" fontAlgn="auto">
              <a:spcBef>
                <a:spcPts val="0"/>
              </a:spcBef>
              <a:spcAft>
                <a:spcPts val="0"/>
              </a:spcAft>
            </a:pPr>
            <a:r>
              <a:rPr lang="it-IT" sz="1400" dirty="0">
                <a:solidFill>
                  <a:prstClr val="black"/>
                </a:solidFill>
                <a:latin typeface="Arial Narrow"/>
                <a:cs typeface="+mn-cs"/>
              </a:rPr>
              <a:t>http://www.salute.gov.it/portale/temi/p2_6.jsp?lingua=italiano&amp;id=4589&amp;area=sostanzeStupefacenti&amp;menu=organismo</a:t>
            </a:r>
          </a:p>
        </p:txBody>
      </p:sp>
      <p:sp>
        <p:nvSpPr>
          <p:cNvPr id="9" name="CasellaDiTesto 8"/>
          <p:cNvSpPr txBox="1"/>
          <p:nvPr/>
        </p:nvSpPr>
        <p:spPr>
          <a:xfrm>
            <a:off x="2603947" y="5888588"/>
            <a:ext cx="6540053" cy="307777"/>
          </a:xfrm>
          <a:prstGeom prst="rect">
            <a:avLst/>
          </a:prstGeom>
          <a:noFill/>
        </p:spPr>
        <p:txBody>
          <a:bodyPr wrap="square" rtlCol="0">
            <a:spAutoFit/>
          </a:bodyPr>
          <a:lstStyle/>
          <a:p>
            <a:pPr fontAlgn="auto">
              <a:spcBef>
                <a:spcPts val="0"/>
              </a:spcBef>
              <a:spcAft>
                <a:spcPts val="0"/>
              </a:spcAft>
            </a:pPr>
            <a:r>
              <a:rPr lang="it-IT" sz="1400" i="1" dirty="0" smtClean="0">
                <a:solidFill>
                  <a:prstClr val="black"/>
                </a:solidFill>
                <a:latin typeface="Arial Narrow" panose="020B0606020202030204" pitchFamily="34" charset="0"/>
                <a:cs typeface="+mn-cs"/>
              </a:rPr>
              <a:t>Informazioni </a:t>
            </a:r>
            <a:r>
              <a:rPr lang="it-IT" sz="1400" i="1" dirty="0">
                <a:solidFill>
                  <a:prstClr val="black"/>
                </a:solidFill>
                <a:latin typeface="Arial Narrow" panose="020B0606020202030204" pitchFamily="34" charset="0"/>
                <a:cs typeface="+mn-cs"/>
              </a:rPr>
              <a:t>per la preparazione del decotto con cannabis FM2 di accompagnamento al prodotto</a:t>
            </a:r>
          </a:p>
        </p:txBody>
      </p:sp>
      <p:pic>
        <p:nvPicPr>
          <p:cNvPr id="11" name="Immagine 10"/>
          <p:cNvPicPr>
            <a:picLocks noChangeAspect="1"/>
          </p:cNvPicPr>
          <p:nvPr/>
        </p:nvPicPr>
        <p:blipFill>
          <a:blip r:embed="rId2"/>
          <a:stretch>
            <a:fillRect/>
          </a:stretch>
        </p:blipFill>
        <p:spPr>
          <a:xfrm>
            <a:off x="1072356" y="80744"/>
            <a:ext cx="6962775" cy="1314450"/>
          </a:xfrm>
          <a:prstGeom prst="rect">
            <a:avLst/>
          </a:prstGeom>
        </p:spPr>
      </p:pic>
      <p:pic>
        <p:nvPicPr>
          <p:cNvPr id="12" name="Immagine 11"/>
          <p:cNvPicPr>
            <a:picLocks noChangeAspect="1"/>
          </p:cNvPicPr>
          <p:nvPr/>
        </p:nvPicPr>
        <p:blipFill>
          <a:blip r:embed="rId3"/>
          <a:stretch>
            <a:fillRect/>
          </a:stretch>
        </p:blipFill>
        <p:spPr>
          <a:xfrm>
            <a:off x="251520" y="80744"/>
            <a:ext cx="762164" cy="1044000"/>
          </a:xfrm>
          <a:prstGeom prst="rect">
            <a:avLst/>
          </a:prstGeom>
        </p:spPr>
      </p:pic>
      <p:sp>
        <p:nvSpPr>
          <p:cNvPr id="13" name="Ovale 12"/>
          <p:cNvSpPr/>
          <p:nvPr/>
        </p:nvSpPr>
        <p:spPr>
          <a:xfrm>
            <a:off x="1040783" y="1001625"/>
            <a:ext cx="61206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Tree>
    <p:extLst>
      <p:ext uri="{BB962C8B-B14F-4D97-AF65-F5344CB8AC3E}">
        <p14:creationId xmlns:p14="http://schemas.microsoft.com/office/powerpoint/2010/main" val="420015223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231294" y="98160"/>
            <a:ext cx="885688" cy="1044000"/>
          </a:xfrm>
          <a:prstGeom prst="rect">
            <a:avLst/>
          </a:prstGeom>
          <a:ln>
            <a:solidFill>
              <a:srgbClr val="00B050"/>
            </a:solidFill>
          </a:ln>
        </p:spPr>
      </p:pic>
      <p:sp>
        <p:nvSpPr>
          <p:cNvPr id="2" name="Rettangolo 1"/>
          <p:cNvSpPr/>
          <p:nvPr/>
        </p:nvSpPr>
        <p:spPr>
          <a:xfrm>
            <a:off x="1302856" y="358550"/>
            <a:ext cx="1146412" cy="523220"/>
          </a:xfrm>
          <a:prstGeom prst="rect">
            <a:avLst/>
          </a:prstGeom>
        </p:spPr>
        <p:txBody>
          <a:bodyPr wrap="square">
            <a:spAutoFit/>
          </a:bodyPr>
          <a:lstStyle/>
          <a:p>
            <a:pPr algn="just" fontAlgn="auto">
              <a:spcBef>
                <a:spcPts val="0"/>
              </a:spcBef>
              <a:spcAft>
                <a:spcPts val="0"/>
              </a:spcAft>
            </a:pPr>
            <a:r>
              <a:rPr lang="it-IT" sz="2800" b="1" dirty="0" smtClean="0">
                <a:solidFill>
                  <a:srgbClr val="F8F8F8">
                    <a:lumMod val="50000"/>
                  </a:srgbClr>
                </a:solidFill>
                <a:latin typeface="Arial Narrow" panose="020B0606020202030204" pitchFamily="34" charset="0"/>
                <a:ea typeface="Times New Roman" panose="02020603050405020304" pitchFamily="18" charset="0"/>
                <a:cs typeface="Times New Roman" panose="02020603050405020304" pitchFamily="18" charset="0"/>
              </a:rPr>
              <a:t>OLIO</a:t>
            </a:r>
            <a:endParaRPr lang="it-IT" sz="2800" b="1" dirty="0">
              <a:solidFill>
                <a:srgbClr val="F8F8F8">
                  <a:lumMod val="50000"/>
                </a:srgbClr>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Rettangolo 3"/>
          <p:cNvSpPr/>
          <p:nvPr/>
        </p:nvSpPr>
        <p:spPr>
          <a:xfrm>
            <a:off x="231294" y="1285040"/>
            <a:ext cx="8712681" cy="5401479"/>
          </a:xfrm>
          <a:prstGeom prst="rect">
            <a:avLst/>
          </a:prstGeom>
        </p:spPr>
        <p:txBody>
          <a:bodyPr wrap="square">
            <a:spAutoFit/>
          </a:bodyPr>
          <a:lstStyle/>
          <a:p>
            <a:pPr algn="just" fontAlgn="auto">
              <a:spcBef>
                <a:spcPts val="0"/>
              </a:spcBef>
              <a:spcAft>
                <a:spcPts val="0"/>
              </a:spcAft>
            </a:pPr>
            <a:r>
              <a:rPr lang="it-IT" sz="1500" dirty="0">
                <a:solidFill>
                  <a:prstClr val="black"/>
                </a:solidFill>
                <a:latin typeface="Arial Narrow"/>
                <a:ea typeface="Calibri" panose="020F0502020204030204" pitchFamily="34" charset="0"/>
                <a:cs typeface="Times New Roman" panose="02020603050405020304" pitchFamily="18" charset="0"/>
              </a:rPr>
              <a:t>Il DM del 9/11/15 di fatto non vieta la preparazione degli oli di </a:t>
            </a:r>
            <a:r>
              <a:rPr lang="it-IT" sz="1500" i="1" dirty="0">
                <a:solidFill>
                  <a:prstClr val="black"/>
                </a:solidFill>
                <a:latin typeface="Arial Narrow"/>
                <a:ea typeface="Calibri" panose="020F0502020204030204" pitchFamily="34" charset="0"/>
                <a:cs typeface="Times New Roman" panose="02020603050405020304" pitchFamily="18" charset="0"/>
              </a:rPr>
              <a:t>Cannabis</a:t>
            </a:r>
            <a:r>
              <a:rPr lang="it-IT" sz="1500" dirty="0">
                <a:solidFill>
                  <a:prstClr val="black"/>
                </a:solidFill>
                <a:latin typeface="Arial Narrow"/>
                <a:ea typeface="Calibri" panose="020F0502020204030204" pitchFamily="34" charset="0"/>
                <a:cs typeface="Times New Roman" panose="02020603050405020304" pitchFamily="18" charset="0"/>
              </a:rPr>
              <a:t>, bensì ne impone la titolazione al fine di valutare esattamente il contenuto dei componenti attivi (senza specificare però esattamente quali) oppure impone di utilizzare metodi di estrazione autorizzati dalla normativa vigente. </a:t>
            </a:r>
          </a:p>
          <a:p>
            <a:pPr algn="just" fontAlgn="auto">
              <a:spcBef>
                <a:spcPts val="0"/>
              </a:spcBef>
              <a:spcAft>
                <a:spcPts val="0"/>
              </a:spcAft>
            </a:pPr>
            <a:r>
              <a:rPr lang="it-IT" sz="1500" b="1" dirty="0">
                <a:solidFill>
                  <a:srgbClr val="FF0000"/>
                </a:solidFill>
                <a:latin typeface="Arial Narrow"/>
                <a:ea typeface="Calibri" panose="020F0502020204030204" pitchFamily="34" charset="0"/>
                <a:cs typeface="Times New Roman" panose="02020603050405020304" pitchFamily="18" charset="0"/>
              </a:rPr>
              <a:t>Considerato che ad oggi non esistono metodi estrattivi ufficiali (cioè approvati con specifico provvedimento normativo od avvallati dalla comunità scientifica internazionale) l’unica opzione è quella di ricorrere alla titolazione. </a:t>
            </a:r>
            <a:endParaRPr lang="it-IT" sz="1500" b="1" dirty="0" smtClean="0">
              <a:solidFill>
                <a:srgbClr val="FF0000"/>
              </a:solidFill>
              <a:latin typeface="Arial Narrow"/>
              <a:ea typeface="Calibri" panose="020F0502020204030204" pitchFamily="34" charset="0"/>
              <a:cs typeface="Times New Roman" panose="02020603050405020304" pitchFamily="18" charset="0"/>
            </a:endParaRPr>
          </a:p>
          <a:p>
            <a:pPr algn="just" fontAlgn="auto">
              <a:spcBef>
                <a:spcPts val="0"/>
              </a:spcBef>
              <a:spcAft>
                <a:spcPts val="0"/>
              </a:spcAft>
            </a:pPr>
            <a:endParaRPr lang="it-IT" sz="1500" b="1" dirty="0" smtClean="0">
              <a:solidFill>
                <a:srgbClr val="FF0000"/>
              </a:solidFill>
              <a:latin typeface="Arial Narrow"/>
              <a:ea typeface="Calibri" panose="020F0502020204030204" pitchFamily="34" charset="0"/>
              <a:cs typeface="Times New Roman" panose="02020603050405020304" pitchFamily="18" charset="0"/>
            </a:endParaRPr>
          </a:p>
          <a:p>
            <a:pPr algn="just" fontAlgn="auto">
              <a:spcBef>
                <a:spcPts val="0"/>
              </a:spcBef>
              <a:spcAft>
                <a:spcPts val="0"/>
              </a:spcAft>
            </a:pPr>
            <a:r>
              <a:rPr lang="it-IT" sz="1500" i="1" dirty="0">
                <a:solidFill>
                  <a:prstClr val="black"/>
                </a:solidFill>
                <a:latin typeface="Arial Narrow"/>
                <a:ea typeface="Calibri" panose="020F0502020204030204" pitchFamily="34" charset="0"/>
                <a:cs typeface="Times New Roman" panose="02020603050405020304" pitchFamily="18" charset="0"/>
              </a:rPr>
              <a:t>NORME DI BUONA PREPARAZIONE DEI MEDICINALI IN FARMACIA – FU XII</a:t>
            </a:r>
            <a:endParaRPr lang="it-IT" sz="1500" dirty="0">
              <a:solidFill>
                <a:prstClr val="black"/>
              </a:solidFill>
              <a:latin typeface="Arial Narrow"/>
              <a:ea typeface="Calibri" panose="020F0502020204030204" pitchFamily="34" charset="0"/>
              <a:cs typeface="Times New Roman" panose="02020603050405020304" pitchFamily="18" charset="0"/>
            </a:endParaRPr>
          </a:p>
          <a:p>
            <a:pPr algn="just" fontAlgn="auto">
              <a:spcBef>
                <a:spcPts val="0"/>
              </a:spcBef>
              <a:spcAft>
                <a:spcPts val="0"/>
              </a:spcAft>
            </a:pPr>
            <a:r>
              <a:rPr lang="it-IT" sz="1500" i="1" dirty="0">
                <a:solidFill>
                  <a:prstClr val="black"/>
                </a:solidFill>
                <a:latin typeface="Arial Narrow"/>
                <a:ea typeface="Calibri" panose="020F0502020204030204" pitchFamily="34" charset="0"/>
                <a:cs typeface="Times New Roman" panose="02020603050405020304" pitchFamily="18" charset="0"/>
              </a:rPr>
              <a:t>Capitolo 12. Contratti esterni</a:t>
            </a:r>
            <a:endParaRPr lang="it-IT" sz="1500" dirty="0">
              <a:solidFill>
                <a:prstClr val="black"/>
              </a:solidFill>
              <a:latin typeface="Arial Narrow"/>
              <a:ea typeface="Calibri" panose="020F0502020204030204" pitchFamily="34" charset="0"/>
              <a:cs typeface="Times New Roman" panose="02020603050405020304" pitchFamily="18" charset="0"/>
            </a:endParaRPr>
          </a:p>
          <a:p>
            <a:pPr algn="just" fontAlgn="auto">
              <a:spcBef>
                <a:spcPts val="0"/>
              </a:spcBef>
              <a:spcAft>
                <a:spcPts val="0"/>
              </a:spcAft>
            </a:pPr>
            <a:r>
              <a:rPr lang="it-IT" sz="1500" i="1" dirty="0">
                <a:solidFill>
                  <a:prstClr val="black"/>
                </a:solidFill>
                <a:latin typeface="Arial Narrow"/>
                <a:ea typeface="Calibri" panose="020F0502020204030204" pitchFamily="34" charset="0"/>
                <a:cs typeface="Times New Roman" panose="02020603050405020304" pitchFamily="18" charset="0"/>
              </a:rPr>
              <a:t>…In considerazione della tipologia e/o del carico di lavoro, </a:t>
            </a:r>
            <a:r>
              <a:rPr lang="it-IT" sz="1500" b="1" i="1" dirty="0">
                <a:solidFill>
                  <a:prstClr val="black"/>
                </a:solidFill>
                <a:latin typeface="Arial Narrow"/>
                <a:ea typeface="Calibri" panose="020F0502020204030204" pitchFamily="34" charset="0"/>
                <a:cs typeface="Times New Roman" panose="02020603050405020304" pitchFamily="18" charset="0"/>
              </a:rPr>
              <a:t>la farmacia può decidere di avvalersi di strutture professionali esterne per svolgere, fuori dalla farmacia stessa </a:t>
            </a:r>
            <a:r>
              <a:rPr lang="it-IT" sz="1500" b="1" i="1" dirty="0">
                <a:solidFill>
                  <a:srgbClr val="FF0000"/>
                </a:solidFill>
                <a:latin typeface="Arial Narrow"/>
                <a:ea typeface="Calibri" panose="020F0502020204030204" pitchFamily="34" charset="0"/>
                <a:cs typeface="Times New Roman" panose="02020603050405020304" pitchFamily="18" charset="0"/>
              </a:rPr>
              <a:t>sotto forma di contratto</a:t>
            </a:r>
            <a:r>
              <a:rPr lang="it-IT" sz="1500" b="1" i="1" dirty="0">
                <a:solidFill>
                  <a:prstClr val="black"/>
                </a:solidFill>
                <a:latin typeface="Arial Narrow"/>
                <a:ea typeface="Calibri" panose="020F0502020204030204" pitchFamily="34" charset="0"/>
                <a:cs typeface="Times New Roman" panose="02020603050405020304" pitchFamily="18" charset="0"/>
              </a:rPr>
              <a:t>, i controlli di qualità</a:t>
            </a:r>
            <a:r>
              <a:rPr lang="it-IT" sz="1500" i="1" dirty="0">
                <a:solidFill>
                  <a:prstClr val="black"/>
                </a:solidFill>
                <a:latin typeface="Arial Narrow"/>
                <a:ea typeface="Calibri" panose="020F0502020204030204" pitchFamily="34" charset="0"/>
                <a:cs typeface="Times New Roman" panose="02020603050405020304" pitchFamily="18" charset="0"/>
              </a:rPr>
              <a:t> richiesti per le preparazioni eseguite. Il contrattista esterno è tenuto ad </a:t>
            </a:r>
            <a:r>
              <a:rPr lang="it-IT" sz="1500" b="1" i="1" dirty="0">
                <a:solidFill>
                  <a:prstClr val="black"/>
                </a:solidFill>
                <a:latin typeface="Arial Narrow"/>
                <a:ea typeface="Calibri" panose="020F0502020204030204" pitchFamily="34" charset="0"/>
                <a:cs typeface="Times New Roman" panose="02020603050405020304" pitchFamily="18" charset="0"/>
              </a:rPr>
              <a:t>osservare le normative vigenti</a:t>
            </a:r>
            <a:r>
              <a:rPr lang="it-IT" sz="1500" i="1" dirty="0">
                <a:solidFill>
                  <a:prstClr val="black"/>
                </a:solidFill>
                <a:latin typeface="Arial Narrow"/>
                <a:ea typeface="Calibri" panose="020F0502020204030204" pitchFamily="34" charset="0"/>
                <a:cs typeface="Times New Roman" panose="02020603050405020304" pitchFamily="18" charset="0"/>
              </a:rPr>
              <a:t> e deve essere certificato nell’ambito del Sistema di Assicurazione di Qualità…</a:t>
            </a:r>
            <a:endParaRPr lang="it-IT" sz="1500" dirty="0">
              <a:solidFill>
                <a:prstClr val="black"/>
              </a:solidFill>
              <a:latin typeface="Arial Narrow"/>
              <a:ea typeface="Calibri" panose="020F0502020204030204" pitchFamily="34" charset="0"/>
              <a:cs typeface="Times New Roman" panose="02020603050405020304" pitchFamily="18" charset="0"/>
            </a:endParaRPr>
          </a:p>
          <a:p>
            <a:pPr algn="just" fontAlgn="auto">
              <a:spcBef>
                <a:spcPts val="0"/>
              </a:spcBef>
              <a:spcAft>
                <a:spcPts val="0"/>
              </a:spcAft>
            </a:pPr>
            <a:endParaRPr lang="it-IT" sz="1500" dirty="0">
              <a:solidFill>
                <a:prstClr val="black"/>
              </a:solidFill>
              <a:latin typeface="Arial Narrow"/>
              <a:ea typeface="Calibri" panose="020F0502020204030204" pitchFamily="34" charset="0"/>
              <a:cs typeface="Times New Roman" panose="02020603050405020304" pitchFamily="18" charset="0"/>
            </a:endParaRPr>
          </a:p>
          <a:p>
            <a:pPr algn="just" fontAlgn="auto">
              <a:spcBef>
                <a:spcPts val="0"/>
              </a:spcBef>
              <a:spcAft>
                <a:spcPts val="0"/>
              </a:spcAft>
            </a:pPr>
            <a:r>
              <a:rPr lang="it-IT" sz="1500" dirty="0">
                <a:solidFill>
                  <a:prstClr val="black"/>
                </a:solidFill>
                <a:latin typeface="Arial Narrow"/>
                <a:ea typeface="Calibri" panose="020F0502020204030204" pitchFamily="34" charset="0"/>
                <a:cs typeface="Times New Roman" panose="02020603050405020304" pitchFamily="18" charset="0"/>
              </a:rPr>
              <a:t>In base a quanto riportato dalle Norme di Buona Preparazione dei medicinali in farmacia (NBP) della vigente edizione della Farmacopea Ufficiale della Repubblica Italiana (FU XII), per i controlli di qualità il farmacista preparatore può avvalersi di strutture esterne certificate: nel caso dell’olio di </a:t>
            </a:r>
            <a:r>
              <a:rPr lang="it-IT" sz="1500" i="1" dirty="0">
                <a:solidFill>
                  <a:prstClr val="black"/>
                </a:solidFill>
                <a:latin typeface="Arial Narrow"/>
                <a:ea typeface="Calibri" panose="020F0502020204030204" pitchFamily="34" charset="0"/>
                <a:cs typeface="Times New Roman" panose="02020603050405020304" pitchFamily="18" charset="0"/>
              </a:rPr>
              <a:t>Cannabis</a:t>
            </a:r>
            <a:r>
              <a:rPr lang="it-IT" sz="1500" dirty="0">
                <a:solidFill>
                  <a:prstClr val="black"/>
                </a:solidFill>
                <a:latin typeface="Arial Narrow"/>
                <a:ea typeface="Calibri" panose="020F0502020204030204" pitchFamily="34" charset="0"/>
                <a:cs typeface="Times New Roman" panose="02020603050405020304" pitchFamily="18" charset="0"/>
              </a:rPr>
              <a:t>, considerato il tipo di strumentazione richiesta per la titolazione in base al DM 9/11/2015 (</a:t>
            </a:r>
            <a:r>
              <a:rPr lang="it-IT" sz="1500" i="1" dirty="0">
                <a:solidFill>
                  <a:prstClr val="black"/>
                </a:solidFill>
                <a:latin typeface="Arial Narrow"/>
                <a:ea typeface="Calibri" panose="020F0502020204030204" pitchFamily="34" charset="0"/>
                <a:cs typeface="Times New Roman" panose="02020603050405020304" pitchFamily="18" charset="0"/>
              </a:rPr>
              <a:t>cromatografia liquida o gassosa accoppiate alla spettrometria di massa</a:t>
            </a:r>
            <a:r>
              <a:rPr lang="it-IT" sz="1500" dirty="0">
                <a:solidFill>
                  <a:prstClr val="black"/>
                </a:solidFill>
                <a:latin typeface="Arial Narrow"/>
                <a:ea typeface="Calibri" panose="020F0502020204030204" pitchFamily="34" charset="0"/>
                <a:cs typeface="Times New Roman" panose="02020603050405020304" pitchFamily="18" charset="0"/>
              </a:rPr>
              <a:t>), è </a:t>
            </a:r>
            <a:r>
              <a:rPr lang="it-IT" sz="1500" b="1" dirty="0">
                <a:solidFill>
                  <a:prstClr val="black"/>
                </a:solidFill>
                <a:latin typeface="Arial Narrow"/>
                <a:ea typeface="Calibri" panose="020F0502020204030204" pitchFamily="34" charset="0"/>
                <a:cs typeface="Times New Roman" panose="02020603050405020304" pitchFamily="18" charset="0"/>
              </a:rPr>
              <a:t>altamente probabile che il farmacista decida di avvalersi di un laboratorio esterno per il controllo del contenuto in sostanze attive del prodotto finito.</a:t>
            </a:r>
          </a:p>
          <a:p>
            <a:pPr algn="just" fontAlgn="auto">
              <a:spcBef>
                <a:spcPts val="0"/>
              </a:spcBef>
              <a:spcAft>
                <a:spcPts val="0"/>
              </a:spcAft>
            </a:pPr>
            <a:endParaRPr lang="it-IT" sz="1500" dirty="0">
              <a:solidFill>
                <a:prstClr val="black"/>
              </a:solidFill>
              <a:latin typeface="Arial Narrow"/>
              <a:ea typeface="Calibri" panose="020F0502020204030204" pitchFamily="34" charset="0"/>
              <a:cs typeface="Times New Roman" panose="02020603050405020304" pitchFamily="18" charset="0"/>
            </a:endParaRPr>
          </a:p>
          <a:p>
            <a:pPr algn="just" fontAlgn="auto">
              <a:spcBef>
                <a:spcPts val="0"/>
              </a:spcBef>
              <a:spcAft>
                <a:spcPts val="0"/>
              </a:spcAft>
            </a:pPr>
            <a:r>
              <a:rPr lang="it-IT" sz="1500" dirty="0">
                <a:solidFill>
                  <a:prstClr val="black"/>
                </a:solidFill>
                <a:latin typeface="Arial Narrow"/>
                <a:ea typeface="Calibri" panose="020F0502020204030204" pitchFamily="34" charset="0"/>
                <a:cs typeface="Times New Roman" panose="02020603050405020304" pitchFamily="18" charset="0"/>
              </a:rPr>
              <a:t>Il problema è che </a:t>
            </a:r>
            <a:r>
              <a:rPr lang="it-IT" sz="1500" b="1" dirty="0">
                <a:solidFill>
                  <a:srgbClr val="FF0000"/>
                </a:solidFill>
                <a:latin typeface="Arial Narrow"/>
                <a:ea typeface="Calibri" panose="020F0502020204030204" pitchFamily="34" charset="0"/>
                <a:cs typeface="Times New Roman" panose="02020603050405020304" pitchFamily="18" charset="0"/>
              </a:rPr>
              <a:t>la normativa non stabilisce quali siano i componenti attivi per i quali sia necessario procedere alla titolazione</a:t>
            </a:r>
            <a:r>
              <a:rPr lang="it-IT" sz="1500" dirty="0" smtClean="0">
                <a:solidFill>
                  <a:prstClr val="black"/>
                </a:solidFill>
                <a:latin typeface="Arial Narrow"/>
                <a:ea typeface="Calibri" panose="020F0502020204030204" pitchFamily="34" charset="0"/>
                <a:cs typeface="Times New Roman" panose="02020603050405020304" pitchFamily="18" charset="0"/>
              </a:rPr>
              <a:t>.</a:t>
            </a:r>
            <a:endParaRPr lang="it-IT" sz="1500" dirty="0">
              <a:solidFill>
                <a:prstClr val="black"/>
              </a:solidFill>
              <a:latin typeface="Arial Narrow"/>
              <a:ea typeface="Calibri" panose="020F0502020204030204" pitchFamily="34" charset="0"/>
              <a:cs typeface="Times New Roman" panose="02020603050405020304" pitchFamily="18" charset="0"/>
            </a:endParaRPr>
          </a:p>
        </p:txBody>
      </p:sp>
      <p:sp>
        <p:nvSpPr>
          <p:cNvPr id="7" name="Rettangolo 6"/>
          <p:cNvSpPr/>
          <p:nvPr/>
        </p:nvSpPr>
        <p:spPr>
          <a:xfrm>
            <a:off x="3693922" y="358550"/>
            <a:ext cx="4464428" cy="461665"/>
          </a:xfrm>
          <a:prstGeom prst="rect">
            <a:avLst/>
          </a:prstGeom>
        </p:spPr>
        <p:txBody>
          <a:bodyPr wrap="none">
            <a:spAutoFit/>
          </a:bodyPr>
          <a:lstStyle/>
          <a:p>
            <a:pPr algn="ctr" fontAlgn="auto">
              <a:spcBef>
                <a:spcPts val="0"/>
              </a:spcBef>
              <a:spcAft>
                <a:spcPts val="0"/>
              </a:spcAft>
            </a:pPr>
            <a:r>
              <a:rPr lang="it-IT" sz="2400" b="1" u="sng"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È POSSIBILE PREPARARE L’OLIO?</a:t>
            </a:r>
            <a:endParaRPr lang="it-IT" sz="24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76987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3806" y="3121572"/>
            <a:ext cx="8208912" cy="3139321"/>
          </a:xfrm>
          <a:prstGeom prst="rect">
            <a:avLst/>
          </a:prstGeom>
          <a:noFill/>
          <a:ln w="38100">
            <a:solidFill>
              <a:schemeClr val="bg2">
                <a:lumMod val="75000"/>
              </a:schemeClr>
            </a:solidFill>
          </a:ln>
        </p:spPr>
        <p:txBody>
          <a:bodyPr wrap="square" rtlCol="0">
            <a:spAutoFit/>
          </a:bodyPr>
          <a:lstStyle/>
          <a:p>
            <a:pPr marL="285750" indent="-285750" algn="just" fontAlgn="auto">
              <a:spcBef>
                <a:spcPts val="0"/>
              </a:spcBef>
              <a:spcAft>
                <a:spcPts val="0"/>
              </a:spcAft>
              <a:buFont typeface="Wingdings" panose="05000000000000000000" pitchFamily="2" charset="2"/>
              <a:buChar char="ü"/>
            </a:pPr>
            <a:r>
              <a:rPr lang="it-IT" dirty="0">
                <a:solidFill>
                  <a:prstClr val="black"/>
                </a:solidFill>
                <a:latin typeface="Arial Narrow"/>
                <a:cs typeface="+mn-cs"/>
              </a:rPr>
              <a:t>La distribuzione intermedia ordinerà direttamente allo SCFM di Firenze quantitativi ridotti di FM2,  impegnandosi inoltre a non avere giacenze inferiori a 5 confezioni da 5 g; </a:t>
            </a:r>
          </a:p>
          <a:p>
            <a:pPr marL="285750" indent="-285750" algn="just" fontAlgn="auto">
              <a:spcBef>
                <a:spcPts val="0"/>
              </a:spcBef>
              <a:spcAft>
                <a:spcPts val="0"/>
              </a:spcAft>
              <a:buFont typeface="Wingdings" panose="05000000000000000000" pitchFamily="2" charset="2"/>
              <a:buChar char="ü"/>
            </a:pPr>
            <a:r>
              <a:rPr lang="it-IT" dirty="0">
                <a:solidFill>
                  <a:prstClr val="black"/>
                </a:solidFill>
                <a:latin typeface="Arial Narrow"/>
                <a:cs typeface="+mn-cs"/>
              </a:rPr>
              <a:t>Le spese di spedizione saranno a carico delle Regioni;</a:t>
            </a:r>
          </a:p>
          <a:p>
            <a:pPr marL="285750" indent="-285750" algn="just" fontAlgn="auto">
              <a:spcBef>
                <a:spcPts val="0"/>
              </a:spcBef>
              <a:spcAft>
                <a:spcPts val="0"/>
              </a:spcAft>
              <a:buFont typeface="Wingdings" panose="05000000000000000000" pitchFamily="2" charset="2"/>
              <a:buChar char="ü"/>
            </a:pPr>
            <a:r>
              <a:rPr lang="it-IT" dirty="0">
                <a:solidFill>
                  <a:prstClr val="black"/>
                </a:solidFill>
                <a:latin typeface="Arial Narrow"/>
                <a:cs typeface="+mn-cs"/>
              </a:rPr>
              <a:t>Le farmacie si approvvigioneranno di FM2 direttamente dal distributore;</a:t>
            </a:r>
          </a:p>
          <a:p>
            <a:pPr marL="285750" indent="-285750" algn="just" fontAlgn="auto">
              <a:spcBef>
                <a:spcPts val="0"/>
              </a:spcBef>
              <a:spcAft>
                <a:spcPts val="0"/>
              </a:spcAft>
              <a:buFont typeface="Wingdings" panose="05000000000000000000" pitchFamily="2" charset="2"/>
              <a:buChar char="ü"/>
            </a:pPr>
            <a:r>
              <a:rPr lang="it-IT" dirty="0">
                <a:solidFill>
                  <a:prstClr val="black"/>
                </a:solidFill>
                <a:latin typeface="Arial Narrow"/>
                <a:cs typeface="+mn-cs"/>
              </a:rPr>
              <a:t>La sostanza attiva sarà rimborsata al costo di acquisto, comprensivo dell’IVA;</a:t>
            </a:r>
          </a:p>
          <a:p>
            <a:pPr marL="285750" indent="-285750" algn="just" fontAlgn="auto">
              <a:spcBef>
                <a:spcPts val="0"/>
              </a:spcBef>
              <a:spcAft>
                <a:spcPts val="0"/>
              </a:spcAft>
              <a:buFont typeface="Wingdings" panose="05000000000000000000" pitchFamily="2" charset="2"/>
              <a:buChar char="ü"/>
            </a:pPr>
            <a:r>
              <a:rPr lang="it-IT" dirty="0">
                <a:solidFill>
                  <a:prstClr val="black"/>
                </a:solidFill>
                <a:latin typeface="Arial Narrow"/>
                <a:cs typeface="+mn-cs"/>
              </a:rPr>
              <a:t>verrà individuato e concordato un “onorario di dispensazione” fisso, da sommare al costo della sostanza utilizzata;</a:t>
            </a:r>
          </a:p>
          <a:p>
            <a:pPr marL="285750" indent="-285750" algn="just" fontAlgn="auto">
              <a:spcBef>
                <a:spcPts val="0"/>
              </a:spcBef>
              <a:spcAft>
                <a:spcPts val="0"/>
              </a:spcAft>
              <a:buFont typeface="Wingdings" panose="05000000000000000000" pitchFamily="2" charset="2"/>
              <a:buChar char="ü"/>
            </a:pPr>
            <a:r>
              <a:rPr lang="it-IT" dirty="0">
                <a:solidFill>
                  <a:prstClr val="black"/>
                </a:solidFill>
                <a:latin typeface="Arial Narrow"/>
                <a:cs typeface="+mn-cs"/>
              </a:rPr>
              <a:t>Le prescrizioni mediche, redatte e spedite nel rispetto della vigente normativa, verranno inserite mensilmente nella Distinta Contabile Riepilogativa, separandole dalle altre ricette;</a:t>
            </a:r>
          </a:p>
          <a:p>
            <a:pPr marL="285750" indent="-285750" algn="just" fontAlgn="auto">
              <a:spcBef>
                <a:spcPts val="0"/>
              </a:spcBef>
              <a:spcAft>
                <a:spcPts val="0"/>
              </a:spcAft>
              <a:buFont typeface="Wingdings" panose="05000000000000000000" pitchFamily="2" charset="2"/>
              <a:buChar char="ü"/>
            </a:pPr>
            <a:r>
              <a:rPr lang="it-IT" dirty="0">
                <a:solidFill>
                  <a:prstClr val="black"/>
                </a:solidFill>
                <a:latin typeface="Arial Narrow"/>
                <a:cs typeface="+mn-cs"/>
              </a:rPr>
              <a:t>La Regione Piemonte si promuove pilota con l’obiettivo di condividere l’operatività e quindi i risultati in Conferenza Stato Regioni.</a:t>
            </a:r>
          </a:p>
        </p:txBody>
      </p:sp>
      <p:sp>
        <p:nvSpPr>
          <p:cNvPr id="3" name="CasellaDiTesto 2"/>
          <p:cNvSpPr txBox="1"/>
          <p:nvPr/>
        </p:nvSpPr>
        <p:spPr>
          <a:xfrm>
            <a:off x="771526" y="460106"/>
            <a:ext cx="7558088" cy="1200329"/>
          </a:xfrm>
          <a:prstGeom prst="rect">
            <a:avLst/>
          </a:prstGeom>
          <a:noFill/>
        </p:spPr>
        <p:txBody>
          <a:bodyPr wrap="square" rtlCol="0">
            <a:spAutoFit/>
          </a:bodyPr>
          <a:lstStyle/>
          <a:p>
            <a:pPr algn="ctr" fontAlgn="auto">
              <a:spcBef>
                <a:spcPts val="0"/>
              </a:spcBef>
              <a:spcAft>
                <a:spcPts val="0"/>
              </a:spcAft>
            </a:pPr>
            <a:r>
              <a:rPr lang="it-IT" sz="2400" b="1" dirty="0">
                <a:solidFill>
                  <a:prstClr val="black"/>
                </a:solidFill>
                <a:latin typeface="Arial Narrow"/>
                <a:cs typeface="+mn-cs"/>
              </a:rPr>
              <a:t>SCENARIO FUTURO </a:t>
            </a:r>
            <a:r>
              <a:rPr lang="it-IT" sz="2400" b="1" dirty="0" smtClean="0">
                <a:solidFill>
                  <a:prstClr val="black"/>
                </a:solidFill>
                <a:latin typeface="Arial Narrow"/>
                <a:cs typeface="+mn-cs"/>
              </a:rPr>
              <a:t>– PIEMONTE – PROGETTO PILOTA</a:t>
            </a:r>
            <a:endParaRPr lang="it-IT" sz="2400" b="1" dirty="0">
              <a:solidFill>
                <a:prstClr val="black"/>
              </a:solidFill>
              <a:latin typeface="Arial Narrow"/>
              <a:cs typeface="+mn-cs"/>
            </a:endParaRPr>
          </a:p>
          <a:p>
            <a:pPr algn="ctr" fontAlgn="auto">
              <a:spcBef>
                <a:spcPts val="0"/>
              </a:spcBef>
              <a:spcAft>
                <a:spcPts val="0"/>
              </a:spcAft>
            </a:pPr>
            <a:endParaRPr lang="it-IT" sz="1600" b="1" dirty="0">
              <a:solidFill>
                <a:srgbClr val="FF0000"/>
              </a:solidFill>
              <a:latin typeface="Arial Narrow"/>
              <a:cs typeface="+mn-cs"/>
            </a:endParaRPr>
          </a:p>
          <a:p>
            <a:pPr algn="ctr" fontAlgn="auto">
              <a:spcBef>
                <a:spcPts val="0"/>
              </a:spcBef>
              <a:spcAft>
                <a:spcPts val="0"/>
              </a:spcAft>
            </a:pPr>
            <a:r>
              <a:rPr lang="it-IT" sz="1600" b="1" dirty="0">
                <a:solidFill>
                  <a:srgbClr val="FF0000"/>
                </a:solidFill>
                <a:latin typeface="Arial Narrow"/>
                <a:cs typeface="+mn-cs"/>
              </a:rPr>
              <a:t>MODALITÀ DI DISPENSAZIONE NELLE FARMACIE APERTE AL</a:t>
            </a:r>
          </a:p>
          <a:p>
            <a:pPr algn="ctr" fontAlgn="auto">
              <a:spcBef>
                <a:spcPts val="0"/>
              </a:spcBef>
              <a:spcAft>
                <a:spcPts val="0"/>
              </a:spcAft>
            </a:pPr>
            <a:r>
              <a:rPr lang="it-IT" sz="1600" b="1" dirty="0">
                <a:solidFill>
                  <a:srgbClr val="FF0000"/>
                </a:solidFill>
                <a:latin typeface="Arial Narrow"/>
                <a:cs typeface="+mn-cs"/>
              </a:rPr>
              <a:t>PUBBLICO DI </a:t>
            </a:r>
            <a:r>
              <a:rPr lang="it-IT" sz="1600" b="1" i="1" dirty="0">
                <a:solidFill>
                  <a:srgbClr val="FF0000"/>
                </a:solidFill>
                <a:latin typeface="Arial Narrow"/>
                <a:cs typeface="+mn-cs"/>
              </a:rPr>
              <a:t>CANNABIS</a:t>
            </a:r>
            <a:r>
              <a:rPr lang="it-IT" sz="1600" b="1" dirty="0">
                <a:solidFill>
                  <a:srgbClr val="FF0000"/>
                </a:solidFill>
                <a:latin typeface="Arial Narrow"/>
                <a:cs typeface="+mn-cs"/>
              </a:rPr>
              <a:t> FM2 A CARICO DEL SSR</a:t>
            </a:r>
            <a:endParaRPr lang="it-IT" sz="1600" dirty="0">
              <a:solidFill>
                <a:srgbClr val="FF0000"/>
              </a:solidFill>
              <a:latin typeface="Arial Narrow"/>
              <a:cs typeface="+mn-cs"/>
            </a:endParaRPr>
          </a:p>
        </p:txBody>
      </p:sp>
      <p:sp>
        <p:nvSpPr>
          <p:cNvPr id="4" name="Freccia in giù 3"/>
          <p:cNvSpPr/>
          <p:nvPr/>
        </p:nvSpPr>
        <p:spPr>
          <a:xfrm>
            <a:off x="4380262" y="1971781"/>
            <a:ext cx="396000" cy="90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Tree>
    <p:extLst>
      <p:ext uri="{BB962C8B-B14F-4D97-AF65-F5344CB8AC3E}">
        <p14:creationId xmlns:p14="http://schemas.microsoft.com/office/powerpoint/2010/main" val="21445348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p:cNvSpPr txBox="1">
            <a:spLocks noChangeArrowheads="1"/>
          </p:cNvSpPr>
          <p:nvPr/>
        </p:nvSpPr>
        <p:spPr bwMode="auto">
          <a:xfrm>
            <a:off x="1258888" y="2636838"/>
            <a:ext cx="6480175" cy="646331"/>
          </a:xfrm>
          <a:prstGeom prst="rect">
            <a:avLst/>
          </a:prstGeom>
          <a:noFill/>
          <a:ln w="9525">
            <a:noFill/>
            <a:miter lim="800000"/>
            <a:headEnd/>
            <a:tailEnd/>
          </a:ln>
        </p:spPr>
        <p:txBody>
          <a:bodyPr>
            <a:spAutoFit/>
          </a:bodyPr>
          <a:lstStyle/>
          <a:p>
            <a:pPr algn="ctr"/>
            <a:r>
              <a:rPr lang="it-IT" sz="3600" b="1" dirty="0">
                <a:solidFill>
                  <a:srgbClr val="99CC00"/>
                </a:solidFill>
                <a:latin typeface="Calibri" pitchFamily="34" charset="0"/>
              </a:rPr>
              <a:t>FU XII - Tabella 2</a:t>
            </a:r>
          </a:p>
        </p:txBody>
      </p:sp>
    </p:spTree>
    <p:extLst>
      <p:ext uri="{BB962C8B-B14F-4D97-AF65-F5344CB8AC3E}">
        <p14:creationId xmlns:p14="http://schemas.microsoft.com/office/powerpoint/2010/main" val="96983929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23528" y="2276872"/>
            <a:ext cx="4968552" cy="3416320"/>
          </a:xfrm>
          <a:prstGeom prst="rect">
            <a:avLst/>
          </a:prstGeom>
        </p:spPr>
        <p:txBody>
          <a:bodyPr wrap="square">
            <a:spAutoFit/>
          </a:bodyPr>
          <a:lstStyle/>
          <a:p>
            <a:pPr algn="just" fontAlgn="auto">
              <a:spcBef>
                <a:spcPts val="0"/>
              </a:spcBef>
              <a:spcAft>
                <a:spcPts val="0"/>
              </a:spcAft>
            </a:pPr>
            <a:r>
              <a:rPr lang="it-IT" dirty="0">
                <a:solidFill>
                  <a:prstClr val="black"/>
                </a:solidFill>
                <a:latin typeface="Arial Narrow"/>
                <a:cs typeface="+mn-cs"/>
              </a:rPr>
              <a:t>Il Ministero della Salute, venuto a conoscenza che i siti internet di alcune farmacie contenevano richiami a preparazioni a base di </a:t>
            </a:r>
            <a:r>
              <a:rPr lang="it-IT" i="1" dirty="0" smtClean="0">
                <a:solidFill>
                  <a:prstClr val="black"/>
                </a:solidFill>
                <a:latin typeface="Arial Narrow"/>
                <a:cs typeface="+mn-cs"/>
              </a:rPr>
              <a:t>Cannabis</a:t>
            </a:r>
            <a:r>
              <a:rPr lang="it-IT" dirty="0" smtClean="0">
                <a:solidFill>
                  <a:prstClr val="black"/>
                </a:solidFill>
                <a:latin typeface="Arial Narrow"/>
                <a:cs typeface="+mn-cs"/>
              </a:rPr>
              <a:t> </a:t>
            </a:r>
            <a:r>
              <a:rPr lang="it-IT" dirty="0">
                <a:solidFill>
                  <a:prstClr val="black"/>
                </a:solidFill>
                <a:latin typeface="Arial Narrow"/>
                <a:cs typeface="+mn-cs"/>
              </a:rPr>
              <a:t>ad uso medico, ha ricordato che “</a:t>
            </a:r>
            <a:r>
              <a:rPr lang="it-IT" b="1" dirty="0">
                <a:solidFill>
                  <a:prstClr val="black"/>
                </a:solidFill>
                <a:latin typeface="Arial Narrow"/>
                <a:cs typeface="+mn-cs"/>
              </a:rPr>
              <a:t>l’art.84 del DPR 309/90 e s.m.i. fa espresso divieto di propaganda pubblicitaria di sostanze o preparazioni comprese nelle tabelle previste dall’art.14 del DPR 309/90, anche se effettuate in modo indiretto</a:t>
            </a:r>
            <a:r>
              <a:rPr lang="it-IT" dirty="0">
                <a:solidFill>
                  <a:prstClr val="black"/>
                </a:solidFill>
                <a:latin typeface="Arial Narrow"/>
                <a:cs typeface="+mn-cs"/>
              </a:rPr>
              <a:t>”.</a:t>
            </a:r>
          </a:p>
          <a:p>
            <a:pPr algn="just" fontAlgn="auto">
              <a:spcBef>
                <a:spcPts val="0"/>
              </a:spcBef>
              <a:spcAft>
                <a:spcPts val="0"/>
              </a:spcAft>
            </a:pPr>
            <a:r>
              <a:rPr lang="it-IT" dirty="0">
                <a:solidFill>
                  <a:prstClr val="black"/>
                </a:solidFill>
                <a:latin typeface="Arial Narrow"/>
                <a:cs typeface="+mn-cs"/>
              </a:rPr>
              <a:t>Il richiamo del Ministero è contenuto in una nota indirizzata lo scorso 16 gennaio ai Carabinieri del </a:t>
            </a:r>
            <a:r>
              <a:rPr lang="it-IT" dirty="0" err="1">
                <a:solidFill>
                  <a:prstClr val="black"/>
                </a:solidFill>
                <a:latin typeface="Arial Narrow"/>
                <a:cs typeface="+mn-cs"/>
              </a:rPr>
              <a:t>Nas</a:t>
            </a:r>
            <a:r>
              <a:rPr lang="it-IT" dirty="0">
                <a:solidFill>
                  <a:prstClr val="black"/>
                </a:solidFill>
                <a:latin typeface="Arial Narrow"/>
                <a:cs typeface="+mn-cs"/>
              </a:rPr>
              <a:t> e per conoscenza agli Assessorati alla Sanità, con l’invito ad effettuare gli opportuni accertamenti di competenza.</a:t>
            </a:r>
          </a:p>
        </p:txBody>
      </p:sp>
      <p:sp>
        <p:nvSpPr>
          <p:cNvPr id="3" name="Rettangolo 2"/>
          <p:cNvSpPr/>
          <p:nvPr/>
        </p:nvSpPr>
        <p:spPr>
          <a:xfrm>
            <a:off x="1353667" y="1033572"/>
            <a:ext cx="6762300" cy="523220"/>
          </a:xfrm>
          <a:prstGeom prst="rect">
            <a:avLst/>
          </a:prstGeom>
        </p:spPr>
        <p:txBody>
          <a:bodyPr wrap="none">
            <a:spAutoFit/>
          </a:bodyPr>
          <a:lstStyle/>
          <a:p>
            <a:pPr algn="ctr" fontAlgn="auto">
              <a:spcBef>
                <a:spcPts val="0"/>
              </a:spcBef>
              <a:spcAft>
                <a:spcPts val="0"/>
              </a:spcAft>
            </a:pPr>
            <a:r>
              <a:rPr lang="it-IT" sz="2800" b="1"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CANNABIS</a:t>
            </a:r>
            <a:r>
              <a:rPr lang="it-IT" sz="28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AD USO MEDICO E SITI INTERNET</a:t>
            </a:r>
          </a:p>
        </p:txBody>
      </p:sp>
      <p:pic>
        <p:nvPicPr>
          <p:cNvPr id="4" name="Immagine 3"/>
          <p:cNvPicPr>
            <a:picLocks noChangeAspect="1"/>
          </p:cNvPicPr>
          <p:nvPr/>
        </p:nvPicPr>
        <p:blipFill>
          <a:blip r:embed="rId2"/>
          <a:stretch>
            <a:fillRect/>
          </a:stretch>
        </p:blipFill>
        <p:spPr>
          <a:xfrm>
            <a:off x="107504" y="2996952"/>
            <a:ext cx="3300000" cy="1980000"/>
          </a:xfrm>
          <a:prstGeom prst="rect">
            <a:avLst/>
          </a:prstGeom>
        </p:spPr>
      </p:pic>
    </p:spTree>
    <p:extLst>
      <p:ext uri="{BB962C8B-B14F-4D97-AF65-F5344CB8AC3E}">
        <p14:creationId xmlns:p14="http://schemas.microsoft.com/office/powerpoint/2010/main" val="120453790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51720" y="2852936"/>
            <a:ext cx="5336717" cy="523220"/>
          </a:xfrm>
          <a:prstGeom prst="rect">
            <a:avLst/>
          </a:prstGeom>
          <a:noFill/>
        </p:spPr>
        <p:txBody>
          <a:bodyPr wrap="none" rtlCol="0">
            <a:spAutoFit/>
          </a:bodyPr>
          <a:lstStyle/>
          <a:p>
            <a:r>
              <a:rPr lang="it-IT" sz="2800" b="1" i="1" dirty="0" err="1">
                <a:solidFill>
                  <a:srgbClr val="99CC00"/>
                </a:solidFill>
              </a:rPr>
              <a:t>Sconfezionamento</a:t>
            </a:r>
            <a:r>
              <a:rPr lang="it-IT" sz="2800" b="1" i="1" dirty="0">
                <a:solidFill>
                  <a:srgbClr val="99CC00"/>
                </a:solidFill>
              </a:rPr>
              <a:t> medicinali </a:t>
            </a:r>
          </a:p>
        </p:txBody>
      </p:sp>
    </p:spTree>
    <p:extLst>
      <p:ext uri="{BB962C8B-B14F-4D97-AF65-F5344CB8AC3E}">
        <p14:creationId xmlns:p14="http://schemas.microsoft.com/office/powerpoint/2010/main" val="3281891367"/>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3025" y="863600"/>
            <a:ext cx="8964613" cy="2060575"/>
          </a:xfrm>
          <a:prstGeom prst="rect">
            <a:avLst/>
          </a:prstGeom>
          <a:ln>
            <a:solidFill>
              <a:srgbClr val="0070C0"/>
            </a:solidFill>
          </a:ln>
        </p:spPr>
        <p:txBody>
          <a:bodyPr>
            <a:spAutoFit/>
          </a:bodyPr>
          <a:lstStyle/>
          <a:p>
            <a:pPr algn="just">
              <a:defRPr/>
            </a:pPr>
            <a:r>
              <a:rPr lang="it-IT" sz="1600" i="1" dirty="0" err="1">
                <a:solidFill>
                  <a:srgbClr val="000000"/>
                </a:solidFill>
                <a:latin typeface="+mn-lt"/>
              </a:rPr>
              <a:t>Dlgs</a:t>
            </a:r>
            <a:r>
              <a:rPr lang="it-IT" sz="1600" i="1" dirty="0">
                <a:solidFill>
                  <a:srgbClr val="000000"/>
                </a:solidFill>
                <a:latin typeface="+mn-lt"/>
              </a:rPr>
              <a:t> 10 febbraio 2005, n. 30 - Codice della proprietà industriale, a norma dell'articolo 15 della legge 12 dicembre 2002, n. 273. </a:t>
            </a:r>
          </a:p>
          <a:p>
            <a:pPr algn="just">
              <a:defRPr/>
            </a:pPr>
            <a:r>
              <a:rPr lang="it-IT" sz="1600" i="1" dirty="0">
                <a:solidFill>
                  <a:srgbClr val="000000"/>
                </a:solidFill>
                <a:latin typeface="+mn-lt"/>
              </a:rPr>
              <a:t>Art. 68. Limitazioni del diritto di </a:t>
            </a:r>
            <a:r>
              <a:rPr lang="it-IT" sz="1600" b="1" i="1" dirty="0">
                <a:solidFill>
                  <a:srgbClr val="000000"/>
                </a:solidFill>
                <a:latin typeface="+mn-lt"/>
              </a:rPr>
              <a:t>brevetto </a:t>
            </a:r>
          </a:p>
          <a:p>
            <a:pPr algn="just">
              <a:defRPr/>
            </a:pPr>
            <a:r>
              <a:rPr lang="it-IT" sz="1600" i="1" dirty="0">
                <a:solidFill>
                  <a:srgbClr val="000000"/>
                </a:solidFill>
                <a:latin typeface="+mn-lt"/>
              </a:rPr>
              <a:t>1. La facoltà esclusiva attribuita dal diritto di brevetto </a:t>
            </a:r>
            <a:r>
              <a:rPr lang="it-IT" sz="1600" b="1" i="1" dirty="0">
                <a:solidFill>
                  <a:srgbClr val="000000"/>
                </a:solidFill>
                <a:latin typeface="+mn-lt"/>
              </a:rPr>
              <a:t>non si estende</a:t>
            </a:r>
            <a:r>
              <a:rPr lang="it-IT" sz="1600" i="1" dirty="0">
                <a:solidFill>
                  <a:srgbClr val="000000"/>
                </a:solidFill>
                <a:latin typeface="+mn-lt"/>
              </a:rPr>
              <a:t>, quale che sia l'oggetto dell'invenzione:</a:t>
            </a:r>
          </a:p>
          <a:p>
            <a:pPr algn="just">
              <a:defRPr/>
            </a:pPr>
            <a:r>
              <a:rPr lang="it-IT" sz="1600" i="1" dirty="0">
                <a:latin typeface="+mn-lt"/>
              </a:rPr>
              <a:t>…c) </a:t>
            </a:r>
            <a:r>
              <a:rPr lang="it-IT" sz="1600" b="1" i="1" dirty="0">
                <a:latin typeface="+mn-lt"/>
              </a:rPr>
              <a:t>alla preparazione estemporanea</a:t>
            </a:r>
            <a:r>
              <a:rPr lang="it-IT" sz="1600" i="1" dirty="0">
                <a:latin typeface="+mn-lt"/>
              </a:rPr>
              <a:t>, e per unità, di medicinali nelle farmacie su ricetta medica, e ai medicinali così preparati, </a:t>
            </a:r>
            <a:r>
              <a:rPr lang="it-IT" sz="1600" i="1" dirty="0">
                <a:solidFill>
                  <a:srgbClr val="008000"/>
                </a:solidFill>
                <a:latin typeface="+mn-lt"/>
              </a:rPr>
              <a:t>purché non si utilizzino principi attivi realizzati industrialmente…</a:t>
            </a:r>
          </a:p>
        </p:txBody>
      </p:sp>
      <p:sp>
        <p:nvSpPr>
          <p:cNvPr id="78851" name="Rettangolo 2"/>
          <p:cNvSpPr>
            <a:spLocks noChangeArrowheads="1"/>
          </p:cNvSpPr>
          <p:nvPr/>
        </p:nvSpPr>
        <p:spPr bwMode="auto">
          <a:xfrm>
            <a:off x="1187450" y="3248025"/>
            <a:ext cx="7561263" cy="1076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it-IT" altLang="it-IT" sz="1600" dirty="0" smtClean="0">
                <a:latin typeface="+mn-lt"/>
              </a:rPr>
              <a:t>Sentenza Corte di Cassazione N. 4018 del 28/01/2003 </a:t>
            </a:r>
          </a:p>
          <a:p>
            <a:pPr algn="just">
              <a:defRPr/>
            </a:pPr>
            <a:r>
              <a:rPr lang="it-IT" altLang="it-IT" sz="1600" i="1" dirty="0" smtClean="0">
                <a:latin typeface="+mn-lt"/>
              </a:rPr>
              <a:t>…</a:t>
            </a:r>
            <a:r>
              <a:rPr lang="it-IT" altLang="it-IT" sz="1600" b="1" i="1" dirty="0" smtClean="0">
                <a:latin typeface="+mn-lt"/>
              </a:rPr>
              <a:t>non può essere vietata la fornitura alle farmacie dei principi attivi, ancorché sottoposti a brevetto, proprio per rendere possibile ai farmacisti, su prescrizione medica, la realizzazione di preparati galenici</a:t>
            </a:r>
            <a:r>
              <a:rPr lang="it-IT" altLang="it-IT" sz="1600" i="1" dirty="0" smtClean="0">
                <a:latin typeface="+mn-lt"/>
              </a:rPr>
              <a:t>..</a:t>
            </a:r>
          </a:p>
        </p:txBody>
      </p:sp>
      <p:sp>
        <p:nvSpPr>
          <p:cNvPr id="78852" name="Rettangolo 4"/>
          <p:cNvSpPr>
            <a:spLocks noChangeArrowheads="1"/>
          </p:cNvSpPr>
          <p:nvPr/>
        </p:nvSpPr>
        <p:spPr bwMode="auto">
          <a:xfrm>
            <a:off x="179388" y="4914900"/>
            <a:ext cx="8786812" cy="157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defRPr/>
            </a:pPr>
            <a:r>
              <a:rPr lang="it-IT" altLang="it-IT" sz="1600" i="1" dirty="0" smtClean="0">
                <a:latin typeface="+mn-lt"/>
                <a:ea typeface="Times New Roman" panose="02020603050405020304" pitchFamily="18" charset="0"/>
                <a:cs typeface="Tahoma" panose="020B0604030504040204" pitchFamily="34" charset="0"/>
              </a:rPr>
              <a:t>Sentenza Corte di Cassazione 39187 del 23/07/2013</a:t>
            </a:r>
          </a:p>
          <a:p>
            <a:pPr algn="just">
              <a:defRPr/>
            </a:pPr>
            <a:r>
              <a:rPr lang="it-IT" altLang="it-IT" sz="1600" i="1" dirty="0" smtClean="0">
                <a:latin typeface="+mn-lt"/>
                <a:ea typeface="Times New Roman" panose="02020603050405020304" pitchFamily="18" charset="0"/>
                <a:cs typeface="Tahoma" panose="020B0604030504040204" pitchFamily="34" charset="0"/>
              </a:rPr>
              <a:t>… </a:t>
            </a:r>
            <a:r>
              <a:rPr lang="it-IT" altLang="it-IT" sz="1600" b="1" i="1" dirty="0" smtClean="0">
                <a:latin typeface="+mn-lt"/>
                <a:ea typeface="Times New Roman" panose="02020603050405020304" pitchFamily="18" charset="0"/>
                <a:cs typeface="Tahoma" panose="020B0604030504040204" pitchFamily="34" charset="0"/>
              </a:rPr>
              <a:t>lo scopo dell’eccezione galenica è quello di consentire al farmacista di preparare un medicinale con diverso dosaggio o con diverso eccipiente </a:t>
            </a:r>
            <a:r>
              <a:rPr lang="it-IT" altLang="it-IT" sz="1600" i="1" dirty="0" smtClean="0">
                <a:latin typeface="+mn-lt"/>
                <a:ea typeface="Times New Roman" panose="02020603050405020304" pitchFamily="18" charset="0"/>
                <a:cs typeface="Tahoma" panose="020B0604030504040204" pitchFamily="34" charset="0"/>
              </a:rPr>
              <a:t>rispetto a quello del medicinale posto in vendita dal titolare del brevetto e ciò comunque </a:t>
            </a:r>
            <a:r>
              <a:rPr lang="it-IT" altLang="it-IT" sz="1600" b="1" i="1" dirty="0" smtClean="0">
                <a:latin typeface="+mn-lt"/>
                <a:ea typeface="Times New Roman" panose="02020603050405020304" pitchFamily="18" charset="0"/>
                <a:cs typeface="Tahoma" panose="020B0604030504040204" pitchFamily="34" charset="0"/>
              </a:rPr>
              <a:t>solo nei casi in cui il paziente necessiti di tale diverso dosaggio o sia allergico all’eccipiente </a:t>
            </a:r>
            <a:r>
              <a:rPr lang="it-IT" altLang="it-IT" sz="1600" i="1" dirty="0" smtClean="0">
                <a:latin typeface="+mn-lt"/>
                <a:ea typeface="Times New Roman" panose="02020603050405020304" pitchFamily="18" charset="0"/>
                <a:cs typeface="Tahoma" panose="020B0604030504040204" pitchFamily="34" charset="0"/>
              </a:rPr>
              <a:t>utilizzato per il medicinale commercializzato dal titolare del brevetto.</a:t>
            </a:r>
          </a:p>
        </p:txBody>
      </p:sp>
      <p:sp>
        <p:nvSpPr>
          <p:cNvPr id="3" name="Rettangolo 2"/>
          <p:cNvSpPr/>
          <p:nvPr/>
        </p:nvSpPr>
        <p:spPr>
          <a:xfrm>
            <a:off x="373063" y="114300"/>
            <a:ext cx="8302625" cy="461963"/>
          </a:xfrm>
          <a:prstGeom prst="rect">
            <a:avLst/>
          </a:prstGeom>
        </p:spPr>
        <p:txBody>
          <a:bodyPr>
            <a:spAutoFit/>
          </a:bodyPr>
          <a:lstStyle/>
          <a:p>
            <a:pPr algn="ctr">
              <a:spcBef>
                <a:spcPts val="600"/>
              </a:spcBef>
              <a:spcAft>
                <a:spcPts val="0"/>
              </a:spcAft>
              <a:defRPr/>
            </a:pPr>
            <a:r>
              <a:rPr lang="it-IT" sz="2400" b="1" cap="all" dirty="0">
                <a:solidFill>
                  <a:srgbClr val="FF0000"/>
                </a:solidFill>
                <a:latin typeface="Arial Narrow" panose="020B0606020202030204" pitchFamily="34" charset="0"/>
              </a:rPr>
              <a:t>TUTELA BREVETTUALE ED ECCEZIONE GALENICA</a:t>
            </a:r>
          </a:p>
        </p:txBody>
      </p:sp>
    </p:spTree>
    <p:extLst>
      <p:ext uri="{BB962C8B-B14F-4D97-AF65-F5344CB8AC3E}">
        <p14:creationId xmlns:p14="http://schemas.microsoft.com/office/powerpoint/2010/main" val="274677268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950" y="333375"/>
            <a:ext cx="8964613" cy="6062663"/>
          </a:xfrm>
          <a:prstGeom prst="rect">
            <a:avLst/>
          </a:prstGeom>
        </p:spPr>
        <p:txBody>
          <a:bodyPr>
            <a:spAutoFit/>
          </a:bodyPr>
          <a:lstStyle/>
          <a:p>
            <a:pPr algn="ctr">
              <a:spcBef>
                <a:spcPts val="600"/>
              </a:spcBef>
              <a:spcAft>
                <a:spcPts val="0"/>
              </a:spcAft>
              <a:defRPr/>
            </a:pPr>
            <a:r>
              <a:rPr lang="x-none" sz="2800" b="1" cap="all" dirty="0">
                <a:solidFill>
                  <a:srgbClr val="FF0000"/>
                </a:solidFill>
                <a:latin typeface="Arial Narrow" panose="020B0606020202030204" pitchFamily="34" charset="0"/>
              </a:rPr>
              <a:t>SCONFEZIONAMENTO DI MEDICINALI INDUSTRIALI</a:t>
            </a:r>
            <a:endParaRPr lang="it-IT" sz="2800" b="1" cap="all" dirty="0">
              <a:solidFill>
                <a:srgbClr val="FF0000"/>
              </a:solidFill>
              <a:latin typeface="Arial Narrow" panose="020B0606020202030204" pitchFamily="34" charset="0"/>
            </a:endParaRPr>
          </a:p>
          <a:p>
            <a:pPr algn="just">
              <a:spcAft>
                <a:spcPts val="0"/>
              </a:spcAft>
              <a:defRPr/>
            </a:pPr>
            <a:endParaRPr lang="it-IT"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defRPr/>
            </a:pPr>
            <a:r>
              <a:rPr lang="it-IT" dirty="0">
                <a:latin typeface="Arial Narrow" panose="020B0606020202030204" pitchFamily="34" charset="0"/>
                <a:ea typeface="Times New Roman" panose="02020603050405020304" pitchFamily="18" charset="0"/>
                <a:cs typeface="Times New Roman" panose="02020603050405020304" pitchFamily="18" charset="0"/>
              </a:rPr>
              <a:t>A settembre 2015 il Consiglio di Stato, con la sentenza n. 4257/2015 che ha confermato la sentenza n. 11/2015 del TAR Lombardia - Sez. Brescia, ha riconosciuto come legittimo, in determinati casi ed in particolare in caso di </a:t>
            </a:r>
            <a:r>
              <a:rPr lang="it-IT"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non reperibilità della materia prima</a:t>
            </a:r>
            <a:r>
              <a:rPr lang="it-IT" dirty="0">
                <a:latin typeface="Arial Narrow" panose="020B0606020202030204" pitchFamily="34" charset="0"/>
                <a:ea typeface="Times New Roman" panose="02020603050405020304" pitchFamily="18" charset="0"/>
                <a:cs typeface="Times New Roman" panose="02020603050405020304" pitchFamily="18" charset="0"/>
              </a:rPr>
              <a:t>, lo sconfezionamento dei medicinali di origine industriale per utilizzare il relativo principio attivo, coperto da brevetto, nell’allestimento di una formula galenica magistrale.</a:t>
            </a:r>
          </a:p>
          <a:p>
            <a:pPr algn="just">
              <a:spcAft>
                <a:spcPts val="0"/>
              </a:spcAft>
              <a:defRPr/>
            </a:pPr>
            <a:r>
              <a:rPr lang="it-IT" dirty="0">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defRPr/>
            </a:pPr>
            <a:r>
              <a:rPr lang="it-IT" dirty="0">
                <a:latin typeface="Arial Narrow" panose="020B0606020202030204" pitchFamily="34" charset="0"/>
                <a:ea typeface="Times New Roman" panose="02020603050405020304" pitchFamily="18" charset="0"/>
                <a:cs typeface="Times New Roman" panose="02020603050405020304" pitchFamily="18" charset="0"/>
              </a:rPr>
              <a:t>In particolare:</a:t>
            </a:r>
          </a:p>
          <a:p>
            <a:pPr algn="just">
              <a:spcAft>
                <a:spcPts val="0"/>
              </a:spcAft>
              <a:defRPr/>
            </a:pPr>
            <a:r>
              <a:rPr lang="it-IT" i="1" dirty="0">
                <a:latin typeface="Arial Narrow" panose="020B0606020202030204" pitchFamily="34" charset="0"/>
                <a:ea typeface="Times New Roman" panose="02020603050405020304" pitchFamily="18" charset="0"/>
                <a:cs typeface="Times New Roman" panose="02020603050405020304" pitchFamily="18" charset="0"/>
              </a:rPr>
              <a:t>17.5. </a:t>
            </a:r>
            <a:r>
              <a:rPr lang="it-IT"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Se il principio attivo si trova in commercio allo stato di materia prima, il farmacista si approvvigiona di esso dal produttore e procede all’allestimento. </a:t>
            </a:r>
            <a:endParaRPr lang="it-IT"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defRPr/>
            </a:pPr>
            <a:r>
              <a:rPr lang="it-IT" i="1" dirty="0">
                <a:latin typeface="Arial Narrow" panose="020B0606020202030204" pitchFamily="34" charset="0"/>
                <a:ea typeface="Times New Roman" panose="02020603050405020304" pitchFamily="18" charset="0"/>
                <a:cs typeface="Times New Roman" panose="02020603050405020304" pitchFamily="18" charset="0"/>
              </a:rPr>
              <a:t>17.6. Se invece il principio attivo si trova all’interno di un medicinale industrialmente prodotto, non può fare altro che utilizzare quello, poiché non vi è altro modo per garantire al paziente la possibilità di usufruire del medicinale personalizzato che gli è stato prescritto dal medico.</a:t>
            </a:r>
            <a:endParaRPr lang="it-IT"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defRPr/>
            </a:pPr>
            <a:r>
              <a:rPr lang="it-IT" i="1" dirty="0">
                <a:latin typeface="Arial Narrow" panose="020B0606020202030204" pitchFamily="34" charset="0"/>
                <a:ea typeface="Times New Roman" panose="02020603050405020304" pitchFamily="18" charset="0"/>
                <a:cs typeface="Times New Roman" panose="02020603050405020304" pitchFamily="18" charset="0"/>
              </a:rPr>
              <a:t> </a:t>
            </a:r>
            <a:endParaRPr lang="it-IT"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defRPr/>
            </a:pPr>
            <a:r>
              <a:rPr lang="it-IT" dirty="0">
                <a:latin typeface="Arial Narrow" panose="020B0606020202030204" pitchFamily="34" charset="0"/>
                <a:ea typeface="Times New Roman" panose="02020603050405020304" pitchFamily="18" charset="0"/>
                <a:cs typeface="Times New Roman" panose="02020603050405020304" pitchFamily="18" charset="0"/>
              </a:rPr>
              <a:t>In pratica, secondo quanto previsto dall’”eccezione galenica”, il farmacista, </a:t>
            </a:r>
            <a:r>
              <a:rPr lang="it-IT"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per preparare un medicinale galenico contenete un principio attivo coperto da brevetto, deve </a:t>
            </a:r>
            <a:r>
              <a:rPr lang="it-IT" b="1" u="sng"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rivolgersi direttamente all’eventuale titolare del brevetto o alle aziende o distributori autorizzati </a:t>
            </a:r>
            <a:r>
              <a:rPr lang="it-IT"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per ottenere il principio attivo soggetto a privativa industriale.</a:t>
            </a:r>
          </a:p>
          <a:p>
            <a:pPr algn="just">
              <a:spcAft>
                <a:spcPts val="0"/>
              </a:spcAft>
              <a:defRPr/>
            </a:pPr>
            <a:r>
              <a:rPr lang="it-IT" b="1" u="sng"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Qualora nonostante la richiesta il principio attivo non sia reperibile</a:t>
            </a:r>
            <a:r>
              <a:rPr lang="it-IT"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il farmacista potrà </a:t>
            </a:r>
            <a:r>
              <a:rPr lang="it-IT" b="1" u="sng" dirty="0" err="1">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sconfezionare</a:t>
            </a:r>
            <a:r>
              <a:rPr lang="it-IT"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un medicinale di origine industriale contenete quel determinato principio attivo.</a:t>
            </a:r>
          </a:p>
        </p:txBody>
      </p:sp>
    </p:spTree>
    <p:extLst>
      <p:ext uri="{BB962C8B-B14F-4D97-AF65-F5344CB8AC3E}">
        <p14:creationId xmlns:p14="http://schemas.microsoft.com/office/powerpoint/2010/main" val="273964607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
          <p:cNvSpPr>
            <a:spLocks noChangeArrowheads="1"/>
          </p:cNvSpPr>
          <p:nvPr/>
        </p:nvSpPr>
        <p:spPr bwMode="auto">
          <a:xfrm>
            <a:off x="107950" y="903288"/>
            <a:ext cx="896302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it-IT" altLang="it-IT" sz="1300" b="1">
                <a:solidFill>
                  <a:srgbClr val="FF0000"/>
                </a:solidFill>
              </a:rPr>
              <a:t>OFF LABEL</a:t>
            </a:r>
          </a:p>
          <a:p>
            <a:pPr algn="just"/>
            <a:r>
              <a:rPr lang="it-IT" altLang="it-IT" sz="1300" i="1"/>
              <a:t>Con il D.L. n. 36/2014 è stato inserito il comma 4 bis nell'art. 1 della L. n. 648 del 1996 in relazione all'utilizzazione dei farmaci off label: «Anche se sussista altra alternativa terapeutica nell'ambito dei medicinali autorizzati, previa valutazione dell'Agenzia italiana del farmaco (AIFA), sono inseriti nell'elenco di cui al comma 4… i medicinali che possono essere utilizzati per un'indicazione terapeutica diversa da quella autorizzata, purché tale indicazione sia nota e conforme a ricerche condotte nell'ambito della comunità medicoscientifica nazionale e internazionale, secondo parametri di economicità e appropriatezza» … Sulla base di detta norma l'AIFA ha adottato la determina n. 622 del 23 giugno 2014, avente ad oggetto: «</a:t>
            </a:r>
            <a:r>
              <a:rPr lang="it-IT" altLang="it-IT" sz="1300" b="1" i="1"/>
              <a:t>Inserimento di una indicazione terapeutica del medicinale per uso umano Bevacizumab — Avastin nell'elenco ex-lege n. 648/1996</a:t>
            </a:r>
            <a:r>
              <a:rPr lang="it-IT" altLang="it-IT" sz="1300" i="1"/>
              <a:t>» …Con tale provvedimento l'ATEA ha disposto l'inclusione nell'elenco dei farmaci erogabili a totale carico del SSN del suddetto medicinale anche per l'indicazione terapeutica «</a:t>
            </a:r>
            <a:r>
              <a:rPr lang="it-IT" altLang="it-IT" sz="1300" b="1" i="1"/>
              <a:t>degenerazione maculare correlata all'età</a:t>
            </a:r>
            <a:r>
              <a:rPr lang="it-IT" altLang="it-IT" sz="1300" i="1"/>
              <a:t>», </a:t>
            </a:r>
            <a:r>
              <a:rPr lang="it-IT" altLang="it-IT" sz="1300" i="1" u="sng"/>
              <a:t>consentendone quindi l'utilizzazione off label, nonostante l'esistenza di altri prodotti farmaceutici registrati per la cura di tale patologia </a:t>
            </a:r>
            <a:r>
              <a:rPr lang="it-IT" altLang="it-IT" sz="1300" i="1"/>
              <a:t>(ed in particolare del prodotto Lucentis, commercializzato dalla società Novartis)… Tale determina è stata adottata dopo l'acquisizione del parere del Consiglio Superiore di Sanità</a:t>
            </a:r>
          </a:p>
          <a:p>
            <a:pPr algn="just"/>
            <a:endParaRPr lang="it-IT" altLang="it-IT" sz="1300"/>
          </a:p>
          <a:p>
            <a:pPr algn="just"/>
            <a:r>
              <a:rPr lang="it-IT" altLang="it-IT" sz="1300" b="1">
                <a:solidFill>
                  <a:srgbClr val="FF0000"/>
                </a:solidFill>
              </a:rPr>
              <a:t>H-OSP</a:t>
            </a:r>
          </a:p>
          <a:p>
            <a:pPr algn="just"/>
            <a:r>
              <a:rPr lang="it-IT" altLang="it-IT" sz="1300" i="1"/>
              <a:t>…si tratta di preparati galenici allestiti attraverso lo sconfezionamento di prodotti industriali che </a:t>
            </a:r>
            <a:r>
              <a:rPr lang="it-IT" altLang="it-IT" sz="1300" b="1" i="1"/>
              <a:t>la farmacia non vende direttamente al pubblico bensì consegna ai committenti</a:t>
            </a:r>
            <a:r>
              <a:rPr lang="it-IT" altLang="it-IT" sz="1300" i="1"/>
              <a:t>, cioè alle strutture sanitarie che debbono somministrarle ai pazienti, </a:t>
            </a:r>
            <a:r>
              <a:rPr lang="it-IT" altLang="it-IT" sz="1300" b="1" i="1"/>
              <a:t>escludendoli così dal canale di vendita al pubblico </a:t>
            </a:r>
            <a:r>
              <a:rPr lang="it-IT" altLang="it-IT" sz="1300" i="1"/>
              <a:t>che risulta incompatibile con il loro esclusivo uso ospedaliero…</a:t>
            </a:r>
          </a:p>
          <a:p>
            <a:pPr algn="just"/>
            <a:endParaRPr lang="it-IT" altLang="it-IT" sz="1300"/>
          </a:p>
          <a:p>
            <a:pPr algn="just"/>
            <a:r>
              <a:rPr lang="it-IT" altLang="it-IT" sz="1300" b="1">
                <a:solidFill>
                  <a:srgbClr val="FF0000"/>
                </a:solidFill>
              </a:rPr>
              <a:t>STERILITÀ</a:t>
            </a:r>
          </a:p>
          <a:p>
            <a:pPr algn="just"/>
            <a:r>
              <a:rPr lang="it-IT" altLang="it-IT" sz="1300" i="1"/>
              <a:t>…</a:t>
            </a:r>
            <a:r>
              <a:rPr lang="it-IT" altLang="it-IT" sz="1300" b="1" i="1"/>
              <a:t>non potrebbe affermarsi che solo le farmacie ospedaliere possono garantire "la sterilità"</a:t>
            </a:r>
            <a:r>
              <a:rPr lang="it-IT" altLang="it-IT" sz="1300" i="1"/>
              <a:t>, dovendo tutte le farmacie, siano esse ospedaliere o private, utilizzare le medesime norme di buona preparazione e garantire la parità di "qualità" delle preparazioni galeniche magistrali… </a:t>
            </a:r>
            <a:r>
              <a:rPr lang="it-IT" altLang="it-IT" sz="1300" b="1" i="1"/>
              <a:t>il discrimine può fondarsi sulle attrezzature </a:t>
            </a:r>
            <a:r>
              <a:rPr lang="it-IT" altLang="it-IT" sz="1300" i="1"/>
              <a:t>di cui sono dotate le farmacie pubbliche e private, ma non sulla loro natura pubblica o privata, in quanto essa non implica di per sé la maggiore qualificazione professionale e la maggiore sicurezza nel compimento dell'attività tecnico professionale, che deve necessariamente rispondere ai medesimi standard di qualità…</a:t>
            </a:r>
          </a:p>
        </p:txBody>
      </p:sp>
      <p:sp>
        <p:nvSpPr>
          <p:cNvPr id="6147" name="Rettangolo 4"/>
          <p:cNvSpPr>
            <a:spLocks noChangeArrowheads="1"/>
          </p:cNvSpPr>
          <p:nvPr/>
        </p:nvSpPr>
        <p:spPr bwMode="auto">
          <a:xfrm>
            <a:off x="1438275" y="57150"/>
            <a:ext cx="6302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it-IT" altLang="it-IT" b="1">
                <a:solidFill>
                  <a:srgbClr val="FF0000"/>
                </a:solidFill>
              </a:rPr>
              <a:t>CONSIGLIO DI STATO - SENTENZA DEL 09/01/17</a:t>
            </a:r>
          </a:p>
          <a:p>
            <a:pPr algn="ctr"/>
            <a:r>
              <a:rPr lang="it-IT" altLang="it-IT" b="1">
                <a:solidFill>
                  <a:srgbClr val="FF0000"/>
                </a:solidFill>
              </a:rPr>
              <a:t>N. 00024/2017 REG.PROV.COLL.</a:t>
            </a:r>
          </a:p>
          <a:p>
            <a:pPr algn="ctr"/>
            <a:r>
              <a:rPr lang="it-IT" altLang="it-IT" b="1">
                <a:solidFill>
                  <a:srgbClr val="FF0000"/>
                </a:solidFill>
              </a:rPr>
              <a:t>N. 10030/2015 REG.RIC.</a:t>
            </a:r>
          </a:p>
        </p:txBody>
      </p:sp>
    </p:spTree>
    <p:extLst>
      <p:ext uri="{BB962C8B-B14F-4D97-AF65-F5344CB8AC3E}">
        <p14:creationId xmlns:p14="http://schemas.microsoft.com/office/powerpoint/2010/main" val="226103091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268" y="2852936"/>
            <a:ext cx="7561172" cy="954107"/>
          </a:xfrm>
          <a:prstGeom prst="rect">
            <a:avLst/>
          </a:prstGeom>
          <a:noFill/>
        </p:spPr>
        <p:txBody>
          <a:bodyPr wrap="none" rtlCol="0">
            <a:spAutoFit/>
          </a:bodyPr>
          <a:lstStyle/>
          <a:p>
            <a:pPr algn="ctr"/>
            <a:r>
              <a:rPr lang="it-IT" sz="2800" b="1" i="1" dirty="0">
                <a:solidFill>
                  <a:srgbClr val="99CC00"/>
                </a:solidFill>
              </a:rPr>
              <a:t>Validità graduatorie concorso </a:t>
            </a:r>
            <a:r>
              <a:rPr lang="it-IT" sz="2800" b="1" i="1" dirty="0" smtClean="0">
                <a:solidFill>
                  <a:srgbClr val="99CC00"/>
                </a:solidFill>
              </a:rPr>
              <a:t>straordinario</a:t>
            </a:r>
          </a:p>
          <a:p>
            <a:pPr algn="ctr"/>
            <a:r>
              <a:rPr lang="it-IT" sz="2800" b="1" i="1" dirty="0" smtClean="0">
                <a:solidFill>
                  <a:srgbClr val="99CC00"/>
                </a:solidFill>
              </a:rPr>
              <a:t>Requisito dell’idoneità</a:t>
            </a:r>
            <a:endParaRPr lang="it-IT" sz="2800" b="1" i="1" dirty="0">
              <a:solidFill>
                <a:srgbClr val="99CC00"/>
              </a:solidFill>
            </a:endParaRPr>
          </a:p>
        </p:txBody>
      </p:sp>
    </p:spTree>
    <p:extLst>
      <p:ext uri="{BB962C8B-B14F-4D97-AF65-F5344CB8AC3E}">
        <p14:creationId xmlns:p14="http://schemas.microsoft.com/office/powerpoint/2010/main" val="328189136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628800"/>
            <a:ext cx="7992888" cy="4524315"/>
          </a:xfrm>
          <a:prstGeom prst="rect">
            <a:avLst/>
          </a:prstGeom>
          <a:noFill/>
        </p:spPr>
        <p:txBody>
          <a:bodyPr wrap="square" rtlCol="0">
            <a:spAutoFit/>
          </a:bodyPr>
          <a:lstStyle/>
          <a:p>
            <a:r>
              <a:rPr lang="it-IT" b="1" dirty="0" smtClean="0"/>
              <a:t>L 19, 27 febbraio 2017</a:t>
            </a:r>
            <a:r>
              <a:rPr lang="it-IT" dirty="0" smtClean="0"/>
              <a:t>: </a:t>
            </a:r>
            <a:r>
              <a:rPr lang="it-IT" i="1" dirty="0" smtClean="0"/>
              <a:t>Proroga di termini previsti da disposizioni legislative</a:t>
            </a:r>
          </a:p>
          <a:p>
            <a:r>
              <a:rPr lang="it-IT" dirty="0" smtClean="0"/>
              <a:t> </a:t>
            </a:r>
          </a:p>
          <a:p>
            <a:endParaRPr lang="it-IT" dirty="0"/>
          </a:p>
          <a:p>
            <a:pPr algn="just"/>
            <a:r>
              <a:rPr lang="it-IT" u="sng" dirty="0"/>
              <a:t>Validità graduatorie concorso </a:t>
            </a:r>
            <a:r>
              <a:rPr lang="it-IT" u="sng" dirty="0" smtClean="0"/>
              <a:t>straordinario</a:t>
            </a:r>
          </a:p>
          <a:p>
            <a:pPr algn="just"/>
            <a:r>
              <a:rPr lang="it-IT" dirty="0" smtClean="0"/>
              <a:t>Le graduatorie regionali del concorso straordinario per sedi farmaceutiche, finora valide per due anni, sono state prorogate per sei anni a partire dalla data del primo interpello effettuato per l’assegnazione delle sedi oggetto del concorso straordinario.</a:t>
            </a:r>
          </a:p>
          <a:p>
            <a:pPr algn="just"/>
            <a:endParaRPr lang="it-IT" dirty="0"/>
          </a:p>
          <a:p>
            <a:pPr algn="just"/>
            <a:r>
              <a:rPr lang="it-IT" u="sng" dirty="0"/>
              <a:t>Requisito </a:t>
            </a:r>
            <a:r>
              <a:rPr lang="it-IT" u="sng" dirty="0" smtClean="0"/>
              <a:t>dell’idoneità</a:t>
            </a:r>
          </a:p>
          <a:p>
            <a:pPr algn="just"/>
            <a:r>
              <a:rPr lang="it-IT" dirty="0" smtClean="0"/>
              <a:t>E’ stato respinto l’emendamento volto a prorogare il termine per poter diventare socio di una società di farmacia o titolare senza essere in possesso del requisito dell’idoneità.</a:t>
            </a:r>
            <a:endParaRPr lang="it-IT" dirty="0"/>
          </a:p>
          <a:p>
            <a:pPr algn="just"/>
            <a:endParaRPr lang="it-IT" dirty="0" smtClean="0"/>
          </a:p>
          <a:p>
            <a:endParaRPr lang="it-IT" dirty="0"/>
          </a:p>
          <a:p>
            <a:endParaRPr lang="it-IT" dirty="0"/>
          </a:p>
        </p:txBody>
      </p:sp>
    </p:spTree>
    <p:extLst>
      <p:ext uri="{BB962C8B-B14F-4D97-AF65-F5344CB8AC3E}">
        <p14:creationId xmlns:p14="http://schemas.microsoft.com/office/powerpoint/2010/main" val="313647575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02838" y="2852936"/>
            <a:ext cx="5498044" cy="523220"/>
          </a:xfrm>
          <a:prstGeom prst="rect">
            <a:avLst/>
          </a:prstGeom>
          <a:noFill/>
        </p:spPr>
        <p:txBody>
          <a:bodyPr wrap="none" rtlCol="0">
            <a:spAutoFit/>
          </a:bodyPr>
          <a:lstStyle/>
          <a:p>
            <a:pPr algn="ctr"/>
            <a:r>
              <a:rPr lang="it-IT" sz="2800" b="1" i="1" dirty="0" smtClean="0">
                <a:solidFill>
                  <a:srgbClr val="99CC00"/>
                </a:solidFill>
              </a:rPr>
              <a:t>Tariffa Nazionale dei Medicinali</a:t>
            </a:r>
            <a:endParaRPr lang="it-IT" sz="2800" b="1" i="1" dirty="0">
              <a:solidFill>
                <a:srgbClr val="99CC00"/>
              </a:solidFill>
            </a:endParaRPr>
          </a:p>
        </p:txBody>
      </p:sp>
    </p:spTree>
    <p:extLst>
      <p:ext uri="{BB962C8B-B14F-4D97-AF65-F5344CB8AC3E}">
        <p14:creationId xmlns:p14="http://schemas.microsoft.com/office/powerpoint/2010/main" val="179657375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asellaDiTesto 1"/>
          <p:cNvSpPr txBox="1">
            <a:spLocks noChangeArrowheads="1"/>
          </p:cNvSpPr>
          <p:nvPr/>
        </p:nvSpPr>
        <p:spPr bwMode="auto">
          <a:xfrm>
            <a:off x="3141663" y="836613"/>
            <a:ext cx="237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b="1">
                <a:solidFill>
                  <a:srgbClr val="FF0000"/>
                </a:solidFill>
                <a:latin typeface="Tahoma" pitchFamily="34" charset="0"/>
              </a:rPr>
              <a:t> nuova TNM - 2017</a:t>
            </a:r>
          </a:p>
        </p:txBody>
      </p:sp>
      <p:sp>
        <p:nvSpPr>
          <p:cNvPr id="87043" name="CasellaDiTesto 2"/>
          <p:cNvSpPr txBox="1">
            <a:spLocks noChangeArrowheads="1"/>
          </p:cNvSpPr>
          <p:nvPr/>
        </p:nvSpPr>
        <p:spPr bwMode="auto">
          <a:xfrm>
            <a:off x="611188" y="1341438"/>
            <a:ext cx="77771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 In </a:t>
            </a:r>
            <a:r>
              <a:rPr lang="it-IT" altLang="it-IT" sz="1800" u="sng">
                <a:latin typeface="Tahoma" pitchFamily="34" charset="0"/>
              </a:rPr>
              <a:t>data 22 settembre 2017</a:t>
            </a:r>
            <a:r>
              <a:rPr lang="it-IT" altLang="it-IT" sz="1800">
                <a:latin typeface="Tahoma" pitchFamily="34" charset="0"/>
              </a:rPr>
              <a:t>, il Ministro della Salute, On. Beatrice Lorenzin, ha firmato il decreto recante la nuova Tariffa Nazionale per la vendita al pubblico dei medicinali. </a:t>
            </a:r>
          </a:p>
          <a:p>
            <a:pPr algn="just">
              <a:spcBef>
                <a:spcPct val="0"/>
              </a:spcBef>
              <a:buFontTx/>
              <a:buNone/>
            </a:pPr>
            <a:endParaRPr lang="it-IT" altLang="it-IT" sz="1800">
              <a:latin typeface="Tahoma" pitchFamily="34" charset="0"/>
            </a:endParaRPr>
          </a:p>
          <a:p>
            <a:pPr>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 La Tariffa attualmente vigente risale, infatti, al 1993 e la Federazione, in questo lungo periodo, ha reiteratamente presentato richieste ufficiali di aggiornamento, tenuto conto anche di quanto previsto dall’art. 125 del R.D. 1265/1934, che fissa tale aggiornamento con cadenza almeno biennale.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Nuovo metodo di determinazione del prezzo che tiene conto sia dei costi delle materie prime, della preparazione e soprattutto della professionalità dei farmacisti.</a:t>
            </a:r>
          </a:p>
        </p:txBody>
      </p:sp>
    </p:spTree>
    <p:extLst>
      <p:ext uri="{BB962C8B-B14F-4D97-AF65-F5344CB8AC3E}">
        <p14:creationId xmlns:p14="http://schemas.microsoft.com/office/powerpoint/2010/main" val="146113807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asellaDiTesto 1"/>
          <p:cNvSpPr txBox="1">
            <a:spLocks noChangeArrowheads="1"/>
          </p:cNvSpPr>
          <p:nvPr/>
        </p:nvSpPr>
        <p:spPr bwMode="auto">
          <a:xfrm>
            <a:off x="323850" y="188913"/>
            <a:ext cx="8712200"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1800" b="1">
                <a:latin typeface="Tahoma" pitchFamily="34" charset="0"/>
              </a:rPr>
              <a:t>Il prezzo di vendita al pubblico dei medicinali sarà formato: </a:t>
            </a:r>
          </a:p>
          <a:p>
            <a:pPr>
              <a:spcBef>
                <a:spcPct val="0"/>
              </a:spcBef>
              <a:buFontTx/>
              <a:buNone/>
            </a:pPr>
            <a:endParaRPr lang="it-IT" altLang="it-IT" sz="1800" b="1">
              <a:latin typeface="Tahoma" pitchFamily="34" charset="0"/>
            </a:endParaRPr>
          </a:p>
          <a:p>
            <a:pPr algn="just">
              <a:spcBef>
                <a:spcPct val="0"/>
              </a:spcBef>
              <a:buFontTx/>
              <a:buNone/>
            </a:pPr>
            <a:r>
              <a:rPr lang="it-IT" altLang="it-IT" sz="1800">
                <a:latin typeface="Tahoma" pitchFamily="34" charset="0"/>
              </a:rPr>
              <a:t>a) dall’importo delle sostanze impiegate di cui all’Allegato A del decreto (“</a:t>
            </a:r>
            <a:r>
              <a:rPr lang="it-IT" altLang="it-IT" sz="1800" b="1">
                <a:solidFill>
                  <a:srgbClr val="FF0000"/>
                </a:solidFill>
                <a:latin typeface="Tahoma" pitchFamily="34" charset="0"/>
              </a:rPr>
              <a:t>Tabella dei prezzi delle sostanze</a:t>
            </a:r>
            <a:r>
              <a:rPr lang="it-IT" altLang="it-IT" sz="1800">
                <a:latin typeface="Tahoma" pitchFamily="34" charset="0"/>
              </a:rPr>
              <a:t>”) aggiornato sulla base degli attuali prezzi di listino, o per le sostanze non comprese in detto allegato, dall’applicazione del prezzo di acquisto, </a:t>
            </a:r>
            <a:r>
              <a:rPr lang="it-IT" altLang="it-IT" sz="1800" u="sng">
                <a:latin typeface="Tahoma" pitchFamily="34" charset="0"/>
              </a:rPr>
              <a:t>mantenendo traccia della relativa documentazione di acquisto (pertanto, non si dovrà più procedere a raddoppiare il prezzo della sostanza</a:t>
            </a:r>
            <a:r>
              <a:rPr lang="it-IT" altLang="it-IT" sz="1800">
                <a:latin typeface="Tahoma" pitchFamily="34" charset="0"/>
              </a:rPr>
              <a:t>);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b) dall’importo indicato nell’Allegato B (“</a:t>
            </a:r>
            <a:r>
              <a:rPr lang="it-IT" altLang="it-IT" sz="1800" b="1">
                <a:solidFill>
                  <a:srgbClr val="FF0000"/>
                </a:solidFill>
                <a:latin typeface="Tahoma" pitchFamily="34" charset="0"/>
              </a:rPr>
              <a:t>Tabella dei costi di preparazione</a:t>
            </a:r>
            <a:r>
              <a:rPr lang="it-IT" altLang="it-IT" sz="1800">
                <a:latin typeface="Tahoma" pitchFamily="34" charset="0"/>
              </a:rPr>
              <a:t>) </a:t>
            </a:r>
            <a:r>
              <a:rPr lang="it-IT" altLang="it-IT" sz="1800" u="sng">
                <a:latin typeface="Tahoma" pitchFamily="34" charset="0"/>
              </a:rPr>
              <a:t>attualizzato sulla base delle forme farmaceutiche presenti nella Farmacopea Ufficiale</a:t>
            </a:r>
            <a:r>
              <a:rPr lang="it-IT" altLang="it-IT" sz="1800">
                <a:latin typeface="Tahoma" pitchFamily="34" charset="0"/>
              </a:rPr>
              <a:t>, che tiene conto altresì dei </a:t>
            </a:r>
            <a:r>
              <a:rPr lang="it-IT" altLang="it-IT" sz="1800" u="sng">
                <a:latin typeface="Tahoma" pitchFamily="34" charset="0"/>
              </a:rPr>
              <a:t>tempi necessari per l’allestimento delle stesse</a:t>
            </a:r>
            <a:r>
              <a:rPr lang="it-IT" altLang="it-IT" sz="1800">
                <a:latin typeface="Tahoma" pitchFamily="34" charset="0"/>
              </a:rPr>
              <a:t>;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c) </a:t>
            </a:r>
            <a:r>
              <a:rPr lang="it-IT" altLang="it-IT" sz="1800" b="1">
                <a:solidFill>
                  <a:srgbClr val="FF0000"/>
                </a:solidFill>
                <a:latin typeface="Tahoma" pitchFamily="34" charset="0"/>
              </a:rPr>
              <a:t>dall’incremento del 40% </a:t>
            </a:r>
            <a:r>
              <a:rPr lang="it-IT" altLang="it-IT" sz="1800">
                <a:latin typeface="Tahoma" pitchFamily="34" charset="0"/>
              </a:rPr>
              <a:t>sui costi di preparazione previsti dal suddetto allegato B al fine di compensare gli oneri connessi alle attività generali, preliminari e successive all’allestimento della preparazione,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d) </a:t>
            </a:r>
            <a:r>
              <a:rPr lang="it-IT" altLang="it-IT" sz="1800" b="1">
                <a:solidFill>
                  <a:srgbClr val="FF0000"/>
                </a:solidFill>
                <a:latin typeface="Tahoma" pitchFamily="34" charset="0"/>
              </a:rPr>
              <a:t>dall’eventuale supplemento di 2,50 euro previsto per l’allestimento di specifiche preparazioni </a:t>
            </a:r>
            <a:r>
              <a:rPr lang="it-IT" altLang="it-IT" sz="1800" u="sng">
                <a:latin typeface="Tahoma" pitchFamily="34" charset="0"/>
              </a:rPr>
              <a:t>(sostanze pericolose per la salute umana, stupefacenti, dopanti),</a:t>
            </a:r>
            <a:r>
              <a:rPr lang="it-IT" altLang="it-IT" sz="1800" b="1">
                <a:solidFill>
                  <a:srgbClr val="FF0000"/>
                </a:solidFill>
                <a:latin typeface="Tahoma" pitchFamily="34" charset="0"/>
              </a:rPr>
              <a:t> </a:t>
            </a:r>
            <a:r>
              <a:rPr lang="it-IT" altLang="it-IT" sz="1800">
                <a:latin typeface="Tahoma" pitchFamily="34" charset="0"/>
              </a:rPr>
              <a:t>in considerazione delle specifiche normative e adempimenti da rispettare per l’allestimento delle stesse;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e) </a:t>
            </a:r>
            <a:r>
              <a:rPr lang="it-IT" altLang="it-IT" sz="1800" b="1">
                <a:solidFill>
                  <a:srgbClr val="FF0000"/>
                </a:solidFill>
                <a:latin typeface="Tahoma" pitchFamily="34" charset="0"/>
              </a:rPr>
              <a:t>dal costo del recipiente. </a:t>
            </a:r>
          </a:p>
          <a:p>
            <a:pPr>
              <a:spcBef>
                <a:spcPct val="0"/>
              </a:spcBef>
              <a:buFontTx/>
              <a:buNone/>
            </a:pPr>
            <a:endParaRPr lang="it-IT" altLang="it-IT" sz="1800">
              <a:latin typeface="Tahoma" pitchFamily="34" charset="0"/>
            </a:endParaRPr>
          </a:p>
        </p:txBody>
      </p:sp>
    </p:spTree>
    <p:extLst>
      <p:ext uri="{BB962C8B-B14F-4D97-AF65-F5344CB8AC3E}">
        <p14:creationId xmlns:p14="http://schemas.microsoft.com/office/powerpoint/2010/main" val="14547257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ttangolo 5"/>
          <p:cNvSpPr>
            <a:spLocks noChangeArrowheads="1"/>
          </p:cNvSpPr>
          <p:nvPr/>
        </p:nvSpPr>
        <p:spPr bwMode="auto">
          <a:xfrm>
            <a:off x="539750" y="3622675"/>
            <a:ext cx="8064500" cy="3046413"/>
          </a:xfrm>
          <a:prstGeom prst="rect">
            <a:avLst/>
          </a:prstGeom>
          <a:solidFill>
            <a:srgbClr val="FFFFCC"/>
          </a:solidFill>
          <a:ln w="9525">
            <a:solidFill>
              <a:srgbClr val="00B050"/>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600" b="1">
                <a:latin typeface="Arial Narrow" pitchFamily="34" charset="0"/>
                <a:ea typeface="Calibri" pitchFamily="34" charset="0"/>
                <a:cs typeface="Times New Roman" pitchFamily="18" charset="0"/>
              </a:rPr>
              <a:t>IPECACUANA SCIROPPO EMETICO (FU XII pag. 1196)</a:t>
            </a:r>
          </a:p>
          <a:p>
            <a:pPr algn="just">
              <a:spcBef>
                <a:spcPct val="0"/>
              </a:spcBef>
              <a:buFontTx/>
              <a:buNone/>
            </a:pPr>
            <a:r>
              <a:rPr lang="it-IT" altLang="it-IT" sz="1600">
                <a:latin typeface="Arial Narrow" pitchFamily="34" charset="0"/>
                <a:ea typeface="Calibri" pitchFamily="34" charset="0"/>
                <a:cs typeface="Times New Roman" pitchFamily="18" charset="0"/>
              </a:rPr>
              <a:t> </a:t>
            </a:r>
          </a:p>
          <a:p>
            <a:pPr algn="just">
              <a:spcBef>
                <a:spcPct val="0"/>
              </a:spcBef>
              <a:buFontTx/>
              <a:buNone/>
            </a:pPr>
            <a:r>
              <a:rPr lang="it-IT" altLang="it-IT" sz="1600">
                <a:latin typeface="Arial Narrow" pitchFamily="34" charset="0"/>
                <a:ea typeface="Calibri" pitchFamily="34" charset="0"/>
                <a:cs typeface="Times New Roman" pitchFamily="18" charset="0"/>
              </a:rPr>
              <a:t>DEFINIZIONE</a:t>
            </a:r>
          </a:p>
          <a:p>
            <a:pPr algn="just">
              <a:spcBef>
                <a:spcPct val="0"/>
              </a:spcBef>
              <a:buFontTx/>
              <a:buNone/>
            </a:pPr>
            <a:r>
              <a:rPr lang="it-IT" altLang="it-IT" sz="1600">
                <a:latin typeface="Arial Narrow" pitchFamily="34" charset="0"/>
                <a:ea typeface="Calibri" pitchFamily="34" charset="0"/>
                <a:cs typeface="Times New Roman" pitchFamily="18" charset="0"/>
              </a:rPr>
              <a:t>Lo sciroppo emetico di ipecacuana ha la seguente composizione:</a:t>
            </a:r>
          </a:p>
          <a:p>
            <a:pPr algn="just">
              <a:spcBef>
                <a:spcPct val="0"/>
              </a:spcBef>
              <a:buFontTx/>
              <a:buNone/>
            </a:pPr>
            <a:r>
              <a:rPr lang="it-IT" altLang="it-IT" sz="1600">
                <a:latin typeface="Arial Narrow" pitchFamily="34" charset="0"/>
                <a:ea typeface="Calibri" pitchFamily="34" charset="0"/>
                <a:cs typeface="Times New Roman" pitchFamily="18" charset="0"/>
              </a:rPr>
              <a:t>Ipecacuana estratto liquido	70 g</a:t>
            </a:r>
          </a:p>
          <a:p>
            <a:pPr algn="just">
              <a:spcBef>
                <a:spcPct val="0"/>
              </a:spcBef>
              <a:buFontTx/>
              <a:buNone/>
            </a:pPr>
            <a:r>
              <a:rPr lang="it-IT" altLang="it-IT" sz="1600">
                <a:latin typeface="Arial Narrow" pitchFamily="34" charset="0"/>
                <a:ea typeface="Calibri" pitchFamily="34" charset="0"/>
                <a:cs typeface="Times New Roman" pitchFamily="18" charset="0"/>
              </a:rPr>
              <a:t>Acido cloridrico 		2,5 ml</a:t>
            </a:r>
          </a:p>
          <a:p>
            <a:pPr algn="just">
              <a:spcBef>
                <a:spcPct val="0"/>
              </a:spcBef>
              <a:buFontTx/>
              <a:buNone/>
            </a:pPr>
            <a:r>
              <a:rPr lang="it-IT" altLang="it-IT" sz="1600">
                <a:latin typeface="Arial Narrow" pitchFamily="34" charset="0"/>
                <a:ea typeface="Calibri" pitchFamily="34" charset="0"/>
                <a:cs typeface="Times New Roman" pitchFamily="18" charset="0"/>
              </a:rPr>
              <a:t>Glicerolo 			100 ml</a:t>
            </a:r>
          </a:p>
          <a:p>
            <a:pPr algn="just">
              <a:spcBef>
                <a:spcPct val="0"/>
              </a:spcBef>
              <a:buFontTx/>
              <a:buNone/>
            </a:pPr>
            <a:r>
              <a:rPr lang="it-IT" altLang="it-IT" sz="1600">
                <a:latin typeface="Arial Narrow" pitchFamily="34" charset="0"/>
                <a:ea typeface="Calibri" pitchFamily="34" charset="0"/>
                <a:cs typeface="Times New Roman" pitchFamily="18" charset="0"/>
              </a:rPr>
              <a:t>Saccarosio 			500 g</a:t>
            </a:r>
          </a:p>
          <a:p>
            <a:pPr algn="just">
              <a:spcBef>
                <a:spcPct val="0"/>
              </a:spcBef>
              <a:buFontTx/>
              <a:buNone/>
            </a:pPr>
            <a:r>
              <a:rPr lang="it-IT" altLang="it-IT" sz="1600">
                <a:latin typeface="Arial Narrow" pitchFamily="34" charset="0"/>
                <a:ea typeface="Calibri" pitchFamily="34" charset="0"/>
                <a:cs typeface="Times New Roman" pitchFamily="18" charset="0"/>
              </a:rPr>
              <a:t>Acqua depurata 		q.b. a 1000 ml</a:t>
            </a:r>
          </a:p>
          <a:p>
            <a:pPr algn="just">
              <a:spcBef>
                <a:spcPct val="0"/>
              </a:spcBef>
              <a:buFontTx/>
              <a:buNone/>
            </a:pPr>
            <a:endParaRPr lang="it-IT" altLang="it-IT" sz="1600">
              <a:latin typeface="Arial Narrow" pitchFamily="34" charset="0"/>
              <a:ea typeface="Calibri" pitchFamily="34" charset="0"/>
              <a:cs typeface="Times New Roman" pitchFamily="18" charset="0"/>
            </a:endParaRPr>
          </a:p>
          <a:p>
            <a:pPr algn="just">
              <a:spcBef>
                <a:spcPct val="0"/>
              </a:spcBef>
              <a:buFontTx/>
              <a:buNone/>
            </a:pPr>
            <a:r>
              <a:rPr lang="it-IT" altLang="it-IT" sz="1600">
                <a:latin typeface="Arial Narrow" pitchFamily="34" charset="0"/>
                <a:ea typeface="Calibri" pitchFamily="34" charset="0"/>
                <a:cs typeface="Times New Roman" pitchFamily="18" charset="0"/>
              </a:rPr>
              <a:t>Contenuto di alcaloidi totali espressi come emetina (C29H40N2O4): </a:t>
            </a:r>
            <a:r>
              <a:rPr lang="it-IT" altLang="it-IT" sz="1600" b="1">
                <a:solidFill>
                  <a:srgbClr val="FF0000"/>
                </a:solidFill>
                <a:latin typeface="Arial Narrow" pitchFamily="34" charset="0"/>
                <a:ea typeface="Calibri" pitchFamily="34" charset="0"/>
                <a:cs typeface="Times New Roman" pitchFamily="18" charset="0"/>
              </a:rPr>
              <a:t>non meno dello 0,13 per cento m/V e non più dello 0,14 per cento m/V</a:t>
            </a:r>
            <a:r>
              <a:rPr lang="it-IT" altLang="it-IT" sz="1600">
                <a:latin typeface="Arial Narrow" pitchFamily="34" charset="0"/>
                <a:ea typeface="Calibri" pitchFamily="34" charset="0"/>
                <a:cs typeface="Times New Roman" pitchFamily="18" charset="0"/>
              </a:rPr>
              <a:t>. </a:t>
            </a:r>
          </a:p>
        </p:txBody>
      </p:sp>
      <p:sp>
        <p:nvSpPr>
          <p:cNvPr id="9" name="Esplosione 2 8"/>
          <p:cNvSpPr/>
          <p:nvPr/>
        </p:nvSpPr>
        <p:spPr>
          <a:xfrm>
            <a:off x="5241925" y="4076700"/>
            <a:ext cx="3651250" cy="18002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1140" name="Rettangolo 2"/>
          <p:cNvSpPr>
            <a:spLocks noChangeArrowheads="1"/>
          </p:cNvSpPr>
          <p:nvPr/>
        </p:nvSpPr>
        <p:spPr bwMode="auto">
          <a:xfrm>
            <a:off x="179388" y="711200"/>
            <a:ext cx="8785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1800">
                <a:latin typeface="Arial Narrow" pitchFamily="34" charset="0"/>
                <a:cs typeface="Times New Roman" pitchFamily="18" charset="0"/>
              </a:rPr>
              <a:t>Nell’agosto 2016 si è venuta a creare una situazione di irreperibilità per il medicinale “</a:t>
            </a:r>
            <a:r>
              <a:rPr lang="it-IT" altLang="it-IT" sz="1800" b="1" i="1">
                <a:solidFill>
                  <a:srgbClr val="FF0000"/>
                </a:solidFill>
                <a:latin typeface="Arial Narrow" pitchFamily="34" charset="0"/>
                <a:cs typeface="Times New Roman" pitchFamily="18" charset="0"/>
              </a:rPr>
              <a:t>Ipecacuana</a:t>
            </a:r>
            <a:r>
              <a:rPr lang="it-IT" altLang="it-IT" sz="1800" b="1" i="1">
                <a:latin typeface="Arial Narrow" pitchFamily="34" charset="0"/>
                <a:cs typeface="Times New Roman" pitchFamily="18" charset="0"/>
              </a:rPr>
              <a:t> </a:t>
            </a:r>
            <a:r>
              <a:rPr lang="it-IT" altLang="it-IT" sz="1800" b="1" i="1">
                <a:solidFill>
                  <a:srgbClr val="FF0000"/>
                </a:solidFill>
                <a:latin typeface="Arial Narrow" pitchFamily="34" charset="0"/>
                <a:cs typeface="Times New Roman" pitchFamily="18" charset="0"/>
              </a:rPr>
              <a:t>sciroppo emetico</a:t>
            </a:r>
            <a:r>
              <a:rPr lang="it-IT" altLang="it-IT" sz="1800">
                <a:latin typeface="Arial Narrow" pitchFamily="34" charset="0"/>
                <a:cs typeface="Times New Roman" pitchFamily="18" charset="0"/>
              </a:rPr>
              <a:t>”, compreso nella Tabella 2 tra le “Sostanze medicinali” di cui le farmacie debbono essere provviste obbligatoriamente ai sensi degli artt. 123 TULS e 34 RD n. 1706/38.</a:t>
            </a:r>
          </a:p>
          <a:p>
            <a:pPr algn="just">
              <a:spcBef>
                <a:spcPct val="0"/>
              </a:spcBef>
              <a:buFontTx/>
              <a:buNone/>
            </a:pPr>
            <a:r>
              <a:rPr lang="it-IT" altLang="it-IT" sz="1800">
                <a:latin typeface="Arial Narrow" pitchFamily="34" charset="0"/>
                <a:cs typeface="Times New Roman" pitchFamily="18" charset="0"/>
              </a:rPr>
              <a:t>Il Ministero della Salute ha comunicato nella circolare del 20/09/2016 n.50059-P che </a:t>
            </a:r>
            <a:r>
              <a:rPr lang="it-IT" altLang="it-IT" sz="1800" i="1">
                <a:latin typeface="Arial Narrow" pitchFamily="34" charset="0"/>
                <a:cs typeface="Times New Roman" pitchFamily="18" charset="0"/>
              </a:rPr>
              <a:t>"nelle more di un'eventuale revisione della Tabella 2 della Farmacopea Ufficiale, </a:t>
            </a:r>
            <a:r>
              <a:rPr lang="it-IT" altLang="it-IT" sz="1800" i="1" u="sng">
                <a:latin typeface="Arial Narrow" pitchFamily="34" charset="0"/>
                <a:cs typeface="Times New Roman" pitchFamily="18" charset="0"/>
              </a:rPr>
              <a:t>le farmacie possono comunque soddisfare l'obbligo di detenzione previsto dalla norma approvvigionandosi della sostanza attiva in alternativa al corrispondente medicinale</a:t>
            </a:r>
            <a:r>
              <a:rPr lang="it-IT" altLang="it-IT" sz="1800" i="1">
                <a:latin typeface="Arial Narrow" pitchFamily="34" charset="0"/>
                <a:cs typeface="Times New Roman" pitchFamily="18" charset="0"/>
              </a:rPr>
              <a:t>"</a:t>
            </a:r>
            <a:r>
              <a:rPr lang="it-IT" altLang="it-IT" sz="1800">
                <a:latin typeface="Arial Narrow" pitchFamily="34" charset="0"/>
                <a:cs typeface="Times New Roman" pitchFamily="18" charset="0"/>
              </a:rPr>
              <a:t>.</a:t>
            </a:r>
            <a:endParaRPr lang="it-IT" altLang="it-IT" sz="1800">
              <a:latin typeface="Tahoma" pitchFamily="34" charset="0"/>
            </a:endParaRPr>
          </a:p>
        </p:txBody>
      </p:sp>
      <p:sp>
        <p:nvSpPr>
          <p:cNvPr id="91141" name="Rettangolo 3"/>
          <p:cNvSpPr>
            <a:spLocks noChangeArrowheads="1"/>
          </p:cNvSpPr>
          <p:nvPr/>
        </p:nvSpPr>
        <p:spPr bwMode="auto">
          <a:xfrm>
            <a:off x="2195513" y="141288"/>
            <a:ext cx="5289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ts val="1000"/>
              </a:spcBef>
              <a:buFontTx/>
              <a:buNone/>
            </a:pPr>
            <a:r>
              <a:rPr lang="it-IT" altLang="it-IT" sz="2800" b="1">
                <a:solidFill>
                  <a:srgbClr val="FF0000"/>
                </a:solidFill>
                <a:latin typeface="Arial Narrow" pitchFamily="34" charset="0"/>
              </a:rPr>
              <a:t>IPECACUANA SCIROPPO EMETICO </a:t>
            </a:r>
          </a:p>
        </p:txBody>
      </p:sp>
      <p:sp>
        <p:nvSpPr>
          <p:cNvPr id="7" name="Freccia circolare a sinistra 6"/>
          <p:cNvSpPr/>
          <p:nvPr/>
        </p:nvSpPr>
        <p:spPr>
          <a:xfrm rot="19027641">
            <a:off x="4191000" y="2422525"/>
            <a:ext cx="762000" cy="11525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91143" name="CasellaDiTesto 7"/>
          <p:cNvSpPr txBox="1">
            <a:spLocks noChangeArrowheads="1"/>
          </p:cNvSpPr>
          <p:nvPr/>
        </p:nvSpPr>
        <p:spPr bwMode="auto">
          <a:xfrm>
            <a:off x="5651500" y="4562475"/>
            <a:ext cx="2595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400" b="1">
                <a:latin typeface="Tahoma" pitchFamily="34" charset="0"/>
              </a:rPr>
              <a:t>Attenzione alla concentrazione di molecola attiva nella preparazione finita</a:t>
            </a:r>
          </a:p>
        </p:txBody>
      </p:sp>
    </p:spTree>
    <p:extLst>
      <p:ext uri="{BB962C8B-B14F-4D97-AF65-F5344CB8AC3E}">
        <p14:creationId xmlns:p14="http://schemas.microsoft.com/office/powerpoint/2010/main" val="258779468"/>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asellaDiTesto 1"/>
          <p:cNvSpPr txBox="1">
            <a:spLocks noChangeArrowheads="1"/>
          </p:cNvSpPr>
          <p:nvPr/>
        </p:nvSpPr>
        <p:spPr bwMode="auto">
          <a:xfrm>
            <a:off x="900113" y="1052513"/>
            <a:ext cx="7200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1800">
                <a:latin typeface="Tahoma" pitchFamily="34" charset="0"/>
              </a:rPr>
              <a:t>Sono stati, inoltre modificati, </a:t>
            </a:r>
            <a:r>
              <a:rPr lang="it-IT" altLang="it-IT" sz="1800" b="1">
                <a:solidFill>
                  <a:srgbClr val="FF0000"/>
                </a:solidFill>
                <a:latin typeface="Tahoma" pitchFamily="34" charset="0"/>
              </a:rPr>
              <a:t>i diritti addizionali di chiamata notturna</a:t>
            </a:r>
            <a:r>
              <a:rPr lang="it-IT" altLang="it-IT" sz="1800">
                <a:latin typeface="Tahoma" pitchFamily="34" charset="0"/>
              </a:rPr>
              <a:t>, prevedendo per le </a:t>
            </a:r>
            <a:r>
              <a:rPr lang="it-IT" altLang="it-IT" sz="1800" u="sng">
                <a:latin typeface="Tahoma" pitchFamily="34" charset="0"/>
              </a:rPr>
              <a:t>farmacie urbane e rurali non sussidiate </a:t>
            </a:r>
            <a:r>
              <a:rPr lang="it-IT" altLang="it-IT" sz="1800">
                <a:latin typeface="Tahoma" pitchFamily="34" charset="0"/>
              </a:rPr>
              <a:t>un importo di </a:t>
            </a:r>
            <a:r>
              <a:rPr lang="it-IT" altLang="it-IT" sz="1800" u="sng">
                <a:latin typeface="Tahoma" pitchFamily="34" charset="0"/>
              </a:rPr>
              <a:t>7,50 euro </a:t>
            </a:r>
            <a:r>
              <a:rPr lang="it-IT" altLang="it-IT" sz="1800">
                <a:latin typeface="Tahoma" pitchFamily="34" charset="0"/>
              </a:rPr>
              <a:t>e per le </a:t>
            </a:r>
            <a:r>
              <a:rPr lang="it-IT" altLang="it-IT" sz="1800" u="sng">
                <a:latin typeface="Tahoma" pitchFamily="34" charset="0"/>
              </a:rPr>
              <a:t>farmacie rurali sussidiate </a:t>
            </a:r>
            <a:r>
              <a:rPr lang="it-IT" altLang="it-IT" sz="1800">
                <a:latin typeface="Tahoma" pitchFamily="34" charset="0"/>
              </a:rPr>
              <a:t>un importo di </a:t>
            </a:r>
            <a:r>
              <a:rPr lang="it-IT" altLang="it-IT" sz="1800" u="sng">
                <a:latin typeface="Tahoma" pitchFamily="34" charset="0"/>
              </a:rPr>
              <a:t>10,00 euro</a:t>
            </a:r>
            <a:r>
              <a:rPr lang="it-IT" altLang="it-IT" sz="1800">
                <a:latin typeface="Tahoma" pitchFamily="34" charset="0"/>
              </a:rPr>
              <a:t>. Il </a:t>
            </a:r>
            <a:r>
              <a:rPr lang="it-IT" altLang="it-IT" sz="1800" b="1">
                <a:solidFill>
                  <a:srgbClr val="FF0000"/>
                </a:solidFill>
                <a:latin typeface="Tahoma" pitchFamily="34" charset="0"/>
              </a:rPr>
              <a:t>diritto addizionale di chiamata diurna </a:t>
            </a:r>
            <a:r>
              <a:rPr lang="it-IT" altLang="it-IT" sz="1800">
                <a:latin typeface="Tahoma" pitchFamily="34" charset="0"/>
              </a:rPr>
              <a:t>è stato mantenuto esclusivamente per le </a:t>
            </a:r>
            <a:r>
              <a:rPr lang="it-IT" altLang="it-IT" sz="1800" u="sng">
                <a:latin typeface="Tahoma" pitchFamily="34" charset="0"/>
              </a:rPr>
              <a:t>farmacie rurali sussidiate</a:t>
            </a:r>
            <a:r>
              <a:rPr lang="it-IT" altLang="it-IT" sz="1800">
                <a:latin typeface="Tahoma" pitchFamily="34" charset="0"/>
              </a:rPr>
              <a:t> e quantificato in </a:t>
            </a:r>
            <a:r>
              <a:rPr lang="it-IT" altLang="it-IT" sz="1800" u="sng">
                <a:latin typeface="Tahoma" pitchFamily="34" charset="0"/>
              </a:rPr>
              <a:t>4, 00 euro</a:t>
            </a:r>
            <a:r>
              <a:rPr lang="it-IT" altLang="it-IT" sz="1800">
                <a:latin typeface="Tahoma" pitchFamily="34" charset="0"/>
              </a:rPr>
              <a:t>. </a:t>
            </a:r>
          </a:p>
          <a:p>
            <a:pPr algn="just">
              <a:spcBef>
                <a:spcPct val="0"/>
              </a:spcBef>
              <a:buFontTx/>
              <a:buNone/>
            </a:pPr>
            <a:r>
              <a:rPr lang="it-IT" altLang="it-IT" sz="1800" u="sng">
                <a:latin typeface="Tahoma" pitchFamily="34" charset="0"/>
              </a:rPr>
              <a:t>Tali diritti addizionali sono dovuti soltanto quando la farmacia effettua servizio a “battenti chiusi” o “a chiamata”.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b="1">
                <a:solidFill>
                  <a:srgbClr val="FF0000"/>
                </a:solidFill>
                <a:latin typeface="Tahoma" pitchFamily="34" charset="0"/>
              </a:rPr>
              <a:t>E’ stata confermata la percentuale del 16% dello sconto agli enti </a:t>
            </a:r>
            <a:r>
              <a:rPr lang="it-IT" altLang="it-IT" sz="1800">
                <a:latin typeface="Tahoma" pitchFamily="34" charset="0"/>
              </a:rPr>
              <a:t>pubblici o privati aventi finalità di assistenza e beneficenza tenuti alla dispensazione dei medicinali agli aventi diritto, </a:t>
            </a:r>
            <a:r>
              <a:rPr lang="it-IT" altLang="it-IT" sz="1800" u="sng">
                <a:latin typeface="Tahoma" pitchFamily="34" charset="0"/>
              </a:rPr>
              <a:t>escluso comunque il Servizio Sanitario Nazionale</a:t>
            </a:r>
            <a:r>
              <a:rPr lang="it-IT" altLang="it-IT" sz="1800">
                <a:latin typeface="Tahoma" pitchFamily="34" charset="0"/>
              </a:rPr>
              <a:t>.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u="sng">
                <a:latin typeface="Tahoma" pitchFamily="34" charset="0"/>
              </a:rPr>
              <a:t>Da tale sconto sono esclusi i supplementi previsti per l’allestimento di specifiche preparazioni, i diritti addizionali ed il costo del recipiente.</a:t>
            </a:r>
            <a:r>
              <a:rPr lang="it-IT" altLang="it-IT" sz="1800">
                <a:latin typeface="Tahoma" pitchFamily="34" charset="0"/>
              </a:rPr>
              <a:t> </a:t>
            </a:r>
          </a:p>
        </p:txBody>
      </p:sp>
    </p:spTree>
    <p:extLst>
      <p:ext uri="{BB962C8B-B14F-4D97-AF65-F5344CB8AC3E}">
        <p14:creationId xmlns:p14="http://schemas.microsoft.com/office/powerpoint/2010/main" val="6498567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asellaDiTesto 1"/>
          <p:cNvSpPr txBox="1">
            <a:spLocks noChangeArrowheads="1"/>
          </p:cNvSpPr>
          <p:nvPr/>
        </p:nvSpPr>
        <p:spPr bwMode="auto">
          <a:xfrm>
            <a:off x="755650" y="1916113"/>
            <a:ext cx="75612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1800">
                <a:latin typeface="Tahoma" pitchFamily="34" charset="0"/>
              </a:rPr>
              <a:t>In base a quanto previsto dalla normativa vigente, sui medicinali galenici allestiti in farmacia e pagati interamente dal paziente </a:t>
            </a:r>
            <a:r>
              <a:rPr lang="it-IT" altLang="it-IT" sz="1800" b="1">
                <a:solidFill>
                  <a:srgbClr val="FF0000"/>
                </a:solidFill>
                <a:latin typeface="Tahoma" pitchFamily="34" charset="0"/>
              </a:rPr>
              <a:t>è praticabile lo sconto, purché sia applicato a tutti gli acquirenti e ne sia data adeguata informazione alla clientela. </a:t>
            </a:r>
          </a:p>
          <a:p>
            <a:pPr algn="just">
              <a:spcBef>
                <a:spcPct val="0"/>
              </a:spcBef>
              <a:buFontTx/>
              <a:buNone/>
            </a:pPr>
            <a:endParaRPr lang="it-IT" altLang="it-IT" sz="1800">
              <a:latin typeface="Tahoma" pitchFamily="34" charset="0"/>
            </a:endParaRPr>
          </a:p>
          <a:p>
            <a:pPr algn="just">
              <a:spcBef>
                <a:spcPct val="0"/>
              </a:spcBef>
              <a:buFontTx/>
              <a:buNone/>
            </a:pPr>
            <a:r>
              <a:rPr lang="it-IT" altLang="it-IT" sz="1800">
                <a:latin typeface="Tahoma" pitchFamily="34" charset="0"/>
              </a:rPr>
              <a:t>Il decreto prevede, infine, che il titolare o il direttore della farmacia debba aver cura che nella stessa </a:t>
            </a:r>
            <a:r>
              <a:rPr lang="it-IT" altLang="it-IT" sz="1800" b="1">
                <a:solidFill>
                  <a:srgbClr val="FF0000"/>
                </a:solidFill>
                <a:latin typeface="Tahoma" pitchFamily="34" charset="0"/>
              </a:rPr>
              <a:t>sia conservata, anche in formato elettronico, una copia della Tariffa, che deve essere resa visibile a chiunque ne faccia richiesta. </a:t>
            </a:r>
          </a:p>
          <a:p>
            <a:pPr algn="just">
              <a:spcBef>
                <a:spcPct val="0"/>
              </a:spcBef>
              <a:buFontTx/>
              <a:buNone/>
            </a:pPr>
            <a:endParaRPr lang="it-IT" altLang="it-IT" sz="1800" b="1">
              <a:solidFill>
                <a:srgbClr val="FF0000"/>
              </a:solidFill>
              <a:latin typeface="Tahoma" pitchFamily="34" charset="0"/>
            </a:endParaRPr>
          </a:p>
        </p:txBody>
      </p:sp>
    </p:spTree>
    <p:extLst>
      <p:ext uri="{BB962C8B-B14F-4D97-AF65-F5344CB8AC3E}">
        <p14:creationId xmlns:p14="http://schemas.microsoft.com/office/powerpoint/2010/main" val="339884723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isultati immagini per manuale di legislazione farmaceutica br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24" y="1340768"/>
            <a:ext cx="2432626" cy="3384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987824" y="188640"/>
            <a:ext cx="6156176" cy="2031325"/>
          </a:xfrm>
          <a:prstGeom prst="rect">
            <a:avLst/>
          </a:prstGeom>
          <a:noFill/>
        </p:spPr>
        <p:txBody>
          <a:bodyPr wrap="square" rtlCol="0">
            <a:spAutoFit/>
          </a:bodyPr>
          <a:lstStyle/>
          <a:p>
            <a:pPr algn="ctr"/>
            <a:r>
              <a:rPr lang="it-IT" dirty="0" smtClean="0"/>
              <a:t>Dal 20 febbraio 2017è disponibile</a:t>
            </a:r>
          </a:p>
          <a:p>
            <a:pPr algn="ctr"/>
            <a:r>
              <a:rPr lang="it-IT" dirty="0" smtClean="0">
                <a:solidFill>
                  <a:srgbClr val="FF0000"/>
                </a:solidFill>
              </a:rPr>
              <a:t>V EDIZIONE </a:t>
            </a:r>
          </a:p>
          <a:p>
            <a:pPr algn="ctr"/>
            <a:r>
              <a:rPr lang="it-IT" dirty="0" smtClean="0"/>
              <a:t>AGGIORNATA A GENNAIO 2017</a:t>
            </a:r>
          </a:p>
          <a:p>
            <a:pPr algn="ctr"/>
            <a:endParaRPr lang="it-IT" dirty="0"/>
          </a:p>
          <a:p>
            <a:pPr algn="ctr"/>
            <a:endParaRPr lang="it-IT" dirty="0" smtClean="0"/>
          </a:p>
          <a:p>
            <a:pPr algn="ctr"/>
            <a:r>
              <a:rPr lang="it-IT" b="1" dirty="0" smtClean="0">
                <a:solidFill>
                  <a:srgbClr val="0070C0"/>
                </a:solidFill>
              </a:rPr>
              <a:t>I</a:t>
            </a:r>
            <a:r>
              <a:rPr lang="it-IT" dirty="0" smtClean="0">
                <a:solidFill>
                  <a:srgbClr val="0070C0"/>
                </a:solidFill>
              </a:rPr>
              <a:t> </a:t>
            </a:r>
            <a:r>
              <a:rPr lang="it-IT" b="1" dirty="0" smtClean="0">
                <a:solidFill>
                  <a:srgbClr val="0070C0"/>
                </a:solidFill>
              </a:rPr>
              <a:t>DIRITTI DI AUTORE VERRANNO </a:t>
            </a:r>
          </a:p>
          <a:p>
            <a:pPr algn="ctr"/>
            <a:r>
              <a:rPr lang="it-IT" b="1" dirty="0" smtClean="0">
                <a:solidFill>
                  <a:srgbClr val="0070C0"/>
                </a:solidFill>
              </a:rPr>
              <a:t>DEVOLUTI AD </a:t>
            </a:r>
            <a:r>
              <a:rPr lang="it-IT" b="1" i="1" dirty="0" smtClean="0">
                <a:solidFill>
                  <a:srgbClr val="0070C0"/>
                </a:solidFill>
              </a:rPr>
              <a:t>A.P.P.A.</a:t>
            </a:r>
            <a:r>
              <a:rPr lang="it-IT" b="1" i="1" baseline="30000" dirty="0" smtClean="0">
                <a:solidFill>
                  <a:srgbClr val="0070C0"/>
                </a:solidFill>
              </a:rPr>
              <a:t>®</a:t>
            </a:r>
            <a:r>
              <a:rPr lang="it-IT" b="1" dirty="0" smtClean="0">
                <a:solidFill>
                  <a:srgbClr val="0070C0"/>
                </a:solidFill>
              </a:rPr>
              <a:t> ONLUS </a:t>
            </a:r>
            <a:endParaRPr lang="it-IT" b="1" dirty="0">
              <a:solidFill>
                <a:srgbClr val="0070C0"/>
              </a:solidFill>
            </a:endParaRPr>
          </a:p>
        </p:txBody>
      </p:sp>
      <p:sp>
        <p:nvSpPr>
          <p:cNvPr id="8" name="Rettangolo 7"/>
          <p:cNvSpPr/>
          <p:nvPr/>
        </p:nvSpPr>
        <p:spPr>
          <a:xfrm>
            <a:off x="3440728" y="4719335"/>
            <a:ext cx="5451752" cy="1661993"/>
          </a:xfrm>
          <a:prstGeom prst="rect">
            <a:avLst/>
          </a:prstGeom>
        </p:spPr>
        <p:txBody>
          <a:bodyPr wrap="square">
            <a:spAutoFit/>
          </a:bodyPr>
          <a:lstStyle/>
          <a:p>
            <a:pPr algn="ctr"/>
            <a:r>
              <a:rPr lang="it-IT" b="1" dirty="0">
                <a:solidFill>
                  <a:srgbClr val="F20D0D"/>
                </a:solidFill>
                <a:latin typeface="inherit"/>
              </a:rPr>
              <a:t>Progetto </a:t>
            </a:r>
            <a:r>
              <a:rPr lang="it-IT" b="1" i="1" dirty="0">
                <a:solidFill>
                  <a:srgbClr val="F20D0D"/>
                </a:solidFill>
                <a:latin typeface="inherit"/>
              </a:rPr>
              <a:t>A.P.P.A.</a:t>
            </a:r>
            <a:r>
              <a:rPr lang="it-IT" baseline="30000" dirty="0">
                <a:solidFill>
                  <a:srgbClr val="F20D0D"/>
                </a:solidFill>
                <a:latin typeface="inherit"/>
              </a:rPr>
              <a:t>®</a:t>
            </a:r>
            <a:endParaRPr lang="it-IT" dirty="0">
              <a:solidFill>
                <a:srgbClr val="F20D0D"/>
              </a:solidFill>
              <a:latin typeface="inherit"/>
            </a:endParaRPr>
          </a:p>
          <a:p>
            <a:pPr algn="ctr"/>
            <a:r>
              <a:rPr lang="it-IT" sz="1200" dirty="0">
                <a:latin typeface="inherit"/>
              </a:rPr>
              <a:t>Una diretta e stretta collaborazione tra l’Università degli Studi di Torino, Dipartimento di Scienza e Tecnologia del Farmaco, ed i farmacisti che esercitano sul territorio ha portato alla realizzazione del Progetto </a:t>
            </a:r>
            <a:r>
              <a:rPr lang="it-IT" sz="1200" i="1" dirty="0">
                <a:latin typeface="inherit"/>
              </a:rPr>
              <a:t>A.P.P.A.</a:t>
            </a:r>
            <a:r>
              <a:rPr lang="it-IT" sz="1200" i="1" baseline="30000" dirty="0">
                <a:latin typeface="inherit"/>
              </a:rPr>
              <a:t>®</a:t>
            </a:r>
            <a:r>
              <a:rPr lang="it-IT" sz="1200" i="1" dirty="0">
                <a:latin typeface="inherit"/>
              </a:rPr>
              <a:t> </a:t>
            </a:r>
            <a:r>
              <a:rPr lang="it-IT" sz="1200" dirty="0">
                <a:latin typeface="inherit"/>
              </a:rPr>
              <a:t>che si pone l’</a:t>
            </a:r>
            <a:r>
              <a:rPr lang="it-IT" sz="1200" b="1" dirty="0">
                <a:latin typeface="inherit"/>
              </a:rPr>
              <a:t>obiettivo</a:t>
            </a:r>
            <a:r>
              <a:rPr lang="it-IT" sz="1200" dirty="0">
                <a:latin typeface="inherit"/>
              </a:rPr>
              <a:t> di</a:t>
            </a:r>
          </a:p>
          <a:p>
            <a:pPr algn="ctr"/>
            <a:r>
              <a:rPr lang="it-IT" sz="1200" b="1" dirty="0">
                <a:latin typeface="inherit"/>
              </a:rPr>
              <a:t>PROGETTARE, REALIZZARE, ATTIVARE LABORATORI PER L’ALLESTIMENTO DI PREPARAZIONI GALENICHE E RELATIVO CONTROLLO DI QUALITA’ IN PAESI IN VIA DI SVILUPPO</a:t>
            </a:r>
            <a:endParaRPr lang="it-IT" sz="1200" b="0" i="0" dirty="0">
              <a:effectLst/>
              <a:latin typeface="inherit"/>
            </a:endParaRPr>
          </a:p>
        </p:txBody>
      </p:sp>
      <p:pic>
        <p:nvPicPr>
          <p:cNvPr id="1035" name="Picture 11" descr="ap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349" y="2923829"/>
            <a:ext cx="167251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63729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107950" y="595313"/>
            <a:ext cx="8929688"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panose="020B0604020202020204" pitchFamily="34" charset="0"/>
              </a:defRPr>
            </a:lvl1pPr>
            <a:lvl2pPr>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eaLnBrk="1" hangingPunct="1">
              <a:spcBef>
                <a:spcPct val="0"/>
              </a:spcBef>
              <a:buFontTx/>
              <a:buNone/>
              <a:defRPr/>
            </a:pPr>
            <a:r>
              <a:rPr lang="it-IT" altLang="it-IT" sz="1400" b="1" dirty="0" smtClean="0">
                <a:latin typeface="+mn-lt"/>
                <a:ea typeface="Times New Roman" panose="02020603050405020304" pitchFamily="18" charset="0"/>
                <a:cs typeface="Tahoma" panose="020B0604030504040204" pitchFamily="34" charset="0"/>
              </a:rPr>
              <a:t>BIBLIOGRAFIA</a:t>
            </a:r>
          </a:p>
          <a:p>
            <a:pPr marL="285750" indent="-285750" eaLnBrk="1" hangingPunct="1">
              <a:spcBef>
                <a:spcPct val="0"/>
              </a:spcBef>
              <a:defRPr/>
            </a:pPr>
            <a:r>
              <a:rPr lang="it-IT" altLang="it-IT" sz="1400" dirty="0" smtClean="0">
                <a:latin typeface="+mn-lt"/>
                <a:ea typeface="Times New Roman" panose="02020603050405020304" pitchFamily="18" charset="0"/>
                <a:cs typeface="Tahoma" panose="020B0604030504040204" pitchFamily="34" charset="0"/>
              </a:rPr>
              <a:t>Brusa P., Baratta F.  “</a:t>
            </a:r>
            <a:r>
              <a:rPr lang="it-IT" altLang="it-IT" sz="1400" i="1" dirty="0" smtClean="0">
                <a:latin typeface="+mn-lt"/>
                <a:ea typeface="Times New Roman" panose="02020603050405020304" pitchFamily="18" charset="0"/>
                <a:cs typeface="Tahoma" panose="020B0604030504040204" pitchFamily="34" charset="0"/>
              </a:rPr>
              <a:t>Manuale di Legislazione Farmaceutica</a:t>
            </a:r>
            <a:r>
              <a:rPr lang="it-IT" altLang="it-IT" sz="1400" dirty="0" smtClean="0">
                <a:latin typeface="+mn-lt"/>
                <a:ea typeface="Times New Roman" panose="02020603050405020304" pitchFamily="18" charset="0"/>
                <a:cs typeface="Tahoma" panose="020B0604030504040204" pitchFamily="34" charset="0"/>
              </a:rPr>
              <a:t>”, Edizioni Cortina 2017</a:t>
            </a:r>
          </a:p>
          <a:p>
            <a:pPr marL="285750" indent="-285750" eaLnBrk="1" hangingPunct="1">
              <a:spcBef>
                <a:spcPct val="0"/>
              </a:spcBef>
              <a:defRPr/>
            </a:pPr>
            <a:r>
              <a:rPr lang="it-IT" altLang="it-IT" sz="1400" dirty="0" smtClean="0">
                <a:latin typeface="+mn-lt"/>
                <a:ea typeface="Times New Roman" panose="02020603050405020304" pitchFamily="18" charset="0"/>
                <a:cs typeface="Tahoma" panose="020B0604030504040204" pitchFamily="34" charset="0"/>
              </a:rPr>
              <a:t>Brusa P., Baratta F. “</a:t>
            </a:r>
            <a:r>
              <a:rPr lang="it-IT" altLang="it-IT" sz="1400" i="1" dirty="0" smtClean="0">
                <a:latin typeface="+mn-lt"/>
                <a:ea typeface="Times New Roman" panose="02020603050405020304" pitchFamily="18" charset="0"/>
                <a:cs typeface="Tahoma" panose="020B0604030504040204" pitchFamily="34" charset="0"/>
              </a:rPr>
              <a:t>Appunti di Tecnologia Farmaceutica</a:t>
            </a:r>
            <a:r>
              <a:rPr lang="it-IT" altLang="it-IT" sz="1400" dirty="0" smtClean="0">
                <a:latin typeface="+mn-lt"/>
                <a:ea typeface="Times New Roman" panose="02020603050405020304" pitchFamily="18" charset="0"/>
                <a:cs typeface="Tahoma" panose="020B0604030504040204" pitchFamily="34" charset="0"/>
              </a:rPr>
              <a:t>”, Edizioni Cortina 2013</a:t>
            </a:r>
          </a:p>
          <a:p>
            <a:pPr marL="285750" indent="-285750">
              <a:spcBef>
                <a:spcPct val="0"/>
              </a:spcBef>
              <a:defRPr/>
            </a:pPr>
            <a:r>
              <a:rPr lang="it-IT" altLang="it-IT" sz="1400" dirty="0" smtClean="0">
                <a:latin typeface="+mn-lt"/>
                <a:ea typeface="Times New Roman" panose="02020603050405020304" pitchFamily="18" charset="0"/>
                <a:cs typeface="Tahoma" panose="020B0604030504040204" pitchFamily="34" charset="0"/>
              </a:rPr>
              <a:t>Brusa P., Germano A. "</a:t>
            </a:r>
            <a:r>
              <a:rPr lang="it-IT" altLang="it-IT" sz="1400" i="1" dirty="0" smtClean="0">
                <a:latin typeface="+mn-lt"/>
                <a:ea typeface="Times New Roman" panose="02020603050405020304" pitchFamily="18" charset="0"/>
                <a:cs typeface="Tahoma" panose="020B0604030504040204" pitchFamily="34" charset="0"/>
              </a:rPr>
              <a:t>Procedure Gestionali e Tecnologiche per il Laboratorio Galenico della Farmacia</a:t>
            </a:r>
            <a:r>
              <a:rPr lang="it-IT" altLang="it-IT" sz="1400" dirty="0" smtClean="0">
                <a:latin typeface="+mn-lt"/>
                <a:ea typeface="Times New Roman" panose="02020603050405020304" pitchFamily="18" charset="0"/>
                <a:cs typeface="Tahoma" panose="020B0604030504040204" pitchFamily="34" charset="0"/>
              </a:rPr>
              <a:t>", 2007. Accreditate da parte della FOFI il 16/06/2008.</a:t>
            </a:r>
          </a:p>
          <a:p>
            <a:pPr marL="285750" indent="-285750">
              <a:spcBef>
                <a:spcPct val="0"/>
              </a:spcBef>
              <a:defRPr/>
            </a:pPr>
            <a:r>
              <a:rPr lang="it-IT" altLang="it-IT" sz="1400" dirty="0" err="1" smtClean="0">
                <a:latin typeface="+mn-lt"/>
                <a:ea typeface="Times New Roman" panose="02020603050405020304" pitchFamily="18" charset="0"/>
                <a:cs typeface="Tahoma" panose="020B0604030504040204" pitchFamily="34" charset="0"/>
              </a:rPr>
              <a:t>Minghetti</a:t>
            </a:r>
            <a:r>
              <a:rPr lang="it-IT" altLang="it-IT" sz="1400" dirty="0" smtClean="0">
                <a:latin typeface="+mn-lt"/>
                <a:ea typeface="Times New Roman" panose="02020603050405020304" pitchFamily="18" charset="0"/>
                <a:cs typeface="Tahoma" panose="020B0604030504040204" pitchFamily="34" charset="0"/>
              </a:rPr>
              <a:t> P., Marchetti M. "</a:t>
            </a:r>
            <a:r>
              <a:rPr lang="it-IT" altLang="it-IT" sz="1400" i="1" dirty="0" smtClean="0">
                <a:latin typeface="+mn-lt"/>
                <a:ea typeface="Times New Roman" panose="02020603050405020304" pitchFamily="18" charset="0"/>
                <a:cs typeface="Tahoma" panose="020B0604030504040204" pitchFamily="34" charset="0"/>
              </a:rPr>
              <a:t>Legislazione Farmaceutica</a:t>
            </a:r>
            <a:r>
              <a:rPr lang="it-IT" altLang="it-IT" sz="1400" dirty="0" smtClean="0">
                <a:latin typeface="+mn-lt"/>
                <a:ea typeface="Times New Roman" panose="02020603050405020304" pitchFamily="18" charset="0"/>
                <a:cs typeface="Tahoma" panose="020B0604030504040204" pitchFamily="34" charset="0"/>
              </a:rPr>
              <a:t>", Casa Editrice Ambrosiana</a:t>
            </a:r>
          </a:p>
          <a:p>
            <a:pPr marL="285750" indent="-285750">
              <a:spcBef>
                <a:spcPct val="0"/>
              </a:spcBef>
              <a:defRPr/>
            </a:pPr>
            <a:r>
              <a:rPr lang="it-IT" altLang="it-IT" sz="1400" dirty="0" smtClean="0">
                <a:latin typeface="+mn-lt"/>
                <a:ea typeface="Times New Roman" panose="02020603050405020304" pitchFamily="18" charset="0"/>
                <a:cs typeface="Tahoma" panose="020B0604030504040204" pitchFamily="34" charset="0"/>
              </a:rPr>
              <a:t>Ministero della Salute, </a:t>
            </a:r>
            <a:r>
              <a:rPr lang="it-IT" altLang="it-IT" sz="1400" i="1" dirty="0" smtClean="0">
                <a:latin typeface="+mn-lt"/>
                <a:ea typeface="Times New Roman" panose="02020603050405020304" pitchFamily="18" charset="0"/>
                <a:cs typeface="Tahoma" panose="020B0604030504040204" pitchFamily="34" charset="0"/>
              </a:rPr>
              <a:t>Farmacopea Ufficiale della Repubblica Italiana XII edizione</a:t>
            </a:r>
            <a:r>
              <a:rPr lang="it-IT" altLang="it-IT" sz="1400" dirty="0" smtClean="0">
                <a:latin typeface="+mn-lt"/>
                <a:ea typeface="Times New Roman" panose="02020603050405020304" pitchFamily="18" charset="0"/>
                <a:cs typeface="Tahoma" panose="020B0604030504040204" pitchFamily="34" charset="0"/>
              </a:rPr>
              <a:t>, Istituto Poligrafico dello Stato, Roma 2008. </a:t>
            </a:r>
          </a:p>
          <a:p>
            <a:pPr marL="285750" indent="-285750">
              <a:spcBef>
                <a:spcPct val="0"/>
              </a:spcBef>
              <a:defRPr/>
            </a:pPr>
            <a:r>
              <a:rPr lang="it-IT" altLang="it-IT" sz="1400" dirty="0" smtClean="0">
                <a:latin typeface="+mn-lt"/>
                <a:ea typeface="Times New Roman" panose="02020603050405020304" pitchFamily="18" charset="0"/>
                <a:cs typeface="Tahoma" panose="020B0604030504040204" pitchFamily="34" charset="0"/>
              </a:rPr>
              <a:t>DM 26 febbraio 2010, "</a:t>
            </a:r>
            <a:r>
              <a:rPr lang="it-IT" altLang="it-IT" sz="1400" i="1" dirty="0" smtClean="0">
                <a:latin typeface="+mn-lt"/>
                <a:ea typeface="Times New Roman" panose="02020603050405020304" pitchFamily="18" charset="0"/>
                <a:cs typeface="Tahoma" panose="020B0604030504040204" pitchFamily="34" charset="0"/>
              </a:rPr>
              <a:t>Approvazione delle “Integrazioni e correzioni alla XII edizione della Farmacopea Ufficiale della Repubblica italiana</a:t>
            </a:r>
            <a:r>
              <a:rPr lang="it-IT" altLang="it-IT" sz="1400" dirty="0" smtClean="0">
                <a:latin typeface="+mn-lt"/>
                <a:ea typeface="Times New Roman" panose="02020603050405020304" pitchFamily="18" charset="0"/>
                <a:cs typeface="Tahoma" panose="020B0604030504040204" pitchFamily="34" charset="0"/>
              </a:rPr>
              <a:t>”</a:t>
            </a:r>
          </a:p>
          <a:p>
            <a:pPr marL="285750" indent="-285750">
              <a:spcBef>
                <a:spcPct val="0"/>
              </a:spcBef>
              <a:defRPr/>
            </a:pPr>
            <a:r>
              <a:rPr lang="it-IT" altLang="it-IT" sz="1400" dirty="0" smtClean="0">
                <a:latin typeface="+mn-lt"/>
                <a:ea typeface="Times New Roman" panose="02020603050405020304" pitchFamily="18" charset="0"/>
                <a:cs typeface="Tahoma" panose="020B0604030504040204" pitchFamily="34" charset="0"/>
              </a:rPr>
              <a:t>Gazzetta Ufficiale della Repubblica Italiana</a:t>
            </a:r>
          </a:p>
          <a:p>
            <a:pPr marL="285750" indent="-285750">
              <a:spcBef>
                <a:spcPct val="0"/>
              </a:spcBef>
              <a:defRPr/>
            </a:pPr>
            <a:r>
              <a:rPr lang="it-IT" altLang="it-IT" sz="1400" dirty="0" smtClean="0">
                <a:latin typeface="+mn-lt"/>
                <a:ea typeface="Times New Roman" panose="02020603050405020304" pitchFamily="18" charset="0"/>
                <a:cs typeface="Tahoma" panose="020B0604030504040204" pitchFamily="34" charset="0"/>
              </a:rPr>
              <a:t>www.normattiva.it</a:t>
            </a:r>
          </a:p>
          <a:p>
            <a:pPr marL="285750" indent="-285750">
              <a:spcBef>
                <a:spcPct val="0"/>
              </a:spcBef>
              <a:defRPr/>
            </a:pPr>
            <a:r>
              <a:rPr lang="it-IT" altLang="it-IT" sz="1400" dirty="0">
                <a:latin typeface="+mn-lt"/>
                <a:ea typeface="Times New Roman" panose="02020603050405020304" pitchFamily="18" charset="0"/>
                <a:cs typeface="Tahoma" panose="020B0604030504040204" pitchFamily="34" charset="0"/>
              </a:rPr>
              <a:t>http://www.salute.gov.it/</a:t>
            </a:r>
            <a:endParaRPr lang="it-IT" altLang="it-IT" sz="1400" dirty="0" smtClean="0">
              <a:latin typeface="+mn-lt"/>
              <a:ea typeface="Times New Roman" panose="02020603050405020304" pitchFamily="18" charset="0"/>
              <a:cs typeface="Tahoma" panose="020B0604030504040204" pitchFamily="34" charset="0"/>
            </a:endParaRPr>
          </a:p>
          <a:p>
            <a:pPr marL="285750" indent="-285750">
              <a:spcBef>
                <a:spcPct val="0"/>
              </a:spcBef>
              <a:defRPr/>
            </a:pPr>
            <a:r>
              <a:rPr lang="it-IT" altLang="it-IT" sz="1400" dirty="0" smtClean="0">
                <a:latin typeface="+mn-lt"/>
                <a:ea typeface="Times New Roman" panose="02020603050405020304" pitchFamily="18" charset="0"/>
                <a:cs typeface="Tahoma" panose="020B0604030504040204" pitchFamily="34" charset="0"/>
              </a:rPr>
              <a:t>www.sifap.org</a:t>
            </a:r>
          </a:p>
          <a:p>
            <a:pPr>
              <a:spcBef>
                <a:spcPct val="0"/>
              </a:spcBef>
              <a:buFontTx/>
              <a:buNone/>
              <a:defRPr/>
            </a:pPr>
            <a:endParaRPr lang="it-IT" altLang="it-IT" sz="1400" dirty="0" smtClean="0">
              <a:latin typeface="+mn-lt"/>
              <a:ea typeface="Times New Roman" panose="02020603050405020304" pitchFamily="18" charset="0"/>
              <a:cs typeface="Tahoma" panose="020B0604030504040204" pitchFamily="34" charset="0"/>
            </a:endParaRPr>
          </a:p>
          <a:p>
            <a:pPr>
              <a:spcBef>
                <a:spcPct val="0"/>
              </a:spcBef>
              <a:buFontTx/>
              <a:buNone/>
              <a:defRPr/>
            </a:pPr>
            <a:endParaRPr lang="it-IT" altLang="it-IT" sz="1400" dirty="0" smtClean="0">
              <a:latin typeface="+mn-lt"/>
              <a:ea typeface="Times New Roman" panose="02020603050405020304" pitchFamily="18" charset="0"/>
              <a:cs typeface="Tahoma" panose="020B0604030504040204" pitchFamily="34" charset="0"/>
            </a:endParaRPr>
          </a:p>
          <a:p>
            <a:pPr>
              <a:spcBef>
                <a:spcPct val="0"/>
              </a:spcBef>
              <a:buFontTx/>
              <a:buNone/>
              <a:defRPr/>
            </a:pPr>
            <a:r>
              <a:rPr lang="it-IT" altLang="it-IT" sz="1400" b="1" dirty="0" smtClean="0">
                <a:latin typeface="+mn-lt"/>
                <a:ea typeface="Times New Roman" panose="02020603050405020304" pitchFamily="18" charset="0"/>
                <a:cs typeface="Tahoma" panose="020B0604030504040204" pitchFamily="34" charset="0"/>
              </a:rPr>
              <a:t>DOVE SCARICARE LE PROCEDURE</a:t>
            </a:r>
          </a:p>
          <a:p>
            <a:pPr algn="just">
              <a:buFontTx/>
              <a:buNone/>
              <a:defRPr/>
            </a:pPr>
            <a:r>
              <a:rPr lang="it-IT" sz="1400" dirty="0" smtClean="0">
                <a:latin typeface="+mn-lt"/>
              </a:rPr>
              <a:t>Per le farmacie che applicano le NBP occorre avvalersi di procedure accreditate dalla FOFI; attualmente è possibile applicare quelle realizzate dalla SIFAP, disponibili sul sito www.sifap.org, o quelle realizzate da </a:t>
            </a:r>
            <a:r>
              <a:rPr lang="it-IT" sz="1400" i="1" dirty="0" smtClean="0">
                <a:latin typeface="+mn-lt"/>
              </a:rPr>
              <a:t>A.P.P.A.</a:t>
            </a:r>
            <a:r>
              <a:rPr lang="it-IT" sz="1400" baseline="30000" dirty="0" smtClean="0">
                <a:latin typeface="+mn-lt"/>
              </a:rPr>
              <a:t>®</a:t>
            </a:r>
            <a:r>
              <a:rPr lang="it-IT" sz="1400" dirty="0" smtClean="0">
                <a:latin typeface="+mn-lt"/>
              </a:rPr>
              <a:t>, disponibili sul sito www.progettoappa.it. Entrambe le procedure sono anche disponibili sul sito della FOFI (http://www.fofi.it/</a:t>
            </a:r>
            <a:r>
              <a:rPr lang="it-IT" sz="1400" dirty="0" err="1" smtClean="0">
                <a:latin typeface="+mn-lt"/>
              </a:rPr>
              <a:t>codice_preparazione.php</a:t>
            </a:r>
            <a:r>
              <a:rPr lang="it-IT" sz="1400" dirty="0" smtClean="0">
                <a:latin typeface="+mn-lt"/>
              </a:rPr>
              <a:t>).</a:t>
            </a:r>
          </a:p>
          <a:p>
            <a:pPr>
              <a:buFontTx/>
              <a:buNone/>
              <a:defRPr/>
            </a:pPr>
            <a:endParaRPr lang="it-IT" sz="1400" dirty="0" smtClean="0">
              <a:latin typeface="+mn-lt"/>
            </a:endParaRPr>
          </a:p>
          <a:p>
            <a:pPr algn="just">
              <a:buFontTx/>
              <a:buNone/>
              <a:defRPr/>
            </a:pPr>
            <a:r>
              <a:rPr lang="it-IT" sz="1400" dirty="0" smtClean="0">
                <a:latin typeface="+mn-lt"/>
              </a:rPr>
              <a:t>Le farmacie che applicano il DM possono avvalersi su base volontaria di procedure specifiche realizzate da </a:t>
            </a:r>
            <a:r>
              <a:rPr lang="it-IT" sz="1400" i="1" dirty="0" smtClean="0">
                <a:latin typeface="+mn-lt"/>
              </a:rPr>
              <a:t>A.P.P.A.</a:t>
            </a:r>
            <a:r>
              <a:rPr lang="it-IT" sz="1400" baseline="30000" dirty="0" smtClean="0">
                <a:latin typeface="+mn-lt"/>
              </a:rPr>
              <a:t>®</a:t>
            </a:r>
            <a:r>
              <a:rPr lang="it-IT" sz="1400" dirty="0" smtClean="0">
                <a:latin typeface="+mn-lt"/>
              </a:rPr>
              <a:t> disponibili sul sito www.progettoappa.it.</a:t>
            </a:r>
          </a:p>
          <a:p>
            <a:pPr>
              <a:spcBef>
                <a:spcPct val="0"/>
              </a:spcBef>
              <a:buFontTx/>
              <a:buNone/>
              <a:defRPr/>
            </a:pPr>
            <a:endParaRPr lang="it-IT" altLang="it-IT" sz="1400" dirty="0" smtClean="0">
              <a:latin typeface="+mn-l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885079502"/>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487" y="1124744"/>
            <a:ext cx="6112833" cy="2952328"/>
          </a:xfrm>
          <a:prstGeom prst="rect">
            <a:avLst/>
          </a:prstGeom>
          <a:ln w="57150">
            <a:solidFill>
              <a:srgbClr val="00B050"/>
            </a:solidFill>
          </a:ln>
        </p:spPr>
      </p:pic>
      <p:sp>
        <p:nvSpPr>
          <p:cNvPr id="4" name="CasellaDiTesto 3"/>
          <p:cNvSpPr txBox="1"/>
          <p:nvPr/>
        </p:nvSpPr>
        <p:spPr>
          <a:xfrm>
            <a:off x="2987824" y="5589240"/>
            <a:ext cx="3684022" cy="769441"/>
          </a:xfrm>
          <a:prstGeom prst="rect">
            <a:avLst/>
          </a:prstGeom>
          <a:noFill/>
          <a:ln w="38100">
            <a:solidFill>
              <a:schemeClr val="bg1">
                <a:lumMod val="65000"/>
              </a:schemeClr>
            </a:solidFill>
          </a:ln>
        </p:spPr>
        <p:txBody>
          <a:bodyPr wrap="none" rtlCol="0">
            <a:spAutoFit/>
          </a:bodyPr>
          <a:lstStyle/>
          <a:p>
            <a:r>
              <a:rPr lang="it-IT" sz="4400" b="1" i="1" dirty="0" smtClean="0">
                <a:solidFill>
                  <a:srgbClr val="00B050"/>
                </a:solidFill>
                <a:latin typeface="Bradley Hand ITC" panose="03070402050302030203" pitchFamily="66" charset="0"/>
              </a:rPr>
              <a:t>INTERVALLO</a:t>
            </a:r>
            <a:endParaRPr lang="it-IT" sz="4400" b="1" i="1" dirty="0">
              <a:solidFill>
                <a:srgbClr val="00B050"/>
              </a:solidFill>
              <a:latin typeface="Bradley Hand ITC" panose="03070402050302030203" pitchFamily="66" charset="0"/>
            </a:endParaRPr>
          </a:p>
        </p:txBody>
      </p:sp>
    </p:spTree>
    <p:extLst>
      <p:ext uri="{BB962C8B-B14F-4D97-AF65-F5344CB8AC3E}">
        <p14:creationId xmlns:p14="http://schemas.microsoft.com/office/powerpoint/2010/main" val="3638465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8" presetClass="emph" presetSubtype="0" fill="hold" grpId="0" nodeType="afterEffect">
                                  <p:stCondLst>
                                    <p:cond delay="0"/>
                                  </p:stCondLst>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ottotitolo 2"/>
          <p:cNvSpPr>
            <a:spLocks noGrp="1"/>
          </p:cNvSpPr>
          <p:nvPr>
            <p:ph type="subTitle" idx="1"/>
          </p:nvPr>
        </p:nvSpPr>
        <p:spPr>
          <a:xfrm>
            <a:off x="34925" y="692150"/>
            <a:ext cx="9074150" cy="1281113"/>
          </a:xfrm>
        </p:spPr>
        <p:txBody>
          <a:bodyPr/>
          <a:lstStyle/>
          <a:p>
            <a:pPr algn="just"/>
            <a:r>
              <a:rPr lang="it-IT" altLang="it-IT" sz="1500" smtClean="0">
                <a:latin typeface="Arial Narrow" pitchFamily="34" charset="0"/>
              </a:rPr>
              <a:t>L’Ipecacuana sciroppo emetico, compreso nella Tabella n. 2 della FU, di cui le farmacie debbono essere provviste obbligatoriamente ai sensi degli art. 123 TULS e 34 RD n. 1706/38, non è attualmente reperibile nel ciclo distributivo. </a:t>
            </a:r>
          </a:p>
          <a:p>
            <a:pPr algn="just"/>
            <a:r>
              <a:rPr lang="it-IT" altLang="it-IT" sz="1500" smtClean="0">
                <a:latin typeface="Arial Narrow" pitchFamily="34" charset="0"/>
              </a:rPr>
              <a:t>Le farmacie possono soddisfare l’obbligo di detenzione previsto dalla norma approvvigionandosi della sostanza attiva e provvedere loro stessi all’allestimento della preparazione.</a:t>
            </a:r>
          </a:p>
        </p:txBody>
      </p:sp>
      <p:sp>
        <p:nvSpPr>
          <p:cNvPr id="92163" name="Sottotitolo 2"/>
          <p:cNvSpPr txBox="1">
            <a:spLocks/>
          </p:cNvSpPr>
          <p:nvPr/>
        </p:nvSpPr>
        <p:spPr bwMode="auto">
          <a:xfrm>
            <a:off x="1474788" y="153988"/>
            <a:ext cx="58753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ts val="1000"/>
              </a:spcBef>
              <a:buFontTx/>
              <a:buNone/>
            </a:pPr>
            <a:r>
              <a:rPr lang="it-IT" altLang="it-IT" sz="2800" b="1">
                <a:solidFill>
                  <a:srgbClr val="FF0000"/>
                </a:solidFill>
                <a:latin typeface="Arial Narrow" pitchFamily="34" charset="0"/>
              </a:rPr>
              <a:t>IPECACUANA SCIROPPO EMETICO </a:t>
            </a:r>
          </a:p>
        </p:txBody>
      </p:sp>
      <p:graphicFrame>
        <p:nvGraphicFramePr>
          <p:cNvPr id="6" name="Tabella 5"/>
          <p:cNvGraphicFramePr>
            <a:graphicFrameLocks noGrp="1"/>
          </p:cNvGraphicFramePr>
          <p:nvPr/>
        </p:nvGraphicFramePr>
        <p:xfrm>
          <a:off x="395288" y="2193925"/>
          <a:ext cx="2128837" cy="1174752"/>
        </p:xfrm>
        <a:graphic>
          <a:graphicData uri="http://schemas.openxmlformats.org/drawingml/2006/table">
            <a:tbl>
              <a:tblPr firstRow="1" firstCol="1" bandRow="1">
                <a:tableStyleId>{5C22544A-7EE6-4342-B048-85BDC9FD1C3A}</a:tableStyleId>
              </a:tblPr>
              <a:tblGrid>
                <a:gridCol w="1151841">
                  <a:extLst>
                    <a:ext uri="{9D8B030D-6E8A-4147-A177-3AD203B41FA5}"/>
                  </a:extLst>
                </a:gridCol>
                <a:gridCol w="976996">
                  <a:extLst>
                    <a:ext uri="{9D8B030D-6E8A-4147-A177-3AD203B41FA5}"/>
                  </a:extLst>
                </a:gridCol>
              </a:tblGrid>
              <a:tr h="195792">
                <a:tc gridSpan="2">
                  <a:txBody>
                    <a:bodyPr/>
                    <a:lstStyle/>
                    <a:p>
                      <a:pPr algn="ctr">
                        <a:lnSpc>
                          <a:spcPct val="107000"/>
                        </a:lnSpc>
                        <a:spcAft>
                          <a:spcPts val="0"/>
                        </a:spcAft>
                      </a:pPr>
                      <a:r>
                        <a:rPr lang="it-IT" sz="1200" dirty="0">
                          <a:solidFill>
                            <a:schemeClr val="tx1"/>
                          </a:solidFill>
                          <a:effectLst/>
                          <a:latin typeface="Arial Narrow" panose="020B0606020202030204" pitchFamily="34" charset="0"/>
                        </a:rPr>
                        <a:t>Formulazione FU</a:t>
                      </a:r>
                      <a:r>
                        <a:rPr lang="it-IT" sz="1200" baseline="0" dirty="0">
                          <a:solidFill>
                            <a:schemeClr val="tx1"/>
                          </a:solidFill>
                          <a:effectLst/>
                          <a:latin typeface="Arial Narrow" panose="020B0606020202030204" pitchFamily="34" charset="0"/>
                        </a:rPr>
                        <a:t> </a:t>
                      </a:r>
                      <a:r>
                        <a:rPr lang="it-IT" sz="1200" dirty="0">
                          <a:solidFill>
                            <a:schemeClr val="tx1"/>
                          </a:solidFill>
                          <a:effectLst/>
                          <a:latin typeface="Arial Narrow" panose="020B0606020202030204" pitchFamily="34" charset="0"/>
                        </a:rPr>
                        <a:t>per 1000 ml</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it-IT"/>
                    </a:p>
                  </a:txBody>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ipecacuana E. L.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r">
                        <a:lnSpc>
                          <a:spcPct val="107000"/>
                        </a:lnSpc>
                        <a:spcAft>
                          <a:spcPts val="0"/>
                        </a:spcAft>
                      </a:pPr>
                      <a:r>
                        <a:rPr lang="it-IT" sz="1200" dirty="0">
                          <a:effectLst/>
                          <a:latin typeface="Arial Narrow" panose="020B0606020202030204" pitchFamily="34" charset="0"/>
                        </a:rPr>
                        <a:t>70 g</a:t>
                      </a:r>
                      <a:endParaRPr lang="it-IT"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extLst>
              </a:tr>
              <a:tr h="195792">
                <a:tc>
                  <a:txBody>
                    <a:bodyPr/>
                    <a:lstStyle/>
                    <a:p>
                      <a:pPr algn="just">
                        <a:lnSpc>
                          <a:spcPct val="107000"/>
                        </a:lnSpc>
                        <a:spcAft>
                          <a:spcPts val="0"/>
                        </a:spcAft>
                      </a:pPr>
                      <a:r>
                        <a:rPr lang="it-IT" sz="1200" dirty="0" err="1">
                          <a:solidFill>
                            <a:schemeClr val="tx1"/>
                          </a:solidFill>
                          <a:effectLst/>
                          <a:latin typeface="Arial Narrow" panose="020B0606020202030204" pitchFamily="34" charset="0"/>
                        </a:rPr>
                        <a:t>HCl</a:t>
                      </a:r>
                      <a:r>
                        <a:rPr lang="it-IT" sz="1200" dirty="0">
                          <a:solidFill>
                            <a:schemeClr val="tx1"/>
                          </a:solidFill>
                          <a:effectLst/>
                          <a:latin typeface="Arial Narrow" panose="020B0606020202030204" pitchFamily="34" charset="0"/>
                        </a:rPr>
                        <a:t>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r">
                        <a:lnSpc>
                          <a:spcPct val="107000"/>
                        </a:lnSpc>
                        <a:spcAft>
                          <a:spcPts val="0"/>
                        </a:spcAft>
                      </a:pPr>
                      <a:r>
                        <a:rPr lang="it-IT" sz="1200" dirty="0">
                          <a:effectLst/>
                          <a:latin typeface="Arial Narrow" panose="020B0606020202030204" pitchFamily="34" charset="0"/>
                        </a:rPr>
                        <a:t>2,5 ml </a:t>
                      </a:r>
                      <a:endParaRPr lang="it-IT"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saccarosio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r">
                        <a:lnSpc>
                          <a:spcPct val="107000"/>
                        </a:lnSpc>
                        <a:spcAft>
                          <a:spcPts val="0"/>
                        </a:spcAft>
                      </a:pPr>
                      <a:r>
                        <a:rPr lang="it-IT" sz="1200" dirty="0">
                          <a:effectLst/>
                          <a:latin typeface="Arial Narrow" panose="020B0606020202030204" pitchFamily="34" charset="0"/>
                        </a:rPr>
                        <a:t>500 g</a:t>
                      </a:r>
                      <a:endParaRPr lang="it-IT"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glicerolo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r">
                        <a:lnSpc>
                          <a:spcPct val="107000"/>
                        </a:lnSpc>
                        <a:spcAft>
                          <a:spcPts val="0"/>
                        </a:spcAft>
                      </a:pPr>
                      <a:r>
                        <a:rPr lang="it-IT" sz="1200" dirty="0">
                          <a:effectLst/>
                          <a:latin typeface="Arial Narrow" panose="020B0606020202030204" pitchFamily="34" charset="0"/>
                        </a:rPr>
                        <a:t>100 ml </a:t>
                      </a:r>
                      <a:endParaRPr lang="it-IT"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acqua depurata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r">
                        <a:lnSpc>
                          <a:spcPct val="107000"/>
                        </a:lnSpc>
                        <a:spcAft>
                          <a:spcPts val="0"/>
                        </a:spcAft>
                      </a:pPr>
                      <a:r>
                        <a:rPr lang="it-IT" sz="1200" dirty="0">
                          <a:effectLst/>
                          <a:latin typeface="Arial Narrow" panose="020B0606020202030204" pitchFamily="34" charset="0"/>
                        </a:rPr>
                        <a:t>q.b. a 1000 ml </a:t>
                      </a:r>
                      <a:endParaRPr lang="it-IT"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53" marR="51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extLst>
              </a:tr>
            </a:tbl>
          </a:graphicData>
        </a:graphic>
      </p:graphicFrame>
      <p:sp>
        <p:nvSpPr>
          <p:cNvPr id="9" name="Rettangolo 8"/>
          <p:cNvSpPr/>
          <p:nvPr/>
        </p:nvSpPr>
        <p:spPr>
          <a:xfrm>
            <a:off x="395288" y="3781425"/>
            <a:ext cx="3022600" cy="2232025"/>
          </a:xfrm>
          <a:prstGeom prst="rect">
            <a:avLst/>
          </a:prstGeom>
        </p:spPr>
        <p:txBody>
          <a:bodyPr>
            <a:spAutoFit/>
          </a:bodyPr>
          <a:lstStyle/>
          <a:p>
            <a:pPr algn="ctr">
              <a:defRPr/>
            </a:pPr>
            <a:r>
              <a:rPr lang="it-IT" sz="1600" u="sng" dirty="0">
                <a:latin typeface="+mj-lt"/>
              </a:rPr>
              <a:t>PROBLEMATICHE: </a:t>
            </a:r>
          </a:p>
          <a:p>
            <a:pPr algn="ctr">
              <a:defRPr/>
            </a:pPr>
            <a:endParaRPr lang="it-IT" sz="1200" dirty="0">
              <a:latin typeface="+mj-lt"/>
            </a:endParaRPr>
          </a:p>
          <a:p>
            <a:pPr algn="just">
              <a:defRPr/>
            </a:pPr>
            <a:r>
              <a:rPr lang="it-IT" sz="1300" dirty="0">
                <a:latin typeface="+mj-lt"/>
              </a:rPr>
              <a:t>1- Variazione di volume dovuta all’aggiunta di una quantità maggiore di TM rispetto all’EL per ottenere la stessa quantità di emetina**.</a:t>
            </a:r>
          </a:p>
          <a:p>
            <a:pPr algn="just">
              <a:defRPr/>
            </a:pPr>
            <a:endParaRPr lang="it-IT" sz="1000" dirty="0">
              <a:latin typeface="+mj-lt"/>
            </a:endParaRPr>
          </a:p>
          <a:p>
            <a:pPr algn="just">
              <a:defRPr/>
            </a:pPr>
            <a:r>
              <a:rPr lang="it-IT" sz="1300" dirty="0">
                <a:latin typeface="+mj-lt"/>
              </a:rPr>
              <a:t>2- Aumento della quantità di etanolo somministrata in una singola dose di sciroppo.</a:t>
            </a:r>
          </a:p>
          <a:p>
            <a:pPr algn="just">
              <a:defRPr/>
            </a:pPr>
            <a:endParaRPr lang="it-IT" sz="1000" dirty="0">
              <a:latin typeface="+mj-lt"/>
            </a:endParaRPr>
          </a:p>
          <a:p>
            <a:pPr algn="just">
              <a:defRPr/>
            </a:pPr>
            <a:r>
              <a:rPr lang="it-IT" sz="1300" dirty="0">
                <a:latin typeface="+mj-lt"/>
              </a:rPr>
              <a:t>3- Necessità di una cappa apposita per l’utilizzo di </a:t>
            </a:r>
            <a:r>
              <a:rPr lang="it-IT" sz="1300" dirty="0" err="1">
                <a:latin typeface="+mj-lt"/>
              </a:rPr>
              <a:t>HCl</a:t>
            </a:r>
            <a:r>
              <a:rPr lang="it-IT" sz="1300" dirty="0">
                <a:latin typeface="+mj-lt"/>
              </a:rPr>
              <a:t> concentrato.</a:t>
            </a:r>
          </a:p>
        </p:txBody>
      </p:sp>
      <p:sp>
        <p:nvSpPr>
          <p:cNvPr id="10" name="Freccia a destra 9"/>
          <p:cNvSpPr/>
          <p:nvPr/>
        </p:nvSpPr>
        <p:spPr>
          <a:xfrm>
            <a:off x="4643438" y="2636838"/>
            <a:ext cx="261937" cy="287337"/>
          </a:xfrm>
          <a:prstGeom prst="rightArrow">
            <a:avLst/>
          </a:prstGeom>
          <a:solidFill>
            <a:srgbClr val="B9FB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aphicFrame>
        <p:nvGraphicFramePr>
          <p:cNvPr id="18" name="Tabella 17"/>
          <p:cNvGraphicFramePr>
            <a:graphicFrameLocks noGrp="1"/>
          </p:cNvGraphicFramePr>
          <p:nvPr/>
        </p:nvGraphicFramePr>
        <p:xfrm>
          <a:off x="5003800" y="2192338"/>
          <a:ext cx="2155825" cy="1174752"/>
        </p:xfrm>
        <a:graphic>
          <a:graphicData uri="http://schemas.openxmlformats.org/drawingml/2006/table">
            <a:tbl>
              <a:tblPr firstRow="1" firstCol="1" bandRow="1">
                <a:tableStyleId>{5C22544A-7EE6-4342-B048-85BDC9FD1C3A}</a:tableStyleId>
              </a:tblPr>
              <a:tblGrid>
                <a:gridCol w="1166440">
                  <a:extLst>
                    <a:ext uri="{9D8B030D-6E8A-4147-A177-3AD203B41FA5}"/>
                  </a:extLst>
                </a:gridCol>
                <a:gridCol w="989385">
                  <a:extLst>
                    <a:ext uri="{9D8B030D-6E8A-4147-A177-3AD203B41FA5}"/>
                  </a:extLst>
                </a:gridCol>
              </a:tblGrid>
              <a:tr h="195792">
                <a:tc gridSpan="2">
                  <a:txBody>
                    <a:bodyPr/>
                    <a:lstStyle/>
                    <a:p>
                      <a:pPr algn="ctr">
                        <a:lnSpc>
                          <a:spcPct val="107000"/>
                        </a:lnSpc>
                        <a:spcAft>
                          <a:spcPts val="0"/>
                        </a:spcAft>
                      </a:pPr>
                      <a:r>
                        <a:rPr lang="it-IT" sz="1200" dirty="0">
                          <a:solidFill>
                            <a:schemeClr val="tx1"/>
                          </a:solidFill>
                          <a:effectLst/>
                          <a:latin typeface="Arial Narrow" panose="020B0606020202030204" pitchFamily="34" charset="0"/>
                        </a:rPr>
                        <a:t>Formulazione per 1000 ml</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tc hMerge="1">
                  <a:txBody>
                    <a:bodyPr/>
                    <a:lstStyle/>
                    <a:p>
                      <a:endParaRPr lang="it-IT"/>
                    </a:p>
                  </a:txBody>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ipecacuana T.M.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tc>
                  <a:txBody>
                    <a:bodyPr/>
                    <a:lstStyle/>
                    <a:p>
                      <a:pPr algn="r">
                        <a:lnSpc>
                          <a:spcPct val="107000"/>
                        </a:lnSpc>
                        <a:spcAft>
                          <a:spcPts val="0"/>
                        </a:spcAft>
                      </a:pPr>
                      <a:r>
                        <a:rPr lang="it-IT" sz="1200" dirty="0">
                          <a:solidFill>
                            <a:schemeClr val="tx1"/>
                          </a:solidFill>
                          <a:effectLst/>
                          <a:latin typeface="Arial Narrow" panose="020B0606020202030204" pitchFamily="34" charset="0"/>
                        </a:rPr>
                        <a:t>700 g</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extLst>
                  <a:ext uri="{0D108BD9-81ED-4DB2-BD59-A6C34878D82A}"/>
                </a:extLst>
              </a:tr>
              <a:tr h="195792">
                <a:tc>
                  <a:txBody>
                    <a:bodyPr/>
                    <a:lstStyle/>
                    <a:p>
                      <a:pPr algn="just">
                        <a:lnSpc>
                          <a:spcPct val="107000"/>
                        </a:lnSpc>
                        <a:spcAft>
                          <a:spcPts val="0"/>
                        </a:spcAft>
                      </a:pPr>
                      <a:r>
                        <a:rPr lang="it-IT" sz="1200" dirty="0" err="1">
                          <a:solidFill>
                            <a:schemeClr val="tx1"/>
                          </a:solidFill>
                          <a:effectLst/>
                          <a:latin typeface="Arial Narrow" panose="020B0606020202030204" pitchFamily="34" charset="0"/>
                        </a:rPr>
                        <a:t>HCl</a:t>
                      </a:r>
                      <a:r>
                        <a:rPr lang="it-IT" sz="1200" dirty="0">
                          <a:solidFill>
                            <a:schemeClr val="tx1"/>
                          </a:solidFill>
                          <a:effectLst/>
                          <a:latin typeface="Arial Narrow" panose="020B0606020202030204" pitchFamily="34" charset="0"/>
                        </a:rPr>
                        <a:t> 2 N</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tc>
                  <a:txBody>
                    <a:bodyPr/>
                    <a:lstStyle/>
                    <a:p>
                      <a:pPr algn="r">
                        <a:lnSpc>
                          <a:spcPct val="107000"/>
                        </a:lnSpc>
                        <a:spcAft>
                          <a:spcPts val="0"/>
                        </a:spcAft>
                      </a:pPr>
                      <a:r>
                        <a:rPr lang="it-IT" sz="1200" dirty="0">
                          <a:solidFill>
                            <a:schemeClr val="tx1"/>
                          </a:solidFill>
                          <a:effectLst/>
                          <a:latin typeface="Arial Narrow" panose="020B0606020202030204" pitchFamily="34" charset="0"/>
                        </a:rPr>
                        <a:t>15,4 ml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saccarosio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tc>
                  <a:txBody>
                    <a:bodyPr/>
                    <a:lstStyle/>
                    <a:p>
                      <a:pPr algn="r">
                        <a:lnSpc>
                          <a:spcPct val="107000"/>
                        </a:lnSpc>
                        <a:spcAft>
                          <a:spcPts val="0"/>
                        </a:spcAft>
                      </a:pPr>
                      <a:r>
                        <a:rPr lang="it-IT" sz="1200" dirty="0">
                          <a:solidFill>
                            <a:schemeClr val="tx1"/>
                          </a:solidFill>
                          <a:effectLst/>
                          <a:latin typeface="Arial Narrow" panose="020B0606020202030204" pitchFamily="34" charset="0"/>
                        </a:rPr>
                        <a:t>500 g</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glicerolo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tc>
                  <a:txBody>
                    <a:bodyPr/>
                    <a:lstStyle/>
                    <a:p>
                      <a:pPr algn="r">
                        <a:lnSpc>
                          <a:spcPct val="107000"/>
                        </a:lnSpc>
                        <a:spcAft>
                          <a:spcPts val="0"/>
                        </a:spcAft>
                      </a:pPr>
                      <a:r>
                        <a:rPr lang="it-IT" sz="1200" dirty="0">
                          <a:solidFill>
                            <a:schemeClr val="tx1"/>
                          </a:solidFill>
                          <a:effectLst/>
                          <a:latin typeface="Arial Narrow" panose="020B0606020202030204" pitchFamily="34" charset="0"/>
                        </a:rPr>
                        <a:t>100 ml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extLst>
                  <a:ext uri="{0D108BD9-81ED-4DB2-BD59-A6C34878D82A}"/>
                </a:extLst>
              </a:tr>
              <a:tr h="195792">
                <a:tc>
                  <a:txBody>
                    <a:bodyPr/>
                    <a:lstStyle/>
                    <a:p>
                      <a:pPr algn="just">
                        <a:lnSpc>
                          <a:spcPct val="107000"/>
                        </a:lnSpc>
                        <a:spcAft>
                          <a:spcPts val="0"/>
                        </a:spcAft>
                      </a:pPr>
                      <a:r>
                        <a:rPr lang="it-IT" sz="1200" dirty="0">
                          <a:solidFill>
                            <a:schemeClr val="tx1"/>
                          </a:solidFill>
                          <a:effectLst/>
                          <a:latin typeface="Arial Narrow" panose="020B0606020202030204" pitchFamily="34" charset="0"/>
                        </a:rPr>
                        <a:t>acqua depurata</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tc>
                  <a:txBody>
                    <a:bodyPr/>
                    <a:lstStyle/>
                    <a:p>
                      <a:pPr algn="r">
                        <a:lnSpc>
                          <a:spcPct val="107000"/>
                        </a:lnSpc>
                        <a:spcAft>
                          <a:spcPts val="0"/>
                        </a:spcAft>
                      </a:pPr>
                      <a:r>
                        <a:rPr lang="it-IT" sz="1200" dirty="0">
                          <a:solidFill>
                            <a:schemeClr val="tx1"/>
                          </a:solidFill>
                          <a:effectLst/>
                          <a:latin typeface="Arial Narrow" panose="020B0606020202030204" pitchFamily="34" charset="0"/>
                        </a:rPr>
                        <a:t>q.b. a 1000 ml* </a:t>
                      </a:r>
                      <a:endParaRPr lang="it-IT"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24" marR="5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B9F"/>
                    </a:solidFill>
                  </a:tcPr>
                </a:tc>
                <a:extLst>
                  <a:ext uri="{0D108BD9-81ED-4DB2-BD59-A6C34878D82A}"/>
                </a:extLst>
              </a:tr>
            </a:tbl>
          </a:graphicData>
        </a:graphic>
      </p:graphicFrame>
      <p:sp>
        <p:nvSpPr>
          <p:cNvPr id="92210" name="Rettangolo 18"/>
          <p:cNvSpPr>
            <a:spLocks noChangeArrowheads="1"/>
          </p:cNvSpPr>
          <p:nvPr/>
        </p:nvSpPr>
        <p:spPr bwMode="auto">
          <a:xfrm>
            <a:off x="3059113" y="2047875"/>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a:latin typeface="Arial Narrow" pitchFamily="34" charset="0"/>
              </a:rPr>
              <a:t>Non è disponibile in commercio l’EL ma solo la </a:t>
            </a:r>
            <a:r>
              <a:rPr lang="it-IT" altLang="it-IT" sz="1800" b="1">
                <a:latin typeface="Arial Narrow" pitchFamily="34" charset="0"/>
              </a:rPr>
              <a:t>TM</a:t>
            </a:r>
          </a:p>
        </p:txBody>
      </p:sp>
      <p:sp>
        <p:nvSpPr>
          <p:cNvPr id="92211" name="Rettangolo 19"/>
          <p:cNvSpPr>
            <a:spLocks noChangeArrowheads="1"/>
          </p:cNvSpPr>
          <p:nvPr/>
        </p:nvSpPr>
        <p:spPr bwMode="auto">
          <a:xfrm>
            <a:off x="144463" y="6591300"/>
            <a:ext cx="70421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800">
                <a:latin typeface="Arial Narrow" pitchFamily="34" charset="0"/>
                <a:ea typeface="Calibri" pitchFamily="34" charset="0"/>
                <a:cs typeface="Times New Roman" pitchFamily="18" charset="0"/>
              </a:rPr>
              <a:t>**E.L. di Ipecacuana (Ph. Eur.): 1,8 - 2,22% di alcaloidi totali espressi come emetina. T. M. di Ipecacuana (Ph. Eur.): 0,18 – 0,22% di alcaloidi totali espressi come emetina</a:t>
            </a:r>
            <a:r>
              <a:rPr lang="it-IT" altLang="it-IT" sz="900">
                <a:latin typeface="Arial Narrow" pitchFamily="34" charset="0"/>
                <a:ea typeface="Calibri" pitchFamily="34" charset="0"/>
                <a:cs typeface="Times New Roman" pitchFamily="18" charset="0"/>
              </a:rPr>
              <a:t>.</a:t>
            </a:r>
          </a:p>
        </p:txBody>
      </p:sp>
      <p:sp>
        <p:nvSpPr>
          <p:cNvPr id="21" name="Freccia a destra 20"/>
          <p:cNvSpPr/>
          <p:nvPr/>
        </p:nvSpPr>
        <p:spPr>
          <a:xfrm>
            <a:off x="2782888" y="2636838"/>
            <a:ext cx="260350" cy="287337"/>
          </a:xfrm>
          <a:prstGeom prst="rightArrow">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3" name="Rettangolo 22"/>
          <p:cNvSpPr/>
          <p:nvPr/>
        </p:nvSpPr>
        <p:spPr>
          <a:xfrm>
            <a:off x="4546600" y="3743325"/>
            <a:ext cx="4032250" cy="2632075"/>
          </a:xfrm>
          <a:prstGeom prst="rect">
            <a:avLst/>
          </a:prstGeom>
        </p:spPr>
        <p:txBody>
          <a:bodyPr>
            <a:spAutoFit/>
          </a:bodyPr>
          <a:lstStyle/>
          <a:p>
            <a:pPr algn="ctr">
              <a:defRPr/>
            </a:pPr>
            <a:r>
              <a:rPr lang="it-IT" sz="1600" u="sng" dirty="0">
                <a:latin typeface="+mj-lt"/>
              </a:rPr>
              <a:t>SOLUZIONI: </a:t>
            </a:r>
          </a:p>
          <a:p>
            <a:pPr algn="ctr">
              <a:defRPr/>
            </a:pPr>
            <a:endParaRPr lang="it-IT" sz="1200" dirty="0">
              <a:latin typeface="+mj-lt"/>
            </a:endParaRPr>
          </a:p>
          <a:p>
            <a:pPr algn="just">
              <a:defRPr/>
            </a:pPr>
            <a:r>
              <a:rPr lang="it-IT" sz="1300" dirty="0">
                <a:latin typeface="+mj-lt"/>
              </a:rPr>
              <a:t>1- Per poter rispettare il regime posologico dello sciroppo emetico (30 ml dose media adulti) è necessario assumere 33 ml di sciroppo TM.</a:t>
            </a:r>
          </a:p>
          <a:p>
            <a:pPr algn="just">
              <a:defRPr/>
            </a:pPr>
            <a:endParaRPr lang="it-IT" sz="1000" dirty="0">
              <a:latin typeface="+mj-lt"/>
            </a:endParaRPr>
          </a:p>
          <a:p>
            <a:pPr algn="just">
              <a:defRPr/>
            </a:pPr>
            <a:r>
              <a:rPr lang="it-IT" sz="1300" dirty="0">
                <a:latin typeface="+mj-lt"/>
              </a:rPr>
              <a:t>2- Si suggerisce, ai fini di evitare eventuali irritazioni per la </a:t>
            </a:r>
            <a:r>
              <a:rPr lang="it-IT" sz="1300" dirty="0" err="1">
                <a:latin typeface="+mj-lt"/>
              </a:rPr>
              <a:t>qtà</a:t>
            </a:r>
            <a:r>
              <a:rPr lang="it-IT" sz="1300" dirty="0">
                <a:latin typeface="+mj-lt"/>
              </a:rPr>
              <a:t> di etanolo elevata, di far diluire la dose prescritta in un bicchiere d’acqua, oltre ai due bicchieri da assumere successivamente.</a:t>
            </a:r>
          </a:p>
          <a:p>
            <a:pPr algn="just">
              <a:defRPr/>
            </a:pPr>
            <a:endParaRPr lang="it-IT" sz="1000" dirty="0">
              <a:latin typeface="+mj-lt"/>
            </a:endParaRPr>
          </a:p>
          <a:p>
            <a:pPr>
              <a:defRPr/>
            </a:pPr>
            <a:r>
              <a:rPr lang="it-IT" sz="1300" dirty="0">
                <a:latin typeface="+mj-lt"/>
              </a:rPr>
              <a:t>3- indicare ai farmacisti la quantità di </a:t>
            </a:r>
            <a:r>
              <a:rPr lang="it-IT" sz="1300" dirty="0" err="1">
                <a:latin typeface="+mj-lt"/>
              </a:rPr>
              <a:t>HCl</a:t>
            </a:r>
            <a:r>
              <a:rPr lang="it-IT" sz="1300" dirty="0">
                <a:latin typeface="+mj-lt"/>
              </a:rPr>
              <a:t> </a:t>
            </a:r>
            <a:r>
              <a:rPr lang="it-IT" sz="1300" dirty="0">
                <a:latin typeface="+mj-lt"/>
              </a:rPr>
              <a:t>2 </a:t>
            </a:r>
            <a:r>
              <a:rPr lang="it-IT" sz="1300" dirty="0">
                <a:latin typeface="+mj-lt"/>
              </a:rPr>
              <a:t>N </a:t>
            </a:r>
          </a:p>
          <a:p>
            <a:pPr>
              <a:defRPr/>
            </a:pPr>
            <a:r>
              <a:rPr lang="it-IT" sz="1300" dirty="0">
                <a:latin typeface="+mj-lt"/>
              </a:rPr>
              <a:t>utilizzabile senza cappa apposita.</a:t>
            </a:r>
          </a:p>
        </p:txBody>
      </p:sp>
      <p:sp>
        <p:nvSpPr>
          <p:cNvPr id="24" name="Freccia a destra 23"/>
          <p:cNvSpPr/>
          <p:nvPr/>
        </p:nvSpPr>
        <p:spPr>
          <a:xfrm>
            <a:off x="3729038" y="4638675"/>
            <a:ext cx="541337" cy="2809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2215" name="Rettangolo 30"/>
          <p:cNvSpPr>
            <a:spLocks noChangeArrowheads="1"/>
          </p:cNvSpPr>
          <p:nvPr/>
        </p:nvSpPr>
        <p:spPr bwMode="auto">
          <a:xfrm>
            <a:off x="7237413" y="2133600"/>
            <a:ext cx="18716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it-IT" altLang="it-IT" sz="900" u="sng">
                <a:latin typeface="Arial Narrow" pitchFamily="34" charset="0"/>
              </a:rPr>
              <a:t>Preparazione: </a:t>
            </a:r>
          </a:p>
          <a:p>
            <a:pPr algn="just">
              <a:spcBef>
                <a:spcPct val="0"/>
              </a:spcBef>
              <a:buFontTx/>
              <a:buNone/>
            </a:pPr>
            <a:r>
              <a:rPr lang="it-IT" altLang="it-IT" sz="900">
                <a:latin typeface="Arial Narrow" pitchFamily="34" charset="0"/>
              </a:rPr>
              <a:t>1- Pesare l’Ipecacuana TM in una beuta.</a:t>
            </a:r>
          </a:p>
          <a:p>
            <a:pPr algn="just">
              <a:spcBef>
                <a:spcPct val="0"/>
              </a:spcBef>
              <a:buFontTx/>
              <a:buNone/>
            </a:pPr>
            <a:r>
              <a:rPr lang="it-IT" altLang="it-IT" sz="900">
                <a:latin typeface="Arial Narrow" pitchFamily="34" charset="0"/>
              </a:rPr>
              <a:t>2- Aggiungere l’HCl 2 N e il glicerolo.</a:t>
            </a:r>
          </a:p>
          <a:p>
            <a:pPr algn="just">
              <a:spcBef>
                <a:spcPct val="0"/>
              </a:spcBef>
              <a:buFontTx/>
              <a:buNone/>
            </a:pPr>
            <a:r>
              <a:rPr lang="it-IT" altLang="it-IT" sz="900">
                <a:latin typeface="Arial Narrow" pitchFamily="34" charset="0"/>
              </a:rPr>
              <a:t>3- Aggiungere poco alla volta e sotto agitazione, su piastra riscaldata il saccarosio polverizzato. Attenzione non superare la temperatura di 70°C (78°-80°C T alla quale evapora l’etanolo che è contenuto nella TM,</a:t>
            </a:r>
            <a:r>
              <a:rPr lang="it-IT" altLang="it-IT" sz="900" i="1">
                <a:latin typeface="Arial Narrow" pitchFamily="34" charset="0"/>
              </a:rPr>
              <a:t> Chemspider</a:t>
            </a:r>
            <a:r>
              <a:rPr lang="it-IT" altLang="it-IT" sz="900">
                <a:latin typeface="Arial Narrow" pitchFamily="34" charset="0"/>
              </a:rPr>
              <a:t>).</a:t>
            </a:r>
          </a:p>
        </p:txBody>
      </p:sp>
      <p:sp>
        <p:nvSpPr>
          <p:cNvPr id="92216" name="Rettangolo 31"/>
          <p:cNvSpPr>
            <a:spLocks noChangeArrowheads="1"/>
          </p:cNvSpPr>
          <p:nvPr/>
        </p:nvSpPr>
        <p:spPr bwMode="auto">
          <a:xfrm>
            <a:off x="4978400" y="3352800"/>
            <a:ext cx="8493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it-IT" altLang="it-IT" sz="900">
                <a:latin typeface="Arial Narrow" pitchFamily="34" charset="0"/>
                <a:ea typeface="Calibri" pitchFamily="34" charset="0"/>
                <a:cs typeface="Times New Roman" pitchFamily="18" charset="0"/>
              </a:rPr>
              <a:t>*Se necessario </a:t>
            </a:r>
            <a:endParaRPr lang="it-IT" altLang="it-IT" sz="900">
              <a:latin typeface="Tahoma" pitchFamily="34" charset="0"/>
              <a:ea typeface="Calibri" pitchFamily="34" charset="0"/>
              <a:cs typeface="Times New Roman" pitchFamily="18" charset="0"/>
            </a:endParaRPr>
          </a:p>
        </p:txBody>
      </p:sp>
      <p:pic>
        <p:nvPicPr>
          <p:cNvPr id="1026" name="Picture 2" descr="Risultati immagini per ipecacuana sciroppo"/>
          <p:cNvPicPr>
            <a:picLocks noChangeAspect="1" noChangeArrowheads="1"/>
          </p:cNvPicPr>
          <p:nvPr/>
        </p:nvPicPr>
        <p:blipFill>
          <a:blip r:embed="rId2"/>
          <a:srcRect/>
          <a:stretch>
            <a:fillRect/>
          </a:stretch>
        </p:blipFill>
        <p:spPr bwMode="auto">
          <a:xfrm>
            <a:off x="8118475" y="5597525"/>
            <a:ext cx="920750" cy="1225550"/>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6179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magin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79388"/>
            <a:ext cx="6840537"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ttangolo 3"/>
          <p:cNvSpPr>
            <a:spLocks noChangeArrowheads="1"/>
          </p:cNvSpPr>
          <p:nvPr/>
        </p:nvSpPr>
        <p:spPr bwMode="auto">
          <a:xfrm>
            <a:off x="1116013" y="6372225"/>
            <a:ext cx="6694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a:latin typeface="Arial Narrow" pitchFamily="34" charset="0"/>
                <a:ea typeface="Calibri" pitchFamily="34" charset="0"/>
                <a:cs typeface="Tahoma" pitchFamily="34" charset="0"/>
              </a:rPr>
              <a:t>Tabella di corrispondenza tra i vecchi (sinistra) e i nuovi pittogrammi (destra)</a:t>
            </a:r>
            <a:endParaRPr lang="it-IT" altLang="it-IT" sz="1800">
              <a:latin typeface="Arial Narrow" pitchFamily="34" charset="0"/>
              <a:ea typeface="Calibri" pitchFamily="34" charset="0"/>
              <a:cs typeface="Times New Roman" pitchFamily="18" charset="0"/>
            </a:endParaRPr>
          </a:p>
        </p:txBody>
      </p:sp>
    </p:spTree>
    <p:extLst>
      <p:ext uri="{BB962C8B-B14F-4D97-AF65-F5344CB8AC3E}">
        <p14:creationId xmlns:p14="http://schemas.microsoft.com/office/powerpoint/2010/main" val="123135592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9_Terra">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ersonalizzato 1">
      <a:majorFont>
        <a:latin typeface="Arial Narrow"/>
        <a:ea typeface=""/>
        <a:cs typeface=""/>
      </a:majorFont>
      <a:minorFont>
        <a:latin typeface="Arial Narrow"/>
        <a:ea typeface=""/>
        <a:cs typeface=""/>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0_Terra">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ersonalizzato 1">
      <a:majorFont>
        <a:latin typeface="Arial Narrow"/>
        <a:ea typeface=""/>
        <a:cs typeface=""/>
      </a:majorFont>
      <a:minorFont>
        <a:latin typeface="Arial Narrow"/>
        <a:ea typeface=""/>
        <a:cs typeface=""/>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2926</TotalTime>
  <Words>7842</Words>
  <Application>Microsoft Office PowerPoint</Application>
  <PresentationFormat>Presentazione su schermo (4:3)</PresentationFormat>
  <Paragraphs>700</Paragraphs>
  <Slides>74</Slides>
  <Notes>3</Notes>
  <HiddenSlides>0</HiddenSlides>
  <MMClips>0</MMClips>
  <ScaleCrop>false</ScaleCrop>
  <HeadingPairs>
    <vt:vector size="4" baseType="variant">
      <vt:variant>
        <vt:lpstr>Tema</vt:lpstr>
      </vt:variant>
      <vt:variant>
        <vt:i4>2</vt:i4>
      </vt:variant>
      <vt:variant>
        <vt:lpstr>Titoli diapositive</vt:lpstr>
      </vt:variant>
      <vt:variant>
        <vt:i4>74</vt:i4>
      </vt:variant>
    </vt:vector>
  </HeadingPairs>
  <TitlesOfParts>
    <vt:vector size="76" baseType="lpstr">
      <vt:lpstr>9_Terra</vt:lpstr>
      <vt:lpstr>10_Terra</vt:lpstr>
      <vt:lpstr>Presentazione standard di PowerPoint</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Francesca</dc:creator>
  <cp:lastModifiedBy>Paola Brusa</cp:lastModifiedBy>
  <cp:revision>293</cp:revision>
  <cp:lastPrinted>2016-02-08T10:17:41Z</cp:lastPrinted>
  <dcterms:created xsi:type="dcterms:W3CDTF">2011-09-21T09:09:42Z</dcterms:created>
  <dcterms:modified xsi:type="dcterms:W3CDTF">2017-10-01T12:16:49Z</dcterms:modified>
</cp:coreProperties>
</file>